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273" r:id="rId2"/>
    <p:sldId id="364" r:id="rId3"/>
    <p:sldId id="365" r:id="rId4"/>
    <p:sldId id="274" r:id="rId5"/>
    <p:sldId id="275" r:id="rId6"/>
    <p:sldId id="276" r:id="rId7"/>
    <p:sldId id="277" r:id="rId8"/>
    <p:sldId id="326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327" r:id="rId17"/>
    <p:sldId id="285" r:id="rId18"/>
    <p:sldId id="286" r:id="rId19"/>
    <p:sldId id="287" r:id="rId20"/>
    <p:sldId id="288" r:id="rId21"/>
    <p:sldId id="289" r:id="rId22"/>
    <p:sldId id="290" r:id="rId23"/>
    <p:sldId id="328" r:id="rId24"/>
    <p:sldId id="291" r:id="rId25"/>
    <p:sldId id="292" r:id="rId26"/>
    <p:sldId id="293" r:id="rId27"/>
    <p:sldId id="334" r:id="rId28"/>
    <p:sldId id="335" r:id="rId29"/>
    <p:sldId id="336" r:id="rId30"/>
    <p:sldId id="330" r:id="rId31"/>
    <p:sldId id="337" r:id="rId32"/>
    <p:sldId id="297" r:id="rId33"/>
    <p:sldId id="338" r:id="rId34"/>
    <p:sldId id="339" r:id="rId35"/>
    <p:sldId id="340" r:id="rId36"/>
    <p:sldId id="341" r:id="rId37"/>
    <p:sldId id="342" r:id="rId38"/>
    <p:sldId id="343" r:id="rId39"/>
    <p:sldId id="344" r:id="rId40"/>
    <p:sldId id="345" r:id="rId41"/>
    <p:sldId id="346" r:id="rId42"/>
    <p:sldId id="347" r:id="rId43"/>
    <p:sldId id="348" r:id="rId44"/>
    <p:sldId id="349" r:id="rId45"/>
    <p:sldId id="350" r:id="rId46"/>
    <p:sldId id="351" r:id="rId47"/>
    <p:sldId id="352" r:id="rId48"/>
    <p:sldId id="353" r:id="rId49"/>
    <p:sldId id="354" r:id="rId50"/>
    <p:sldId id="355" r:id="rId51"/>
    <p:sldId id="356" r:id="rId52"/>
    <p:sldId id="357" r:id="rId53"/>
    <p:sldId id="358" r:id="rId54"/>
    <p:sldId id="359" r:id="rId55"/>
    <p:sldId id="360" r:id="rId56"/>
    <p:sldId id="361" r:id="rId57"/>
    <p:sldId id="362" r:id="rId58"/>
    <p:sldId id="363" r:id="rId59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D42B19F-3521-4953-B402-4C01898EC5F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039456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12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13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15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16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17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4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22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23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24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25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26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27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28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29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30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31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D19080-F3E8-47CC-82FA-0DA20E9ED84B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32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33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34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35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36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37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38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39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40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41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42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43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44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45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46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47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48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49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50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51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52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53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54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55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56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57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58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8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9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#3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4770A-B7CD-4D08-82B4-16E0A4BD14F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#3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DD409-5F26-40D9-96E9-E3915EF7B57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#3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45A11-9F7C-4F0E-ABE5-DC7B3E3973A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#3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E4940-C6CC-4B5E-B471-D28055C4D85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#3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59505-9F6E-41E7-90D8-FAB5C075BE0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#3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81871-ACF6-481C-A6E8-E07CED90C0C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#3</a:t>
            </a: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56453-B4A8-4A19-B17C-9D47F086AC8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#3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7431E-A33D-4BA6-8DF9-3D427EE5AC9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#3</a:t>
            </a: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2BA66-206D-49D0-92B6-D199154FEA5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#3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E74C9-D686-43CE-8A03-906A9C4C7B9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#3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DA98C-43E4-4354-B6D3-7E38CED44A7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2013-2014      #3</a:t>
            </a: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281E719-4DAB-4730-AC28-AE1221FCE98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522512" cy="476250"/>
          </a:xfrm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eaLnBrk="1" hangingPunct="1"/>
            <a:endParaRPr lang="en-US" sz="2400" dirty="0" smtClean="0">
              <a:latin typeface="Verdana" pitchFamily="34" charset="0"/>
            </a:endParaRPr>
          </a:p>
          <a:p>
            <a:pPr eaLnBrk="1" hangingPunct="1"/>
            <a:r>
              <a:rPr lang="el-GR" sz="2400" dirty="0" smtClean="0">
                <a:latin typeface="Verdana" pitchFamily="34" charset="0"/>
              </a:rPr>
              <a:t>Αχιλλέας </a:t>
            </a:r>
            <a:r>
              <a:rPr lang="el-GR" sz="2400" dirty="0" smtClean="0">
                <a:latin typeface="Verdana" pitchFamily="34" charset="0"/>
              </a:rPr>
              <a:t>Μητσός</a:t>
            </a: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eaLnBrk="1" hangingPunct="1"/>
            <a:r>
              <a:rPr lang="el-GR" sz="2400" b="1" u="sng" dirty="0" smtClean="0">
                <a:latin typeface="Verdana" pitchFamily="34" charset="0"/>
              </a:rPr>
              <a:t>Οικονομία και Περιβάλλον Ι</a:t>
            </a: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200" b="1" dirty="0" smtClean="0">
                <a:latin typeface="Verdana" pitchFamily="34" charset="0"/>
              </a:rPr>
              <a:t>3 – Λειτουργία της αγοράς. Ζήτηση και προσφορά</a:t>
            </a:r>
            <a:endParaRPr lang="en-US" sz="2200" b="1" dirty="0" smtClean="0">
              <a:latin typeface="Verdana" pitchFamily="34" charset="0"/>
            </a:endParaRPr>
          </a:p>
        </p:txBody>
      </p:sp>
      <p:pic>
        <p:nvPicPr>
          <p:cNvPr id="6" name="Εικόνα 1" descr="image00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32656"/>
            <a:ext cx="8064896" cy="796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Λογότυπο επιχειρησιακού προγράμματος εκπαίδευσης και δια βίου μάθησης&#10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91941" y="5085184"/>
            <a:ext cx="37242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33656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10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l-GR" sz="2400" b="1" u="sng" dirty="0" smtClean="0">
                <a:latin typeface="Verdana" pitchFamily="34" charset="0"/>
              </a:rPr>
              <a:t>Καμπύλη ζήτησης</a:t>
            </a:r>
            <a:endParaRPr lang="el-GR" sz="2400" dirty="0" smtClean="0">
              <a:latin typeface="Verdana" pitchFamily="34" charset="0"/>
            </a:endParaRPr>
          </a:p>
          <a:p>
            <a:pPr algn="r" eaLnBrk="1" hangingPunct="1"/>
            <a:endParaRPr lang="el-GR" sz="1800" dirty="0" smtClean="0">
              <a:latin typeface="Verdana" pitchFamily="34" charset="0"/>
            </a:endParaRPr>
          </a:p>
          <a:p>
            <a:pPr eaLnBrk="1" hangingPunct="1">
              <a:spcBef>
                <a:spcPts val="1800"/>
              </a:spcBef>
            </a:pPr>
            <a:r>
              <a:rPr lang="en-US" sz="2000" b="1" dirty="0" err="1" smtClean="0">
                <a:latin typeface="Verdana" pitchFamily="34" charset="0"/>
              </a:rPr>
              <a:t>Qd</a:t>
            </a:r>
            <a:r>
              <a:rPr lang="en-US" sz="2000" b="1" dirty="0" smtClean="0">
                <a:latin typeface="Verdana" pitchFamily="34" charset="0"/>
              </a:rPr>
              <a:t> = f(P) </a:t>
            </a:r>
          </a:p>
          <a:p>
            <a:pPr algn="l" eaLnBrk="1" hangingPunct="1">
              <a:spcBef>
                <a:spcPts val="1800"/>
              </a:spcBef>
            </a:pPr>
            <a:r>
              <a:rPr lang="en-US" sz="1600" dirty="0" smtClean="0">
                <a:latin typeface="Verdana" pitchFamily="34" charset="0"/>
              </a:rPr>
              <a:t>		         P</a:t>
            </a:r>
          </a:p>
          <a:p>
            <a:pPr eaLnBrk="1" hangingPunct="1">
              <a:spcBef>
                <a:spcPts val="1800"/>
              </a:spcBef>
            </a:pPr>
            <a:endParaRPr lang="en-US" sz="1600" dirty="0" smtClean="0">
              <a:latin typeface="Verdana" pitchFamily="34" charset="0"/>
            </a:endParaRPr>
          </a:p>
          <a:p>
            <a:pPr eaLnBrk="1" hangingPunct="1">
              <a:spcBef>
                <a:spcPts val="1800"/>
              </a:spcBef>
            </a:pPr>
            <a:endParaRPr lang="en-US" sz="1600" dirty="0" smtClean="0">
              <a:latin typeface="Verdana" pitchFamily="34" charset="0"/>
            </a:endParaRPr>
          </a:p>
          <a:p>
            <a:pPr eaLnBrk="1" hangingPunct="1">
              <a:spcBef>
                <a:spcPts val="1800"/>
              </a:spcBef>
            </a:pPr>
            <a:endParaRPr lang="en-US" sz="1600" dirty="0" smtClean="0">
              <a:latin typeface="Verdana" pitchFamily="34" charset="0"/>
            </a:endParaRPr>
          </a:p>
          <a:p>
            <a:pPr eaLnBrk="1" hangingPunct="1">
              <a:spcBef>
                <a:spcPts val="1800"/>
              </a:spcBef>
            </a:pPr>
            <a:r>
              <a:rPr lang="en-US" sz="1600" dirty="0" smtClean="0">
                <a:latin typeface="Verdana" pitchFamily="34" charset="0"/>
              </a:rPr>
              <a:t>			</a:t>
            </a:r>
            <a:r>
              <a:rPr lang="en-US" sz="1600" dirty="0" err="1" smtClean="0">
                <a:latin typeface="Verdana" pitchFamily="34" charset="0"/>
              </a:rPr>
              <a:t>Qd</a:t>
            </a:r>
            <a:endParaRPr lang="en-US" sz="1600" dirty="0" smtClean="0">
              <a:latin typeface="Verdana" pitchFamily="34" charset="0"/>
            </a:endParaRPr>
          </a:p>
          <a:p>
            <a:pPr eaLnBrk="1" hangingPunct="1">
              <a:spcBef>
                <a:spcPts val="1800"/>
              </a:spcBef>
            </a:pPr>
            <a:endParaRPr lang="el-GR" sz="1600" i="1" dirty="0" smtClean="0">
              <a:latin typeface="Verdana" pitchFamily="34" charset="0"/>
            </a:endParaRPr>
          </a:p>
          <a:p>
            <a:pPr eaLnBrk="1" hangingPunct="1">
              <a:spcBef>
                <a:spcPts val="1800"/>
              </a:spcBef>
            </a:pPr>
            <a:r>
              <a:rPr lang="el-GR" sz="1600" i="1" dirty="0" smtClean="0">
                <a:latin typeface="Verdana" pitchFamily="34" charset="0"/>
              </a:rPr>
              <a:t>Μετακίνηση επί της καμπύλης</a:t>
            </a:r>
          </a:p>
          <a:p>
            <a:pPr eaLnBrk="1" hangingPunct="1">
              <a:spcBef>
                <a:spcPts val="1800"/>
              </a:spcBef>
            </a:pPr>
            <a:r>
              <a:rPr lang="el-GR" sz="1600" i="1" dirty="0" smtClean="0">
                <a:latin typeface="Verdana" pitchFamily="34" charset="0"/>
              </a:rPr>
              <a:t>    Επέκταση</a:t>
            </a:r>
          </a:p>
          <a:p>
            <a:pPr eaLnBrk="1" hangingPunct="1">
              <a:spcBef>
                <a:spcPts val="1800"/>
              </a:spcBef>
            </a:pPr>
            <a:r>
              <a:rPr lang="el-GR" sz="1600" i="1" dirty="0" smtClean="0">
                <a:latin typeface="Verdana" pitchFamily="34" charset="0"/>
              </a:rPr>
              <a:t>Συρρίκνωση</a:t>
            </a:r>
            <a:endParaRPr lang="en-US" sz="1600" i="1" dirty="0" smtClean="0">
              <a:latin typeface="Verdana" pitchFamily="34" charset="0"/>
            </a:endParaRPr>
          </a:p>
          <a:p>
            <a:pPr eaLnBrk="1" hangingPunct="1">
              <a:spcBef>
                <a:spcPts val="1800"/>
              </a:spcBef>
            </a:pPr>
            <a:endParaRPr lang="en-US" sz="1600" dirty="0" smtClean="0">
              <a:latin typeface="Verdana" pitchFamily="34" charset="0"/>
            </a:endParaRPr>
          </a:p>
          <a:p>
            <a:pPr eaLnBrk="1" hangingPunct="1">
              <a:spcBef>
                <a:spcPts val="1800"/>
              </a:spcBef>
            </a:pPr>
            <a:endParaRPr lang="el-GR" sz="1600" dirty="0" smtClean="0">
              <a:latin typeface="Verdana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131840" y="2276872"/>
            <a:ext cx="0" cy="18002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131840" y="4077072"/>
            <a:ext cx="259228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131840" y="2636912"/>
            <a:ext cx="2160240" cy="14401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652120" y="5301208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5652120" y="5661248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2275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Ατομική και αγοραία ζήτηση</a:t>
            </a:r>
          </a:p>
          <a:p>
            <a:pPr algn="l" eaLnBrk="1" hangingPunct="1"/>
            <a:endParaRPr lang="el-GR" sz="1800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</a:t>
            </a:r>
            <a:r>
              <a:rPr lang="en-US" sz="1800" u="sng" dirty="0" smtClean="0">
                <a:latin typeface="Verdana" pitchFamily="34" charset="0"/>
              </a:rPr>
              <a:t>P</a:t>
            </a:r>
            <a:r>
              <a:rPr lang="en-US" sz="1800" dirty="0" smtClean="0">
                <a:latin typeface="Verdana" pitchFamily="34" charset="0"/>
              </a:rPr>
              <a:t>	</a:t>
            </a:r>
            <a:r>
              <a:rPr lang="el-GR" sz="1800" dirty="0" smtClean="0">
                <a:latin typeface="Verdana" pitchFamily="34" charset="0"/>
              </a:rPr>
              <a:t>	</a:t>
            </a:r>
            <a:r>
              <a:rPr lang="en-US" sz="1800" u="sng" dirty="0" err="1" smtClean="0">
                <a:latin typeface="Verdana" pitchFamily="34" charset="0"/>
              </a:rPr>
              <a:t>Qd</a:t>
            </a:r>
            <a:endParaRPr lang="en-US" sz="1800" u="sng" dirty="0" smtClean="0">
              <a:latin typeface="Verdana" pitchFamily="34" charset="0"/>
            </a:endParaRPr>
          </a:p>
          <a:p>
            <a:pPr algn="l" eaLnBrk="1" hangingPunct="1"/>
            <a:r>
              <a:rPr lang="en-US" sz="1800" dirty="0" smtClean="0">
                <a:latin typeface="Verdana" pitchFamily="34" charset="0"/>
              </a:rPr>
              <a:t>			</a:t>
            </a:r>
            <a:r>
              <a:rPr lang="en-US" sz="1800" u="sng" dirty="0" smtClean="0">
                <a:latin typeface="Verdana" pitchFamily="34" charset="0"/>
              </a:rPr>
              <a:t>A</a:t>
            </a:r>
            <a:r>
              <a:rPr lang="en-US" sz="1800" dirty="0" smtClean="0">
                <a:latin typeface="Verdana" pitchFamily="34" charset="0"/>
              </a:rPr>
              <a:t>	</a:t>
            </a:r>
            <a:r>
              <a:rPr lang="en-US" sz="1800" u="sng" dirty="0" smtClean="0">
                <a:latin typeface="Verdana" pitchFamily="34" charset="0"/>
              </a:rPr>
              <a:t>B</a:t>
            </a:r>
            <a:r>
              <a:rPr lang="en-US" sz="1800" dirty="0" smtClean="0">
                <a:latin typeface="Verdana" pitchFamily="34" charset="0"/>
              </a:rPr>
              <a:t>	</a:t>
            </a:r>
            <a:r>
              <a:rPr lang="el-GR" sz="1800" u="sng" dirty="0" smtClean="0">
                <a:latin typeface="Verdana" pitchFamily="34" charset="0"/>
              </a:rPr>
              <a:t>Σ(Α+Β)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1	</a:t>
            </a:r>
            <a:r>
              <a:rPr lang="en-US" sz="1800" dirty="0" smtClean="0">
                <a:latin typeface="Verdana" pitchFamily="34" charset="0"/>
              </a:rPr>
              <a:t>  </a:t>
            </a:r>
            <a:r>
              <a:rPr lang="el-GR" sz="1800" dirty="0" smtClean="0">
                <a:latin typeface="Verdana" pitchFamily="34" charset="0"/>
              </a:rPr>
              <a:t>8	5	</a:t>
            </a:r>
            <a:r>
              <a:rPr lang="en-US" sz="1800" dirty="0" smtClean="0">
                <a:latin typeface="Verdana" pitchFamily="34" charset="0"/>
              </a:rPr>
              <a:t>    </a:t>
            </a:r>
            <a:r>
              <a:rPr lang="el-GR" sz="1800" dirty="0" smtClean="0">
                <a:latin typeface="Verdana" pitchFamily="34" charset="0"/>
              </a:rPr>
              <a:t>13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2	</a:t>
            </a:r>
            <a:r>
              <a:rPr lang="en-US" sz="1800" dirty="0" smtClean="0">
                <a:latin typeface="Verdana" pitchFamily="34" charset="0"/>
              </a:rPr>
              <a:t>  </a:t>
            </a:r>
            <a:r>
              <a:rPr lang="el-GR" sz="1800" dirty="0" smtClean="0">
                <a:latin typeface="Verdana" pitchFamily="34" charset="0"/>
              </a:rPr>
              <a:t>4	3	</a:t>
            </a:r>
            <a:r>
              <a:rPr lang="en-US" sz="1800" dirty="0" smtClean="0">
                <a:latin typeface="Verdana" pitchFamily="34" charset="0"/>
              </a:rPr>
              <a:t>      </a:t>
            </a:r>
            <a:r>
              <a:rPr lang="el-GR" sz="1800" dirty="0" smtClean="0">
                <a:latin typeface="Verdana" pitchFamily="34" charset="0"/>
              </a:rPr>
              <a:t>7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3	</a:t>
            </a:r>
            <a:r>
              <a:rPr lang="en-US" sz="1800" dirty="0" smtClean="0">
                <a:latin typeface="Verdana" pitchFamily="34" charset="0"/>
              </a:rPr>
              <a:t>  </a:t>
            </a:r>
            <a:r>
              <a:rPr lang="el-GR" sz="1800" dirty="0" smtClean="0">
                <a:latin typeface="Verdana" pitchFamily="34" charset="0"/>
              </a:rPr>
              <a:t>0	1	</a:t>
            </a:r>
            <a:r>
              <a:rPr lang="en-US" sz="1800" dirty="0" smtClean="0">
                <a:latin typeface="Verdana" pitchFamily="34" charset="0"/>
              </a:rPr>
              <a:t>      </a:t>
            </a:r>
            <a:r>
              <a:rPr lang="el-GR" sz="1800" dirty="0" smtClean="0">
                <a:latin typeface="Verdana" pitchFamily="34" charset="0"/>
              </a:rPr>
              <a:t>1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                  “A”                                                “B”                                            “A+B”</a:t>
            </a:r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   </a:t>
            </a:r>
            <a:r>
              <a:rPr lang="en-US" sz="1200" dirty="0" smtClean="0">
                <a:latin typeface="Verdana" pitchFamily="34" charset="0"/>
              </a:rPr>
              <a:t>P			</a:t>
            </a:r>
            <a:r>
              <a:rPr lang="en-US" sz="1200" dirty="0" err="1" smtClean="0">
                <a:latin typeface="Verdana" pitchFamily="34" charset="0"/>
              </a:rPr>
              <a:t>P</a:t>
            </a:r>
            <a:r>
              <a:rPr lang="en-US" sz="1200" dirty="0" smtClean="0">
                <a:latin typeface="Verdana" pitchFamily="34" charset="0"/>
              </a:rPr>
              <a:t>			   </a:t>
            </a:r>
            <a:r>
              <a:rPr lang="en-US" sz="1200" dirty="0" err="1" smtClean="0">
                <a:latin typeface="Verdana" pitchFamily="34" charset="0"/>
              </a:rPr>
              <a:t>P</a:t>
            </a:r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   3			3			   3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   2			2			   2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   1			1			   1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        Q			      </a:t>
            </a:r>
            <a:r>
              <a:rPr lang="en-US" sz="1200" dirty="0" err="1" smtClean="0">
                <a:latin typeface="Verdana" pitchFamily="34" charset="0"/>
              </a:rPr>
              <a:t>Q</a:t>
            </a:r>
            <a:r>
              <a:rPr lang="en-US" sz="1200" dirty="0" smtClean="0">
                <a:latin typeface="Verdana" pitchFamily="34" charset="0"/>
              </a:rPr>
              <a:t>			         </a:t>
            </a:r>
            <a:r>
              <a:rPr lang="en-US" sz="1200" dirty="0" err="1" smtClean="0">
                <a:latin typeface="Verdana" pitchFamily="34" charset="0"/>
              </a:rPr>
              <a:t>Q</a:t>
            </a:r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      0      4      8      12		   0    1        3        5      7	     0 1      7      13      19 </a:t>
            </a:r>
            <a:endParaRPr lang="el-GR" sz="1200" dirty="0" smtClean="0">
              <a:latin typeface="Verdan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899592" y="3933056"/>
            <a:ext cx="0" cy="151216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99592" y="5445224"/>
            <a:ext cx="187220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99592" y="4149080"/>
            <a:ext cx="1368152" cy="1296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372200" y="3933056"/>
            <a:ext cx="0" cy="151216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491880" y="3933056"/>
            <a:ext cx="0" cy="151216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491880" y="5445224"/>
            <a:ext cx="187220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372200" y="5445224"/>
            <a:ext cx="187220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051992" y="4301480"/>
            <a:ext cx="1215752" cy="11437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491880" y="4149080"/>
            <a:ext cx="1872208" cy="1296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372200" y="4149080"/>
            <a:ext cx="1656184" cy="1296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123728" y="836712"/>
            <a:ext cx="0" cy="2232248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300192" y="836712"/>
            <a:ext cx="0" cy="2232248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123728" y="836712"/>
            <a:ext cx="41764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123728" y="3068960"/>
            <a:ext cx="41764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123728" y="1628800"/>
            <a:ext cx="41764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3338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12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188640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Κλίσεις καμπύλης ζήτησης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707904" y="1052736"/>
            <a:ext cx="0" cy="18002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55576" y="3645024"/>
            <a:ext cx="0" cy="18002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843808" y="3645024"/>
            <a:ext cx="0" cy="18002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020272" y="3645024"/>
            <a:ext cx="0" cy="18002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932040" y="3645024"/>
            <a:ext cx="0" cy="18002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20272" y="5445224"/>
            <a:ext cx="172819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55576" y="5445224"/>
            <a:ext cx="172819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843808" y="5445224"/>
            <a:ext cx="172819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932040" y="5445224"/>
            <a:ext cx="172819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707904" y="2852936"/>
            <a:ext cx="172819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707904" y="1556792"/>
            <a:ext cx="1584176" cy="1296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932040" y="4293096"/>
            <a:ext cx="1656184" cy="5760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491880" y="3789040"/>
            <a:ext cx="576064" cy="16561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547664" y="3861048"/>
            <a:ext cx="0" cy="15841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020272" y="4437112"/>
            <a:ext cx="17281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3387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13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Συνάρτηση ζήτησης</a:t>
            </a:r>
            <a:endParaRPr lang="en-US" sz="2400" b="1" dirty="0" smtClean="0">
              <a:latin typeface="Verdana" pitchFamily="34" charset="0"/>
            </a:endParaRP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  <a:p>
            <a:pPr eaLnBrk="1" hangingPunct="1"/>
            <a:r>
              <a:rPr lang="en-US" sz="2000" b="1" dirty="0" err="1" smtClean="0">
                <a:latin typeface="Verdana" pitchFamily="34" charset="0"/>
              </a:rPr>
              <a:t>Qd</a:t>
            </a:r>
            <a:r>
              <a:rPr lang="en-US" sz="2000" b="1" dirty="0" smtClean="0">
                <a:latin typeface="Verdana" pitchFamily="34" charset="0"/>
              </a:rPr>
              <a:t> = f (Pg, </a:t>
            </a:r>
            <a:r>
              <a:rPr lang="en-US" sz="2000" b="1" dirty="0" err="1" smtClean="0">
                <a:latin typeface="Verdana" pitchFamily="34" charset="0"/>
              </a:rPr>
              <a:t>Pn</a:t>
            </a:r>
            <a:r>
              <a:rPr lang="en-US" sz="2000" b="1" dirty="0" smtClean="0">
                <a:latin typeface="Verdana" pitchFamily="34" charset="0"/>
              </a:rPr>
              <a:t>…, Y, </a:t>
            </a:r>
            <a:r>
              <a:rPr lang="el-GR" sz="2000" b="1" dirty="0" smtClean="0">
                <a:latin typeface="Verdana" pitchFamily="34" charset="0"/>
              </a:rPr>
              <a:t>π</a:t>
            </a:r>
            <a:r>
              <a:rPr lang="en-US" sz="2000" b="1" dirty="0" smtClean="0">
                <a:latin typeface="Verdana" pitchFamily="34" charset="0"/>
              </a:rPr>
              <a:t>Y, W, T</a:t>
            </a:r>
            <a:r>
              <a:rPr lang="el-GR" sz="2000" b="1" dirty="0" smtClean="0">
                <a:latin typeface="Verdana" pitchFamily="34" charset="0"/>
              </a:rPr>
              <a:t>…</a:t>
            </a:r>
            <a:r>
              <a:rPr lang="en-US" sz="2000" b="1" dirty="0" smtClean="0">
                <a:latin typeface="Verdana" pitchFamily="34" charset="0"/>
              </a:rPr>
              <a:t>)</a:t>
            </a:r>
          </a:p>
          <a:p>
            <a:pPr algn="l" eaLnBrk="1" hangingPunct="1"/>
            <a:r>
              <a:rPr lang="en-US" sz="2000" dirty="0" smtClean="0">
                <a:latin typeface="Verdana" pitchFamily="34" charset="0"/>
              </a:rPr>
              <a:t>					</a:t>
            </a:r>
            <a:r>
              <a:rPr lang="el-GR" sz="1400" dirty="0" smtClean="0">
                <a:latin typeface="Verdana" pitchFamily="34" charset="0"/>
              </a:rPr>
              <a:t>όπου: </a:t>
            </a:r>
            <a:r>
              <a:rPr lang="en-US" sz="1400" dirty="0" smtClean="0">
                <a:latin typeface="Verdana" pitchFamily="34" charset="0"/>
              </a:rPr>
              <a:t>	Pg: </a:t>
            </a:r>
            <a:r>
              <a:rPr lang="el-GR" sz="1400" dirty="0" smtClean="0">
                <a:latin typeface="Verdana" pitchFamily="34" charset="0"/>
              </a:rPr>
              <a:t>Τιμή αγαθού</a:t>
            </a:r>
            <a:r>
              <a:rPr lang="en-US" sz="1400" dirty="0" smtClean="0">
                <a:latin typeface="Verdana" pitchFamily="34" charset="0"/>
              </a:rPr>
              <a:t>	</a:t>
            </a:r>
            <a:endParaRPr lang="el-GR" sz="14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{η έννοια του </a:t>
            </a:r>
            <a:r>
              <a:rPr lang="en-US" sz="2000" dirty="0" smtClean="0">
                <a:latin typeface="Verdana" pitchFamily="34" charset="0"/>
              </a:rPr>
              <a:t>ceteris paribus}		</a:t>
            </a:r>
            <a:r>
              <a:rPr lang="en-US" sz="1400" dirty="0" err="1" smtClean="0">
                <a:latin typeface="Verdana" pitchFamily="34" charset="0"/>
              </a:rPr>
              <a:t>Pn</a:t>
            </a:r>
            <a:r>
              <a:rPr lang="en-US" sz="1400" dirty="0" smtClean="0">
                <a:latin typeface="Verdana" pitchFamily="34" charset="0"/>
              </a:rPr>
              <a:t>:</a:t>
            </a:r>
            <a:r>
              <a:rPr lang="el-GR" sz="1400" dirty="0" smtClean="0">
                <a:latin typeface="Verdana" pitchFamily="34" charset="0"/>
              </a:rPr>
              <a:t> Τιμές άλλων αγαθών</a:t>
            </a:r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r>
              <a:rPr lang="en-US" sz="2000" dirty="0" smtClean="0">
                <a:latin typeface="Verdana" pitchFamily="34" charset="0"/>
              </a:rPr>
              <a:t>						</a:t>
            </a:r>
            <a:r>
              <a:rPr lang="en-US" sz="1400" dirty="0" smtClean="0">
                <a:latin typeface="Verdana" pitchFamily="34" charset="0"/>
              </a:rPr>
              <a:t>Y:</a:t>
            </a:r>
            <a:r>
              <a:rPr lang="el-GR" sz="1400" dirty="0" smtClean="0">
                <a:latin typeface="Verdana" pitchFamily="34" charset="0"/>
              </a:rPr>
              <a:t> Εισόδημα</a:t>
            </a:r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					</a:t>
            </a:r>
            <a:r>
              <a:rPr lang="el-GR" sz="1400" dirty="0" smtClean="0">
                <a:latin typeface="Verdana" pitchFamily="34" charset="0"/>
              </a:rPr>
              <a:t>π</a:t>
            </a:r>
            <a:r>
              <a:rPr lang="en-US" sz="1400" dirty="0" smtClean="0">
                <a:latin typeface="Verdana" pitchFamily="34" charset="0"/>
              </a:rPr>
              <a:t>Y: </a:t>
            </a:r>
            <a:r>
              <a:rPr lang="el-GR" sz="1400" dirty="0" smtClean="0">
                <a:latin typeface="Verdana" pitchFamily="34" charset="0"/>
              </a:rPr>
              <a:t>Προσδοκία [εισοδήματος]</a:t>
            </a:r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					</a:t>
            </a:r>
            <a:r>
              <a:rPr lang="en-US" sz="1400" dirty="0" smtClean="0">
                <a:latin typeface="Verdana" pitchFamily="34" charset="0"/>
              </a:rPr>
              <a:t>W:</a:t>
            </a:r>
            <a:r>
              <a:rPr lang="el-GR" sz="1400" dirty="0" smtClean="0">
                <a:latin typeface="Verdana" pitchFamily="34" charset="0"/>
              </a:rPr>
              <a:t> Πλούτος</a:t>
            </a:r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					</a:t>
            </a:r>
            <a:r>
              <a:rPr lang="el-GR" sz="1400" dirty="0" smtClean="0">
                <a:latin typeface="Verdana" pitchFamily="34" charset="0"/>
              </a:rPr>
              <a:t>Τ: Προτιμήσεις</a:t>
            </a:r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r>
              <a:rPr lang="en-US" sz="2000" dirty="0" smtClean="0">
                <a:latin typeface="Verdana" pitchFamily="34" charset="0"/>
              </a:rPr>
              <a:t>			</a:t>
            </a:r>
            <a:endParaRPr lang="el-GR" sz="20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628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Συνάρτηση ζήτησης</a:t>
            </a:r>
            <a:endParaRPr lang="en-US" sz="2400" b="1" dirty="0" smtClean="0">
              <a:latin typeface="Verdana" pitchFamily="34" charset="0"/>
            </a:endParaRP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  <a:p>
            <a:pPr eaLnBrk="1" hangingPunct="1"/>
            <a:r>
              <a:rPr lang="en-US" sz="2000" b="1" dirty="0" err="1" smtClean="0">
                <a:latin typeface="Verdana" pitchFamily="34" charset="0"/>
              </a:rPr>
              <a:t>Qd</a:t>
            </a:r>
            <a:r>
              <a:rPr lang="en-US" sz="2000" b="1" dirty="0" smtClean="0">
                <a:latin typeface="Verdana" pitchFamily="34" charset="0"/>
              </a:rPr>
              <a:t> = f (Pg, </a:t>
            </a:r>
            <a:r>
              <a:rPr lang="en-US" sz="2000" b="1" dirty="0" err="1" smtClean="0">
                <a:latin typeface="Verdana" pitchFamily="34" charset="0"/>
              </a:rPr>
              <a:t>Pn</a:t>
            </a:r>
            <a:r>
              <a:rPr lang="en-US" sz="2000" b="1" dirty="0" smtClean="0">
                <a:latin typeface="Verdana" pitchFamily="34" charset="0"/>
              </a:rPr>
              <a:t>…, Y, </a:t>
            </a:r>
            <a:r>
              <a:rPr lang="el-GR" sz="2000" b="1" dirty="0" smtClean="0">
                <a:latin typeface="Verdana" pitchFamily="34" charset="0"/>
              </a:rPr>
              <a:t>π</a:t>
            </a:r>
            <a:r>
              <a:rPr lang="en-US" sz="2000" b="1" dirty="0" smtClean="0">
                <a:latin typeface="Verdana" pitchFamily="34" charset="0"/>
              </a:rPr>
              <a:t>Y, W, T</a:t>
            </a:r>
            <a:r>
              <a:rPr lang="el-GR" sz="2000" b="1" dirty="0" smtClean="0">
                <a:latin typeface="Verdana" pitchFamily="34" charset="0"/>
              </a:rPr>
              <a:t>…</a:t>
            </a:r>
            <a:r>
              <a:rPr lang="en-US" sz="2000" b="1" dirty="0" smtClean="0">
                <a:latin typeface="Verdana" pitchFamily="34" charset="0"/>
              </a:rPr>
              <a:t>)</a:t>
            </a:r>
          </a:p>
          <a:p>
            <a:pPr algn="l" eaLnBrk="1" hangingPunct="1"/>
            <a:r>
              <a:rPr lang="en-US" sz="2000" dirty="0" smtClean="0">
                <a:latin typeface="Verdana" pitchFamily="34" charset="0"/>
              </a:rPr>
              <a:t>					</a:t>
            </a:r>
            <a:r>
              <a:rPr lang="el-GR" sz="1400" dirty="0" smtClean="0">
                <a:latin typeface="Verdana" pitchFamily="34" charset="0"/>
              </a:rPr>
              <a:t>όπου: </a:t>
            </a:r>
            <a:r>
              <a:rPr lang="en-US" sz="1400" dirty="0" smtClean="0">
                <a:latin typeface="Verdana" pitchFamily="34" charset="0"/>
              </a:rPr>
              <a:t>	Pg: </a:t>
            </a:r>
            <a:r>
              <a:rPr lang="el-GR" sz="1400" dirty="0" smtClean="0">
                <a:latin typeface="Verdana" pitchFamily="34" charset="0"/>
              </a:rPr>
              <a:t>Τιμή αγαθού</a:t>
            </a:r>
            <a:r>
              <a:rPr lang="en-US" sz="1400" dirty="0" smtClean="0">
                <a:latin typeface="Verdana" pitchFamily="34" charset="0"/>
              </a:rPr>
              <a:t>	</a:t>
            </a:r>
            <a:endParaRPr lang="el-GR" sz="14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			</a:t>
            </a:r>
            <a:r>
              <a:rPr lang="en-US" sz="2000" dirty="0" smtClean="0">
                <a:latin typeface="Verdana" pitchFamily="34" charset="0"/>
              </a:rPr>
              <a:t>		</a:t>
            </a:r>
            <a:r>
              <a:rPr lang="en-US" sz="1400" dirty="0" err="1" smtClean="0">
                <a:latin typeface="Verdana" pitchFamily="34" charset="0"/>
              </a:rPr>
              <a:t>Pn</a:t>
            </a:r>
            <a:r>
              <a:rPr lang="en-US" sz="1400" dirty="0" smtClean="0">
                <a:latin typeface="Verdana" pitchFamily="34" charset="0"/>
              </a:rPr>
              <a:t>:</a:t>
            </a:r>
            <a:r>
              <a:rPr lang="el-GR" sz="1400" dirty="0" smtClean="0">
                <a:latin typeface="Verdana" pitchFamily="34" charset="0"/>
              </a:rPr>
              <a:t> Τιμές άλλων αγαθών</a:t>
            </a:r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r>
              <a:rPr lang="en-US" sz="2000" dirty="0" smtClean="0">
                <a:latin typeface="Verdana" pitchFamily="34" charset="0"/>
              </a:rPr>
              <a:t>						</a:t>
            </a:r>
            <a:r>
              <a:rPr lang="en-US" sz="1400" dirty="0" smtClean="0">
                <a:latin typeface="Verdana" pitchFamily="34" charset="0"/>
              </a:rPr>
              <a:t>Y:</a:t>
            </a:r>
            <a:r>
              <a:rPr lang="el-GR" sz="1400" dirty="0" smtClean="0">
                <a:latin typeface="Verdana" pitchFamily="34" charset="0"/>
              </a:rPr>
              <a:t> Εισόδημα</a:t>
            </a:r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					</a:t>
            </a:r>
            <a:r>
              <a:rPr lang="el-GR" sz="1400" dirty="0" smtClean="0">
                <a:latin typeface="Verdana" pitchFamily="34" charset="0"/>
              </a:rPr>
              <a:t>π</a:t>
            </a:r>
            <a:r>
              <a:rPr lang="en-US" sz="1400" dirty="0" smtClean="0">
                <a:latin typeface="Verdana" pitchFamily="34" charset="0"/>
              </a:rPr>
              <a:t>Y: </a:t>
            </a:r>
            <a:r>
              <a:rPr lang="el-GR" sz="1400" dirty="0" smtClean="0">
                <a:latin typeface="Verdana" pitchFamily="34" charset="0"/>
              </a:rPr>
              <a:t>Προσδοκία [εισοδήματος]</a:t>
            </a:r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					</a:t>
            </a:r>
            <a:r>
              <a:rPr lang="en-US" sz="1400" dirty="0" smtClean="0">
                <a:latin typeface="Verdana" pitchFamily="34" charset="0"/>
              </a:rPr>
              <a:t>W:</a:t>
            </a:r>
            <a:r>
              <a:rPr lang="el-GR" sz="1400" dirty="0" smtClean="0">
                <a:latin typeface="Verdana" pitchFamily="34" charset="0"/>
              </a:rPr>
              <a:t> Πλούτος</a:t>
            </a:r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					</a:t>
            </a:r>
            <a:r>
              <a:rPr lang="el-GR" sz="1400" dirty="0" smtClean="0">
                <a:latin typeface="Verdana" pitchFamily="34" charset="0"/>
              </a:rPr>
              <a:t>Τ: Προτιμήσεις</a:t>
            </a:r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r>
              <a:rPr lang="en-US" sz="2000" dirty="0" smtClean="0">
                <a:latin typeface="Verdana" pitchFamily="34" charset="0"/>
              </a:rPr>
              <a:t>			</a:t>
            </a:r>
            <a:r>
              <a:rPr lang="el-GR" sz="2000" u="sng" dirty="0" smtClean="0">
                <a:latin typeface="Verdana" pitchFamily="34" charset="0"/>
              </a:rPr>
              <a:t>Μετατόπιση της καμπύλης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		Αύξηση ζήτησης: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		Μείωση ζήτησης: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131840" y="2132856"/>
            <a:ext cx="0" cy="194421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131840" y="2636912"/>
            <a:ext cx="2160240" cy="14401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131840" y="4077072"/>
            <a:ext cx="288032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131840" y="2276872"/>
            <a:ext cx="2664296" cy="1800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788024" y="3573016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5940152" y="4869160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5940152" y="5157192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585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15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Δημόσια παρέμβαση στη ζήτηση</a:t>
            </a:r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lvl="1" algn="l" eaLnBrk="1" hangingPunct="1">
              <a:buFont typeface="Wingdings" pitchFamily="2" charset="2"/>
              <a:buChar char="§"/>
            </a:pPr>
            <a:r>
              <a:rPr lang="el-GR" sz="2000" dirty="0" smtClean="0">
                <a:latin typeface="Verdana" pitchFamily="34" charset="0"/>
              </a:rPr>
              <a:t> </a:t>
            </a:r>
            <a:r>
              <a:rPr lang="el-GR" sz="2000" u="sng" dirty="0" smtClean="0">
                <a:latin typeface="Verdana" pitchFamily="34" charset="0"/>
              </a:rPr>
              <a:t>Άμεση</a:t>
            </a:r>
            <a:r>
              <a:rPr lang="el-GR" sz="2000" dirty="0" smtClean="0">
                <a:latin typeface="Verdana" pitchFamily="34" charset="0"/>
              </a:rPr>
              <a:t> (στην τιμή, π.χ. φόρος)</a:t>
            </a:r>
          </a:p>
          <a:p>
            <a:pPr lvl="1" algn="l" eaLnBrk="1" hangingPunct="1">
              <a:buFont typeface="Wingdings" pitchFamily="2" charset="2"/>
              <a:buChar char="§"/>
            </a:pPr>
            <a:endParaRPr lang="el-GR" sz="2000" dirty="0" smtClean="0">
              <a:latin typeface="Verdana" pitchFamily="34" charset="0"/>
            </a:endParaRPr>
          </a:p>
          <a:p>
            <a:pPr lvl="1" algn="l" eaLnBrk="1" hangingPunct="1">
              <a:buFont typeface="Wingdings" pitchFamily="2" charset="2"/>
              <a:buChar char="§"/>
            </a:pPr>
            <a:r>
              <a:rPr lang="el-GR" sz="2000" dirty="0" smtClean="0">
                <a:latin typeface="Verdana" pitchFamily="34" charset="0"/>
              </a:rPr>
              <a:t> </a:t>
            </a:r>
            <a:r>
              <a:rPr lang="el-GR" sz="2000" u="sng" dirty="0" smtClean="0">
                <a:latin typeface="Verdana" pitchFamily="34" charset="0"/>
              </a:rPr>
              <a:t>Έμμεση</a:t>
            </a:r>
            <a:r>
              <a:rPr lang="el-GR" sz="2000" dirty="0" smtClean="0">
                <a:latin typeface="Verdana" pitchFamily="34" charset="0"/>
              </a:rPr>
              <a:t> (στους παράγοντες που καθορίζουν θέση και κλίση καμπύλης)</a:t>
            </a:r>
          </a:p>
          <a:p>
            <a:pPr lvl="1" algn="l" eaLnBrk="1" hangingPunct="1"/>
            <a:endParaRPr lang="el-GR" sz="2000" dirty="0" smtClean="0">
              <a:latin typeface="Verdana" pitchFamily="34" charset="0"/>
            </a:endParaRPr>
          </a:p>
          <a:p>
            <a:pPr lvl="2" algn="l" eaLnBrk="1" hangingPunct="1">
              <a:buFont typeface="Courier New" pitchFamily="49" charset="0"/>
              <a:buChar char="o"/>
            </a:pPr>
            <a:r>
              <a:rPr lang="el-GR" sz="2000" dirty="0" smtClean="0">
                <a:latin typeface="Verdana" pitchFamily="34" charset="0"/>
              </a:rPr>
              <a:t>Τιμές άλλων αγαθών</a:t>
            </a:r>
          </a:p>
          <a:p>
            <a:pPr lvl="2" algn="l" eaLnBrk="1" hangingPunct="1"/>
            <a:r>
              <a:rPr lang="el-GR" sz="2000" dirty="0" smtClean="0">
                <a:latin typeface="Verdana" pitchFamily="34" charset="0"/>
              </a:rPr>
              <a:t>		 - συμπληρωματικών</a:t>
            </a:r>
          </a:p>
          <a:p>
            <a:pPr lvl="2" algn="l" eaLnBrk="1" hangingPunct="1"/>
            <a:r>
              <a:rPr lang="el-GR" sz="2000" dirty="0" smtClean="0">
                <a:latin typeface="Verdana" pitchFamily="34" charset="0"/>
              </a:rPr>
              <a:t>		 - ανταγωνιστικών</a:t>
            </a:r>
          </a:p>
          <a:p>
            <a:pPr lvl="2" algn="l" eaLnBrk="1" hangingPunct="1">
              <a:buFont typeface="Courier New" pitchFamily="49" charset="0"/>
              <a:buChar char="o"/>
            </a:pPr>
            <a:r>
              <a:rPr lang="el-GR" sz="2000" dirty="0" smtClean="0">
                <a:latin typeface="Verdana" pitchFamily="34" charset="0"/>
              </a:rPr>
              <a:t>Εισόδημα</a:t>
            </a:r>
          </a:p>
          <a:p>
            <a:pPr lvl="2" algn="l" eaLnBrk="1" hangingPunct="1">
              <a:buFont typeface="Courier New" pitchFamily="49" charset="0"/>
              <a:buChar char="o"/>
            </a:pPr>
            <a:r>
              <a:rPr lang="el-GR" sz="2000" dirty="0" smtClean="0">
                <a:latin typeface="Verdana" pitchFamily="34" charset="0"/>
              </a:rPr>
              <a:t>Προσδοκία [εισοδήματος]</a:t>
            </a:r>
          </a:p>
          <a:p>
            <a:pPr lvl="2" algn="l" eaLnBrk="1" hangingPunct="1">
              <a:buFont typeface="Courier New" pitchFamily="49" charset="0"/>
              <a:buChar char="o"/>
            </a:pPr>
            <a:r>
              <a:rPr lang="el-GR" sz="2000" dirty="0" smtClean="0">
                <a:latin typeface="Verdana" pitchFamily="34" charset="0"/>
              </a:rPr>
              <a:t>Πλούτο</a:t>
            </a:r>
          </a:p>
          <a:p>
            <a:pPr lvl="2" algn="l" eaLnBrk="1" hangingPunct="1">
              <a:buFont typeface="Courier New" pitchFamily="49" charset="0"/>
              <a:buChar char="o"/>
            </a:pPr>
            <a:r>
              <a:rPr lang="el-GR" sz="2000" dirty="0" smtClean="0">
                <a:latin typeface="Verdana" pitchFamily="34" charset="0"/>
              </a:rPr>
              <a:t>Προτιμήσεις</a:t>
            </a:r>
          </a:p>
        </p:txBody>
      </p:sp>
    </p:spTree>
    <p:extLst>
      <p:ext uri="{BB962C8B-B14F-4D97-AF65-F5344CB8AC3E}">
        <p14:creationId xmlns:p14="http://schemas.microsoft.com/office/powerpoint/2010/main" xmlns="" val="49060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16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800" b="1" dirty="0" smtClean="0">
              <a:latin typeface="Verdana" pitchFamily="34" charset="0"/>
            </a:endParaRPr>
          </a:p>
          <a:p>
            <a:pPr algn="l" eaLnBrk="1" hangingPunct="1"/>
            <a:endParaRPr lang="el-GR" sz="2800" b="1" dirty="0" smtClean="0">
              <a:latin typeface="Verdana" pitchFamily="34" charset="0"/>
            </a:endParaRPr>
          </a:p>
          <a:p>
            <a:pPr eaLnBrk="1" hangingPunct="1"/>
            <a:r>
              <a:rPr lang="el-GR" sz="2800" b="1" i="1" dirty="0" smtClean="0">
                <a:latin typeface="Verdana" pitchFamily="34" charset="0"/>
              </a:rPr>
              <a:t>Προσφορά</a:t>
            </a:r>
          </a:p>
        </p:txBody>
      </p:sp>
    </p:spTree>
    <p:extLst>
      <p:ext uri="{BB962C8B-B14F-4D97-AF65-F5344CB8AC3E}">
        <p14:creationId xmlns:p14="http://schemas.microsoft.com/office/powerpoint/2010/main" xmlns="" val="415397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eaLnBrk="1" hangingPunct="1"/>
            <a:r>
              <a:rPr lang="el-GR" sz="2400" b="1" u="sng" dirty="0" smtClean="0">
                <a:latin typeface="Verdana" pitchFamily="34" charset="0"/>
              </a:rPr>
              <a:t>Καμπύλη προσφοράς</a:t>
            </a:r>
          </a:p>
          <a:p>
            <a:pPr eaLnBrk="1" hangingPunct="1"/>
            <a:endParaRPr lang="el-GR" sz="2400" b="1" u="sng" dirty="0" smtClean="0">
              <a:latin typeface="Verdana" pitchFamily="34" charset="0"/>
            </a:endParaRPr>
          </a:p>
          <a:p>
            <a:pPr eaLnBrk="1" hangingPunct="1"/>
            <a:r>
              <a:rPr lang="en-US" sz="2000" b="1" dirty="0" smtClean="0">
                <a:latin typeface="Verdana" pitchFamily="34" charset="0"/>
              </a:rPr>
              <a:t>Qs = f(P)</a:t>
            </a:r>
          </a:p>
          <a:p>
            <a:pPr eaLnBrk="1" hangingPunct="1"/>
            <a:endParaRPr lang="en-US" sz="2000" b="1" dirty="0" smtClean="0">
              <a:latin typeface="Verdana" pitchFamily="34" charset="0"/>
            </a:endParaRPr>
          </a:p>
          <a:p>
            <a:pPr algn="l" eaLnBrk="1" hangingPunct="1"/>
            <a:r>
              <a:rPr lang="en-US" sz="2000" b="1" dirty="0" smtClean="0">
                <a:latin typeface="Verdana" pitchFamily="34" charset="0"/>
              </a:rPr>
              <a:t>		</a:t>
            </a:r>
            <a:r>
              <a:rPr lang="en-US" sz="1600" b="1" dirty="0" smtClean="0">
                <a:latin typeface="Verdana" pitchFamily="34" charset="0"/>
              </a:rPr>
              <a:t>        </a:t>
            </a:r>
            <a:r>
              <a:rPr lang="en-US" sz="1600" dirty="0" smtClean="0">
                <a:latin typeface="Verdana" pitchFamily="34" charset="0"/>
              </a:rPr>
              <a:t>P</a:t>
            </a:r>
          </a:p>
          <a:p>
            <a:pPr algn="l" eaLnBrk="1" hangingPunct="1"/>
            <a:endParaRPr lang="en-US" sz="1600" dirty="0" smtClean="0">
              <a:latin typeface="Verdana" pitchFamily="34" charset="0"/>
            </a:endParaRPr>
          </a:p>
          <a:p>
            <a:pPr algn="l" eaLnBrk="1" hangingPunct="1"/>
            <a:endParaRPr lang="en-US" sz="1600" dirty="0" smtClean="0">
              <a:latin typeface="Verdana" pitchFamily="34" charset="0"/>
            </a:endParaRPr>
          </a:p>
          <a:p>
            <a:pPr algn="l" eaLnBrk="1" hangingPunct="1"/>
            <a:endParaRPr lang="en-US" sz="1600" dirty="0" smtClean="0">
              <a:latin typeface="Verdana" pitchFamily="34" charset="0"/>
            </a:endParaRPr>
          </a:p>
          <a:p>
            <a:pPr algn="l" eaLnBrk="1" hangingPunct="1"/>
            <a:endParaRPr lang="en-US" sz="1600" dirty="0" smtClean="0">
              <a:latin typeface="Verdana" pitchFamily="34" charset="0"/>
            </a:endParaRPr>
          </a:p>
          <a:p>
            <a:pPr algn="l" eaLnBrk="1" hangingPunct="1"/>
            <a:endParaRPr lang="en-US" sz="1600" dirty="0" smtClean="0">
              <a:latin typeface="Verdana" pitchFamily="34" charset="0"/>
            </a:endParaRPr>
          </a:p>
          <a:p>
            <a:pPr algn="l" eaLnBrk="1" hangingPunct="1"/>
            <a:endParaRPr lang="en-US" sz="1600" dirty="0" smtClean="0">
              <a:latin typeface="Verdana" pitchFamily="34" charset="0"/>
            </a:endParaRPr>
          </a:p>
          <a:p>
            <a:pPr algn="l" eaLnBrk="1" hangingPunct="1"/>
            <a:r>
              <a:rPr lang="en-US" sz="1600" dirty="0" smtClean="0">
                <a:latin typeface="Verdana" pitchFamily="34" charset="0"/>
              </a:rPr>
              <a:t>		        0				Qs</a:t>
            </a:r>
          </a:p>
          <a:p>
            <a:pPr algn="l" eaLnBrk="1" hangingPunct="1"/>
            <a:endParaRPr lang="en-US" sz="1600" dirty="0" smtClean="0">
              <a:latin typeface="Verdana" pitchFamily="34" charset="0"/>
            </a:endParaRPr>
          </a:p>
          <a:p>
            <a:pPr algn="l" eaLnBrk="1" hangingPunct="1"/>
            <a:r>
              <a:rPr lang="en-US" sz="1600" dirty="0" smtClean="0">
                <a:latin typeface="Verdana" pitchFamily="34" charset="0"/>
              </a:rPr>
              <a:t>				</a:t>
            </a:r>
            <a:r>
              <a:rPr lang="el-GR" sz="1600" dirty="0" smtClean="0">
                <a:latin typeface="Verdana" pitchFamily="34" charset="0"/>
              </a:rPr>
              <a:t>Μετακίνηση επί της καμπύλης</a:t>
            </a:r>
            <a:endParaRPr lang="el-GR" sz="2000" dirty="0" smtClean="0">
              <a:latin typeface="Verdan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131840" y="2132856"/>
            <a:ext cx="0" cy="194421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131840" y="4077072"/>
            <a:ext cx="288032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3131840" y="2204864"/>
            <a:ext cx="2088232" cy="15121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8618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18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Ατομική και αγοραία προσφορά</a:t>
            </a:r>
          </a:p>
          <a:p>
            <a:pPr algn="l" eaLnBrk="1" hangingPunct="1"/>
            <a:endParaRPr lang="el-GR" sz="1800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</a:t>
            </a:r>
            <a:r>
              <a:rPr lang="en-US" sz="1800" u="sng" dirty="0" smtClean="0">
                <a:latin typeface="Verdana" pitchFamily="34" charset="0"/>
              </a:rPr>
              <a:t>P</a:t>
            </a:r>
            <a:r>
              <a:rPr lang="en-US" sz="1800" dirty="0" smtClean="0">
                <a:latin typeface="Verdana" pitchFamily="34" charset="0"/>
              </a:rPr>
              <a:t>	</a:t>
            </a:r>
            <a:r>
              <a:rPr lang="el-GR" sz="1800" dirty="0" smtClean="0">
                <a:latin typeface="Verdana" pitchFamily="34" charset="0"/>
              </a:rPr>
              <a:t>	</a:t>
            </a:r>
            <a:r>
              <a:rPr lang="en-US" sz="1800" u="sng" dirty="0" smtClean="0">
                <a:latin typeface="Verdana" pitchFamily="34" charset="0"/>
              </a:rPr>
              <a:t>Q</a:t>
            </a:r>
            <a:r>
              <a:rPr lang="el-GR" sz="1800" u="sng" dirty="0" smtClean="0">
                <a:latin typeface="Verdana" pitchFamily="34" charset="0"/>
              </a:rPr>
              <a:t>ς</a:t>
            </a:r>
            <a:endParaRPr lang="en-US" sz="1800" u="sng" dirty="0" smtClean="0">
              <a:latin typeface="Verdana" pitchFamily="34" charset="0"/>
            </a:endParaRPr>
          </a:p>
          <a:p>
            <a:pPr algn="l" eaLnBrk="1" hangingPunct="1"/>
            <a:r>
              <a:rPr lang="en-US" sz="1800" dirty="0" smtClean="0">
                <a:latin typeface="Verdana" pitchFamily="34" charset="0"/>
              </a:rPr>
              <a:t>			</a:t>
            </a:r>
            <a:r>
              <a:rPr lang="en-US" sz="1800" u="sng" dirty="0" smtClean="0">
                <a:latin typeface="Verdana" pitchFamily="34" charset="0"/>
              </a:rPr>
              <a:t>A</a:t>
            </a:r>
            <a:r>
              <a:rPr lang="en-US" sz="1800" dirty="0" smtClean="0">
                <a:latin typeface="Verdana" pitchFamily="34" charset="0"/>
              </a:rPr>
              <a:t>	</a:t>
            </a:r>
            <a:r>
              <a:rPr lang="en-US" sz="1800" u="sng" dirty="0" smtClean="0">
                <a:latin typeface="Verdana" pitchFamily="34" charset="0"/>
              </a:rPr>
              <a:t>B</a:t>
            </a:r>
            <a:r>
              <a:rPr lang="en-US" sz="1800" dirty="0" smtClean="0">
                <a:latin typeface="Verdana" pitchFamily="34" charset="0"/>
              </a:rPr>
              <a:t>	</a:t>
            </a:r>
            <a:r>
              <a:rPr lang="el-GR" sz="1800" u="sng" dirty="0" smtClean="0">
                <a:latin typeface="Verdana" pitchFamily="34" charset="0"/>
              </a:rPr>
              <a:t>Σ(Α+Β)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1	</a:t>
            </a:r>
            <a:r>
              <a:rPr lang="en-US" sz="1800" dirty="0" smtClean="0">
                <a:latin typeface="Verdana" pitchFamily="34" charset="0"/>
              </a:rPr>
              <a:t> </a:t>
            </a:r>
            <a:r>
              <a:rPr lang="el-GR" sz="1800" dirty="0" smtClean="0">
                <a:latin typeface="Verdana" pitchFamily="34" charset="0"/>
              </a:rPr>
              <a:t>1	0	</a:t>
            </a:r>
            <a:r>
              <a:rPr lang="en-US" sz="1800" dirty="0" smtClean="0">
                <a:latin typeface="Verdana" pitchFamily="34" charset="0"/>
              </a:rPr>
              <a:t>    </a:t>
            </a:r>
            <a:r>
              <a:rPr lang="el-GR" sz="1800" dirty="0" smtClean="0">
                <a:latin typeface="Verdana" pitchFamily="34" charset="0"/>
              </a:rPr>
              <a:t>  1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2	</a:t>
            </a:r>
            <a:r>
              <a:rPr lang="en-US" sz="1800" dirty="0" smtClean="0">
                <a:latin typeface="Verdana" pitchFamily="34" charset="0"/>
              </a:rPr>
              <a:t> </a:t>
            </a:r>
            <a:r>
              <a:rPr lang="el-GR" sz="1800" dirty="0" smtClean="0">
                <a:latin typeface="Verdana" pitchFamily="34" charset="0"/>
              </a:rPr>
              <a:t>3</a:t>
            </a:r>
            <a:r>
              <a:rPr lang="en-US" sz="1800" dirty="0" smtClean="0">
                <a:latin typeface="Verdana" pitchFamily="34" charset="0"/>
              </a:rPr>
              <a:t> </a:t>
            </a:r>
            <a:r>
              <a:rPr lang="el-GR" sz="1800" dirty="0" smtClean="0">
                <a:latin typeface="Verdana" pitchFamily="34" charset="0"/>
              </a:rPr>
              <a:t>	</a:t>
            </a:r>
            <a:r>
              <a:rPr lang="el-GR" sz="1800" dirty="0" err="1" smtClean="0">
                <a:latin typeface="Verdana" pitchFamily="34" charset="0"/>
              </a:rPr>
              <a:t>4</a:t>
            </a:r>
            <a:r>
              <a:rPr lang="el-GR" sz="1800" dirty="0" smtClean="0">
                <a:latin typeface="Verdana" pitchFamily="34" charset="0"/>
              </a:rPr>
              <a:t>	</a:t>
            </a:r>
            <a:r>
              <a:rPr lang="en-US" sz="1800" dirty="0" smtClean="0">
                <a:latin typeface="Verdana" pitchFamily="34" charset="0"/>
              </a:rPr>
              <a:t>      </a:t>
            </a:r>
            <a:r>
              <a:rPr lang="el-GR" sz="1800" dirty="0" smtClean="0">
                <a:latin typeface="Verdana" pitchFamily="34" charset="0"/>
              </a:rPr>
              <a:t>7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3	</a:t>
            </a:r>
            <a:r>
              <a:rPr lang="en-US" sz="1800" dirty="0" smtClean="0">
                <a:latin typeface="Verdana" pitchFamily="34" charset="0"/>
              </a:rPr>
              <a:t> </a:t>
            </a:r>
            <a:r>
              <a:rPr lang="el-GR" sz="1800" dirty="0" smtClean="0">
                <a:latin typeface="Verdana" pitchFamily="34" charset="0"/>
              </a:rPr>
              <a:t>5	8	</a:t>
            </a:r>
            <a:r>
              <a:rPr lang="en-US" sz="1800" dirty="0" smtClean="0">
                <a:latin typeface="Verdana" pitchFamily="34" charset="0"/>
              </a:rPr>
              <a:t>     </a:t>
            </a:r>
            <a:r>
              <a:rPr lang="el-GR" sz="1800" dirty="0" smtClean="0">
                <a:latin typeface="Verdana" pitchFamily="34" charset="0"/>
              </a:rPr>
              <a:t>13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                  “A”                                                “B”                                            “A+B”</a:t>
            </a:r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   </a:t>
            </a:r>
            <a:r>
              <a:rPr lang="en-US" sz="1200" dirty="0" smtClean="0">
                <a:latin typeface="Verdana" pitchFamily="34" charset="0"/>
              </a:rPr>
              <a:t>P			</a:t>
            </a:r>
            <a:r>
              <a:rPr lang="en-US" sz="1200" dirty="0" err="1" smtClean="0">
                <a:latin typeface="Verdana" pitchFamily="34" charset="0"/>
              </a:rPr>
              <a:t>P</a:t>
            </a:r>
            <a:r>
              <a:rPr lang="en-US" sz="1200" dirty="0" smtClean="0">
                <a:latin typeface="Verdana" pitchFamily="34" charset="0"/>
              </a:rPr>
              <a:t>			   </a:t>
            </a:r>
            <a:r>
              <a:rPr lang="en-US" sz="1200" dirty="0" err="1" smtClean="0">
                <a:latin typeface="Verdana" pitchFamily="34" charset="0"/>
              </a:rPr>
              <a:t>P</a:t>
            </a:r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   3			3			   3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   2			2			   2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   1			1			   1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        Q			      </a:t>
            </a:r>
            <a:r>
              <a:rPr lang="en-US" sz="1200" dirty="0" err="1" smtClean="0">
                <a:latin typeface="Verdana" pitchFamily="34" charset="0"/>
              </a:rPr>
              <a:t>Q</a:t>
            </a:r>
            <a:r>
              <a:rPr lang="en-US" sz="1200" dirty="0" smtClean="0">
                <a:latin typeface="Verdana" pitchFamily="34" charset="0"/>
              </a:rPr>
              <a:t>			         </a:t>
            </a:r>
            <a:r>
              <a:rPr lang="en-US" sz="1200" dirty="0" err="1" smtClean="0">
                <a:latin typeface="Verdana" pitchFamily="34" charset="0"/>
              </a:rPr>
              <a:t>Q</a:t>
            </a:r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      0</a:t>
            </a:r>
            <a:r>
              <a:rPr lang="el-GR" sz="1200" dirty="0" smtClean="0">
                <a:latin typeface="Verdana" pitchFamily="34" charset="0"/>
              </a:rPr>
              <a:t>   1      3      5</a:t>
            </a:r>
            <a:r>
              <a:rPr lang="en-US" sz="1200" dirty="0" smtClean="0">
                <a:latin typeface="Verdana" pitchFamily="34" charset="0"/>
              </a:rPr>
              <a:t>		   0</a:t>
            </a:r>
            <a:r>
              <a:rPr lang="el-GR" sz="1200" dirty="0" smtClean="0">
                <a:latin typeface="Verdana" pitchFamily="34" charset="0"/>
              </a:rPr>
              <a:t>            4            8</a:t>
            </a:r>
            <a:r>
              <a:rPr lang="en-US" sz="1200" dirty="0" smtClean="0">
                <a:latin typeface="Verdana" pitchFamily="34" charset="0"/>
              </a:rPr>
              <a:t>             	     0 1      7      13      </a:t>
            </a:r>
            <a:endParaRPr lang="el-GR" sz="1200" dirty="0" smtClean="0">
              <a:latin typeface="Verdan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899592" y="3933056"/>
            <a:ext cx="0" cy="151216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99592" y="5445224"/>
            <a:ext cx="187220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372200" y="3933056"/>
            <a:ext cx="0" cy="151216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491880" y="3933056"/>
            <a:ext cx="0" cy="151216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491880" y="5445224"/>
            <a:ext cx="187220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372200" y="5445224"/>
            <a:ext cx="187220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123728" y="836712"/>
            <a:ext cx="0" cy="2232248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300192" y="836712"/>
            <a:ext cx="0" cy="2232248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123728" y="836712"/>
            <a:ext cx="41764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123728" y="3068960"/>
            <a:ext cx="41764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123728" y="1628800"/>
            <a:ext cx="41764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899592" y="3861048"/>
            <a:ext cx="1440160" cy="15841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3491880" y="3861048"/>
            <a:ext cx="720080" cy="15841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6372200" y="4149080"/>
            <a:ext cx="1080120" cy="1296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022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19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188640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Κλίσεις καμπύλης προσφοράς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707904" y="1052736"/>
            <a:ext cx="0" cy="18002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55576" y="3645024"/>
            <a:ext cx="0" cy="18002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843808" y="3645024"/>
            <a:ext cx="0" cy="18002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020272" y="3645024"/>
            <a:ext cx="0" cy="18002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932040" y="3645024"/>
            <a:ext cx="0" cy="18002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20272" y="5445224"/>
            <a:ext cx="172819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55576" y="5445224"/>
            <a:ext cx="172819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843808" y="5445224"/>
            <a:ext cx="172819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932040" y="5445224"/>
            <a:ext cx="172819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707904" y="2852936"/>
            <a:ext cx="172819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5076056" y="4293096"/>
            <a:ext cx="1584176" cy="5040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3131840" y="3789040"/>
            <a:ext cx="360040" cy="1296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547664" y="3861048"/>
            <a:ext cx="0" cy="15841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020272" y="4437112"/>
            <a:ext cx="17281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3851920" y="1412776"/>
            <a:ext cx="1152128" cy="11521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666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Εικόνα 2" descr="image0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563" y="71438"/>
            <a:ext cx="8312150" cy="623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20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Συνάρτηση προσφοράς</a:t>
            </a:r>
          </a:p>
          <a:p>
            <a:pPr eaLnBrk="1" hangingPunct="1"/>
            <a:r>
              <a:rPr lang="en-US" sz="2000" b="1" dirty="0" smtClean="0">
                <a:latin typeface="Verdana" pitchFamily="34" charset="0"/>
              </a:rPr>
              <a:t>Qs = f(Pg, Pc…, Pf…, R, Z)</a:t>
            </a:r>
            <a:endParaRPr lang="el-GR" sz="2000" b="1" dirty="0" smtClean="0">
              <a:latin typeface="Verdana" pitchFamily="34" charset="0"/>
            </a:endParaRPr>
          </a:p>
          <a:p>
            <a:pPr eaLnBrk="1" hangingPunct="1"/>
            <a:endParaRPr lang="el-GR" sz="1400" dirty="0" smtClean="0">
              <a:latin typeface="Verdana" pitchFamily="34" charset="0"/>
            </a:endParaRPr>
          </a:p>
          <a:p>
            <a:pPr algn="l" eaLnBrk="1" hangingPunct="1"/>
            <a:r>
              <a:rPr lang="el-GR" sz="1400" dirty="0" smtClean="0">
                <a:latin typeface="Verdana" pitchFamily="34" charset="0"/>
              </a:rPr>
              <a:t>				Όπου: 	</a:t>
            </a:r>
            <a:r>
              <a:rPr lang="en-US" sz="1400" dirty="0" smtClean="0">
                <a:latin typeface="Verdana" pitchFamily="34" charset="0"/>
              </a:rPr>
              <a:t>Pg: </a:t>
            </a:r>
            <a:r>
              <a:rPr lang="el-GR" sz="1400" dirty="0" smtClean="0">
                <a:latin typeface="Verdana" pitchFamily="34" charset="0"/>
              </a:rPr>
              <a:t>Τιμή αγαθού</a:t>
            </a:r>
          </a:p>
          <a:p>
            <a:pPr algn="l" eaLnBrk="1" hangingPunct="1"/>
            <a:r>
              <a:rPr lang="el-GR" sz="1400" dirty="0" smtClean="0">
                <a:latin typeface="Verdana" pitchFamily="34" charset="0"/>
              </a:rPr>
              <a:t>					</a:t>
            </a:r>
            <a:r>
              <a:rPr lang="en-US" sz="1400" dirty="0" smtClean="0">
                <a:latin typeface="Verdana" pitchFamily="34" charset="0"/>
              </a:rPr>
              <a:t>Pc:</a:t>
            </a:r>
            <a:r>
              <a:rPr lang="el-GR" sz="1400" dirty="0" smtClean="0">
                <a:latin typeface="Verdana" pitchFamily="34" charset="0"/>
              </a:rPr>
              <a:t> Τιμή άλλων αγαθών (εισροών)</a:t>
            </a:r>
            <a:endParaRPr lang="en-US" sz="1400" dirty="0" smtClean="0">
              <a:latin typeface="Verdana" pitchFamily="34" charset="0"/>
            </a:endParaRPr>
          </a:p>
          <a:p>
            <a:pPr algn="l" eaLnBrk="1" hangingPunct="1"/>
            <a:r>
              <a:rPr lang="el-GR" sz="1400" dirty="0" smtClean="0">
                <a:latin typeface="Verdana" pitchFamily="34" charset="0"/>
              </a:rPr>
              <a:t>				</a:t>
            </a:r>
            <a:r>
              <a:rPr lang="en-US" sz="1400" dirty="0" smtClean="0">
                <a:latin typeface="Verdana" pitchFamily="34" charset="0"/>
              </a:rPr>
              <a:t>	Pf:</a:t>
            </a:r>
            <a:r>
              <a:rPr lang="el-GR" sz="1400" dirty="0" smtClean="0">
                <a:latin typeface="Verdana" pitchFamily="34" charset="0"/>
              </a:rPr>
              <a:t> Τιμή συντελεστών παραγωγής</a:t>
            </a:r>
            <a:endParaRPr lang="en-US" sz="1400" dirty="0" smtClean="0">
              <a:latin typeface="Verdana" pitchFamily="34" charset="0"/>
            </a:endParaRPr>
          </a:p>
          <a:p>
            <a:pPr algn="l" eaLnBrk="1" hangingPunct="1"/>
            <a:r>
              <a:rPr lang="el-GR" sz="1400" dirty="0" smtClean="0">
                <a:latin typeface="Verdana" pitchFamily="34" charset="0"/>
              </a:rPr>
              <a:t>				</a:t>
            </a:r>
            <a:r>
              <a:rPr lang="en-US" sz="1400" dirty="0" smtClean="0">
                <a:latin typeface="Verdana" pitchFamily="34" charset="0"/>
              </a:rPr>
              <a:t>	R:</a:t>
            </a:r>
            <a:r>
              <a:rPr lang="el-GR" sz="1400" dirty="0" smtClean="0">
                <a:latin typeface="Verdana" pitchFamily="34" charset="0"/>
              </a:rPr>
              <a:t> Τεχνολογία</a:t>
            </a:r>
            <a:endParaRPr lang="en-US" sz="1400" dirty="0" smtClean="0">
              <a:latin typeface="Verdana" pitchFamily="34" charset="0"/>
            </a:endParaRPr>
          </a:p>
          <a:p>
            <a:pPr algn="l" eaLnBrk="1" hangingPunct="1"/>
            <a:r>
              <a:rPr lang="el-GR" sz="1400" dirty="0" smtClean="0">
                <a:latin typeface="Verdana" pitchFamily="34" charset="0"/>
              </a:rPr>
              <a:t>				</a:t>
            </a:r>
            <a:r>
              <a:rPr lang="en-US" sz="1400" dirty="0" smtClean="0">
                <a:latin typeface="Verdana" pitchFamily="34" charset="0"/>
              </a:rPr>
              <a:t>	Z: </a:t>
            </a:r>
            <a:r>
              <a:rPr lang="el-GR" sz="1400" dirty="0" smtClean="0">
                <a:latin typeface="Verdana" pitchFamily="34" charset="0"/>
              </a:rPr>
              <a:t>αποθηκευτικοί χώροι, κ.ά. </a:t>
            </a:r>
          </a:p>
          <a:p>
            <a:pPr algn="l" eaLnBrk="1" hangingPunct="1"/>
            <a:endParaRPr lang="el-GR" sz="1400" dirty="0" smtClean="0">
              <a:latin typeface="Verdana" pitchFamily="34" charset="0"/>
            </a:endParaRPr>
          </a:p>
          <a:p>
            <a:pPr algn="l" eaLnBrk="1" hangingPunct="1"/>
            <a:endParaRPr lang="el-GR" sz="1400" dirty="0" smtClean="0">
              <a:latin typeface="Verdana" pitchFamily="34" charset="0"/>
            </a:endParaRPr>
          </a:p>
          <a:p>
            <a:pPr algn="l" eaLnBrk="1" hangingPunct="1"/>
            <a:r>
              <a:rPr lang="el-GR" sz="1400" dirty="0" smtClean="0">
                <a:latin typeface="Verdana" pitchFamily="34" charset="0"/>
              </a:rPr>
              <a:t>						</a:t>
            </a:r>
            <a:endParaRPr lang="el-GR" sz="18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535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Συνάρτηση προσφοράς</a:t>
            </a:r>
          </a:p>
          <a:p>
            <a:pPr eaLnBrk="1" hangingPunct="1"/>
            <a:r>
              <a:rPr lang="en-US" sz="2000" b="1" dirty="0" smtClean="0">
                <a:latin typeface="Verdana" pitchFamily="34" charset="0"/>
              </a:rPr>
              <a:t>Qs = f(Pg, Pc…, Pf…, R, Z)</a:t>
            </a:r>
            <a:endParaRPr lang="el-GR" sz="2000" b="1" dirty="0" smtClean="0">
              <a:latin typeface="Verdana" pitchFamily="34" charset="0"/>
            </a:endParaRPr>
          </a:p>
          <a:p>
            <a:pPr eaLnBrk="1" hangingPunct="1"/>
            <a:endParaRPr lang="el-GR" sz="1400" dirty="0" smtClean="0">
              <a:latin typeface="Verdana" pitchFamily="34" charset="0"/>
            </a:endParaRPr>
          </a:p>
          <a:p>
            <a:pPr algn="l" eaLnBrk="1" hangingPunct="1"/>
            <a:r>
              <a:rPr lang="el-GR" sz="1400" dirty="0" smtClean="0">
                <a:latin typeface="Verdana" pitchFamily="34" charset="0"/>
              </a:rPr>
              <a:t>				Όπου: 	</a:t>
            </a:r>
            <a:r>
              <a:rPr lang="en-US" sz="1400" dirty="0" smtClean="0">
                <a:latin typeface="Verdana" pitchFamily="34" charset="0"/>
              </a:rPr>
              <a:t>Pg: </a:t>
            </a:r>
            <a:r>
              <a:rPr lang="el-GR" sz="1400" dirty="0" smtClean="0">
                <a:latin typeface="Verdana" pitchFamily="34" charset="0"/>
              </a:rPr>
              <a:t>Τιμή αγαθού</a:t>
            </a:r>
          </a:p>
          <a:p>
            <a:pPr algn="l" eaLnBrk="1" hangingPunct="1"/>
            <a:r>
              <a:rPr lang="el-GR" sz="1400" dirty="0" smtClean="0">
                <a:latin typeface="Verdana" pitchFamily="34" charset="0"/>
              </a:rPr>
              <a:t>					</a:t>
            </a:r>
            <a:r>
              <a:rPr lang="en-US" sz="1400" dirty="0" smtClean="0">
                <a:latin typeface="Verdana" pitchFamily="34" charset="0"/>
              </a:rPr>
              <a:t>Pc:</a:t>
            </a:r>
            <a:r>
              <a:rPr lang="el-GR" sz="1400" dirty="0" smtClean="0">
                <a:latin typeface="Verdana" pitchFamily="34" charset="0"/>
              </a:rPr>
              <a:t> Τιμή άλλων αγαθών (εισροών)</a:t>
            </a:r>
            <a:endParaRPr lang="en-US" sz="1400" dirty="0" smtClean="0">
              <a:latin typeface="Verdana" pitchFamily="34" charset="0"/>
            </a:endParaRPr>
          </a:p>
          <a:p>
            <a:pPr algn="l" eaLnBrk="1" hangingPunct="1"/>
            <a:r>
              <a:rPr lang="el-GR" sz="1400" dirty="0" smtClean="0">
                <a:latin typeface="Verdana" pitchFamily="34" charset="0"/>
              </a:rPr>
              <a:t>				</a:t>
            </a:r>
            <a:r>
              <a:rPr lang="en-US" sz="1400" dirty="0" smtClean="0">
                <a:latin typeface="Verdana" pitchFamily="34" charset="0"/>
              </a:rPr>
              <a:t>	Pf:</a:t>
            </a:r>
            <a:r>
              <a:rPr lang="el-GR" sz="1400" dirty="0" smtClean="0">
                <a:latin typeface="Verdana" pitchFamily="34" charset="0"/>
              </a:rPr>
              <a:t> Τιμή συντελεστών παραγωγής</a:t>
            </a:r>
            <a:endParaRPr lang="en-US" sz="1400" dirty="0" smtClean="0">
              <a:latin typeface="Verdana" pitchFamily="34" charset="0"/>
            </a:endParaRPr>
          </a:p>
          <a:p>
            <a:pPr algn="l" eaLnBrk="1" hangingPunct="1"/>
            <a:r>
              <a:rPr lang="el-GR" sz="1400" dirty="0" smtClean="0">
                <a:latin typeface="Verdana" pitchFamily="34" charset="0"/>
              </a:rPr>
              <a:t>				</a:t>
            </a:r>
            <a:r>
              <a:rPr lang="en-US" sz="1400" dirty="0" smtClean="0">
                <a:latin typeface="Verdana" pitchFamily="34" charset="0"/>
              </a:rPr>
              <a:t>	R:</a:t>
            </a:r>
            <a:r>
              <a:rPr lang="el-GR" sz="1400" dirty="0" smtClean="0">
                <a:latin typeface="Verdana" pitchFamily="34" charset="0"/>
              </a:rPr>
              <a:t> Τεχνολογία</a:t>
            </a:r>
            <a:endParaRPr lang="en-US" sz="1400" dirty="0" smtClean="0">
              <a:latin typeface="Verdana" pitchFamily="34" charset="0"/>
            </a:endParaRPr>
          </a:p>
          <a:p>
            <a:pPr algn="l" eaLnBrk="1" hangingPunct="1"/>
            <a:r>
              <a:rPr lang="el-GR" sz="1400" dirty="0" smtClean="0">
                <a:latin typeface="Verdana" pitchFamily="34" charset="0"/>
              </a:rPr>
              <a:t>				</a:t>
            </a:r>
            <a:r>
              <a:rPr lang="en-US" sz="1400" dirty="0" smtClean="0">
                <a:latin typeface="Verdana" pitchFamily="34" charset="0"/>
              </a:rPr>
              <a:t>	Z: </a:t>
            </a:r>
            <a:r>
              <a:rPr lang="el-GR" sz="1400" dirty="0" smtClean="0">
                <a:latin typeface="Verdana" pitchFamily="34" charset="0"/>
              </a:rPr>
              <a:t>αποθηκευτικοί χώροι, κ.ά. </a:t>
            </a:r>
          </a:p>
          <a:p>
            <a:pPr algn="l" eaLnBrk="1" hangingPunct="1"/>
            <a:endParaRPr lang="el-GR" sz="1400" dirty="0" smtClean="0">
              <a:latin typeface="Verdana" pitchFamily="34" charset="0"/>
            </a:endParaRPr>
          </a:p>
          <a:p>
            <a:pPr algn="l" eaLnBrk="1" hangingPunct="1"/>
            <a:endParaRPr lang="el-GR" sz="1400" dirty="0" smtClean="0">
              <a:latin typeface="Verdana" pitchFamily="34" charset="0"/>
            </a:endParaRPr>
          </a:p>
          <a:p>
            <a:pPr algn="l" eaLnBrk="1" hangingPunct="1"/>
            <a:r>
              <a:rPr lang="el-GR" sz="1400" dirty="0" smtClean="0">
                <a:latin typeface="Verdana" pitchFamily="34" charset="0"/>
              </a:rPr>
              <a:t>						</a:t>
            </a:r>
            <a:r>
              <a:rPr lang="el-GR" sz="1800" dirty="0" smtClean="0">
                <a:latin typeface="Verdana" pitchFamily="34" charset="0"/>
              </a:rPr>
              <a:t>Αύξηση προσφοράς: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					Μείωση προσφοράς: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843808" y="5085184"/>
            <a:ext cx="295232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843808" y="3284984"/>
            <a:ext cx="0" cy="18002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3059832" y="3429000"/>
            <a:ext cx="1152128" cy="11521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419872" y="3573016"/>
            <a:ext cx="1224136" cy="11521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067944" y="3645024"/>
            <a:ext cx="1152128" cy="11521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8460432" y="3284984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8460432" y="357301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067944" y="4365104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4067944" y="372541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9451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22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Δημόσια παρέμβαση στην προσφορά</a:t>
            </a: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  <a:p>
            <a:pPr lvl="1" algn="l" eaLnBrk="1" hangingPunct="1">
              <a:buFont typeface="Wingdings" pitchFamily="2" charset="2"/>
              <a:buChar char="§"/>
            </a:pPr>
            <a:r>
              <a:rPr lang="el-GR" sz="2000" dirty="0" smtClean="0">
                <a:latin typeface="Verdana" pitchFamily="34" charset="0"/>
              </a:rPr>
              <a:t> </a:t>
            </a:r>
            <a:r>
              <a:rPr lang="el-GR" sz="2000" u="sng" dirty="0" smtClean="0">
                <a:latin typeface="Verdana" pitchFamily="34" charset="0"/>
              </a:rPr>
              <a:t>Άμεση</a:t>
            </a:r>
            <a:r>
              <a:rPr lang="el-GR" sz="2000" dirty="0" smtClean="0">
                <a:latin typeface="Verdana" pitchFamily="34" charset="0"/>
              </a:rPr>
              <a:t> (στην τιμή του αγαθού)</a:t>
            </a:r>
          </a:p>
          <a:p>
            <a:pPr lvl="1" algn="l" eaLnBrk="1" hangingPunct="1">
              <a:buFont typeface="Wingdings" pitchFamily="2" charset="2"/>
              <a:buChar char="§"/>
            </a:pPr>
            <a:r>
              <a:rPr lang="el-GR" sz="2000" dirty="0" smtClean="0">
                <a:latin typeface="Verdana" pitchFamily="34" charset="0"/>
              </a:rPr>
              <a:t> </a:t>
            </a:r>
            <a:r>
              <a:rPr lang="el-GR" sz="2000" u="sng" dirty="0" smtClean="0">
                <a:latin typeface="Verdana" pitchFamily="34" charset="0"/>
              </a:rPr>
              <a:t>Έμμεση</a:t>
            </a:r>
            <a:r>
              <a:rPr lang="el-GR" sz="2000" dirty="0" smtClean="0">
                <a:latin typeface="Verdana" pitchFamily="34" charset="0"/>
              </a:rPr>
              <a:t> (στους άλλους παράγοντες)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lvl="2" algn="l" eaLnBrk="1" hangingPunct="1">
              <a:buFont typeface="Courier New" pitchFamily="49" charset="0"/>
              <a:buChar char="o"/>
            </a:pPr>
            <a:r>
              <a:rPr lang="el-GR" sz="2000" dirty="0" smtClean="0">
                <a:latin typeface="Verdana" pitchFamily="34" charset="0"/>
              </a:rPr>
              <a:t> Τιμές (ή παράγοντες που προσδιορίζουν τιμές) εισροών</a:t>
            </a:r>
          </a:p>
          <a:p>
            <a:pPr lvl="2" algn="l" eaLnBrk="1" hangingPunct="1">
              <a:buFont typeface="Courier New" pitchFamily="49" charset="0"/>
              <a:buChar char="o"/>
            </a:pPr>
            <a:r>
              <a:rPr lang="el-GR" sz="2000" dirty="0" smtClean="0">
                <a:latin typeface="Verdana" pitchFamily="34" charset="0"/>
              </a:rPr>
              <a:t> Τιμές (ή παράγοντες που προσδιορίζουν τιμές) συντελεστών παραγωγής</a:t>
            </a:r>
          </a:p>
          <a:p>
            <a:pPr lvl="2" algn="l" eaLnBrk="1" hangingPunct="1">
              <a:buFont typeface="Courier New" pitchFamily="49" charset="0"/>
              <a:buChar char="o"/>
            </a:pPr>
            <a:r>
              <a:rPr lang="el-GR" sz="2000" dirty="0" smtClean="0">
                <a:latin typeface="Verdana" pitchFamily="34" charset="0"/>
              </a:rPr>
              <a:t> Τεχνολογία (ή παράγοντες που καθορίζουν τεχνολογία)</a:t>
            </a:r>
          </a:p>
          <a:p>
            <a:pPr lvl="2" algn="l" eaLnBrk="1" hangingPunct="1">
              <a:buFont typeface="Courier New" pitchFamily="49" charset="0"/>
              <a:buChar char="o"/>
            </a:pPr>
            <a:r>
              <a:rPr lang="el-GR" sz="2000" dirty="0" smtClean="0">
                <a:latin typeface="Verdana" pitchFamily="34" charset="0"/>
              </a:rPr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xmlns="" val="286689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23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800" b="1" dirty="0" smtClean="0">
              <a:latin typeface="Verdana" pitchFamily="34" charset="0"/>
            </a:endParaRPr>
          </a:p>
          <a:p>
            <a:pPr algn="l" eaLnBrk="1" hangingPunct="1"/>
            <a:endParaRPr lang="el-GR" sz="2800" b="1" dirty="0" smtClean="0">
              <a:latin typeface="Verdana" pitchFamily="34" charset="0"/>
            </a:endParaRPr>
          </a:p>
          <a:p>
            <a:pPr eaLnBrk="1" hangingPunct="1"/>
            <a:r>
              <a:rPr lang="el-GR" sz="2800" b="1" i="1" dirty="0" smtClean="0">
                <a:latin typeface="Verdana" pitchFamily="34" charset="0"/>
              </a:rPr>
              <a:t>Ισορροπία</a:t>
            </a:r>
          </a:p>
        </p:txBody>
      </p:sp>
    </p:spTree>
    <p:extLst>
      <p:ext uri="{BB962C8B-B14F-4D97-AF65-F5344CB8AC3E}">
        <p14:creationId xmlns:p14="http://schemas.microsoft.com/office/powerpoint/2010/main" xmlns="" val="390201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88640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eaLnBrk="1" hangingPunct="1"/>
            <a:endParaRPr lang="el-GR" sz="2400" b="1" u="sng" dirty="0" smtClean="0">
              <a:latin typeface="Verdana" pitchFamily="34" charset="0"/>
            </a:endParaRPr>
          </a:p>
          <a:p>
            <a:pPr eaLnBrk="1" hangingPunct="1"/>
            <a:r>
              <a:rPr lang="el-GR" sz="2400" b="1" u="sng" dirty="0" smtClean="0">
                <a:latin typeface="Verdana" pitchFamily="34" charset="0"/>
              </a:rPr>
              <a:t>Ισορροπία</a:t>
            </a:r>
          </a:p>
          <a:p>
            <a:pPr algn="l" eaLnBrk="1" hangingPunct="1"/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</a:t>
            </a:r>
            <a:r>
              <a:rPr lang="el-GR" sz="1600" dirty="0" smtClean="0">
                <a:latin typeface="Verdana" pitchFamily="34" charset="0"/>
              </a:rPr>
              <a:t>	</a:t>
            </a:r>
            <a:r>
              <a:rPr lang="en-US" sz="1600" dirty="0" smtClean="0">
                <a:latin typeface="Verdana" pitchFamily="34" charset="0"/>
              </a:rPr>
              <a:t>P</a:t>
            </a:r>
          </a:p>
          <a:p>
            <a:pPr algn="l" eaLnBrk="1" hangingPunct="1"/>
            <a:endParaRPr lang="en-US" sz="1600" dirty="0" smtClean="0">
              <a:latin typeface="Verdana" pitchFamily="34" charset="0"/>
            </a:endParaRPr>
          </a:p>
          <a:p>
            <a:pPr algn="l" eaLnBrk="1" hangingPunct="1"/>
            <a:endParaRPr lang="en-US" sz="1600" dirty="0" smtClean="0">
              <a:latin typeface="Verdana" pitchFamily="34" charset="0"/>
            </a:endParaRPr>
          </a:p>
          <a:p>
            <a:pPr algn="l" eaLnBrk="1" hangingPunct="1"/>
            <a:endParaRPr lang="en-US" sz="1600" dirty="0" smtClean="0">
              <a:latin typeface="Verdana" pitchFamily="34" charset="0"/>
            </a:endParaRPr>
          </a:p>
          <a:p>
            <a:pPr algn="l" eaLnBrk="1" hangingPunct="1"/>
            <a:r>
              <a:rPr lang="en-US" sz="1600" dirty="0" smtClean="0">
                <a:latin typeface="Verdana" pitchFamily="34" charset="0"/>
              </a:rPr>
              <a:t>			</a:t>
            </a:r>
            <a:r>
              <a:rPr lang="el-GR" sz="1600" dirty="0" smtClean="0">
                <a:latin typeface="Verdana" pitchFamily="34" charset="0"/>
              </a:rPr>
              <a:t>Καμπύλη ζήτησης</a:t>
            </a:r>
          </a:p>
          <a:p>
            <a:pPr algn="l" eaLnBrk="1" hangingPunct="1"/>
            <a:endParaRPr lang="el-GR" sz="1600" dirty="0" smtClean="0">
              <a:latin typeface="Verdana" pitchFamily="34" charset="0"/>
            </a:endParaRP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			Καμπύλη προσφοράς</a:t>
            </a:r>
          </a:p>
          <a:p>
            <a:pPr algn="l" eaLnBrk="1" hangingPunct="1"/>
            <a:endParaRPr lang="el-GR" sz="1600" dirty="0" smtClean="0">
              <a:latin typeface="Verdana" pitchFamily="34" charset="0"/>
            </a:endParaRPr>
          </a:p>
          <a:p>
            <a:pPr algn="l" eaLnBrk="1" hangingPunct="1"/>
            <a:endParaRPr lang="el-GR" sz="1600" dirty="0" smtClean="0">
              <a:latin typeface="Verdana" pitchFamily="34" charset="0"/>
            </a:endParaRPr>
          </a:p>
          <a:p>
            <a:pPr algn="l" eaLnBrk="1" hangingPunct="1"/>
            <a:endParaRPr lang="el-GR" sz="1600" dirty="0" smtClean="0">
              <a:latin typeface="Verdana" pitchFamily="34" charset="0"/>
            </a:endParaRP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					</a:t>
            </a:r>
            <a:r>
              <a:rPr lang="en-US" sz="1600" dirty="0" smtClean="0">
                <a:latin typeface="Verdana" pitchFamily="34" charset="0"/>
              </a:rPr>
              <a:t>Q</a:t>
            </a:r>
            <a:endParaRPr lang="el-GR" sz="2000" dirty="0" smtClean="0">
              <a:latin typeface="Verdana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411760" y="1844824"/>
            <a:ext cx="0" cy="288032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411760" y="4725144"/>
            <a:ext cx="439248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843808" y="2708920"/>
            <a:ext cx="3024336" cy="15841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411760" y="2564904"/>
            <a:ext cx="3096344" cy="2160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788024" y="342900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2915816" y="285293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7896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25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720000"/>
          <a:lstStyle/>
          <a:p>
            <a:pPr algn="l" eaLnBrk="1" hangingPunct="1"/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400" b="1" u="sng" dirty="0">
                <a:latin typeface="Verdana" pitchFamily="34" charset="0"/>
              </a:rPr>
              <a:t>Ισορροπία</a:t>
            </a:r>
            <a:endParaRPr lang="en-US" sz="2400" dirty="0" smtClean="0">
              <a:latin typeface="Verdana" pitchFamily="34" charset="0"/>
            </a:endParaRPr>
          </a:p>
          <a:p>
            <a:pPr algn="l" eaLnBrk="1" hangingPunct="1"/>
            <a:endParaRPr lang="en-US" sz="2000" dirty="0">
              <a:latin typeface="Verdana" pitchFamily="34" charset="0"/>
            </a:endParaRPr>
          </a:p>
          <a:p>
            <a:pPr algn="l" eaLnBrk="1" hangingPunct="1"/>
            <a:r>
              <a:rPr lang="en-US" sz="2000" dirty="0" err="1" smtClean="0">
                <a:latin typeface="Verdana" pitchFamily="34" charset="0"/>
              </a:rPr>
              <a:t>Qd</a:t>
            </a:r>
            <a:r>
              <a:rPr lang="en-US" sz="2000" dirty="0" smtClean="0">
                <a:latin typeface="Verdana" pitchFamily="34" charset="0"/>
              </a:rPr>
              <a:t> = 100 – 0,5 P</a:t>
            </a:r>
          </a:p>
          <a:p>
            <a:pPr algn="l" eaLnBrk="1" hangingPunct="1"/>
            <a:r>
              <a:rPr lang="en-US" sz="2000" dirty="0" smtClean="0">
                <a:latin typeface="Verdana" pitchFamily="34" charset="0"/>
              </a:rPr>
              <a:t>Qs = 20 + 1,5 P</a:t>
            </a:r>
          </a:p>
          <a:p>
            <a:pPr algn="l" eaLnBrk="1" hangingPunct="1"/>
            <a:r>
              <a:rPr lang="en-US" sz="2000" dirty="0" err="1" smtClean="0">
                <a:latin typeface="Verdana" pitchFamily="34" charset="0"/>
              </a:rPr>
              <a:t>Qd</a:t>
            </a:r>
            <a:r>
              <a:rPr lang="en-US" sz="2000" dirty="0" smtClean="0">
                <a:latin typeface="Verdana" pitchFamily="34" charset="0"/>
              </a:rPr>
              <a:t> = Qs</a:t>
            </a:r>
          </a:p>
          <a:p>
            <a:pPr algn="l" eaLnBrk="1" hangingPunct="1"/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r>
              <a:rPr lang="en-US" sz="2000" dirty="0" smtClean="0">
                <a:latin typeface="Verdana" pitchFamily="34" charset="0"/>
              </a:rPr>
              <a:t>100 – 0,5 P = 20 + 1,5 P</a:t>
            </a:r>
          </a:p>
          <a:p>
            <a:pPr algn="l" eaLnBrk="1" hangingPunct="1"/>
            <a:r>
              <a:rPr lang="en-US" sz="2000" dirty="0" smtClean="0">
                <a:latin typeface="Verdana" pitchFamily="34" charset="0"/>
              </a:rPr>
              <a:t>100 – 20 = 1,5 P + 0,5 P</a:t>
            </a:r>
          </a:p>
          <a:p>
            <a:pPr algn="l" eaLnBrk="1" hangingPunct="1"/>
            <a:r>
              <a:rPr lang="en-US" sz="2000" dirty="0" smtClean="0">
                <a:latin typeface="Verdana" pitchFamily="34" charset="0"/>
              </a:rPr>
              <a:t>80 = 2 P</a:t>
            </a:r>
          </a:p>
          <a:p>
            <a:pPr algn="l" eaLnBrk="1" hangingPunct="1"/>
            <a:r>
              <a:rPr lang="en-US" sz="2000" b="1" dirty="0" smtClean="0">
                <a:latin typeface="Verdana" pitchFamily="34" charset="0"/>
              </a:rPr>
              <a:t>P = 40</a:t>
            </a:r>
          </a:p>
          <a:p>
            <a:pPr algn="l" eaLnBrk="1" hangingPunct="1"/>
            <a:r>
              <a:rPr lang="en-US" sz="2000" dirty="0" smtClean="0">
                <a:latin typeface="Verdana" pitchFamily="34" charset="0"/>
              </a:rPr>
              <a:t>Q = 100 – 0,5 P</a:t>
            </a:r>
          </a:p>
          <a:p>
            <a:pPr algn="l" eaLnBrk="1" hangingPunct="1"/>
            <a:r>
              <a:rPr lang="en-US" sz="2000" b="1" dirty="0" smtClean="0">
                <a:latin typeface="Verdana" pitchFamily="34" charset="0"/>
              </a:rPr>
              <a:t>Q = 80</a:t>
            </a:r>
            <a:endParaRPr lang="en-US" sz="1400" b="1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012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26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180000"/>
          <a:lstStyle/>
          <a:p>
            <a:pPr algn="l" eaLnBrk="1" hangingPunct="1"/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400" b="1" u="sng" dirty="0">
                <a:latin typeface="Verdana" pitchFamily="34" charset="0"/>
              </a:rPr>
              <a:t>Ισορροπία</a:t>
            </a:r>
            <a:r>
              <a:rPr lang="el-GR" sz="2000" b="1" u="sng" dirty="0">
                <a:latin typeface="Verdana" pitchFamily="34" charset="0"/>
              </a:rPr>
              <a:t> </a:t>
            </a:r>
            <a:endParaRPr lang="en-US" sz="2000" b="1" u="sng" dirty="0" smtClean="0">
              <a:latin typeface="Verdana" pitchFamily="34" charset="0"/>
            </a:endParaRPr>
          </a:p>
          <a:p>
            <a:pPr algn="l" eaLnBrk="1" hangingPunct="1"/>
            <a:endParaRPr lang="en-US" sz="2000" b="1" u="sng" dirty="0">
              <a:latin typeface="Verdana" pitchFamily="34" charset="0"/>
            </a:endParaRPr>
          </a:p>
          <a:p>
            <a:pPr algn="l" eaLnBrk="1" hangingPunct="1"/>
            <a:r>
              <a:rPr lang="en-US" sz="2000" dirty="0" err="1" smtClean="0">
                <a:latin typeface="Verdana" pitchFamily="34" charset="0"/>
              </a:rPr>
              <a:t>Qd</a:t>
            </a:r>
            <a:r>
              <a:rPr lang="en-US" sz="2000" dirty="0" smtClean="0">
                <a:latin typeface="Verdana" pitchFamily="34" charset="0"/>
              </a:rPr>
              <a:t> = 100 – 0,5 P</a:t>
            </a:r>
          </a:p>
          <a:p>
            <a:pPr algn="l" eaLnBrk="1" hangingPunct="1"/>
            <a:r>
              <a:rPr lang="en-US" sz="2000" dirty="0" smtClean="0">
                <a:latin typeface="Verdana" pitchFamily="34" charset="0"/>
              </a:rPr>
              <a:t>Qs = 20 + 1,5 P</a:t>
            </a:r>
          </a:p>
          <a:p>
            <a:pPr algn="l" eaLnBrk="1" hangingPunct="1"/>
            <a:r>
              <a:rPr lang="en-US" sz="2000" dirty="0" err="1" smtClean="0">
                <a:latin typeface="Verdana" pitchFamily="34" charset="0"/>
              </a:rPr>
              <a:t>Qd</a:t>
            </a:r>
            <a:r>
              <a:rPr lang="en-US" sz="2000" dirty="0" smtClean="0">
                <a:latin typeface="Verdana" pitchFamily="34" charset="0"/>
              </a:rPr>
              <a:t> = Qs</a:t>
            </a:r>
          </a:p>
          <a:p>
            <a:pPr algn="l" eaLnBrk="1" hangingPunct="1"/>
            <a:r>
              <a:rPr lang="en-US" sz="2000" dirty="0" smtClean="0">
                <a:latin typeface="Verdana" pitchFamily="34" charset="0"/>
              </a:rPr>
              <a:t>			         </a:t>
            </a:r>
            <a:r>
              <a:rPr lang="en-US" sz="1400" dirty="0" smtClean="0">
                <a:latin typeface="Verdana" pitchFamily="34" charset="0"/>
              </a:rPr>
              <a:t>P</a:t>
            </a:r>
          </a:p>
          <a:p>
            <a:pPr algn="l" eaLnBrk="1" hangingPunct="1"/>
            <a:r>
              <a:rPr lang="en-US" sz="2000" dirty="0" smtClean="0">
                <a:latin typeface="Verdana" pitchFamily="34" charset="0"/>
              </a:rPr>
              <a:t>100 – 0,5 P = 20 + 1,5 P</a:t>
            </a:r>
          </a:p>
          <a:p>
            <a:pPr algn="l" eaLnBrk="1" hangingPunct="1"/>
            <a:r>
              <a:rPr lang="en-US" sz="2000" dirty="0" smtClean="0">
                <a:latin typeface="Verdana" pitchFamily="34" charset="0"/>
              </a:rPr>
              <a:t>100 – 20 = 1,5 P + 0,5 P				  </a:t>
            </a:r>
            <a:r>
              <a:rPr lang="en-US" sz="1400" dirty="0" smtClean="0">
                <a:latin typeface="Verdana" pitchFamily="34" charset="0"/>
              </a:rPr>
              <a:t>D</a:t>
            </a:r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r>
              <a:rPr lang="en-US" sz="2000" dirty="0" smtClean="0">
                <a:latin typeface="Verdana" pitchFamily="34" charset="0"/>
              </a:rPr>
              <a:t>80 = 2 P</a:t>
            </a:r>
          </a:p>
          <a:p>
            <a:pPr algn="l" eaLnBrk="1" hangingPunct="1"/>
            <a:r>
              <a:rPr lang="en-US" sz="2000" b="1" dirty="0" smtClean="0">
                <a:latin typeface="Verdana" pitchFamily="34" charset="0"/>
              </a:rPr>
              <a:t>P = 40		      </a:t>
            </a:r>
            <a:r>
              <a:rPr lang="en-US" sz="1600" b="1" dirty="0" smtClean="0">
                <a:latin typeface="Verdana" pitchFamily="34" charset="0"/>
              </a:rPr>
              <a:t>40</a:t>
            </a:r>
            <a:endParaRPr lang="en-US" sz="2000" b="1" dirty="0" smtClean="0">
              <a:latin typeface="Verdana" pitchFamily="34" charset="0"/>
            </a:endParaRPr>
          </a:p>
          <a:p>
            <a:pPr algn="l" eaLnBrk="1" hangingPunct="1"/>
            <a:r>
              <a:rPr lang="en-US" sz="2000" dirty="0" smtClean="0">
                <a:latin typeface="Verdana" pitchFamily="34" charset="0"/>
              </a:rPr>
              <a:t>Q = 100 – 0,5 P</a:t>
            </a:r>
            <a:r>
              <a:rPr lang="el-GR" sz="2000" dirty="0" smtClean="0">
                <a:latin typeface="Verdana" pitchFamily="34" charset="0"/>
              </a:rPr>
              <a:t>				</a:t>
            </a:r>
            <a:r>
              <a:rPr lang="en-US" sz="1400" dirty="0">
                <a:latin typeface="Verdana" pitchFamily="34" charset="0"/>
              </a:rPr>
              <a:t>S</a:t>
            </a:r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r>
              <a:rPr lang="en-US" sz="2000" b="1" dirty="0" smtClean="0">
                <a:latin typeface="Verdana" pitchFamily="34" charset="0"/>
              </a:rPr>
              <a:t>Q = 80		</a:t>
            </a:r>
            <a:endParaRPr lang="en-US" sz="1400" b="1" dirty="0" smtClean="0">
              <a:latin typeface="Verdana" pitchFamily="34" charset="0"/>
            </a:endParaRPr>
          </a:p>
          <a:p>
            <a:pPr algn="l" eaLnBrk="1" hangingPunct="1"/>
            <a:endParaRPr lang="en-US" sz="1400" b="1" dirty="0" smtClean="0">
              <a:latin typeface="Verdana" pitchFamily="34" charset="0"/>
            </a:endParaRPr>
          </a:p>
          <a:p>
            <a:pPr algn="l" eaLnBrk="1" hangingPunct="1"/>
            <a:r>
              <a:rPr lang="en-US" sz="1400" b="1" dirty="0" smtClean="0">
                <a:latin typeface="Verdana" pitchFamily="34" charset="0"/>
              </a:rPr>
              <a:t>								</a:t>
            </a:r>
            <a:r>
              <a:rPr lang="en-US" sz="1400" dirty="0" smtClean="0">
                <a:latin typeface="Verdana" pitchFamily="34" charset="0"/>
              </a:rPr>
              <a:t>Q</a:t>
            </a:r>
          </a:p>
          <a:p>
            <a:pPr algn="l" eaLnBrk="1" hangingPunct="1"/>
            <a:r>
              <a:rPr lang="en-US" sz="1400" b="1" dirty="0">
                <a:latin typeface="Verdana" pitchFamily="34" charset="0"/>
              </a:rPr>
              <a:t>	</a:t>
            </a:r>
            <a:r>
              <a:rPr lang="en-US" sz="1400" b="1" dirty="0" smtClean="0">
                <a:latin typeface="Verdana" pitchFamily="34" charset="0"/>
              </a:rPr>
              <a:t>		             0	                80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283968" y="2852936"/>
            <a:ext cx="0" cy="266429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283968" y="5517232"/>
            <a:ext cx="367240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283968" y="3356992"/>
            <a:ext cx="3096344" cy="2160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283968" y="3356992"/>
            <a:ext cx="2880320" cy="15121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283968" y="4221088"/>
            <a:ext cx="122413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508104" y="4221088"/>
            <a:ext cx="0" cy="129614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0844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180000"/>
          <a:lstStyle/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eaLnBrk="1" hangingPunct="1"/>
            <a:r>
              <a:rPr lang="el-GR" sz="2000" b="1" u="sng" dirty="0">
                <a:latin typeface="Verdana" pitchFamily="34" charset="0"/>
              </a:rPr>
              <a:t>Ισορροπία</a:t>
            </a:r>
          </a:p>
          <a:p>
            <a:pPr algn="r" eaLnBrk="1" hangingPunct="1"/>
            <a:r>
              <a:rPr lang="el-GR" sz="2000" dirty="0" smtClean="0">
                <a:latin typeface="Verdana" pitchFamily="34" charset="0"/>
              </a:rPr>
              <a:t>… και πως οδηγούμαστε σε αυτή</a:t>
            </a:r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	          P				</a:t>
            </a:r>
            <a:endParaRPr lang="en-US" sz="1200" dirty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					   D</a:t>
            </a:r>
          </a:p>
          <a:p>
            <a:pPr algn="l" eaLnBrk="1" hangingPunct="1"/>
            <a:r>
              <a:rPr lang="en-US" sz="1200" dirty="0">
                <a:latin typeface="Verdana" pitchFamily="34" charset="0"/>
              </a:rPr>
              <a:t>	</a:t>
            </a:r>
            <a:r>
              <a:rPr lang="en-US" sz="1200" dirty="0" smtClean="0">
                <a:latin typeface="Verdana" pitchFamily="34" charset="0"/>
              </a:rPr>
              <a:t>		     </a:t>
            </a:r>
            <a:endParaRPr lang="en-US" sz="1600" dirty="0" smtClean="0">
              <a:latin typeface="Verdana" pitchFamily="34" charset="0"/>
            </a:endParaRPr>
          </a:p>
          <a:p>
            <a:pPr algn="l" eaLnBrk="1" hangingPunct="1"/>
            <a:endParaRPr lang="en-US" sz="1600" dirty="0">
              <a:latin typeface="Verdana" pitchFamily="34" charset="0"/>
            </a:endParaRPr>
          </a:p>
          <a:p>
            <a:pPr algn="l" eaLnBrk="1" hangingPunct="1"/>
            <a:r>
              <a:rPr lang="en-US" sz="1600" dirty="0" smtClean="0">
                <a:latin typeface="Verdana" pitchFamily="34" charset="0"/>
              </a:rPr>
              <a:t>			    Po</a:t>
            </a:r>
          </a:p>
          <a:p>
            <a:pPr algn="l" eaLnBrk="1" hangingPunct="1"/>
            <a:endParaRPr lang="en-US" sz="1600" dirty="0">
              <a:latin typeface="Verdana" pitchFamily="34" charset="0"/>
            </a:endParaRPr>
          </a:p>
          <a:p>
            <a:pPr algn="l" eaLnBrk="1" hangingPunct="1"/>
            <a:r>
              <a:rPr lang="en-US" sz="1600" dirty="0" smtClean="0">
                <a:latin typeface="Verdana" pitchFamily="34" charset="0"/>
              </a:rPr>
              <a:t>						 </a:t>
            </a:r>
            <a:r>
              <a:rPr lang="en-US" sz="1400" dirty="0" smtClean="0">
                <a:latin typeface="Verdana" pitchFamily="34" charset="0"/>
              </a:rPr>
              <a:t>S</a:t>
            </a:r>
          </a:p>
          <a:p>
            <a:pPr algn="l" eaLnBrk="1" hangingPunct="1"/>
            <a:endParaRPr lang="en-US" sz="1600" dirty="0" smtClean="0">
              <a:latin typeface="Verdana" pitchFamily="34" charset="0"/>
            </a:endParaRPr>
          </a:p>
          <a:p>
            <a:pPr algn="l" eaLnBrk="1" hangingPunct="1"/>
            <a:r>
              <a:rPr lang="en-US" sz="1800" dirty="0" smtClean="0">
                <a:latin typeface="Verdana" pitchFamily="34" charset="0"/>
              </a:rPr>
              <a:t>								</a:t>
            </a:r>
            <a:r>
              <a:rPr lang="en-US" sz="1400" dirty="0" smtClean="0">
                <a:latin typeface="Verdana" pitchFamily="34" charset="0"/>
              </a:rPr>
              <a:t>Q</a:t>
            </a:r>
            <a:endParaRPr lang="en-US" sz="1200" dirty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	         0</a:t>
            </a:r>
            <a:r>
              <a:rPr lang="el-GR" sz="1200" dirty="0" smtClean="0">
                <a:latin typeface="Verdana" pitchFamily="34" charset="0"/>
              </a:rPr>
              <a:t> </a:t>
            </a:r>
            <a:r>
              <a:rPr lang="en-US" sz="1200" dirty="0" smtClean="0">
                <a:latin typeface="Verdana" pitchFamily="34" charset="0"/>
              </a:rPr>
              <a:t>	              </a:t>
            </a:r>
            <a:r>
              <a:rPr lang="en-US" sz="1600" dirty="0" err="1" smtClean="0">
                <a:latin typeface="Verdana" pitchFamily="34" charset="0"/>
              </a:rPr>
              <a:t>Qo</a:t>
            </a:r>
            <a:endParaRPr lang="en-US" sz="1600" dirty="0" smtClean="0">
              <a:latin typeface="Verdan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995936" y="1700808"/>
            <a:ext cx="0" cy="25922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995936" y="4293096"/>
            <a:ext cx="374441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995936" y="2132856"/>
            <a:ext cx="3096344" cy="2160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3995936" y="2060848"/>
            <a:ext cx="3096344" cy="15841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95936" y="2996952"/>
            <a:ext cx="122413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20072" y="2996952"/>
            <a:ext cx="0" cy="129614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2698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28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88640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800" b="1" dirty="0">
                <a:latin typeface="Verdana" pitchFamily="34" charset="0"/>
              </a:rPr>
              <a:t>Συνέπειες μετατοπίσεων</a:t>
            </a:r>
          </a:p>
          <a:p>
            <a:pPr algn="l" eaLnBrk="1" hangingPunct="1"/>
            <a:r>
              <a:rPr lang="el-GR" sz="2000" u="sng" dirty="0">
                <a:latin typeface="Verdana" pitchFamily="34" charset="0"/>
              </a:rPr>
              <a:t>Μετατόπιση Καμπύλης Ζήτησης (από </a:t>
            </a:r>
            <a:r>
              <a:rPr lang="en-US" sz="2000" u="sng" dirty="0">
                <a:latin typeface="Verdana" pitchFamily="34" charset="0"/>
              </a:rPr>
              <a:t>D </a:t>
            </a:r>
            <a:r>
              <a:rPr lang="el-GR" sz="2000" u="sng" dirty="0">
                <a:latin typeface="Verdana" pitchFamily="34" charset="0"/>
              </a:rPr>
              <a:t>σε </a:t>
            </a:r>
            <a:r>
              <a:rPr lang="en-US" sz="2000" u="sng" dirty="0">
                <a:latin typeface="Verdana" pitchFamily="34" charset="0"/>
              </a:rPr>
              <a:t>D1)</a:t>
            </a:r>
            <a:endParaRPr lang="el-GR" sz="2000" dirty="0">
              <a:latin typeface="Verdana" pitchFamily="34" charset="0"/>
            </a:endParaRPr>
          </a:p>
          <a:p>
            <a:pPr algn="l" eaLnBrk="1" hangingPunct="1"/>
            <a:r>
              <a:rPr lang="el-GR" sz="2000" dirty="0">
                <a:latin typeface="Verdana" pitchFamily="34" charset="0"/>
              </a:rPr>
              <a:t>(π.χ. μείωση εισοδήματος)</a:t>
            </a:r>
            <a:endParaRPr lang="el-GR" sz="2000" b="1" dirty="0" smtClean="0">
              <a:latin typeface="Verdana" pitchFamily="34" charset="0"/>
            </a:endParaRP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1400" dirty="0" smtClean="0">
                <a:latin typeface="Verdana" pitchFamily="34" charset="0"/>
              </a:rPr>
              <a:t>						</a:t>
            </a:r>
            <a:r>
              <a:rPr lang="en-US" sz="1400" dirty="0" smtClean="0">
                <a:latin typeface="Verdana" pitchFamily="34" charset="0"/>
              </a:rPr>
              <a:t>[S]</a:t>
            </a:r>
          </a:p>
          <a:p>
            <a:pPr algn="l" eaLnBrk="1" hangingPunct="1"/>
            <a:r>
              <a:rPr lang="en-US" sz="1400" b="1" dirty="0" smtClean="0">
                <a:latin typeface="Verdana" pitchFamily="34" charset="0"/>
              </a:rPr>
              <a:t>        	           </a:t>
            </a:r>
          </a:p>
          <a:p>
            <a:pPr algn="l" eaLnBrk="1" hangingPunct="1"/>
            <a:endParaRPr lang="en-US" sz="1400" b="1" dirty="0" smtClean="0">
              <a:latin typeface="Verdana" pitchFamily="34" charset="0"/>
            </a:endParaRPr>
          </a:p>
          <a:p>
            <a:pPr algn="l" eaLnBrk="1" hangingPunct="1"/>
            <a:r>
              <a:rPr lang="en-US" sz="1400" b="1" dirty="0" smtClean="0">
                <a:latin typeface="Verdana" pitchFamily="34" charset="0"/>
              </a:rPr>
              <a:t>		       [</a:t>
            </a:r>
            <a:r>
              <a:rPr lang="en-US" sz="1400" dirty="0" smtClean="0">
                <a:latin typeface="Verdana" pitchFamily="34" charset="0"/>
              </a:rPr>
              <a:t>D]</a:t>
            </a:r>
            <a:r>
              <a:rPr lang="en-US" sz="1400" b="1" dirty="0" smtClean="0">
                <a:latin typeface="Verdana" pitchFamily="34" charset="0"/>
              </a:rPr>
              <a:t>	    				</a:t>
            </a:r>
            <a:endParaRPr lang="en-US" sz="1400" dirty="0" smtClean="0">
              <a:latin typeface="Verdana" pitchFamily="34" charset="0"/>
            </a:endParaRPr>
          </a:p>
          <a:p>
            <a:pPr algn="l" eaLnBrk="1" hangingPunct="1"/>
            <a:r>
              <a:rPr lang="en-US" sz="1400" b="1" dirty="0" smtClean="0">
                <a:latin typeface="Verdana" pitchFamily="34" charset="0"/>
              </a:rPr>
              <a:t>	 </a:t>
            </a:r>
            <a:r>
              <a:rPr lang="en-US" sz="1400" dirty="0" smtClean="0">
                <a:latin typeface="Verdana" pitchFamily="34" charset="0"/>
              </a:rPr>
              <a:t>    </a:t>
            </a:r>
            <a:r>
              <a:rPr lang="en-US" sz="1400" b="1" dirty="0" smtClean="0">
                <a:latin typeface="Verdana" pitchFamily="34" charset="0"/>
              </a:rPr>
              <a:t>	</a:t>
            </a:r>
          </a:p>
          <a:p>
            <a:pPr algn="l" eaLnBrk="1" hangingPunct="1"/>
            <a:r>
              <a:rPr lang="en-US" sz="1400" b="1" dirty="0" smtClean="0">
                <a:latin typeface="Verdana" pitchFamily="34" charset="0"/>
              </a:rPr>
              <a:t>	     </a:t>
            </a:r>
            <a:r>
              <a:rPr lang="en-US" sz="1400" dirty="0" smtClean="0">
                <a:latin typeface="Verdana" pitchFamily="34" charset="0"/>
              </a:rPr>
              <a:t>Po</a:t>
            </a:r>
            <a:r>
              <a:rPr lang="en-US" sz="1400" b="1" dirty="0" smtClean="0">
                <a:latin typeface="Verdana" pitchFamily="34" charset="0"/>
              </a:rPr>
              <a:t>					</a:t>
            </a:r>
            <a:endParaRPr lang="en-US" sz="1400" dirty="0" smtClean="0">
              <a:latin typeface="Verdana" pitchFamily="34" charset="0"/>
            </a:endParaRPr>
          </a:p>
          <a:p>
            <a:pPr algn="l" eaLnBrk="1" hangingPunct="1"/>
            <a:r>
              <a:rPr lang="en-US" sz="1400" dirty="0" smtClean="0">
                <a:latin typeface="Verdana" pitchFamily="34" charset="0"/>
              </a:rPr>
              <a:t>	     P1		 [D1]</a:t>
            </a:r>
          </a:p>
          <a:p>
            <a:pPr algn="l" eaLnBrk="1" hangingPunct="1"/>
            <a:r>
              <a:rPr lang="en-US" sz="1400" dirty="0" smtClean="0">
                <a:latin typeface="Verdana" pitchFamily="34" charset="0"/>
              </a:rPr>
              <a:t>			</a:t>
            </a:r>
          </a:p>
          <a:p>
            <a:pPr algn="l" eaLnBrk="1" hangingPunct="1"/>
            <a:endParaRPr lang="en-US" sz="1400" b="1" dirty="0" smtClean="0">
              <a:latin typeface="Verdana" pitchFamily="34" charset="0"/>
            </a:endParaRPr>
          </a:p>
          <a:p>
            <a:pPr algn="l" eaLnBrk="1" hangingPunct="1"/>
            <a:endParaRPr lang="en-US" sz="1400" b="1" dirty="0" smtClean="0">
              <a:latin typeface="Verdana" pitchFamily="34" charset="0"/>
            </a:endParaRPr>
          </a:p>
          <a:p>
            <a:pPr algn="l" eaLnBrk="1" hangingPunct="1"/>
            <a:endParaRPr lang="en-US" sz="1200" b="1" dirty="0">
              <a:latin typeface="Verdana" pitchFamily="34" charset="0"/>
            </a:endParaRPr>
          </a:p>
          <a:p>
            <a:pPr algn="l" eaLnBrk="1" hangingPunct="1"/>
            <a:r>
              <a:rPr lang="en-US" sz="1200" b="1" dirty="0" smtClean="0">
                <a:latin typeface="Verdana" pitchFamily="34" charset="0"/>
              </a:rPr>
              <a:t>	         </a:t>
            </a:r>
            <a:r>
              <a:rPr lang="en-US" sz="1200" dirty="0" smtClean="0">
                <a:latin typeface="Verdana" pitchFamily="34" charset="0"/>
              </a:rPr>
              <a:t>0           Q1        </a:t>
            </a:r>
            <a:r>
              <a:rPr lang="en-US" sz="1400" dirty="0" err="1" smtClean="0">
                <a:latin typeface="Verdana" pitchFamily="34" charset="0"/>
              </a:rPr>
              <a:t>Qo</a:t>
            </a:r>
            <a:r>
              <a:rPr lang="en-US" sz="1200" dirty="0" smtClean="0">
                <a:latin typeface="Verdana" pitchFamily="34" charset="0"/>
              </a:rPr>
              <a:t>    </a:t>
            </a:r>
          </a:p>
          <a:p>
            <a:pPr algn="l" eaLnBrk="1" hangingPunct="1"/>
            <a:endParaRPr lang="en-US" sz="1200" b="1" dirty="0">
              <a:latin typeface="Verdana" pitchFamily="34" charset="0"/>
            </a:endParaRPr>
          </a:p>
          <a:p>
            <a:pPr algn="l" eaLnBrk="1" hangingPunct="1"/>
            <a:endParaRPr lang="en-US" sz="1600" b="1" dirty="0" smtClean="0">
              <a:latin typeface="Verdana" pitchFamily="34" charset="0"/>
            </a:endParaRPr>
          </a:p>
          <a:p>
            <a:pPr algn="l" eaLnBrk="1" hangingPunct="1"/>
            <a:r>
              <a:rPr lang="en-US" sz="1600" b="1" dirty="0" smtClean="0">
                <a:latin typeface="Verdana" pitchFamily="34" charset="0"/>
              </a:rPr>
              <a:t>		</a:t>
            </a:r>
            <a:r>
              <a:rPr lang="el-GR" sz="1600" b="1" i="1" dirty="0" smtClean="0">
                <a:latin typeface="Verdana" pitchFamily="34" charset="0"/>
              </a:rPr>
              <a:t>Μείωση και της ποσότητας και της τιμής ισορροπίας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979712" y="1628800"/>
            <a:ext cx="0" cy="288032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979712" y="2348880"/>
            <a:ext cx="3096344" cy="2160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483768" y="2060848"/>
            <a:ext cx="3096344" cy="15841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979712" y="3212976"/>
            <a:ext cx="1296144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275856" y="3212976"/>
            <a:ext cx="0" cy="129614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79712" y="4509120"/>
            <a:ext cx="439248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979712" y="2636912"/>
            <a:ext cx="2664296" cy="18722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627784" y="3573016"/>
            <a:ext cx="0" cy="93610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979712" y="3573016"/>
            <a:ext cx="648072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Right Arrow 2"/>
          <p:cNvSpPr/>
          <p:nvPr/>
        </p:nvSpPr>
        <p:spPr>
          <a:xfrm>
            <a:off x="827584" y="5373216"/>
            <a:ext cx="10801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550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29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88640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800" b="1" dirty="0">
                <a:latin typeface="Verdana" pitchFamily="34" charset="0"/>
              </a:rPr>
              <a:t>Συνέπειες μετατοπίσεων</a:t>
            </a:r>
          </a:p>
          <a:p>
            <a:pPr algn="l" eaLnBrk="1" hangingPunct="1"/>
            <a:r>
              <a:rPr lang="el-GR" sz="2000" u="sng" dirty="0">
                <a:latin typeface="Verdana" pitchFamily="34" charset="0"/>
              </a:rPr>
              <a:t>Μετατόπιση Καμπύλης Ζήτησης (από </a:t>
            </a:r>
            <a:r>
              <a:rPr lang="en-US" sz="2000" u="sng" dirty="0">
                <a:latin typeface="Verdana" pitchFamily="34" charset="0"/>
              </a:rPr>
              <a:t>D </a:t>
            </a:r>
            <a:r>
              <a:rPr lang="el-GR" sz="2000" u="sng" dirty="0">
                <a:latin typeface="Verdana" pitchFamily="34" charset="0"/>
              </a:rPr>
              <a:t>σε </a:t>
            </a:r>
            <a:r>
              <a:rPr lang="en-US" sz="2000" u="sng" dirty="0" smtClean="0">
                <a:latin typeface="Verdana" pitchFamily="34" charset="0"/>
              </a:rPr>
              <a:t>D</a:t>
            </a:r>
            <a:r>
              <a:rPr lang="el-GR" sz="2000" u="sng" dirty="0" smtClean="0">
                <a:latin typeface="Verdana" pitchFamily="34" charset="0"/>
              </a:rPr>
              <a:t>2</a:t>
            </a:r>
            <a:r>
              <a:rPr lang="en-US" sz="2000" u="sng" dirty="0" smtClean="0">
                <a:latin typeface="Verdana" pitchFamily="34" charset="0"/>
              </a:rPr>
              <a:t>)</a:t>
            </a:r>
            <a:endParaRPr lang="el-GR" sz="2000" dirty="0">
              <a:latin typeface="Verdana" pitchFamily="34" charset="0"/>
            </a:endParaRPr>
          </a:p>
          <a:p>
            <a:pPr algn="l" eaLnBrk="1" hangingPunct="1"/>
            <a:r>
              <a:rPr lang="el-GR" sz="2000" dirty="0">
                <a:latin typeface="Verdana" pitchFamily="34" charset="0"/>
              </a:rPr>
              <a:t>(π.χ. </a:t>
            </a:r>
            <a:r>
              <a:rPr lang="el-GR" sz="2000" dirty="0" smtClean="0">
                <a:latin typeface="Verdana" pitchFamily="34" charset="0"/>
              </a:rPr>
              <a:t>αύξηση </a:t>
            </a:r>
            <a:r>
              <a:rPr lang="el-GR" sz="2000" dirty="0">
                <a:latin typeface="Verdana" pitchFamily="34" charset="0"/>
              </a:rPr>
              <a:t>εισοδήματος)</a:t>
            </a:r>
            <a:endParaRPr lang="el-GR" sz="2000" b="1" dirty="0" smtClean="0">
              <a:latin typeface="Verdana" pitchFamily="34" charset="0"/>
            </a:endParaRP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1400" dirty="0" smtClean="0">
                <a:latin typeface="Verdana" pitchFamily="34" charset="0"/>
              </a:rPr>
              <a:t>						</a:t>
            </a:r>
            <a:r>
              <a:rPr lang="en-US" sz="1400" dirty="0" smtClean="0">
                <a:latin typeface="Verdana" pitchFamily="34" charset="0"/>
              </a:rPr>
              <a:t>[S]</a:t>
            </a:r>
          </a:p>
          <a:p>
            <a:pPr algn="l" eaLnBrk="1" hangingPunct="1"/>
            <a:r>
              <a:rPr lang="en-US" sz="1400" b="1" dirty="0" smtClean="0">
                <a:latin typeface="Verdana" pitchFamily="34" charset="0"/>
              </a:rPr>
              <a:t>        	           </a:t>
            </a:r>
          </a:p>
          <a:p>
            <a:pPr algn="l" eaLnBrk="1" hangingPunct="1"/>
            <a:endParaRPr lang="en-US" sz="1400" b="1" dirty="0" smtClean="0">
              <a:latin typeface="Verdana" pitchFamily="34" charset="0"/>
            </a:endParaRPr>
          </a:p>
          <a:p>
            <a:pPr algn="l" eaLnBrk="1" hangingPunct="1"/>
            <a:r>
              <a:rPr lang="en-US" sz="1400" b="1" dirty="0" smtClean="0">
                <a:latin typeface="Verdana" pitchFamily="34" charset="0"/>
              </a:rPr>
              <a:t>		       [</a:t>
            </a:r>
            <a:r>
              <a:rPr lang="en-US" sz="1400" dirty="0" smtClean="0">
                <a:latin typeface="Verdana" pitchFamily="34" charset="0"/>
              </a:rPr>
              <a:t>D]</a:t>
            </a:r>
            <a:r>
              <a:rPr lang="en-US" sz="1400" b="1" dirty="0" smtClean="0">
                <a:latin typeface="Verdana" pitchFamily="34" charset="0"/>
              </a:rPr>
              <a:t>	    [</a:t>
            </a:r>
            <a:r>
              <a:rPr lang="en-US" sz="1400" dirty="0" smtClean="0">
                <a:latin typeface="Verdana" pitchFamily="34" charset="0"/>
              </a:rPr>
              <a:t>D2]</a:t>
            </a:r>
            <a:r>
              <a:rPr lang="en-US" sz="1400" b="1" dirty="0" smtClean="0">
                <a:latin typeface="Verdana" pitchFamily="34" charset="0"/>
              </a:rPr>
              <a:t>				</a:t>
            </a:r>
            <a:endParaRPr lang="en-US" sz="1400" dirty="0" smtClean="0">
              <a:latin typeface="Verdana" pitchFamily="34" charset="0"/>
            </a:endParaRPr>
          </a:p>
          <a:p>
            <a:pPr algn="l" eaLnBrk="1" hangingPunct="1"/>
            <a:r>
              <a:rPr lang="en-US" sz="1400" b="1" dirty="0" smtClean="0">
                <a:latin typeface="Verdana" pitchFamily="34" charset="0"/>
              </a:rPr>
              <a:t>	 </a:t>
            </a:r>
            <a:r>
              <a:rPr lang="en-US" sz="1400" dirty="0" smtClean="0">
                <a:latin typeface="Verdana" pitchFamily="34" charset="0"/>
              </a:rPr>
              <a:t>    P2</a:t>
            </a:r>
            <a:r>
              <a:rPr lang="en-US" sz="1400" b="1" dirty="0" smtClean="0">
                <a:latin typeface="Verdana" pitchFamily="34" charset="0"/>
              </a:rPr>
              <a:t>	</a:t>
            </a:r>
          </a:p>
          <a:p>
            <a:pPr algn="l" eaLnBrk="1" hangingPunct="1"/>
            <a:r>
              <a:rPr lang="en-US" sz="1400" b="1" dirty="0" smtClean="0">
                <a:latin typeface="Verdana" pitchFamily="34" charset="0"/>
              </a:rPr>
              <a:t>	     </a:t>
            </a:r>
            <a:r>
              <a:rPr lang="en-US" sz="1400" dirty="0" smtClean="0">
                <a:latin typeface="Verdana" pitchFamily="34" charset="0"/>
              </a:rPr>
              <a:t>Po</a:t>
            </a:r>
            <a:r>
              <a:rPr lang="en-US" sz="1400" b="1" dirty="0" smtClean="0">
                <a:latin typeface="Verdana" pitchFamily="34" charset="0"/>
              </a:rPr>
              <a:t>					</a:t>
            </a:r>
            <a:endParaRPr lang="en-US" sz="1400" dirty="0" smtClean="0">
              <a:latin typeface="Verdana" pitchFamily="34" charset="0"/>
            </a:endParaRPr>
          </a:p>
          <a:p>
            <a:pPr algn="l" eaLnBrk="1" hangingPunct="1"/>
            <a:r>
              <a:rPr lang="en-US" sz="1400" dirty="0" smtClean="0">
                <a:latin typeface="Verdana" pitchFamily="34" charset="0"/>
              </a:rPr>
              <a:t>	     		 </a:t>
            </a:r>
          </a:p>
          <a:p>
            <a:pPr algn="l" eaLnBrk="1" hangingPunct="1"/>
            <a:r>
              <a:rPr lang="en-US" sz="1400" dirty="0" smtClean="0">
                <a:latin typeface="Verdana" pitchFamily="34" charset="0"/>
              </a:rPr>
              <a:t>			</a:t>
            </a:r>
          </a:p>
          <a:p>
            <a:pPr algn="l" eaLnBrk="1" hangingPunct="1"/>
            <a:endParaRPr lang="en-US" sz="1400" b="1" dirty="0" smtClean="0">
              <a:latin typeface="Verdana" pitchFamily="34" charset="0"/>
            </a:endParaRPr>
          </a:p>
          <a:p>
            <a:pPr algn="l" eaLnBrk="1" hangingPunct="1"/>
            <a:endParaRPr lang="en-US" sz="1400" b="1" dirty="0" smtClean="0">
              <a:latin typeface="Verdana" pitchFamily="34" charset="0"/>
            </a:endParaRPr>
          </a:p>
          <a:p>
            <a:pPr algn="l" eaLnBrk="1" hangingPunct="1"/>
            <a:endParaRPr lang="en-US" sz="1200" b="1" dirty="0">
              <a:latin typeface="Verdana" pitchFamily="34" charset="0"/>
            </a:endParaRPr>
          </a:p>
          <a:p>
            <a:pPr algn="l" eaLnBrk="1" hangingPunct="1"/>
            <a:r>
              <a:rPr lang="en-US" sz="1200" b="1" dirty="0" smtClean="0">
                <a:latin typeface="Verdana" pitchFamily="34" charset="0"/>
              </a:rPr>
              <a:t>	         </a:t>
            </a:r>
            <a:r>
              <a:rPr lang="en-US" sz="1200" dirty="0" smtClean="0">
                <a:latin typeface="Verdana" pitchFamily="34" charset="0"/>
              </a:rPr>
              <a:t>0                   </a:t>
            </a:r>
            <a:r>
              <a:rPr lang="en-US" sz="1400" dirty="0" err="1" smtClean="0">
                <a:latin typeface="Verdana" pitchFamily="34" charset="0"/>
              </a:rPr>
              <a:t>Qo</a:t>
            </a:r>
            <a:r>
              <a:rPr lang="en-US" sz="1200" dirty="0" smtClean="0">
                <a:latin typeface="Verdana" pitchFamily="34" charset="0"/>
              </a:rPr>
              <a:t>    Q2</a:t>
            </a:r>
          </a:p>
          <a:p>
            <a:pPr algn="l" eaLnBrk="1" hangingPunct="1"/>
            <a:endParaRPr lang="en-US" sz="1200" b="1" dirty="0">
              <a:latin typeface="Verdana" pitchFamily="34" charset="0"/>
            </a:endParaRPr>
          </a:p>
          <a:p>
            <a:pPr algn="l" eaLnBrk="1" hangingPunct="1"/>
            <a:endParaRPr lang="en-US" sz="1600" b="1" dirty="0" smtClean="0">
              <a:latin typeface="Verdana" pitchFamily="34" charset="0"/>
            </a:endParaRPr>
          </a:p>
          <a:p>
            <a:pPr algn="l" eaLnBrk="1" hangingPunct="1"/>
            <a:r>
              <a:rPr lang="en-US" sz="1600" b="1" dirty="0" smtClean="0">
                <a:latin typeface="Verdana" pitchFamily="34" charset="0"/>
              </a:rPr>
              <a:t>		</a:t>
            </a:r>
            <a:r>
              <a:rPr lang="el-GR" sz="1600" b="1" dirty="0" smtClean="0">
                <a:latin typeface="Verdana" pitchFamily="34" charset="0"/>
              </a:rPr>
              <a:t>Αύξηση και της τιμής και της ποσότητας ισορροπίας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979712" y="1628800"/>
            <a:ext cx="0" cy="288032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979712" y="2348880"/>
            <a:ext cx="3096344" cy="2160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483768" y="2060848"/>
            <a:ext cx="3096344" cy="15841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979712" y="3212976"/>
            <a:ext cx="1296144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275856" y="3212976"/>
            <a:ext cx="0" cy="129614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79712" y="4509120"/>
            <a:ext cx="439248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979712" y="1844824"/>
            <a:ext cx="3744416" cy="26642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707904" y="3068960"/>
            <a:ext cx="0" cy="144016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979712" y="3068960"/>
            <a:ext cx="1728192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Right Arrow 2"/>
          <p:cNvSpPr/>
          <p:nvPr/>
        </p:nvSpPr>
        <p:spPr>
          <a:xfrm>
            <a:off x="827584" y="5373216"/>
            <a:ext cx="10801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252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Εικόνα 3" descr="image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03188"/>
            <a:ext cx="8064500" cy="606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30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88640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b="1" dirty="0">
                <a:latin typeface="Verdana" pitchFamily="34" charset="0"/>
              </a:rPr>
              <a:t>Συνέπειες μετατοπίσεων</a:t>
            </a:r>
          </a:p>
          <a:p>
            <a:pPr algn="l" eaLnBrk="1" hangingPunct="1"/>
            <a:r>
              <a:rPr lang="el-GR" sz="2400" u="sng" dirty="0">
                <a:latin typeface="Verdana" pitchFamily="34" charset="0"/>
              </a:rPr>
              <a:t>Μετατόπιση Καμπύλης </a:t>
            </a:r>
            <a:r>
              <a:rPr lang="el-GR" sz="2400" u="sng" dirty="0" smtClean="0">
                <a:latin typeface="Verdana" pitchFamily="34" charset="0"/>
              </a:rPr>
              <a:t>Προσφοράς </a:t>
            </a:r>
            <a:r>
              <a:rPr lang="el-GR" sz="2400" u="sng" dirty="0">
                <a:latin typeface="Verdana" pitchFamily="34" charset="0"/>
              </a:rPr>
              <a:t>(από </a:t>
            </a:r>
            <a:r>
              <a:rPr lang="en-US" sz="2400" u="sng" dirty="0" smtClean="0">
                <a:latin typeface="Verdana" pitchFamily="34" charset="0"/>
              </a:rPr>
              <a:t>S </a:t>
            </a:r>
            <a:r>
              <a:rPr lang="el-GR" sz="2400" u="sng" dirty="0">
                <a:latin typeface="Verdana" pitchFamily="34" charset="0"/>
              </a:rPr>
              <a:t>σε </a:t>
            </a:r>
            <a:r>
              <a:rPr lang="en-US" sz="2400" u="sng" dirty="0" smtClean="0">
                <a:latin typeface="Verdana" pitchFamily="34" charset="0"/>
              </a:rPr>
              <a:t>S1)</a:t>
            </a:r>
            <a:endParaRPr lang="el-GR" sz="2400" dirty="0">
              <a:latin typeface="Verdana" pitchFamily="34" charset="0"/>
            </a:endParaRP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1400" dirty="0" smtClean="0">
                <a:latin typeface="Verdana" pitchFamily="34" charset="0"/>
              </a:rPr>
              <a:t>						</a:t>
            </a:r>
            <a:endParaRPr lang="en-US" sz="1400" dirty="0" smtClean="0">
              <a:latin typeface="Verdana" pitchFamily="34" charset="0"/>
            </a:endParaRPr>
          </a:p>
          <a:p>
            <a:pPr algn="l" eaLnBrk="1" hangingPunct="1"/>
            <a:endParaRPr lang="en-US" sz="1400" b="1" dirty="0" smtClean="0">
              <a:latin typeface="Verdana" pitchFamily="34" charset="0"/>
            </a:endParaRPr>
          </a:p>
          <a:p>
            <a:pPr algn="l" eaLnBrk="1" hangingPunct="1"/>
            <a:endParaRPr lang="en-US" sz="1400" b="1" dirty="0" smtClean="0">
              <a:latin typeface="Verdana" pitchFamily="34" charset="0"/>
            </a:endParaRPr>
          </a:p>
          <a:p>
            <a:pPr algn="l" eaLnBrk="1" hangingPunct="1"/>
            <a:r>
              <a:rPr lang="en-US" sz="1400" b="1" dirty="0" smtClean="0">
                <a:latin typeface="Verdana" pitchFamily="34" charset="0"/>
              </a:rPr>
              <a:t>						</a:t>
            </a:r>
            <a:r>
              <a:rPr lang="en-US" sz="1400" dirty="0" smtClean="0">
                <a:latin typeface="Verdana" pitchFamily="34" charset="0"/>
              </a:rPr>
              <a:t>S</a:t>
            </a:r>
          </a:p>
          <a:p>
            <a:pPr algn="l" eaLnBrk="1" hangingPunct="1"/>
            <a:r>
              <a:rPr lang="en-US" sz="1400" b="1" dirty="0" smtClean="0">
                <a:latin typeface="Verdana" pitchFamily="34" charset="0"/>
              </a:rPr>
              <a:t>										    </a:t>
            </a:r>
            <a:r>
              <a:rPr lang="en-US" sz="1400" dirty="0" smtClean="0">
                <a:latin typeface="Verdana" pitchFamily="34" charset="0"/>
              </a:rPr>
              <a:t>D</a:t>
            </a:r>
            <a:endParaRPr lang="en-US" sz="1400" b="1" dirty="0" smtClean="0">
              <a:latin typeface="Verdana" pitchFamily="34" charset="0"/>
            </a:endParaRPr>
          </a:p>
          <a:p>
            <a:pPr algn="l" eaLnBrk="1" hangingPunct="1"/>
            <a:r>
              <a:rPr lang="en-US" sz="1400" b="1" dirty="0" smtClean="0">
                <a:latin typeface="Verdana" pitchFamily="34" charset="0"/>
              </a:rPr>
              <a:t>	     					</a:t>
            </a:r>
            <a:r>
              <a:rPr lang="en-US" sz="1400" dirty="0" smtClean="0">
                <a:latin typeface="Verdana" pitchFamily="34" charset="0"/>
              </a:rPr>
              <a:t>S1</a:t>
            </a:r>
          </a:p>
          <a:p>
            <a:pPr algn="l" eaLnBrk="1" hangingPunct="1"/>
            <a:r>
              <a:rPr lang="en-US" sz="1400" dirty="0" smtClean="0">
                <a:latin typeface="Verdana" pitchFamily="34" charset="0"/>
              </a:rPr>
              <a:t>	     </a:t>
            </a:r>
            <a:r>
              <a:rPr lang="en-US" sz="800" dirty="0" smtClean="0">
                <a:latin typeface="Verdana" pitchFamily="34" charset="0"/>
              </a:rPr>
              <a:t>  			</a:t>
            </a:r>
          </a:p>
          <a:p>
            <a:pPr algn="l" eaLnBrk="1" hangingPunct="1"/>
            <a:r>
              <a:rPr lang="en-US" sz="800" b="1" dirty="0" smtClean="0">
                <a:latin typeface="Verdana" pitchFamily="34" charset="0"/>
              </a:rPr>
              <a:t>                                  </a:t>
            </a:r>
            <a:r>
              <a:rPr lang="en-US" sz="1200" dirty="0" smtClean="0">
                <a:latin typeface="Verdana" pitchFamily="34" charset="0"/>
              </a:rPr>
              <a:t>P0</a:t>
            </a:r>
            <a:endParaRPr lang="en-US" sz="1200" b="1" dirty="0" smtClean="0">
              <a:latin typeface="Verdana" pitchFamily="34" charset="0"/>
            </a:endParaRPr>
          </a:p>
          <a:p>
            <a:pPr algn="l" eaLnBrk="1" hangingPunct="1"/>
            <a:r>
              <a:rPr lang="en-US" sz="800" b="1" dirty="0" smtClean="0">
                <a:latin typeface="Verdana" pitchFamily="34" charset="0"/>
              </a:rPr>
              <a:t>                                  </a:t>
            </a:r>
            <a:r>
              <a:rPr lang="en-US" sz="1200" dirty="0" smtClean="0">
                <a:latin typeface="Verdana" pitchFamily="34" charset="0"/>
              </a:rPr>
              <a:t>P1</a:t>
            </a:r>
            <a:endParaRPr lang="en-US" sz="1200" b="1" dirty="0" smtClean="0">
              <a:latin typeface="Verdana" pitchFamily="34" charset="0"/>
            </a:endParaRPr>
          </a:p>
          <a:p>
            <a:pPr algn="l" eaLnBrk="1" hangingPunct="1"/>
            <a:endParaRPr lang="en-US" sz="900" b="1" dirty="0" smtClean="0">
              <a:latin typeface="Verdana" pitchFamily="34" charset="0"/>
            </a:endParaRPr>
          </a:p>
          <a:p>
            <a:pPr algn="l" eaLnBrk="1" hangingPunct="1"/>
            <a:endParaRPr lang="en-US" sz="900" b="1" dirty="0" smtClean="0">
              <a:latin typeface="Verdana" pitchFamily="34" charset="0"/>
            </a:endParaRPr>
          </a:p>
          <a:p>
            <a:pPr algn="l" eaLnBrk="1" hangingPunct="1"/>
            <a:endParaRPr lang="en-US" sz="900" b="1" dirty="0">
              <a:latin typeface="Verdana" pitchFamily="34" charset="0"/>
            </a:endParaRPr>
          </a:p>
          <a:p>
            <a:pPr algn="l" eaLnBrk="1" hangingPunct="1"/>
            <a:endParaRPr lang="en-US" sz="900" b="1" dirty="0" smtClean="0">
              <a:latin typeface="Verdana" pitchFamily="34" charset="0"/>
            </a:endParaRPr>
          </a:p>
          <a:p>
            <a:pPr algn="l" eaLnBrk="1" hangingPunct="1"/>
            <a:endParaRPr lang="en-US" sz="900" b="1" dirty="0">
              <a:latin typeface="Verdana" pitchFamily="34" charset="0"/>
            </a:endParaRPr>
          </a:p>
          <a:p>
            <a:pPr algn="l" eaLnBrk="1" hangingPunct="1"/>
            <a:endParaRPr lang="en-US" sz="900" b="1" dirty="0" smtClean="0">
              <a:latin typeface="Verdana" pitchFamily="34" charset="0"/>
            </a:endParaRPr>
          </a:p>
          <a:p>
            <a:pPr algn="l" eaLnBrk="1" hangingPunct="1"/>
            <a:r>
              <a:rPr lang="en-US" sz="900" b="1" dirty="0">
                <a:latin typeface="Verdana" pitchFamily="34" charset="0"/>
              </a:rPr>
              <a:t>	 </a:t>
            </a:r>
            <a:r>
              <a:rPr lang="en-US" sz="900" b="1" dirty="0" smtClean="0">
                <a:latin typeface="Verdana" pitchFamily="34" charset="0"/>
              </a:rPr>
              <a:t>          </a:t>
            </a:r>
            <a:r>
              <a:rPr lang="en-US" sz="1200" dirty="0" smtClean="0">
                <a:latin typeface="Verdana" pitchFamily="34" charset="0"/>
              </a:rPr>
              <a:t>0	                  Q0  Q1</a:t>
            </a:r>
            <a:endParaRPr lang="el-GR" sz="900" b="1" dirty="0" smtClean="0">
              <a:latin typeface="Verdana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979712" y="2060848"/>
            <a:ext cx="0" cy="288032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979712" y="2636912"/>
            <a:ext cx="3096344" cy="2160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483768" y="2492896"/>
            <a:ext cx="3096344" cy="15841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979712" y="3645024"/>
            <a:ext cx="1296144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419872" y="3645024"/>
            <a:ext cx="0" cy="129614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79712" y="4941168"/>
            <a:ext cx="439248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483768" y="2924944"/>
            <a:ext cx="3096344" cy="15841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707904" y="3861048"/>
            <a:ext cx="0" cy="108012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979712" y="3861048"/>
            <a:ext cx="1728192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0561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31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88640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b="1" dirty="0">
                <a:latin typeface="Verdana" pitchFamily="34" charset="0"/>
              </a:rPr>
              <a:t>Συνέπειες μετατοπίσεων</a:t>
            </a:r>
          </a:p>
          <a:p>
            <a:pPr algn="l" eaLnBrk="1" hangingPunct="1"/>
            <a:r>
              <a:rPr lang="el-GR" sz="2400" u="sng" dirty="0">
                <a:latin typeface="Verdana" pitchFamily="34" charset="0"/>
              </a:rPr>
              <a:t>Μετατόπιση Καμπύλης </a:t>
            </a:r>
            <a:r>
              <a:rPr lang="el-GR" sz="2400" u="sng" dirty="0" smtClean="0">
                <a:latin typeface="Verdana" pitchFamily="34" charset="0"/>
              </a:rPr>
              <a:t>Προσφοράς </a:t>
            </a:r>
            <a:r>
              <a:rPr lang="el-GR" sz="2400" u="sng" dirty="0">
                <a:latin typeface="Verdana" pitchFamily="34" charset="0"/>
              </a:rPr>
              <a:t>(από </a:t>
            </a:r>
            <a:r>
              <a:rPr lang="en-US" sz="2400" u="sng" dirty="0" smtClean="0">
                <a:latin typeface="Verdana" pitchFamily="34" charset="0"/>
              </a:rPr>
              <a:t>S </a:t>
            </a:r>
            <a:r>
              <a:rPr lang="el-GR" sz="2400" u="sng" dirty="0">
                <a:latin typeface="Verdana" pitchFamily="34" charset="0"/>
              </a:rPr>
              <a:t>σε </a:t>
            </a:r>
            <a:r>
              <a:rPr lang="en-US" sz="2400" u="sng" dirty="0" smtClean="0">
                <a:latin typeface="Verdana" pitchFamily="34" charset="0"/>
              </a:rPr>
              <a:t>S2)</a:t>
            </a:r>
            <a:endParaRPr lang="el-GR" sz="2400" dirty="0">
              <a:latin typeface="Verdana" pitchFamily="34" charset="0"/>
            </a:endParaRP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1400" dirty="0" smtClean="0">
                <a:latin typeface="Verdana" pitchFamily="34" charset="0"/>
              </a:rPr>
              <a:t>						</a:t>
            </a:r>
            <a:r>
              <a:rPr lang="en-US" sz="1400" dirty="0" smtClean="0">
                <a:latin typeface="Verdana" pitchFamily="34" charset="0"/>
              </a:rPr>
              <a:t>S2</a:t>
            </a:r>
          </a:p>
          <a:p>
            <a:pPr algn="l" eaLnBrk="1" hangingPunct="1"/>
            <a:endParaRPr lang="en-US" sz="1400" b="1" dirty="0" smtClean="0">
              <a:latin typeface="Verdana" pitchFamily="34" charset="0"/>
            </a:endParaRPr>
          </a:p>
          <a:p>
            <a:pPr algn="l" eaLnBrk="1" hangingPunct="1"/>
            <a:endParaRPr lang="en-US" sz="1400" b="1" dirty="0" smtClean="0">
              <a:latin typeface="Verdana" pitchFamily="34" charset="0"/>
            </a:endParaRPr>
          </a:p>
          <a:p>
            <a:pPr algn="l" eaLnBrk="1" hangingPunct="1"/>
            <a:r>
              <a:rPr lang="en-US" sz="1400" b="1" dirty="0" smtClean="0">
                <a:latin typeface="Verdana" pitchFamily="34" charset="0"/>
              </a:rPr>
              <a:t>						</a:t>
            </a:r>
            <a:r>
              <a:rPr lang="en-US" sz="1400" dirty="0" smtClean="0">
                <a:latin typeface="Verdana" pitchFamily="34" charset="0"/>
              </a:rPr>
              <a:t>S</a:t>
            </a:r>
          </a:p>
          <a:p>
            <a:pPr algn="l" eaLnBrk="1" hangingPunct="1"/>
            <a:r>
              <a:rPr lang="en-US" sz="1400" b="1" dirty="0" smtClean="0">
                <a:latin typeface="Verdana" pitchFamily="34" charset="0"/>
              </a:rPr>
              <a:t>										    </a:t>
            </a:r>
            <a:r>
              <a:rPr lang="en-US" sz="1400" dirty="0" smtClean="0">
                <a:latin typeface="Verdana" pitchFamily="34" charset="0"/>
              </a:rPr>
              <a:t>D</a:t>
            </a:r>
            <a:endParaRPr lang="en-US" sz="1400" b="1" dirty="0" smtClean="0">
              <a:latin typeface="Verdana" pitchFamily="34" charset="0"/>
            </a:endParaRPr>
          </a:p>
          <a:p>
            <a:pPr algn="l" eaLnBrk="1" hangingPunct="1"/>
            <a:r>
              <a:rPr lang="en-US" sz="1400" b="1" dirty="0" smtClean="0">
                <a:latin typeface="Verdana" pitchFamily="34" charset="0"/>
              </a:rPr>
              <a:t>	     </a:t>
            </a:r>
            <a:r>
              <a:rPr lang="en-US" sz="1200" dirty="0" smtClean="0">
                <a:latin typeface="Verdana" pitchFamily="34" charset="0"/>
              </a:rPr>
              <a:t>P2</a:t>
            </a:r>
            <a:r>
              <a:rPr lang="en-US" sz="1400" b="1" dirty="0" smtClean="0">
                <a:latin typeface="Verdana" pitchFamily="34" charset="0"/>
              </a:rPr>
              <a:t>					</a:t>
            </a:r>
            <a:endParaRPr lang="en-US" sz="1400" dirty="0" smtClean="0">
              <a:latin typeface="Verdana" pitchFamily="34" charset="0"/>
            </a:endParaRPr>
          </a:p>
          <a:p>
            <a:pPr algn="l" eaLnBrk="1" hangingPunct="1"/>
            <a:r>
              <a:rPr lang="en-US" sz="1400" dirty="0" smtClean="0">
                <a:latin typeface="Verdana" pitchFamily="34" charset="0"/>
              </a:rPr>
              <a:t>	     </a:t>
            </a:r>
            <a:r>
              <a:rPr lang="en-US" sz="800" dirty="0" smtClean="0">
                <a:latin typeface="Verdana" pitchFamily="34" charset="0"/>
              </a:rPr>
              <a:t>  			</a:t>
            </a:r>
          </a:p>
          <a:p>
            <a:pPr algn="l" eaLnBrk="1" hangingPunct="1"/>
            <a:r>
              <a:rPr lang="en-US" sz="800" b="1" dirty="0" smtClean="0">
                <a:latin typeface="Verdana" pitchFamily="34" charset="0"/>
              </a:rPr>
              <a:t>                                  </a:t>
            </a:r>
            <a:r>
              <a:rPr lang="en-US" sz="1200" dirty="0" smtClean="0">
                <a:latin typeface="Verdana" pitchFamily="34" charset="0"/>
              </a:rPr>
              <a:t>P0</a:t>
            </a:r>
            <a:endParaRPr lang="en-US" sz="1200" b="1" dirty="0" smtClean="0">
              <a:latin typeface="Verdana" pitchFamily="34" charset="0"/>
            </a:endParaRPr>
          </a:p>
          <a:p>
            <a:pPr algn="l" eaLnBrk="1" hangingPunct="1"/>
            <a:r>
              <a:rPr lang="en-US" sz="800" b="1" dirty="0" smtClean="0">
                <a:latin typeface="Verdana" pitchFamily="34" charset="0"/>
              </a:rPr>
              <a:t>                                  </a:t>
            </a:r>
            <a:endParaRPr lang="en-US" sz="1200" dirty="0">
              <a:latin typeface="Verdana" pitchFamily="34" charset="0"/>
            </a:endParaRPr>
          </a:p>
          <a:p>
            <a:pPr algn="l" eaLnBrk="1" hangingPunct="1"/>
            <a:endParaRPr lang="en-US" sz="1200" b="1" dirty="0" smtClean="0">
              <a:latin typeface="Verdana" pitchFamily="34" charset="0"/>
            </a:endParaRPr>
          </a:p>
          <a:p>
            <a:pPr algn="l" eaLnBrk="1" hangingPunct="1"/>
            <a:endParaRPr lang="en-US" sz="900" b="1" dirty="0" smtClean="0">
              <a:latin typeface="Verdana" pitchFamily="34" charset="0"/>
            </a:endParaRPr>
          </a:p>
          <a:p>
            <a:pPr algn="l" eaLnBrk="1" hangingPunct="1"/>
            <a:endParaRPr lang="en-US" sz="900" b="1" dirty="0" smtClean="0">
              <a:latin typeface="Verdana" pitchFamily="34" charset="0"/>
            </a:endParaRPr>
          </a:p>
          <a:p>
            <a:pPr algn="l" eaLnBrk="1" hangingPunct="1"/>
            <a:endParaRPr lang="en-US" sz="900" b="1" dirty="0">
              <a:latin typeface="Verdana" pitchFamily="34" charset="0"/>
            </a:endParaRPr>
          </a:p>
          <a:p>
            <a:pPr algn="l" eaLnBrk="1" hangingPunct="1"/>
            <a:endParaRPr lang="en-US" sz="900" b="1" dirty="0" smtClean="0">
              <a:latin typeface="Verdana" pitchFamily="34" charset="0"/>
            </a:endParaRPr>
          </a:p>
          <a:p>
            <a:pPr algn="l" eaLnBrk="1" hangingPunct="1"/>
            <a:endParaRPr lang="en-US" sz="900" b="1" dirty="0">
              <a:latin typeface="Verdana" pitchFamily="34" charset="0"/>
            </a:endParaRPr>
          </a:p>
          <a:p>
            <a:pPr algn="l" eaLnBrk="1" hangingPunct="1"/>
            <a:endParaRPr lang="en-US" sz="900" b="1" dirty="0" smtClean="0">
              <a:latin typeface="Verdana" pitchFamily="34" charset="0"/>
            </a:endParaRPr>
          </a:p>
          <a:p>
            <a:pPr algn="l" eaLnBrk="1" hangingPunct="1"/>
            <a:r>
              <a:rPr lang="en-US" sz="900" b="1" dirty="0">
                <a:latin typeface="Verdana" pitchFamily="34" charset="0"/>
              </a:rPr>
              <a:t>	 </a:t>
            </a:r>
            <a:r>
              <a:rPr lang="en-US" sz="900" b="1" dirty="0" smtClean="0">
                <a:latin typeface="Verdana" pitchFamily="34" charset="0"/>
              </a:rPr>
              <a:t>          </a:t>
            </a:r>
            <a:r>
              <a:rPr lang="en-US" sz="1200" dirty="0" smtClean="0">
                <a:latin typeface="Verdana" pitchFamily="34" charset="0"/>
              </a:rPr>
              <a:t>0	        Q2       Q0  Q1</a:t>
            </a:r>
            <a:endParaRPr lang="el-GR" sz="900" b="1" dirty="0" smtClean="0">
              <a:latin typeface="Verdana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979712" y="2060848"/>
            <a:ext cx="0" cy="288032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979712" y="2636912"/>
            <a:ext cx="3096344" cy="2160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483768" y="2492896"/>
            <a:ext cx="3096344" cy="15841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979712" y="3645024"/>
            <a:ext cx="1296144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419872" y="3645024"/>
            <a:ext cx="0" cy="129614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79712" y="4941168"/>
            <a:ext cx="439248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348136" y="1700808"/>
            <a:ext cx="3375992" cy="17281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979712" y="3212976"/>
            <a:ext cx="792088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771800" y="3212976"/>
            <a:ext cx="0" cy="172819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268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32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>
              <a:lnSpc>
                <a:spcPct val="150000"/>
              </a:lnSpc>
            </a:pPr>
            <a:r>
              <a:rPr lang="el-GR" sz="2400" dirty="0" smtClean="0">
                <a:latin typeface="Verdana" pitchFamily="34" charset="0"/>
              </a:rPr>
              <a:t>		</a:t>
            </a:r>
            <a:r>
              <a:rPr lang="el-GR" sz="2400" b="1" u="sng" dirty="0" smtClean="0">
                <a:latin typeface="Verdana" pitchFamily="34" charset="0"/>
              </a:rPr>
              <a:t>«ΣΥΜΠΕΡΑΣΜΑΤΑ»</a:t>
            </a:r>
          </a:p>
          <a:p>
            <a:pPr marL="457200" indent="-457200" algn="l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Η ποσότητα ενός αγαθού που οι καταναλωτές ζητούν να αποκτήσουν εξαρτάται (αρνητικά) από την τιμή του αγαθού.</a:t>
            </a:r>
          </a:p>
          <a:p>
            <a:pPr marL="457200" indent="-457200" algn="l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Το πως διαμορφώνεται η σχέση τιμής και ζητούμενης ποσότητας καθορίζεται από άλλους παράγοντες, όπως το εισόδημα, η τιμή άλλων αγαθών, κ.ά.</a:t>
            </a:r>
          </a:p>
          <a:p>
            <a:pPr marL="457200" indent="-457200" algn="l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Η ποσότητα ενός αγαθού που προσφέρεται στην αγορά εξαρτάται (θετικά) από την τιμή του προϊόντος.</a:t>
            </a:r>
          </a:p>
          <a:p>
            <a:pPr marL="457200" indent="-457200" algn="l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Το πως διαμορφώνεται η σχέση τιμής και προσφερόμενης ποσότητας καθορίζεται από άλλους παράγοντες, όπως η διαθεσιμότητα και το κόστος των συντελεστών παραγωγής, η τεχνολογία, κ.ά.</a:t>
            </a:r>
          </a:p>
          <a:p>
            <a:pPr marL="457200" indent="-457200" algn="l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Η τιμή και η ποσότητα όπου συναντώνται η ζήτηση και η προσφορά αποτελούν σημείο ισορροπίας, διότι κάθε απόκλιση από το σημείο αυτό τείνει να το επαναφέρει.</a:t>
            </a:r>
          </a:p>
        </p:txBody>
      </p:sp>
    </p:spTree>
    <p:extLst>
      <p:ext uri="{BB962C8B-B14F-4D97-AF65-F5344CB8AC3E}">
        <p14:creationId xmlns:p14="http://schemas.microsoft.com/office/powerpoint/2010/main" xmlns="" val="109855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#3bis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33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eaLnBrk="1" hangingPunct="1"/>
            <a:r>
              <a:rPr lang="el-GR" sz="2400" dirty="0" smtClean="0">
                <a:latin typeface="Verdana" pitchFamily="34" charset="0"/>
              </a:rPr>
              <a:t>Αχιλλέας Μητσός</a:t>
            </a: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eaLnBrk="1" hangingPunct="1"/>
            <a:r>
              <a:rPr lang="el-GR" sz="2400" b="1" u="sng" dirty="0" smtClean="0">
                <a:latin typeface="Verdana" pitchFamily="34" charset="0"/>
              </a:rPr>
              <a:t>Οικονομία και Περιβάλλον Ι</a:t>
            </a: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b="1" dirty="0" smtClean="0">
                <a:latin typeface="Verdana" pitchFamily="34" charset="0"/>
              </a:rPr>
              <a:t>3</a:t>
            </a:r>
            <a:r>
              <a:rPr lang="en-US" sz="2000" b="1" dirty="0" err="1" smtClean="0">
                <a:latin typeface="Verdana" pitchFamily="34" charset="0"/>
              </a:rPr>
              <a:t>bis</a:t>
            </a:r>
            <a:r>
              <a:rPr lang="el-GR" sz="2000" b="1" dirty="0" smtClean="0">
                <a:latin typeface="Verdana" pitchFamily="34" charset="0"/>
              </a:rPr>
              <a:t> – Λειτουργία της αγοράς. Ζήτηση και προσφορά</a:t>
            </a:r>
            <a:endParaRPr lang="en-US" sz="2000" b="1" dirty="0" smtClean="0">
              <a:latin typeface="Verdana" pitchFamily="34" charset="0"/>
            </a:endParaRPr>
          </a:p>
          <a:p>
            <a:pPr algn="l" eaLnBrk="1" hangingPunct="1"/>
            <a:endParaRPr lang="en-US" sz="2200" b="1" dirty="0" smtClean="0">
              <a:latin typeface="Verdana" pitchFamily="34" charset="0"/>
            </a:endParaRPr>
          </a:p>
          <a:p>
            <a:pPr eaLnBrk="1" hangingPunct="1"/>
            <a:r>
              <a:rPr lang="el-GR" sz="2200" b="1" dirty="0" smtClean="0">
                <a:latin typeface="Verdana" pitchFamily="34" charset="0"/>
              </a:rPr>
              <a:t>ΑΣΚΗΣΕΙΣ</a:t>
            </a:r>
            <a:endParaRPr lang="en-US" sz="2200" b="1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954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#3bis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34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Συνάρτηση ζήτησης</a:t>
            </a:r>
            <a:endParaRPr lang="en-US" sz="2400" b="1" dirty="0" smtClean="0">
              <a:latin typeface="Verdana" pitchFamily="34" charset="0"/>
            </a:endParaRP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  <a:p>
            <a:pPr eaLnBrk="1" hangingPunct="1"/>
            <a:r>
              <a:rPr lang="en-US" sz="2000" b="1" dirty="0" err="1" smtClean="0">
                <a:latin typeface="Verdana" pitchFamily="34" charset="0"/>
              </a:rPr>
              <a:t>Qd</a:t>
            </a:r>
            <a:r>
              <a:rPr lang="en-US" sz="2000" b="1" dirty="0" smtClean="0">
                <a:latin typeface="Verdana" pitchFamily="34" charset="0"/>
              </a:rPr>
              <a:t> = f (Pg, </a:t>
            </a:r>
            <a:r>
              <a:rPr lang="en-US" sz="2000" b="1" dirty="0" err="1" smtClean="0">
                <a:latin typeface="Verdana" pitchFamily="34" charset="0"/>
              </a:rPr>
              <a:t>Pn</a:t>
            </a:r>
            <a:r>
              <a:rPr lang="en-US" sz="2000" b="1" dirty="0" smtClean="0">
                <a:latin typeface="Verdana" pitchFamily="34" charset="0"/>
              </a:rPr>
              <a:t>…, Y, </a:t>
            </a:r>
            <a:r>
              <a:rPr lang="el-GR" sz="2000" b="1" dirty="0" smtClean="0">
                <a:latin typeface="Verdana" pitchFamily="34" charset="0"/>
              </a:rPr>
              <a:t>π</a:t>
            </a:r>
            <a:r>
              <a:rPr lang="en-US" sz="2000" b="1" dirty="0" smtClean="0">
                <a:latin typeface="Verdana" pitchFamily="34" charset="0"/>
              </a:rPr>
              <a:t>Y, W, T</a:t>
            </a:r>
            <a:r>
              <a:rPr lang="el-GR" sz="2000" b="1" dirty="0" smtClean="0">
                <a:latin typeface="Verdana" pitchFamily="34" charset="0"/>
              </a:rPr>
              <a:t>…</a:t>
            </a:r>
            <a:r>
              <a:rPr lang="en-US" sz="2000" b="1" dirty="0" smtClean="0">
                <a:latin typeface="Verdana" pitchFamily="34" charset="0"/>
              </a:rPr>
              <a:t>)</a:t>
            </a:r>
          </a:p>
          <a:p>
            <a:pPr algn="l" eaLnBrk="1" hangingPunct="1"/>
            <a:r>
              <a:rPr lang="en-US" sz="2000" dirty="0" smtClean="0">
                <a:latin typeface="Verdana" pitchFamily="34" charset="0"/>
              </a:rPr>
              <a:t>					</a:t>
            </a:r>
            <a:r>
              <a:rPr lang="el-GR" sz="1400" dirty="0" smtClean="0">
                <a:latin typeface="Verdana" pitchFamily="34" charset="0"/>
              </a:rPr>
              <a:t>όπου: </a:t>
            </a:r>
            <a:r>
              <a:rPr lang="en-US" sz="1400" dirty="0" smtClean="0">
                <a:latin typeface="Verdana" pitchFamily="34" charset="0"/>
              </a:rPr>
              <a:t>	Pg: </a:t>
            </a:r>
            <a:r>
              <a:rPr lang="el-GR" sz="1400" dirty="0" smtClean="0">
                <a:latin typeface="Verdana" pitchFamily="34" charset="0"/>
              </a:rPr>
              <a:t>Τιμή αγαθού</a:t>
            </a:r>
            <a:r>
              <a:rPr lang="en-US" sz="1400" dirty="0" smtClean="0">
                <a:latin typeface="Verdana" pitchFamily="34" charset="0"/>
              </a:rPr>
              <a:t>	</a:t>
            </a:r>
            <a:endParaRPr lang="el-GR" sz="14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{η έννοια του </a:t>
            </a:r>
            <a:r>
              <a:rPr lang="en-US" sz="2000" dirty="0" smtClean="0">
                <a:latin typeface="Verdana" pitchFamily="34" charset="0"/>
              </a:rPr>
              <a:t>ceteris paribus}		</a:t>
            </a:r>
            <a:r>
              <a:rPr lang="en-US" sz="1400" dirty="0" err="1" smtClean="0">
                <a:latin typeface="Verdana" pitchFamily="34" charset="0"/>
              </a:rPr>
              <a:t>Pn</a:t>
            </a:r>
            <a:r>
              <a:rPr lang="en-US" sz="1400" dirty="0" smtClean="0">
                <a:latin typeface="Verdana" pitchFamily="34" charset="0"/>
              </a:rPr>
              <a:t>:</a:t>
            </a:r>
            <a:r>
              <a:rPr lang="el-GR" sz="1400" dirty="0" smtClean="0">
                <a:latin typeface="Verdana" pitchFamily="34" charset="0"/>
              </a:rPr>
              <a:t> Τιμές άλλων αγαθών</a:t>
            </a:r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r>
              <a:rPr lang="en-US" sz="2000" dirty="0" smtClean="0">
                <a:latin typeface="Verdana" pitchFamily="34" charset="0"/>
              </a:rPr>
              <a:t>						</a:t>
            </a:r>
            <a:r>
              <a:rPr lang="en-US" sz="1400" dirty="0" smtClean="0">
                <a:latin typeface="Verdana" pitchFamily="34" charset="0"/>
              </a:rPr>
              <a:t>Y:</a:t>
            </a:r>
            <a:r>
              <a:rPr lang="el-GR" sz="1400" dirty="0" smtClean="0">
                <a:latin typeface="Verdana" pitchFamily="34" charset="0"/>
              </a:rPr>
              <a:t> Εισόδημα</a:t>
            </a:r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					</a:t>
            </a:r>
            <a:r>
              <a:rPr lang="el-GR" sz="1400" dirty="0" smtClean="0">
                <a:latin typeface="Verdana" pitchFamily="34" charset="0"/>
              </a:rPr>
              <a:t>π</a:t>
            </a:r>
            <a:r>
              <a:rPr lang="en-US" sz="1400" dirty="0" smtClean="0">
                <a:latin typeface="Verdana" pitchFamily="34" charset="0"/>
              </a:rPr>
              <a:t>Y: </a:t>
            </a:r>
            <a:r>
              <a:rPr lang="el-GR" sz="1400" dirty="0" smtClean="0">
                <a:latin typeface="Verdana" pitchFamily="34" charset="0"/>
              </a:rPr>
              <a:t>Προσδοκία [εισοδήματος]</a:t>
            </a:r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					</a:t>
            </a:r>
            <a:r>
              <a:rPr lang="en-US" sz="1400" dirty="0" smtClean="0">
                <a:latin typeface="Verdana" pitchFamily="34" charset="0"/>
              </a:rPr>
              <a:t>W:</a:t>
            </a:r>
            <a:r>
              <a:rPr lang="el-GR" sz="1400" dirty="0" smtClean="0">
                <a:latin typeface="Verdana" pitchFamily="34" charset="0"/>
              </a:rPr>
              <a:t> Πλούτος</a:t>
            </a:r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					</a:t>
            </a:r>
            <a:r>
              <a:rPr lang="el-GR" sz="1400" dirty="0" smtClean="0">
                <a:latin typeface="Verdana" pitchFamily="34" charset="0"/>
              </a:rPr>
              <a:t>Τ: Προτιμήσεις</a:t>
            </a:r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r>
              <a:rPr lang="en-US" sz="2000" dirty="0" smtClean="0">
                <a:latin typeface="Verdana" pitchFamily="34" charset="0"/>
              </a:rPr>
              <a:t>			</a:t>
            </a:r>
            <a:endParaRPr lang="el-GR" sz="2000" dirty="0" smtClean="0">
              <a:latin typeface="Verdan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131840" y="2132856"/>
            <a:ext cx="0" cy="194421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131840" y="2636912"/>
            <a:ext cx="2160240" cy="14401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131840" y="4077072"/>
            <a:ext cx="288032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131840" y="2276872"/>
            <a:ext cx="2664296" cy="1800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788024" y="3573016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8002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#3bis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35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35992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b="1" u="sng" dirty="0" smtClean="0">
                <a:latin typeface="Verdana" pitchFamily="34" charset="0"/>
              </a:rPr>
              <a:t>Ασκήσεις [</a:t>
            </a:r>
            <a:r>
              <a:rPr lang="el-GR" sz="2400" b="1" u="sng" dirty="0" err="1" smtClean="0">
                <a:latin typeface="Verdana" pitchFamily="34" charset="0"/>
              </a:rPr>
              <a:t>ζ1</a:t>
            </a:r>
            <a:r>
              <a:rPr lang="el-GR" sz="2400" b="1" u="sng" dirty="0" smtClean="0">
                <a:latin typeface="Verdana" pitchFamily="34" charset="0"/>
              </a:rPr>
              <a:t>]</a:t>
            </a:r>
          </a:p>
          <a:p>
            <a:pPr algn="l" eaLnBrk="1" hangingPunct="1">
              <a:spcBef>
                <a:spcPts val="1200"/>
              </a:spcBef>
            </a:pPr>
            <a:r>
              <a:rPr lang="el-GR" sz="1400" dirty="0" smtClean="0">
                <a:latin typeface="Verdana" pitchFamily="34" charset="0"/>
              </a:rPr>
              <a:t>	</a:t>
            </a:r>
            <a:r>
              <a:rPr lang="el-GR" sz="1600" dirty="0" smtClean="0">
                <a:latin typeface="Verdana" pitchFamily="34" charset="0"/>
              </a:rPr>
              <a:t>Αν το σημείο εκκίνησης είναι </a:t>
            </a:r>
            <a:r>
              <a:rPr lang="en-US" sz="1600" dirty="0" smtClean="0">
                <a:latin typeface="Verdana" pitchFamily="34" charset="0"/>
              </a:rPr>
              <a:t>P=20</a:t>
            </a:r>
            <a:r>
              <a:rPr lang="el-GR" sz="1600" dirty="0" smtClean="0">
                <a:latin typeface="Verdana" pitchFamily="34" charset="0"/>
              </a:rPr>
              <a:t> ευρώ</a:t>
            </a:r>
            <a:r>
              <a:rPr lang="en-US" sz="1600" dirty="0" smtClean="0">
                <a:latin typeface="Verdana" pitchFamily="34" charset="0"/>
              </a:rPr>
              <a:t>, </a:t>
            </a:r>
            <a:r>
              <a:rPr lang="en-US" sz="1600" dirty="0" err="1" smtClean="0">
                <a:latin typeface="Verdana" pitchFamily="34" charset="0"/>
              </a:rPr>
              <a:t>Qd</a:t>
            </a:r>
            <a:r>
              <a:rPr lang="en-US" sz="1600" dirty="0" smtClean="0">
                <a:latin typeface="Verdana" pitchFamily="34" charset="0"/>
              </a:rPr>
              <a:t>=100</a:t>
            </a:r>
            <a:r>
              <a:rPr lang="el-GR" sz="1600" dirty="0" smtClean="0">
                <a:latin typeface="Verdana" pitchFamily="34" charset="0"/>
              </a:rPr>
              <a:t> κιλά,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τι θα επιφέρει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</a:t>
            </a:r>
            <a:r>
              <a:rPr lang="el-GR" sz="1600" u="sng" dirty="0" smtClean="0">
                <a:latin typeface="Verdana" pitchFamily="34" charset="0"/>
              </a:rPr>
              <a:t>μια αύξηση της τιμής;</a:t>
            </a:r>
          </a:p>
          <a:p>
            <a:pPr algn="l" eaLnBrk="1" hangingPunct="1">
              <a:spcBef>
                <a:spcPts val="1200"/>
              </a:spcBef>
            </a:pPr>
            <a:r>
              <a:rPr lang="el-GR" sz="1600" dirty="0" smtClean="0">
                <a:latin typeface="Verdana" pitchFamily="34" charset="0"/>
              </a:rPr>
              <a:t>		1-Μετακίνηση επί της καμπύλης;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α-Επέκταση της ζήτησης;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β-Συρρίκνωση της ζήτησης; 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2-Μετατόπιση της καμπύλης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α-Αύξηση της ζήτησης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β-Μείωση της ζήτησης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      </a:t>
            </a:r>
            <a:r>
              <a:rPr lang="en-US" sz="1600" dirty="0" smtClean="0">
                <a:latin typeface="Verdana" pitchFamily="34" charset="0"/>
              </a:rPr>
              <a:t> </a:t>
            </a:r>
            <a:r>
              <a:rPr lang="en-US" sz="1200" dirty="0" smtClean="0">
                <a:latin typeface="Verdana" pitchFamily="34" charset="0"/>
              </a:rPr>
              <a:t>P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         20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				</a:t>
            </a:r>
            <a:r>
              <a:rPr lang="en-US" sz="1200" dirty="0" err="1" smtClean="0">
                <a:latin typeface="Verdana" pitchFamily="34" charset="0"/>
              </a:rPr>
              <a:t>Qd</a:t>
            </a:r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	        100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131840" y="3717032"/>
            <a:ext cx="0" cy="194421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131840" y="4221088"/>
            <a:ext cx="2160240" cy="14401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131840" y="5661248"/>
            <a:ext cx="288032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131840" y="3861048"/>
            <a:ext cx="2664296" cy="1800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131840" y="4725144"/>
            <a:ext cx="720080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851920" y="4725144"/>
            <a:ext cx="0" cy="936104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5369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#3bis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36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35992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b="1" u="sng" dirty="0" smtClean="0">
                <a:latin typeface="Verdana" pitchFamily="34" charset="0"/>
              </a:rPr>
              <a:t>Ασκήσεις [</a:t>
            </a:r>
            <a:r>
              <a:rPr lang="el-GR" sz="2400" b="1" u="sng" dirty="0" err="1" smtClean="0">
                <a:latin typeface="Verdana" pitchFamily="34" charset="0"/>
              </a:rPr>
              <a:t>ζ2</a:t>
            </a:r>
            <a:r>
              <a:rPr lang="el-GR" sz="2400" b="1" u="sng" dirty="0" smtClean="0">
                <a:latin typeface="Verdana" pitchFamily="34" charset="0"/>
              </a:rPr>
              <a:t>]</a:t>
            </a:r>
          </a:p>
          <a:p>
            <a:pPr algn="l" eaLnBrk="1" hangingPunct="1">
              <a:spcBef>
                <a:spcPts val="1200"/>
              </a:spcBef>
            </a:pPr>
            <a:r>
              <a:rPr lang="el-GR" sz="1400" dirty="0" smtClean="0">
                <a:latin typeface="Verdana" pitchFamily="34" charset="0"/>
              </a:rPr>
              <a:t>	</a:t>
            </a:r>
            <a:r>
              <a:rPr lang="el-GR" sz="1600" dirty="0" smtClean="0">
                <a:latin typeface="Verdana" pitchFamily="34" charset="0"/>
              </a:rPr>
              <a:t>Αν το σημείο εκκίνησης είναι </a:t>
            </a:r>
            <a:r>
              <a:rPr lang="en-US" sz="1600" dirty="0" smtClean="0">
                <a:latin typeface="Verdana" pitchFamily="34" charset="0"/>
              </a:rPr>
              <a:t>P=20</a:t>
            </a:r>
            <a:r>
              <a:rPr lang="el-GR" sz="1600" dirty="0" smtClean="0">
                <a:latin typeface="Verdana" pitchFamily="34" charset="0"/>
              </a:rPr>
              <a:t> ευρώ</a:t>
            </a:r>
            <a:r>
              <a:rPr lang="en-US" sz="1600" dirty="0" smtClean="0">
                <a:latin typeface="Verdana" pitchFamily="34" charset="0"/>
              </a:rPr>
              <a:t>, </a:t>
            </a:r>
            <a:r>
              <a:rPr lang="en-US" sz="1600" dirty="0" err="1" smtClean="0">
                <a:latin typeface="Verdana" pitchFamily="34" charset="0"/>
              </a:rPr>
              <a:t>Qd</a:t>
            </a:r>
            <a:r>
              <a:rPr lang="en-US" sz="1600" dirty="0" smtClean="0">
                <a:latin typeface="Verdana" pitchFamily="34" charset="0"/>
              </a:rPr>
              <a:t>=100</a:t>
            </a:r>
            <a:r>
              <a:rPr lang="el-GR" sz="1600" dirty="0" smtClean="0">
                <a:latin typeface="Verdana" pitchFamily="34" charset="0"/>
              </a:rPr>
              <a:t> κιλά,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τι θα επιφέρει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</a:t>
            </a:r>
            <a:r>
              <a:rPr lang="el-GR" sz="1600" u="sng" dirty="0" smtClean="0">
                <a:latin typeface="Verdana" pitchFamily="34" charset="0"/>
              </a:rPr>
              <a:t>ένας νέος φόρος επί του εισοδήματος των καταναλωτών;</a:t>
            </a:r>
          </a:p>
          <a:p>
            <a:pPr algn="l" eaLnBrk="1" hangingPunct="1">
              <a:spcBef>
                <a:spcPts val="1200"/>
              </a:spcBef>
            </a:pPr>
            <a:r>
              <a:rPr lang="el-GR" sz="1600" dirty="0" smtClean="0">
                <a:latin typeface="Verdana" pitchFamily="34" charset="0"/>
              </a:rPr>
              <a:t>		1-Μετακίνηση επί της καμπύλης;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α-Επέκταση της ζήτησης;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β-Συρρίκνωση της ζήτησης; 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2-Μετατόπιση της καμπύλης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α-Αύξηση της ζήτησης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β-Μείωση της ζήτησης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      </a:t>
            </a:r>
            <a:r>
              <a:rPr lang="en-US" sz="1600" dirty="0" smtClean="0">
                <a:latin typeface="Verdana" pitchFamily="34" charset="0"/>
              </a:rPr>
              <a:t> </a:t>
            </a:r>
            <a:r>
              <a:rPr lang="en-US" sz="1200" dirty="0" smtClean="0">
                <a:latin typeface="Verdana" pitchFamily="34" charset="0"/>
              </a:rPr>
              <a:t>P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         20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				</a:t>
            </a:r>
            <a:r>
              <a:rPr lang="en-US" sz="1200" dirty="0" err="1" smtClean="0">
                <a:latin typeface="Verdana" pitchFamily="34" charset="0"/>
              </a:rPr>
              <a:t>Qd</a:t>
            </a:r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	        100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131840" y="3717032"/>
            <a:ext cx="0" cy="194421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131840" y="4221088"/>
            <a:ext cx="2160240" cy="14401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131840" y="5661248"/>
            <a:ext cx="288032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131840" y="3861048"/>
            <a:ext cx="2664296" cy="1800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131840" y="4725144"/>
            <a:ext cx="720080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851920" y="4725144"/>
            <a:ext cx="0" cy="936104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4523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#3bis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37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35992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b="1" u="sng" dirty="0" smtClean="0">
                <a:latin typeface="Verdana" pitchFamily="34" charset="0"/>
              </a:rPr>
              <a:t>Ασκήσεις [</a:t>
            </a:r>
            <a:r>
              <a:rPr lang="el-GR" sz="2400" b="1" u="sng" dirty="0" err="1" smtClean="0">
                <a:latin typeface="Verdana" pitchFamily="34" charset="0"/>
              </a:rPr>
              <a:t>ζ3</a:t>
            </a:r>
            <a:r>
              <a:rPr lang="el-GR" sz="2400" b="1" u="sng" dirty="0" smtClean="0">
                <a:latin typeface="Verdana" pitchFamily="34" charset="0"/>
              </a:rPr>
              <a:t>]</a:t>
            </a:r>
          </a:p>
          <a:p>
            <a:pPr algn="l" eaLnBrk="1" hangingPunct="1">
              <a:spcBef>
                <a:spcPts val="1200"/>
              </a:spcBef>
            </a:pPr>
            <a:r>
              <a:rPr lang="el-GR" sz="1400" dirty="0" smtClean="0">
                <a:latin typeface="Verdana" pitchFamily="34" charset="0"/>
              </a:rPr>
              <a:t>	</a:t>
            </a:r>
            <a:r>
              <a:rPr lang="el-GR" sz="1600" dirty="0" smtClean="0">
                <a:latin typeface="Verdana" pitchFamily="34" charset="0"/>
              </a:rPr>
              <a:t>Αν το σημείο εκκίνησης είναι </a:t>
            </a:r>
            <a:r>
              <a:rPr lang="en-US" sz="1600" dirty="0" smtClean="0">
                <a:latin typeface="Verdana" pitchFamily="34" charset="0"/>
              </a:rPr>
              <a:t>P=20</a:t>
            </a:r>
            <a:r>
              <a:rPr lang="el-GR" sz="1600" dirty="0" smtClean="0">
                <a:latin typeface="Verdana" pitchFamily="34" charset="0"/>
              </a:rPr>
              <a:t> ευρώ</a:t>
            </a:r>
            <a:r>
              <a:rPr lang="en-US" sz="1600" dirty="0" smtClean="0">
                <a:latin typeface="Verdana" pitchFamily="34" charset="0"/>
              </a:rPr>
              <a:t>, </a:t>
            </a:r>
            <a:r>
              <a:rPr lang="en-US" sz="1600" dirty="0" err="1" smtClean="0">
                <a:latin typeface="Verdana" pitchFamily="34" charset="0"/>
              </a:rPr>
              <a:t>Qd</a:t>
            </a:r>
            <a:r>
              <a:rPr lang="en-US" sz="1600" dirty="0" smtClean="0">
                <a:latin typeface="Verdana" pitchFamily="34" charset="0"/>
              </a:rPr>
              <a:t>=100</a:t>
            </a:r>
            <a:r>
              <a:rPr lang="el-GR" sz="1600" dirty="0" smtClean="0">
                <a:latin typeface="Verdana" pitchFamily="34" charset="0"/>
              </a:rPr>
              <a:t> κιλά,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τι θα επιφέρει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</a:t>
            </a:r>
            <a:r>
              <a:rPr lang="el-GR" sz="1600" u="sng" dirty="0" smtClean="0">
                <a:latin typeface="Verdana" pitchFamily="34" charset="0"/>
              </a:rPr>
              <a:t>μια αύξηση του ΦΠΑ επί του συγκεκριμένου αγαθού;</a:t>
            </a:r>
          </a:p>
          <a:p>
            <a:pPr algn="l" eaLnBrk="1" hangingPunct="1">
              <a:spcBef>
                <a:spcPts val="1200"/>
              </a:spcBef>
            </a:pPr>
            <a:r>
              <a:rPr lang="el-GR" sz="1600" dirty="0" smtClean="0">
                <a:latin typeface="Verdana" pitchFamily="34" charset="0"/>
              </a:rPr>
              <a:t>		1-Μετακίνηση επί της καμπύλης;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α-Επέκταση της ζήτησης;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β-Συρρίκνωση της ζήτησης; 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2-Μετατόπιση της καμπύλης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α-Αύξηση της ζήτησης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β-Μείωση της ζήτησης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      </a:t>
            </a:r>
            <a:r>
              <a:rPr lang="en-US" sz="1600" dirty="0" smtClean="0">
                <a:latin typeface="Verdana" pitchFamily="34" charset="0"/>
              </a:rPr>
              <a:t> </a:t>
            </a:r>
            <a:r>
              <a:rPr lang="en-US" sz="1200" dirty="0" smtClean="0">
                <a:latin typeface="Verdana" pitchFamily="34" charset="0"/>
              </a:rPr>
              <a:t>P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         20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				</a:t>
            </a:r>
            <a:r>
              <a:rPr lang="en-US" sz="1200" dirty="0" err="1" smtClean="0">
                <a:latin typeface="Verdana" pitchFamily="34" charset="0"/>
              </a:rPr>
              <a:t>Qd</a:t>
            </a:r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	        100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131840" y="3717032"/>
            <a:ext cx="0" cy="194421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131840" y="4221088"/>
            <a:ext cx="2160240" cy="14401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131840" y="5661248"/>
            <a:ext cx="288032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131840" y="3861048"/>
            <a:ext cx="2664296" cy="1800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131840" y="4725144"/>
            <a:ext cx="720080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851920" y="4725144"/>
            <a:ext cx="0" cy="936104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0083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#3bis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38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35992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b="1" u="sng" dirty="0" smtClean="0">
                <a:latin typeface="Verdana" pitchFamily="34" charset="0"/>
              </a:rPr>
              <a:t>Ασκήσεις [</a:t>
            </a:r>
            <a:r>
              <a:rPr lang="el-GR" sz="2400" b="1" u="sng" dirty="0" err="1" smtClean="0">
                <a:latin typeface="Verdana" pitchFamily="34" charset="0"/>
              </a:rPr>
              <a:t>ζ4</a:t>
            </a:r>
            <a:r>
              <a:rPr lang="el-GR" sz="2400" b="1" u="sng" dirty="0" smtClean="0">
                <a:latin typeface="Verdana" pitchFamily="34" charset="0"/>
              </a:rPr>
              <a:t>]</a:t>
            </a:r>
          </a:p>
          <a:p>
            <a:pPr algn="l" eaLnBrk="1" hangingPunct="1">
              <a:spcBef>
                <a:spcPts val="1200"/>
              </a:spcBef>
            </a:pPr>
            <a:r>
              <a:rPr lang="el-GR" sz="1400" dirty="0" smtClean="0">
                <a:latin typeface="Verdana" pitchFamily="34" charset="0"/>
              </a:rPr>
              <a:t>	</a:t>
            </a:r>
            <a:r>
              <a:rPr lang="el-GR" sz="1600" dirty="0" smtClean="0">
                <a:latin typeface="Verdana" pitchFamily="34" charset="0"/>
              </a:rPr>
              <a:t>Αν το σημείο εκκίνησης είναι </a:t>
            </a:r>
            <a:r>
              <a:rPr lang="en-US" sz="1600" dirty="0" smtClean="0">
                <a:latin typeface="Verdana" pitchFamily="34" charset="0"/>
              </a:rPr>
              <a:t>P=20</a:t>
            </a:r>
            <a:r>
              <a:rPr lang="el-GR" sz="1600" dirty="0" smtClean="0">
                <a:latin typeface="Verdana" pitchFamily="34" charset="0"/>
              </a:rPr>
              <a:t> ευρώ</a:t>
            </a:r>
            <a:r>
              <a:rPr lang="en-US" sz="1600" dirty="0" smtClean="0">
                <a:latin typeface="Verdana" pitchFamily="34" charset="0"/>
              </a:rPr>
              <a:t>, </a:t>
            </a:r>
            <a:r>
              <a:rPr lang="en-US" sz="1600" dirty="0" err="1" smtClean="0">
                <a:latin typeface="Verdana" pitchFamily="34" charset="0"/>
              </a:rPr>
              <a:t>Qd</a:t>
            </a:r>
            <a:r>
              <a:rPr lang="en-US" sz="1600" dirty="0" smtClean="0">
                <a:latin typeface="Verdana" pitchFamily="34" charset="0"/>
              </a:rPr>
              <a:t>=100</a:t>
            </a:r>
            <a:r>
              <a:rPr lang="el-GR" sz="1600" dirty="0" smtClean="0">
                <a:latin typeface="Verdana" pitchFamily="34" charset="0"/>
              </a:rPr>
              <a:t> κιλά,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τι θα επιφέρει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</a:t>
            </a:r>
            <a:r>
              <a:rPr lang="el-GR" sz="1600" u="sng" dirty="0" smtClean="0">
                <a:latin typeface="Verdana" pitchFamily="34" charset="0"/>
              </a:rPr>
              <a:t>μια αύξηση της τιμής ενός συμπληρωματικού αγαθού;</a:t>
            </a:r>
          </a:p>
          <a:p>
            <a:pPr algn="l" eaLnBrk="1" hangingPunct="1">
              <a:spcBef>
                <a:spcPts val="1200"/>
              </a:spcBef>
            </a:pPr>
            <a:r>
              <a:rPr lang="el-GR" sz="1600" dirty="0" smtClean="0">
                <a:latin typeface="Verdana" pitchFamily="34" charset="0"/>
              </a:rPr>
              <a:t>		1-Μετακίνηση επί της καμπύλης;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α-Επέκταση της ζήτησης;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β-Συρρίκνωση της ζήτησης; 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2-Μετατόπιση της καμπύλης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α-Αύξηση της ζήτησης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β-Μείωση της ζήτησης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      </a:t>
            </a:r>
            <a:r>
              <a:rPr lang="en-US" sz="1600" dirty="0" smtClean="0">
                <a:latin typeface="Verdana" pitchFamily="34" charset="0"/>
              </a:rPr>
              <a:t> </a:t>
            </a:r>
            <a:r>
              <a:rPr lang="en-US" sz="1200" dirty="0" smtClean="0">
                <a:latin typeface="Verdana" pitchFamily="34" charset="0"/>
              </a:rPr>
              <a:t>P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         20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				</a:t>
            </a:r>
            <a:r>
              <a:rPr lang="en-US" sz="1200" dirty="0" err="1" smtClean="0">
                <a:latin typeface="Verdana" pitchFamily="34" charset="0"/>
              </a:rPr>
              <a:t>Qd</a:t>
            </a:r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	        100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131840" y="3717032"/>
            <a:ext cx="0" cy="194421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131840" y="4221088"/>
            <a:ext cx="2160240" cy="14401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131840" y="5661248"/>
            <a:ext cx="288032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131840" y="3861048"/>
            <a:ext cx="2664296" cy="1800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131840" y="4725144"/>
            <a:ext cx="720080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851920" y="4725144"/>
            <a:ext cx="0" cy="936104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0531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#3bis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39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35992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b="1" u="sng" dirty="0" smtClean="0">
                <a:latin typeface="Verdana" pitchFamily="34" charset="0"/>
              </a:rPr>
              <a:t>Ασκήσεις [</a:t>
            </a:r>
            <a:r>
              <a:rPr lang="el-GR" sz="2400" b="1" u="sng" dirty="0" err="1" smtClean="0">
                <a:latin typeface="Verdana" pitchFamily="34" charset="0"/>
              </a:rPr>
              <a:t>ζ5</a:t>
            </a:r>
            <a:r>
              <a:rPr lang="el-GR" sz="2400" b="1" u="sng" dirty="0" smtClean="0">
                <a:latin typeface="Verdana" pitchFamily="34" charset="0"/>
              </a:rPr>
              <a:t>]</a:t>
            </a:r>
          </a:p>
          <a:p>
            <a:pPr algn="l" eaLnBrk="1" hangingPunct="1">
              <a:spcBef>
                <a:spcPts val="1200"/>
              </a:spcBef>
            </a:pPr>
            <a:r>
              <a:rPr lang="el-GR" sz="1400" dirty="0" smtClean="0">
                <a:latin typeface="Verdana" pitchFamily="34" charset="0"/>
              </a:rPr>
              <a:t>	</a:t>
            </a:r>
            <a:r>
              <a:rPr lang="el-GR" sz="1600" dirty="0" smtClean="0">
                <a:latin typeface="Verdana" pitchFamily="34" charset="0"/>
              </a:rPr>
              <a:t>Αν το σημείο εκκίνησης είναι </a:t>
            </a:r>
            <a:r>
              <a:rPr lang="en-US" sz="1600" dirty="0" smtClean="0">
                <a:latin typeface="Verdana" pitchFamily="34" charset="0"/>
              </a:rPr>
              <a:t>P=20</a:t>
            </a:r>
            <a:r>
              <a:rPr lang="el-GR" sz="1600" dirty="0" smtClean="0">
                <a:latin typeface="Verdana" pitchFamily="34" charset="0"/>
              </a:rPr>
              <a:t> ευρώ</a:t>
            </a:r>
            <a:r>
              <a:rPr lang="en-US" sz="1600" dirty="0" smtClean="0">
                <a:latin typeface="Verdana" pitchFamily="34" charset="0"/>
              </a:rPr>
              <a:t>, </a:t>
            </a:r>
            <a:r>
              <a:rPr lang="en-US" sz="1600" dirty="0" err="1" smtClean="0">
                <a:latin typeface="Verdana" pitchFamily="34" charset="0"/>
              </a:rPr>
              <a:t>Qd</a:t>
            </a:r>
            <a:r>
              <a:rPr lang="en-US" sz="1600" dirty="0" smtClean="0">
                <a:latin typeface="Verdana" pitchFamily="34" charset="0"/>
              </a:rPr>
              <a:t>=100</a:t>
            </a:r>
            <a:r>
              <a:rPr lang="el-GR" sz="1600" dirty="0" smtClean="0">
                <a:latin typeface="Verdana" pitchFamily="34" charset="0"/>
              </a:rPr>
              <a:t> κιλά,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τι θα επιφέρει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</a:t>
            </a:r>
            <a:r>
              <a:rPr lang="el-GR" sz="1600" u="sng" dirty="0" smtClean="0">
                <a:latin typeface="Verdana" pitchFamily="34" charset="0"/>
              </a:rPr>
              <a:t>μια αύξηση της τιμής ενός ανταγωνιστικού αγαθού;</a:t>
            </a:r>
          </a:p>
          <a:p>
            <a:pPr algn="l" eaLnBrk="1" hangingPunct="1">
              <a:spcBef>
                <a:spcPts val="1200"/>
              </a:spcBef>
            </a:pPr>
            <a:r>
              <a:rPr lang="el-GR" sz="1600" dirty="0" smtClean="0">
                <a:latin typeface="Verdana" pitchFamily="34" charset="0"/>
              </a:rPr>
              <a:t>		1-Μετακίνηση επί της καμπύλης;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α-Επέκταση της ζήτησης;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β-Συρρίκνωση της ζήτησης; 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2-Μετατόπιση της καμπύλης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α-Αύξηση της ζήτησης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β-Μείωση της ζήτησης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      </a:t>
            </a:r>
            <a:r>
              <a:rPr lang="en-US" sz="1600" dirty="0" smtClean="0">
                <a:latin typeface="Verdana" pitchFamily="34" charset="0"/>
              </a:rPr>
              <a:t> </a:t>
            </a:r>
            <a:r>
              <a:rPr lang="en-US" sz="1200" dirty="0" smtClean="0">
                <a:latin typeface="Verdana" pitchFamily="34" charset="0"/>
              </a:rPr>
              <a:t>P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         20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				</a:t>
            </a:r>
            <a:r>
              <a:rPr lang="en-US" sz="1200" dirty="0" err="1" smtClean="0">
                <a:latin typeface="Verdana" pitchFamily="34" charset="0"/>
              </a:rPr>
              <a:t>Qd</a:t>
            </a:r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	        100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131840" y="3717032"/>
            <a:ext cx="0" cy="194421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131840" y="4221088"/>
            <a:ext cx="2160240" cy="14401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131840" y="5661248"/>
            <a:ext cx="288032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131840" y="3861048"/>
            <a:ext cx="2664296" cy="1800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131840" y="4725144"/>
            <a:ext cx="720080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851920" y="4725144"/>
            <a:ext cx="0" cy="936104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645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522512" cy="476250"/>
          </a:xfrm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3000"/>
              </a:spcBef>
              <a:spcAft>
                <a:spcPts val="1800"/>
              </a:spcAft>
            </a:pPr>
            <a:r>
              <a:rPr lang="el-GR" sz="2400" b="1" dirty="0" smtClean="0">
                <a:latin typeface="Verdana" pitchFamily="34" charset="0"/>
              </a:rPr>
              <a:t>Θέματα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Εισαγωγή, επισκόπηση, βασικές έννοιες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Αλληλεξάρτηση και τα οφέλη του εμπορίου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200" b="1" u="sng" dirty="0" smtClean="0">
                <a:latin typeface="Verdana" pitchFamily="34" charset="0"/>
              </a:rPr>
              <a:t>Λειτουργία της αγοράς. Ζήτηση και προσφορά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Ελαστικότητα. Προσδιοριστικοί παράγοντες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Εξωτερικές επιπτώσεις, δημόσια αγαθά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Δημόσια πολιτική. Αρχές και μέσα δημόσιας παρέμβασης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Διεθνές εμπόριο, διεθνείς οικονομικές σχέσεις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Παραγωγή, ανταγωνισμός, μονοπώλια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Φυσικοί πόροι, ενέργεια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232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#3bis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40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35992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b="1" u="sng" dirty="0" smtClean="0">
                <a:latin typeface="Verdana" pitchFamily="34" charset="0"/>
              </a:rPr>
              <a:t>Ασκήσεις [</a:t>
            </a:r>
            <a:r>
              <a:rPr lang="el-GR" sz="2400" b="1" u="sng" dirty="0" err="1" smtClean="0">
                <a:latin typeface="Verdana" pitchFamily="34" charset="0"/>
              </a:rPr>
              <a:t>ζ6</a:t>
            </a:r>
            <a:r>
              <a:rPr lang="el-GR" sz="2400" b="1" u="sng" dirty="0" smtClean="0">
                <a:latin typeface="Verdana" pitchFamily="34" charset="0"/>
              </a:rPr>
              <a:t>]</a:t>
            </a:r>
          </a:p>
          <a:p>
            <a:pPr algn="l" eaLnBrk="1" hangingPunct="1">
              <a:spcBef>
                <a:spcPts val="1200"/>
              </a:spcBef>
            </a:pPr>
            <a:r>
              <a:rPr lang="el-GR" sz="1400" dirty="0" smtClean="0">
                <a:latin typeface="Verdana" pitchFamily="34" charset="0"/>
              </a:rPr>
              <a:t>	</a:t>
            </a:r>
            <a:r>
              <a:rPr lang="el-GR" sz="1600" dirty="0" smtClean="0">
                <a:latin typeface="Verdana" pitchFamily="34" charset="0"/>
              </a:rPr>
              <a:t>Αν το σημείο εκκίνησης είναι </a:t>
            </a:r>
            <a:r>
              <a:rPr lang="en-US" sz="1600" dirty="0" smtClean="0">
                <a:latin typeface="Verdana" pitchFamily="34" charset="0"/>
              </a:rPr>
              <a:t>P=20</a:t>
            </a:r>
            <a:r>
              <a:rPr lang="el-GR" sz="1600" dirty="0" smtClean="0">
                <a:latin typeface="Verdana" pitchFamily="34" charset="0"/>
              </a:rPr>
              <a:t> ευρώ</a:t>
            </a:r>
            <a:r>
              <a:rPr lang="en-US" sz="1600" dirty="0" smtClean="0">
                <a:latin typeface="Verdana" pitchFamily="34" charset="0"/>
              </a:rPr>
              <a:t>, </a:t>
            </a:r>
            <a:r>
              <a:rPr lang="en-US" sz="1600" dirty="0" err="1" smtClean="0">
                <a:latin typeface="Verdana" pitchFamily="34" charset="0"/>
              </a:rPr>
              <a:t>Qd</a:t>
            </a:r>
            <a:r>
              <a:rPr lang="en-US" sz="1600" dirty="0" smtClean="0">
                <a:latin typeface="Verdana" pitchFamily="34" charset="0"/>
              </a:rPr>
              <a:t>=100</a:t>
            </a:r>
            <a:r>
              <a:rPr lang="el-GR" sz="1600" dirty="0" smtClean="0">
                <a:latin typeface="Verdana" pitchFamily="34" charset="0"/>
              </a:rPr>
              <a:t> κιλά,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τι θα επιφέρει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</a:t>
            </a:r>
            <a:r>
              <a:rPr lang="el-GR" sz="1600" u="sng" dirty="0" smtClean="0">
                <a:latin typeface="Verdana" pitchFamily="34" charset="0"/>
              </a:rPr>
              <a:t>μια μεταβολή στις προτιμήσεις του καταναλωτή (π.χ. μόδα);</a:t>
            </a:r>
          </a:p>
          <a:p>
            <a:pPr algn="l" eaLnBrk="1" hangingPunct="1">
              <a:spcBef>
                <a:spcPts val="1200"/>
              </a:spcBef>
            </a:pPr>
            <a:r>
              <a:rPr lang="el-GR" sz="1600" dirty="0" smtClean="0">
                <a:latin typeface="Verdana" pitchFamily="34" charset="0"/>
              </a:rPr>
              <a:t>		1-Μετακίνηση επί της καμπύλης;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α-Επέκταση της ζήτησης;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β-Συρρίκνωση της ζήτησης; 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2-Μετατόπιση της καμπύλης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α-Αύξηση της ζήτησης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β-Μείωση της ζήτησης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      </a:t>
            </a:r>
            <a:r>
              <a:rPr lang="en-US" sz="1600" dirty="0" smtClean="0">
                <a:latin typeface="Verdana" pitchFamily="34" charset="0"/>
              </a:rPr>
              <a:t> </a:t>
            </a:r>
            <a:r>
              <a:rPr lang="en-US" sz="1200" dirty="0" smtClean="0">
                <a:latin typeface="Verdana" pitchFamily="34" charset="0"/>
              </a:rPr>
              <a:t>P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         20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				</a:t>
            </a:r>
            <a:r>
              <a:rPr lang="en-US" sz="1200" dirty="0" err="1" smtClean="0">
                <a:latin typeface="Verdana" pitchFamily="34" charset="0"/>
              </a:rPr>
              <a:t>Qd</a:t>
            </a:r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	        100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131840" y="3717032"/>
            <a:ext cx="0" cy="194421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131840" y="4221088"/>
            <a:ext cx="2160240" cy="14401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131840" y="5661248"/>
            <a:ext cx="288032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131840" y="3861048"/>
            <a:ext cx="2664296" cy="1800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131840" y="4725144"/>
            <a:ext cx="720080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851920" y="4725144"/>
            <a:ext cx="0" cy="936104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347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#3bis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41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88640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 rIns="396000"/>
          <a:lstStyle/>
          <a:p>
            <a:pPr eaLnBrk="1" hangingPunct="1"/>
            <a:endParaRPr lang="el-GR" sz="2400" b="1" u="sng" dirty="0" smtClean="0">
              <a:latin typeface="Verdana" pitchFamily="34" charset="0"/>
            </a:endParaRPr>
          </a:p>
          <a:p>
            <a:pPr algn="l" eaLnBrk="1" hangingPunct="1"/>
            <a:r>
              <a:rPr lang="el-GR" sz="2400" b="1" u="sng" dirty="0" smtClean="0">
                <a:latin typeface="Verdana" pitchFamily="34" charset="0"/>
              </a:rPr>
              <a:t>Ασκήσεις</a:t>
            </a:r>
            <a:r>
              <a:rPr lang="en-US" sz="2400" b="1" u="sng" dirty="0" smtClean="0">
                <a:latin typeface="Verdana" pitchFamily="34" charset="0"/>
              </a:rPr>
              <a:t> </a:t>
            </a:r>
            <a:r>
              <a:rPr lang="el-GR" sz="2400" b="1" u="sng" dirty="0" smtClean="0">
                <a:latin typeface="Verdana" pitchFamily="34" charset="0"/>
              </a:rPr>
              <a:t>[</a:t>
            </a:r>
            <a:r>
              <a:rPr lang="el-GR" sz="2400" b="1" u="sng" dirty="0" err="1" smtClean="0">
                <a:latin typeface="Verdana" pitchFamily="34" charset="0"/>
              </a:rPr>
              <a:t>ζ7</a:t>
            </a:r>
            <a:r>
              <a:rPr lang="el-GR" sz="2400" b="1" u="sng" dirty="0" smtClean="0">
                <a:latin typeface="Verdana" pitchFamily="34" charset="0"/>
              </a:rPr>
              <a:t>]</a:t>
            </a:r>
            <a:endParaRPr lang="en-US" sz="2400" b="1" u="sng" dirty="0" smtClean="0">
              <a:latin typeface="Verdana" pitchFamily="34" charset="0"/>
            </a:endParaRPr>
          </a:p>
          <a:p>
            <a:pPr lvl="1" algn="l" eaLnBrk="1" hangingPunct="1"/>
            <a:endParaRPr lang="en-US" sz="1800" dirty="0" smtClean="0">
              <a:latin typeface="Verdana" pitchFamily="34" charset="0"/>
            </a:endParaRPr>
          </a:p>
          <a:p>
            <a:pPr lvl="1" algn="l" eaLnBrk="1" hangingPunct="1"/>
            <a:r>
              <a:rPr lang="el-GR" sz="1800" dirty="0" smtClean="0">
                <a:latin typeface="Verdana" pitchFamily="34" charset="0"/>
              </a:rPr>
              <a:t>Ποια από τις παρακάτω καμπύλες ζήτησης προσιδιάζει σε αγαθά πρώτης ανάγκης και ποια σε αγαθά πολυτελείας.</a:t>
            </a:r>
          </a:p>
          <a:p>
            <a:pPr lvl="1" algn="l" eaLnBrk="1" hangingPunct="1"/>
            <a:endParaRPr lang="el-GR" sz="1800" dirty="0" smtClean="0">
              <a:latin typeface="Verdana" pitchFamily="34" charset="0"/>
            </a:endParaRPr>
          </a:p>
          <a:p>
            <a:pPr lvl="1" algn="l" eaLnBrk="1" hangingPunct="1"/>
            <a:endParaRPr lang="el-GR" sz="1800" dirty="0" smtClean="0">
              <a:latin typeface="Verdana" pitchFamily="34" charset="0"/>
            </a:endParaRPr>
          </a:p>
          <a:p>
            <a:pPr lvl="1" algn="l" eaLnBrk="1" hangingPunct="1"/>
            <a:r>
              <a:rPr lang="el-GR" sz="1800" dirty="0" smtClean="0">
                <a:latin typeface="Verdana" pitchFamily="34" charset="0"/>
              </a:rPr>
              <a:t>		</a:t>
            </a:r>
            <a:r>
              <a:rPr lang="en-US" sz="1800" dirty="0" smtClean="0">
                <a:latin typeface="Verdana" pitchFamily="34" charset="0"/>
              </a:rPr>
              <a:t>  </a:t>
            </a:r>
            <a:r>
              <a:rPr lang="en-US" sz="1200" dirty="0" smtClean="0">
                <a:latin typeface="Verdana" pitchFamily="34" charset="0"/>
              </a:rPr>
              <a:t>P</a:t>
            </a:r>
          </a:p>
          <a:p>
            <a:pPr lvl="1" algn="l" eaLnBrk="1" hangingPunct="1"/>
            <a:endParaRPr lang="en-US" sz="1200" dirty="0" smtClean="0">
              <a:latin typeface="Verdana" pitchFamily="34" charset="0"/>
            </a:endParaRPr>
          </a:p>
          <a:p>
            <a:pPr lvl="1" algn="l" eaLnBrk="1" hangingPunct="1"/>
            <a:r>
              <a:rPr lang="en-US" sz="1200" dirty="0" smtClean="0">
                <a:latin typeface="Verdana" pitchFamily="34" charset="0"/>
              </a:rPr>
              <a:t>		   a</a:t>
            </a:r>
          </a:p>
          <a:p>
            <a:pPr lvl="1" algn="l" eaLnBrk="1" hangingPunct="1"/>
            <a:endParaRPr lang="en-US" sz="1200" dirty="0" smtClean="0">
              <a:latin typeface="Verdana" pitchFamily="34" charset="0"/>
            </a:endParaRPr>
          </a:p>
          <a:p>
            <a:pPr lvl="1" algn="l" eaLnBrk="1" hangingPunct="1"/>
            <a:endParaRPr lang="en-US" sz="1200" dirty="0" smtClean="0">
              <a:latin typeface="Verdana" pitchFamily="34" charset="0"/>
            </a:endParaRPr>
          </a:p>
          <a:p>
            <a:pPr lvl="1" algn="l" eaLnBrk="1" hangingPunct="1"/>
            <a:endParaRPr lang="en-US" sz="1200" dirty="0" smtClean="0">
              <a:latin typeface="Verdana" pitchFamily="34" charset="0"/>
            </a:endParaRPr>
          </a:p>
          <a:p>
            <a:pPr lvl="1" algn="l" eaLnBrk="1" hangingPunct="1"/>
            <a:endParaRPr lang="en-US" sz="1200" dirty="0" smtClean="0">
              <a:latin typeface="Verdana" pitchFamily="34" charset="0"/>
            </a:endParaRPr>
          </a:p>
          <a:p>
            <a:pPr lvl="1" algn="l" eaLnBrk="1" hangingPunct="1"/>
            <a:endParaRPr lang="en-US" sz="1200" dirty="0" smtClean="0">
              <a:latin typeface="Verdana" pitchFamily="34" charset="0"/>
            </a:endParaRPr>
          </a:p>
          <a:p>
            <a:pPr lvl="1" algn="l" eaLnBrk="1" hangingPunct="1"/>
            <a:endParaRPr lang="en-US" sz="1200" dirty="0" smtClean="0">
              <a:latin typeface="Verdana" pitchFamily="34" charset="0"/>
            </a:endParaRPr>
          </a:p>
          <a:p>
            <a:pPr lvl="1" algn="l" eaLnBrk="1" hangingPunct="1"/>
            <a:endParaRPr lang="en-US" sz="1200" dirty="0" smtClean="0">
              <a:latin typeface="Verdana" pitchFamily="34" charset="0"/>
            </a:endParaRPr>
          </a:p>
          <a:p>
            <a:pPr lvl="1" algn="l" eaLnBrk="1" hangingPunct="1"/>
            <a:endParaRPr lang="en-US" sz="1200" dirty="0" smtClean="0">
              <a:latin typeface="Verdana" pitchFamily="34" charset="0"/>
            </a:endParaRPr>
          </a:p>
          <a:p>
            <a:pPr lvl="1" algn="l" eaLnBrk="1" hangingPunct="1"/>
            <a:endParaRPr lang="en-US" sz="1200" dirty="0" smtClean="0">
              <a:latin typeface="Verdana" pitchFamily="34" charset="0"/>
            </a:endParaRPr>
          </a:p>
          <a:p>
            <a:pPr lvl="1" algn="l" eaLnBrk="1" hangingPunct="1"/>
            <a:r>
              <a:rPr lang="en-US" sz="1200" dirty="0" smtClean="0">
                <a:latin typeface="Verdana" pitchFamily="34" charset="0"/>
              </a:rPr>
              <a:t>		    0						</a:t>
            </a:r>
            <a:r>
              <a:rPr lang="en-US" sz="1200" dirty="0" err="1" smtClean="0">
                <a:latin typeface="Verdana" pitchFamily="34" charset="0"/>
              </a:rPr>
              <a:t>Qd</a:t>
            </a:r>
            <a:endParaRPr lang="en-US" sz="1200" dirty="0" smtClean="0">
              <a:latin typeface="Verdana" pitchFamily="34" charset="0"/>
            </a:endParaRPr>
          </a:p>
          <a:p>
            <a:pPr lvl="1" algn="l" eaLnBrk="1" hangingPunct="1"/>
            <a:r>
              <a:rPr lang="en-US" sz="1200" dirty="0" smtClean="0">
                <a:latin typeface="Verdana" pitchFamily="34" charset="0"/>
              </a:rPr>
              <a:t>				         b	              c		          d</a:t>
            </a:r>
            <a:endParaRPr lang="el-GR" sz="1800" dirty="0" smtClean="0">
              <a:latin typeface="Verdan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915816" y="2636912"/>
            <a:ext cx="0" cy="288032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915816" y="5517232"/>
            <a:ext cx="496855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915816" y="3284984"/>
            <a:ext cx="3168352" cy="22322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915816" y="3284984"/>
            <a:ext cx="4824536" cy="22322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915816" y="3284984"/>
            <a:ext cx="2016224" cy="22322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1618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#3bis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42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800" b="1" dirty="0" smtClean="0">
              <a:latin typeface="Verdana" pitchFamily="34" charset="0"/>
            </a:endParaRPr>
          </a:p>
          <a:p>
            <a:pPr algn="l" eaLnBrk="1" hangingPunct="1"/>
            <a:endParaRPr lang="el-GR" sz="2800" b="1" dirty="0" smtClean="0">
              <a:latin typeface="Verdana" pitchFamily="34" charset="0"/>
            </a:endParaRPr>
          </a:p>
          <a:p>
            <a:pPr eaLnBrk="1" hangingPunct="1"/>
            <a:r>
              <a:rPr lang="el-GR" sz="2800" b="1" i="1" dirty="0" smtClean="0">
                <a:latin typeface="Verdana" pitchFamily="34" charset="0"/>
              </a:rPr>
              <a:t>Προσφορά</a:t>
            </a:r>
          </a:p>
        </p:txBody>
      </p:sp>
    </p:spTree>
    <p:extLst>
      <p:ext uri="{BB962C8B-B14F-4D97-AF65-F5344CB8AC3E}">
        <p14:creationId xmlns:p14="http://schemas.microsoft.com/office/powerpoint/2010/main" xmlns="" val="119114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#3bis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43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b="1" dirty="0" smtClean="0">
                <a:latin typeface="Verdana" pitchFamily="34" charset="0"/>
              </a:rPr>
              <a:t>Συνάρτηση προσφοράς</a:t>
            </a:r>
          </a:p>
          <a:p>
            <a:pPr eaLnBrk="1" hangingPunct="1"/>
            <a:r>
              <a:rPr lang="en-US" sz="2000" b="1" dirty="0" smtClean="0">
                <a:latin typeface="Verdana" pitchFamily="34" charset="0"/>
              </a:rPr>
              <a:t>Qs = f(Pg, Pc…, Pf…, R, Z)</a:t>
            </a:r>
            <a:endParaRPr lang="el-GR" sz="2000" b="1" dirty="0" smtClean="0">
              <a:latin typeface="Verdana" pitchFamily="34" charset="0"/>
            </a:endParaRPr>
          </a:p>
          <a:p>
            <a:pPr eaLnBrk="1" hangingPunct="1"/>
            <a:endParaRPr lang="el-GR" sz="1400" dirty="0" smtClean="0">
              <a:latin typeface="Verdana" pitchFamily="34" charset="0"/>
            </a:endParaRPr>
          </a:p>
          <a:p>
            <a:pPr algn="l" eaLnBrk="1" hangingPunct="1"/>
            <a:r>
              <a:rPr lang="el-GR" sz="1400" dirty="0" smtClean="0">
                <a:latin typeface="Verdana" pitchFamily="34" charset="0"/>
              </a:rPr>
              <a:t>				Όπου: 	</a:t>
            </a:r>
            <a:r>
              <a:rPr lang="en-US" sz="1400" dirty="0" smtClean="0">
                <a:latin typeface="Verdana" pitchFamily="34" charset="0"/>
              </a:rPr>
              <a:t>Pg: </a:t>
            </a:r>
            <a:r>
              <a:rPr lang="el-GR" sz="1400" dirty="0" smtClean="0">
                <a:latin typeface="Verdana" pitchFamily="34" charset="0"/>
              </a:rPr>
              <a:t>Τιμή αγαθού</a:t>
            </a:r>
          </a:p>
          <a:p>
            <a:pPr algn="l" eaLnBrk="1" hangingPunct="1"/>
            <a:r>
              <a:rPr lang="el-GR" sz="1400" dirty="0" smtClean="0">
                <a:latin typeface="Verdana" pitchFamily="34" charset="0"/>
              </a:rPr>
              <a:t>					</a:t>
            </a:r>
            <a:r>
              <a:rPr lang="en-US" sz="1400" dirty="0" smtClean="0">
                <a:latin typeface="Verdana" pitchFamily="34" charset="0"/>
              </a:rPr>
              <a:t>Pc:</a:t>
            </a:r>
            <a:r>
              <a:rPr lang="el-GR" sz="1400" dirty="0" smtClean="0">
                <a:latin typeface="Verdana" pitchFamily="34" charset="0"/>
              </a:rPr>
              <a:t> Τιμή άλλων αγαθών (εισροών)</a:t>
            </a:r>
            <a:endParaRPr lang="en-US" sz="1400" dirty="0" smtClean="0">
              <a:latin typeface="Verdana" pitchFamily="34" charset="0"/>
            </a:endParaRPr>
          </a:p>
          <a:p>
            <a:pPr algn="l" eaLnBrk="1" hangingPunct="1"/>
            <a:r>
              <a:rPr lang="el-GR" sz="1400" dirty="0" smtClean="0">
                <a:latin typeface="Verdana" pitchFamily="34" charset="0"/>
              </a:rPr>
              <a:t>				</a:t>
            </a:r>
            <a:r>
              <a:rPr lang="en-US" sz="1400" dirty="0" smtClean="0">
                <a:latin typeface="Verdana" pitchFamily="34" charset="0"/>
              </a:rPr>
              <a:t>	Pf:</a:t>
            </a:r>
            <a:r>
              <a:rPr lang="el-GR" sz="1400" dirty="0" smtClean="0">
                <a:latin typeface="Verdana" pitchFamily="34" charset="0"/>
              </a:rPr>
              <a:t> Τιμή συντελεστών παραγωγής</a:t>
            </a:r>
            <a:endParaRPr lang="en-US" sz="1400" dirty="0" smtClean="0">
              <a:latin typeface="Verdana" pitchFamily="34" charset="0"/>
            </a:endParaRPr>
          </a:p>
          <a:p>
            <a:pPr algn="l" eaLnBrk="1" hangingPunct="1"/>
            <a:r>
              <a:rPr lang="el-GR" sz="1400" dirty="0" smtClean="0">
                <a:latin typeface="Verdana" pitchFamily="34" charset="0"/>
              </a:rPr>
              <a:t>				</a:t>
            </a:r>
            <a:r>
              <a:rPr lang="en-US" sz="1400" dirty="0" smtClean="0">
                <a:latin typeface="Verdana" pitchFamily="34" charset="0"/>
              </a:rPr>
              <a:t>	R:</a:t>
            </a:r>
            <a:r>
              <a:rPr lang="el-GR" sz="1400" dirty="0" smtClean="0">
                <a:latin typeface="Verdana" pitchFamily="34" charset="0"/>
              </a:rPr>
              <a:t> Τεχνολογία</a:t>
            </a:r>
            <a:endParaRPr lang="en-US" sz="1400" dirty="0" smtClean="0">
              <a:latin typeface="Verdana" pitchFamily="34" charset="0"/>
            </a:endParaRPr>
          </a:p>
          <a:p>
            <a:pPr algn="l" eaLnBrk="1" hangingPunct="1"/>
            <a:r>
              <a:rPr lang="el-GR" sz="1400" dirty="0" smtClean="0">
                <a:latin typeface="Verdana" pitchFamily="34" charset="0"/>
              </a:rPr>
              <a:t>				</a:t>
            </a:r>
            <a:r>
              <a:rPr lang="en-US" sz="1400" dirty="0" smtClean="0">
                <a:latin typeface="Verdana" pitchFamily="34" charset="0"/>
              </a:rPr>
              <a:t>	Z: </a:t>
            </a:r>
            <a:r>
              <a:rPr lang="el-GR" sz="1400" dirty="0" smtClean="0">
                <a:latin typeface="Verdana" pitchFamily="34" charset="0"/>
              </a:rPr>
              <a:t>αποθηκευτικοί χώροι, κ.ά. </a:t>
            </a:r>
          </a:p>
          <a:p>
            <a:pPr algn="l" eaLnBrk="1" hangingPunct="1"/>
            <a:endParaRPr lang="el-GR" sz="1400" dirty="0" smtClean="0">
              <a:latin typeface="Verdana" pitchFamily="34" charset="0"/>
            </a:endParaRPr>
          </a:p>
          <a:p>
            <a:pPr algn="l" eaLnBrk="1" hangingPunct="1"/>
            <a:endParaRPr lang="el-GR" sz="1400" dirty="0" smtClean="0">
              <a:latin typeface="Verdana" pitchFamily="34" charset="0"/>
            </a:endParaRPr>
          </a:p>
          <a:p>
            <a:pPr algn="l" eaLnBrk="1" hangingPunct="1"/>
            <a:r>
              <a:rPr lang="el-GR" sz="1400" dirty="0" smtClean="0">
                <a:latin typeface="Verdana" pitchFamily="34" charset="0"/>
              </a:rPr>
              <a:t>						</a:t>
            </a:r>
            <a:endParaRPr lang="el-GR" sz="1800" dirty="0" smtClean="0">
              <a:latin typeface="Verdan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843808" y="5085184"/>
            <a:ext cx="295232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843808" y="3284984"/>
            <a:ext cx="0" cy="18002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3059832" y="3429000"/>
            <a:ext cx="1152128" cy="11521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419872" y="3573016"/>
            <a:ext cx="1224136" cy="11521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067944" y="3645024"/>
            <a:ext cx="1152128" cy="11521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067944" y="4365104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4067944" y="372541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9798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#3bis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44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35992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b="1" u="sng" dirty="0" smtClean="0">
                <a:latin typeface="Verdana" pitchFamily="34" charset="0"/>
              </a:rPr>
              <a:t>Ασκήσεις [</a:t>
            </a:r>
            <a:r>
              <a:rPr lang="el-GR" sz="2400" b="1" u="sng" dirty="0" err="1" smtClean="0">
                <a:latin typeface="Verdana" pitchFamily="34" charset="0"/>
              </a:rPr>
              <a:t>π1</a:t>
            </a:r>
            <a:r>
              <a:rPr lang="el-GR" sz="2400" b="1" u="sng" dirty="0" smtClean="0">
                <a:latin typeface="Verdana" pitchFamily="34" charset="0"/>
              </a:rPr>
              <a:t>]</a:t>
            </a:r>
          </a:p>
          <a:p>
            <a:pPr algn="l" eaLnBrk="1" hangingPunct="1">
              <a:spcBef>
                <a:spcPts val="1200"/>
              </a:spcBef>
            </a:pPr>
            <a:r>
              <a:rPr lang="el-GR" sz="1400" dirty="0" smtClean="0">
                <a:latin typeface="Verdana" pitchFamily="34" charset="0"/>
              </a:rPr>
              <a:t>	</a:t>
            </a:r>
            <a:r>
              <a:rPr lang="el-GR" sz="1600" dirty="0" smtClean="0">
                <a:latin typeface="Verdana" pitchFamily="34" charset="0"/>
              </a:rPr>
              <a:t>Αν το σημείο εκκίνησης είναι </a:t>
            </a:r>
            <a:r>
              <a:rPr lang="en-US" sz="1600" dirty="0" smtClean="0">
                <a:latin typeface="Verdana" pitchFamily="34" charset="0"/>
              </a:rPr>
              <a:t>P=20</a:t>
            </a:r>
            <a:r>
              <a:rPr lang="el-GR" sz="1600" dirty="0" smtClean="0">
                <a:latin typeface="Verdana" pitchFamily="34" charset="0"/>
              </a:rPr>
              <a:t> ευρώ</a:t>
            </a:r>
            <a:r>
              <a:rPr lang="en-US" sz="1600" dirty="0" smtClean="0">
                <a:latin typeface="Verdana" pitchFamily="34" charset="0"/>
              </a:rPr>
              <a:t>, Qs=100</a:t>
            </a:r>
            <a:r>
              <a:rPr lang="el-GR" sz="1600" dirty="0" smtClean="0">
                <a:latin typeface="Verdana" pitchFamily="34" charset="0"/>
              </a:rPr>
              <a:t> κιλά,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τι θα επιφέρει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</a:t>
            </a:r>
            <a:r>
              <a:rPr lang="el-GR" sz="1600" u="sng" dirty="0" smtClean="0">
                <a:latin typeface="Verdana" pitchFamily="34" charset="0"/>
              </a:rPr>
              <a:t>μια μείωση της τιμής του προϊόντος;</a:t>
            </a:r>
          </a:p>
          <a:p>
            <a:pPr algn="l" eaLnBrk="1" hangingPunct="1">
              <a:spcBef>
                <a:spcPts val="1200"/>
              </a:spcBef>
            </a:pPr>
            <a:r>
              <a:rPr lang="el-GR" sz="1600" dirty="0" smtClean="0">
                <a:latin typeface="Verdana" pitchFamily="34" charset="0"/>
              </a:rPr>
              <a:t>		1-Μετακίνηση επί της καμπύλης;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α-Επέκταση της προσφοράς;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β-Συρρίκνωση της προσφοράς; 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2-Μετατόπιση της καμπύλης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α-Αύξηση της προσφοράς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β-Μείωση της προσφοράς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      </a:t>
            </a:r>
            <a:r>
              <a:rPr lang="en-US" sz="1600" dirty="0" smtClean="0">
                <a:latin typeface="Verdana" pitchFamily="34" charset="0"/>
              </a:rPr>
              <a:t> </a:t>
            </a:r>
            <a:r>
              <a:rPr lang="en-US" sz="1200" dirty="0" smtClean="0">
                <a:latin typeface="Verdana" pitchFamily="34" charset="0"/>
              </a:rPr>
              <a:t>P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         20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				Qs</a:t>
            </a: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	        100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3131840" y="4725144"/>
            <a:ext cx="720080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851920" y="4725144"/>
            <a:ext cx="0" cy="936104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131840" y="3717032"/>
            <a:ext cx="0" cy="194421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131840" y="5661248"/>
            <a:ext cx="288032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131840" y="3717032"/>
            <a:ext cx="2088232" cy="15121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6266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#3bis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45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35992"/>
            <a:ext cx="8353425" cy="6073328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b="1" u="sng" dirty="0" smtClean="0">
                <a:latin typeface="Verdana" pitchFamily="34" charset="0"/>
              </a:rPr>
              <a:t>Ασκήσεις [</a:t>
            </a:r>
            <a:r>
              <a:rPr lang="el-GR" sz="2400" b="1" u="sng" dirty="0" err="1" smtClean="0">
                <a:latin typeface="Verdana" pitchFamily="34" charset="0"/>
              </a:rPr>
              <a:t>π2</a:t>
            </a:r>
            <a:r>
              <a:rPr lang="el-GR" sz="2400" b="1" u="sng" dirty="0" smtClean="0">
                <a:latin typeface="Verdana" pitchFamily="34" charset="0"/>
              </a:rPr>
              <a:t>]</a:t>
            </a:r>
          </a:p>
          <a:p>
            <a:pPr algn="l" eaLnBrk="1" hangingPunct="1">
              <a:spcBef>
                <a:spcPts val="1200"/>
              </a:spcBef>
            </a:pPr>
            <a:r>
              <a:rPr lang="el-GR" sz="1400" dirty="0" smtClean="0">
                <a:latin typeface="Verdana" pitchFamily="34" charset="0"/>
              </a:rPr>
              <a:t>	</a:t>
            </a:r>
            <a:r>
              <a:rPr lang="el-GR" sz="1600" dirty="0" smtClean="0">
                <a:latin typeface="Verdana" pitchFamily="34" charset="0"/>
              </a:rPr>
              <a:t>Αν το σημείο εκκίνησης είναι </a:t>
            </a:r>
            <a:r>
              <a:rPr lang="en-US" sz="1600" dirty="0" smtClean="0">
                <a:latin typeface="Verdana" pitchFamily="34" charset="0"/>
              </a:rPr>
              <a:t>P=20</a:t>
            </a:r>
            <a:r>
              <a:rPr lang="el-GR" sz="1600" dirty="0" smtClean="0">
                <a:latin typeface="Verdana" pitchFamily="34" charset="0"/>
              </a:rPr>
              <a:t> ευρώ</a:t>
            </a:r>
            <a:r>
              <a:rPr lang="en-US" sz="1600" dirty="0" smtClean="0">
                <a:latin typeface="Verdana" pitchFamily="34" charset="0"/>
              </a:rPr>
              <a:t>, Qs=100</a:t>
            </a:r>
            <a:r>
              <a:rPr lang="el-GR" sz="1600" dirty="0" smtClean="0">
                <a:latin typeface="Verdana" pitchFamily="34" charset="0"/>
              </a:rPr>
              <a:t> κιλά,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τι θα επιφέρει</a:t>
            </a:r>
          </a:p>
          <a:p>
            <a:pPr lvl="3" algn="l" eaLnBrk="1" hangingPunct="1"/>
            <a:r>
              <a:rPr lang="el-GR" sz="1600" u="sng" dirty="0" smtClean="0">
                <a:latin typeface="Verdana" pitchFamily="34" charset="0"/>
              </a:rPr>
              <a:t>μια μείωση της τιμής του πετρελαίου – βασικού στοιχείου του κόστους του προϊόντος;</a:t>
            </a:r>
          </a:p>
          <a:p>
            <a:pPr algn="l" eaLnBrk="1" hangingPunct="1">
              <a:spcBef>
                <a:spcPts val="600"/>
              </a:spcBef>
            </a:pPr>
            <a:r>
              <a:rPr lang="el-GR" sz="1600" dirty="0" smtClean="0">
                <a:latin typeface="Verdana" pitchFamily="34" charset="0"/>
              </a:rPr>
              <a:t>		1-Μετακίνηση επί της καμπύλης;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α-Επέκταση της προσφοράς;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β-Συρρίκνωση της προσφοράς; 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2-Μετατόπιση της καμπύλης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α-Αύξηση της προσφοράς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β-Μείωση της προσφοράς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      </a:t>
            </a:r>
            <a:r>
              <a:rPr lang="en-US" sz="1600" dirty="0" smtClean="0">
                <a:latin typeface="Verdana" pitchFamily="34" charset="0"/>
              </a:rPr>
              <a:t> </a:t>
            </a:r>
            <a:r>
              <a:rPr lang="en-US" sz="1200" dirty="0" smtClean="0">
                <a:latin typeface="Verdana" pitchFamily="34" charset="0"/>
              </a:rPr>
              <a:t>P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         20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				Qs</a:t>
            </a: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	        100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3131840" y="4869160"/>
            <a:ext cx="720080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851920" y="4869160"/>
            <a:ext cx="0" cy="936104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131840" y="3861048"/>
            <a:ext cx="0" cy="194421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131840" y="5805264"/>
            <a:ext cx="288032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131840" y="3861048"/>
            <a:ext cx="2088232" cy="15121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9279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#3bis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46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35992"/>
            <a:ext cx="8353425" cy="6001320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b="1" u="sng" dirty="0" smtClean="0">
                <a:latin typeface="Verdana" pitchFamily="34" charset="0"/>
              </a:rPr>
              <a:t>Ασκήσεις [</a:t>
            </a:r>
            <a:r>
              <a:rPr lang="el-GR" sz="2400" b="1" u="sng" dirty="0" err="1" smtClean="0">
                <a:latin typeface="Verdana" pitchFamily="34" charset="0"/>
              </a:rPr>
              <a:t>π3</a:t>
            </a:r>
            <a:r>
              <a:rPr lang="el-GR" sz="2400" b="1" u="sng" dirty="0" smtClean="0">
                <a:latin typeface="Verdana" pitchFamily="34" charset="0"/>
              </a:rPr>
              <a:t>]</a:t>
            </a:r>
          </a:p>
          <a:p>
            <a:pPr algn="l" eaLnBrk="1" hangingPunct="1">
              <a:spcBef>
                <a:spcPts val="1200"/>
              </a:spcBef>
            </a:pPr>
            <a:r>
              <a:rPr lang="el-GR" sz="1400" dirty="0" smtClean="0">
                <a:latin typeface="Verdana" pitchFamily="34" charset="0"/>
              </a:rPr>
              <a:t>	</a:t>
            </a:r>
            <a:r>
              <a:rPr lang="el-GR" sz="1600" dirty="0" smtClean="0">
                <a:latin typeface="Verdana" pitchFamily="34" charset="0"/>
              </a:rPr>
              <a:t>Αν το σημείο εκκίνησης είναι </a:t>
            </a:r>
            <a:r>
              <a:rPr lang="en-US" sz="1600" dirty="0" smtClean="0">
                <a:latin typeface="Verdana" pitchFamily="34" charset="0"/>
              </a:rPr>
              <a:t>P=20</a:t>
            </a:r>
            <a:r>
              <a:rPr lang="el-GR" sz="1600" dirty="0" smtClean="0">
                <a:latin typeface="Verdana" pitchFamily="34" charset="0"/>
              </a:rPr>
              <a:t> ευρώ</a:t>
            </a:r>
            <a:r>
              <a:rPr lang="en-US" sz="1600" dirty="0" smtClean="0">
                <a:latin typeface="Verdana" pitchFamily="34" charset="0"/>
              </a:rPr>
              <a:t>, Qs=100</a:t>
            </a:r>
            <a:r>
              <a:rPr lang="el-GR" sz="1600" dirty="0" smtClean="0">
                <a:latin typeface="Verdana" pitchFamily="34" charset="0"/>
              </a:rPr>
              <a:t> κιλά,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τι θα επιφέρει</a:t>
            </a:r>
          </a:p>
          <a:p>
            <a:pPr lvl="3" algn="l" eaLnBrk="1" hangingPunct="1"/>
            <a:r>
              <a:rPr lang="el-GR" sz="1600" u="sng" dirty="0" smtClean="0">
                <a:latin typeface="Verdana" pitchFamily="34" charset="0"/>
              </a:rPr>
              <a:t>μια σημαντική αύξηση των μισθών των εργαζόμενων για την παραγωγή του συγκεκριμένου προϊόντος;</a:t>
            </a:r>
          </a:p>
          <a:p>
            <a:pPr algn="l" eaLnBrk="1" hangingPunct="1">
              <a:spcBef>
                <a:spcPts val="600"/>
              </a:spcBef>
            </a:pPr>
            <a:r>
              <a:rPr lang="el-GR" sz="1600" dirty="0" smtClean="0">
                <a:latin typeface="Verdana" pitchFamily="34" charset="0"/>
              </a:rPr>
              <a:t>		1-Μετακίνηση επί της καμπύλης;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α-Επέκταση της προσφοράς;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β-Συρρίκνωση της προσφοράς; 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2-Μετατόπιση της καμπύλης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α-Αύξηση της προσφοράς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β-Μείωση της προσφοράς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      </a:t>
            </a:r>
            <a:r>
              <a:rPr lang="en-US" sz="1600" dirty="0" smtClean="0">
                <a:latin typeface="Verdana" pitchFamily="34" charset="0"/>
              </a:rPr>
              <a:t> </a:t>
            </a:r>
            <a:r>
              <a:rPr lang="en-US" sz="1200" dirty="0" smtClean="0">
                <a:latin typeface="Verdana" pitchFamily="34" charset="0"/>
              </a:rPr>
              <a:t>P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         20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				Qs</a:t>
            </a: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	        100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3131840" y="4869160"/>
            <a:ext cx="720080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851920" y="4869160"/>
            <a:ext cx="0" cy="936104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131840" y="3861048"/>
            <a:ext cx="0" cy="194421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131840" y="5805264"/>
            <a:ext cx="288032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131840" y="3861048"/>
            <a:ext cx="2088232" cy="15121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5867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#3bis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47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35992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b="1" u="sng" dirty="0" smtClean="0">
                <a:latin typeface="Verdana" pitchFamily="34" charset="0"/>
              </a:rPr>
              <a:t>Ασκήσεις [</a:t>
            </a:r>
            <a:r>
              <a:rPr lang="el-GR" sz="2400" b="1" u="sng" dirty="0" err="1" smtClean="0">
                <a:latin typeface="Verdana" pitchFamily="34" charset="0"/>
              </a:rPr>
              <a:t>π4</a:t>
            </a:r>
            <a:r>
              <a:rPr lang="el-GR" sz="2400" b="1" u="sng" dirty="0" smtClean="0">
                <a:latin typeface="Verdana" pitchFamily="34" charset="0"/>
              </a:rPr>
              <a:t>]</a:t>
            </a:r>
          </a:p>
          <a:p>
            <a:pPr algn="l" eaLnBrk="1" hangingPunct="1">
              <a:spcBef>
                <a:spcPts val="1200"/>
              </a:spcBef>
            </a:pPr>
            <a:r>
              <a:rPr lang="el-GR" sz="1400" dirty="0" smtClean="0">
                <a:latin typeface="Verdana" pitchFamily="34" charset="0"/>
              </a:rPr>
              <a:t>	</a:t>
            </a:r>
            <a:r>
              <a:rPr lang="el-GR" sz="1600" dirty="0" smtClean="0">
                <a:latin typeface="Verdana" pitchFamily="34" charset="0"/>
              </a:rPr>
              <a:t>Αν το σημείο εκκίνησης είναι </a:t>
            </a:r>
            <a:r>
              <a:rPr lang="en-US" sz="1600" dirty="0" smtClean="0">
                <a:latin typeface="Verdana" pitchFamily="34" charset="0"/>
              </a:rPr>
              <a:t>P=20</a:t>
            </a:r>
            <a:r>
              <a:rPr lang="el-GR" sz="1600" dirty="0" smtClean="0">
                <a:latin typeface="Verdana" pitchFamily="34" charset="0"/>
              </a:rPr>
              <a:t> ευρώ</a:t>
            </a:r>
            <a:r>
              <a:rPr lang="en-US" sz="1600" dirty="0" smtClean="0">
                <a:latin typeface="Verdana" pitchFamily="34" charset="0"/>
              </a:rPr>
              <a:t>, Qs=100</a:t>
            </a:r>
            <a:r>
              <a:rPr lang="el-GR" sz="1600" dirty="0" smtClean="0">
                <a:latin typeface="Verdana" pitchFamily="34" charset="0"/>
              </a:rPr>
              <a:t> κιλά,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τι θα επιφέρει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</a:t>
            </a:r>
            <a:r>
              <a:rPr lang="el-GR" sz="1600" u="sng" dirty="0" smtClean="0">
                <a:latin typeface="Verdana" pitchFamily="34" charset="0"/>
              </a:rPr>
              <a:t>μια μείωση του εισοδήματος των καταναλωτών;</a:t>
            </a:r>
          </a:p>
          <a:p>
            <a:pPr algn="l" eaLnBrk="1" hangingPunct="1">
              <a:spcBef>
                <a:spcPts val="1200"/>
              </a:spcBef>
            </a:pPr>
            <a:r>
              <a:rPr lang="el-GR" sz="1600" dirty="0" smtClean="0">
                <a:latin typeface="Verdana" pitchFamily="34" charset="0"/>
              </a:rPr>
              <a:t>		1-Μετακίνηση επί της καμπύλης;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α-Επέκταση της προσφοράς;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β-Συρρίκνωση της προσφοράς; 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2-Μετατόπιση της καμπύλης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α-Αύξηση της προσφοράς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β-Μείωση της προσφοράς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      </a:t>
            </a:r>
            <a:r>
              <a:rPr lang="en-US" sz="1600" dirty="0" smtClean="0">
                <a:latin typeface="Verdana" pitchFamily="34" charset="0"/>
              </a:rPr>
              <a:t> </a:t>
            </a:r>
            <a:r>
              <a:rPr lang="en-US" sz="1200" dirty="0" smtClean="0">
                <a:latin typeface="Verdana" pitchFamily="34" charset="0"/>
              </a:rPr>
              <a:t>P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         20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				Qs</a:t>
            </a: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	        100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3131840" y="4725144"/>
            <a:ext cx="720080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851920" y="4725144"/>
            <a:ext cx="0" cy="936104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131840" y="3717032"/>
            <a:ext cx="0" cy="194421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131840" y="5661248"/>
            <a:ext cx="288032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131840" y="3717032"/>
            <a:ext cx="2088232" cy="15121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7833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#3bis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48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35992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b="1" u="sng" dirty="0" smtClean="0">
                <a:latin typeface="Verdana" pitchFamily="34" charset="0"/>
              </a:rPr>
              <a:t>Ασκήσεις [</a:t>
            </a:r>
            <a:r>
              <a:rPr lang="el-GR" sz="2400" b="1" u="sng" dirty="0" err="1" smtClean="0">
                <a:latin typeface="Verdana" pitchFamily="34" charset="0"/>
              </a:rPr>
              <a:t>π5</a:t>
            </a:r>
            <a:r>
              <a:rPr lang="el-GR" sz="2400" b="1" u="sng" dirty="0" smtClean="0">
                <a:latin typeface="Verdana" pitchFamily="34" charset="0"/>
              </a:rPr>
              <a:t>]</a:t>
            </a:r>
          </a:p>
          <a:p>
            <a:pPr algn="l" eaLnBrk="1" hangingPunct="1">
              <a:spcBef>
                <a:spcPts val="1200"/>
              </a:spcBef>
            </a:pPr>
            <a:r>
              <a:rPr lang="el-GR" sz="1400" dirty="0" smtClean="0">
                <a:latin typeface="Verdana" pitchFamily="34" charset="0"/>
              </a:rPr>
              <a:t>	</a:t>
            </a:r>
            <a:r>
              <a:rPr lang="el-GR" sz="1600" dirty="0" smtClean="0">
                <a:latin typeface="Verdana" pitchFamily="34" charset="0"/>
              </a:rPr>
              <a:t>Αν το σημείο εκκίνησης είναι </a:t>
            </a:r>
            <a:r>
              <a:rPr lang="en-US" sz="1600" dirty="0" smtClean="0">
                <a:latin typeface="Verdana" pitchFamily="34" charset="0"/>
              </a:rPr>
              <a:t>P=20</a:t>
            </a:r>
            <a:r>
              <a:rPr lang="el-GR" sz="1600" dirty="0" smtClean="0">
                <a:latin typeface="Verdana" pitchFamily="34" charset="0"/>
              </a:rPr>
              <a:t> ευρώ</a:t>
            </a:r>
            <a:r>
              <a:rPr lang="en-US" sz="1600" dirty="0" smtClean="0">
                <a:latin typeface="Verdana" pitchFamily="34" charset="0"/>
              </a:rPr>
              <a:t>, Qs=100</a:t>
            </a:r>
            <a:r>
              <a:rPr lang="el-GR" sz="1600" dirty="0" smtClean="0">
                <a:latin typeface="Verdana" pitchFamily="34" charset="0"/>
              </a:rPr>
              <a:t> κιλά,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τι θα επιφέρει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</a:t>
            </a:r>
            <a:r>
              <a:rPr lang="el-GR" sz="1600" u="sng" dirty="0" smtClean="0">
                <a:latin typeface="Verdana" pitchFamily="34" charset="0"/>
              </a:rPr>
              <a:t>μια νέα καινοτομία ως προς την παραγωγή του προϊόντος;</a:t>
            </a:r>
          </a:p>
          <a:p>
            <a:pPr algn="l" eaLnBrk="1" hangingPunct="1">
              <a:spcBef>
                <a:spcPts val="1200"/>
              </a:spcBef>
            </a:pPr>
            <a:r>
              <a:rPr lang="el-GR" sz="1600" dirty="0" smtClean="0">
                <a:latin typeface="Verdana" pitchFamily="34" charset="0"/>
              </a:rPr>
              <a:t>		1-Μετακίνηση επί της καμπύλης;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α-Επέκταση της προσφοράς;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β-Συρρίκνωση της προσφοράς; 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2-Μετατόπιση της καμπύλης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α-Αύξηση της προσφοράς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β-Μείωση της προσφοράς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          </a:t>
            </a:r>
            <a:r>
              <a:rPr lang="en-US" sz="1600" dirty="0" smtClean="0">
                <a:latin typeface="Verdana" pitchFamily="34" charset="0"/>
              </a:rPr>
              <a:t> </a:t>
            </a:r>
            <a:r>
              <a:rPr lang="en-US" sz="1200" dirty="0" smtClean="0">
                <a:latin typeface="Verdana" pitchFamily="34" charset="0"/>
              </a:rPr>
              <a:t>P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         20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				Qs</a:t>
            </a: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	        100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3131840" y="4725144"/>
            <a:ext cx="720080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851920" y="4725144"/>
            <a:ext cx="0" cy="936104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131840" y="3717032"/>
            <a:ext cx="0" cy="194421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131840" y="5661248"/>
            <a:ext cx="288032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131840" y="3717032"/>
            <a:ext cx="2088232" cy="15121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6178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#3bis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49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800" b="1" dirty="0" smtClean="0">
              <a:latin typeface="Verdana" pitchFamily="34" charset="0"/>
            </a:endParaRPr>
          </a:p>
          <a:p>
            <a:pPr algn="l" eaLnBrk="1" hangingPunct="1"/>
            <a:endParaRPr lang="el-GR" sz="2800" b="1" dirty="0" smtClean="0">
              <a:latin typeface="Verdana" pitchFamily="34" charset="0"/>
            </a:endParaRPr>
          </a:p>
          <a:p>
            <a:pPr eaLnBrk="1" hangingPunct="1"/>
            <a:r>
              <a:rPr lang="el-GR" sz="2800" b="1" i="1" dirty="0" smtClean="0">
                <a:latin typeface="Verdana" pitchFamily="34" charset="0"/>
              </a:rPr>
              <a:t>Ισορροπία</a:t>
            </a:r>
          </a:p>
        </p:txBody>
      </p:sp>
    </p:spTree>
    <p:extLst>
      <p:ext uri="{BB962C8B-B14F-4D97-AF65-F5344CB8AC3E}">
        <p14:creationId xmlns:p14="http://schemas.microsoft.com/office/powerpoint/2010/main" xmlns="" val="178025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l"/>
            <a:endParaRPr lang="el-GR" sz="1600" dirty="0" smtClean="0">
              <a:solidFill>
                <a:srgbClr val="002060"/>
              </a:solidFill>
            </a:endParaRPr>
          </a:p>
          <a:p>
            <a:pPr lvl="1" algn="l"/>
            <a:endParaRPr lang="el-GR" sz="1600" dirty="0" smtClean="0">
              <a:solidFill>
                <a:srgbClr val="002060"/>
              </a:solidFill>
            </a:endParaRPr>
          </a:p>
          <a:p>
            <a:pPr lvl="1" algn="l"/>
            <a:r>
              <a:rPr lang="en-US" sz="2000" dirty="0" err="1" smtClean="0">
                <a:solidFill>
                  <a:srgbClr val="002060"/>
                </a:solidFill>
              </a:rPr>
              <a:t>Mankiw</a:t>
            </a:r>
            <a:r>
              <a:rPr lang="en-US" sz="2000" dirty="0" smtClean="0">
                <a:solidFill>
                  <a:srgbClr val="002060"/>
                </a:solidFill>
              </a:rPr>
              <a:t>, G.N., Taylor, M.P.,</a:t>
            </a:r>
          </a:p>
          <a:p>
            <a:pPr lvl="1" algn="l"/>
            <a:r>
              <a:rPr lang="en-US" sz="2000" dirty="0" smtClean="0">
                <a:solidFill>
                  <a:srgbClr val="002060"/>
                </a:solidFill>
              </a:rPr>
              <a:t>	</a:t>
            </a:r>
            <a:r>
              <a:rPr lang="el-GR" sz="2000" dirty="0" smtClean="0">
                <a:solidFill>
                  <a:srgbClr val="002060"/>
                </a:solidFill>
              </a:rPr>
              <a:t>Αρχές Οικονομικής Θεωρίας. Τόμος Α’ – Μικροοικονομική</a:t>
            </a:r>
          </a:p>
          <a:p>
            <a:pPr lvl="1" algn="l"/>
            <a:r>
              <a:rPr lang="el-GR" sz="2000" dirty="0" smtClean="0">
                <a:solidFill>
                  <a:srgbClr val="002060"/>
                </a:solidFill>
              </a:rPr>
              <a:t>	 Αθήνα: </a:t>
            </a:r>
            <a:r>
              <a:rPr lang="en-US" sz="2000" dirty="0" smtClean="0">
                <a:solidFill>
                  <a:srgbClr val="002060"/>
                </a:solidFill>
              </a:rPr>
              <a:t>Gutenberg, 2010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1" algn="l"/>
            <a:r>
              <a:rPr lang="el-GR" sz="2000" dirty="0" smtClean="0">
                <a:solidFill>
                  <a:srgbClr val="002060"/>
                </a:solidFill>
              </a:rPr>
              <a:t>Κεφάλαιο 4</a:t>
            </a:r>
          </a:p>
          <a:p>
            <a:pPr lvl="1" algn="l"/>
            <a:endParaRPr lang="el-GR" sz="1600" dirty="0" smtClean="0">
              <a:solidFill>
                <a:srgbClr val="002060"/>
              </a:solidFill>
            </a:endParaRPr>
          </a:p>
        </p:txBody>
      </p:sp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2013-2014      #3</a:t>
            </a:r>
            <a:endParaRPr lang="el-GR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675" y="6245225"/>
            <a:ext cx="3097213" cy="476250"/>
          </a:xfrm>
        </p:spPr>
        <p:txBody>
          <a:bodyPr/>
          <a:lstStyle/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 dirty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99710-F005-4E03-9A5F-27BCFB60169C}" type="slidenum">
              <a:rPr lang="el-GR"/>
              <a:pPr>
                <a:defRPr/>
              </a:pPr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34136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#3bis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50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88640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eaLnBrk="1" hangingPunct="1"/>
            <a:endParaRPr lang="el-GR" sz="2400" b="1" u="sng" dirty="0" smtClean="0">
              <a:latin typeface="Verdana" pitchFamily="34" charset="0"/>
            </a:endParaRPr>
          </a:p>
          <a:p>
            <a:pPr eaLnBrk="1" hangingPunct="1"/>
            <a:r>
              <a:rPr lang="el-GR" sz="2400" b="1" u="sng" dirty="0" smtClean="0">
                <a:latin typeface="Verdana" pitchFamily="34" charset="0"/>
              </a:rPr>
              <a:t>Ισορροπία</a:t>
            </a:r>
          </a:p>
          <a:p>
            <a:pPr algn="r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</a:t>
            </a:r>
            <a:r>
              <a:rPr lang="el-GR" sz="1600" dirty="0" smtClean="0">
                <a:latin typeface="Verdana" pitchFamily="34" charset="0"/>
              </a:rPr>
              <a:t>	</a:t>
            </a:r>
            <a:r>
              <a:rPr lang="en-US" sz="1600" dirty="0" smtClean="0">
                <a:latin typeface="Verdana" pitchFamily="34" charset="0"/>
              </a:rPr>
              <a:t>P</a:t>
            </a:r>
          </a:p>
          <a:p>
            <a:pPr algn="l" eaLnBrk="1" hangingPunct="1"/>
            <a:endParaRPr lang="en-US" sz="1600" dirty="0" smtClean="0">
              <a:latin typeface="Verdana" pitchFamily="34" charset="0"/>
            </a:endParaRPr>
          </a:p>
          <a:p>
            <a:pPr algn="l" eaLnBrk="1" hangingPunct="1"/>
            <a:endParaRPr lang="en-US" sz="1600" dirty="0" smtClean="0">
              <a:latin typeface="Verdana" pitchFamily="34" charset="0"/>
            </a:endParaRPr>
          </a:p>
          <a:p>
            <a:pPr algn="l" eaLnBrk="1" hangingPunct="1"/>
            <a:endParaRPr lang="en-US" sz="1600" dirty="0" smtClean="0">
              <a:latin typeface="Verdana" pitchFamily="34" charset="0"/>
            </a:endParaRPr>
          </a:p>
          <a:p>
            <a:pPr algn="l" eaLnBrk="1" hangingPunct="1"/>
            <a:r>
              <a:rPr lang="en-US" sz="1600" dirty="0" smtClean="0">
                <a:latin typeface="Verdana" pitchFamily="34" charset="0"/>
              </a:rPr>
              <a:t>			</a:t>
            </a:r>
            <a:r>
              <a:rPr lang="el-GR" sz="1600" dirty="0" smtClean="0">
                <a:latin typeface="Verdana" pitchFamily="34" charset="0"/>
              </a:rPr>
              <a:t>Καμπύλη ζήτησης</a:t>
            </a:r>
          </a:p>
          <a:p>
            <a:pPr algn="l" eaLnBrk="1" hangingPunct="1"/>
            <a:endParaRPr lang="el-GR" sz="1600" dirty="0" smtClean="0">
              <a:latin typeface="Verdana" pitchFamily="34" charset="0"/>
            </a:endParaRP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			Καμπύλη προσφοράς</a:t>
            </a:r>
          </a:p>
          <a:p>
            <a:pPr algn="l" eaLnBrk="1" hangingPunct="1"/>
            <a:endParaRPr lang="el-GR" sz="1600" dirty="0" smtClean="0">
              <a:latin typeface="Verdana" pitchFamily="34" charset="0"/>
            </a:endParaRPr>
          </a:p>
          <a:p>
            <a:pPr algn="l" eaLnBrk="1" hangingPunct="1"/>
            <a:endParaRPr lang="el-GR" sz="1600" dirty="0" smtClean="0">
              <a:latin typeface="Verdana" pitchFamily="34" charset="0"/>
            </a:endParaRPr>
          </a:p>
          <a:p>
            <a:pPr algn="l" eaLnBrk="1" hangingPunct="1"/>
            <a:endParaRPr lang="el-GR" sz="1600" dirty="0" smtClean="0">
              <a:latin typeface="Verdana" pitchFamily="34" charset="0"/>
            </a:endParaRP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					</a:t>
            </a:r>
            <a:r>
              <a:rPr lang="en-US" sz="1600" dirty="0" smtClean="0">
                <a:latin typeface="Verdana" pitchFamily="34" charset="0"/>
              </a:rPr>
              <a:t>Q</a:t>
            </a:r>
            <a:endParaRPr lang="el-GR" sz="2000" dirty="0" smtClean="0">
              <a:latin typeface="Verdana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411760" y="1844824"/>
            <a:ext cx="0" cy="288032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411760" y="4725144"/>
            <a:ext cx="439248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843808" y="2708920"/>
            <a:ext cx="3024336" cy="15841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411760" y="2564904"/>
            <a:ext cx="3096344" cy="2160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788024" y="342900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2915816" y="285293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8653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#3bis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51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eaLnBrk="1" hangingPunct="1"/>
            <a:r>
              <a:rPr lang="el-GR" sz="2000" b="1" u="sng" dirty="0" smtClean="0">
                <a:latin typeface="Verdana" pitchFamily="34" charset="0"/>
              </a:rPr>
              <a:t>Ισορροπία</a:t>
            </a:r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r>
              <a:rPr lang="en-US" sz="2000" dirty="0" err="1" smtClean="0">
                <a:latin typeface="Verdana" pitchFamily="34" charset="0"/>
              </a:rPr>
              <a:t>Qd</a:t>
            </a:r>
            <a:r>
              <a:rPr lang="en-US" sz="2000" dirty="0" smtClean="0">
                <a:latin typeface="Verdana" pitchFamily="34" charset="0"/>
              </a:rPr>
              <a:t> = 100 – 0,5 P</a:t>
            </a:r>
          </a:p>
          <a:p>
            <a:pPr algn="l" eaLnBrk="1" hangingPunct="1"/>
            <a:r>
              <a:rPr lang="en-US" sz="2000" dirty="0" smtClean="0">
                <a:latin typeface="Verdana" pitchFamily="34" charset="0"/>
              </a:rPr>
              <a:t>Qs = 20 + 1,5 P</a:t>
            </a:r>
          </a:p>
          <a:p>
            <a:pPr algn="l" eaLnBrk="1" hangingPunct="1"/>
            <a:r>
              <a:rPr lang="en-US" sz="2000" dirty="0" err="1" smtClean="0">
                <a:latin typeface="Verdana" pitchFamily="34" charset="0"/>
              </a:rPr>
              <a:t>Qd</a:t>
            </a:r>
            <a:r>
              <a:rPr lang="en-US" sz="2000" dirty="0" smtClean="0">
                <a:latin typeface="Verdana" pitchFamily="34" charset="0"/>
              </a:rPr>
              <a:t> = Qs</a:t>
            </a:r>
          </a:p>
          <a:p>
            <a:pPr algn="l" eaLnBrk="1" hangingPunct="1"/>
            <a:endParaRPr lang="en-US" sz="2000" dirty="0" smtClean="0">
              <a:latin typeface="Verdana" pitchFamily="34" charset="0"/>
            </a:endParaRPr>
          </a:p>
          <a:p>
            <a:pPr algn="l" eaLnBrk="1" hangingPunct="1"/>
            <a:r>
              <a:rPr lang="en-US" sz="2000" dirty="0" smtClean="0">
                <a:latin typeface="Verdana" pitchFamily="34" charset="0"/>
              </a:rPr>
              <a:t>100 – 0,5 P = 20 + 1,5 P</a:t>
            </a:r>
          </a:p>
          <a:p>
            <a:pPr algn="l" eaLnBrk="1" hangingPunct="1"/>
            <a:r>
              <a:rPr lang="en-US" sz="2000" dirty="0" smtClean="0">
                <a:latin typeface="Verdana" pitchFamily="34" charset="0"/>
              </a:rPr>
              <a:t>100 – 20 = 1,5 P + 0,5 P</a:t>
            </a:r>
          </a:p>
          <a:p>
            <a:pPr algn="l" eaLnBrk="1" hangingPunct="1"/>
            <a:r>
              <a:rPr lang="en-US" sz="2000" dirty="0" smtClean="0">
                <a:latin typeface="Verdana" pitchFamily="34" charset="0"/>
              </a:rPr>
              <a:t>80 = 2 P</a:t>
            </a:r>
          </a:p>
          <a:p>
            <a:pPr algn="l" eaLnBrk="1" hangingPunct="1"/>
            <a:r>
              <a:rPr lang="en-US" sz="2000" b="1" dirty="0" smtClean="0">
                <a:latin typeface="Verdana" pitchFamily="34" charset="0"/>
              </a:rPr>
              <a:t>P = 40</a:t>
            </a:r>
          </a:p>
          <a:p>
            <a:pPr algn="l" eaLnBrk="1" hangingPunct="1"/>
            <a:r>
              <a:rPr lang="en-US" sz="2000" dirty="0" smtClean="0">
                <a:latin typeface="Verdana" pitchFamily="34" charset="0"/>
              </a:rPr>
              <a:t>Q = 100 – 0,5 P</a:t>
            </a:r>
          </a:p>
          <a:p>
            <a:pPr algn="l" eaLnBrk="1" hangingPunct="1"/>
            <a:r>
              <a:rPr lang="en-US" sz="2000" b="1" dirty="0" smtClean="0">
                <a:latin typeface="Verdana" pitchFamily="34" charset="0"/>
              </a:rPr>
              <a:t>Q = 80		    </a:t>
            </a:r>
            <a:r>
              <a:rPr lang="en-US" sz="1400" b="1" dirty="0" smtClean="0">
                <a:latin typeface="Verdana" pitchFamily="34" charset="0"/>
              </a:rPr>
              <a:t>40</a:t>
            </a:r>
          </a:p>
          <a:p>
            <a:pPr algn="l" eaLnBrk="1" hangingPunct="1"/>
            <a:endParaRPr lang="en-US" sz="1400" b="1" dirty="0" smtClean="0">
              <a:latin typeface="Verdana" pitchFamily="34" charset="0"/>
            </a:endParaRPr>
          </a:p>
          <a:p>
            <a:pPr algn="l" eaLnBrk="1" hangingPunct="1"/>
            <a:endParaRPr lang="en-US" sz="1400" b="1" dirty="0" smtClean="0">
              <a:latin typeface="Verdana" pitchFamily="34" charset="0"/>
            </a:endParaRPr>
          </a:p>
          <a:p>
            <a:pPr algn="l" eaLnBrk="1" hangingPunct="1"/>
            <a:endParaRPr lang="en-US" sz="1400" b="1" dirty="0" smtClean="0">
              <a:latin typeface="Verdana" pitchFamily="34" charset="0"/>
            </a:endParaRPr>
          </a:p>
          <a:p>
            <a:pPr algn="l" eaLnBrk="1" hangingPunct="1"/>
            <a:endParaRPr lang="en-US" sz="1400" b="1" dirty="0" smtClean="0">
              <a:latin typeface="Verdana" pitchFamily="34" charset="0"/>
            </a:endParaRPr>
          </a:p>
          <a:p>
            <a:pPr algn="l" eaLnBrk="1" hangingPunct="1"/>
            <a:endParaRPr lang="en-US" sz="1400" b="1" dirty="0" smtClean="0">
              <a:latin typeface="Verdana" pitchFamily="34" charset="0"/>
            </a:endParaRPr>
          </a:p>
          <a:p>
            <a:pPr algn="l" eaLnBrk="1" hangingPunct="1"/>
            <a:r>
              <a:rPr lang="en-US" sz="1400" b="1" dirty="0" smtClean="0">
                <a:latin typeface="Verdana" pitchFamily="34" charset="0"/>
              </a:rPr>
              <a:t>					80</a:t>
            </a:r>
            <a:endParaRPr lang="en-US" sz="2000" b="1" dirty="0" smtClean="0">
              <a:latin typeface="Verdan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995936" y="2636912"/>
            <a:ext cx="0" cy="288032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995936" y="5517232"/>
            <a:ext cx="439248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995936" y="3356992"/>
            <a:ext cx="3096344" cy="2160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3995936" y="3284984"/>
            <a:ext cx="3096344" cy="15841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95936" y="4221088"/>
            <a:ext cx="122413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20072" y="4221088"/>
            <a:ext cx="0" cy="129614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8049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#3bis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52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88640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 rIns="396000"/>
          <a:lstStyle/>
          <a:p>
            <a:pPr eaLnBrk="1" hangingPunct="1"/>
            <a:endParaRPr lang="el-GR" sz="2400" b="1" u="sng" dirty="0" smtClean="0">
              <a:latin typeface="Verdana" pitchFamily="34" charset="0"/>
            </a:endParaRPr>
          </a:p>
          <a:p>
            <a:pPr algn="l" eaLnBrk="1" hangingPunct="1"/>
            <a:r>
              <a:rPr lang="el-GR" sz="2400" b="1" u="sng" dirty="0" smtClean="0">
                <a:latin typeface="Verdana" pitchFamily="34" charset="0"/>
              </a:rPr>
              <a:t>Ασκήσεις [</a:t>
            </a:r>
            <a:r>
              <a:rPr lang="el-GR" sz="2400" b="1" u="sng" dirty="0" err="1" smtClean="0">
                <a:latin typeface="Verdana" pitchFamily="34" charset="0"/>
              </a:rPr>
              <a:t>ι1</a:t>
            </a:r>
            <a:r>
              <a:rPr lang="el-GR" sz="2400" b="1" u="sng" dirty="0" smtClean="0">
                <a:latin typeface="Verdana" pitchFamily="34" charset="0"/>
              </a:rPr>
              <a:t>]</a:t>
            </a:r>
          </a:p>
          <a:p>
            <a:pPr algn="l" eaLnBrk="1" hangingPunct="1"/>
            <a:endParaRPr lang="el-GR" sz="2400" b="1" u="sng" dirty="0" smtClean="0">
              <a:latin typeface="Verdana" pitchFamily="34" charset="0"/>
            </a:endParaRPr>
          </a:p>
          <a:p>
            <a:pPr lvl="1" algn="l" eaLnBrk="1" hangingPunct="1"/>
            <a:r>
              <a:rPr lang="el-GR" sz="1800" dirty="0" smtClean="0">
                <a:latin typeface="Verdana" pitchFamily="34" charset="0"/>
              </a:rPr>
              <a:t>Αν στο σημείο ισορροπίας η τιμή του προϊόντος είναι </a:t>
            </a:r>
            <a:r>
              <a:rPr lang="en-US" sz="1800" dirty="0" smtClean="0">
                <a:latin typeface="Verdana" pitchFamily="34" charset="0"/>
              </a:rPr>
              <a:t>P=20 </a:t>
            </a:r>
            <a:r>
              <a:rPr lang="el-GR" sz="1800" dirty="0" smtClean="0">
                <a:latin typeface="Verdana" pitchFamily="34" charset="0"/>
              </a:rPr>
              <a:t>ευρώ, και η ποσότητα </a:t>
            </a:r>
            <a:r>
              <a:rPr lang="en-US" sz="1800" dirty="0" smtClean="0">
                <a:latin typeface="Verdana" pitchFamily="34" charset="0"/>
              </a:rPr>
              <a:t>Q=100</a:t>
            </a:r>
            <a:r>
              <a:rPr lang="el-GR" sz="1800" dirty="0" smtClean="0">
                <a:latin typeface="Verdana" pitchFamily="34" charset="0"/>
              </a:rPr>
              <a:t> κιλά,</a:t>
            </a:r>
          </a:p>
          <a:p>
            <a:pPr lvl="1" algn="l" eaLnBrk="1" hangingPunct="1"/>
            <a:endParaRPr lang="el-GR" sz="1800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Μια </a:t>
            </a:r>
            <a:r>
              <a:rPr lang="el-GR" sz="1800" u="sng" dirty="0" smtClean="0">
                <a:latin typeface="Verdana" pitchFamily="34" charset="0"/>
              </a:rPr>
              <a:t>αύξηση του εισοδήματος των καταναλωτών</a:t>
            </a:r>
            <a:r>
              <a:rPr lang="el-GR" sz="1800" dirty="0" smtClean="0">
                <a:latin typeface="Verdana" pitchFamily="34" charset="0"/>
              </a:rPr>
              <a:t> θα φέρει αύξηση ή μείωση της τιμής ισορροπίας; Της ποσότητας ισορροπίας;</a:t>
            </a:r>
          </a:p>
        </p:txBody>
      </p:sp>
    </p:spTree>
    <p:extLst>
      <p:ext uri="{BB962C8B-B14F-4D97-AF65-F5344CB8AC3E}">
        <p14:creationId xmlns:p14="http://schemas.microsoft.com/office/powerpoint/2010/main" xmlns="" val="24491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#3bis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53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88640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 rIns="396000"/>
          <a:lstStyle/>
          <a:p>
            <a:pPr eaLnBrk="1" hangingPunct="1"/>
            <a:endParaRPr lang="el-GR" sz="2400" b="1" u="sng" dirty="0" smtClean="0">
              <a:latin typeface="Verdana" pitchFamily="34" charset="0"/>
            </a:endParaRPr>
          </a:p>
          <a:p>
            <a:pPr algn="l" eaLnBrk="1" hangingPunct="1"/>
            <a:r>
              <a:rPr lang="el-GR" sz="2400" b="1" u="sng" dirty="0" smtClean="0">
                <a:latin typeface="Verdana" pitchFamily="34" charset="0"/>
              </a:rPr>
              <a:t>Ασκήσεις [</a:t>
            </a:r>
            <a:r>
              <a:rPr lang="el-GR" sz="2400" b="1" u="sng" dirty="0" err="1" smtClean="0">
                <a:latin typeface="Verdana" pitchFamily="34" charset="0"/>
              </a:rPr>
              <a:t>ι2</a:t>
            </a:r>
            <a:r>
              <a:rPr lang="el-GR" sz="2400" b="1" u="sng" dirty="0" smtClean="0">
                <a:latin typeface="Verdana" pitchFamily="34" charset="0"/>
              </a:rPr>
              <a:t>]</a:t>
            </a:r>
          </a:p>
          <a:p>
            <a:pPr algn="l" eaLnBrk="1" hangingPunct="1"/>
            <a:endParaRPr lang="el-GR" sz="2400" b="1" u="sng" dirty="0" smtClean="0">
              <a:latin typeface="Verdana" pitchFamily="34" charset="0"/>
            </a:endParaRPr>
          </a:p>
          <a:p>
            <a:pPr lvl="1" algn="l" eaLnBrk="1" hangingPunct="1"/>
            <a:r>
              <a:rPr lang="el-GR" sz="1800" dirty="0" smtClean="0">
                <a:latin typeface="Verdana" pitchFamily="34" charset="0"/>
              </a:rPr>
              <a:t>Αν στο σημείο ισορροπίας η τιμή του προϊόντος είναι </a:t>
            </a:r>
            <a:r>
              <a:rPr lang="en-US" sz="1800" dirty="0" smtClean="0">
                <a:latin typeface="Verdana" pitchFamily="34" charset="0"/>
              </a:rPr>
              <a:t>P=20 </a:t>
            </a:r>
            <a:r>
              <a:rPr lang="el-GR" sz="1800" dirty="0" smtClean="0">
                <a:latin typeface="Verdana" pitchFamily="34" charset="0"/>
              </a:rPr>
              <a:t>ευρώ, και η ποσότητα </a:t>
            </a:r>
            <a:r>
              <a:rPr lang="en-US" sz="1800" dirty="0" smtClean="0">
                <a:latin typeface="Verdana" pitchFamily="34" charset="0"/>
              </a:rPr>
              <a:t>Q=100</a:t>
            </a:r>
            <a:r>
              <a:rPr lang="el-GR" sz="1800" dirty="0" smtClean="0">
                <a:latin typeface="Verdana" pitchFamily="34" charset="0"/>
              </a:rPr>
              <a:t> κιλά,</a:t>
            </a:r>
          </a:p>
          <a:p>
            <a:pPr lvl="1" algn="l" eaLnBrk="1" hangingPunct="1"/>
            <a:endParaRPr lang="el-GR" sz="1800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Μια </a:t>
            </a:r>
            <a:r>
              <a:rPr lang="el-GR" sz="1800" u="sng" dirty="0" smtClean="0">
                <a:latin typeface="Verdana" pitchFamily="34" charset="0"/>
              </a:rPr>
              <a:t>βελτίωση της παραγωγικότητας</a:t>
            </a:r>
            <a:r>
              <a:rPr lang="el-GR" sz="1800" dirty="0" smtClean="0">
                <a:latin typeface="Verdana" pitchFamily="34" charset="0"/>
              </a:rPr>
              <a:t> θα φέρει αύξηση ή μείωση της τιμής ισορροπίας; Της ποσότητας ισορροπίας;</a:t>
            </a:r>
          </a:p>
        </p:txBody>
      </p:sp>
    </p:spTree>
    <p:extLst>
      <p:ext uri="{BB962C8B-B14F-4D97-AF65-F5344CB8AC3E}">
        <p14:creationId xmlns:p14="http://schemas.microsoft.com/office/powerpoint/2010/main" xmlns="" val="48707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#3bis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54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88640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 rIns="396000"/>
          <a:lstStyle/>
          <a:p>
            <a:pPr eaLnBrk="1" hangingPunct="1"/>
            <a:endParaRPr lang="el-GR" sz="2400" b="1" u="sng" dirty="0" smtClean="0">
              <a:latin typeface="Verdana" pitchFamily="34" charset="0"/>
            </a:endParaRPr>
          </a:p>
          <a:p>
            <a:pPr algn="l" eaLnBrk="1" hangingPunct="1"/>
            <a:r>
              <a:rPr lang="el-GR" sz="2400" b="1" u="sng" dirty="0" smtClean="0">
                <a:latin typeface="Verdana" pitchFamily="34" charset="0"/>
              </a:rPr>
              <a:t>Ασκήσεις [</a:t>
            </a:r>
            <a:r>
              <a:rPr lang="el-GR" sz="2400" b="1" u="sng" dirty="0" err="1" smtClean="0">
                <a:latin typeface="Verdana" pitchFamily="34" charset="0"/>
              </a:rPr>
              <a:t>ι3</a:t>
            </a:r>
            <a:r>
              <a:rPr lang="el-GR" sz="2400" b="1" u="sng" dirty="0" smtClean="0">
                <a:latin typeface="Verdana" pitchFamily="34" charset="0"/>
              </a:rPr>
              <a:t>]</a:t>
            </a:r>
          </a:p>
          <a:p>
            <a:pPr algn="l" eaLnBrk="1" hangingPunct="1"/>
            <a:endParaRPr lang="el-GR" sz="2400" b="1" u="sng" dirty="0" smtClean="0">
              <a:latin typeface="Verdana" pitchFamily="34" charset="0"/>
            </a:endParaRPr>
          </a:p>
          <a:p>
            <a:pPr lvl="1" algn="l" eaLnBrk="1" hangingPunct="1"/>
            <a:r>
              <a:rPr lang="el-GR" sz="1800" dirty="0" smtClean="0">
                <a:latin typeface="Verdana" pitchFamily="34" charset="0"/>
              </a:rPr>
              <a:t>Αν στο σημείο ισορροπίας η τιμή του προϊόντος είναι </a:t>
            </a:r>
            <a:r>
              <a:rPr lang="en-US" sz="1800" dirty="0" smtClean="0">
                <a:latin typeface="Verdana" pitchFamily="34" charset="0"/>
              </a:rPr>
              <a:t>P=20 </a:t>
            </a:r>
            <a:r>
              <a:rPr lang="el-GR" sz="1800" dirty="0" smtClean="0">
                <a:latin typeface="Verdana" pitchFamily="34" charset="0"/>
              </a:rPr>
              <a:t>ευρώ, και η ποσότητα </a:t>
            </a:r>
            <a:r>
              <a:rPr lang="en-US" sz="1800" dirty="0" smtClean="0">
                <a:latin typeface="Verdana" pitchFamily="34" charset="0"/>
              </a:rPr>
              <a:t>Q=100</a:t>
            </a:r>
            <a:r>
              <a:rPr lang="el-GR" sz="1800" dirty="0" smtClean="0">
                <a:latin typeface="Verdana" pitchFamily="34" charset="0"/>
              </a:rPr>
              <a:t> κιλά,</a:t>
            </a:r>
          </a:p>
          <a:p>
            <a:pPr lvl="1" algn="l" eaLnBrk="1" hangingPunct="1"/>
            <a:endParaRPr lang="el-GR" sz="1800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Μια </a:t>
            </a:r>
            <a:r>
              <a:rPr lang="el-GR" sz="1800" u="sng" dirty="0" smtClean="0">
                <a:latin typeface="Verdana" pitchFamily="34" charset="0"/>
              </a:rPr>
              <a:t>μείωση του κόστους εργασίας ανά μονάδα παραγωγής</a:t>
            </a:r>
            <a:r>
              <a:rPr lang="el-GR" sz="1800" dirty="0" smtClean="0">
                <a:latin typeface="Verdana" pitchFamily="34" charset="0"/>
              </a:rPr>
              <a:t> θα φέρει αύξηση ή μείωση της τιμής ισορροπίας; Της ποσότητας ισορροπίας;</a:t>
            </a:r>
          </a:p>
        </p:txBody>
      </p:sp>
    </p:spTree>
    <p:extLst>
      <p:ext uri="{BB962C8B-B14F-4D97-AF65-F5344CB8AC3E}">
        <p14:creationId xmlns:p14="http://schemas.microsoft.com/office/powerpoint/2010/main" xmlns="" val="142917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#3bis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55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88640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 rIns="396000"/>
          <a:lstStyle/>
          <a:p>
            <a:pPr eaLnBrk="1" hangingPunct="1"/>
            <a:endParaRPr lang="el-GR" sz="2400" b="1" u="sng" dirty="0" smtClean="0">
              <a:latin typeface="Verdana" pitchFamily="34" charset="0"/>
            </a:endParaRPr>
          </a:p>
          <a:p>
            <a:pPr algn="l" eaLnBrk="1" hangingPunct="1"/>
            <a:r>
              <a:rPr lang="el-GR" sz="2400" b="1" u="sng" dirty="0" smtClean="0">
                <a:latin typeface="Verdana" pitchFamily="34" charset="0"/>
              </a:rPr>
              <a:t>Ασκήσεις [</a:t>
            </a:r>
            <a:r>
              <a:rPr lang="el-GR" sz="2400" b="1" u="sng" dirty="0" err="1" smtClean="0">
                <a:latin typeface="Verdana" pitchFamily="34" charset="0"/>
              </a:rPr>
              <a:t>ι4</a:t>
            </a:r>
            <a:r>
              <a:rPr lang="el-GR" sz="2400" b="1" u="sng" dirty="0" smtClean="0">
                <a:latin typeface="Verdana" pitchFamily="34" charset="0"/>
              </a:rPr>
              <a:t>]</a:t>
            </a:r>
          </a:p>
          <a:p>
            <a:pPr algn="l" eaLnBrk="1" hangingPunct="1"/>
            <a:endParaRPr lang="el-GR" sz="2400" b="1" u="sng" dirty="0" smtClean="0">
              <a:latin typeface="Verdana" pitchFamily="34" charset="0"/>
            </a:endParaRPr>
          </a:p>
          <a:p>
            <a:pPr lvl="1" algn="l" eaLnBrk="1" hangingPunct="1"/>
            <a:r>
              <a:rPr lang="el-GR" sz="1800" dirty="0" smtClean="0">
                <a:latin typeface="Verdana" pitchFamily="34" charset="0"/>
              </a:rPr>
              <a:t>Αν ο ΦΠΑ επί του συγκεκριμένου προϊόντος αυξηθεί, ποιες θα είναι οι συνέπειες επί της τιμής και της ποσότητας ισορροπίας, ξεχωριστά αν το προϊόν είναι πρώτης ανάγκης ή πολυτελείας;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995936" y="2636912"/>
            <a:ext cx="0" cy="288032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995936" y="5517232"/>
            <a:ext cx="468052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3995936" y="3284984"/>
            <a:ext cx="3096344" cy="15841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995936" y="3356992"/>
            <a:ext cx="3096344" cy="2160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995936" y="4221088"/>
            <a:ext cx="122413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220072" y="4221088"/>
            <a:ext cx="0" cy="129614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3995936" y="3573016"/>
            <a:ext cx="3248744" cy="1656184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995936" y="4437112"/>
            <a:ext cx="1512168" cy="0"/>
          </a:xfrm>
          <a:prstGeom prst="line">
            <a:avLst/>
          </a:prstGeom>
          <a:ln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508104" y="4437112"/>
            <a:ext cx="0" cy="1080120"/>
          </a:xfrm>
          <a:prstGeom prst="line">
            <a:avLst/>
          </a:prstGeom>
          <a:ln>
            <a:prstDash val="sysDot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995936" y="3356992"/>
            <a:ext cx="1944216" cy="216024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995936" y="3356992"/>
            <a:ext cx="4752528" cy="2160240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995936" y="4653136"/>
            <a:ext cx="1152128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995936" y="4221088"/>
            <a:ext cx="2016224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148064" y="4653136"/>
            <a:ext cx="0" cy="864096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940152" y="4293096"/>
            <a:ext cx="0" cy="1224136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7903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#3bis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56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88640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 rIns="396000"/>
          <a:lstStyle/>
          <a:p>
            <a:pPr eaLnBrk="1" hangingPunct="1"/>
            <a:endParaRPr lang="el-GR" sz="2400" b="1" u="sng" dirty="0" smtClean="0">
              <a:latin typeface="Verdana" pitchFamily="34" charset="0"/>
            </a:endParaRPr>
          </a:p>
          <a:p>
            <a:pPr algn="l" eaLnBrk="1" hangingPunct="1"/>
            <a:r>
              <a:rPr lang="el-GR" sz="2400" b="1" u="sng" dirty="0" smtClean="0">
                <a:latin typeface="Verdana" pitchFamily="34" charset="0"/>
              </a:rPr>
              <a:t>Ασκήσεις [</a:t>
            </a:r>
            <a:r>
              <a:rPr lang="el-GR" sz="2400" b="1" u="sng" dirty="0" err="1" smtClean="0">
                <a:latin typeface="Verdana" pitchFamily="34" charset="0"/>
              </a:rPr>
              <a:t>ι5</a:t>
            </a:r>
            <a:r>
              <a:rPr lang="el-GR" sz="2400" b="1" u="sng" dirty="0" smtClean="0">
                <a:latin typeface="Verdana" pitchFamily="34" charset="0"/>
              </a:rPr>
              <a:t>]</a:t>
            </a:r>
          </a:p>
          <a:p>
            <a:pPr algn="l" eaLnBrk="1" hangingPunct="1"/>
            <a:endParaRPr lang="el-GR" sz="2400" b="1" u="sng" dirty="0" smtClean="0">
              <a:latin typeface="Verdana" pitchFamily="34" charset="0"/>
            </a:endParaRPr>
          </a:p>
          <a:p>
            <a:pPr lvl="1" algn="l" eaLnBrk="1" hangingPunct="1"/>
            <a:r>
              <a:rPr lang="el-GR" sz="1800" dirty="0" smtClean="0">
                <a:latin typeface="Verdana" pitchFamily="34" charset="0"/>
              </a:rPr>
              <a:t>Αν ο ΦΠΑ επί του συγκεκριμένου προϊόντος αυξηθεί, ποιες θα είναι οι συνέπειες επί της τιμής και της ποσότητας ισορροπίας, ξεχωριστά αν το προϊόν είναι πρώτης ανάγκης ή πολυτελείας;</a:t>
            </a:r>
          </a:p>
          <a:p>
            <a:pPr lvl="1" algn="l" eaLnBrk="1" hangingPunct="1"/>
            <a:r>
              <a:rPr lang="el-GR" sz="1800" i="1" dirty="0" smtClean="0">
                <a:latin typeface="Verdana" pitchFamily="34" charset="0"/>
              </a:rPr>
              <a:t>στην περίπτωση που οι πωλητές αποφασίσουν να μειώσουν το ποσοστό κέρδους;</a:t>
            </a:r>
          </a:p>
        </p:txBody>
      </p:sp>
    </p:spTree>
    <p:extLst>
      <p:ext uri="{BB962C8B-B14F-4D97-AF65-F5344CB8AC3E}">
        <p14:creationId xmlns:p14="http://schemas.microsoft.com/office/powerpoint/2010/main" xmlns="" val="188654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#3bis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57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88640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 rIns="396000"/>
          <a:lstStyle/>
          <a:p>
            <a:pPr eaLnBrk="1" hangingPunct="1"/>
            <a:endParaRPr lang="el-GR" sz="2400" b="1" u="sng" dirty="0" smtClean="0">
              <a:latin typeface="Verdana" pitchFamily="34" charset="0"/>
            </a:endParaRPr>
          </a:p>
          <a:p>
            <a:pPr algn="l" eaLnBrk="1" hangingPunct="1"/>
            <a:r>
              <a:rPr lang="el-GR" sz="2400" b="1" u="sng" dirty="0" smtClean="0">
                <a:latin typeface="Verdana" pitchFamily="34" charset="0"/>
              </a:rPr>
              <a:t>Ασκήσεις [</a:t>
            </a:r>
            <a:r>
              <a:rPr lang="el-GR" sz="2400" b="1" u="sng" dirty="0" err="1" smtClean="0">
                <a:latin typeface="Verdana" pitchFamily="34" charset="0"/>
              </a:rPr>
              <a:t>ι6</a:t>
            </a:r>
            <a:r>
              <a:rPr lang="el-GR" sz="2400" b="1" u="sng" dirty="0" smtClean="0">
                <a:latin typeface="Verdana" pitchFamily="34" charset="0"/>
              </a:rPr>
              <a:t>]</a:t>
            </a:r>
          </a:p>
          <a:p>
            <a:pPr algn="l" eaLnBrk="1" hangingPunct="1"/>
            <a:endParaRPr lang="el-GR" sz="2400" b="1" u="sng" dirty="0" smtClean="0">
              <a:latin typeface="Verdana" pitchFamily="34" charset="0"/>
            </a:endParaRPr>
          </a:p>
          <a:p>
            <a:pPr lvl="1" algn="l" eaLnBrk="1" hangingPunct="1"/>
            <a:r>
              <a:rPr lang="el-GR" sz="1800" dirty="0" smtClean="0">
                <a:latin typeface="Verdana" pitchFamily="34" charset="0"/>
              </a:rPr>
              <a:t>Πως μεταβάλλονται η τιμή και η ποσότητα ισορροπίας αν αυξηθεί ο φόρος εισοδήματος;</a:t>
            </a:r>
          </a:p>
        </p:txBody>
      </p:sp>
    </p:spTree>
    <p:extLst>
      <p:ext uri="{BB962C8B-B14F-4D97-AF65-F5344CB8AC3E}">
        <p14:creationId xmlns:p14="http://schemas.microsoft.com/office/powerpoint/2010/main" xmlns="" val="344118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#3bis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58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188640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 rIns="504000"/>
          <a:lstStyle/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2400" b="1" u="sng" dirty="0" smtClean="0">
                <a:latin typeface="Verdana" pitchFamily="34" charset="0"/>
              </a:rPr>
              <a:t>Ασκήσεις [</a:t>
            </a:r>
            <a:r>
              <a:rPr lang="el-GR" sz="2400" b="1" u="sng" dirty="0" err="1" smtClean="0">
                <a:latin typeface="Verdana" pitchFamily="34" charset="0"/>
              </a:rPr>
              <a:t>ι7</a:t>
            </a:r>
            <a:r>
              <a:rPr lang="el-GR" sz="2400" b="1" u="sng" dirty="0" smtClean="0">
                <a:latin typeface="Verdana" pitchFamily="34" charset="0"/>
              </a:rPr>
              <a:t>]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lvl="1" algn="l" eaLnBrk="1" hangingPunct="1"/>
            <a:r>
              <a:rPr lang="el-GR" sz="1800" dirty="0" smtClean="0">
                <a:latin typeface="Verdana" pitchFamily="34" charset="0"/>
              </a:rPr>
              <a:t>Όταν υπάρχει ξηρασία στη Νότια Ευρώπη η τιμή του ελαιολάδου αυξάνεται στα σούπερ μάρκετ όλης της Ευρώπης</a:t>
            </a:r>
          </a:p>
          <a:p>
            <a:pPr lvl="1" algn="l" eaLnBrk="1" hangingPunct="1"/>
            <a:endParaRPr lang="el-GR" sz="1800" dirty="0" smtClean="0">
              <a:latin typeface="Verdana" pitchFamily="34" charset="0"/>
            </a:endParaRPr>
          </a:p>
          <a:p>
            <a:pPr lvl="1" algn="l" eaLnBrk="1" hangingPunct="1"/>
            <a:r>
              <a:rPr lang="el-GR" sz="1800" i="1" dirty="0" smtClean="0">
                <a:latin typeface="Verdana" pitchFamily="34" charset="0"/>
              </a:rPr>
              <a:t>Ισχύει; Πως εξηγείται;</a:t>
            </a:r>
          </a:p>
        </p:txBody>
      </p:sp>
    </p:spTree>
    <p:extLst>
      <p:ext uri="{BB962C8B-B14F-4D97-AF65-F5344CB8AC3E}">
        <p14:creationId xmlns:p14="http://schemas.microsoft.com/office/powerpoint/2010/main" xmlns="" val="267950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6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432000"/>
          <a:lstStyle/>
          <a:p>
            <a:pPr algn="l" eaLnBrk="1" hangingPunct="1"/>
            <a:endParaRPr lang="el-GR" sz="2000" b="1" dirty="0" smtClean="0">
              <a:latin typeface="Verdana" pitchFamily="34" charset="0"/>
            </a:endParaRPr>
          </a:p>
          <a:p>
            <a:pPr algn="l" eaLnBrk="1" hangingPunct="1">
              <a:buFont typeface="Wingdings" pitchFamily="2" charset="2"/>
              <a:buChar char="Ø"/>
            </a:pPr>
            <a:r>
              <a:rPr lang="el-GR" sz="2000" b="1" dirty="0" smtClean="0">
                <a:latin typeface="Verdana" pitchFamily="34" charset="0"/>
              </a:rPr>
              <a:t> Ανταγωνιστική αγορά</a:t>
            </a:r>
          </a:p>
          <a:p>
            <a:pPr algn="l" eaLnBrk="1" hangingPunct="1">
              <a:buFont typeface="Wingdings" pitchFamily="2" charset="2"/>
              <a:buChar char="Ø"/>
            </a:pPr>
            <a:endParaRPr lang="el-GR" sz="2000" b="1" dirty="0" smtClean="0">
              <a:latin typeface="Verdana" pitchFamily="34" charset="0"/>
            </a:endParaRPr>
          </a:p>
          <a:p>
            <a:pPr algn="l" eaLnBrk="1" hangingPunct="1">
              <a:buFont typeface="Wingdings" pitchFamily="2" charset="2"/>
              <a:buChar char="Ø"/>
            </a:pPr>
            <a:r>
              <a:rPr lang="el-GR" sz="2000" b="1" dirty="0" smtClean="0">
                <a:latin typeface="Verdana" pitchFamily="34" charset="0"/>
              </a:rPr>
              <a:t> Καμπύλη </a:t>
            </a:r>
            <a:r>
              <a:rPr lang="el-GR" sz="2000" b="1" u="sng" dirty="0" smtClean="0">
                <a:latin typeface="Verdana" pitchFamily="34" charset="0"/>
              </a:rPr>
              <a:t>ζήτησης</a:t>
            </a:r>
          </a:p>
          <a:p>
            <a:pPr algn="l" eaLnBrk="1" hangingPunct="1">
              <a:buFont typeface="Wingdings" pitchFamily="2" charset="2"/>
              <a:buChar char="Ø"/>
            </a:pPr>
            <a:r>
              <a:rPr lang="el-GR" sz="2000" b="1" dirty="0" smtClean="0">
                <a:latin typeface="Verdana" pitchFamily="34" charset="0"/>
              </a:rPr>
              <a:t> </a:t>
            </a:r>
            <a:r>
              <a:rPr lang="el-GR" sz="2000" dirty="0" smtClean="0">
                <a:latin typeface="Verdana" pitchFamily="34" charset="0"/>
              </a:rPr>
              <a:t>Ατομική και αγοραία ζήτηση</a:t>
            </a:r>
          </a:p>
          <a:p>
            <a:pPr algn="l" eaLnBrk="1" hangingPunct="1">
              <a:buFont typeface="Wingdings" pitchFamily="2" charset="2"/>
              <a:buChar char="Ø"/>
            </a:pPr>
            <a:r>
              <a:rPr lang="el-GR" sz="2000" dirty="0" smtClean="0">
                <a:latin typeface="Verdana" pitchFamily="34" charset="0"/>
              </a:rPr>
              <a:t> Προσδιοριστικοί παράγοντες ζήτησης</a:t>
            </a:r>
          </a:p>
          <a:p>
            <a:pPr algn="l" eaLnBrk="1" hangingPunct="1">
              <a:buFont typeface="Wingdings" pitchFamily="2" charset="2"/>
              <a:buChar char="Ø"/>
            </a:pPr>
            <a:r>
              <a:rPr lang="el-GR" sz="2000" dirty="0" smtClean="0">
                <a:latin typeface="Verdana" pitchFamily="34" charset="0"/>
              </a:rPr>
              <a:t> Δημόσια παρέμβαση στη ζήτηση</a:t>
            </a:r>
          </a:p>
          <a:p>
            <a:pPr algn="l" eaLnBrk="1" hangingPunct="1">
              <a:buFont typeface="Wingdings" pitchFamily="2" charset="2"/>
              <a:buChar char="Ø"/>
            </a:pPr>
            <a:endParaRPr lang="el-GR" sz="2000" b="1" dirty="0" smtClean="0">
              <a:latin typeface="Verdana" pitchFamily="34" charset="0"/>
            </a:endParaRPr>
          </a:p>
          <a:p>
            <a:pPr algn="l" eaLnBrk="1" hangingPunct="1">
              <a:buFont typeface="Wingdings" pitchFamily="2" charset="2"/>
              <a:buChar char="Ø"/>
            </a:pPr>
            <a:r>
              <a:rPr lang="el-GR" sz="2000" b="1" dirty="0" smtClean="0">
                <a:latin typeface="Verdana" pitchFamily="34" charset="0"/>
              </a:rPr>
              <a:t> Καμπύλη </a:t>
            </a:r>
            <a:r>
              <a:rPr lang="el-GR" sz="2000" b="1" u="sng" dirty="0" smtClean="0">
                <a:latin typeface="Verdana" pitchFamily="34" charset="0"/>
              </a:rPr>
              <a:t>προσφοράς</a:t>
            </a:r>
          </a:p>
          <a:p>
            <a:pPr algn="l" eaLnBrk="1" hangingPunct="1">
              <a:buFont typeface="Wingdings" pitchFamily="2" charset="2"/>
              <a:buChar char="Ø"/>
            </a:pPr>
            <a:r>
              <a:rPr lang="el-GR" sz="2000" b="1" dirty="0" smtClean="0">
                <a:latin typeface="Verdana" pitchFamily="34" charset="0"/>
              </a:rPr>
              <a:t> </a:t>
            </a:r>
            <a:r>
              <a:rPr lang="el-GR" sz="2000" dirty="0" smtClean="0">
                <a:latin typeface="Verdana" pitchFamily="34" charset="0"/>
              </a:rPr>
              <a:t>Ατομική και αγοραία προσφορά</a:t>
            </a:r>
          </a:p>
          <a:p>
            <a:pPr algn="l" eaLnBrk="1" hangingPunct="1">
              <a:buFont typeface="Wingdings" pitchFamily="2" charset="2"/>
              <a:buChar char="Ø"/>
            </a:pPr>
            <a:r>
              <a:rPr lang="el-GR" sz="2000" dirty="0" smtClean="0">
                <a:latin typeface="Verdana" pitchFamily="34" charset="0"/>
              </a:rPr>
              <a:t> Προσδιοριστικοί παράγοντες προσφοράς</a:t>
            </a:r>
          </a:p>
          <a:p>
            <a:pPr algn="l" eaLnBrk="1" hangingPunct="1">
              <a:buFont typeface="Wingdings" pitchFamily="2" charset="2"/>
              <a:buChar char="Ø"/>
            </a:pPr>
            <a:r>
              <a:rPr lang="el-GR" sz="2000" dirty="0" smtClean="0">
                <a:latin typeface="Verdana" pitchFamily="34" charset="0"/>
              </a:rPr>
              <a:t> Δημόσια παρέμβαση στη προσφορά</a:t>
            </a:r>
          </a:p>
          <a:p>
            <a:pPr algn="l" eaLnBrk="1" hangingPunct="1">
              <a:buFont typeface="Wingdings" pitchFamily="2" charset="2"/>
              <a:buChar char="Ø"/>
            </a:pPr>
            <a:endParaRPr lang="el-GR" sz="2000" b="1" dirty="0" smtClean="0">
              <a:latin typeface="Verdana" pitchFamily="34" charset="0"/>
            </a:endParaRPr>
          </a:p>
          <a:p>
            <a:pPr algn="l" eaLnBrk="1" hangingPunct="1">
              <a:buFont typeface="Wingdings" pitchFamily="2" charset="2"/>
              <a:buChar char="Ø"/>
            </a:pPr>
            <a:r>
              <a:rPr lang="el-GR" sz="2000" b="1" dirty="0" smtClean="0">
                <a:latin typeface="Verdana" pitchFamily="34" charset="0"/>
              </a:rPr>
              <a:t> </a:t>
            </a:r>
            <a:r>
              <a:rPr lang="el-GR" sz="2000" b="1" u="sng" dirty="0" smtClean="0">
                <a:latin typeface="Verdana" pitchFamily="34" charset="0"/>
              </a:rPr>
              <a:t>Ισορροπία</a:t>
            </a:r>
          </a:p>
          <a:p>
            <a:pPr algn="l" eaLnBrk="1" hangingPunct="1">
              <a:buFont typeface="Wingdings" pitchFamily="2" charset="2"/>
              <a:buChar char="Ø"/>
            </a:pPr>
            <a:r>
              <a:rPr lang="el-GR" sz="2000" b="1" dirty="0" smtClean="0">
                <a:latin typeface="Verdana" pitchFamily="34" charset="0"/>
              </a:rPr>
              <a:t> </a:t>
            </a:r>
            <a:r>
              <a:rPr lang="el-GR" sz="2000" dirty="0" smtClean="0">
                <a:latin typeface="Verdana" pitchFamily="34" charset="0"/>
              </a:rPr>
              <a:t>Συνέπειες μετακινήσεων και μετατοπίσεων </a:t>
            </a:r>
          </a:p>
        </p:txBody>
      </p:sp>
    </p:spTree>
    <p:extLst>
      <p:ext uri="{BB962C8B-B14F-4D97-AF65-F5344CB8AC3E}">
        <p14:creationId xmlns:p14="http://schemas.microsoft.com/office/powerpoint/2010/main" xmlns="" val="110561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eaLnBrk="1" hangingPunct="1"/>
            <a:r>
              <a:rPr lang="el-GR" sz="2400" b="1" dirty="0" smtClean="0">
                <a:latin typeface="Verdana" pitchFamily="34" charset="0"/>
              </a:rPr>
              <a:t>Ανταγωνιστική αγορά</a:t>
            </a: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>
              <a:spcAft>
                <a:spcPts val="600"/>
              </a:spcAft>
            </a:pPr>
            <a:r>
              <a:rPr lang="el-GR" sz="2000" dirty="0" smtClean="0">
                <a:latin typeface="Verdana" pitchFamily="34" charset="0"/>
              </a:rPr>
              <a:t>Προϋποθέσεις «τέλεια ανταγωνιστικής» αγοράς:</a:t>
            </a:r>
          </a:p>
          <a:p>
            <a:pPr lvl="2" algn="l" eaLnBrk="1" hangingPunct="1">
              <a:spcAft>
                <a:spcPts val="600"/>
              </a:spcAft>
              <a:buFont typeface="Wingdings" pitchFamily="2" charset="2"/>
              <a:buChar char="ü"/>
            </a:pPr>
            <a:r>
              <a:rPr lang="el-GR" sz="2000" dirty="0" smtClean="0">
                <a:latin typeface="Verdana" pitchFamily="34" charset="0"/>
              </a:rPr>
              <a:t>Όμοια αγαθά</a:t>
            </a:r>
          </a:p>
          <a:p>
            <a:pPr lvl="2" algn="l" eaLnBrk="1" hangingPunct="1">
              <a:spcAft>
                <a:spcPts val="600"/>
              </a:spcAft>
              <a:buFont typeface="Wingdings" pitchFamily="2" charset="2"/>
              <a:buChar char="ü"/>
            </a:pPr>
            <a:r>
              <a:rPr lang="el-GR" sz="2000" dirty="0" smtClean="0">
                <a:latin typeface="Verdana" pitchFamily="34" charset="0"/>
              </a:rPr>
              <a:t> Πολυάριθμοι αγοραστές και πωλητές</a:t>
            </a:r>
          </a:p>
          <a:p>
            <a:pPr lvl="2" algn="l" eaLnBrk="1" hangingPunct="1">
              <a:spcAft>
                <a:spcPts val="600"/>
              </a:spcAft>
              <a:buFont typeface="Wingdings" pitchFamily="2" charset="2"/>
              <a:buChar char="ü"/>
            </a:pPr>
            <a:r>
              <a:rPr lang="el-GR" sz="2000" dirty="0" smtClean="0">
                <a:latin typeface="Verdana" pitchFamily="34" charset="0"/>
              </a:rPr>
              <a:t> Ανεμπόδιστη πληροφόρηση</a:t>
            </a:r>
          </a:p>
          <a:p>
            <a:pPr lvl="2" algn="l" eaLnBrk="1" hangingPunct="1">
              <a:spcAft>
                <a:spcPts val="600"/>
              </a:spcAft>
              <a:buFont typeface="Wingdings" pitchFamily="2" charset="2"/>
              <a:buChar char="ü"/>
            </a:pPr>
            <a:endParaRPr lang="el-GR" sz="2000" dirty="0" smtClean="0">
              <a:latin typeface="Verdana" pitchFamily="34" charset="0"/>
            </a:endParaRPr>
          </a:p>
          <a:p>
            <a:pPr lvl="2" algn="l" eaLnBrk="1" hangingPunct="1">
              <a:spcAft>
                <a:spcPts val="600"/>
              </a:spcAft>
              <a:buFont typeface="Wingdings" pitchFamily="2" charset="2"/>
              <a:buChar char="ü"/>
            </a:pPr>
            <a:endParaRPr lang="el-GR" sz="2000" dirty="0" smtClean="0">
              <a:latin typeface="Verdana" pitchFamily="34" charset="0"/>
            </a:endParaRPr>
          </a:p>
          <a:p>
            <a:pPr lvl="3" algn="l" eaLnBrk="1" hangingPunct="1">
              <a:spcAft>
                <a:spcPts val="600"/>
              </a:spcAft>
            </a:pPr>
            <a:r>
              <a:rPr lang="el-GR" u="sng" dirty="0" smtClean="0">
                <a:latin typeface="Verdana" pitchFamily="34" charset="0"/>
              </a:rPr>
              <a:t>Άλλες μορφές</a:t>
            </a:r>
          </a:p>
          <a:p>
            <a:pPr lvl="3" algn="l" eaLnBrk="1" hangingPunct="1">
              <a:spcAft>
                <a:spcPts val="600"/>
              </a:spcAft>
            </a:pPr>
            <a:r>
              <a:rPr lang="el-GR" dirty="0" smtClean="0">
                <a:latin typeface="Verdana" pitchFamily="34" charset="0"/>
              </a:rPr>
              <a:t>Μονοπώλια, ολιγοπώλια, </a:t>
            </a:r>
            <a:r>
              <a:rPr lang="el-GR" dirty="0" err="1" smtClean="0">
                <a:latin typeface="Verdana" pitchFamily="34" charset="0"/>
              </a:rPr>
              <a:t>μονοψώνια</a:t>
            </a:r>
            <a:r>
              <a:rPr lang="el-GR" dirty="0" smtClean="0">
                <a:latin typeface="Verdana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xmlns="" val="190949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8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800" b="1" dirty="0" smtClean="0">
              <a:latin typeface="Verdana" pitchFamily="34" charset="0"/>
            </a:endParaRPr>
          </a:p>
          <a:p>
            <a:pPr algn="l" eaLnBrk="1" hangingPunct="1"/>
            <a:endParaRPr lang="el-GR" sz="2800" b="1" dirty="0" smtClean="0">
              <a:latin typeface="Verdana" pitchFamily="34" charset="0"/>
            </a:endParaRPr>
          </a:p>
          <a:p>
            <a:pPr eaLnBrk="1" hangingPunct="1"/>
            <a:r>
              <a:rPr lang="el-GR" sz="2800" b="1" i="1" dirty="0" smtClean="0">
                <a:latin typeface="Verdana" pitchFamily="34" charset="0"/>
              </a:rPr>
              <a:t>Ζήτηση</a:t>
            </a:r>
          </a:p>
        </p:txBody>
      </p:sp>
    </p:spTree>
    <p:extLst>
      <p:ext uri="{BB962C8B-B14F-4D97-AF65-F5344CB8AC3E}">
        <p14:creationId xmlns:p14="http://schemas.microsoft.com/office/powerpoint/2010/main" xmlns="" val="242258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#3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9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l-GR" sz="2400" b="1" u="sng" dirty="0" smtClean="0">
                <a:latin typeface="Verdana" pitchFamily="34" charset="0"/>
              </a:rPr>
              <a:t>Καμπύλη ζήτησης*</a:t>
            </a:r>
            <a:endParaRPr lang="el-GR" sz="2400" dirty="0" smtClean="0">
              <a:latin typeface="Verdana" pitchFamily="34" charset="0"/>
            </a:endParaRPr>
          </a:p>
          <a:p>
            <a:pPr algn="r" eaLnBrk="1" hangingPunct="1"/>
            <a:r>
              <a:rPr lang="el-GR" sz="1800" dirty="0" smtClean="0">
                <a:latin typeface="Verdana" pitchFamily="34" charset="0"/>
              </a:rPr>
              <a:t>*άλλο ζήτηση, άλλο επιθυμία</a:t>
            </a:r>
          </a:p>
          <a:p>
            <a:pPr algn="r" eaLnBrk="1" hangingPunct="1"/>
            <a:r>
              <a:rPr lang="el-GR" sz="1800" dirty="0" smtClean="0">
                <a:latin typeface="Verdana" pitchFamily="34" charset="0"/>
              </a:rPr>
              <a:t>Ζήτηση: επιθυμία με δυνατότητα πληρωμής</a:t>
            </a:r>
          </a:p>
          <a:p>
            <a:pPr eaLnBrk="1" hangingPunct="1">
              <a:spcBef>
                <a:spcPts val="1800"/>
              </a:spcBef>
            </a:pPr>
            <a:endParaRPr lang="el-GR" sz="16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260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</TotalTime>
  <Words>1505</Words>
  <Application>Microsoft Office PowerPoint</Application>
  <PresentationFormat>Προβολή στην οθόνη (4:3)</PresentationFormat>
  <Paragraphs>998</Paragraphs>
  <Slides>58</Slides>
  <Notes>56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58</vt:i4>
      </vt:variant>
    </vt:vector>
  </HeadingPairs>
  <TitlesOfParts>
    <vt:vector size="59" baseType="lpstr">
      <vt:lpstr>Default Design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Διαφάνεια 34</vt:lpstr>
      <vt:lpstr>Διαφάνεια 35</vt:lpstr>
      <vt:lpstr>Διαφάνεια 36</vt:lpstr>
      <vt:lpstr>Διαφάνεια 37</vt:lpstr>
      <vt:lpstr>Διαφάνεια 38</vt:lpstr>
      <vt:lpstr>Διαφάνεια 39</vt:lpstr>
      <vt:lpstr>Διαφάνεια 40</vt:lpstr>
      <vt:lpstr>Διαφάνεια 41</vt:lpstr>
      <vt:lpstr>Διαφάνεια 42</vt:lpstr>
      <vt:lpstr>Διαφάνεια 43</vt:lpstr>
      <vt:lpstr>Διαφάνεια 44</vt:lpstr>
      <vt:lpstr>Διαφάνεια 45</vt:lpstr>
      <vt:lpstr>Διαφάνεια 46</vt:lpstr>
      <vt:lpstr>Διαφάνεια 47</vt:lpstr>
      <vt:lpstr>Διαφάνεια 48</vt:lpstr>
      <vt:lpstr>Διαφάνεια 49</vt:lpstr>
      <vt:lpstr>Διαφάνεια 50</vt:lpstr>
      <vt:lpstr>Διαφάνεια 51</vt:lpstr>
      <vt:lpstr>Διαφάνεια 52</vt:lpstr>
      <vt:lpstr>Διαφάνεια 53</vt:lpstr>
      <vt:lpstr>Διαφάνεια 54</vt:lpstr>
      <vt:lpstr>Διαφάνεια 55</vt:lpstr>
      <vt:lpstr>Διαφάνεια 56</vt:lpstr>
      <vt:lpstr>Διαφάνεια 57</vt:lpstr>
      <vt:lpstr>Διαφάνεια 58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mitsos</dc:creator>
  <cp:lastModifiedBy>Andreou Antonis</cp:lastModifiedBy>
  <cp:revision>39</cp:revision>
  <dcterms:created xsi:type="dcterms:W3CDTF">2007-03-04T10:43:13Z</dcterms:created>
  <dcterms:modified xsi:type="dcterms:W3CDTF">2015-01-16T10:32:39Z</dcterms:modified>
</cp:coreProperties>
</file>