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CE0F27-C87C-4D71-ABC0-1E597C348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A5A5F4-6871-49D1-B349-AC8C11736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8BA75F-1BA7-4AEE-8B63-0F5EE399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EA6AA2-81E7-4317-9B2F-144E9B4F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878974-95FB-4251-AADE-7A034C80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67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35A0BF-255D-4606-879B-8DE3E88B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02F1FD-0A79-43F8-BA54-C00151622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10F1AF-3A60-4F0C-A665-14992969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ADBD15-8CEF-439C-8FF2-C47A1A30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13AF02-3500-4C35-8CAA-C91BD9F2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02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F097B9C-69FB-4054-A136-E3BD591BD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50EA302-55B0-4ACF-8A2D-EB781E686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4EF7E8-58B2-4D95-87F9-8A37039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EE1882-43A1-4CE9-8132-1CC626E9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432DD1-223D-4E2A-8C23-3C1D11AB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83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E95C40-A038-4178-891C-E51C1A8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22C6CC-F3CC-43E9-ACBE-C6E0A68A9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A53927-21F1-46D9-9DB3-2B4F1CCE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A576B2-AA22-48B6-8E23-A048AF2F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8C091E-1781-47C5-972E-14E93347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3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34EDD2-5C43-4E33-A70C-0BEDB944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DBCD44-5A1B-4657-B704-935CFC960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AB0630-1D02-4D34-8B26-8219F7F8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F985E8-57CC-443F-9976-EEA7E99A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7C6B3C-4F27-4D8B-9A0E-71F7F98F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4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05201-D5DE-4F95-89EC-658137D5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94D7FD-9968-4353-9FA9-35DDDF7E7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8929CF4-3D83-4261-A2E9-CC2950FFC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332294B-4AB7-4994-8F79-C5DB2486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2A493E0-4BFA-4F57-A582-7D0857F6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105AEF-E64F-4A33-8D5D-E9DD3A2A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9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561BFB-3D9A-46D1-86CF-8521CF6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510829-0131-443E-A962-54BF9E1E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FA6E155-8A18-486D-B587-41F9B869F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0853C37-DBAC-4657-A7E3-15BA98460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DF82F8E-8F6B-4676-B056-2067A3FC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46BB56B-A1C6-49E1-819A-E30CCAB5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794594B-CED5-4047-9110-D3616B13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0772C6D-69AC-40CD-94C3-F6B2ADE4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71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901BD5-6E08-4A77-8461-095A55E8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7B8373F-F376-49E4-9324-7E916C92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5F84E1A-E970-484F-8BE8-357FDB3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62A98F-6EFB-4EDA-8253-BF5C2CA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8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49D3E42-A11B-4487-A1B1-0CE2B3F7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267B1FB-4D6C-45A2-8740-2C49BCCD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C04FC3-CE8E-4A12-988C-88C52053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84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DCE0A-789F-495B-A0A0-E25F2860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84985F-894B-41CA-8552-7A51FA18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2097481-D8E5-46C1-A7A5-386D3D76E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EE685-2BE2-41CD-BCA9-5F7AE7DB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E3F48C-677C-4263-8D37-D74BED9F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B72C07-173E-4C4E-899A-EB24EA45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48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49098B-33E8-4B01-95BB-4402DC5A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F86841B-6EFE-445C-9518-5F5DD4A19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F6872C2-90E2-4689-A655-47B9068DE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AAE8A73-4DED-443C-9666-11F3ED7F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2841E70-EA51-4FD0-9C1B-9AA3EA9C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FE760B-95B5-4D30-BE9D-F00838E3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837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95E079B-4EA4-46A9-84F7-B14BFA15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F1A8CE5-CA60-47B8-B427-783023E7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CDA870-765E-46D4-93B7-2DD39395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BF23-77B9-410D-B1C7-CB716AA0872D}" type="datetimeFigureOut">
              <a:rPr lang="el-GR" smtClean="0"/>
              <a:t>15/11/2020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07D7B9-62EE-40A3-8DC2-3D8EA2AE6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200189-61D8-4F67-9550-9D0167B86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83B3-42D7-4933-8D2B-3E7A24910D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27C8F6-2B24-4FC4-BFA9-EA86A678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7006"/>
          </a:xfrm>
        </p:spPr>
        <p:txBody>
          <a:bodyPr/>
          <a:lstStyle/>
          <a:p>
            <a:r>
              <a:rPr lang="el-GR" b="1" dirty="0"/>
              <a:t>Εισαγωγή στην Κοινωνιολογία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31B193-7097-4ED9-8181-A99F4DF58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3200" b="1" dirty="0"/>
              <a:t>Κοινωνική Διαστρωμάτωση και Ανισότητα Ι</a:t>
            </a:r>
          </a:p>
          <a:p>
            <a:r>
              <a:rPr lang="el-GR" sz="3200" i="1" dirty="0"/>
              <a:t>Κοινωνική Τάξη</a:t>
            </a:r>
          </a:p>
        </p:txBody>
      </p:sp>
    </p:spTree>
    <p:extLst>
      <p:ext uri="{BB962C8B-B14F-4D97-AF65-F5344CB8AC3E}">
        <p14:creationId xmlns:p14="http://schemas.microsoft.com/office/powerpoint/2010/main" val="395787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765155-75E6-4928-B052-7D89F300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Κοινωνική Διαστρωμάτωση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F3E268-11DE-4BBF-B9C4-EC16EDC6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Πολλές κοινωνίες κατά το παρελθόν (και εννοείται η παρούσα) αποτελούνται από ιεραρχημένες στρωματώσεις. Προνομιούχες στην κορυφή – μη προνομιούχες στη βάση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Οι κατατάξεις αφορούν κοινωνικές κατηγορίες που μοιράζονται κοινά χαρακτηριστικά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Τα </a:t>
            </a:r>
            <a:r>
              <a:rPr lang="el-GR" b="1" dirty="0"/>
              <a:t>βιώματα και οι ευκαιρίες </a:t>
            </a:r>
            <a:r>
              <a:rPr lang="el-GR" dirty="0"/>
              <a:t>των ατόμων συνδέονται άμεσα με την κατάταξή τους σε συγκεκριμένη κατηγορία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αλλαγές στην κοινωνική στρωμάτωση γίνονται με πάρα πολύ αργούς ρυθμούς (απελευθέρωση δούλων, χειραφέτηση γυναικών)</a:t>
            </a:r>
          </a:p>
        </p:txBody>
      </p:sp>
    </p:spTree>
    <p:extLst>
      <p:ext uri="{BB962C8B-B14F-4D97-AF65-F5344CB8AC3E}">
        <p14:creationId xmlns:p14="http://schemas.microsoft.com/office/powerpoint/2010/main" val="156298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E3C437-1989-4454-9783-E4F64D26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Κοινωνική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AE40ED-9412-4308-9DF4-B5167250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Μια ευρεία ομάδα ατόμων που μοιράζονται κοινούς οικονομικούς πόρους οι οποίοι επηρεάζουν σημαντικά τον τρόπο ζωής αυτών των ατόμων</a:t>
            </a:r>
          </a:p>
          <a:p>
            <a:r>
              <a:rPr lang="el-GR" i="1" dirty="0"/>
              <a:t>Η τάξη βασίζεται στην οικονομία</a:t>
            </a:r>
          </a:p>
          <a:p>
            <a:pPr marL="0" indent="0">
              <a:buNone/>
            </a:pPr>
            <a:r>
              <a:rPr lang="el-GR" dirty="0"/>
              <a:t>Ιδιοκτησία – Πλούτος – Επάγγελμα: Βασικοί παράγοντες που καθορίζουν τη συμμετοχή στην άρχουσα, τη μεσαία, την εργατική τάξη ή το </a:t>
            </a:r>
            <a:r>
              <a:rPr lang="en-GB" dirty="0" err="1"/>
              <a:t>luben</a:t>
            </a:r>
            <a:r>
              <a:rPr lang="en-GB" dirty="0"/>
              <a:t> </a:t>
            </a:r>
            <a:r>
              <a:rPr lang="el-GR" dirty="0"/>
              <a:t>προλεταριάτο</a:t>
            </a:r>
          </a:p>
          <a:p>
            <a:r>
              <a:rPr lang="el-GR" i="1" dirty="0"/>
              <a:t>Στην τάξη υπάρχει ένας βαθμός ρευστότητας</a:t>
            </a:r>
          </a:p>
          <a:p>
            <a:pPr marL="0" indent="0">
              <a:buNone/>
            </a:pPr>
            <a:r>
              <a:rPr lang="el-GR" dirty="0"/>
              <a:t>Κοινωνική κινητικότητα είναι η μετακίνηση από μια κοινωνική τάξη σε μια άλλη. Ανοδική και καθοδική κοινωνική κινητικότητα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35694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0EF9E5-F1FA-408A-BF8F-0F0315E0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Κοινωνική τάξη – Karl Marx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8AF517-F05E-48DA-AD7D-D3BD59F2A6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2" r="2" b="2"/>
          <a:stretch/>
        </p:blipFill>
        <p:spPr bwMode="auto">
          <a:xfrm>
            <a:off x="612091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2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D85DF6-7B3B-4BA2-A389-B0F17FFF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Κοινωνική τάξη – </a:t>
            </a:r>
            <a:r>
              <a:rPr lang="en-GB" b="1" dirty="0"/>
              <a:t>Karl Marx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E54F3F-B518-476E-A0D1-13ED5027F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825624"/>
            <a:ext cx="11434194" cy="4860401"/>
          </a:xfrm>
        </p:spPr>
        <p:txBody>
          <a:bodyPr/>
          <a:lstStyle/>
          <a:p>
            <a:r>
              <a:rPr lang="el-GR" dirty="0"/>
              <a:t>Η κοινωνική τάξη είναι μια ομάδα ανθρώπων που μοιράζονται μια κοινή σχέση με τα μέσα παραγωγής.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Ιδιοκτήτες / Μπουρζουαζία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Μη ιδιοκτήτες / Εργατική τάξη</a:t>
            </a:r>
            <a:endParaRPr lang="en-GB" dirty="0"/>
          </a:p>
          <a:p>
            <a:r>
              <a:rPr lang="el-GR" dirty="0"/>
              <a:t>Κεντρικό ζήτημα στον Μαρξ αποτελεί η έννοια της </a:t>
            </a:r>
            <a:r>
              <a:rPr lang="el-GR" b="1" dirty="0"/>
              <a:t>ταξικής συνείδησης</a:t>
            </a:r>
            <a:r>
              <a:rPr lang="el-GR" dirty="0"/>
              <a:t>. Συνειδητοποίηση της θέσης σου σε μια τάξη και υπεράσπιση των συμφερόντων της</a:t>
            </a:r>
          </a:p>
          <a:p>
            <a:r>
              <a:rPr lang="el-GR" dirty="0"/>
              <a:t>Κοινωνική τάξη = Τάξη καθαυτή + Τάξη </a:t>
            </a:r>
            <a:r>
              <a:rPr lang="el-GR" dirty="0" err="1"/>
              <a:t>δι</a:t>
            </a:r>
            <a:r>
              <a:rPr lang="el-GR" dirty="0"/>
              <a:t> εαυτή </a:t>
            </a:r>
            <a:br>
              <a:rPr lang="en-GB" dirty="0"/>
            </a:br>
            <a:r>
              <a:rPr lang="el-GR" dirty="0"/>
              <a:t>(</a:t>
            </a:r>
            <a:r>
              <a:rPr lang="en-GB" dirty="0"/>
              <a:t>class in itself + class for itself)</a:t>
            </a:r>
          </a:p>
          <a:p>
            <a:r>
              <a:rPr lang="el-GR" dirty="0"/>
              <a:t>Εμπόδιο στην ταξική συνείδηση αποτελεί η </a:t>
            </a:r>
            <a:r>
              <a:rPr lang="el-GR" b="1" dirty="0"/>
              <a:t>αλλοτρίωση</a:t>
            </a:r>
            <a:br>
              <a:rPr lang="el-GR" dirty="0"/>
            </a:br>
            <a:r>
              <a:rPr lang="el-GR" dirty="0"/>
              <a:t>Αδυναμία σύνδεσης εαυτού με εργασία, με συνεργάτες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372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8438D-AAF3-449C-BE18-254315E5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Τάξη, Κύρος (</a:t>
            </a:r>
            <a:r>
              <a:rPr lang="en-GB" b="1" dirty="0"/>
              <a:t>Status) </a:t>
            </a:r>
            <a:r>
              <a:rPr lang="el-GR" b="1" dirty="0"/>
              <a:t>–</a:t>
            </a:r>
            <a:r>
              <a:rPr lang="en-GB" b="1" dirty="0"/>
              <a:t> Max Weber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5EEAA2-C7B9-4FCA-866B-6AB01594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τάξη </a:t>
            </a:r>
            <a:r>
              <a:rPr lang="el-GR" b="1" dirty="0"/>
              <a:t>δεν είναι μόνο </a:t>
            </a:r>
            <a:r>
              <a:rPr lang="el-GR" dirty="0"/>
              <a:t>ιδιοκτησία των μέσων παραγωγής</a:t>
            </a:r>
          </a:p>
          <a:p>
            <a:r>
              <a:rPr lang="el-GR" dirty="0"/>
              <a:t>Εκπαίδευση, δεξιότητες βελτιώνουν τη θέση στην αγορά εργασίας και επηρεάζουν τις </a:t>
            </a:r>
            <a:r>
              <a:rPr lang="el-GR" b="1" dirty="0"/>
              <a:t>ευκαιρίες ζωής </a:t>
            </a:r>
            <a:r>
              <a:rPr lang="el-GR" dirty="0"/>
              <a:t>ενός ατόμου</a:t>
            </a:r>
          </a:p>
          <a:p>
            <a:pPr marL="0" indent="0">
              <a:buNone/>
            </a:pPr>
            <a:r>
              <a:rPr lang="el-GR" dirty="0"/>
              <a:t>Κεντρική σημασία έχει το </a:t>
            </a:r>
            <a:r>
              <a:rPr lang="el-GR" b="1" dirty="0"/>
              <a:t>κύρος</a:t>
            </a:r>
            <a:r>
              <a:rPr lang="el-GR" dirty="0"/>
              <a:t> ως άξονας στρωμάτωσης</a:t>
            </a:r>
          </a:p>
          <a:p>
            <a:r>
              <a:rPr lang="el-GR" dirty="0"/>
              <a:t>Τα άτομα επιδεικνύουν το κοινωνικό τους γόητρο μέσα από τρόπους ζωής, δείκτες και σύμβολα κύρους (κατοικία, ένδυση, τρόπος ομιλίας, επάγγελμα)</a:t>
            </a:r>
          </a:p>
          <a:p>
            <a:r>
              <a:rPr lang="el-GR" dirty="0"/>
              <a:t>Το κοινωνικό κύρος πολύ συχνά ταυτίζεται με την τάξη. Κάποιες φορές όχι</a:t>
            </a:r>
          </a:p>
        </p:txBody>
      </p:sp>
    </p:spTree>
    <p:extLst>
      <p:ext uri="{BB962C8B-B14F-4D97-AF65-F5344CB8AC3E}">
        <p14:creationId xmlns:p14="http://schemas.microsoft.com/office/powerpoint/2010/main" val="40463236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328</Words>
  <Application>Microsoft Office PowerPoint</Application>
  <PresentationFormat>Ευρεία οθόνη</PresentationFormat>
  <Paragraphs>28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Θέμα του Office</vt:lpstr>
      <vt:lpstr>Εισαγωγή στην Κοινωνιολογία</vt:lpstr>
      <vt:lpstr>Κοινωνική Διαστρωμάτωση</vt:lpstr>
      <vt:lpstr>Κοινωνική Τάξη</vt:lpstr>
      <vt:lpstr>Κοινωνική τάξη – Karl Marx</vt:lpstr>
      <vt:lpstr>Κοινωνική τάξη – Karl Marx</vt:lpstr>
      <vt:lpstr>Τάξη, Κύρος (Status) – Max Weber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Xypolytas</dc:creator>
  <cp:lastModifiedBy>Nikos Xypolytas</cp:lastModifiedBy>
  <cp:revision>4</cp:revision>
  <dcterms:created xsi:type="dcterms:W3CDTF">2020-11-15T05:50:23Z</dcterms:created>
  <dcterms:modified xsi:type="dcterms:W3CDTF">2020-11-15T06:28:33Z</dcterms:modified>
</cp:coreProperties>
</file>