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9" r:id="rId2"/>
    <p:sldId id="272" r:id="rId3"/>
    <p:sldId id="275" r:id="rId4"/>
    <p:sldId id="276" r:id="rId5"/>
    <p:sldId id="277" r:id="rId6"/>
    <p:sldId id="278" r:id="rId7"/>
    <p:sldId id="279" r:id="rId8"/>
    <p:sldId id="280" r:id="rId9"/>
    <p:sldId id="281" r:id="rId10"/>
    <p:sldId id="282" r:id="rId11"/>
    <p:sldId id="301" r:id="rId12"/>
    <p:sldId id="283" r:id="rId13"/>
    <p:sldId id="287" r:id="rId14"/>
    <p:sldId id="302" r:id="rId15"/>
    <p:sldId id="303" r:id="rId16"/>
    <p:sldId id="284" r:id="rId17"/>
    <p:sldId id="288" r:id="rId18"/>
    <p:sldId id="273" r:id="rId19"/>
    <p:sldId id="274" r:id="rId20"/>
    <p:sldId id="289" r:id="rId21"/>
    <p:sldId id="291" r:id="rId22"/>
    <p:sldId id="292" r:id="rId23"/>
    <p:sldId id="293" r:id="rId24"/>
    <p:sldId id="285" r:id="rId25"/>
    <p:sldId id="286" r:id="rId26"/>
    <p:sldId id="296" r:id="rId27"/>
    <p:sldId id="307" r:id="rId28"/>
    <p:sldId id="295" r:id="rId29"/>
    <p:sldId id="308"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l-GR"/>
              <a:t>Κάντε κλικ για να επεξεργαστείτε τον τίτλο υποδείγματος</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5903EC45-63DA-4A42-BF9E-B61C4A2CE995}" type="datetime1">
              <a:rPr lang="en-US" smtClean="0"/>
              <a:t>12/9/2021</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42560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D02A774D-7E9B-4E68-82DA-8BEFE761A7A8}" type="datetime1">
              <a:rPr lang="en-US" smtClean="0"/>
              <a:t>12/9/2021</a:t>
            </a:fld>
            <a:endParaRPr lang="en-US" dirty="0"/>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115418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9051BC7F-54A5-41AB-B528-153E0093D528}" type="datetime1">
              <a:rPr lang="en-US" smtClean="0"/>
              <a:t>12/9/2021</a:t>
            </a:fld>
            <a:endParaRPr lang="en-US" dirty="0"/>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162945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l-GR"/>
              <a:t>Κάντε κλικ για να επεξεργαστείτε τον τίτλο υποδείγματος</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617F7895-68D6-461D-9B44-CF2A388BFA30}" type="datetime1">
              <a:rPr lang="en-US" smtClean="0"/>
              <a:t>12/9/2021</a:t>
            </a:fld>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dirty="0"/>
          </a:p>
        </p:txBody>
      </p:sp>
    </p:spTree>
    <p:extLst>
      <p:ext uri="{BB962C8B-B14F-4D97-AF65-F5344CB8AC3E}">
        <p14:creationId xmlns:p14="http://schemas.microsoft.com/office/powerpoint/2010/main" val="409203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175816F9-E62C-4F08-950B-B1EA90B7F79D}" type="datetime1">
              <a:rPr lang="en-US" smtClean="0"/>
              <a:t>12/9/2021</a:t>
            </a:fld>
            <a:endParaRPr lang="en-US" dirty="0"/>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216898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9A22B576-987C-482C-AB4F-0A9BB589C9B4}" type="datetime1">
              <a:rPr lang="en-US" smtClean="0"/>
              <a:t>12/9/2021</a:t>
            </a:fld>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225502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BB273DA4-448F-4557-AE72-4D0D91074F66}" type="datetime1">
              <a:rPr lang="en-US" smtClean="0"/>
              <a:t>12/9/2021</a:t>
            </a:fld>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238610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B17037A0-481A-491B-BADC-7BB1EE8AE519}" type="datetime1">
              <a:rPr lang="en-US" smtClean="0"/>
              <a:t>12/9/2021</a:t>
            </a:fld>
            <a:endParaRPr lang="en-US" dirty="0"/>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336163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08BD2B94-94FF-49A0-860C-7DEF96DC561D}" type="datetime1">
              <a:rPr lang="en-US" smtClean="0"/>
              <a:t>12/9/2021</a:t>
            </a:fld>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137804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BE05919-5595-4F16-A287-AC88E2C71DA7}" type="datetime1">
              <a:rPr lang="en-US" smtClean="0"/>
              <a:t>12/9/2021</a:t>
            </a:fld>
            <a:endParaRPr lang="en-US" dirty="0"/>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111629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a:t>Κάντε κλικ στο εικονίδιο για να προσθέσετε εικόνα</a:t>
            </a:r>
            <a:endParaRPr lang="en-US" dirty="0"/>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6D62EE8F-154B-4A56-ADFC-E68A2CA9B85C}" type="datetime1">
              <a:rPr lang="en-US" smtClean="0"/>
              <a:t>12/9/2021</a:t>
            </a:fld>
            <a:endParaRPr lang="en-US" dirty="0"/>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dirty="0"/>
          </a:p>
        </p:txBody>
      </p:sp>
    </p:spTree>
    <p:extLst>
      <p:ext uri="{BB962C8B-B14F-4D97-AF65-F5344CB8AC3E}">
        <p14:creationId xmlns:p14="http://schemas.microsoft.com/office/powerpoint/2010/main" val="2909641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dirty="0"/>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8C9C6C4D-54E7-47B7-BC3E-A1103D45A067}" type="datetime1">
              <a:rPr lang="en-US" smtClean="0"/>
              <a:t>12/9/2021</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243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B5B09F67-0226-4836-9B22-AFF94EF63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0" name="Freeform: Shape 10">
            <a:extLst>
              <a:ext uri="{FF2B5EF4-FFF2-40B4-BE49-F238E27FC236}">
                <a16:creationId xmlns:a16="http://schemas.microsoft.com/office/drawing/2014/main" id="{EF6D18FB-3D39-4747-9ED8-42C5DFAB8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 y="1"/>
            <a:ext cx="5199156" cy="6857999"/>
          </a:xfrm>
          <a:custGeom>
            <a:avLst/>
            <a:gdLst>
              <a:gd name="connsiteX0" fmla="*/ 0 w 5199156"/>
              <a:gd name="connsiteY0" fmla="*/ 0 h 6857999"/>
              <a:gd name="connsiteX1" fmla="*/ 5199156 w 5199156"/>
              <a:gd name="connsiteY1" fmla="*/ 0 h 6857999"/>
              <a:gd name="connsiteX2" fmla="*/ 5199156 w 5199156"/>
              <a:gd name="connsiteY2" fmla="*/ 4404241 h 6857999"/>
              <a:gd name="connsiteX3" fmla="*/ 2996280 w 5199156"/>
              <a:gd name="connsiteY3" fmla="*/ 6845331 h 6857999"/>
              <a:gd name="connsiteX4" fmla="*/ 2762435 w 5199156"/>
              <a:gd name="connsiteY4" fmla="*/ 6857139 h 6857999"/>
              <a:gd name="connsiteX5" fmla="*/ 2762435 w 5199156"/>
              <a:gd name="connsiteY5" fmla="*/ 6857999 h 6857999"/>
              <a:gd name="connsiteX6" fmla="*/ 2745398 w 5199156"/>
              <a:gd name="connsiteY6" fmla="*/ 6857999 h 6857999"/>
              <a:gd name="connsiteX7" fmla="*/ 0 w 519915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156" h="6857999">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1" name="Freeform: Shape 12">
            <a:extLst>
              <a:ext uri="{FF2B5EF4-FFF2-40B4-BE49-F238E27FC236}">
                <a16:creationId xmlns:a16="http://schemas.microsoft.com/office/drawing/2014/main" id="{EDCDD4D4-ADBD-45B9-944B-E77CC2584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34" y="-39394"/>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3E62EABA-CF1D-4375-AC8D-E201F03C2134}"/>
              </a:ext>
            </a:extLst>
          </p:cNvPr>
          <p:cNvSpPr>
            <a:spLocks noGrp="1"/>
          </p:cNvSpPr>
          <p:nvPr>
            <p:ph type="ctrTitle"/>
          </p:nvPr>
        </p:nvSpPr>
        <p:spPr>
          <a:xfrm>
            <a:off x="914400" y="1122362"/>
            <a:ext cx="3814549" cy="3354104"/>
          </a:xfrm>
        </p:spPr>
        <p:txBody>
          <a:bodyPr>
            <a:normAutofit/>
          </a:bodyPr>
          <a:lstStyle/>
          <a:p>
            <a:r>
              <a:rPr lang="el-GR" sz="4400" dirty="0">
                <a:solidFill>
                  <a:srgbClr val="FFFFFF"/>
                </a:solidFill>
                <a:latin typeface="Times New Roman" panose="02020603050405020304" pitchFamily="18" charset="0"/>
                <a:cs typeface="Times New Roman" panose="02020603050405020304" pitchFamily="18" charset="0"/>
              </a:rPr>
              <a:t>Υγιεινή Τροφίμων &amp; Συμπεριφορά Καταναλωτή</a:t>
            </a:r>
          </a:p>
        </p:txBody>
      </p:sp>
      <p:pic>
        <p:nvPicPr>
          <p:cNvPr id="4" name="Εικόνα 3">
            <a:extLst>
              <a:ext uri="{FF2B5EF4-FFF2-40B4-BE49-F238E27FC236}">
                <a16:creationId xmlns:a16="http://schemas.microsoft.com/office/drawing/2014/main" id="{AA956C38-0538-4E87-BB3F-5856C3B1BEBE}"/>
              </a:ext>
            </a:extLst>
          </p:cNvPr>
          <p:cNvPicPr>
            <a:picLocks noChangeAspect="1"/>
          </p:cNvPicPr>
          <p:nvPr/>
        </p:nvPicPr>
        <p:blipFill>
          <a:blip r:embed="rId2"/>
          <a:stretch>
            <a:fillRect/>
          </a:stretch>
        </p:blipFill>
        <p:spPr>
          <a:xfrm>
            <a:off x="7143750" y="228744"/>
            <a:ext cx="4324350" cy="2523982"/>
          </a:xfrm>
          <a:prstGeom prst="rect">
            <a:avLst/>
          </a:prstGeom>
        </p:spPr>
      </p:pic>
      <p:sp>
        <p:nvSpPr>
          <p:cNvPr id="14" name="TextBox 13">
            <a:extLst>
              <a:ext uri="{FF2B5EF4-FFF2-40B4-BE49-F238E27FC236}">
                <a16:creationId xmlns:a16="http://schemas.microsoft.com/office/drawing/2014/main" id="{B08AA6E2-1848-44B6-8AE8-6EF682783B37}"/>
              </a:ext>
            </a:extLst>
          </p:cNvPr>
          <p:cNvSpPr txBox="1"/>
          <p:nvPr/>
        </p:nvSpPr>
        <p:spPr>
          <a:xfrm>
            <a:off x="7143750" y="4219386"/>
            <a:ext cx="4324350" cy="23966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Διάλεξη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l-GR" sz="1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Παλαιογεώργου Αναστασία-Μαρίνα</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M.Sc., Ph.D.</a:t>
            </a: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Πανεπιστημιακή</a:t>
            </a:r>
            <a:r>
              <a:rPr kumimoji="0" lang="el-GR" sz="1800" b="0" i="0" u="none" strike="noStrike" kern="1200" cap="none" spc="0" normalizeH="0" baseline="0" noProof="0" dirty="0">
                <a:ln>
                  <a:noFill/>
                </a:ln>
                <a:solidFill>
                  <a:prstClr val="black"/>
                </a:solidFill>
                <a:effectLst/>
                <a:uLnTx/>
                <a:uFillTx/>
                <a:latin typeface="Arial Nova Light"/>
                <a:ea typeface="+mn-ea"/>
                <a:cs typeface="+mn-cs"/>
              </a:rPr>
              <a:t> </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υπότροφος</a:t>
            </a:r>
          </a:p>
        </p:txBody>
      </p:sp>
    </p:spTree>
    <p:extLst>
      <p:ext uri="{BB962C8B-B14F-4D97-AF65-F5344CB8AC3E}">
        <p14:creationId xmlns:p14="http://schemas.microsoft.com/office/powerpoint/2010/main" val="400559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A564DD-185B-4CF3-B4F2-4CC5253449D4}"/>
              </a:ext>
            </a:extLst>
          </p:cNvPr>
          <p:cNvSpPr>
            <a:spLocks noGrp="1"/>
          </p:cNvSpPr>
          <p:nvPr>
            <p:ph type="title"/>
          </p:nvPr>
        </p:nvSpPr>
        <p:spPr/>
        <p:txBody>
          <a:bodyPr/>
          <a:lstStyle/>
          <a:p>
            <a:r>
              <a:rPr lang="el-GR" sz="2000" b="1" dirty="0">
                <a:latin typeface="Times New Roman" panose="02020603050405020304" pitchFamily="18" charset="0"/>
                <a:ea typeface="+mn-ea"/>
                <a:cs typeface="Times New Roman" panose="02020603050405020304" pitchFamily="18" charset="0"/>
              </a:rPr>
              <a:t>Παθογόνα βακτήρια με ενδιαφέρον στα τρόφιμα</a:t>
            </a:r>
          </a:p>
        </p:txBody>
      </p:sp>
      <p:sp>
        <p:nvSpPr>
          <p:cNvPr id="3" name="Θέση περιεχομένου 2">
            <a:extLst>
              <a:ext uri="{FF2B5EF4-FFF2-40B4-BE49-F238E27FC236}">
                <a16:creationId xmlns:a16="http://schemas.microsoft.com/office/drawing/2014/main" id="{8FFF7442-A82E-46E7-932D-F5478FB72D83}"/>
              </a:ext>
            </a:extLst>
          </p:cNvPr>
          <p:cNvSpPr>
            <a:spLocks noGrp="1"/>
          </p:cNvSpPr>
          <p:nvPr>
            <p:ph idx="1"/>
          </p:nvPr>
        </p:nvSpPr>
        <p:spPr>
          <a:xfrm>
            <a:off x="905255" y="1548198"/>
            <a:ext cx="9914860" cy="4123318"/>
          </a:xfrm>
        </p:spPr>
        <p:txBody>
          <a:bodyPr>
            <a:normAutofit lnSpcReduction="10000"/>
          </a:bodyPr>
          <a:lstStyle/>
          <a:p>
            <a:pPr marL="0" indent="0">
              <a:buNone/>
            </a:pPr>
            <a:r>
              <a:rPr lang="en-US" i="1" dirty="0">
                <a:solidFill>
                  <a:schemeClr val="tx1"/>
                </a:solidFill>
                <a:latin typeface="Times New Roman" panose="02020603050405020304" pitchFamily="18" charset="0"/>
                <a:cs typeface="Times New Roman" panose="02020603050405020304" pitchFamily="18" charset="0"/>
              </a:rPr>
              <a:t>Salmonella</a:t>
            </a:r>
            <a:r>
              <a:rPr lang="en-US" dirty="0">
                <a:solidFill>
                  <a:schemeClr val="tx1"/>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γάλα, ωμά πουλερικά, αυγά, ωμό κρέας</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Listeria</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monocytogenes</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γάλα, μαλακά τυριά, ωμό κρέας, παγωτά, λαχανικά</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Yersinia </a:t>
            </a:r>
            <a:r>
              <a:rPr lang="en-US" i="1" dirty="0" err="1">
                <a:solidFill>
                  <a:schemeClr val="tx1"/>
                </a:solidFill>
                <a:latin typeface="Times New Roman" panose="02020603050405020304" pitchFamily="18" charset="0"/>
                <a:cs typeface="Times New Roman" panose="02020603050405020304" pitchFamily="18" charset="0"/>
              </a:rPr>
              <a:t>enterolitica</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γάλα, παγωτά, λαχανικά</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Clostridium</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botulinum</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ανεπαρκώς επεξεργασμένες ή μολυσμένες κονσέρβες</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Clostridium</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perfringens</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πουλερικά, κρέας, γαλακτοκομικά προϊόντα </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Staphylococcus</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aureus</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ψάρια, κρέας, γαλακτοκομικά προϊόντα, ζυμαρικά, αλλαντικά </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Escherichia</a:t>
            </a:r>
            <a:r>
              <a:rPr lang="en-US" dirty="0">
                <a:solidFill>
                  <a:schemeClr val="tx1"/>
                </a:solidFill>
                <a:latin typeface="Times New Roman" panose="02020603050405020304" pitchFamily="18" charset="0"/>
                <a:cs typeface="Times New Roman" panose="02020603050405020304" pitchFamily="18" charset="0"/>
              </a:rPr>
              <a:t> </a:t>
            </a:r>
            <a:r>
              <a:rPr lang="en-US" i="1" dirty="0">
                <a:solidFill>
                  <a:schemeClr val="tx1"/>
                </a:solidFill>
                <a:latin typeface="Times New Roman" panose="02020603050405020304" pitchFamily="18" charset="0"/>
                <a:cs typeface="Times New Roman" panose="02020603050405020304" pitchFamily="18" charset="0"/>
              </a:rPr>
              <a:t>coli</a:t>
            </a:r>
            <a:r>
              <a:rPr lang="en-US" dirty="0">
                <a:solidFill>
                  <a:schemeClr val="tx1"/>
                </a:solidFill>
                <a:latin typeface="Times New Roman" panose="02020603050405020304" pitchFamily="18" charset="0"/>
                <a:cs typeface="Times New Roman" panose="02020603050405020304" pitchFamily="18" charset="0"/>
              </a:rPr>
              <a:t> O157:H7:</a:t>
            </a:r>
            <a:r>
              <a:rPr lang="el-GR" dirty="0">
                <a:solidFill>
                  <a:schemeClr val="tx1"/>
                </a:solidFill>
                <a:latin typeface="Times New Roman" panose="02020603050405020304" pitchFamily="18" charset="0"/>
                <a:cs typeface="Times New Roman" panose="02020603050405020304" pitchFamily="18" charset="0"/>
              </a:rPr>
              <a:t> κρέας, γάλα</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Vibrio parahaemolyticus</a:t>
            </a:r>
            <a:r>
              <a:rPr lang="en-US" dirty="0">
                <a:solidFill>
                  <a:schemeClr val="tx1"/>
                </a:solidFill>
                <a:latin typeface="Times New Roman" panose="02020603050405020304" pitchFamily="18" charset="0"/>
                <a:cs typeface="Times New Roman" panose="02020603050405020304" pitchFamily="18" charset="0"/>
              </a:rPr>
              <a:t>:</a:t>
            </a:r>
            <a:r>
              <a:rPr lang="el-GR" dirty="0">
                <a:solidFill>
                  <a:schemeClr val="tx1"/>
                </a:solidFill>
                <a:latin typeface="Times New Roman" panose="02020603050405020304" pitchFamily="18" charset="0"/>
                <a:cs typeface="Times New Roman" panose="02020603050405020304" pitchFamily="18" charset="0"/>
              </a:rPr>
              <a:t> ψάρια</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r>
              <a:rPr lang="en-US" i="1" dirty="0">
                <a:solidFill>
                  <a:schemeClr val="tx1"/>
                </a:solidFill>
                <a:latin typeface="Times New Roman" panose="02020603050405020304" pitchFamily="18" charset="0"/>
                <a:cs typeface="Times New Roman" panose="02020603050405020304" pitchFamily="18" charset="0"/>
              </a:rPr>
              <a:t>Shigella </a:t>
            </a:r>
            <a:r>
              <a:rPr lang="en-US" dirty="0">
                <a:solidFill>
                  <a:schemeClr val="tx1"/>
                </a:solidFill>
                <a:latin typeface="Times New Roman" panose="02020603050405020304" pitchFamily="18" charset="0"/>
                <a:cs typeface="Times New Roman" panose="02020603050405020304" pitchFamily="18" charset="0"/>
              </a:rPr>
              <a:t>sp.: </a:t>
            </a:r>
            <a:r>
              <a:rPr lang="el-GR" dirty="0">
                <a:solidFill>
                  <a:schemeClr val="tx1"/>
                </a:solidFill>
                <a:latin typeface="Times New Roman" panose="02020603050405020304" pitchFamily="18" charset="0"/>
                <a:cs typeface="Times New Roman" panose="02020603050405020304" pitchFamily="18" charset="0"/>
              </a:rPr>
              <a:t>γενικά μολυσμένα τρόφιμα</a:t>
            </a:r>
            <a:endParaRPr lang="el-GR" i="1"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95062C3E-08FF-4740-954C-ABCAD5D007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8775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C79EAC9-686D-4D31-B7B0-A8B97EAA18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pic>
        <p:nvPicPr>
          <p:cNvPr id="1026" name="Picture 2">
            <a:extLst>
              <a:ext uri="{FF2B5EF4-FFF2-40B4-BE49-F238E27FC236}">
                <a16:creationId xmlns:a16="http://schemas.microsoft.com/office/drawing/2014/main" id="{D6605CC2-9028-4B2D-BBEB-28C70753C2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585" y="562945"/>
            <a:ext cx="3393240" cy="2556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78EC1F-7129-4F4C-870C-FE3734562F24}"/>
              </a:ext>
            </a:extLst>
          </p:cNvPr>
          <p:cNvSpPr txBox="1"/>
          <p:nvPr/>
        </p:nvSpPr>
        <p:spPr>
          <a:xfrm>
            <a:off x="1230458" y="3119485"/>
            <a:ext cx="143284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Shigella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a:t>
            </a: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Εικόνα 5">
            <a:extLst>
              <a:ext uri="{FF2B5EF4-FFF2-40B4-BE49-F238E27FC236}">
                <a16:creationId xmlns:a16="http://schemas.microsoft.com/office/drawing/2014/main" id="{13F3E344-66E2-40B0-8201-6822B66AB897}"/>
              </a:ext>
            </a:extLst>
          </p:cNvPr>
          <p:cNvPicPr>
            <a:picLocks noChangeAspect="1"/>
          </p:cNvPicPr>
          <p:nvPr/>
        </p:nvPicPr>
        <p:blipFill>
          <a:blip r:embed="rId3"/>
          <a:stretch>
            <a:fillRect/>
          </a:stretch>
        </p:blipFill>
        <p:spPr>
          <a:xfrm>
            <a:off x="4186006" y="562945"/>
            <a:ext cx="3393240" cy="2556540"/>
          </a:xfrm>
          <a:prstGeom prst="rect">
            <a:avLst/>
          </a:prstGeom>
        </p:spPr>
      </p:pic>
      <p:sp>
        <p:nvSpPr>
          <p:cNvPr id="10" name="TextBox 9">
            <a:extLst>
              <a:ext uri="{FF2B5EF4-FFF2-40B4-BE49-F238E27FC236}">
                <a16:creationId xmlns:a16="http://schemas.microsoft.com/office/drawing/2014/main" id="{5A7D2E76-18E3-4F94-9C51-495C15570102}"/>
              </a:ext>
            </a:extLst>
          </p:cNvPr>
          <p:cNvSpPr txBox="1"/>
          <p:nvPr/>
        </p:nvSpPr>
        <p:spPr>
          <a:xfrm>
            <a:off x="5180376" y="3119485"/>
            <a:ext cx="15400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Salmonella</a:t>
            </a:r>
            <a:r>
              <a:rPr kumimoji="0" lang="el-GR"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a:t>
            </a:r>
            <a:endParaRPr kumimoji="0" lang="el-GR" sz="1800" b="0" i="0" u="none" strike="noStrike" kern="1200" cap="none" spc="0" normalizeH="0" baseline="0" noProof="0" dirty="0">
              <a:ln>
                <a:noFill/>
              </a:ln>
              <a:solidFill>
                <a:prstClr val="black"/>
              </a:solidFill>
              <a:effectLst/>
              <a:uLnTx/>
              <a:uFillTx/>
              <a:latin typeface="Arial Nova Light"/>
              <a:ea typeface="+mn-ea"/>
              <a:cs typeface="+mn-cs"/>
            </a:endParaRPr>
          </a:p>
        </p:txBody>
      </p:sp>
      <p:pic>
        <p:nvPicPr>
          <p:cNvPr id="9" name="Εικόνα 8">
            <a:extLst>
              <a:ext uri="{FF2B5EF4-FFF2-40B4-BE49-F238E27FC236}">
                <a16:creationId xmlns:a16="http://schemas.microsoft.com/office/drawing/2014/main" id="{FF11C890-F007-468E-8046-03FD134CA72F}"/>
              </a:ext>
            </a:extLst>
          </p:cNvPr>
          <p:cNvPicPr>
            <a:picLocks noChangeAspect="1"/>
          </p:cNvPicPr>
          <p:nvPr/>
        </p:nvPicPr>
        <p:blipFill>
          <a:blip r:embed="rId4"/>
          <a:stretch>
            <a:fillRect/>
          </a:stretch>
        </p:blipFill>
        <p:spPr>
          <a:xfrm>
            <a:off x="7838021" y="562945"/>
            <a:ext cx="3123521" cy="2556540"/>
          </a:xfrm>
          <a:prstGeom prst="rect">
            <a:avLst/>
          </a:prstGeom>
        </p:spPr>
      </p:pic>
      <p:sp>
        <p:nvSpPr>
          <p:cNvPr id="13" name="TextBox 12">
            <a:extLst>
              <a:ext uri="{FF2B5EF4-FFF2-40B4-BE49-F238E27FC236}">
                <a16:creationId xmlns:a16="http://schemas.microsoft.com/office/drawing/2014/main" id="{4A692CBC-DFC8-4EB1-9374-EE4E07D89561}"/>
              </a:ext>
            </a:extLst>
          </p:cNvPr>
          <p:cNvSpPr txBox="1"/>
          <p:nvPr/>
        </p:nvSpPr>
        <p:spPr>
          <a:xfrm>
            <a:off x="8181321" y="3152028"/>
            <a:ext cx="24369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Listeria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monocytogenes</a:t>
            </a:r>
            <a:endParaRPr kumimoji="0" lang="el-GR" sz="1800" b="0" i="0" u="none" strike="noStrike" kern="1200" cap="none" spc="0" normalizeH="0" baseline="0" noProof="0" dirty="0">
              <a:ln>
                <a:noFill/>
              </a:ln>
              <a:solidFill>
                <a:prstClr val="black"/>
              </a:solidFill>
              <a:effectLst/>
              <a:uLnTx/>
              <a:uFillTx/>
              <a:latin typeface="Arial Nova Light"/>
              <a:ea typeface="+mn-ea"/>
              <a:cs typeface="+mn-cs"/>
            </a:endParaRPr>
          </a:p>
        </p:txBody>
      </p:sp>
      <p:pic>
        <p:nvPicPr>
          <p:cNvPr id="12" name="Εικόνα 11">
            <a:extLst>
              <a:ext uri="{FF2B5EF4-FFF2-40B4-BE49-F238E27FC236}">
                <a16:creationId xmlns:a16="http://schemas.microsoft.com/office/drawing/2014/main" id="{00BD66F8-E02C-410A-98E4-B07B62852E92}"/>
              </a:ext>
            </a:extLst>
          </p:cNvPr>
          <p:cNvPicPr>
            <a:picLocks noChangeAspect="1"/>
          </p:cNvPicPr>
          <p:nvPr/>
        </p:nvPicPr>
        <p:blipFill>
          <a:blip r:embed="rId5"/>
          <a:stretch>
            <a:fillRect/>
          </a:stretch>
        </p:blipFill>
        <p:spPr>
          <a:xfrm>
            <a:off x="4186004" y="3488816"/>
            <a:ext cx="3393241" cy="2556541"/>
          </a:xfrm>
          <a:prstGeom prst="rect">
            <a:avLst/>
          </a:prstGeom>
        </p:spPr>
      </p:pic>
      <p:sp>
        <p:nvSpPr>
          <p:cNvPr id="16" name="TextBox 15">
            <a:extLst>
              <a:ext uri="{FF2B5EF4-FFF2-40B4-BE49-F238E27FC236}">
                <a16:creationId xmlns:a16="http://schemas.microsoft.com/office/drawing/2014/main" id="{3EA67FC9-FA5D-42DA-9848-8DE0BFCAE935}"/>
              </a:ext>
            </a:extLst>
          </p:cNvPr>
          <p:cNvSpPr txBox="1"/>
          <p:nvPr/>
        </p:nvSpPr>
        <p:spPr>
          <a:xfrm>
            <a:off x="4717803" y="6045356"/>
            <a:ext cx="28614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Vibrio parahaemolyticus</a:t>
            </a:r>
            <a:endParaRPr kumimoji="0" lang="el-GR" sz="1800" b="0" i="0" u="none" strike="noStrike" kern="1200" cap="none" spc="0" normalizeH="0" baseline="0" noProof="0" dirty="0">
              <a:ln>
                <a:noFill/>
              </a:ln>
              <a:solidFill>
                <a:prstClr val="black"/>
              </a:solidFill>
              <a:effectLst/>
              <a:uLnTx/>
              <a:uFillTx/>
              <a:latin typeface="Arial Nova Light"/>
              <a:ea typeface="+mn-ea"/>
              <a:cs typeface="+mn-cs"/>
            </a:endParaRPr>
          </a:p>
        </p:txBody>
      </p:sp>
    </p:spTree>
    <p:extLst>
      <p:ext uri="{BB962C8B-B14F-4D97-AF65-F5344CB8AC3E}">
        <p14:creationId xmlns:p14="http://schemas.microsoft.com/office/powerpoint/2010/main" val="380375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FD847D6-AA74-4488-BA94-D0E85EEB2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2" name="Rectangle 21">
            <a:extLst>
              <a:ext uri="{FF2B5EF4-FFF2-40B4-BE49-F238E27FC236}">
                <a16:creationId xmlns:a16="http://schemas.microsoft.com/office/drawing/2014/main" id="{638C52CD-3D22-40BB-9149-561D14515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44A30267-32AD-46B9-BB4D-9AB7821BDC99}"/>
              </a:ext>
            </a:extLst>
          </p:cNvPr>
          <p:cNvSpPr>
            <a:spLocks noGrp="1"/>
          </p:cNvSpPr>
          <p:nvPr>
            <p:ph type="title"/>
          </p:nvPr>
        </p:nvSpPr>
        <p:spPr>
          <a:xfrm>
            <a:off x="914402" y="681037"/>
            <a:ext cx="6660106" cy="1231434"/>
          </a:xfrm>
        </p:spPr>
        <p:txBody>
          <a:bodyPr>
            <a:normAutofit/>
          </a:bodyPr>
          <a:lstStyle/>
          <a:p>
            <a:r>
              <a:rPr lang="el-GR" dirty="0">
                <a:solidFill>
                  <a:srgbClr val="FFFFFF"/>
                </a:solidFill>
                <a:latin typeface="Times New Roman" panose="02020603050405020304" pitchFamily="18" charset="0"/>
                <a:cs typeface="Times New Roman" panose="02020603050405020304" pitchFamily="18" charset="0"/>
              </a:rPr>
              <a:t>Οι μύκητες των τροφίμων</a:t>
            </a:r>
            <a:endParaRPr lang="el-GR" dirty="0">
              <a:solidFill>
                <a:srgbClr val="FFFFFF"/>
              </a:solidFill>
            </a:endParaRPr>
          </a:p>
        </p:txBody>
      </p:sp>
      <p:sp>
        <p:nvSpPr>
          <p:cNvPr id="3" name="Θέση περιεχομένου 2">
            <a:extLst>
              <a:ext uri="{FF2B5EF4-FFF2-40B4-BE49-F238E27FC236}">
                <a16:creationId xmlns:a16="http://schemas.microsoft.com/office/drawing/2014/main" id="{2760372A-2CEF-45B4-90FE-5AE9AE15B490}"/>
              </a:ext>
            </a:extLst>
          </p:cNvPr>
          <p:cNvSpPr>
            <a:spLocks noGrp="1"/>
          </p:cNvSpPr>
          <p:nvPr>
            <p:ph idx="1"/>
          </p:nvPr>
        </p:nvSpPr>
        <p:spPr>
          <a:xfrm>
            <a:off x="914400" y="2209800"/>
            <a:ext cx="6397150" cy="3967162"/>
          </a:xfrm>
        </p:spPr>
        <p:txBody>
          <a:bodyPr>
            <a:normAutofit/>
          </a:bodyPr>
          <a:lstStyle/>
          <a:p>
            <a:pPr marL="0" indent="0" algn="just">
              <a:lnSpc>
                <a:spcPct val="150000"/>
              </a:lnSpc>
              <a:buNone/>
            </a:pPr>
            <a:r>
              <a:rPr lang="el-GR" dirty="0">
                <a:solidFill>
                  <a:srgbClr val="FFFFFF"/>
                </a:solidFill>
                <a:latin typeface="Times New Roman" panose="02020603050405020304" pitchFamily="18" charset="0"/>
                <a:cs typeface="Times New Roman" panose="02020603050405020304" pitchFamily="18" charset="0"/>
              </a:rPr>
              <a:t>Αρκετοί από τους μύκητες που αναπτύσσονται στα τρόφιμα δεν είναι παθογόνοι, αντίθετα είναι ωφέλιμοι (π.χ. ωρίμανση τυριού, οργανικά οξέα).</a:t>
            </a:r>
          </a:p>
          <a:p>
            <a:pPr marL="0" indent="0" algn="just">
              <a:lnSpc>
                <a:spcPct val="150000"/>
              </a:lnSpc>
              <a:buNone/>
            </a:pPr>
            <a:r>
              <a:rPr lang="el-GR" dirty="0">
                <a:solidFill>
                  <a:srgbClr val="FFFFFF"/>
                </a:solidFill>
                <a:latin typeface="Times New Roman" panose="02020603050405020304" pitchFamily="18" charset="0"/>
                <a:cs typeface="Times New Roman" panose="02020603050405020304" pitchFamily="18" charset="0"/>
              </a:rPr>
              <a:t>Η παραγωγή </a:t>
            </a:r>
            <a:r>
              <a:rPr lang="el-GR" dirty="0" err="1">
                <a:solidFill>
                  <a:srgbClr val="FFFFFF"/>
                </a:solidFill>
                <a:latin typeface="Times New Roman" panose="02020603050405020304" pitchFamily="18" charset="0"/>
                <a:cs typeface="Times New Roman" panose="02020603050405020304" pitchFamily="18" charset="0"/>
              </a:rPr>
              <a:t>μυκοτοξινών</a:t>
            </a:r>
            <a:r>
              <a:rPr lang="el-GR" dirty="0">
                <a:solidFill>
                  <a:srgbClr val="FFFFFF"/>
                </a:solidFill>
                <a:latin typeface="Times New Roman" panose="02020603050405020304" pitchFamily="18" charset="0"/>
                <a:cs typeface="Times New Roman" panose="02020603050405020304" pitchFamily="18" charset="0"/>
              </a:rPr>
              <a:t> κυρίως από είδη </a:t>
            </a:r>
            <a:r>
              <a:rPr lang="en-US" i="1" dirty="0">
                <a:solidFill>
                  <a:srgbClr val="FFFFFF"/>
                </a:solidFill>
                <a:latin typeface="Times New Roman" panose="02020603050405020304" pitchFamily="18" charset="0"/>
                <a:cs typeface="Times New Roman" panose="02020603050405020304" pitchFamily="18" charset="0"/>
              </a:rPr>
              <a:t>Aspergillus</a:t>
            </a:r>
            <a:r>
              <a:rPr lang="el-GR" dirty="0">
                <a:solidFill>
                  <a:srgbClr val="FFFFFF"/>
                </a:solidFill>
              </a:rPr>
              <a:t> </a:t>
            </a:r>
            <a:r>
              <a:rPr lang="el-GR" dirty="0">
                <a:solidFill>
                  <a:srgbClr val="FFFFFF"/>
                </a:solidFill>
                <a:latin typeface="Times New Roman" panose="02020603050405020304" pitchFamily="18" charset="0"/>
                <a:cs typeface="Times New Roman" panose="02020603050405020304" pitchFamily="18" charset="0"/>
              </a:rPr>
              <a:t>γίνεται υπό συνθήκες ακραίας κακής πρακτικής (π.χ. </a:t>
            </a:r>
            <a:r>
              <a:rPr lang="el-GR" dirty="0" err="1">
                <a:solidFill>
                  <a:srgbClr val="FFFFFF"/>
                </a:solidFill>
                <a:latin typeface="Times New Roman" panose="02020603050405020304" pitchFamily="18" charset="0"/>
                <a:cs typeface="Times New Roman" panose="02020603050405020304" pitchFamily="18" charset="0"/>
              </a:rPr>
              <a:t>αφλατοξίνες</a:t>
            </a:r>
            <a:r>
              <a:rPr lang="el-GR" dirty="0">
                <a:solidFill>
                  <a:srgbClr val="FFFFFF"/>
                </a:solidFill>
                <a:latin typeface="Times New Roman" panose="02020603050405020304" pitchFamily="18" charset="0"/>
                <a:cs typeface="Times New Roman" panose="02020603050405020304" pitchFamily="18" charset="0"/>
              </a:rPr>
              <a:t>, </a:t>
            </a:r>
            <a:r>
              <a:rPr lang="el-GR" dirty="0" err="1">
                <a:solidFill>
                  <a:srgbClr val="FFFFFF"/>
                </a:solidFill>
                <a:latin typeface="Times New Roman" panose="02020603050405020304" pitchFamily="18" charset="0"/>
                <a:cs typeface="Times New Roman" panose="02020603050405020304" pitchFamily="18" charset="0"/>
              </a:rPr>
              <a:t>οχρατοξίνες</a:t>
            </a:r>
            <a:r>
              <a:rPr lang="el-GR" dirty="0">
                <a:solidFill>
                  <a:srgbClr val="FFFFFF"/>
                </a:solidFill>
                <a:latin typeface="Times New Roman" panose="02020603050405020304" pitchFamily="18" charset="0"/>
                <a:cs typeface="Times New Roman" panose="02020603050405020304" pitchFamily="18" charset="0"/>
              </a:rPr>
              <a:t>).</a:t>
            </a:r>
          </a:p>
          <a:p>
            <a:pPr marL="0" indent="0" algn="just">
              <a:lnSpc>
                <a:spcPct val="150000"/>
              </a:lnSpc>
              <a:buNone/>
            </a:pPr>
            <a:r>
              <a:rPr lang="el-GR" dirty="0">
                <a:solidFill>
                  <a:srgbClr val="FFFFFF"/>
                </a:solidFill>
                <a:latin typeface="Times New Roman" panose="02020603050405020304" pitchFamily="18" charset="0"/>
                <a:cs typeface="Times New Roman" panose="02020603050405020304" pitchFamily="18" charset="0"/>
              </a:rPr>
              <a:t>Επίσης η εμφάνιση μούχλας λόγω του γένους </a:t>
            </a:r>
            <a:r>
              <a:rPr lang="en-US" i="1" dirty="0">
                <a:solidFill>
                  <a:srgbClr val="FFFFFF"/>
                </a:solidFill>
                <a:latin typeface="Times New Roman" panose="02020603050405020304" pitchFamily="18" charset="0"/>
                <a:cs typeface="Times New Roman" panose="02020603050405020304" pitchFamily="18" charset="0"/>
              </a:rPr>
              <a:t>Penicillium</a:t>
            </a:r>
            <a:r>
              <a:rPr lang="el-GR" i="1" dirty="0">
                <a:solidFill>
                  <a:srgbClr val="FFFFFF"/>
                </a:solidFill>
                <a:latin typeface="Times New Roman" panose="02020603050405020304" pitchFamily="18" charset="0"/>
                <a:cs typeface="Times New Roman" panose="02020603050405020304" pitchFamily="18" charset="0"/>
              </a:rPr>
              <a:t> </a:t>
            </a:r>
            <a:r>
              <a:rPr lang="el-GR" dirty="0">
                <a:solidFill>
                  <a:srgbClr val="FFFFFF"/>
                </a:solidFill>
                <a:latin typeface="Times New Roman" panose="02020603050405020304" pitchFamily="18" charset="0"/>
                <a:cs typeface="Times New Roman" panose="02020603050405020304" pitchFamily="18" charset="0"/>
              </a:rPr>
              <a:t>υποβαθμίζει το τρόφιμο. </a:t>
            </a:r>
          </a:p>
        </p:txBody>
      </p:sp>
      <p:pic>
        <p:nvPicPr>
          <p:cNvPr id="4" name="Εικόνα 3" descr="Εικόνα που περιέχει φαγητό, ψωμί&#10;&#10;Περιγραφή που δημιουργήθηκε αυτόματα">
            <a:extLst>
              <a:ext uri="{FF2B5EF4-FFF2-40B4-BE49-F238E27FC236}">
                <a16:creationId xmlns:a16="http://schemas.microsoft.com/office/drawing/2014/main" id="{D0640A0C-011F-4F29-B997-FE8D66E388DD}"/>
              </a:ext>
            </a:extLst>
          </p:cNvPr>
          <p:cNvPicPr>
            <a:picLocks noChangeAspect="1"/>
          </p:cNvPicPr>
          <p:nvPr/>
        </p:nvPicPr>
        <p:blipFill rotWithShape="1">
          <a:blip r:embed="rId2"/>
          <a:srcRect l="8884" r="27975"/>
          <a:stretch/>
        </p:blipFill>
        <p:spPr>
          <a:xfrm>
            <a:off x="8309113" y="-8969"/>
            <a:ext cx="3882888" cy="3443793"/>
          </a:xfrm>
          <a:prstGeom prst="rect">
            <a:avLst/>
          </a:prstGeom>
        </p:spPr>
      </p:pic>
      <p:pic>
        <p:nvPicPr>
          <p:cNvPr id="7" name="Εικόνα 6" descr="Εικόνα που περιέχει φαγητό, τυρί, ψωμί&#10;&#10;Περιγραφή που δημιουργήθηκε αυτόματα">
            <a:extLst>
              <a:ext uri="{FF2B5EF4-FFF2-40B4-BE49-F238E27FC236}">
                <a16:creationId xmlns:a16="http://schemas.microsoft.com/office/drawing/2014/main" id="{DB89500A-63ED-434D-8E43-4DDDC93BB8DA}"/>
              </a:ext>
            </a:extLst>
          </p:cNvPr>
          <p:cNvPicPr>
            <a:picLocks noChangeAspect="1"/>
          </p:cNvPicPr>
          <p:nvPr/>
        </p:nvPicPr>
        <p:blipFill rotWithShape="1">
          <a:blip r:embed="rId3"/>
          <a:srcRect l="10439" r="4604" b="-3"/>
          <a:stretch/>
        </p:blipFill>
        <p:spPr>
          <a:xfrm>
            <a:off x="8309112" y="3434824"/>
            <a:ext cx="3882888" cy="3427892"/>
          </a:xfrm>
          <a:prstGeom prst="rect">
            <a:avLst/>
          </a:prstGeom>
        </p:spPr>
      </p:pic>
      <p:sp>
        <p:nvSpPr>
          <p:cNvPr id="24" name="Freeform: Shape 23">
            <a:extLst>
              <a:ext uri="{FF2B5EF4-FFF2-40B4-BE49-F238E27FC236}">
                <a16:creationId xmlns:a16="http://schemas.microsoft.com/office/drawing/2014/main" id="{F4796F7A-20C0-4174-A2F2-AA743C5C0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14193" y="3236380"/>
            <a:ext cx="2377104"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6" name="Freeform: Shape 25">
            <a:extLst>
              <a:ext uri="{FF2B5EF4-FFF2-40B4-BE49-F238E27FC236}">
                <a16:creationId xmlns:a16="http://schemas.microsoft.com/office/drawing/2014/main" id="{74B32B17-A1E3-4486-9011-36D904655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14193" y="3236380"/>
            <a:ext cx="2377104"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6" name="Θέση αριθμού διαφάνειας 5">
            <a:extLst>
              <a:ext uri="{FF2B5EF4-FFF2-40B4-BE49-F238E27FC236}">
                <a16:creationId xmlns:a16="http://schemas.microsoft.com/office/drawing/2014/main" id="{A204F23A-7D40-414F-8CD7-C9163C5F3517}"/>
              </a:ext>
            </a:extLst>
          </p:cNvPr>
          <p:cNvSpPr>
            <a:spLocks noGrp="1"/>
          </p:cNvSpPr>
          <p:nvPr>
            <p:ph type="sldNum" sz="quarter" idx="12"/>
          </p:nvPr>
        </p:nvSpPr>
        <p:spPr>
          <a:xfrm>
            <a:off x="11391152" y="6434524"/>
            <a:ext cx="693261" cy="365125"/>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8AB70BE-1769-45B8-85A6-0C837432C7E6}" type="slidenum">
              <a:rPr kumimoji="0" lang="en-US" sz="1900" b="0" i="0" u="none" strike="noStrike" kern="1200" cap="none" spc="0" normalizeH="0" baseline="0" noProof="0">
                <a:ln>
                  <a:noFill/>
                </a:ln>
                <a:solidFill>
                  <a:srgbClr val="FFFFFF"/>
                </a:solidFill>
                <a:effectLst/>
                <a:uLnTx/>
                <a:uFillTx/>
                <a:latin typeface="Elephan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12</a:t>
            </a:fld>
            <a:endParaRPr kumimoji="0" lang="en-US" sz="1900" b="0" i="0" u="none" strike="noStrike" kern="1200" cap="none" spc="0" normalizeH="0" baseline="0" noProof="0">
              <a:ln>
                <a:noFill/>
              </a:ln>
              <a:solidFill>
                <a:srgbClr val="FFFFFF"/>
              </a:solidFill>
              <a:effectLst/>
              <a:uLnTx/>
              <a:uFillTx/>
              <a:latin typeface="Elephant"/>
              <a:ea typeface="+mn-ea"/>
              <a:cs typeface="+mn-cs"/>
            </a:endParaRPr>
          </a:p>
        </p:txBody>
      </p:sp>
    </p:spTree>
    <p:extLst>
      <p:ext uri="{BB962C8B-B14F-4D97-AF65-F5344CB8AC3E}">
        <p14:creationId xmlns:p14="http://schemas.microsoft.com/office/powerpoint/2010/main" val="691919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38E59FE-7D5E-44AE-9A51-08FBB00B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0476F504-220D-4030-8930-B5551E1F144B}"/>
              </a:ext>
            </a:extLst>
          </p:cNvPr>
          <p:cNvSpPr>
            <a:spLocks noGrp="1"/>
          </p:cNvSpPr>
          <p:nvPr>
            <p:ph type="title"/>
          </p:nvPr>
        </p:nvSpPr>
        <p:spPr>
          <a:xfrm>
            <a:off x="47622" y="0"/>
            <a:ext cx="7591427" cy="1544951"/>
          </a:xfrm>
        </p:spPr>
        <p:txBody>
          <a:bodyPr>
            <a:normAutofit/>
          </a:bodyPr>
          <a:lstStyle/>
          <a:p>
            <a:pPr>
              <a:lnSpc>
                <a:spcPct val="90000"/>
              </a:lnSpc>
            </a:pPr>
            <a:r>
              <a:rPr lang="el-GR" sz="3400" dirty="0">
                <a:latin typeface="Times New Roman" panose="02020603050405020304" pitchFamily="18" charset="0"/>
                <a:cs typeface="Times New Roman" panose="02020603050405020304" pitchFamily="18" charset="0"/>
              </a:rPr>
              <a:t>Άλλοι παθογόνοι μικροοργανισμοί των τροφίμων</a:t>
            </a:r>
          </a:p>
        </p:txBody>
      </p:sp>
      <p:sp>
        <p:nvSpPr>
          <p:cNvPr id="3" name="Θέση περιεχομένου 2">
            <a:extLst>
              <a:ext uri="{FF2B5EF4-FFF2-40B4-BE49-F238E27FC236}">
                <a16:creationId xmlns:a16="http://schemas.microsoft.com/office/drawing/2014/main" id="{949B8FD9-309A-40CF-A670-C783A1109DB3}"/>
              </a:ext>
            </a:extLst>
          </p:cNvPr>
          <p:cNvSpPr>
            <a:spLocks noGrp="1"/>
          </p:cNvSpPr>
          <p:nvPr>
            <p:ph idx="1"/>
          </p:nvPr>
        </p:nvSpPr>
        <p:spPr>
          <a:xfrm>
            <a:off x="47622" y="1239034"/>
            <a:ext cx="7591427" cy="4886557"/>
          </a:xfrm>
        </p:spPr>
        <p:txBody>
          <a:bodyPr>
            <a:normAutofit lnSpcReduction="10000"/>
          </a:bodyPr>
          <a:lstStyle/>
          <a:p>
            <a:pPr marL="0" indent="0" algn="just">
              <a:lnSpc>
                <a:spcPct val="150000"/>
              </a:lnSpc>
              <a:buNone/>
            </a:pPr>
            <a:r>
              <a:rPr lang="en-US" i="1" dirty="0">
                <a:latin typeface="Times New Roman" panose="02020603050405020304" pitchFamily="18" charset="0"/>
                <a:cs typeface="Times New Roman" panose="02020603050405020304" pitchFamily="18" charset="0"/>
              </a:rPr>
              <a:t>Giardia lamblia</a:t>
            </a:r>
            <a:r>
              <a:rPr lang="el-GR" i="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(πρωτόζωο-</a:t>
            </a:r>
            <a:r>
              <a:rPr lang="el-GR" dirty="0" err="1">
                <a:latin typeface="Times New Roman" panose="02020603050405020304" pitchFamily="18" charset="0"/>
                <a:cs typeface="Times New Roman" panose="02020603050405020304" pitchFamily="18" charset="0"/>
              </a:rPr>
              <a:t>λαμβλίαση</a:t>
            </a:r>
            <a:r>
              <a:rPr lang="el-GR" dirty="0">
                <a:latin typeface="Times New Roman" panose="02020603050405020304" pitchFamily="18" charset="0"/>
                <a:cs typeface="Times New Roman" panose="02020603050405020304" pitchFamily="18" charset="0"/>
              </a:rPr>
              <a:t>): κακή πρακτική υγιεινής κατά το χειρισμό των τροφίμων</a:t>
            </a:r>
          </a:p>
          <a:p>
            <a:pPr marL="0" indent="0" algn="just">
              <a:lnSpc>
                <a:spcPct val="150000"/>
              </a:lnSpc>
              <a:buNone/>
            </a:pPr>
            <a:r>
              <a:rPr lang="en-US" i="1" dirty="0">
                <a:latin typeface="Times New Roman" panose="02020603050405020304" pitchFamily="18" charset="0"/>
                <a:cs typeface="Times New Roman" panose="02020603050405020304" pitchFamily="18" charset="0"/>
              </a:rPr>
              <a:t>Norwalk virus </a:t>
            </a:r>
            <a:r>
              <a:rPr lang="el-GR" dirty="0">
                <a:latin typeface="Times New Roman" panose="02020603050405020304" pitchFamily="18" charset="0"/>
                <a:cs typeface="Times New Roman" panose="02020603050405020304" pitchFamily="18" charset="0"/>
              </a:rPr>
              <a:t>(</a:t>
            </a:r>
            <a:r>
              <a:rPr lang="el-GR" dirty="0" err="1">
                <a:latin typeface="Times New Roman" panose="02020603050405020304" pitchFamily="18" charset="0"/>
                <a:cs typeface="Times New Roman" panose="02020603050405020304" pitchFamily="18" charset="0"/>
              </a:rPr>
              <a:t>νοροϊός</a:t>
            </a:r>
            <a:r>
              <a:rPr lang="el-GR" dirty="0">
                <a:latin typeface="Times New Roman" panose="02020603050405020304" pitchFamily="18" charset="0"/>
                <a:cs typeface="Times New Roman" panose="02020603050405020304" pitchFamily="18" charset="0"/>
              </a:rPr>
              <a:t>-ιογενής γαστρεντερίτιδα): οστρακοειδή, μολυσμένα τρόφιμα, μολυσμένο νερό και επιφάνειες, ανθρώπινη επαφή</a:t>
            </a:r>
            <a:endParaRPr lang="en-US" dirty="0">
              <a:latin typeface="Times New Roman" panose="02020603050405020304" pitchFamily="18" charset="0"/>
              <a:cs typeface="Times New Roman" panose="02020603050405020304" pitchFamily="18" charset="0"/>
            </a:endParaRPr>
          </a:p>
          <a:p>
            <a:pPr marL="0" indent="0" algn="just">
              <a:lnSpc>
                <a:spcPct val="150000"/>
              </a:lnSpc>
              <a:buNone/>
            </a:pPr>
            <a:r>
              <a:rPr lang="en-US" i="1" dirty="0">
                <a:latin typeface="Times New Roman" panose="02020603050405020304" pitchFamily="18" charset="0"/>
                <a:cs typeface="Times New Roman" panose="02020603050405020304" pitchFamily="18" charset="0"/>
              </a:rPr>
              <a:t>Rota virus</a:t>
            </a:r>
            <a:r>
              <a:rPr lang="el-GR" dirty="0">
                <a:latin typeface="Times New Roman" panose="02020603050405020304" pitchFamily="18" charset="0"/>
                <a:cs typeface="Times New Roman" panose="02020603050405020304" pitchFamily="18" charset="0"/>
              </a:rPr>
              <a:t> (σοβαρή διάρροια μεταξύ βρεφών και μικρών παιδιών): μολυσμένα τρόφιμα, μολυσμένο νερό και επιφάνειες</a:t>
            </a:r>
            <a:endParaRPr lang="en-US" dirty="0">
              <a:latin typeface="Times New Roman" panose="02020603050405020304" pitchFamily="18" charset="0"/>
              <a:cs typeface="Times New Roman" panose="02020603050405020304" pitchFamily="18" charset="0"/>
            </a:endParaRPr>
          </a:p>
          <a:p>
            <a:pPr marL="0" indent="0" algn="just">
              <a:lnSpc>
                <a:spcPct val="150000"/>
              </a:lnSpc>
              <a:buNone/>
            </a:pPr>
            <a:r>
              <a:rPr lang="en-US" i="1" dirty="0">
                <a:latin typeface="Times New Roman" panose="02020603050405020304" pitchFamily="18" charset="0"/>
                <a:cs typeface="Times New Roman" panose="02020603050405020304" pitchFamily="18" charset="0"/>
              </a:rPr>
              <a:t>Anisakis</a:t>
            </a:r>
            <a:r>
              <a:rPr lang="en-US" dirty="0">
                <a:latin typeface="Times New Roman" panose="02020603050405020304" pitchFamily="18" charset="0"/>
                <a:cs typeface="Times New Roman" panose="02020603050405020304" pitchFamily="18" charset="0"/>
              </a:rPr>
              <a:t> sp. </a:t>
            </a:r>
            <a:r>
              <a:rPr lang="el-GR" dirty="0">
                <a:latin typeface="Times New Roman" panose="02020603050405020304" pitchFamily="18" charset="0"/>
                <a:cs typeface="Times New Roman" panose="02020603050405020304" pitchFamily="18" charset="0"/>
              </a:rPr>
              <a:t>(παρασιτικός νηματώδης-γαστρεντερικές διαταραχές/αδυναμία):  ψάρια και λοιπά θαλασσινά</a:t>
            </a:r>
          </a:p>
          <a:p>
            <a:pPr marL="0" indent="0" algn="just">
              <a:lnSpc>
                <a:spcPct val="150000"/>
              </a:lnSpc>
              <a:buNone/>
            </a:pPr>
            <a:r>
              <a:rPr lang="en-US" i="1" dirty="0">
                <a:latin typeface="Times New Roman" panose="02020603050405020304" pitchFamily="18" charset="0"/>
                <a:cs typeface="Times New Roman" panose="02020603050405020304" pitchFamily="18" charset="0"/>
              </a:rPr>
              <a:t>Entamoeba histolytica</a:t>
            </a:r>
            <a:r>
              <a:rPr lang="el-GR" i="1" dirty="0">
                <a:latin typeface="Times New Roman" panose="02020603050405020304" pitchFamily="18" charset="0"/>
                <a:cs typeface="Times New Roman" panose="02020603050405020304" pitchFamily="18" charset="0"/>
              </a:rPr>
              <a:t> </a:t>
            </a:r>
            <a:r>
              <a:rPr lang="el-GR">
                <a:latin typeface="Times New Roman" panose="02020603050405020304" pitchFamily="18" charset="0"/>
                <a:cs typeface="Times New Roman" panose="02020603050405020304" pitchFamily="18" charset="0"/>
              </a:rPr>
              <a:t>(πρωτόζωο-εντερική </a:t>
            </a:r>
            <a:r>
              <a:rPr lang="el-GR" dirty="0">
                <a:latin typeface="Times New Roman" panose="02020603050405020304" pitchFamily="18" charset="0"/>
                <a:cs typeface="Times New Roman" panose="02020603050405020304" pitchFamily="18" charset="0"/>
              </a:rPr>
              <a:t>αμοιβάδωση): μολυσμένα τρόφιμα</a:t>
            </a:r>
          </a:p>
        </p:txBody>
      </p:sp>
      <p:sp>
        <p:nvSpPr>
          <p:cNvPr id="6" name="Θέση αριθμού διαφάνειας 5">
            <a:extLst>
              <a:ext uri="{FF2B5EF4-FFF2-40B4-BE49-F238E27FC236}">
                <a16:creationId xmlns:a16="http://schemas.microsoft.com/office/drawing/2014/main" id="{7E794020-E5E9-4330-8ADB-98F5D2059F87}"/>
              </a:ext>
            </a:extLst>
          </p:cNvPr>
          <p:cNvSpPr>
            <a:spLocks noGrp="1"/>
          </p:cNvSpPr>
          <p:nvPr>
            <p:ph type="sldNum" sz="quarter" idx="12"/>
          </p:nvPr>
        </p:nvSpPr>
        <p:spPr>
          <a:xfrm>
            <a:off x="11391152" y="6434524"/>
            <a:ext cx="693261" cy="365125"/>
          </a:xfr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8AB70BE-1769-45B8-85A6-0C837432C7E6}" type="slidenum">
              <a:rPr kumimoji="0" lang="en-US" sz="1900" b="0" i="0" u="none" strike="noStrike" kern="1200" cap="none" spc="0" normalizeH="0" baseline="0" noProof="0">
                <a:ln>
                  <a:noFill/>
                </a:ln>
                <a:solidFill>
                  <a:srgbClr val="FFFFFF"/>
                </a:solidFill>
                <a:effectLst/>
                <a:uLnTx/>
                <a:uFillTx/>
                <a:latin typeface="Elephant"/>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13</a:t>
            </a:fld>
            <a:endParaRPr kumimoji="0" lang="en-US" sz="1900" b="0" i="0" u="none" strike="noStrike" kern="1200" cap="none" spc="0" normalizeH="0" baseline="0" noProof="0">
              <a:ln>
                <a:noFill/>
              </a:ln>
              <a:solidFill>
                <a:srgbClr val="FFFFFF"/>
              </a:solidFill>
              <a:effectLst/>
              <a:uLnTx/>
              <a:uFillTx/>
              <a:latin typeface="Elephant"/>
              <a:ea typeface="+mn-ea"/>
              <a:cs typeface="+mn-cs"/>
            </a:endParaRPr>
          </a:p>
        </p:txBody>
      </p:sp>
      <p:pic>
        <p:nvPicPr>
          <p:cNvPr id="4" name="Εικόνα 3">
            <a:extLst>
              <a:ext uri="{FF2B5EF4-FFF2-40B4-BE49-F238E27FC236}">
                <a16:creationId xmlns:a16="http://schemas.microsoft.com/office/drawing/2014/main" id="{CA5F4041-11BD-40D2-8890-3F1C0B04BB5C}"/>
              </a:ext>
            </a:extLst>
          </p:cNvPr>
          <p:cNvPicPr>
            <a:picLocks noChangeAspect="1"/>
          </p:cNvPicPr>
          <p:nvPr/>
        </p:nvPicPr>
        <p:blipFill rotWithShape="1">
          <a:blip r:embed="rId2"/>
          <a:srcRect l="54954" r="7782" b="1"/>
          <a:stretch/>
        </p:blipFill>
        <p:spPr>
          <a:xfrm>
            <a:off x="7924803" y="1"/>
            <a:ext cx="4267197" cy="6870626"/>
          </a:xfrm>
          <a:prstGeom prst="rect">
            <a:avLst/>
          </a:prstGeom>
        </p:spPr>
      </p:pic>
      <p:sp>
        <p:nvSpPr>
          <p:cNvPr id="24" name="Freeform: Shape 23">
            <a:extLst>
              <a:ext uri="{FF2B5EF4-FFF2-40B4-BE49-F238E27FC236}">
                <a16:creationId xmlns:a16="http://schemas.microsoft.com/office/drawing/2014/main" id="{454757A4-999E-4582-917C-9C73BFEA9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6" name="Freeform: Shape 25">
            <a:extLst>
              <a:ext uri="{FF2B5EF4-FFF2-40B4-BE49-F238E27FC236}">
                <a16:creationId xmlns:a16="http://schemas.microsoft.com/office/drawing/2014/main" id="{1BAE6AD2-77FD-438C-B9EE-3347535CE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Tree>
    <p:extLst>
      <p:ext uri="{BB962C8B-B14F-4D97-AF65-F5344CB8AC3E}">
        <p14:creationId xmlns:p14="http://schemas.microsoft.com/office/powerpoint/2010/main" val="1781228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E835C58-B3BF-418D-B187-8129EF47FE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pic>
        <p:nvPicPr>
          <p:cNvPr id="3074" name="Picture 2" descr="Ιός Ρότα - Βικιπαίδεια">
            <a:extLst>
              <a:ext uri="{FF2B5EF4-FFF2-40B4-BE49-F238E27FC236}">
                <a16:creationId xmlns:a16="http://schemas.microsoft.com/office/drawing/2014/main" id="{EFCC4678-4999-4696-B96C-890BB8544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42" y="599242"/>
            <a:ext cx="2928892" cy="28297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301686-9F1F-40BA-9734-0E652F09BD46}"/>
              </a:ext>
            </a:extLst>
          </p:cNvPr>
          <p:cNvSpPr txBox="1"/>
          <p:nvPr/>
        </p:nvSpPr>
        <p:spPr>
          <a:xfrm>
            <a:off x="1464075" y="3464510"/>
            <a:ext cx="15188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Rota virus</a:t>
            </a:r>
            <a:endParaRPr kumimoji="0" lang="el-GR" sz="2000" b="0" i="0" u="none" strike="noStrike" kern="1200" cap="none" spc="0" normalizeH="0" baseline="0" noProof="0" dirty="0">
              <a:ln>
                <a:noFill/>
              </a:ln>
              <a:solidFill>
                <a:prstClr val="black"/>
              </a:solidFill>
              <a:effectLst/>
              <a:uLnTx/>
              <a:uFillTx/>
              <a:latin typeface="Arial Nova Light"/>
              <a:ea typeface="+mn-ea"/>
              <a:cs typeface="+mn-cs"/>
            </a:endParaRPr>
          </a:p>
        </p:txBody>
      </p:sp>
      <p:pic>
        <p:nvPicPr>
          <p:cNvPr id="8" name="Εικόνα 7">
            <a:extLst>
              <a:ext uri="{FF2B5EF4-FFF2-40B4-BE49-F238E27FC236}">
                <a16:creationId xmlns:a16="http://schemas.microsoft.com/office/drawing/2014/main" id="{4958046D-0936-46AD-A1CE-A65631022C6F}"/>
              </a:ext>
            </a:extLst>
          </p:cNvPr>
          <p:cNvPicPr>
            <a:picLocks noChangeAspect="1"/>
          </p:cNvPicPr>
          <p:nvPr/>
        </p:nvPicPr>
        <p:blipFill>
          <a:blip r:embed="rId3"/>
          <a:stretch>
            <a:fillRect/>
          </a:stretch>
        </p:blipFill>
        <p:spPr>
          <a:xfrm>
            <a:off x="5388745" y="2969580"/>
            <a:ext cx="2832069" cy="2689479"/>
          </a:xfrm>
          <a:prstGeom prst="rect">
            <a:avLst/>
          </a:prstGeom>
        </p:spPr>
      </p:pic>
      <p:sp>
        <p:nvSpPr>
          <p:cNvPr id="12" name="TextBox 11">
            <a:extLst>
              <a:ext uri="{FF2B5EF4-FFF2-40B4-BE49-F238E27FC236}">
                <a16:creationId xmlns:a16="http://schemas.microsoft.com/office/drawing/2014/main" id="{5282FFE6-05ED-477D-8CF1-4F078C70AF90}"/>
              </a:ext>
            </a:extLst>
          </p:cNvPr>
          <p:cNvSpPr txBox="1"/>
          <p:nvPr/>
        </p:nvSpPr>
        <p:spPr>
          <a:xfrm>
            <a:off x="5910804" y="5659059"/>
            <a:ext cx="19903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Giardia lamblia</a:t>
            </a:r>
            <a:r>
              <a:rPr kumimoji="0" lang="el-GR"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l-GR" sz="2000" b="0" i="0" u="none" strike="noStrike" kern="1200" cap="none" spc="0" normalizeH="0" baseline="0" noProof="0" dirty="0">
              <a:ln>
                <a:noFill/>
              </a:ln>
              <a:solidFill>
                <a:prstClr val="black"/>
              </a:solidFill>
              <a:effectLst/>
              <a:uLnTx/>
              <a:uFillTx/>
              <a:latin typeface="Arial Nova Light"/>
              <a:ea typeface="+mn-ea"/>
              <a:cs typeface="+mn-cs"/>
            </a:endParaRPr>
          </a:p>
        </p:txBody>
      </p:sp>
      <p:pic>
        <p:nvPicPr>
          <p:cNvPr id="2" name="Εικόνα 1">
            <a:extLst>
              <a:ext uri="{FF2B5EF4-FFF2-40B4-BE49-F238E27FC236}">
                <a16:creationId xmlns:a16="http://schemas.microsoft.com/office/drawing/2014/main" id="{D3B55A81-0B93-4D18-8256-B0200742F50C}"/>
              </a:ext>
            </a:extLst>
          </p:cNvPr>
          <p:cNvPicPr>
            <a:picLocks noChangeAspect="1"/>
          </p:cNvPicPr>
          <p:nvPr/>
        </p:nvPicPr>
        <p:blipFill>
          <a:blip r:embed="rId4"/>
          <a:stretch>
            <a:fillRect/>
          </a:stretch>
        </p:blipFill>
        <p:spPr>
          <a:xfrm>
            <a:off x="9019711" y="599241"/>
            <a:ext cx="2832069" cy="2829757"/>
          </a:xfrm>
          <a:prstGeom prst="rect">
            <a:avLst/>
          </a:prstGeom>
        </p:spPr>
      </p:pic>
      <p:sp>
        <p:nvSpPr>
          <p:cNvPr id="10" name="TextBox 9">
            <a:extLst>
              <a:ext uri="{FF2B5EF4-FFF2-40B4-BE49-F238E27FC236}">
                <a16:creationId xmlns:a16="http://schemas.microsoft.com/office/drawing/2014/main" id="{5E472F24-3A52-44CA-8CE1-8EE3C230C2C8}"/>
              </a:ext>
            </a:extLst>
          </p:cNvPr>
          <p:cNvSpPr txBox="1"/>
          <p:nvPr/>
        </p:nvSpPr>
        <p:spPr>
          <a:xfrm>
            <a:off x="9213588" y="3428998"/>
            <a:ext cx="25241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Entamoeba histolytica</a:t>
            </a:r>
            <a:r>
              <a:rPr kumimoji="0" lang="el-GR"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673608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9F5E2131-2FC7-4EA7-AF2C-30A673463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pic>
        <p:nvPicPr>
          <p:cNvPr id="1026" name="Picture 2">
            <a:extLst>
              <a:ext uri="{FF2B5EF4-FFF2-40B4-BE49-F238E27FC236}">
                <a16:creationId xmlns:a16="http://schemas.microsoft.com/office/drawing/2014/main" id="{2AB29FE3-00AB-458D-9498-8AF6A8977E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5256" y="1919672"/>
            <a:ext cx="4781550" cy="4105275"/>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694C83B0-F1A4-4A7F-BD1F-BD467E9A4101}"/>
              </a:ext>
            </a:extLst>
          </p:cNvPr>
          <p:cNvPicPr>
            <a:picLocks noChangeAspect="1"/>
          </p:cNvPicPr>
          <p:nvPr/>
        </p:nvPicPr>
        <p:blipFill>
          <a:blip r:embed="rId3"/>
          <a:stretch>
            <a:fillRect/>
          </a:stretch>
        </p:blipFill>
        <p:spPr>
          <a:xfrm>
            <a:off x="7516797" y="1194316"/>
            <a:ext cx="3143250" cy="1981200"/>
          </a:xfrm>
          <a:prstGeom prst="rect">
            <a:avLst/>
          </a:prstGeom>
        </p:spPr>
      </p:pic>
      <p:sp>
        <p:nvSpPr>
          <p:cNvPr id="6" name="TextBox 5">
            <a:extLst>
              <a:ext uri="{FF2B5EF4-FFF2-40B4-BE49-F238E27FC236}">
                <a16:creationId xmlns:a16="http://schemas.microsoft.com/office/drawing/2014/main" id="{01634AB1-D2AD-411C-82A5-1F57A597CA27}"/>
              </a:ext>
            </a:extLst>
          </p:cNvPr>
          <p:cNvSpPr txBox="1"/>
          <p:nvPr/>
        </p:nvSpPr>
        <p:spPr>
          <a:xfrm>
            <a:off x="905256" y="1009650"/>
            <a:ext cx="27908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Ανισακίαση</a:t>
            </a: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Εικόνα 6">
            <a:extLst>
              <a:ext uri="{FF2B5EF4-FFF2-40B4-BE49-F238E27FC236}">
                <a16:creationId xmlns:a16="http://schemas.microsoft.com/office/drawing/2014/main" id="{93ECAADD-B613-4D13-9763-B7C38AD884EC}"/>
              </a:ext>
            </a:extLst>
          </p:cNvPr>
          <p:cNvPicPr>
            <a:picLocks noChangeAspect="1"/>
          </p:cNvPicPr>
          <p:nvPr/>
        </p:nvPicPr>
        <p:blipFill>
          <a:blip r:embed="rId4"/>
          <a:stretch>
            <a:fillRect/>
          </a:stretch>
        </p:blipFill>
        <p:spPr>
          <a:xfrm>
            <a:off x="7516797" y="3257550"/>
            <a:ext cx="3143250" cy="2767397"/>
          </a:xfrm>
          <a:prstGeom prst="rect">
            <a:avLst/>
          </a:prstGeom>
        </p:spPr>
      </p:pic>
    </p:spTree>
    <p:extLst>
      <p:ext uri="{BB962C8B-B14F-4D97-AF65-F5344CB8AC3E}">
        <p14:creationId xmlns:p14="http://schemas.microsoft.com/office/powerpoint/2010/main" val="350408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4F6DD5F-8937-4B3E-911F-EB7A7D399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75" name="Rectangle 74">
            <a:extLst>
              <a:ext uri="{FF2B5EF4-FFF2-40B4-BE49-F238E27FC236}">
                <a16:creationId xmlns:a16="http://schemas.microsoft.com/office/drawing/2014/main" id="{BA11144A-98D8-4F6D-AEFF-CFBAC766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267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77" name="Freeform: Shape 76">
            <a:extLst>
              <a:ext uri="{FF2B5EF4-FFF2-40B4-BE49-F238E27FC236}">
                <a16:creationId xmlns:a16="http://schemas.microsoft.com/office/drawing/2014/main" id="{EA62355F-6041-49B6-9ADE-ADA617C2A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1741" y="3249454"/>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79" name="Freeform: Shape 78">
            <a:extLst>
              <a:ext uri="{FF2B5EF4-FFF2-40B4-BE49-F238E27FC236}">
                <a16:creationId xmlns:a16="http://schemas.microsoft.com/office/drawing/2014/main" id="{FA36BA93-6E64-4A0E-B2C4-34541F175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3790" y="3249455"/>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E81A5DCB-0077-4FDE-BBD5-EDCA43268A2B}"/>
              </a:ext>
            </a:extLst>
          </p:cNvPr>
          <p:cNvSpPr>
            <a:spLocks noGrp="1"/>
          </p:cNvSpPr>
          <p:nvPr>
            <p:ph type="title"/>
          </p:nvPr>
        </p:nvSpPr>
        <p:spPr>
          <a:xfrm>
            <a:off x="0" y="685801"/>
            <a:ext cx="4204641" cy="4314824"/>
          </a:xfrm>
        </p:spPr>
        <p:txBody>
          <a:bodyPr anchor="t">
            <a:normAutofit/>
          </a:bodyPr>
          <a:lstStyle/>
          <a:p>
            <a:r>
              <a:rPr lang="el-GR" dirty="0">
                <a:solidFill>
                  <a:srgbClr val="FFFFFF"/>
                </a:solidFill>
                <a:latin typeface="Times New Roman" panose="02020603050405020304" pitchFamily="18" charset="0"/>
                <a:cs typeface="Times New Roman" panose="02020603050405020304" pitchFamily="18" charset="0"/>
              </a:rPr>
              <a:t>Καμπύλη ανάπτυξης μικροοργανισμών</a:t>
            </a:r>
          </a:p>
        </p:txBody>
      </p:sp>
      <p:pic>
        <p:nvPicPr>
          <p:cNvPr id="1026" name="Picture 2" descr="1. Δίνονται τα παρακάτω διαγράμματα Α και Β. Στο Α απεικονίζονται οι φά">
            <a:extLst>
              <a:ext uri="{FF2B5EF4-FFF2-40B4-BE49-F238E27FC236}">
                <a16:creationId xmlns:a16="http://schemas.microsoft.com/office/drawing/2014/main" id="{E168CDA0-53DC-493A-B8AC-0DE1B417FB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42647" y="681037"/>
            <a:ext cx="5231053" cy="2534299"/>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A6424742-1868-4278-BF91-659EF3FB6F8F}"/>
              </a:ext>
            </a:extLst>
          </p:cNvPr>
          <p:cNvSpPr>
            <a:spLocks noGrp="1"/>
          </p:cNvSpPr>
          <p:nvPr>
            <p:ph idx="1"/>
          </p:nvPr>
        </p:nvSpPr>
        <p:spPr>
          <a:xfrm>
            <a:off x="4505878" y="3248774"/>
            <a:ext cx="7504590" cy="2534299"/>
          </a:xfrm>
        </p:spPr>
        <p:txBody>
          <a:bodyPr>
            <a:noAutofit/>
          </a:bodyPr>
          <a:lstStyle/>
          <a:p>
            <a:pPr marL="0" indent="0" algn="just">
              <a:lnSpc>
                <a:spcPct val="150000"/>
              </a:lnSpc>
              <a:buNone/>
            </a:pPr>
            <a:r>
              <a:rPr lang="el-GR" dirty="0">
                <a:solidFill>
                  <a:schemeClr val="tx1"/>
                </a:solidFill>
                <a:latin typeface="Times New Roman" panose="02020603050405020304" pitchFamily="18" charset="0"/>
                <a:cs typeface="Times New Roman" panose="02020603050405020304" pitchFamily="18" charset="0"/>
              </a:rPr>
              <a:t>Οι παράγοντες που επηρεάζουν τον μεταβολισμό και κατ' επέκταση τον πολλαπλασιασμό των μικροβίων στα τρόφιμα είναι: θρεπτικά συστατικά, </a:t>
            </a:r>
            <a:r>
              <a:rPr lang="el-GR" dirty="0" err="1">
                <a:solidFill>
                  <a:schemeClr val="tx1"/>
                </a:solidFill>
                <a:latin typeface="Times New Roman" panose="02020603050405020304" pitchFamily="18" charset="0"/>
                <a:cs typeface="Times New Roman" panose="02020603050405020304" pitchFamily="18" charset="0"/>
              </a:rPr>
              <a:t>pH</a:t>
            </a:r>
            <a:r>
              <a:rPr lang="el-GR" dirty="0">
                <a:solidFill>
                  <a:schemeClr val="tx1"/>
                </a:solidFill>
                <a:latin typeface="Times New Roman" panose="02020603050405020304" pitchFamily="18" charset="0"/>
                <a:cs typeface="Times New Roman" panose="02020603050405020304" pitchFamily="18" charset="0"/>
              </a:rPr>
              <a:t>, νερό, </a:t>
            </a:r>
            <a:r>
              <a:rPr lang="el-GR" dirty="0" err="1">
                <a:solidFill>
                  <a:schemeClr val="tx1"/>
                </a:solidFill>
                <a:latin typeface="Times New Roman" panose="02020603050405020304" pitchFamily="18" charset="0"/>
                <a:cs typeface="Times New Roman" panose="02020603050405020304" pitchFamily="18" charset="0"/>
              </a:rPr>
              <a:t>αντιμικροβιακοί</a:t>
            </a:r>
            <a:r>
              <a:rPr lang="el-GR" dirty="0">
                <a:solidFill>
                  <a:schemeClr val="tx1"/>
                </a:solidFill>
                <a:latin typeface="Times New Roman" panose="02020603050405020304" pitchFamily="18" charset="0"/>
                <a:cs typeface="Times New Roman" panose="02020603050405020304" pitchFamily="18" charset="0"/>
              </a:rPr>
              <a:t> παράγοντες, ανταγωνιστική </a:t>
            </a:r>
            <a:r>
              <a:rPr lang="el-GR" dirty="0" err="1">
                <a:solidFill>
                  <a:schemeClr val="tx1"/>
                </a:solidFill>
                <a:latin typeface="Times New Roman" panose="02020603050405020304" pitchFamily="18" charset="0"/>
                <a:cs typeface="Times New Roman" panose="02020603050405020304" pitchFamily="18" charset="0"/>
              </a:rPr>
              <a:t>μικροχλωρίδα</a:t>
            </a:r>
            <a:r>
              <a:rPr lang="el-GR" dirty="0">
                <a:solidFill>
                  <a:schemeClr val="tx1"/>
                </a:solidFill>
                <a:latin typeface="Times New Roman" panose="02020603050405020304" pitchFamily="18" charset="0"/>
                <a:cs typeface="Times New Roman" panose="02020603050405020304" pitchFamily="18" charset="0"/>
              </a:rPr>
              <a:t>, θερμοκρασία, σχετική υγρασία, πίεση.</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Θέση αριθμού διαφάνειας 3">
            <a:extLst>
              <a:ext uri="{FF2B5EF4-FFF2-40B4-BE49-F238E27FC236}">
                <a16:creationId xmlns:a16="http://schemas.microsoft.com/office/drawing/2014/main" id="{01B85D06-230D-4430-AFE9-4E4B988361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23678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useBgFill="1">
        <p:nvSpPr>
          <p:cNvPr id="25" name="Rectangle 24">
            <a:extLst>
              <a:ext uri="{FF2B5EF4-FFF2-40B4-BE49-F238E27FC236}">
                <a16:creationId xmlns:a16="http://schemas.microsoft.com/office/drawing/2014/main" id="{341AE795-BA91-4D24-B45B-CA539A558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7" name="Rectangle 26">
            <a:extLst>
              <a:ext uri="{FF2B5EF4-FFF2-40B4-BE49-F238E27FC236}">
                <a16:creationId xmlns:a16="http://schemas.microsoft.com/office/drawing/2014/main" id="{52A83FC4-8A89-41FD-BA54-8366B8858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9" name="Rectangle 28">
            <a:extLst>
              <a:ext uri="{FF2B5EF4-FFF2-40B4-BE49-F238E27FC236}">
                <a16:creationId xmlns:a16="http://schemas.microsoft.com/office/drawing/2014/main" id="{A6199AC0-A40F-488D-A09F-9D261CE19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1" name="Rectangle 30">
            <a:extLst>
              <a:ext uri="{FF2B5EF4-FFF2-40B4-BE49-F238E27FC236}">
                <a16:creationId xmlns:a16="http://schemas.microsoft.com/office/drawing/2014/main" id="{23FA6BAD-3D4C-4041-8990-1843C1A29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22600" y="1"/>
            <a:ext cx="3469774" cy="6858000"/>
          </a:xfrm>
          <a:prstGeom prst="rect">
            <a:avLst/>
          </a:prstGeom>
          <a:solidFill>
            <a:schemeClr val="accent2">
              <a:lumMod val="60000"/>
              <a:lumOff val="40000"/>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3" name="Freeform: Shape 32">
            <a:extLst>
              <a:ext uri="{FF2B5EF4-FFF2-40B4-BE49-F238E27FC236}">
                <a16:creationId xmlns:a16="http://schemas.microsoft.com/office/drawing/2014/main" id="{90C8C773-3A73-476B-9104-33B88EFC0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5211" y="-1788490"/>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5" name="Freeform: Shape 34">
            <a:extLst>
              <a:ext uri="{FF2B5EF4-FFF2-40B4-BE49-F238E27FC236}">
                <a16:creationId xmlns:a16="http://schemas.microsoft.com/office/drawing/2014/main" id="{80A9E331-4818-43B4-8F65-A26DCA8F7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45211" y="1712290"/>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22804375-E778-4FFB-8A7C-7BF8BFF8F708}"/>
              </a:ext>
            </a:extLst>
          </p:cNvPr>
          <p:cNvSpPr>
            <a:spLocks noGrp="1"/>
          </p:cNvSpPr>
          <p:nvPr>
            <p:ph type="title"/>
          </p:nvPr>
        </p:nvSpPr>
        <p:spPr>
          <a:xfrm>
            <a:off x="82857" y="1444601"/>
            <a:ext cx="7773881" cy="3657600"/>
          </a:xfrm>
        </p:spPr>
        <p:txBody>
          <a:bodyPr vert="horz" lIns="91440" tIns="45720" rIns="91440" bIns="45720" rtlCol="0" anchor="ctr">
            <a:noAutofit/>
          </a:bodyPr>
          <a:lstStyle/>
          <a:p>
            <a:pPr algn="ctr">
              <a:lnSpc>
                <a:spcPct val="150000"/>
              </a:lnSpc>
            </a:pPr>
            <a:r>
              <a:rPr lang="el-GR" sz="2000" dirty="0">
                <a:solidFill>
                  <a:srgbClr val="FFFFFF"/>
                </a:solidFill>
                <a:latin typeface="Times New Roman" panose="02020603050405020304" pitchFamily="18" charset="0"/>
                <a:cs typeface="Times New Roman" panose="02020603050405020304" pitchFamily="18" charset="0"/>
              </a:rPr>
              <a:t>Για κάθε παράγοντα που επηρεάζει τον πολλαπλασιασμό των κυττάρων οποιουδήποτε μικροβίου, έχουν προσδιορισθεί τρεις τιμές:</a:t>
            </a:r>
            <a:br>
              <a:rPr lang="el-GR" sz="2000" dirty="0">
                <a:solidFill>
                  <a:srgbClr val="FFFFFF"/>
                </a:solidFill>
                <a:latin typeface="Times New Roman" panose="02020603050405020304" pitchFamily="18" charset="0"/>
                <a:cs typeface="Times New Roman" panose="02020603050405020304" pitchFamily="18" charset="0"/>
              </a:rPr>
            </a:br>
            <a:br>
              <a:rPr lang="el-GR" sz="2000" dirty="0">
                <a:solidFill>
                  <a:srgbClr val="FFFFFF"/>
                </a:solidFill>
                <a:latin typeface="Times New Roman" panose="02020603050405020304" pitchFamily="18" charset="0"/>
                <a:cs typeface="Times New Roman" panose="02020603050405020304" pitchFamily="18" charset="0"/>
              </a:rPr>
            </a:br>
            <a:r>
              <a:rPr lang="el-GR" sz="2000" dirty="0">
                <a:solidFill>
                  <a:srgbClr val="FFFFFF"/>
                </a:solidFill>
                <a:latin typeface="Times New Roman" panose="02020603050405020304" pitchFamily="18" charset="0"/>
                <a:cs typeface="Times New Roman" panose="02020603050405020304" pitchFamily="18" charset="0"/>
              </a:rPr>
              <a:t>η ελάχιστη (</a:t>
            </a:r>
            <a:r>
              <a:rPr lang="el-GR" sz="2000" dirty="0" err="1">
                <a:solidFill>
                  <a:srgbClr val="FFFFFF"/>
                </a:solidFill>
                <a:latin typeface="Times New Roman" panose="02020603050405020304" pitchFamily="18" charset="0"/>
                <a:cs typeface="Times New Roman" panose="02020603050405020304" pitchFamily="18" charset="0"/>
              </a:rPr>
              <a:t>minimum</a:t>
            </a:r>
            <a:r>
              <a:rPr lang="el-GR" sz="2000" dirty="0">
                <a:solidFill>
                  <a:srgbClr val="FFFFFF"/>
                </a:solidFill>
                <a:latin typeface="Times New Roman" panose="02020603050405020304" pitchFamily="18" charset="0"/>
                <a:cs typeface="Times New Roman" panose="02020603050405020304" pitchFamily="18" charset="0"/>
              </a:rPr>
              <a:t>)</a:t>
            </a:r>
            <a:br>
              <a:rPr lang="el-GR" sz="2000" dirty="0">
                <a:solidFill>
                  <a:srgbClr val="FFFFFF"/>
                </a:solidFill>
                <a:latin typeface="Times New Roman" panose="02020603050405020304" pitchFamily="18" charset="0"/>
                <a:cs typeface="Times New Roman" panose="02020603050405020304" pitchFamily="18" charset="0"/>
              </a:rPr>
            </a:br>
            <a:r>
              <a:rPr lang="el-GR" sz="2000" dirty="0">
                <a:solidFill>
                  <a:srgbClr val="FFFFFF"/>
                </a:solidFill>
                <a:latin typeface="Times New Roman" panose="02020603050405020304" pitchFamily="18" charset="0"/>
                <a:cs typeface="Times New Roman" panose="02020603050405020304" pitchFamily="18" charset="0"/>
              </a:rPr>
              <a:t>η άριστη (</a:t>
            </a:r>
            <a:r>
              <a:rPr lang="el-GR" sz="2000" dirty="0" err="1">
                <a:solidFill>
                  <a:srgbClr val="FFFFFF"/>
                </a:solidFill>
                <a:latin typeface="Times New Roman" panose="02020603050405020304" pitchFamily="18" charset="0"/>
                <a:cs typeface="Times New Roman" panose="02020603050405020304" pitchFamily="18" charset="0"/>
              </a:rPr>
              <a:t>optimum</a:t>
            </a:r>
            <a:r>
              <a:rPr lang="el-GR" sz="2000" dirty="0">
                <a:solidFill>
                  <a:srgbClr val="FFFFFF"/>
                </a:solidFill>
                <a:latin typeface="Times New Roman" panose="02020603050405020304" pitchFamily="18" charset="0"/>
                <a:cs typeface="Times New Roman" panose="02020603050405020304" pitchFamily="18" charset="0"/>
              </a:rPr>
              <a:t>)</a:t>
            </a:r>
            <a:br>
              <a:rPr lang="el-GR" sz="2000" dirty="0">
                <a:solidFill>
                  <a:srgbClr val="FFFFFF"/>
                </a:solidFill>
                <a:latin typeface="Times New Roman" panose="02020603050405020304" pitchFamily="18" charset="0"/>
                <a:cs typeface="Times New Roman" panose="02020603050405020304" pitchFamily="18" charset="0"/>
              </a:rPr>
            </a:br>
            <a:r>
              <a:rPr lang="el-GR" sz="2000" dirty="0">
                <a:solidFill>
                  <a:srgbClr val="FFFFFF"/>
                </a:solidFill>
                <a:latin typeface="Times New Roman" panose="02020603050405020304" pitchFamily="18" charset="0"/>
                <a:cs typeface="Times New Roman" panose="02020603050405020304" pitchFamily="18" charset="0"/>
              </a:rPr>
              <a:t>η μέγιστη (</a:t>
            </a:r>
            <a:r>
              <a:rPr lang="el-GR" sz="2000" dirty="0" err="1">
                <a:solidFill>
                  <a:srgbClr val="FFFFFF"/>
                </a:solidFill>
                <a:latin typeface="Times New Roman" panose="02020603050405020304" pitchFamily="18" charset="0"/>
                <a:cs typeface="Times New Roman" panose="02020603050405020304" pitchFamily="18" charset="0"/>
              </a:rPr>
              <a:t>maximum</a:t>
            </a:r>
            <a:r>
              <a:rPr lang="el-GR" sz="2000" dirty="0">
                <a:solidFill>
                  <a:srgbClr val="FFFFFF"/>
                </a:solidFill>
                <a:latin typeface="Times New Roman" panose="02020603050405020304" pitchFamily="18" charset="0"/>
                <a:cs typeface="Times New Roman" panose="02020603050405020304" pitchFamily="18" charset="0"/>
              </a:rPr>
              <a:t>)</a:t>
            </a:r>
            <a:br>
              <a:rPr lang="el-GR" sz="2000" dirty="0">
                <a:solidFill>
                  <a:srgbClr val="FFFFFF"/>
                </a:solidFill>
                <a:latin typeface="Times New Roman" panose="02020603050405020304" pitchFamily="18" charset="0"/>
                <a:cs typeface="Times New Roman" panose="02020603050405020304" pitchFamily="18" charset="0"/>
              </a:rPr>
            </a:br>
            <a:br>
              <a:rPr lang="el-GR" sz="2000" dirty="0">
                <a:solidFill>
                  <a:srgbClr val="FFFFFF"/>
                </a:solidFill>
                <a:latin typeface="Times New Roman" panose="02020603050405020304" pitchFamily="18" charset="0"/>
                <a:cs typeface="Times New Roman" panose="02020603050405020304" pitchFamily="18" charset="0"/>
              </a:rPr>
            </a:br>
            <a:r>
              <a:rPr lang="en-US" sz="2000" dirty="0" err="1">
                <a:solidFill>
                  <a:srgbClr val="FFFFFF"/>
                </a:solidFill>
                <a:latin typeface="Times New Roman" panose="02020603050405020304" pitchFamily="18" charset="0"/>
                <a:cs typeface="Times New Roman" panose="02020603050405020304" pitchFamily="18" charset="0"/>
              </a:rPr>
              <a:t>Γνωρίζοντ</a:t>
            </a:r>
            <a:r>
              <a:rPr lang="en-US" sz="2000" dirty="0">
                <a:solidFill>
                  <a:srgbClr val="FFFFFF"/>
                </a:solidFill>
                <a:latin typeface="Times New Roman" panose="02020603050405020304" pitchFamily="18" charset="0"/>
                <a:cs typeface="Times New Roman" panose="02020603050405020304" pitchFamily="18" charset="0"/>
              </a:rPr>
              <a:t>ας το εύρος επιβίωσης και ανάπτυξης των μκροοργανισμών για τους συγκεκριμένους παράγοντες, μπορούμε να σχεδιάσ</a:t>
            </a:r>
            <a:r>
              <a:rPr lang="el-GR" sz="2000" dirty="0">
                <a:solidFill>
                  <a:srgbClr val="FFFFFF"/>
                </a:solidFill>
                <a:latin typeface="Times New Roman" panose="02020603050405020304" pitchFamily="18" charset="0"/>
                <a:cs typeface="Times New Roman" panose="02020603050405020304" pitchFamily="18" charset="0"/>
              </a:rPr>
              <a:t>ο</a:t>
            </a:r>
            <a:r>
              <a:rPr lang="en-US" sz="2000" dirty="0" err="1">
                <a:solidFill>
                  <a:srgbClr val="FFFFFF"/>
                </a:solidFill>
                <a:latin typeface="Times New Roman" panose="02020603050405020304" pitchFamily="18" charset="0"/>
                <a:cs typeface="Times New Roman" panose="02020603050405020304" pitchFamily="18" charset="0"/>
              </a:rPr>
              <a:t>υμε</a:t>
            </a:r>
            <a:r>
              <a:rPr lang="en-US" sz="2000" dirty="0">
                <a:solidFill>
                  <a:srgbClr val="FFFFFF"/>
                </a:solidFill>
                <a:latin typeface="Times New Roman" panose="02020603050405020304" pitchFamily="18" charset="0"/>
                <a:cs typeface="Times New Roman" panose="02020603050405020304" pitchFamily="18" charset="0"/>
              </a:rPr>
              <a:t> τις κατάλληλες πρακτικές για τη διασ</a:t>
            </a:r>
            <a:r>
              <a:rPr lang="el-GR" sz="2000" dirty="0">
                <a:solidFill>
                  <a:srgbClr val="FFFFFF"/>
                </a:solidFill>
                <a:latin typeface="Times New Roman" panose="02020603050405020304" pitchFamily="18" charset="0"/>
                <a:cs typeface="Times New Roman" panose="02020603050405020304" pitchFamily="18" charset="0"/>
              </a:rPr>
              <a:t>φ</a:t>
            </a:r>
            <a:r>
              <a:rPr lang="en-US" sz="2000" dirty="0" err="1">
                <a:solidFill>
                  <a:srgbClr val="FFFFFF"/>
                </a:solidFill>
                <a:latin typeface="Times New Roman" panose="02020603050405020304" pitchFamily="18" charset="0"/>
                <a:cs typeface="Times New Roman" panose="02020603050405020304" pitchFamily="18" charset="0"/>
              </a:rPr>
              <a:t>άλ</a:t>
            </a:r>
            <a:r>
              <a:rPr lang="el-GR" sz="2000" dirty="0">
                <a:solidFill>
                  <a:srgbClr val="FFFFFF"/>
                </a:solidFill>
                <a:latin typeface="Times New Roman" panose="02020603050405020304" pitchFamily="18" charset="0"/>
                <a:cs typeface="Times New Roman" panose="02020603050405020304" pitchFamily="18" charset="0"/>
              </a:rPr>
              <a:t>ι</a:t>
            </a:r>
            <a:r>
              <a:rPr lang="en-US" sz="2000" dirty="0" err="1">
                <a:solidFill>
                  <a:srgbClr val="FFFFFF"/>
                </a:solidFill>
                <a:latin typeface="Times New Roman" panose="02020603050405020304" pitchFamily="18" charset="0"/>
                <a:cs typeface="Times New Roman" panose="02020603050405020304" pitchFamily="18" charset="0"/>
              </a:rPr>
              <a:t>ση</a:t>
            </a:r>
            <a:r>
              <a:rPr lang="en-US" sz="2000" dirty="0">
                <a:solidFill>
                  <a:srgbClr val="FFFFFF"/>
                </a:solidFill>
                <a:latin typeface="Times New Roman" panose="02020603050405020304" pitchFamily="18" charset="0"/>
                <a:cs typeface="Times New Roman" panose="02020603050405020304" pitchFamily="18" charset="0"/>
              </a:rPr>
              <a:t> της μικροβιολογικής ασφάλειας των τροφίμων.</a:t>
            </a:r>
          </a:p>
        </p:txBody>
      </p:sp>
      <p:sp>
        <p:nvSpPr>
          <p:cNvPr id="4" name="Θέση αριθμού διαφάνειας 3">
            <a:extLst>
              <a:ext uri="{FF2B5EF4-FFF2-40B4-BE49-F238E27FC236}">
                <a16:creationId xmlns:a16="http://schemas.microsoft.com/office/drawing/2014/main" id="{3452D092-6423-4098-A5AC-72EFD895D4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404732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CB63154B-778D-4A97-B328-36341A52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3" name="Rectangle 10">
            <a:extLst>
              <a:ext uri="{FF2B5EF4-FFF2-40B4-BE49-F238E27FC236}">
                <a16:creationId xmlns:a16="http://schemas.microsoft.com/office/drawing/2014/main" id="{EC5D7039-6499-4D27-A45E-DF5E16A00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24" name="Freeform: Shape 12">
            <a:extLst>
              <a:ext uri="{FF2B5EF4-FFF2-40B4-BE49-F238E27FC236}">
                <a16:creationId xmlns:a16="http://schemas.microsoft.com/office/drawing/2014/main" id="{3DE9A7F4-691A-447E-ACC3-DF3EABCD2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15" name="Freeform: Shape 14">
            <a:extLst>
              <a:ext uri="{FF2B5EF4-FFF2-40B4-BE49-F238E27FC236}">
                <a16:creationId xmlns:a16="http://schemas.microsoft.com/office/drawing/2014/main" id="{96C5CF39-BEA7-4686-ACC2-49AD7900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3" name="Θέση περιεχομένου 2">
            <a:extLst>
              <a:ext uri="{FF2B5EF4-FFF2-40B4-BE49-F238E27FC236}">
                <a16:creationId xmlns:a16="http://schemas.microsoft.com/office/drawing/2014/main" id="{7B3D7B46-7666-4C74-9F0C-9922D2264314}"/>
              </a:ext>
            </a:extLst>
          </p:cNvPr>
          <p:cNvSpPr>
            <a:spLocks noGrp="1"/>
          </p:cNvSpPr>
          <p:nvPr>
            <p:ph idx="1"/>
          </p:nvPr>
        </p:nvSpPr>
        <p:spPr>
          <a:xfrm>
            <a:off x="914400" y="2727296"/>
            <a:ext cx="6346209" cy="3449667"/>
          </a:xfrm>
        </p:spPr>
        <p:txBody>
          <a:bodyPr anchor="t">
            <a:normAutofit/>
          </a:bodyPr>
          <a:lstStyle/>
          <a:p>
            <a:pPr marL="0" indent="0" algn="just">
              <a:lnSpc>
                <a:spcPct val="150000"/>
              </a:lnSpc>
              <a:buNone/>
            </a:pPr>
            <a:r>
              <a:rPr lang="el-GR" dirty="0">
                <a:solidFill>
                  <a:schemeClr val="tx1"/>
                </a:solidFill>
                <a:latin typeface="Times New Roman" panose="02020603050405020304" pitchFamily="18" charset="0"/>
                <a:cs typeface="Times New Roman" panose="02020603050405020304" pitchFamily="18" charset="0"/>
              </a:rPr>
              <a:t>Ο </a:t>
            </a:r>
            <a:r>
              <a:rPr lang="el-GR" b="1" dirty="0">
                <a:solidFill>
                  <a:schemeClr val="accent2"/>
                </a:solidFill>
                <a:latin typeface="Times New Roman" panose="02020603050405020304" pitchFamily="18" charset="0"/>
                <a:cs typeface="Times New Roman" panose="02020603050405020304" pitchFamily="18" charset="0"/>
              </a:rPr>
              <a:t>μικροβιολογικός έλεγχος </a:t>
            </a:r>
            <a:r>
              <a:rPr lang="el-GR" dirty="0">
                <a:solidFill>
                  <a:schemeClr val="tx1"/>
                </a:solidFill>
                <a:latin typeface="Times New Roman" panose="02020603050405020304" pitchFamily="18" charset="0"/>
                <a:cs typeface="Times New Roman" panose="02020603050405020304" pitchFamily="18" charset="0"/>
              </a:rPr>
              <a:t>(microbiological control) της παραγωγής τροφίμων αποσκοπεί στην παροχή ασφαλών, θρεπτικών και εύγεστων τροφίμων με επαρκή εμπορική διάρκεια ζωής (shelf-life) και λογικό κόστος για τον καταναλωτή (Mossel, Corry, Struijk, &amp; Baird, 1995).</a:t>
            </a:r>
          </a:p>
        </p:txBody>
      </p:sp>
      <p:pic>
        <p:nvPicPr>
          <p:cNvPr id="4" name="Εικόνα 3" descr="Εικόνα που περιέχει σύνολο, σερβίτσια, αρκετά&#10;&#10;Περιγραφή που δημιουργήθηκε αυτόματα">
            <a:extLst>
              <a:ext uri="{FF2B5EF4-FFF2-40B4-BE49-F238E27FC236}">
                <a16:creationId xmlns:a16="http://schemas.microsoft.com/office/drawing/2014/main" id="{6CD65C15-FDA5-4D53-8215-EE60F3BFA371}"/>
              </a:ext>
            </a:extLst>
          </p:cNvPr>
          <p:cNvPicPr>
            <a:picLocks noChangeAspect="1"/>
          </p:cNvPicPr>
          <p:nvPr/>
        </p:nvPicPr>
        <p:blipFill rotWithShape="1">
          <a:blip r:embed="rId2"/>
          <a:srcRect l="22724" r="7149"/>
          <a:stretch/>
        </p:blipFill>
        <p:spPr>
          <a:xfrm>
            <a:off x="7924800" y="2128964"/>
            <a:ext cx="4279142" cy="4729034"/>
          </a:xfrm>
          <a:prstGeom prst="rect">
            <a:avLst/>
          </a:prstGeom>
        </p:spPr>
      </p:pic>
      <p:sp>
        <p:nvSpPr>
          <p:cNvPr id="5" name="Θέση αριθμού διαφάνειας 4">
            <a:extLst>
              <a:ext uri="{FF2B5EF4-FFF2-40B4-BE49-F238E27FC236}">
                <a16:creationId xmlns:a16="http://schemas.microsoft.com/office/drawing/2014/main" id="{0E2DB804-AC1E-43AF-86D3-731D07B7FA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9608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B090C-092C-4D66-962A-3EEE759C6542}"/>
              </a:ext>
            </a:extLst>
          </p:cNvPr>
          <p:cNvSpPr>
            <a:spLocks noGrp="1"/>
          </p:cNvSpPr>
          <p:nvPr>
            <p:ph type="title"/>
          </p:nvPr>
        </p:nvSpPr>
        <p:spPr>
          <a:xfrm>
            <a:off x="905255" y="181992"/>
            <a:ext cx="9914859" cy="1329004"/>
          </a:xfrm>
        </p:spPr>
        <p:txBody>
          <a:bodyPr>
            <a:normAutofit/>
          </a:bodyPr>
          <a:lstStyle/>
          <a:p>
            <a:r>
              <a:rPr lang="el-GR" sz="2200" b="1" dirty="0">
                <a:latin typeface="Times New Roman" panose="02020603050405020304" pitchFamily="18" charset="0"/>
                <a:cs typeface="Times New Roman" panose="02020603050405020304" pitchFamily="18" charset="0"/>
              </a:rPr>
              <a:t>Μέθοδοι πραγματοποίησης μικροβιολογικού ελέγχου στα τρόφιμα</a:t>
            </a:r>
            <a:br>
              <a:rPr lang="el-GR" dirty="0"/>
            </a:br>
            <a:endParaRPr lang="el-GR" dirty="0"/>
          </a:p>
        </p:txBody>
      </p:sp>
      <p:sp>
        <p:nvSpPr>
          <p:cNvPr id="3" name="Θέση περιεχομένου 2">
            <a:extLst>
              <a:ext uri="{FF2B5EF4-FFF2-40B4-BE49-F238E27FC236}">
                <a16:creationId xmlns:a16="http://schemas.microsoft.com/office/drawing/2014/main" id="{A50E1076-9CA6-4AE6-AB01-3FCAF98F38CC}"/>
              </a:ext>
            </a:extLst>
          </p:cNvPr>
          <p:cNvSpPr>
            <a:spLocks noGrp="1"/>
          </p:cNvSpPr>
          <p:nvPr>
            <p:ph idx="1"/>
          </p:nvPr>
        </p:nvSpPr>
        <p:spPr>
          <a:xfrm>
            <a:off x="905256" y="718581"/>
            <a:ext cx="10529184" cy="5420838"/>
          </a:xfrm>
        </p:spPr>
        <p:txBody>
          <a:bodyPr>
            <a:normAutofit/>
          </a:bodyPr>
          <a:lstStyle/>
          <a:p>
            <a:pPr marL="0" indent="0" algn="just">
              <a:lnSpc>
                <a:spcPct val="150000"/>
              </a:lnSpc>
              <a:buNone/>
            </a:pPr>
            <a:r>
              <a:rPr lang="el-GR" dirty="0">
                <a:latin typeface="Times New Roman" panose="02020603050405020304" pitchFamily="18" charset="0"/>
                <a:cs typeface="Times New Roman" panose="02020603050405020304" pitchFamily="18" charset="0"/>
              </a:rPr>
              <a:t>Βασική προϋπόθεση για την πραγματοποίηση ενός σωστού μικροβιολογικού ελέγχου είναι η ορθή δειγματοληψία.</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Το δείγμα είναι αντιπροσωπευτικό της παρτίδας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Οι μετρήσεις (</a:t>
            </a:r>
            <a:r>
              <a:rPr lang="el-GR" dirty="0" err="1">
                <a:latin typeface="Times New Roman" panose="02020603050405020304" pitchFamily="18" charset="0"/>
                <a:cs typeface="Times New Roman" panose="02020603050405020304" pitchFamily="18" charset="0"/>
              </a:rPr>
              <a:t>π.χ</a:t>
            </a:r>
            <a:r>
              <a:rPr lang="el-GR" dirty="0">
                <a:latin typeface="Times New Roman" panose="02020603050405020304" pitchFamily="18" charset="0"/>
                <a:cs typeface="Times New Roman" panose="02020603050405020304" pitchFamily="18" charset="0"/>
              </a:rPr>
              <a:t> ζύγιση) είναι ακριβείς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Το δείγμα δεν υφίσταται κακομεταχείριση κατά τη συλλογή, μεταφορά, αποθήκευση και ανάλυση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Εφαρμογή ασηπτικών τεχνικών κατά τη συλλογή, μεταφορά, αποθήκευση και ανάλυση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Χρήση της κατάλληλης μεθόδου ανάλυσης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Εκπαιδευμένο προσωπικό</a:t>
            </a:r>
          </a:p>
          <a:p>
            <a:pPr marL="0" indent="0" algn="ctr">
              <a:lnSpc>
                <a:spcPct val="150000"/>
              </a:lnSpc>
              <a:buClr>
                <a:schemeClr val="accent2"/>
              </a:buClr>
              <a:buNone/>
            </a:pPr>
            <a:r>
              <a:rPr lang="el-GR" i="1" dirty="0">
                <a:latin typeface="Times New Roman" panose="02020603050405020304" pitchFamily="18" charset="0"/>
                <a:cs typeface="Times New Roman" panose="02020603050405020304" pitchFamily="18" charset="0"/>
              </a:rPr>
              <a:t>αποφυγή επιμολύνσεων</a:t>
            </a:r>
          </a:p>
        </p:txBody>
      </p:sp>
      <p:sp>
        <p:nvSpPr>
          <p:cNvPr id="5" name="Θέση αριθμού διαφάνειας 4">
            <a:extLst>
              <a:ext uri="{FF2B5EF4-FFF2-40B4-BE49-F238E27FC236}">
                <a16:creationId xmlns:a16="http://schemas.microsoft.com/office/drawing/2014/main" id="{A120F9B7-1286-42EC-AC90-B3ABF4BAB9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32416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DCA5224-8F07-42A1-915F-264AF557892B}"/>
              </a:ext>
            </a:extLst>
          </p:cNvPr>
          <p:cNvSpPr>
            <a:spLocks noGrp="1"/>
          </p:cNvSpPr>
          <p:nvPr>
            <p:ph idx="1"/>
          </p:nvPr>
        </p:nvSpPr>
        <p:spPr>
          <a:xfrm>
            <a:off x="843378" y="2576621"/>
            <a:ext cx="9914860" cy="4123318"/>
          </a:xfrm>
        </p:spPr>
        <p:txBody>
          <a:bodyPr/>
          <a:lstStyle/>
          <a:p>
            <a:pPr marL="0" indent="0">
              <a:buNone/>
            </a:pPr>
            <a:r>
              <a:rPr lang="el-GR" sz="4000" dirty="0">
                <a:solidFill>
                  <a:schemeClr val="accent2"/>
                </a:solidFill>
                <a:latin typeface="Times New Roman" panose="02020603050405020304" pitchFamily="18" charset="0"/>
                <a:ea typeface="+mj-ea"/>
                <a:cs typeface="Times New Roman" panose="02020603050405020304" pitchFamily="18" charset="0"/>
              </a:rPr>
              <a:t>2. Μικροβιολογική Ασφάλεια, Ποιότητα και Υγιεινή Τροφίμων</a:t>
            </a:r>
          </a:p>
        </p:txBody>
      </p:sp>
      <p:sp>
        <p:nvSpPr>
          <p:cNvPr id="4" name="Θέση αριθμού διαφάνειας 3">
            <a:extLst>
              <a:ext uri="{FF2B5EF4-FFF2-40B4-BE49-F238E27FC236}">
                <a16:creationId xmlns:a16="http://schemas.microsoft.com/office/drawing/2014/main" id="{B4D53B59-DA7C-4EE8-BD44-C4EC783E2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55205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A10EA6-E545-43A2-8C7B-88EBE9C3B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2" name="Rectangle 11">
            <a:extLst>
              <a:ext uri="{FF2B5EF4-FFF2-40B4-BE49-F238E27FC236}">
                <a16:creationId xmlns:a16="http://schemas.microsoft.com/office/drawing/2014/main" id="{9C47A9E0-C203-4086-AE26-ACD0A46B2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8" y="0"/>
            <a:ext cx="7875323" cy="6853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4" name="Freeform: Shape 13">
            <a:extLst>
              <a:ext uri="{FF2B5EF4-FFF2-40B4-BE49-F238E27FC236}">
                <a16:creationId xmlns:a16="http://schemas.microsoft.com/office/drawing/2014/main" id="{B602B918-BCB5-4CF4-BDCA-015482967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8624"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useBgFill="1">
        <p:nvSpPr>
          <p:cNvPr id="16" name="Freeform: Shape 15">
            <a:extLst>
              <a:ext uri="{FF2B5EF4-FFF2-40B4-BE49-F238E27FC236}">
                <a16:creationId xmlns:a16="http://schemas.microsoft.com/office/drawing/2014/main" id="{AB70A3F7-24F4-4EAE-96E3-0C6FDA937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904573" y="0"/>
            <a:ext cx="5963231" cy="6861910"/>
          </a:xfrm>
          <a:custGeom>
            <a:avLst/>
            <a:gdLst>
              <a:gd name="connsiteX0" fmla="*/ 2532276 w 5963231"/>
              <a:gd name="connsiteY0" fmla="*/ 6861910 h 6861910"/>
              <a:gd name="connsiteX1" fmla="*/ 2377645 w 5963231"/>
              <a:gd name="connsiteY1" fmla="*/ 6858000 h 6861910"/>
              <a:gd name="connsiteX2" fmla="*/ 0 w 5963231"/>
              <a:gd name="connsiteY2" fmla="*/ 6858000 h 6861910"/>
              <a:gd name="connsiteX3" fmla="*/ 0 w 5963231"/>
              <a:gd name="connsiteY3" fmla="*/ 0 h 6861910"/>
              <a:gd name="connsiteX4" fmla="*/ 2532276 w 5963231"/>
              <a:gd name="connsiteY4" fmla="*/ 0 h 6861910"/>
              <a:gd name="connsiteX5" fmla="*/ 2547568 w 5963231"/>
              <a:gd name="connsiteY5" fmla="*/ 0 h 6861910"/>
              <a:gd name="connsiteX6" fmla="*/ 2547568 w 5963231"/>
              <a:gd name="connsiteY6" fmla="*/ 387 h 6861910"/>
              <a:gd name="connsiteX7" fmla="*/ 2708832 w 5963231"/>
              <a:gd name="connsiteY7" fmla="*/ 4464 h 6861910"/>
              <a:gd name="connsiteX8" fmla="*/ 5963231 w 5963231"/>
              <a:gd name="connsiteY8" fmla="*/ 3430955 h 6861910"/>
              <a:gd name="connsiteX9" fmla="*/ 2532276 w 5963231"/>
              <a:gd name="connsiteY9" fmla="*/ 6861910 h 6861910"/>
              <a:gd name="connsiteX0" fmla="*/ 2532276 w 5963231"/>
              <a:gd name="connsiteY0" fmla="*/ 6861910 h 6861910"/>
              <a:gd name="connsiteX1" fmla="*/ 0 w 5963231"/>
              <a:gd name="connsiteY1" fmla="*/ 6858000 h 6861910"/>
              <a:gd name="connsiteX2" fmla="*/ 0 w 5963231"/>
              <a:gd name="connsiteY2" fmla="*/ 0 h 6861910"/>
              <a:gd name="connsiteX3" fmla="*/ 2532276 w 5963231"/>
              <a:gd name="connsiteY3" fmla="*/ 0 h 6861910"/>
              <a:gd name="connsiteX4" fmla="*/ 2547568 w 5963231"/>
              <a:gd name="connsiteY4" fmla="*/ 0 h 6861910"/>
              <a:gd name="connsiteX5" fmla="*/ 2547568 w 5963231"/>
              <a:gd name="connsiteY5" fmla="*/ 387 h 6861910"/>
              <a:gd name="connsiteX6" fmla="*/ 2708832 w 5963231"/>
              <a:gd name="connsiteY6" fmla="*/ 4464 h 6861910"/>
              <a:gd name="connsiteX7" fmla="*/ 5963231 w 5963231"/>
              <a:gd name="connsiteY7" fmla="*/ 3430955 h 6861910"/>
              <a:gd name="connsiteX8" fmla="*/ 2532276 w 5963231"/>
              <a:gd name="connsiteY8" fmla="*/ 6861910 h 68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31" h="6861910">
                <a:moveTo>
                  <a:pt x="2532276" y="6861910"/>
                </a:moveTo>
                <a:lnTo>
                  <a:pt x="0" y="6858000"/>
                </a:lnTo>
                <a:lnTo>
                  <a:pt x="0" y="0"/>
                </a:lnTo>
                <a:lnTo>
                  <a:pt x="2532276" y="0"/>
                </a:lnTo>
                <a:lnTo>
                  <a:pt x="2547568" y="0"/>
                </a:lnTo>
                <a:lnTo>
                  <a:pt x="2547568" y="387"/>
                </a:lnTo>
                <a:lnTo>
                  <a:pt x="2708832" y="4464"/>
                </a:lnTo>
                <a:cubicBezTo>
                  <a:pt x="4521646" y="96356"/>
                  <a:pt x="5963231" y="1595306"/>
                  <a:pt x="5963231" y="3430955"/>
                </a:cubicBezTo>
                <a:cubicBezTo>
                  <a:pt x="5963231" y="5325819"/>
                  <a:pt x="4427140" y="6861910"/>
                  <a:pt x="2532276" y="6861910"/>
                </a:cubicBezTo>
                <a:close/>
              </a:path>
            </a:pathLst>
          </a:custGeom>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 name="Θέση περιεχομένου 2">
            <a:extLst>
              <a:ext uri="{FF2B5EF4-FFF2-40B4-BE49-F238E27FC236}">
                <a16:creationId xmlns:a16="http://schemas.microsoft.com/office/drawing/2014/main" id="{AF3CA5F1-85A8-4E88-8AA8-18DEB22848A2}"/>
              </a:ext>
            </a:extLst>
          </p:cNvPr>
          <p:cNvSpPr>
            <a:spLocks noGrp="1"/>
          </p:cNvSpPr>
          <p:nvPr>
            <p:ph idx="1"/>
          </p:nvPr>
        </p:nvSpPr>
        <p:spPr>
          <a:xfrm>
            <a:off x="4619767" y="685801"/>
            <a:ext cx="3724179" cy="5491162"/>
          </a:xfrm>
        </p:spPr>
        <p:txBody>
          <a:bodyPr anchor="ctr">
            <a:normAutofit/>
          </a:bodyPr>
          <a:lstStyle/>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μικροσκοπικές μετρήσεις</a:t>
            </a:r>
          </a:p>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μετρήσεις σε </a:t>
            </a:r>
            <a:r>
              <a:rPr lang="el-GR" dirty="0" err="1">
                <a:latin typeface="Times New Roman" panose="02020603050405020304" pitchFamily="18" charset="0"/>
                <a:cs typeface="Times New Roman" panose="02020603050405020304" pitchFamily="18" charset="0"/>
              </a:rPr>
              <a:t>τρυβλία</a:t>
            </a:r>
            <a:endParaRPr lang="el-GR" dirty="0">
              <a:latin typeface="Times New Roman" panose="02020603050405020304" pitchFamily="18" charset="0"/>
              <a:cs typeface="Times New Roman" panose="02020603050405020304" pitchFamily="18" charset="0"/>
            </a:endParaRPr>
          </a:p>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μέθοδοι οπτικής πυκνότητας</a:t>
            </a:r>
          </a:p>
        </p:txBody>
      </p:sp>
      <p:pic>
        <p:nvPicPr>
          <p:cNvPr id="4" name="Εικόνα 3">
            <a:extLst>
              <a:ext uri="{FF2B5EF4-FFF2-40B4-BE49-F238E27FC236}">
                <a16:creationId xmlns:a16="http://schemas.microsoft.com/office/drawing/2014/main" id="{42D0FCA8-80C1-4BC1-B14A-172193868237}"/>
              </a:ext>
            </a:extLst>
          </p:cNvPr>
          <p:cNvPicPr>
            <a:picLocks noChangeAspect="1"/>
          </p:cNvPicPr>
          <p:nvPr/>
        </p:nvPicPr>
        <p:blipFill>
          <a:blip r:embed="rId2"/>
          <a:stretch>
            <a:fillRect/>
          </a:stretch>
        </p:blipFill>
        <p:spPr>
          <a:xfrm>
            <a:off x="8535446" y="681037"/>
            <a:ext cx="3244450" cy="2628545"/>
          </a:xfrm>
          <a:prstGeom prst="rect">
            <a:avLst/>
          </a:prstGeom>
        </p:spPr>
      </p:pic>
      <p:pic>
        <p:nvPicPr>
          <p:cNvPr id="5" name="Εικόνα 4">
            <a:extLst>
              <a:ext uri="{FF2B5EF4-FFF2-40B4-BE49-F238E27FC236}">
                <a16:creationId xmlns:a16="http://schemas.microsoft.com/office/drawing/2014/main" id="{A4ED4B5D-8A71-4087-B6F1-EAC4D6A280AA}"/>
              </a:ext>
            </a:extLst>
          </p:cNvPr>
          <p:cNvPicPr>
            <a:picLocks noChangeAspect="1"/>
          </p:cNvPicPr>
          <p:nvPr/>
        </p:nvPicPr>
        <p:blipFill rotWithShape="1">
          <a:blip r:embed="rId3"/>
          <a:srcRect t="27222" b="24444"/>
          <a:stretch/>
        </p:blipFill>
        <p:spPr>
          <a:xfrm>
            <a:off x="8535446" y="3829446"/>
            <a:ext cx="3485103" cy="2228453"/>
          </a:xfrm>
          <a:prstGeom prst="rect">
            <a:avLst/>
          </a:prstGeom>
        </p:spPr>
      </p:pic>
      <p:sp>
        <p:nvSpPr>
          <p:cNvPr id="6" name="Θέση αριθμού διαφάνειας 5">
            <a:extLst>
              <a:ext uri="{FF2B5EF4-FFF2-40B4-BE49-F238E27FC236}">
                <a16:creationId xmlns:a16="http://schemas.microsoft.com/office/drawing/2014/main" id="{57C8EB87-8338-4285-85D3-F27D6029CF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161665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C8A8437D-6853-4226-ADBA-F513EC7F62BA}"/>
              </a:ext>
            </a:extLst>
          </p:cNvPr>
          <p:cNvSpPr>
            <a:spLocks noGrp="1"/>
          </p:cNvSpPr>
          <p:nvPr>
            <p:ph idx="1"/>
          </p:nvPr>
        </p:nvSpPr>
        <p:spPr>
          <a:xfrm>
            <a:off x="653711" y="676244"/>
            <a:ext cx="9914860" cy="2891952"/>
          </a:xfrm>
        </p:spPr>
        <p:txBody>
          <a:bodyPr/>
          <a:lstStyle/>
          <a:p>
            <a:pPr algn="just">
              <a:buClr>
                <a:schemeClr val="accent2"/>
              </a:buCl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PCR</a:t>
            </a:r>
            <a:endParaRPr lang="el-GR" dirty="0">
              <a:latin typeface="Times New Roman" panose="02020603050405020304" pitchFamily="18" charset="0"/>
              <a:cs typeface="Times New Roman" panose="02020603050405020304" pitchFamily="18" charset="0"/>
            </a:endParaRPr>
          </a:p>
          <a:p>
            <a:pPr algn="just">
              <a:buClr>
                <a:schemeClr val="accent2"/>
              </a:buClr>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ELISA</a:t>
            </a:r>
            <a:endParaRPr lang="el-GR" dirty="0">
              <a:latin typeface="Times New Roman" panose="02020603050405020304" pitchFamily="18" charset="0"/>
              <a:cs typeface="Times New Roman" panose="02020603050405020304" pitchFamily="18" charset="0"/>
            </a:endParaRPr>
          </a:p>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τεχνικές φασματοσκοπίας</a:t>
            </a:r>
          </a:p>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τεχνικές υβριδοποίησης/</a:t>
            </a:r>
            <a:r>
              <a:rPr lang="el-GR" dirty="0" err="1">
                <a:latin typeface="Times New Roman" panose="02020603050405020304" pitchFamily="18" charset="0"/>
                <a:cs typeface="Times New Roman" panose="02020603050405020304" pitchFamily="18" charset="0"/>
              </a:rPr>
              <a:t>ανοσολωρίδας</a:t>
            </a:r>
            <a:r>
              <a:rPr lang="el-GR" dirty="0">
                <a:latin typeface="Times New Roman" panose="02020603050405020304" pitchFamily="18" charset="0"/>
                <a:cs typeface="Times New Roman" panose="02020603050405020304" pitchFamily="18" charset="0"/>
              </a:rPr>
              <a:t> (π.χ. </a:t>
            </a:r>
            <a:r>
              <a:rPr lang="el-GR" dirty="0" err="1">
                <a:latin typeface="Times New Roman" panose="02020603050405020304" pitchFamily="18" charset="0"/>
                <a:cs typeface="Times New Roman" panose="02020603050405020304" pitchFamily="18" charset="0"/>
              </a:rPr>
              <a:t>νουκλεϊκών</a:t>
            </a:r>
            <a:r>
              <a:rPr lang="el-GR" dirty="0">
                <a:latin typeface="Times New Roman" panose="02020603050405020304" pitchFamily="18" charset="0"/>
                <a:cs typeface="Times New Roman" panose="02020603050405020304" pitchFamily="18" charset="0"/>
              </a:rPr>
              <a:t> οξέων, αντισωμάτων)</a:t>
            </a:r>
          </a:p>
          <a:p>
            <a:pPr algn="just">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έτοιμα </a:t>
            </a:r>
            <a:r>
              <a:rPr lang="el-GR" dirty="0" err="1">
                <a:latin typeface="Times New Roman" panose="02020603050405020304" pitchFamily="18" charset="0"/>
                <a:cs typeface="Times New Roman" panose="02020603050405020304" pitchFamily="18" charset="0"/>
              </a:rPr>
              <a:t>κιτ</a:t>
            </a:r>
            <a:r>
              <a:rPr lang="el-GR" dirty="0">
                <a:latin typeface="Times New Roman" panose="02020603050405020304" pitchFamily="18" charset="0"/>
                <a:cs typeface="Times New Roman" panose="02020603050405020304" pitchFamily="18" charset="0"/>
              </a:rPr>
              <a:t> ταυτοποίησης μικροοργανισμών</a:t>
            </a:r>
          </a:p>
          <a:p>
            <a:pPr algn="just">
              <a:buClr>
                <a:schemeClr val="accent2"/>
              </a:buClr>
              <a:buFont typeface="Wingdings" panose="05000000000000000000" pitchFamily="2" charset="2"/>
              <a:buChar char="ü"/>
            </a:pPr>
            <a:endParaRPr lang="el-GR" dirty="0">
              <a:latin typeface="Times New Roman" panose="02020603050405020304" pitchFamily="18" charset="0"/>
              <a:cs typeface="Times New Roman" panose="02020603050405020304" pitchFamily="18" charset="0"/>
            </a:endParaRPr>
          </a:p>
          <a:p>
            <a:pPr marL="0" indent="0">
              <a:buNone/>
            </a:pPr>
            <a:endParaRPr lang="el-GR" dirty="0"/>
          </a:p>
          <a:p>
            <a:pPr marL="0" indent="0">
              <a:buNone/>
            </a:pPr>
            <a:endParaRPr lang="el-GR" dirty="0"/>
          </a:p>
        </p:txBody>
      </p:sp>
      <p:pic>
        <p:nvPicPr>
          <p:cNvPr id="7" name="Εικόνα 6">
            <a:extLst>
              <a:ext uri="{FF2B5EF4-FFF2-40B4-BE49-F238E27FC236}">
                <a16:creationId xmlns:a16="http://schemas.microsoft.com/office/drawing/2014/main" id="{D7B4C153-A7BA-41EB-B4D5-7D8F8EBA8D89}"/>
              </a:ext>
            </a:extLst>
          </p:cNvPr>
          <p:cNvPicPr>
            <a:picLocks noChangeAspect="1"/>
          </p:cNvPicPr>
          <p:nvPr/>
        </p:nvPicPr>
        <p:blipFill>
          <a:blip r:embed="rId2"/>
          <a:stretch>
            <a:fillRect/>
          </a:stretch>
        </p:blipFill>
        <p:spPr>
          <a:xfrm>
            <a:off x="7176394" y="444248"/>
            <a:ext cx="4457700" cy="1438275"/>
          </a:xfrm>
          <a:prstGeom prst="rect">
            <a:avLst/>
          </a:prstGeom>
        </p:spPr>
      </p:pic>
      <p:pic>
        <p:nvPicPr>
          <p:cNvPr id="8" name="Εικόνα 7">
            <a:extLst>
              <a:ext uri="{FF2B5EF4-FFF2-40B4-BE49-F238E27FC236}">
                <a16:creationId xmlns:a16="http://schemas.microsoft.com/office/drawing/2014/main" id="{AAB05211-C083-43E5-9747-7DDA00BF55F1}"/>
              </a:ext>
            </a:extLst>
          </p:cNvPr>
          <p:cNvPicPr>
            <a:picLocks noChangeAspect="1"/>
          </p:cNvPicPr>
          <p:nvPr/>
        </p:nvPicPr>
        <p:blipFill>
          <a:blip r:embed="rId3"/>
          <a:stretch>
            <a:fillRect/>
          </a:stretch>
        </p:blipFill>
        <p:spPr>
          <a:xfrm>
            <a:off x="8191500" y="3800192"/>
            <a:ext cx="2476500" cy="1619533"/>
          </a:xfrm>
          <a:prstGeom prst="rect">
            <a:avLst/>
          </a:prstGeom>
        </p:spPr>
      </p:pic>
      <p:sp>
        <p:nvSpPr>
          <p:cNvPr id="3" name="Θέση αριθμού διαφάνειας 2">
            <a:extLst>
              <a:ext uri="{FF2B5EF4-FFF2-40B4-BE49-F238E27FC236}">
                <a16:creationId xmlns:a16="http://schemas.microsoft.com/office/drawing/2014/main" id="{C8D8A238-A270-4C0F-B478-4B9A7FBC08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71464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FEA210A-4F9B-496A-9F5F-8E330510969D}"/>
              </a:ext>
            </a:extLst>
          </p:cNvPr>
          <p:cNvSpPr>
            <a:spLocks noGrp="1"/>
          </p:cNvSpPr>
          <p:nvPr>
            <p:ph idx="1"/>
          </p:nvPr>
        </p:nvSpPr>
        <p:spPr>
          <a:xfrm>
            <a:off x="461639" y="481491"/>
            <a:ext cx="10972800" cy="5688490"/>
          </a:xfrm>
        </p:spPr>
        <p:txBody>
          <a:bodyPr>
            <a:normAutofit/>
          </a:bodyPr>
          <a:lstStyle/>
          <a:p>
            <a:pPr marL="0" indent="0">
              <a:buNone/>
            </a:pPr>
            <a:r>
              <a:rPr lang="en-US" b="1" dirty="0">
                <a:solidFill>
                  <a:schemeClr val="accent2"/>
                </a:solidFill>
                <a:latin typeface="Times New Roman" panose="02020603050405020304" pitchFamily="18" charset="0"/>
                <a:ea typeface="+mj-ea"/>
                <a:cs typeface="Times New Roman" panose="02020603050405020304" pitchFamily="18" charset="0"/>
              </a:rPr>
              <a:t>K</a:t>
            </a:r>
            <a:r>
              <a:rPr lang="el-GR" b="1" dirty="0" err="1">
                <a:solidFill>
                  <a:schemeClr val="accent2"/>
                </a:solidFill>
                <a:latin typeface="Times New Roman" panose="02020603050405020304" pitchFamily="18" charset="0"/>
                <a:ea typeface="+mj-ea"/>
                <a:cs typeface="Times New Roman" panose="02020603050405020304" pitchFamily="18" charset="0"/>
              </a:rPr>
              <a:t>ρίσιμα</a:t>
            </a:r>
            <a:r>
              <a:rPr lang="el-GR" b="1" dirty="0">
                <a:solidFill>
                  <a:schemeClr val="accent2"/>
                </a:solidFill>
                <a:latin typeface="Times New Roman" panose="02020603050405020304" pitchFamily="18" charset="0"/>
                <a:ea typeface="+mj-ea"/>
                <a:cs typeface="Times New Roman" panose="02020603050405020304" pitchFamily="18" charset="0"/>
              </a:rPr>
              <a:t> σημεία ελέγχου</a:t>
            </a:r>
            <a:endParaRPr lang="en-US" b="1" dirty="0">
              <a:solidFill>
                <a:schemeClr val="accent2"/>
              </a:solidFill>
              <a:latin typeface="Times New Roman" panose="02020603050405020304" pitchFamily="18" charset="0"/>
              <a:ea typeface="+mj-ea"/>
              <a:cs typeface="Times New Roman" panose="02020603050405020304" pitchFamily="18" charset="0"/>
            </a:endParaRPr>
          </a:p>
          <a:p>
            <a:pPr marL="0" indent="0" algn="just">
              <a:lnSpc>
                <a:spcPct val="150000"/>
              </a:lnSpc>
              <a:buNone/>
            </a:pPr>
            <a:r>
              <a:rPr lang="en-US" dirty="0">
                <a:solidFill>
                  <a:schemeClr val="tx1"/>
                </a:solidFill>
                <a:latin typeface="Times New Roman" panose="02020603050405020304" pitchFamily="18" charset="0"/>
                <a:cs typeface="Times New Roman" panose="02020603050405020304" pitchFamily="18" charset="0"/>
              </a:rPr>
              <a:t>T</a:t>
            </a:r>
            <a:r>
              <a:rPr lang="el-GR" dirty="0">
                <a:solidFill>
                  <a:schemeClr val="tx1"/>
                </a:solidFill>
                <a:latin typeface="Times New Roman" panose="02020603050405020304" pitchFamily="18" charset="0"/>
                <a:cs typeface="Times New Roman" panose="02020603050405020304" pitchFamily="18" charset="0"/>
              </a:rPr>
              <a:t>α πιθανά σημεία μικροβιακής μίανσης ή αύξησης</a:t>
            </a:r>
            <a:r>
              <a:rPr lang="en-US" dirty="0">
                <a:solidFill>
                  <a:schemeClr val="tx1"/>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σε μία βιομηχανική μονάδα που σχετίζονται με διάφορους παράγοντες όπως τις πρώτες ύλες, την επεξεργασία, αποθήκευση και διανομή των προϊόντων.</a:t>
            </a:r>
          </a:p>
          <a:p>
            <a:pPr marL="0" indent="0" algn="ctr">
              <a:lnSpc>
                <a:spcPct val="150000"/>
              </a:lnSpc>
              <a:buNone/>
            </a:pPr>
            <a:r>
              <a:rPr lang="el-GR" b="1" dirty="0">
                <a:solidFill>
                  <a:schemeClr val="accent1"/>
                </a:solidFill>
                <a:latin typeface="Times New Roman" panose="02020603050405020304" pitchFamily="18" charset="0"/>
                <a:cs typeface="Times New Roman" panose="02020603050405020304" pitchFamily="18" charset="0"/>
              </a:rPr>
              <a:t>↓</a:t>
            </a:r>
            <a:endParaRPr lang="el-GR" dirty="0">
              <a:solidFill>
                <a:schemeClr val="tx1"/>
              </a:solidFill>
              <a:latin typeface="Times New Roman" panose="02020603050405020304" pitchFamily="18" charset="0"/>
              <a:cs typeface="Times New Roman" panose="02020603050405020304" pitchFamily="18" charset="0"/>
            </a:endParaRPr>
          </a:p>
          <a:p>
            <a:pPr marL="0" indent="0" algn="ctr">
              <a:lnSpc>
                <a:spcPct val="150000"/>
              </a:lnSpc>
              <a:buNone/>
            </a:pPr>
            <a:r>
              <a:rPr lang="el-GR" i="1" dirty="0">
                <a:solidFill>
                  <a:schemeClr val="tx1"/>
                </a:solidFill>
                <a:latin typeface="Times New Roman" panose="02020603050405020304" pitchFamily="18" charset="0"/>
                <a:cs typeface="Times New Roman" panose="02020603050405020304" pitchFamily="18" charset="0"/>
              </a:rPr>
              <a:t>Ανάλυση Παραγόντων Κινδύνου και Κρίσιμων Σημείων Ελέγχου </a:t>
            </a:r>
          </a:p>
          <a:p>
            <a:pPr marL="0" indent="0" algn="ctr">
              <a:lnSpc>
                <a:spcPct val="150000"/>
              </a:lnSpc>
              <a:buNone/>
            </a:pPr>
            <a:r>
              <a:rPr lang="el-GR" i="1" dirty="0">
                <a:solidFill>
                  <a:schemeClr val="tx1"/>
                </a:solidFill>
                <a:latin typeface="Times New Roman" panose="02020603050405020304" pitchFamily="18" charset="0"/>
                <a:cs typeface="Times New Roman" panose="02020603050405020304" pitchFamily="18" charset="0"/>
              </a:rPr>
              <a:t>(</a:t>
            </a:r>
            <a:r>
              <a:rPr lang="en-US" i="1" dirty="0">
                <a:solidFill>
                  <a:schemeClr val="tx1"/>
                </a:solidFill>
                <a:latin typeface="Times New Roman" panose="02020603050405020304" pitchFamily="18" charset="0"/>
                <a:cs typeface="Times New Roman" panose="02020603050405020304" pitchFamily="18" charset="0"/>
              </a:rPr>
              <a:t>Hazard Analysis and Critical Control Points, HACCP)</a:t>
            </a:r>
            <a:endParaRPr lang="el-GR" i="1" dirty="0">
              <a:solidFill>
                <a:schemeClr val="tx1"/>
              </a:solidFill>
              <a:latin typeface="Times New Roman" panose="02020603050405020304" pitchFamily="18" charset="0"/>
              <a:cs typeface="Times New Roman" panose="02020603050405020304" pitchFamily="18" charset="0"/>
            </a:endParaRPr>
          </a:p>
          <a:p>
            <a:pPr marL="0" indent="0" algn="ctr">
              <a:lnSpc>
                <a:spcPct val="150000"/>
              </a:lnSpc>
              <a:buNone/>
            </a:pPr>
            <a:endParaRPr lang="el-GR" i="1" dirty="0">
              <a:solidFill>
                <a:schemeClr val="tx1"/>
              </a:solidFill>
              <a:latin typeface="Times New Roman" panose="02020603050405020304" pitchFamily="18" charset="0"/>
              <a:cs typeface="Times New Roman" panose="02020603050405020304" pitchFamily="18" charset="0"/>
            </a:endParaRPr>
          </a:p>
          <a:p>
            <a:pPr marL="0" indent="0" algn="just">
              <a:lnSpc>
                <a:spcPct val="150000"/>
              </a:lnSpc>
              <a:buNone/>
            </a:pPr>
            <a:r>
              <a:rPr lang="el-GR" dirty="0">
                <a:solidFill>
                  <a:schemeClr val="tx1"/>
                </a:solidFill>
                <a:latin typeface="Times New Roman" panose="02020603050405020304" pitchFamily="18" charset="0"/>
                <a:cs typeface="Times New Roman" panose="02020603050405020304" pitchFamily="18" charset="0"/>
              </a:rPr>
              <a:t>Η εφαρμογή του HACCP αποτελεί συνέχεια των κανόνων ορθής υγιεινής/βιομηχανικής πρακτικής (</a:t>
            </a:r>
            <a:r>
              <a:rPr lang="el-GR" dirty="0" err="1">
                <a:solidFill>
                  <a:schemeClr val="tx1"/>
                </a:solidFill>
                <a:latin typeface="Times New Roman" panose="02020603050405020304" pitchFamily="18" charset="0"/>
                <a:cs typeface="Times New Roman" panose="02020603050405020304" pitchFamily="18" charset="0"/>
              </a:rPr>
              <a:t>Good</a:t>
            </a:r>
            <a:r>
              <a:rPr lang="el-GR" dirty="0">
                <a:solidFill>
                  <a:schemeClr val="tx1"/>
                </a:solidFill>
                <a:latin typeface="Times New Roman" panose="02020603050405020304" pitchFamily="18" charset="0"/>
                <a:cs typeface="Times New Roman" panose="02020603050405020304" pitchFamily="18" charset="0"/>
              </a:rPr>
              <a:t> </a:t>
            </a:r>
            <a:r>
              <a:rPr lang="el-GR" dirty="0" err="1">
                <a:solidFill>
                  <a:schemeClr val="tx1"/>
                </a:solidFill>
                <a:latin typeface="Times New Roman" panose="02020603050405020304" pitchFamily="18" charset="0"/>
                <a:cs typeface="Times New Roman" panose="02020603050405020304" pitchFamily="18" charset="0"/>
              </a:rPr>
              <a:t>Hygiene</a:t>
            </a:r>
            <a:r>
              <a:rPr lang="el-GR" dirty="0">
                <a:solidFill>
                  <a:schemeClr val="tx1"/>
                </a:solidFill>
                <a:latin typeface="Times New Roman" panose="02020603050405020304" pitchFamily="18" charset="0"/>
                <a:cs typeface="Times New Roman" panose="02020603050405020304" pitchFamily="18" charset="0"/>
              </a:rPr>
              <a:t>/Manufacturing </a:t>
            </a:r>
            <a:r>
              <a:rPr lang="el-GR" dirty="0" err="1">
                <a:solidFill>
                  <a:schemeClr val="tx1"/>
                </a:solidFill>
                <a:latin typeface="Times New Roman" panose="02020603050405020304" pitchFamily="18" charset="0"/>
                <a:cs typeface="Times New Roman" panose="02020603050405020304" pitchFamily="18" charset="0"/>
              </a:rPr>
              <a:t>Practices</a:t>
            </a:r>
            <a:r>
              <a:rPr lang="el-GR" dirty="0">
                <a:solidFill>
                  <a:schemeClr val="tx1"/>
                </a:solidFill>
                <a:latin typeface="Times New Roman" panose="02020603050405020304" pitchFamily="18" charset="0"/>
                <a:cs typeface="Times New Roman" panose="02020603050405020304" pitchFamily="18" charset="0"/>
              </a:rPr>
              <a:t>, </a:t>
            </a:r>
            <a:r>
              <a:rPr lang="el-GR" dirty="0" err="1">
                <a:solidFill>
                  <a:schemeClr val="tx1"/>
                </a:solidFill>
                <a:latin typeface="Times New Roman" panose="02020603050405020304" pitchFamily="18" charset="0"/>
                <a:cs typeface="Times New Roman" panose="02020603050405020304" pitchFamily="18" charset="0"/>
              </a:rPr>
              <a:t>GHPs</a:t>
            </a:r>
            <a:r>
              <a:rPr lang="el-GR" dirty="0">
                <a:solidFill>
                  <a:schemeClr val="tx1"/>
                </a:solidFill>
                <a:latin typeface="Times New Roman" panose="02020603050405020304" pitchFamily="18" charset="0"/>
                <a:cs typeface="Times New Roman" panose="02020603050405020304" pitchFamily="18" charset="0"/>
              </a:rPr>
              <a:t>/</a:t>
            </a:r>
            <a:r>
              <a:rPr lang="el-GR" dirty="0" err="1">
                <a:solidFill>
                  <a:schemeClr val="tx1"/>
                </a:solidFill>
                <a:latin typeface="Times New Roman" panose="02020603050405020304" pitchFamily="18" charset="0"/>
                <a:cs typeface="Times New Roman" panose="02020603050405020304" pitchFamily="18" charset="0"/>
              </a:rPr>
              <a:t>GMPs</a:t>
            </a:r>
            <a:r>
              <a:rPr lang="el-GR" dirty="0">
                <a:solidFill>
                  <a:schemeClr val="tx1"/>
                </a:solidFill>
                <a:latin typeface="Times New Roman" panose="02020603050405020304" pitchFamily="18" charset="0"/>
                <a:cs typeface="Times New Roman" panose="02020603050405020304" pitchFamily="18" charset="0"/>
              </a:rPr>
              <a:t>) που πρέπει να τηρούνται από τις επιχειρήσεις τροφίμων.</a:t>
            </a:r>
          </a:p>
        </p:txBody>
      </p:sp>
      <p:sp>
        <p:nvSpPr>
          <p:cNvPr id="4" name="Θέση αριθμού διαφάνειας 3">
            <a:extLst>
              <a:ext uri="{FF2B5EF4-FFF2-40B4-BE49-F238E27FC236}">
                <a16:creationId xmlns:a16="http://schemas.microsoft.com/office/drawing/2014/main" id="{B54A77EF-840B-456B-B754-8F3BA6D05D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48393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5FE713A-BC20-40FF-9882-140430941E7C}"/>
              </a:ext>
            </a:extLst>
          </p:cNvPr>
          <p:cNvSpPr>
            <a:spLocks noGrp="1"/>
          </p:cNvSpPr>
          <p:nvPr>
            <p:ph idx="1"/>
          </p:nvPr>
        </p:nvSpPr>
        <p:spPr>
          <a:xfrm>
            <a:off x="745724" y="1367340"/>
            <a:ext cx="9914860" cy="4616209"/>
          </a:xfrm>
        </p:spPr>
        <p:txBody>
          <a:bodyPr>
            <a:normAutofit lnSpcReduction="10000"/>
          </a:bodyPr>
          <a:lstStyle/>
          <a:p>
            <a:pPr marL="0" indent="0" algn="just">
              <a:lnSpc>
                <a:spcPct val="150000"/>
              </a:lnSpc>
              <a:buNone/>
            </a:pPr>
            <a:r>
              <a:rPr lang="el-GR" dirty="0">
                <a:latin typeface="Times New Roman" panose="02020603050405020304" pitchFamily="18" charset="0"/>
                <a:cs typeface="Times New Roman" panose="02020603050405020304" pitchFamily="18" charset="0"/>
              </a:rPr>
              <a:t>Στην Ευρωπαϊκή Ένωση (ΕΕ), το </a:t>
            </a:r>
            <a:r>
              <a:rPr lang="el-GR" b="1" dirty="0">
                <a:solidFill>
                  <a:schemeClr val="accent2"/>
                </a:solidFill>
                <a:latin typeface="Times New Roman" panose="02020603050405020304" pitchFamily="18" charset="0"/>
                <a:cs typeface="Times New Roman" panose="02020603050405020304" pitchFamily="18" charset="0"/>
              </a:rPr>
              <a:t>1993 αποτέλεσε χρονιά ορόσημο </a:t>
            </a:r>
            <a:r>
              <a:rPr lang="el-GR" dirty="0">
                <a:latin typeface="Times New Roman" panose="02020603050405020304" pitchFamily="18" charset="0"/>
                <a:cs typeface="Times New Roman" panose="02020603050405020304" pitchFamily="18" charset="0"/>
              </a:rPr>
              <a:t>καθώς με την οριζόντια Οδηγία 93/43/EOK η εφαρμογή του συστήματος HACCP έγινε υποχρεωτική στη βιομηχανία τροφίμων.</a:t>
            </a:r>
          </a:p>
          <a:p>
            <a:pPr marL="0" indent="0" algn="ctr">
              <a:buNone/>
            </a:pPr>
            <a:r>
              <a:rPr lang="el-GR" b="1" dirty="0">
                <a:solidFill>
                  <a:schemeClr val="accent1"/>
                </a:solidFill>
                <a:latin typeface="Times New Roman" panose="02020603050405020304" pitchFamily="18" charset="0"/>
                <a:cs typeface="Times New Roman" panose="02020603050405020304" pitchFamily="18" charset="0"/>
              </a:rPr>
              <a:t>↓</a:t>
            </a:r>
            <a:endParaRPr lang="el-GR"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l-GR" dirty="0">
                <a:latin typeface="Times New Roman" panose="02020603050405020304" pitchFamily="18" charset="0"/>
                <a:cs typeface="Times New Roman" panose="02020603050405020304" pitchFamily="18" charset="0"/>
              </a:rPr>
              <a:t>Διορθώσεις και προσθήκες ως το 2006</a:t>
            </a:r>
          </a:p>
          <a:p>
            <a:pPr marL="0" indent="0" algn="ctr">
              <a:buNone/>
            </a:pPr>
            <a:r>
              <a:rPr lang="el-GR" b="1" dirty="0">
                <a:solidFill>
                  <a:schemeClr val="accent1"/>
                </a:solidFill>
                <a:latin typeface="Times New Roman" panose="02020603050405020304" pitchFamily="18" charset="0"/>
                <a:cs typeface="Times New Roman" panose="02020603050405020304" pitchFamily="18" charset="0"/>
              </a:rPr>
              <a:t>↓</a:t>
            </a:r>
            <a:endParaRPr lang="el-GR" b="1" dirty="0">
              <a:solidFill>
                <a:schemeClr val="tx1"/>
              </a:solidFill>
              <a:latin typeface="Times New Roman" panose="02020603050405020304" pitchFamily="18" charset="0"/>
              <a:cs typeface="Times New Roman" panose="02020603050405020304" pitchFamily="18" charset="0"/>
            </a:endParaRP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Κανονισμός ΕΚ/178/2002: </a:t>
            </a:r>
            <a:r>
              <a:rPr lang="el-GR" dirty="0">
                <a:latin typeface="Times New Roman" panose="02020603050405020304" pitchFamily="18" charset="0"/>
                <a:cs typeface="Times New Roman" panose="02020603050405020304" pitchFamily="18" charset="0"/>
              </a:rPr>
              <a:t>καθορισμός των γενικών αρχών και απαιτήσεων της νομοθεσίας για τα τρόφιμα ή αλλιώς γενική νομοθεσία των τροφίμων και τη δέσμη υγιεινής (‘Πακέτο Υγιεινής’) των τροφίμων, αποτελούμενη από τους Κανονισμούς ΕΚ/852/2004, ΕΚ/853/2004 και ΕΚ/854/2004 περί υγιεινής και επίσημου ελέγχου τροφίμων.</a:t>
            </a:r>
          </a:p>
          <a:p>
            <a:pPr marL="0" indent="0" algn="ctr">
              <a:buNone/>
            </a:pPr>
            <a:endParaRPr lang="el-GR" dirty="0">
              <a:latin typeface="Times New Roman" panose="02020603050405020304" pitchFamily="18" charset="0"/>
              <a:cs typeface="Times New Roman" panose="02020603050405020304" pitchFamily="18" charset="0"/>
            </a:endParaRPr>
          </a:p>
          <a:p>
            <a:pPr marL="0" indent="0">
              <a:buNone/>
            </a:pPr>
            <a:endParaRPr lang="el-GR" dirty="0"/>
          </a:p>
        </p:txBody>
      </p:sp>
      <p:sp>
        <p:nvSpPr>
          <p:cNvPr id="4" name="Θέση αριθμού διαφάνειας 3">
            <a:extLst>
              <a:ext uri="{FF2B5EF4-FFF2-40B4-BE49-F238E27FC236}">
                <a16:creationId xmlns:a16="http://schemas.microsoft.com/office/drawing/2014/main" id="{07C26459-4EC8-4674-8639-3B09809B1A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72884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962272-8A19-4EE8-BC93-9A429D9E7D4A}"/>
              </a:ext>
            </a:extLst>
          </p:cNvPr>
          <p:cNvSpPr>
            <a:spLocks noGrp="1"/>
          </p:cNvSpPr>
          <p:nvPr>
            <p:ph type="title"/>
          </p:nvPr>
        </p:nvSpPr>
        <p:spPr>
          <a:xfrm>
            <a:off x="682699" y="359849"/>
            <a:ext cx="10378262" cy="1329004"/>
          </a:xfrm>
        </p:spPr>
        <p:txBody>
          <a:bodyPr>
            <a:normAutofit/>
          </a:bodyPr>
          <a:lstStyle/>
          <a:p>
            <a:r>
              <a:rPr lang="el-GR" sz="2000" b="1" dirty="0">
                <a:latin typeface="Times New Roman" panose="02020603050405020304" pitchFamily="18" charset="0"/>
                <a:cs typeface="Times New Roman" panose="02020603050405020304" pitchFamily="18" charset="0"/>
              </a:rPr>
              <a:t>Πρακτικές για τη διασφάλιση της υγιεινής και της μικροβιολογικής ασφάλειας των τροφίμων</a:t>
            </a:r>
            <a:br>
              <a:rPr lang="el-GR" sz="2000" b="1" dirty="0">
                <a:latin typeface="Times New Roman" panose="02020603050405020304" pitchFamily="18" charset="0"/>
                <a:cs typeface="Times New Roman" panose="02020603050405020304" pitchFamily="18" charset="0"/>
              </a:rPr>
            </a:br>
            <a:endParaRPr lang="el-GR" sz="2000" dirty="0"/>
          </a:p>
        </p:txBody>
      </p:sp>
      <p:sp>
        <p:nvSpPr>
          <p:cNvPr id="3" name="Θέση περιεχομένου 2">
            <a:extLst>
              <a:ext uri="{FF2B5EF4-FFF2-40B4-BE49-F238E27FC236}">
                <a16:creationId xmlns:a16="http://schemas.microsoft.com/office/drawing/2014/main" id="{9C6E9D67-BC2A-48ED-9141-066C0B0AE30E}"/>
              </a:ext>
            </a:extLst>
          </p:cNvPr>
          <p:cNvSpPr>
            <a:spLocks noGrp="1"/>
          </p:cNvSpPr>
          <p:nvPr>
            <p:ph idx="1"/>
          </p:nvPr>
        </p:nvSpPr>
        <p:spPr>
          <a:xfrm>
            <a:off x="914400" y="1262726"/>
            <a:ext cx="9914860" cy="4123318"/>
          </a:xfrm>
        </p:spPr>
        <p:txBody>
          <a:bodyPr/>
          <a:lstStyle/>
          <a:p>
            <a:pPr marL="342900" indent="-342900" algn="just">
              <a:lnSpc>
                <a:spcPct val="150000"/>
              </a:lnSpc>
              <a:buClr>
                <a:schemeClr val="accent2"/>
              </a:buClr>
              <a:buAutoNum type="arabicPeriod"/>
            </a:pPr>
            <a:r>
              <a:rPr lang="el-GR" dirty="0">
                <a:solidFill>
                  <a:schemeClr val="tx1"/>
                </a:solidFill>
                <a:latin typeface="Times New Roman" panose="02020603050405020304" pitchFamily="18" charset="0"/>
                <a:cs typeface="Times New Roman" panose="02020603050405020304" pitchFamily="18" charset="0"/>
              </a:rPr>
              <a:t>Περιορισμός της μικροβιακής μίανσης των τροφίμων με την επιλογή πρώτων υλών καλής μικροβιολογικής ποιότητας, παρακολούθηση της ορθής λειτουργίας διεργασιών που είναι σχεδιασμένες για την εξάλειψη μικροβίων, όπως θερμική επεξεργασία τροφίμων ή χλωρίωση του νερού ψύξης που χρησιμοποιείται στη βιομηχανία τροφίμων και αποφυγή της διασταυρούμενης μίανσης κατά την παραγωγική διαδικασία των τροφίμων, διαχωρίζοντας π.χ. τις πρώτες ύλες από τα τελικά προϊόντα.</a:t>
            </a:r>
          </a:p>
          <a:p>
            <a:pPr marL="342900" indent="-342900" algn="just">
              <a:lnSpc>
                <a:spcPct val="150000"/>
              </a:lnSpc>
              <a:buClr>
                <a:schemeClr val="accent2"/>
              </a:buClr>
              <a:buAutoNum type="arabicPeriod"/>
            </a:pPr>
            <a:r>
              <a:rPr lang="el-GR" dirty="0">
                <a:solidFill>
                  <a:schemeClr val="tx1"/>
                </a:solidFill>
                <a:latin typeface="Times New Roman" panose="02020603050405020304" pitchFamily="18" charset="0"/>
                <a:cs typeface="Times New Roman" panose="02020603050405020304" pitchFamily="18" charset="0"/>
              </a:rPr>
              <a:t>Περιορισμός του μικροβιακού αποικισμού των τροφίμων με τη διακοπή ή την επιβράδυνση της μικροβιακής αύξησης.</a:t>
            </a:r>
          </a:p>
          <a:p>
            <a:pPr marL="0" indent="0">
              <a:buNone/>
            </a:pPr>
            <a:endParaRPr lang="el-GR" dirty="0"/>
          </a:p>
        </p:txBody>
      </p:sp>
      <p:sp>
        <p:nvSpPr>
          <p:cNvPr id="5" name="Θέση αριθμού διαφάνειας 4">
            <a:extLst>
              <a:ext uri="{FF2B5EF4-FFF2-40B4-BE49-F238E27FC236}">
                <a16:creationId xmlns:a16="http://schemas.microsoft.com/office/drawing/2014/main" id="{84257D17-C463-465A-A4DC-2129A870D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230936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1974BA-BEEB-49E1-91E2-C878886FB286}"/>
              </a:ext>
            </a:extLst>
          </p:cNvPr>
          <p:cNvSpPr>
            <a:spLocks noGrp="1"/>
          </p:cNvSpPr>
          <p:nvPr>
            <p:ph type="title"/>
          </p:nvPr>
        </p:nvSpPr>
        <p:spPr/>
        <p:txBody>
          <a:bodyPr>
            <a:normAutofit/>
          </a:bodyPr>
          <a:lstStyle/>
          <a:p>
            <a:r>
              <a:rPr lang="el-GR" sz="2000" b="1" dirty="0">
                <a:latin typeface="Times New Roman" panose="02020603050405020304" pitchFamily="18" charset="0"/>
                <a:cs typeface="Times New Roman" panose="02020603050405020304" pitchFamily="18" charset="0"/>
              </a:rPr>
              <a:t>Διάκριση μεταξύ μικροβιολογικής ασφάλειας και ποιότητας τροφίμων</a:t>
            </a:r>
            <a:br>
              <a:rPr lang="el-GR" b="1" dirty="0">
                <a:latin typeface="Times New Roman" panose="02020603050405020304" pitchFamily="18" charset="0"/>
                <a:cs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0DF869CE-D3FC-44B9-B637-44D5EBBBBCDA}"/>
              </a:ext>
            </a:extLst>
          </p:cNvPr>
          <p:cNvSpPr>
            <a:spLocks noGrp="1"/>
          </p:cNvSpPr>
          <p:nvPr>
            <p:ph idx="1"/>
          </p:nvPr>
        </p:nvSpPr>
        <p:spPr>
          <a:xfrm>
            <a:off x="905255" y="1248387"/>
            <a:ext cx="10316120" cy="5347722"/>
          </a:xfrm>
        </p:spPr>
        <p:txBody>
          <a:bodyPr>
            <a:normAutofit fontScale="92500" lnSpcReduction="20000"/>
          </a:bodyPr>
          <a:lstStyle/>
          <a:p>
            <a:pPr marL="285750" indent="-285750" algn="just">
              <a:lnSpc>
                <a:spcPct val="150000"/>
              </a:lnSpc>
              <a:buClr>
                <a:schemeClr val="accent2"/>
              </a:buClr>
              <a:buFont typeface="Wingdings" panose="05000000000000000000" pitchFamily="2" charset="2"/>
              <a:buChar char="ü"/>
            </a:pPr>
            <a:r>
              <a:rPr lang="el-GR" sz="2200" dirty="0">
                <a:solidFill>
                  <a:schemeClr val="tx1"/>
                </a:solidFill>
                <a:latin typeface="Times New Roman" panose="02020603050405020304" pitchFamily="18" charset="0"/>
                <a:cs typeface="Times New Roman" panose="02020603050405020304" pitchFamily="18" charset="0"/>
              </a:rPr>
              <a:t>Ένα τρόφιμο που περιέχει επικίνδυνα μεγάλο αριθμό παθογόνων μικροοργανισμών ή κλινικά σημαντικές ποσότητες μικροβιακών τοξινών μπορεί να φαίνεται απόλυτα υγιεινό στον καταναλωτή επειδή τα οργανοληπτικά του χαρακτηριστικά (π.χ. εμφάνιση, οσμή και γεύση) είναι φυσιολογικά. </a:t>
            </a:r>
          </a:p>
          <a:p>
            <a:pPr marL="285750" indent="-285750" algn="just">
              <a:lnSpc>
                <a:spcPct val="150000"/>
              </a:lnSpc>
              <a:buClr>
                <a:schemeClr val="accent2"/>
              </a:buClr>
              <a:buFont typeface="Wingdings" panose="05000000000000000000" pitchFamily="2" charset="2"/>
              <a:buChar char="ü"/>
            </a:pPr>
            <a:r>
              <a:rPr lang="el-GR" sz="2200" dirty="0">
                <a:solidFill>
                  <a:schemeClr val="tx1"/>
                </a:solidFill>
                <a:latin typeface="Times New Roman" panose="02020603050405020304" pitchFamily="18" charset="0"/>
                <a:cs typeface="Times New Roman" panose="02020603050405020304" pitchFamily="18" charset="0"/>
              </a:rPr>
              <a:t>Αποτελεσματικά μέτρα ελέγχου της αύξησης των περισσότερων παθογόνων μικροοργανισμών στα τρόφιμα, όπως η ψύξη σε θερμοκρασία χαμηλότερη των 5°C, δεν αποτρέπουν απαραιτήτως και τη μικροβιακή αλλοίωση των τροφίμων. </a:t>
            </a:r>
          </a:p>
          <a:p>
            <a:pPr marL="285750" indent="-285750" algn="just">
              <a:lnSpc>
                <a:spcPct val="150000"/>
              </a:lnSpc>
              <a:buClr>
                <a:schemeClr val="accent2"/>
              </a:buClr>
              <a:buFont typeface="Wingdings" panose="05000000000000000000" pitchFamily="2" charset="2"/>
              <a:buChar char="ü"/>
            </a:pPr>
            <a:r>
              <a:rPr lang="el-GR" sz="2200" dirty="0">
                <a:solidFill>
                  <a:schemeClr val="tx1"/>
                </a:solidFill>
                <a:latin typeface="Times New Roman" panose="02020603050405020304" pitchFamily="18" charset="0"/>
                <a:cs typeface="Times New Roman" panose="02020603050405020304" pitchFamily="18" charset="0"/>
              </a:rPr>
              <a:t>Αντίθετα με το προηγούμενο, συμβαίνει συνήθως το αντίστροφο – δηλ. παρεμπόδιση της αύξησης των παθογόνων όταν αποφεύγεται η αλλοίωση των τροφίμων – ειδικά όταν υπάρχει κατάλληλη ψύξη, ξήρανση, </a:t>
            </a:r>
            <a:r>
              <a:rPr lang="el-GR" sz="2200" dirty="0" err="1">
                <a:solidFill>
                  <a:schemeClr val="tx1"/>
                </a:solidFill>
                <a:latin typeface="Times New Roman" panose="02020603050405020304" pitchFamily="18" charset="0"/>
                <a:cs typeface="Times New Roman" panose="02020603050405020304" pitchFamily="18" charset="0"/>
              </a:rPr>
              <a:t>οξύνιση</a:t>
            </a:r>
            <a:r>
              <a:rPr lang="el-GR" sz="2200" dirty="0">
                <a:solidFill>
                  <a:schemeClr val="tx1"/>
                </a:solidFill>
                <a:latin typeface="Times New Roman" panose="02020603050405020304" pitchFamily="18" charset="0"/>
                <a:cs typeface="Times New Roman" panose="02020603050405020304" pitchFamily="18" charset="0"/>
              </a:rPr>
              <a:t> κ.λπ. Ωστόσο, τα μέτρα αυτά δεν εξαλείφουν απαραίτητα τα παθογόνα, οπότε σε μερικές περιπτώσεις τα προϊόντα παραμένουν επικίνδυνες εστίες μίανσης. </a:t>
            </a:r>
          </a:p>
          <a:p>
            <a:endParaRPr lang="el-GR" dirty="0"/>
          </a:p>
        </p:txBody>
      </p:sp>
      <p:sp>
        <p:nvSpPr>
          <p:cNvPr id="5" name="Θέση αριθμού διαφάνειας 4">
            <a:extLst>
              <a:ext uri="{FF2B5EF4-FFF2-40B4-BE49-F238E27FC236}">
                <a16:creationId xmlns:a16="http://schemas.microsoft.com/office/drawing/2014/main" id="{8A83C777-DBAD-4446-9D05-1701D75FF2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145365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389E56-D8D5-4228-B093-2D3D8F9BF591}"/>
              </a:ext>
            </a:extLst>
          </p:cNvPr>
          <p:cNvSpPr>
            <a:spLocks noGrp="1"/>
          </p:cNvSpPr>
          <p:nvPr>
            <p:ph type="title"/>
          </p:nvPr>
        </p:nvSpPr>
        <p:spPr>
          <a:xfrm>
            <a:off x="914400" y="150507"/>
            <a:ext cx="9914859" cy="888180"/>
          </a:xfrm>
        </p:spPr>
        <p:txBody>
          <a:bodyPr>
            <a:normAutofit/>
          </a:bodyPr>
          <a:lstStyle/>
          <a:p>
            <a:pPr>
              <a:lnSpc>
                <a:spcPct val="150000"/>
              </a:lnSpc>
            </a:pPr>
            <a:r>
              <a:rPr lang="el-GR" sz="2000" b="1" dirty="0">
                <a:latin typeface="Times New Roman" panose="02020603050405020304" pitchFamily="18" charset="0"/>
                <a:cs typeface="Times New Roman" panose="02020603050405020304" pitchFamily="18" charset="0"/>
              </a:rPr>
              <a:t>Μέθοδοι εντοπισμού και αποφυγής χημικών ουσιών στα τρόφιμα</a:t>
            </a:r>
          </a:p>
        </p:txBody>
      </p:sp>
      <p:sp>
        <p:nvSpPr>
          <p:cNvPr id="3" name="Θέση περιεχομένου 2">
            <a:extLst>
              <a:ext uri="{FF2B5EF4-FFF2-40B4-BE49-F238E27FC236}">
                <a16:creationId xmlns:a16="http://schemas.microsoft.com/office/drawing/2014/main" id="{F011F21A-B4EA-4705-BB2B-72400516F9AF}"/>
              </a:ext>
            </a:extLst>
          </p:cNvPr>
          <p:cNvSpPr>
            <a:spLocks noGrp="1"/>
          </p:cNvSpPr>
          <p:nvPr>
            <p:ph idx="1"/>
          </p:nvPr>
        </p:nvSpPr>
        <p:spPr>
          <a:xfrm>
            <a:off x="914399" y="896644"/>
            <a:ext cx="9914860" cy="4123318"/>
          </a:xfrm>
        </p:spPr>
        <p:txBody>
          <a:bodyPr/>
          <a:lstStyle/>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Οι χημικές ουσίες εντοπίζονται με αναλυτικές μεθόδους και εξειδικευμένα τεστ</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Χρήση αποδεκτών και εγκεκριμένων (νόμιμων) χημικών ουσιών και σκευασμάτων (π.χ. καθαριστικά, απολυμαντικά)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Χρήση των χημικών σύμφωνα με τις οδηγίες του προμηθευτή</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Έλεγχος συνθηκών αποθήκευσης</a:t>
            </a:r>
          </a:p>
          <a:p>
            <a:pPr>
              <a:buClr>
                <a:schemeClr val="accent2"/>
              </a:buClr>
              <a:buFont typeface="Wingdings" panose="05000000000000000000" pitchFamily="2" charset="2"/>
              <a:buChar char="ü"/>
            </a:pPr>
            <a:endParaRPr lang="el-GR" dirty="0">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73EF699F-52B4-4DE8-8344-1529F4C31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1170377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2056E9-9D01-4417-A0EB-014C9CEBBBE4}"/>
              </a:ext>
            </a:extLst>
          </p:cNvPr>
          <p:cNvSpPr>
            <a:spLocks noGrp="1"/>
          </p:cNvSpPr>
          <p:nvPr>
            <p:ph type="title"/>
          </p:nvPr>
        </p:nvSpPr>
        <p:spPr>
          <a:xfrm>
            <a:off x="914400" y="19852"/>
            <a:ext cx="9914859" cy="805771"/>
          </a:xfrm>
        </p:spPr>
        <p:txBody>
          <a:bodyPr>
            <a:normAutofit/>
          </a:bodyPr>
          <a:lstStyle/>
          <a:p>
            <a:r>
              <a:rPr lang="el-GR" sz="2000" b="1" dirty="0">
                <a:latin typeface="Times New Roman" panose="02020603050405020304" pitchFamily="18" charset="0"/>
                <a:cs typeface="Times New Roman" panose="02020603050405020304" pitchFamily="18" charset="0"/>
              </a:rPr>
              <a:t>Μέθοδοι εντοπισμού και αποφυγής ξένων σωμάτων στα τρόφιμα</a:t>
            </a:r>
            <a:endParaRPr lang="el-GR" sz="2000" dirty="0"/>
          </a:p>
        </p:txBody>
      </p:sp>
      <p:sp>
        <p:nvSpPr>
          <p:cNvPr id="3" name="Θέση περιεχομένου 2">
            <a:extLst>
              <a:ext uri="{FF2B5EF4-FFF2-40B4-BE49-F238E27FC236}">
                <a16:creationId xmlns:a16="http://schemas.microsoft.com/office/drawing/2014/main" id="{FE203F0D-5E84-4442-BBBE-B8C50BDCC059}"/>
              </a:ext>
            </a:extLst>
          </p:cNvPr>
          <p:cNvSpPr>
            <a:spLocks noGrp="1"/>
          </p:cNvSpPr>
          <p:nvPr>
            <p:ph idx="1"/>
          </p:nvPr>
        </p:nvSpPr>
        <p:spPr>
          <a:xfrm>
            <a:off x="914399" y="584754"/>
            <a:ext cx="9914860" cy="6273245"/>
          </a:xfrm>
        </p:spPr>
        <p:txBody>
          <a:bodyPr>
            <a:normAutofit fontScale="85000" lnSpcReduction="20000"/>
          </a:bodyPr>
          <a:lstStyle/>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Τα ξένα σώματα είναι πιο δύσκολο να εντοπιστούν γι’ αυτό περιορίζονται σε όλα τα στάδια πριν το τελικό προϊόν.</a:t>
            </a:r>
          </a:p>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Διαχωρισμός και απομάκρυνση φυσικών αντικειμένων από τα τρόφιμα: </a:t>
            </a:r>
          </a:p>
          <a:p>
            <a:pPr marL="514350" indent="-514350" algn="just">
              <a:lnSpc>
                <a:spcPct val="170000"/>
              </a:lnSpc>
              <a:buClr>
                <a:schemeClr val="accent2"/>
              </a:buClr>
              <a:buFont typeface="+mj-lt"/>
              <a:buAutoNum type="romanLcPeriod"/>
            </a:pPr>
            <a:r>
              <a:rPr lang="el-GR" sz="2400" dirty="0">
                <a:solidFill>
                  <a:schemeClr val="tx1"/>
                </a:solidFill>
                <a:latin typeface="Times New Roman" panose="02020603050405020304" pitchFamily="18" charset="0"/>
                <a:cs typeface="Times New Roman" panose="02020603050405020304" pitchFamily="18" charset="0"/>
              </a:rPr>
              <a:t>Ανιχνευτής μετάλλων </a:t>
            </a:r>
          </a:p>
          <a:p>
            <a:pPr marL="514350" indent="-514350" algn="just">
              <a:lnSpc>
                <a:spcPct val="170000"/>
              </a:lnSpc>
              <a:buClr>
                <a:schemeClr val="accent2"/>
              </a:buClr>
              <a:buFont typeface="+mj-lt"/>
              <a:buAutoNum type="romanLcPeriod"/>
            </a:pPr>
            <a:r>
              <a:rPr lang="el-GR" sz="2400" dirty="0">
                <a:solidFill>
                  <a:schemeClr val="tx1"/>
                </a:solidFill>
                <a:latin typeface="Times New Roman" panose="02020603050405020304" pitchFamily="18" charset="0"/>
                <a:cs typeface="Times New Roman" panose="02020603050405020304" pitchFamily="18" charset="0"/>
              </a:rPr>
              <a:t>Φιλτράρισμα ή κοσκίνισμα (άλεση/τεμαχισμός κρέατος) </a:t>
            </a:r>
          </a:p>
          <a:p>
            <a:pPr marL="514350" indent="-514350" algn="just">
              <a:lnSpc>
                <a:spcPct val="170000"/>
              </a:lnSpc>
              <a:buClr>
                <a:schemeClr val="accent2"/>
              </a:buClr>
              <a:buFont typeface="+mj-lt"/>
              <a:buAutoNum type="romanLcPeriod"/>
            </a:pPr>
            <a:r>
              <a:rPr lang="el-GR" sz="2400" dirty="0">
                <a:solidFill>
                  <a:schemeClr val="tx1"/>
                </a:solidFill>
                <a:latin typeface="Times New Roman" panose="02020603050405020304" pitchFamily="18" charset="0"/>
                <a:cs typeface="Times New Roman" panose="02020603050405020304" pitchFamily="18" charset="0"/>
              </a:rPr>
              <a:t>Καλό πλύσιμο (λαχανικά) </a:t>
            </a:r>
          </a:p>
          <a:p>
            <a:pPr marL="514350" indent="-514350" algn="just">
              <a:lnSpc>
                <a:spcPct val="170000"/>
              </a:lnSpc>
              <a:buClr>
                <a:schemeClr val="accent2"/>
              </a:buClr>
              <a:buFont typeface="+mj-lt"/>
              <a:buAutoNum type="romanLcPeriod"/>
            </a:pPr>
            <a:r>
              <a:rPr lang="el-GR" sz="2400" dirty="0">
                <a:solidFill>
                  <a:schemeClr val="tx1"/>
                </a:solidFill>
                <a:latin typeface="Times New Roman" panose="02020603050405020304" pitchFamily="18" charset="0"/>
                <a:cs typeface="Times New Roman" panose="02020603050405020304" pitchFamily="18" charset="0"/>
              </a:rPr>
              <a:t>Ορθή πρακτική προσωπικού (κοσμήματα) </a:t>
            </a:r>
          </a:p>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Αποφυγή χρήσης ξύλινων ή γυάλινων αντικειμένων </a:t>
            </a:r>
          </a:p>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Καταπολέμηση τρωκτικών και εντόμων </a:t>
            </a:r>
          </a:p>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Εκπαίδευση προσωπικού </a:t>
            </a:r>
          </a:p>
          <a:p>
            <a:pPr algn="just">
              <a:lnSpc>
                <a:spcPct val="170000"/>
              </a:lnSpc>
              <a:buClr>
                <a:schemeClr val="accent2"/>
              </a:buClr>
              <a:buFont typeface="Wingdings" panose="05000000000000000000" pitchFamily="2" charset="2"/>
              <a:buChar char="ü"/>
            </a:pPr>
            <a:r>
              <a:rPr lang="el-GR" sz="2400" dirty="0">
                <a:solidFill>
                  <a:schemeClr val="tx1"/>
                </a:solidFill>
                <a:latin typeface="Times New Roman" panose="02020603050405020304" pitchFamily="18" charset="0"/>
                <a:cs typeface="Times New Roman" panose="02020603050405020304" pitchFamily="18" charset="0"/>
              </a:rPr>
              <a:t>Έλεγχος και συντήρηση μηχανημάτων και εγκαταστάσεων</a:t>
            </a:r>
          </a:p>
          <a:p>
            <a:endParaRPr lang="el-GR" dirty="0"/>
          </a:p>
        </p:txBody>
      </p:sp>
      <p:sp>
        <p:nvSpPr>
          <p:cNvPr id="4" name="Θέση αριθμού διαφάνειας 3">
            <a:extLst>
              <a:ext uri="{FF2B5EF4-FFF2-40B4-BE49-F238E27FC236}">
                <a16:creationId xmlns:a16="http://schemas.microsoft.com/office/drawing/2014/main" id="{7CDB0064-9BF8-42F9-89B1-12BE2C415B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4023779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F6DD5F-8937-4B3E-911F-EB7A7D399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2" name="Rectangle 11">
            <a:extLst>
              <a:ext uri="{FF2B5EF4-FFF2-40B4-BE49-F238E27FC236}">
                <a16:creationId xmlns:a16="http://schemas.microsoft.com/office/drawing/2014/main" id="{FB9142EF-0FF4-4A41-811C-76A94B3AC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672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4" name="Freeform: Shape 13">
            <a:extLst>
              <a:ext uri="{FF2B5EF4-FFF2-40B4-BE49-F238E27FC236}">
                <a16:creationId xmlns:a16="http://schemas.microsoft.com/office/drawing/2014/main" id="{5ACF0C8A-9ABF-49C6-9A90-519FBFBB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71824" y="-1243407"/>
            <a:ext cx="2377104"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16" name="Freeform: Shape 15">
            <a:extLst>
              <a:ext uri="{FF2B5EF4-FFF2-40B4-BE49-F238E27FC236}">
                <a16:creationId xmlns:a16="http://schemas.microsoft.com/office/drawing/2014/main" id="{59B950E2-5935-408D-B809-2E04F6EAF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71824" y="-1243407"/>
            <a:ext cx="2377104"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2" name="Τίτλος 1">
            <a:extLst>
              <a:ext uri="{FF2B5EF4-FFF2-40B4-BE49-F238E27FC236}">
                <a16:creationId xmlns:a16="http://schemas.microsoft.com/office/drawing/2014/main" id="{2DFC9C89-DEBC-4149-B91B-2FD69122D212}"/>
              </a:ext>
            </a:extLst>
          </p:cNvPr>
          <p:cNvSpPr>
            <a:spLocks noGrp="1"/>
          </p:cNvSpPr>
          <p:nvPr>
            <p:ph type="title"/>
          </p:nvPr>
        </p:nvSpPr>
        <p:spPr>
          <a:xfrm>
            <a:off x="391768" y="2732844"/>
            <a:ext cx="3162299" cy="2333624"/>
          </a:xfrm>
        </p:spPr>
        <p:txBody>
          <a:bodyPr anchor="t">
            <a:normAutofit/>
          </a:bodyPr>
          <a:lstStyle/>
          <a:p>
            <a:pPr>
              <a:lnSpc>
                <a:spcPct val="150000"/>
              </a:lnSpc>
            </a:pPr>
            <a:r>
              <a:rPr lang="el-GR" sz="2000" b="1" dirty="0">
                <a:solidFill>
                  <a:srgbClr val="FFFFFF"/>
                </a:solidFill>
                <a:latin typeface="Times New Roman" panose="02020603050405020304" pitchFamily="18" charset="0"/>
                <a:cs typeface="Times New Roman" panose="02020603050405020304" pitchFamily="18" charset="0"/>
              </a:rPr>
              <a:t>Το τρίπτυχο ασφάλεια, ποιότητα και </a:t>
            </a:r>
            <a:r>
              <a:rPr lang="el-GR" sz="2000" b="1" dirty="0" err="1">
                <a:solidFill>
                  <a:srgbClr val="FFFFFF"/>
                </a:solidFill>
                <a:latin typeface="Times New Roman" panose="02020603050405020304" pitchFamily="18" charset="0"/>
                <a:cs typeface="Times New Roman" panose="02020603050405020304" pitchFamily="18" charset="0"/>
              </a:rPr>
              <a:t>αποδεκτικότητα</a:t>
            </a:r>
            <a:r>
              <a:rPr lang="el-GR" sz="2000" b="1" dirty="0">
                <a:solidFill>
                  <a:srgbClr val="FFFFFF"/>
                </a:solidFill>
                <a:latin typeface="Times New Roman" panose="02020603050405020304" pitchFamily="18" charset="0"/>
                <a:cs typeface="Times New Roman" panose="02020603050405020304" pitchFamily="18" charset="0"/>
              </a:rPr>
              <a:t> στα τρόφιμα</a:t>
            </a:r>
          </a:p>
        </p:txBody>
      </p:sp>
      <p:sp>
        <p:nvSpPr>
          <p:cNvPr id="3" name="Θέση περιεχομένου 2">
            <a:extLst>
              <a:ext uri="{FF2B5EF4-FFF2-40B4-BE49-F238E27FC236}">
                <a16:creationId xmlns:a16="http://schemas.microsoft.com/office/drawing/2014/main" id="{3584B609-E909-43DE-8D97-959FDC532448}"/>
              </a:ext>
            </a:extLst>
          </p:cNvPr>
          <p:cNvSpPr>
            <a:spLocks noGrp="1"/>
          </p:cNvSpPr>
          <p:nvPr>
            <p:ph idx="1"/>
          </p:nvPr>
        </p:nvSpPr>
        <p:spPr>
          <a:xfrm>
            <a:off x="4792133" y="685800"/>
            <a:ext cx="3132667" cy="5486400"/>
          </a:xfrm>
        </p:spPr>
        <p:txBody>
          <a:bodyPr anchor="ctr">
            <a:normAutofit/>
          </a:bodyPr>
          <a:lstStyle/>
          <a:p>
            <a:pPr marL="0" indent="0" algn="just">
              <a:lnSpc>
                <a:spcPct val="150000"/>
              </a:lnSpc>
              <a:buNone/>
            </a:pPr>
            <a:r>
              <a:rPr lang="el-GR" dirty="0">
                <a:latin typeface="Times New Roman" panose="02020603050405020304" pitchFamily="18" charset="0"/>
                <a:cs typeface="Times New Roman" panose="02020603050405020304" pitchFamily="18" charset="0"/>
              </a:rPr>
              <a:t>Η απαίτηση του καταναλωτή για ασφαλή συνοδεύεται και από την απαίτηση για αυξημένη ποιότητα του παραγόμενου προϊόντος σε συνδυασμό με την αποδοχή του από τον καταναλωτή.</a:t>
            </a:r>
          </a:p>
        </p:txBody>
      </p:sp>
      <p:pic>
        <p:nvPicPr>
          <p:cNvPr id="5" name="Εικόνα 4">
            <a:extLst>
              <a:ext uri="{FF2B5EF4-FFF2-40B4-BE49-F238E27FC236}">
                <a16:creationId xmlns:a16="http://schemas.microsoft.com/office/drawing/2014/main" id="{B0106B96-78D1-4520-9B24-5F29484A59DB}"/>
              </a:ext>
            </a:extLst>
          </p:cNvPr>
          <p:cNvPicPr>
            <a:picLocks noChangeAspect="1"/>
          </p:cNvPicPr>
          <p:nvPr/>
        </p:nvPicPr>
        <p:blipFill rotWithShape="1">
          <a:blip r:embed="rId2"/>
          <a:srcRect l="39844" t="16415" r="28906" b="38611"/>
          <a:stretch/>
        </p:blipFill>
        <p:spPr>
          <a:xfrm>
            <a:off x="8449732" y="2161003"/>
            <a:ext cx="3544000" cy="2905465"/>
          </a:xfrm>
          <a:prstGeom prst="rect">
            <a:avLst/>
          </a:prstGeom>
        </p:spPr>
      </p:pic>
      <p:sp>
        <p:nvSpPr>
          <p:cNvPr id="6" name="Θέση αριθμού διαφάνειας 5">
            <a:extLst>
              <a:ext uri="{FF2B5EF4-FFF2-40B4-BE49-F238E27FC236}">
                <a16:creationId xmlns:a16="http://schemas.microsoft.com/office/drawing/2014/main" id="{9282C83F-08AC-46BC-889B-FD3DA47F2B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2530656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BD347F-5343-4F92-97BD-EA34522A5A1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Thank you</a:t>
            </a:r>
            <a:r>
              <a:rPr lang="el-GR" dirty="0">
                <a:latin typeface="Times New Roman" panose="02020603050405020304" pitchFamily="18" charset="0"/>
                <a:cs typeface="Times New Roman" panose="02020603050405020304" pitchFamily="18" charset="0"/>
              </a:rPr>
              <a:t>!!!</a:t>
            </a:r>
            <a:br>
              <a:rPr lang="el-GR"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palaio_n@aegean.gr</a:t>
            </a:r>
            <a:endParaRPr lang="el-GR" dirty="0">
              <a:latin typeface="Times New Roman" panose="02020603050405020304" pitchFamily="18" charset="0"/>
              <a:cs typeface="Times New Roman" panose="02020603050405020304" pitchFamily="18" charset="0"/>
            </a:endParaRPr>
          </a:p>
        </p:txBody>
      </p:sp>
      <p:sp>
        <p:nvSpPr>
          <p:cNvPr id="4" name="Θέση αριθμού διαφάνειας 3">
            <a:extLst>
              <a:ext uri="{FF2B5EF4-FFF2-40B4-BE49-F238E27FC236}">
                <a16:creationId xmlns:a16="http://schemas.microsoft.com/office/drawing/2014/main" id="{F907C19C-4D01-4226-9C31-8A651683BA7F}"/>
              </a:ext>
            </a:extLst>
          </p:cNvPr>
          <p:cNvSpPr>
            <a:spLocks noGrp="1"/>
          </p:cNvSpPr>
          <p:nvPr>
            <p:ph type="sldNum" sz="quarter" idx="12"/>
          </p:nvPr>
        </p:nvSpPr>
        <p:spPr/>
        <p:txBody>
          <a:bodyPr/>
          <a:lstStyle/>
          <a:p>
            <a:fld id="{08AB70BE-1769-45B8-85A6-0C837432C7E6}" type="slidenum">
              <a:rPr lang="en-US" smtClean="0"/>
              <a:t>29</a:t>
            </a:fld>
            <a:endParaRPr lang="en-US" dirty="0"/>
          </a:p>
        </p:txBody>
      </p:sp>
    </p:spTree>
    <p:extLst>
      <p:ext uri="{BB962C8B-B14F-4D97-AF65-F5344CB8AC3E}">
        <p14:creationId xmlns:p14="http://schemas.microsoft.com/office/powerpoint/2010/main" val="3480103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C4D0115-6490-450B-A7D7-9D491C60CF76}"/>
              </a:ext>
            </a:extLst>
          </p:cNvPr>
          <p:cNvSpPr>
            <a:spLocks noGrp="1"/>
          </p:cNvSpPr>
          <p:nvPr>
            <p:ph idx="1"/>
          </p:nvPr>
        </p:nvSpPr>
        <p:spPr>
          <a:xfrm>
            <a:off x="284085" y="641289"/>
            <a:ext cx="10769345" cy="4123318"/>
          </a:xfrm>
        </p:spPr>
        <p:txBody>
          <a:bodyPr/>
          <a:lstStyle/>
          <a:p>
            <a:pPr marL="0" indent="0" algn="just">
              <a:lnSpc>
                <a:spcPct val="150000"/>
              </a:lnSpc>
              <a:buNone/>
            </a:pPr>
            <a:r>
              <a:rPr lang="el-GR" dirty="0">
                <a:latin typeface="Times New Roman" panose="02020603050405020304" pitchFamily="18" charset="0"/>
                <a:cs typeface="Times New Roman" panose="02020603050405020304" pitchFamily="18" charset="0"/>
              </a:rPr>
              <a:t>Τα τρόφιμα, λόγω της υψηλής περιεκτικότητάς τους σε θρεπτικά συστατικά και της ευκολίας μολύνσεως και ρυπάνσεώς τους, είναι πάντοτε φορείς μικροοργανισμών. Τα μικρόβια αυτά συμμετέχουν στις φυσικοχημικές και βιολογικές μεταβολές που συμβαίνουν στα τρόφιμα. </a:t>
            </a:r>
          </a:p>
          <a:p>
            <a:pPr marL="0" indent="0" algn="just">
              <a:lnSpc>
                <a:spcPct val="150000"/>
              </a:lnSpc>
              <a:buNone/>
            </a:pPr>
            <a:endParaRPr lang="el-GR" dirty="0">
              <a:latin typeface="Times New Roman" panose="02020603050405020304" pitchFamily="18" charset="0"/>
              <a:cs typeface="Times New Roman" panose="02020603050405020304" pitchFamily="18" charset="0"/>
            </a:endParaRPr>
          </a:p>
          <a:p>
            <a:pPr marL="0" indent="0" algn="just">
              <a:lnSpc>
                <a:spcPct val="150000"/>
              </a:lnSpc>
              <a:buNone/>
            </a:pPr>
            <a:r>
              <a:rPr lang="el-GR" dirty="0">
                <a:latin typeface="Times New Roman" panose="02020603050405020304" pitchFamily="18" charset="0"/>
                <a:cs typeface="Times New Roman" panose="02020603050405020304" pitchFamily="18" charset="0"/>
              </a:rPr>
              <a:t>Οι μικροοργανισμοί είναι αόρατοι με γυμνό οφθαλμό, με μικροσκοπικές διαστάσεις μεγαλύτερες από τη διακριτική ικανότητα του μικροσκοπίου (0.16 μ). Ωστόσο, η παρουσία τους στα τρόφιμα μπορεί να είναι ορατή λόγω των υφών ή αποικιών που δημιουργούν αλλά και των χαρακτηριστικών αλλοιώσεων ή οσμής που προκαλούν.</a:t>
            </a:r>
          </a:p>
        </p:txBody>
      </p:sp>
      <p:sp>
        <p:nvSpPr>
          <p:cNvPr id="4" name="Θέση αριθμού διαφάνειας 3">
            <a:extLst>
              <a:ext uri="{FF2B5EF4-FFF2-40B4-BE49-F238E27FC236}">
                <a16:creationId xmlns:a16="http://schemas.microsoft.com/office/drawing/2014/main" id="{DDEFC849-2BD9-47C5-B849-79554B0F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29904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69DB5D3-4B63-4FD1-BA37-8EBACA587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15" name="Rectangle 14">
            <a:extLst>
              <a:ext uri="{FF2B5EF4-FFF2-40B4-BE49-F238E27FC236}">
                <a16:creationId xmlns:a16="http://schemas.microsoft.com/office/drawing/2014/main" id="{E7958C06-3C04-49E5-ADC2-F87376A58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8" y="0"/>
            <a:ext cx="7875323" cy="6853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17" name="Freeform: Shape 16">
            <a:extLst>
              <a:ext uri="{FF2B5EF4-FFF2-40B4-BE49-F238E27FC236}">
                <a16:creationId xmlns:a16="http://schemas.microsoft.com/office/drawing/2014/main" id="{FD4F8B04-08DD-4011-96EC-6196277E6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8624"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6" name="TextBox 5">
            <a:extLst>
              <a:ext uri="{FF2B5EF4-FFF2-40B4-BE49-F238E27FC236}">
                <a16:creationId xmlns:a16="http://schemas.microsoft.com/office/drawing/2014/main" id="{8C924667-D4B9-4EA6-A8C3-A2A36A3368C7}"/>
              </a:ext>
            </a:extLst>
          </p:cNvPr>
          <p:cNvSpPr txBox="1"/>
          <p:nvPr/>
        </p:nvSpPr>
        <p:spPr>
          <a:xfrm>
            <a:off x="231926" y="683418"/>
            <a:ext cx="3250190" cy="5486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Το φυλογενετικό δέντρο της ζωής</a:t>
            </a:r>
          </a:p>
        </p:txBody>
      </p:sp>
      <p:sp useBgFill="1">
        <p:nvSpPr>
          <p:cNvPr id="19" name="Freeform: Shape 18">
            <a:extLst>
              <a:ext uri="{FF2B5EF4-FFF2-40B4-BE49-F238E27FC236}">
                <a16:creationId xmlns:a16="http://schemas.microsoft.com/office/drawing/2014/main" id="{068666C8-2303-425E-AD7D-7978AF7FA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904573" y="0"/>
            <a:ext cx="5963231" cy="6861910"/>
          </a:xfrm>
          <a:custGeom>
            <a:avLst/>
            <a:gdLst>
              <a:gd name="connsiteX0" fmla="*/ 2532276 w 5963231"/>
              <a:gd name="connsiteY0" fmla="*/ 6861910 h 6861910"/>
              <a:gd name="connsiteX1" fmla="*/ 2377645 w 5963231"/>
              <a:gd name="connsiteY1" fmla="*/ 6858000 h 6861910"/>
              <a:gd name="connsiteX2" fmla="*/ 0 w 5963231"/>
              <a:gd name="connsiteY2" fmla="*/ 6858000 h 6861910"/>
              <a:gd name="connsiteX3" fmla="*/ 0 w 5963231"/>
              <a:gd name="connsiteY3" fmla="*/ 0 h 6861910"/>
              <a:gd name="connsiteX4" fmla="*/ 2532276 w 5963231"/>
              <a:gd name="connsiteY4" fmla="*/ 0 h 6861910"/>
              <a:gd name="connsiteX5" fmla="*/ 2547568 w 5963231"/>
              <a:gd name="connsiteY5" fmla="*/ 0 h 6861910"/>
              <a:gd name="connsiteX6" fmla="*/ 2547568 w 5963231"/>
              <a:gd name="connsiteY6" fmla="*/ 387 h 6861910"/>
              <a:gd name="connsiteX7" fmla="*/ 2708832 w 5963231"/>
              <a:gd name="connsiteY7" fmla="*/ 4464 h 6861910"/>
              <a:gd name="connsiteX8" fmla="*/ 5963231 w 5963231"/>
              <a:gd name="connsiteY8" fmla="*/ 3430955 h 6861910"/>
              <a:gd name="connsiteX9" fmla="*/ 2532276 w 5963231"/>
              <a:gd name="connsiteY9" fmla="*/ 6861910 h 6861910"/>
              <a:gd name="connsiteX0" fmla="*/ 2532276 w 5963231"/>
              <a:gd name="connsiteY0" fmla="*/ 6861910 h 6861910"/>
              <a:gd name="connsiteX1" fmla="*/ 0 w 5963231"/>
              <a:gd name="connsiteY1" fmla="*/ 6858000 h 6861910"/>
              <a:gd name="connsiteX2" fmla="*/ 0 w 5963231"/>
              <a:gd name="connsiteY2" fmla="*/ 0 h 6861910"/>
              <a:gd name="connsiteX3" fmla="*/ 2532276 w 5963231"/>
              <a:gd name="connsiteY3" fmla="*/ 0 h 6861910"/>
              <a:gd name="connsiteX4" fmla="*/ 2547568 w 5963231"/>
              <a:gd name="connsiteY4" fmla="*/ 0 h 6861910"/>
              <a:gd name="connsiteX5" fmla="*/ 2547568 w 5963231"/>
              <a:gd name="connsiteY5" fmla="*/ 387 h 6861910"/>
              <a:gd name="connsiteX6" fmla="*/ 2708832 w 5963231"/>
              <a:gd name="connsiteY6" fmla="*/ 4464 h 6861910"/>
              <a:gd name="connsiteX7" fmla="*/ 5963231 w 5963231"/>
              <a:gd name="connsiteY7" fmla="*/ 3430955 h 6861910"/>
              <a:gd name="connsiteX8" fmla="*/ 2532276 w 5963231"/>
              <a:gd name="connsiteY8" fmla="*/ 6861910 h 68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31" h="6861910">
                <a:moveTo>
                  <a:pt x="2532276" y="6861910"/>
                </a:moveTo>
                <a:lnTo>
                  <a:pt x="0" y="6858000"/>
                </a:lnTo>
                <a:lnTo>
                  <a:pt x="0" y="0"/>
                </a:lnTo>
                <a:lnTo>
                  <a:pt x="2532276" y="0"/>
                </a:lnTo>
                <a:lnTo>
                  <a:pt x="2547568" y="0"/>
                </a:lnTo>
                <a:lnTo>
                  <a:pt x="2547568" y="387"/>
                </a:lnTo>
                <a:lnTo>
                  <a:pt x="2708832" y="4464"/>
                </a:lnTo>
                <a:cubicBezTo>
                  <a:pt x="4521646" y="96356"/>
                  <a:pt x="5963231" y="1595306"/>
                  <a:pt x="5963231" y="3430955"/>
                </a:cubicBezTo>
                <a:cubicBezTo>
                  <a:pt x="5963231" y="5325819"/>
                  <a:pt x="4427140" y="6861910"/>
                  <a:pt x="2532276" y="6861910"/>
                </a:cubicBezTo>
                <a:close/>
              </a:path>
            </a:pathLst>
          </a:custGeom>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4F2EC"/>
              </a:solidFill>
              <a:effectLst/>
              <a:uLnTx/>
              <a:uFillTx/>
              <a:latin typeface="Arial Nova Light"/>
              <a:ea typeface="+mn-ea"/>
              <a:cs typeface="+mn-cs"/>
            </a:endParaRPr>
          </a:p>
        </p:txBody>
      </p:sp>
      <p:pic>
        <p:nvPicPr>
          <p:cNvPr id="5" name="Θέση περιεχομένου 4">
            <a:extLst>
              <a:ext uri="{FF2B5EF4-FFF2-40B4-BE49-F238E27FC236}">
                <a16:creationId xmlns:a16="http://schemas.microsoft.com/office/drawing/2014/main" id="{2806F015-9C23-4E82-AC47-551F14F65B2C}"/>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Lst>
          </a:blip>
          <a:srcRect l="20576" t="33141" r="21486" b="16743"/>
          <a:stretch/>
        </p:blipFill>
        <p:spPr>
          <a:xfrm>
            <a:off x="5307496" y="1402656"/>
            <a:ext cx="6738730" cy="4302405"/>
          </a:xfrm>
          <a:prstGeom prst="rect">
            <a:avLst/>
          </a:prstGeom>
        </p:spPr>
      </p:pic>
      <p:sp>
        <p:nvSpPr>
          <p:cNvPr id="3" name="Θέση αριθμού διαφάνειας 2">
            <a:extLst>
              <a:ext uri="{FF2B5EF4-FFF2-40B4-BE49-F238E27FC236}">
                <a16:creationId xmlns:a16="http://schemas.microsoft.com/office/drawing/2014/main" id="{A565638F-01E1-46C6-A2C9-A090E6E8DB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227937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BDEF22-711A-48CB-9086-864DF99F2AFA}"/>
              </a:ext>
            </a:extLst>
          </p:cNvPr>
          <p:cNvSpPr>
            <a:spLocks noGrp="1"/>
          </p:cNvSpPr>
          <p:nvPr>
            <p:ph type="title"/>
          </p:nvPr>
        </p:nvSpPr>
        <p:spPr/>
        <p:txBody>
          <a:bodyPr/>
          <a:lstStyle/>
          <a:p>
            <a:r>
              <a:rPr lang="el-GR" dirty="0">
                <a:latin typeface="Times New Roman" panose="02020603050405020304" pitchFamily="18" charset="0"/>
                <a:cs typeface="Times New Roman" panose="02020603050405020304" pitchFamily="18" charset="0"/>
              </a:rPr>
              <a:t>Οι μικροοργανισμοί κατηγοριοποιούνται: </a:t>
            </a:r>
          </a:p>
        </p:txBody>
      </p:sp>
      <p:sp>
        <p:nvSpPr>
          <p:cNvPr id="3" name="Θέση περιεχομένου 2">
            <a:extLst>
              <a:ext uri="{FF2B5EF4-FFF2-40B4-BE49-F238E27FC236}">
                <a16:creationId xmlns:a16="http://schemas.microsoft.com/office/drawing/2014/main" id="{2F189A0A-F68E-48CC-92EB-B6302ABCBEEF}"/>
              </a:ext>
            </a:extLst>
          </p:cNvPr>
          <p:cNvSpPr>
            <a:spLocks noGrp="1"/>
          </p:cNvSpPr>
          <p:nvPr>
            <p:ph idx="1"/>
          </p:nvPr>
        </p:nvSpPr>
        <p:spPr>
          <a:xfrm>
            <a:off x="304800" y="1934344"/>
            <a:ext cx="11258550" cy="4123318"/>
          </a:xfrm>
        </p:spPr>
        <p:txBody>
          <a:bodyPr>
            <a:normAutofit lnSpcReduction="10000"/>
          </a:bodyPr>
          <a:lstStyle/>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Ανάλογα με τις πηγές άνθρακα, αζώτου και ενέργειας που χρησιμοποιούν:</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Φωτοαυτότροφοι: </a:t>
            </a:r>
            <a:r>
              <a:rPr lang="el-GR" dirty="0">
                <a:latin typeface="Times New Roman" panose="02020603050405020304" pitchFamily="18" charset="0"/>
                <a:cs typeface="Times New Roman" panose="02020603050405020304" pitchFamily="18" charset="0"/>
              </a:rPr>
              <a:t>χρησιμοποιούν ως πηγή ενέργειας την ηλιακή ακτινοβολία και ως πηγή άνθρακα το CO</a:t>
            </a:r>
            <a:r>
              <a:rPr lang="el-GR" baseline="-25000" dirty="0">
                <a:latin typeface="Times New Roman" panose="02020603050405020304" pitchFamily="18" charset="0"/>
                <a:cs typeface="Times New Roman" panose="02020603050405020304" pitchFamily="18" charset="0"/>
              </a:rPr>
              <a:t>2</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Φωτοετερότροφοι: </a:t>
            </a:r>
            <a:r>
              <a:rPr lang="el-GR" dirty="0">
                <a:latin typeface="Times New Roman" panose="02020603050405020304" pitchFamily="18" charset="0"/>
                <a:cs typeface="Times New Roman" panose="02020603050405020304" pitchFamily="18" charset="0"/>
              </a:rPr>
              <a:t>χρησιμοποιούν ως πηγή ενέργειας την ηλιακή ακτινοβολία και ως πηγή άνθρακα οργανικές ενώσεις</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Χημειοαυτότροφοι: </a:t>
            </a:r>
            <a:r>
              <a:rPr lang="el-GR" dirty="0">
                <a:latin typeface="Times New Roman" panose="02020603050405020304" pitchFamily="18" charset="0"/>
                <a:cs typeface="Times New Roman" panose="02020603050405020304" pitchFamily="18" charset="0"/>
              </a:rPr>
              <a:t>χρησιμοποιούν το CO</a:t>
            </a:r>
            <a:r>
              <a:rPr lang="el-GR" baseline="-25000" dirty="0">
                <a:latin typeface="Times New Roman" panose="02020603050405020304" pitchFamily="18" charset="0"/>
                <a:cs typeface="Times New Roman" panose="02020603050405020304" pitchFamily="18" charset="0"/>
              </a:rPr>
              <a:t>2</a:t>
            </a:r>
            <a:r>
              <a:rPr lang="el-GR" dirty="0">
                <a:latin typeface="Times New Roman" panose="02020603050405020304" pitchFamily="18" charset="0"/>
                <a:cs typeface="Times New Roman" panose="02020603050405020304" pitchFamily="18" charset="0"/>
              </a:rPr>
              <a:t> ως μοναδική πηγή άνθρακα και αντλούν ενέργεια από τις οξειδοαναγωγικές αντιδράσεις οργανικών ουσιών</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Χημειοετερότροφοι: </a:t>
            </a:r>
            <a:r>
              <a:rPr lang="el-GR" sz="2100" dirty="0">
                <a:latin typeface="Times New Roman" panose="02020603050405020304" pitchFamily="18" charset="0"/>
                <a:cs typeface="Times New Roman" panose="02020603050405020304" pitchFamily="18" charset="0"/>
              </a:rPr>
              <a:t>χρησιμοποιούν ως πηγή άνθρακα οργανικές ουσίες και αντλούν ενέργεια από οξειδοαναγωγικές αντιδράσεις οργανικών ουσιών</a:t>
            </a:r>
          </a:p>
          <a:p>
            <a:pPr marL="0" indent="0" algn="just">
              <a:lnSpc>
                <a:spcPct val="150000"/>
              </a:lnSpc>
              <a:buNone/>
            </a:pPr>
            <a:endParaRPr lang="el-GR" dirty="0"/>
          </a:p>
        </p:txBody>
      </p:sp>
      <p:sp>
        <p:nvSpPr>
          <p:cNvPr id="4" name="Οβάλ 3">
            <a:extLst>
              <a:ext uri="{FF2B5EF4-FFF2-40B4-BE49-F238E27FC236}">
                <a16:creationId xmlns:a16="http://schemas.microsoft.com/office/drawing/2014/main" id="{1420AA8A-EE51-4790-B9F2-FE71F2DB2FBD}"/>
              </a:ext>
            </a:extLst>
          </p:cNvPr>
          <p:cNvSpPr/>
          <p:nvPr/>
        </p:nvSpPr>
        <p:spPr>
          <a:xfrm>
            <a:off x="1" y="4938329"/>
            <a:ext cx="3048000" cy="83382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F4F2EC"/>
              </a:solidFill>
              <a:effectLst/>
              <a:uLnTx/>
              <a:uFillTx/>
              <a:latin typeface="Arial Nova Light"/>
              <a:ea typeface="+mn-ea"/>
              <a:cs typeface="+mn-cs"/>
            </a:endParaRPr>
          </a:p>
        </p:txBody>
      </p:sp>
      <p:sp>
        <p:nvSpPr>
          <p:cNvPr id="6" name="Θέση αριθμού διαφάνειας 5">
            <a:extLst>
              <a:ext uri="{FF2B5EF4-FFF2-40B4-BE49-F238E27FC236}">
                <a16:creationId xmlns:a16="http://schemas.microsoft.com/office/drawing/2014/main" id="{1BAE77CB-7645-45FB-8307-799093CC1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074474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9DA31DA-E963-441D-9A40-153D7A032A40}"/>
              </a:ext>
            </a:extLst>
          </p:cNvPr>
          <p:cNvSpPr>
            <a:spLocks noGrp="1"/>
          </p:cNvSpPr>
          <p:nvPr>
            <p:ph idx="1"/>
          </p:nvPr>
        </p:nvSpPr>
        <p:spPr>
          <a:xfrm>
            <a:off x="314324" y="795722"/>
            <a:ext cx="11591925" cy="4719253"/>
          </a:xfrm>
        </p:spPr>
        <p:txBody>
          <a:bodyPr>
            <a:normAutofit fontScale="85000" lnSpcReduction="20000"/>
          </a:bodyPr>
          <a:lstStyle/>
          <a:p>
            <a:pPr marL="0" indent="0" algn="just">
              <a:lnSpc>
                <a:spcPct val="150000"/>
              </a:lnSpc>
              <a:buNone/>
            </a:pPr>
            <a:r>
              <a:rPr lang="el-GR" sz="2400" b="1" dirty="0">
                <a:solidFill>
                  <a:schemeClr val="accent2"/>
                </a:solidFill>
                <a:latin typeface="Times New Roman" panose="02020603050405020304" pitchFamily="18" charset="0"/>
                <a:cs typeface="Times New Roman" panose="02020603050405020304" pitchFamily="18" charset="0"/>
              </a:rPr>
              <a:t>Ανάλογα με τη σχέση τους προς το υπόστρωμα ή τον ξενιστή πάνω στον οποίο αναπτύσσονται:</a:t>
            </a:r>
            <a:endParaRPr lang="en-US" sz="2400" b="1" dirty="0">
              <a:solidFill>
                <a:schemeClr val="accent2"/>
              </a:solidFill>
              <a:latin typeface="Times New Roman" panose="02020603050405020304" pitchFamily="18" charset="0"/>
              <a:cs typeface="Times New Roman" panose="02020603050405020304" pitchFamily="18" charset="0"/>
            </a:endParaRPr>
          </a:p>
          <a:p>
            <a:pPr marL="0" indent="0" algn="just">
              <a:lnSpc>
                <a:spcPct val="150000"/>
              </a:lnSpc>
              <a:buNone/>
            </a:pPr>
            <a:r>
              <a:rPr lang="el-GR" sz="2400" b="1" dirty="0">
                <a:solidFill>
                  <a:schemeClr val="accent2"/>
                </a:solidFill>
                <a:latin typeface="Times New Roman" panose="02020603050405020304" pitchFamily="18" charset="0"/>
                <a:cs typeface="Times New Roman" panose="02020603050405020304" pitchFamily="18" charset="0"/>
              </a:rPr>
              <a:t>Παθογόνοι: </a:t>
            </a:r>
            <a:r>
              <a:rPr lang="el-GR" sz="2400" dirty="0">
                <a:latin typeface="Times New Roman" panose="02020603050405020304" pitchFamily="18" charset="0"/>
                <a:cs typeface="Times New Roman" panose="02020603050405020304" pitchFamily="18" charset="0"/>
              </a:rPr>
              <a:t>αναπτύσσονται πάνω σε ζωντανούς οργανισμούς και δημιουργούν με την ανάπτυξη και τον πολλαπλασιασμό τους παθολογικές καταστάσεις.</a:t>
            </a:r>
          </a:p>
          <a:p>
            <a:pPr marL="0" indent="0" algn="just">
              <a:lnSpc>
                <a:spcPct val="150000"/>
              </a:lnSpc>
              <a:buNone/>
            </a:pPr>
            <a:r>
              <a:rPr lang="el-GR" sz="2400" b="1" dirty="0">
                <a:solidFill>
                  <a:schemeClr val="accent2"/>
                </a:solidFill>
                <a:latin typeface="Times New Roman" panose="02020603050405020304" pitchFamily="18" charset="0"/>
                <a:cs typeface="Times New Roman" panose="02020603050405020304" pitchFamily="18" charset="0"/>
              </a:rPr>
              <a:t>Παρασιτικοί: </a:t>
            </a:r>
            <a:r>
              <a:rPr lang="el-GR" sz="2400" dirty="0">
                <a:latin typeface="Times New Roman" panose="02020603050405020304" pitchFamily="18" charset="0"/>
                <a:cs typeface="Times New Roman" panose="02020603050405020304" pitchFamily="18" charset="0"/>
              </a:rPr>
              <a:t>αναπτύσσονται πάνω σε ζωντανούς οργανισμούς χωρίς συνήθως να δημιουργούν νοσηρές ή παθολογικές καταστάσεις.</a:t>
            </a:r>
          </a:p>
          <a:p>
            <a:pPr marL="0" indent="0" algn="just">
              <a:lnSpc>
                <a:spcPct val="150000"/>
              </a:lnSpc>
              <a:buNone/>
            </a:pPr>
            <a:r>
              <a:rPr lang="el-GR" sz="2400" b="1" dirty="0" err="1">
                <a:solidFill>
                  <a:schemeClr val="accent2"/>
                </a:solidFill>
                <a:latin typeface="Times New Roman" panose="02020603050405020304" pitchFamily="18" charset="0"/>
                <a:cs typeface="Times New Roman" panose="02020603050405020304" pitchFamily="18" charset="0"/>
              </a:rPr>
              <a:t>Σαπρόφυτοι</a:t>
            </a:r>
            <a:r>
              <a:rPr lang="el-GR" sz="2400" b="1" dirty="0">
                <a:solidFill>
                  <a:schemeClr val="accent2"/>
                </a:solidFill>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αναπτύσσονται πάνω σε "νεκρή" οργανική ουσία (όπως είναι πολλά τρόφιμα) και όχι πάνω σε ζωντανούς οργανισμούς.</a:t>
            </a:r>
          </a:p>
          <a:p>
            <a:pPr marL="0" indent="0" algn="ctr">
              <a:buNone/>
            </a:pPr>
            <a:r>
              <a:rPr lang="el-GR" sz="2400" b="1" dirty="0">
                <a:solidFill>
                  <a:schemeClr val="accent1"/>
                </a:solidFill>
                <a:latin typeface="Times New Roman" panose="02020603050405020304" pitchFamily="18" charset="0"/>
                <a:cs typeface="Times New Roman" panose="02020603050405020304" pitchFamily="18" charset="0"/>
              </a:rPr>
              <a:t>↓</a:t>
            </a:r>
          </a:p>
          <a:p>
            <a:pPr marL="0" indent="0" algn="ctr">
              <a:buNone/>
            </a:pPr>
            <a:r>
              <a:rPr lang="el-GR" sz="2400" dirty="0">
                <a:latin typeface="Times New Roman" panose="02020603050405020304" pitchFamily="18" charset="0"/>
                <a:cs typeface="Times New Roman" panose="02020603050405020304" pitchFamily="18" charset="0"/>
              </a:rPr>
              <a:t>εάν προκαλούν αλλοιώσεις: </a:t>
            </a:r>
            <a:r>
              <a:rPr lang="el-GR" sz="2400" b="1" dirty="0">
                <a:solidFill>
                  <a:schemeClr val="accent2"/>
                </a:solidFill>
                <a:latin typeface="Times New Roman" panose="02020603050405020304" pitchFamily="18" charset="0"/>
                <a:cs typeface="Times New Roman" panose="02020603050405020304" pitchFamily="18" charset="0"/>
              </a:rPr>
              <a:t>αλλοιογόνοι</a:t>
            </a:r>
          </a:p>
          <a:p>
            <a:pPr marL="0" indent="0" algn="ctr">
              <a:buNone/>
            </a:pPr>
            <a:r>
              <a:rPr lang="el-GR" sz="2400" dirty="0">
                <a:latin typeface="Times New Roman" panose="02020603050405020304" pitchFamily="18" charset="0"/>
                <a:cs typeface="Times New Roman" panose="02020603050405020304" pitchFamily="18" charset="0"/>
              </a:rPr>
              <a:t>εάν προκαλούν διασπάσεις προς επιθυμητά ενδιάμεσα προϊόντα: </a:t>
            </a:r>
            <a:r>
              <a:rPr lang="el-GR" sz="2400" b="1" dirty="0">
                <a:solidFill>
                  <a:schemeClr val="accent2"/>
                </a:solidFill>
                <a:latin typeface="Times New Roman" panose="02020603050405020304" pitchFamily="18" charset="0"/>
                <a:cs typeface="Times New Roman" panose="02020603050405020304" pitchFamily="18" charset="0"/>
              </a:rPr>
              <a:t>ωφέλιμοι</a:t>
            </a:r>
          </a:p>
          <a:p>
            <a:pPr marL="0" indent="0" algn="ctr">
              <a:buNone/>
            </a:pPr>
            <a:endParaRPr lang="el-GR" sz="2100" dirty="0">
              <a:latin typeface="Times New Roman" panose="02020603050405020304" pitchFamily="18" charset="0"/>
              <a:cs typeface="Times New Roman" panose="02020603050405020304" pitchFamily="18" charset="0"/>
            </a:endParaRPr>
          </a:p>
          <a:p>
            <a:pPr marL="0" indent="0">
              <a:buNone/>
            </a:pPr>
            <a:endParaRPr lang="el-GR" b="1" dirty="0">
              <a:solidFill>
                <a:schemeClr val="accent2"/>
              </a:solidFill>
              <a:latin typeface="Times New Roman" panose="02020603050405020304" pitchFamily="18" charset="0"/>
              <a:cs typeface="Times New Roman" panose="02020603050405020304" pitchFamily="18" charset="0"/>
            </a:endParaRPr>
          </a:p>
        </p:txBody>
      </p:sp>
      <p:sp>
        <p:nvSpPr>
          <p:cNvPr id="4" name="Θέση αριθμού διαφάνειας 3">
            <a:extLst>
              <a:ext uri="{FF2B5EF4-FFF2-40B4-BE49-F238E27FC236}">
                <a16:creationId xmlns:a16="http://schemas.microsoft.com/office/drawing/2014/main" id="{E08E3B5F-AE24-4753-91D4-56D0A48D7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395906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BEC6BF-E513-4C6A-83A3-9057052FBA34}"/>
              </a:ext>
            </a:extLst>
          </p:cNvPr>
          <p:cNvSpPr>
            <a:spLocks noGrp="1"/>
          </p:cNvSpPr>
          <p:nvPr>
            <p:ph type="title"/>
          </p:nvPr>
        </p:nvSpPr>
        <p:spPr>
          <a:xfrm>
            <a:off x="561690" y="590668"/>
            <a:ext cx="9914859" cy="1329004"/>
          </a:xfrm>
        </p:spPr>
        <p:txBody>
          <a:bodyPr/>
          <a:lstStyle/>
          <a:p>
            <a:r>
              <a:rPr lang="el-GR" dirty="0">
                <a:latin typeface="Times New Roman" panose="02020603050405020304" pitchFamily="18" charset="0"/>
                <a:cs typeface="Times New Roman" panose="02020603050405020304" pitchFamily="18" charset="0"/>
              </a:rPr>
              <a:t>Τα βακτήρια των τροφίμων</a:t>
            </a:r>
          </a:p>
        </p:txBody>
      </p:sp>
      <p:sp>
        <p:nvSpPr>
          <p:cNvPr id="3" name="Θέση περιεχομένου 2">
            <a:extLst>
              <a:ext uri="{FF2B5EF4-FFF2-40B4-BE49-F238E27FC236}">
                <a16:creationId xmlns:a16="http://schemas.microsoft.com/office/drawing/2014/main" id="{28F3F3FA-DA91-4723-8F15-4884CCFFFFFC}"/>
              </a:ext>
            </a:extLst>
          </p:cNvPr>
          <p:cNvSpPr>
            <a:spLocks noGrp="1"/>
          </p:cNvSpPr>
          <p:nvPr>
            <p:ph idx="1"/>
          </p:nvPr>
        </p:nvSpPr>
        <p:spPr>
          <a:xfrm>
            <a:off x="561690" y="1700598"/>
            <a:ext cx="10258425" cy="4123318"/>
          </a:xfrm>
        </p:spPr>
        <p:txBody>
          <a:bodyPr/>
          <a:lstStyle/>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Παθογόνοι παράγοντες: </a:t>
            </a:r>
            <a:r>
              <a:rPr lang="el-GR" dirty="0">
                <a:latin typeface="Times New Roman" panose="02020603050405020304" pitchFamily="18" charset="0"/>
                <a:cs typeface="Times New Roman" panose="02020603050405020304" pitchFamily="18" charset="0"/>
              </a:rPr>
              <a:t>εκδήλωση παθογένειας δια προσβολής του δέκτη ή μέσω τοξίνης </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Παράγοντες αλλοιώσεων: </a:t>
            </a:r>
            <a:r>
              <a:rPr lang="el-GR" dirty="0">
                <a:latin typeface="Times New Roman" panose="02020603050405020304" pitchFamily="18" charset="0"/>
                <a:cs typeface="Times New Roman" panose="02020603050405020304" pitchFamily="18" charset="0"/>
              </a:rPr>
              <a:t>ανεπιθύμητες αλλαγές οργανοληπτικών χαρακτηριστικών, μη </a:t>
            </a:r>
            <a:r>
              <a:rPr lang="el-GR" dirty="0" err="1">
                <a:latin typeface="Times New Roman" panose="02020603050405020304" pitchFamily="18" charset="0"/>
                <a:cs typeface="Times New Roman" panose="02020603050405020304" pitchFamily="18" charset="0"/>
              </a:rPr>
              <a:t>παθογόνες</a:t>
            </a:r>
            <a:r>
              <a:rPr lang="el-GR" dirty="0">
                <a:latin typeface="Times New Roman" panose="02020603050405020304" pitchFamily="18" charset="0"/>
                <a:cs typeface="Times New Roman" panose="02020603050405020304" pitchFamily="18" charset="0"/>
              </a:rPr>
              <a:t> </a:t>
            </a:r>
          </a:p>
          <a:p>
            <a:pPr marL="0" indent="0" algn="just">
              <a:lnSpc>
                <a:spcPct val="150000"/>
              </a:lnSpc>
              <a:buNone/>
            </a:pPr>
            <a:r>
              <a:rPr lang="el-GR" b="1" dirty="0">
                <a:solidFill>
                  <a:schemeClr val="accent2"/>
                </a:solidFill>
                <a:latin typeface="Times New Roman" panose="02020603050405020304" pitchFamily="18" charset="0"/>
                <a:cs typeface="Times New Roman" panose="02020603050405020304" pitchFamily="18" charset="0"/>
              </a:rPr>
              <a:t>Παράγοντες ωφελιμιστικής χρήσης: </a:t>
            </a:r>
            <a:r>
              <a:rPr lang="el-GR" dirty="0">
                <a:latin typeface="Times New Roman" panose="02020603050405020304" pitchFamily="18" charset="0"/>
                <a:cs typeface="Times New Roman" panose="02020603050405020304" pitchFamily="18" charset="0"/>
              </a:rPr>
              <a:t>για την παραγωγή χρήσιμων για τον άνθρωπο προϊόντων του μεταβολισμού τους όπως γαλακτικό οξύ (σε τρόφιμα όπως γιαούρτια, τυριά, βουτυρόγαλα, ελιές, τουρσιά, </a:t>
            </a:r>
            <a:r>
              <a:rPr lang="el-GR" dirty="0" err="1">
                <a:latin typeface="Times New Roman" panose="02020603050405020304" pitchFamily="18" charset="0"/>
                <a:cs typeface="Times New Roman" panose="02020603050405020304" pitchFamily="18" charset="0"/>
              </a:rPr>
              <a:t>πίκλες</a:t>
            </a:r>
            <a:r>
              <a:rPr lang="el-GR" dirty="0">
                <a:latin typeface="Times New Roman" panose="02020603050405020304" pitchFamily="18" charset="0"/>
                <a:cs typeface="Times New Roman" panose="02020603050405020304" pitchFamily="18" charset="0"/>
              </a:rPr>
              <a:t>, σαλάμι αέρος), </a:t>
            </a:r>
            <a:r>
              <a:rPr lang="el-GR" dirty="0" err="1">
                <a:latin typeface="Times New Roman" panose="02020603050405020304" pitchFamily="18" charset="0"/>
                <a:cs typeface="Times New Roman" panose="02020603050405020304" pitchFamily="18" charset="0"/>
              </a:rPr>
              <a:t>προπιονικό</a:t>
            </a:r>
            <a:r>
              <a:rPr lang="el-GR" dirty="0">
                <a:latin typeface="Times New Roman" panose="02020603050405020304" pitchFamily="18" charset="0"/>
                <a:cs typeface="Times New Roman" panose="02020603050405020304" pitchFamily="18" charset="0"/>
              </a:rPr>
              <a:t> οξύ (σε τυριά ελβετικού τύπου </a:t>
            </a:r>
            <a:r>
              <a:rPr lang="el-GR" dirty="0" err="1">
                <a:latin typeface="Times New Roman" panose="02020603050405020304" pitchFamily="18" charset="0"/>
                <a:cs typeface="Times New Roman" panose="02020603050405020304" pitchFamily="18" charset="0"/>
              </a:rPr>
              <a:t>Emmenthaler</a:t>
            </a:r>
            <a:r>
              <a:rPr lang="el-GR" dirty="0">
                <a:latin typeface="Times New Roman" panose="02020603050405020304" pitchFamily="18" charset="0"/>
                <a:cs typeface="Times New Roman" panose="02020603050405020304" pitchFamily="18" charset="0"/>
              </a:rPr>
              <a:t>), οξικό οξύ (παραγωγή ξυδιού) κ.λπ.</a:t>
            </a:r>
          </a:p>
        </p:txBody>
      </p:sp>
      <p:sp>
        <p:nvSpPr>
          <p:cNvPr id="5" name="Θέση αριθμού διαφάνειας 4">
            <a:extLst>
              <a:ext uri="{FF2B5EF4-FFF2-40B4-BE49-F238E27FC236}">
                <a16:creationId xmlns:a16="http://schemas.microsoft.com/office/drawing/2014/main" id="{43F01B80-082C-4450-91E3-91598BB4CF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90870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2E43077-4145-4FB1-9B1E-37C3B56F3310}"/>
              </a:ext>
            </a:extLst>
          </p:cNvPr>
          <p:cNvSpPr>
            <a:spLocks noGrp="1"/>
          </p:cNvSpPr>
          <p:nvPr>
            <p:ph idx="1"/>
          </p:nvPr>
        </p:nvSpPr>
        <p:spPr>
          <a:xfrm>
            <a:off x="266700" y="1224348"/>
            <a:ext cx="11277600" cy="4123318"/>
          </a:xfrm>
        </p:spPr>
        <p:txBody>
          <a:bodyPr/>
          <a:lstStyle/>
          <a:p>
            <a:pPr marL="0" indent="0" algn="just">
              <a:lnSpc>
                <a:spcPct val="150000"/>
              </a:lnSpc>
              <a:buNone/>
            </a:pPr>
            <a:r>
              <a:rPr lang="el-GR" dirty="0">
                <a:latin typeface="Times New Roman" panose="02020603050405020304" pitchFamily="18" charset="0"/>
                <a:cs typeface="Times New Roman" panose="02020603050405020304" pitchFamily="18" charset="0"/>
              </a:rPr>
              <a:t>Τα βακτήρια είναι η κυριότερη πηγή μόλυνσης και αλλοίωσης των τροφίμων. Η συγκριτική “υπεροχή” τους αυτή έναντι των άλλων μικροβίων οφείλεται: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στη μεγάλη </a:t>
            </a:r>
            <a:r>
              <a:rPr lang="el-GR" dirty="0" err="1">
                <a:latin typeface="Times New Roman" panose="02020603050405020304" pitchFamily="18" charset="0"/>
                <a:cs typeface="Times New Roman" panose="02020603050405020304" pitchFamily="18" charset="0"/>
              </a:rPr>
              <a:t>παραλλακτικότητα</a:t>
            </a:r>
            <a:r>
              <a:rPr lang="el-GR" dirty="0">
                <a:latin typeface="Times New Roman" panose="02020603050405020304" pitchFamily="18" charset="0"/>
                <a:cs typeface="Times New Roman" panose="02020603050405020304" pitchFamily="18" charset="0"/>
              </a:rPr>
              <a:t> των διαφόρων ειδών τους ως προς τις απαιτήσεις σε </a:t>
            </a:r>
            <a:r>
              <a:rPr lang="el-GR" dirty="0" err="1">
                <a:latin typeface="Times New Roman" panose="02020603050405020304" pitchFamily="18" charset="0"/>
                <a:cs typeface="Times New Roman" panose="02020603050405020304" pitchFamily="18" charset="0"/>
              </a:rPr>
              <a:t>pH</a:t>
            </a:r>
            <a:r>
              <a:rPr lang="el-GR" dirty="0">
                <a:latin typeface="Times New Roman" panose="02020603050405020304" pitchFamily="18" charset="0"/>
                <a:cs typeface="Times New Roman" panose="02020603050405020304" pitchFamily="18" charset="0"/>
              </a:rPr>
              <a:t>, θρεπτικά συστατικά, θερμοκρασία, σχετική υγρασία κ.λπ.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στη δυνατότητα σχηματισμού </a:t>
            </a:r>
            <a:r>
              <a:rPr lang="el-GR" dirty="0" err="1">
                <a:latin typeface="Times New Roman" panose="02020603050405020304" pitchFamily="18" charset="0"/>
                <a:cs typeface="Times New Roman" panose="02020603050405020304" pitchFamily="18" charset="0"/>
              </a:rPr>
              <a:t>ενδοσπορίων</a:t>
            </a:r>
            <a:r>
              <a:rPr lang="el-GR" dirty="0">
                <a:latin typeface="Times New Roman" panose="02020603050405020304" pitchFamily="18" charset="0"/>
                <a:cs typeface="Times New Roman" panose="02020603050405020304" pitchFamily="18" charset="0"/>
              </a:rPr>
              <a:t>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στη δυνατότητα αναερόβιας ανάπτυξης (π.χ. συσκευασμένα τρόφιμα) </a:t>
            </a:r>
          </a:p>
          <a:p>
            <a:pPr algn="just">
              <a:lnSpc>
                <a:spcPct val="150000"/>
              </a:lnSpc>
              <a:buClr>
                <a:schemeClr val="accent2"/>
              </a:buClr>
              <a:buFont typeface="Wingdings" panose="05000000000000000000" pitchFamily="2" charset="2"/>
              <a:buChar char="ü"/>
            </a:pPr>
            <a:r>
              <a:rPr lang="el-GR" dirty="0">
                <a:latin typeface="Times New Roman" panose="02020603050405020304" pitchFamily="18" charset="0"/>
                <a:cs typeface="Times New Roman" panose="02020603050405020304" pitchFamily="18" charset="0"/>
              </a:rPr>
              <a:t>στην έκκριση τοξινών (π.χ. </a:t>
            </a:r>
            <a:r>
              <a:rPr lang="el-GR" dirty="0" err="1">
                <a:latin typeface="Times New Roman" panose="02020603050405020304" pitchFamily="18" charset="0"/>
                <a:cs typeface="Times New Roman" panose="02020603050405020304" pitchFamily="18" charset="0"/>
              </a:rPr>
              <a:t>βακτηριοσίνες</a:t>
            </a:r>
            <a:r>
              <a:rPr lang="el-GR" dirty="0">
                <a:latin typeface="Times New Roman" panose="02020603050405020304" pitchFamily="18" charset="0"/>
                <a:cs typeface="Times New Roman" panose="02020603050405020304" pitchFamily="18" charset="0"/>
              </a:rPr>
              <a:t>)</a:t>
            </a:r>
          </a:p>
        </p:txBody>
      </p:sp>
      <p:sp>
        <p:nvSpPr>
          <p:cNvPr id="4" name="Θέση αριθμού διαφάνειας 3">
            <a:extLst>
              <a:ext uri="{FF2B5EF4-FFF2-40B4-BE49-F238E27FC236}">
                <a16:creationId xmlns:a16="http://schemas.microsoft.com/office/drawing/2014/main" id="{183E6730-BAC8-43F3-B847-1F57A334F6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836245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B63154B-778D-4A97-B328-36341A52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2" name="Rectangle 31">
            <a:extLst>
              <a:ext uri="{FF2B5EF4-FFF2-40B4-BE49-F238E27FC236}">
                <a16:creationId xmlns:a16="http://schemas.microsoft.com/office/drawing/2014/main" id="{26852807-850F-4AFA-B3C1-C7E2F1806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14"/>
            <a:ext cx="12192000" cy="68670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4" name="Rectangle 33">
            <a:extLst>
              <a:ext uri="{FF2B5EF4-FFF2-40B4-BE49-F238E27FC236}">
                <a16:creationId xmlns:a16="http://schemas.microsoft.com/office/drawing/2014/main" id="{54FE1A07-A5FC-4947-88B8-D7BBEEDDD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 y="0"/>
            <a:ext cx="3923248" cy="6853236"/>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6" name="Freeform: Shape 35">
            <a:extLst>
              <a:ext uri="{FF2B5EF4-FFF2-40B4-BE49-F238E27FC236}">
                <a16:creationId xmlns:a16="http://schemas.microsoft.com/office/drawing/2014/main" id="{0475B8A0-61D9-46E9-8787-46CEB7D0A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82" y="-6914"/>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8" name="Freeform: Shape 37">
            <a:extLst>
              <a:ext uri="{FF2B5EF4-FFF2-40B4-BE49-F238E27FC236}">
                <a16:creationId xmlns:a16="http://schemas.microsoft.com/office/drawing/2014/main" id="{D345BFCA-92C3-4C8C-AD4E-7C93B21AB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82" y="-6914"/>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40" name="Freeform: Shape 39">
            <a:extLst>
              <a:ext uri="{FF2B5EF4-FFF2-40B4-BE49-F238E27FC236}">
                <a16:creationId xmlns:a16="http://schemas.microsoft.com/office/drawing/2014/main" id="{A42CB2DF-2926-4309-B0C1-B570F8A03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7191" y="1710167"/>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42" name="Freeform: Shape 41">
            <a:extLst>
              <a:ext uri="{FF2B5EF4-FFF2-40B4-BE49-F238E27FC236}">
                <a16:creationId xmlns:a16="http://schemas.microsoft.com/office/drawing/2014/main" id="{ADD5268D-4E12-4537-9331-7D63522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7191" y="1710167"/>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4F2EC"/>
              </a:solidFill>
              <a:effectLst/>
              <a:uLnTx/>
              <a:uFillTx/>
              <a:latin typeface="Arial Nova Light"/>
              <a:ea typeface="+mn-ea"/>
              <a:cs typeface="+mn-cs"/>
            </a:endParaRPr>
          </a:p>
        </p:txBody>
      </p:sp>
      <p:sp>
        <p:nvSpPr>
          <p:cNvPr id="3" name="Θέση περιεχομένου 2">
            <a:extLst>
              <a:ext uri="{FF2B5EF4-FFF2-40B4-BE49-F238E27FC236}">
                <a16:creationId xmlns:a16="http://schemas.microsoft.com/office/drawing/2014/main" id="{CD00EB19-9F14-476D-8D05-0F805F939758}"/>
              </a:ext>
            </a:extLst>
          </p:cNvPr>
          <p:cNvSpPr>
            <a:spLocks noGrp="1"/>
          </p:cNvSpPr>
          <p:nvPr>
            <p:ph idx="1"/>
          </p:nvPr>
        </p:nvSpPr>
        <p:spPr>
          <a:xfrm>
            <a:off x="4638675" y="685800"/>
            <a:ext cx="7553325" cy="4733925"/>
          </a:xfrm>
        </p:spPr>
        <p:txBody>
          <a:bodyPr anchor="ctr">
            <a:noAutofit/>
          </a:bodyPr>
          <a:lstStyle/>
          <a:p>
            <a:pPr marL="0" indent="0">
              <a:lnSpc>
                <a:spcPct val="150000"/>
              </a:lnSpc>
              <a:buNone/>
            </a:pPr>
            <a:r>
              <a:rPr lang="el-GR" dirty="0">
                <a:solidFill>
                  <a:srgbClr val="FFFFFF"/>
                </a:solidFill>
                <a:latin typeface="Times New Roman" panose="02020603050405020304" pitchFamily="18" charset="0"/>
                <a:cs typeface="Times New Roman" panose="02020603050405020304" pitchFamily="18" charset="0"/>
              </a:rPr>
              <a:t>Μια συστηματοποιημένη βάση δεδομένων με τα στοιχεία των κυριότερων παθογόνων βακτηρίων περιλαμβάνουν: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την προέλευση τους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τα τρόφιμα που συναντώνται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την επικινδυνότητα τους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την παθογόνο δόση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την περίοδο επώασης και τα συμπτώματα της νόσου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τη μορφολογία των κυττάρων και </a:t>
            </a:r>
          </a:p>
          <a:p>
            <a:pPr>
              <a:lnSpc>
                <a:spcPct val="150000"/>
              </a:lnSpc>
              <a:buClr>
                <a:schemeClr val="bg2"/>
              </a:buClr>
              <a:buFont typeface="Wingdings" panose="05000000000000000000" pitchFamily="2" charset="2"/>
              <a:buChar char="ü"/>
            </a:pPr>
            <a:r>
              <a:rPr lang="el-GR" dirty="0">
                <a:solidFill>
                  <a:srgbClr val="FFFFFF"/>
                </a:solidFill>
                <a:latin typeface="Times New Roman" panose="02020603050405020304" pitchFamily="18" charset="0"/>
                <a:cs typeface="Times New Roman" panose="02020603050405020304" pitchFamily="18" charset="0"/>
              </a:rPr>
              <a:t>τις συνθήκες ανάπτυξης του βακτηρίου </a:t>
            </a:r>
          </a:p>
        </p:txBody>
      </p:sp>
      <p:sp>
        <p:nvSpPr>
          <p:cNvPr id="20" name="TextBox 19">
            <a:extLst>
              <a:ext uri="{FF2B5EF4-FFF2-40B4-BE49-F238E27FC236}">
                <a16:creationId xmlns:a16="http://schemas.microsoft.com/office/drawing/2014/main" id="{64FA9484-F1B0-4C8A-A69E-00DE24F08DD1}"/>
              </a:ext>
            </a:extLst>
          </p:cNvPr>
          <p:cNvSpPr txBox="1"/>
          <p:nvPr/>
        </p:nvSpPr>
        <p:spPr>
          <a:xfrm>
            <a:off x="0" y="1466373"/>
            <a:ext cx="3448050" cy="41919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Τα στοιχεία αυτά διευκολύνουν την εκτίμηση της επικινδυνότητας και τον ορισμό των κρίσιμων ορίων και προληπτικών μέτρων κατά την ανάπτυξη ενός σχεδίου διασφάλισης ασφάλειας (ΗACCP) της διεργασίας ενός συγκεκριμένου τρόφιμου.</a:t>
            </a:r>
          </a:p>
        </p:txBody>
      </p:sp>
      <p:sp>
        <p:nvSpPr>
          <p:cNvPr id="4" name="Θέση αριθμού διαφάνειας 3">
            <a:extLst>
              <a:ext uri="{FF2B5EF4-FFF2-40B4-BE49-F238E27FC236}">
                <a16:creationId xmlns:a16="http://schemas.microsoft.com/office/drawing/2014/main" id="{79DF9E83-B450-4C2F-BE7F-046220F2BB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4F2EC"/>
                </a:solidFill>
                <a:effectLst/>
                <a:uLnTx/>
                <a:uFillTx/>
                <a:latin typeface="Elephan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dirty="0">
              <a:ln>
                <a:noFill/>
              </a:ln>
              <a:solidFill>
                <a:srgbClr val="F4F2EC"/>
              </a:solidFill>
              <a:effectLst/>
              <a:uLnTx/>
              <a:uFillTx/>
              <a:latin typeface="Elephant"/>
              <a:ea typeface="+mn-ea"/>
              <a:cs typeface="+mn-cs"/>
            </a:endParaRPr>
          </a:p>
        </p:txBody>
      </p:sp>
    </p:spTree>
    <p:extLst>
      <p:ext uri="{BB962C8B-B14F-4D97-AF65-F5344CB8AC3E}">
        <p14:creationId xmlns:p14="http://schemas.microsoft.com/office/powerpoint/2010/main" val="3601744125"/>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docProps/app.xml><?xml version="1.0" encoding="utf-8"?>
<Properties xmlns="http://schemas.openxmlformats.org/officeDocument/2006/extended-properties" xmlns:vt="http://schemas.openxmlformats.org/officeDocument/2006/docPropsVTypes">
  <TotalTime>7</TotalTime>
  <Words>1650</Words>
  <Application>Microsoft Office PowerPoint</Application>
  <PresentationFormat>Ευρεία οθόνη</PresentationFormat>
  <Paragraphs>160</Paragraphs>
  <Slides>29</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29</vt:i4>
      </vt:variant>
    </vt:vector>
  </HeadingPairs>
  <TitlesOfParts>
    <vt:vector size="35" baseType="lpstr">
      <vt:lpstr>Arial</vt:lpstr>
      <vt:lpstr>Arial Nova Light</vt:lpstr>
      <vt:lpstr>Elephant</vt:lpstr>
      <vt:lpstr>Times New Roman</vt:lpstr>
      <vt:lpstr>Wingdings</vt:lpstr>
      <vt:lpstr>ModOverlayVTI</vt:lpstr>
      <vt:lpstr>Υγιεινή Τροφίμων &amp; Συμπεριφορά Καταναλωτή</vt:lpstr>
      <vt:lpstr>Παρουσίαση του PowerPoint</vt:lpstr>
      <vt:lpstr>Παρουσίαση του PowerPoint</vt:lpstr>
      <vt:lpstr>Παρουσίαση του PowerPoint</vt:lpstr>
      <vt:lpstr>Οι μικροοργανισμοί κατηγοριοποιούνται: </vt:lpstr>
      <vt:lpstr>Παρουσίαση του PowerPoint</vt:lpstr>
      <vt:lpstr>Τα βακτήρια των τροφίμων</vt:lpstr>
      <vt:lpstr>Παρουσίαση του PowerPoint</vt:lpstr>
      <vt:lpstr>Παρουσίαση του PowerPoint</vt:lpstr>
      <vt:lpstr>Παθογόνα βακτήρια με ενδιαφέρον στα τρόφιμα</vt:lpstr>
      <vt:lpstr>Παρουσίαση του PowerPoint</vt:lpstr>
      <vt:lpstr>Οι μύκητες των τροφίμων</vt:lpstr>
      <vt:lpstr>Άλλοι παθογόνοι μικροοργανισμοί των τροφίμων</vt:lpstr>
      <vt:lpstr>Παρουσίαση του PowerPoint</vt:lpstr>
      <vt:lpstr>Παρουσίαση του PowerPoint</vt:lpstr>
      <vt:lpstr>Καμπύλη ανάπτυξης μικροοργανισμών</vt:lpstr>
      <vt:lpstr>Για κάθε παράγοντα που επηρεάζει τον πολλαπλασιασμό των κυττάρων οποιουδήποτε μικροβίου, έχουν προσδιορισθεί τρεις τιμές:  η ελάχιστη (minimum) η άριστη (optimum) η μέγιστη (maximum)  Γνωρίζοντας το εύρος επιβίωσης και ανάπτυξης των μκροοργανισμών για τους συγκεκριμένους παράγοντες, μπορούμε να σχεδιάσουμε τις κατάλληλες πρακτικές για τη διασφάλιση της μικροβιολογικής ασφάλειας των τροφίμων.</vt:lpstr>
      <vt:lpstr>Παρουσίαση του PowerPoint</vt:lpstr>
      <vt:lpstr>Μέθοδοι πραγματοποίησης μικροβιολογικού ελέγχου στα τρόφιμα </vt:lpstr>
      <vt:lpstr>Παρουσίαση του PowerPoint</vt:lpstr>
      <vt:lpstr>Παρουσίαση του PowerPoint</vt:lpstr>
      <vt:lpstr>Παρουσίαση του PowerPoint</vt:lpstr>
      <vt:lpstr>Παρουσίαση του PowerPoint</vt:lpstr>
      <vt:lpstr>Πρακτικές για τη διασφάλιση της υγιεινής και της μικροβιολογικής ασφάλειας των τροφίμων </vt:lpstr>
      <vt:lpstr>Διάκριση μεταξύ μικροβιολογικής ασφάλειας και ποιότητας τροφίμων </vt:lpstr>
      <vt:lpstr>Μέθοδοι εντοπισμού και αποφυγής χημικών ουσιών στα τρόφιμα</vt:lpstr>
      <vt:lpstr>Μέθοδοι εντοπισμού και αποφυγής ξένων σωμάτων στα τρόφιμα</vt:lpstr>
      <vt:lpstr>Το τρίπτυχο ασφάλεια, ποιότητα και αποδεκτικότητα στα τρόφιμα</vt:lpstr>
      <vt:lpstr>Thank you!!! palaio_n@aegean.gr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Λυδία</dc:creator>
  <cp:lastModifiedBy>Λυδία</cp:lastModifiedBy>
  <cp:revision>3</cp:revision>
  <dcterms:created xsi:type="dcterms:W3CDTF">2021-12-09T14:14:34Z</dcterms:created>
  <dcterms:modified xsi:type="dcterms:W3CDTF">2021-12-09T14:22:54Z</dcterms:modified>
</cp:coreProperties>
</file>