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handoutMasterIdLst>
    <p:handoutMasterId r:id="rId31"/>
  </p:handoutMasterIdLst>
  <p:sldIdLst>
    <p:sldId id="256" r:id="rId3"/>
    <p:sldId id="263" r:id="rId4"/>
    <p:sldId id="264" r:id="rId5"/>
    <p:sldId id="265" r:id="rId6"/>
    <p:sldId id="280" r:id="rId7"/>
    <p:sldId id="298" r:id="rId8"/>
    <p:sldId id="258" r:id="rId9"/>
    <p:sldId id="299" r:id="rId10"/>
    <p:sldId id="341" r:id="rId11"/>
    <p:sldId id="342" r:id="rId12"/>
    <p:sldId id="324" r:id="rId13"/>
    <p:sldId id="325" r:id="rId14"/>
    <p:sldId id="326" r:id="rId15"/>
    <p:sldId id="327" r:id="rId16"/>
    <p:sldId id="328" r:id="rId17"/>
    <p:sldId id="300" r:id="rId18"/>
    <p:sldId id="311" r:id="rId19"/>
    <p:sldId id="301" r:id="rId20"/>
    <p:sldId id="302" r:id="rId21"/>
    <p:sldId id="303" r:id="rId22"/>
    <p:sldId id="304" r:id="rId23"/>
    <p:sldId id="318" r:id="rId24"/>
    <p:sldId id="319" r:id="rId25"/>
    <p:sldId id="320" r:id="rId26"/>
    <p:sldId id="321" r:id="rId27"/>
    <p:sldId id="322" r:id="rId28"/>
    <p:sldId id="32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5" name="Rectangle 8"/>
            <p:cNvSpPr>
              <a:spLocks noChangeArrowheads="1"/>
            </p:cNvSpPr>
            <p:nvPr/>
          </p:nvSpPr>
          <p:spPr bwMode="auto">
            <a:xfrm>
              <a:off x="414338" y="9525"/>
              <a:ext cx="28575" cy="4481513"/>
            </a:xfrm>
            <a:prstGeom prst="rect">
              <a:avLst/>
            </a:prstGeom>
            <a:grpFill/>
            <a:ln>
              <a:noFill/>
            </a:ln>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0" name="Rectangle 33"/>
            <p:cNvSpPr>
              <a:spLocks noChangeArrowheads="1"/>
            </p:cNvSpPr>
            <p:nvPr/>
          </p:nvSpPr>
          <p:spPr bwMode="auto">
            <a:xfrm>
              <a:off x="642938" y="6610350"/>
              <a:ext cx="23813" cy="242888"/>
            </a:xfrm>
            <a:prstGeom prst="rect">
              <a:avLst/>
            </a:prstGeom>
            <a:grpFill/>
            <a:ln>
              <a:noFill/>
            </a:ln>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52" name="Rectangle 45"/>
            <p:cNvSpPr>
              <a:spLocks noChangeArrowheads="1"/>
            </p:cNvSpPr>
            <p:nvPr/>
          </p:nvSpPr>
          <p:spPr bwMode="auto">
            <a:xfrm>
              <a:off x="1228725" y="4662488"/>
              <a:ext cx="23813" cy="2181225"/>
            </a:xfrm>
            <a:prstGeom prst="rect">
              <a:avLst/>
            </a:prstGeom>
            <a:grpFill/>
            <a:ln>
              <a:noFill/>
            </a:ln>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8">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p:spPr>
          </p:sp>
          <p:sp>
            <p:nvSpPr>
              <p:cNvPr id="37" name="Rectangle 21"/>
              <p:cNvSpPr>
                <a:spLocks noChangeArrowheads="1"/>
              </p:cNvSpPr>
              <p:nvPr/>
            </p:nvSpPr>
            <p:spPr bwMode="auto">
              <a:xfrm>
                <a:off x="133350" y="4662488"/>
                <a:ext cx="23813" cy="2181225"/>
              </a:xfrm>
              <a:prstGeom prst="rect">
                <a:avLst/>
              </a:prstGeom>
              <a:grpFill/>
              <a:ln>
                <a:noFill/>
              </a:ln>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0" name="Rectangle 41"/>
              <p:cNvSpPr>
                <a:spLocks noChangeArrowheads="1"/>
              </p:cNvSpPr>
              <p:nvPr/>
            </p:nvSpPr>
            <p:spPr bwMode="auto">
              <a:xfrm>
                <a:off x="11939587" y="6596063"/>
                <a:ext cx="23813" cy="252413"/>
              </a:xfrm>
              <a:prstGeom prst="rect">
                <a:avLst/>
              </a:prstGeom>
              <a:grpFill/>
              <a:ln>
                <a:noFill/>
              </a:ln>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mc:Choice xmlns:p14="http://schemas.microsoft.com/office/powerpoint/2010/main" Requires="p14">
      <p:transition spd="slow" p14:dur="1000"/>
    </mc:Choice>
    <mc:Fallback>
      <p:transition spd="slow"/>
    </mc:Fallback>
  </mc:AlternateConten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l-GR" dirty="0">
                <a:latin typeface="Arial Narrow" panose="020B0606020202030204" pitchFamily="34" charset="0"/>
                <a:cs typeface="Arial" panose="020B0604020202020204" pitchFamily="34" charset="0"/>
              </a:rPr>
              <a:t>ο</a:t>
            </a:r>
            <a:r>
              <a:rPr dirty="0">
                <a:latin typeface="Arial Narrow" panose="020B0606020202030204" pitchFamily="34" charset="0"/>
                <a:cs typeface="Arial" panose="020B0604020202020204" pitchFamily="34" charset="0"/>
              </a:rPr>
              <a:t>ταν η τεχνητ</a:t>
            </a:r>
            <a:r>
              <a:rPr lang="el-GR" dirty="0">
                <a:latin typeface="Arial Narrow" panose="020B0606020202030204" pitchFamily="34" charset="0"/>
                <a:cs typeface="Arial" panose="020B0604020202020204" pitchFamily="34" charset="0"/>
              </a:rPr>
              <a:t>η</a:t>
            </a:r>
            <a:r>
              <a:rPr dirty="0">
                <a:latin typeface="Arial Narrow" panose="020B0606020202030204" pitchFamily="34" charset="0"/>
                <a:cs typeface="Arial" panose="020B0604020202020204" pitchFamily="34" charset="0"/>
              </a:rPr>
              <a:t> νοημοσ</a:t>
            </a:r>
            <a:r>
              <a:rPr lang="el-GR" dirty="0">
                <a:latin typeface="Arial Narrow" panose="020B0606020202030204" pitchFamily="34" charset="0"/>
                <a:cs typeface="Arial" panose="020B0604020202020204" pitchFamily="34" charset="0"/>
              </a:rPr>
              <a:t>υ</a:t>
            </a:r>
            <a:r>
              <a:rPr dirty="0">
                <a:latin typeface="Arial Narrow" panose="020B0606020202030204" pitchFamily="34" charset="0"/>
                <a:cs typeface="Arial" panose="020B0604020202020204" pitchFamily="34" charset="0"/>
              </a:rPr>
              <a:t>νη και η ρομποτικ</a:t>
            </a:r>
            <a:r>
              <a:rPr lang="el-GR" dirty="0">
                <a:latin typeface="Arial Narrow" panose="020B0606020202030204" pitchFamily="34" charset="0"/>
                <a:cs typeface="Arial" panose="020B0604020202020204" pitchFamily="34" charset="0"/>
              </a:rPr>
              <a:t>η</a:t>
            </a:r>
            <a:r>
              <a:rPr dirty="0">
                <a:latin typeface="Arial Narrow" panose="020B0606020202030204" pitchFamily="34" charset="0"/>
                <a:cs typeface="Arial" panose="020B0604020202020204" pitchFamily="34" charset="0"/>
              </a:rPr>
              <a:t> συν</a:t>
            </a:r>
            <a:r>
              <a:rPr lang="el-GR" dirty="0">
                <a:latin typeface="Arial Narrow" panose="020B0606020202030204" pitchFamily="34" charset="0"/>
                <a:cs typeface="Arial" panose="020B0604020202020204" pitchFamily="34" charset="0"/>
              </a:rPr>
              <a:t>α</a:t>
            </a:r>
            <a:r>
              <a:rPr dirty="0">
                <a:latin typeface="Arial Narrow" panose="020B0606020202030204" pitchFamily="34" charset="0"/>
                <a:cs typeface="Arial" panose="020B0604020202020204" pitchFamily="34" charset="0"/>
              </a:rPr>
              <a:t>ντησαν την εφοδιαστικ</a:t>
            </a:r>
            <a:r>
              <a:rPr lang="el-GR" dirty="0">
                <a:latin typeface="Arial Narrow" panose="020B0606020202030204" pitchFamily="34" charset="0"/>
                <a:cs typeface="Arial" panose="020B0604020202020204" pitchFamily="34" charset="0"/>
              </a:rPr>
              <a:t>η</a:t>
            </a:r>
            <a:r>
              <a:rPr dirty="0">
                <a:latin typeface="Arial Narrow" panose="020B0606020202030204" pitchFamily="34" charset="0"/>
                <a:cs typeface="Arial" panose="020B0604020202020204" pitchFamily="34" charset="0"/>
              </a:rPr>
              <a:t> αλυσ</a:t>
            </a:r>
            <a:r>
              <a:rPr lang="el-GR" dirty="0">
                <a:latin typeface="Arial Narrow" panose="020B0606020202030204" pitchFamily="34" charset="0"/>
                <a:cs typeface="Arial" panose="020B0604020202020204" pitchFamily="34" charset="0"/>
              </a:rPr>
              <a:t>ι</a:t>
            </a:r>
            <a:r>
              <a:rPr dirty="0">
                <a:latin typeface="Arial Narrow" panose="020B0606020202030204" pitchFamily="34" charset="0"/>
                <a:cs typeface="Arial" panose="020B0604020202020204" pitchFamily="34" charset="0"/>
              </a:rPr>
              <a:t>δα</a:t>
            </a:r>
            <a:endParaRPr dirty="0">
              <a:latin typeface="Arial Narrow" panose="020B0606020202030204" pitchFamily="34" charset="0"/>
              <a:cs typeface="Arial" panose="020B0604020202020204" pitchFamily="34" charset="0"/>
            </a:endParaRPr>
          </a:p>
        </p:txBody>
      </p:sp>
      <p:sp>
        <p:nvSpPr>
          <p:cNvPr id="3" name="Subtitle 2"/>
          <p:cNvSpPr>
            <a:spLocks noGrp="1"/>
          </p:cNvSpPr>
          <p:nvPr>
            <p:ph type="subTitle" idx="1"/>
          </p:nvPr>
        </p:nvSpPr>
        <p:spPr/>
        <p:txBody>
          <a:bodyPr/>
          <a:lstStyle/>
          <a:p>
            <a:pPr algn="ctr"/>
            <a:r>
              <a:rPr lang="el-GR" dirty="0">
                <a:solidFill>
                  <a:schemeClr val="tx1">
                    <a:lumMod val="75000"/>
                  </a:schemeClr>
                </a:solidFill>
                <a:latin typeface="Arial Narrow" panose="020B0606020202030204" pitchFamily="34" charset="0"/>
              </a:rPr>
              <a:t>Δι</a:t>
            </a:r>
            <a:r>
              <a:rPr lang="en-US" dirty="0">
                <a:solidFill>
                  <a:schemeClr val="tx1">
                    <a:lumMod val="75000"/>
                  </a:schemeClr>
                </a:solidFill>
                <a:latin typeface="Arial Narrow" panose="020B0606020202030204" pitchFamily="34" charset="0"/>
              </a:rPr>
              <a:t>a</a:t>
            </a:r>
            <a:r>
              <a:rPr lang="el-GR" dirty="0">
                <a:solidFill>
                  <a:schemeClr val="tx1">
                    <a:lumMod val="75000"/>
                  </a:schemeClr>
                </a:solidFill>
                <a:latin typeface="Arial Narrow" panose="020B0606020202030204" pitchFamily="34" charset="0"/>
              </a:rPr>
              <a:t>λεξη 6</a:t>
            </a:r>
            <a:r>
              <a:rPr lang="el-GR" baseline="30000" dirty="0">
                <a:solidFill>
                  <a:schemeClr val="tx1">
                    <a:lumMod val="75000"/>
                  </a:schemeClr>
                </a:solidFill>
                <a:latin typeface="Arial Narrow" panose="020B0606020202030204" pitchFamily="34" charset="0"/>
              </a:rPr>
              <a:t>η</a:t>
            </a:r>
            <a:endParaRPr lang="el-GR"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Μενξι αναστασια</a:t>
            </a:r>
            <a:endParaRPr lang="en-US"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Εντεταλμ</a:t>
            </a:r>
            <a:r>
              <a:rPr lang="en-US" baseline="30000" dirty="0">
                <a:solidFill>
                  <a:schemeClr val="tx1">
                    <a:lumMod val="75000"/>
                  </a:schemeClr>
                </a:solidFill>
                <a:latin typeface="Arial Narrow" panose="020B0606020202030204" pitchFamily="34" charset="0"/>
              </a:rPr>
              <a:t>e</a:t>
            </a:r>
            <a:r>
              <a:rPr lang="el-GR" baseline="30000" dirty="0">
                <a:solidFill>
                  <a:schemeClr val="tx1">
                    <a:lumMod val="75000"/>
                  </a:schemeClr>
                </a:solidFill>
                <a:latin typeface="Arial Narrow" panose="020B0606020202030204" pitchFamily="34" charset="0"/>
              </a:rPr>
              <a:t>ν</a:t>
            </a:r>
            <a:r>
              <a:rPr lang="en-US" baseline="30000" dirty="0">
                <a:solidFill>
                  <a:schemeClr val="tx1">
                    <a:lumMod val="75000"/>
                  </a:schemeClr>
                </a:solidFill>
                <a:latin typeface="Arial Narrow" panose="020B0606020202030204" pitchFamily="34" charset="0"/>
              </a:rPr>
              <a:t>h</a:t>
            </a:r>
            <a:r>
              <a:rPr lang="el-GR" baseline="30000" dirty="0">
                <a:solidFill>
                  <a:schemeClr val="tx1">
                    <a:lumMod val="75000"/>
                  </a:schemeClr>
                </a:solidFill>
                <a:latin typeface="Arial Narrow" panose="020B0606020202030204" pitchFamily="34" charset="0"/>
              </a:rPr>
              <a:t> Καθηγητρι</a:t>
            </a:r>
            <a:r>
              <a:rPr lang="en-US" baseline="30000" dirty="0">
                <a:solidFill>
                  <a:schemeClr val="tx1">
                    <a:lumMod val="75000"/>
                  </a:schemeClr>
                </a:solidFill>
                <a:latin typeface="Arial Narrow" panose="020B0606020202030204" pitchFamily="34" charset="0"/>
              </a:rPr>
              <a:t>a</a:t>
            </a:r>
            <a:endParaRPr lang="en-US"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Τμημα Επιστημης Τροφιμων και Διατροφης  ΠΑΝΕΠΙΣΤΗΜΙΟ ΑΙΓΑΙΟΥ </a:t>
            </a:r>
            <a:endParaRPr lang="en-US" baseline="30000" dirty="0">
              <a:solidFill>
                <a:schemeClr val="tx1">
                  <a:lumMod val="75000"/>
                </a:schemeClr>
              </a:solidFill>
              <a:latin typeface="Arial Narrow" panose="020B0606020202030204" pitchFamily="34" charset="0"/>
            </a:endParaRPr>
          </a:p>
          <a:p>
            <a:endParaRPr lang="en-US" dirty="0">
              <a:latin typeface="Arial Narrow" panose="020B0606020202030204" pitchFamily="34" charset="0"/>
            </a:endParaRPr>
          </a:p>
          <a:p>
            <a:endParaRPr lang="el-GR"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40778" y="135918"/>
            <a:ext cx="9905998" cy="1478570"/>
          </a:xfrm>
        </p:spPr>
        <p:txBody>
          <a:bodyPr/>
          <a:p>
            <a:r>
              <a:rPr lang="en-US">
                <a:latin typeface="Arial Narrow" panose="020B0606020202030204" pitchFamily="34" charset="0"/>
                <a:cs typeface="Arial Narrow" panose="020B0606020202030204" pitchFamily="34" charset="0"/>
              </a:rPr>
              <a:t>τι ειναι το internet of things</a:t>
            </a:r>
            <a:endParaRPr lang="en-US">
              <a:latin typeface="Arial Narrow" panose="020B0606020202030204" pitchFamily="34" charset="0"/>
              <a:cs typeface="Arial Narrow" panose="020B0606020202030204" pitchFamily="34" charset="0"/>
            </a:endParaRPr>
          </a:p>
        </p:txBody>
      </p:sp>
      <p:sp>
        <p:nvSpPr>
          <p:cNvPr id="3" name="Content Placeholder 2"/>
          <p:cNvSpPr>
            <a:spLocks noGrp="1"/>
          </p:cNvSpPr>
          <p:nvPr>
            <p:ph idx="1"/>
          </p:nvPr>
        </p:nvSpPr>
        <p:spPr>
          <a:xfrm>
            <a:off x="1140460" y="1614805"/>
            <a:ext cx="9906000" cy="5050155"/>
          </a:xfrm>
        </p:spPr>
        <p:txBody>
          <a:bodyPr>
            <a:normAutofit lnSpcReduction="10000"/>
          </a:bodyPr>
          <a:p>
            <a:pPr marL="0" indent="0">
              <a:buNone/>
            </a:pPr>
            <a:r>
              <a:rPr lang="en-US">
                <a:latin typeface="Arial Narrow" panose="020B0606020202030204" pitchFamily="34" charset="0"/>
                <a:cs typeface="Arial Narrow" panose="020B0606020202030204" pitchFamily="34" charset="0"/>
              </a:rPr>
              <a:t>Οι συσκευές IoT είναι συνήθως εξοπλισμένες με αισθητήρες, επεξεργαστές και δυνατότητες επικοινωνίας (όπως Wi-Fi, Bluetooth, ή άλλες τεχνολογίες δικτύου). Αυτές οι συσκευές μπορούν να συλλέγουν δεδομένα από το περιβάλλον τους και να τα μεταφέρουν μέσω του Διαδικτύου για ανάλυση ή δράση.</a:t>
            </a:r>
            <a:endParaRPr lang="en-US">
              <a:latin typeface="Arial Narrow" panose="020B0606020202030204" pitchFamily="34" charset="0"/>
              <a:cs typeface="Arial Narrow" panose="020B0606020202030204" pitchFamily="34" charset="0"/>
            </a:endParaRPr>
          </a:p>
          <a:p>
            <a:pPr marL="0" indent="0">
              <a:buNone/>
            </a:pP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Παραδείγματα συσκευών IoT περιλαμβάνουν έξυπνα θερμοστάτες, έξυπνες λάμπες, αισθητήρες κλιματισμού σε αυτοκίνητα, και πολλά άλλα. Το IoT έχει εφαρμογές σε πολλούς τομείς, όπως η υγεία, η γεωργία, οι έξυπνες πόλεις, οι βιομηχανίες και άλλοι.</a:t>
            </a: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41730" y="618490"/>
            <a:ext cx="9906000" cy="1026160"/>
          </a:xfrm>
        </p:spPr>
        <p:txBody>
          <a:bodyPr>
            <a:normAutofit fontScale="90000"/>
          </a:bodyPr>
          <a:p>
            <a:r>
              <a:rPr lang="en-US">
                <a:latin typeface="Arial Narrow" panose="020B0606020202030204" pitchFamily="34" charset="0"/>
                <a:cs typeface="Arial Narrow" panose="020B0606020202030204" pitchFamily="34" charset="0"/>
              </a:rPr>
              <a:t>τι ειναι blockchain</a:t>
            </a:r>
            <a:br>
              <a:rPr lang="en-US"/>
            </a:br>
            <a:endParaRPr lang="en-US"/>
          </a:p>
        </p:txBody>
      </p:sp>
      <p:sp>
        <p:nvSpPr>
          <p:cNvPr id="3" name="Content Placeholder 2"/>
          <p:cNvSpPr>
            <a:spLocks noGrp="1"/>
          </p:cNvSpPr>
          <p:nvPr>
            <p:ph idx="1"/>
          </p:nvPr>
        </p:nvSpPr>
        <p:spPr>
          <a:xfrm>
            <a:off x="1141095" y="1644650"/>
            <a:ext cx="9906000" cy="4146550"/>
          </a:xfrm>
        </p:spPr>
        <p:txBody>
          <a:bodyPr>
            <a:normAutofit lnSpcReduction="20000"/>
          </a:bodyPr>
          <a:p>
            <a:pPr marL="0" indent="0">
              <a:buNone/>
            </a:pPr>
            <a:r>
              <a:rPr lang="en-US">
                <a:latin typeface="Arial Narrow" panose="020B0606020202030204" pitchFamily="34" charset="0"/>
                <a:cs typeface="Arial Narrow" panose="020B0606020202030204" pitchFamily="34" charset="0"/>
              </a:rPr>
              <a:t>Το blockchain είναι ένα είδος τεχνολογίας κατανεμημένου καταλόγου που καταγράφει συναλλαγές μεταξύ δύο ή περισσότερων μερών με τρόπο που είναι ανθεκτικός στην αλλοίωση των δεδομένων. Το όνομά του προέρχεται από τον τρόπο που οι πληροφορίες αποθηκεύονται σε "τετράγωνα" ή "blocks," τα οποία συνδέονται μεταξύ τους, δημιουργώντας μια αλυσίδα, το blockchain.</a:t>
            </a:r>
            <a:endParaRPr lang="en-US">
              <a:latin typeface="Arial Narrow" panose="020B0606020202030204" pitchFamily="34" charset="0"/>
              <a:cs typeface="Arial Narrow" panose="020B0606020202030204" pitchFamily="34" charset="0"/>
            </a:endParaRPr>
          </a:p>
          <a:p>
            <a:pPr marL="0" indent="0">
              <a:buNone/>
            </a:pP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Η τεχνολογία blockchain έχει εφαρμογές σε πολλούς τομείς, με την πιο γνωστή εφαρμογή της να είναι η κρυπτονομισματική, με παραδείγματα όπως το Bitcoin και το Ethereum. Ωστόσο, χρησιμοποιείται επίσης σε άλλους τομείς, όπως η εφοδιαστική αλυσίδα, η υγεία, η τροφοδοσία ενέργειας και η διαχείριση των δεδομένων.</a:t>
            </a: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41730" y="618490"/>
            <a:ext cx="9906000" cy="1116965"/>
          </a:xfrm>
        </p:spPr>
        <p:txBody>
          <a:bodyPr/>
          <a:p>
            <a:r>
              <a:rPr lang="en-US">
                <a:latin typeface="Arial Narrow" panose="020B0606020202030204" pitchFamily="34" charset="0"/>
                <a:cs typeface="Arial Narrow" panose="020B0606020202030204" pitchFamily="34" charset="0"/>
              </a:rPr>
              <a:t>blockchain στην εφοδιαστικη αλυσιδα</a:t>
            </a:r>
            <a:br>
              <a:rPr lang="en-US">
                <a:latin typeface="Arial Narrow" panose="020B0606020202030204" pitchFamily="34" charset="0"/>
                <a:cs typeface="Arial Narrow" panose="020B0606020202030204" pitchFamily="34" charset="0"/>
              </a:rPr>
            </a:br>
            <a:endParaRPr lang="en-US">
              <a:latin typeface="Arial Narrow" panose="020B0606020202030204" pitchFamily="34" charset="0"/>
              <a:cs typeface="Arial Narrow" panose="020B0606020202030204" pitchFamily="34" charset="0"/>
            </a:endParaRPr>
          </a:p>
        </p:txBody>
      </p:sp>
      <p:sp>
        <p:nvSpPr>
          <p:cNvPr id="3" name="Content Placeholder 2"/>
          <p:cNvSpPr>
            <a:spLocks noGrp="1"/>
          </p:cNvSpPr>
          <p:nvPr>
            <p:ph idx="1"/>
          </p:nvPr>
        </p:nvSpPr>
        <p:spPr>
          <a:xfrm>
            <a:off x="1141095" y="1478915"/>
            <a:ext cx="9906000" cy="4312285"/>
          </a:xfrm>
        </p:spPr>
        <p:txBody>
          <a:bodyPr>
            <a:normAutofit lnSpcReduction="10000"/>
          </a:bodyPr>
          <a:p>
            <a:pPr marL="0" indent="0">
              <a:buNone/>
            </a:pPr>
            <a:r>
              <a:rPr lang="en-US">
                <a:latin typeface="Arial Narrow" panose="020B0606020202030204" pitchFamily="34" charset="0"/>
                <a:cs typeface="Arial Narrow" panose="020B0606020202030204" pitchFamily="34" charset="0"/>
              </a:rPr>
              <a:t>Η τεχνολογία blockchain έχει επανασχεδιάσει τον τρόπο με τον οποίο λειτουργεί η εφοδιαστική αλυσίδα, προσφέροντας αυξημένη διαφάνεια, ασφάλεια και αποτελεσματικότητα. Αυτά είναι μερικά από τα πλεονεκτήματα της χρήσης της blockchain στην εφοδιαστική αλυσίδα:</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Διαφάνεια και Ανιχνευσιμότητα:</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Κάθε συναλλαγή και κάθε ενέργεια στην εφοδιαστική αλυσίδα μπορεί να καταγράφεται σε ένα blockchain. Αυτό επιτρέπει στα μέλη της αλυσίδας να ανιχνεύουν και να ελέγχουν την πορεία των προϊόντων από τον κατασκευαστή έως τον καταναλωτή.</a:t>
            </a: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390015"/>
            <a:ext cx="9906000" cy="5095240"/>
          </a:xfrm>
        </p:spPr>
        <p:txBody>
          <a:bodyPr>
            <a:normAutofit/>
          </a:bodyPr>
          <a:p>
            <a:pPr marL="0" indent="0">
              <a:buNone/>
            </a:pPr>
            <a:r>
              <a:rPr lang="en-US">
                <a:latin typeface="Arial Narrow" panose="020B0606020202030204" pitchFamily="34" charset="0"/>
                <a:cs typeface="Arial Narrow" panose="020B0606020202030204" pitchFamily="34" charset="0"/>
              </a:rPr>
              <a:t>Ασφάλεια των Δεδομένων:</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Η κρυπτογραφία που χρησιμοποιείται στο blockchain βελτιώνει την ασφάλεια των δεδομένων. Οι πληροφορίες είναι προστατευμένες από ανεπιθύμητη πρόσβαση και αλλοίωση.</a:t>
            </a:r>
            <a:endParaRPr lang="en-US">
              <a:latin typeface="Arial Narrow" panose="020B0606020202030204" pitchFamily="34" charset="0"/>
              <a:cs typeface="Arial Narrow" panose="020B0606020202030204" pitchFamily="34" charset="0"/>
            </a:endParaRPr>
          </a:p>
          <a:p>
            <a:pPr marL="0" indent="0">
              <a:buNone/>
            </a:pP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Αυτοματοποίηση και Συμβόλαια Έξυπνα:</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Τα έξυπνα συμβόλαια (smart contracts) μπορούν να ενσωματωθούν στο blockchain για αυτοματοποίηση διάφορων διαδικασιών, όπως η εκτέλεση πληρωμών, η επιβεβαίωση συμβάσεων, και η διαχείριση αποθεμάτων.</a:t>
            </a:r>
            <a:endParaRPr lang="en-US">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a:xfrm>
            <a:off x="1141730" y="618490"/>
            <a:ext cx="9906000" cy="1116965"/>
          </a:xfrm>
        </p:spPr>
        <p:txBody>
          <a:bodyPr/>
          <a:p>
            <a:r>
              <a:rPr lang="en-US">
                <a:latin typeface="Arial Narrow" panose="020B0606020202030204" pitchFamily="34" charset="0"/>
                <a:cs typeface="Arial Narrow" panose="020B0606020202030204" pitchFamily="34" charset="0"/>
              </a:rPr>
              <a:t>blockchain στην εφοδιαστικη αλυσιδα</a:t>
            </a:r>
            <a:br>
              <a:rPr lang="en-US">
                <a:latin typeface="Arial Narrow" panose="020B0606020202030204" pitchFamily="34" charset="0"/>
                <a:cs typeface="Arial Narrow" panose="020B0606020202030204" pitchFamily="34" charset="0"/>
              </a:rPr>
            </a:b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525270"/>
            <a:ext cx="9906000" cy="4537710"/>
          </a:xfrm>
        </p:spPr>
        <p:txBody>
          <a:bodyPr>
            <a:noAutofit/>
          </a:bodyPr>
          <a:p>
            <a:pPr marL="0" indent="0">
              <a:buNone/>
            </a:pPr>
            <a:r>
              <a:rPr lang="en-US" sz="2300">
                <a:latin typeface="Arial Narrow" panose="020B0606020202030204" pitchFamily="34" charset="0"/>
                <a:cs typeface="Arial Narrow" panose="020B0606020202030204" pitchFamily="34" charset="0"/>
              </a:rPr>
              <a:t>Εξάλειψη Μεσάζοντων:</a:t>
            </a:r>
            <a:endParaRPr lang="en-US" sz="2300">
              <a:latin typeface="Arial Narrow" panose="020B0606020202030204" pitchFamily="34" charset="0"/>
              <a:cs typeface="Arial Narrow" panose="020B0606020202030204" pitchFamily="34" charset="0"/>
            </a:endParaRPr>
          </a:p>
          <a:p>
            <a:pPr marL="0" indent="0">
              <a:buNone/>
            </a:pPr>
            <a:r>
              <a:rPr lang="en-US" sz="2300">
                <a:latin typeface="Arial Narrow" panose="020B0606020202030204" pitchFamily="34" charset="0"/>
                <a:cs typeface="Arial Narrow" panose="020B0606020202030204" pitchFamily="34" charset="0"/>
              </a:rPr>
              <a:t>Η χρήση blockchain μπορεί να μειώσει την ανάγκη για μεσάζοντες ή ενδιάμεσα στάδια στην εφοδιαστική αλυσίδα, καθιστώντας τις συναλλαγές πιο απευθείας και αποτελεσματικές.</a:t>
            </a:r>
            <a:endParaRPr lang="en-US" sz="2300">
              <a:latin typeface="Arial Narrow" panose="020B0606020202030204" pitchFamily="34" charset="0"/>
              <a:cs typeface="Arial Narrow" panose="020B0606020202030204" pitchFamily="34" charset="0"/>
            </a:endParaRPr>
          </a:p>
          <a:p>
            <a:pPr marL="0" indent="0">
              <a:buNone/>
            </a:pPr>
            <a:endParaRPr lang="en-US" sz="2300">
              <a:latin typeface="Arial Narrow" panose="020B0606020202030204" pitchFamily="34" charset="0"/>
              <a:cs typeface="Arial Narrow" panose="020B0606020202030204" pitchFamily="34" charset="0"/>
            </a:endParaRPr>
          </a:p>
          <a:p>
            <a:pPr marL="0" indent="0">
              <a:buNone/>
            </a:pPr>
            <a:r>
              <a:rPr lang="en-US" sz="2300">
                <a:latin typeface="Arial Narrow" panose="020B0606020202030204" pitchFamily="34" charset="0"/>
                <a:cs typeface="Arial Narrow" panose="020B0606020202030204" pitchFamily="34" charset="0"/>
              </a:rPr>
              <a:t>Παρακολούθηση Συνθηκών Αποθήκευσης:</a:t>
            </a:r>
            <a:endParaRPr lang="en-US" sz="2300">
              <a:latin typeface="Arial Narrow" panose="020B0606020202030204" pitchFamily="34" charset="0"/>
              <a:cs typeface="Arial Narrow" panose="020B0606020202030204" pitchFamily="34" charset="0"/>
            </a:endParaRPr>
          </a:p>
          <a:p>
            <a:pPr marL="0" indent="0">
              <a:buNone/>
            </a:pPr>
            <a:r>
              <a:rPr lang="en-US" sz="2300">
                <a:latin typeface="Arial Narrow" panose="020B0606020202030204" pitchFamily="34" charset="0"/>
                <a:cs typeface="Arial Narrow" panose="020B0606020202030204" pitchFamily="34" charset="0"/>
              </a:rPr>
              <a:t>Η blockchain μπορεί να χρησιμοποιηθεί για τον έλεγχο και την παρακολούθηση των συνθηκών αποθήκευσης, όπως η θερμοκρασία και η υγρασία, καθιστώντας δυνατή την αποφυγή της φθοράς των προϊόντων.</a:t>
            </a:r>
            <a:endParaRPr lang="en-US" sz="2300">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a:xfrm>
            <a:off x="1141730" y="618490"/>
            <a:ext cx="9906000" cy="1116965"/>
          </a:xfrm>
        </p:spPr>
        <p:txBody>
          <a:bodyPr/>
          <a:p>
            <a:r>
              <a:rPr lang="en-US">
                <a:latin typeface="Arial Narrow" panose="020B0606020202030204" pitchFamily="34" charset="0"/>
                <a:cs typeface="Arial Narrow" panose="020B0606020202030204" pitchFamily="34" charset="0"/>
              </a:rPr>
              <a:t>blockchain στην εφοδιαστικη αλυσιδα</a:t>
            </a:r>
            <a:br>
              <a:rPr lang="en-US">
                <a:latin typeface="Arial Narrow" panose="020B0606020202030204" pitchFamily="34" charset="0"/>
                <a:cs typeface="Arial Narrow" panose="020B0606020202030204" pitchFamily="34" charset="0"/>
              </a:rPr>
            </a:b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841500"/>
            <a:ext cx="9906000" cy="3949700"/>
          </a:xfrm>
        </p:spPr>
        <p:txBody>
          <a:bodyPr/>
          <a:p>
            <a:pPr marL="0" indent="0">
              <a:buNone/>
            </a:pPr>
            <a:r>
              <a:rPr lang="en-US" sz="3600">
                <a:latin typeface="Arial Narrow" panose="020B0606020202030204" pitchFamily="34" charset="0"/>
                <a:cs typeface="Arial Narrow" panose="020B0606020202030204" pitchFamily="34" charset="0"/>
              </a:rPr>
              <a:t>Η εφαρμογή της τεχνολογίας blockchain στην εφοδιαστική αλυσίδα μπορεί να οδηγήσει σε πιο αποτελεσματικές, ασφαλείς και διαφανείς λειτουργίες σε όλη την αλυσίδα προμήθειας και παραγωγής.</a:t>
            </a:r>
            <a:endParaRPr lang="en-US" sz="3600">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a:xfrm>
            <a:off x="1141730" y="618490"/>
            <a:ext cx="9906000" cy="1116965"/>
          </a:xfrm>
        </p:spPr>
        <p:txBody>
          <a:bodyPr/>
          <a:p>
            <a:r>
              <a:rPr lang="en-US">
                <a:latin typeface="Arial Narrow" panose="020B0606020202030204" pitchFamily="34" charset="0"/>
                <a:cs typeface="Arial Narrow" panose="020B0606020202030204" pitchFamily="34" charset="0"/>
              </a:rPr>
              <a:t>blockchain στην εφοδιαστικη αλυσιδα</a:t>
            </a:r>
            <a:br>
              <a:rPr lang="en-US">
                <a:latin typeface="Arial Narrow" panose="020B0606020202030204" pitchFamily="34" charset="0"/>
                <a:cs typeface="Arial Narrow" panose="020B0606020202030204" pitchFamily="34" charset="0"/>
              </a:rPr>
            </a:b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98295"/>
            <a:ext cx="9906000" cy="3902710"/>
          </a:xfrm>
        </p:spPr>
        <p:txBody>
          <a:bodyPr>
            <a:noAutofit/>
          </a:bodyPr>
          <a:lstStyle/>
          <a:p>
            <a:pPr marL="0" indent="0">
              <a:buNone/>
            </a:pPr>
            <a:r>
              <a:rPr lang="en-US" sz="2800">
                <a:latin typeface="Arial Narrow" panose="020B0606020202030204" pitchFamily="34" charset="0"/>
                <a:cs typeface="Arial Narrow" panose="020B0606020202030204" pitchFamily="34" charset="0"/>
              </a:rPr>
              <a:t>Η εισαγωγή της ρομποτικής και των ρομποτικών συστημάτων στην εφοδιαστική αλυσίδα ανοίγει νέους ορίζοντες για την αυξημένη αποδοτικότητα, ακρίβεια και αυτοματισμό σε κάθε στάδιο της διαδικασίας εφοδιαστικής διαχείρισης. Η ρομποτική προσφέρει προηγμένες λύσεις που επιτρέπουν την εκτέλεση εργασιών με μεγάλη ακρίβεια, ταχύτητα και αξιοπιστία. Ας εξετάσουμε πώς η ρομποτική ενσωματώνεται στην εφοδιαστική αλυσίδα</a:t>
            </a:r>
            <a:r>
              <a:rPr lang="el-GR" altLang="en-US" sz="2800">
                <a:latin typeface="Arial Narrow" panose="020B0606020202030204" pitchFamily="34" charset="0"/>
                <a:cs typeface="Arial Narrow" panose="020B0606020202030204" pitchFamily="34" charset="0"/>
              </a:rPr>
              <a:t>.</a:t>
            </a:r>
            <a:endParaRPr lang="el-GR" altLang="en-US" sz="2800">
              <a:latin typeface="Arial Narrow" panose="020B0606020202030204" pitchFamily="34" charset="0"/>
              <a:cs typeface="Arial Narrow" panose="020B0606020202030204" pitchFamily="34" charset="0"/>
            </a:endParaRPr>
          </a:p>
        </p:txBody>
      </p:sp>
      <p:sp>
        <p:nvSpPr>
          <p:cNvPr id="5" name="Title 4"/>
          <p:cNvSpPr>
            <a:spLocks noGrp="1"/>
          </p:cNvSpPr>
          <p:nvPr/>
        </p:nvSpPr>
        <p:spPr>
          <a:xfrm>
            <a:off x="1141095" y="210185"/>
            <a:ext cx="9906000" cy="12534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Η εισαγωγη της ρομποτικης και των ρομποτικων συστηματων στην εφοδιαστικη </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463675"/>
            <a:ext cx="9906000" cy="4810125"/>
          </a:xfrm>
        </p:spPr>
        <p:txBody>
          <a:bodyPr>
            <a:normAutofit/>
          </a:bodyPr>
          <a:p>
            <a:pPr marL="0" indent="0">
              <a:buNone/>
            </a:pPr>
            <a:r>
              <a:rPr lang="en-US" sz="3200">
                <a:latin typeface="Arial Narrow" panose="020B0606020202030204" pitchFamily="34" charset="0"/>
                <a:cs typeface="Arial Narrow" panose="020B0606020202030204" pitchFamily="34" charset="0"/>
                <a:sym typeface="+mn-ea"/>
              </a:rPr>
              <a:t>Αυτοματοποιημένη Παραγωγή:</a:t>
            </a:r>
            <a:endParaRPr lang="en-US" sz="3200">
              <a:latin typeface="Arial Narrow" panose="020B0606020202030204" pitchFamily="34" charset="0"/>
              <a:cs typeface="Arial Narrow" panose="020B0606020202030204" pitchFamily="34" charset="0"/>
              <a:sym typeface="+mn-ea"/>
            </a:endParaRPr>
          </a:p>
          <a:p>
            <a:r>
              <a:rPr lang="en-US" sz="3200">
                <a:latin typeface="Arial Narrow" panose="020B0606020202030204" pitchFamily="34" charset="0"/>
                <a:cs typeface="Arial Narrow" panose="020B0606020202030204" pitchFamily="34" charset="0"/>
                <a:sym typeface="+mn-ea"/>
              </a:rPr>
              <a:t>Ρομποτικοί βραχίονες, αυτόνομα οχήματα και άλλα ρομποτικά συστήματα χρησιμοποιούνται στις γραμμές παραγωγής για την αυξημένη παραγωγικότητα και τη μείωση του ανθρώπινου εργατικού δυναμικού.</a:t>
            </a:r>
            <a:endParaRPr lang="en-US" sz="3200">
              <a:latin typeface="Arial Narrow" panose="020B0606020202030204" pitchFamily="34" charset="0"/>
              <a:cs typeface="Arial Narrow" panose="020B0606020202030204" pitchFamily="34" charset="0"/>
              <a:sym typeface="+mn-ea"/>
            </a:endParaRPr>
          </a:p>
        </p:txBody>
      </p:sp>
      <p:sp>
        <p:nvSpPr>
          <p:cNvPr id="2" name="Title 4"/>
          <p:cNvSpPr>
            <a:spLocks noGrp="1"/>
          </p:cNvSpPr>
          <p:nvPr/>
        </p:nvSpPr>
        <p:spPr>
          <a:xfrm>
            <a:off x="1141095" y="210185"/>
            <a:ext cx="9906000" cy="12534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Η εισαγωγη της ρομποτικης και των ρομποτικων συστηματων στην εφοδιαστικη </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795780"/>
            <a:ext cx="9906000" cy="4250690"/>
          </a:xfrm>
        </p:spPr>
        <p:txBody>
          <a:bodyPr>
            <a:noAutofit/>
          </a:bodyPr>
          <a:lstStyle/>
          <a:p>
            <a:pPr marL="0" indent="0">
              <a:buNone/>
            </a:pPr>
            <a:r>
              <a:rPr lang="en-US" sz="3600">
                <a:latin typeface="Arial Narrow" panose="020B0606020202030204" pitchFamily="34" charset="0"/>
                <a:cs typeface="Arial Narrow" panose="020B0606020202030204" pitchFamily="34" charset="0"/>
              </a:rPr>
              <a:t>Αυτοματοποιημένη Αποθήκευση και Συσκευασία:</a:t>
            </a:r>
            <a:endParaRPr lang="en-US" sz="3600">
              <a:latin typeface="Arial Narrow" panose="020B0606020202030204" pitchFamily="34" charset="0"/>
              <a:cs typeface="Arial Narrow" panose="020B0606020202030204" pitchFamily="34" charset="0"/>
            </a:endParaRPr>
          </a:p>
          <a:p>
            <a:r>
              <a:rPr lang="en-US" sz="3600">
                <a:latin typeface="Arial Narrow" panose="020B0606020202030204" pitchFamily="34" charset="0"/>
                <a:cs typeface="Arial Narrow" panose="020B0606020202030204" pitchFamily="34" charset="0"/>
              </a:rPr>
              <a:t>Ρομποτικά συστήματα χρησιμοποιούνται για την αυτόματη ταξινόμηση, συσκευασία και αποθήκευση προϊόντων με ακρίβεια και ταχύτητα.</a:t>
            </a:r>
            <a:endParaRPr lang="en-US" sz="3600">
              <a:latin typeface="Arial Narrow" panose="020B0606020202030204" pitchFamily="34" charset="0"/>
              <a:cs typeface="Arial Narrow" panose="020B0606020202030204" pitchFamily="34" charset="0"/>
            </a:endParaRPr>
          </a:p>
          <a:p>
            <a:pPr>
              <a:buNone/>
            </a:pPr>
            <a:endParaRPr lang="en-US" sz="3600">
              <a:latin typeface="Arial Narrow" panose="020B0606020202030204" pitchFamily="34" charset="0"/>
              <a:cs typeface="Arial Narrow" panose="020B0606020202030204" pitchFamily="34" charset="0"/>
            </a:endParaRPr>
          </a:p>
        </p:txBody>
      </p:sp>
      <p:sp>
        <p:nvSpPr>
          <p:cNvPr id="4" name="Title 4"/>
          <p:cNvSpPr>
            <a:spLocks noGrp="1"/>
          </p:cNvSpPr>
          <p:nvPr/>
        </p:nvSpPr>
        <p:spPr>
          <a:xfrm>
            <a:off x="1141095" y="210185"/>
            <a:ext cx="9906000" cy="12534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Η εισαγωγη της ρομποτικης και των ρομποτικων συστηματων στην εφοδιαστικη </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p:nvPr>
            <p:ph idx="1"/>
          </p:nvPr>
        </p:nvSpPr>
        <p:spPr>
          <a:xfrm>
            <a:off x="1141095" y="1796415"/>
            <a:ext cx="9906000" cy="3994785"/>
          </a:xfrm>
        </p:spPr>
        <p:txBody>
          <a:bodyPr>
            <a:normAutofit/>
          </a:bodyPr>
          <a:p>
            <a:pPr marL="0" indent="0">
              <a:buNone/>
            </a:pPr>
            <a:r>
              <a:rPr lang="en-US" sz="3600">
                <a:latin typeface="Arial Narrow" panose="020B0606020202030204" pitchFamily="34" charset="0"/>
                <a:cs typeface="Arial Narrow" panose="020B0606020202030204" pitchFamily="34" charset="0"/>
              </a:rPr>
              <a:t>Ρομποτική Διανομή και Μεταφορά:</a:t>
            </a:r>
            <a:endParaRPr lang="en-US" sz="3600">
              <a:latin typeface="Arial Narrow" panose="020B0606020202030204" pitchFamily="34" charset="0"/>
              <a:cs typeface="Arial Narrow" panose="020B0606020202030204" pitchFamily="34" charset="0"/>
            </a:endParaRPr>
          </a:p>
          <a:p>
            <a:r>
              <a:rPr lang="en-US" sz="3600">
                <a:latin typeface="Arial Narrow" panose="020B0606020202030204" pitchFamily="34" charset="0"/>
                <a:cs typeface="Arial Narrow" panose="020B0606020202030204" pitchFamily="34" charset="0"/>
              </a:rPr>
              <a:t>Αυτόνομα οχήματα και drones χρησιμοποιούνται για την αυτόματη μεταφορά προϊόντων από το σημείο παραγωγής στο σημείο προορισμού.</a:t>
            </a:r>
            <a:endParaRPr lang="en-US" sz="3600">
              <a:latin typeface="Arial Narrow" panose="020B0606020202030204" pitchFamily="34" charset="0"/>
              <a:cs typeface="Arial Narrow" panose="020B0606020202030204" pitchFamily="34" charset="0"/>
            </a:endParaRPr>
          </a:p>
        </p:txBody>
      </p:sp>
      <p:sp>
        <p:nvSpPr>
          <p:cNvPr id="4" name="Title 4"/>
          <p:cNvSpPr>
            <a:spLocks noGrp="1"/>
          </p:cNvSpPr>
          <p:nvPr/>
        </p:nvSpPr>
        <p:spPr>
          <a:xfrm>
            <a:off x="1141095" y="210185"/>
            <a:ext cx="9906000" cy="12534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Η εισαγωγη της ρομποτικης και των ρομποτικων συστηματων στην εφοδιαστικη </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43560"/>
            <a:ext cx="9906000" cy="1070610"/>
          </a:xfrm>
        </p:spPr>
        <p:txBody>
          <a:bodyPr>
            <a:normAutofit fontScale="90000"/>
          </a:bodyPr>
          <a:lstStyle/>
          <a:p>
            <a:r>
              <a:rPr lang="el-GR" dirty="0">
                <a:latin typeface="Arial Narrow" panose="020B0606020202030204" pitchFamily="34" charset="0"/>
                <a:sym typeface="+mn-ea"/>
              </a:rPr>
              <a:t>Η εισαγωγη της τεχνητης νοημοσυνης (ΤΝ) στην εφοδιαστικη αλυσιδα</a:t>
            </a:r>
            <a:endParaRPr lang="el-GR" dirty="0">
              <a:latin typeface="Arial Narrow" panose="020B0606020202030204" pitchFamily="34" charset="0"/>
              <a:sym typeface="+mn-ea"/>
            </a:endParaRPr>
          </a:p>
        </p:txBody>
      </p:sp>
      <p:sp>
        <p:nvSpPr>
          <p:cNvPr id="3" name="Content Placeholder 2"/>
          <p:cNvSpPr>
            <a:spLocks noGrp="1"/>
          </p:cNvSpPr>
          <p:nvPr>
            <p:ph idx="1"/>
          </p:nvPr>
        </p:nvSpPr>
        <p:spPr>
          <a:xfrm>
            <a:off x="1141411" y="1768447"/>
            <a:ext cx="9906000" cy="4471035"/>
          </a:xfrm>
        </p:spPr>
        <p:txBody>
          <a:bodyPr>
            <a:noAutofit/>
          </a:bodyPr>
          <a:lstStyle/>
          <a:p>
            <a:pPr marL="0" indent="0">
              <a:buNone/>
            </a:pPr>
            <a:r>
              <a:rPr lang="el-GR" sz="3200" dirty="0">
                <a:latin typeface="Arial Narrow" panose="020B0606020202030204" pitchFamily="34" charset="0"/>
              </a:rPr>
              <a:t>Η εισαγωγή της τεχνητής νοημοσύνης (ΤΝ) στην εφοδιαστική αλυσίδα έχει τεράστια δυναμική για τη βελτίωση της αποτελεσματικότητας, της ακρίβειας και της διαφάνειας. Η ΤΝ προσφέρει προηγμένες λύσεις που μπορούν να βοηθήσουν σε κάθε στάδιο της εφοδιαστικής αλυσίδας. Ας εξετάσουμε πώς η ΤΝ ενσωματώνεται σε διάφορους τομείς της εφοδιαστικής αλυσίδας.</a:t>
            </a:r>
            <a:endParaRPr lang="el-GR" sz="3200" dirty="0">
              <a:latin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095" y="1463675"/>
            <a:ext cx="9906000" cy="5200650"/>
          </a:xfrm>
        </p:spPr>
        <p:txBody>
          <a:bodyPr>
            <a:noAutofit/>
          </a:bodyPr>
          <a:lstStyle/>
          <a:p>
            <a:pPr marL="0" indent="0">
              <a:buNone/>
            </a:pPr>
            <a:r>
              <a:rPr lang="en-US" sz="3600">
                <a:latin typeface="Arial Narrow" panose="020B0606020202030204" pitchFamily="34" charset="0"/>
                <a:cs typeface="Arial Narrow" panose="020B0606020202030204" pitchFamily="34" charset="0"/>
              </a:rPr>
              <a:t>Εφαρμογές Τεχνητής Νοημοσύνης:</a:t>
            </a:r>
            <a:endParaRPr lang="en-US" sz="3600">
              <a:latin typeface="Arial Narrow" panose="020B0606020202030204" pitchFamily="34" charset="0"/>
              <a:cs typeface="Arial Narrow" panose="020B0606020202030204" pitchFamily="34" charset="0"/>
            </a:endParaRPr>
          </a:p>
          <a:p>
            <a:r>
              <a:rPr lang="en-US" sz="3600">
                <a:latin typeface="Arial Narrow" panose="020B0606020202030204" pitchFamily="34" charset="0"/>
                <a:cs typeface="Arial Narrow" panose="020B0606020202030204" pitchFamily="34" charset="0"/>
              </a:rPr>
              <a:t>Η τεχνητή νοημοσύνη συχνά συνδυάζεται με ρομποτικά συστήματα για την προηγμένη ανάλυση δεδομένων, την πρόβλεψη και τον βέλτιστο σχεδιασμό εφοδιαστικών διαδικασιών.</a:t>
            </a:r>
            <a:endParaRPr lang="en-US" sz="3600">
              <a:latin typeface="Arial Narrow" panose="020B0606020202030204" pitchFamily="34" charset="0"/>
              <a:cs typeface="Arial Narrow" panose="020B0606020202030204" pitchFamily="34" charset="0"/>
            </a:endParaRPr>
          </a:p>
        </p:txBody>
      </p:sp>
      <p:sp>
        <p:nvSpPr>
          <p:cNvPr id="4" name="Title 4"/>
          <p:cNvSpPr>
            <a:spLocks noGrp="1"/>
          </p:cNvSpPr>
          <p:nvPr/>
        </p:nvSpPr>
        <p:spPr>
          <a:xfrm>
            <a:off x="1141095" y="210185"/>
            <a:ext cx="9906000" cy="12534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Η εισαγωγη της ρομποτικης και των ρομποτικων συστηματων στην εφοδιαστικη </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689100"/>
            <a:ext cx="9906000" cy="4689475"/>
          </a:xfrm>
        </p:spPr>
        <p:txBody>
          <a:bodyPr>
            <a:noAutofit/>
          </a:bodyPr>
          <a:lstStyle/>
          <a:p>
            <a:pPr marL="0" indent="0">
              <a:buNone/>
            </a:pPr>
            <a:r>
              <a:rPr lang="en-US" sz="3200" dirty="0">
                <a:latin typeface="Arial Narrow" panose="020B0606020202030204" pitchFamily="34" charset="0"/>
                <a:cs typeface="Arial Narrow" panose="020B0606020202030204" pitchFamily="34" charset="0"/>
              </a:rPr>
              <a:t>Η εφαρμογή της ρομποτικής στην εφοδιαστική αλυσίδα επιτυγχάνει επιτάχυνση, μείωση σφαλμάτων και αυξημένη ευελιξία, προσφέροντας ένα συνολικά αποτελεσματικό  περιβάλλον για τη διαχείριση της εφοδιαστικής αλυσίδας.</a:t>
            </a:r>
            <a:endParaRPr lang="en-US" sz="3200" dirty="0">
              <a:latin typeface="Arial Narrow" panose="020B0606020202030204" pitchFamily="34" charset="0"/>
              <a:cs typeface="Arial Narrow" panose="020B0606020202030204" pitchFamily="34" charset="0"/>
            </a:endParaRPr>
          </a:p>
        </p:txBody>
      </p:sp>
      <p:sp>
        <p:nvSpPr>
          <p:cNvPr id="5" name="Title 4"/>
          <p:cNvSpPr>
            <a:spLocks noGrp="1"/>
          </p:cNvSpPr>
          <p:nvPr/>
        </p:nvSpPr>
        <p:spPr>
          <a:xfrm>
            <a:off x="1141095" y="210185"/>
            <a:ext cx="9906000" cy="12534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Η εισαγωγη της ρομποτικης και των ρομποτικων συστηματων στην εφοδιαστικη </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40778" y="195608"/>
            <a:ext cx="9905998" cy="1478570"/>
          </a:xfrm>
        </p:spPr>
        <p:txBody>
          <a:bodyPr/>
          <a:p>
            <a:r>
              <a:rPr lang="en-US">
                <a:latin typeface="Arial Narrow" panose="020B0606020202030204" pitchFamily="34" charset="0"/>
                <a:cs typeface="Arial Narrow" panose="020B0606020202030204" pitchFamily="34" charset="0"/>
              </a:rPr>
              <a:t>συγχρονη εφοδιαστικη αλυσιδα</a:t>
            </a:r>
            <a:endParaRPr lang="en-US">
              <a:latin typeface="Arial Narrow" panose="020B0606020202030204" pitchFamily="34" charset="0"/>
              <a:cs typeface="Arial Narrow" panose="020B0606020202030204" pitchFamily="34" charset="0"/>
            </a:endParaRPr>
          </a:p>
        </p:txBody>
      </p:sp>
      <p:sp>
        <p:nvSpPr>
          <p:cNvPr id="3" name="Content Placeholder 2"/>
          <p:cNvSpPr>
            <a:spLocks noGrp="1"/>
          </p:cNvSpPr>
          <p:nvPr>
            <p:ph idx="1"/>
          </p:nvPr>
        </p:nvSpPr>
        <p:spPr>
          <a:xfrm>
            <a:off x="1141095" y="1674495"/>
            <a:ext cx="9906000" cy="3827780"/>
          </a:xfrm>
        </p:spPr>
        <p:txBody>
          <a:bodyPr>
            <a:noAutofit/>
          </a:bodyPr>
          <a:p>
            <a:pPr marL="0" indent="0">
              <a:buNone/>
            </a:pPr>
            <a:r>
              <a:rPr lang="en-US" sz="2800">
                <a:latin typeface="Arial Narrow" panose="020B0606020202030204" pitchFamily="34" charset="0"/>
                <a:cs typeface="Arial Narrow" panose="020B0606020202030204" pitchFamily="34" charset="0"/>
              </a:rPr>
              <a:t>Η σύγχρονη εφοδιαστική αλυσίδα χαρακτηρίζεται από τη χρήση προηγμένων τεχνολογιών και καινοτόμων πρακτικών για τη βελτίωση της αποτελεσματικότητας, της διαφάνειας και του χρόνου ανταπόκρισης. Αυτή η εξέλιξη ανταποκρίνεται στις αυξημένες απαιτήσεις της αγοράς και της σύγχρονης επιχειρηματικής περιβαλλοντικής πίεσης. Παρακάτω παρουσιάζονται κάποια χαρακτηριστικά της σύγχρονης εφοδιαστικής αλυσίδας</a:t>
            </a:r>
            <a:r>
              <a:rPr lang="el-GR" altLang="en-US" sz="2800">
                <a:latin typeface="Arial Narrow" panose="020B0606020202030204" pitchFamily="34" charset="0"/>
                <a:cs typeface="Arial Narrow" panose="020B0606020202030204" pitchFamily="34" charset="0"/>
              </a:rPr>
              <a:t>.</a:t>
            </a:r>
            <a:endParaRPr lang="el-GR" altLang="en-US" sz="2800">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3000" y="1372870"/>
            <a:ext cx="9906000" cy="4553585"/>
          </a:xfrm>
        </p:spPr>
        <p:txBody>
          <a:bodyPr>
            <a:noAutofit/>
          </a:bodyPr>
          <a:p>
            <a:pPr marL="0" indent="0">
              <a:buNone/>
            </a:pPr>
            <a:r>
              <a:rPr lang="en-US" sz="2300">
                <a:latin typeface="Arial Narrow" panose="020B0606020202030204" pitchFamily="34" charset="0"/>
                <a:cs typeface="Arial Narrow" panose="020B0606020202030204" pitchFamily="34" charset="0"/>
              </a:rPr>
              <a:t>Τεχνολογία Internet of Things (IoT):</a:t>
            </a:r>
            <a:endParaRPr lang="en-US" sz="2300">
              <a:latin typeface="Arial Narrow" panose="020B0606020202030204" pitchFamily="34" charset="0"/>
              <a:cs typeface="Arial Narrow" panose="020B0606020202030204" pitchFamily="34" charset="0"/>
            </a:endParaRPr>
          </a:p>
          <a:p>
            <a:pPr marL="0" indent="0">
              <a:buNone/>
            </a:pPr>
            <a:r>
              <a:rPr lang="en-US" sz="2300">
                <a:latin typeface="Arial Narrow" panose="020B0606020202030204" pitchFamily="34" charset="0"/>
                <a:cs typeface="Arial Narrow" panose="020B0606020202030204" pitchFamily="34" charset="0"/>
              </a:rPr>
              <a:t>Η σύνδεση συσκευών και αισθητήρων μέσω διαδικτύου επιτρέπει τη συλλογή και ανάλυση πληροφοριών σε πραγματικό χρόνο, προσφέροντας σφαιρική προοπτική της εφοδιαστικής διαχείρισης.</a:t>
            </a:r>
            <a:endParaRPr lang="en-US" sz="2300">
              <a:latin typeface="Arial Narrow" panose="020B0606020202030204" pitchFamily="34" charset="0"/>
              <a:cs typeface="Arial Narrow" panose="020B0606020202030204" pitchFamily="34" charset="0"/>
            </a:endParaRPr>
          </a:p>
          <a:p>
            <a:pPr marL="0" indent="0">
              <a:buNone/>
            </a:pPr>
            <a:endParaRPr lang="en-US" sz="2300">
              <a:latin typeface="Arial Narrow" panose="020B0606020202030204" pitchFamily="34" charset="0"/>
              <a:cs typeface="Arial Narrow" panose="020B0606020202030204" pitchFamily="34" charset="0"/>
            </a:endParaRPr>
          </a:p>
          <a:p>
            <a:pPr marL="0" indent="0">
              <a:buNone/>
            </a:pPr>
            <a:r>
              <a:rPr lang="en-US" sz="2300">
                <a:latin typeface="Arial Narrow" panose="020B0606020202030204" pitchFamily="34" charset="0"/>
                <a:cs typeface="Arial Narrow" panose="020B0606020202030204" pitchFamily="34" charset="0"/>
              </a:rPr>
              <a:t>Τεχνητή Νοημοσύνη και Μηχανική Μάθηση:</a:t>
            </a:r>
            <a:endParaRPr lang="en-US" sz="2300">
              <a:latin typeface="Arial Narrow" panose="020B0606020202030204" pitchFamily="34" charset="0"/>
              <a:cs typeface="Arial Narrow" panose="020B0606020202030204" pitchFamily="34" charset="0"/>
            </a:endParaRPr>
          </a:p>
          <a:p>
            <a:pPr marL="0" indent="0">
              <a:buNone/>
            </a:pPr>
            <a:r>
              <a:rPr lang="en-US" sz="2300">
                <a:latin typeface="Arial Narrow" panose="020B0606020202030204" pitchFamily="34" charset="0"/>
                <a:cs typeface="Arial Narrow" panose="020B0606020202030204" pitchFamily="34" charset="0"/>
              </a:rPr>
              <a:t>Οι αλγόριθμοι Τεχνητής Νοημοσύνης και Μηχανικής Μάθησης χρησιμοποιούνται για την πρόβλεψη ζήτησης, τον βέλτιστο σχεδιασμό της παραγωγής και τον βελτιστοποιημένο σχεδιασμό της διανομής.</a:t>
            </a:r>
            <a:endParaRPr lang="en-US" sz="2300">
              <a:latin typeface="Arial Narrow" panose="020B0606020202030204" pitchFamily="34" charset="0"/>
              <a:cs typeface="Arial Narrow" panose="020B0606020202030204" pitchFamily="34" charset="0"/>
            </a:endParaRPr>
          </a:p>
        </p:txBody>
      </p:sp>
      <p:sp>
        <p:nvSpPr>
          <p:cNvPr id="5" name="Title 4"/>
          <p:cNvSpPr>
            <a:spLocks noGrp="1"/>
          </p:cNvSpPr>
          <p:nvPr>
            <p:ph type="title"/>
          </p:nvPr>
        </p:nvSpPr>
        <p:spPr>
          <a:xfrm>
            <a:off x="1140778" y="195608"/>
            <a:ext cx="9905998" cy="1478570"/>
          </a:xfrm>
        </p:spPr>
        <p:txBody>
          <a:bodyPr/>
          <a:p>
            <a:r>
              <a:rPr lang="en-US">
                <a:latin typeface="Arial Narrow" panose="020B0606020202030204" pitchFamily="34" charset="0"/>
                <a:cs typeface="Arial Narrow" panose="020B0606020202030204" pitchFamily="34" charset="0"/>
              </a:rPr>
              <a:t>συγχρονη εφοδιαστικη αλυσιδα</a:t>
            </a: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0460" y="1674495"/>
            <a:ext cx="9906000" cy="4010025"/>
          </a:xfrm>
        </p:spPr>
        <p:txBody>
          <a:bodyPr>
            <a:noAutofit/>
          </a:bodyPr>
          <a:p>
            <a:pPr marL="0" indent="0">
              <a:buNone/>
            </a:pPr>
            <a:r>
              <a:rPr lang="en-US">
                <a:latin typeface="Arial Narrow" panose="020B0606020202030204" pitchFamily="34" charset="0"/>
                <a:cs typeface="Arial Narrow" panose="020B0606020202030204" pitchFamily="34" charset="0"/>
              </a:rPr>
              <a:t>Αυτοματοποίηση και Ρομποτική:</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Οι αυτοματοποιημένες διαδικασίες παραγωγής, αποθήκευσης και διανομής εξασφαλίζουν την αποτελεσματική χρήση πόρων και τη μείωση των σφαλμάτων.</a:t>
            </a:r>
            <a:endParaRPr lang="en-US">
              <a:latin typeface="Arial Narrow" panose="020B0606020202030204" pitchFamily="34" charset="0"/>
              <a:cs typeface="Arial Narrow" panose="020B0606020202030204" pitchFamily="34" charset="0"/>
            </a:endParaRPr>
          </a:p>
          <a:p>
            <a:pPr marL="0" indent="0">
              <a:buNone/>
            </a:pP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Διαφάνεια με Χρήση Blockchain:</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Η τεχνολογία blockchain χρησιμοποιείται για τη διασφάλιση ασφαλούς και διαφανούς καταγραφής και διαχείρισης των συναλλαγών σε όλη την εφοδιαστική αλυσίδα.</a:t>
            </a:r>
            <a:endParaRPr lang="en-US">
              <a:latin typeface="Arial Narrow" panose="020B0606020202030204" pitchFamily="34" charset="0"/>
              <a:cs typeface="Arial Narrow" panose="020B0606020202030204" pitchFamily="34" charset="0"/>
            </a:endParaRPr>
          </a:p>
        </p:txBody>
      </p:sp>
      <p:sp>
        <p:nvSpPr>
          <p:cNvPr id="5" name="Title 4"/>
          <p:cNvSpPr>
            <a:spLocks noGrp="1"/>
          </p:cNvSpPr>
          <p:nvPr>
            <p:ph type="title"/>
          </p:nvPr>
        </p:nvSpPr>
        <p:spPr>
          <a:xfrm>
            <a:off x="1140778" y="195608"/>
            <a:ext cx="9905998" cy="1478570"/>
          </a:xfrm>
        </p:spPr>
        <p:txBody>
          <a:bodyPr/>
          <a:p>
            <a:r>
              <a:rPr lang="en-US">
                <a:latin typeface="Arial Narrow" panose="020B0606020202030204" pitchFamily="34" charset="0"/>
                <a:cs typeface="Arial Narrow" panose="020B0606020202030204" pitchFamily="34" charset="0"/>
              </a:rPr>
              <a:t>συγχρονη εφοδιαστικη αλυσιδα</a:t>
            </a: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674495"/>
            <a:ext cx="9906000" cy="4116705"/>
          </a:xfrm>
        </p:spPr>
        <p:txBody>
          <a:bodyPr>
            <a:noAutofit/>
          </a:bodyPr>
          <a:p>
            <a:pPr marL="0" indent="0">
              <a:buNone/>
            </a:pPr>
            <a:r>
              <a:rPr lang="en-US" sz="2300">
                <a:latin typeface="Arial Narrow" panose="020B0606020202030204" pitchFamily="34" charset="0"/>
                <a:cs typeface="Arial Narrow" panose="020B0606020202030204" pitchFamily="34" charset="0"/>
              </a:rPr>
              <a:t>Εφαρμογή Big Data Analytics:</a:t>
            </a:r>
            <a:endParaRPr lang="en-US" sz="2300">
              <a:latin typeface="Arial Narrow" panose="020B0606020202030204" pitchFamily="34" charset="0"/>
              <a:cs typeface="Arial Narrow" panose="020B0606020202030204" pitchFamily="34" charset="0"/>
            </a:endParaRPr>
          </a:p>
          <a:p>
            <a:pPr marL="0" indent="0">
              <a:buNone/>
            </a:pPr>
            <a:r>
              <a:rPr lang="en-US" sz="2300">
                <a:latin typeface="Arial Narrow" panose="020B0606020202030204" pitchFamily="34" charset="0"/>
                <a:cs typeface="Arial Narrow" panose="020B0606020202030204" pitchFamily="34" charset="0"/>
              </a:rPr>
              <a:t>Η ανάλυση μεγάλων όγκων δεδομένων βοηθά στην αντιληπτική κατανόηση των τάσεων της αγοράς, των προτιμήσεων του καταναλωτή και των απαιτήσεων του πελάτη.</a:t>
            </a:r>
            <a:endParaRPr lang="en-US" sz="2300">
              <a:latin typeface="Arial Narrow" panose="020B0606020202030204" pitchFamily="34" charset="0"/>
              <a:cs typeface="Arial Narrow" panose="020B0606020202030204" pitchFamily="34" charset="0"/>
            </a:endParaRPr>
          </a:p>
          <a:p>
            <a:pPr marL="0" indent="0">
              <a:buNone/>
            </a:pPr>
            <a:endParaRPr lang="en-US" sz="2300">
              <a:latin typeface="Arial Narrow" panose="020B0606020202030204" pitchFamily="34" charset="0"/>
              <a:cs typeface="Arial Narrow" panose="020B0606020202030204" pitchFamily="34" charset="0"/>
            </a:endParaRPr>
          </a:p>
          <a:p>
            <a:pPr marL="0" indent="0">
              <a:buNone/>
            </a:pPr>
            <a:r>
              <a:rPr lang="en-US" sz="2300">
                <a:latin typeface="Arial Narrow" panose="020B0606020202030204" pitchFamily="34" charset="0"/>
                <a:cs typeface="Arial Narrow" panose="020B0606020202030204" pitchFamily="34" charset="0"/>
              </a:rPr>
              <a:t>Ευελιξία και Αποτελεσματικότητα:</a:t>
            </a:r>
            <a:endParaRPr lang="en-US" sz="2300">
              <a:latin typeface="Arial Narrow" panose="020B0606020202030204" pitchFamily="34" charset="0"/>
              <a:cs typeface="Arial Narrow" panose="020B0606020202030204" pitchFamily="34" charset="0"/>
            </a:endParaRPr>
          </a:p>
          <a:p>
            <a:pPr marL="0" indent="0">
              <a:buNone/>
            </a:pPr>
            <a:r>
              <a:rPr lang="en-US" sz="2300">
                <a:latin typeface="Arial Narrow" panose="020B0606020202030204" pitchFamily="34" charset="0"/>
                <a:cs typeface="Arial Narrow" panose="020B0606020202030204" pitchFamily="34" charset="0"/>
              </a:rPr>
              <a:t>Η δυνατότητα προσαρμογής στις μεταβαλλόμενες συνθήκες της αγοράς και η γρήγορη ανταπόκριση σε αλλαγές αποτελούν θεμέλια της σύγχρονης εφοδιαστικής αλυσίδας.</a:t>
            </a:r>
            <a:endParaRPr lang="en-US" sz="2300">
              <a:latin typeface="Arial Narrow" panose="020B0606020202030204" pitchFamily="34" charset="0"/>
              <a:cs typeface="Arial Narrow" panose="020B0606020202030204" pitchFamily="34" charset="0"/>
            </a:endParaRPr>
          </a:p>
        </p:txBody>
      </p:sp>
      <p:sp>
        <p:nvSpPr>
          <p:cNvPr id="5" name="Title 4"/>
          <p:cNvSpPr>
            <a:spLocks noGrp="1"/>
          </p:cNvSpPr>
          <p:nvPr>
            <p:ph type="title"/>
          </p:nvPr>
        </p:nvSpPr>
        <p:spPr>
          <a:xfrm>
            <a:off x="1140778" y="195608"/>
            <a:ext cx="9905998" cy="1478570"/>
          </a:xfrm>
        </p:spPr>
        <p:txBody>
          <a:bodyPr/>
          <a:p>
            <a:r>
              <a:rPr lang="en-US">
                <a:latin typeface="Arial Narrow" panose="020B0606020202030204" pitchFamily="34" charset="0"/>
                <a:cs typeface="Arial Narrow" panose="020B0606020202030204" pitchFamily="34" charset="0"/>
              </a:rPr>
              <a:t>συγχρονη εφοδιαστικη αλυσιδα</a:t>
            </a: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0777" y="1978342"/>
            <a:ext cx="9905999" cy="3541714"/>
          </a:xfrm>
        </p:spPr>
        <p:txBody>
          <a:bodyPr/>
          <a:p>
            <a:pPr marL="0" indent="0">
              <a:buNone/>
            </a:pPr>
            <a:r>
              <a:rPr lang="en-US" sz="3200">
                <a:latin typeface="Arial Narrow" panose="020B0606020202030204" pitchFamily="34" charset="0"/>
                <a:cs typeface="Arial Narrow" panose="020B0606020202030204" pitchFamily="34" charset="0"/>
              </a:rPr>
              <a:t>Η σύγχρονη εφοδιαστική αλυσίδα διαδραματίζει ένα κρίσιμο ρόλο στην επιτυχημένη λειτουργία των επιχειρήσεων, προσφέροντας ταυτόχρονα καινοτόμες λύσεις για την αντιμετώπιση των προκλήσεων της σύγχρονης επιχειρηματικής περιβαλλοντικής σκηνής.</a:t>
            </a:r>
            <a:endParaRPr lang="en-US" sz="3200">
              <a:latin typeface="Arial Narrow" panose="020B0606020202030204" pitchFamily="34" charset="0"/>
              <a:cs typeface="Arial Narrow" panose="020B0606020202030204" pitchFamily="34" charset="0"/>
            </a:endParaRPr>
          </a:p>
        </p:txBody>
      </p:sp>
      <p:sp>
        <p:nvSpPr>
          <p:cNvPr id="5" name="Title 4"/>
          <p:cNvSpPr>
            <a:spLocks noGrp="1"/>
          </p:cNvSpPr>
          <p:nvPr>
            <p:ph type="title"/>
          </p:nvPr>
        </p:nvSpPr>
        <p:spPr>
          <a:xfrm>
            <a:off x="1140778" y="195608"/>
            <a:ext cx="9905998" cy="1478570"/>
          </a:xfrm>
        </p:spPr>
        <p:txBody>
          <a:bodyPr/>
          <a:p>
            <a:r>
              <a:rPr lang="en-US">
                <a:latin typeface="Arial Narrow" panose="020B0606020202030204" pitchFamily="34" charset="0"/>
                <a:cs typeface="Arial Narrow" panose="020B0606020202030204" pitchFamily="34" charset="0"/>
              </a:rPr>
              <a:t>συγχρονη εφοδιαστικη αλυσιδα</a:t>
            </a: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Content Placeholder 4" descr="class-dismissed-meme-02"/>
          <p:cNvPicPr>
            <a:picLocks noChangeAspect="1"/>
          </p:cNvPicPr>
          <p:nvPr>
            <p:ph idx="1"/>
          </p:nvPr>
        </p:nvPicPr>
        <p:blipFill>
          <a:blip r:embed="rId1"/>
          <a:stretch>
            <a:fillRect/>
          </a:stretch>
        </p:blipFill>
        <p:spPr>
          <a:xfrm>
            <a:off x="1599565" y="430530"/>
            <a:ext cx="8992870" cy="599630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357630"/>
            <a:ext cx="9906000" cy="4746625"/>
          </a:xfrm>
        </p:spPr>
        <p:txBody>
          <a:bodyPr>
            <a:noAutofit/>
          </a:bodyPr>
          <a:lstStyle/>
          <a:p>
            <a:pPr marL="0" indent="0">
              <a:buNone/>
            </a:pPr>
            <a:r>
              <a:rPr lang="el-GR" sz="2800" dirty="0">
                <a:latin typeface="Arial Narrow" panose="020B0606020202030204" pitchFamily="34" charset="0"/>
              </a:rPr>
              <a:t>Πρόβλεψη και Σχεδιασμός:</a:t>
            </a:r>
            <a:endParaRPr lang="el-GR" sz="2800" dirty="0">
              <a:latin typeface="Arial Narrow" panose="020B0606020202030204" pitchFamily="34" charset="0"/>
            </a:endParaRPr>
          </a:p>
          <a:p>
            <a:pPr marL="0" indent="0">
              <a:buNone/>
            </a:pPr>
            <a:endParaRPr lang="el-GR" sz="2800" dirty="0">
              <a:latin typeface="Arial Narrow" panose="020B0606020202030204" pitchFamily="34" charset="0"/>
            </a:endParaRPr>
          </a:p>
          <a:p>
            <a:r>
              <a:rPr lang="el-GR" sz="2800" dirty="0">
                <a:latin typeface="Arial Narrow" panose="020B0606020202030204" pitchFamily="34" charset="0"/>
              </a:rPr>
              <a:t>Οι αλγόριθμοι μηχανικής μάθησης μπορούν να αναλύσουν ιστορικά δεδομένα για να προβλέπουν τις μελλοντικές ανάγκες και τις τάσεις της αγοράς.</a:t>
            </a:r>
            <a:endParaRPr lang="el-GR" sz="2800" dirty="0">
              <a:latin typeface="Arial Narrow" panose="020B0606020202030204" pitchFamily="34" charset="0"/>
            </a:endParaRPr>
          </a:p>
          <a:p>
            <a:r>
              <a:rPr lang="el-GR" sz="2800" dirty="0">
                <a:latin typeface="Arial Narrow" panose="020B0606020202030204" pitchFamily="34" charset="0"/>
              </a:rPr>
              <a:t>Ο σχεδιασμός του δικτύου εφοδιασμού μπορεί να βελτιστοποιηθεί με τη χρήση αλγορίθμων για τον βέλτιστο σχεδιασμό διαδρομών και τη διαχείριση αποθήκης.</a:t>
            </a:r>
            <a:endParaRPr lang="el-GR" sz="2800" dirty="0">
              <a:latin typeface="Arial Narrow" panose="020B0606020202030204" pitchFamily="34" charset="0"/>
            </a:endParaRPr>
          </a:p>
        </p:txBody>
      </p:sp>
      <p:sp>
        <p:nvSpPr>
          <p:cNvPr id="4" name="Title 1"/>
          <p:cNvSpPr>
            <a:spLocks noGrp="1"/>
          </p:cNvSpPr>
          <p:nvPr/>
        </p:nvSpPr>
        <p:spPr>
          <a:xfrm>
            <a:off x="1143000" y="287020"/>
            <a:ext cx="9906000" cy="1070610"/>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Η εισαγωγη της τεχνητης νοημοσυνης (ΤΝ) στην εφοδιαστικη αλυσιδα</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760855"/>
            <a:ext cx="10598785" cy="5097145"/>
          </a:xfrm>
        </p:spPr>
        <p:txBody>
          <a:bodyPr>
            <a:noAutofit/>
          </a:bodyPr>
          <a:lstStyle/>
          <a:p>
            <a:pPr marL="0" indent="0">
              <a:buNone/>
            </a:pPr>
            <a:r>
              <a:rPr lang="el-GR" sz="2800" dirty="0">
                <a:latin typeface="Arial Narrow" panose="020B0606020202030204" pitchFamily="34" charset="0"/>
              </a:rPr>
              <a:t>Εφοδιαστική Αλυσίδα και Παραγωγή:</a:t>
            </a:r>
            <a:endParaRPr lang="el-GR" sz="2800" dirty="0">
              <a:latin typeface="Arial Narrow" panose="020B0606020202030204" pitchFamily="34" charset="0"/>
            </a:endParaRPr>
          </a:p>
          <a:p>
            <a:pPr marL="0" indent="0">
              <a:buNone/>
            </a:pPr>
            <a:endParaRPr lang="el-GR" sz="2800" dirty="0">
              <a:latin typeface="Arial Narrow" panose="020B0606020202030204" pitchFamily="34" charset="0"/>
            </a:endParaRPr>
          </a:p>
          <a:p>
            <a:r>
              <a:rPr lang="el-GR" sz="2800" dirty="0">
                <a:latin typeface="Arial Narrow" panose="020B0606020202030204" pitchFamily="34" charset="0"/>
              </a:rPr>
              <a:t>Οι ρομποτικές διεργασίες και οι αυτοματοποιημένοι εξοπλισμοί βελτιώνουν την αποτελεσματικότητα και την ταχύτητα παραγωγής.</a:t>
            </a:r>
            <a:endParaRPr lang="el-GR" sz="2800" dirty="0">
              <a:latin typeface="Arial Narrow" panose="020B0606020202030204" pitchFamily="34" charset="0"/>
            </a:endParaRPr>
          </a:p>
          <a:p>
            <a:r>
              <a:rPr lang="el-GR" sz="2800" dirty="0">
                <a:latin typeface="Arial Narrow" panose="020B0606020202030204" pitchFamily="34" charset="0"/>
              </a:rPr>
              <a:t>Συστήματα παρακολούθησης σε πραγματικό χρόνο χρησιμοποιούνται για την παρακολούθηση της θέσης και της κατάστασης των παραγγελιών.</a:t>
            </a:r>
            <a:endParaRPr lang="el-GR" sz="2800" dirty="0">
              <a:latin typeface="Arial Narrow" panose="020B0606020202030204" pitchFamily="34" charset="0"/>
            </a:endParaRPr>
          </a:p>
        </p:txBody>
      </p:sp>
      <p:sp>
        <p:nvSpPr>
          <p:cNvPr id="5" name="Title 4"/>
          <p:cNvSpPr>
            <a:spLocks noGrp="1"/>
          </p:cNvSpPr>
          <p:nvPr>
            <p:ph type="title"/>
          </p:nvPr>
        </p:nvSpPr>
        <p:spPr>
          <a:xfrm>
            <a:off x="1143000" y="543560"/>
            <a:ext cx="9906000" cy="1070610"/>
          </a:xfrm>
        </p:spPr>
        <p:txBody>
          <a:bodyPr>
            <a:normAutofit fontScale="90000"/>
          </a:bodyPr>
          <a:p>
            <a:r>
              <a:rPr lang="el-GR" dirty="0">
                <a:latin typeface="Arial Narrow" panose="020B0606020202030204" pitchFamily="34" charset="0"/>
                <a:sym typeface="+mn-ea"/>
              </a:rPr>
              <a:t>Η εισαγωγη της τεχνητης νοημοσυνης (ΤΝ) στην εφοδιαστικη αλυσιδα</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p:nvPr>
            <p:ph sz="half" idx="1"/>
          </p:nvPr>
        </p:nvSpPr>
        <p:spPr>
          <a:xfrm>
            <a:off x="1143000" y="1644650"/>
            <a:ext cx="10274935" cy="5021580"/>
          </a:xfrm>
        </p:spPr>
        <p:txBody>
          <a:bodyPr>
            <a:noAutofit/>
          </a:bodyPr>
          <a:p>
            <a:pPr marL="0" indent="0">
              <a:buNone/>
            </a:pPr>
            <a:r>
              <a:rPr lang="en-US" sz="2800">
                <a:latin typeface="Arial Narrow" panose="020B0606020202030204" pitchFamily="34" charset="0"/>
                <a:cs typeface="Arial Narrow" panose="020B0606020202030204" pitchFamily="34" charset="0"/>
              </a:rPr>
              <a:t>Διαχείριση Αποθήκης:</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r>
              <a:rPr lang="en-US" sz="2800">
                <a:latin typeface="Arial Narrow" panose="020B0606020202030204" pitchFamily="34" charset="0"/>
                <a:cs typeface="Arial Narrow" panose="020B0606020202030204" pitchFamily="34" charset="0"/>
              </a:rPr>
              <a:t>Συστήματα ΤΝ μπορούν να βελτιστοποιήσουν την τοποθέτηση των αποθηκευτικών χώρων και να προβλέπουν τις ανάγκες αποθήκευσης.</a:t>
            </a:r>
            <a:endParaRPr lang="en-US" sz="2800">
              <a:latin typeface="Arial Narrow" panose="020B0606020202030204" pitchFamily="34" charset="0"/>
              <a:cs typeface="Arial Narrow" panose="020B0606020202030204" pitchFamily="34" charset="0"/>
            </a:endParaRPr>
          </a:p>
          <a:p>
            <a:r>
              <a:rPr lang="en-US" sz="2800">
                <a:latin typeface="Arial Narrow" panose="020B0606020202030204" pitchFamily="34" charset="0"/>
                <a:cs typeface="Arial Narrow" panose="020B0606020202030204" pitchFamily="34" charset="0"/>
              </a:rPr>
              <a:t>Ρομποτικά συστήματα μπορούν να χρησιμοποιηθούν για την αυτόματη μετακίνηση και ταξινόμηση αγαθών.</a:t>
            </a:r>
            <a:endParaRPr lang="en-US" sz="2800">
              <a:latin typeface="Arial Narrow" panose="020B0606020202030204" pitchFamily="34" charset="0"/>
              <a:cs typeface="Arial Narrow" panose="020B0606020202030204" pitchFamily="34" charset="0"/>
            </a:endParaRPr>
          </a:p>
        </p:txBody>
      </p:sp>
      <p:sp>
        <p:nvSpPr>
          <p:cNvPr id="3" name="Title 2"/>
          <p:cNvSpPr>
            <a:spLocks noGrp="1"/>
          </p:cNvSpPr>
          <p:nvPr>
            <p:ph type="title"/>
          </p:nvPr>
        </p:nvSpPr>
        <p:spPr>
          <a:xfrm>
            <a:off x="1143000" y="467995"/>
            <a:ext cx="9906000" cy="1070610"/>
          </a:xfrm>
        </p:spPr>
        <p:txBody>
          <a:bodyPr>
            <a:normAutofit fontScale="90000"/>
          </a:bodyPr>
          <a:p>
            <a:r>
              <a:rPr lang="el-GR" dirty="0">
                <a:latin typeface="Arial Narrow" panose="020B0606020202030204" pitchFamily="34" charset="0"/>
                <a:sym typeface="+mn-ea"/>
              </a:rPr>
              <a:t>Η εισαγωγη της τεχνητης νοημοσυνης (ΤΝ) στην εφοδιαστικη αλυσιδα</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p:nvPr>
            <p:ph sz="half" idx="1"/>
          </p:nvPr>
        </p:nvSpPr>
        <p:spPr>
          <a:xfrm>
            <a:off x="1143000" y="1538605"/>
            <a:ext cx="10354310" cy="4871085"/>
          </a:xfrm>
        </p:spPr>
        <p:txBody>
          <a:bodyPr>
            <a:normAutofit/>
          </a:bodyPr>
          <a:p>
            <a:pPr marL="0" indent="0">
              <a:buNone/>
            </a:pPr>
            <a:r>
              <a:rPr lang="en-US" sz="2800">
                <a:latin typeface="Arial Narrow" panose="020B0606020202030204" pitchFamily="34" charset="0"/>
                <a:cs typeface="Arial Narrow" panose="020B0606020202030204" pitchFamily="34" charset="0"/>
              </a:rPr>
              <a:t>Μεταφορά και Διανομή:</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r>
              <a:rPr lang="en-US" sz="2800">
                <a:latin typeface="Arial Narrow" panose="020B0606020202030204" pitchFamily="34" charset="0"/>
                <a:cs typeface="Arial Narrow" panose="020B0606020202030204" pitchFamily="34" charset="0"/>
              </a:rPr>
              <a:t>Συστήματα δρομολόγησης με βάση την πραγματική κυκλοφορία βελτιστοποιούν τις διαδρομές μεταφοράς.</a:t>
            </a:r>
            <a:endParaRPr lang="en-US" sz="2800">
              <a:latin typeface="Arial Narrow" panose="020B0606020202030204" pitchFamily="34" charset="0"/>
              <a:cs typeface="Arial Narrow" panose="020B0606020202030204" pitchFamily="34" charset="0"/>
            </a:endParaRPr>
          </a:p>
          <a:p>
            <a:r>
              <a:rPr lang="en-US" sz="2800">
                <a:latin typeface="Arial Narrow" panose="020B0606020202030204" pitchFamily="34" charset="0"/>
                <a:cs typeface="Arial Narrow" panose="020B0606020202030204" pitchFamily="34" charset="0"/>
              </a:rPr>
              <a:t>Η χρήση αισθητήρων και τεχνολογίας IoT στα οχήματα βελτιώνει την παρακολούθηση και την ασφάλεια.</a:t>
            </a:r>
            <a:endParaRPr lang="en-US" sz="2800">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a:xfrm>
            <a:off x="1143000" y="467995"/>
            <a:ext cx="9906000" cy="1070610"/>
          </a:xfrm>
        </p:spPr>
        <p:txBody>
          <a:bodyPr>
            <a:normAutofit fontScale="90000"/>
          </a:bodyPr>
          <a:p>
            <a:r>
              <a:rPr lang="el-GR" dirty="0">
                <a:latin typeface="Arial Narrow" panose="020B0606020202030204" pitchFamily="34" charset="0"/>
                <a:sym typeface="+mn-ea"/>
              </a:rPr>
              <a:t>Η εισαγωγη της τεχνητης νοημοσυνης (ΤΝ) στην εφοδιαστικη αλυσιδα</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37970"/>
            <a:ext cx="10222865" cy="5139690"/>
          </a:xfrm>
        </p:spPr>
        <p:txBody>
          <a:bodyPr>
            <a:noAutofit/>
          </a:bodyPr>
          <a:lstStyle/>
          <a:p>
            <a:pPr marL="0" indent="0">
              <a:buNone/>
            </a:pPr>
            <a:r>
              <a:rPr lang="el-GR" altLang="en-US" sz="2800" dirty="0">
                <a:latin typeface="Arial Narrow" panose="020B0606020202030204" pitchFamily="34" charset="0"/>
              </a:rPr>
              <a:t>Π</a:t>
            </a:r>
            <a:r>
              <a:rPr lang="en-US" altLang="el-GR" sz="2800" dirty="0">
                <a:latin typeface="Arial Narrow" panose="020B0606020202030204" pitchFamily="34" charset="0"/>
              </a:rPr>
              <a:t>αρακολούθηση και Ενημέρωση:</a:t>
            </a:r>
            <a:endParaRPr lang="en-US" altLang="el-GR" sz="2800" dirty="0">
              <a:latin typeface="Arial Narrow" panose="020B0606020202030204" pitchFamily="34" charset="0"/>
            </a:endParaRPr>
          </a:p>
          <a:p>
            <a:pPr marL="0" indent="0">
              <a:buNone/>
            </a:pPr>
            <a:endParaRPr lang="en-US" altLang="el-GR" sz="2800" dirty="0">
              <a:latin typeface="Arial Narrow" panose="020B0606020202030204" pitchFamily="34" charset="0"/>
            </a:endParaRPr>
          </a:p>
          <a:p>
            <a:r>
              <a:rPr lang="en-US" altLang="el-GR" sz="2800" dirty="0">
                <a:latin typeface="Arial Narrow" panose="020B0606020202030204" pitchFamily="34" charset="0"/>
              </a:rPr>
              <a:t>Συστήματα όπως τα blockchain παρέχουν ασφαλείς και διαφανείς εγγραφές για κάθε στάδιο της εφοδιαστικής αλυσίδας.</a:t>
            </a:r>
            <a:endParaRPr lang="en-US" altLang="el-GR" sz="2800" dirty="0">
              <a:latin typeface="Arial Narrow" panose="020B0606020202030204" pitchFamily="34" charset="0"/>
            </a:endParaRPr>
          </a:p>
          <a:p>
            <a:r>
              <a:rPr lang="en-US" altLang="el-GR" sz="2800" dirty="0">
                <a:latin typeface="Arial Narrow" panose="020B0606020202030204" pitchFamily="34" charset="0"/>
              </a:rPr>
              <a:t>Εφαρμογές ενημέρωσης παρέχουν στους ενδιαφερόμενους πραγματική  πληροφόρηση για τη θέση και την κατάσταση των εμπορευμάτων.</a:t>
            </a:r>
            <a:endParaRPr lang="en-US" altLang="el-GR" sz="2800" dirty="0">
              <a:latin typeface="Arial Narrow" panose="020B0606020202030204" pitchFamily="34" charset="0"/>
            </a:endParaRPr>
          </a:p>
        </p:txBody>
      </p:sp>
      <p:sp>
        <p:nvSpPr>
          <p:cNvPr id="4" name="Title 3"/>
          <p:cNvSpPr>
            <a:spLocks noGrp="1"/>
          </p:cNvSpPr>
          <p:nvPr>
            <p:ph type="title"/>
          </p:nvPr>
        </p:nvSpPr>
        <p:spPr>
          <a:xfrm>
            <a:off x="1143000" y="467995"/>
            <a:ext cx="9906000" cy="1070610"/>
          </a:xfrm>
        </p:spPr>
        <p:txBody>
          <a:bodyPr>
            <a:normAutofit fontScale="90000"/>
          </a:bodyPr>
          <a:p>
            <a:r>
              <a:rPr lang="el-GR" dirty="0">
                <a:latin typeface="Arial Narrow" panose="020B0606020202030204" pitchFamily="34" charset="0"/>
                <a:sym typeface="+mn-ea"/>
              </a:rPr>
              <a:t>Η εισαγωγη της τεχνητης νοημοσυνης (ΤΝ) στην εφοδιαστικη αλυσιδα</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0280" y="1463675"/>
            <a:ext cx="10252075" cy="5141595"/>
          </a:xfrm>
        </p:spPr>
        <p:txBody>
          <a:bodyPr>
            <a:noAutofit/>
          </a:bodyPr>
          <a:lstStyle/>
          <a:p>
            <a:pPr marL="0" indent="0" algn="l">
              <a:buNone/>
            </a:pPr>
            <a:endParaRPr lang="en-US" sz="3200">
              <a:latin typeface="Arial Narrow" panose="020B0606020202030204" pitchFamily="34" charset="0"/>
              <a:cs typeface="Arial Narrow" panose="020B0606020202030204" pitchFamily="34" charset="0"/>
            </a:endParaRPr>
          </a:p>
          <a:p>
            <a:pPr marL="0" indent="0" algn="l">
              <a:buNone/>
            </a:pPr>
            <a:r>
              <a:rPr lang="en-US" sz="3200">
                <a:latin typeface="Arial Narrow" panose="020B0606020202030204" pitchFamily="34" charset="0"/>
                <a:cs typeface="Arial Narrow" panose="020B0606020202030204" pitchFamily="34" charset="0"/>
              </a:rPr>
              <a:t>Η εφαρμογή της τεχνητής νοημοσύνης στην εφοδιαστική αλυσίδα επιφέρει όχι μόνο οικονομικά οφέλη αλλά και βελτιώσεις στην αξιοπιστία, τη διαφάνεια και την ανταγωνιστικότητα των επιχειρήσεων.</a:t>
            </a:r>
            <a:endParaRPr lang="en-US" sz="3200">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a:xfrm>
            <a:off x="1143000" y="257175"/>
            <a:ext cx="9906000" cy="1070610"/>
          </a:xfrm>
        </p:spPr>
        <p:txBody>
          <a:bodyPr>
            <a:normAutofit fontScale="90000"/>
          </a:bodyPr>
          <a:p>
            <a:r>
              <a:rPr lang="el-GR" dirty="0">
                <a:latin typeface="Arial Narrow" panose="020B0606020202030204" pitchFamily="34" charset="0"/>
                <a:sym typeface="+mn-ea"/>
              </a:rPr>
              <a:t>Η εισαγωγη της τεχνητης νοημοσυνης (ΤΝ) στην εφοδιαστικη αλυσιδα</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40778" y="135918"/>
            <a:ext cx="9905998" cy="1478570"/>
          </a:xfrm>
        </p:spPr>
        <p:txBody>
          <a:bodyPr/>
          <a:p>
            <a:r>
              <a:rPr lang="en-US">
                <a:latin typeface="Arial Narrow" panose="020B0606020202030204" pitchFamily="34" charset="0"/>
                <a:cs typeface="Arial Narrow" panose="020B0606020202030204" pitchFamily="34" charset="0"/>
              </a:rPr>
              <a:t>τι ειναι το internet of things</a:t>
            </a:r>
            <a:endParaRPr lang="en-US">
              <a:latin typeface="Arial Narrow" panose="020B0606020202030204" pitchFamily="34" charset="0"/>
              <a:cs typeface="Arial Narrow" panose="020B0606020202030204" pitchFamily="34" charset="0"/>
            </a:endParaRPr>
          </a:p>
        </p:txBody>
      </p:sp>
      <p:sp>
        <p:nvSpPr>
          <p:cNvPr id="3" name="Content Placeholder 2"/>
          <p:cNvSpPr>
            <a:spLocks noGrp="1"/>
          </p:cNvSpPr>
          <p:nvPr>
            <p:ph idx="1"/>
          </p:nvPr>
        </p:nvSpPr>
        <p:spPr>
          <a:xfrm>
            <a:off x="1141095" y="1314450"/>
            <a:ext cx="9906000" cy="5050155"/>
          </a:xfrm>
        </p:spPr>
        <p:txBody>
          <a:bodyPr>
            <a:normAutofit lnSpcReduction="10000"/>
          </a:bodyPr>
          <a:p>
            <a:pPr marL="0" indent="0">
              <a:buNone/>
            </a:pPr>
            <a:r>
              <a:rPr lang="en-US">
                <a:latin typeface="Arial Narrow" panose="020B0606020202030204" pitchFamily="34" charset="0"/>
                <a:cs typeface="Arial Narrow" panose="020B0606020202030204" pitchFamily="34" charset="0"/>
              </a:rPr>
              <a:t>Το Internet of Things (IoT), ή στα ελληνικά Διαδίκτυο των Πραγμάτων, αναφέρεται σε ένα δίκτυο συσκευών που συνδέονται στο Διαδίκτυο και ανταλλάσσουν δεδομένα μεταξύ τους. Στο πλαίσιο του IoT, συσκευές που κατά κανόνα δεν είχαν συνδεθεί στο Διαδίκτυο, όπως οι οικιακές συσκευές, αισθητήρες, αυτοκίνητα και άλλα αντικείμενα, γίνονται "έξυπνες" και έχουν τη δυνατότητα να επικοινωνούν μεταξύ τους.</a:t>
            </a:r>
            <a:endParaRPr lang="en-US">
              <a:latin typeface="Arial Narrow" panose="020B0606020202030204" pitchFamily="34" charset="0"/>
              <a:cs typeface="Arial Narrow" panose="020B0606020202030204" pitchFamily="34" charset="0"/>
            </a:endParaRPr>
          </a:p>
          <a:p>
            <a:pPr marL="0" indent="0">
              <a:buNone/>
            </a:pP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Οι βασικοί στόχοι του IoT είναι η αυτοματοποίηση, η παρακολούθηση και ο έλεγχος των συνδεδεμένων συσκευών για να δημιουργηθούν ευφυείς συστήματα που μπορούν να βελτιώσουν την αποδοτικότητα, την άνεση και την ασφάλεια.</a:t>
            </a: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0</TotalTime>
  <Words>9768</Words>
  <Application>WPS Presentation</Application>
  <PresentationFormat>Widescreen</PresentationFormat>
  <Paragraphs>157</Paragraphs>
  <Slides>27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27</vt:i4>
      </vt:variant>
    </vt:vector>
  </HeadingPairs>
  <TitlesOfParts>
    <vt:vector size="37" baseType="lpstr">
      <vt:lpstr>Arial</vt:lpstr>
      <vt:lpstr>SimSun</vt:lpstr>
      <vt:lpstr>Wingdings</vt:lpstr>
      <vt:lpstr>Trebuchet MS</vt:lpstr>
      <vt:lpstr>Arial Narrow</vt:lpstr>
      <vt:lpstr>Tw Cen MT</vt:lpstr>
      <vt:lpstr>Microsoft YaHei</vt:lpstr>
      <vt:lpstr>Arial Unicode MS</vt:lpstr>
      <vt:lpstr>Calibri</vt:lpstr>
      <vt:lpstr>Circuit</vt:lpstr>
      <vt:lpstr>οταν η τεχνητη νοημοσυνη και η ρομποτικη συναντησαν την εφοδιαστικη αλυσιδα</vt:lpstr>
      <vt:lpstr>Η εισαγωγη της τεχνητης νοημοσυνης (ΤΝ) στην εφοδιαστικη αλυσιδα</vt:lpstr>
      <vt:lpstr>PowerPoint 演示文稿</vt:lpstr>
      <vt:lpstr>Η εισαγωγη της τεχνητης νοημοσυνης (ΤΝ) στην εφοδιαστικη αλυσιδα</vt:lpstr>
      <vt:lpstr>Η εισαγωγη της τεχνητης νοημοσυνης (ΤΝ) στην εφοδιαστικη αλυσιδα</vt:lpstr>
      <vt:lpstr>Η εισαγωγη της τεχνητης νοημοσυνης (ΤΝ) στην εφοδιαστικη αλυσιδα</vt:lpstr>
      <vt:lpstr>Η εισαγωγη της τεχνητης νοημοσυνης (ΤΝ) στην εφοδιαστικη αλυσιδα</vt:lpstr>
      <vt:lpstr>Η εισαγωγη της τεχνητης νοημοσυνης (ΤΝ) στην εφοδιαστικη αλυσιδα</vt:lpstr>
      <vt:lpstr>τι ειναι το internet of things</vt:lpstr>
      <vt:lpstr>τι ειναι το internet of things</vt:lpstr>
      <vt:lpstr>τι ειναι blockchain </vt:lpstr>
      <vt:lpstr>blockchain στην εφοδιαστικη αλυσιδα </vt:lpstr>
      <vt:lpstr>blockchain στην εφοδιαστικη αλυσιδα </vt:lpstr>
      <vt:lpstr>blockchain στην εφοδιαστικη αλυσιδα </vt:lpstr>
      <vt:lpstr>blockchain στην εφοδιαστικη αλυσιδα </vt:lpstr>
      <vt:lpstr>PowerPoint 演示文稿</vt:lpstr>
      <vt:lpstr>PowerPoint 演示文稿</vt:lpstr>
      <vt:lpstr>PowerPoint 演示文稿</vt:lpstr>
      <vt:lpstr>PowerPoint 演示文稿</vt:lpstr>
      <vt:lpstr>PowerPoint 演示文稿</vt:lpstr>
      <vt:lpstr>PowerPoint 演示文稿</vt:lpstr>
      <vt:lpstr>συγχρονη εφοδιαστικη αλυσιδα</vt:lpstr>
      <vt:lpstr>συγχρονη εφοδιαστικη αλυσιδα</vt:lpstr>
      <vt:lpstr>συγχρονη εφοδιαστικη αλυσιδα</vt:lpstr>
      <vt:lpstr>συγχρονη εφοδιαστικη αλυσιδα</vt:lpstr>
      <vt:lpstr>συγχρονη εφοδιαστικη αλυσιδα</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δυναμικh της εξoρυξης δεδομeνων και της τεχνητhς νοημοσyνης.</dc:title>
  <dc:creator>Anastasia</dc:creator>
  <cp:lastModifiedBy>Anastasia</cp:lastModifiedBy>
  <cp:revision>86</cp:revision>
  <dcterms:created xsi:type="dcterms:W3CDTF">2023-10-30T20:24:00Z</dcterms:created>
  <dcterms:modified xsi:type="dcterms:W3CDTF">2023-12-02T13:29:57Z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94EBC47F585B4AE78CB19F4DA9D6387B</vt:lpwstr>
  </property>
  <property fmtid="{D5CDD505-2E9C-101B-9397-08002B2CF9AE}" pid="3" name="KSOProductBuildVer">
    <vt:lpwstr>1033-11.2.0.11225</vt:lpwstr>
  </property>
</Properties>
</file>