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4"/>
  </p:sldMasterIdLst>
  <p:notesMasterIdLst>
    <p:notesMasterId r:id="rId22"/>
  </p:notesMasterIdLst>
  <p:handoutMasterIdLst>
    <p:handoutMasterId r:id="rId23"/>
  </p:handoutMasterIdLst>
  <p:sldIdLst>
    <p:sldId id="333" r:id="rId5"/>
    <p:sldId id="904" r:id="rId6"/>
    <p:sldId id="1016" r:id="rId7"/>
    <p:sldId id="1015" r:id="rId8"/>
    <p:sldId id="1017" r:id="rId9"/>
    <p:sldId id="1019" r:id="rId10"/>
    <p:sldId id="1001" r:id="rId11"/>
    <p:sldId id="1018" r:id="rId12"/>
    <p:sldId id="1013" r:id="rId13"/>
    <p:sldId id="1007" r:id="rId14"/>
    <p:sldId id="1014" r:id="rId15"/>
    <p:sldId id="1009" r:id="rId16"/>
    <p:sldId id="1003" r:id="rId17"/>
    <p:sldId id="1008" r:id="rId18"/>
    <p:sldId id="1010" r:id="rId19"/>
    <p:sldId id="1011" r:id="rId20"/>
    <p:sldId id="997" r:id="rId21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0070C0"/>
    <a:srgbClr val="70AC2E"/>
    <a:srgbClr val="E0A602"/>
    <a:srgbClr val="FDC82F"/>
    <a:srgbClr val="B24034"/>
    <a:srgbClr val="00705C"/>
    <a:srgbClr val="594947"/>
    <a:srgbClr val="FF7C80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05FE7-ECAB-4B8A-ACFB-9F8F22F28C53}" v="12" dt="2022-04-11T13:23:03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0" autoAdjust="0"/>
    <p:restoredTop sz="86531" autoAdjust="0"/>
  </p:normalViewPr>
  <p:slideViewPr>
    <p:cSldViewPr snapToGrid="0">
      <p:cViewPr varScale="1">
        <p:scale>
          <a:sx n="71" d="100"/>
          <a:sy n="71" d="100"/>
        </p:scale>
        <p:origin x="950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900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4/27/2023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7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2"/>
            <a:ext cx="5033721" cy="44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423"/>
            <a:ext cx="2917900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39775"/>
            <a:ext cx="6567487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77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7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26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6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7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0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2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4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9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1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0"/>
            <a:ext cx="105984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395968" y="5849829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8" y="2574925"/>
            <a:ext cx="10596033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4815A0-1E96-B102-3C9F-D33B5114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770885" y="335523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3" y="113476"/>
            <a:ext cx="956646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 userDrawn="1"/>
        </p:nvSpPr>
        <p:spPr>
          <a:xfrm>
            <a:off x="230400" y="864000"/>
            <a:ext cx="11664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3"/>
          <a:stretch>
            <a:fillRect/>
          </a:stretch>
        </p:blipFill>
        <p:spPr bwMode="auto">
          <a:xfrm>
            <a:off x="10274302" y="6391276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4" r:id="rId3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chatz@marine.aegean.gr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687" y="2364066"/>
            <a:ext cx="11436626" cy="1169551"/>
          </a:xfrm>
        </p:spPr>
        <p:txBody>
          <a:bodyPr/>
          <a:lstStyle/>
          <a:p>
            <a:pPr algn="ctr"/>
            <a:r>
              <a:rPr lang="el-GR" sz="2500" dirty="0">
                <a:solidFill>
                  <a:srgbClr val="0070C0"/>
                </a:solidFill>
              </a:rPr>
              <a:t>ΕΙΣΑΓΩΓΗ ΣΤΗ ΘΑΛΑΣΣΙΑ ΤΗΛΕΠΙΣΚΟΠΗΣΗ</a:t>
            </a:r>
            <a:br>
              <a:rPr lang="en-US" sz="2500" dirty="0">
                <a:solidFill>
                  <a:srgbClr val="0070C0"/>
                </a:solidFill>
              </a:rPr>
            </a:br>
            <a:br>
              <a:rPr lang="en-US" sz="2500" dirty="0">
                <a:solidFill>
                  <a:srgbClr val="0070C0"/>
                </a:solidFill>
              </a:rPr>
            </a:br>
            <a:r>
              <a:rPr lang="en-US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4.</a:t>
            </a:r>
            <a:r>
              <a:rPr lang="el-GR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Συλλογή, </a:t>
            </a:r>
            <a:r>
              <a:rPr lang="el-GR" sz="2000" b="1" cap="small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οπτικοποίηση</a:t>
            </a:r>
            <a:r>
              <a:rPr lang="el-GR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 και χρήση δεδομένων Ωκεάνιου Χρώματος</a:t>
            </a:r>
            <a:endParaRPr lang="en-US" sz="25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34" y="6168005"/>
            <a:ext cx="511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16-17 December 2020 – internal ESA workshop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8497" y="68035"/>
            <a:ext cx="244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Discovery Element</a:t>
            </a:r>
          </a:p>
          <a:p>
            <a:pPr algn="r"/>
            <a:r>
              <a:rPr lang="en-US" i="1" dirty="0">
                <a:solidFill>
                  <a:schemeClr val="bg1"/>
                </a:solidFill>
              </a:rPr>
              <a:t>ESA Basic Activities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EC0D-97F7-4933-A3F0-41548DD7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550" y="521504"/>
            <a:ext cx="2449889" cy="968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9E846-DBEB-459D-B0F4-7353312F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79" y="714366"/>
            <a:ext cx="6002021" cy="8006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BA2CD8-372B-47AE-983E-2959C5F54DDA}"/>
              </a:ext>
            </a:extLst>
          </p:cNvPr>
          <p:cNvSpPr/>
          <p:nvPr/>
        </p:nvSpPr>
        <p:spPr>
          <a:xfrm>
            <a:off x="4475510" y="4783207"/>
            <a:ext cx="32409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chemeClr val="bg2"/>
                </a:solidFill>
                <a:latin typeface="+mn-lt"/>
              </a:rPr>
              <a:t>Σπύρος Χαραλάμπης-</a:t>
            </a:r>
            <a:r>
              <a:rPr lang="el-GR" sz="1400" dirty="0" err="1">
                <a:solidFill>
                  <a:schemeClr val="bg2"/>
                </a:solidFill>
                <a:latin typeface="+mn-lt"/>
              </a:rPr>
              <a:t>Σπονδυλίδης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 algn="ctr"/>
            <a:endParaRPr lang="el-GR" sz="140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  <a:latin typeface="+mn-lt"/>
                <a:hlinkClick r:id="rId5"/>
              </a:rPr>
              <a:t>sspo@marine.aegean.gr</a:t>
            </a:r>
            <a:r>
              <a:rPr lang="en-US" sz="1400" dirty="0">
                <a:solidFill>
                  <a:schemeClr val="bg2"/>
                </a:solidFill>
                <a:latin typeface="+mn-lt"/>
              </a:rPr>
              <a:t> </a:t>
            </a:r>
          </a:p>
          <a:p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0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1C89-4400-E897-8349-BABE9CBD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Θεωρία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B91EC-0524-9674-4D6B-867AC10B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645" y="1630045"/>
            <a:ext cx="5024985" cy="4344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3F1B9-BA56-CD57-0851-96528F905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06" y="1630044"/>
            <a:ext cx="4977867" cy="4344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336B7-2D7C-DF01-B400-5CB70BBA61F3}"/>
              </a:ext>
            </a:extLst>
          </p:cNvPr>
          <p:cNvSpPr txBox="1"/>
          <p:nvPr/>
        </p:nvSpPr>
        <p:spPr>
          <a:xfrm>
            <a:off x="2074607" y="1111046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Level-1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22E0E-532F-12D2-D41E-EE318776C2A2}"/>
              </a:ext>
            </a:extLst>
          </p:cNvPr>
          <p:cNvSpPr txBox="1"/>
          <p:nvPr/>
        </p:nvSpPr>
        <p:spPr>
          <a:xfrm>
            <a:off x="8709950" y="1111046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Level-2</a:t>
            </a:r>
          </a:p>
        </p:txBody>
      </p:sp>
    </p:spTree>
    <p:extLst>
      <p:ext uri="{BB962C8B-B14F-4D97-AF65-F5344CB8AC3E}">
        <p14:creationId xmlns:p14="http://schemas.microsoft.com/office/powerpoint/2010/main" val="429385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1C89-4400-E897-8349-BABE9CBD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Θεωρία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336B7-2D7C-DF01-B400-5CB70BBA61F3}"/>
              </a:ext>
            </a:extLst>
          </p:cNvPr>
          <p:cNvSpPr txBox="1"/>
          <p:nvPr/>
        </p:nvSpPr>
        <p:spPr>
          <a:xfrm>
            <a:off x="5502948" y="1111046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Level-3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22E0E-532F-12D2-D41E-EE318776C2A2}"/>
              </a:ext>
            </a:extLst>
          </p:cNvPr>
          <p:cNvSpPr txBox="1"/>
          <p:nvPr/>
        </p:nvSpPr>
        <p:spPr>
          <a:xfrm>
            <a:off x="5502948" y="4119717"/>
            <a:ext cx="132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Level-4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812DB-09B7-F88D-C84F-22FE3CE61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6" y="1683278"/>
            <a:ext cx="11149848" cy="1883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F3DFF5-F169-B5ED-0707-4EA5B246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2" y="4612582"/>
            <a:ext cx="11180240" cy="18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6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896C-2956-268F-925D-20E263EB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sz="2800" dirty="0"/>
              <a:t>Επεξεργασία - Αποτελέσματα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2431C-E3B0-BE3E-61FF-7A09CD0A3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0" y="1944328"/>
            <a:ext cx="6049247" cy="2969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C19F8-244E-240F-2936-8703D49C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56" y="1944327"/>
            <a:ext cx="5686544" cy="29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3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1E8612-F588-1B5C-41F5-B174D3A5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6" y="877060"/>
            <a:ext cx="10323871" cy="54554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B063B7-0FBD-6931-AF55-7D59D6A1FA04}"/>
              </a:ext>
            </a:extLst>
          </p:cNvPr>
          <p:cNvSpPr/>
          <p:nvPr/>
        </p:nvSpPr>
        <p:spPr>
          <a:xfrm>
            <a:off x="3775588" y="5125533"/>
            <a:ext cx="1858297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CMEMS- model (1km)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D8A3B8-5B60-ECB7-43C0-794756540A4A}"/>
              </a:ext>
            </a:extLst>
          </p:cNvPr>
          <p:cNvSpPr/>
          <p:nvPr/>
        </p:nvSpPr>
        <p:spPr>
          <a:xfrm>
            <a:off x="8470491" y="5125532"/>
            <a:ext cx="1858297" cy="85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Sentinel-3 data (300m)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EA354F-97D0-FC3B-3C01-6D8D7E2487C3}"/>
              </a:ext>
            </a:extLst>
          </p:cNvPr>
          <p:cNvCxnSpPr>
            <a:stCxn id="17" idx="0"/>
          </p:cNvCxnSpPr>
          <p:nvPr/>
        </p:nvCxnSpPr>
        <p:spPr>
          <a:xfrm flipV="1">
            <a:off x="4704737" y="4208206"/>
            <a:ext cx="535857" cy="917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4FBB94-2576-3E9F-035F-595F560A5631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9173497" y="4306529"/>
            <a:ext cx="226143" cy="819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169DB-37D1-4BDC-6545-22C2246F3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8" y="1212905"/>
            <a:ext cx="6841813" cy="5078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B8461-8379-18A5-5192-A426D7178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16" y="1211716"/>
            <a:ext cx="3293362" cy="507835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CE9970-8870-05EB-6C51-A9CF36ABC5DE}"/>
              </a:ext>
            </a:extLst>
          </p:cNvPr>
          <p:cNvCxnSpPr/>
          <p:nvPr/>
        </p:nvCxnSpPr>
        <p:spPr>
          <a:xfrm>
            <a:off x="5004697" y="3116826"/>
            <a:ext cx="4562090" cy="5014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DEBD8-7B26-26DA-C2D4-AD9B7D224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50" y="1179872"/>
            <a:ext cx="6560006" cy="4881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3AE3F-0936-A5FD-2D68-C13987627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781" y="557980"/>
            <a:ext cx="2352232" cy="57420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4AAA6E-7C06-88D8-C7E6-297CE04BC23A}"/>
              </a:ext>
            </a:extLst>
          </p:cNvPr>
          <p:cNvSpPr/>
          <p:nvPr/>
        </p:nvSpPr>
        <p:spPr>
          <a:xfrm>
            <a:off x="393290" y="3077498"/>
            <a:ext cx="6459794" cy="550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3526EB-5BA1-B04A-7648-0504541250EB}"/>
              </a:ext>
            </a:extLst>
          </p:cNvPr>
          <p:cNvSpPr/>
          <p:nvPr/>
        </p:nvSpPr>
        <p:spPr>
          <a:xfrm rot="5400000">
            <a:off x="8389376" y="3581403"/>
            <a:ext cx="3878827" cy="442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136435-2313-0BDF-4F81-9F97CE691E12}"/>
              </a:ext>
            </a:extLst>
          </p:cNvPr>
          <p:cNvCxnSpPr>
            <a:cxnSpLocks/>
          </p:cNvCxnSpPr>
          <p:nvPr/>
        </p:nvCxnSpPr>
        <p:spPr>
          <a:xfrm>
            <a:off x="6941574" y="3429000"/>
            <a:ext cx="3028336" cy="376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7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CA1F8-8CDE-77F4-9F05-5CBE06ED3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710" y="1034948"/>
            <a:ext cx="8014909" cy="5203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EF7C9B-7D83-A2DE-2CD1-B04C41F6EFFA}"/>
              </a:ext>
            </a:extLst>
          </p:cNvPr>
          <p:cNvSpPr/>
          <p:nvPr/>
        </p:nvSpPr>
        <p:spPr>
          <a:xfrm>
            <a:off x="5407741" y="2054942"/>
            <a:ext cx="501445" cy="477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B97240-0D25-F194-4508-6751114BA41D}"/>
              </a:ext>
            </a:extLst>
          </p:cNvPr>
          <p:cNvSpPr/>
          <p:nvPr/>
        </p:nvSpPr>
        <p:spPr>
          <a:xfrm>
            <a:off x="6096000" y="2185029"/>
            <a:ext cx="3559277" cy="2386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61E5E-83F7-9E3A-BC4B-C483B4CD4F74}"/>
                  </a:ext>
                </a:extLst>
              </p:cNvPr>
              <p:cNvSpPr txBox="1"/>
              <p:nvPr/>
            </p:nvSpPr>
            <p:spPr>
              <a:xfrm>
                <a:off x="483502" y="2837147"/>
                <a:ext cx="2194127" cy="541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861E5E-83F7-9E3A-BC4B-C483B4CD4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2" y="2837147"/>
                <a:ext cx="2194127" cy="541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A080E3-9AAB-67B7-F24D-D78755529CA4}"/>
              </a:ext>
            </a:extLst>
          </p:cNvPr>
          <p:cNvCxnSpPr/>
          <p:nvPr/>
        </p:nvCxnSpPr>
        <p:spPr>
          <a:xfrm flipV="1">
            <a:off x="2871019" y="2531996"/>
            <a:ext cx="2271252" cy="575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30740"/>
            <a:ext cx="9566400" cy="467564"/>
          </a:xfrm>
        </p:spPr>
        <p:txBody>
          <a:bodyPr/>
          <a:lstStyle/>
          <a:p>
            <a:pPr marL="0" marR="0">
              <a:lnSpc>
                <a:spcPct val="107000"/>
              </a:lnSpc>
            </a:pPr>
            <a:r>
              <a:rPr lang="el-GR" sz="2500" dirty="0"/>
              <a:t>Άσκηση</a:t>
            </a:r>
            <a:r>
              <a:rPr lang="en-US" sz="2500" dirty="0"/>
              <a:t> – </a:t>
            </a:r>
            <a:r>
              <a:rPr lang="el-GR" sz="2500" dirty="0"/>
              <a:t>Παραδοτέα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85C62-9FFD-4F2B-B496-5723F919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στις ερωτήσεις πολλαπλής επιλογής στο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Ασκήσεις – Εργαστήριο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 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μονάδες)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Δημιουργήστε ένα αρχείο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με τα στοιχεία σας στην επικεφαλίδα 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στην ερώτηση ανάπτυξης που υπάρχει στο αρχείο εκφώνησης του εργαστηρίου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9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 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μονάδες)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Μετατρέψτε το  αρχείο σε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 (File – Export – Create PDF) 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ανεβάστε το στο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e-class</a:t>
            </a:r>
            <a:endParaRPr lang="el-GR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l-G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	</a:t>
            </a:r>
          </a:p>
          <a:p>
            <a:endParaRPr lang="el-GR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l-GR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4799CA-D76D-4690-849B-5C2408B9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l-GR" dirty="0"/>
          </a:p>
          <a:p>
            <a:endParaRPr lang="el-G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Συλλογή δορυφορικών δεδομένων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Level-1 -&gt; Level-4</a:t>
            </a: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(CMEMS </a:t>
            </a: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Sentinel-3)</a:t>
            </a: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Οπτικοποίηση</a:t>
            </a:r>
            <a:r>
              <a:rPr lang="el-GR" sz="6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δεδομένων στο </a:t>
            </a:r>
            <a:r>
              <a:rPr lang="en-US" sz="6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Snap</a:t>
            </a: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Λήψη δείγματος για σύγκριση με δεδομένα πεδίου.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Εκτίμηση ακρίβειας στο </a:t>
            </a:r>
            <a:r>
              <a:rPr lang="en-US" sz="6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 </a:t>
            </a:r>
            <a:r>
              <a:rPr lang="el-GR" sz="6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στατιστικές μεθόδους</a:t>
            </a: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dirty="0"/>
          </a:p>
          <a:p>
            <a:endParaRPr lang="el-GR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r>
              <a:rPr lang="el-GR" sz="4800" u="sng" dirty="0"/>
              <a:t>Εκφωνήσεις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n-US" sz="4800" dirty="0"/>
              <a:t> – </a:t>
            </a:r>
            <a:r>
              <a:rPr lang="el-GR" sz="4800" dirty="0"/>
              <a:t>Φάκελος «Εκφωνήσεις Εργαστηρίων»</a:t>
            </a:r>
          </a:p>
          <a:p>
            <a:r>
              <a:rPr lang="el-GR" sz="4800" u="sng" dirty="0"/>
              <a:t>Δεδομένα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l-GR" sz="4800" dirty="0"/>
              <a:t>– Φάκελος «Εργαστήριο [</a:t>
            </a:r>
            <a:r>
              <a:rPr lang="en-US" sz="4800" dirty="0"/>
              <a:t>4</a:t>
            </a:r>
            <a:r>
              <a:rPr lang="el-GR" sz="4800" dirty="0"/>
              <a:t>]»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FE4B65-C137-4BE2-94E9-BA3FC4F6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Σκοπός - Στόχοι</a:t>
            </a:r>
          </a:p>
        </p:txBody>
      </p:sp>
    </p:spTree>
    <p:extLst>
      <p:ext uri="{BB962C8B-B14F-4D97-AF65-F5344CB8AC3E}">
        <p14:creationId xmlns:p14="http://schemas.microsoft.com/office/powerpoint/2010/main" val="7555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8BCF-AD7F-55FB-A92B-90FF7C65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Τι είναι το χρώμα της Θάλασσας;</a:t>
            </a:r>
            <a:endParaRPr lang="en-US" dirty="0"/>
          </a:p>
        </p:txBody>
      </p:sp>
      <p:pic>
        <p:nvPicPr>
          <p:cNvPr id="1030" name="Picture 6" descr="Glass Water Images - Free Download on Freepik">
            <a:extLst>
              <a:ext uri="{FF2B5EF4-FFF2-40B4-BE49-F238E27FC236}">
                <a16:creationId xmlns:a16="http://schemas.microsoft.com/office/drawing/2014/main" id="{E4A7C1F4-416D-528A-AF6D-E73B4F5C7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8847"/>
          <a:stretch/>
        </p:blipFill>
        <p:spPr bwMode="auto">
          <a:xfrm>
            <a:off x="1899007" y="1144620"/>
            <a:ext cx="7731337" cy="55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6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3A16-FC65-A7D4-90C6-AF366B2B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Τι είναι το χρώμα της Θάλασσας;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1CCE2-52BF-837D-D242-4494DF11F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041" r="74158"/>
          <a:stretch/>
        </p:blipFill>
        <p:spPr>
          <a:xfrm>
            <a:off x="2187948" y="637129"/>
            <a:ext cx="6661085" cy="5952647"/>
          </a:xfrm>
        </p:spPr>
      </p:pic>
    </p:spTree>
    <p:extLst>
      <p:ext uri="{BB962C8B-B14F-4D97-AF65-F5344CB8AC3E}">
        <p14:creationId xmlns:p14="http://schemas.microsoft.com/office/powerpoint/2010/main" val="35628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3A16-FC65-A7D4-90C6-AF366B2B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Τι είναι το χρώμα της Θάλασσας;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8568E-C0E9-B4E7-CAEA-6DA1FE7F6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1" t="16200" r="19325" b="7727"/>
          <a:stretch/>
        </p:blipFill>
        <p:spPr>
          <a:xfrm>
            <a:off x="1500013" y="792862"/>
            <a:ext cx="8814025" cy="59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3A16-FC65-A7D4-90C6-AF366B2B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Τι είναι το χρώμα της Θάλασσας;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52733-CC2E-9AFF-3682-3D7FF5B19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2"/>
          <a:stretch/>
        </p:blipFill>
        <p:spPr>
          <a:xfrm>
            <a:off x="1931578" y="904549"/>
            <a:ext cx="6848629" cy="5048901"/>
          </a:xfrm>
          <a:prstGeom prst="rect">
            <a:avLst/>
          </a:prstGeom>
        </p:spPr>
      </p:pic>
      <p:pic>
        <p:nvPicPr>
          <p:cNvPr id="2050" name="Picture 2" descr="Visible spectrum">
            <a:extLst>
              <a:ext uri="{FF2B5EF4-FFF2-40B4-BE49-F238E27FC236}">
                <a16:creationId xmlns:a16="http://schemas.microsoft.com/office/drawing/2014/main" id="{E6ECA03F-B4D7-DEE5-C7EA-49296FDC8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8528" r="18868" b="62365"/>
          <a:stretch/>
        </p:blipFill>
        <p:spPr bwMode="auto">
          <a:xfrm>
            <a:off x="2861187" y="5886609"/>
            <a:ext cx="5850194" cy="33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1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Θεωρία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2C2B49-32D9-536C-50B7-1A2493B96471}"/>
                  </a:ext>
                </a:extLst>
              </p:cNvPr>
              <p:cNvSpPr txBox="1"/>
              <p:nvPr/>
            </p:nvSpPr>
            <p:spPr>
              <a:xfrm>
                <a:off x="1599859" y="3450733"/>
                <a:ext cx="8373102" cy="3943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𝐶𝐻𝐿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2C2B49-32D9-536C-50B7-1A2493B96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59" y="3450733"/>
                <a:ext cx="8373102" cy="3943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0F32D-47F6-8C34-033D-F0E4FED112DB}"/>
                  </a:ext>
                </a:extLst>
              </p:cNvPr>
              <p:cNvSpPr txBox="1"/>
              <p:nvPr/>
            </p:nvSpPr>
            <p:spPr>
              <a:xfrm>
                <a:off x="4699944" y="2109287"/>
                <a:ext cx="2792111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R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412,   443, 490, 510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555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0F32D-47F6-8C34-033D-F0E4FED11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44" y="2109287"/>
                <a:ext cx="2792111" cy="445443"/>
              </a:xfrm>
              <a:prstGeom prst="rect">
                <a:avLst/>
              </a:prstGeom>
              <a:blipFill>
                <a:blip r:embed="rId4"/>
                <a:stretch>
                  <a:fillRect l="-5240" t="-274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698D1-68A2-2E1C-C15F-5D1362D73FB6}"/>
                  </a:ext>
                </a:extLst>
              </p:cNvPr>
              <p:cNvSpPr txBox="1"/>
              <p:nvPr/>
            </p:nvSpPr>
            <p:spPr>
              <a:xfrm>
                <a:off x="2654302" y="5047169"/>
                <a:ext cx="62642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0.366, 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=−3.067,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=1.930,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=0.649,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=−1.532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D698D1-68A2-2E1C-C15F-5D1362D73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02" y="5047169"/>
                <a:ext cx="6264215" cy="276999"/>
              </a:xfrm>
              <a:prstGeom prst="rect">
                <a:avLst/>
              </a:prstGeom>
              <a:blipFill>
                <a:blip r:embed="rId5"/>
                <a:stretch>
                  <a:fillRect r="-29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C34BB3-35FD-8525-A5D6-44FA9714503A}"/>
              </a:ext>
            </a:extLst>
          </p:cNvPr>
          <p:cNvCxnSpPr>
            <a:cxnSpLocks/>
          </p:cNvCxnSpPr>
          <p:nvPr/>
        </p:nvCxnSpPr>
        <p:spPr>
          <a:xfrm flipV="1">
            <a:off x="3424677" y="3774093"/>
            <a:ext cx="285136" cy="1189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62B5EF-EF22-202A-3B51-E8FAACA52119}"/>
              </a:ext>
            </a:extLst>
          </p:cNvPr>
          <p:cNvCxnSpPr>
            <a:cxnSpLocks/>
          </p:cNvCxnSpPr>
          <p:nvPr/>
        </p:nvCxnSpPr>
        <p:spPr>
          <a:xfrm flipH="1" flipV="1">
            <a:off x="4260419" y="3809583"/>
            <a:ext cx="388374" cy="1154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55EBF47-0248-490B-BD65-FAA24B16D149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534631" y="3774093"/>
            <a:ext cx="251779" cy="1273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7EC4C6-E1C1-B877-FC2C-43705B253941}"/>
              </a:ext>
            </a:extLst>
          </p:cNvPr>
          <p:cNvCxnSpPr>
            <a:cxnSpLocks/>
          </p:cNvCxnSpPr>
          <p:nvPr/>
        </p:nvCxnSpPr>
        <p:spPr>
          <a:xfrm flipH="1" flipV="1">
            <a:off x="6847238" y="3767896"/>
            <a:ext cx="251779" cy="1273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30366E-689C-4868-6B0C-06673B96D00B}"/>
              </a:ext>
            </a:extLst>
          </p:cNvPr>
          <p:cNvCxnSpPr>
            <a:cxnSpLocks/>
          </p:cNvCxnSpPr>
          <p:nvPr/>
        </p:nvCxnSpPr>
        <p:spPr>
          <a:xfrm flipH="1" flipV="1">
            <a:off x="8159845" y="3767896"/>
            <a:ext cx="190793" cy="119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DF2503-7E0C-BAEF-74B2-77C5EC3AC184}"/>
              </a:ext>
            </a:extLst>
          </p:cNvPr>
          <p:cNvCxnSpPr>
            <a:cxnSpLocks/>
          </p:cNvCxnSpPr>
          <p:nvPr/>
        </p:nvCxnSpPr>
        <p:spPr>
          <a:xfrm flipH="1">
            <a:off x="5145322" y="2633551"/>
            <a:ext cx="1288026" cy="810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E9546C-05E0-4E3C-039D-8B2985BBE98B}"/>
              </a:ext>
            </a:extLst>
          </p:cNvPr>
          <p:cNvCxnSpPr>
            <a:cxnSpLocks/>
          </p:cNvCxnSpPr>
          <p:nvPr/>
        </p:nvCxnSpPr>
        <p:spPr>
          <a:xfrm>
            <a:off x="6433347" y="2633551"/>
            <a:ext cx="1" cy="810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7686E8-F7CD-17CC-F3DC-F224C37015BD}"/>
              </a:ext>
            </a:extLst>
          </p:cNvPr>
          <p:cNvCxnSpPr>
            <a:cxnSpLocks/>
          </p:cNvCxnSpPr>
          <p:nvPr/>
        </p:nvCxnSpPr>
        <p:spPr>
          <a:xfrm>
            <a:off x="6433346" y="2627354"/>
            <a:ext cx="1288028" cy="817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EA6FC60-AF4C-8E18-2945-83428128B40F}"/>
              </a:ext>
            </a:extLst>
          </p:cNvPr>
          <p:cNvCxnSpPr>
            <a:cxnSpLocks/>
          </p:cNvCxnSpPr>
          <p:nvPr/>
        </p:nvCxnSpPr>
        <p:spPr>
          <a:xfrm>
            <a:off x="6433347" y="2633551"/>
            <a:ext cx="2576053" cy="810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E0077C7-51EA-B3B1-B8B7-A8F982008347}"/>
              </a:ext>
            </a:extLst>
          </p:cNvPr>
          <p:cNvSpPr txBox="1"/>
          <p:nvPr/>
        </p:nvSpPr>
        <p:spPr>
          <a:xfrm>
            <a:off x="580103" y="1533832"/>
            <a:ext cx="223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Ocean Color 4</a:t>
            </a:r>
          </a:p>
          <a:p>
            <a:r>
              <a:rPr lang="en-US" dirty="0"/>
              <a:t>(OC4)</a:t>
            </a:r>
          </a:p>
        </p:txBody>
      </p:sp>
    </p:spTree>
    <p:extLst>
      <p:ext uri="{BB962C8B-B14F-4D97-AF65-F5344CB8AC3E}">
        <p14:creationId xmlns:p14="http://schemas.microsoft.com/office/powerpoint/2010/main" val="538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00D0-6852-10E8-8336-E8DDEEC7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Θεωρία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765ABD2-2610-9CFA-06AC-0225F7CD3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b="81218"/>
          <a:stretch/>
        </p:blipFill>
        <p:spPr bwMode="auto">
          <a:xfrm>
            <a:off x="1039914" y="2318616"/>
            <a:ext cx="9283956" cy="42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C6021CD-40CB-C49C-0550-8AAE76B9C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9" b="52113"/>
          <a:stretch/>
        </p:blipFill>
        <p:spPr bwMode="auto">
          <a:xfrm>
            <a:off x="1039914" y="1879854"/>
            <a:ext cx="9283956" cy="4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BC18EDC-E74B-B0B5-5BE0-3083C4D88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0"/>
          <a:stretch/>
        </p:blipFill>
        <p:spPr bwMode="auto">
          <a:xfrm>
            <a:off x="1039914" y="2748113"/>
            <a:ext cx="9283956" cy="29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AD1C0E5-15F7-FBED-A014-71DBC6152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18"/>
          <a:stretch/>
        </p:blipFill>
        <p:spPr bwMode="auto">
          <a:xfrm>
            <a:off x="1039914" y="1545209"/>
            <a:ext cx="9283956" cy="3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7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1C89-4400-E897-8349-BABE9CBD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0" y="113909"/>
            <a:ext cx="9566400" cy="523220"/>
          </a:xfrm>
        </p:spPr>
        <p:txBody>
          <a:bodyPr/>
          <a:lstStyle/>
          <a:p>
            <a:r>
              <a:rPr lang="el-GR" dirty="0"/>
              <a:t>Θεωρία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C289397-F1BF-0C39-6416-E53A81BD5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829"/>
              </p:ext>
            </p:extLst>
          </p:nvPr>
        </p:nvGraphicFramePr>
        <p:xfrm>
          <a:off x="917716" y="1297659"/>
          <a:ext cx="10356568" cy="455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703">
                  <a:extLst>
                    <a:ext uri="{9D8B030D-6E8A-4147-A177-3AD203B41FA5}">
                      <a16:colId xmlns:a16="http://schemas.microsoft.com/office/drawing/2014/main" val="2595468589"/>
                    </a:ext>
                  </a:extLst>
                </a:gridCol>
                <a:gridCol w="7334865">
                  <a:extLst>
                    <a:ext uri="{9D8B030D-6E8A-4147-A177-3AD203B41FA5}">
                      <a16:colId xmlns:a16="http://schemas.microsoft.com/office/drawing/2014/main" val="436689423"/>
                    </a:ext>
                  </a:extLst>
                </a:gridCol>
              </a:tblGrid>
              <a:tr h="413167">
                <a:tc>
                  <a:txBody>
                    <a:bodyPr/>
                    <a:lstStyle/>
                    <a:p>
                      <a:r>
                        <a:rPr lang="el-GR" dirty="0"/>
                        <a:t>Επίπεδο Επεξεργασίας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Περιγραφή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6801"/>
                  </a:ext>
                </a:extLst>
              </a:tr>
              <a:tr h="6763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Level-0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Πρωτογενή δεδομένα από το αισθητήρα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287305"/>
                  </a:ext>
                </a:extLst>
              </a:tr>
              <a:tr h="7131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Γεωαναφερμένα</a:t>
                      </a:r>
                      <a:r>
                        <a:rPr lang="el-GR" dirty="0"/>
                        <a:t> πρωτογενή δεδομένα με χρονικό προσδιορισμό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435850"/>
                  </a:ext>
                </a:extLst>
              </a:tr>
              <a:tr h="8227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Υπολογισμένη φυσική παράμετρος στην ίδια χωρική ανάλυση με τα </a:t>
                      </a:r>
                      <a:r>
                        <a:rPr lang="en-US" dirty="0"/>
                        <a:t>Level-1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618894"/>
                  </a:ext>
                </a:extLst>
              </a:tr>
              <a:tr h="9059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Τα δεδομένα έχουν τοποθετηθεί σε έναν κοινό </a:t>
                      </a:r>
                      <a:r>
                        <a:rPr lang="el-GR" dirty="0" err="1"/>
                        <a:t>κάναβο</a:t>
                      </a:r>
                      <a:r>
                        <a:rPr lang="el-GR" dirty="0"/>
                        <a:t> που επιτρέπει την δημιουργία </a:t>
                      </a:r>
                      <a:r>
                        <a:rPr lang="el-GR" dirty="0" err="1"/>
                        <a:t>χρονοσειρών</a:t>
                      </a:r>
                      <a:r>
                        <a:rPr lang="el-GR" dirty="0"/>
                        <a:t>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6093490"/>
                  </a:ext>
                </a:extLst>
              </a:tr>
              <a:tr h="10187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Αποτελέσματα μοντέλων που προέρχονται από την συμψηφίσει δεδομένων από διαφορετικούς αισθητήρες και έχουν καλυφθεί κενά </a:t>
                      </a:r>
                      <a:r>
                        <a:rPr lang="el-GR" dirty="0" err="1"/>
                        <a:t>εικονοστοιχεία</a:t>
                      </a:r>
                      <a:r>
                        <a:rPr lang="el-GR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825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96344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A8FF7C293CD7E42B374552866FCFF00" ma:contentTypeVersion="13" ma:contentTypeDescription="Δημιουργία νέου εγγράφου" ma:contentTypeScope="" ma:versionID="6d8640cd37f071fd189cbe59112d6372">
  <xsd:schema xmlns:xsd="http://www.w3.org/2001/XMLSchema" xmlns:xs="http://www.w3.org/2001/XMLSchema" xmlns:p="http://schemas.microsoft.com/office/2006/metadata/properties" xmlns:ns3="b8745a3a-456e-421c-ba6c-25e7905705e7" xmlns:ns4="0e23db05-0cd2-43f9-a6d5-f3036f2aed17" targetNamespace="http://schemas.microsoft.com/office/2006/metadata/properties" ma:root="true" ma:fieldsID="c53f22b9dd770ac6ad9cc3bf7a0e21c5" ns3:_="" ns4:_="">
    <xsd:import namespace="b8745a3a-456e-421c-ba6c-25e7905705e7"/>
    <xsd:import namespace="0e23db05-0cd2-43f9-a6d5-f3036f2aed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45a3a-456e-421c-ba6c-25e7905705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3db05-0cd2-43f9-a6d5-f3036f2ae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640003-7352-4231-B42D-97183D19B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D25412-9407-4416-8FAA-4C4E5D69416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23db05-0cd2-43f9-a6d5-f3036f2aed17"/>
    <ds:schemaRef ds:uri="http://purl.org/dc/terms/"/>
    <ds:schemaRef ds:uri="b8745a3a-456e-421c-ba6c-25e7905705e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F4D7F7-9BFC-4AB5-A7A2-FB836FE19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45a3a-456e-421c-ba6c-25e7905705e7"/>
    <ds:schemaRef ds:uri="0e23db05-0cd2-43f9-a6d5-f3036f2ae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324</Words>
  <Application>Microsoft Office PowerPoint</Application>
  <PresentationFormat>Widescreen</PresentationFormat>
  <Paragraphs>75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Verdana</vt:lpstr>
      <vt:lpstr>Esa presentation</vt:lpstr>
      <vt:lpstr>ΕΙΣΑΓΩΓΗ ΣΤΗ ΘΑΛΑΣΣΙΑ ΤΗΛΕΠΙΣΚΟΠΗΣΗ  4. Συλλογή, οπτικοποίηση και χρήση δεδομένων Ωκεάνιου Χρώματος</vt:lpstr>
      <vt:lpstr>Σκοπός - Στόχοι</vt:lpstr>
      <vt:lpstr>Τι είναι το χρώμα της Θάλασσας;</vt:lpstr>
      <vt:lpstr>Τι είναι το χρώμα της Θάλασσας;</vt:lpstr>
      <vt:lpstr>Τι είναι το χρώμα της Θάλασσας;</vt:lpstr>
      <vt:lpstr>Τι είναι το χρώμα της Θάλασσας;</vt:lpstr>
      <vt:lpstr>Θεωρία</vt:lpstr>
      <vt:lpstr>Θεωρία</vt:lpstr>
      <vt:lpstr>Θεωρία</vt:lpstr>
      <vt:lpstr>Θεωρία</vt:lpstr>
      <vt:lpstr>Θεωρία</vt:lpstr>
      <vt:lpstr>Επεξεργασία - Αποτελέσματα</vt:lpstr>
      <vt:lpstr>Επεξεργασία - Αποτελέσματα</vt:lpstr>
      <vt:lpstr>Επεξεργασία - Αποτελέσματα</vt:lpstr>
      <vt:lpstr>Επεξεργασία - Αποτελέσματα</vt:lpstr>
      <vt:lpstr>Επεξεργασία - Αποτελέσματα</vt:lpstr>
      <vt:lpstr>Άσκηση – Παραδοτέα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2020-12-08T13:04:01Z</dcterms:created>
  <dcterms:modified xsi:type="dcterms:W3CDTF">2023-04-27T17:17:19Z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0x010100CA8FF7C293CD7E42B374552866FCFF00</vt:lpwstr>
  </property>
</Properties>
</file>