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65"/>
  </p:notesMasterIdLst>
  <p:sldIdLst>
    <p:sldId id="485" r:id="rId3"/>
    <p:sldId id="486" r:id="rId4"/>
    <p:sldId id="487" r:id="rId5"/>
    <p:sldId id="482" r:id="rId6"/>
    <p:sldId id="389" r:id="rId7"/>
    <p:sldId id="446" r:id="rId8"/>
    <p:sldId id="362" r:id="rId9"/>
    <p:sldId id="363" r:id="rId10"/>
    <p:sldId id="367" r:id="rId11"/>
    <p:sldId id="387" r:id="rId12"/>
    <p:sldId id="315" r:id="rId13"/>
    <p:sldId id="317" r:id="rId14"/>
    <p:sldId id="318" r:id="rId15"/>
    <p:sldId id="319" r:id="rId16"/>
    <p:sldId id="320" r:id="rId17"/>
    <p:sldId id="391" r:id="rId18"/>
    <p:sldId id="325" r:id="rId19"/>
    <p:sldId id="392" r:id="rId20"/>
    <p:sldId id="394" r:id="rId21"/>
    <p:sldId id="453" r:id="rId22"/>
    <p:sldId id="326" r:id="rId23"/>
    <p:sldId id="396" r:id="rId24"/>
    <p:sldId id="399" r:id="rId25"/>
    <p:sldId id="403" r:id="rId26"/>
    <p:sldId id="331" r:id="rId27"/>
    <p:sldId id="404" r:id="rId28"/>
    <p:sldId id="385" r:id="rId29"/>
    <p:sldId id="332" r:id="rId30"/>
    <p:sldId id="405" r:id="rId31"/>
    <p:sldId id="456" r:id="rId32"/>
    <p:sldId id="457" r:id="rId33"/>
    <p:sldId id="458" r:id="rId34"/>
    <p:sldId id="430" r:id="rId35"/>
    <p:sldId id="410" r:id="rId36"/>
    <p:sldId id="459" r:id="rId37"/>
    <p:sldId id="411" r:id="rId38"/>
    <p:sldId id="412" r:id="rId39"/>
    <p:sldId id="414" r:id="rId40"/>
    <p:sldId id="460" r:id="rId41"/>
    <p:sldId id="428" r:id="rId42"/>
    <p:sldId id="429" r:id="rId43"/>
    <p:sldId id="464" r:id="rId44"/>
    <p:sldId id="368" r:id="rId45"/>
    <p:sldId id="432" r:id="rId46"/>
    <p:sldId id="433" r:id="rId47"/>
    <p:sldId id="434" r:id="rId48"/>
    <p:sldId id="484" r:id="rId49"/>
    <p:sldId id="437" r:id="rId50"/>
    <p:sldId id="449" r:id="rId51"/>
    <p:sldId id="450" r:id="rId52"/>
    <p:sldId id="341" r:id="rId53"/>
    <p:sldId id="441" r:id="rId54"/>
    <p:sldId id="386" r:id="rId55"/>
    <p:sldId id="465" r:id="rId56"/>
    <p:sldId id="347" r:id="rId57"/>
    <p:sldId id="474" r:id="rId58"/>
    <p:sldId id="440" r:id="rId59"/>
    <p:sldId id="442" r:id="rId60"/>
    <p:sldId id="360" r:id="rId61"/>
    <p:sldId id="475" r:id="rId62"/>
    <p:sldId id="448" r:id="rId63"/>
    <p:sldId id="483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CD9A33"/>
    <a:srgbClr val="DAA600"/>
    <a:srgbClr val="969696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2994" y="-1170"/>
      </p:cViewPr>
      <p:guideLst>
        <p:guide orient="horz" pos="1171"/>
        <p:guide orient="horz" pos="1015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0.xml"/><Relationship Id="rId2" Type="http://schemas.openxmlformats.org/officeDocument/2006/relationships/slide" Target="slides/slide50.xml"/><Relationship Id="rId1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1F3245-9594-42BE-92FD-D555760DE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0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FE1353-DA7E-4989-8E18-EE597091194A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357FDB6-2DA0-4B53-8813-BFD77EAB7274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357FDB6-2DA0-4B53-8813-BFD77EAB7274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37F76DD-7BE0-4F0F-A76B-E8D8806A817E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A08BEBC-A697-4C50-AEB9-E960A95A55E8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4EBB96E-977B-4E69-9D5C-9EF76039DFEC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400BDB7-D447-4A33-9BA1-C9EC7DA169CC}" type="slidenum">
              <a:rPr lang="en-US" sz="1200"/>
              <a:pPr algn="r"/>
              <a:t>44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C78A401-9A77-48A2-B453-CF070B2D2214}" type="slidenum">
              <a:rPr lang="en-US" sz="1200"/>
              <a:pPr algn="r"/>
              <a:t>46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C78A401-9A77-48A2-B453-CF070B2D2214}" type="slidenum">
              <a:rPr lang="en-US" sz="1200"/>
              <a:pPr algn="r"/>
              <a:t>47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37ECBFE-B045-4D97-91E4-5FF6C90441A9}" type="slidenum">
              <a:rPr lang="en-US" sz="1200"/>
              <a:pPr algn="r"/>
              <a:t>48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D8F046B-AB9B-477C-9DCF-0B574B888335}" type="slidenum">
              <a:rPr lang="en-US" sz="1200"/>
              <a:pPr algn="r"/>
              <a:t>52</a:t>
            </a:fld>
            <a:endParaRPr lang="en-US" sz="1200"/>
          </a:p>
        </p:txBody>
      </p:sp>
      <p:sp>
        <p:nvSpPr>
          <p:cNvPr id="1136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>
                <a:latin typeface="Arial" pitchFamily="34" charset="0"/>
              </a:rPr>
              <a:t>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F99B61-B9CE-4B5A-9510-6CD75021F223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7E13E2B-311A-48BA-B9FF-A8896FD814B0}" type="slidenum">
              <a:rPr lang="en-US" sz="1200"/>
              <a:pPr algn="r"/>
              <a:t>56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E69F080-6BBF-4198-BC99-07949B8BF96D}" type="slidenum">
              <a:rPr lang="en-US" sz="1200"/>
              <a:pPr algn="r"/>
              <a:t>57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7924FCE-D307-4F10-BD21-28706A75E45C}" type="slidenum">
              <a:rPr lang="en-US" sz="1200"/>
              <a:pPr algn="r"/>
              <a:t>58</a:t>
            </a:fld>
            <a:endParaRPr lang="en-US" sz="1200"/>
          </a:p>
        </p:txBody>
      </p:sp>
      <p:sp>
        <p:nvSpPr>
          <p:cNvPr id="1146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0"/>
              </a:spcBef>
              <a:buFontTx/>
              <a:buChar char="•"/>
            </a:pPr>
            <a:endParaRPr lang="el-GR" altLang="el-GR" smtClean="0">
              <a:latin typeface="Arial" pitchFamily="34" charset="0"/>
            </a:endParaRP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159E25-8ED0-4E8E-9442-205A9E4FDA01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5D3FA-F53B-4071-8D03-7EFEEE195657}" type="slidenum">
              <a:rPr lang="en-US"/>
              <a:pPr/>
              <a:t>17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A8792CB-A280-4028-87C0-0FCD0053CEAE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8E84B98-9E52-4A27-8E41-08E34EAC8DF3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B162A45-6A88-4506-807C-5C9041EB686C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600A76A-A1A6-4A77-AED4-1C6F121DFA02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F31C159-7ADD-4899-A3D2-5758346D069A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140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52AC894-9029-4F3D-981B-5F646F31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E402-0C2A-4FE0-8A67-506D92383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84988" y="838200"/>
            <a:ext cx="2039937" cy="5181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5970588" cy="5181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F04C-A80E-4451-9C4B-F49494614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B61CAC-778F-461D-84EE-07005E101F7C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DF7EE54-234D-4D6B-8903-D195FA1D8A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481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359062-4F70-42BA-B2CA-D8F7F72096D1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245E849-AA4E-4A2C-8DCF-A883DD827D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52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B2D6C5-56B2-4231-89D4-077E801102AC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15B27A2-5B7E-4B8B-9EB5-F4E5F85CDB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500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66C98E-7C73-4115-BA15-228EF918A775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17319C5-E477-41A9-9D25-AE19BFC621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390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F624D5-9DA7-4B48-834F-4DC168DCBFD8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160E5A6-2E6E-4CDD-9FA2-8FDF27BDF6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8304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65AFA7-AE9B-45D3-AF0A-E2915DA6E420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E75A584-94E7-4541-A9AC-94633582D2B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599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C69D0A-9D2E-4359-880C-641A9992043E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E59C54B-443A-4DDC-9D95-190959FA336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028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E8E7B6-BD3B-4D1E-A6A0-DC6D511F7633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A87E4F1-B4C9-4E26-95CB-7DBEC3882F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521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900-4132-4E28-AEC1-BA86CF15B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D5029C-52D5-4E80-B849-C0932EE2BA44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64EE004-3FC8-4D43-BA0A-F67BBB93AD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3258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FB0518-7D58-4819-B2D0-86EBD9DDC583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4DF6248-BD4B-4151-BDF0-D15E2B7F13F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2557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5943EA-CC36-46C3-831A-62D9944FDAAA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E5BFCA7-9670-4483-BB7D-22AE9D0AC1F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5512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4124-729E-407D-9D7E-A48F3446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92675" y="1828800"/>
            <a:ext cx="397986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5D7B-5D95-43CB-8306-2581C7E4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0DFB1-0063-4AA0-8FAB-C4A42205B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C268-1C1C-449B-ACF6-25E9230F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73B7-3673-49F7-B59E-661A8B594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8636-7052-4FD0-9F40-CB4C0606E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F0E4-7CB0-4363-A101-56CB049C9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8110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1295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9BAF0F-2524-4358-9D02-5EE1ADDB3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utoUpdateAnimBg="0"/>
      <p:bldP spid="3138" grpId="0" build="p" bldLvl="5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46E0FEE-9D5A-40C2-82B7-CADF453CFD3E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8009B1-43C6-4237-8477-E8637BBE7C4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275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mailto:tsiriop@aegean.gr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q/ks?s=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finance?q=NYSE:F" TargetMode="External"/><Relationship Id="rId4" Type="http://schemas.openxmlformats.org/officeDocument/2006/relationships/hyperlink" Target="http://valueline.com/vlquotes/quote.aspx?symbol=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altLang="en-US" sz="3200" b="1" dirty="0" smtClean="0"/>
              <a:t>ΠΡΟΧΩΡΗΜΕΝΗ ΧΡΗΜΑΤΟΟΙΚΟΝΟΜΙΚΗ &amp; ΔΙΑΧΕΙΡΙΣΗ ΚΙΝΔΥΝΩΝ</a:t>
            </a:r>
            <a:endParaRPr lang="el-GR" altLang="el-GR" sz="3200" b="1" dirty="0" smtClean="0"/>
          </a:p>
        </p:txBody>
      </p:sp>
      <p:sp>
        <p:nvSpPr>
          <p:cNvPr id="16387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b="1" dirty="0" smtClean="0">
                <a:solidFill>
                  <a:schemeClr val="tx1"/>
                </a:solidFill>
              </a:rPr>
              <a:t>Ενότητα 4</a:t>
            </a:r>
            <a:r>
              <a:rPr lang="el-GR" altLang="el-GR" sz="2800" b="1" smtClean="0">
                <a:solidFill>
                  <a:schemeClr val="tx1"/>
                </a:solidFill>
              </a:rPr>
              <a:t>: </a:t>
            </a:r>
            <a:r>
              <a:rPr lang="en-US" altLang="el-GR" sz="2800" smtClean="0">
                <a:solidFill>
                  <a:schemeClr val="tx1"/>
                </a:solidFill>
                <a:latin typeface="Arial" pitchFamily="34" charset="0"/>
              </a:rPr>
              <a:t>Risk </a:t>
            </a:r>
            <a:r>
              <a:rPr lang="en-US" altLang="el-GR" sz="2800" dirty="0">
                <a:solidFill>
                  <a:schemeClr val="tx1"/>
                </a:solidFill>
                <a:latin typeface="Arial" pitchFamily="34" charset="0"/>
              </a:rPr>
              <a:t>&amp; Return Assessment</a:t>
            </a:r>
            <a:endParaRPr lang="el-GR" altLang="el-GR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8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ms43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dirty="0" smtClean="0">
                <a:solidFill>
                  <a:srgbClr val="000000"/>
                </a:solidFill>
              </a:rPr>
              <a:t>Θεόδωρος </a:t>
            </a:r>
            <a:r>
              <a:rPr lang="el-GR" altLang="el-GR" sz="1800" b="1" i="1" dirty="0" err="1" smtClean="0">
                <a:solidFill>
                  <a:srgbClr val="000000"/>
                </a:solidFill>
              </a:rPr>
              <a:t>Συριόπουλος</a:t>
            </a:r>
            <a:endParaRPr lang="el-GR" altLang="el-GR" sz="1800" b="1" i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dirty="0" smtClean="0">
                <a:solidFill>
                  <a:srgbClr val="000000"/>
                </a:solidFill>
              </a:rPr>
              <a:t>Τμήμα </a:t>
            </a:r>
            <a:r>
              <a:rPr lang="el-GR" sz="1800" b="1" i="1" dirty="0" smtClean="0">
                <a:solidFill>
                  <a:srgbClr val="000000"/>
                </a:solidFill>
              </a:rPr>
              <a:t>Ναυτιλίας </a:t>
            </a:r>
            <a:r>
              <a:rPr lang="el-GR" sz="1800" b="1" i="1" dirty="0">
                <a:solidFill>
                  <a:srgbClr val="000000"/>
                </a:solidFill>
              </a:rPr>
              <a:t>και Επιχειρηματικών Υπηρεσιών</a:t>
            </a:r>
            <a:endParaRPr lang="el-GR" altLang="el-GR" sz="1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9DE7E-67B9-4903-BE2F-B629630ACC74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63873"/>
            <a:ext cx="8137525" cy="46166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Major categories of Risk</a:t>
            </a:r>
            <a:endParaRPr lang="el-GR" sz="2400" b="1" baseline="-25000" dirty="0" smtClean="0"/>
          </a:p>
        </p:txBody>
      </p:sp>
      <p:sp>
        <p:nvSpPr>
          <p:cNvPr id="49156" name="5 - Στρογγυλεμένο ορθογώνιο"/>
          <p:cNvSpPr>
            <a:spLocks noChangeArrowheads="1"/>
          </p:cNvSpPr>
          <p:nvPr/>
        </p:nvSpPr>
        <p:spPr bwMode="auto">
          <a:xfrm>
            <a:off x="1143000" y="2571750"/>
            <a:ext cx="200025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STRATEGIC RISK</a:t>
            </a:r>
          </a:p>
        </p:txBody>
      </p:sp>
      <p:sp>
        <p:nvSpPr>
          <p:cNvPr id="49157" name="6 - Στρογγυλεμένο ορθογώνιο"/>
          <p:cNvSpPr>
            <a:spLocks noChangeArrowheads="1"/>
          </p:cNvSpPr>
          <p:nvPr/>
        </p:nvSpPr>
        <p:spPr bwMode="auto">
          <a:xfrm>
            <a:off x="3286125" y="1428750"/>
            <a:ext cx="228600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26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Major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latin typeface="Arial" pitchFamily="34" charset="0"/>
                <a:cs typeface="Arial" pitchFamily="34" charset="0"/>
              </a:rPr>
              <a:t>Categories of RISK</a:t>
            </a:r>
          </a:p>
        </p:txBody>
      </p:sp>
      <p:sp>
        <p:nvSpPr>
          <p:cNvPr id="49158" name="7 - Στρογγυλεμένο ορθογώνιο"/>
          <p:cNvSpPr>
            <a:spLocks noChangeArrowheads="1"/>
          </p:cNvSpPr>
          <p:nvPr/>
        </p:nvSpPr>
        <p:spPr bwMode="auto">
          <a:xfrm>
            <a:off x="1143000" y="3571875"/>
            <a:ext cx="200025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BUSINESS RISK</a:t>
            </a:r>
          </a:p>
        </p:txBody>
      </p:sp>
      <p:sp>
        <p:nvSpPr>
          <p:cNvPr id="49159" name="8 - Στρογγυλεμένο ορθογώνιο"/>
          <p:cNvSpPr>
            <a:spLocks noChangeArrowheads="1"/>
          </p:cNvSpPr>
          <p:nvPr/>
        </p:nvSpPr>
        <p:spPr bwMode="auto">
          <a:xfrm>
            <a:off x="1143000" y="4572000"/>
            <a:ext cx="200025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FINANCIAL RISK</a:t>
            </a:r>
          </a:p>
        </p:txBody>
      </p:sp>
      <p:sp>
        <p:nvSpPr>
          <p:cNvPr id="49160" name="11 - Στρογγυλεμένο ορθογώνιο"/>
          <p:cNvSpPr>
            <a:spLocks noChangeArrowheads="1"/>
          </p:cNvSpPr>
          <p:nvPr/>
        </p:nvSpPr>
        <p:spPr bwMode="auto">
          <a:xfrm>
            <a:off x="5214938" y="585787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Legal Risk</a:t>
            </a:r>
          </a:p>
        </p:txBody>
      </p:sp>
      <p:sp>
        <p:nvSpPr>
          <p:cNvPr id="49161" name="12 - Στρογγυλεμένο ορθογώνιο"/>
          <p:cNvSpPr>
            <a:spLocks noChangeArrowheads="1"/>
          </p:cNvSpPr>
          <p:nvPr/>
        </p:nvSpPr>
        <p:spPr bwMode="auto">
          <a:xfrm>
            <a:off x="5214938" y="500062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Operational Risk</a:t>
            </a:r>
          </a:p>
        </p:txBody>
      </p:sp>
      <p:sp>
        <p:nvSpPr>
          <p:cNvPr id="49162" name="13 - Στρογγυλεμένο ορθογώνιο"/>
          <p:cNvSpPr>
            <a:spLocks noChangeArrowheads="1"/>
          </p:cNvSpPr>
          <p:nvPr/>
        </p:nvSpPr>
        <p:spPr bwMode="auto">
          <a:xfrm>
            <a:off x="5214938" y="414337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Liquidity Risk</a:t>
            </a:r>
          </a:p>
        </p:txBody>
      </p:sp>
      <p:sp>
        <p:nvSpPr>
          <p:cNvPr id="49163" name="14 - Στρογγυλεμένο ορθογώνιο"/>
          <p:cNvSpPr>
            <a:spLocks noChangeArrowheads="1"/>
          </p:cNvSpPr>
          <p:nvPr/>
        </p:nvSpPr>
        <p:spPr bwMode="auto">
          <a:xfrm>
            <a:off x="5214938" y="328612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Credit Risk</a:t>
            </a:r>
          </a:p>
        </p:txBody>
      </p:sp>
      <p:sp>
        <p:nvSpPr>
          <p:cNvPr id="49164" name="15 - Στρογγυλεμένο ορθογώνιο"/>
          <p:cNvSpPr>
            <a:spLocks noChangeArrowheads="1"/>
          </p:cNvSpPr>
          <p:nvPr/>
        </p:nvSpPr>
        <p:spPr bwMode="auto">
          <a:xfrm>
            <a:off x="5214938" y="242887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Market Risk</a:t>
            </a:r>
          </a:p>
        </p:txBody>
      </p:sp>
      <p:cxnSp>
        <p:nvCxnSpPr>
          <p:cNvPr id="49165" name="19 - Ευθεία γραμμή σύνδεσης"/>
          <p:cNvCxnSpPr>
            <a:cxnSpLocks noChangeShapeType="1"/>
          </p:cNvCxnSpPr>
          <p:nvPr/>
        </p:nvCxnSpPr>
        <p:spPr bwMode="auto">
          <a:xfrm rot="5400000">
            <a:off x="3036888" y="4535488"/>
            <a:ext cx="35004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6" name="22 - Ευθύγραμμο βέλος σύνδεσης"/>
          <p:cNvCxnSpPr>
            <a:cxnSpLocks noChangeShapeType="1"/>
            <a:endCxn id="49164" idx="1"/>
          </p:cNvCxnSpPr>
          <p:nvPr/>
        </p:nvCxnSpPr>
        <p:spPr bwMode="auto">
          <a:xfrm>
            <a:off x="4786313" y="278606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7" name="26 - Ευθύγραμμο βέλος σύνδεσης"/>
          <p:cNvCxnSpPr>
            <a:cxnSpLocks noChangeShapeType="1"/>
            <a:endCxn id="49163" idx="1"/>
          </p:cNvCxnSpPr>
          <p:nvPr/>
        </p:nvCxnSpPr>
        <p:spPr bwMode="auto">
          <a:xfrm>
            <a:off x="4786313" y="3643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8" name="33 - Ευθύγραμμο βέλος σύνδεσης"/>
          <p:cNvCxnSpPr>
            <a:cxnSpLocks noChangeShapeType="1"/>
          </p:cNvCxnSpPr>
          <p:nvPr/>
        </p:nvCxnSpPr>
        <p:spPr bwMode="auto">
          <a:xfrm>
            <a:off x="4786313" y="450056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9" name="34 - Ευθύγραμμο βέλος σύνδεσης"/>
          <p:cNvCxnSpPr>
            <a:cxnSpLocks noChangeShapeType="1"/>
          </p:cNvCxnSpPr>
          <p:nvPr/>
        </p:nvCxnSpPr>
        <p:spPr bwMode="auto">
          <a:xfrm>
            <a:off x="4786313" y="53578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70" name="35 - Ευθύγραμμο βέλος σύνδεσης"/>
          <p:cNvCxnSpPr>
            <a:cxnSpLocks noChangeShapeType="1"/>
          </p:cNvCxnSpPr>
          <p:nvPr/>
        </p:nvCxnSpPr>
        <p:spPr bwMode="auto">
          <a:xfrm>
            <a:off x="4786313" y="6286500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71" name="39 - Ευθύγραμμο βέλος σύνδεσης"/>
          <p:cNvCxnSpPr>
            <a:cxnSpLocks noChangeShapeType="1"/>
            <a:stCxn id="49159" idx="3"/>
          </p:cNvCxnSpPr>
          <p:nvPr/>
        </p:nvCxnSpPr>
        <p:spPr bwMode="auto">
          <a:xfrm>
            <a:off x="3143250" y="4929188"/>
            <a:ext cx="1643063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72" name="42 - Ευθεία γραμμή σύνδεσης"/>
          <p:cNvCxnSpPr>
            <a:cxnSpLocks noChangeShapeType="1"/>
            <a:stCxn id="49157" idx="2"/>
          </p:cNvCxnSpPr>
          <p:nvPr/>
        </p:nvCxnSpPr>
        <p:spPr bwMode="auto">
          <a:xfrm rot="5400000">
            <a:off x="4356894" y="2213769"/>
            <a:ext cx="1428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3" name="70 - Ευθεία γραμμή σύνδεσης"/>
          <p:cNvCxnSpPr>
            <a:cxnSpLocks noChangeShapeType="1"/>
            <a:stCxn id="49156" idx="2"/>
            <a:endCxn id="49158" idx="0"/>
          </p:cNvCxnSpPr>
          <p:nvPr/>
        </p:nvCxnSpPr>
        <p:spPr bwMode="auto">
          <a:xfrm rot="5400000">
            <a:off x="1999457" y="3429794"/>
            <a:ext cx="285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4" name="72 - Ευθεία γραμμή σύνδεσης"/>
          <p:cNvCxnSpPr>
            <a:cxnSpLocks noChangeShapeType="1"/>
            <a:stCxn id="49158" idx="2"/>
            <a:endCxn id="49159" idx="0"/>
          </p:cNvCxnSpPr>
          <p:nvPr/>
        </p:nvCxnSpPr>
        <p:spPr bwMode="auto">
          <a:xfrm rot="5400000">
            <a:off x="1999457" y="4429919"/>
            <a:ext cx="285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5" name="73 - Ευθεία γραμμή σύνδεσης"/>
          <p:cNvCxnSpPr>
            <a:cxnSpLocks noChangeShapeType="1"/>
          </p:cNvCxnSpPr>
          <p:nvPr/>
        </p:nvCxnSpPr>
        <p:spPr bwMode="auto">
          <a:xfrm rot="5400000">
            <a:off x="2001044" y="2428081"/>
            <a:ext cx="2857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6" name="75 - Ευθεία γραμμή σύνδεσης"/>
          <p:cNvCxnSpPr>
            <a:cxnSpLocks noChangeShapeType="1"/>
          </p:cNvCxnSpPr>
          <p:nvPr/>
        </p:nvCxnSpPr>
        <p:spPr bwMode="auto">
          <a:xfrm>
            <a:off x="2143125" y="2286000"/>
            <a:ext cx="2286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0" name="Rectangle 6"/>
          <p:cNvSpPr>
            <a:spLocks noGrp="1" noChangeArrowheads="1"/>
          </p:cNvSpPr>
          <p:nvPr>
            <p:ph type="title"/>
          </p:nvPr>
        </p:nvSpPr>
        <p:spPr>
          <a:xfrm>
            <a:off x="981075" y="1153049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Defining </a:t>
            </a:r>
            <a:r>
              <a:rPr lang="en-US" sz="2400" b="1" dirty="0" smtClean="0"/>
              <a:t>&amp; </a:t>
            </a:r>
            <a:r>
              <a:rPr lang="en-US" sz="2400" b="1" dirty="0"/>
              <a:t>Measuring Risk</a:t>
            </a:r>
          </a:p>
        </p:txBody>
      </p:sp>
      <p:sp>
        <p:nvSpPr>
          <p:cNvPr id="513031" name="Rectangle 7"/>
          <p:cNvSpPr>
            <a:spLocks noGrp="1" noChangeArrowheads="1"/>
          </p:cNvSpPr>
          <p:nvPr>
            <p:ph idx="1"/>
          </p:nvPr>
        </p:nvSpPr>
        <p:spPr>
          <a:xfrm>
            <a:off x="254833" y="2098623"/>
            <a:ext cx="8617705" cy="3921176"/>
          </a:xfrm>
        </p:spPr>
        <p:txBody>
          <a:bodyPr/>
          <a:lstStyle/>
          <a:p>
            <a:pPr marL="454025" indent="-454025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Risk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i="1" dirty="0" smtClean="0">
                <a:solidFill>
                  <a:srgbClr val="FF0000"/>
                </a:solidFill>
              </a:rPr>
              <a:t>probability (chance)</a:t>
            </a:r>
            <a:r>
              <a:rPr lang="en-US" sz="2000" dirty="0" smtClean="0"/>
              <a:t> </a:t>
            </a:r>
            <a:r>
              <a:rPr lang="en-US" sz="2000" dirty="0"/>
              <a:t>that an </a:t>
            </a:r>
            <a:r>
              <a:rPr lang="en-US" sz="2000" b="1" dirty="0">
                <a:solidFill>
                  <a:schemeClr val="tx2"/>
                </a:solidFill>
              </a:rPr>
              <a:t>unexpected outcome </a:t>
            </a:r>
            <a:r>
              <a:rPr lang="en-US" sz="2000" dirty="0"/>
              <a:t>will occur</a:t>
            </a:r>
            <a:br>
              <a:rPr lang="en-US" sz="2000" dirty="0"/>
            </a:br>
            <a:endParaRPr lang="en-US" sz="2000" dirty="0" smtClean="0"/>
          </a:p>
          <a:p>
            <a:pPr marL="454025" indent="-454025">
              <a:lnSpc>
                <a:spcPct val="90000"/>
              </a:lnSpc>
              <a:buNone/>
            </a:pPr>
            <a:endParaRPr lang="en-US" sz="1000" dirty="0"/>
          </a:p>
          <a:p>
            <a:pPr marL="454025" indent="-454025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b="1" dirty="0">
                <a:solidFill>
                  <a:schemeClr val="tx2"/>
                </a:solidFill>
              </a:rPr>
              <a:t>probability </a:t>
            </a:r>
            <a:r>
              <a:rPr lang="en-US" sz="2000" b="1" dirty="0" smtClean="0">
                <a:solidFill>
                  <a:schemeClr val="tx2"/>
                </a:solidFill>
              </a:rPr>
              <a:t>distribution	</a:t>
            </a:r>
            <a:r>
              <a:rPr lang="en-US" sz="2000" dirty="0" smtClean="0"/>
              <a:t>is </a:t>
            </a:r>
            <a:r>
              <a:rPr lang="en-US" sz="2000" dirty="0"/>
              <a:t>a </a:t>
            </a:r>
            <a:r>
              <a:rPr lang="en-US" sz="2000" dirty="0" smtClean="0"/>
              <a:t>listing of </a:t>
            </a:r>
            <a:r>
              <a:rPr lang="en-US" sz="2000" dirty="0"/>
              <a:t>all possible outcomes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1800" dirty="0" smtClean="0"/>
              <a:t>with </a:t>
            </a:r>
            <a:r>
              <a:rPr lang="en-US" sz="1800" dirty="0"/>
              <a:t>a probability assigned to </a:t>
            </a:r>
            <a:r>
              <a:rPr lang="en-US" sz="1800" dirty="0" smtClean="0"/>
              <a:t>each</a:t>
            </a:r>
            <a:endParaRPr lang="en-US" sz="1800" dirty="0"/>
          </a:p>
          <a:p>
            <a:pPr marL="1209675" lvl="1" indent="-423863">
              <a:lnSpc>
                <a:spcPct val="150000"/>
              </a:lnSpc>
              <a:buNone/>
            </a:pPr>
            <a:r>
              <a:rPr lang="en-US" sz="1800" dirty="0" smtClean="0"/>
              <a:t>				must </a:t>
            </a:r>
            <a:r>
              <a:rPr lang="en-US" sz="1800" dirty="0"/>
              <a:t>sum to 1.0  (100</a:t>
            </a:r>
            <a:r>
              <a:rPr lang="en-US" sz="1800" dirty="0" smtClean="0"/>
              <a:t>%)</a:t>
            </a:r>
            <a:endParaRPr lang="en-US" sz="1800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3C5-830E-4D08-BDFB-7A2EFB8B537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autoUpdateAnimBg="0"/>
      <p:bldP spid="5130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38535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Probability Distributions</a:t>
            </a:r>
          </a:p>
        </p:txBody>
      </p:sp>
      <p:sp>
        <p:nvSpPr>
          <p:cNvPr id="32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CEB9-3AA2-4E8A-AD53-E6D6DE2FE7D1}" type="slidenum">
              <a:rPr lang="en-US"/>
              <a:pPr/>
              <a:t>12</a:t>
            </a:fld>
            <a:endParaRPr lang="en-US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162628"/>
            <a:ext cx="8915400" cy="537029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Martin Products </a:t>
            </a:r>
            <a:r>
              <a:rPr lang="en-US" sz="2400" dirty="0" smtClean="0"/>
              <a:t>&amp; </a:t>
            </a:r>
            <a:r>
              <a:rPr lang="en-US" sz="2400" dirty="0"/>
              <a:t>U. S. Electric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3164114"/>
            <a:ext cx="9144000" cy="2855686"/>
            <a:chOff x="0" y="2256"/>
            <a:chExt cx="5760" cy="1536"/>
          </a:xfrm>
        </p:grpSpPr>
        <p:sp>
          <p:nvSpPr>
            <p:cNvPr id="515079" name="Rectangle 7"/>
            <p:cNvSpPr>
              <a:spLocks noChangeArrowheads="1"/>
            </p:cNvSpPr>
            <p:nvPr/>
          </p:nvSpPr>
          <p:spPr bwMode="auto">
            <a:xfrm>
              <a:off x="0" y="2256"/>
              <a:ext cx="5760" cy="15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40" y="2314"/>
              <a:ext cx="5480" cy="1466"/>
              <a:chOff x="140" y="2314"/>
              <a:chExt cx="5480" cy="1466"/>
            </a:xfrm>
          </p:grpSpPr>
          <p:sp>
            <p:nvSpPr>
              <p:cNvPr id="515080" name="Rectangle 8"/>
              <p:cNvSpPr>
                <a:spLocks noChangeArrowheads="1"/>
              </p:cNvSpPr>
              <p:nvPr/>
            </p:nvSpPr>
            <p:spPr bwMode="auto">
              <a:xfrm>
                <a:off x="3279" y="2678"/>
                <a:ext cx="104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Martin Products</a:t>
                </a:r>
                <a:endParaRPr lang="en-US"/>
              </a:p>
            </p:txBody>
          </p:sp>
          <p:sp>
            <p:nvSpPr>
              <p:cNvPr id="515081" name="Rectangle 9"/>
              <p:cNvSpPr>
                <a:spLocks noChangeArrowheads="1"/>
              </p:cNvSpPr>
              <p:nvPr/>
            </p:nvSpPr>
            <p:spPr bwMode="auto">
              <a:xfrm>
                <a:off x="4681" y="2678"/>
                <a:ext cx="7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U.S. Electric</a:t>
                </a:r>
                <a:endParaRPr lang="en-US"/>
              </a:p>
            </p:txBody>
          </p:sp>
          <p:sp>
            <p:nvSpPr>
              <p:cNvPr id="515082" name="Rectangle 10"/>
              <p:cNvSpPr>
                <a:spLocks noChangeArrowheads="1"/>
              </p:cNvSpPr>
              <p:nvPr/>
            </p:nvSpPr>
            <p:spPr bwMode="auto">
              <a:xfrm>
                <a:off x="173" y="3041"/>
                <a:ext cx="42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Boom</a:t>
                </a:r>
                <a:endParaRPr lang="en-US"/>
              </a:p>
            </p:txBody>
          </p:sp>
          <p:sp>
            <p:nvSpPr>
              <p:cNvPr id="515083" name="Rectangle 11"/>
              <p:cNvSpPr>
                <a:spLocks noChangeArrowheads="1"/>
              </p:cNvSpPr>
              <p:nvPr/>
            </p:nvSpPr>
            <p:spPr bwMode="auto">
              <a:xfrm>
                <a:off x="1844" y="3041"/>
                <a:ext cx="24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0.2</a:t>
                </a:r>
                <a:endParaRPr lang="en-US"/>
              </a:p>
            </p:txBody>
          </p:sp>
          <p:sp>
            <p:nvSpPr>
              <p:cNvPr id="515084" name="Rectangle 12"/>
              <p:cNvSpPr>
                <a:spLocks noChangeArrowheads="1"/>
              </p:cNvSpPr>
              <p:nvPr/>
            </p:nvSpPr>
            <p:spPr bwMode="auto">
              <a:xfrm>
                <a:off x="3613" y="3041"/>
                <a:ext cx="3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110%</a:t>
                </a:r>
                <a:endParaRPr lang="en-US"/>
              </a:p>
            </p:txBody>
          </p:sp>
          <p:sp>
            <p:nvSpPr>
              <p:cNvPr id="515085" name="Rectangle 13"/>
              <p:cNvSpPr>
                <a:spLocks noChangeArrowheads="1"/>
              </p:cNvSpPr>
              <p:nvPr/>
            </p:nvSpPr>
            <p:spPr bwMode="auto">
              <a:xfrm>
                <a:off x="4929" y="3041"/>
                <a:ext cx="31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20%</a:t>
                </a:r>
                <a:endParaRPr lang="en-US"/>
              </a:p>
            </p:txBody>
          </p:sp>
          <p:sp>
            <p:nvSpPr>
              <p:cNvPr id="515086" name="Rectangle 14"/>
              <p:cNvSpPr>
                <a:spLocks noChangeArrowheads="1"/>
              </p:cNvSpPr>
              <p:nvPr/>
            </p:nvSpPr>
            <p:spPr bwMode="auto">
              <a:xfrm>
                <a:off x="173" y="3217"/>
                <a:ext cx="50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Normal</a:t>
                </a:r>
                <a:endParaRPr lang="en-US"/>
              </a:p>
            </p:txBody>
          </p:sp>
          <p:sp>
            <p:nvSpPr>
              <p:cNvPr id="515087" name="Rectangle 15"/>
              <p:cNvSpPr>
                <a:spLocks noChangeArrowheads="1"/>
              </p:cNvSpPr>
              <p:nvPr/>
            </p:nvSpPr>
            <p:spPr bwMode="auto">
              <a:xfrm>
                <a:off x="1844" y="3217"/>
                <a:ext cx="24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0.5</a:t>
                </a:r>
                <a:endParaRPr lang="en-US"/>
              </a:p>
            </p:txBody>
          </p:sp>
          <p:sp>
            <p:nvSpPr>
              <p:cNvPr id="515088" name="Rectangle 16"/>
              <p:cNvSpPr>
                <a:spLocks noChangeArrowheads="1"/>
              </p:cNvSpPr>
              <p:nvPr/>
            </p:nvSpPr>
            <p:spPr bwMode="auto">
              <a:xfrm>
                <a:off x="3646" y="3217"/>
                <a:ext cx="31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22%</a:t>
                </a:r>
                <a:endParaRPr lang="en-US"/>
              </a:p>
            </p:txBody>
          </p:sp>
          <p:sp>
            <p:nvSpPr>
              <p:cNvPr id="515089" name="Rectangle 17"/>
              <p:cNvSpPr>
                <a:spLocks noChangeArrowheads="1"/>
              </p:cNvSpPr>
              <p:nvPr/>
            </p:nvSpPr>
            <p:spPr bwMode="auto">
              <a:xfrm>
                <a:off x="4929" y="3217"/>
                <a:ext cx="31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16%</a:t>
                </a:r>
                <a:endParaRPr lang="en-US"/>
              </a:p>
            </p:txBody>
          </p:sp>
          <p:sp>
            <p:nvSpPr>
              <p:cNvPr id="515090" name="Rectangle 18"/>
              <p:cNvSpPr>
                <a:spLocks noChangeArrowheads="1"/>
              </p:cNvSpPr>
              <p:nvPr/>
            </p:nvSpPr>
            <p:spPr bwMode="auto">
              <a:xfrm>
                <a:off x="173" y="3393"/>
                <a:ext cx="71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Recession</a:t>
                </a:r>
                <a:endParaRPr lang="en-US"/>
              </a:p>
            </p:txBody>
          </p:sp>
          <p:sp>
            <p:nvSpPr>
              <p:cNvPr id="515091" name="Rectangle 19"/>
              <p:cNvSpPr>
                <a:spLocks noChangeArrowheads="1"/>
              </p:cNvSpPr>
              <p:nvPr/>
            </p:nvSpPr>
            <p:spPr bwMode="auto">
              <a:xfrm>
                <a:off x="1844" y="3393"/>
                <a:ext cx="24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u="sng">
                    <a:solidFill>
                      <a:srgbClr val="000090"/>
                    </a:solidFill>
                  </a:rPr>
                  <a:t>0.3</a:t>
                </a:r>
                <a:endParaRPr lang="en-US"/>
              </a:p>
            </p:txBody>
          </p:sp>
          <p:sp>
            <p:nvSpPr>
              <p:cNvPr id="515092" name="Rectangle 20"/>
              <p:cNvSpPr>
                <a:spLocks noChangeArrowheads="1"/>
              </p:cNvSpPr>
              <p:nvPr/>
            </p:nvSpPr>
            <p:spPr bwMode="auto">
              <a:xfrm>
                <a:off x="3624" y="3393"/>
                <a:ext cx="35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-60%</a:t>
                </a:r>
                <a:endParaRPr lang="en-US"/>
              </a:p>
            </p:txBody>
          </p:sp>
          <p:sp>
            <p:nvSpPr>
              <p:cNvPr id="515093" name="Rectangle 21"/>
              <p:cNvSpPr>
                <a:spLocks noChangeArrowheads="1"/>
              </p:cNvSpPr>
              <p:nvPr/>
            </p:nvSpPr>
            <p:spPr bwMode="auto">
              <a:xfrm>
                <a:off x="4929" y="3393"/>
                <a:ext cx="31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10%</a:t>
                </a:r>
                <a:endParaRPr lang="en-US"/>
              </a:p>
            </p:txBody>
          </p:sp>
          <p:sp>
            <p:nvSpPr>
              <p:cNvPr id="515094" name="Rectangle 22"/>
              <p:cNvSpPr>
                <a:spLocks noChangeArrowheads="1"/>
              </p:cNvSpPr>
              <p:nvPr/>
            </p:nvSpPr>
            <p:spPr bwMode="auto">
              <a:xfrm>
                <a:off x="1844" y="3569"/>
                <a:ext cx="24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1.0</a:t>
                </a:r>
                <a:endParaRPr lang="en-US"/>
              </a:p>
            </p:txBody>
          </p:sp>
          <p:sp>
            <p:nvSpPr>
              <p:cNvPr id="515095" name="Rectangle 23"/>
              <p:cNvSpPr>
                <a:spLocks noChangeArrowheads="1"/>
              </p:cNvSpPr>
              <p:nvPr/>
            </p:nvSpPr>
            <p:spPr bwMode="auto">
              <a:xfrm>
                <a:off x="1844" y="3710"/>
                <a:ext cx="184" cy="12"/>
              </a:xfrm>
              <a:prstGeom prst="rect">
                <a:avLst/>
              </a:prstGeom>
              <a:solidFill>
                <a:srgbClr val="000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5096" name="Rectangle 24"/>
              <p:cNvSpPr>
                <a:spLocks noChangeArrowheads="1"/>
              </p:cNvSpPr>
              <p:nvPr/>
            </p:nvSpPr>
            <p:spPr bwMode="auto">
              <a:xfrm>
                <a:off x="1844" y="3733"/>
                <a:ext cx="184" cy="12"/>
              </a:xfrm>
              <a:prstGeom prst="rect">
                <a:avLst/>
              </a:prstGeom>
              <a:solidFill>
                <a:srgbClr val="000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5097" name="Rectangle 25"/>
              <p:cNvSpPr>
                <a:spLocks noChangeArrowheads="1"/>
              </p:cNvSpPr>
              <p:nvPr/>
            </p:nvSpPr>
            <p:spPr bwMode="auto">
              <a:xfrm>
                <a:off x="1208" y="2502"/>
                <a:ext cx="167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90"/>
                    </a:solidFill>
                  </a:rPr>
                  <a:t>Probability of </a:t>
                </a:r>
                <a:r>
                  <a:rPr lang="en-US" sz="1800" dirty="0" smtClean="0">
                    <a:solidFill>
                      <a:srgbClr val="000090"/>
                    </a:solidFill>
                  </a:rPr>
                  <a:t>this state </a:t>
                </a:r>
                <a:endParaRPr lang="en-US" dirty="0"/>
              </a:p>
            </p:txBody>
          </p:sp>
          <p:sp>
            <p:nvSpPr>
              <p:cNvPr id="515098" name="Rectangle 26"/>
              <p:cNvSpPr>
                <a:spLocks noChangeArrowheads="1"/>
              </p:cNvSpPr>
              <p:nvPr/>
            </p:nvSpPr>
            <p:spPr bwMode="auto">
              <a:xfrm>
                <a:off x="1629" y="2666"/>
                <a:ext cx="67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90"/>
                    </a:solidFill>
                  </a:rPr>
                  <a:t>occurring</a:t>
                </a:r>
                <a:endParaRPr lang="en-US" dirty="0"/>
              </a:p>
            </p:txBody>
          </p:sp>
          <p:sp>
            <p:nvSpPr>
              <p:cNvPr id="515099" name="Rectangle 27"/>
              <p:cNvSpPr>
                <a:spLocks noChangeArrowheads="1"/>
              </p:cNvSpPr>
              <p:nvPr/>
            </p:nvSpPr>
            <p:spPr bwMode="auto">
              <a:xfrm>
                <a:off x="270" y="2502"/>
                <a:ext cx="7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State of the </a:t>
                </a:r>
                <a:endParaRPr lang="en-US"/>
              </a:p>
            </p:txBody>
          </p:sp>
          <p:sp>
            <p:nvSpPr>
              <p:cNvPr id="515100" name="Rectangle 28"/>
              <p:cNvSpPr>
                <a:spLocks noChangeArrowheads="1"/>
              </p:cNvSpPr>
              <p:nvPr/>
            </p:nvSpPr>
            <p:spPr bwMode="auto">
              <a:xfrm>
                <a:off x="345" y="2666"/>
                <a:ext cx="62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Economy</a:t>
                </a:r>
                <a:endParaRPr lang="en-US"/>
              </a:p>
            </p:txBody>
          </p:sp>
          <p:sp>
            <p:nvSpPr>
              <p:cNvPr id="515101" name="Rectangle 29"/>
              <p:cNvSpPr>
                <a:spLocks noChangeArrowheads="1"/>
              </p:cNvSpPr>
              <p:nvPr/>
            </p:nvSpPr>
            <p:spPr bwMode="auto">
              <a:xfrm>
                <a:off x="3560" y="2314"/>
                <a:ext cx="16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90"/>
                    </a:solidFill>
                  </a:rPr>
                  <a:t>Rate of Return on Stock if </a:t>
                </a:r>
                <a:endParaRPr lang="en-US"/>
              </a:p>
            </p:txBody>
          </p:sp>
          <p:sp>
            <p:nvSpPr>
              <p:cNvPr id="515102" name="Rectangle 30"/>
              <p:cNvSpPr>
                <a:spLocks noChangeArrowheads="1"/>
              </p:cNvSpPr>
              <p:nvPr/>
            </p:nvSpPr>
            <p:spPr bwMode="auto">
              <a:xfrm>
                <a:off x="3786" y="2490"/>
                <a:ext cx="1202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90"/>
                    </a:solidFill>
                  </a:rPr>
                  <a:t>this state occurs</a:t>
                </a:r>
                <a:endParaRPr lang="en-US" dirty="0"/>
              </a:p>
            </p:txBody>
          </p:sp>
          <p:sp>
            <p:nvSpPr>
              <p:cNvPr id="515103" name="Rectangle 31"/>
              <p:cNvSpPr>
                <a:spLocks noChangeArrowheads="1"/>
              </p:cNvSpPr>
              <p:nvPr/>
            </p:nvSpPr>
            <p:spPr bwMode="auto">
              <a:xfrm>
                <a:off x="3053" y="2666"/>
                <a:ext cx="2567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5104" name="Rectangle 32"/>
              <p:cNvSpPr>
                <a:spLocks noChangeArrowheads="1"/>
              </p:cNvSpPr>
              <p:nvPr/>
            </p:nvSpPr>
            <p:spPr bwMode="auto">
              <a:xfrm>
                <a:off x="140" y="2854"/>
                <a:ext cx="5480" cy="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 autoUpdateAnimBg="0"/>
      <p:bldP spid="515075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4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1138535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Expected Rate of Return</a:t>
            </a:r>
          </a:p>
        </p:txBody>
      </p:sp>
      <p:sp>
        <p:nvSpPr>
          <p:cNvPr id="516105" name="Rectangle 9"/>
          <p:cNvSpPr>
            <a:spLocks noGrp="1" noChangeArrowheads="1"/>
          </p:cNvSpPr>
          <p:nvPr>
            <p:ph idx="1"/>
          </p:nvPr>
        </p:nvSpPr>
        <p:spPr>
          <a:xfrm>
            <a:off x="823686" y="2275114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Rate of return expected to be realized from an investment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during </a:t>
            </a:r>
            <a:r>
              <a:rPr lang="en-US" sz="2000" dirty="0"/>
              <a:t>its life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Mean value </a:t>
            </a:r>
            <a:r>
              <a:rPr lang="en-US" sz="2000" dirty="0"/>
              <a:t>of the probability </a:t>
            </a:r>
            <a:r>
              <a:rPr lang="en-US" sz="2000" dirty="0" smtClean="0"/>
              <a:t>distribution of </a:t>
            </a:r>
            <a:r>
              <a:rPr lang="en-US" sz="2000" dirty="0"/>
              <a:t>possible returns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</a:rPr>
              <a:t>Weighted average </a:t>
            </a:r>
            <a:r>
              <a:rPr lang="en-US" sz="2000" dirty="0"/>
              <a:t>of the outcomes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dirty="0"/>
              <a:t>the weights are the probabilities</a:t>
            </a: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FB6-6506-4EF4-B8B4-21EEB8660DC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00" name="Rectangle 80"/>
          <p:cNvSpPr>
            <a:spLocks noGrp="1" noChangeArrowheads="1"/>
          </p:cNvSpPr>
          <p:nvPr>
            <p:ph type="title"/>
          </p:nvPr>
        </p:nvSpPr>
        <p:spPr>
          <a:xfrm>
            <a:off x="762000" y="1138535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Expected Rate of Return</a:t>
            </a:r>
          </a:p>
        </p:txBody>
      </p:sp>
      <p:sp>
        <p:nvSpPr>
          <p:cNvPr id="7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CFFF-BCD7-4BFB-AA32-B46CD04896DB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-228600" y="2514600"/>
            <a:ext cx="9996714" cy="2511425"/>
            <a:chOff x="-144" y="1584"/>
            <a:chExt cx="6227" cy="1582"/>
          </a:xfrm>
        </p:grpSpPr>
        <p:sp>
          <p:nvSpPr>
            <p:cNvPr id="517129" name="Rectangle 9"/>
            <p:cNvSpPr>
              <a:spLocks noChangeArrowheads="1"/>
            </p:cNvSpPr>
            <p:nvPr/>
          </p:nvSpPr>
          <p:spPr bwMode="auto">
            <a:xfrm>
              <a:off x="-144" y="1584"/>
              <a:ext cx="6227" cy="1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7158" name="Rectangle 38"/>
            <p:cNvSpPr>
              <a:spLocks noChangeArrowheads="1"/>
            </p:cNvSpPr>
            <p:nvPr/>
          </p:nvSpPr>
          <p:spPr bwMode="auto">
            <a:xfrm>
              <a:off x="1360" y="2924"/>
              <a:ext cx="161" cy="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7164" name="Rectangle 44"/>
            <p:cNvSpPr>
              <a:spLocks noChangeArrowheads="1"/>
            </p:cNvSpPr>
            <p:nvPr/>
          </p:nvSpPr>
          <p:spPr bwMode="auto">
            <a:xfrm>
              <a:off x="3345" y="2924"/>
              <a:ext cx="235" cy="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7170" name="Rectangle 50"/>
            <p:cNvSpPr>
              <a:spLocks noChangeArrowheads="1"/>
            </p:cNvSpPr>
            <p:nvPr/>
          </p:nvSpPr>
          <p:spPr bwMode="auto">
            <a:xfrm>
              <a:off x="5133" y="2924"/>
              <a:ext cx="234" cy="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210" y="1643"/>
              <a:ext cx="5355" cy="1319"/>
              <a:chOff x="210" y="1643"/>
              <a:chExt cx="5355" cy="1319"/>
            </a:xfrm>
          </p:grpSpPr>
          <p:sp>
            <p:nvSpPr>
              <p:cNvPr id="517130" name="Rectangle 10"/>
              <p:cNvSpPr>
                <a:spLocks noChangeArrowheads="1"/>
              </p:cNvSpPr>
              <p:nvPr/>
            </p:nvSpPr>
            <p:spPr bwMode="auto">
              <a:xfrm>
                <a:off x="510" y="2170"/>
                <a:ext cx="1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(1)</a:t>
                </a:r>
                <a:endParaRPr lang="en-US"/>
              </a:p>
            </p:txBody>
          </p:sp>
          <p:sp>
            <p:nvSpPr>
              <p:cNvPr id="517131" name="Rectangle 11"/>
              <p:cNvSpPr>
                <a:spLocks noChangeArrowheads="1"/>
              </p:cNvSpPr>
              <p:nvPr/>
            </p:nvSpPr>
            <p:spPr bwMode="auto">
              <a:xfrm>
                <a:off x="1375" y="2170"/>
                <a:ext cx="1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(2)</a:t>
                </a:r>
                <a:endParaRPr lang="en-US"/>
              </a:p>
            </p:txBody>
          </p:sp>
          <p:sp>
            <p:nvSpPr>
              <p:cNvPr id="517132" name="Rectangle 12"/>
              <p:cNvSpPr>
                <a:spLocks noChangeArrowheads="1"/>
              </p:cNvSpPr>
              <p:nvPr/>
            </p:nvSpPr>
            <p:spPr bwMode="auto">
              <a:xfrm>
                <a:off x="2481" y="2170"/>
                <a:ext cx="1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(3)</a:t>
                </a:r>
                <a:endParaRPr lang="en-US"/>
              </a:p>
            </p:txBody>
          </p:sp>
          <p:sp>
            <p:nvSpPr>
              <p:cNvPr id="517133" name="Rectangle 13"/>
              <p:cNvSpPr>
                <a:spLocks noChangeArrowheads="1"/>
              </p:cNvSpPr>
              <p:nvPr/>
            </p:nvSpPr>
            <p:spPr bwMode="auto">
              <a:xfrm>
                <a:off x="3345" y="2170"/>
                <a:ext cx="25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= (4)</a:t>
                </a:r>
                <a:endParaRPr lang="en-US"/>
              </a:p>
            </p:txBody>
          </p:sp>
          <p:sp>
            <p:nvSpPr>
              <p:cNvPr id="517134" name="Rectangle 14"/>
              <p:cNvSpPr>
                <a:spLocks noChangeArrowheads="1"/>
              </p:cNvSpPr>
              <p:nvPr/>
            </p:nvSpPr>
            <p:spPr bwMode="auto">
              <a:xfrm>
                <a:off x="4363" y="2170"/>
                <a:ext cx="1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(5)</a:t>
                </a:r>
                <a:endParaRPr lang="en-US"/>
              </a:p>
            </p:txBody>
          </p:sp>
          <p:sp>
            <p:nvSpPr>
              <p:cNvPr id="517135" name="Rectangle 15"/>
              <p:cNvSpPr>
                <a:spLocks noChangeArrowheads="1"/>
              </p:cNvSpPr>
              <p:nvPr/>
            </p:nvSpPr>
            <p:spPr bwMode="auto">
              <a:xfrm>
                <a:off x="5133" y="2170"/>
                <a:ext cx="25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= (6)</a:t>
                </a:r>
                <a:endParaRPr lang="en-US"/>
              </a:p>
            </p:txBody>
          </p:sp>
          <p:sp>
            <p:nvSpPr>
              <p:cNvPr id="517136" name="Rectangle 16"/>
              <p:cNvSpPr>
                <a:spLocks noChangeArrowheads="1"/>
              </p:cNvSpPr>
              <p:nvPr/>
            </p:nvSpPr>
            <p:spPr bwMode="auto">
              <a:xfrm>
                <a:off x="239" y="2331"/>
                <a:ext cx="3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Boom</a:t>
                </a:r>
                <a:endParaRPr lang="en-US"/>
              </a:p>
            </p:txBody>
          </p:sp>
          <p:sp>
            <p:nvSpPr>
              <p:cNvPr id="517137" name="Rectangle 17"/>
              <p:cNvSpPr>
                <a:spLocks noChangeArrowheads="1"/>
              </p:cNvSpPr>
              <p:nvPr/>
            </p:nvSpPr>
            <p:spPr bwMode="auto">
              <a:xfrm>
                <a:off x="1360" y="2331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0.2</a:t>
                </a:r>
                <a:endParaRPr lang="en-US"/>
              </a:p>
            </p:txBody>
          </p:sp>
          <p:sp>
            <p:nvSpPr>
              <p:cNvPr id="517138" name="Rectangle 18"/>
              <p:cNvSpPr>
                <a:spLocks noChangeArrowheads="1"/>
              </p:cNvSpPr>
              <p:nvPr/>
            </p:nvSpPr>
            <p:spPr bwMode="auto">
              <a:xfrm>
                <a:off x="2400" y="2331"/>
                <a:ext cx="30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110%</a:t>
                </a:r>
                <a:endParaRPr lang="en-US"/>
              </a:p>
            </p:txBody>
          </p:sp>
          <p:sp>
            <p:nvSpPr>
              <p:cNvPr id="517139" name="Rectangle 19"/>
              <p:cNvSpPr>
                <a:spLocks noChangeArrowheads="1"/>
              </p:cNvSpPr>
              <p:nvPr/>
            </p:nvSpPr>
            <p:spPr bwMode="auto">
              <a:xfrm>
                <a:off x="3345" y="2331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22%</a:t>
                </a:r>
                <a:endParaRPr lang="en-US"/>
              </a:p>
            </p:txBody>
          </p:sp>
          <p:sp>
            <p:nvSpPr>
              <p:cNvPr id="517140" name="Rectangle 20"/>
              <p:cNvSpPr>
                <a:spLocks noChangeArrowheads="1"/>
              </p:cNvSpPr>
              <p:nvPr/>
            </p:nvSpPr>
            <p:spPr bwMode="auto">
              <a:xfrm>
                <a:off x="4312" y="2331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20%</a:t>
                </a:r>
                <a:endParaRPr lang="en-US"/>
              </a:p>
            </p:txBody>
          </p:sp>
          <p:sp>
            <p:nvSpPr>
              <p:cNvPr id="517141" name="Rectangle 21"/>
              <p:cNvSpPr>
                <a:spLocks noChangeArrowheads="1"/>
              </p:cNvSpPr>
              <p:nvPr/>
            </p:nvSpPr>
            <p:spPr bwMode="auto">
              <a:xfrm>
                <a:off x="5169" y="2331"/>
                <a:ext cx="1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4%</a:t>
                </a:r>
                <a:endParaRPr lang="en-US"/>
              </a:p>
            </p:txBody>
          </p:sp>
          <p:sp>
            <p:nvSpPr>
              <p:cNvPr id="517142" name="Rectangle 22"/>
              <p:cNvSpPr>
                <a:spLocks noChangeArrowheads="1"/>
              </p:cNvSpPr>
              <p:nvPr/>
            </p:nvSpPr>
            <p:spPr bwMode="auto">
              <a:xfrm>
                <a:off x="239" y="2485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Normal</a:t>
                </a:r>
                <a:endParaRPr lang="en-US"/>
              </a:p>
            </p:txBody>
          </p:sp>
          <p:sp>
            <p:nvSpPr>
              <p:cNvPr id="517143" name="Rectangle 23"/>
              <p:cNvSpPr>
                <a:spLocks noChangeArrowheads="1"/>
              </p:cNvSpPr>
              <p:nvPr/>
            </p:nvSpPr>
            <p:spPr bwMode="auto">
              <a:xfrm>
                <a:off x="1360" y="2485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0.5</a:t>
                </a:r>
                <a:endParaRPr lang="en-US"/>
              </a:p>
            </p:txBody>
          </p:sp>
          <p:sp>
            <p:nvSpPr>
              <p:cNvPr id="517144" name="Rectangle 24"/>
              <p:cNvSpPr>
                <a:spLocks noChangeArrowheads="1"/>
              </p:cNvSpPr>
              <p:nvPr/>
            </p:nvSpPr>
            <p:spPr bwMode="auto">
              <a:xfrm>
                <a:off x="2437" y="2485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22%</a:t>
                </a:r>
                <a:endParaRPr lang="en-US"/>
              </a:p>
            </p:txBody>
          </p:sp>
          <p:sp>
            <p:nvSpPr>
              <p:cNvPr id="517145" name="Rectangle 25"/>
              <p:cNvSpPr>
                <a:spLocks noChangeArrowheads="1"/>
              </p:cNvSpPr>
              <p:nvPr/>
            </p:nvSpPr>
            <p:spPr bwMode="auto">
              <a:xfrm>
                <a:off x="3345" y="2485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11%</a:t>
                </a:r>
                <a:endParaRPr lang="en-US"/>
              </a:p>
            </p:txBody>
          </p:sp>
          <p:sp>
            <p:nvSpPr>
              <p:cNvPr id="517146" name="Rectangle 26"/>
              <p:cNvSpPr>
                <a:spLocks noChangeArrowheads="1"/>
              </p:cNvSpPr>
              <p:nvPr/>
            </p:nvSpPr>
            <p:spPr bwMode="auto">
              <a:xfrm>
                <a:off x="4312" y="2485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16%</a:t>
                </a:r>
                <a:endParaRPr lang="en-US"/>
              </a:p>
            </p:txBody>
          </p:sp>
          <p:sp>
            <p:nvSpPr>
              <p:cNvPr id="517147" name="Rectangle 27"/>
              <p:cNvSpPr>
                <a:spLocks noChangeArrowheads="1"/>
              </p:cNvSpPr>
              <p:nvPr/>
            </p:nvSpPr>
            <p:spPr bwMode="auto">
              <a:xfrm>
                <a:off x="5169" y="2485"/>
                <a:ext cx="1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8%</a:t>
                </a:r>
                <a:endParaRPr lang="en-US"/>
              </a:p>
            </p:txBody>
          </p:sp>
          <p:sp>
            <p:nvSpPr>
              <p:cNvPr id="517148" name="Rectangle 28"/>
              <p:cNvSpPr>
                <a:spLocks noChangeArrowheads="1"/>
              </p:cNvSpPr>
              <p:nvPr/>
            </p:nvSpPr>
            <p:spPr bwMode="auto">
              <a:xfrm>
                <a:off x="239" y="2639"/>
                <a:ext cx="56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Recession</a:t>
                </a:r>
                <a:endParaRPr lang="en-US"/>
              </a:p>
            </p:txBody>
          </p:sp>
          <p:sp>
            <p:nvSpPr>
              <p:cNvPr id="517149" name="Rectangle 29"/>
              <p:cNvSpPr>
                <a:spLocks noChangeArrowheads="1"/>
              </p:cNvSpPr>
              <p:nvPr/>
            </p:nvSpPr>
            <p:spPr bwMode="auto">
              <a:xfrm>
                <a:off x="1360" y="2639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0.3</a:t>
                </a:r>
                <a:endParaRPr lang="en-US"/>
              </a:p>
            </p:txBody>
          </p:sp>
          <p:sp>
            <p:nvSpPr>
              <p:cNvPr id="517150" name="Rectangle 30"/>
              <p:cNvSpPr>
                <a:spLocks noChangeArrowheads="1"/>
              </p:cNvSpPr>
              <p:nvPr/>
            </p:nvSpPr>
            <p:spPr bwMode="auto">
              <a:xfrm>
                <a:off x="1360" y="2763"/>
                <a:ext cx="161" cy="7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51" name="Rectangle 31"/>
              <p:cNvSpPr>
                <a:spLocks noChangeArrowheads="1"/>
              </p:cNvSpPr>
              <p:nvPr/>
            </p:nvSpPr>
            <p:spPr bwMode="auto">
              <a:xfrm>
                <a:off x="2415" y="2639"/>
                <a:ext cx="28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-60%</a:t>
                </a:r>
                <a:endParaRPr lang="en-US"/>
              </a:p>
            </p:txBody>
          </p:sp>
          <p:sp>
            <p:nvSpPr>
              <p:cNvPr id="517152" name="Rectangle 32"/>
              <p:cNvSpPr>
                <a:spLocks noChangeArrowheads="1"/>
              </p:cNvSpPr>
              <p:nvPr/>
            </p:nvSpPr>
            <p:spPr bwMode="auto">
              <a:xfrm>
                <a:off x="3331" y="2639"/>
                <a:ext cx="28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-18%</a:t>
                </a:r>
                <a:endParaRPr lang="en-US"/>
              </a:p>
            </p:txBody>
          </p:sp>
          <p:sp>
            <p:nvSpPr>
              <p:cNvPr id="517153" name="Rectangle 33"/>
              <p:cNvSpPr>
                <a:spLocks noChangeArrowheads="1"/>
              </p:cNvSpPr>
              <p:nvPr/>
            </p:nvSpPr>
            <p:spPr bwMode="auto">
              <a:xfrm>
                <a:off x="3331" y="2763"/>
                <a:ext cx="271" cy="7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54" name="Rectangle 34"/>
              <p:cNvSpPr>
                <a:spLocks noChangeArrowheads="1"/>
              </p:cNvSpPr>
              <p:nvPr/>
            </p:nvSpPr>
            <p:spPr bwMode="auto">
              <a:xfrm>
                <a:off x="4312" y="2639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10%</a:t>
                </a:r>
                <a:endParaRPr lang="en-US"/>
              </a:p>
            </p:txBody>
          </p:sp>
          <p:sp>
            <p:nvSpPr>
              <p:cNvPr id="517155" name="Rectangle 35"/>
              <p:cNvSpPr>
                <a:spLocks noChangeArrowheads="1"/>
              </p:cNvSpPr>
              <p:nvPr/>
            </p:nvSpPr>
            <p:spPr bwMode="auto">
              <a:xfrm>
                <a:off x="5169" y="2639"/>
                <a:ext cx="1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3%</a:t>
                </a:r>
                <a:endParaRPr lang="en-US"/>
              </a:p>
            </p:txBody>
          </p:sp>
          <p:sp>
            <p:nvSpPr>
              <p:cNvPr id="517156" name="Rectangle 36"/>
              <p:cNvSpPr>
                <a:spLocks noChangeArrowheads="1"/>
              </p:cNvSpPr>
              <p:nvPr/>
            </p:nvSpPr>
            <p:spPr bwMode="auto">
              <a:xfrm>
                <a:off x="5169" y="2763"/>
                <a:ext cx="169" cy="7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57" name="Rectangle 37"/>
              <p:cNvSpPr>
                <a:spLocks noChangeArrowheads="1"/>
              </p:cNvSpPr>
              <p:nvPr/>
            </p:nvSpPr>
            <p:spPr bwMode="auto">
              <a:xfrm>
                <a:off x="1360" y="2814"/>
                <a:ext cx="1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1.0</a:t>
                </a:r>
                <a:endParaRPr lang="en-US"/>
              </a:p>
            </p:txBody>
          </p:sp>
          <p:sp>
            <p:nvSpPr>
              <p:cNvPr id="517159" name="Rectangle 39"/>
              <p:cNvSpPr>
                <a:spLocks noChangeArrowheads="1"/>
              </p:cNvSpPr>
              <p:nvPr/>
            </p:nvSpPr>
            <p:spPr bwMode="auto">
              <a:xfrm>
                <a:off x="1360" y="2939"/>
                <a:ext cx="161" cy="7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60" name="Rectangle 40"/>
              <p:cNvSpPr>
                <a:spLocks noChangeArrowheads="1"/>
              </p:cNvSpPr>
              <p:nvPr/>
            </p:nvSpPr>
            <p:spPr bwMode="auto">
              <a:xfrm>
                <a:off x="2906" y="2814"/>
                <a:ext cx="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k</a:t>
                </a:r>
                <a:endParaRPr lang="en-US"/>
              </a:p>
            </p:txBody>
          </p:sp>
          <p:sp>
            <p:nvSpPr>
              <p:cNvPr id="517161" name="Rectangle 41"/>
              <p:cNvSpPr>
                <a:spLocks noChangeArrowheads="1"/>
              </p:cNvSpPr>
              <p:nvPr/>
            </p:nvSpPr>
            <p:spPr bwMode="auto">
              <a:xfrm>
                <a:off x="2964" y="2866"/>
                <a:ext cx="6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8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517162" name="Rectangle 42"/>
              <p:cNvSpPr>
                <a:spLocks noChangeArrowheads="1"/>
              </p:cNvSpPr>
              <p:nvPr/>
            </p:nvSpPr>
            <p:spPr bwMode="auto">
              <a:xfrm>
                <a:off x="3072" y="2784"/>
                <a:ext cx="10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517163" name="Rectangle 43"/>
              <p:cNvSpPr>
                <a:spLocks noChangeArrowheads="1"/>
              </p:cNvSpPr>
              <p:nvPr/>
            </p:nvSpPr>
            <p:spPr bwMode="auto">
              <a:xfrm>
                <a:off x="3345" y="2814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15%</a:t>
                </a:r>
                <a:endParaRPr lang="en-US"/>
              </a:p>
            </p:txBody>
          </p:sp>
          <p:sp>
            <p:nvSpPr>
              <p:cNvPr id="517165" name="Rectangle 45"/>
              <p:cNvSpPr>
                <a:spLocks noChangeArrowheads="1"/>
              </p:cNvSpPr>
              <p:nvPr/>
            </p:nvSpPr>
            <p:spPr bwMode="auto">
              <a:xfrm>
                <a:off x="3345" y="2939"/>
                <a:ext cx="235" cy="7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66" name="Rectangle 46"/>
              <p:cNvSpPr>
                <a:spLocks noChangeArrowheads="1"/>
              </p:cNvSpPr>
              <p:nvPr/>
            </p:nvSpPr>
            <p:spPr bwMode="auto">
              <a:xfrm>
                <a:off x="4730" y="2814"/>
                <a:ext cx="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k</a:t>
                </a:r>
                <a:endParaRPr lang="en-US"/>
              </a:p>
            </p:txBody>
          </p:sp>
          <p:sp>
            <p:nvSpPr>
              <p:cNvPr id="517167" name="Rectangle 47"/>
              <p:cNvSpPr>
                <a:spLocks noChangeArrowheads="1"/>
              </p:cNvSpPr>
              <p:nvPr/>
            </p:nvSpPr>
            <p:spPr bwMode="auto">
              <a:xfrm>
                <a:off x="4788" y="2866"/>
                <a:ext cx="6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8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517168" name="Rectangle 48"/>
              <p:cNvSpPr>
                <a:spLocks noChangeArrowheads="1"/>
              </p:cNvSpPr>
              <p:nvPr/>
            </p:nvSpPr>
            <p:spPr bwMode="auto">
              <a:xfrm>
                <a:off x="4896" y="2784"/>
                <a:ext cx="10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517169" name="Rectangle 49"/>
              <p:cNvSpPr>
                <a:spLocks noChangeArrowheads="1"/>
              </p:cNvSpPr>
              <p:nvPr/>
            </p:nvSpPr>
            <p:spPr bwMode="auto">
              <a:xfrm>
                <a:off x="5133" y="2814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80"/>
                    </a:solidFill>
                  </a:rPr>
                  <a:t>15%</a:t>
                </a:r>
                <a:endParaRPr lang="en-US"/>
              </a:p>
            </p:txBody>
          </p:sp>
          <p:sp>
            <p:nvSpPr>
              <p:cNvPr id="517171" name="Rectangle 51"/>
              <p:cNvSpPr>
                <a:spLocks noChangeArrowheads="1"/>
              </p:cNvSpPr>
              <p:nvPr/>
            </p:nvSpPr>
            <p:spPr bwMode="auto">
              <a:xfrm>
                <a:off x="5133" y="2939"/>
                <a:ext cx="234" cy="7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72" name="Rectangle 52"/>
              <p:cNvSpPr>
                <a:spLocks noChangeArrowheads="1"/>
              </p:cNvSpPr>
              <p:nvPr/>
            </p:nvSpPr>
            <p:spPr bwMode="auto">
              <a:xfrm>
                <a:off x="261" y="1826"/>
                <a:ext cx="68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State of the </a:t>
                </a:r>
                <a:endParaRPr lang="en-US"/>
              </a:p>
            </p:txBody>
          </p:sp>
          <p:sp>
            <p:nvSpPr>
              <p:cNvPr id="517173" name="Rectangle 53"/>
              <p:cNvSpPr>
                <a:spLocks noChangeArrowheads="1"/>
              </p:cNvSpPr>
              <p:nvPr/>
            </p:nvSpPr>
            <p:spPr bwMode="auto">
              <a:xfrm>
                <a:off x="312" y="1979"/>
                <a:ext cx="5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Economy</a:t>
                </a:r>
                <a:endParaRPr lang="en-US"/>
              </a:p>
            </p:txBody>
          </p:sp>
          <p:sp>
            <p:nvSpPr>
              <p:cNvPr id="517174" name="Rectangle 54"/>
              <p:cNvSpPr>
                <a:spLocks noChangeArrowheads="1"/>
              </p:cNvSpPr>
              <p:nvPr/>
            </p:nvSpPr>
            <p:spPr bwMode="auto">
              <a:xfrm>
                <a:off x="2451" y="1643"/>
                <a:ext cx="91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Martin Products</a:t>
                </a:r>
                <a:endParaRPr lang="en-US"/>
              </a:p>
            </p:txBody>
          </p:sp>
          <p:sp>
            <p:nvSpPr>
              <p:cNvPr id="517175" name="Rectangle 55"/>
              <p:cNvSpPr>
                <a:spLocks noChangeArrowheads="1"/>
              </p:cNvSpPr>
              <p:nvPr/>
            </p:nvSpPr>
            <p:spPr bwMode="auto">
              <a:xfrm>
                <a:off x="4385" y="1643"/>
                <a:ext cx="7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U. S. Electric</a:t>
                </a:r>
                <a:endParaRPr lang="en-US"/>
              </a:p>
            </p:txBody>
          </p:sp>
          <p:sp>
            <p:nvSpPr>
              <p:cNvPr id="517176" name="Rectangle 56"/>
              <p:cNvSpPr>
                <a:spLocks noChangeArrowheads="1"/>
              </p:cNvSpPr>
              <p:nvPr/>
            </p:nvSpPr>
            <p:spPr bwMode="auto">
              <a:xfrm>
                <a:off x="4056" y="1811"/>
                <a:ext cx="80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Return if This </a:t>
                </a:r>
                <a:endParaRPr lang="en-US"/>
              </a:p>
            </p:txBody>
          </p:sp>
          <p:sp>
            <p:nvSpPr>
              <p:cNvPr id="517177" name="Rectangle 57"/>
              <p:cNvSpPr>
                <a:spLocks noChangeArrowheads="1"/>
              </p:cNvSpPr>
              <p:nvPr/>
            </p:nvSpPr>
            <p:spPr bwMode="auto">
              <a:xfrm>
                <a:off x="3984" y="1968"/>
                <a:ext cx="94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State Occurs (k</a:t>
                </a:r>
                <a:r>
                  <a:rPr lang="en-US" sz="1500" baseline="-25000">
                    <a:solidFill>
                      <a:srgbClr val="000080"/>
                    </a:solidFill>
                  </a:rPr>
                  <a:t>i</a:t>
                </a:r>
                <a:r>
                  <a:rPr lang="en-US" sz="1500">
                    <a:solidFill>
                      <a:srgbClr val="000080"/>
                    </a:solidFill>
                  </a:rPr>
                  <a:t>)</a:t>
                </a:r>
                <a:endParaRPr lang="en-US"/>
              </a:p>
            </p:txBody>
          </p:sp>
          <p:sp>
            <p:nvSpPr>
              <p:cNvPr id="517180" name="Rectangle 60"/>
              <p:cNvSpPr>
                <a:spLocks noChangeArrowheads="1"/>
              </p:cNvSpPr>
              <p:nvPr/>
            </p:nvSpPr>
            <p:spPr bwMode="auto">
              <a:xfrm>
                <a:off x="5001" y="1826"/>
                <a:ext cx="52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Product: </a:t>
                </a:r>
                <a:endParaRPr lang="en-US"/>
              </a:p>
            </p:txBody>
          </p:sp>
          <p:sp>
            <p:nvSpPr>
              <p:cNvPr id="517181" name="Rectangle 61"/>
              <p:cNvSpPr>
                <a:spLocks noChangeArrowheads="1"/>
              </p:cNvSpPr>
              <p:nvPr/>
            </p:nvSpPr>
            <p:spPr bwMode="auto">
              <a:xfrm>
                <a:off x="5045" y="1979"/>
                <a:ext cx="42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(2) x (5)</a:t>
                </a:r>
                <a:endParaRPr lang="en-US"/>
              </a:p>
            </p:txBody>
          </p:sp>
          <p:sp>
            <p:nvSpPr>
              <p:cNvPr id="517182" name="Rectangle 62"/>
              <p:cNvSpPr>
                <a:spLocks noChangeArrowheads="1"/>
              </p:cNvSpPr>
              <p:nvPr/>
            </p:nvSpPr>
            <p:spPr bwMode="auto">
              <a:xfrm>
                <a:off x="1067" y="1657"/>
                <a:ext cx="79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Probability of </a:t>
                </a:r>
                <a:endParaRPr lang="en-US"/>
              </a:p>
            </p:txBody>
          </p:sp>
          <p:sp>
            <p:nvSpPr>
              <p:cNvPr id="517183" name="Rectangle 63"/>
              <p:cNvSpPr>
                <a:spLocks noChangeArrowheads="1"/>
              </p:cNvSpPr>
              <p:nvPr/>
            </p:nvSpPr>
            <p:spPr bwMode="auto">
              <a:xfrm>
                <a:off x="1162" y="1811"/>
                <a:ext cx="60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This State </a:t>
                </a:r>
                <a:endParaRPr lang="en-US"/>
              </a:p>
            </p:txBody>
          </p:sp>
          <p:sp>
            <p:nvSpPr>
              <p:cNvPr id="517184" name="Rectangle 64"/>
              <p:cNvSpPr>
                <a:spLocks noChangeArrowheads="1"/>
              </p:cNvSpPr>
              <p:nvPr/>
            </p:nvSpPr>
            <p:spPr bwMode="auto">
              <a:xfrm>
                <a:off x="1023" y="1979"/>
                <a:ext cx="64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Occurring (</a:t>
                </a:r>
                <a:endParaRPr lang="en-US"/>
              </a:p>
            </p:txBody>
          </p:sp>
          <p:sp>
            <p:nvSpPr>
              <p:cNvPr id="517185" name="Rectangle 65"/>
              <p:cNvSpPr>
                <a:spLocks noChangeArrowheads="1"/>
              </p:cNvSpPr>
              <p:nvPr/>
            </p:nvSpPr>
            <p:spPr bwMode="auto">
              <a:xfrm>
                <a:off x="1646" y="1979"/>
                <a:ext cx="12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i="1">
                    <a:solidFill>
                      <a:srgbClr val="000080"/>
                    </a:solidFill>
                  </a:rPr>
                  <a:t>Pr</a:t>
                </a:r>
                <a:endParaRPr lang="en-US"/>
              </a:p>
            </p:txBody>
          </p:sp>
          <p:sp>
            <p:nvSpPr>
              <p:cNvPr id="517186" name="Rectangle 66"/>
              <p:cNvSpPr>
                <a:spLocks noChangeArrowheads="1"/>
              </p:cNvSpPr>
              <p:nvPr/>
            </p:nvSpPr>
            <p:spPr bwMode="auto">
              <a:xfrm>
                <a:off x="1792" y="2031"/>
                <a:ext cx="2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dirty="0">
                    <a:solidFill>
                      <a:srgbClr val="000080"/>
                    </a:solidFill>
                  </a:rPr>
                  <a:t>i</a:t>
                </a:r>
                <a:endParaRPr lang="en-US" dirty="0"/>
              </a:p>
            </p:txBody>
          </p:sp>
          <p:sp>
            <p:nvSpPr>
              <p:cNvPr id="517187" name="Rectangle 67"/>
              <p:cNvSpPr>
                <a:spLocks noChangeArrowheads="1"/>
              </p:cNvSpPr>
              <p:nvPr/>
            </p:nvSpPr>
            <p:spPr bwMode="auto">
              <a:xfrm>
                <a:off x="1814" y="1979"/>
                <a:ext cx="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)</a:t>
                </a:r>
                <a:endParaRPr lang="en-US"/>
              </a:p>
            </p:txBody>
          </p:sp>
          <p:sp>
            <p:nvSpPr>
              <p:cNvPr id="517188" name="Rectangle 68"/>
              <p:cNvSpPr>
                <a:spLocks noChangeArrowheads="1"/>
              </p:cNvSpPr>
              <p:nvPr/>
            </p:nvSpPr>
            <p:spPr bwMode="auto">
              <a:xfrm>
                <a:off x="2019" y="1811"/>
                <a:ext cx="113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Return if This State </a:t>
                </a:r>
                <a:endParaRPr lang="en-US"/>
              </a:p>
            </p:txBody>
          </p:sp>
          <p:sp>
            <p:nvSpPr>
              <p:cNvPr id="517189" name="Rectangle 69"/>
              <p:cNvSpPr>
                <a:spLocks noChangeArrowheads="1"/>
              </p:cNvSpPr>
              <p:nvPr/>
            </p:nvSpPr>
            <p:spPr bwMode="auto">
              <a:xfrm>
                <a:off x="2254" y="1979"/>
                <a:ext cx="6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Occurs (k</a:t>
                </a:r>
                <a:r>
                  <a:rPr lang="en-US" sz="1500" baseline="-25000">
                    <a:solidFill>
                      <a:srgbClr val="000080"/>
                    </a:solidFill>
                  </a:rPr>
                  <a:t>i</a:t>
                </a:r>
                <a:r>
                  <a:rPr lang="en-US" sz="1500">
                    <a:solidFill>
                      <a:srgbClr val="000080"/>
                    </a:solidFill>
                  </a:rPr>
                  <a:t>)</a:t>
                </a:r>
                <a:endParaRPr lang="en-US"/>
              </a:p>
            </p:txBody>
          </p:sp>
          <p:sp>
            <p:nvSpPr>
              <p:cNvPr id="517192" name="Rectangle 72"/>
              <p:cNvSpPr>
                <a:spLocks noChangeArrowheads="1"/>
              </p:cNvSpPr>
              <p:nvPr/>
            </p:nvSpPr>
            <p:spPr bwMode="auto">
              <a:xfrm>
                <a:off x="3213" y="1826"/>
                <a:ext cx="52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Product: </a:t>
                </a:r>
                <a:endParaRPr lang="en-US"/>
              </a:p>
            </p:txBody>
          </p:sp>
          <p:sp>
            <p:nvSpPr>
              <p:cNvPr id="517193" name="Rectangle 73"/>
              <p:cNvSpPr>
                <a:spLocks noChangeArrowheads="1"/>
              </p:cNvSpPr>
              <p:nvPr/>
            </p:nvSpPr>
            <p:spPr bwMode="auto">
              <a:xfrm>
                <a:off x="3257" y="1979"/>
                <a:ext cx="42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80"/>
                    </a:solidFill>
                  </a:rPr>
                  <a:t>(2) x (3)</a:t>
                </a:r>
                <a:endParaRPr lang="en-US"/>
              </a:p>
            </p:txBody>
          </p:sp>
          <p:sp>
            <p:nvSpPr>
              <p:cNvPr id="517194" name="Rectangle 74"/>
              <p:cNvSpPr>
                <a:spLocks noChangeArrowheads="1"/>
              </p:cNvSpPr>
              <p:nvPr/>
            </p:nvSpPr>
            <p:spPr bwMode="auto">
              <a:xfrm>
                <a:off x="1983" y="1782"/>
                <a:ext cx="1831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95" name="Rectangle 75"/>
              <p:cNvSpPr>
                <a:spLocks noChangeArrowheads="1"/>
              </p:cNvSpPr>
              <p:nvPr/>
            </p:nvSpPr>
            <p:spPr bwMode="auto">
              <a:xfrm>
                <a:off x="210" y="2309"/>
                <a:ext cx="360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96" name="Rectangle 76"/>
              <p:cNvSpPr>
                <a:spLocks noChangeArrowheads="1"/>
              </p:cNvSpPr>
              <p:nvPr/>
            </p:nvSpPr>
            <p:spPr bwMode="auto">
              <a:xfrm>
                <a:off x="3917" y="1782"/>
                <a:ext cx="1648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97" name="Rectangle 77"/>
              <p:cNvSpPr>
                <a:spLocks noChangeArrowheads="1"/>
              </p:cNvSpPr>
              <p:nvPr/>
            </p:nvSpPr>
            <p:spPr bwMode="auto">
              <a:xfrm>
                <a:off x="3917" y="2309"/>
                <a:ext cx="1648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125" name="Text Box 5"/>
              <p:cNvSpPr txBox="1">
                <a:spLocks noChangeArrowheads="1"/>
              </p:cNvSpPr>
              <p:nvPr/>
            </p:nvSpPr>
            <p:spPr bwMode="auto">
              <a:xfrm>
                <a:off x="2832" y="2688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>
                    <a:solidFill>
                      <a:schemeClr val="accent2"/>
                    </a:solidFill>
                    <a:latin typeface="Times New Roman" pitchFamily="18" charset="0"/>
                  </a:rPr>
                  <a:t>^</a:t>
                </a:r>
              </a:p>
            </p:txBody>
          </p:sp>
          <p:sp>
            <p:nvSpPr>
              <p:cNvPr id="517126" name="Text Box 6"/>
              <p:cNvSpPr txBox="1">
                <a:spLocks noChangeArrowheads="1"/>
              </p:cNvSpPr>
              <p:nvPr/>
            </p:nvSpPr>
            <p:spPr bwMode="auto">
              <a:xfrm>
                <a:off x="4656" y="2688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>
                    <a:solidFill>
                      <a:schemeClr val="accent2"/>
                    </a:solidFill>
                    <a:latin typeface="Times New Roman" pitchFamily="18" charset="0"/>
                  </a:rPr>
                  <a:t>^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5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138535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Expected Rate of Return</a:t>
            </a: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FEED-D39A-4750-9228-5280000CFDAC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518148" name="Object 4"/>
          <p:cNvGraphicFramePr>
            <a:graphicFrameLocks noChangeAspect="1"/>
          </p:cNvGraphicFramePr>
          <p:nvPr/>
        </p:nvGraphicFramePr>
        <p:xfrm>
          <a:off x="698242" y="3019614"/>
          <a:ext cx="7815262" cy="143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3" imgW="1955520" imgH="736560" progId="Equation.3">
                  <p:embed/>
                </p:oleObj>
              </mc:Choice>
              <mc:Fallback>
                <p:oleObj name="Equation" r:id="rId3" imgW="1955520" imgH="736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42" y="3019614"/>
                        <a:ext cx="7815262" cy="14310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C268-1C1C-449B-ACF6-25E9230F0B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730469" y="1028176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Expected Rate of Return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5799" y="1963629"/>
            <a:ext cx="7004050" cy="15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You estimate that there is </a:t>
            </a:r>
            <a:r>
              <a:rPr lang="en-US" sz="1600" dirty="0" smtClean="0">
                <a:latin typeface="+mn-lt"/>
              </a:rPr>
              <a:t>30% </a:t>
            </a:r>
            <a:r>
              <a:rPr lang="en-US" sz="1600" dirty="0">
                <a:latin typeface="+mn-lt"/>
              </a:rPr>
              <a:t>chance that your total return on </a:t>
            </a:r>
            <a:r>
              <a:rPr lang="en-US" sz="1600" dirty="0" smtClean="0">
                <a:latin typeface="+mn-lt"/>
              </a:rPr>
              <a:t>Nokia </a:t>
            </a:r>
            <a:r>
              <a:rPr lang="en-US" sz="1600" dirty="0">
                <a:latin typeface="+mn-lt"/>
              </a:rPr>
              <a:t>share investment will be -</a:t>
            </a:r>
            <a:r>
              <a:rPr lang="en-US" sz="1600" dirty="0" smtClean="0">
                <a:latin typeface="+mn-lt"/>
              </a:rPr>
              <a:t>3.45%, a 30% </a:t>
            </a:r>
            <a:r>
              <a:rPr lang="en-US" sz="1600" dirty="0">
                <a:latin typeface="+mn-lt"/>
              </a:rPr>
              <a:t>chance that it will be </a:t>
            </a:r>
            <a:r>
              <a:rPr lang="en-US" sz="1600" dirty="0" smtClean="0">
                <a:latin typeface="+mn-lt"/>
              </a:rPr>
              <a:t>5.17%, </a:t>
            </a:r>
            <a:r>
              <a:rPr lang="en-US" sz="1600" dirty="0">
                <a:latin typeface="+mn-lt"/>
              </a:rPr>
              <a:t>a </a:t>
            </a:r>
            <a:r>
              <a:rPr lang="en-US" sz="1600" dirty="0" smtClean="0">
                <a:latin typeface="+mn-lt"/>
              </a:rPr>
              <a:t>30% </a:t>
            </a:r>
            <a:r>
              <a:rPr lang="en-US" sz="1600" dirty="0">
                <a:latin typeface="+mn-lt"/>
              </a:rPr>
              <a:t>that it will be </a:t>
            </a:r>
            <a:r>
              <a:rPr lang="en-US" sz="1600" dirty="0" smtClean="0">
                <a:latin typeface="+mn-lt"/>
              </a:rPr>
              <a:t>12.07% </a:t>
            </a:r>
            <a:r>
              <a:rPr lang="en-US" sz="1600" dirty="0">
                <a:latin typeface="+mn-lt"/>
              </a:rPr>
              <a:t>and a </a:t>
            </a:r>
            <a:r>
              <a:rPr lang="en-US" sz="1600" dirty="0" smtClean="0">
                <a:latin typeface="+mn-lt"/>
              </a:rPr>
              <a:t>10% chance </a:t>
            </a:r>
            <a:r>
              <a:rPr lang="en-US" sz="1600" dirty="0">
                <a:latin typeface="+mn-lt"/>
              </a:rPr>
              <a:t>that it will be </a:t>
            </a:r>
            <a:r>
              <a:rPr lang="en-US" sz="1600" dirty="0" smtClean="0">
                <a:latin typeface="+mn-lt"/>
              </a:rPr>
              <a:t>24.14%.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 dirty="0" smtClean="0">
                <a:latin typeface="+mn-lt"/>
              </a:rPr>
              <a:t>Calculate </a:t>
            </a:r>
            <a:r>
              <a:rPr lang="en-US" sz="1600" b="1" dirty="0">
                <a:latin typeface="+mn-lt"/>
              </a:rPr>
              <a:t>the expected return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819808" y="4414345"/>
          <a:ext cx="7961586" cy="156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Equation" r:id="rId3" imgW="3403600" imgH="914400" progId="Equation.3">
                  <p:embed/>
                </p:oleObj>
              </mc:Choice>
              <mc:Fallback>
                <p:oleObj name="Equation" r:id="rId3" imgW="34036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08" y="4414345"/>
                        <a:ext cx="7961586" cy="1560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78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/>
              <a:t>Measuring Risk: </a:t>
            </a:r>
            <a:br>
              <a:rPr lang="en-US" sz="2400" b="1" dirty="0"/>
            </a:br>
            <a:r>
              <a:rPr lang="en-US" sz="2400" b="1" dirty="0" smtClean="0"/>
              <a:t>Variance - Standard </a:t>
            </a:r>
            <a:r>
              <a:rPr lang="en-US" sz="2400" b="1" dirty="0"/>
              <a:t>Deviation</a:t>
            </a:r>
          </a:p>
        </p:txBody>
      </p:sp>
      <p:sp>
        <p:nvSpPr>
          <p:cNvPr id="523279" name="Rectangle 15"/>
          <p:cNvSpPr>
            <a:spLocks noGrp="1" noChangeArrowheads="1"/>
          </p:cNvSpPr>
          <p:nvPr>
            <p:ph idx="1"/>
          </p:nvPr>
        </p:nvSpPr>
        <p:spPr>
          <a:xfrm>
            <a:off x="152400" y="2514600"/>
            <a:ext cx="91440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Calculating Martin Products’ </a:t>
            </a:r>
            <a:r>
              <a:rPr lang="en-US" sz="2000" b="1" dirty="0">
                <a:solidFill>
                  <a:srgbClr val="C00000"/>
                </a:solidFill>
              </a:rPr>
              <a:t>Standard Deviation</a:t>
            </a:r>
          </a:p>
        </p:txBody>
      </p:sp>
      <p:sp>
        <p:nvSpPr>
          <p:cNvPr id="7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C58C-8259-4154-BB52-46061C46ABA9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0" y="3276600"/>
            <a:ext cx="9144000" cy="3581400"/>
            <a:chOff x="96" y="1968"/>
            <a:chExt cx="5616" cy="2256"/>
          </a:xfrm>
        </p:grpSpPr>
        <p:sp>
          <p:nvSpPr>
            <p:cNvPr id="523287" name="Rectangle 23"/>
            <p:cNvSpPr>
              <a:spLocks noChangeArrowheads="1"/>
            </p:cNvSpPr>
            <p:nvPr/>
          </p:nvSpPr>
          <p:spPr bwMode="auto">
            <a:xfrm>
              <a:off x="96" y="1968"/>
              <a:ext cx="5616" cy="22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3288" name="Rectangle 24"/>
            <p:cNvSpPr>
              <a:spLocks noChangeArrowheads="1"/>
            </p:cNvSpPr>
            <p:nvPr/>
          </p:nvSpPr>
          <p:spPr bwMode="auto">
            <a:xfrm>
              <a:off x="431" y="2594"/>
              <a:ext cx="18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(1)</a:t>
              </a:r>
              <a:endParaRPr lang="en-US"/>
            </a:p>
          </p:txBody>
        </p:sp>
        <p:sp>
          <p:nvSpPr>
            <p:cNvPr id="523289" name="Rectangle 25"/>
            <p:cNvSpPr>
              <a:spLocks noChangeArrowheads="1"/>
            </p:cNvSpPr>
            <p:nvPr/>
          </p:nvSpPr>
          <p:spPr bwMode="auto">
            <a:xfrm>
              <a:off x="1098" y="2594"/>
              <a:ext cx="18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(2)</a:t>
              </a:r>
              <a:endParaRPr lang="en-US"/>
            </a:p>
          </p:txBody>
        </p:sp>
        <p:sp>
          <p:nvSpPr>
            <p:cNvPr id="523290" name="Rectangle 26"/>
            <p:cNvSpPr>
              <a:spLocks noChangeArrowheads="1"/>
            </p:cNvSpPr>
            <p:nvPr/>
          </p:nvSpPr>
          <p:spPr bwMode="auto">
            <a:xfrm>
              <a:off x="1764" y="2594"/>
              <a:ext cx="8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(1) - (2) = (3)</a:t>
              </a:r>
              <a:endParaRPr lang="en-US"/>
            </a:p>
          </p:txBody>
        </p:sp>
        <p:sp>
          <p:nvSpPr>
            <p:cNvPr id="523291" name="Rectangle 27"/>
            <p:cNvSpPr>
              <a:spLocks noChangeArrowheads="1"/>
            </p:cNvSpPr>
            <p:nvPr/>
          </p:nvSpPr>
          <p:spPr bwMode="auto">
            <a:xfrm>
              <a:off x="3023" y="2594"/>
              <a:ext cx="18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(4)</a:t>
              </a:r>
              <a:endParaRPr lang="en-US"/>
            </a:p>
          </p:txBody>
        </p:sp>
        <p:sp>
          <p:nvSpPr>
            <p:cNvPr id="523292" name="Rectangle 28"/>
            <p:cNvSpPr>
              <a:spLocks noChangeArrowheads="1"/>
            </p:cNvSpPr>
            <p:nvPr/>
          </p:nvSpPr>
          <p:spPr bwMode="auto">
            <a:xfrm>
              <a:off x="4079" y="2594"/>
              <a:ext cx="18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(5)</a:t>
              </a:r>
              <a:endParaRPr lang="en-US"/>
            </a:p>
          </p:txBody>
        </p:sp>
        <p:sp>
          <p:nvSpPr>
            <p:cNvPr id="523293" name="Rectangle 29"/>
            <p:cNvSpPr>
              <a:spLocks noChangeArrowheads="1"/>
            </p:cNvSpPr>
            <p:nvPr/>
          </p:nvSpPr>
          <p:spPr bwMode="auto">
            <a:xfrm>
              <a:off x="4690" y="2594"/>
              <a:ext cx="94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solidFill>
                    <a:srgbClr val="000080"/>
                  </a:solidFill>
                </a:rPr>
                <a:t>(</a:t>
              </a:r>
              <a:r>
                <a:rPr lang="en-US" sz="1600" dirty="0">
                  <a:solidFill>
                    <a:srgbClr val="000080"/>
                  </a:solidFill>
                </a:rPr>
                <a:t>4) x (5) = (6)</a:t>
              </a:r>
              <a:endParaRPr lang="en-US" sz="1600" dirty="0"/>
            </a:p>
          </p:txBody>
        </p:sp>
        <p:sp>
          <p:nvSpPr>
            <p:cNvPr id="523294" name="Rectangle 30"/>
            <p:cNvSpPr>
              <a:spLocks noChangeArrowheads="1"/>
            </p:cNvSpPr>
            <p:nvPr/>
          </p:nvSpPr>
          <p:spPr bwMode="auto">
            <a:xfrm>
              <a:off x="394" y="2790"/>
              <a:ext cx="39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110%</a:t>
              </a:r>
              <a:endParaRPr lang="en-US"/>
            </a:p>
          </p:txBody>
        </p:sp>
        <p:sp>
          <p:nvSpPr>
            <p:cNvPr id="523295" name="Rectangle 31"/>
            <p:cNvSpPr>
              <a:spLocks noChangeArrowheads="1"/>
            </p:cNvSpPr>
            <p:nvPr/>
          </p:nvSpPr>
          <p:spPr bwMode="auto">
            <a:xfrm>
              <a:off x="1033" y="2790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15%</a:t>
              </a:r>
              <a:endParaRPr lang="en-US"/>
            </a:p>
          </p:txBody>
        </p:sp>
        <p:sp>
          <p:nvSpPr>
            <p:cNvPr id="523296" name="Rectangle 32"/>
            <p:cNvSpPr>
              <a:spLocks noChangeArrowheads="1"/>
            </p:cNvSpPr>
            <p:nvPr/>
          </p:nvSpPr>
          <p:spPr bwMode="auto">
            <a:xfrm>
              <a:off x="2079" y="2790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95</a:t>
              </a:r>
              <a:endParaRPr lang="en-US"/>
            </a:p>
          </p:txBody>
        </p:sp>
        <p:sp>
          <p:nvSpPr>
            <p:cNvPr id="523297" name="Rectangle 33"/>
            <p:cNvSpPr>
              <a:spLocks noChangeArrowheads="1"/>
            </p:cNvSpPr>
            <p:nvPr/>
          </p:nvSpPr>
          <p:spPr bwMode="auto">
            <a:xfrm>
              <a:off x="2928" y="2790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9,025</a:t>
              </a:r>
              <a:endParaRPr lang="en-US"/>
            </a:p>
          </p:txBody>
        </p:sp>
        <p:sp>
          <p:nvSpPr>
            <p:cNvPr id="523299" name="Rectangle 35"/>
            <p:cNvSpPr>
              <a:spLocks noChangeArrowheads="1"/>
            </p:cNvSpPr>
            <p:nvPr/>
          </p:nvSpPr>
          <p:spPr bwMode="auto">
            <a:xfrm>
              <a:off x="3061" y="279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00" name="Rectangle 36"/>
            <p:cNvSpPr>
              <a:spLocks noChangeArrowheads="1"/>
            </p:cNvSpPr>
            <p:nvPr/>
          </p:nvSpPr>
          <p:spPr bwMode="auto">
            <a:xfrm>
              <a:off x="4080" y="2790"/>
              <a:ext cx="2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0.2</a:t>
              </a:r>
              <a:endParaRPr lang="en-US"/>
            </a:p>
          </p:txBody>
        </p:sp>
        <p:sp>
          <p:nvSpPr>
            <p:cNvPr id="523302" name="Rectangle 38"/>
            <p:cNvSpPr>
              <a:spLocks noChangeArrowheads="1"/>
            </p:cNvSpPr>
            <p:nvPr/>
          </p:nvSpPr>
          <p:spPr bwMode="auto">
            <a:xfrm>
              <a:off x="4394" y="279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03" name="Rectangle 39"/>
            <p:cNvSpPr>
              <a:spLocks noChangeArrowheads="1"/>
            </p:cNvSpPr>
            <p:nvPr/>
          </p:nvSpPr>
          <p:spPr bwMode="auto">
            <a:xfrm>
              <a:off x="4867" y="2790"/>
              <a:ext cx="50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1,805.0</a:t>
              </a:r>
              <a:endParaRPr lang="en-US"/>
            </a:p>
          </p:txBody>
        </p:sp>
        <p:sp>
          <p:nvSpPr>
            <p:cNvPr id="523304" name="Rectangle 40"/>
            <p:cNvSpPr>
              <a:spLocks noChangeArrowheads="1"/>
            </p:cNvSpPr>
            <p:nvPr/>
          </p:nvSpPr>
          <p:spPr bwMode="auto">
            <a:xfrm>
              <a:off x="4755" y="2790"/>
              <a:ext cx="2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     </a:t>
              </a:r>
              <a:endParaRPr lang="en-US"/>
            </a:p>
          </p:txBody>
        </p:sp>
        <p:sp>
          <p:nvSpPr>
            <p:cNvPr id="523305" name="Rectangle 41"/>
            <p:cNvSpPr>
              <a:spLocks noChangeArrowheads="1"/>
            </p:cNvSpPr>
            <p:nvPr/>
          </p:nvSpPr>
          <p:spPr bwMode="auto">
            <a:xfrm>
              <a:off x="4977" y="279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06" name="Rectangle 42"/>
            <p:cNvSpPr>
              <a:spLocks noChangeArrowheads="1"/>
            </p:cNvSpPr>
            <p:nvPr/>
          </p:nvSpPr>
          <p:spPr bwMode="auto">
            <a:xfrm>
              <a:off x="375" y="2986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22%</a:t>
              </a:r>
              <a:endParaRPr lang="en-US"/>
            </a:p>
          </p:txBody>
        </p:sp>
        <p:sp>
          <p:nvSpPr>
            <p:cNvPr id="523307" name="Rectangle 43"/>
            <p:cNvSpPr>
              <a:spLocks noChangeArrowheads="1"/>
            </p:cNvSpPr>
            <p:nvPr/>
          </p:nvSpPr>
          <p:spPr bwMode="auto">
            <a:xfrm>
              <a:off x="1033" y="2986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15%</a:t>
              </a:r>
              <a:endParaRPr lang="en-US"/>
            </a:p>
          </p:txBody>
        </p:sp>
        <p:sp>
          <p:nvSpPr>
            <p:cNvPr id="523308" name="Rectangle 44"/>
            <p:cNvSpPr>
              <a:spLocks noChangeArrowheads="1"/>
            </p:cNvSpPr>
            <p:nvPr/>
          </p:nvSpPr>
          <p:spPr bwMode="auto">
            <a:xfrm>
              <a:off x="2125" y="2986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7</a:t>
              </a:r>
              <a:endParaRPr lang="en-US"/>
            </a:p>
          </p:txBody>
        </p:sp>
        <p:sp>
          <p:nvSpPr>
            <p:cNvPr id="523309" name="Rectangle 45"/>
            <p:cNvSpPr>
              <a:spLocks noChangeArrowheads="1"/>
            </p:cNvSpPr>
            <p:nvPr/>
          </p:nvSpPr>
          <p:spPr bwMode="auto">
            <a:xfrm>
              <a:off x="3142" y="2986"/>
              <a:ext cx="1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49</a:t>
              </a:r>
              <a:endParaRPr lang="en-US"/>
            </a:p>
          </p:txBody>
        </p:sp>
        <p:sp>
          <p:nvSpPr>
            <p:cNvPr id="523311" name="Rectangle 47"/>
            <p:cNvSpPr>
              <a:spLocks noChangeArrowheads="1"/>
            </p:cNvSpPr>
            <p:nvPr/>
          </p:nvSpPr>
          <p:spPr bwMode="auto">
            <a:xfrm>
              <a:off x="3255" y="2986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12" name="Rectangle 48"/>
            <p:cNvSpPr>
              <a:spLocks noChangeArrowheads="1"/>
            </p:cNvSpPr>
            <p:nvPr/>
          </p:nvSpPr>
          <p:spPr bwMode="auto">
            <a:xfrm>
              <a:off x="4080" y="2986"/>
              <a:ext cx="2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0.5</a:t>
              </a:r>
              <a:endParaRPr lang="en-US"/>
            </a:p>
          </p:txBody>
        </p:sp>
        <p:sp>
          <p:nvSpPr>
            <p:cNvPr id="523314" name="Rectangle 50"/>
            <p:cNvSpPr>
              <a:spLocks noChangeArrowheads="1"/>
            </p:cNvSpPr>
            <p:nvPr/>
          </p:nvSpPr>
          <p:spPr bwMode="auto">
            <a:xfrm>
              <a:off x="4394" y="2986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15" name="Rectangle 51"/>
            <p:cNvSpPr>
              <a:spLocks noChangeArrowheads="1"/>
            </p:cNvSpPr>
            <p:nvPr/>
          </p:nvSpPr>
          <p:spPr bwMode="auto">
            <a:xfrm>
              <a:off x="5079" y="2986"/>
              <a:ext cx="2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24.5</a:t>
              </a:r>
              <a:endParaRPr lang="en-US"/>
            </a:p>
          </p:txBody>
        </p:sp>
        <p:sp>
          <p:nvSpPr>
            <p:cNvPr id="523316" name="Rectangle 52"/>
            <p:cNvSpPr>
              <a:spLocks noChangeArrowheads="1"/>
            </p:cNvSpPr>
            <p:nvPr/>
          </p:nvSpPr>
          <p:spPr bwMode="auto">
            <a:xfrm>
              <a:off x="4764" y="2986"/>
              <a:ext cx="46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          </a:t>
              </a:r>
              <a:endParaRPr lang="en-US"/>
            </a:p>
          </p:txBody>
        </p:sp>
        <p:sp>
          <p:nvSpPr>
            <p:cNvPr id="523317" name="Rectangle 53"/>
            <p:cNvSpPr>
              <a:spLocks noChangeArrowheads="1"/>
            </p:cNvSpPr>
            <p:nvPr/>
          </p:nvSpPr>
          <p:spPr bwMode="auto">
            <a:xfrm>
              <a:off x="5171" y="2986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18" name="Rectangle 54"/>
            <p:cNvSpPr>
              <a:spLocks noChangeArrowheads="1"/>
            </p:cNvSpPr>
            <p:nvPr/>
          </p:nvSpPr>
          <p:spPr bwMode="auto">
            <a:xfrm>
              <a:off x="348" y="3182"/>
              <a:ext cx="35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-60%</a:t>
              </a:r>
              <a:endParaRPr lang="en-US"/>
            </a:p>
          </p:txBody>
        </p:sp>
        <p:sp>
          <p:nvSpPr>
            <p:cNvPr id="523319" name="Rectangle 55"/>
            <p:cNvSpPr>
              <a:spLocks noChangeArrowheads="1"/>
            </p:cNvSpPr>
            <p:nvPr/>
          </p:nvSpPr>
          <p:spPr bwMode="auto">
            <a:xfrm>
              <a:off x="1033" y="3182"/>
              <a:ext cx="3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15%</a:t>
              </a:r>
              <a:endParaRPr lang="en-US"/>
            </a:p>
          </p:txBody>
        </p:sp>
        <p:sp>
          <p:nvSpPr>
            <p:cNvPr id="523320" name="Rectangle 56"/>
            <p:cNvSpPr>
              <a:spLocks noChangeArrowheads="1"/>
            </p:cNvSpPr>
            <p:nvPr/>
          </p:nvSpPr>
          <p:spPr bwMode="auto">
            <a:xfrm>
              <a:off x="2061" y="3182"/>
              <a:ext cx="22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-75</a:t>
              </a:r>
              <a:endParaRPr lang="en-US"/>
            </a:p>
          </p:txBody>
        </p:sp>
        <p:sp>
          <p:nvSpPr>
            <p:cNvPr id="523321" name="Rectangle 57"/>
            <p:cNvSpPr>
              <a:spLocks noChangeArrowheads="1"/>
            </p:cNvSpPr>
            <p:nvPr/>
          </p:nvSpPr>
          <p:spPr bwMode="auto">
            <a:xfrm>
              <a:off x="2928" y="3182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5,625</a:t>
              </a:r>
              <a:endParaRPr lang="en-US"/>
            </a:p>
          </p:txBody>
        </p:sp>
        <p:sp>
          <p:nvSpPr>
            <p:cNvPr id="523323" name="Rectangle 59"/>
            <p:cNvSpPr>
              <a:spLocks noChangeArrowheads="1"/>
            </p:cNvSpPr>
            <p:nvPr/>
          </p:nvSpPr>
          <p:spPr bwMode="auto">
            <a:xfrm>
              <a:off x="3061" y="3182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24" name="Rectangle 60"/>
            <p:cNvSpPr>
              <a:spLocks noChangeArrowheads="1"/>
            </p:cNvSpPr>
            <p:nvPr/>
          </p:nvSpPr>
          <p:spPr bwMode="auto">
            <a:xfrm>
              <a:off x="4080" y="3182"/>
              <a:ext cx="2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0.3</a:t>
              </a:r>
              <a:endParaRPr lang="en-US"/>
            </a:p>
          </p:txBody>
        </p:sp>
        <p:sp>
          <p:nvSpPr>
            <p:cNvPr id="523326" name="Rectangle 62"/>
            <p:cNvSpPr>
              <a:spLocks noChangeArrowheads="1"/>
            </p:cNvSpPr>
            <p:nvPr/>
          </p:nvSpPr>
          <p:spPr bwMode="auto">
            <a:xfrm>
              <a:off x="4394" y="3182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27" name="Rectangle 63"/>
            <p:cNvSpPr>
              <a:spLocks noChangeArrowheads="1"/>
            </p:cNvSpPr>
            <p:nvPr/>
          </p:nvSpPr>
          <p:spPr bwMode="auto">
            <a:xfrm>
              <a:off x="4848" y="3182"/>
              <a:ext cx="50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1,687.5</a:t>
              </a:r>
              <a:endParaRPr lang="en-US"/>
            </a:p>
          </p:txBody>
        </p:sp>
        <p:sp>
          <p:nvSpPr>
            <p:cNvPr id="523328" name="Rectangle 64"/>
            <p:cNvSpPr>
              <a:spLocks noChangeArrowheads="1"/>
            </p:cNvSpPr>
            <p:nvPr/>
          </p:nvSpPr>
          <p:spPr bwMode="auto">
            <a:xfrm>
              <a:off x="4755" y="3182"/>
              <a:ext cx="2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     </a:t>
              </a:r>
              <a:endParaRPr lang="en-US"/>
            </a:p>
          </p:txBody>
        </p:sp>
        <p:sp>
          <p:nvSpPr>
            <p:cNvPr id="523329" name="Rectangle 65"/>
            <p:cNvSpPr>
              <a:spLocks noChangeArrowheads="1"/>
            </p:cNvSpPr>
            <p:nvPr/>
          </p:nvSpPr>
          <p:spPr bwMode="auto">
            <a:xfrm>
              <a:off x="4755" y="3350"/>
              <a:ext cx="713" cy="1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3330" name="Rectangle 66"/>
            <p:cNvSpPr>
              <a:spLocks noChangeArrowheads="1"/>
            </p:cNvSpPr>
            <p:nvPr/>
          </p:nvSpPr>
          <p:spPr bwMode="auto">
            <a:xfrm>
              <a:off x="4977" y="3182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80"/>
                  </a:solidFill>
                </a:rPr>
                <a:t> </a:t>
              </a:r>
              <a:endParaRPr lang="en-US"/>
            </a:p>
          </p:txBody>
        </p:sp>
        <p:sp>
          <p:nvSpPr>
            <p:cNvPr id="523331" name="Rectangle 67"/>
            <p:cNvSpPr>
              <a:spLocks noChangeArrowheads="1"/>
            </p:cNvSpPr>
            <p:nvPr/>
          </p:nvSpPr>
          <p:spPr bwMode="auto">
            <a:xfrm>
              <a:off x="292" y="2183"/>
              <a:ext cx="50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Payoff </a:t>
              </a:r>
              <a:endParaRPr lang="en-US"/>
            </a:p>
          </p:txBody>
        </p:sp>
        <p:sp>
          <p:nvSpPr>
            <p:cNvPr id="523332" name="Rectangle 68"/>
            <p:cNvSpPr>
              <a:spLocks noChangeArrowheads="1"/>
            </p:cNvSpPr>
            <p:nvPr/>
          </p:nvSpPr>
          <p:spPr bwMode="auto">
            <a:xfrm>
              <a:off x="468" y="2398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k</a:t>
              </a:r>
              <a:endParaRPr lang="en-US"/>
            </a:p>
          </p:txBody>
        </p:sp>
        <p:sp>
          <p:nvSpPr>
            <p:cNvPr id="523333" name="Rectangle 69"/>
            <p:cNvSpPr>
              <a:spLocks noChangeArrowheads="1"/>
            </p:cNvSpPr>
            <p:nvPr/>
          </p:nvSpPr>
          <p:spPr bwMode="auto">
            <a:xfrm>
              <a:off x="551" y="2463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80"/>
                  </a:solidFill>
                </a:rPr>
                <a:t>i</a:t>
              </a:r>
              <a:endParaRPr lang="en-US" dirty="0"/>
            </a:p>
          </p:txBody>
        </p:sp>
        <p:sp>
          <p:nvSpPr>
            <p:cNvPr id="523335" name="Rectangle 71"/>
            <p:cNvSpPr>
              <a:spLocks noChangeArrowheads="1"/>
            </p:cNvSpPr>
            <p:nvPr/>
          </p:nvSpPr>
          <p:spPr bwMode="auto">
            <a:xfrm>
              <a:off x="4773" y="2304"/>
              <a:ext cx="1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(k</a:t>
              </a:r>
              <a:endParaRPr lang="en-US"/>
            </a:p>
          </p:txBody>
        </p:sp>
        <p:sp>
          <p:nvSpPr>
            <p:cNvPr id="523336" name="Rectangle 72"/>
            <p:cNvSpPr>
              <a:spLocks noChangeArrowheads="1"/>
            </p:cNvSpPr>
            <p:nvPr/>
          </p:nvSpPr>
          <p:spPr bwMode="auto">
            <a:xfrm>
              <a:off x="4903" y="2370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80"/>
                  </a:solidFill>
                </a:rPr>
                <a:t>i</a:t>
              </a:r>
              <a:endParaRPr lang="en-US" dirty="0"/>
            </a:p>
          </p:txBody>
        </p:sp>
        <p:sp>
          <p:nvSpPr>
            <p:cNvPr id="523337" name="Rectangle 73"/>
            <p:cNvSpPr>
              <a:spLocks noChangeArrowheads="1"/>
            </p:cNvSpPr>
            <p:nvPr/>
          </p:nvSpPr>
          <p:spPr bwMode="auto">
            <a:xfrm>
              <a:off x="4931" y="2304"/>
              <a:ext cx="2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 - k)</a:t>
              </a:r>
              <a:endParaRPr lang="en-US"/>
            </a:p>
          </p:txBody>
        </p:sp>
        <p:sp>
          <p:nvSpPr>
            <p:cNvPr id="523338" name="Rectangle 74"/>
            <p:cNvSpPr>
              <a:spLocks noChangeArrowheads="1"/>
            </p:cNvSpPr>
            <p:nvPr/>
          </p:nvSpPr>
          <p:spPr bwMode="auto">
            <a:xfrm>
              <a:off x="5181" y="2267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80"/>
                  </a:solidFill>
                </a:rPr>
                <a:t>2</a:t>
              </a:r>
              <a:endParaRPr lang="en-US"/>
            </a:p>
          </p:txBody>
        </p:sp>
        <p:sp>
          <p:nvSpPr>
            <p:cNvPr id="523339" name="Rectangle 75"/>
            <p:cNvSpPr>
              <a:spLocks noChangeArrowheads="1"/>
            </p:cNvSpPr>
            <p:nvPr/>
          </p:nvSpPr>
          <p:spPr bwMode="auto">
            <a:xfrm>
              <a:off x="5236" y="2304"/>
              <a:ext cx="16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80"/>
                  </a:solidFill>
                </a:rPr>
                <a:t>Pr</a:t>
              </a:r>
              <a:endParaRPr lang="en-US"/>
            </a:p>
          </p:txBody>
        </p:sp>
        <p:sp>
          <p:nvSpPr>
            <p:cNvPr id="523340" name="Rectangle 76"/>
            <p:cNvSpPr>
              <a:spLocks noChangeArrowheads="1"/>
            </p:cNvSpPr>
            <p:nvPr/>
          </p:nvSpPr>
          <p:spPr bwMode="auto">
            <a:xfrm>
              <a:off x="5421" y="2370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80"/>
                  </a:solidFill>
                </a:rPr>
                <a:t>i</a:t>
              </a:r>
              <a:endParaRPr lang="en-US" dirty="0"/>
            </a:p>
          </p:txBody>
        </p:sp>
        <p:sp>
          <p:nvSpPr>
            <p:cNvPr id="523342" name="Rectangle 78"/>
            <p:cNvSpPr>
              <a:spLocks noChangeArrowheads="1"/>
            </p:cNvSpPr>
            <p:nvPr/>
          </p:nvSpPr>
          <p:spPr bwMode="auto">
            <a:xfrm>
              <a:off x="3783" y="2295"/>
              <a:ext cx="78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Probability</a:t>
              </a:r>
              <a:endParaRPr lang="en-US"/>
            </a:p>
          </p:txBody>
        </p:sp>
        <p:sp>
          <p:nvSpPr>
            <p:cNvPr id="523343" name="Rectangle 79"/>
            <p:cNvSpPr>
              <a:spLocks noChangeArrowheads="1"/>
            </p:cNvSpPr>
            <p:nvPr/>
          </p:nvSpPr>
          <p:spPr bwMode="auto">
            <a:xfrm>
              <a:off x="848" y="2024"/>
              <a:ext cx="9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Expected       </a:t>
              </a:r>
              <a:endParaRPr lang="en-US"/>
            </a:p>
          </p:txBody>
        </p:sp>
        <p:sp>
          <p:nvSpPr>
            <p:cNvPr id="523344" name="Rectangle 80"/>
            <p:cNvSpPr>
              <a:spLocks noChangeArrowheads="1"/>
            </p:cNvSpPr>
            <p:nvPr/>
          </p:nvSpPr>
          <p:spPr bwMode="auto">
            <a:xfrm>
              <a:off x="940" y="2220"/>
              <a:ext cx="6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Return    </a:t>
              </a:r>
              <a:endParaRPr lang="en-US"/>
            </a:p>
          </p:txBody>
        </p:sp>
        <p:sp>
          <p:nvSpPr>
            <p:cNvPr id="523345" name="Rectangle 81"/>
            <p:cNvSpPr>
              <a:spLocks noChangeArrowheads="1"/>
            </p:cNvSpPr>
            <p:nvPr/>
          </p:nvSpPr>
          <p:spPr bwMode="auto">
            <a:xfrm>
              <a:off x="1144" y="2416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k</a:t>
              </a:r>
              <a:endParaRPr lang="en-US"/>
            </a:p>
          </p:txBody>
        </p:sp>
        <p:sp>
          <p:nvSpPr>
            <p:cNvPr id="523346" name="Rectangle 82"/>
            <p:cNvSpPr>
              <a:spLocks noChangeArrowheads="1"/>
            </p:cNvSpPr>
            <p:nvPr/>
          </p:nvSpPr>
          <p:spPr bwMode="auto">
            <a:xfrm>
              <a:off x="1996" y="2295"/>
              <a:ext cx="33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k</a:t>
              </a:r>
              <a:r>
                <a:rPr lang="en-US" sz="1900" baseline="-25000">
                  <a:solidFill>
                    <a:srgbClr val="000080"/>
                  </a:solidFill>
                </a:rPr>
                <a:t>i</a:t>
              </a:r>
              <a:r>
                <a:rPr lang="en-US" sz="1900">
                  <a:solidFill>
                    <a:srgbClr val="000080"/>
                  </a:solidFill>
                </a:rPr>
                <a:t> - k</a:t>
              </a:r>
              <a:endParaRPr lang="en-US"/>
            </a:p>
          </p:txBody>
        </p:sp>
        <p:sp>
          <p:nvSpPr>
            <p:cNvPr id="523347" name="Rectangle 83"/>
            <p:cNvSpPr>
              <a:spLocks noChangeArrowheads="1"/>
            </p:cNvSpPr>
            <p:nvPr/>
          </p:nvSpPr>
          <p:spPr bwMode="auto">
            <a:xfrm>
              <a:off x="2875" y="2304"/>
              <a:ext cx="1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(k</a:t>
              </a:r>
              <a:endParaRPr lang="en-US"/>
            </a:p>
          </p:txBody>
        </p:sp>
        <p:sp>
          <p:nvSpPr>
            <p:cNvPr id="523348" name="Rectangle 84"/>
            <p:cNvSpPr>
              <a:spLocks noChangeArrowheads="1"/>
            </p:cNvSpPr>
            <p:nvPr/>
          </p:nvSpPr>
          <p:spPr bwMode="auto">
            <a:xfrm>
              <a:off x="3005" y="2370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80"/>
                  </a:solidFill>
                </a:rPr>
                <a:t>i</a:t>
              </a:r>
              <a:endParaRPr lang="en-US" dirty="0"/>
            </a:p>
          </p:txBody>
        </p:sp>
        <p:sp>
          <p:nvSpPr>
            <p:cNvPr id="523349" name="Rectangle 85"/>
            <p:cNvSpPr>
              <a:spLocks noChangeArrowheads="1"/>
            </p:cNvSpPr>
            <p:nvPr/>
          </p:nvSpPr>
          <p:spPr bwMode="auto">
            <a:xfrm>
              <a:off x="3033" y="2304"/>
              <a:ext cx="2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80"/>
                  </a:solidFill>
                </a:rPr>
                <a:t> - k)</a:t>
              </a:r>
              <a:endParaRPr lang="en-US"/>
            </a:p>
          </p:txBody>
        </p:sp>
        <p:sp>
          <p:nvSpPr>
            <p:cNvPr id="523350" name="Rectangle 86"/>
            <p:cNvSpPr>
              <a:spLocks noChangeArrowheads="1"/>
            </p:cNvSpPr>
            <p:nvPr/>
          </p:nvSpPr>
          <p:spPr bwMode="auto">
            <a:xfrm>
              <a:off x="3283" y="2267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80"/>
                  </a:solidFill>
                </a:rPr>
                <a:t>2</a:t>
              </a:r>
              <a:endParaRPr lang="en-US"/>
            </a:p>
          </p:txBody>
        </p:sp>
        <p:sp>
          <p:nvSpPr>
            <p:cNvPr id="523270" name="Text Box 6"/>
            <p:cNvSpPr txBox="1">
              <a:spLocks noChangeArrowheads="1"/>
            </p:cNvSpPr>
            <p:nvPr/>
          </p:nvSpPr>
          <p:spPr bwMode="auto">
            <a:xfrm>
              <a:off x="2188" y="2193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  <a:latin typeface="Times New Roman" pitchFamily="18" charset="0"/>
                </a:rPr>
                <a:t>^</a:t>
              </a:r>
              <a:endParaRPr lang="en-US" sz="24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23271" name="Text Box 7"/>
            <p:cNvSpPr txBox="1">
              <a:spLocks noChangeArrowheads="1"/>
            </p:cNvSpPr>
            <p:nvPr/>
          </p:nvSpPr>
          <p:spPr bwMode="auto">
            <a:xfrm>
              <a:off x="1104" y="230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  <a:latin typeface="Times New Roman" pitchFamily="18" charset="0"/>
                </a:rPr>
                <a:t>^</a:t>
              </a:r>
              <a:endParaRPr lang="en-US" sz="24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23272" name="Text Box 8"/>
            <p:cNvSpPr txBox="1">
              <a:spLocks noChangeArrowheads="1"/>
            </p:cNvSpPr>
            <p:nvPr/>
          </p:nvSpPr>
          <p:spPr bwMode="auto">
            <a:xfrm>
              <a:off x="3110" y="2193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  <a:latin typeface="Times New Roman" pitchFamily="18" charset="0"/>
                </a:rPr>
                <a:t>^</a:t>
              </a:r>
              <a:endParaRPr lang="en-US" sz="24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23273" name="Text Box 9"/>
            <p:cNvSpPr txBox="1">
              <a:spLocks noChangeArrowheads="1"/>
            </p:cNvSpPr>
            <p:nvPr/>
          </p:nvSpPr>
          <p:spPr bwMode="auto">
            <a:xfrm>
              <a:off x="5012" y="2193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  <a:latin typeface="Times New Roman" pitchFamily="18" charset="0"/>
                </a:rPr>
                <a:t>^</a:t>
              </a:r>
              <a:endParaRPr lang="en-US" sz="24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23274" name="Object 10"/>
            <p:cNvGraphicFramePr>
              <a:graphicFrameLocks noChangeAspect="1"/>
            </p:cNvGraphicFramePr>
            <p:nvPr/>
          </p:nvGraphicFramePr>
          <p:xfrm>
            <a:off x="1440" y="3343"/>
            <a:ext cx="3958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6" name="Equation" r:id="rId4" imgW="3187440" imgH="533160" progId="Equation.3">
                    <p:embed/>
                  </p:oleObj>
                </mc:Choice>
                <mc:Fallback>
                  <p:oleObj name="Equation" r:id="rId4" imgW="3187440" imgH="5331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343"/>
                          <a:ext cx="3958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3275" name="Line 11"/>
            <p:cNvSpPr>
              <a:spLocks noChangeShapeType="1"/>
            </p:cNvSpPr>
            <p:nvPr/>
          </p:nvSpPr>
          <p:spPr bwMode="auto">
            <a:xfrm>
              <a:off x="336" y="2789"/>
              <a:ext cx="51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104" y="2150"/>
              <a:ext cx="4080" cy="404"/>
              <a:chOff x="1104" y="2150"/>
              <a:chExt cx="4080" cy="404"/>
            </a:xfrm>
          </p:grpSpPr>
          <p:sp>
            <p:nvSpPr>
              <p:cNvPr id="523281" name="Text Box 17"/>
              <p:cNvSpPr txBox="1">
                <a:spLocks noChangeArrowheads="1"/>
              </p:cNvSpPr>
              <p:nvPr/>
            </p:nvSpPr>
            <p:spPr bwMode="auto">
              <a:xfrm>
                <a:off x="4992" y="215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>
                    <a:solidFill>
                      <a:schemeClr val="accent2"/>
                    </a:solidFill>
                  </a:rPr>
                  <a:t>^</a:t>
                </a:r>
                <a:endParaRPr lang="en-US" sz="2000"/>
              </a:p>
            </p:txBody>
          </p:sp>
          <p:sp>
            <p:nvSpPr>
              <p:cNvPr id="523282" name="Text Box 18"/>
              <p:cNvSpPr txBox="1">
                <a:spLocks noChangeArrowheads="1"/>
              </p:cNvSpPr>
              <p:nvPr/>
            </p:nvSpPr>
            <p:spPr bwMode="auto">
              <a:xfrm>
                <a:off x="3120" y="216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>
                    <a:solidFill>
                      <a:schemeClr val="accent2"/>
                    </a:solidFill>
                  </a:rPr>
                  <a:t>^</a:t>
                </a:r>
                <a:endParaRPr lang="en-US" sz="2000"/>
              </a:p>
            </p:txBody>
          </p:sp>
          <p:sp>
            <p:nvSpPr>
              <p:cNvPr id="523283" name="Text Box 19"/>
              <p:cNvSpPr txBox="1">
                <a:spLocks noChangeArrowheads="1"/>
              </p:cNvSpPr>
              <p:nvPr/>
            </p:nvSpPr>
            <p:spPr bwMode="auto">
              <a:xfrm>
                <a:off x="2208" y="2150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>
                    <a:solidFill>
                      <a:schemeClr val="accent2"/>
                    </a:solidFill>
                  </a:rPr>
                  <a:t>^</a:t>
                </a:r>
                <a:endParaRPr lang="en-US" sz="2000"/>
              </a:p>
            </p:txBody>
          </p:sp>
          <p:sp>
            <p:nvSpPr>
              <p:cNvPr id="523284" name="Text Box 20"/>
              <p:cNvSpPr txBox="1">
                <a:spLocks noChangeArrowheads="1"/>
              </p:cNvSpPr>
              <p:nvPr/>
            </p:nvSpPr>
            <p:spPr bwMode="auto">
              <a:xfrm>
                <a:off x="1104" y="230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>
                    <a:solidFill>
                      <a:schemeClr val="accent2"/>
                    </a:solidFill>
                  </a:rPr>
                  <a:t>^</a:t>
                </a:r>
                <a:endParaRPr lang="en-US" sz="200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23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8" grpId="0" autoUpdateAnimBg="0"/>
      <p:bldP spid="523279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C268-1C1C-449B-ACF6-25E9230F0B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Measuring Risk: </a:t>
            </a:r>
            <a:br>
              <a:rPr lang="en-US" sz="2400" b="1" dirty="0"/>
            </a:br>
            <a:r>
              <a:rPr lang="en-US" sz="2400" b="1" dirty="0" smtClean="0"/>
              <a:t>Variance - Standard </a:t>
            </a:r>
            <a:r>
              <a:rPr lang="en-US" sz="2400" b="1" dirty="0"/>
              <a:t>Deviation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1430009" y="3853739"/>
          <a:ext cx="688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Equation" r:id="rId3" imgW="6883200" imgH="863280" progId="">
                  <p:embed/>
                </p:oleObj>
              </mc:Choice>
              <mc:Fallback>
                <p:oleObj name="Equation" r:id="rId3" imgW="6883200" imgH="8632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009" y="3853739"/>
                        <a:ext cx="6883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56746" y="1918741"/>
            <a:ext cx="8087218" cy="18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indent="-344488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Variance </a:t>
            </a:r>
            <a:r>
              <a:rPr lang="en-US" sz="2000" b="1" i="1" dirty="0" smtClean="0">
                <a:latin typeface="+mn-lt"/>
              </a:rPr>
              <a:t>V</a:t>
            </a:r>
            <a:r>
              <a:rPr lang="en-US" sz="2000" b="1" dirty="0" smtClean="0">
                <a:latin typeface="+mn-lt"/>
              </a:rPr>
              <a:t> (</a:t>
            </a:r>
            <a:r>
              <a:rPr lang="en-US" sz="2000" b="1" i="1" dirty="0" smtClean="0">
                <a:latin typeface="+mn-lt"/>
                <a:sym typeface="Symbol" pitchFamily="18" charset="2"/>
              </a:rPr>
              <a:t></a:t>
            </a:r>
            <a:r>
              <a:rPr lang="en-US" sz="2000" b="1" i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) </a:t>
            </a:r>
            <a:r>
              <a:rPr lang="en-US" sz="2000" b="1" dirty="0" smtClean="0">
                <a:latin typeface="+mn-lt"/>
              </a:rPr>
              <a:t>calculation: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(a) square difference </a:t>
            </a:r>
            <a:r>
              <a:rPr lang="en-US" sz="1800" dirty="0">
                <a:latin typeface="+mn-lt"/>
              </a:rPr>
              <a:t>between </a:t>
            </a:r>
            <a:r>
              <a:rPr lang="en-US" sz="1800" dirty="0" smtClean="0">
                <a:latin typeface="+mn-lt"/>
              </a:rPr>
              <a:t>each </a:t>
            </a:r>
            <a:r>
              <a:rPr lang="en-US" sz="1800" dirty="0">
                <a:latin typeface="+mn-lt"/>
              </a:rPr>
              <a:t>possible occurrence </a:t>
            </a:r>
            <a:r>
              <a:rPr lang="en-US" sz="1800" dirty="0" smtClean="0">
                <a:latin typeface="+mn-lt"/>
              </a:rPr>
              <a:t>&amp; the mean</a:t>
            </a:r>
            <a:r>
              <a:rPr lang="en-US" sz="2000" dirty="0" smtClean="0">
                <a:latin typeface="+mn-lt"/>
              </a:rPr>
              <a:t>             </a:t>
            </a:r>
            <a:r>
              <a:rPr lang="en-US" sz="1800" dirty="0" smtClean="0">
                <a:latin typeface="+mn-lt"/>
              </a:rPr>
              <a:t>(b) multiply </a:t>
            </a:r>
            <a:r>
              <a:rPr lang="en-US" sz="1800" dirty="0">
                <a:latin typeface="+mn-lt"/>
              </a:rPr>
              <a:t>each difference by its associated </a:t>
            </a:r>
            <a:r>
              <a:rPr lang="en-US" sz="1800" dirty="0" smtClean="0">
                <a:latin typeface="+mn-lt"/>
              </a:rPr>
              <a:t>probability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(c) sum </a:t>
            </a:r>
            <a:r>
              <a:rPr lang="en-US" sz="1800" dirty="0">
                <a:latin typeface="+mn-lt"/>
              </a:rPr>
              <a:t>them </a:t>
            </a:r>
            <a:r>
              <a:rPr lang="en-US" sz="1800" dirty="0" smtClean="0">
                <a:latin typeface="+mn-lt"/>
              </a:rPr>
              <a:t>up</a:t>
            </a:r>
            <a:endParaRPr lang="en-US" sz="1800" dirty="0">
              <a:latin typeface="+mn-lt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7090913" y="4078513"/>
            <a:ext cx="810883" cy="3727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858949" y="5284404"/>
            <a:ext cx="7561262" cy="5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lvl="1" indent="-268288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Square </a:t>
            </a:r>
            <a:r>
              <a:rPr lang="en-US" sz="2000" dirty="0">
                <a:latin typeface="+mn-lt"/>
              </a:rPr>
              <a:t>root of </a:t>
            </a:r>
            <a:r>
              <a:rPr lang="en-US" sz="2000" dirty="0" smtClean="0">
                <a:latin typeface="+mn-lt"/>
              </a:rPr>
              <a:t>variance </a:t>
            </a:r>
            <a:r>
              <a:rPr lang="en-US" sz="2000" dirty="0" smtClean="0">
                <a:latin typeface="+mn-lt"/>
                <a:sym typeface="Wingdings" pitchFamily="2" charset="2"/>
              </a:rPr>
              <a:t>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standard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deviation (</a:t>
            </a:r>
            <a:r>
              <a:rPr lang="en-US" sz="2000" b="1" i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/>
      <p:bldP spid="1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C40C-5BE1-480A-B861-B4ECA4939363}" type="slidenum">
              <a:rPr lang="en-US"/>
              <a:pPr/>
              <a:t>19</a:t>
            </a:fld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9624" y="2119223"/>
            <a:ext cx="7940566" cy="72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Calculate </a:t>
            </a:r>
            <a:r>
              <a:rPr lang="en-US" sz="1800" dirty="0" smtClean="0">
                <a:latin typeface="+mn-lt"/>
              </a:rPr>
              <a:t>variance &amp; </a:t>
            </a:r>
            <a:r>
              <a:rPr lang="en-US" sz="1800" dirty="0">
                <a:latin typeface="+mn-lt"/>
              </a:rPr>
              <a:t>standard </a:t>
            </a:r>
            <a:r>
              <a:rPr lang="en-US" sz="1800" dirty="0" smtClean="0">
                <a:latin typeface="+mn-lt"/>
              </a:rPr>
              <a:t>deviation of </a:t>
            </a:r>
            <a:r>
              <a:rPr lang="en-US" sz="1800" dirty="0">
                <a:latin typeface="+mn-lt"/>
              </a:rPr>
              <a:t>the Nokia share </a:t>
            </a:r>
            <a:r>
              <a:rPr lang="en-US" sz="1800" dirty="0" smtClean="0">
                <a:latin typeface="+mn-lt"/>
              </a:rPr>
              <a:t>investment:</a:t>
            </a:r>
            <a:endParaRPr lang="en-US" sz="1800" dirty="0">
              <a:latin typeface="+mn-lt"/>
            </a:endParaRPr>
          </a:p>
          <a:p>
            <a:pPr algn="r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3200" dirty="0"/>
          </a:p>
        </p:txBody>
      </p:sp>
      <p:graphicFrame>
        <p:nvGraphicFramePr>
          <p:cNvPr id="43014" name="Object 4"/>
          <p:cNvGraphicFramePr>
            <a:graphicFrameLocks noChangeAspect="1"/>
          </p:cNvGraphicFramePr>
          <p:nvPr/>
        </p:nvGraphicFramePr>
        <p:xfrm>
          <a:off x="983812" y="3484179"/>
          <a:ext cx="7308850" cy="218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0" name="Equation" r:id="rId4" imgW="7543800" imgH="2641320" progId="">
                  <p:embed/>
                </p:oleObj>
              </mc:Choice>
              <mc:Fallback>
                <p:oleObj name="Equation" r:id="rId4" imgW="7543800" imgH="2641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812" y="3484179"/>
                        <a:ext cx="7308850" cy="2184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762000" y="838200"/>
            <a:ext cx="8162925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Risk: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- Standard Deviation - example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</a:p>
          <a:p>
            <a:pPr eaLnBrk="1" hangingPunct="1"/>
            <a:r>
              <a:rPr lang="el-GR" alt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741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A2FAFC4-129D-4441-8195-6F5171E466D5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762000" y="838200"/>
            <a:ext cx="8162925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Risk: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- Standard Deviation - example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2191407"/>
            <a:ext cx="8382000" cy="472966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For BFI,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variance &amp; standard deviation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are: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72966" y="5651293"/>
            <a:ext cx="8024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eaLnBrk="0" hangingPunct="0">
              <a:lnSpc>
                <a:spcPct val="150000"/>
              </a:lnSpc>
              <a:spcBef>
                <a:spcPct val="70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kern="0" dirty="0" smtClean="0">
                <a:latin typeface="+mn-lt"/>
                <a:ea typeface="ヒラギノ角ゴ Pro W3" pitchFamily="-65" charset="-128"/>
              </a:rPr>
              <a:t>In finance, </a:t>
            </a:r>
            <a:r>
              <a:rPr lang="en-US" sz="1600" kern="0" dirty="0" err="1" smtClean="0">
                <a:latin typeface="+mn-lt"/>
                <a:ea typeface="ヒラギノ角ゴ Pro W3" pitchFamily="-65" charset="-128"/>
              </a:rPr>
              <a:t>St.Dev</a:t>
            </a:r>
            <a:r>
              <a:rPr lang="en-US" sz="1600" kern="0" dirty="0" smtClean="0">
                <a:latin typeface="+mn-lt"/>
                <a:ea typeface="ヒラギノ角ゴ Pro W3" pitchFamily="-65" charset="-128"/>
              </a:rPr>
              <a:t>. of a return </a:t>
            </a:r>
            <a:r>
              <a:rPr lang="en-US" sz="1600" kern="0" dirty="0" smtClean="0">
                <a:latin typeface="+mn-lt"/>
                <a:ea typeface="ヒラギノ角ゴ Pro W3" pitchFamily="-65" charset="-128"/>
                <a:sym typeface="Wingdings" pitchFamily="2" charset="2"/>
              </a:rPr>
              <a:t> a</a:t>
            </a:r>
            <a:r>
              <a:rPr lang="en-US" sz="1600" kern="0" dirty="0" smtClean="0">
                <a:latin typeface="+mn-lt"/>
                <a:ea typeface="ヒラギノ角ゴ Pro W3" pitchFamily="-65" charset="-128"/>
              </a:rPr>
              <a:t>lso referred as its </a:t>
            </a:r>
            <a:r>
              <a:rPr lang="en-US" sz="1600" b="1" kern="0" dirty="0" smtClean="0">
                <a:solidFill>
                  <a:srgbClr val="C00000"/>
                </a:solidFill>
                <a:latin typeface="+mn-lt"/>
                <a:ea typeface="ヒラギノ角ゴ Pro W3" pitchFamily="-65" charset="-128"/>
              </a:rPr>
              <a:t>volatility</a:t>
            </a:r>
            <a:r>
              <a:rPr lang="en-US" sz="1600" kern="0" dirty="0" smtClean="0">
                <a:latin typeface="+mn-lt"/>
                <a:ea typeface="ヒラギノ角ゴ Pro W3" pitchFamily="-65" charset="-128"/>
              </a:rPr>
              <a:t> </a:t>
            </a:r>
            <a:br>
              <a:rPr lang="en-US" sz="1600" kern="0" dirty="0" smtClean="0">
                <a:latin typeface="+mn-lt"/>
                <a:ea typeface="ヒラギノ角ゴ Pro W3" pitchFamily="-65" charset="-128"/>
              </a:rPr>
            </a:br>
            <a:r>
              <a:rPr lang="en-US" sz="1600" kern="0" dirty="0" smtClean="0">
                <a:latin typeface="+mn-lt"/>
                <a:ea typeface="ヒラギノ角ゴ Pro W3" pitchFamily="-65" charset="-128"/>
              </a:rPr>
              <a:t>St.D = easier to interpret because it is in same units as returns themselves</a:t>
            </a:r>
          </a:p>
        </p:txBody>
      </p:sp>
      <p:graphicFrame>
        <p:nvGraphicFramePr>
          <p:cNvPr id="241666" name="Object 5"/>
          <p:cNvGraphicFramePr>
            <a:graphicFrameLocks noChangeAspect="1"/>
          </p:cNvGraphicFramePr>
          <p:nvPr/>
        </p:nvGraphicFramePr>
        <p:xfrm>
          <a:off x="354406" y="3037490"/>
          <a:ext cx="8509154" cy="103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0" name="Equation" r:id="rId3" imgW="4191000" imgH="508000" progId="">
                  <p:embed/>
                </p:oleObj>
              </mc:Choice>
              <mc:Fallback>
                <p:oleObj name="Equation" r:id="rId3" imgW="4191000" imgH="50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06" y="3037490"/>
                        <a:ext cx="8509154" cy="1030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7" name="Object 4"/>
          <p:cNvGraphicFramePr>
            <a:graphicFrameLocks noChangeAspect="1"/>
          </p:cNvGraphicFramePr>
          <p:nvPr/>
        </p:nvGraphicFramePr>
        <p:xfrm>
          <a:off x="1529255" y="4503682"/>
          <a:ext cx="54879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1" name="Equation" r:id="rId5" imgW="2667000" imgH="254000" progId="">
                  <p:embed/>
                </p:oleObj>
              </mc:Choice>
              <mc:Fallback>
                <p:oleObj name="Equation" r:id="rId5" imgW="2667000" imgH="2540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255" y="4503682"/>
                        <a:ext cx="54879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2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/>
              <a:t>Measuring Risk: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Standard </a:t>
            </a:r>
            <a:r>
              <a:rPr lang="en-US" sz="2400" b="1" dirty="0"/>
              <a:t>Deviation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BD6F-8405-4262-8127-DE3843EFD75F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525316" name="Object 4"/>
          <p:cNvGraphicFramePr>
            <a:graphicFrameLocks noChangeAspect="1"/>
          </p:cNvGraphicFramePr>
          <p:nvPr/>
        </p:nvGraphicFramePr>
        <p:xfrm>
          <a:off x="624114" y="2466750"/>
          <a:ext cx="7696200" cy="75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3" imgW="2311200" imgH="431640" progId="Equation.3">
                  <p:embed/>
                </p:oleObj>
              </mc:Choice>
              <mc:Fallback>
                <p:oleObj name="Equation" r:id="rId3" imgW="2311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14" y="2466750"/>
                        <a:ext cx="7696200" cy="755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317" name="Object 5"/>
          <p:cNvGraphicFramePr>
            <a:graphicFrameLocks noChangeAspect="1"/>
          </p:cNvGraphicFramePr>
          <p:nvPr/>
        </p:nvGraphicFramePr>
        <p:xfrm>
          <a:off x="685800" y="3808414"/>
          <a:ext cx="6057900" cy="74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5" imgW="2019300" imgH="406400" progId="Equation.3">
                  <p:embed/>
                </p:oleObj>
              </mc:Choice>
              <mc:Fallback>
                <p:oleObj name="Equation" r:id="rId5" imgW="2019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08414"/>
                        <a:ext cx="6057900" cy="749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318" name="Object 6"/>
          <p:cNvGraphicFramePr>
            <a:graphicFrameLocks noChangeAspect="1"/>
          </p:cNvGraphicFramePr>
          <p:nvPr/>
        </p:nvGraphicFramePr>
        <p:xfrm>
          <a:off x="614363" y="5196114"/>
          <a:ext cx="8529637" cy="85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7" imgW="3111500" imgH="444500" progId="Equation.3">
                  <p:embed/>
                </p:oleObj>
              </mc:Choice>
              <mc:Fallback>
                <p:oleObj name="Equation" r:id="rId7" imgW="3111500" imgH="444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5196114"/>
                        <a:ext cx="8529637" cy="856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EF8C-F03A-4D52-BE71-54E05393809A}" type="slidenum">
              <a:rPr lang="en-US"/>
              <a:pPr/>
              <a:t>22</a:t>
            </a:fld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04817" y="2552722"/>
            <a:ext cx="7866993" cy="1674504"/>
          </a:xfrm>
        </p:spPr>
        <p:txBody>
          <a:bodyPr/>
          <a:lstStyle/>
          <a:p>
            <a:pPr marL="625475" indent="-276225" eaLnBrk="1" hangingPunct="1">
              <a:lnSpc>
                <a:spcPct val="150000"/>
              </a:lnSpc>
              <a:spcBef>
                <a:spcPts val="625"/>
              </a:spcBef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Standard Deviation </a:t>
            </a:r>
            <a:r>
              <a:rPr lang="en-US" sz="2000" dirty="0" smtClean="0">
                <a:latin typeface="Arial" charset="0"/>
                <a:cs typeface="Arial" charset="0"/>
              </a:rPr>
              <a:t>tells us the probability that outcome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 will fall a </a:t>
            </a:r>
            <a:r>
              <a:rPr lang="en-US" sz="2000" b="1" dirty="0" smtClean="0">
                <a:latin typeface="Arial" charset="0"/>
                <a:cs typeface="Arial" charset="0"/>
              </a:rPr>
              <a:t>particular distance from the mean </a:t>
            </a:r>
          </a:p>
          <a:p>
            <a:pPr marL="625475" indent="-276225" eaLnBrk="1" hangingPunct="1">
              <a:lnSpc>
                <a:spcPct val="150000"/>
              </a:lnSpc>
              <a:spcBef>
                <a:spcPts val="625"/>
              </a:spcBef>
              <a:buClrTx/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</a:t>
            </a:r>
            <a:r>
              <a:rPr lang="en-US" sz="2000" dirty="0" smtClean="0">
                <a:latin typeface="Arial" charset="0"/>
                <a:cs typeface="Arial" charset="0"/>
              </a:rPr>
              <a:t>or </a:t>
            </a:r>
            <a:r>
              <a:rPr lang="en-US" sz="2000" b="1" dirty="0" smtClean="0">
                <a:latin typeface="Arial" charset="0"/>
                <a:cs typeface="Arial" charset="0"/>
              </a:rPr>
              <a:t>within a particular range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</a:p>
          <a:p>
            <a:pPr marL="625475" indent="-2762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600" dirty="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709448" y="299544"/>
            <a:ext cx="8434552" cy="8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- Standard Deviation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Measures of Risk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72510" y="1268413"/>
            <a:ext cx="8408003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hlink"/>
                </a:solidFill>
                <a:latin typeface="+mn-lt"/>
              </a:rPr>
              <a:t>Interpreting </a:t>
            </a:r>
            <a:r>
              <a:rPr lang="en-US" sz="1800" b="1" dirty="0" smtClean="0">
                <a:solidFill>
                  <a:schemeClr val="hlink"/>
                </a:solidFill>
                <a:latin typeface="+mn-lt"/>
              </a:rPr>
              <a:t>Variance - Standard </a:t>
            </a:r>
            <a:r>
              <a:rPr lang="en-US" sz="1800" b="1" dirty="0">
                <a:solidFill>
                  <a:schemeClr val="hlink"/>
                </a:solidFill>
                <a:latin typeface="+mn-lt"/>
              </a:rPr>
              <a:t>Deviation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58F-7F1D-4351-83F4-CB9AE64B91DA}" type="slidenum">
              <a:rPr lang="en-US"/>
              <a:pPr/>
              <a:t>23</a:t>
            </a:fld>
            <a:endParaRPr lang="en-US"/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3509" y="2497559"/>
            <a:ext cx="8619268" cy="838200"/>
          </a:xfrm>
        </p:spPr>
        <p:txBody>
          <a:bodyPr/>
          <a:lstStyle/>
          <a:p>
            <a:pPr marL="804863" indent="-354013" eaLnBrk="1" hangingPunct="1">
              <a:lnSpc>
                <a:spcPct val="150000"/>
              </a:lnSpc>
              <a:buClrTx/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On average, annual returns have been higher for riskier securities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763095" y="1331475"/>
            <a:ext cx="66992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hlink"/>
                </a:solidFill>
                <a:latin typeface="+mn-lt"/>
              </a:rPr>
              <a:t>Historical Market Performance</a:t>
            </a:r>
          </a:p>
        </p:txBody>
      </p:sp>
      <p:sp>
        <p:nvSpPr>
          <p:cNvPr id="902159" name="Rectangle 15"/>
          <p:cNvSpPr>
            <a:spLocks noChangeArrowheads="1"/>
          </p:cNvSpPr>
          <p:nvPr/>
        </p:nvSpPr>
        <p:spPr bwMode="auto">
          <a:xfrm>
            <a:off x="378823" y="3821004"/>
            <a:ext cx="84154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indent="-354013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Treasury </a:t>
            </a:r>
            <a:r>
              <a:rPr lang="en-US" sz="2000" dirty="0">
                <a:latin typeface="+mn-lt"/>
              </a:rPr>
              <a:t>bills have smallest standard deviation and smallest average annual </a:t>
            </a:r>
            <a:r>
              <a:rPr lang="en-US" sz="2000" dirty="0" smtClean="0">
                <a:latin typeface="+mn-lt"/>
              </a:rPr>
              <a:t>return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2"/>
          <p:cNvSpPr txBox="1">
            <a:spLocks noChangeArrowheads="1"/>
          </p:cNvSpPr>
          <p:nvPr/>
        </p:nvSpPr>
        <p:spPr bwMode="auto">
          <a:xfrm>
            <a:off x="709448" y="299544"/>
            <a:ext cx="8434552" cy="8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- Standard Deviation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Measures of Risk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2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7" grpId="0" build="p" autoUpdateAnimBg="0"/>
      <p:bldP spid="9021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112B-3193-4C0C-BC65-5C4098D12E5F}" type="slidenum">
              <a:rPr lang="en-US"/>
              <a:pPr/>
              <a:t>24</a:t>
            </a:fld>
            <a:endParaRPr lang="en-US"/>
          </a:p>
        </p:txBody>
      </p:sp>
      <p:pic>
        <p:nvPicPr>
          <p:cNvPr id="39940" name="Picture 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85" y="1734207"/>
            <a:ext cx="8954815" cy="51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364" name="Rectangle 220"/>
          <p:cNvSpPr>
            <a:spLocks noGrp="1"/>
          </p:cNvSpPr>
          <p:nvPr>
            <p:ph type="body" idx="1"/>
          </p:nvPr>
        </p:nvSpPr>
        <p:spPr>
          <a:xfrm>
            <a:off x="709449" y="1255220"/>
            <a:ext cx="6921062" cy="369332"/>
          </a:xfr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sz="1800" b="1" dirty="0" smtClean="0">
                <a:solidFill>
                  <a:schemeClr val="hlink"/>
                </a:solidFill>
              </a:rPr>
              <a:t>Returns of Major Asset Classes 1900–2009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709448" y="299544"/>
            <a:ext cx="8434552" cy="8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- Standard Deviation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Measures of Risk</a:t>
            </a:r>
          </a:p>
        </p:txBody>
      </p:sp>
      <p:sp>
        <p:nvSpPr>
          <p:cNvPr id="6" name="5 - Έλλειψη"/>
          <p:cNvSpPr/>
          <p:nvPr/>
        </p:nvSpPr>
        <p:spPr bwMode="auto">
          <a:xfrm>
            <a:off x="2991394" y="5473337"/>
            <a:ext cx="574766" cy="5617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5664926" y="5468982"/>
            <a:ext cx="574766" cy="5617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8303622" y="5468983"/>
            <a:ext cx="574766" cy="5617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2973977" y="4319451"/>
            <a:ext cx="574766" cy="5617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5638800" y="4293325"/>
            <a:ext cx="574766" cy="5617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8303623" y="4306389"/>
            <a:ext cx="574766" cy="5617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943429" y="3094466"/>
            <a:ext cx="7966982" cy="523220"/>
          </a:xfrm>
        </p:spPr>
        <p:txBody>
          <a:bodyPr/>
          <a:lstStyle/>
          <a:p>
            <a:pPr algn="l"/>
            <a:r>
              <a:rPr lang="en-US" sz="2800" b="1" dirty="0"/>
              <a:t>Portfolio </a:t>
            </a:r>
            <a:r>
              <a:rPr lang="en-US" sz="2800" b="1" dirty="0" smtClean="0"/>
              <a:t>Risk &amp; Return</a:t>
            </a:r>
            <a:endParaRPr lang="en-US" sz="2800" b="1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EA23-6E28-45FF-B98A-E178BEF21CA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580C-5E59-4697-89BF-01FA8249112B}" type="slidenum">
              <a:rPr lang="en-US"/>
              <a:pPr/>
              <a:t>26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5892" y="504495"/>
            <a:ext cx="7129462" cy="55058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Risk and Diversification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4793" y="2758965"/>
            <a:ext cx="8481217" cy="2787395"/>
          </a:xfrm>
        </p:spPr>
        <p:txBody>
          <a:bodyPr/>
          <a:lstStyle/>
          <a:p>
            <a:pPr marL="801688" indent="-350838" eaLnBrk="1" hangingPunct="1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By investing in 2 or more assets whose values do not always move in same direction at same time,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2400" dirty="0" smtClean="0">
                <a:latin typeface="Arial" charset="0"/>
                <a:cs typeface="Arial" charset="0"/>
              </a:rPr>
              <a:t>investors can reduce risk of investments or portfolio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60127" y="1228506"/>
            <a:ext cx="362631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hlink"/>
                </a:solidFill>
                <a:latin typeface="+mn-lt"/>
                <a:ea typeface="BatangChe" pitchFamily="49" charset="-127"/>
              </a:rPr>
              <a:t>The concept of </a:t>
            </a:r>
            <a:r>
              <a:rPr lang="en-US" sz="2000" b="1" dirty="0">
                <a:solidFill>
                  <a:schemeClr val="hlink"/>
                </a:solidFill>
                <a:latin typeface="+mn-lt"/>
                <a:ea typeface="BatangChe" pitchFamily="49" charset="-127"/>
              </a:rPr>
              <a:t>diversification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1138535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Portfolio Returns</a:t>
            </a:r>
          </a:p>
        </p:txBody>
      </p:sp>
      <p:sp>
        <p:nvSpPr>
          <p:cNvPr id="530443" name="Rectangle 11"/>
          <p:cNvSpPr>
            <a:spLocks noGrp="1" noChangeArrowheads="1"/>
          </p:cNvSpPr>
          <p:nvPr>
            <p:ph idx="1"/>
          </p:nvPr>
        </p:nvSpPr>
        <p:spPr>
          <a:xfrm>
            <a:off x="729343" y="2300515"/>
            <a:ext cx="7772400" cy="914400"/>
          </a:xfrm>
        </p:spPr>
        <p:txBody>
          <a:bodyPr/>
          <a:lstStyle/>
          <a:p>
            <a:r>
              <a:rPr lang="en-US" sz="2400" i="1" dirty="0">
                <a:solidFill>
                  <a:srgbClr val="0070C0"/>
                </a:solidFill>
              </a:rPr>
              <a:t>Expected </a:t>
            </a:r>
            <a:r>
              <a:rPr lang="en-US" sz="2400" i="1" dirty="0" smtClean="0">
                <a:solidFill>
                  <a:srgbClr val="0070C0"/>
                </a:solidFill>
              </a:rPr>
              <a:t>Return </a:t>
            </a:r>
            <a:r>
              <a:rPr lang="en-US" sz="2400" dirty="0"/>
              <a:t>on a portfolio</a:t>
            </a:r>
            <a:r>
              <a:rPr lang="en-US" sz="2400" dirty="0" smtClean="0"/>
              <a:t>,                        =</a:t>
            </a:r>
            <a:endParaRPr lang="en-US" sz="2400" baseline="-25000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EA23-6E28-45FF-B98A-E178BEF21CAC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530438" name="Object 6"/>
          <p:cNvGraphicFramePr>
            <a:graphicFrameLocks noChangeAspect="1"/>
          </p:cNvGraphicFramePr>
          <p:nvPr/>
        </p:nvGraphicFramePr>
        <p:xfrm>
          <a:off x="951821" y="4267199"/>
          <a:ext cx="7583487" cy="149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Equation" r:id="rId3" imgW="1816100" imgH="736600" progId="Equation.3">
                  <p:embed/>
                </p:oleObj>
              </mc:Choice>
              <mc:Fallback>
                <p:oleObj name="Equation" r:id="rId3" imgW="18161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21" y="4267199"/>
                        <a:ext cx="7583487" cy="1494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50" name="Object 18"/>
          <p:cNvGraphicFramePr>
            <a:graphicFrameLocks noChangeAspect="1"/>
          </p:cNvGraphicFramePr>
          <p:nvPr/>
        </p:nvGraphicFramePr>
        <p:xfrm>
          <a:off x="6705601" y="2409370"/>
          <a:ext cx="420914" cy="42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Equation" r:id="rId5" imgW="190440" imgH="279360" progId="Equation.3">
                  <p:embed/>
                </p:oleObj>
              </mc:Choice>
              <mc:Fallback>
                <p:oleObj name="Equation" r:id="rId5" imgW="19044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2409370"/>
                        <a:ext cx="420914" cy="420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595086" y="3008085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5988" lvl="1" indent="-458788" eaLnBrk="1" hangingPunct="1">
              <a:spcBef>
                <a:spcPct val="20000"/>
              </a:spcBef>
              <a:buClr>
                <a:srgbClr val="FB6D1F"/>
              </a:buClr>
            </a:pPr>
            <a:r>
              <a:rPr lang="en-US" b="0" dirty="0" smtClean="0">
                <a:latin typeface="Tahoma" pitchFamily="34" charset="0"/>
              </a:rPr>
              <a:t>=   weighted </a:t>
            </a:r>
            <a:r>
              <a:rPr lang="en-US" b="0" dirty="0">
                <a:latin typeface="Tahoma" pitchFamily="34" charset="0"/>
              </a:rPr>
              <a:t>average expected </a:t>
            </a:r>
            <a:r>
              <a:rPr lang="en-US" b="0" dirty="0" smtClean="0">
                <a:latin typeface="Tahoma" pitchFamily="34" charset="0"/>
              </a:rPr>
              <a:t>returns</a:t>
            </a:r>
            <a:br>
              <a:rPr lang="en-US" b="0" dirty="0" smtClean="0">
                <a:latin typeface="Tahoma" pitchFamily="34" charset="0"/>
              </a:rPr>
            </a:br>
            <a:r>
              <a:rPr lang="en-US" b="0" dirty="0" smtClean="0">
                <a:latin typeface="Tahoma" pitchFamily="34" charset="0"/>
              </a:rPr>
              <a:t> </a:t>
            </a:r>
            <a:r>
              <a:rPr lang="en-US" b="0" dirty="0">
                <a:latin typeface="Tahoma" pitchFamily="34" charset="0"/>
              </a:rPr>
              <a:t>on </a:t>
            </a:r>
            <a:r>
              <a:rPr lang="en-US" b="0" dirty="0" smtClean="0">
                <a:latin typeface="Tahoma" pitchFamily="34" charset="0"/>
              </a:rPr>
              <a:t>assets held </a:t>
            </a:r>
            <a:r>
              <a:rPr lang="en-US" b="0" dirty="0">
                <a:latin typeface="Tahoma" pitchFamily="34" charset="0"/>
              </a:rPr>
              <a:t>in </a:t>
            </a:r>
            <a:r>
              <a:rPr lang="en-US" b="0" dirty="0" smtClean="0">
                <a:latin typeface="Tahoma" pitchFamily="34" charset="0"/>
              </a:rPr>
              <a:t>portfolio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928914" y="6283719"/>
            <a:ext cx="6865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Portfolio: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collection of investment securities (2 assets +)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30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2" grpId="0" autoUpdateAnimBg="0"/>
      <p:bldP spid="530443" grpId="0" build="p" bldLvl="2" autoUpdateAnimBg="0" advAuto="0"/>
      <p:bldP spid="5304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8" name="Rectangle 12"/>
          <p:cNvSpPr>
            <a:spLocks noGrp="1" noChangeArrowheads="1"/>
          </p:cNvSpPr>
          <p:nvPr>
            <p:ph type="title"/>
          </p:nvPr>
        </p:nvSpPr>
        <p:spPr>
          <a:xfrm>
            <a:off x="777765" y="807459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Portfolio Returns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531469" name="Rectangle 13"/>
          <p:cNvSpPr>
            <a:spLocks noGrp="1" noChangeArrowheads="1"/>
          </p:cNvSpPr>
          <p:nvPr>
            <p:ph idx="1"/>
          </p:nvPr>
        </p:nvSpPr>
        <p:spPr>
          <a:xfrm>
            <a:off x="819807" y="1689664"/>
            <a:ext cx="8324193" cy="1605329"/>
          </a:xfrm>
        </p:spPr>
        <p:txBody>
          <a:bodyPr/>
          <a:lstStyle/>
          <a:p>
            <a:pPr marL="465138" indent="-465138"/>
            <a:r>
              <a:rPr lang="en-US" sz="2400" i="1" dirty="0">
                <a:solidFill>
                  <a:schemeClr val="tx2"/>
                </a:solidFill>
              </a:rPr>
              <a:t>Realized rate of return</a:t>
            </a:r>
            <a:r>
              <a:rPr lang="en-US" sz="2400" dirty="0"/>
              <a:t>, </a:t>
            </a:r>
            <a:r>
              <a:rPr lang="en-US" sz="2400" i="1" dirty="0" smtClean="0"/>
              <a:t>k..</a:t>
            </a:r>
            <a:endParaRPr lang="en-US" sz="2400" i="1" dirty="0"/>
          </a:p>
          <a:p>
            <a:pPr marL="876300" lvl="1" indent="-296863"/>
            <a:r>
              <a:rPr lang="en-US" sz="2400" dirty="0" smtClean="0"/>
              <a:t>the </a:t>
            </a:r>
            <a:r>
              <a:rPr lang="en-US" sz="2400" dirty="0"/>
              <a:t>return </a:t>
            </a:r>
            <a:r>
              <a:rPr lang="en-US" sz="2400" b="1" i="1" dirty="0" smtClean="0"/>
              <a:t>actually </a:t>
            </a:r>
            <a:r>
              <a:rPr lang="en-US" sz="2400" dirty="0" smtClean="0"/>
              <a:t>earned</a:t>
            </a:r>
          </a:p>
          <a:p>
            <a:pPr marL="876300" lvl="1" indent="-296863">
              <a:buNone/>
            </a:pPr>
            <a:endParaRPr lang="en-US" sz="1000" dirty="0"/>
          </a:p>
          <a:p>
            <a:pPr marL="876300" lvl="1" indent="-296863"/>
            <a:r>
              <a:rPr lang="en-US" sz="2400" b="1" i="1" dirty="0" smtClean="0"/>
              <a:t>actual</a:t>
            </a:r>
            <a:r>
              <a:rPr lang="en-US" sz="2400" dirty="0" smtClean="0"/>
              <a:t> </a:t>
            </a:r>
            <a:r>
              <a:rPr lang="en-US" sz="2400" dirty="0"/>
              <a:t>return usually different from </a:t>
            </a:r>
            <a:r>
              <a:rPr lang="en-US" sz="2400" b="1" i="1" dirty="0"/>
              <a:t>expected</a:t>
            </a:r>
            <a:r>
              <a:rPr lang="en-US" sz="2400" dirty="0"/>
              <a:t> return</a:t>
            </a: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71FD-C057-4C13-A711-49E45811FEEC}" type="slidenum">
              <a:rPr lang="en-US"/>
              <a:pPr/>
              <a:t>28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573" y="3578773"/>
            <a:ext cx="8053551" cy="17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  Portfolio Weights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  <a:ea typeface="ヒラギノ角ゴ Pro W3" pitchFamily="-65" charset="-128"/>
              </a:rPr>
              <a:t>f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raction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(%) of total investment in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portfolio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allocated to each individual investment</a:t>
            </a:r>
            <a:r>
              <a:rPr lang="en-US" sz="2000" kern="0" dirty="0" smtClean="0">
                <a:latin typeface="+mn-lt"/>
                <a:ea typeface="ヒラギノ角ゴ Pro W3" pitchFamily="-65" charset="-128"/>
              </a:rPr>
              <a:t> (asset)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in the portfolio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portfolio weights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sym typeface="Wingdings" pitchFamily="2" charset="2"/>
              </a:rPr>
              <a:t>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must add up to 1.00 or 100%</a:t>
            </a:r>
          </a:p>
        </p:txBody>
      </p:sp>
      <p:graphicFrame>
        <p:nvGraphicFramePr>
          <p:cNvPr id="156673" name="Object 4"/>
          <p:cNvGraphicFramePr>
            <a:graphicFrameLocks noChangeAspect="1"/>
          </p:cNvGraphicFramePr>
          <p:nvPr/>
        </p:nvGraphicFramePr>
        <p:xfrm>
          <a:off x="2601310" y="5504688"/>
          <a:ext cx="3421118" cy="75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5" name="Equation" r:id="rId3" imgW="1892300" imgH="419100" progId="">
                  <p:embed/>
                </p:oleObj>
              </mc:Choice>
              <mc:Fallback>
                <p:oleObj name="Equation" r:id="rId3" imgW="1892300" imgH="4191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10" y="5504688"/>
                        <a:ext cx="3421118" cy="75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 bwMode="auto">
          <a:xfrm>
            <a:off x="1891863" y="5644054"/>
            <a:ext cx="725213" cy="4414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2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=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8" grpId="0" autoUpdateAnimBg="0"/>
      <p:bldP spid="531469" grpId="0" build="p" bldLvl="2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851-DE23-419C-AEF3-3C2368CBB181}" type="slidenum">
              <a:rPr lang="en-US"/>
              <a:pPr/>
              <a:t>29</a:t>
            </a:fld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68617" name="Rectangle 17"/>
          <p:cNvSpPr>
            <a:spLocks noChangeArrowheads="1"/>
          </p:cNvSpPr>
          <p:nvPr/>
        </p:nvSpPr>
        <p:spPr bwMode="auto">
          <a:xfrm>
            <a:off x="707424" y="1046711"/>
            <a:ext cx="618470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Expected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Return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Portfolio – example 1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30621" y="2002221"/>
            <a:ext cx="8333993" cy="167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You invested €100 000 in treasury bills that yield </a:t>
            </a:r>
            <a:r>
              <a:rPr lang="en-US" sz="1800" dirty="0" smtClean="0">
                <a:latin typeface="+mn-lt"/>
              </a:rPr>
              <a:t>4.5%;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€</a:t>
            </a:r>
            <a:r>
              <a:rPr lang="en-US" sz="1800" dirty="0">
                <a:latin typeface="+mn-lt"/>
              </a:rPr>
              <a:t>150 000 in Unilever shares, which have an expected return of </a:t>
            </a:r>
            <a:r>
              <a:rPr lang="en-US" sz="1800" dirty="0" smtClean="0">
                <a:latin typeface="+mn-lt"/>
              </a:rPr>
              <a:t>7.5%; and,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€</a:t>
            </a:r>
            <a:r>
              <a:rPr lang="en-US" sz="1800" dirty="0">
                <a:latin typeface="+mn-lt"/>
              </a:rPr>
              <a:t>150 000 in Royal Dutch Shell shares, which have an expected return of </a:t>
            </a:r>
            <a:r>
              <a:rPr lang="en-US" sz="1800" dirty="0" smtClean="0">
                <a:latin typeface="+mn-lt"/>
              </a:rPr>
              <a:t>9.0%.</a:t>
            </a:r>
            <a:br>
              <a:rPr lang="en-US" sz="1800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>What </a:t>
            </a:r>
            <a:r>
              <a:rPr lang="en-US" sz="1800" b="1" dirty="0">
                <a:latin typeface="+mn-lt"/>
              </a:rPr>
              <a:t>is the expected return of this €400 000 portfolio? 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882870" y="3878317"/>
          <a:ext cx="622737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Equation" r:id="rId4" imgW="2361960" imgH="863280" progId="Equation.3">
                  <p:embed/>
                </p:oleObj>
              </mc:Choice>
              <mc:Fallback>
                <p:oleObj name="Equation" r:id="rId4" imgW="2361960" imgH="863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870" y="3878317"/>
                        <a:ext cx="622737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3"/>
          <p:cNvGraphicFramePr>
            <a:graphicFrameLocks noChangeAspect="1"/>
          </p:cNvGraphicFramePr>
          <p:nvPr/>
        </p:nvGraphicFramePr>
        <p:xfrm>
          <a:off x="867103" y="5597252"/>
          <a:ext cx="6991349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6" imgW="6667200" imgH="1346040" progId="">
                  <p:embed/>
                </p:oleObj>
              </mc:Choice>
              <mc:Fallback>
                <p:oleObj name="Equation" r:id="rId6" imgW="6667200" imgH="1346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03" y="5597252"/>
                        <a:ext cx="6991349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Πανεπιστήμιο Αιγαίου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DDD7100-D212-4513-98D5-E15EB792F558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707424" y="1046711"/>
            <a:ext cx="618470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Expected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Return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Portfolio – example 2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5572" y="2017986"/>
            <a:ext cx="7927427" cy="3358055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6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Problem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Suppose you buy 500 shares of Ford at $11 per share &amp;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100 shares of Citigroup stock at $28 per share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If Ford’s share price goes up to $13 &amp; Citigroup’s rises to $40,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- what is the new value of the portfolio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?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- what return did it earn? 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</a:t>
            </a:r>
            <a:r>
              <a:rPr lang="en-US" sz="1800" b="1" kern="0" dirty="0" smtClean="0">
                <a:solidFill>
                  <a:srgbClr val="C00000"/>
                </a:solidFill>
                <a:latin typeface="+mn-lt"/>
                <a:ea typeface="ヒラギノ角ゴ Pro W3" pitchFamily="-65" charset="-128"/>
              </a:rPr>
              <a:t>- a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fter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the price change, what are the new portfolio weights?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707424" y="1046711"/>
            <a:ext cx="618470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Expected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Return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Portfolio – example 2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1753849"/>
            <a:ext cx="7848600" cy="4706912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Solution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/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Initial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portfolio value: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	500 * $11 + 100 * $28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$8,300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/>
            </a:r>
            <a:b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New portfolio value: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lang="en-US" sz="1800" kern="0" dirty="0" smtClean="0">
                <a:latin typeface="+mn-lt"/>
                <a:ea typeface="ヒラギノ角ゴ Pro W3" pitchFamily="-65" charset="-128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500 * $13 + 100 * $40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$10,500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sym typeface="Wingdings" pitchFamily="2" charset="2"/>
              </a:rPr>
              <a:t>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gain = $2,200 or 26.5% return 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$8,300 investment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/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Ford’s return was =  $13/$11 - 1 = 18.18%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Citigroup’s was     =  $40/$28 - 1 = 42.86%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72510" y="1768840"/>
            <a:ext cx="7990490" cy="4781862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Solution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Given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nitial portfolio weights: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Ford = $5,500 / $8,300 = 66.3%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1800" kern="0" dirty="0" smtClean="0">
                <a:latin typeface="+mn-lt"/>
                <a:ea typeface="ヒラギノ角ゴ Pro W3" pitchFamily="-65" charset="-128"/>
              </a:rPr>
              <a:t>Citigroup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$2,800 / $8,300 = 33.7%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lang="en-US" sz="1800" kern="0" dirty="0" smtClean="0">
                <a:latin typeface="+mn-lt"/>
                <a:ea typeface="ヒラギノ角ゴ Pro W3" pitchFamily="-65" charset="-128"/>
                <a:sym typeface="Wingdings" pitchFamily="2" charset="2"/>
              </a:rPr>
              <a:t> </a:t>
            </a:r>
            <a:r>
              <a:rPr lang="en-US" sz="1800" kern="0" dirty="0" smtClean="0">
                <a:latin typeface="+mn-lt"/>
                <a:ea typeface="ヒラギノ角ゴ Pro W3" pitchFamily="-65" charset="-128"/>
              </a:rPr>
              <a:t>P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ortfolio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 return (R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</a:rPr>
              <a:t>)=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707424" y="1046711"/>
            <a:ext cx="618470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Expected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Return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Portfolio – example 3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42690" name="Object 1"/>
          <p:cNvGraphicFramePr>
            <a:graphicFrameLocks noChangeAspect="1"/>
          </p:cNvGraphicFramePr>
          <p:nvPr/>
        </p:nvGraphicFramePr>
        <p:xfrm>
          <a:off x="1529254" y="4364421"/>
          <a:ext cx="6243145" cy="93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2" name="Equation" r:id="rId3" imgW="2882900" imgH="431800" progId="">
                  <p:embed/>
                </p:oleObj>
              </mc:Choice>
              <mc:Fallback>
                <p:oleObj name="Equation" r:id="rId3" imgW="2882900" imgH="4318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254" y="4364421"/>
                        <a:ext cx="6243145" cy="939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898634" y="5585596"/>
            <a:ext cx="7993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268288" algn="l"/>
              </a:tabLst>
            </a:pPr>
            <a:r>
              <a:rPr lang="en-US" sz="1800" kern="0" dirty="0" smtClean="0">
                <a:latin typeface="+mn-lt"/>
                <a:ea typeface="ヒラギノ角ゴ Pro W3" pitchFamily="-65" charset="-128"/>
              </a:rPr>
              <a:t>    After price change, new portfolio weights are:</a:t>
            </a:r>
            <a:br>
              <a:rPr lang="en-US" sz="1800" kern="0" dirty="0" smtClean="0">
                <a:latin typeface="+mn-lt"/>
                <a:ea typeface="ヒラギノ角ゴ Pro W3" pitchFamily="-65" charset="-128"/>
              </a:rPr>
            </a:br>
            <a:r>
              <a:rPr lang="en-US" sz="1800" kern="0" dirty="0" smtClean="0">
                <a:latin typeface="+mn-lt"/>
                <a:ea typeface="ヒラギノ角ゴ Pro W3" pitchFamily="-65" charset="-128"/>
              </a:rPr>
              <a:t>     Ford        =  $6,500 / $10,500 = 61.9%</a:t>
            </a:r>
            <a:br>
              <a:rPr lang="en-US" sz="1800" kern="0" dirty="0" smtClean="0">
                <a:latin typeface="+mn-lt"/>
                <a:ea typeface="ヒラギノ角ゴ Pro W3" pitchFamily="-65" charset="-128"/>
              </a:rPr>
            </a:br>
            <a:r>
              <a:rPr lang="en-US" sz="1800" kern="0" dirty="0" smtClean="0">
                <a:latin typeface="+mn-lt"/>
                <a:ea typeface="ヒラギノ角ゴ Pro W3" pitchFamily="-65" charset="-128"/>
              </a:rPr>
              <a:t>     Citigroup =  $4,000 / $10,500 =  38.1% </a:t>
            </a:r>
            <a:endParaRPr lang="el-GR" sz="18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A5E6D-9353-4570-AE78-AC5C208985A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514" y="3123493"/>
            <a:ext cx="7328353" cy="563135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cs typeface="Times New Roman" pitchFamily="18" charset="0"/>
              </a:rPr>
              <a:t>Risk Diversification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F52-95C5-4B4A-9A6A-E052FBD053CF}" type="slidenum">
              <a:rPr lang="en-US"/>
              <a:pPr/>
              <a:t>34</a:t>
            </a:fld>
            <a:endParaRPr lang="en-US"/>
          </a:p>
        </p:txBody>
      </p:sp>
      <p:sp>
        <p:nvSpPr>
          <p:cNvPr id="1025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589673" y="536028"/>
            <a:ext cx="7129463" cy="5252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Portfolio Risk 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9804" y="2916621"/>
            <a:ext cx="8844196" cy="1229710"/>
          </a:xfrm>
        </p:spPr>
        <p:txBody>
          <a:bodyPr/>
          <a:lstStyle/>
          <a:p>
            <a:pPr marL="441325" indent="-346075" eaLnBrk="1" hangingPunct="1">
              <a:lnSpc>
                <a:spcPct val="150000"/>
              </a:lnSpc>
              <a:buClrTx/>
              <a:buSzPct val="90000"/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when asset prices move in </a:t>
            </a:r>
            <a:r>
              <a:rPr lang="en-US" sz="1800" i="1" dirty="0" smtClean="0">
                <a:latin typeface="Arial" charset="0"/>
                <a:cs typeface="Arial" charset="0"/>
              </a:rPr>
              <a:t>opposite</a:t>
            </a:r>
            <a:r>
              <a:rPr lang="en-US" sz="1800" dirty="0" smtClean="0">
                <a:latin typeface="Arial" charset="0"/>
                <a:cs typeface="Arial" charset="0"/>
              </a:rPr>
              <a:t> directions, </a:t>
            </a:r>
            <a:br>
              <a:rPr lang="en-US" sz="18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change in price of one asset </a:t>
            </a:r>
            <a:r>
              <a:rPr lang="en-US" sz="1800" i="1" dirty="0" smtClean="0">
                <a:latin typeface="Arial" charset="0"/>
                <a:cs typeface="Arial" charset="0"/>
              </a:rPr>
              <a:t>offsets </a:t>
            </a:r>
            <a:r>
              <a:rPr lang="en-US" sz="1800" dirty="0" smtClean="0">
                <a:latin typeface="Arial" charset="0"/>
                <a:cs typeface="Arial" charset="0"/>
              </a:rPr>
              <a:t>at least some of price change</a:t>
            </a:r>
            <a:r>
              <a:rPr lang="el-GR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of other asset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209862" y="4420419"/>
            <a:ext cx="8603062" cy="10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363538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1800" dirty="0" smtClean="0">
                <a:latin typeface="+mn-lt"/>
              </a:rPr>
              <a:t>portfolio risk for 2 assets is…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  <a:sym typeface="Wingdings" pitchFamily="2" charset="2"/>
              </a:rPr>
              <a:t> </a:t>
            </a:r>
            <a:r>
              <a:rPr lang="en-US" sz="1800" b="1" dirty="0" smtClean="0">
                <a:latin typeface="+mn-lt"/>
              </a:rPr>
              <a:t>less </a:t>
            </a:r>
            <a:r>
              <a:rPr lang="en-US" sz="1800" b="1" dirty="0">
                <a:latin typeface="+mn-lt"/>
              </a:rPr>
              <a:t>than </a:t>
            </a:r>
            <a:r>
              <a:rPr lang="en-US" sz="1800" b="1" dirty="0" smtClean="0">
                <a:latin typeface="+mn-lt"/>
              </a:rPr>
              <a:t>sum of </a:t>
            </a:r>
            <a:r>
              <a:rPr lang="en-US" sz="1800" b="1" dirty="0">
                <a:latin typeface="+mn-lt"/>
              </a:rPr>
              <a:t>risks </a:t>
            </a:r>
            <a:r>
              <a:rPr lang="en-US" sz="1800" dirty="0">
                <a:latin typeface="+mn-lt"/>
              </a:rPr>
              <a:t>associated with </a:t>
            </a:r>
            <a:r>
              <a:rPr lang="en-US" sz="1800" dirty="0" smtClean="0">
                <a:latin typeface="+mn-lt"/>
              </a:rPr>
              <a:t>each individual asset !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89745" y="1715813"/>
            <a:ext cx="8754256" cy="1058917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To find Portfolio Risk…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must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know the degree to which portfolio assets’ returns move together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3" grpId="0" build="p" autoUpdateAnimBg="0"/>
      <p:bldP spid="163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F52-95C5-4B4A-9A6A-E052FBD053CF}" type="slidenum">
              <a:rPr lang="en-US"/>
              <a:pPr/>
              <a:t>35</a:t>
            </a:fld>
            <a:endParaRPr lang="en-US"/>
          </a:p>
        </p:txBody>
      </p:sp>
      <p:sp>
        <p:nvSpPr>
          <p:cNvPr id="1025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589673" y="536027"/>
            <a:ext cx="7129463" cy="83557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/>
              <a:t>Portfolio Risk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/>
              <a:t>Portfolio Variance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520262" y="1639614"/>
            <a:ext cx="82138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indent="-354013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1800" b="1" dirty="0" smtClean="0">
                <a:latin typeface="+mn-lt"/>
              </a:rPr>
              <a:t>Portfolio risk</a:t>
            </a:r>
            <a:r>
              <a:rPr lang="en-US" sz="1800" dirty="0" smtClean="0">
                <a:latin typeface="+mn-lt"/>
              </a:rPr>
              <a:t>: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calculated by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Portfolio Variance</a:t>
            </a:r>
            <a:r>
              <a:rPr lang="en-US" sz="1800" dirty="0" smtClean="0">
                <a:latin typeface="+mn-lt"/>
              </a:rPr>
              <a:t>;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for that….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Covariance</a:t>
            </a:r>
            <a:r>
              <a:rPr lang="en-US" sz="1800" dirty="0" smtClean="0">
                <a:latin typeface="+mn-lt"/>
              </a:rPr>
              <a:t> is also an input to be calculated</a:t>
            </a:r>
            <a:endParaRPr lang="en-US" sz="1800" dirty="0">
              <a:latin typeface="+mn-lt"/>
            </a:endParaRPr>
          </a:p>
        </p:txBody>
      </p:sp>
      <p:sp>
        <p:nvSpPr>
          <p:cNvPr id="16" name="15 - Ορθογώνιο"/>
          <p:cNvSpPr/>
          <p:nvPr/>
        </p:nvSpPr>
        <p:spPr bwMode="auto">
          <a:xfrm>
            <a:off x="7173309" y="3373820"/>
            <a:ext cx="788275" cy="362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16 - Έλλειψη"/>
          <p:cNvSpPr/>
          <p:nvPr/>
        </p:nvSpPr>
        <p:spPr bwMode="auto">
          <a:xfrm>
            <a:off x="6653048" y="4934607"/>
            <a:ext cx="1497724" cy="88286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1371599" y="3177589"/>
            <a:ext cx="4729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Portfolio Variance </a:t>
            </a:r>
            <a:r>
              <a:rPr lang="en-US" sz="1800" dirty="0" smtClean="0">
                <a:solidFill>
                  <a:srgbClr val="FF0000"/>
                </a:solidFill>
                <a:latin typeface="Arial"/>
              </a:rPr>
              <a:t>(2 assets)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</a:rPr>
              <a:t>Var</a:t>
            </a:r>
            <a:r>
              <a:rPr lang="en-US" sz="1800" b="1" baseline="-25000" dirty="0" smtClean="0">
                <a:solidFill>
                  <a:srgbClr val="FF0000"/>
                </a:solidFill>
                <a:latin typeface="Arial"/>
              </a:rPr>
              <a:t>(Rp)</a:t>
            </a:r>
            <a:endParaRPr lang="el-GR" sz="18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43715" name="Object 4"/>
          <p:cNvGraphicFramePr>
            <a:graphicFrameLocks noChangeAspect="1"/>
          </p:cNvGraphicFramePr>
          <p:nvPr/>
        </p:nvGraphicFramePr>
        <p:xfrm>
          <a:off x="430376" y="3639809"/>
          <a:ext cx="84613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9" name="Equation" r:id="rId4" imgW="5080000" imgH="685800" progId="">
                  <p:embed/>
                </p:oleObj>
              </mc:Choice>
              <mc:Fallback>
                <p:oleObj name="Equation" r:id="rId4" imgW="5080000" imgH="685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6" y="3639809"/>
                        <a:ext cx="84613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5"/>
          <p:cNvGraphicFramePr>
            <a:graphicFrameLocks noChangeAspect="1"/>
          </p:cNvGraphicFramePr>
          <p:nvPr/>
        </p:nvGraphicFramePr>
        <p:xfrm>
          <a:off x="815318" y="5149686"/>
          <a:ext cx="73517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0" name="Equation" r:id="rId6" imgW="3441700" imgH="241300" progId="">
                  <p:embed/>
                </p:oleObj>
              </mc:Choice>
              <mc:Fallback>
                <p:oleObj name="Equation" r:id="rId6" imgW="3441700" imgH="2413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18" y="5149686"/>
                        <a:ext cx="7351713" cy="517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- TextBox"/>
          <p:cNvSpPr txBox="1"/>
          <p:nvPr/>
        </p:nvSpPr>
        <p:spPr>
          <a:xfrm>
            <a:off x="6653046" y="5912069"/>
            <a:ext cx="1734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Portfolio covariance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5005-D89B-46C5-A41E-110AC1CDCEC8}" type="slidenum">
              <a:rPr lang="en-US"/>
              <a:pPr/>
              <a:t>36</a:t>
            </a:fld>
            <a:endParaRPr 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78858" name="Rectangle 16"/>
          <p:cNvSpPr>
            <a:spLocks noChangeArrowheads="1"/>
          </p:cNvSpPr>
          <p:nvPr/>
        </p:nvSpPr>
        <p:spPr bwMode="auto">
          <a:xfrm>
            <a:off x="684267" y="1147106"/>
            <a:ext cx="32753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Portfolio Variance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-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60127" y="1826336"/>
            <a:ext cx="8139100" cy="174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  Variance of annual returns of Carrefour &amp; Deutsche Bank shares = 0.046820 &amp; 0.170791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  Covariance between annual returns of Ca &amp; DB shares = 0.068893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  Portfolio allocation = 50% Carrefour / 50% Deutsche Bank  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</a:pPr>
            <a:r>
              <a:rPr lang="en-US" sz="1500" dirty="0" smtClean="0">
                <a:latin typeface="+mn-lt"/>
              </a:rPr>
              <a:t>  </a:t>
            </a:r>
            <a:r>
              <a:rPr lang="en-US" sz="1500" b="1" dirty="0" smtClean="0">
                <a:solidFill>
                  <a:srgbClr val="C00000"/>
                </a:solidFill>
                <a:latin typeface="+mn-lt"/>
              </a:rPr>
              <a:t>Calculate Portfolio Variance ?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315309" y="4508937"/>
          <a:ext cx="8544911" cy="138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Equation" r:id="rId4" imgW="3098800" imgH="736600" progId="Equation.3">
                  <p:embed/>
                </p:oleObj>
              </mc:Choice>
              <mc:Fallback>
                <p:oleObj name="Equation" r:id="rId4" imgW="3098800" imgH="736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09" y="4508937"/>
                        <a:ext cx="8544911" cy="1383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 txBox="1">
            <a:spLocks noChangeArrowheads="1"/>
          </p:cNvSpPr>
          <p:nvPr/>
        </p:nvSpPr>
        <p:spPr bwMode="auto">
          <a:xfrm>
            <a:off x="668501" y="504497"/>
            <a:ext cx="7129463" cy="5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Portfolio R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isk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362607" y="4587766"/>
            <a:ext cx="740979" cy="5360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Var</a:t>
            </a:r>
            <a:endParaRPr kumimoji="0" lang="el-GR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9082-4FAF-48C1-B3F3-DD6FBFF480D1}" type="slidenum">
              <a:rPr lang="en-US"/>
              <a:pPr/>
              <a:t>37</a:t>
            </a:fld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8446" name="Rectangle 23"/>
          <p:cNvSpPr>
            <a:spLocks noChangeArrowheads="1"/>
          </p:cNvSpPr>
          <p:nvPr/>
        </p:nvSpPr>
        <p:spPr bwMode="auto">
          <a:xfrm>
            <a:off x="378372" y="2049775"/>
            <a:ext cx="8765628" cy="123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lvl="1" indent="-44132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Covariance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</a:rPr>
              <a:t> Cov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+mn-lt"/>
              </a:rPr>
              <a:t>R1,R2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= of returns of  1 &amp; 2 assets (</a:t>
            </a:r>
            <a:r>
              <a:rPr lang="en-US" sz="2000" i="1" dirty="0" smtClean="0">
                <a:latin typeface="+mn-lt"/>
              </a:rPr>
              <a:t>R</a:t>
            </a:r>
            <a:r>
              <a:rPr lang="en-US" sz="2000" i="1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 &amp; </a:t>
            </a:r>
            <a:r>
              <a:rPr lang="en-US" sz="2000" i="1" dirty="0" smtClean="0">
                <a:latin typeface="+mn-lt"/>
              </a:rPr>
              <a:t>R</a:t>
            </a:r>
            <a:r>
              <a:rPr lang="en-US" sz="2000" i="1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)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measures how </a:t>
            </a:r>
            <a:r>
              <a:rPr lang="en-US" sz="2000" dirty="0">
                <a:latin typeface="+mn-lt"/>
              </a:rPr>
              <a:t>returns on two assets </a:t>
            </a:r>
            <a:r>
              <a:rPr lang="en-US" sz="2000" dirty="0" smtClean="0">
                <a:latin typeface="+mn-lt"/>
              </a:rPr>
              <a:t>co-vary (move together)</a:t>
            </a:r>
            <a:br>
              <a:rPr lang="en-US" sz="2000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867103" y="4114800"/>
          <a:ext cx="8024484" cy="118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Equation" r:id="rId4" imgW="3302000" imgH="685800" progId="Equation.3">
                  <p:embed/>
                </p:oleObj>
              </mc:Choice>
              <mc:Fallback>
                <p:oleObj name="Equation" r:id="rId4" imgW="3302000" imgH="685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03" y="4114800"/>
                        <a:ext cx="8024484" cy="11824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 txBox="1">
            <a:spLocks noChangeArrowheads="1"/>
          </p:cNvSpPr>
          <p:nvPr/>
        </p:nvSpPr>
        <p:spPr bwMode="auto">
          <a:xfrm>
            <a:off x="668501" y="504497"/>
            <a:ext cx="7129463" cy="5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Portfolio R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isk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84267" y="1147106"/>
            <a:ext cx="142859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Covariance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7015655" y="4177861"/>
            <a:ext cx="1292773" cy="4256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56744" y="5959364"/>
            <a:ext cx="8387256" cy="47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Covariance calculation : similar to variance calculation;  but instead of squaring difference between the value from each outcome &amp; expected value for an individual asset, calculate the product of this difference for the 2 different assets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2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4C6-A1E0-4386-A7B7-FA7DB8E51648}" type="slidenum">
              <a:rPr lang="en-US"/>
              <a:pPr/>
              <a:t>38</a:t>
            </a:fld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9468" name="Rectangle 23"/>
          <p:cNvSpPr>
            <a:spLocks noChangeArrowheads="1"/>
          </p:cNvSpPr>
          <p:nvPr/>
        </p:nvSpPr>
        <p:spPr bwMode="auto">
          <a:xfrm>
            <a:off x="583324" y="2144111"/>
            <a:ext cx="8560675" cy="16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lvl="1" indent="-5365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for easier interpretation &amp; use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Covariance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divide </a:t>
            </a:r>
            <a:r>
              <a:rPr lang="en-US" sz="2000" dirty="0">
                <a:latin typeface="+mn-lt"/>
              </a:rPr>
              <a:t>it </a:t>
            </a:r>
            <a:r>
              <a:rPr lang="en-US" sz="2000" dirty="0" smtClean="0">
                <a:latin typeface="+mn-lt"/>
              </a:rPr>
              <a:t>by </a:t>
            </a:r>
            <a:r>
              <a:rPr lang="en-US" sz="2000" dirty="0">
                <a:latin typeface="+mn-lt"/>
              </a:rPr>
              <a:t>product of </a:t>
            </a:r>
            <a:r>
              <a:rPr lang="en-US" sz="2000" dirty="0" smtClean="0">
                <a:latin typeface="+mn-lt"/>
              </a:rPr>
              <a:t>Standard Deviations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the 2 assets’ returns ...</a:t>
            </a:r>
          </a:p>
          <a:p>
            <a:pPr marL="536575" lvl="1" indent="-5365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	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correlation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coefficient (</a:t>
            </a:r>
            <a:r>
              <a:rPr lang="en-US" sz="2000" b="1" i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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) </a:t>
            </a:r>
            <a:r>
              <a:rPr lang="en-US" sz="2000" b="1" dirty="0" smtClean="0">
                <a:latin typeface="+mn-lt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between assets’ returns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/>
        </p:nvGraphicFramePr>
        <p:xfrm>
          <a:off x="1939159" y="4130566"/>
          <a:ext cx="589997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4" imgW="5422680" imgH="1079280" progId="">
                  <p:embed/>
                </p:oleObj>
              </mc:Choice>
              <mc:Fallback>
                <p:oleObj name="Equation" r:id="rId4" imgW="5422680" imgH="107928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159" y="4130566"/>
                        <a:ext cx="5899972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 txBox="1">
            <a:spLocks noChangeArrowheads="1"/>
          </p:cNvSpPr>
          <p:nvPr/>
        </p:nvSpPr>
        <p:spPr bwMode="auto">
          <a:xfrm>
            <a:off x="700032" y="614855"/>
            <a:ext cx="7129463" cy="5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Risk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84267" y="1194403"/>
            <a:ext cx="26725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Correlation Coefficient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15 - Ορθογώνιο"/>
          <p:cNvSpPr/>
          <p:nvPr/>
        </p:nvSpPr>
        <p:spPr bwMode="auto">
          <a:xfrm>
            <a:off x="7015655" y="4335517"/>
            <a:ext cx="882869" cy="6779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 bwMode="auto">
          <a:xfrm>
            <a:off x="700032" y="725213"/>
            <a:ext cx="7129463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Risk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84267" y="1194403"/>
            <a:ext cx="26725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Correlation Coefficient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72967" y="1819842"/>
            <a:ext cx="86710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Wingdings" pitchFamily="2" charset="2"/>
              <a:buChar char="§"/>
              <a:tabLst>
                <a:tab pos="441325" algn="l"/>
              </a:tabLst>
            </a:pPr>
            <a:r>
              <a:rPr lang="en-US" sz="1800" b="1" dirty="0" smtClean="0">
                <a:latin typeface="+mn-lt"/>
                <a:ea typeface="ヒラギノ角ゴ Pro W3" pitchFamily="-65" charset="-128"/>
              </a:rPr>
              <a:t>Correlation coefficient (</a:t>
            </a:r>
            <a:r>
              <a:rPr lang="el-GR" sz="1800" b="1" i="1" dirty="0" smtClean="0">
                <a:latin typeface="+mn-lt"/>
                <a:ea typeface="ヒラギノ角ゴ Pro W3" pitchFamily="-65" charset="-128"/>
              </a:rPr>
              <a:t>ρ</a:t>
            </a:r>
            <a:r>
              <a:rPr lang="el-GR" sz="1800" b="1" dirty="0" smtClean="0">
                <a:latin typeface="+mn-lt"/>
                <a:ea typeface="ヒラギノ角ゴ Pro W3" pitchFamily="-65" charset="-128"/>
              </a:rPr>
              <a:t>) </a:t>
            </a:r>
            <a:r>
              <a:rPr lang="en-US" sz="1800" b="1" dirty="0" smtClean="0">
                <a:latin typeface="+mn-lt"/>
                <a:ea typeface="ヒラギノ角ゴ Pro W3" pitchFamily="-65" charset="-128"/>
              </a:rPr>
              <a:t>of 2 assets</a:t>
            </a:r>
            <a:r>
              <a:rPr lang="el-GR" sz="1800" b="1" dirty="0" smtClean="0">
                <a:latin typeface="+mn-lt"/>
                <a:ea typeface="ヒラギノ角ゴ Pro W3" pitchFamily="-65" charset="-128"/>
              </a:rPr>
              <a:t>… </a:t>
            </a:r>
            <a:r>
              <a:rPr lang="en-US" sz="1800" b="1" dirty="0" smtClean="0">
                <a:latin typeface="+mn-lt"/>
                <a:ea typeface="ヒラギノ角ゴ Pro W3" pitchFamily="-65" charset="-128"/>
                <a:sym typeface="Wingdings" pitchFamily="2" charset="2"/>
              </a:rPr>
              <a:t> </a:t>
            </a:r>
            <a:r>
              <a:rPr lang="en-US" sz="1800" b="1" dirty="0" smtClean="0">
                <a:latin typeface="+mn-lt"/>
                <a:ea typeface="ヒラギノ角ゴ Pro W3" pitchFamily="-65" charset="-128"/>
              </a:rPr>
              <a:t>always between: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ヒラギノ角ゴ Pro W3" pitchFamily="-65" charset="-128"/>
              </a:rPr>
              <a:t>  –1    &amp;   +1</a:t>
            </a:r>
            <a:endParaRPr lang="el-GR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3" descr="fig11_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69" y="2853558"/>
            <a:ext cx="8348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1525" y="608013"/>
            <a:ext cx="3646488" cy="10466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University of the Aegean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School of Business Studies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Shipping, Trade &amp; Transport Dpt.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MA Shipping, Trade &amp; Transport</a:t>
            </a: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735012" y="2631209"/>
            <a:ext cx="577662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Advanced Corporate Finance </a:t>
            </a:r>
            <a:r>
              <a:rPr lang="en-US" sz="1400" b="1" baseline="-25000" dirty="0" smtClean="0">
                <a:solidFill>
                  <a:schemeClr val="tx2"/>
                </a:solidFill>
                <a:latin typeface="Arial" charset="0"/>
              </a:rPr>
              <a:t>ADVFIN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400" b="1" baseline="-25000" dirty="0" smtClean="0">
              <a:solidFill>
                <a:srgbClr val="008BD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l-GR" sz="1400" b="1" baseline="-25000" dirty="0">
              <a:solidFill>
                <a:srgbClr val="008BD0"/>
              </a:solidFill>
              <a:latin typeface="Arial" charset="0"/>
            </a:endParaRPr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696686" y="5270500"/>
          <a:ext cx="1120771" cy="104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6" name="Picture" r:id="rId3" imgW="609524" imgH="609524" progId="Word.Picture.8">
                  <p:embed/>
                </p:oleObj>
              </mc:Choice>
              <mc:Fallback>
                <p:oleObj name="Picture" r:id="rId3" imgW="609524" imgH="60952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86" y="5270500"/>
                        <a:ext cx="1120771" cy="1043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843314" y="5136739"/>
            <a:ext cx="26270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THEODORE SYRIOPOULOS</a:t>
            </a: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Professor of Finance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Department of Shipping, Trade &amp; Transport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School of Business Studies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 OF THE AEGEAN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2A,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Korai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street, 82100 Chios, Greece,</a:t>
            </a:r>
            <a:b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Tel.: 22710</a:t>
            </a:r>
            <a:r>
              <a:rPr kumimoji="0" lang="en-US" sz="7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35 861, 6944 911 787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tsiriop@aegean.gr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http://www.stt.aegean.gr/SyriopoulosEn.asp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7419" y="1662545"/>
            <a:ext cx="1080654" cy="2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+mn-lt"/>
              </a:rPr>
              <a:t>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-course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20914" y="864101"/>
            <a:ext cx="8504011" cy="736099"/>
          </a:xfrm>
          <a:noFill/>
          <a:ln/>
        </p:spPr>
        <p:txBody>
          <a:bodyPr lIns="90487" tIns="44450" rIns="90487" bIns="44450"/>
          <a:lstStyle/>
          <a:p>
            <a:pPr algn="l"/>
            <a:r>
              <a:rPr lang="en-US" sz="1800" b="1" dirty="0"/>
              <a:t>Returns </a:t>
            </a:r>
            <a:r>
              <a:rPr lang="en-US" sz="1800" b="1" dirty="0" smtClean="0"/>
              <a:t>distribution </a:t>
            </a:r>
            <a:r>
              <a:rPr lang="en-US" sz="1800" b="1" dirty="0"/>
              <a:t>for </a:t>
            </a:r>
            <a:r>
              <a:rPr lang="en-US" sz="1800" b="1" dirty="0" smtClean="0"/>
              <a:t>2 perfectly </a:t>
            </a:r>
            <a:r>
              <a:rPr lang="en-US" sz="2400" b="1" dirty="0">
                <a:solidFill>
                  <a:srgbClr val="FF0000"/>
                </a:solidFill>
              </a:rPr>
              <a:t>Negatively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Correlated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1800" b="1" dirty="0" smtClean="0"/>
              <a:t>stocks &amp; portfolio WM</a:t>
            </a:r>
            <a:endParaRPr lang="en-US" sz="1800" b="1" dirty="0"/>
          </a:p>
        </p:txBody>
      </p:sp>
      <p:sp>
        <p:nvSpPr>
          <p:cNvPr id="4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9B5E-90E9-426B-938B-5F5C65AC6E63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42913" y="2887663"/>
            <a:ext cx="3290887" cy="3513137"/>
            <a:chOff x="279" y="1819"/>
            <a:chExt cx="2073" cy="2213"/>
          </a:xfrm>
        </p:grpSpPr>
        <p:sp>
          <p:nvSpPr>
            <p:cNvPr id="561156" name="Line 4"/>
            <p:cNvSpPr>
              <a:spLocks noChangeShapeType="1"/>
            </p:cNvSpPr>
            <p:nvPr/>
          </p:nvSpPr>
          <p:spPr bwMode="auto">
            <a:xfrm>
              <a:off x="624" y="2264"/>
              <a:ext cx="0" cy="1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58" name="Line 6"/>
            <p:cNvSpPr>
              <a:spLocks noChangeShapeType="1"/>
            </p:cNvSpPr>
            <p:nvPr/>
          </p:nvSpPr>
          <p:spPr bwMode="auto">
            <a:xfrm>
              <a:off x="2352" y="2264"/>
              <a:ext cx="0" cy="1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59" name="Line 7"/>
            <p:cNvSpPr>
              <a:spLocks noChangeShapeType="1"/>
            </p:cNvSpPr>
            <p:nvPr/>
          </p:nvSpPr>
          <p:spPr bwMode="auto">
            <a:xfrm>
              <a:off x="628" y="3268"/>
              <a:ext cx="1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62" name="Rectangle 10"/>
            <p:cNvSpPr>
              <a:spLocks noChangeArrowheads="1"/>
            </p:cNvSpPr>
            <p:nvPr/>
          </p:nvSpPr>
          <p:spPr bwMode="auto">
            <a:xfrm>
              <a:off x="327" y="2184"/>
              <a:ext cx="29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25</a:t>
              </a:r>
            </a:p>
          </p:txBody>
        </p:sp>
        <p:sp>
          <p:nvSpPr>
            <p:cNvPr id="561163" name="Rectangle 11"/>
            <p:cNvSpPr>
              <a:spLocks noChangeArrowheads="1"/>
            </p:cNvSpPr>
            <p:nvPr/>
          </p:nvSpPr>
          <p:spPr bwMode="auto">
            <a:xfrm>
              <a:off x="327" y="2664"/>
              <a:ext cx="29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15</a:t>
              </a:r>
            </a:p>
          </p:txBody>
        </p:sp>
        <p:sp>
          <p:nvSpPr>
            <p:cNvPr id="561164" name="Rectangle 12"/>
            <p:cNvSpPr>
              <a:spLocks noChangeArrowheads="1"/>
            </p:cNvSpPr>
            <p:nvPr/>
          </p:nvSpPr>
          <p:spPr bwMode="auto">
            <a:xfrm>
              <a:off x="375" y="3144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1165" name="Rectangle 13"/>
            <p:cNvSpPr>
              <a:spLocks noChangeArrowheads="1"/>
            </p:cNvSpPr>
            <p:nvPr/>
          </p:nvSpPr>
          <p:spPr bwMode="auto">
            <a:xfrm>
              <a:off x="279" y="3768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-10</a:t>
              </a:r>
            </a:p>
          </p:txBody>
        </p:sp>
        <p:sp>
          <p:nvSpPr>
            <p:cNvPr id="561174" name="Line 22"/>
            <p:cNvSpPr>
              <a:spLocks noChangeShapeType="1"/>
            </p:cNvSpPr>
            <p:nvPr/>
          </p:nvSpPr>
          <p:spPr bwMode="auto">
            <a:xfrm>
              <a:off x="632" y="2788"/>
              <a:ext cx="1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77" name="Rectangle 25"/>
            <p:cNvSpPr>
              <a:spLocks noChangeArrowheads="1"/>
            </p:cNvSpPr>
            <p:nvPr/>
          </p:nvSpPr>
          <p:spPr bwMode="auto">
            <a:xfrm>
              <a:off x="903" y="1819"/>
              <a:ext cx="880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solidFill>
                    <a:srgbClr val="DAA600"/>
                  </a:solidFill>
                  <a:latin typeface="+mn-lt"/>
                </a:rPr>
                <a:t>Stock W</a:t>
              </a:r>
            </a:p>
          </p:txBody>
        </p:sp>
        <p:sp>
          <p:nvSpPr>
            <p:cNvPr id="561180" name="Line 28"/>
            <p:cNvSpPr>
              <a:spLocks noChangeShapeType="1"/>
            </p:cNvSpPr>
            <p:nvPr/>
          </p:nvSpPr>
          <p:spPr bwMode="auto">
            <a:xfrm>
              <a:off x="632" y="2076"/>
              <a:ext cx="368" cy="19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81" name="Line 29"/>
            <p:cNvSpPr>
              <a:spLocks noChangeShapeType="1"/>
            </p:cNvSpPr>
            <p:nvPr/>
          </p:nvSpPr>
          <p:spPr bwMode="auto">
            <a:xfrm flipH="1">
              <a:off x="1008" y="2220"/>
              <a:ext cx="288" cy="1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82" name="Line 30"/>
            <p:cNvSpPr>
              <a:spLocks noChangeShapeType="1"/>
            </p:cNvSpPr>
            <p:nvPr/>
          </p:nvSpPr>
          <p:spPr bwMode="auto">
            <a:xfrm>
              <a:off x="1304" y="2268"/>
              <a:ext cx="272" cy="1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83" name="Line 31"/>
            <p:cNvSpPr>
              <a:spLocks noChangeShapeType="1"/>
            </p:cNvSpPr>
            <p:nvPr/>
          </p:nvSpPr>
          <p:spPr bwMode="auto">
            <a:xfrm flipH="1">
              <a:off x="1584" y="2796"/>
              <a:ext cx="336" cy="7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1" name="Oval 39"/>
            <p:cNvSpPr>
              <a:spLocks noChangeArrowheads="1"/>
            </p:cNvSpPr>
            <p:nvPr/>
          </p:nvSpPr>
          <p:spPr bwMode="auto">
            <a:xfrm>
              <a:off x="1540" y="3512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2" name="Oval 40"/>
            <p:cNvSpPr>
              <a:spLocks noChangeArrowheads="1"/>
            </p:cNvSpPr>
            <p:nvPr/>
          </p:nvSpPr>
          <p:spPr bwMode="auto">
            <a:xfrm>
              <a:off x="1252" y="221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3" name="Oval 41"/>
            <p:cNvSpPr>
              <a:spLocks noChangeArrowheads="1"/>
            </p:cNvSpPr>
            <p:nvPr/>
          </p:nvSpPr>
          <p:spPr bwMode="auto">
            <a:xfrm>
              <a:off x="580" y="2072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4" name="Oval 42"/>
            <p:cNvSpPr>
              <a:spLocks noChangeArrowheads="1"/>
            </p:cNvSpPr>
            <p:nvPr/>
          </p:nvSpPr>
          <p:spPr bwMode="auto">
            <a:xfrm>
              <a:off x="964" y="3944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005513" y="2887663"/>
            <a:ext cx="2763837" cy="3487737"/>
            <a:chOff x="3783" y="1819"/>
            <a:chExt cx="1741" cy="2197"/>
          </a:xfrm>
        </p:grpSpPr>
        <p:sp>
          <p:nvSpPr>
            <p:cNvPr id="561161" name="Line 9"/>
            <p:cNvSpPr>
              <a:spLocks noChangeShapeType="1"/>
            </p:cNvSpPr>
            <p:nvPr/>
          </p:nvSpPr>
          <p:spPr bwMode="auto">
            <a:xfrm>
              <a:off x="4132" y="3268"/>
              <a:ext cx="1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67" name="Rectangle 15"/>
            <p:cNvSpPr>
              <a:spLocks noChangeArrowheads="1"/>
            </p:cNvSpPr>
            <p:nvPr/>
          </p:nvSpPr>
          <p:spPr bwMode="auto">
            <a:xfrm>
              <a:off x="3783" y="3768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-10</a:t>
              </a:r>
            </a:p>
          </p:txBody>
        </p:sp>
        <p:sp>
          <p:nvSpPr>
            <p:cNvPr id="561169" name="Rectangle 17"/>
            <p:cNvSpPr>
              <a:spLocks noChangeArrowheads="1"/>
            </p:cNvSpPr>
            <p:nvPr/>
          </p:nvSpPr>
          <p:spPr bwMode="auto">
            <a:xfrm>
              <a:off x="3927" y="3096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1171" name="Rectangle 19"/>
            <p:cNvSpPr>
              <a:spLocks noChangeArrowheads="1"/>
            </p:cNvSpPr>
            <p:nvPr/>
          </p:nvSpPr>
          <p:spPr bwMode="auto">
            <a:xfrm>
              <a:off x="3831" y="2616"/>
              <a:ext cx="29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15</a:t>
              </a:r>
            </a:p>
          </p:txBody>
        </p:sp>
        <p:sp>
          <p:nvSpPr>
            <p:cNvPr id="561173" name="Rectangle 21"/>
            <p:cNvSpPr>
              <a:spLocks noChangeArrowheads="1"/>
            </p:cNvSpPr>
            <p:nvPr/>
          </p:nvSpPr>
          <p:spPr bwMode="auto">
            <a:xfrm>
              <a:off x="3831" y="2184"/>
              <a:ext cx="29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25</a:t>
              </a:r>
            </a:p>
          </p:txBody>
        </p:sp>
        <p:sp>
          <p:nvSpPr>
            <p:cNvPr id="561176" name="Line 24"/>
            <p:cNvSpPr>
              <a:spLocks noChangeShapeType="1"/>
            </p:cNvSpPr>
            <p:nvPr/>
          </p:nvSpPr>
          <p:spPr bwMode="auto">
            <a:xfrm>
              <a:off x="4184" y="2788"/>
              <a:ext cx="1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79" name="Rectangle 27"/>
            <p:cNvSpPr>
              <a:spLocks noChangeArrowheads="1"/>
            </p:cNvSpPr>
            <p:nvPr/>
          </p:nvSpPr>
          <p:spPr bwMode="auto">
            <a:xfrm>
              <a:off x="4215" y="1819"/>
              <a:ext cx="130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+mn-lt"/>
                </a:rPr>
                <a:t>Portfolio WM</a:t>
              </a:r>
            </a:p>
          </p:txBody>
        </p:sp>
        <p:sp>
          <p:nvSpPr>
            <p:cNvPr id="561188" name="Oval 36"/>
            <p:cNvSpPr>
              <a:spLocks noChangeArrowheads="1"/>
            </p:cNvSpPr>
            <p:nvPr/>
          </p:nvSpPr>
          <p:spPr bwMode="auto">
            <a:xfrm>
              <a:off x="5284" y="2744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89" name="Oval 37"/>
            <p:cNvSpPr>
              <a:spLocks noChangeArrowheads="1"/>
            </p:cNvSpPr>
            <p:nvPr/>
          </p:nvSpPr>
          <p:spPr bwMode="auto">
            <a:xfrm>
              <a:off x="4852" y="2744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0" name="Oval 38"/>
            <p:cNvSpPr>
              <a:spLocks noChangeArrowheads="1"/>
            </p:cNvSpPr>
            <p:nvPr/>
          </p:nvSpPr>
          <p:spPr bwMode="auto">
            <a:xfrm>
              <a:off x="4372" y="2744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57" name="Line 5"/>
            <p:cNvSpPr>
              <a:spLocks noChangeShapeType="1"/>
            </p:cNvSpPr>
            <p:nvPr/>
          </p:nvSpPr>
          <p:spPr bwMode="auto">
            <a:xfrm>
              <a:off x="4128" y="2264"/>
              <a:ext cx="0" cy="1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186113" y="2887663"/>
            <a:ext cx="2751137" cy="3487737"/>
            <a:chOff x="2007" y="1819"/>
            <a:chExt cx="1733" cy="2197"/>
          </a:xfrm>
        </p:grpSpPr>
        <p:sp>
          <p:nvSpPr>
            <p:cNvPr id="561160" name="Line 8"/>
            <p:cNvSpPr>
              <a:spLocks noChangeShapeType="1"/>
            </p:cNvSpPr>
            <p:nvPr/>
          </p:nvSpPr>
          <p:spPr bwMode="auto">
            <a:xfrm>
              <a:off x="2356" y="3268"/>
              <a:ext cx="1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66" name="Rectangle 14"/>
            <p:cNvSpPr>
              <a:spLocks noChangeArrowheads="1"/>
            </p:cNvSpPr>
            <p:nvPr/>
          </p:nvSpPr>
          <p:spPr bwMode="auto">
            <a:xfrm>
              <a:off x="2007" y="3768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-10</a:t>
              </a:r>
            </a:p>
          </p:txBody>
        </p:sp>
        <p:sp>
          <p:nvSpPr>
            <p:cNvPr id="561168" name="Rectangle 16"/>
            <p:cNvSpPr>
              <a:spLocks noChangeArrowheads="1"/>
            </p:cNvSpPr>
            <p:nvPr/>
          </p:nvSpPr>
          <p:spPr bwMode="auto">
            <a:xfrm>
              <a:off x="2151" y="3144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1170" name="Rectangle 18"/>
            <p:cNvSpPr>
              <a:spLocks noChangeArrowheads="1"/>
            </p:cNvSpPr>
            <p:nvPr/>
          </p:nvSpPr>
          <p:spPr bwMode="auto">
            <a:xfrm>
              <a:off x="2055" y="2616"/>
              <a:ext cx="29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15</a:t>
              </a:r>
            </a:p>
          </p:txBody>
        </p:sp>
        <p:sp>
          <p:nvSpPr>
            <p:cNvPr id="561172" name="Rectangle 20"/>
            <p:cNvSpPr>
              <a:spLocks noChangeArrowheads="1"/>
            </p:cNvSpPr>
            <p:nvPr/>
          </p:nvSpPr>
          <p:spPr bwMode="auto">
            <a:xfrm>
              <a:off x="2055" y="2184"/>
              <a:ext cx="29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/>
                <a:t>25</a:t>
              </a:r>
            </a:p>
          </p:txBody>
        </p:sp>
        <p:sp>
          <p:nvSpPr>
            <p:cNvPr id="561175" name="Line 23"/>
            <p:cNvSpPr>
              <a:spLocks noChangeShapeType="1"/>
            </p:cNvSpPr>
            <p:nvPr/>
          </p:nvSpPr>
          <p:spPr bwMode="auto">
            <a:xfrm>
              <a:off x="2360" y="2788"/>
              <a:ext cx="1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78" name="Rectangle 26"/>
            <p:cNvSpPr>
              <a:spLocks noChangeArrowheads="1"/>
            </p:cNvSpPr>
            <p:nvPr/>
          </p:nvSpPr>
          <p:spPr bwMode="auto">
            <a:xfrm>
              <a:off x="2631" y="1819"/>
              <a:ext cx="85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+mn-lt"/>
                </a:rPr>
                <a:t>Stock M</a:t>
              </a:r>
            </a:p>
          </p:txBody>
        </p:sp>
        <p:sp>
          <p:nvSpPr>
            <p:cNvPr id="561184" name="Line 32"/>
            <p:cNvSpPr>
              <a:spLocks noChangeShapeType="1"/>
            </p:cNvSpPr>
            <p:nvPr/>
          </p:nvSpPr>
          <p:spPr bwMode="auto">
            <a:xfrm flipH="1">
              <a:off x="2352" y="2172"/>
              <a:ext cx="432" cy="18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85" name="Line 33"/>
            <p:cNvSpPr>
              <a:spLocks noChangeShapeType="1"/>
            </p:cNvSpPr>
            <p:nvPr/>
          </p:nvSpPr>
          <p:spPr bwMode="auto">
            <a:xfrm>
              <a:off x="2792" y="2220"/>
              <a:ext cx="176" cy="1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86" name="Line 34"/>
            <p:cNvSpPr>
              <a:spLocks noChangeShapeType="1"/>
            </p:cNvSpPr>
            <p:nvPr/>
          </p:nvSpPr>
          <p:spPr bwMode="auto">
            <a:xfrm flipH="1">
              <a:off x="2976" y="2364"/>
              <a:ext cx="432" cy="1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87" name="Line 35"/>
            <p:cNvSpPr>
              <a:spLocks noChangeShapeType="1"/>
            </p:cNvSpPr>
            <p:nvPr/>
          </p:nvSpPr>
          <p:spPr bwMode="auto">
            <a:xfrm>
              <a:off x="3416" y="2412"/>
              <a:ext cx="224" cy="4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5" name="Oval 43"/>
            <p:cNvSpPr>
              <a:spLocks noChangeArrowheads="1"/>
            </p:cNvSpPr>
            <p:nvPr/>
          </p:nvSpPr>
          <p:spPr bwMode="auto">
            <a:xfrm>
              <a:off x="2740" y="2168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6" name="Oval 44"/>
            <p:cNvSpPr>
              <a:spLocks noChangeArrowheads="1"/>
            </p:cNvSpPr>
            <p:nvPr/>
          </p:nvSpPr>
          <p:spPr bwMode="auto">
            <a:xfrm>
              <a:off x="2308" y="389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7" name="Oval 45"/>
            <p:cNvSpPr>
              <a:spLocks noChangeArrowheads="1"/>
            </p:cNvSpPr>
            <p:nvPr/>
          </p:nvSpPr>
          <p:spPr bwMode="auto">
            <a:xfrm>
              <a:off x="2932" y="3704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1198" name="Oval 46"/>
            <p:cNvSpPr>
              <a:spLocks noChangeArrowheads="1"/>
            </p:cNvSpPr>
            <p:nvPr/>
          </p:nvSpPr>
          <p:spPr bwMode="auto">
            <a:xfrm>
              <a:off x="3364" y="2312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639989" y="2091785"/>
            <a:ext cx="8504011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correlation coefficient:</a:t>
            </a:r>
            <a:r>
              <a:rPr lang="el-GR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ρ =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-1.0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50 - Έλλειψη"/>
          <p:cNvSpPr/>
          <p:nvPr/>
        </p:nvSpPr>
        <p:spPr bwMode="auto">
          <a:xfrm>
            <a:off x="1103086" y="6139543"/>
            <a:ext cx="1045029" cy="37737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3868057" y="3331029"/>
            <a:ext cx="1045029" cy="37737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236" name="Rectangle 1084"/>
          <p:cNvSpPr>
            <a:spLocks noGrp="1" noChangeArrowheads="1"/>
          </p:cNvSpPr>
          <p:nvPr>
            <p:ph type="title"/>
          </p:nvPr>
        </p:nvSpPr>
        <p:spPr>
          <a:xfrm>
            <a:off x="762000" y="861536"/>
            <a:ext cx="8162925" cy="738664"/>
          </a:xfrm>
        </p:spPr>
        <p:txBody>
          <a:bodyPr/>
          <a:lstStyle/>
          <a:p>
            <a:pPr algn="l"/>
            <a:r>
              <a:rPr lang="en-US" sz="1800" b="1" dirty="0"/>
              <a:t>Returns Distributions for </a:t>
            </a:r>
            <a:r>
              <a:rPr lang="en-US" sz="1800" b="1" dirty="0" smtClean="0"/>
              <a:t>2 </a:t>
            </a:r>
            <a:r>
              <a:rPr lang="en-US" sz="1800" b="1" dirty="0"/>
              <a:t>Perfectly </a:t>
            </a:r>
            <a:r>
              <a:rPr lang="en-US" sz="2400" b="1" dirty="0">
                <a:solidFill>
                  <a:srgbClr val="00B050"/>
                </a:solidFill>
              </a:rPr>
              <a:t>Positively Correlated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1800" b="1" dirty="0" smtClean="0"/>
              <a:t>stocks &amp; Portfolio NG</a:t>
            </a:r>
            <a:endParaRPr lang="en-US" sz="1800" b="1" dirty="0"/>
          </a:p>
        </p:txBody>
      </p:sp>
      <p:sp>
        <p:nvSpPr>
          <p:cNvPr id="51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057C-4549-4FF0-A876-3180F4520960}" type="slidenum">
              <a:rPr lang="en-US"/>
              <a:pPr/>
              <a:t>41</a:t>
            </a:fld>
            <a:endParaRPr lang="en-US"/>
          </a:p>
        </p:txBody>
      </p:sp>
      <p:sp>
        <p:nvSpPr>
          <p:cNvPr id="562181" name="Rectangle 1029"/>
          <p:cNvSpPr>
            <a:spLocks noChangeArrowheads="1"/>
          </p:cNvSpPr>
          <p:nvPr/>
        </p:nvSpPr>
        <p:spPr bwMode="auto">
          <a:xfrm>
            <a:off x="1281113" y="2743200"/>
            <a:ext cx="13288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>
                <a:solidFill>
                  <a:srgbClr val="DAA600"/>
                </a:solidFill>
                <a:latin typeface="+mn-lt"/>
              </a:rPr>
              <a:t>Stock </a:t>
            </a:r>
            <a:r>
              <a:rPr lang="en-US" sz="2400" b="1" dirty="0" smtClean="0">
                <a:solidFill>
                  <a:srgbClr val="DAA600"/>
                </a:solidFill>
                <a:latin typeface="+mn-lt"/>
              </a:rPr>
              <a:t>N</a:t>
            </a:r>
            <a:endParaRPr lang="en-US" sz="2400" b="1" dirty="0">
              <a:solidFill>
                <a:srgbClr val="DAA600"/>
              </a:solidFill>
              <a:latin typeface="+mn-lt"/>
            </a:endParaRPr>
          </a:p>
        </p:txBody>
      </p:sp>
      <p:sp>
        <p:nvSpPr>
          <p:cNvPr id="562182" name="Line 1030"/>
          <p:cNvSpPr>
            <a:spLocks noChangeShapeType="1"/>
          </p:cNvSpPr>
          <p:nvPr/>
        </p:nvSpPr>
        <p:spPr bwMode="auto">
          <a:xfrm flipH="1">
            <a:off x="838200" y="3365500"/>
            <a:ext cx="687388" cy="287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3" name="Line 1031"/>
          <p:cNvSpPr>
            <a:spLocks noChangeShapeType="1"/>
          </p:cNvSpPr>
          <p:nvPr/>
        </p:nvSpPr>
        <p:spPr bwMode="auto">
          <a:xfrm>
            <a:off x="1538288" y="3441700"/>
            <a:ext cx="279400" cy="233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4" name="Line 1032"/>
          <p:cNvSpPr>
            <a:spLocks noChangeShapeType="1"/>
          </p:cNvSpPr>
          <p:nvPr/>
        </p:nvSpPr>
        <p:spPr bwMode="auto">
          <a:xfrm flipH="1">
            <a:off x="1830388" y="3670300"/>
            <a:ext cx="684212" cy="218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5" name="Line 1033"/>
          <p:cNvSpPr>
            <a:spLocks noChangeShapeType="1"/>
          </p:cNvSpPr>
          <p:nvPr/>
        </p:nvSpPr>
        <p:spPr bwMode="auto">
          <a:xfrm>
            <a:off x="2527300" y="3670300"/>
            <a:ext cx="3556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7" name="Line 1035"/>
          <p:cNvSpPr>
            <a:spLocks noChangeShapeType="1"/>
          </p:cNvSpPr>
          <p:nvPr/>
        </p:nvSpPr>
        <p:spPr bwMode="auto">
          <a:xfrm>
            <a:off x="803275" y="3511550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8" name="Line 1036"/>
          <p:cNvSpPr>
            <a:spLocks noChangeShapeType="1"/>
          </p:cNvSpPr>
          <p:nvPr/>
        </p:nvSpPr>
        <p:spPr bwMode="auto">
          <a:xfrm>
            <a:off x="809625" y="5105400"/>
            <a:ext cx="230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89" name="Rectangle 1037"/>
          <p:cNvSpPr>
            <a:spLocks noChangeArrowheads="1"/>
          </p:cNvSpPr>
          <p:nvPr/>
        </p:nvSpPr>
        <p:spPr bwMode="auto">
          <a:xfrm>
            <a:off x="474663" y="4908550"/>
            <a:ext cx="3222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562190" name="Rectangle 1038"/>
          <p:cNvSpPr>
            <a:spLocks noChangeArrowheads="1"/>
          </p:cNvSpPr>
          <p:nvPr/>
        </p:nvSpPr>
        <p:spPr bwMode="auto">
          <a:xfrm>
            <a:off x="312738" y="407035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562191" name="Rectangle 1039"/>
          <p:cNvSpPr>
            <a:spLocks noChangeArrowheads="1"/>
          </p:cNvSpPr>
          <p:nvPr/>
        </p:nvSpPr>
        <p:spPr bwMode="auto">
          <a:xfrm>
            <a:off x="312738" y="338455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25</a:t>
            </a:r>
          </a:p>
        </p:txBody>
      </p:sp>
      <p:sp>
        <p:nvSpPr>
          <p:cNvPr id="562192" name="Line 1040"/>
          <p:cNvSpPr>
            <a:spLocks noChangeShapeType="1"/>
          </p:cNvSpPr>
          <p:nvPr/>
        </p:nvSpPr>
        <p:spPr bwMode="auto">
          <a:xfrm>
            <a:off x="815975" y="4343400"/>
            <a:ext cx="21351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93" name="Rectangle 1041"/>
          <p:cNvSpPr>
            <a:spLocks noChangeArrowheads="1"/>
          </p:cNvSpPr>
          <p:nvPr/>
        </p:nvSpPr>
        <p:spPr bwMode="auto">
          <a:xfrm>
            <a:off x="312738" y="5822950"/>
            <a:ext cx="547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-10</a:t>
            </a:r>
          </a:p>
        </p:txBody>
      </p:sp>
      <p:sp>
        <p:nvSpPr>
          <p:cNvPr id="562196" name="Line 1044"/>
          <p:cNvSpPr>
            <a:spLocks noChangeShapeType="1"/>
          </p:cNvSpPr>
          <p:nvPr/>
        </p:nvSpPr>
        <p:spPr bwMode="auto">
          <a:xfrm>
            <a:off x="3657600" y="35052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97" name="Line 1045"/>
          <p:cNvSpPr>
            <a:spLocks noChangeShapeType="1"/>
          </p:cNvSpPr>
          <p:nvPr/>
        </p:nvSpPr>
        <p:spPr bwMode="auto">
          <a:xfrm>
            <a:off x="3663950" y="5122863"/>
            <a:ext cx="212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198" name="Rectangle 1046"/>
          <p:cNvSpPr>
            <a:spLocks noChangeArrowheads="1"/>
          </p:cNvSpPr>
          <p:nvPr/>
        </p:nvSpPr>
        <p:spPr bwMode="auto">
          <a:xfrm>
            <a:off x="3348038" y="4927600"/>
            <a:ext cx="3222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562199" name="Rectangle 1047"/>
          <p:cNvSpPr>
            <a:spLocks noChangeArrowheads="1"/>
          </p:cNvSpPr>
          <p:nvPr/>
        </p:nvSpPr>
        <p:spPr bwMode="auto">
          <a:xfrm>
            <a:off x="3201988" y="4103688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562200" name="Rectangle 1048"/>
          <p:cNvSpPr>
            <a:spLocks noChangeArrowheads="1"/>
          </p:cNvSpPr>
          <p:nvPr/>
        </p:nvSpPr>
        <p:spPr bwMode="auto">
          <a:xfrm>
            <a:off x="3201988" y="342900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25</a:t>
            </a:r>
          </a:p>
        </p:txBody>
      </p:sp>
      <p:sp>
        <p:nvSpPr>
          <p:cNvPr id="562201" name="Line 1049"/>
          <p:cNvSpPr>
            <a:spLocks noChangeShapeType="1"/>
          </p:cNvSpPr>
          <p:nvPr/>
        </p:nvSpPr>
        <p:spPr bwMode="auto">
          <a:xfrm>
            <a:off x="3670300" y="4373563"/>
            <a:ext cx="196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02" name="Rectangle 1050"/>
          <p:cNvSpPr>
            <a:spLocks noChangeArrowheads="1"/>
          </p:cNvSpPr>
          <p:nvPr/>
        </p:nvSpPr>
        <p:spPr bwMode="auto">
          <a:xfrm>
            <a:off x="3201988" y="5827713"/>
            <a:ext cx="547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-10</a:t>
            </a:r>
          </a:p>
        </p:txBody>
      </p:sp>
      <p:sp>
        <p:nvSpPr>
          <p:cNvPr id="562203" name="Rectangle 1051"/>
          <p:cNvSpPr>
            <a:spLocks noChangeArrowheads="1"/>
          </p:cNvSpPr>
          <p:nvPr/>
        </p:nvSpPr>
        <p:spPr bwMode="auto">
          <a:xfrm>
            <a:off x="3783013" y="2746375"/>
            <a:ext cx="134491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n-lt"/>
              </a:rPr>
              <a:t>Stock </a:t>
            </a:r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G</a:t>
            </a:r>
            <a:endParaRPr lang="en-US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62204" name="Line 1052"/>
          <p:cNvSpPr>
            <a:spLocks noChangeShapeType="1"/>
          </p:cNvSpPr>
          <p:nvPr/>
        </p:nvSpPr>
        <p:spPr bwMode="auto">
          <a:xfrm flipH="1">
            <a:off x="3652838" y="3365500"/>
            <a:ext cx="665162" cy="287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05" name="Line 1053"/>
          <p:cNvSpPr>
            <a:spLocks noChangeShapeType="1"/>
          </p:cNvSpPr>
          <p:nvPr/>
        </p:nvSpPr>
        <p:spPr bwMode="auto">
          <a:xfrm>
            <a:off x="4330700" y="3441700"/>
            <a:ext cx="269875" cy="233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06" name="Line 1054"/>
          <p:cNvSpPr>
            <a:spLocks noChangeShapeType="1"/>
          </p:cNvSpPr>
          <p:nvPr/>
        </p:nvSpPr>
        <p:spPr bwMode="auto">
          <a:xfrm flipH="1">
            <a:off x="4613275" y="3670300"/>
            <a:ext cx="661988" cy="218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07" name="Line 1055"/>
          <p:cNvSpPr>
            <a:spLocks noChangeShapeType="1"/>
          </p:cNvSpPr>
          <p:nvPr/>
        </p:nvSpPr>
        <p:spPr bwMode="auto">
          <a:xfrm>
            <a:off x="5287963" y="3670300"/>
            <a:ext cx="3429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2" name="Oval 1070"/>
          <p:cNvSpPr>
            <a:spLocks noChangeArrowheads="1"/>
          </p:cNvSpPr>
          <p:nvPr/>
        </p:nvSpPr>
        <p:spPr bwMode="auto">
          <a:xfrm>
            <a:off x="768350" y="61023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3" name="Oval 1071"/>
          <p:cNvSpPr>
            <a:spLocks noChangeArrowheads="1"/>
          </p:cNvSpPr>
          <p:nvPr/>
        </p:nvSpPr>
        <p:spPr bwMode="auto">
          <a:xfrm>
            <a:off x="1454150" y="33591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4" name="Oval 1072"/>
          <p:cNvSpPr>
            <a:spLocks noChangeArrowheads="1"/>
          </p:cNvSpPr>
          <p:nvPr/>
        </p:nvSpPr>
        <p:spPr bwMode="auto">
          <a:xfrm>
            <a:off x="2444750" y="35877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5" name="Oval 1073"/>
          <p:cNvSpPr>
            <a:spLocks noChangeArrowheads="1"/>
          </p:cNvSpPr>
          <p:nvPr/>
        </p:nvSpPr>
        <p:spPr bwMode="auto">
          <a:xfrm>
            <a:off x="1758950" y="57213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6" name="Oval 1074"/>
          <p:cNvSpPr>
            <a:spLocks noChangeArrowheads="1"/>
          </p:cNvSpPr>
          <p:nvPr/>
        </p:nvSpPr>
        <p:spPr bwMode="auto">
          <a:xfrm>
            <a:off x="3587750" y="61023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7" name="Oval 1075"/>
          <p:cNvSpPr>
            <a:spLocks noChangeArrowheads="1"/>
          </p:cNvSpPr>
          <p:nvPr/>
        </p:nvSpPr>
        <p:spPr bwMode="auto">
          <a:xfrm>
            <a:off x="4273550" y="33591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8" name="Oval 1076"/>
          <p:cNvSpPr>
            <a:spLocks noChangeArrowheads="1"/>
          </p:cNvSpPr>
          <p:nvPr/>
        </p:nvSpPr>
        <p:spPr bwMode="auto">
          <a:xfrm>
            <a:off x="5187950" y="35877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9" name="Oval 1077"/>
          <p:cNvSpPr>
            <a:spLocks noChangeArrowheads="1"/>
          </p:cNvSpPr>
          <p:nvPr/>
        </p:nvSpPr>
        <p:spPr bwMode="auto">
          <a:xfrm>
            <a:off x="4502150" y="57975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09" name="Line 1057"/>
          <p:cNvSpPr>
            <a:spLocks noChangeShapeType="1"/>
          </p:cNvSpPr>
          <p:nvPr/>
        </p:nvSpPr>
        <p:spPr bwMode="auto">
          <a:xfrm>
            <a:off x="6591300" y="3427413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10" name="Line 1058"/>
          <p:cNvSpPr>
            <a:spLocks noChangeShapeType="1"/>
          </p:cNvSpPr>
          <p:nvPr/>
        </p:nvSpPr>
        <p:spPr bwMode="auto">
          <a:xfrm>
            <a:off x="6597650" y="5024438"/>
            <a:ext cx="231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11" name="Rectangle 1059"/>
          <p:cNvSpPr>
            <a:spLocks noChangeArrowheads="1"/>
          </p:cNvSpPr>
          <p:nvPr/>
        </p:nvSpPr>
        <p:spPr bwMode="auto">
          <a:xfrm>
            <a:off x="6261100" y="4827588"/>
            <a:ext cx="322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562212" name="Rectangle 1060"/>
          <p:cNvSpPr>
            <a:spLocks noChangeArrowheads="1"/>
          </p:cNvSpPr>
          <p:nvPr/>
        </p:nvSpPr>
        <p:spPr bwMode="auto">
          <a:xfrm>
            <a:off x="6100763" y="3989388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562213" name="Rectangle 1061"/>
          <p:cNvSpPr>
            <a:spLocks noChangeArrowheads="1"/>
          </p:cNvSpPr>
          <p:nvPr/>
        </p:nvSpPr>
        <p:spPr bwMode="auto">
          <a:xfrm>
            <a:off x="6100763" y="330200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25</a:t>
            </a:r>
          </a:p>
        </p:txBody>
      </p:sp>
      <p:sp>
        <p:nvSpPr>
          <p:cNvPr id="562214" name="Line 1062"/>
          <p:cNvSpPr>
            <a:spLocks noChangeShapeType="1"/>
          </p:cNvSpPr>
          <p:nvPr/>
        </p:nvSpPr>
        <p:spPr bwMode="auto">
          <a:xfrm>
            <a:off x="6604000" y="4262438"/>
            <a:ext cx="21399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15" name="Rectangle 1063"/>
          <p:cNvSpPr>
            <a:spLocks noChangeArrowheads="1"/>
          </p:cNvSpPr>
          <p:nvPr/>
        </p:nvSpPr>
        <p:spPr bwMode="auto">
          <a:xfrm>
            <a:off x="6100763" y="5743575"/>
            <a:ext cx="547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/>
              <a:t>-10</a:t>
            </a:r>
          </a:p>
        </p:txBody>
      </p:sp>
      <p:sp>
        <p:nvSpPr>
          <p:cNvPr id="562218" name="Line 1066"/>
          <p:cNvSpPr>
            <a:spLocks noChangeShapeType="1"/>
          </p:cNvSpPr>
          <p:nvPr/>
        </p:nvSpPr>
        <p:spPr bwMode="auto">
          <a:xfrm flipH="1">
            <a:off x="6661150" y="3236913"/>
            <a:ext cx="725488" cy="292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19" name="Line 1067"/>
          <p:cNvSpPr>
            <a:spLocks noChangeShapeType="1"/>
          </p:cNvSpPr>
          <p:nvPr/>
        </p:nvSpPr>
        <p:spPr bwMode="auto">
          <a:xfrm>
            <a:off x="7399338" y="3314700"/>
            <a:ext cx="295275" cy="2378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0" name="Line 1068"/>
          <p:cNvSpPr>
            <a:spLocks noChangeShapeType="1"/>
          </p:cNvSpPr>
          <p:nvPr/>
        </p:nvSpPr>
        <p:spPr bwMode="auto">
          <a:xfrm flipH="1">
            <a:off x="7696200" y="3546475"/>
            <a:ext cx="655638" cy="2154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21" name="Line 1069"/>
          <p:cNvSpPr>
            <a:spLocks noChangeShapeType="1"/>
          </p:cNvSpPr>
          <p:nvPr/>
        </p:nvSpPr>
        <p:spPr bwMode="auto">
          <a:xfrm>
            <a:off x="8364538" y="3546475"/>
            <a:ext cx="377825" cy="67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16" name="Rectangle 1064"/>
          <p:cNvSpPr>
            <a:spLocks noChangeArrowheads="1"/>
          </p:cNvSpPr>
          <p:nvPr/>
        </p:nvSpPr>
        <p:spPr bwMode="auto">
          <a:xfrm>
            <a:off x="6734175" y="2743200"/>
            <a:ext cx="19925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Portfolio </a:t>
            </a:r>
            <a:r>
              <a:rPr lang="en-US" sz="2400" b="1" dirty="0" smtClean="0">
                <a:solidFill>
                  <a:srgbClr val="00B050"/>
                </a:solidFill>
                <a:latin typeface="+mn-lt"/>
              </a:rPr>
              <a:t>NG</a:t>
            </a:r>
            <a:endParaRPr lang="en-US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62230" name="Oval 1078"/>
          <p:cNvSpPr>
            <a:spLocks noChangeArrowheads="1"/>
          </p:cNvSpPr>
          <p:nvPr/>
        </p:nvSpPr>
        <p:spPr bwMode="auto">
          <a:xfrm>
            <a:off x="6559550" y="6100763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31" name="Oval 1079"/>
          <p:cNvSpPr>
            <a:spLocks noChangeArrowheads="1"/>
          </p:cNvSpPr>
          <p:nvPr/>
        </p:nvSpPr>
        <p:spPr bwMode="auto">
          <a:xfrm>
            <a:off x="7321550" y="3205163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32" name="Oval 1080"/>
          <p:cNvSpPr>
            <a:spLocks noChangeArrowheads="1"/>
          </p:cNvSpPr>
          <p:nvPr/>
        </p:nvSpPr>
        <p:spPr bwMode="auto">
          <a:xfrm>
            <a:off x="7626350" y="5643563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2233" name="Oval 1081"/>
          <p:cNvSpPr>
            <a:spLocks noChangeArrowheads="1"/>
          </p:cNvSpPr>
          <p:nvPr/>
        </p:nvSpPr>
        <p:spPr bwMode="auto">
          <a:xfrm>
            <a:off x="8312150" y="3509963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639989" y="2077271"/>
            <a:ext cx="8504011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correlation coefficient: </a:t>
            </a:r>
            <a:r>
              <a:rPr lang="el-GR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ρ =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52 - Έλλειψη"/>
          <p:cNvSpPr/>
          <p:nvPr/>
        </p:nvSpPr>
        <p:spPr bwMode="auto">
          <a:xfrm>
            <a:off x="3810000" y="3331029"/>
            <a:ext cx="1045029" cy="377371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53 - Έλλειψη"/>
          <p:cNvSpPr/>
          <p:nvPr/>
        </p:nvSpPr>
        <p:spPr bwMode="auto">
          <a:xfrm>
            <a:off x="1037771" y="3302000"/>
            <a:ext cx="1045029" cy="377371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 bwMode="auto">
          <a:xfrm>
            <a:off x="700032" y="614855"/>
            <a:ext cx="7129463" cy="5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Risk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84267" y="1147106"/>
            <a:ext cx="530998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Annual Volatility &amp; Correlation – selected firms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3" descr="tbl11_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44109"/>
            <a:ext cx="8602663" cy="41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 bwMode="auto">
          <a:xfrm>
            <a:off x="7189076" y="5155325"/>
            <a:ext cx="583324" cy="34684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6316717" y="5528443"/>
            <a:ext cx="583324" cy="34684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6311462" y="4403836"/>
            <a:ext cx="583324" cy="346841"/>
          </a:xfrm>
          <a:prstGeom prst="ellipse">
            <a:avLst/>
          </a:prstGeom>
          <a:noFill/>
          <a:ln w="25400" cap="flat" cmpd="sng" algn="ctr">
            <a:solidFill>
              <a:srgbClr val="DAA6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4545723" y="5160581"/>
            <a:ext cx="583324" cy="346841"/>
          </a:xfrm>
          <a:prstGeom prst="ellipse">
            <a:avLst/>
          </a:prstGeom>
          <a:noFill/>
          <a:ln w="25400" cap="flat" cmpd="sng" algn="ctr">
            <a:solidFill>
              <a:srgbClr val="DAA6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5439103" y="4004444"/>
            <a:ext cx="583324" cy="346841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3636578" y="4787465"/>
            <a:ext cx="583324" cy="346841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12 - Ευθεία γραμμή σύνδεσης"/>
          <p:cNvCxnSpPr/>
          <p:nvPr/>
        </p:nvCxnSpPr>
        <p:spPr bwMode="auto">
          <a:xfrm>
            <a:off x="2916621" y="3831021"/>
            <a:ext cx="5565227" cy="2286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A5E6D-9353-4570-AE78-AC5C208985A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54637" y="768246"/>
            <a:ext cx="8295338" cy="457200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Diversification reduces </a:t>
            </a:r>
            <a:r>
              <a:rPr lang="en-CA" sz="2400" b="1" dirty="0" smtClean="0">
                <a:solidFill>
                  <a:srgbClr val="FF0000"/>
                </a:solidFill>
                <a:cs typeface="Times New Roman" pitchFamily="18" charset="0"/>
              </a:rPr>
              <a:t>RISK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559" y="1738859"/>
            <a:ext cx="7914806" cy="4631961"/>
          </a:xfrm>
        </p:spPr>
        <p:txBody>
          <a:bodyPr/>
          <a:lstStyle/>
          <a:p>
            <a:pPr marL="360363" lvl="1" indent="-360363">
              <a:lnSpc>
                <a:spcPct val="150000"/>
              </a:lnSpc>
            </a:pPr>
            <a:r>
              <a:rPr lang="en-US" sz="1800" dirty="0" smtClean="0"/>
              <a:t>combining assets that are not perfectly correlated will reduce portfolio risk through </a:t>
            </a:r>
            <a:r>
              <a:rPr lang="en-US" sz="1800" b="1" dirty="0" smtClean="0">
                <a:solidFill>
                  <a:srgbClr val="FF0000"/>
                </a:solidFill>
              </a:rPr>
              <a:t>diversification</a:t>
            </a:r>
          </a:p>
          <a:p>
            <a:pPr marL="360363" lvl="1" indent="-360363">
              <a:lnSpc>
                <a:spcPct val="150000"/>
              </a:lnSpc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60363" lvl="1" indent="-360363">
              <a:lnSpc>
                <a:spcPct val="150000"/>
              </a:lnSpc>
            </a:pPr>
            <a:r>
              <a:rPr lang="en-US" sz="1800" b="1" dirty="0" smtClean="0">
                <a:cs typeface="Times New Roman" pitchFamily="18" charset="0"/>
              </a:rPr>
              <a:t>portfolio risk </a:t>
            </a:r>
            <a:r>
              <a:rPr lang="en-US" sz="1800" dirty="0" smtClean="0">
                <a:cs typeface="Times New Roman" pitchFamily="18" charset="0"/>
              </a:rPr>
              <a:t>can be broken-down into 2 components: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 smtClean="0">
              <a:cs typeface="Times New Roman" pitchFamily="18" charset="0"/>
            </a:endParaRPr>
          </a:p>
          <a:p>
            <a:pPr marL="360363" lvl="1" indent="-360363" eaLnBrk="1" hangingPunct="1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1.	unsystematic or diversifiable or unique risk</a:t>
            </a:r>
          </a:p>
          <a:p>
            <a:pPr marL="360363" lvl="1" indent="88900" eaLnBrk="1" hangingPunct="1">
              <a:lnSpc>
                <a:spcPct val="150000"/>
              </a:lnSpc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risk that can be diversified away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(company-specific)</a:t>
            </a:r>
            <a:endParaRPr lang="en-US" sz="1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60363" lvl="1" indent="-360363" eaLnBrk="1" hangingPunct="1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	2.	systematic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or</a:t>
            </a:r>
            <a:r>
              <a:rPr lang="en-US" sz="18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non-diversifiable risk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sz="1800" dirty="0" smtClean="0"/>
              <a:t>		risk that cannot be diversified away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(market-specific)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96C-7DE8-41CA-A5CF-288B9F1A58AB}" type="slidenum">
              <a:rPr lang="en-US"/>
              <a:pPr/>
              <a:t>44</a:t>
            </a:fld>
            <a:endParaRPr lang="en-US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018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97293" name="Rectangle 19"/>
          <p:cNvSpPr>
            <a:spLocks noChangeArrowheads="1"/>
          </p:cNvSpPr>
          <p:nvPr/>
        </p:nvSpPr>
        <p:spPr bwMode="auto">
          <a:xfrm>
            <a:off x="599607" y="633964"/>
            <a:ext cx="380548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Limits </a:t>
            </a:r>
            <a:r>
              <a:rPr lang="en-US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Diversification</a:t>
            </a:r>
          </a:p>
        </p:txBody>
      </p:sp>
      <p:sp>
        <p:nvSpPr>
          <p:cNvPr id="924692" name="Rectangle 20"/>
          <p:cNvSpPr>
            <a:spLocks noChangeArrowheads="1"/>
          </p:cNvSpPr>
          <p:nvPr/>
        </p:nvSpPr>
        <p:spPr bwMode="auto">
          <a:xfrm>
            <a:off x="594023" y="1906250"/>
            <a:ext cx="7210425" cy="11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indent="-354013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ost </a:t>
            </a:r>
            <a:r>
              <a:rPr lang="en-US" sz="1800" dirty="0">
                <a:latin typeface="+mn-lt"/>
              </a:rPr>
              <a:t>risk-reduction benefits from diversification 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can </a:t>
            </a:r>
            <a:r>
              <a:rPr lang="en-US" sz="1800" dirty="0">
                <a:latin typeface="+mn-lt"/>
              </a:rPr>
              <a:t>be achieved in a portfolio of </a:t>
            </a:r>
            <a:r>
              <a:rPr lang="en-US" sz="1800" b="1" dirty="0">
                <a:latin typeface="+mn-lt"/>
              </a:rPr>
              <a:t>15-20 </a:t>
            </a:r>
            <a:r>
              <a:rPr lang="en-US" sz="1800" b="1" dirty="0" smtClean="0">
                <a:latin typeface="+mn-lt"/>
              </a:rPr>
              <a:t>assets</a:t>
            </a:r>
            <a:endParaRPr lang="en-US" sz="1800" b="1" dirty="0">
              <a:latin typeface="+mn-lt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14596" y="3612630"/>
            <a:ext cx="7465103" cy="23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indent="-354013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with </a:t>
            </a:r>
            <a:r>
              <a:rPr lang="en-US" sz="1800" dirty="0">
                <a:latin typeface="+mn-lt"/>
              </a:rPr>
              <a:t>complete diversification, 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all diversifiable </a:t>
            </a:r>
            <a:r>
              <a:rPr lang="en-US" sz="1800" dirty="0">
                <a:latin typeface="+mn-lt"/>
              </a:rPr>
              <a:t>risk is eliminated from </a:t>
            </a:r>
            <a:r>
              <a:rPr lang="en-US" sz="1800" dirty="0" smtClean="0">
                <a:latin typeface="+mn-lt"/>
              </a:rPr>
              <a:t>portfolio </a:t>
            </a:r>
            <a:br>
              <a:rPr lang="en-US" sz="1800" dirty="0" smtClean="0">
                <a:latin typeface="+mn-lt"/>
              </a:rPr>
            </a:b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BUT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investor still faces systematic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risk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 marL="804863" indent="-354013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Ø"/>
            </a:pPr>
            <a:endParaRPr 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92" grpId="0" build="p" autoUpdateAnimBg="0"/>
      <p:bldP spid="1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3682-FB5B-4968-B3A0-F322BD05108E}" type="slidenum">
              <a:rPr lang="en-US"/>
              <a:pPr/>
              <a:t>45</a:t>
            </a:fld>
            <a:endParaRPr lang="en-US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35117"/>
            <a:ext cx="9144000" cy="572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660400" y="523766"/>
            <a:ext cx="8162925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Systematic vs. Unsystematic Risk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FD1A-7673-443E-9613-2F996DD86952}" type="slidenum">
              <a:rPr lang="en-US"/>
              <a:pPr/>
              <a:t>46</a:t>
            </a:fld>
            <a:endParaRPr lang="en-US"/>
          </a:p>
        </p:txBody>
      </p:sp>
      <p:sp>
        <p:nvSpPr>
          <p:cNvPr id="929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9842" y="1963713"/>
            <a:ext cx="8349521" cy="986766"/>
          </a:xfrm>
        </p:spPr>
        <p:txBody>
          <a:bodyPr/>
          <a:lstStyle/>
          <a:p>
            <a:pPr marL="449263" lvl="1" indent="-358775" eaLnBrk="1" hangingPunct="1">
              <a:lnSpc>
                <a:spcPct val="150000"/>
              </a:lnSpc>
              <a:buClrTx/>
              <a:buSzPct val="90000"/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  <a:cs typeface="Arial" charset="0"/>
              </a:rPr>
              <a:t>standard deviation </a:t>
            </a:r>
            <a:r>
              <a:rPr lang="en-US" sz="1800" b="1" dirty="0" smtClean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1800" b="1" dirty="0" smtClean="0">
                <a:latin typeface="Arial" charset="0"/>
                <a:cs typeface="Arial" charset="0"/>
              </a:rPr>
              <a:t>not appropriate </a:t>
            </a:r>
            <a:r>
              <a:rPr lang="en-US" sz="1800" dirty="0" smtClean="0">
                <a:latin typeface="Arial" charset="0"/>
                <a:cs typeface="Arial" charset="0"/>
              </a:rPr>
              <a:t>as portfolio risk measure</a:t>
            </a:r>
          </a:p>
          <a:p>
            <a:pPr marL="449263" lvl="1" indent="7938" eaLnBrk="1" hangingPunct="1">
              <a:lnSpc>
                <a:spcPct val="150000"/>
              </a:lnSpc>
              <a:buClrTx/>
              <a:buSzPct val="9000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St.D measures</a:t>
            </a:r>
            <a:r>
              <a:rPr lang="en-US" sz="1800" b="1" dirty="0" smtClean="0">
                <a:latin typeface="Arial" charset="0"/>
                <a:cs typeface="Arial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total risk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04460" name="Rectangle 19"/>
          <p:cNvSpPr>
            <a:spLocks noChangeArrowheads="1"/>
          </p:cNvSpPr>
          <p:nvPr/>
        </p:nvSpPr>
        <p:spPr bwMode="auto">
          <a:xfrm>
            <a:off x="582074" y="663426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Measuring Systematic Risk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9784" y="3548089"/>
            <a:ext cx="8604354" cy="14736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firm’s systematic risk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measured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relative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market portfolio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/>
            </a:r>
            <a:b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</a:t>
            </a:r>
            <a:r>
              <a:rPr lang="en-US" sz="1500" b="1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market portfolio 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 portfolio containing all assets in market of</a:t>
            </a:r>
            <a:r>
              <a:rPr kumimoji="0" lang="en-US" sz="1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interest</a:t>
            </a:r>
            <a:endParaRPr kumimoji="0" lang="en-CA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FD1A-7673-443E-9613-2F996DD86952}" type="slidenum">
              <a:rPr lang="en-US"/>
              <a:pPr/>
              <a:t>47</a:t>
            </a:fld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r"/>
            <a:endParaRPr lang="en-GB" sz="2400"/>
          </a:p>
        </p:txBody>
      </p:sp>
      <p:sp>
        <p:nvSpPr>
          <p:cNvPr id="104460" name="Rectangle 19"/>
          <p:cNvSpPr>
            <a:spLocks noChangeArrowheads="1"/>
          </p:cNvSpPr>
          <p:nvPr/>
        </p:nvSpPr>
        <p:spPr bwMode="auto">
          <a:xfrm>
            <a:off x="582074" y="663426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Measuring Systematic Risk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04734" y="1843790"/>
            <a:ext cx="8529403" cy="26532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1800" b="1" kern="0" dirty="0" smtClean="0">
                <a:latin typeface="+mn-lt"/>
                <a:cs typeface="Times New Roman" pitchFamily="18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stock’s systematic risk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is estimated by…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measuring its returns’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sensitivity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to changes relative to a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stock market index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(e.g. S&amp;P500 index)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this sensitivity factor is…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stock’s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beta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coefficient</a:t>
            </a: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EB70-5340-44EA-A247-2DA21560D59A}" type="slidenum">
              <a:rPr lang="en-US"/>
              <a:pPr/>
              <a:t>48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777875"/>
            <a:ext cx="8162925" cy="8223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Measuring Systematic Risk</a:t>
            </a:r>
            <a:b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with the </a:t>
            </a:r>
            <a:r>
              <a:rPr kumimoji="0" lang="en-C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BETA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coefficient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54636" y="2248524"/>
            <a:ext cx="8589364" cy="4420289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β</a:t>
            </a:r>
            <a:r>
              <a:rPr kumimoji="0" lang="en-GB" sz="18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&gt; 1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	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aggressive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stock behaviour</a:t>
            </a:r>
            <a:b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		vs.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market portfolio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β</a:t>
            </a:r>
            <a:r>
              <a:rPr kumimoji="0" lang="en-GB" sz="18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&lt; 1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	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defensive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stock behaviour</a:t>
            </a:r>
            <a:b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		vs.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market portfolio</a:t>
            </a:r>
            <a:endParaRPr kumimoji="0" lang="en-GB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β</a:t>
            </a:r>
            <a:r>
              <a:rPr kumimoji="0" lang="en-GB" sz="18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= 1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neutral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stock behaviour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             	vs.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market portfolio 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GB" sz="1800" b="1" i="1" kern="0" dirty="0" smtClean="0">
                <a:latin typeface="+mn-lt"/>
              </a:rPr>
              <a:t>				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β</a:t>
            </a:r>
            <a:r>
              <a:rPr kumimoji="0" lang="en-GB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mp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= 1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180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99898" y="454682"/>
            <a:ext cx="843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Beta coefficients of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S&amp;P500, US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stock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sample (2007-2012)</a:t>
            </a:r>
            <a:endParaRPr lang="en-US" sz="20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Picture 4" descr="tbl10_06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46" y="1024760"/>
            <a:ext cx="8514606" cy="56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4779" y="3207518"/>
            <a:ext cx="4437062" cy="828455"/>
          </a:xfrm>
        </p:spPr>
        <p:txBody>
          <a:bodyPr/>
          <a:lstStyle/>
          <a:p>
            <a:pPr eaLnBrk="1" hangingPunct="1"/>
            <a:r>
              <a:rPr lang="en-CA" sz="1000" b="1" dirty="0" smtClean="0">
                <a:solidFill>
                  <a:schemeClr val="hlink"/>
                </a:solidFill>
                <a:cs typeface="Arial" charset="0"/>
              </a:rPr>
              <a:t/>
            </a:r>
            <a:br>
              <a:rPr lang="en-CA" sz="1000" b="1" dirty="0" smtClean="0">
                <a:solidFill>
                  <a:schemeClr val="hlink"/>
                </a:solidFill>
                <a:cs typeface="Arial" charset="0"/>
              </a:rPr>
            </a:br>
            <a:r>
              <a:rPr lang="en-CA" sz="2800" b="1" dirty="0" smtClean="0">
                <a:solidFill>
                  <a:schemeClr val="hlink"/>
                </a:solidFill>
                <a:cs typeface="Arial" charset="0"/>
              </a:rPr>
              <a:t>Risk &amp; Return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99898" y="454682"/>
            <a:ext cx="843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Beta coefficients of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S&amp;P500, US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stock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sample (2007-2012)</a:t>
            </a:r>
            <a:endParaRPr lang="en-US" sz="20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Picture 2" descr="tbl10_0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07" y="1008993"/>
            <a:ext cx="8513379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99088" y="6382077"/>
            <a:ext cx="7819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n-lt"/>
              </a:rPr>
              <a:t>Sources for </a:t>
            </a:r>
            <a:r>
              <a:rPr lang="el-GR" sz="1200" b="1" dirty="0" smtClean="0">
                <a:latin typeface="+mn-lt"/>
              </a:rPr>
              <a:t>β</a:t>
            </a:r>
            <a:r>
              <a:rPr lang="en-US" sz="1200" b="1" dirty="0" smtClean="0">
                <a:latin typeface="+mn-lt"/>
              </a:rPr>
              <a:t>’s available free on Web: </a:t>
            </a:r>
            <a:r>
              <a:rPr lang="en-US" sz="1200" b="1" dirty="0" smtClean="0">
                <a:latin typeface="+mn-lt"/>
                <a:hlinkClick r:id="rId3"/>
              </a:rPr>
              <a:t>Yahoo! Finance</a:t>
            </a:r>
            <a:r>
              <a:rPr lang="en-US" sz="1200" b="1" dirty="0" smtClean="0">
                <a:latin typeface="+mn-lt"/>
              </a:rPr>
              <a:t>; </a:t>
            </a:r>
            <a:r>
              <a:rPr lang="en-US" sz="1200" b="1" dirty="0" smtClean="0">
                <a:latin typeface="+mn-lt"/>
                <a:hlinkClick r:id="rId4"/>
              </a:rPr>
              <a:t>Value Line</a:t>
            </a:r>
            <a:r>
              <a:rPr lang="en-US" sz="1200" b="1" dirty="0" smtClean="0">
                <a:latin typeface="+mn-lt"/>
              </a:rPr>
              <a:t>; </a:t>
            </a:r>
            <a:r>
              <a:rPr lang="en-US" sz="1200" b="1" dirty="0" smtClean="0">
                <a:latin typeface="+mn-lt"/>
                <a:hlinkClick r:id="rId5"/>
              </a:rPr>
              <a:t>Google Finance</a:t>
            </a:r>
            <a:endParaRPr lang="en-US" sz="12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138535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Portfolio </a:t>
            </a:r>
            <a:r>
              <a:rPr lang="el-GR" sz="2400" b="1" i="1" dirty="0" smtClean="0"/>
              <a:t>β</a:t>
            </a:r>
            <a:r>
              <a:rPr lang="el-GR" sz="2400" b="1" dirty="0" smtClean="0"/>
              <a:t>-</a:t>
            </a:r>
            <a:r>
              <a:rPr lang="en-US" sz="2400" b="1" dirty="0" smtClean="0"/>
              <a:t>coefficient</a:t>
            </a:r>
            <a:endParaRPr lang="en-US" sz="2400" b="1" dirty="0"/>
          </a:p>
        </p:txBody>
      </p:sp>
      <p:sp>
        <p:nvSpPr>
          <p:cNvPr id="539656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124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400" b="1" i="1" dirty="0" smtClean="0">
                <a:solidFill>
                  <a:srgbClr val="FF0000"/>
                </a:solidFill>
              </a:rPr>
              <a:t>β-</a:t>
            </a:r>
            <a:r>
              <a:rPr lang="en-US" sz="2400" b="1" i="1" dirty="0" smtClean="0">
                <a:solidFill>
                  <a:srgbClr val="FF0000"/>
                </a:solidFill>
              </a:rPr>
              <a:t>portfolio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(of any </a:t>
            </a:r>
            <a:r>
              <a:rPr lang="en-US" sz="1600" dirty="0"/>
              <a:t>set of </a:t>
            </a:r>
            <a:r>
              <a:rPr lang="en-US" sz="1600" dirty="0" smtClean="0"/>
              <a:t>securities)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= weighted </a:t>
            </a:r>
            <a:r>
              <a:rPr lang="en-US" sz="2000" dirty="0"/>
              <a:t>average of </a:t>
            </a:r>
            <a:r>
              <a:rPr lang="en-US" sz="2000" dirty="0" smtClean="0"/>
              <a:t>individual </a:t>
            </a:r>
            <a:r>
              <a:rPr lang="en-US" sz="2000" dirty="0"/>
              <a:t>securities’ betas</a:t>
            </a: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A6A8-3FB8-46F6-8677-7DC92BEF9180}" type="slidenum">
              <a:rPr lang="en-US"/>
              <a:pPr/>
              <a:t>51</a:t>
            </a:fld>
            <a:endParaRPr lang="en-US"/>
          </a:p>
        </p:txBody>
      </p:sp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903515" y="3614057"/>
          <a:ext cx="7569200" cy="155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3" imgW="1892160" imgH="711000" progId="Equation.3">
                  <p:embed/>
                </p:oleObj>
              </mc:Choice>
              <mc:Fallback>
                <p:oleObj name="Equation" r:id="rId3" imgW="189216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515" y="3614057"/>
                        <a:ext cx="7569200" cy="1553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9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9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5" grpId="0" autoUpdateAnimBg="0"/>
      <p:bldP spid="539656" grpId="0" build="p" bldLvl="2" autoUpdateAnimBg="0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CE5F-9CA0-4C4A-BAE7-882AF5A37A12}" type="slidenum">
              <a:rPr lang="en-US"/>
              <a:pPr/>
              <a:t>52</a:t>
            </a:fld>
            <a:endParaRPr lang="en-US"/>
          </a:p>
        </p:txBody>
      </p:sp>
      <p:sp>
        <p:nvSpPr>
          <p:cNvPr id="16388" name="Rectangle 1043"/>
          <p:cNvSpPr>
            <a:spLocks noGrp="1" noChangeArrowheads="1"/>
          </p:cNvSpPr>
          <p:nvPr>
            <p:ph type="title" idx="4294967295"/>
          </p:nvPr>
        </p:nvSpPr>
        <p:spPr>
          <a:xfrm>
            <a:off x="747329" y="772510"/>
            <a:ext cx="7058025" cy="5252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kern="1200" dirty="0" smtClean="0">
                <a:latin typeface="Arial" charset="0"/>
                <a:ea typeface="+mn-ea"/>
                <a:cs typeface="+mn-cs"/>
              </a:rPr>
              <a:t>Compensation for Bearing Systematic Risk</a:t>
            </a:r>
          </a:p>
        </p:txBody>
      </p:sp>
      <p:sp>
        <p:nvSpPr>
          <p:cNvPr id="128003" name="Rectangle 1044"/>
          <p:cNvSpPr>
            <a:spLocks noChangeArrowheads="1"/>
          </p:cNvSpPr>
          <p:nvPr/>
        </p:nvSpPr>
        <p:spPr bwMode="auto">
          <a:xfrm>
            <a:off x="867103" y="1268413"/>
            <a:ext cx="7819697" cy="3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Portfolio Beta Example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4755" y="2215658"/>
            <a:ext cx="6931025" cy="18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You invested </a:t>
            </a:r>
            <a:r>
              <a:rPr lang="en-US" sz="1800" dirty="0" smtClean="0">
                <a:latin typeface="+mn-lt"/>
              </a:rPr>
              <a:t>25% </a:t>
            </a:r>
            <a:r>
              <a:rPr lang="en-US" sz="1800" dirty="0">
                <a:latin typeface="+mn-lt"/>
              </a:rPr>
              <a:t>of your wealth in a fully diversified market fund, </a:t>
            </a:r>
            <a:r>
              <a:rPr lang="en-US" sz="1800" dirty="0" smtClean="0">
                <a:latin typeface="+mn-lt"/>
              </a:rPr>
              <a:t>25% </a:t>
            </a:r>
            <a:r>
              <a:rPr lang="en-US" sz="1800" dirty="0">
                <a:latin typeface="+mn-lt"/>
              </a:rPr>
              <a:t>in risk-free treasury </a:t>
            </a:r>
            <a:r>
              <a:rPr lang="en-US" sz="1800" dirty="0" smtClean="0">
                <a:latin typeface="+mn-lt"/>
              </a:rPr>
              <a:t>bills &amp; 50% </a:t>
            </a:r>
            <a:r>
              <a:rPr lang="en-US" sz="1800" dirty="0">
                <a:latin typeface="+mn-lt"/>
              </a:rPr>
              <a:t>in a house with twice as much systematic risk as the market. 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What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is the </a:t>
            </a:r>
            <a:r>
              <a:rPr lang="el-GR" sz="1800" b="1" i="1" dirty="0" smtClean="0">
                <a:solidFill>
                  <a:srgbClr val="C00000"/>
                </a:solidFill>
                <a:latin typeface="+mn-lt"/>
              </a:rPr>
              <a:t>β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of your overall portfolio?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3554" name="Object 6"/>
          <p:cNvGraphicFramePr>
            <a:graphicFrameLocks noChangeAspect="1"/>
          </p:cNvGraphicFramePr>
          <p:nvPr/>
        </p:nvGraphicFramePr>
        <p:xfrm>
          <a:off x="1924050" y="4437063"/>
          <a:ext cx="7185025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8" name="Equation" r:id="rId4" imgW="3149600" imgH="673100" progId="Equation.3">
                  <p:embed/>
                </p:oleObj>
              </mc:Choice>
              <mc:Fallback>
                <p:oleObj name="Equation" r:id="rId4" imgW="3149600" imgH="673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4437063"/>
                        <a:ext cx="7185025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51429" y="3196065"/>
            <a:ext cx="4064000" cy="523220"/>
          </a:xfrm>
        </p:spPr>
        <p:txBody>
          <a:bodyPr/>
          <a:lstStyle/>
          <a:p>
            <a:r>
              <a:rPr lang="en-US" sz="2800" b="1" dirty="0" smtClean="0"/>
              <a:t>Basics on CAPM</a:t>
            </a:r>
            <a:endParaRPr lang="el-GR" sz="28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1B900-4132-4E28-AEC1-BA86CF15B85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 rot="5400000">
            <a:off x="2892390" y="3990767"/>
            <a:ext cx="1066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 rot="5400000">
            <a:off x="3224106" y="3951031"/>
            <a:ext cx="986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Asset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 rot="5400000">
            <a:off x="3434257" y="3998026"/>
            <a:ext cx="1066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Pricing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 bwMode="auto">
          <a:xfrm rot="5400000">
            <a:off x="3748251" y="4012539"/>
            <a:ext cx="1066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762000" y="838200"/>
            <a:ext cx="8162925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 Asset Pricing Model (CAPM)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588" y="1991365"/>
            <a:ext cx="8313294" cy="1036649"/>
          </a:xfrm>
          <a:prstGeom prst="rect">
            <a:avLst/>
          </a:prstGeom>
        </p:spPr>
        <p:txBody>
          <a:bodyPr rIns="91440"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CAPM allows to identify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e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fficient portfolios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of risky assets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(best risk - return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 combination)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 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599607" y="3403957"/>
            <a:ext cx="8544393" cy="1602758"/>
          </a:xfrm>
          <a:prstGeom prst="rect">
            <a:avLst/>
          </a:prstGeom>
        </p:spPr>
        <p:txBody>
          <a:bodyPr/>
          <a:lstStyle/>
          <a:p>
            <a:pPr marL="465138" lvl="0" indent="-465138" eaLnBrk="0" hangingPunct="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assumes that…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000" b="1" i="1" kern="0" dirty="0" smtClean="0">
                <a:solidFill>
                  <a:srgbClr val="FF0000"/>
                </a:solidFill>
                <a:latin typeface="+mn-lt"/>
              </a:rPr>
              <a:t>rate of return </a:t>
            </a:r>
            <a:r>
              <a:rPr lang="en-US" sz="2000" kern="0" dirty="0" smtClean="0">
                <a:latin typeface="+mn-lt"/>
              </a:rPr>
              <a:t>for</a:t>
            </a:r>
            <a:r>
              <a:rPr lang="en-US" sz="2000" b="1" kern="0" dirty="0" smtClean="0"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asset’s (stock’s / portfolio’s) </a:t>
            </a:r>
          </a:p>
          <a:p>
            <a:pPr marL="465138" lvl="0" indent="-465138" eaLnBrk="0" hangingPunct="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sz="2000" kern="0" dirty="0" smtClean="0">
                <a:latin typeface="+mn-lt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risk-free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of return +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premium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138535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Market Risk Premium</a:t>
            </a:r>
          </a:p>
        </p:txBody>
      </p:sp>
      <p:sp>
        <p:nvSpPr>
          <p:cNvPr id="545799" name="Rectangle 7"/>
          <p:cNvSpPr>
            <a:spLocks noGrp="1" noChangeArrowheads="1"/>
          </p:cNvSpPr>
          <p:nvPr>
            <p:ph idx="1"/>
          </p:nvPr>
        </p:nvSpPr>
        <p:spPr>
          <a:xfrm>
            <a:off x="794479" y="1873770"/>
            <a:ext cx="7734924" cy="3692459"/>
          </a:xfrm>
        </p:spPr>
        <p:txBody>
          <a:bodyPr>
            <a:normAutofit/>
          </a:bodyPr>
          <a:lstStyle/>
          <a:p>
            <a:pPr marL="454025" indent="-4540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RP</a:t>
            </a:r>
            <a:r>
              <a:rPr lang="en-US" sz="2000" b="1" baseline="-25000" dirty="0">
                <a:solidFill>
                  <a:srgbClr val="FF0000"/>
                </a:solidFill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</a:rPr>
              <a:t>market risk premium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additional </a:t>
            </a:r>
            <a:r>
              <a:rPr lang="en-US" sz="1800" dirty="0"/>
              <a:t>return over </a:t>
            </a:r>
            <a:r>
              <a:rPr lang="en-US" sz="1800" b="1" i="1" dirty="0" smtClean="0">
                <a:solidFill>
                  <a:srgbClr val="FF0000"/>
                </a:solidFill>
              </a:rPr>
              <a:t>risk-free </a:t>
            </a:r>
            <a:r>
              <a:rPr lang="en-US" sz="1800" b="1" i="1" dirty="0">
                <a:solidFill>
                  <a:srgbClr val="FF0000"/>
                </a:solidFill>
              </a:rPr>
              <a:t>rate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dirty="0" smtClean="0"/>
              <a:t>to </a:t>
            </a:r>
            <a:r>
              <a:rPr lang="en-US" sz="1800" dirty="0"/>
              <a:t>compensate investors </a:t>
            </a:r>
            <a:r>
              <a:rPr lang="en-US" sz="1800" dirty="0" smtClean="0"/>
              <a:t>for </a:t>
            </a:r>
            <a:r>
              <a:rPr lang="en-US" sz="1800" b="1" i="1" dirty="0" smtClean="0"/>
              <a:t>market risk</a:t>
            </a:r>
          </a:p>
          <a:p>
            <a:pPr marL="454025" indent="-454025">
              <a:lnSpc>
                <a:spcPct val="90000"/>
              </a:lnSpc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/>
              <a:t>assume:</a:t>
            </a:r>
          </a:p>
          <a:p>
            <a:pPr marL="1028700" lvl="1" indent="-3937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/>
              <a:t>Treasury </a:t>
            </a:r>
            <a:r>
              <a:rPr lang="en-US" sz="1400" dirty="0"/>
              <a:t>bonds </a:t>
            </a:r>
            <a:r>
              <a:rPr lang="en-US" sz="1400" dirty="0" smtClean="0"/>
              <a:t>yield </a:t>
            </a:r>
            <a:r>
              <a:rPr lang="en-US" sz="1400" b="1" dirty="0" smtClean="0"/>
              <a:t>(R</a:t>
            </a:r>
            <a:r>
              <a:rPr lang="en-US" sz="1400" b="1" baseline="-25000" dirty="0" smtClean="0"/>
              <a:t>RF</a:t>
            </a:r>
            <a:r>
              <a:rPr lang="en-US" sz="1400" b="1" dirty="0" smtClean="0"/>
              <a:t>) </a:t>
            </a:r>
            <a:r>
              <a:rPr lang="en-US" sz="1400" dirty="0" smtClean="0"/>
              <a:t>				= </a:t>
            </a:r>
            <a:r>
              <a:rPr lang="en-US" sz="1400" dirty="0"/>
              <a:t>6</a:t>
            </a:r>
            <a:r>
              <a:rPr lang="en-US" sz="1400" dirty="0" smtClean="0"/>
              <a:t>%</a:t>
            </a:r>
            <a:endParaRPr lang="en-US" sz="1400" dirty="0"/>
          </a:p>
          <a:p>
            <a:pPr marL="1028700" lvl="1" indent="-3937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/>
              <a:t>average stock/portfolio required return (market portfolio, E(R</a:t>
            </a:r>
            <a:r>
              <a:rPr lang="en-US" sz="1400" baseline="-25000" dirty="0" smtClean="0"/>
              <a:t>M</a:t>
            </a:r>
            <a:r>
              <a:rPr lang="en-US" sz="1400" dirty="0" smtClean="0"/>
              <a:t>))	= </a:t>
            </a:r>
            <a:r>
              <a:rPr lang="en-US" sz="1400" dirty="0"/>
              <a:t>14</a:t>
            </a:r>
            <a:r>
              <a:rPr lang="en-US" sz="1400" dirty="0" smtClean="0"/>
              <a:t>%</a:t>
            </a:r>
          </a:p>
          <a:p>
            <a:pPr marL="1028700" lvl="1" indent="-393700">
              <a:lnSpc>
                <a:spcPct val="90000"/>
              </a:lnSpc>
              <a:buNone/>
            </a:pPr>
            <a:endParaRPr lang="en-US" sz="800" dirty="0"/>
          </a:p>
          <a:p>
            <a:pPr marL="1028700" lvl="1" indent="-3937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/>
              <a:t>market </a:t>
            </a:r>
            <a:r>
              <a:rPr lang="en-US" sz="1400" dirty="0"/>
              <a:t>risk premium </a:t>
            </a:r>
            <a:r>
              <a:rPr lang="en-US" sz="1400" dirty="0" smtClean="0"/>
              <a:t>(RP</a:t>
            </a:r>
            <a:r>
              <a:rPr lang="en-US" sz="1400" baseline="-25000" dirty="0" smtClean="0"/>
              <a:t>M</a:t>
            </a:r>
            <a:r>
              <a:rPr lang="en-US" sz="1400" dirty="0" smtClean="0"/>
              <a:t>)   =				</a:t>
            </a:r>
            <a:r>
              <a:rPr lang="en-US" sz="1400" b="1" dirty="0" smtClean="0">
                <a:sym typeface="Wingdings" pitchFamily="2" charset="2"/>
              </a:rPr>
              <a:t> </a:t>
            </a:r>
            <a:r>
              <a:rPr lang="en-US" sz="1400" b="1" dirty="0" smtClean="0"/>
              <a:t>8%</a:t>
            </a:r>
          </a:p>
          <a:p>
            <a:pPr marL="1028700" lvl="1" indent="-393700">
              <a:lnSpc>
                <a:spcPct val="90000"/>
              </a:lnSpc>
              <a:buNone/>
            </a:pPr>
            <a:endParaRPr lang="en-US" sz="1100" dirty="0"/>
          </a:p>
          <a:p>
            <a:pPr marL="454025" indent="-454025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  RP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(E(R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 ) - R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RF</a:t>
            </a:r>
            <a:r>
              <a:rPr lang="en-US" sz="1600" b="1" dirty="0" smtClean="0">
                <a:solidFill>
                  <a:srgbClr val="FF0000"/>
                </a:solidFill>
              </a:rPr>
              <a:t>)  =  14</a:t>
            </a:r>
            <a:r>
              <a:rPr lang="en-US" sz="1600" b="1" dirty="0">
                <a:solidFill>
                  <a:srgbClr val="FF0000"/>
                </a:solidFill>
              </a:rPr>
              <a:t>% - 6% = 8</a:t>
            </a:r>
            <a:r>
              <a:rPr lang="en-US" sz="1600" b="1" dirty="0" smtClean="0">
                <a:solidFill>
                  <a:srgbClr val="FF0000"/>
                </a:solidFill>
              </a:rPr>
              <a:t>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EFC3-A724-4550-A33F-B1651674F0BF}" type="slidenum">
              <a:rPr lang="en-US"/>
              <a:pPr/>
              <a:t>55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4203" y="6028663"/>
            <a:ext cx="7734925" cy="38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Treasury Bill</a:t>
            </a:r>
            <a:r>
              <a:rPr lang="en-US" sz="1400" b="1" kern="0" dirty="0" smtClean="0">
                <a:latin typeface="+mn-lt"/>
                <a:cs typeface="Times New Roman" pitchFamily="18" charset="0"/>
              </a:rPr>
              <a:t>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- safest  investment available; TB yield</a:t>
            </a:r>
            <a:r>
              <a:rPr lang="en-US" sz="1400" kern="0" dirty="0" smtClean="0">
                <a:latin typeface="+mn-lt"/>
                <a:cs typeface="Times New Roman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used as proxy for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risk-free rate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C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5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5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5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5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5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5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5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5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8" grpId="0" autoUpdateAnimBg="0"/>
      <p:bldP spid="54579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77A7-91CA-4FDC-A0E8-365B3D49C8FE}" type="slidenum">
              <a:rPr lang="en-US"/>
              <a:pPr/>
              <a:t>56</a:t>
            </a:fld>
            <a:endParaRPr lang="en-US"/>
          </a:p>
        </p:txBody>
      </p:sp>
      <p:sp>
        <p:nvSpPr>
          <p:cNvPr id="93491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755257" y="1771290"/>
            <a:ext cx="7626953" cy="592347"/>
          </a:xfrm>
        </p:spPr>
        <p:txBody>
          <a:bodyPr/>
          <a:lstStyle/>
          <a:p>
            <a:pPr marL="804863" indent="-719138" eaLnBrk="1" hangingPunct="1">
              <a:lnSpc>
                <a:spcPct val="150000"/>
              </a:lnSpc>
              <a:buClrTx/>
              <a:buSzPct val="9000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describes the relationship between asset risk &amp; expected return:</a:t>
            </a:r>
          </a:p>
        </p:txBody>
      </p:sp>
      <p:sp>
        <p:nvSpPr>
          <p:cNvPr id="116740" name="Rectangle 1041"/>
          <p:cNvSpPr>
            <a:spLocks noChangeArrowheads="1"/>
          </p:cNvSpPr>
          <p:nvPr/>
        </p:nvSpPr>
        <p:spPr bwMode="auto">
          <a:xfrm>
            <a:off x="769335" y="1081799"/>
            <a:ext cx="6923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Capital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Asset Pricing Model</a:t>
            </a:r>
          </a:p>
        </p:txBody>
      </p:sp>
      <p:sp>
        <p:nvSpPr>
          <p:cNvPr id="933909" name="Rectangle 1045"/>
          <p:cNvSpPr>
            <a:spLocks noChangeArrowheads="1"/>
          </p:cNvSpPr>
          <p:nvPr/>
        </p:nvSpPr>
        <p:spPr bwMode="auto">
          <a:xfrm>
            <a:off x="865834" y="2621363"/>
            <a:ext cx="744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5713" lvl="1" indent="-33813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600" b="1" dirty="0">
                <a:solidFill>
                  <a:srgbClr val="FF0000"/>
                </a:solidFill>
                <a:latin typeface="+mn-lt"/>
              </a:rPr>
              <a:t>E(R</a:t>
            </a:r>
            <a:r>
              <a:rPr lang="en-US" sz="2600" b="1" baseline="-25000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) =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600" b="1" baseline="-25000" dirty="0" err="1">
                <a:solidFill>
                  <a:srgbClr val="FF0000"/>
                </a:solidFill>
                <a:latin typeface="+mn-lt"/>
              </a:rPr>
              <a:t>rf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+ </a:t>
            </a:r>
            <a:r>
              <a:rPr lang="en-US" sz="2600" b="1" i="1" dirty="0" err="1" smtClean="0">
                <a:solidFill>
                  <a:srgbClr val="FF0000"/>
                </a:solidFill>
                <a:latin typeface="+mn-lt"/>
              </a:rPr>
              <a:t>β</a:t>
            </a:r>
            <a:r>
              <a:rPr lang="en-US" sz="2600" b="1" baseline="-25000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600" b="1" baseline="-25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+mn-lt"/>
              </a:rPr>
              <a:t>* (E(</a:t>
            </a:r>
            <a:r>
              <a:rPr lang="en-US" sz="2600" b="1" dirty="0" err="1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600" b="1" baseline="-25000" dirty="0" err="1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) –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600" b="1" baseline="-25000" dirty="0" err="1">
                <a:solidFill>
                  <a:srgbClr val="FF0000"/>
                </a:solidFill>
                <a:latin typeface="+mn-lt"/>
              </a:rPr>
              <a:t>rf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)               </a:t>
            </a:r>
            <a:endParaRPr lang="en-US" sz="2600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6 - Δεξιό άγκιστρο"/>
          <p:cNvSpPr/>
          <p:nvPr/>
        </p:nvSpPr>
        <p:spPr bwMode="auto">
          <a:xfrm rot="5400000">
            <a:off x="5014921" y="2380000"/>
            <a:ext cx="441435" cy="18918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17284" y="3645016"/>
            <a:ext cx="2680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(RP</a:t>
            </a:r>
            <a:r>
              <a:rPr lang="en-US" sz="1400" b="1" baseline="-25000" dirty="0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 =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market risk premium)</a:t>
            </a:r>
            <a:endParaRPr lang="el-GR" sz="1400" dirty="0">
              <a:latin typeface="+mn-lt"/>
            </a:endParaRPr>
          </a:p>
        </p:txBody>
      </p:sp>
      <p:graphicFrame>
        <p:nvGraphicFramePr>
          <p:cNvPr id="233473" name="Object 1025"/>
          <p:cNvGraphicFramePr>
            <a:graphicFrameLocks noChangeAspect="1"/>
          </p:cNvGraphicFramePr>
          <p:nvPr/>
        </p:nvGraphicFramePr>
        <p:xfrm>
          <a:off x="286754" y="3971265"/>
          <a:ext cx="7189076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4" name="Equation" r:id="rId4" imgW="3797300" imgH="609600" progId="">
                  <p:embed/>
                </p:oleObj>
              </mc:Choice>
              <mc:Fallback>
                <p:oleObj name="Equation" r:id="rId4" imgW="3797300" imgH="609600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54" y="3971265"/>
                        <a:ext cx="7189076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Ορθογώνιο"/>
          <p:cNvSpPr/>
          <p:nvPr/>
        </p:nvSpPr>
        <p:spPr bwMode="auto">
          <a:xfrm>
            <a:off x="0" y="3933645"/>
            <a:ext cx="5234152" cy="1504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759700" y="4351582"/>
            <a:ext cx="63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sz="32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45387" y="5313872"/>
            <a:ext cx="6556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lvl="1" indent="-276225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E(R</a:t>
            </a:r>
            <a:r>
              <a:rPr lang="en-US" sz="1400" b="1" baseline="-25000" dirty="0" smtClean="0">
                <a:latin typeface="+mn-lt"/>
              </a:rPr>
              <a:t>i</a:t>
            </a:r>
            <a:r>
              <a:rPr lang="en-US" sz="1400" b="1" dirty="0" smtClean="0">
                <a:latin typeface="+mn-lt"/>
              </a:rPr>
              <a:t>) </a:t>
            </a:r>
            <a:r>
              <a:rPr lang="en-US" sz="1400" dirty="0" smtClean="0">
                <a:latin typeface="+mn-lt"/>
              </a:rPr>
              <a:t>=  expected (required) return rate on asset </a:t>
            </a:r>
            <a:r>
              <a:rPr lang="en-US" sz="1400" i="1" dirty="0" err="1" smtClean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 (stock / portfolio / company)</a:t>
            </a:r>
          </a:p>
          <a:p>
            <a:pPr marL="276225" lvl="1" indent="-276225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R</a:t>
            </a:r>
            <a:r>
              <a:rPr lang="en-US" sz="1400" b="1" baseline="-25000" dirty="0" smtClean="0">
                <a:latin typeface="+mn-lt"/>
              </a:rPr>
              <a:t>rf</a:t>
            </a:r>
            <a:r>
              <a:rPr lang="en-US" sz="1400" dirty="0" smtClean="0">
                <a:latin typeface="+mn-lt"/>
              </a:rPr>
              <a:t>     =  risk-free rate</a:t>
            </a:r>
          </a:p>
          <a:p>
            <a:pPr marL="276225" lvl="1" indent="-276225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(E(R</a:t>
            </a:r>
            <a:r>
              <a:rPr lang="en-US" sz="1400" b="1" baseline="-25000" dirty="0" smtClean="0">
                <a:latin typeface="+mn-lt"/>
              </a:rPr>
              <a:t>M</a:t>
            </a:r>
            <a:r>
              <a:rPr lang="en-US" sz="1400" b="1" dirty="0" smtClean="0">
                <a:latin typeface="+mn-lt"/>
              </a:rPr>
              <a:t>) – R</a:t>
            </a:r>
            <a:r>
              <a:rPr lang="en-US" sz="1400" b="1" baseline="-25000" dirty="0" smtClean="0">
                <a:latin typeface="+mn-lt"/>
              </a:rPr>
              <a:t>rf</a:t>
            </a:r>
            <a:r>
              <a:rPr lang="en-US" sz="1400" b="1" dirty="0" smtClean="0">
                <a:latin typeface="+mn-lt"/>
              </a:rPr>
              <a:t>)) </a:t>
            </a:r>
            <a:r>
              <a:rPr lang="en-US" sz="1400" dirty="0" smtClean="0">
                <a:latin typeface="+mn-lt"/>
              </a:rPr>
              <a:t>=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market risk premium (RP</a:t>
            </a:r>
            <a:r>
              <a:rPr lang="en-US" sz="1400" baseline="-25000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76225" lvl="1" indent="-276225">
              <a:buFont typeface="Arial" pitchFamily="34" charset="0"/>
              <a:buChar char="•"/>
            </a:pPr>
            <a:r>
              <a:rPr lang="en-US" sz="1400" b="1" dirty="0" smtClean="0">
                <a:latin typeface="+mn-lt"/>
              </a:rPr>
              <a:t>E(R</a:t>
            </a:r>
            <a:r>
              <a:rPr lang="en-US" sz="1400" b="1" baseline="-25000" dirty="0" smtClean="0">
                <a:latin typeface="+mn-lt"/>
              </a:rPr>
              <a:t>M</a:t>
            </a:r>
            <a:r>
              <a:rPr lang="en-US" sz="1400" b="1" dirty="0" smtClean="0">
                <a:latin typeface="+mn-lt"/>
              </a:rPr>
              <a:t>)  </a:t>
            </a:r>
            <a:r>
              <a:rPr lang="en-US" sz="1400" dirty="0" smtClean="0">
                <a:latin typeface="+mn-lt"/>
              </a:rPr>
              <a:t>=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market portfolio return</a:t>
            </a:r>
          </a:p>
          <a:p>
            <a:pPr marL="276225" lvl="1" indent="-276225">
              <a:buFont typeface="Arial" pitchFamily="34" charset="0"/>
              <a:buChar char="•"/>
            </a:pPr>
            <a:r>
              <a:rPr lang="el-GR" sz="1400" b="1" i="1" dirty="0" smtClean="0">
                <a:latin typeface="+mn-lt"/>
              </a:rPr>
              <a:t>β</a:t>
            </a:r>
            <a:r>
              <a:rPr lang="en-US" sz="1400" b="1" baseline="-25000" dirty="0" err="1" smtClean="0">
                <a:latin typeface="+mn-lt"/>
              </a:rPr>
              <a:t>i</a:t>
            </a:r>
            <a:r>
              <a:rPr lang="en-US" sz="1400" b="1" baseline="-25000" dirty="0" smtClean="0">
                <a:latin typeface="+mn-lt"/>
              </a:rPr>
              <a:t>             </a:t>
            </a:r>
            <a:r>
              <a:rPr lang="en-US" sz="1400" dirty="0" smtClean="0">
                <a:latin typeface="+mn-lt"/>
              </a:rPr>
              <a:t>= beta coefficient of asset </a:t>
            </a:r>
            <a:r>
              <a:rPr lang="en-US" sz="1400" i="1" dirty="0" err="1" smtClean="0">
                <a:latin typeface="+mn-lt"/>
              </a:rPr>
              <a:t>i</a:t>
            </a:r>
            <a:endParaRPr lang="el-GR" sz="1400" i="1" dirty="0"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86929" y="6487065"/>
            <a:ext cx="2553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dirty="0" smtClean="0">
                <a:latin typeface="+mn-lt"/>
              </a:rPr>
              <a:t>By default: </a:t>
            </a:r>
            <a:r>
              <a:rPr lang="el-GR" sz="1200" b="1" i="1" dirty="0" smtClean="0">
                <a:latin typeface="+mn-lt"/>
              </a:rPr>
              <a:t>β</a:t>
            </a:r>
            <a:r>
              <a:rPr lang="en-US" sz="1200" b="1" baseline="-25000" dirty="0" smtClean="0">
                <a:latin typeface="+mn-lt"/>
              </a:rPr>
              <a:t>Market Portfolio </a:t>
            </a:r>
            <a:r>
              <a:rPr lang="en-US" sz="1200" b="1" dirty="0" smtClean="0">
                <a:latin typeface="+mn-lt"/>
              </a:rPr>
              <a:t>= 1             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 autoUpdateAnimBg="0"/>
      <p:bldP spid="933909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5D4-E966-469A-9891-110327D99289}" type="slidenum">
              <a:rPr lang="en-US"/>
              <a:pPr/>
              <a:t>57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1698" y="2057400"/>
            <a:ext cx="7804478" cy="164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latin typeface="+mn-lt"/>
              </a:rPr>
              <a:t>A share </a:t>
            </a:r>
            <a:r>
              <a:rPr lang="en-US" sz="2000" dirty="0" smtClean="0">
                <a:latin typeface="+mn-lt"/>
              </a:rPr>
              <a:t>has </a:t>
            </a:r>
            <a:r>
              <a:rPr lang="en-US" sz="2000" dirty="0">
                <a:latin typeface="+mn-lt"/>
              </a:rPr>
              <a:t>a beta (</a:t>
            </a:r>
            <a:r>
              <a:rPr lang="en-US" sz="2000" i="1" dirty="0">
                <a:latin typeface="+mn-lt"/>
                <a:sym typeface="Symbol" pitchFamily="18" charset="2"/>
              </a:rPr>
              <a:t></a:t>
            </a:r>
            <a:r>
              <a:rPr lang="en-US" sz="2000" dirty="0">
                <a:latin typeface="+mn-lt"/>
                <a:sym typeface="Symbol" pitchFamily="18" charset="2"/>
              </a:rPr>
              <a:t>) </a:t>
            </a:r>
            <a:r>
              <a:rPr lang="en-US" sz="2000" dirty="0">
                <a:latin typeface="+mn-lt"/>
              </a:rPr>
              <a:t>of 1.5. </a:t>
            </a:r>
            <a:endParaRPr lang="en-US" sz="20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latin typeface="+mn-lt"/>
              </a:rPr>
              <a:t>Expected </a:t>
            </a:r>
            <a:r>
              <a:rPr lang="en-US" sz="2000" dirty="0">
                <a:latin typeface="+mn-lt"/>
              </a:rPr>
              <a:t>return </a:t>
            </a:r>
            <a:r>
              <a:rPr lang="en-US" sz="2000" dirty="0" smtClean="0">
                <a:latin typeface="+mn-lt"/>
              </a:rPr>
              <a:t>on </a:t>
            </a:r>
            <a:r>
              <a:rPr lang="en-US" sz="2000" dirty="0">
                <a:latin typeface="+mn-lt"/>
              </a:rPr>
              <a:t>market </a:t>
            </a:r>
            <a:r>
              <a:rPr lang="en-US" sz="2000" dirty="0" smtClean="0">
                <a:latin typeface="+mn-lt"/>
              </a:rPr>
              <a:t>portfolio = 10% &amp; </a:t>
            </a:r>
            <a:r>
              <a:rPr lang="en-US" sz="2000" dirty="0">
                <a:latin typeface="+mn-lt"/>
              </a:rPr>
              <a:t>risk-free </a:t>
            </a:r>
            <a:r>
              <a:rPr lang="en-US" sz="2000" dirty="0" smtClean="0">
                <a:latin typeface="+mn-lt"/>
              </a:rPr>
              <a:t>rate = 4%.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What is the expected return of this share?</a:t>
            </a:r>
          </a:p>
        </p:txBody>
      </p:sp>
      <p:sp>
        <p:nvSpPr>
          <p:cNvPr id="118789" name="Rectangle 6"/>
          <p:cNvSpPr>
            <a:spLocks noChangeArrowheads="1"/>
          </p:cNvSpPr>
          <p:nvPr/>
        </p:nvSpPr>
        <p:spPr bwMode="auto">
          <a:xfrm>
            <a:off x="1056289" y="4221163"/>
            <a:ext cx="49819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E(R</a:t>
            </a:r>
            <a:r>
              <a:rPr lang="en-US" sz="2400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) = </a:t>
            </a:r>
            <a:r>
              <a:rPr lang="en-US" sz="2400" dirty="0" err="1">
                <a:latin typeface="+mn-lt"/>
              </a:rPr>
              <a:t>R</a:t>
            </a:r>
            <a:r>
              <a:rPr lang="en-US" sz="2400" baseline="-25000" dirty="0" err="1">
                <a:latin typeface="+mn-lt"/>
              </a:rPr>
              <a:t>rf</a:t>
            </a:r>
            <a:r>
              <a:rPr lang="en-US" sz="2400" dirty="0">
                <a:latin typeface="+mn-lt"/>
              </a:rPr>
              <a:t> + </a:t>
            </a:r>
            <a:r>
              <a:rPr lang="en-US" sz="2400" i="1" dirty="0" err="1" smtClean="0">
                <a:latin typeface="+mn-lt"/>
              </a:rPr>
              <a:t>β</a:t>
            </a:r>
            <a:r>
              <a:rPr lang="en-US" sz="2400" baseline="-25000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x (E(</a:t>
            </a:r>
            <a:r>
              <a:rPr lang="en-US" sz="2400" dirty="0" err="1" smtClean="0">
                <a:latin typeface="+mn-lt"/>
              </a:rPr>
              <a:t>R</a:t>
            </a:r>
            <a:r>
              <a:rPr lang="en-US" sz="2400" baseline="-25000" dirty="0" err="1" smtClean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) – </a:t>
            </a:r>
            <a:r>
              <a:rPr lang="en-US" sz="2400" dirty="0" err="1">
                <a:latin typeface="+mn-lt"/>
              </a:rPr>
              <a:t>R</a:t>
            </a:r>
            <a:r>
              <a:rPr lang="en-US" sz="2400" baseline="-25000" dirty="0" err="1">
                <a:latin typeface="+mn-lt"/>
              </a:rPr>
              <a:t>rf</a:t>
            </a:r>
            <a:r>
              <a:rPr lang="en-US" sz="2400" dirty="0">
                <a:latin typeface="+mn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         = 0.04 + [1.5×(0.10 – 0.04)]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         = </a:t>
            </a:r>
            <a:r>
              <a:rPr lang="en-US" sz="2400" dirty="0" smtClean="0">
                <a:latin typeface="+mn-lt"/>
              </a:rPr>
              <a:t>13%</a:t>
            </a:r>
            <a:endParaRPr lang="en-US" sz="2400" dirty="0"/>
          </a:p>
        </p:txBody>
      </p:sp>
      <p:sp>
        <p:nvSpPr>
          <p:cNvPr id="8" name="Rectangle 1041"/>
          <p:cNvSpPr>
            <a:spLocks noChangeArrowheads="1"/>
          </p:cNvSpPr>
          <p:nvPr/>
        </p:nvSpPr>
        <p:spPr bwMode="auto">
          <a:xfrm>
            <a:off x="769335" y="1002971"/>
            <a:ext cx="6923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Capital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Asset Pricing </a:t>
            </a: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Model: example 1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878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AA1-9E2B-43D5-8283-5D5DB965926A}" type="slidenum">
              <a:rPr lang="en-US"/>
              <a:pPr/>
              <a:t>58</a:t>
            </a:fld>
            <a:endParaRPr lang="en-US"/>
          </a:p>
        </p:txBody>
      </p:sp>
      <p:sp>
        <p:nvSpPr>
          <p:cNvPr id="130051" name="Rectangle 1044"/>
          <p:cNvSpPr>
            <a:spLocks noChangeArrowheads="1"/>
          </p:cNvSpPr>
          <p:nvPr/>
        </p:nvSpPr>
        <p:spPr bwMode="auto">
          <a:xfrm>
            <a:off x="723188" y="963066"/>
            <a:ext cx="7729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Expected Portfolio </a:t>
            </a: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Return: example 2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82869" y="2057400"/>
            <a:ext cx="795633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latin typeface="+mn-lt"/>
              </a:rPr>
              <a:t>What </a:t>
            </a:r>
            <a:r>
              <a:rPr lang="en-US" sz="2000" dirty="0">
                <a:latin typeface="+mn-lt"/>
              </a:rPr>
              <a:t>rate of return would you expect to earn from </a:t>
            </a:r>
            <a:r>
              <a:rPr lang="en-US" sz="2000" dirty="0" smtClean="0">
                <a:latin typeface="+mn-lt"/>
              </a:rPr>
              <a:t>a portfolio,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if </a:t>
            </a:r>
            <a:r>
              <a:rPr lang="en-US" sz="2000" dirty="0">
                <a:latin typeface="+mn-lt"/>
              </a:rPr>
              <a:t>risk-free </a:t>
            </a:r>
            <a:r>
              <a:rPr lang="en-US" sz="2000">
                <a:latin typeface="+mn-lt"/>
              </a:rPr>
              <a:t>rate </a:t>
            </a:r>
            <a:r>
              <a:rPr lang="en-US" sz="2000" smtClean="0">
                <a:latin typeface="+mn-lt"/>
              </a:rPr>
              <a:t>= 4%, </a:t>
            </a:r>
            <a:r>
              <a:rPr lang="el-GR" sz="2000" i="1" dirty="0" smtClean="0">
                <a:latin typeface="+mn-lt"/>
              </a:rPr>
              <a:t>β</a:t>
            </a:r>
            <a:r>
              <a:rPr lang="en-US" sz="2000" dirty="0" smtClean="0">
                <a:latin typeface="+mn-lt"/>
              </a:rPr>
              <a:t> portfolio =1.25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&amp; Market </a:t>
            </a:r>
            <a:r>
              <a:rPr lang="en-US" sz="2000" dirty="0"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isk Premium = 6% ?</a:t>
            </a:r>
            <a:endParaRPr lang="en-US" sz="2000" dirty="0">
              <a:latin typeface="+mn-lt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646386" y="4038600"/>
            <a:ext cx="85341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0" lvl="1" indent="-495300">
              <a:buFont typeface="Verdana" pitchFamily="34" charset="0"/>
              <a:buNone/>
            </a:pPr>
            <a:r>
              <a:rPr lang="en-US" sz="2400" dirty="0"/>
              <a:t>E(R </a:t>
            </a:r>
            <a:r>
              <a:rPr lang="en-US" sz="2400" baseline="-25000" dirty="0"/>
              <a:t>n Asset Portfolio</a:t>
            </a:r>
            <a:r>
              <a:rPr lang="en-US" sz="2400" dirty="0"/>
              <a:t>) = </a:t>
            </a:r>
            <a:r>
              <a:rPr lang="en-US" sz="2400" dirty="0" err="1"/>
              <a:t>R</a:t>
            </a:r>
            <a:r>
              <a:rPr lang="en-US" sz="2400" baseline="-25000" dirty="0" err="1"/>
              <a:t>rf</a:t>
            </a:r>
            <a:r>
              <a:rPr lang="en-US" sz="2400" dirty="0"/>
              <a:t> + </a:t>
            </a:r>
            <a:r>
              <a:rPr lang="en-US" sz="2400" i="1" dirty="0" err="1"/>
              <a:t>β</a:t>
            </a:r>
            <a:r>
              <a:rPr lang="en-US" sz="2400" baseline="-25000" dirty="0" err="1"/>
              <a:t>n</a:t>
            </a:r>
            <a:r>
              <a:rPr lang="en-US" sz="2400" dirty="0"/>
              <a:t> </a:t>
            </a:r>
            <a:r>
              <a:rPr lang="en-US" sz="2400" baseline="-25000" dirty="0"/>
              <a:t>Asset</a:t>
            </a:r>
            <a:r>
              <a:rPr lang="en-US" sz="2400" dirty="0"/>
              <a:t> </a:t>
            </a:r>
            <a:r>
              <a:rPr lang="en-US" sz="2400" baseline="-25000" dirty="0"/>
              <a:t>Portfolio</a:t>
            </a:r>
            <a:r>
              <a:rPr lang="en-US" sz="2400" dirty="0"/>
              <a:t>(E[</a:t>
            </a:r>
            <a:r>
              <a:rPr lang="en-US" sz="2400" dirty="0" err="1"/>
              <a:t>R</a:t>
            </a:r>
            <a:r>
              <a:rPr lang="en-US" sz="2400" baseline="-25000" dirty="0" err="1"/>
              <a:t>m</a:t>
            </a:r>
            <a:r>
              <a:rPr lang="en-US" sz="2400" dirty="0"/>
              <a:t>] – </a:t>
            </a:r>
            <a:r>
              <a:rPr lang="en-US" sz="2400" dirty="0" err="1"/>
              <a:t>R</a:t>
            </a:r>
            <a:r>
              <a:rPr lang="en-US" sz="2400" baseline="-25000" dirty="0" err="1"/>
              <a:t>rf</a:t>
            </a:r>
            <a:r>
              <a:rPr lang="en-US" sz="2400" dirty="0"/>
              <a:t>)</a:t>
            </a:r>
          </a:p>
          <a:p>
            <a:pPr marL="952500" lvl="1" indent="-495300" algn="just">
              <a:buFont typeface="Verdana" pitchFamily="34" charset="0"/>
              <a:buNone/>
            </a:pPr>
            <a:r>
              <a:rPr lang="en-US" sz="2400" dirty="0"/>
              <a:t>                           = 0.04 + (1.25 × 0.06)</a:t>
            </a:r>
          </a:p>
          <a:p>
            <a:pPr marL="952500" lvl="1" indent="-495300">
              <a:buFont typeface="Verdana" pitchFamily="34" charset="0"/>
              <a:buNone/>
            </a:pPr>
            <a:r>
              <a:rPr lang="en-US" sz="2400" dirty="0"/>
              <a:t>                           = 0.115, or 11.5 %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00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Security (Capital) Market Line (SML)</a:t>
            </a:r>
            <a:endParaRPr lang="en-US" sz="2400" b="1" dirty="0"/>
          </a:p>
        </p:txBody>
      </p:sp>
      <p:sp>
        <p:nvSpPr>
          <p:cNvPr id="547849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2365829"/>
            <a:ext cx="8458200" cy="1651535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Security Market </a:t>
            </a:r>
            <a:r>
              <a:rPr lang="en-US" sz="2000" b="1" dirty="0">
                <a:solidFill>
                  <a:srgbClr val="FF0000"/>
                </a:solidFill>
              </a:rPr>
              <a:t>Line </a:t>
            </a:r>
            <a:r>
              <a:rPr lang="en-US" sz="2000" b="1" dirty="0" smtClean="0">
                <a:solidFill>
                  <a:srgbClr val="FF0000"/>
                </a:solidFill>
              </a:rPr>
              <a:t>(SML):</a:t>
            </a:r>
          </a:p>
          <a:p>
            <a:pPr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line </a:t>
            </a:r>
            <a:r>
              <a:rPr lang="en-US" sz="2000" dirty="0"/>
              <a:t>that </a:t>
            </a:r>
            <a:r>
              <a:rPr lang="en-US" sz="2000" dirty="0" smtClean="0"/>
              <a:t>graphs </a:t>
            </a:r>
            <a:r>
              <a:rPr lang="en-US" sz="2000" dirty="0"/>
              <a:t>relationship between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>
                <a:solidFill>
                  <a:srgbClr val="FF0000"/>
                </a:solidFill>
              </a:rPr>
              <a:t>risk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as </a:t>
            </a:r>
            <a:r>
              <a:rPr lang="en-US" sz="2000" dirty="0"/>
              <a:t>measured by </a:t>
            </a:r>
            <a:r>
              <a:rPr lang="en-US" sz="2000" b="1" i="1" dirty="0">
                <a:solidFill>
                  <a:srgbClr val="FF0000"/>
                </a:solidFill>
              </a:rPr>
              <a:t>beta</a:t>
            </a:r>
            <a:r>
              <a:rPr lang="en-US" sz="2000" dirty="0"/>
              <a:t> </a:t>
            </a:r>
            <a:r>
              <a:rPr lang="en-US" sz="2000" dirty="0" smtClean="0"/>
              <a:t> &amp; </a:t>
            </a:r>
            <a:r>
              <a:rPr lang="en-US" sz="2000" b="1" i="1" dirty="0" smtClean="0">
                <a:solidFill>
                  <a:srgbClr val="FF0000"/>
                </a:solidFill>
              </a:rPr>
              <a:t>required </a:t>
            </a:r>
            <a:r>
              <a:rPr lang="en-US" sz="2000" b="1" i="1" dirty="0">
                <a:solidFill>
                  <a:srgbClr val="FF0000"/>
                </a:solidFill>
              </a:rPr>
              <a:t>rate of return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9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900" b="1" dirty="0" smtClean="0">
                <a:solidFill>
                  <a:srgbClr val="FF0000"/>
                </a:solidFill>
              </a:rPr>
              <a:t>	</a:t>
            </a:r>
            <a:endParaRPr lang="en-US" sz="2000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959B-3F8F-421C-BB0D-FDFE8CCAA296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7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7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7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7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7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7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8" grpId="0" autoUpdateAnimBg="0"/>
      <p:bldP spid="547849" grpId="0" build="p" bldLvl="5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073B7-3673-49F7-B59E-661A8B5947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0598" y="1121321"/>
            <a:ext cx="8229600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Objectives</a:t>
            </a:r>
            <a:endParaRPr kumimoji="0" lang="el-GR" sz="2000" b="1" i="0" u="none" strike="noStrike" kern="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18897" y="2049517"/>
            <a:ext cx="5707118" cy="32634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Understand the Concept of Risk in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1800" kern="0" dirty="0" smtClean="0">
                <a:latin typeface="+mn-lt"/>
              </a:rPr>
              <a:t>Explain important types &amp; measures of Risk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Define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concept &amp; measurement of Return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1800" kern="0" noProof="0" dirty="0" smtClean="0">
                <a:latin typeface="+mn-lt"/>
              </a:rPr>
              <a:t>Risk &amp;  Return in a Portfolio context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1800" kern="0" noProof="0" dirty="0" smtClean="0">
                <a:latin typeface="+mn-lt"/>
              </a:rPr>
              <a:t>Capital Asset Pricing Model (CAPM)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F64E-081A-4C1F-B5C8-8C3408C254CD}" type="slidenum">
              <a:rPr lang="en-US"/>
              <a:pPr>
                <a:defRPr/>
              </a:pPr>
              <a:t>60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104899"/>
            <a:ext cx="9144000" cy="5194301"/>
            <a:chOff x="480" y="1202"/>
            <a:chExt cx="4052" cy="2539"/>
          </a:xfrm>
        </p:grpSpPr>
        <p:pic>
          <p:nvPicPr>
            <p:cNvPr id="21509" name="Picture 5" descr="hawawini+ex10-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202"/>
              <a:ext cx="4052" cy="2539"/>
            </a:xfrm>
            <a:prstGeom prst="rect">
              <a:avLst/>
            </a:prstGeom>
            <a:noFill/>
            <a:effectLst>
              <a:outerShdw dist="89803" dir="2700000" algn="ctr" rotWithShape="0">
                <a:srgbClr val="808080"/>
              </a:outerShdw>
            </a:effectLst>
          </p:spPr>
        </p:pic>
        <p:sp>
          <p:nvSpPr>
            <p:cNvPr id="37901" name="Text Box 8"/>
            <p:cNvSpPr txBox="1">
              <a:spLocks noChangeArrowheads="1"/>
            </p:cNvSpPr>
            <p:nvPr/>
          </p:nvSpPr>
          <p:spPr bwMode="auto">
            <a:xfrm>
              <a:off x="768" y="2280"/>
              <a:ext cx="245" cy="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12.5</a:t>
              </a:r>
            </a:p>
          </p:txBody>
        </p:sp>
      </p:grp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6334780"/>
            <a:ext cx="8001000" cy="5232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CAPM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depicts asset's expected return vs. risk (beta) as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 linear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relationship</a:t>
            </a:r>
            <a:br>
              <a:rPr lang="en-US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represented 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by the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ecurity Market Line</a:t>
            </a:r>
            <a:endParaRPr lang="en-US" sz="14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7896" name="Line 12"/>
          <p:cNvSpPr>
            <a:spLocks noChangeShapeType="1"/>
          </p:cNvSpPr>
          <p:nvPr/>
        </p:nvSpPr>
        <p:spPr bwMode="auto">
          <a:xfrm flipV="1">
            <a:off x="4914900" y="2641600"/>
            <a:ext cx="2247900" cy="9017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 rot="-1121380">
            <a:off x="4940300" y="3365500"/>
            <a:ext cx="24511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aggressive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assets/companies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GB" sz="1400" b="1" dirty="0" err="1">
                <a:solidFill>
                  <a:srgbClr val="FF0000"/>
                </a:solidFill>
                <a:latin typeface="Arial" charset="0"/>
              </a:rPr>
              <a:t>β</a:t>
            </a:r>
            <a:r>
              <a:rPr lang="en-GB" sz="1400" b="1" baseline="-25000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&gt; 1</a:t>
            </a:r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 rot="-1167833">
            <a:off x="2351100" y="4280672"/>
            <a:ext cx="251597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defensive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assets/companies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GB" sz="1400" b="1" dirty="0" err="1">
                <a:solidFill>
                  <a:srgbClr val="FF0000"/>
                </a:solidFill>
                <a:latin typeface="Arial" charset="0"/>
              </a:rPr>
              <a:t>β</a:t>
            </a:r>
            <a:r>
              <a:rPr lang="en-GB" sz="1400" b="1" baseline="-25000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&lt; 1</a:t>
            </a:r>
          </a:p>
        </p:txBody>
      </p:sp>
      <p:sp>
        <p:nvSpPr>
          <p:cNvPr id="37899" name="Line 15"/>
          <p:cNvSpPr>
            <a:spLocks noChangeShapeType="1"/>
          </p:cNvSpPr>
          <p:nvPr/>
        </p:nvSpPr>
        <p:spPr bwMode="auto">
          <a:xfrm flipV="1">
            <a:off x="2489200" y="3619500"/>
            <a:ext cx="2209800" cy="863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>
          <a:xfrm>
            <a:off x="558799" y="286656"/>
            <a:ext cx="8162925" cy="46808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Security Market Line (SML)</a:t>
            </a:r>
            <a:endParaRPr lang="en-US" sz="2400" b="1" dirty="0"/>
          </a:p>
        </p:txBody>
      </p:sp>
      <p:sp>
        <p:nvSpPr>
          <p:cNvPr id="14" name="13 - Έλλειψη"/>
          <p:cNvSpPr/>
          <p:nvPr/>
        </p:nvSpPr>
        <p:spPr bwMode="auto">
          <a:xfrm>
            <a:off x="2786743" y="2569030"/>
            <a:ext cx="1930400" cy="33382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 autoUpdateAnimBg="0"/>
      <p:bldP spid="1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/>
        </p:nvSpPr>
        <p:spPr bwMode="auto">
          <a:xfrm>
            <a:off x="252248" y="378373"/>
            <a:ext cx="843455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Historical Tradeoff between Risk-Return in Large Portfolios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fig10_0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14" y="1040525"/>
            <a:ext cx="8686800" cy="556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7310" y="6611779"/>
            <a:ext cx="33212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n-lt"/>
              </a:rPr>
              <a:t>Source: CRSP, Morgan Stanley Capital International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37304" y="2891724"/>
            <a:ext cx="7772400" cy="70591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End of Session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04124-729E-407D-9D7E-A48F344674D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79C3E0-4A88-4347-A11D-382E4CF0FBD0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79068" y="1040986"/>
            <a:ext cx="8229600" cy="46166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Risk &amp; Uncertainty</a:t>
            </a:r>
            <a:endParaRPr lang="el-GR" sz="2400" b="1" baseline="-25000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60575"/>
            <a:ext cx="6985000" cy="40655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/>
            <a:r>
              <a:rPr lang="en-US" sz="2400" dirty="0" smtClean="0"/>
              <a:t>Decisions are taken in an environment of </a:t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tx2"/>
                </a:solidFill>
              </a:rPr>
              <a:t>risk &amp; uncertainty</a:t>
            </a:r>
            <a:endParaRPr lang="el-GR" sz="24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400" dirty="0" smtClean="0"/>
              <a:t>All of life is the </a:t>
            </a:r>
            <a:r>
              <a:rPr lang="en-US" sz="2400" b="1" dirty="0" smtClean="0">
                <a:solidFill>
                  <a:schemeClr val="tx2"/>
                </a:solidFill>
              </a:rPr>
              <a:t>management</a:t>
            </a:r>
            <a:r>
              <a:rPr lang="en-US" sz="2400" b="1" dirty="0" smtClean="0">
                <a:solidFill>
                  <a:srgbClr val="66FFFF"/>
                </a:solidFill>
              </a:rPr>
              <a:t> </a:t>
            </a:r>
            <a:r>
              <a:rPr lang="en-US" sz="2400" dirty="0" smtClean="0"/>
              <a:t>of risk,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its elimination !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F6E63-A20E-45E6-B1CF-EE749D646329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79067" y="919679"/>
            <a:ext cx="8229600" cy="46166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Risk aversion</a:t>
            </a:r>
            <a:endParaRPr lang="el-GR" sz="2400" b="1" baseline="-2500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18938"/>
            <a:ext cx="8280400" cy="45072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Rational (average) investor:	</a:t>
            </a:r>
            <a:r>
              <a:rPr lang="en-US" sz="2000" b="1" dirty="0" smtClean="0">
                <a:solidFill>
                  <a:srgbClr val="FF3300"/>
                </a:solidFill>
              </a:rPr>
              <a:t>‘risk-averse’</a:t>
            </a:r>
            <a:r>
              <a:rPr lang="en-US" sz="2000" dirty="0" smtClean="0">
                <a:solidFill>
                  <a:srgbClr val="FF3300"/>
                </a:solidFill>
              </a:rPr>
              <a:t> !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Of two investment alternatives,</a:t>
            </a:r>
            <a:br>
              <a:rPr lang="en-US" sz="2000" dirty="0" smtClean="0"/>
            </a:br>
            <a:r>
              <a:rPr lang="en-US" sz="2000" dirty="0" smtClean="0"/>
              <a:t>targeting equal returns….</a:t>
            </a:r>
            <a:br>
              <a:rPr lang="en-US" sz="2000" dirty="0" smtClean="0"/>
            </a:br>
            <a:r>
              <a:rPr lang="en-US" sz="2000" dirty="0" smtClean="0"/>
              <a:t>                                	     …..  investors would prefer to choose</a:t>
            </a:r>
            <a:br>
              <a:rPr lang="en-US" sz="2000" dirty="0" smtClean="0"/>
            </a:br>
            <a:r>
              <a:rPr lang="en-US" sz="2000" dirty="0" smtClean="0"/>
              <a:t>                                		the one bearing </a:t>
            </a:r>
            <a:r>
              <a:rPr lang="en-US" sz="2000" dirty="0" smtClean="0">
                <a:solidFill>
                  <a:schemeClr val="tx2"/>
                </a:solidFill>
              </a:rPr>
              <a:t>lower level of risk</a:t>
            </a:r>
            <a:r>
              <a:rPr lang="en-US" sz="2000" dirty="0" smtClean="0"/>
              <a:t> !</a:t>
            </a:r>
            <a:endParaRPr lang="el-GR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0" name="Rectangle 6"/>
          <p:cNvSpPr>
            <a:spLocks noGrp="1" noChangeArrowheads="1"/>
          </p:cNvSpPr>
          <p:nvPr>
            <p:ph type="title"/>
          </p:nvPr>
        </p:nvSpPr>
        <p:spPr>
          <a:xfrm>
            <a:off x="981075" y="3341209"/>
            <a:ext cx="8162925" cy="523220"/>
          </a:xfrm>
        </p:spPr>
        <p:txBody>
          <a:bodyPr/>
          <a:lstStyle/>
          <a:p>
            <a:pPr algn="l"/>
            <a:r>
              <a:rPr lang="en-US" sz="2800" b="1" dirty="0" smtClean="0"/>
              <a:t>Measuring Risk &amp; Return</a:t>
            </a:r>
            <a:endParaRPr lang="en-US" sz="2800" b="1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03C5-830E-4D08-BDFB-7A2EFB8B537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autoUpdateAnimBg="0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C:\WIN2K\MOffice2000\Templates\Presentation Designs\Bold Stripes.pot</Template>
  <TotalTime>1994</TotalTime>
  <Words>1740</Words>
  <Application>Microsoft Office PowerPoint</Application>
  <PresentationFormat>Προβολή στην οθόνη (4:3)</PresentationFormat>
  <Paragraphs>512</Paragraphs>
  <Slides>62</Slides>
  <Notes>22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62</vt:i4>
      </vt:variant>
    </vt:vector>
  </HeadingPairs>
  <TitlesOfParts>
    <vt:vector size="66" baseType="lpstr">
      <vt:lpstr>Bold Stripes</vt:lpstr>
      <vt:lpstr>Θέμα του Office</vt:lpstr>
      <vt:lpstr>Picture</vt:lpstr>
      <vt:lpstr>Equation</vt:lpstr>
      <vt:lpstr>ΠΡΟΧΩΡΗΜΕΝΗ ΧΡΗΜΑΤΟΟΙΚΟΝΟΜΙΚΗ &amp; ΔΙΑΧΕΙΡΙΣΗ ΚΙΝΔΥΝΩΝ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Risk &amp; Uncertainty</vt:lpstr>
      <vt:lpstr>Risk aversion</vt:lpstr>
      <vt:lpstr>Measuring Risk &amp; Return</vt:lpstr>
      <vt:lpstr>Major categories of Risk</vt:lpstr>
      <vt:lpstr>Defining &amp; Measuring Risk</vt:lpstr>
      <vt:lpstr>Probability Distributions</vt:lpstr>
      <vt:lpstr>Expected Rate of Return</vt:lpstr>
      <vt:lpstr>Expected Rate of Return</vt:lpstr>
      <vt:lpstr>Expected Rate of Return</vt:lpstr>
      <vt:lpstr>Expected Rate of Return</vt:lpstr>
      <vt:lpstr>Measuring Risk:  Variance - Standard Deviation</vt:lpstr>
      <vt:lpstr>Measuring Risk:  Variance - Standard Deviation</vt:lpstr>
      <vt:lpstr>Παρουσίαση του PowerPoint</vt:lpstr>
      <vt:lpstr>Παρουσίαση του PowerPoint</vt:lpstr>
      <vt:lpstr>Measuring Risk:  Standard Deviation</vt:lpstr>
      <vt:lpstr>Παρουσίαση του PowerPoint</vt:lpstr>
      <vt:lpstr>Παρουσίαση του PowerPoint</vt:lpstr>
      <vt:lpstr>Παρουσίαση του PowerPoint</vt:lpstr>
      <vt:lpstr>Portfolio Risk &amp; Return</vt:lpstr>
      <vt:lpstr>Risk and Diversification</vt:lpstr>
      <vt:lpstr>Portfolio Returns</vt:lpstr>
      <vt:lpstr>Portfolio Returns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Risk Diversification</vt:lpstr>
      <vt:lpstr>Portfolio Risk </vt:lpstr>
      <vt:lpstr>Portfolio Risk  Portfolio Variance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Returns distribution for 2 perfectly Negatively Correlated  stocks &amp; portfolio WM</vt:lpstr>
      <vt:lpstr>Returns Distributions for 2 Perfectly Positively Correlated  stocks &amp; Portfolio NG</vt:lpstr>
      <vt:lpstr>Παρουσίαση του PowerPoint</vt:lpstr>
      <vt:lpstr>Diversification reduces RISK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Portfolio β-coefficient</vt:lpstr>
      <vt:lpstr>Compensation for Bearing Systematic Risk</vt:lpstr>
      <vt:lpstr>Basics on CAPM</vt:lpstr>
      <vt:lpstr>Παρουσίαση του PowerPoint</vt:lpstr>
      <vt:lpstr>Market Risk Premium</vt:lpstr>
      <vt:lpstr>Παρουσίαση του PowerPoint</vt:lpstr>
      <vt:lpstr>Παρουσίαση του PowerPoint</vt:lpstr>
      <vt:lpstr>Παρουσίαση του PowerPoint</vt:lpstr>
      <vt:lpstr>Security (Capital) Market Line (SML)</vt:lpstr>
      <vt:lpstr>Security Market Line (SML)</vt:lpstr>
      <vt:lpstr>Παρουσίαση του PowerPoint</vt:lpstr>
      <vt:lpstr>Παρουσίαση του PowerPoint</vt:lpstr>
    </vt:vector>
  </TitlesOfParts>
  <Company>Western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College of Bus &amp; Economics</dc:creator>
  <cp:lastModifiedBy>CS</cp:lastModifiedBy>
  <cp:revision>769</cp:revision>
  <dcterms:created xsi:type="dcterms:W3CDTF">2001-04-05T19:35:57Z</dcterms:created>
  <dcterms:modified xsi:type="dcterms:W3CDTF">2015-11-15T10:49:55Z</dcterms:modified>
</cp:coreProperties>
</file>