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5" r:id="rId6"/>
    <p:sldId id="263" r:id="rId7"/>
    <p:sldId id="264" r:id="rId8"/>
    <p:sldId id="266" r:id="rId9"/>
    <p:sldId id="267" r:id="rId10"/>
    <p:sldId id="260"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58" r:id="rId25"/>
    <p:sldId id="328" r:id="rId26"/>
    <p:sldId id="330" r:id="rId27"/>
    <p:sldId id="282" r:id="rId28"/>
    <p:sldId id="331" r:id="rId29"/>
    <p:sldId id="284"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A7A26-5519-4A3A-9FC3-B4434E213227}"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2466C050-B408-4A86-B126-4069027BC1DA}">
      <dgm:prSet/>
      <dgm:spPr/>
      <dgm:t>
        <a:bodyPr/>
        <a:lstStyle/>
        <a:p>
          <a:r>
            <a:rPr lang="el-GR"/>
            <a:t>Η έντονη παρουσία ενός μουσείου στα μέσα κοινωνικής δικτύωσης συνεπάγεται αυτομάτως και ορατότητα; </a:t>
          </a:r>
          <a:endParaRPr lang="en-US"/>
        </a:p>
      </dgm:t>
    </dgm:pt>
    <dgm:pt modelId="{5DBAED00-8DDC-41F6-A3B9-3920DA586A5E}" type="parTrans" cxnId="{8CEDA0AB-A5E9-4234-9B78-92E10074546B}">
      <dgm:prSet/>
      <dgm:spPr/>
      <dgm:t>
        <a:bodyPr/>
        <a:lstStyle/>
        <a:p>
          <a:endParaRPr lang="en-US"/>
        </a:p>
      </dgm:t>
    </dgm:pt>
    <dgm:pt modelId="{374087E2-4597-4C02-98E4-0D6CBF79DC08}" type="sibTrans" cxnId="{8CEDA0AB-A5E9-4234-9B78-92E10074546B}">
      <dgm:prSet/>
      <dgm:spPr/>
      <dgm:t>
        <a:bodyPr/>
        <a:lstStyle/>
        <a:p>
          <a:endParaRPr lang="en-US"/>
        </a:p>
      </dgm:t>
    </dgm:pt>
    <dgm:pt modelId="{EF477070-9FCD-4E7C-AA54-C066770796EF}">
      <dgm:prSet/>
      <dgm:spPr/>
      <dgm:t>
        <a:bodyPr/>
        <a:lstStyle/>
        <a:p>
          <a:r>
            <a:rPr lang="el-GR"/>
            <a:t>Η ορατότητα μιας πληροφορίας μεγιστοποιεί την απήχηση του μουσείου στο κοινό; </a:t>
          </a:r>
          <a:endParaRPr lang="en-US"/>
        </a:p>
      </dgm:t>
    </dgm:pt>
    <dgm:pt modelId="{CB95C523-D763-470D-8327-BE6FC5612289}" type="parTrans" cxnId="{25AF032A-29AC-4EA6-A629-971A3CC59586}">
      <dgm:prSet/>
      <dgm:spPr/>
      <dgm:t>
        <a:bodyPr/>
        <a:lstStyle/>
        <a:p>
          <a:endParaRPr lang="en-US"/>
        </a:p>
      </dgm:t>
    </dgm:pt>
    <dgm:pt modelId="{8839CA5F-0B28-4011-9D9C-9F9855609221}" type="sibTrans" cxnId="{25AF032A-29AC-4EA6-A629-971A3CC59586}">
      <dgm:prSet/>
      <dgm:spPr/>
      <dgm:t>
        <a:bodyPr/>
        <a:lstStyle/>
        <a:p>
          <a:endParaRPr lang="en-US"/>
        </a:p>
      </dgm:t>
    </dgm:pt>
    <dgm:pt modelId="{5E886EC0-4B15-40D2-8287-6060D1B61D5F}">
      <dgm:prSet/>
      <dgm:spPr/>
      <dgm:t>
        <a:bodyPr/>
        <a:lstStyle/>
        <a:p>
          <a:r>
            <a:rPr lang="el-GR"/>
            <a:t>Σε ποιες περιπτώσεις και για ποιους λόγους κρίνεται απαραίτητη η εντατικοποίηση της διαδικτυακής επικοινωνίας μεταξύ μουσείου και κοινού; </a:t>
          </a:r>
          <a:endParaRPr lang="en-US"/>
        </a:p>
      </dgm:t>
    </dgm:pt>
    <dgm:pt modelId="{480F0FC7-B32E-4900-B204-4C7FFD11F17E}" type="parTrans" cxnId="{1E24F3FD-6C3D-4C14-ABDE-8191B6C32830}">
      <dgm:prSet/>
      <dgm:spPr/>
      <dgm:t>
        <a:bodyPr/>
        <a:lstStyle/>
        <a:p>
          <a:endParaRPr lang="en-US"/>
        </a:p>
      </dgm:t>
    </dgm:pt>
    <dgm:pt modelId="{CEAF1FB9-F814-4A57-818C-A4A96B99E261}" type="sibTrans" cxnId="{1E24F3FD-6C3D-4C14-ABDE-8191B6C32830}">
      <dgm:prSet/>
      <dgm:spPr/>
      <dgm:t>
        <a:bodyPr/>
        <a:lstStyle/>
        <a:p>
          <a:endParaRPr lang="en-US"/>
        </a:p>
      </dgm:t>
    </dgm:pt>
    <dgm:pt modelId="{F1EE9E59-F6B3-4A57-B91E-0D89BFB90EFC}">
      <dgm:prSet/>
      <dgm:spPr/>
      <dgm:t>
        <a:bodyPr/>
        <a:lstStyle/>
        <a:p>
          <a:r>
            <a:rPr lang="el-GR"/>
            <a:t>Οι αυξημένοι δείκτες απήχησης εξασφαλίζουν μεγαλύτερο βαθμό εμπλοκής των χρηστών στην επαφής τους με τα μουσεία; </a:t>
          </a:r>
          <a:endParaRPr lang="en-US"/>
        </a:p>
      </dgm:t>
    </dgm:pt>
    <dgm:pt modelId="{5F8605A9-3981-4E95-AA22-69E4B4E2229A}" type="parTrans" cxnId="{91ED208B-5826-436C-B77C-CBAC5D5ECF62}">
      <dgm:prSet/>
      <dgm:spPr/>
      <dgm:t>
        <a:bodyPr/>
        <a:lstStyle/>
        <a:p>
          <a:endParaRPr lang="en-US"/>
        </a:p>
      </dgm:t>
    </dgm:pt>
    <dgm:pt modelId="{02038970-0C5F-42D2-A3E5-B77A273D4E0E}" type="sibTrans" cxnId="{91ED208B-5826-436C-B77C-CBAC5D5ECF62}">
      <dgm:prSet/>
      <dgm:spPr/>
      <dgm:t>
        <a:bodyPr/>
        <a:lstStyle/>
        <a:p>
          <a:endParaRPr lang="en-US"/>
        </a:p>
      </dgm:t>
    </dgm:pt>
    <dgm:pt modelId="{625F18C6-7A58-4537-BD02-FAD076252B2A}">
      <dgm:prSet/>
      <dgm:spPr/>
      <dgm:t>
        <a:bodyPr/>
        <a:lstStyle/>
        <a:p>
          <a:r>
            <a:rPr lang="el-GR"/>
            <a:t>Η προσέγγιση της προσοχής ως νέου οικονομικού πόρου, μπορεί να εξυπηρετήσει όλους τους στόχους που θέτει το μουσείο ως πολιτιστικός φορέας στην επικοινωνία του με το κοινό;</a:t>
          </a:r>
          <a:endParaRPr lang="en-US"/>
        </a:p>
      </dgm:t>
    </dgm:pt>
    <dgm:pt modelId="{28B338FF-E987-473A-9049-5B4D7DE28B11}" type="parTrans" cxnId="{7A218F29-86F4-4BAF-ADE6-42D12E155D2F}">
      <dgm:prSet/>
      <dgm:spPr/>
      <dgm:t>
        <a:bodyPr/>
        <a:lstStyle/>
        <a:p>
          <a:endParaRPr lang="en-US"/>
        </a:p>
      </dgm:t>
    </dgm:pt>
    <dgm:pt modelId="{2C1DEE61-6A92-45AF-A22D-663466734897}" type="sibTrans" cxnId="{7A218F29-86F4-4BAF-ADE6-42D12E155D2F}">
      <dgm:prSet/>
      <dgm:spPr/>
      <dgm:t>
        <a:bodyPr/>
        <a:lstStyle/>
        <a:p>
          <a:endParaRPr lang="en-US"/>
        </a:p>
      </dgm:t>
    </dgm:pt>
    <dgm:pt modelId="{69286E04-46CF-4F4C-96EF-30897911D270}" type="pres">
      <dgm:prSet presAssocID="{978A7A26-5519-4A3A-9FC3-B4434E213227}" presName="Name0" presStyleCnt="0">
        <dgm:presLayoutVars>
          <dgm:dir/>
          <dgm:resizeHandles val="exact"/>
        </dgm:presLayoutVars>
      </dgm:prSet>
      <dgm:spPr/>
    </dgm:pt>
    <dgm:pt modelId="{B45CD6B6-705B-4939-945D-9222F922384B}" type="pres">
      <dgm:prSet presAssocID="{2466C050-B408-4A86-B126-4069027BC1DA}" presName="node" presStyleLbl="node1" presStyleIdx="0" presStyleCnt="5">
        <dgm:presLayoutVars>
          <dgm:bulletEnabled val="1"/>
        </dgm:presLayoutVars>
      </dgm:prSet>
      <dgm:spPr/>
    </dgm:pt>
    <dgm:pt modelId="{3B1DBBE0-F6D4-46F8-B09B-BF0748D9AE76}" type="pres">
      <dgm:prSet presAssocID="{374087E2-4597-4C02-98E4-0D6CBF79DC08}" presName="sibTrans" presStyleLbl="sibTrans1D1" presStyleIdx="0" presStyleCnt="4"/>
      <dgm:spPr/>
    </dgm:pt>
    <dgm:pt modelId="{01148DE2-CC13-4B72-82CA-DC39180F30E3}" type="pres">
      <dgm:prSet presAssocID="{374087E2-4597-4C02-98E4-0D6CBF79DC08}" presName="connectorText" presStyleLbl="sibTrans1D1" presStyleIdx="0" presStyleCnt="4"/>
      <dgm:spPr/>
    </dgm:pt>
    <dgm:pt modelId="{63D80D67-49AD-4B81-88B0-67C79A7958E6}" type="pres">
      <dgm:prSet presAssocID="{EF477070-9FCD-4E7C-AA54-C066770796EF}" presName="node" presStyleLbl="node1" presStyleIdx="1" presStyleCnt="5">
        <dgm:presLayoutVars>
          <dgm:bulletEnabled val="1"/>
        </dgm:presLayoutVars>
      </dgm:prSet>
      <dgm:spPr/>
    </dgm:pt>
    <dgm:pt modelId="{5CCE7C85-9FAA-4599-B28B-951D196F6E86}" type="pres">
      <dgm:prSet presAssocID="{8839CA5F-0B28-4011-9D9C-9F9855609221}" presName="sibTrans" presStyleLbl="sibTrans1D1" presStyleIdx="1" presStyleCnt="4"/>
      <dgm:spPr/>
    </dgm:pt>
    <dgm:pt modelId="{38445F2D-B07B-40B7-84A7-7D7BC72FA6EA}" type="pres">
      <dgm:prSet presAssocID="{8839CA5F-0B28-4011-9D9C-9F9855609221}" presName="connectorText" presStyleLbl="sibTrans1D1" presStyleIdx="1" presStyleCnt="4"/>
      <dgm:spPr/>
    </dgm:pt>
    <dgm:pt modelId="{6D1DC022-A1D6-4769-A44C-190BD111A2E6}" type="pres">
      <dgm:prSet presAssocID="{5E886EC0-4B15-40D2-8287-6060D1B61D5F}" presName="node" presStyleLbl="node1" presStyleIdx="2" presStyleCnt="5">
        <dgm:presLayoutVars>
          <dgm:bulletEnabled val="1"/>
        </dgm:presLayoutVars>
      </dgm:prSet>
      <dgm:spPr/>
    </dgm:pt>
    <dgm:pt modelId="{E1F67BF3-B2C9-45F5-9F61-10DF7986F079}" type="pres">
      <dgm:prSet presAssocID="{CEAF1FB9-F814-4A57-818C-A4A96B99E261}" presName="sibTrans" presStyleLbl="sibTrans1D1" presStyleIdx="2" presStyleCnt="4"/>
      <dgm:spPr/>
    </dgm:pt>
    <dgm:pt modelId="{16930AB0-79D1-49ED-8C5B-13B17A40FB5D}" type="pres">
      <dgm:prSet presAssocID="{CEAF1FB9-F814-4A57-818C-A4A96B99E261}" presName="connectorText" presStyleLbl="sibTrans1D1" presStyleIdx="2" presStyleCnt="4"/>
      <dgm:spPr/>
    </dgm:pt>
    <dgm:pt modelId="{7B9D33CC-646C-40D3-B1A5-5CE6EE2C4D18}" type="pres">
      <dgm:prSet presAssocID="{F1EE9E59-F6B3-4A57-B91E-0D89BFB90EFC}" presName="node" presStyleLbl="node1" presStyleIdx="3" presStyleCnt="5">
        <dgm:presLayoutVars>
          <dgm:bulletEnabled val="1"/>
        </dgm:presLayoutVars>
      </dgm:prSet>
      <dgm:spPr/>
    </dgm:pt>
    <dgm:pt modelId="{27B53E61-2FD5-48C8-AD8D-77FD8F72643D}" type="pres">
      <dgm:prSet presAssocID="{02038970-0C5F-42D2-A3E5-B77A273D4E0E}" presName="sibTrans" presStyleLbl="sibTrans1D1" presStyleIdx="3" presStyleCnt="4"/>
      <dgm:spPr/>
    </dgm:pt>
    <dgm:pt modelId="{C82E0FFD-8A5B-4B63-BE0A-7D6FE5426B3E}" type="pres">
      <dgm:prSet presAssocID="{02038970-0C5F-42D2-A3E5-B77A273D4E0E}" presName="connectorText" presStyleLbl="sibTrans1D1" presStyleIdx="3" presStyleCnt="4"/>
      <dgm:spPr/>
    </dgm:pt>
    <dgm:pt modelId="{ED737184-FB4D-45B5-9889-917BF9311E39}" type="pres">
      <dgm:prSet presAssocID="{625F18C6-7A58-4537-BD02-FAD076252B2A}" presName="node" presStyleLbl="node1" presStyleIdx="4" presStyleCnt="5">
        <dgm:presLayoutVars>
          <dgm:bulletEnabled val="1"/>
        </dgm:presLayoutVars>
      </dgm:prSet>
      <dgm:spPr/>
    </dgm:pt>
  </dgm:ptLst>
  <dgm:cxnLst>
    <dgm:cxn modelId="{E0EC091F-A067-48E1-8BA7-FFB0195E64E7}" type="presOf" srcId="{EF477070-9FCD-4E7C-AA54-C066770796EF}" destId="{63D80D67-49AD-4B81-88B0-67C79A7958E6}" srcOrd="0" destOrd="0" presId="urn:microsoft.com/office/officeart/2016/7/layout/RepeatingBendingProcessNew"/>
    <dgm:cxn modelId="{7A218F29-86F4-4BAF-ADE6-42D12E155D2F}" srcId="{978A7A26-5519-4A3A-9FC3-B4434E213227}" destId="{625F18C6-7A58-4537-BD02-FAD076252B2A}" srcOrd="4" destOrd="0" parTransId="{28B338FF-E987-473A-9049-5B4D7DE28B11}" sibTransId="{2C1DEE61-6A92-45AF-A22D-663466734897}"/>
    <dgm:cxn modelId="{25AF032A-29AC-4EA6-A629-971A3CC59586}" srcId="{978A7A26-5519-4A3A-9FC3-B4434E213227}" destId="{EF477070-9FCD-4E7C-AA54-C066770796EF}" srcOrd="1" destOrd="0" parTransId="{CB95C523-D763-470D-8327-BE6FC5612289}" sibTransId="{8839CA5F-0B28-4011-9D9C-9F9855609221}"/>
    <dgm:cxn modelId="{B96A1B5C-CCA4-416F-A5F4-546E39F08F78}" type="presOf" srcId="{2466C050-B408-4A86-B126-4069027BC1DA}" destId="{B45CD6B6-705B-4939-945D-9222F922384B}" srcOrd="0" destOrd="0" presId="urn:microsoft.com/office/officeart/2016/7/layout/RepeatingBendingProcessNew"/>
    <dgm:cxn modelId="{1F945A6A-3A30-428A-B9E7-9D068AC84BCA}" type="presOf" srcId="{CEAF1FB9-F814-4A57-818C-A4A96B99E261}" destId="{E1F67BF3-B2C9-45F5-9F61-10DF7986F079}" srcOrd="0" destOrd="0" presId="urn:microsoft.com/office/officeart/2016/7/layout/RepeatingBendingProcessNew"/>
    <dgm:cxn modelId="{AE454A6E-D706-4DE4-A859-65232F94DB9C}" type="presOf" srcId="{625F18C6-7A58-4537-BD02-FAD076252B2A}" destId="{ED737184-FB4D-45B5-9889-917BF9311E39}" srcOrd="0" destOrd="0" presId="urn:microsoft.com/office/officeart/2016/7/layout/RepeatingBendingProcessNew"/>
    <dgm:cxn modelId="{21EBAA4F-DA5E-4D9E-972A-AC9213F96102}" type="presOf" srcId="{5E886EC0-4B15-40D2-8287-6060D1B61D5F}" destId="{6D1DC022-A1D6-4769-A44C-190BD111A2E6}" srcOrd="0" destOrd="0" presId="urn:microsoft.com/office/officeart/2016/7/layout/RepeatingBendingProcessNew"/>
    <dgm:cxn modelId="{AFE2DA4F-8CF7-428B-BB78-2A93FC3F130D}" type="presOf" srcId="{374087E2-4597-4C02-98E4-0D6CBF79DC08}" destId="{01148DE2-CC13-4B72-82CA-DC39180F30E3}" srcOrd="1" destOrd="0" presId="urn:microsoft.com/office/officeart/2016/7/layout/RepeatingBendingProcessNew"/>
    <dgm:cxn modelId="{752C7876-3BB2-43F4-A285-CFCBABEC7C3F}" type="presOf" srcId="{02038970-0C5F-42D2-A3E5-B77A273D4E0E}" destId="{27B53E61-2FD5-48C8-AD8D-77FD8F72643D}" srcOrd="0" destOrd="0" presId="urn:microsoft.com/office/officeart/2016/7/layout/RepeatingBendingProcessNew"/>
    <dgm:cxn modelId="{91ED208B-5826-436C-B77C-CBAC5D5ECF62}" srcId="{978A7A26-5519-4A3A-9FC3-B4434E213227}" destId="{F1EE9E59-F6B3-4A57-B91E-0D89BFB90EFC}" srcOrd="3" destOrd="0" parTransId="{5F8605A9-3981-4E95-AA22-69E4B4E2229A}" sibTransId="{02038970-0C5F-42D2-A3E5-B77A273D4E0E}"/>
    <dgm:cxn modelId="{99306A8C-8934-433A-8667-1A31BF9C5F8B}" type="presOf" srcId="{374087E2-4597-4C02-98E4-0D6CBF79DC08}" destId="{3B1DBBE0-F6D4-46F8-B09B-BF0748D9AE76}" srcOrd="0" destOrd="0" presId="urn:microsoft.com/office/officeart/2016/7/layout/RepeatingBendingProcessNew"/>
    <dgm:cxn modelId="{8CEDA0AB-A5E9-4234-9B78-92E10074546B}" srcId="{978A7A26-5519-4A3A-9FC3-B4434E213227}" destId="{2466C050-B408-4A86-B126-4069027BC1DA}" srcOrd="0" destOrd="0" parTransId="{5DBAED00-8DDC-41F6-A3B9-3920DA586A5E}" sibTransId="{374087E2-4597-4C02-98E4-0D6CBF79DC08}"/>
    <dgm:cxn modelId="{306A47B1-3795-4CFC-A302-25FB8F131F68}" type="presOf" srcId="{CEAF1FB9-F814-4A57-818C-A4A96B99E261}" destId="{16930AB0-79D1-49ED-8C5B-13B17A40FB5D}" srcOrd="1" destOrd="0" presId="urn:microsoft.com/office/officeart/2016/7/layout/RepeatingBendingProcessNew"/>
    <dgm:cxn modelId="{DAB540BC-68F0-472B-977F-B372B5277CD4}" type="presOf" srcId="{8839CA5F-0B28-4011-9D9C-9F9855609221}" destId="{38445F2D-B07B-40B7-84A7-7D7BC72FA6EA}" srcOrd="1" destOrd="0" presId="urn:microsoft.com/office/officeart/2016/7/layout/RepeatingBendingProcessNew"/>
    <dgm:cxn modelId="{A15873BE-7765-4A1E-9C83-11436969A40C}" type="presOf" srcId="{978A7A26-5519-4A3A-9FC3-B4434E213227}" destId="{69286E04-46CF-4F4C-96EF-30897911D270}" srcOrd="0" destOrd="0" presId="urn:microsoft.com/office/officeart/2016/7/layout/RepeatingBendingProcessNew"/>
    <dgm:cxn modelId="{BFAD81F4-6689-4E94-8D9C-EE3E576B9637}" type="presOf" srcId="{02038970-0C5F-42D2-A3E5-B77A273D4E0E}" destId="{C82E0FFD-8A5B-4B63-BE0A-7D6FE5426B3E}" srcOrd="1" destOrd="0" presId="urn:microsoft.com/office/officeart/2016/7/layout/RepeatingBendingProcessNew"/>
    <dgm:cxn modelId="{40F077F6-B23E-4CE7-BDD5-A4D679AAAF63}" type="presOf" srcId="{8839CA5F-0B28-4011-9D9C-9F9855609221}" destId="{5CCE7C85-9FAA-4599-B28B-951D196F6E86}" srcOrd="0" destOrd="0" presId="urn:microsoft.com/office/officeart/2016/7/layout/RepeatingBendingProcessNew"/>
    <dgm:cxn modelId="{1E24F3FD-6C3D-4C14-ABDE-8191B6C32830}" srcId="{978A7A26-5519-4A3A-9FC3-B4434E213227}" destId="{5E886EC0-4B15-40D2-8287-6060D1B61D5F}" srcOrd="2" destOrd="0" parTransId="{480F0FC7-B32E-4900-B204-4C7FFD11F17E}" sibTransId="{CEAF1FB9-F814-4A57-818C-A4A96B99E261}"/>
    <dgm:cxn modelId="{DB069CFF-F295-4E55-8B6D-613504AA1907}" type="presOf" srcId="{F1EE9E59-F6B3-4A57-B91E-0D89BFB90EFC}" destId="{7B9D33CC-646C-40D3-B1A5-5CE6EE2C4D18}" srcOrd="0" destOrd="0" presId="urn:microsoft.com/office/officeart/2016/7/layout/RepeatingBendingProcessNew"/>
    <dgm:cxn modelId="{889C1582-C55B-411C-BAE8-EAA71B717722}" type="presParOf" srcId="{69286E04-46CF-4F4C-96EF-30897911D270}" destId="{B45CD6B6-705B-4939-945D-9222F922384B}" srcOrd="0" destOrd="0" presId="urn:microsoft.com/office/officeart/2016/7/layout/RepeatingBendingProcessNew"/>
    <dgm:cxn modelId="{1B3A3ED6-60DE-4F42-8EAB-6A3980561652}" type="presParOf" srcId="{69286E04-46CF-4F4C-96EF-30897911D270}" destId="{3B1DBBE0-F6D4-46F8-B09B-BF0748D9AE76}" srcOrd="1" destOrd="0" presId="urn:microsoft.com/office/officeart/2016/7/layout/RepeatingBendingProcessNew"/>
    <dgm:cxn modelId="{7D749369-A04F-48C0-ACAC-F20CD9C1FB68}" type="presParOf" srcId="{3B1DBBE0-F6D4-46F8-B09B-BF0748D9AE76}" destId="{01148DE2-CC13-4B72-82CA-DC39180F30E3}" srcOrd="0" destOrd="0" presId="urn:microsoft.com/office/officeart/2016/7/layout/RepeatingBendingProcessNew"/>
    <dgm:cxn modelId="{312A9C29-616B-4F35-B2CA-59BB032D7C81}" type="presParOf" srcId="{69286E04-46CF-4F4C-96EF-30897911D270}" destId="{63D80D67-49AD-4B81-88B0-67C79A7958E6}" srcOrd="2" destOrd="0" presId="urn:microsoft.com/office/officeart/2016/7/layout/RepeatingBendingProcessNew"/>
    <dgm:cxn modelId="{5915F9AC-96B5-483F-8514-A8CDE5E836AF}" type="presParOf" srcId="{69286E04-46CF-4F4C-96EF-30897911D270}" destId="{5CCE7C85-9FAA-4599-B28B-951D196F6E86}" srcOrd="3" destOrd="0" presId="urn:microsoft.com/office/officeart/2016/7/layout/RepeatingBendingProcessNew"/>
    <dgm:cxn modelId="{0EFEF337-BB77-4FF4-AA93-9515F2DB0D77}" type="presParOf" srcId="{5CCE7C85-9FAA-4599-B28B-951D196F6E86}" destId="{38445F2D-B07B-40B7-84A7-7D7BC72FA6EA}" srcOrd="0" destOrd="0" presId="urn:microsoft.com/office/officeart/2016/7/layout/RepeatingBendingProcessNew"/>
    <dgm:cxn modelId="{FE994F32-8FF8-49D5-9521-161B1B755EF6}" type="presParOf" srcId="{69286E04-46CF-4F4C-96EF-30897911D270}" destId="{6D1DC022-A1D6-4769-A44C-190BD111A2E6}" srcOrd="4" destOrd="0" presId="urn:microsoft.com/office/officeart/2016/7/layout/RepeatingBendingProcessNew"/>
    <dgm:cxn modelId="{373E9DD4-1E0C-4983-8016-54A36A8E9FAC}" type="presParOf" srcId="{69286E04-46CF-4F4C-96EF-30897911D270}" destId="{E1F67BF3-B2C9-45F5-9F61-10DF7986F079}" srcOrd="5" destOrd="0" presId="urn:microsoft.com/office/officeart/2016/7/layout/RepeatingBendingProcessNew"/>
    <dgm:cxn modelId="{F8426CAB-978D-4558-90E2-45043DA571E7}" type="presParOf" srcId="{E1F67BF3-B2C9-45F5-9F61-10DF7986F079}" destId="{16930AB0-79D1-49ED-8C5B-13B17A40FB5D}" srcOrd="0" destOrd="0" presId="urn:microsoft.com/office/officeart/2016/7/layout/RepeatingBendingProcessNew"/>
    <dgm:cxn modelId="{A0A5830A-20EB-41CE-A1BF-D6048C343EAD}" type="presParOf" srcId="{69286E04-46CF-4F4C-96EF-30897911D270}" destId="{7B9D33CC-646C-40D3-B1A5-5CE6EE2C4D18}" srcOrd="6" destOrd="0" presId="urn:microsoft.com/office/officeart/2016/7/layout/RepeatingBendingProcessNew"/>
    <dgm:cxn modelId="{4E4D0C27-60C6-423D-9047-ADD30ABD93A5}" type="presParOf" srcId="{69286E04-46CF-4F4C-96EF-30897911D270}" destId="{27B53E61-2FD5-48C8-AD8D-77FD8F72643D}" srcOrd="7" destOrd="0" presId="urn:microsoft.com/office/officeart/2016/7/layout/RepeatingBendingProcessNew"/>
    <dgm:cxn modelId="{1EBBBDDC-05F1-4F58-865B-674AABCC120A}" type="presParOf" srcId="{27B53E61-2FD5-48C8-AD8D-77FD8F72643D}" destId="{C82E0FFD-8A5B-4B63-BE0A-7D6FE5426B3E}" srcOrd="0" destOrd="0" presId="urn:microsoft.com/office/officeart/2016/7/layout/RepeatingBendingProcessNew"/>
    <dgm:cxn modelId="{ADCC91D3-7168-495A-AF33-117C8F4A6A08}" type="presParOf" srcId="{69286E04-46CF-4F4C-96EF-30897911D270}" destId="{ED737184-FB4D-45B5-9889-917BF9311E39}"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DBBE0-F6D4-46F8-B09B-BF0748D9AE76}">
      <dsp:nvSpPr>
        <dsp:cNvPr id="0" name=""/>
        <dsp:cNvSpPr/>
      </dsp:nvSpPr>
      <dsp:spPr>
        <a:xfrm>
          <a:off x="2614981" y="709129"/>
          <a:ext cx="546965" cy="91440"/>
        </a:xfrm>
        <a:custGeom>
          <a:avLst/>
          <a:gdLst/>
          <a:ahLst/>
          <a:cxnLst/>
          <a:rect l="0" t="0" r="0" b="0"/>
          <a:pathLst>
            <a:path>
              <a:moveTo>
                <a:pt x="0" y="45720"/>
              </a:moveTo>
              <a:lnTo>
                <a:pt x="54696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751961"/>
        <a:ext cx="28878" cy="5775"/>
      </dsp:txXfrm>
    </dsp:sp>
    <dsp:sp modelId="{B45CD6B6-705B-4939-945D-9222F922384B}">
      <dsp:nvSpPr>
        <dsp:cNvPr id="0" name=""/>
        <dsp:cNvSpPr/>
      </dsp:nvSpPr>
      <dsp:spPr>
        <a:xfrm>
          <a:off x="105624" y="1502"/>
          <a:ext cx="2511156" cy="15066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577850">
            <a:lnSpc>
              <a:spcPct val="90000"/>
            </a:lnSpc>
            <a:spcBef>
              <a:spcPct val="0"/>
            </a:spcBef>
            <a:spcAft>
              <a:spcPct val="35000"/>
            </a:spcAft>
            <a:buNone/>
          </a:pPr>
          <a:r>
            <a:rPr lang="el-GR" sz="1300" kern="1200"/>
            <a:t>Η έντονη παρουσία ενός μουσείου στα μέσα κοινωνικής δικτύωσης συνεπάγεται αυτομάτως και ορατότητα; </a:t>
          </a:r>
          <a:endParaRPr lang="en-US" sz="1300" kern="1200"/>
        </a:p>
      </dsp:txBody>
      <dsp:txXfrm>
        <a:off x="105624" y="1502"/>
        <a:ext cx="2511156" cy="1506693"/>
      </dsp:txXfrm>
    </dsp:sp>
    <dsp:sp modelId="{5CCE7C85-9FAA-4599-B28B-951D196F6E86}">
      <dsp:nvSpPr>
        <dsp:cNvPr id="0" name=""/>
        <dsp:cNvSpPr/>
      </dsp:nvSpPr>
      <dsp:spPr>
        <a:xfrm>
          <a:off x="1361202" y="150639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1776991"/>
        <a:ext cx="157112" cy="5775"/>
      </dsp:txXfrm>
    </dsp:sp>
    <dsp:sp modelId="{63D80D67-49AD-4B81-88B0-67C79A7958E6}">
      <dsp:nvSpPr>
        <dsp:cNvPr id="0" name=""/>
        <dsp:cNvSpPr/>
      </dsp:nvSpPr>
      <dsp:spPr>
        <a:xfrm>
          <a:off x="3194346" y="1502"/>
          <a:ext cx="2511156" cy="15066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577850">
            <a:lnSpc>
              <a:spcPct val="90000"/>
            </a:lnSpc>
            <a:spcBef>
              <a:spcPct val="0"/>
            </a:spcBef>
            <a:spcAft>
              <a:spcPct val="35000"/>
            </a:spcAft>
            <a:buNone/>
          </a:pPr>
          <a:r>
            <a:rPr lang="el-GR" sz="1300" kern="1200"/>
            <a:t>Η ορατότητα μιας πληροφορίας μεγιστοποιεί την απήχηση του μουσείου στο κοινό; </a:t>
          </a:r>
          <a:endParaRPr lang="en-US" sz="1300" kern="1200"/>
        </a:p>
      </dsp:txBody>
      <dsp:txXfrm>
        <a:off x="3194346" y="1502"/>
        <a:ext cx="2511156" cy="1506693"/>
      </dsp:txXfrm>
    </dsp:sp>
    <dsp:sp modelId="{E1F67BF3-B2C9-45F5-9F61-10DF7986F079}">
      <dsp:nvSpPr>
        <dsp:cNvPr id="0" name=""/>
        <dsp:cNvSpPr/>
      </dsp:nvSpPr>
      <dsp:spPr>
        <a:xfrm>
          <a:off x="2614981" y="2793389"/>
          <a:ext cx="546965" cy="91440"/>
        </a:xfrm>
        <a:custGeom>
          <a:avLst/>
          <a:gdLst/>
          <a:ahLst/>
          <a:cxnLst/>
          <a:rect l="0" t="0" r="0" b="0"/>
          <a:pathLst>
            <a:path>
              <a:moveTo>
                <a:pt x="0" y="45720"/>
              </a:moveTo>
              <a:lnTo>
                <a:pt x="546965"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2836221"/>
        <a:ext cx="28878" cy="5775"/>
      </dsp:txXfrm>
    </dsp:sp>
    <dsp:sp modelId="{6D1DC022-A1D6-4769-A44C-190BD111A2E6}">
      <dsp:nvSpPr>
        <dsp:cNvPr id="0" name=""/>
        <dsp:cNvSpPr/>
      </dsp:nvSpPr>
      <dsp:spPr>
        <a:xfrm>
          <a:off x="105624" y="2085762"/>
          <a:ext cx="2511156" cy="15066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577850">
            <a:lnSpc>
              <a:spcPct val="90000"/>
            </a:lnSpc>
            <a:spcBef>
              <a:spcPct val="0"/>
            </a:spcBef>
            <a:spcAft>
              <a:spcPct val="35000"/>
            </a:spcAft>
            <a:buNone/>
          </a:pPr>
          <a:r>
            <a:rPr lang="el-GR" sz="1300" kern="1200"/>
            <a:t>Σε ποιες περιπτώσεις και για ποιους λόγους κρίνεται απαραίτητη η εντατικοποίηση της διαδικτυακής επικοινωνίας μεταξύ μουσείου και κοινού; </a:t>
          </a:r>
          <a:endParaRPr lang="en-US" sz="1300" kern="1200"/>
        </a:p>
      </dsp:txBody>
      <dsp:txXfrm>
        <a:off x="105624" y="2085762"/>
        <a:ext cx="2511156" cy="1506693"/>
      </dsp:txXfrm>
    </dsp:sp>
    <dsp:sp modelId="{27B53E61-2FD5-48C8-AD8D-77FD8F72643D}">
      <dsp:nvSpPr>
        <dsp:cNvPr id="0" name=""/>
        <dsp:cNvSpPr/>
      </dsp:nvSpPr>
      <dsp:spPr>
        <a:xfrm>
          <a:off x="1361202" y="359065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3861251"/>
        <a:ext cx="157112" cy="5775"/>
      </dsp:txXfrm>
    </dsp:sp>
    <dsp:sp modelId="{7B9D33CC-646C-40D3-B1A5-5CE6EE2C4D18}">
      <dsp:nvSpPr>
        <dsp:cNvPr id="0" name=""/>
        <dsp:cNvSpPr/>
      </dsp:nvSpPr>
      <dsp:spPr>
        <a:xfrm>
          <a:off x="3194346" y="2085762"/>
          <a:ext cx="2511156" cy="15066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577850">
            <a:lnSpc>
              <a:spcPct val="90000"/>
            </a:lnSpc>
            <a:spcBef>
              <a:spcPct val="0"/>
            </a:spcBef>
            <a:spcAft>
              <a:spcPct val="35000"/>
            </a:spcAft>
            <a:buNone/>
          </a:pPr>
          <a:r>
            <a:rPr lang="el-GR" sz="1300" kern="1200"/>
            <a:t>Οι αυξημένοι δείκτες απήχησης εξασφαλίζουν μεγαλύτερο βαθμό εμπλοκής των χρηστών στην επαφής τους με τα μουσεία; </a:t>
          </a:r>
          <a:endParaRPr lang="en-US" sz="1300" kern="1200"/>
        </a:p>
      </dsp:txBody>
      <dsp:txXfrm>
        <a:off x="3194346" y="2085762"/>
        <a:ext cx="2511156" cy="1506693"/>
      </dsp:txXfrm>
    </dsp:sp>
    <dsp:sp modelId="{ED737184-FB4D-45B5-9889-917BF9311E39}">
      <dsp:nvSpPr>
        <dsp:cNvPr id="0" name=""/>
        <dsp:cNvSpPr/>
      </dsp:nvSpPr>
      <dsp:spPr>
        <a:xfrm>
          <a:off x="105624" y="4170022"/>
          <a:ext cx="2511156" cy="150669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577850">
            <a:lnSpc>
              <a:spcPct val="90000"/>
            </a:lnSpc>
            <a:spcBef>
              <a:spcPct val="0"/>
            </a:spcBef>
            <a:spcAft>
              <a:spcPct val="35000"/>
            </a:spcAft>
            <a:buNone/>
          </a:pPr>
          <a:r>
            <a:rPr lang="el-GR" sz="1300" kern="1200"/>
            <a:t>Η προσέγγιση της προσοχής ως νέου οικονομικού πόρου, μπορεί να εξυπηρετήσει όλους τους στόχους που θέτει το μουσείο ως πολιτιστικός φορέας στην επικοινωνία του με το κοινό;</a:t>
          </a:r>
          <a:endParaRPr lang="en-US" sz="1300" kern="1200"/>
        </a:p>
      </dsp:txBody>
      <dsp:txXfrm>
        <a:off x="105624" y="4170022"/>
        <a:ext cx="2511156" cy="150669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F16DFF-7903-4686-A17D-D9528DD5541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CB807FA-C182-44F1-99E2-1EF180D150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8D1D2A3-AC2D-4324-9AA7-DD60DF170979}"/>
              </a:ext>
            </a:extLst>
          </p:cNvPr>
          <p:cNvSpPr>
            <a:spLocks noGrp="1"/>
          </p:cNvSpPr>
          <p:nvPr>
            <p:ph type="dt" sz="half" idx="10"/>
          </p:nvPr>
        </p:nvSpPr>
        <p:spPr/>
        <p:txBody>
          <a:bodyPr/>
          <a:lstStyle/>
          <a:p>
            <a:fld id="{77D8E95F-B83C-4A72-A9E2-CF100A91E72B}" type="datetimeFigureOut">
              <a:rPr lang="el-GR" smtClean="0"/>
              <a:t>31/5/2025</a:t>
            </a:fld>
            <a:endParaRPr lang="el-GR"/>
          </a:p>
        </p:txBody>
      </p:sp>
      <p:sp>
        <p:nvSpPr>
          <p:cNvPr id="5" name="Θέση υποσέλιδου 4">
            <a:extLst>
              <a:ext uri="{FF2B5EF4-FFF2-40B4-BE49-F238E27FC236}">
                <a16:creationId xmlns:a16="http://schemas.microsoft.com/office/drawing/2014/main" id="{570C1027-8C82-47B7-9246-29F424E6082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1451C6C-5A29-4E45-AF1E-5C55F5449C6F}"/>
              </a:ext>
            </a:extLst>
          </p:cNvPr>
          <p:cNvSpPr>
            <a:spLocks noGrp="1"/>
          </p:cNvSpPr>
          <p:nvPr>
            <p:ph type="sldNum" sz="quarter" idx="12"/>
          </p:nvPr>
        </p:nvSpPr>
        <p:spPr/>
        <p:txBody>
          <a:bodyPr/>
          <a:lstStyle/>
          <a:p>
            <a:fld id="{24C8B523-11F5-4CBA-AF78-B0EE1AB19A22}" type="slidenum">
              <a:rPr lang="el-GR" smtClean="0"/>
              <a:t>‹#›</a:t>
            </a:fld>
            <a:endParaRPr lang="el-GR"/>
          </a:p>
        </p:txBody>
      </p:sp>
    </p:spTree>
    <p:extLst>
      <p:ext uri="{BB962C8B-B14F-4D97-AF65-F5344CB8AC3E}">
        <p14:creationId xmlns:p14="http://schemas.microsoft.com/office/powerpoint/2010/main" val="202918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A60B0B-4761-4696-B245-790F10F6B5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50EB711-E3FA-4688-99C9-41C93ED4E19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45F5828-62F7-4E25-AA3E-D3276C31F883}"/>
              </a:ext>
            </a:extLst>
          </p:cNvPr>
          <p:cNvSpPr>
            <a:spLocks noGrp="1"/>
          </p:cNvSpPr>
          <p:nvPr>
            <p:ph type="dt" sz="half" idx="10"/>
          </p:nvPr>
        </p:nvSpPr>
        <p:spPr/>
        <p:txBody>
          <a:bodyPr/>
          <a:lstStyle/>
          <a:p>
            <a:fld id="{77D8E95F-B83C-4A72-A9E2-CF100A91E72B}" type="datetimeFigureOut">
              <a:rPr lang="el-GR" smtClean="0"/>
              <a:t>31/5/2025</a:t>
            </a:fld>
            <a:endParaRPr lang="el-GR"/>
          </a:p>
        </p:txBody>
      </p:sp>
      <p:sp>
        <p:nvSpPr>
          <p:cNvPr id="5" name="Θέση υποσέλιδου 4">
            <a:extLst>
              <a:ext uri="{FF2B5EF4-FFF2-40B4-BE49-F238E27FC236}">
                <a16:creationId xmlns:a16="http://schemas.microsoft.com/office/drawing/2014/main" id="{88A4E8E5-FE7E-40A3-BA5C-CE63F01E9E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0B7030B-D618-4030-963A-1342B005B755}"/>
              </a:ext>
            </a:extLst>
          </p:cNvPr>
          <p:cNvSpPr>
            <a:spLocks noGrp="1"/>
          </p:cNvSpPr>
          <p:nvPr>
            <p:ph type="sldNum" sz="quarter" idx="12"/>
          </p:nvPr>
        </p:nvSpPr>
        <p:spPr/>
        <p:txBody>
          <a:bodyPr/>
          <a:lstStyle/>
          <a:p>
            <a:fld id="{24C8B523-11F5-4CBA-AF78-B0EE1AB19A22}" type="slidenum">
              <a:rPr lang="el-GR" smtClean="0"/>
              <a:t>‹#›</a:t>
            </a:fld>
            <a:endParaRPr lang="el-GR"/>
          </a:p>
        </p:txBody>
      </p:sp>
    </p:spTree>
    <p:extLst>
      <p:ext uri="{BB962C8B-B14F-4D97-AF65-F5344CB8AC3E}">
        <p14:creationId xmlns:p14="http://schemas.microsoft.com/office/powerpoint/2010/main" val="217132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68AB145-D77A-4A3A-A389-98780B55AF0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15B6D33-A516-40E4-9577-F730E17AB7E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249E1F6-0E26-4234-A09A-75DFDD3CCAB6}"/>
              </a:ext>
            </a:extLst>
          </p:cNvPr>
          <p:cNvSpPr>
            <a:spLocks noGrp="1"/>
          </p:cNvSpPr>
          <p:nvPr>
            <p:ph type="dt" sz="half" idx="10"/>
          </p:nvPr>
        </p:nvSpPr>
        <p:spPr/>
        <p:txBody>
          <a:bodyPr/>
          <a:lstStyle/>
          <a:p>
            <a:fld id="{77D8E95F-B83C-4A72-A9E2-CF100A91E72B}" type="datetimeFigureOut">
              <a:rPr lang="el-GR" smtClean="0"/>
              <a:t>31/5/2025</a:t>
            </a:fld>
            <a:endParaRPr lang="el-GR"/>
          </a:p>
        </p:txBody>
      </p:sp>
      <p:sp>
        <p:nvSpPr>
          <p:cNvPr id="5" name="Θέση υποσέλιδου 4">
            <a:extLst>
              <a:ext uri="{FF2B5EF4-FFF2-40B4-BE49-F238E27FC236}">
                <a16:creationId xmlns:a16="http://schemas.microsoft.com/office/drawing/2014/main" id="{64B7CF50-A851-42F8-B806-C020EC2AA96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81DF2E4-489A-484A-B58C-43F2A563654C}"/>
              </a:ext>
            </a:extLst>
          </p:cNvPr>
          <p:cNvSpPr>
            <a:spLocks noGrp="1"/>
          </p:cNvSpPr>
          <p:nvPr>
            <p:ph type="sldNum" sz="quarter" idx="12"/>
          </p:nvPr>
        </p:nvSpPr>
        <p:spPr/>
        <p:txBody>
          <a:bodyPr/>
          <a:lstStyle/>
          <a:p>
            <a:fld id="{24C8B523-11F5-4CBA-AF78-B0EE1AB19A22}" type="slidenum">
              <a:rPr lang="el-GR" smtClean="0"/>
              <a:t>‹#›</a:t>
            </a:fld>
            <a:endParaRPr lang="el-GR"/>
          </a:p>
        </p:txBody>
      </p:sp>
    </p:spTree>
    <p:extLst>
      <p:ext uri="{BB962C8B-B14F-4D97-AF65-F5344CB8AC3E}">
        <p14:creationId xmlns:p14="http://schemas.microsoft.com/office/powerpoint/2010/main" val="94875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CC6D03-F42D-4037-B289-0C185A6EAAF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3428184-48FD-4EA0-AA9E-8075A6DC663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13D816B-5319-4C5A-8D3E-825743910364}"/>
              </a:ext>
            </a:extLst>
          </p:cNvPr>
          <p:cNvSpPr>
            <a:spLocks noGrp="1"/>
          </p:cNvSpPr>
          <p:nvPr>
            <p:ph type="dt" sz="half" idx="10"/>
          </p:nvPr>
        </p:nvSpPr>
        <p:spPr/>
        <p:txBody>
          <a:bodyPr/>
          <a:lstStyle/>
          <a:p>
            <a:fld id="{77D8E95F-B83C-4A72-A9E2-CF100A91E72B}" type="datetimeFigureOut">
              <a:rPr lang="el-GR" smtClean="0"/>
              <a:t>31/5/2025</a:t>
            </a:fld>
            <a:endParaRPr lang="el-GR"/>
          </a:p>
        </p:txBody>
      </p:sp>
      <p:sp>
        <p:nvSpPr>
          <p:cNvPr id="5" name="Θέση υποσέλιδου 4">
            <a:extLst>
              <a:ext uri="{FF2B5EF4-FFF2-40B4-BE49-F238E27FC236}">
                <a16:creationId xmlns:a16="http://schemas.microsoft.com/office/drawing/2014/main" id="{62EDBD58-FB13-4E49-A440-564D379F843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C97829F-947E-4B02-B71A-2349A474A235}"/>
              </a:ext>
            </a:extLst>
          </p:cNvPr>
          <p:cNvSpPr>
            <a:spLocks noGrp="1"/>
          </p:cNvSpPr>
          <p:nvPr>
            <p:ph type="sldNum" sz="quarter" idx="12"/>
          </p:nvPr>
        </p:nvSpPr>
        <p:spPr/>
        <p:txBody>
          <a:bodyPr/>
          <a:lstStyle/>
          <a:p>
            <a:fld id="{24C8B523-11F5-4CBA-AF78-B0EE1AB19A22}" type="slidenum">
              <a:rPr lang="el-GR" smtClean="0"/>
              <a:t>‹#›</a:t>
            </a:fld>
            <a:endParaRPr lang="el-GR"/>
          </a:p>
        </p:txBody>
      </p:sp>
    </p:spTree>
    <p:extLst>
      <p:ext uri="{BB962C8B-B14F-4D97-AF65-F5344CB8AC3E}">
        <p14:creationId xmlns:p14="http://schemas.microsoft.com/office/powerpoint/2010/main" val="233937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B86070-26FB-484E-B7F5-153D89741BD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31C6E42-E44D-4305-9AAE-824F2549FB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2A9CDF70-CB38-4447-899D-BC457E104AAF}"/>
              </a:ext>
            </a:extLst>
          </p:cNvPr>
          <p:cNvSpPr>
            <a:spLocks noGrp="1"/>
          </p:cNvSpPr>
          <p:nvPr>
            <p:ph type="dt" sz="half" idx="10"/>
          </p:nvPr>
        </p:nvSpPr>
        <p:spPr/>
        <p:txBody>
          <a:bodyPr/>
          <a:lstStyle/>
          <a:p>
            <a:fld id="{77D8E95F-B83C-4A72-A9E2-CF100A91E72B}" type="datetimeFigureOut">
              <a:rPr lang="el-GR" smtClean="0"/>
              <a:t>31/5/2025</a:t>
            </a:fld>
            <a:endParaRPr lang="el-GR"/>
          </a:p>
        </p:txBody>
      </p:sp>
      <p:sp>
        <p:nvSpPr>
          <p:cNvPr id="5" name="Θέση υποσέλιδου 4">
            <a:extLst>
              <a:ext uri="{FF2B5EF4-FFF2-40B4-BE49-F238E27FC236}">
                <a16:creationId xmlns:a16="http://schemas.microsoft.com/office/drawing/2014/main" id="{6C5200AB-458A-472C-AA63-485BE939404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7B0D43C-8DE2-4DFF-B390-3D0A28904609}"/>
              </a:ext>
            </a:extLst>
          </p:cNvPr>
          <p:cNvSpPr>
            <a:spLocks noGrp="1"/>
          </p:cNvSpPr>
          <p:nvPr>
            <p:ph type="sldNum" sz="quarter" idx="12"/>
          </p:nvPr>
        </p:nvSpPr>
        <p:spPr/>
        <p:txBody>
          <a:bodyPr/>
          <a:lstStyle/>
          <a:p>
            <a:fld id="{24C8B523-11F5-4CBA-AF78-B0EE1AB19A22}" type="slidenum">
              <a:rPr lang="el-GR" smtClean="0"/>
              <a:t>‹#›</a:t>
            </a:fld>
            <a:endParaRPr lang="el-GR"/>
          </a:p>
        </p:txBody>
      </p:sp>
    </p:spTree>
    <p:extLst>
      <p:ext uri="{BB962C8B-B14F-4D97-AF65-F5344CB8AC3E}">
        <p14:creationId xmlns:p14="http://schemas.microsoft.com/office/powerpoint/2010/main" val="354369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28CA77-7926-4285-B910-47C9606C791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2F46CAC-59DE-4607-BC70-51B07D8A417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8B3CD83-55FD-4749-8ED7-5204170360D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2044CC9-E7C7-4AED-AF1E-2F4317AD1E2E}"/>
              </a:ext>
            </a:extLst>
          </p:cNvPr>
          <p:cNvSpPr>
            <a:spLocks noGrp="1"/>
          </p:cNvSpPr>
          <p:nvPr>
            <p:ph type="dt" sz="half" idx="10"/>
          </p:nvPr>
        </p:nvSpPr>
        <p:spPr/>
        <p:txBody>
          <a:bodyPr/>
          <a:lstStyle/>
          <a:p>
            <a:fld id="{77D8E95F-B83C-4A72-A9E2-CF100A91E72B}" type="datetimeFigureOut">
              <a:rPr lang="el-GR" smtClean="0"/>
              <a:t>31/5/2025</a:t>
            </a:fld>
            <a:endParaRPr lang="el-GR"/>
          </a:p>
        </p:txBody>
      </p:sp>
      <p:sp>
        <p:nvSpPr>
          <p:cNvPr id="6" name="Θέση υποσέλιδου 5">
            <a:extLst>
              <a:ext uri="{FF2B5EF4-FFF2-40B4-BE49-F238E27FC236}">
                <a16:creationId xmlns:a16="http://schemas.microsoft.com/office/drawing/2014/main" id="{F3D3680D-18B9-489E-ADB5-CD40D6B54E4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1D73C7F-C25C-4105-ADCB-ED8057E3AFAE}"/>
              </a:ext>
            </a:extLst>
          </p:cNvPr>
          <p:cNvSpPr>
            <a:spLocks noGrp="1"/>
          </p:cNvSpPr>
          <p:nvPr>
            <p:ph type="sldNum" sz="quarter" idx="12"/>
          </p:nvPr>
        </p:nvSpPr>
        <p:spPr/>
        <p:txBody>
          <a:bodyPr/>
          <a:lstStyle/>
          <a:p>
            <a:fld id="{24C8B523-11F5-4CBA-AF78-B0EE1AB19A22}" type="slidenum">
              <a:rPr lang="el-GR" smtClean="0"/>
              <a:t>‹#›</a:t>
            </a:fld>
            <a:endParaRPr lang="el-GR"/>
          </a:p>
        </p:txBody>
      </p:sp>
    </p:spTree>
    <p:extLst>
      <p:ext uri="{BB962C8B-B14F-4D97-AF65-F5344CB8AC3E}">
        <p14:creationId xmlns:p14="http://schemas.microsoft.com/office/powerpoint/2010/main" val="210810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5F0E0F-EEC7-4C98-ABC3-D44E1F0EB9D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4E862CE-B2F8-456D-A721-0E8BC7D35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59AD48E-C980-4CA8-A270-03968ECBCD8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5B610AEF-1577-415C-8137-70B55F6109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57A7028-EFCD-4B0B-BBFA-E9AD60AA0A5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4A0E7FF0-AC97-40DA-990D-5A740659DA2B}"/>
              </a:ext>
            </a:extLst>
          </p:cNvPr>
          <p:cNvSpPr>
            <a:spLocks noGrp="1"/>
          </p:cNvSpPr>
          <p:nvPr>
            <p:ph type="dt" sz="half" idx="10"/>
          </p:nvPr>
        </p:nvSpPr>
        <p:spPr/>
        <p:txBody>
          <a:bodyPr/>
          <a:lstStyle/>
          <a:p>
            <a:fld id="{77D8E95F-B83C-4A72-A9E2-CF100A91E72B}" type="datetimeFigureOut">
              <a:rPr lang="el-GR" smtClean="0"/>
              <a:t>31/5/2025</a:t>
            </a:fld>
            <a:endParaRPr lang="el-GR"/>
          </a:p>
        </p:txBody>
      </p:sp>
      <p:sp>
        <p:nvSpPr>
          <p:cNvPr id="8" name="Θέση υποσέλιδου 7">
            <a:extLst>
              <a:ext uri="{FF2B5EF4-FFF2-40B4-BE49-F238E27FC236}">
                <a16:creationId xmlns:a16="http://schemas.microsoft.com/office/drawing/2014/main" id="{E9B1EDBC-79F1-4FB0-A661-98DEF23E49B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53ECF9B-23F5-437A-B6B0-B96288735584}"/>
              </a:ext>
            </a:extLst>
          </p:cNvPr>
          <p:cNvSpPr>
            <a:spLocks noGrp="1"/>
          </p:cNvSpPr>
          <p:nvPr>
            <p:ph type="sldNum" sz="quarter" idx="12"/>
          </p:nvPr>
        </p:nvSpPr>
        <p:spPr/>
        <p:txBody>
          <a:bodyPr/>
          <a:lstStyle/>
          <a:p>
            <a:fld id="{24C8B523-11F5-4CBA-AF78-B0EE1AB19A22}" type="slidenum">
              <a:rPr lang="el-GR" smtClean="0"/>
              <a:t>‹#›</a:t>
            </a:fld>
            <a:endParaRPr lang="el-GR"/>
          </a:p>
        </p:txBody>
      </p:sp>
    </p:spTree>
    <p:extLst>
      <p:ext uri="{BB962C8B-B14F-4D97-AF65-F5344CB8AC3E}">
        <p14:creationId xmlns:p14="http://schemas.microsoft.com/office/powerpoint/2010/main" val="186282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6FE700-6286-4BC6-A518-0AAFE46E39E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385EB57-2C47-436C-9AC2-6CEB3750C5A4}"/>
              </a:ext>
            </a:extLst>
          </p:cNvPr>
          <p:cNvSpPr>
            <a:spLocks noGrp="1"/>
          </p:cNvSpPr>
          <p:nvPr>
            <p:ph type="dt" sz="half" idx="10"/>
          </p:nvPr>
        </p:nvSpPr>
        <p:spPr/>
        <p:txBody>
          <a:bodyPr/>
          <a:lstStyle/>
          <a:p>
            <a:fld id="{77D8E95F-B83C-4A72-A9E2-CF100A91E72B}" type="datetimeFigureOut">
              <a:rPr lang="el-GR" smtClean="0"/>
              <a:t>31/5/2025</a:t>
            </a:fld>
            <a:endParaRPr lang="el-GR"/>
          </a:p>
        </p:txBody>
      </p:sp>
      <p:sp>
        <p:nvSpPr>
          <p:cNvPr id="4" name="Θέση υποσέλιδου 3">
            <a:extLst>
              <a:ext uri="{FF2B5EF4-FFF2-40B4-BE49-F238E27FC236}">
                <a16:creationId xmlns:a16="http://schemas.microsoft.com/office/drawing/2014/main" id="{E9F9F196-8ED7-4F34-92C7-3057F600916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7B75214-9DC2-4D04-847B-507778FBCE67}"/>
              </a:ext>
            </a:extLst>
          </p:cNvPr>
          <p:cNvSpPr>
            <a:spLocks noGrp="1"/>
          </p:cNvSpPr>
          <p:nvPr>
            <p:ph type="sldNum" sz="quarter" idx="12"/>
          </p:nvPr>
        </p:nvSpPr>
        <p:spPr/>
        <p:txBody>
          <a:bodyPr/>
          <a:lstStyle/>
          <a:p>
            <a:fld id="{24C8B523-11F5-4CBA-AF78-B0EE1AB19A22}" type="slidenum">
              <a:rPr lang="el-GR" smtClean="0"/>
              <a:t>‹#›</a:t>
            </a:fld>
            <a:endParaRPr lang="el-GR"/>
          </a:p>
        </p:txBody>
      </p:sp>
    </p:spTree>
    <p:extLst>
      <p:ext uri="{BB962C8B-B14F-4D97-AF65-F5344CB8AC3E}">
        <p14:creationId xmlns:p14="http://schemas.microsoft.com/office/powerpoint/2010/main" val="137966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814EE2F-BB6A-4CAF-96BA-34A11EDBE361}"/>
              </a:ext>
            </a:extLst>
          </p:cNvPr>
          <p:cNvSpPr>
            <a:spLocks noGrp="1"/>
          </p:cNvSpPr>
          <p:nvPr>
            <p:ph type="dt" sz="half" idx="10"/>
          </p:nvPr>
        </p:nvSpPr>
        <p:spPr/>
        <p:txBody>
          <a:bodyPr/>
          <a:lstStyle/>
          <a:p>
            <a:fld id="{77D8E95F-B83C-4A72-A9E2-CF100A91E72B}" type="datetimeFigureOut">
              <a:rPr lang="el-GR" smtClean="0"/>
              <a:t>31/5/2025</a:t>
            </a:fld>
            <a:endParaRPr lang="el-GR"/>
          </a:p>
        </p:txBody>
      </p:sp>
      <p:sp>
        <p:nvSpPr>
          <p:cNvPr id="3" name="Θέση υποσέλιδου 2">
            <a:extLst>
              <a:ext uri="{FF2B5EF4-FFF2-40B4-BE49-F238E27FC236}">
                <a16:creationId xmlns:a16="http://schemas.microsoft.com/office/drawing/2014/main" id="{D848BB88-0256-4BAA-8F44-D3C660C7A3B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4C6BC68-7D1F-4860-A3A7-D5BC14763DBA}"/>
              </a:ext>
            </a:extLst>
          </p:cNvPr>
          <p:cNvSpPr>
            <a:spLocks noGrp="1"/>
          </p:cNvSpPr>
          <p:nvPr>
            <p:ph type="sldNum" sz="quarter" idx="12"/>
          </p:nvPr>
        </p:nvSpPr>
        <p:spPr/>
        <p:txBody>
          <a:bodyPr/>
          <a:lstStyle/>
          <a:p>
            <a:fld id="{24C8B523-11F5-4CBA-AF78-B0EE1AB19A22}" type="slidenum">
              <a:rPr lang="el-GR" smtClean="0"/>
              <a:t>‹#›</a:t>
            </a:fld>
            <a:endParaRPr lang="el-GR"/>
          </a:p>
        </p:txBody>
      </p:sp>
    </p:spTree>
    <p:extLst>
      <p:ext uri="{BB962C8B-B14F-4D97-AF65-F5344CB8AC3E}">
        <p14:creationId xmlns:p14="http://schemas.microsoft.com/office/powerpoint/2010/main" val="263527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6EC329-8303-4672-B2EA-C69F4A92709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67CDD12-0ECC-422E-AC1C-ED0A770B2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ABDB33A-C312-4CFF-AB36-2C269BB9A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C90BB1F-CAE4-420F-BE7C-3A1E059C6B1F}"/>
              </a:ext>
            </a:extLst>
          </p:cNvPr>
          <p:cNvSpPr>
            <a:spLocks noGrp="1"/>
          </p:cNvSpPr>
          <p:nvPr>
            <p:ph type="dt" sz="half" idx="10"/>
          </p:nvPr>
        </p:nvSpPr>
        <p:spPr/>
        <p:txBody>
          <a:bodyPr/>
          <a:lstStyle/>
          <a:p>
            <a:fld id="{77D8E95F-B83C-4A72-A9E2-CF100A91E72B}" type="datetimeFigureOut">
              <a:rPr lang="el-GR" smtClean="0"/>
              <a:t>31/5/2025</a:t>
            </a:fld>
            <a:endParaRPr lang="el-GR"/>
          </a:p>
        </p:txBody>
      </p:sp>
      <p:sp>
        <p:nvSpPr>
          <p:cNvPr id="6" name="Θέση υποσέλιδου 5">
            <a:extLst>
              <a:ext uri="{FF2B5EF4-FFF2-40B4-BE49-F238E27FC236}">
                <a16:creationId xmlns:a16="http://schemas.microsoft.com/office/drawing/2014/main" id="{37061DAD-370E-4952-8415-FB1CC9AC75B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0986B62-6B10-416F-B8E5-82508683A305}"/>
              </a:ext>
            </a:extLst>
          </p:cNvPr>
          <p:cNvSpPr>
            <a:spLocks noGrp="1"/>
          </p:cNvSpPr>
          <p:nvPr>
            <p:ph type="sldNum" sz="quarter" idx="12"/>
          </p:nvPr>
        </p:nvSpPr>
        <p:spPr/>
        <p:txBody>
          <a:bodyPr/>
          <a:lstStyle/>
          <a:p>
            <a:fld id="{24C8B523-11F5-4CBA-AF78-B0EE1AB19A22}" type="slidenum">
              <a:rPr lang="el-GR" smtClean="0"/>
              <a:t>‹#›</a:t>
            </a:fld>
            <a:endParaRPr lang="el-GR"/>
          </a:p>
        </p:txBody>
      </p:sp>
    </p:spTree>
    <p:extLst>
      <p:ext uri="{BB962C8B-B14F-4D97-AF65-F5344CB8AC3E}">
        <p14:creationId xmlns:p14="http://schemas.microsoft.com/office/powerpoint/2010/main" val="1334860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6AFD68-03B8-45B0-BC43-0045682A43C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3620C92-9AE1-4D2B-9FE0-10A3E38A73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527AAB5-C916-4551-A5C7-FBD2E0B19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46144CE-4D29-410C-A2E7-F6324AE95A2E}"/>
              </a:ext>
            </a:extLst>
          </p:cNvPr>
          <p:cNvSpPr>
            <a:spLocks noGrp="1"/>
          </p:cNvSpPr>
          <p:nvPr>
            <p:ph type="dt" sz="half" idx="10"/>
          </p:nvPr>
        </p:nvSpPr>
        <p:spPr/>
        <p:txBody>
          <a:bodyPr/>
          <a:lstStyle/>
          <a:p>
            <a:fld id="{77D8E95F-B83C-4A72-A9E2-CF100A91E72B}" type="datetimeFigureOut">
              <a:rPr lang="el-GR" smtClean="0"/>
              <a:t>31/5/2025</a:t>
            </a:fld>
            <a:endParaRPr lang="el-GR"/>
          </a:p>
        </p:txBody>
      </p:sp>
      <p:sp>
        <p:nvSpPr>
          <p:cNvPr id="6" name="Θέση υποσέλιδου 5">
            <a:extLst>
              <a:ext uri="{FF2B5EF4-FFF2-40B4-BE49-F238E27FC236}">
                <a16:creationId xmlns:a16="http://schemas.microsoft.com/office/drawing/2014/main" id="{6CCC4DE2-1A39-47A1-A1E2-C2F65C8B8B4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2FD611F-988F-44DD-95EE-9E903E923E07}"/>
              </a:ext>
            </a:extLst>
          </p:cNvPr>
          <p:cNvSpPr>
            <a:spLocks noGrp="1"/>
          </p:cNvSpPr>
          <p:nvPr>
            <p:ph type="sldNum" sz="quarter" idx="12"/>
          </p:nvPr>
        </p:nvSpPr>
        <p:spPr/>
        <p:txBody>
          <a:bodyPr/>
          <a:lstStyle/>
          <a:p>
            <a:fld id="{24C8B523-11F5-4CBA-AF78-B0EE1AB19A22}" type="slidenum">
              <a:rPr lang="el-GR" smtClean="0"/>
              <a:t>‹#›</a:t>
            </a:fld>
            <a:endParaRPr lang="el-GR"/>
          </a:p>
        </p:txBody>
      </p:sp>
    </p:spTree>
    <p:extLst>
      <p:ext uri="{BB962C8B-B14F-4D97-AF65-F5344CB8AC3E}">
        <p14:creationId xmlns:p14="http://schemas.microsoft.com/office/powerpoint/2010/main" val="221155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246EC37-EB1E-4E97-BFC7-39453F7FBB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C8E1809-308B-4B4D-8E2F-684AD2C05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7E30C0B-6772-4D02-80B6-30DB02F457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8E95F-B83C-4A72-A9E2-CF100A91E72B}" type="datetimeFigureOut">
              <a:rPr lang="el-GR" smtClean="0"/>
              <a:t>31/5/2025</a:t>
            </a:fld>
            <a:endParaRPr lang="el-GR"/>
          </a:p>
        </p:txBody>
      </p:sp>
      <p:sp>
        <p:nvSpPr>
          <p:cNvPr id="5" name="Θέση υποσέλιδου 4">
            <a:extLst>
              <a:ext uri="{FF2B5EF4-FFF2-40B4-BE49-F238E27FC236}">
                <a16:creationId xmlns:a16="http://schemas.microsoft.com/office/drawing/2014/main" id="{71815EB6-93D6-4BDA-B9D3-BFB94697C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7B409F0-7677-499C-AA5E-378499C99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8B523-11F5-4CBA-AF78-B0EE1AB19A22}" type="slidenum">
              <a:rPr lang="el-GR" smtClean="0"/>
              <a:t>‹#›</a:t>
            </a:fld>
            <a:endParaRPr lang="el-GR"/>
          </a:p>
        </p:txBody>
      </p:sp>
    </p:spTree>
    <p:extLst>
      <p:ext uri="{BB962C8B-B14F-4D97-AF65-F5344CB8AC3E}">
        <p14:creationId xmlns:p14="http://schemas.microsoft.com/office/powerpoint/2010/main" val="175264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witter.com/i/events/907979445205696512?lang=bg" TargetMode="External"/><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Υπότιτλος 2">
            <a:extLst>
              <a:ext uri="{FF2B5EF4-FFF2-40B4-BE49-F238E27FC236}">
                <a16:creationId xmlns:a16="http://schemas.microsoft.com/office/drawing/2014/main" id="{0DFFC65E-8D99-4845-878A-46C020FCF3ED}"/>
              </a:ext>
            </a:extLst>
          </p:cNvPr>
          <p:cNvSpPr>
            <a:spLocks noGrp="1"/>
          </p:cNvSpPr>
          <p:nvPr>
            <p:ph type="subTitle" idx="1"/>
          </p:nvPr>
        </p:nvSpPr>
        <p:spPr>
          <a:xfrm>
            <a:off x="4439633" y="4518923"/>
            <a:ext cx="3312734" cy="1141851"/>
          </a:xfrm>
          <a:noFill/>
        </p:spPr>
        <p:txBody>
          <a:bodyPr>
            <a:normAutofit/>
          </a:bodyPr>
          <a:lstStyle/>
          <a:p>
            <a:r>
              <a:rPr lang="el-GR" sz="1400">
                <a:solidFill>
                  <a:srgbClr val="080808"/>
                </a:solidFill>
                <a:latin typeface="Arial Narrow" panose="020B0606020202030204" pitchFamily="34" charset="0"/>
              </a:rPr>
              <a:t>Δέσποινα Καταπότη</a:t>
            </a:r>
          </a:p>
          <a:p>
            <a:r>
              <a:rPr lang="el-GR" sz="1400">
                <a:solidFill>
                  <a:srgbClr val="080808"/>
                </a:solidFill>
                <a:latin typeface="Arial Narrow" panose="020B0606020202030204" pitchFamily="34" charset="0"/>
              </a:rPr>
              <a:t>Επίκουρη Καθηγήτρια Θεωρίας Πολιτισμού &amp; Ψηφιακού Πολιτισμού,</a:t>
            </a:r>
          </a:p>
          <a:p>
            <a:r>
              <a:rPr lang="el-GR" sz="1400">
                <a:solidFill>
                  <a:srgbClr val="080808"/>
                </a:solidFill>
                <a:latin typeface="Arial Narrow" panose="020B0606020202030204" pitchFamily="34" charset="0"/>
              </a:rPr>
              <a:t>ΤΠΤΕ, Πανεπιστήμιο Αιγαίου</a:t>
            </a:r>
          </a:p>
        </p:txBody>
      </p:sp>
      <p:sp>
        <p:nvSpPr>
          <p:cNvPr id="2" name="Τίτλος 1">
            <a:extLst>
              <a:ext uri="{FF2B5EF4-FFF2-40B4-BE49-F238E27FC236}">
                <a16:creationId xmlns:a16="http://schemas.microsoft.com/office/drawing/2014/main" id="{6F1BB489-A2B4-4AC8-A71D-F720760DD7E7}"/>
              </a:ext>
            </a:extLst>
          </p:cNvPr>
          <p:cNvSpPr>
            <a:spLocks noGrp="1"/>
          </p:cNvSpPr>
          <p:nvPr>
            <p:ph type="ctrTitle"/>
          </p:nvPr>
        </p:nvSpPr>
        <p:spPr>
          <a:xfrm>
            <a:off x="3204642" y="2353641"/>
            <a:ext cx="5782716" cy="2150719"/>
          </a:xfrm>
          <a:noFill/>
        </p:spPr>
        <p:txBody>
          <a:bodyPr anchor="ctr">
            <a:normAutofit/>
          </a:bodyPr>
          <a:lstStyle/>
          <a:p>
            <a:r>
              <a:rPr lang="el-GR" sz="3300">
                <a:solidFill>
                  <a:srgbClr val="080808"/>
                </a:solidFill>
                <a:latin typeface="Arial Narrow" panose="020B0606020202030204" pitchFamily="34" charset="0"/>
              </a:rPr>
              <a:t>Προς έναν ορισμό της </a:t>
            </a:r>
            <a:r>
              <a:rPr lang="el-GR" sz="3300" i="1">
                <a:solidFill>
                  <a:srgbClr val="080808"/>
                </a:solidFill>
                <a:latin typeface="Arial Narrow" panose="020B0606020202030204" pitchFamily="34" charset="0"/>
              </a:rPr>
              <a:t>προσοχής</a:t>
            </a:r>
            <a:r>
              <a:rPr lang="en-US" sz="3300" i="1">
                <a:solidFill>
                  <a:srgbClr val="080808"/>
                </a:solidFill>
                <a:latin typeface="Arial Narrow" panose="020B0606020202030204" pitchFamily="34" charset="0"/>
              </a:rPr>
              <a:t>:</a:t>
            </a:r>
            <a:br>
              <a:rPr lang="en-US" sz="3300" i="1">
                <a:solidFill>
                  <a:srgbClr val="080808"/>
                </a:solidFill>
                <a:latin typeface="Arial Narrow" panose="020B0606020202030204" pitchFamily="34" charset="0"/>
              </a:rPr>
            </a:br>
            <a:r>
              <a:rPr lang="el-GR" sz="3300">
                <a:solidFill>
                  <a:srgbClr val="080808"/>
                </a:solidFill>
                <a:latin typeface="Arial Narrow" panose="020B0606020202030204" pitchFamily="34" charset="0"/>
              </a:rPr>
              <a:t>Μουσείο και ψηφιακή επικοινωνία </a:t>
            </a:r>
            <a:br>
              <a:rPr lang="el-GR" sz="3300">
                <a:solidFill>
                  <a:srgbClr val="080808"/>
                </a:solidFill>
                <a:latin typeface="Arial Narrow" panose="020B0606020202030204" pitchFamily="34" charset="0"/>
              </a:rPr>
            </a:br>
            <a:r>
              <a:rPr lang="el-GR" sz="3300">
                <a:solidFill>
                  <a:srgbClr val="080808"/>
                </a:solidFill>
                <a:latin typeface="Arial Narrow" panose="020B0606020202030204" pitchFamily="34" charset="0"/>
              </a:rPr>
              <a:t>τον 21</a:t>
            </a:r>
            <a:r>
              <a:rPr lang="el-GR" sz="3300" baseline="30000">
                <a:solidFill>
                  <a:srgbClr val="080808"/>
                </a:solidFill>
                <a:latin typeface="Arial Narrow" panose="020B0606020202030204" pitchFamily="34" charset="0"/>
              </a:rPr>
              <a:t>ο</a:t>
            </a:r>
            <a:r>
              <a:rPr lang="el-GR" sz="3300">
                <a:solidFill>
                  <a:srgbClr val="080808"/>
                </a:solidFill>
                <a:latin typeface="Arial Narrow" panose="020B0606020202030204" pitchFamily="34" charset="0"/>
              </a:rPr>
              <a:t> αιώνα</a:t>
            </a:r>
            <a:br>
              <a:rPr lang="el-GR" sz="3300">
                <a:solidFill>
                  <a:srgbClr val="080808"/>
                </a:solidFill>
                <a:latin typeface="Arial Narrow" panose="020B0606020202030204" pitchFamily="34" charset="0"/>
              </a:rPr>
            </a:br>
            <a:endParaRPr lang="el-GR" sz="3300">
              <a:solidFill>
                <a:srgbClr val="080808"/>
              </a:solidFill>
              <a:latin typeface="Arial Narrow" panose="020B0606020202030204" pitchFamily="34" charset="0"/>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78712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C07A4B2A-AA80-463B-9EC2-D90DD30C1CE7}"/>
              </a:ext>
            </a:extLst>
          </p:cNvPr>
          <p:cNvSpPr>
            <a:spLocks noGrp="1"/>
          </p:cNvSpPr>
          <p:nvPr>
            <p:ph type="title"/>
          </p:nvPr>
        </p:nvSpPr>
        <p:spPr>
          <a:xfrm>
            <a:off x="838200" y="673770"/>
            <a:ext cx="3220329" cy="2027227"/>
          </a:xfrm>
        </p:spPr>
        <p:txBody>
          <a:bodyPr anchor="t">
            <a:normAutofit/>
          </a:bodyPr>
          <a:lstStyle/>
          <a:p>
            <a:r>
              <a:rPr lang="el-GR" sz="2600">
                <a:solidFill>
                  <a:srgbClr val="FFFFFF"/>
                </a:solidFill>
                <a:latin typeface="Arial Narrow" panose="020B0606020202030204" pitchFamily="34" charset="0"/>
              </a:rPr>
              <a:t>Τι συμβαίνει στην περίπτωση των μουσείων</a:t>
            </a:r>
            <a:r>
              <a:rPr lang="en-US" sz="2600">
                <a:solidFill>
                  <a:srgbClr val="FFFFFF"/>
                </a:solidFill>
                <a:latin typeface="Arial Narrow" panose="020B0606020202030204" pitchFamily="34" charset="0"/>
              </a:rPr>
              <a:t>; </a:t>
            </a:r>
            <a:br>
              <a:rPr lang="el-GR" sz="2600">
                <a:solidFill>
                  <a:srgbClr val="FFFFFF"/>
                </a:solidFill>
                <a:latin typeface="Arial Narrow" panose="020B0606020202030204" pitchFamily="34" charset="0"/>
              </a:rPr>
            </a:br>
            <a:r>
              <a:rPr lang="el-GR" sz="2600">
                <a:solidFill>
                  <a:srgbClr val="FFFFFF"/>
                </a:solidFill>
                <a:latin typeface="Arial Narrow" panose="020B0606020202030204" pitchFamily="34" charset="0"/>
              </a:rPr>
              <a:t>Πέντε βασικά ερωτήματα</a:t>
            </a:r>
          </a:p>
        </p:txBody>
      </p:sp>
      <p:graphicFrame>
        <p:nvGraphicFramePr>
          <p:cNvPr id="5" name="Θέση περιεχομένου 2">
            <a:extLst>
              <a:ext uri="{FF2B5EF4-FFF2-40B4-BE49-F238E27FC236}">
                <a16:creationId xmlns:a16="http://schemas.microsoft.com/office/drawing/2014/main" id="{8EBEFA9B-F62B-43CE-95A9-CDF3B2E9F04B}"/>
              </a:ext>
            </a:extLst>
          </p:cNvPr>
          <p:cNvGraphicFramePr>
            <a:graphicFrameLocks noGrp="1"/>
          </p:cNvGraphicFramePr>
          <p:nvPr>
            <p:ph idx="1"/>
            <p:extLst>
              <p:ext uri="{D42A27DB-BD31-4B8C-83A1-F6EECF244321}">
                <p14:modId xmlns:p14="http://schemas.microsoft.com/office/powerpoint/2010/main" val="3235621592"/>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86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790A525-2736-4139-BF67-5C48DEBB0AF1}"/>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Arial Narrow" panose="020B0606020202030204" pitchFamily="34" charset="0"/>
              </a:rPr>
              <a:t>The Marketing Frame</a:t>
            </a:r>
            <a:endParaRPr lang="el-GR">
              <a:solidFill>
                <a:srgbClr val="FFFFFF"/>
              </a:solidFill>
              <a:latin typeface="Arial Narrow" panose="020B0606020202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9698257C-65A7-4CE7-ACE1-42CB0BEF27A8}"/>
              </a:ext>
            </a:extLst>
          </p:cNvPr>
          <p:cNvSpPr>
            <a:spLocks noGrp="1"/>
          </p:cNvSpPr>
          <p:nvPr>
            <p:ph idx="1"/>
          </p:nvPr>
        </p:nvSpPr>
        <p:spPr>
          <a:xfrm>
            <a:off x="4447308" y="591344"/>
            <a:ext cx="6906491" cy="5585619"/>
          </a:xfrm>
        </p:spPr>
        <p:txBody>
          <a:bodyPr anchor="ctr">
            <a:normAutofit/>
          </a:bodyPr>
          <a:lstStyle/>
          <a:p>
            <a:pPr>
              <a:spcAft>
                <a:spcPts val="1000"/>
              </a:spcAft>
            </a:pPr>
            <a:r>
              <a:rPr lang="el-GR" sz="1500">
                <a:effectLst/>
                <a:latin typeface="Arial Narrow" panose="020B0606020202030204" pitchFamily="34" charset="0"/>
                <a:ea typeface="Calibri" panose="020F0502020204030204" pitchFamily="34" charset="0"/>
                <a:cs typeface="Times New Roman" panose="02020603050405020304" pitchFamily="18" charset="0"/>
              </a:rPr>
              <a:t>Στο πολυσχιδές και ολοένα </a:t>
            </a:r>
            <a:r>
              <a:rPr lang="el-GR" sz="1500" err="1">
                <a:effectLst/>
                <a:latin typeface="Arial Narrow" panose="020B0606020202030204" pitchFamily="34" charset="0"/>
                <a:ea typeface="Calibri" panose="020F0502020204030204" pitchFamily="34" charset="0"/>
                <a:cs typeface="Times New Roman" panose="02020603050405020304" pitchFamily="18" charset="0"/>
              </a:rPr>
              <a:t>διευρυνόμενο</a:t>
            </a:r>
            <a:r>
              <a:rPr lang="el-GR" sz="1500">
                <a:effectLst/>
                <a:latin typeface="Arial Narrow" panose="020B0606020202030204" pitchFamily="34" charset="0"/>
                <a:ea typeface="Calibri" panose="020F0502020204030204" pitchFamily="34" charset="0"/>
                <a:cs typeface="Times New Roman" panose="02020603050405020304" pitchFamily="18" charset="0"/>
              </a:rPr>
              <a:t> πολιτιστικό τοπίο του 21</a:t>
            </a:r>
            <a:r>
              <a:rPr lang="el-GR" sz="1500" baseline="30000">
                <a:effectLst/>
                <a:latin typeface="Arial Narrow" panose="020B0606020202030204" pitchFamily="34" charset="0"/>
                <a:ea typeface="Calibri" panose="020F0502020204030204" pitchFamily="34" charset="0"/>
                <a:cs typeface="Times New Roman" panose="02020603050405020304" pitchFamily="18" charset="0"/>
              </a:rPr>
              <a:t>ου</a:t>
            </a:r>
            <a:r>
              <a:rPr lang="el-GR" sz="1500">
                <a:effectLst/>
                <a:latin typeface="Arial Narrow" panose="020B0606020202030204" pitchFamily="34" charset="0"/>
                <a:ea typeface="Calibri" panose="020F0502020204030204" pitchFamily="34" charset="0"/>
                <a:cs typeface="Times New Roman" panose="02020603050405020304" pitchFamily="18" charset="0"/>
              </a:rPr>
              <a:t> αιώνα, τα μουσεία καλούνται να ανταγωνιστούν ένα πλήθος άλλων πολιτιστικών φορέων στη διεκδίκηση του κατανεμημένου/περιορισμένου ελεύθερου χρόνου του κοινού. </a:t>
            </a:r>
          </a:p>
          <a:p>
            <a:pPr>
              <a:spcAft>
                <a:spcPts val="1000"/>
              </a:spcAft>
            </a:pPr>
            <a:r>
              <a:rPr lang="en-US" sz="1500">
                <a:effectLst/>
                <a:latin typeface="Arial Narrow" panose="020B0606020202030204" pitchFamily="34" charset="0"/>
                <a:ea typeface="Calibri" panose="020F0502020204030204" pitchFamily="34" charset="0"/>
                <a:cs typeface="Times New Roman" panose="02020603050405020304" pitchFamily="18" charset="0"/>
              </a:rPr>
              <a:t>E</a:t>
            </a:r>
            <a:r>
              <a:rPr lang="el-GR" sz="1500" err="1">
                <a:effectLst/>
                <a:latin typeface="Arial Narrow" panose="020B0606020202030204" pitchFamily="34" charset="0"/>
                <a:ea typeface="Calibri" panose="020F0502020204030204" pitchFamily="34" charset="0"/>
                <a:cs typeface="Times New Roman" panose="02020603050405020304" pitchFamily="18" charset="0"/>
              </a:rPr>
              <a:t>πιδιώκουν</a:t>
            </a:r>
            <a:r>
              <a:rPr lang="el-GR" sz="1500">
                <a:effectLst/>
                <a:latin typeface="Arial Narrow" panose="020B0606020202030204" pitchFamily="34" charset="0"/>
                <a:ea typeface="Calibri" panose="020F0502020204030204" pitchFamily="34" charset="0"/>
                <a:cs typeface="Times New Roman" panose="02020603050405020304" pitchFamily="18" charset="0"/>
              </a:rPr>
              <a:t> τη διαρκή ανανέωση των παρεχόμενων προϊόντων και υπηρεσιών τους και ταυτόχρονα στοχεύουν στη διαμ</a:t>
            </a:r>
            <a:r>
              <a:rPr lang="el-GR" sz="1500">
                <a:latin typeface="Arial Narrow" panose="020B0606020202030204" pitchFamily="34" charset="0"/>
                <a:ea typeface="Calibri" panose="020F0502020204030204" pitchFamily="34" charset="0"/>
                <a:cs typeface="Times New Roman" panose="02020603050405020304" pitchFamily="18" charset="0"/>
              </a:rPr>
              <a:t>όρφωση</a:t>
            </a:r>
            <a:r>
              <a:rPr lang="el-GR" sz="1500">
                <a:effectLst/>
                <a:latin typeface="Arial Narrow" panose="020B0606020202030204" pitchFamily="34" charset="0"/>
                <a:ea typeface="Calibri" panose="020F0502020204030204" pitchFamily="34" charset="0"/>
                <a:cs typeface="Times New Roman" panose="02020603050405020304" pitchFamily="18" charset="0"/>
              </a:rPr>
              <a:t> νέων επικοινωνιακών πρακτικών που μπορούν να εξασφαλίσουν την αύξηση του ενδιαφέροντος αλλά και την ενίσχυση της εμπλοκής του κοινού στις μουσειακές δράσεις. </a:t>
            </a:r>
            <a:r>
              <a:rPr lang="en-US" sz="1500">
                <a:effectLst/>
                <a:latin typeface="Arial Narrow" panose="020B0606020202030204" pitchFamily="34" charset="0"/>
                <a:ea typeface="Calibri" panose="020F0502020204030204" pitchFamily="34" charset="0"/>
                <a:cs typeface="Times New Roman" panose="02020603050405020304" pitchFamily="18" charset="0"/>
              </a:rPr>
              <a:t>H</a:t>
            </a:r>
            <a:r>
              <a:rPr lang="el-GR" sz="1500">
                <a:effectLst/>
                <a:latin typeface="Arial Narrow" panose="020B0606020202030204" pitchFamily="34" charset="0"/>
                <a:ea typeface="Calibri" panose="020F0502020204030204" pitchFamily="34" charset="0"/>
                <a:cs typeface="Times New Roman" panose="02020603050405020304" pitchFamily="18" charset="0"/>
              </a:rPr>
              <a:t> δυναμική ένταξη των μέσων κοινωνικής δικτύωσης στον επικοινωνιακό σχεδιασμό των μουσείων εξυπηρετεί αυτούς ακριβώς τους στόχους. </a:t>
            </a:r>
          </a:p>
          <a:p>
            <a:pPr>
              <a:spcAft>
                <a:spcPts val="1000"/>
              </a:spcAft>
            </a:pPr>
            <a:r>
              <a:rPr lang="el-GR" sz="1500">
                <a:effectLst/>
                <a:latin typeface="Arial Narrow" panose="020B0606020202030204" pitchFamily="34" charset="0"/>
                <a:ea typeface="Calibri" panose="020F0502020204030204" pitchFamily="34" charset="0"/>
                <a:cs typeface="Times New Roman" panose="02020603050405020304" pitchFamily="18" charset="0"/>
              </a:rPr>
              <a:t>Στο επίκεντρο της συγκεκριμένης επικοινωνιακής ατζέντας τίθεται η </a:t>
            </a:r>
            <a:r>
              <a:rPr lang="el-GR" sz="1500" i="1">
                <a:latin typeface="Arial Narrow" panose="020B0606020202030204" pitchFamily="34" charset="0"/>
                <a:ea typeface="Calibri" panose="020F0502020204030204" pitchFamily="34" charset="0"/>
                <a:cs typeface="Times New Roman" panose="02020603050405020304" pitchFamily="18" charset="0"/>
              </a:rPr>
              <a:t>διαρκής ε</a:t>
            </a:r>
            <a:r>
              <a:rPr lang="el-GR" sz="1500" i="1">
                <a:effectLst/>
                <a:latin typeface="Arial Narrow" panose="020B0606020202030204" pitchFamily="34" charset="0"/>
                <a:ea typeface="Calibri" panose="020F0502020204030204" pitchFamily="34" charset="0"/>
                <a:cs typeface="Times New Roman" panose="02020603050405020304" pitchFamily="18" charset="0"/>
              </a:rPr>
              <a:t>νημέρωση</a:t>
            </a:r>
            <a:r>
              <a:rPr lang="el-GR" sz="1500">
                <a:effectLst/>
                <a:latin typeface="Arial Narrow" panose="020B0606020202030204" pitchFamily="34" charset="0"/>
                <a:ea typeface="Calibri" panose="020F0502020204030204" pitchFamily="34" charset="0"/>
                <a:cs typeface="Times New Roman" panose="02020603050405020304" pitchFamily="18" charset="0"/>
              </a:rPr>
              <a:t>. Η «ενημέρωση» συνδέεται με τη διασφάλιση της «παρουσίας» (και ει δυνατόν την ενίσχυση της «ορατότητας») μίας πληροφορίας: το μουσείο αποσκοπεί σε πρώτο χρόνο να προσελκύσει την προσοχή του διαδικτυακού κοινού και σε δεύτερο χρόνο, να το υποδεχθεί στο φυσικό χώρο του μουσείου. </a:t>
            </a:r>
          </a:p>
          <a:p>
            <a:pPr>
              <a:spcAft>
                <a:spcPts val="1000"/>
              </a:spcAft>
            </a:pPr>
            <a:r>
              <a:rPr lang="el-GR" sz="1500">
                <a:effectLst/>
                <a:latin typeface="Arial Narrow" panose="020B0606020202030204" pitchFamily="34" charset="0"/>
                <a:ea typeface="Calibri" panose="020F0502020204030204" pitchFamily="34" charset="0"/>
                <a:cs typeface="Times New Roman" panose="02020603050405020304" pitchFamily="18" charset="0"/>
              </a:rPr>
              <a:t>Αυτή η επικοινωνιακή πολιτική δανείζεται λειτουργικά χαρακτηριστικά από το χώρο του μάρκετινγκ (</a:t>
            </a:r>
            <a:r>
              <a:rPr lang="en-US" sz="1500">
                <a:effectLst/>
                <a:latin typeface="Arial Narrow" panose="020B0606020202030204" pitchFamily="34" charset="0"/>
                <a:ea typeface="Calibri" panose="020F0502020204030204" pitchFamily="34" charset="0"/>
                <a:cs typeface="Times New Roman" panose="02020603050405020304" pitchFamily="18" charset="0"/>
              </a:rPr>
              <a:t>the Marketing Frame</a:t>
            </a:r>
            <a:r>
              <a:rPr lang="el-GR" sz="1500">
                <a:effectLst/>
                <a:latin typeface="Arial Narrow" panose="020B0606020202030204" pitchFamily="34" charset="0"/>
                <a:ea typeface="Calibri" panose="020F0502020204030204" pitchFamily="34" charset="0"/>
                <a:cs typeface="Times New Roman" panose="02020603050405020304" pitchFamily="18" charset="0"/>
              </a:rPr>
              <a:t>). </a:t>
            </a:r>
          </a:p>
          <a:p>
            <a:endParaRPr lang="el-GR" sz="1500"/>
          </a:p>
        </p:txBody>
      </p:sp>
    </p:spTree>
    <p:extLst>
      <p:ext uri="{BB962C8B-B14F-4D97-AF65-F5344CB8AC3E}">
        <p14:creationId xmlns:p14="http://schemas.microsoft.com/office/powerpoint/2010/main" val="192874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790A525-2736-4139-BF67-5C48DEBB0AF1}"/>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Arial Narrow" panose="020B0606020202030204" pitchFamily="34" charset="0"/>
              </a:rPr>
              <a:t>The Marketing Frame</a:t>
            </a:r>
            <a:endParaRPr lang="el-GR">
              <a:solidFill>
                <a:srgbClr val="FFFFFF"/>
              </a:solidFill>
              <a:latin typeface="Arial Narrow" panose="020B0606020202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9698257C-65A7-4CE7-ACE1-42CB0BEF27A8}"/>
              </a:ext>
            </a:extLst>
          </p:cNvPr>
          <p:cNvSpPr>
            <a:spLocks noGrp="1"/>
          </p:cNvSpPr>
          <p:nvPr>
            <p:ph idx="1"/>
          </p:nvPr>
        </p:nvSpPr>
        <p:spPr>
          <a:xfrm>
            <a:off x="4447308" y="591344"/>
            <a:ext cx="6906491" cy="5585619"/>
          </a:xfrm>
        </p:spPr>
        <p:txBody>
          <a:bodyPr anchor="ctr">
            <a:normAutofit/>
          </a:bodyPr>
          <a:lstStyle/>
          <a:p>
            <a:pPr>
              <a:spcAft>
                <a:spcPts val="1000"/>
              </a:spcAft>
            </a:pPr>
            <a:r>
              <a:rPr lang="el-GR" sz="2200">
                <a:effectLst/>
                <a:latin typeface="Arial Narrow" panose="020B0606020202030204" pitchFamily="34" charset="0"/>
                <a:ea typeface="Calibri" panose="020F0502020204030204" pitchFamily="34" charset="0"/>
                <a:cs typeface="Times New Roman" panose="02020603050405020304" pitchFamily="18" charset="0"/>
              </a:rPr>
              <a:t>Το λεγόμενο </a:t>
            </a:r>
            <a:r>
              <a:rPr lang="en-US" sz="2200">
                <a:effectLst/>
                <a:latin typeface="Arial Narrow" panose="020B0606020202030204" pitchFamily="34" charset="0"/>
                <a:ea typeface="Calibri" panose="020F0502020204030204" pitchFamily="34" charset="0"/>
                <a:cs typeface="Times New Roman" panose="02020603050405020304" pitchFamily="18" charset="0"/>
              </a:rPr>
              <a:t>Marketing Frame</a:t>
            </a:r>
            <a:r>
              <a:rPr lang="el-GR" sz="2200">
                <a:effectLst/>
                <a:latin typeface="Arial Narrow" panose="020B0606020202030204" pitchFamily="34" charset="0"/>
                <a:ea typeface="Calibri" panose="020F0502020204030204" pitchFamily="34" charset="0"/>
                <a:cs typeface="Times New Roman" panose="02020603050405020304" pitchFamily="18" charset="0"/>
              </a:rPr>
              <a:t> συνιστά τον συνηθέστερο τρόπο αξιοποίησης των </a:t>
            </a:r>
            <a:r>
              <a:rPr lang="en-US" sz="2200">
                <a:effectLst/>
                <a:latin typeface="Arial Narrow" panose="020B0606020202030204" pitchFamily="34" charset="0"/>
                <a:ea typeface="Calibri" panose="020F0502020204030204" pitchFamily="34" charset="0"/>
                <a:cs typeface="Times New Roman" panose="02020603050405020304" pitchFamily="18" charset="0"/>
              </a:rPr>
              <a:t>social media</a:t>
            </a:r>
            <a:r>
              <a:rPr lang="el-GR" sz="2200">
                <a:effectLst/>
                <a:latin typeface="Arial Narrow" panose="020B0606020202030204" pitchFamily="34" charset="0"/>
                <a:ea typeface="Calibri" panose="020F0502020204030204" pitchFamily="34" charset="0"/>
                <a:cs typeface="Times New Roman" panose="02020603050405020304" pitchFamily="18" charset="0"/>
              </a:rPr>
              <a:t> στη μουσειακή επικοινωνία </a:t>
            </a:r>
            <a:r>
              <a:rPr lang="el-GR" sz="2200">
                <a:latin typeface="Arial Narrow" panose="020B0606020202030204" pitchFamily="34" charset="0"/>
                <a:ea typeface="Calibri" panose="020F0502020204030204" pitchFamily="34" charset="0"/>
                <a:cs typeface="Times New Roman" panose="02020603050405020304" pitchFamily="18" charset="0"/>
              </a:rPr>
              <a:t>σε παγκόσμια κλίμακα</a:t>
            </a:r>
            <a:r>
              <a:rPr lang="el-GR" sz="2200">
                <a:effectLst/>
                <a:latin typeface="Arial Narrow" panose="020B0606020202030204" pitchFamily="34" charset="0"/>
                <a:ea typeface="Calibri" panose="020F0502020204030204" pitchFamily="34" charset="0"/>
                <a:cs typeface="Times New Roman" panose="02020603050405020304" pitchFamily="18" charset="0"/>
              </a:rPr>
              <a:t>. </a:t>
            </a:r>
          </a:p>
          <a:p>
            <a:pPr>
              <a:spcAft>
                <a:spcPts val="1000"/>
              </a:spcAft>
            </a:pPr>
            <a:r>
              <a:rPr lang="el-GR" sz="2200">
                <a:effectLst/>
                <a:latin typeface="Arial Narrow" panose="020B0606020202030204" pitchFamily="34" charset="0"/>
                <a:ea typeface="Calibri" panose="020F0502020204030204" pitchFamily="34" charset="0"/>
                <a:cs typeface="Times New Roman" panose="02020603050405020304" pitchFamily="18" charset="0"/>
              </a:rPr>
              <a:t>Σε παρόμοια λογική με αυτή που αναπτύσσει το επιχειρησιακό μάρκετινγκ, η λογική του </a:t>
            </a:r>
            <a:r>
              <a:rPr lang="en-US" sz="2200">
                <a:effectLst/>
                <a:latin typeface="Arial Narrow" panose="020B0606020202030204" pitchFamily="34" charset="0"/>
                <a:ea typeface="Calibri" panose="020F0502020204030204" pitchFamily="34" charset="0"/>
                <a:cs typeface="Times New Roman" panose="02020603050405020304" pitchFamily="18" charset="0"/>
              </a:rPr>
              <a:t>Marketing Frame </a:t>
            </a:r>
            <a:r>
              <a:rPr lang="el-GR" sz="2200">
                <a:effectLst/>
                <a:latin typeface="Arial Narrow" panose="020B0606020202030204" pitchFamily="34" charset="0"/>
                <a:ea typeface="Calibri" panose="020F0502020204030204" pitchFamily="34" charset="0"/>
                <a:cs typeface="Times New Roman" panose="02020603050405020304" pitchFamily="18" charset="0"/>
              </a:rPr>
              <a:t>στην περίπτωση του μουσείου στηρίζεται αφενός στην εξασφάλιση συνεχούς παρουσίας του φορέα στις πλατφόρμες δικτύωσης (μέσα από τη συστηματική ενημέρωση γύρω από τις δράσεις, τις υπηρεσίες και των προϊόντα του) και αφετέρου στην ποσοτική και ποιοτική επεξεργασία/αξιολόγηση των διαδικτυακών αντιδράσεων του κοινού. </a:t>
            </a:r>
          </a:p>
          <a:p>
            <a:pPr>
              <a:spcAft>
                <a:spcPts val="1000"/>
              </a:spcAft>
            </a:pPr>
            <a:r>
              <a:rPr lang="el-GR" sz="2200">
                <a:effectLst/>
                <a:latin typeface="Arial Narrow" panose="020B0606020202030204" pitchFamily="34" charset="0"/>
                <a:ea typeface="Calibri" panose="020F0502020204030204" pitchFamily="34" charset="0"/>
                <a:cs typeface="Times New Roman" panose="02020603050405020304" pitchFamily="18" charset="0"/>
              </a:rPr>
              <a:t>Τα δεδομένα που συλλέγονται από τις μετρικές αναλύσεις, αξιοποιούνται ώστε να προσδιοριστούν με σαφήνεια οι δείκτες απήχησης αλλά και ενδεχόμενες αναθεωρήσεις στο σχεδιασμό των επικοινωνιακών στρατηγικών του εκάστοτε μουσείου.</a:t>
            </a:r>
          </a:p>
          <a:p>
            <a:pPr marL="0" indent="0">
              <a:spcAft>
                <a:spcPts val="1000"/>
              </a:spcAft>
              <a:buNone/>
            </a:pPr>
            <a:endParaRPr lang="el-GR" sz="2200">
              <a:effectLst/>
              <a:latin typeface="Calibri" panose="020F0502020204030204" pitchFamily="34" charset="0"/>
              <a:ea typeface="Calibri" panose="020F0502020204030204" pitchFamily="34" charset="0"/>
              <a:cs typeface="Times New Roman" panose="02020603050405020304" pitchFamily="18" charset="0"/>
            </a:endParaRPr>
          </a:p>
          <a:p>
            <a:endParaRPr lang="el-GR" sz="2200"/>
          </a:p>
        </p:txBody>
      </p:sp>
    </p:spTree>
    <p:extLst>
      <p:ext uri="{BB962C8B-B14F-4D97-AF65-F5344CB8AC3E}">
        <p14:creationId xmlns:p14="http://schemas.microsoft.com/office/powerpoint/2010/main" val="30821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72AD6BD9-6E4A-4E05-9A1A-FD7F9AD7F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963" y="643466"/>
            <a:ext cx="3133724" cy="5571066"/>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411A05A7-EEE3-4F57-B294-44BF78E4E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312" y="643467"/>
            <a:ext cx="3133724" cy="5571066"/>
          </a:xfrm>
          <a:prstGeom prst="rect">
            <a:avLst/>
          </a:prstGeom>
        </p:spPr>
      </p:pic>
    </p:spTree>
    <p:extLst>
      <p:ext uri="{BB962C8B-B14F-4D97-AF65-F5344CB8AC3E}">
        <p14:creationId xmlns:p14="http://schemas.microsoft.com/office/powerpoint/2010/main" val="329807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EC27341-4ABB-43EF-9E57-10A858F92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6A6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98C55-54CC-433B-905F-FB0B2D200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3414014"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21A5D55B-F397-4F39-A52A-45F354BB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559" y="1420507"/>
            <a:ext cx="2781372" cy="4016422"/>
          </a:xfrm>
          <a:prstGeom prst="rect">
            <a:avLst/>
          </a:prstGeom>
        </p:spPr>
      </p:pic>
      <p:sp>
        <p:nvSpPr>
          <p:cNvPr id="22" name="Rectangle 21">
            <a:extLst>
              <a:ext uri="{FF2B5EF4-FFF2-40B4-BE49-F238E27FC236}">
                <a16:creationId xmlns:a16="http://schemas.microsoft.com/office/drawing/2014/main" id="{19E21906-D4D4-4F16-9228-3E004930E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1968" y="485853"/>
            <a:ext cx="3575304"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Εικόνα 10">
            <a:extLst>
              <a:ext uri="{FF2B5EF4-FFF2-40B4-BE49-F238E27FC236}">
                <a16:creationId xmlns:a16="http://schemas.microsoft.com/office/drawing/2014/main" id="{3EEB86DB-5D1D-4994-9458-99BCF9EB4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567" y="1327916"/>
            <a:ext cx="2941124" cy="4201605"/>
          </a:xfrm>
          <a:prstGeom prst="rect">
            <a:avLst/>
          </a:prstGeom>
        </p:spPr>
      </p:pic>
      <p:sp>
        <p:nvSpPr>
          <p:cNvPr id="24" name="Rectangle 23">
            <a:extLst>
              <a:ext uri="{FF2B5EF4-FFF2-40B4-BE49-F238E27FC236}">
                <a16:creationId xmlns:a16="http://schemas.microsoft.com/office/drawing/2014/main" id="{865BCC85-4C69-4CFB-A36A-6A489B87F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139" y="484069"/>
            <a:ext cx="3899229" cy="2864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Εικόνα 12">
            <a:extLst>
              <a:ext uri="{FF2B5EF4-FFF2-40B4-BE49-F238E27FC236}">
                <a16:creationId xmlns:a16="http://schemas.microsoft.com/office/drawing/2014/main" id="{62251A73-C05C-4066-9EC5-30584BC6F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0969" y="798656"/>
            <a:ext cx="2973637" cy="2230228"/>
          </a:xfrm>
          <a:prstGeom prst="rect">
            <a:avLst/>
          </a:prstGeom>
        </p:spPr>
      </p:pic>
      <p:sp>
        <p:nvSpPr>
          <p:cNvPr id="26" name="Rectangle 25">
            <a:extLst>
              <a:ext uri="{FF2B5EF4-FFF2-40B4-BE49-F238E27FC236}">
                <a16:creationId xmlns:a16="http://schemas.microsoft.com/office/drawing/2014/main" id="{3A14BDAC-394B-4E9A-8ECE-61AA1A7C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139" y="3509152"/>
            <a:ext cx="3899229" cy="284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960A046D-1E01-45DB-BC28-E0FBF4A01C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9873" y="4027204"/>
            <a:ext cx="3255829" cy="1831403"/>
          </a:xfrm>
          <a:prstGeom prst="rect">
            <a:avLst/>
          </a:prstGeom>
        </p:spPr>
      </p:pic>
    </p:spTree>
    <p:extLst>
      <p:ext uri="{BB962C8B-B14F-4D97-AF65-F5344CB8AC3E}">
        <p14:creationId xmlns:p14="http://schemas.microsoft.com/office/powerpoint/2010/main" val="29818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1632CF0-4CB1-4621-95CC-E85DD1332982}"/>
              </a:ext>
            </a:extLst>
          </p:cNvPr>
          <p:cNvSpPr>
            <a:spLocks noGrp="1"/>
          </p:cNvSpPr>
          <p:nvPr>
            <p:ph type="title"/>
          </p:nvPr>
        </p:nvSpPr>
        <p:spPr>
          <a:xfrm>
            <a:off x="645064" y="525982"/>
            <a:ext cx="4282983" cy="1200361"/>
          </a:xfrm>
        </p:spPr>
        <p:txBody>
          <a:bodyPr anchor="b">
            <a:normAutofit/>
          </a:bodyPr>
          <a:lstStyle/>
          <a:p>
            <a:r>
              <a:rPr lang="en-US" sz="3300">
                <a:latin typeface="Arial Narrow" panose="020B0606020202030204" pitchFamily="34" charset="0"/>
              </a:rPr>
              <a:t>The Marketing Frame:</a:t>
            </a:r>
            <a:br>
              <a:rPr lang="en-US" sz="3300">
                <a:latin typeface="Arial Narrow" panose="020B0606020202030204" pitchFamily="34" charset="0"/>
              </a:rPr>
            </a:br>
            <a:r>
              <a:rPr lang="el-GR" sz="3300">
                <a:latin typeface="Arial Narrow" panose="020B0606020202030204" pitchFamily="34" charset="0"/>
              </a:rPr>
              <a:t>αρκεί τελικά η ενημέρωση</a:t>
            </a:r>
            <a:r>
              <a:rPr lang="en-US" sz="3300">
                <a:latin typeface="Arial Narrow" panose="020B0606020202030204" pitchFamily="34" charset="0"/>
              </a:rPr>
              <a:t>;</a:t>
            </a:r>
            <a:endParaRPr lang="el-GR" sz="3300">
              <a:latin typeface="Arial Narrow" panose="020B0606020202030204" pitchFamily="34" charset="0"/>
            </a:endParaRPr>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D88A784-54DA-4E66-91BF-F69C7E64CC89}"/>
              </a:ext>
            </a:extLst>
          </p:cNvPr>
          <p:cNvSpPr>
            <a:spLocks noGrp="1"/>
          </p:cNvSpPr>
          <p:nvPr>
            <p:ph idx="1"/>
          </p:nvPr>
        </p:nvSpPr>
        <p:spPr>
          <a:xfrm>
            <a:off x="645066" y="2031101"/>
            <a:ext cx="4282984" cy="3511943"/>
          </a:xfrm>
        </p:spPr>
        <p:txBody>
          <a:bodyPr anchor="ctr">
            <a:normAutofit/>
          </a:bodyPr>
          <a:lstStyle/>
          <a:p>
            <a:r>
              <a:rPr lang="en-US" sz="1800" dirty="0">
                <a:effectLst/>
                <a:latin typeface="Arial Narrow" panose="020B0606020202030204" pitchFamily="34" charset="0"/>
                <a:ea typeface="Calibri" panose="020F0502020204030204" pitchFamily="34" charset="0"/>
                <a:cs typeface="Times New Roman" panose="02020603050405020304" pitchFamily="18" charset="0"/>
              </a:rPr>
              <a:t>H </a:t>
            </a:r>
            <a:r>
              <a:rPr lang="el-GR" sz="1800" dirty="0">
                <a:effectLst/>
                <a:latin typeface="Arial Narrow" panose="020B0606020202030204" pitchFamily="34" charset="0"/>
                <a:ea typeface="Calibri" panose="020F0502020204030204" pitchFamily="34" charset="0"/>
                <a:cs typeface="Times New Roman" panose="02020603050405020304" pitchFamily="18" charset="0"/>
              </a:rPr>
              <a:t>έμφαση στην ενημέρωση συχνά τείνει να εξισώνει την επικοινωνία μέσω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social media</a:t>
            </a:r>
            <a:r>
              <a:rPr lang="el-GR" sz="1800" dirty="0">
                <a:effectLst/>
                <a:latin typeface="Arial Narrow" panose="020B0606020202030204" pitchFamily="34" charset="0"/>
                <a:ea typeface="Calibri" panose="020F0502020204030204" pitchFamily="34" charset="0"/>
                <a:cs typeface="Times New Roman" panose="02020603050405020304" pitchFamily="18" charset="0"/>
              </a:rPr>
              <a:t> με πιο παραδοσιακές μορφές (</a:t>
            </a:r>
            <a:r>
              <a:rPr lang="el-GR" sz="1800">
                <a:effectLst/>
                <a:latin typeface="Arial Narrow" panose="020B0606020202030204" pitchFamily="34" charset="0"/>
                <a:ea typeface="Calibri" panose="020F0502020204030204" pitchFamily="34" charset="0"/>
                <a:cs typeface="Times New Roman" panose="02020603050405020304" pitchFamily="18" charset="0"/>
              </a:rPr>
              <a:t>μονόδρομης</a:t>
            </a:r>
            <a:r>
              <a:rPr lang="el-GR" sz="1800" dirty="0">
                <a:effectLst/>
                <a:latin typeface="Arial Narrow" panose="020B0606020202030204" pitchFamily="34" charset="0"/>
                <a:ea typeface="Calibri" panose="020F0502020204030204" pitchFamily="34" charset="0"/>
                <a:cs typeface="Times New Roman" panose="02020603050405020304" pitchFamily="18" charset="0"/>
              </a:rPr>
              <a:t>) επικοινωνίας. </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800" dirty="0">
                <a:effectLst/>
                <a:latin typeface="Arial Narrow" panose="020B0606020202030204" pitchFamily="34" charset="0"/>
                <a:ea typeface="Calibri" panose="020F0502020204030204" pitchFamily="34" charset="0"/>
                <a:cs typeface="Times New Roman" panose="02020603050405020304" pitchFamily="18" charset="0"/>
              </a:rPr>
              <a:t>H</a:t>
            </a:r>
            <a:r>
              <a:rPr lang="el-GR" sz="1800" dirty="0">
                <a:effectLst/>
                <a:latin typeface="Arial Narrow" panose="020B0606020202030204" pitchFamily="34" charset="0"/>
                <a:ea typeface="Calibri" panose="020F0502020204030204" pitchFamily="34" charset="0"/>
                <a:cs typeface="Times New Roman" panose="02020603050405020304" pitchFamily="18" charset="0"/>
              </a:rPr>
              <a:t> έμφαση στη μονομερή πληροφόρηση (και η συνακόλουθη διατήρηση της σχέσης πομπού-δέκτη) έρχεται σε πλήρη αντίθεση με το κύριο όραμα του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Web</a:t>
            </a:r>
            <a:r>
              <a:rPr lang="el-GR" sz="1800" dirty="0">
                <a:effectLst/>
                <a:latin typeface="Arial Narrow" panose="020B0606020202030204" pitchFamily="34" charset="0"/>
                <a:ea typeface="Calibri" panose="020F0502020204030204" pitchFamily="34" charset="0"/>
                <a:cs typeface="Times New Roman" panose="02020603050405020304" pitchFamily="18" charset="0"/>
              </a:rPr>
              <a:t> 2.0, με άλλα λόγια, την εγγενή δυναμική της διαδικτυακής αλληλεπίδρασης. </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r>
              <a:rPr lang="el-GR" sz="1800" dirty="0">
                <a:effectLst/>
                <a:latin typeface="Arial Narrow" panose="020B0606020202030204" pitchFamily="34" charset="0"/>
                <a:ea typeface="Calibri" panose="020F0502020204030204" pitchFamily="34" charset="0"/>
                <a:cs typeface="Times New Roman" panose="02020603050405020304" pitchFamily="18" charset="0"/>
              </a:rPr>
              <a:t>Ένα παράδειγμα</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l-GR" sz="1800" dirty="0">
                <a:effectLst/>
                <a:latin typeface="Arial Narrow" panose="020B0606020202030204" pitchFamily="34" charset="0"/>
                <a:ea typeface="Calibri" panose="020F0502020204030204" pitchFamily="34" charset="0"/>
                <a:cs typeface="Times New Roman" panose="02020603050405020304" pitchFamily="18" charset="0"/>
              </a:rPr>
              <a:t>Μουσείο του Λούβρου και Βρετανικό Μουσείο, πρώτο τρίμηνο του 2019.</a:t>
            </a:r>
          </a:p>
          <a:p>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Πίνακας 3">
            <a:extLst>
              <a:ext uri="{FF2B5EF4-FFF2-40B4-BE49-F238E27FC236}">
                <a16:creationId xmlns:a16="http://schemas.microsoft.com/office/drawing/2014/main" id="{A172FBEE-CA9C-449D-BA03-7DBE46FB7FB6}"/>
              </a:ext>
            </a:extLst>
          </p:cNvPr>
          <p:cNvGraphicFramePr>
            <a:graphicFrameLocks noGrp="1"/>
          </p:cNvGraphicFramePr>
          <p:nvPr>
            <p:extLst>
              <p:ext uri="{D42A27DB-BD31-4B8C-83A1-F6EECF244321}">
                <p14:modId xmlns:p14="http://schemas.microsoft.com/office/powerpoint/2010/main" val="1945587630"/>
              </p:ext>
            </p:extLst>
          </p:nvPr>
        </p:nvGraphicFramePr>
        <p:xfrm>
          <a:off x="5987738" y="1270335"/>
          <a:ext cx="5628019" cy="4084460"/>
        </p:xfrm>
        <a:graphic>
          <a:graphicData uri="http://schemas.openxmlformats.org/drawingml/2006/table">
            <a:tbl>
              <a:tblPr firstRow="1" firstCol="1" bandRow="1">
                <a:tableStyleId>{5C22544A-7EE6-4342-B048-85BDC9FD1C3A}</a:tableStyleId>
              </a:tblPr>
              <a:tblGrid>
                <a:gridCol w="2258395">
                  <a:extLst>
                    <a:ext uri="{9D8B030D-6E8A-4147-A177-3AD203B41FA5}">
                      <a16:colId xmlns:a16="http://schemas.microsoft.com/office/drawing/2014/main" val="1318971883"/>
                    </a:ext>
                  </a:extLst>
                </a:gridCol>
                <a:gridCol w="1619162">
                  <a:extLst>
                    <a:ext uri="{9D8B030D-6E8A-4147-A177-3AD203B41FA5}">
                      <a16:colId xmlns:a16="http://schemas.microsoft.com/office/drawing/2014/main" val="1653228191"/>
                    </a:ext>
                  </a:extLst>
                </a:gridCol>
                <a:gridCol w="1750462">
                  <a:extLst>
                    <a:ext uri="{9D8B030D-6E8A-4147-A177-3AD203B41FA5}">
                      <a16:colId xmlns:a16="http://schemas.microsoft.com/office/drawing/2014/main" val="2899525412"/>
                    </a:ext>
                  </a:extLst>
                </a:gridCol>
              </a:tblGrid>
              <a:tr h="1021115">
                <a:tc>
                  <a:txBody>
                    <a:bodyPr/>
                    <a:lstStyle/>
                    <a:p>
                      <a:pPr algn="ctr">
                        <a:lnSpc>
                          <a:spcPct val="150000"/>
                        </a:lnSpc>
                        <a:spcAft>
                          <a:spcPts val="1000"/>
                        </a:spcAft>
                      </a:pPr>
                      <a:r>
                        <a:rPr lang="el-GR" sz="2200">
                          <a:effectLst/>
                        </a:rPr>
                        <a:t>Αντιδράσεις</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149270" marR="149270" marT="0" marB="0"/>
                </a:tc>
                <a:tc>
                  <a:txBody>
                    <a:bodyPr/>
                    <a:lstStyle/>
                    <a:p>
                      <a:pPr algn="ctr">
                        <a:lnSpc>
                          <a:spcPct val="150000"/>
                        </a:lnSpc>
                        <a:spcAft>
                          <a:spcPts val="1000"/>
                        </a:spcAft>
                      </a:pPr>
                      <a:r>
                        <a:rPr lang="el-GR" sz="2200">
                          <a:effectLst/>
                        </a:rPr>
                        <a:t>Μουσείο Λούβρου</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149270" marR="149270" marT="0" marB="0"/>
                </a:tc>
                <a:tc>
                  <a:txBody>
                    <a:bodyPr/>
                    <a:lstStyle/>
                    <a:p>
                      <a:pPr algn="ctr">
                        <a:lnSpc>
                          <a:spcPct val="150000"/>
                        </a:lnSpc>
                        <a:spcAft>
                          <a:spcPts val="1000"/>
                        </a:spcAft>
                      </a:pPr>
                      <a:r>
                        <a:rPr lang="el-GR" sz="2200">
                          <a:effectLst/>
                        </a:rPr>
                        <a:t>Βρετανικό Μουσείο</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149270" marR="149270" marT="0" marB="0"/>
                </a:tc>
                <a:extLst>
                  <a:ext uri="{0D108BD9-81ED-4DB2-BD59-A6C34878D82A}">
                    <a16:rowId xmlns:a16="http://schemas.microsoft.com/office/drawing/2014/main" val="4112645263"/>
                  </a:ext>
                </a:extLst>
              </a:tr>
              <a:tr h="1021115">
                <a:tc>
                  <a:txBody>
                    <a:bodyPr/>
                    <a:lstStyle/>
                    <a:p>
                      <a:pPr algn="ctr">
                        <a:lnSpc>
                          <a:spcPct val="150000"/>
                        </a:lnSpc>
                        <a:spcAft>
                          <a:spcPts val="1000"/>
                        </a:spcAft>
                      </a:pPr>
                      <a:r>
                        <a:rPr lang="el-GR" sz="2200">
                          <a:effectLst/>
                        </a:rPr>
                        <a:t>Μου Αρέσει (</a:t>
                      </a:r>
                      <a:r>
                        <a:rPr lang="en-US" sz="2200">
                          <a:effectLst/>
                        </a:rPr>
                        <a:t>Likes</a:t>
                      </a:r>
                      <a:r>
                        <a:rPr lang="el-GR" sz="2200">
                          <a:effectLst/>
                        </a:rPr>
                        <a:t>)</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149270" marR="149270" marT="0" marB="0"/>
                </a:tc>
                <a:tc>
                  <a:txBody>
                    <a:bodyPr/>
                    <a:lstStyle/>
                    <a:p>
                      <a:pPr algn="ctr">
                        <a:lnSpc>
                          <a:spcPct val="150000"/>
                        </a:lnSpc>
                        <a:spcAft>
                          <a:spcPts val="1000"/>
                        </a:spcAft>
                      </a:pPr>
                      <a:r>
                        <a:rPr lang="en-US" sz="2200">
                          <a:effectLst/>
                        </a:rPr>
                        <a:t>86.381</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149270" marR="149270" marT="0" marB="0"/>
                </a:tc>
                <a:tc>
                  <a:txBody>
                    <a:bodyPr/>
                    <a:lstStyle/>
                    <a:p>
                      <a:pPr algn="ctr">
                        <a:lnSpc>
                          <a:spcPct val="150000"/>
                        </a:lnSpc>
                        <a:spcAft>
                          <a:spcPts val="1000"/>
                        </a:spcAft>
                      </a:pPr>
                      <a:r>
                        <a:rPr lang="en-US" sz="2200">
                          <a:effectLst/>
                        </a:rPr>
                        <a:t>134.110</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149270" marR="149270" marT="0" marB="0"/>
                </a:tc>
                <a:extLst>
                  <a:ext uri="{0D108BD9-81ED-4DB2-BD59-A6C34878D82A}">
                    <a16:rowId xmlns:a16="http://schemas.microsoft.com/office/drawing/2014/main" val="2554587301"/>
                  </a:ext>
                </a:extLst>
              </a:tr>
              <a:tr h="1021115">
                <a:tc>
                  <a:txBody>
                    <a:bodyPr/>
                    <a:lstStyle/>
                    <a:p>
                      <a:pPr algn="ctr">
                        <a:lnSpc>
                          <a:spcPct val="150000"/>
                        </a:lnSpc>
                        <a:spcAft>
                          <a:spcPts val="1000"/>
                        </a:spcAft>
                      </a:pPr>
                      <a:r>
                        <a:rPr lang="el-GR" sz="2200">
                          <a:effectLst/>
                        </a:rPr>
                        <a:t>Κοινοποιήσεις (</a:t>
                      </a:r>
                      <a:r>
                        <a:rPr lang="en-US" sz="2200">
                          <a:effectLst/>
                        </a:rPr>
                        <a:t>Shares</a:t>
                      </a:r>
                      <a:r>
                        <a:rPr lang="el-GR" sz="2200">
                          <a:effectLst/>
                        </a:rPr>
                        <a:t>)</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149270" marR="149270" marT="0" marB="0"/>
                </a:tc>
                <a:tc>
                  <a:txBody>
                    <a:bodyPr/>
                    <a:lstStyle/>
                    <a:p>
                      <a:pPr algn="ctr">
                        <a:lnSpc>
                          <a:spcPct val="150000"/>
                        </a:lnSpc>
                        <a:spcAft>
                          <a:spcPts val="1000"/>
                        </a:spcAft>
                      </a:pPr>
                      <a:r>
                        <a:rPr lang="en-US" sz="2200">
                          <a:effectLst/>
                        </a:rPr>
                        <a:t>13.817</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149270" marR="149270" marT="0" marB="0"/>
                </a:tc>
                <a:tc>
                  <a:txBody>
                    <a:bodyPr/>
                    <a:lstStyle/>
                    <a:p>
                      <a:pPr algn="ctr">
                        <a:lnSpc>
                          <a:spcPct val="150000"/>
                        </a:lnSpc>
                        <a:spcAft>
                          <a:spcPts val="1000"/>
                        </a:spcAft>
                      </a:pPr>
                      <a:r>
                        <a:rPr lang="en-US" sz="2200">
                          <a:effectLst/>
                        </a:rPr>
                        <a:t>34.029</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149270" marR="149270" marT="0" marB="0"/>
                </a:tc>
                <a:extLst>
                  <a:ext uri="{0D108BD9-81ED-4DB2-BD59-A6C34878D82A}">
                    <a16:rowId xmlns:a16="http://schemas.microsoft.com/office/drawing/2014/main" val="1156098800"/>
                  </a:ext>
                </a:extLst>
              </a:tr>
              <a:tr h="1021115">
                <a:tc>
                  <a:txBody>
                    <a:bodyPr/>
                    <a:lstStyle/>
                    <a:p>
                      <a:pPr algn="ctr">
                        <a:lnSpc>
                          <a:spcPct val="150000"/>
                        </a:lnSpc>
                        <a:spcAft>
                          <a:spcPts val="1000"/>
                        </a:spcAft>
                      </a:pPr>
                      <a:r>
                        <a:rPr lang="el-GR" sz="2200">
                          <a:effectLst/>
                        </a:rPr>
                        <a:t>Σχόλια (</a:t>
                      </a:r>
                      <a:r>
                        <a:rPr lang="en-US" sz="2200">
                          <a:effectLst/>
                        </a:rPr>
                        <a:t>Comments</a:t>
                      </a:r>
                      <a:r>
                        <a:rPr lang="el-GR" sz="2200">
                          <a:effectLst/>
                        </a:rPr>
                        <a:t>)</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149270" marR="149270" marT="0" marB="0"/>
                </a:tc>
                <a:tc>
                  <a:txBody>
                    <a:bodyPr/>
                    <a:lstStyle/>
                    <a:p>
                      <a:pPr algn="ctr">
                        <a:lnSpc>
                          <a:spcPct val="150000"/>
                        </a:lnSpc>
                        <a:spcAft>
                          <a:spcPts val="1000"/>
                        </a:spcAft>
                      </a:pPr>
                      <a:r>
                        <a:rPr lang="en-US" sz="2200">
                          <a:effectLst/>
                        </a:rPr>
                        <a:t>3464</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149270" marR="149270" marT="0" marB="0"/>
                </a:tc>
                <a:tc>
                  <a:txBody>
                    <a:bodyPr/>
                    <a:lstStyle/>
                    <a:p>
                      <a:pPr algn="ctr">
                        <a:lnSpc>
                          <a:spcPct val="150000"/>
                        </a:lnSpc>
                        <a:spcAft>
                          <a:spcPts val="1000"/>
                        </a:spcAft>
                      </a:pPr>
                      <a:r>
                        <a:rPr lang="en-US" sz="2200">
                          <a:effectLst/>
                        </a:rPr>
                        <a:t>6337</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149270" marR="149270" marT="0" marB="0"/>
                </a:tc>
                <a:extLst>
                  <a:ext uri="{0D108BD9-81ED-4DB2-BD59-A6C34878D82A}">
                    <a16:rowId xmlns:a16="http://schemas.microsoft.com/office/drawing/2014/main" val="1504458293"/>
                  </a:ext>
                </a:extLst>
              </a:tr>
            </a:tbl>
          </a:graphicData>
        </a:graphic>
      </p:graphicFrame>
    </p:spTree>
    <p:extLst>
      <p:ext uri="{BB962C8B-B14F-4D97-AF65-F5344CB8AC3E}">
        <p14:creationId xmlns:p14="http://schemas.microsoft.com/office/powerpoint/2010/main" val="4142912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1632CF0-4CB1-4621-95CC-E85DD1332982}"/>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Arial Narrow" panose="020B0606020202030204" pitchFamily="34" charset="0"/>
              </a:rPr>
              <a:t>The Marketing Frame:</a:t>
            </a:r>
            <a:br>
              <a:rPr lang="en-US">
                <a:solidFill>
                  <a:srgbClr val="FFFFFF"/>
                </a:solidFill>
                <a:latin typeface="Arial Narrow" panose="020B0606020202030204" pitchFamily="34" charset="0"/>
              </a:rPr>
            </a:br>
            <a:r>
              <a:rPr lang="en-US">
                <a:solidFill>
                  <a:srgbClr val="FFFFFF"/>
                </a:solidFill>
                <a:latin typeface="Arial Narrow" panose="020B0606020202030204" pitchFamily="34" charset="0"/>
              </a:rPr>
              <a:t>T</a:t>
            </a:r>
            <a:r>
              <a:rPr lang="el-GR">
                <a:solidFill>
                  <a:srgbClr val="FFFFFF"/>
                </a:solidFill>
                <a:latin typeface="Arial Narrow" panose="020B0606020202030204" pitchFamily="34" charset="0"/>
              </a:rPr>
              <a:t>ι εννοούμε τελικά με τον όρο «δεδομένα»</a:t>
            </a:r>
            <a:r>
              <a:rPr lang="en-US">
                <a:solidFill>
                  <a:srgbClr val="FFFFFF"/>
                </a:solidFill>
                <a:latin typeface="Arial Narrow" panose="020B0606020202030204" pitchFamily="34" charset="0"/>
              </a:rPr>
              <a:t>;</a:t>
            </a:r>
            <a:endParaRPr lang="el-GR">
              <a:solidFill>
                <a:srgbClr val="FFFFFF"/>
              </a:solidFill>
              <a:latin typeface="Arial Narrow" panose="020B0606020202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D88A784-54DA-4E66-91BF-F69C7E64CC89}"/>
              </a:ext>
            </a:extLst>
          </p:cNvPr>
          <p:cNvSpPr>
            <a:spLocks noGrp="1"/>
          </p:cNvSpPr>
          <p:nvPr>
            <p:ph idx="1"/>
          </p:nvPr>
        </p:nvSpPr>
        <p:spPr>
          <a:xfrm>
            <a:off x="4447308" y="591344"/>
            <a:ext cx="6906491" cy="5585619"/>
          </a:xfrm>
        </p:spPr>
        <p:txBody>
          <a:bodyPr anchor="ctr">
            <a:normAutofit/>
          </a:bodyPr>
          <a:lstStyle/>
          <a:p>
            <a:r>
              <a:rPr lang="el-GR" sz="1800" dirty="0">
                <a:effectLst/>
                <a:latin typeface="Arial Narrow" panose="020B0606020202030204" pitchFamily="34" charset="0"/>
                <a:ea typeface="Calibri" panose="020F0502020204030204" pitchFamily="34" charset="0"/>
              </a:rPr>
              <a:t>Σε μία πρόσφατη έρευνα που πραγματοποιήθηκε στα λεγόμενα </a:t>
            </a:r>
            <a:r>
              <a:rPr lang="en-US" sz="1800" dirty="0">
                <a:effectLst/>
                <a:latin typeface="Arial Narrow" panose="020B0606020202030204" pitchFamily="34" charset="0"/>
                <a:ea typeface="Calibri" panose="020F0502020204030204" pitchFamily="34" charset="0"/>
              </a:rPr>
              <a:t>Derby Museums</a:t>
            </a:r>
            <a:r>
              <a:rPr lang="el-GR" sz="1800" dirty="0">
                <a:effectLst/>
                <a:latin typeface="Arial Narrow" panose="020B0606020202030204" pitchFamily="34" charset="0"/>
                <a:ea typeface="Calibri" panose="020F0502020204030204" pitchFamily="34" charset="0"/>
              </a:rPr>
              <a:t> (και συγκεκριμένα το </a:t>
            </a:r>
            <a:r>
              <a:rPr lang="en-US" sz="1800" dirty="0">
                <a:effectLst/>
                <a:latin typeface="Arial Narrow" panose="020B0606020202030204" pitchFamily="34" charset="0"/>
                <a:ea typeface="Calibri" panose="020F0502020204030204" pitchFamily="34" charset="0"/>
              </a:rPr>
              <a:t>Derby Museum and Art Gallery</a:t>
            </a:r>
            <a:r>
              <a:rPr lang="el-GR" sz="1800" dirty="0">
                <a:effectLst/>
                <a:latin typeface="Arial Narrow" panose="020B0606020202030204" pitchFamily="34" charset="0"/>
                <a:ea typeface="Calibri" panose="020F0502020204030204" pitchFamily="34" charset="0"/>
              </a:rPr>
              <a:t>, το </a:t>
            </a:r>
            <a:r>
              <a:rPr lang="en-US" sz="1800" dirty="0">
                <a:effectLst/>
                <a:latin typeface="Arial Narrow" panose="020B0606020202030204" pitchFamily="34" charset="0"/>
                <a:ea typeface="Calibri" panose="020F0502020204030204" pitchFamily="34" charset="0"/>
              </a:rPr>
              <a:t>Museum of Making </a:t>
            </a:r>
            <a:r>
              <a:rPr lang="el-GR" sz="1800" dirty="0">
                <a:effectLst/>
                <a:latin typeface="Arial Narrow" panose="020B0606020202030204" pitchFamily="34" charset="0"/>
                <a:ea typeface="Calibri" panose="020F0502020204030204" pitchFamily="34" charset="0"/>
              </a:rPr>
              <a:t>και το </a:t>
            </a:r>
            <a:r>
              <a:rPr lang="en-US" sz="1800" dirty="0">
                <a:effectLst/>
                <a:latin typeface="Arial Narrow" panose="020B0606020202030204" pitchFamily="34" charset="0"/>
                <a:ea typeface="Calibri" panose="020F0502020204030204" pitchFamily="34" charset="0"/>
              </a:rPr>
              <a:t>Pickford</a:t>
            </a:r>
            <a:r>
              <a:rPr lang="el-GR" sz="1800" dirty="0">
                <a:effectLst/>
                <a:latin typeface="Arial Narrow" panose="020B0606020202030204" pitchFamily="34" charset="0"/>
                <a:ea typeface="Calibri" panose="020F0502020204030204" pitchFamily="34" charset="0"/>
              </a:rPr>
              <a:t>’</a:t>
            </a:r>
            <a:r>
              <a:rPr lang="en-US" sz="1800" dirty="0">
                <a:effectLst/>
                <a:latin typeface="Arial Narrow" panose="020B0606020202030204" pitchFamily="34" charset="0"/>
                <a:ea typeface="Calibri" panose="020F0502020204030204" pitchFamily="34" charset="0"/>
              </a:rPr>
              <a:t>s House</a:t>
            </a:r>
            <a:r>
              <a:rPr lang="el-GR" sz="1800" dirty="0">
                <a:effectLst/>
                <a:latin typeface="Arial Narrow" panose="020B0606020202030204" pitchFamily="34" charset="0"/>
                <a:ea typeface="Calibri" panose="020F0502020204030204" pitchFamily="34" charset="0"/>
              </a:rPr>
              <a:t>) στη Μεγάλη Βρετανία, το ενδιαφέρον επικεντρώθηκε στην έννοια της «έμπνευσης». </a:t>
            </a:r>
          </a:p>
          <a:p>
            <a:r>
              <a:rPr lang="el-GR" sz="1800" dirty="0">
                <a:effectLst/>
                <a:latin typeface="Arial Narrow" panose="020B0606020202030204" pitchFamily="34" charset="0"/>
                <a:ea typeface="Calibri" panose="020F0502020204030204" pitchFamily="34" charset="0"/>
              </a:rPr>
              <a:t>Η συγκεκριμένη έννοια περιλαμβάνεται σε ένα ορισμό του μουσείου, ο οποίος προτάθηκε προσφάτως από το Σύνδεσμο Μουσείων της Μεγάλης Βρετανίας (</a:t>
            </a:r>
            <a:r>
              <a:rPr lang="en-US" sz="1800" dirty="0">
                <a:effectLst/>
                <a:latin typeface="Arial Narrow" panose="020B0606020202030204" pitchFamily="34" charset="0"/>
                <a:ea typeface="Calibri" panose="020F0502020204030204" pitchFamily="34" charset="0"/>
              </a:rPr>
              <a:t>UK Museums Association</a:t>
            </a:r>
            <a:r>
              <a:rPr lang="el-GR" sz="1800" dirty="0">
                <a:effectLst/>
                <a:latin typeface="Arial Narrow" panose="020B0606020202030204" pitchFamily="34" charset="0"/>
                <a:ea typeface="Calibri" panose="020F0502020204030204" pitchFamily="34" charset="0"/>
              </a:rPr>
              <a:t> 2014). </a:t>
            </a:r>
            <a:r>
              <a:rPr lang="el-GR" sz="1800" dirty="0">
                <a:latin typeface="Arial Narrow" panose="020B0606020202030204" pitchFamily="34" charset="0"/>
                <a:ea typeface="Calibri" panose="020F0502020204030204" pitchFamily="34" charset="0"/>
              </a:rPr>
              <a:t>Τ</a:t>
            </a:r>
            <a:r>
              <a:rPr lang="el-GR" sz="1800" dirty="0">
                <a:effectLst/>
                <a:latin typeface="Arial Narrow" panose="020B0606020202030204" pitchFamily="34" charset="0"/>
                <a:ea typeface="Calibri" panose="020F0502020204030204" pitchFamily="34" charset="0"/>
              </a:rPr>
              <a:t>α μουσεία περιγράφονται ως «τόποι, όπου οι άνθρωποι δύνανται να εξερευνήσουν συλλογές, με στόχο </a:t>
            </a:r>
            <a:r>
              <a:rPr lang="el-GR" sz="1800" b="1" dirty="0">
                <a:effectLst/>
                <a:latin typeface="Arial Narrow" panose="020B0606020202030204" pitchFamily="34" charset="0"/>
                <a:ea typeface="Calibri" panose="020F0502020204030204" pitchFamily="34" charset="0"/>
              </a:rPr>
              <a:t>την έμπνευση</a:t>
            </a:r>
            <a:r>
              <a:rPr lang="el-GR" sz="1800" dirty="0">
                <a:effectLst/>
                <a:latin typeface="Arial Narrow" panose="020B0606020202030204" pitchFamily="34" charset="0"/>
                <a:ea typeface="Calibri" panose="020F0502020204030204" pitchFamily="34" charset="0"/>
              </a:rPr>
              <a:t>, τη μάθηση και την ευχαρίστηση» (</a:t>
            </a:r>
            <a:r>
              <a:rPr lang="en-US" sz="1800" dirty="0">
                <a:effectLst/>
                <a:latin typeface="Arial Narrow" panose="020B0606020202030204" pitchFamily="34" charset="0"/>
                <a:ea typeface="Calibri" panose="020F0502020204030204" pitchFamily="34" charset="0"/>
              </a:rPr>
              <a:t>Gerrard </a:t>
            </a:r>
            <a:r>
              <a:rPr lang="el-GR" sz="1800" i="1" dirty="0">
                <a:effectLst/>
                <a:latin typeface="Arial Narrow" panose="020B0606020202030204" pitchFamily="34" charset="0"/>
                <a:ea typeface="Calibri" panose="020F0502020204030204" pitchFamily="34" charset="0"/>
              </a:rPr>
              <a:t>κ.α.</a:t>
            </a:r>
            <a:r>
              <a:rPr lang="el-GR" sz="1800" dirty="0">
                <a:effectLst/>
                <a:latin typeface="Arial Narrow" panose="020B0606020202030204" pitchFamily="34" charset="0"/>
                <a:ea typeface="Calibri" panose="020F0502020204030204" pitchFamily="34" charset="0"/>
              </a:rPr>
              <a:t> 2017: 1). </a:t>
            </a:r>
          </a:p>
          <a:p>
            <a:r>
              <a:rPr lang="el-GR" sz="1800" dirty="0">
                <a:effectLst/>
                <a:latin typeface="Arial Narrow" panose="020B0606020202030204" pitchFamily="34" charset="0"/>
                <a:ea typeface="Calibri" panose="020F0502020204030204" pitchFamily="34" charset="0"/>
              </a:rPr>
              <a:t>Σε μία απόπειρα περαιτέρω διερεύνησης του όρου «έμπνευση» αλλά και της σύνδεσης της με την εμπειρία μίας μουσειακής έκθεσης, πραγματοποιήθηκαν συνεντεύξεις με μέλη του προσωπικού του μουσείου αλλά και υπολογιστική επεξεργασία δεδομένων από τη διαδικτυακή πλατφόρμα του </a:t>
            </a:r>
            <a:r>
              <a:rPr lang="en-US" sz="1800" dirty="0">
                <a:effectLst/>
                <a:latin typeface="Arial Narrow" panose="020B0606020202030204" pitchFamily="34" charset="0"/>
                <a:ea typeface="Calibri" panose="020F0502020204030204" pitchFamily="34" charset="0"/>
              </a:rPr>
              <a:t>Twitter</a:t>
            </a:r>
            <a:r>
              <a:rPr lang="el-GR" sz="1800" dirty="0">
                <a:effectLst/>
                <a:latin typeface="Arial Narrow" panose="020B0606020202030204" pitchFamily="34" charset="0"/>
                <a:ea typeface="Calibri" panose="020F0502020204030204" pitchFamily="34" charset="0"/>
              </a:rPr>
              <a:t>, με εργαλεία από το πεδίο των </a:t>
            </a:r>
            <a:r>
              <a:rPr lang="en-US" sz="1800" dirty="0">
                <a:effectLst/>
                <a:latin typeface="Arial Narrow" panose="020B0606020202030204" pitchFamily="34" charset="0"/>
                <a:ea typeface="Calibri" panose="020F0502020204030204" pitchFamily="34" charset="0"/>
              </a:rPr>
              <a:t>social media analytics</a:t>
            </a:r>
            <a:r>
              <a:rPr lang="el-GR" sz="1800" dirty="0">
                <a:effectLst/>
                <a:latin typeface="Arial Narrow" panose="020B0606020202030204" pitchFamily="34" charset="0"/>
                <a:ea typeface="Calibri" panose="020F0502020204030204" pitchFamily="34" charset="0"/>
              </a:rPr>
              <a:t>.</a:t>
            </a:r>
          </a:p>
          <a:p>
            <a:r>
              <a:rPr lang="el-GR" sz="1800" dirty="0">
                <a:latin typeface="Arial Narrow" panose="020B0606020202030204" pitchFamily="34" charset="0"/>
                <a:ea typeface="Calibri" panose="020F0502020204030204" pitchFamily="34" charset="0"/>
              </a:rPr>
              <a:t>Τι σημαίνει τελικά ο όρος «έμπνευση»</a:t>
            </a:r>
            <a:r>
              <a:rPr lang="en-US" sz="1800" dirty="0">
                <a:latin typeface="Arial Narrow" panose="020B0606020202030204" pitchFamily="34" charset="0"/>
                <a:ea typeface="Calibri" panose="020F0502020204030204" pitchFamily="34" charset="0"/>
              </a:rPr>
              <a:t>; </a:t>
            </a:r>
            <a:r>
              <a:rPr lang="el-GR" sz="1800" dirty="0">
                <a:latin typeface="Arial Narrow" panose="020B0606020202030204" pitchFamily="34" charset="0"/>
                <a:ea typeface="Calibri" panose="020F0502020204030204" pitchFamily="34" charset="0"/>
              </a:rPr>
              <a:t>Τι θεωρούμε εδώ ως «δεδομένο»</a:t>
            </a:r>
            <a:r>
              <a:rPr lang="en-US" sz="1800" dirty="0">
                <a:latin typeface="Arial Narrow" panose="020B0606020202030204" pitchFamily="34" charset="0"/>
                <a:ea typeface="Calibri" panose="020F0502020204030204" pitchFamily="34" charset="0"/>
              </a:rPr>
              <a:t>;</a:t>
            </a:r>
            <a:r>
              <a:rPr lang="el-GR" sz="1800" dirty="0">
                <a:effectLst/>
                <a:latin typeface="Arial Narrow" panose="020B0606020202030204" pitchFamily="34" charset="0"/>
                <a:ea typeface="Calibri" panose="020F0502020204030204" pitchFamily="34" charset="0"/>
              </a:rPr>
              <a:t> </a:t>
            </a:r>
            <a:endParaRPr lang="en-US" sz="1800" dirty="0">
              <a:effectLst/>
              <a:latin typeface="Arial Narrow" panose="020B0606020202030204" pitchFamily="34" charset="0"/>
              <a:ea typeface="Calibri" panose="020F0502020204030204" pitchFamily="34" charset="0"/>
            </a:endParaRPr>
          </a:p>
          <a:p>
            <a:r>
              <a:rPr lang="el-GR" sz="1800" dirty="0">
                <a:effectLst/>
                <a:latin typeface="Arial Narrow" panose="020B0606020202030204" pitchFamily="34" charset="0"/>
                <a:ea typeface="Calibri" panose="020F0502020204030204" pitchFamily="34" charset="0"/>
              </a:rPr>
              <a:t>Τι συμβαίνει σε ανάλογες περιπτώσεις όπως είναι η διαμόρφωση μετρικών παραμέτρων και δεικτών απήχησης; Πώς μπορούν για παράδειγμα να </a:t>
            </a:r>
            <a:r>
              <a:rPr lang="el-GR" sz="1800" dirty="0" err="1">
                <a:effectLst/>
                <a:latin typeface="Arial Narrow" panose="020B0606020202030204" pitchFamily="34" charset="0"/>
                <a:ea typeface="Calibri" panose="020F0502020204030204" pitchFamily="34" charset="0"/>
              </a:rPr>
              <a:t>νοηματοδοτηθούν</a:t>
            </a:r>
            <a:r>
              <a:rPr lang="el-GR" sz="1800" dirty="0">
                <a:effectLst/>
                <a:latin typeface="Arial Narrow" panose="020B0606020202030204" pitchFamily="34" charset="0"/>
                <a:ea typeface="Calibri" panose="020F0502020204030204" pitchFamily="34" charset="0"/>
              </a:rPr>
              <a:t> όροι όπως η «δέσμευση», η «αφοσίωση», η «επιρροή», η «μάθηση» ή ακόμα και η χρήση της αντίδραση «Μου Αρέσει/</a:t>
            </a:r>
            <a:r>
              <a:rPr lang="en-US" sz="1800" dirty="0">
                <a:effectLst/>
                <a:latin typeface="Arial Narrow" panose="020B0606020202030204" pitchFamily="34" charset="0"/>
                <a:ea typeface="Calibri" panose="020F0502020204030204" pitchFamily="34" charset="0"/>
              </a:rPr>
              <a:t>Like</a:t>
            </a:r>
            <a:r>
              <a:rPr lang="el-GR" sz="1800" dirty="0">
                <a:effectLst/>
                <a:latin typeface="Arial Narrow" panose="020B0606020202030204" pitchFamily="34" charset="0"/>
                <a:ea typeface="Calibri" panose="020F0502020204030204" pitchFamily="34" charset="0"/>
              </a:rPr>
              <a:t>»;</a:t>
            </a:r>
            <a:r>
              <a:rPr lang="el-GR" sz="1800" dirty="0">
                <a:effectLst/>
                <a:latin typeface="Times New Roman" panose="02020603050405020304" pitchFamily="18" charset="0"/>
                <a:ea typeface="Calibri" panose="020F0502020204030204" pitchFamily="34" charset="0"/>
              </a:rPr>
              <a:t> </a:t>
            </a:r>
            <a:endParaRPr lang="el-GR" sz="1800">
              <a:latin typeface="Arial Narrow" panose="020B0606020202030204" pitchFamily="34" charset="0"/>
            </a:endParaRPr>
          </a:p>
        </p:txBody>
      </p:sp>
    </p:spTree>
    <p:extLst>
      <p:ext uri="{BB962C8B-B14F-4D97-AF65-F5344CB8AC3E}">
        <p14:creationId xmlns:p14="http://schemas.microsoft.com/office/powerpoint/2010/main" val="3622964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94CD26-58FD-4F5C-9EAC-992CEF24F21A}"/>
              </a:ext>
            </a:extLst>
          </p:cNvPr>
          <p:cNvSpPr>
            <a:spLocks noGrp="1"/>
          </p:cNvSpPr>
          <p:nvPr>
            <p:ph type="title"/>
          </p:nvPr>
        </p:nvSpPr>
        <p:spPr>
          <a:xfrm>
            <a:off x="686834" y="1153572"/>
            <a:ext cx="3200400" cy="4461163"/>
          </a:xfrm>
        </p:spPr>
        <p:txBody>
          <a:bodyPr>
            <a:normAutofit/>
          </a:bodyPr>
          <a:lstStyle/>
          <a:p>
            <a:r>
              <a:rPr lang="el-GR">
                <a:solidFill>
                  <a:srgbClr val="FFFFFF"/>
                </a:solidFill>
                <a:latin typeface="Arial Narrow" panose="020B0606020202030204" pitchFamily="34" charset="0"/>
              </a:rPr>
              <a:t>Πέρα από την «οικονομία της προσοχής»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28CF1BE1-0ADA-4D66-AE76-CB12E5F53F3B}"/>
              </a:ext>
            </a:extLst>
          </p:cNvPr>
          <p:cNvSpPr>
            <a:spLocks noGrp="1"/>
          </p:cNvSpPr>
          <p:nvPr>
            <p:ph idx="1"/>
          </p:nvPr>
        </p:nvSpPr>
        <p:spPr>
          <a:xfrm>
            <a:off x="4447308" y="591344"/>
            <a:ext cx="6906491" cy="5585619"/>
          </a:xfrm>
        </p:spPr>
        <p:txBody>
          <a:bodyPr anchor="ctr">
            <a:normAutofit/>
          </a:bodyPr>
          <a:lstStyle/>
          <a:p>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r>
              <a:rPr lang="el-GR" sz="1800" dirty="0">
                <a:effectLst/>
                <a:latin typeface="Arial Narrow" panose="020B0606020202030204" pitchFamily="34" charset="0"/>
                <a:ea typeface="Calibri" panose="020F0502020204030204" pitchFamily="34" charset="0"/>
                <a:cs typeface="Times New Roman" panose="02020603050405020304" pitchFamily="18" charset="0"/>
              </a:rPr>
              <a:t>Στο άρθρο τους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Cause and Effect Theories of Attention</a:t>
            </a:r>
            <a:r>
              <a:rPr lang="el-GR" sz="1800" i="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The Role of Conceptual Metaphors </a:t>
            </a:r>
            <a:r>
              <a:rPr lang="el-GR" sz="1800" dirty="0">
                <a:effectLst/>
                <a:latin typeface="Arial Narrow" panose="020B0606020202030204" pitchFamily="34" charset="0"/>
                <a:ea typeface="Calibri" panose="020F0502020204030204" pitchFamily="34" charset="0"/>
                <a:cs typeface="Times New Roman" panose="02020603050405020304" pitchFamily="18" charset="0"/>
              </a:rPr>
              <a:t>(2002), οι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Fernandez</a:t>
            </a:r>
            <a:r>
              <a:rPr lang="el-GR" sz="1800" dirty="0">
                <a:effectLst/>
                <a:latin typeface="Arial Narrow" panose="020B0606020202030204" pitchFamily="34" charset="0"/>
                <a:ea typeface="Calibri" panose="020F0502020204030204" pitchFamily="34" charset="0"/>
                <a:cs typeface="Times New Roman" panose="02020603050405020304" pitchFamily="18" charset="0"/>
              </a:rPr>
              <a: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Duque </a:t>
            </a:r>
            <a:r>
              <a:rPr lang="el-GR" sz="1800" dirty="0">
                <a:effectLst/>
                <a:latin typeface="Arial Narrow" panose="020B0606020202030204" pitchFamily="34" charset="0"/>
                <a:ea typeface="Calibri" panose="020F0502020204030204" pitchFamily="34" charset="0"/>
                <a:cs typeface="Times New Roman" panose="02020603050405020304" pitchFamily="18" charset="0"/>
              </a:rPr>
              <a:t>και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Johnson </a:t>
            </a:r>
            <a:r>
              <a:rPr lang="el-GR" sz="1800" dirty="0">
                <a:effectLst/>
                <a:latin typeface="Arial Narrow" panose="020B0606020202030204" pitchFamily="34" charset="0"/>
                <a:ea typeface="Calibri" panose="020F0502020204030204" pitchFamily="34" charset="0"/>
                <a:cs typeface="Times New Roman" panose="02020603050405020304" pitchFamily="18" charset="0"/>
              </a:rPr>
              <a:t>υποστηρίζουν η προσοχή δε συνιστά μια πραγματική οντότητα με σαφή τοπολογία. </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r>
              <a:rPr lang="el-GR" sz="1800" dirty="0">
                <a:effectLst/>
                <a:latin typeface="Arial Narrow" panose="020B0606020202030204" pitchFamily="34" charset="0"/>
                <a:ea typeface="Calibri" panose="020F0502020204030204" pitchFamily="34" charset="0"/>
                <a:cs typeface="Times New Roman" panose="02020603050405020304" pitchFamily="18" charset="0"/>
              </a:rPr>
              <a:t>Η προσοχή δεν αποτελεί ένα βιολογικό όργανο του ανθρώπινου σώματος, το οποίο επιτελεί συγκεκριμένες λειτουργίες. Αντίθετα, συνιστά μία μεταφορά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metaphor</a:t>
            </a:r>
            <a:r>
              <a:rPr lang="el-GR" sz="1800" dirty="0">
                <a:effectLst/>
                <a:latin typeface="Arial Narrow" panose="020B0606020202030204" pitchFamily="34" charset="0"/>
                <a:ea typeface="Calibri" panose="020F0502020204030204" pitchFamily="34" charset="0"/>
                <a:cs typeface="Times New Roman" panose="02020603050405020304" pitchFamily="18" charset="0"/>
              </a:rPr>
              <a:t>), έναν όρο που επινοήθηκε προκειμένου να περιγράψει μία διαδικασία, η οποία δε γνωρίζουμε ακριβώς </a:t>
            </a:r>
            <a:r>
              <a:rPr lang="el-GR" sz="1800" i="1" dirty="0">
                <a:effectLst/>
                <a:latin typeface="Arial Narrow" panose="020B0606020202030204" pitchFamily="34" charset="0"/>
                <a:ea typeface="Calibri" panose="020F0502020204030204" pitchFamily="34" charset="0"/>
                <a:cs typeface="Times New Roman" panose="02020603050405020304" pitchFamily="18" charset="0"/>
              </a:rPr>
              <a:t>πού ακριβώς</a:t>
            </a:r>
            <a:r>
              <a:rPr lang="el-GR" sz="1800" dirty="0">
                <a:effectLst/>
                <a:latin typeface="Arial Narrow" panose="020B0606020202030204" pitchFamily="34" charset="0"/>
                <a:ea typeface="Calibri" panose="020F0502020204030204" pitchFamily="34" charset="0"/>
                <a:cs typeface="Times New Roman" panose="02020603050405020304" pitchFamily="18" charset="0"/>
              </a:rPr>
              <a:t> λαμβάνει χώρα. </a:t>
            </a:r>
          </a:p>
          <a:p>
            <a:endParaRPr lang="en-US" sz="1800" dirty="0">
              <a:latin typeface="Arial Narrow" panose="020B0606020202030204" pitchFamily="34" charset="0"/>
              <a:ea typeface="Calibri" panose="020F0502020204030204" pitchFamily="34" charset="0"/>
              <a:cs typeface="Times New Roman" panose="02020603050405020304" pitchFamily="18" charset="0"/>
            </a:endParaRPr>
          </a:p>
          <a:p>
            <a:r>
              <a:rPr lang="el-GR" sz="1800" dirty="0">
                <a:latin typeface="Arial Narrow" panose="020B0606020202030204" pitchFamily="34" charset="0"/>
                <a:ea typeface="Calibri" panose="020F0502020204030204" pitchFamily="34" charset="0"/>
                <a:cs typeface="Times New Roman" panose="02020603050405020304" pitchFamily="18" charset="0"/>
              </a:rPr>
              <a:t>Στο παρελθόν, έχουν υπάρξει πολλές απόπειρες </a:t>
            </a:r>
            <a:r>
              <a:rPr lang="el-GR" sz="1800" dirty="0">
                <a:effectLst/>
                <a:latin typeface="Arial Narrow" panose="020B0606020202030204" pitchFamily="34" charset="0"/>
                <a:ea typeface="Calibri" panose="020F0502020204030204" pitchFamily="34" charset="0"/>
                <a:cs typeface="Times New Roman" panose="02020603050405020304" pitchFamily="18" charset="0"/>
              </a:rPr>
              <a:t>προς την κατεύθυνση του σαφούς χωρικού προσδιορισμού της προσοχής. </a:t>
            </a:r>
          </a:p>
          <a:p>
            <a:endParaRPr lang="en-US" sz="1800" dirty="0">
              <a:latin typeface="Arial Narrow" panose="020B0606020202030204" pitchFamily="34" charset="0"/>
              <a:ea typeface="Calibri" panose="020F0502020204030204" pitchFamily="34" charset="0"/>
              <a:cs typeface="Times New Roman" panose="02020603050405020304" pitchFamily="18" charset="0"/>
            </a:endParaRPr>
          </a:p>
          <a:p>
            <a:r>
              <a:rPr lang="el-GR" sz="1800" dirty="0">
                <a:latin typeface="Arial Narrow" panose="020B0606020202030204" pitchFamily="34" charset="0"/>
                <a:ea typeface="Calibri" panose="020F0502020204030204" pitchFamily="34" charset="0"/>
                <a:cs typeface="Times New Roman" panose="02020603050405020304" pitchFamily="18" charset="0"/>
              </a:rPr>
              <a:t>Πού ακριβώς όμως </a:t>
            </a:r>
            <a:r>
              <a:rPr lang="el-GR" sz="1800" i="1" dirty="0">
                <a:latin typeface="Arial Narrow" panose="020B0606020202030204" pitchFamily="34" charset="0"/>
                <a:ea typeface="Calibri" panose="020F0502020204030204" pitchFamily="34" charset="0"/>
                <a:cs typeface="Times New Roman" panose="02020603050405020304" pitchFamily="18" charset="0"/>
              </a:rPr>
              <a:t>εν-</a:t>
            </a:r>
            <a:r>
              <a:rPr lang="el-GR" sz="1800" i="1" dirty="0" err="1">
                <a:latin typeface="Arial Narrow" panose="020B0606020202030204" pitchFamily="34" charset="0"/>
                <a:ea typeface="Calibri" panose="020F0502020204030204" pitchFamily="34" charset="0"/>
                <a:cs typeface="Times New Roman" panose="02020603050405020304" pitchFamily="18" charset="0"/>
              </a:rPr>
              <a:t>τοπίζεται</a:t>
            </a:r>
            <a:r>
              <a:rPr lang="el-GR" sz="1800" dirty="0">
                <a:latin typeface="Arial Narrow" panose="020B0606020202030204" pitchFamily="34" charset="0"/>
                <a:ea typeface="Calibri" panose="020F0502020204030204" pitchFamily="34" charset="0"/>
                <a:cs typeface="Times New Roman" panose="02020603050405020304" pitchFamily="18" charset="0"/>
              </a:rPr>
              <a:t> η προσοχή</a:t>
            </a:r>
            <a:r>
              <a:rPr lang="en-US" sz="1800" dirty="0">
                <a:latin typeface="Arial Narrow" panose="020B0606020202030204" pitchFamily="34" charset="0"/>
                <a:ea typeface="Calibri" panose="020F0502020204030204" pitchFamily="34" charset="0"/>
                <a:cs typeface="Times New Roman" panose="02020603050405020304" pitchFamily="18" charset="0"/>
              </a:rPr>
              <a:t>; </a:t>
            </a:r>
            <a:r>
              <a:rPr lang="el-GR" sz="1800" dirty="0">
                <a:latin typeface="Arial Narrow" panose="020B0606020202030204" pitchFamily="34" charset="0"/>
                <a:ea typeface="Calibri" panose="020F0502020204030204" pitchFamily="34" charset="0"/>
                <a:cs typeface="Times New Roman" panose="02020603050405020304" pitchFamily="18" charset="0"/>
              </a:rPr>
              <a:t>Στον εγκέφαλο</a:t>
            </a:r>
            <a:r>
              <a:rPr lang="en-US" sz="1800" dirty="0">
                <a:latin typeface="Arial Narrow" panose="020B0606020202030204" pitchFamily="34" charset="0"/>
                <a:ea typeface="Calibri" panose="020F0502020204030204" pitchFamily="34" charset="0"/>
                <a:cs typeface="Times New Roman" panose="02020603050405020304" pitchFamily="18" charset="0"/>
              </a:rPr>
              <a:t>; </a:t>
            </a:r>
            <a:r>
              <a:rPr lang="el-GR" sz="1800" dirty="0">
                <a:latin typeface="Arial Narrow" panose="020B0606020202030204" pitchFamily="34" charset="0"/>
                <a:ea typeface="Calibri" panose="020F0502020204030204" pitchFamily="34" charset="0"/>
                <a:cs typeface="Times New Roman" panose="02020603050405020304" pitchFamily="18" charset="0"/>
              </a:rPr>
              <a:t>Στις αισθήσεις</a:t>
            </a:r>
            <a:r>
              <a:rPr lang="en-US" sz="1800" dirty="0">
                <a:latin typeface="Arial Narrow" panose="020B0606020202030204" pitchFamily="34" charset="0"/>
                <a:ea typeface="Calibri" panose="020F0502020204030204" pitchFamily="34" charset="0"/>
                <a:cs typeface="Times New Roman" panose="02020603050405020304" pitchFamily="18" charset="0"/>
              </a:rPr>
              <a:t>; </a:t>
            </a:r>
            <a:r>
              <a:rPr lang="el-GR" sz="1800" dirty="0">
                <a:latin typeface="Arial Narrow" panose="020B0606020202030204" pitchFamily="34" charset="0"/>
                <a:ea typeface="Calibri" panose="020F0502020204030204" pitchFamily="34" charset="0"/>
                <a:cs typeface="Times New Roman" panose="02020603050405020304" pitchFamily="18" charset="0"/>
              </a:rPr>
              <a:t>Στα ερεθίσματα από το περιβάλλον</a:t>
            </a:r>
            <a:r>
              <a:rPr lang="en-US" sz="1800" dirty="0">
                <a:latin typeface="Arial Narrow" panose="020B0606020202030204" pitchFamily="34" charset="0"/>
                <a:ea typeface="Calibri" panose="020F0502020204030204" pitchFamily="34" charset="0"/>
                <a:cs typeface="Times New Roman" panose="02020603050405020304" pitchFamily="18" charset="0"/>
              </a:rPr>
              <a:t>;</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buNone/>
            </a:pPr>
            <a:endParaRPr lang="el-GR" sz="1800"/>
          </a:p>
        </p:txBody>
      </p:sp>
    </p:spTree>
    <p:extLst>
      <p:ext uri="{BB962C8B-B14F-4D97-AF65-F5344CB8AC3E}">
        <p14:creationId xmlns:p14="http://schemas.microsoft.com/office/powerpoint/2010/main" val="4214846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E276ADB-0D1C-4B63-A7BE-E60389E031DC}"/>
              </a:ext>
            </a:extLst>
          </p:cNvPr>
          <p:cNvSpPr>
            <a:spLocks noGrp="1"/>
          </p:cNvSpPr>
          <p:nvPr>
            <p:ph type="title"/>
          </p:nvPr>
        </p:nvSpPr>
        <p:spPr>
          <a:xfrm>
            <a:off x="686834" y="1153572"/>
            <a:ext cx="3200400" cy="4461163"/>
          </a:xfrm>
        </p:spPr>
        <p:txBody>
          <a:bodyPr>
            <a:normAutofit/>
          </a:bodyPr>
          <a:lstStyle/>
          <a:p>
            <a:r>
              <a:rPr lang="el-GR">
                <a:solidFill>
                  <a:srgbClr val="FFFFFF"/>
                </a:solidFill>
                <a:latin typeface="Arial Narrow" panose="020B0606020202030204" pitchFamily="34" charset="0"/>
              </a:rPr>
              <a:t>Πέρα από την «οικονομία της προσοχής»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352B2B09-10F7-47E6-A600-DDA46EABB2D7}"/>
              </a:ext>
            </a:extLst>
          </p:cNvPr>
          <p:cNvSpPr>
            <a:spLocks noGrp="1"/>
          </p:cNvSpPr>
          <p:nvPr>
            <p:ph idx="1"/>
          </p:nvPr>
        </p:nvSpPr>
        <p:spPr>
          <a:xfrm>
            <a:off x="4447308" y="591344"/>
            <a:ext cx="6906491" cy="5585619"/>
          </a:xfrm>
        </p:spPr>
        <p:txBody>
          <a:bodyPr anchor="ctr">
            <a:normAutofit/>
          </a:bodyPr>
          <a:lstStyle/>
          <a:p>
            <a:pPr>
              <a:spcAft>
                <a:spcPts val="1000"/>
              </a:spcAft>
            </a:pPr>
            <a:r>
              <a:rPr lang="el-GR" sz="1800">
                <a:effectLst/>
                <a:latin typeface="Arial Narrow" panose="020B0606020202030204" pitchFamily="34" charset="0"/>
                <a:ea typeface="Calibri" panose="020F0502020204030204" pitchFamily="34" charset="0"/>
                <a:cs typeface="Times New Roman" panose="02020603050405020304" pitchFamily="18" charset="0"/>
              </a:rPr>
              <a:t>Σήμερα πλέον τονίζεται ότι το δίπολο εγκέφαλος-εξωτερικός κόσμος δεν ευσταθεί, καθώς εισέρχεται δυναμικά στην καθημερινότητα μας η λεγόμενη υπολογιστική προσοχή (</a:t>
            </a:r>
            <a:r>
              <a:rPr lang="en-US" sz="1800">
                <a:effectLst/>
                <a:latin typeface="Arial Narrow" panose="020B0606020202030204" pitchFamily="34" charset="0"/>
                <a:ea typeface="Calibri" panose="020F0502020204030204" pitchFamily="34" charset="0"/>
                <a:cs typeface="Times New Roman" panose="02020603050405020304" pitchFamily="18" charset="0"/>
              </a:rPr>
              <a:t>computational attention</a:t>
            </a:r>
            <a:r>
              <a:rPr lang="el-GR" sz="1800">
                <a:effectLst/>
                <a:latin typeface="Arial Narrow" panose="020B0606020202030204" pitchFamily="34" charset="0"/>
                <a:ea typeface="Calibri" panose="020F0502020204030204" pitchFamily="34" charset="0"/>
                <a:cs typeface="Times New Roman" panose="02020603050405020304" pitchFamily="18" charset="0"/>
              </a:rPr>
              <a:t>).</a:t>
            </a:r>
          </a:p>
          <a:p>
            <a:pPr>
              <a:spcAft>
                <a:spcPts val="1000"/>
              </a:spcAft>
            </a:pPr>
            <a:r>
              <a:rPr lang="el-GR" sz="1800">
                <a:effectLst/>
                <a:latin typeface="Arial Narrow" panose="020B0606020202030204" pitchFamily="34" charset="0"/>
                <a:ea typeface="Calibri" panose="020F0502020204030204" pitchFamily="34" charset="0"/>
                <a:cs typeface="Times New Roman" panose="02020603050405020304" pitchFamily="18" charset="0"/>
              </a:rPr>
              <a:t>Η υπολογιστική προσοχή είναι ο ενδιάμεσος χώρος, που συγκροτεί η υπολογιστική επιφάνεια </a:t>
            </a:r>
            <a:r>
              <a:rPr lang="el-GR" sz="1800" err="1">
                <a:effectLst/>
                <a:latin typeface="Arial Narrow" panose="020B0606020202030204" pitchFamily="34" charset="0"/>
                <a:ea typeface="Calibri" panose="020F0502020204030204" pitchFamily="34" charset="0"/>
                <a:cs typeface="Times New Roman" panose="02020603050405020304" pitchFamily="18" charset="0"/>
              </a:rPr>
              <a:t>διεπαφής</a:t>
            </a:r>
            <a:r>
              <a:rPr lang="el-GR" sz="1800">
                <a:effectLst/>
                <a:latin typeface="Arial Narrow" panose="020B0606020202030204" pitchFamily="34" charset="0"/>
                <a:ea typeface="Calibri" panose="020F0502020204030204" pitchFamily="34" charset="0"/>
                <a:cs typeface="Times New Roman" panose="02020603050405020304" pitchFamily="18" charset="0"/>
              </a:rPr>
              <a:t> (</a:t>
            </a:r>
            <a:r>
              <a:rPr lang="en-US" sz="1800">
                <a:effectLst/>
                <a:latin typeface="Arial Narrow" panose="020B0606020202030204" pitchFamily="34" charset="0"/>
                <a:ea typeface="Calibri" panose="020F0502020204030204" pitchFamily="34" charset="0"/>
                <a:cs typeface="Times New Roman" panose="02020603050405020304" pitchFamily="18" charset="0"/>
              </a:rPr>
              <a:t>user interface</a:t>
            </a:r>
            <a:r>
              <a:rPr lang="el-GR" sz="1800">
                <a:effectLst/>
                <a:latin typeface="Arial Narrow" panose="020B0606020202030204" pitchFamily="34" charset="0"/>
                <a:ea typeface="Calibri" panose="020F0502020204030204" pitchFamily="34" charset="0"/>
                <a:cs typeface="Times New Roman" panose="02020603050405020304" pitchFamily="18" charset="0"/>
              </a:rPr>
              <a:t>), ένα νέο </a:t>
            </a:r>
            <a:r>
              <a:rPr lang="el-GR" sz="1800" i="1" err="1">
                <a:effectLst/>
                <a:latin typeface="Arial Narrow" panose="020B0606020202030204" pitchFamily="34" charset="0"/>
                <a:ea typeface="Calibri" panose="020F0502020204030204" pitchFamily="34" charset="0"/>
                <a:cs typeface="Times New Roman" panose="02020603050405020304" pitchFamily="18" charset="0"/>
              </a:rPr>
              <a:t>οικοσύστημα</a:t>
            </a:r>
            <a:r>
              <a:rPr lang="el-GR" sz="1800" err="1">
                <a:effectLst/>
                <a:latin typeface="Arial Narrow" panose="020B0606020202030204" pitchFamily="34" charset="0"/>
                <a:ea typeface="Calibri" panose="020F0502020204030204" pitchFamily="34" charset="0"/>
                <a:cs typeface="Times New Roman" panose="02020603050405020304" pitchFamily="18" charset="0"/>
              </a:rPr>
              <a:t>που</a:t>
            </a:r>
            <a:r>
              <a:rPr lang="el-GR" sz="1800">
                <a:effectLst/>
                <a:latin typeface="Arial Narrow" panose="020B0606020202030204" pitchFamily="34" charset="0"/>
                <a:ea typeface="Calibri" panose="020F0502020204030204" pitchFamily="34" charset="0"/>
                <a:cs typeface="Times New Roman" panose="02020603050405020304" pitchFamily="18" charset="0"/>
              </a:rPr>
              <a:t> περιλαμβάνει αλλά και υπερβαίνει το φυσικό κόσμο. </a:t>
            </a:r>
          </a:p>
          <a:p>
            <a:pPr>
              <a:spcAft>
                <a:spcPts val="1000"/>
              </a:spcAft>
            </a:pPr>
            <a:r>
              <a:rPr lang="el-GR" sz="1800">
                <a:effectLst/>
                <a:latin typeface="Arial Narrow" panose="020B0606020202030204" pitchFamily="34" charset="0"/>
                <a:ea typeface="Calibri" panose="020F0502020204030204" pitchFamily="34" charset="0"/>
                <a:cs typeface="Times New Roman" panose="02020603050405020304" pitchFamily="18" charset="0"/>
              </a:rPr>
              <a:t>Στην περίπτωση της υπολογιστικής προσοχής, παύουμε να αναφερόμαστε σε διακριτές και ενιαία συγκροτημένες οντότητες που </a:t>
            </a:r>
            <a:r>
              <a:rPr lang="el-GR" sz="1800" err="1">
                <a:effectLst/>
                <a:latin typeface="Arial Narrow" panose="020B0606020202030204" pitchFamily="34" charset="0"/>
                <a:ea typeface="Calibri" panose="020F0502020204030204" pitchFamily="34" charset="0"/>
                <a:cs typeface="Times New Roman" panose="02020603050405020304" pitchFamily="18" charset="0"/>
              </a:rPr>
              <a:t>αλληλεπιδρούν</a:t>
            </a:r>
            <a:r>
              <a:rPr lang="el-GR" sz="1800">
                <a:effectLst/>
                <a:latin typeface="Arial Narrow" panose="020B0606020202030204" pitchFamily="34" charset="0"/>
                <a:ea typeface="Calibri" panose="020F0502020204030204" pitchFamily="34" charset="0"/>
                <a:cs typeface="Times New Roman" panose="02020603050405020304" pitchFamily="18" charset="0"/>
              </a:rPr>
              <a:t> μεταξύ τους. Αντίθετα, η </a:t>
            </a:r>
            <a:r>
              <a:rPr lang="el-GR" sz="1800" err="1">
                <a:effectLst/>
                <a:latin typeface="Arial Narrow" panose="020B0606020202030204" pitchFamily="34" charset="0"/>
                <a:ea typeface="Calibri" panose="020F0502020204030204" pitchFamily="34" charset="0"/>
                <a:cs typeface="Times New Roman" panose="02020603050405020304" pitchFamily="18" charset="0"/>
              </a:rPr>
              <a:t>διεπαφή</a:t>
            </a:r>
            <a:r>
              <a:rPr lang="el-GR" sz="1800">
                <a:effectLst/>
                <a:latin typeface="Arial Narrow" panose="020B0606020202030204" pitchFamily="34" charset="0"/>
                <a:ea typeface="Calibri" panose="020F0502020204030204" pitchFamily="34" charset="0"/>
                <a:cs typeface="Times New Roman" panose="02020603050405020304" pitchFamily="18" charset="0"/>
              </a:rPr>
              <a:t> μας εμπλέκει σε μία συνθήκη διαρκούς διαμεσολάβησης και υβριδοποίησης.</a:t>
            </a:r>
          </a:p>
          <a:p>
            <a:pPr>
              <a:spcAft>
                <a:spcPts val="1000"/>
              </a:spcAft>
            </a:pPr>
            <a:r>
              <a:rPr lang="el-GR" sz="1800">
                <a:effectLst/>
                <a:latin typeface="Arial Narrow" panose="020B0606020202030204" pitchFamily="34" charset="0"/>
                <a:ea typeface="Calibri" panose="020F0502020204030204" pitchFamily="34" charset="0"/>
                <a:cs typeface="Times New Roman" panose="02020603050405020304" pitchFamily="18" charset="0"/>
              </a:rPr>
              <a:t>Η προσοχή έχει πλέον πρωτίστως σημασία ως σημείο σύνδεσης και επέκτασης, ως επαυξημένο τμήμα του «εγώ» του κάθε χρήστη: </a:t>
            </a:r>
          </a:p>
          <a:p>
            <a:pPr marL="0" indent="0">
              <a:spcAft>
                <a:spcPts val="1000"/>
              </a:spcAft>
              <a:buNone/>
            </a:pPr>
            <a:r>
              <a:rPr lang="el-GR" sz="1800">
                <a:effectLst/>
                <a:latin typeface="Arial Narrow" panose="020B0606020202030204" pitchFamily="34" charset="0"/>
                <a:ea typeface="Calibri" panose="020F0502020204030204" pitchFamily="34" charset="0"/>
                <a:cs typeface="Times New Roman" panose="02020603050405020304" pitchFamily="18" charset="0"/>
              </a:rPr>
              <a:t>        «Η υπολογιστική προσοχή αποκαλύπτει ότι ο νέος μας εαυτός είναι δικός μας μόνο με τρόπο μερικό και μεταβλητό» (</a:t>
            </a:r>
            <a:r>
              <a:rPr lang="en-US" sz="1800" err="1">
                <a:effectLst/>
                <a:latin typeface="Arial Narrow" panose="020B0606020202030204" pitchFamily="34" charset="0"/>
                <a:ea typeface="Calibri" panose="020F0502020204030204" pitchFamily="34" charset="0"/>
                <a:cs typeface="Times New Roman" panose="02020603050405020304" pitchFamily="18" charset="0"/>
              </a:rPr>
              <a:t>Citton</a:t>
            </a:r>
            <a:r>
              <a:rPr lang="el-GR" sz="1800">
                <a:effectLst/>
                <a:latin typeface="Arial Narrow" panose="020B0606020202030204" pitchFamily="34" charset="0"/>
                <a:ea typeface="Calibri" panose="020F0502020204030204" pitchFamily="34" charset="0"/>
                <a:cs typeface="Times New Roman" panose="02020603050405020304" pitchFamily="18" charset="0"/>
              </a:rPr>
              <a:t> 2019: 27).</a:t>
            </a:r>
          </a:p>
          <a:p>
            <a:pPr marL="0" indent="0">
              <a:buNone/>
            </a:pPr>
            <a:r>
              <a:rPr lang="el-GR" sz="1800">
                <a:effectLst/>
                <a:latin typeface="Calibri" panose="020F0502020204030204" pitchFamily="34" charset="0"/>
                <a:ea typeface="Calibri" panose="020F0502020204030204" pitchFamily="34" charset="0"/>
                <a:cs typeface="Times New Roman" panose="02020603050405020304" pitchFamily="18" charset="0"/>
              </a:rPr>
              <a:t> </a:t>
            </a:r>
          </a:p>
          <a:p>
            <a:endParaRPr lang="el-GR" sz="1800"/>
          </a:p>
        </p:txBody>
      </p:sp>
    </p:spTree>
    <p:extLst>
      <p:ext uri="{BB962C8B-B14F-4D97-AF65-F5344CB8AC3E}">
        <p14:creationId xmlns:p14="http://schemas.microsoft.com/office/powerpoint/2010/main" val="13896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E276ADB-0D1C-4B63-A7BE-E60389E031DC}"/>
              </a:ext>
            </a:extLst>
          </p:cNvPr>
          <p:cNvSpPr>
            <a:spLocks noGrp="1"/>
          </p:cNvSpPr>
          <p:nvPr>
            <p:ph type="title"/>
          </p:nvPr>
        </p:nvSpPr>
        <p:spPr>
          <a:xfrm>
            <a:off x="640080" y="325369"/>
            <a:ext cx="4368602" cy="1956841"/>
          </a:xfrm>
        </p:spPr>
        <p:txBody>
          <a:bodyPr anchor="b">
            <a:normAutofit/>
          </a:bodyPr>
          <a:lstStyle/>
          <a:p>
            <a:r>
              <a:rPr lang="el-GR" sz="4200">
                <a:latin typeface="Arial Narrow" panose="020B0606020202030204" pitchFamily="34" charset="0"/>
              </a:rPr>
              <a:t>Πέρα από την «οικονομία της προσοχής»</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52B2B09-10F7-47E6-A600-DDA46EABB2D7}"/>
              </a:ext>
            </a:extLst>
          </p:cNvPr>
          <p:cNvSpPr>
            <a:spLocks noGrp="1"/>
          </p:cNvSpPr>
          <p:nvPr>
            <p:ph idx="1"/>
          </p:nvPr>
        </p:nvSpPr>
        <p:spPr>
          <a:xfrm>
            <a:off x="640080" y="2872899"/>
            <a:ext cx="4243589" cy="3320668"/>
          </a:xfrm>
        </p:spPr>
        <p:txBody>
          <a:bodyPr>
            <a:normAutofit/>
          </a:bodyPr>
          <a:lstStyle/>
          <a:p>
            <a:pPr marL="0" indent="0">
              <a:spcAft>
                <a:spcPts val="1000"/>
              </a:spcAft>
              <a:buNone/>
            </a:pPr>
            <a:r>
              <a:rPr lang="el-GR" sz="1500">
                <a:effectLst/>
                <a:latin typeface="Arial Narrow" panose="020B0606020202030204" pitchFamily="34" charset="0"/>
                <a:ea typeface="Calibri" panose="020F0502020204030204" pitchFamily="34" charset="0"/>
                <a:cs typeface="Times New Roman" panose="02020603050405020304" pitchFamily="18" charset="0"/>
              </a:rPr>
              <a:t>Στο βιβλίο του με τίτλο </a:t>
            </a:r>
            <a:r>
              <a:rPr lang="en-US" sz="1500" i="1">
                <a:effectLst/>
                <a:latin typeface="Arial Narrow" panose="020B0606020202030204" pitchFamily="34" charset="0"/>
                <a:ea typeface="Calibri" panose="020F0502020204030204" pitchFamily="34" charset="0"/>
                <a:cs typeface="Times New Roman" panose="02020603050405020304" pitchFamily="18" charset="0"/>
              </a:rPr>
              <a:t>The Assemblage Brain </a:t>
            </a:r>
            <a:r>
              <a:rPr lang="el-GR" sz="1500">
                <a:effectLst/>
                <a:latin typeface="Arial Narrow" panose="020B0606020202030204" pitchFamily="34" charset="0"/>
                <a:ea typeface="Calibri" panose="020F0502020204030204" pitchFamily="34" charset="0"/>
                <a:cs typeface="Times New Roman" panose="02020603050405020304" pitchFamily="18" charset="0"/>
              </a:rPr>
              <a:t>(2017)</a:t>
            </a:r>
            <a:r>
              <a:rPr lang="el-GR" sz="1500" i="1">
                <a:effectLst/>
                <a:latin typeface="Arial Narrow" panose="020B0606020202030204" pitchFamily="34" charset="0"/>
                <a:ea typeface="Calibri" panose="020F0502020204030204" pitchFamily="34" charset="0"/>
                <a:cs typeface="Times New Roman" panose="02020603050405020304" pitchFamily="18" charset="0"/>
              </a:rPr>
              <a:t>, </a:t>
            </a:r>
            <a:r>
              <a:rPr lang="el-GR" sz="1500">
                <a:effectLst/>
                <a:latin typeface="Arial Narrow" panose="020B0606020202030204" pitchFamily="34" charset="0"/>
                <a:ea typeface="Calibri" panose="020F0502020204030204" pitchFamily="34" charset="0"/>
                <a:cs typeface="Times New Roman" panose="02020603050405020304" pitchFamily="18" charset="0"/>
              </a:rPr>
              <a:t>ο </a:t>
            </a:r>
            <a:r>
              <a:rPr lang="en-US" sz="1500">
                <a:effectLst/>
                <a:latin typeface="Arial Narrow" panose="020B0606020202030204" pitchFamily="34" charset="0"/>
                <a:ea typeface="Calibri" panose="020F0502020204030204" pitchFamily="34" charset="0"/>
                <a:cs typeface="Times New Roman" panose="02020603050405020304" pitchFamily="18" charset="0"/>
              </a:rPr>
              <a:t>Tony Sampson </a:t>
            </a:r>
            <a:r>
              <a:rPr lang="el-GR" sz="1500">
                <a:effectLst/>
                <a:latin typeface="Arial Narrow" panose="020B0606020202030204" pitchFamily="34" charset="0"/>
                <a:ea typeface="Calibri" panose="020F0502020204030204" pitchFamily="34" charset="0"/>
                <a:cs typeface="Times New Roman" panose="02020603050405020304" pitchFamily="18" charset="0"/>
              </a:rPr>
              <a:t>τονίζει ότι διανύουμε πλέον μία περίοδο όπου η σκέψη προσεγγίζεται ως </a:t>
            </a:r>
            <a:r>
              <a:rPr lang="el-GR" sz="1500" i="1">
                <a:effectLst/>
                <a:latin typeface="Arial Narrow" panose="020B0606020202030204" pitchFamily="34" charset="0"/>
                <a:ea typeface="Calibri" panose="020F0502020204030204" pitchFamily="34" charset="0"/>
                <a:cs typeface="Times New Roman" panose="02020603050405020304" pitchFamily="18" charset="0"/>
              </a:rPr>
              <a:t>νομαδικότητα</a:t>
            </a:r>
            <a:r>
              <a:rPr lang="el-GR" sz="1500">
                <a:effectLst/>
                <a:latin typeface="Arial Narrow" panose="020B0606020202030204" pitchFamily="34" charset="0"/>
                <a:ea typeface="Calibri" panose="020F0502020204030204" pitchFamily="34" charset="0"/>
                <a:cs typeface="Times New Roman" panose="02020603050405020304" pitchFamily="18" charset="0"/>
              </a:rPr>
              <a:t> και </a:t>
            </a:r>
            <a:r>
              <a:rPr lang="el-GR" sz="1500" i="1">
                <a:effectLst/>
                <a:latin typeface="Arial Narrow" panose="020B0606020202030204" pitchFamily="34" charset="0"/>
                <a:ea typeface="Calibri" panose="020F0502020204030204" pitchFamily="34" charset="0"/>
                <a:cs typeface="Times New Roman" panose="02020603050405020304" pitchFamily="18" charset="0"/>
              </a:rPr>
              <a:t>κίνηση</a:t>
            </a:r>
            <a:r>
              <a:rPr lang="el-GR" sz="1500">
                <a:effectLst/>
                <a:latin typeface="Arial Narrow" panose="020B0606020202030204" pitchFamily="34" charset="0"/>
                <a:ea typeface="Calibri" panose="020F0502020204030204" pitchFamily="34" charset="0"/>
                <a:cs typeface="Times New Roman" panose="02020603050405020304" pitchFamily="18" charset="0"/>
              </a:rPr>
              <a:t>, ως κάτι λανθάνον και διάχυτο, που διαρκώς υπερβαίνει τα σαφή τοπολογικά όρια του ανθρώπινου εγκεφάλου. Ουσιαστικά, ο ανθρώπινος εγκέφαλος παύει να εκλαμβάνεται ως αυστηρά οριοθετημένη κατηγορία και προσλαμβάνεται πλέον ως σκέλος ενός </a:t>
            </a:r>
            <a:r>
              <a:rPr lang="el-GR" sz="1500" b="1">
                <a:effectLst/>
                <a:latin typeface="Arial Narrow" panose="020B0606020202030204" pitchFamily="34" charset="0"/>
                <a:ea typeface="Calibri" panose="020F0502020204030204" pitchFamily="34" charset="0"/>
                <a:cs typeface="Times New Roman" panose="02020603050405020304" pitchFamily="18" charset="0"/>
              </a:rPr>
              <a:t>ευρύτερου </a:t>
            </a:r>
            <a:r>
              <a:rPr lang="el-GR" sz="1500" b="1" i="1">
                <a:effectLst/>
                <a:latin typeface="Arial Narrow" panose="020B0606020202030204" pitchFamily="34" charset="0"/>
                <a:ea typeface="Calibri" panose="020F0502020204030204" pitchFamily="34" charset="0"/>
                <a:cs typeface="Times New Roman" panose="02020603050405020304" pitchFamily="18" charset="0"/>
              </a:rPr>
              <a:t>συναπτικού</a:t>
            </a:r>
            <a:r>
              <a:rPr lang="el-GR" sz="1500" b="1">
                <a:effectLst/>
                <a:latin typeface="Arial Narrow" panose="020B0606020202030204" pitchFamily="34" charset="0"/>
                <a:ea typeface="Calibri" panose="020F0502020204030204" pitchFamily="34" charset="0"/>
                <a:cs typeface="Times New Roman" panose="02020603050405020304" pitchFamily="18" charset="0"/>
              </a:rPr>
              <a:t> συστήματος</a:t>
            </a:r>
            <a:r>
              <a:rPr lang="el-GR" sz="1500">
                <a:effectLst/>
                <a:latin typeface="Arial Narrow" panose="020B0606020202030204" pitchFamily="34" charset="0"/>
                <a:ea typeface="Calibri" panose="020F0502020204030204" pitchFamily="34" charset="0"/>
                <a:cs typeface="Times New Roman" panose="02020603050405020304" pitchFamily="18" charset="0"/>
              </a:rPr>
              <a:t> (</a:t>
            </a:r>
            <a:r>
              <a:rPr lang="en-US" sz="1500">
                <a:effectLst/>
                <a:latin typeface="Arial Narrow" panose="020B0606020202030204" pitchFamily="34" charset="0"/>
                <a:ea typeface="Calibri" panose="020F0502020204030204" pitchFamily="34" charset="0"/>
                <a:cs typeface="Times New Roman" panose="02020603050405020304" pitchFamily="18" charset="0"/>
              </a:rPr>
              <a:t>synaptic brain</a:t>
            </a:r>
            <a:r>
              <a:rPr lang="el-GR" sz="1500">
                <a:effectLst/>
                <a:latin typeface="Arial Narrow" panose="020B0606020202030204" pitchFamily="34" charset="0"/>
                <a:ea typeface="Calibri" panose="020F0502020204030204" pitchFamily="34" charset="0"/>
                <a:cs typeface="Times New Roman" panose="02020603050405020304" pitchFamily="18" charset="0"/>
              </a:rPr>
              <a:t>) (2017: </a:t>
            </a:r>
            <a:r>
              <a:rPr lang="en-US" sz="1500">
                <a:effectLst/>
                <a:latin typeface="Arial Narrow" panose="020B0606020202030204" pitchFamily="34" charset="0"/>
                <a:ea typeface="Calibri" panose="020F0502020204030204" pitchFamily="34" charset="0"/>
                <a:cs typeface="Times New Roman" panose="02020603050405020304" pitchFamily="18" charset="0"/>
              </a:rPr>
              <a:t>xiv</a:t>
            </a:r>
            <a:r>
              <a:rPr lang="el-GR" sz="1500">
                <a:effectLst/>
                <a:latin typeface="Arial Narrow" panose="020B0606020202030204" pitchFamily="34" charset="0"/>
                <a:ea typeface="Calibri" panose="020F0502020204030204" pitchFamily="34" charset="0"/>
                <a:cs typeface="Times New Roman" panose="02020603050405020304" pitchFamily="18" charset="0"/>
              </a:rPr>
              <a:t>). </a:t>
            </a:r>
          </a:p>
          <a:p>
            <a:pPr marL="0" indent="0">
              <a:spcAft>
                <a:spcPts val="1000"/>
              </a:spcAft>
              <a:buNone/>
            </a:pPr>
            <a:endParaRPr lang="el-GR" sz="15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sz="1500">
                <a:effectLst/>
                <a:latin typeface="Calibri" panose="020F0502020204030204" pitchFamily="34" charset="0"/>
                <a:ea typeface="Calibri" panose="020F0502020204030204" pitchFamily="34" charset="0"/>
                <a:cs typeface="Times New Roman" panose="02020603050405020304" pitchFamily="18" charset="0"/>
              </a:rPr>
              <a:t> </a:t>
            </a:r>
          </a:p>
          <a:p>
            <a:endParaRPr lang="el-GR" sz="1500"/>
          </a:p>
        </p:txBody>
      </p:sp>
      <p:pic>
        <p:nvPicPr>
          <p:cNvPr id="4" name="Εικόνα 3">
            <a:extLst>
              <a:ext uri="{FF2B5EF4-FFF2-40B4-BE49-F238E27FC236}">
                <a16:creationId xmlns:a16="http://schemas.microsoft.com/office/drawing/2014/main" id="{C796B8EF-CD9A-4BF0-BA11-A6CDA8E81327}"/>
              </a:ext>
            </a:extLst>
          </p:cNvPr>
          <p:cNvPicPr>
            <a:picLocks noChangeAspect="1"/>
          </p:cNvPicPr>
          <p:nvPr/>
        </p:nvPicPr>
        <p:blipFill rotWithShape="1">
          <a:blip r:embed="rId2">
            <a:extLst>
              <a:ext uri="{28A0092B-C50C-407E-A947-70E740481C1C}">
                <a14:useLocalDpi xmlns:a14="http://schemas.microsoft.com/office/drawing/2010/main" val="0"/>
              </a:ext>
            </a:extLst>
          </a:blip>
          <a:srcRect l="4570" r="202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0074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07A4B2A-AA80-463B-9EC2-D90DD30C1CE7}"/>
              </a:ext>
            </a:extLst>
          </p:cNvPr>
          <p:cNvSpPr>
            <a:spLocks noGrp="1"/>
          </p:cNvSpPr>
          <p:nvPr>
            <p:ph type="title"/>
          </p:nvPr>
        </p:nvSpPr>
        <p:spPr>
          <a:xfrm>
            <a:off x="572493" y="238539"/>
            <a:ext cx="11018520" cy="1434415"/>
          </a:xfrm>
        </p:spPr>
        <p:txBody>
          <a:bodyPr anchor="b">
            <a:normAutofit/>
          </a:bodyPr>
          <a:lstStyle/>
          <a:p>
            <a:r>
              <a:rPr lang="en-US" sz="4600">
                <a:latin typeface="Arial Narrow" panose="020B0606020202030204" pitchFamily="34" charset="0"/>
              </a:rPr>
              <a:t>Social Media: </a:t>
            </a:r>
            <a:br>
              <a:rPr lang="el-GR" sz="4600">
                <a:latin typeface="Arial Narrow" panose="020B0606020202030204" pitchFamily="34" charset="0"/>
              </a:rPr>
            </a:br>
            <a:r>
              <a:rPr lang="el-GR" sz="4600">
                <a:effectLst/>
                <a:latin typeface="Arial Narrow" panose="020B0606020202030204" pitchFamily="34" charset="0"/>
                <a:ea typeface="Calibri" panose="020F0502020204030204" pitchFamily="34" charset="0"/>
              </a:rPr>
              <a:t>Εφόδιο ή εμπόδιο στην επικοινωνία</a:t>
            </a:r>
            <a:r>
              <a:rPr lang="en-US" sz="4600">
                <a:effectLst/>
                <a:latin typeface="Arial Narrow" panose="020B0606020202030204" pitchFamily="34" charset="0"/>
                <a:ea typeface="Calibri" panose="020F0502020204030204" pitchFamily="34" charset="0"/>
              </a:rPr>
              <a:t>;</a:t>
            </a:r>
            <a:endParaRPr lang="el-GR" sz="4600">
              <a:latin typeface="Arial Narrow" panose="020B0606020202030204" pitchFamily="34" charset="0"/>
            </a:endParaRP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39B26B0-FA47-48B0-BF51-0D0B6D3FA58A}"/>
              </a:ext>
            </a:extLst>
          </p:cNvPr>
          <p:cNvSpPr>
            <a:spLocks noGrp="1"/>
          </p:cNvSpPr>
          <p:nvPr>
            <p:ph idx="1"/>
          </p:nvPr>
        </p:nvSpPr>
        <p:spPr>
          <a:xfrm>
            <a:off x="572493" y="2071316"/>
            <a:ext cx="6713552" cy="4119172"/>
          </a:xfrm>
        </p:spPr>
        <p:txBody>
          <a:bodyPr anchor="t">
            <a:normAutofit/>
          </a:bodyPr>
          <a:lstStyle/>
          <a:p>
            <a:r>
              <a:rPr lang="el-GR" sz="1700">
                <a:effectLst/>
                <a:latin typeface="Arial Narrow" panose="020B0606020202030204" pitchFamily="34" charset="0"/>
                <a:ea typeface="Calibri" panose="020F0502020204030204" pitchFamily="34" charset="0"/>
                <a:cs typeface="Times New Roman" panose="02020603050405020304" pitchFamily="18" charset="0"/>
              </a:rPr>
              <a:t>Ο όρος </a:t>
            </a:r>
            <a:r>
              <a:rPr lang="en-US" sz="1700" i="1">
                <a:effectLst/>
                <a:latin typeface="Arial Narrow" panose="020B0606020202030204" pitchFamily="34" charset="0"/>
                <a:ea typeface="Calibri" panose="020F0502020204030204" pitchFamily="34" charset="0"/>
                <a:cs typeface="Times New Roman" panose="02020603050405020304" pitchFamily="18" charset="0"/>
              </a:rPr>
              <a:t>social media</a:t>
            </a:r>
            <a:r>
              <a:rPr lang="en-US" sz="1700">
                <a:effectLst/>
                <a:latin typeface="Arial Narrow" panose="020B0606020202030204" pitchFamily="34" charset="0"/>
                <a:ea typeface="Calibri" panose="020F0502020204030204" pitchFamily="34" charset="0"/>
                <a:cs typeface="Times New Roman" panose="02020603050405020304" pitchFamily="18" charset="0"/>
              </a:rPr>
              <a:t> </a:t>
            </a:r>
            <a:r>
              <a:rPr lang="el-GR" sz="1700">
                <a:effectLst/>
                <a:latin typeface="Arial Narrow" panose="020B0606020202030204" pitchFamily="34" charset="0"/>
                <a:ea typeface="Calibri" panose="020F0502020204030204" pitchFamily="34" charset="0"/>
                <a:cs typeface="Times New Roman" panose="02020603050405020304" pitchFamily="18" charset="0"/>
              </a:rPr>
              <a:t>χρησιμοποιείται για να περιγράψει διαδικτυακά περιβάλλοντα αλληλεπίδρασης, τα οποία, αξιοποιώντας την εκτεταμένη χρήση ατομικών συσκευών και την εύκολη πρόσβαση στο διαδίκτυο, θεμελιώνουν ένα νέο πλαίσιο επικοινωνίας που προάγει τη συμμετοχική παραγωγή και διακίνηση πληροφορίας. Σε αντίθεση με τα παραδοσιακά μέσα ενημέρωσης (μονόδρομη επικοινωνία), τα μέσα κοινωνικής δικτύωσης κινούνται πέρα από τη συνθήκη της παθητικής παρατήρησης. Εκχώρηση ενεργού ρόλου στη διαχείριση της πληροφορίας στους ίδιους τους χρήστες. </a:t>
            </a:r>
          </a:p>
          <a:p>
            <a:r>
              <a:rPr lang="el-GR" sz="1700">
                <a:effectLst/>
                <a:latin typeface="Arial Narrow" panose="020B0606020202030204" pitchFamily="34" charset="0"/>
                <a:ea typeface="Calibri" panose="020F0502020204030204" pitchFamily="34" charset="0"/>
                <a:cs typeface="Times New Roman" panose="02020603050405020304" pitchFamily="18" charset="0"/>
              </a:rPr>
              <a:t> ΩΣΤΟΣΟ</a:t>
            </a:r>
            <a:r>
              <a:rPr lang="en-US" sz="1700">
                <a:effectLst/>
                <a:latin typeface="Arial Narrow" panose="020B0606020202030204" pitchFamily="34" charset="0"/>
                <a:ea typeface="Calibri" panose="020F0502020204030204" pitchFamily="34" charset="0"/>
                <a:cs typeface="Times New Roman" panose="02020603050405020304" pitchFamily="18" charset="0"/>
              </a:rPr>
              <a:t>: </a:t>
            </a:r>
            <a:r>
              <a:rPr lang="el-GR" sz="1700">
                <a:effectLst/>
                <a:latin typeface="Arial Narrow" panose="020B0606020202030204" pitchFamily="34" charset="0"/>
                <a:ea typeface="Calibri" panose="020F0502020204030204" pitchFamily="34" charset="0"/>
                <a:cs typeface="Times New Roman" panose="02020603050405020304" pitchFamily="18" charset="0"/>
              </a:rPr>
              <a:t>Ο ολοένα αυξανόμενος όγκος πληροφορίας είναι μεν διαδικτυακά διαθέσιμος, παραμένει ωστόσο ασαφές το κατά πόσον μπορεί να καταστεί αντιληπτός στο σύνολο του από τους χρήστες. Χαρακτηριστικοί είναι οι όροι που απαντούν τα τελευταία χρόνια στη διεθνή βιβλιογραφία ως απόπειρες περιγραφής του εν λόγω φαινομένου: </a:t>
            </a:r>
            <a:r>
              <a:rPr lang="el-GR" sz="1700" i="1">
                <a:effectLst/>
                <a:latin typeface="Arial Narrow" panose="020B0606020202030204" pitchFamily="34" charset="0"/>
                <a:ea typeface="Calibri" panose="020F0502020204030204" pitchFamily="34" charset="0"/>
                <a:cs typeface="Times New Roman" panose="02020603050405020304" pitchFamily="18" charset="0"/>
              </a:rPr>
              <a:t>υπερφόρτωση </a:t>
            </a:r>
            <a:r>
              <a:rPr lang="el-GR" sz="1700">
                <a:effectLst/>
                <a:latin typeface="Arial Narrow" panose="020B0606020202030204" pitchFamily="34" charset="0"/>
                <a:ea typeface="Calibri" panose="020F0502020204030204" pitchFamily="34" charset="0"/>
                <a:cs typeface="Times New Roman" panose="02020603050405020304" pitchFamily="18" charset="0"/>
              </a:rPr>
              <a:t>(</a:t>
            </a:r>
            <a:r>
              <a:rPr lang="en-US" sz="1700">
                <a:effectLst/>
                <a:latin typeface="Arial Narrow" panose="020B0606020202030204" pitchFamily="34" charset="0"/>
                <a:ea typeface="Calibri" panose="020F0502020204030204" pitchFamily="34" charset="0"/>
                <a:cs typeface="Times New Roman" panose="02020603050405020304" pitchFamily="18" charset="0"/>
              </a:rPr>
              <a:t>information overload</a:t>
            </a:r>
            <a:r>
              <a:rPr lang="el-GR" sz="1700">
                <a:effectLst/>
                <a:latin typeface="Arial Narrow" panose="020B0606020202030204" pitchFamily="34" charset="0"/>
                <a:ea typeface="Calibri" panose="020F0502020204030204" pitchFamily="34" charset="0"/>
                <a:cs typeface="Times New Roman" panose="02020603050405020304" pitchFamily="18" charset="0"/>
              </a:rPr>
              <a:t>), </a:t>
            </a:r>
            <a:r>
              <a:rPr lang="el-GR" sz="1700" i="1">
                <a:effectLst/>
                <a:latin typeface="Arial Narrow" panose="020B0606020202030204" pitchFamily="34" charset="0"/>
                <a:ea typeface="Calibri" panose="020F0502020204030204" pitchFamily="34" charset="0"/>
                <a:cs typeface="Times New Roman" panose="02020603050405020304" pitchFamily="18" charset="0"/>
              </a:rPr>
              <a:t>κορεσμός </a:t>
            </a:r>
            <a:r>
              <a:rPr lang="el-GR" sz="1700">
                <a:effectLst/>
                <a:latin typeface="Arial Narrow" panose="020B0606020202030204" pitchFamily="34" charset="0"/>
                <a:ea typeface="Calibri" panose="020F0502020204030204" pitchFamily="34" charset="0"/>
                <a:cs typeface="Times New Roman" panose="02020603050405020304" pitchFamily="18" charset="0"/>
              </a:rPr>
              <a:t>(</a:t>
            </a:r>
            <a:r>
              <a:rPr lang="en-US" sz="1700">
                <a:effectLst/>
                <a:latin typeface="Arial Narrow" panose="020B0606020202030204" pitchFamily="34" charset="0"/>
                <a:ea typeface="Calibri" panose="020F0502020204030204" pitchFamily="34" charset="0"/>
                <a:cs typeface="Times New Roman" panose="02020603050405020304" pitchFamily="18" charset="0"/>
              </a:rPr>
              <a:t>infoglut</a:t>
            </a:r>
            <a:r>
              <a:rPr lang="el-GR" sz="1700">
                <a:effectLst/>
                <a:latin typeface="Arial Narrow" panose="020B0606020202030204" pitchFamily="34" charset="0"/>
                <a:ea typeface="Calibri" panose="020F0502020204030204" pitchFamily="34" charset="0"/>
                <a:cs typeface="Times New Roman" panose="02020603050405020304" pitchFamily="18" charset="0"/>
              </a:rPr>
              <a:t>), </a:t>
            </a:r>
            <a:r>
              <a:rPr lang="el-GR" sz="1700" i="1">
                <a:effectLst/>
                <a:latin typeface="Arial Narrow" panose="020B0606020202030204" pitchFamily="34" charset="0"/>
                <a:ea typeface="Calibri" panose="020F0502020204030204" pitchFamily="34" charset="0"/>
                <a:cs typeface="Times New Roman" panose="02020603050405020304" pitchFamily="18" charset="0"/>
              </a:rPr>
              <a:t>αφθονία</a:t>
            </a:r>
            <a:r>
              <a:rPr lang="el-GR" sz="1700">
                <a:effectLst/>
                <a:latin typeface="Arial Narrow" panose="020B0606020202030204" pitchFamily="34" charset="0"/>
                <a:ea typeface="Calibri" panose="020F0502020204030204" pitchFamily="34" charset="0"/>
                <a:cs typeface="Times New Roman" panose="02020603050405020304" pitchFamily="18" charset="0"/>
              </a:rPr>
              <a:t> (</a:t>
            </a:r>
            <a:r>
              <a:rPr lang="en-US" sz="1700">
                <a:effectLst/>
                <a:latin typeface="Arial Narrow" panose="020B0606020202030204" pitchFamily="34" charset="0"/>
                <a:ea typeface="Calibri" panose="020F0502020204030204" pitchFamily="34" charset="0"/>
                <a:cs typeface="Times New Roman" panose="02020603050405020304" pitchFamily="18" charset="0"/>
              </a:rPr>
              <a:t>information abundance</a:t>
            </a:r>
            <a:r>
              <a:rPr lang="el-GR" sz="1700">
                <a:effectLst/>
                <a:latin typeface="Arial Narrow" panose="020B0606020202030204" pitchFamily="34" charset="0"/>
                <a:ea typeface="Calibri" panose="020F0502020204030204" pitchFamily="34" charset="0"/>
                <a:cs typeface="Times New Roman" panose="02020603050405020304" pitchFamily="18" charset="0"/>
              </a:rPr>
              <a:t>), </a:t>
            </a:r>
            <a:r>
              <a:rPr lang="el-GR" sz="1700" i="1">
                <a:effectLst/>
                <a:latin typeface="Arial Narrow" panose="020B0606020202030204" pitchFamily="34" charset="0"/>
                <a:ea typeface="Calibri" panose="020F0502020204030204" pitchFamily="34" charset="0"/>
                <a:cs typeface="Times New Roman" panose="02020603050405020304" pitchFamily="18" charset="0"/>
              </a:rPr>
              <a:t>καταιγισμός </a:t>
            </a:r>
            <a:r>
              <a:rPr lang="el-GR" sz="1700">
                <a:effectLst/>
                <a:latin typeface="Arial Narrow" panose="020B0606020202030204" pitchFamily="34" charset="0"/>
                <a:ea typeface="Calibri" panose="020F0502020204030204" pitchFamily="34" charset="0"/>
                <a:cs typeface="Times New Roman" panose="02020603050405020304" pitchFamily="18" charset="0"/>
              </a:rPr>
              <a:t>(</a:t>
            </a:r>
            <a:r>
              <a:rPr lang="en-US" sz="1700">
                <a:effectLst/>
                <a:latin typeface="Arial Narrow" panose="020B0606020202030204" pitchFamily="34" charset="0"/>
                <a:ea typeface="Calibri" panose="020F0502020204030204" pitchFamily="34" charset="0"/>
                <a:cs typeface="Times New Roman" panose="02020603050405020304" pitchFamily="18" charset="0"/>
              </a:rPr>
              <a:t>cascade of information</a:t>
            </a:r>
            <a:r>
              <a:rPr lang="el-GR" sz="1700">
                <a:effectLst/>
                <a:latin typeface="Arial Narrow" panose="020B0606020202030204" pitchFamily="34" charset="0"/>
                <a:ea typeface="Calibri" panose="020F0502020204030204" pitchFamily="34" charset="0"/>
                <a:cs typeface="Times New Roman" panose="02020603050405020304" pitchFamily="18" charset="0"/>
              </a:rPr>
              <a:t>), </a:t>
            </a:r>
            <a:r>
              <a:rPr lang="el-GR" sz="1700" i="1">
                <a:effectLst/>
                <a:latin typeface="Arial Narrow" panose="020B0606020202030204" pitchFamily="34" charset="0"/>
                <a:ea typeface="Calibri" panose="020F0502020204030204" pitchFamily="34" charset="0"/>
                <a:cs typeface="Times New Roman" panose="02020603050405020304" pitchFamily="18" charset="0"/>
              </a:rPr>
              <a:t>εξουθένωση </a:t>
            </a:r>
            <a:r>
              <a:rPr lang="el-GR" sz="1700">
                <a:effectLst/>
                <a:latin typeface="Arial Narrow" panose="020B0606020202030204" pitchFamily="34" charset="0"/>
                <a:ea typeface="Calibri" panose="020F0502020204030204" pitchFamily="34" charset="0"/>
                <a:cs typeface="Times New Roman" panose="02020603050405020304" pitchFamily="18" charset="0"/>
              </a:rPr>
              <a:t>(</a:t>
            </a:r>
            <a:r>
              <a:rPr lang="en-US" sz="1700">
                <a:effectLst/>
                <a:latin typeface="Arial Narrow" panose="020B0606020202030204" pitchFamily="34" charset="0"/>
                <a:ea typeface="Calibri" panose="020F0502020204030204" pitchFamily="34" charset="0"/>
                <a:cs typeface="Times New Roman" panose="02020603050405020304" pitchFamily="18" charset="0"/>
              </a:rPr>
              <a:t>information fatigue</a:t>
            </a:r>
            <a:r>
              <a:rPr lang="el-GR" sz="1700">
                <a:effectLst/>
                <a:latin typeface="Arial Narrow" panose="020B0606020202030204" pitchFamily="34" charset="0"/>
                <a:ea typeface="Calibri" panose="020F0502020204030204" pitchFamily="34" charset="0"/>
                <a:cs typeface="Times New Roman" panose="02020603050405020304" pitchFamily="18" charset="0"/>
              </a:rPr>
              <a:t>). </a:t>
            </a:r>
          </a:p>
          <a:p>
            <a:endParaRPr lang="el-GR" sz="1700"/>
          </a:p>
        </p:txBody>
      </p:sp>
      <p:pic>
        <p:nvPicPr>
          <p:cNvPr id="7" name="Εικόνα 6">
            <a:extLst>
              <a:ext uri="{FF2B5EF4-FFF2-40B4-BE49-F238E27FC236}">
                <a16:creationId xmlns:a16="http://schemas.microsoft.com/office/drawing/2014/main" id="{E01F4D99-C72B-4CD4-8664-C4EAD44674AC}"/>
              </a:ext>
            </a:extLst>
          </p:cNvPr>
          <p:cNvPicPr>
            <a:picLocks noChangeAspect="1"/>
          </p:cNvPicPr>
          <p:nvPr/>
        </p:nvPicPr>
        <p:blipFill rotWithShape="1">
          <a:blip r:embed="rId2">
            <a:extLst>
              <a:ext uri="{28A0092B-C50C-407E-A947-70E740481C1C}">
                <a14:useLocalDpi xmlns:a14="http://schemas.microsoft.com/office/drawing/2010/main" val="0"/>
              </a:ext>
            </a:extLst>
          </a:blip>
          <a:srcRect l="35689" r="16447" b="-2"/>
          <a:stretch/>
        </p:blipFill>
        <p:spPr>
          <a:xfrm>
            <a:off x="7675658" y="2093976"/>
            <a:ext cx="3941064" cy="4096512"/>
          </a:xfrm>
          <a:prstGeom prst="rect">
            <a:avLst/>
          </a:prstGeom>
        </p:spPr>
      </p:pic>
    </p:spTree>
    <p:extLst>
      <p:ext uri="{BB962C8B-B14F-4D97-AF65-F5344CB8AC3E}">
        <p14:creationId xmlns:p14="http://schemas.microsoft.com/office/powerpoint/2010/main" val="163667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1F873A2-5FA5-489D-AF3B-989DCAF03775}"/>
              </a:ext>
            </a:extLst>
          </p:cNvPr>
          <p:cNvSpPr>
            <a:spLocks noGrp="1"/>
          </p:cNvSpPr>
          <p:nvPr>
            <p:ph type="title"/>
          </p:nvPr>
        </p:nvSpPr>
        <p:spPr>
          <a:xfrm>
            <a:off x="6513788" y="365125"/>
            <a:ext cx="4840010" cy="1807305"/>
          </a:xfrm>
        </p:spPr>
        <p:txBody>
          <a:bodyPr>
            <a:normAutofit/>
          </a:bodyPr>
          <a:lstStyle/>
          <a:p>
            <a:r>
              <a:rPr lang="el-GR">
                <a:latin typeface="Arial Narrow" panose="020B0606020202030204" pitchFamily="34" charset="0"/>
              </a:rPr>
              <a:t>Προς μία «οικολογία της προσοχής»</a:t>
            </a:r>
          </a:p>
        </p:txBody>
      </p:sp>
      <p:pic>
        <p:nvPicPr>
          <p:cNvPr id="5" name="Εικόνα 4">
            <a:extLst>
              <a:ext uri="{FF2B5EF4-FFF2-40B4-BE49-F238E27FC236}">
                <a16:creationId xmlns:a16="http://schemas.microsoft.com/office/drawing/2014/main" id="{5CBCEA13-1E85-4AD0-B457-5E6112A9C883}"/>
              </a:ext>
            </a:extLst>
          </p:cNvPr>
          <p:cNvPicPr>
            <a:picLocks noChangeAspect="1"/>
          </p:cNvPicPr>
          <p:nvPr/>
        </p:nvPicPr>
        <p:blipFill rotWithShape="1">
          <a:blip r:embed="rId2">
            <a:extLst>
              <a:ext uri="{28A0092B-C50C-407E-A947-70E740481C1C}">
                <a14:useLocalDpi xmlns:a14="http://schemas.microsoft.com/office/drawing/2010/main" val="0"/>
              </a:ext>
            </a:extLst>
          </a:blip>
          <a:srcRect l="20564" r="2882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Θέση περιεχομένου 2">
            <a:extLst>
              <a:ext uri="{FF2B5EF4-FFF2-40B4-BE49-F238E27FC236}">
                <a16:creationId xmlns:a16="http://schemas.microsoft.com/office/drawing/2014/main" id="{AEA6BBE2-ED3F-482C-9B61-0EBDB33344D6}"/>
              </a:ext>
            </a:extLst>
          </p:cNvPr>
          <p:cNvSpPr>
            <a:spLocks noGrp="1"/>
          </p:cNvSpPr>
          <p:nvPr>
            <p:ph idx="1"/>
          </p:nvPr>
        </p:nvSpPr>
        <p:spPr>
          <a:xfrm>
            <a:off x="6513788" y="2333297"/>
            <a:ext cx="4840010" cy="3843666"/>
          </a:xfrm>
        </p:spPr>
        <p:txBody>
          <a:bodyPr>
            <a:normAutofit/>
          </a:bodyPr>
          <a:lstStyle/>
          <a:p>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p>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p>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r>
              <a:rPr lang="el-GR" sz="1400">
                <a:effectLst/>
                <a:latin typeface="Arial Narrow" panose="020B0606020202030204" pitchFamily="34" charset="0"/>
                <a:ea typeface="Calibri" panose="020F0502020204030204" pitchFamily="34" charset="0"/>
                <a:cs typeface="Times New Roman" panose="02020603050405020304" pitchFamily="18" charset="0"/>
              </a:rPr>
              <a:t>Η έμφαση στην επιφάνεια διεπαφής, τη διαμεσολάβηση, την υβριδικότητα, τη νομαδικότητα κλονίζει την προσέγγιση της έννοιας της προσοχής από αυστηρά οικονομική σκοπιά. </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p>
            <a:r>
              <a:rPr lang="el-GR" sz="1400">
                <a:effectLst/>
                <a:latin typeface="Arial Narrow" panose="020B0606020202030204" pitchFamily="34" charset="0"/>
                <a:ea typeface="Calibri" panose="020F0502020204030204" pitchFamily="34" charset="0"/>
                <a:cs typeface="Times New Roman" panose="02020603050405020304" pitchFamily="18" charset="0"/>
              </a:rPr>
              <a:t>Η προσοχή δε συνιστά πόρο προς εκμετάλλευση (τουλάχιστον όχι αποκλειστικά).</a:t>
            </a:r>
          </a:p>
          <a:p>
            <a:r>
              <a:rPr lang="el-GR" sz="1400">
                <a:effectLst/>
                <a:latin typeface="Arial Narrow" panose="020B0606020202030204" pitchFamily="34" charset="0"/>
                <a:ea typeface="Calibri" panose="020F0502020204030204" pitchFamily="34" charset="0"/>
                <a:cs typeface="Times New Roman" panose="02020603050405020304" pitchFamily="18" charset="0"/>
              </a:rPr>
              <a:t>Η διαδικτυακή αλληλεπίδραση (κυρίως εντός των περιβαλλόντων κοινωνικής δικτύωσης), επιβάλλει την αναθεώρηση παγιωμένων τοπολογιών, χαρακτηριστικών και «ρόλων». </a:t>
            </a:r>
          </a:p>
          <a:p>
            <a:r>
              <a:rPr lang="el-GR" sz="1400">
                <a:effectLst/>
                <a:latin typeface="Arial Narrow" panose="020B0606020202030204" pitchFamily="34" charset="0"/>
                <a:ea typeface="Calibri" panose="020F0502020204030204" pitchFamily="34" charset="0"/>
                <a:cs typeface="Times New Roman" panose="02020603050405020304" pitchFamily="18" charset="0"/>
              </a:rPr>
              <a:t>Το νέο πρόταγμα είναι η δημιουργία νέων συνομαδώσεων και συσχετισμών</a:t>
            </a:r>
            <a:r>
              <a:rPr lang="en-US" sz="1400">
                <a:effectLst/>
                <a:latin typeface="Arial Narrow" panose="020B0606020202030204" pitchFamily="34" charset="0"/>
                <a:ea typeface="Calibri" panose="020F0502020204030204" pitchFamily="34" charset="0"/>
                <a:cs typeface="Times New Roman" panose="02020603050405020304" pitchFamily="18" charset="0"/>
              </a:rPr>
              <a:t>: the</a:t>
            </a:r>
            <a:r>
              <a:rPr lang="el-GR" sz="1400">
                <a:effectLst/>
                <a:latin typeface="Arial Narrow" panose="020B0606020202030204" pitchFamily="34" charset="0"/>
                <a:ea typeface="Calibri" panose="020F0502020204030204" pitchFamily="34" charset="0"/>
                <a:cs typeface="Times New Roman" panose="02020603050405020304" pitchFamily="18" charset="0"/>
              </a:rPr>
              <a:t> “</a:t>
            </a:r>
            <a:r>
              <a:rPr lang="en-US" sz="1400">
                <a:effectLst/>
                <a:latin typeface="Arial Narrow" panose="020B0606020202030204" pitchFamily="34" charset="0"/>
                <a:ea typeface="Calibri" panose="020F0502020204030204" pitchFamily="34" charset="0"/>
                <a:cs typeface="Times New Roman" panose="02020603050405020304" pitchFamily="18" charset="0"/>
              </a:rPr>
              <a:t>New Social</a:t>
            </a:r>
            <a:r>
              <a:rPr lang="el-GR" sz="1400">
                <a:effectLst/>
                <a:latin typeface="Arial Narrow" panose="020B0606020202030204" pitchFamily="34" charset="0"/>
                <a:ea typeface="Calibri" panose="020F0502020204030204" pitchFamily="34" charset="0"/>
                <a:cs typeface="Times New Roman" panose="02020603050405020304" pitchFamily="18" charset="0"/>
              </a:rPr>
              <a:t>”</a:t>
            </a:r>
            <a:r>
              <a:rPr lang="en-US" sz="1400">
                <a:effectLst/>
                <a:latin typeface="Arial Narrow" panose="020B0606020202030204" pitchFamily="34" charset="0"/>
                <a:ea typeface="Calibri" panose="020F0502020204030204" pitchFamily="34" charset="0"/>
                <a:cs typeface="Times New Roman" panose="02020603050405020304" pitchFamily="18" charset="0"/>
              </a:rPr>
              <a:t>.</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endParaRPr lang="el-GR" sz="1400">
              <a:effectLst/>
              <a:latin typeface="Arial Narrow" panose="020B0606020202030204" pitchFamily="34" charset="0"/>
              <a:ea typeface="Calibri" panose="020F0502020204030204" pitchFamily="34" charset="0"/>
              <a:cs typeface="Times New Roman" panose="02020603050405020304" pitchFamily="18" charset="0"/>
            </a:endParaRPr>
          </a:p>
          <a:p>
            <a:endParaRPr lang="el-GR" sz="1400"/>
          </a:p>
        </p:txBody>
      </p:sp>
    </p:spTree>
    <p:extLst>
      <p:ext uri="{BB962C8B-B14F-4D97-AF65-F5344CB8AC3E}">
        <p14:creationId xmlns:p14="http://schemas.microsoft.com/office/powerpoint/2010/main" val="1998145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3EDCB61-25A5-422F-9F63-E0CD83DE75A7}"/>
              </a:ext>
            </a:extLst>
          </p:cNvPr>
          <p:cNvSpPr>
            <a:spLocks noGrp="1"/>
          </p:cNvSpPr>
          <p:nvPr>
            <p:ph type="title"/>
          </p:nvPr>
        </p:nvSpPr>
        <p:spPr>
          <a:xfrm>
            <a:off x="838201" y="345810"/>
            <a:ext cx="5120561" cy="1325563"/>
          </a:xfrm>
        </p:spPr>
        <p:txBody>
          <a:bodyPr>
            <a:normAutofit/>
          </a:bodyPr>
          <a:lstStyle/>
          <a:p>
            <a:r>
              <a:rPr lang="el-GR" sz="2800">
                <a:latin typeface="Arial Narrow" panose="020B0606020202030204" pitchFamily="34" charset="0"/>
              </a:rPr>
              <a:t>Το μουσείο πέρα από την ενημέρωση</a:t>
            </a:r>
            <a:r>
              <a:rPr lang="en-US" sz="2800">
                <a:latin typeface="Arial Narrow" panose="020B0606020202030204" pitchFamily="34" charset="0"/>
              </a:rPr>
              <a:t>:</a:t>
            </a:r>
            <a:br>
              <a:rPr lang="en-US" sz="2800"/>
            </a:br>
            <a:r>
              <a:rPr lang="en-US" sz="2800">
                <a:latin typeface="Arial Narrow" panose="020B0606020202030204" pitchFamily="34" charset="0"/>
              </a:rPr>
              <a:t>The Collaborative Frame</a:t>
            </a:r>
            <a:endParaRPr lang="el-GR" sz="2800">
              <a:latin typeface="Arial Narrow" panose="020B0606020202030204" pitchFamily="34" charset="0"/>
            </a:endParaRPr>
          </a:p>
        </p:txBody>
      </p:sp>
      <p:sp>
        <p:nvSpPr>
          <p:cNvPr id="3" name="Θέση περιεχομένου 2">
            <a:extLst>
              <a:ext uri="{FF2B5EF4-FFF2-40B4-BE49-F238E27FC236}">
                <a16:creationId xmlns:a16="http://schemas.microsoft.com/office/drawing/2014/main" id="{A3C16F5A-8E92-4563-96D4-549E03DD24EB}"/>
              </a:ext>
            </a:extLst>
          </p:cNvPr>
          <p:cNvSpPr>
            <a:spLocks noGrp="1"/>
          </p:cNvSpPr>
          <p:nvPr>
            <p:ph idx="1"/>
          </p:nvPr>
        </p:nvSpPr>
        <p:spPr>
          <a:xfrm>
            <a:off x="838201" y="1825625"/>
            <a:ext cx="5092194" cy="4351338"/>
          </a:xfrm>
        </p:spPr>
        <p:txBody>
          <a:bodyPr>
            <a:normAutofit/>
          </a:bodyPr>
          <a:lstStyle/>
          <a:p>
            <a:pPr>
              <a:spcAft>
                <a:spcPts val="1000"/>
              </a:spcAft>
            </a:pPr>
            <a:r>
              <a:rPr lang="en-US" sz="1500">
                <a:effectLst/>
                <a:latin typeface="Arial Narrow" panose="020B0606020202030204" pitchFamily="34" charset="0"/>
                <a:ea typeface="Calibri" panose="020F0502020204030204" pitchFamily="34" charset="0"/>
                <a:cs typeface="Times New Roman" panose="02020603050405020304" pitchFamily="18" charset="0"/>
              </a:rPr>
              <a:t>T</a:t>
            </a:r>
            <a:r>
              <a:rPr lang="el-GR" sz="1500">
                <a:effectLst/>
                <a:latin typeface="Arial Narrow" panose="020B0606020202030204" pitchFamily="34" charset="0"/>
                <a:ea typeface="Calibri" panose="020F0502020204030204" pitchFamily="34" charset="0"/>
                <a:cs typeface="Times New Roman" panose="02020603050405020304" pitchFamily="18" charset="0"/>
              </a:rPr>
              <a:t>ο μουσείο δε λειτουργεί αποκλειστικά και μόνον με όρους μάρκετινγκ αλλά και ως μέλος </a:t>
            </a:r>
            <a:r>
              <a:rPr lang="el-GR" sz="1500" i="1">
                <a:effectLst/>
                <a:latin typeface="Arial Narrow" panose="020B0606020202030204" pitchFamily="34" charset="0"/>
                <a:ea typeface="Calibri" panose="020F0502020204030204" pitchFamily="34" charset="0"/>
                <a:cs typeface="Times New Roman" panose="02020603050405020304" pitchFamily="18" charset="0"/>
              </a:rPr>
              <a:t>συνεργατικών</a:t>
            </a:r>
            <a:r>
              <a:rPr lang="el-GR" sz="1500">
                <a:effectLst/>
                <a:latin typeface="Arial Narrow" panose="020B0606020202030204" pitchFamily="34" charset="0"/>
                <a:ea typeface="Calibri" panose="020F0502020204030204" pitchFamily="34" charset="0"/>
                <a:cs typeface="Times New Roman" panose="02020603050405020304" pitchFamily="18" charset="0"/>
              </a:rPr>
              <a:t> εγχειρημάτων παραγωγής περιεχόμενου (</a:t>
            </a:r>
            <a:r>
              <a:rPr lang="en-US" sz="1500">
                <a:effectLst/>
                <a:latin typeface="Arial Narrow" panose="020B0606020202030204" pitchFamily="34" charset="0"/>
                <a:ea typeface="Calibri" panose="020F0502020204030204" pitchFamily="34" charset="0"/>
                <a:cs typeface="Times New Roman" panose="02020603050405020304" pitchFamily="18" charset="0"/>
              </a:rPr>
              <a:t>Collaborative Frame</a:t>
            </a:r>
            <a:r>
              <a:rPr lang="el-GR" sz="1500">
                <a:effectLst/>
                <a:latin typeface="Arial Narrow" panose="020B0606020202030204" pitchFamily="34" charset="0"/>
                <a:ea typeface="Calibri" panose="020F0502020204030204" pitchFamily="34" charset="0"/>
                <a:cs typeface="Times New Roman" panose="02020603050405020304" pitchFamily="18" charset="0"/>
              </a:rPr>
              <a:t>). </a:t>
            </a:r>
            <a:endParaRPr lang="en-US" sz="1500">
              <a:effectLst/>
              <a:latin typeface="Arial Narrow" panose="020B0606020202030204" pitchFamily="34" charset="0"/>
              <a:ea typeface="Calibri" panose="020F0502020204030204" pitchFamily="34" charset="0"/>
              <a:cs typeface="Times New Roman" panose="02020603050405020304" pitchFamily="18" charset="0"/>
            </a:endParaRPr>
          </a:p>
          <a:p>
            <a:pPr>
              <a:spcAft>
                <a:spcPts val="1000"/>
              </a:spcAft>
            </a:pPr>
            <a:r>
              <a:rPr lang="en-US" sz="1500">
                <a:effectLst/>
                <a:latin typeface="Arial Narrow" panose="020B0606020202030204" pitchFamily="34" charset="0"/>
                <a:ea typeface="Calibri" panose="020F0502020204030204" pitchFamily="34" charset="0"/>
                <a:cs typeface="Times New Roman" panose="02020603050405020304" pitchFamily="18" charset="0"/>
              </a:rPr>
              <a:t>Story</a:t>
            </a:r>
            <a:r>
              <a:rPr lang="el-GR" sz="1500">
                <a:effectLst/>
                <a:latin typeface="Arial Narrow" panose="020B0606020202030204" pitchFamily="34" charset="0"/>
                <a:ea typeface="Calibri" panose="020F0502020204030204" pitchFamily="34" charset="0"/>
                <a:cs typeface="Times New Roman" panose="02020603050405020304" pitchFamily="18" charset="0"/>
              </a:rPr>
              <a:t>-</a:t>
            </a:r>
            <a:r>
              <a:rPr lang="en-US" sz="1500">
                <a:effectLst/>
                <a:latin typeface="Arial Narrow" panose="020B0606020202030204" pitchFamily="34" charset="0"/>
                <a:ea typeface="Calibri" panose="020F0502020204030204" pitchFamily="34" charset="0"/>
                <a:cs typeface="Times New Roman" panose="02020603050405020304" pitchFamily="18" charset="0"/>
              </a:rPr>
              <a:t>telling, </a:t>
            </a:r>
            <a:r>
              <a:rPr lang="el-GR" sz="1500">
                <a:effectLst/>
                <a:latin typeface="Arial Narrow" panose="020B0606020202030204" pitchFamily="34" charset="0"/>
                <a:ea typeface="Calibri" panose="020F0502020204030204" pitchFamily="34" charset="0"/>
                <a:cs typeface="Times New Roman" panose="02020603050405020304" pitchFamily="18" charset="0"/>
              </a:rPr>
              <a:t>συγκέντρωση επιπρόσθετης πληροφορίας υπό τη μορφή προφορικών μαρτυριών, αναλογικών και ψηφιακών καταγραφών καθώς και προσωπικών αντικειμένων, σε μία προσπάθεια να καλυφθούν κενά σε μουσειακές αφηγήσεις, να διασωθούν απειλούμενες πτυχές της πολιτισμικής κληρονομιάς</a:t>
            </a:r>
            <a:r>
              <a:rPr lang="en-US" sz="1500">
                <a:effectLst/>
                <a:latin typeface="Arial Narrow" panose="020B0606020202030204" pitchFamily="34" charset="0"/>
                <a:ea typeface="Calibri" panose="020F0502020204030204" pitchFamily="34" charset="0"/>
                <a:cs typeface="Times New Roman" panose="02020603050405020304" pitchFamily="18" charset="0"/>
              </a:rPr>
              <a:t>.</a:t>
            </a:r>
          </a:p>
          <a:p>
            <a:pPr>
              <a:spcAft>
                <a:spcPts val="1000"/>
              </a:spcAft>
            </a:pPr>
            <a:r>
              <a:rPr lang="el-GR" sz="1500">
                <a:effectLst/>
                <a:latin typeface="Arial Narrow" panose="020B0606020202030204" pitchFamily="34" charset="0"/>
                <a:ea typeface="Calibri" panose="020F0502020204030204" pitchFamily="34" charset="0"/>
                <a:cs typeface="Times New Roman" panose="02020603050405020304" pitchFamily="18" charset="0"/>
              </a:rPr>
              <a:t>Διαμόρφωση ενός πολυσυλλεκτικού περιβάλλοντος κριτικού </a:t>
            </a:r>
            <a:r>
              <a:rPr lang="el-GR" sz="1500" err="1">
                <a:effectLst/>
                <a:latin typeface="Arial Narrow" panose="020B0606020202030204" pitchFamily="34" charset="0"/>
                <a:ea typeface="Calibri" panose="020F0502020204030204" pitchFamily="34" charset="0"/>
                <a:cs typeface="Times New Roman" panose="02020603050405020304" pitchFamily="18" charset="0"/>
              </a:rPr>
              <a:t>αναστοχασμού</a:t>
            </a:r>
            <a:r>
              <a:rPr lang="el-GR" sz="1500">
                <a:effectLst/>
                <a:latin typeface="Arial Narrow" panose="020B0606020202030204" pitchFamily="34" charset="0"/>
                <a:ea typeface="Calibri" panose="020F0502020204030204" pitchFamily="34" charset="0"/>
                <a:cs typeface="Times New Roman" panose="02020603050405020304" pitchFamily="18" charset="0"/>
              </a:rPr>
              <a:t> γύρω από τις (κοινωνικές, ηθικές, ιδεολογικές) αξίες που επιδιώκει να προωθήσει ένας πολιτιστικός οργανισμός όπως το μουσείο. </a:t>
            </a:r>
          </a:p>
          <a:p>
            <a:pPr>
              <a:spcAft>
                <a:spcPts val="1000"/>
              </a:spcAft>
            </a:pPr>
            <a:r>
              <a:rPr lang="en-US" sz="1500">
                <a:effectLst/>
                <a:latin typeface="Arial Narrow" panose="020B0606020202030204" pitchFamily="34" charset="0"/>
                <a:ea typeface="Calibri" panose="020F0502020204030204" pitchFamily="34" charset="0"/>
                <a:cs typeface="Times New Roman" panose="02020603050405020304" pitchFamily="18" charset="0"/>
              </a:rPr>
              <a:t>Belonging</a:t>
            </a:r>
            <a:r>
              <a:rPr lang="el-GR" sz="1500">
                <a:effectLst/>
                <a:latin typeface="Arial Narrow" panose="020B0606020202030204" pitchFamily="34" charset="0"/>
                <a:ea typeface="Calibri" panose="020F0502020204030204" pitchFamily="34" charset="0"/>
                <a:cs typeface="Times New Roman" panose="02020603050405020304" pitchFamily="18" charset="0"/>
              </a:rPr>
              <a:t> @ </a:t>
            </a:r>
            <a:r>
              <a:rPr lang="en-US" sz="1500">
                <a:effectLst/>
                <a:latin typeface="Arial Narrow" panose="020B0606020202030204" pitchFamily="34" charset="0"/>
                <a:ea typeface="Calibri" panose="020F0502020204030204" pitchFamily="34" charset="0"/>
                <a:cs typeface="Times New Roman" panose="02020603050405020304" pitchFamily="18" charset="0"/>
              </a:rPr>
              <a:t>Museum of London</a:t>
            </a:r>
            <a:r>
              <a:rPr lang="en-US" sz="1500">
                <a:latin typeface="Arial Narrow" panose="020B0606020202030204" pitchFamily="34" charset="0"/>
                <a:ea typeface="Calibri" panose="020F0502020204030204" pitchFamily="34" charset="0"/>
                <a:cs typeface="Times New Roman" panose="02020603050405020304" pitchFamily="18" charset="0"/>
              </a:rPr>
              <a:t>: </a:t>
            </a:r>
            <a:endParaRPr lang="el-GR" sz="1500">
              <a:latin typeface="Arial Narrow" panose="020B0606020202030204" pitchFamily="34" charset="0"/>
            </a:endParaRP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Εικόνα 6">
            <a:extLst>
              <a:ext uri="{FF2B5EF4-FFF2-40B4-BE49-F238E27FC236}">
                <a16:creationId xmlns:a16="http://schemas.microsoft.com/office/drawing/2014/main" id="{85F4694D-0D07-4A6D-BD05-4B1DACC9E75E}"/>
              </a:ext>
            </a:extLst>
          </p:cNvPr>
          <p:cNvPicPr>
            <a:picLocks noChangeAspect="1"/>
          </p:cNvPicPr>
          <p:nvPr/>
        </p:nvPicPr>
        <p:blipFill rotWithShape="1">
          <a:blip r:embed="rId2">
            <a:extLst>
              <a:ext uri="{28A0092B-C50C-407E-A947-70E740481C1C}">
                <a14:useLocalDpi xmlns:a14="http://schemas.microsoft.com/office/drawing/2010/main" val="0"/>
              </a:ext>
            </a:extLst>
          </a:blip>
          <a:srcRect l="23845" r="-1"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Εικόνα 4">
            <a:extLst>
              <a:ext uri="{FF2B5EF4-FFF2-40B4-BE49-F238E27FC236}">
                <a16:creationId xmlns:a16="http://schemas.microsoft.com/office/drawing/2014/main" id="{34ADEDD9-93F9-48D7-97E3-3FA814B2F6FC}"/>
              </a:ext>
            </a:extLst>
          </p:cNvPr>
          <p:cNvPicPr>
            <a:picLocks noChangeAspect="1"/>
          </p:cNvPicPr>
          <p:nvPr/>
        </p:nvPicPr>
        <p:blipFill rotWithShape="1">
          <a:blip r:embed="rId3">
            <a:extLst>
              <a:ext uri="{28A0092B-C50C-407E-A947-70E740481C1C}">
                <a14:useLocalDpi xmlns:a14="http://schemas.microsoft.com/office/drawing/2010/main" val="0"/>
              </a:ext>
            </a:extLst>
          </a:blip>
          <a:srcRect l="11486" r="9888" b="-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781357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2F307BC-A3D3-4E9B-86EF-3ECCD6972561}"/>
              </a:ext>
            </a:extLst>
          </p:cNvPr>
          <p:cNvSpPr>
            <a:spLocks noGrp="1"/>
          </p:cNvSpPr>
          <p:nvPr>
            <p:ph type="title"/>
          </p:nvPr>
        </p:nvSpPr>
        <p:spPr>
          <a:xfrm>
            <a:off x="686834" y="1153572"/>
            <a:ext cx="3200400" cy="4461163"/>
          </a:xfrm>
        </p:spPr>
        <p:txBody>
          <a:bodyPr>
            <a:normAutofit/>
          </a:bodyPr>
          <a:lstStyle/>
          <a:p>
            <a:r>
              <a:rPr lang="el-GR">
                <a:solidFill>
                  <a:srgbClr val="FFFFFF"/>
                </a:solidFill>
                <a:latin typeface="Arial Narrow" panose="020B0606020202030204" pitchFamily="34" charset="0"/>
              </a:rPr>
              <a:t>Το μουσείο πέρα από την ενημέρωση</a:t>
            </a:r>
            <a:r>
              <a:rPr lang="en-US">
                <a:solidFill>
                  <a:srgbClr val="FFFFFF"/>
                </a:solidFill>
                <a:latin typeface="Arial Narrow" panose="020B0606020202030204" pitchFamily="34" charset="0"/>
              </a:rPr>
              <a:t>:</a:t>
            </a:r>
            <a:br>
              <a:rPr lang="en-US">
                <a:solidFill>
                  <a:srgbClr val="FFFFFF"/>
                </a:solidFill>
              </a:rPr>
            </a:br>
            <a:r>
              <a:rPr lang="en-US">
                <a:solidFill>
                  <a:srgbClr val="FFFFFF"/>
                </a:solidFill>
                <a:latin typeface="Arial Narrow" panose="020B0606020202030204" pitchFamily="34" charset="0"/>
              </a:rPr>
              <a:t>The Collaborative Frame</a:t>
            </a:r>
            <a:endParaRPr lang="el-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31DD25DB-25F7-45BE-8664-0C33E87647BD}"/>
              </a:ext>
            </a:extLst>
          </p:cNvPr>
          <p:cNvSpPr>
            <a:spLocks noGrp="1"/>
          </p:cNvSpPr>
          <p:nvPr>
            <p:ph idx="1"/>
          </p:nvPr>
        </p:nvSpPr>
        <p:spPr>
          <a:xfrm>
            <a:off x="4447308" y="591344"/>
            <a:ext cx="6906491" cy="5585619"/>
          </a:xfrm>
        </p:spPr>
        <p:txBody>
          <a:bodyPr anchor="ctr">
            <a:normAutofit/>
          </a:bodyPr>
          <a:lstStyle/>
          <a:p>
            <a:pPr>
              <a:spcAft>
                <a:spcPts val="1000"/>
              </a:spcAft>
            </a:pPr>
            <a:r>
              <a:rPr lang="el-GR" sz="2400">
                <a:effectLst/>
                <a:latin typeface="Arial Narrow" panose="020B0606020202030204" pitchFamily="34" charset="0"/>
                <a:ea typeface="Calibri" panose="020F0502020204030204" pitchFamily="34" charset="0"/>
                <a:cs typeface="Times New Roman" panose="02020603050405020304" pitchFamily="18" charset="0"/>
              </a:rPr>
              <a:t>Ο τρόπος με τον οποίο συγκροτείται η έννοια της προσοχής σε αυτές τις περιπτώσεις, διαφέρει από τον </a:t>
            </a:r>
            <a:r>
              <a:rPr lang="en-US" sz="2400">
                <a:effectLst/>
                <a:latin typeface="Arial Narrow" panose="020B0606020202030204" pitchFamily="34" charset="0"/>
                <a:ea typeface="Calibri" panose="020F0502020204030204" pitchFamily="34" charset="0"/>
                <a:cs typeface="Times New Roman" panose="02020603050405020304" pitchFamily="18" charset="0"/>
              </a:rPr>
              <a:t>Marketing Frame</a:t>
            </a:r>
            <a:r>
              <a:rPr lang="el-GR" sz="2400">
                <a:effectLst/>
                <a:latin typeface="Arial Narrow" panose="020B0606020202030204" pitchFamily="34" charset="0"/>
                <a:ea typeface="Calibri" panose="020F0502020204030204" pitchFamily="34" charset="0"/>
                <a:cs typeface="Times New Roman" panose="02020603050405020304" pitchFamily="18" charset="0"/>
              </a:rPr>
              <a:t> και συνακόλουθα την έμφαση στην ενημέρωση και την εξασφάλιση διαδικτυακής ορατότητας. </a:t>
            </a:r>
          </a:p>
          <a:p>
            <a:pPr>
              <a:spcAft>
                <a:spcPts val="1000"/>
              </a:spcAft>
            </a:pPr>
            <a:r>
              <a:rPr lang="el-GR" sz="2400">
                <a:effectLst/>
                <a:latin typeface="Arial Narrow" panose="020B0606020202030204" pitchFamily="34" charset="0"/>
                <a:ea typeface="Calibri" panose="020F0502020204030204" pitchFamily="34" charset="0"/>
                <a:cs typeface="Times New Roman" panose="02020603050405020304" pitchFamily="18" charset="0"/>
              </a:rPr>
              <a:t>Οι στρατηγικές μάρκετινγκ (</a:t>
            </a:r>
            <a:r>
              <a:rPr lang="en-US" sz="2400">
                <a:effectLst/>
                <a:latin typeface="Arial Narrow" panose="020B0606020202030204" pitchFamily="34" charset="0"/>
                <a:ea typeface="Calibri" panose="020F0502020204030204" pitchFamily="34" charset="0"/>
                <a:cs typeface="Times New Roman" panose="02020603050405020304" pitchFamily="18" charset="0"/>
              </a:rPr>
              <a:t>Marketing Frame) </a:t>
            </a:r>
            <a:r>
              <a:rPr lang="el-GR" sz="2400">
                <a:effectLst/>
                <a:latin typeface="Arial Narrow" panose="020B0606020202030204" pitchFamily="34" charset="0"/>
                <a:ea typeface="Calibri" panose="020F0502020204030204" pitchFamily="34" charset="0"/>
                <a:cs typeface="Times New Roman" panose="02020603050405020304" pitchFamily="18" charset="0"/>
              </a:rPr>
              <a:t>συνδέονται με την </a:t>
            </a:r>
            <a:r>
              <a:rPr lang="el-GR" sz="2400" i="1">
                <a:effectLst/>
                <a:latin typeface="Arial Narrow" panose="020B0606020202030204" pitchFamily="34" charset="0"/>
                <a:ea typeface="Calibri" panose="020F0502020204030204" pitchFamily="34" charset="0"/>
                <a:cs typeface="Times New Roman" panose="02020603050405020304" pitchFamily="18" charset="0"/>
              </a:rPr>
              <a:t>παρατηρητική προσοχή </a:t>
            </a:r>
            <a:r>
              <a:rPr lang="el-GR" sz="2400">
                <a:effectLst/>
                <a:latin typeface="Arial Narrow" panose="020B0606020202030204" pitchFamily="34" charset="0"/>
                <a:ea typeface="Calibri" panose="020F0502020204030204" pitchFamily="34" charset="0"/>
                <a:cs typeface="Times New Roman" panose="02020603050405020304" pitchFamily="18" charset="0"/>
              </a:rPr>
              <a:t>(</a:t>
            </a:r>
            <a:r>
              <a:rPr lang="en-US" sz="2400">
                <a:effectLst/>
                <a:latin typeface="Arial Narrow" panose="020B0606020202030204" pitchFamily="34" charset="0"/>
                <a:ea typeface="Calibri" panose="020F0502020204030204" pitchFamily="34" charset="0"/>
                <a:cs typeface="Times New Roman" panose="02020603050405020304" pitchFamily="18" charset="0"/>
              </a:rPr>
              <a:t>observant attention</a:t>
            </a:r>
            <a:r>
              <a:rPr lang="el-GR" sz="2400">
                <a:effectLst/>
                <a:latin typeface="Arial Narrow" panose="020B0606020202030204" pitchFamily="34" charset="0"/>
                <a:ea typeface="Calibri" panose="020F0502020204030204" pitchFamily="34" charset="0"/>
                <a:cs typeface="Times New Roman" panose="02020603050405020304" pitchFamily="18" charset="0"/>
              </a:rPr>
              <a:t>) (άμεση ικανοποίηση ενός στόχου, ταχύτητα, ακρίβεια). </a:t>
            </a:r>
            <a:endParaRPr lang="en-US" sz="2400">
              <a:effectLst/>
              <a:latin typeface="Arial Narrow" panose="020B0606020202030204" pitchFamily="34" charset="0"/>
              <a:ea typeface="Calibri" panose="020F0502020204030204" pitchFamily="34" charset="0"/>
              <a:cs typeface="Times New Roman" panose="02020603050405020304" pitchFamily="18" charset="0"/>
            </a:endParaRPr>
          </a:p>
          <a:p>
            <a:pPr>
              <a:spcAft>
                <a:spcPts val="1000"/>
              </a:spcAft>
            </a:pPr>
            <a:r>
              <a:rPr lang="el-GR" sz="2400">
                <a:effectLst/>
                <a:latin typeface="Arial Narrow" panose="020B0606020202030204" pitchFamily="34" charset="0"/>
                <a:ea typeface="Calibri" panose="020F0502020204030204" pitchFamily="34" charset="0"/>
                <a:cs typeface="Times New Roman" panose="02020603050405020304" pitchFamily="18" charset="0"/>
              </a:rPr>
              <a:t>Το </a:t>
            </a:r>
            <a:r>
              <a:rPr lang="en-US" sz="2400">
                <a:effectLst/>
                <a:latin typeface="Arial Narrow" panose="020B0606020202030204" pitchFamily="34" charset="0"/>
                <a:ea typeface="Calibri" panose="020F0502020204030204" pitchFamily="34" charset="0"/>
                <a:cs typeface="Times New Roman" panose="02020603050405020304" pitchFamily="18" charset="0"/>
              </a:rPr>
              <a:t>Collaborative Frame </a:t>
            </a:r>
            <a:r>
              <a:rPr lang="el-GR" sz="2400">
                <a:effectLst/>
                <a:latin typeface="Arial Narrow" panose="020B0606020202030204" pitchFamily="34" charset="0"/>
                <a:ea typeface="Calibri" panose="020F0502020204030204" pitchFamily="34" charset="0"/>
                <a:cs typeface="Times New Roman" panose="02020603050405020304" pitchFamily="18" charset="0"/>
              </a:rPr>
              <a:t>συνδέεται με τη λεγόμενη </a:t>
            </a:r>
            <a:r>
              <a:rPr lang="el-GR" sz="2400" i="1">
                <a:effectLst/>
                <a:latin typeface="Arial Narrow" panose="020B0606020202030204" pitchFamily="34" charset="0"/>
                <a:ea typeface="Calibri" panose="020F0502020204030204" pitchFamily="34" charset="0"/>
                <a:cs typeface="Times New Roman" panose="02020603050405020304" pitchFamily="18" charset="0"/>
              </a:rPr>
              <a:t>ερμηνευτική προσοχή</a:t>
            </a:r>
            <a:r>
              <a:rPr lang="el-GR" sz="2400">
                <a:effectLst/>
                <a:latin typeface="Arial Narrow" panose="020B0606020202030204" pitchFamily="34" charset="0"/>
                <a:ea typeface="Calibri" panose="020F0502020204030204" pitchFamily="34" charset="0"/>
                <a:cs typeface="Times New Roman" panose="02020603050405020304" pitchFamily="18" charset="0"/>
              </a:rPr>
              <a:t> (</a:t>
            </a:r>
            <a:r>
              <a:rPr lang="en-US" sz="2400">
                <a:effectLst/>
                <a:latin typeface="Arial Narrow" panose="020B0606020202030204" pitchFamily="34" charset="0"/>
                <a:ea typeface="Calibri" panose="020F0502020204030204" pitchFamily="34" charset="0"/>
                <a:cs typeface="Times New Roman" panose="02020603050405020304" pitchFamily="18" charset="0"/>
              </a:rPr>
              <a:t>interpretive attention</a:t>
            </a:r>
            <a:r>
              <a:rPr lang="el-GR" sz="2400">
                <a:effectLst/>
                <a:latin typeface="Arial Narrow" panose="020B0606020202030204" pitchFamily="34" charset="0"/>
                <a:ea typeface="Calibri" panose="020F0502020204030204" pitchFamily="34" charset="0"/>
                <a:cs typeface="Times New Roman" panose="02020603050405020304" pitchFamily="18" charset="0"/>
              </a:rPr>
              <a:t>) (εντοπισμός συνδέσεων και συζεύξεων, </a:t>
            </a:r>
            <a:r>
              <a:rPr lang="el-GR" sz="2400" err="1">
                <a:effectLst/>
                <a:latin typeface="Arial Narrow" panose="020B0606020202030204" pitchFamily="34" charset="0"/>
                <a:ea typeface="Calibri" panose="020F0502020204030204" pitchFamily="34" charset="0"/>
                <a:cs typeface="Times New Roman" panose="02020603050405020304" pitchFamily="18" charset="0"/>
              </a:rPr>
              <a:t>συγκειμενική</a:t>
            </a:r>
            <a:r>
              <a:rPr lang="el-GR" sz="2400">
                <a:effectLst/>
                <a:latin typeface="Arial Narrow" panose="020B0606020202030204" pitchFamily="34" charset="0"/>
                <a:ea typeface="Calibri" panose="020F0502020204030204" pitchFamily="34" charset="0"/>
                <a:cs typeface="Times New Roman" panose="02020603050405020304" pitchFamily="18" charset="0"/>
              </a:rPr>
              <a:t> (</a:t>
            </a:r>
            <a:r>
              <a:rPr lang="en-US" sz="2400">
                <a:effectLst/>
                <a:latin typeface="Arial Narrow" panose="020B0606020202030204" pitchFamily="34" charset="0"/>
                <a:ea typeface="Calibri" panose="020F0502020204030204" pitchFamily="34" charset="0"/>
                <a:cs typeface="Times New Roman" panose="02020603050405020304" pitchFamily="18" charset="0"/>
              </a:rPr>
              <a:t>contextual</a:t>
            </a:r>
            <a:r>
              <a:rPr lang="el-GR" sz="2400">
                <a:effectLst/>
                <a:latin typeface="Arial Narrow" panose="020B0606020202030204" pitchFamily="34" charset="0"/>
                <a:ea typeface="Calibri" panose="020F0502020204030204" pitchFamily="34" charset="0"/>
                <a:cs typeface="Times New Roman" panose="02020603050405020304" pitchFamily="18" charset="0"/>
              </a:rPr>
              <a:t>) διάσταση, διαδικασίες σύνδεσης, διάρκεια και όχι ταχύτητα, ζητούμενο είναι η μάθηση/</a:t>
            </a:r>
            <a:r>
              <a:rPr lang="en-US" sz="2400">
                <a:effectLst/>
                <a:latin typeface="Arial Narrow" panose="020B0606020202030204" pitchFamily="34" charset="0"/>
                <a:ea typeface="Calibri" panose="020F0502020204030204" pitchFamily="34" charset="0"/>
                <a:cs typeface="Times New Roman" panose="02020603050405020304" pitchFamily="18" charset="0"/>
              </a:rPr>
              <a:t>learning</a:t>
            </a:r>
            <a:r>
              <a:rPr lang="el-GR" sz="2400">
                <a:effectLst/>
                <a:latin typeface="Arial Narrow" panose="020B0606020202030204" pitchFamily="34" charset="0"/>
                <a:ea typeface="Calibri" panose="020F0502020204030204" pitchFamily="34" charset="0"/>
                <a:cs typeface="Times New Roman" panose="02020603050405020304" pitchFamily="18" charset="0"/>
              </a:rPr>
              <a:t> και όχι η ενημέρωση/</a:t>
            </a:r>
            <a:r>
              <a:rPr lang="en-US" sz="2400">
                <a:effectLst/>
                <a:latin typeface="Arial Narrow" panose="020B0606020202030204" pitchFamily="34" charset="0"/>
                <a:ea typeface="Calibri" panose="020F0502020204030204" pitchFamily="34" charset="0"/>
                <a:cs typeface="Times New Roman" panose="02020603050405020304" pitchFamily="18" charset="0"/>
              </a:rPr>
              <a:t>knowing</a:t>
            </a:r>
            <a:r>
              <a:rPr lang="el-GR" sz="2400">
                <a:effectLst/>
                <a:latin typeface="Arial Narrow" panose="020B0606020202030204" pitchFamily="34" charset="0"/>
                <a:ea typeface="Calibri" panose="020F0502020204030204" pitchFamily="34" charset="0"/>
                <a:cs typeface="Times New Roman" panose="02020603050405020304" pitchFamily="18" charset="0"/>
              </a:rPr>
              <a:t>).</a:t>
            </a:r>
            <a:endParaRPr lang="el-GR" sz="2400">
              <a:latin typeface="Arial Narrow" panose="020B0606020202030204" pitchFamily="34" charset="0"/>
            </a:endParaRPr>
          </a:p>
        </p:txBody>
      </p:sp>
    </p:spTree>
    <p:extLst>
      <p:ext uri="{BB962C8B-B14F-4D97-AF65-F5344CB8AC3E}">
        <p14:creationId xmlns:p14="http://schemas.microsoft.com/office/powerpoint/2010/main" val="537146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DA7FA33D-73CA-46B8-B36B-0805C2973833}"/>
              </a:ext>
            </a:extLst>
          </p:cNvPr>
          <p:cNvSpPr>
            <a:spLocks noGrp="1"/>
          </p:cNvSpPr>
          <p:nvPr>
            <p:ph type="title"/>
          </p:nvPr>
        </p:nvSpPr>
        <p:spPr>
          <a:xfrm>
            <a:off x="643467" y="321734"/>
            <a:ext cx="10905066" cy="1135737"/>
          </a:xfrm>
        </p:spPr>
        <p:txBody>
          <a:bodyPr>
            <a:normAutofit/>
          </a:bodyPr>
          <a:lstStyle/>
          <a:p>
            <a:r>
              <a:rPr lang="el-GR" sz="3600">
                <a:latin typeface="Arial Narrow" panose="020B0606020202030204" pitchFamily="34" charset="0"/>
              </a:rPr>
              <a:t>Το μουσείο πέρα από την ενημέρωση</a:t>
            </a:r>
            <a:r>
              <a:rPr lang="en-US" sz="3600">
                <a:latin typeface="Arial Narrow" panose="020B0606020202030204" pitchFamily="34" charset="0"/>
              </a:rPr>
              <a:t>:</a:t>
            </a:r>
            <a:br>
              <a:rPr lang="en-US" sz="3600"/>
            </a:br>
            <a:r>
              <a:rPr lang="en-US" sz="3600">
                <a:latin typeface="Arial Narrow" panose="020B0606020202030204" pitchFamily="34" charset="0"/>
              </a:rPr>
              <a:t>The Inclusivity Frame</a:t>
            </a:r>
            <a:endParaRPr lang="el-GR" sz="3600"/>
          </a:p>
        </p:txBody>
      </p:sp>
      <p:sp>
        <p:nvSpPr>
          <p:cNvPr id="3" name="Θέση περιεχομένου 2">
            <a:extLst>
              <a:ext uri="{FF2B5EF4-FFF2-40B4-BE49-F238E27FC236}">
                <a16:creationId xmlns:a16="http://schemas.microsoft.com/office/drawing/2014/main" id="{9F162C82-FB5B-4BC7-822E-78AD7ED98E64}"/>
              </a:ext>
            </a:extLst>
          </p:cNvPr>
          <p:cNvSpPr>
            <a:spLocks noGrp="1"/>
          </p:cNvSpPr>
          <p:nvPr>
            <p:ph idx="1"/>
          </p:nvPr>
        </p:nvSpPr>
        <p:spPr>
          <a:xfrm>
            <a:off x="643469" y="1782981"/>
            <a:ext cx="4008384" cy="4393982"/>
          </a:xfrm>
        </p:spPr>
        <p:txBody>
          <a:bodyPr>
            <a:normAutofit/>
          </a:bodyPr>
          <a:lstStyle/>
          <a:p>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p>
            <a:r>
              <a:rPr lang="en-US" sz="1400">
                <a:effectLst/>
                <a:latin typeface="Arial Narrow" panose="020B0606020202030204" pitchFamily="34" charset="0"/>
                <a:ea typeface="Calibri" panose="020F0502020204030204" pitchFamily="34" charset="0"/>
                <a:cs typeface="Times New Roman" panose="02020603050405020304" pitchFamily="18" charset="0"/>
              </a:rPr>
              <a:t>K</a:t>
            </a:r>
            <a:r>
              <a:rPr lang="el-GR" sz="1400">
                <a:effectLst/>
                <a:latin typeface="Arial Narrow" panose="020B0606020202030204" pitchFamily="34" charset="0"/>
                <a:ea typeface="Calibri" panose="020F0502020204030204" pitchFamily="34" charset="0"/>
                <a:cs typeface="Times New Roman" panose="02020603050405020304" pitchFamily="18" charset="0"/>
              </a:rPr>
              <a:t>αλλιέργεια του συναισθήματος της «κοινότητας», της «επιστροφής» και του «ανήκειν» (</a:t>
            </a:r>
            <a:r>
              <a:rPr lang="en-US" sz="1400">
                <a:effectLst/>
                <a:latin typeface="Arial Narrow" panose="020B0606020202030204" pitchFamily="34" charset="0"/>
                <a:ea typeface="Calibri" panose="020F0502020204030204" pitchFamily="34" charset="0"/>
                <a:cs typeface="Times New Roman" panose="02020603050405020304" pitchFamily="18" charset="0"/>
              </a:rPr>
              <a:t>Inclusivity Frame</a:t>
            </a:r>
            <a:r>
              <a:rPr lang="el-GR" sz="1400">
                <a:effectLst/>
                <a:latin typeface="Arial Narrow" panose="020B0606020202030204" pitchFamily="34" charset="0"/>
                <a:ea typeface="Calibri" panose="020F0502020204030204" pitchFamily="34" charset="0"/>
                <a:cs typeface="Times New Roman" panose="02020603050405020304" pitchFamily="18" charset="0"/>
              </a:rPr>
              <a:t>).</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p>
            <a:r>
              <a:rPr lang="el-GR" sz="1400">
                <a:effectLst/>
                <a:latin typeface="Arial Narrow" panose="020B0606020202030204" pitchFamily="34" charset="0"/>
                <a:ea typeface="Calibri" panose="020F0502020204030204" pitchFamily="34" charset="0"/>
                <a:cs typeface="Times New Roman" panose="02020603050405020304" pitchFamily="18" charset="0"/>
              </a:rPr>
              <a:t> Στο πλαίσιο αυτό, εξαιρετικό ενδιαφέρον έχουν οι πρόσφατες απόπειρες των μουσείων να αναπλαισιώσουν τους όρους διεξαγωγής της επικοινωνίας με το κοινό, κυρίως μέσα από την αξιοποίηση νέων κωδίκων επικοινωνίας, οι οποίοι κινούνται πέρα από τον αυστηρό, επιστημονικό λόγο. </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p>
            <a:r>
              <a:rPr lang="el-GR" sz="1400">
                <a:effectLst/>
                <a:latin typeface="Arial Narrow" panose="020B0606020202030204" pitchFamily="34" charset="0"/>
                <a:ea typeface="Calibri" panose="020F0502020204030204" pitchFamily="34" charset="0"/>
                <a:cs typeface="Times New Roman" panose="02020603050405020304" pitchFamily="18" charset="0"/>
              </a:rPr>
              <a:t>Στους νέους κώδικες επικοινωνίας περιλαμβάνονται (α) μικρής έκτασης κείμενα, (β) η χρήση οπτικών και οπτικοακουστικών συμβόλων (</a:t>
            </a:r>
            <a:r>
              <a:rPr lang="en-US" sz="1400">
                <a:effectLst/>
                <a:latin typeface="Arial Narrow" panose="020B0606020202030204" pitchFamily="34" charset="0"/>
                <a:ea typeface="Calibri" panose="020F0502020204030204" pitchFamily="34" charset="0"/>
                <a:cs typeface="Times New Roman" panose="02020603050405020304" pitchFamily="18" charset="0"/>
              </a:rPr>
              <a:t>emojis</a:t>
            </a:r>
            <a:r>
              <a:rPr lang="el-GR" sz="1400">
                <a:effectLst/>
                <a:latin typeface="Arial Narrow" panose="020B0606020202030204" pitchFamily="34" charset="0"/>
                <a:ea typeface="Calibri" panose="020F0502020204030204" pitchFamily="34" charset="0"/>
                <a:cs typeface="Times New Roman" panose="02020603050405020304" pitchFamily="18" charset="0"/>
              </a:rPr>
              <a:t>, </a:t>
            </a:r>
            <a:r>
              <a:rPr lang="en-US" sz="1400">
                <a:effectLst/>
                <a:latin typeface="Arial Narrow" panose="020B0606020202030204" pitchFamily="34" charset="0"/>
                <a:ea typeface="Calibri" panose="020F0502020204030204" pitchFamily="34" charset="0"/>
                <a:cs typeface="Times New Roman" panose="02020603050405020304" pitchFamily="18" charset="0"/>
              </a:rPr>
              <a:t>giffs</a:t>
            </a:r>
            <a:r>
              <a:rPr lang="el-GR" sz="1400">
                <a:effectLst/>
                <a:latin typeface="Arial Narrow" panose="020B0606020202030204" pitchFamily="34" charset="0"/>
                <a:ea typeface="Calibri" panose="020F0502020204030204" pitchFamily="34" charset="0"/>
                <a:cs typeface="Times New Roman" panose="02020603050405020304" pitchFamily="18" charset="0"/>
              </a:rPr>
              <a:t> και </a:t>
            </a:r>
            <a:r>
              <a:rPr lang="en-US" sz="1400">
                <a:effectLst/>
                <a:latin typeface="Arial Narrow" panose="020B0606020202030204" pitchFamily="34" charset="0"/>
                <a:ea typeface="Calibri" panose="020F0502020204030204" pitchFamily="34" charset="0"/>
                <a:cs typeface="Times New Roman" panose="02020603050405020304" pitchFamily="18" charset="0"/>
              </a:rPr>
              <a:t>memes</a:t>
            </a:r>
            <a:r>
              <a:rPr lang="el-GR" sz="1400">
                <a:effectLst/>
                <a:latin typeface="Arial Narrow" panose="020B0606020202030204" pitchFamily="34" charset="0"/>
                <a:ea typeface="Calibri" panose="020F0502020204030204" pitchFamily="34" charset="0"/>
                <a:cs typeface="Times New Roman" panose="02020603050405020304" pitchFamily="18" charset="0"/>
              </a:rPr>
              <a:t>), (γ) χιουμοριστικά/ειρωνικά σχόλια και (δ) παιγνιώδεις πρακτικές (διαγωνισμοί, βραβεύσεις, αξιολογήσεις κλπ). </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endParaRPr lang="el-GR" sz="1400">
              <a:effectLst/>
              <a:latin typeface="Arial Narrow" panose="020B0606020202030204" pitchFamily="34" charset="0"/>
              <a:ea typeface="Calibri" panose="020F0502020204030204" pitchFamily="34" charset="0"/>
              <a:cs typeface="Times New Roman" panose="02020603050405020304" pitchFamily="18" charset="0"/>
            </a:endParaRPr>
          </a:p>
          <a:p>
            <a:endParaRPr lang="el-GR" sz="1400"/>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Εικόνα 4">
            <a:extLst>
              <a:ext uri="{FF2B5EF4-FFF2-40B4-BE49-F238E27FC236}">
                <a16:creationId xmlns:a16="http://schemas.microsoft.com/office/drawing/2014/main" id="{AF6A45C4-7385-4A27-A416-BD0059B07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320" y="2256800"/>
            <a:ext cx="6253212" cy="3414253"/>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07968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5" name="Εικόνα 4">
            <a:extLst>
              <a:ext uri="{FF2B5EF4-FFF2-40B4-BE49-F238E27FC236}">
                <a16:creationId xmlns:a16="http://schemas.microsoft.com/office/drawing/2014/main" id="{5E19B865-5407-46C5-B59A-944C172CD9F2}"/>
              </a:ext>
            </a:extLst>
          </p:cNvPr>
          <p:cNvPicPr>
            <a:picLocks noChangeAspect="1"/>
          </p:cNvPicPr>
          <p:nvPr/>
        </p:nvPicPr>
        <p:blipFill rotWithShape="1">
          <a:blip r:embed="rId2">
            <a:extLst>
              <a:ext uri="{28A0092B-C50C-407E-A947-70E740481C1C}">
                <a14:useLocalDpi xmlns:a14="http://schemas.microsoft.com/office/drawing/2010/main" val="0"/>
              </a:ext>
            </a:extLst>
          </a:blip>
          <a:srcRect t="16709" b="7898"/>
          <a:stretch/>
        </p:blipFill>
        <p:spPr>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7" name="TextBox 6">
            <a:extLst>
              <a:ext uri="{FF2B5EF4-FFF2-40B4-BE49-F238E27FC236}">
                <a16:creationId xmlns:a16="http://schemas.microsoft.com/office/drawing/2014/main" id="{1CC0BDE3-95E6-42DA-B0A3-96F765FB8CF9}"/>
              </a:ext>
            </a:extLst>
          </p:cNvPr>
          <p:cNvSpPr txBox="1"/>
          <p:nvPr/>
        </p:nvSpPr>
        <p:spPr>
          <a:xfrm>
            <a:off x="6226706" y="4767660"/>
            <a:ext cx="5173613" cy="177030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a:hlinkClick r:id="rId3"/>
              </a:rPr>
              <a:t>https://twitter.com/i/events/907979445205696512?lang=bg</a:t>
            </a:r>
            <a:endParaRPr lang="en-US" b="1"/>
          </a:p>
          <a:p>
            <a:pPr indent="-228600">
              <a:lnSpc>
                <a:spcPct val="90000"/>
              </a:lnSpc>
              <a:spcAft>
                <a:spcPts val="600"/>
              </a:spcAft>
              <a:buFont typeface="Arial" panose="020B0604020202020204" pitchFamily="34" charset="0"/>
              <a:buChar char="•"/>
            </a:pPr>
            <a:endParaRPr lang="en-US" b="1"/>
          </a:p>
        </p:txBody>
      </p:sp>
    </p:spTree>
    <p:extLst>
      <p:ext uri="{BB962C8B-B14F-4D97-AF65-F5344CB8AC3E}">
        <p14:creationId xmlns:p14="http://schemas.microsoft.com/office/powerpoint/2010/main" val="44364837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826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generated with very high confidence">
            <a:extLst>
              <a:ext uri="{FF2B5EF4-FFF2-40B4-BE49-F238E27FC236}">
                <a16:creationId xmlns:a16="http://schemas.microsoft.com/office/drawing/2014/main" id="{51747D58-C466-4AD3-873D-991A8284D5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6678" y="643467"/>
            <a:ext cx="2626687" cy="2475653"/>
          </a:xfrm>
          <a:prstGeom prst="rect">
            <a:avLst/>
          </a:prstGeom>
        </p:spPr>
      </p:pic>
      <p:sp>
        <p:nvSpPr>
          <p:cNvPr id="18" name="Rectangle 17">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826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ell phone&#10;&#10;Description generated with very high confidence">
            <a:extLst>
              <a:ext uri="{FF2B5EF4-FFF2-40B4-BE49-F238E27FC236}">
                <a16:creationId xmlns:a16="http://schemas.microsoft.com/office/drawing/2014/main" id="{524F3C04-D698-4CE5-9ECA-1031F4E38BBE}"/>
              </a:ext>
            </a:extLst>
          </p:cNvPr>
          <p:cNvPicPr>
            <a:picLocks noChangeAspect="1"/>
          </p:cNvPicPr>
          <p:nvPr/>
        </p:nvPicPr>
        <p:blipFill rotWithShape="1">
          <a:blip r:embed="rId3">
            <a:extLst>
              <a:ext uri="{28A0092B-C50C-407E-A947-70E740481C1C}">
                <a14:useLocalDpi xmlns:a14="http://schemas.microsoft.com/office/drawing/2010/main" val="0"/>
              </a:ext>
            </a:extLst>
          </a:blip>
          <a:srcRect l="1425" t="1899" r="1513" b="4494"/>
          <a:stretch/>
        </p:blipFill>
        <p:spPr>
          <a:xfrm>
            <a:off x="622549" y="4166110"/>
            <a:ext cx="3854945" cy="1635799"/>
          </a:xfrm>
          <a:prstGeom prst="rect">
            <a:avLst/>
          </a:prstGeom>
        </p:spPr>
      </p:pic>
      <p:sp>
        <p:nvSpPr>
          <p:cNvPr id="20" name="Rectangle 19">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30C8C61-E117-4544-90BF-ECCD79E1AD6E}"/>
              </a:ext>
            </a:extLst>
          </p:cNvPr>
          <p:cNvPicPr>
            <a:picLocks noChangeAspect="1"/>
          </p:cNvPicPr>
          <p:nvPr/>
        </p:nvPicPr>
        <p:blipFill rotWithShape="1">
          <a:blip r:embed="rId4">
            <a:extLst>
              <a:ext uri="{28A0092B-C50C-407E-A947-70E740481C1C}">
                <a14:useLocalDpi xmlns:a14="http://schemas.microsoft.com/office/drawing/2010/main" val="0"/>
              </a:ext>
            </a:extLst>
          </a:blip>
          <a:srcRect l="1831" t="9685" r="3504"/>
          <a:stretch/>
        </p:blipFill>
        <p:spPr>
          <a:xfrm>
            <a:off x="5430108" y="650497"/>
            <a:ext cx="5839395" cy="5571066"/>
          </a:xfrm>
          <a:prstGeom prst="rect">
            <a:avLst/>
          </a:prstGeom>
        </p:spPr>
      </p:pic>
    </p:spTree>
    <p:extLst>
      <p:ext uri="{BB962C8B-B14F-4D97-AF65-F5344CB8AC3E}">
        <p14:creationId xmlns:p14="http://schemas.microsoft.com/office/powerpoint/2010/main" val="114286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9DF5A553-BBA5-4C5D-8CA9-670725EDD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941917"/>
            <a:ext cx="5291666" cy="4974166"/>
          </a:xfrm>
          <a:prstGeom prst="rect">
            <a:avLst/>
          </a:prstGeom>
        </p:spPr>
      </p:pic>
      <p:pic>
        <p:nvPicPr>
          <p:cNvPr id="7" name="Picture 6" descr="A close up of a weapon&#10;&#10;Description generated with high confidence">
            <a:extLst>
              <a:ext uri="{FF2B5EF4-FFF2-40B4-BE49-F238E27FC236}">
                <a16:creationId xmlns:a16="http://schemas.microsoft.com/office/drawing/2014/main" id="{31BF64C4-D1D6-478A-A525-5E5906E5D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65" y="1067594"/>
            <a:ext cx="5291667" cy="4722812"/>
          </a:xfrm>
          <a:prstGeom prst="rect">
            <a:avLst/>
          </a:prstGeom>
        </p:spPr>
      </p:pic>
    </p:spTree>
    <p:extLst>
      <p:ext uri="{BB962C8B-B14F-4D97-AF65-F5344CB8AC3E}">
        <p14:creationId xmlns:p14="http://schemas.microsoft.com/office/powerpoint/2010/main" val="4128125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74D4A75-FE5C-4965-B1E2-55DB19138947}"/>
              </a:ext>
            </a:extLst>
          </p:cNvPr>
          <p:cNvSpPr>
            <a:spLocks noGrp="1"/>
          </p:cNvSpPr>
          <p:nvPr>
            <p:ph type="title"/>
          </p:nvPr>
        </p:nvSpPr>
        <p:spPr>
          <a:xfrm>
            <a:off x="686834" y="1153572"/>
            <a:ext cx="3200400" cy="4461163"/>
          </a:xfrm>
        </p:spPr>
        <p:txBody>
          <a:bodyPr>
            <a:normAutofit/>
          </a:bodyPr>
          <a:lstStyle/>
          <a:p>
            <a:r>
              <a:rPr lang="el-GR">
                <a:solidFill>
                  <a:srgbClr val="FFFFFF"/>
                </a:solidFill>
                <a:latin typeface="Arial Narrow" panose="020B0606020202030204" pitchFamily="34" charset="0"/>
              </a:rPr>
              <a:t>Το μουσείο πέρα από την ενημέρωση</a:t>
            </a:r>
            <a:r>
              <a:rPr lang="en-US">
                <a:solidFill>
                  <a:srgbClr val="FFFFFF"/>
                </a:solidFill>
                <a:latin typeface="Arial Narrow" panose="020B0606020202030204" pitchFamily="34" charset="0"/>
              </a:rPr>
              <a:t>:</a:t>
            </a:r>
            <a:br>
              <a:rPr lang="en-US">
                <a:solidFill>
                  <a:srgbClr val="FFFFFF"/>
                </a:solidFill>
                <a:latin typeface="Arial Narrow" panose="020B0606020202030204" pitchFamily="34" charset="0"/>
              </a:rPr>
            </a:br>
            <a:r>
              <a:rPr lang="el-GR">
                <a:solidFill>
                  <a:srgbClr val="FFFFFF"/>
                </a:solidFill>
                <a:latin typeface="Arial Narrow" panose="020B0606020202030204" pitchFamily="34" charset="0"/>
              </a:rPr>
              <a:t>Η συγκυριακή προσοχή (</a:t>
            </a:r>
            <a:r>
              <a:rPr lang="en-US">
                <a:solidFill>
                  <a:srgbClr val="FFFFFF"/>
                </a:solidFill>
                <a:latin typeface="Arial Narrow" panose="020B0606020202030204" pitchFamily="34" charset="0"/>
              </a:rPr>
              <a:t>the epochal attention)</a:t>
            </a:r>
            <a:endParaRPr lang="el-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C3EB3831-BB19-4A27-A8D6-6C9FE224475C}"/>
              </a:ext>
            </a:extLst>
          </p:cNvPr>
          <p:cNvSpPr>
            <a:spLocks noGrp="1"/>
          </p:cNvSpPr>
          <p:nvPr>
            <p:ph idx="1"/>
          </p:nvPr>
        </p:nvSpPr>
        <p:spPr>
          <a:xfrm>
            <a:off x="4447308" y="591344"/>
            <a:ext cx="6906491" cy="5585619"/>
          </a:xfrm>
        </p:spPr>
        <p:txBody>
          <a:bodyPr anchor="ctr">
            <a:normAutofit/>
          </a:bodyPr>
          <a:lstStyle/>
          <a:p>
            <a:r>
              <a:rPr lang="el-GR" sz="1500">
                <a:effectLst/>
                <a:latin typeface="Arial Narrow" panose="020B0606020202030204" pitchFamily="34" charset="0"/>
                <a:ea typeface="Calibri" panose="020F0502020204030204" pitchFamily="34" charset="0"/>
                <a:cs typeface="Times New Roman" panose="02020603050405020304" pitchFamily="18" charset="0"/>
              </a:rPr>
              <a:t>Εάν δεχτούμε ότι η «παρατηρητική προσοχή» έχει σαφές αντικείμενο εστίασης και η «ερμηνευτική προσοχή» </a:t>
            </a:r>
            <a:r>
              <a:rPr lang="el-GR" sz="1500" err="1">
                <a:effectLst/>
                <a:latin typeface="Arial Narrow" panose="020B0606020202030204" pitchFamily="34" charset="0"/>
                <a:ea typeface="Calibri" panose="020F0502020204030204" pitchFamily="34" charset="0"/>
                <a:cs typeface="Times New Roman" panose="02020603050405020304" pitchFamily="18" charset="0"/>
              </a:rPr>
              <a:t>αναπλαισιώνει</a:t>
            </a:r>
            <a:r>
              <a:rPr lang="el-GR" sz="1500">
                <a:effectLst/>
                <a:latin typeface="Arial Narrow" panose="020B0606020202030204" pitchFamily="34" charset="0"/>
                <a:ea typeface="Calibri" panose="020F0502020204030204" pitchFamily="34" charset="0"/>
                <a:cs typeface="Times New Roman" panose="02020603050405020304" pitchFamily="18" charset="0"/>
              </a:rPr>
              <a:t> νοηματικά μία συνθήκη, μέσα από την αποκωδικοποίηση ισχυρών αλλά λιγότερο εμφανών δομών, τότε </a:t>
            </a:r>
            <a:r>
              <a:rPr lang="el-GR" sz="1500" b="1">
                <a:effectLst/>
                <a:latin typeface="Arial Narrow" panose="020B0606020202030204" pitchFamily="34" charset="0"/>
                <a:ea typeface="Calibri" panose="020F0502020204030204" pitchFamily="34" charset="0"/>
                <a:cs typeface="Times New Roman" panose="02020603050405020304" pitchFamily="18" charset="0"/>
              </a:rPr>
              <a:t>η «συγκυριακή προσοχή» είναι αυτή που κλονίζει το κυρίαρχο νόημα, καταργεί παλαιότερες κατηγορίες και λειτουργεί ως κινητήριος δύναμη για την επίτευξη νέες </a:t>
            </a:r>
            <a:r>
              <a:rPr lang="el-GR" sz="1500" b="1" err="1">
                <a:effectLst/>
                <a:latin typeface="Arial Narrow" panose="020B0606020202030204" pitchFamily="34" charset="0"/>
                <a:ea typeface="Calibri" panose="020F0502020204030204" pitchFamily="34" charset="0"/>
                <a:cs typeface="Times New Roman" panose="02020603050405020304" pitchFamily="18" charset="0"/>
              </a:rPr>
              <a:t>νοηματοδοτήσεων</a:t>
            </a:r>
            <a:r>
              <a:rPr lang="el-GR" sz="1500" b="1">
                <a:effectLst/>
                <a:latin typeface="Arial Narrow" panose="020B0606020202030204" pitchFamily="34" charset="0"/>
                <a:ea typeface="Calibri" panose="020F0502020204030204" pitchFamily="34" charset="0"/>
                <a:cs typeface="Times New Roman" panose="02020603050405020304" pitchFamily="18" charset="0"/>
              </a:rPr>
              <a:t>, δράσεων, συμπεριφορών και </a:t>
            </a:r>
            <a:r>
              <a:rPr lang="el-GR" sz="1500" b="1" err="1">
                <a:effectLst/>
                <a:latin typeface="Arial Narrow" panose="020B0606020202030204" pitchFamily="34" charset="0"/>
                <a:ea typeface="Calibri" panose="020F0502020204030204" pitchFamily="34" charset="0"/>
                <a:cs typeface="Times New Roman" panose="02020603050405020304" pitchFamily="18" charset="0"/>
              </a:rPr>
              <a:t>ταυτότητων</a:t>
            </a:r>
            <a:r>
              <a:rPr lang="el-GR" sz="1500" b="1">
                <a:effectLst/>
                <a:latin typeface="Arial Narrow" panose="020B0606020202030204" pitchFamily="34" charset="0"/>
                <a:ea typeface="Calibri" panose="020F0502020204030204" pitchFamily="34" charset="0"/>
                <a:cs typeface="Times New Roman" panose="02020603050405020304" pitchFamily="18" charset="0"/>
              </a:rPr>
              <a:t>.</a:t>
            </a:r>
            <a:endParaRPr lang="en-US" sz="1500" b="1">
              <a:effectLst/>
              <a:latin typeface="Arial Narrow" panose="020B0606020202030204" pitchFamily="34" charset="0"/>
              <a:ea typeface="Calibri" panose="020F0502020204030204" pitchFamily="34" charset="0"/>
              <a:cs typeface="Times New Roman" panose="02020603050405020304" pitchFamily="18" charset="0"/>
            </a:endParaRPr>
          </a:p>
          <a:p>
            <a:r>
              <a:rPr lang="el-GR" sz="1500">
                <a:effectLst/>
                <a:latin typeface="Arial Narrow" panose="020B0606020202030204" pitchFamily="34" charset="0"/>
                <a:ea typeface="Calibri" panose="020F0502020204030204" pitchFamily="34" charset="0"/>
                <a:cs typeface="Times New Roman" panose="02020603050405020304" pitchFamily="18" charset="0"/>
              </a:rPr>
              <a:t>Πώς ακριβώς μπορεί να λειτουργήσει ο εν λόγω προβληματισμός στην περίπτωση των μουσείων και πώς επαναπροσδιορίζει την έννοια του «</a:t>
            </a:r>
            <a:r>
              <a:rPr lang="el-GR" sz="1500" err="1">
                <a:effectLst/>
                <a:latin typeface="Arial Narrow" panose="020B0606020202030204" pitchFamily="34" charset="0"/>
                <a:ea typeface="Calibri" panose="020F0502020204030204" pitchFamily="34" charset="0"/>
                <a:cs typeface="Times New Roman" panose="02020603050405020304" pitchFamily="18" charset="0"/>
              </a:rPr>
              <a:t>ανήκειν</a:t>
            </a:r>
            <a:r>
              <a:rPr lang="el-GR" sz="1500">
                <a:effectLst/>
                <a:latin typeface="Arial Narrow" panose="020B0606020202030204" pitchFamily="34" charset="0"/>
                <a:ea typeface="Calibri" panose="020F0502020204030204" pitchFamily="34" charset="0"/>
                <a:cs typeface="Times New Roman" panose="02020603050405020304" pitchFamily="18" charset="0"/>
              </a:rPr>
              <a:t>»;</a:t>
            </a:r>
            <a:endParaRPr lang="en-US" sz="1500">
              <a:effectLst/>
              <a:latin typeface="Arial Narrow" panose="020B0606020202030204" pitchFamily="34" charset="0"/>
              <a:ea typeface="Calibri" panose="020F0502020204030204" pitchFamily="34" charset="0"/>
              <a:cs typeface="Times New Roman" panose="02020603050405020304" pitchFamily="18" charset="0"/>
            </a:endParaRPr>
          </a:p>
          <a:p>
            <a:r>
              <a:rPr lang="el-GR" sz="1500">
                <a:effectLst/>
                <a:latin typeface="Arial Narrow" panose="020B0606020202030204" pitchFamily="34" charset="0"/>
                <a:ea typeface="Calibri" panose="020F0502020204030204" pitchFamily="34" charset="0"/>
                <a:cs typeface="Times New Roman" panose="02020603050405020304" pitchFamily="18" charset="0"/>
              </a:rPr>
              <a:t>Ένα δομικό στοιχείο της επικοινωνίας μεταξύ μουσείου και κοινού, υπήρξε επί σειρά δεκαετιών ο </a:t>
            </a:r>
            <a:r>
              <a:rPr lang="el-GR" sz="1500" i="1">
                <a:effectLst/>
                <a:latin typeface="Arial Narrow" panose="020B0606020202030204" pitchFamily="34" charset="0"/>
                <a:ea typeface="Calibri" panose="020F0502020204030204" pitchFamily="34" charset="0"/>
                <a:cs typeface="Times New Roman" panose="02020603050405020304" pitchFamily="18" charset="0"/>
              </a:rPr>
              <a:t>κεντρομόλος χαρακτήρας</a:t>
            </a:r>
            <a:r>
              <a:rPr lang="el-GR" sz="1500">
                <a:effectLst/>
                <a:latin typeface="Arial Narrow" panose="020B0606020202030204" pitchFamily="34" charset="0"/>
                <a:ea typeface="Calibri" panose="020F0502020204030204" pitchFamily="34" charset="0"/>
                <a:cs typeface="Times New Roman" panose="02020603050405020304" pitchFamily="18" charset="0"/>
              </a:rPr>
              <a:t> της, καθώς έθετε ως σημείο αναφοράς το ίδιο το μουσείο (είτε μέσα από την προώθηση αυτής καθαυτής της μουσειακής συλλογής είτε μέσα από την επένδυση σε ενταξιακές μουσειακές πρακτικές, οι οποίες είχαν ως στόχο την καλλιέργεια της επαφής με τους επισκέπτες). </a:t>
            </a:r>
            <a:endParaRPr lang="en-US" sz="1500">
              <a:effectLst/>
              <a:latin typeface="Arial Narrow" panose="020B0606020202030204" pitchFamily="34" charset="0"/>
              <a:ea typeface="Calibri" panose="020F0502020204030204" pitchFamily="34" charset="0"/>
              <a:cs typeface="Times New Roman" panose="02020603050405020304" pitchFamily="18" charset="0"/>
            </a:endParaRPr>
          </a:p>
          <a:p>
            <a:r>
              <a:rPr lang="el-GR" sz="1500">
                <a:effectLst/>
                <a:latin typeface="Arial Narrow" panose="020B0606020202030204" pitchFamily="34" charset="0"/>
                <a:ea typeface="Calibri" panose="020F0502020204030204" pitchFamily="34" charset="0"/>
                <a:cs typeface="Times New Roman" panose="02020603050405020304" pitchFamily="18" charset="0"/>
              </a:rPr>
              <a:t>Σε ποιο βαθμό θα ανατρεπόταν ωστόσο η θεώρηση του θέματος της προσοχής, εάν στο επίκεντρο του επικοινωνιακού σχεδιασμού ενός μουσείου, εισχωρούσε (με τρόπο οργανωμένο και συστηματικό) η σύνδεση του μουσείου με ένα διευρυμένο λόγο (</a:t>
            </a:r>
            <a:r>
              <a:rPr lang="en-US" sz="1500">
                <a:effectLst/>
                <a:latin typeface="Arial Narrow" panose="020B0606020202030204" pitchFamily="34" charset="0"/>
                <a:ea typeface="Calibri" panose="020F0502020204030204" pitchFamily="34" charset="0"/>
                <a:cs typeface="Times New Roman" panose="02020603050405020304" pitchFamily="18" charset="0"/>
              </a:rPr>
              <a:t>discourse</a:t>
            </a:r>
            <a:r>
              <a:rPr lang="el-GR" sz="1500">
                <a:effectLst/>
                <a:latin typeface="Arial Narrow" panose="020B0606020202030204" pitchFamily="34" charset="0"/>
                <a:ea typeface="Calibri" panose="020F0502020204030204" pitchFamily="34" charset="0"/>
                <a:cs typeface="Times New Roman" panose="02020603050405020304" pitchFamily="18" charset="0"/>
              </a:rPr>
              <a:t>); </a:t>
            </a:r>
            <a:endParaRPr lang="en-US" sz="1500">
              <a:effectLst/>
              <a:latin typeface="Arial Narrow" panose="020B0606020202030204" pitchFamily="34" charset="0"/>
              <a:ea typeface="Calibri" panose="020F0502020204030204" pitchFamily="34" charset="0"/>
              <a:cs typeface="Times New Roman" panose="02020603050405020304" pitchFamily="18" charset="0"/>
            </a:endParaRPr>
          </a:p>
          <a:p>
            <a:r>
              <a:rPr lang="el-GR" sz="1500">
                <a:effectLst/>
                <a:latin typeface="Arial Narrow" panose="020B0606020202030204" pitchFamily="34" charset="0"/>
                <a:ea typeface="Calibri" panose="020F0502020204030204" pitchFamily="34" charset="0"/>
                <a:cs typeface="Times New Roman" panose="02020603050405020304" pitchFamily="18" charset="0"/>
              </a:rPr>
              <a:t>Τι θα συνέβαινε με άλλα λόγια, αν και εφόσον το μουσείο έθετε σε δεύτερη μοίρα την προώθηση της δημόσιας εικόνας του και περισσότερο τη σύνδεση του με τ</a:t>
            </a:r>
            <a:r>
              <a:rPr lang="el-GR" sz="1500">
                <a:latin typeface="Arial Narrow" panose="020B0606020202030204" pitchFamily="34" charset="0"/>
                <a:ea typeface="Calibri" panose="020F0502020204030204" pitchFamily="34" charset="0"/>
                <a:cs typeface="Times New Roman" panose="02020603050405020304" pitchFamily="18" charset="0"/>
              </a:rPr>
              <a:t>η</a:t>
            </a:r>
            <a:r>
              <a:rPr lang="el-GR" sz="1500">
                <a:effectLst/>
                <a:latin typeface="Arial Narrow" panose="020B0606020202030204" pitchFamily="34" charset="0"/>
                <a:ea typeface="Calibri" panose="020F0502020204030204" pitchFamily="34" charset="0"/>
                <a:cs typeface="Times New Roman" panose="02020603050405020304" pitchFamily="18" charset="0"/>
              </a:rPr>
              <a:t> δημόσια σφαίρα; </a:t>
            </a:r>
            <a:r>
              <a:rPr lang="el-GR" sz="1500" b="1">
                <a:effectLst/>
                <a:latin typeface="Arial Narrow" panose="020B0606020202030204" pitchFamily="34" charset="0"/>
                <a:ea typeface="Calibri" panose="020F0502020204030204" pitchFamily="34" charset="0"/>
                <a:cs typeface="Times New Roman" panose="02020603050405020304" pitchFamily="18" charset="0"/>
              </a:rPr>
              <a:t>Τι θα συνέβαινε αν η μουσειακή επικοινωνία προσλάμβανε φυγόκεντρα χαρακτηριστικά</a:t>
            </a:r>
            <a:r>
              <a:rPr lang="en-US" sz="1500" b="1">
                <a:effectLst/>
                <a:latin typeface="Arial Narrow" panose="020B0606020202030204" pitchFamily="34" charset="0"/>
                <a:ea typeface="Calibri" panose="020F0502020204030204" pitchFamily="34" charset="0"/>
                <a:cs typeface="Times New Roman" panose="02020603050405020304" pitchFamily="18" charset="0"/>
              </a:rPr>
              <a:t>;</a:t>
            </a:r>
            <a:endParaRPr lang="el-GR" sz="1500" b="1">
              <a:effectLst/>
              <a:latin typeface="Arial Narrow" panose="020B0606020202030204" pitchFamily="34" charset="0"/>
              <a:ea typeface="Calibri" panose="020F0502020204030204" pitchFamily="34" charset="0"/>
              <a:cs typeface="Times New Roman" panose="02020603050405020304" pitchFamily="18" charset="0"/>
            </a:endParaRPr>
          </a:p>
          <a:p>
            <a:endParaRPr lang="el-GR" sz="1500">
              <a:effectLst/>
              <a:latin typeface="Arial Narrow" panose="020B0606020202030204" pitchFamily="34" charset="0"/>
              <a:ea typeface="Calibri" panose="020F0502020204030204" pitchFamily="34" charset="0"/>
              <a:cs typeface="Times New Roman" panose="02020603050405020304" pitchFamily="18" charset="0"/>
            </a:endParaRPr>
          </a:p>
          <a:p>
            <a:endParaRPr lang="el-GR" sz="1500"/>
          </a:p>
        </p:txBody>
      </p:sp>
    </p:spTree>
    <p:extLst>
      <p:ext uri="{BB962C8B-B14F-4D97-AF65-F5344CB8AC3E}">
        <p14:creationId xmlns:p14="http://schemas.microsoft.com/office/powerpoint/2010/main" val="3987493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B80B3EFF-5132-4E88-BBAA-1304A631D02E}"/>
              </a:ext>
            </a:extLst>
          </p:cNvPr>
          <p:cNvSpPr>
            <a:spLocks noGrp="1"/>
          </p:cNvSpPr>
          <p:nvPr>
            <p:ph type="title"/>
          </p:nvPr>
        </p:nvSpPr>
        <p:spPr>
          <a:xfrm>
            <a:off x="643467" y="321734"/>
            <a:ext cx="4970877" cy="1135737"/>
          </a:xfrm>
        </p:spPr>
        <p:txBody>
          <a:bodyPr>
            <a:normAutofit/>
          </a:bodyPr>
          <a:lstStyle/>
          <a:p>
            <a:r>
              <a:rPr lang="el-GR" sz="2500">
                <a:latin typeface="Arial Narrow" panose="020B0606020202030204" pitchFamily="34" charset="0"/>
              </a:rPr>
              <a:t>Το μουσείο πέρα από την ενημέρωση</a:t>
            </a:r>
            <a:r>
              <a:rPr lang="en-US" sz="2500">
                <a:latin typeface="Arial Narrow" panose="020B0606020202030204" pitchFamily="34" charset="0"/>
              </a:rPr>
              <a:t>:</a:t>
            </a:r>
            <a:br>
              <a:rPr lang="en-US" sz="2500">
                <a:latin typeface="Arial Narrow" panose="020B0606020202030204" pitchFamily="34" charset="0"/>
              </a:rPr>
            </a:br>
            <a:r>
              <a:rPr lang="el-GR" sz="2500">
                <a:latin typeface="Arial Narrow" panose="020B0606020202030204" pitchFamily="34" charset="0"/>
              </a:rPr>
              <a:t>Η συγκυριακή προσοχή (</a:t>
            </a:r>
            <a:r>
              <a:rPr lang="en-US" sz="2500">
                <a:latin typeface="Arial Narrow" panose="020B0606020202030204" pitchFamily="34" charset="0"/>
              </a:rPr>
              <a:t>the epochal attention)</a:t>
            </a:r>
            <a:endParaRPr lang="el-GR" sz="2500"/>
          </a:p>
        </p:txBody>
      </p:sp>
      <p:sp>
        <p:nvSpPr>
          <p:cNvPr id="3" name="Θέση περιεχομένου 2">
            <a:extLst>
              <a:ext uri="{FF2B5EF4-FFF2-40B4-BE49-F238E27FC236}">
                <a16:creationId xmlns:a16="http://schemas.microsoft.com/office/drawing/2014/main" id="{346DA0CF-AB03-46CF-B725-43F5EE7B2DD4}"/>
              </a:ext>
            </a:extLst>
          </p:cNvPr>
          <p:cNvSpPr>
            <a:spLocks noGrp="1"/>
          </p:cNvSpPr>
          <p:nvPr>
            <p:ph idx="1"/>
          </p:nvPr>
        </p:nvSpPr>
        <p:spPr>
          <a:xfrm>
            <a:off x="643468" y="1782981"/>
            <a:ext cx="4970877" cy="4393982"/>
          </a:xfrm>
        </p:spPr>
        <p:txBody>
          <a:bodyPr>
            <a:normAutofit/>
          </a:bodyPr>
          <a:lstStyle/>
          <a:p>
            <a:endParaRPr lang="el-GR" sz="1700">
              <a:effectLst/>
              <a:latin typeface="Arial Narrow" panose="020B0606020202030204" pitchFamily="34" charset="0"/>
              <a:ea typeface="Calibri" panose="020F0502020204030204" pitchFamily="34" charset="0"/>
              <a:cs typeface="Times New Roman" panose="02020603050405020304" pitchFamily="18" charset="0"/>
            </a:endParaRPr>
          </a:p>
          <a:p>
            <a:r>
              <a:rPr lang="el-GR" sz="1700">
                <a:effectLst/>
                <a:latin typeface="Arial Narrow" panose="020B0606020202030204" pitchFamily="34" charset="0"/>
                <a:ea typeface="Calibri" panose="020F0502020204030204" pitchFamily="34" charset="0"/>
                <a:cs typeface="Times New Roman" panose="02020603050405020304" pitchFamily="18" charset="0"/>
              </a:rPr>
              <a:t>Πώς αντέδρασαν μουσεία στην Αμερική μετά τη δολοφονία του George Floyd το Μάιο του 2020 στην Αμερική και το κύμα διαμαρτυριών ενάντια στην αστυνομική βία που ακολούθησε τους επόμενους μήνες</a:t>
            </a:r>
            <a:r>
              <a:rPr lang="en-US" sz="1700">
                <a:effectLst/>
                <a:latin typeface="Arial Narrow" panose="020B0606020202030204" pitchFamily="34" charset="0"/>
                <a:ea typeface="Calibri" panose="020F0502020204030204" pitchFamily="34" charset="0"/>
                <a:cs typeface="Times New Roman" panose="02020603050405020304" pitchFamily="18" charset="0"/>
              </a:rPr>
              <a:t>;</a:t>
            </a:r>
            <a:r>
              <a:rPr lang="el-GR" sz="1700">
                <a:effectLst/>
                <a:latin typeface="Arial Narrow" panose="020B0606020202030204" pitchFamily="34" charset="0"/>
                <a:ea typeface="Calibri" panose="020F0502020204030204" pitchFamily="34" charset="0"/>
                <a:cs typeface="Times New Roman" panose="02020603050405020304" pitchFamily="18" charset="0"/>
              </a:rPr>
              <a:t> </a:t>
            </a:r>
            <a:endParaRPr lang="en-US" sz="1700">
              <a:effectLst/>
              <a:latin typeface="Arial Narrow" panose="020B0606020202030204" pitchFamily="34" charset="0"/>
              <a:ea typeface="Calibri" panose="020F0502020204030204" pitchFamily="34" charset="0"/>
              <a:cs typeface="Times New Roman" panose="02020603050405020304" pitchFamily="18" charset="0"/>
            </a:endParaRPr>
          </a:p>
          <a:p>
            <a:r>
              <a:rPr lang="el-GR" sz="1700">
                <a:effectLst/>
                <a:latin typeface="Arial Narrow" panose="020B0606020202030204" pitchFamily="34" charset="0"/>
                <a:ea typeface="Calibri" panose="020F0502020204030204" pitchFamily="34" charset="0"/>
                <a:cs typeface="Times New Roman" panose="02020603050405020304" pitchFamily="18" charset="0"/>
              </a:rPr>
              <a:t>Μουσεία όπως το </a:t>
            </a:r>
            <a:r>
              <a:rPr lang="en-US" sz="1700">
                <a:effectLst/>
                <a:latin typeface="Arial Narrow" panose="020B0606020202030204" pitchFamily="34" charset="0"/>
                <a:ea typeface="Calibri" panose="020F0502020204030204" pitchFamily="34" charset="0"/>
                <a:cs typeface="Times New Roman" panose="02020603050405020304" pitchFamily="18" charset="0"/>
              </a:rPr>
              <a:t>SFMOMA</a:t>
            </a:r>
            <a:r>
              <a:rPr lang="el-GR" sz="1700">
                <a:effectLst/>
                <a:latin typeface="Arial Narrow" panose="020B0606020202030204" pitchFamily="34" charset="0"/>
                <a:ea typeface="Calibri" panose="020F0502020204030204" pitchFamily="34" charset="0"/>
                <a:cs typeface="Times New Roman" panose="02020603050405020304" pitchFamily="18" charset="0"/>
              </a:rPr>
              <a:t> στο </a:t>
            </a:r>
            <a:r>
              <a:rPr lang="en-US" sz="1700">
                <a:effectLst/>
                <a:latin typeface="Arial Narrow" panose="020B0606020202030204" pitchFamily="34" charset="0"/>
                <a:ea typeface="Calibri" panose="020F0502020204030204" pitchFamily="34" charset="0"/>
                <a:cs typeface="Times New Roman" panose="02020603050405020304" pitchFamily="18" charset="0"/>
              </a:rPr>
              <a:t>San Francisco</a:t>
            </a:r>
            <a:r>
              <a:rPr lang="el-GR" sz="1700">
                <a:effectLst/>
                <a:latin typeface="Arial Narrow" panose="020B0606020202030204" pitchFamily="34" charset="0"/>
                <a:ea typeface="Calibri" panose="020F0502020204030204" pitchFamily="34" charset="0"/>
                <a:cs typeface="Times New Roman" panose="02020603050405020304" pitchFamily="18" charset="0"/>
              </a:rPr>
              <a:t> και το </a:t>
            </a:r>
            <a:r>
              <a:rPr lang="en-US" sz="1700">
                <a:effectLst/>
                <a:latin typeface="Arial Narrow" panose="020B0606020202030204" pitchFamily="34" charset="0"/>
                <a:ea typeface="Calibri" panose="020F0502020204030204" pitchFamily="34" charset="0"/>
                <a:cs typeface="Times New Roman" panose="02020603050405020304" pitchFamily="18" charset="0"/>
              </a:rPr>
              <a:t>Getty Museum</a:t>
            </a:r>
            <a:r>
              <a:rPr lang="el-GR" sz="1700">
                <a:effectLst/>
                <a:latin typeface="Arial Narrow" panose="020B0606020202030204" pitchFamily="34" charset="0"/>
                <a:ea typeface="Calibri" panose="020F0502020204030204" pitchFamily="34" charset="0"/>
                <a:cs typeface="Times New Roman" panose="02020603050405020304" pitchFamily="18" charset="0"/>
              </a:rPr>
              <a:t> στο </a:t>
            </a:r>
            <a:r>
              <a:rPr lang="en-US" sz="1700">
                <a:effectLst/>
                <a:latin typeface="Arial Narrow" panose="020B0606020202030204" pitchFamily="34" charset="0"/>
                <a:ea typeface="Calibri" panose="020F0502020204030204" pitchFamily="34" charset="0"/>
                <a:cs typeface="Times New Roman" panose="02020603050405020304" pitchFamily="18" charset="0"/>
              </a:rPr>
              <a:t>Los Angeles</a:t>
            </a:r>
            <a:r>
              <a:rPr lang="el-GR" sz="1700">
                <a:effectLst/>
                <a:latin typeface="Arial Narrow" panose="020B0606020202030204" pitchFamily="34" charset="0"/>
                <a:ea typeface="Calibri" panose="020F0502020204030204" pitchFamily="34" charset="0"/>
                <a:cs typeface="Times New Roman" panose="02020603050405020304" pitchFamily="18" charset="0"/>
              </a:rPr>
              <a:t>, τα οποία κράτησαν μία σαφώς ουδέτερη στάση δέχτηκαν δριμύτατες κριτικές στο διαδίκτυο. </a:t>
            </a:r>
          </a:p>
          <a:p>
            <a:r>
              <a:rPr lang="el-GR" sz="1700">
                <a:latin typeface="Arial Narrow" panose="020B0606020202030204" pitchFamily="34" charset="0"/>
                <a:ea typeface="Calibri" panose="020F0502020204030204" pitchFamily="34" charset="0"/>
                <a:cs typeface="Times New Roman" panose="02020603050405020304" pitchFamily="18" charset="0"/>
              </a:rPr>
              <a:t>Π</a:t>
            </a:r>
            <a:r>
              <a:rPr lang="el-GR" sz="1700">
                <a:effectLst/>
                <a:latin typeface="Arial Narrow" panose="020B0606020202030204" pitchFamily="34" charset="0"/>
                <a:ea typeface="Calibri" panose="020F0502020204030204" pitchFamily="34" charset="0"/>
                <a:cs typeface="Times New Roman" panose="02020603050405020304" pitchFamily="18" charset="0"/>
              </a:rPr>
              <a:t>εριπτώσεις όπως το </a:t>
            </a:r>
            <a:r>
              <a:rPr lang="en-US" sz="1700">
                <a:effectLst/>
                <a:latin typeface="Arial Narrow" panose="020B0606020202030204" pitchFamily="34" charset="0"/>
                <a:ea typeface="Calibri" panose="020F0502020204030204" pitchFamily="34" charset="0"/>
                <a:cs typeface="Times New Roman" panose="02020603050405020304" pitchFamily="18" charset="0"/>
              </a:rPr>
              <a:t>Walker Art Center Minneapolis</a:t>
            </a:r>
            <a:r>
              <a:rPr lang="el-GR" sz="1700">
                <a:effectLst/>
                <a:latin typeface="Arial Narrow" panose="020B0606020202030204" pitchFamily="34" charset="0"/>
                <a:ea typeface="Calibri" panose="020F0502020204030204" pitchFamily="34" charset="0"/>
                <a:cs typeface="Times New Roman" panose="02020603050405020304" pitchFamily="18" charset="0"/>
              </a:rPr>
              <a:t> (το οποίο τάχθηκε ανοικτά κατά της αστυνομικής βίας και των φυλετικών διακρίσεων κάνοντας επιπλέον χρήση των </a:t>
            </a:r>
            <a:r>
              <a:rPr lang="en-US" sz="1700">
                <a:effectLst/>
                <a:latin typeface="Arial Narrow" panose="020B0606020202030204" pitchFamily="34" charset="0"/>
                <a:ea typeface="Calibri" panose="020F0502020204030204" pitchFamily="34" charset="0"/>
                <a:cs typeface="Times New Roman" panose="02020603050405020304" pitchFamily="18" charset="0"/>
              </a:rPr>
              <a:t>hashtags</a:t>
            </a:r>
            <a:r>
              <a:rPr lang="el-GR" sz="1700">
                <a:effectLst/>
                <a:latin typeface="Arial Narrow" panose="020B0606020202030204" pitchFamily="34" charset="0"/>
                <a:ea typeface="Calibri" panose="020F0502020204030204" pitchFamily="34" charset="0"/>
                <a:cs typeface="Times New Roman" panose="02020603050405020304" pitchFamily="18" charset="0"/>
              </a:rPr>
              <a:t> #</a:t>
            </a:r>
            <a:r>
              <a:rPr lang="en-US" sz="1700">
                <a:effectLst/>
                <a:latin typeface="Arial Narrow" panose="020B0606020202030204" pitchFamily="34" charset="0"/>
                <a:ea typeface="Calibri" panose="020F0502020204030204" pitchFamily="34" charset="0"/>
                <a:cs typeface="Times New Roman" panose="02020603050405020304" pitchFamily="18" charset="0"/>
              </a:rPr>
              <a:t>BlackLivesMatter </a:t>
            </a:r>
            <a:r>
              <a:rPr lang="el-GR" sz="1700">
                <a:effectLst/>
                <a:latin typeface="Arial Narrow" panose="020B0606020202030204" pitchFamily="34" charset="0"/>
                <a:ea typeface="Calibri" panose="020F0502020204030204" pitchFamily="34" charset="0"/>
                <a:cs typeface="Times New Roman" panose="02020603050405020304" pitchFamily="18" charset="0"/>
              </a:rPr>
              <a:t>και #</a:t>
            </a:r>
            <a:r>
              <a:rPr lang="en-US" sz="1700">
                <a:effectLst/>
                <a:latin typeface="Arial Narrow" panose="020B0606020202030204" pitchFamily="34" charset="0"/>
                <a:ea typeface="Calibri" panose="020F0502020204030204" pitchFamily="34" charset="0"/>
                <a:cs typeface="Times New Roman" panose="02020603050405020304" pitchFamily="18" charset="0"/>
              </a:rPr>
              <a:t>MuseumsAreNotNeutral</a:t>
            </a:r>
            <a:r>
              <a:rPr lang="el-GR" sz="1700">
                <a:effectLst/>
                <a:latin typeface="Arial Narrow" panose="020B0606020202030204" pitchFamily="34" charset="0"/>
                <a:ea typeface="Calibri" panose="020F0502020204030204" pitchFamily="34" charset="0"/>
                <a:cs typeface="Times New Roman" panose="02020603050405020304" pitchFamily="18" charset="0"/>
              </a:rPr>
              <a:t>) και το </a:t>
            </a:r>
            <a:r>
              <a:rPr lang="en-US" sz="1700">
                <a:effectLst/>
                <a:latin typeface="Arial Narrow" panose="020B0606020202030204" pitchFamily="34" charset="0"/>
                <a:ea typeface="Calibri" panose="020F0502020204030204" pitchFamily="34" charset="0"/>
                <a:cs typeface="Times New Roman" panose="02020603050405020304" pitchFamily="18" charset="0"/>
              </a:rPr>
              <a:t>McClung Museum</a:t>
            </a:r>
            <a:r>
              <a:rPr lang="el-GR" sz="1700">
                <a:effectLst/>
                <a:latin typeface="Arial Narrow" panose="020B0606020202030204" pitchFamily="34" charset="0"/>
                <a:ea typeface="Calibri" panose="020F0502020204030204" pitchFamily="34" charset="0"/>
                <a:cs typeface="Times New Roman" panose="02020603050405020304" pitchFamily="18" charset="0"/>
              </a:rPr>
              <a:t> σχολιάστηκαν πολύ θετικά στα μέσα κοινωνικής δικτύωσης.</a:t>
            </a:r>
            <a:r>
              <a:rPr lang="el-GR" sz="1700" spc="15">
                <a:effectLst/>
                <a:latin typeface="Arial Narrow" panose="020B0606020202030204" pitchFamily="34" charset="0"/>
                <a:ea typeface="Calibri" panose="020F0502020204030204" pitchFamily="34" charset="0"/>
                <a:cs typeface="Times New Roman" panose="02020603050405020304" pitchFamily="18" charset="0"/>
              </a:rPr>
              <a:t> </a:t>
            </a:r>
          </a:p>
          <a:p>
            <a:endParaRPr lang="el-GR" sz="1700" spc="15">
              <a:latin typeface="Arial Narrow" panose="020B0606020202030204" pitchFamily="34" charset="0"/>
              <a:cs typeface="Times New Roman" panose="02020603050405020304" pitchFamily="18" charset="0"/>
            </a:endParaRPr>
          </a:p>
          <a:p>
            <a:endParaRPr lang="el-GR" sz="1700">
              <a:latin typeface="Arial Narrow" panose="020B0606020202030204" pitchFamily="34" charset="0"/>
            </a:endParaRPr>
          </a:p>
        </p:txBody>
      </p:sp>
      <p:pic>
        <p:nvPicPr>
          <p:cNvPr id="5" name="Εικόνα 4">
            <a:extLst>
              <a:ext uri="{FF2B5EF4-FFF2-40B4-BE49-F238E27FC236}">
                <a16:creationId xmlns:a16="http://schemas.microsoft.com/office/drawing/2014/main" id="{FC2A90A6-A29B-43CA-AF24-DB2E744190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313665"/>
            <a:ext cx="2709334" cy="1354667"/>
          </a:xfrm>
          <a:prstGeom prst="rect">
            <a:avLst/>
          </a:prstGeom>
        </p:spPr>
      </p:pic>
      <p:grpSp>
        <p:nvGrpSpPr>
          <p:cNvPr id="16"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Εικόνα 8">
            <a:extLst>
              <a:ext uri="{FF2B5EF4-FFF2-40B4-BE49-F238E27FC236}">
                <a16:creationId xmlns:a16="http://schemas.microsoft.com/office/drawing/2014/main" id="{45BF133D-4E43-4494-B933-642D52D8A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416573"/>
            <a:ext cx="2709334" cy="900853"/>
          </a:xfrm>
          <a:prstGeom prst="rect">
            <a:avLst/>
          </a:prstGeom>
        </p:spPr>
      </p:pic>
      <p:pic>
        <p:nvPicPr>
          <p:cNvPr id="7" name="Εικόνα 6">
            <a:extLst>
              <a:ext uri="{FF2B5EF4-FFF2-40B4-BE49-F238E27FC236}">
                <a16:creationId xmlns:a16="http://schemas.microsoft.com/office/drawing/2014/main" id="{0217DA93-E640-4393-A22F-6FC69FE8AA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6200" y="3234761"/>
            <a:ext cx="2590053" cy="2590053"/>
          </a:xfrm>
          <a:prstGeom prst="rect">
            <a:avLst/>
          </a:prstGeom>
        </p:spPr>
      </p:pic>
    </p:spTree>
    <p:extLst>
      <p:ext uri="{BB962C8B-B14F-4D97-AF65-F5344CB8AC3E}">
        <p14:creationId xmlns:p14="http://schemas.microsoft.com/office/powerpoint/2010/main" val="148871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577ED97-1D88-4024-A595-3FD91DF56E3E}"/>
              </a:ext>
            </a:extLst>
          </p:cNvPr>
          <p:cNvSpPr>
            <a:spLocks noGrp="1"/>
          </p:cNvSpPr>
          <p:nvPr>
            <p:ph type="title"/>
          </p:nvPr>
        </p:nvSpPr>
        <p:spPr>
          <a:xfrm>
            <a:off x="640080" y="329184"/>
            <a:ext cx="6894576" cy="1783080"/>
          </a:xfrm>
        </p:spPr>
        <p:txBody>
          <a:bodyPr anchor="b">
            <a:normAutofit/>
          </a:bodyPr>
          <a:lstStyle/>
          <a:p>
            <a:r>
              <a:rPr lang="el-GR" sz="3400">
                <a:latin typeface="Arial Narrow" panose="020B0606020202030204" pitchFamily="34" charset="0"/>
              </a:rPr>
              <a:t>Το μουσείο πέρα από την ενημέρωση</a:t>
            </a:r>
            <a:r>
              <a:rPr lang="en-US" sz="3400">
                <a:latin typeface="Arial Narrow" panose="020B0606020202030204" pitchFamily="34" charset="0"/>
              </a:rPr>
              <a:t>:</a:t>
            </a:r>
            <a:br>
              <a:rPr lang="en-US" sz="3400">
                <a:latin typeface="Arial Narrow" panose="020B0606020202030204" pitchFamily="34" charset="0"/>
              </a:rPr>
            </a:br>
            <a:r>
              <a:rPr lang="el-GR" sz="3400">
                <a:latin typeface="Arial Narrow" panose="020B0606020202030204" pitchFamily="34" charset="0"/>
              </a:rPr>
              <a:t>Η συγκυριακή προσοχή (</a:t>
            </a:r>
            <a:r>
              <a:rPr lang="en-US" sz="3400">
                <a:latin typeface="Arial Narrow" panose="020B0606020202030204" pitchFamily="34" charset="0"/>
              </a:rPr>
              <a:t>the epochal attention)</a:t>
            </a:r>
            <a:endParaRPr lang="el-GR" sz="3400"/>
          </a:p>
        </p:txBody>
      </p:sp>
      <p:sp>
        <p:nvSpPr>
          <p:cNvPr id="2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B1BE3CC-81CC-4752-854D-3198546F9E5B}"/>
              </a:ext>
            </a:extLst>
          </p:cNvPr>
          <p:cNvSpPr>
            <a:spLocks noGrp="1"/>
          </p:cNvSpPr>
          <p:nvPr>
            <p:ph idx="1"/>
          </p:nvPr>
        </p:nvSpPr>
        <p:spPr>
          <a:xfrm>
            <a:off x="640080" y="2706624"/>
            <a:ext cx="6894576" cy="3483864"/>
          </a:xfrm>
        </p:spPr>
        <p:txBody>
          <a:bodyPr>
            <a:normAutofit/>
          </a:bodyPr>
          <a:lstStyle/>
          <a:p>
            <a:pPr>
              <a:spcAft>
                <a:spcPts val="1000"/>
              </a:spcAft>
            </a:pPr>
            <a:endParaRPr lang="en-US" sz="1400" spc="15">
              <a:effectLst/>
              <a:latin typeface="Arial Narrow" panose="020B0606020202030204" pitchFamily="34" charset="0"/>
              <a:ea typeface="Calibri" panose="020F0502020204030204" pitchFamily="34" charset="0"/>
              <a:cs typeface="Times New Roman" panose="02020603050405020304" pitchFamily="18" charset="0"/>
            </a:endParaRPr>
          </a:p>
          <a:p>
            <a:pPr>
              <a:spcAft>
                <a:spcPts val="1000"/>
              </a:spcAft>
            </a:pPr>
            <a:endParaRPr lang="en-US" sz="1400" spc="15">
              <a:effectLst/>
              <a:latin typeface="Arial Narrow" panose="020B0606020202030204" pitchFamily="34" charset="0"/>
              <a:ea typeface="Calibri" panose="020F0502020204030204" pitchFamily="34" charset="0"/>
              <a:cs typeface="Times New Roman" panose="02020603050405020304" pitchFamily="18" charset="0"/>
            </a:endParaRPr>
          </a:p>
          <a:p>
            <a:pPr>
              <a:spcAft>
                <a:spcPts val="1000"/>
              </a:spcAft>
            </a:pPr>
            <a:endParaRPr lang="en-US" sz="1400" spc="15">
              <a:latin typeface="Arial Narrow" panose="020B0606020202030204" pitchFamily="34" charset="0"/>
              <a:ea typeface="Calibri" panose="020F0502020204030204" pitchFamily="34" charset="0"/>
              <a:cs typeface="Times New Roman" panose="02020603050405020304" pitchFamily="18" charset="0"/>
            </a:endParaRPr>
          </a:p>
          <a:p>
            <a:pPr>
              <a:spcAft>
                <a:spcPts val="1000"/>
              </a:spcAft>
            </a:pPr>
            <a:r>
              <a:rPr lang="el-GR" sz="1400" spc="15">
                <a:effectLst/>
                <a:latin typeface="Arial Narrow" panose="020B0606020202030204" pitchFamily="34" charset="0"/>
                <a:ea typeface="Calibri" panose="020F0502020204030204" pitchFamily="34" charset="0"/>
                <a:cs typeface="Times New Roman" panose="02020603050405020304" pitchFamily="18" charset="0"/>
              </a:rPr>
              <a:t>Παρουσίαση της συλλογής #</a:t>
            </a:r>
            <a:r>
              <a:rPr lang="en-US" sz="1400" spc="15">
                <a:effectLst/>
                <a:latin typeface="Arial Narrow" panose="020B0606020202030204" pitchFamily="34" charset="0"/>
                <a:ea typeface="Calibri" panose="020F0502020204030204" pitchFamily="34" charset="0"/>
                <a:cs typeface="Times New Roman" panose="02020603050405020304" pitchFamily="18" charset="0"/>
              </a:rPr>
              <a:t>metoo</a:t>
            </a:r>
            <a:r>
              <a:rPr lang="el-GR" sz="1400" spc="15">
                <a:effectLst/>
                <a:latin typeface="Arial Narrow" panose="020B0606020202030204" pitchFamily="34" charset="0"/>
                <a:ea typeface="Calibri" panose="020F0502020204030204" pitchFamily="34" charset="0"/>
                <a:cs typeface="Times New Roman" panose="02020603050405020304" pitchFamily="18" charset="0"/>
              </a:rPr>
              <a:t> στο </a:t>
            </a:r>
            <a:r>
              <a:rPr lang="en-US" sz="1400" spc="15">
                <a:latin typeface="Arial Narrow" panose="020B0606020202030204" pitchFamily="34" charset="0"/>
                <a:ea typeface="Calibri" panose="020F0502020204030204" pitchFamily="34" charset="0"/>
                <a:cs typeface="Times New Roman" panose="02020603050405020304" pitchFamily="18" charset="0"/>
              </a:rPr>
              <a:t>Nordic Museum </a:t>
            </a:r>
            <a:r>
              <a:rPr lang="el-GR" sz="1400" spc="15">
                <a:effectLst/>
                <a:latin typeface="Arial Narrow" panose="020B0606020202030204" pitchFamily="34" charset="0"/>
                <a:ea typeface="Calibri" panose="020F0502020204030204" pitchFamily="34" charset="0"/>
                <a:cs typeface="Times New Roman" panose="02020603050405020304" pitchFamily="18" charset="0"/>
              </a:rPr>
              <a:t>της Στοκχόλμης. </a:t>
            </a:r>
          </a:p>
          <a:p>
            <a:pPr>
              <a:spcAft>
                <a:spcPts val="1000"/>
              </a:spcAft>
            </a:pPr>
            <a:r>
              <a:rPr lang="el-GR" sz="1400" spc="15">
                <a:effectLst/>
                <a:latin typeface="Arial Narrow" panose="020B0606020202030204" pitchFamily="34" charset="0"/>
                <a:ea typeface="Calibri" panose="020F0502020204030204" pitchFamily="34" charset="0"/>
                <a:cs typeface="Times New Roman" panose="02020603050405020304" pitchFamily="18" charset="0"/>
              </a:rPr>
              <a:t>Στόχος η καταγραφή της ιογενούς εκστρατείας #</a:t>
            </a:r>
            <a:r>
              <a:rPr lang="en-US" sz="1400" spc="15">
                <a:effectLst/>
                <a:latin typeface="Arial Narrow" panose="020B0606020202030204" pitchFamily="34" charset="0"/>
                <a:ea typeface="Calibri" panose="020F0502020204030204" pitchFamily="34" charset="0"/>
                <a:cs typeface="Times New Roman" panose="02020603050405020304" pitchFamily="18" charset="0"/>
              </a:rPr>
              <a:t>MeToo</a:t>
            </a:r>
            <a:r>
              <a:rPr lang="el-GR" sz="1400" spc="15">
                <a:effectLst/>
                <a:latin typeface="Arial Narrow" panose="020B0606020202030204" pitchFamily="34" charset="0"/>
                <a:ea typeface="Calibri" panose="020F0502020204030204" pitchFamily="34" charset="0"/>
                <a:cs typeface="Times New Roman" panose="02020603050405020304" pitchFamily="18" charset="0"/>
              </a:rPr>
              <a:t>, η οποία στη Σουηδία παρομοιάστηκε με (φεμινιστική) επανάσταση. </a:t>
            </a:r>
          </a:p>
          <a:p>
            <a:pPr>
              <a:spcAft>
                <a:spcPts val="1000"/>
              </a:spcAft>
            </a:pPr>
            <a:r>
              <a:rPr lang="el-GR" sz="1400" spc="15">
                <a:effectLst/>
                <a:latin typeface="Arial Narrow" panose="020B0606020202030204" pitchFamily="34" charset="0"/>
                <a:ea typeface="Calibri" panose="020F0502020204030204" pitchFamily="34" charset="0"/>
                <a:cs typeface="Times New Roman" panose="02020603050405020304" pitchFamily="18" charset="0"/>
              </a:rPr>
              <a:t>Από τη συλλογή απουσίαζαν παντελώς οι εικόνες, χρησιμοποιήθηκε ωστόσο εκτενώς η ετικέτα #</a:t>
            </a:r>
            <a:r>
              <a:rPr lang="en-US" sz="1400" spc="15">
                <a:effectLst/>
                <a:latin typeface="Arial Narrow" panose="020B0606020202030204" pitchFamily="34" charset="0"/>
                <a:ea typeface="Calibri" panose="020F0502020204030204" pitchFamily="34" charset="0"/>
                <a:cs typeface="Times New Roman" panose="02020603050405020304" pitchFamily="18" charset="0"/>
              </a:rPr>
              <a:t>metoo</a:t>
            </a:r>
            <a:r>
              <a:rPr lang="el-GR" sz="1400" spc="15">
                <a:effectLst/>
                <a:latin typeface="Arial Narrow" panose="020B0606020202030204" pitchFamily="34" charset="0"/>
                <a:ea typeface="Calibri" panose="020F0502020204030204" pitchFamily="34" charset="0"/>
                <a:cs typeface="Times New Roman" panose="02020603050405020304" pitchFamily="18" charset="0"/>
              </a:rPr>
              <a:t> (ένα κειμενικό εργαλείο που προέρχεται από τα μέσα κοινωνικής δικτύωσης) προκειμένου να προαγάγει μία εναλλακτική μορφή οπτικοποίησης (</a:t>
            </a:r>
            <a:r>
              <a:rPr lang="en-US" sz="1400" spc="15">
                <a:effectLst/>
                <a:latin typeface="Arial Narrow" panose="020B0606020202030204" pitchFamily="34" charset="0"/>
                <a:ea typeface="Calibri" panose="020F0502020204030204" pitchFamily="34" charset="0"/>
                <a:cs typeface="Times New Roman" panose="02020603050405020304" pitchFamily="18" charset="0"/>
              </a:rPr>
              <a:t>hashtag visuality</a:t>
            </a:r>
            <a:r>
              <a:rPr lang="el-GR" sz="1400" spc="15">
                <a:effectLst/>
                <a:latin typeface="Arial Narrow" panose="020B0606020202030204" pitchFamily="34" charset="0"/>
                <a:ea typeface="Calibri" panose="020F0502020204030204" pitchFamily="34" charset="0"/>
                <a:cs typeface="Times New Roman" panose="02020603050405020304" pitchFamily="18" charset="0"/>
              </a:rPr>
              <a:t>) αλλά και κοινωνικής νοηματοδότησης της αλληλεγγύης.</a:t>
            </a:r>
            <a:endParaRPr lang="el-GR" sz="1400">
              <a:effectLst/>
              <a:latin typeface="Arial Narrow" panose="020B0606020202030204" pitchFamily="34" charset="0"/>
              <a:ea typeface="Calibri" panose="020F0502020204030204" pitchFamily="34" charset="0"/>
              <a:cs typeface="Times New Roman" panose="02020603050405020304" pitchFamily="18" charset="0"/>
            </a:endParaRPr>
          </a:p>
          <a:p>
            <a:pPr marL="0" indent="0">
              <a:buNone/>
            </a:pPr>
            <a:endParaRPr lang="el-GR" sz="1400"/>
          </a:p>
        </p:txBody>
      </p:sp>
      <p:pic>
        <p:nvPicPr>
          <p:cNvPr id="5" name="Εικόνα 4" descr="Graphical user interface, text, application, chat or text message&#10;&#10;Description automatically generated">
            <a:extLst>
              <a:ext uri="{FF2B5EF4-FFF2-40B4-BE49-F238E27FC236}">
                <a16:creationId xmlns:a16="http://schemas.microsoft.com/office/drawing/2014/main" id="{0BEBB568-9E7F-43E5-ACE1-41E15E04F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840" y="915169"/>
            <a:ext cx="4014216" cy="2257996"/>
          </a:xfrm>
          <a:prstGeom prst="rect">
            <a:avLst/>
          </a:prstGeom>
        </p:spPr>
      </p:pic>
      <p:pic>
        <p:nvPicPr>
          <p:cNvPr id="7" name="Εικόνα 6">
            <a:extLst>
              <a:ext uri="{FF2B5EF4-FFF2-40B4-BE49-F238E27FC236}">
                <a16:creationId xmlns:a16="http://schemas.microsoft.com/office/drawing/2014/main" id="{72E6C564-5DFA-414E-8EE0-9CFA8F20F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340" y="4079193"/>
            <a:ext cx="3868928" cy="2176272"/>
          </a:xfrm>
          <a:prstGeom prst="rect">
            <a:avLst/>
          </a:prstGeom>
        </p:spPr>
      </p:pic>
    </p:spTree>
    <p:extLst>
      <p:ext uri="{BB962C8B-B14F-4D97-AF65-F5344CB8AC3E}">
        <p14:creationId xmlns:p14="http://schemas.microsoft.com/office/powerpoint/2010/main" val="413040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D5D2E51-A652-4FCB-ADE3-8974F2723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08E18253-076D-4D89-968E-FCD8887E2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F6EBCC24-DE3B-4BAD-9624-83E1C2D66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07A4B2A-AA80-463B-9EC2-D90DD30C1CE7}"/>
              </a:ext>
            </a:extLst>
          </p:cNvPr>
          <p:cNvSpPr>
            <a:spLocks noGrp="1"/>
          </p:cNvSpPr>
          <p:nvPr>
            <p:ph type="title"/>
          </p:nvPr>
        </p:nvSpPr>
        <p:spPr>
          <a:xfrm>
            <a:off x="438912" y="859536"/>
            <a:ext cx="4837176" cy="1243584"/>
          </a:xfrm>
        </p:spPr>
        <p:txBody>
          <a:bodyPr>
            <a:normAutofit/>
          </a:bodyPr>
          <a:lstStyle/>
          <a:p>
            <a:r>
              <a:rPr lang="el-GR" sz="3400">
                <a:latin typeface="Arial Narrow" panose="020B0606020202030204" pitchFamily="34" charset="0"/>
              </a:rPr>
              <a:t>Οικονομία της προσοχής</a:t>
            </a:r>
            <a:r>
              <a:rPr lang="en-US" sz="3400">
                <a:latin typeface="Arial Narrow" panose="020B0606020202030204" pitchFamily="34" charset="0"/>
              </a:rPr>
              <a:t>: </a:t>
            </a:r>
            <a:br>
              <a:rPr lang="el-GR" sz="3400">
                <a:latin typeface="Arial Narrow" panose="020B0606020202030204" pitchFamily="34" charset="0"/>
              </a:rPr>
            </a:br>
            <a:r>
              <a:rPr lang="el-GR" sz="3400">
                <a:effectLst/>
                <a:latin typeface="Arial Narrow" panose="020B0606020202030204" pitchFamily="34" charset="0"/>
                <a:ea typeface="Calibri" panose="020F0502020204030204" pitchFamily="34" charset="0"/>
              </a:rPr>
              <a:t>Ορισμός-Προβληματισμοί</a:t>
            </a:r>
            <a:endParaRPr lang="el-GR" sz="3400">
              <a:latin typeface="Arial Narrow" panose="020B0606020202030204" pitchFamily="34" charset="0"/>
            </a:endParaRPr>
          </a:p>
        </p:txBody>
      </p:sp>
      <p:sp>
        <p:nvSpPr>
          <p:cNvPr id="26" name="Rectangle 25">
            <a:extLst>
              <a:ext uri="{FF2B5EF4-FFF2-40B4-BE49-F238E27FC236}">
                <a16:creationId xmlns:a16="http://schemas.microsoft.com/office/drawing/2014/main" id="{8C07AF1D-AB44-447B-BC2F-DBECCC06C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FCD70E2-BD62-41E4-975D-E58B07928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F39B26B0-FA47-48B0-BF51-0D0B6D3FA58A}"/>
              </a:ext>
            </a:extLst>
          </p:cNvPr>
          <p:cNvSpPr>
            <a:spLocks noGrp="1"/>
          </p:cNvSpPr>
          <p:nvPr>
            <p:ph idx="1"/>
          </p:nvPr>
        </p:nvSpPr>
        <p:spPr>
          <a:xfrm>
            <a:off x="438912" y="2514600"/>
            <a:ext cx="4837176" cy="3666744"/>
          </a:xfrm>
        </p:spPr>
        <p:txBody>
          <a:bodyPr>
            <a:normAutofit/>
          </a:bodyPr>
          <a:lstStyle/>
          <a:p>
            <a:r>
              <a:rPr lang="el-GR" sz="1500">
                <a:effectLst/>
                <a:latin typeface="Arial Narrow" panose="020B0606020202030204" pitchFamily="34" charset="0"/>
                <a:ea typeface="Ubuntu"/>
                <a:cs typeface="Times New Roman" panose="02020603050405020304" pitchFamily="18" charset="0"/>
              </a:rPr>
              <a:t>Ο όρος </a:t>
            </a:r>
            <a:r>
              <a:rPr lang="el-GR" sz="1500" i="1">
                <a:effectLst/>
                <a:latin typeface="Arial Narrow" panose="020B0606020202030204" pitchFamily="34" charset="0"/>
                <a:ea typeface="Ubuntu"/>
                <a:cs typeface="Times New Roman" panose="02020603050405020304" pitchFamily="18" charset="0"/>
              </a:rPr>
              <a:t>οικονομία της προσοχής </a:t>
            </a:r>
            <a:r>
              <a:rPr lang="el-GR" sz="1500">
                <a:effectLst/>
                <a:latin typeface="Arial Narrow" panose="020B0606020202030204" pitchFamily="34" charset="0"/>
                <a:ea typeface="Ubuntu"/>
                <a:cs typeface="Times New Roman" panose="02020603050405020304" pitchFamily="18" charset="0"/>
              </a:rPr>
              <a:t>αναφέρεται στο αντιθετικό σχήμα </a:t>
            </a:r>
            <a:r>
              <a:rPr lang="el-GR" sz="1500" i="1">
                <a:effectLst/>
                <a:latin typeface="Arial Narrow" panose="020B0606020202030204" pitchFamily="34" charset="0"/>
                <a:ea typeface="Ubuntu"/>
                <a:cs typeface="Times New Roman" panose="02020603050405020304" pitchFamily="18" charset="0"/>
              </a:rPr>
              <a:t>υπεραφθονία πληροφορίας-σπάνη προσοχής </a:t>
            </a:r>
            <a:r>
              <a:rPr lang="el-GR" sz="1500">
                <a:effectLst/>
                <a:latin typeface="Arial Narrow" panose="020B0606020202030204" pitchFamily="34" charset="0"/>
                <a:ea typeface="Ubuntu"/>
                <a:cs typeface="Times New Roman" panose="02020603050405020304" pitchFamily="18" charset="0"/>
              </a:rPr>
              <a:t>(</a:t>
            </a:r>
            <a:r>
              <a:rPr lang="en-US" sz="1500">
                <a:effectLst/>
                <a:latin typeface="Arial Narrow" panose="020B0606020202030204" pitchFamily="34" charset="0"/>
                <a:ea typeface="Ubuntu"/>
                <a:cs typeface="Times New Roman" panose="02020603050405020304" pitchFamily="18" charset="0"/>
              </a:rPr>
              <a:t>information abundance</a:t>
            </a:r>
            <a:r>
              <a:rPr lang="el-GR" sz="1500">
                <a:effectLst/>
                <a:latin typeface="Arial Narrow" panose="020B0606020202030204" pitchFamily="34" charset="0"/>
                <a:ea typeface="Ubuntu"/>
                <a:cs typeface="Times New Roman" panose="02020603050405020304" pitchFamily="18" charset="0"/>
              </a:rPr>
              <a:t>-</a:t>
            </a:r>
            <a:r>
              <a:rPr lang="en-US" sz="1500">
                <a:effectLst/>
                <a:latin typeface="Arial Narrow" panose="020B0606020202030204" pitchFamily="34" charset="0"/>
                <a:ea typeface="Ubuntu"/>
                <a:cs typeface="Times New Roman" panose="02020603050405020304" pitchFamily="18" charset="0"/>
              </a:rPr>
              <a:t>attention scarcity</a:t>
            </a:r>
            <a:r>
              <a:rPr lang="el-GR" sz="1500">
                <a:effectLst/>
                <a:latin typeface="Arial Narrow" panose="020B0606020202030204" pitchFamily="34" charset="0"/>
                <a:ea typeface="Ubuntu"/>
                <a:cs typeface="Times New Roman" panose="02020603050405020304" pitchFamily="18" charset="0"/>
              </a:rPr>
              <a:t>). </a:t>
            </a:r>
          </a:p>
          <a:p>
            <a:r>
              <a:rPr lang="en-US" sz="1500">
                <a:latin typeface="Arial Narrow" panose="020B0606020202030204" pitchFamily="34" charset="0"/>
                <a:ea typeface="Ubuntu"/>
                <a:cs typeface="Times New Roman" panose="02020603050405020304" pitchFamily="18" charset="0"/>
              </a:rPr>
              <a:t>T</a:t>
            </a:r>
            <a:r>
              <a:rPr lang="el-GR" sz="1500">
                <a:latin typeface="Arial Narrow" panose="020B0606020202030204" pitchFamily="34" charset="0"/>
                <a:ea typeface="Ubuntu"/>
                <a:cs typeface="Times New Roman" panose="02020603050405020304" pitchFamily="18" charset="0"/>
              </a:rPr>
              <a:t>ο πεδίο της</a:t>
            </a:r>
            <a:r>
              <a:rPr lang="el-GR" sz="1500">
                <a:effectLst/>
                <a:latin typeface="Arial Narrow" panose="020B0606020202030204" pitchFamily="34" charset="0"/>
                <a:ea typeface="Ubuntu"/>
                <a:cs typeface="Times New Roman" panose="02020603050405020304" pitchFamily="18" charset="0"/>
              </a:rPr>
              <a:t> επικοινωνίας περιγράφεται ως ένας </a:t>
            </a:r>
            <a:r>
              <a:rPr lang="el-GR" sz="1500" b="1">
                <a:effectLst/>
                <a:latin typeface="Arial Narrow" panose="020B0606020202030204" pitchFamily="34" charset="0"/>
                <a:ea typeface="Ubuntu"/>
                <a:cs typeface="Times New Roman" panose="02020603050405020304" pitchFamily="18" charset="0"/>
              </a:rPr>
              <a:t>«θορυβώδης» χώρος,</a:t>
            </a:r>
            <a:r>
              <a:rPr lang="el-GR" sz="1500">
                <a:effectLst/>
                <a:latin typeface="Arial Narrow" panose="020B0606020202030204" pitchFamily="34" charset="0"/>
                <a:ea typeface="Ubuntu"/>
                <a:cs typeface="Times New Roman" panose="02020603050405020304" pitchFamily="18" charset="0"/>
              </a:rPr>
              <a:t> εντός του οποίου η ενεργοποίηση της προσοχής του κοινού καθίσταται σχεδόν αδύνατη. </a:t>
            </a:r>
          </a:p>
          <a:p>
            <a:r>
              <a:rPr lang="el-GR" sz="1500">
                <a:effectLst/>
                <a:latin typeface="Arial Narrow" panose="020B0606020202030204" pitchFamily="34" charset="0"/>
                <a:ea typeface="Ubuntu"/>
                <a:cs typeface="Times New Roman" panose="02020603050405020304" pitchFamily="18" charset="0"/>
              </a:rPr>
              <a:t>Σε έναν κόσμο όπου η πληροφορία αφθονεί, η προσοχή βρίσκεται αναπόφευκτα σε έλλειψη. Ο τεράστιος όγκος πληροφορίας «καταλαμβάνει τον χώρο» που έχει ανάγκη η «προσοχή» για να ενεργοποιηθεί. </a:t>
            </a:r>
          </a:p>
          <a:p>
            <a:r>
              <a:rPr lang="el-GR" sz="1500">
                <a:effectLst/>
                <a:latin typeface="Arial Narrow" panose="020B0606020202030204" pitchFamily="34" charset="0"/>
                <a:ea typeface="Ubuntu"/>
                <a:cs typeface="Times New Roman" panose="02020603050405020304" pitchFamily="18" charset="0"/>
              </a:rPr>
              <a:t>Η έλλειψη προσοχής με τη σειρά της (ή καλύτερα το περιορισμένο εύρος της), την καθιστά </a:t>
            </a:r>
            <a:r>
              <a:rPr lang="el-GR" sz="1500">
                <a:latin typeface="Arial Narrow" panose="020B0606020202030204" pitchFamily="34" charset="0"/>
                <a:ea typeface="Calibri" panose="020F0502020204030204" pitchFamily="34" charset="0"/>
                <a:cs typeface="Times New Roman" panose="02020603050405020304" pitchFamily="18" charset="0"/>
              </a:rPr>
              <a:t>σπάνιο πόρο. </a:t>
            </a:r>
          </a:p>
          <a:p>
            <a:r>
              <a:rPr lang="el-GR" sz="1500">
                <a:latin typeface="Arial Narrow" panose="020B0606020202030204" pitchFamily="34" charset="0"/>
                <a:ea typeface="Calibri" panose="020F0502020204030204" pitchFamily="34" charset="0"/>
                <a:cs typeface="Times New Roman" panose="02020603050405020304" pitchFamily="18" charset="0"/>
              </a:rPr>
              <a:t>Η «προσοχή» έχει πλέον μεγαλύτερη αξία από την ίδια την «πληροφορία». </a:t>
            </a:r>
            <a:endParaRPr lang="el-GR" sz="1500">
              <a:effectLst/>
              <a:latin typeface="Arial Narrow" panose="020B0606020202030204" pitchFamily="34" charset="0"/>
              <a:ea typeface="Calibri" panose="020F0502020204030204" pitchFamily="34" charset="0"/>
              <a:cs typeface="Times New Roman" panose="02020603050405020304" pitchFamily="18" charset="0"/>
            </a:endParaRPr>
          </a:p>
          <a:p>
            <a:endParaRPr lang="en-US" sz="1500">
              <a:effectLst/>
              <a:latin typeface="Arial Narrow" panose="020B0606020202030204" pitchFamily="34" charset="0"/>
              <a:ea typeface="Ubuntu"/>
              <a:cs typeface="Times New Roman" panose="02020603050405020304" pitchFamily="18" charset="0"/>
            </a:endParaRPr>
          </a:p>
          <a:p>
            <a:pPr marL="0" indent="0">
              <a:buNone/>
            </a:pPr>
            <a:endParaRPr lang="el-GR" sz="1500">
              <a:effectLst/>
              <a:latin typeface="Arial Narrow" panose="020B0606020202030204" pitchFamily="34" charset="0"/>
              <a:ea typeface="Ubuntu"/>
              <a:cs typeface="Times New Roman" panose="02020603050405020304" pitchFamily="18" charset="0"/>
            </a:endParaRPr>
          </a:p>
        </p:txBody>
      </p:sp>
      <p:pic>
        <p:nvPicPr>
          <p:cNvPr id="8" name="Εικόνα 7">
            <a:extLst>
              <a:ext uri="{FF2B5EF4-FFF2-40B4-BE49-F238E27FC236}">
                <a16:creationId xmlns:a16="http://schemas.microsoft.com/office/drawing/2014/main" id="{FE566A61-1AEB-42B0-800C-09DC955B4576}"/>
              </a:ext>
            </a:extLst>
          </p:cNvPr>
          <p:cNvPicPr>
            <a:picLocks noChangeAspect="1"/>
          </p:cNvPicPr>
          <p:nvPr/>
        </p:nvPicPr>
        <p:blipFill rotWithShape="1">
          <a:blip r:embed="rId2">
            <a:extLst>
              <a:ext uri="{28A0092B-C50C-407E-A947-70E740481C1C}">
                <a14:useLocalDpi xmlns:a14="http://schemas.microsoft.com/office/drawing/2010/main" val="0"/>
              </a:ext>
            </a:extLst>
          </a:blip>
          <a:srcRect t="3536" b="3012"/>
          <a:stretch/>
        </p:blipFill>
        <p:spPr>
          <a:xfrm>
            <a:off x="6582425" y="583207"/>
            <a:ext cx="2471390" cy="2112264"/>
          </a:xfrm>
          <a:prstGeom prst="rect">
            <a:avLst/>
          </a:prstGeom>
        </p:spPr>
      </p:pic>
      <p:pic>
        <p:nvPicPr>
          <p:cNvPr id="6" name="Εικόνα 5">
            <a:extLst>
              <a:ext uri="{FF2B5EF4-FFF2-40B4-BE49-F238E27FC236}">
                <a16:creationId xmlns:a16="http://schemas.microsoft.com/office/drawing/2014/main" id="{3E8D4C5B-1FF4-45CD-A173-E03DCEC2AA1F}"/>
              </a:ext>
            </a:extLst>
          </p:cNvPr>
          <p:cNvPicPr>
            <a:picLocks noChangeAspect="1"/>
          </p:cNvPicPr>
          <p:nvPr/>
        </p:nvPicPr>
        <p:blipFill rotWithShape="1">
          <a:blip r:embed="rId3">
            <a:extLst>
              <a:ext uri="{28A0092B-C50C-407E-A947-70E740481C1C}">
                <a14:useLocalDpi xmlns:a14="http://schemas.microsoft.com/office/drawing/2010/main" val="0"/>
              </a:ext>
            </a:extLst>
          </a:blip>
          <a:srcRect l="18030" r="29709" b="-4"/>
          <a:stretch/>
        </p:blipFill>
        <p:spPr>
          <a:xfrm>
            <a:off x="9870441" y="583207"/>
            <a:ext cx="1342062" cy="2112264"/>
          </a:xfrm>
          <a:prstGeom prst="rect">
            <a:avLst/>
          </a:prstGeom>
        </p:spPr>
      </p:pic>
      <p:pic>
        <p:nvPicPr>
          <p:cNvPr id="5" name="Εικόνα 4">
            <a:extLst>
              <a:ext uri="{FF2B5EF4-FFF2-40B4-BE49-F238E27FC236}">
                <a16:creationId xmlns:a16="http://schemas.microsoft.com/office/drawing/2014/main" id="{3DF79CAF-DE7D-471D-A396-4C734C6E2953}"/>
              </a:ext>
            </a:extLst>
          </p:cNvPr>
          <p:cNvPicPr>
            <a:picLocks noChangeAspect="1"/>
          </p:cNvPicPr>
          <p:nvPr/>
        </p:nvPicPr>
        <p:blipFill rotWithShape="1">
          <a:blip r:embed="rId4">
            <a:extLst>
              <a:ext uri="{28A0092B-C50C-407E-A947-70E740481C1C}">
                <a14:useLocalDpi xmlns:a14="http://schemas.microsoft.com/office/drawing/2010/main" val="0"/>
              </a:ext>
            </a:extLst>
          </a:blip>
          <a:srcRect l="3593" r="39810" b="2"/>
          <a:stretch/>
        </p:blipFill>
        <p:spPr>
          <a:xfrm>
            <a:off x="7392921" y="2897934"/>
            <a:ext cx="3573748" cy="3283410"/>
          </a:xfrm>
          <a:prstGeom prst="rect">
            <a:avLst/>
          </a:prstGeom>
        </p:spPr>
      </p:pic>
    </p:spTree>
    <p:extLst>
      <p:ext uri="{BB962C8B-B14F-4D97-AF65-F5344CB8AC3E}">
        <p14:creationId xmlns:p14="http://schemas.microsoft.com/office/powerpoint/2010/main" val="86989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EE285D5-8110-4AE6-AF36-F83E457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6805563-2A33-43D3-92E5-80E21E763CE0}"/>
              </a:ext>
            </a:extLst>
          </p:cNvPr>
          <p:cNvSpPr>
            <a:spLocks noGrp="1"/>
          </p:cNvSpPr>
          <p:nvPr>
            <p:ph type="title"/>
          </p:nvPr>
        </p:nvSpPr>
        <p:spPr>
          <a:xfrm>
            <a:off x="629328" y="464408"/>
            <a:ext cx="4399872" cy="1642533"/>
          </a:xfrm>
        </p:spPr>
        <p:txBody>
          <a:bodyPr anchor="b">
            <a:normAutofit/>
          </a:bodyPr>
          <a:lstStyle/>
          <a:p>
            <a:r>
              <a:rPr lang="el-GR" sz="3400">
                <a:latin typeface="Arial Narrow" panose="020B0606020202030204" pitchFamily="34" charset="0"/>
              </a:rPr>
              <a:t>Οικονομία της προσοχής και μάρκετινγκ</a:t>
            </a:r>
            <a:r>
              <a:rPr lang="en-US" sz="3400">
                <a:latin typeface="Arial Narrow" panose="020B0606020202030204" pitchFamily="34" charset="0"/>
              </a:rPr>
              <a:t>: </a:t>
            </a:r>
            <a:br>
              <a:rPr lang="el-GR" sz="3400">
                <a:latin typeface="Arial Narrow" panose="020B0606020202030204" pitchFamily="34" charset="0"/>
              </a:rPr>
            </a:br>
            <a:r>
              <a:rPr lang="el-GR" sz="3400">
                <a:effectLst/>
                <a:latin typeface="Arial Narrow" panose="020B0606020202030204" pitchFamily="34" charset="0"/>
                <a:ea typeface="Calibri" panose="020F0502020204030204" pitchFamily="34" charset="0"/>
              </a:rPr>
              <a:t>Νέα ερωτήματα</a:t>
            </a:r>
            <a:endParaRPr lang="el-GR" sz="3400"/>
          </a:p>
        </p:txBody>
      </p:sp>
      <p:sp>
        <p:nvSpPr>
          <p:cNvPr id="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328" y="2457800"/>
            <a:ext cx="3877056" cy="18288"/>
          </a:xfrm>
          <a:custGeom>
            <a:avLst/>
            <a:gdLst>
              <a:gd name="connsiteX0" fmla="*/ 0 w 3877056"/>
              <a:gd name="connsiteY0" fmla="*/ 0 h 18288"/>
              <a:gd name="connsiteX1" fmla="*/ 723717 w 3877056"/>
              <a:gd name="connsiteY1" fmla="*/ 0 h 18288"/>
              <a:gd name="connsiteX2" fmla="*/ 1447434 w 3877056"/>
              <a:gd name="connsiteY2" fmla="*/ 0 h 18288"/>
              <a:gd name="connsiteX3" fmla="*/ 1977299 w 3877056"/>
              <a:gd name="connsiteY3" fmla="*/ 0 h 18288"/>
              <a:gd name="connsiteX4" fmla="*/ 2623475 w 3877056"/>
              <a:gd name="connsiteY4" fmla="*/ 0 h 18288"/>
              <a:gd name="connsiteX5" fmla="*/ 3192109 w 3877056"/>
              <a:gd name="connsiteY5" fmla="*/ 0 h 18288"/>
              <a:gd name="connsiteX6" fmla="*/ 3877056 w 3877056"/>
              <a:gd name="connsiteY6" fmla="*/ 0 h 18288"/>
              <a:gd name="connsiteX7" fmla="*/ 3877056 w 3877056"/>
              <a:gd name="connsiteY7" fmla="*/ 18288 h 18288"/>
              <a:gd name="connsiteX8" fmla="*/ 3230880 w 3877056"/>
              <a:gd name="connsiteY8" fmla="*/ 18288 h 18288"/>
              <a:gd name="connsiteX9" fmla="*/ 2662245 w 3877056"/>
              <a:gd name="connsiteY9" fmla="*/ 18288 h 18288"/>
              <a:gd name="connsiteX10" fmla="*/ 2016069 w 3877056"/>
              <a:gd name="connsiteY10" fmla="*/ 18288 h 18288"/>
              <a:gd name="connsiteX11" fmla="*/ 1408664 w 3877056"/>
              <a:gd name="connsiteY11" fmla="*/ 18288 h 18288"/>
              <a:gd name="connsiteX12" fmla="*/ 840029 w 3877056"/>
              <a:gd name="connsiteY12" fmla="*/ 18288 h 18288"/>
              <a:gd name="connsiteX13" fmla="*/ 0 w 3877056"/>
              <a:gd name="connsiteY13" fmla="*/ 18288 h 18288"/>
              <a:gd name="connsiteX14" fmla="*/ 0 w 3877056"/>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18288" fill="none" extrusionOk="0">
                <a:moveTo>
                  <a:pt x="0" y="0"/>
                </a:moveTo>
                <a:cubicBezTo>
                  <a:pt x="155902" y="14477"/>
                  <a:pt x="567164" y="18992"/>
                  <a:pt x="723717" y="0"/>
                </a:cubicBezTo>
                <a:cubicBezTo>
                  <a:pt x="880270" y="-18992"/>
                  <a:pt x="1230427" y="-33316"/>
                  <a:pt x="1447434" y="0"/>
                </a:cubicBezTo>
                <a:cubicBezTo>
                  <a:pt x="1664441" y="33316"/>
                  <a:pt x="1866557" y="5702"/>
                  <a:pt x="1977299" y="0"/>
                </a:cubicBezTo>
                <a:cubicBezTo>
                  <a:pt x="2088041" y="-5702"/>
                  <a:pt x="2302485" y="24099"/>
                  <a:pt x="2623475" y="0"/>
                </a:cubicBezTo>
                <a:cubicBezTo>
                  <a:pt x="2944465" y="-24099"/>
                  <a:pt x="2993399" y="-19795"/>
                  <a:pt x="3192109" y="0"/>
                </a:cubicBezTo>
                <a:cubicBezTo>
                  <a:pt x="3390819" y="19795"/>
                  <a:pt x="3581349" y="-26551"/>
                  <a:pt x="3877056" y="0"/>
                </a:cubicBezTo>
                <a:cubicBezTo>
                  <a:pt x="3877095" y="7328"/>
                  <a:pt x="3877675" y="9982"/>
                  <a:pt x="3877056" y="18288"/>
                </a:cubicBezTo>
                <a:cubicBezTo>
                  <a:pt x="3576596" y="42394"/>
                  <a:pt x="3502355" y="16962"/>
                  <a:pt x="3230880" y="18288"/>
                </a:cubicBezTo>
                <a:cubicBezTo>
                  <a:pt x="2959405" y="19614"/>
                  <a:pt x="2924948" y="18543"/>
                  <a:pt x="2662245" y="18288"/>
                </a:cubicBezTo>
                <a:cubicBezTo>
                  <a:pt x="2399543" y="18033"/>
                  <a:pt x="2231855" y="26028"/>
                  <a:pt x="2016069" y="18288"/>
                </a:cubicBezTo>
                <a:cubicBezTo>
                  <a:pt x="1800283" y="10548"/>
                  <a:pt x="1665927" y="755"/>
                  <a:pt x="1408664" y="18288"/>
                </a:cubicBezTo>
                <a:cubicBezTo>
                  <a:pt x="1151402" y="35821"/>
                  <a:pt x="1016899" y="28407"/>
                  <a:pt x="840029" y="18288"/>
                </a:cubicBezTo>
                <a:cubicBezTo>
                  <a:pt x="663160" y="8169"/>
                  <a:pt x="304031" y="-14425"/>
                  <a:pt x="0" y="18288"/>
                </a:cubicBezTo>
                <a:cubicBezTo>
                  <a:pt x="-593" y="9736"/>
                  <a:pt x="244" y="6610"/>
                  <a:pt x="0" y="0"/>
                </a:cubicBezTo>
                <a:close/>
              </a:path>
              <a:path w="3877056" h="18288" stroke="0" extrusionOk="0">
                <a:moveTo>
                  <a:pt x="0" y="0"/>
                </a:moveTo>
                <a:cubicBezTo>
                  <a:pt x="205869" y="28368"/>
                  <a:pt x="460328" y="6409"/>
                  <a:pt x="646176" y="0"/>
                </a:cubicBezTo>
                <a:cubicBezTo>
                  <a:pt x="832024" y="-6409"/>
                  <a:pt x="1043494" y="26447"/>
                  <a:pt x="1331123" y="0"/>
                </a:cubicBezTo>
                <a:cubicBezTo>
                  <a:pt x="1618752" y="-26447"/>
                  <a:pt x="1675797" y="-26969"/>
                  <a:pt x="1938528" y="0"/>
                </a:cubicBezTo>
                <a:cubicBezTo>
                  <a:pt x="2201259" y="26969"/>
                  <a:pt x="2439942" y="23453"/>
                  <a:pt x="2662245" y="0"/>
                </a:cubicBezTo>
                <a:cubicBezTo>
                  <a:pt x="2884548" y="-23453"/>
                  <a:pt x="3094562" y="-7899"/>
                  <a:pt x="3308421" y="0"/>
                </a:cubicBezTo>
                <a:cubicBezTo>
                  <a:pt x="3522280" y="7899"/>
                  <a:pt x="3615459" y="3066"/>
                  <a:pt x="3877056" y="0"/>
                </a:cubicBezTo>
                <a:cubicBezTo>
                  <a:pt x="3877383" y="8595"/>
                  <a:pt x="3876984" y="13110"/>
                  <a:pt x="3877056" y="18288"/>
                </a:cubicBezTo>
                <a:cubicBezTo>
                  <a:pt x="3624575" y="4903"/>
                  <a:pt x="3478089" y="20597"/>
                  <a:pt x="3230880" y="18288"/>
                </a:cubicBezTo>
                <a:cubicBezTo>
                  <a:pt x="2983671" y="15979"/>
                  <a:pt x="2743376" y="19903"/>
                  <a:pt x="2507163" y="18288"/>
                </a:cubicBezTo>
                <a:cubicBezTo>
                  <a:pt x="2270950" y="16673"/>
                  <a:pt x="1992617" y="19013"/>
                  <a:pt x="1822216" y="18288"/>
                </a:cubicBezTo>
                <a:cubicBezTo>
                  <a:pt x="1651815" y="17563"/>
                  <a:pt x="1370782" y="42338"/>
                  <a:pt x="1253581" y="18288"/>
                </a:cubicBezTo>
                <a:cubicBezTo>
                  <a:pt x="1136380" y="-5762"/>
                  <a:pt x="854528" y="8046"/>
                  <a:pt x="723717" y="18288"/>
                </a:cubicBezTo>
                <a:cubicBezTo>
                  <a:pt x="592906" y="28530"/>
                  <a:pt x="166343" y="24405"/>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CE7510D9-009A-4798-B034-20BF4BED08C3}"/>
              </a:ext>
            </a:extLst>
          </p:cNvPr>
          <p:cNvSpPr>
            <a:spLocks noGrp="1"/>
          </p:cNvSpPr>
          <p:nvPr>
            <p:ph idx="1"/>
          </p:nvPr>
        </p:nvSpPr>
        <p:spPr>
          <a:xfrm>
            <a:off x="629489" y="2741264"/>
            <a:ext cx="4404039" cy="3386399"/>
          </a:xfrm>
        </p:spPr>
        <p:txBody>
          <a:bodyPr>
            <a:normAutofit/>
          </a:bodyPr>
          <a:lstStyle/>
          <a:p>
            <a:r>
              <a:rPr lang="el-GR" sz="2000">
                <a:effectLst/>
                <a:latin typeface="Arial Narrow" panose="020B0606020202030204" pitchFamily="34" charset="0"/>
                <a:ea typeface="Ubuntu"/>
                <a:cs typeface="Times New Roman" panose="02020603050405020304" pitchFamily="18" charset="0"/>
              </a:rPr>
              <a:t>Πώς καθίσταται δυνατή η ενεργοποίηση της προσοχής  ειδικότερα στο χώρο του μάρκετινγκ; </a:t>
            </a:r>
          </a:p>
          <a:p>
            <a:r>
              <a:rPr lang="el-GR" sz="2000">
                <a:effectLst/>
                <a:latin typeface="Arial Narrow" panose="020B0606020202030204" pitchFamily="34" charset="0"/>
                <a:ea typeface="Ubuntu"/>
                <a:cs typeface="Times New Roman" panose="02020603050405020304" pitchFamily="18" charset="0"/>
              </a:rPr>
              <a:t>Πώς ακριβώς αλλάζει τον επικοινωνιακό σχεδιασμό μίας επιχείρησης/εταιρίας η μετατόπιση του κέντρου βάρους από </a:t>
            </a:r>
            <a:r>
              <a:rPr lang="el-GR" sz="2000" i="1">
                <a:effectLst/>
                <a:latin typeface="Arial Narrow" panose="020B0606020202030204" pitchFamily="34" charset="0"/>
                <a:ea typeface="Ubuntu"/>
                <a:cs typeface="Times New Roman" panose="02020603050405020304" pitchFamily="18" charset="0"/>
              </a:rPr>
              <a:t>την προώθηση</a:t>
            </a:r>
            <a:r>
              <a:rPr lang="el-GR" sz="2000">
                <a:effectLst/>
                <a:latin typeface="Arial Narrow" panose="020B0606020202030204" pitchFamily="34" charset="0"/>
                <a:ea typeface="Ubuntu"/>
                <a:cs typeface="Times New Roman" panose="02020603050405020304" pitchFamily="18" charset="0"/>
              </a:rPr>
              <a:t> της πληροφορίας στην </a:t>
            </a:r>
            <a:r>
              <a:rPr lang="el-GR" sz="2000" i="1">
                <a:effectLst/>
                <a:latin typeface="Arial Narrow" panose="020B0606020202030204" pitchFamily="34" charset="0"/>
                <a:ea typeface="Ubuntu"/>
                <a:cs typeface="Times New Roman" panose="02020603050405020304" pitchFamily="18" charset="0"/>
              </a:rPr>
              <a:t>προσέλκυση</a:t>
            </a:r>
            <a:r>
              <a:rPr lang="el-GR" sz="2000">
                <a:effectLst/>
                <a:latin typeface="Arial Narrow" panose="020B0606020202030204" pitchFamily="34" charset="0"/>
                <a:ea typeface="Ubuntu"/>
                <a:cs typeface="Times New Roman" panose="02020603050405020304" pitchFamily="18" charset="0"/>
              </a:rPr>
              <a:t> του ενδιαφέροντος; </a:t>
            </a:r>
          </a:p>
          <a:p>
            <a:r>
              <a:rPr lang="el-GR" sz="2000">
                <a:effectLst/>
                <a:latin typeface="Arial Narrow" panose="020B0606020202030204" pitchFamily="34" charset="0"/>
                <a:ea typeface="Ubuntu"/>
                <a:cs typeface="Times New Roman" panose="02020603050405020304" pitchFamily="18" charset="0"/>
              </a:rPr>
              <a:t>Με ποιους όρους οφείλει πλέον να διεξάγεται η αλληλεπίδραση με το (πελατειακό) κοινό;</a:t>
            </a:r>
            <a:endParaRPr lang="en-US" sz="2000">
              <a:effectLst/>
              <a:latin typeface="Arial Narrow" panose="020B0606020202030204" pitchFamily="34" charset="0"/>
              <a:ea typeface="Ubuntu"/>
              <a:cs typeface="Times New Roman" panose="02020603050405020304" pitchFamily="18" charset="0"/>
            </a:endParaRPr>
          </a:p>
          <a:p>
            <a:endParaRPr lang="en-US" sz="2000">
              <a:latin typeface="Arial Narrow" panose="020B0606020202030204" pitchFamily="34" charset="0"/>
              <a:ea typeface="Ubuntu"/>
              <a:cs typeface="Times New Roman" panose="02020603050405020304" pitchFamily="18" charset="0"/>
            </a:endParaRPr>
          </a:p>
          <a:p>
            <a:endParaRPr lang="el-GR" sz="2000">
              <a:effectLst/>
              <a:latin typeface="Arial Narrow" panose="020B0606020202030204" pitchFamily="34" charset="0"/>
              <a:ea typeface="Ubuntu"/>
              <a:cs typeface="Times New Roman" panose="02020603050405020304" pitchFamily="18" charset="0"/>
            </a:endParaRPr>
          </a:p>
          <a:p>
            <a:endParaRPr lang="el-GR" sz="2000">
              <a:effectLst/>
              <a:latin typeface="Arial Narrow" panose="020B0606020202030204" pitchFamily="34" charset="0"/>
              <a:ea typeface="Calibri" panose="020F0502020204030204" pitchFamily="34" charset="0"/>
              <a:cs typeface="Times New Roman" panose="02020603050405020304" pitchFamily="18" charset="0"/>
            </a:endParaRPr>
          </a:p>
          <a:p>
            <a:endParaRPr lang="el-GR" sz="2000"/>
          </a:p>
        </p:txBody>
      </p:sp>
      <p:pic>
        <p:nvPicPr>
          <p:cNvPr id="8" name="Εικόνα 7">
            <a:extLst>
              <a:ext uri="{FF2B5EF4-FFF2-40B4-BE49-F238E27FC236}">
                <a16:creationId xmlns:a16="http://schemas.microsoft.com/office/drawing/2014/main" id="{42CAA91C-2C2D-4124-A050-4124BF9F061B}"/>
              </a:ext>
            </a:extLst>
          </p:cNvPr>
          <p:cNvPicPr>
            <a:picLocks noChangeAspect="1"/>
          </p:cNvPicPr>
          <p:nvPr/>
        </p:nvPicPr>
        <p:blipFill rotWithShape="1">
          <a:blip r:embed="rId2">
            <a:extLst>
              <a:ext uri="{28A0092B-C50C-407E-A947-70E740481C1C}">
                <a14:useLocalDpi xmlns:a14="http://schemas.microsoft.com/office/drawing/2010/main" val="0"/>
              </a:ext>
            </a:extLst>
          </a:blip>
          <a:srcRect l="10375" r="9098" b="-4"/>
          <a:stretch/>
        </p:blipFill>
        <p:spPr>
          <a:xfrm>
            <a:off x="5376648" y="448967"/>
            <a:ext cx="2800021" cy="2607952"/>
          </a:xfrm>
          <a:custGeom>
            <a:avLst/>
            <a:gdLst/>
            <a:ahLst/>
            <a:cxnLst/>
            <a:rect l="l" t="t" r="r" b="b"/>
            <a:pathLst>
              <a:path w="2800021" h="2607952">
                <a:moveTo>
                  <a:pt x="1896921" y="1283"/>
                </a:moveTo>
                <a:cubicBezTo>
                  <a:pt x="1964079" y="3763"/>
                  <a:pt x="2031133" y="9836"/>
                  <a:pt x="2097856" y="19493"/>
                </a:cubicBezTo>
                <a:cubicBezTo>
                  <a:pt x="2197875" y="35580"/>
                  <a:pt x="2298741" y="25628"/>
                  <a:pt x="2399244" y="18812"/>
                </a:cubicBezTo>
                <a:cubicBezTo>
                  <a:pt x="2520913" y="10497"/>
                  <a:pt x="2642460" y="5999"/>
                  <a:pt x="2764369" y="19631"/>
                </a:cubicBezTo>
                <a:lnTo>
                  <a:pt x="2781331" y="20066"/>
                </a:lnTo>
                <a:lnTo>
                  <a:pt x="2771027" y="223244"/>
                </a:lnTo>
                <a:cubicBezTo>
                  <a:pt x="2770027" y="306498"/>
                  <a:pt x="2772785" y="389724"/>
                  <a:pt x="2780906" y="472842"/>
                </a:cubicBezTo>
                <a:cubicBezTo>
                  <a:pt x="2793852" y="625932"/>
                  <a:pt x="2795719" y="779623"/>
                  <a:pt x="2786483" y="932933"/>
                </a:cubicBezTo>
                <a:cubicBezTo>
                  <a:pt x="2780058" y="1071462"/>
                  <a:pt x="2764299" y="1209772"/>
                  <a:pt x="2777754" y="1348629"/>
                </a:cubicBezTo>
                <a:cubicBezTo>
                  <a:pt x="2782361" y="1396405"/>
                  <a:pt x="2793512" y="1443308"/>
                  <a:pt x="2796058" y="1491412"/>
                </a:cubicBezTo>
                <a:cubicBezTo>
                  <a:pt x="2808180" y="1716767"/>
                  <a:pt x="2789997" y="1941359"/>
                  <a:pt x="2775088" y="2165950"/>
                </a:cubicBezTo>
                <a:cubicBezTo>
                  <a:pt x="2769633" y="2247759"/>
                  <a:pt x="2762966" y="2329567"/>
                  <a:pt x="2777876" y="2411376"/>
                </a:cubicBezTo>
                <a:cubicBezTo>
                  <a:pt x="2783785" y="2445894"/>
                  <a:pt x="2787349" y="2480670"/>
                  <a:pt x="2788562" y="2515512"/>
                </a:cubicBezTo>
                <a:lnTo>
                  <a:pt x="2785862" y="2598193"/>
                </a:lnTo>
                <a:lnTo>
                  <a:pt x="2765823" y="2598670"/>
                </a:lnTo>
                <a:cubicBezTo>
                  <a:pt x="2658539" y="2600165"/>
                  <a:pt x="2550823" y="2613972"/>
                  <a:pt x="2444081" y="2598670"/>
                </a:cubicBezTo>
                <a:cubicBezTo>
                  <a:pt x="2255735" y="2573645"/>
                  <a:pt x="2065408" y="2570205"/>
                  <a:pt x="1876379" y="2588429"/>
                </a:cubicBezTo>
                <a:cubicBezTo>
                  <a:pt x="1663187" y="2606148"/>
                  <a:pt x="1449075" y="2607414"/>
                  <a:pt x="1235711" y="2592226"/>
                </a:cubicBezTo>
                <a:cubicBezTo>
                  <a:pt x="1077655" y="2581411"/>
                  <a:pt x="919274" y="2573358"/>
                  <a:pt x="760677" y="2583023"/>
                </a:cubicBezTo>
                <a:cubicBezTo>
                  <a:pt x="699945" y="2586819"/>
                  <a:pt x="640728" y="2603387"/>
                  <a:pt x="580211" y="2605228"/>
                </a:cubicBezTo>
                <a:cubicBezTo>
                  <a:pt x="409739" y="2610520"/>
                  <a:pt x="239309" y="2608104"/>
                  <a:pt x="68912" y="2597979"/>
                </a:cubicBezTo>
                <a:lnTo>
                  <a:pt x="9851" y="2595036"/>
                </a:lnTo>
                <a:lnTo>
                  <a:pt x="14918" y="2533474"/>
                </a:lnTo>
                <a:cubicBezTo>
                  <a:pt x="24226" y="2470964"/>
                  <a:pt x="33057" y="2409078"/>
                  <a:pt x="21123" y="2345943"/>
                </a:cubicBezTo>
                <a:cubicBezTo>
                  <a:pt x="15873" y="2318439"/>
                  <a:pt x="11935" y="2290684"/>
                  <a:pt x="9189" y="2262929"/>
                </a:cubicBezTo>
                <a:cubicBezTo>
                  <a:pt x="3723" y="2192068"/>
                  <a:pt x="5681" y="2120806"/>
                  <a:pt x="15036" y="2050394"/>
                </a:cubicBezTo>
                <a:cubicBezTo>
                  <a:pt x="23988" y="1968631"/>
                  <a:pt x="9428" y="1886367"/>
                  <a:pt x="21362" y="1804853"/>
                </a:cubicBezTo>
                <a:cubicBezTo>
                  <a:pt x="29835" y="1739206"/>
                  <a:pt x="30157" y="1672681"/>
                  <a:pt x="22317" y="1606945"/>
                </a:cubicBezTo>
                <a:cubicBezTo>
                  <a:pt x="8211" y="1482675"/>
                  <a:pt x="9093" y="1357041"/>
                  <a:pt x="24942" y="1233009"/>
                </a:cubicBezTo>
                <a:cubicBezTo>
                  <a:pt x="34728" y="1160621"/>
                  <a:pt x="40337" y="1086110"/>
                  <a:pt x="22794" y="1015097"/>
                </a:cubicBezTo>
                <a:cubicBezTo>
                  <a:pt x="-18498" y="848195"/>
                  <a:pt x="5610" y="681043"/>
                  <a:pt x="22794" y="515015"/>
                </a:cubicBezTo>
                <a:cubicBezTo>
                  <a:pt x="33236" y="425851"/>
                  <a:pt x="33475" y="335698"/>
                  <a:pt x="23510" y="246472"/>
                </a:cubicBezTo>
                <a:cubicBezTo>
                  <a:pt x="14667" y="180579"/>
                  <a:pt x="9392" y="114270"/>
                  <a:pt x="7698" y="47862"/>
                </a:cubicBezTo>
                <a:lnTo>
                  <a:pt x="8577" y="16981"/>
                </a:lnTo>
                <a:lnTo>
                  <a:pt x="105876" y="19483"/>
                </a:lnTo>
                <a:cubicBezTo>
                  <a:pt x="269744" y="18941"/>
                  <a:pt x="433357" y="6953"/>
                  <a:pt x="596356" y="8998"/>
                </a:cubicBezTo>
                <a:cubicBezTo>
                  <a:pt x="687063" y="10088"/>
                  <a:pt x="777528" y="30535"/>
                  <a:pt x="868476" y="26719"/>
                </a:cubicBezTo>
                <a:cubicBezTo>
                  <a:pt x="1144104" y="15541"/>
                  <a:pt x="1419853" y="19221"/>
                  <a:pt x="1695360" y="4635"/>
                </a:cubicBezTo>
                <a:cubicBezTo>
                  <a:pt x="1762501" y="-82"/>
                  <a:pt x="1829763" y="-1196"/>
                  <a:pt x="1896921" y="1283"/>
                </a:cubicBezTo>
                <a:close/>
              </a:path>
            </a:pathLst>
          </a:custGeom>
        </p:spPr>
      </p:pic>
      <p:pic>
        <p:nvPicPr>
          <p:cNvPr id="12" name="Εικόνα 11">
            <a:extLst>
              <a:ext uri="{FF2B5EF4-FFF2-40B4-BE49-F238E27FC236}">
                <a16:creationId xmlns:a16="http://schemas.microsoft.com/office/drawing/2014/main" id="{1B20C0EE-831E-4176-9C7B-349637F191B0}"/>
              </a:ext>
            </a:extLst>
          </p:cNvPr>
          <p:cNvPicPr>
            <a:picLocks noChangeAspect="1"/>
          </p:cNvPicPr>
          <p:nvPr/>
        </p:nvPicPr>
        <p:blipFill rotWithShape="1">
          <a:blip r:embed="rId3">
            <a:extLst>
              <a:ext uri="{28A0092B-C50C-407E-A947-70E740481C1C}">
                <a14:useLocalDpi xmlns:a14="http://schemas.microsoft.com/office/drawing/2010/main" val="0"/>
              </a:ext>
            </a:extLst>
          </a:blip>
          <a:srcRect l="35383" r="12546" b="-2"/>
          <a:stretch/>
        </p:blipFill>
        <p:spPr>
          <a:xfrm>
            <a:off x="5371395" y="3215684"/>
            <a:ext cx="2809123" cy="3034623"/>
          </a:xfrm>
          <a:custGeom>
            <a:avLst/>
            <a:gdLst/>
            <a:ahLst/>
            <a:cxnLst/>
            <a:rect l="l" t="t" r="r" b="b"/>
            <a:pathLst>
              <a:path w="2809123" h="3034623">
                <a:moveTo>
                  <a:pt x="909359" y="1412"/>
                </a:moveTo>
                <a:cubicBezTo>
                  <a:pt x="958144" y="-855"/>
                  <a:pt x="1007041" y="-392"/>
                  <a:pt x="1055844" y="2812"/>
                </a:cubicBezTo>
                <a:cubicBezTo>
                  <a:pt x="1188892" y="11671"/>
                  <a:pt x="1321724" y="23752"/>
                  <a:pt x="1455098" y="27433"/>
                </a:cubicBezTo>
                <a:cubicBezTo>
                  <a:pt x="1585007" y="30886"/>
                  <a:pt x="1714916" y="19724"/>
                  <a:pt x="1844174" y="11211"/>
                </a:cubicBezTo>
                <a:cubicBezTo>
                  <a:pt x="2032760" y="-1215"/>
                  <a:pt x="2221452" y="7644"/>
                  <a:pt x="2410145" y="15353"/>
                </a:cubicBezTo>
                <a:cubicBezTo>
                  <a:pt x="2481555" y="18287"/>
                  <a:pt x="2552964" y="17014"/>
                  <a:pt x="2624374" y="15060"/>
                </a:cubicBezTo>
                <a:lnTo>
                  <a:pt x="2784992" y="11774"/>
                </a:lnTo>
                <a:lnTo>
                  <a:pt x="2785432" y="38761"/>
                </a:lnTo>
                <a:cubicBezTo>
                  <a:pt x="2800584" y="206742"/>
                  <a:pt x="2808948" y="374831"/>
                  <a:pt x="2808827" y="543247"/>
                </a:cubicBezTo>
                <a:cubicBezTo>
                  <a:pt x="2810305" y="612173"/>
                  <a:pt x="2806257" y="681111"/>
                  <a:pt x="2796705" y="749514"/>
                </a:cubicBezTo>
                <a:cubicBezTo>
                  <a:pt x="2780583" y="847684"/>
                  <a:pt x="2768461" y="946836"/>
                  <a:pt x="2778522" y="1046533"/>
                </a:cubicBezTo>
                <a:cubicBezTo>
                  <a:pt x="2785553" y="1115252"/>
                  <a:pt x="2789675" y="1183862"/>
                  <a:pt x="2789432" y="1252908"/>
                </a:cubicBezTo>
                <a:cubicBezTo>
                  <a:pt x="2789432" y="1411618"/>
                  <a:pt x="2787978" y="1570434"/>
                  <a:pt x="2791008" y="1729144"/>
                </a:cubicBezTo>
                <a:cubicBezTo>
                  <a:pt x="2793675" y="1870399"/>
                  <a:pt x="2799493" y="2011110"/>
                  <a:pt x="2784826" y="2152475"/>
                </a:cubicBezTo>
                <a:cubicBezTo>
                  <a:pt x="2763249" y="2361141"/>
                  <a:pt x="2770159" y="2570898"/>
                  <a:pt x="2772704" y="2780218"/>
                </a:cubicBezTo>
                <a:lnTo>
                  <a:pt x="2785201" y="3024103"/>
                </a:lnTo>
                <a:lnTo>
                  <a:pt x="2729575" y="3019707"/>
                </a:lnTo>
                <a:cubicBezTo>
                  <a:pt x="2664468" y="3010397"/>
                  <a:pt x="2600011" y="3001566"/>
                  <a:pt x="2534253" y="3013501"/>
                </a:cubicBezTo>
                <a:cubicBezTo>
                  <a:pt x="2505606" y="3018752"/>
                  <a:pt x="2476698" y="3022690"/>
                  <a:pt x="2447790" y="3025435"/>
                </a:cubicBezTo>
                <a:cubicBezTo>
                  <a:pt x="2373985" y="3030901"/>
                  <a:pt x="2299762" y="3028945"/>
                  <a:pt x="2226426" y="3019587"/>
                </a:cubicBezTo>
                <a:cubicBezTo>
                  <a:pt x="2141266" y="3010636"/>
                  <a:pt x="2055584" y="3025196"/>
                  <a:pt x="1970684" y="3013262"/>
                </a:cubicBezTo>
                <a:cubicBezTo>
                  <a:pt x="1902309" y="3004788"/>
                  <a:pt x="1833021" y="3004466"/>
                  <a:pt x="1764554" y="3012307"/>
                </a:cubicBezTo>
                <a:cubicBezTo>
                  <a:pt x="1635120" y="3026413"/>
                  <a:pt x="1504268" y="3025530"/>
                  <a:pt x="1375082" y="3009682"/>
                </a:cubicBezTo>
                <a:cubicBezTo>
                  <a:pt x="1299687" y="2999895"/>
                  <a:pt x="1222081" y="2994286"/>
                  <a:pt x="1148118" y="3011830"/>
                </a:cubicBezTo>
                <a:cubicBezTo>
                  <a:pt x="974281" y="3053123"/>
                  <a:pt x="800184" y="3029015"/>
                  <a:pt x="627259" y="3011830"/>
                </a:cubicBezTo>
                <a:cubicBezTo>
                  <a:pt x="534391" y="3001387"/>
                  <a:pt x="440493" y="3001148"/>
                  <a:pt x="347559" y="3011113"/>
                </a:cubicBezTo>
                <a:cubicBezTo>
                  <a:pt x="278929" y="3019957"/>
                  <a:pt x="209866" y="3025232"/>
                  <a:pt x="140699" y="3026927"/>
                </a:cubicBezTo>
                <a:lnTo>
                  <a:pt x="44501" y="3024299"/>
                </a:lnTo>
                <a:lnTo>
                  <a:pt x="26973" y="2893528"/>
                </a:lnTo>
                <a:cubicBezTo>
                  <a:pt x="-4174" y="2764506"/>
                  <a:pt x="-10619" y="2635110"/>
                  <a:pt x="19693" y="2504963"/>
                </a:cubicBezTo>
                <a:cubicBezTo>
                  <a:pt x="48311" y="2384006"/>
                  <a:pt x="46914" y="2257385"/>
                  <a:pt x="15637" y="2137152"/>
                </a:cubicBezTo>
                <a:cubicBezTo>
                  <a:pt x="8714" y="2106022"/>
                  <a:pt x="4478" y="2074304"/>
                  <a:pt x="2986" y="2042386"/>
                </a:cubicBezTo>
                <a:cubicBezTo>
                  <a:pt x="-6442" y="1925867"/>
                  <a:pt x="9430" y="1810973"/>
                  <a:pt x="22676" y="1695829"/>
                </a:cubicBezTo>
                <a:cubicBezTo>
                  <a:pt x="31508" y="1622442"/>
                  <a:pt x="44993" y="1548304"/>
                  <a:pt x="22676" y="1475668"/>
                </a:cubicBezTo>
                <a:cubicBezTo>
                  <a:pt x="7389" y="1425047"/>
                  <a:pt x="3989" y="1371313"/>
                  <a:pt x="12773" y="1319017"/>
                </a:cubicBezTo>
                <a:cubicBezTo>
                  <a:pt x="27582" y="1226202"/>
                  <a:pt x="30672" y="1131749"/>
                  <a:pt x="21961" y="1038096"/>
                </a:cubicBezTo>
                <a:cubicBezTo>
                  <a:pt x="16209" y="976348"/>
                  <a:pt x="17092" y="914112"/>
                  <a:pt x="24587" y="852564"/>
                </a:cubicBezTo>
                <a:cubicBezTo>
                  <a:pt x="34491" y="769801"/>
                  <a:pt x="49886" y="685536"/>
                  <a:pt x="31150" y="602524"/>
                </a:cubicBezTo>
                <a:cubicBezTo>
                  <a:pt x="1315" y="470626"/>
                  <a:pt x="7282" y="338854"/>
                  <a:pt x="19217" y="205958"/>
                </a:cubicBezTo>
                <a:cubicBezTo>
                  <a:pt x="23692" y="156512"/>
                  <a:pt x="28406" y="106785"/>
                  <a:pt x="29763" y="56918"/>
                </a:cubicBezTo>
                <a:lnTo>
                  <a:pt x="29335" y="22484"/>
                </a:lnTo>
                <a:lnTo>
                  <a:pt x="182423" y="11326"/>
                </a:lnTo>
                <a:cubicBezTo>
                  <a:pt x="307134" y="-180"/>
                  <a:pt x="431415" y="11326"/>
                  <a:pt x="556126" y="18689"/>
                </a:cubicBezTo>
                <a:cubicBezTo>
                  <a:pt x="625195" y="22602"/>
                  <a:pt x="694588" y="27319"/>
                  <a:pt x="763549" y="16388"/>
                </a:cubicBezTo>
                <a:cubicBezTo>
                  <a:pt x="811902" y="8674"/>
                  <a:pt x="860574" y="3678"/>
                  <a:pt x="909359" y="1412"/>
                </a:cubicBezTo>
                <a:close/>
              </a:path>
            </a:pathLst>
          </a:custGeom>
        </p:spPr>
      </p:pic>
      <p:pic>
        <p:nvPicPr>
          <p:cNvPr id="6" name="Εικόνα 5">
            <a:extLst>
              <a:ext uri="{FF2B5EF4-FFF2-40B4-BE49-F238E27FC236}">
                <a16:creationId xmlns:a16="http://schemas.microsoft.com/office/drawing/2014/main" id="{982360B6-D8CF-4EE2-96AB-E17DCB98C673}"/>
              </a:ext>
            </a:extLst>
          </p:cNvPr>
          <p:cNvPicPr>
            <a:picLocks noChangeAspect="1"/>
          </p:cNvPicPr>
          <p:nvPr/>
        </p:nvPicPr>
        <p:blipFill rotWithShape="1">
          <a:blip r:embed="rId4">
            <a:extLst>
              <a:ext uri="{28A0092B-C50C-407E-A947-70E740481C1C}">
                <a14:useLocalDpi xmlns:a14="http://schemas.microsoft.com/office/drawing/2010/main" val="0"/>
              </a:ext>
            </a:extLst>
          </a:blip>
          <a:srcRect l="5757" r="21393" b="4"/>
          <a:stretch/>
        </p:blipFill>
        <p:spPr>
          <a:xfrm>
            <a:off x="8344949" y="453323"/>
            <a:ext cx="3451906" cy="3553662"/>
          </a:xfrm>
          <a:custGeom>
            <a:avLst/>
            <a:gdLst/>
            <a:ahLst/>
            <a:cxnLst/>
            <a:rect l="l" t="t" r="r" b="b"/>
            <a:pathLst>
              <a:path w="3451906" h="3553662">
                <a:moveTo>
                  <a:pt x="723689" y="906"/>
                </a:moveTo>
                <a:cubicBezTo>
                  <a:pt x="772066" y="2729"/>
                  <a:pt x="820443" y="7023"/>
                  <a:pt x="868820" y="11181"/>
                </a:cubicBezTo>
                <a:cubicBezTo>
                  <a:pt x="1039107" y="26039"/>
                  <a:pt x="1209273" y="19359"/>
                  <a:pt x="1379198" y="8454"/>
                </a:cubicBezTo>
                <a:cubicBezTo>
                  <a:pt x="1496186" y="1474"/>
                  <a:pt x="1613486" y="5305"/>
                  <a:pt x="1729930" y="19904"/>
                </a:cubicBezTo>
                <a:lnTo>
                  <a:pt x="1770732" y="22354"/>
                </a:lnTo>
                <a:lnTo>
                  <a:pt x="1793470" y="25525"/>
                </a:lnTo>
                <a:lnTo>
                  <a:pt x="1895014" y="29765"/>
                </a:lnTo>
                <a:lnTo>
                  <a:pt x="1895984" y="30265"/>
                </a:lnTo>
                <a:lnTo>
                  <a:pt x="1908078" y="30265"/>
                </a:lnTo>
                <a:lnTo>
                  <a:pt x="1909048" y="29667"/>
                </a:lnTo>
                <a:lnTo>
                  <a:pt x="2008240" y="25525"/>
                </a:lnTo>
                <a:lnTo>
                  <a:pt x="2081672" y="15283"/>
                </a:lnTo>
                <a:lnTo>
                  <a:pt x="2184918" y="9562"/>
                </a:lnTo>
                <a:cubicBezTo>
                  <a:pt x="2268544" y="8356"/>
                  <a:pt x="2352209" y="10573"/>
                  <a:pt x="2435750" y="16224"/>
                </a:cubicBezTo>
                <a:cubicBezTo>
                  <a:pt x="2589588" y="24540"/>
                  <a:pt x="2743185" y="15952"/>
                  <a:pt x="2896904" y="5864"/>
                </a:cubicBezTo>
                <a:cubicBezTo>
                  <a:pt x="2988276" y="-133"/>
                  <a:pt x="3079618" y="1639"/>
                  <a:pt x="3170959" y="5268"/>
                </a:cubicBezTo>
                <a:lnTo>
                  <a:pt x="3437940" y="15543"/>
                </a:lnTo>
                <a:lnTo>
                  <a:pt x="3440062" y="77084"/>
                </a:lnTo>
                <a:cubicBezTo>
                  <a:pt x="3439759" y="207598"/>
                  <a:pt x="3426999" y="337557"/>
                  <a:pt x="3419542" y="467764"/>
                </a:cubicBezTo>
                <a:cubicBezTo>
                  <a:pt x="3416314" y="527314"/>
                  <a:pt x="3411472" y="587156"/>
                  <a:pt x="3410666" y="646723"/>
                </a:cubicBezTo>
                <a:cubicBezTo>
                  <a:pt x="3409858" y="706293"/>
                  <a:pt x="3413086" y="765586"/>
                  <a:pt x="3425999" y="824040"/>
                </a:cubicBezTo>
                <a:cubicBezTo>
                  <a:pt x="3458153" y="973974"/>
                  <a:pt x="3447305" y="1120693"/>
                  <a:pt x="3425999" y="1269168"/>
                </a:cubicBezTo>
                <a:cubicBezTo>
                  <a:pt x="3415281" y="1344279"/>
                  <a:pt x="3402111" y="1421878"/>
                  <a:pt x="3425353" y="1494944"/>
                </a:cubicBezTo>
                <a:cubicBezTo>
                  <a:pt x="3464867" y="1616236"/>
                  <a:pt x="3452342" y="1736506"/>
                  <a:pt x="3438266" y="1858381"/>
                </a:cubicBezTo>
                <a:cubicBezTo>
                  <a:pt x="3429228" y="1937294"/>
                  <a:pt x="3419930" y="2017084"/>
                  <a:pt x="3430518" y="2095996"/>
                </a:cubicBezTo>
                <a:cubicBezTo>
                  <a:pt x="3446660" y="2216411"/>
                  <a:pt x="3439170" y="2335949"/>
                  <a:pt x="3431293" y="2456072"/>
                </a:cubicBezTo>
                <a:cubicBezTo>
                  <a:pt x="3426129" y="2537469"/>
                  <a:pt x="3413086" y="2619889"/>
                  <a:pt x="3430002" y="2700556"/>
                </a:cubicBezTo>
                <a:cubicBezTo>
                  <a:pt x="3441812" y="2765790"/>
                  <a:pt x="3444254" y="2832749"/>
                  <a:pt x="3437233" y="2898861"/>
                </a:cubicBezTo>
                <a:cubicBezTo>
                  <a:pt x="3429485" y="3003493"/>
                  <a:pt x="3415798" y="3108125"/>
                  <a:pt x="3435297" y="3213050"/>
                </a:cubicBezTo>
                <a:cubicBezTo>
                  <a:pt x="3445497" y="3268582"/>
                  <a:pt x="3441754" y="3324843"/>
                  <a:pt x="3438137" y="3380812"/>
                </a:cubicBezTo>
                <a:lnTo>
                  <a:pt x="3429447" y="3533975"/>
                </a:lnTo>
                <a:lnTo>
                  <a:pt x="3428457" y="3533971"/>
                </a:lnTo>
                <a:cubicBezTo>
                  <a:pt x="3362736" y="3534214"/>
                  <a:pt x="3297429" y="3530092"/>
                  <a:pt x="3232020" y="3523062"/>
                </a:cubicBezTo>
                <a:cubicBezTo>
                  <a:pt x="3137124" y="3513000"/>
                  <a:pt x="3042746" y="3525122"/>
                  <a:pt x="2949304" y="3541245"/>
                </a:cubicBezTo>
                <a:cubicBezTo>
                  <a:pt x="2884196" y="3550796"/>
                  <a:pt x="2818577" y="3554844"/>
                  <a:pt x="2752970" y="3553366"/>
                </a:cubicBezTo>
                <a:cubicBezTo>
                  <a:pt x="2592664" y="3553487"/>
                  <a:pt x="2432670" y="3545124"/>
                  <a:pt x="2272778" y="3529971"/>
                </a:cubicBezTo>
                <a:cubicBezTo>
                  <a:pt x="2213920" y="3526298"/>
                  <a:pt x="2154916" y="3527959"/>
                  <a:pt x="2096275" y="3534941"/>
                </a:cubicBezTo>
                <a:cubicBezTo>
                  <a:pt x="2030066" y="3541923"/>
                  <a:pt x="1963369" y="3539486"/>
                  <a:pt x="1897658" y="3527668"/>
                </a:cubicBezTo>
                <a:cubicBezTo>
                  <a:pt x="1858723" y="3520213"/>
                  <a:pt x="1819789" y="3518153"/>
                  <a:pt x="1780854" y="3518637"/>
                </a:cubicBezTo>
                <a:cubicBezTo>
                  <a:pt x="1741920" y="3519123"/>
                  <a:pt x="1702985" y="3522153"/>
                  <a:pt x="1664051" y="3524880"/>
                </a:cubicBezTo>
                <a:cubicBezTo>
                  <a:pt x="1450275" y="3539790"/>
                  <a:pt x="1236498" y="3557973"/>
                  <a:pt x="1021996" y="3545850"/>
                </a:cubicBezTo>
                <a:cubicBezTo>
                  <a:pt x="976208" y="3543304"/>
                  <a:pt x="931564" y="3532154"/>
                  <a:pt x="886089" y="3527546"/>
                </a:cubicBezTo>
                <a:cubicBezTo>
                  <a:pt x="753918" y="3514091"/>
                  <a:pt x="622269" y="3529851"/>
                  <a:pt x="490410" y="3536275"/>
                </a:cubicBezTo>
                <a:cubicBezTo>
                  <a:pt x="344484" y="3545511"/>
                  <a:pt x="198194" y="3543645"/>
                  <a:pt x="52476" y="3530699"/>
                </a:cubicBezTo>
                <a:lnTo>
                  <a:pt x="16096" y="3528137"/>
                </a:lnTo>
                <a:lnTo>
                  <a:pt x="13820" y="3457111"/>
                </a:lnTo>
                <a:cubicBezTo>
                  <a:pt x="6425" y="3369848"/>
                  <a:pt x="-1454" y="3282586"/>
                  <a:pt x="8728" y="3195323"/>
                </a:cubicBezTo>
                <a:cubicBezTo>
                  <a:pt x="18037" y="3120746"/>
                  <a:pt x="19541" y="3045559"/>
                  <a:pt x="13214" y="2970732"/>
                </a:cubicBezTo>
                <a:cubicBezTo>
                  <a:pt x="6911" y="2888880"/>
                  <a:pt x="6911" y="2806721"/>
                  <a:pt x="13214" y="2724870"/>
                </a:cubicBezTo>
                <a:cubicBezTo>
                  <a:pt x="18062" y="2646442"/>
                  <a:pt x="26184" y="2567797"/>
                  <a:pt x="17457" y="2489589"/>
                </a:cubicBezTo>
                <a:cubicBezTo>
                  <a:pt x="5335" y="2379639"/>
                  <a:pt x="9335" y="2270015"/>
                  <a:pt x="16729" y="2160282"/>
                </a:cubicBezTo>
                <a:cubicBezTo>
                  <a:pt x="22790" y="2069639"/>
                  <a:pt x="31640" y="1978667"/>
                  <a:pt x="17335" y="1888460"/>
                </a:cubicBezTo>
                <a:cubicBezTo>
                  <a:pt x="159" y="1768104"/>
                  <a:pt x="-4267" y="1646557"/>
                  <a:pt x="4122" y="1525448"/>
                </a:cubicBezTo>
                <a:cubicBezTo>
                  <a:pt x="17093" y="1276969"/>
                  <a:pt x="13820" y="1028271"/>
                  <a:pt x="23760" y="779682"/>
                </a:cubicBezTo>
                <a:cubicBezTo>
                  <a:pt x="27153" y="697655"/>
                  <a:pt x="8971" y="616065"/>
                  <a:pt x="8002" y="534256"/>
                </a:cubicBezTo>
                <a:cubicBezTo>
                  <a:pt x="6790" y="436250"/>
                  <a:pt x="11124" y="337998"/>
                  <a:pt x="14291" y="239596"/>
                </a:cubicBezTo>
                <a:lnTo>
                  <a:pt x="13744" y="13183"/>
                </a:lnTo>
                <a:lnTo>
                  <a:pt x="56934" y="10499"/>
                </a:lnTo>
                <a:cubicBezTo>
                  <a:pt x="147688" y="3411"/>
                  <a:pt x="238784" y="3411"/>
                  <a:pt x="329538" y="10499"/>
                </a:cubicBezTo>
                <a:cubicBezTo>
                  <a:pt x="412505" y="17614"/>
                  <a:pt x="495870" y="15924"/>
                  <a:pt x="578558" y="5455"/>
                </a:cubicBezTo>
                <a:cubicBezTo>
                  <a:pt x="626936" y="-270"/>
                  <a:pt x="675313" y="-917"/>
                  <a:pt x="723689" y="906"/>
                </a:cubicBezTo>
                <a:close/>
              </a:path>
            </a:pathLst>
          </a:custGeom>
        </p:spPr>
      </p:pic>
      <p:pic>
        <p:nvPicPr>
          <p:cNvPr id="10" name="Εικόνα 9">
            <a:extLst>
              <a:ext uri="{FF2B5EF4-FFF2-40B4-BE49-F238E27FC236}">
                <a16:creationId xmlns:a16="http://schemas.microsoft.com/office/drawing/2014/main" id="{20E51AF4-4EA9-4B59-973D-1E48B26E6D26}"/>
              </a:ext>
            </a:extLst>
          </p:cNvPr>
          <p:cNvPicPr>
            <a:picLocks noChangeAspect="1"/>
          </p:cNvPicPr>
          <p:nvPr/>
        </p:nvPicPr>
        <p:blipFill rotWithShape="1">
          <a:blip r:embed="rId5">
            <a:extLst>
              <a:ext uri="{28A0092B-C50C-407E-A947-70E740481C1C}">
                <a14:useLocalDpi xmlns:a14="http://schemas.microsoft.com/office/drawing/2010/main" val="0"/>
              </a:ext>
            </a:extLst>
          </a:blip>
          <a:srcRect t="9961" b="5223"/>
          <a:stretch/>
        </p:blipFill>
        <p:spPr>
          <a:xfrm>
            <a:off x="8350554" y="4171427"/>
            <a:ext cx="3434858" cy="2084130"/>
          </a:xfrm>
          <a:custGeom>
            <a:avLst/>
            <a:gdLst/>
            <a:ahLst/>
            <a:cxnLst/>
            <a:rect l="l" t="t" r="r" b="b"/>
            <a:pathLst>
              <a:path w="3434858" h="2084130">
                <a:moveTo>
                  <a:pt x="1225971" y="1141"/>
                </a:moveTo>
                <a:cubicBezTo>
                  <a:pt x="1283624" y="3345"/>
                  <a:pt x="1341187" y="8746"/>
                  <a:pt x="1398467" y="17334"/>
                </a:cubicBezTo>
                <a:cubicBezTo>
                  <a:pt x="1484331" y="31639"/>
                  <a:pt x="1570921" y="22789"/>
                  <a:pt x="1657200" y="16728"/>
                </a:cubicBezTo>
                <a:cubicBezTo>
                  <a:pt x="1761649" y="9334"/>
                  <a:pt x="1865993" y="5334"/>
                  <a:pt x="1970648" y="17456"/>
                </a:cubicBezTo>
                <a:cubicBezTo>
                  <a:pt x="2045091" y="26183"/>
                  <a:pt x="2119948" y="18061"/>
                  <a:pt x="2194600" y="13213"/>
                </a:cubicBezTo>
                <a:cubicBezTo>
                  <a:pt x="2272509" y="6910"/>
                  <a:pt x="2350711" y="6910"/>
                  <a:pt x="2428622" y="13213"/>
                </a:cubicBezTo>
                <a:cubicBezTo>
                  <a:pt x="2499846" y="19540"/>
                  <a:pt x="2571412" y="18037"/>
                  <a:pt x="2642398" y="8727"/>
                </a:cubicBezTo>
                <a:cubicBezTo>
                  <a:pt x="2725458" y="-1455"/>
                  <a:pt x="2808518" y="6424"/>
                  <a:pt x="2891579" y="13819"/>
                </a:cubicBezTo>
                <a:cubicBezTo>
                  <a:pt x="3037765" y="27031"/>
                  <a:pt x="3183847" y="21092"/>
                  <a:pt x="3329721" y="11394"/>
                </a:cubicBezTo>
                <a:lnTo>
                  <a:pt x="3422995" y="10092"/>
                </a:lnTo>
                <a:lnTo>
                  <a:pt x="3423106" y="30386"/>
                </a:lnTo>
                <a:cubicBezTo>
                  <a:pt x="3435867" y="237971"/>
                  <a:pt x="3438238" y="446198"/>
                  <a:pt x="3430208" y="654090"/>
                </a:cubicBezTo>
                <a:cubicBezTo>
                  <a:pt x="3423106" y="827990"/>
                  <a:pt x="3429304" y="1002474"/>
                  <a:pt x="3417295" y="1176228"/>
                </a:cubicBezTo>
                <a:cubicBezTo>
                  <a:pt x="3411355" y="1261425"/>
                  <a:pt x="3404770" y="1348083"/>
                  <a:pt x="3419490" y="1431526"/>
                </a:cubicBezTo>
                <a:cubicBezTo>
                  <a:pt x="3444413" y="1572253"/>
                  <a:pt x="3430724" y="1710643"/>
                  <a:pt x="3415229" y="1849910"/>
                </a:cubicBezTo>
                <a:cubicBezTo>
                  <a:pt x="3410101" y="1894678"/>
                  <a:pt x="3408864" y="1939801"/>
                  <a:pt x="3411481" y="1984635"/>
                </a:cubicBezTo>
                <a:lnTo>
                  <a:pt x="3420281" y="2045052"/>
                </a:lnTo>
                <a:lnTo>
                  <a:pt x="3334389" y="2032837"/>
                </a:lnTo>
                <a:cubicBezTo>
                  <a:pt x="3297879" y="2029644"/>
                  <a:pt x="3261227" y="2028419"/>
                  <a:pt x="3224622" y="2029160"/>
                </a:cubicBezTo>
                <a:cubicBezTo>
                  <a:pt x="3151412" y="2030641"/>
                  <a:pt x="3078391" y="2039983"/>
                  <a:pt x="3007079" y="2057157"/>
                </a:cubicBezTo>
                <a:cubicBezTo>
                  <a:pt x="2872697" y="2088306"/>
                  <a:pt x="2737925" y="2094750"/>
                  <a:pt x="2602371" y="2064436"/>
                </a:cubicBezTo>
                <a:cubicBezTo>
                  <a:pt x="2476389" y="2035818"/>
                  <a:pt x="2344507" y="2037215"/>
                  <a:pt x="2219280" y="2068494"/>
                </a:cubicBezTo>
                <a:cubicBezTo>
                  <a:pt x="2186857" y="2075416"/>
                  <a:pt x="2153821" y="2079653"/>
                  <a:pt x="2120577" y="2081145"/>
                </a:cubicBezTo>
                <a:cubicBezTo>
                  <a:pt x="1999217" y="2090573"/>
                  <a:pt x="1879549" y="2074701"/>
                  <a:pt x="1759622" y="2061453"/>
                </a:cubicBezTo>
                <a:cubicBezTo>
                  <a:pt x="1683186" y="2052622"/>
                  <a:pt x="1605969" y="2039136"/>
                  <a:pt x="1530313" y="2061453"/>
                </a:cubicBezTo>
                <a:cubicBezTo>
                  <a:pt x="1477590" y="2076742"/>
                  <a:pt x="1421623" y="2080142"/>
                  <a:pt x="1367155" y="2071358"/>
                </a:cubicBezTo>
                <a:cubicBezTo>
                  <a:pt x="1270484" y="2056548"/>
                  <a:pt x="1172107" y="2053457"/>
                  <a:pt x="1074563" y="2062169"/>
                </a:cubicBezTo>
                <a:cubicBezTo>
                  <a:pt x="1010251" y="2067921"/>
                  <a:pt x="945429" y="2067038"/>
                  <a:pt x="881325" y="2059543"/>
                </a:cubicBezTo>
                <a:cubicBezTo>
                  <a:pt x="795121" y="2049639"/>
                  <a:pt x="707357" y="2034243"/>
                  <a:pt x="620895" y="2052980"/>
                </a:cubicBezTo>
                <a:cubicBezTo>
                  <a:pt x="483518" y="2082816"/>
                  <a:pt x="346272" y="2076848"/>
                  <a:pt x="207854" y="2064914"/>
                </a:cubicBezTo>
                <a:cubicBezTo>
                  <a:pt x="156354" y="2060439"/>
                  <a:pt x="104562" y="2055725"/>
                  <a:pt x="52622" y="2054367"/>
                </a:cubicBezTo>
                <a:lnTo>
                  <a:pt x="12047" y="2054851"/>
                </a:lnTo>
                <a:lnTo>
                  <a:pt x="2957" y="1815310"/>
                </a:lnTo>
                <a:cubicBezTo>
                  <a:pt x="-270" y="1732929"/>
                  <a:pt x="-1846" y="1650548"/>
                  <a:pt x="3487" y="1568139"/>
                </a:cubicBezTo>
                <a:cubicBezTo>
                  <a:pt x="12457" y="1429500"/>
                  <a:pt x="20094" y="1290971"/>
                  <a:pt x="12700" y="1152224"/>
                </a:cubicBezTo>
                <a:cubicBezTo>
                  <a:pt x="7675" y="1076879"/>
                  <a:pt x="5703" y="1001421"/>
                  <a:pt x="6775" y="925999"/>
                </a:cubicBezTo>
                <a:lnTo>
                  <a:pt x="11863" y="832882"/>
                </a:lnTo>
                <a:lnTo>
                  <a:pt x="20970" y="766654"/>
                </a:lnTo>
                <a:lnTo>
                  <a:pt x="24654" y="677192"/>
                </a:lnTo>
                <a:lnTo>
                  <a:pt x="25185" y="676317"/>
                </a:lnTo>
                <a:lnTo>
                  <a:pt x="25185" y="665409"/>
                </a:lnTo>
                <a:lnTo>
                  <a:pt x="24741" y="664535"/>
                </a:lnTo>
                <a:lnTo>
                  <a:pt x="20970" y="572951"/>
                </a:lnTo>
                <a:lnTo>
                  <a:pt x="18150" y="552445"/>
                </a:lnTo>
                <a:lnTo>
                  <a:pt x="15972" y="515645"/>
                </a:lnTo>
                <a:cubicBezTo>
                  <a:pt x="2990" y="410624"/>
                  <a:pt x="-416" y="304831"/>
                  <a:pt x="5790" y="199319"/>
                </a:cubicBezTo>
                <a:lnTo>
                  <a:pt x="13901" y="9025"/>
                </a:lnTo>
                <a:lnTo>
                  <a:pt x="109477" y="8001"/>
                </a:lnTo>
                <a:cubicBezTo>
                  <a:pt x="187346" y="8970"/>
                  <a:pt x="265007" y="27152"/>
                  <a:pt x="343084" y="23759"/>
                </a:cubicBezTo>
                <a:cubicBezTo>
                  <a:pt x="579702" y="13819"/>
                  <a:pt x="816423" y="17092"/>
                  <a:pt x="1052937" y="4121"/>
                </a:cubicBezTo>
                <a:cubicBezTo>
                  <a:pt x="1110576" y="-73"/>
                  <a:pt x="1168318" y="-1064"/>
                  <a:pt x="1225971" y="1141"/>
                </a:cubicBezTo>
                <a:close/>
              </a:path>
            </a:pathLst>
          </a:custGeom>
        </p:spPr>
      </p:pic>
    </p:spTree>
    <p:extLst>
      <p:ext uri="{BB962C8B-B14F-4D97-AF65-F5344CB8AC3E}">
        <p14:creationId xmlns:p14="http://schemas.microsoft.com/office/powerpoint/2010/main" val="2336892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86805563-2A33-43D3-92E5-80E21E763CE0}"/>
              </a:ext>
            </a:extLst>
          </p:cNvPr>
          <p:cNvSpPr>
            <a:spLocks noGrp="1"/>
          </p:cNvSpPr>
          <p:nvPr>
            <p:ph type="title"/>
          </p:nvPr>
        </p:nvSpPr>
        <p:spPr>
          <a:xfrm>
            <a:off x="643467" y="321734"/>
            <a:ext cx="4970877" cy="1135737"/>
          </a:xfrm>
        </p:spPr>
        <p:txBody>
          <a:bodyPr>
            <a:normAutofit/>
          </a:bodyPr>
          <a:lstStyle/>
          <a:p>
            <a:r>
              <a:rPr lang="el-GR" sz="2500">
                <a:latin typeface="Arial Narrow" panose="020B0606020202030204" pitchFamily="34" charset="0"/>
              </a:rPr>
              <a:t>Οικονομία της προσοχής και μάρκετινγκ</a:t>
            </a:r>
            <a:r>
              <a:rPr lang="en-US" sz="2500">
                <a:latin typeface="Arial Narrow" panose="020B0606020202030204" pitchFamily="34" charset="0"/>
              </a:rPr>
              <a:t>: </a:t>
            </a:r>
            <a:br>
              <a:rPr lang="el-GR" sz="2500">
                <a:latin typeface="Arial Narrow" panose="020B0606020202030204" pitchFamily="34" charset="0"/>
              </a:rPr>
            </a:br>
            <a:r>
              <a:rPr lang="el-GR" sz="2500">
                <a:effectLst/>
                <a:latin typeface="Arial Narrow" panose="020B0606020202030204" pitchFamily="34" charset="0"/>
                <a:ea typeface="Calibri" panose="020F0502020204030204" pitchFamily="34" charset="0"/>
              </a:rPr>
              <a:t>Νέες επικοινωνιακές στρατηγικές</a:t>
            </a:r>
            <a:endParaRPr lang="el-GR" sz="2500"/>
          </a:p>
        </p:txBody>
      </p:sp>
      <p:sp>
        <p:nvSpPr>
          <p:cNvPr id="3" name="Θέση περιεχομένου 2">
            <a:extLst>
              <a:ext uri="{FF2B5EF4-FFF2-40B4-BE49-F238E27FC236}">
                <a16:creationId xmlns:a16="http://schemas.microsoft.com/office/drawing/2014/main" id="{CE7510D9-009A-4798-B034-20BF4BED08C3}"/>
              </a:ext>
            </a:extLst>
          </p:cNvPr>
          <p:cNvSpPr>
            <a:spLocks noGrp="1"/>
          </p:cNvSpPr>
          <p:nvPr>
            <p:ph idx="1"/>
          </p:nvPr>
        </p:nvSpPr>
        <p:spPr>
          <a:xfrm>
            <a:off x="643468" y="1782981"/>
            <a:ext cx="4970877" cy="4393982"/>
          </a:xfrm>
        </p:spPr>
        <p:txBody>
          <a:bodyPr>
            <a:normAutofit/>
          </a:bodyPr>
          <a:lstStyle/>
          <a:p>
            <a:r>
              <a:rPr lang="el-GR" sz="1700" dirty="0">
                <a:effectLst/>
                <a:latin typeface="Arial Narrow" panose="020B0606020202030204" pitchFamily="34" charset="0"/>
                <a:ea typeface="Calibri" panose="020F0502020204030204" pitchFamily="34" charset="0"/>
                <a:cs typeface="Times New Roman" panose="02020603050405020304" pitchFamily="18" charset="0"/>
              </a:rPr>
              <a:t>Στο χώρο του (ψηφιακού) μάρκετινγκ, η οικονομία της προσοχής αποτελεί σήμερα το θεμέλιο λίθο του στρατηγικού σχεδιασμού μίας επιχείρησης για την προώθηση των προϊόντων και των υπηρεσιών της αλλά και γενικότερα τη διαχείριση του δημόσιου προφίλ της. </a:t>
            </a:r>
            <a:endParaRPr lang="el-GR" sz="1700">
              <a:effectLst/>
              <a:latin typeface="Arial Narrow" panose="020B0606020202030204" pitchFamily="34" charset="0"/>
              <a:ea typeface="Calibri" panose="020F0502020204030204" pitchFamily="34" charset="0"/>
              <a:cs typeface="Times New Roman" panose="02020603050405020304" pitchFamily="18" charset="0"/>
            </a:endParaRPr>
          </a:p>
          <a:p>
            <a:r>
              <a:rPr lang="el-GR" sz="1700" dirty="0">
                <a:effectLst/>
                <a:latin typeface="Arial Narrow" panose="020B0606020202030204" pitchFamily="34" charset="0"/>
                <a:ea typeface="Calibri" panose="020F0502020204030204" pitchFamily="34" charset="0"/>
                <a:cs typeface="Times New Roman" panose="02020603050405020304" pitchFamily="18" charset="0"/>
              </a:rPr>
              <a:t> Με δεδομένο ότι τα κοινωνικά δίκτυα αποτελούν το κυρίαρχο μέσο αλληλεπίδρασης της τελευταίας δεκαπενταετίας, στο επίκεντρο του ενδιαφέροντος τίθενται τα δεδομένα που προκύπτουν από τη συμπεριφορά που αναπτύσσουν οι χρήστες εντός αυτών των περιβαλλόντων.</a:t>
            </a:r>
            <a:endParaRPr lang="el-GR" sz="1700">
              <a:effectLst/>
              <a:latin typeface="Arial Narrow" panose="020B0606020202030204" pitchFamily="34" charset="0"/>
              <a:ea typeface="Calibri" panose="020F0502020204030204" pitchFamily="34" charset="0"/>
              <a:cs typeface="Times New Roman" panose="02020603050405020304" pitchFamily="18" charset="0"/>
            </a:endParaRPr>
          </a:p>
          <a:p>
            <a:r>
              <a:rPr lang="el-GR" sz="1700" dirty="0">
                <a:effectLst/>
                <a:latin typeface="Arial Narrow" panose="020B0606020202030204" pitchFamily="34" charset="0"/>
                <a:ea typeface="Calibri" panose="020F0502020204030204" pitchFamily="34" charset="0"/>
                <a:cs typeface="Times New Roman" panose="02020603050405020304" pitchFamily="18" charset="0"/>
              </a:rPr>
              <a:t> Έμφαση δίνεται τους ενεργούς χρήστες, </a:t>
            </a:r>
            <a:r>
              <a:rPr lang="el-GR" sz="1700">
                <a:effectLst/>
                <a:latin typeface="Arial Narrow" panose="020B0606020202030204" pitchFamily="34" charset="0"/>
                <a:ea typeface="Calibri" panose="020F0502020204030204" pitchFamily="34" charset="0"/>
                <a:cs typeface="Times New Roman" panose="02020603050405020304" pitchFamily="18" charset="0"/>
              </a:rPr>
              <a:t>δλδ</a:t>
            </a:r>
            <a:r>
              <a:rPr lang="el-GR" sz="1700" dirty="0">
                <a:effectLst/>
                <a:latin typeface="Arial Narrow" panose="020B0606020202030204" pitchFamily="34" charset="0"/>
                <a:ea typeface="Calibri" panose="020F0502020204030204" pitchFamily="34" charset="0"/>
                <a:cs typeface="Times New Roman" panose="02020603050405020304" pitchFamily="18" charset="0"/>
              </a:rPr>
              <a:t> τους χρήστες εκείνους που αλληλοεπιδρούν με αναρτήσεις είτε μέσω κοινωνικών </a:t>
            </a:r>
            <a:r>
              <a:rPr lang="el-GR" sz="1700">
                <a:effectLst/>
                <a:latin typeface="Arial Narrow" panose="020B0606020202030204" pitchFamily="34" charset="0"/>
                <a:ea typeface="Calibri" panose="020F0502020204030204" pitchFamily="34" charset="0"/>
                <a:cs typeface="Times New Roman" panose="02020603050405020304" pitchFamily="18" charset="0"/>
              </a:rPr>
              <a:t>κομβίων</a:t>
            </a:r>
            <a:r>
              <a:rPr lang="el-GR" sz="1700" dirty="0">
                <a:effectLst/>
                <a:latin typeface="Arial Narrow" panose="020B0606020202030204" pitchFamily="34" charset="0"/>
                <a:ea typeface="Calibri" panose="020F0502020204030204" pitchFamily="34" charset="0"/>
                <a:cs typeface="Times New Roman" panose="02020603050405020304" pitchFamily="18" charset="0"/>
              </a:rPr>
              <a:t> (όπως το “</a:t>
            </a:r>
            <a:r>
              <a:rPr lang="en-US" sz="1700" dirty="0">
                <a:effectLst/>
                <a:latin typeface="Arial Narrow" panose="020B0606020202030204" pitchFamily="34" charset="0"/>
                <a:ea typeface="Calibri" panose="020F0502020204030204" pitchFamily="34" charset="0"/>
                <a:cs typeface="Times New Roman" panose="02020603050405020304" pitchFamily="18" charset="0"/>
              </a:rPr>
              <a:t>Like</a:t>
            </a:r>
            <a:r>
              <a:rPr lang="el-GR" sz="1700" dirty="0">
                <a:effectLst/>
                <a:latin typeface="Arial Narrow" panose="020B0606020202030204" pitchFamily="34" charset="0"/>
                <a:ea typeface="Calibri" panose="020F0502020204030204" pitchFamily="34" charset="0"/>
                <a:cs typeface="Times New Roman" panose="02020603050405020304" pitchFamily="18" charset="0"/>
              </a:rPr>
              <a:t>”/“Μου Αρέσει”) είτε μέσω σχολιασμού, αναφορών, κοινοποιήσεων κλπ.</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p>
            <a:endParaRPr lang="el-GR" sz="1700"/>
          </a:p>
        </p:txBody>
      </p:sp>
      <p:pic>
        <p:nvPicPr>
          <p:cNvPr id="5" name="Εικόνα 4">
            <a:extLst>
              <a:ext uri="{FF2B5EF4-FFF2-40B4-BE49-F238E27FC236}">
                <a16:creationId xmlns:a16="http://schemas.microsoft.com/office/drawing/2014/main" id="{4CCDE0BA-4221-4567-94A2-B6048A7AF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945" y="638175"/>
            <a:ext cx="2367441" cy="2705648"/>
          </a:xfrm>
          <a:prstGeom prst="rect">
            <a:avLst/>
          </a:prstGeom>
        </p:spPr>
      </p:pic>
      <p:grpSp>
        <p:nvGrpSpPr>
          <p:cNvPr id="16"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a:extLst>
              <a:ext uri="{FF2B5EF4-FFF2-40B4-BE49-F238E27FC236}">
                <a16:creationId xmlns:a16="http://schemas.microsoft.com/office/drawing/2014/main" id="{61E46FD9-5B0A-4FDA-8622-227453EEF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105000"/>
            <a:ext cx="2709334" cy="1524000"/>
          </a:xfrm>
          <a:prstGeom prst="rect">
            <a:avLst/>
          </a:prstGeom>
        </p:spPr>
      </p:pic>
      <p:pic>
        <p:nvPicPr>
          <p:cNvPr id="9" name="Εικόνα 8">
            <a:extLst>
              <a:ext uri="{FF2B5EF4-FFF2-40B4-BE49-F238E27FC236}">
                <a16:creationId xmlns:a16="http://schemas.microsoft.com/office/drawing/2014/main" id="{E3864CF3-76B2-453A-ABDE-D3A445381C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6200" y="3019552"/>
            <a:ext cx="2590053" cy="3020470"/>
          </a:xfrm>
          <a:prstGeom prst="rect">
            <a:avLst/>
          </a:prstGeom>
        </p:spPr>
      </p:pic>
    </p:spTree>
    <p:extLst>
      <p:ext uri="{BB962C8B-B14F-4D97-AF65-F5344CB8AC3E}">
        <p14:creationId xmlns:p14="http://schemas.microsoft.com/office/powerpoint/2010/main" val="296202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49E0D5DD-3235-47CB-B8BA-6DDB86474048}"/>
              </a:ext>
            </a:extLst>
          </p:cNvPr>
          <p:cNvSpPr>
            <a:spLocks noGrp="1"/>
          </p:cNvSpPr>
          <p:nvPr>
            <p:ph type="title"/>
          </p:nvPr>
        </p:nvSpPr>
        <p:spPr>
          <a:xfrm>
            <a:off x="643467" y="321734"/>
            <a:ext cx="4970877" cy="1135737"/>
          </a:xfrm>
        </p:spPr>
        <p:txBody>
          <a:bodyPr>
            <a:normAutofit/>
          </a:bodyPr>
          <a:lstStyle/>
          <a:p>
            <a:r>
              <a:rPr lang="el-GR" sz="2500">
                <a:latin typeface="Arial Narrow" panose="020B0606020202030204" pitchFamily="34" charset="0"/>
              </a:rPr>
              <a:t>Ο «αγώνας» για την ορατότητα (</a:t>
            </a:r>
            <a:r>
              <a:rPr lang="en-US" sz="2500">
                <a:latin typeface="Arial Narrow" panose="020B0606020202030204" pitchFamily="34" charset="0"/>
              </a:rPr>
              <a:t>the struggle for visibility): </a:t>
            </a:r>
            <a:br>
              <a:rPr lang="el-GR" sz="2500">
                <a:latin typeface="Arial Narrow" panose="020B0606020202030204" pitchFamily="34" charset="0"/>
              </a:rPr>
            </a:br>
            <a:r>
              <a:rPr lang="el-GR" sz="2500">
                <a:effectLst/>
                <a:latin typeface="Arial Narrow" panose="020B0606020202030204" pitchFamily="34" charset="0"/>
                <a:ea typeface="Calibri" panose="020F0502020204030204" pitchFamily="34" charset="0"/>
              </a:rPr>
              <a:t>Μερικά παραδείγματα</a:t>
            </a:r>
            <a:endParaRPr lang="el-GR" sz="2500"/>
          </a:p>
        </p:txBody>
      </p:sp>
      <p:sp>
        <p:nvSpPr>
          <p:cNvPr id="3" name="Θέση περιεχομένου 2">
            <a:extLst>
              <a:ext uri="{FF2B5EF4-FFF2-40B4-BE49-F238E27FC236}">
                <a16:creationId xmlns:a16="http://schemas.microsoft.com/office/drawing/2014/main" id="{E99B332B-8D6C-4D06-A4C1-CA83712C859C}"/>
              </a:ext>
            </a:extLst>
          </p:cNvPr>
          <p:cNvSpPr>
            <a:spLocks noGrp="1"/>
          </p:cNvSpPr>
          <p:nvPr>
            <p:ph idx="1"/>
          </p:nvPr>
        </p:nvSpPr>
        <p:spPr>
          <a:xfrm>
            <a:off x="643468" y="1782981"/>
            <a:ext cx="4970877" cy="4393982"/>
          </a:xfrm>
        </p:spPr>
        <p:txBody>
          <a:bodyPr>
            <a:normAutofit/>
          </a:bodyPr>
          <a:lstStyle/>
          <a:p>
            <a:pPr>
              <a:spcAft>
                <a:spcPts val="1000"/>
              </a:spcAft>
            </a:pPr>
            <a:r>
              <a:rPr lang="el-GR" sz="2000">
                <a:effectLst/>
                <a:latin typeface="Arial Narrow" panose="020B0606020202030204" pitchFamily="34" charset="0"/>
                <a:ea typeface="Calibri" panose="020F0502020204030204" pitchFamily="34" charset="0"/>
                <a:cs typeface="Times New Roman" panose="02020603050405020304" pitchFamily="18" charset="0"/>
              </a:rPr>
              <a:t>Οι επιχειρήσεις επιδιώκουν να κινητοποιήσουν τους χρήστες σε περαιτέρω έκθεση ή/και ενεργό συμμετοχή ενισχύοντας της δική τους παρουσία</a:t>
            </a:r>
            <a:r>
              <a:rPr lang="el-GR" sz="2000" i="1">
                <a:effectLst/>
                <a:latin typeface="Arial Narrow" panose="020B0606020202030204" pitchFamily="34" charset="0"/>
                <a:ea typeface="Calibri" panose="020F0502020204030204" pitchFamily="34" charset="0"/>
                <a:cs typeface="Times New Roman" panose="02020603050405020304" pitchFamily="18" charset="0"/>
              </a:rPr>
              <a:t> </a:t>
            </a:r>
            <a:r>
              <a:rPr lang="el-GR" sz="2000">
                <a:effectLst/>
                <a:latin typeface="Arial Narrow" panose="020B0606020202030204" pitchFamily="34" charset="0"/>
                <a:ea typeface="Calibri" panose="020F0502020204030204" pitchFamily="34" charset="0"/>
                <a:cs typeface="Times New Roman" panose="02020603050405020304" pitchFamily="18" charset="0"/>
              </a:rPr>
              <a:t>στα μέσα κοινωνικής δικτύωσης</a:t>
            </a:r>
            <a:r>
              <a:rPr lang="el-GR" sz="2000">
                <a:latin typeface="Arial Narrow" panose="020B0606020202030204" pitchFamily="34" charset="0"/>
                <a:ea typeface="Calibri" panose="020F0502020204030204" pitchFamily="34" charset="0"/>
                <a:cs typeface="Times New Roman" panose="02020603050405020304" pitchFamily="18" charset="0"/>
              </a:rPr>
              <a:t> (</a:t>
            </a:r>
            <a:r>
              <a:rPr lang="el-GR" sz="2000">
                <a:effectLst/>
                <a:latin typeface="Arial Narrow" panose="020B0606020202030204" pitchFamily="34" charset="0"/>
                <a:ea typeface="Calibri" panose="020F0502020204030204" pitchFamily="34" charset="0"/>
                <a:cs typeface="Times New Roman" panose="02020603050405020304" pitchFamily="18" charset="0"/>
              </a:rPr>
              <a:t>ενημερώσεις, </a:t>
            </a:r>
            <a:r>
              <a:rPr lang="en-US" sz="2000">
                <a:effectLst/>
                <a:latin typeface="Arial Narrow" panose="020B0606020202030204" pitchFamily="34" charset="0"/>
                <a:ea typeface="Calibri" panose="020F0502020204030204" pitchFamily="34" charset="0"/>
                <a:cs typeface="Times New Roman" panose="02020603050405020304" pitchFamily="18" charset="0"/>
              </a:rPr>
              <a:t>micro</a:t>
            </a:r>
            <a:r>
              <a:rPr lang="el-GR" sz="2000">
                <a:effectLst/>
                <a:latin typeface="Arial Narrow" panose="020B0606020202030204" pitchFamily="34" charset="0"/>
                <a:ea typeface="Calibri" panose="020F0502020204030204" pitchFamily="34" charset="0"/>
                <a:cs typeface="Times New Roman" panose="02020603050405020304" pitchFamily="18" charset="0"/>
              </a:rPr>
              <a:t>-</a:t>
            </a:r>
            <a:r>
              <a:rPr lang="en-US" sz="2000">
                <a:effectLst/>
                <a:latin typeface="Arial Narrow" panose="020B0606020202030204" pitchFamily="34" charset="0"/>
                <a:ea typeface="Calibri" panose="020F0502020204030204" pitchFamily="34" charset="0"/>
                <a:cs typeface="Times New Roman" panose="02020603050405020304" pitchFamily="18" charset="0"/>
              </a:rPr>
              <a:t>blogging</a:t>
            </a:r>
            <a:r>
              <a:rPr lang="el-GR" sz="2000">
                <a:effectLst/>
                <a:latin typeface="Arial Narrow" panose="020B0606020202030204" pitchFamily="34" charset="0"/>
                <a:ea typeface="Calibri" panose="020F0502020204030204" pitchFamily="34" charset="0"/>
                <a:cs typeface="Times New Roman" panose="02020603050405020304" pitchFamily="18" charset="0"/>
              </a:rPr>
              <a:t>, ανακοινώσεις, αναφορές, ετικέτες, προσκλήσεις, προσφορές, διαγωνισμοί, </a:t>
            </a:r>
            <a:r>
              <a:rPr lang="en-US" sz="2000">
                <a:effectLst/>
                <a:latin typeface="Arial Narrow" panose="020B0606020202030204" pitchFamily="34" charset="0"/>
                <a:ea typeface="Calibri" panose="020F0502020204030204" pitchFamily="34" charset="0"/>
                <a:cs typeface="Times New Roman" panose="02020603050405020304" pitchFamily="18" charset="0"/>
              </a:rPr>
              <a:t>online</a:t>
            </a:r>
            <a:r>
              <a:rPr lang="el-GR" sz="2000">
                <a:effectLst/>
                <a:latin typeface="Arial Narrow" panose="020B0606020202030204" pitchFamily="34" charset="0"/>
                <a:ea typeface="Calibri" panose="020F0502020204030204" pitchFamily="34" charset="0"/>
                <a:cs typeface="Times New Roman" panose="02020603050405020304" pitchFamily="18" charset="0"/>
              </a:rPr>
              <a:t> εκδηλώσεις κλπ).</a:t>
            </a:r>
            <a:r>
              <a:rPr lang="en-US" sz="2000">
                <a:effectLst/>
                <a:latin typeface="Arial Narrow" panose="020B0606020202030204" pitchFamily="34" charset="0"/>
                <a:ea typeface="Calibri" panose="020F0502020204030204" pitchFamily="34" charset="0"/>
                <a:cs typeface="Times New Roman" panose="02020603050405020304" pitchFamily="18" charset="0"/>
              </a:rPr>
              <a:t> </a:t>
            </a:r>
          </a:p>
          <a:p>
            <a:pPr>
              <a:spcAft>
                <a:spcPts val="1000"/>
              </a:spcAft>
            </a:pPr>
            <a:r>
              <a:rPr lang="el-GR" sz="2000">
                <a:effectLst/>
                <a:latin typeface="Arial Narrow" panose="020B0606020202030204" pitchFamily="34" charset="0"/>
                <a:ea typeface="Calibri" panose="020F0502020204030204" pitchFamily="34" charset="0"/>
                <a:cs typeface="Times New Roman" panose="02020603050405020304" pitchFamily="18" charset="0"/>
              </a:rPr>
              <a:t> </a:t>
            </a:r>
            <a:r>
              <a:rPr lang="en-US" sz="2000">
                <a:effectLst/>
                <a:latin typeface="Arial Narrow" panose="020B0606020202030204" pitchFamily="34" charset="0"/>
                <a:ea typeface="Calibri" panose="020F0502020204030204" pitchFamily="34" charset="0"/>
                <a:cs typeface="Times New Roman" panose="02020603050405020304" pitchFamily="18" charset="0"/>
              </a:rPr>
              <a:t>N</a:t>
            </a:r>
            <a:r>
              <a:rPr lang="el-GR" sz="2000">
                <a:effectLst/>
                <a:latin typeface="Arial Narrow" panose="020B0606020202030204" pitchFamily="34" charset="0"/>
                <a:ea typeface="Calibri" panose="020F0502020204030204" pitchFamily="34" charset="0"/>
                <a:cs typeface="Times New Roman" panose="02020603050405020304" pitchFamily="18" charset="0"/>
              </a:rPr>
              <a:t>έα επικοινωνιακά τεχνάσματα, πχ</a:t>
            </a:r>
            <a:r>
              <a:rPr lang="en-US" sz="2000">
                <a:effectLst/>
                <a:latin typeface="Arial Narrow" panose="020B0606020202030204" pitchFamily="34" charset="0"/>
                <a:ea typeface="Calibri" panose="020F0502020204030204" pitchFamily="34" charset="0"/>
                <a:cs typeface="Times New Roman" panose="02020603050405020304" pitchFamily="18" charset="0"/>
              </a:rPr>
              <a:t> </a:t>
            </a:r>
            <a:r>
              <a:rPr lang="el-GR" sz="2000" i="1">
                <a:effectLst/>
                <a:latin typeface="Arial Narrow" panose="020B0606020202030204" pitchFamily="34" charset="0"/>
                <a:ea typeface="Ubuntu"/>
                <a:cs typeface="Times New Roman" panose="02020603050405020304" pitchFamily="18" charset="0"/>
              </a:rPr>
              <a:t>τεχνικές μορφολογικής αναδιαμόρφωσης</a:t>
            </a:r>
            <a:r>
              <a:rPr lang="en-US" sz="2000" i="1">
                <a:effectLst/>
                <a:latin typeface="Arial Narrow" panose="020B0606020202030204" pitchFamily="34" charset="0"/>
                <a:ea typeface="Ubuntu"/>
                <a:cs typeface="Times New Roman" panose="02020603050405020304" pitchFamily="18" charset="0"/>
              </a:rPr>
              <a:t>,</a:t>
            </a:r>
            <a:r>
              <a:rPr lang="el-GR" sz="2000">
                <a:effectLst/>
                <a:latin typeface="Arial Narrow" panose="020B0606020202030204" pitchFamily="34" charset="0"/>
                <a:ea typeface="Ubuntu"/>
                <a:cs typeface="Times New Roman" panose="02020603050405020304" pitchFamily="18" charset="0"/>
              </a:rPr>
              <a:t> </a:t>
            </a:r>
            <a:r>
              <a:rPr lang="el-GR" sz="2000" i="1">
                <a:effectLst/>
                <a:latin typeface="Arial Narrow" panose="020B0606020202030204" pitchFamily="34" charset="0"/>
                <a:ea typeface="Ubuntu"/>
                <a:cs typeface="Times New Roman" panose="02020603050405020304" pitchFamily="18" charset="0"/>
              </a:rPr>
              <a:t>τεχνικές χρονικής διαστολής ή/και συρρίκνωσης μίας πληροφορίας</a:t>
            </a:r>
            <a:r>
              <a:rPr lang="el-GR" sz="2000">
                <a:effectLst/>
                <a:latin typeface="Arial Narrow" panose="020B0606020202030204" pitchFamily="34" charset="0"/>
                <a:ea typeface="Ubuntu"/>
                <a:cs typeface="Times New Roman" panose="02020603050405020304" pitchFamily="18" charset="0"/>
              </a:rPr>
              <a:t>.</a:t>
            </a:r>
            <a:r>
              <a:rPr lang="el-GR" sz="2000">
                <a:effectLst/>
                <a:latin typeface="Times New Roman" panose="02020603050405020304" pitchFamily="18" charset="0"/>
                <a:ea typeface="Ubuntu"/>
                <a:cs typeface="Times New Roman" panose="02020603050405020304" pitchFamily="18" charset="0"/>
              </a:rPr>
              <a:t> </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sz="2000"/>
          </a:p>
        </p:txBody>
      </p:sp>
      <p:pic>
        <p:nvPicPr>
          <p:cNvPr id="5" name="Εικόνα 4">
            <a:extLst>
              <a:ext uri="{FF2B5EF4-FFF2-40B4-BE49-F238E27FC236}">
                <a16:creationId xmlns:a16="http://schemas.microsoft.com/office/drawing/2014/main" id="{56188507-70A9-4600-893A-90481B73D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279799"/>
            <a:ext cx="2709334" cy="1422400"/>
          </a:xfrm>
          <a:prstGeom prst="rect">
            <a:avLst/>
          </a:prstGeom>
        </p:spPr>
      </p:pic>
      <p:grpSp>
        <p:nvGrpSpPr>
          <p:cNvPr id="16"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a:extLst>
              <a:ext uri="{FF2B5EF4-FFF2-40B4-BE49-F238E27FC236}">
                <a16:creationId xmlns:a16="http://schemas.microsoft.com/office/drawing/2014/main" id="{442BE2C3-EFCE-4B64-9518-370A69B08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247240"/>
            <a:ext cx="2709334" cy="1239520"/>
          </a:xfrm>
          <a:prstGeom prst="rect">
            <a:avLst/>
          </a:prstGeom>
        </p:spPr>
      </p:pic>
      <p:pic>
        <p:nvPicPr>
          <p:cNvPr id="9" name="Εικόνα 8">
            <a:extLst>
              <a:ext uri="{FF2B5EF4-FFF2-40B4-BE49-F238E27FC236}">
                <a16:creationId xmlns:a16="http://schemas.microsoft.com/office/drawing/2014/main" id="{3A47251C-697B-4C9E-B9FA-70A1A3889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6200" y="3801335"/>
            <a:ext cx="2590053" cy="1456904"/>
          </a:xfrm>
          <a:prstGeom prst="rect">
            <a:avLst/>
          </a:prstGeom>
        </p:spPr>
      </p:pic>
    </p:spTree>
    <p:extLst>
      <p:ext uri="{BB962C8B-B14F-4D97-AF65-F5344CB8AC3E}">
        <p14:creationId xmlns:p14="http://schemas.microsoft.com/office/powerpoint/2010/main" val="316780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20F1F0F-E51D-4C16-9F7C-48E368F17507}"/>
              </a:ext>
            </a:extLst>
          </p:cNvPr>
          <p:cNvSpPr>
            <a:spLocks noGrp="1"/>
          </p:cNvSpPr>
          <p:nvPr>
            <p:ph type="title"/>
          </p:nvPr>
        </p:nvSpPr>
        <p:spPr>
          <a:xfrm>
            <a:off x="630936" y="640080"/>
            <a:ext cx="4818888" cy="1481328"/>
          </a:xfrm>
        </p:spPr>
        <p:txBody>
          <a:bodyPr anchor="b">
            <a:normAutofit/>
          </a:bodyPr>
          <a:lstStyle/>
          <a:p>
            <a:br>
              <a:rPr lang="en-US" sz="4600">
                <a:latin typeface="Arial Narrow" panose="020B0606020202030204" pitchFamily="34" charset="0"/>
              </a:rPr>
            </a:br>
            <a:r>
              <a:rPr lang="en-US" sz="4600">
                <a:latin typeface="Arial Narrow" panose="020B0606020202030204" pitchFamily="34" charset="0"/>
              </a:rPr>
              <a:t>Social media metrics</a:t>
            </a:r>
            <a:endParaRPr lang="el-GR" sz="4600">
              <a:latin typeface="Arial Narrow" panose="020B0606020202030204" pitchFamily="34" charset="0"/>
            </a:endParaRP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6484661-9788-4AC8-9142-FDAD5E3A7D81}"/>
              </a:ext>
            </a:extLst>
          </p:cNvPr>
          <p:cNvSpPr>
            <a:spLocks noGrp="1"/>
          </p:cNvSpPr>
          <p:nvPr>
            <p:ph idx="1"/>
          </p:nvPr>
        </p:nvSpPr>
        <p:spPr>
          <a:xfrm>
            <a:off x="630936" y="2660904"/>
            <a:ext cx="4818888" cy="3547872"/>
          </a:xfrm>
        </p:spPr>
        <p:txBody>
          <a:bodyPr anchor="t">
            <a:normAutofit/>
          </a:bodyPr>
          <a:lstStyle/>
          <a:p>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p>
            <a:endParaRPr lang="en-US" sz="1000">
              <a:latin typeface="Arial Narrow" panose="020B0606020202030204" pitchFamily="34" charset="0"/>
              <a:ea typeface="Calibri" panose="020F0502020204030204" pitchFamily="34" charset="0"/>
              <a:cs typeface="Times New Roman" panose="02020603050405020304" pitchFamily="18" charset="0"/>
            </a:endParaRPr>
          </a:p>
          <a:p>
            <a:r>
              <a:rPr lang="el-GR" sz="1000">
                <a:effectLst/>
                <a:latin typeface="Arial Narrow" panose="020B0606020202030204" pitchFamily="34" charset="0"/>
                <a:ea typeface="Calibri" panose="020F0502020204030204" pitchFamily="34" charset="0"/>
                <a:cs typeface="Times New Roman" panose="02020603050405020304" pitchFamily="18" charset="0"/>
              </a:rPr>
              <a:t>Μία εταιρεία έχει τη δυνατότητα να αξιολογήσει τη συμπεριφορά των χρηστών μέσω της χρήσης </a:t>
            </a:r>
            <a:r>
              <a:rPr lang="el-GR" sz="1000" i="1">
                <a:effectLst/>
                <a:latin typeface="Arial Narrow" panose="020B0606020202030204" pitchFamily="34" charset="0"/>
                <a:ea typeface="Calibri" panose="020F0502020204030204" pitchFamily="34" charset="0"/>
                <a:cs typeface="Times New Roman" panose="02020603050405020304" pitchFamily="18" charset="0"/>
              </a:rPr>
              <a:t>μετρικών</a:t>
            </a:r>
            <a:r>
              <a:rPr lang="el-GR" sz="1000">
                <a:effectLst/>
                <a:latin typeface="Arial Narrow" panose="020B0606020202030204" pitchFamily="34" charset="0"/>
                <a:ea typeface="Calibri" panose="020F0502020204030204" pitchFamily="34" charset="0"/>
                <a:cs typeface="Times New Roman" panose="02020603050405020304" pitchFamily="18" charset="0"/>
              </a:rPr>
              <a:t> (</a:t>
            </a:r>
            <a:r>
              <a:rPr lang="en-US" sz="1000">
                <a:effectLst/>
                <a:latin typeface="Arial Narrow" panose="020B0606020202030204" pitchFamily="34" charset="0"/>
                <a:ea typeface="Calibri" panose="020F0502020204030204" pitchFamily="34" charset="0"/>
                <a:cs typeface="Times New Roman" panose="02020603050405020304" pitchFamily="18" charset="0"/>
              </a:rPr>
              <a:t>metrics</a:t>
            </a:r>
            <a:r>
              <a:rPr lang="el-GR" sz="1000">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p>
            <a:r>
              <a:rPr lang="el-GR" sz="1000">
                <a:effectLst/>
                <a:latin typeface="Arial Narrow" panose="020B0606020202030204" pitchFamily="34" charset="0"/>
                <a:ea typeface="Calibri" panose="020F0502020204030204" pitchFamily="34" charset="0"/>
                <a:cs typeface="Times New Roman" panose="02020603050405020304" pitchFamily="18" charset="0"/>
              </a:rPr>
              <a:t>Οι μετρικές αξιοποιούνται από εξειδικευμένες εφαρμογές οι οποίες εξυπηρετούν στην ανάλυση και κατανόηση των δεδομένων που συγκεντρώνονται από τις δεξαμενές δεδομένων των κοινωνικών δικτύων, επιτρέποντας στις επιχειρήσεις να ποσοτικοποιούν, να συγκρίνουν και να ερμηνεύουν τις επιδόσεις τους στο μάρκετινγκ. </a:t>
            </a:r>
            <a:endParaRPr lang="en-US" sz="1000">
              <a:effectLst/>
              <a:latin typeface="Arial Narrow" panose="020B0606020202030204" pitchFamily="34" charset="0"/>
              <a:ea typeface="Calibri" panose="020F0502020204030204" pitchFamily="34" charset="0"/>
              <a:cs typeface="Times New Roman" panose="02020603050405020304" pitchFamily="18" charset="0"/>
            </a:endParaRPr>
          </a:p>
          <a:p>
            <a:r>
              <a:rPr lang="en-US" sz="1000">
                <a:effectLst/>
                <a:latin typeface="Arial Narrow" panose="020B0606020202030204" pitchFamily="34" charset="0"/>
                <a:ea typeface="Calibri" panose="020F0502020204030204" pitchFamily="34" charset="0"/>
                <a:cs typeface="Times New Roman" panose="02020603050405020304" pitchFamily="18" charset="0"/>
              </a:rPr>
              <a:t>O</a:t>
            </a:r>
            <a:r>
              <a:rPr lang="el-GR" sz="1000">
                <a:effectLst/>
                <a:latin typeface="Arial Narrow" panose="020B0606020202030204" pitchFamily="34" charset="0"/>
                <a:ea typeface="Calibri" panose="020F0502020204030204" pitchFamily="34" charset="0"/>
                <a:cs typeface="Times New Roman" panose="02020603050405020304" pitchFamily="18" charset="0"/>
              </a:rPr>
              <a:t>ι μετρικές επικεντρώνονται στην συνεξέταση πέντε βασικών παραγόντων αναφορικά με το </a:t>
            </a:r>
            <a:r>
              <a:rPr lang="el-GR" sz="1000" spc="10">
                <a:effectLst/>
                <a:latin typeface="Arial Narrow" panose="020B0606020202030204" pitchFamily="34" charset="0"/>
                <a:ea typeface="Calibri" panose="020F0502020204030204" pitchFamily="34" charset="0"/>
                <a:cs typeface="Times New Roman" panose="02020603050405020304" pitchFamily="18" charset="0"/>
              </a:rPr>
              <a:t>βαθμό «εμπλοκής» των χρηστών (</a:t>
            </a:r>
            <a:r>
              <a:rPr lang="en-US" sz="1000" spc="10">
                <a:effectLst/>
                <a:latin typeface="Arial Narrow" panose="020B0606020202030204" pitchFamily="34" charset="0"/>
                <a:ea typeface="Calibri" panose="020F0502020204030204" pitchFamily="34" charset="0"/>
                <a:cs typeface="Times New Roman" panose="02020603050405020304" pitchFamily="18" charset="0"/>
              </a:rPr>
              <a:t>user engagement</a:t>
            </a:r>
            <a:r>
              <a:rPr lang="el-GR" sz="1000" spc="10">
                <a:effectLst/>
                <a:latin typeface="Arial Narrow" panose="020B0606020202030204" pitchFamily="34" charset="0"/>
                <a:ea typeface="Calibri" panose="020F0502020204030204" pitchFamily="34" charset="0"/>
                <a:cs typeface="Times New Roman" panose="02020603050405020304" pitchFamily="18" charset="0"/>
              </a:rPr>
              <a:t>) στη διαδικτυακή επικοινωνία: </a:t>
            </a:r>
            <a:endParaRPr lang="en-US" sz="1000" spc="10">
              <a:effectLst/>
              <a:latin typeface="Arial Narrow" panose="020B0606020202030204" pitchFamily="34" charset="0"/>
              <a:ea typeface="Calibri" panose="020F0502020204030204" pitchFamily="34" charset="0"/>
              <a:cs typeface="Times New Roman" panose="02020603050405020304" pitchFamily="18" charset="0"/>
            </a:endParaRPr>
          </a:p>
          <a:p>
            <a:pPr marL="0" indent="0">
              <a:buNone/>
            </a:pPr>
            <a:r>
              <a:rPr lang="el-GR" sz="1000" spc="10">
                <a:effectLst/>
                <a:latin typeface="Arial Narrow" panose="020B0606020202030204" pitchFamily="34" charset="0"/>
                <a:ea typeface="Calibri" panose="020F0502020204030204" pitchFamily="34" charset="0"/>
                <a:cs typeface="Times New Roman" panose="02020603050405020304" pitchFamily="18" charset="0"/>
              </a:rPr>
              <a:t>(α) το </a:t>
            </a:r>
            <a:r>
              <a:rPr lang="el-GR" sz="1000" i="1" spc="10">
                <a:effectLst/>
                <a:latin typeface="Arial Narrow" panose="020B0606020202030204" pitchFamily="34" charset="0"/>
                <a:ea typeface="Calibri" panose="020F0502020204030204" pitchFamily="34" charset="0"/>
                <a:cs typeface="Times New Roman" panose="02020603050405020304" pitchFamily="18" charset="0"/>
              </a:rPr>
              <a:t>χωροχρονικό πλαίσιο</a:t>
            </a:r>
            <a:r>
              <a:rPr lang="el-GR" sz="1000" spc="10">
                <a:effectLst/>
                <a:latin typeface="Arial Narrow" panose="020B0606020202030204" pitchFamily="34" charset="0"/>
                <a:ea typeface="Calibri" panose="020F0502020204030204" pitchFamily="34" charset="0"/>
                <a:cs typeface="Times New Roman" panose="02020603050405020304" pitchFamily="18" charset="0"/>
              </a:rPr>
              <a:t> της αλληλεπίδρασης (</a:t>
            </a:r>
            <a:r>
              <a:rPr lang="en-US" sz="1000" spc="10">
                <a:effectLst/>
                <a:latin typeface="Arial Narrow" panose="020B0606020202030204" pitchFamily="34" charset="0"/>
                <a:ea typeface="Calibri" panose="020F0502020204030204" pitchFamily="34" charset="0"/>
                <a:cs typeface="Times New Roman" panose="02020603050405020304" pitchFamily="18" charset="0"/>
              </a:rPr>
              <a:t>spatiotemporal context</a:t>
            </a:r>
            <a:r>
              <a:rPr lang="el-GR" sz="1000" spc="10">
                <a:effectLst/>
                <a:latin typeface="Arial Narrow" panose="020B0606020202030204" pitchFamily="34" charset="0"/>
                <a:ea typeface="Calibri" panose="020F0502020204030204" pitchFamily="34" charset="0"/>
                <a:cs typeface="Times New Roman" panose="02020603050405020304" pitchFamily="18" charset="0"/>
              </a:rPr>
              <a:t>)</a:t>
            </a:r>
            <a:endParaRPr lang="en-US" sz="1000" spc="10">
              <a:effectLst/>
              <a:latin typeface="Arial Narrow" panose="020B0606020202030204" pitchFamily="34" charset="0"/>
              <a:ea typeface="Calibri" panose="020F0502020204030204" pitchFamily="34" charset="0"/>
              <a:cs typeface="Times New Roman" panose="02020603050405020304" pitchFamily="18" charset="0"/>
            </a:endParaRPr>
          </a:p>
          <a:p>
            <a:pPr marL="0" indent="0">
              <a:buNone/>
            </a:pPr>
            <a:r>
              <a:rPr lang="el-GR" sz="1000" spc="10">
                <a:effectLst/>
                <a:latin typeface="Arial Narrow" panose="020B0606020202030204" pitchFamily="34" charset="0"/>
                <a:ea typeface="Calibri" panose="020F0502020204030204" pitchFamily="34" charset="0"/>
                <a:cs typeface="Times New Roman" panose="02020603050405020304" pitchFamily="18" charset="0"/>
              </a:rPr>
              <a:t>(β) τα </a:t>
            </a:r>
            <a:r>
              <a:rPr lang="el-GR" sz="1000" i="1" spc="10">
                <a:effectLst/>
                <a:latin typeface="Arial Narrow" panose="020B0606020202030204" pitchFamily="34" charset="0"/>
                <a:ea typeface="Calibri" panose="020F0502020204030204" pitchFamily="34" charset="0"/>
                <a:cs typeface="Times New Roman" panose="02020603050405020304" pitchFamily="18" charset="0"/>
              </a:rPr>
              <a:t>κίνητρα</a:t>
            </a:r>
            <a:r>
              <a:rPr lang="el-GR" sz="1000" spc="10">
                <a:effectLst/>
                <a:latin typeface="Arial Narrow" panose="020B0606020202030204" pitchFamily="34" charset="0"/>
                <a:ea typeface="Calibri" panose="020F0502020204030204" pitchFamily="34" charset="0"/>
                <a:cs typeface="Times New Roman" panose="02020603050405020304" pitchFamily="18" charset="0"/>
              </a:rPr>
              <a:t> που ενεργοποιούν τον χρήστη (</a:t>
            </a:r>
            <a:r>
              <a:rPr lang="en-US" sz="1000" spc="10">
                <a:effectLst/>
                <a:latin typeface="Arial Narrow" panose="020B0606020202030204" pitchFamily="34" charset="0"/>
                <a:ea typeface="Calibri" panose="020F0502020204030204" pitchFamily="34" charset="0"/>
                <a:cs typeface="Times New Roman" panose="02020603050405020304" pitchFamily="18" charset="0"/>
              </a:rPr>
              <a:t>motivations</a:t>
            </a:r>
            <a:r>
              <a:rPr lang="el-GR" sz="1000" spc="10">
                <a:effectLst/>
                <a:latin typeface="Arial Narrow" panose="020B0606020202030204" pitchFamily="34" charset="0"/>
                <a:ea typeface="Calibri" panose="020F0502020204030204" pitchFamily="34" charset="0"/>
                <a:cs typeface="Times New Roman" panose="02020603050405020304" pitchFamily="18" charset="0"/>
              </a:rPr>
              <a:t>)</a:t>
            </a:r>
            <a:endParaRPr lang="en-US" sz="1000" spc="10">
              <a:effectLst/>
              <a:latin typeface="Arial Narrow" panose="020B0606020202030204" pitchFamily="34" charset="0"/>
              <a:ea typeface="Calibri" panose="020F0502020204030204" pitchFamily="34" charset="0"/>
              <a:cs typeface="Times New Roman" panose="02020603050405020304" pitchFamily="18" charset="0"/>
            </a:endParaRPr>
          </a:p>
          <a:p>
            <a:pPr marL="0" indent="0">
              <a:buNone/>
            </a:pPr>
            <a:r>
              <a:rPr lang="el-GR" sz="1000" spc="10">
                <a:effectLst/>
                <a:latin typeface="Arial Narrow" panose="020B0606020202030204" pitchFamily="34" charset="0"/>
                <a:ea typeface="Calibri" panose="020F0502020204030204" pitchFamily="34" charset="0"/>
                <a:cs typeface="Times New Roman" panose="02020603050405020304" pitchFamily="18" charset="0"/>
              </a:rPr>
              <a:t>(γ) τις </a:t>
            </a:r>
            <a:r>
              <a:rPr lang="el-GR" sz="1000" i="1" spc="10">
                <a:effectLst/>
                <a:latin typeface="Arial Narrow" panose="020B0606020202030204" pitchFamily="34" charset="0"/>
                <a:ea typeface="Calibri" panose="020F0502020204030204" pitchFamily="34" charset="0"/>
                <a:cs typeface="Times New Roman" panose="02020603050405020304" pitchFamily="18" charset="0"/>
              </a:rPr>
              <a:t>τροπικότητες</a:t>
            </a:r>
            <a:r>
              <a:rPr lang="el-GR" sz="1000" spc="10">
                <a:effectLst/>
                <a:latin typeface="Arial Narrow" panose="020B0606020202030204" pitchFamily="34" charset="0"/>
                <a:ea typeface="Calibri" panose="020F0502020204030204" pitchFamily="34" charset="0"/>
                <a:cs typeface="Times New Roman" panose="02020603050405020304" pitchFamily="18" charset="0"/>
              </a:rPr>
              <a:t> της επαφής (</a:t>
            </a:r>
            <a:r>
              <a:rPr lang="en-US" sz="1000" spc="10">
                <a:effectLst/>
                <a:latin typeface="Arial Narrow" panose="020B0606020202030204" pitchFamily="34" charset="0"/>
                <a:ea typeface="Calibri" panose="020F0502020204030204" pitchFamily="34" charset="0"/>
                <a:cs typeface="Times New Roman" panose="02020603050405020304" pitchFamily="18" charset="0"/>
              </a:rPr>
              <a:t>modalities</a:t>
            </a:r>
            <a:r>
              <a:rPr lang="el-GR" sz="1000" spc="10">
                <a:effectLst/>
                <a:latin typeface="Arial Narrow" panose="020B0606020202030204" pitchFamily="34" charset="0"/>
                <a:ea typeface="Calibri" panose="020F0502020204030204" pitchFamily="34" charset="0"/>
                <a:cs typeface="Times New Roman" panose="02020603050405020304" pitchFamily="18" charset="0"/>
              </a:rPr>
              <a:t>)</a:t>
            </a:r>
            <a:endParaRPr lang="en-US" sz="1000" spc="10">
              <a:effectLst/>
              <a:latin typeface="Arial Narrow" panose="020B0606020202030204" pitchFamily="34" charset="0"/>
              <a:ea typeface="Calibri" panose="020F0502020204030204" pitchFamily="34" charset="0"/>
              <a:cs typeface="Times New Roman" panose="02020603050405020304" pitchFamily="18" charset="0"/>
            </a:endParaRPr>
          </a:p>
          <a:p>
            <a:pPr marL="0" indent="0">
              <a:buNone/>
            </a:pPr>
            <a:r>
              <a:rPr lang="el-GR" sz="1000" spc="10">
                <a:effectLst/>
                <a:latin typeface="Arial Narrow" panose="020B0606020202030204" pitchFamily="34" charset="0"/>
                <a:ea typeface="Calibri" panose="020F0502020204030204" pitchFamily="34" charset="0"/>
                <a:cs typeface="Times New Roman" panose="02020603050405020304" pitchFamily="18" charset="0"/>
              </a:rPr>
              <a:t>(δ) την </a:t>
            </a:r>
            <a:r>
              <a:rPr lang="el-GR" sz="1000" i="1" spc="10">
                <a:effectLst/>
                <a:latin typeface="Arial Narrow" panose="020B0606020202030204" pitchFamily="34" charset="0"/>
                <a:ea typeface="Calibri" panose="020F0502020204030204" pitchFamily="34" charset="0"/>
                <a:cs typeface="Times New Roman" panose="02020603050405020304" pitchFamily="18" charset="0"/>
              </a:rPr>
              <a:t>ένταση</a:t>
            </a:r>
            <a:r>
              <a:rPr lang="el-GR" sz="1000" spc="10">
                <a:effectLst/>
                <a:latin typeface="Arial Narrow" panose="020B0606020202030204" pitchFamily="34" charset="0"/>
                <a:ea typeface="Calibri" panose="020F0502020204030204" pitchFamily="34" charset="0"/>
                <a:cs typeface="Times New Roman" panose="02020603050405020304" pitchFamily="18" charset="0"/>
              </a:rPr>
              <a:t> της επαφής (</a:t>
            </a:r>
            <a:r>
              <a:rPr lang="en-US" sz="1000" spc="10">
                <a:effectLst/>
                <a:latin typeface="Arial Narrow" panose="020B0606020202030204" pitchFamily="34" charset="0"/>
                <a:ea typeface="Calibri" panose="020F0502020204030204" pitchFamily="34" charset="0"/>
                <a:cs typeface="Times New Roman" panose="02020603050405020304" pitchFamily="18" charset="0"/>
              </a:rPr>
              <a:t>intensity</a:t>
            </a:r>
            <a:r>
              <a:rPr lang="el-GR" sz="1000" spc="10">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spc="10">
              <a:effectLst/>
              <a:latin typeface="Arial Narrow" panose="020B0606020202030204" pitchFamily="34" charset="0"/>
              <a:ea typeface="Calibri" panose="020F0502020204030204" pitchFamily="34" charset="0"/>
              <a:cs typeface="Times New Roman" panose="02020603050405020304" pitchFamily="18" charset="0"/>
            </a:endParaRPr>
          </a:p>
          <a:p>
            <a:pPr marL="0" indent="0">
              <a:buNone/>
            </a:pPr>
            <a:r>
              <a:rPr lang="el-GR" sz="1000" spc="10">
                <a:effectLst/>
                <a:latin typeface="Arial Narrow" panose="020B0606020202030204" pitchFamily="34" charset="0"/>
                <a:ea typeface="Calibri" panose="020F0502020204030204" pitchFamily="34" charset="0"/>
                <a:cs typeface="Times New Roman" panose="02020603050405020304" pitchFamily="18" charset="0"/>
              </a:rPr>
              <a:t>(ε) τις </a:t>
            </a:r>
            <a:r>
              <a:rPr lang="el-GR" sz="1000" i="1" spc="10">
                <a:effectLst/>
                <a:latin typeface="Arial Narrow" panose="020B0606020202030204" pitchFamily="34" charset="0"/>
                <a:ea typeface="Calibri" panose="020F0502020204030204" pitchFamily="34" charset="0"/>
                <a:cs typeface="Times New Roman" panose="02020603050405020304" pitchFamily="18" charset="0"/>
              </a:rPr>
              <a:t>συνέπειες</a:t>
            </a:r>
            <a:r>
              <a:rPr lang="el-GR" sz="1000" spc="10">
                <a:effectLst/>
                <a:latin typeface="Arial Narrow" panose="020B0606020202030204" pitchFamily="34" charset="0"/>
                <a:ea typeface="Calibri" panose="020F0502020204030204" pitchFamily="34" charset="0"/>
                <a:cs typeface="Times New Roman" panose="02020603050405020304" pitchFamily="18" charset="0"/>
              </a:rPr>
              <a:t> της αλληλεπίδρασης (</a:t>
            </a:r>
            <a:r>
              <a:rPr lang="en-US" sz="1000" spc="10">
                <a:effectLst/>
                <a:latin typeface="Arial Narrow" panose="020B0606020202030204" pitchFamily="34" charset="0"/>
                <a:ea typeface="Calibri" panose="020F0502020204030204" pitchFamily="34" charset="0"/>
                <a:cs typeface="Times New Roman" panose="02020603050405020304" pitchFamily="18" charset="0"/>
              </a:rPr>
              <a:t>consequences</a:t>
            </a:r>
            <a:r>
              <a:rPr lang="el-GR" sz="1000" spc="10">
                <a:effectLst/>
                <a:latin typeface="Arial Narrow" panose="020B0606020202030204" pitchFamily="34" charset="0"/>
                <a:ea typeface="Calibri" panose="020F0502020204030204" pitchFamily="34" charset="0"/>
                <a:cs typeface="Times New Roman" panose="02020603050405020304" pitchFamily="18" charset="0"/>
              </a:rPr>
              <a:t>)</a:t>
            </a:r>
            <a:endParaRPr lang="el-GR" sz="1000">
              <a:effectLst/>
              <a:latin typeface="Arial Narrow" panose="020B0606020202030204" pitchFamily="34" charset="0"/>
              <a:ea typeface="Calibri" panose="020F0502020204030204" pitchFamily="34" charset="0"/>
              <a:cs typeface="Times New Roman" panose="02020603050405020304" pitchFamily="18" charset="0"/>
            </a:endParaRPr>
          </a:p>
          <a:p>
            <a:endParaRPr lang="el-GR" sz="1000"/>
          </a:p>
        </p:txBody>
      </p:sp>
      <p:pic>
        <p:nvPicPr>
          <p:cNvPr id="5" name="Εικόνα 4">
            <a:extLst>
              <a:ext uri="{FF2B5EF4-FFF2-40B4-BE49-F238E27FC236}">
                <a16:creationId xmlns:a16="http://schemas.microsoft.com/office/drawing/2014/main" id="{00F0E65B-3BDF-41F1-90AE-526DBF393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2282617"/>
            <a:ext cx="5458968" cy="2292766"/>
          </a:xfrm>
          <a:prstGeom prst="rect">
            <a:avLst/>
          </a:prstGeom>
        </p:spPr>
      </p:pic>
    </p:spTree>
    <p:extLst>
      <p:ext uri="{BB962C8B-B14F-4D97-AF65-F5344CB8AC3E}">
        <p14:creationId xmlns:p14="http://schemas.microsoft.com/office/powerpoint/2010/main" val="203241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C9CAC37-B15C-4487-A8E8-3A7EB945DF0C}"/>
              </a:ext>
            </a:extLst>
          </p:cNvPr>
          <p:cNvSpPr>
            <a:spLocks noGrp="1"/>
          </p:cNvSpPr>
          <p:nvPr>
            <p:ph type="title"/>
          </p:nvPr>
        </p:nvSpPr>
        <p:spPr>
          <a:xfrm>
            <a:off x="643467" y="321734"/>
            <a:ext cx="10905066" cy="1135737"/>
          </a:xfrm>
        </p:spPr>
        <p:txBody>
          <a:bodyPr>
            <a:normAutofit/>
          </a:bodyPr>
          <a:lstStyle/>
          <a:p>
            <a:r>
              <a:rPr lang="en-US" sz="3600">
                <a:latin typeface="Arial Narrow" panose="020B0606020202030204" pitchFamily="34" charset="0"/>
              </a:rPr>
              <a:t>Social media analytics </a:t>
            </a:r>
            <a:endParaRPr lang="el-GR" sz="3600">
              <a:latin typeface="Arial Narrow" panose="020B0606020202030204" pitchFamily="34" charset="0"/>
            </a:endParaRPr>
          </a:p>
        </p:txBody>
      </p:sp>
      <p:sp>
        <p:nvSpPr>
          <p:cNvPr id="3" name="Θέση περιεχομένου 2">
            <a:extLst>
              <a:ext uri="{FF2B5EF4-FFF2-40B4-BE49-F238E27FC236}">
                <a16:creationId xmlns:a16="http://schemas.microsoft.com/office/drawing/2014/main" id="{E8E486EC-A72F-4F61-85C3-0B7775A4759E}"/>
              </a:ext>
            </a:extLst>
          </p:cNvPr>
          <p:cNvSpPr>
            <a:spLocks noGrp="1"/>
          </p:cNvSpPr>
          <p:nvPr>
            <p:ph idx="1"/>
          </p:nvPr>
        </p:nvSpPr>
        <p:spPr>
          <a:xfrm>
            <a:off x="643469" y="1782981"/>
            <a:ext cx="4008384" cy="4393982"/>
          </a:xfrm>
        </p:spPr>
        <p:txBody>
          <a:bodyPr>
            <a:normAutofit/>
          </a:bodyPr>
          <a:lstStyle/>
          <a:p>
            <a:r>
              <a:rPr lang="el-GR" sz="1600">
                <a:effectLst/>
                <a:latin typeface="Arial Narrow" panose="020B0606020202030204" pitchFamily="34" charset="0"/>
                <a:ea typeface="Calibri" panose="020F0502020204030204" pitchFamily="34" charset="0"/>
              </a:rPr>
              <a:t>Τα τελευταία χρόνια, έμφαση δίνεται στη συλλογή δεδομένων που προέρχονται από τον ευρύτερο χώρο του διαδικτύου, έτσι ώστε να ενισχυθούν και να γίνουν αποδοτικότερες οι μετρικές που αξιοποιεί μία επιχείρηση. </a:t>
            </a:r>
            <a:endParaRPr lang="en-US" sz="1600">
              <a:effectLst/>
              <a:latin typeface="Arial Narrow" panose="020B0606020202030204" pitchFamily="34" charset="0"/>
              <a:ea typeface="Calibri" panose="020F0502020204030204" pitchFamily="34" charset="0"/>
            </a:endParaRPr>
          </a:p>
          <a:p>
            <a:r>
              <a:rPr lang="el-GR" sz="1600">
                <a:effectLst/>
                <a:latin typeface="Arial Narrow" panose="020B0606020202030204" pitchFamily="34" charset="0"/>
                <a:ea typeface="Calibri" panose="020F0502020204030204" pitchFamily="34" charset="0"/>
              </a:rPr>
              <a:t>Απώτερος στόχος καθίσταται η καταγραφή/εποπτεία της ευρύτερης διαδικτυακής συμπεριφοράς των χρηστών. Η διαδικασία αυτή περιλαμβάνει ένα ευρύ φάσμα εργαλείων ανάλυσης (πχ </a:t>
            </a:r>
            <a:r>
              <a:rPr lang="en-US" sz="1600">
                <a:effectLst/>
                <a:latin typeface="Arial Narrow" panose="020B0606020202030204" pitchFamily="34" charset="0"/>
                <a:ea typeface="Calibri" panose="020F0502020204030204" pitchFamily="34" charset="0"/>
              </a:rPr>
              <a:t>Google analytics</a:t>
            </a:r>
            <a:r>
              <a:rPr lang="el-GR" sz="1600">
                <a:effectLst/>
                <a:latin typeface="Arial Narrow" panose="020B0606020202030204" pitchFamily="34" charset="0"/>
                <a:ea typeface="Calibri" panose="020F0502020204030204" pitchFamily="34" charset="0"/>
              </a:rPr>
              <a:t>, </a:t>
            </a:r>
            <a:r>
              <a:rPr lang="en-US" sz="1600">
                <a:effectLst/>
                <a:latin typeface="Arial Narrow" panose="020B0606020202030204" pitchFamily="34" charset="0"/>
                <a:ea typeface="Calibri" panose="020F0502020204030204" pitchFamily="34" charset="0"/>
              </a:rPr>
              <a:t>Klout</a:t>
            </a:r>
            <a:r>
              <a:rPr lang="el-GR" sz="1600">
                <a:effectLst/>
                <a:latin typeface="Arial Narrow" panose="020B0606020202030204" pitchFamily="34" charset="0"/>
                <a:ea typeface="Calibri" panose="020F0502020204030204" pitchFamily="34" charset="0"/>
              </a:rPr>
              <a:t>, </a:t>
            </a:r>
            <a:r>
              <a:rPr lang="en-US" sz="1600">
                <a:effectLst/>
                <a:latin typeface="Arial Narrow" panose="020B0606020202030204" pitchFamily="34" charset="0"/>
                <a:ea typeface="Calibri" panose="020F0502020204030204" pitchFamily="34" charset="0"/>
              </a:rPr>
              <a:t>Facebook Insights</a:t>
            </a:r>
            <a:r>
              <a:rPr lang="el-GR" sz="1600">
                <a:effectLst/>
                <a:latin typeface="Arial Narrow" panose="020B0606020202030204" pitchFamily="34" charset="0"/>
                <a:ea typeface="Calibri" panose="020F0502020204030204" pitchFamily="34" charset="0"/>
              </a:rPr>
              <a:t>, </a:t>
            </a:r>
            <a:r>
              <a:rPr lang="en-US" sz="1600">
                <a:effectLst/>
                <a:latin typeface="Arial Narrow" panose="020B0606020202030204" pitchFamily="34" charset="0"/>
                <a:ea typeface="Calibri" panose="020F0502020204030204" pitchFamily="34" charset="0"/>
              </a:rPr>
              <a:t>Sentiment Viz</a:t>
            </a:r>
            <a:r>
              <a:rPr lang="el-GR" sz="1600">
                <a:effectLst/>
                <a:latin typeface="Arial Narrow" panose="020B0606020202030204" pitchFamily="34" charset="0"/>
                <a:ea typeface="Calibri" panose="020F0502020204030204" pitchFamily="34" charset="0"/>
              </a:rPr>
              <a:t>, </a:t>
            </a:r>
            <a:r>
              <a:rPr lang="en-US" sz="1600">
                <a:effectLst/>
                <a:latin typeface="Arial Narrow" panose="020B0606020202030204" pitchFamily="34" charset="0"/>
                <a:ea typeface="Calibri" panose="020F0502020204030204" pitchFamily="34" charset="0"/>
              </a:rPr>
              <a:t>Wildfire</a:t>
            </a:r>
            <a:r>
              <a:rPr lang="el-GR" sz="1600">
                <a:effectLst/>
                <a:latin typeface="Arial Narrow" panose="020B0606020202030204" pitchFamily="34" charset="0"/>
                <a:ea typeface="Calibri" panose="020F0502020204030204" pitchFamily="34" charset="0"/>
              </a:rPr>
              <a:t>, </a:t>
            </a:r>
            <a:r>
              <a:rPr lang="en-US" sz="1600">
                <a:effectLst/>
                <a:latin typeface="Arial Narrow" panose="020B0606020202030204" pitchFamily="34" charset="0"/>
                <a:ea typeface="Calibri" panose="020F0502020204030204" pitchFamily="34" charset="0"/>
              </a:rPr>
              <a:t>SocialDon</a:t>
            </a:r>
            <a:r>
              <a:rPr lang="el-GR" sz="1600">
                <a:effectLst/>
                <a:latin typeface="Arial Narrow" panose="020B0606020202030204" pitchFamily="34" charset="0"/>
                <a:ea typeface="Calibri" panose="020F0502020204030204" pitchFamily="34" charset="0"/>
              </a:rPr>
              <a:t> κλπ)</a:t>
            </a:r>
            <a:r>
              <a:rPr lang="en-US" sz="1600">
                <a:effectLst/>
                <a:latin typeface="Arial Narrow" panose="020B0606020202030204" pitchFamily="34" charset="0"/>
                <a:ea typeface="Calibri" panose="020F0502020204030204" pitchFamily="34" charset="0"/>
              </a:rPr>
              <a:t>.</a:t>
            </a:r>
          </a:p>
          <a:p>
            <a:r>
              <a:rPr lang="el-GR" sz="1600">
                <a:effectLst/>
                <a:latin typeface="Arial Narrow" panose="020B0606020202030204" pitchFamily="34" charset="0"/>
                <a:ea typeface="Calibri" panose="020F0502020204030204" pitchFamily="34" charset="0"/>
              </a:rPr>
              <a:t>Στις τεχνικές ανάλυσης των μέσων κοινωνικής δικτύωσης περιλαμβάνονται η διαμόρφωση γνώμης (</a:t>
            </a:r>
            <a:r>
              <a:rPr lang="en-US" sz="1600">
                <a:effectLst/>
                <a:latin typeface="Arial Narrow" panose="020B0606020202030204" pitchFamily="34" charset="0"/>
                <a:ea typeface="Calibri" panose="020F0502020204030204" pitchFamily="34" charset="0"/>
              </a:rPr>
              <a:t>opinion making</a:t>
            </a:r>
            <a:r>
              <a:rPr lang="el-GR" sz="1600">
                <a:effectLst/>
                <a:latin typeface="Arial Narrow" panose="020B0606020202030204" pitchFamily="34" charset="0"/>
                <a:ea typeface="Calibri" panose="020F0502020204030204" pitchFamily="34" charset="0"/>
              </a:rPr>
              <a:t>), η ανάλυση συναισθημάτων (</a:t>
            </a:r>
            <a:r>
              <a:rPr lang="en-US" sz="1600">
                <a:effectLst/>
                <a:latin typeface="Arial Narrow" panose="020B0606020202030204" pitchFamily="34" charset="0"/>
                <a:ea typeface="Calibri" panose="020F0502020204030204" pitchFamily="34" charset="0"/>
              </a:rPr>
              <a:t>sentiment analysis</a:t>
            </a:r>
            <a:r>
              <a:rPr lang="el-GR" sz="1600">
                <a:effectLst/>
                <a:latin typeface="Arial Narrow" panose="020B0606020202030204" pitchFamily="34" charset="0"/>
                <a:ea typeface="Calibri" panose="020F0502020204030204" pitchFamily="34" charset="0"/>
              </a:rPr>
              <a:t>), η μοντελοποίηση θέματος (</a:t>
            </a:r>
            <a:r>
              <a:rPr lang="en-US" sz="1600">
                <a:effectLst/>
                <a:latin typeface="Arial Narrow" panose="020B0606020202030204" pitchFamily="34" charset="0"/>
                <a:ea typeface="Calibri" panose="020F0502020204030204" pitchFamily="34" charset="0"/>
              </a:rPr>
              <a:t>topic modeling</a:t>
            </a:r>
            <a:r>
              <a:rPr lang="el-GR" sz="1600">
                <a:effectLst/>
                <a:latin typeface="Arial Narrow" panose="020B0606020202030204" pitchFamily="34" charset="0"/>
                <a:ea typeface="Calibri" panose="020F0502020204030204" pitchFamily="34" charset="0"/>
              </a:rPr>
              <a:t>), η ανάλυση τάσης (</a:t>
            </a:r>
            <a:r>
              <a:rPr lang="en-US" sz="1600">
                <a:effectLst/>
                <a:latin typeface="Arial Narrow" panose="020B0606020202030204" pitchFamily="34" charset="0"/>
                <a:ea typeface="Calibri" panose="020F0502020204030204" pitchFamily="34" charset="0"/>
              </a:rPr>
              <a:t>trend analysis</a:t>
            </a:r>
            <a:r>
              <a:rPr lang="el-GR" sz="1600">
                <a:effectLst/>
                <a:latin typeface="Arial Narrow" panose="020B0606020202030204" pitchFamily="34" charset="0"/>
                <a:ea typeface="Calibri" panose="020F0502020204030204" pitchFamily="34" charset="0"/>
              </a:rPr>
              <a:t>) κλπ.</a:t>
            </a:r>
            <a:endParaRPr lang="el-GR" sz="1600">
              <a:latin typeface="Arial Narrow" panose="020B0606020202030204" pitchFamily="34" charset="0"/>
            </a:endParaRP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Εικόνα 4">
            <a:extLst>
              <a:ext uri="{FF2B5EF4-FFF2-40B4-BE49-F238E27FC236}">
                <a16:creationId xmlns:a16="http://schemas.microsoft.com/office/drawing/2014/main" id="{22DC0306-3D72-47ED-A635-6B51D018A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320" y="2400624"/>
            <a:ext cx="6253212" cy="3126606"/>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0990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1A46644-1256-4B1C-A776-927EB60DACB2}"/>
              </a:ext>
            </a:extLst>
          </p:cNvPr>
          <p:cNvSpPr>
            <a:spLocks noGrp="1"/>
          </p:cNvSpPr>
          <p:nvPr>
            <p:ph type="title"/>
          </p:nvPr>
        </p:nvSpPr>
        <p:spPr>
          <a:xfrm>
            <a:off x="630936" y="640080"/>
            <a:ext cx="4818888" cy="1481328"/>
          </a:xfrm>
        </p:spPr>
        <p:txBody>
          <a:bodyPr anchor="b">
            <a:normAutofit/>
          </a:bodyPr>
          <a:lstStyle/>
          <a:p>
            <a:r>
              <a:rPr lang="en-US" sz="5000">
                <a:latin typeface="Arial Narrow" panose="020B0606020202030204" pitchFamily="34" charset="0"/>
              </a:rPr>
              <a:t>Key Performance Indicators (KPIs)</a:t>
            </a:r>
            <a:endParaRPr lang="el-GR" sz="5000">
              <a:latin typeface="Arial Narrow" panose="020B0606020202030204" pitchFamily="34" charset="0"/>
            </a:endParaRP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6D333D0-1F2A-4C86-8CCA-2773F18E0043}"/>
              </a:ext>
            </a:extLst>
          </p:cNvPr>
          <p:cNvSpPr>
            <a:spLocks noGrp="1"/>
          </p:cNvSpPr>
          <p:nvPr>
            <p:ph idx="1"/>
          </p:nvPr>
        </p:nvSpPr>
        <p:spPr>
          <a:xfrm>
            <a:off x="630936" y="2660904"/>
            <a:ext cx="4818888" cy="3547872"/>
          </a:xfrm>
        </p:spPr>
        <p:txBody>
          <a:bodyPr anchor="t">
            <a:normAutofit/>
          </a:bodyPr>
          <a:lstStyle/>
          <a:p>
            <a:r>
              <a:rPr lang="el-GR" sz="1700">
                <a:effectLst/>
                <a:latin typeface="Arial Narrow" panose="020B0606020202030204" pitchFamily="34" charset="0"/>
                <a:ea typeface="Calibri" panose="020F0502020204030204" pitchFamily="34" charset="0"/>
                <a:cs typeface="Times New Roman" panose="02020603050405020304" pitchFamily="18" charset="0"/>
              </a:rPr>
              <a:t>Έχοντας στη διάθεση της ένα τεράστιο όγκο δεδομένων, μία επιχείρηση επικεντρώνει τελικά το ενδιαφέρον της στη διαμόρφωση των λεγόμενων δεικτών απήχησης (</a:t>
            </a:r>
            <a:r>
              <a:rPr lang="en-US" sz="1700">
                <a:effectLst/>
                <a:latin typeface="Arial Narrow" panose="020B0606020202030204" pitchFamily="34" charset="0"/>
                <a:ea typeface="Calibri" panose="020F0502020204030204" pitchFamily="34" charset="0"/>
                <a:cs typeface="Times New Roman" panose="02020603050405020304" pitchFamily="18" charset="0"/>
              </a:rPr>
              <a:t>Key Performance Indicators</a:t>
            </a:r>
            <a:r>
              <a:rPr lang="el-GR" sz="1700">
                <a:effectLst/>
                <a:latin typeface="Arial Narrow" panose="020B0606020202030204" pitchFamily="34" charset="0"/>
                <a:ea typeface="Calibri" panose="020F0502020204030204" pitchFamily="34" charset="0"/>
                <a:cs typeface="Times New Roman" panose="02020603050405020304" pitchFamily="18" charset="0"/>
              </a:rPr>
              <a:t>)</a:t>
            </a:r>
            <a:r>
              <a:rPr lang="en-US" sz="1700">
                <a:effectLst/>
                <a:latin typeface="Arial Narrow" panose="020B0606020202030204" pitchFamily="34" charset="0"/>
                <a:ea typeface="Calibri" panose="020F0502020204030204" pitchFamily="34" charset="0"/>
                <a:cs typeface="Times New Roman" panose="02020603050405020304" pitchFamily="18" charset="0"/>
              </a:rPr>
              <a:t>.</a:t>
            </a:r>
          </a:p>
          <a:p>
            <a:r>
              <a:rPr lang="el-GR" sz="1700">
                <a:effectLst/>
                <a:latin typeface="Arial Narrow" panose="020B0606020202030204" pitchFamily="34" charset="0"/>
                <a:ea typeface="Calibri" panose="020F0502020204030204" pitchFamily="34" charset="0"/>
                <a:cs typeface="Times New Roman" panose="02020603050405020304" pitchFamily="18" charset="0"/>
              </a:rPr>
              <a:t>Πρόκειται στην ουσία για μία διαδικασία επιλογής στατιστικών ευρημάτων και στοιχείων παραμετροποίησης που μπορούν να χρησιμοποιηθούν</a:t>
            </a:r>
            <a:r>
              <a:rPr lang="en-US" sz="1700">
                <a:latin typeface="Arial Narrow" panose="020B0606020202030204" pitchFamily="34" charset="0"/>
                <a:ea typeface="Calibri" panose="020F0502020204030204" pitchFamily="34" charset="0"/>
                <a:cs typeface="Times New Roman" panose="02020603050405020304" pitchFamily="18" charset="0"/>
              </a:rPr>
              <a:t> (</a:t>
            </a:r>
            <a:r>
              <a:rPr lang="el-GR" sz="1700">
                <a:effectLst/>
                <a:latin typeface="Arial Narrow" panose="020B0606020202030204" pitchFamily="34" charset="0"/>
                <a:ea typeface="Calibri" panose="020F0502020204030204" pitchFamily="34" charset="0"/>
                <a:cs typeface="Times New Roman" panose="02020603050405020304" pitchFamily="18" charset="0"/>
              </a:rPr>
              <a:t>α) ως πλαίσιο αξιολόγησης των ήδη εφαρμοζόμενων επικοινωνιακών της στρατηγικών και</a:t>
            </a:r>
            <a:r>
              <a:rPr lang="en-US" sz="1700">
                <a:effectLst/>
                <a:latin typeface="Arial Narrow" panose="020B0606020202030204" pitchFamily="34" charset="0"/>
                <a:ea typeface="Calibri" panose="020F0502020204030204" pitchFamily="34" charset="0"/>
                <a:cs typeface="Times New Roman" panose="02020603050405020304" pitchFamily="18" charset="0"/>
              </a:rPr>
              <a:t> </a:t>
            </a:r>
            <a:r>
              <a:rPr lang="el-GR" sz="1700">
                <a:effectLst/>
                <a:latin typeface="Arial Narrow" panose="020B0606020202030204" pitchFamily="34" charset="0"/>
                <a:ea typeface="Calibri" panose="020F0502020204030204" pitchFamily="34" charset="0"/>
                <a:cs typeface="Times New Roman" panose="02020603050405020304" pitchFamily="18" charset="0"/>
              </a:rPr>
              <a:t> (β) ως πυξίδες προσανατολισμού στο σχεδιασμό μελλοντικών στρατηγικών, συμβάλλοντας έτσι στην περαιτέρω προώθηση των εταιρικών προϊόντων ή/και υπηρεσιών</a:t>
            </a:r>
            <a:r>
              <a:rPr lang="en-US" sz="1700">
                <a:effectLst/>
                <a:latin typeface="Arial Narrow" panose="020B0606020202030204" pitchFamily="34" charset="0"/>
                <a:ea typeface="Calibri" panose="020F0502020204030204" pitchFamily="34" charset="0"/>
                <a:cs typeface="Times New Roman" panose="02020603050405020304" pitchFamily="18" charset="0"/>
              </a:rPr>
              <a:t>.</a:t>
            </a:r>
            <a:endParaRPr lang="el-GR" sz="1700">
              <a:effectLst/>
              <a:latin typeface="Arial Narrow" panose="020B0606020202030204" pitchFamily="34" charset="0"/>
              <a:ea typeface="Calibri" panose="020F0502020204030204" pitchFamily="34" charset="0"/>
              <a:cs typeface="Times New Roman" panose="02020603050405020304" pitchFamily="18" charset="0"/>
            </a:endParaRPr>
          </a:p>
          <a:p>
            <a:endParaRPr lang="el-GR" sz="1700"/>
          </a:p>
        </p:txBody>
      </p:sp>
      <p:pic>
        <p:nvPicPr>
          <p:cNvPr id="5" name="Εικόνα 4">
            <a:extLst>
              <a:ext uri="{FF2B5EF4-FFF2-40B4-BE49-F238E27FC236}">
                <a16:creationId xmlns:a16="http://schemas.microsoft.com/office/drawing/2014/main" id="{985320E3-06AF-42A3-9031-1610AC585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1602975"/>
            <a:ext cx="5458968" cy="3652049"/>
          </a:xfrm>
          <a:prstGeom prst="rect">
            <a:avLst/>
          </a:prstGeom>
        </p:spPr>
      </p:pic>
    </p:spTree>
    <p:extLst>
      <p:ext uri="{BB962C8B-B14F-4D97-AF65-F5344CB8AC3E}">
        <p14:creationId xmlns:p14="http://schemas.microsoft.com/office/powerpoint/2010/main" val="365032110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6640</TotalTime>
  <Words>2941</Words>
  <Application>Microsoft Office PowerPoint</Application>
  <PresentationFormat>Widescreen</PresentationFormat>
  <Paragraphs>145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Narrow</vt:lpstr>
      <vt:lpstr>Calibri</vt:lpstr>
      <vt:lpstr>Calibri Light</vt:lpstr>
      <vt:lpstr>Times New Roman</vt:lpstr>
      <vt:lpstr>Θέμα του Office</vt:lpstr>
      <vt:lpstr>Προς έναν ορισμό της προσοχής: Μουσείο και ψηφιακή επικοινωνία  τον 21ο αιώνα </vt:lpstr>
      <vt:lpstr>Social Media:  Εφόδιο ή εμπόδιο στην επικοινωνία;</vt:lpstr>
      <vt:lpstr>Οικονομία της προσοχής:  Ορισμός-Προβληματισμοί</vt:lpstr>
      <vt:lpstr>Οικονομία της προσοχής και μάρκετινγκ:  Νέα ερωτήματα</vt:lpstr>
      <vt:lpstr>Οικονομία της προσοχής και μάρκετινγκ:  Νέες επικοινωνιακές στρατηγικές</vt:lpstr>
      <vt:lpstr>Ο «αγώνας» για την ορατότητα (the struggle for visibility):  Μερικά παραδείγματα</vt:lpstr>
      <vt:lpstr> Social media metrics</vt:lpstr>
      <vt:lpstr>Social media analytics </vt:lpstr>
      <vt:lpstr>Key Performance Indicators (KPIs)</vt:lpstr>
      <vt:lpstr>Τι συμβαίνει στην περίπτωση των μουσείων;  Πέντε βασικά ερωτήματα</vt:lpstr>
      <vt:lpstr>The Marketing Frame</vt:lpstr>
      <vt:lpstr>The Marketing Frame</vt:lpstr>
      <vt:lpstr>PowerPoint Presentation</vt:lpstr>
      <vt:lpstr>PowerPoint Presentation</vt:lpstr>
      <vt:lpstr>The Marketing Frame: αρκεί τελικά η ενημέρωση;</vt:lpstr>
      <vt:lpstr>The Marketing Frame: Tι εννοούμε τελικά με τον όρο «δεδομένα»;</vt:lpstr>
      <vt:lpstr>Πέρα από την «οικονομία της προσοχής»</vt:lpstr>
      <vt:lpstr>Πέρα από την «οικονομία της προσοχής»</vt:lpstr>
      <vt:lpstr>Πέρα από την «οικονομία της προσοχής»</vt:lpstr>
      <vt:lpstr>Προς μία «οικολογία της προσοχής»</vt:lpstr>
      <vt:lpstr>Το μουσείο πέρα από την ενημέρωση: The Collaborative Frame</vt:lpstr>
      <vt:lpstr>Το μουσείο πέρα από την ενημέρωση: The Collaborative Frame</vt:lpstr>
      <vt:lpstr>Το μουσείο πέρα από την ενημέρωση: The Inclusivity Frame</vt:lpstr>
      <vt:lpstr>PowerPoint Presentation</vt:lpstr>
      <vt:lpstr>PowerPoint Presentation</vt:lpstr>
      <vt:lpstr>PowerPoint Presentation</vt:lpstr>
      <vt:lpstr>Το μουσείο πέρα από την ενημέρωση: Η συγκυριακή προσοχή (the epochal attention)</vt:lpstr>
      <vt:lpstr>Το μουσείο πέρα από την ενημέρωση: Η συγκυριακή προσοχή (the epochal attention)</vt:lpstr>
      <vt:lpstr>Το μουσείο πέρα από την ενημέρωση: Η συγκυριακή προσοχή (the epochal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Προς έναν ορισμό της προσοχής: Μουσείο και ψηφιακή επικοινωνία  τον 21ο αιώνα</dc:title>
  <dc:creator>user</dc:creator>
  <cp:lastModifiedBy>Catapoti Despina</cp:lastModifiedBy>
  <cp:revision>48</cp:revision>
  <dcterms:created xsi:type="dcterms:W3CDTF">2021-05-26T08:52:28Z</dcterms:created>
  <dcterms:modified xsi:type="dcterms:W3CDTF">2025-05-31T18:46:44Z</dcterms:modified>
</cp:coreProperties>
</file>