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8" r:id="rId3"/>
    <p:sldId id="260" r:id="rId4"/>
    <p:sldId id="259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475875-DDA2-4899-9ED7-204D78C3E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C7E87DA-2875-46E1-8C8E-C00755B05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F8D7345-3627-49FA-94FA-BAE59F07A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FA07E5-641A-449D-BB4D-75E9E4F3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133AECB-4CD1-45E1-AB70-3077F9D5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633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AAC89C-210E-4C19-945E-750945BA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EECD09C-0162-46D0-9A8C-D09238755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1E03E3E-2E31-4CE6-B64D-47FF3F2F0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F629A35-A628-4C0F-868A-12B6F0100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62E6B76-2557-434B-8592-0A98D7F5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662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C994A99-FA02-4A80-A64E-737E9A544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654F12A-AD64-4D9D-BF1E-F04034800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44F40DF-C372-4B16-B396-0064E01E8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CEFEE71-03AC-4D7C-BA4E-C2228FA1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1180AD-0F8E-402A-A6DA-FC59F2925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4729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DE1EAE-F443-43F1-AEDC-FAD3FA0E0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3C5CB22-AC84-477A-ACC4-BDB28E1F0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F321243-A076-4C98-AB22-C594B986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2AF2B37-22BF-44CE-8FB5-F73D86A63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728429-1C1A-4ED9-BBA6-A6CEC3D0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857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10769C-269B-468D-9312-3A1B8F65A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DD3DA20-5F2F-42AF-9E86-15A3DD936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8C0DFD4-2E2D-47A8-B8AA-495BF71A8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0B5390D-ED56-46E4-BE9B-E3BEA9D56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227112C-9A9C-440C-9D68-BD1849A9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610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AB3ED1-4031-449D-B8A3-0A0647958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515F9A-5881-4BBB-A5DA-C9F7DCADA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D9069D3-7A6C-413F-95C1-AB6DB5FCF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8359F03-57B9-49D8-BAFA-50C1D6C1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BDB2021-2FF7-4A24-B755-7207944C6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AE5DCBD-BD9D-4EB5-974D-A8B77A26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2633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7306CD-EFD6-4ED2-A2C7-EDA6AF74E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AACD8A8-4260-49A7-9130-606F7A023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FD4A2F3-6047-4762-AF3C-FA32C968C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C874C52-25EC-49D0-B34B-6DCA13220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156C641-762F-49DA-A771-E256CFA69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4EE3D49-72C9-41EE-84A8-CF44A2BF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43A84C4-7741-4400-94D5-46EE73645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61997C0-9285-4AAD-A0ED-698A8938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456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8B77C7-BAB9-4919-AD3B-D34359DD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07696C7-1DB0-4085-8B50-BDBBAB21A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80A9AE5-E5C3-4014-A177-352CF3A5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0E82184-C8DB-4982-9AD4-EEC6CCAF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823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094F796-311B-4231-B4A4-AA416E7DC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B9BF0B8-E154-4F0D-B460-79DD5F7E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5451546-E94E-44BA-96CC-D3463838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218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A94B0E-60BA-48BD-A86E-57DD249E4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F39992-8073-4EA3-8C1E-0ED7AA3DE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0F638C3-32FF-45C9-9AD9-F9BA4C159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051E081-521F-4255-BFBC-8961C617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F159233-A019-4000-9281-7E92780F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F7CAFF2-1640-4020-BE75-F0117BE3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8434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B68B23-946A-46C5-B54F-F2F4BD0D2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21B1880-C153-424F-B429-127923470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E921847-FA0B-4303-B931-485B50246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9064EC7-9E76-41D7-912F-806E9BE2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0E6CA82-BC72-415A-83B0-0D16B0251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4CAEA2-D043-4F7D-9434-3AFA1E78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646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DEFF356-A638-407E-8171-BB4F56F03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D112A91-1A63-4495-9952-9540E533F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91CA949-46F5-4547-BF29-0777BCF9F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11/13/2019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235B19D-FA44-4010-8898-E6C55FA8D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0F9244E-7E99-4B9F-AEC5-134D9E28A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7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D995AB-F9A2-418B-B814-F898D2F967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C7BF9B84-B0B9-4A74-BE7F-989CF5F11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l-GR" sz="4400" dirty="0">
                <a:solidFill>
                  <a:schemeClr val="tx1"/>
                </a:solidFill>
              </a:rPr>
              <a:t>ΕΡΓΑΣΤΗΡΙΟ </a:t>
            </a:r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15DF389-8EA6-4EC4-B136-D7D80A01B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Εφαρμογές Γεωπληροφορικής στις Κοινωνικές Επιστήμες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A2D6790B-CDA6-4BC1-8569-A3EDAB29832E}"/>
              </a:ext>
            </a:extLst>
          </p:cNvPr>
          <p:cNvSpPr/>
          <p:nvPr/>
        </p:nvSpPr>
        <p:spPr>
          <a:xfrm>
            <a:off x="136849" y="-68761"/>
            <a:ext cx="6096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l-GR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Οπτικοποίηση</a:t>
            </a:r>
            <a:r>
              <a:rPr lang="el-GR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Χωρικών Δεδομένων και </a:t>
            </a:r>
            <a:r>
              <a:rPr lang="el-GR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Χαρτογράμματα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08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B37D133C-C827-4E94-BFDA-A4891DD587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91"/>
            <a:ext cx="12192000" cy="3516198"/>
          </a:xfrm>
          <a:prstGeom prst="rect">
            <a:avLst/>
          </a:prstGeom>
        </p:spPr>
      </p:pic>
      <p:sp>
        <p:nvSpPr>
          <p:cNvPr id="6" name="Τίτλος 1">
            <a:extLst>
              <a:ext uri="{FF2B5EF4-FFF2-40B4-BE49-F238E27FC236}">
                <a16:creationId xmlns:a16="http://schemas.microsoft.com/office/drawing/2014/main" id="{7F622607-C920-4FC3-9D10-98F7C4BE2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Export to shape -&gt; </a:t>
            </a:r>
            <a:r>
              <a:rPr lang="el-GR" dirty="0"/>
              <a:t>Άνοιγμα στο </a:t>
            </a:r>
            <a:r>
              <a:rPr lang="en-US" dirty="0"/>
              <a:t>ArcGIS</a:t>
            </a:r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CE5ADF7D-550F-47EE-AF7B-3DE08BB16027}"/>
              </a:ext>
            </a:extLst>
          </p:cNvPr>
          <p:cNvSpPr txBox="1">
            <a:spLocks/>
          </p:cNvSpPr>
          <p:nvPr/>
        </p:nvSpPr>
        <p:spPr>
          <a:xfrm>
            <a:off x="304800" y="5532437"/>
            <a:ext cx="121245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Επαναλάβετε αλλά αυτή τη φορά βάλτε το </a:t>
            </a:r>
            <a:r>
              <a:rPr lang="en-US" dirty="0"/>
              <a:t>Jobs</a:t>
            </a:r>
            <a:r>
              <a:rPr lang="el-GR" dirty="0"/>
              <a:t> και επιλέξτε </a:t>
            </a:r>
            <a:r>
              <a:rPr lang="en-US" dirty="0"/>
              <a:t>Mass.</a:t>
            </a:r>
          </a:p>
        </p:txBody>
      </p:sp>
    </p:spTree>
    <p:extLst>
      <p:ext uri="{BB962C8B-B14F-4D97-AF65-F5344CB8AC3E}">
        <p14:creationId xmlns:p14="http://schemas.microsoft.com/office/powerpoint/2010/main" val="22639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8598DFE7-05CF-43A8-8199-BB507AC01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78" r="12857" b="6762"/>
          <a:stretch/>
        </p:blipFill>
        <p:spPr>
          <a:xfrm>
            <a:off x="0" y="2255520"/>
            <a:ext cx="1219200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36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CA10BC-79B6-43AD-863C-EF08E39C3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Cartogram error indicators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F4D5D7D-F2A5-4BCE-9E9A-E0F981B9C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 err="1"/>
              <a:t>A</a:t>
            </a:r>
            <a:r>
              <a:rPr lang="en-US" b="1" baseline="-25000" dirty="0" err="1"/>
              <a:t>th</a:t>
            </a:r>
            <a:r>
              <a:rPr lang="en-US" b="1" dirty="0"/>
              <a:t>/</a:t>
            </a:r>
            <a:r>
              <a:rPr lang="en-US" b="1" i="1" dirty="0"/>
              <a:t>A</a:t>
            </a:r>
            <a:r>
              <a:rPr lang="en-US" dirty="0"/>
              <a:t> is determined for each cartogram polygon, where </a:t>
            </a:r>
            <a:r>
              <a:rPr lang="en-US" i="1" dirty="0" err="1"/>
              <a:t>A</a:t>
            </a:r>
            <a:r>
              <a:rPr lang="en-US" baseline="-25000" dirty="0" err="1"/>
              <a:t>th</a:t>
            </a:r>
            <a:r>
              <a:rPr lang="en-US" dirty="0"/>
              <a:t> is the theoretical area that the polygon should have to be proportional to its value of the statistical variable, and where </a:t>
            </a:r>
            <a:r>
              <a:rPr lang="en-US" i="1" dirty="0"/>
              <a:t>A</a:t>
            </a:r>
            <a:r>
              <a:rPr lang="en-US" dirty="0"/>
              <a:t> is its effective area. Expressed in %, the result can be interpreted as follows: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value inferior to 100% means that the polygon is larger than it should be. </a:t>
            </a:r>
            <a:r>
              <a:rPr lang="en-US" i="1" dirty="0"/>
              <a:t>E.g.</a:t>
            </a:r>
            <a:r>
              <a:rPr lang="en-US" dirty="0"/>
              <a:t> the area of a feature with an </a:t>
            </a:r>
            <a:r>
              <a:rPr lang="en-US" i="1" dirty="0" err="1"/>
              <a:t>A</a:t>
            </a:r>
            <a:r>
              <a:rPr lang="en-US" baseline="-25000" dirty="0" err="1"/>
              <a:t>th</a:t>
            </a:r>
            <a:r>
              <a:rPr lang="en-US" dirty="0"/>
              <a:t>/</a:t>
            </a:r>
            <a:r>
              <a:rPr lang="en-US" i="1" dirty="0"/>
              <a:t>A</a:t>
            </a:r>
            <a:r>
              <a:rPr lang="en-US" dirty="0"/>
              <a:t> value of 80% should be reduced by 20% to be exactly proportional to its value of the statistical variable. [1.00/1.25 = 0.80 ; 1.00/(1.25-0.20×1.25) = 1.00]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value superior to 100% mans that the polygon is smaller than it should be. </a:t>
            </a:r>
            <a:r>
              <a:rPr lang="en-US" i="1" dirty="0"/>
              <a:t>E.g.</a:t>
            </a:r>
            <a:r>
              <a:rPr lang="en-US" dirty="0"/>
              <a:t> the area of a feature with an </a:t>
            </a:r>
            <a:r>
              <a:rPr lang="en-US" i="1" dirty="0" err="1"/>
              <a:t>A</a:t>
            </a:r>
            <a:r>
              <a:rPr lang="en-US" baseline="-25000" dirty="0" err="1"/>
              <a:t>th</a:t>
            </a:r>
            <a:r>
              <a:rPr lang="en-US" dirty="0"/>
              <a:t>/</a:t>
            </a:r>
            <a:r>
              <a:rPr lang="en-US" i="1" dirty="0"/>
              <a:t>A</a:t>
            </a:r>
            <a:r>
              <a:rPr lang="en-US" dirty="0"/>
              <a:t> value of 120% should be reduced by 20% to be exactly proportional to its value of the statistical variable.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4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B29A79-CC44-4456-BCEC-A1B4B4B0F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2FEC1B-FB30-4784-84EC-EB746C8AD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Ανάλυση πολυγωνικών δεδομένων</a:t>
            </a:r>
          </a:p>
          <a:p>
            <a:r>
              <a:rPr lang="el-GR" dirty="0"/>
              <a:t>Δημιουργία </a:t>
            </a:r>
            <a:r>
              <a:rPr lang="el-GR" dirty="0" err="1"/>
              <a:t>Χαρτογραμμάτων</a:t>
            </a:r>
            <a:endParaRPr lang="en-US" dirty="0"/>
          </a:p>
          <a:p>
            <a:r>
              <a:rPr lang="en-US" dirty="0"/>
              <a:t> </a:t>
            </a:r>
            <a:r>
              <a:rPr lang="el-GR" dirty="0"/>
              <a:t>Σύγκριση διαφορετικών παραμέτρων υπολογισμού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6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2D02F9-1C69-45B8-B69E-6729F4C29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Προσθήκη πολυγώνου και χρωματική ταξινόμηση</a:t>
            </a:r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14097CF-ABC4-4B2A-BDF3-288259E17F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2176" y="1706942"/>
            <a:ext cx="7937549" cy="50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9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6CB2D7-1728-4077-8BF8-9951672FC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Προσθήκη πεδίου εμβαδού σε εκτάρια</a:t>
            </a:r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3A337D3-27F4-46B7-A80E-F67DE3DDD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2409" y="1642205"/>
            <a:ext cx="8407138" cy="521579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DD0621B-84E6-4B67-ADBF-CA97A0F374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54" t="29726" r="67912" b="35086"/>
          <a:stretch/>
        </p:blipFill>
        <p:spPr>
          <a:xfrm>
            <a:off x="9200313" y="2771480"/>
            <a:ext cx="2718556" cy="186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39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193074-0CF5-4B08-AB80-E55C9D1A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Προσθήκη πεδίου </a:t>
            </a:r>
            <a:r>
              <a:rPr lang="en-US" dirty="0" err="1"/>
              <a:t>Jobs_ratio</a:t>
            </a:r>
            <a:r>
              <a:rPr lang="en-US" dirty="0"/>
              <a:t> -&gt; </a:t>
            </a:r>
            <a:r>
              <a:rPr lang="el-GR" dirty="0"/>
              <a:t>διαίρεση </a:t>
            </a:r>
            <a:r>
              <a:rPr lang="en-US" dirty="0"/>
              <a:t>Jobs </a:t>
            </a:r>
            <a:r>
              <a:rPr lang="el-GR" dirty="0"/>
              <a:t>με το </a:t>
            </a:r>
            <a:r>
              <a:rPr lang="en-US" dirty="0" err="1"/>
              <a:t>Area_ha</a:t>
            </a:r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ED766AC-9107-4D87-9700-940E93F95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325" b="8969"/>
          <a:stretch/>
        </p:blipFill>
        <p:spPr>
          <a:xfrm>
            <a:off x="1706252" y="1690688"/>
            <a:ext cx="7993930" cy="49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5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1C98CB4-8850-44FB-84AA-13ADC799A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65" y="212110"/>
            <a:ext cx="8407209" cy="664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64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1DA94D-1C72-480C-B0A5-1FE34052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Τοπολογικός</a:t>
            </a:r>
            <a:r>
              <a:rPr lang="el-GR" dirty="0"/>
              <a:t> έλεγχος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BA03888-7B2B-4219-B11F-AE7FA65D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41869" cy="4894114"/>
          </a:xfrm>
        </p:spPr>
        <p:txBody>
          <a:bodyPr>
            <a:normAutofit/>
          </a:bodyPr>
          <a:lstStyle/>
          <a:p>
            <a:r>
              <a:rPr lang="el-GR" dirty="0"/>
              <a:t>Νέα βάση γεωγραφικών δεδομένων</a:t>
            </a:r>
            <a:endParaRPr lang="en-US" dirty="0"/>
          </a:p>
          <a:p>
            <a:r>
              <a:rPr lang="en-US" dirty="0"/>
              <a:t>New feature dataset - &gt;</a:t>
            </a:r>
            <a:r>
              <a:rPr lang="el-GR" dirty="0"/>
              <a:t> όνομα «</a:t>
            </a:r>
            <a:r>
              <a:rPr lang="en-US" dirty="0"/>
              <a:t>Topo</a:t>
            </a:r>
            <a:r>
              <a:rPr lang="el-GR" dirty="0"/>
              <a:t>»</a:t>
            </a:r>
            <a:r>
              <a:rPr lang="en-US" dirty="0"/>
              <a:t> -&gt; </a:t>
            </a:r>
            <a:r>
              <a:rPr lang="el-GR" dirty="0"/>
              <a:t>Προβολικό «</a:t>
            </a:r>
            <a:r>
              <a:rPr lang="en-US" dirty="0"/>
              <a:t>import</a:t>
            </a:r>
            <a:r>
              <a:rPr lang="el-GR" dirty="0"/>
              <a:t>» και διαλέξτε το </a:t>
            </a:r>
            <a:r>
              <a:rPr lang="en-US" dirty="0"/>
              <a:t>layer ObsData911Calls</a:t>
            </a:r>
            <a:endParaRPr lang="el-GR" dirty="0"/>
          </a:p>
          <a:p>
            <a:r>
              <a:rPr lang="en-US" dirty="0"/>
              <a:t>Import feature class </a:t>
            </a:r>
            <a:r>
              <a:rPr lang="el-GR" dirty="0"/>
              <a:t>στο </a:t>
            </a:r>
            <a:r>
              <a:rPr lang="en-US" dirty="0"/>
              <a:t>Topo-&gt; </a:t>
            </a:r>
            <a:r>
              <a:rPr lang="el-GR" dirty="0"/>
              <a:t>το </a:t>
            </a:r>
            <a:r>
              <a:rPr lang="en-US" dirty="0"/>
              <a:t>ObsData911Calls</a:t>
            </a:r>
          </a:p>
          <a:p>
            <a:r>
              <a:rPr lang="en-US" dirty="0"/>
              <a:t>New -&gt; Topology - &gt; </a:t>
            </a:r>
            <a:r>
              <a:rPr lang="el-GR" dirty="0"/>
              <a:t>Όλα </a:t>
            </a:r>
            <a:r>
              <a:rPr lang="en-US" dirty="0"/>
              <a:t>default </a:t>
            </a:r>
            <a:r>
              <a:rPr lang="el-GR" dirty="0"/>
              <a:t>τιμές</a:t>
            </a:r>
          </a:p>
          <a:p>
            <a:r>
              <a:rPr lang="en-US" dirty="0"/>
              <a:t>Add Rule -&gt; Must not overlap</a:t>
            </a:r>
          </a:p>
          <a:p>
            <a:r>
              <a:rPr lang="en-US" dirty="0"/>
              <a:t>Add Rule -&gt; Must not have gaps</a:t>
            </a:r>
          </a:p>
          <a:p>
            <a:r>
              <a:rPr lang="en-US" dirty="0"/>
              <a:t>Finish and Yes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E011932-6283-4622-91C5-11CAF0E66A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5526" y="138261"/>
            <a:ext cx="2960095" cy="4407613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883B41E-28AF-4E37-954B-5AB00EE18C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92" t="14880" r="50000" b="6495"/>
          <a:stretch/>
        </p:blipFill>
        <p:spPr>
          <a:xfrm>
            <a:off x="9732492" y="2327889"/>
            <a:ext cx="2296109" cy="457090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E8565AE7-41E8-4FB2-86FC-CC2D5B6A50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7092" y="4872085"/>
            <a:ext cx="2139885" cy="184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36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819439-EAEA-4091-AC1A-79E029C0A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 dirty="0"/>
              <a:t>Άνοιγμα </a:t>
            </a:r>
            <a:r>
              <a:rPr lang="en-US" dirty="0" err="1"/>
              <a:t>ScapeToad</a:t>
            </a:r>
            <a:r>
              <a:rPr lang="en-US" dirty="0"/>
              <a:t> -&gt; Add layer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D19E1FA-7BC3-4D4E-B88B-07561ABF3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2" t="-694" r="58643" b="17428"/>
          <a:stretch/>
        </p:blipFill>
        <p:spPr>
          <a:xfrm>
            <a:off x="243840" y="1507807"/>
            <a:ext cx="8203474" cy="509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3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F7ACB7-D896-4709-8562-F50190E20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Επιλογή του </a:t>
            </a:r>
            <a:r>
              <a:rPr lang="en-US" dirty="0"/>
              <a:t>Density -&gt; </a:t>
            </a:r>
            <a:r>
              <a:rPr lang="el-GR" dirty="0"/>
              <a:t>ορίστε το </a:t>
            </a:r>
            <a:r>
              <a:rPr lang="en-US" dirty="0" err="1"/>
              <a:t>Jobs_ratio</a:t>
            </a:r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2E86389-FF92-454E-82BD-4C211E1D9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3" t="4158" r="60026" b="17217"/>
          <a:stretch/>
        </p:blipFill>
        <p:spPr>
          <a:xfrm>
            <a:off x="1838225" y="1621410"/>
            <a:ext cx="8088199" cy="496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2130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308</Words>
  <Application>Microsoft Office PowerPoint</Application>
  <PresentationFormat>Ευρεία οθόνη</PresentationFormat>
  <Paragraphs>27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Θέμα του Office</vt:lpstr>
      <vt:lpstr>ΕΡΓΑΣΤΗΡΙΟ 3</vt:lpstr>
      <vt:lpstr>Στόχοι</vt:lpstr>
      <vt:lpstr>Προσθήκη πολυγώνου και χρωματική ταξινόμηση</vt:lpstr>
      <vt:lpstr>Προσθήκη πεδίου εμβαδού σε εκτάρια</vt:lpstr>
      <vt:lpstr>Προσθήκη πεδίου Jobs_ratio -&gt; διαίρεση Jobs με το Area_ha</vt:lpstr>
      <vt:lpstr>Παρουσίαση του PowerPoint</vt:lpstr>
      <vt:lpstr>Τοπολογικός έλεγχος</vt:lpstr>
      <vt:lpstr>Άνοιγμα ScapeToad -&gt; Add layer</vt:lpstr>
      <vt:lpstr>Επιλογή του Density -&gt; ορίστε το Jobs_ratio</vt:lpstr>
      <vt:lpstr>Export to shape -&gt; Άνοιγμα στο ArcGIS</vt:lpstr>
      <vt:lpstr>Παρουσίαση του PowerPoint</vt:lpstr>
      <vt:lpstr>Cartogram error indicators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ΕΡΓΑΣΤΗΡΙΟ 4</dc:title>
  <dc:creator>Παλαιολόγος Παλαιολόγου</dc:creator>
  <cp:lastModifiedBy>Παλαιολόγος Παλαιολόγου</cp:lastModifiedBy>
  <cp:revision>17</cp:revision>
  <dcterms:created xsi:type="dcterms:W3CDTF">2019-11-12T10:22:07Z</dcterms:created>
  <dcterms:modified xsi:type="dcterms:W3CDTF">2019-11-13T18:34:07Z</dcterms:modified>
</cp:coreProperties>
</file>