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1"/>
  </p:notesMasterIdLst>
  <p:sldIdLst>
    <p:sldId id="324" r:id="rId4"/>
    <p:sldId id="325" r:id="rId5"/>
    <p:sldId id="326" r:id="rId6"/>
    <p:sldId id="323" r:id="rId7"/>
    <p:sldId id="256" r:id="rId8"/>
    <p:sldId id="258" r:id="rId9"/>
    <p:sldId id="320" r:id="rId10"/>
    <p:sldId id="32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322"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GB"/>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E2B470E-A590-45FD-A020-B0486FAF3F75}" type="datetimeFigureOut">
              <a:rPr lang="en-GB"/>
              <a:pPr/>
              <a:t>27/11/2015</a:t>
            </a:fld>
            <a:endParaRPr lang="en-GB"/>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GB"/>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85A94E4-F9D4-46AA-9EEE-8C1563F16451}" type="slidenum">
              <a:rPr lang="en-GB"/>
              <a:pPr/>
              <a:t>‹#›</a:t>
            </a:fld>
            <a:endParaRPr lang="en-GB"/>
          </a:p>
        </p:txBody>
      </p:sp>
    </p:spTree>
    <p:extLst>
      <p:ext uri="{BB962C8B-B14F-4D97-AF65-F5344CB8AC3E}">
        <p14:creationId xmlns:p14="http://schemas.microsoft.com/office/powerpoint/2010/main" val="1895392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D7E8AB-54B7-4B4B-8A68-3F4EDD44A7C8}" type="slidenum">
              <a:rPr lang="el-GR">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10271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3F139E2-8718-4471-A89E-BAD8E5C4C1AF}" type="slidenum">
              <a:rPr lang="en-US" sz="1200"/>
              <a:pPr algn="r"/>
              <a:t>15</a:t>
            </a:fld>
            <a:endParaRPr lang="en-US" sz="1200"/>
          </a:p>
        </p:txBody>
      </p:sp>
      <p:sp>
        <p:nvSpPr>
          <p:cNvPr id="73731" name="Rectangle 1026"/>
          <p:cNvSpPr>
            <a:spLocks noGrp="1" noRot="1" noChangeAspect="1" noChangeArrowheads="1" noTextEdit="1"/>
          </p:cNvSpPr>
          <p:nvPr>
            <p:ph type="sldImg"/>
          </p:nvPr>
        </p:nvSpPr>
        <p:spPr>
          <a:ln/>
        </p:spPr>
      </p:sp>
      <p:sp>
        <p:nvSpPr>
          <p:cNvPr id="73732"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B6187A8-223A-4656-BACE-DB1561CFB1E9}" type="slidenum">
              <a:rPr lang="en-US" sz="1200"/>
              <a:pPr algn="r"/>
              <a:t>16</a:t>
            </a:fld>
            <a:endParaRPr lang="en-US" sz="1200"/>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EC03B06-C038-408A-9767-94AC4C1D886F}" type="slidenum">
              <a:rPr lang="en-US" sz="1200"/>
              <a:pPr algn="r"/>
              <a:t>17</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BA8792CB-A280-4028-87C0-0FCD0053CEAE}" type="slidenum">
              <a:rPr lang="en-US" sz="1200"/>
              <a:pPr algn="r"/>
              <a:t>18</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2A1F60C3-5E05-4DF8-B73C-E7FC7356367D}" type="slidenum">
              <a:rPr lang="en-US" sz="1200"/>
              <a:pPr algn="r"/>
              <a:t>19</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09B7296-C721-4409-B16F-877F8CA0B42A}" type="slidenum">
              <a:rPr lang="en-US" sz="1200"/>
              <a:pPr algn="r"/>
              <a:t>20</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8E84B98-9E52-4A27-8E41-08E34EAC8DF3}" type="slidenum">
              <a:rPr lang="en-US" sz="1200"/>
              <a:pPr algn="r"/>
              <a:t>21</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BB162A45-6A88-4506-807C-5C9041EB686C}" type="slidenum">
              <a:rPr lang="en-US" sz="1200"/>
              <a:pPr algn="r"/>
              <a:t>24</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2600A76A-A1A6-4A77-AED4-1C6F121DFA02}" type="slidenum">
              <a:rPr lang="en-US" sz="1200"/>
              <a:pPr algn="r"/>
              <a:t>29</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43951D6-EF20-457B-8848-756FFDE62083}" type="slidenum">
              <a:rPr lang="en-US" sz="1200"/>
              <a:pPr algn="r"/>
              <a:t>30</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E26EAA-23B9-4D40-A7F0-C94D52A49BA6}" type="slidenum">
              <a:rPr lang="el-GR">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220844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AAA00160-2079-4BA8-9785-2BFF4E520528}" type="slidenum">
              <a:rPr lang="en-US" sz="1200"/>
              <a:pPr algn="r"/>
              <a:t>31</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B031DF6-1D34-4756-822C-33842AAD7549}" type="slidenum">
              <a:rPr lang="en-US" sz="1200"/>
              <a:pPr algn="r"/>
              <a:t>32</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A0F7A51-69FB-45B4-8D0E-44EF3B4A1671}" type="slidenum">
              <a:rPr lang="en-US" sz="1200"/>
              <a:pPr algn="r"/>
              <a:t>33</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F31C159-7ADD-4899-A3D2-5758346D069A}" type="slidenum">
              <a:rPr lang="en-US" sz="1200"/>
              <a:pPr algn="r"/>
              <a:t>34</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3F14BC1-28FE-4544-89F9-E4D39FCB3A61}" type="slidenum">
              <a:rPr lang="en-US" sz="1200"/>
              <a:pPr algn="r"/>
              <a:t>35</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7F01143-2EF4-4492-9150-67ABA0B49AD1}" type="slidenum">
              <a:rPr lang="en-US" sz="1200"/>
              <a:pPr algn="r"/>
              <a:t>36</a:t>
            </a:fld>
            <a:endParaRPr lang="en-US" sz="1200"/>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357FDB6-2DA0-4B53-8813-BFD77EAB7274}" type="slidenum">
              <a:rPr lang="en-US" sz="1200"/>
              <a:pPr algn="r"/>
              <a:t>39</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37F76DD-7BE0-4F0F-A76B-E8D8806A817E}" type="slidenum">
              <a:rPr lang="en-US" sz="1200"/>
              <a:pPr algn="r"/>
              <a:t>40</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2A08BEBC-A697-4C50-AEB9-E960A95A55E8}" type="slidenum">
              <a:rPr lang="en-US" sz="1200"/>
              <a:pPr algn="r"/>
              <a:t>41</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539817AD-A72D-4B5F-A74A-3D053363B9A1}" type="slidenum">
              <a:rPr lang="en-US" sz="1200"/>
              <a:pPr algn="r"/>
              <a:t>42</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E21D40-69A3-4BE8-A097-6F80CE983272}" type="slidenum">
              <a:rPr lang="el-GR">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714042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94EBB96E-977B-4E69-9D5C-9EF76039DFEC}" type="slidenum">
              <a:rPr lang="en-US" sz="1200"/>
              <a:pPr algn="r"/>
              <a:t>43</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9FAFA2FD-B369-4C23-8877-463FE02CB117}" type="slidenum">
              <a:rPr lang="en-US" sz="1200"/>
              <a:pPr algn="r"/>
              <a:t>44</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8B966E9F-42DB-4B19-A14C-04FE3C37CE58}" type="slidenum">
              <a:rPr lang="en-US" sz="1200"/>
              <a:pPr algn="r"/>
              <a:t>45</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D47A09A-93DB-4FDA-A9DA-8C51429491A3}" type="slidenum">
              <a:rPr lang="en-US" sz="1200"/>
              <a:pPr algn="r"/>
              <a:t>46</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5F0D32F-B40C-47C9-8E22-108CACDF934C}" type="slidenum">
              <a:rPr lang="en-US" sz="1200"/>
              <a:pPr algn="r"/>
              <a:t>47</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6A46CCB-920C-4C33-84A1-5E5BDECDBAFE}" type="slidenum">
              <a:rPr lang="en-US" sz="1200"/>
              <a:pPr algn="r"/>
              <a:t>48</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8400BDB7-D447-4A33-9BA1-C9EC7DA169CC}" type="slidenum">
              <a:rPr lang="en-US" sz="1200"/>
              <a:pPr algn="r"/>
              <a:t>49</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A3D2B83B-393C-47BB-A1B3-4098773DDD73}" type="slidenum">
              <a:rPr lang="en-US" sz="1200"/>
              <a:pPr algn="r"/>
              <a:t>51</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DBB815D-F687-4079-993F-3060FD19B783}" type="slidenum">
              <a:rPr lang="en-US" sz="1200"/>
              <a:pPr algn="r"/>
              <a:t>52</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C78A401-9A77-48A2-B453-CF070B2D2214}" type="slidenum">
              <a:rPr lang="en-US" sz="1200"/>
              <a:pPr algn="r"/>
              <a:t>53</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D1480A6B-A08A-4C56-A427-C5C5D2BFDFAD}" type="slidenum">
              <a:rPr lang="en-US" sz="1200"/>
              <a:pPr algn="r"/>
              <a:t>9</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9B849B3C-B9F9-43F9-A0B3-A5ACE55750C6}" type="slidenum">
              <a:rPr lang="en-US" sz="1200"/>
              <a:pPr algn="r"/>
              <a:t>54</a:t>
            </a:fld>
            <a:endParaRPr lang="en-US" sz="1200"/>
          </a:p>
        </p:txBody>
      </p:sp>
      <p:sp>
        <p:nvSpPr>
          <p:cNvPr id="104451" name="Rectangle 1026"/>
          <p:cNvSpPr>
            <a:spLocks noGrp="1" noRot="1" noChangeAspect="1" noChangeArrowheads="1" noTextEdit="1"/>
          </p:cNvSpPr>
          <p:nvPr>
            <p:ph type="sldImg"/>
          </p:nvPr>
        </p:nvSpPr>
        <p:spPr>
          <a:ln/>
        </p:spPr>
      </p:sp>
      <p:sp>
        <p:nvSpPr>
          <p:cNvPr id="104452"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37ECBFE-B045-4D97-91E4-5FF6C90441A9}" type="slidenum">
              <a:rPr lang="en-US" sz="1200"/>
              <a:pPr algn="r"/>
              <a:t>57</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4CBEAED0-BA6A-4272-B9B2-9903B0C51DC4}" type="slidenum">
              <a:rPr lang="en-US" sz="1200"/>
              <a:pPr algn="r"/>
              <a:t>58</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F4705A0-0A79-48AB-9FAF-DCB9D9A5786B}" type="slidenum">
              <a:rPr lang="en-US" sz="1200"/>
              <a:pPr algn="r"/>
              <a:t>59</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27E13E2B-311A-48BA-B9FF-A8896FD814B0}" type="slidenum">
              <a:rPr lang="en-US" sz="1200"/>
              <a:pPr algn="r"/>
              <a:t>60</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CE69F080-6BBF-4198-BC99-07949B8BF96D}" type="slidenum">
              <a:rPr lang="en-US" sz="1200"/>
              <a:pPr algn="r"/>
              <a:t>61</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8C22105F-6078-4CF5-99E8-BD8B7DD32791}" type="slidenum">
              <a:rPr lang="en-US" sz="1200"/>
              <a:pPr algn="r"/>
              <a:t>62</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F6863AD-4764-4C6E-BEDB-87AF18350E3A}" type="slidenum">
              <a:rPr lang="en-US" sz="1200"/>
              <a:pPr algn="r"/>
              <a:t>64</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02966BD-CB2A-4CD4-9AB8-7721237D1178}" type="slidenum">
              <a:rPr lang="en-US" sz="1200"/>
              <a:pPr algn="r"/>
              <a:t>65</a:t>
            </a:fld>
            <a:endParaRPr lang="en-US" sz="1200"/>
          </a:p>
        </p:txBody>
      </p:sp>
      <p:sp>
        <p:nvSpPr>
          <p:cNvPr id="112643" name="Rectangle 1026"/>
          <p:cNvSpPr>
            <a:spLocks noGrp="1" noRot="1" noChangeAspect="1" noChangeArrowheads="1" noTextEdit="1"/>
          </p:cNvSpPr>
          <p:nvPr>
            <p:ph type="sldImg"/>
          </p:nvPr>
        </p:nvSpPr>
        <p:spPr>
          <a:ln/>
        </p:spPr>
      </p:sp>
      <p:sp>
        <p:nvSpPr>
          <p:cNvPr id="112644"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D8F046B-AB9B-477C-9DCF-0B574B888335}" type="slidenum">
              <a:rPr lang="en-US" sz="1200"/>
              <a:pPr algn="r"/>
              <a:t>66</a:t>
            </a:fld>
            <a:endParaRPr lang="en-US" sz="1200"/>
          </a:p>
        </p:txBody>
      </p:sp>
      <p:sp>
        <p:nvSpPr>
          <p:cNvPr id="113667" name="Rectangle 1026"/>
          <p:cNvSpPr>
            <a:spLocks noGrp="1" noRot="1" noChangeAspect="1" noChangeArrowheads="1" noTextEdit="1"/>
          </p:cNvSpPr>
          <p:nvPr>
            <p:ph type="sldImg"/>
          </p:nvPr>
        </p:nvSpPr>
        <p:spPr>
          <a:ln/>
        </p:spPr>
      </p:sp>
      <p:sp>
        <p:nvSpPr>
          <p:cNvPr id="113668"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3B19E040-1F36-4A13-B497-8CEB89274284}" type="slidenum">
              <a:rPr lang="en-US" sz="1200"/>
              <a:pPr algn="r"/>
              <a:t>10</a:t>
            </a:fld>
            <a:endParaRPr lang="en-US" sz="1200"/>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87924FCE-D307-4F10-BD21-28706A75E45C}" type="slidenum">
              <a:rPr lang="en-US" sz="1200"/>
              <a:pPr algn="r"/>
              <a:t>67</a:t>
            </a:fld>
            <a:endParaRPr lang="en-US" sz="1200"/>
          </a:p>
        </p:txBody>
      </p:sp>
      <p:sp>
        <p:nvSpPr>
          <p:cNvPr id="114691" name="Rectangle 1026"/>
          <p:cNvSpPr>
            <a:spLocks noGrp="1" noRot="1" noChangeAspect="1" noChangeArrowheads="1" noTextEdit="1"/>
          </p:cNvSpPr>
          <p:nvPr>
            <p:ph type="sldImg"/>
          </p:nvPr>
        </p:nvSpPr>
        <p:spPr>
          <a:ln/>
        </p:spPr>
      </p:sp>
      <p:sp>
        <p:nvSpPr>
          <p:cNvPr id="114692"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DAE137DA-0CCF-429D-BF84-4E195F67A053}" type="slidenum">
              <a:rPr lang="en-US" sz="1200"/>
              <a:pPr algn="r"/>
              <a:t>11</a:t>
            </a:fld>
            <a:endParaRPr lang="en-US" sz="1200"/>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58687CC-C9E1-4881-93F6-8F4B34E520FB}" type="slidenum">
              <a:rPr lang="en-US" sz="1200"/>
              <a:pPr algn="r"/>
              <a:t>12</a:t>
            </a:fld>
            <a:endParaRPr lang="en-US" sz="1200"/>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5B41E034-B76E-4F3C-B5F4-49BD9F4E558B}" type="slidenum">
              <a:rPr lang="en-US" sz="1200"/>
              <a:pPr algn="r"/>
              <a:t>13</a:t>
            </a:fld>
            <a:endParaRPr lang="en-US" sz="1200"/>
          </a:p>
        </p:txBody>
      </p:sp>
      <p:sp>
        <p:nvSpPr>
          <p:cNvPr id="71683" name="Rectangle 1026"/>
          <p:cNvSpPr>
            <a:spLocks noGrp="1" noRot="1" noChangeAspect="1" noChangeArrowheads="1" noTextEdit="1"/>
          </p:cNvSpPr>
          <p:nvPr>
            <p:ph type="sldImg"/>
          </p:nvPr>
        </p:nvSpPr>
        <p:spPr>
          <a:ln/>
        </p:spPr>
      </p:sp>
      <p:sp>
        <p:nvSpPr>
          <p:cNvPr id="71684"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CF74AC4-2535-4BE1-BC23-F8E8C2A9C35D}" type="slidenum">
              <a:rPr lang="en-US" sz="1200"/>
              <a:pPr algn="r"/>
              <a:t>14</a:t>
            </a:fld>
            <a:endParaRPr lang="en-US" sz="1200"/>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D33E00D-3364-4653-8BC9-11116E6475D6}" type="datetime1">
              <a:rPr lang="en-US"/>
              <a:pPr/>
              <a:t>11/27/2015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0A08921-BD36-483F-8FCF-74A179572CA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9E2A3C-6895-4147-997B-C214FC0EC138}" type="datetime1">
              <a:rPr lang="en-US"/>
              <a:pPr/>
              <a:t>11/27/2015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B743878-CCEE-4DFB-8806-D9D27BF90F3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3152E0-84E1-452B-94B2-5E31C9A8660E}" type="datetime1">
              <a:rPr lang="en-US"/>
              <a:pPr/>
              <a:t>11/27/2015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BE24FB1-85E7-49DC-AC02-AAB76B54EBB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8686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65474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9181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6134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59502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66780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41049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1305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B88E8EC-B52C-4686-9223-D34C5F1B1A64}" type="datetime1">
              <a:rPr lang="en-US"/>
              <a:pPr/>
              <a:t>11/27/2015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48E3F03-B033-4888-A71C-8D277C61C51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97889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11685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46801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71658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13582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69983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82020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45793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2554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4833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C589621-D8AC-48E0-A2A8-72E2BD2C7B25}" type="datetime1">
              <a:rPr lang="en-US"/>
              <a:pPr/>
              <a:t>11/27/2015</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8F4B96A-EED5-4041-8F37-94296652218D}"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28042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62706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6405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2552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10633C8-17CF-40A6-BAB8-877096651441}" type="datetime1">
              <a:rPr lang="en-US"/>
              <a:pPr/>
              <a:t>11/27/2015</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D924E0E2-43AE-4385-B017-D7E352F8261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064DCFD-B372-4CBF-A827-235FDD0921F2}" type="datetime1">
              <a:rPr lang="en-US"/>
              <a:pPr/>
              <a:t>11/27/2015</a:t>
            </a:fld>
            <a:endParaRPr lang="en-US"/>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80F46B52-E997-4ED7-85E5-9D8D745F70C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ABA36DB-8581-448A-8C15-C28DBBE56F68}" type="datetime1">
              <a:rPr lang="en-US"/>
              <a:pPr/>
              <a:t>11/27/2015</a:t>
            </a:fld>
            <a:endParaRPr lang="en-US"/>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37AAD326-298B-4980-A42E-8880FBE9A73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D18BC3B-EB69-4EA5-AB0D-5CF69CB4459C}" type="datetime1">
              <a:rPr lang="en-US"/>
              <a:pPr/>
              <a:t>11/27/2015</a:t>
            </a:fld>
            <a:endParaRPr lang="en-US"/>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6BED595B-AD51-43A3-8BA0-EFFFF9F1F76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F57D67E-3AC8-40B5-A7A4-18A58E9F5CC4}" type="datetime1">
              <a:rPr lang="en-US"/>
              <a:pPr/>
              <a:t>11/27/2015</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2147D137-AFF0-48C0-A8AB-8DA68D2262C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E6A3141-3A2A-4859-B09D-BE996DC25331}" type="datetime1">
              <a:rPr lang="en-US"/>
              <a:pPr/>
              <a:t>11/27/2015</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C855D93D-AEE1-4714-89D9-580EBCC056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1763713" y="274638"/>
            <a:ext cx="69230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Text Placeholder 2"/>
          <p:cNvSpPr>
            <a:spLocks noGrp="1"/>
          </p:cNvSpPr>
          <p:nvPr>
            <p:ph type="body" idx="1"/>
          </p:nvPr>
        </p:nvSpPr>
        <p:spPr bwMode="auto">
          <a:xfrm>
            <a:off x="1763713" y="1600200"/>
            <a:ext cx="69230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E049E31F-2BB8-47FD-A40F-EFB71996BD18}" type="datetime1">
              <a:rPr lang="en-US"/>
              <a:pPr/>
              <a:t>11/27/2015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3E1B4552-A2A0-409B-8F5D-833ECC612B66}" type="slidenum">
              <a:rPr lang="en-US"/>
              <a:pPr/>
              <a:t>‹#›</a:t>
            </a:fld>
            <a:endParaRPr lang="en-US"/>
          </a:p>
        </p:txBody>
      </p:sp>
      <p:pic>
        <p:nvPicPr>
          <p:cNvPr id="24583" name="Picture 2"/>
          <p:cNvPicPr>
            <a:picLocks noChangeAspect="1" noChangeArrowheads="1"/>
          </p:cNvPicPr>
          <p:nvPr userDrawn="1"/>
        </p:nvPicPr>
        <p:blipFill>
          <a:blip r:embed="rId13" cstate="print"/>
          <a:srcRect/>
          <a:stretch>
            <a:fillRect/>
          </a:stretch>
        </p:blipFill>
        <p:spPr bwMode="auto">
          <a:xfrm>
            <a:off x="0" y="0"/>
            <a:ext cx="1763713" cy="6858000"/>
          </a:xfrm>
          <a:prstGeom prst="rect">
            <a:avLst/>
          </a:prstGeom>
          <a:noFill/>
          <a:ln w="9525">
            <a:noFill/>
            <a:miter lim="800000"/>
            <a:headEnd/>
            <a:tailEnd/>
          </a:ln>
        </p:spPr>
      </p:pic>
      <p:sp>
        <p:nvSpPr>
          <p:cNvPr id="2" name="Footer Placeholder 3"/>
          <p:cNvSpPr txBox="1">
            <a:spLocks noGrp="1"/>
          </p:cNvSpPr>
          <p:nvPr userDrawn="1"/>
        </p:nvSpPr>
        <p:spPr>
          <a:xfrm>
            <a:off x="3922713" y="6408738"/>
            <a:ext cx="2736850" cy="404812"/>
          </a:xfrm>
          <a:prstGeom prst="rect">
            <a:avLst/>
          </a:prstGeom>
          <a:noFill/>
        </p:spPr>
        <p:txBody>
          <a:bodyPr anchor="ctr"/>
          <a:lstStyle/>
          <a:p>
            <a:pPr fontAlgn="auto">
              <a:spcBef>
                <a:spcPts val="0"/>
              </a:spcBef>
              <a:spcAft>
                <a:spcPts val="0"/>
              </a:spcAft>
              <a:defRPr/>
            </a:pPr>
            <a:r>
              <a:rPr lang="en-GB" sz="1200" dirty="0">
                <a:solidFill>
                  <a:schemeClr val="tx1">
                    <a:tint val="75000"/>
                  </a:schemeClr>
                </a:solidFill>
                <a:latin typeface="+mn-lt"/>
                <a:cs typeface="+mn-cs"/>
              </a:rPr>
              <a:t>© Copyright 2011 John Wiley &amp; Sons Ltd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BF60F4D-9EB5-4B20-99E3-2BD7FFD6B206}" type="datetimeFigureOut">
              <a:rPr lang="el-GR" smtClean="0">
                <a:solidFill>
                  <a:prstClr val="black">
                    <a:tint val="75000"/>
                  </a:prstClr>
                </a:solidFill>
                <a:latin typeface="Calibri"/>
              </a:rPr>
              <a:pPr fontAlgn="auto">
                <a:spcBef>
                  <a:spcPts val="0"/>
                </a:spcBef>
                <a:spcAft>
                  <a:spcPts val="0"/>
                </a:spcAft>
              </a:pPr>
              <a:t>27/11/2015</a:t>
            </a:fld>
            <a:endParaRPr lang="el-G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E65556-15B9-4650-A57A-8A49D8D02E1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986816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A79D2EB-09E2-4AFE-8EC9-646B6C8C83D0}" type="datetimeFigureOut">
              <a:rPr lang="el-GR" smtClean="0">
                <a:solidFill>
                  <a:prstClr val="black">
                    <a:tint val="75000"/>
                  </a:prstClr>
                </a:solidFill>
                <a:latin typeface="Calibri"/>
              </a:rPr>
              <a:pPr fontAlgn="auto">
                <a:spcBef>
                  <a:spcPts val="0"/>
                </a:spcBef>
                <a:spcAft>
                  <a:spcPts val="0"/>
                </a:spcAft>
              </a:pPr>
              <a:t>27/11/2015</a:t>
            </a:fld>
            <a:endParaRPr lang="el-GR">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4047FE6-02FE-40EE-B749-06CF4CF2C2F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1343060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5.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6.w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7.w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8.w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1.wmf"/><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2.wmf"/><Relationship Id="rId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3.w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5.wmf"/><Relationship Id="rId4" Type="http://schemas.openxmlformats.org/officeDocument/2006/relationships/oleObject" Target="../embeddings/oleObject2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9.wmf"/><Relationship Id="rId4" Type="http://schemas.openxmlformats.org/officeDocument/2006/relationships/oleObject" Target="../embeddings/oleObject22.bin"/></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41.wmf"/><Relationship Id="rId4" Type="http://schemas.openxmlformats.org/officeDocument/2006/relationships/oleObject" Target="../embeddings/oleObject2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42.wmf"/><Relationship Id="rId4" Type="http://schemas.openxmlformats.org/officeDocument/2006/relationships/oleObject" Target="../embeddings/oleObject24.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11.xml"/><Relationship Id="rId7" Type="http://schemas.openxmlformats.org/officeDocument/2006/relationships/slide" Target="slide4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17.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normAutofit/>
          </a:bodyPr>
          <a:lstStyle/>
          <a:p>
            <a:r>
              <a:rPr lang="el-GR" sz="3200" b="1" dirty="0" smtClean="0">
                <a:latin typeface="Arial" charset="0"/>
              </a:rPr>
              <a:t>Διεθνής Χρηματοοικονομική</a:t>
            </a:r>
            <a:endParaRPr lang="el-GR" sz="3200" b="1" dirty="0">
              <a:latin typeface="Arial" charset="0"/>
            </a:endParaRPr>
          </a:p>
        </p:txBody>
      </p:sp>
      <p:sp>
        <p:nvSpPr>
          <p:cNvPr id="14338" name="Υπότιτλος 2"/>
          <p:cNvSpPr>
            <a:spLocks noGrp="1"/>
          </p:cNvSpPr>
          <p:nvPr>
            <p:ph type="subTitle" idx="1"/>
          </p:nvPr>
        </p:nvSpPr>
        <p:spPr>
          <a:xfrm>
            <a:off x="684213" y="3284983"/>
            <a:ext cx="7848600" cy="1728341"/>
          </a:xfrm>
        </p:spPr>
        <p:txBody>
          <a:bodyPr/>
          <a:lstStyle/>
          <a:p>
            <a:pPr>
              <a:lnSpc>
                <a:spcPct val="80000"/>
              </a:lnSpc>
            </a:pPr>
            <a:r>
              <a:rPr lang="el-GR" sz="2800" b="1" dirty="0">
                <a:solidFill>
                  <a:schemeClr val="tx1"/>
                </a:solidFill>
              </a:rPr>
              <a:t>Ενότητα </a:t>
            </a:r>
            <a:r>
              <a:rPr lang="en-US" sz="2800" b="1" smtClean="0">
                <a:solidFill>
                  <a:schemeClr val="tx1"/>
                </a:solidFill>
              </a:rPr>
              <a:t>4</a:t>
            </a:r>
            <a:r>
              <a:rPr lang="el-GR" sz="2800" b="1" smtClean="0">
                <a:solidFill>
                  <a:schemeClr val="tx1"/>
                </a:solidFill>
              </a:rPr>
              <a:t>:</a:t>
            </a:r>
            <a:r>
              <a:rPr lang="en-US" sz="2000" dirty="0" smtClean="0"/>
              <a:t> </a:t>
            </a:r>
            <a:r>
              <a:rPr lang="en-US" sz="2800" dirty="0" smtClean="0">
                <a:solidFill>
                  <a:schemeClr val="tx1"/>
                </a:solidFill>
                <a:latin typeface="Arial" charset="0"/>
              </a:rPr>
              <a:t>RISK </a:t>
            </a:r>
            <a:r>
              <a:rPr lang="en-US" sz="2800" dirty="0">
                <a:solidFill>
                  <a:schemeClr val="tx1"/>
                </a:solidFill>
                <a:latin typeface="Arial" charset="0"/>
              </a:rPr>
              <a:t>&amp; RETURN</a:t>
            </a:r>
            <a:endParaRPr lang="el-GR" sz="2800" dirty="0">
              <a:solidFill>
                <a:schemeClr val="tx1"/>
              </a:solidFill>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967882" cy="646331"/>
          </a:xfrm>
          <a:prstGeom prst="rect">
            <a:avLst/>
          </a:prstGeom>
          <a:noFill/>
          <a:ln w="9525">
            <a:noFill/>
            <a:miter lim="800000"/>
            <a:headEnd/>
            <a:tailEnd/>
          </a:ln>
        </p:spPr>
        <p:txBody>
          <a:bodyPr wrap="square">
            <a:spAutoFit/>
          </a:bodyPr>
          <a:lstStyle/>
          <a:p>
            <a:pPr algn="ctr" fontAlgn="auto">
              <a:spcBef>
                <a:spcPts val="0"/>
              </a:spcBef>
              <a:spcAft>
                <a:spcPts val="0"/>
              </a:spcAft>
            </a:pPr>
            <a:r>
              <a:rPr lang="el-GR" b="1" i="1" dirty="0" smtClean="0">
                <a:solidFill>
                  <a:prstClr val="black"/>
                </a:solidFill>
                <a:latin typeface="Calibri"/>
              </a:rPr>
              <a:t>Θεόδωρος Συριόπουλος</a:t>
            </a:r>
            <a:endParaRPr lang="el-GR" b="1" i="1" dirty="0">
              <a:solidFill>
                <a:prstClr val="black"/>
              </a:solidFill>
              <a:latin typeface="Calibri"/>
            </a:endParaRPr>
          </a:p>
          <a:p>
            <a:pPr algn="ctr" fontAlgn="auto">
              <a:spcBef>
                <a:spcPts val="0"/>
              </a:spcBef>
              <a:spcAft>
                <a:spcPts val="0"/>
              </a:spcAft>
            </a:pPr>
            <a:r>
              <a:rPr lang="el-GR" b="1" i="1" dirty="0" smtClean="0">
                <a:solidFill>
                  <a:prstClr val="black"/>
                </a:solidFill>
                <a:latin typeface="Calibri"/>
              </a:rPr>
              <a:t>Τμήμα </a:t>
            </a:r>
            <a:r>
              <a:rPr lang="el-GR" b="1" i="1" dirty="0">
                <a:solidFill>
                  <a:prstClr val="black"/>
                </a:solidFill>
                <a:latin typeface="Calibri"/>
              </a:rPr>
              <a:t>Ναυτιλίας και Επιχειρηματικών Υπηρεσιών</a:t>
            </a:r>
          </a:p>
        </p:txBody>
      </p:sp>
    </p:spTree>
    <p:extLst>
      <p:ext uri="{BB962C8B-B14F-4D97-AF65-F5344CB8AC3E}">
        <p14:creationId xmlns:p14="http://schemas.microsoft.com/office/powerpoint/2010/main" val="443137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D09E51-C5FA-4130-BECB-5F1A53D36C38}" type="slidenum">
              <a:rPr lang="en-US"/>
              <a:pPr/>
              <a:t>10</a:t>
            </a:fld>
            <a:endParaRPr lang="en-US"/>
          </a:p>
        </p:txBody>
      </p:sp>
      <p:sp>
        <p:nvSpPr>
          <p:cNvPr id="21506" name="Rectangle 2"/>
          <p:cNvSpPr>
            <a:spLocks noGrp="1" noChangeArrowheads="1"/>
          </p:cNvSpPr>
          <p:nvPr>
            <p:ph type="title" idx="4294967295"/>
          </p:nvPr>
        </p:nvSpPr>
        <p:spPr>
          <a:xfrm>
            <a:off x="1763713" y="44450"/>
            <a:ext cx="7056437" cy="1143000"/>
          </a:xfrm>
        </p:spPr>
        <p:txBody>
          <a:bodyPr>
            <a:normAutofit/>
          </a:bodyPr>
          <a:lstStyle/>
          <a:p>
            <a:pPr eaLnBrk="1" hangingPunct="1">
              <a:defRPr/>
            </a:pPr>
            <a:r>
              <a:rPr lang="en-US" sz="4100" smtClean="0">
                <a:effectLst>
                  <a:outerShdw blurRad="38100" dist="38100" dir="2700000" algn="tl">
                    <a:srgbClr val="C0C0C0"/>
                  </a:outerShdw>
                </a:effectLst>
              </a:rPr>
              <a:t>Risk and Return</a:t>
            </a:r>
          </a:p>
        </p:txBody>
      </p:sp>
      <p:sp>
        <p:nvSpPr>
          <p:cNvPr id="887811" name="Rectangle 3"/>
          <p:cNvSpPr>
            <a:spLocks noGrp="1" noChangeArrowheads="1"/>
          </p:cNvSpPr>
          <p:nvPr>
            <p:ph idx="4294967295"/>
          </p:nvPr>
        </p:nvSpPr>
        <p:spPr>
          <a:xfrm>
            <a:off x="1476375" y="2281238"/>
            <a:ext cx="7416800" cy="1219200"/>
          </a:xfrm>
        </p:spPr>
        <p:txBody>
          <a:bodyPr/>
          <a:lstStyle/>
          <a:p>
            <a:pPr marL="800100" indent="-344488" eaLnBrk="1" hangingPunct="1">
              <a:lnSpc>
                <a:spcPct val="90000"/>
              </a:lnSpc>
              <a:buFont typeface="Wingdings" pitchFamily="2" charset="2"/>
              <a:buChar char="Ø"/>
            </a:pPr>
            <a:r>
              <a:rPr lang="en-US" sz="2600" smtClean="0">
                <a:latin typeface="Arial" charset="0"/>
                <a:cs typeface="Arial" charset="0"/>
              </a:rPr>
              <a:t>The greater the risk, the larger the return investors require as compensation for bearing that risk.</a:t>
            </a:r>
          </a:p>
        </p:txBody>
      </p:sp>
      <p:sp>
        <p:nvSpPr>
          <p:cNvPr id="26628" name="Rectangle 4"/>
          <p:cNvSpPr>
            <a:spLocks noChangeArrowheads="1"/>
          </p:cNvSpPr>
          <p:nvPr/>
        </p:nvSpPr>
        <p:spPr bwMode="auto">
          <a:xfrm>
            <a:off x="1763713" y="1284288"/>
            <a:ext cx="6480175" cy="519112"/>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Future Value vs. Present Value</a:t>
            </a:r>
          </a:p>
        </p:txBody>
      </p:sp>
      <p:sp>
        <p:nvSpPr>
          <p:cNvPr id="887813" name="Rectangle 5"/>
          <p:cNvSpPr>
            <a:spLocks noChangeArrowheads="1"/>
          </p:cNvSpPr>
          <p:nvPr/>
        </p:nvSpPr>
        <p:spPr bwMode="auto">
          <a:xfrm>
            <a:off x="1465263" y="3644900"/>
            <a:ext cx="7067550" cy="533400"/>
          </a:xfrm>
          <a:prstGeom prst="rect">
            <a:avLst/>
          </a:prstGeom>
          <a:noFill/>
          <a:ln w="9525">
            <a:noFill/>
            <a:miter lim="800000"/>
            <a:headEnd/>
            <a:tailEnd/>
          </a:ln>
        </p:spPr>
        <p:txBody>
          <a:bodyPr/>
          <a:lstStyle/>
          <a:p>
            <a:pPr marL="800100" indent="-344488">
              <a:spcBef>
                <a:spcPct val="20000"/>
              </a:spcBef>
              <a:buClr>
                <a:schemeClr val="tx1"/>
              </a:buClr>
              <a:buSzPct val="90000"/>
              <a:buFont typeface="Wingdings" pitchFamily="2" charset="2"/>
              <a:buChar char="Ø"/>
            </a:pPr>
            <a:r>
              <a:rPr lang="en-US" sz="2600"/>
              <a:t>Higher risk means less certainty.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7811">
                                            <p:txEl>
                                              <p:pRg st="0" end="0"/>
                                            </p:txEl>
                                          </p:spTgt>
                                        </p:tgtEl>
                                        <p:attrNameLst>
                                          <p:attrName>style.visibility</p:attrName>
                                        </p:attrNameLst>
                                      </p:cBhvr>
                                      <p:to>
                                        <p:strVal val="visible"/>
                                      </p:to>
                                    </p:set>
                                    <p:animEffect transition="in" filter="wipe(left)">
                                      <p:cBhvr>
                                        <p:cTn id="7" dur="500"/>
                                        <p:tgtEl>
                                          <p:spTgt spid="887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7813">
                                            <p:txEl>
                                              <p:pRg st="0" end="0"/>
                                            </p:txEl>
                                          </p:spTgt>
                                        </p:tgtEl>
                                        <p:attrNameLst>
                                          <p:attrName>style.visibility</p:attrName>
                                        </p:attrNameLst>
                                      </p:cBhvr>
                                      <p:to>
                                        <p:strVal val="visible"/>
                                      </p:to>
                                    </p:set>
                                    <p:animEffect transition="in" filter="wipe(left)">
                                      <p:cBhvr>
                                        <p:cTn id="12" dur="500"/>
                                        <p:tgtEl>
                                          <p:spTgt spid="8878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1" grpId="0" build="p" autoUpdateAnimBg="0"/>
      <p:bldP spid="88781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C98158-F374-46DB-9A26-39E9248F616F}" type="slidenum">
              <a:rPr lang="en-US"/>
              <a:pPr/>
              <a:t>11</a:t>
            </a:fld>
            <a:endParaRPr lang="en-US"/>
          </a:p>
        </p:txBody>
      </p:sp>
      <p:sp>
        <p:nvSpPr>
          <p:cNvPr id="1027" name="Rectangle 2"/>
          <p:cNvSpPr>
            <a:spLocks noGrp="1" noChangeArrowheads="1"/>
          </p:cNvSpPr>
          <p:nvPr>
            <p:ph type="title" idx="4294967295"/>
          </p:nvPr>
        </p:nvSpPr>
        <p:spPr>
          <a:xfrm>
            <a:off x="1763713" y="44450"/>
            <a:ext cx="7380287" cy="1143000"/>
          </a:xfrm>
        </p:spPr>
        <p:txBody>
          <a:bodyPr>
            <a:normAutofit/>
          </a:bodyPr>
          <a:lstStyle/>
          <a:p>
            <a:pPr eaLnBrk="1" hangingPunct="1">
              <a:defRPr/>
            </a:pPr>
            <a:r>
              <a:rPr lang="en-US" sz="4000" smtClean="0">
                <a:effectLst>
                  <a:outerShdw blurRad="38100" dist="38100" dir="2700000" algn="tl">
                    <a:srgbClr val="C0C0C0"/>
                  </a:outerShdw>
                </a:effectLst>
              </a:rPr>
              <a:t>Quantitative Measures of Return</a:t>
            </a:r>
          </a:p>
        </p:txBody>
      </p:sp>
      <p:sp>
        <p:nvSpPr>
          <p:cNvPr id="888835" name="Rectangle 3"/>
          <p:cNvSpPr>
            <a:spLocks noGrp="1" noChangeArrowheads="1"/>
          </p:cNvSpPr>
          <p:nvPr>
            <p:ph idx="4294967295"/>
          </p:nvPr>
        </p:nvSpPr>
        <p:spPr>
          <a:xfrm>
            <a:off x="1692275" y="2133600"/>
            <a:ext cx="6481763" cy="1295400"/>
          </a:xfrm>
        </p:spPr>
        <p:txBody>
          <a:bodyPr/>
          <a:lstStyle/>
          <a:p>
            <a:pPr marL="609600" indent="-427038" eaLnBrk="1" hangingPunct="1">
              <a:buFont typeface="Wingdings" pitchFamily="2" charset="2"/>
              <a:buChar char="Ø"/>
            </a:pPr>
            <a:r>
              <a:rPr lang="en-US" sz="2600" smtClean="0">
                <a:latin typeface="Arial" charset="0"/>
                <a:cs typeface="Arial" charset="0"/>
              </a:rPr>
              <a:t>Total holding period return consists of two components:</a:t>
            </a:r>
          </a:p>
          <a:p>
            <a:pPr marL="1627188" lvl="2" indent="-457200" eaLnBrk="1" hangingPunct="1">
              <a:buFont typeface="Wingdings" pitchFamily="2" charset="2"/>
              <a:buAutoNum type="arabicPeriod"/>
            </a:pPr>
            <a:r>
              <a:rPr lang="en-US" smtClean="0">
                <a:latin typeface="Arial" charset="0"/>
                <a:cs typeface="Arial" charset="0"/>
              </a:rPr>
              <a:t>capital appreciation</a:t>
            </a:r>
          </a:p>
          <a:p>
            <a:pPr marL="1627188" lvl="2" indent="-457200" eaLnBrk="1" hangingPunct="1">
              <a:buFont typeface="Wingdings" pitchFamily="2" charset="2"/>
              <a:buAutoNum type="arabicPeriod"/>
            </a:pPr>
            <a:r>
              <a:rPr lang="en-US" smtClean="0">
                <a:latin typeface="Arial" charset="0"/>
                <a:cs typeface="Arial" charset="0"/>
              </a:rPr>
              <a:t>income</a:t>
            </a:r>
            <a:r>
              <a:rPr lang="en-US" sz="2000" smtClean="0">
                <a:latin typeface="Arial" charset="0"/>
                <a:cs typeface="Arial" charset="0"/>
              </a:rPr>
              <a:t>.</a:t>
            </a:r>
          </a:p>
        </p:txBody>
      </p:sp>
      <p:sp>
        <p:nvSpPr>
          <p:cNvPr id="28676" name="Rectangle 6"/>
          <p:cNvSpPr>
            <a:spLocks noChangeArrowheads="1"/>
          </p:cNvSpPr>
          <p:nvPr/>
        </p:nvSpPr>
        <p:spPr bwMode="auto">
          <a:xfrm>
            <a:off x="1863725" y="1139825"/>
            <a:ext cx="6092825" cy="519113"/>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Holding Period Returns</a:t>
            </a:r>
          </a:p>
        </p:txBody>
      </p:sp>
      <p:graphicFrame>
        <p:nvGraphicFramePr>
          <p:cNvPr id="28678" name="Object 1024"/>
          <p:cNvGraphicFramePr>
            <a:graphicFrameLocks noChangeAspect="1"/>
          </p:cNvGraphicFramePr>
          <p:nvPr/>
        </p:nvGraphicFramePr>
        <p:xfrm>
          <a:off x="2268538" y="5013325"/>
          <a:ext cx="5903912" cy="1041400"/>
        </p:xfrm>
        <a:graphic>
          <a:graphicData uri="http://schemas.openxmlformats.org/presentationml/2006/ole">
            <mc:AlternateContent xmlns:mc="http://schemas.openxmlformats.org/markup-compatibility/2006">
              <mc:Choice xmlns:v="urn:schemas-microsoft-com:vml" Requires="v">
                <p:oleObj spid="_x0000_s1027" name="Equation" r:id="rId4" imgW="2705100" imgH="469900" progId="">
                  <p:embed/>
                </p:oleObj>
              </mc:Choice>
              <mc:Fallback>
                <p:oleObj name="Equation" r:id="rId4" imgW="2705100" imgH="46990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5013325"/>
                        <a:ext cx="5903912"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9" name="Rectangle 7"/>
          <p:cNvSpPr>
            <a:spLocks noChangeArrowheads="1"/>
          </p:cNvSpPr>
          <p:nvPr/>
        </p:nvSpPr>
        <p:spPr bwMode="auto">
          <a:xfrm>
            <a:off x="1476375" y="4005263"/>
            <a:ext cx="7489825" cy="838200"/>
          </a:xfrm>
          <a:prstGeom prst="rect">
            <a:avLst/>
          </a:prstGeom>
          <a:noFill/>
          <a:ln w="9525">
            <a:noFill/>
            <a:miter lim="800000"/>
            <a:headEnd/>
            <a:tailEnd/>
          </a:ln>
        </p:spPr>
        <p:txBody>
          <a:bodyPr/>
          <a:lstStyle/>
          <a:p>
            <a:pPr marL="795338" indent="-339725">
              <a:spcBef>
                <a:spcPct val="20000"/>
              </a:spcBef>
              <a:buClr>
                <a:schemeClr val="tx1"/>
              </a:buClr>
              <a:buSzPct val="90000"/>
              <a:buFont typeface="Wingdings" pitchFamily="2" charset="2"/>
              <a:buChar char="Ø"/>
            </a:pPr>
            <a:r>
              <a:rPr lang="en-US" sz="2600"/>
              <a:t>The capital appreciation component of a return (R</a:t>
            </a:r>
            <a:r>
              <a:rPr lang="en-US" sz="2600" baseline="-25000"/>
              <a:t>CA</a:t>
            </a:r>
            <a:r>
              <a:rPr lang="en-US" sz="2600"/>
              <a:t>): </a:t>
            </a:r>
          </a:p>
        </p:txBody>
      </p:sp>
      <p:sp>
        <p:nvSpPr>
          <p:cNvPr id="1032"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35">
                                            <p:txEl>
                                              <p:pRg st="0" end="0"/>
                                            </p:txEl>
                                          </p:spTgt>
                                        </p:tgtEl>
                                        <p:attrNameLst>
                                          <p:attrName>style.visibility</p:attrName>
                                        </p:attrNameLst>
                                      </p:cBhvr>
                                      <p:to>
                                        <p:strVal val="visible"/>
                                      </p:to>
                                    </p:set>
                                    <p:animEffect transition="in" filter="wipe(left)">
                                      <p:cBhvr>
                                        <p:cTn id="7" dur="500"/>
                                        <p:tgtEl>
                                          <p:spTgt spid="888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8835">
                                            <p:txEl>
                                              <p:pRg st="1" end="1"/>
                                            </p:txEl>
                                          </p:spTgt>
                                        </p:tgtEl>
                                        <p:attrNameLst>
                                          <p:attrName>style.visibility</p:attrName>
                                        </p:attrNameLst>
                                      </p:cBhvr>
                                      <p:to>
                                        <p:strVal val="visible"/>
                                      </p:to>
                                    </p:set>
                                    <p:animEffect transition="in" filter="wipe(left)">
                                      <p:cBhvr>
                                        <p:cTn id="12" dur="500"/>
                                        <p:tgtEl>
                                          <p:spTgt spid="888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8835">
                                            <p:txEl>
                                              <p:pRg st="2" end="2"/>
                                            </p:txEl>
                                          </p:spTgt>
                                        </p:tgtEl>
                                        <p:attrNameLst>
                                          <p:attrName>style.visibility</p:attrName>
                                        </p:attrNameLst>
                                      </p:cBhvr>
                                      <p:to>
                                        <p:strVal val="visible"/>
                                      </p:to>
                                    </p:set>
                                    <p:animEffect transition="in" filter="wipe(left)">
                                      <p:cBhvr>
                                        <p:cTn id="17" dur="500"/>
                                        <p:tgtEl>
                                          <p:spTgt spid="8888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8679"/>
                                        </p:tgtEl>
                                        <p:attrNameLst>
                                          <p:attrName>style.visibility</p:attrName>
                                        </p:attrNameLst>
                                      </p:cBhvr>
                                      <p:to>
                                        <p:strVal val="visible"/>
                                      </p:to>
                                    </p:set>
                                    <p:anim calcmode="lin" valueType="num">
                                      <p:cBhvr additive="base">
                                        <p:cTn id="22" dur="500" fill="hold"/>
                                        <p:tgtEl>
                                          <p:spTgt spid="28679"/>
                                        </p:tgtEl>
                                        <p:attrNameLst>
                                          <p:attrName>ppt_x</p:attrName>
                                        </p:attrNameLst>
                                      </p:cBhvr>
                                      <p:tavLst>
                                        <p:tav tm="0">
                                          <p:val>
                                            <p:strVal val="0-#ppt_w/2"/>
                                          </p:val>
                                        </p:tav>
                                        <p:tav tm="100000">
                                          <p:val>
                                            <p:strVal val="#ppt_x"/>
                                          </p:val>
                                        </p:tav>
                                      </p:tavLst>
                                    </p:anim>
                                    <p:anim calcmode="lin" valueType="num">
                                      <p:cBhvr additive="base">
                                        <p:cTn id="23"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8678"/>
                                        </p:tgtEl>
                                        <p:attrNameLst>
                                          <p:attrName>style.visibility</p:attrName>
                                        </p:attrNameLst>
                                      </p:cBhvr>
                                      <p:to>
                                        <p:strVal val="visible"/>
                                      </p:to>
                                    </p:set>
                                    <p:anim calcmode="lin" valueType="num">
                                      <p:cBhvr additive="base">
                                        <p:cTn id="28" dur="500" fill="hold"/>
                                        <p:tgtEl>
                                          <p:spTgt spid="28678"/>
                                        </p:tgtEl>
                                        <p:attrNameLst>
                                          <p:attrName>ppt_x</p:attrName>
                                        </p:attrNameLst>
                                      </p:cBhvr>
                                      <p:tavLst>
                                        <p:tav tm="0">
                                          <p:val>
                                            <p:strVal val="0-#ppt_w/2"/>
                                          </p:val>
                                        </p:tav>
                                        <p:tav tm="100000">
                                          <p:val>
                                            <p:strVal val="#ppt_x"/>
                                          </p:val>
                                        </p:tav>
                                      </p:tavLst>
                                    </p:anim>
                                    <p:anim calcmode="lin" valueType="num">
                                      <p:cBhvr additive="base">
                                        <p:cTn id="29"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5" grpId="0" build="p" autoUpdateAnimBg="0"/>
      <p:bldP spid="286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48ABFAA-164F-45F3-AE5A-F869D6538786}" type="slidenum">
              <a:rPr lang="en-US"/>
              <a:pPr/>
              <a:t>12</a:t>
            </a:fld>
            <a:endParaRPr lang="en-US"/>
          </a:p>
        </p:txBody>
      </p:sp>
      <p:sp>
        <p:nvSpPr>
          <p:cNvPr id="2052" name="Rectangle 2"/>
          <p:cNvSpPr>
            <a:spLocks noGrp="1" noChangeArrowheads="1"/>
          </p:cNvSpPr>
          <p:nvPr>
            <p:ph type="title" idx="4294967295"/>
          </p:nvPr>
        </p:nvSpPr>
        <p:spPr>
          <a:xfrm>
            <a:off x="1835150" y="44450"/>
            <a:ext cx="7200900" cy="1143000"/>
          </a:xfrm>
        </p:spPr>
        <p:txBody>
          <a:bodyPr>
            <a:normAutofit/>
          </a:bodyPr>
          <a:lstStyle/>
          <a:p>
            <a:pPr eaLnBrk="1" hangingPunct="1">
              <a:defRPr/>
            </a:pPr>
            <a:r>
              <a:rPr lang="en-US" sz="4000" smtClean="0">
                <a:effectLst>
                  <a:outerShdw blurRad="38100" dist="38100" dir="2700000" algn="tl">
                    <a:srgbClr val="C0C0C0"/>
                  </a:outerShdw>
                </a:effectLst>
              </a:rPr>
              <a:t>Quantitative Measures of Return</a:t>
            </a:r>
          </a:p>
        </p:txBody>
      </p:sp>
      <p:sp>
        <p:nvSpPr>
          <p:cNvPr id="2053" name="Rectangle 10"/>
          <p:cNvSpPr>
            <a:spLocks noChangeArrowheads="1"/>
          </p:cNvSpPr>
          <p:nvPr/>
        </p:nvSpPr>
        <p:spPr bwMode="auto">
          <a:xfrm>
            <a:off x="1476375" y="3898900"/>
            <a:ext cx="7283450" cy="609600"/>
          </a:xfrm>
          <a:prstGeom prst="rect">
            <a:avLst/>
          </a:prstGeom>
          <a:noFill/>
          <a:ln w="9525">
            <a:noFill/>
            <a:miter lim="800000"/>
            <a:headEnd/>
            <a:tailEnd/>
          </a:ln>
        </p:spPr>
        <p:txBody>
          <a:bodyPr/>
          <a:lstStyle/>
          <a:p>
            <a:pPr marL="795338" indent="-339725">
              <a:spcBef>
                <a:spcPct val="20000"/>
              </a:spcBef>
              <a:buClr>
                <a:schemeClr val="tx1"/>
              </a:buClr>
              <a:buSzPct val="90000"/>
              <a:buFont typeface="Wingdings" pitchFamily="2" charset="2"/>
              <a:buChar char="Ø"/>
            </a:pPr>
            <a:r>
              <a:rPr lang="en-US" sz="2600"/>
              <a:t>Total holding period return is simply </a:t>
            </a:r>
          </a:p>
        </p:txBody>
      </p:sp>
      <p:graphicFrame>
        <p:nvGraphicFramePr>
          <p:cNvPr id="30725" name="Object 1024"/>
          <p:cNvGraphicFramePr>
            <a:graphicFrameLocks noChangeAspect="1"/>
          </p:cNvGraphicFramePr>
          <p:nvPr/>
        </p:nvGraphicFramePr>
        <p:xfrm>
          <a:off x="3132138" y="2705100"/>
          <a:ext cx="3455987" cy="939800"/>
        </p:xfrm>
        <a:graphic>
          <a:graphicData uri="http://schemas.openxmlformats.org/presentationml/2006/ole">
            <mc:AlternateContent xmlns:mc="http://schemas.openxmlformats.org/markup-compatibility/2006">
              <mc:Choice xmlns:v="urn:schemas-microsoft-com:vml" Requires="v">
                <p:oleObj spid="_x0000_s2052" name="Equation" r:id="rId4" imgW="1409700" imgH="469900" progId="">
                  <p:embed/>
                </p:oleObj>
              </mc:Choice>
              <mc:Fallback>
                <p:oleObj name="Equation" r:id="rId4" imgW="1409700" imgH="46990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705100"/>
                        <a:ext cx="3455987"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Rectangle 15"/>
          <p:cNvSpPr>
            <a:spLocks noChangeArrowheads="1"/>
          </p:cNvSpPr>
          <p:nvPr/>
        </p:nvSpPr>
        <p:spPr bwMode="auto">
          <a:xfrm>
            <a:off x="1476375" y="2133600"/>
            <a:ext cx="6769100" cy="609600"/>
          </a:xfrm>
          <a:prstGeom prst="rect">
            <a:avLst/>
          </a:prstGeom>
          <a:noFill/>
          <a:ln w="9525">
            <a:noFill/>
            <a:miter lim="800000"/>
            <a:headEnd/>
            <a:tailEnd/>
          </a:ln>
        </p:spPr>
        <p:txBody>
          <a:bodyPr/>
          <a:lstStyle/>
          <a:p>
            <a:pPr marL="795338" indent="-339725">
              <a:spcBef>
                <a:spcPct val="20000"/>
              </a:spcBef>
              <a:buClr>
                <a:schemeClr val="tx1"/>
              </a:buClr>
              <a:buSzPct val="90000"/>
              <a:buFont typeface="Wingdings" pitchFamily="2" charset="2"/>
              <a:buChar char="Ø"/>
            </a:pPr>
            <a:r>
              <a:rPr lang="en-US" sz="2600"/>
              <a:t>Income component of a return (R</a:t>
            </a:r>
            <a:r>
              <a:rPr lang="en-US" sz="2600" baseline="-25000"/>
              <a:t>I</a:t>
            </a:r>
            <a:r>
              <a:rPr lang="en-US" sz="2600"/>
              <a:t>):</a:t>
            </a:r>
          </a:p>
        </p:txBody>
      </p:sp>
      <p:sp>
        <p:nvSpPr>
          <p:cNvPr id="30727" name="Rectangle 19"/>
          <p:cNvSpPr>
            <a:spLocks noChangeArrowheads="1"/>
          </p:cNvSpPr>
          <p:nvPr/>
        </p:nvSpPr>
        <p:spPr bwMode="auto">
          <a:xfrm>
            <a:off x="1835150" y="1125538"/>
            <a:ext cx="4638675" cy="519112"/>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Holding Period Returns</a:t>
            </a:r>
          </a:p>
        </p:txBody>
      </p:sp>
      <p:graphicFrame>
        <p:nvGraphicFramePr>
          <p:cNvPr id="2051" name="Object 10"/>
          <p:cNvGraphicFramePr>
            <a:graphicFrameLocks noChangeAspect="1"/>
          </p:cNvGraphicFramePr>
          <p:nvPr/>
        </p:nvGraphicFramePr>
        <p:xfrm>
          <a:off x="1835150" y="4724400"/>
          <a:ext cx="7345363" cy="896938"/>
        </p:xfrm>
        <a:graphic>
          <a:graphicData uri="http://schemas.openxmlformats.org/presentationml/2006/ole">
            <mc:AlternateContent xmlns:mc="http://schemas.openxmlformats.org/markup-compatibility/2006">
              <mc:Choice xmlns:v="urn:schemas-microsoft-com:vml" Requires="v">
                <p:oleObj spid="_x0000_s2053" name="Equation" r:id="rId6" imgW="7188120" imgH="876240" progId="">
                  <p:embed/>
                </p:oleObj>
              </mc:Choice>
              <mc:Fallback>
                <p:oleObj name="Equation" r:id="rId6" imgW="7188120" imgH="8762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4724400"/>
                        <a:ext cx="7345363"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additive="base">
                                        <p:cTn id="7" dur="500" fill="hold"/>
                                        <p:tgtEl>
                                          <p:spTgt spid="30726"/>
                                        </p:tgtEl>
                                        <p:attrNameLst>
                                          <p:attrName>ppt_x</p:attrName>
                                        </p:attrNameLst>
                                      </p:cBhvr>
                                      <p:tavLst>
                                        <p:tav tm="0">
                                          <p:val>
                                            <p:strVal val="0-#ppt_w/2"/>
                                          </p:val>
                                        </p:tav>
                                        <p:tav tm="100000">
                                          <p:val>
                                            <p:strVal val="#ppt_x"/>
                                          </p:val>
                                        </p:tav>
                                      </p:tavLst>
                                    </p:anim>
                                    <p:anim calcmode="lin" valueType="num">
                                      <p:cBhvr additive="base">
                                        <p:cTn id="8"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additive="base">
                                        <p:cTn id="13" dur="500" fill="hold"/>
                                        <p:tgtEl>
                                          <p:spTgt spid="30725"/>
                                        </p:tgtEl>
                                        <p:attrNameLst>
                                          <p:attrName>ppt_x</p:attrName>
                                        </p:attrNameLst>
                                      </p:cBhvr>
                                      <p:tavLst>
                                        <p:tav tm="0">
                                          <p:val>
                                            <p:strVal val="0-#ppt_w/2"/>
                                          </p:val>
                                        </p:tav>
                                        <p:tav tm="100000">
                                          <p:val>
                                            <p:strVal val="#ppt_x"/>
                                          </p:val>
                                        </p:tav>
                                      </p:tavLst>
                                    </p:anim>
                                    <p:anim calcmode="lin" valueType="num">
                                      <p:cBhvr additive="base">
                                        <p:cTn id="14"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wipe(left)">
                                      <p:cBhvr>
                                        <p:cTn id="19" dur="500"/>
                                        <p:tgtEl>
                                          <p:spTgt spid="205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wipe(left)">
                                      <p:cBhvr>
                                        <p:cTn id="2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307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32BC20D-EF45-4880-A60C-5CA3FB62770C}" type="slidenum">
              <a:rPr lang="en-US"/>
              <a:pPr/>
              <a:t>13</a:t>
            </a:fld>
            <a:endParaRPr lang="en-US"/>
          </a:p>
        </p:txBody>
      </p:sp>
      <p:sp>
        <p:nvSpPr>
          <p:cNvPr id="2052" name="Rectangle 2"/>
          <p:cNvSpPr>
            <a:spLocks noGrp="1" noChangeArrowheads="1"/>
          </p:cNvSpPr>
          <p:nvPr>
            <p:ph type="title" idx="4294967295"/>
          </p:nvPr>
        </p:nvSpPr>
        <p:spPr>
          <a:xfrm>
            <a:off x="1836738" y="44450"/>
            <a:ext cx="7272337" cy="1143000"/>
          </a:xfrm>
        </p:spPr>
        <p:txBody>
          <a:bodyPr>
            <a:normAutofit/>
          </a:bodyPr>
          <a:lstStyle/>
          <a:p>
            <a:pPr eaLnBrk="1" hangingPunct="1">
              <a:defRPr/>
            </a:pPr>
            <a:r>
              <a:rPr lang="en-US" sz="4000" smtClean="0">
                <a:effectLst>
                  <a:outerShdw blurRad="38100" dist="38100" dir="2700000" algn="tl">
                    <a:srgbClr val="C0C0C0"/>
                  </a:outerShdw>
                </a:effectLst>
              </a:rPr>
              <a:t>Quantitative Measures of Return</a:t>
            </a:r>
          </a:p>
        </p:txBody>
      </p:sp>
      <p:sp>
        <p:nvSpPr>
          <p:cNvPr id="32771" name="Rectangle 19"/>
          <p:cNvSpPr>
            <a:spLocks noChangeArrowheads="1"/>
          </p:cNvSpPr>
          <p:nvPr/>
        </p:nvSpPr>
        <p:spPr bwMode="auto">
          <a:xfrm>
            <a:off x="1863725" y="981075"/>
            <a:ext cx="6092825" cy="519113"/>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Holding Period Returns Example</a:t>
            </a:r>
          </a:p>
        </p:txBody>
      </p:sp>
      <p:sp>
        <p:nvSpPr>
          <p:cNvPr id="9" name="Rectangle 2"/>
          <p:cNvSpPr txBox="1">
            <a:spLocks noChangeArrowheads="1"/>
          </p:cNvSpPr>
          <p:nvPr/>
        </p:nvSpPr>
        <p:spPr bwMode="auto">
          <a:xfrm>
            <a:off x="1960563" y="1700213"/>
            <a:ext cx="7004050" cy="1676400"/>
          </a:xfrm>
          <a:prstGeom prst="rect">
            <a:avLst/>
          </a:prstGeom>
          <a:noFill/>
          <a:ln w="9525">
            <a:noFill/>
            <a:miter lim="800000"/>
            <a:headEnd/>
            <a:tailEnd/>
          </a:ln>
        </p:spPr>
        <p:txBody>
          <a:bodyPr/>
          <a:lstStyle/>
          <a:p>
            <a:r>
              <a:rPr lang="en-US" sz="2600"/>
              <a:t>One year ago today, you purchased a share of Nokia for €26.50. Today it is worth €29.00. Nokia paid no dividend on its shares. What total return  did you earn on this share over the past year?</a:t>
            </a:r>
          </a:p>
          <a:p>
            <a:pPr algn="r">
              <a:spcBef>
                <a:spcPts val="600"/>
              </a:spcBef>
              <a:buClr>
                <a:schemeClr val="accent1"/>
              </a:buClr>
              <a:buSzPct val="80000"/>
              <a:buFont typeface="Wingdings" pitchFamily="2" charset="2"/>
              <a:buNone/>
            </a:pPr>
            <a:endParaRPr lang="en-US" sz="3200"/>
          </a:p>
        </p:txBody>
      </p:sp>
      <p:sp>
        <p:nvSpPr>
          <p:cNvPr id="3079" name="Rectangle 21"/>
          <p:cNvSpPr>
            <a:spLocks noChangeArrowheads="1"/>
          </p:cNvSpPr>
          <p:nvPr/>
        </p:nvSpPr>
        <p:spPr bwMode="auto">
          <a:xfrm>
            <a:off x="0" y="2890838"/>
            <a:ext cx="9144000" cy="0"/>
          </a:xfrm>
          <a:prstGeom prst="rect">
            <a:avLst/>
          </a:prstGeom>
          <a:noFill/>
          <a:ln w="9525">
            <a:noFill/>
            <a:miter lim="800000"/>
            <a:headEnd/>
            <a:tailEnd/>
          </a:ln>
        </p:spPr>
        <p:txBody>
          <a:bodyPr wrap="none" anchor="ctr">
            <a:spAutoFit/>
          </a:bodyPr>
          <a:lstStyle/>
          <a:p>
            <a:endParaRPr lang="el-GR"/>
          </a:p>
        </p:txBody>
      </p:sp>
      <p:graphicFrame>
        <p:nvGraphicFramePr>
          <p:cNvPr id="32788" name="Object 20"/>
          <p:cNvGraphicFramePr>
            <a:graphicFrameLocks noChangeAspect="1"/>
          </p:cNvGraphicFramePr>
          <p:nvPr/>
        </p:nvGraphicFramePr>
        <p:xfrm>
          <a:off x="2987675" y="3789363"/>
          <a:ext cx="4608513" cy="2468562"/>
        </p:xfrm>
        <a:graphic>
          <a:graphicData uri="http://schemas.openxmlformats.org/presentationml/2006/ole">
            <mc:AlternateContent xmlns:mc="http://schemas.openxmlformats.org/markup-compatibility/2006">
              <mc:Choice xmlns:v="urn:schemas-microsoft-com:vml" Requires="v">
                <p:oleObj spid="_x0000_s3075" name="Equation" r:id="rId4" imgW="2006600" imgH="1079500" progId="Equation.3">
                  <p:embed/>
                </p:oleObj>
              </mc:Choice>
              <mc:Fallback>
                <p:oleObj name="Equation" r:id="rId4" imgW="2006600" imgH="107950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3789363"/>
                        <a:ext cx="4608513" cy="246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2788"/>
                                        </p:tgtEl>
                                        <p:attrNameLst>
                                          <p:attrName>style.visibility</p:attrName>
                                        </p:attrNameLst>
                                      </p:cBhvr>
                                      <p:to>
                                        <p:strVal val="visible"/>
                                      </p:to>
                                    </p:set>
                                    <p:anim calcmode="lin" valueType="num">
                                      <p:cBhvr additive="base">
                                        <p:cTn id="13" dur="500" fill="hold"/>
                                        <p:tgtEl>
                                          <p:spTgt spid="32788"/>
                                        </p:tgtEl>
                                        <p:attrNameLst>
                                          <p:attrName>ppt_x</p:attrName>
                                        </p:attrNameLst>
                                      </p:cBhvr>
                                      <p:tavLst>
                                        <p:tav tm="0">
                                          <p:val>
                                            <p:strVal val="0-#ppt_w/2"/>
                                          </p:val>
                                        </p:tav>
                                        <p:tav tm="100000">
                                          <p:val>
                                            <p:strVal val="#ppt_x"/>
                                          </p:val>
                                        </p:tav>
                                      </p:tavLst>
                                    </p:anim>
                                    <p:anim calcmode="lin" valueType="num">
                                      <p:cBhvr additive="base">
                                        <p:cTn id="14" dur="500" fill="hold"/>
                                        <p:tgtEl>
                                          <p:spTgt spid="327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2011FB7-1CEF-45B9-BF22-8C1CBA5F38AF}" type="slidenum">
              <a:rPr lang="en-US"/>
              <a:pPr/>
              <a:t>14</a:t>
            </a:fld>
            <a:endParaRPr lang="en-US"/>
          </a:p>
        </p:txBody>
      </p:sp>
      <p:sp>
        <p:nvSpPr>
          <p:cNvPr id="3075" name="Rectangle 2"/>
          <p:cNvSpPr>
            <a:spLocks noGrp="1" noChangeArrowheads="1"/>
          </p:cNvSpPr>
          <p:nvPr>
            <p:ph type="title" idx="4294967295"/>
          </p:nvPr>
        </p:nvSpPr>
        <p:spPr>
          <a:xfrm>
            <a:off x="1835150" y="44450"/>
            <a:ext cx="7200900" cy="1143000"/>
          </a:xfrm>
        </p:spPr>
        <p:txBody>
          <a:bodyPr>
            <a:normAutofit/>
          </a:bodyPr>
          <a:lstStyle/>
          <a:p>
            <a:pPr eaLnBrk="1" hangingPunct="1">
              <a:defRPr/>
            </a:pPr>
            <a:r>
              <a:rPr lang="en-US" sz="4000" smtClean="0">
                <a:effectLst>
                  <a:outerShdw blurRad="38100" dist="38100" dir="2700000" algn="tl">
                    <a:srgbClr val="C0C0C0"/>
                  </a:outerShdw>
                </a:effectLst>
              </a:rPr>
              <a:t>Quantitative Measures of Return</a:t>
            </a:r>
          </a:p>
        </p:txBody>
      </p:sp>
      <p:sp>
        <p:nvSpPr>
          <p:cNvPr id="890883" name="Rectangle 3"/>
          <p:cNvSpPr>
            <a:spLocks noGrp="1" noChangeArrowheads="1"/>
          </p:cNvSpPr>
          <p:nvPr>
            <p:ph idx="4294967295"/>
          </p:nvPr>
        </p:nvSpPr>
        <p:spPr>
          <a:xfrm>
            <a:off x="1476375" y="1557338"/>
            <a:ext cx="7416800" cy="1295400"/>
          </a:xfrm>
        </p:spPr>
        <p:txBody>
          <a:bodyPr/>
          <a:lstStyle/>
          <a:p>
            <a:pPr marL="800100" indent="-344488" eaLnBrk="1" hangingPunct="1">
              <a:buFont typeface="Wingdings" pitchFamily="2" charset="2"/>
              <a:buChar char="Ø"/>
            </a:pPr>
            <a:r>
              <a:rPr lang="en-GB" sz="2600" smtClean="0">
                <a:latin typeface="Arial" charset="0"/>
                <a:cs typeface="Arial" charset="0"/>
              </a:rPr>
              <a:t>Expected value represents the sum of products of possible outcomes and probabilities that those outcomes will be realised.</a:t>
            </a:r>
          </a:p>
        </p:txBody>
      </p:sp>
      <p:sp>
        <p:nvSpPr>
          <p:cNvPr id="34820" name="Rectangle 9"/>
          <p:cNvSpPr>
            <a:spLocks noChangeArrowheads="1"/>
          </p:cNvSpPr>
          <p:nvPr/>
        </p:nvSpPr>
        <p:spPr bwMode="auto">
          <a:xfrm>
            <a:off x="1804988" y="981075"/>
            <a:ext cx="4638675" cy="519113"/>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Expected Returns</a:t>
            </a:r>
          </a:p>
        </p:txBody>
      </p:sp>
      <p:sp>
        <p:nvSpPr>
          <p:cNvPr id="4102" name="Rectangle 10"/>
          <p:cNvSpPr>
            <a:spLocks noChangeArrowheads="1"/>
          </p:cNvSpPr>
          <p:nvPr/>
        </p:nvSpPr>
        <p:spPr bwMode="auto">
          <a:xfrm>
            <a:off x="1476375" y="3217863"/>
            <a:ext cx="7416800" cy="1600200"/>
          </a:xfrm>
          <a:prstGeom prst="rect">
            <a:avLst/>
          </a:prstGeom>
          <a:noFill/>
          <a:ln w="9525">
            <a:noFill/>
            <a:miter lim="800000"/>
            <a:headEnd/>
            <a:tailEnd/>
          </a:ln>
        </p:spPr>
        <p:txBody>
          <a:bodyPr/>
          <a:lstStyle/>
          <a:p>
            <a:pPr marL="800100" indent="-344488">
              <a:spcBef>
                <a:spcPct val="20000"/>
              </a:spcBef>
              <a:buClr>
                <a:schemeClr val="tx1"/>
              </a:buClr>
              <a:buSzPct val="90000"/>
              <a:buFont typeface="Wingdings" pitchFamily="2" charset="2"/>
              <a:buChar char="Ø"/>
            </a:pPr>
            <a:r>
              <a:rPr lang="en-US" sz="2600"/>
              <a:t>Expected return, E(R</a:t>
            </a:r>
            <a:r>
              <a:rPr lang="en-US" sz="2600" baseline="-25000"/>
              <a:t>Asset</a:t>
            </a:r>
            <a:r>
              <a:rPr lang="en-US" sz="2600"/>
              <a:t>), is an average of possible returns from an investment, where each of these returns is weighted by the probability that it will occur:</a:t>
            </a:r>
          </a:p>
        </p:txBody>
      </p:sp>
      <p:sp>
        <p:nvSpPr>
          <p:cNvPr id="4104" name="Rectangle 8"/>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el-GR"/>
          </a:p>
        </p:txBody>
      </p:sp>
      <p:graphicFrame>
        <p:nvGraphicFramePr>
          <p:cNvPr id="34823" name="Object 7"/>
          <p:cNvGraphicFramePr>
            <a:graphicFrameLocks noChangeAspect="1"/>
          </p:cNvGraphicFramePr>
          <p:nvPr/>
        </p:nvGraphicFramePr>
        <p:xfrm>
          <a:off x="2195513" y="4903788"/>
          <a:ext cx="6323012" cy="1379537"/>
        </p:xfrm>
        <a:graphic>
          <a:graphicData uri="http://schemas.openxmlformats.org/presentationml/2006/ole">
            <mc:AlternateContent xmlns:mc="http://schemas.openxmlformats.org/markup-compatibility/2006">
              <mc:Choice xmlns:v="urn:schemas-microsoft-com:vml" Requires="v">
                <p:oleObj spid="_x0000_s4099" name="Equation" r:id="rId4" imgW="3009900" imgH="660400" progId="Equation.3">
                  <p:embed/>
                </p:oleObj>
              </mc:Choice>
              <mc:Fallback>
                <p:oleObj name="Equation" r:id="rId4" imgW="3009900" imgH="660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4903788"/>
                        <a:ext cx="6323012" cy="1379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3">
                                            <p:txEl>
                                              <p:pRg st="0" end="0"/>
                                            </p:txEl>
                                          </p:spTgt>
                                        </p:tgtEl>
                                        <p:attrNameLst>
                                          <p:attrName>style.visibility</p:attrName>
                                        </p:attrNameLst>
                                      </p:cBhvr>
                                      <p:to>
                                        <p:strVal val="visible"/>
                                      </p:to>
                                    </p:set>
                                    <p:animEffect transition="in" filter="wipe(left)">
                                      <p:cBhvr>
                                        <p:cTn id="7" dur="500"/>
                                        <p:tgtEl>
                                          <p:spTgt spid="890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4823"/>
                                        </p:tgtEl>
                                        <p:attrNameLst>
                                          <p:attrName>style.visibility</p:attrName>
                                        </p:attrNameLst>
                                      </p:cBhvr>
                                      <p:to>
                                        <p:strVal val="visible"/>
                                      </p:to>
                                    </p:set>
                                    <p:anim calcmode="lin" valueType="num">
                                      <p:cBhvr additive="base">
                                        <p:cTn id="17" dur="500" fill="hold"/>
                                        <p:tgtEl>
                                          <p:spTgt spid="34823"/>
                                        </p:tgtEl>
                                        <p:attrNameLst>
                                          <p:attrName>ppt_x</p:attrName>
                                        </p:attrNameLst>
                                      </p:cBhvr>
                                      <p:tavLst>
                                        <p:tav tm="0">
                                          <p:val>
                                            <p:strVal val="0-#ppt_w/2"/>
                                          </p:val>
                                        </p:tav>
                                        <p:tav tm="100000">
                                          <p:val>
                                            <p:strVal val="#ppt_x"/>
                                          </p:val>
                                        </p:tav>
                                      </p:tavLst>
                                    </p:anim>
                                    <p:anim calcmode="lin" valueType="num">
                                      <p:cBhvr additive="base">
                                        <p:cTn id="18"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3" grpId="0" build="p" autoUpdateAnimBg="0"/>
      <p:bldP spid="4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D2B5354-1E13-4B64-82F3-8DB4ECC8551B}" type="slidenum">
              <a:rPr lang="en-US"/>
              <a:pPr/>
              <a:t>15</a:t>
            </a:fld>
            <a:endParaRPr lang="en-US"/>
          </a:p>
        </p:txBody>
      </p:sp>
      <p:sp>
        <p:nvSpPr>
          <p:cNvPr id="3075" name="Rectangle 2"/>
          <p:cNvSpPr>
            <a:spLocks noGrp="1" noChangeArrowheads="1"/>
          </p:cNvSpPr>
          <p:nvPr>
            <p:ph type="title" idx="4294967295"/>
          </p:nvPr>
        </p:nvSpPr>
        <p:spPr>
          <a:xfrm>
            <a:off x="1763713" y="44450"/>
            <a:ext cx="7380287" cy="1143000"/>
          </a:xfrm>
        </p:spPr>
        <p:txBody>
          <a:bodyPr>
            <a:normAutofit/>
          </a:bodyPr>
          <a:lstStyle/>
          <a:p>
            <a:pPr eaLnBrk="1" hangingPunct="1">
              <a:defRPr/>
            </a:pPr>
            <a:r>
              <a:rPr lang="en-US" sz="4000" smtClean="0">
                <a:effectLst>
                  <a:outerShdw blurRad="38100" dist="38100" dir="2700000" algn="tl">
                    <a:srgbClr val="C0C0C0"/>
                  </a:outerShdw>
                </a:effectLst>
              </a:rPr>
              <a:t>Quantitative Measures of Return</a:t>
            </a:r>
          </a:p>
        </p:txBody>
      </p:sp>
      <p:sp>
        <p:nvSpPr>
          <p:cNvPr id="36867" name="Rectangle 9"/>
          <p:cNvSpPr>
            <a:spLocks noChangeArrowheads="1"/>
          </p:cNvSpPr>
          <p:nvPr/>
        </p:nvSpPr>
        <p:spPr bwMode="auto">
          <a:xfrm>
            <a:off x="1806575" y="981075"/>
            <a:ext cx="4781550" cy="519113"/>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Expected Returns Example</a:t>
            </a:r>
          </a:p>
        </p:txBody>
      </p:sp>
      <p:sp>
        <p:nvSpPr>
          <p:cNvPr id="9" name="Rectangle 2"/>
          <p:cNvSpPr txBox="1">
            <a:spLocks noChangeArrowheads="1"/>
          </p:cNvSpPr>
          <p:nvPr/>
        </p:nvSpPr>
        <p:spPr bwMode="auto">
          <a:xfrm>
            <a:off x="1835150" y="1490663"/>
            <a:ext cx="7004050" cy="27305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en-US" sz="2600"/>
              <a:t>You estimate that there is 30 per cent chance that your total return on your Nokia share investment will be -3.45 per cent, a 30 per cent chance that it will be 5.17 per cent, a 30 per cent chance that it will be 12.07 per cent and a 10 per cent chance that it will be 24.14 per cent. Calculate the expected return.</a:t>
            </a:r>
          </a:p>
          <a:p>
            <a:pPr algn="r">
              <a:spcBef>
                <a:spcPts val="600"/>
              </a:spcBef>
              <a:buClr>
                <a:schemeClr val="accent1"/>
              </a:buClr>
              <a:buSzPct val="80000"/>
              <a:buFont typeface="Wingdings" pitchFamily="2" charset="2"/>
              <a:buNone/>
            </a:pPr>
            <a:endParaRPr lang="en-US" sz="3200"/>
          </a:p>
        </p:txBody>
      </p:sp>
      <p:graphicFrame>
        <p:nvGraphicFramePr>
          <p:cNvPr id="36870" name="Object 6"/>
          <p:cNvGraphicFramePr>
            <a:graphicFrameLocks noChangeAspect="1"/>
          </p:cNvGraphicFramePr>
          <p:nvPr/>
        </p:nvGraphicFramePr>
        <p:xfrm>
          <a:off x="2051050" y="4467225"/>
          <a:ext cx="6842125" cy="1839913"/>
        </p:xfrm>
        <a:graphic>
          <a:graphicData uri="http://schemas.openxmlformats.org/presentationml/2006/ole">
            <mc:AlternateContent xmlns:mc="http://schemas.openxmlformats.org/markup-compatibility/2006">
              <mc:Choice xmlns:v="urn:schemas-microsoft-com:vml" Requires="v">
                <p:oleObj spid="_x0000_s5123" name="Equation" r:id="rId4" imgW="3403600" imgH="914400" progId="Equation.3">
                  <p:embed/>
                </p:oleObj>
              </mc:Choice>
              <mc:Fallback>
                <p:oleObj name="Equation" r:id="rId4" imgW="3403600" imgH="9144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4467225"/>
                        <a:ext cx="6842125" cy="183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870"/>
                                        </p:tgtEl>
                                        <p:attrNameLst>
                                          <p:attrName>style.visibility</p:attrName>
                                        </p:attrNameLst>
                                      </p:cBhvr>
                                      <p:to>
                                        <p:strVal val="visible"/>
                                      </p:to>
                                    </p:set>
                                    <p:anim calcmode="lin" valueType="num">
                                      <p:cBhvr additive="base">
                                        <p:cTn id="13" dur="500" fill="hold"/>
                                        <p:tgtEl>
                                          <p:spTgt spid="36870"/>
                                        </p:tgtEl>
                                        <p:attrNameLst>
                                          <p:attrName>ppt_x</p:attrName>
                                        </p:attrNameLst>
                                      </p:cBhvr>
                                      <p:tavLst>
                                        <p:tav tm="0">
                                          <p:val>
                                            <p:strVal val="0-#ppt_w/2"/>
                                          </p:val>
                                        </p:tav>
                                        <p:tav tm="100000">
                                          <p:val>
                                            <p:strVal val="#ppt_x"/>
                                          </p:val>
                                        </p:tav>
                                      </p:tavLst>
                                    </p:anim>
                                    <p:anim calcmode="lin" valueType="num">
                                      <p:cBhvr additive="base">
                                        <p:cTn id="14"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E5BE50-7C95-43C2-B55B-C16049D70A5E}" type="slidenum">
              <a:rPr lang="en-US"/>
              <a:pPr/>
              <a:t>16</a:t>
            </a:fld>
            <a:endParaRPr lang="en-US"/>
          </a:p>
        </p:txBody>
      </p:sp>
      <p:sp>
        <p:nvSpPr>
          <p:cNvPr id="4099" name="Rectangle 2"/>
          <p:cNvSpPr>
            <a:spLocks noGrp="1" noChangeArrowheads="1"/>
          </p:cNvSpPr>
          <p:nvPr>
            <p:ph type="title" idx="4294967295"/>
          </p:nvPr>
        </p:nvSpPr>
        <p:spPr>
          <a:xfrm>
            <a:off x="1763713" y="44450"/>
            <a:ext cx="7380287" cy="1143000"/>
          </a:xfrm>
        </p:spPr>
        <p:txBody>
          <a:bodyPr>
            <a:normAutofit/>
          </a:bodyPr>
          <a:lstStyle/>
          <a:p>
            <a:pPr eaLnBrk="1" hangingPunct="1">
              <a:defRPr/>
            </a:pPr>
            <a:r>
              <a:rPr lang="en-US" sz="4000" smtClean="0">
                <a:effectLst>
                  <a:outerShdw blurRad="38100" dist="38100" dir="2700000" algn="tl">
                    <a:srgbClr val="C0C0C0"/>
                  </a:outerShdw>
                </a:effectLst>
              </a:rPr>
              <a:t>Quantitative Measures of Return</a:t>
            </a:r>
          </a:p>
        </p:txBody>
      </p:sp>
      <p:sp>
        <p:nvSpPr>
          <p:cNvPr id="38915" name="Rectangle 12"/>
          <p:cNvSpPr>
            <a:spLocks noChangeArrowheads="1"/>
          </p:cNvSpPr>
          <p:nvPr/>
        </p:nvSpPr>
        <p:spPr bwMode="auto">
          <a:xfrm>
            <a:off x="1835150" y="1125538"/>
            <a:ext cx="4638675" cy="519112"/>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Expected Returns</a:t>
            </a:r>
          </a:p>
        </p:txBody>
      </p:sp>
      <p:graphicFrame>
        <p:nvGraphicFramePr>
          <p:cNvPr id="38917" name="Object 1024"/>
          <p:cNvGraphicFramePr>
            <a:graphicFrameLocks noChangeAspect="1"/>
          </p:cNvGraphicFramePr>
          <p:nvPr/>
        </p:nvGraphicFramePr>
        <p:xfrm>
          <a:off x="2700338" y="3500438"/>
          <a:ext cx="5454650" cy="1528762"/>
        </p:xfrm>
        <a:graphic>
          <a:graphicData uri="http://schemas.openxmlformats.org/presentationml/2006/ole">
            <mc:AlternateContent xmlns:mc="http://schemas.openxmlformats.org/markup-compatibility/2006">
              <mc:Choice xmlns:v="urn:schemas-microsoft-com:vml" Requires="v">
                <p:oleObj spid="_x0000_s6147" name="Equation" r:id="rId4" imgW="2222500" imgH="622300" progId="">
                  <p:embed/>
                </p:oleObj>
              </mc:Choice>
              <mc:Fallback>
                <p:oleObj name="Equation" r:id="rId4" imgW="2222500" imgH="62230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3500438"/>
                        <a:ext cx="5454650" cy="152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8" name="Rectangle 13"/>
          <p:cNvSpPr>
            <a:spLocks noChangeArrowheads="1"/>
          </p:cNvSpPr>
          <p:nvPr/>
        </p:nvSpPr>
        <p:spPr bwMode="auto">
          <a:xfrm>
            <a:off x="1476375" y="1916113"/>
            <a:ext cx="7634288" cy="1295400"/>
          </a:xfrm>
          <a:prstGeom prst="rect">
            <a:avLst/>
          </a:prstGeom>
          <a:noFill/>
          <a:ln w="9525">
            <a:noFill/>
            <a:miter lim="800000"/>
            <a:headEnd/>
            <a:tailEnd/>
          </a:ln>
        </p:spPr>
        <p:txBody>
          <a:bodyPr/>
          <a:lstStyle/>
          <a:p>
            <a:pPr marL="800100" indent="-344488">
              <a:spcBef>
                <a:spcPct val="20000"/>
              </a:spcBef>
              <a:buClr>
                <a:schemeClr val="tx1"/>
              </a:buClr>
              <a:buSzPct val="90000"/>
              <a:buFont typeface="Wingdings" pitchFamily="2" charset="2"/>
              <a:buChar char="Ø"/>
            </a:pPr>
            <a:r>
              <a:rPr lang="en-US" sz="2600"/>
              <a:t>If each of the possible outcomes is equally likely (that is, p</a:t>
            </a:r>
            <a:r>
              <a:rPr lang="en-US" sz="2600" baseline="-25000"/>
              <a:t>1</a:t>
            </a:r>
            <a:r>
              <a:rPr lang="en-US" sz="2600"/>
              <a:t> = p</a:t>
            </a:r>
            <a:r>
              <a:rPr lang="en-US" sz="2600" baseline="-25000"/>
              <a:t>2</a:t>
            </a:r>
            <a:r>
              <a:rPr lang="en-US" sz="2600"/>
              <a:t> = p</a:t>
            </a:r>
            <a:r>
              <a:rPr lang="en-US" sz="2600" baseline="-25000"/>
              <a:t>3</a:t>
            </a:r>
            <a:r>
              <a:rPr lang="en-US" sz="2600"/>
              <a:t> = … = p</a:t>
            </a:r>
            <a:r>
              <a:rPr lang="en-US" sz="2600" baseline="-25000"/>
              <a:t>n</a:t>
            </a:r>
            <a:r>
              <a:rPr lang="en-US" sz="2600"/>
              <a:t> = p = 1/n), the expected return formula reduces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additive="base">
                                        <p:cTn id="7" dur="500" fill="hold"/>
                                        <p:tgtEl>
                                          <p:spTgt spid="38918"/>
                                        </p:tgtEl>
                                        <p:attrNameLst>
                                          <p:attrName>ppt_x</p:attrName>
                                        </p:attrNameLst>
                                      </p:cBhvr>
                                      <p:tavLst>
                                        <p:tav tm="0">
                                          <p:val>
                                            <p:strVal val="0-#ppt_w/2"/>
                                          </p:val>
                                        </p:tav>
                                        <p:tav tm="100000">
                                          <p:val>
                                            <p:strVal val="#ppt_x"/>
                                          </p:val>
                                        </p:tav>
                                      </p:tavLst>
                                    </p:anim>
                                    <p:anim calcmode="lin" valueType="num">
                                      <p:cBhvr additive="base">
                                        <p:cTn id="8"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500" fill="hold"/>
                                        <p:tgtEl>
                                          <p:spTgt spid="38917"/>
                                        </p:tgtEl>
                                        <p:attrNameLst>
                                          <p:attrName>ppt_x</p:attrName>
                                        </p:attrNameLst>
                                      </p:cBhvr>
                                      <p:tavLst>
                                        <p:tav tm="0">
                                          <p:val>
                                            <p:strVal val="0-#ppt_w/2"/>
                                          </p:val>
                                        </p:tav>
                                        <p:tav tm="100000">
                                          <p:val>
                                            <p:strVal val="#ppt_x"/>
                                          </p:val>
                                        </p:tav>
                                      </p:tavLst>
                                    </p:anim>
                                    <p:anim calcmode="lin" valueType="num">
                                      <p:cBhvr additive="base">
                                        <p:cTn id="14"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FDFB7C7-D61E-44E5-8F8D-6906F6103707}" type="slidenum">
              <a:rPr lang="en-US"/>
              <a:pPr/>
              <a:t>17</a:t>
            </a:fld>
            <a:endParaRPr lang="en-US"/>
          </a:p>
        </p:txBody>
      </p:sp>
      <p:sp>
        <p:nvSpPr>
          <p:cNvPr id="5123" name="Rectangle 2"/>
          <p:cNvSpPr>
            <a:spLocks noGrp="1" noChangeArrowheads="1"/>
          </p:cNvSpPr>
          <p:nvPr>
            <p:ph type="title" idx="4294967295"/>
          </p:nvPr>
        </p:nvSpPr>
        <p:spPr>
          <a:xfrm>
            <a:off x="1835150" y="53975"/>
            <a:ext cx="7308850" cy="1143000"/>
          </a:xfrm>
        </p:spPr>
        <p:txBody>
          <a:bodyPr>
            <a:noAutofit/>
          </a:bodyPr>
          <a:lstStyle/>
          <a:p>
            <a:pPr eaLnBrk="1" hangingPunct="1">
              <a:defRPr/>
            </a:pPr>
            <a:r>
              <a:rPr lang="en-US" sz="4000" smtClean="0">
                <a:effectLst>
                  <a:outerShdw blurRad="38100" dist="38100" dir="2700000" algn="tl">
                    <a:srgbClr val="C0C0C0"/>
                  </a:outerShdw>
                </a:effectLst>
              </a:rPr>
              <a:t>Variance and Standard Deviation</a:t>
            </a:r>
            <a:br>
              <a:rPr lang="en-US" sz="4000" smtClean="0">
                <a:effectLst>
                  <a:outerShdw blurRad="38100" dist="38100" dir="2700000" algn="tl">
                    <a:srgbClr val="C0C0C0"/>
                  </a:outerShdw>
                </a:effectLst>
              </a:rPr>
            </a:br>
            <a:r>
              <a:rPr lang="en-US" sz="4000" smtClean="0">
                <a:effectLst>
                  <a:outerShdw blurRad="38100" dist="38100" dir="2700000" algn="tl">
                    <a:srgbClr val="C0C0C0"/>
                  </a:outerShdw>
                </a:effectLst>
              </a:rPr>
              <a:t>as Measures of Risk</a:t>
            </a:r>
          </a:p>
        </p:txBody>
      </p:sp>
      <p:sp>
        <p:nvSpPr>
          <p:cNvPr id="7173"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0964" name="Rectangle 11"/>
          <p:cNvSpPr>
            <a:spLocks noChangeArrowheads="1"/>
          </p:cNvSpPr>
          <p:nvPr/>
        </p:nvSpPr>
        <p:spPr bwMode="auto">
          <a:xfrm>
            <a:off x="1800225" y="1268413"/>
            <a:ext cx="7380288" cy="519112"/>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Calculating the Variance and Standard Deviation</a:t>
            </a:r>
          </a:p>
        </p:txBody>
      </p:sp>
      <p:sp>
        <p:nvSpPr>
          <p:cNvPr id="7174" name="Rectangle 12"/>
          <p:cNvSpPr>
            <a:spLocks noChangeArrowheads="1"/>
          </p:cNvSpPr>
          <p:nvPr/>
        </p:nvSpPr>
        <p:spPr bwMode="auto">
          <a:xfrm>
            <a:off x="1476375" y="1844675"/>
            <a:ext cx="7367588" cy="2133600"/>
          </a:xfrm>
          <a:prstGeom prst="rect">
            <a:avLst/>
          </a:prstGeom>
          <a:noFill/>
          <a:ln w="9525">
            <a:noFill/>
            <a:miter lim="800000"/>
            <a:headEnd/>
            <a:tailEnd/>
          </a:ln>
        </p:spPr>
        <p:txBody>
          <a:bodyPr/>
          <a:lstStyle/>
          <a:p>
            <a:pPr marL="800100" indent="-344488">
              <a:spcBef>
                <a:spcPct val="20000"/>
              </a:spcBef>
              <a:buClr>
                <a:schemeClr val="tx1"/>
              </a:buClr>
              <a:buSzPct val="90000"/>
              <a:buFont typeface="Wingdings" pitchFamily="2" charset="2"/>
              <a:buChar char="Ø"/>
            </a:pPr>
            <a:r>
              <a:rPr lang="en-US" sz="2600"/>
              <a:t>The variance (</a:t>
            </a:r>
            <a:r>
              <a:rPr lang="en-US" sz="2600">
                <a:sym typeface="Symbol" pitchFamily="18" charset="2"/>
              </a:rPr>
              <a:t></a:t>
            </a:r>
            <a:r>
              <a:rPr lang="en-US" sz="2600" baseline="30000"/>
              <a:t>2</a:t>
            </a:r>
            <a:r>
              <a:rPr lang="en-US" sz="2600"/>
              <a:t>) squares the difference between each possible occurrence and the mean (squaring the differences makes all the numbers positive), and multiplies each difference by its associated probability before summing them up:</a:t>
            </a:r>
          </a:p>
        </p:txBody>
      </p:sp>
      <p:graphicFrame>
        <p:nvGraphicFramePr>
          <p:cNvPr id="7170" name="Object 8"/>
          <p:cNvGraphicFramePr>
            <a:graphicFrameLocks noChangeAspect="1"/>
          </p:cNvGraphicFramePr>
          <p:nvPr/>
        </p:nvGraphicFramePr>
        <p:xfrm>
          <a:off x="2297113" y="4437063"/>
          <a:ext cx="6883400" cy="863600"/>
        </p:xfrm>
        <a:graphic>
          <a:graphicData uri="http://schemas.openxmlformats.org/presentationml/2006/ole">
            <mc:AlternateContent xmlns:mc="http://schemas.openxmlformats.org/markup-compatibility/2006">
              <mc:Choice xmlns:v="urn:schemas-microsoft-com:vml" Requires="v">
                <p:oleObj spid="_x0000_s7171" name="Equation" r:id="rId4" imgW="6883200" imgH="863280" progId="">
                  <p:embed/>
                </p:oleObj>
              </mc:Choice>
              <mc:Fallback>
                <p:oleObj name="Equation" r:id="rId4" imgW="6883200" imgH="86328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7113" y="4437063"/>
                        <a:ext cx="68834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5"/>
          <p:cNvSpPr>
            <a:spLocks noChangeArrowheads="1"/>
          </p:cNvSpPr>
          <p:nvPr/>
        </p:nvSpPr>
        <p:spPr bwMode="auto">
          <a:xfrm>
            <a:off x="1331913" y="5457825"/>
            <a:ext cx="7561262" cy="1066800"/>
          </a:xfrm>
          <a:prstGeom prst="rect">
            <a:avLst/>
          </a:prstGeom>
          <a:noFill/>
          <a:ln w="9525">
            <a:noFill/>
            <a:miter lim="800000"/>
            <a:headEnd/>
            <a:tailEnd/>
          </a:ln>
        </p:spPr>
        <p:txBody>
          <a:bodyPr/>
          <a:lstStyle/>
          <a:p>
            <a:pPr marL="952500" lvl="1" indent="-495300">
              <a:spcBef>
                <a:spcPct val="20000"/>
              </a:spcBef>
              <a:buClr>
                <a:schemeClr val="tx1"/>
              </a:buClr>
              <a:buSzPct val="90000"/>
              <a:buFont typeface="Wingdings" pitchFamily="2" charset="2"/>
              <a:buChar char="Ø"/>
            </a:pPr>
            <a:r>
              <a:rPr lang="en-US" sz="2600"/>
              <a:t>Take the square root of the variance to get the standard deviation (</a:t>
            </a:r>
            <a:r>
              <a:rPr lang="en-US" sz="2600">
                <a:sym typeface="Symbol" pitchFamily="18" charset="2"/>
              </a:rPr>
              <a:t></a:t>
            </a:r>
            <a:r>
              <a:rPr lang="en-US" sz="260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left)">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left)">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6B4C40C-5BE1-480A-B861-B4ECA4939363}" type="slidenum">
              <a:rPr lang="en-US"/>
              <a:pPr/>
              <a:t>18</a:t>
            </a:fld>
            <a:endParaRPr lang="en-US"/>
          </a:p>
        </p:txBody>
      </p:sp>
      <p:sp>
        <p:nvSpPr>
          <p:cNvPr id="5123" name="Rectangle 2"/>
          <p:cNvSpPr>
            <a:spLocks noGrp="1" noChangeArrowheads="1"/>
          </p:cNvSpPr>
          <p:nvPr>
            <p:ph type="title" idx="4294967295"/>
          </p:nvPr>
        </p:nvSpPr>
        <p:spPr>
          <a:xfrm>
            <a:off x="1763713" y="44450"/>
            <a:ext cx="7380287" cy="1143000"/>
          </a:xfrm>
        </p:spPr>
        <p:txBody>
          <a:bodyPr>
            <a:noAutofit/>
          </a:bodyPr>
          <a:lstStyle/>
          <a:p>
            <a:pPr eaLnBrk="1" hangingPunct="1">
              <a:defRPr/>
            </a:pPr>
            <a:r>
              <a:rPr lang="en-US" sz="4000" smtClean="0">
                <a:effectLst>
                  <a:outerShdw blurRad="38100" dist="38100" dir="2700000" algn="tl">
                    <a:srgbClr val="C0C0C0"/>
                  </a:outerShdw>
                </a:effectLst>
              </a:rPr>
              <a:t>Variance and Standard Deviation</a:t>
            </a:r>
            <a:br>
              <a:rPr lang="en-US" sz="4000" smtClean="0">
                <a:effectLst>
                  <a:outerShdw blurRad="38100" dist="38100" dir="2700000" algn="tl">
                    <a:srgbClr val="C0C0C0"/>
                  </a:outerShdw>
                </a:effectLst>
              </a:rPr>
            </a:br>
            <a:r>
              <a:rPr lang="en-US" sz="4000" smtClean="0">
                <a:effectLst>
                  <a:outerShdw blurRad="38100" dist="38100" dir="2700000" algn="tl">
                    <a:srgbClr val="C0C0C0"/>
                  </a:outerShdw>
                </a:effectLst>
              </a:rPr>
              <a:t>as Measures of Risk</a:t>
            </a:r>
          </a:p>
        </p:txBody>
      </p:sp>
      <p:sp>
        <p:nvSpPr>
          <p:cNvPr id="8197"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3012" name="Rectangle 11"/>
          <p:cNvSpPr>
            <a:spLocks noChangeArrowheads="1"/>
          </p:cNvSpPr>
          <p:nvPr/>
        </p:nvSpPr>
        <p:spPr bwMode="auto">
          <a:xfrm>
            <a:off x="1835150" y="1341438"/>
            <a:ext cx="6699250" cy="519112"/>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Variance and Standard Deviation Example</a:t>
            </a:r>
          </a:p>
        </p:txBody>
      </p:sp>
      <p:sp>
        <p:nvSpPr>
          <p:cNvPr id="7" name="Rectangle 2"/>
          <p:cNvSpPr txBox="1">
            <a:spLocks noChangeArrowheads="1"/>
          </p:cNvSpPr>
          <p:nvPr/>
        </p:nvSpPr>
        <p:spPr bwMode="auto">
          <a:xfrm>
            <a:off x="1908175" y="1981200"/>
            <a:ext cx="6931025" cy="9906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en-US" sz="2600"/>
              <a:t>Calculate the variance and standard deviation of the Nokia share investment.</a:t>
            </a:r>
          </a:p>
          <a:p>
            <a:pPr algn="r">
              <a:spcBef>
                <a:spcPts val="600"/>
              </a:spcBef>
              <a:buClr>
                <a:schemeClr val="accent1"/>
              </a:buClr>
              <a:buSzPct val="80000"/>
              <a:buFont typeface="Wingdings" pitchFamily="2" charset="2"/>
              <a:buNone/>
            </a:pPr>
            <a:endParaRPr lang="en-US" sz="3200"/>
          </a:p>
        </p:txBody>
      </p:sp>
      <p:graphicFrame>
        <p:nvGraphicFramePr>
          <p:cNvPr id="43014" name="Object 4"/>
          <p:cNvGraphicFramePr>
            <a:graphicFrameLocks noChangeAspect="1"/>
          </p:cNvGraphicFramePr>
          <p:nvPr/>
        </p:nvGraphicFramePr>
        <p:xfrm>
          <a:off x="1835150" y="3181350"/>
          <a:ext cx="7308850" cy="2408238"/>
        </p:xfrm>
        <a:graphic>
          <a:graphicData uri="http://schemas.openxmlformats.org/presentationml/2006/ole">
            <mc:AlternateContent xmlns:mc="http://schemas.openxmlformats.org/markup-compatibility/2006">
              <mc:Choice xmlns:v="urn:schemas-microsoft-com:vml" Requires="v">
                <p:oleObj spid="_x0000_s8195" name="Equation" r:id="rId4" imgW="7543800" imgH="2641320" progId="">
                  <p:embed/>
                </p:oleObj>
              </mc:Choice>
              <mc:Fallback>
                <p:oleObj name="Equation" r:id="rId4" imgW="7543800" imgH="2641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181350"/>
                        <a:ext cx="7308850" cy="240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additive="base">
                                        <p:cTn id="13" dur="500" fill="hold"/>
                                        <p:tgtEl>
                                          <p:spTgt spid="43014"/>
                                        </p:tgtEl>
                                        <p:attrNameLst>
                                          <p:attrName>ppt_x</p:attrName>
                                        </p:attrNameLst>
                                      </p:cBhvr>
                                      <p:tavLst>
                                        <p:tav tm="0">
                                          <p:val>
                                            <p:strVal val="0-#ppt_w/2"/>
                                          </p:val>
                                        </p:tav>
                                        <p:tav tm="100000">
                                          <p:val>
                                            <p:strVal val="#ppt_x"/>
                                          </p:val>
                                        </p:tav>
                                      </p:tavLst>
                                    </p:anim>
                                    <p:anim calcmode="lin" valueType="num">
                                      <p:cBhvr additive="base">
                                        <p:cTn id="14"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2CBAE932-9318-45F7-94BD-AC40B65903C1}" type="slidenum">
              <a:rPr lang="en-US"/>
              <a:pPr/>
              <a:t>19</a:t>
            </a:fld>
            <a:endParaRPr lang="en-US"/>
          </a:p>
        </p:txBody>
      </p:sp>
      <p:sp>
        <p:nvSpPr>
          <p:cNvPr id="9220"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9221"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9222"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9223"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9224"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6152" name="Rectangle 13"/>
          <p:cNvSpPr>
            <a:spLocks noGrp="1" noChangeArrowheads="1"/>
          </p:cNvSpPr>
          <p:nvPr>
            <p:ph type="title" idx="4294967295"/>
          </p:nvPr>
        </p:nvSpPr>
        <p:spPr>
          <a:xfrm>
            <a:off x="1763713" y="44450"/>
            <a:ext cx="7380287" cy="1143000"/>
          </a:xfrm>
        </p:spPr>
        <p:txBody>
          <a:bodyPr>
            <a:noAutofit/>
          </a:bodyPr>
          <a:lstStyle/>
          <a:p>
            <a:pPr eaLnBrk="1" hangingPunct="1">
              <a:defRPr/>
            </a:pPr>
            <a:r>
              <a:rPr lang="en-US" sz="4000" smtClean="0">
                <a:effectLst>
                  <a:outerShdw blurRad="38100" dist="38100" dir="2700000" algn="tl">
                    <a:srgbClr val="C0C0C0"/>
                  </a:outerShdw>
                </a:effectLst>
              </a:rPr>
              <a:t>Variance and Standard Deviation</a:t>
            </a:r>
            <a:br>
              <a:rPr lang="en-US" sz="4000" smtClean="0">
                <a:effectLst>
                  <a:outerShdw blurRad="38100" dist="38100" dir="2700000" algn="tl">
                    <a:srgbClr val="C0C0C0"/>
                  </a:outerShdw>
                </a:effectLst>
              </a:rPr>
            </a:br>
            <a:r>
              <a:rPr lang="en-US" sz="4000" smtClean="0">
                <a:effectLst>
                  <a:outerShdw blurRad="38100" dist="38100" dir="2700000" algn="tl">
                    <a:srgbClr val="C0C0C0"/>
                  </a:outerShdw>
                </a:effectLst>
              </a:rPr>
              <a:t>as Measures of Risk</a:t>
            </a:r>
          </a:p>
        </p:txBody>
      </p:sp>
      <p:sp>
        <p:nvSpPr>
          <p:cNvPr id="45064" name="Rectangle 14"/>
          <p:cNvSpPr>
            <a:spLocks noChangeArrowheads="1"/>
          </p:cNvSpPr>
          <p:nvPr/>
        </p:nvSpPr>
        <p:spPr bwMode="auto">
          <a:xfrm>
            <a:off x="1835150" y="1412875"/>
            <a:ext cx="7308850" cy="519113"/>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Calculating the Variance and Standard Deviation</a:t>
            </a:r>
          </a:p>
        </p:txBody>
      </p:sp>
      <p:grpSp>
        <p:nvGrpSpPr>
          <p:cNvPr id="2" name="Group 20"/>
          <p:cNvGrpSpPr>
            <a:grpSpLocks/>
          </p:cNvGrpSpPr>
          <p:nvPr/>
        </p:nvGrpSpPr>
        <p:grpSpPr bwMode="auto">
          <a:xfrm>
            <a:off x="1306513" y="2308225"/>
            <a:ext cx="8305800" cy="2057400"/>
            <a:chOff x="240" y="1344"/>
            <a:chExt cx="5232" cy="1296"/>
          </a:xfrm>
        </p:grpSpPr>
        <p:graphicFrame>
          <p:nvGraphicFramePr>
            <p:cNvPr id="9218" name="Object 1024"/>
            <p:cNvGraphicFramePr>
              <a:graphicFrameLocks noChangeAspect="1"/>
            </p:cNvGraphicFramePr>
            <p:nvPr/>
          </p:nvGraphicFramePr>
          <p:xfrm>
            <a:off x="1008" y="1856"/>
            <a:ext cx="1680" cy="784"/>
          </p:xfrm>
          <a:graphic>
            <a:graphicData uri="http://schemas.openxmlformats.org/presentationml/2006/ole">
              <mc:AlternateContent xmlns:mc="http://schemas.openxmlformats.org/markup-compatibility/2006">
                <mc:Choice xmlns:v="urn:schemas-microsoft-com:vml" Requires="v">
                  <p:oleObj spid="_x0000_s9219" name="Equation" r:id="rId4" imgW="1333500" imgH="622300" progId="">
                    <p:embed/>
                  </p:oleObj>
                </mc:Choice>
                <mc:Fallback>
                  <p:oleObj name="Equation" r:id="rId4" imgW="1333500" imgH="62230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 y="1856"/>
                          <a:ext cx="1680" cy="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Rectangle 18"/>
            <p:cNvSpPr>
              <a:spLocks noChangeArrowheads="1"/>
            </p:cNvSpPr>
            <p:nvPr/>
          </p:nvSpPr>
          <p:spPr bwMode="auto">
            <a:xfrm>
              <a:off x="240" y="1344"/>
              <a:ext cx="5232" cy="576"/>
            </a:xfrm>
            <a:prstGeom prst="rect">
              <a:avLst/>
            </a:prstGeom>
            <a:noFill/>
            <a:ln w="9525">
              <a:noFill/>
              <a:miter lim="800000"/>
              <a:headEnd/>
              <a:tailEnd/>
            </a:ln>
          </p:spPr>
          <p:txBody>
            <a:bodyPr/>
            <a:lstStyle/>
            <a:p>
              <a:pPr marL="952500" lvl="1" indent="-495300">
                <a:spcBef>
                  <a:spcPct val="20000"/>
                </a:spcBef>
                <a:buClr>
                  <a:schemeClr val="tx1"/>
                </a:buClr>
                <a:buSzPct val="90000"/>
                <a:buFont typeface="Wingdings" pitchFamily="2" charset="2"/>
                <a:buChar char="Ø"/>
              </a:pPr>
              <a:r>
                <a:rPr lang="en-US" sz="2600"/>
                <a:t>If all possible outcomes are equally likely,</a:t>
              </a:r>
            </a:p>
            <a:p>
              <a:pPr marL="952500" lvl="1" indent="-495300">
                <a:spcBef>
                  <a:spcPct val="20000"/>
                </a:spcBef>
                <a:buClr>
                  <a:schemeClr val="tx1"/>
                </a:buClr>
                <a:buSzPct val="90000"/>
                <a:buFont typeface="Wingdings" pitchFamily="2" charset="2"/>
                <a:buNone/>
              </a:pPr>
              <a:r>
                <a:rPr lang="en-US" sz="2600"/>
                <a:t>      the formula becomes:</a:t>
              </a:r>
            </a:p>
            <a:p>
              <a:pPr marL="952500" lvl="1" indent="-495300">
                <a:spcBef>
                  <a:spcPct val="20000"/>
                </a:spcBef>
                <a:buClr>
                  <a:schemeClr val="tx1"/>
                </a:buClr>
                <a:buSzPct val="90000"/>
                <a:buFont typeface="Wingdings" pitchFamily="2" charset="2"/>
                <a:buNone/>
              </a:pPr>
              <a:endParaRPr lang="en-US" sz="26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0F1DF246-C5AD-4F6B-9427-7BD9D4D79F87}" type="slidenum">
              <a:rPr lang="el-GR">
                <a:solidFill>
                  <a:prstClr val="black">
                    <a:tint val="75000"/>
                  </a:prstClr>
                </a:solidFill>
              </a:rPr>
              <a:pPr>
                <a:defRPr/>
              </a:pPr>
              <a:t>2</a:t>
            </a:fld>
            <a:endParaRPr lang="el-GR">
              <a:solidFill>
                <a:prstClr val="black">
                  <a:tint val="75000"/>
                </a:prstClr>
              </a:solidFill>
            </a:endParaRPr>
          </a:p>
        </p:txBody>
      </p:sp>
    </p:spTree>
    <p:extLst>
      <p:ext uri="{BB962C8B-B14F-4D97-AF65-F5344CB8AC3E}">
        <p14:creationId xmlns:p14="http://schemas.microsoft.com/office/powerpoint/2010/main" val="2897430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65F653E-1F20-40CB-BB0D-ECF5DD48FB03}" type="slidenum">
              <a:rPr lang="en-US"/>
              <a:pPr/>
              <a:t>20</a:t>
            </a:fld>
            <a:endParaRPr lang="en-US"/>
          </a:p>
        </p:txBody>
      </p:sp>
      <p:sp>
        <p:nvSpPr>
          <p:cNvPr id="22533" name="Rectangle 12"/>
          <p:cNvSpPr>
            <a:spLocks noGrp="1" noChangeArrowheads="1"/>
          </p:cNvSpPr>
          <p:nvPr>
            <p:ph type="title" idx="4294967295"/>
          </p:nvPr>
        </p:nvSpPr>
        <p:spPr>
          <a:xfrm>
            <a:off x="1835150" y="44450"/>
            <a:ext cx="7308850" cy="1143000"/>
          </a:xfrm>
        </p:spPr>
        <p:txBody>
          <a:bodyPr>
            <a:noAutofit/>
          </a:bodyPr>
          <a:lstStyle/>
          <a:p>
            <a:pPr eaLnBrk="1" hangingPunct="1">
              <a:defRPr/>
            </a:pPr>
            <a:r>
              <a:rPr lang="en-US" sz="4000" smtClean="0">
                <a:effectLst>
                  <a:outerShdw blurRad="38100" dist="38100" dir="2700000" algn="tl">
                    <a:srgbClr val="C0C0C0"/>
                  </a:outerShdw>
                </a:effectLst>
              </a:rPr>
              <a:t>Variance and Standard Deviation</a:t>
            </a:r>
            <a:br>
              <a:rPr lang="en-US" sz="4000" smtClean="0">
                <a:effectLst>
                  <a:outerShdw blurRad="38100" dist="38100" dir="2700000" algn="tl">
                    <a:srgbClr val="C0C0C0"/>
                  </a:outerShdw>
                </a:effectLst>
              </a:rPr>
            </a:br>
            <a:r>
              <a:rPr lang="en-US" sz="4000" smtClean="0">
                <a:effectLst>
                  <a:outerShdw blurRad="38100" dist="38100" dir="2700000" algn="tl">
                    <a:srgbClr val="C0C0C0"/>
                  </a:outerShdw>
                </a:effectLst>
              </a:rPr>
              <a:t>as Measures of Risk</a:t>
            </a:r>
          </a:p>
        </p:txBody>
      </p:sp>
      <p:sp>
        <p:nvSpPr>
          <p:cNvPr id="897027" name="Rectangle 3"/>
          <p:cNvSpPr>
            <a:spLocks noGrp="1" noChangeArrowheads="1"/>
          </p:cNvSpPr>
          <p:nvPr>
            <p:ph idx="4294967295"/>
          </p:nvPr>
        </p:nvSpPr>
        <p:spPr>
          <a:xfrm>
            <a:off x="1476375" y="1917700"/>
            <a:ext cx="7427913" cy="1295400"/>
          </a:xfrm>
        </p:spPr>
        <p:txBody>
          <a:bodyPr/>
          <a:lstStyle/>
          <a:p>
            <a:pPr marL="804863" indent="-354013" eaLnBrk="1" hangingPunct="1">
              <a:buFont typeface="Wingdings" pitchFamily="2" charset="2"/>
              <a:buChar char="Ø"/>
            </a:pPr>
            <a:r>
              <a:rPr lang="en-US" sz="2600" smtClean="0">
                <a:latin typeface="Arial" charset="0"/>
                <a:cs typeface="Arial" charset="0"/>
              </a:rPr>
              <a:t>Normal distribution is a symmetric frequency distribution that is completely described by its mean (average) and standard deviation.</a:t>
            </a:r>
            <a:endParaRPr lang="en-US" sz="2200" smtClean="0">
              <a:latin typeface="Arial" charset="0"/>
              <a:cs typeface="Arial" charset="0"/>
            </a:endParaRPr>
          </a:p>
        </p:txBody>
      </p:sp>
      <p:sp>
        <p:nvSpPr>
          <p:cNvPr id="31749"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1750"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7110" name="Rectangle 13"/>
          <p:cNvSpPr>
            <a:spLocks noChangeArrowheads="1"/>
          </p:cNvSpPr>
          <p:nvPr/>
        </p:nvSpPr>
        <p:spPr bwMode="auto">
          <a:xfrm>
            <a:off x="1800225" y="1268413"/>
            <a:ext cx="7380288" cy="519112"/>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Interpreting the Variance and Standard Deviation</a:t>
            </a:r>
          </a:p>
        </p:txBody>
      </p:sp>
      <p:sp>
        <p:nvSpPr>
          <p:cNvPr id="897038" name="Rectangle 14"/>
          <p:cNvSpPr>
            <a:spLocks noChangeArrowheads="1"/>
          </p:cNvSpPr>
          <p:nvPr/>
        </p:nvSpPr>
        <p:spPr bwMode="auto">
          <a:xfrm>
            <a:off x="1476375" y="3570288"/>
            <a:ext cx="7570788" cy="26670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Normal distribution’s left and right sides are mirror images of each other. The mean falls directly at the centre of the distribution. Probability that an outcome is a particular distance from the mean is the same, whether the outcome is on the left or the right side of the distribution.</a:t>
            </a:r>
            <a:endParaRPr lang="en-US" sz="2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7027">
                                            <p:txEl>
                                              <p:pRg st="0" end="0"/>
                                            </p:txEl>
                                          </p:spTgt>
                                        </p:tgtEl>
                                        <p:attrNameLst>
                                          <p:attrName>style.visibility</p:attrName>
                                        </p:attrNameLst>
                                      </p:cBhvr>
                                      <p:to>
                                        <p:strVal val="visible"/>
                                      </p:to>
                                    </p:set>
                                    <p:animEffect transition="in" filter="wipe(left)">
                                      <p:cBhvr>
                                        <p:cTn id="7" dur="500"/>
                                        <p:tgtEl>
                                          <p:spTgt spid="897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7038">
                                            <p:txEl>
                                              <p:pRg st="0" end="0"/>
                                            </p:txEl>
                                          </p:spTgt>
                                        </p:tgtEl>
                                        <p:attrNameLst>
                                          <p:attrName>style.visibility</p:attrName>
                                        </p:attrNameLst>
                                      </p:cBhvr>
                                      <p:to>
                                        <p:strVal val="visible"/>
                                      </p:to>
                                    </p:set>
                                    <p:animEffect transition="in" filter="wipe(left)">
                                      <p:cBhvr>
                                        <p:cTn id="12" dur="500"/>
                                        <p:tgtEl>
                                          <p:spTgt spid="8970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7" grpId="0" build="p" autoUpdateAnimBg="0"/>
      <p:bldP spid="89703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9EF8EF8C-F03A-4D52-BE71-54E05393809A}" type="slidenum">
              <a:rPr lang="en-US"/>
              <a:pPr/>
              <a:t>21</a:t>
            </a:fld>
            <a:endParaRPr lang="en-US"/>
          </a:p>
        </p:txBody>
      </p:sp>
      <p:sp>
        <p:nvSpPr>
          <p:cNvPr id="24586" name="Rectangle 12"/>
          <p:cNvSpPr>
            <a:spLocks noGrp="1" noChangeArrowheads="1"/>
          </p:cNvSpPr>
          <p:nvPr>
            <p:ph type="title" idx="4294967295"/>
          </p:nvPr>
        </p:nvSpPr>
        <p:spPr>
          <a:xfrm>
            <a:off x="1763713" y="53975"/>
            <a:ext cx="7380287" cy="1143000"/>
          </a:xfrm>
        </p:spPr>
        <p:txBody>
          <a:bodyPr>
            <a:noAutofit/>
          </a:bodyPr>
          <a:lstStyle/>
          <a:p>
            <a:pPr eaLnBrk="1" hangingPunct="1">
              <a:defRPr/>
            </a:pPr>
            <a:r>
              <a:rPr lang="en-US" sz="4000" smtClean="0">
                <a:effectLst>
                  <a:outerShdw blurRad="38100" dist="38100" dir="2700000" algn="tl">
                    <a:srgbClr val="C0C0C0"/>
                  </a:outerShdw>
                </a:effectLst>
              </a:rPr>
              <a:t>Variance and Standard Deviation</a:t>
            </a:r>
            <a:br>
              <a:rPr lang="en-US" sz="4000" smtClean="0">
                <a:effectLst>
                  <a:outerShdw blurRad="38100" dist="38100" dir="2700000" algn="tl">
                    <a:srgbClr val="C0C0C0"/>
                  </a:outerShdw>
                </a:effectLst>
              </a:rPr>
            </a:br>
            <a:r>
              <a:rPr lang="en-US" sz="4000" smtClean="0">
                <a:effectLst>
                  <a:outerShdw blurRad="38100" dist="38100" dir="2700000" algn="tl">
                    <a:srgbClr val="C0C0C0"/>
                  </a:outerShdw>
                </a:effectLst>
              </a:rPr>
              <a:t>as Measures of Risk</a:t>
            </a:r>
          </a:p>
        </p:txBody>
      </p:sp>
      <p:sp>
        <p:nvSpPr>
          <p:cNvPr id="32772" name="Rectangle 3"/>
          <p:cNvSpPr>
            <a:spLocks noGrp="1" noChangeArrowheads="1"/>
          </p:cNvSpPr>
          <p:nvPr>
            <p:ph idx="4294967295"/>
          </p:nvPr>
        </p:nvSpPr>
        <p:spPr>
          <a:xfrm>
            <a:off x="1763713" y="1887538"/>
            <a:ext cx="6923087" cy="1795462"/>
          </a:xfrm>
        </p:spPr>
        <p:txBody>
          <a:bodyPr/>
          <a:lstStyle/>
          <a:p>
            <a:pPr marL="625475" indent="-276225" eaLnBrk="1" hangingPunct="1">
              <a:spcBef>
                <a:spcPts val="625"/>
              </a:spcBef>
              <a:buFont typeface="Wingdings" pitchFamily="2" charset="2"/>
              <a:buChar char="Ø"/>
            </a:pPr>
            <a:r>
              <a:rPr lang="en-US" sz="2600" smtClean="0">
                <a:latin typeface="Arial" charset="0"/>
                <a:cs typeface="Arial" charset="0"/>
              </a:rPr>
              <a:t>The standard deviation tells us the probability that outcome will fall a particular distance from the mean or within a particular range:</a:t>
            </a:r>
          </a:p>
          <a:p>
            <a:pPr marL="625475" indent="-276225" eaLnBrk="1" hangingPunct="1">
              <a:lnSpc>
                <a:spcPct val="90000"/>
              </a:lnSpc>
              <a:buFont typeface="Wingdings" pitchFamily="2" charset="2"/>
              <a:buNone/>
            </a:pPr>
            <a:r>
              <a:rPr lang="en-US" sz="2600" smtClean="0">
                <a:latin typeface="Arial" charset="0"/>
                <a:cs typeface="Arial" charset="0"/>
              </a:rPr>
              <a:t>	</a:t>
            </a:r>
          </a:p>
        </p:txBody>
      </p:sp>
      <p:sp>
        <p:nvSpPr>
          <p:cNvPr id="32773"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2774"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2775" name="Rectangle 6"/>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2776"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2777"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2778"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2779"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1" name="Rectangle 3"/>
          <p:cNvSpPr txBox="1">
            <a:spLocks noChangeArrowheads="1"/>
          </p:cNvSpPr>
          <p:nvPr/>
        </p:nvSpPr>
        <p:spPr bwMode="auto">
          <a:xfrm>
            <a:off x="1835150" y="4005263"/>
            <a:ext cx="7129463" cy="1298575"/>
          </a:xfrm>
          <a:prstGeom prst="rect">
            <a:avLst/>
          </a:prstGeom>
          <a:noFill/>
          <a:ln w="9525">
            <a:noFill/>
            <a:miter lim="800000"/>
            <a:headEnd/>
            <a:tailEnd/>
          </a:ln>
        </p:spPr>
        <p:txBody>
          <a:bodyPr/>
          <a:lstStyle/>
          <a:p>
            <a:pPr algn="ctr">
              <a:lnSpc>
                <a:spcPct val="90000"/>
              </a:lnSpc>
              <a:spcBef>
                <a:spcPts val="600"/>
              </a:spcBef>
              <a:buClr>
                <a:schemeClr val="accent1"/>
              </a:buClr>
              <a:buSzPct val="80000"/>
              <a:buFont typeface="Wingdings" pitchFamily="2" charset="2"/>
              <a:buNone/>
            </a:pPr>
            <a:r>
              <a:rPr lang="en-US" sz="2400"/>
              <a:t>1.645 standard deviations from mean:	90%</a:t>
            </a:r>
          </a:p>
          <a:p>
            <a:pPr algn="ctr">
              <a:lnSpc>
                <a:spcPct val="90000"/>
              </a:lnSpc>
              <a:spcBef>
                <a:spcPts val="600"/>
              </a:spcBef>
              <a:buClr>
                <a:schemeClr val="accent1"/>
              </a:buClr>
              <a:buSzPct val="80000"/>
              <a:buFont typeface="Wingdings 2" pitchFamily="18" charset="2"/>
              <a:buNone/>
            </a:pPr>
            <a:r>
              <a:rPr lang="en-US" sz="2400"/>
              <a:t>1.960 standard deviations from mean :	95%</a:t>
            </a:r>
          </a:p>
          <a:p>
            <a:pPr algn="ctr">
              <a:lnSpc>
                <a:spcPct val="90000"/>
              </a:lnSpc>
              <a:spcBef>
                <a:spcPts val="600"/>
              </a:spcBef>
              <a:buClr>
                <a:schemeClr val="accent1"/>
              </a:buClr>
              <a:buSzPct val="80000"/>
              <a:buFont typeface="Wingdings 2" pitchFamily="18" charset="2"/>
              <a:buNone/>
            </a:pPr>
            <a:r>
              <a:rPr lang="en-US" sz="2400"/>
              <a:t>2.575 standard deviations from mean :	99%</a:t>
            </a:r>
          </a:p>
        </p:txBody>
      </p:sp>
      <p:sp>
        <p:nvSpPr>
          <p:cNvPr id="49164" name="Rectangle 13"/>
          <p:cNvSpPr>
            <a:spLocks noChangeArrowheads="1"/>
          </p:cNvSpPr>
          <p:nvPr/>
        </p:nvSpPr>
        <p:spPr bwMode="auto">
          <a:xfrm>
            <a:off x="1800225" y="1268413"/>
            <a:ext cx="7380288" cy="519112"/>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Interpreting the Variance and Standard Deviation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BC68E56-0223-4DFE-8535-5A43BFD16E60}" type="slidenum">
              <a:rPr lang="en-US"/>
              <a:pPr/>
              <a:t>22</a:t>
            </a:fld>
            <a:endParaRPr lang="en-US"/>
          </a:p>
        </p:txBody>
      </p:sp>
      <p:sp>
        <p:nvSpPr>
          <p:cNvPr id="45058" name="Title 1"/>
          <p:cNvSpPr>
            <a:spLocks noGrp="1"/>
          </p:cNvSpPr>
          <p:nvPr>
            <p:ph type="title" idx="4294967295"/>
          </p:nvPr>
        </p:nvSpPr>
        <p:spPr>
          <a:xfrm>
            <a:off x="1763713" y="44450"/>
            <a:ext cx="7380287" cy="1143000"/>
          </a:xfrm>
        </p:spPr>
        <p:txBody>
          <a:bodyPr>
            <a:normAutofit/>
          </a:bodyPr>
          <a:lstStyle/>
          <a:p>
            <a:pPr eaLnBrk="1" hangingPunct="1">
              <a:defRPr/>
            </a:pPr>
            <a:r>
              <a:rPr lang="en-US" sz="3600" smtClean="0">
                <a:effectLst>
                  <a:outerShdw blurRad="38100" dist="38100" dir="2700000" algn="tl">
                    <a:srgbClr val="C0C0C0"/>
                  </a:outerShdw>
                </a:effectLst>
              </a:rPr>
              <a:t>Exhibit 7.1: Normal Distribution</a:t>
            </a:r>
          </a:p>
        </p:txBody>
      </p:sp>
      <p:pic>
        <p:nvPicPr>
          <p:cNvPr id="33796" name="Picture 5"/>
          <p:cNvPicPr>
            <a:picLocks noChangeAspect="1" noChangeArrowheads="1"/>
          </p:cNvPicPr>
          <p:nvPr/>
        </p:nvPicPr>
        <p:blipFill>
          <a:blip r:embed="rId2" cstate="print"/>
          <a:srcRect/>
          <a:stretch>
            <a:fillRect/>
          </a:stretch>
        </p:blipFill>
        <p:spPr bwMode="auto">
          <a:xfrm>
            <a:off x="2357438" y="1571625"/>
            <a:ext cx="6200775"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2B13AC0-583A-4FD8-965C-CD3291696281}" type="slidenum">
              <a:rPr lang="en-US"/>
              <a:pPr/>
              <a:t>23</a:t>
            </a:fld>
            <a:endParaRPr lang="en-US"/>
          </a:p>
        </p:txBody>
      </p:sp>
      <p:sp>
        <p:nvSpPr>
          <p:cNvPr id="46082" name="Title 1"/>
          <p:cNvSpPr>
            <a:spLocks noGrp="1"/>
          </p:cNvSpPr>
          <p:nvPr>
            <p:ph type="title" idx="4294967295"/>
          </p:nvPr>
        </p:nvSpPr>
        <p:spPr>
          <a:xfrm>
            <a:off x="1763713" y="44450"/>
            <a:ext cx="7380287" cy="1143000"/>
          </a:xfrm>
        </p:spPr>
        <p:txBody>
          <a:bodyPr>
            <a:normAutofit/>
          </a:bodyPr>
          <a:lstStyle/>
          <a:p>
            <a:pPr eaLnBrk="1" hangingPunct="1">
              <a:defRPr/>
            </a:pPr>
            <a:r>
              <a:rPr lang="en-US" sz="3600" smtClean="0">
                <a:effectLst>
                  <a:outerShdw blurRad="38100" dist="38100" dir="2700000" algn="tl">
                    <a:srgbClr val="C0C0C0"/>
                  </a:outerShdw>
                </a:effectLst>
              </a:rPr>
              <a:t>Exhibit 7.2: Standard Deviation</a:t>
            </a:r>
          </a:p>
        </p:txBody>
      </p:sp>
      <p:pic>
        <p:nvPicPr>
          <p:cNvPr id="34820" name="Picture 5"/>
          <p:cNvPicPr>
            <a:picLocks noChangeAspect="1" noChangeArrowheads="1"/>
          </p:cNvPicPr>
          <p:nvPr/>
        </p:nvPicPr>
        <p:blipFill>
          <a:blip r:embed="rId2" cstate="print"/>
          <a:srcRect/>
          <a:stretch>
            <a:fillRect/>
          </a:stretch>
        </p:blipFill>
        <p:spPr bwMode="auto">
          <a:xfrm>
            <a:off x="2428875" y="1500188"/>
            <a:ext cx="6229350" cy="3724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C018858F-7F1D-4351-83F4-CB9AE64B91DA}" type="slidenum">
              <a:rPr lang="en-US"/>
              <a:pPr/>
              <a:t>24</a:t>
            </a:fld>
            <a:endParaRPr lang="en-US"/>
          </a:p>
        </p:txBody>
      </p:sp>
      <p:sp>
        <p:nvSpPr>
          <p:cNvPr id="25610" name="Rectangle 12"/>
          <p:cNvSpPr>
            <a:spLocks noGrp="1" noChangeArrowheads="1"/>
          </p:cNvSpPr>
          <p:nvPr>
            <p:ph type="title" idx="4294967295"/>
          </p:nvPr>
        </p:nvSpPr>
        <p:spPr>
          <a:xfrm>
            <a:off x="1763713" y="44450"/>
            <a:ext cx="7380287" cy="1143000"/>
          </a:xfrm>
        </p:spPr>
        <p:txBody>
          <a:bodyPr>
            <a:normAutofit fontScale="90000"/>
          </a:bodyPr>
          <a:lstStyle/>
          <a:p>
            <a:pPr eaLnBrk="1" hangingPunct="1">
              <a:defRPr/>
            </a:pPr>
            <a:r>
              <a:rPr lang="en-US" sz="4000" smtClean="0">
                <a:effectLst>
                  <a:outerShdw blurRad="38100" dist="38100" dir="2700000" algn="tl">
                    <a:srgbClr val="C0C0C0"/>
                  </a:outerShdw>
                </a:effectLst>
              </a:rPr>
              <a:t>Variance and Standard Deviation</a:t>
            </a:r>
            <a:br>
              <a:rPr lang="en-US" sz="4000" smtClean="0">
                <a:effectLst>
                  <a:outerShdw blurRad="38100" dist="38100" dir="2700000" algn="tl">
                    <a:srgbClr val="C0C0C0"/>
                  </a:outerShdw>
                </a:effectLst>
              </a:rPr>
            </a:br>
            <a:r>
              <a:rPr lang="en-US" sz="4000" smtClean="0">
                <a:effectLst>
                  <a:outerShdw blurRad="38100" dist="38100" dir="2700000" algn="tl">
                    <a:srgbClr val="C0C0C0"/>
                  </a:outerShdw>
                </a:effectLst>
              </a:rPr>
              <a:t>as Measures of Risk</a:t>
            </a:r>
          </a:p>
        </p:txBody>
      </p:sp>
      <p:sp>
        <p:nvSpPr>
          <p:cNvPr id="902147" name="Rectangle 3"/>
          <p:cNvSpPr>
            <a:spLocks noGrp="1" noChangeArrowheads="1"/>
          </p:cNvSpPr>
          <p:nvPr>
            <p:ph idx="4294967295"/>
          </p:nvPr>
        </p:nvSpPr>
        <p:spPr>
          <a:xfrm>
            <a:off x="1476375" y="2133600"/>
            <a:ext cx="7343775" cy="838200"/>
          </a:xfrm>
        </p:spPr>
        <p:txBody>
          <a:bodyPr/>
          <a:lstStyle/>
          <a:p>
            <a:pPr marL="804863" indent="-354013" eaLnBrk="1" hangingPunct="1">
              <a:lnSpc>
                <a:spcPct val="90000"/>
              </a:lnSpc>
              <a:buSzPct val="90000"/>
              <a:buFont typeface="Wingdings" pitchFamily="2" charset="2"/>
              <a:buChar char="Ø"/>
            </a:pPr>
            <a:r>
              <a:rPr lang="en-US" sz="2600" smtClean="0">
                <a:latin typeface="Arial" charset="0"/>
                <a:cs typeface="Arial" charset="0"/>
              </a:rPr>
              <a:t>On average, annual returns have been higher for riskier securities.</a:t>
            </a:r>
          </a:p>
        </p:txBody>
      </p:sp>
      <p:sp>
        <p:nvSpPr>
          <p:cNvPr id="35845"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5846"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5847" name="Rectangle 6"/>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5848"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5849"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5850"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5851"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3259" name="Rectangle 13"/>
          <p:cNvSpPr>
            <a:spLocks noChangeArrowheads="1"/>
          </p:cNvSpPr>
          <p:nvPr/>
        </p:nvSpPr>
        <p:spPr bwMode="auto">
          <a:xfrm>
            <a:off x="1835150" y="1268413"/>
            <a:ext cx="6699250" cy="519112"/>
          </a:xfrm>
          <a:prstGeom prst="rect">
            <a:avLst/>
          </a:prstGeom>
          <a:noFill/>
          <a:ln w="12700" cap="sq">
            <a:noFill/>
            <a:miter lim="800000"/>
            <a:headEnd type="none" w="sm" len="sm"/>
            <a:tailEnd type="none" w="sm" len="sm"/>
          </a:ln>
        </p:spPr>
        <p:txBody>
          <a:bodyPr>
            <a:spAutoFit/>
          </a:bodyPr>
          <a:lstStyle/>
          <a:p>
            <a:pPr>
              <a:defRPr/>
            </a:pPr>
            <a:r>
              <a:rPr lang="en-US" sz="2800">
                <a:solidFill>
                  <a:schemeClr val="hlink"/>
                </a:solidFill>
                <a:effectLst>
                  <a:outerShdw blurRad="38100" dist="38100" dir="2700000" algn="tl">
                    <a:srgbClr val="C0C0C0"/>
                  </a:outerShdw>
                </a:effectLst>
                <a:latin typeface="Calibri" pitchFamily="34" charset="0"/>
              </a:rPr>
              <a:t>Historical Market Performance</a:t>
            </a:r>
          </a:p>
        </p:txBody>
      </p:sp>
      <p:sp>
        <p:nvSpPr>
          <p:cNvPr id="902158" name="Rectangle 14"/>
          <p:cNvSpPr>
            <a:spLocks noChangeArrowheads="1"/>
          </p:cNvSpPr>
          <p:nvPr/>
        </p:nvSpPr>
        <p:spPr bwMode="auto">
          <a:xfrm>
            <a:off x="1476375" y="3048000"/>
            <a:ext cx="7354888" cy="12192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Exhibit 7.3 shows that shares, which have largest standard deviation of total returns, also have largest average return.</a:t>
            </a:r>
          </a:p>
        </p:txBody>
      </p:sp>
      <p:sp>
        <p:nvSpPr>
          <p:cNvPr id="902159" name="Rectangle 15"/>
          <p:cNvSpPr>
            <a:spLocks noChangeArrowheads="1"/>
          </p:cNvSpPr>
          <p:nvPr/>
        </p:nvSpPr>
        <p:spPr bwMode="auto">
          <a:xfrm>
            <a:off x="1476375" y="4441825"/>
            <a:ext cx="6994525" cy="12192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At the other end of spectrum, treasury bills have smallest standard deviation and smallest average annual return.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2147">
                                            <p:txEl>
                                              <p:pRg st="0" end="0"/>
                                            </p:txEl>
                                          </p:spTgt>
                                        </p:tgtEl>
                                        <p:attrNameLst>
                                          <p:attrName>style.visibility</p:attrName>
                                        </p:attrNameLst>
                                      </p:cBhvr>
                                      <p:to>
                                        <p:strVal val="visible"/>
                                      </p:to>
                                    </p:set>
                                    <p:animEffect transition="in" filter="wipe(left)">
                                      <p:cBhvr>
                                        <p:cTn id="7" dur="500"/>
                                        <p:tgtEl>
                                          <p:spTgt spid="902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2158">
                                            <p:txEl>
                                              <p:pRg st="0" end="0"/>
                                            </p:txEl>
                                          </p:spTgt>
                                        </p:tgtEl>
                                        <p:attrNameLst>
                                          <p:attrName>style.visibility</p:attrName>
                                        </p:attrNameLst>
                                      </p:cBhvr>
                                      <p:to>
                                        <p:strVal val="visible"/>
                                      </p:to>
                                    </p:set>
                                    <p:animEffect transition="in" filter="wipe(left)">
                                      <p:cBhvr>
                                        <p:cTn id="12" dur="500"/>
                                        <p:tgtEl>
                                          <p:spTgt spid="902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2159">
                                            <p:txEl>
                                              <p:pRg st="0" end="0"/>
                                            </p:txEl>
                                          </p:spTgt>
                                        </p:tgtEl>
                                        <p:attrNameLst>
                                          <p:attrName>style.visibility</p:attrName>
                                        </p:attrNameLst>
                                      </p:cBhvr>
                                      <p:to>
                                        <p:strVal val="visible"/>
                                      </p:to>
                                    </p:set>
                                    <p:animEffect transition="in" filter="wipe(left)">
                                      <p:cBhvr>
                                        <p:cTn id="17" dur="500"/>
                                        <p:tgtEl>
                                          <p:spTgt spid="902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47" grpId="0" build="p" autoUpdateAnimBg="0"/>
      <p:bldP spid="902158" grpId="0" build="p" autoUpdateAnimBg="0"/>
      <p:bldP spid="9021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C85BA56-2C61-408A-9A8B-244125786A6D}" type="slidenum">
              <a:rPr lang="en-US"/>
              <a:pPr/>
              <a:t>25</a:t>
            </a:fld>
            <a:endParaRPr lang="en-US"/>
          </a:p>
        </p:txBody>
      </p:sp>
      <p:sp>
        <p:nvSpPr>
          <p:cNvPr id="47106" name="Title 1"/>
          <p:cNvSpPr>
            <a:spLocks noGrp="1"/>
          </p:cNvSpPr>
          <p:nvPr>
            <p:ph type="title" idx="4294967295"/>
          </p:nvPr>
        </p:nvSpPr>
        <p:spPr>
          <a:xfrm>
            <a:off x="1611313" y="44450"/>
            <a:ext cx="7497762" cy="1143000"/>
          </a:xfrm>
        </p:spPr>
        <p:txBody>
          <a:bodyPr>
            <a:noAutofit/>
          </a:bodyPr>
          <a:lstStyle/>
          <a:p>
            <a:pPr eaLnBrk="1" hangingPunct="1">
              <a:defRPr/>
            </a:pPr>
            <a:r>
              <a:rPr lang="en-US" sz="3600" smtClean="0">
                <a:effectLst>
                  <a:outerShdw blurRad="38100" dist="38100" dir="2700000" algn="tl">
                    <a:srgbClr val="C0C0C0"/>
                  </a:outerShdw>
                </a:effectLst>
              </a:rPr>
              <a:t>Exhibit 7.3: Annual Total Returns for Shares and Bonds</a:t>
            </a:r>
          </a:p>
        </p:txBody>
      </p:sp>
      <p:pic>
        <p:nvPicPr>
          <p:cNvPr id="36868" name="Picture 5"/>
          <p:cNvPicPr>
            <a:picLocks noChangeAspect="1" noChangeArrowheads="1"/>
          </p:cNvPicPr>
          <p:nvPr/>
        </p:nvPicPr>
        <p:blipFill>
          <a:blip r:embed="rId2" cstate="print"/>
          <a:srcRect/>
          <a:stretch>
            <a:fillRect/>
          </a:stretch>
        </p:blipFill>
        <p:spPr bwMode="auto">
          <a:xfrm>
            <a:off x="3357563" y="1214438"/>
            <a:ext cx="3929062" cy="529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FA1EC1-B78B-469B-BE75-CDE3BE44CACF}" type="slidenum">
              <a:rPr lang="en-US"/>
              <a:pPr/>
              <a:t>26</a:t>
            </a:fld>
            <a:endParaRPr lang="en-US"/>
          </a:p>
        </p:txBody>
      </p:sp>
      <p:sp>
        <p:nvSpPr>
          <p:cNvPr id="48130" name="Title 1"/>
          <p:cNvSpPr>
            <a:spLocks noGrp="1"/>
          </p:cNvSpPr>
          <p:nvPr>
            <p:ph type="title" idx="4294967295"/>
          </p:nvPr>
        </p:nvSpPr>
        <p:spPr>
          <a:xfrm>
            <a:off x="1835150" y="44450"/>
            <a:ext cx="7129463" cy="1143000"/>
          </a:xfrm>
        </p:spPr>
        <p:txBody>
          <a:bodyPr/>
          <a:lstStyle/>
          <a:p>
            <a:pPr eaLnBrk="1" hangingPunct="1">
              <a:defRPr/>
            </a:pPr>
            <a:r>
              <a:rPr lang="en-US" sz="3600" smtClean="0">
                <a:effectLst>
                  <a:outerShdw blurRad="38100" dist="38100" dir="2700000" algn="tl">
                    <a:srgbClr val="C0C0C0"/>
                  </a:outerShdw>
                </a:effectLst>
              </a:rPr>
              <a:t>Exhibit 7.4: EADS Monthly Returns vs. Eurostoxx 50</a:t>
            </a:r>
          </a:p>
        </p:txBody>
      </p:sp>
      <p:pic>
        <p:nvPicPr>
          <p:cNvPr id="37892" name="Picture 5"/>
          <p:cNvPicPr>
            <a:picLocks noChangeAspect="1" noChangeArrowheads="1"/>
          </p:cNvPicPr>
          <p:nvPr/>
        </p:nvPicPr>
        <p:blipFill>
          <a:blip r:embed="rId2" cstate="print"/>
          <a:srcRect/>
          <a:stretch>
            <a:fillRect/>
          </a:stretch>
        </p:blipFill>
        <p:spPr bwMode="auto">
          <a:xfrm>
            <a:off x="2286000" y="1643063"/>
            <a:ext cx="6191250" cy="3543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C9FC0A4-48A8-4DCE-9D62-AE21B334BB50}" type="slidenum">
              <a:rPr lang="en-US"/>
              <a:pPr/>
              <a:t>27</a:t>
            </a:fld>
            <a:endParaRPr lang="en-US"/>
          </a:p>
        </p:txBody>
      </p:sp>
      <p:sp>
        <p:nvSpPr>
          <p:cNvPr id="49154" name="Title 1"/>
          <p:cNvSpPr>
            <a:spLocks noGrp="1"/>
          </p:cNvSpPr>
          <p:nvPr>
            <p:ph type="title" idx="4294967295"/>
          </p:nvPr>
        </p:nvSpPr>
        <p:spPr>
          <a:xfrm>
            <a:off x="1835150" y="44450"/>
            <a:ext cx="7308850" cy="1143000"/>
          </a:xfrm>
        </p:spPr>
        <p:txBody>
          <a:bodyPr/>
          <a:lstStyle/>
          <a:p>
            <a:pPr eaLnBrk="1" hangingPunct="1">
              <a:defRPr/>
            </a:pPr>
            <a:r>
              <a:rPr lang="en-US" sz="2800" smtClean="0">
                <a:effectLst>
                  <a:outerShdw blurRad="38100" dist="38100" dir="2700000" algn="tl">
                    <a:srgbClr val="C0C0C0"/>
                  </a:outerShdw>
                </a:effectLst>
              </a:rPr>
              <a:t>Exhibit 7.5: Cumulative Value of One Unit of Currency Invested in 1900 for Selected Countries</a:t>
            </a:r>
          </a:p>
        </p:txBody>
      </p:sp>
      <p:pic>
        <p:nvPicPr>
          <p:cNvPr id="38916" name="Picture 5"/>
          <p:cNvPicPr>
            <a:picLocks noChangeAspect="1" noChangeArrowheads="1"/>
          </p:cNvPicPr>
          <p:nvPr/>
        </p:nvPicPr>
        <p:blipFill>
          <a:blip r:embed="rId2" cstate="print"/>
          <a:srcRect/>
          <a:stretch>
            <a:fillRect/>
          </a:stretch>
        </p:blipFill>
        <p:spPr bwMode="auto">
          <a:xfrm>
            <a:off x="2286000" y="1136650"/>
            <a:ext cx="3429000" cy="4670425"/>
          </a:xfrm>
          <a:prstGeom prst="rect">
            <a:avLst/>
          </a:prstGeom>
          <a:noFill/>
          <a:ln w="9525">
            <a:noFill/>
            <a:miter lim="800000"/>
            <a:headEnd/>
            <a:tailEnd/>
          </a:ln>
        </p:spPr>
      </p:pic>
      <p:pic>
        <p:nvPicPr>
          <p:cNvPr id="38917" name="Picture 6"/>
          <p:cNvPicPr>
            <a:picLocks noChangeAspect="1" noChangeArrowheads="1"/>
          </p:cNvPicPr>
          <p:nvPr/>
        </p:nvPicPr>
        <p:blipFill>
          <a:blip r:embed="rId3" cstate="print"/>
          <a:srcRect/>
          <a:stretch>
            <a:fillRect/>
          </a:stretch>
        </p:blipFill>
        <p:spPr bwMode="auto">
          <a:xfrm>
            <a:off x="5715000" y="4500563"/>
            <a:ext cx="3243263" cy="1352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FE8112B-3193-4C0C-BC65-5C4098D12E5F}" type="slidenum">
              <a:rPr lang="en-US"/>
              <a:pPr/>
              <a:t>28</a:t>
            </a:fld>
            <a:endParaRPr lang="en-US"/>
          </a:p>
        </p:txBody>
      </p:sp>
      <p:sp>
        <p:nvSpPr>
          <p:cNvPr id="25610" name="Rectangle 12"/>
          <p:cNvSpPr>
            <a:spLocks noGrp="1" noChangeArrowheads="1"/>
          </p:cNvSpPr>
          <p:nvPr>
            <p:ph type="title"/>
          </p:nvPr>
        </p:nvSpPr>
        <p:spPr>
          <a:xfrm>
            <a:off x="1835150" y="44450"/>
            <a:ext cx="7308850" cy="1143000"/>
          </a:xfrm>
        </p:spPr>
        <p:txBody>
          <a:bodyPr/>
          <a:lstStyle/>
          <a:p>
            <a:pPr eaLnBrk="1" hangingPunct="1">
              <a:defRPr/>
            </a:pPr>
            <a:r>
              <a:rPr lang="en-US" sz="4000" smtClean="0">
                <a:effectLst>
                  <a:outerShdw blurRad="38100" dist="38100" dir="2700000" algn="tl">
                    <a:srgbClr val="C0C0C0"/>
                  </a:outerShdw>
                </a:effectLst>
              </a:rPr>
              <a:t>Variance and Standard Deviation</a:t>
            </a:r>
            <a:br>
              <a:rPr lang="en-US" sz="4000" smtClean="0">
                <a:effectLst>
                  <a:outerShdw blurRad="38100" dist="38100" dir="2700000" algn="tl">
                    <a:srgbClr val="C0C0C0"/>
                  </a:outerShdw>
                </a:effectLst>
              </a:rPr>
            </a:br>
            <a:r>
              <a:rPr lang="en-US" sz="4000" smtClean="0">
                <a:effectLst>
                  <a:outerShdw blurRad="38100" dist="38100" dir="2700000" algn="tl">
                    <a:srgbClr val="C0C0C0"/>
                  </a:outerShdw>
                </a:effectLst>
              </a:rPr>
              <a:t>as Measures of Risk</a:t>
            </a:r>
          </a:p>
        </p:txBody>
      </p:sp>
      <p:pic>
        <p:nvPicPr>
          <p:cNvPr id="39940" name="Picture 219"/>
          <p:cNvPicPr>
            <a:picLocks noChangeAspect="1" noChangeArrowheads="1"/>
          </p:cNvPicPr>
          <p:nvPr/>
        </p:nvPicPr>
        <p:blipFill>
          <a:blip r:embed="rId2" cstate="print"/>
          <a:srcRect/>
          <a:stretch>
            <a:fillRect/>
          </a:stretch>
        </p:blipFill>
        <p:spPr bwMode="auto">
          <a:xfrm>
            <a:off x="1928813" y="2773363"/>
            <a:ext cx="7000875" cy="2116137"/>
          </a:xfrm>
          <a:prstGeom prst="rect">
            <a:avLst/>
          </a:prstGeom>
          <a:noFill/>
          <a:ln w="9525">
            <a:noFill/>
            <a:miter lim="800000"/>
            <a:headEnd/>
            <a:tailEnd/>
          </a:ln>
        </p:spPr>
      </p:pic>
      <p:sp>
        <p:nvSpPr>
          <p:cNvPr id="134364" name="Rectangle 220"/>
          <p:cNvSpPr>
            <a:spLocks noGrp="1"/>
          </p:cNvSpPr>
          <p:nvPr>
            <p:ph type="body" idx="1"/>
          </p:nvPr>
        </p:nvSpPr>
        <p:spPr>
          <a:xfrm>
            <a:off x="1763713" y="1412875"/>
            <a:ext cx="6923087" cy="519113"/>
          </a:xfrm>
        </p:spPr>
        <p:txBody>
          <a:bodyPr>
            <a:spAutoFit/>
          </a:bodyPr>
          <a:lstStyle/>
          <a:p>
            <a:pPr marL="0" indent="0" eaLnBrk="1" hangingPunct="1">
              <a:spcBef>
                <a:spcPct val="0"/>
              </a:spcBef>
              <a:buFontTx/>
              <a:buNone/>
              <a:defRPr/>
            </a:pPr>
            <a:r>
              <a:rPr lang="en-GB" sz="2800" smtClean="0">
                <a:solidFill>
                  <a:schemeClr val="hlink"/>
                </a:solidFill>
                <a:effectLst>
                  <a:outerShdw blurRad="38100" dist="38100" dir="2700000" algn="tl">
                    <a:srgbClr val="C0C0C0"/>
                  </a:outerShdw>
                </a:effectLst>
              </a:rPr>
              <a:t>Returns of Major Asset Classes 1900–2009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076580C-5E59-4697-89BF-01FA8249112B}" type="slidenum">
              <a:rPr lang="en-US"/>
              <a:pPr/>
              <a:t>29</a:t>
            </a:fld>
            <a:endParaRPr lang="en-US"/>
          </a:p>
        </p:txBody>
      </p:sp>
      <p:sp>
        <p:nvSpPr>
          <p:cNvPr id="26626" name="Rectangle 2"/>
          <p:cNvSpPr>
            <a:spLocks noGrp="1" noChangeArrowheads="1"/>
          </p:cNvSpPr>
          <p:nvPr>
            <p:ph type="title" idx="4294967295"/>
          </p:nvPr>
        </p:nvSpPr>
        <p:spPr>
          <a:xfrm>
            <a:off x="1763713" y="53975"/>
            <a:ext cx="7129462"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906243" name="Rectangle 3"/>
          <p:cNvSpPr>
            <a:spLocks noGrp="1" noChangeArrowheads="1"/>
          </p:cNvSpPr>
          <p:nvPr>
            <p:ph idx="4294967295"/>
          </p:nvPr>
        </p:nvSpPr>
        <p:spPr>
          <a:xfrm>
            <a:off x="1476375" y="2133600"/>
            <a:ext cx="7272338" cy="1676400"/>
          </a:xfrm>
        </p:spPr>
        <p:txBody>
          <a:bodyPr/>
          <a:lstStyle/>
          <a:p>
            <a:pPr marL="801688" indent="-350838" eaLnBrk="1" hangingPunct="1">
              <a:lnSpc>
                <a:spcPct val="90000"/>
              </a:lnSpc>
              <a:buFont typeface="Wingdings" pitchFamily="2" charset="2"/>
              <a:buChar char="Ø"/>
            </a:pPr>
            <a:r>
              <a:rPr lang="en-US" sz="2600" smtClean="0">
                <a:latin typeface="Arial" charset="0"/>
                <a:cs typeface="Arial" charset="0"/>
              </a:rPr>
              <a:t>By investing in two or more assets whose values do not always move in same direction at same time, investors can reduce risk of investments or portfolio.</a:t>
            </a:r>
          </a:p>
        </p:txBody>
      </p:sp>
      <p:sp>
        <p:nvSpPr>
          <p:cNvPr id="40965"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0966"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0967"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0968"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0969"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0970"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8379" name="Rectangle 11"/>
          <p:cNvSpPr>
            <a:spLocks noChangeArrowheads="1"/>
          </p:cNvSpPr>
          <p:nvPr/>
        </p:nvSpPr>
        <p:spPr bwMode="auto">
          <a:xfrm>
            <a:off x="1763713" y="1196975"/>
            <a:ext cx="4451350" cy="519113"/>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The concept of diversification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6243">
                                            <p:txEl>
                                              <p:pRg st="0" end="0"/>
                                            </p:txEl>
                                          </p:spTgt>
                                        </p:tgtEl>
                                        <p:attrNameLst>
                                          <p:attrName>style.visibility</p:attrName>
                                        </p:attrNameLst>
                                      </p:cBhvr>
                                      <p:to>
                                        <p:strVal val="visible"/>
                                      </p:to>
                                    </p:set>
                                    <p:animEffect transition="in" filter="wipe(left)">
                                      <p:cBhvr>
                                        <p:cTn id="7" dur="500"/>
                                        <p:tgtEl>
                                          <p:spTgt spid="906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C52066ED-54F6-49E1-A098-5FA3FB2FD820}" type="slidenum">
              <a:rPr lang="el-GR">
                <a:solidFill>
                  <a:prstClr val="black">
                    <a:tint val="75000"/>
                  </a:prstClr>
                </a:solidFill>
              </a:rPr>
              <a:pPr>
                <a:defRPr/>
              </a:pPr>
              <a:t>3</a:t>
            </a:fld>
            <a:endParaRPr lang="el-GR">
              <a:solidFill>
                <a:prstClr val="black">
                  <a:tint val="75000"/>
                </a:prstClr>
              </a:solidFill>
            </a:endParaRPr>
          </a:p>
        </p:txBody>
      </p:sp>
    </p:spTree>
    <p:extLst>
      <p:ext uri="{BB962C8B-B14F-4D97-AF65-F5344CB8AC3E}">
        <p14:creationId xmlns:p14="http://schemas.microsoft.com/office/powerpoint/2010/main" val="4205684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86C43EE1-2AD4-40C8-AEA6-20061B80A840}" type="slidenum">
              <a:rPr lang="en-US"/>
              <a:pPr/>
              <a:t>30</a:t>
            </a:fld>
            <a:endParaRPr lang="en-US"/>
          </a:p>
        </p:txBody>
      </p:sp>
      <p:sp>
        <p:nvSpPr>
          <p:cNvPr id="7180" name="Rectangle 14"/>
          <p:cNvSpPr>
            <a:spLocks noGrp="1" noChangeArrowheads="1"/>
          </p:cNvSpPr>
          <p:nvPr>
            <p:ph type="title" idx="4294967295"/>
          </p:nvPr>
        </p:nvSpPr>
        <p:spPr>
          <a:xfrm>
            <a:off x="1835150" y="44450"/>
            <a:ext cx="7058025"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907267" name="Rectangle 3"/>
          <p:cNvSpPr>
            <a:spLocks noGrp="1" noChangeArrowheads="1"/>
          </p:cNvSpPr>
          <p:nvPr>
            <p:ph idx="4294967295"/>
          </p:nvPr>
        </p:nvSpPr>
        <p:spPr>
          <a:xfrm>
            <a:off x="1331913" y="1989138"/>
            <a:ext cx="7416800" cy="1600200"/>
          </a:xfrm>
        </p:spPr>
        <p:txBody>
          <a:bodyPr/>
          <a:lstStyle/>
          <a:p>
            <a:pPr marL="952500" lvl="1" indent="-495300" eaLnBrk="1" hangingPunct="1">
              <a:buFont typeface="Wingdings" pitchFamily="2" charset="2"/>
              <a:buChar char="Ø"/>
            </a:pPr>
            <a:r>
              <a:rPr lang="en-US" sz="2600" smtClean="0">
                <a:latin typeface="Arial" charset="0"/>
                <a:cs typeface="Arial" charset="0"/>
              </a:rPr>
              <a:t>Returns for individual shares from one day to next are largely independent of each other and approximately normally distributed.</a:t>
            </a:r>
          </a:p>
        </p:txBody>
      </p:sp>
      <p:sp>
        <p:nvSpPr>
          <p:cNvPr id="10246"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247"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248" name="Rectangle 6"/>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249"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250"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251"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252"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253"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60428" name="Rectangle 15"/>
          <p:cNvSpPr>
            <a:spLocks noChangeArrowheads="1"/>
          </p:cNvSpPr>
          <p:nvPr/>
        </p:nvSpPr>
        <p:spPr bwMode="auto">
          <a:xfrm>
            <a:off x="1854200" y="1196975"/>
            <a:ext cx="3409950" cy="519113"/>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Single-Asset Portfolios</a:t>
            </a:r>
          </a:p>
        </p:txBody>
      </p:sp>
      <p:sp>
        <p:nvSpPr>
          <p:cNvPr id="10254" name="Rectangle 16"/>
          <p:cNvSpPr>
            <a:spLocks noChangeArrowheads="1"/>
          </p:cNvSpPr>
          <p:nvPr/>
        </p:nvSpPr>
        <p:spPr bwMode="auto">
          <a:xfrm>
            <a:off x="1381125" y="3738563"/>
            <a:ext cx="7512050" cy="914400"/>
          </a:xfrm>
          <a:prstGeom prst="rect">
            <a:avLst/>
          </a:prstGeom>
          <a:noFill/>
          <a:ln w="9525">
            <a:noFill/>
            <a:miter lim="800000"/>
            <a:headEnd/>
            <a:tailEnd/>
          </a:ln>
        </p:spPr>
        <p:txBody>
          <a:bodyPr/>
          <a:lstStyle/>
          <a:p>
            <a:pPr marL="952500" lvl="1" indent="-495300">
              <a:spcBef>
                <a:spcPct val="20000"/>
              </a:spcBef>
              <a:buClr>
                <a:schemeClr val="tx1"/>
              </a:buClr>
              <a:buSzPct val="90000"/>
              <a:buFont typeface="Wingdings" pitchFamily="2" charset="2"/>
              <a:buChar char="Ø"/>
            </a:pPr>
            <a:r>
              <a:rPr lang="en-US" sz="2600"/>
              <a:t>A first pass at comparing risk and return for individual shares is the coefficient of variation, CV.</a:t>
            </a:r>
            <a:endParaRPr lang="en-US" sz="2800"/>
          </a:p>
        </p:txBody>
      </p:sp>
      <p:graphicFrame>
        <p:nvGraphicFramePr>
          <p:cNvPr id="10242" name="Object 16"/>
          <p:cNvGraphicFramePr>
            <a:graphicFrameLocks noChangeAspect="1"/>
          </p:cNvGraphicFramePr>
          <p:nvPr/>
        </p:nvGraphicFramePr>
        <p:xfrm>
          <a:off x="2436813" y="5272088"/>
          <a:ext cx="6096000" cy="965200"/>
        </p:xfrm>
        <a:graphic>
          <a:graphicData uri="http://schemas.openxmlformats.org/presentationml/2006/ole">
            <mc:AlternateContent xmlns:mc="http://schemas.openxmlformats.org/markup-compatibility/2006">
              <mc:Choice xmlns:v="urn:schemas-microsoft-com:vml" Requires="v">
                <p:oleObj spid="_x0000_s10243" name="Equation" r:id="rId4" imgW="6095880" imgH="965160" progId="">
                  <p:embed/>
                </p:oleObj>
              </mc:Choice>
              <mc:Fallback>
                <p:oleObj name="Equation" r:id="rId4" imgW="6095880" imgH="965160"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813" y="5272088"/>
                        <a:ext cx="6096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7267">
                                            <p:txEl>
                                              <p:pRg st="0" end="0"/>
                                            </p:txEl>
                                          </p:spTgt>
                                        </p:tgtEl>
                                        <p:attrNameLst>
                                          <p:attrName>style.visibility</p:attrName>
                                        </p:attrNameLst>
                                      </p:cBhvr>
                                      <p:to>
                                        <p:strVal val="visible"/>
                                      </p:to>
                                    </p:set>
                                    <p:animEffect transition="in" filter="wipe(left)">
                                      <p:cBhvr>
                                        <p:cTn id="7" dur="500"/>
                                        <p:tgtEl>
                                          <p:spTgt spid="907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54"/>
                                        </p:tgtEl>
                                        <p:attrNameLst>
                                          <p:attrName>style.visibility</p:attrName>
                                        </p:attrNameLst>
                                      </p:cBhvr>
                                      <p:to>
                                        <p:strVal val="visible"/>
                                      </p:to>
                                    </p:set>
                                    <p:animEffect transition="in" filter="wipe(left)">
                                      <p:cBhvr>
                                        <p:cTn id="12" dur="500"/>
                                        <p:tgtEl>
                                          <p:spTgt spid="102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wipe(left)">
                                      <p:cBhvr>
                                        <p:cTn id="1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7" grpId="0" build="p" autoUpdateAnimBg="0"/>
      <p:bldP spid="102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1D8D34F8-746B-411D-A749-EEA78D5DA091}" type="slidenum">
              <a:rPr lang="en-US"/>
              <a:pPr/>
              <a:t>31</a:t>
            </a:fld>
            <a:endParaRPr lang="en-US"/>
          </a:p>
        </p:txBody>
      </p:sp>
      <p:sp>
        <p:nvSpPr>
          <p:cNvPr id="7180" name="Rectangle 14"/>
          <p:cNvSpPr>
            <a:spLocks noGrp="1" noChangeArrowheads="1"/>
          </p:cNvSpPr>
          <p:nvPr>
            <p:ph type="title" idx="4294967295"/>
          </p:nvPr>
        </p:nvSpPr>
        <p:spPr>
          <a:xfrm>
            <a:off x="1763713" y="44450"/>
            <a:ext cx="7129462"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11269"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1270"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1271" name="Rectangle 6"/>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1272"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1273"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1274"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1275"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1276"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62475" name="Rectangle 15"/>
          <p:cNvSpPr>
            <a:spLocks noChangeArrowheads="1"/>
          </p:cNvSpPr>
          <p:nvPr/>
        </p:nvSpPr>
        <p:spPr bwMode="auto">
          <a:xfrm>
            <a:off x="1763713" y="1125538"/>
            <a:ext cx="4832350" cy="519112"/>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Coefficient of Variation Example</a:t>
            </a:r>
          </a:p>
        </p:txBody>
      </p:sp>
      <p:sp>
        <p:nvSpPr>
          <p:cNvPr id="17" name="Rectangle 2"/>
          <p:cNvSpPr txBox="1">
            <a:spLocks noChangeArrowheads="1"/>
          </p:cNvSpPr>
          <p:nvPr/>
        </p:nvSpPr>
        <p:spPr bwMode="auto">
          <a:xfrm>
            <a:off x="1835150" y="1916113"/>
            <a:ext cx="7004050" cy="21336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en-US" sz="2600"/>
              <a:t>Share A has an expected return of 12 per cent and a standard deviation of 12 per cent while Share C has an expected return of 16 per cent and a standard deviation of 16 per cent. What is the coefficient of variation for these shares?</a:t>
            </a:r>
          </a:p>
        </p:txBody>
      </p:sp>
      <p:graphicFrame>
        <p:nvGraphicFramePr>
          <p:cNvPr id="62477" name="Object 3"/>
          <p:cNvGraphicFramePr>
            <a:graphicFrameLocks noChangeAspect="1"/>
          </p:cNvGraphicFramePr>
          <p:nvPr/>
        </p:nvGraphicFramePr>
        <p:xfrm>
          <a:off x="2584450" y="4419600"/>
          <a:ext cx="5372100" cy="787400"/>
        </p:xfrm>
        <a:graphic>
          <a:graphicData uri="http://schemas.openxmlformats.org/presentationml/2006/ole">
            <mc:AlternateContent xmlns:mc="http://schemas.openxmlformats.org/markup-compatibility/2006">
              <mc:Choice xmlns:v="urn:schemas-microsoft-com:vml" Requires="v">
                <p:oleObj spid="_x0000_s11267" name="Equation" r:id="rId4" imgW="5371920" imgH="787320" progId="">
                  <p:embed/>
                </p:oleObj>
              </mc:Choice>
              <mc:Fallback>
                <p:oleObj name="Equation" r:id="rId4" imgW="5371920" imgH="7873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450" y="4419600"/>
                        <a:ext cx="53721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2477"/>
                                        </p:tgtEl>
                                        <p:attrNameLst>
                                          <p:attrName>style.visibility</p:attrName>
                                        </p:attrNameLst>
                                      </p:cBhvr>
                                      <p:to>
                                        <p:strVal val="visible"/>
                                      </p:to>
                                    </p:set>
                                    <p:anim calcmode="lin" valueType="num">
                                      <p:cBhvr additive="base">
                                        <p:cTn id="13" dur="500" fill="hold"/>
                                        <p:tgtEl>
                                          <p:spTgt spid="62477"/>
                                        </p:tgtEl>
                                        <p:attrNameLst>
                                          <p:attrName>ppt_x</p:attrName>
                                        </p:attrNameLst>
                                      </p:cBhvr>
                                      <p:tavLst>
                                        <p:tav tm="0">
                                          <p:val>
                                            <p:strVal val="0-#ppt_w/2"/>
                                          </p:val>
                                        </p:tav>
                                        <p:tav tm="100000">
                                          <p:val>
                                            <p:strVal val="#ppt_x"/>
                                          </p:val>
                                        </p:tav>
                                      </p:tavLst>
                                    </p:anim>
                                    <p:anim calcmode="lin" valueType="num">
                                      <p:cBhvr additive="base">
                                        <p:cTn id="14" dur="500" fill="hold"/>
                                        <p:tgtEl>
                                          <p:spTgt spid="624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765D457E-D56A-4E18-BBC4-BEA9CF5A8C7C}" type="slidenum">
              <a:rPr lang="en-US"/>
              <a:pPr/>
              <a:t>32</a:t>
            </a:fld>
            <a:endParaRPr lang="en-US"/>
          </a:p>
        </p:txBody>
      </p:sp>
      <p:sp>
        <p:nvSpPr>
          <p:cNvPr id="8201" name="Rectangle 17"/>
          <p:cNvSpPr>
            <a:spLocks noGrp="1" noChangeArrowheads="1"/>
          </p:cNvSpPr>
          <p:nvPr>
            <p:ph type="title" idx="4294967295"/>
          </p:nvPr>
        </p:nvSpPr>
        <p:spPr>
          <a:xfrm>
            <a:off x="1763713" y="44450"/>
            <a:ext cx="7129462"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909315" name="Rectangle 3"/>
          <p:cNvSpPr>
            <a:spLocks noGrp="1" noChangeArrowheads="1"/>
          </p:cNvSpPr>
          <p:nvPr>
            <p:ph idx="4294967295"/>
          </p:nvPr>
        </p:nvSpPr>
        <p:spPr>
          <a:xfrm>
            <a:off x="1331913" y="1989138"/>
            <a:ext cx="7354887" cy="1219200"/>
          </a:xfrm>
        </p:spPr>
        <p:txBody>
          <a:bodyPr/>
          <a:lstStyle/>
          <a:p>
            <a:pPr marL="952500" lvl="1" indent="-495300" eaLnBrk="1" hangingPunct="1">
              <a:lnSpc>
                <a:spcPct val="90000"/>
              </a:lnSpc>
              <a:buFont typeface="Wingdings" pitchFamily="2" charset="2"/>
              <a:buChar char="Ø"/>
            </a:pPr>
            <a:r>
              <a:rPr lang="en-US" sz="2600" smtClean="0">
                <a:latin typeface="Arial" charset="0"/>
                <a:cs typeface="Arial" charset="0"/>
              </a:rPr>
              <a:t>Coefficient of variation has a critical shortcoming not quite evident when only a single asset is considered.</a:t>
            </a:r>
          </a:p>
        </p:txBody>
      </p:sp>
      <p:sp>
        <p:nvSpPr>
          <p:cNvPr id="12294"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2295"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2296"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2297"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2298"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64521" name="Rectangle 18"/>
          <p:cNvSpPr>
            <a:spLocks noChangeArrowheads="1"/>
          </p:cNvSpPr>
          <p:nvPr/>
        </p:nvSpPr>
        <p:spPr bwMode="auto">
          <a:xfrm>
            <a:off x="1763713" y="1125538"/>
            <a:ext cx="5464175" cy="519112"/>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Portfolios with More than One Asset</a:t>
            </a:r>
          </a:p>
        </p:txBody>
      </p:sp>
      <p:grpSp>
        <p:nvGrpSpPr>
          <p:cNvPr id="2" name="Group 20"/>
          <p:cNvGrpSpPr>
            <a:grpSpLocks/>
          </p:cNvGrpSpPr>
          <p:nvPr/>
        </p:nvGrpSpPr>
        <p:grpSpPr bwMode="auto">
          <a:xfrm>
            <a:off x="1331913" y="3429000"/>
            <a:ext cx="8305800" cy="1454150"/>
            <a:chOff x="240" y="2160"/>
            <a:chExt cx="5232" cy="916"/>
          </a:xfrm>
        </p:grpSpPr>
        <p:graphicFrame>
          <p:nvGraphicFramePr>
            <p:cNvPr id="12290" name="Object 1024"/>
            <p:cNvGraphicFramePr>
              <a:graphicFrameLocks noChangeAspect="1"/>
            </p:cNvGraphicFramePr>
            <p:nvPr/>
          </p:nvGraphicFramePr>
          <p:xfrm>
            <a:off x="864" y="2736"/>
            <a:ext cx="2685" cy="340"/>
          </p:xfrm>
          <a:graphic>
            <a:graphicData uri="http://schemas.openxmlformats.org/presentationml/2006/ole">
              <mc:AlternateContent xmlns:mc="http://schemas.openxmlformats.org/markup-compatibility/2006">
                <mc:Choice xmlns:v="urn:schemas-microsoft-com:vml" Requires="v">
                  <p:oleObj spid="_x0000_s12291" name="Equation" r:id="rId4" imgW="1981200" imgH="254000" progId="">
                    <p:embed/>
                  </p:oleObj>
                </mc:Choice>
                <mc:Fallback>
                  <p:oleObj name="Equation" r:id="rId4" imgW="1981200" imgH="25400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736"/>
                          <a:ext cx="2685" cy="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1" name="Rectangle 19"/>
            <p:cNvSpPr>
              <a:spLocks noChangeArrowheads="1"/>
            </p:cNvSpPr>
            <p:nvPr/>
          </p:nvSpPr>
          <p:spPr bwMode="auto">
            <a:xfrm>
              <a:off x="240" y="2160"/>
              <a:ext cx="5232" cy="576"/>
            </a:xfrm>
            <a:prstGeom prst="rect">
              <a:avLst/>
            </a:prstGeom>
            <a:noFill/>
            <a:ln w="9525">
              <a:noFill/>
              <a:miter lim="800000"/>
              <a:headEnd/>
              <a:tailEnd/>
            </a:ln>
          </p:spPr>
          <p:txBody>
            <a:bodyPr/>
            <a:lstStyle/>
            <a:p>
              <a:pPr marL="952500" lvl="1" indent="-495300">
                <a:spcBef>
                  <a:spcPct val="20000"/>
                </a:spcBef>
                <a:buClr>
                  <a:schemeClr val="tx1"/>
                </a:buClr>
                <a:buSzPct val="90000"/>
                <a:buFont typeface="Wingdings" pitchFamily="2" charset="2"/>
                <a:buChar char="Ø"/>
              </a:pPr>
              <a:r>
                <a:rPr lang="en-US" sz="2600"/>
                <a:t>Expected return of portfolio made up of two assets: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9315">
                                            <p:txEl>
                                              <p:pRg st="0" end="0"/>
                                            </p:txEl>
                                          </p:spTgt>
                                        </p:tgtEl>
                                        <p:attrNameLst>
                                          <p:attrName>style.visibility</p:attrName>
                                        </p:attrNameLst>
                                      </p:cBhvr>
                                      <p:to>
                                        <p:strVal val="visible"/>
                                      </p:to>
                                    </p:set>
                                    <p:animEffect transition="in" filter="wipe(left)">
                                      <p:cBhvr>
                                        <p:cTn id="7" dur="500"/>
                                        <p:tgtEl>
                                          <p:spTgt spid="909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1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098A551C-0436-43D1-AA2F-6BFC0D3BF261}" type="slidenum">
              <a:rPr lang="en-US"/>
              <a:pPr/>
              <a:t>33</a:t>
            </a:fld>
            <a:endParaRPr lang="en-US"/>
          </a:p>
        </p:txBody>
      </p:sp>
      <p:sp>
        <p:nvSpPr>
          <p:cNvPr id="13316"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3317"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3318"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3319"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3320"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3321"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9225" name="Rectangle 16"/>
          <p:cNvSpPr>
            <a:spLocks noGrp="1" noChangeArrowheads="1"/>
          </p:cNvSpPr>
          <p:nvPr>
            <p:ph type="title" idx="4294967295"/>
          </p:nvPr>
        </p:nvSpPr>
        <p:spPr>
          <a:xfrm>
            <a:off x="1763713" y="44450"/>
            <a:ext cx="7129462"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66569" name="Rectangle 17"/>
          <p:cNvSpPr>
            <a:spLocks noChangeArrowheads="1"/>
          </p:cNvSpPr>
          <p:nvPr/>
        </p:nvSpPr>
        <p:spPr bwMode="auto">
          <a:xfrm>
            <a:off x="1763713" y="1125538"/>
            <a:ext cx="5464175" cy="519112"/>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Portfolios with More than One Asset</a:t>
            </a:r>
          </a:p>
        </p:txBody>
      </p:sp>
      <p:sp>
        <p:nvSpPr>
          <p:cNvPr id="66570" name="Rectangle 20"/>
          <p:cNvSpPr>
            <a:spLocks noChangeArrowheads="1"/>
          </p:cNvSpPr>
          <p:nvPr/>
        </p:nvSpPr>
        <p:spPr bwMode="auto">
          <a:xfrm>
            <a:off x="1476375" y="1989138"/>
            <a:ext cx="7210425" cy="914400"/>
          </a:xfrm>
          <a:prstGeom prst="rect">
            <a:avLst/>
          </a:prstGeom>
          <a:noFill/>
          <a:ln w="9525">
            <a:noFill/>
            <a:miter lim="800000"/>
            <a:headEnd/>
            <a:tailEnd/>
          </a:ln>
        </p:spPr>
        <p:txBody>
          <a:bodyPr/>
          <a:lstStyle/>
          <a:p>
            <a:pPr marL="801688" indent="-350838">
              <a:spcBef>
                <a:spcPct val="20000"/>
              </a:spcBef>
              <a:buClr>
                <a:schemeClr val="tx1"/>
              </a:buClr>
              <a:buSzPct val="90000"/>
              <a:buFont typeface="Wingdings" pitchFamily="2" charset="2"/>
              <a:buChar char="Ø"/>
            </a:pPr>
            <a:r>
              <a:rPr lang="en-US" sz="2600"/>
              <a:t>Expected return of portfolio made up of multiple assets:</a:t>
            </a:r>
          </a:p>
        </p:txBody>
      </p:sp>
      <p:sp>
        <p:nvSpPr>
          <p:cNvPr id="13325" name="Rectangle 13"/>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el-GR"/>
          </a:p>
        </p:txBody>
      </p:sp>
      <p:graphicFrame>
        <p:nvGraphicFramePr>
          <p:cNvPr id="66572" name="Object 12"/>
          <p:cNvGraphicFramePr>
            <a:graphicFrameLocks noChangeAspect="1"/>
          </p:cNvGraphicFramePr>
          <p:nvPr/>
        </p:nvGraphicFramePr>
        <p:xfrm>
          <a:off x="1763713" y="3284538"/>
          <a:ext cx="7345362" cy="1319212"/>
        </p:xfrm>
        <a:graphic>
          <a:graphicData uri="http://schemas.openxmlformats.org/presentationml/2006/ole">
            <mc:AlternateContent xmlns:mc="http://schemas.openxmlformats.org/markup-compatibility/2006">
              <mc:Choice xmlns:v="urn:schemas-microsoft-com:vml" Requires="v">
                <p:oleObj spid="_x0000_s13315" name="Equation" r:id="rId4" imgW="3657600" imgH="660400" progId="Equation.3">
                  <p:embed/>
                </p:oleObj>
              </mc:Choice>
              <mc:Fallback>
                <p:oleObj name="Equation" r:id="rId4" imgW="3657600" imgH="6604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3284538"/>
                        <a:ext cx="7345362" cy="1319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70"/>
                                        </p:tgtEl>
                                        <p:attrNameLst>
                                          <p:attrName>style.visibility</p:attrName>
                                        </p:attrNameLst>
                                      </p:cBhvr>
                                      <p:to>
                                        <p:strVal val="visible"/>
                                      </p:to>
                                    </p:set>
                                    <p:anim calcmode="lin" valueType="num">
                                      <p:cBhvr additive="base">
                                        <p:cTn id="7" dur="500" fill="hold"/>
                                        <p:tgtEl>
                                          <p:spTgt spid="66570"/>
                                        </p:tgtEl>
                                        <p:attrNameLst>
                                          <p:attrName>ppt_x</p:attrName>
                                        </p:attrNameLst>
                                      </p:cBhvr>
                                      <p:tavLst>
                                        <p:tav tm="0">
                                          <p:val>
                                            <p:strVal val="0-#ppt_w/2"/>
                                          </p:val>
                                        </p:tav>
                                        <p:tav tm="100000">
                                          <p:val>
                                            <p:strVal val="#ppt_x"/>
                                          </p:val>
                                        </p:tav>
                                      </p:tavLst>
                                    </p:anim>
                                    <p:anim calcmode="lin" valueType="num">
                                      <p:cBhvr additive="base">
                                        <p:cTn id="8" dur="500" fill="hold"/>
                                        <p:tgtEl>
                                          <p:spTgt spid="665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6572"/>
                                        </p:tgtEl>
                                        <p:attrNameLst>
                                          <p:attrName>style.visibility</p:attrName>
                                        </p:attrNameLst>
                                      </p:cBhvr>
                                      <p:to>
                                        <p:strVal val="visible"/>
                                      </p:to>
                                    </p:set>
                                    <p:anim calcmode="lin" valueType="num">
                                      <p:cBhvr additive="base">
                                        <p:cTn id="13" dur="500" fill="hold"/>
                                        <p:tgtEl>
                                          <p:spTgt spid="66572"/>
                                        </p:tgtEl>
                                        <p:attrNameLst>
                                          <p:attrName>ppt_x</p:attrName>
                                        </p:attrNameLst>
                                      </p:cBhvr>
                                      <p:tavLst>
                                        <p:tav tm="0">
                                          <p:val>
                                            <p:strVal val="0-#ppt_w/2"/>
                                          </p:val>
                                        </p:tav>
                                        <p:tav tm="100000">
                                          <p:val>
                                            <p:strVal val="#ppt_x"/>
                                          </p:val>
                                        </p:tav>
                                      </p:tavLst>
                                    </p:anim>
                                    <p:anim calcmode="lin" valueType="num">
                                      <p:cBhvr additive="base">
                                        <p:cTn id="14" dur="500" fill="hold"/>
                                        <p:tgtEl>
                                          <p:spTgt spid="66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F66CF851-DE23-419C-AEF3-3C2368CBB181}" type="slidenum">
              <a:rPr lang="en-US"/>
              <a:pPr/>
              <a:t>34</a:t>
            </a:fld>
            <a:endParaRPr lang="en-US"/>
          </a:p>
        </p:txBody>
      </p:sp>
      <p:sp>
        <p:nvSpPr>
          <p:cNvPr id="14340"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4341"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4342"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4343"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4344"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4345"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9225" name="Rectangle 16"/>
          <p:cNvSpPr>
            <a:spLocks noGrp="1" noChangeArrowheads="1"/>
          </p:cNvSpPr>
          <p:nvPr>
            <p:ph type="title" idx="4294967295"/>
          </p:nvPr>
        </p:nvSpPr>
        <p:spPr>
          <a:xfrm>
            <a:off x="1835150" y="44450"/>
            <a:ext cx="7129463"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68617" name="Rectangle 17"/>
          <p:cNvSpPr>
            <a:spLocks noChangeArrowheads="1"/>
          </p:cNvSpPr>
          <p:nvPr/>
        </p:nvSpPr>
        <p:spPr bwMode="auto">
          <a:xfrm>
            <a:off x="1763713" y="1125538"/>
            <a:ext cx="5529262" cy="519112"/>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Expected return of Portfolio Example</a:t>
            </a:r>
          </a:p>
        </p:txBody>
      </p:sp>
      <p:sp>
        <p:nvSpPr>
          <p:cNvPr id="12" name="Rectangle 2"/>
          <p:cNvSpPr txBox="1">
            <a:spLocks noChangeArrowheads="1"/>
          </p:cNvSpPr>
          <p:nvPr/>
        </p:nvSpPr>
        <p:spPr bwMode="auto">
          <a:xfrm>
            <a:off x="1817688" y="1700213"/>
            <a:ext cx="7146925" cy="24384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en-US" sz="2600"/>
              <a:t>You invested €100 000 in treasury bills that yield 4.5 per cent; €150 000 in Unilever shares, which have an expected return of 7.5 per cent; and €150 000 in Royal Dutch Shell shares, which have an expected return of 9.0 per cent. What is the expected return of this €400 000 portfolio? </a:t>
            </a:r>
          </a:p>
        </p:txBody>
      </p:sp>
      <p:sp>
        <p:nvSpPr>
          <p:cNvPr id="14349" name="Rectangle 13"/>
          <p:cNvSpPr>
            <a:spLocks noChangeArrowheads="1"/>
          </p:cNvSpPr>
          <p:nvPr/>
        </p:nvSpPr>
        <p:spPr bwMode="auto">
          <a:xfrm>
            <a:off x="0" y="2881313"/>
            <a:ext cx="9144000" cy="0"/>
          </a:xfrm>
          <a:prstGeom prst="rect">
            <a:avLst/>
          </a:prstGeom>
          <a:noFill/>
          <a:ln w="9525">
            <a:noFill/>
            <a:miter lim="800000"/>
            <a:headEnd/>
            <a:tailEnd/>
          </a:ln>
        </p:spPr>
        <p:txBody>
          <a:bodyPr wrap="none" anchor="ctr">
            <a:spAutoFit/>
          </a:bodyPr>
          <a:lstStyle/>
          <a:p>
            <a:endParaRPr lang="el-GR"/>
          </a:p>
        </p:txBody>
      </p:sp>
      <p:graphicFrame>
        <p:nvGraphicFramePr>
          <p:cNvPr id="68620" name="Object 12"/>
          <p:cNvGraphicFramePr>
            <a:graphicFrameLocks noChangeAspect="1"/>
          </p:cNvGraphicFramePr>
          <p:nvPr/>
        </p:nvGraphicFramePr>
        <p:xfrm>
          <a:off x="2916238" y="4508500"/>
          <a:ext cx="5473700" cy="2009775"/>
        </p:xfrm>
        <a:graphic>
          <a:graphicData uri="http://schemas.openxmlformats.org/presentationml/2006/ole">
            <mc:AlternateContent xmlns:mc="http://schemas.openxmlformats.org/markup-compatibility/2006">
              <mc:Choice xmlns:v="urn:schemas-microsoft-com:vml" Requires="v">
                <p:oleObj spid="_x0000_s14339" name="Equation" r:id="rId4" imgW="2361960" imgH="863280" progId="Equation.3">
                  <p:embed/>
                </p:oleObj>
              </mc:Choice>
              <mc:Fallback>
                <p:oleObj name="Equation" r:id="rId4" imgW="2361960" imgH="86328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4508500"/>
                        <a:ext cx="5473700" cy="200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8620"/>
                                        </p:tgtEl>
                                        <p:attrNameLst>
                                          <p:attrName>style.visibility</p:attrName>
                                        </p:attrNameLst>
                                      </p:cBhvr>
                                      <p:to>
                                        <p:strVal val="visible"/>
                                      </p:to>
                                    </p:set>
                                    <p:anim calcmode="lin" valueType="num">
                                      <p:cBhvr additive="base">
                                        <p:cTn id="13" dur="500" fill="hold"/>
                                        <p:tgtEl>
                                          <p:spTgt spid="68620"/>
                                        </p:tgtEl>
                                        <p:attrNameLst>
                                          <p:attrName>ppt_x</p:attrName>
                                        </p:attrNameLst>
                                      </p:cBhvr>
                                      <p:tavLst>
                                        <p:tav tm="0">
                                          <p:val>
                                            <p:strVal val="0-#ppt_w/2"/>
                                          </p:val>
                                        </p:tav>
                                        <p:tav tm="100000">
                                          <p:val>
                                            <p:strVal val="#ppt_x"/>
                                          </p:val>
                                        </p:tav>
                                      </p:tavLst>
                                    </p:anim>
                                    <p:anim calcmode="lin" valueType="num">
                                      <p:cBhvr additive="base">
                                        <p:cTn id="14" dur="500" fill="hold"/>
                                        <p:tgtEl>
                                          <p:spTgt spid="68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4AAA930D-D270-41C8-B81D-06FC387BA1BE}" type="slidenum">
              <a:rPr lang="en-US"/>
              <a:pPr/>
              <a:t>35</a:t>
            </a:fld>
            <a:endParaRPr lang="en-US"/>
          </a:p>
        </p:txBody>
      </p:sp>
      <p:sp>
        <p:nvSpPr>
          <p:cNvPr id="15364"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5365"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5366"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5367"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5368"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5369"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9225" name="Rectangle 16"/>
          <p:cNvSpPr>
            <a:spLocks noGrp="1" noChangeArrowheads="1"/>
          </p:cNvSpPr>
          <p:nvPr>
            <p:ph type="title" idx="4294967295"/>
          </p:nvPr>
        </p:nvSpPr>
        <p:spPr>
          <a:xfrm>
            <a:off x="1879600" y="44450"/>
            <a:ext cx="7013575"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70665" name="Rectangle 17"/>
          <p:cNvSpPr>
            <a:spLocks noChangeArrowheads="1"/>
          </p:cNvSpPr>
          <p:nvPr/>
        </p:nvSpPr>
        <p:spPr bwMode="auto">
          <a:xfrm>
            <a:off x="1763713" y="1125538"/>
            <a:ext cx="7183437" cy="519112"/>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Expected return of Portfolio Example -continued</a:t>
            </a:r>
          </a:p>
        </p:txBody>
      </p:sp>
      <p:graphicFrame>
        <p:nvGraphicFramePr>
          <p:cNvPr id="70666" name="Object 3"/>
          <p:cNvGraphicFramePr>
            <a:graphicFrameLocks noChangeAspect="1"/>
          </p:cNvGraphicFramePr>
          <p:nvPr/>
        </p:nvGraphicFramePr>
        <p:xfrm>
          <a:off x="2152650" y="2755900"/>
          <a:ext cx="6667500" cy="1346200"/>
        </p:xfrm>
        <a:graphic>
          <a:graphicData uri="http://schemas.openxmlformats.org/presentationml/2006/ole">
            <mc:AlternateContent xmlns:mc="http://schemas.openxmlformats.org/markup-compatibility/2006">
              <mc:Choice xmlns:v="urn:schemas-microsoft-com:vml" Requires="v">
                <p:oleObj spid="_x0000_s15363" name="Equation" r:id="rId4" imgW="6667200" imgH="1346040" progId="">
                  <p:embed/>
                </p:oleObj>
              </mc:Choice>
              <mc:Fallback>
                <p:oleObj name="Equation" r:id="rId4" imgW="6667200" imgH="13460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650" y="2755900"/>
                        <a:ext cx="666750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666"/>
                                        </p:tgtEl>
                                        <p:attrNameLst>
                                          <p:attrName>style.visibility</p:attrName>
                                        </p:attrNameLst>
                                      </p:cBhvr>
                                      <p:to>
                                        <p:strVal val="visible"/>
                                      </p:to>
                                    </p:set>
                                    <p:anim calcmode="lin" valueType="num">
                                      <p:cBhvr additive="base">
                                        <p:cTn id="7" dur="500" fill="hold"/>
                                        <p:tgtEl>
                                          <p:spTgt spid="70666"/>
                                        </p:tgtEl>
                                        <p:attrNameLst>
                                          <p:attrName>ppt_x</p:attrName>
                                        </p:attrNameLst>
                                      </p:cBhvr>
                                      <p:tavLst>
                                        <p:tav tm="0">
                                          <p:val>
                                            <p:strVal val="0-#ppt_w/2"/>
                                          </p:val>
                                        </p:tav>
                                        <p:tav tm="100000">
                                          <p:val>
                                            <p:strVal val="#ppt_x"/>
                                          </p:val>
                                        </p:tav>
                                      </p:tavLst>
                                    </p:anim>
                                    <p:anim calcmode="lin" valueType="num">
                                      <p:cBhvr additive="base">
                                        <p:cTn id="8" dur="500" fill="hold"/>
                                        <p:tgtEl>
                                          <p:spTgt spid="70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0927769C-9EE5-4884-A974-E6F48659F6DE}" type="slidenum">
              <a:rPr lang="en-US"/>
              <a:pPr/>
              <a:t>36</a:t>
            </a:fld>
            <a:endParaRPr lang="en-US"/>
          </a:p>
        </p:txBody>
      </p:sp>
      <p:sp>
        <p:nvSpPr>
          <p:cNvPr id="27658" name="Rectangle 10"/>
          <p:cNvSpPr>
            <a:spLocks noGrp="1" noChangeArrowheads="1"/>
          </p:cNvSpPr>
          <p:nvPr>
            <p:ph type="title" idx="4294967295"/>
          </p:nvPr>
        </p:nvSpPr>
        <p:spPr>
          <a:xfrm>
            <a:off x="1763713" y="44450"/>
            <a:ext cx="7129462"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1003522" name="Rectangle 2"/>
          <p:cNvSpPr>
            <a:spLocks noGrp="1" noChangeArrowheads="1"/>
          </p:cNvSpPr>
          <p:nvPr>
            <p:ph idx="4294967295"/>
          </p:nvPr>
        </p:nvSpPr>
        <p:spPr>
          <a:xfrm>
            <a:off x="1476375" y="1989138"/>
            <a:ext cx="7283450" cy="1600200"/>
          </a:xfrm>
        </p:spPr>
        <p:txBody>
          <a:bodyPr/>
          <a:lstStyle/>
          <a:p>
            <a:pPr marL="804863" indent="-354013" eaLnBrk="1" hangingPunct="1">
              <a:lnSpc>
                <a:spcPct val="90000"/>
              </a:lnSpc>
              <a:buFont typeface="Wingdings" pitchFamily="2" charset="2"/>
              <a:buChar char="Ø"/>
            </a:pPr>
            <a:r>
              <a:rPr lang="en-US" sz="2600" smtClean="0">
                <a:latin typeface="Arial" charset="0"/>
                <a:cs typeface="Arial" charset="0"/>
              </a:rPr>
              <a:t>Expected return of each asset must be found before applying either of the two above formulas; fraction of portfolio invested in each asset must also be known.</a:t>
            </a:r>
            <a:endParaRPr lang="en-US" sz="2200" smtClean="0">
              <a:latin typeface="Arial" charset="0"/>
              <a:cs typeface="Arial" charset="0"/>
            </a:endParaRPr>
          </a:p>
        </p:txBody>
      </p:sp>
      <p:sp>
        <p:nvSpPr>
          <p:cNvPr id="41989" name="Rectangle 3"/>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1990" name="Rectangle 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1991"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1992" name="Rectangle 6"/>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1993"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1994"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1995"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72715" name="Rectangle 11"/>
          <p:cNvSpPr>
            <a:spLocks noChangeArrowheads="1"/>
          </p:cNvSpPr>
          <p:nvPr/>
        </p:nvSpPr>
        <p:spPr bwMode="auto">
          <a:xfrm>
            <a:off x="1763713" y="1125538"/>
            <a:ext cx="5464175" cy="519112"/>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Portfolios with More than One Asset</a:t>
            </a:r>
          </a:p>
        </p:txBody>
      </p:sp>
      <p:sp>
        <p:nvSpPr>
          <p:cNvPr id="1003532" name="Rectangle 12"/>
          <p:cNvSpPr>
            <a:spLocks noChangeArrowheads="1"/>
          </p:cNvSpPr>
          <p:nvPr/>
        </p:nvSpPr>
        <p:spPr bwMode="auto">
          <a:xfrm>
            <a:off x="1476375" y="4225925"/>
            <a:ext cx="7356475" cy="12192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Prices of two shares in a portfolio will rarely change by the same amount and in the same direction at same time.</a:t>
            </a:r>
            <a:endParaRPr lang="en-US" sz="2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22">
                                            <p:txEl>
                                              <p:pRg st="0" end="0"/>
                                            </p:txEl>
                                          </p:spTgt>
                                        </p:tgtEl>
                                        <p:attrNameLst>
                                          <p:attrName>style.visibility</p:attrName>
                                        </p:attrNameLst>
                                      </p:cBhvr>
                                      <p:to>
                                        <p:strVal val="visible"/>
                                      </p:to>
                                    </p:set>
                                    <p:animEffect transition="in" filter="wipe(left)">
                                      <p:cBhvr>
                                        <p:cTn id="7" dur="500"/>
                                        <p:tgtEl>
                                          <p:spTgt spid="1003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32">
                                            <p:txEl>
                                              <p:pRg st="0" end="0"/>
                                            </p:txEl>
                                          </p:spTgt>
                                        </p:tgtEl>
                                        <p:attrNameLst>
                                          <p:attrName>style.visibility</p:attrName>
                                        </p:attrNameLst>
                                      </p:cBhvr>
                                      <p:to>
                                        <p:strVal val="visible"/>
                                      </p:to>
                                    </p:set>
                                    <p:animEffect transition="in" filter="wipe(left)">
                                      <p:cBhvr>
                                        <p:cTn id="12" dur="500"/>
                                        <p:tgtEl>
                                          <p:spTgt spid="10035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2" grpId="0" build="p" autoUpdateAnimBg="0"/>
      <p:bldP spid="100353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D1C129-ACCE-4531-8ECB-C09E70139F43}" type="slidenum">
              <a:rPr lang="en-US"/>
              <a:pPr/>
              <a:t>37</a:t>
            </a:fld>
            <a:endParaRPr lang="en-US"/>
          </a:p>
        </p:txBody>
      </p:sp>
      <p:sp>
        <p:nvSpPr>
          <p:cNvPr id="50178" name="Title 1"/>
          <p:cNvSpPr>
            <a:spLocks noGrp="1"/>
          </p:cNvSpPr>
          <p:nvPr>
            <p:ph type="title" idx="4294967295"/>
          </p:nvPr>
        </p:nvSpPr>
        <p:spPr>
          <a:xfrm>
            <a:off x="1646238" y="0"/>
            <a:ext cx="7497762" cy="1143000"/>
          </a:xfrm>
        </p:spPr>
        <p:txBody>
          <a:bodyPr/>
          <a:lstStyle/>
          <a:p>
            <a:pPr eaLnBrk="1" hangingPunct="1">
              <a:defRPr/>
            </a:pPr>
            <a:r>
              <a:rPr lang="en-US" sz="3600" dirty="0" smtClean="0">
                <a:effectLst>
                  <a:outerShdw blurRad="38100" dist="38100" dir="2700000" algn="tl">
                    <a:srgbClr val="C0C0C0"/>
                  </a:outerShdw>
                </a:effectLst>
              </a:rPr>
              <a:t>Exhibit 7.6: Monthly Returns for Carrefour SA and Deutsche Bank</a:t>
            </a:r>
          </a:p>
        </p:txBody>
      </p:sp>
      <p:pic>
        <p:nvPicPr>
          <p:cNvPr id="43012" name="Picture 5"/>
          <p:cNvPicPr>
            <a:picLocks noChangeAspect="1" noChangeArrowheads="1"/>
          </p:cNvPicPr>
          <p:nvPr/>
        </p:nvPicPr>
        <p:blipFill>
          <a:blip r:embed="rId2" cstate="print"/>
          <a:srcRect/>
          <a:stretch>
            <a:fillRect/>
          </a:stretch>
        </p:blipFill>
        <p:spPr bwMode="auto">
          <a:xfrm>
            <a:off x="2357438" y="1857375"/>
            <a:ext cx="6191250" cy="3133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9AE64F0-B451-4E3B-9091-FFE4133129C4}" type="slidenum">
              <a:rPr lang="en-US"/>
              <a:pPr/>
              <a:t>38</a:t>
            </a:fld>
            <a:endParaRPr lang="en-US"/>
          </a:p>
        </p:txBody>
      </p:sp>
      <p:sp>
        <p:nvSpPr>
          <p:cNvPr id="51202" name="Title 1"/>
          <p:cNvSpPr>
            <a:spLocks noGrp="1"/>
          </p:cNvSpPr>
          <p:nvPr>
            <p:ph type="title" idx="4294967295"/>
          </p:nvPr>
        </p:nvSpPr>
        <p:spPr>
          <a:xfrm>
            <a:off x="1763713" y="44450"/>
            <a:ext cx="7200900" cy="1143000"/>
          </a:xfrm>
        </p:spPr>
        <p:txBody>
          <a:bodyPr/>
          <a:lstStyle/>
          <a:p>
            <a:pPr eaLnBrk="1" hangingPunct="1">
              <a:defRPr/>
            </a:pPr>
            <a:r>
              <a:rPr lang="en-US" sz="3200" dirty="0" smtClean="0">
                <a:effectLst>
                  <a:outerShdw blurRad="38100" dist="38100" dir="2700000" algn="tl">
                    <a:srgbClr val="C0C0C0"/>
                  </a:outerShdw>
                </a:effectLst>
              </a:rPr>
              <a:t>Exhibit 7.7: Monthly Returns for Carrefour SA and Deutsche Bank Portfolio</a:t>
            </a:r>
          </a:p>
        </p:txBody>
      </p:sp>
      <p:sp>
        <p:nvSpPr>
          <p:cNvPr id="44036" name="Rectangle 11"/>
          <p:cNvSpPr>
            <a:spLocks noChangeArrowheads="1"/>
          </p:cNvSpPr>
          <p:nvPr/>
        </p:nvSpPr>
        <p:spPr bwMode="auto">
          <a:xfrm>
            <a:off x="1763713" y="1268413"/>
            <a:ext cx="6789737" cy="488950"/>
          </a:xfrm>
          <a:prstGeom prst="rect">
            <a:avLst/>
          </a:prstGeom>
          <a:noFill/>
          <a:ln w="12700" cap="sq">
            <a:noFill/>
            <a:miter lim="800000"/>
            <a:headEnd type="none" w="sm" len="sm"/>
            <a:tailEnd type="none" w="sm" len="sm"/>
          </a:ln>
        </p:spPr>
        <p:txBody>
          <a:bodyPr wrap="none">
            <a:spAutoFit/>
          </a:bodyPr>
          <a:lstStyle/>
          <a:p>
            <a:r>
              <a:rPr lang="en-US" sz="2600">
                <a:latin typeface="Calibri" pitchFamily="34" charset="0"/>
              </a:rPr>
              <a:t>The Portfolios has 50% invested in each company</a:t>
            </a:r>
          </a:p>
        </p:txBody>
      </p:sp>
      <p:pic>
        <p:nvPicPr>
          <p:cNvPr id="44037" name="Picture 6"/>
          <p:cNvPicPr>
            <a:picLocks noChangeAspect="1" noChangeArrowheads="1"/>
          </p:cNvPicPr>
          <p:nvPr/>
        </p:nvPicPr>
        <p:blipFill>
          <a:blip r:embed="rId2" cstate="print"/>
          <a:srcRect/>
          <a:stretch>
            <a:fillRect/>
          </a:stretch>
        </p:blipFill>
        <p:spPr bwMode="auto">
          <a:xfrm>
            <a:off x="2000250" y="2286000"/>
            <a:ext cx="6210300" cy="3371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55025F52-95C5-4B4A-9A6A-E052FBD053CF}" type="slidenum">
              <a:rPr lang="en-US"/>
              <a:pPr/>
              <a:t>39</a:t>
            </a:fld>
            <a:endParaRPr lang="en-US"/>
          </a:p>
        </p:txBody>
      </p:sp>
      <p:sp>
        <p:nvSpPr>
          <p:cNvPr id="10251" name="Rectangle 15"/>
          <p:cNvSpPr>
            <a:spLocks noGrp="1" noChangeArrowheads="1"/>
          </p:cNvSpPr>
          <p:nvPr>
            <p:ph type="title" idx="4294967295"/>
          </p:nvPr>
        </p:nvSpPr>
        <p:spPr>
          <a:xfrm>
            <a:off x="1835150" y="44450"/>
            <a:ext cx="7129463"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911363" name="Rectangle 3"/>
          <p:cNvSpPr>
            <a:spLocks noGrp="1" noChangeArrowheads="1"/>
          </p:cNvSpPr>
          <p:nvPr>
            <p:ph idx="4294967295"/>
          </p:nvPr>
        </p:nvSpPr>
        <p:spPr>
          <a:xfrm>
            <a:off x="1476375" y="1700213"/>
            <a:ext cx="7283450" cy="1676400"/>
          </a:xfrm>
        </p:spPr>
        <p:txBody>
          <a:bodyPr/>
          <a:lstStyle/>
          <a:p>
            <a:pPr marL="804863" indent="-354013" eaLnBrk="1" hangingPunct="1">
              <a:buSzPct val="90000"/>
              <a:buFont typeface="Wingdings" pitchFamily="2" charset="2"/>
              <a:buChar char="Ø"/>
            </a:pPr>
            <a:r>
              <a:rPr lang="en-US" sz="2600" smtClean="0">
                <a:latin typeface="Arial" charset="0"/>
                <a:cs typeface="Arial" charset="0"/>
              </a:rPr>
              <a:t>When share prices move in opposite directions, the change in price of one share offsets at least some of the change in price of other share.</a:t>
            </a:r>
            <a:endParaRPr lang="en-US" sz="2200" smtClean="0">
              <a:latin typeface="Arial" charset="0"/>
              <a:cs typeface="Arial" charset="0"/>
            </a:endParaRPr>
          </a:p>
        </p:txBody>
      </p:sp>
      <p:sp>
        <p:nvSpPr>
          <p:cNvPr id="16390"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6391"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6392"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6393"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6394"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6395"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6396"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76811" name="Rectangle 16"/>
          <p:cNvSpPr>
            <a:spLocks noChangeArrowheads="1"/>
          </p:cNvSpPr>
          <p:nvPr/>
        </p:nvSpPr>
        <p:spPr bwMode="auto">
          <a:xfrm>
            <a:off x="1849438" y="1125538"/>
            <a:ext cx="5464175" cy="519112"/>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Portfolios with More than One Asset</a:t>
            </a:r>
          </a:p>
        </p:txBody>
      </p:sp>
      <p:sp>
        <p:nvSpPr>
          <p:cNvPr id="16397" name="Rectangle 19"/>
          <p:cNvSpPr>
            <a:spLocks noChangeArrowheads="1"/>
          </p:cNvSpPr>
          <p:nvPr/>
        </p:nvSpPr>
        <p:spPr bwMode="auto">
          <a:xfrm>
            <a:off x="1476375" y="3429000"/>
            <a:ext cx="7075488" cy="1211263"/>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Level of risk for a portfolio of two shares is less than average of risks associated with the individual shares. The risk can be calculated with the variance equation below:</a:t>
            </a:r>
          </a:p>
        </p:txBody>
      </p:sp>
      <p:graphicFrame>
        <p:nvGraphicFramePr>
          <p:cNvPr id="16386" name="Object 15"/>
          <p:cNvGraphicFramePr>
            <a:graphicFrameLocks noChangeAspect="1"/>
          </p:cNvGraphicFramePr>
          <p:nvPr/>
        </p:nvGraphicFramePr>
        <p:xfrm>
          <a:off x="1763713" y="5546725"/>
          <a:ext cx="7345362" cy="762000"/>
        </p:xfrm>
        <a:graphic>
          <a:graphicData uri="http://schemas.openxmlformats.org/presentationml/2006/ole">
            <mc:AlternateContent xmlns:mc="http://schemas.openxmlformats.org/markup-compatibility/2006">
              <mc:Choice xmlns:v="urn:schemas-microsoft-com:vml" Requires="v">
                <p:oleObj spid="_x0000_s16387" name="Equation" r:id="rId4" imgW="7480080" imgH="761760" progId="">
                  <p:embed/>
                </p:oleObj>
              </mc:Choice>
              <mc:Fallback>
                <p:oleObj name="Equation" r:id="rId4" imgW="7480080" imgH="761760" progId="">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5546725"/>
                        <a:ext cx="734536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63">
                                            <p:txEl>
                                              <p:pRg st="0" end="0"/>
                                            </p:txEl>
                                          </p:spTgt>
                                        </p:tgtEl>
                                        <p:attrNameLst>
                                          <p:attrName>style.visibility</p:attrName>
                                        </p:attrNameLst>
                                      </p:cBhvr>
                                      <p:to>
                                        <p:strVal val="visible"/>
                                      </p:to>
                                    </p:set>
                                    <p:animEffect transition="in" filter="wipe(left)">
                                      <p:cBhvr>
                                        <p:cTn id="7" dur="500"/>
                                        <p:tgtEl>
                                          <p:spTgt spid="911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97"/>
                                        </p:tgtEl>
                                        <p:attrNameLst>
                                          <p:attrName>style.visibility</p:attrName>
                                        </p:attrNameLst>
                                      </p:cBhvr>
                                      <p:to>
                                        <p:strVal val="visible"/>
                                      </p:to>
                                    </p:set>
                                    <p:animEffect transition="in" filter="wipe(left)">
                                      <p:cBhvr>
                                        <p:cTn id="12" dur="500"/>
                                        <p:tgtEl>
                                          <p:spTgt spid="163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wipe(left)">
                                      <p:cBhvr>
                                        <p:cTn id="1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3" grpId="0" build="p" autoUpdateAnimBg="0"/>
      <p:bldP spid="163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subTitle" idx="1"/>
          </p:nvPr>
        </p:nvSpPr>
        <p:spPr>
          <a:xfrm>
            <a:off x="2483768" y="620688"/>
            <a:ext cx="3713389" cy="792088"/>
          </a:xfrm>
        </p:spPr>
        <p:txBody>
          <a:bodyPr/>
          <a:lstStyle/>
          <a:p>
            <a:pPr algn="l" eaLnBrk="1" hangingPunct="1">
              <a:lnSpc>
                <a:spcPct val="150000"/>
              </a:lnSpc>
            </a:pPr>
            <a:r>
              <a:rPr lang="en-US" sz="1800" b="1" dirty="0" smtClean="0">
                <a:solidFill>
                  <a:srgbClr val="0070C0"/>
                </a:solidFill>
              </a:rPr>
              <a:t>UNIVERSITY OF THE AEGEAN</a:t>
            </a:r>
            <a:br>
              <a:rPr lang="en-US" sz="1800" b="1" dirty="0" smtClean="0">
                <a:solidFill>
                  <a:srgbClr val="0070C0"/>
                </a:solidFill>
              </a:rPr>
            </a:br>
            <a:r>
              <a:rPr lang="en-US" sz="1800" b="1" dirty="0" smtClean="0">
                <a:solidFill>
                  <a:srgbClr val="0070C0"/>
                </a:solidFill>
              </a:rPr>
              <a:t>Shipping, Trade &amp; Transport Dpt.</a:t>
            </a:r>
          </a:p>
          <a:p>
            <a:pPr algn="l" eaLnBrk="1" hangingPunct="1">
              <a:lnSpc>
                <a:spcPct val="150000"/>
              </a:lnSpc>
            </a:pPr>
            <a:endParaRPr lang="en-US" sz="1800" dirty="0" smtClean="0">
              <a:solidFill>
                <a:srgbClr val="008BD0"/>
              </a:solidFill>
            </a:endParaRPr>
          </a:p>
        </p:txBody>
      </p:sp>
      <p:sp>
        <p:nvSpPr>
          <p:cNvPr id="16394" name="Rectangle 7"/>
          <p:cNvSpPr>
            <a:spLocks noChangeArrowheads="1"/>
          </p:cNvSpPr>
          <p:nvPr/>
        </p:nvSpPr>
        <p:spPr bwMode="auto">
          <a:xfrm>
            <a:off x="2627784" y="2420888"/>
            <a:ext cx="3994150" cy="922660"/>
          </a:xfrm>
          <a:prstGeom prst="rect">
            <a:avLst/>
          </a:prstGeom>
          <a:noFill/>
          <a:ln w="9525">
            <a:noFill/>
            <a:miter lim="800000"/>
            <a:headEnd/>
            <a:tailEnd/>
          </a:ln>
        </p:spPr>
        <p:txBody>
          <a:bodyPr/>
          <a:lstStyle/>
          <a:p>
            <a:pPr>
              <a:lnSpc>
                <a:spcPct val="80000"/>
              </a:lnSpc>
              <a:spcBef>
                <a:spcPct val="20000"/>
              </a:spcBef>
              <a:buClr>
                <a:schemeClr val="folHlink"/>
              </a:buClr>
              <a:buSzPct val="75000"/>
              <a:buFont typeface="Wingdings" pitchFamily="2" charset="2"/>
              <a:buNone/>
            </a:pPr>
            <a:r>
              <a:rPr lang="en-US" sz="2400" b="1" dirty="0" smtClean="0">
                <a:solidFill>
                  <a:srgbClr val="0070C0"/>
                </a:solidFill>
              </a:rPr>
              <a:t>International Finance</a:t>
            </a:r>
            <a:r>
              <a:rPr lang="en-US" sz="2400" b="1" baseline="-25000" dirty="0" smtClean="0">
                <a:solidFill>
                  <a:srgbClr val="0070C0"/>
                </a:solidFill>
              </a:rPr>
              <a:t>INTFIN</a:t>
            </a:r>
            <a:endParaRPr lang="el-GR" sz="2400" b="1" baseline="-25000" dirty="0">
              <a:solidFill>
                <a:srgbClr val="0070C0"/>
              </a:solidFill>
            </a:endParaRPr>
          </a:p>
        </p:txBody>
      </p:sp>
      <p:sp>
        <p:nvSpPr>
          <p:cNvPr id="16395" name="Rectangle 8"/>
          <p:cNvSpPr>
            <a:spLocks noChangeArrowheads="1"/>
          </p:cNvSpPr>
          <p:nvPr/>
        </p:nvSpPr>
        <p:spPr bwMode="auto">
          <a:xfrm>
            <a:off x="2627784" y="4797152"/>
            <a:ext cx="3028950" cy="936104"/>
          </a:xfrm>
          <a:prstGeom prst="rect">
            <a:avLst/>
          </a:prstGeom>
          <a:noFill/>
          <a:ln w="9525">
            <a:noFill/>
            <a:miter lim="800000"/>
            <a:headEnd/>
            <a:tailEnd/>
          </a:ln>
        </p:spPr>
        <p:txBody>
          <a:bodyPr/>
          <a:lstStyle/>
          <a:p>
            <a:pPr>
              <a:lnSpc>
                <a:spcPct val="150000"/>
              </a:lnSpc>
              <a:spcBef>
                <a:spcPct val="20000"/>
              </a:spcBef>
              <a:buClr>
                <a:schemeClr val="folHlink"/>
              </a:buClr>
              <a:buSzPct val="75000"/>
              <a:buFont typeface="Wingdings" pitchFamily="2" charset="2"/>
              <a:buNone/>
            </a:pPr>
            <a:r>
              <a:rPr lang="en-US" sz="1600" b="1" dirty="0">
                <a:solidFill>
                  <a:srgbClr val="0070C0"/>
                </a:solidFill>
                <a:latin typeface="Arial" charset="0"/>
              </a:rPr>
              <a:t>Professor</a:t>
            </a:r>
            <a:br>
              <a:rPr lang="en-US" sz="1600" b="1" dirty="0">
                <a:solidFill>
                  <a:srgbClr val="0070C0"/>
                </a:solidFill>
                <a:latin typeface="Arial" charset="0"/>
              </a:rPr>
            </a:br>
            <a:r>
              <a:rPr lang="en-US" sz="1800" b="1" dirty="0">
                <a:solidFill>
                  <a:srgbClr val="0070C0"/>
                </a:solidFill>
                <a:latin typeface="Arial" charset="0"/>
              </a:rPr>
              <a:t>Theodore SYRIOPOULOS</a:t>
            </a:r>
            <a:endParaRPr lang="en-GB" sz="1800" b="1" dirty="0">
              <a:solidFill>
                <a:srgbClr val="0070C0"/>
              </a:solidFill>
              <a:latin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065B5005-D89B-46C5-A41E-110AC1CDCEC8}" type="slidenum">
              <a:rPr lang="en-US"/>
              <a:pPr/>
              <a:t>40</a:t>
            </a:fld>
            <a:endParaRPr lang="en-US"/>
          </a:p>
        </p:txBody>
      </p:sp>
      <p:sp>
        <p:nvSpPr>
          <p:cNvPr id="10251" name="Rectangle 15"/>
          <p:cNvSpPr>
            <a:spLocks noGrp="1" noChangeArrowheads="1"/>
          </p:cNvSpPr>
          <p:nvPr>
            <p:ph type="title" idx="4294967295"/>
          </p:nvPr>
        </p:nvSpPr>
        <p:spPr>
          <a:xfrm>
            <a:off x="1763713" y="53975"/>
            <a:ext cx="7129462"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17413"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7414"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7415"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7416"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7417"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7418"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7419"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78858" name="Rectangle 16"/>
          <p:cNvSpPr>
            <a:spLocks noChangeArrowheads="1"/>
          </p:cNvSpPr>
          <p:nvPr/>
        </p:nvSpPr>
        <p:spPr bwMode="auto">
          <a:xfrm>
            <a:off x="1835150" y="1052513"/>
            <a:ext cx="4090988" cy="519112"/>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Portfolio Variance Example</a:t>
            </a:r>
          </a:p>
        </p:txBody>
      </p:sp>
      <p:sp>
        <p:nvSpPr>
          <p:cNvPr id="16" name="Rectangle 2"/>
          <p:cNvSpPr txBox="1">
            <a:spLocks noChangeArrowheads="1"/>
          </p:cNvSpPr>
          <p:nvPr/>
        </p:nvSpPr>
        <p:spPr bwMode="auto">
          <a:xfrm>
            <a:off x="1763713" y="1700213"/>
            <a:ext cx="7380287" cy="24384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en-US" sz="2600"/>
              <a:t>The variance of the annual returns of Carrefour and Deutsche Bank shares in Exhibit 7.7 are 0.046820 and 0.170791 respectively. The covariance between the annual returns of these shares is 0.068893. Calculate the variance of the portfolio that consists of 50 per cent Carrefour and 50 per cent Deutsche Bank shares.  </a:t>
            </a:r>
          </a:p>
        </p:txBody>
      </p:sp>
      <p:sp>
        <p:nvSpPr>
          <p:cNvPr id="17422" name="Rectangle 14"/>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l-GR"/>
          </a:p>
        </p:txBody>
      </p:sp>
      <p:sp>
        <p:nvSpPr>
          <p:cNvPr id="17423" name="Rectangle 16"/>
          <p:cNvSpPr>
            <a:spLocks noChangeArrowheads="1"/>
          </p:cNvSpPr>
          <p:nvPr/>
        </p:nvSpPr>
        <p:spPr bwMode="auto">
          <a:xfrm>
            <a:off x="0" y="3090863"/>
            <a:ext cx="9144000" cy="0"/>
          </a:xfrm>
          <a:prstGeom prst="rect">
            <a:avLst/>
          </a:prstGeom>
          <a:noFill/>
          <a:ln w="9525">
            <a:noFill/>
            <a:miter lim="800000"/>
            <a:headEnd/>
            <a:tailEnd/>
          </a:ln>
        </p:spPr>
        <p:txBody>
          <a:bodyPr wrap="none" anchor="ctr">
            <a:spAutoFit/>
          </a:bodyPr>
          <a:lstStyle/>
          <a:p>
            <a:endParaRPr lang="el-GR"/>
          </a:p>
        </p:txBody>
      </p:sp>
      <p:graphicFrame>
        <p:nvGraphicFramePr>
          <p:cNvPr id="78863" name="Object 15"/>
          <p:cNvGraphicFramePr>
            <a:graphicFrameLocks noChangeAspect="1"/>
          </p:cNvGraphicFramePr>
          <p:nvPr/>
        </p:nvGraphicFramePr>
        <p:xfrm>
          <a:off x="1979613" y="4684713"/>
          <a:ext cx="6769100" cy="1554162"/>
        </p:xfrm>
        <a:graphic>
          <a:graphicData uri="http://schemas.openxmlformats.org/presentationml/2006/ole">
            <mc:AlternateContent xmlns:mc="http://schemas.openxmlformats.org/markup-compatibility/2006">
              <mc:Choice xmlns:v="urn:schemas-microsoft-com:vml" Requires="v">
                <p:oleObj spid="_x0000_s17411" name="Equation" r:id="rId4" imgW="3098800" imgH="736600" progId="Equation.3">
                  <p:embed/>
                </p:oleObj>
              </mc:Choice>
              <mc:Fallback>
                <p:oleObj name="Equation" r:id="rId4" imgW="3098800" imgH="7366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4684713"/>
                        <a:ext cx="6769100" cy="155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8863"/>
                                        </p:tgtEl>
                                        <p:attrNameLst>
                                          <p:attrName>style.visibility</p:attrName>
                                        </p:attrNameLst>
                                      </p:cBhvr>
                                      <p:to>
                                        <p:strVal val="visible"/>
                                      </p:to>
                                    </p:set>
                                    <p:anim calcmode="lin" valueType="num">
                                      <p:cBhvr additive="base">
                                        <p:cTn id="13" dur="500" fill="hold"/>
                                        <p:tgtEl>
                                          <p:spTgt spid="78863"/>
                                        </p:tgtEl>
                                        <p:attrNameLst>
                                          <p:attrName>ppt_x</p:attrName>
                                        </p:attrNameLst>
                                      </p:cBhvr>
                                      <p:tavLst>
                                        <p:tav tm="0">
                                          <p:val>
                                            <p:strVal val="0-#ppt_w/2"/>
                                          </p:val>
                                        </p:tav>
                                        <p:tav tm="100000">
                                          <p:val>
                                            <p:strVal val="#ppt_x"/>
                                          </p:val>
                                        </p:tav>
                                      </p:tavLst>
                                    </p:anim>
                                    <p:anim calcmode="lin" valueType="num">
                                      <p:cBhvr additive="base">
                                        <p:cTn id="14" dur="500" fill="hold"/>
                                        <p:tgtEl>
                                          <p:spTgt spid="788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B8639082-4FAF-48C1-B3F3-DD6FBFF480D1}" type="slidenum">
              <a:rPr lang="en-US"/>
              <a:pPr/>
              <a:t>41</a:t>
            </a:fld>
            <a:endParaRPr lang="en-US"/>
          </a:p>
        </p:txBody>
      </p:sp>
      <p:sp>
        <p:nvSpPr>
          <p:cNvPr id="18436"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8437"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8438"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8439"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8440"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8441"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8442"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8443"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8444" name="Rectangle 1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1276" name="Rectangle 21"/>
          <p:cNvSpPr>
            <a:spLocks noGrp="1" noChangeArrowheads="1"/>
          </p:cNvSpPr>
          <p:nvPr>
            <p:ph type="title" idx="4294967295"/>
          </p:nvPr>
        </p:nvSpPr>
        <p:spPr>
          <a:xfrm>
            <a:off x="1835150" y="44450"/>
            <a:ext cx="6985000"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80908" name="Rectangle 22"/>
          <p:cNvSpPr>
            <a:spLocks noChangeArrowheads="1"/>
          </p:cNvSpPr>
          <p:nvPr/>
        </p:nvSpPr>
        <p:spPr bwMode="auto">
          <a:xfrm>
            <a:off x="1849438" y="1196975"/>
            <a:ext cx="5464175" cy="519113"/>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Portfolios with More than One Asset</a:t>
            </a:r>
          </a:p>
        </p:txBody>
      </p:sp>
      <p:sp>
        <p:nvSpPr>
          <p:cNvPr id="18446" name="Rectangle 23"/>
          <p:cNvSpPr>
            <a:spLocks noChangeArrowheads="1"/>
          </p:cNvSpPr>
          <p:nvPr/>
        </p:nvSpPr>
        <p:spPr bwMode="auto">
          <a:xfrm>
            <a:off x="1320800" y="1916113"/>
            <a:ext cx="7499350" cy="1295400"/>
          </a:xfrm>
          <a:prstGeom prst="rect">
            <a:avLst/>
          </a:prstGeom>
          <a:noFill/>
          <a:ln w="9525">
            <a:noFill/>
            <a:miter lim="800000"/>
            <a:headEnd/>
            <a:tailEnd/>
          </a:ln>
        </p:spPr>
        <p:txBody>
          <a:bodyPr/>
          <a:lstStyle/>
          <a:p>
            <a:pPr marL="952500" lvl="1" indent="-495300">
              <a:spcBef>
                <a:spcPct val="20000"/>
              </a:spcBef>
              <a:buClr>
                <a:schemeClr val="tx1"/>
              </a:buClr>
              <a:buSzPct val="90000"/>
              <a:buFont typeface="Wingdings" pitchFamily="2" charset="2"/>
              <a:buChar char="Ø"/>
            </a:pPr>
            <a:r>
              <a:rPr lang="en-US" sz="2600"/>
              <a:t>In the variance equation R</a:t>
            </a:r>
            <a:r>
              <a:rPr lang="en-US" sz="2600" baseline="-25000"/>
              <a:t>1,2</a:t>
            </a:r>
            <a:r>
              <a:rPr lang="en-US" sz="2600"/>
              <a:t> is the covariance between shares 1 and 2.  Covariance is a measure of how returns on two assets co-vary, or move together:</a:t>
            </a:r>
          </a:p>
        </p:txBody>
      </p:sp>
      <p:sp>
        <p:nvSpPr>
          <p:cNvPr id="18448" name="Rectangle 16"/>
          <p:cNvSpPr>
            <a:spLocks noChangeArrowheads="1"/>
          </p:cNvSpPr>
          <p:nvPr/>
        </p:nvSpPr>
        <p:spPr bwMode="auto">
          <a:xfrm>
            <a:off x="0" y="3086100"/>
            <a:ext cx="9144000" cy="0"/>
          </a:xfrm>
          <a:prstGeom prst="rect">
            <a:avLst/>
          </a:prstGeom>
          <a:noFill/>
          <a:ln w="9525">
            <a:noFill/>
            <a:miter lim="800000"/>
            <a:headEnd/>
            <a:tailEnd/>
          </a:ln>
        </p:spPr>
        <p:txBody>
          <a:bodyPr wrap="none" anchor="ctr">
            <a:spAutoFit/>
          </a:bodyPr>
          <a:lstStyle/>
          <a:p>
            <a:endParaRPr lang="el-GR"/>
          </a:p>
        </p:txBody>
      </p:sp>
      <p:graphicFrame>
        <p:nvGraphicFramePr>
          <p:cNvPr id="80911" name="Object 15"/>
          <p:cNvGraphicFramePr>
            <a:graphicFrameLocks noChangeAspect="1"/>
          </p:cNvGraphicFramePr>
          <p:nvPr/>
        </p:nvGraphicFramePr>
        <p:xfrm>
          <a:off x="1979613" y="4221163"/>
          <a:ext cx="6911975" cy="1433512"/>
        </p:xfrm>
        <a:graphic>
          <a:graphicData uri="http://schemas.openxmlformats.org/presentationml/2006/ole">
            <mc:AlternateContent xmlns:mc="http://schemas.openxmlformats.org/markup-compatibility/2006">
              <mc:Choice xmlns:v="urn:schemas-microsoft-com:vml" Requires="v">
                <p:oleObj spid="_x0000_s18435" name="Equation" r:id="rId4" imgW="3302000" imgH="685800" progId="Equation.3">
                  <p:embed/>
                </p:oleObj>
              </mc:Choice>
              <mc:Fallback>
                <p:oleObj name="Equation" r:id="rId4" imgW="3302000" imgH="6858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4221163"/>
                        <a:ext cx="6911975" cy="1433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46"/>
                                        </p:tgtEl>
                                        <p:attrNameLst>
                                          <p:attrName>style.visibility</p:attrName>
                                        </p:attrNameLst>
                                      </p:cBhvr>
                                      <p:to>
                                        <p:strVal val="visible"/>
                                      </p:to>
                                    </p:set>
                                    <p:animEffect transition="in" filter="wipe(left)">
                                      <p:cBhvr>
                                        <p:cTn id="7" dur="500"/>
                                        <p:tgtEl>
                                          <p:spTgt spid="184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0911"/>
                                        </p:tgtEl>
                                        <p:attrNameLst>
                                          <p:attrName>style.visibility</p:attrName>
                                        </p:attrNameLst>
                                      </p:cBhvr>
                                      <p:to>
                                        <p:strVal val="visible"/>
                                      </p:to>
                                    </p:set>
                                    <p:anim calcmode="lin" valueType="num">
                                      <p:cBhvr additive="base">
                                        <p:cTn id="12" dur="500" fill="hold"/>
                                        <p:tgtEl>
                                          <p:spTgt spid="80911"/>
                                        </p:tgtEl>
                                        <p:attrNameLst>
                                          <p:attrName>ppt_x</p:attrName>
                                        </p:attrNameLst>
                                      </p:cBhvr>
                                      <p:tavLst>
                                        <p:tav tm="0">
                                          <p:val>
                                            <p:strVal val="0-#ppt_w/2"/>
                                          </p:val>
                                        </p:tav>
                                        <p:tav tm="100000">
                                          <p:val>
                                            <p:strVal val="#ppt_x"/>
                                          </p:val>
                                        </p:tav>
                                      </p:tavLst>
                                    </p:anim>
                                    <p:anim calcmode="lin" valueType="num">
                                      <p:cBhvr additive="base">
                                        <p:cTn id="13" dur="500" fill="hold"/>
                                        <p:tgtEl>
                                          <p:spTgt spid="809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E1F639C4-3950-4A97-B709-1EF6E7F2F103}" type="slidenum">
              <a:rPr lang="en-US"/>
              <a:pPr/>
              <a:t>42</a:t>
            </a:fld>
            <a:endParaRPr lang="en-US"/>
          </a:p>
        </p:txBody>
      </p:sp>
      <p:sp>
        <p:nvSpPr>
          <p:cNvPr id="28685" name="Rectangle 18"/>
          <p:cNvSpPr>
            <a:spLocks noGrp="1" noChangeArrowheads="1"/>
          </p:cNvSpPr>
          <p:nvPr>
            <p:ph type="title" idx="4294967295"/>
          </p:nvPr>
        </p:nvSpPr>
        <p:spPr>
          <a:xfrm>
            <a:off x="1835150" y="44450"/>
            <a:ext cx="7129463"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916483" name="Rectangle 3"/>
          <p:cNvSpPr>
            <a:spLocks noGrp="1" noChangeArrowheads="1"/>
          </p:cNvSpPr>
          <p:nvPr>
            <p:ph idx="4294967295"/>
          </p:nvPr>
        </p:nvSpPr>
        <p:spPr>
          <a:xfrm>
            <a:off x="1476375" y="2133600"/>
            <a:ext cx="7272338" cy="2438400"/>
          </a:xfrm>
        </p:spPr>
        <p:txBody>
          <a:bodyPr/>
          <a:lstStyle/>
          <a:p>
            <a:pPr marL="804863" indent="-354013" eaLnBrk="1" hangingPunct="1">
              <a:buSzPct val="90000"/>
              <a:buFont typeface="Wingdings" pitchFamily="2" charset="2"/>
              <a:buChar char="Ø"/>
            </a:pPr>
            <a:r>
              <a:rPr lang="en-US" sz="2600" smtClean="0">
                <a:latin typeface="Arial" charset="0"/>
                <a:cs typeface="Arial" charset="0"/>
              </a:rPr>
              <a:t>Covariance calculation is similar to variance calculation; but instead of squaring the difference between the value from each outcome and expected value for an individual asset, we calculate the product of this difference for the two different assets.</a:t>
            </a:r>
          </a:p>
        </p:txBody>
      </p:sp>
      <p:sp>
        <p:nvSpPr>
          <p:cNvPr id="45061"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5062"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5063"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5064"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5065"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5066"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5067"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5068" name="Rectangle 1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5069" name="Rectangle 1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82958" name="Rectangle 19"/>
          <p:cNvSpPr>
            <a:spLocks noChangeArrowheads="1"/>
          </p:cNvSpPr>
          <p:nvPr/>
        </p:nvSpPr>
        <p:spPr bwMode="auto">
          <a:xfrm>
            <a:off x="1763713" y="1196975"/>
            <a:ext cx="5464175" cy="519113"/>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Portfolios with More than One Asset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6483">
                                            <p:txEl>
                                              <p:pRg st="0" end="0"/>
                                            </p:txEl>
                                          </p:spTgt>
                                        </p:tgtEl>
                                        <p:attrNameLst>
                                          <p:attrName>style.visibility</p:attrName>
                                        </p:attrNameLst>
                                      </p:cBhvr>
                                      <p:to>
                                        <p:strVal val="visible"/>
                                      </p:to>
                                    </p:set>
                                    <p:animEffect transition="in" filter="wipe(left)">
                                      <p:cBhvr>
                                        <p:cTn id="7" dur="500"/>
                                        <p:tgtEl>
                                          <p:spTgt spid="916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79A414C6-A1E0-4386-A7B7-FA7DB8E51648}" type="slidenum">
              <a:rPr lang="en-US"/>
              <a:pPr/>
              <a:t>43</a:t>
            </a:fld>
            <a:endParaRPr lang="en-US"/>
          </a:p>
        </p:txBody>
      </p:sp>
      <p:sp>
        <p:nvSpPr>
          <p:cNvPr id="19460"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9461"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9462"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9463"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9464"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9465"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9466"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2298" name="Rectangle 19"/>
          <p:cNvSpPr>
            <a:spLocks noGrp="1" noChangeArrowheads="1"/>
          </p:cNvSpPr>
          <p:nvPr>
            <p:ph type="title" idx="4294967295"/>
          </p:nvPr>
        </p:nvSpPr>
        <p:spPr>
          <a:xfrm>
            <a:off x="1835150" y="44450"/>
            <a:ext cx="6985000"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85002" name="Rectangle 20"/>
          <p:cNvSpPr>
            <a:spLocks noChangeArrowheads="1"/>
          </p:cNvSpPr>
          <p:nvPr/>
        </p:nvSpPr>
        <p:spPr bwMode="auto">
          <a:xfrm>
            <a:off x="1763713" y="1196975"/>
            <a:ext cx="5464175" cy="519113"/>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Portfolios with More than One Asset</a:t>
            </a:r>
          </a:p>
        </p:txBody>
      </p:sp>
      <p:sp>
        <p:nvSpPr>
          <p:cNvPr id="19468" name="Rectangle 23"/>
          <p:cNvSpPr>
            <a:spLocks noChangeArrowheads="1"/>
          </p:cNvSpPr>
          <p:nvPr/>
        </p:nvSpPr>
        <p:spPr bwMode="auto">
          <a:xfrm>
            <a:off x="1331913" y="1844675"/>
            <a:ext cx="7354887" cy="2362200"/>
          </a:xfrm>
          <a:prstGeom prst="rect">
            <a:avLst/>
          </a:prstGeom>
          <a:noFill/>
          <a:ln w="9525">
            <a:noFill/>
            <a:miter lim="800000"/>
            <a:headEnd/>
            <a:tailEnd/>
          </a:ln>
        </p:spPr>
        <p:txBody>
          <a:bodyPr/>
          <a:lstStyle/>
          <a:p>
            <a:pPr marL="952500" lvl="1" indent="-495300">
              <a:spcBef>
                <a:spcPct val="20000"/>
              </a:spcBef>
              <a:buClr>
                <a:schemeClr val="tx1"/>
              </a:buClr>
              <a:buSzPct val="90000"/>
              <a:buFont typeface="Wingdings" pitchFamily="2" charset="2"/>
              <a:buChar char="Ø"/>
            </a:pPr>
            <a:r>
              <a:rPr lang="en-US" sz="2600"/>
              <a:t>In order to ease interpretation of covariance, we divide it by the product of the standard deviations of returns for the two assets. This gives the correlation coefficient (</a:t>
            </a:r>
            <a:r>
              <a:rPr lang="en-US" sz="2600" i="1">
                <a:sym typeface="Symbol" pitchFamily="18" charset="2"/>
              </a:rPr>
              <a:t></a:t>
            </a:r>
            <a:r>
              <a:rPr lang="en-US" sz="2600"/>
              <a:t>) between the returns on the two assets:</a:t>
            </a:r>
          </a:p>
        </p:txBody>
      </p:sp>
      <p:graphicFrame>
        <p:nvGraphicFramePr>
          <p:cNvPr id="19458" name="Object 14"/>
          <p:cNvGraphicFramePr>
            <a:graphicFrameLocks noChangeAspect="1"/>
          </p:cNvGraphicFramePr>
          <p:nvPr/>
        </p:nvGraphicFramePr>
        <p:xfrm>
          <a:off x="3109913" y="4572000"/>
          <a:ext cx="5422900" cy="1079500"/>
        </p:xfrm>
        <a:graphic>
          <a:graphicData uri="http://schemas.openxmlformats.org/presentationml/2006/ole">
            <mc:AlternateContent xmlns:mc="http://schemas.openxmlformats.org/markup-compatibility/2006">
              <mc:Choice xmlns:v="urn:schemas-microsoft-com:vml" Requires="v">
                <p:oleObj spid="_x0000_s19459" name="Equation" r:id="rId4" imgW="5422680" imgH="1079280" progId="">
                  <p:embed/>
                </p:oleObj>
              </mc:Choice>
              <mc:Fallback>
                <p:oleObj name="Equation" r:id="rId4" imgW="5422680" imgH="1079280"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913" y="4572000"/>
                        <a:ext cx="54229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wipe(left)">
                                      <p:cBhvr>
                                        <p:cTn id="7" dur="500"/>
                                        <p:tgtEl>
                                          <p:spTgt spid="194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wipe(left)">
                                      <p:cBhvr>
                                        <p:cTn id="12"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F2CAF8A1-E23A-4E63-B72F-5983305CC3A9}" type="slidenum">
              <a:rPr lang="en-US"/>
              <a:pPr/>
              <a:t>44</a:t>
            </a:fld>
            <a:endParaRPr lang="en-US"/>
          </a:p>
        </p:txBody>
      </p:sp>
      <p:sp>
        <p:nvSpPr>
          <p:cNvPr id="20484"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20485"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20486"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20487"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20488"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20489"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20490"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2298" name="Rectangle 19"/>
          <p:cNvSpPr>
            <a:spLocks noGrp="1" noChangeArrowheads="1"/>
          </p:cNvSpPr>
          <p:nvPr>
            <p:ph type="title" idx="4294967295"/>
          </p:nvPr>
        </p:nvSpPr>
        <p:spPr>
          <a:xfrm>
            <a:off x="1835150" y="44450"/>
            <a:ext cx="7129463" cy="1143000"/>
          </a:xfrm>
        </p:spPr>
        <p:txBody>
          <a:bodyPr>
            <a:normAutofit/>
          </a:bodyPr>
          <a:lstStyle/>
          <a:p>
            <a:pPr eaLnBrk="1" hangingPunct="1">
              <a:defRPr/>
            </a:pPr>
            <a:r>
              <a:rPr lang="en-US" sz="4000" smtClean="0">
                <a:effectLst>
                  <a:outerShdw blurRad="38100" dist="38100" dir="2700000" algn="tl">
                    <a:srgbClr val="C0C0C0"/>
                  </a:outerShdw>
                </a:effectLst>
              </a:rPr>
              <a:t>Risk and Diversification</a:t>
            </a:r>
          </a:p>
        </p:txBody>
      </p:sp>
      <p:sp>
        <p:nvSpPr>
          <p:cNvPr id="87050" name="Rectangle 20"/>
          <p:cNvSpPr>
            <a:spLocks noChangeArrowheads="1"/>
          </p:cNvSpPr>
          <p:nvPr/>
        </p:nvSpPr>
        <p:spPr bwMode="auto">
          <a:xfrm>
            <a:off x="1835150" y="1196975"/>
            <a:ext cx="4760913" cy="519113"/>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Correlation Coefficient Example</a:t>
            </a:r>
          </a:p>
        </p:txBody>
      </p:sp>
      <p:sp>
        <p:nvSpPr>
          <p:cNvPr id="13" name="Rectangle 2"/>
          <p:cNvSpPr txBox="1">
            <a:spLocks noChangeArrowheads="1"/>
          </p:cNvSpPr>
          <p:nvPr/>
        </p:nvSpPr>
        <p:spPr bwMode="auto">
          <a:xfrm>
            <a:off x="2032000" y="2057400"/>
            <a:ext cx="7004050" cy="9906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en-US" sz="2600"/>
              <a:t>Find the correlation coefficient between the annual returns of Carrefour and Deutsche Bank in Exhibit 7.7.</a:t>
            </a:r>
          </a:p>
        </p:txBody>
      </p:sp>
      <p:sp>
        <p:nvSpPr>
          <p:cNvPr id="20494" name="Rectangle 14"/>
          <p:cNvSpPr>
            <a:spLocks noChangeArrowheads="1"/>
          </p:cNvSpPr>
          <p:nvPr/>
        </p:nvSpPr>
        <p:spPr bwMode="auto">
          <a:xfrm>
            <a:off x="0" y="2881313"/>
            <a:ext cx="9144000" cy="0"/>
          </a:xfrm>
          <a:prstGeom prst="rect">
            <a:avLst/>
          </a:prstGeom>
          <a:noFill/>
          <a:ln w="9525">
            <a:noFill/>
            <a:miter lim="800000"/>
            <a:headEnd/>
            <a:tailEnd/>
          </a:ln>
        </p:spPr>
        <p:txBody>
          <a:bodyPr wrap="none" anchor="ctr">
            <a:spAutoFit/>
          </a:bodyPr>
          <a:lstStyle/>
          <a:p>
            <a:endParaRPr lang="el-GR"/>
          </a:p>
        </p:txBody>
      </p:sp>
      <p:graphicFrame>
        <p:nvGraphicFramePr>
          <p:cNvPr id="87053" name="Object 13"/>
          <p:cNvGraphicFramePr>
            <a:graphicFrameLocks noChangeAspect="1"/>
          </p:cNvGraphicFramePr>
          <p:nvPr/>
        </p:nvGraphicFramePr>
        <p:xfrm>
          <a:off x="2339975" y="3573463"/>
          <a:ext cx="5710238" cy="2211387"/>
        </p:xfrm>
        <a:graphic>
          <a:graphicData uri="http://schemas.openxmlformats.org/presentationml/2006/ole">
            <mc:AlternateContent xmlns:mc="http://schemas.openxmlformats.org/markup-compatibility/2006">
              <mc:Choice xmlns:v="urn:schemas-microsoft-com:vml" Requires="v">
                <p:oleObj spid="_x0000_s20483" name="Equation" r:id="rId4" imgW="2832100" imgH="1092200" progId="Equation.3">
                  <p:embed/>
                </p:oleObj>
              </mc:Choice>
              <mc:Fallback>
                <p:oleObj name="Equation" r:id="rId4" imgW="2832100" imgH="10922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573463"/>
                        <a:ext cx="5710238" cy="221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7053"/>
                                        </p:tgtEl>
                                        <p:attrNameLst>
                                          <p:attrName>style.visibility</p:attrName>
                                        </p:attrNameLst>
                                      </p:cBhvr>
                                      <p:to>
                                        <p:strVal val="visible"/>
                                      </p:to>
                                    </p:set>
                                    <p:anim calcmode="lin" valueType="num">
                                      <p:cBhvr additive="base">
                                        <p:cTn id="13" dur="500" fill="hold"/>
                                        <p:tgtEl>
                                          <p:spTgt spid="87053"/>
                                        </p:tgtEl>
                                        <p:attrNameLst>
                                          <p:attrName>ppt_x</p:attrName>
                                        </p:attrNameLst>
                                      </p:cBhvr>
                                      <p:tavLst>
                                        <p:tav tm="0">
                                          <p:val>
                                            <p:strVal val="0-#ppt_w/2"/>
                                          </p:val>
                                        </p:tav>
                                        <p:tav tm="100000">
                                          <p:val>
                                            <p:strVal val="#ppt_x"/>
                                          </p:val>
                                        </p:tav>
                                      </p:tavLst>
                                    </p:anim>
                                    <p:anim calcmode="lin" valueType="num">
                                      <p:cBhvr additive="base">
                                        <p:cTn id="14" dur="500" fill="hold"/>
                                        <p:tgtEl>
                                          <p:spTgt spid="87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801249AA-34FE-41DC-9C62-DA322DBB5D36}" type="slidenum">
              <a:rPr lang="en-US"/>
              <a:pPr/>
              <a:t>45</a:t>
            </a:fld>
            <a:endParaRPr lang="en-US"/>
          </a:p>
        </p:txBody>
      </p:sp>
      <p:sp>
        <p:nvSpPr>
          <p:cNvPr id="29706" name="Rectangle 18"/>
          <p:cNvSpPr>
            <a:spLocks noGrp="1" noChangeArrowheads="1"/>
          </p:cNvSpPr>
          <p:nvPr>
            <p:ph type="title" idx="4294967295"/>
          </p:nvPr>
        </p:nvSpPr>
        <p:spPr>
          <a:xfrm>
            <a:off x="1835150" y="44450"/>
            <a:ext cx="7058025" cy="1143000"/>
          </a:xfrm>
        </p:spPr>
        <p:txBody>
          <a:bodyPr>
            <a:normAutofit/>
          </a:bodyPr>
          <a:lstStyle/>
          <a:p>
            <a:pPr eaLnBrk="1" hangingPunct="1">
              <a:defRPr/>
            </a:pPr>
            <a:r>
              <a:rPr lang="en-US" sz="4000" smtClean="0">
                <a:solidFill>
                  <a:srgbClr val="663300"/>
                </a:solidFill>
                <a:effectLst>
                  <a:outerShdw blurRad="38100" dist="38100" dir="2700000" algn="tl">
                    <a:srgbClr val="C0C0C0"/>
                  </a:outerShdw>
                </a:effectLst>
              </a:rPr>
              <a:t>Risk and Diversification</a:t>
            </a:r>
          </a:p>
        </p:txBody>
      </p:sp>
      <p:sp>
        <p:nvSpPr>
          <p:cNvPr id="920579" name="Rectangle 3"/>
          <p:cNvSpPr>
            <a:spLocks noGrp="1" noChangeArrowheads="1"/>
          </p:cNvSpPr>
          <p:nvPr>
            <p:ph idx="4294967295"/>
          </p:nvPr>
        </p:nvSpPr>
        <p:spPr>
          <a:xfrm>
            <a:off x="1476375" y="1773238"/>
            <a:ext cx="7223125" cy="838200"/>
          </a:xfrm>
        </p:spPr>
        <p:txBody>
          <a:bodyPr/>
          <a:lstStyle/>
          <a:p>
            <a:pPr marL="804863" indent="-354013" eaLnBrk="1" hangingPunct="1">
              <a:lnSpc>
                <a:spcPct val="90000"/>
              </a:lnSpc>
              <a:buSzPct val="90000"/>
              <a:buFont typeface="Wingdings" pitchFamily="2" charset="2"/>
              <a:buChar char="Ø"/>
            </a:pPr>
            <a:r>
              <a:rPr lang="en-US" sz="2600" smtClean="0">
                <a:latin typeface="Arial" charset="0"/>
                <a:cs typeface="Arial" charset="0"/>
              </a:rPr>
              <a:t>Correlation coefficient between the returns on two assets will always have a value between –1 and +1.</a:t>
            </a:r>
          </a:p>
        </p:txBody>
      </p:sp>
      <p:sp>
        <p:nvSpPr>
          <p:cNvPr id="46085"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6086"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6087"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6088"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6089"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6090"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6091"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89099" name="Rectangle 19"/>
          <p:cNvSpPr>
            <a:spLocks noChangeArrowheads="1"/>
          </p:cNvSpPr>
          <p:nvPr/>
        </p:nvSpPr>
        <p:spPr bwMode="auto">
          <a:xfrm>
            <a:off x="1835150" y="1125538"/>
            <a:ext cx="5464175" cy="519112"/>
          </a:xfrm>
          <a:prstGeom prst="rect">
            <a:avLst/>
          </a:prstGeom>
          <a:noFill/>
          <a:ln w="12700" cap="sq">
            <a:noFill/>
            <a:miter lim="800000"/>
            <a:headEnd type="none" w="sm" len="sm"/>
            <a:tailEnd type="none" w="sm" len="sm"/>
          </a:ln>
        </p:spPr>
        <p:txBody>
          <a:bodyPr wrap="none">
            <a:spAutoFit/>
          </a:bodyPr>
          <a:lstStyle/>
          <a:p>
            <a:pPr>
              <a:defRPr/>
            </a:pPr>
            <a:r>
              <a:rPr lang="en-US" sz="2800">
                <a:solidFill>
                  <a:schemeClr val="hlink"/>
                </a:solidFill>
                <a:effectLst>
                  <a:outerShdw blurRad="38100" dist="38100" dir="2700000" algn="tl">
                    <a:srgbClr val="C0C0C0"/>
                  </a:outerShdw>
                </a:effectLst>
                <a:latin typeface="Calibri" pitchFamily="34" charset="0"/>
              </a:rPr>
              <a:t>Portfolios with More than One Asset</a:t>
            </a:r>
          </a:p>
        </p:txBody>
      </p:sp>
      <p:sp>
        <p:nvSpPr>
          <p:cNvPr id="920596" name="Rectangle 20"/>
          <p:cNvSpPr>
            <a:spLocks noChangeArrowheads="1"/>
          </p:cNvSpPr>
          <p:nvPr/>
        </p:nvSpPr>
        <p:spPr bwMode="auto">
          <a:xfrm>
            <a:off x="1476375" y="2971800"/>
            <a:ext cx="7570788" cy="8382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Negative correlation: returns tend to have opposite signs.</a:t>
            </a:r>
          </a:p>
        </p:txBody>
      </p:sp>
      <p:sp>
        <p:nvSpPr>
          <p:cNvPr id="920598" name="Rectangle 22"/>
          <p:cNvSpPr>
            <a:spLocks noChangeArrowheads="1"/>
          </p:cNvSpPr>
          <p:nvPr/>
        </p:nvSpPr>
        <p:spPr bwMode="auto">
          <a:xfrm>
            <a:off x="1476375" y="3933825"/>
            <a:ext cx="7570788" cy="12192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Positive correlation: when return on one asset is positive, return on other asset also tends to be positive.</a:t>
            </a:r>
          </a:p>
        </p:txBody>
      </p:sp>
      <p:sp>
        <p:nvSpPr>
          <p:cNvPr id="920599" name="Rectangle 23"/>
          <p:cNvSpPr>
            <a:spLocks noChangeArrowheads="1"/>
          </p:cNvSpPr>
          <p:nvPr/>
        </p:nvSpPr>
        <p:spPr bwMode="auto">
          <a:xfrm>
            <a:off x="1476375" y="5399088"/>
            <a:ext cx="7939088" cy="8382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Correlation of 0: returns on assets are not correlated.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0579">
                                            <p:txEl>
                                              <p:pRg st="0" end="0"/>
                                            </p:txEl>
                                          </p:spTgt>
                                        </p:tgtEl>
                                        <p:attrNameLst>
                                          <p:attrName>style.visibility</p:attrName>
                                        </p:attrNameLst>
                                      </p:cBhvr>
                                      <p:to>
                                        <p:strVal val="visible"/>
                                      </p:to>
                                    </p:set>
                                    <p:animEffect transition="in" filter="wipe(left)">
                                      <p:cBhvr>
                                        <p:cTn id="7" dur="500"/>
                                        <p:tgtEl>
                                          <p:spTgt spid="920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0596">
                                            <p:txEl>
                                              <p:pRg st="0" end="0"/>
                                            </p:txEl>
                                          </p:spTgt>
                                        </p:tgtEl>
                                        <p:attrNameLst>
                                          <p:attrName>style.visibility</p:attrName>
                                        </p:attrNameLst>
                                      </p:cBhvr>
                                      <p:to>
                                        <p:strVal val="visible"/>
                                      </p:to>
                                    </p:set>
                                    <p:animEffect transition="in" filter="wipe(left)">
                                      <p:cBhvr>
                                        <p:cTn id="12" dur="500"/>
                                        <p:tgtEl>
                                          <p:spTgt spid="9205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0598">
                                            <p:txEl>
                                              <p:pRg st="0" end="0"/>
                                            </p:txEl>
                                          </p:spTgt>
                                        </p:tgtEl>
                                        <p:attrNameLst>
                                          <p:attrName>style.visibility</p:attrName>
                                        </p:attrNameLst>
                                      </p:cBhvr>
                                      <p:to>
                                        <p:strVal val="visible"/>
                                      </p:to>
                                    </p:set>
                                    <p:animEffect transition="in" filter="wipe(left)">
                                      <p:cBhvr>
                                        <p:cTn id="17" dur="500"/>
                                        <p:tgtEl>
                                          <p:spTgt spid="92059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0599">
                                            <p:txEl>
                                              <p:pRg st="0" end="0"/>
                                            </p:txEl>
                                          </p:spTgt>
                                        </p:tgtEl>
                                        <p:attrNameLst>
                                          <p:attrName>style.visibility</p:attrName>
                                        </p:attrNameLst>
                                      </p:cBhvr>
                                      <p:to>
                                        <p:strVal val="visible"/>
                                      </p:to>
                                    </p:set>
                                    <p:animEffect transition="in" filter="wipe(left)">
                                      <p:cBhvr>
                                        <p:cTn id="22" dur="500"/>
                                        <p:tgtEl>
                                          <p:spTgt spid="9205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9" grpId="0" build="p" autoUpdateAnimBg="0"/>
      <p:bldP spid="920596" grpId="0" build="p" autoUpdateAnimBg="0"/>
      <p:bldP spid="920598" grpId="0" build="p" autoUpdateAnimBg="0"/>
      <p:bldP spid="92059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1E41FE2E-C3F4-4C34-B678-057EF13AD03E}" type="slidenum">
              <a:rPr lang="en-US"/>
              <a:pPr/>
              <a:t>46</a:t>
            </a:fld>
            <a:endParaRPr lang="en-US"/>
          </a:p>
        </p:txBody>
      </p:sp>
      <p:sp>
        <p:nvSpPr>
          <p:cNvPr id="921603" name="Rectangle 3"/>
          <p:cNvSpPr>
            <a:spLocks noGrp="1" noChangeArrowheads="1"/>
          </p:cNvSpPr>
          <p:nvPr>
            <p:ph idx="4294967295"/>
          </p:nvPr>
        </p:nvSpPr>
        <p:spPr>
          <a:xfrm>
            <a:off x="1476375" y="1844675"/>
            <a:ext cx="7715250" cy="1981200"/>
          </a:xfrm>
        </p:spPr>
        <p:txBody>
          <a:bodyPr/>
          <a:lstStyle/>
          <a:p>
            <a:pPr marL="804863" indent="-354013" eaLnBrk="1" hangingPunct="1">
              <a:lnSpc>
                <a:spcPct val="90000"/>
              </a:lnSpc>
              <a:buSzPct val="90000"/>
              <a:buFont typeface="Wingdings" pitchFamily="2" charset="2"/>
              <a:buChar char="Ø"/>
            </a:pPr>
            <a:r>
              <a:rPr lang="en-US" sz="2600" smtClean="0">
                <a:latin typeface="Arial" charset="0"/>
                <a:cs typeface="Arial" charset="0"/>
              </a:rPr>
              <a:t>If we have an imperfect correlation between assets, or a correlation coefficient less than +1, then we benefit from diversification by holding more than one asset with different risk characteristics.</a:t>
            </a:r>
          </a:p>
        </p:txBody>
      </p:sp>
      <p:sp>
        <p:nvSpPr>
          <p:cNvPr id="47108"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7109"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7110"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7111"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7112"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7113"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7114"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0731" name="Rectangle 18"/>
          <p:cNvSpPr>
            <a:spLocks noGrp="1" noChangeArrowheads="1"/>
          </p:cNvSpPr>
          <p:nvPr/>
        </p:nvSpPr>
        <p:spPr bwMode="auto">
          <a:xfrm>
            <a:off x="1763713" y="44450"/>
            <a:ext cx="7129462" cy="1143000"/>
          </a:xfrm>
          <a:prstGeom prst="rect">
            <a:avLst/>
          </a:prstGeom>
          <a:noFill/>
          <a:ln w="9525">
            <a:noFill/>
            <a:miter lim="800000"/>
            <a:headEnd/>
            <a:tailEnd/>
          </a:ln>
        </p:spPr>
        <p:txBody>
          <a:bodyPr anchor="ctr"/>
          <a:lstStyle/>
          <a:p>
            <a:pPr algn="ctr" eaLnBrk="0" hangingPunct="0">
              <a:defRPr/>
            </a:pPr>
            <a:r>
              <a:rPr lang="en-US" sz="4000">
                <a:solidFill>
                  <a:srgbClr val="663300"/>
                </a:solidFill>
                <a:effectLst>
                  <a:outerShdw blurRad="38100" dist="38100" dir="2700000" algn="tl">
                    <a:srgbClr val="C0C0C0"/>
                  </a:outerShdw>
                </a:effectLst>
                <a:latin typeface="Gill Sans MT" pitchFamily="34" charset="0"/>
                <a:ea typeface="MS PGothic" pitchFamily="34" charset="-128"/>
              </a:rPr>
              <a:t>Risk and Diversification</a:t>
            </a:r>
          </a:p>
        </p:txBody>
      </p:sp>
      <p:sp>
        <p:nvSpPr>
          <p:cNvPr id="91148" name="Rectangle 19"/>
          <p:cNvSpPr>
            <a:spLocks noChangeArrowheads="1"/>
          </p:cNvSpPr>
          <p:nvPr/>
        </p:nvSpPr>
        <p:spPr bwMode="auto">
          <a:xfrm>
            <a:off x="1763713" y="1139825"/>
            <a:ext cx="5464175" cy="519113"/>
          </a:xfrm>
          <a:prstGeom prst="rect">
            <a:avLst/>
          </a:prstGeom>
          <a:noFill/>
          <a:ln w="12700" cap="sq">
            <a:noFill/>
            <a:miter lim="800000"/>
            <a:headEnd type="none" w="sm" len="sm"/>
            <a:tailEnd type="none" w="sm" len="sm"/>
          </a:ln>
        </p:spPr>
        <p:txBody>
          <a:bodyPr wrap="none">
            <a:spAutoFit/>
          </a:bodyPr>
          <a:lstStyle/>
          <a:p>
            <a:pPr eaLnBrk="0" hangingPunct="0">
              <a:defRPr/>
            </a:pPr>
            <a:r>
              <a:rPr lang="en-US" sz="2800">
                <a:solidFill>
                  <a:schemeClr val="hlink"/>
                </a:solidFill>
                <a:effectLst>
                  <a:outerShdw blurRad="38100" dist="38100" dir="2700000" algn="tl">
                    <a:srgbClr val="C0C0C0"/>
                  </a:outerShdw>
                </a:effectLst>
                <a:latin typeface="Calibri" pitchFamily="34" charset="0"/>
                <a:ea typeface="MS PGothic" pitchFamily="34" charset="-128"/>
              </a:rPr>
              <a:t>Portfolios with More than One Asset</a:t>
            </a:r>
          </a:p>
        </p:txBody>
      </p:sp>
      <p:sp>
        <p:nvSpPr>
          <p:cNvPr id="921621" name="Rectangle 21"/>
          <p:cNvSpPr>
            <a:spLocks noChangeArrowheads="1"/>
          </p:cNvSpPr>
          <p:nvPr/>
        </p:nvSpPr>
        <p:spPr bwMode="auto">
          <a:xfrm>
            <a:off x="1476375" y="4038600"/>
            <a:ext cx="7561263" cy="16764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As we keep adding shares to a portfolio, calculating its variance becomes increasingly complex—one must account for the covariance between each pair of assets.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animEffect transition="in" filter="wipe(left)">
                                      <p:cBhvr>
                                        <p:cTn id="7" dur="500"/>
                                        <p:tgtEl>
                                          <p:spTgt spid="921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21">
                                            <p:txEl>
                                              <p:pRg st="0" end="0"/>
                                            </p:txEl>
                                          </p:spTgt>
                                        </p:tgtEl>
                                        <p:attrNameLst>
                                          <p:attrName>style.visibility</p:attrName>
                                        </p:attrNameLst>
                                      </p:cBhvr>
                                      <p:to>
                                        <p:strVal val="visible"/>
                                      </p:to>
                                    </p:set>
                                    <p:animEffect transition="in" filter="wipe(left)">
                                      <p:cBhvr>
                                        <p:cTn id="12" dur="500"/>
                                        <p:tgtEl>
                                          <p:spTgt spid="9216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3" grpId="0" build="p" autoUpdateAnimBg="0"/>
      <p:bldP spid="92162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5B5368DC-6B46-4953-8B02-26F8EBBBC147}" type="slidenum">
              <a:rPr lang="en-US"/>
              <a:pPr/>
              <a:t>47</a:t>
            </a:fld>
            <a:endParaRPr lang="en-US"/>
          </a:p>
        </p:txBody>
      </p:sp>
      <p:sp>
        <p:nvSpPr>
          <p:cNvPr id="922627" name="Rectangle 3"/>
          <p:cNvSpPr>
            <a:spLocks noGrp="1" noChangeArrowheads="1"/>
          </p:cNvSpPr>
          <p:nvPr>
            <p:ph idx="4294967295"/>
          </p:nvPr>
        </p:nvSpPr>
        <p:spPr>
          <a:xfrm>
            <a:off x="1331913" y="1844675"/>
            <a:ext cx="7354887" cy="2057400"/>
          </a:xfrm>
        </p:spPr>
        <p:txBody>
          <a:bodyPr/>
          <a:lstStyle/>
          <a:p>
            <a:pPr marL="952500" lvl="1" indent="-495300" eaLnBrk="1" hangingPunct="1">
              <a:lnSpc>
                <a:spcPct val="90000"/>
              </a:lnSpc>
              <a:buSzPct val="90000"/>
              <a:buFont typeface="Wingdings" pitchFamily="2" charset="2"/>
              <a:buChar char="Ø"/>
            </a:pPr>
            <a:r>
              <a:rPr lang="en-US" sz="2600" smtClean="0">
                <a:latin typeface="Arial" charset="0"/>
                <a:cs typeface="Arial" charset="0"/>
              </a:rPr>
              <a:t>If the returns on individual shares added to a portfolio do not all change the same way, then increasing number of shares in a portfolio will reduce standard deviation of portfolio returns even further.</a:t>
            </a:r>
          </a:p>
        </p:txBody>
      </p:sp>
      <p:sp>
        <p:nvSpPr>
          <p:cNvPr id="48132"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8133"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8134"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8135"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8136"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8137"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8138"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8139"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8140" name="Rectangle 1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8141" name="Rectangle 1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1757" name="Rectangle 18"/>
          <p:cNvSpPr>
            <a:spLocks noGrp="1" noChangeArrowheads="1"/>
          </p:cNvSpPr>
          <p:nvPr/>
        </p:nvSpPr>
        <p:spPr bwMode="auto">
          <a:xfrm>
            <a:off x="1835150" y="44450"/>
            <a:ext cx="7058025" cy="1143000"/>
          </a:xfrm>
          <a:prstGeom prst="rect">
            <a:avLst/>
          </a:prstGeom>
          <a:noFill/>
          <a:ln w="9525">
            <a:noFill/>
            <a:miter lim="800000"/>
            <a:headEnd/>
            <a:tailEnd/>
          </a:ln>
        </p:spPr>
        <p:txBody>
          <a:bodyPr anchor="ctr"/>
          <a:lstStyle/>
          <a:p>
            <a:pPr algn="ctr" eaLnBrk="0" hangingPunct="0">
              <a:defRPr/>
            </a:pPr>
            <a:r>
              <a:rPr lang="en-US" sz="4000">
                <a:solidFill>
                  <a:srgbClr val="663300"/>
                </a:solidFill>
                <a:effectLst>
                  <a:outerShdw blurRad="38100" dist="38100" dir="2700000" algn="tl">
                    <a:srgbClr val="C0C0C0"/>
                  </a:outerShdw>
                </a:effectLst>
                <a:latin typeface="Gill Sans MT" pitchFamily="34" charset="0"/>
                <a:ea typeface="MS PGothic" pitchFamily="34" charset="-128"/>
              </a:rPr>
              <a:t>Risk and Diversification</a:t>
            </a:r>
          </a:p>
        </p:txBody>
      </p:sp>
      <p:sp>
        <p:nvSpPr>
          <p:cNvPr id="93198" name="Rectangle 19"/>
          <p:cNvSpPr>
            <a:spLocks noChangeArrowheads="1"/>
          </p:cNvSpPr>
          <p:nvPr/>
        </p:nvSpPr>
        <p:spPr bwMode="auto">
          <a:xfrm>
            <a:off x="1763713" y="1196975"/>
            <a:ext cx="4178300" cy="519113"/>
          </a:xfrm>
          <a:prstGeom prst="rect">
            <a:avLst/>
          </a:prstGeom>
          <a:noFill/>
          <a:ln w="12700" cap="sq">
            <a:noFill/>
            <a:miter lim="800000"/>
            <a:headEnd type="none" w="sm" len="sm"/>
            <a:tailEnd type="none" w="sm" len="sm"/>
          </a:ln>
        </p:spPr>
        <p:txBody>
          <a:bodyPr wrap="none">
            <a:spAutoFit/>
          </a:bodyPr>
          <a:lstStyle/>
          <a:p>
            <a:pPr eaLnBrk="0" hangingPunct="0">
              <a:defRPr/>
            </a:pPr>
            <a:r>
              <a:rPr lang="en-US" sz="2800">
                <a:solidFill>
                  <a:schemeClr val="hlink"/>
                </a:solidFill>
                <a:effectLst>
                  <a:outerShdw blurRad="38100" dist="38100" dir="2700000" algn="tl">
                    <a:srgbClr val="C0C0C0"/>
                  </a:outerShdw>
                </a:effectLst>
                <a:latin typeface="Calibri" pitchFamily="34" charset="0"/>
              </a:rPr>
              <a:t>The Limits of Diversification</a:t>
            </a:r>
          </a:p>
        </p:txBody>
      </p:sp>
      <p:sp>
        <p:nvSpPr>
          <p:cNvPr id="922644" name="Rectangle 20"/>
          <p:cNvSpPr>
            <a:spLocks noChangeArrowheads="1"/>
          </p:cNvSpPr>
          <p:nvPr/>
        </p:nvSpPr>
        <p:spPr bwMode="auto">
          <a:xfrm>
            <a:off x="1331913" y="4038600"/>
            <a:ext cx="7488237" cy="1295400"/>
          </a:xfrm>
          <a:prstGeom prst="rect">
            <a:avLst/>
          </a:prstGeom>
          <a:noFill/>
          <a:ln w="9525">
            <a:noFill/>
            <a:miter lim="800000"/>
            <a:headEnd/>
            <a:tailEnd/>
          </a:ln>
        </p:spPr>
        <p:txBody>
          <a:bodyPr/>
          <a:lstStyle/>
          <a:p>
            <a:pPr marL="952500" lvl="1" indent="-495300">
              <a:spcBef>
                <a:spcPct val="20000"/>
              </a:spcBef>
              <a:buClr>
                <a:schemeClr val="tx1"/>
              </a:buClr>
              <a:buSzPct val="90000"/>
              <a:buFont typeface="Wingdings" pitchFamily="2" charset="2"/>
              <a:buChar char="Ø"/>
            </a:pPr>
            <a:r>
              <a:rPr lang="en-US" sz="2600"/>
              <a:t>However, decrease in a portfolio’s standard deviation keeps diminishing as more assets are added.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627">
                                            <p:txEl>
                                              <p:pRg st="0" end="0"/>
                                            </p:txEl>
                                          </p:spTgt>
                                        </p:tgtEl>
                                        <p:attrNameLst>
                                          <p:attrName>style.visibility</p:attrName>
                                        </p:attrNameLst>
                                      </p:cBhvr>
                                      <p:to>
                                        <p:strVal val="visible"/>
                                      </p:to>
                                    </p:set>
                                    <p:animEffect transition="in" filter="wipe(left)">
                                      <p:cBhvr>
                                        <p:cTn id="7" dur="500"/>
                                        <p:tgtEl>
                                          <p:spTgt spid="92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644">
                                            <p:txEl>
                                              <p:pRg st="0" end="0"/>
                                            </p:txEl>
                                          </p:spTgt>
                                        </p:tgtEl>
                                        <p:attrNameLst>
                                          <p:attrName>style.visibility</p:attrName>
                                        </p:attrNameLst>
                                      </p:cBhvr>
                                      <p:to>
                                        <p:strVal val="visible"/>
                                      </p:to>
                                    </p:set>
                                    <p:animEffect transition="in" filter="wipe(left)">
                                      <p:cBhvr>
                                        <p:cTn id="12" dur="500"/>
                                        <p:tgtEl>
                                          <p:spTgt spid="9226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build="p" autoUpdateAnimBg="0"/>
      <p:bldP spid="92264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3D81A666-57F2-4862-AB47-EFDDF1EB1BEA}" type="slidenum">
              <a:rPr lang="en-US"/>
              <a:pPr/>
              <a:t>48</a:t>
            </a:fld>
            <a:endParaRPr lang="en-US"/>
          </a:p>
        </p:txBody>
      </p:sp>
      <p:sp>
        <p:nvSpPr>
          <p:cNvPr id="923651" name="Rectangle 3"/>
          <p:cNvSpPr>
            <a:spLocks noGrp="1" noChangeArrowheads="1"/>
          </p:cNvSpPr>
          <p:nvPr>
            <p:ph idx="4294967295"/>
          </p:nvPr>
        </p:nvSpPr>
        <p:spPr>
          <a:xfrm>
            <a:off x="1898650" y="1989138"/>
            <a:ext cx="6994525" cy="1219200"/>
          </a:xfrm>
        </p:spPr>
        <p:txBody>
          <a:bodyPr/>
          <a:lstStyle/>
          <a:p>
            <a:pPr marL="441325" indent="-349250" eaLnBrk="1" hangingPunct="1">
              <a:lnSpc>
                <a:spcPct val="90000"/>
              </a:lnSpc>
              <a:buFont typeface="Wingdings" pitchFamily="2" charset="2"/>
              <a:buChar char="Ø"/>
            </a:pPr>
            <a:r>
              <a:rPr lang="en-US" sz="2600" smtClean="0">
                <a:latin typeface="Arial" charset="0"/>
                <a:cs typeface="Arial" charset="0"/>
              </a:rPr>
              <a:t>As the number of assets becomes very large, the portfolio standard deviation does not approach zero; it only decreases so far.</a:t>
            </a:r>
          </a:p>
        </p:txBody>
      </p:sp>
      <p:sp>
        <p:nvSpPr>
          <p:cNvPr id="49156"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9157"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9158"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9159"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9160"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9161"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9162"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9163" name="Rectangle 1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49164" name="Rectangle 1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2780" name="Rectangle 19"/>
          <p:cNvSpPr>
            <a:spLocks noGrp="1" noChangeArrowheads="1"/>
          </p:cNvSpPr>
          <p:nvPr/>
        </p:nvSpPr>
        <p:spPr bwMode="auto">
          <a:xfrm>
            <a:off x="1763713" y="44450"/>
            <a:ext cx="7129462" cy="1143000"/>
          </a:xfrm>
          <a:prstGeom prst="rect">
            <a:avLst/>
          </a:prstGeom>
          <a:noFill/>
          <a:ln w="9525">
            <a:noFill/>
            <a:miter lim="800000"/>
            <a:headEnd/>
            <a:tailEnd/>
          </a:ln>
        </p:spPr>
        <p:txBody>
          <a:bodyPr anchor="ctr"/>
          <a:lstStyle/>
          <a:p>
            <a:pPr algn="ctr" eaLnBrk="0" hangingPunct="0">
              <a:defRPr/>
            </a:pPr>
            <a:r>
              <a:rPr lang="en-US" sz="4000">
                <a:solidFill>
                  <a:srgbClr val="663300"/>
                </a:solidFill>
                <a:effectLst>
                  <a:outerShdw blurRad="38100" dist="38100" dir="2700000" algn="tl">
                    <a:srgbClr val="C0C0C0"/>
                  </a:outerShdw>
                </a:effectLst>
                <a:latin typeface="Gill Sans MT" pitchFamily="34" charset="0"/>
                <a:ea typeface="MS PGothic" pitchFamily="34" charset="-128"/>
              </a:rPr>
              <a:t>Risk and Diversification</a:t>
            </a:r>
          </a:p>
        </p:txBody>
      </p:sp>
      <p:sp>
        <p:nvSpPr>
          <p:cNvPr id="95245" name="Rectangle 20"/>
          <p:cNvSpPr>
            <a:spLocks noChangeArrowheads="1"/>
          </p:cNvSpPr>
          <p:nvPr/>
        </p:nvSpPr>
        <p:spPr bwMode="auto">
          <a:xfrm>
            <a:off x="1763713" y="1125538"/>
            <a:ext cx="4178300" cy="519112"/>
          </a:xfrm>
          <a:prstGeom prst="rect">
            <a:avLst/>
          </a:prstGeom>
          <a:noFill/>
          <a:ln w="12700" cap="sq">
            <a:noFill/>
            <a:miter lim="800000"/>
            <a:headEnd type="none" w="sm" len="sm"/>
            <a:tailEnd type="none" w="sm" len="sm"/>
          </a:ln>
        </p:spPr>
        <p:txBody>
          <a:bodyPr wrap="none">
            <a:spAutoFit/>
          </a:bodyPr>
          <a:lstStyle/>
          <a:p>
            <a:pPr eaLnBrk="0" hangingPunct="0">
              <a:defRPr/>
            </a:pPr>
            <a:r>
              <a:rPr lang="en-US" sz="2800">
                <a:solidFill>
                  <a:schemeClr val="hlink"/>
                </a:solidFill>
                <a:effectLst>
                  <a:outerShdw blurRad="38100" dist="38100" dir="2700000" algn="tl">
                    <a:srgbClr val="C0C0C0"/>
                  </a:outerShdw>
                </a:effectLst>
                <a:latin typeface="Calibri" pitchFamily="34" charset="0"/>
              </a:rPr>
              <a:t>The Limits of Diversification</a:t>
            </a:r>
          </a:p>
        </p:txBody>
      </p:sp>
      <p:sp>
        <p:nvSpPr>
          <p:cNvPr id="923669" name="Rectangle 21"/>
          <p:cNvSpPr>
            <a:spLocks noChangeArrowheads="1"/>
          </p:cNvSpPr>
          <p:nvPr/>
        </p:nvSpPr>
        <p:spPr bwMode="auto">
          <a:xfrm>
            <a:off x="1476375" y="3429000"/>
            <a:ext cx="7416800" cy="1371600"/>
          </a:xfrm>
          <a:prstGeom prst="rect">
            <a:avLst/>
          </a:prstGeom>
          <a:noFill/>
          <a:ln w="9525">
            <a:noFill/>
            <a:miter lim="800000"/>
            <a:headEnd/>
            <a:tailEnd/>
          </a:ln>
        </p:spPr>
        <p:txBody>
          <a:bodyPr/>
          <a:lstStyle/>
          <a:p>
            <a:pPr marL="801688" indent="-350838">
              <a:spcBef>
                <a:spcPct val="20000"/>
              </a:spcBef>
              <a:buClr>
                <a:schemeClr val="tx1"/>
              </a:buClr>
              <a:buSzPct val="90000"/>
              <a:buFont typeface="Wingdings" pitchFamily="2" charset="2"/>
              <a:buChar char="Ø"/>
            </a:pPr>
            <a:r>
              <a:rPr lang="en-US" sz="2600"/>
              <a:t>Investors can diversify away risk unique to individual assets but cannot diversify away the risk common to all assets.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animEffect transition="in" filter="wipe(left)">
                                      <p:cBhvr>
                                        <p:cTn id="7" dur="500"/>
                                        <p:tgtEl>
                                          <p:spTgt spid="923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3669">
                                            <p:txEl>
                                              <p:pRg st="0" end="0"/>
                                            </p:txEl>
                                          </p:spTgt>
                                        </p:tgtEl>
                                        <p:attrNameLst>
                                          <p:attrName>style.visibility</p:attrName>
                                        </p:attrNameLst>
                                      </p:cBhvr>
                                      <p:to>
                                        <p:strVal val="visible"/>
                                      </p:to>
                                    </p:set>
                                    <p:animEffect transition="in" filter="wipe(left)">
                                      <p:cBhvr>
                                        <p:cTn id="12" dur="500"/>
                                        <p:tgtEl>
                                          <p:spTgt spid="9236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1" grpId="0" build="p" autoUpdateAnimBg="0"/>
      <p:bldP spid="92366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1D9A96C-7DE8-41CA-A5CF-288B9F1A58AB}" type="slidenum">
              <a:rPr lang="en-US"/>
              <a:pPr/>
              <a:t>49</a:t>
            </a:fld>
            <a:endParaRPr lang="en-US"/>
          </a:p>
        </p:txBody>
      </p:sp>
      <p:sp>
        <p:nvSpPr>
          <p:cNvPr id="924675" name="Rectangle 3"/>
          <p:cNvSpPr>
            <a:spLocks noGrp="1" noChangeArrowheads="1"/>
          </p:cNvSpPr>
          <p:nvPr>
            <p:ph idx="4294967295"/>
          </p:nvPr>
        </p:nvSpPr>
        <p:spPr>
          <a:xfrm>
            <a:off x="1476375" y="1916113"/>
            <a:ext cx="7210425" cy="762000"/>
          </a:xfrm>
        </p:spPr>
        <p:txBody>
          <a:bodyPr/>
          <a:lstStyle/>
          <a:p>
            <a:pPr marL="804863" indent="-354013" eaLnBrk="1" hangingPunct="1">
              <a:lnSpc>
                <a:spcPct val="80000"/>
              </a:lnSpc>
              <a:buSzPct val="90000"/>
              <a:buFont typeface="Wingdings" pitchFamily="2" charset="2"/>
              <a:buChar char="Ø"/>
            </a:pPr>
            <a:r>
              <a:rPr lang="en-US" sz="2600" smtClean="0">
                <a:latin typeface="Arial" charset="0"/>
                <a:cs typeface="Arial" charset="0"/>
              </a:rPr>
              <a:t>Risk that can be diversified away is called diversifiable, unsystematic, or unique risk.</a:t>
            </a:r>
          </a:p>
        </p:txBody>
      </p:sp>
      <p:sp>
        <p:nvSpPr>
          <p:cNvPr id="50180"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0181"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0182"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0183"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0184"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0185"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0186"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0187" name="Rectangle 1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0188" name="Rectangle 1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33804" name="Rectangle 18"/>
          <p:cNvSpPr>
            <a:spLocks noGrp="1" noChangeArrowheads="1"/>
          </p:cNvSpPr>
          <p:nvPr/>
        </p:nvSpPr>
        <p:spPr bwMode="auto">
          <a:xfrm>
            <a:off x="1763713" y="44450"/>
            <a:ext cx="7200900" cy="1143000"/>
          </a:xfrm>
          <a:prstGeom prst="rect">
            <a:avLst/>
          </a:prstGeom>
          <a:noFill/>
          <a:ln w="9525">
            <a:noFill/>
            <a:miter lim="800000"/>
            <a:headEnd/>
            <a:tailEnd/>
          </a:ln>
        </p:spPr>
        <p:txBody>
          <a:bodyPr anchor="ctr"/>
          <a:lstStyle/>
          <a:p>
            <a:pPr algn="ctr" eaLnBrk="0" hangingPunct="0">
              <a:defRPr/>
            </a:pPr>
            <a:r>
              <a:rPr lang="en-US" sz="4000">
                <a:solidFill>
                  <a:srgbClr val="663300"/>
                </a:solidFill>
                <a:effectLst>
                  <a:outerShdw blurRad="38100" dist="38100" dir="2700000" algn="tl">
                    <a:srgbClr val="C0C0C0"/>
                  </a:outerShdw>
                </a:effectLst>
                <a:latin typeface="Gill Sans MT" pitchFamily="34" charset="0"/>
                <a:ea typeface="MS PGothic" pitchFamily="34" charset="-128"/>
              </a:rPr>
              <a:t>Risk and Diversification</a:t>
            </a:r>
          </a:p>
        </p:txBody>
      </p:sp>
      <p:sp>
        <p:nvSpPr>
          <p:cNvPr id="97293" name="Rectangle 19"/>
          <p:cNvSpPr>
            <a:spLocks noChangeArrowheads="1"/>
          </p:cNvSpPr>
          <p:nvPr/>
        </p:nvSpPr>
        <p:spPr bwMode="auto">
          <a:xfrm>
            <a:off x="1835150" y="1125538"/>
            <a:ext cx="4178300" cy="519112"/>
          </a:xfrm>
          <a:prstGeom prst="rect">
            <a:avLst/>
          </a:prstGeom>
          <a:noFill/>
          <a:ln w="12700" cap="sq">
            <a:noFill/>
            <a:miter lim="800000"/>
            <a:headEnd type="none" w="sm" len="sm"/>
            <a:tailEnd type="none" w="sm" len="sm"/>
          </a:ln>
        </p:spPr>
        <p:txBody>
          <a:bodyPr wrap="none">
            <a:spAutoFit/>
          </a:bodyPr>
          <a:lstStyle/>
          <a:p>
            <a:pPr eaLnBrk="0" hangingPunct="0">
              <a:defRPr/>
            </a:pPr>
            <a:r>
              <a:rPr lang="en-US" sz="2800">
                <a:solidFill>
                  <a:schemeClr val="hlink"/>
                </a:solidFill>
                <a:effectLst>
                  <a:outerShdw blurRad="38100" dist="38100" dir="2700000" algn="tl">
                    <a:srgbClr val="C0C0C0"/>
                  </a:outerShdw>
                </a:effectLst>
                <a:latin typeface="Calibri" pitchFamily="34" charset="0"/>
              </a:rPr>
              <a:t>The Limits of Diversification</a:t>
            </a:r>
          </a:p>
        </p:txBody>
      </p:sp>
      <p:sp>
        <p:nvSpPr>
          <p:cNvPr id="924692" name="Rectangle 20"/>
          <p:cNvSpPr>
            <a:spLocks noChangeArrowheads="1"/>
          </p:cNvSpPr>
          <p:nvPr/>
        </p:nvSpPr>
        <p:spPr bwMode="auto">
          <a:xfrm>
            <a:off x="1476375" y="3810000"/>
            <a:ext cx="7210425" cy="9144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Most risk-reduction benefits from diversification can be achieved in a portfolio of 15-20 assets.</a:t>
            </a:r>
          </a:p>
        </p:txBody>
      </p:sp>
      <p:sp>
        <p:nvSpPr>
          <p:cNvPr id="924693" name="Rectangle 21"/>
          <p:cNvSpPr>
            <a:spLocks noChangeArrowheads="1"/>
          </p:cNvSpPr>
          <p:nvPr/>
        </p:nvSpPr>
        <p:spPr bwMode="auto">
          <a:xfrm>
            <a:off x="1473200" y="2882900"/>
            <a:ext cx="7275513" cy="762000"/>
          </a:xfrm>
          <a:prstGeom prst="rect">
            <a:avLst/>
          </a:prstGeom>
          <a:noFill/>
          <a:ln w="9525">
            <a:noFill/>
            <a:miter lim="800000"/>
            <a:headEnd/>
            <a:tailEnd/>
          </a:ln>
        </p:spPr>
        <p:txBody>
          <a:bodyPr/>
          <a:lstStyle/>
          <a:p>
            <a:pPr marL="804863" indent="-354013">
              <a:lnSpc>
                <a:spcPct val="90000"/>
              </a:lnSpc>
              <a:spcBef>
                <a:spcPct val="20000"/>
              </a:spcBef>
              <a:buClr>
                <a:schemeClr val="tx1"/>
              </a:buClr>
              <a:buSzPct val="90000"/>
              <a:buFont typeface="Wingdings" pitchFamily="2" charset="2"/>
              <a:buChar char="Ø"/>
            </a:pPr>
            <a:r>
              <a:rPr lang="en-US" sz="2600"/>
              <a:t>Risk that cannot be diversified away is called non-diversifiable, or systematic risk.</a:t>
            </a:r>
          </a:p>
        </p:txBody>
      </p:sp>
      <p:sp>
        <p:nvSpPr>
          <p:cNvPr id="16" name="Rectangle 20"/>
          <p:cNvSpPr>
            <a:spLocks noChangeArrowheads="1"/>
          </p:cNvSpPr>
          <p:nvPr/>
        </p:nvSpPr>
        <p:spPr bwMode="auto">
          <a:xfrm>
            <a:off x="1476375" y="5086350"/>
            <a:ext cx="7210425" cy="12954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With complete diversification, all unique risk is eliminated from portfolio; an investor still faces systematic risk.</a:t>
            </a:r>
          </a:p>
          <a:p>
            <a:pPr marL="804863" indent="-354013">
              <a:spcBef>
                <a:spcPct val="20000"/>
              </a:spcBef>
              <a:buClr>
                <a:schemeClr val="tx1"/>
              </a:buClr>
              <a:buSzPct val="90000"/>
              <a:buFont typeface="Wingdings" pitchFamily="2" charset="2"/>
              <a:buChar char="Ø"/>
            </a:pPr>
            <a:endParaRPr lang="en-US" sz="2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animEffect transition="in" filter="wipe(left)">
                                      <p:cBhvr>
                                        <p:cTn id="7" dur="500"/>
                                        <p:tgtEl>
                                          <p:spTgt spid="924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4693">
                                            <p:txEl>
                                              <p:pRg st="0" end="0"/>
                                            </p:txEl>
                                          </p:spTgt>
                                        </p:tgtEl>
                                        <p:attrNameLst>
                                          <p:attrName>style.visibility</p:attrName>
                                        </p:attrNameLst>
                                      </p:cBhvr>
                                      <p:to>
                                        <p:strVal val="visible"/>
                                      </p:to>
                                    </p:set>
                                    <p:animEffect transition="in" filter="wipe(left)">
                                      <p:cBhvr>
                                        <p:cTn id="12" dur="500"/>
                                        <p:tgtEl>
                                          <p:spTgt spid="9246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4692">
                                            <p:txEl>
                                              <p:pRg st="0" end="0"/>
                                            </p:txEl>
                                          </p:spTgt>
                                        </p:tgtEl>
                                        <p:attrNameLst>
                                          <p:attrName>style.visibility</p:attrName>
                                        </p:attrNameLst>
                                      </p:cBhvr>
                                      <p:to>
                                        <p:strVal val="visible"/>
                                      </p:to>
                                    </p:set>
                                    <p:animEffect transition="in" filter="wipe(left)">
                                      <p:cBhvr>
                                        <p:cTn id="17" dur="500"/>
                                        <p:tgtEl>
                                          <p:spTgt spid="92469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autoUpdateAnimBg="0"/>
      <p:bldP spid="924692" grpId="0" build="p" autoUpdateAnimBg="0"/>
      <p:bldP spid="924693" grpId="0" build="p" autoUpdateAnimBg="0"/>
      <p:bldP spid="1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04026B-8B50-494D-B191-2BA37CD72445}" type="slidenum">
              <a:rPr lang="en-US"/>
              <a:pPr/>
              <a:t>5</a:t>
            </a:fld>
            <a:endParaRPr lang="en-US"/>
          </a:p>
        </p:txBody>
      </p:sp>
      <p:sp>
        <p:nvSpPr>
          <p:cNvPr id="5" name="Footer Placeholder 3"/>
          <p:cNvSpPr>
            <a:spLocks noGrp="1"/>
          </p:cNvSpPr>
          <p:nvPr>
            <p:ph type="ftr" sz="quarter" idx="11"/>
          </p:nvPr>
        </p:nvSpPr>
        <p:spPr>
          <a:xfrm>
            <a:off x="6407150" y="6172200"/>
            <a:ext cx="2736850" cy="685800"/>
          </a:xfrm>
        </p:spPr>
        <p:txBody>
          <a:bodyPr rtlCol="0"/>
          <a:lstStyle/>
          <a:p>
            <a:pPr algn="l" fontAlgn="auto">
              <a:spcBef>
                <a:spcPts val="0"/>
              </a:spcBef>
              <a:spcAft>
                <a:spcPts val="0"/>
              </a:spcAft>
              <a:defRPr/>
            </a:pPr>
            <a:r>
              <a:rPr lang="en-GB" dirty="0">
                <a:solidFill>
                  <a:schemeClr val="tx1">
                    <a:tint val="75000"/>
                  </a:schemeClr>
                </a:solidFill>
                <a:latin typeface="+mn-lt"/>
                <a:cs typeface="+mn-cs"/>
              </a:rPr>
              <a:t>© Copyright 2011 John Wiley &amp; Sons Ltd </a:t>
            </a:r>
          </a:p>
        </p:txBody>
      </p:sp>
      <p:pic>
        <p:nvPicPr>
          <p:cNvPr id="25604" name="Picture 5" descr="MolesFrontCover.jpg"/>
          <p:cNvPicPr>
            <a:picLocks noChangeAspect="1"/>
          </p:cNvPicPr>
          <p:nvPr/>
        </p:nvPicPr>
        <p:blipFill>
          <a:blip r:embed="rId2" cstate="print"/>
          <a:srcRect/>
          <a:stretch>
            <a:fillRect/>
          </a:stretch>
        </p:blipFill>
        <p:spPr bwMode="auto">
          <a:xfrm>
            <a:off x="0" y="0"/>
            <a:ext cx="5265738" cy="6858000"/>
          </a:xfrm>
          <a:prstGeom prst="rect">
            <a:avLst/>
          </a:prstGeom>
          <a:noFill/>
          <a:ln w="9525">
            <a:noFill/>
            <a:miter lim="800000"/>
            <a:headEnd/>
            <a:tailEnd/>
          </a:ln>
        </p:spPr>
      </p:pic>
      <p:sp>
        <p:nvSpPr>
          <p:cNvPr id="7" name="Rectangle 6"/>
          <p:cNvSpPr/>
          <p:nvPr/>
        </p:nvSpPr>
        <p:spPr>
          <a:xfrm>
            <a:off x="5364163" y="1125538"/>
            <a:ext cx="3529012" cy="3138487"/>
          </a:xfrm>
          <a:prstGeom prst="rect">
            <a:avLst/>
          </a:prstGeom>
        </p:spPr>
        <p:txBody>
          <a:bodyPr>
            <a:spAutoFit/>
          </a:bodyPr>
          <a:lstStyle/>
          <a:p>
            <a:pPr algn="just"/>
            <a:endParaRPr lang="en-GB" b="1">
              <a:solidFill>
                <a:srgbClr val="17375E"/>
              </a:solidFill>
              <a:latin typeface="Calibri" pitchFamily="34" charset="0"/>
            </a:endParaRPr>
          </a:p>
          <a:p>
            <a:pPr algn="just"/>
            <a:r>
              <a:rPr lang="en-GB" sz="2000" b="1">
                <a:solidFill>
                  <a:srgbClr val="17375E"/>
                </a:solidFill>
                <a:latin typeface="Calibri" pitchFamily="34" charset="0"/>
              </a:rPr>
              <a:t>By Peter Moles, Robert Parrino, &amp; David Kidwell</a:t>
            </a:r>
          </a:p>
          <a:p>
            <a:pPr algn="just"/>
            <a:endParaRPr lang="en-GB" sz="2000" b="1">
              <a:solidFill>
                <a:srgbClr val="17375E"/>
              </a:solidFill>
              <a:latin typeface="Calibri" pitchFamily="34" charset="0"/>
            </a:endParaRPr>
          </a:p>
          <a:p>
            <a:pPr algn="just"/>
            <a:r>
              <a:rPr lang="en-GB" sz="2000" b="1">
                <a:solidFill>
                  <a:srgbClr val="17375E"/>
                </a:solidFill>
                <a:latin typeface="Calibri" pitchFamily="34" charset="0"/>
              </a:rPr>
              <a:t>ISBN: 978-0-470-68370-5</a:t>
            </a:r>
          </a:p>
          <a:p>
            <a:pPr algn="just"/>
            <a:endParaRPr lang="en-GB" sz="2000" b="1">
              <a:solidFill>
                <a:srgbClr val="17375E"/>
              </a:solidFill>
              <a:latin typeface="Calibri" pitchFamily="34" charset="0"/>
            </a:endParaRPr>
          </a:p>
          <a:p>
            <a:pPr algn="just"/>
            <a:r>
              <a:rPr lang="en-GB" sz="2000" b="1">
                <a:solidFill>
                  <a:srgbClr val="17375E"/>
                </a:solidFill>
                <a:latin typeface="Calibri" pitchFamily="34" charset="0"/>
              </a:rPr>
              <a:t>© Copyright 2011 John Wiley &amp; Sons Ltd </a:t>
            </a:r>
          </a:p>
          <a:p>
            <a:pPr algn="just"/>
            <a:endParaRPr lang="en-GB" sz="2000" b="1">
              <a:solidFill>
                <a:srgbClr val="17375E"/>
              </a:solidFill>
              <a:latin typeface="Calibri" pitchFamily="34" charset="0"/>
            </a:endParaRPr>
          </a:p>
          <a:p>
            <a:pPr algn="just"/>
            <a:r>
              <a:rPr lang="en-GB" sz="2000" b="1">
                <a:solidFill>
                  <a:srgbClr val="17375E"/>
                </a:solidFill>
                <a:latin typeface="Calibri" pitchFamily="34" charset="0"/>
              </a:rPr>
              <a:t>www.wiley.com/college/moles</a:t>
            </a:r>
            <a:endParaRPr lang="en-US" sz="2000">
              <a:solidFill>
                <a:srgbClr val="17375E"/>
              </a:solidFill>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2883682-FB5B-4968-B3A0-F322BD05108E}" type="slidenum">
              <a:rPr lang="en-US"/>
              <a:pPr/>
              <a:t>50</a:t>
            </a:fld>
            <a:endParaRPr lang="en-US"/>
          </a:p>
        </p:txBody>
      </p:sp>
      <p:sp>
        <p:nvSpPr>
          <p:cNvPr id="52226" name="Title 1"/>
          <p:cNvSpPr>
            <a:spLocks noGrp="1"/>
          </p:cNvSpPr>
          <p:nvPr>
            <p:ph type="title" idx="4294967295"/>
          </p:nvPr>
        </p:nvSpPr>
        <p:spPr>
          <a:xfrm>
            <a:off x="1835150" y="44450"/>
            <a:ext cx="7129463" cy="1143000"/>
          </a:xfrm>
        </p:spPr>
        <p:txBody>
          <a:bodyPr>
            <a:noAutofit/>
          </a:bodyPr>
          <a:lstStyle/>
          <a:p>
            <a:pPr eaLnBrk="1" hangingPunct="1">
              <a:defRPr/>
            </a:pPr>
            <a:r>
              <a:rPr lang="en-US" sz="3600" smtClean="0">
                <a:effectLst>
                  <a:outerShdw blurRad="38100" dist="38100" dir="2700000" algn="tl">
                    <a:srgbClr val="C0C0C0"/>
                  </a:outerShdw>
                </a:effectLst>
              </a:rPr>
              <a:t>Exhibit 7.8: Unique and Systematic Risk</a:t>
            </a:r>
          </a:p>
        </p:txBody>
      </p:sp>
      <p:pic>
        <p:nvPicPr>
          <p:cNvPr id="51204" name="Picture 5"/>
          <p:cNvPicPr>
            <a:picLocks noChangeAspect="1" noChangeArrowheads="1"/>
          </p:cNvPicPr>
          <p:nvPr/>
        </p:nvPicPr>
        <p:blipFill>
          <a:blip r:embed="rId2" cstate="print"/>
          <a:srcRect/>
          <a:stretch>
            <a:fillRect/>
          </a:stretch>
        </p:blipFill>
        <p:spPr bwMode="auto">
          <a:xfrm>
            <a:off x="2143125" y="1214438"/>
            <a:ext cx="6257925" cy="429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99F598CE-33E9-4229-8057-74840C2E98B6}" type="slidenum">
              <a:rPr lang="en-US"/>
              <a:pPr/>
              <a:t>51</a:t>
            </a:fld>
            <a:endParaRPr lang="en-US"/>
          </a:p>
        </p:txBody>
      </p:sp>
      <p:sp>
        <p:nvSpPr>
          <p:cNvPr id="35856" name="Rectangle 18"/>
          <p:cNvSpPr>
            <a:spLocks noGrp="1" noChangeArrowheads="1"/>
          </p:cNvSpPr>
          <p:nvPr>
            <p:ph type="title" idx="4294967295"/>
          </p:nvPr>
        </p:nvSpPr>
        <p:spPr>
          <a:xfrm>
            <a:off x="1835150" y="44450"/>
            <a:ext cx="6985000" cy="1143000"/>
          </a:xfrm>
        </p:spPr>
        <p:txBody>
          <a:bodyPr>
            <a:normAutofit/>
          </a:bodyPr>
          <a:lstStyle/>
          <a:p>
            <a:pPr eaLnBrk="1" hangingPunct="1">
              <a:defRPr/>
            </a:pPr>
            <a:r>
              <a:rPr lang="en-US" sz="4000" smtClean="0">
                <a:effectLst>
                  <a:outerShdw blurRad="38100" dist="38100" dir="2700000" algn="tl">
                    <a:srgbClr val="C0C0C0"/>
                  </a:outerShdw>
                </a:effectLst>
              </a:rPr>
              <a:t>Systematic Risk</a:t>
            </a:r>
          </a:p>
        </p:txBody>
      </p:sp>
      <p:sp>
        <p:nvSpPr>
          <p:cNvPr id="926723" name="Rectangle 3"/>
          <p:cNvSpPr>
            <a:spLocks noGrp="1" noChangeArrowheads="1"/>
          </p:cNvSpPr>
          <p:nvPr>
            <p:ph idx="4294967295"/>
          </p:nvPr>
        </p:nvSpPr>
        <p:spPr>
          <a:xfrm>
            <a:off x="1476375" y="1628775"/>
            <a:ext cx="7200900" cy="1447800"/>
          </a:xfrm>
        </p:spPr>
        <p:txBody>
          <a:bodyPr/>
          <a:lstStyle/>
          <a:p>
            <a:pPr marL="804863" indent="-354013" eaLnBrk="1" hangingPunct="1">
              <a:buSzPct val="90000"/>
              <a:buFont typeface="Wingdings" pitchFamily="2" charset="2"/>
              <a:buChar char="Ø"/>
            </a:pPr>
            <a:r>
              <a:rPr lang="en-US" sz="2600" smtClean="0">
                <a:latin typeface="Arial" charset="0"/>
                <a:cs typeface="Arial" charset="0"/>
              </a:rPr>
              <a:t>Diversified investors face only systematic risk; investors whose portfolios are not well diversified face systematic risk plus unsystematic risk.</a:t>
            </a:r>
          </a:p>
        </p:txBody>
      </p:sp>
      <p:sp>
        <p:nvSpPr>
          <p:cNvPr id="52229" name="Rectangle 4"/>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0"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1" name="Rectangle 6"/>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2"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3"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4"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5"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6"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7"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8" name="Rectangle 1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39" name="Rectangle 1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40" name="Rectangle 1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2241" name="Rectangle 16"/>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0369" name="Rectangle 19"/>
          <p:cNvSpPr>
            <a:spLocks noChangeArrowheads="1"/>
          </p:cNvSpPr>
          <p:nvPr/>
        </p:nvSpPr>
        <p:spPr bwMode="auto">
          <a:xfrm>
            <a:off x="1763713" y="981075"/>
            <a:ext cx="8305800" cy="381000"/>
          </a:xfrm>
          <a:prstGeom prst="rect">
            <a:avLst/>
          </a:prstGeom>
          <a:noFill/>
          <a:ln w="9525">
            <a:noFill/>
            <a:miter lim="800000"/>
            <a:headEnd/>
            <a:tailEnd/>
          </a:ln>
        </p:spPr>
        <p:txBody>
          <a:bodyPr/>
          <a:lstStyle/>
          <a:p>
            <a:pPr marL="533400" indent="-533400">
              <a:lnSpc>
                <a:spcPct val="90000"/>
              </a:lnSpc>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Why Systematic Risk is all that Matters</a:t>
            </a:r>
          </a:p>
        </p:txBody>
      </p:sp>
      <p:sp>
        <p:nvSpPr>
          <p:cNvPr id="926740" name="Rectangle 20"/>
          <p:cNvSpPr>
            <a:spLocks noChangeArrowheads="1"/>
          </p:cNvSpPr>
          <p:nvPr/>
        </p:nvSpPr>
        <p:spPr bwMode="auto">
          <a:xfrm>
            <a:off x="1476375" y="3357563"/>
            <a:ext cx="7210425" cy="1143000"/>
          </a:xfrm>
          <a:prstGeom prst="rect">
            <a:avLst/>
          </a:prstGeom>
          <a:noFill/>
          <a:ln w="9525">
            <a:noFill/>
            <a:miter lim="800000"/>
            <a:headEnd/>
            <a:tailEnd/>
          </a:ln>
        </p:spPr>
        <p:txBody>
          <a:bodyPr/>
          <a:lstStyle/>
          <a:p>
            <a:pPr marL="804863" indent="-354013">
              <a:lnSpc>
                <a:spcPct val="90000"/>
              </a:lnSpc>
              <a:spcBef>
                <a:spcPct val="20000"/>
              </a:spcBef>
              <a:buClr>
                <a:schemeClr val="tx1"/>
              </a:buClr>
              <a:buSzPct val="90000"/>
              <a:buFont typeface="Wingdings" pitchFamily="2" charset="2"/>
              <a:buChar char="Ø"/>
            </a:pPr>
            <a:r>
              <a:rPr lang="en-US" sz="2600"/>
              <a:t>Since diversified investors face less risk, they will be willing to pay higher prices for individual assets than other investors.</a:t>
            </a:r>
          </a:p>
        </p:txBody>
      </p:sp>
      <p:sp>
        <p:nvSpPr>
          <p:cNvPr id="926741" name="Rectangle 21"/>
          <p:cNvSpPr>
            <a:spLocks noChangeArrowheads="1"/>
          </p:cNvSpPr>
          <p:nvPr/>
        </p:nvSpPr>
        <p:spPr bwMode="auto">
          <a:xfrm>
            <a:off x="900113" y="4724400"/>
            <a:ext cx="7920037" cy="1524000"/>
          </a:xfrm>
          <a:prstGeom prst="rect">
            <a:avLst/>
          </a:prstGeom>
          <a:noFill/>
          <a:ln w="9525">
            <a:noFill/>
            <a:miter lim="800000"/>
            <a:headEnd/>
            <a:tailEnd/>
          </a:ln>
        </p:spPr>
        <p:txBody>
          <a:bodyPr/>
          <a:lstStyle/>
          <a:p>
            <a:pPr marL="1414463" lvl="1" indent="-495300">
              <a:lnSpc>
                <a:spcPct val="90000"/>
              </a:lnSpc>
              <a:spcBef>
                <a:spcPct val="20000"/>
              </a:spcBef>
              <a:buClr>
                <a:schemeClr val="tx1"/>
              </a:buClr>
              <a:buSzPct val="90000"/>
              <a:buFont typeface="Wingdings" pitchFamily="2" charset="2"/>
              <a:buChar char="Ø"/>
            </a:pPr>
            <a:r>
              <a:rPr lang="en-US" sz="2600"/>
              <a:t>Expected returns on individual assets will be lower than the total risk of those assets (systematic plus unsystematic risk) suggests they should be.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6723">
                                            <p:txEl>
                                              <p:pRg st="0" end="0"/>
                                            </p:txEl>
                                          </p:spTgt>
                                        </p:tgtEl>
                                        <p:attrNameLst>
                                          <p:attrName>style.visibility</p:attrName>
                                        </p:attrNameLst>
                                      </p:cBhvr>
                                      <p:to>
                                        <p:strVal val="visible"/>
                                      </p:to>
                                    </p:set>
                                    <p:animEffect transition="in" filter="wipe(left)">
                                      <p:cBhvr>
                                        <p:cTn id="7" dur="500"/>
                                        <p:tgtEl>
                                          <p:spTgt spid="926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6740">
                                            <p:txEl>
                                              <p:pRg st="0" end="0"/>
                                            </p:txEl>
                                          </p:spTgt>
                                        </p:tgtEl>
                                        <p:attrNameLst>
                                          <p:attrName>style.visibility</p:attrName>
                                        </p:attrNameLst>
                                      </p:cBhvr>
                                      <p:to>
                                        <p:strVal val="visible"/>
                                      </p:to>
                                    </p:set>
                                    <p:animEffect transition="in" filter="wipe(left)">
                                      <p:cBhvr>
                                        <p:cTn id="12" dur="500"/>
                                        <p:tgtEl>
                                          <p:spTgt spid="9267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6741">
                                            <p:txEl>
                                              <p:pRg st="0" end="0"/>
                                            </p:txEl>
                                          </p:spTgt>
                                        </p:tgtEl>
                                        <p:attrNameLst>
                                          <p:attrName>style.visibility</p:attrName>
                                        </p:attrNameLst>
                                      </p:cBhvr>
                                      <p:to>
                                        <p:strVal val="visible"/>
                                      </p:to>
                                    </p:set>
                                    <p:animEffect transition="in" filter="wipe(left)">
                                      <p:cBhvr>
                                        <p:cTn id="17" dur="500"/>
                                        <p:tgtEl>
                                          <p:spTgt spid="9267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3" grpId="0" build="p" autoUpdateAnimBg="0"/>
      <p:bldP spid="926740" grpId="0" build="p" autoUpdateAnimBg="0"/>
      <p:bldP spid="92674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BB58C492-8996-4EC3-9EF8-D37F944BD436}" type="slidenum">
              <a:rPr lang="en-US"/>
              <a:pPr/>
              <a:t>52</a:t>
            </a:fld>
            <a:endParaRPr lang="en-US"/>
          </a:p>
        </p:txBody>
      </p:sp>
      <p:sp>
        <p:nvSpPr>
          <p:cNvPr id="36876" name="Rectangle 18"/>
          <p:cNvSpPr>
            <a:spLocks noGrp="1" noChangeArrowheads="1"/>
          </p:cNvSpPr>
          <p:nvPr>
            <p:ph type="title" idx="4294967295"/>
          </p:nvPr>
        </p:nvSpPr>
        <p:spPr>
          <a:xfrm>
            <a:off x="1763713" y="44450"/>
            <a:ext cx="7129462" cy="1143000"/>
          </a:xfrm>
        </p:spPr>
        <p:txBody>
          <a:bodyPr>
            <a:normAutofit/>
          </a:bodyPr>
          <a:lstStyle/>
          <a:p>
            <a:pPr eaLnBrk="1" hangingPunct="1">
              <a:defRPr/>
            </a:pPr>
            <a:r>
              <a:rPr lang="en-US" sz="4000" smtClean="0">
                <a:effectLst>
                  <a:outerShdw blurRad="38100" dist="38100" dir="2700000" algn="tl">
                    <a:srgbClr val="C0C0C0"/>
                  </a:outerShdw>
                </a:effectLst>
              </a:rPr>
              <a:t>Systematic Risk</a:t>
            </a:r>
          </a:p>
        </p:txBody>
      </p:sp>
      <p:sp>
        <p:nvSpPr>
          <p:cNvPr id="927747" name="Rectangle 3"/>
          <p:cNvSpPr>
            <a:spLocks noGrp="1" noChangeArrowheads="1"/>
          </p:cNvSpPr>
          <p:nvPr>
            <p:ph idx="4294967295"/>
          </p:nvPr>
        </p:nvSpPr>
        <p:spPr>
          <a:xfrm>
            <a:off x="1476375" y="2060575"/>
            <a:ext cx="7146925" cy="1600200"/>
          </a:xfrm>
        </p:spPr>
        <p:txBody>
          <a:bodyPr/>
          <a:lstStyle/>
          <a:p>
            <a:pPr marL="801688" indent="-350838" eaLnBrk="1" hangingPunct="1">
              <a:lnSpc>
                <a:spcPct val="90000"/>
              </a:lnSpc>
              <a:buSzPct val="90000"/>
              <a:buFont typeface="Wingdings" pitchFamily="2" charset="2"/>
              <a:buChar char="Ø"/>
            </a:pPr>
            <a:r>
              <a:rPr lang="en-US" sz="2600" smtClean="0">
                <a:latin typeface="Arial" charset="0"/>
                <a:cs typeface="Arial" charset="0"/>
              </a:rPr>
              <a:t>Only systematic risk is rewarded in asset markets.</a:t>
            </a:r>
          </a:p>
          <a:p>
            <a:pPr marL="1411288" lvl="1" indent="-495300" eaLnBrk="1" hangingPunct="1">
              <a:lnSpc>
                <a:spcPct val="90000"/>
              </a:lnSpc>
              <a:buFont typeface="Wingdings" pitchFamily="2" charset="2"/>
              <a:buChar char="Ø"/>
            </a:pPr>
            <a:r>
              <a:rPr lang="en-US" sz="2600" smtClean="0">
                <a:latin typeface="Arial" charset="0"/>
                <a:cs typeface="Arial" charset="0"/>
              </a:rPr>
              <a:t>That is why our only concern is systematic risk that determines the relationship between risk and return in finance.</a:t>
            </a:r>
          </a:p>
        </p:txBody>
      </p:sp>
      <p:sp>
        <p:nvSpPr>
          <p:cNvPr id="53253"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3254"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3255"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3256"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3257"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3258"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3259"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3260" name="Rectangle 1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3261" name="Rectangle 1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2413" name="Rectangle 19"/>
          <p:cNvSpPr>
            <a:spLocks noChangeArrowheads="1"/>
          </p:cNvSpPr>
          <p:nvPr/>
        </p:nvSpPr>
        <p:spPr bwMode="auto">
          <a:xfrm>
            <a:off x="1763713" y="1125538"/>
            <a:ext cx="8305800" cy="381000"/>
          </a:xfrm>
          <a:prstGeom prst="rect">
            <a:avLst/>
          </a:prstGeom>
          <a:noFill/>
          <a:ln w="9525">
            <a:noFill/>
            <a:miter lim="800000"/>
            <a:headEnd/>
            <a:tailEnd/>
          </a:ln>
        </p:spPr>
        <p:txBody>
          <a:bodyPr/>
          <a:lstStyle/>
          <a:p>
            <a:pPr marL="533400" indent="-533400">
              <a:lnSpc>
                <a:spcPct val="90000"/>
              </a:lnSpc>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Why Systematic Risk is all that Matters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7747">
                                            <p:txEl>
                                              <p:pRg st="0" end="0"/>
                                            </p:txEl>
                                          </p:spTgt>
                                        </p:tgtEl>
                                        <p:attrNameLst>
                                          <p:attrName>style.visibility</p:attrName>
                                        </p:attrNameLst>
                                      </p:cBhvr>
                                      <p:to>
                                        <p:strVal val="visible"/>
                                      </p:to>
                                    </p:set>
                                    <p:animEffect transition="in" filter="wipe(left)">
                                      <p:cBhvr>
                                        <p:cTn id="7" dur="500"/>
                                        <p:tgtEl>
                                          <p:spTgt spid="927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7747">
                                            <p:txEl>
                                              <p:pRg st="1" end="1"/>
                                            </p:txEl>
                                          </p:spTgt>
                                        </p:tgtEl>
                                        <p:attrNameLst>
                                          <p:attrName>style.visibility</p:attrName>
                                        </p:attrNameLst>
                                      </p:cBhvr>
                                      <p:to>
                                        <p:strVal val="visible"/>
                                      </p:to>
                                    </p:set>
                                    <p:animEffect transition="in" filter="wipe(left)">
                                      <p:cBhvr>
                                        <p:cTn id="12" dur="500"/>
                                        <p:tgtEl>
                                          <p:spTgt spid="927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4525FD1A-7673-443E-9613-2F996DD86952}" type="slidenum">
              <a:rPr lang="en-US"/>
              <a:pPr/>
              <a:t>53</a:t>
            </a:fld>
            <a:endParaRPr lang="en-US"/>
          </a:p>
        </p:txBody>
      </p:sp>
      <p:sp>
        <p:nvSpPr>
          <p:cNvPr id="37899" name="Rectangle 18"/>
          <p:cNvSpPr>
            <a:spLocks noGrp="1" noChangeArrowheads="1"/>
          </p:cNvSpPr>
          <p:nvPr>
            <p:ph type="title" idx="4294967295"/>
          </p:nvPr>
        </p:nvSpPr>
        <p:spPr>
          <a:xfrm>
            <a:off x="1835150" y="44450"/>
            <a:ext cx="7058025" cy="1143000"/>
          </a:xfrm>
        </p:spPr>
        <p:txBody>
          <a:bodyPr>
            <a:normAutofit/>
          </a:bodyPr>
          <a:lstStyle/>
          <a:p>
            <a:pPr eaLnBrk="1" hangingPunct="1">
              <a:defRPr/>
            </a:pPr>
            <a:r>
              <a:rPr lang="en-US" sz="4000" smtClean="0">
                <a:effectLst>
                  <a:outerShdw blurRad="38100" dist="38100" dir="2700000" algn="tl">
                    <a:srgbClr val="C0C0C0"/>
                  </a:outerShdw>
                </a:effectLst>
              </a:rPr>
              <a:t>Systematic Risk</a:t>
            </a:r>
          </a:p>
        </p:txBody>
      </p:sp>
      <p:sp>
        <p:nvSpPr>
          <p:cNvPr id="929795" name="Rectangle 3"/>
          <p:cNvSpPr>
            <a:spLocks noGrp="1" noChangeArrowheads="1"/>
          </p:cNvSpPr>
          <p:nvPr>
            <p:ph idx="4294967295"/>
          </p:nvPr>
        </p:nvSpPr>
        <p:spPr>
          <a:xfrm>
            <a:off x="1331913" y="1844675"/>
            <a:ext cx="7054850" cy="1219200"/>
          </a:xfrm>
        </p:spPr>
        <p:txBody>
          <a:bodyPr/>
          <a:lstStyle/>
          <a:p>
            <a:pPr marL="952500" lvl="1" indent="-495300" eaLnBrk="1" hangingPunct="1">
              <a:lnSpc>
                <a:spcPct val="90000"/>
              </a:lnSpc>
              <a:buSzPct val="90000"/>
              <a:buFont typeface="Wingdings" pitchFamily="2" charset="2"/>
              <a:buChar char="Ø"/>
            </a:pPr>
            <a:r>
              <a:rPr lang="en-US" sz="2600" smtClean="0">
                <a:latin typeface="Arial" charset="0"/>
                <a:cs typeface="Arial" charset="0"/>
              </a:rPr>
              <a:t>Cannot use standard deviation as measure of risk since standard deviation is measure of total risk.</a:t>
            </a:r>
            <a:endParaRPr lang="en-US" sz="2200" smtClean="0">
              <a:latin typeface="Arial" charset="0"/>
              <a:cs typeface="Arial" charset="0"/>
            </a:endParaRPr>
          </a:p>
        </p:txBody>
      </p:sp>
      <p:sp>
        <p:nvSpPr>
          <p:cNvPr id="54277"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4278"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4279" name="Rectangle 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4280" name="Rectangle 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4281" name="Rectangle 1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4282" name="Rectangle 1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4283" name="Rectangle 1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4284" name="Rectangle 1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4460" name="Rectangle 19"/>
          <p:cNvSpPr>
            <a:spLocks noChangeArrowheads="1"/>
          </p:cNvSpPr>
          <p:nvPr/>
        </p:nvSpPr>
        <p:spPr bwMode="auto">
          <a:xfrm>
            <a:off x="1763713" y="1125538"/>
            <a:ext cx="8305800" cy="381000"/>
          </a:xfrm>
          <a:prstGeom prst="rect">
            <a:avLst/>
          </a:prstGeom>
          <a:noFill/>
          <a:ln w="9525">
            <a:noFill/>
            <a:miter lim="800000"/>
            <a:headEnd/>
            <a:tailEnd/>
          </a:ln>
        </p:spPr>
        <p:txBody>
          <a:bodyPr/>
          <a:lstStyle/>
          <a:p>
            <a:pPr marL="533400" indent="-533400">
              <a:lnSpc>
                <a:spcPct val="90000"/>
              </a:lnSpc>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Measuring Systematic Risk</a:t>
            </a:r>
          </a:p>
        </p:txBody>
      </p:sp>
      <p:sp>
        <p:nvSpPr>
          <p:cNvPr id="929812" name="Rectangle 20"/>
          <p:cNvSpPr>
            <a:spLocks noChangeArrowheads="1"/>
          </p:cNvSpPr>
          <p:nvPr/>
        </p:nvSpPr>
        <p:spPr bwMode="auto">
          <a:xfrm>
            <a:off x="1331913" y="3213100"/>
            <a:ext cx="7786687" cy="2514600"/>
          </a:xfrm>
          <a:prstGeom prst="rect">
            <a:avLst/>
          </a:prstGeom>
          <a:noFill/>
          <a:ln w="9525">
            <a:noFill/>
            <a:miter lim="800000"/>
            <a:headEnd/>
            <a:tailEnd/>
          </a:ln>
        </p:spPr>
        <p:txBody>
          <a:bodyPr/>
          <a:lstStyle/>
          <a:p>
            <a:pPr marL="952500" lvl="1" indent="-495300">
              <a:spcBef>
                <a:spcPct val="20000"/>
              </a:spcBef>
              <a:buClr>
                <a:schemeClr val="tx1"/>
              </a:buClr>
              <a:buSzPct val="90000"/>
              <a:buFont typeface="Wingdings" pitchFamily="2" charset="2"/>
              <a:buChar char="Ø"/>
            </a:pPr>
            <a:r>
              <a:rPr lang="en-US" sz="2600"/>
              <a:t>Since systematic risk is, by definition, risk that cannot be diversified away, systematic risk (or market risk) of an individual asset is really just a measure of the relationship between returns on an individual asset and returns on the market.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9795">
                                            <p:txEl>
                                              <p:pRg st="0" end="0"/>
                                            </p:txEl>
                                          </p:spTgt>
                                        </p:tgtEl>
                                        <p:attrNameLst>
                                          <p:attrName>style.visibility</p:attrName>
                                        </p:attrNameLst>
                                      </p:cBhvr>
                                      <p:to>
                                        <p:strVal val="visible"/>
                                      </p:to>
                                    </p:set>
                                    <p:animEffect transition="in" filter="wipe(left)">
                                      <p:cBhvr>
                                        <p:cTn id="7" dur="500"/>
                                        <p:tgtEl>
                                          <p:spTgt spid="92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9812">
                                            <p:txEl>
                                              <p:pRg st="0" end="0"/>
                                            </p:txEl>
                                          </p:spTgt>
                                        </p:tgtEl>
                                        <p:attrNameLst>
                                          <p:attrName>style.visibility</p:attrName>
                                        </p:attrNameLst>
                                      </p:cBhvr>
                                      <p:to>
                                        <p:strVal val="visible"/>
                                      </p:to>
                                    </p:set>
                                    <p:animEffect transition="in" filter="wipe(left)">
                                      <p:cBhvr>
                                        <p:cTn id="12" dur="500"/>
                                        <p:tgtEl>
                                          <p:spTgt spid="9298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5" grpId="0" build="p" autoUpdateAnimBg="0"/>
      <p:bldP spid="929812"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F3A83AB8-A3C6-4D11-8BE5-0900A4FC6D47}" type="slidenum">
              <a:rPr lang="en-US"/>
              <a:pPr/>
              <a:t>54</a:t>
            </a:fld>
            <a:endParaRPr lang="en-US"/>
          </a:p>
        </p:txBody>
      </p:sp>
      <p:sp>
        <p:nvSpPr>
          <p:cNvPr id="38924" name="Rectangle 1036"/>
          <p:cNvSpPr>
            <a:spLocks noGrp="1" noChangeArrowheads="1"/>
          </p:cNvSpPr>
          <p:nvPr>
            <p:ph type="title" idx="4294967295"/>
          </p:nvPr>
        </p:nvSpPr>
        <p:spPr>
          <a:xfrm>
            <a:off x="1835150" y="44450"/>
            <a:ext cx="7058025" cy="1143000"/>
          </a:xfrm>
        </p:spPr>
        <p:txBody>
          <a:bodyPr>
            <a:normAutofit/>
          </a:bodyPr>
          <a:lstStyle/>
          <a:p>
            <a:pPr eaLnBrk="1" hangingPunct="1">
              <a:defRPr/>
            </a:pPr>
            <a:r>
              <a:rPr lang="en-US" sz="4000" smtClean="0">
                <a:effectLst>
                  <a:outerShdw blurRad="38100" dist="38100" dir="2700000" algn="tl">
                    <a:srgbClr val="C0C0C0"/>
                  </a:outerShdw>
                </a:effectLst>
              </a:rPr>
              <a:t>Systematic Risk</a:t>
            </a:r>
          </a:p>
        </p:txBody>
      </p:sp>
      <p:sp>
        <p:nvSpPr>
          <p:cNvPr id="1005570" name="Rectangle 1026"/>
          <p:cNvSpPr>
            <a:spLocks noGrp="1" noChangeArrowheads="1"/>
          </p:cNvSpPr>
          <p:nvPr>
            <p:ph idx="4294967295"/>
          </p:nvPr>
        </p:nvSpPr>
        <p:spPr>
          <a:xfrm>
            <a:off x="1476375" y="2133600"/>
            <a:ext cx="7416800" cy="1752600"/>
          </a:xfrm>
        </p:spPr>
        <p:txBody>
          <a:bodyPr/>
          <a:lstStyle/>
          <a:p>
            <a:pPr marL="801688" indent="-350838" eaLnBrk="1" hangingPunct="1">
              <a:buSzPct val="90000"/>
              <a:buFont typeface="Wingdings" pitchFamily="2" charset="2"/>
              <a:buChar char="Ø"/>
            </a:pPr>
            <a:r>
              <a:rPr lang="en-US" sz="2600" smtClean="0">
                <a:latin typeface="Arial" charset="0"/>
                <a:cs typeface="Arial" charset="0"/>
              </a:rPr>
              <a:t>Returns on a share and the general market can be quantified by finding the slope of the line of best fit between returns of the shares and the general market.</a:t>
            </a:r>
          </a:p>
        </p:txBody>
      </p:sp>
      <p:sp>
        <p:nvSpPr>
          <p:cNvPr id="55301" name="Rectangle 102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5302" name="Rectangle 102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5303" name="Rectangle 102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5304" name="Rectangle 103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5305" name="Rectangle 103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5306" name="Rectangle 103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5307" name="Rectangle 103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5308" name="Rectangle 103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5309" name="Rectangle 103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106509" name="Rectangle 1037"/>
          <p:cNvSpPr>
            <a:spLocks noChangeArrowheads="1"/>
          </p:cNvSpPr>
          <p:nvPr/>
        </p:nvSpPr>
        <p:spPr bwMode="auto">
          <a:xfrm>
            <a:off x="1825625" y="1196975"/>
            <a:ext cx="6923088" cy="381000"/>
          </a:xfrm>
          <a:prstGeom prst="rect">
            <a:avLst/>
          </a:prstGeom>
          <a:noFill/>
          <a:ln w="9525">
            <a:noFill/>
            <a:miter lim="800000"/>
            <a:headEnd/>
            <a:tailEnd/>
          </a:ln>
        </p:spPr>
        <p:txBody>
          <a:bodyPr/>
          <a:lstStyle/>
          <a:p>
            <a:pPr marL="533400" indent="-533400">
              <a:lnSpc>
                <a:spcPct val="90000"/>
              </a:lnSpc>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Measuring Systematic Risk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5570">
                                            <p:txEl>
                                              <p:pRg st="0" end="0"/>
                                            </p:txEl>
                                          </p:spTgt>
                                        </p:tgtEl>
                                        <p:attrNameLst>
                                          <p:attrName>style.visibility</p:attrName>
                                        </p:attrNameLst>
                                      </p:cBhvr>
                                      <p:to>
                                        <p:strVal val="visible"/>
                                      </p:to>
                                    </p:set>
                                    <p:animEffect transition="in" filter="wipe(left)">
                                      <p:cBhvr>
                                        <p:cTn id="7" dur="500"/>
                                        <p:tgtEl>
                                          <p:spTgt spid="10055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3BC4E77-ECDD-42C2-996F-9C099FB9828E}" type="slidenum">
              <a:rPr lang="en-US"/>
              <a:pPr/>
              <a:t>55</a:t>
            </a:fld>
            <a:endParaRPr lang="en-US"/>
          </a:p>
        </p:txBody>
      </p:sp>
      <p:sp>
        <p:nvSpPr>
          <p:cNvPr id="53250" name="Title 1"/>
          <p:cNvSpPr>
            <a:spLocks noGrp="1"/>
          </p:cNvSpPr>
          <p:nvPr>
            <p:ph type="title" idx="4294967295"/>
          </p:nvPr>
        </p:nvSpPr>
        <p:spPr>
          <a:xfrm>
            <a:off x="1763713" y="44450"/>
            <a:ext cx="7129462" cy="1143000"/>
          </a:xfrm>
        </p:spPr>
        <p:txBody>
          <a:bodyPr/>
          <a:lstStyle/>
          <a:p>
            <a:pPr eaLnBrk="1" hangingPunct="1">
              <a:defRPr/>
            </a:pPr>
            <a:r>
              <a:rPr lang="en-US" sz="3600" dirty="0" smtClean="0">
                <a:effectLst>
                  <a:outerShdw blurRad="38100" dist="38100" dir="2700000" algn="tl">
                    <a:srgbClr val="C0C0C0"/>
                  </a:outerShdw>
                </a:effectLst>
              </a:rPr>
              <a:t>Exhibit 7.9:  Returns of EADS Shares Against the Market</a:t>
            </a:r>
          </a:p>
        </p:txBody>
      </p:sp>
      <p:pic>
        <p:nvPicPr>
          <p:cNvPr id="56324" name="Picture 5"/>
          <p:cNvPicPr>
            <a:picLocks noChangeAspect="1" noChangeArrowheads="1"/>
          </p:cNvPicPr>
          <p:nvPr/>
        </p:nvPicPr>
        <p:blipFill>
          <a:blip r:embed="rId2" cstate="print"/>
          <a:srcRect/>
          <a:stretch>
            <a:fillRect/>
          </a:stretch>
        </p:blipFill>
        <p:spPr bwMode="auto">
          <a:xfrm>
            <a:off x="2143125" y="1857375"/>
            <a:ext cx="6200775" cy="309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469C849-CDE3-4E23-9B41-6A0A028BD09C}" type="slidenum">
              <a:rPr lang="en-US"/>
              <a:pPr/>
              <a:t>56</a:t>
            </a:fld>
            <a:endParaRPr lang="en-US"/>
          </a:p>
        </p:txBody>
      </p:sp>
      <p:sp>
        <p:nvSpPr>
          <p:cNvPr id="54274" name="Title 1"/>
          <p:cNvSpPr>
            <a:spLocks noGrp="1"/>
          </p:cNvSpPr>
          <p:nvPr>
            <p:ph type="title" idx="4294967295"/>
          </p:nvPr>
        </p:nvSpPr>
        <p:spPr>
          <a:xfrm>
            <a:off x="1763713" y="44450"/>
            <a:ext cx="7056437" cy="1143000"/>
          </a:xfrm>
        </p:spPr>
        <p:txBody>
          <a:bodyPr/>
          <a:lstStyle/>
          <a:p>
            <a:pPr eaLnBrk="1" hangingPunct="1">
              <a:defRPr/>
            </a:pPr>
            <a:r>
              <a:rPr lang="en-US" sz="3600" dirty="0" smtClean="0">
                <a:effectLst>
                  <a:outerShdw blurRad="38100" dist="38100" dir="2700000" algn="tl">
                    <a:srgbClr val="C0C0C0"/>
                  </a:outerShdw>
                </a:effectLst>
              </a:rPr>
              <a:t>Exhibit 7.10: EADS Returns Against the DAX Index – The Slope</a:t>
            </a:r>
          </a:p>
        </p:txBody>
      </p:sp>
      <p:pic>
        <p:nvPicPr>
          <p:cNvPr id="57348" name="Picture 5"/>
          <p:cNvPicPr>
            <a:picLocks noChangeAspect="1" noChangeArrowheads="1"/>
          </p:cNvPicPr>
          <p:nvPr/>
        </p:nvPicPr>
        <p:blipFill>
          <a:blip r:embed="rId2" cstate="print"/>
          <a:srcRect/>
          <a:stretch>
            <a:fillRect/>
          </a:stretch>
        </p:blipFill>
        <p:spPr bwMode="auto">
          <a:xfrm>
            <a:off x="2143125" y="1714500"/>
            <a:ext cx="6238875" cy="3486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B63EB70-5340-44EA-A247-2DA21560D59A}" type="slidenum">
              <a:rPr lang="en-US"/>
              <a:pPr/>
              <a:t>57</a:t>
            </a:fld>
            <a:endParaRPr lang="en-US"/>
          </a:p>
        </p:txBody>
      </p:sp>
      <p:sp>
        <p:nvSpPr>
          <p:cNvPr id="39939" name="Rectangle 1042"/>
          <p:cNvSpPr>
            <a:spLocks noGrp="1" noChangeArrowheads="1"/>
          </p:cNvSpPr>
          <p:nvPr>
            <p:ph type="title" idx="4294967295"/>
          </p:nvPr>
        </p:nvSpPr>
        <p:spPr>
          <a:xfrm>
            <a:off x="1835150" y="44450"/>
            <a:ext cx="7058025" cy="1143000"/>
          </a:xfrm>
        </p:spPr>
        <p:txBody>
          <a:bodyPr>
            <a:normAutofit/>
          </a:bodyPr>
          <a:lstStyle/>
          <a:p>
            <a:pPr eaLnBrk="1" hangingPunct="1">
              <a:defRPr/>
            </a:pPr>
            <a:r>
              <a:rPr lang="en-US" sz="4000" smtClean="0">
                <a:effectLst>
                  <a:outerShdw blurRad="38100" dist="38100" dir="2700000" algn="tl">
                    <a:srgbClr val="C0C0C0"/>
                  </a:outerShdw>
                </a:effectLst>
              </a:rPr>
              <a:t>Systematic Risk</a:t>
            </a:r>
          </a:p>
        </p:txBody>
      </p:sp>
      <p:sp>
        <p:nvSpPr>
          <p:cNvPr id="931843" name="Rectangle 1027"/>
          <p:cNvSpPr>
            <a:spLocks noGrp="1" noChangeArrowheads="1"/>
          </p:cNvSpPr>
          <p:nvPr>
            <p:ph idx="4294967295"/>
          </p:nvPr>
        </p:nvSpPr>
        <p:spPr>
          <a:xfrm>
            <a:off x="1476375" y="1773238"/>
            <a:ext cx="7343775" cy="457200"/>
          </a:xfrm>
        </p:spPr>
        <p:txBody>
          <a:bodyPr/>
          <a:lstStyle/>
          <a:p>
            <a:pPr marL="801688" indent="-350838" eaLnBrk="1" hangingPunct="1">
              <a:lnSpc>
                <a:spcPct val="90000"/>
              </a:lnSpc>
              <a:buSzPct val="90000"/>
              <a:buFont typeface="Wingdings" pitchFamily="2" charset="2"/>
              <a:buChar char="Ø"/>
            </a:pPr>
            <a:r>
              <a:rPr lang="en-US" sz="2600" smtClean="0">
                <a:latin typeface="Arial" charset="0"/>
                <a:cs typeface="Arial" charset="0"/>
              </a:rPr>
              <a:t>Beta (</a:t>
            </a:r>
            <a:r>
              <a:rPr lang="en-US" sz="2600" i="1" smtClean="0">
                <a:latin typeface="Arial" charset="0"/>
                <a:cs typeface="Arial" charset="0"/>
                <a:sym typeface="Symbol" pitchFamily="18" charset="2"/>
              </a:rPr>
              <a:t></a:t>
            </a:r>
            <a:r>
              <a:rPr lang="en-US" sz="2600" smtClean="0">
                <a:latin typeface="Arial" charset="0"/>
                <a:cs typeface="Arial" charset="0"/>
                <a:sym typeface="Symbol" pitchFamily="18" charset="2"/>
              </a:rPr>
              <a:t>)</a:t>
            </a:r>
            <a:r>
              <a:rPr lang="en-US" sz="2600" smtClean="0">
                <a:latin typeface="Arial" charset="0"/>
                <a:cs typeface="Arial" charset="0"/>
              </a:rPr>
              <a:t>: The slope of the line of best fit.</a:t>
            </a:r>
          </a:p>
        </p:txBody>
      </p:sp>
      <p:sp>
        <p:nvSpPr>
          <p:cNvPr id="110596" name="Rectangle 1043"/>
          <p:cNvSpPr>
            <a:spLocks noChangeArrowheads="1"/>
          </p:cNvSpPr>
          <p:nvPr/>
        </p:nvSpPr>
        <p:spPr bwMode="auto">
          <a:xfrm>
            <a:off x="1763713" y="1052513"/>
            <a:ext cx="8305800" cy="381000"/>
          </a:xfrm>
          <a:prstGeom prst="rect">
            <a:avLst/>
          </a:prstGeom>
          <a:noFill/>
          <a:ln w="9525">
            <a:noFill/>
            <a:miter lim="800000"/>
            <a:headEnd/>
            <a:tailEnd/>
          </a:ln>
        </p:spPr>
        <p:txBody>
          <a:bodyPr/>
          <a:lstStyle/>
          <a:p>
            <a:pPr marL="533400" indent="-533400">
              <a:lnSpc>
                <a:spcPct val="90000"/>
              </a:lnSpc>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Measuring Systematic Risk</a:t>
            </a:r>
          </a:p>
        </p:txBody>
      </p:sp>
      <p:sp>
        <p:nvSpPr>
          <p:cNvPr id="931860" name="Rectangle 1044"/>
          <p:cNvSpPr>
            <a:spLocks noChangeArrowheads="1"/>
          </p:cNvSpPr>
          <p:nvPr/>
        </p:nvSpPr>
        <p:spPr bwMode="auto">
          <a:xfrm>
            <a:off x="1476375" y="2373313"/>
            <a:ext cx="7343775" cy="457200"/>
          </a:xfrm>
          <a:prstGeom prst="rect">
            <a:avLst/>
          </a:prstGeom>
          <a:noFill/>
          <a:ln w="9525">
            <a:noFill/>
            <a:miter lim="800000"/>
            <a:headEnd/>
            <a:tailEnd/>
          </a:ln>
        </p:spPr>
        <p:txBody>
          <a:bodyPr/>
          <a:lstStyle/>
          <a:p>
            <a:pPr marL="801688" indent="-350838">
              <a:spcBef>
                <a:spcPct val="20000"/>
              </a:spcBef>
              <a:buClr>
                <a:schemeClr val="tx1"/>
              </a:buClr>
              <a:buSzPct val="90000"/>
              <a:buFont typeface="Wingdings" pitchFamily="2" charset="2"/>
              <a:buChar char="Ø"/>
            </a:pPr>
            <a:r>
              <a:rPr lang="en-US" sz="2600"/>
              <a:t>If the beta of an asset is –</a:t>
            </a:r>
          </a:p>
        </p:txBody>
      </p:sp>
      <p:sp>
        <p:nvSpPr>
          <p:cNvPr id="931861" name="Rectangle 1045"/>
          <p:cNvSpPr>
            <a:spLocks noChangeArrowheads="1"/>
          </p:cNvSpPr>
          <p:nvPr/>
        </p:nvSpPr>
        <p:spPr bwMode="auto">
          <a:xfrm>
            <a:off x="1476375" y="2906713"/>
            <a:ext cx="7056438" cy="914400"/>
          </a:xfrm>
          <a:prstGeom prst="rect">
            <a:avLst/>
          </a:prstGeom>
          <a:noFill/>
          <a:ln w="9525">
            <a:noFill/>
            <a:miter lim="800000"/>
            <a:headEnd/>
            <a:tailEnd/>
          </a:ln>
        </p:spPr>
        <p:txBody>
          <a:bodyPr/>
          <a:lstStyle/>
          <a:p>
            <a:pPr marL="1255713" lvl="1" indent="-339725">
              <a:spcBef>
                <a:spcPct val="20000"/>
              </a:spcBef>
              <a:buClr>
                <a:schemeClr val="tx1"/>
              </a:buClr>
              <a:buSzPct val="90000"/>
              <a:buFont typeface="Wingdings" pitchFamily="2" charset="2"/>
              <a:buChar char="Ø"/>
            </a:pPr>
            <a:r>
              <a:rPr lang="en-US" sz="2600"/>
              <a:t>equal to one (</a:t>
            </a:r>
            <a:r>
              <a:rPr lang="en-US" sz="2600" i="1">
                <a:sym typeface="Symbol" pitchFamily="18" charset="2"/>
              </a:rPr>
              <a:t> </a:t>
            </a:r>
            <a:r>
              <a:rPr lang="en-US" sz="2600">
                <a:sym typeface="Symbol" pitchFamily="18" charset="2"/>
              </a:rPr>
              <a:t>= 1.0)</a:t>
            </a:r>
            <a:r>
              <a:rPr lang="en-US" sz="2600"/>
              <a:t>, then asset has same systematic risk as the market.</a:t>
            </a:r>
          </a:p>
        </p:txBody>
      </p:sp>
      <p:sp>
        <p:nvSpPr>
          <p:cNvPr id="931862" name="Rectangle 1046"/>
          <p:cNvSpPr>
            <a:spLocks noChangeArrowheads="1"/>
          </p:cNvSpPr>
          <p:nvPr/>
        </p:nvSpPr>
        <p:spPr bwMode="auto">
          <a:xfrm>
            <a:off x="1476375" y="3933825"/>
            <a:ext cx="7343775" cy="914400"/>
          </a:xfrm>
          <a:prstGeom prst="rect">
            <a:avLst/>
          </a:prstGeom>
          <a:noFill/>
          <a:ln w="9525">
            <a:noFill/>
            <a:miter lim="800000"/>
            <a:headEnd/>
            <a:tailEnd/>
          </a:ln>
        </p:spPr>
        <p:txBody>
          <a:bodyPr/>
          <a:lstStyle/>
          <a:p>
            <a:pPr marL="1255713" lvl="1" indent="-339725">
              <a:spcBef>
                <a:spcPct val="20000"/>
              </a:spcBef>
              <a:buClr>
                <a:schemeClr val="tx1"/>
              </a:buClr>
              <a:buSzPct val="90000"/>
              <a:buFont typeface="Wingdings" pitchFamily="2" charset="2"/>
              <a:buChar char="Ø"/>
            </a:pPr>
            <a:r>
              <a:rPr lang="en-US" sz="2600"/>
              <a:t>greater than one(</a:t>
            </a:r>
            <a:r>
              <a:rPr lang="en-US" sz="2600" i="1">
                <a:sym typeface="Symbol" pitchFamily="18" charset="2"/>
              </a:rPr>
              <a:t> &gt;</a:t>
            </a:r>
            <a:r>
              <a:rPr lang="en-US" sz="2600">
                <a:sym typeface="Symbol" pitchFamily="18" charset="2"/>
              </a:rPr>
              <a:t> 1.0)</a:t>
            </a:r>
            <a:r>
              <a:rPr lang="en-US" sz="2600"/>
              <a:t>, then asset has more systematic risk than the market.</a:t>
            </a:r>
          </a:p>
        </p:txBody>
      </p:sp>
      <p:sp>
        <p:nvSpPr>
          <p:cNvPr id="931863" name="Rectangle 1047"/>
          <p:cNvSpPr>
            <a:spLocks noChangeArrowheads="1"/>
          </p:cNvSpPr>
          <p:nvPr/>
        </p:nvSpPr>
        <p:spPr bwMode="auto">
          <a:xfrm>
            <a:off x="1476375" y="5322888"/>
            <a:ext cx="7343775" cy="914400"/>
          </a:xfrm>
          <a:prstGeom prst="rect">
            <a:avLst/>
          </a:prstGeom>
          <a:noFill/>
          <a:ln w="9525">
            <a:noFill/>
            <a:miter lim="800000"/>
            <a:headEnd/>
            <a:tailEnd/>
          </a:ln>
        </p:spPr>
        <p:txBody>
          <a:bodyPr/>
          <a:lstStyle/>
          <a:p>
            <a:pPr marL="1255713" lvl="1" indent="-339725">
              <a:spcBef>
                <a:spcPct val="20000"/>
              </a:spcBef>
              <a:buClr>
                <a:schemeClr val="tx1"/>
              </a:buClr>
              <a:buSzPct val="90000"/>
              <a:buFont typeface="Wingdings" pitchFamily="2" charset="2"/>
              <a:buChar char="Ø"/>
            </a:pPr>
            <a:r>
              <a:rPr lang="en-US" sz="2600"/>
              <a:t>less than one (</a:t>
            </a:r>
            <a:r>
              <a:rPr lang="en-US" sz="2600" i="1">
                <a:sym typeface="Symbol" pitchFamily="18" charset="2"/>
              </a:rPr>
              <a:t></a:t>
            </a:r>
            <a:r>
              <a:rPr lang="en-US" sz="2600">
                <a:sym typeface="Symbol" pitchFamily="18" charset="2"/>
              </a:rPr>
              <a:t> &lt; 1.0)</a:t>
            </a:r>
            <a:r>
              <a:rPr lang="en-US" sz="2600"/>
              <a:t>, then asset has less systematic risk than the market.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3">
                                            <p:txEl>
                                              <p:pRg st="0" end="0"/>
                                            </p:txEl>
                                          </p:spTgt>
                                        </p:tgtEl>
                                        <p:attrNameLst>
                                          <p:attrName>style.visibility</p:attrName>
                                        </p:attrNameLst>
                                      </p:cBhvr>
                                      <p:to>
                                        <p:strVal val="visible"/>
                                      </p:to>
                                    </p:set>
                                    <p:animEffect transition="in" filter="wipe(left)">
                                      <p:cBhvr>
                                        <p:cTn id="7" dur="500"/>
                                        <p:tgtEl>
                                          <p:spTgt spid="93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60">
                                            <p:txEl>
                                              <p:pRg st="0" end="0"/>
                                            </p:txEl>
                                          </p:spTgt>
                                        </p:tgtEl>
                                        <p:attrNameLst>
                                          <p:attrName>style.visibility</p:attrName>
                                        </p:attrNameLst>
                                      </p:cBhvr>
                                      <p:to>
                                        <p:strVal val="visible"/>
                                      </p:to>
                                    </p:set>
                                    <p:animEffect transition="in" filter="wipe(left)">
                                      <p:cBhvr>
                                        <p:cTn id="12" dur="500"/>
                                        <p:tgtEl>
                                          <p:spTgt spid="931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61">
                                            <p:txEl>
                                              <p:pRg st="0" end="0"/>
                                            </p:txEl>
                                          </p:spTgt>
                                        </p:tgtEl>
                                        <p:attrNameLst>
                                          <p:attrName>style.visibility</p:attrName>
                                        </p:attrNameLst>
                                      </p:cBhvr>
                                      <p:to>
                                        <p:strVal val="visible"/>
                                      </p:to>
                                    </p:set>
                                    <p:animEffect transition="in" filter="wipe(left)">
                                      <p:cBhvr>
                                        <p:cTn id="17" dur="500"/>
                                        <p:tgtEl>
                                          <p:spTgt spid="93186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62">
                                            <p:txEl>
                                              <p:pRg st="0" end="0"/>
                                            </p:txEl>
                                          </p:spTgt>
                                        </p:tgtEl>
                                        <p:attrNameLst>
                                          <p:attrName>style.visibility</p:attrName>
                                        </p:attrNameLst>
                                      </p:cBhvr>
                                      <p:to>
                                        <p:strVal val="visible"/>
                                      </p:to>
                                    </p:set>
                                    <p:animEffect transition="in" filter="wipe(left)">
                                      <p:cBhvr>
                                        <p:cTn id="22" dur="500"/>
                                        <p:tgtEl>
                                          <p:spTgt spid="93186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1863">
                                            <p:txEl>
                                              <p:pRg st="0" end="0"/>
                                            </p:txEl>
                                          </p:spTgt>
                                        </p:tgtEl>
                                        <p:attrNameLst>
                                          <p:attrName>style.visibility</p:attrName>
                                        </p:attrNameLst>
                                      </p:cBhvr>
                                      <p:to>
                                        <p:strVal val="visible"/>
                                      </p:to>
                                    </p:set>
                                    <p:animEffect transition="in" filter="wipe(left)">
                                      <p:cBhvr>
                                        <p:cTn id="27" dur="500"/>
                                        <p:tgtEl>
                                          <p:spTgt spid="9318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3" grpId="0" build="p" autoUpdateAnimBg="0"/>
      <p:bldP spid="931860" grpId="0" build="p" autoUpdateAnimBg="0"/>
      <p:bldP spid="931861" grpId="0" build="p" autoUpdateAnimBg="0"/>
      <p:bldP spid="931862" grpId="0" build="p" autoUpdateAnimBg="0"/>
      <p:bldP spid="93186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9F0EE2E4-2C6D-426D-9C5D-E8E4797CC249}" type="slidenum">
              <a:rPr lang="en-US"/>
              <a:pPr/>
              <a:t>58</a:t>
            </a:fld>
            <a:endParaRPr lang="en-US"/>
          </a:p>
        </p:txBody>
      </p:sp>
      <p:sp>
        <p:nvSpPr>
          <p:cNvPr id="40962" name="Rectangle 1026"/>
          <p:cNvSpPr>
            <a:spLocks noGrp="1" noChangeArrowheads="1"/>
          </p:cNvSpPr>
          <p:nvPr>
            <p:ph type="title" idx="4294967295"/>
          </p:nvPr>
        </p:nvSpPr>
        <p:spPr>
          <a:xfrm>
            <a:off x="1835150" y="44450"/>
            <a:ext cx="7058025" cy="1143000"/>
          </a:xfrm>
        </p:spPr>
        <p:txBody>
          <a:bodyPr>
            <a:noAutofit/>
          </a:bodyPr>
          <a:lstStyle/>
          <a:p>
            <a:pPr eaLnBrk="1" hangingPunct="1">
              <a:defRPr/>
            </a:pPr>
            <a:r>
              <a:rPr lang="en-US" sz="4000" smtClean="0">
                <a:effectLst>
                  <a:outerShdw blurRad="38100" dist="38100" dir="2700000" algn="tl">
                    <a:srgbClr val="C0C0C0"/>
                  </a:outerShdw>
                </a:effectLst>
              </a:rPr>
              <a:t>Compensation for Bearing </a:t>
            </a:r>
            <a:br>
              <a:rPr lang="en-US" sz="4000" smtClean="0">
                <a:effectLst>
                  <a:outerShdw blurRad="38100" dist="38100" dir="2700000" algn="tl">
                    <a:srgbClr val="C0C0C0"/>
                  </a:outerShdw>
                </a:effectLst>
              </a:rPr>
            </a:br>
            <a:r>
              <a:rPr lang="en-US" sz="4000" smtClean="0">
                <a:effectLst>
                  <a:outerShdw blurRad="38100" dist="38100" dir="2700000" algn="tl">
                    <a:srgbClr val="C0C0C0"/>
                  </a:outerShdw>
                </a:effectLst>
              </a:rPr>
              <a:t>Systematic Risk</a:t>
            </a:r>
          </a:p>
        </p:txBody>
      </p:sp>
      <p:sp>
        <p:nvSpPr>
          <p:cNvPr id="932867" name="Rectangle 1027"/>
          <p:cNvSpPr>
            <a:spLocks noGrp="1" noChangeArrowheads="1"/>
          </p:cNvSpPr>
          <p:nvPr>
            <p:ph idx="4294967295"/>
          </p:nvPr>
        </p:nvSpPr>
        <p:spPr>
          <a:xfrm>
            <a:off x="1476375" y="1484313"/>
            <a:ext cx="7488238" cy="2133600"/>
          </a:xfrm>
        </p:spPr>
        <p:txBody>
          <a:bodyPr/>
          <a:lstStyle/>
          <a:p>
            <a:pPr marL="804863" indent="-354013" eaLnBrk="1" hangingPunct="1">
              <a:lnSpc>
                <a:spcPct val="90000"/>
              </a:lnSpc>
              <a:buSzPct val="90000"/>
              <a:buFont typeface="Wingdings" pitchFamily="2" charset="2"/>
              <a:buChar char="Ø"/>
            </a:pPr>
            <a:r>
              <a:rPr lang="en-US" sz="2600" smtClean="0">
                <a:latin typeface="Arial" charset="0"/>
                <a:cs typeface="Arial" charset="0"/>
              </a:rPr>
              <a:t>Difference between required returns on government securities and required returns for risky investments represents compensation investors require for taking risk.</a:t>
            </a:r>
          </a:p>
          <a:p>
            <a:pPr marL="804863" indent="-354013" eaLnBrk="1" hangingPunct="1">
              <a:lnSpc>
                <a:spcPct val="90000"/>
              </a:lnSpc>
              <a:buSzPct val="90000"/>
              <a:buFont typeface="Wingdings" pitchFamily="2" charset="2"/>
              <a:buNone/>
            </a:pPr>
            <a:endParaRPr lang="en-US" sz="1200" smtClean="0">
              <a:latin typeface="Arial" charset="0"/>
              <a:cs typeface="Arial" charset="0"/>
            </a:endParaRPr>
          </a:p>
          <a:p>
            <a:pPr marL="804863" indent="-354013" eaLnBrk="1" hangingPunct="1">
              <a:lnSpc>
                <a:spcPct val="90000"/>
              </a:lnSpc>
              <a:buSzPct val="90000"/>
              <a:buFont typeface="Wingdings" pitchFamily="2" charset="2"/>
              <a:buNone/>
            </a:pPr>
            <a:r>
              <a:rPr lang="en-US" sz="2600" smtClean="0">
                <a:latin typeface="Arial" charset="0"/>
                <a:cs typeface="Arial" charset="0"/>
              </a:rPr>
              <a:t>	E(R</a:t>
            </a:r>
            <a:r>
              <a:rPr lang="en-US" sz="2600" baseline="-25000" smtClean="0">
                <a:latin typeface="Arial" charset="0"/>
                <a:cs typeface="Arial" charset="0"/>
              </a:rPr>
              <a:t>i</a:t>
            </a:r>
            <a:r>
              <a:rPr lang="en-US" sz="2600" smtClean="0">
                <a:latin typeface="Arial" charset="0"/>
                <a:cs typeface="Arial" charset="0"/>
              </a:rPr>
              <a:t>) = R</a:t>
            </a:r>
            <a:r>
              <a:rPr lang="en-US" sz="2600" baseline="-25000" smtClean="0">
                <a:latin typeface="Arial" charset="0"/>
                <a:cs typeface="Arial" charset="0"/>
              </a:rPr>
              <a:t>rf </a:t>
            </a:r>
            <a:r>
              <a:rPr lang="en-US" sz="2600" smtClean="0">
                <a:latin typeface="Arial" charset="0"/>
                <a:cs typeface="Arial" charset="0"/>
              </a:rPr>
              <a:t>+ Compensation for Taking Risk</a:t>
            </a:r>
            <a:r>
              <a:rPr lang="en-US" sz="2600" baseline="-25000" smtClean="0">
                <a:latin typeface="Arial" charset="0"/>
                <a:cs typeface="Arial" charset="0"/>
              </a:rPr>
              <a:t>i</a:t>
            </a:r>
            <a:r>
              <a:rPr lang="en-US" sz="2600" smtClean="0">
                <a:latin typeface="Arial" charset="0"/>
                <a:cs typeface="Arial" charset="0"/>
              </a:rPr>
              <a:t>.</a:t>
            </a:r>
          </a:p>
        </p:txBody>
      </p:sp>
      <p:sp>
        <p:nvSpPr>
          <p:cNvPr id="59397" name="Rectangle 1028"/>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398" name="Rectangle 102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399" name="Rectangle 1030"/>
          <p:cNvSpPr>
            <a:spLocks noChangeArrowheads="1"/>
          </p:cNvSpPr>
          <p:nvPr/>
        </p:nvSpPr>
        <p:spPr bwMode="auto">
          <a:xfrm>
            <a:off x="0" y="3214688"/>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0" name="Rectangle 103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1" name="Rectangle 1032"/>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2" name="Rectangle 1033"/>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3" name="Rectangle 1034"/>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4" name="Rectangle 103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5" name="Rectangle 1036"/>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6" name="Rectangle 103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7" name="Rectangle 1038"/>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8" name="Rectangle 1039"/>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59409" name="Rectangle 1040"/>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pPr algn="r"/>
            <a:endParaRPr lang="en-GB" sz="2400"/>
          </a:p>
        </p:txBody>
      </p:sp>
      <p:sp>
        <p:nvSpPr>
          <p:cNvPr id="932881" name="Rectangle 1041"/>
          <p:cNvSpPr>
            <a:spLocks noChangeArrowheads="1"/>
          </p:cNvSpPr>
          <p:nvPr/>
        </p:nvSpPr>
        <p:spPr bwMode="auto">
          <a:xfrm>
            <a:off x="1476375" y="4076700"/>
            <a:ext cx="7416800" cy="20574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GB" sz="2600"/>
              <a:t>If we recognise that compensation for taking risk varies with asset risk and that systematic risk is what matters, we find:</a:t>
            </a:r>
          </a:p>
          <a:p>
            <a:pPr marL="804863" indent="-354013">
              <a:spcBef>
                <a:spcPct val="20000"/>
              </a:spcBef>
              <a:buClr>
                <a:schemeClr val="tx1"/>
              </a:buClr>
              <a:buSzPct val="90000"/>
              <a:buFont typeface="Wingdings" pitchFamily="2" charset="2"/>
              <a:buNone/>
            </a:pPr>
            <a:r>
              <a:rPr lang="en-GB" sz="2600"/>
              <a:t>	E(R</a:t>
            </a:r>
            <a:r>
              <a:rPr lang="en-GB" sz="2500" baseline="-25000"/>
              <a:t>i</a:t>
            </a:r>
            <a:r>
              <a:rPr lang="en-GB" sz="2600"/>
              <a:t>) = R</a:t>
            </a:r>
            <a:r>
              <a:rPr lang="en-GB" sz="2500" baseline="-25000"/>
              <a:t>rf</a:t>
            </a:r>
            <a:r>
              <a:rPr lang="en-GB" sz="2600"/>
              <a:t> + (Units of Systematic Risk</a:t>
            </a:r>
            <a:r>
              <a:rPr lang="en-GB" sz="2500" baseline="-25000"/>
              <a:t>i</a:t>
            </a:r>
            <a:r>
              <a:rPr lang="en-GB" sz="2600"/>
              <a:t> </a:t>
            </a:r>
            <a:r>
              <a:rPr lang="en-GB" sz="2600">
                <a:sym typeface="Symbol" pitchFamily="18" charset="2"/>
              </a:rPr>
              <a:t></a:t>
            </a:r>
            <a:r>
              <a:rPr lang="en-GB" sz="2600"/>
              <a:t> 		Compensation per Unit of Systematic Risk)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2867">
                                            <p:txEl>
                                              <p:pRg st="0" end="0"/>
                                            </p:txEl>
                                          </p:spTgt>
                                        </p:tgtEl>
                                        <p:attrNameLst>
                                          <p:attrName>style.visibility</p:attrName>
                                        </p:attrNameLst>
                                      </p:cBhvr>
                                      <p:to>
                                        <p:strVal val="visible"/>
                                      </p:to>
                                    </p:set>
                                    <p:animEffect transition="in" filter="wipe(left)">
                                      <p:cBhvr>
                                        <p:cTn id="7" dur="500"/>
                                        <p:tgtEl>
                                          <p:spTgt spid="93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2867">
                                            <p:txEl>
                                              <p:pRg st="2" end="2"/>
                                            </p:txEl>
                                          </p:spTgt>
                                        </p:tgtEl>
                                        <p:attrNameLst>
                                          <p:attrName>style.visibility</p:attrName>
                                        </p:attrNameLst>
                                      </p:cBhvr>
                                      <p:to>
                                        <p:strVal val="visible"/>
                                      </p:to>
                                    </p:set>
                                    <p:animEffect transition="in" filter="wipe(left)">
                                      <p:cBhvr>
                                        <p:cTn id="12" dur="500"/>
                                        <p:tgtEl>
                                          <p:spTgt spid="932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2881">
                                            <p:txEl>
                                              <p:pRg st="0" end="0"/>
                                            </p:txEl>
                                          </p:spTgt>
                                        </p:tgtEl>
                                        <p:attrNameLst>
                                          <p:attrName>style.visibility</p:attrName>
                                        </p:attrNameLst>
                                      </p:cBhvr>
                                      <p:to>
                                        <p:strVal val="visible"/>
                                      </p:to>
                                    </p:set>
                                    <p:animEffect transition="in" filter="wipe(left)">
                                      <p:cBhvr>
                                        <p:cTn id="17" dur="500"/>
                                        <p:tgtEl>
                                          <p:spTgt spid="93288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2881">
                                            <p:txEl>
                                              <p:pRg st="1" end="1"/>
                                            </p:txEl>
                                          </p:spTgt>
                                        </p:tgtEl>
                                        <p:attrNameLst>
                                          <p:attrName>style.visibility</p:attrName>
                                        </p:attrNameLst>
                                      </p:cBhvr>
                                      <p:to>
                                        <p:strVal val="visible"/>
                                      </p:to>
                                    </p:set>
                                    <p:animEffect transition="in" filter="wipe(left)">
                                      <p:cBhvr>
                                        <p:cTn id="22" dur="500"/>
                                        <p:tgtEl>
                                          <p:spTgt spid="9328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build="p" autoUpdateAnimBg="0"/>
      <p:bldP spid="932881"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1702645-3FA9-4AA5-B26F-0DDDE7349807}" type="slidenum">
              <a:rPr lang="en-US"/>
              <a:pPr/>
              <a:t>59</a:t>
            </a:fld>
            <a:endParaRPr lang="en-US"/>
          </a:p>
        </p:txBody>
      </p:sp>
      <p:sp>
        <p:nvSpPr>
          <p:cNvPr id="41987" name="Rectangle 1042"/>
          <p:cNvSpPr>
            <a:spLocks noGrp="1" noChangeArrowheads="1"/>
          </p:cNvSpPr>
          <p:nvPr>
            <p:ph type="title" idx="4294967295"/>
          </p:nvPr>
        </p:nvSpPr>
        <p:spPr>
          <a:xfrm>
            <a:off x="1835150" y="44450"/>
            <a:ext cx="6985000" cy="1143000"/>
          </a:xfrm>
        </p:spPr>
        <p:txBody>
          <a:bodyPr>
            <a:noAutofit/>
          </a:bodyPr>
          <a:lstStyle/>
          <a:p>
            <a:pPr eaLnBrk="1" hangingPunct="1">
              <a:defRPr/>
            </a:pPr>
            <a:r>
              <a:rPr lang="en-US" sz="4000" smtClean="0">
                <a:effectLst>
                  <a:outerShdw blurRad="38100" dist="38100" dir="2700000" algn="tl">
                    <a:srgbClr val="C0C0C0"/>
                  </a:outerShdw>
                </a:effectLst>
              </a:rPr>
              <a:t>Compensation for Bearing </a:t>
            </a:r>
            <a:br>
              <a:rPr lang="en-US" sz="4000" smtClean="0">
                <a:effectLst>
                  <a:outerShdw blurRad="38100" dist="38100" dir="2700000" algn="tl">
                    <a:srgbClr val="C0C0C0"/>
                  </a:outerShdw>
                </a:effectLst>
              </a:rPr>
            </a:br>
            <a:r>
              <a:rPr lang="en-US" sz="4000" smtClean="0">
                <a:effectLst>
                  <a:outerShdw blurRad="38100" dist="38100" dir="2700000" algn="tl">
                    <a:srgbClr val="C0C0C0"/>
                  </a:outerShdw>
                </a:effectLst>
              </a:rPr>
              <a:t>Systematic Risk</a:t>
            </a:r>
          </a:p>
        </p:txBody>
      </p:sp>
      <p:sp>
        <p:nvSpPr>
          <p:cNvPr id="933891" name="Rectangle 1027"/>
          <p:cNvSpPr>
            <a:spLocks noGrp="1" noChangeArrowheads="1"/>
          </p:cNvSpPr>
          <p:nvPr>
            <p:ph idx="4294967295"/>
          </p:nvPr>
        </p:nvSpPr>
        <p:spPr>
          <a:xfrm>
            <a:off x="1476375" y="1257300"/>
            <a:ext cx="7283450" cy="1524000"/>
          </a:xfrm>
        </p:spPr>
        <p:txBody>
          <a:bodyPr/>
          <a:lstStyle/>
          <a:p>
            <a:pPr marL="804863" indent="-354013" eaLnBrk="1" hangingPunct="1">
              <a:lnSpc>
                <a:spcPct val="90000"/>
              </a:lnSpc>
              <a:buSzPct val="90000"/>
              <a:buFont typeface="Wingdings" pitchFamily="2" charset="2"/>
              <a:buChar char="Ø"/>
            </a:pPr>
            <a:r>
              <a:rPr lang="en-US" sz="2600" smtClean="0">
                <a:latin typeface="Arial" charset="0"/>
                <a:cs typeface="Arial" charset="0"/>
              </a:rPr>
              <a:t>If beta, </a:t>
            </a:r>
            <a:r>
              <a:rPr lang="en-US" sz="2600" i="1" smtClean="0">
                <a:latin typeface="Arial" charset="0"/>
                <a:cs typeface="Arial" charset="0"/>
              </a:rPr>
              <a:t>β</a:t>
            </a:r>
            <a:r>
              <a:rPr lang="en-US" sz="2600" smtClean="0">
                <a:latin typeface="Arial" charset="0"/>
                <a:cs typeface="Arial" charset="0"/>
              </a:rPr>
              <a:t>, is the appropriate measure for the number of units of systematic risk, we find:  </a:t>
            </a:r>
          </a:p>
          <a:p>
            <a:pPr marL="804863" indent="-354013" eaLnBrk="1" hangingPunct="1">
              <a:lnSpc>
                <a:spcPct val="90000"/>
              </a:lnSpc>
              <a:buSzPct val="90000"/>
              <a:buFont typeface="Wingdings" pitchFamily="2" charset="2"/>
              <a:buNone/>
            </a:pPr>
            <a:r>
              <a:rPr lang="en-US" sz="2600" smtClean="0">
                <a:latin typeface="Arial" charset="0"/>
                <a:cs typeface="Arial" charset="0"/>
              </a:rPr>
              <a:t>	Compensation for Taking Risk = </a:t>
            </a:r>
            <a:r>
              <a:rPr lang="en-US" sz="2600" i="1" smtClean="0">
                <a:latin typeface="Arial" charset="0"/>
                <a:cs typeface="Arial" charset="0"/>
              </a:rPr>
              <a:t>β</a:t>
            </a:r>
            <a:r>
              <a:rPr lang="en-US" sz="2600" smtClean="0">
                <a:latin typeface="Arial" charset="0"/>
                <a:cs typeface="Arial" charset="0"/>
              </a:rPr>
              <a:t> </a:t>
            </a:r>
            <a:r>
              <a:rPr lang="en-US" sz="2600" smtClean="0">
                <a:latin typeface="Arial" charset="0"/>
                <a:cs typeface="Arial" charset="0"/>
                <a:sym typeface="Symbol" pitchFamily="18" charset="2"/>
              </a:rPr>
              <a:t></a:t>
            </a:r>
            <a:r>
              <a:rPr lang="en-US" sz="2600" smtClean="0">
                <a:latin typeface="Arial" charset="0"/>
                <a:cs typeface="Arial" charset="0"/>
              </a:rPr>
              <a:t> Compensation per Unit of Systematic Risk.</a:t>
            </a:r>
            <a:endParaRPr lang="en-US" sz="2600" baseline="-25000" smtClean="0">
              <a:latin typeface="Arial" charset="0"/>
              <a:cs typeface="Arial" charset="0"/>
            </a:endParaRPr>
          </a:p>
        </p:txBody>
      </p:sp>
      <p:sp>
        <p:nvSpPr>
          <p:cNvPr id="933907" name="Rectangle 1043"/>
          <p:cNvSpPr>
            <a:spLocks noChangeArrowheads="1"/>
          </p:cNvSpPr>
          <p:nvPr/>
        </p:nvSpPr>
        <p:spPr bwMode="auto">
          <a:xfrm>
            <a:off x="1476375" y="3213100"/>
            <a:ext cx="7416800" cy="1524000"/>
          </a:xfrm>
          <a:prstGeom prst="rect">
            <a:avLst/>
          </a:prstGeom>
          <a:noFill/>
          <a:ln w="9525">
            <a:noFill/>
            <a:miter lim="800000"/>
            <a:headEnd/>
            <a:tailEnd/>
          </a:ln>
        </p:spPr>
        <p:txBody>
          <a:bodyPr/>
          <a:lstStyle/>
          <a:p>
            <a:pPr marL="804863" indent="-354013">
              <a:lnSpc>
                <a:spcPct val="90000"/>
              </a:lnSpc>
              <a:spcBef>
                <a:spcPct val="20000"/>
              </a:spcBef>
              <a:buClr>
                <a:schemeClr val="tx1"/>
              </a:buClr>
              <a:buSzPct val="90000"/>
              <a:buFont typeface="Wingdings" pitchFamily="2" charset="2"/>
              <a:buChar char="Ø"/>
            </a:pPr>
            <a:r>
              <a:rPr lang="en-US" sz="2600"/>
              <a:t>Required rate of return on market, over and above that of risk-free return, represents compensation required by investors for bearing a market (systematic) risk.</a:t>
            </a:r>
            <a:endParaRPr lang="en-US" sz="2600" baseline="-25000"/>
          </a:p>
        </p:txBody>
      </p:sp>
      <p:sp>
        <p:nvSpPr>
          <p:cNvPr id="933908" name="Rectangle 1044"/>
          <p:cNvSpPr>
            <a:spLocks noChangeArrowheads="1"/>
          </p:cNvSpPr>
          <p:nvPr/>
        </p:nvSpPr>
        <p:spPr bwMode="auto">
          <a:xfrm>
            <a:off x="1042988" y="4868863"/>
            <a:ext cx="7777162" cy="457200"/>
          </a:xfrm>
          <a:prstGeom prst="rect">
            <a:avLst/>
          </a:prstGeom>
          <a:noFill/>
          <a:ln w="9525">
            <a:noFill/>
            <a:miter lim="800000"/>
            <a:headEnd/>
            <a:tailEnd/>
          </a:ln>
        </p:spPr>
        <p:txBody>
          <a:bodyPr/>
          <a:lstStyle/>
          <a:p>
            <a:pPr marL="1255713" lvl="1" indent="-338138">
              <a:lnSpc>
                <a:spcPct val="90000"/>
              </a:lnSpc>
              <a:spcBef>
                <a:spcPct val="20000"/>
              </a:spcBef>
              <a:buClr>
                <a:schemeClr val="tx1"/>
              </a:buClr>
              <a:buSzPct val="90000"/>
              <a:buFont typeface="Wingdings" pitchFamily="2" charset="2"/>
              <a:buChar char="Ø"/>
            </a:pPr>
            <a:r>
              <a:rPr lang="en-US" sz="2600"/>
              <a:t>Compensation per Unit of Systematic Risk = E(R</a:t>
            </a:r>
            <a:r>
              <a:rPr lang="en-US" sz="2600" baseline="-25000"/>
              <a:t>m</a:t>
            </a:r>
            <a:r>
              <a:rPr lang="en-US" sz="2600"/>
              <a:t>) – R</a:t>
            </a:r>
            <a:r>
              <a:rPr lang="en-US" sz="2600" baseline="-25000"/>
              <a:t>rf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1">
                                            <p:txEl>
                                              <p:pRg st="0" end="0"/>
                                            </p:txEl>
                                          </p:spTgt>
                                        </p:tgtEl>
                                        <p:attrNameLst>
                                          <p:attrName>style.visibility</p:attrName>
                                        </p:attrNameLst>
                                      </p:cBhvr>
                                      <p:to>
                                        <p:strVal val="visible"/>
                                      </p:to>
                                    </p:set>
                                    <p:animEffect transition="in" filter="wipe(left)">
                                      <p:cBhvr>
                                        <p:cTn id="7" dur="500"/>
                                        <p:tgtEl>
                                          <p:spTgt spid="933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1">
                                            <p:txEl>
                                              <p:pRg st="1" end="1"/>
                                            </p:txEl>
                                          </p:spTgt>
                                        </p:tgtEl>
                                        <p:attrNameLst>
                                          <p:attrName>style.visibility</p:attrName>
                                        </p:attrNameLst>
                                      </p:cBhvr>
                                      <p:to>
                                        <p:strVal val="visible"/>
                                      </p:to>
                                    </p:set>
                                    <p:animEffect transition="in" filter="wipe(left)">
                                      <p:cBhvr>
                                        <p:cTn id="12" dur="500"/>
                                        <p:tgtEl>
                                          <p:spTgt spid="933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3907">
                                            <p:txEl>
                                              <p:pRg st="0" end="0"/>
                                            </p:txEl>
                                          </p:spTgt>
                                        </p:tgtEl>
                                        <p:attrNameLst>
                                          <p:attrName>style.visibility</p:attrName>
                                        </p:attrNameLst>
                                      </p:cBhvr>
                                      <p:to>
                                        <p:strVal val="visible"/>
                                      </p:to>
                                    </p:set>
                                    <p:animEffect transition="in" filter="wipe(left)">
                                      <p:cBhvr>
                                        <p:cTn id="17" dur="500"/>
                                        <p:tgtEl>
                                          <p:spTgt spid="9339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3908">
                                            <p:txEl>
                                              <p:pRg st="0" end="0"/>
                                            </p:txEl>
                                          </p:spTgt>
                                        </p:tgtEl>
                                        <p:attrNameLst>
                                          <p:attrName>style.visibility</p:attrName>
                                        </p:attrNameLst>
                                      </p:cBhvr>
                                      <p:to>
                                        <p:strVal val="visible"/>
                                      </p:to>
                                    </p:set>
                                    <p:animEffect transition="in" filter="wipe(left)">
                                      <p:cBhvr>
                                        <p:cTn id="22" dur="500"/>
                                        <p:tgtEl>
                                          <p:spTgt spid="9339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1" grpId="0" build="p" autoUpdateAnimBg="0"/>
      <p:bldP spid="933907" grpId="0" build="p" autoUpdateAnimBg="0"/>
      <p:bldP spid="93390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815FE6F-6C62-4E31-9D09-4AA9E98512CA}" type="slidenum">
              <a:rPr lang="en-US"/>
              <a:pPr/>
              <a:t>6</a:t>
            </a:fld>
            <a:endParaRPr lang="en-US"/>
          </a:p>
        </p:txBody>
      </p:sp>
      <p:pic>
        <p:nvPicPr>
          <p:cNvPr id="26627" name="Picture 2"/>
          <p:cNvPicPr>
            <a:picLocks noChangeAspect="1" noChangeArrowheads="1"/>
          </p:cNvPicPr>
          <p:nvPr/>
        </p:nvPicPr>
        <p:blipFill>
          <a:blip r:embed="rId2" cstate="print"/>
          <a:srcRect/>
          <a:stretch>
            <a:fillRect/>
          </a:stretch>
        </p:blipFill>
        <p:spPr bwMode="auto">
          <a:xfrm>
            <a:off x="0" y="0"/>
            <a:ext cx="1763713" cy="6858000"/>
          </a:xfrm>
          <a:prstGeom prst="rect">
            <a:avLst/>
          </a:prstGeom>
          <a:noFill/>
          <a:ln w="9525">
            <a:noFill/>
            <a:miter lim="800000"/>
            <a:headEnd/>
            <a:tailEnd/>
          </a:ln>
        </p:spPr>
      </p:pic>
      <p:sp>
        <p:nvSpPr>
          <p:cNvPr id="26628" name="Rectangle 2"/>
          <p:cNvSpPr txBox="1">
            <a:spLocks noChangeArrowheads="1"/>
          </p:cNvSpPr>
          <p:nvPr/>
        </p:nvSpPr>
        <p:spPr bwMode="auto">
          <a:xfrm>
            <a:off x="1763713" y="304800"/>
            <a:ext cx="6694487" cy="1143000"/>
          </a:xfrm>
          <a:prstGeom prst="rect">
            <a:avLst/>
          </a:prstGeom>
          <a:noFill/>
          <a:ln w="9525">
            <a:noFill/>
            <a:miter lim="800000"/>
            <a:headEnd/>
            <a:tailEnd/>
          </a:ln>
        </p:spPr>
        <p:txBody>
          <a:bodyPr anchor="ctr"/>
          <a:lstStyle/>
          <a:p>
            <a:pPr algn="ctr"/>
            <a:r>
              <a:rPr lang="en-GB" sz="4400">
                <a:latin typeface="Calibri" pitchFamily="34" charset="0"/>
              </a:rPr>
              <a:t>Chapter Seven</a:t>
            </a:r>
          </a:p>
        </p:txBody>
      </p:sp>
      <p:sp>
        <p:nvSpPr>
          <p:cNvPr id="19459" name="Rectangle 3"/>
          <p:cNvSpPr>
            <a:spLocks noChangeArrowheads="1"/>
          </p:cNvSpPr>
          <p:nvPr/>
        </p:nvSpPr>
        <p:spPr bwMode="auto">
          <a:xfrm>
            <a:off x="1835150" y="2438400"/>
            <a:ext cx="6623050" cy="990600"/>
          </a:xfrm>
          <a:prstGeom prst="rect">
            <a:avLst/>
          </a:prstGeom>
          <a:noFill/>
          <a:ln w="9525">
            <a:noFill/>
            <a:miter lim="800000"/>
            <a:headEnd/>
            <a:tailEnd/>
          </a:ln>
        </p:spPr>
        <p:txBody>
          <a:bodyPr/>
          <a:lstStyle/>
          <a:p>
            <a:pPr marL="365125" indent="-282575" algn="ctr">
              <a:spcBef>
                <a:spcPct val="20000"/>
              </a:spcBef>
              <a:buFont typeface="Wingdings" pitchFamily="2" charset="2"/>
              <a:buNone/>
              <a:defRPr/>
            </a:pPr>
            <a:r>
              <a:rPr lang="en-US" sz="4000">
                <a:effectLst>
                  <a:outerShdw blurRad="38100" dist="38100" dir="2700000" algn="tl">
                    <a:srgbClr val="C0C0C0"/>
                  </a:outerShdw>
                </a:effectLst>
                <a:latin typeface="Calibri" pitchFamily="34" charset="0"/>
              </a:rPr>
              <a:t>Risk and Return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0777A7-91CA-4FDC-A0E8-365B3D49C8FE}" type="slidenum">
              <a:rPr lang="en-US"/>
              <a:pPr/>
              <a:t>60</a:t>
            </a:fld>
            <a:endParaRPr lang="en-US"/>
          </a:p>
        </p:txBody>
      </p:sp>
      <p:sp>
        <p:nvSpPr>
          <p:cNvPr id="43010" name="Rectangle 1026"/>
          <p:cNvSpPr>
            <a:spLocks noGrp="1" noChangeArrowheads="1"/>
          </p:cNvSpPr>
          <p:nvPr>
            <p:ph type="title" idx="4294967295"/>
          </p:nvPr>
        </p:nvSpPr>
        <p:spPr>
          <a:xfrm>
            <a:off x="1763713" y="44450"/>
            <a:ext cx="7129462" cy="1143000"/>
          </a:xfrm>
        </p:spPr>
        <p:txBody>
          <a:bodyPr>
            <a:noAutofit/>
          </a:bodyPr>
          <a:lstStyle/>
          <a:p>
            <a:pPr eaLnBrk="1" hangingPunct="1">
              <a:defRPr/>
            </a:pPr>
            <a:r>
              <a:rPr lang="en-US" sz="4000" smtClean="0">
                <a:effectLst>
                  <a:outerShdw blurRad="38100" dist="38100" dir="2700000" algn="tl">
                    <a:srgbClr val="C0C0C0"/>
                  </a:outerShdw>
                </a:effectLst>
              </a:rPr>
              <a:t>Compensation for Bearing Systematic Risk</a:t>
            </a:r>
          </a:p>
        </p:txBody>
      </p:sp>
      <p:sp>
        <p:nvSpPr>
          <p:cNvPr id="934915" name="Rectangle 1027"/>
          <p:cNvSpPr>
            <a:spLocks noGrp="1" noChangeArrowheads="1"/>
          </p:cNvSpPr>
          <p:nvPr>
            <p:ph idx="4294967295"/>
          </p:nvPr>
        </p:nvSpPr>
        <p:spPr>
          <a:xfrm>
            <a:off x="1476375" y="2133600"/>
            <a:ext cx="6923088" cy="2209800"/>
          </a:xfrm>
        </p:spPr>
        <p:txBody>
          <a:bodyPr/>
          <a:lstStyle/>
          <a:p>
            <a:pPr marL="804863" indent="-354013" eaLnBrk="1" hangingPunct="1">
              <a:buSzPct val="90000"/>
              <a:buFont typeface="Wingdings" pitchFamily="2" charset="2"/>
              <a:buChar char="Ø"/>
            </a:pPr>
            <a:r>
              <a:rPr lang="en-US" sz="2600" smtClean="0">
                <a:latin typeface="Arial" charset="0"/>
                <a:cs typeface="Arial" charset="0"/>
              </a:rPr>
              <a:t>Capital Asset Pricing Model (CAPM) describes the relationship between risk and expected return:</a:t>
            </a:r>
          </a:p>
        </p:txBody>
      </p:sp>
      <p:sp>
        <p:nvSpPr>
          <p:cNvPr id="116740" name="Rectangle 1041"/>
          <p:cNvSpPr>
            <a:spLocks noChangeArrowheads="1"/>
          </p:cNvSpPr>
          <p:nvPr/>
        </p:nvSpPr>
        <p:spPr bwMode="auto">
          <a:xfrm>
            <a:off x="1825625" y="1412875"/>
            <a:ext cx="6923088" cy="381000"/>
          </a:xfrm>
          <a:prstGeom prst="rect">
            <a:avLst/>
          </a:prstGeom>
          <a:noFill/>
          <a:ln w="9525">
            <a:noFill/>
            <a:miter lim="800000"/>
            <a:headEnd/>
            <a:tailEnd/>
          </a:ln>
        </p:spPr>
        <p:txBody>
          <a:bodyPr/>
          <a:lstStyle/>
          <a:p>
            <a:pPr marL="533400" indent="-533400">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The Capital Asset Pricing Model</a:t>
            </a:r>
          </a:p>
        </p:txBody>
      </p:sp>
      <p:sp>
        <p:nvSpPr>
          <p:cNvPr id="933909" name="Rectangle 1045"/>
          <p:cNvSpPr>
            <a:spLocks noChangeArrowheads="1"/>
          </p:cNvSpPr>
          <p:nvPr/>
        </p:nvSpPr>
        <p:spPr bwMode="auto">
          <a:xfrm>
            <a:off x="1403350" y="4149725"/>
            <a:ext cx="7440613" cy="457200"/>
          </a:xfrm>
          <a:prstGeom prst="rect">
            <a:avLst/>
          </a:prstGeom>
          <a:noFill/>
          <a:ln w="9525">
            <a:noFill/>
            <a:miter lim="800000"/>
            <a:headEnd/>
            <a:tailEnd/>
          </a:ln>
        </p:spPr>
        <p:txBody>
          <a:bodyPr/>
          <a:lstStyle/>
          <a:p>
            <a:pPr marL="1255713" lvl="1" indent="-338138">
              <a:lnSpc>
                <a:spcPct val="90000"/>
              </a:lnSpc>
              <a:spcBef>
                <a:spcPct val="20000"/>
              </a:spcBef>
              <a:buClr>
                <a:schemeClr val="tx1"/>
              </a:buClr>
              <a:buSzPct val="90000"/>
              <a:buFont typeface="Wingdings" pitchFamily="2" charset="2"/>
              <a:buNone/>
            </a:pPr>
            <a:r>
              <a:rPr lang="en-US" sz="2600"/>
              <a:t>E(R</a:t>
            </a:r>
            <a:r>
              <a:rPr lang="en-US" sz="2600" baseline="-25000"/>
              <a:t>i</a:t>
            </a:r>
            <a:r>
              <a:rPr lang="en-US" sz="2600"/>
              <a:t>) = R</a:t>
            </a:r>
            <a:r>
              <a:rPr lang="en-US" sz="2600" baseline="-25000"/>
              <a:t>rf</a:t>
            </a:r>
            <a:r>
              <a:rPr lang="en-US" sz="2600"/>
              <a:t> + </a:t>
            </a:r>
            <a:r>
              <a:rPr lang="en-US" sz="2600" i="1"/>
              <a:t>β</a:t>
            </a:r>
            <a:r>
              <a:rPr lang="en-US" sz="2600" baseline="-25000"/>
              <a:t>i</a:t>
            </a:r>
            <a:r>
              <a:rPr lang="en-US" sz="2600"/>
              <a:t>(E(R</a:t>
            </a:r>
            <a:r>
              <a:rPr lang="en-US" sz="2600" baseline="-25000"/>
              <a:t>m</a:t>
            </a:r>
            <a:r>
              <a:rPr lang="en-US" sz="2600"/>
              <a:t>) – R</a:t>
            </a:r>
            <a:r>
              <a:rPr lang="en-US" sz="2600" baseline="-25000"/>
              <a:t>rf</a:t>
            </a:r>
            <a:r>
              <a:rPr lang="en-US" sz="2600"/>
              <a:t>)               (7.9)</a:t>
            </a:r>
            <a:endParaRPr lang="en-US" sz="2600" baseline="-25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4915">
                                            <p:txEl>
                                              <p:pRg st="0" end="0"/>
                                            </p:txEl>
                                          </p:spTgt>
                                        </p:tgtEl>
                                        <p:attrNameLst>
                                          <p:attrName>style.visibility</p:attrName>
                                        </p:attrNameLst>
                                      </p:cBhvr>
                                      <p:to>
                                        <p:strVal val="visible"/>
                                      </p:to>
                                    </p:set>
                                    <p:animEffect transition="in" filter="wipe(left)">
                                      <p:cBhvr>
                                        <p:cTn id="7" dur="500"/>
                                        <p:tgtEl>
                                          <p:spTgt spid="93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909">
                                            <p:txEl>
                                              <p:pRg st="0" end="0"/>
                                            </p:txEl>
                                          </p:spTgt>
                                        </p:tgtEl>
                                        <p:attrNameLst>
                                          <p:attrName>style.visibility</p:attrName>
                                        </p:attrNameLst>
                                      </p:cBhvr>
                                      <p:to>
                                        <p:strVal val="visible"/>
                                      </p:to>
                                    </p:set>
                                    <p:animEffect transition="in" filter="wipe(left)">
                                      <p:cBhvr>
                                        <p:cTn id="12" dur="500"/>
                                        <p:tgtEl>
                                          <p:spTgt spid="9339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5" grpId="0" build="p" autoUpdateAnimBg="0"/>
      <p:bldP spid="93390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57345D4-E966-469A-9891-110327D99289}" type="slidenum">
              <a:rPr lang="en-US"/>
              <a:pPr/>
              <a:t>61</a:t>
            </a:fld>
            <a:endParaRPr lang="en-US"/>
          </a:p>
        </p:txBody>
      </p:sp>
      <p:sp>
        <p:nvSpPr>
          <p:cNvPr id="43010" name="Rectangle 1026"/>
          <p:cNvSpPr>
            <a:spLocks noGrp="1" noChangeArrowheads="1"/>
          </p:cNvSpPr>
          <p:nvPr>
            <p:ph type="title" idx="4294967295"/>
          </p:nvPr>
        </p:nvSpPr>
        <p:spPr>
          <a:xfrm>
            <a:off x="1835150" y="44450"/>
            <a:ext cx="7058025" cy="1143000"/>
          </a:xfrm>
        </p:spPr>
        <p:txBody>
          <a:bodyPr>
            <a:noAutofit/>
          </a:bodyPr>
          <a:lstStyle/>
          <a:p>
            <a:pPr eaLnBrk="1" hangingPunct="1">
              <a:defRPr/>
            </a:pPr>
            <a:r>
              <a:rPr lang="en-US" sz="4000" smtClean="0">
                <a:effectLst>
                  <a:outerShdw blurRad="38100" dist="38100" dir="2700000" algn="tl">
                    <a:srgbClr val="C0C0C0"/>
                  </a:outerShdw>
                </a:effectLst>
              </a:rPr>
              <a:t>Compensation for Bearing Systematic Risk</a:t>
            </a:r>
          </a:p>
        </p:txBody>
      </p:sp>
      <p:sp>
        <p:nvSpPr>
          <p:cNvPr id="118787" name="Rectangle 1041"/>
          <p:cNvSpPr>
            <a:spLocks noChangeArrowheads="1"/>
          </p:cNvSpPr>
          <p:nvPr/>
        </p:nvSpPr>
        <p:spPr bwMode="auto">
          <a:xfrm>
            <a:off x="1835150" y="1341438"/>
            <a:ext cx="6851650" cy="381000"/>
          </a:xfrm>
          <a:prstGeom prst="rect">
            <a:avLst/>
          </a:prstGeom>
          <a:noFill/>
          <a:ln w="9525">
            <a:noFill/>
            <a:miter lim="800000"/>
            <a:headEnd/>
            <a:tailEnd/>
          </a:ln>
        </p:spPr>
        <p:txBody>
          <a:bodyPr/>
          <a:lstStyle/>
          <a:p>
            <a:pPr marL="533400" indent="-533400">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Capital Asset Pricing Model Example</a:t>
            </a:r>
          </a:p>
        </p:txBody>
      </p:sp>
      <p:sp>
        <p:nvSpPr>
          <p:cNvPr id="6" name="Rectangle 2"/>
          <p:cNvSpPr txBox="1">
            <a:spLocks noChangeArrowheads="1"/>
          </p:cNvSpPr>
          <p:nvPr/>
        </p:nvSpPr>
        <p:spPr bwMode="auto">
          <a:xfrm>
            <a:off x="1835150" y="2057400"/>
            <a:ext cx="6931025" cy="24384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en-US" sz="2600"/>
              <a:t>A share that has a beta (</a:t>
            </a:r>
            <a:r>
              <a:rPr lang="en-US" sz="2600" i="1">
                <a:sym typeface="Symbol" pitchFamily="18" charset="2"/>
              </a:rPr>
              <a:t></a:t>
            </a:r>
            <a:r>
              <a:rPr lang="en-US" sz="2600">
                <a:sym typeface="Symbol" pitchFamily="18" charset="2"/>
              </a:rPr>
              <a:t>) </a:t>
            </a:r>
            <a:r>
              <a:rPr lang="en-US" sz="2600"/>
              <a:t>of 1.5. The expected return on the market is 10 per cent and the risk-free rate 4 per cent, respectively. What is the expected return of this share?</a:t>
            </a:r>
          </a:p>
        </p:txBody>
      </p:sp>
      <p:sp>
        <p:nvSpPr>
          <p:cNvPr id="118789" name="Rectangle 6"/>
          <p:cNvSpPr>
            <a:spLocks noChangeArrowheads="1"/>
          </p:cNvSpPr>
          <p:nvPr/>
        </p:nvSpPr>
        <p:spPr bwMode="auto">
          <a:xfrm>
            <a:off x="2916238" y="4221163"/>
            <a:ext cx="4641850" cy="1552575"/>
          </a:xfrm>
          <a:prstGeom prst="rect">
            <a:avLst/>
          </a:prstGeom>
          <a:noFill/>
          <a:ln w="9525">
            <a:noFill/>
            <a:miter lim="800000"/>
            <a:headEnd/>
            <a:tailEnd/>
          </a:ln>
        </p:spPr>
        <p:txBody>
          <a:bodyPr wrap="none">
            <a:spAutoFit/>
          </a:bodyPr>
          <a:lstStyle/>
          <a:p>
            <a:pPr algn="r"/>
            <a:r>
              <a:rPr lang="en-US" sz="2400"/>
              <a:t>E(R</a:t>
            </a:r>
            <a:r>
              <a:rPr lang="en-US" sz="2400" baseline="-25000"/>
              <a:t>i</a:t>
            </a:r>
            <a:r>
              <a:rPr lang="en-US" sz="2400"/>
              <a:t>) = R</a:t>
            </a:r>
            <a:r>
              <a:rPr lang="en-US" sz="2400" baseline="-25000"/>
              <a:t>rf</a:t>
            </a:r>
            <a:r>
              <a:rPr lang="en-US" sz="2400"/>
              <a:t> + </a:t>
            </a:r>
            <a:r>
              <a:rPr lang="en-US" sz="2400" i="1"/>
              <a:t>β</a:t>
            </a:r>
            <a:r>
              <a:rPr lang="en-US" sz="2400" baseline="-25000"/>
              <a:t>i</a:t>
            </a:r>
            <a:r>
              <a:rPr lang="en-US" sz="2400"/>
              <a:t>(E(R</a:t>
            </a:r>
            <a:r>
              <a:rPr lang="en-US" sz="2400" baseline="-25000"/>
              <a:t>m</a:t>
            </a:r>
            <a:r>
              <a:rPr lang="en-US" sz="2400"/>
              <a:t>) – R</a:t>
            </a:r>
            <a:r>
              <a:rPr lang="en-US" sz="2400" baseline="-25000"/>
              <a:t>rf</a:t>
            </a:r>
            <a:r>
              <a:rPr lang="en-US" sz="2400"/>
              <a:t>)</a:t>
            </a:r>
          </a:p>
          <a:p>
            <a:pPr algn="r"/>
            <a:r>
              <a:rPr lang="en-US" sz="2400"/>
              <a:t>         = 0.04 + [1.5×(0.10 – 0.04)]</a:t>
            </a:r>
          </a:p>
          <a:p>
            <a:pPr algn="r"/>
            <a:r>
              <a:rPr lang="en-US" sz="2400"/>
              <a:t>         = 0.13, or 13%</a:t>
            </a:r>
          </a:p>
          <a:p>
            <a:pPr algn="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9"/>
                                        </p:tgtEl>
                                        <p:attrNameLst>
                                          <p:attrName>style.visibility</p:attrName>
                                        </p:attrNameLst>
                                      </p:cBhvr>
                                      <p:to>
                                        <p:strVal val="visible"/>
                                      </p:to>
                                    </p:set>
                                    <p:anim calcmode="lin" valueType="num">
                                      <p:cBhvr additive="base">
                                        <p:cTn id="13" dur="500" fill="hold"/>
                                        <p:tgtEl>
                                          <p:spTgt spid="118789"/>
                                        </p:tgtEl>
                                        <p:attrNameLst>
                                          <p:attrName>ppt_x</p:attrName>
                                        </p:attrNameLst>
                                      </p:cBhvr>
                                      <p:tavLst>
                                        <p:tav tm="0">
                                          <p:val>
                                            <p:strVal val="0-#ppt_w/2"/>
                                          </p:val>
                                        </p:tav>
                                        <p:tav tm="100000">
                                          <p:val>
                                            <p:strVal val="#ppt_x"/>
                                          </p:val>
                                        </p:tav>
                                      </p:tavLst>
                                    </p:anim>
                                    <p:anim calcmode="lin" valueType="num">
                                      <p:cBhvr additive="base">
                                        <p:cTn id="14" dur="500" fill="hold"/>
                                        <p:tgtEl>
                                          <p:spTgt spid="118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878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17F0DAC-1788-49DE-B154-FE42CCB2B9C9}" type="slidenum">
              <a:rPr lang="en-US"/>
              <a:pPr/>
              <a:t>62</a:t>
            </a:fld>
            <a:endParaRPr lang="en-US"/>
          </a:p>
        </p:txBody>
      </p:sp>
      <p:sp>
        <p:nvSpPr>
          <p:cNvPr id="14340" name="Rectangle 1044"/>
          <p:cNvSpPr>
            <a:spLocks noGrp="1" noChangeArrowheads="1"/>
          </p:cNvSpPr>
          <p:nvPr>
            <p:ph type="title" idx="4294967295"/>
          </p:nvPr>
        </p:nvSpPr>
        <p:spPr>
          <a:xfrm>
            <a:off x="1835150" y="44450"/>
            <a:ext cx="6985000" cy="1143000"/>
          </a:xfrm>
        </p:spPr>
        <p:txBody>
          <a:bodyPr>
            <a:noAutofit/>
          </a:bodyPr>
          <a:lstStyle/>
          <a:p>
            <a:pPr eaLnBrk="1" hangingPunct="1">
              <a:defRPr/>
            </a:pPr>
            <a:r>
              <a:rPr lang="en-US" sz="4000" smtClean="0">
                <a:effectLst>
                  <a:outerShdw blurRad="38100" dist="38100" dir="2700000" algn="tl">
                    <a:srgbClr val="C0C0C0"/>
                  </a:outerShdw>
                </a:effectLst>
              </a:rPr>
              <a:t>Compensation for Bearing Systematic Risk</a:t>
            </a:r>
          </a:p>
        </p:txBody>
      </p:sp>
      <p:sp>
        <p:nvSpPr>
          <p:cNvPr id="936963" name="Rectangle 1027"/>
          <p:cNvSpPr>
            <a:spLocks noGrp="1" noChangeArrowheads="1"/>
          </p:cNvSpPr>
          <p:nvPr>
            <p:ph idx="4294967295"/>
          </p:nvPr>
        </p:nvSpPr>
        <p:spPr>
          <a:xfrm>
            <a:off x="1476375" y="1916113"/>
            <a:ext cx="7210425" cy="1524000"/>
          </a:xfrm>
        </p:spPr>
        <p:txBody>
          <a:bodyPr/>
          <a:lstStyle/>
          <a:p>
            <a:pPr marL="804863" indent="-354013" eaLnBrk="1" hangingPunct="1">
              <a:buSzPct val="90000"/>
              <a:buFont typeface="Wingdings" pitchFamily="2" charset="2"/>
              <a:buChar char="Ø"/>
            </a:pPr>
            <a:r>
              <a:rPr lang="en-US" sz="2600" smtClean="0">
                <a:latin typeface="Arial" charset="0"/>
                <a:cs typeface="Arial" charset="0"/>
              </a:rPr>
              <a:t>Security Market Line (SML) is described by the following equation: </a:t>
            </a:r>
          </a:p>
          <a:p>
            <a:pPr marL="804863" indent="-354013" eaLnBrk="1" hangingPunct="1">
              <a:buFont typeface="Wingdings" pitchFamily="2" charset="2"/>
              <a:buNone/>
            </a:pPr>
            <a:r>
              <a:rPr lang="en-US" sz="2600" smtClean="0">
                <a:latin typeface="Arial" charset="0"/>
                <a:cs typeface="Arial" charset="0"/>
              </a:rPr>
              <a:t>	E(R</a:t>
            </a:r>
            <a:r>
              <a:rPr lang="en-US" sz="2600" baseline="-25000" smtClean="0">
                <a:latin typeface="Arial" charset="0"/>
                <a:cs typeface="Arial" charset="0"/>
              </a:rPr>
              <a:t>i</a:t>
            </a:r>
            <a:r>
              <a:rPr lang="en-US" sz="2600" smtClean="0">
                <a:latin typeface="Arial" charset="0"/>
                <a:cs typeface="Arial" charset="0"/>
              </a:rPr>
              <a:t>) = R</a:t>
            </a:r>
            <a:r>
              <a:rPr lang="en-US" sz="2600" baseline="-25000" smtClean="0">
                <a:latin typeface="Arial" charset="0"/>
                <a:cs typeface="Arial" charset="0"/>
              </a:rPr>
              <a:t>rf</a:t>
            </a:r>
            <a:r>
              <a:rPr lang="en-US" sz="2600" smtClean="0">
                <a:latin typeface="Arial" charset="0"/>
                <a:cs typeface="Arial" charset="0"/>
              </a:rPr>
              <a:t> + </a:t>
            </a:r>
            <a:r>
              <a:rPr lang="en-US" sz="2600" i="1" smtClean="0">
                <a:latin typeface="Arial" charset="0"/>
                <a:cs typeface="Arial" charset="0"/>
              </a:rPr>
              <a:t>β</a:t>
            </a:r>
            <a:r>
              <a:rPr lang="en-US" sz="2600" baseline="-25000" smtClean="0">
                <a:latin typeface="Arial" charset="0"/>
                <a:cs typeface="Arial" charset="0"/>
              </a:rPr>
              <a:t>i</a:t>
            </a:r>
            <a:r>
              <a:rPr lang="en-US" sz="2600" smtClean="0">
                <a:latin typeface="Arial" charset="0"/>
                <a:cs typeface="Arial" charset="0"/>
              </a:rPr>
              <a:t>(E(R</a:t>
            </a:r>
            <a:r>
              <a:rPr lang="en-US" sz="2600" baseline="-25000" smtClean="0">
                <a:latin typeface="Arial" charset="0"/>
                <a:cs typeface="Arial" charset="0"/>
              </a:rPr>
              <a:t>m</a:t>
            </a:r>
            <a:r>
              <a:rPr lang="en-US" sz="2600" smtClean="0">
                <a:latin typeface="Arial" charset="0"/>
                <a:cs typeface="Arial" charset="0"/>
              </a:rPr>
              <a:t>) – R</a:t>
            </a:r>
            <a:r>
              <a:rPr lang="en-US" sz="2600" baseline="-25000" smtClean="0">
                <a:latin typeface="Arial" charset="0"/>
                <a:cs typeface="Arial" charset="0"/>
              </a:rPr>
              <a:t>rf</a:t>
            </a:r>
            <a:r>
              <a:rPr lang="en-US" sz="2600" smtClean="0">
                <a:latin typeface="Arial" charset="0"/>
                <a:cs typeface="Arial" charset="0"/>
              </a:rPr>
              <a:t>).</a:t>
            </a:r>
          </a:p>
        </p:txBody>
      </p:sp>
      <p:sp>
        <p:nvSpPr>
          <p:cNvPr id="120836" name="Rectangle 1045"/>
          <p:cNvSpPr>
            <a:spLocks noChangeArrowheads="1"/>
          </p:cNvSpPr>
          <p:nvPr/>
        </p:nvSpPr>
        <p:spPr bwMode="auto">
          <a:xfrm>
            <a:off x="1835150" y="1268413"/>
            <a:ext cx="6851650" cy="381000"/>
          </a:xfrm>
          <a:prstGeom prst="rect">
            <a:avLst/>
          </a:prstGeom>
          <a:noFill/>
          <a:ln w="9525">
            <a:noFill/>
            <a:miter lim="800000"/>
            <a:headEnd/>
            <a:tailEnd/>
          </a:ln>
        </p:spPr>
        <p:txBody>
          <a:bodyPr/>
          <a:lstStyle/>
          <a:p>
            <a:pPr marL="533400" indent="-533400">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The Security Market Line</a:t>
            </a:r>
          </a:p>
        </p:txBody>
      </p:sp>
      <p:sp>
        <p:nvSpPr>
          <p:cNvPr id="120838" name="Rectangle 1046"/>
          <p:cNvSpPr>
            <a:spLocks noChangeArrowheads="1"/>
          </p:cNvSpPr>
          <p:nvPr/>
        </p:nvSpPr>
        <p:spPr bwMode="auto">
          <a:xfrm>
            <a:off x="1465263" y="3500438"/>
            <a:ext cx="7283450" cy="1663700"/>
          </a:xfrm>
          <a:prstGeom prst="rect">
            <a:avLst/>
          </a:prstGeom>
          <a:noFill/>
          <a:ln w="9525">
            <a:noFill/>
            <a:miter lim="800000"/>
            <a:headEnd/>
            <a:tailEnd/>
          </a:ln>
        </p:spPr>
        <p:txBody>
          <a:bodyPr/>
          <a:lstStyle/>
          <a:p>
            <a:pPr marL="804863" indent="-354013">
              <a:spcBef>
                <a:spcPct val="20000"/>
              </a:spcBef>
              <a:buClr>
                <a:schemeClr val="tx1"/>
              </a:buClr>
              <a:buSzPct val="90000"/>
              <a:buFont typeface="Wingdings" pitchFamily="2" charset="2"/>
              <a:buChar char="Ø"/>
            </a:pPr>
            <a:r>
              <a:rPr lang="en-US" sz="2600"/>
              <a:t>The SML illustrates what CAPM predicts the expected total return should be for various values of beta (</a:t>
            </a:r>
            <a:r>
              <a:rPr lang="en-US" sz="2600" i="1">
                <a:sym typeface="Symbol" pitchFamily="18" charset="2"/>
              </a:rPr>
              <a:t></a:t>
            </a:r>
            <a:r>
              <a:rPr lang="en-US" sz="2600"/>
              <a:t>).  </a:t>
            </a:r>
          </a:p>
          <a:p>
            <a:pPr marL="804863" indent="-354013">
              <a:spcBef>
                <a:spcPct val="20000"/>
              </a:spcBef>
              <a:buClr>
                <a:schemeClr val="tx1"/>
              </a:buClr>
              <a:buSzPct val="90000"/>
              <a:buFont typeface="Wingdings" pitchFamily="2" charset="2"/>
              <a:buChar char="Ø"/>
            </a:pPr>
            <a:r>
              <a:rPr lang="en-US" sz="2600"/>
              <a:t>Actual expected total return depends on the asset’s price: </a:t>
            </a:r>
          </a:p>
        </p:txBody>
      </p:sp>
      <p:graphicFrame>
        <p:nvGraphicFramePr>
          <p:cNvPr id="120839" name="Object 1024"/>
          <p:cNvGraphicFramePr>
            <a:graphicFrameLocks noChangeAspect="1"/>
          </p:cNvGraphicFramePr>
          <p:nvPr/>
        </p:nvGraphicFramePr>
        <p:xfrm>
          <a:off x="4395788" y="5407025"/>
          <a:ext cx="1760537" cy="901700"/>
        </p:xfrm>
        <a:graphic>
          <a:graphicData uri="http://schemas.openxmlformats.org/presentationml/2006/ole">
            <mc:AlternateContent xmlns:mc="http://schemas.openxmlformats.org/markup-compatibility/2006">
              <mc:Choice xmlns:v="urn:schemas-microsoft-com:vml" Requires="v">
                <p:oleObj spid="_x0000_s21507" name="Equation" r:id="rId4" imgW="1041400" imgH="469900" progId="">
                  <p:embed/>
                </p:oleObj>
              </mc:Choice>
              <mc:Fallback>
                <p:oleObj name="Equation" r:id="rId4" imgW="1041400" imgH="46990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788" y="5407025"/>
                        <a:ext cx="1760537"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6963">
                                            <p:txEl>
                                              <p:pRg st="0" end="0"/>
                                            </p:txEl>
                                          </p:spTgt>
                                        </p:tgtEl>
                                        <p:attrNameLst>
                                          <p:attrName>style.visibility</p:attrName>
                                        </p:attrNameLst>
                                      </p:cBhvr>
                                      <p:to>
                                        <p:strVal val="visible"/>
                                      </p:to>
                                    </p:set>
                                    <p:animEffect transition="in" filter="wipe(left)">
                                      <p:cBhvr>
                                        <p:cTn id="7" dur="500"/>
                                        <p:tgtEl>
                                          <p:spTgt spid="936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6963">
                                            <p:txEl>
                                              <p:pRg st="1" end="1"/>
                                            </p:txEl>
                                          </p:spTgt>
                                        </p:tgtEl>
                                        <p:attrNameLst>
                                          <p:attrName>style.visibility</p:attrName>
                                        </p:attrNameLst>
                                      </p:cBhvr>
                                      <p:to>
                                        <p:strVal val="visible"/>
                                      </p:to>
                                    </p:set>
                                    <p:animEffect transition="in" filter="wipe(left)">
                                      <p:cBhvr>
                                        <p:cTn id="12" dur="500"/>
                                        <p:tgtEl>
                                          <p:spTgt spid="936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0838">
                                            <p:txEl>
                                              <p:pRg st="0" end="0"/>
                                            </p:txEl>
                                          </p:spTgt>
                                        </p:tgtEl>
                                        <p:attrNameLst>
                                          <p:attrName>style.visibility</p:attrName>
                                        </p:attrNameLst>
                                      </p:cBhvr>
                                      <p:to>
                                        <p:strVal val="visible"/>
                                      </p:to>
                                    </p:set>
                                    <p:anim calcmode="lin" valueType="num">
                                      <p:cBhvr additive="base">
                                        <p:cTn id="17" dur="500" fill="hold"/>
                                        <p:tgtEl>
                                          <p:spTgt spid="12083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08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20838">
                                            <p:txEl>
                                              <p:pRg st="1" end="1"/>
                                            </p:txEl>
                                          </p:spTgt>
                                        </p:tgtEl>
                                        <p:attrNameLst>
                                          <p:attrName>style.visibility</p:attrName>
                                        </p:attrNameLst>
                                      </p:cBhvr>
                                      <p:to>
                                        <p:strVal val="visible"/>
                                      </p:to>
                                    </p:set>
                                    <p:anim calcmode="lin" valueType="num">
                                      <p:cBhvr additive="base">
                                        <p:cTn id="23" dur="500" fill="hold"/>
                                        <p:tgtEl>
                                          <p:spTgt spid="120838">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0838">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0839"/>
                                        </p:tgtEl>
                                        <p:attrNameLst>
                                          <p:attrName>style.visibility</p:attrName>
                                        </p:attrNameLst>
                                      </p:cBhvr>
                                      <p:to>
                                        <p:strVal val="visible"/>
                                      </p:to>
                                    </p:set>
                                    <p:anim calcmode="lin" valueType="num">
                                      <p:cBhvr additive="base">
                                        <p:cTn id="27" dur="500" fill="hold"/>
                                        <p:tgtEl>
                                          <p:spTgt spid="120839"/>
                                        </p:tgtEl>
                                        <p:attrNameLst>
                                          <p:attrName>ppt_x</p:attrName>
                                        </p:attrNameLst>
                                      </p:cBhvr>
                                      <p:tavLst>
                                        <p:tav tm="0">
                                          <p:val>
                                            <p:strVal val="0-#ppt_w/2"/>
                                          </p:val>
                                        </p:tav>
                                        <p:tav tm="100000">
                                          <p:val>
                                            <p:strVal val="#ppt_x"/>
                                          </p:val>
                                        </p:tav>
                                      </p:tavLst>
                                    </p:anim>
                                    <p:anim calcmode="lin" valueType="num">
                                      <p:cBhvr additive="base">
                                        <p:cTn id="28" dur="500" fill="hold"/>
                                        <p:tgtEl>
                                          <p:spTgt spid="1208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818EC54-A7A3-477A-8FE3-02880B493A19}" type="slidenum">
              <a:rPr lang="en-US"/>
              <a:pPr/>
              <a:t>63</a:t>
            </a:fld>
            <a:endParaRPr lang="en-US"/>
          </a:p>
        </p:txBody>
      </p:sp>
      <p:sp>
        <p:nvSpPr>
          <p:cNvPr id="55298" name="Title 1"/>
          <p:cNvSpPr>
            <a:spLocks noGrp="1"/>
          </p:cNvSpPr>
          <p:nvPr>
            <p:ph type="title" idx="4294967295"/>
          </p:nvPr>
        </p:nvSpPr>
        <p:spPr>
          <a:xfrm>
            <a:off x="1763713" y="44450"/>
            <a:ext cx="7380287" cy="1143000"/>
          </a:xfrm>
        </p:spPr>
        <p:txBody>
          <a:bodyPr/>
          <a:lstStyle/>
          <a:p>
            <a:pPr eaLnBrk="1" hangingPunct="1">
              <a:defRPr/>
            </a:pPr>
            <a:r>
              <a:rPr lang="en-US" sz="3600" dirty="0" smtClean="0">
                <a:effectLst>
                  <a:outerShdw blurRad="38100" dist="38100" dir="2700000" algn="tl">
                    <a:srgbClr val="C0C0C0"/>
                  </a:outerShdw>
                </a:effectLst>
              </a:rPr>
              <a:t>Exhibit 7.11: Security Market Line</a:t>
            </a:r>
          </a:p>
        </p:txBody>
      </p:sp>
      <p:pic>
        <p:nvPicPr>
          <p:cNvPr id="63492" name="Picture 5"/>
          <p:cNvPicPr>
            <a:picLocks noChangeAspect="1" noChangeArrowheads="1"/>
          </p:cNvPicPr>
          <p:nvPr/>
        </p:nvPicPr>
        <p:blipFill>
          <a:blip r:embed="rId2" cstate="print"/>
          <a:srcRect/>
          <a:stretch>
            <a:fillRect/>
          </a:stretch>
        </p:blipFill>
        <p:spPr bwMode="auto">
          <a:xfrm>
            <a:off x="2357438" y="1500188"/>
            <a:ext cx="6219825" cy="4019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498194C-A1B7-4B66-BB7D-0849465CA73A}" type="slidenum">
              <a:rPr lang="en-US"/>
              <a:pPr/>
              <a:t>64</a:t>
            </a:fld>
            <a:endParaRPr lang="en-US"/>
          </a:p>
        </p:txBody>
      </p:sp>
      <p:sp>
        <p:nvSpPr>
          <p:cNvPr id="15363" name="Rectangle 1044"/>
          <p:cNvSpPr>
            <a:spLocks noGrp="1" noChangeArrowheads="1"/>
          </p:cNvSpPr>
          <p:nvPr>
            <p:ph type="title" idx="4294967295"/>
          </p:nvPr>
        </p:nvSpPr>
        <p:spPr>
          <a:xfrm>
            <a:off x="1808163" y="44450"/>
            <a:ext cx="7011987" cy="1143000"/>
          </a:xfrm>
        </p:spPr>
        <p:txBody>
          <a:bodyPr>
            <a:noAutofit/>
          </a:bodyPr>
          <a:lstStyle/>
          <a:p>
            <a:pPr eaLnBrk="1" hangingPunct="1">
              <a:defRPr/>
            </a:pPr>
            <a:r>
              <a:rPr lang="en-US" sz="4000" smtClean="0">
                <a:effectLst>
                  <a:outerShdw blurRad="38100" dist="38100" dir="2700000" algn="tl">
                    <a:srgbClr val="C0C0C0"/>
                  </a:outerShdw>
                </a:effectLst>
              </a:rPr>
              <a:t>Compensation for Bearing Systematic Risk</a:t>
            </a:r>
          </a:p>
        </p:txBody>
      </p:sp>
      <p:sp>
        <p:nvSpPr>
          <p:cNvPr id="938010" name="Rectangle 1050"/>
          <p:cNvSpPr>
            <a:spLocks noGrp="1" noChangeArrowheads="1"/>
          </p:cNvSpPr>
          <p:nvPr>
            <p:ph idx="4294967295"/>
          </p:nvPr>
        </p:nvSpPr>
        <p:spPr>
          <a:xfrm>
            <a:off x="1476375" y="2362200"/>
            <a:ext cx="7272338" cy="1295400"/>
          </a:xfrm>
        </p:spPr>
        <p:txBody>
          <a:bodyPr/>
          <a:lstStyle/>
          <a:p>
            <a:pPr marL="804863" indent="-354013" eaLnBrk="1" hangingPunct="1">
              <a:buSzPct val="90000"/>
              <a:buFont typeface="Wingdings" pitchFamily="2" charset="2"/>
              <a:buChar char="Ø"/>
            </a:pPr>
            <a:r>
              <a:rPr lang="en-US" sz="2600" smtClean="0">
                <a:latin typeface="Arial" charset="0"/>
                <a:cs typeface="Arial" charset="0"/>
              </a:rPr>
              <a:t>If an asset’s price implies that expected return is greater than that predicted by CAPM, that asset will plot above the SML.</a:t>
            </a:r>
          </a:p>
        </p:txBody>
      </p:sp>
      <p:sp>
        <p:nvSpPr>
          <p:cNvPr id="123908" name="Rectangle 1045"/>
          <p:cNvSpPr>
            <a:spLocks noChangeArrowheads="1"/>
          </p:cNvSpPr>
          <p:nvPr/>
        </p:nvSpPr>
        <p:spPr bwMode="auto">
          <a:xfrm>
            <a:off x="1835150" y="1484313"/>
            <a:ext cx="6851650" cy="381000"/>
          </a:xfrm>
          <a:prstGeom prst="rect">
            <a:avLst/>
          </a:prstGeom>
          <a:noFill/>
          <a:ln w="9525">
            <a:noFill/>
            <a:miter lim="800000"/>
            <a:headEnd/>
            <a:tailEnd/>
          </a:ln>
        </p:spPr>
        <p:txBody>
          <a:bodyPr/>
          <a:lstStyle/>
          <a:p>
            <a:pPr marL="533400" indent="-533400">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The Security Market 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8010">
                                            <p:txEl>
                                              <p:pRg st="0" end="0"/>
                                            </p:txEl>
                                          </p:spTgt>
                                        </p:tgtEl>
                                        <p:attrNameLst>
                                          <p:attrName>style.visibility</p:attrName>
                                        </p:attrNameLst>
                                      </p:cBhvr>
                                      <p:to>
                                        <p:strVal val="visible"/>
                                      </p:to>
                                    </p:set>
                                    <p:animEffect transition="in" filter="wipe(left)">
                                      <p:cBhvr>
                                        <p:cTn id="7" dur="500"/>
                                        <p:tgtEl>
                                          <p:spTgt spid="9380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8010"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EA4C083-ECB7-4BF1-B52C-7BD2C4F61162}" type="slidenum">
              <a:rPr lang="en-US"/>
              <a:pPr/>
              <a:t>65</a:t>
            </a:fld>
            <a:endParaRPr lang="en-US"/>
          </a:p>
        </p:txBody>
      </p:sp>
      <p:sp>
        <p:nvSpPr>
          <p:cNvPr id="16388" name="Rectangle 1043"/>
          <p:cNvSpPr>
            <a:spLocks noGrp="1" noChangeArrowheads="1"/>
          </p:cNvSpPr>
          <p:nvPr>
            <p:ph type="title" idx="4294967295"/>
          </p:nvPr>
        </p:nvSpPr>
        <p:spPr>
          <a:xfrm>
            <a:off x="1763713" y="44450"/>
            <a:ext cx="7129462" cy="1143000"/>
          </a:xfrm>
        </p:spPr>
        <p:txBody>
          <a:bodyPr>
            <a:noAutofit/>
          </a:bodyPr>
          <a:lstStyle/>
          <a:p>
            <a:pPr eaLnBrk="1" hangingPunct="1">
              <a:defRPr/>
            </a:pPr>
            <a:r>
              <a:rPr lang="en-US" sz="4000" smtClean="0">
                <a:effectLst>
                  <a:outerShdw blurRad="38100" dist="38100" dir="2700000" algn="tl">
                    <a:srgbClr val="C0C0C0"/>
                  </a:outerShdw>
                </a:effectLst>
              </a:rPr>
              <a:t>Compensation for Bearing Systematic Risk</a:t>
            </a:r>
          </a:p>
        </p:txBody>
      </p:sp>
      <p:sp>
        <p:nvSpPr>
          <p:cNvPr id="941059" name="Rectangle 1027"/>
          <p:cNvSpPr>
            <a:spLocks noGrp="1" noChangeArrowheads="1"/>
          </p:cNvSpPr>
          <p:nvPr>
            <p:ph idx="4294967295"/>
          </p:nvPr>
        </p:nvSpPr>
        <p:spPr>
          <a:xfrm>
            <a:off x="1331913" y="1989138"/>
            <a:ext cx="8534400" cy="1066800"/>
          </a:xfrm>
        </p:spPr>
        <p:txBody>
          <a:bodyPr/>
          <a:lstStyle/>
          <a:p>
            <a:pPr marL="952500" lvl="1" indent="-495300" eaLnBrk="1" hangingPunct="1">
              <a:buFont typeface="Wingdings" pitchFamily="2" charset="2"/>
              <a:buChar char="Ø"/>
            </a:pPr>
            <a:r>
              <a:rPr lang="en-US" sz="2600" smtClean="0">
                <a:latin typeface="Arial" charset="0"/>
                <a:cs typeface="Arial" charset="0"/>
              </a:rPr>
              <a:t>Expected return for a portfolio:                 </a:t>
            </a:r>
          </a:p>
          <a:p>
            <a:pPr marL="952500" lvl="1" indent="-495300" eaLnBrk="1" hangingPunct="1">
              <a:buFont typeface="Arial" charset="0"/>
              <a:buNone/>
            </a:pPr>
            <a:r>
              <a:rPr lang="en-US" sz="2600" smtClean="0">
                <a:latin typeface="Arial" charset="0"/>
                <a:cs typeface="Arial" charset="0"/>
              </a:rPr>
              <a:t>	E(R </a:t>
            </a:r>
            <a:r>
              <a:rPr lang="en-US" sz="2600" baseline="-25000" smtClean="0">
                <a:latin typeface="Arial" charset="0"/>
                <a:cs typeface="Arial" charset="0"/>
              </a:rPr>
              <a:t>n Asset Portfolio</a:t>
            </a:r>
            <a:r>
              <a:rPr lang="en-US" sz="2600" smtClean="0">
                <a:latin typeface="Arial" charset="0"/>
                <a:cs typeface="Arial" charset="0"/>
              </a:rPr>
              <a:t>) =</a:t>
            </a:r>
          </a:p>
          <a:p>
            <a:pPr marL="952500" lvl="1" indent="-495300" eaLnBrk="1" hangingPunct="1">
              <a:buFont typeface="Arial" charset="0"/>
              <a:buNone/>
            </a:pPr>
            <a:r>
              <a:rPr lang="en-US" sz="2600" smtClean="0">
                <a:latin typeface="Arial" charset="0"/>
                <a:cs typeface="Arial" charset="0"/>
              </a:rPr>
              <a:t>			 R</a:t>
            </a:r>
            <a:r>
              <a:rPr lang="en-US" sz="2600" baseline="-25000" smtClean="0">
                <a:latin typeface="Arial" charset="0"/>
                <a:cs typeface="Arial" charset="0"/>
              </a:rPr>
              <a:t>rf</a:t>
            </a:r>
            <a:r>
              <a:rPr lang="en-US" sz="2600" smtClean="0">
                <a:latin typeface="Arial" charset="0"/>
                <a:cs typeface="Arial" charset="0"/>
              </a:rPr>
              <a:t> + </a:t>
            </a:r>
            <a:r>
              <a:rPr lang="en-US" sz="2600" i="1" smtClean="0">
                <a:latin typeface="Arial" charset="0"/>
                <a:cs typeface="Arial" charset="0"/>
              </a:rPr>
              <a:t>β</a:t>
            </a:r>
            <a:r>
              <a:rPr lang="en-US" sz="2600" baseline="-25000" smtClean="0">
                <a:latin typeface="Arial" charset="0"/>
                <a:cs typeface="Arial" charset="0"/>
              </a:rPr>
              <a:t>n</a:t>
            </a:r>
            <a:r>
              <a:rPr lang="en-US" sz="2600" smtClean="0">
                <a:latin typeface="Arial" charset="0"/>
                <a:cs typeface="Arial" charset="0"/>
              </a:rPr>
              <a:t> </a:t>
            </a:r>
            <a:r>
              <a:rPr lang="en-US" sz="2600" baseline="-25000" smtClean="0">
                <a:latin typeface="Arial" charset="0"/>
                <a:cs typeface="Arial" charset="0"/>
              </a:rPr>
              <a:t>Asset</a:t>
            </a:r>
            <a:r>
              <a:rPr lang="en-US" sz="2600" smtClean="0">
                <a:latin typeface="Arial" charset="0"/>
                <a:cs typeface="Arial" charset="0"/>
              </a:rPr>
              <a:t> </a:t>
            </a:r>
            <a:r>
              <a:rPr lang="en-US" sz="2600" baseline="-25000" smtClean="0">
                <a:latin typeface="Arial" charset="0"/>
                <a:cs typeface="Arial" charset="0"/>
              </a:rPr>
              <a:t>Portfolio</a:t>
            </a:r>
            <a:r>
              <a:rPr lang="en-US" sz="2600" smtClean="0">
                <a:latin typeface="Arial" charset="0"/>
                <a:cs typeface="Arial" charset="0"/>
              </a:rPr>
              <a:t>(E[R</a:t>
            </a:r>
            <a:r>
              <a:rPr lang="en-US" sz="2600" baseline="-25000" smtClean="0">
                <a:latin typeface="Arial" charset="0"/>
                <a:cs typeface="Arial" charset="0"/>
              </a:rPr>
              <a:t>m</a:t>
            </a:r>
            <a:r>
              <a:rPr lang="en-US" sz="2600" smtClean="0">
                <a:latin typeface="Arial" charset="0"/>
                <a:cs typeface="Arial" charset="0"/>
              </a:rPr>
              <a:t>] – R</a:t>
            </a:r>
            <a:r>
              <a:rPr lang="en-US" sz="2600" baseline="-25000" smtClean="0">
                <a:latin typeface="Arial" charset="0"/>
                <a:cs typeface="Arial" charset="0"/>
              </a:rPr>
              <a:t>rf</a:t>
            </a:r>
            <a:r>
              <a:rPr lang="en-US" sz="2600" smtClean="0">
                <a:latin typeface="Arial" charset="0"/>
                <a:cs typeface="Arial" charset="0"/>
              </a:rPr>
              <a:t>)</a:t>
            </a:r>
          </a:p>
        </p:txBody>
      </p:sp>
      <p:sp>
        <p:nvSpPr>
          <p:cNvPr id="125956" name="Rectangle 1044"/>
          <p:cNvSpPr>
            <a:spLocks noChangeArrowheads="1"/>
          </p:cNvSpPr>
          <p:nvPr/>
        </p:nvSpPr>
        <p:spPr bwMode="auto">
          <a:xfrm>
            <a:off x="1800225" y="1268413"/>
            <a:ext cx="7451725" cy="381000"/>
          </a:xfrm>
          <a:prstGeom prst="rect">
            <a:avLst/>
          </a:prstGeom>
          <a:noFill/>
          <a:ln w="9525">
            <a:noFill/>
            <a:miter lim="800000"/>
            <a:headEnd/>
            <a:tailEnd/>
          </a:ln>
        </p:spPr>
        <p:txBody>
          <a:bodyPr/>
          <a:lstStyle/>
          <a:p>
            <a:pPr marL="533400" indent="-533400">
              <a:spcBef>
                <a:spcPct val="20000"/>
              </a:spcBef>
              <a:buClr>
                <a:schemeClr val="tx1"/>
              </a:buClr>
              <a:buSzPct val="90000"/>
              <a:buFont typeface="Wingdings" pitchFamily="2" charset="2"/>
              <a:buNone/>
              <a:defRPr/>
            </a:pPr>
            <a:r>
              <a:rPr lang="en-US" sz="2600">
                <a:solidFill>
                  <a:schemeClr val="hlink"/>
                </a:solidFill>
                <a:effectLst>
                  <a:outerShdw blurRad="38100" dist="38100" dir="2700000" algn="tl">
                    <a:srgbClr val="C0C0C0"/>
                  </a:outerShdw>
                </a:effectLst>
                <a:latin typeface="Calibri" pitchFamily="34" charset="0"/>
              </a:rPr>
              <a:t>The Capital Asset Pricing Model and Portfolio Returns</a:t>
            </a:r>
          </a:p>
        </p:txBody>
      </p:sp>
      <p:sp>
        <p:nvSpPr>
          <p:cNvPr id="22534" name="Rectangle 1047"/>
          <p:cNvSpPr>
            <a:spLocks noChangeArrowheads="1"/>
          </p:cNvSpPr>
          <p:nvPr/>
        </p:nvSpPr>
        <p:spPr bwMode="auto">
          <a:xfrm>
            <a:off x="1331913" y="3692525"/>
            <a:ext cx="8305800" cy="457200"/>
          </a:xfrm>
          <a:prstGeom prst="rect">
            <a:avLst/>
          </a:prstGeom>
          <a:noFill/>
          <a:ln w="9525">
            <a:noFill/>
            <a:miter lim="800000"/>
            <a:headEnd/>
            <a:tailEnd/>
          </a:ln>
        </p:spPr>
        <p:txBody>
          <a:bodyPr/>
          <a:lstStyle/>
          <a:p>
            <a:pPr marL="952500" lvl="1" indent="-495300">
              <a:spcBef>
                <a:spcPct val="20000"/>
              </a:spcBef>
              <a:buClr>
                <a:schemeClr val="tx1"/>
              </a:buClr>
              <a:buSzPct val="90000"/>
              <a:buFont typeface="Wingdings" pitchFamily="2" charset="2"/>
              <a:buChar char="Ø"/>
            </a:pPr>
            <a:r>
              <a:rPr lang="en-US" sz="2600"/>
              <a:t>Beta of a portfolio is:</a:t>
            </a:r>
          </a:p>
        </p:txBody>
      </p:sp>
      <p:sp>
        <p:nvSpPr>
          <p:cNvPr id="22536" name="Rectangle 8"/>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el-GR"/>
          </a:p>
        </p:txBody>
      </p:sp>
      <p:graphicFrame>
        <p:nvGraphicFramePr>
          <p:cNvPr id="125959" name="Object 7"/>
          <p:cNvGraphicFramePr>
            <a:graphicFrameLocks noChangeAspect="1"/>
          </p:cNvGraphicFramePr>
          <p:nvPr/>
        </p:nvGraphicFramePr>
        <p:xfrm>
          <a:off x="1979613" y="4295775"/>
          <a:ext cx="6985000" cy="1581150"/>
        </p:xfrm>
        <a:graphic>
          <a:graphicData uri="http://schemas.openxmlformats.org/presentationml/2006/ole">
            <mc:AlternateContent xmlns:mc="http://schemas.openxmlformats.org/markup-compatibility/2006">
              <mc:Choice xmlns:v="urn:schemas-microsoft-com:vml" Requires="v">
                <p:oleObj spid="_x0000_s22531" name="Equation" r:id="rId4" imgW="2908300" imgH="660400" progId="Equation.3">
                  <p:embed/>
                </p:oleObj>
              </mc:Choice>
              <mc:Fallback>
                <p:oleObj name="Equation" r:id="rId4" imgW="2908300" imgH="660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4295775"/>
                        <a:ext cx="6985000" cy="158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animEffect transition="in" filter="wipe(left)">
                                      <p:cBhvr>
                                        <p:cTn id="7" dur="500"/>
                                        <p:tgtEl>
                                          <p:spTgt spid="94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1059">
                                            <p:txEl>
                                              <p:pRg st="1" end="1"/>
                                            </p:txEl>
                                          </p:spTgt>
                                        </p:tgtEl>
                                        <p:attrNameLst>
                                          <p:attrName>style.visibility</p:attrName>
                                        </p:attrNameLst>
                                      </p:cBhvr>
                                      <p:to>
                                        <p:strVal val="visible"/>
                                      </p:to>
                                    </p:set>
                                    <p:animEffect transition="in" filter="wipe(left)">
                                      <p:cBhvr>
                                        <p:cTn id="12" dur="500"/>
                                        <p:tgtEl>
                                          <p:spTgt spid="94105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41059">
                                            <p:txEl>
                                              <p:pRg st="2" end="2"/>
                                            </p:txEl>
                                          </p:spTgt>
                                        </p:tgtEl>
                                        <p:attrNameLst>
                                          <p:attrName>style.visibility</p:attrName>
                                        </p:attrNameLst>
                                      </p:cBhvr>
                                      <p:to>
                                        <p:strVal val="visible"/>
                                      </p:to>
                                    </p:set>
                                    <p:animEffect transition="in" filter="wipe(left)">
                                      <p:cBhvr>
                                        <p:cTn id="15" dur="500"/>
                                        <p:tgtEl>
                                          <p:spTgt spid="9410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534"/>
                                        </p:tgtEl>
                                        <p:attrNameLst>
                                          <p:attrName>style.visibility</p:attrName>
                                        </p:attrNameLst>
                                      </p:cBhvr>
                                      <p:to>
                                        <p:strVal val="visible"/>
                                      </p:to>
                                    </p:set>
                                    <p:animEffect transition="in" filter="wipe(left)">
                                      <p:cBhvr>
                                        <p:cTn id="20" dur="500"/>
                                        <p:tgtEl>
                                          <p:spTgt spid="2253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5959"/>
                                        </p:tgtEl>
                                        <p:attrNameLst>
                                          <p:attrName>style.visibility</p:attrName>
                                        </p:attrNameLst>
                                      </p:cBhvr>
                                      <p:to>
                                        <p:strVal val="visible"/>
                                      </p:to>
                                    </p:set>
                                    <p:anim calcmode="lin" valueType="num">
                                      <p:cBhvr additive="base">
                                        <p:cTn id="25" dur="500" fill="hold"/>
                                        <p:tgtEl>
                                          <p:spTgt spid="125959"/>
                                        </p:tgtEl>
                                        <p:attrNameLst>
                                          <p:attrName>ppt_x</p:attrName>
                                        </p:attrNameLst>
                                      </p:cBhvr>
                                      <p:tavLst>
                                        <p:tav tm="0">
                                          <p:val>
                                            <p:strVal val="0-#ppt_w/2"/>
                                          </p:val>
                                        </p:tav>
                                        <p:tav tm="100000">
                                          <p:val>
                                            <p:strVal val="#ppt_x"/>
                                          </p:val>
                                        </p:tav>
                                      </p:tavLst>
                                    </p:anim>
                                    <p:anim calcmode="lin" valueType="num">
                                      <p:cBhvr additive="base">
                                        <p:cTn id="26" dur="500" fill="hold"/>
                                        <p:tgtEl>
                                          <p:spTgt spid="1259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autoUpdateAnimBg="0"/>
      <p:bldP spid="2253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DECE5F-9CA0-4C4A-BAE7-882AF5A37A12}" type="slidenum">
              <a:rPr lang="en-US"/>
              <a:pPr/>
              <a:t>66</a:t>
            </a:fld>
            <a:endParaRPr lang="en-US"/>
          </a:p>
        </p:txBody>
      </p:sp>
      <p:sp>
        <p:nvSpPr>
          <p:cNvPr id="16388" name="Rectangle 1043"/>
          <p:cNvSpPr>
            <a:spLocks noGrp="1" noChangeArrowheads="1"/>
          </p:cNvSpPr>
          <p:nvPr>
            <p:ph type="title" idx="4294967295"/>
          </p:nvPr>
        </p:nvSpPr>
        <p:spPr>
          <a:xfrm>
            <a:off x="1835150" y="44450"/>
            <a:ext cx="7058025" cy="1143000"/>
          </a:xfrm>
        </p:spPr>
        <p:txBody>
          <a:bodyPr>
            <a:noAutofit/>
          </a:bodyPr>
          <a:lstStyle/>
          <a:p>
            <a:pPr eaLnBrk="1" hangingPunct="1">
              <a:defRPr/>
            </a:pPr>
            <a:r>
              <a:rPr lang="en-US" sz="4000" smtClean="0">
                <a:effectLst>
                  <a:outerShdw blurRad="38100" dist="38100" dir="2700000" algn="tl">
                    <a:srgbClr val="C0C0C0"/>
                  </a:outerShdw>
                </a:effectLst>
              </a:rPr>
              <a:t>Compensation for Bearing Systematic Risk</a:t>
            </a:r>
          </a:p>
        </p:txBody>
      </p:sp>
      <p:sp>
        <p:nvSpPr>
          <p:cNvPr id="128003" name="Rectangle 1044"/>
          <p:cNvSpPr>
            <a:spLocks noChangeArrowheads="1"/>
          </p:cNvSpPr>
          <p:nvPr/>
        </p:nvSpPr>
        <p:spPr bwMode="auto">
          <a:xfrm>
            <a:off x="1763713" y="1268413"/>
            <a:ext cx="6923087" cy="381000"/>
          </a:xfrm>
          <a:prstGeom prst="rect">
            <a:avLst/>
          </a:prstGeom>
          <a:noFill/>
          <a:ln w="9525">
            <a:noFill/>
            <a:miter lim="800000"/>
            <a:headEnd/>
            <a:tailEnd/>
          </a:ln>
        </p:spPr>
        <p:txBody>
          <a:bodyPr/>
          <a:lstStyle/>
          <a:p>
            <a:pPr marL="533400" indent="-533400">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Portfolio Beta Example</a:t>
            </a:r>
          </a:p>
        </p:txBody>
      </p:sp>
      <p:sp>
        <p:nvSpPr>
          <p:cNvPr id="9" name="Rectangle 2"/>
          <p:cNvSpPr txBox="1">
            <a:spLocks noChangeArrowheads="1"/>
          </p:cNvSpPr>
          <p:nvPr/>
        </p:nvSpPr>
        <p:spPr bwMode="auto">
          <a:xfrm>
            <a:off x="1908175" y="1916113"/>
            <a:ext cx="6931025" cy="21336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en-US" sz="2600"/>
              <a:t>You invested 15 per cent of your wealth in a fully diversified market fund, 25 per cent in risk-free treasury bills and 50 per cent in a house with twice as much systematic risk as the market. What is the beta of your overall portfolio? </a:t>
            </a:r>
          </a:p>
        </p:txBody>
      </p:sp>
      <p:sp>
        <p:nvSpPr>
          <p:cNvPr id="23559" name="Rectangle 7"/>
          <p:cNvSpPr>
            <a:spLocks noChangeArrowheads="1"/>
          </p:cNvSpPr>
          <p:nvPr/>
        </p:nvSpPr>
        <p:spPr bwMode="auto">
          <a:xfrm>
            <a:off x="0" y="3090863"/>
            <a:ext cx="9144000" cy="0"/>
          </a:xfrm>
          <a:prstGeom prst="rect">
            <a:avLst/>
          </a:prstGeom>
          <a:noFill/>
          <a:ln w="9525">
            <a:noFill/>
            <a:miter lim="800000"/>
            <a:headEnd/>
            <a:tailEnd/>
          </a:ln>
        </p:spPr>
        <p:txBody>
          <a:bodyPr wrap="none" anchor="ctr">
            <a:spAutoFit/>
          </a:bodyPr>
          <a:lstStyle/>
          <a:p>
            <a:endParaRPr lang="el-GR"/>
          </a:p>
        </p:txBody>
      </p:sp>
      <p:graphicFrame>
        <p:nvGraphicFramePr>
          <p:cNvPr id="23554" name="Object 6"/>
          <p:cNvGraphicFramePr>
            <a:graphicFrameLocks noChangeAspect="1"/>
          </p:cNvGraphicFramePr>
          <p:nvPr/>
        </p:nvGraphicFramePr>
        <p:xfrm>
          <a:off x="1924050" y="4437063"/>
          <a:ext cx="7185025" cy="1541462"/>
        </p:xfrm>
        <a:graphic>
          <a:graphicData uri="http://schemas.openxmlformats.org/presentationml/2006/ole">
            <mc:AlternateContent xmlns:mc="http://schemas.openxmlformats.org/markup-compatibility/2006">
              <mc:Choice xmlns:v="urn:schemas-microsoft-com:vml" Requires="v">
                <p:oleObj spid="_x0000_s23555" name="Equation" r:id="rId4" imgW="3149600" imgH="673100" progId="Equation.3">
                  <p:embed/>
                </p:oleObj>
              </mc:Choice>
              <mc:Fallback>
                <p:oleObj name="Equation" r:id="rId4" imgW="3149600" imgH="6731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050" y="4437063"/>
                        <a:ext cx="7185025" cy="154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563AA1-9E2B-43D5-8283-5D5DB965926A}" type="slidenum">
              <a:rPr lang="en-US"/>
              <a:pPr/>
              <a:t>67</a:t>
            </a:fld>
            <a:endParaRPr lang="en-US"/>
          </a:p>
        </p:txBody>
      </p:sp>
      <p:sp>
        <p:nvSpPr>
          <p:cNvPr id="16388" name="Rectangle 1043"/>
          <p:cNvSpPr>
            <a:spLocks noGrp="1" noChangeArrowheads="1"/>
          </p:cNvSpPr>
          <p:nvPr>
            <p:ph type="title" idx="4294967295"/>
          </p:nvPr>
        </p:nvSpPr>
        <p:spPr>
          <a:xfrm>
            <a:off x="1763713" y="44450"/>
            <a:ext cx="7129462" cy="1143000"/>
          </a:xfrm>
        </p:spPr>
        <p:txBody>
          <a:bodyPr>
            <a:noAutofit/>
          </a:bodyPr>
          <a:lstStyle/>
          <a:p>
            <a:pPr eaLnBrk="1" hangingPunct="1">
              <a:defRPr/>
            </a:pPr>
            <a:r>
              <a:rPr lang="en-US" sz="4000" smtClean="0">
                <a:effectLst>
                  <a:outerShdw blurRad="38100" dist="38100" dir="2700000" algn="tl">
                    <a:srgbClr val="C0C0C0"/>
                  </a:outerShdw>
                </a:effectLst>
              </a:rPr>
              <a:t>Compensation for Bearing Systematic Risk</a:t>
            </a:r>
          </a:p>
        </p:txBody>
      </p:sp>
      <p:sp>
        <p:nvSpPr>
          <p:cNvPr id="130051" name="Rectangle 1044"/>
          <p:cNvSpPr>
            <a:spLocks noChangeArrowheads="1"/>
          </p:cNvSpPr>
          <p:nvPr/>
        </p:nvSpPr>
        <p:spPr bwMode="auto">
          <a:xfrm>
            <a:off x="1763713" y="1341438"/>
            <a:ext cx="7729537" cy="381000"/>
          </a:xfrm>
          <a:prstGeom prst="rect">
            <a:avLst/>
          </a:prstGeom>
          <a:noFill/>
          <a:ln w="9525">
            <a:noFill/>
            <a:miter lim="800000"/>
            <a:headEnd/>
            <a:tailEnd/>
          </a:ln>
        </p:spPr>
        <p:txBody>
          <a:bodyPr/>
          <a:lstStyle/>
          <a:p>
            <a:pPr marL="533400" indent="-533400">
              <a:spcBef>
                <a:spcPct val="20000"/>
              </a:spcBef>
              <a:buClr>
                <a:schemeClr val="tx1"/>
              </a:buClr>
              <a:buSzPct val="90000"/>
              <a:buFont typeface="Wingdings" pitchFamily="2" charset="2"/>
              <a:buNone/>
              <a:defRPr/>
            </a:pPr>
            <a:r>
              <a:rPr lang="en-US" sz="2800">
                <a:solidFill>
                  <a:schemeClr val="hlink"/>
                </a:solidFill>
                <a:effectLst>
                  <a:outerShdw blurRad="38100" dist="38100" dir="2700000" algn="tl">
                    <a:srgbClr val="C0C0C0"/>
                  </a:outerShdw>
                </a:effectLst>
                <a:latin typeface="Calibri" pitchFamily="34" charset="0"/>
              </a:rPr>
              <a:t>Expected Portfolio Return Example</a:t>
            </a:r>
          </a:p>
        </p:txBody>
      </p:sp>
      <p:sp>
        <p:nvSpPr>
          <p:cNvPr id="9" name="Rectangle 2"/>
          <p:cNvSpPr txBox="1">
            <a:spLocks noChangeArrowheads="1"/>
          </p:cNvSpPr>
          <p:nvPr/>
        </p:nvSpPr>
        <p:spPr bwMode="auto">
          <a:xfrm>
            <a:off x="1908175" y="2057400"/>
            <a:ext cx="6931025" cy="3429000"/>
          </a:xfrm>
          <a:prstGeom prst="rect">
            <a:avLst/>
          </a:prstGeom>
          <a:noFill/>
          <a:ln w="9525">
            <a:noFill/>
            <a:miter lim="800000"/>
            <a:headEnd/>
            <a:tailEnd/>
          </a:ln>
        </p:spPr>
        <p:txBody>
          <a:bodyPr/>
          <a:lstStyle/>
          <a:p>
            <a:pPr>
              <a:spcBef>
                <a:spcPts val="600"/>
              </a:spcBef>
              <a:buClr>
                <a:schemeClr val="accent1"/>
              </a:buClr>
              <a:buSzPct val="80000"/>
              <a:buFont typeface="Wingdings" pitchFamily="2" charset="2"/>
              <a:buNone/>
            </a:pPr>
            <a:r>
              <a:rPr lang="en-US" sz="2600"/>
              <a:t>In the previous problem, what rate of return would you expect to earn from this portfolio if the risk-free rate is 4 per cent and the market risk premium is 6 per cent?</a:t>
            </a:r>
          </a:p>
        </p:txBody>
      </p:sp>
      <p:sp>
        <p:nvSpPr>
          <p:cNvPr id="130053" name="Rectangle 5"/>
          <p:cNvSpPr>
            <a:spLocks noChangeArrowheads="1"/>
          </p:cNvSpPr>
          <p:nvPr/>
        </p:nvSpPr>
        <p:spPr bwMode="auto">
          <a:xfrm>
            <a:off x="1484313" y="4038600"/>
            <a:ext cx="7696200" cy="1187450"/>
          </a:xfrm>
          <a:prstGeom prst="rect">
            <a:avLst/>
          </a:prstGeom>
          <a:noFill/>
          <a:ln w="9525">
            <a:noFill/>
            <a:miter lim="800000"/>
            <a:headEnd/>
            <a:tailEnd/>
          </a:ln>
        </p:spPr>
        <p:txBody>
          <a:bodyPr>
            <a:spAutoFit/>
          </a:bodyPr>
          <a:lstStyle/>
          <a:p>
            <a:pPr marL="952500" lvl="1" indent="-495300">
              <a:buFont typeface="Verdana" pitchFamily="34" charset="0"/>
              <a:buNone/>
            </a:pPr>
            <a:r>
              <a:rPr lang="en-US" sz="2400"/>
              <a:t>E(R </a:t>
            </a:r>
            <a:r>
              <a:rPr lang="en-US" sz="2400" baseline="-25000"/>
              <a:t>n Asset Portfolio</a:t>
            </a:r>
            <a:r>
              <a:rPr lang="en-US" sz="2400"/>
              <a:t>) = R</a:t>
            </a:r>
            <a:r>
              <a:rPr lang="en-US" sz="2400" baseline="-25000"/>
              <a:t>rf</a:t>
            </a:r>
            <a:r>
              <a:rPr lang="en-US" sz="2400"/>
              <a:t> + </a:t>
            </a:r>
            <a:r>
              <a:rPr lang="en-US" sz="2400" i="1"/>
              <a:t>β</a:t>
            </a:r>
            <a:r>
              <a:rPr lang="en-US" sz="2400" baseline="-25000"/>
              <a:t>n</a:t>
            </a:r>
            <a:r>
              <a:rPr lang="en-US" sz="2400"/>
              <a:t> </a:t>
            </a:r>
            <a:r>
              <a:rPr lang="en-US" sz="2400" baseline="-25000"/>
              <a:t>Asset</a:t>
            </a:r>
            <a:r>
              <a:rPr lang="en-US" sz="2400"/>
              <a:t> </a:t>
            </a:r>
            <a:r>
              <a:rPr lang="en-US" sz="2400" baseline="-25000"/>
              <a:t>Portfolio</a:t>
            </a:r>
            <a:r>
              <a:rPr lang="en-US" sz="2400"/>
              <a:t>(E[R</a:t>
            </a:r>
            <a:r>
              <a:rPr lang="en-US" sz="2400" baseline="-25000"/>
              <a:t>m</a:t>
            </a:r>
            <a:r>
              <a:rPr lang="en-US" sz="2400"/>
              <a:t>] – R</a:t>
            </a:r>
            <a:r>
              <a:rPr lang="en-US" sz="2400" baseline="-25000"/>
              <a:t>rf</a:t>
            </a:r>
            <a:r>
              <a:rPr lang="en-US" sz="2400"/>
              <a:t>)</a:t>
            </a:r>
          </a:p>
          <a:p>
            <a:pPr marL="952500" lvl="1" indent="-495300">
              <a:buFont typeface="Verdana" pitchFamily="34" charset="0"/>
              <a:buNone/>
            </a:pPr>
            <a:r>
              <a:rPr lang="en-US" sz="2400"/>
              <a:t>                           = 0.04 + (1.25 × 0.06)</a:t>
            </a:r>
          </a:p>
          <a:p>
            <a:pPr marL="952500" lvl="1" indent="-495300">
              <a:buFont typeface="Verdana" pitchFamily="34" charset="0"/>
              <a:buNone/>
            </a:pPr>
            <a:r>
              <a:rPr lang="en-US" sz="2400"/>
              <a:t>                           = 0.115, or 11.5 %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3"/>
                                        </p:tgtEl>
                                        <p:attrNameLst>
                                          <p:attrName>style.visibility</p:attrName>
                                        </p:attrNameLst>
                                      </p:cBhvr>
                                      <p:to>
                                        <p:strVal val="visible"/>
                                      </p:to>
                                    </p:set>
                                    <p:anim calcmode="lin" valueType="num">
                                      <p:cBhvr additive="base">
                                        <p:cTn id="13" dur="500" fill="hold"/>
                                        <p:tgtEl>
                                          <p:spTgt spid="130053"/>
                                        </p:tgtEl>
                                        <p:attrNameLst>
                                          <p:attrName>ppt_x</p:attrName>
                                        </p:attrNameLst>
                                      </p:cBhvr>
                                      <p:tavLst>
                                        <p:tav tm="0">
                                          <p:val>
                                            <p:strVal val="0-#ppt_w/2"/>
                                          </p:val>
                                        </p:tav>
                                        <p:tav tm="100000">
                                          <p:val>
                                            <p:strVal val="#ppt_x"/>
                                          </p:val>
                                        </p:tav>
                                      </p:tavLst>
                                    </p:anim>
                                    <p:anim calcmode="lin" valueType="num">
                                      <p:cBhvr additive="base">
                                        <p:cTn id="14" dur="500" fill="hold"/>
                                        <p:tgtEl>
                                          <p:spTgt spid="130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00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4431A81-4187-4980-8232-6B66B8548428}" type="slidenum">
              <a:rPr lang="en-US"/>
              <a:pPr/>
              <a:t>7</a:t>
            </a:fld>
            <a:endParaRPr lang="en-US"/>
          </a:p>
        </p:txBody>
      </p:sp>
      <p:sp>
        <p:nvSpPr>
          <p:cNvPr id="27651" name="Rectangle 2"/>
          <p:cNvSpPr>
            <a:spLocks noGrp="1"/>
          </p:cNvSpPr>
          <p:nvPr>
            <p:ph type="title"/>
          </p:nvPr>
        </p:nvSpPr>
        <p:spPr>
          <a:xfrm>
            <a:off x="1825625" y="44450"/>
            <a:ext cx="6923088" cy="1143000"/>
          </a:xfrm>
        </p:spPr>
        <p:txBody>
          <a:bodyPr/>
          <a:lstStyle/>
          <a:p>
            <a:pPr eaLnBrk="1" hangingPunct="1"/>
            <a:r>
              <a:rPr lang="en-GB" sz="4000" smtClean="0"/>
              <a:t>Learning Objectives</a:t>
            </a:r>
          </a:p>
        </p:txBody>
      </p:sp>
      <p:sp>
        <p:nvSpPr>
          <p:cNvPr id="132099" name="Rectangle 3"/>
          <p:cNvSpPr>
            <a:spLocks noGrp="1"/>
          </p:cNvSpPr>
          <p:nvPr>
            <p:ph type="body" idx="1"/>
          </p:nvPr>
        </p:nvSpPr>
        <p:spPr/>
        <p:txBody>
          <a:bodyPr/>
          <a:lstStyle/>
          <a:p>
            <a:pPr marL="609600" indent="-609600" eaLnBrk="1" hangingPunct="1">
              <a:lnSpc>
                <a:spcPct val="90000"/>
              </a:lnSpc>
              <a:buFont typeface="Arial" charset="0"/>
              <a:buAutoNum type="arabicPeriod"/>
            </a:pPr>
            <a:r>
              <a:rPr lang="en-GB" sz="2400" smtClean="0"/>
              <a:t>Explain the relation between risk and return.</a:t>
            </a:r>
          </a:p>
          <a:p>
            <a:pPr marL="609600" indent="-609600" eaLnBrk="1" hangingPunct="1">
              <a:lnSpc>
                <a:spcPct val="90000"/>
              </a:lnSpc>
              <a:buFont typeface="Arial" charset="0"/>
              <a:buAutoNum type="arabicPeriod"/>
            </a:pPr>
            <a:endParaRPr lang="en-GB" sz="2400" smtClean="0"/>
          </a:p>
          <a:p>
            <a:pPr marL="609600" indent="-609600" eaLnBrk="1" hangingPunct="1">
              <a:lnSpc>
                <a:spcPct val="90000"/>
              </a:lnSpc>
              <a:buFont typeface="Arial" charset="0"/>
              <a:buAutoNum type="arabicPeriod"/>
            </a:pPr>
            <a:r>
              <a:rPr lang="en-GB" sz="2400" smtClean="0"/>
              <a:t>Describe the two components of a total holding period return and calculate this return for an asset.</a:t>
            </a:r>
          </a:p>
          <a:p>
            <a:pPr marL="609600" indent="-609600" eaLnBrk="1" hangingPunct="1">
              <a:lnSpc>
                <a:spcPct val="90000"/>
              </a:lnSpc>
              <a:buFont typeface="Arial" charset="0"/>
              <a:buAutoNum type="arabicPeriod"/>
            </a:pPr>
            <a:endParaRPr lang="en-GB" sz="2400" smtClean="0"/>
          </a:p>
          <a:p>
            <a:pPr marL="609600" indent="-609600" eaLnBrk="1" hangingPunct="1">
              <a:lnSpc>
                <a:spcPct val="90000"/>
              </a:lnSpc>
              <a:buFont typeface="Arial" charset="0"/>
              <a:buAutoNum type="arabicPeriod"/>
            </a:pPr>
            <a:r>
              <a:rPr lang="en-GB" sz="2400" smtClean="0"/>
              <a:t>Explain what an expected return is and calculate the expected return for an asset.</a:t>
            </a:r>
          </a:p>
          <a:p>
            <a:pPr marL="609600" indent="-609600" eaLnBrk="1" hangingPunct="1">
              <a:lnSpc>
                <a:spcPct val="90000"/>
              </a:lnSpc>
              <a:buFont typeface="Arial" charset="0"/>
              <a:buAutoNum type="arabicPeriod"/>
            </a:pPr>
            <a:endParaRPr lang="en-GB" sz="2400" smtClean="0"/>
          </a:p>
          <a:p>
            <a:pPr marL="609600" indent="-609600" eaLnBrk="1" hangingPunct="1">
              <a:lnSpc>
                <a:spcPct val="90000"/>
              </a:lnSpc>
              <a:buFont typeface="Arial" charset="0"/>
              <a:buAutoNum type="arabicPeriod"/>
            </a:pPr>
            <a:r>
              <a:rPr lang="en-GB" sz="2400" smtClean="0"/>
              <a:t>Explain what the standard deviation of returns is, explain why it is especially useful in finance and be able to calculate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wipe(left)">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099">
                                            <p:txEl>
                                              <p:pRg st="2" end="2"/>
                                            </p:txEl>
                                          </p:spTgt>
                                        </p:tgtEl>
                                        <p:attrNameLst>
                                          <p:attrName>style.visibility</p:attrName>
                                        </p:attrNameLst>
                                      </p:cBhvr>
                                      <p:to>
                                        <p:strVal val="visible"/>
                                      </p:to>
                                    </p:set>
                                    <p:animEffect transition="in" filter="wipe(left)">
                                      <p:cBhvr>
                                        <p:cTn id="12" dur="500"/>
                                        <p:tgtEl>
                                          <p:spTgt spid="132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animEffect transition="in" filter="wipe(left)">
                                      <p:cBhvr>
                                        <p:cTn id="17" dur="500"/>
                                        <p:tgtEl>
                                          <p:spTgt spid="1320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099">
                                            <p:txEl>
                                              <p:pRg st="6" end="6"/>
                                            </p:txEl>
                                          </p:spTgt>
                                        </p:tgtEl>
                                        <p:attrNameLst>
                                          <p:attrName>style.visibility</p:attrName>
                                        </p:attrNameLst>
                                      </p:cBhvr>
                                      <p:to>
                                        <p:strVal val="visible"/>
                                      </p:to>
                                    </p:set>
                                    <p:animEffect transition="in" filter="wipe(left)">
                                      <p:cBhvr>
                                        <p:cTn id="22" dur="5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226DFA6-A5DA-4BF2-950F-7413EF618879}" type="slidenum">
              <a:rPr lang="en-US"/>
              <a:pPr/>
              <a:t>8</a:t>
            </a:fld>
            <a:endParaRPr lang="en-US"/>
          </a:p>
        </p:txBody>
      </p:sp>
      <p:sp>
        <p:nvSpPr>
          <p:cNvPr id="28675" name="Rectangle 2"/>
          <p:cNvSpPr>
            <a:spLocks noGrp="1"/>
          </p:cNvSpPr>
          <p:nvPr>
            <p:ph type="title"/>
          </p:nvPr>
        </p:nvSpPr>
        <p:spPr>
          <a:xfrm>
            <a:off x="1825625" y="44450"/>
            <a:ext cx="6923088" cy="1143000"/>
          </a:xfrm>
        </p:spPr>
        <p:txBody>
          <a:bodyPr/>
          <a:lstStyle/>
          <a:p>
            <a:pPr eaLnBrk="1" hangingPunct="1"/>
            <a:r>
              <a:rPr lang="en-GB" sz="4000" smtClean="0"/>
              <a:t>Learning Objectives</a:t>
            </a:r>
          </a:p>
        </p:txBody>
      </p:sp>
      <p:sp>
        <p:nvSpPr>
          <p:cNvPr id="133123" name="Rectangle 3"/>
          <p:cNvSpPr>
            <a:spLocks noGrp="1"/>
          </p:cNvSpPr>
          <p:nvPr>
            <p:ph type="body" idx="1"/>
          </p:nvPr>
        </p:nvSpPr>
        <p:spPr/>
        <p:txBody>
          <a:bodyPr/>
          <a:lstStyle/>
          <a:p>
            <a:pPr marL="609600" indent="-609600" eaLnBrk="1" hangingPunct="1">
              <a:buFont typeface="Arial" charset="0"/>
              <a:buAutoNum type="arabicPeriod" startAt="5"/>
            </a:pPr>
            <a:r>
              <a:rPr lang="en-GB" sz="2400" smtClean="0"/>
              <a:t>Explain the concept of diversification.</a:t>
            </a:r>
          </a:p>
          <a:p>
            <a:pPr marL="609600" indent="-609600" eaLnBrk="1" hangingPunct="1">
              <a:buFont typeface="Arial" charset="0"/>
              <a:buAutoNum type="arabicPeriod" startAt="5"/>
            </a:pPr>
            <a:endParaRPr lang="en-GB" sz="2400" smtClean="0"/>
          </a:p>
          <a:p>
            <a:pPr marL="609600" indent="-609600" eaLnBrk="1" hangingPunct="1">
              <a:buFont typeface="Arial" charset="0"/>
              <a:buAutoNum type="arabicPeriod" startAt="5"/>
            </a:pPr>
            <a:r>
              <a:rPr lang="en-GB" sz="2400" smtClean="0"/>
              <a:t>Discuss which type of risk matters to investors—and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wipe(left)">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23">
                                            <p:txEl>
                                              <p:pRg st="2" end="2"/>
                                            </p:txEl>
                                          </p:spTgt>
                                        </p:tgtEl>
                                        <p:attrNameLst>
                                          <p:attrName>style.visibility</p:attrName>
                                        </p:attrNameLst>
                                      </p:cBhvr>
                                      <p:to>
                                        <p:strVal val="visible"/>
                                      </p:to>
                                    </p:set>
                                    <p:animEffect transition="in" filter="wipe(left)">
                                      <p:cBhvr>
                                        <p:cTn id="12" dur="500"/>
                                        <p:tgtEl>
                                          <p:spTgt spid="133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803B7BCA-7D94-4832-B7E4-BFDCC6972FC7}" type="slidenum">
              <a:rPr lang="en-US"/>
              <a:pPr/>
              <a:t>9</a:t>
            </a:fld>
            <a:endParaRPr lang="en-US"/>
          </a:p>
        </p:txBody>
      </p:sp>
      <p:sp>
        <p:nvSpPr>
          <p:cNvPr id="29699" name="Rectangle 5"/>
          <p:cNvSpPr>
            <a:spLocks noGrp="1" noChangeArrowheads="1"/>
          </p:cNvSpPr>
          <p:nvPr>
            <p:ph type="title" idx="4294967295"/>
          </p:nvPr>
        </p:nvSpPr>
        <p:spPr>
          <a:xfrm>
            <a:off x="1839913" y="2224088"/>
            <a:ext cx="7543800" cy="519112"/>
          </a:xfrm>
          <a:noFill/>
        </p:spPr>
        <p:txBody>
          <a:bodyPr>
            <a:spAutoFit/>
          </a:bodyPr>
          <a:lstStyle/>
          <a:p>
            <a:pPr algn="l" eaLnBrk="1" hangingPunct="1"/>
            <a:r>
              <a:rPr lang="en-US" sz="2800" smtClean="0">
                <a:latin typeface="Arial" charset="0"/>
                <a:cs typeface="Arial" charset="0"/>
                <a:hlinkClick r:id="rId3" action="ppaction://hlinksldjump"/>
              </a:rPr>
              <a:t>Quantitative Measures of Return</a:t>
            </a:r>
            <a:endParaRPr lang="en-US" sz="2800" smtClean="0">
              <a:latin typeface="Arial" charset="0"/>
              <a:cs typeface="Arial" charset="0"/>
            </a:endParaRPr>
          </a:p>
        </p:txBody>
      </p:sp>
      <p:sp>
        <p:nvSpPr>
          <p:cNvPr id="20482" name="Rectangle 2"/>
          <p:cNvSpPr>
            <a:spLocks noGrp="1" noChangeArrowheads="1"/>
          </p:cNvSpPr>
          <p:nvPr>
            <p:ph idx="4294967295"/>
          </p:nvPr>
        </p:nvSpPr>
        <p:spPr>
          <a:xfrm>
            <a:off x="1835150" y="333375"/>
            <a:ext cx="6618288" cy="685800"/>
          </a:xfrm>
        </p:spPr>
        <p:txBody>
          <a:bodyPr>
            <a:noAutofit/>
          </a:bodyPr>
          <a:lstStyle/>
          <a:p>
            <a:pPr marL="0" indent="0" eaLnBrk="1" hangingPunct="1">
              <a:buFont typeface="Wingdings" pitchFamily="2" charset="2"/>
              <a:buNone/>
              <a:defRPr/>
            </a:pPr>
            <a:r>
              <a:rPr lang="en-US" sz="4000" smtClean="0">
                <a:solidFill>
                  <a:schemeClr val="tx2"/>
                </a:solidFill>
                <a:effectLst>
                  <a:outerShdw blurRad="38100" dist="38100" dir="2700000" algn="tl">
                    <a:srgbClr val="C0C0C0"/>
                  </a:outerShdw>
                </a:effectLst>
                <a:latin typeface="Gill Sans MT" pitchFamily="34" charset="0"/>
                <a:cs typeface="Arial" charset="0"/>
              </a:rPr>
              <a:t>Quick Links</a:t>
            </a:r>
          </a:p>
        </p:txBody>
      </p:sp>
      <p:sp>
        <p:nvSpPr>
          <p:cNvPr id="29701" name="Rectangle 3"/>
          <p:cNvSpPr>
            <a:spLocks noChangeArrowheads="1"/>
          </p:cNvSpPr>
          <p:nvPr/>
        </p:nvSpPr>
        <p:spPr bwMode="auto">
          <a:xfrm>
            <a:off x="1839913" y="2819400"/>
            <a:ext cx="7772400" cy="1295400"/>
          </a:xfrm>
          <a:prstGeom prst="rect">
            <a:avLst/>
          </a:prstGeom>
          <a:noFill/>
          <a:ln w="9525">
            <a:noFill/>
            <a:miter lim="800000"/>
            <a:headEnd/>
            <a:tailEnd/>
          </a:ln>
        </p:spPr>
        <p:txBody>
          <a:bodyPr/>
          <a:lstStyle/>
          <a:p>
            <a:pPr marL="342900" indent="-342900" algn="ctr">
              <a:lnSpc>
                <a:spcPct val="90000"/>
              </a:lnSpc>
              <a:spcBef>
                <a:spcPct val="20000"/>
              </a:spcBef>
              <a:buClr>
                <a:schemeClr val="tx1"/>
              </a:buClr>
              <a:buSzPct val="90000"/>
              <a:buFont typeface="Wingdings" pitchFamily="2" charset="2"/>
              <a:buChar char="Ø"/>
              <a:tabLst>
                <a:tab pos="171450" algn="l"/>
              </a:tabLst>
            </a:pPr>
            <a:endParaRPr lang="en-GB" sz="2600"/>
          </a:p>
        </p:txBody>
      </p:sp>
      <p:sp>
        <p:nvSpPr>
          <p:cNvPr id="29702" name="Rectangle 4"/>
          <p:cNvSpPr>
            <a:spLocks noChangeArrowheads="1"/>
          </p:cNvSpPr>
          <p:nvPr/>
        </p:nvSpPr>
        <p:spPr bwMode="auto">
          <a:xfrm>
            <a:off x="1839913" y="1660525"/>
            <a:ext cx="3886200" cy="488950"/>
          </a:xfrm>
          <a:prstGeom prst="rect">
            <a:avLst/>
          </a:prstGeom>
          <a:noFill/>
          <a:ln w="12700" cap="sq">
            <a:noFill/>
            <a:miter lim="800000"/>
            <a:headEnd type="none" w="sm" len="sm"/>
            <a:tailEnd type="none" w="sm" len="sm"/>
          </a:ln>
        </p:spPr>
        <p:txBody>
          <a:bodyPr>
            <a:spAutoFit/>
          </a:bodyPr>
          <a:lstStyle/>
          <a:p>
            <a:r>
              <a:rPr lang="en-US" sz="2600">
                <a:hlinkClick r:id="rId4" action="ppaction://hlinksldjump"/>
              </a:rPr>
              <a:t>Risk and Return</a:t>
            </a:r>
            <a:endParaRPr lang="en-US" sz="2600"/>
          </a:p>
        </p:txBody>
      </p:sp>
      <p:sp>
        <p:nvSpPr>
          <p:cNvPr id="29703" name="Rectangle 6"/>
          <p:cNvSpPr>
            <a:spLocks noChangeArrowheads="1"/>
          </p:cNvSpPr>
          <p:nvPr/>
        </p:nvSpPr>
        <p:spPr bwMode="auto">
          <a:xfrm>
            <a:off x="1839913" y="2895600"/>
            <a:ext cx="6019800" cy="488950"/>
          </a:xfrm>
          <a:prstGeom prst="rect">
            <a:avLst/>
          </a:prstGeom>
          <a:noFill/>
          <a:ln w="12700" cap="sq">
            <a:noFill/>
            <a:miter lim="800000"/>
            <a:headEnd type="none" w="sm" len="sm"/>
            <a:tailEnd type="none" w="sm" len="sm"/>
          </a:ln>
        </p:spPr>
        <p:txBody>
          <a:bodyPr>
            <a:spAutoFit/>
          </a:bodyPr>
          <a:lstStyle/>
          <a:p>
            <a:r>
              <a:rPr lang="en-US" sz="2600">
                <a:hlinkClick r:id="rId5" action="ppaction://hlinksldjump"/>
              </a:rPr>
              <a:t>Variance and Standard Deviation</a:t>
            </a:r>
            <a:endParaRPr lang="en-US" sz="2600"/>
          </a:p>
        </p:txBody>
      </p:sp>
      <p:sp>
        <p:nvSpPr>
          <p:cNvPr id="29704" name="Rectangle 7"/>
          <p:cNvSpPr>
            <a:spLocks noChangeArrowheads="1"/>
          </p:cNvSpPr>
          <p:nvPr/>
        </p:nvSpPr>
        <p:spPr bwMode="auto">
          <a:xfrm>
            <a:off x="1839913" y="3505200"/>
            <a:ext cx="3886200" cy="488950"/>
          </a:xfrm>
          <a:prstGeom prst="rect">
            <a:avLst/>
          </a:prstGeom>
          <a:noFill/>
          <a:ln w="12700" cap="sq">
            <a:noFill/>
            <a:miter lim="800000"/>
            <a:headEnd type="none" w="sm" len="sm"/>
            <a:tailEnd type="none" w="sm" len="sm"/>
          </a:ln>
        </p:spPr>
        <p:txBody>
          <a:bodyPr>
            <a:spAutoFit/>
          </a:bodyPr>
          <a:lstStyle/>
          <a:p>
            <a:pPr eaLnBrk="0" hangingPunct="0"/>
            <a:r>
              <a:rPr lang="en-US" sz="2600">
                <a:ea typeface="MS PGothic" pitchFamily="34" charset="-128"/>
                <a:hlinkClick r:id="rId6" action="ppaction://hlinksldjump"/>
              </a:rPr>
              <a:t>Risk </a:t>
            </a:r>
            <a:r>
              <a:rPr lang="en-US" sz="2600" u="sng">
                <a:ea typeface="MS PGothic" pitchFamily="34" charset="-128"/>
                <a:hlinkClick r:id="rId6" action="ppaction://hlinksldjump"/>
              </a:rPr>
              <a:t>and</a:t>
            </a:r>
            <a:r>
              <a:rPr lang="en-US" sz="2600">
                <a:ea typeface="MS PGothic" pitchFamily="34" charset="-128"/>
                <a:hlinkClick r:id="rId6" action="ppaction://hlinksldjump"/>
              </a:rPr>
              <a:t> Diversification</a:t>
            </a:r>
            <a:endParaRPr lang="en-US" sz="2600">
              <a:ea typeface="MS PGothic" pitchFamily="34" charset="-128"/>
            </a:endParaRPr>
          </a:p>
        </p:txBody>
      </p:sp>
      <p:sp>
        <p:nvSpPr>
          <p:cNvPr id="29705" name="Rectangle 8"/>
          <p:cNvSpPr>
            <a:spLocks noChangeArrowheads="1"/>
          </p:cNvSpPr>
          <p:nvPr/>
        </p:nvSpPr>
        <p:spPr bwMode="auto">
          <a:xfrm>
            <a:off x="1839913" y="4114800"/>
            <a:ext cx="3886200" cy="488950"/>
          </a:xfrm>
          <a:prstGeom prst="rect">
            <a:avLst/>
          </a:prstGeom>
          <a:noFill/>
          <a:ln w="12700" cap="sq">
            <a:noFill/>
            <a:miter lim="800000"/>
            <a:headEnd type="none" w="sm" len="sm"/>
            <a:tailEnd type="none" w="sm" len="sm"/>
          </a:ln>
        </p:spPr>
        <p:txBody>
          <a:bodyPr>
            <a:spAutoFit/>
          </a:bodyPr>
          <a:lstStyle/>
          <a:p>
            <a:pPr eaLnBrk="0" hangingPunct="0"/>
            <a:r>
              <a:rPr lang="en-US" sz="2600">
                <a:ea typeface="MS PGothic" pitchFamily="34" charset="-128"/>
                <a:hlinkClick r:id="rId7" action="ppaction://hlinksldjump"/>
              </a:rPr>
              <a:t>Systematic Risk</a:t>
            </a:r>
            <a:endParaRPr lang="en-US" sz="2600">
              <a:ea typeface="MS PGothic" pitchFamily="34" charset="-128"/>
            </a:endParaRPr>
          </a:p>
        </p:txBody>
      </p:sp>
      <p:sp>
        <p:nvSpPr>
          <p:cNvPr id="29706" name="Rectangle 9"/>
          <p:cNvSpPr>
            <a:spLocks noChangeArrowheads="1"/>
          </p:cNvSpPr>
          <p:nvPr/>
        </p:nvSpPr>
        <p:spPr bwMode="auto">
          <a:xfrm>
            <a:off x="1839913" y="4724400"/>
            <a:ext cx="6400800" cy="488950"/>
          </a:xfrm>
          <a:prstGeom prst="rect">
            <a:avLst/>
          </a:prstGeom>
          <a:noFill/>
          <a:ln w="12700" cap="sq">
            <a:noFill/>
            <a:miter lim="800000"/>
            <a:headEnd type="none" w="sm" len="sm"/>
            <a:tailEnd type="none" w="sm" len="sm"/>
          </a:ln>
        </p:spPr>
        <p:txBody>
          <a:bodyPr>
            <a:spAutoFit/>
          </a:bodyPr>
          <a:lstStyle/>
          <a:p>
            <a:pPr eaLnBrk="0" hangingPunct="0"/>
            <a:r>
              <a:rPr lang="en-US" sz="2600">
                <a:ea typeface="MS PGothic" pitchFamily="34" charset="-128"/>
                <a:hlinkClick r:id="rId8" action="ppaction://hlinksldjump"/>
              </a:rPr>
              <a:t>Compensation for Bearing Systemic Risk</a:t>
            </a:r>
            <a:endParaRPr lang="en-US" sz="2600">
              <a:ea typeface="MS PGothic"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2816</Words>
  <Application>Microsoft Office PowerPoint</Application>
  <PresentationFormat>On-screen Show (4:3)</PresentationFormat>
  <Paragraphs>365</Paragraphs>
  <Slides>67</Slides>
  <Notes>50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71" baseType="lpstr">
      <vt:lpstr>Office Theme</vt:lpstr>
      <vt:lpstr>1_Office Theme</vt:lpstr>
      <vt:lpstr>Θέμα του Office</vt:lpstr>
      <vt:lpstr>Equation</vt:lpstr>
      <vt:lpstr>Διεθνής Χρηματοοικονομική</vt:lpstr>
      <vt:lpstr>Άδειες Χρήσης</vt:lpstr>
      <vt:lpstr>Χρηματοδότηση</vt:lpstr>
      <vt:lpstr>PowerPoint Presentation</vt:lpstr>
      <vt:lpstr>PowerPoint Presentation</vt:lpstr>
      <vt:lpstr>PowerPoint Presentation</vt:lpstr>
      <vt:lpstr>Learning Objectives</vt:lpstr>
      <vt:lpstr>Learning Objectives</vt:lpstr>
      <vt:lpstr>Quantitative Measures of Return</vt:lpstr>
      <vt:lpstr>Risk and Return</vt:lpstr>
      <vt:lpstr>Quantitative Measures of Return</vt:lpstr>
      <vt:lpstr>Quantitative Measures of Return</vt:lpstr>
      <vt:lpstr>Quantitative Measures of Return</vt:lpstr>
      <vt:lpstr>Quantitative Measures of Return</vt:lpstr>
      <vt:lpstr>Quantitative Measures of Return</vt:lpstr>
      <vt:lpstr>Quantitative Measures of Return</vt:lpstr>
      <vt:lpstr>Variance and Standard Deviation as Measures of Risk</vt:lpstr>
      <vt:lpstr>Variance and Standard Deviation as Measures of Risk</vt:lpstr>
      <vt:lpstr>Variance and Standard Deviation as Measures of Risk</vt:lpstr>
      <vt:lpstr>Variance and Standard Deviation as Measures of Risk</vt:lpstr>
      <vt:lpstr>Variance and Standard Deviation as Measures of Risk</vt:lpstr>
      <vt:lpstr>Exhibit 7.1: Normal Distribution</vt:lpstr>
      <vt:lpstr>Exhibit 7.2: Standard Deviation</vt:lpstr>
      <vt:lpstr>Variance and Standard Deviation as Measures of Risk</vt:lpstr>
      <vt:lpstr>Exhibit 7.3: Annual Total Returns for Shares and Bonds</vt:lpstr>
      <vt:lpstr>Exhibit 7.4: EADS Monthly Returns vs. Eurostoxx 50</vt:lpstr>
      <vt:lpstr>Exhibit 7.5: Cumulative Value of One Unit of Currency Invested in 1900 for Selected Countries</vt:lpstr>
      <vt:lpstr>Variance and Standard Deviation as Measures of Risk</vt:lpstr>
      <vt:lpstr>Risk and Diversification</vt:lpstr>
      <vt:lpstr>Risk and Diversification</vt:lpstr>
      <vt:lpstr>Risk and Diversification</vt:lpstr>
      <vt:lpstr>Risk and Diversification</vt:lpstr>
      <vt:lpstr>Risk and Diversification</vt:lpstr>
      <vt:lpstr>Risk and Diversification</vt:lpstr>
      <vt:lpstr>Risk and Diversification</vt:lpstr>
      <vt:lpstr>Risk and Diversification</vt:lpstr>
      <vt:lpstr>Exhibit 7.6: Monthly Returns for Carrefour SA and Deutsche Bank</vt:lpstr>
      <vt:lpstr>Exhibit 7.7: Monthly Returns for Carrefour SA and Deutsche Bank Portfolio</vt:lpstr>
      <vt:lpstr>Risk and Diversification</vt:lpstr>
      <vt:lpstr>Risk and Diversification</vt:lpstr>
      <vt:lpstr>Risk and Diversification</vt:lpstr>
      <vt:lpstr>Risk and Diversification</vt:lpstr>
      <vt:lpstr>Risk and Diversification</vt:lpstr>
      <vt:lpstr>Risk and Diversification</vt:lpstr>
      <vt:lpstr>Risk and Diversification</vt:lpstr>
      <vt:lpstr>PowerPoint Presentation</vt:lpstr>
      <vt:lpstr>PowerPoint Presentation</vt:lpstr>
      <vt:lpstr>PowerPoint Presentation</vt:lpstr>
      <vt:lpstr>PowerPoint Presentation</vt:lpstr>
      <vt:lpstr>Exhibit 7.8: Unique and Systematic Risk</vt:lpstr>
      <vt:lpstr>Systematic Risk</vt:lpstr>
      <vt:lpstr>Systematic Risk</vt:lpstr>
      <vt:lpstr>Systematic Risk</vt:lpstr>
      <vt:lpstr>Systematic Risk</vt:lpstr>
      <vt:lpstr>Exhibit 7.9:  Returns of EADS Shares Against the Market</vt:lpstr>
      <vt:lpstr>Exhibit 7.10: EADS Returns Against the DAX Index – The Slope</vt:lpstr>
      <vt:lpstr>Systematic Risk</vt:lpstr>
      <vt:lpstr>Compensation for Bearing  Systematic Risk</vt:lpstr>
      <vt:lpstr>Compensation for Bearing  Systematic Risk</vt:lpstr>
      <vt:lpstr>Compensation for Bearing Systematic Risk</vt:lpstr>
      <vt:lpstr>Compensation for Bearing Systematic Risk</vt:lpstr>
      <vt:lpstr>Compensation for Bearing Systematic Risk</vt:lpstr>
      <vt:lpstr>Exhibit 7.11: Security Market Line</vt:lpstr>
      <vt:lpstr>Compensation for Bearing Systematic Risk</vt:lpstr>
      <vt:lpstr>Compensation for Bearing Systematic Risk</vt:lpstr>
      <vt:lpstr>Compensation for Bearing Systematic Risk</vt:lpstr>
      <vt:lpstr>Compensation for Bearing Systematic Risk</vt:lpstr>
    </vt:vector>
  </TitlesOfParts>
  <Company>John Wiley and Sons,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WileyService</dc:creator>
  <cp:lastModifiedBy>user</cp:lastModifiedBy>
  <cp:revision>21</cp:revision>
  <dcterms:created xsi:type="dcterms:W3CDTF">2010-10-07T09:37:22Z</dcterms:created>
  <dcterms:modified xsi:type="dcterms:W3CDTF">2015-11-27T09:42:23Z</dcterms:modified>
</cp:coreProperties>
</file>