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CF63DCEF-8B7A-4FD0-9761-21714EEF0DD3}"/>
    <pc:docChg chg="addSld modSld">
      <pc:chgData name="Nikos Xypolytas" userId="b1b3c862765e54f9" providerId="LiveId" clId="{CF63DCEF-8B7A-4FD0-9761-21714EEF0DD3}" dt="2020-10-21T09:23:52.082" v="163" actId="113"/>
      <pc:docMkLst>
        <pc:docMk/>
      </pc:docMkLst>
      <pc:sldChg chg="modSp mod">
        <pc:chgData name="Nikos Xypolytas" userId="b1b3c862765e54f9" providerId="LiveId" clId="{CF63DCEF-8B7A-4FD0-9761-21714EEF0DD3}" dt="2020-10-21T09:15:35.451" v="35" actId="20577"/>
        <pc:sldMkLst>
          <pc:docMk/>
          <pc:sldMk cId="1555717709" sldId="256"/>
        </pc:sldMkLst>
        <pc:spChg chg="mod">
          <ac:chgData name="Nikos Xypolytas" userId="b1b3c862765e54f9" providerId="LiveId" clId="{CF63DCEF-8B7A-4FD0-9761-21714EEF0DD3}" dt="2020-10-21T09:14:38.174" v="0"/>
          <ac:spMkLst>
            <pc:docMk/>
            <pc:sldMk cId="1555717709" sldId="256"/>
            <ac:spMk id="2" creationId="{04992B31-2A90-4FFC-8846-0A897D652CB4}"/>
          </ac:spMkLst>
        </pc:spChg>
        <pc:spChg chg="mod">
          <ac:chgData name="Nikos Xypolytas" userId="b1b3c862765e54f9" providerId="LiveId" clId="{CF63DCEF-8B7A-4FD0-9761-21714EEF0DD3}" dt="2020-10-21T09:15:35.451" v="35" actId="20577"/>
          <ac:spMkLst>
            <pc:docMk/>
            <pc:sldMk cId="1555717709" sldId="256"/>
            <ac:spMk id="3" creationId="{34318B4D-A349-46EC-BF60-CC66F3170767}"/>
          </ac:spMkLst>
        </pc:spChg>
      </pc:sldChg>
      <pc:sldChg chg="modSp new mod">
        <pc:chgData name="Nikos Xypolytas" userId="b1b3c862765e54f9" providerId="LiveId" clId="{CF63DCEF-8B7A-4FD0-9761-21714EEF0DD3}" dt="2020-10-21T09:23:52.082" v="163" actId="113"/>
        <pc:sldMkLst>
          <pc:docMk/>
          <pc:sldMk cId="4029124496" sldId="261"/>
        </pc:sldMkLst>
        <pc:spChg chg="mod">
          <ac:chgData name="Nikos Xypolytas" userId="b1b3c862765e54f9" providerId="LiveId" clId="{CF63DCEF-8B7A-4FD0-9761-21714EEF0DD3}" dt="2020-10-21T09:23:52.082" v="163" actId="113"/>
          <ac:spMkLst>
            <pc:docMk/>
            <pc:sldMk cId="4029124496" sldId="261"/>
            <ac:spMk id="2" creationId="{D54F9101-DC2F-4E3C-888B-F5B809B66533}"/>
          </ac:spMkLst>
        </pc:spChg>
        <pc:spChg chg="mod">
          <ac:chgData name="Nikos Xypolytas" userId="b1b3c862765e54f9" providerId="LiveId" clId="{CF63DCEF-8B7A-4FD0-9761-21714EEF0DD3}" dt="2020-10-21T09:23:43.833" v="162" actId="20577"/>
          <ac:spMkLst>
            <pc:docMk/>
            <pc:sldMk cId="4029124496" sldId="261"/>
            <ac:spMk id="3" creationId="{D0420D99-DF2B-4D76-9A85-B8C3E90DD8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908F59-71AA-4099-842F-5E13A9F8D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F1C6DCD-DC70-433A-B20E-FBFE54F52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9BE61C-4E37-43C9-A76B-CE3087AD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1B1DA29-2C47-4F07-AB42-14C9F1A7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9C1179-CDF5-4EBF-98F1-86DF56CF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21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037AF2-1132-43B7-8014-15749689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32945DE-4E57-4A47-BC70-7EEC56D0A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98D48E-FA8D-4466-A23F-1C131783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80792E-E845-4078-8D23-9708724BD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4D2CB79-7AD0-45C7-8565-AF02EBB9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56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69163FD-97CA-4821-8123-E780E451F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7D68535-D27D-487F-9A11-E4A5FF677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7C56B1-1FAE-467B-BBC6-F32045A7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D74F70-DEC9-4ED8-B41E-6AC32269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C3FF07-37CC-429C-8AE2-BE667520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14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48AAFB-6E18-46B0-ACFA-D13D55ED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0DB188-8F36-4783-A341-E74A3C9D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BED7E4-94FA-416B-A603-6EDA533A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3CD5CCB-85AC-44F0-A522-3028A9D4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7C0CF1-CC73-485E-BE0A-31BA1CF1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63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0F5336-1ED0-4E52-BD53-8877E590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E6692E2-CB76-42C6-A1B2-975CA3064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FEFAF1-68F2-424F-ACC8-7DA1D5D6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9902EA-A044-476F-BB10-F518EB0B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6C55FC-AEC6-40C1-92DC-731B1C03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6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9510A3-E7FE-4464-8ED4-72899CDE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995A31-F317-4A4E-AA6B-BEEACECDB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86DD53E-692D-4BF1-8E89-C52FD3D01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98044D8-2E98-4AB5-8E52-0B51D8E84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930B1CD-A55E-464C-867D-664F7021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16468AB-3FEA-4B48-A2E3-E271C2FB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7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EA7E46-2D9C-4936-A4F5-149B895A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F4BCA12-FBF0-4BB8-9C0B-11C03747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7B68C2E-62C1-4177-8631-F9EB3BECC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B82638C-C71C-48CF-8236-7D10276A6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D94DCA4-4DA9-4C3C-8784-D6F35E96E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4DF1B03-56CA-40EE-A7D5-642F5DCC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4705D05-A5ED-4D41-A823-1E15188E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3A03435-FDA8-46EF-8F52-9F0DB4EE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66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D61669-1973-43DF-93EA-E502B434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C0CB828-5BBC-4903-9BDA-83C3B946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056A5EF-1C8D-4F3E-9AD1-E82BE1DF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A2A63F4-1C1D-42E1-90D6-414866DF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901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015CBF8-B9DF-482C-B599-9410C98F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9D3A928-686E-4EB0-A5A1-3F05EEBC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AB5AA75-BC4B-4FAA-B9F7-04A083C0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0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EAB55E-31DA-4B5F-B04D-E2369DAF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78D479-CD5F-4DBB-AB2A-CB9038433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EEBB6B4-06B3-400D-A71C-AA74FDDF8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05EE813-9180-45E7-9DD0-EFBE28EB3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AEC9AE-A556-42E0-8CF6-5F5E4B9E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CD352EB-5196-4F9A-8302-F87B29C4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22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DB7DEB-0E16-4B65-A758-9EB002A85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117DF23-7818-46F4-AB0B-161870281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1F73BE5-D602-4FB7-8645-B80C97E0A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6C6A71E-8B55-4594-99E8-CE0E36C1A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274B7C2-64B5-4571-B8E4-66C2D148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962448E-2E9F-463A-9DDD-416A2434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311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03F43DE-7F38-4304-A7F0-5E96B9D16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FA609E-4ED1-417E-9314-54C6CDD1F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507CC6-2691-452F-A5DB-11E7C4E2B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736B-A8A6-4B81-8927-8295AAECEA2D}" type="datetimeFigureOut">
              <a:rPr lang="el-GR" smtClean="0"/>
              <a:t>21/10/2020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D96D4DC-10B7-40D5-86BF-11D82E5E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ADA744-FBE9-480F-887F-C6535C14A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139A-3ED7-403F-A940-15A0540218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541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992B31-2A90-4FFC-8846-0A897D652C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Εισαγωγή στην Κοινωνιολογία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4318B4D-A349-46EC-BF60-CC66F31707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/>
              <a:t>Θεωρητικές Προσεγγίσεις ΙΙΙ</a:t>
            </a:r>
          </a:p>
          <a:p>
            <a:r>
              <a:rPr lang="el-GR" i="1" dirty="0"/>
              <a:t>Συγκρουσιακές Προσεγγίσεις</a:t>
            </a:r>
            <a:r>
              <a:rPr lang="el-GR" dirty="0"/>
              <a:t>:</a:t>
            </a:r>
          </a:p>
          <a:p>
            <a:r>
              <a:rPr lang="el-GR" b="1" dirty="0" err="1"/>
              <a:t>Βεμπριανή</a:t>
            </a:r>
            <a:r>
              <a:rPr lang="el-GR" b="1" dirty="0"/>
              <a:t> Προσέγγιση</a:t>
            </a:r>
            <a:r>
              <a:rPr lang="el-GR" dirty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571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8B45F6-460C-4C86-9E2A-F626CBF6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VERSTEHEN</a:t>
            </a:r>
            <a:r>
              <a:rPr lang="el-GR" b="1" dirty="0"/>
              <a:t>, </a:t>
            </a:r>
            <a:r>
              <a:rPr lang="en-GB" b="1" dirty="0"/>
              <a:t>AITIOTHTA, </a:t>
            </a:r>
            <a:r>
              <a:rPr lang="el-GR" b="1" dirty="0"/>
              <a:t>ΚΟΥΛΤΟΥΡΑ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2E5ABE-F89C-4EB7-A0B7-153ED794A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3564"/>
          </a:xfrm>
        </p:spPr>
        <p:txBody>
          <a:bodyPr>
            <a:normAutofit/>
          </a:bodyPr>
          <a:lstStyle/>
          <a:p>
            <a:r>
              <a:rPr lang="el-GR" dirty="0"/>
              <a:t>Στόχος της κοινωνιολογίας είναι η κατανόηση (</a:t>
            </a:r>
            <a:r>
              <a:rPr lang="en-US" b="1" dirty="0"/>
              <a:t>verstehen</a:t>
            </a:r>
            <a:r>
              <a:rPr lang="en-US" dirty="0"/>
              <a:t>)</a:t>
            </a:r>
            <a:r>
              <a:rPr lang="el-GR" dirty="0"/>
              <a:t> των κοινωνικών φαινομένων, των δρώντων υποκειμένων, της αλληλεπίδρασης μεταξύ τους. </a:t>
            </a:r>
          </a:p>
          <a:p>
            <a:r>
              <a:rPr lang="el-GR" dirty="0"/>
              <a:t>Η ερμηνεία της κοινωνικής δράσης με βάση το υποκειμενικό της νόημα (</a:t>
            </a:r>
            <a:r>
              <a:rPr lang="el-GR" b="1" dirty="0"/>
              <a:t>νοηματοδότηση του υποκειμένου</a:t>
            </a:r>
            <a:r>
              <a:rPr lang="el-GR" dirty="0"/>
              <a:t>)</a:t>
            </a:r>
          </a:p>
          <a:p>
            <a:r>
              <a:rPr lang="el-GR" b="1" dirty="0" err="1"/>
              <a:t>Πολυαιτιακή</a:t>
            </a:r>
            <a:r>
              <a:rPr lang="el-GR" b="1" dirty="0"/>
              <a:t> προσέγγιση</a:t>
            </a:r>
            <a:r>
              <a:rPr lang="el-GR" dirty="0"/>
              <a:t>: Η αιτία για την ανάπτυξη ενός κοινωνικού φαινομένου σπανίως είναι μόνο μια. Η σημασία των αξιών και αντιλήψεων για την οργάνωση της κοινωνίας και της οικονομίας</a:t>
            </a:r>
          </a:p>
          <a:p>
            <a:pPr marL="0" indent="0">
              <a:buNone/>
            </a:pPr>
            <a:r>
              <a:rPr lang="en-US" dirty="0"/>
              <a:t>Magnus Opus: </a:t>
            </a:r>
            <a:r>
              <a:rPr lang="el-GR" dirty="0"/>
              <a:t>Προτεσταντική Ηθική και το Πνεύμα του Καπιταλισμού</a:t>
            </a:r>
          </a:p>
        </p:txBody>
      </p:sp>
    </p:spTree>
    <p:extLst>
      <p:ext uri="{BB962C8B-B14F-4D97-AF65-F5344CB8AC3E}">
        <p14:creationId xmlns:p14="http://schemas.microsoft.com/office/powerpoint/2010/main" val="50471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07E0DE-80F3-453F-96D3-AE3C7C8F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Προτεσταντική Ηθική και το Πνεύμα του Καπιταλισμού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962186-AF7F-4714-B0B1-62DBF6212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1825624"/>
            <a:ext cx="11736198" cy="4961069"/>
          </a:xfrm>
        </p:spPr>
        <p:txBody>
          <a:bodyPr>
            <a:normAutofit/>
          </a:bodyPr>
          <a:lstStyle/>
          <a:p>
            <a:r>
              <a:rPr lang="el-GR" dirty="0"/>
              <a:t>Ο </a:t>
            </a:r>
            <a:r>
              <a:rPr lang="en-US" dirty="0"/>
              <a:t>Weber </a:t>
            </a:r>
            <a:r>
              <a:rPr lang="el-GR" dirty="0"/>
              <a:t>αναζήτησε τους λόγους για τους οποίους ο καπιταλισμός είναι τόσο νομιμοποιημένος στις Η.Π.Α και κατέληξε σε μια εξήγηση με </a:t>
            </a:r>
            <a:r>
              <a:rPr lang="el-GR" dirty="0" err="1"/>
              <a:t>ιστορικοπολιτισμικές</a:t>
            </a:r>
            <a:r>
              <a:rPr lang="el-GR" dirty="0"/>
              <a:t> βάσεις</a:t>
            </a:r>
          </a:p>
          <a:p>
            <a:r>
              <a:rPr lang="el-GR" dirty="0"/>
              <a:t>Το προτεσταντικό δόγμα (καλβινισμός) παρουσίαζε πως ο κόσμος ανήκει σε δύο ομάδες. Αυτές που έχουν εκλεγεί από το Θεό και αυτούς που δεν έχουν εκλεγεί. Οι εκλεκτοί στον παράδεισο, οι μη στην κόλαση</a:t>
            </a:r>
          </a:p>
          <a:p>
            <a:r>
              <a:rPr lang="el-GR" dirty="0"/>
              <a:t>Το ποιες ανήκουν στους εκλεκτές και ποιες όχι είναι προαποφασισμένο από το θεό πριν γεννηθεί κάποια. Δεν μπορείς να κάνεις τίποτε για αυτό</a:t>
            </a:r>
          </a:p>
          <a:p>
            <a:r>
              <a:rPr lang="el-GR" dirty="0"/>
              <a:t>Το μόνο που μπορείς να κάνεις είναι να ζεις σαν να είσαι εκλεκτός ώστε να αντιμετωπίσεις την τραγικότητα αυτή έστω με την ψευδαίσθηση ότι θα πας στον παράδεισο</a:t>
            </a:r>
          </a:p>
        </p:txBody>
      </p:sp>
    </p:spTree>
    <p:extLst>
      <p:ext uri="{BB962C8B-B14F-4D97-AF65-F5344CB8AC3E}">
        <p14:creationId xmlns:p14="http://schemas.microsoft.com/office/powerpoint/2010/main" val="122502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D2DC44-F815-4AFF-9B11-07721F7F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Προτεσταντική Ηθική και το Πνεύμα του Καπιταλισμού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7186D4-B8FA-4E4F-BB4E-58D3352E0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ενάρετη ζωή φαινόταν από τον πλούτο και την ασκητική ζωή (εύνοια θεού) </a:t>
            </a:r>
          </a:p>
          <a:p>
            <a:r>
              <a:rPr lang="el-GR" dirty="0"/>
              <a:t>Για να επιτύχεις αυτά τα δύο χρειάζεται αποταμίευση, επένδυση και συσσώρευση πλούτου</a:t>
            </a:r>
          </a:p>
          <a:p>
            <a:r>
              <a:rPr lang="el-GR" dirty="0"/>
              <a:t>Εργάζεσαι για να εργάζεσαι </a:t>
            </a:r>
          </a:p>
          <a:p>
            <a:r>
              <a:rPr lang="el-GR" dirty="0"/>
              <a:t>Άρα οι βασικές αξίες του καπιταλισμού (το πνεύμα του) βρίσκεται ήδη στις ΗΠΑ υπό τη μορφή μιας χριστιανικής ηθικής. </a:t>
            </a:r>
          </a:p>
        </p:txBody>
      </p:sp>
    </p:spTree>
    <p:extLst>
      <p:ext uri="{BB962C8B-B14F-4D97-AF65-F5344CB8AC3E}">
        <p14:creationId xmlns:p14="http://schemas.microsoft.com/office/powerpoint/2010/main" val="414622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29BDCE-692C-427D-93AC-062FFC90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Σημασία της Προτεσταντικής Ηθικής για την Κοινωνιολογία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005197-999E-4C03-81DA-309DE5943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παράδοξο των συνεπειών (</a:t>
            </a:r>
            <a:r>
              <a:rPr lang="en-US" dirty="0"/>
              <a:t>Unintended consequences</a:t>
            </a:r>
            <a:r>
              <a:rPr lang="el-GR" dirty="0"/>
              <a:t>)</a:t>
            </a:r>
          </a:p>
          <a:p>
            <a:r>
              <a:rPr lang="el-GR" dirty="0"/>
              <a:t>Νοηματοδότηση των ίδιων υποκειμένων</a:t>
            </a:r>
            <a:r>
              <a:rPr lang="en-US" dirty="0"/>
              <a:t> </a:t>
            </a:r>
            <a:r>
              <a:rPr lang="el-GR" dirty="0"/>
              <a:t>σχετικά με τις δράσεις τους</a:t>
            </a:r>
            <a:endParaRPr lang="en-US" dirty="0"/>
          </a:p>
          <a:p>
            <a:r>
              <a:rPr lang="el-GR" dirty="0"/>
              <a:t>Οι νόρμες και οι αξίες (κουλτούρα) μπορούν να καθορίσουν την οικονομία και όχι το αντίστροφο όπως υποστήριζε ο Μαρξ</a:t>
            </a:r>
          </a:p>
          <a:p>
            <a:r>
              <a:rPr lang="el-GR" dirty="0" err="1"/>
              <a:t>Αιτιακός</a:t>
            </a:r>
            <a:r>
              <a:rPr lang="el-GR" dirty="0"/>
              <a:t> πλουραλισμός υπό την έννοια πως δεν είναι μόνο η προτεσταντική ηθική που οδήγησε στον καπιταλισμό αλλά είναι μια από τις αιτίες</a:t>
            </a:r>
          </a:p>
        </p:txBody>
      </p:sp>
    </p:spTree>
    <p:extLst>
      <p:ext uri="{BB962C8B-B14F-4D97-AF65-F5344CB8AC3E}">
        <p14:creationId xmlns:p14="http://schemas.microsoft.com/office/powerpoint/2010/main" val="261520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4F9101-DC2F-4E3C-888B-F5B809B6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Κοινωνική </a:t>
            </a:r>
            <a:r>
              <a:rPr lang="el-GR" b="1" dirty="0" err="1"/>
              <a:t>στρωμάτωση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420D99-DF2B-4D76-9A85-B8C3E90DD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Κοινωνική τάξη</a:t>
            </a:r>
          </a:p>
          <a:p>
            <a:r>
              <a:rPr lang="el-GR" dirty="0"/>
              <a:t>Κοινωνικό κύρος (</a:t>
            </a:r>
            <a:r>
              <a:rPr lang="en-GB" dirty="0"/>
              <a:t>status)</a:t>
            </a:r>
            <a:endParaRPr lang="el-GR" dirty="0"/>
          </a:p>
          <a:p>
            <a:r>
              <a:rPr lang="el-GR" dirty="0"/>
              <a:t>Κόμμα</a:t>
            </a:r>
            <a:endParaRPr lang="en-GB" dirty="0"/>
          </a:p>
          <a:p>
            <a:r>
              <a:rPr lang="el-GR" dirty="0"/>
              <a:t>Κοινωνική τάξη + Κοινωνικό κύρος = Κάστα</a:t>
            </a:r>
          </a:p>
        </p:txBody>
      </p:sp>
    </p:spTree>
    <p:extLst>
      <p:ext uri="{BB962C8B-B14F-4D97-AF65-F5344CB8AC3E}">
        <p14:creationId xmlns:p14="http://schemas.microsoft.com/office/powerpoint/2010/main" val="402912449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364</Words>
  <Application>Microsoft Office PowerPoint</Application>
  <PresentationFormat>Ευρεία οθόνη</PresentationFormat>
  <Paragraphs>29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Εισαγωγή στην Κοινωνιολογία</vt:lpstr>
      <vt:lpstr>VERSTEHEN, AITIOTHTA, ΚΟΥΛΤΟΥΡΑ</vt:lpstr>
      <vt:lpstr>Προτεσταντική Ηθική και το Πνεύμα του Καπιταλισμού</vt:lpstr>
      <vt:lpstr>Προτεσταντική Ηθική και το Πνεύμα του Καπιταλισμού</vt:lpstr>
      <vt:lpstr>Η Σημασία της Προτεσταντικής Ηθικής για την Κοινωνιολογία</vt:lpstr>
      <vt:lpstr>Κοινωνική στρωμάτωση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Xypolytas</dc:creator>
  <cp:lastModifiedBy>Nikos Xypolytas</cp:lastModifiedBy>
  <cp:revision>9</cp:revision>
  <dcterms:created xsi:type="dcterms:W3CDTF">2020-10-20T06:48:44Z</dcterms:created>
  <dcterms:modified xsi:type="dcterms:W3CDTF">2020-10-21T09:24:16Z</dcterms:modified>
</cp:coreProperties>
</file>