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 id="2147483713" r:id="rId2"/>
  </p:sldMasterIdLst>
  <p:notesMasterIdLst>
    <p:notesMasterId r:id="rId44"/>
  </p:notesMasterIdLst>
  <p:handoutMasterIdLst>
    <p:handoutMasterId r:id="rId45"/>
  </p:handoutMasterIdLst>
  <p:sldIdLst>
    <p:sldId id="359" r:id="rId3"/>
    <p:sldId id="360" r:id="rId4"/>
    <p:sldId id="361" r:id="rId5"/>
    <p:sldId id="354" r:id="rId6"/>
    <p:sldId id="356" r:id="rId7"/>
    <p:sldId id="357" r:id="rId8"/>
    <p:sldId id="358" r:id="rId9"/>
    <p:sldId id="317" r:id="rId10"/>
    <p:sldId id="318" r:id="rId11"/>
    <p:sldId id="319" r:id="rId12"/>
    <p:sldId id="320" r:id="rId13"/>
    <p:sldId id="321" r:id="rId14"/>
    <p:sldId id="322" r:id="rId15"/>
    <p:sldId id="323" r:id="rId16"/>
    <p:sldId id="324" r:id="rId17"/>
    <p:sldId id="325" r:id="rId18"/>
    <p:sldId id="326" r:id="rId19"/>
    <p:sldId id="327" r:id="rId20"/>
    <p:sldId id="328" r:id="rId21"/>
    <p:sldId id="329" r:id="rId22"/>
    <p:sldId id="330" r:id="rId23"/>
    <p:sldId id="331" r:id="rId24"/>
    <p:sldId id="332" r:id="rId25"/>
    <p:sldId id="333" r:id="rId26"/>
    <p:sldId id="334" r:id="rId27"/>
    <p:sldId id="335" r:id="rId28"/>
    <p:sldId id="336" r:id="rId29"/>
    <p:sldId id="337" r:id="rId30"/>
    <p:sldId id="338" r:id="rId31"/>
    <p:sldId id="353" r:id="rId32"/>
    <p:sldId id="339" r:id="rId33"/>
    <p:sldId id="340" r:id="rId34"/>
    <p:sldId id="341" r:id="rId35"/>
    <p:sldId id="342" r:id="rId36"/>
    <p:sldId id="343" r:id="rId37"/>
    <p:sldId id="344" r:id="rId38"/>
    <p:sldId id="345" r:id="rId39"/>
    <p:sldId id="346" r:id="rId40"/>
    <p:sldId id="347" r:id="rId41"/>
    <p:sldId id="348" r:id="rId42"/>
    <p:sldId id="355" r:id="rId43"/>
  </p:sldIdLst>
  <p:sldSz cx="9144000" cy="6858000" type="screen4x3"/>
  <p:notesSz cx="7099300" cy="10234613"/>
  <p:defaultTextStyle>
    <a:defPPr>
      <a:defRPr lang="el-GR"/>
    </a:defPPr>
    <a:lvl1pPr algn="l" rtl="0" fontAlgn="base">
      <a:spcBef>
        <a:spcPct val="0"/>
      </a:spcBef>
      <a:spcAft>
        <a:spcPct val="0"/>
      </a:spcAft>
      <a:defRPr kern="1200">
        <a:solidFill>
          <a:schemeClr val="tx1"/>
        </a:solidFill>
        <a:latin typeface="Cambria" pitchFamily="18" charset="0"/>
        <a:ea typeface="+mn-ea"/>
        <a:cs typeface="+mn-cs"/>
      </a:defRPr>
    </a:lvl1pPr>
    <a:lvl2pPr marL="457200" algn="l" rtl="0" fontAlgn="base">
      <a:spcBef>
        <a:spcPct val="0"/>
      </a:spcBef>
      <a:spcAft>
        <a:spcPct val="0"/>
      </a:spcAft>
      <a:defRPr kern="1200">
        <a:solidFill>
          <a:schemeClr val="tx1"/>
        </a:solidFill>
        <a:latin typeface="Cambria" pitchFamily="18" charset="0"/>
        <a:ea typeface="+mn-ea"/>
        <a:cs typeface="+mn-cs"/>
      </a:defRPr>
    </a:lvl2pPr>
    <a:lvl3pPr marL="914400" algn="l" rtl="0" fontAlgn="base">
      <a:spcBef>
        <a:spcPct val="0"/>
      </a:spcBef>
      <a:spcAft>
        <a:spcPct val="0"/>
      </a:spcAft>
      <a:defRPr kern="1200">
        <a:solidFill>
          <a:schemeClr val="tx1"/>
        </a:solidFill>
        <a:latin typeface="Cambria" pitchFamily="18" charset="0"/>
        <a:ea typeface="+mn-ea"/>
        <a:cs typeface="+mn-cs"/>
      </a:defRPr>
    </a:lvl3pPr>
    <a:lvl4pPr marL="1371600" algn="l" rtl="0" fontAlgn="base">
      <a:spcBef>
        <a:spcPct val="0"/>
      </a:spcBef>
      <a:spcAft>
        <a:spcPct val="0"/>
      </a:spcAft>
      <a:defRPr kern="1200">
        <a:solidFill>
          <a:schemeClr val="tx1"/>
        </a:solidFill>
        <a:latin typeface="Cambria" pitchFamily="18" charset="0"/>
        <a:ea typeface="+mn-ea"/>
        <a:cs typeface="+mn-cs"/>
      </a:defRPr>
    </a:lvl4pPr>
    <a:lvl5pPr marL="1828800" algn="l" rtl="0" fontAlgn="base">
      <a:spcBef>
        <a:spcPct val="0"/>
      </a:spcBef>
      <a:spcAft>
        <a:spcPct val="0"/>
      </a:spcAft>
      <a:defRPr kern="1200">
        <a:solidFill>
          <a:schemeClr val="tx1"/>
        </a:solidFill>
        <a:latin typeface="Cambria" pitchFamily="18" charset="0"/>
        <a:ea typeface="+mn-ea"/>
        <a:cs typeface="+mn-cs"/>
      </a:defRPr>
    </a:lvl5pPr>
    <a:lvl6pPr marL="2286000" algn="l" defTabSz="914400" rtl="0" eaLnBrk="1" latinLnBrk="0" hangingPunct="1">
      <a:defRPr kern="1200">
        <a:solidFill>
          <a:schemeClr val="tx1"/>
        </a:solidFill>
        <a:latin typeface="Cambria" pitchFamily="18" charset="0"/>
        <a:ea typeface="+mn-ea"/>
        <a:cs typeface="+mn-cs"/>
      </a:defRPr>
    </a:lvl6pPr>
    <a:lvl7pPr marL="2743200" algn="l" defTabSz="914400" rtl="0" eaLnBrk="1" latinLnBrk="0" hangingPunct="1">
      <a:defRPr kern="1200">
        <a:solidFill>
          <a:schemeClr val="tx1"/>
        </a:solidFill>
        <a:latin typeface="Cambria" pitchFamily="18" charset="0"/>
        <a:ea typeface="+mn-ea"/>
        <a:cs typeface="+mn-cs"/>
      </a:defRPr>
    </a:lvl7pPr>
    <a:lvl8pPr marL="3200400" algn="l" defTabSz="914400" rtl="0" eaLnBrk="1" latinLnBrk="0" hangingPunct="1">
      <a:defRPr kern="1200">
        <a:solidFill>
          <a:schemeClr val="tx1"/>
        </a:solidFill>
        <a:latin typeface="Cambria" pitchFamily="18" charset="0"/>
        <a:ea typeface="+mn-ea"/>
        <a:cs typeface="+mn-cs"/>
      </a:defRPr>
    </a:lvl8pPr>
    <a:lvl9pPr marL="3657600" algn="l" defTabSz="914400" rtl="0" eaLnBrk="1" latinLnBrk="0" hangingPunct="1">
      <a:defRPr kern="1200">
        <a:solidFill>
          <a:schemeClr val="tx1"/>
        </a:solidFill>
        <a:latin typeface="Cambria"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9C1C"/>
    <a:srgbClr val="CCECFF"/>
    <a:srgbClr val="9966FF"/>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289" autoAdjust="0"/>
  </p:normalViewPr>
  <p:slideViewPr>
    <p:cSldViewPr>
      <p:cViewPr varScale="1">
        <p:scale>
          <a:sx n="107" d="100"/>
          <a:sy n="107" d="100"/>
        </p:scale>
        <p:origin x="-1734" y="-84"/>
      </p:cViewPr>
      <p:guideLst>
        <p:guide orient="horz" pos="2160"/>
        <p:guide pos="2880"/>
      </p:guideLst>
    </p:cSldViewPr>
  </p:slideViewPr>
  <p:outlineViewPr>
    <p:cViewPr>
      <p:scale>
        <a:sx n="33" d="100"/>
        <a:sy n="33" d="100"/>
      </p:scale>
      <p:origin x="0" y="171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210" name="Rectangle 2"/>
          <p:cNvSpPr>
            <a:spLocks noGrp="1" noChangeArrowheads="1"/>
          </p:cNvSpPr>
          <p:nvPr>
            <p:ph type="hdr" sz="quarter"/>
          </p:nvPr>
        </p:nvSpPr>
        <p:spPr bwMode="auto">
          <a:xfrm>
            <a:off x="0" y="0"/>
            <a:ext cx="3076363" cy="511814"/>
          </a:xfrm>
          <a:prstGeom prst="rect">
            <a:avLst/>
          </a:prstGeom>
          <a:noFill/>
          <a:ln w="9525">
            <a:noFill/>
            <a:miter lim="800000"/>
            <a:headEnd/>
            <a:tailEnd/>
          </a:ln>
          <a:effectLst/>
        </p:spPr>
        <p:txBody>
          <a:bodyPr vert="horz" wrap="square" lIns="95257" tIns="47628" rIns="95257" bIns="47628" numCol="1" anchor="t" anchorCtr="0" compatLnSpc="1">
            <a:prstTxWarp prst="textNoShape">
              <a:avLst/>
            </a:prstTxWarp>
          </a:bodyPr>
          <a:lstStyle>
            <a:lvl1pPr>
              <a:defRPr sz="1300">
                <a:latin typeface="Arial" charset="0"/>
              </a:defRPr>
            </a:lvl1pPr>
          </a:lstStyle>
          <a:p>
            <a:endParaRPr lang="el-GR"/>
          </a:p>
        </p:txBody>
      </p:sp>
      <p:sp>
        <p:nvSpPr>
          <p:cNvPr id="94211" name="Rectangle 3"/>
          <p:cNvSpPr>
            <a:spLocks noGrp="1" noChangeArrowheads="1"/>
          </p:cNvSpPr>
          <p:nvPr>
            <p:ph type="dt" sz="quarter" idx="1"/>
          </p:nvPr>
        </p:nvSpPr>
        <p:spPr bwMode="auto">
          <a:xfrm>
            <a:off x="4021294" y="0"/>
            <a:ext cx="3076363" cy="511814"/>
          </a:xfrm>
          <a:prstGeom prst="rect">
            <a:avLst/>
          </a:prstGeom>
          <a:noFill/>
          <a:ln w="9525">
            <a:noFill/>
            <a:miter lim="800000"/>
            <a:headEnd/>
            <a:tailEnd/>
          </a:ln>
          <a:effectLst/>
        </p:spPr>
        <p:txBody>
          <a:bodyPr vert="horz" wrap="square" lIns="95257" tIns="47628" rIns="95257" bIns="47628" numCol="1" anchor="t" anchorCtr="0" compatLnSpc="1">
            <a:prstTxWarp prst="textNoShape">
              <a:avLst/>
            </a:prstTxWarp>
          </a:bodyPr>
          <a:lstStyle>
            <a:lvl1pPr algn="r">
              <a:defRPr sz="1300">
                <a:latin typeface="Arial" charset="0"/>
              </a:defRPr>
            </a:lvl1pPr>
          </a:lstStyle>
          <a:p>
            <a:endParaRPr lang="el-GR"/>
          </a:p>
        </p:txBody>
      </p:sp>
      <p:sp>
        <p:nvSpPr>
          <p:cNvPr id="94212" name="Rectangle 4"/>
          <p:cNvSpPr>
            <a:spLocks noGrp="1" noChangeArrowheads="1"/>
          </p:cNvSpPr>
          <p:nvPr>
            <p:ph type="ftr" sz="quarter" idx="2"/>
          </p:nvPr>
        </p:nvSpPr>
        <p:spPr bwMode="auto">
          <a:xfrm>
            <a:off x="0" y="9721137"/>
            <a:ext cx="3076363" cy="511814"/>
          </a:xfrm>
          <a:prstGeom prst="rect">
            <a:avLst/>
          </a:prstGeom>
          <a:noFill/>
          <a:ln w="9525">
            <a:noFill/>
            <a:miter lim="800000"/>
            <a:headEnd/>
            <a:tailEnd/>
          </a:ln>
          <a:effectLst/>
        </p:spPr>
        <p:txBody>
          <a:bodyPr vert="horz" wrap="square" lIns="95257" tIns="47628" rIns="95257" bIns="47628" numCol="1" anchor="b" anchorCtr="0" compatLnSpc="1">
            <a:prstTxWarp prst="textNoShape">
              <a:avLst/>
            </a:prstTxWarp>
          </a:bodyPr>
          <a:lstStyle>
            <a:lvl1pPr>
              <a:defRPr sz="1300">
                <a:latin typeface="Arial" charset="0"/>
              </a:defRPr>
            </a:lvl1pPr>
          </a:lstStyle>
          <a:p>
            <a:endParaRPr lang="el-GR"/>
          </a:p>
        </p:txBody>
      </p:sp>
      <p:sp>
        <p:nvSpPr>
          <p:cNvPr id="94213" name="Rectangle 5"/>
          <p:cNvSpPr>
            <a:spLocks noGrp="1" noChangeArrowheads="1"/>
          </p:cNvSpPr>
          <p:nvPr>
            <p:ph type="sldNum" sz="quarter" idx="3"/>
          </p:nvPr>
        </p:nvSpPr>
        <p:spPr bwMode="auto">
          <a:xfrm>
            <a:off x="4021294" y="9721137"/>
            <a:ext cx="3076363" cy="511814"/>
          </a:xfrm>
          <a:prstGeom prst="rect">
            <a:avLst/>
          </a:prstGeom>
          <a:noFill/>
          <a:ln w="9525">
            <a:noFill/>
            <a:miter lim="800000"/>
            <a:headEnd/>
            <a:tailEnd/>
          </a:ln>
          <a:effectLst/>
        </p:spPr>
        <p:txBody>
          <a:bodyPr vert="horz" wrap="square" lIns="95257" tIns="47628" rIns="95257" bIns="47628" numCol="1" anchor="b" anchorCtr="0" compatLnSpc="1">
            <a:prstTxWarp prst="textNoShape">
              <a:avLst/>
            </a:prstTxWarp>
          </a:bodyPr>
          <a:lstStyle>
            <a:lvl1pPr algn="r">
              <a:defRPr sz="1300">
                <a:latin typeface="Arial" charset="0"/>
              </a:defRPr>
            </a:lvl1pPr>
          </a:lstStyle>
          <a:p>
            <a:fld id="{61CEA3B0-DD02-4223-9A33-3D7B368087AF}" type="slidenum">
              <a:rPr lang="el-GR"/>
              <a:pPr/>
              <a:t>‹#›</a:t>
            </a:fld>
            <a:endParaRPr lang="el-GR"/>
          </a:p>
        </p:txBody>
      </p:sp>
    </p:spTree>
    <p:extLst>
      <p:ext uri="{BB962C8B-B14F-4D97-AF65-F5344CB8AC3E}">
        <p14:creationId xmlns:p14="http://schemas.microsoft.com/office/powerpoint/2010/main" val="2589395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3076363" cy="511814"/>
          </a:xfrm>
          <a:prstGeom prst="rect">
            <a:avLst/>
          </a:prstGeom>
          <a:noFill/>
          <a:ln w="9525">
            <a:noFill/>
            <a:miter lim="800000"/>
            <a:headEnd/>
            <a:tailEnd/>
          </a:ln>
          <a:effectLst/>
        </p:spPr>
        <p:txBody>
          <a:bodyPr vert="horz" wrap="square" lIns="95257" tIns="47628" rIns="95257" bIns="47628" numCol="1" anchor="t" anchorCtr="0" compatLnSpc="1">
            <a:prstTxWarp prst="textNoShape">
              <a:avLst/>
            </a:prstTxWarp>
          </a:bodyPr>
          <a:lstStyle>
            <a:lvl1pPr>
              <a:defRPr sz="1300">
                <a:latin typeface="Arial" charset="0"/>
              </a:defRPr>
            </a:lvl1pPr>
          </a:lstStyle>
          <a:p>
            <a:endParaRPr lang="el-GR"/>
          </a:p>
        </p:txBody>
      </p:sp>
      <p:sp>
        <p:nvSpPr>
          <p:cNvPr id="73731" name="Rectangle 3"/>
          <p:cNvSpPr>
            <a:spLocks noGrp="1" noChangeArrowheads="1"/>
          </p:cNvSpPr>
          <p:nvPr>
            <p:ph type="dt" idx="1"/>
          </p:nvPr>
        </p:nvSpPr>
        <p:spPr bwMode="auto">
          <a:xfrm>
            <a:off x="4021294" y="0"/>
            <a:ext cx="3076363" cy="511814"/>
          </a:xfrm>
          <a:prstGeom prst="rect">
            <a:avLst/>
          </a:prstGeom>
          <a:noFill/>
          <a:ln w="9525">
            <a:noFill/>
            <a:miter lim="800000"/>
            <a:headEnd/>
            <a:tailEnd/>
          </a:ln>
          <a:effectLst/>
        </p:spPr>
        <p:txBody>
          <a:bodyPr vert="horz" wrap="square" lIns="95257" tIns="47628" rIns="95257" bIns="47628" numCol="1" anchor="t" anchorCtr="0" compatLnSpc="1">
            <a:prstTxWarp prst="textNoShape">
              <a:avLst/>
            </a:prstTxWarp>
          </a:bodyPr>
          <a:lstStyle>
            <a:lvl1pPr algn="r">
              <a:defRPr sz="1300">
                <a:latin typeface="Arial" charset="0"/>
              </a:defRPr>
            </a:lvl1pPr>
          </a:lstStyle>
          <a:p>
            <a:endParaRPr lang="el-GR"/>
          </a:p>
        </p:txBody>
      </p:sp>
      <p:sp>
        <p:nvSpPr>
          <p:cNvPr id="73732" name="Rectangle 4"/>
          <p:cNvSpPr>
            <a:spLocks noGrp="1" noRot="1" noChangeAspect="1" noChangeArrowheads="1" noTextEdit="1"/>
          </p:cNvSpPr>
          <p:nvPr>
            <p:ph type="sldImg" idx="2"/>
          </p:nvPr>
        </p:nvSpPr>
        <p:spPr bwMode="auto">
          <a:xfrm>
            <a:off x="990600" y="768350"/>
            <a:ext cx="5118100" cy="3838575"/>
          </a:xfrm>
          <a:prstGeom prst="rect">
            <a:avLst/>
          </a:prstGeom>
          <a:noFill/>
          <a:ln w="9525">
            <a:solidFill>
              <a:srgbClr val="000000"/>
            </a:solidFill>
            <a:miter lim="800000"/>
            <a:headEnd/>
            <a:tailEnd/>
          </a:ln>
          <a:effectLst/>
        </p:spPr>
      </p:sp>
      <p:sp>
        <p:nvSpPr>
          <p:cNvPr id="73733" name="Rectangle 5"/>
          <p:cNvSpPr>
            <a:spLocks noGrp="1" noChangeArrowheads="1"/>
          </p:cNvSpPr>
          <p:nvPr>
            <p:ph type="body" sz="quarter" idx="3"/>
          </p:nvPr>
        </p:nvSpPr>
        <p:spPr bwMode="auto">
          <a:xfrm>
            <a:off x="709930" y="4862233"/>
            <a:ext cx="5679440" cy="4604662"/>
          </a:xfrm>
          <a:prstGeom prst="rect">
            <a:avLst/>
          </a:prstGeom>
          <a:noFill/>
          <a:ln w="9525">
            <a:noFill/>
            <a:miter lim="800000"/>
            <a:headEnd/>
            <a:tailEnd/>
          </a:ln>
          <a:effectLst/>
        </p:spPr>
        <p:txBody>
          <a:bodyPr vert="horz" wrap="square" lIns="95257" tIns="47628" rIns="95257" bIns="47628"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73734" name="Rectangle 6"/>
          <p:cNvSpPr>
            <a:spLocks noGrp="1" noChangeArrowheads="1"/>
          </p:cNvSpPr>
          <p:nvPr>
            <p:ph type="ftr" sz="quarter" idx="4"/>
          </p:nvPr>
        </p:nvSpPr>
        <p:spPr bwMode="auto">
          <a:xfrm>
            <a:off x="0" y="9721137"/>
            <a:ext cx="3076363" cy="511814"/>
          </a:xfrm>
          <a:prstGeom prst="rect">
            <a:avLst/>
          </a:prstGeom>
          <a:noFill/>
          <a:ln w="9525">
            <a:noFill/>
            <a:miter lim="800000"/>
            <a:headEnd/>
            <a:tailEnd/>
          </a:ln>
          <a:effectLst/>
        </p:spPr>
        <p:txBody>
          <a:bodyPr vert="horz" wrap="square" lIns="95257" tIns="47628" rIns="95257" bIns="47628" numCol="1" anchor="b" anchorCtr="0" compatLnSpc="1">
            <a:prstTxWarp prst="textNoShape">
              <a:avLst/>
            </a:prstTxWarp>
          </a:bodyPr>
          <a:lstStyle>
            <a:lvl1pPr>
              <a:defRPr sz="1300">
                <a:latin typeface="Arial" charset="0"/>
              </a:defRPr>
            </a:lvl1pPr>
          </a:lstStyle>
          <a:p>
            <a:endParaRPr lang="el-GR"/>
          </a:p>
        </p:txBody>
      </p:sp>
      <p:sp>
        <p:nvSpPr>
          <p:cNvPr id="73735" name="Rectangle 7"/>
          <p:cNvSpPr>
            <a:spLocks noGrp="1" noChangeArrowheads="1"/>
          </p:cNvSpPr>
          <p:nvPr>
            <p:ph type="sldNum" sz="quarter" idx="5"/>
          </p:nvPr>
        </p:nvSpPr>
        <p:spPr bwMode="auto">
          <a:xfrm>
            <a:off x="4021294" y="9721137"/>
            <a:ext cx="3076363" cy="511814"/>
          </a:xfrm>
          <a:prstGeom prst="rect">
            <a:avLst/>
          </a:prstGeom>
          <a:noFill/>
          <a:ln w="9525">
            <a:noFill/>
            <a:miter lim="800000"/>
            <a:headEnd/>
            <a:tailEnd/>
          </a:ln>
          <a:effectLst/>
        </p:spPr>
        <p:txBody>
          <a:bodyPr vert="horz" wrap="square" lIns="95257" tIns="47628" rIns="95257" bIns="47628" numCol="1" anchor="b" anchorCtr="0" compatLnSpc="1">
            <a:prstTxWarp prst="textNoShape">
              <a:avLst/>
            </a:prstTxWarp>
          </a:bodyPr>
          <a:lstStyle>
            <a:lvl1pPr algn="r">
              <a:defRPr sz="1300">
                <a:latin typeface="Arial" charset="0"/>
              </a:defRPr>
            </a:lvl1pPr>
          </a:lstStyle>
          <a:p>
            <a:fld id="{94F60719-5B22-437E-A1DB-355061262F32}" type="slidenum">
              <a:rPr lang="el-GR"/>
              <a:pPr/>
              <a:t>‹#›</a:t>
            </a:fld>
            <a:endParaRPr lang="el-GR"/>
          </a:p>
        </p:txBody>
      </p:sp>
    </p:spTree>
    <p:extLst>
      <p:ext uri="{BB962C8B-B14F-4D97-AF65-F5344CB8AC3E}">
        <p14:creationId xmlns:p14="http://schemas.microsoft.com/office/powerpoint/2010/main" val="202656687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Θέση εικόνας διαφάνειας 1"/>
          <p:cNvSpPr>
            <a:spLocks noGrp="1" noRot="1" noChangeAspect="1" noTextEdit="1"/>
          </p:cNvSpPr>
          <p:nvPr>
            <p:ph type="sldImg"/>
          </p:nvPr>
        </p:nvSpPr>
        <p:spPr>
          <a:ln/>
        </p:spPr>
      </p:sp>
      <p:sp>
        <p:nvSpPr>
          <p:cNvPr id="52227"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84440" indent="-184440">
              <a:spcBef>
                <a:spcPct val="0"/>
              </a:spcBef>
              <a:buFontTx/>
              <a:buChar char="•"/>
            </a:pPr>
            <a:endParaRPr lang="el-GR" altLang="el-GR" smtClean="0">
              <a:solidFill>
                <a:srgbClr val="FF0000"/>
              </a:solidFill>
              <a:latin typeface="Arial" pitchFamily="34" charset="0"/>
            </a:endParaRPr>
          </a:p>
        </p:txBody>
      </p:sp>
      <p:sp>
        <p:nvSpPr>
          <p:cNvPr id="52228" name="Θέση αριθμού διαφάνειας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70697" indent="-296423">
              <a:defRPr>
                <a:solidFill>
                  <a:schemeClr val="tx1"/>
                </a:solidFill>
                <a:latin typeface="Arial" pitchFamily="34" charset="0"/>
              </a:defRPr>
            </a:lvl2pPr>
            <a:lvl3pPr marL="1185688" indent="-237138">
              <a:defRPr>
                <a:solidFill>
                  <a:schemeClr val="tx1"/>
                </a:solidFill>
                <a:latin typeface="Arial" pitchFamily="34" charset="0"/>
              </a:defRPr>
            </a:lvl3pPr>
            <a:lvl4pPr marL="1659963" indent="-237138">
              <a:defRPr>
                <a:solidFill>
                  <a:schemeClr val="tx1"/>
                </a:solidFill>
                <a:latin typeface="Arial" pitchFamily="34" charset="0"/>
              </a:defRPr>
            </a:lvl4pPr>
            <a:lvl5pPr marL="2134240" indent="-237138">
              <a:defRPr>
                <a:solidFill>
                  <a:schemeClr val="tx1"/>
                </a:solidFill>
                <a:latin typeface="Arial" pitchFamily="34" charset="0"/>
              </a:defRPr>
            </a:lvl5pPr>
            <a:lvl6pPr marL="2608515" indent="-237138" eaLnBrk="0" fontAlgn="base" hangingPunct="0">
              <a:spcBef>
                <a:spcPct val="0"/>
              </a:spcBef>
              <a:spcAft>
                <a:spcPct val="0"/>
              </a:spcAft>
              <a:defRPr>
                <a:solidFill>
                  <a:schemeClr val="tx1"/>
                </a:solidFill>
                <a:latin typeface="Arial" pitchFamily="34" charset="0"/>
              </a:defRPr>
            </a:lvl6pPr>
            <a:lvl7pPr marL="3082791" indent="-237138" eaLnBrk="0" fontAlgn="base" hangingPunct="0">
              <a:spcBef>
                <a:spcPct val="0"/>
              </a:spcBef>
              <a:spcAft>
                <a:spcPct val="0"/>
              </a:spcAft>
              <a:defRPr>
                <a:solidFill>
                  <a:schemeClr val="tx1"/>
                </a:solidFill>
                <a:latin typeface="Arial" pitchFamily="34" charset="0"/>
              </a:defRPr>
            </a:lvl7pPr>
            <a:lvl8pPr marL="3557066" indent="-237138" eaLnBrk="0" fontAlgn="base" hangingPunct="0">
              <a:spcBef>
                <a:spcPct val="0"/>
              </a:spcBef>
              <a:spcAft>
                <a:spcPct val="0"/>
              </a:spcAft>
              <a:defRPr>
                <a:solidFill>
                  <a:schemeClr val="tx1"/>
                </a:solidFill>
                <a:latin typeface="Arial" pitchFamily="34" charset="0"/>
              </a:defRPr>
            </a:lvl8pPr>
            <a:lvl9pPr marL="4031342" indent="-237138" eaLnBrk="0" fontAlgn="base" hangingPunct="0">
              <a:spcBef>
                <a:spcPct val="0"/>
              </a:spcBef>
              <a:spcAft>
                <a:spcPct val="0"/>
              </a:spcAft>
              <a:defRPr>
                <a:solidFill>
                  <a:schemeClr val="tx1"/>
                </a:solidFill>
                <a:latin typeface="Arial" pitchFamily="34" charset="0"/>
              </a:defRPr>
            </a:lvl9pPr>
          </a:lstStyle>
          <a:p>
            <a:fld id="{58FD84F1-AED9-4D80-8FE8-E6B29D92527F}" type="slidenum">
              <a:rPr lang="el-GR" altLang="el-GR">
                <a:solidFill>
                  <a:srgbClr val="000000"/>
                </a:solidFill>
                <a:cs typeface="Arial" pitchFamily="34" charset="0"/>
              </a:rPr>
              <a:pPr/>
              <a:t>1</a:t>
            </a:fld>
            <a:endParaRPr lang="el-GR" altLang="el-GR">
              <a:solidFill>
                <a:srgbClr val="000000"/>
              </a:solidFill>
              <a:cs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10</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11</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12</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13</a:t>
            </a:fld>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14</a:t>
            </a:fld>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15</a:t>
            </a:fld>
            <a:endParaRPr 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16</a:t>
            </a:fld>
            <a:endParaRPr lang="el-G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17</a:t>
            </a:fld>
            <a:endParaRPr 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18</a:t>
            </a:fld>
            <a:endParaRPr lang="el-G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19</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Θέση εικόνας διαφάνειας 1"/>
          <p:cNvSpPr>
            <a:spLocks noGrp="1" noRot="1" noChangeAspect="1" noTextEdit="1"/>
          </p:cNvSpPr>
          <p:nvPr>
            <p:ph type="sldImg"/>
          </p:nvPr>
        </p:nvSpPr>
        <p:spPr>
          <a:ln/>
        </p:spPr>
      </p:sp>
      <p:sp>
        <p:nvSpPr>
          <p:cNvPr id="53251"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l-GR" altLang="el-GR" smtClean="0">
                <a:latin typeface="Arial" pitchFamily="34" charset="0"/>
              </a:rPr>
              <a:t> </a:t>
            </a:r>
          </a:p>
        </p:txBody>
      </p:sp>
      <p:sp>
        <p:nvSpPr>
          <p:cNvPr id="53252" name="Θέση αριθμού διαφάνειας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70697" indent="-296423">
              <a:defRPr>
                <a:solidFill>
                  <a:schemeClr val="tx1"/>
                </a:solidFill>
                <a:latin typeface="Arial" pitchFamily="34" charset="0"/>
              </a:defRPr>
            </a:lvl2pPr>
            <a:lvl3pPr marL="1185688" indent="-237138">
              <a:defRPr>
                <a:solidFill>
                  <a:schemeClr val="tx1"/>
                </a:solidFill>
                <a:latin typeface="Arial" pitchFamily="34" charset="0"/>
              </a:defRPr>
            </a:lvl3pPr>
            <a:lvl4pPr marL="1659963" indent="-237138">
              <a:defRPr>
                <a:solidFill>
                  <a:schemeClr val="tx1"/>
                </a:solidFill>
                <a:latin typeface="Arial" pitchFamily="34" charset="0"/>
              </a:defRPr>
            </a:lvl4pPr>
            <a:lvl5pPr marL="2134240" indent="-237138">
              <a:defRPr>
                <a:solidFill>
                  <a:schemeClr val="tx1"/>
                </a:solidFill>
                <a:latin typeface="Arial" pitchFamily="34" charset="0"/>
              </a:defRPr>
            </a:lvl5pPr>
            <a:lvl6pPr marL="2608515" indent="-237138" eaLnBrk="0" fontAlgn="base" hangingPunct="0">
              <a:spcBef>
                <a:spcPct val="0"/>
              </a:spcBef>
              <a:spcAft>
                <a:spcPct val="0"/>
              </a:spcAft>
              <a:defRPr>
                <a:solidFill>
                  <a:schemeClr val="tx1"/>
                </a:solidFill>
                <a:latin typeface="Arial" pitchFamily="34" charset="0"/>
              </a:defRPr>
            </a:lvl6pPr>
            <a:lvl7pPr marL="3082791" indent="-237138" eaLnBrk="0" fontAlgn="base" hangingPunct="0">
              <a:spcBef>
                <a:spcPct val="0"/>
              </a:spcBef>
              <a:spcAft>
                <a:spcPct val="0"/>
              </a:spcAft>
              <a:defRPr>
                <a:solidFill>
                  <a:schemeClr val="tx1"/>
                </a:solidFill>
                <a:latin typeface="Arial" pitchFamily="34" charset="0"/>
              </a:defRPr>
            </a:lvl7pPr>
            <a:lvl8pPr marL="3557066" indent="-237138" eaLnBrk="0" fontAlgn="base" hangingPunct="0">
              <a:spcBef>
                <a:spcPct val="0"/>
              </a:spcBef>
              <a:spcAft>
                <a:spcPct val="0"/>
              </a:spcAft>
              <a:defRPr>
                <a:solidFill>
                  <a:schemeClr val="tx1"/>
                </a:solidFill>
                <a:latin typeface="Arial" pitchFamily="34" charset="0"/>
              </a:defRPr>
            </a:lvl8pPr>
            <a:lvl9pPr marL="4031342" indent="-237138" eaLnBrk="0" fontAlgn="base" hangingPunct="0">
              <a:spcBef>
                <a:spcPct val="0"/>
              </a:spcBef>
              <a:spcAft>
                <a:spcPct val="0"/>
              </a:spcAft>
              <a:defRPr>
                <a:solidFill>
                  <a:schemeClr val="tx1"/>
                </a:solidFill>
                <a:latin typeface="Arial" pitchFamily="34" charset="0"/>
              </a:defRPr>
            </a:lvl9pPr>
          </a:lstStyle>
          <a:p>
            <a:fld id="{04AE4589-27B4-448E-B59F-57150C03CCF2}" type="slidenum">
              <a:rPr lang="el-GR" altLang="el-GR">
                <a:solidFill>
                  <a:srgbClr val="000000"/>
                </a:solidFill>
                <a:cs typeface="Arial" pitchFamily="34" charset="0"/>
              </a:rPr>
              <a:pPr/>
              <a:t>2</a:t>
            </a:fld>
            <a:endParaRPr lang="el-GR" altLang="el-GR">
              <a:solidFill>
                <a:srgbClr val="000000"/>
              </a:solidFill>
              <a:cs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20</a:t>
            </a:fld>
            <a:endParaRPr lang="el-G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21</a:t>
            </a:fld>
            <a:endParaRPr lang="el-G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22</a:t>
            </a:fld>
            <a:endParaRPr lang="el-G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23</a:t>
            </a:fld>
            <a:endParaRPr lang="el-G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24</a:t>
            </a:fld>
            <a:endParaRPr lang="el-G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25</a:t>
            </a:fld>
            <a:endParaRPr lang="el-G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26</a:t>
            </a:fld>
            <a:endParaRPr lang="el-G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27</a:t>
            </a:fld>
            <a:endParaRPr lang="el-G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28</a:t>
            </a:fld>
            <a:endParaRPr lang="el-G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29</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Θέση εικόνας διαφάνειας 1"/>
          <p:cNvSpPr>
            <a:spLocks noGrp="1" noRot="1" noChangeAspect="1" noTextEdit="1"/>
          </p:cNvSpPr>
          <p:nvPr>
            <p:ph type="sldImg"/>
          </p:nvPr>
        </p:nvSpPr>
        <p:spPr>
          <a:ln/>
        </p:spPr>
      </p:sp>
      <p:sp>
        <p:nvSpPr>
          <p:cNvPr id="54275"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84440" indent="-184440">
              <a:spcBef>
                <a:spcPct val="0"/>
              </a:spcBef>
              <a:buFontTx/>
              <a:buChar char="•"/>
            </a:pPr>
            <a:endParaRPr lang="el-GR" altLang="el-GR" smtClean="0">
              <a:latin typeface="Arial" pitchFamily="34" charset="0"/>
            </a:endParaRPr>
          </a:p>
        </p:txBody>
      </p:sp>
      <p:sp>
        <p:nvSpPr>
          <p:cNvPr id="54276" name="Θέση αριθμού διαφάνειας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70697" indent="-296423">
              <a:defRPr>
                <a:solidFill>
                  <a:schemeClr val="tx1"/>
                </a:solidFill>
                <a:latin typeface="Arial" pitchFamily="34" charset="0"/>
              </a:defRPr>
            </a:lvl2pPr>
            <a:lvl3pPr marL="1185688" indent="-237138">
              <a:defRPr>
                <a:solidFill>
                  <a:schemeClr val="tx1"/>
                </a:solidFill>
                <a:latin typeface="Arial" pitchFamily="34" charset="0"/>
              </a:defRPr>
            </a:lvl3pPr>
            <a:lvl4pPr marL="1659963" indent="-237138">
              <a:defRPr>
                <a:solidFill>
                  <a:schemeClr val="tx1"/>
                </a:solidFill>
                <a:latin typeface="Arial" pitchFamily="34" charset="0"/>
              </a:defRPr>
            </a:lvl4pPr>
            <a:lvl5pPr marL="2134240" indent="-237138">
              <a:defRPr>
                <a:solidFill>
                  <a:schemeClr val="tx1"/>
                </a:solidFill>
                <a:latin typeface="Arial" pitchFamily="34" charset="0"/>
              </a:defRPr>
            </a:lvl5pPr>
            <a:lvl6pPr marL="2608515" indent="-237138" eaLnBrk="0" fontAlgn="base" hangingPunct="0">
              <a:spcBef>
                <a:spcPct val="0"/>
              </a:spcBef>
              <a:spcAft>
                <a:spcPct val="0"/>
              </a:spcAft>
              <a:defRPr>
                <a:solidFill>
                  <a:schemeClr val="tx1"/>
                </a:solidFill>
                <a:latin typeface="Arial" pitchFamily="34" charset="0"/>
              </a:defRPr>
            </a:lvl6pPr>
            <a:lvl7pPr marL="3082791" indent="-237138" eaLnBrk="0" fontAlgn="base" hangingPunct="0">
              <a:spcBef>
                <a:spcPct val="0"/>
              </a:spcBef>
              <a:spcAft>
                <a:spcPct val="0"/>
              </a:spcAft>
              <a:defRPr>
                <a:solidFill>
                  <a:schemeClr val="tx1"/>
                </a:solidFill>
                <a:latin typeface="Arial" pitchFamily="34" charset="0"/>
              </a:defRPr>
            </a:lvl7pPr>
            <a:lvl8pPr marL="3557066" indent="-237138" eaLnBrk="0" fontAlgn="base" hangingPunct="0">
              <a:spcBef>
                <a:spcPct val="0"/>
              </a:spcBef>
              <a:spcAft>
                <a:spcPct val="0"/>
              </a:spcAft>
              <a:defRPr>
                <a:solidFill>
                  <a:schemeClr val="tx1"/>
                </a:solidFill>
                <a:latin typeface="Arial" pitchFamily="34" charset="0"/>
              </a:defRPr>
            </a:lvl8pPr>
            <a:lvl9pPr marL="4031342" indent="-237138" eaLnBrk="0" fontAlgn="base" hangingPunct="0">
              <a:spcBef>
                <a:spcPct val="0"/>
              </a:spcBef>
              <a:spcAft>
                <a:spcPct val="0"/>
              </a:spcAft>
              <a:defRPr>
                <a:solidFill>
                  <a:schemeClr val="tx1"/>
                </a:solidFill>
                <a:latin typeface="Arial" pitchFamily="34" charset="0"/>
              </a:defRPr>
            </a:lvl9pPr>
          </a:lstStyle>
          <a:p>
            <a:fld id="{539E3272-68F6-41D5-AB95-B39FC4882437}" type="slidenum">
              <a:rPr lang="el-GR" altLang="el-GR">
                <a:solidFill>
                  <a:srgbClr val="000000"/>
                </a:solidFill>
                <a:cs typeface="Arial" pitchFamily="34" charset="0"/>
              </a:rPr>
              <a:pPr/>
              <a:t>3</a:t>
            </a:fld>
            <a:endParaRPr lang="el-GR" altLang="el-GR">
              <a:solidFill>
                <a:srgbClr val="000000"/>
              </a:solidFill>
              <a:cs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30</a:t>
            </a:fld>
            <a:endParaRPr lang="el-G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31</a:t>
            </a:fld>
            <a:endParaRPr lang="el-G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32</a:t>
            </a:fld>
            <a:endParaRPr lang="el-G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33</a:t>
            </a:fld>
            <a:endParaRPr lang="el-G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34</a:t>
            </a:fld>
            <a:endParaRPr lang="el-G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35</a:t>
            </a:fld>
            <a:endParaRPr lang="el-G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36</a:t>
            </a:fld>
            <a:endParaRPr lang="el-G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37</a:t>
            </a:fld>
            <a:endParaRPr lang="el-G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38</a:t>
            </a:fld>
            <a:endParaRPr lang="el-G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39</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4</a:t>
            </a:fld>
            <a:endParaRPr lang="el-G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40</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5</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6</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7</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8</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66562" name="AutoShape 2"/>
          <p:cNvSpPr>
            <a:spLocks noChangeArrowheads="1"/>
          </p:cNvSpPr>
          <p:nvPr/>
        </p:nvSpPr>
        <p:spPr bwMode="auto">
          <a:xfrm>
            <a:off x="228600" y="381000"/>
            <a:ext cx="8686800" cy="5638800"/>
          </a:xfrm>
          <a:prstGeom prst="roundRect">
            <a:avLst>
              <a:gd name="adj" fmla="val 7912"/>
            </a:avLst>
          </a:prstGeom>
          <a:solidFill>
            <a:schemeClr val="folHlink"/>
          </a:solidFill>
          <a:ln w="9525">
            <a:noFill/>
            <a:round/>
            <a:headEnd/>
            <a:tailEnd/>
          </a:ln>
          <a:effectLst/>
        </p:spPr>
        <p:txBody>
          <a:bodyPr wrap="none" anchor="ctr"/>
          <a:lstStyle/>
          <a:p>
            <a:pPr algn="ctr"/>
            <a:endParaRPr lang="el-GR" sz="2400">
              <a:latin typeface="Times New Roman" pitchFamily="18" charset="0"/>
            </a:endParaRPr>
          </a:p>
        </p:txBody>
      </p:sp>
      <p:sp>
        <p:nvSpPr>
          <p:cNvPr id="66563" name="AutoShape 3"/>
          <p:cNvSpPr>
            <a:spLocks noChangeArrowheads="1"/>
          </p:cNvSpPr>
          <p:nvPr/>
        </p:nvSpPr>
        <p:spPr bwMode="white">
          <a:xfrm>
            <a:off x="327025" y="488950"/>
            <a:ext cx="8435975" cy="4768850"/>
          </a:xfrm>
          <a:prstGeom prst="roundRect">
            <a:avLst>
              <a:gd name="adj" fmla="val 7310"/>
            </a:avLst>
          </a:prstGeom>
          <a:solidFill>
            <a:schemeClr val="bg1"/>
          </a:solidFill>
          <a:ln w="9525">
            <a:noFill/>
            <a:round/>
            <a:headEnd/>
            <a:tailEnd/>
          </a:ln>
          <a:effectLst/>
        </p:spPr>
        <p:txBody>
          <a:bodyPr wrap="none" anchor="ctr"/>
          <a:lstStyle/>
          <a:p>
            <a:pPr algn="ctr"/>
            <a:endParaRPr lang="el-GR" sz="2400">
              <a:latin typeface="Times New Roman" pitchFamily="18" charset="0"/>
            </a:endParaRPr>
          </a:p>
        </p:txBody>
      </p:sp>
      <p:sp>
        <p:nvSpPr>
          <p:cNvPr id="66564"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a:effectLst/>
        </p:spPr>
        <p:txBody>
          <a:bodyPr wrap="none" anchor="ctr"/>
          <a:lstStyle/>
          <a:p>
            <a:pPr algn="ctr"/>
            <a:endParaRPr lang="el-GR">
              <a:latin typeface="Arial" charset="0"/>
            </a:endParaRPr>
          </a:p>
        </p:txBody>
      </p:sp>
      <p:sp>
        <p:nvSpPr>
          <p:cNvPr id="66565" name="Rectangle 5"/>
          <p:cNvSpPr>
            <a:spLocks noGrp="1" noChangeArrowheads="1"/>
          </p:cNvSpPr>
          <p:nvPr>
            <p:ph type="ctrTitle"/>
          </p:nvPr>
        </p:nvSpPr>
        <p:spPr>
          <a:xfrm>
            <a:off x="685800" y="857250"/>
            <a:ext cx="7772400" cy="2266950"/>
          </a:xfrm>
        </p:spPr>
        <p:txBody>
          <a:bodyPr anchor="ctr" anchorCtr="1"/>
          <a:lstStyle>
            <a:lvl1pPr algn="ctr">
              <a:defRPr sz="3600" i="1"/>
            </a:lvl1pPr>
          </a:lstStyle>
          <a:p>
            <a:r>
              <a:rPr lang="el-GR"/>
              <a:t>Κάντε κλικ για επεξεργασία του τίτλου</a:t>
            </a:r>
          </a:p>
        </p:txBody>
      </p:sp>
      <p:sp>
        <p:nvSpPr>
          <p:cNvPr id="66566"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1900"/>
            </a:lvl1pPr>
          </a:lstStyle>
          <a:p>
            <a:r>
              <a:rPr lang="el-GR"/>
              <a:t>Κάντε κλικ για να επεξεργαστείτε τον υπότιτλο του υποδείγματος</a:t>
            </a:r>
          </a:p>
        </p:txBody>
      </p:sp>
      <p:sp>
        <p:nvSpPr>
          <p:cNvPr id="66567" name="Rectangle 7"/>
          <p:cNvSpPr>
            <a:spLocks noGrp="1" noChangeArrowheads="1"/>
          </p:cNvSpPr>
          <p:nvPr>
            <p:ph type="dt" sz="half" idx="2"/>
          </p:nvPr>
        </p:nvSpPr>
        <p:spPr/>
        <p:txBody>
          <a:bodyPr/>
          <a:lstStyle>
            <a:lvl1pPr>
              <a:defRPr/>
            </a:lvl1pPr>
          </a:lstStyle>
          <a:p>
            <a:endParaRPr lang="el-GR"/>
          </a:p>
        </p:txBody>
      </p:sp>
      <p:sp>
        <p:nvSpPr>
          <p:cNvPr id="66568" name="Rectangle 8"/>
          <p:cNvSpPr>
            <a:spLocks noGrp="1" noChangeArrowheads="1"/>
          </p:cNvSpPr>
          <p:nvPr>
            <p:ph type="ftr" sz="quarter" idx="3"/>
          </p:nvPr>
        </p:nvSpPr>
        <p:spPr>
          <a:xfrm>
            <a:off x="3352800" y="6391275"/>
            <a:ext cx="2895600" cy="457200"/>
          </a:xfrm>
        </p:spPr>
        <p:txBody>
          <a:bodyPr/>
          <a:lstStyle>
            <a:lvl1pPr>
              <a:defRPr/>
            </a:lvl1pPr>
          </a:lstStyle>
          <a:p>
            <a:endParaRPr lang="el-GR"/>
          </a:p>
        </p:txBody>
      </p:sp>
      <p:sp>
        <p:nvSpPr>
          <p:cNvPr id="66569" name="Rectangle 9"/>
          <p:cNvSpPr>
            <a:spLocks noGrp="1" noChangeArrowheads="1"/>
          </p:cNvSpPr>
          <p:nvPr>
            <p:ph type="sldNum" sz="quarter" idx="4"/>
          </p:nvPr>
        </p:nvSpPr>
        <p:spPr>
          <a:xfrm>
            <a:off x="6858000" y="6391275"/>
            <a:ext cx="1600200" cy="457200"/>
          </a:xfrm>
        </p:spPr>
        <p:txBody>
          <a:bodyPr/>
          <a:lstStyle>
            <a:lvl1pPr>
              <a:defRPr/>
            </a:lvl1pPr>
          </a:lstStyle>
          <a:p>
            <a:fld id="{33AC81C1-05DB-4616-BEF6-A5924BF892A4}" type="slidenum">
              <a:rPr lang="el-G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33B51809-822C-445B-9ECF-C98503B0E342}" type="slidenum">
              <a:rPr lang="el-G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27800" y="333375"/>
            <a:ext cx="1924050" cy="5759450"/>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755650" y="333375"/>
            <a:ext cx="5619750" cy="575945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09A29980-9D29-46A0-8C1D-7EF175ACB45F}" type="slidenum">
              <a:rPr lang="el-GR"/>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31D1C4EC-D1AE-4E92-926A-A5B5E61360F6}" type="datetimeFigureOut">
              <a:rPr lang="el-GR"/>
              <a:pPr>
                <a:defRPr/>
              </a:pPr>
              <a:t>16/11/2015</a:t>
            </a:fld>
            <a:endParaRPr lang="el-GR"/>
          </a:p>
        </p:txBody>
      </p:sp>
      <p:sp>
        <p:nvSpPr>
          <p:cNvPr id="5" name="Θέση υποσέλιδου 4"/>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eaLnBrk="0" hangingPunct="0">
              <a:defRPr smtClean="0">
                <a:latin typeface="Arial" pitchFamily="34" charset="0"/>
              </a:defRPr>
            </a:lvl1pPr>
          </a:lstStyle>
          <a:p>
            <a:pPr>
              <a:defRPr/>
            </a:pPr>
            <a:fld id="{88C67CB4-AC02-49D7-B6EA-AC8D9E1E5B84}" type="slidenum">
              <a:rPr lang="el-GR" altLang="el-GR"/>
              <a:pPr>
                <a:defRPr/>
              </a:pPr>
              <a:t>‹#›</a:t>
            </a:fld>
            <a:endParaRPr lang="el-GR" altLang="el-GR"/>
          </a:p>
        </p:txBody>
      </p:sp>
    </p:spTree>
    <p:extLst>
      <p:ext uri="{BB962C8B-B14F-4D97-AF65-F5344CB8AC3E}">
        <p14:creationId xmlns:p14="http://schemas.microsoft.com/office/powerpoint/2010/main" val="5356761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3B219D36-0F7E-452B-A8FE-2E5FB39EE6F2}" type="datetimeFigureOut">
              <a:rPr lang="el-GR"/>
              <a:pPr>
                <a:defRPr/>
              </a:pPr>
              <a:t>16/11/2015</a:t>
            </a:fld>
            <a:endParaRPr lang="el-GR"/>
          </a:p>
        </p:txBody>
      </p:sp>
      <p:sp>
        <p:nvSpPr>
          <p:cNvPr id="5" name="Θέση υποσέλιδου 4"/>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eaLnBrk="0" hangingPunct="0">
              <a:defRPr smtClean="0">
                <a:latin typeface="Arial" pitchFamily="34" charset="0"/>
              </a:defRPr>
            </a:lvl1pPr>
          </a:lstStyle>
          <a:p>
            <a:pPr>
              <a:defRPr/>
            </a:pPr>
            <a:fld id="{389B8BE7-5B8E-4E9D-A79C-69734E7071EA}" type="slidenum">
              <a:rPr lang="el-GR" altLang="el-GR"/>
              <a:pPr>
                <a:defRPr/>
              </a:pPr>
              <a:t>‹#›</a:t>
            </a:fld>
            <a:endParaRPr lang="el-GR" altLang="el-GR"/>
          </a:p>
        </p:txBody>
      </p:sp>
    </p:spTree>
    <p:extLst>
      <p:ext uri="{BB962C8B-B14F-4D97-AF65-F5344CB8AC3E}">
        <p14:creationId xmlns:p14="http://schemas.microsoft.com/office/powerpoint/2010/main" val="29979719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D1B322BE-AC60-42BD-B5FE-A6D2A13D4B66}" type="datetimeFigureOut">
              <a:rPr lang="el-GR"/>
              <a:pPr>
                <a:defRPr/>
              </a:pPr>
              <a:t>16/11/2015</a:t>
            </a:fld>
            <a:endParaRPr lang="el-GR"/>
          </a:p>
        </p:txBody>
      </p:sp>
      <p:sp>
        <p:nvSpPr>
          <p:cNvPr id="5" name="Θέση υποσέλιδου 4"/>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eaLnBrk="0" hangingPunct="0">
              <a:defRPr smtClean="0">
                <a:latin typeface="Arial" pitchFamily="34" charset="0"/>
              </a:defRPr>
            </a:lvl1pPr>
          </a:lstStyle>
          <a:p>
            <a:pPr>
              <a:defRPr/>
            </a:pPr>
            <a:fld id="{1F5EDEF4-F978-4320-A60A-EC18DCC110F7}" type="slidenum">
              <a:rPr lang="el-GR" altLang="el-GR"/>
              <a:pPr>
                <a:defRPr/>
              </a:pPr>
              <a:t>‹#›</a:t>
            </a:fld>
            <a:endParaRPr lang="el-GR" altLang="el-GR"/>
          </a:p>
        </p:txBody>
      </p:sp>
    </p:spTree>
    <p:extLst>
      <p:ext uri="{BB962C8B-B14F-4D97-AF65-F5344CB8AC3E}">
        <p14:creationId xmlns:p14="http://schemas.microsoft.com/office/powerpoint/2010/main" val="41307529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747B98A6-7629-4E7B-98A2-84FA5070FC78}" type="datetimeFigureOut">
              <a:rPr lang="el-GR"/>
              <a:pPr>
                <a:defRPr/>
              </a:pPr>
              <a:t>16/11/2015</a:t>
            </a:fld>
            <a:endParaRPr lang="el-GR"/>
          </a:p>
        </p:txBody>
      </p:sp>
      <p:sp>
        <p:nvSpPr>
          <p:cNvPr id="6" name="Θέση υποσέλιδου 5"/>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7" name="Θέση αριθμού διαφάνειας 6"/>
          <p:cNvSpPr>
            <a:spLocks noGrp="1"/>
          </p:cNvSpPr>
          <p:nvPr>
            <p:ph type="sldNum" sz="quarter" idx="12"/>
          </p:nvPr>
        </p:nvSpPr>
        <p:spPr/>
        <p:txBody>
          <a:bodyPr/>
          <a:lstStyle>
            <a:lvl1pPr eaLnBrk="0" hangingPunct="0">
              <a:defRPr smtClean="0">
                <a:latin typeface="Arial" pitchFamily="34" charset="0"/>
              </a:defRPr>
            </a:lvl1pPr>
          </a:lstStyle>
          <a:p>
            <a:pPr>
              <a:defRPr/>
            </a:pPr>
            <a:fld id="{964EC9D7-4213-42EE-AC75-400653CC1D1E}" type="slidenum">
              <a:rPr lang="el-GR" altLang="el-GR"/>
              <a:pPr>
                <a:defRPr/>
              </a:pPr>
              <a:t>‹#›</a:t>
            </a:fld>
            <a:endParaRPr lang="el-GR" altLang="el-GR"/>
          </a:p>
        </p:txBody>
      </p:sp>
    </p:spTree>
    <p:extLst>
      <p:ext uri="{BB962C8B-B14F-4D97-AF65-F5344CB8AC3E}">
        <p14:creationId xmlns:p14="http://schemas.microsoft.com/office/powerpoint/2010/main" val="40332304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6185DC10-0F5D-4523-81DB-D7C168E2688C}" type="datetimeFigureOut">
              <a:rPr lang="el-GR"/>
              <a:pPr>
                <a:defRPr/>
              </a:pPr>
              <a:t>16/11/2015</a:t>
            </a:fld>
            <a:endParaRPr lang="el-GR"/>
          </a:p>
        </p:txBody>
      </p:sp>
      <p:sp>
        <p:nvSpPr>
          <p:cNvPr id="8" name="Θέση υποσέλιδου 7"/>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9" name="Θέση αριθμού διαφάνειας 8"/>
          <p:cNvSpPr>
            <a:spLocks noGrp="1"/>
          </p:cNvSpPr>
          <p:nvPr>
            <p:ph type="sldNum" sz="quarter" idx="12"/>
          </p:nvPr>
        </p:nvSpPr>
        <p:spPr/>
        <p:txBody>
          <a:bodyPr/>
          <a:lstStyle>
            <a:lvl1pPr eaLnBrk="0" hangingPunct="0">
              <a:defRPr smtClean="0">
                <a:latin typeface="Arial" pitchFamily="34" charset="0"/>
              </a:defRPr>
            </a:lvl1pPr>
          </a:lstStyle>
          <a:p>
            <a:pPr>
              <a:defRPr/>
            </a:pPr>
            <a:fld id="{6F77C93B-D312-4EE0-99F7-4F922264D329}" type="slidenum">
              <a:rPr lang="el-GR" altLang="el-GR"/>
              <a:pPr>
                <a:defRPr/>
              </a:pPr>
              <a:t>‹#›</a:t>
            </a:fld>
            <a:endParaRPr lang="el-GR" altLang="el-GR"/>
          </a:p>
        </p:txBody>
      </p:sp>
    </p:spTree>
    <p:extLst>
      <p:ext uri="{BB962C8B-B14F-4D97-AF65-F5344CB8AC3E}">
        <p14:creationId xmlns:p14="http://schemas.microsoft.com/office/powerpoint/2010/main" val="6866694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DECCBF4E-FF50-4A20-B651-B7D36929BF64}" type="datetimeFigureOut">
              <a:rPr lang="el-GR"/>
              <a:pPr>
                <a:defRPr/>
              </a:pPr>
              <a:t>16/11/2015</a:t>
            </a:fld>
            <a:endParaRPr lang="el-GR"/>
          </a:p>
        </p:txBody>
      </p:sp>
      <p:sp>
        <p:nvSpPr>
          <p:cNvPr id="4" name="Θέση υποσέλιδου 3"/>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5" name="Θέση αριθμού διαφάνειας 4"/>
          <p:cNvSpPr>
            <a:spLocks noGrp="1"/>
          </p:cNvSpPr>
          <p:nvPr>
            <p:ph type="sldNum" sz="quarter" idx="12"/>
          </p:nvPr>
        </p:nvSpPr>
        <p:spPr/>
        <p:txBody>
          <a:bodyPr/>
          <a:lstStyle>
            <a:lvl1pPr eaLnBrk="0" hangingPunct="0">
              <a:defRPr smtClean="0">
                <a:latin typeface="Arial" pitchFamily="34" charset="0"/>
              </a:defRPr>
            </a:lvl1pPr>
          </a:lstStyle>
          <a:p>
            <a:pPr>
              <a:defRPr/>
            </a:pPr>
            <a:fld id="{3A5B9CA8-BA8C-48B2-BC34-B602336F7502}" type="slidenum">
              <a:rPr lang="el-GR" altLang="el-GR"/>
              <a:pPr>
                <a:defRPr/>
              </a:pPr>
              <a:t>‹#›</a:t>
            </a:fld>
            <a:endParaRPr lang="el-GR" altLang="el-GR"/>
          </a:p>
        </p:txBody>
      </p:sp>
    </p:spTree>
    <p:extLst>
      <p:ext uri="{BB962C8B-B14F-4D97-AF65-F5344CB8AC3E}">
        <p14:creationId xmlns:p14="http://schemas.microsoft.com/office/powerpoint/2010/main" val="27831178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D36FF24C-9E89-45E4-9FA2-7FF64DC51DC9}" type="datetimeFigureOut">
              <a:rPr lang="el-GR"/>
              <a:pPr>
                <a:defRPr/>
              </a:pPr>
              <a:t>16/11/2015</a:t>
            </a:fld>
            <a:endParaRPr lang="el-GR"/>
          </a:p>
        </p:txBody>
      </p:sp>
      <p:sp>
        <p:nvSpPr>
          <p:cNvPr id="3" name="Θέση υποσέλιδου 2"/>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4" name="Θέση αριθμού διαφάνειας 3"/>
          <p:cNvSpPr>
            <a:spLocks noGrp="1"/>
          </p:cNvSpPr>
          <p:nvPr>
            <p:ph type="sldNum" sz="quarter" idx="12"/>
          </p:nvPr>
        </p:nvSpPr>
        <p:spPr/>
        <p:txBody>
          <a:bodyPr/>
          <a:lstStyle>
            <a:lvl1pPr eaLnBrk="0" hangingPunct="0">
              <a:defRPr smtClean="0">
                <a:latin typeface="Arial" pitchFamily="34" charset="0"/>
              </a:defRPr>
            </a:lvl1pPr>
          </a:lstStyle>
          <a:p>
            <a:pPr>
              <a:defRPr/>
            </a:pPr>
            <a:fld id="{63FC7F00-6849-42A1-BE60-FC433049750F}" type="slidenum">
              <a:rPr lang="el-GR" altLang="el-GR"/>
              <a:pPr>
                <a:defRPr/>
              </a:pPr>
              <a:t>‹#›</a:t>
            </a:fld>
            <a:endParaRPr lang="el-GR" altLang="el-GR"/>
          </a:p>
        </p:txBody>
      </p:sp>
    </p:spTree>
    <p:extLst>
      <p:ext uri="{BB962C8B-B14F-4D97-AF65-F5344CB8AC3E}">
        <p14:creationId xmlns:p14="http://schemas.microsoft.com/office/powerpoint/2010/main" val="5806643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0C2DB037-50EF-4A3D-815E-1453F08353A3}" type="datetimeFigureOut">
              <a:rPr lang="el-GR"/>
              <a:pPr>
                <a:defRPr/>
              </a:pPr>
              <a:t>16/11/2015</a:t>
            </a:fld>
            <a:endParaRPr lang="el-GR"/>
          </a:p>
        </p:txBody>
      </p:sp>
      <p:sp>
        <p:nvSpPr>
          <p:cNvPr id="6" name="Θέση υποσέλιδου 5"/>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7" name="Θέση αριθμού διαφάνειας 6"/>
          <p:cNvSpPr>
            <a:spLocks noGrp="1"/>
          </p:cNvSpPr>
          <p:nvPr>
            <p:ph type="sldNum" sz="quarter" idx="12"/>
          </p:nvPr>
        </p:nvSpPr>
        <p:spPr/>
        <p:txBody>
          <a:bodyPr/>
          <a:lstStyle>
            <a:lvl1pPr eaLnBrk="0" hangingPunct="0">
              <a:defRPr smtClean="0">
                <a:latin typeface="Arial" pitchFamily="34" charset="0"/>
              </a:defRPr>
            </a:lvl1pPr>
          </a:lstStyle>
          <a:p>
            <a:pPr>
              <a:defRPr/>
            </a:pPr>
            <a:fld id="{9F8F63FE-ED46-4013-AD5E-D564BA82DDCF}" type="slidenum">
              <a:rPr lang="el-GR" altLang="el-GR"/>
              <a:pPr>
                <a:defRPr/>
              </a:pPr>
              <a:t>‹#›</a:t>
            </a:fld>
            <a:endParaRPr lang="el-GR" altLang="el-GR"/>
          </a:p>
        </p:txBody>
      </p:sp>
    </p:spTree>
    <p:extLst>
      <p:ext uri="{BB962C8B-B14F-4D97-AF65-F5344CB8AC3E}">
        <p14:creationId xmlns:p14="http://schemas.microsoft.com/office/powerpoint/2010/main" val="909405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A9A134D1-9823-406E-A01A-8BACD66E41F4}" type="slidenum">
              <a:rPr lang="el-GR"/>
              <a:pPr/>
              <a:t>‹#›</a:t>
            </a:fld>
            <a:endParaRPr lang="el-G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A5EF2702-09DE-4E9B-8A89-0103A58BC99C}" type="datetimeFigureOut">
              <a:rPr lang="el-GR"/>
              <a:pPr>
                <a:defRPr/>
              </a:pPr>
              <a:t>16/11/2015</a:t>
            </a:fld>
            <a:endParaRPr lang="el-GR"/>
          </a:p>
        </p:txBody>
      </p:sp>
      <p:sp>
        <p:nvSpPr>
          <p:cNvPr id="6" name="Θέση υποσέλιδου 5"/>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7" name="Θέση αριθμού διαφάνειας 6"/>
          <p:cNvSpPr>
            <a:spLocks noGrp="1"/>
          </p:cNvSpPr>
          <p:nvPr>
            <p:ph type="sldNum" sz="quarter" idx="12"/>
          </p:nvPr>
        </p:nvSpPr>
        <p:spPr/>
        <p:txBody>
          <a:bodyPr/>
          <a:lstStyle>
            <a:lvl1pPr eaLnBrk="0" hangingPunct="0">
              <a:defRPr smtClean="0">
                <a:latin typeface="Arial" pitchFamily="34" charset="0"/>
              </a:defRPr>
            </a:lvl1pPr>
          </a:lstStyle>
          <a:p>
            <a:pPr>
              <a:defRPr/>
            </a:pPr>
            <a:fld id="{C1330D97-6376-443D-8371-FC9D6043D80B}" type="slidenum">
              <a:rPr lang="el-GR" altLang="el-GR"/>
              <a:pPr>
                <a:defRPr/>
              </a:pPr>
              <a:t>‹#›</a:t>
            </a:fld>
            <a:endParaRPr lang="el-GR" altLang="el-GR"/>
          </a:p>
        </p:txBody>
      </p:sp>
    </p:spTree>
    <p:extLst>
      <p:ext uri="{BB962C8B-B14F-4D97-AF65-F5344CB8AC3E}">
        <p14:creationId xmlns:p14="http://schemas.microsoft.com/office/powerpoint/2010/main" val="12421911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092CE726-1C3E-4653-8CE8-6C113BC0037E}" type="datetimeFigureOut">
              <a:rPr lang="el-GR"/>
              <a:pPr>
                <a:defRPr/>
              </a:pPr>
              <a:t>16/11/2015</a:t>
            </a:fld>
            <a:endParaRPr lang="el-GR"/>
          </a:p>
        </p:txBody>
      </p:sp>
      <p:sp>
        <p:nvSpPr>
          <p:cNvPr id="5" name="Θέση υποσέλιδου 4"/>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eaLnBrk="0" hangingPunct="0">
              <a:defRPr smtClean="0">
                <a:latin typeface="Arial" pitchFamily="34" charset="0"/>
              </a:defRPr>
            </a:lvl1pPr>
          </a:lstStyle>
          <a:p>
            <a:pPr>
              <a:defRPr/>
            </a:pPr>
            <a:fld id="{1A3C548E-AFA7-4794-AD99-09A95EAD8D86}" type="slidenum">
              <a:rPr lang="el-GR" altLang="el-GR"/>
              <a:pPr>
                <a:defRPr/>
              </a:pPr>
              <a:t>‹#›</a:t>
            </a:fld>
            <a:endParaRPr lang="el-GR" altLang="el-GR"/>
          </a:p>
        </p:txBody>
      </p:sp>
    </p:spTree>
    <p:extLst>
      <p:ext uri="{BB962C8B-B14F-4D97-AF65-F5344CB8AC3E}">
        <p14:creationId xmlns:p14="http://schemas.microsoft.com/office/powerpoint/2010/main" val="27028482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F01479A4-1EBA-40C7-98AA-914F96891E54}" type="datetimeFigureOut">
              <a:rPr lang="el-GR"/>
              <a:pPr>
                <a:defRPr/>
              </a:pPr>
              <a:t>16/11/2015</a:t>
            </a:fld>
            <a:endParaRPr lang="el-GR"/>
          </a:p>
        </p:txBody>
      </p:sp>
      <p:sp>
        <p:nvSpPr>
          <p:cNvPr id="5" name="Θέση υποσέλιδου 4"/>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eaLnBrk="0" hangingPunct="0">
              <a:defRPr smtClean="0">
                <a:latin typeface="Arial" pitchFamily="34" charset="0"/>
              </a:defRPr>
            </a:lvl1pPr>
          </a:lstStyle>
          <a:p>
            <a:pPr>
              <a:defRPr/>
            </a:pPr>
            <a:fld id="{D7F7B5DA-4464-414E-9489-E3DE14871497}" type="slidenum">
              <a:rPr lang="el-GR" altLang="el-GR"/>
              <a:pPr>
                <a:defRPr/>
              </a:pPr>
              <a:t>‹#›</a:t>
            </a:fld>
            <a:endParaRPr lang="el-GR" altLang="el-GR"/>
          </a:p>
        </p:txBody>
      </p:sp>
    </p:spTree>
    <p:extLst>
      <p:ext uri="{BB962C8B-B14F-4D97-AF65-F5344CB8AC3E}">
        <p14:creationId xmlns:p14="http://schemas.microsoft.com/office/powerpoint/2010/main" val="901118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7937A2F2-BEEC-4258-8DAF-CE6138CC4F96}" type="slidenum">
              <a:rPr lang="el-G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755650" y="1916113"/>
            <a:ext cx="3771900" cy="4176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79950" y="1916113"/>
            <a:ext cx="3771900" cy="4176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7A62AA66-B4DF-4F00-A8C9-2F8B0B7F4BC1}" type="slidenum">
              <a:rPr lang="el-G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endParaRPr lang="el-GR"/>
          </a:p>
        </p:txBody>
      </p:sp>
      <p:sp>
        <p:nvSpPr>
          <p:cNvPr id="8" name="7 - Θέση υποσέλιδου"/>
          <p:cNvSpPr>
            <a:spLocks noGrp="1"/>
          </p:cNvSpPr>
          <p:nvPr>
            <p:ph type="ftr" sz="quarter" idx="11"/>
          </p:nvPr>
        </p:nvSpPr>
        <p:spPr/>
        <p:txBody>
          <a:bodyPr/>
          <a:lstStyle>
            <a:lvl1pPr>
              <a:defRPr/>
            </a:lvl1pPr>
          </a:lstStyle>
          <a:p>
            <a:endParaRPr lang="el-GR"/>
          </a:p>
        </p:txBody>
      </p:sp>
      <p:sp>
        <p:nvSpPr>
          <p:cNvPr id="9" name="8 - Θέση αριθμού διαφάνειας"/>
          <p:cNvSpPr>
            <a:spLocks noGrp="1"/>
          </p:cNvSpPr>
          <p:nvPr>
            <p:ph type="sldNum" sz="quarter" idx="12"/>
          </p:nvPr>
        </p:nvSpPr>
        <p:spPr/>
        <p:txBody>
          <a:bodyPr/>
          <a:lstStyle>
            <a:lvl1pPr>
              <a:defRPr/>
            </a:lvl1pPr>
          </a:lstStyle>
          <a:p>
            <a:fld id="{8BABA8E6-D260-45F0-AE84-DE0682362A83}" type="slidenum">
              <a:rPr lang="el-G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endParaRPr lang="el-GR"/>
          </a:p>
        </p:txBody>
      </p:sp>
      <p:sp>
        <p:nvSpPr>
          <p:cNvPr id="4" name="3 - Θέση υποσέλιδου"/>
          <p:cNvSpPr>
            <a:spLocks noGrp="1"/>
          </p:cNvSpPr>
          <p:nvPr>
            <p:ph type="ftr" sz="quarter" idx="11"/>
          </p:nvPr>
        </p:nvSpPr>
        <p:spPr/>
        <p:txBody>
          <a:bodyPr/>
          <a:lstStyle>
            <a:lvl1pPr>
              <a:defRPr/>
            </a:lvl1pPr>
          </a:lstStyle>
          <a:p>
            <a:endParaRPr lang="el-GR"/>
          </a:p>
        </p:txBody>
      </p:sp>
      <p:sp>
        <p:nvSpPr>
          <p:cNvPr id="5" name="4 - Θέση αριθμού διαφάνειας"/>
          <p:cNvSpPr>
            <a:spLocks noGrp="1"/>
          </p:cNvSpPr>
          <p:nvPr>
            <p:ph type="sldNum" sz="quarter" idx="12"/>
          </p:nvPr>
        </p:nvSpPr>
        <p:spPr/>
        <p:txBody>
          <a:bodyPr/>
          <a:lstStyle>
            <a:lvl1pPr>
              <a:defRPr/>
            </a:lvl1pPr>
          </a:lstStyle>
          <a:p>
            <a:fld id="{E0D5F1DD-E1B6-40CF-9756-F61D4F35D338}" type="slidenum">
              <a:rPr lang="el-G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endParaRPr lang="el-GR"/>
          </a:p>
        </p:txBody>
      </p:sp>
      <p:sp>
        <p:nvSpPr>
          <p:cNvPr id="3" name="2 - Θέση υποσέλιδου"/>
          <p:cNvSpPr>
            <a:spLocks noGrp="1"/>
          </p:cNvSpPr>
          <p:nvPr>
            <p:ph type="ftr" sz="quarter" idx="11"/>
          </p:nvPr>
        </p:nvSpPr>
        <p:spPr/>
        <p:txBody>
          <a:bodyPr/>
          <a:lstStyle>
            <a:lvl1pPr>
              <a:defRPr/>
            </a:lvl1pPr>
          </a:lstStyle>
          <a:p>
            <a:endParaRPr lang="el-GR"/>
          </a:p>
        </p:txBody>
      </p:sp>
      <p:sp>
        <p:nvSpPr>
          <p:cNvPr id="4" name="3 - Θέση αριθμού διαφάνειας"/>
          <p:cNvSpPr>
            <a:spLocks noGrp="1"/>
          </p:cNvSpPr>
          <p:nvPr>
            <p:ph type="sldNum" sz="quarter" idx="12"/>
          </p:nvPr>
        </p:nvSpPr>
        <p:spPr/>
        <p:txBody>
          <a:bodyPr/>
          <a:lstStyle>
            <a:lvl1pPr>
              <a:defRPr/>
            </a:lvl1pPr>
          </a:lstStyle>
          <a:p>
            <a:fld id="{214167DC-4C46-479C-AA1D-FF94ED7AD95E}" type="slidenum">
              <a:rPr lang="el-G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F03F3050-21A0-42AC-8A76-40C7A5125D38}" type="slidenum">
              <a:rPr lang="el-G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D6117C3C-3375-4FBD-9358-AE49BCACB2D3}" type="slidenum">
              <a:rPr lang="el-G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bwMode="auto">
          <a:xfrm>
            <a:off x="755650" y="333375"/>
            <a:ext cx="7696200" cy="863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l-GR" smtClean="0"/>
              <a:t>Κάντε κλικ για επεξεργασία του τίτλου</a:t>
            </a:r>
          </a:p>
        </p:txBody>
      </p:sp>
      <p:sp>
        <p:nvSpPr>
          <p:cNvPr id="65539" name="Rectangle 3"/>
          <p:cNvSpPr>
            <a:spLocks noGrp="1" noChangeArrowheads="1"/>
          </p:cNvSpPr>
          <p:nvPr>
            <p:ph type="body" idx="1"/>
          </p:nvPr>
        </p:nvSpPr>
        <p:spPr bwMode="auto">
          <a:xfrm>
            <a:off x="755650" y="1916113"/>
            <a:ext cx="7696200" cy="41767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65540" name="Rectangle 4"/>
          <p:cNvSpPr>
            <a:spLocks noGrp="1" noChangeArrowheads="1"/>
          </p:cNvSpPr>
          <p:nvPr>
            <p:ph type="dt" sz="half" idx="2"/>
          </p:nvPr>
        </p:nvSpPr>
        <p:spPr bwMode="auto">
          <a:xfrm>
            <a:off x="762000" y="6391275"/>
            <a:ext cx="2057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endParaRPr lang="el-GR"/>
          </a:p>
        </p:txBody>
      </p:sp>
      <p:sp>
        <p:nvSpPr>
          <p:cNvPr id="65541" name="Rectangle 5"/>
          <p:cNvSpPr>
            <a:spLocks noGrp="1" noChangeArrowheads="1"/>
          </p:cNvSpPr>
          <p:nvPr>
            <p:ph type="ftr" sz="quarter" idx="3"/>
          </p:nvPr>
        </p:nvSpPr>
        <p:spPr bwMode="auto">
          <a:xfrm>
            <a:off x="3352800" y="6403975"/>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endParaRPr lang="el-GR"/>
          </a:p>
        </p:txBody>
      </p:sp>
      <p:sp>
        <p:nvSpPr>
          <p:cNvPr id="65542" name="Rectangle 6"/>
          <p:cNvSpPr>
            <a:spLocks noGrp="1" noChangeArrowheads="1"/>
          </p:cNvSpPr>
          <p:nvPr>
            <p:ph type="sldNum" sz="quarter" idx="4"/>
          </p:nvPr>
        </p:nvSpPr>
        <p:spPr bwMode="auto">
          <a:xfrm>
            <a:off x="6858000" y="6400800"/>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fld id="{F4021531-8BDE-47AB-B541-632002F52F5D}" type="slidenum">
              <a:rPr lang="el-GR"/>
              <a:pPr/>
              <a:t>‹#›</a:t>
            </a:fld>
            <a:endParaRPr lang="el-GR"/>
          </a:p>
        </p:txBody>
      </p:sp>
      <p:sp>
        <p:nvSpPr>
          <p:cNvPr id="65544" name="AutoShape 8"/>
          <p:cNvSpPr>
            <a:spLocks noChangeArrowheads="1"/>
          </p:cNvSpPr>
          <p:nvPr userDrawn="1"/>
        </p:nvSpPr>
        <p:spPr bwMode="auto">
          <a:xfrm>
            <a:off x="179388" y="188913"/>
            <a:ext cx="8823325" cy="6096000"/>
          </a:xfrm>
          <a:prstGeom prst="roundRect">
            <a:avLst>
              <a:gd name="adj" fmla="val 11046"/>
            </a:avLst>
          </a:prstGeom>
          <a:noFill/>
          <a:ln w="28575">
            <a:solidFill>
              <a:schemeClr val="folHlink"/>
            </a:solidFill>
            <a:round/>
            <a:headEnd/>
            <a:tailEnd/>
          </a:ln>
          <a:effectLst/>
        </p:spPr>
        <p:txBody>
          <a:bodyPr wrap="none" anchor="ctr"/>
          <a:lstStyle/>
          <a:p>
            <a:pPr algn="ctr"/>
            <a:endParaRPr lang="el-GR" sz="2400">
              <a:latin typeface="Times New Roman" pitchFamily="18" charset="0"/>
            </a:endParaRPr>
          </a:p>
        </p:txBody>
      </p:sp>
      <p:sp>
        <p:nvSpPr>
          <p:cNvPr id="65545" name="Line 9"/>
          <p:cNvSpPr>
            <a:spLocks noChangeShapeType="1"/>
          </p:cNvSpPr>
          <p:nvPr userDrawn="1"/>
        </p:nvSpPr>
        <p:spPr bwMode="auto">
          <a:xfrm>
            <a:off x="755650" y="1341438"/>
            <a:ext cx="7696200" cy="0"/>
          </a:xfrm>
          <a:prstGeom prst="line">
            <a:avLst/>
          </a:prstGeom>
          <a:noFill/>
          <a:ln w="38100">
            <a:solidFill>
              <a:schemeClr val="folHlink"/>
            </a:solidFill>
            <a:round/>
            <a:headEnd/>
            <a:tailEnd/>
          </a:ln>
          <a:effectLst/>
        </p:spPr>
        <p:txBody>
          <a:bodyPr/>
          <a:lstStyle/>
          <a:p>
            <a:endParaRPr lang="el-GR"/>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rtl="0" fontAlgn="base">
        <a:spcBef>
          <a:spcPct val="0"/>
        </a:spcBef>
        <a:spcAft>
          <a:spcPct val="0"/>
        </a:spcAft>
        <a:defRPr sz="2800">
          <a:solidFill>
            <a:schemeClr val="tx2"/>
          </a:solidFill>
          <a:latin typeface="+mj-lt"/>
          <a:ea typeface="+mj-ea"/>
          <a:cs typeface="+mj-cs"/>
        </a:defRPr>
      </a:lvl1pPr>
      <a:lvl2pPr algn="l" rtl="0" fontAlgn="base">
        <a:spcBef>
          <a:spcPct val="0"/>
        </a:spcBef>
        <a:spcAft>
          <a:spcPct val="0"/>
        </a:spcAft>
        <a:defRPr sz="2800">
          <a:solidFill>
            <a:schemeClr val="tx2"/>
          </a:solidFill>
          <a:latin typeface="Cambria" pitchFamily="18" charset="0"/>
        </a:defRPr>
      </a:lvl2pPr>
      <a:lvl3pPr algn="l" rtl="0" fontAlgn="base">
        <a:spcBef>
          <a:spcPct val="0"/>
        </a:spcBef>
        <a:spcAft>
          <a:spcPct val="0"/>
        </a:spcAft>
        <a:defRPr sz="2800">
          <a:solidFill>
            <a:schemeClr val="tx2"/>
          </a:solidFill>
          <a:latin typeface="Cambria" pitchFamily="18" charset="0"/>
        </a:defRPr>
      </a:lvl3pPr>
      <a:lvl4pPr algn="l" rtl="0" fontAlgn="base">
        <a:spcBef>
          <a:spcPct val="0"/>
        </a:spcBef>
        <a:spcAft>
          <a:spcPct val="0"/>
        </a:spcAft>
        <a:defRPr sz="2800">
          <a:solidFill>
            <a:schemeClr val="tx2"/>
          </a:solidFill>
          <a:latin typeface="Cambria" pitchFamily="18" charset="0"/>
        </a:defRPr>
      </a:lvl4pPr>
      <a:lvl5pPr algn="l" rtl="0" fontAlgn="base">
        <a:spcBef>
          <a:spcPct val="0"/>
        </a:spcBef>
        <a:spcAft>
          <a:spcPct val="0"/>
        </a:spcAft>
        <a:defRPr sz="2800">
          <a:solidFill>
            <a:schemeClr val="tx2"/>
          </a:solidFill>
          <a:latin typeface="Cambria" pitchFamily="18" charset="0"/>
        </a:defRPr>
      </a:lvl5pPr>
      <a:lvl6pPr marL="457200" algn="l" rtl="0" fontAlgn="base">
        <a:spcBef>
          <a:spcPct val="0"/>
        </a:spcBef>
        <a:spcAft>
          <a:spcPct val="0"/>
        </a:spcAft>
        <a:defRPr sz="2800">
          <a:solidFill>
            <a:schemeClr val="tx2"/>
          </a:solidFill>
          <a:latin typeface="Cambria" pitchFamily="18" charset="0"/>
        </a:defRPr>
      </a:lvl6pPr>
      <a:lvl7pPr marL="914400" algn="l" rtl="0" fontAlgn="base">
        <a:spcBef>
          <a:spcPct val="0"/>
        </a:spcBef>
        <a:spcAft>
          <a:spcPct val="0"/>
        </a:spcAft>
        <a:defRPr sz="2800">
          <a:solidFill>
            <a:schemeClr val="tx2"/>
          </a:solidFill>
          <a:latin typeface="Cambria" pitchFamily="18" charset="0"/>
        </a:defRPr>
      </a:lvl7pPr>
      <a:lvl8pPr marL="1371600" algn="l" rtl="0" fontAlgn="base">
        <a:spcBef>
          <a:spcPct val="0"/>
        </a:spcBef>
        <a:spcAft>
          <a:spcPct val="0"/>
        </a:spcAft>
        <a:defRPr sz="2800">
          <a:solidFill>
            <a:schemeClr val="tx2"/>
          </a:solidFill>
          <a:latin typeface="Cambria" pitchFamily="18" charset="0"/>
        </a:defRPr>
      </a:lvl8pPr>
      <a:lvl9pPr marL="1828800" algn="l" rtl="0" fontAlgn="base">
        <a:spcBef>
          <a:spcPct val="0"/>
        </a:spcBef>
        <a:spcAft>
          <a:spcPct val="0"/>
        </a:spcAft>
        <a:defRPr sz="2800">
          <a:solidFill>
            <a:schemeClr val="tx2"/>
          </a:solidFill>
          <a:latin typeface="Cambria" pitchFamily="18" charset="0"/>
        </a:defRPr>
      </a:lvl9pPr>
    </p:titleStyle>
    <p:bodyStyle>
      <a:lvl1pPr marL="342900" indent="-342900" algn="l" rtl="0" fontAlgn="base">
        <a:spcBef>
          <a:spcPct val="20000"/>
        </a:spcBef>
        <a:spcAft>
          <a:spcPct val="0"/>
        </a:spcAft>
        <a:buClr>
          <a:schemeClr val="bg2"/>
        </a:buClr>
        <a:buSzPct val="70000"/>
        <a:buFont typeface="Wingdings" pitchFamily="2" charset="2"/>
        <a:buChar char="l"/>
        <a:defRPr>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a:solidFill>
            <a:schemeClr val="tx1"/>
          </a:solidFill>
          <a:latin typeface="+mn-lt"/>
        </a:defRPr>
      </a:lvl2pPr>
      <a:lvl3pPr marL="1143000" indent="-228600" algn="l" rtl="0" fontAlgn="base">
        <a:spcBef>
          <a:spcPct val="20000"/>
        </a:spcBef>
        <a:spcAft>
          <a:spcPct val="0"/>
        </a:spcAft>
        <a:buClr>
          <a:schemeClr val="tx1"/>
        </a:buClr>
        <a:buSzPct val="150000"/>
        <a:buChar char="•"/>
        <a:defRPr>
          <a:solidFill>
            <a:schemeClr val="tx1"/>
          </a:solidFill>
          <a:latin typeface="+mn-lt"/>
        </a:defRPr>
      </a:lvl3pPr>
      <a:lvl4pPr marL="1600200" indent="-228600" algn="l" rtl="0" fontAlgn="base">
        <a:spcBef>
          <a:spcPct val="20000"/>
        </a:spcBef>
        <a:spcAft>
          <a:spcPct val="0"/>
        </a:spcAft>
        <a:buClr>
          <a:schemeClr val="tx2"/>
        </a:buClr>
        <a:buSzPct val="150000"/>
        <a:buChar char="•"/>
        <a:defRPr>
          <a:solidFill>
            <a:schemeClr val="tx1"/>
          </a:solidFill>
          <a:latin typeface="+mn-lt"/>
        </a:defRPr>
      </a:lvl4pPr>
      <a:lvl5pPr marL="2057400" indent="-228600" algn="l" rtl="0" fontAlgn="base">
        <a:spcBef>
          <a:spcPct val="20000"/>
        </a:spcBef>
        <a:spcAft>
          <a:spcPct val="0"/>
        </a:spcAft>
        <a:buClr>
          <a:schemeClr val="folHlink"/>
        </a:buClr>
        <a:buSzPct val="150000"/>
        <a:buChar char="•"/>
        <a:defRPr>
          <a:solidFill>
            <a:schemeClr val="tx1"/>
          </a:solidFill>
          <a:latin typeface="+mn-lt"/>
        </a:defRPr>
      </a:lvl5pPr>
      <a:lvl6pPr marL="2514600" indent="-228600" algn="l" rtl="0" fontAlgn="base">
        <a:spcBef>
          <a:spcPct val="20000"/>
        </a:spcBef>
        <a:spcAft>
          <a:spcPct val="0"/>
        </a:spcAft>
        <a:buClr>
          <a:schemeClr val="folHlink"/>
        </a:buClr>
        <a:buSzPct val="150000"/>
        <a:buChar char="•"/>
        <a:defRPr>
          <a:solidFill>
            <a:schemeClr val="tx1"/>
          </a:solidFill>
          <a:latin typeface="+mn-lt"/>
        </a:defRPr>
      </a:lvl6pPr>
      <a:lvl7pPr marL="2971800" indent="-228600" algn="l" rtl="0" fontAlgn="base">
        <a:spcBef>
          <a:spcPct val="20000"/>
        </a:spcBef>
        <a:spcAft>
          <a:spcPct val="0"/>
        </a:spcAft>
        <a:buClr>
          <a:schemeClr val="folHlink"/>
        </a:buClr>
        <a:buSzPct val="150000"/>
        <a:buChar char="•"/>
        <a:defRPr>
          <a:solidFill>
            <a:schemeClr val="tx1"/>
          </a:solidFill>
          <a:latin typeface="+mn-lt"/>
        </a:defRPr>
      </a:lvl7pPr>
      <a:lvl8pPr marL="3429000" indent="-228600" algn="l" rtl="0" fontAlgn="base">
        <a:spcBef>
          <a:spcPct val="20000"/>
        </a:spcBef>
        <a:spcAft>
          <a:spcPct val="0"/>
        </a:spcAft>
        <a:buClr>
          <a:schemeClr val="folHlink"/>
        </a:buClr>
        <a:buSzPct val="150000"/>
        <a:buChar char="•"/>
        <a:defRPr>
          <a:solidFill>
            <a:schemeClr val="tx1"/>
          </a:solidFill>
          <a:latin typeface="+mn-lt"/>
        </a:defRPr>
      </a:lvl8pPr>
      <a:lvl9pPr marL="3886200" indent="-228600" algn="l" rtl="0" fontAlgn="base">
        <a:spcBef>
          <a:spcPct val="20000"/>
        </a:spcBef>
        <a:spcAft>
          <a:spcPct val="0"/>
        </a:spcAft>
        <a:buClr>
          <a:schemeClr val="folHlink"/>
        </a:buClr>
        <a:buSzPct val="150000"/>
        <a:buChar char="•"/>
        <a:defRPr>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Θέση τίτλου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Στυλ κύριου τίτλου</a:t>
            </a:r>
          </a:p>
        </p:txBody>
      </p:sp>
      <p:sp>
        <p:nvSpPr>
          <p:cNvPr id="3075" name="Θέση κειμένου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Στυλ υποδείγματος κειμένου</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defRPr>
            </a:lvl1pPr>
          </a:lstStyle>
          <a:p>
            <a:pPr>
              <a:defRPr/>
            </a:pPr>
            <a:fld id="{CBB2ACE1-D55A-4C54-8243-B93511E7983B}" type="datetimeFigureOut">
              <a:rPr lang="el-GR"/>
              <a:pPr>
                <a:defRPr/>
              </a:pPr>
              <a:t>16/11/2015</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defRPr>
            </a:lvl1pPr>
          </a:lstStyle>
          <a:p>
            <a:pPr>
              <a:defRPr/>
            </a:pP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itchFamily="34" charset="0"/>
              </a:defRPr>
            </a:lvl1pPr>
          </a:lstStyle>
          <a:p>
            <a:pPr>
              <a:defRPr/>
            </a:pPr>
            <a:fld id="{A44C7981-0FC9-44D9-91BD-A715D0AB98A4}" type="slidenum">
              <a:rPr lang="el-GR" altLang="el-GR"/>
              <a:pPr>
                <a:defRPr/>
              </a:pPr>
              <a:t>‹#›</a:t>
            </a:fld>
            <a:endParaRPr lang="el-GR" altLang="el-GR"/>
          </a:p>
        </p:txBody>
      </p:sp>
    </p:spTree>
    <p:extLst>
      <p:ext uri="{BB962C8B-B14F-4D97-AF65-F5344CB8AC3E}">
        <p14:creationId xmlns:p14="http://schemas.microsoft.com/office/powerpoint/2010/main" val="1994574045"/>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emf"/><Relationship Id="rId5" Type="http://schemas.openxmlformats.org/officeDocument/2006/relationships/oleObject" Target="../embeddings/Microsoft_Word_97_-_2003_Document2.doc"/><Relationship Id="rId4" Type="http://schemas.openxmlformats.org/officeDocument/2006/relationships/oleObject" Target="../embeddings/oleObject2.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embeddings/Microsoft_Word_97_-_2003_Document3.doc"/><Relationship Id="rId4" Type="http://schemas.openxmlformats.org/officeDocument/2006/relationships/oleObject" Target="../embeddings/oleObject3.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Microsoft_Word_97_-_2003_Document5.doc"/><Relationship Id="rId3" Type="http://schemas.openxmlformats.org/officeDocument/2006/relationships/notesSlide" Target="../notesSlides/notesSlide18.xml"/><Relationship Id="rId7" Type="http://schemas.openxmlformats.org/officeDocument/2006/relationships/oleObject" Target="../embeddings/oleObject5.bin"/><Relationship Id="rId2" Type="http://schemas.openxmlformats.org/officeDocument/2006/relationships/slideLayout" Target="../slideLayouts/slideLayout4.xml"/><Relationship Id="rId1" Type="http://schemas.openxmlformats.org/officeDocument/2006/relationships/vmlDrawing" Target="../drawings/vmlDrawing4.vml"/><Relationship Id="rId6" Type="http://schemas.openxmlformats.org/officeDocument/2006/relationships/image" Target="../media/image8.emf"/><Relationship Id="rId5" Type="http://schemas.openxmlformats.org/officeDocument/2006/relationships/oleObject" Target="../embeddings/Microsoft_Word_97_-_2003_Document4.doc"/><Relationship Id="rId4" Type="http://schemas.openxmlformats.org/officeDocument/2006/relationships/oleObject" Target="../embeddings/oleObject4.bin"/><Relationship Id="rId9" Type="http://schemas.openxmlformats.org/officeDocument/2006/relationships/image" Target="../media/image9.emf"/></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0.emf"/><Relationship Id="rId5" Type="http://schemas.openxmlformats.org/officeDocument/2006/relationships/oleObject" Target="../embeddings/Microsoft_Word_97_-_2003_Document6.doc"/><Relationship Id="rId4" Type="http://schemas.openxmlformats.org/officeDocument/2006/relationships/oleObject" Target="../embeddings/oleObject6.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1.emf"/><Relationship Id="rId5" Type="http://schemas.openxmlformats.org/officeDocument/2006/relationships/oleObject" Target="../embeddings/Microsoft_Word_97_-_2003_Document7.doc"/><Relationship Id="rId4" Type="http://schemas.openxmlformats.org/officeDocument/2006/relationships/oleObject" Target="../embeddings/oleObject7.bin"/></Relationships>
</file>

<file path=ppt/slides/_rels/slide21.xml.rels><?xml version="1.0" encoding="UTF-8" standalone="yes"?>
<Relationships xmlns="http://schemas.openxmlformats.org/package/2006/relationships"><Relationship Id="rId8" Type="http://schemas.openxmlformats.org/officeDocument/2006/relationships/oleObject" Target="../embeddings/Microsoft_Word_97_-_2003_Document9.doc"/><Relationship Id="rId3" Type="http://schemas.openxmlformats.org/officeDocument/2006/relationships/notesSlide" Target="../notesSlides/notesSlide21.xml"/><Relationship Id="rId7" Type="http://schemas.openxmlformats.org/officeDocument/2006/relationships/oleObject" Target="../embeddings/oleObject9.bin"/><Relationship Id="rId2" Type="http://schemas.openxmlformats.org/officeDocument/2006/relationships/slideLayout" Target="../slideLayouts/slideLayout4.xml"/><Relationship Id="rId1" Type="http://schemas.openxmlformats.org/officeDocument/2006/relationships/vmlDrawing" Target="../drawings/vmlDrawing7.vml"/><Relationship Id="rId6" Type="http://schemas.openxmlformats.org/officeDocument/2006/relationships/image" Target="../media/image12.emf"/><Relationship Id="rId5" Type="http://schemas.openxmlformats.org/officeDocument/2006/relationships/oleObject" Target="../embeddings/Microsoft_Word_97_-_2003_Document8.doc"/><Relationship Id="rId4" Type="http://schemas.openxmlformats.org/officeDocument/2006/relationships/oleObject" Target="../embeddings/oleObject8.bin"/><Relationship Id="rId9" Type="http://schemas.openxmlformats.org/officeDocument/2006/relationships/image" Target="../media/image13.emf"/></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2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2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37.xml"/><Relationship Id="rId1" Type="http://schemas.openxmlformats.org/officeDocument/2006/relationships/slideLayout" Target="../slideLayouts/slideLayout2.xml"/><Relationship Id="rId5" Type="http://schemas.openxmlformats.org/officeDocument/2006/relationships/image" Target="../media/image30.wmf"/><Relationship Id="rId4" Type="http://schemas.openxmlformats.org/officeDocument/2006/relationships/image" Target="../media/image29.png"/></Relationships>
</file>

<file path=ppt/slides/_rels/slide38.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38.xml"/><Relationship Id="rId1" Type="http://schemas.openxmlformats.org/officeDocument/2006/relationships/slideLayout" Target="../slideLayouts/slideLayout2.xml"/><Relationship Id="rId5" Type="http://schemas.openxmlformats.org/officeDocument/2006/relationships/image" Target="../media/image32.wmf"/><Relationship Id="rId4" Type="http://schemas.openxmlformats.org/officeDocument/2006/relationships/image" Target="../media/image28.png"/></Relationships>
</file>

<file path=ppt/slides/_rels/slide39.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39.xml"/><Relationship Id="rId1" Type="http://schemas.openxmlformats.org/officeDocument/2006/relationships/slideLayout" Target="../slideLayouts/slideLayout2.xml"/><Relationship Id="rId5" Type="http://schemas.openxmlformats.org/officeDocument/2006/relationships/image" Target="../media/image35.wmf"/><Relationship Id="rId4" Type="http://schemas.openxmlformats.org/officeDocument/2006/relationships/image" Target="../media/image3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Τίτλος 1"/>
          <p:cNvSpPr>
            <a:spLocks noGrp="1"/>
          </p:cNvSpPr>
          <p:nvPr>
            <p:ph type="ctrTitle"/>
          </p:nvPr>
        </p:nvSpPr>
        <p:spPr>
          <a:xfrm>
            <a:off x="755650" y="1916113"/>
            <a:ext cx="7559675" cy="1152525"/>
          </a:xfrm>
        </p:spPr>
        <p:txBody>
          <a:bodyPr/>
          <a:lstStyle/>
          <a:p>
            <a:pPr eaLnBrk="1" hangingPunct="1"/>
            <a:r>
              <a:rPr lang="el-GR" sz="3200" b="1" dirty="0" smtClean="0"/>
              <a:t>ΕΦΑΡΜΟΣΜΕΝΗ ΣΤΑΤΙΣΤΙΚΗ</a:t>
            </a:r>
            <a:endParaRPr lang="el-GR" altLang="el-GR" sz="3200" b="1" dirty="0" smtClean="0"/>
          </a:p>
        </p:txBody>
      </p:sp>
      <p:sp>
        <p:nvSpPr>
          <p:cNvPr id="16387" name="Υπότιτλος 2"/>
          <p:cNvSpPr>
            <a:spLocks noGrp="1"/>
          </p:cNvSpPr>
          <p:nvPr>
            <p:ph type="subTitle" idx="1"/>
          </p:nvPr>
        </p:nvSpPr>
        <p:spPr>
          <a:xfrm>
            <a:off x="684213" y="3141663"/>
            <a:ext cx="7848600" cy="1871662"/>
          </a:xfrm>
        </p:spPr>
        <p:txBody>
          <a:bodyPr/>
          <a:lstStyle/>
          <a:p>
            <a:pPr eaLnBrk="1" hangingPunct="1">
              <a:lnSpc>
                <a:spcPct val="80000"/>
              </a:lnSpc>
            </a:pPr>
            <a:r>
              <a:rPr lang="el-GR" altLang="el-GR" sz="2800" b="1" dirty="0" smtClean="0">
                <a:solidFill>
                  <a:schemeClr val="tx1"/>
                </a:solidFill>
              </a:rPr>
              <a:t>Ενότητα </a:t>
            </a:r>
            <a:r>
              <a:rPr lang="en-US" altLang="el-GR" sz="2800" b="1" dirty="0" smtClean="0">
                <a:solidFill>
                  <a:schemeClr val="tx1"/>
                </a:solidFill>
              </a:rPr>
              <a:t>4</a:t>
            </a:r>
            <a:r>
              <a:rPr lang="el-GR" altLang="el-GR" sz="2800" b="1" dirty="0" smtClean="0">
                <a:solidFill>
                  <a:schemeClr val="tx1"/>
                </a:solidFill>
              </a:rPr>
              <a:t>: </a:t>
            </a:r>
            <a:r>
              <a:rPr lang="en-US" sz="2800" dirty="0" smtClean="0">
                <a:solidFill>
                  <a:schemeClr val="tx1"/>
                </a:solidFill>
                <a:latin typeface="Arial" pitchFamily="34" charset="0"/>
              </a:rPr>
              <a:t>Cluster </a:t>
            </a:r>
            <a:r>
              <a:rPr lang="en-US" sz="2800" dirty="0">
                <a:solidFill>
                  <a:schemeClr val="tx1"/>
                </a:solidFill>
                <a:latin typeface="Arial" pitchFamily="34" charset="0"/>
              </a:rPr>
              <a:t>analysis</a:t>
            </a:r>
            <a:endParaRPr lang="el-GR" altLang="el-GR" sz="2800" dirty="0">
              <a:solidFill>
                <a:schemeClr val="tx1"/>
              </a:solidFill>
              <a:latin typeface="Arial" pitchFamily="34" charset="0"/>
            </a:endParaRPr>
          </a:p>
        </p:txBody>
      </p:sp>
      <p:pic>
        <p:nvPicPr>
          <p:cNvPr id="16388" name="7 - Εικόνα" descr="Λογότυπο για Άδειες χρήσης Creative Commons BY-NC-ND"/>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19250" y="5661025"/>
            <a:ext cx="2444750" cy="85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3" descr="Λογότυπο Επιχειρησιακού Προγράμματος Εκπαίδευση και Δια βίου Μάθηση του Υπουργείου Παιδείας ΕΣΠΑ 2007-2013 με τη σημαία της Ευρωπαϊκής Ένωσης, το οποίο συγχρηματοδοτείται από την Ευρωπαϊκή Ένωση (Ευρωπαϊκό Κοινωνικό Ταμείο) και από εθνικούς πόρους."/>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4663" y="5589588"/>
            <a:ext cx="4310062"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0" name="Picture 8" descr="cms438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6238" y="333375"/>
            <a:ext cx="2979737"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1" name="Rectangle 7"/>
          <p:cNvSpPr>
            <a:spLocks noChangeArrowheads="1"/>
          </p:cNvSpPr>
          <p:nvPr/>
        </p:nvSpPr>
        <p:spPr bwMode="auto">
          <a:xfrm>
            <a:off x="2484438" y="4652963"/>
            <a:ext cx="4572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a:spcBef>
                <a:spcPct val="0"/>
              </a:spcBef>
              <a:buFontTx/>
              <a:buNone/>
            </a:pPr>
            <a:r>
              <a:rPr lang="el-GR" altLang="el-GR" sz="1800" b="1" i="1" smtClean="0">
                <a:solidFill>
                  <a:srgbClr val="000000"/>
                </a:solidFill>
              </a:rPr>
              <a:t>Ελένη Γάκη</a:t>
            </a:r>
          </a:p>
          <a:p>
            <a:pPr algn="ctr">
              <a:spcBef>
                <a:spcPct val="0"/>
              </a:spcBef>
              <a:buFontTx/>
              <a:buNone/>
            </a:pPr>
            <a:r>
              <a:rPr lang="el-GR" altLang="el-GR" sz="1800" b="1" i="1" smtClean="0">
                <a:solidFill>
                  <a:srgbClr val="000000"/>
                </a:solidFill>
              </a:rPr>
              <a:t>Τμήμα Διοίκησης Επιχειρήσεων</a:t>
            </a:r>
          </a:p>
        </p:txBody>
      </p:sp>
    </p:spTree>
    <p:extLst>
      <p:ext uri="{BB962C8B-B14F-4D97-AF65-F5344CB8AC3E}">
        <p14:creationId xmlns:p14="http://schemas.microsoft.com/office/powerpoint/2010/main" val="31985503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a:xfrm>
            <a:off x="428596" y="571480"/>
            <a:ext cx="8316913" cy="755650"/>
          </a:xfrm>
        </p:spPr>
        <p:txBody>
          <a:bodyPr/>
          <a:lstStyle/>
          <a:p>
            <a:r>
              <a:rPr lang="el-GR" sz="3200" b="1" dirty="0"/>
              <a:t>Ιεραρχική Ομαδοποίηση</a:t>
            </a:r>
          </a:p>
        </p:txBody>
      </p:sp>
      <p:sp>
        <p:nvSpPr>
          <p:cNvPr id="172035" name="Text Box 3"/>
          <p:cNvSpPr txBox="1">
            <a:spLocks noChangeArrowheads="1"/>
          </p:cNvSpPr>
          <p:nvPr/>
        </p:nvSpPr>
        <p:spPr bwMode="auto">
          <a:xfrm>
            <a:off x="2428860" y="1500174"/>
            <a:ext cx="3455987" cy="523220"/>
          </a:xfrm>
          <a:prstGeom prst="rect">
            <a:avLst/>
          </a:prstGeom>
          <a:noFill/>
          <a:ln w="9525">
            <a:noFill/>
            <a:miter lim="800000"/>
            <a:headEnd/>
            <a:tailEnd/>
          </a:ln>
          <a:effectLst/>
        </p:spPr>
        <p:txBody>
          <a:bodyPr>
            <a:spAutoFit/>
          </a:bodyPr>
          <a:lstStyle/>
          <a:p>
            <a:pPr algn="ctr">
              <a:spcBef>
                <a:spcPct val="50000"/>
              </a:spcBef>
            </a:pPr>
            <a:r>
              <a:rPr lang="el-GR" sz="2800" dirty="0">
                <a:solidFill>
                  <a:srgbClr val="3399FF"/>
                </a:solidFill>
              </a:rPr>
              <a:t>Επιλογή Μεθόδου</a:t>
            </a:r>
          </a:p>
        </p:txBody>
      </p:sp>
      <p:sp>
        <p:nvSpPr>
          <p:cNvPr id="172036" name="Text Box 4"/>
          <p:cNvSpPr txBox="1">
            <a:spLocks noChangeArrowheads="1"/>
          </p:cNvSpPr>
          <p:nvPr/>
        </p:nvSpPr>
        <p:spPr bwMode="auto">
          <a:xfrm>
            <a:off x="428596" y="2143116"/>
            <a:ext cx="7993063" cy="3785652"/>
          </a:xfrm>
          <a:prstGeom prst="rect">
            <a:avLst/>
          </a:prstGeom>
          <a:noFill/>
          <a:ln w="9525">
            <a:noFill/>
            <a:miter lim="800000"/>
            <a:headEnd/>
            <a:tailEnd/>
          </a:ln>
          <a:effectLst/>
        </p:spPr>
        <p:txBody>
          <a:bodyPr>
            <a:spAutoFit/>
          </a:bodyPr>
          <a:lstStyle/>
          <a:p>
            <a:pPr algn="just">
              <a:spcBef>
                <a:spcPct val="50000"/>
              </a:spcBef>
            </a:pPr>
            <a:r>
              <a:rPr lang="en-US" sz="1600" dirty="0">
                <a:solidFill>
                  <a:srgbClr val="3399FF"/>
                </a:solidFill>
              </a:rPr>
              <a:t>Nearest </a:t>
            </a:r>
            <a:r>
              <a:rPr lang="en-US" sz="1600" dirty="0" err="1">
                <a:solidFill>
                  <a:srgbClr val="3399FF"/>
                </a:solidFill>
              </a:rPr>
              <a:t>Neighbour</a:t>
            </a:r>
            <a:r>
              <a:rPr lang="el-GR" sz="1600" dirty="0"/>
              <a:t> (</a:t>
            </a:r>
            <a:r>
              <a:rPr lang="en-US" sz="1600" dirty="0"/>
              <a:t>or singe linkage): </a:t>
            </a:r>
            <a:r>
              <a:rPr lang="el-GR" sz="1600" dirty="0"/>
              <a:t>Η μέθοδος του κοντινότερου γείτονα </a:t>
            </a:r>
            <a:r>
              <a:rPr lang="el-GR" sz="1600" dirty="0" smtClean="0"/>
              <a:t>υπολογίζει</a:t>
            </a:r>
            <a:r>
              <a:rPr lang="en-US" sz="1600" dirty="0" smtClean="0"/>
              <a:t> </a:t>
            </a:r>
            <a:r>
              <a:rPr lang="el-GR" sz="1600" dirty="0" smtClean="0"/>
              <a:t>την </a:t>
            </a:r>
            <a:r>
              <a:rPr lang="el-GR" sz="1600" dirty="0"/>
              <a:t>απόσταση ανάμεσα σε δύο ομάδες ως τη μικρότερη απόσταση από μια παρατήρηση μέσα στην μια ομάδα με κάποια παρατήρηση στην άλλη ομάδα. </a:t>
            </a:r>
          </a:p>
          <a:p>
            <a:pPr lvl="1" algn="just">
              <a:spcBef>
                <a:spcPct val="50000"/>
              </a:spcBef>
            </a:pPr>
            <a:r>
              <a:rPr lang="el-GR" sz="1600" dirty="0">
                <a:solidFill>
                  <a:srgbClr val="FF0066"/>
                </a:solidFill>
              </a:rPr>
              <a:t>Συν:</a:t>
            </a:r>
            <a:r>
              <a:rPr lang="el-GR" sz="1600" dirty="0"/>
              <a:t> Έχει κάποιες χρήσιμες μαθηματικές ιδιότητες.</a:t>
            </a:r>
          </a:p>
          <a:p>
            <a:pPr lvl="1" algn="just">
              <a:spcBef>
                <a:spcPct val="50000"/>
              </a:spcBef>
            </a:pPr>
            <a:r>
              <a:rPr lang="el-GR" sz="1600" dirty="0">
                <a:solidFill>
                  <a:srgbClr val="FF0066"/>
                </a:solidFill>
              </a:rPr>
              <a:t>Μείον:</a:t>
            </a:r>
            <a:r>
              <a:rPr lang="el-GR" sz="1600" dirty="0"/>
              <a:t> Παράγει ομάδες που δεν είναι συμπαγείς και συνήθως δημιουργεί μερικές πολύ μεγάλες ομάδες και κάποιες πολύ μικρές.</a:t>
            </a:r>
          </a:p>
          <a:p>
            <a:pPr algn="just">
              <a:spcBef>
                <a:spcPct val="50000"/>
              </a:spcBef>
            </a:pPr>
            <a:endParaRPr lang="el-GR" sz="1600" dirty="0"/>
          </a:p>
          <a:p>
            <a:pPr algn="just">
              <a:spcBef>
                <a:spcPct val="50000"/>
              </a:spcBef>
            </a:pPr>
            <a:r>
              <a:rPr lang="en-US" sz="1600" dirty="0">
                <a:solidFill>
                  <a:srgbClr val="3399FF"/>
                </a:solidFill>
              </a:rPr>
              <a:t>Furthest </a:t>
            </a:r>
            <a:r>
              <a:rPr lang="en-US" sz="1600" dirty="0" err="1">
                <a:solidFill>
                  <a:srgbClr val="3399FF"/>
                </a:solidFill>
              </a:rPr>
              <a:t>Neighbour</a:t>
            </a:r>
            <a:r>
              <a:rPr lang="el-GR" sz="1600" dirty="0"/>
              <a:t> (</a:t>
            </a:r>
            <a:r>
              <a:rPr lang="en-US" sz="1600" dirty="0"/>
              <a:t>or complete linkage): </a:t>
            </a:r>
            <a:r>
              <a:rPr lang="el-GR" sz="1600" dirty="0"/>
              <a:t>Η μέθοδος του μακρύτερου γείτονα υπολογίζει την απόσταση ανάμεσα σε δυο ομάδες ως τη μεγαλύτερη απόσταση από μια παρατήρηση μέσα στη μια ομάδα με κάποια παρατήρηση στην άλλη ομάδα. </a:t>
            </a:r>
          </a:p>
          <a:p>
            <a:pPr lvl="1" algn="just">
              <a:spcBef>
                <a:spcPct val="50000"/>
              </a:spcBef>
            </a:pPr>
            <a:r>
              <a:rPr lang="el-GR" sz="1600" dirty="0">
                <a:solidFill>
                  <a:srgbClr val="FF0066"/>
                </a:solidFill>
              </a:rPr>
              <a:t>Συν:</a:t>
            </a:r>
            <a:r>
              <a:rPr lang="el-GR" sz="1600" dirty="0"/>
              <a:t> Οι ομάδες που δημιουργούνται είναι συνήθως συμπαγείς. </a:t>
            </a:r>
          </a:p>
          <a:p>
            <a:pPr lvl="1" algn="just">
              <a:spcBef>
                <a:spcPct val="50000"/>
              </a:spcBef>
            </a:pPr>
            <a:r>
              <a:rPr lang="el-GR" sz="1600" dirty="0">
                <a:solidFill>
                  <a:srgbClr val="FF0066"/>
                </a:solidFill>
              </a:rPr>
              <a:t>Μείον:</a:t>
            </a:r>
            <a:r>
              <a:rPr lang="el-GR" sz="1600" dirty="0"/>
              <a:t> Αποτυγχάνει να δημιουργήσει κάποιες μικρές μα πολύ συμπαγείς ομάδες.</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a:xfrm>
            <a:off x="357158" y="500042"/>
            <a:ext cx="8316913" cy="755650"/>
          </a:xfrm>
        </p:spPr>
        <p:txBody>
          <a:bodyPr/>
          <a:lstStyle/>
          <a:p>
            <a:r>
              <a:rPr lang="el-GR" sz="3200" b="1" dirty="0"/>
              <a:t>Ιεραρχική Ομαδοποίηση</a:t>
            </a:r>
          </a:p>
        </p:txBody>
      </p:sp>
      <p:sp>
        <p:nvSpPr>
          <p:cNvPr id="175107" name="Text Box 3"/>
          <p:cNvSpPr txBox="1">
            <a:spLocks noChangeArrowheads="1"/>
          </p:cNvSpPr>
          <p:nvPr/>
        </p:nvSpPr>
        <p:spPr bwMode="auto">
          <a:xfrm>
            <a:off x="2428860" y="1428736"/>
            <a:ext cx="3455987" cy="519113"/>
          </a:xfrm>
          <a:prstGeom prst="rect">
            <a:avLst/>
          </a:prstGeom>
          <a:noFill/>
          <a:ln w="9525">
            <a:noFill/>
            <a:miter lim="800000"/>
            <a:headEnd/>
            <a:tailEnd/>
          </a:ln>
          <a:effectLst/>
        </p:spPr>
        <p:txBody>
          <a:bodyPr>
            <a:spAutoFit/>
          </a:bodyPr>
          <a:lstStyle/>
          <a:p>
            <a:pPr algn="ctr">
              <a:spcBef>
                <a:spcPct val="50000"/>
              </a:spcBef>
            </a:pPr>
            <a:r>
              <a:rPr lang="el-GR" sz="2800" dirty="0">
                <a:solidFill>
                  <a:srgbClr val="3399FF"/>
                </a:solidFill>
              </a:rPr>
              <a:t>Επιλογή Μεθόδου</a:t>
            </a:r>
          </a:p>
        </p:txBody>
      </p:sp>
      <p:sp>
        <p:nvSpPr>
          <p:cNvPr id="175108" name="Text Box 4"/>
          <p:cNvSpPr txBox="1">
            <a:spLocks noChangeArrowheads="1"/>
          </p:cNvSpPr>
          <p:nvPr/>
        </p:nvSpPr>
        <p:spPr bwMode="auto">
          <a:xfrm>
            <a:off x="500034" y="2071678"/>
            <a:ext cx="7993063" cy="4031873"/>
          </a:xfrm>
          <a:prstGeom prst="rect">
            <a:avLst/>
          </a:prstGeom>
          <a:noFill/>
          <a:ln w="9525">
            <a:noFill/>
            <a:miter lim="800000"/>
            <a:headEnd/>
            <a:tailEnd/>
          </a:ln>
          <a:effectLst/>
        </p:spPr>
        <p:txBody>
          <a:bodyPr>
            <a:spAutoFit/>
          </a:bodyPr>
          <a:lstStyle/>
          <a:p>
            <a:pPr algn="just">
              <a:spcBef>
                <a:spcPct val="50000"/>
              </a:spcBef>
            </a:pPr>
            <a:r>
              <a:rPr lang="en-US" sz="1600" dirty="0">
                <a:solidFill>
                  <a:srgbClr val="3399FF"/>
                </a:solidFill>
              </a:rPr>
              <a:t>Average within groups</a:t>
            </a:r>
            <a:r>
              <a:rPr lang="el-GR" sz="1600" dirty="0">
                <a:solidFill>
                  <a:srgbClr val="3399FF"/>
                </a:solidFill>
              </a:rPr>
              <a:t>:</a:t>
            </a:r>
            <a:r>
              <a:rPr lang="en-US" sz="1600" dirty="0"/>
              <a:t> </a:t>
            </a:r>
            <a:r>
              <a:rPr lang="el-GR" sz="1600" dirty="0"/>
              <a:t>Η απόσταση είναι ο μέσος όλων των αποστάσεων που προκύπτουν όταν ενώσουμε τις δύο ομάδες. </a:t>
            </a:r>
          </a:p>
          <a:p>
            <a:pPr algn="just">
              <a:spcBef>
                <a:spcPct val="50000"/>
              </a:spcBef>
            </a:pPr>
            <a:endParaRPr lang="el-GR" sz="1600" dirty="0"/>
          </a:p>
          <a:p>
            <a:pPr algn="just">
              <a:spcBef>
                <a:spcPct val="50000"/>
              </a:spcBef>
            </a:pPr>
            <a:r>
              <a:rPr lang="en-US" sz="1600" dirty="0" err="1">
                <a:solidFill>
                  <a:srgbClr val="3399FF"/>
                </a:solidFill>
              </a:rPr>
              <a:t>Centroid</a:t>
            </a:r>
            <a:r>
              <a:rPr lang="en-US" sz="1600" dirty="0">
                <a:solidFill>
                  <a:srgbClr val="3399FF"/>
                </a:solidFill>
              </a:rPr>
              <a:t>:</a:t>
            </a:r>
            <a:r>
              <a:rPr lang="el-GR" sz="1600" dirty="0"/>
              <a:t> Η απόσταση υπολογίζεται ως η απόσταση των κέντρων των ομάδων. </a:t>
            </a:r>
          </a:p>
          <a:p>
            <a:pPr lvl="1" algn="just">
              <a:spcBef>
                <a:spcPct val="50000"/>
              </a:spcBef>
            </a:pPr>
            <a:r>
              <a:rPr lang="el-GR" sz="1600" dirty="0">
                <a:solidFill>
                  <a:srgbClr val="FF0066"/>
                </a:solidFill>
              </a:rPr>
              <a:t>Συν:</a:t>
            </a:r>
            <a:r>
              <a:rPr lang="el-GR" sz="1600" dirty="0"/>
              <a:t> Έχει μερικές καλές ιδιότητες και παράγει συμπαγείς  και ελλειπτικές ομάδες. </a:t>
            </a:r>
          </a:p>
          <a:p>
            <a:pPr lvl="1" algn="just">
              <a:spcBef>
                <a:spcPct val="50000"/>
              </a:spcBef>
            </a:pPr>
            <a:endParaRPr lang="el-GR" sz="1600" dirty="0"/>
          </a:p>
          <a:p>
            <a:pPr algn="just"/>
            <a:r>
              <a:rPr lang="en-US" sz="1600" dirty="0">
                <a:solidFill>
                  <a:srgbClr val="3399FF"/>
                </a:solidFill>
              </a:rPr>
              <a:t>Ward Method:</a:t>
            </a:r>
            <a:r>
              <a:rPr lang="el-GR" sz="1600" dirty="0"/>
              <a:t> Είναι σχεδιασμένη να ελαχιστοποιεί τη διακύμανση μέσα στις ομάδες. Για κάθε παρατήρηση μπορούμε να υπολογίσουμε την απόστασή της από το κέντρο της ομάδας. Αν αθροίσουμε για όλες τις ομάδες έχουμε το συνολικό άθροισμα. Αυτό το άθροισμα είναι αρχικά 0. Σε κάθε βήμα ενώνουμε τις ομάδες οι οποίες οδηγούν στη μικρότερη αύξηση του συνολικού αθροίσματος αποστάσεων.</a:t>
            </a:r>
          </a:p>
          <a:p>
            <a:pPr lvl="1" algn="just"/>
            <a:endParaRPr lang="en-US" sz="1600" dirty="0" smtClean="0">
              <a:solidFill>
                <a:srgbClr val="FF0066"/>
              </a:solidFill>
            </a:endParaRPr>
          </a:p>
          <a:p>
            <a:pPr lvl="1" algn="just"/>
            <a:r>
              <a:rPr lang="el-GR" sz="1600" dirty="0" smtClean="0">
                <a:solidFill>
                  <a:srgbClr val="FF0066"/>
                </a:solidFill>
              </a:rPr>
              <a:t>Συν</a:t>
            </a:r>
            <a:r>
              <a:rPr lang="el-GR" sz="1600" dirty="0">
                <a:solidFill>
                  <a:srgbClr val="FF0066"/>
                </a:solidFill>
              </a:rPr>
              <a:t>:</a:t>
            </a:r>
            <a:r>
              <a:rPr lang="el-GR" sz="1600" dirty="0"/>
              <a:t> Έχει μερικές καλές ιδιότητες και συνήθως δημιουργεί ομάδες με παρόμοιο αριθμό παρατηρήσεων.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357158" y="500042"/>
            <a:ext cx="8316913" cy="755650"/>
          </a:xfrm>
        </p:spPr>
        <p:txBody>
          <a:bodyPr/>
          <a:lstStyle/>
          <a:p>
            <a:r>
              <a:rPr lang="el-GR" sz="3200" b="1" dirty="0"/>
              <a:t>Ιεραρχική Ομαδοποίηση</a:t>
            </a:r>
          </a:p>
        </p:txBody>
      </p:sp>
      <p:grpSp>
        <p:nvGrpSpPr>
          <p:cNvPr id="2" name="Group 3"/>
          <p:cNvGrpSpPr>
            <a:grpSpLocks/>
          </p:cNvGrpSpPr>
          <p:nvPr/>
        </p:nvGrpSpPr>
        <p:grpSpPr bwMode="auto">
          <a:xfrm>
            <a:off x="1928794" y="1928802"/>
            <a:ext cx="4786346" cy="4240220"/>
            <a:chOff x="972" y="1716"/>
            <a:chExt cx="10080" cy="8634"/>
          </a:xfrm>
        </p:grpSpPr>
        <p:sp>
          <p:nvSpPr>
            <p:cNvPr id="174084" name="Rectangle 4"/>
            <p:cNvSpPr>
              <a:spLocks noChangeArrowheads="1"/>
            </p:cNvSpPr>
            <p:nvPr/>
          </p:nvSpPr>
          <p:spPr bwMode="auto">
            <a:xfrm>
              <a:off x="972" y="1716"/>
              <a:ext cx="5040" cy="4320"/>
            </a:xfrm>
            <a:prstGeom prst="rect">
              <a:avLst/>
            </a:prstGeom>
            <a:solidFill>
              <a:srgbClr val="FFFFFF"/>
            </a:solidFill>
            <a:ln w="9525">
              <a:solidFill>
                <a:srgbClr val="000000"/>
              </a:solidFill>
              <a:miter lim="800000"/>
              <a:headEnd/>
              <a:tailEnd/>
            </a:ln>
          </p:spPr>
          <p:txBody>
            <a:bodyPr/>
            <a:lstStyle/>
            <a:p>
              <a:endParaRPr lang="el-GR"/>
            </a:p>
          </p:txBody>
        </p:sp>
        <p:sp>
          <p:nvSpPr>
            <p:cNvPr id="174085" name="Oval 5"/>
            <p:cNvSpPr>
              <a:spLocks noChangeArrowheads="1"/>
            </p:cNvSpPr>
            <p:nvPr/>
          </p:nvSpPr>
          <p:spPr bwMode="auto">
            <a:xfrm>
              <a:off x="1512" y="2253"/>
              <a:ext cx="1620" cy="1440"/>
            </a:xfrm>
            <a:prstGeom prst="ellipse">
              <a:avLst/>
            </a:prstGeom>
            <a:solidFill>
              <a:srgbClr val="FFFFFF"/>
            </a:solidFill>
            <a:ln w="9525">
              <a:solidFill>
                <a:srgbClr val="000000"/>
              </a:solidFill>
              <a:prstDash val="sysDot"/>
              <a:round/>
              <a:headEnd/>
              <a:tailEnd/>
            </a:ln>
          </p:spPr>
          <p:txBody>
            <a:bodyPr/>
            <a:lstStyle/>
            <a:p>
              <a:endParaRPr lang="el-GR"/>
            </a:p>
          </p:txBody>
        </p:sp>
        <p:sp>
          <p:nvSpPr>
            <p:cNvPr id="174086" name="AutoShape 6"/>
            <p:cNvSpPr>
              <a:spLocks noChangeArrowheads="1"/>
            </p:cNvSpPr>
            <p:nvPr/>
          </p:nvSpPr>
          <p:spPr bwMode="auto">
            <a:xfrm>
              <a:off x="1872" y="2616"/>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087" name="AutoShape 7"/>
            <p:cNvSpPr>
              <a:spLocks noChangeArrowheads="1"/>
            </p:cNvSpPr>
            <p:nvPr/>
          </p:nvSpPr>
          <p:spPr bwMode="auto">
            <a:xfrm>
              <a:off x="2412" y="3336"/>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088" name="AutoShape 8"/>
            <p:cNvSpPr>
              <a:spLocks noChangeArrowheads="1"/>
            </p:cNvSpPr>
            <p:nvPr/>
          </p:nvSpPr>
          <p:spPr bwMode="auto">
            <a:xfrm>
              <a:off x="1872" y="3336"/>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089" name="AutoShape 9"/>
            <p:cNvSpPr>
              <a:spLocks noChangeArrowheads="1"/>
            </p:cNvSpPr>
            <p:nvPr/>
          </p:nvSpPr>
          <p:spPr bwMode="auto">
            <a:xfrm>
              <a:off x="2412" y="2796"/>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090" name="Oval 10"/>
            <p:cNvSpPr>
              <a:spLocks noChangeArrowheads="1"/>
            </p:cNvSpPr>
            <p:nvPr/>
          </p:nvSpPr>
          <p:spPr bwMode="auto">
            <a:xfrm>
              <a:off x="3672" y="3516"/>
              <a:ext cx="1620" cy="1440"/>
            </a:xfrm>
            <a:prstGeom prst="ellipse">
              <a:avLst/>
            </a:prstGeom>
            <a:solidFill>
              <a:srgbClr val="FFFFFF"/>
            </a:solidFill>
            <a:ln w="9525">
              <a:solidFill>
                <a:srgbClr val="000000"/>
              </a:solidFill>
              <a:prstDash val="sysDot"/>
              <a:round/>
              <a:headEnd/>
              <a:tailEnd/>
            </a:ln>
          </p:spPr>
          <p:txBody>
            <a:bodyPr/>
            <a:lstStyle/>
            <a:p>
              <a:endParaRPr lang="el-GR"/>
            </a:p>
          </p:txBody>
        </p:sp>
        <p:sp>
          <p:nvSpPr>
            <p:cNvPr id="174091" name="AutoShape 11"/>
            <p:cNvSpPr>
              <a:spLocks noChangeArrowheads="1"/>
            </p:cNvSpPr>
            <p:nvPr/>
          </p:nvSpPr>
          <p:spPr bwMode="auto">
            <a:xfrm>
              <a:off x="4932" y="4416"/>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092" name="AutoShape 12"/>
            <p:cNvSpPr>
              <a:spLocks noChangeArrowheads="1"/>
            </p:cNvSpPr>
            <p:nvPr/>
          </p:nvSpPr>
          <p:spPr bwMode="auto">
            <a:xfrm>
              <a:off x="4932" y="4056"/>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093" name="AutoShape 13"/>
            <p:cNvSpPr>
              <a:spLocks noChangeArrowheads="1"/>
            </p:cNvSpPr>
            <p:nvPr/>
          </p:nvSpPr>
          <p:spPr bwMode="auto">
            <a:xfrm>
              <a:off x="4032" y="4596"/>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094" name="AutoShape 14"/>
            <p:cNvSpPr>
              <a:spLocks noChangeArrowheads="1"/>
            </p:cNvSpPr>
            <p:nvPr/>
          </p:nvSpPr>
          <p:spPr bwMode="auto">
            <a:xfrm>
              <a:off x="4212" y="4056"/>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095" name="AutoShape 15"/>
            <p:cNvSpPr>
              <a:spLocks noChangeArrowheads="1"/>
            </p:cNvSpPr>
            <p:nvPr/>
          </p:nvSpPr>
          <p:spPr bwMode="auto">
            <a:xfrm>
              <a:off x="4392" y="3696"/>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096" name="AutoShape 16"/>
            <p:cNvSpPr>
              <a:spLocks noChangeArrowheads="1"/>
            </p:cNvSpPr>
            <p:nvPr/>
          </p:nvSpPr>
          <p:spPr bwMode="auto">
            <a:xfrm>
              <a:off x="4032" y="3696"/>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097" name="Line 17"/>
            <p:cNvSpPr>
              <a:spLocks noChangeShapeType="1"/>
            </p:cNvSpPr>
            <p:nvPr/>
          </p:nvSpPr>
          <p:spPr bwMode="auto">
            <a:xfrm>
              <a:off x="2577" y="3426"/>
              <a:ext cx="1485" cy="360"/>
            </a:xfrm>
            <a:prstGeom prst="line">
              <a:avLst/>
            </a:prstGeom>
            <a:noFill/>
            <a:ln w="9525">
              <a:solidFill>
                <a:srgbClr val="000000"/>
              </a:solidFill>
              <a:round/>
              <a:headEnd type="triangle" w="med" len="med"/>
              <a:tailEnd type="triangle" w="med" len="med"/>
            </a:ln>
          </p:spPr>
          <p:txBody>
            <a:bodyPr/>
            <a:lstStyle/>
            <a:p>
              <a:endParaRPr lang="el-GR"/>
            </a:p>
          </p:txBody>
        </p:sp>
        <p:sp>
          <p:nvSpPr>
            <p:cNvPr id="174098" name="Text Box 18"/>
            <p:cNvSpPr txBox="1">
              <a:spLocks noChangeArrowheads="1"/>
            </p:cNvSpPr>
            <p:nvPr/>
          </p:nvSpPr>
          <p:spPr bwMode="auto">
            <a:xfrm>
              <a:off x="1872" y="5316"/>
              <a:ext cx="3060" cy="540"/>
            </a:xfrm>
            <a:prstGeom prst="rect">
              <a:avLst/>
            </a:prstGeom>
            <a:noFill/>
            <a:ln w="9525">
              <a:noFill/>
              <a:miter lim="800000"/>
              <a:headEnd/>
              <a:tailEnd/>
            </a:ln>
          </p:spPr>
          <p:txBody>
            <a:bodyPr/>
            <a:lstStyle/>
            <a:p>
              <a:pPr algn="ctr"/>
              <a:r>
                <a:rPr lang="en-US" sz="1200"/>
                <a:t>Single Linkage</a:t>
              </a:r>
              <a:endParaRPr lang="el-GR"/>
            </a:p>
          </p:txBody>
        </p:sp>
        <p:grpSp>
          <p:nvGrpSpPr>
            <p:cNvPr id="3" name="Group 19"/>
            <p:cNvGrpSpPr>
              <a:grpSpLocks/>
            </p:cNvGrpSpPr>
            <p:nvPr/>
          </p:nvGrpSpPr>
          <p:grpSpPr bwMode="auto">
            <a:xfrm>
              <a:off x="6012" y="1716"/>
              <a:ext cx="5040" cy="4320"/>
              <a:chOff x="6012" y="5580"/>
              <a:chExt cx="5040" cy="4320"/>
            </a:xfrm>
          </p:grpSpPr>
          <p:sp>
            <p:nvSpPr>
              <p:cNvPr id="174100" name="Rectangle 20"/>
              <p:cNvSpPr>
                <a:spLocks noChangeArrowheads="1"/>
              </p:cNvSpPr>
              <p:nvPr/>
            </p:nvSpPr>
            <p:spPr bwMode="auto">
              <a:xfrm>
                <a:off x="6012" y="5580"/>
                <a:ext cx="5040" cy="4320"/>
              </a:xfrm>
              <a:prstGeom prst="rect">
                <a:avLst/>
              </a:prstGeom>
              <a:solidFill>
                <a:srgbClr val="FFFFFF"/>
              </a:solidFill>
              <a:ln w="9525">
                <a:solidFill>
                  <a:srgbClr val="000000"/>
                </a:solidFill>
                <a:miter lim="800000"/>
                <a:headEnd/>
                <a:tailEnd/>
              </a:ln>
            </p:spPr>
            <p:txBody>
              <a:bodyPr/>
              <a:lstStyle/>
              <a:p>
                <a:endParaRPr lang="el-GR"/>
              </a:p>
            </p:txBody>
          </p:sp>
          <p:sp>
            <p:nvSpPr>
              <p:cNvPr id="174101" name="Oval 21"/>
              <p:cNvSpPr>
                <a:spLocks noChangeArrowheads="1"/>
              </p:cNvSpPr>
              <p:nvPr/>
            </p:nvSpPr>
            <p:spPr bwMode="auto">
              <a:xfrm>
                <a:off x="6552" y="6117"/>
                <a:ext cx="1620" cy="1440"/>
              </a:xfrm>
              <a:prstGeom prst="ellipse">
                <a:avLst/>
              </a:prstGeom>
              <a:solidFill>
                <a:srgbClr val="FFFFFF"/>
              </a:solidFill>
              <a:ln w="9525">
                <a:solidFill>
                  <a:srgbClr val="000000"/>
                </a:solidFill>
                <a:prstDash val="sysDot"/>
                <a:round/>
                <a:headEnd/>
                <a:tailEnd/>
              </a:ln>
            </p:spPr>
            <p:txBody>
              <a:bodyPr/>
              <a:lstStyle/>
              <a:p>
                <a:endParaRPr lang="el-GR"/>
              </a:p>
            </p:txBody>
          </p:sp>
          <p:sp>
            <p:nvSpPr>
              <p:cNvPr id="174102" name="AutoShape 22"/>
              <p:cNvSpPr>
                <a:spLocks noChangeArrowheads="1"/>
              </p:cNvSpPr>
              <p:nvPr/>
            </p:nvSpPr>
            <p:spPr bwMode="auto">
              <a:xfrm>
                <a:off x="6912" y="6480"/>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03" name="AutoShape 23"/>
              <p:cNvSpPr>
                <a:spLocks noChangeArrowheads="1"/>
              </p:cNvSpPr>
              <p:nvPr/>
            </p:nvSpPr>
            <p:spPr bwMode="auto">
              <a:xfrm>
                <a:off x="7452" y="7200"/>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04" name="AutoShape 24"/>
              <p:cNvSpPr>
                <a:spLocks noChangeArrowheads="1"/>
              </p:cNvSpPr>
              <p:nvPr/>
            </p:nvSpPr>
            <p:spPr bwMode="auto">
              <a:xfrm>
                <a:off x="6912" y="7200"/>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05" name="AutoShape 25"/>
              <p:cNvSpPr>
                <a:spLocks noChangeArrowheads="1"/>
              </p:cNvSpPr>
              <p:nvPr/>
            </p:nvSpPr>
            <p:spPr bwMode="auto">
              <a:xfrm>
                <a:off x="7452" y="6660"/>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06" name="Oval 26"/>
              <p:cNvSpPr>
                <a:spLocks noChangeArrowheads="1"/>
              </p:cNvSpPr>
              <p:nvPr/>
            </p:nvSpPr>
            <p:spPr bwMode="auto">
              <a:xfrm>
                <a:off x="8712" y="7380"/>
                <a:ext cx="1620" cy="1440"/>
              </a:xfrm>
              <a:prstGeom prst="ellipse">
                <a:avLst/>
              </a:prstGeom>
              <a:solidFill>
                <a:srgbClr val="FFFFFF"/>
              </a:solidFill>
              <a:ln w="9525">
                <a:solidFill>
                  <a:srgbClr val="000000"/>
                </a:solidFill>
                <a:prstDash val="sysDot"/>
                <a:round/>
                <a:headEnd/>
                <a:tailEnd/>
              </a:ln>
            </p:spPr>
            <p:txBody>
              <a:bodyPr/>
              <a:lstStyle/>
              <a:p>
                <a:endParaRPr lang="el-GR"/>
              </a:p>
            </p:txBody>
          </p:sp>
          <p:sp>
            <p:nvSpPr>
              <p:cNvPr id="174107" name="AutoShape 27"/>
              <p:cNvSpPr>
                <a:spLocks noChangeArrowheads="1"/>
              </p:cNvSpPr>
              <p:nvPr/>
            </p:nvSpPr>
            <p:spPr bwMode="auto">
              <a:xfrm>
                <a:off x="9972" y="8280"/>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08" name="AutoShape 28"/>
              <p:cNvSpPr>
                <a:spLocks noChangeArrowheads="1"/>
              </p:cNvSpPr>
              <p:nvPr/>
            </p:nvSpPr>
            <p:spPr bwMode="auto">
              <a:xfrm>
                <a:off x="9972" y="7920"/>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09" name="AutoShape 29"/>
              <p:cNvSpPr>
                <a:spLocks noChangeArrowheads="1"/>
              </p:cNvSpPr>
              <p:nvPr/>
            </p:nvSpPr>
            <p:spPr bwMode="auto">
              <a:xfrm>
                <a:off x="9072" y="8460"/>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10" name="AutoShape 30"/>
              <p:cNvSpPr>
                <a:spLocks noChangeArrowheads="1"/>
              </p:cNvSpPr>
              <p:nvPr/>
            </p:nvSpPr>
            <p:spPr bwMode="auto">
              <a:xfrm>
                <a:off x="9252" y="7920"/>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11" name="AutoShape 31"/>
              <p:cNvSpPr>
                <a:spLocks noChangeArrowheads="1"/>
              </p:cNvSpPr>
              <p:nvPr/>
            </p:nvSpPr>
            <p:spPr bwMode="auto">
              <a:xfrm>
                <a:off x="9432" y="7560"/>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12" name="AutoShape 32"/>
              <p:cNvSpPr>
                <a:spLocks noChangeArrowheads="1"/>
              </p:cNvSpPr>
              <p:nvPr/>
            </p:nvSpPr>
            <p:spPr bwMode="auto">
              <a:xfrm>
                <a:off x="9072" y="7560"/>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13" name="Line 33"/>
              <p:cNvSpPr>
                <a:spLocks noChangeShapeType="1"/>
              </p:cNvSpPr>
              <p:nvPr/>
            </p:nvSpPr>
            <p:spPr bwMode="auto">
              <a:xfrm>
                <a:off x="7092" y="6660"/>
                <a:ext cx="2880" cy="1620"/>
              </a:xfrm>
              <a:prstGeom prst="line">
                <a:avLst/>
              </a:prstGeom>
              <a:noFill/>
              <a:ln w="9525">
                <a:solidFill>
                  <a:srgbClr val="000000"/>
                </a:solidFill>
                <a:round/>
                <a:headEnd type="triangle" w="med" len="med"/>
                <a:tailEnd type="triangle" w="med" len="med"/>
              </a:ln>
            </p:spPr>
            <p:txBody>
              <a:bodyPr/>
              <a:lstStyle/>
              <a:p>
                <a:endParaRPr lang="el-GR"/>
              </a:p>
            </p:txBody>
          </p:sp>
          <p:sp>
            <p:nvSpPr>
              <p:cNvPr id="174114" name="Text Box 34"/>
              <p:cNvSpPr txBox="1">
                <a:spLocks noChangeArrowheads="1"/>
              </p:cNvSpPr>
              <p:nvPr/>
            </p:nvSpPr>
            <p:spPr bwMode="auto">
              <a:xfrm>
                <a:off x="6912" y="9180"/>
                <a:ext cx="3060" cy="540"/>
              </a:xfrm>
              <a:prstGeom prst="rect">
                <a:avLst/>
              </a:prstGeom>
              <a:noFill/>
              <a:ln w="9525">
                <a:noFill/>
                <a:miter lim="800000"/>
                <a:headEnd/>
                <a:tailEnd/>
              </a:ln>
            </p:spPr>
            <p:txBody>
              <a:bodyPr/>
              <a:lstStyle/>
              <a:p>
                <a:pPr algn="ctr"/>
                <a:r>
                  <a:rPr lang="en-US" sz="1200"/>
                  <a:t>Complete Linkage</a:t>
                </a:r>
                <a:endParaRPr lang="el-GR"/>
              </a:p>
            </p:txBody>
          </p:sp>
        </p:grpSp>
        <p:sp>
          <p:nvSpPr>
            <p:cNvPr id="174115" name="Rectangle 35"/>
            <p:cNvSpPr>
              <a:spLocks noChangeArrowheads="1"/>
            </p:cNvSpPr>
            <p:nvPr/>
          </p:nvSpPr>
          <p:spPr bwMode="auto">
            <a:xfrm>
              <a:off x="972" y="6030"/>
              <a:ext cx="5040" cy="4320"/>
            </a:xfrm>
            <a:prstGeom prst="rect">
              <a:avLst/>
            </a:prstGeom>
            <a:solidFill>
              <a:srgbClr val="FFFFFF"/>
            </a:solidFill>
            <a:ln w="9525">
              <a:solidFill>
                <a:srgbClr val="000000"/>
              </a:solidFill>
              <a:miter lim="800000"/>
              <a:headEnd/>
              <a:tailEnd/>
            </a:ln>
          </p:spPr>
          <p:txBody>
            <a:bodyPr/>
            <a:lstStyle/>
            <a:p>
              <a:endParaRPr lang="el-GR"/>
            </a:p>
          </p:txBody>
        </p:sp>
        <p:sp>
          <p:nvSpPr>
            <p:cNvPr id="174116" name="Oval 36"/>
            <p:cNvSpPr>
              <a:spLocks noChangeArrowheads="1"/>
            </p:cNvSpPr>
            <p:nvPr/>
          </p:nvSpPr>
          <p:spPr bwMode="auto">
            <a:xfrm>
              <a:off x="1512" y="6567"/>
              <a:ext cx="1620" cy="1440"/>
            </a:xfrm>
            <a:prstGeom prst="ellipse">
              <a:avLst/>
            </a:prstGeom>
            <a:solidFill>
              <a:srgbClr val="FFFFFF"/>
            </a:solidFill>
            <a:ln w="9525">
              <a:solidFill>
                <a:srgbClr val="000000"/>
              </a:solidFill>
              <a:prstDash val="sysDot"/>
              <a:round/>
              <a:headEnd/>
              <a:tailEnd/>
            </a:ln>
          </p:spPr>
          <p:txBody>
            <a:bodyPr/>
            <a:lstStyle/>
            <a:p>
              <a:endParaRPr lang="el-GR"/>
            </a:p>
          </p:txBody>
        </p:sp>
        <p:sp>
          <p:nvSpPr>
            <p:cNvPr id="174117" name="AutoShape 37"/>
            <p:cNvSpPr>
              <a:spLocks noChangeArrowheads="1"/>
            </p:cNvSpPr>
            <p:nvPr/>
          </p:nvSpPr>
          <p:spPr bwMode="auto">
            <a:xfrm>
              <a:off x="1872" y="6930"/>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18" name="AutoShape 38"/>
            <p:cNvSpPr>
              <a:spLocks noChangeArrowheads="1"/>
            </p:cNvSpPr>
            <p:nvPr/>
          </p:nvSpPr>
          <p:spPr bwMode="auto">
            <a:xfrm>
              <a:off x="2412" y="7650"/>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19" name="AutoShape 39"/>
            <p:cNvSpPr>
              <a:spLocks noChangeArrowheads="1"/>
            </p:cNvSpPr>
            <p:nvPr/>
          </p:nvSpPr>
          <p:spPr bwMode="auto">
            <a:xfrm>
              <a:off x="1872" y="7650"/>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20" name="AutoShape 40"/>
            <p:cNvSpPr>
              <a:spLocks noChangeArrowheads="1"/>
            </p:cNvSpPr>
            <p:nvPr/>
          </p:nvSpPr>
          <p:spPr bwMode="auto">
            <a:xfrm>
              <a:off x="2412" y="7110"/>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21" name="Oval 41"/>
            <p:cNvSpPr>
              <a:spLocks noChangeArrowheads="1"/>
            </p:cNvSpPr>
            <p:nvPr/>
          </p:nvSpPr>
          <p:spPr bwMode="auto">
            <a:xfrm>
              <a:off x="3672" y="7830"/>
              <a:ext cx="1620" cy="1440"/>
            </a:xfrm>
            <a:prstGeom prst="ellipse">
              <a:avLst/>
            </a:prstGeom>
            <a:solidFill>
              <a:srgbClr val="FFFFFF"/>
            </a:solidFill>
            <a:ln w="9525">
              <a:solidFill>
                <a:srgbClr val="000000"/>
              </a:solidFill>
              <a:prstDash val="sysDot"/>
              <a:round/>
              <a:headEnd/>
              <a:tailEnd/>
            </a:ln>
          </p:spPr>
          <p:txBody>
            <a:bodyPr/>
            <a:lstStyle/>
            <a:p>
              <a:endParaRPr lang="el-GR"/>
            </a:p>
          </p:txBody>
        </p:sp>
        <p:sp>
          <p:nvSpPr>
            <p:cNvPr id="174122" name="AutoShape 42"/>
            <p:cNvSpPr>
              <a:spLocks noChangeArrowheads="1"/>
            </p:cNvSpPr>
            <p:nvPr/>
          </p:nvSpPr>
          <p:spPr bwMode="auto">
            <a:xfrm>
              <a:off x="4932" y="8730"/>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23" name="AutoShape 43"/>
            <p:cNvSpPr>
              <a:spLocks noChangeArrowheads="1"/>
            </p:cNvSpPr>
            <p:nvPr/>
          </p:nvSpPr>
          <p:spPr bwMode="auto">
            <a:xfrm>
              <a:off x="4932" y="8370"/>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24" name="AutoShape 44"/>
            <p:cNvSpPr>
              <a:spLocks noChangeArrowheads="1"/>
            </p:cNvSpPr>
            <p:nvPr/>
          </p:nvSpPr>
          <p:spPr bwMode="auto">
            <a:xfrm>
              <a:off x="4032" y="8910"/>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25" name="AutoShape 45"/>
            <p:cNvSpPr>
              <a:spLocks noChangeArrowheads="1"/>
            </p:cNvSpPr>
            <p:nvPr/>
          </p:nvSpPr>
          <p:spPr bwMode="auto">
            <a:xfrm>
              <a:off x="4212" y="8370"/>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26" name="AutoShape 46"/>
            <p:cNvSpPr>
              <a:spLocks noChangeArrowheads="1"/>
            </p:cNvSpPr>
            <p:nvPr/>
          </p:nvSpPr>
          <p:spPr bwMode="auto">
            <a:xfrm>
              <a:off x="4527" y="7965"/>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27" name="AutoShape 47"/>
            <p:cNvSpPr>
              <a:spLocks noChangeArrowheads="1"/>
            </p:cNvSpPr>
            <p:nvPr/>
          </p:nvSpPr>
          <p:spPr bwMode="auto">
            <a:xfrm>
              <a:off x="4182" y="7995"/>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28" name="Line 48"/>
            <p:cNvSpPr>
              <a:spLocks noChangeShapeType="1"/>
            </p:cNvSpPr>
            <p:nvPr/>
          </p:nvSpPr>
          <p:spPr bwMode="auto">
            <a:xfrm>
              <a:off x="2592" y="7515"/>
              <a:ext cx="1980" cy="870"/>
            </a:xfrm>
            <a:prstGeom prst="line">
              <a:avLst/>
            </a:prstGeom>
            <a:noFill/>
            <a:ln w="9525">
              <a:solidFill>
                <a:srgbClr val="000000"/>
              </a:solidFill>
              <a:round/>
              <a:headEnd type="triangle" w="med" len="med"/>
              <a:tailEnd type="triangle" w="med" len="med"/>
            </a:ln>
          </p:spPr>
          <p:txBody>
            <a:bodyPr/>
            <a:lstStyle/>
            <a:p>
              <a:endParaRPr lang="el-GR"/>
            </a:p>
          </p:txBody>
        </p:sp>
        <p:sp>
          <p:nvSpPr>
            <p:cNvPr id="174129" name="Text Box 49"/>
            <p:cNvSpPr txBox="1">
              <a:spLocks noChangeArrowheads="1"/>
            </p:cNvSpPr>
            <p:nvPr/>
          </p:nvSpPr>
          <p:spPr bwMode="auto">
            <a:xfrm>
              <a:off x="1872" y="9630"/>
              <a:ext cx="3060" cy="540"/>
            </a:xfrm>
            <a:prstGeom prst="rect">
              <a:avLst/>
            </a:prstGeom>
            <a:noFill/>
            <a:ln w="9525">
              <a:noFill/>
              <a:miter lim="800000"/>
              <a:headEnd/>
              <a:tailEnd/>
            </a:ln>
          </p:spPr>
          <p:txBody>
            <a:bodyPr/>
            <a:lstStyle/>
            <a:p>
              <a:pPr algn="ctr"/>
              <a:r>
                <a:rPr lang="en-US" sz="1200"/>
                <a:t>Average Linkage</a:t>
              </a:r>
              <a:endParaRPr lang="el-GR"/>
            </a:p>
          </p:txBody>
        </p:sp>
        <p:sp>
          <p:nvSpPr>
            <p:cNvPr id="174130" name="Rectangle 50"/>
            <p:cNvSpPr>
              <a:spLocks noChangeArrowheads="1"/>
            </p:cNvSpPr>
            <p:nvPr/>
          </p:nvSpPr>
          <p:spPr bwMode="auto">
            <a:xfrm>
              <a:off x="6012" y="6030"/>
              <a:ext cx="5040" cy="4320"/>
            </a:xfrm>
            <a:prstGeom prst="rect">
              <a:avLst/>
            </a:prstGeom>
            <a:solidFill>
              <a:srgbClr val="FFFFFF"/>
            </a:solidFill>
            <a:ln w="9525">
              <a:solidFill>
                <a:srgbClr val="000000"/>
              </a:solidFill>
              <a:miter lim="800000"/>
              <a:headEnd/>
              <a:tailEnd/>
            </a:ln>
          </p:spPr>
          <p:txBody>
            <a:bodyPr/>
            <a:lstStyle/>
            <a:p>
              <a:endParaRPr lang="el-GR"/>
            </a:p>
          </p:txBody>
        </p:sp>
        <p:sp>
          <p:nvSpPr>
            <p:cNvPr id="174131" name="Oval 51"/>
            <p:cNvSpPr>
              <a:spLocks noChangeArrowheads="1"/>
            </p:cNvSpPr>
            <p:nvPr/>
          </p:nvSpPr>
          <p:spPr bwMode="auto">
            <a:xfrm>
              <a:off x="6552" y="6567"/>
              <a:ext cx="1620" cy="1440"/>
            </a:xfrm>
            <a:prstGeom prst="ellipse">
              <a:avLst/>
            </a:prstGeom>
            <a:solidFill>
              <a:srgbClr val="FFFFFF"/>
            </a:solidFill>
            <a:ln w="9525">
              <a:solidFill>
                <a:srgbClr val="000000"/>
              </a:solidFill>
              <a:prstDash val="sysDot"/>
              <a:round/>
              <a:headEnd/>
              <a:tailEnd/>
            </a:ln>
          </p:spPr>
          <p:txBody>
            <a:bodyPr/>
            <a:lstStyle/>
            <a:p>
              <a:endParaRPr lang="el-GR"/>
            </a:p>
          </p:txBody>
        </p:sp>
        <p:sp>
          <p:nvSpPr>
            <p:cNvPr id="174132" name="AutoShape 52"/>
            <p:cNvSpPr>
              <a:spLocks noChangeArrowheads="1"/>
            </p:cNvSpPr>
            <p:nvPr/>
          </p:nvSpPr>
          <p:spPr bwMode="auto">
            <a:xfrm>
              <a:off x="6972" y="6720"/>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33" name="AutoShape 53"/>
            <p:cNvSpPr>
              <a:spLocks noChangeArrowheads="1"/>
            </p:cNvSpPr>
            <p:nvPr/>
          </p:nvSpPr>
          <p:spPr bwMode="auto">
            <a:xfrm>
              <a:off x="7017" y="7545"/>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34" name="AutoShape 54"/>
            <p:cNvSpPr>
              <a:spLocks noChangeArrowheads="1"/>
            </p:cNvSpPr>
            <p:nvPr/>
          </p:nvSpPr>
          <p:spPr bwMode="auto">
            <a:xfrm>
              <a:off x="6777" y="7425"/>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35" name="AutoShape 55"/>
            <p:cNvSpPr>
              <a:spLocks noChangeArrowheads="1"/>
            </p:cNvSpPr>
            <p:nvPr/>
          </p:nvSpPr>
          <p:spPr bwMode="auto">
            <a:xfrm>
              <a:off x="6837" y="7020"/>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36" name="Oval 56"/>
            <p:cNvSpPr>
              <a:spLocks noChangeArrowheads="1"/>
            </p:cNvSpPr>
            <p:nvPr/>
          </p:nvSpPr>
          <p:spPr bwMode="auto">
            <a:xfrm>
              <a:off x="8712" y="7830"/>
              <a:ext cx="1620" cy="1440"/>
            </a:xfrm>
            <a:prstGeom prst="ellipse">
              <a:avLst/>
            </a:prstGeom>
            <a:solidFill>
              <a:srgbClr val="FFFFFF"/>
            </a:solidFill>
            <a:ln w="9525">
              <a:solidFill>
                <a:srgbClr val="000000"/>
              </a:solidFill>
              <a:prstDash val="sysDot"/>
              <a:round/>
              <a:headEnd/>
              <a:tailEnd/>
            </a:ln>
          </p:spPr>
          <p:txBody>
            <a:bodyPr/>
            <a:lstStyle/>
            <a:p>
              <a:endParaRPr lang="el-GR"/>
            </a:p>
          </p:txBody>
        </p:sp>
        <p:sp>
          <p:nvSpPr>
            <p:cNvPr id="174137" name="AutoShape 57"/>
            <p:cNvSpPr>
              <a:spLocks noChangeArrowheads="1"/>
            </p:cNvSpPr>
            <p:nvPr/>
          </p:nvSpPr>
          <p:spPr bwMode="auto">
            <a:xfrm>
              <a:off x="9972" y="8730"/>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38" name="AutoShape 58"/>
            <p:cNvSpPr>
              <a:spLocks noChangeArrowheads="1"/>
            </p:cNvSpPr>
            <p:nvPr/>
          </p:nvSpPr>
          <p:spPr bwMode="auto">
            <a:xfrm>
              <a:off x="9972" y="8370"/>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39" name="AutoShape 59"/>
            <p:cNvSpPr>
              <a:spLocks noChangeArrowheads="1"/>
            </p:cNvSpPr>
            <p:nvPr/>
          </p:nvSpPr>
          <p:spPr bwMode="auto">
            <a:xfrm>
              <a:off x="9192" y="8940"/>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40" name="AutoShape 60"/>
            <p:cNvSpPr>
              <a:spLocks noChangeArrowheads="1"/>
            </p:cNvSpPr>
            <p:nvPr/>
          </p:nvSpPr>
          <p:spPr bwMode="auto">
            <a:xfrm>
              <a:off x="9432" y="9000"/>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41" name="AutoShape 61"/>
            <p:cNvSpPr>
              <a:spLocks noChangeArrowheads="1"/>
            </p:cNvSpPr>
            <p:nvPr/>
          </p:nvSpPr>
          <p:spPr bwMode="auto">
            <a:xfrm>
              <a:off x="9267" y="8115"/>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42" name="AutoShape 62"/>
            <p:cNvSpPr>
              <a:spLocks noChangeArrowheads="1"/>
            </p:cNvSpPr>
            <p:nvPr/>
          </p:nvSpPr>
          <p:spPr bwMode="auto">
            <a:xfrm>
              <a:off x="9087" y="8445"/>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43" name="Line 63"/>
            <p:cNvSpPr>
              <a:spLocks noChangeShapeType="1"/>
            </p:cNvSpPr>
            <p:nvPr/>
          </p:nvSpPr>
          <p:spPr bwMode="auto">
            <a:xfrm>
              <a:off x="7089" y="7140"/>
              <a:ext cx="2595" cy="1560"/>
            </a:xfrm>
            <a:prstGeom prst="line">
              <a:avLst/>
            </a:prstGeom>
            <a:noFill/>
            <a:ln w="9525">
              <a:solidFill>
                <a:srgbClr val="000000"/>
              </a:solidFill>
              <a:round/>
              <a:headEnd type="oval" w="med" len="med"/>
              <a:tailEnd type="oval" w="med" len="med"/>
            </a:ln>
          </p:spPr>
          <p:txBody>
            <a:bodyPr/>
            <a:lstStyle/>
            <a:p>
              <a:endParaRPr lang="el-GR"/>
            </a:p>
          </p:txBody>
        </p:sp>
        <p:sp>
          <p:nvSpPr>
            <p:cNvPr id="174144" name="Text Box 64"/>
            <p:cNvSpPr txBox="1">
              <a:spLocks noChangeArrowheads="1"/>
            </p:cNvSpPr>
            <p:nvPr/>
          </p:nvSpPr>
          <p:spPr bwMode="auto">
            <a:xfrm>
              <a:off x="6912" y="9630"/>
              <a:ext cx="3060" cy="540"/>
            </a:xfrm>
            <a:prstGeom prst="rect">
              <a:avLst/>
            </a:prstGeom>
            <a:noFill/>
            <a:ln w="9525">
              <a:noFill/>
              <a:miter lim="800000"/>
              <a:headEnd/>
              <a:tailEnd/>
            </a:ln>
          </p:spPr>
          <p:txBody>
            <a:bodyPr/>
            <a:lstStyle/>
            <a:p>
              <a:pPr algn="ctr"/>
              <a:r>
                <a:rPr lang="en-US" sz="1200"/>
                <a:t>Centroid</a:t>
              </a:r>
              <a:endParaRPr lang="el-GR"/>
            </a:p>
          </p:txBody>
        </p:sp>
        <p:sp>
          <p:nvSpPr>
            <p:cNvPr id="174145" name="AutoShape 65"/>
            <p:cNvSpPr>
              <a:spLocks noChangeArrowheads="1"/>
            </p:cNvSpPr>
            <p:nvPr/>
          </p:nvSpPr>
          <p:spPr bwMode="auto">
            <a:xfrm>
              <a:off x="9777" y="8157"/>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46" name="AutoShape 66"/>
            <p:cNvSpPr>
              <a:spLocks noChangeArrowheads="1"/>
            </p:cNvSpPr>
            <p:nvPr/>
          </p:nvSpPr>
          <p:spPr bwMode="auto">
            <a:xfrm>
              <a:off x="7137" y="6912"/>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47" name="AutoShape 67"/>
            <p:cNvSpPr>
              <a:spLocks noChangeArrowheads="1"/>
            </p:cNvSpPr>
            <p:nvPr/>
          </p:nvSpPr>
          <p:spPr bwMode="auto">
            <a:xfrm>
              <a:off x="7602" y="6882"/>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48" name="AutoShape 68"/>
            <p:cNvSpPr>
              <a:spLocks noChangeArrowheads="1"/>
            </p:cNvSpPr>
            <p:nvPr/>
          </p:nvSpPr>
          <p:spPr bwMode="auto">
            <a:xfrm>
              <a:off x="7242" y="6747"/>
              <a:ext cx="180" cy="180"/>
            </a:xfrm>
            <a:custGeom>
              <a:avLst/>
              <a:gdLst>
                <a:gd name="G0" fmla="+- 6480 0 0"/>
                <a:gd name="G1" fmla="+- 8640 0 0"/>
                <a:gd name="G2" fmla="+- 4320 0 0"/>
                <a:gd name="G3" fmla="+- 21600 0 6480"/>
                <a:gd name="G4" fmla="+- 21600 0 8640"/>
                <a:gd name="G5" fmla="+- 21600 0 4320"/>
                <a:gd name="G6" fmla="+- 6480 0 10800"/>
                <a:gd name="G7" fmla="+- 8640 0 10800"/>
                <a:gd name="G8" fmla="*/ G7 4320 G6"/>
                <a:gd name="G9" fmla="+- 21600 0 G8"/>
                <a:gd name="T0" fmla="*/ G8 w 21600"/>
                <a:gd name="T1" fmla="*/ G1 h 21600"/>
                <a:gd name="T2" fmla="*/ G9 w 21600"/>
                <a:gd name="T3" fmla="*/ G4 h 21600"/>
              </a:gdLst>
              <a:ahLst/>
              <a:cxnLst>
                <a:cxn ang="0">
                  <a:pos x="r" y="vc"/>
                </a:cxn>
                <a:cxn ang="5400000">
                  <a:pos x="hc" y="b"/>
                </a:cxn>
                <a:cxn ang="10800000">
                  <a:pos x="l" y="vc"/>
                </a:cxn>
                <a:cxn ang="16200000">
                  <a:pos x="hc" y="t"/>
                </a:cxn>
              </a:cxnLst>
              <a:rect l="T0" t="T1" r="T2" b="T3"/>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FFFFFF"/>
            </a:solidFill>
            <a:ln w="9525">
              <a:solidFill>
                <a:srgbClr val="000000"/>
              </a:solidFill>
              <a:miter lim="800000"/>
              <a:headEnd/>
              <a:tailEnd/>
            </a:ln>
          </p:spPr>
          <p:txBody>
            <a:bodyPr/>
            <a:lstStyle/>
            <a:p>
              <a:endParaRPr lang="el-GR"/>
            </a:p>
          </p:txBody>
        </p:sp>
        <p:sp>
          <p:nvSpPr>
            <p:cNvPr id="174149" name="Line 69"/>
            <p:cNvSpPr>
              <a:spLocks noChangeShapeType="1"/>
            </p:cNvSpPr>
            <p:nvPr/>
          </p:nvSpPr>
          <p:spPr bwMode="auto">
            <a:xfrm>
              <a:off x="2070" y="7815"/>
              <a:ext cx="1980" cy="1155"/>
            </a:xfrm>
            <a:prstGeom prst="line">
              <a:avLst/>
            </a:prstGeom>
            <a:noFill/>
            <a:ln w="9525">
              <a:solidFill>
                <a:srgbClr val="000000"/>
              </a:solidFill>
              <a:prstDash val="sysDot"/>
              <a:round/>
              <a:headEnd type="triangle" w="sm" len="sm"/>
              <a:tailEnd type="triangle" w="sm" len="sm"/>
            </a:ln>
          </p:spPr>
          <p:txBody>
            <a:bodyPr/>
            <a:lstStyle/>
            <a:p>
              <a:endParaRPr lang="el-GR"/>
            </a:p>
          </p:txBody>
        </p:sp>
        <p:sp>
          <p:nvSpPr>
            <p:cNvPr id="174150" name="Line 70"/>
            <p:cNvSpPr>
              <a:spLocks noChangeShapeType="1"/>
            </p:cNvSpPr>
            <p:nvPr/>
          </p:nvSpPr>
          <p:spPr bwMode="auto">
            <a:xfrm>
              <a:off x="2100" y="7782"/>
              <a:ext cx="2115" cy="645"/>
            </a:xfrm>
            <a:prstGeom prst="line">
              <a:avLst/>
            </a:prstGeom>
            <a:noFill/>
            <a:ln w="9525">
              <a:solidFill>
                <a:srgbClr val="000000"/>
              </a:solidFill>
              <a:prstDash val="sysDot"/>
              <a:round/>
              <a:headEnd type="triangle" w="sm" len="sm"/>
              <a:tailEnd type="triangle" w="sm" len="sm"/>
            </a:ln>
          </p:spPr>
          <p:txBody>
            <a:bodyPr/>
            <a:lstStyle/>
            <a:p>
              <a:endParaRPr lang="el-GR"/>
            </a:p>
          </p:txBody>
        </p:sp>
        <p:sp>
          <p:nvSpPr>
            <p:cNvPr id="174151" name="Line 71"/>
            <p:cNvSpPr>
              <a:spLocks noChangeShapeType="1"/>
            </p:cNvSpPr>
            <p:nvPr/>
          </p:nvSpPr>
          <p:spPr bwMode="auto">
            <a:xfrm>
              <a:off x="2190" y="7827"/>
              <a:ext cx="1995" cy="240"/>
            </a:xfrm>
            <a:prstGeom prst="line">
              <a:avLst/>
            </a:prstGeom>
            <a:noFill/>
            <a:ln w="9525">
              <a:solidFill>
                <a:srgbClr val="000000"/>
              </a:solidFill>
              <a:prstDash val="sysDot"/>
              <a:round/>
              <a:headEnd type="triangle" w="sm" len="sm"/>
              <a:tailEnd type="triangle" w="sm" len="sm"/>
            </a:ln>
          </p:spPr>
          <p:txBody>
            <a:bodyPr/>
            <a:lstStyle/>
            <a:p>
              <a:endParaRPr lang="el-GR"/>
            </a:p>
          </p:txBody>
        </p:sp>
        <p:sp>
          <p:nvSpPr>
            <p:cNvPr id="174152" name="Line 72"/>
            <p:cNvSpPr>
              <a:spLocks noChangeShapeType="1"/>
            </p:cNvSpPr>
            <p:nvPr/>
          </p:nvSpPr>
          <p:spPr bwMode="auto">
            <a:xfrm>
              <a:off x="2160" y="7872"/>
              <a:ext cx="2775" cy="585"/>
            </a:xfrm>
            <a:prstGeom prst="line">
              <a:avLst/>
            </a:prstGeom>
            <a:noFill/>
            <a:ln w="9525">
              <a:solidFill>
                <a:srgbClr val="000000"/>
              </a:solidFill>
              <a:prstDash val="sysDot"/>
              <a:round/>
              <a:headEnd type="triangle" w="sm" len="sm"/>
              <a:tailEnd type="triangle" w="sm" len="sm"/>
            </a:ln>
          </p:spPr>
          <p:txBody>
            <a:bodyPr/>
            <a:lstStyle/>
            <a:p>
              <a:endParaRPr lang="el-GR"/>
            </a:p>
          </p:txBody>
        </p:sp>
        <p:sp>
          <p:nvSpPr>
            <p:cNvPr id="174153" name="Line 73"/>
            <p:cNvSpPr>
              <a:spLocks noChangeShapeType="1"/>
            </p:cNvSpPr>
            <p:nvPr/>
          </p:nvSpPr>
          <p:spPr bwMode="auto">
            <a:xfrm>
              <a:off x="2190" y="7827"/>
              <a:ext cx="2370" cy="150"/>
            </a:xfrm>
            <a:prstGeom prst="line">
              <a:avLst/>
            </a:prstGeom>
            <a:noFill/>
            <a:ln w="9525">
              <a:solidFill>
                <a:srgbClr val="000000"/>
              </a:solidFill>
              <a:prstDash val="sysDot"/>
              <a:round/>
              <a:headEnd type="triangle" w="sm" len="sm"/>
              <a:tailEnd type="triangle" w="sm" len="sm"/>
            </a:ln>
          </p:spPr>
          <p:txBody>
            <a:bodyPr/>
            <a:lstStyle/>
            <a:p>
              <a:endParaRPr lang="el-GR"/>
            </a:p>
          </p:txBody>
        </p:sp>
        <p:sp>
          <p:nvSpPr>
            <p:cNvPr id="174154" name="Line 74"/>
            <p:cNvSpPr>
              <a:spLocks noChangeShapeType="1"/>
            </p:cNvSpPr>
            <p:nvPr/>
          </p:nvSpPr>
          <p:spPr bwMode="auto">
            <a:xfrm>
              <a:off x="2280" y="7872"/>
              <a:ext cx="2685" cy="1005"/>
            </a:xfrm>
            <a:prstGeom prst="line">
              <a:avLst/>
            </a:prstGeom>
            <a:noFill/>
            <a:ln w="9525">
              <a:solidFill>
                <a:srgbClr val="000000"/>
              </a:solidFill>
              <a:prstDash val="sysDot"/>
              <a:round/>
              <a:headEnd type="triangle" w="sm" len="sm"/>
              <a:tailEnd type="triangle" w="sm" len="sm"/>
            </a:ln>
          </p:spPr>
          <p:txBody>
            <a:bodyPr/>
            <a:lstStyle/>
            <a:p>
              <a:endParaRPr lang="el-GR"/>
            </a:p>
          </p:txBody>
        </p:sp>
        <p:sp>
          <p:nvSpPr>
            <p:cNvPr id="174155" name="Line 75"/>
            <p:cNvSpPr>
              <a:spLocks noChangeShapeType="1"/>
            </p:cNvSpPr>
            <p:nvPr/>
          </p:nvSpPr>
          <p:spPr bwMode="auto">
            <a:xfrm>
              <a:off x="2565" y="7677"/>
              <a:ext cx="1515" cy="1245"/>
            </a:xfrm>
            <a:prstGeom prst="line">
              <a:avLst/>
            </a:prstGeom>
            <a:noFill/>
            <a:ln w="9525">
              <a:solidFill>
                <a:srgbClr val="000000"/>
              </a:solidFill>
              <a:prstDash val="sysDot"/>
              <a:round/>
              <a:headEnd type="triangle" w="sm" len="sm"/>
              <a:tailEnd type="triangle" w="sm" len="sm"/>
            </a:ln>
          </p:spPr>
          <p:txBody>
            <a:bodyPr/>
            <a:lstStyle/>
            <a:p>
              <a:endParaRPr lang="el-GR"/>
            </a:p>
          </p:txBody>
        </p:sp>
        <p:sp>
          <p:nvSpPr>
            <p:cNvPr id="174156" name="Line 76"/>
            <p:cNvSpPr>
              <a:spLocks noChangeShapeType="1"/>
            </p:cNvSpPr>
            <p:nvPr/>
          </p:nvSpPr>
          <p:spPr bwMode="auto">
            <a:xfrm>
              <a:off x="2535" y="7752"/>
              <a:ext cx="2400" cy="1065"/>
            </a:xfrm>
            <a:prstGeom prst="line">
              <a:avLst/>
            </a:prstGeom>
            <a:noFill/>
            <a:ln w="9525">
              <a:solidFill>
                <a:srgbClr val="000000"/>
              </a:solidFill>
              <a:prstDash val="sysDot"/>
              <a:round/>
              <a:headEnd type="triangle" w="sm" len="sm"/>
              <a:tailEnd type="triangle" w="sm" len="sm"/>
            </a:ln>
          </p:spPr>
          <p:txBody>
            <a:bodyPr/>
            <a:lstStyle/>
            <a:p>
              <a:endParaRPr lang="el-GR"/>
            </a:p>
          </p:txBody>
        </p:sp>
        <p:sp>
          <p:nvSpPr>
            <p:cNvPr id="174157" name="Line 77"/>
            <p:cNvSpPr>
              <a:spLocks noChangeShapeType="1"/>
            </p:cNvSpPr>
            <p:nvPr/>
          </p:nvSpPr>
          <p:spPr bwMode="auto">
            <a:xfrm>
              <a:off x="2670" y="7797"/>
              <a:ext cx="1635" cy="615"/>
            </a:xfrm>
            <a:prstGeom prst="line">
              <a:avLst/>
            </a:prstGeom>
            <a:noFill/>
            <a:ln w="9525">
              <a:solidFill>
                <a:srgbClr val="000000"/>
              </a:solidFill>
              <a:prstDash val="sysDot"/>
              <a:round/>
              <a:headEnd type="triangle" w="sm" len="sm"/>
              <a:tailEnd type="triangle" w="sm" len="sm"/>
            </a:ln>
          </p:spPr>
          <p:txBody>
            <a:bodyPr/>
            <a:lstStyle/>
            <a:p>
              <a:endParaRPr lang="el-GR"/>
            </a:p>
          </p:txBody>
        </p:sp>
        <p:sp>
          <p:nvSpPr>
            <p:cNvPr id="174158" name="Line 78"/>
            <p:cNvSpPr>
              <a:spLocks noChangeShapeType="1"/>
            </p:cNvSpPr>
            <p:nvPr/>
          </p:nvSpPr>
          <p:spPr bwMode="auto">
            <a:xfrm>
              <a:off x="2640" y="7719"/>
              <a:ext cx="2385" cy="720"/>
            </a:xfrm>
            <a:prstGeom prst="line">
              <a:avLst/>
            </a:prstGeom>
            <a:noFill/>
            <a:ln w="9525">
              <a:solidFill>
                <a:srgbClr val="000000"/>
              </a:solidFill>
              <a:prstDash val="sysDot"/>
              <a:round/>
              <a:headEnd type="triangle" w="sm" len="sm"/>
              <a:tailEnd type="triangle" w="sm" len="sm"/>
            </a:ln>
          </p:spPr>
          <p:txBody>
            <a:bodyPr/>
            <a:lstStyle/>
            <a:p>
              <a:endParaRPr lang="el-GR"/>
            </a:p>
          </p:txBody>
        </p:sp>
        <p:sp>
          <p:nvSpPr>
            <p:cNvPr id="174159" name="Line 79"/>
            <p:cNvSpPr>
              <a:spLocks noChangeShapeType="1"/>
            </p:cNvSpPr>
            <p:nvPr/>
          </p:nvSpPr>
          <p:spPr bwMode="auto">
            <a:xfrm>
              <a:off x="2715" y="7734"/>
              <a:ext cx="1530" cy="285"/>
            </a:xfrm>
            <a:prstGeom prst="line">
              <a:avLst/>
            </a:prstGeom>
            <a:noFill/>
            <a:ln w="9525">
              <a:solidFill>
                <a:srgbClr val="000000"/>
              </a:solidFill>
              <a:prstDash val="sysDot"/>
              <a:round/>
              <a:headEnd type="triangle" w="sm" len="sm"/>
              <a:tailEnd type="triangle" w="sm" len="sm"/>
            </a:ln>
          </p:spPr>
          <p:txBody>
            <a:bodyPr/>
            <a:lstStyle/>
            <a:p>
              <a:endParaRPr lang="el-GR"/>
            </a:p>
          </p:txBody>
        </p:sp>
        <p:sp>
          <p:nvSpPr>
            <p:cNvPr id="174160" name="Line 80"/>
            <p:cNvSpPr>
              <a:spLocks noChangeShapeType="1"/>
            </p:cNvSpPr>
            <p:nvPr/>
          </p:nvSpPr>
          <p:spPr bwMode="auto">
            <a:xfrm>
              <a:off x="2670" y="7209"/>
              <a:ext cx="1545" cy="1200"/>
            </a:xfrm>
            <a:prstGeom prst="line">
              <a:avLst/>
            </a:prstGeom>
            <a:noFill/>
            <a:ln w="9525">
              <a:solidFill>
                <a:srgbClr val="000000"/>
              </a:solidFill>
              <a:prstDash val="sysDot"/>
              <a:round/>
              <a:headEnd type="triangle" w="sm" len="sm"/>
              <a:tailEnd type="triangle" w="sm" len="sm"/>
            </a:ln>
          </p:spPr>
          <p:txBody>
            <a:bodyPr/>
            <a:lstStyle/>
            <a:p>
              <a:endParaRPr lang="el-GR"/>
            </a:p>
          </p:txBody>
        </p:sp>
        <p:sp>
          <p:nvSpPr>
            <p:cNvPr id="174161" name="Line 81"/>
            <p:cNvSpPr>
              <a:spLocks noChangeShapeType="1"/>
            </p:cNvSpPr>
            <p:nvPr/>
          </p:nvSpPr>
          <p:spPr bwMode="auto">
            <a:xfrm>
              <a:off x="2625" y="7179"/>
              <a:ext cx="1425" cy="1725"/>
            </a:xfrm>
            <a:prstGeom prst="line">
              <a:avLst/>
            </a:prstGeom>
            <a:noFill/>
            <a:ln w="9525">
              <a:solidFill>
                <a:srgbClr val="000000"/>
              </a:solidFill>
              <a:prstDash val="sysDot"/>
              <a:round/>
              <a:headEnd type="triangle" w="sm" len="sm"/>
              <a:tailEnd type="triangle" w="sm" len="sm"/>
            </a:ln>
          </p:spPr>
          <p:txBody>
            <a:bodyPr/>
            <a:lstStyle/>
            <a:p>
              <a:endParaRPr lang="el-GR"/>
            </a:p>
          </p:txBody>
        </p:sp>
        <p:sp>
          <p:nvSpPr>
            <p:cNvPr id="174162" name="Line 82"/>
            <p:cNvSpPr>
              <a:spLocks noChangeShapeType="1"/>
            </p:cNvSpPr>
            <p:nvPr/>
          </p:nvSpPr>
          <p:spPr bwMode="auto">
            <a:xfrm>
              <a:off x="2835" y="7479"/>
              <a:ext cx="1635" cy="615"/>
            </a:xfrm>
            <a:prstGeom prst="line">
              <a:avLst/>
            </a:prstGeom>
            <a:noFill/>
            <a:ln w="9525">
              <a:solidFill>
                <a:srgbClr val="000000"/>
              </a:solidFill>
              <a:prstDash val="sysDot"/>
              <a:round/>
              <a:headEnd type="triangle" w="sm" len="sm"/>
              <a:tailEnd type="triangle" w="sm" len="sm"/>
            </a:ln>
          </p:spPr>
          <p:txBody>
            <a:bodyPr/>
            <a:lstStyle/>
            <a:p>
              <a:endParaRPr lang="el-GR"/>
            </a:p>
          </p:txBody>
        </p:sp>
        <p:sp>
          <p:nvSpPr>
            <p:cNvPr id="174163" name="Line 83"/>
            <p:cNvSpPr>
              <a:spLocks noChangeShapeType="1"/>
            </p:cNvSpPr>
            <p:nvPr/>
          </p:nvSpPr>
          <p:spPr bwMode="auto">
            <a:xfrm>
              <a:off x="2655" y="7254"/>
              <a:ext cx="1575" cy="750"/>
            </a:xfrm>
            <a:prstGeom prst="line">
              <a:avLst/>
            </a:prstGeom>
            <a:noFill/>
            <a:ln w="9525">
              <a:solidFill>
                <a:srgbClr val="000000"/>
              </a:solidFill>
              <a:prstDash val="sysDot"/>
              <a:round/>
              <a:headEnd type="triangle" w="sm" len="sm"/>
              <a:tailEnd type="triangle" w="sm" len="sm"/>
            </a:ln>
          </p:spPr>
          <p:txBody>
            <a:bodyPr/>
            <a:lstStyle/>
            <a:p>
              <a:endParaRPr lang="el-GR"/>
            </a:p>
          </p:txBody>
        </p:sp>
        <p:sp>
          <p:nvSpPr>
            <p:cNvPr id="174164" name="Line 84"/>
            <p:cNvSpPr>
              <a:spLocks noChangeShapeType="1"/>
            </p:cNvSpPr>
            <p:nvPr/>
          </p:nvSpPr>
          <p:spPr bwMode="auto">
            <a:xfrm>
              <a:off x="2670" y="7254"/>
              <a:ext cx="1920" cy="750"/>
            </a:xfrm>
            <a:prstGeom prst="line">
              <a:avLst/>
            </a:prstGeom>
            <a:noFill/>
            <a:ln w="9525">
              <a:solidFill>
                <a:srgbClr val="000000"/>
              </a:solidFill>
              <a:prstDash val="sysDot"/>
              <a:round/>
              <a:headEnd type="triangle" w="sm" len="sm"/>
              <a:tailEnd type="triangle" w="sm" len="sm"/>
            </a:ln>
          </p:spPr>
          <p:txBody>
            <a:bodyPr/>
            <a:lstStyle/>
            <a:p>
              <a:endParaRPr lang="el-GR"/>
            </a:p>
          </p:txBody>
        </p:sp>
        <p:sp>
          <p:nvSpPr>
            <p:cNvPr id="174165" name="Line 85"/>
            <p:cNvSpPr>
              <a:spLocks noChangeShapeType="1"/>
            </p:cNvSpPr>
            <p:nvPr/>
          </p:nvSpPr>
          <p:spPr bwMode="auto">
            <a:xfrm>
              <a:off x="2640" y="7209"/>
              <a:ext cx="2355" cy="1245"/>
            </a:xfrm>
            <a:prstGeom prst="line">
              <a:avLst/>
            </a:prstGeom>
            <a:noFill/>
            <a:ln w="9525">
              <a:solidFill>
                <a:srgbClr val="000000"/>
              </a:solidFill>
              <a:prstDash val="sysDot"/>
              <a:round/>
              <a:headEnd type="triangle" w="sm" len="sm"/>
              <a:tailEnd type="triangle" w="sm" len="sm"/>
            </a:ln>
          </p:spPr>
          <p:txBody>
            <a:bodyPr/>
            <a:lstStyle/>
            <a:p>
              <a:endParaRPr lang="el-GR"/>
            </a:p>
          </p:txBody>
        </p:sp>
        <p:sp>
          <p:nvSpPr>
            <p:cNvPr id="174166" name="Line 86"/>
            <p:cNvSpPr>
              <a:spLocks noChangeShapeType="1"/>
            </p:cNvSpPr>
            <p:nvPr/>
          </p:nvSpPr>
          <p:spPr bwMode="auto">
            <a:xfrm>
              <a:off x="2700" y="7239"/>
              <a:ext cx="2280" cy="1545"/>
            </a:xfrm>
            <a:prstGeom prst="line">
              <a:avLst/>
            </a:prstGeom>
            <a:noFill/>
            <a:ln w="9525">
              <a:solidFill>
                <a:srgbClr val="000000"/>
              </a:solidFill>
              <a:prstDash val="sysDot"/>
              <a:round/>
              <a:headEnd type="triangle" w="sm" len="sm"/>
              <a:tailEnd type="triangle" w="sm" len="sm"/>
            </a:ln>
          </p:spPr>
          <p:txBody>
            <a:bodyPr/>
            <a:lstStyle/>
            <a:p>
              <a:endParaRPr lang="el-GR"/>
            </a:p>
          </p:txBody>
        </p:sp>
        <p:sp>
          <p:nvSpPr>
            <p:cNvPr id="174167" name="Line 87"/>
            <p:cNvSpPr>
              <a:spLocks noChangeShapeType="1"/>
            </p:cNvSpPr>
            <p:nvPr/>
          </p:nvSpPr>
          <p:spPr bwMode="auto">
            <a:xfrm>
              <a:off x="2010" y="6939"/>
              <a:ext cx="2520" cy="960"/>
            </a:xfrm>
            <a:prstGeom prst="line">
              <a:avLst/>
            </a:prstGeom>
            <a:noFill/>
            <a:ln w="9525">
              <a:solidFill>
                <a:srgbClr val="000000"/>
              </a:solidFill>
              <a:prstDash val="sysDot"/>
              <a:round/>
              <a:headEnd type="triangle" w="sm" len="sm"/>
              <a:tailEnd type="triangle" w="sm" len="sm"/>
            </a:ln>
          </p:spPr>
          <p:txBody>
            <a:bodyPr/>
            <a:lstStyle/>
            <a:p>
              <a:endParaRPr lang="el-GR"/>
            </a:p>
          </p:txBody>
        </p:sp>
        <p:sp>
          <p:nvSpPr>
            <p:cNvPr id="174168" name="Line 88"/>
            <p:cNvSpPr>
              <a:spLocks noChangeShapeType="1"/>
            </p:cNvSpPr>
            <p:nvPr/>
          </p:nvSpPr>
          <p:spPr bwMode="auto">
            <a:xfrm>
              <a:off x="2040" y="7014"/>
              <a:ext cx="2175" cy="1050"/>
            </a:xfrm>
            <a:prstGeom prst="line">
              <a:avLst/>
            </a:prstGeom>
            <a:noFill/>
            <a:ln w="9525">
              <a:solidFill>
                <a:srgbClr val="000000"/>
              </a:solidFill>
              <a:prstDash val="sysDot"/>
              <a:round/>
              <a:headEnd type="triangle" w="sm" len="sm"/>
              <a:tailEnd type="triangle" w="sm" len="sm"/>
            </a:ln>
          </p:spPr>
          <p:txBody>
            <a:bodyPr/>
            <a:lstStyle/>
            <a:p>
              <a:endParaRPr lang="el-GR"/>
            </a:p>
          </p:txBody>
        </p:sp>
        <p:sp>
          <p:nvSpPr>
            <p:cNvPr id="174169" name="Line 89"/>
            <p:cNvSpPr>
              <a:spLocks noChangeShapeType="1"/>
            </p:cNvSpPr>
            <p:nvPr/>
          </p:nvSpPr>
          <p:spPr bwMode="auto">
            <a:xfrm>
              <a:off x="2025" y="7089"/>
              <a:ext cx="3000" cy="1395"/>
            </a:xfrm>
            <a:prstGeom prst="line">
              <a:avLst/>
            </a:prstGeom>
            <a:noFill/>
            <a:ln w="9525">
              <a:solidFill>
                <a:srgbClr val="000000"/>
              </a:solidFill>
              <a:prstDash val="sysDot"/>
              <a:round/>
              <a:headEnd type="triangle" w="sm" len="sm"/>
              <a:tailEnd type="triangle" w="sm" len="sm"/>
            </a:ln>
          </p:spPr>
          <p:txBody>
            <a:bodyPr/>
            <a:lstStyle/>
            <a:p>
              <a:endParaRPr lang="el-GR"/>
            </a:p>
          </p:txBody>
        </p:sp>
        <p:sp>
          <p:nvSpPr>
            <p:cNvPr id="174170" name="Line 90"/>
            <p:cNvSpPr>
              <a:spLocks noChangeShapeType="1"/>
            </p:cNvSpPr>
            <p:nvPr/>
          </p:nvSpPr>
          <p:spPr bwMode="auto">
            <a:xfrm>
              <a:off x="2055" y="6984"/>
              <a:ext cx="2055" cy="1995"/>
            </a:xfrm>
            <a:prstGeom prst="line">
              <a:avLst/>
            </a:prstGeom>
            <a:noFill/>
            <a:ln w="9525">
              <a:solidFill>
                <a:srgbClr val="000000"/>
              </a:solidFill>
              <a:prstDash val="sysDot"/>
              <a:round/>
              <a:headEnd type="triangle" w="sm" len="sm"/>
              <a:tailEnd type="triangle" w="sm" len="sm"/>
            </a:ln>
          </p:spPr>
          <p:txBody>
            <a:bodyPr/>
            <a:lstStyle/>
            <a:p>
              <a:endParaRPr lang="el-GR"/>
            </a:p>
          </p:txBody>
        </p:sp>
        <p:sp>
          <p:nvSpPr>
            <p:cNvPr id="174171" name="Line 91"/>
            <p:cNvSpPr>
              <a:spLocks noChangeShapeType="1"/>
            </p:cNvSpPr>
            <p:nvPr/>
          </p:nvSpPr>
          <p:spPr bwMode="auto">
            <a:xfrm>
              <a:off x="2055" y="7074"/>
              <a:ext cx="2820" cy="1710"/>
            </a:xfrm>
            <a:prstGeom prst="line">
              <a:avLst/>
            </a:prstGeom>
            <a:noFill/>
            <a:ln w="9525">
              <a:solidFill>
                <a:srgbClr val="000000"/>
              </a:solidFill>
              <a:prstDash val="sysDot"/>
              <a:round/>
              <a:headEnd type="triangle" w="sm" len="sm"/>
              <a:tailEnd type="triangle" w="sm" len="sm"/>
            </a:ln>
          </p:spPr>
          <p:txBody>
            <a:bodyPr/>
            <a:lstStyle/>
            <a:p>
              <a:endParaRPr lang="el-GR"/>
            </a:p>
          </p:txBody>
        </p:sp>
      </p:grpSp>
      <p:sp>
        <p:nvSpPr>
          <p:cNvPr id="174172" name="Text Box 92"/>
          <p:cNvSpPr txBox="1">
            <a:spLocks noChangeArrowheads="1"/>
          </p:cNvSpPr>
          <p:nvPr/>
        </p:nvSpPr>
        <p:spPr bwMode="auto">
          <a:xfrm>
            <a:off x="2500298" y="1357298"/>
            <a:ext cx="3455987" cy="519112"/>
          </a:xfrm>
          <a:prstGeom prst="rect">
            <a:avLst/>
          </a:prstGeom>
          <a:noFill/>
          <a:ln w="9525">
            <a:noFill/>
            <a:miter lim="800000"/>
            <a:headEnd/>
            <a:tailEnd/>
          </a:ln>
          <a:effectLst/>
        </p:spPr>
        <p:txBody>
          <a:bodyPr>
            <a:spAutoFit/>
          </a:bodyPr>
          <a:lstStyle/>
          <a:p>
            <a:pPr algn="ctr">
              <a:spcBef>
                <a:spcPct val="50000"/>
              </a:spcBef>
            </a:pPr>
            <a:r>
              <a:rPr lang="el-GR" sz="2800" dirty="0">
                <a:solidFill>
                  <a:srgbClr val="3399FF"/>
                </a:solidFill>
              </a:rPr>
              <a:t>Επιλογή Μεθόδου</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a:xfrm>
            <a:off x="357158" y="571480"/>
            <a:ext cx="8316913" cy="755650"/>
          </a:xfrm>
        </p:spPr>
        <p:txBody>
          <a:bodyPr/>
          <a:lstStyle/>
          <a:p>
            <a:r>
              <a:rPr lang="el-GR" sz="3200" b="1" dirty="0"/>
              <a:t>Ιεραρχική </a:t>
            </a:r>
            <a:r>
              <a:rPr lang="el-GR" sz="3200" b="1" dirty="0" smtClean="0"/>
              <a:t>Ομαδοποίηση</a:t>
            </a:r>
            <a:endParaRPr lang="el-GR" sz="3200" b="1" dirty="0"/>
          </a:p>
        </p:txBody>
      </p:sp>
      <p:sp>
        <p:nvSpPr>
          <p:cNvPr id="173059" name="Text Box 3"/>
          <p:cNvSpPr txBox="1">
            <a:spLocks noChangeArrowheads="1"/>
          </p:cNvSpPr>
          <p:nvPr/>
        </p:nvSpPr>
        <p:spPr bwMode="auto">
          <a:xfrm>
            <a:off x="427009" y="2408249"/>
            <a:ext cx="8280400" cy="2841625"/>
          </a:xfrm>
          <a:prstGeom prst="rect">
            <a:avLst/>
          </a:prstGeom>
          <a:noFill/>
          <a:ln w="9525">
            <a:noFill/>
            <a:miter lim="800000"/>
            <a:headEnd/>
            <a:tailEnd/>
          </a:ln>
          <a:effectLst/>
        </p:spPr>
        <p:txBody>
          <a:bodyPr>
            <a:spAutoFit/>
          </a:bodyPr>
          <a:lstStyle/>
          <a:p>
            <a:pPr algn="just">
              <a:spcBef>
                <a:spcPct val="50000"/>
              </a:spcBef>
              <a:buClr>
                <a:srgbClr val="3399FF"/>
              </a:buClr>
              <a:buFont typeface="Wingdings" pitchFamily="2" charset="2"/>
              <a:buChar char="Ø"/>
            </a:pPr>
            <a:r>
              <a:rPr lang="el-GR" dirty="0"/>
              <a:t> Για όλες τις μεθόδους χρειαζόμαστε έναν πίνακα αποστάσεων. </a:t>
            </a:r>
          </a:p>
          <a:p>
            <a:pPr algn="just">
              <a:spcBef>
                <a:spcPct val="50000"/>
              </a:spcBef>
              <a:buClr>
                <a:srgbClr val="3399FF"/>
              </a:buClr>
              <a:buFont typeface="Wingdings" pitchFamily="2" charset="2"/>
              <a:buChar char="Ø"/>
            </a:pPr>
            <a:r>
              <a:rPr lang="el-GR" dirty="0"/>
              <a:t> Για τη μέθοδο </a:t>
            </a:r>
            <a:r>
              <a:rPr lang="en-US" dirty="0" err="1"/>
              <a:t>centroid</a:t>
            </a:r>
            <a:r>
              <a:rPr lang="en-US" dirty="0"/>
              <a:t> </a:t>
            </a:r>
            <a:r>
              <a:rPr lang="el-GR" dirty="0"/>
              <a:t>χρειαζόμαστε το κέντρο κάθε ομάδας. Αν τα στοιχεία μας δεν είναι συνεχή το κέντρο δεν μπορεί να είναι απλώς οι μέσοι των μεταβλητών και σε αυτή την περίπτωση χρησιμοποιούμε την κορυφή ή τη διάμεσο. </a:t>
            </a:r>
          </a:p>
          <a:p>
            <a:pPr algn="just">
              <a:spcBef>
                <a:spcPct val="50000"/>
              </a:spcBef>
              <a:buClr>
                <a:srgbClr val="3399FF"/>
              </a:buClr>
              <a:buFont typeface="Wingdings" pitchFamily="2" charset="2"/>
              <a:buChar char="Ø"/>
            </a:pPr>
            <a:r>
              <a:rPr lang="en-US" dirty="0"/>
              <a:t> </a:t>
            </a:r>
            <a:r>
              <a:rPr lang="el-GR" dirty="0"/>
              <a:t>Παρόμοια προβλήματα έχει και η μέθοδος </a:t>
            </a:r>
            <a:r>
              <a:rPr lang="en-US" dirty="0"/>
              <a:t>ward.</a:t>
            </a:r>
          </a:p>
          <a:p>
            <a:pPr algn="just">
              <a:spcBef>
                <a:spcPct val="50000"/>
              </a:spcBef>
              <a:buClr>
                <a:srgbClr val="3399FF"/>
              </a:buClr>
              <a:buFont typeface="Wingdings" pitchFamily="2" charset="2"/>
              <a:buNone/>
            </a:pPr>
            <a:endParaRPr lang="en-US" dirty="0"/>
          </a:p>
          <a:p>
            <a:pPr algn="just">
              <a:spcBef>
                <a:spcPct val="50000"/>
              </a:spcBef>
              <a:buClr>
                <a:srgbClr val="3399FF"/>
              </a:buClr>
              <a:buFont typeface="Wingdings" pitchFamily="2" charset="2"/>
              <a:buNone/>
            </a:pPr>
            <a:endParaRPr lang="el-GR" dirty="0">
              <a:solidFill>
                <a:srgbClr val="FF0066"/>
              </a:solidFill>
            </a:endParaRPr>
          </a:p>
        </p:txBody>
      </p:sp>
      <p:sp>
        <p:nvSpPr>
          <p:cNvPr id="173060" name="Text Box 4"/>
          <p:cNvSpPr txBox="1">
            <a:spLocks noChangeArrowheads="1"/>
          </p:cNvSpPr>
          <p:nvPr/>
        </p:nvSpPr>
        <p:spPr bwMode="auto">
          <a:xfrm>
            <a:off x="2571736" y="1643050"/>
            <a:ext cx="3455987" cy="519113"/>
          </a:xfrm>
          <a:prstGeom prst="rect">
            <a:avLst/>
          </a:prstGeom>
          <a:noFill/>
          <a:ln w="9525">
            <a:noFill/>
            <a:miter lim="800000"/>
            <a:headEnd/>
            <a:tailEnd/>
          </a:ln>
          <a:effectLst/>
        </p:spPr>
        <p:txBody>
          <a:bodyPr>
            <a:spAutoFit/>
          </a:bodyPr>
          <a:lstStyle/>
          <a:p>
            <a:pPr algn="ctr">
              <a:spcBef>
                <a:spcPct val="50000"/>
              </a:spcBef>
            </a:pPr>
            <a:r>
              <a:rPr lang="el-GR" sz="2800" dirty="0">
                <a:solidFill>
                  <a:srgbClr val="3399FF"/>
                </a:solidFill>
              </a:rPr>
              <a:t>Επιλογή Μεθόδου</a:t>
            </a:r>
          </a:p>
        </p:txBody>
      </p:sp>
      <p:sp>
        <p:nvSpPr>
          <p:cNvPr id="173061" name="Rectangle 5"/>
          <p:cNvSpPr>
            <a:spLocks noChangeArrowheads="1"/>
          </p:cNvSpPr>
          <p:nvPr/>
        </p:nvSpPr>
        <p:spPr bwMode="auto">
          <a:xfrm>
            <a:off x="642910" y="4786322"/>
            <a:ext cx="8064500" cy="641350"/>
          </a:xfrm>
          <a:prstGeom prst="rect">
            <a:avLst/>
          </a:prstGeom>
          <a:solidFill>
            <a:srgbClr val="CCECFF"/>
          </a:solidFill>
          <a:ln w="9525">
            <a:noFill/>
            <a:miter lim="800000"/>
            <a:headEnd/>
            <a:tailEnd/>
          </a:ln>
          <a:effectLst/>
        </p:spPr>
        <p:txBody>
          <a:bodyPr>
            <a:spAutoFit/>
          </a:bodyPr>
          <a:lstStyle/>
          <a:p>
            <a:r>
              <a:rPr lang="el-GR" dirty="0">
                <a:solidFill>
                  <a:srgbClr val="C00000"/>
                </a:solidFill>
              </a:rPr>
              <a:t>Καλύτερη επίδοση</a:t>
            </a:r>
            <a:r>
              <a:rPr lang="el-GR" dirty="0"/>
              <a:t>: Μέθοδος </a:t>
            </a:r>
            <a:r>
              <a:rPr lang="en-US" dirty="0"/>
              <a:t>Ward </a:t>
            </a:r>
            <a:r>
              <a:rPr lang="el-GR" dirty="0"/>
              <a:t>και </a:t>
            </a:r>
            <a:r>
              <a:rPr lang="en-US" dirty="0"/>
              <a:t>Average between groups.</a:t>
            </a:r>
          </a:p>
          <a:p>
            <a:r>
              <a:rPr lang="el-GR" dirty="0">
                <a:solidFill>
                  <a:srgbClr val="C00000"/>
                </a:solidFill>
              </a:rPr>
              <a:t>Χειρότερη επίδοση</a:t>
            </a:r>
            <a:r>
              <a:rPr lang="el-GR" dirty="0"/>
              <a:t>: Μέθοδος κοντινότερου γείτονα</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a:xfrm>
            <a:off x="428596" y="571480"/>
            <a:ext cx="8316913" cy="755650"/>
          </a:xfrm>
        </p:spPr>
        <p:txBody>
          <a:bodyPr/>
          <a:lstStyle/>
          <a:p>
            <a:r>
              <a:rPr lang="el-GR" sz="3200" b="1" dirty="0"/>
              <a:t>Ιεραρχική Ομαδοποίηση</a:t>
            </a:r>
          </a:p>
        </p:txBody>
      </p:sp>
      <p:sp>
        <p:nvSpPr>
          <p:cNvPr id="176132" name="Text Box 4"/>
          <p:cNvSpPr txBox="1">
            <a:spLocks noChangeArrowheads="1"/>
          </p:cNvSpPr>
          <p:nvPr/>
        </p:nvSpPr>
        <p:spPr bwMode="auto">
          <a:xfrm>
            <a:off x="2571736" y="1500174"/>
            <a:ext cx="3455987" cy="519113"/>
          </a:xfrm>
          <a:prstGeom prst="rect">
            <a:avLst/>
          </a:prstGeom>
          <a:noFill/>
          <a:ln w="9525">
            <a:noFill/>
            <a:miter lim="800000"/>
            <a:headEnd/>
            <a:tailEnd/>
          </a:ln>
          <a:effectLst/>
        </p:spPr>
        <p:txBody>
          <a:bodyPr>
            <a:spAutoFit/>
          </a:bodyPr>
          <a:lstStyle/>
          <a:p>
            <a:pPr algn="ctr">
              <a:spcBef>
                <a:spcPct val="50000"/>
              </a:spcBef>
            </a:pPr>
            <a:r>
              <a:rPr lang="el-GR" sz="2800" dirty="0">
                <a:solidFill>
                  <a:srgbClr val="3399FF"/>
                </a:solidFill>
              </a:rPr>
              <a:t>Επιλογή Μεθόδου</a:t>
            </a:r>
          </a:p>
        </p:txBody>
      </p:sp>
      <p:sp>
        <p:nvSpPr>
          <p:cNvPr id="176134" name="Rectangle 6"/>
          <p:cNvSpPr>
            <a:spLocks noChangeArrowheads="1"/>
          </p:cNvSpPr>
          <p:nvPr/>
        </p:nvSpPr>
        <p:spPr bwMode="auto">
          <a:xfrm>
            <a:off x="357158" y="2000240"/>
            <a:ext cx="8137525" cy="3693319"/>
          </a:xfrm>
          <a:prstGeom prst="rect">
            <a:avLst/>
          </a:prstGeom>
          <a:noFill/>
          <a:ln w="9525">
            <a:noFill/>
            <a:miter lim="800000"/>
            <a:headEnd/>
            <a:tailEnd/>
          </a:ln>
          <a:effectLst/>
        </p:spPr>
        <p:txBody>
          <a:bodyPr>
            <a:spAutoFit/>
          </a:bodyPr>
          <a:lstStyle/>
          <a:p>
            <a:pPr algn="just">
              <a:buClr>
                <a:schemeClr val="tx2"/>
              </a:buClr>
              <a:buFont typeface="Wingdings" pitchFamily="2" charset="2"/>
              <a:buChar char="ü"/>
            </a:pPr>
            <a:endParaRPr lang="el-GR" dirty="0"/>
          </a:p>
          <a:p>
            <a:pPr marL="0" lvl="1" algn="just">
              <a:buClr>
                <a:schemeClr val="tx2"/>
              </a:buClr>
              <a:buFont typeface="Wingdings" pitchFamily="2" charset="2"/>
              <a:buChar char="ü"/>
            </a:pPr>
            <a:r>
              <a:rPr lang="el-GR" dirty="0"/>
              <a:t>Δεν είναι ξεκάθαρο ποια μέθοδος είναι η καλύτερη.</a:t>
            </a:r>
          </a:p>
          <a:p>
            <a:pPr marL="0" lvl="1" algn="just">
              <a:buClr>
                <a:schemeClr val="tx2"/>
              </a:buClr>
              <a:buFont typeface="Wingdings" pitchFamily="2" charset="2"/>
              <a:buChar char="ü"/>
            </a:pPr>
            <a:r>
              <a:rPr lang="el-GR" dirty="0"/>
              <a:t>Αν οι ομάδες είναι αρκετά διαφορετικές μεταξύ τους, κάθε μέθοδος θα βρει τη σωστή ομαδοποίηση.</a:t>
            </a:r>
          </a:p>
          <a:p>
            <a:pPr marL="0" lvl="1" algn="just">
              <a:buClr>
                <a:schemeClr val="tx2"/>
              </a:buClr>
              <a:buFont typeface="Wingdings" pitchFamily="2" charset="2"/>
              <a:buChar char="ü"/>
            </a:pPr>
            <a:r>
              <a:rPr lang="el-GR" dirty="0"/>
              <a:t>Κάθε μέθοδος δουλεύει καλύτερα με συγκεκριμένη μορφή δεδομένων. </a:t>
            </a:r>
          </a:p>
          <a:p>
            <a:pPr marL="0" lvl="1" algn="just">
              <a:buClr>
                <a:schemeClr val="tx2"/>
              </a:buClr>
              <a:buFont typeface="Wingdings" pitchFamily="2" charset="2"/>
              <a:buChar char="ü"/>
            </a:pPr>
            <a:r>
              <a:rPr lang="el-GR" dirty="0"/>
              <a:t>Μέθοδοι που βασίζονται σε τετραγωνικές αποστάσεις (αλγόριθμος </a:t>
            </a:r>
            <a:r>
              <a:rPr lang="en-US" dirty="0"/>
              <a:t>K-means, </a:t>
            </a:r>
            <a:r>
              <a:rPr lang="el-GR" dirty="0"/>
              <a:t>μέθοδος </a:t>
            </a:r>
            <a:r>
              <a:rPr lang="en-US" dirty="0"/>
              <a:t>Ward) </a:t>
            </a:r>
            <a:r>
              <a:rPr lang="el-GR" dirty="0"/>
              <a:t>τείνουν να βρίσκουν ομάδες με περίπου ίδια διακύμανση</a:t>
            </a:r>
            <a:endParaRPr lang="en-US" dirty="0"/>
          </a:p>
          <a:p>
            <a:pPr marL="0" lvl="1" algn="just">
              <a:buClr>
                <a:schemeClr val="tx2"/>
              </a:buClr>
              <a:buFont typeface="Wingdings" pitchFamily="2" charset="2"/>
              <a:buChar char="ü"/>
            </a:pPr>
            <a:r>
              <a:rPr lang="el-GR" dirty="0"/>
              <a:t>Οι περισσότερες μέθοδοι αποτυγχάνουν να βρουν ομάδες με περίεργα σχήματα. Σε αυτή την περίπτωση η μέθοδος του κοντινότερου γείτονα είναι πιο αποδοτική. </a:t>
            </a:r>
          </a:p>
          <a:p>
            <a:pPr marL="0" lvl="1" algn="just">
              <a:buClr>
                <a:schemeClr val="tx2"/>
              </a:buClr>
              <a:buFont typeface="Wingdings" pitchFamily="2" charset="2"/>
              <a:buChar char="ü"/>
            </a:pPr>
            <a:r>
              <a:rPr lang="el-GR" dirty="0"/>
              <a:t>Για μερικές από τις μεθόδους δεν είναι απαραίτητο να υπάρχει μια αύξηση σε κάθε βήμα της απόστασης. Η απόσταση των ομάδων που συγχωνεύονται δεν πρέπει απαραίτητα να είναι αύξουσα.</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a:xfrm>
            <a:off x="428596" y="500042"/>
            <a:ext cx="8316913" cy="755650"/>
          </a:xfrm>
        </p:spPr>
        <p:txBody>
          <a:bodyPr/>
          <a:lstStyle/>
          <a:p>
            <a:r>
              <a:rPr lang="el-GR" sz="3200" b="1" dirty="0"/>
              <a:t>Ιεραρχική Ομαδοποίηση</a:t>
            </a:r>
          </a:p>
        </p:txBody>
      </p:sp>
      <p:sp>
        <p:nvSpPr>
          <p:cNvPr id="177155" name="Text Box 3"/>
          <p:cNvSpPr txBox="1">
            <a:spLocks noChangeArrowheads="1"/>
          </p:cNvSpPr>
          <p:nvPr/>
        </p:nvSpPr>
        <p:spPr bwMode="auto">
          <a:xfrm>
            <a:off x="1428728" y="1428736"/>
            <a:ext cx="5976938" cy="519113"/>
          </a:xfrm>
          <a:prstGeom prst="rect">
            <a:avLst/>
          </a:prstGeom>
          <a:noFill/>
          <a:ln w="9525">
            <a:noFill/>
            <a:miter lim="800000"/>
            <a:headEnd/>
            <a:tailEnd/>
          </a:ln>
          <a:effectLst/>
        </p:spPr>
        <p:txBody>
          <a:bodyPr>
            <a:spAutoFit/>
          </a:bodyPr>
          <a:lstStyle/>
          <a:p>
            <a:pPr algn="ctr">
              <a:spcBef>
                <a:spcPct val="50000"/>
              </a:spcBef>
            </a:pPr>
            <a:r>
              <a:rPr lang="el-GR" sz="2800" dirty="0">
                <a:solidFill>
                  <a:srgbClr val="3399FF"/>
                </a:solidFill>
              </a:rPr>
              <a:t>Παράδειγμα &amp; Σύγκριση Μεθόδων</a:t>
            </a:r>
          </a:p>
        </p:txBody>
      </p:sp>
      <p:sp>
        <p:nvSpPr>
          <p:cNvPr id="177157" name="Text Box 5"/>
          <p:cNvSpPr txBox="1">
            <a:spLocks noChangeArrowheads="1"/>
          </p:cNvSpPr>
          <p:nvPr/>
        </p:nvSpPr>
        <p:spPr bwMode="auto">
          <a:xfrm>
            <a:off x="428596" y="1928802"/>
            <a:ext cx="7920037" cy="1054100"/>
          </a:xfrm>
          <a:prstGeom prst="rect">
            <a:avLst/>
          </a:prstGeom>
          <a:noFill/>
          <a:ln w="9525">
            <a:noFill/>
            <a:miter lim="800000"/>
            <a:headEnd/>
            <a:tailEnd/>
          </a:ln>
          <a:effectLst/>
        </p:spPr>
        <p:txBody>
          <a:bodyPr>
            <a:spAutoFit/>
          </a:bodyPr>
          <a:lstStyle/>
          <a:p>
            <a:pPr algn="just">
              <a:spcBef>
                <a:spcPct val="50000"/>
              </a:spcBef>
            </a:pPr>
            <a:r>
              <a:rPr lang="el-GR" dirty="0"/>
              <a:t>Παράδειγμα</a:t>
            </a:r>
          </a:p>
          <a:p>
            <a:pPr algn="just">
              <a:spcBef>
                <a:spcPct val="50000"/>
              </a:spcBef>
            </a:pPr>
            <a:r>
              <a:rPr lang="el-GR" dirty="0"/>
              <a:t>Πέντε χώρες με αντίστοιχα ποσοστά γεννήσεων, θανάτων και βρεφικής θνησιμότητας. </a:t>
            </a:r>
          </a:p>
        </p:txBody>
      </p:sp>
      <p:graphicFrame>
        <p:nvGraphicFramePr>
          <p:cNvPr id="177315" name="Object 163"/>
          <p:cNvGraphicFramePr>
            <a:graphicFrameLocks noGrp="1" noChangeAspect="1"/>
          </p:cNvGraphicFramePr>
          <p:nvPr>
            <p:ph idx="1"/>
          </p:nvPr>
        </p:nvGraphicFramePr>
        <p:xfrm>
          <a:off x="1552575" y="3357563"/>
          <a:ext cx="5875338" cy="1890712"/>
        </p:xfrm>
        <a:graphic>
          <a:graphicData uri="http://schemas.openxmlformats.org/presentationml/2006/ole">
            <mc:AlternateContent xmlns:mc="http://schemas.openxmlformats.org/markup-compatibility/2006">
              <mc:Choice xmlns:v="urn:schemas-microsoft-com:vml" Requires="v">
                <p:oleObj spid="_x0000_s304133" name="Έγγραφο" r:id="rId5" imgW="5880483" imgH="1891868" progId="Word.Document.8">
                  <p:embed/>
                </p:oleObj>
              </mc:Choice>
              <mc:Fallback>
                <p:oleObj name="Έγγραφο" r:id="rId5" imgW="5880483" imgH="1891868" progId="Word.Document.8">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52575" y="3357563"/>
                        <a:ext cx="5875338" cy="1890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a:xfrm>
            <a:off x="500034" y="500042"/>
            <a:ext cx="8316913" cy="755650"/>
          </a:xfrm>
        </p:spPr>
        <p:txBody>
          <a:bodyPr/>
          <a:lstStyle/>
          <a:p>
            <a:r>
              <a:rPr lang="el-GR" sz="3200" b="1" dirty="0"/>
              <a:t>Ιεραρχική Ομαδοποίηση</a:t>
            </a:r>
          </a:p>
        </p:txBody>
      </p:sp>
      <p:sp>
        <p:nvSpPr>
          <p:cNvPr id="178179" name="Text Box 3"/>
          <p:cNvSpPr txBox="1">
            <a:spLocks noChangeArrowheads="1"/>
          </p:cNvSpPr>
          <p:nvPr/>
        </p:nvSpPr>
        <p:spPr bwMode="auto">
          <a:xfrm>
            <a:off x="1357290" y="1500174"/>
            <a:ext cx="5976938" cy="519113"/>
          </a:xfrm>
          <a:prstGeom prst="rect">
            <a:avLst/>
          </a:prstGeom>
          <a:noFill/>
          <a:ln w="9525">
            <a:noFill/>
            <a:miter lim="800000"/>
            <a:headEnd/>
            <a:tailEnd/>
          </a:ln>
          <a:effectLst/>
        </p:spPr>
        <p:txBody>
          <a:bodyPr>
            <a:spAutoFit/>
          </a:bodyPr>
          <a:lstStyle/>
          <a:p>
            <a:pPr algn="ctr">
              <a:spcBef>
                <a:spcPct val="50000"/>
              </a:spcBef>
            </a:pPr>
            <a:r>
              <a:rPr lang="el-GR" sz="2800" dirty="0">
                <a:solidFill>
                  <a:srgbClr val="3399FF"/>
                </a:solidFill>
              </a:rPr>
              <a:t>Παράδειγμα &amp; Σύγκριση Μεθόδων</a:t>
            </a:r>
          </a:p>
        </p:txBody>
      </p:sp>
      <p:sp>
        <p:nvSpPr>
          <p:cNvPr id="178180" name="Text Box 4"/>
          <p:cNvSpPr txBox="1">
            <a:spLocks noChangeArrowheads="1"/>
          </p:cNvSpPr>
          <p:nvPr/>
        </p:nvSpPr>
        <p:spPr bwMode="auto">
          <a:xfrm>
            <a:off x="785786" y="2052644"/>
            <a:ext cx="7129463" cy="366713"/>
          </a:xfrm>
          <a:prstGeom prst="rect">
            <a:avLst/>
          </a:prstGeom>
          <a:noFill/>
          <a:ln w="9525">
            <a:noFill/>
            <a:miter lim="800000"/>
            <a:headEnd/>
            <a:tailEnd/>
          </a:ln>
          <a:effectLst/>
        </p:spPr>
        <p:txBody>
          <a:bodyPr>
            <a:spAutoFit/>
          </a:bodyPr>
          <a:lstStyle/>
          <a:p>
            <a:pPr>
              <a:spcBef>
                <a:spcPct val="50000"/>
              </a:spcBef>
            </a:pPr>
            <a:r>
              <a:rPr lang="el-GR" dirty="0"/>
              <a:t>Υπολογίζοντας την ευκλείδεια απόσταση βρίσκουμε:</a:t>
            </a:r>
          </a:p>
        </p:txBody>
      </p:sp>
      <p:graphicFrame>
        <p:nvGraphicFramePr>
          <p:cNvPr id="178181" name="Object 5"/>
          <p:cNvGraphicFramePr>
            <a:graphicFrameLocks noGrp="1" noChangeAspect="1"/>
          </p:cNvGraphicFramePr>
          <p:nvPr>
            <p:ph idx="1"/>
          </p:nvPr>
        </p:nvGraphicFramePr>
        <p:xfrm>
          <a:off x="1571604" y="2714620"/>
          <a:ext cx="5686425" cy="1541463"/>
        </p:xfrm>
        <a:graphic>
          <a:graphicData uri="http://schemas.openxmlformats.org/presentationml/2006/ole">
            <mc:AlternateContent xmlns:mc="http://schemas.openxmlformats.org/markup-compatibility/2006">
              <mc:Choice xmlns:v="urn:schemas-microsoft-com:vml" Requires="v">
                <p:oleObj spid="_x0000_s305157" name="Έγγραφο" r:id="rId5" imgW="5686069" imgH="1540855" progId="Word.Document.8">
                  <p:embed/>
                </p:oleObj>
              </mc:Choice>
              <mc:Fallback>
                <p:oleObj name="Έγγραφο" r:id="rId5" imgW="5686069" imgH="1540855" progId="Word.Document.8">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1604" y="2714620"/>
                        <a:ext cx="5686425" cy="154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8183" name="Text Box 7"/>
          <p:cNvSpPr txBox="1">
            <a:spLocks noChangeArrowheads="1"/>
          </p:cNvSpPr>
          <p:nvPr/>
        </p:nvSpPr>
        <p:spPr bwMode="auto">
          <a:xfrm>
            <a:off x="785786" y="4357694"/>
            <a:ext cx="7488238" cy="641350"/>
          </a:xfrm>
          <a:prstGeom prst="rect">
            <a:avLst/>
          </a:prstGeom>
          <a:noFill/>
          <a:ln w="9525">
            <a:noFill/>
            <a:miter lim="800000"/>
            <a:headEnd/>
            <a:tailEnd/>
          </a:ln>
          <a:effectLst/>
        </p:spPr>
        <p:txBody>
          <a:bodyPr>
            <a:spAutoFit/>
          </a:bodyPr>
          <a:lstStyle/>
          <a:p>
            <a:pPr>
              <a:spcBef>
                <a:spcPct val="50000"/>
              </a:spcBef>
            </a:pPr>
            <a:r>
              <a:rPr lang="el-GR"/>
              <a:t>Οι δύο πιο κοντινές παρατηρήσεις είναι η </a:t>
            </a:r>
            <a:r>
              <a:rPr lang="el-GR">
                <a:solidFill>
                  <a:srgbClr val="FF66CC"/>
                </a:solidFill>
              </a:rPr>
              <a:t>Βουλγαρία</a:t>
            </a:r>
            <a:r>
              <a:rPr lang="el-GR"/>
              <a:t> και η </a:t>
            </a:r>
            <a:r>
              <a:rPr lang="el-GR">
                <a:solidFill>
                  <a:srgbClr val="FF66CC"/>
                </a:solidFill>
              </a:rPr>
              <a:t>Ουγγαρία</a:t>
            </a:r>
            <a:r>
              <a:rPr lang="el-GR"/>
              <a:t>. Άρα αυτές θα ενωθούν και θα αποτελέσουν μια ομάδα.</a:t>
            </a:r>
            <a:endParaRPr lang="el-GR">
              <a:solidFill>
                <a:srgbClr val="FF66CC"/>
              </a:solidFill>
            </a:endParaRPr>
          </a:p>
        </p:txBody>
      </p:sp>
      <p:sp>
        <p:nvSpPr>
          <p:cNvPr id="178184" name="Oval 8"/>
          <p:cNvSpPr>
            <a:spLocks noChangeArrowheads="1"/>
          </p:cNvSpPr>
          <p:nvPr/>
        </p:nvSpPr>
        <p:spPr bwMode="auto">
          <a:xfrm>
            <a:off x="3428992" y="3286124"/>
            <a:ext cx="719138" cy="215900"/>
          </a:xfrm>
          <a:prstGeom prst="ellipse">
            <a:avLst/>
          </a:prstGeom>
          <a:noFill/>
          <a:ln w="9525">
            <a:solidFill>
              <a:srgbClr val="FF00FF"/>
            </a:solidFill>
            <a:round/>
            <a:headEnd/>
            <a:tailEnd/>
          </a:ln>
          <a:effectLst/>
        </p:spPr>
        <p:txBody>
          <a:bodyPr wrap="none" anchor="ctr"/>
          <a:lstStyle/>
          <a:p>
            <a:endParaRPr lang="el-G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a:xfrm>
            <a:off x="357158" y="500042"/>
            <a:ext cx="8316913" cy="755650"/>
          </a:xfrm>
        </p:spPr>
        <p:txBody>
          <a:bodyPr/>
          <a:lstStyle/>
          <a:p>
            <a:r>
              <a:rPr lang="el-GR" sz="3200" b="1" dirty="0"/>
              <a:t>Ιεραρχική Ομαδοποίηση</a:t>
            </a:r>
          </a:p>
        </p:txBody>
      </p:sp>
      <p:sp>
        <p:nvSpPr>
          <p:cNvPr id="179203" name="Text Box 3"/>
          <p:cNvSpPr txBox="1">
            <a:spLocks noChangeArrowheads="1"/>
          </p:cNvSpPr>
          <p:nvPr/>
        </p:nvSpPr>
        <p:spPr bwMode="auto">
          <a:xfrm>
            <a:off x="1357290" y="1285860"/>
            <a:ext cx="5976938" cy="519113"/>
          </a:xfrm>
          <a:prstGeom prst="rect">
            <a:avLst/>
          </a:prstGeom>
          <a:noFill/>
          <a:ln w="9525">
            <a:noFill/>
            <a:miter lim="800000"/>
            <a:headEnd/>
            <a:tailEnd/>
          </a:ln>
          <a:effectLst/>
        </p:spPr>
        <p:txBody>
          <a:bodyPr>
            <a:spAutoFit/>
          </a:bodyPr>
          <a:lstStyle/>
          <a:p>
            <a:pPr algn="ctr">
              <a:spcBef>
                <a:spcPct val="50000"/>
              </a:spcBef>
            </a:pPr>
            <a:r>
              <a:rPr lang="el-GR" sz="2800" dirty="0">
                <a:solidFill>
                  <a:srgbClr val="3399FF"/>
                </a:solidFill>
              </a:rPr>
              <a:t>Παράδειγμα &amp; Σύγκριση Μεθόδων</a:t>
            </a:r>
          </a:p>
        </p:txBody>
      </p:sp>
      <p:sp>
        <p:nvSpPr>
          <p:cNvPr id="179204" name="Text Box 4"/>
          <p:cNvSpPr txBox="1">
            <a:spLocks noChangeArrowheads="1"/>
          </p:cNvSpPr>
          <p:nvPr/>
        </p:nvSpPr>
        <p:spPr bwMode="auto">
          <a:xfrm>
            <a:off x="428596" y="1928802"/>
            <a:ext cx="8064500" cy="2705100"/>
          </a:xfrm>
          <a:prstGeom prst="rect">
            <a:avLst/>
          </a:prstGeom>
          <a:noFill/>
          <a:ln w="9525">
            <a:noFill/>
            <a:miter lim="800000"/>
            <a:headEnd/>
            <a:tailEnd/>
          </a:ln>
          <a:effectLst/>
        </p:spPr>
        <p:txBody>
          <a:bodyPr>
            <a:spAutoFit/>
          </a:bodyPr>
          <a:lstStyle/>
          <a:p>
            <a:pPr>
              <a:spcBef>
                <a:spcPct val="50000"/>
              </a:spcBef>
            </a:pPr>
            <a:r>
              <a:rPr lang="el-GR" dirty="0">
                <a:solidFill>
                  <a:srgbClr val="FF66CC"/>
                </a:solidFill>
              </a:rPr>
              <a:t>Μέθοδος του κοντινότερου γείτονα</a:t>
            </a:r>
            <a:endParaRPr lang="el-GR" dirty="0"/>
          </a:p>
          <a:p>
            <a:pPr>
              <a:spcBef>
                <a:spcPct val="50000"/>
              </a:spcBef>
            </a:pPr>
            <a:r>
              <a:rPr lang="el-GR" dirty="0"/>
              <a:t>Η απόσταση θα είναι η μικρότερη από τις αποστάσεις των στοιχείων της ομάδας με κάθε παρατήρηση.</a:t>
            </a:r>
          </a:p>
          <a:p>
            <a:pPr>
              <a:spcBef>
                <a:spcPct val="50000"/>
              </a:spcBef>
            </a:pPr>
            <a:r>
              <a:rPr lang="el-GR" i="1" dirty="0"/>
              <a:t>Για παράδειγμα, για την Αλβανία:</a:t>
            </a:r>
          </a:p>
          <a:p>
            <a:pPr>
              <a:spcBef>
                <a:spcPct val="50000"/>
              </a:spcBef>
            </a:pPr>
            <a:r>
              <a:rPr lang="en-US" i="1" dirty="0"/>
              <a:t>d(</a:t>
            </a:r>
            <a:r>
              <a:rPr lang="el-GR" i="1" dirty="0"/>
              <a:t>Αλβανία, Βουλγαρία)=21.356 και </a:t>
            </a:r>
            <a:r>
              <a:rPr lang="en-US" i="1" dirty="0"/>
              <a:t>d</a:t>
            </a:r>
            <a:r>
              <a:rPr lang="el-GR" i="1" dirty="0"/>
              <a:t>(Αλβανία, Ουγγαρία)=22.066</a:t>
            </a:r>
          </a:p>
          <a:p>
            <a:pPr>
              <a:spcBef>
                <a:spcPct val="50000"/>
              </a:spcBef>
            </a:pPr>
            <a:r>
              <a:rPr lang="el-GR" i="1" dirty="0"/>
              <a:t>Επομένως, η απόσταση της Αλβανίας από την ομάδα αυτή είναι</a:t>
            </a:r>
          </a:p>
          <a:p>
            <a:pPr>
              <a:spcBef>
                <a:spcPct val="50000"/>
              </a:spcBef>
            </a:pPr>
            <a:r>
              <a:rPr lang="en-US" i="1" dirty="0">
                <a:solidFill>
                  <a:srgbClr val="996600"/>
                </a:solidFill>
              </a:rPr>
              <a:t>d(</a:t>
            </a:r>
            <a:r>
              <a:rPr lang="el-GR" i="1" dirty="0">
                <a:solidFill>
                  <a:srgbClr val="996600"/>
                </a:solidFill>
              </a:rPr>
              <a:t>Αλβανία, Βουλγαρία)=21.356</a:t>
            </a:r>
          </a:p>
        </p:txBody>
      </p:sp>
      <p:graphicFrame>
        <p:nvGraphicFramePr>
          <p:cNvPr id="179205" name="Object 5"/>
          <p:cNvGraphicFramePr>
            <a:graphicFrameLocks noGrp="1" noChangeAspect="1"/>
          </p:cNvGraphicFramePr>
          <p:nvPr>
            <p:ph idx="1"/>
          </p:nvPr>
        </p:nvGraphicFramePr>
        <p:xfrm>
          <a:off x="1874808" y="4810115"/>
          <a:ext cx="5911850" cy="1739900"/>
        </p:xfrm>
        <a:graphic>
          <a:graphicData uri="http://schemas.openxmlformats.org/presentationml/2006/ole">
            <mc:AlternateContent xmlns:mc="http://schemas.openxmlformats.org/markup-compatibility/2006">
              <mc:Choice xmlns:v="urn:schemas-microsoft-com:vml" Requires="v">
                <p:oleObj spid="_x0000_s306181" name="Έγγραφο" r:id="rId5" imgW="5916105" imgH="1741383" progId="Word.Document.8">
                  <p:embed/>
                </p:oleObj>
              </mc:Choice>
              <mc:Fallback>
                <p:oleObj name="Έγγραφο" r:id="rId5" imgW="5916105" imgH="1741383" progId="Word.Document.8">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74808" y="4810115"/>
                        <a:ext cx="591185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a:xfrm>
            <a:off x="571472" y="500042"/>
            <a:ext cx="6870700" cy="755650"/>
          </a:xfrm>
        </p:spPr>
        <p:txBody>
          <a:bodyPr/>
          <a:lstStyle/>
          <a:p>
            <a:r>
              <a:rPr lang="el-GR" sz="3200" b="1" dirty="0"/>
              <a:t>Ιεραρχική Ομαδοποίηση</a:t>
            </a:r>
          </a:p>
        </p:txBody>
      </p:sp>
      <p:graphicFrame>
        <p:nvGraphicFramePr>
          <p:cNvPr id="190471" name="Object 7"/>
          <p:cNvGraphicFramePr>
            <a:graphicFrameLocks noGrp="1" noChangeAspect="1"/>
          </p:cNvGraphicFramePr>
          <p:nvPr>
            <p:ph sz="half" idx="1"/>
          </p:nvPr>
        </p:nvGraphicFramePr>
        <p:xfrm>
          <a:off x="2158969" y="2865427"/>
          <a:ext cx="5113338" cy="1401763"/>
        </p:xfrm>
        <a:graphic>
          <a:graphicData uri="http://schemas.openxmlformats.org/presentationml/2006/ole">
            <mc:AlternateContent xmlns:mc="http://schemas.openxmlformats.org/markup-compatibility/2006">
              <mc:Choice xmlns:v="urn:schemas-microsoft-com:vml" Requires="v">
                <p:oleObj spid="_x0000_s307208" name="Έγγραφο" r:id="rId5" imgW="5443589" imgH="1491894" progId="Word.Document.8">
                  <p:embed/>
                </p:oleObj>
              </mc:Choice>
              <mc:Fallback>
                <p:oleObj name="Έγγραφο" r:id="rId5" imgW="5443589" imgH="1491894" progId="Word.Document.8">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58969" y="2865427"/>
                        <a:ext cx="5113338" cy="1401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0467" name="Text Box 3"/>
          <p:cNvSpPr txBox="1">
            <a:spLocks noChangeArrowheads="1"/>
          </p:cNvSpPr>
          <p:nvPr/>
        </p:nvSpPr>
        <p:spPr bwMode="auto">
          <a:xfrm>
            <a:off x="1428728" y="1500174"/>
            <a:ext cx="5976938" cy="519113"/>
          </a:xfrm>
          <a:prstGeom prst="rect">
            <a:avLst/>
          </a:prstGeom>
          <a:noFill/>
          <a:ln w="9525">
            <a:noFill/>
            <a:miter lim="800000"/>
            <a:headEnd/>
            <a:tailEnd/>
          </a:ln>
          <a:effectLst/>
        </p:spPr>
        <p:txBody>
          <a:bodyPr>
            <a:spAutoFit/>
          </a:bodyPr>
          <a:lstStyle/>
          <a:p>
            <a:pPr algn="ctr">
              <a:spcBef>
                <a:spcPct val="50000"/>
              </a:spcBef>
            </a:pPr>
            <a:r>
              <a:rPr lang="el-GR" sz="2800" dirty="0">
                <a:solidFill>
                  <a:srgbClr val="3399FF"/>
                </a:solidFill>
              </a:rPr>
              <a:t>Παράδειγμα &amp; Σύγκριση Μεθόδων</a:t>
            </a:r>
          </a:p>
        </p:txBody>
      </p:sp>
      <p:sp>
        <p:nvSpPr>
          <p:cNvPr id="190468" name="Text Box 4"/>
          <p:cNvSpPr txBox="1">
            <a:spLocks noChangeArrowheads="1"/>
          </p:cNvSpPr>
          <p:nvPr/>
        </p:nvSpPr>
        <p:spPr bwMode="auto">
          <a:xfrm>
            <a:off x="214282" y="1928802"/>
            <a:ext cx="8064500" cy="779463"/>
          </a:xfrm>
          <a:prstGeom prst="rect">
            <a:avLst/>
          </a:prstGeom>
          <a:noFill/>
          <a:ln w="9525">
            <a:noFill/>
            <a:miter lim="800000"/>
            <a:headEnd/>
            <a:tailEnd/>
          </a:ln>
          <a:effectLst/>
        </p:spPr>
        <p:txBody>
          <a:bodyPr>
            <a:spAutoFit/>
          </a:bodyPr>
          <a:lstStyle/>
          <a:p>
            <a:pPr>
              <a:spcBef>
                <a:spcPct val="50000"/>
              </a:spcBef>
            </a:pPr>
            <a:r>
              <a:rPr lang="el-GR">
                <a:solidFill>
                  <a:srgbClr val="FF66CC"/>
                </a:solidFill>
              </a:rPr>
              <a:t>Μέθοδος του κοντινότερου γείτονα</a:t>
            </a:r>
            <a:endParaRPr lang="el-GR"/>
          </a:p>
          <a:p>
            <a:pPr>
              <a:spcBef>
                <a:spcPct val="50000"/>
              </a:spcBef>
            </a:pPr>
            <a:r>
              <a:rPr lang="el-GR"/>
              <a:t>Στην ομάδα (Βουλγαρία, Ουγγαρία) προσθέτουμε την Πολωνία και έχουμε:</a:t>
            </a:r>
          </a:p>
        </p:txBody>
      </p:sp>
      <p:sp>
        <p:nvSpPr>
          <p:cNvPr id="190473" name="Rectangle 9"/>
          <p:cNvSpPr>
            <a:spLocks noChangeArrowheads="1"/>
          </p:cNvSpPr>
          <p:nvPr/>
        </p:nvSpPr>
        <p:spPr bwMode="auto">
          <a:xfrm>
            <a:off x="214282" y="4305290"/>
            <a:ext cx="8774112" cy="366712"/>
          </a:xfrm>
          <a:prstGeom prst="rect">
            <a:avLst/>
          </a:prstGeom>
          <a:noFill/>
          <a:ln w="9525">
            <a:noFill/>
            <a:miter lim="800000"/>
            <a:headEnd/>
            <a:tailEnd/>
          </a:ln>
          <a:effectLst/>
        </p:spPr>
        <p:txBody>
          <a:bodyPr wrap="none">
            <a:spAutoFit/>
          </a:bodyPr>
          <a:lstStyle/>
          <a:p>
            <a:r>
              <a:rPr lang="el-GR"/>
              <a:t>Στην ομάδα (Βουλγαρία, Ουγγαρία, Πολωνία ) προσθέτουμε την Ρουμανία και έχουμε</a:t>
            </a:r>
          </a:p>
        </p:txBody>
      </p:sp>
      <p:graphicFrame>
        <p:nvGraphicFramePr>
          <p:cNvPr id="190474" name="Object 10"/>
          <p:cNvGraphicFramePr>
            <a:graphicFrameLocks noGrp="1" noChangeAspect="1"/>
          </p:cNvGraphicFramePr>
          <p:nvPr>
            <p:ph sz="half" idx="2"/>
          </p:nvPr>
        </p:nvGraphicFramePr>
        <p:xfrm>
          <a:off x="2085944" y="4808527"/>
          <a:ext cx="5329238" cy="1328738"/>
        </p:xfrm>
        <a:graphic>
          <a:graphicData uri="http://schemas.openxmlformats.org/presentationml/2006/ole">
            <mc:AlternateContent xmlns:mc="http://schemas.openxmlformats.org/markup-compatibility/2006">
              <mc:Choice xmlns:v="urn:schemas-microsoft-com:vml" Requires="v">
                <p:oleObj spid="_x0000_s307209" name="Έγγραφο" r:id="rId8" imgW="5490383" imgH="1368409" progId="Word.Document.8">
                  <p:embed/>
                </p:oleObj>
              </mc:Choice>
              <mc:Fallback>
                <p:oleObj name="Έγγραφο" r:id="rId8" imgW="5490383" imgH="1368409" progId="Word.Document.8">
                  <p:embed/>
                  <p:pic>
                    <p:nvPicPr>
                      <p:cNvPr id="0"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85944" y="4808527"/>
                        <a:ext cx="5329238" cy="1328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28596" y="500042"/>
            <a:ext cx="8316913" cy="755650"/>
          </a:xfrm>
        </p:spPr>
        <p:txBody>
          <a:bodyPr/>
          <a:lstStyle/>
          <a:p>
            <a:r>
              <a:rPr lang="el-GR" sz="3200" b="1" dirty="0"/>
              <a:t>Ιεραρχική Ομαδοποίηση</a:t>
            </a:r>
          </a:p>
        </p:txBody>
      </p:sp>
      <p:sp>
        <p:nvSpPr>
          <p:cNvPr id="184323" name="Text Box 3"/>
          <p:cNvSpPr txBox="1">
            <a:spLocks noChangeArrowheads="1"/>
          </p:cNvSpPr>
          <p:nvPr/>
        </p:nvSpPr>
        <p:spPr bwMode="auto">
          <a:xfrm>
            <a:off x="1357290" y="1357298"/>
            <a:ext cx="5976938" cy="519113"/>
          </a:xfrm>
          <a:prstGeom prst="rect">
            <a:avLst/>
          </a:prstGeom>
          <a:noFill/>
          <a:ln w="9525">
            <a:noFill/>
            <a:miter lim="800000"/>
            <a:headEnd/>
            <a:tailEnd/>
          </a:ln>
          <a:effectLst/>
        </p:spPr>
        <p:txBody>
          <a:bodyPr>
            <a:spAutoFit/>
          </a:bodyPr>
          <a:lstStyle/>
          <a:p>
            <a:pPr algn="ctr">
              <a:spcBef>
                <a:spcPct val="50000"/>
              </a:spcBef>
            </a:pPr>
            <a:r>
              <a:rPr lang="el-GR" sz="2800" dirty="0">
                <a:solidFill>
                  <a:srgbClr val="3399FF"/>
                </a:solidFill>
              </a:rPr>
              <a:t>Παράδειγμα &amp; Σύγκριση Μεθόδων</a:t>
            </a:r>
          </a:p>
        </p:txBody>
      </p:sp>
      <p:sp>
        <p:nvSpPr>
          <p:cNvPr id="184324" name="Text Box 4"/>
          <p:cNvSpPr txBox="1">
            <a:spLocks noChangeArrowheads="1"/>
          </p:cNvSpPr>
          <p:nvPr/>
        </p:nvSpPr>
        <p:spPr bwMode="auto">
          <a:xfrm>
            <a:off x="414318" y="1909773"/>
            <a:ext cx="8064500" cy="2705100"/>
          </a:xfrm>
          <a:prstGeom prst="rect">
            <a:avLst/>
          </a:prstGeom>
          <a:noFill/>
          <a:ln w="9525">
            <a:noFill/>
            <a:miter lim="800000"/>
            <a:headEnd/>
            <a:tailEnd/>
          </a:ln>
          <a:effectLst/>
        </p:spPr>
        <p:txBody>
          <a:bodyPr>
            <a:spAutoFit/>
          </a:bodyPr>
          <a:lstStyle/>
          <a:p>
            <a:pPr>
              <a:spcBef>
                <a:spcPct val="50000"/>
              </a:spcBef>
            </a:pPr>
            <a:r>
              <a:rPr lang="el-GR" dirty="0">
                <a:solidFill>
                  <a:srgbClr val="FF66CC"/>
                </a:solidFill>
              </a:rPr>
              <a:t>Μέθοδος του μακρύτερου γείτονα</a:t>
            </a:r>
            <a:endParaRPr lang="el-GR" dirty="0"/>
          </a:p>
          <a:p>
            <a:pPr>
              <a:spcBef>
                <a:spcPct val="50000"/>
              </a:spcBef>
            </a:pPr>
            <a:r>
              <a:rPr lang="el-GR" dirty="0"/>
              <a:t>Η απόσταση θα είναι η μεγαλύτερη από τις αποστάσεις των στοιχείων της ομάδας με κάθε παρατήρηση.</a:t>
            </a:r>
          </a:p>
          <a:p>
            <a:pPr>
              <a:spcBef>
                <a:spcPct val="50000"/>
              </a:spcBef>
            </a:pPr>
            <a:r>
              <a:rPr lang="el-GR" i="1" dirty="0"/>
              <a:t>Για παράδειγμα, για την Αλβανία:</a:t>
            </a:r>
          </a:p>
          <a:p>
            <a:pPr>
              <a:spcBef>
                <a:spcPct val="50000"/>
              </a:spcBef>
            </a:pPr>
            <a:r>
              <a:rPr lang="en-US" i="1" dirty="0"/>
              <a:t>d(</a:t>
            </a:r>
            <a:r>
              <a:rPr lang="el-GR" i="1" dirty="0"/>
              <a:t>Αλβανία, Βουλγαρία)=21.356 και </a:t>
            </a:r>
            <a:r>
              <a:rPr lang="en-US" i="1" dirty="0"/>
              <a:t>d</a:t>
            </a:r>
            <a:r>
              <a:rPr lang="el-GR" i="1" dirty="0"/>
              <a:t>(Αλβανία, Ουγγαρία)=22.066</a:t>
            </a:r>
          </a:p>
          <a:p>
            <a:pPr>
              <a:spcBef>
                <a:spcPct val="50000"/>
              </a:spcBef>
            </a:pPr>
            <a:r>
              <a:rPr lang="el-GR" i="1" dirty="0"/>
              <a:t>Επομένως, η απόσταση της Αλβανίας από την ομάδα αυτή είναι</a:t>
            </a:r>
          </a:p>
          <a:p>
            <a:pPr>
              <a:spcBef>
                <a:spcPct val="50000"/>
              </a:spcBef>
            </a:pPr>
            <a:r>
              <a:rPr lang="en-US" i="1" dirty="0">
                <a:solidFill>
                  <a:srgbClr val="996600"/>
                </a:solidFill>
              </a:rPr>
              <a:t>d(</a:t>
            </a:r>
            <a:r>
              <a:rPr lang="el-GR" i="1" dirty="0">
                <a:solidFill>
                  <a:srgbClr val="996600"/>
                </a:solidFill>
              </a:rPr>
              <a:t>Αλβανία, Βουλγαρία)=22.066</a:t>
            </a:r>
          </a:p>
        </p:txBody>
      </p:sp>
      <p:graphicFrame>
        <p:nvGraphicFramePr>
          <p:cNvPr id="184327" name="Object 7"/>
          <p:cNvGraphicFramePr>
            <a:graphicFrameLocks noGrp="1" noChangeAspect="1"/>
          </p:cNvGraphicFramePr>
          <p:nvPr>
            <p:ph idx="1"/>
          </p:nvPr>
        </p:nvGraphicFramePr>
        <p:xfrm>
          <a:off x="1785918" y="4929198"/>
          <a:ext cx="5699125" cy="1576388"/>
        </p:xfrm>
        <a:graphic>
          <a:graphicData uri="http://schemas.openxmlformats.org/presentationml/2006/ole">
            <mc:AlternateContent xmlns:mc="http://schemas.openxmlformats.org/markup-compatibility/2006">
              <mc:Choice xmlns:v="urn:schemas-microsoft-com:vml" Requires="v">
                <p:oleObj spid="_x0000_s308229" name="Έγγραφο" r:id="rId5" imgW="5706796" imgH="1578297" progId="Word.Document.8">
                  <p:embed/>
                </p:oleObj>
              </mc:Choice>
              <mc:Fallback>
                <p:oleObj name="Έγγραφο" r:id="rId5" imgW="5706796" imgH="1578297" progId="Word.Document.8">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85918" y="4929198"/>
                        <a:ext cx="5699125" cy="157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7"/>
          <p:cNvSpPr>
            <a:spLocks noGrp="1"/>
          </p:cNvSpPr>
          <p:nvPr>
            <p:ph type="title"/>
          </p:nvPr>
        </p:nvSpPr>
        <p:spPr/>
        <p:txBody>
          <a:bodyPr/>
          <a:lstStyle/>
          <a:p>
            <a:pPr eaLnBrk="1" hangingPunct="1"/>
            <a:r>
              <a:rPr lang="el-GR" altLang="el-GR" smtClean="0"/>
              <a:t>Άδειες Χρήσης</a:t>
            </a:r>
          </a:p>
        </p:txBody>
      </p:sp>
      <p:sp>
        <p:nvSpPr>
          <p:cNvPr id="17411" name="Subtitle 8"/>
          <p:cNvSpPr>
            <a:spLocks noGrp="1"/>
          </p:cNvSpPr>
          <p:nvPr>
            <p:ph idx="1"/>
          </p:nvPr>
        </p:nvSpPr>
        <p:spPr/>
        <p:txBody>
          <a:bodyPr/>
          <a:lstStyle/>
          <a:p>
            <a:pPr eaLnBrk="1" hangingPunct="1"/>
            <a:r>
              <a:rPr lang="el-GR" altLang="el-GR" sz="2800" smtClean="0"/>
              <a:t>Το παρόν εκπαιδευτικό υλικό υπόκειται σε</a:t>
            </a:r>
            <a:r>
              <a:rPr lang="en-US" altLang="el-GR" sz="2800" smtClean="0"/>
              <a:t> </a:t>
            </a:r>
            <a:r>
              <a:rPr lang="el-GR" altLang="el-GR" sz="2800" smtClean="0"/>
              <a:t>άδειες χρήσης </a:t>
            </a:r>
            <a:r>
              <a:rPr lang="en-US" altLang="el-GR" sz="2800" smtClean="0"/>
              <a:t>Creative Commons. </a:t>
            </a:r>
          </a:p>
          <a:p>
            <a:pPr eaLnBrk="1" hangingPunct="1"/>
            <a:r>
              <a:rPr lang="el-GR" altLang="el-GR" sz="2800" smtClean="0"/>
              <a:t>Για εκπαιδευτικό υλικό, όπως εικόνες, που υπόκειται σε άλλου τύπου άδειας χρήσης, η άδεια χρήσης αναφέρεται ρητώς. </a:t>
            </a:r>
          </a:p>
        </p:txBody>
      </p:sp>
      <p:pic>
        <p:nvPicPr>
          <p:cNvPr id="17412" name="7 - Εικόνα" descr="Λογότυπο για Άδειες χρήσης Creative Commons BY-NC-ND"/>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08400" y="4941888"/>
            <a:ext cx="158115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3" name="Θέση αριθμού διαφάνειας 2"/>
          <p:cNvSpPr>
            <a:spLocks noGrp="1"/>
          </p:cNvSpPr>
          <p:nvPr>
            <p:ph type="sldNum" sz="quarter" idx="12"/>
          </p:nvPr>
        </p:nvSpPr>
        <p:spPr bwMode="auto">
          <a:xfrm>
            <a:off x="457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l">
              <a:spcBef>
                <a:spcPct val="0"/>
              </a:spcBef>
              <a:buFontTx/>
              <a:buNone/>
            </a:pPr>
            <a:fld id="{7429C1A8-26C4-45FB-8F56-23B6B963E256}" type="slidenum">
              <a:rPr lang="el-GR" altLang="el-GR" sz="1200">
                <a:solidFill>
                  <a:srgbClr val="898989"/>
                </a:solidFill>
                <a:latin typeface="Arial" pitchFamily="34" charset="0"/>
                <a:cs typeface="Arial" pitchFamily="34" charset="0"/>
              </a:rPr>
              <a:pPr algn="l">
                <a:spcBef>
                  <a:spcPct val="0"/>
                </a:spcBef>
                <a:buFontTx/>
                <a:buNone/>
              </a:pPr>
              <a:t>2</a:t>
            </a:fld>
            <a:endParaRPr lang="el-GR" altLang="el-GR" sz="1200">
              <a:solidFill>
                <a:srgbClr val="898989"/>
              </a:solidFill>
              <a:latin typeface="Arial" pitchFamily="34" charset="0"/>
              <a:cs typeface="Arial" pitchFamily="34" charset="0"/>
            </a:endParaRPr>
          </a:p>
        </p:txBody>
      </p:sp>
    </p:spTree>
    <p:extLst>
      <p:ext uri="{BB962C8B-B14F-4D97-AF65-F5344CB8AC3E}">
        <p14:creationId xmlns:p14="http://schemas.microsoft.com/office/powerpoint/2010/main" val="23481511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a:xfrm>
            <a:off x="357158" y="500042"/>
            <a:ext cx="8316913" cy="755650"/>
          </a:xfrm>
        </p:spPr>
        <p:txBody>
          <a:bodyPr/>
          <a:lstStyle/>
          <a:p>
            <a:r>
              <a:rPr lang="el-GR" sz="3200" b="1" dirty="0"/>
              <a:t>Ιεραρχική Ομαδοποίηση</a:t>
            </a:r>
          </a:p>
        </p:txBody>
      </p:sp>
      <p:sp>
        <p:nvSpPr>
          <p:cNvPr id="185347" name="Text Box 3"/>
          <p:cNvSpPr txBox="1">
            <a:spLocks noChangeArrowheads="1"/>
          </p:cNvSpPr>
          <p:nvPr/>
        </p:nvSpPr>
        <p:spPr bwMode="auto">
          <a:xfrm>
            <a:off x="1357290" y="1500174"/>
            <a:ext cx="5976938" cy="519113"/>
          </a:xfrm>
          <a:prstGeom prst="rect">
            <a:avLst/>
          </a:prstGeom>
          <a:noFill/>
          <a:ln w="9525">
            <a:noFill/>
            <a:miter lim="800000"/>
            <a:headEnd/>
            <a:tailEnd/>
          </a:ln>
          <a:effectLst/>
        </p:spPr>
        <p:txBody>
          <a:bodyPr>
            <a:spAutoFit/>
          </a:bodyPr>
          <a:lstStyle/>
          <a:p>
            <a:pPr algn="ctr">
              <a:spcBef>
                <a:spcPct val="50000"/>
              </a:spcBef>
            </a:pPr>
            <a:r>
              <a:rPr lang="el-GR" sz="2800" dirty="0">
                <a:solidFill>
                  <a:srgbClr val="3399FF"/>
                </a:solidFill>
              </a:rPr>
              <a:t>Παράδειγμα &amp; Σύγκριση Μεθόδων</a:t>
            </a:r>
          </a:p>
        </p:txBody>
      </p:sp>
      <p:sp>
        <p:nvSpPr>
          <p:cNvPr id="185348" name="Text Box 4"/>
          <p:cNvSpPr txBox="1">
            <a:spLocks noChangeArrowheads="1"/>
          </p:cNvSpPr>
          <p:nvPr/>
        </p:nvSpPr>
        <p:spPr bwMode="auto">
          <a:xfrm>
            <a:off x="347642" y="2192345"/>
            <a:ext cx="8064500" cy="1879600"/>
          </a:xfrm>
          <a:prstGeom prst="rect">
            <a:avLst/>
          </a:prstGeom>
          <a:noFill/>
          <a:ln w="9525">
            <a:noFill/>
            <a:miter lim="800000"/>
            <a:headEnd/>
            <a:tailEnd/>
          </a:ln>
          <a:effectLst/>
        </p:spPr>
        <p:txBody>
          <a:bodyPr>
            <a:spAutoFit/>
          </a:bodyPr>
          <a:lstStyle/>
          <a:p>
            <a:pPr>
              <a:spcBef>
                <a:spcPct val="50000"/>
              </a:spcBef>
            </a:pPr>
            <a:r>
              <a:rPr lang="el-GR" dirty="0">
                <a:solidFill>
                  <a:srgbClr val="FF66CC"/>
                </a:solidFill>
              </a:rPr>
              <a:t>Μέθοδος </a:t>
            </a:r>
            <a:r>
              <a:rPr lang="en-US" dirty="0">
                <a:solidFill>
                  <a:srgbClr val="FF66CC"/>
                </a:solidFill>
              </a:rPr>
              <a:t>Average between groups </a:t>
            </a:r>
            <a:r>
              <a:rPr lang="el-GR" dirty="0">
                <a:solidFill>
                  <a:srgbClr val="FF66CC"/>
                </a:solidFill>
              </a:rPr>
              <a:t>και </a:t>
            </a:r>
            <a:r>
              <a:rPr lang="en-US" dirty="0">
                <a:solidFill>
                  <a:srgbClr val="FF66CC"/>
                </a:solidFill>
              </a:rPr>
              <a:t>Average within groups</a:t>
            </a:r>
            <a:endParaRPr lang="el-GR" dirty="0"/>
          </a:p>
          <a:p>
            <a:pPr>
              <a:spcBef>
                <a:spcPct val="50000"/>
              </a:spcBef>
            </a:pPr>
            <a:r>
              <a:rPr lang="el-GR" dirty="0"/>
              <a:t>Οι αποστάσεις θα είναι ίδιες καθώς η μία ομάδα περιέχει μία παρατήρηση.</a:t>
            </a:r>
          </a:p>
          <a:p>
            <a:pPr>
              <a:spcBef>
                <a:spcPct val="50000"/>
              </a:spcBef>
            </a:pPr>
            <a:r>
              <a:rPr lang="el-GR" i="1" dirty="0"/>
              <a:t>Για παράδειγμα, για την Αλβανία:</a:t>
            </a:r>
          </a:p>
          <a:p>
            <a:pPr>
              <a:spcBef>
                <a:spcPct val="50000"/>
              </a:spcBef>
            </a:pPr>
            <a:r>
              <a:rPr lang="en-US" i="1" dirty="0">
                <a:solidFill>
                  <a:srgbClr val="996600"/>
                </a:solidFill>
              </a:rPr>
              <a:t>d(</a:t>
            </a:r>
            <a:r>
              <a:rPr lang="el-GR" i="1" dirty="0">
                <a:solidFill>
                  <a:srgbClr val="996600"/>
                </a:solidFill>
              </a:rPr>
              <a:t>Αλβανία, {Βουλγαρία, Ουγγαρία})= (</a:t>
            </a:r>
            <a:r>
              <a:rPr lang="en-US" i="1" dirty="0">
                <a:solidFill>
                  <a:srgbClr val="996600"/>
                </a:solidFill>
              </a:rPr>
              <a:t>d(</a:t>
            </a:r>
            <a:r>
              <a:rPr lang="el-GR" i="1" dirty="0">
                <a:solidFill>
                  <a:srgbClr val="996600"/>
                </a:solidFill>
              </a:rPr>
              <a:t>Αλβανία, Βουλγαρία) + </a:t>
            </a:r>
            <a:r>
              <a:rPr lang="en-US" i="1" dirty="0">
                <a:solidFill>
                  <a:srgbClr val="996600"/>
                </a:solidFill>
              </a:rPr>
              <a:t>d(</a:t>
            </a:r>
            <a:r>
              <a:rPr lang="el-GR" i="1" dirty="0">
                <a:solidFill>
                  <a:srgbClr val="996600"/>
                </a:solidFill>
              </a:rPr>
              <a:t>Αλβανία, Ουγγαρία))/2=</a:t>
            </a:r>
            <a:r>
              <a:rPr lang="el-GR" dirty="0">
                <a:solidFill>
                  <a:srgbClr val="996600"/>
                </a:solidFill>
              </a:rPr>
              <a:t> (</a:t>
            </a:r>
            <a:r>
              <a:rPr lang="el-GR" i="1" dirty="0">
                <a:solidFill>
                  <a:srgbClr val="996600"/>
                </a:solidFill>
              </a:rPr>
              <a:t>21.356 + 22.066)/2 = 21.712</a:t>
            </a:r>
          </a:p>
        </p:txBody>
      </p:sp>
      <p:graphicFrame>
        <p:nvGraphicFramePr>
          <p:cNvPr id="185351" name="Object 7"/>
          <p:cNvGraphicFramePr>
            <a:graphicFrameLocks noGrp="1" noChangeAspect="1"/>
          </p:cNvGraphicFramePr>
          <p:nvPr>
            <p:ph idx="1"/>
          </p:nvPr>
        </p:nvGraphicFramePr>
        <p:xfrm>
          <a:off x="1643042" y="4572008"/>
          <a:ext cx="5549900" cy="1576387"/>
        </p:xfrm>
        <a:graphic>
          <a:graphicData uri="http://schemas.openxmlformats.org/presentationml/2006/ole">
            <mc:AlternateContent xmlns:mc="http://schemas.openxmlformats.org/markup-compatibility/2006">
              <mc:Choice xmlns:v="urn:schemas-microsoft-com:vml" Requires="v">
                <p:oleObj spid="_x0000_s309253" name="Έγγραφο" r:id="rId5" imgW="5555894" imgH="1578297" progId="Word.Document.8">
                  <p:embed/>
                </p:oleObj>
              </mc:Choice>
              <mc:Fallback>
                <p:oleObj name="Έγγραφο" r:id="rId5" imgW="5555894" imgH="1578297" progId="Word.Document.8">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43042" y="4572008"/>
                        <a:ext cx="5549900" cy="157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xfrm>
            <a:off x="357158" y="500042"/>
            <a:ext cx="6870700" cy="828675"/>
          </a:xfrm>
        </p:spPr>
        <p:txBody>
          <a:bodyPr/>
          <a:lstStyle/>
          <a:p>
            <a:r>
              <a:rPr lang="el-GR" sz="3200" b="1" dirty="0"/>
              <a:t>Ιεραρχική Ομαδοποίηση</a:t>
            </a:r>
          </a:p>
        </p:txBody>
      </p:sp>
      <p:graphicFrame>
        <p:nvGraphicFramePr>
          <p:cNvPr id="186415" name="Object 47"/>
          <p:cNvGraphicFramePr>
            <a:graphicFrameLocks noGrp="1" noChangeAspect="1"/>
          </p:cNvGraphicFramePr>
          <p:nvPr>
            <p:ph sz="half" idx="1"/>
          </p:nvPr>
        </p:nvGraphicFramePr>
        <p:xfrm>
          <a:off x="1928794" y="3130558"/>
          <a:ext cx="5975350" cy="1036638"/>
        </p:xfrm>
        <a:graphic>
          <a:graphicData uri="http://schemas.openxmlformats.org/presentationml/2006/ole">
            <mc:AlternateContent xmlns:mc="http://schemas.openxmlformats.org/markup-compatibility/2006">
              <mc:Choice xmlns:v="urn:schemas-microsoft-com:vml" Requires="v">
                <p:oleObj spid="_x0000_s310280" name="Έγγραφο" r:id="rId5" imgW="5628873" imgH="976715" progId="Word.Document.8">
                  <p:embed/>
                </p:oleObj>
              </mc:Choice>
              <mc:Fallback>
                <p:oleObj name="Έγγραφο" r:id="rId5" imgW="5628873" imgH="976715" progId="Word.Document.8">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28794" y="3130558"/>
                        <a:ext cx="5975350" cy="1036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6371" name="Text Box 3"/>
          <p:cNvSpPr txBox="1">
            <a:spLocks noChangeArrowheads="1"/>
          </p:cNvSpPr>
          <p:nvPr/>
        </p:nvSpPr>
        <p:spPr bwMode="auto">
          <a:xfrm>
            <a:off x="1357290" y="1500174"/>
            <a:ext cx="5976938" cy="519113"/>
          </a:xfrm>
          <a:prstGeom prst="rect">
            <a:avLst/>
          </a:prstGeom>
          <a:noFill/>
          <a:ln w="9525">
            <a:noFill/>
            <a:miter lim="800000"/>
            <a:headEnd/>
            <a:tailEnd/>
          </a:ln>
          <a:effectLst/>
        </p:spPr>
        <p:txBody>
          <a:bodyPr>
            <a:spAutoFit/>
          </a:bodyPr>
          <a:lstStyle/>
          <a:p>
            <a:pPr algn="ctr">
              <a:spcBef>
                <a:spcPct val="50000"/>
              </a:spcBef>
            </a:pPr>
            <a:r>
              <a:rPr lang="el-GR" sz="2800" dirty="0">
                <a:solidFill>
                  <a:srgbClr val="3399FF"/>
                </a:solidFill>
              </a:rPr>
              <a:t>Παράδειγμα &amp; Σύγκριση Μεθόδων</a:t>
            </a:r>
          </a:p>
        </p:txBody>
      </p:sp>
      <p:sp>
        <p:nvSpPr>
          <p:cNvPr id="186372" name="Text Box 4"/>
          <p:cNvSpPr txBox="1">
            <a:spLocks noChangeArrowheads="1"/>
          </p:cNvSpPr>
          <p:nvPr/>
        </p:nvSpPr>
        <p:spPr bwMode="auto">
          <a:xfrm>
            <a:off x="273032" y="2051058"/>
            <a:ext cx="8064500" cy="779463"/>
          </a:xfrm>
          <a:prstGeom prst="rect">
            <a:avLst/>
          </a:prstGeom>
          <a:noFill/>
          <a:ln w="9525">
            <a:noFill/>
            <a:miter lim="800000"/>
            <a:headEnd/>
            <a:tailEnd/>
          </a:ln>
          <a:effectLst/>
        </p:spPr>
        <p:txBody>
          <a:bodyPr>
            <a:spAutoFit/>
          </a:bodyPr>
          <a:lstStyle/>
          <a:p>
            <a:pPr>
              <a:spcBef>
                <a:spcPct val="50000"/>
              </a:spcBef>
            </a:pPr>
            <a:r>
              <a:rPr lang="el-GR" dirty="0">
                <a:solidFill>
                  <a:srgbClr val="FF66CC"/>
                </a:solidFill>
              </a:rPr>
              <a:t>Μέθοδος </a:t>
            </a:r>
            <a:r>
              <a:rPr lang="en-US" dirty="0" err="1">
                <a:solidFill>
                  <a:srgbClr val="FF66CC"/>
                </a:solidFill>
              </a:rPr>
              <a:t>Centroid</a:t>
            </a:r>
            <a:endParaRPr lang="el-GR" dirty="0"/>
          </a:p>
          <a:p>
            <a:pPr>
              <a:spcBef>
                <a:spcPct val="50000"/>
              </a:spcBef>
            </a:pPr>
            <a:r>
              <a:rPr lang="el-GR" dirty="0"/>
              <a:t>Πρέπει να υπολογίσουμε το μέσο της ομάδας που μόλις κατασκευάσαμε.</a:t>
            </a:r>
          </a:p>
        </p:txBody>
      </p:sp>
      <p:graphicFrame>
        <p:nvGraphicFramePr>
          <p:cNvPr id="186417" name="Object 49"/>
          <p:cNvGraphicFramePr>
            <a:graphicFrameLocks noGrp="1" noChangeAspect="1"/>
          </p:cNvGraphicFramePr>
          <p:nvPr>
            <p:ph sz="half" idx="2"/>
          </p:nvPr>
        </p:nvGraphicFramePr>
        <p:xfrm>
          <a:off x="1928794" y="4572008"/>
          <a:ext cx="6043613" cy="1881188"/>
        </p:xfrm>
        <a:graphic>
          <a:graphicData uri="http://schemas.openxmlformats.org/presentationml/2006/ole">
            <mc:AlternateContent xmlns:mc="http://schemas.openxmlformats.org/markup-compatibility/2006">
              <mc:Choice xmlns:v="urn:schemas-microsoft-com:vml" Requires="v">
                <p:oleObj spid="_x0000_s310281" name="Έγγραφο" r:id="rId8" imgW="7060312" imgH="2197519" progId="Word.Document.8">
                  <p:embed/>
                </p:oleObj>
              </mc:Choice>
              <mc:Fallback>
                <p:oleObj name="Έγγραφο" r:id="rId8" imgW="7060312" imgH="2197519" progId="Word.Document.8">
                  <p:embed/>
                  <p:pic>
                    <p:nvPicPr>
                      <p:cNvPr id="0"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28794" y="4572008"/>
                        <a:ext cx="6043613" cy="1881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500034" y="500042"/>
            <a:ext cx="8316913" cy="755650"/>
          </a:xfrm>
        </p:spPr>
        <p:txBody>
          <a:bodyPr/>
          <a:lstStyle/>
          <a:p>
            <a:r>
              <a:rPr lang="el-GR" sz="3200" b="1" dirty="0"/>
              <a:t>Ιεραρχική Ομαδοποίηση</a:t>
            </a:r>
          </a:p>
        </p:txBody>
      </p:sp>
      <p:sp>
        <p:nvSpPr>
          <p:cNvPr id="180227" name="Text Box 3"/>
          <p:cNvSpPr txBox="1">
            <a:spLocks noChangeArrowheads="1"/>
          </p:cNvSpPr>
          <p:nvPr/>
        </p:nvSpPr>
        <p:spPr bwMode="auto">
          <a:xfrm>
            <a:off x="1500166" y="1428736"/>
            <a:ext cx="5976938" cy="519113"/>
          </a:xfrm>
          <a:prstGeom prst="rect">
            <a:avLst/>
          </a:prstGeom>
          <a:noFill/>
          <a:ln w="9525">
            <a:noFill/>
            <a:miter lim="800000"/>
            <a:headEnd/>
            <a:tailEnd/>
          </a:ln>
          <a:effectLst/>
        </p:spPr>
        <p:txBody>
          <a:bodyPr>
            <a:spAutoFit/>
          </a:bodyPr>
          <a:lstStyle/>
          <a:p>
            <a:pPr algn="ctr">
              <a:spcBef>
                <a:spcPct val="50000"/>
              </a:spcBef>
            </a:pPr>
            <a:r>
              <a:rPr lang="el-GR" sz="2800" dirty="0">
                <a:solidFill>
                  <a:srgbClr val="3399FF"/>
                </a:solidFill>
              </a:rPr>
              <a:t>Παράδειγμα &amp; Σύγκριση Μεθόδων</a:t>
            </a:r>
          </a:p>
        </p:txBody>
      </p:sp>
      <p:pic>
        <p:nvPicPr>
          <p:cNvPr id="180231" name="Picture 7"/>
          <p:cNvPicPr>
            <a:picLocks noChangeAspect="1" noChangeArrowheads="1"/>
          </p:cNvPicPr>
          <p:nvPr/>
        </p:nvPicPr>
        <p:blipFill>
          <a:blip r:embed="rId3" cstate="print"/>
          <a:srcRect/>
          <a:stretch>
            <a:fillRect/>
          </a:stretch>
        </p:blipFill>
        <p:spPr bwMode="auto">
          <a:xfrm>
            <a:off x="1571604" y="2143116"/>
            <a:ext cx="5476245" cy="3086109"/>
          </a:xfrm>
          <a:prstGeom prst="rect">
            <a:avLst/>
          </a:prstGeom>
          <a:noFill/>
        </p:spPr>
      </p:pic>
      <p:sp>
        <p:nvSpPr>
          <p:cNvPr id="180232" name="Text Box 8"/>
          <p:cNvSpPr txBox="1">
            <a:spLocks noChangeArrowheads="1"/>
          </p:cNvSpPr>
          <p:nvPr/>
        </p:nvSpPr>
        <p:spPr bwMode="auto">
          <a:xfrm>
            <a:off x="642910" y="5286388"/>
            <a:ext cx="8215369" cy="954107"/>
          </a:xfrm>
          <a:prstGeom prst="rect">
            <a:avLst/>
          </a:prstGeom>
          <a:solidFill>
            <a:srgbClr val="CCECFF"/>
          </a:solidFill>
          <a:ln w="9525">
            <a:noFill/>
            <a:miter lim="800000"/>
            <a:headEnd/>
            <a:tailEnd/>
          </a:ln>
          <a:effectLst/>
        </p:spPr>
        <p:txBody>
          <a:bodyPr wrap="square">
            <a:spAutoFit/>
          </a:bodyPr>
          <a:lstStyle/>
          <a:p>
            <a:pPr>
              <a:spcBef>
                <a:spcPct val="50000"/>
              </a:spcBef>
            </a:pPr>
            <a:r>
              <a:rPr lang="el-GR" sz="1600" dirty="0"/>
              <a:t>Το δενδρόγραμμα ενώνει τις παρατηρήσεις με μία γραμμή.</a:t>
            </a:r>
          </a:p>
          <a:p>
            <a:pPr>
              <a:spcBef>
                <a:spcPct val="50000"/>
              </a:spcBef>
            </a:pPr>
            <a:r>
              <a:rPr lang="el-GR" sz="1600" dirty="0"/>
              <a:t>Αυτό επαναλαμβάνεται σε κάθε βήμα, ώστε στο τέλος όλες οι παρατηρήσεις να είναι ενωμένες με κάποιο μονοπάτι.</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357158" y="500042"/>
            <a:ext cx="8316913" cy="755650"/>
          </a:xfrm>
        </p:spPr>
        <p:txBody>
          <a:bodyPr/>
          <a:lstStyle/>
          <a:p>
            <a:r>
              <a:rPr lang="el-GR" sz="3200" b="1" dirty="0"/>
              <a:t>Ιεραρχική Ομαδοποίηση</a:t>
            </a:r>
          </a:p>
        </p:txBody>
      </p:sp>
      <p:sp>
        <p:nvSpPr>
          <p:cNvPr id="181251" name="Text Box 3"/>
          <p:cNvSpPr txBox="1">
            <a:spLocks noChangeArrowheads="1"/>
          </p:cNvSpPr>
          <p:nvPr/>
        </p:nvSpPr>
        <p:spPr bwMode="auto">
          <a:xfrm>
            <a:off x="1428728" y="1428736"/>
            <a:ext cx="5976938" cy="519113"/>
          </a:xfrm>
          <a:prstGeom prst="rect">
            <a:avLst/>
          </a:prstGeom>
          <a:noFill/>
          <a:ln w="9525">
            <a:noFill/>
            <a:miter lim="800000"/>
            <a:headEnd/>
            <a:tailEnd/>
          </a:ln>
          <a:effectLst/>
        </p:spPr>
        <p:txBody>
          <a:bodyPr>
            <a:spAutoFit/>
          </a:bodyPr>
          <a:lstStyle/>
          <a:p>
            <a:pPr algn="ctr">
              <a:spcBef>
                <a:spcPct val="50000"/>
              </a:spcBef>
            </a:pPr>
            <a:r>
              <a:rPr lang="el-GR" sz="2800" dirty="0">
                <a:solidFill>
                  <a:srgbClr val="3399FF"/>
                </a:solidFill>
              </a:rPr>
              <a:t>Παράδειγμα &amp; Σύγκριση Μεθόδων</a:t>
            </a:r>
          </a:p>
        </p:txBody>
      </p:sp>
      <p:pic>
        <p:nvPicPr>
          <p:cNvPr id="181252" name="Picture 4"/>
          <p:cNvPicPr>
            <a:picLocks noChangeAspect="1" noChangeArrowheads="1"/>
          </p:cNvPicPr>
          <p:nvPr/>
        </p:nvPicPr>
        <p:blipFill>
          <a:blip r:embed="rId3" cstate="print"/>
          <a:srcRect/>
          <a:stretch>
            <a:fillRect/>
          </a:stretch>
        </p:blipFill>
        <p:spPr bwMode="auto">
          <a:xfrm>
            <a:off x="1357290" y="2571744"/>
            <a:ext cx="6211888" cy="2638425"/>
          </a:xfrm>
          <a:prstGeom prst="rect">
            <a:avLst/>
          </a:prstGeom>
          <a:noFill/>
        </p:spPr>
      </p:pic>
      <p:sp>
        <p:nvSpPr>
          <p:cNvPr id="5" name="4 - TextBox"/>
          <p:cNvSpPr txBox="1"/>
          <p:nvPr/>
        </p:nvSpPr>
        <p:spPr>
          <a:xfrm>
            <a:off x="714348" y="5500702"/>
            <a:ext cx="7858180" cy="553998"/>
          </a:xfrm>
          <a:prstGeom prst="rect">
            <a:avLst/>
          </a:prstGeom>
          <a:solidFill>
            <a:srgbClr val="CCECFF"/>
          </a:solidFill>
        </p:spPr>
        <p:txBody>
          <a:bodyPr wrap="square" rtlCol="0">
            <a:spAutoFit/>
          </a:bodyPr>
          <a:lstStyle/>
          <a:p>
            <a:r>
              <a:rPr lang="el-GR" sz="1500" dirty="0" smtClean="0"/>
              <a:t>Συγκρίνοντας τις δύο  μεθόδους, παρατηρούμε ότι με τη μέθοδο </a:t>
            </a:r>
            <a:r>
              <a:rPr lang="en-US" sz="1500" dirty="0" smtClean="0"/>
              <a:t>Ward</a:t>
            </a:r>
            <a:r>
              <a:rPr lang="el-GR" sz="1500" dirty="0" smtClean="0"/>
              <a:t> η Αλβανία και η Ρουμανία αποτελούν ομάδα. Αυτό δεν ισχύει με τη μέθοδο του κοντινότερου γείτονα.</a:t>
            </a:r>
            <a:endParaRPr lang="el-GR" sz="15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a:xfrm>
            <a:off x="500034" y="428604"/>
            <a:ext cx="8316913" cy="755650"/>
          </a:xfrm>
        </p:spPr>
        <p:txBody>
          <a:bodyPr/>
          <a:lstStyle/>
          <a:p>
            <a:r>
              <a:rPr lang="el-GR" sz="3200" b="1" dirty="0"/>
              <a:t>Ιεραρχική Ομαδοποίηση</a:t>
            </a:r>
          </a:p>
        </p:txBody>
      </p:sp>
      <p:sp>
        <p:nvSpPr>
          <p:cNvPr id="182275" name="Text Box 3"/>
          <p:cNvSpPr txBox="1">
            <a:spLocks noChangeArrowheads="1"/>
          </p:cNvSpPr>
          <p:nvPr/>
        </p:nvSpPr>
        <p:spPr bwMode="auto">
          <a:xfrm>
            <a:off x="1357290" y="1500174"/>
            <a:ext cx="5976938" cy="519113"/>
          </a:xfrm>
          <a:prstGeom prst="rect">
            <a:avLst/>
          </a:prstGeom>
          <a:noFill/>
          <a:ln w="9525">
            <a:noFill/>
            <a:miter lim="800000"/>
            <a:headEnd/>
            <a:tailEnd/>
          </a:ln>
          <a:effectLst/>
        </p:spPr>
        <p:txBody>
          <a:bodyPr>
            <a:spAutoFit/>
          </a:bodyPr>
          <a:lstStyle/>
          <a:p>
            <a:pPr algn="ctr">
              <a:spcBef>
                <a:spcPct val="50000"/>
              </a:spcBef>
            </a:pPr>
            <a:r>
              <a:rPr lang="el-GR" sz="2800" dirty="0">
                <a:solidFill>
                  <a:srgbClr val="3399FF"/>
                </a:solidFill>
              </a:rPr>
              <a:t>Χαρακτηριστικά Αλγορίθμου</a:t>
            </a:r>
          </a:p>
        </p:txBody>
      </p:sp>
      <p:sp>
        <p:nvSpPr>
          <p:cNvPr id="182276" name="Text Box 4"/>
          <p:cNvSpPr txBox="1">
            <a:spLocks noChangeArrowheads="1"/>
          </p:cNvSpPr>
          <p:nvPr/>
        </p:nvSpPr>
        <p:spPr bwMode="auto">
          <a:xfrm>
            <a:off x="571472" y="2285992"/>
            <a:ext cx="7848600" cy="2978150"/>
          </a:xfrm>
          <a:prstGeom prst="rect">
            <a:avLst/>
          </a:prstGeom>
          <a:noFill/>
          <a:ln w="9525">
            <a:noFill/>
            <a:miter lim="800000"/>
            <a:headEnd/>
            <a:tailEnd/>
          </a:ln>
          <a:effectLst/>
        </p:spPr>
        <p:txBody>
          <a:bodyPr>
            <a:spAutoFit/>
          </a:bodyPr>
          <a:lstStyle/>
          <a:p>
            <a:pPr algn="just">
              <a:spcBef>
                <a:spcPct val="50000"/>
              </a:spcBef>
            </a:pPr>
            <a:r>
              <a:rPr lang="el-GR" dirty="0">
                <a:solidFill>
                  <a:schemeClr val="tx2"/>
                </a:solidFill>
              </a:rPr>
              <a:t>Μειονεκτήματα της ιεραρχικής ομαδοποίησης</a:t>
            </a:r>
          </a:p>
          <a:p>
            <a:pPr algn="just">
              <a:spcBef>
                <a:spcPct val="50000"/>
              </a:spcBef>
              <a:buClr>
                <a:schemeClr val="tx2"/>
              </a:buClr>
              <a:buFont typeface="Wingdings" pitchFamily="2" charset="2"/>
              <a:buChar char="q"/>
            </a:pPr>
            <a:r>
              <a:rPr lang="el-GR" dirty="0"/>
              <a:t> Δε συμφέρει από άποψη υπολογιστικού φόρτου για μεγάλα σετ δεδομένων.</a:t>
            </a:r>
          </a:p>
          <a:p>
            <a:pPr algn="just">
              <a:spcBef>
                <a:spcPct val="50000"/>
              </a:spcBef>
              <a:buClr>
                <a:schemeClr val="tx2"/>
              </a:buClr>
              <a:buFont typeface="Wingdings" pitchFamily="2" charset="2"/>
              <a:buChar char="q"/>
            </a:pPr>
            <a:r>
              <a:rPr lang="el-GR" dirty="0"/>
              <a:t> Ομάδες που φτιάχνονται σε αρχικά βήματα δεν μπορούν να χωρίσουν και επομένως οι παρατηρήσεις που ενώνονται σε αρχικά βήματα μένουν για πάντα μαζί.</a:t>
            </a:r>
          </a:p>
          <a:p>
            <a:pPr algn="just">
              <a:spcBef>
                <a:spcPct val="50000"/>
              </a:spcBef>
              <a:buClr>
                <a:schemeClr val="tx2"/>
              </a:buClr>
              <a:buFont typeface="Wingdings" pitchFamily="2" charset="2"/>
              <a:buChar char="q"/>
            </a:pPr>
            <a:r>
              <a:rPr lang="el-GR" dirty="0"/>
              <a:t> Η μέθοδος εφοδιάζει με μια ποικιλία λύσεων, μια για κάθε διαφορετικό αριθμό ομάδων. Συνεπώς απαιτείται ένα κριτήριο για να επιλεγεί η τελική λύση.</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a:xfrm>
            <a:off x="285720" y="500042"/>
            <a:ext cx="8316913" cy="755650"/>
          </a:xfrm>
        </p:spPr>
        <p:txBody>
          <a:bodyPr/>
          <a:lstStyle/>
          <a:p>
            <a:r>
              <a:rPr lang="el-GR" sz="3200" b="1" dirty="0"/>
              <a:t>Εφαρμογή της Ιεραρχικής Ομαδοποίησης</a:t>
            </a:r>
          </a:p>
        </p:txBody>
      </p:sp>
      <p:sp>
        <p:nvSpPr>
          <p:cNvPr id="192515" name="Text Box 3"/>
          <p:cNvSpPr txBox="1">
            <a:spLocks noChangeArrowheads="1"/>
          </p:cNvSpPr>
          <p:nvPr/>
        </p:nvSpPr>
        <p:spPr bwMode="auto">
          <a:xfrm>
            <a:off x="357158" y="1643050"/>
            <a:ext cx="8135938" cy="2631490"/>
          </a:xfrm>
          <a:prstGeom prst="rect">
            <a:avLst/>
          </a:prstGeom>
          <a:noFill/>
          <a:ln w="9525">
            <a:noFill/>
            <a:miter lim="800000"/>
            <a:headEnd/>
            <a:tailEnd/>
          </a:ln>
          <a:effectLst/>
        </p:spPr>
        <p:txBody>
          <a:bodyPr>
            <a:spAutoFit/>
          </a:bodyPr>
          <a:lstStyle/>
          <a:p>
            <a:r>
              <a:rPr lang="el-GR" sz="1500" dirty="0">
                <a:solidFill>
                  <a:srgbClr val="FF66CC"/>
                </a:solidFill>
              </a:rPr>
              <a:t>Περιγραφή προβλήματος</a:t>
            </a:r>
          </a:p>
          <a:p>
            <a:endParaRPr lang="el-GR" sz="1500" dirty="0">
              <a:solidFill>
                <a:srgbClr val="FF66CC"/>
              </a:solidFill>
            </a:endParaRPr>
          </a:p>
          <a:p>
            <a:r>
              <a:rPr lang="el-GR" sz="1500" dirty="0"/>
              <a:t>Καταγράφεται η στάση 10 καταναλωτών απέναντι στην άθληση σε γυμναστήρια. Εκφράζεται ο βαθμός συμφωνίας ή διαφωνίας τους σε μια </a:t>
            </a:r>
            <a:r>
              <a:rPr lang="el-GR" sz="1500" dirty="0" err="1"/>
              <a:t>επταβάθμια</a:t>
            </a:r>
            <a:r>
              <a:rPr lang="el-GR" sz="1500" dirty="0"/>
              <a:t> κλίμακα στις εξής απόψεις:</a:t>
            </a:r>
          </a:p>
          <a:p>
            <a:endParaRPr lang="el-GR" sz="1500" dirty="0"/>
          </a:p>
          <a:p>
            <a:pPr>
              <a:buFontTx/>
              <a:buChar char="-"/>
            </a:pPr>
            <a:r>
              <a:rPr lang="el-GR" sz="1500" dirty="0"/>
              <a:t>Το γυμναστήριο είναι διασκέδαση (</a:t>
            </a:r>
            <a:r>
              <a:rPr lang="el-GR" sz="1500" dirty="0" err="1"/>
              <a:t>ν1</a:t>
            </a:r>
            <a:r>
              <a:rPr lang="el-GR" sz="1500" dirty="0"/>
              <a:t>)</a:t>
            </a:r>
          </a:p>
          <a:p>
            <a:pPr>
              <a:buFontTx/>
              <a:buChar char="-"/>
            </a:pPr>
            <a:r>
              <a:rPr lang="el-GR" sz="1500" dirty="0"/>
              <a:t>Η συνδρομή στο γυμναστήριο είναι χαμένα χρήματα (</a:t>
            </a:r>
            <a:r>
              <a:rPr lang="el-GR" sz="1500" dirty="0" err="1"/>
              <a:t>ν2</a:t>
            </a:r>
            <a:r>
              <a:rPr lang="el-GR" sz="1500" dirty="0"/>
              <a:t>)</a:t>
            </a:r>
          </a:p>
          <a:p>
            <a:pPr>
              <a:buFontTx/>
              <a:buChar char="-"/>
            </a:pPr>
            <a:r>
              <a:rPr lang="el-GR" sz="1500" dirty="0"/>
              <a:t>Το γυμναστήριο είναι καλό για την υγεία μου (</a:t>
            </a:r>
            <a:r>
              <a:rPr lang="el-GR" sz="1500" dirty="0" err="1"/>
              <a:t>ν3</a:t>
            </a:r>
            <a:r>
              <a:rPr lang="el-GR" sz="1500" dirty="0"/>
              <a:t>)</a:t>
            </a:r>
          </a:p>
          <a:p>
            <a:pPr>
              <a:buFontTx/>
              <a:buChar char="-"/>
            </a:pPr>
            <a:r>
              <a:rPr lang="el-GR" sz="1500" dirty="0"/>
              <a:t>Στο γυμναστήριο περνάω όμορφα (</a:t>
            </a:r>
            <a:r>
              <a:rPr lang="el-GR" sz="1500" dirty="0" err="1"/>
              <a:t>ν4</a:t>
            </a:r>
            <a:r>
              <a:rPr lang="el-GR" sz="1500" dirty="0"/>
              <a:t>)</a:t>
            </a:r>
          </a:p>
          <a:p>
            <a:pPr>
              <a:buFontTx/>
              <a:buChar char="-"/>
            </a:pPr>
            <a:r>
              <a:rPr lang="el-GR" sz="1500" dirty="0"/>
              <a:t>Δεν μου αρέσουν τα γυμναστήρια (</a:t>
            </a:r>
            <a:r>
              <a:rPr lang="el-GR" sz="1500" dirty="0" err="1"/>
              <a:t>ν5</a:t>
            </a:r>
            <a:r>
              <a:rPr lang="el-GR" sz="1500" dirty="0"/>
              <a:t>)</a:t>
            </a:r>
          </a:p>
          <a:p>
            <a:pPr>
              <a:buFontTx/>
              <a:buChar char="-"/>
            </a:pPr>
            <a:r>
              <a:rPr lang="el-GR" sz="1500" dirty="0"/>
              <a:t>Υπάρχουν καλύτεροι τρόποι άθλησης από το γυμναστήριο (</a:t>
            </a:r>
            <a:r>
              <a:rPr lang="el-GR" sz="1500" dirty="0" err="1"/>
              <a:t>ν6</a:t>
            </a:r>
            <a:r>
              <a:rPr lang="el-GR" sz="1500" dirty="0"/>
              <a:t>)</a:t>
            </a:r>
          </a:p>
        </p:txBody>
      </p:sp>
      <p:pic>
        <p:nvPicPr>
          <p:cNvPr id="192516" name="Picture 4"/>
          <p:cNvPicPr>
            <a:picLocks noChangeAspect="1" noChangeArrowheads="1"/>
          </p:cNvPicPr>
          <p:nvPr/>
        </p:nvPicPr>
        <p:blipFill>
          <a:blip r:embed="rId3" cstate="print"/>
          <a:srcRect/>
          <a:stretch>
            <a:fillRect/>
          </a:stretch>
        </p:blipFill>
        <p:spPr bwMode="auto">
          <a:xfrm>
            <a:off x="2643174" y="4500570"/>
            <a:ext cx="3376619" cy="1610864"/>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a:xfrm>
            <a:off x="357158" y="428604"/>
            <a:ext cx="8316913" cy="755650"/>
          </a:xfrm>
        </p:spPr>
        <p:txBody>
          <a:bodyPr/>
          <a:lstStyle/>
          <a:p>
            <a:r>
              <a:rPr lang="el-GR" sz="3200" b="1" dirty="0"/>
              <a:t>Εφαρμογή της Ιεραρχικής Ομαδοποίησης</a:t>
            </a:r>
          </a:p>
        </p:txBody>
      </p:sp>
      <p:pic>
        <p:nvPicPr>
          <p:cNvPr id="193541" name="Picture 5"/>
          <p:cNvPicPr>
            <a:picLocks noChangeAspect="1" noChangeArrowheads="1"/>
          </p:cNvPicPr>
          <p:nvPr/>
        </p:nvPicPr>
        <p:blipFill>
          <a:blip r:embed="rId3" cstate="print"/>
          <a:srcRect/>
          <a:stretch>
            <a:fillRect/>
          </a:stretch>
        </p:blipFill>
        <p:spPr bwMode="auto">
          <a:xfrm>
            <a:off x="214282" y="1785926"/>
            <a:ext cx="4392613" cy="3314700"/>
          </a:xfrm>
          <a:prstGeom prst="rect">
            <a:avLst/>
          </a:prstGeom>
          <a:noFill/>
        </p:spPr>
      </p:pic>
      <p:sp>
        <p:nvSpPr>
          <p:cNvPr id="193542" name="Text Box 6"/>
          <p:cNvSpPr txBox="1">
            <a:spLocks noChangeArrowheads="1"/>
          </p:cNvSpPr>
          <p:nvPr/>
        </p:nvSpPr>
        <p:spPr bwMode="auto">
          <a:xfrm>
            <a:off x="4786314" y="1357298"/>
            <a:ext cx="3960813" cy="581025"/>
          </a:xfrm>
          <a:prstGeom prst="rect">
            <a:avLst/>
          </a:prstGeom>
          <a:noFill/>
          <a:ln w="9525">
            <a:noFill/>
            <a:miter lim="800000"/>
            <a:headEnd/>
            <a:tailEnd/>
          </a:ln>
          <a:effectLst/>
        </p:spPr>
        <p:txBody>
          <a:bodyPr>
            <a:spAutoFit/>
          </a:bodyPr>
          <a:lstStyle/>
          <a:p>
            <a:pPr>
              <a:spcBef>
                <a:spcPct val="50000"/>
              </a:spcBef>
            </a:pPr>
            <a:r>
              <a:rPr lang="el-GR" sz="1600" dirty="0">
                <a:solidFill>
                  <a:srgbClr val="996600"/>
                </a:solidFill>
              </a:rPr>
              <a:t>Υπενθυμίζουμε ότι δεν απαιτείται να είναι γνωστός ο αριθμός των ομάδων.</a:t>
            </a:r>
          </a:p>
        </p:txBody>
      </p:sp>
      <p:pic>
        <p:nvPicPr>
          <p:cNvPr id="193543" name="Picture 7"/>
          <p:cNvPicPr>
            <a:picLocks noChangeAspect="1" noChangeArrowheads="1"/>
          </p:cNvPicPr>
          <p:nvPr/>
        </p:nvPicPr>
        <p:blipFill>
          <a:blip r:embed="rId4" cstate="print"/>
          <a:srcRect/>
          <a:stretch>
            <a:fillRect/>
          </a:stretch>
        </p:blipFill>
        <p:spPr bwMode="auto">
          <a:xfrm>
            <a:off x="4859338" y="2133600"/>
            <a:ext cx="3914775" cy="2933700"/>
          </a:xfrm>
          <a:prstGeom prst="rect">
            <a:avLst/>
          </a:prstGeom>
          <a:noFill/>
        </p:spPr>
      </p:pic>
      <p:sp>
        <p:nvSpPr>
          <p:cNvPr id="193544" name="Line 8"/>
          <p:cNvSpPr>
            <a:spLocks noChangeShapeType="1"/>
          </p:cNvSpPr>
          <p:nvPr/>
        </p:nvSpPr>
        <p:spPr bwMode="auto">
          <a:xfrm>
            <a:off x="4643438" y="3213100"/>
            <a:ext cx="215900" cy="0"/>
          </a:xfrm>
          <a:prstGeom prst="line">
            <a:avLst/>
          </a:prstGeom>
          <a:noFill/>
          <a:ln w="9525">
            <a:solidFill>
              <a:schemeClr val="tx1"/>
            </a:solidFill>
            <a:round/>
            <a:headEnd/>
            <a:tailEnd type="triangle" w="med" len="med"/>
          </a:ln>
          <a:effectLst/>
        </p:spPr>
        <p:txBody>
          <a:bodyPr/>
          <a:lstStyle/>
          <a:p>
            <a:endParaRPr lang="el-GR"/>
          </a:p>
        </p:txBody>
      </p:sp>
      <p:sp>
        <p:nvSpPr>
          <p:cNvPr id="193545" name="Text Box 9"/>
          <p:cNvSpPr txBox="1">
            <a:spLocks noChangeArrowheads="1"/>
          </p:cNvSpPr>
          <p:nvPr/>
        </p:nvSpPr>
        <p:spPr bwMode="auto">
          <a:xfrm>
            <a:off x="1214414" y="5143512"/>
            <a:ext cx="3059113" cy="784830"/>
          </a:xfrm>
          <a:prstGeom prst="rect">
            <a:avLst/>
          </a:prstGeom>
          <a:noFill/>
          <a:ln w="9525">
            <a:noFill/>
            <a:miter lim="800000"/>
            <a:headEnd/>
            <a:tailEnd/>
          </a:ln>
          <a:effectLst/>
        </p:spPr>
        <p:txBody>
          <a:bodyPr>
            <a:spAutoFit/>
          </a:bodyPr>
          <a:lstStyle/>
          <a:p>
            <a:pPr>
              <a:spcBef>
                <a:spcPct val="50000"/>
              </a:spcBef>
            </a:pPr>
            <a:r>
              <a:rPr lang="el-GR" sz="1500" dirty="0">
                <a:solidFill>
                  <a:srgbClr val="CC00FF"/>
                </a:solidFill>
              </a:rPr>
              <a:t>Μεταφέρουμε τις μεταβλητές για τις οποίες θα εφαρμοστεί η μέθοδος.</a:t>
            </a:r>
          </a:p>
        </p:txBody>
      </p:sp>
      <p:sp>
        <p:nvSpPr>
          <p:cNvPr id="193546" name="Line 10"/>
          <p:cNvSpPr>
            <a:spLocks noChangeShapeType="1"/>
          </p:cNvSpPr>
          <p:nvPr/>
        </p:nvSpPr>
        <p:spPr bwMode="auto">
          <a:xfrm flipV="1">
            <a:off x="4067175" y="3213100"/>
            <a:ext cx="2520950" cy="2017713"/>
          </a:xfrm>
          <a:prstGeom prst="line">
            <a:avLst/>
          </a:prstGeom>
          <a:noFill/>
          <a:ln w="9525">
            <a:solidFill>
              <a:srgbClr val="CC00FF"/>
            </a:solidFill>
            <a:round/>
            <a:headEnd/>
            <a:tailEnd type="triangle" w="med" len="med"/>
          </a:ln>
          <a:effectLst/>
        </p:spPr>
        <p:txBody>
          <a:bodyPr/>
          <a:lstStyle/>
          <a:p>
            <a:endParaRPr lang="el-GR"/>
          </a:p>
        </p:txBody>
      </p:sp>
      <p:sp>
        <p:nvSpPr>
          <p:cNvPr id="193547" name="Oval 11"/>
          <p:cNvSpPr>
            <a:spLocks noChangeArrowheads="1"/>
          </p:cNvSpPr>
          <p:nvPr/>
        </p:nvSpPr>
        <p:spPr bwMode="auto">
          <a:xfrm>
            <a:off x="7451725" y="3860800"/>
            <a:ext cx="865188" cy="360363"/>
          </a:xfrm>
          <a:prstGeom prst="ellipse">
            <a:avLst/>
          </a:prstGeom>
          <a:noFill/>
          <a:ln w="9525">
            <a:solidFill>
              <a:srgbClr val="FF0000"/>
            </a:solidFill>
            <a:round/>
            <a:headEnd/>
            <a:tailEnd/>
          </a:ln>
          <a:effectLst/>
        </p:spPr>
        <p:txBody>
          <a:bodyPr wrap="none" anchor="ctr"/>
          <a:lstStyle/>
          <a:p>
            <a:endParaRPr lang="el-GR"/>
          </a:p>
        </p:txBody>
      </p:sp>
      <p:sp>
        <p:nvSpPr>
          <p:cNvPr id="193548" name="Text Box 12"/>
          <p:cNvSpPr txBox="1">
            <a:spLocks noChangeArrowheads="1"/>
          </p:cNvSpPr>
          <p:nvPr/>
        </p:nvSpPr>
        <p:spPr bwMode="auto">
          <a:xfrm>
            <a:off x="4932363" y="5157788"/>
            <a:ext cx="3671887" cy="1015663"/>
          </a:xfrm>
          <a:prstGeom prst="rect">
            <a:avLst/>
          </a:prstGeom>
          <a:noFill/>
          <a:ln w="9525">
            <a:noFill/>
            <a:miter lim="800000"/>
            <a:headEnd/>
            <a:tailEnd/>
          </a:ln>
          <a:effectLst/>
        </p:spPr>
        <p:txBody>
          <a:bodyPr>
            <a:spAutoFit/>
          </a:bodyPr>
          <a:lstStyle/>
          <a:p>
            <a:pPr>
              <a:spcBef>
                <a:spcPct val="50000"/>
              </a:spcBef>
            </a:pPr>
            <a:r>
              <a:rPr lang="el-GR" sz="1500" dirty="0">
                <a:solidFill>
                  <a:schemeClr val="tx2"/>
                </a:solidFill>
              </a:rPr>
              <a:t>Δίνεται η δυνατότητα να ομαδοποιηθούν και οι μεταβλητές. Χρειάζεται ΠΡΟΣΟΧΗ και καλό είναι να αποφεύγεται αυτή η επιλογή. </a:t>
            </a:r>
          </a:p>
        </p:txBody>
      </p:sp>
      <p:sp>
        <p:nvSpPr>
          <p:cNvPr id="193549" name="Line 13"/>
          <p:cNvSpPr>
            <a:spLocks noChangeShapeType="1"/>
          </p:cNvSpPr>
          <p:nvPr/>
        </p:nvSpPr>
        <p:spPr bwMode="auto">
          <a:xfrm flipV="1">
            <a:off x="7235825" y="4149725"/>
            <a:ext cx="431800" cy="1079500"/>
          </a:xfrm>
          <a:prstGeom prst="line">
            <a:avLst/>
          </a:prstGeom>
          <a:noFill/>
          <a:ln w="9525">
            <a:solidFill>
              <a:schemeClr val="tx2"/>
            </a:solidFill>
            <a:round/>
            <a:headEnd/>
            <a:tailEnd type="triangle" w="med" len="med"/>
          </a:ln>
          <a:effectLst/>
        </p:spPr>
        <p:txBody>
          <a:bodyPr/>
          <a:lstStyle/>
          <a:p>
            <a:endParaRPr lang="el-G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a:xfrm>
            <a:off x="357158" y="571480"/>
            <a:ext cx="8316913" cy="755650"/>
          </a:xfrm>
        </p:spPr>
        <p:txBody>
          <a:bodyPr/>
          <a:lstStyle/>
          <a:p>
            <a:r>
              <a:rPr lang="el-GR" sz="3200" b="1" dirty="0"/>
              <a:t>Εφαρμογή της Ιεραρχικής Ομαδοποίησης</a:t>
            </a:r>
          </a:p>
        </p:txBody>
      </p:sp>
      <p:pic>
        <p:nvPicPr>
          <p:cNvPr id="194565" name="Picture 5"/>
          <p:cNvPicPr>
            <a:picLocks noChangeAspect="1" noChangeArrowheads="1"/>
          </p:cNvPicPr>
          <p:nvPr/>
        </p:nvPicPr>
        <p:blipFill>
          <a:blip r:embed="rId3" cstate="print"/>
          <a:srcRect/>
          <a:stretch>
            <a:fillRect/>
          </a:stretch>
        </p:blipFill>
        <p:spPr bwMode="auto">
          <a:xfrm>
            <a:off x="428596" y="1428736"/>
            <a:ext cx="3914775" cy="2933700"/>
          </a:xfrm>
          <a:prstGeom prst="rect">
            <a:avLst/>
          </a:prstGeom>
          <a:noFill/>
        </p:spPr>
      </p:pic>
      <p:sp>
        <p:nvSpPr>
          <p:cNvPr id="194566" name="Oval 6"/>
          <p:cNvSpPr>
            <a:spLocks noChangeArrowheads="1"/>
          </p:cNvSpPr>
          <p:nvPr/>
        </p:nvSpPr>
        <p:spPr bwMode="auto">
          <a:xfrm>
            <a:off x="931834" y="4021124"/>
            <a:ext cx="720725" cy="287337"/>
          </a:xfrm>
          <a:prstGeom prst="ellipse">
            <a:avLst/>
          </a:prstGeom>
          <a:noFill/>
          <a:ln w="25400">
            <a:solidFill>
              <a:srgbClr val="333399"/>
            </a:solidFill>
            <a:round/>
            <a:headEnd/>
            <a:tailEnd/>
          </a:ln>
          <a:effectLst/>
        </p:spPr>
        <p:txBody>
          <a:bodyPr wrap="none" anchor="ctr"/>
          <a:lstStyle/>
          <a:p>
            <a:endParaRPr lang="el-GR"/>
          </a:p>
        </p:txBody>
      </p:sp>
      <p:sp>
        <p:nvSpPr>
          <p:cNvPr id="194567" name="Line 7"/>
          <p:cNvSpPr>
            <a:spLocks noChangeShapeType="1"/>
          </p:cNvSpPr>
          <p:nvPr/>
        </p:nvSpPr>
        <p:spPr bwMode="auto">
          <a:xfrm>
            <a:off x="1363634" y="4381486"/>
            <a:ext cx="73025" cy="574675"/>
          </a:xfrm>
          <a:prstGeom prst="line">
            <a:avLst/>
          </a:prstGeom>
          <a:noFill/>
          <a:ln w="9525">
            <a:solidFill>
              <a:srgbClr val="333399"/>
            </a:solidFill>
            <a:round/>
            <a:headEnd/>
            <a:tailEnd type="triangle" w="med" len="med"/>
          </a:ln>
          <a:effectLst/>
        </p:spPr>
        <p:txBody>
          <a:bodyPr/>
          <a:lstStyle/>
          <a:p>
            <a:endParaRPr lang="el-GR"/>
          </a:p>
        </p:txBody>
      </p:sp>
      <p:sp>
        <p:nvSpPr>
          <p:cNvPr id="194568" name="Text Box 8"/>
          <p:cNvSpPr txBox="1">
            <a:spLocks noChangeArrowheads="1"/>
          </p:cNvSpPr>
          <p:nvPr/>
        </p:nvSpPr>
        <p:spPr bwMode="auto">
          <a:xfrm>
            <a:off x="355571" y="4956161"/>
            <a:ext cx="2232025" cy="1212850"/>
          </a:xfrm>
          <a:prstGeom prst="rect">
            <a:avLst/>
          </a:prstGeom>
          <a:noFill/>
          <a:ln w="22225">
            <a:solidFill>
              <a:srgbClr val="333399"/>
            </a:solidFill>
            <a:miter lim="800000"/>
            <a:headEnd/>
            <a:tailEnd/>
          </a:ln>
          <a:effectLst/>
        </p:spPr>
        <p:txBody>
          <a:bodyPr>
            <a:spAutoFit/>
          </a:bodyPr>
          <a:lstStyle/>
          <a:p>
            <a:pPr>
              <a:spcBef>
                <a:spcPct val="50000"/>
              </a:spcBef>
            </a:pPr>
            <a:r>
              <a:rPr lang="el-GR"/>
              <a:t>Παρέχει επιλογές για τις πληροφορίες που θέλουμε να εμφανιστούν.</a:t>
            </a:r>
          </a:p>
        </p:txBody>
      </p:sp>
      <p:sp>
        <p:nvSpPr>
          <p:cNvPr id="194569" name="Oval 9"/>
          <p:cNvSpPr>
            <a:spLocks noChangeArrowheads="1"/>
          </p:cNvSpPr>
          <p:nvPr/>
        </p:nvSpPr>
        <p:spPr bwMode="auto">
          <a:xfrm>
            <a:off x="1652559" y="4021124"/>
            <a:ext cx="720725" cy="287337"/>
          </a:xfrm>
          <a:prstGeom prst="ellipse">
            <a:avLst/>
          </a:prstGeom>
          <a:noFill/>
          <a:ln w="25400">
            <a:solidFill>
              <a:srgbClr val="FF6600"/>
            </a:solidFill>
            <a:round/>
            <a:headEnd/>
            <a:tailEnd/>
          </a:ln>
          <a:effectLst/>
        </p:spPr>
        <p:txBody>
          <a:bodyPr wrap="none" anchor="ctr"/>
          <a:lstStyle/>
          <a:p>
            <a:endParaRPr lang="el-GR"/>
          </a:p>
        </p:txBody>
      </p:sp>
      <p:sp>
        <p:nvSpPr>
          <p:cNvPr id="194570" name="Line 10"/>
          <p:cNvSpPr>
            <a:spLocks noChangeShapeType="1"/>
          </p:cNvSpPr>
          <p:nvPr/>
        </p:nvSpPr>
        <p:spPr bwMode="auto">
          <a:xfrm>
            <a:off x="2228821" y="4308461"/>
            <a:ext cx="1843113" cy="620737"/>
          </a:xfrm>
          <a:prstGeom prst="line">
            <a:avLst/>
          </a:prstGeom>
          <a:noFill/>
          <a:ln w="9525">
            <a:solidFill>
              <a:srgbClr val="FF6600"/>
            </a:solidFill>
            <a:round/>
            <a:headEnd/>
            <a:tailEnd type="triangle" w="med" len="med"/>
          </a:ln>
          <a:effectLst/>
        </p:spPr>
        <p:txBody>
          <a:bodyPr/>
          <a:lstStyle/>
          <a:p>
            <a:endParaRPr lang="el-GR"/>
          </a:p>
        </p:txBody>
      </p:sp>
      <p:sp>
        <p:nvSpPr>
          <p:cNvPr id="194571" name="Text Box 11"/>
          <p:cNvSpPr txBox="1">
            <a:spLocks noChangeArrowheads="1"/>
          </p:cNvSpPr>
          <p:nvPr/>
        </p:nvSpPr>
        <p:spPr bwMode="auto">
          <a:xfrm>
            <a:off x="3357554" y="4929198"/>
            <a:ext cx="2232025" cy="1212850"/>
          </a:xfrm>
          <a:prstGeom prst="rect">
            <a:avLst/>
          </a:prstGeom>
          <a:noFill/>
          <a:ln w="22225">
            <a:solidFill>
              <a:srgbClr val="FF6600"/>
            </a:solidFill>
            <a:miter lim="800000"/>
            <a:headEnd/>
            <a:tailEnd/>
          </a:ln>
          <a:effectLst/>
        </p:spPr>
        <p:txBody>
          <a:bodyPr>
            <a:spAutoFit/>
          </a:bodyPr>
          <a:lstStyle/>
          <a:p>
            <a:pPr>
              <a:spcBef>
                <a:spcPct val="50000"/>
              </a:spcBef>
            </a:pPr>
            <a:r>
              <a:rPr lang="el-GR"/>
              <a:t>Επιλέγουμε τα γραφήματα που θέλουμε να εμφανιστούν.</a:t>
            </a:r>
          </a:p>
        </p:txBody>
      </p:sp>
      <p:sp>
        <p:nvSpPr>
          <p:cNvPr id="194572" name="Oval 12"/>
          <p:cNvSpPr>
            <a:spLocks noChangeArrowheads="1"/>
          </p:cNvSpPr>
          <p:nvPr/>
        </p:nvSpPr>
        <p:spPr bwMode="auto">
          <a:xfrm>
            <a:off x="2300259" y="4021124"/>
            <a:ext cx="720725" cy="287337"/>
          </a:xfrm>
          <a:prstGeom prst="ellipse">
            <a:avLst/>
          </a:prstGeom>
          <a:noFill/>
          <a:ln w="25400">
            <a:solidFill>
              <a:srgbClr val="FF0000"/>
            </a:solidFill>
            <a:round/>
            <a:headEnd/>
            <a:tailEnd/>
          </a:ln>
          <a:effectLst/>
        </p:spPr>
        <p:txBody>
          <a:bodyPr wrap="none" anchor="ctr"/>
          <a:lstStyle/>
          <a:p>
            <a:endParaRPr lang="el-GR"/>
          </a:p>
        </p:txBody>
      </p:sp>
      <p:sp>
        <p:nvSpPr>
          <p:cNvPr id="194573" name="Line 13"/>
          <p:cNvSpPr>
            <a:spLocks noChangeShapeType="1"/>
          </p:cNvSpPr>
          <p:nvPr/>
        </p:nvSpPr>
        <p:spPr bwMode="auto">
          <a:xfrm flipV="1">
            <a:off x="2947959" y="2004999"/>
            <a:ext cx="1944687" cy="2087562"/>
          </a:xfrm>
          <a:prstGeom prst="line">
            <a:avLst/>
          </a:prstGeom>
          <a:noFill/>
          <a:ln w="9525">
            <a:solidFill>
              <a:schemeClr val="tx2"/>
            </a:solidFill>
            <a:round/>
            <a:headEnd/>
            <a:tailEnd type="triangle" w="med" len="med"/>
          </a:ln>
          <a:effectLst/>
        </p:spPr>
        <p:txBody>
          <a:bodyPr/>
          <a:lstStyle/>
          <a:p>
            <a:endParaRPr lang="el-GR"/>
          </a:p>
        </p:txBody>
      </p:sp>
      <p:sp>
        <p:nvSpPr>
          <p:cNvPr id="194574" name="Text Box 14"/>
          <p:cNvSpPr txBox="1">
            <a:spLocks noChangeArrowheads="1"/>
          </p:cNvSpPr>
          <p:nvPr/>
        </p:nvSpPr>
        <p:spPr bwMode="auto">
          <a:xfrm>
            <a:off x="4892646" y="1500174"/>
            <a:ext cx="2232025" cy="1212850"/>
          </a:xfrm>
          <a:prstGeom prst="rect">
            <a:avLst/>
          </a:prstGeom>
          <a:noFill/>
          <a:ln w="22225">
            <a:solidFill>
              <a:srgbClr val="FF0000"/>
            </a:solidFill>
            <a:miter lim="800000"/>
            <a:headEnd/>
            <a:tailEnd/>
          </a:ln>
          <a:effectLst/>
        </p:spPr>
        <p:txBody>
          <a:bodyPr>
            <a:spAutoFit/>
          </a:bodyPr>
          <a:lstStyle/>
          <a:p>
            <a:pPr>
              <a:spcBef>
                <a:spcPct val="50000"/>
              </a:spcBef>
            </a:pPr>
            <a:r>
              <a:rPr lang="el-GR"/>
              <a:t>Επιλέγουμε τη μέθοδο και την απόσταση που θα χρησιμοποιήσουμε.</a:t>
            </a:r>
          </a:p>
        </p:txBody>
      </p:sp>
      <p:sp>
        <p:nvSpPr>
          <p:cNvPr id="194575" name="Oval 15"/>
          <p:cNvSpPr>
            <a:spLocks noChangeArrowheads="1"/>
          </p:cNvSpPr>
          <p:nvPr/>
        </p:nvSpPr>
        <p:spPr bwMode="auto">
          <a:xfrm>
            <a:off x="3020984" y="4021124"/>
            <a:ext cx="720725" cy="287337"/>
          </a:xfrm>
          <a:prstGeom prst="ellipse">
            <a:avLst/>
          </a:prstGeom>
          <a:noFill/>
          <a:ln w="25400">
            <a:solidFill>
              <a:srgbClr val="008000"/>
            </a:solidFill>
            <a:round/>
            <a:headEnd/>
            <a:tailEnd/>
          </a:ln>
          <a:effectLst/>
        </p:spPr>
        <p:txBody>
          <a:bodyPr wrap="none" anchor="ctr"/>
          <a:lstStyle/>
          <a:p>
            <a:endParaRPr lang="el-GR"/>
          </a:p>
        </p:txBody>
      </p:sp>
      <p:sp>
        <p:nvSpPr>
          <p:cNvPr id="194576" name="Line 16"/>
          <p:cNvSpPr>
            <a:spLocks noChangeShapeType="1"/>
          </p:cNvSpPr>
          <p:nvPr/>
        </p:nvSpPr>
        <p:spPr bwMode="auto">
          <a:xfrm flipV="1">
            <a:off x="3740121" y="4021124"/>
            <a:ext cx="2016125" cy="71437"/>
          </a:xfrm>
          <a:prstGeom prst="line">
            <a:avLst/>
          </a:prstGeom>
          <a:noFill/>
          <a:ln w="9525">
            <a:solidFill>
              <a:srgbClr val="008000"/>
            </a:solidFill>
            <a:round/>
            <a:headEnd/>
            <a:tailEnd type="triangle" w="med" len="med"/>
          </a:ln>
          <a:effectLst/>
        </p:spPr>
        <p:txBody>
          <a:bodyPr/>
          <a:lstStyle/>
          <a:p>
            <a:endParaRPr lang="el-GR"/>
          </a:p>
        </p:txBody>
      </p:sp>
      <p:sp>
        <p:nvSpPr>
          <p:cNvPr id="194577" name="Text Box 17"/>
          <p:cNvSpPr txBox="1">
            <a:spLocks noChangeArrowheads="1"/>
          </p:cNvSpPr>
          <p:nvPr/>
        </p:nvSpPr>
        <p:spPr bwMode="auto">
          <a:xfrm>
            <a:off x="5756246" y="3660761"/>
            <a:ext cx="2232025" cy="1487488"/>
          </a:xfrm>
          <a:prstGeom prst="rect">
            <a:avLst/>
          </a:prstGeom>
          <a:noFill/>
          <a:ln w="22225">
            <a:solidFill>
              <a:srgbClr val="008000"/>
            </a:solidFill>
            <a:miter lim="800000"/>
            <a:headEnd/>
            <a:tailEnd/>
          </a:ln>
          <a:effectLst/>
        </p:spPr>
        <p:txBody>
          <a:bodyPr>
            <a:spAutoFit/>
          </a:bodyPr>
          <a:lstStyle/>
          <a:p>
            <a:pPr>
              <a:spcBef>
                <a:spcPct val="50000"/>
              </a:spcBef>
            </a:pPr>
            <a:r>
              <a:rPr lang="el-GR"/>
              <a:t>Επιλέγουμε να αποθηκευτούν οι μεταβλητές που θα δείχνουν τη λύση ή τις λύσεις.</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a:xfrm>
            <a:off x="214282" y="571480"/>
            <a:ext cx="8316913" cy="755650"/>
          </a:xfrm>
        </p:spPr>
        <p:txBody>
          <a:bodyPr/>
          <a:lstStyle/>
          <a:p>
            <a:r>
              <a:rPr lang="el-GR" sz="3200" b="1" dirty="0"/>
              <a:t>Εφαρμογή της Ιεραρχικής Ομαδοποίησης</a:t>
            </a:r>
          </a:p>
        </p:txBody>
      </p:sp>
      <p:pic>
        <p:nvPicPr>
          <p:cNvPr id="195590" name="Picture 6"/>
          <p:cNvPicPr>
            <a:picLocks noChangeAspect="1" noChangeArrowheads="1"/>
          </p:cNvPicPr>
          <p:nvPr/>
        </p:nvPicPr>
        <p:blipFill>
          <a:blip r:embed="rId3" cstate="print"/>
          <a:srcRect/>
          <a:stretch>
            <a:fillRect/>
          </a:stretch>
        </p:blipFill>
        <p:spPr bwMode="auto">
          <a:xfrm>
            <a:off x="422252" y="1693869"/>
            <a:ext cx="3009900" cy="2381250"/>
          </a:xfrm>
          <a:prstGeom prst="rect">
            <a:avLst/>
          </a:prstGeom>
          <a:noFill/>
        </p:spPr>
      </p:pic>
      <p:sp>
        <p:nvSpPr>
          <p:cNvPr id="195591" name="Oval 7"/>
          <p:cNvSpPr>
            <a:spLocks noChangeArrowheads="1"/>
          </p:cNvSpPr>
          <p:nvPr/>
        </p:nvSpPr>
        <p:spPr bwMode="auto">
          <a:xfrm>
            <a:off x="495277" y="1981207"/>
            <a:ext cx="1366837" cy="215900"/>
          </a:xfrm>
          <a:prstGeom prst="ellipse">
            <a:avLst/>
          </a:prstGeom>
          <a:noFill/>
          <a:ln w="25400">
            <a:solidFill>
              <a:srgbClr val="800080"/>
            </a:solidFill>
            <a:round/>
            <a:headEnd/>
            <a:tailEnd/>
          </a:ln>
          <a:effectLst/>
        </p:spPr>
        <p:txBody>
          <a:bodyPr wrap="none" anchor="ctr"/>
          <a:lstStyle/>
          <a:p>
            <a:endParaRPr lang="el-GR"/>
          </a:p>
        </p:txBody>
      </p:sp>
      <p:sp>
        <p:nvSpPr>
          <p:cNvPr id="195592" name="Line 8"/>
          <p:cNvSpPr>
            <a:spLocks noChangeShapeType="1"/>
          </p:cNvSpPr>
          <p:nvPr/>
        </p:nvSpPr>
        <p:spPr bwMode="auto">
          <a:xfrm flipV="1">
            <a:off x="1862114" y="2054232"/>
            <a:ext cx="1728788" cy="71437"/>
          </a:xfrm>
          <a:prstGeom prst="line">
            <a:avLst/>
          </a:prstGeom>
          <a:noFill/>
          <a:ln w="9525">
            <a:solidFill>
              <a:srgbClr val="800080"/>
            </a:solidFill>
            <a:round/>
            <a:headEnd/>
            <a:tailEnd type="triangle" w="med" len="med"/>
          </a:ln>
          <a:effectLst/>
        </p:spPr>
        <p:txBody>
          <a:bodyPr/>
          <a:lstStyle/>
          <a:p>
            <a:endParaRPr lang="el-GR"/>
          </a:p>
        </p:txBody>
      </p:sp>
      <p:sp>
        <p:nvSpPr>
          <p:cNvPr id="195593" name="Text Box 9"/>
          <p:cNvSpPr txBox="1">
            <a:spLocks noChangeArrowheads="1"/>
          </p:cNvSpPr>
          <p:nvPr/>
        </p:nvSpPr>
        <p:spPr bwMode="auto">
          <a:xfrm>
            <a:off x="3590902" y="1404944"/>
            <a:ext cx="4608512" cy="915988"/>
          </a:xfrm>
          <a:prstGeom prst="rect">
            <a:avLst/>
          </a:prstGeom>
          <a:noFill/>
          <a:ln w="9525">
            <a:noFill/>
            <a:miter lim="800000"/>
            <a:headEnd/>
            <a:tailEnd/>
          </a:ln>
          <a:effectLst/>
        </p:spPr>
        <p:txBody>
          <a:bodyPr>
            <a:spAutoFit/>
          </a:bodyPr>
          <a:lstStyle/>
          <a:p>
            <a:pPr>
              <a:spcBef>
                <a:spcPct val="50000"/>
              </a:spcBef>
            </a:pPr>
            <a:r>
              <a:rPr lang="el-GR">
                <a:solidFill>
                  <a:srgbClr val="990099"/>
                </a:solidFill>
              </a:rPr>
              <a:t>Εμφανίζονται κάποιες ποσότητες που είναι χρήσιμες για να βρούμε τον αριθμό των ομάδων που θα κρατήσουμε.</a:t>
            </a:r>
          </a:p>
        </p:txBody>
      </p:sp>
      <p:sp>
        <p:nvSpPr>
          <p:cNvPr id="195594" name="Oval 10"/>
          <p:cNvSpPr>
            <a:spLocks noChangeArrowheads="1"/>
          </p:cNvSpPr>
          <p:nvPr/>
        </p:nvSpPr>
        <p:spPr bwMode="auto">
          <a:xfrm>
            <a:off x="422252" y="2197107"/>
            <a:ext cx="1366837" cy="215900"/>
          </a:xfrm>
          <a:prstGeom prst="ellipse">
            <a:avLst/>
          </a:prstGeom>
          <a:noFill/>
          <a:ln w="25400">
            <a:solidFill>
              <a:srgbClr val="33CCCC"/>
            </a:solidFill>
            <a:round/>
            <a:headEnd/>
            <a:tailEnd/>
          </a:ln>
          <a:effectLst/>
        </p:spPr>
        <p:txBody>
          <a:bodyPr wrap="none" anchor="ctr"/>
          <a:lstStyle/>
          <a:p>
            <a:endParaRPr lang="el-GR"/>
          </a:p>
        </p:txBody>
      </p:sp>
      <p:sp>
        <p:nvSpPr>
          <p:cNvPr id="195595" name="Line 11"/>
          <p:cNvSpPr>
            <a:spLocks noChangeShapeType="1"/>
          </p:cNvSpPr>
          <p:nvPr/>
        </p:nvSpPr>
        <p:spPr bwMode="auto">
          <a:xfrm>
            <a:off x="1719239" y="2341569"/>
            <a:ext cx="1943100" cy="144463"/>
          </a:xfrm>
          <a:prstGeom prst="line">
            <a:avLst/>
          </a:prstGeom>
          <a:noFill/>
          <a:ln w="9525">
            <a:solidFill>
              <a:srgbClr val="33CCCC"/>
            </a:solidFill>
            <a:round/>
            <a:headEnd/>
            <a:tailEnd type="triangle" w="med" len="med"/>
          </a:ln>
          <a:effectLst/>
        </p:spPr>
        <p:txBody>
          <a:bodyPr/>
          <a:lstStyle/>
          <a:p>
            <a:endParaRPr lang="el-GR"/>
          </a:p>
        </p:txBody>
      </p:sp>
      <p:sp>
        <p:nvSpPr>
          <p:cNvPr id="195596" name="Text Box 12"/>
          <p:cNvSpPr txBox="1">
            <a:spLocks noChangeArrowheads="1"/>
          </p:cNvSpPr>
          <p:nvPr/>
        </p:nvSpPr>
        <p:spPr bwMode="auto">
          <a:xfrm>
            <a:off x="3590902" y="2341569"/>
            <a:ext cx="4679950" cy="641350"/>
          </a:xfrm>
          <a:prstGeom prst="rect">
            <a:avLst/>
          </a:prstGeom>
          <a:noFill/>
          <a:ln w="9525">
            <a:noFill/>
            <a:miter lim="800000"/>
            <a:headEnd/>
            <a:tailEnd/>
          </a:ln>
          <a:effectLst/>
        </p:spPr>
        <p:txBody>
          <a:bodyPr>
            <a:spAutoFit/>
          </a:bodyPr>
          <a:lstStyle/>
          <a:p>
            <a:pPr>
              <a:spcBef>
                <a:spcPct val="50000"/>
              </a:spcBef>
            </a:pPr>
            <a:r>
              <a:rPr lang="el-GR">
                <a:solidFill>
                  <a:srgbClr val="00FFFF"/>
                </a:solidFill>
              </a:rPr>
              <a:t>Εμφανίζεται ο πίνακας αποστάσεων όλων των παρατηρήσεων</a:t>
            </a:r>
          </a:p>
        </p:txBody>
      </p:sp>
      <p:pic>
        <p:nvPicPr>
          <p:cNvPr id="195598" name="Picture 14"/>
          <p:cNvPicPr>
            <a:picLocks noChangeAspect="1" noChangeArrowheads="1"/>
          </p:cNvPicPr>
          <p:nvPr/>
        </p:nvPicPr>
        <p:blipFill>
          <a:blip r:embed="rId4" cstate="print"/>
          <a:srcRect/>
          <a:stretch>
            <a:fillRect/>
          </a:stretch>
        </p:blipFill>
        <p:spPr bwMode="auto">
          <a:xfrm>
            <a:off x="5607027" y="3205169"/>
            <a:ext cx="2752725" cy="2867025"/>
          </a:xfrm>
          <a:prstGeom prst="rect">
            <a:avLst/>
          </a:prstGeom>
          <a:noFill/>
        </p:spPr>
      </p:pic>
      <p:sp>
        <p:nvSpPr>
          <p:cNvPr id="195599" name="Oval 15"/>
          <p:cNvSpPr>
            <a:spLocks noChangeArrowheads="1"/>
          </p:cNvSpPr>
          <p:nvPr/>
        </p:nvSpPr>
        <p:spPr bwMode="auto">
          <a:xfrm>
            <a:off x="5607027" y="3421069"/>
            <a:ext cx="1152525" cy="936625"/>
          </a:xfrm>
          <a:prstGeom prst="ellipse">
            <a:avLst/>
          </a:prstGeom>
          <a:noFill/>
          <a:ln w="9525">
            <a:solidFill>
              <a:srgbClr val="996600"/>
            </a:solidFill>
            <a:round/>
            <a:headEnd/>
            <a:tailEnd/>
          </a:ln>
          <a:effectLst/>
        </p:spPr>
        <p:txBody>
          <a:bodyPr wrap="none" anchor="ctr"/>
          <a:lstStyle/>
          <a:p>
            <a:endParaRPr lang="el-GR"/>
          </a:p>
        </p:txBody>
      </p:sp>
      <p:sp>
        <p:nvSpPr>
          <p:cNvPr id="195601" name="Line 17"/>
          <p:cNvSpPr>
            <a:spLocks noChangeShapeType="1"/>
          </p:cNvSpPr>
          <p:nvPr/>
        </p:nvSpPr>
        <p:spPr bwMode="auto">
          <a:xfrm flipH="1">
            <a:off x="3519464" y="3854457"/>
            <a:ext cx="2087563" cy="503237"/>
          </a:xfrm>
          <a:prstGeom prst="line">
            <a:avLst/>
          </a:prstGeom>
          <a:noFill/>
          <a:ln w="9525">
            <a:solidFill>
              <a:srgbClr val="996600"/>
            </a:solidFill>
            <a:round/>
            <a:headEnd/>
            <a:tailEnd type="triangle" w="med" len="med"/>
          </a:ln>
          <a:effectLst/>
        </p:spPr>
        <p:txBody>
          <a:bodyPr/>
          <a:lstStyle/>
          <a:p>
            <a:endParaRPr lang="el-GR"/>
          </a:p>
        </p:txBody>
      </p:sp>
      <p:sp>
        <p:nvSpPr>
          <p:cNvPr id="195602" name="Text Box 18"/>
          <p:cNvSpPr txBox="1">
            <a:spLocks noChangeArrowheads="1"/>
          </p:cNvSpPr>
          <p:nvPr/>
        </p:nvSpPr>
        <p:spPr bwMode="auto">
          <a:xfrm>
            <a:off x="1214414" y="4357694"/>
            <a:ext cx="3671888" cy="1465263"/>
          </a:xfrm>
          <a:prstGeom prst="rect">
            <a:avLst/>
          </a:prstGeom>
          <a:noFill/>
          <a:ln w="9525">
            <a:noFill/>
            <a:miter lim="800000"/>
            <a:headEnd/>
            <a:tailEnd/>
          </a:ln>
          <a:effectLst/>
        </p:spPr>
        <p:txBody>
          <a:bodyPr>
            <a:spAutoFit/>
          </a:bodyPr>
          <a:lstStyle/>
          <a:p>
            <a:pPr>
              <a:spcBef>
                <a:spcPct val="50000"/>
              </a:spcBef>
            </a:pPr>
            <a:r>
              <a:rPr lang="el-GR">
                <a:solidFill>
                  <a:srgbClr val="996600"/>
                </a:solidFill>
              </a:rPr>
              <a:t>Είναι γραφήματα που μπορούν να μας δώσουν γραφικά τη σειρά με την οποία οι παρατηρήσεις ενώνονται για να δημιουργήσουν ομάδες.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a:xfrm>
            <a:off x="285720" y="571480"/>
            <a:ext cx="8316913" cy="755650"/>
          </a:xfrm>
        </p:spPr>
        <p:txBody>
          <a:bodyPr/>
          <a:lstStyle/>
          <a:p>
            <a:r>
              <a:rPr lang="el-GR" sz="3200" b="1" dirty="0"/>
              <a:t>Εφαρμογή της Ιεραρχικής Ομαδοποίησης</a:t>
            </a:r>
          </a:p>
        </p:txBody>
      </p:sp>
      <p:pic>
        <p:nvPicPr>
          <p:cNvPr id="197636" name="Picture 4"/>
          <p:cNvPicPr>
            <a:picLocks noChangeAspect="1" noChangeArrowheads="1"/>
          </p:cNvPicPr>
          <p:nvPr/>
        </p:nvPicPr>
        <p:blipFill>
          <a:blip r:embed="rId3" cstate="print"/>
          <a:srcRect/>
          <a:stretch>
            <a:fillRect/>
          </a:stretch>
        </p:blipFill>
        <p:spPr bwMode="auto">
          <a:xfrm>
            <a:off x="255584" y="1624016"/>
            <a:ext cx="3667125" cy="3181350"/>
          </a:xfrm>
          <a:prstGeom prst="rect">
            <a:avLst/>
          </a:prstGeom>
          <a:noFill/>
        </p:spPr>
      </p:pic>
      <p:sp>
        <p:nvSpPr>
          <p:cNvPr id="197637" name="Oval 5"/>
          <p:cNvSpPr>
            <a:spLocks noChangeArrowheads="1"/>
          </p:cNvSpPr>
          <p:nvPr/>
        </p:nvSpPr>
        <p:spPr bwMode="auto">
          <a:xfrm>
            <a:off x="1119184" y="1984379"/>
            <a:ext cx="1871662" cy="287337"/>
          </a:xfrm>
          <a:prstGeom prst="ellipse">
            <a:avLst/>
          </a:prstGeom>
          <a:noFill/>
          <a:ln w="22225">
            <a:solidFill>
              <a:srgbClr val="FF0000"/>
            </a:solidFill>
            <a:round/>
            <a:headEnd/>
            <a:tailEnd/>
          </a:ln>
          <a:effectLst/>
        </p:spPr>
        <p:txBody>
          <a:bodyPr wrap="none" anchor="ctr"/>
          <a:lstStyle/>
          <a:p>
            <a:endParaRPr lang="el-GR"/>
          </a:p>
        </p:txBody>
      </p:sp>
      <p:sp>
        <p:nvSpPr>
          <p:cNvPr id="197638" name="Line 6"/>
          <p:cNvSpPr>
            <a:spLocks noChangeShapeType="1"/>
          </p:cNvSpPr>
          <p:nvPr/>
        </p:nvSpPr>
        <p:spPr bwMode="auto">
          <a:xfrm flipV="1">
            <a:off x="2990846" y="1911354"/>
            <a:ext cx="1081088" cy="215900"/>
          </a:xfrm>
          <a:prstGeom prst="line">
            <a:avLst/>
          </a:prstGeom>
          <a:noFill/>
          <a:ln w="9525">
            <a:solidFill>
              <a:schemeClr val="tx2"/>
            </a:solidFill>
            <a:round/>
            <a:headEnd/>
            <a:tailEnd type="triangle" w="med" len="med"/>
          </a:ln>
          <a:effectLst/>
        </p:spPr>
        <p:txBody>
          <a:bodyPr/>
          <a:lstStyle/>
          <a:p>
            <a:endParaRPr lang="el-GR"/>
          </a:p>
        </p:txBody>
      </p:sp>
      <p:sp>
        <p:nvSpPr>
          <p:cNvPr id="197639" name="Text Box 7"/>
          <p:cNvSpPr txBox="1">
            <a:spLocks noChangeArrowheads="1"/>
          </p:cNvSpPr>
          <p:nvPr/>
        </p:nvSpPr>
        <p:spPr bwMode="auto">
          <a:xfrm>
            <a:off x="4071934" y="1552579"/>
            <a:ext cx="4824412" cy="650875"/>
          </a:xfrm>
          <a:prstGeom prst="rect">
            <a:avLst/>
          </a:prstGeom>
          <a:noFill/>
          <a:ln w="9525">
            <a:solidFill>
              <a:schemeClr val="tx2"/>
            </a:solidFill>
            <a:miter lim="800000"/>
            <a:headEnd/>
            <a:tailEnd/>
          </a:ln>
          <a:effectLst/>
        </p:spPr>
        <p:txBody>
          <a:bodyPr>
            <a:spAutoFit/>
          </a:bodyPr>
          <a:lstStyle/>
          <a:p>
            <a:pPr>
              <a:spcBef>
                <a:spcPct val="50000"/>
              </a:spcBef>
            </a:pPr>
            <a:r>
              <a:rPr lang="el-GR"/>
              <a:t>Επιλέγουμε τη μέθοδο που θα χρησιμοποιήσουμε.</a:t>
            </a:r>
          </a:p>
        </p:txBody>
      </p:sp>
      <p:sp>
        <p:nvSpPr>
          <p:cNvPr id="197640" name="Oval 8"/>
          <p:cNvSpPr>
            <a:spLocks noChangeArrowheads="1"/>
          </p:cNvSpPr>
          <p:nvPr/>
        </p:nvSpPr>
        <p:spPr bwMode="auto">
          <a:xfrm>
            <a:off x="1119184" y="2343154"/>
            <a:ext cx="1871662" cy="287337"/>
          </a:xfrm>
          <a:prstGeom prst="ellipse">
            <a:avLst/>
          </a:prstGeom>
          <a:noFill/>
          <a:ln w="22225">
            <a:solidFill>
              <a:srgbClr val="0000FF"/>
            </a:solidFill>
            <a:round/>
            <a:headEnd/>
            <a:tailEnd/>
          </a:ln>
          <a:effectLst/>
        </p:spPr>
        <p:txBody>
          <a:bodyPr wrap="none" anchor="ctr"/>
          <a:lstStyle/>
          <a:p>
            <a:endParaRPr lang="el-GR"/>
          </a:p>
        </p:txBody>
      </p:sp>
      <p:sp>
        <p:nvSpPr>
          <p:cNvPr id="197641" name="Line 9"/>
          <p:cNvSpPr>
            <a:spLocks noChangeShapeType="1"/>
          </p:cNvSpPr>
          <p:nvPr/>
        </p:nvSpPr>
        <p:spPr bwMode="auto">
          <a:xfrm>
            <a:off x="2990846" y="2487616"/>
            <a:ext cx="1081088" cy="73025"/>
          </a:xfrm>
          <a:prstGeom prst="line">
            <a:avLst/>
          </a:prstGeom>
          <a:noFill/>
          <a:ln w="9525">
            <a:solidFill>
              <a:srgbClr val="0000FF"/>
            </a:solidFill>
            <a:round/>
            <a:headEnd/>
            <a:tailEnd type="triangle" w="med" len="med"/>
          </a:ln>
          <a:effectLst/>
        </p:spPr>
        <p:txBody>
          <a:bodyPr/>
          <a:lstStyle/>
          <a:p>
            <a:endParaRPr lang="el-GR"/>
          </a:p>
        </p:txBody>
      </p:sp>
      <p:sp>
        <p:nvSpPr>
          <p:cNvPr id="197642" name="Text Box 10"/>
          <p:cNvSpPr txBox="1">
            <a:spLocks noChangeArrowheads="1"/>
          </p:cNvSpPr>
          <p:nvPr/>
        </p:nvSpPr>
        <p:spPr bwMode="auto">
          <a:xfrm>
            <a:off x="4071934" y="2343154"/>
            <a:ext cx="4824412" cy="650875"/>
          </a:xfrm>
          <a:prstGeom prst="rect">
            <a:avLst/>
          </a:prstGeom>
          <a:noFill/>
          <a:ln w="9525">
            <a:solidFill>
              <a:srgbClr val="0000FF"/>
            </a:solidFill>
            <a:miter lim="800000"/>
            <a:headEnd/>
            <a:tailEnd/>
          </a:ln>
          <a:effectLst/>
        </p:spPr>
        <p:txBody>
          <a:bodyPr>
            <a:spAutoFit/>
          </a:bodyPr>
          <a:lstStyle/>
          <a:p>
            <a:pPr>
              <a:spcBef>
                <a:spcPct val="50000"/>
              </a:spcBef>
            </a:pPr>
            <a:r>
              <a:rPr lang="el-GR"/>
              <a:t>Επιλέγουμε το μέτρο απόστασης που θα χρησιμοποιήσουμε.</a:t>
            </a:r>
          </a:p>
        </p:txBody>
      </p:sp>
      <p:sp>
        <p:nvSpPr>
          <p:cNvPr id="197643" name="Oval 11"/>
          <p:cNvSpPr>
            <a:spLocks noChangeArrowheads="1"/>
          </p:cNvSpPr>
          <p:nvPr/>
        </p:nvSpPr>
        <p:spPr bwMode="auto">
          <a:xfrm>
            <a:off x="255584" y="2343154"/>
            <a:ext cx="863600" cy="1152525"/>
          </a:xfrm>
          <a:prstGeom prst="ellipse">
            <a:avLst/>
          </a:prstGeom>
          <a:noFill/>
          <a:ln w="25400">
            <a:solidFill>
              <a:srgbClr val="FF00FF"/>
            </a:solidFill>
            <a:round/>
            <a:headEnd/>
            <a:tailEnd/>
          </a:ln>
          <a:effectLst/>
        </p:spPr>
        <p:txBody>
          <a:bodyPr wrap="none" anchor="ctr"/>
          <a:lstStyle/>
          <a:p>
            <a:endParaRPr lang="el-GR"/>
          </a:p>
        </p:txBody>
      </p:sp>
      <p:sp>
        <p:nvSpPr>
          <p:cNvPr id="197644" name="Line 12"/>
          <p:cNvSpPr>
            <a:spLocks noChangeShapeType="1"/>
          </p:cNvSpPr>
          <p:nvPr/>
        </p:nvSpPr>
        <p:spPr bwMode="auto">
          <a:xfrm>
            <a:off x="1119184" y="3135316"/>
            <a:ext cx="2952750" cy="288925"/>
          </a:xfrm>
          <a:prstGeom prst="line">
            <a:avLst/>
          </a:prstGeom>
          <a:noFill/>
          <a:ln w="9525">
            <a:solidFill>
              <a:srgbClr val="FF00FF"/>
            </a:solidFill>
            <a:round/>
            <a:headEnd/>
            <a:tailEnd type="triangle" w="med" len="med"/>
          </a:ln>
          <a:effectLst/>
        </p:spPr>
        <p:txBody>
          <a:bodyPr/>
          <a:lstStyle/>
          <a:p>
            <a:endParaRPr lang="el-GR"/>
          </a:p>
        </p:txBody>
      </p:sp>
      <p:sp>
        <p:nvSpPr>
          <p:cNvPr id="197645" name="Text Box 13"/>
          <p:cNvSpPr txBox="1">
            <a:spLocks noChangeArrowheads="1"/>
          </p:cNvSpPr>
          <p:nvPr/>
        </p:nvSpPr>
        <p:spPr bwMode="auto">
          <a:xfrm>
            <a:off x="4071934" y="3135316"/>
            <a:ext cx="4824412" cy="650875"/>
          </a:xfrm>
          <a:prstGeom prst="rect">
            <a:avLst/>
          </a:prstGeom>
          <a:noFill/>
          <a:ln w="9525">
            <a:solidFill>
              <a:srgbClr val="FF00FF"/>
            </a:solidFill>
            <a:miter lim="800000"/>
            <a:headEnd/>
            <a:tailEnd/>
          </a:ln>
          <a:effectLst/>
        </p:spPr>
        <p:txBody>
          <a:bodyPr>
            <a:spAutoFit/>
          </a:bodyPr>
          <a:lstStyle/>
          <a:p>
            <a:pPr>
              <a:spcBef>
                <a:spcPct val="50000"/>
              </a:spcBef>
            </a:pPr>
            <a:r>
              <a:rPr lang="el-GR"/>
              <a:t>Τα μέτρα αποστάσεων είναι ομαδοποιημένα ανάλογα με το είδος των δεδομένων.</a:t>
            </a:r>
          </a:p>
        </p:txBody>
      </p:sp>
      <p:sp>
        <p:nvSpPr>
          <p:cNvPr id="197646" name="Oval 14"/>
          <p:cNvSpPr>
            <a:spLocks noChangeArrowheads="1"/>
          </p:cNvSpPr>
          <p:nvPr/>
        </p:nvSpPr>
        <p:spPr bwMode="auto">
          <a:xfrm>
            <a:off x="398459" y="3711579"/>
            <a:ext cx="3455987" cy="1081087"/>
          </a:xfrm>
          <a:prstGeom prst="ellipse">
            <a:avLst/>
          </a:prstGeom>
          <a:noFill/>
          <a:ln w="22225">
            <a:solidFill>
              <a:srgbClr val="808000"/>
            </a:solidFill>
            <a:round/>
            <a:headEnd/>
            <a:tailEnd/>
          </a:ln>
          <a:effectLst/>
        </p:spPr>
        <p:txBody>
          <a:bodyPr wrap="none" anchor="ctr"/>
          <a:lstStyle/>
          <a:p>
            <a:endParaRPr lang="el-GR"/>
          </a:p>
        </p:txBody>
      </p:sp>
      <p:sp>
        <p:nvSpPr>
          <p:cNvPr id="197648" name="Line 16"/>
          <p:cNvSpPr>
            <a:spLocks noChangeShapeType="1"/>
          </p:cNvSpPr>
          <p:nvPr/>
        </p:nvSpPr>
        <p:spPr bwMode="auto">
          <a:xfrm>
            <a:off x="3854446" y="4216404"/>
            <a:ext cx="217488" cy="71437"/>
          </a:xfrm>
          <a:prstGeom prst="line">
            <a:avLst/>
          </a:prstGeom>
          <a:noFill/>
          <a:ln w="9525">
            <a:solidFill>
              <a:srgbClr val="808000"/>
            </a:solidFill>
            <a:round/>
            <a:headEnd/>
            <a:tailEnd type="triangle" w="med" len="med"/>
          </a:ln>
          <a:effectLst/>
        </p:spPr>
        <p:txBody>
          <a:bodyPr/>
          <a:lstStyle/>
          <a:p>
            <a:endParaRPr lang="el-GR"/>
          </a:p>
        </p:txBody>
      </p:sp>
      <p:sp>
        <p:nvSpPr>
          <p:cNvPr id="197649" name="Text Box 17"/>
          <p:cNvSpPr txBox="1">
            <a:spLocks noChangeArrowheads="1"/>
          </p:cNvSpPr>
          <p:nvPr/>
        </p:nvSpPr>
        <p:spPr bwMode="auto">
          <a:xfrm>
            <a:off x="4071934" y="3929066"/>
            <a:ext cx="4824412" cy="925513"/>
          </a:xfrm>
          <a:prstGeom prst="rect">
            <a:avLst/>
          </a:prstGeom>
          <a:noFill/>
          <a:ln w="9525">
            <a:solidFill>
              <a:srgbClr val="808000"/>
            </a:solidFill>
            <a:miter lim="800000"/>
            <a:headEnd/>
            <a:tailEnd/>
          </a:ln>
          <a:effectLst/>
        </p:spPr>
        <p:txBody>
          <a:bodyPr>
            <a:spAutoFit/>
          </a:bodyPr>
          <a:lstStyle/>
          <a:p>
            <a:pPr>
              <a:spcBef>
                <a:spcPct val="50000"/>
              </a:spcBef>
            </a:pPr>
            <a:r>
              <a:rPr lang="el-GR"/>
              <a:t>Επιλέγουμε μετασχηματισμούς των δεδομένων ώστε να μεγαλώσουν οι δυνατές επιλογές.</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l-GR" altLang="el-GR" smtClean="0"/>
              <a:t>Χρηματοδότηση</a:t>
            </a:r>
          </a:p>
        </p:txBody>
      </p:sp>
      <p:sp>
        <p:nvSpPr>
          <p:cNvPr id="18435" name="Content Placeholder 2"/>
          <p:cNvSpPr>
            <a:spLocks noGrp="1"/>
          </p:cNvSpPr>
          <p:nvPr>
            <p:ph idx="1"/>
          </p:nvPr>
        </p:nvSpPr>
        <p:spPr>
          <a:xfrm>
            <a:off x="457200" y="1341438"/>
            <a:ext cx="8229600" cy="4525962"/>
          </a:xfrm>
        </p:spPr>
        <p:txBody>
          <a:bodyPr/>
          <a:lstStyle/>
          <a:p>
            <a:pPr eaLnBrk="1" hangingPunct="1"/>
            <a:r>
              <a:rPr lang="el-GR" altLang="el-GR" sz="2400" smtClean="0"/>
              <a:t>Το παρόν εκπαιδευτικό υλικό έχει αναπτυχθεί στα πλαίσια του εκπαιδευτικού έργου του διδάσκοντα.</a:t>
            </a:r>
            <a:endParaRPr lang="en-US" altLang="el-GR" sz="2400" smtClean="0"/>
          </a:p>
          <a:p>
            <a:pPr eaLnBrk="1" hangingPunct="1"/>
            <a:r>
              <a:rPr lang="el-GR" altLang="el-GR" sz="2400" smtClean="0"/>
              <a:t>Το έργο «</a:t>
            </a:r>
            <a:r>
              <a:rPr lang="el-GR" altLang="el-GR" sz="2400" b="1" smtClean="0"/>
              <a:t>Ανοικτά Ακαδημαϊκά Μαθήματα στο Πανεπιστήμιο Αιγαίου</a:t>
            </a:r>
            <a:r>
              <a:rPr lang="el-GR" altLang="el-GR" sz="2400" smtClean="0"/>
              <a:t>» έχει χρηματοδοτήσει μόνο τη αναδιαμόρφωση του εκπαιδευτικού υλικού. </a:t>
            </a:r>
          </a:p>
          <a:p>
            <a:pPr eaLnBrk="1" hangingPunct="1"/>
            <a:r>
              <a:rPr lang="el-GR" altLang="el-GR" sz="240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18436" name="Picture 3" descr="Λογότυπο Επιχειρησιακού Προγράμματος Εκπαίδευση και Δια βίου Μάθηση"/>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913" y="5054600"/>
            <a:ext cx="6480175"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7" name="Θέση αριθμού διαφάνειας 5"/>
          <p:cNvSpPr>
            <a:spLocks noGrp="1"/>
          </p:cNvSpPr>
          <p:nvPr>
            <p:ph type="sldNum" sz="quarter" idx="12"/>
          </p:nvPr>
        </p:nvSpPr>
        <p:spPr bwMode="auto">
          <a:xfrm>
            <a:off x="457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l">
              <a:spcBef>
                <a:spcPct val="0"/>
              </a:spcBef>
              <a:buFontTx/>
              <a:buNone/>
            </a:pPr>
            <a:fld id="{DDBC3635-039D-4465-A550-C4BD8F7B5DF0}" type="slidenum">
              <a:rPr lang="el-GR" altLang="el-GR" sz="1200">
                <a:solidFill>
                  <a:srgbClr val="898989"/>
                </a:solidFill>
                <a:latin typeface="Arial" pitchFamily="34" charset="0"/>
                <a:cs typeface="Arial" pitchFamily="34" charset="0"/>
              </a:rPr>
              <a:pPr algn="l">
                <a:spcBef>
                  <a:spcPct val="0"/>
                </a:spcBef>
                <a:buFontTx/>
                <a:buNone/>
              </a:pPr>
              <a:t>3</a:t>
            </a:fld>
            <a:endParaRPr lang="el-GR" altLang="el-GR" sz="1200">
              <a:solidFill>
                <a:srgbClr val="898989"/>
              </a:solidFill>
              <a:latin typeface="Arial" pitchFamily="34" charset="0"/>
              <a:cs typeface="Arial" pitchFamily="34" charset="0"/>
            </a:endParaRPr>
          </a:p>
        </p:txBody>
      </p:sp>
    </p:spTree>
    <p:extLst>
      <p:ext uri="{BB962C8B-B14F-4D97-AF65-F5344CB8AC3E}">
        <p14:creationId xmlns:p14="http://schemas.microsoft.com/office/powerpoint/2010/main" val="35810416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a:xfrm>
            <a:off x="285720" y="571480"/>
            <a:ext cx="8316913" cy="755650"/>
          </a:xfrm>
        </p:spPr>
        <p:txBody>
          <a:bodyPr/>
          <a:lstStyle/>
          <a:p>
            <a:r>
              <a:rPr lang="el-GR" sz="3200" b="1" dirty="0"/>
              <a:t>Εφαρμογή της Ιεραρχικής Ομαδοποίησης</a:t>
            </a:r>
          </a:p>
        </p:txBody>
      </p:sp>
      <p:pic>
        <p:nvPicPr>
          <p:cNvPr id="197650" name="Picture 18"/>
          <p:cNvPicPr>
            <a:picLocks noChangeAspect="1" noChangeArrowheads="1"/>
          </p:cNvPicPr>
          <p:nvPr/>
        </p:nvPicPr>
        <p:blipFill>
          <a:blip r:embed="rId3" cstate="print"/>
          <a:srcRect/>
          <a:stretch>
            <a:fillRect/>
          </a:stretch>
        </p:blipFill>
        <p:spPr bwMode="auto">
          <a:xfrm>
            <a:off x="1000100" y="2000240"/>
            <a:ext cx="2714644" cy="1803925"/>
          </a:xfrm>
          <a:prstGeom prst="rect">
            <a:avLst/>
          </a:prstGeom>
          <a:noFill/>
        </p:spPr>
      </p:pic>
      <p:sp>
        <p:nvSpPr>
          <p:cNvPr id="197651" name="Line 19"/>
          <p:cNvSpPr>
            <a:spLocks noChangeShapeType="1"/>
          </p:cNvSpPr>
          <p:nvPr/>
        </p:nvSpPr>
        <p:spPr bwMode="auto">
          <a:xfrm flipV="1">
            <a:off x="3714744" y="3286124"/>
            <a:ext cx="500066" cy="214314"/>
          </a:xfrm>
          <a:prstGeom prst="line">
            <a:avLst/>
          </a:prstGeom>
          <a:noFill/>
          <a:ln w="9525">
            <a:solidFill>
              <a:srgbClr val="FF6600"/>
            </a:solidFill>
            <a:round/>
            <a:headEnd/>
            <a:tailEnd type="triangle" w="med" len="med"/>
          </a:ln>
          <a:effectLst/>
        </p:spPr>
        <p:txBody>
          <a:bodyPr/>
          <a:lstStyle/>
          <a:p>
            <a:endParaRPr lang="el-GR"/>
          </a:p>
        </p:txBody>
      </p:sp>
      <p:sp>
        <p:nvSpPr>
          <p:cNvPr id="197652" name="Text Box 20"/>
          <p:cNvSpPr txBox="1">
            <a:spLocks noChangeArrowheads="1"/>
          </p:cNvSpPr>
          <p:nvPr/>
        </p:nvSpPr>
        <p:spPr bwMode="auto">
          <a:xfrm>
            <a:off x="4357686" y="2643182"/>
            <a:ext cx="3600450" cy="925512"/>
          </a:xfrm>
          <a:prstGeom prst="rect">
            <a:avLst/>
          </a:prstGeom>
          <a:noFill/>
          <a:ln w="9525">
            <a:solidFill>
              <a:srgbClr val="FF6600"/>
            </a:solidFill>
            <a:miter lim="800000"/>
            <a:headEnd/>
            <a:tailEnd/>
          </a:ln>
          <a:effectLst/>
        </p:spPr>
        <p:txBody>
          <a:bodyPr>
            <a:spAutoFit/>
          </a:bodyPr>
          <a:lstStyle/>
          <a:p>
            <a:pPr>
              <a:spcBef>
                <a:spcPct val="50000"/>
              </a:spcBef>
            </a:pPr>
            <a:r>
              <a:rPr lang="el-GR"/>
              <a:t>Επιλέγουμε να δημιουργήσουμε μεταβλητές που να δείχνουν που ανήκει κάθε παρατήρηση.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a:xfrm>
            <a:off x="285720" y="500042"/>
            <a:ext cx="8316913" cy="755650"/>
          </a:xfrm>
        </p:spPr>
        <p:txBody>
          <a:bodyPr/>
          <a:lstStyle/>
          <a:p>
            <a:r>
              <a:rPr lang="el-GR" sz="3200" b="1" dirty="0"/>
              <a:t>Εφαρμογή της Ιεραρχικής Ομαδοποίησης</a:t>
            </a:r>
          </a:p>
        </p:txBody>
      </p:sp>
      <p:pic>
        <p:nvPicPr>
          <p:cNvPr id="198659" name="Picture 3"/>
          <p:cNvPicPr>
            <a:picLocks noChangeAspect="1" noChangeArrowheads="1"/>
          </p:cNvPicPr>
          <p:nvPr/>
        </p:nvPicPr>
        <p:blipFill>
          <a:blip r:embed="rId3" cstate="print"/>
          <a:srcRect/>
          <a:stretch>
            <a:fillRect/>
          </a:stretch>
        </p:blipFill>
        <p:spPr bwMode="auto">
          <a:xfrm>
            <a:off x="496862" y="1690698"/>
            <a:ext cx="7932738" cy="2852737"/>
          </a:xfrm>
          <a:prstGeom prst="rect">
            <a:avLst/>
          </a:prstGeom>
          <a:noFill/>
          <a:ln w="9525">
            <a:noFill/>
            <a:miter lim="800000"/>
            <a:headEnd/>
            <a:tailEnd/>
          </a:ln>
          <a:effectLst/>
        </p:spPr>
      </p:pic>
      <p:sp>
        <p:nvSpPr>
          <p:cNvPr id="198660" name="Text Box 4"/>
          <p:cNvSpPr txBox="1">
            <a:spLocks noChangeArrowheads="1"/>
          </p:cNvSpPr>
          <p:nvPr/>
        </p:nvSpPr>
        <p:spPr bwMode="auto">
          <a:xfrm>
            <a:off x="928662" y="4857760"/>
            <a:ext cx="7416800" cy="1054100"/>
          </a:xfrm>
          <a:prstGeom prst="rect">
            <a:avLst/>
          </a:prstGeom>
          <a:noFill/>
          <a:ln w="9525">
            <a:noFill/>
            <a:miter lim="800000"/>
            <a:headEnd/>
            <a:tailEnd/>
          </a:ln>
          <a:effectLst/>
        </p:spPr>
        <p:txBody>
          <a:bodyPr>
            <a:spAutoFit/>
          </a:bodyPr>
          <a:lstStyle/>
          <a:p>
            <a:pPr>
              <a:spcBef>
                <a:spcPct val="50000"/>
              </a:spcBef>
            </a:pPr>
            <a:r>
              <a:rPr lang="el-GR"/>
              <a:t>Περιέχει τις αποστάσεις όλων των παρατηρήσεων. Αναφέρεται το </a:t>
            </a:r>
            <a:r>
              <a:rPr lang="el-GR">
                <a:solidFill>
                  <a:schemeClr val="folHlink"/>
                </a:solidFill>
              </a:rPr>
              <a:t>μέτρο απόστασης</a:t>
            </a:r>
            <a:r>
              <a:rPr lang="el-GR"/>
              <a:t> (ή ομοιότητας) που χρησιμοποιείται.</a:t>
            </a:r>
          </a:p>
          <a:p>
            <a:pPr>
              <a:spcBef>
                <a:spcPct val="50000"/>
              </a:spcBef>
            </a:pPr>
            <a:endParaRPr lang="el-GR"/>
          </a:p>
        </p:txBody>
      </p:sp>
      <p:sp>
        <p:nvSpPr>
          <p:cNvPr id="198661" name="Oval 5"/>
          <p:cNvSpPr>
            <a:spLocks noChangeArrowheads="1"/>
          </p:cNvSpPr>
          <p:nvPr/>
        </p:nvSpPr>
        <p:spPr bwMode="auto">
          <a:xfrm>
            <a:off x="3881412" y="1978035"/>
            <a:ext cx="1727200" cy="287338"/>
          </a:xfrm>
          <a:prstGeom prst="ellipse">
            <a:avLst/>
          </a:prstGeom>
          <a:noFill/>
          <a:ln w="9525">
            <a:solidFill>
              <a:srgbClr val="0000FF"/>
            </a:solidFill>
            <a:round/>
            <a:headEnd/>
            <a:tailEnd/>
          </a:ln>
          <a:effectLst/>
        </p:spPr>
        <p:txBody>
          <a:bodyPr wrap="none" anchor="ctr"/>
          <a:lstStyle/>
          <a:p>
            <a:endParaRPr lang="el-GR"/>
          </a:p>
        </p:txBody>
      </p:sp>
      <p:sp>
        <p:nvSpPr>
          <p:cNvPr id="198662" name="Oval 6"/>
          <p:cNvSpPr>
            <a:spLocks noChangeArrowheads="1"/>
          </p:cNvSpPr>
          <p:nvPr/>
        </p:nvSpPr>
        <p:spPr bwMode="auto">
          <a:xfrm>
            <a:off x="496862" y="4138623"/>
            <a:ext cx="1727200" cy="287337"/>
          </a:xfrm>
          <a:prstGeom prst="ellipse">
            <a:avLst/>
          </a:prstGeom>
          <a:noFill/>
          <a:ln w="9525">
            <a:solidFill>
              <a:srgbClr val="0000FF"/>
            </a:solidFill>
            <a:round/>
            <a:headEnd/>
            <a:tailEnd/>
          </a:ln>
          <a:effectLst/>
        </p:spPr>
        <p:txBody>
          <a:bodyPr wrap="none" anchor="ctr"/>
          <a:lstStyle/>
          <a:p>
            <a:endParaRPr lang="el-GR"/>
          </a:p>
        </p:txBody>
      </p:sp>
      <p:sp>
        <p:nvSpPr>
          <p:cNvPr id="198663" name="Line 7"/>
          <p:cNvSpPr>
            <a:spLocks noChangeShapeType="1"/>
          </p:cNvSpPr>
          <p:nvPr/>
        </p:nvSpPr>
        <p:spPr bwMode="auto">
          <a:xfrm>
            <a:off x="1720825" y="4425960"/>
            <a:ext cx="144462" cy="863600"/>
          </a:xfrm>
          <a:prstGeom prst="line">
            <a:avLst/>
          </a:prstGeom>
          <a:noFill/>
          <a:ln w="9525">
            <a:solidFill>
              <a:schemeClr val="folHlink"/>
            </a:solidFill>
            <a:round/>
            <a:headEnd/>
            <a:tailEnd type="triangle" w="med" len="med"/>
          </a:ln>
          <a:effectLst/>
        </p:spPr>
        <p:txBody>
          <a:bodyPr/>
          <a:lstStyle/>
          <a:p>
            <a:endParaRPr lang="el-GR"/>
          </a:p>
        </p:txBody>
      </p:sp>
      <p:sp>
        <p:nvSpPr>
          <p:cNvPr id="198664" name="Line 8"/>
          <p:cNvSpPr>
            <a:spLocks noChangeShapeType="1"/>
          </p:cNvSpPr>
          <p:nvPr/>
        </p:nvSpPr>
        <p:spPr bwMode="auto">
          <a:xfrm flipH="1">
            <a:off x="1865287" y="2265373"/>
            <a:ext cx="2808288" cy="3024187"/>
          </a:xfrm>
          <a:prstGeom prst="line">
            <a:avLst/>
          </a:prstGeom>
          <a:noFill/>
          <a:ln w="9525">
            <a:solidFill>
              <a:schemeClr val="folHlink"/>
            </a:solidFill>
            <a:round/>
            <a:headEnd/>
            <a:tailEnd type="triangle" w="med" len="med"/>
          </a:ln>
          <a:effectLst/>
        </p:spPr>
        <p:txBody>
          <a:bodyPr/>
          <a:lstStyle/>
          <a:p>
            <a:endParaRPr lang="el-G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273030" y="420673"/>
            <a:ext cx="8316913" cy="755650"/>
          </a:xfrm>
        </p:spPr>
        <p:txBody>
          <a:bodyPr/>
          <a:lstStyle/>
          <a:p>
            <a:r>
              <a:rPr lang="el-GR" sz="3200" b="1" dirty="0"/>
              <a:t>Εφαρμογή της Ιεραρχικής Ομαδοποίησης</a:t>
            </a:r>
          </a:p>
        </p:txBody>
      </p:sp>
      <p:pic>
        <p:nvPicPr>
          <p:cNvPr id="199683" name="Picture 3"/>
          <p:cNvPicPr>
            <a:picLocks noChangeAspect="1" noChangeArrowheads="1"/>
          </p:cNvPicPr>
          <p:nvPr/>
        </p:nvPicPr>
        <p:blipFill>
          <a:blip r:embed="rId3" cstate="print"/>
          <a:srcRect/>
          <a:stretch>
            <a:fillRect/>
          </a:stretch>
        </p:blipFill>
        <p:spPr bwMode="auto">
          <a:xfrm>
            <a:off x="1714480" y="1357298"/>
            <a:ext cx="4924425" cy="2476500"/>
          </a:xfrm>
          <a:prstGeom prst="rect">
            <a:avLst/>
          </a:prstGeom>
          <a:noFill/>
          <a:ln w="9525">
            <a:noFill/>
            <a:miter lim="800000"/>
            <a:headEnd/>
            <a:tailEnd/>
          </a:ln>
          <a:effectLst/>
        </p:spPr>
      </p:pic>
      <p:sp>
        <p:nvSpPr>
          <p:cNvPr id="199684" name="Text Box 4"/>
          <p:cNvSpPr txBox="1">
            <a:spLocks noChangeArrowheads="1"/>
          </p:cNvSpPr>
          <p:nvPr/>
        </p:nvSpPr>
        <p:spPr bwMode="auto">
          <a:xfrm>
            <a:off x="490518" y="4021123"/>
            <a:ext cx="8064500" cy="2139047"/>
          </a:xfrm>
          <a:prstGeom prst="rect">
            <a:avLst/>
          </a:prstGeom>
          <a:noFill/>
          <a:ln w="9525">
            <a:noFill/>
            <a:miter lim="800000"/>
            <a:headEnd/>
            <a:tailEnd/>
          </a:ln>
          <a:effectLst/>
        </p:spPr>
        <p:txBody>
          <a:bodyPr>
            <a:spAutoFit/>
          </a:bodyPr>
          <a:lstStyle/>
          <a:p>
            <a:pPr algn="just">
              <a:spcBef>
                <a:spcPct val="50000"/>
              </a:spcBef>
            </a:pPr>
            <a:r>
              <a:rPr lang="el-GR" sz="1400" dirty="0"/>
              <a:t>Ο πίνακας παρουσιάζει τις μέσες αποστάσεις μεταξύ των ομάδων για κάθε μεταβλητή. </a:t>
            </a:r>
            <a:endParaRPr lang="el-GR" sz="1400" dirty="0" smtClean="0"/>
          </a:p>
          <a:p>
            <a:pPr algn="just">
              <a:spcBef>
                <a:spcPct val="50000"/>
              </a:spcBef>
            </a:pPr>
            <a:r>
              <a:rPr lang="el-GR" sz="1400" dirty="0" smtClean="0"/>
              <a:t>Δείχνει </a:t>
            </a:r>
            <a:r>
              <a:rPr lang="el-GR" sz="1400" dirty="0"/>
              <a:t>τη σειρά με την οποία έγινε η ομαδοποίηση. </a:t>
            </a:r>
            <a:endParaRPr lang="el-GR" sz="1400" dirty="0" smtClean="0"/>
          </a:p>
          <a:p>
            <a:pPr algn="just">
              <a:spcBef>
                <a:spcPct val="50000"/>
              </a:spcBef>
            </a:pPr>
            <a:r>
              <a:rPr lang="el-GR" sz="1400" dirty="0" smtClean="0"/>
              <a:t>Για </a:t>
            </a:r>
            <a:r>
              <a:rPr lang="el-GR" sz="1400" dirty="0"/>
              <a:t>παράδειγμα, η μικρότερη απόσταση ήταν μεταξύ της παρατήρησης 1 και 9, οι οποίες δημιούργησαν στο πρώτο στάδιο μια ομάδα. Μετά το 4</a:t>
            </a:r>
            <a:r>
              <a:rPr lang="el-GR" sz="1400" baseline="30000" dirty="0"/>
              <a:t>ο</a:t>
            </a:r>
            <a:r>
              <a:rPr lang="el-GR" sz="1400" dirty="0"/>
              <a:t> στάδιο υπάρχουν οι ομάδες {1,9,5,10} και {4,7}, ενώ οι υπόλοιπες παρατηρήσεις είναι μόνες τους από μια ομάδα. </a:t>
            </a:r>
            <a:endParaRPr lang="el-GR" sz="1400" dirty="0" smtClean="0"/>
          </a:p>
          <a:p>
            <a:pPr algn="just">
              <a:spcBef>
                <a:spcPct val="50000"/>
              </a:spcBef>
            </a:pPr>
            <a:r>
              <a:rPr lang="el-GR" sz="1400" dirty="0" smtClean="0"/>
              <a:t>Στη </a:t>
            </a:r>
            <a:r>
              <a:rPr lang="el-GR" sz="1400" dirty="0"/>
              <a:t>στήλη </a:t>
            </a:r>
            <a:r>
              <a:rPr lang="en-US" sz="1400" dirty="0">
                <a:solidFill>
                  <a:srgbClr val="996600"/>
                </a:solidFill>
              </a:rPr>
              <a:t>coefficients</a:t>
            </a:r>
            <a:r>
              <a:rPr lang="en-US" sz="1400" dirty="0"/>
              <a:t> </a:t>
            </a:r>
            <a:r>
              <a:rPr lang="el-GR" sz="1400" dirty="0"/>
              <a:t>φαίνεται η τιμή της απόστασης ανάμεσα στις παρατηρήσεις που ενώθηκαν. Σε κάθε στάδιο η τιμή της μεγαλώνει (το αντίθετο θα συνέβαινε αν επιλέγαμε μέτρο ομοιότητας). Σταματάμε όταν η τιμή γίνεται ξαφνικά πολύ</a:t>
            </a:r>
            <a:r>
              <a:rPr lang="el-GR" sz="1400" dirty="0">
                <a:solidFill>
                  <a:srgbClr val="C00000"/>
                </a:solidFill>
              </a:rPr>
              <a:t> μεγάλη</a:t>
            </a:r>
            <a:r>
              <a:rPr lang="el-GR" sz="1400" dirty="0"/>
              <a:t>.</a:t>
            </a:r>
          </a:p>
        </p:txBody>
      </p:sp>
      <p:sp>
        <p:nvSpPr>
          <p:cNvPr id="199685" name="Rectangle 5"/>
          <p:cNvSpPr>
            <a:spLocks noChangeArrowheads="1"/>
          </p:cNvSpPr>
          <p:nvPr/>
        </p:nvSpPr>
        <p:spPr bwMode="auto">
          <a:xfrm>
            <a:off x="2578080" y="2147873"/>
            <a:ext cx="1079500" cy="217487"/>
          </a:xfrm>
          <a:prstGeom prst="rect">
            <a:avLst/>
          </a:prstGeom>
          <a:noFill/>
          <a:ln w="22225">
            <a:solidFill>
              <a:srgbClr val="0000FF"/>
            </a:solidFill>
            <a:miter lim="800000"/>
            <a:headEnd/>
            <a:tailEnd/>
          </a:ln>
          <a:effectLst/>
        </p:spPr>
        <p:txBody>
          <a:bodyPr wrap="none" anchor="ctr"/>
          <a:lstStyle/>
          <a:p>
            <a:endParaRPr lang="el-GR"/>
          </a:p>
        </p:txBody>
      </p:sp>
      <p:sp>
        <p:nvSpPr>
          <p:cNvPr id="199686" name="Text Box 6"/>
          <p:cNvSpPr txBox="1">
            <a:spLocks noChangeArrowheads="1"/>
          </p:cNvSpPr>
          <p:nvPr/>
        </p:nvSpPr>
        <p:spPr bwMode="auto">
          <a:xfrm>
            <a:off x="6754793" y="1789098"/>
            <a:ext cx="2174925" cy="1477328"/>
          </a:xfrm>
          <a:prstGeom prst="rect">
            <a:avLst/>
          </a:prstGeom>
          <a:noFill/>
          <a:ln w="9525">
            <a:noFill/>
            <a:miter lim="800000"/>
            <a:headEnd/>
            <a:tailEnd/>
          </a:ln>
          <a:effectLst/>
        </p:spPr>
        <p:txBody>
          <a:bodyPr wrap="square">
            <a:spAutoFit/>
          </a:bodyPr>
          <a:lstStyle/>
          <a:p>
            <a:r>
              <a:rPr lang="el-GR" dirty="0">
                <a:solidFill>
                  <a:schemeClr val="folHlink"/>
                </a:solidFill>
              </a:rPr>
              <a:t>Όταν ενώνονται δύο παρατηρήσεις διατηρείται η μικρότερη από τις δύο τιμές. </a:t>
            </a:r>
          </a:p>
        </p:txBody>
      </p:sp>
      <p:sp>
        <p:nvSpPr>
          <p:cNvPr id="199687" name="AutoShape 7"/>
          <p:cNvSpPr>
            <a:spLocks noChangeArrowheads="1"/>
          </p:cNvSpPr>
          <p:nvPr/>
        </p:nvSpPr>
        <p:spPr bwMode="auto">
          <a:xfrm>
            <a:off x="2217718" y="2220898"/>
            <a:ext cx="503237" cy="719137"/>
          </a:xfrm>
          <a:prstGeom prst="curvedRightArrow">
            <a:avLst>
              <a:gd name="adj1" fmla="val 28580"/>
              <a:gd name="adj2" fmla="val 57161"/>
              <a:gd name="adj3" fmla="val 33333"/>
            </a:avLst>
          </a:prstGeom>
          <a:solidFill>
            <a:srgbClr val="0000FF"/>
          </a:solidFill>
          <a:ln w="9525">
            <a:solidFill>
              <a:schemeClr val="tx1"/>
            </a:solidFill>
            <a:miter lim="800000"/>
            <a:headEnd/>
            <a:tailEnd/>
          </a:ln>
          <a:effectLst/>
        </p:spPr>
        <p:txBody>
          <a:bodyPr wrap="none" anchor="ctr"/>
          <a:lstStyle/>
          <a:p>
            <a:endParaRPr lang="el-GR"/>
          </a:p>
        </p:txBody>
      </p:sp>
      <p:sp>
        <p:nvSpPr>
          <p:cNvPr id="199690" name="Oval 10"/>
          <p:cNvSpPr>
            <a:spLocks noChangeArrowheads="1"/>
          </p:cNvSpPr>
          <p:nvPr/>
        </p:nvSpPr>
        <p:spPr bwMode="auto">
          <a:xfrm>
            <a:off x="3586143" y="1931973"/>
            <a:ext cx="936625" cy="288925"/>
          </a:xfrm>
          <a:prstGeom prst="ellipse">
            <a:avLst/>
          </a:prstGeom>
          <a:noFill/>
          <a:ln w="9525">
            <a:solidFill>
              <a:srgbClr val="996600"/>
            </a:solidFill>
            <a:round/>
            <a:headEnd/>
            <a:tailEnd/>
          </a:ln>
          <a:effectLst/>
        </p:spPr>
        <p:txBody>
          <a:bodyPr wrap="none" anchor="ctr"/>
          <a:lstStyle/>
          <a:p>
            <a:endParaRPr lang="el-GR"/>
          </a:p>
        </p:txBody>
      </p:sp>
      <p:sp>
        <p:nvSpPr>
          <p:cNvPr id="199691" name="Line 11"/>
          <p:cNvSpPr>
            <a:spLocks noChangeShapeType="1"/>
          </p:cNvSpPr>
          <p:nvPr/>
        </p:nvSpPr>
        <p:spPr bwMode="auto">
          <a:xfrm flipH="1">
            <a:off x="2143109" y="2143116"/>
            <a:ext cx="2071702" cy="3357586"/>
          </a:xfrm>
          <a:prstGeom prst="line">
            <a:avLst/>
          </a:prstGeom>
          <a:noFill/>
          <a:ln w="9525">
            <a:solidFill>
              <a:srgbClr val="996600"/>
            </a:solidFill>
            <a:round/>
            <a:headEnd/>
            <a:tailEnd type="triangle" w="med" len="med"/>
          </a:ln>
          <a:effectLst/>
        </p:spPr>
        <p:txBody>
          <a:bodyPr/>
          <a:lstStyle/>
          <a:p>
            <a:endParaRPr lang="el-GR"/>
          </a:p>
        </p:txBody>
      </p:sp>
      <p:sp>
        <p:nvSpPr>
          <p:cNvPr id="199692" name="Oval 12"/>
          <p:cNvSpPr>
            <a:spLocks noChangeArrowheads="1"/>
          </p:cNvSpPr>
          <p:nvPr/>
        </p:nvSpPr>
        <p:spPr bwMode="auto">
          <a:xfrm>
            <a:off x="3873480" y="3589323"/>
            <a:ext cx="504825" cy="142875"/>
          </a:xfrm>
          <a:prstGeom prst="ellipse">
            <a:avLst/>
          </a:prstGeom>
          <a:noFill/>
          <a:ln w="22225">
            <a:solidFill>
              <a:srgbClr val="C00000"/>
            </a:solidFill>
            <a:round/>
            <a:headEnd/>
            <a:tailEnd/>
          </a:ln>
          <a:effectLst/>
        </p:spPr>
        <p:txBody>
          <a:bodyPr wrap="none" anchor="ctr"/>
          <a:lstStyle/>
          <a:p>
            <a:endParaRPr lang="el-GR"/>
          </a:p>
        </p:txBody>
      </p:sp>
      <p:sp>
        <p:nvSpPr>
          <p:cNvPr id="199693" name="Line 13"/>
          <p:cNvSpPr>
            <a:spLocks noChangeShapeType="1"/>
          </p:cNvSpPr>
          <p:nvPr/>
        </p:nvSpPr>
        <p:spPr bwMode="auto">
          <a:xfrm>
            <a:off x="4233843" y="3732199"/>
            <a:ext cx="52405" cy="2197132"/>
          </a:xfrm>
          <a:prstGeom prst="line">
            <a:avLst/>
          </a:prstGeom>
          <a:noFill/>
          <a:ln w="9525">
            <a:solidFill>
              <a:srgbClr val="C00000"/>
            </a:solidFill>
            <a:prstDash val="sysDot"/>
            <a:round/>
            <a:headEnd/>
            <a:tailEnd type="triangle" w="med" len="med"/>
          </a:ln>
          <a:effectLst/>
        </p:spPr>
        <p:txBody>
          <a:bodyPr/>
          <a:lstStyle/>
          <a:p>
            <a:endParaRPr lang="el-G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xfrm>
            <a:off x="500034" y="500042"/>
            <a:ext cx="8316913" cy="755650"/>
          </a:xfrm>
        </p:spPr>
        <p:txBody>
          <a:bodyPr/>
          <a:lstStyle/>
          <a:p>
            <a:r>
              <a:rPr lang="el-GR" sz="3200" b="1" dirty="0"/>
              <a:t>Εφαρμογή της Ιεραρχικής Ομαδοποίησης</a:t>
            </a:r>
          </a:p>
        </p:txBody>
      </p:sp>
      <p:pic>
        <p:nvPicPr>
          <p:cNvPr id="200707" name="Picture 3"/>
          <p:cNvPicPr>
            <a:picLocks noChangeAspect="1" noChangeArrowheads="1"/>
          </p:cNvPicPr>
          <p:nvPr/>
        </p:nvPicPr>
        <p:blipFill>
          <a:blip r:embed="rId3" cstate="print"/>
          <a:srcRect/>
          <a:stretch>
            <a:fillRect/>
          </a:stretch>
        </p:blipFill>
        <p:spPr bwMode="auto">
          <a:xfrm>
            <a:off x="1214414" y="1978035"/>
            <a:ext cx="6562725" cy="2466975"/>
          </a:xfrm>
          <a:prstGeom prst="rect">
            <a:avLst/>
          </a:prstGeom>
          <a:noFill/>
          <a:ln w="9525">
            <a:noFill/>
            <a:miter lim="800000"/>
            <a:headEnd/>
            <a:tailEnd/>
          </a:ln>
          <a:effectLst/>
        </p:spPr>
      </p:pic>
      <p:sp>
        <p:nvSpPr>
          <p:cNvPr id="200708" name="Text Box 4"/>
          <p:cNvSpPr txBox="1">
            <a:spLocks noChangeArrowheads="1"/>
          </p:cNvSpPr>
          <p:nvPr/>
        </p:nvSpPr>
        <p:spPr bwMode="auto">
          <a:xfrm>
            <a:off x="1214414" y="4857760"/>
            <a:ext cx="6840538" cy="779463"/>
          </a:xfrm>
          <a:prstGeom prst="rect">
            <a:avLst/>
          </a:prstGeom>
          <a:noFill/>
          <a:ln w="9525">
            <a:noFill/>
            <a:miter lim="800000"/>
            <a:headEnd/>
            <a:tailEnd/>
          </a:ln>
          <a:effectLst/>
        </p:spPr>
        <p:txBody>
          <a:bodyPr>
            <a:spAutoFit/>
          </a:bodyPr>
          <a:lstStyle/>
          <a:p>
            <a:pPr>
              <a:spcBef>
                <a:spcPct val="50000"/>
              </a:spcBef>
            </a:pPr>
            <a:r>
              <a:rPr lang="el-GR"/>
              <a:t>Το παραπάνω διάγραμμα δείχνει πως γίνεται η διαδικασία.</a:t>
            </a:r>
          </a:p>
          <a:p>
            <a:pPr>
              <a:spcBef>
                <a:spcPct val="50000"/>
              </a:spcBef>
            </a:pPr>
            <a:r>
              <a:rPr lang="el-GR"/>
              <a:t>Δεν έχει καλά γραφικά και προτειμάται το δενδρόγραμμα.</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357158" y="500042"/>
            <a:ext cx="8316913" cy="755650"/>
          </a:xfrm>
        </p:spPr>
        <p:txBody>
          <a:bodyPr/>
          <a:lstStyle/>
          <a:p>
            <a:r>
              <a:rPr lang="el-GR" sz="3200" b="1" dirty="0"/>
              <a:t>Εφαρμογή της Ιεραρχικής Ομαδοποίησης</a:t>
            </a:r>
          </a:p>
        </p:txBody>
      </p:sp>
      <p:pic>
        <p:nvPicPr>
          <p:cNvPr id="201732" name="Picture 4"/>
          <p:cNvPicPr>
            <a:picLocks noChangeAspect="1" noChangeArrowheads="1"/>
          </p:cNvPicPr>
          <p:nvPr/>
        </p:nvPicPr>
        <p:blipFill>
          <a:blip r:embed="rId3" cstate="print"/>
          <a:srcRect/>
          <a:stretch>
            <a:fillRect/>
          </a:stretch>
        </p:blipFill>
        <p:spPr bwMode="auto">
          <a:xfrm>
            <a:off x="1428728" y="1428736"/>
            <a:ext cx="5895277" cy="3305181"/>
          </a:xfrm>
          <a:prstGeom prst="rect">
            <a:avLst/>
          </a:prstGeom>
          <a:noFill/>
        </p:spPr>
      </p:pic>
      <p:sp>
        <p:nvSpPr>
          <p:cNvPr id="6" name="5 - Έλλειψη"/>
          <p:cNvSpPr/>
          <p:nvPr/>
        </p:nvSpPr>
        <p:spPr>
          <a:xfrm>
            <a:off x="1928794" y="3000372"/>
            <a:ext cx="642942" cy="928694"/>
          </a:xfrm>
          <a:prstGeom prst="ellipse">
            <a:avLst/>
          </a:prstGeom>
          <a:solidFill>
            <a:schemeClr val="accent1">
              <a:alpha val="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01733" name="Text Box 5"/>
          <p:cNvSpPr txBox="1">
            <a:spLocks noChangeArrowheads="1"/>
          </p:cNvSpPr>
          <p:nvPr/>
        </p:nvSpPr>
        <p:spPr bwMode="auto">
          <a:xfrm>
            <a:off x="857224" y="4857760"/>
            <a:ext cx="7416800" cy="1384995"/>
          </a:xfrm>
          <a:prstGeom prst="rect">
            <a:avLst/>
          </a:prstGeom>
          <a:noFill/>
          <a:ln w="25400">
            <a:solidFill>
              <a:srgbClr val="FF0000"/>
            </a:solidFill>
            <a:miter lim="800000"/>
            <a:headEnd/>
            <a:tailEnd/>
          </a:ln>
          <a:effectLst/>
        </p:spPr>
        <p:txBody>
          <a:bodyPr>
            <a:spAutoFit/>
          </a:bodyPr>
          <a:lstStyle/>
          <a:p>
            <a:pPr algn="just">
              <a:spcBef>
                <a:spcPct val="50000"/>
              </a:spcBef>
            </a:pPr>
            <a:r>
              <a:rPr lang="el-GR" sz="1400" dirty="0"/>
              <a:t>Το δενδρόγραμμα δείχνει τις δύο ομάδες που δημιουργήθηκαν με την ιεραρχική ομαδοποίηση, αλλά και τις υποομάδες των παρατηρήσεων που εμφανίστηκαν κατά τη διαδικασία της μεθόδου. Για παράδειγμα, στο 1</a:t>
            </a:r>
            <a:r>
              <a:rPr lang="el-GR" sz="1400" baseline="30000" dirty="0"/>
              <a:t>ο</a:t>
            </a:r>
            <a:r>
              <a:rPr lang="el-GR" sz="1400" dirty="0"/>
              <a:t> στάδιο της ανάλυσης οι καταναλωτές </a:t>
            </a:r>
            <a:r>
              <a:rPr lang="el-GR" sz="1400" dirty="0">
                <a:solidFill>
                  <a:srgbClr val="C00000"/>
                </a:solidFill>
              </a:rPr>
              <a:t>1,9,5,10,6</a:t>
            </a:r>
            <a:r>
              <a:rPr lang="el-GR" sz="1400" dirty="0"/>
              <a:t> αποτέλεσαν μια υποομάδα. Στο 2</a:t>
            </a:r>
            <a:r>
              <a:rPr lang="el-GR" sz="1400" baseline="30000" dirty="0"/>
              <a:t>ο</a:t>
            </a:r>
            <a:r>
              <a:rPr lang="el-GR" sz="1400" dirty="0"/>
              <a:t> στάδιο, οι καταναλωτές 4,7,2,3 και οι </a:t>
            </a:r>
            <a:r>
              <a:rPr lang="el-GR" sz="1400" dirty="0" smtClean="0"/>
              <a:t>5,8 </a:t>
            </a:r>
            <a:r>
              <a:rPr lang="el-GR" sz="1400" dirty="0"/>
              <a:t>δημιούργησαν δύο υποομάδες. Οι δύο τελικές ομάδες αποτελούνται από τους καταναλωτές 1,9,5,10,6,8 (1</a:t>
            </a:r>
            <a:r>
              <a:rPr lang="el-GR" sz="1400" baseline="30000" dirty="0"/>
              <a:t>η</a:t>
            </a:r>
            <a:r>
              <a:rPr lang="el-GR" sz="1400" dirty="0"/>
              <a:t> ομάδα) και 4,7,2,3 (2</a:t>
            </a:r>
            <a:r>
              <a:rPr lang="el-GR" sz="1400" baseline="30000" dirty="0"/>
              <a:t>η</a:t>
            </a:r>
            <a:r>
              <a:rPr lang="el-GR" sz="1400" dirty="0"/>
              <a:t> ομάδα).</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xfrm>
            <a:off x="357158" y="428604"/>
            <a:ext cx="8316913" cy="755650"/>
          </a:xfrm>
        </p:spPr>
        <p:txBody>
          <a:bodyPr/>
          <a:lstStyle/>
          <a:p>
            <a:r>
              <a:rPr lang="el-GR" sz="3200" b="1" dirty="0"/>
              <a:t>Σύγκριση των Δύο Μεθόδων</a:t>
            </a:r>
          </a:p>
        </p:txBody>
      </p:sp>
      <p:sp>
        <p:nvSpPr>
          <p:cNvPr id="202755" name="Text Box 3"/>
          <p:cNvSpPr txBox="1">
            <a:spLocks noChangeArrowheads="1"/>
          </p:cNvSpPr>
          <p:nvPr/>
        </p:nvSpPr>
        <p:spPr bwMode="auto">
          <a:xfrm>
            <a:off x="500034" y="2071678"/>
            <a:ext cx="7848600" cy="3116262"/>
          </a:xfrm>
          <a:prstGeom prst="rect">
            <a:avLst/>
          </a:prstGeom>
          <a:noFill/>
          <a:ln w="9525">
            <a:noFill/>
            <a:miter lim="800000"/>
            <a:headEnd/>
            <a:tailEnd/>
          </a:ln>
          <a:effectLst/>
        </p:spPr>
        <p:txBody>
          <a:bodyPr>
            <a:spAutoFit/>
          </a:bodyPr>
          <a:lstStyle/>
          <a:p>
            <a:pPr algn="just">
              <a:spcBef>
                <a:spcPct val="50000"/>
              </a:spcBef>
              <a:buClr>
                <a:schemeClr val="folHlink"/>
              </a:buClr>
              <a:buFont typeface="Wingdings" pitchFamily="2" charset="2"/>
              <a:buChar char="§"/>
            </a:pPr>
            <a:r>
              <a:rPr lang="el-GR" dirty="0"/>
              <a:t>Η μέθοδος </a:t>
            </a:r>
            <a:r>
              <a:rPr lang="en-US" dirty="0"/>
              <a:t>K-Means </a:t>
            </a:r>
            <a:r>
              <a:rPr lang="el-GR" dirty="0"/>
              <a:t>και η Ιεραρχική Ομαδοποίηση κατέληξαν στα ίδια συμπεράσματα.</a:t>
            </a:r>
          </a:p>
          <a:p>
            <a:pPr algn="just">
              <a:spcBef>
                <a:spcPct val="50000"/>
              </a:spcBef>
              <a:buClr>
                <a:schemeClr val="folHlink"/>
              </a:buClr>
              <a:buFont typeface="Wingdings" pitchFamily="2" charset="2"/>
              <a:buChar char="§"/>
            </a:pPr>
            <a:endParaRPr lang="el-GR" dirty="0"/>
          </a:p>
          <a:p>
            <a:pPr algn="just">
              <a:spcBef>
                <a:spcPct val="50000"/>
              </a:spcBef>
              <a:buClr>
                <a:schemeClr val="folHlink"/>
              </a:buClr>
              <a:buFont typeface="Wingdings" pitchFamily="2" charset="2"/>
              <a:buChar char="§"/>
            </a:pPr>
            <a:r>
              <a:rPr lang="el-GR" dirty="0"/>
              <a:t>Συνήθως χρησιμοποιούνται </a:t>
            </a:r>
            <a:r>
              <a:rPr lang="el-GR" b="1" dirty="0">
                <a:solidFill>
                  <a:schemeClr val="tx2"/>
                </a:solidFill>
              </a:rPr>
              <a:t>συνδυαστικά</a:t>
            </a:r>
            <a:r>
              <a:rPr lang="el-GR" dirty="0"/>
              <a:t>. Αρχικά χρησιμοποιείται η ιεραρχική ομαδοποίηση για να εντοπιστεί ο αριθμός των ομάδων και στη συνέχει η μέθοδος </a:t>
            </a:r>
            <a:r>
              <a:rPr lang="en-US" dirty="0"/>
              <a:t>K-Means</a:t>
            </a:r>
            <a:r>
              <a:rPr lang="el-GR" dirty="0"/>
              <a:t>.</a:t>
            </a:r>
          </a:p>
          <a:p>
            <a:pPr algn="just">
              <a:spcBef>
                <a:spcPct val="50000"/>
              </a:spcBef>
              <a:buClr>
                <a:schemeClr val="folHlink"/>
              </a:buClr>
              <a:buFont typeface="Wingdings" pitchFamily="2" charset="2"/>
              <a:buChar char="§"/>
            </a:pPr>
            <a:endParaRPr lang="el-GR" dirty="0"/>
          </a:p>
          <a:p>
            <a:pPr algn="just">
              <a:spcBef>
                <a:spcPct val="50000"/>
              </a:spcBef>
              <a:buClr>
                <a:schemeClr val="folHlink"/>
              </a:buClr>
              <a:buFont typeface="Wingdings" pitchFamily="2" charset="2"/>
              <a:buChar char="§"/>
            </a:pPr>
            <a:r>
              <a:rPr lang="el-GR" dirty="0"/>
              <a:t>Ο συνδυασμός των μεθόδων δεν είναι απαραίτητος όταν ο αριθμός των ομάδων είναι γνωστός.</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a:xfrm>
            <a:off x="285720" y="500042"/>
            <a:ext cx="8316913" cy="755650"/>
          </a:xfrm>
        </p:spPr>
        <p:txBody>
          <a:bodyPr/>
          <a:lstStyle/>
          <a:p>
            <a:r>
              <a:rPr lang="el-GR" sz="3200" b="1" dirty="0"/>
              <a:t>Εφαρμογή της Ανάλυσης κατά Συστάδες</a:t>
            </a:r>
          </a:p>
        </p:txBody>
      </p:sp>
      <p:sp>
        <p:nvSpPr>
          <p:cNvPr id="196613" name="Text Box 5"/>
          <p:cNvSpPr txBox="1">
            <a:spLocks noChangeArrowheads="1"/>
          </p:cNvSpPr>
          <p:nvPr/>
        </p:nvSpPr>
        <p:spPr bwMode="auto">
          <a:xfrm>
            <a:off x="571472" y="1643050"/>
            <a:ext cx="7632700" cy="915987"/>
          </a:xfrm>
          <a:prstGeom prst="rect">
            <a:avLst/>
          </a:prstGeom>
          <a:noFill/>
          <a:ln w="9525">
            <a:noFill/>
            <a:miter lim="800000"/>
            <a:headEnd/>
            <a:tailEnd/>
          </a:ln>
          <a:effectLst/>
        </p:spPr>
        <p:txBody>
          <a:bodyPr>
            <a:spAutoFit/>
          </a:bodyPr>
          <a:lstStyle/>
          <a:p>
            <a:pPr>
              <a:spcBef>
                <a:spcPct val="50000"/>
              </a:spcBef>
            </a:pPr>
            <a:r>
              <a:rPr lang="el-GR" dirty="0"/>
              <a:t>Στο προηγούμενο παράδειγμα προσθέτουμε τις μεταβλητές Ηλικία, Φύλο (1: άνδρας, 2: γυναίκα) και Εισόδημα (1: λιγότερο από 1000 ευρώ, 2: 1000-2000 ευρώ, 3: πάνω από 2000 ευρώ).</a:t>
            </a:r>
          </a:p>
        </p:txBody>
      </p:sp>
      <p:sp>
        <p:nvSpPr>
          <p:cNvPr id="196615" name="Text Box 7"/>
          <p:cNvSpPr txBox="1">
            <a:spLocks noChangeArrowheads="1"/>
          </p:cNvSpPr>
          <p:nvPr/>
        </p:nvSpPr>
        <p:spPr bwMode="auto">
          <a:xfrm>
            <a:off x="714348" y="5000636"/>
            <a:ext cx="7272337" cy="915987"/>
          </a:xfrm>
          <a:prstGeom prst="rect">
            <a:avLst/>
          </a:prstGeom>
          <a:solidFill>
            <a:srgbClr val="99CCFF"/>
          </a:solidFill>
          <a:ln w="9525">
            <a:noFill/>
            <a:miter lim="800000"/>
            <a:headEnd/>
            <a:tailEnd/>
          </a:ln>
          <a:effectLst/>
        </p:spPr>
        <p:txBody>
          <a:bodyPr>
            <a:spAutoFit/>
          </a:bodyPr>
          <a:lstStyle/>
          <a:p>
            <a:pPr>
              <a:spcBef>
                <a:spcPct val="50000"/>
              </a:spcBef>
            </a:pPr>
            <a:r>
              <a:rPr lang="el-GR"/>
              <a:t>Ξανατρέχουμε τη μέθοδο </a:t>
            </a:r>
            <a:r>
              <a:rPr lang="en-US"/>
              <a:t>K-Means </a:t>
            </a:r>
            <a:r>
              <a:rPr lang="el-GR"/>
              <a:t>ώστε να σχηματιστούν οι ομάδες και στη συνέχεια συγκρίνουμε τη νέα μεταβλητή </a:t>
            </a:r>
            <a:r>
              <a:rPr lang="en-US"/>
              <a:t>QCL_1 </a:t>
            </a:r>
            <a:r>
              <a:rPr lang="el-GR"/>
              <a:t>με τις μεταβλητές Ηλικία, Φύλο και Εισόδημα</a:t>
            </a:r>
          </a:p>
        </p:txBody>
      </p:sp>
      <p:pic>
        <p:nvPicPr>
          <p:cNvPr id="196616" name="Picture 8"/>
          <p:cNvPicPr>
            <a:picLocks noChangeAspect="1" noChangeArrowheads="1"/>
          </p:cNvPicPr>
          <p:nvPr/>
        </p:nvPicPr>
        <p:blipFill>
          <a:blip r:embed="rId3" cstate="print"/>
          <a:srcRect/>
          <a:stretch>
            <a:fillRect/>
          </a:stretch>
        </p:blipFill>
        <p:spPr bwMode="auto">
          <a:xfrm>
            <a:off x="928662" y="2857496"/>
            <a:ext cx="7065963" cy="1609725"/>
          </a:xfrm>
          <a:prstGeom prst="rect">
            <a:avLst/>
          </a:prstGeom>
          <a:noFill/>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a:xfrm>
            <a:off x="285720" y="500042"/>
            <a:ext cx="8316913" cy="755650"/>
          </a:xfrm>
        </p:spPr>
        <p:txBody>
          <a:bodyPr/>
          <a:lstStyle/>
          <a:p>
            <a:r>
              <a:rPr lang="el-GR" sz="3200" b="1" dirty="0"/>
              <a:t>Εφαρμογή της Ανάλυσης κατά Συστάδες</a:t>
            </a:r>
          </a:p>
        </p:txBody>
      </p:sp>
      <p:pic>
        <p:nvPicPr>
          <p:cNvPr id="203783" name="Picture 7"/>
          <p:cNvPicPr>
            <a:picLocks noChangeAspect="1" noChangeArrowheads="1"/>
          </p:cNvPicPr>
          <p:nvPr/>
        </p:nvPicPr>
        <p:blipFill>
          <a:blip r:embed="rId3" cstate="print"/>
          <a:srcRect/>
          <a:stretch>
            <a:fillRect/>
          </a:stretch>
        </p:blipFill>
        <p:spPr bwMode="auto">
          <a:xfrm>
            <a:off x="328608" y="1503363"/>
            <a:ext cx="2628900" cy="3343275"/>
          </a:xfrm>
          <a:prstGeom prst="rect">
            <a:avLst/>
          </a:prstGeom>
          <a:noFill/>
        </p:spPr>
      </p:pic>
      <p:pic>
        <p:nvPicPr>
          <p:cNvPr id="203784" name="Picture 8"/>
          <p:cNvPicPr>
            <a:picLocks noChangeAspect="1" noChangeArrowheads="1"/>
          </p:cNvPicPr>
          <p:nvPr/>
        </p:nvPicPr>
        <p:blipFill>
          <a:blip r:embed="rId4" cstate="print"/>
          <a:srcRect/>
          <a:stretch>
            <a:fillRect/>
          </a:stretch>
        </p:blipFill>
        <p:spPr bwMode="auto">
          <a:xfrm>
            <a:off x="3929058" y="1504950"/>
            <a:ext cx="3924300" cy="2924182"/>
          </a:xfrm>
          <a:prstGeom prst="rect">
            <a:avLst/>
          </a:prstGeom>
          <a:noFill/>
        </p:spPr>
      </p:pic>
      <p:pic>
        <p:nvPicPr>
          <p:cNvPr id="203785" name="Picture 9"/>
          <p:cNvPicPr>
            <a:picLocks noChangeAspect="1" noChangeArrowheads="1"/>
          </p:cNvPicPr>
          <p:nvPr/>
        </p:nvPicPr>
        <p:blipFill>
          <a:blip r:embed="rId5" cstate="print"/>
          <a:srcRect/>
          <a:stretch>
            <a:fillRect/>
          </a:stretch>
        </p:blipFill>
        <p:spPr bwMode="auto">
          <a:xfrm>
            <a:off x="2071670" y="4500570"/>
            <a:ext cx="3267075" cy="1609725"/>
          </a:xfrm>
          <a:prstGeom prst="rect">
            <a:avLst/>
          </a:prstGeom>
          <a:noFill/>
          <a:ln w="9525">
            <a:noFill/>
            <a:miter lim="800000"/>
            <a:headEnd/>
            <a:tailEnd/>
          </a:ln>
          <a:effectLst/>
        </p:spPr>
      </p:pic>
      <p:sp>
        <p:nvSpPr>
          <p:cNvPr id="203786" name="Line 10"/>
          <p:cNvSpPr>
            <a:spLocks noChangeShapeType="1"/>
          </p:cNvSpPr>
          <p:nvPr/>
        </p:nvSpPr>
        <p:spPr bwMode="auto">
          <a:xfrm>
            <a:off x="3063871" y="2368550"/>
            <a:ext cx="720725" cy="0"/>
          </a:xfrm>
          <a:prstGeom prst="line">
            <a:avLst/>
          </a:prstGeom>
          <a:noFill/>
          <a:ln w="9525">
            <a:solidFill>
              <a:schemeClr val="tx2"/>
            </a:solidFill>
            <a:round/>
            <a:headEnd/>
            <a:tailEnd type="triangle" w="med" len="med"/>
          </a:ln>
          <a:effectLst/>
        </p:spPr>
        <p:txBody>
          <a:bodyPr/>
          <a:lstStyle/>
          <a:p>
            <a:endParaRPr lang="el-GR"/>
          </a:p>
        </p:txBody>
      </p:sp>
      <p:sp>
        <p:nvSpPr>
          <p:cNvPr id="203787" name="Line 11"/>
          <p:cNvSpPr>
            <a:spLocks noChangeShapeType="1"/>
          </p:cNvSpPr>
          <p:nvPr/>
        </p:nvSpPr>
        <p:spPr bwMode="auto">
          <a:xfrm flipH="1">
            <a:off x="5224458" y="5032375"/>
            <a:ext cx="288925" cy="288925"/>
          </a:xfrm>
          <a:prstGeom prst="line">
            <a:avLst/>
          </a:prstGeom>
          <a:noFill/>
          <a:ln w="9525">
            <a:solidFill>
              <a:schemeClr val="tx2"/>
            </a:solidFill>
            <a:round/>
            <a:headEnd/>
            <a:tailEnd type="triangle" w="med" len="med"/>
          </a:ln>
          <a:effectLst/>
        </p:spPr>
        <p:txBody>
          <a:bodyPr/>
          <a:lstStyle/>
          <a:p>
            <a:endParaRPr lang="el-G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a:xfrm>
            <a:off x="285720" y="571480"/>
            <a:ext cx="8316913" cy="755650"/>
          </a:xfrm>
        </p:spPr>
        <p:txBody>
          <a:bodyPr/>
          <a:lstStyle/>
          <a:p>
            <a:r>
              <a:rPr lang="el-GR" sz="3200" b="1" dirty="0"/>
              <a:t>Εφαρμογή της Ανάλυσης κατά Συστάδες</a:t>
            </a:r>
          </a:p>
        </p:txBody>
      </p:sp>
      <p:pic>
        <p:nvPicPr>
          <p:cNvPr id="204803" name="Picture 3"/>
          <p:cNvPicPr>
            <a:picLocks noChangeAspect="1" noChangeArrowheads="1"/>
          </p:cNvPicPr>
          <p:nvPr/>
        </p:nvPicPr>
        <p:blipFill>
          <a:blip r:embed="rId3" cstate="print"/>
          <a:srcRect/>
          <a:stretch>
            <a:fillRect/>
          </a:stretch>
        </p:blipFill>
        <p:spPr bwMode="auto">
          <a:xfrm>
            <a:off x="3929058" y="1500175"/>
            <a:ext cx="3962400" cy="2857520"/>
          </a:xfrm>
          <a:prstGeom prst="rect">
            <a:avLst/>
          </a:prstGeom>
          <a:noFill/>
        </p:spPr>
      </p:pic>
      <p:pic>
        <p:nvPicPr>
          <p:cNvPr id="204804" name="Picture 4"/>
          <p:cNvPicPr>
            <a:picLocks noChangeAspect="1" noChangeArrowheads="1"/>
          </p:cNvPicPr>
          <p:nvPr/>
        </p:nvPicPr>
        <p:blipFill>
          <a:blip r:embed="rId4" cstate="print"/>
          <a:srcRect/>
          <a:stretch>
            <a:fillRect/>
          </a:stretch>
        </p:blipFill>
        <p:spPr bwMode="auto">
          <a:xfrm>
            <a:off x="401633" y="1571612"/>
            <a:ext cx="2628900" cy="3343275"/>
          </a:xfrm>
          <a:prstGeom prst="rect">
            <a:avLst/>
          </a:prstGeom>
          <a:noFill/>
        </p:spPr>
      </p:pic>
      <p:sp>
        <p:nvSpPr>
          <p:cNvPr id="204805" name="Line 5"/>
          <p:cNvSpPr>
            <a:spLocks noChangeShapeType="1"/>
          </p:cNvSpPr>
          <p:nvPr/>
        </p:nvSpPr>
        <p:spPr bwMode="auto">
          <a:xfrm>
            <a:off x="3136896" y="2436799"/>
            <a:ext cx="720725" cy="0"/>
          </a:xfrm>
          <a:prstGeom prst="line">
            <a:avLst/>
          </a:prstGeom>
          <a:noFill/>
          <a:ln w="9525">
            <a:solidFill>
              <a:schemeClr val="tx2"/>
            </a:solidFill>
            <a:round/>
            <a:headEnd/>
            <a:tailEnd type="triangle" w="med" len="med"/>
          </a:ln>
          <a:effectLst/>
        </p:spPr>
        <p:txBody>
          <a:bodyPr/>
          <a:lstStyle/>
          <a:p>
            <a:endParaRPr lang="el-GR"/>
          </a:p>
        </p:txBody>
      </p:sp>
      <p:pic>
        <p:nvPicPr>
          <p:cNvPr id="204806" name="Picture 6"/>
          <p:cNvPicPr>
            <a:picLocks noChangeAspect="1" noChangeArrowheads="1"/>
          </p:cNvPicPr>
          <p:nvPr/>
        </p:nvPicPr>
        <p:blipFill>
          <a:blip r:embed="rId5" cstate="print"/>
          <a:srcRect/>
          <a:stretch>
            <a:fillRect/>
          </a:stretch>
        </p:blipFill>
        <p:spPr bwMode="auto">
          <a:xfrm>
            <a:off x="2786050" y="4357694"/>
            <a:ext cx="4333875" cy="1781175"/>
          </a:xfrm>
          <a:prstGeom prst="rect">
            <a:avLst/>
          </a:prstGeom>
          <a:noFill/>
          <a:ln w="9525">
            <a:noFill/>
            <a:miter lim="800000"/>
            <a:headEnd/>
            <a:tailEnd/>
          </a:ln>
          <a:effectLst/>
        </p:spPr>
      </p:pic>
      <p:sp>
        <p:nvSpPr>
          <p:cNvPr id="204807" name="Line 7"/>
          <p:cNvSpPr>
            <a:spLocks noChangeShapeType="1"/>
          </p:cNvSpPr>
          <p:nvPr/>
        </p:nvSpPr>
        <p:spPr bwMode="auto">
          <a:xfrm flipH="1">
            <a:off x="4873612" y="4284671"/>
            <a:ext cx="215900" cy="431800"/>
          </a:xfrm>
          <a:prstGeom prst="line">
            <a:avLst/>
          </a:prstGeom>
          <a:noFill/>
          <a:ln w="9525">
            <a:solidFill>
              <a:schemeClr val="tx2"/>
            </a:solidFill>
            <a:round/>
            <a:headEnd/>
            <a:tailEnd type="triangle" w="med" len="med"/>
          </a:ln>
          <a:effectLst/>
        </p:spPr>
        <p:txBody>
          <a:bodyPr/>
          <a:lstStyle/>
          <a:p>
            <a:endParaRPr lang="el-G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a:xfrm>
            <a:off x="500034" y="500042"/>
            <a:ext cx="8316913" cy="755650"/>
          </a:xfrm>
        </p:spPr>
        <p:txBody>
          <a:bodyPr/>
          <a:lstStyle/>
          <a:p>
            <a:r>
              <a:rPr lang="el-GR" sz="3200" b="1" dirty="0"/>
              <a:t>Εφαρμογή της Ανάλυσης κατά Συστάδες</a:t>
            </a:r>
          </a:p>
        </p:txBody>
      </p:sp>
      <p:pic>
        <p:nvPicPr>
          <p:cNvPr id="205827" name="Picture 3"/>
          <p:cNvPicPr>
            <a:picLocks noChangeAspect="1" noChangeArrowheads="1"/>
          </p:cNvPicPr>
          <p:nvPr/>
        </p:nvPicPr>
        <p:blipFill>
          <a:blip r:embed="rId3" cstate="print"/>
          <a:srcRect/>
          <a:stretch>
            <a:fillRect/>
          </a:stretch>
        </p:blipFill>
        <p:spPr bwMode="auto">
          <a:xfrm>
            <a:off x="357158" y="1500174"/>
            <a:ext cx="3524250" cy="3409950"/>
          </a:xfrm>
          <a:prstGeom prst="rect">
            <a:avLst/>
          </a:prstGeom>
          <a:noFill/>
        </p:spPr>
      </p:pic>
      <p:pic>
        <p:nvPicPr>
          <p:cNvPr id="205828" name="Picture 4"/>
          <p:cNvPicPr>
            <a:picLocks noChangeAspect="1" noChangeArrowheads="1"/>
          </p:cNvPicPr>
          <p:nvPr/>
        </p:nvPicPr>
        <p:blipFill>
          <a:blip r:embed="rId4" cstate="print"/>
          <a:srcRect/>
          <a:stretch>
            <a:fillRect/>
          </a:stretch>
        </p:blipFill>
        <p:spPr bwMode="auto">
          <a:xfrm>
            <a:off x="4210019" y="1716074"/>
            <a:ext cx="4657725" cy="2343150"/>
          </a:xfrm>
          <a:prstGeom prst="rect">
            <a:avLst/>
          </a:prstGeom>
          <a:noFill/>
        </p:spPr>
      </p:pic>
      <p:sp>
        <p:nvSpPr>
          <p:cNvPr id="205829" name="Line 5"/>
          <p:cNvSpPr>
            <a:spLocks noChangeShapeType="1"/>
          </p:cNvSpPr>
          <p:nvPr/>
        </p:nvSpPr>
        <p:spPr bwMode="auto">
          <a:xfrm>
            <a:off x="3714744" y="2214554"/>
            <a:ext cx="431800" cy="0"/>
          </a:xfrm>
          <a:prstGeom prst="line">
            <a:avLst/>
          </a:prstGeom>
          <a:noFill/>
          <a:ln w="9525">
            <a:solidFill>
              <a:schemeClr val="tx2"/>
            </a:solidFill>
            <a:round/>
            <a:headEnd/>
            <a:tailEnd type="triangle" w="med" len="med"/>
          </a:ln>
          <a:effectLst/>
        </p:spPr>
        <p:txBody>
          <a:bodyPr/>
          <a:lstStyle/>
          <a:p>
            <a:endParaRPr lang="el-GR"/>
          </a:p>
        </p:txBody>
      </p:sp>
      <p:pic>
        <p:nvPicPr>
          <p:cNvPr id="205830" name="Picture 6"/>
          <p:cNvPicPr>
            <a:picLocks noChangeAspect="1" noChangeArrowheads="1"/>
          </p:cNvPicPr>
          <p:nvPr/>
        </p:nvPicPr>
        <p:blipFill>
          <a:blip r:embed="rId5" cstate="print"/>
          <a:srcRect/>
          <a:stretch>
            <a:fillRect/>
          </a:stretch>
        </p:blipFill>
        <p:spPr bwMode="auto">
          <a:xfrm>
            <a:off x="3563938" y="4724400"/>
            <a:ext cx="3895725" cy="1314450"/>
          </a:xfrm>
          <a:prstGeom prst="rect">
            <a:avLst/>
          </a:prstGeom>
          <a:noFill/>
          <a:ln w="9525">
            <a:noFill/>
            <a:miter lim="800000"/>
            <a:headEnd/>
            <a:tailEnd/>
          </a:ln>
          <a:effectLst/>
        </p:spPr>
      </p:pic>
      <p:sp>
        <p:nvSpPr>
          <p:cNvPr id="205831" name="Line 7"/>
          <p:cNvSpPr>
            <a:spLocks noChangeShapeType="1"/>
          </p:cNvSpPr>
          <p:nvPr/>
        </p:nvSpPr>
        <p:spPr bwMode="auto">
          <a:xfrm flipH="1">
            <a:off x="5867400" y="3716338"/>
            <a:ext cx="360363" cy="1008062"/>
          </a:xfrm>
          <a:prstGeom prst="line">
            <a:avLst/>
          </a:prstGeom>
          <a:noFill/>
          <a:ln w="9525">
            <a:solidFill>
              <a:schemeClr val="tx2"/>
            </a:solidFill>
            <a:round/>
            <a:headEnd/>
            <a:tailEnd type="triangle" w="med" len="med"/>
          </a:ln>
          <a:effectLst/>
        </p:spPr>
        <p:txBody>
          <a:bodyPr/>
          <a:lstStyle/>
          <a:p>
            <a:endParaRPr lang="el-G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l-GR" dirty="0"/>
              <a:t>Περιεχόμενα Διάλεξης</a:t>
            </a:r>
          </a:p>
        </p:txBody>
      </p:sp>
      <p:sp>
        <p:nvSpPr>
          <p:cNvPr id="70659" name="Rectangle 3"/>
          <p:cNvSpPr>
            <a:spLocks noGrp="1" noChangeArrowheads="1"/>
          </p:cNvSpPr>
          <p:nvPr>
            <p:ph type="body" idx="1"/>
          </p:nvPr>
        </p:nvSpPr>
        <p:spPr>
          <a:xfrm>
            <a:off x="785786" y="1571612"/>
            <a:ext cx="7696200" cy="4176712"/>
          </a:xfrm>
        </p:spPr>
        <p:txBody>
          <a:bodyPr/>
          <a:lstStyle/>
          <a:p>
            <a:pPr lvl="1">
              <a:spcBef>
                <a:spcPct val="0"/>
              </a:spcBef>
              <a:buClr>
                <a:srgbClr val="3333CC"/>
              </a:buClr>
              <a:buFont typeface="Wingdings" pitchFamily="2" charset="2"/>
              <a:buNone/>
            </a:pPr>
            <a:r>
              <a:rPr lang="el-GR" b="1" dirty="0" smtClean="0">
                <a:solidFill>
                  <a:schemeClr val="tx2"/>
                </a:solidFill>
              </a:rPr>
              <a:t>Ανάλυση Κατά Συστάδες (</a:t>
            </a:r>
            <a:r>
              <a:rPr lang="en-US" b="1" dirty="0" smtClean="0">
                <a:solidFill>
                  <a:schemeClr val="tx2"/>
                </a:solidFill>
              </a:rPr>
              <a:t>Cluster Analysis)</a:t>
            </a:r>
            <a:endParaRPr lang="el-GR" b="1" dirty="0" smtClean="0">
              <a:solidFill>
                <a:schemeClr val="tx2"/>
              </a:solidFill>
            </a:endParaRPr>
          </a:p>
          <a:p>
            <a:pPr lvl="1">
              <a:spcBef>
                <a:spcPct val="0"/>
              </a:spcBef>
              <a:buClr>
                <a:srgbClr val="3333CC"/>
              </a:buClr>
              <a:buFont typeface="Wingdings" pitchFamily="2" charset="2"/>
              <a:buNone/>
            </a:pPr>
            <a:endParaRPr lang="el-GR" b="1" dirty="0" smtClean="0">
              <a:solidFill>
                <a:srgbClr val="3399FF"/>
              </a:solidFill>
            </a:endParaRPr>
          </a:p>
          <a:p>
            <a:pPr lvl="2">
              <a:lnSpc>
                <a:spcPct val="115000"/>
              </a:lnSpc>
              <a:spcBef>
                <a:spcPct val="0"/>
              </a:spcBef>
              <a:buClr>
                <a:schemeClr val="tx2"/>
              </a:buClr>
              <a:buSzPct val="100000"/>
              <a:buFont typeface="Wingdings" pitchFamily="2" charset="2"/>
              <a:buChar char="Ø"/>
            </a:pPr>
            <a:r>
              <a:rPr lang="el-GR" dirty="0" smtClean="0"/>
              <a:t>Ιεραρχική Ομαδοποίηση</a:t>
            </a:r>
            <a:endParaRPr lang="en-US" dirty="0" smtClean="0"/>
          </a:p>
          <a:p>
            <a:pPr lvl="2">
              <a:lnSpc>
                <a:spcPct val="115000"/>
              </a:lnSpc>
              <a:spcBef>
                <a:spcPct val="0"/>
              </a:spcBef>
              <a:buClr>
                <a:schemeClr val="tx2"/>
              </a:buClr>
              <a:buSzPct val="100000"/>
              <a:buFont typeface="Wingdings" pitchFamily="2" charset="2"/>
              <a:buChar char="Ø"/>
            </a:pPr>
            <a:r>
              <a:rPr lang="el-GR" dirty="0" smtClean="0"/>
              <a:t>Εφαρμογή της</a:t>
            </a:r>
            <a:r>
              <a:rPr lang="en-US" dirty="0" smtClean="0"/>
              <a:t> </a:t>
            </a:r>
            <a:r>
              <a:rPr lang="el-GR" dirty="0" smtClean="0"/>
              <a:t>Ιεραρχικής Ομαδοποίησης</a:t>
            </a:r>
            <a:endParaRPr lang="en-US" dirty="0" smtClean="0"/>
          </a:p>
          <a:p>
            <a:pPr lvl="2">
              <a:lnSpc>
                <a:spcPct val="115000"/>
              </a:lnSpc>
              <a:spcBef>
                <a:spcPct val="0"/>
              </a:spcBef>
              <a:buClr>
                <a:schemeClr val="tx2"/>
              </a:buClr>
              <a:buSzPct val="100000"/>
              <a:buFont typeface="Wingdings" pitchFamily="2" charset="2"/>
              <a:buChar char="Ø"/>
            </a:pPr>
            <a:endParaRPr lang="el-GR" dirty="0" smtClean="0"/>
          </a:p>
          <a:p>
            <a:pPr>
              <a:buClr>
                <a:schemeClr val="tx2"/>
              </a:buClr>
            </a:pPr>
            <a:endParaRPr lang="el-GR"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a:xfrm>
            <a:off x="500034" y="500042"/>
            <a:ext cx="8316913" cy="755650"/>
          </a:xfrm>
        </p:spPr>
        <p:txBody>
          <a:bodyPr/>
          <a:lstStyle/>
          <a:p>
            <a:r>
              <a:rPr lang="el-GR" sz="3200" b="1" dirty="0"/>
              <a:t>Εφαρμογή της Ανάλυσης κατά Συστάδες</a:t>
            </a:r>
          </a:p>
        </p:txBody>
      </p:sp>
      <p:sp>
        <p:nvSpPr>
          <p:cNvPr id="206851" name="Text Box 3"/>
          <p:cNvSpPr txBox="1">
            <a:spLocks noChangeArrowheads="1"/>
          </p:cNvSpPr>
          <p:nvPr/>
        </p:nvSpPr>
        <p:spPr bwMode="auto">
          <a:xfrm>
            <a:off x="785786" y="2071678"/>
            <a:ext cx="7704137" cy="2723823"/>
          </a:xfrm>
          <a:prstGeom prst="rect">
            <a:avLst/>
          </a:prstGeom>
          <a:noFill/>
          <a:ln w="9525">
            <a:noFill/>
            <a:miter lim="800000"/>
            <a:headEnd/>
            <a:tailEnd/>
          </a:ln>
          <a:effectLst/>
        </p:spPr>
        <p:txBody>
          <a:bodyPr>
            <a:spAutoFit/>
          </a:bodyPr>
          <a:lstStyle/>
          <a:p>
            <a:pPr algn="just">
              <a:spcBef>
                <a:spcPct val="50000"/>
              </a:spcBef>
            </a:pPr>
            <a:r>
              <a:rPr lang="el-GR" dirty="0">
                <a:solidFill>
                  <a:schemeClr val="tx2"/>
                </a:solidFill>
              </a:rPr>
              <a:t>Από τους πίνακες φαίνεται ότι η ομάδα 1 (θυμίζουμε ότι είναι η ομάδα των </a:t>
            </a:r>
            <a:r>
              <a:rPr lang="el-GR" dirty="0">
                <a:solidFill>
                  <a:srgbClr val="C00000"/>
                </a:solidFill>
              </a:rPr>
              <a:t>«αθλητικών καταναλωτών»</a:t>
            </a:r>
            <a:r>
              <a:rPr lang="en-US" dirty="0">
                <a:solidFill>
                  <a:schemeClr val="tx2"/>
                </a:solidFill>
              </a:rPr>
              <a:t>)</a:t>
            </a:r>
            <a:r>
              <a:rPr lang="el-GR" dirty="0">
                <a:solidFill>
                  <a:schemeClr val="tx2"/>
                </a:solidFill>
              </a:rPr>
              <a:t> απαρτίζεται από άτομα μικρότερης ηλικίας (μέσος όρος 34,5 έτη), άνδρες με χαμηλό εισόδημα (κάτω από 2000 ευρώ.</a:t>
            </a:r>
          </a:p>
          <a:p>
            <a:pPr algn="just">
              <a:spcBef>
                <a:spcPct val="50000"/>
              </a:spcBef>
            </a:pPr>
            <a:endParaRPr lang="el-GR" dirty="0">
              <a:solidFill>
                <a:schemeClr val="tx2"/>
              </a:solidFill>
            </a:endParaRPr>
          </a:p>
          <a:p>
            <a:pPr algn="just">
              <a:spcBef>
                <a:spcPct val="50000"/>
              </a:spcBef>
            </a:pPr>
            <a:r>
              <a:rPr lang="el-GR" dirty="0">
                <a:solidFill>
                  <a:schemeClr val="tx2"/>
                </a:solidFill>
              </a:rPr>
              <a:t>Αντίθετα οι ομάδα 2 (</a:t>
            </a:r>
            <a:r>
              <a:rPr lang="el-GR" dirty="0">
                <a:solidFill>
                  <a:srgbClr val="C00000"/>
                </a:solidFill>
              </a:rPr>
              <a:t>«αποστάτες καταναλωτές»</a:t>
            </a:r>
            <a:r>
              <a:rPr lang="el-GR" dirty="0">
                <a:solidFill>
                  <a:schemeClr val="tx2"/>
                </a:solidFill>
              </a:rPr>
              <a:t>) είναι γυναίκες, μεγαλύτερης ηλικίας (μέσος όρος 53,25 έτη) με υψηλό εισόδημα (πάνω από 2000 ευρώ).</a:t>
            </a:r>
          </a:p>
          <a:p>
            <a:pPr algn="just">
              <a:spcBef>
                <a:spcPct val="50000"/>
              </a:spcBef>
            </a:pPr>
            <a:endParaRPr lang="el-GR" dirty="0">
              <a:solidFill>
                <a:schemeClr val="tx2"/>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Example in Cluster Analysis</a:t>
            </a:r>
            <a:endParaRPr lang="el-GR" dirty="0"/>
          </a:p>
        </p:txBody>
      </p:sp>
      <p:sp>
        <p:nvSpPr>
          <p:cNvPr id="3" name="Θέση περιεχομένου 2"/>
          <p:cNvSpPr>
            <a:spLocks noGrp="1"/>
          </p:cNvSpPr>
          <p:nvPr>
            <p:ph idx="1"/>
          </p:nvPr>
        </p:nvSpPr>
        <p:spPr>
          <a:xfrm>
            <a:off x="755576" y="1628800"/>
            <a:ext cx="7696200" cy="4176712"/>
          </a:xfrm>
        </p:spPr>
        <p:txBody>
          <a:bodyPr/>
          <a:lstStyle/>
          <a:p>
            <a:pPr marL="0" indent="0">
              <a:buNone/>
            </a:pPr>
            <a:r>
              <a:rPr lang="en-US" dirty="0"/>
              <a:t>A keep </a:t>
            </a:r>
            <a:r>
              <a:rPr lang="en-US" dirty="0" smtClean="0"/>
              <a:t>fit </a:t>
            </a:r>
            <a:r>
              <a:rPr lang="en-US" dirty="0"/>
              <a:t>gym group wants to determine the best grouping of their customers with regard </a:t>
            </a:r>
            <a:r>
              <a:rPr lang="en-US" dirty="0" smtClean="0"/>
              <a:t>to the </a:t>
            </a:r>
            <a:r>
              <a:rPr lang="en-US" dirty="0"/>
              <a:t>type of </a:t>
            </a:r>
            <a:r>
              <a:rPr lang="en-US" dirty="0" smtClean="0"/>
              <a:t>fitness </a:t>
            </a:r>
            <a:r>
              <a:rPr lang="en-US" dirty="0"/>
              <a:t>work </a:t>
            </a:r>
            <a:r>
              <a:rPr lang="en-US" dirty="0" err="1"/>
              <a:t>programmes</a:t>
            </a:r>
            <a:r>
              <a:rPr lang="en-US" dirty="0"/>
              <a:t> they want in order to facilitate timetabling and </a:t>
            </a:r>
            <a:r>
              <a:rPr lang="en-US" dirty="0" smtClean="0"/>
              <a:t>staffing by </a:t>
            </a:r>
            <a:r>
              <a:rPr lang="en-US" dirty="0"/>
              <a:t>specially </a:t>
            </a:r>
            <a:r>
              <a:rPr lang="en-US" dirty="0" smtClean="0"/>
              <a:t>qualified </a:t>
            </a:r>
            <a:r>
              <a:rPr lang="en-US" dirty="0"/>
              <a:t>staff. </a:t>
            </a:r>
            <a:endParaRPr lang="en-US" dirty="0" smtClean="0"/>
          </a:p>
          <a:p>
            <a:pPr marL="0" indent="0">
              <a:buNone/>
            </a:pPr>
            <a:endParaRPr lang="en-US" dirty="0"/>
          </a:p>
          <a:p>
            <a:pPr marL="0" indent="0">
              <a:buNone/>
            </a:pPr>
            <a:r>
              <a:rPr lang="en-US" dirty="0" smtClean="0"/>
              <a:t>Run a hierarchical </a:t>
            </a:r>
            <a:r>
              <a:rPr lang="en-US" dirty="0"/>
              <a:t>analysis </a:t>
            </a:r>
            <a:r>
              <a:rPr lang="en-US" dirty="0" smtClean="0"/>
              <a:t>to determine the number of clusters that stand out on </a:t>
            </a:r>
            <a:r>
              <a:rPr lang="en-US" dirty="0"/>
              <a:t>the </a:t>
            </a:r>
            <a:r>
              <a:rPr lang="en-US" dirty="0" err="1" smtClean="0"/>
              <a:t>dendrogram</a:t>
            </a:r>
            <a:r>
              <a:rPr lang="en-US" dirty="0" smtClean="0"/>
              <a:t>.</a:t>
            </a:r>
          </a:p>
          <a:p>
            <a:pPr marL="0" indent="0">
              <a:buNone/>
            </a:pPr>
            <a:r>
              <a:rPr lang="en-US" dirty="0" smtClean="0"/>
              <a:t>Then apply the k-means cluster analysis. </a:t>
            </a:r>
          </a:p>
          <a:p>
            <a:pPr marL="0" indent="0">
              <a:buNone/>
            </a:pPr>
            <a:endParaRPr lang="en-US" dirty="0"/>
          </a:p>
          <a:p>
            <a:pPr marL="0" indent="0">
              <a:buNone/>
            </a:pPr>
            <a:r>
              <a:rPr lang="en-US" dirty="0" smtClean="0">
                <a:solidFill>
                  <a:srgbClr val="FF0000"/>
                </a:solidFill>
              </a:rPr>
              <a:t>Data file: </a:t>
            </a:r>
            <a:r>
              <a:rPr lang="en-US" dirty="0" err="1" smtClean="0">
                <a:solidFill>
                  <a:srgbClr val="FF0000"/>
                </a:solidFill>
              </a:rPr>
              <a:t>fitgym.sav</a:t>
            </a:r>
            <a:endParaRPr lang="en-US" dirty="0" smtClean="0">
              <a:solidFill>
                <a:srgbClr val="FF0000"/>
              </a:solidFill>
            </a:endParaRPr>
          </a:p>
        </p:txBody>
      </p:sp>
    </p:spTree>
    <p:extLst>
      <p:ext uri="{BB962C8B-B14F-4D97-AF65-F5344CB8AC3E}">
        <p14:creationId xmlns:p14="http://schemas.microsoft.com/office/powerpoint/2010/main" val="1981665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785786" y="642918"/>
            <a:ext cx="6870700" cy="576262"/>
          </a:xfrm>
        </p:spPr>
        <p:txBody>
          <a:bodyPr/>
          <a:lstStyle/>
          <a:p>
            <a:r>
              <a:rPr lang="el-GR" sz="3200" b="1" dirty="0"/>
              <a:t>Σκοπός Ανάλυσης Κατά Συστάδες</a:t>
            </a:r>
          </a:p>
        </p:txBody>
      </p:sp>
      <p:sp>
        <p:nvSpPr>
          <p:cNvPr id="12291" name="Rectangle 3"/>
          <p:cNvSpPr>
            <a:spLocks noGrp="1" noChangeArrowheads="1"/>
          </p:cNvSpPr>
          <p:nvPr>
            <p:ph type="body" idx="1"/>
          </p:nvPr>
        </p:nvSpPr>
        <p:spPr>
          <a:xfrm>
            <a:off x="500034" y="1857364"/>
            <a:ext cx="8064500" cy="3382963"/>
          </a:xfrm>
        </p:spPr>
        <p:txBody>
          <a:bodyPr/>
          <a:lstStyle/>
          <a:p>
            <a:pPr algn="just">
              <a:lnSpc>
                <a:spcPct val="80000"/>
              </a:lnSpc>
              <a:buFontTx/>
              <a:buNone/>
            </a:pPr>
            <a:r>
              <a:rPr lang="el-GR" sz="2200" dirty="0"/>
              <a:t>	</a:t>
            </a:r>
            <a:r>
              <a:rPr lang="el-GR" sz="2200" dirty="0">
                <a:solidFill>
                  <a:schemeClr val="tx2"/>
                </a:solidFill>
              </a:rPr>
              <a:t>Σκοπός</a:t>
            </a:r>
            <a:r>
              <a:rPr lang="el-GR" sz="2200" dirty="0"/>
              <a:t> της Ανάλυσης Κατά Συστάδες είναι η </a:t>
            </a:r>
            <a:r>
              <a:rPr lang="el-GR" sz="2200" dirty="0">
                <a:solidFill>
                  <a:srgbClr val="FF0000"/>
                </a:solidFill>
              </a:rPr>
              <a:t>κατάταξη</a:t>
            </a:r>
            <a:r>
              <a:rPr lang="el-GR" sz="2200" dirty="0"/>
              <a:t> σε ομάδες των υπαρχουσών παρατηρήσεων, χρησιμοποιώντας την πληροφορία που υπάρχει σε κάποιες μεταβλητές. </a:t>
            </a:r>
          </a:p>
          <a:p>
            <a:pPr algn="just">
              <a:lnSpc>
                <a:spcPct val="80000"/>
              </a:lnSpc>
              <a:buFontTx/>
              <a:buNone/>
            </a:pPr>
            <a:endParaRPr lang="el-GR" sz="2200" dirty="0"/>
          </a:p>
          <a:p>
            <a:pPr algn="just">
              <a:lnSpc>
                <a:spcPct val="80000"/>
              </a:lnSpc>
              <a:buFontTx/>
              <a:buNone/>
            </a:pPr>
            <a:r>
              <a:rPr lang="el-GR" sz="2200" dirty="0"/>
              <a:t>	Εξετάζει πόσο </a:t>
            </a:r>
            <a:r>
              <a:rPr lang="el-GR" sz="2200" dirty="0">
                <a:solidFill>
                  <a:srgbClr val="FF0000"/>
                </a:solidFill>
              </a:rPr>
              <a:t>όμοιες</a:t>
            </a:r>
            <a:r>
              <a:rPr lang="el-GR" sz="2200" dirty="0"/>
              <a:t> είναι κάποιες παρατηρήσεις ως προς κάποιον αριθμό μεταβλητών ώστε να δημιουργήσει ομάδες από παρατηρήσεις που μοιάζουν μεταξύ τους. </a:t>
            </a:r>
            <a:endParaRPr lang="en-US" sz="2200" dirty="0"/>
          </a:p>
          <a:p>
            <a:pPr algn="just">
              <a:lnSpc>
                <a:spcPct val="80000"/>
              </a:lnSpc>
              <a:buFontTx/>
              <a:buNone/>
            </a:pPr>
            <a:endParaRPr lang="el-GR" sz="2200" dirty="0"/>
          </a:p>
          <a:p>
            <a:pPr algn="just">
              <a:lnSpc>
                <a:spcPct val="80000"/>
              </a:lnSpc>
              <a:buFontTx/>
              <a:buNone/>
            </a:pPr>
            <a:r>
              <a:rPr lang="el-GR" sz="2200" dirty="0"/>
              <a:t>	Μια </a:t>
            </a:r>
            <a:r>
              <a:rPr lang="el-GR" sz="2200" dirty="0">
                <a:solidFill>
                  <a:schemeClr val="tx2"/>
                </a:solidFill>
              </a:rPr>
              <a:t>επιτυχημένη ανάλυση</a:t>
            </a:r>
            <a:r>
              <a:rPr lang="el-GR" sz="2200" dirty="0"/>
              <a:t> θα πρέπει να καταλήξει σε ομάδες για τις οποίες </a:t>
            </a:r>
            <a:r>
              <a:rPr lang="el-GR" sz="2200" dirty="0">
                <a:solidFill>
                  <a:srgbClr val="FF0000"/>
                </a:solidFill>
              </a:rPr>
              <a:t>οι παρατηρήσεις μέσα σε κάθε ομάδα </a:t>
            </a:r>
            <a:r>
              <a:rPr lang="el-GR" sz="2200" dirty="0"/>
              <a:t>να είναι όσο γίνεται πιο </a:t>
            </a:r>
            <a:r>
              <a:rPr lang="el-GR" sz="2200" dirty="0">
                <a:solidFill>
                  <a:srgbClr val="FF0000"/>
                </a:solidFill>
              </a:rPr>
              <a:t>ομοιογενείς</a:t>
            </a:r>
            <a:r>
              <a:rPr lang="el-GR" sz="2200" dirty="0" smtClean="0"/>
              <a:t>.</a:t>
            </a:r>
            <a:r>
              <a:rPr lang="en-US" sz="2200" dirty="0" smtClean="0"/>
              <a:t> </a:t>
            </a:r>
            <a:r>
              <a:rPr lang="el-GR" sz="2200" dirty="0" smtClean="0"/>
              <a:t>Οι παρατηρήσεις διαφορετικών ομάδων θα πρέπει να διαφέρουν όσο γίνεται περισσότερο.</a:t>
            </a:r>
            <a:endParaRPr lang="en-US" sz="2200" dirty="0"/>
          </a:p>
          <a:p>
            <a:pPr algn="just">
              <a:lnSpc>
                <a:spcPct val="80000"/>
              </a:lnSpc>
              <a:buFontTx/>
              <a:buNone/>
            </a:pPr>
            <a:endParaRPr lang="el-GR" sz="2200" dirty="0"/>
          </a:p>
          <a:p>
            <a:pPr lvl="1" algn="just">
              <a:lnSpc>
                <a:spcPct val="80000"/>
              </a:lnSpc>
              <a:buFontTx/>
              <a:buNone/>
            </a:pPr>
            <a:endParaRPr lang="el-GR" sz="2200" dirty="0"/>
          </a:p>
        </p:txBody>
      </p:sp>
    </p:spTree>
    <p:extLst>
      <p:ext uri="{BB962C8B-B14F-4D97-AF65-F5344CB8AC3E}">
        <p14:creationId xmlns:p14="http://schemas.microsoft.com/office/powerpoint/2010/main" val="17084196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714348" y="642918"/>
            <a:ext cx="6870700" cy="576262"/>
          </a:xfrm>
        </p:spPr>
        <p:txBody>
          <a:bodyPr/>
          <a:lstStyle/>
          <a:p>
            <a:r>
              <a:rPr lang="el-GR" sz="3200" b="1" dirty="0"/>
              <a:t>Βασικές Έννοιες</a:t>
            </a:r>
          </a:p>
        </p:txBody>
      </p:sp>
      <p:sp>
        <p:nvSpPr>
          <p:cNvPr id="113667" name="Rectangle 3"/>
          <p:cNvSpPr>
            <a:spLocks noGrp="1" noChangeArrowheads="1"/>
          </p:cNvSpPr>
          <p:nvPr>
            <p:ph type="body" idx="1"/>
          </p:nvPr>
        </p:nvSpPr>
        <p:spPr>
          <a:xfrm>
            <a:off x="857224" y="1643050"/>
            <a:ext cx="5929354" cy="1000132"/>
          </a:xfrm>
        </p:spPr>
        <p:txBody>
          <a:bodyPr/>
          <a:lstStyle/>
          <a:p>
            <a:pPr>
              <a:lnSpc>
                <a:spcPct val="90000"/>
              </a:lnSpc>
              <a:buClr>
                <a:srgbClr val="336699"/>
              </a:buClr>
              <a:buFont typeface="Wingdings" pitchFamily="2" charset="2"/>
              <a:buChar char="ü"/>
            </a:pPr>
            <a:r>
              <a:rPr lang="el-GR" sz="2400" dirty="0"/>
              <a:t>Η Έννοια της Απόστασης</a:t>
            </a:r>
          </a:p>
          <a:p>
            <a:pPr>
              <a:lnSpc>
                <a:spcPct val="90000"/>
              </a:lnSpc>
              <a:buClr>
                <a:srgbClr val="336699"/>
              </a:buClr>
              <a:buFont typeface="Wingdings" pitchFamily="2" charset="2"/>
              <a:buChar char="ü"/>
            </a:pPr>
            <a:r>
              <a:rPr lang="el-GR" sz="2400" dirty="0"/>
              <a:t>Η Έννοια της Ομοιότητας</a:t>
            </a:r>
          </a:p>
          <a:p>
            <a:pPr>
              <a:lnSpc>
                <a:spcPct val="90000"/>
              </a:lnSpc>
              <a:buClr>
                <a:srgbClr val="336699"/>
              </a:buClr>
              <a:buFont typeface="Wingdings" pitchFamily="2" charset="2"/>
              <a:buNone/>
            </a:pPr>
            <a:endParaRPr lang="el-GR" sz="2400" dirty="0"/>
          </a:p>
        </p:txBody>
      </p:sp>
      <p:sp>
        <p:nvSpPr>
          <p:cNvPr id="113668" name="Rectangle 4"/>
          <p:cNvSpPr>
            <a:spLocks noChangeArrowheads="1"/>
          </p:cNvSpPr>
          <p:nvPr/>
        </p:nvSpPr>
        <p:spPr bwMode="auto">
          <a:xfrm>
            <a:off x="755650" y="2852738"/>
            <a:ext cx="7921625" cy="3194721"/>
          </a:xfrm>
          <a:prstGeom prst="rect">
            <a:avLst/>
          </a:prstGeom>
          <a:noFill/>
          <a:ln w="9525">
            <a:noFill/>
            <a:miter lim="800000"/>
            <a:headEnd/>
            <a:tailEnd/>
          </a:ln>
          <a:effectLst/>
        </p:spPr>
        <p:txBody>
          <a:bodyPr>
            <a:spAutoFit/>
          </a:bodyPr>
          <a:lstStyle/>
          <a:p>
            <a:pPr algn="just">
              <a:spcBef>
                <a:spcPct val="20000"/>
              </a:spcBef>
              <a:buClr>
                <a:srgbClr val="336699"/>
              </a:buClr>
              <a:buFont typeface="Wingdings" pitchFamily="2" charset="2"/>
              <a:buChar char="Ø"/>
            </a:pPr>
            <a:r>
              <a:rPr lang="el-GR" dirty="0"/>
              <a:t>Είναι δύο </a:t>
            </a:r>
            <a:r>
              <a:rPr lang="el-GR" dirty="0">
                <a:solidFill>
                  <a:schemeClr val="folHlink"/>
                </a:solidFill>
              </a:rPr>
              <a:t>αντίθετες</a:t>
            </a:r>
            <a:r>
              <a:rPr lang="el-GR" dirty="0"/>
              <a:t> έννοιες: παρατηρήσεις που είναι όμοιες θα έχουν μεγάλη ομοιότητα και μικρή απόσταση</a:t>
            </a:r>
            <a:r>
              <a:rPr lang="el-GR" dirty="0" smtClean="0"/>
              <a:t>.</a:t>
            </a:r>
            <a:endParaRPr lang="en-US" dirty="0" smtClean="0"/>
          </a:p>
          <a:p>
            <a:pPr algn="just">
              <a:spcBef>
                <a:spcPct val="20000"/>
              </a:spcBef>
              <a:buClr>
                <a:srgbClr val="336699"/>
              </a:buClr>
              <a:buFont typeface="Wingdings" pitchFamily="2" charset="2"/>
              <a:buChar char="Ø"/>
            </a:pPr>
            <a:endParaRPr lang="el-GR" dirty="0"/>
          </a:p>
          <a:p>
            <a:pPr algn="just">
              <a:spcBef>
                <a:spcPct val="20000"/>
              </a:spcBef>
              <a:buClr>
                <a:srgbClr val="336699"/>
              </a:buClr>
              <a:buFont typeface="Wingdings" pitchFamily="2" charset="2"/>
              <a:buChar char="Ø"/>
            </a:pPr>
            <a:r>
              <a:rPr lang="el-GR" dirty="0"/>
              <a:t>Οι έννοιες αυτές </a:t>
            </a:r>
            <a:r>
              <a:rPr lang="el-GR" dirty="0" err="1">
                <a:solidFill>
                  <a:schemeClr val="folHlink"/>
                </a:solidFill>
              </a:rPr>
              <a:t>ποσοτικοποιούν</a:t>
            </a:r>
            <a:r>
              <a:rPr lang="el-GR" dirty="0"/>
              <a:t> αυτό που στην καθημερινή γλώσσα εννοούν</a:t>
            </a:r>
            <a:r>
              <a:rPr lang="el-GR" dirty="0" smtClean="0"/>
              <a:t>.</a:t>
            </a:r>
            <a:endParaRPr lang="en-US" dirty="0" smtClean="0"/>
          </a:p>
          <a:p>
            <a:pPr algn="just">
              <a:spcBef>
                <a:spcPct val="20000"/>
              </a:spcBef>
              <a:buClr>
                <a:srgbClr val="336699"/>
              </a:buClr>
            </a:pPr>
            <a:endParaRPr lang="el-GR" dirty="0"/>
          </a:p>
          <a:p>
            <a:pPr algn="just">
              <a:spcBef>
                <a:spcPct val="20000"/>
              </a:spcBef>
              <a:buClr>
                <a:srgbClr val="336699"/>
              </a:buClr>
              <a:buFont typeface="Wingdings" pitchFamily="2" charset="2"/>
              <a:buChar char="Ø"/>
            </a:pPr>
            <a:r>
              <a:rPr lang="el-GR" dirty="0"/>
              <a:t>Μας επιτρέπουν να </a:t>
            </a:r>
            <a:r>
              <a:rPr lang="el-GR" dirty="0">
                <a:solidFill>
                  <a:schemeClr val="folHlink"/>
                </a:solidFill>
              </a:rPr>
              <a:t>μετρήσουμε</a:t>
            </a:r>
            <a:r>
              <a:rPr lang="el-GR" dirty="0"/>
              <a:t> πόσο μοιάζουν οι παρατηρήσεις μεταξύ τους και επομένως να τις τοποθετήσουμε στην ίδια ομάδα.</a:t>
            </a:r>
          </a:p>
          <a:p>
            <a:pPr algn="just">
              <a:spcBef>
                <a:spcPct val="20000"/>
              </a:spcBef>
              <a:buClr>
                <a:srgbClr val="336699"/>
              </a:buClr>
              <a:buFont typeface="Wingdings" pitchFamily="2" charset="2"/>
              <a:buNone/>
            </a:pPr>
            <a:endParaRPr lang="el-GR" dirty="0"/>
          </a:p>
          <a:p>
            <a:pPr algn="just">
              <a:spcBef>
                <a:spcPct val="20000"/>
              </a:spcBef>
              <a:buClr>
                <a:srgbClr val="336699"/>
              </a:buClr>
              <a:buFont typeface="Wingdings" pitchFamily="2" charset="2"/>
              <a:buNone/>
            </a:pPr>
            <a:endParaRPr lang="el-GR" dirty="0"/>
          </a:p>
        </p:txBody>
      </p:sp>
    </p:spTree>
    <p:extLst>
      <p:ext uri="{BB962C8B-B14F-4D97-AF65-F5344CB8AC3E}">
        <p14:creationId xmlns:p14="http://schemas.microsoft.com/office/powerpoint/2010/main" val="42618119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857224" y="642918"/>
            <a:ext cx="6870700" cy="576262"/>
          </a:xfrm>
        </p:spPr>
        <p:txBody>
          <a:bodyPr/>
          <a:lstStyle/>
          <a:p>
            <a:r>
              <a:rPr lang="el-GR" sz="2600" b="1" dirty="0"/>
              <a:t>Διάφορες </a:t>
            </a:r>
            <a:r>
              <a:rPr lang="el-GR" sz="2600" b="1" dirty="0" smtClean="0"/>
              <a:t>Προσεγγίσεις για Ομαδοποίηση</a:t>
            </a:r>
            <a:endParaRPr lang="el-GR" sz="2600" b="1" dirty="0"/>
          </a:p>
        </p:txBody>
      </p:sp>
      <p:sp>
        <p:nvSpPr>
          <p:cNvPr id="114691" name="Rectangle 3"/>
          <p:cNvSpPr>
            <a:spLocks noGrp="1" noChangeArrowheads="1"/>
          </p:cNvSpPr>
          <p:nvPr>
            <p:ph type="body" idx="1"/>
          </p:nvPr>
        </p:nvSpPr>
        <p:spPr>
          <a:xfrm>
            <a:off x="571472" y="1571612"/>
            <a:ext cx="8064500" cy="4392612"/>
          </a:xfrm>
        </p:spPr>
        <p:txBody>
          <a:bodyPr/>
          <a:lstStyle/>
          <a:p>
            <a:pPr algn="just">
              <a:lnSpc>
                <a:spcPct val="80000"/>
              </a:lnSpc>
              <a:buClr>
                <a:srgbClr val="336699"/>
              </a:buClr>
              <a:buFont typeface="Wingdings" pitchFamily="2" charset="2"/>
              <a:buChar char="ü"/>
            </a:pPr>
            <a:r>
              <a:rPr lang="el-GR" sz="1600" dirty="0">
                <a:solidFill>
                  <a:srgbClr val="336699"/>
                </a:solidFill>
              </a:rPr>
              <a:t>Ιεραρχικές Μέθοδοι</a:t>
            </a:r>
          </a:p>
          <a:p>
            <a:pPr algn="just">
              <a:lnSpc>
                <a:spcPct val="80000"/>
              </a:lnSpc>
              <a:buClr>
                <a:srgbClr val="336699"/>
              </a:buClr>
              <a:buFont typeface="Wingdings" pitchFamily="2" charset="2"/>
              <a:buNone/>
            </a:pPr>
            <a:r>
              <a:rPr lang="el-GR" sz="1600" dirty="0"/>
              <a:t>	Ξεκινάμε με κάθε παρατήρηση να είναι από μόνη της μια ομάδα. Σε κάθε βήμα ενώνουμε τις 2 παρατηρήσεις που έχουν την μικρότερη απόσταση. Αν 2 παρατηρήσεις έχουν ενωθεί σε προηγούμενο βήμα, ενώνουμε μια προϋπάρχουσα ομάδα με μια παρατήρηση μέχρι να φτιάξουμε μια ομάδα. Κοιτώντας τα αποτελέσματα, διαλέγουμε πόσες ομάδες τελικά προκύπτουν.</a:t>
            </a:r>
          </a:p>
          <a:p>
            <a:pPr algn="just">
              <a:lnSpc>
                <a:spcPct val="80000"/>
              </a:lnSpc>
              <a:buClr>
                <a:srgbClr val="336699"/>
              </a:buClr>
              <a:buFont typeface="Wingdings" pitchFamily="2" charset="2"/>
              <a:buNone/>
            </a:pPr>
            <a:endParaRPr lang="el-GR" sz="1600" dirty="0"/>
          </a:p>
          <a:p>
            <a:pPr algn="just">
              <a:lnSpc>
                <a:spcPct val="80000"/>
              </a:lnSpc>
              <a:buClr>
                <a:srgbClr val="336699"/>
              </a:buClr>
              <a:buFont typeface="Wingdings" pitchFamily="2" charset="2"/>
              <a:buChar char="ü"/>
            </a:pPr>
            <a:r>
              <a:rPr lang="en-US" sz="1600" dirty="0">
                <a:solidFill>
                  <a:srgbClr val="336699"/>
                </a:solidFill>
              </a:rPr>
              <a:t>K-Means </a:t>
            </a:r>
            <a:endParaRPr lang="el-GR" sz="1600" dirty="0">
              <a:solidFill>
                <a:srgbClr val="336699"/>
              </a:solidFill>
            </a:endParaRPr>
          </a:p>
          <a:p>
            <a:pPr algn="just">
              <a:lnSpc>
                <a:spcPct val="80000"/>
              </a:lnSpc>
              <a:buClr>
                <a:srgbClr val="336699"/>
              </a:buClr>
              <a:buFont typeface="Wingdings" pitchFamily="2" charset="2"/>
              <a:buNone/>
            </a:pPr>
            <a:r>
              <a:rPr lang="el-GR" sz="1600" dirty="0"/>
              <a:t>	Ο αριθμός των ομάδων είναι γνωστός από πριν. Με έναν επαναληπτικό αλγόριθμο μοιράζουμε τις παρατηρήσεις στις ομάδες ανάλογα με το ποια ομάδα είναι πιο κοντά στην παρατήρηση.</a:t>
            </a:r>
          </a:p>
          <a:p>
            <a:pPr algn="just">
              <a:lnSpc>
                <a:spcPct val="80000"/>
              </a:lnSpc>
              <a:buClr>
                <a:srgbClr val="336699"/>
              </a:buClr>
              <a:buFont typeface="Wingdings" pitchFamily="2" charset="2"/>
              <a:buNone/>
            </a:pPr>
            <a:endParaRPr lang="el-GR" sz="1600" dirty="0"/>
          </a:p>
          <a:p>
            <a:pPr algn="just">
              <a:lnSpc>
                <a:spcPct val="80000"/>
              </a:lnSpc>
              <a:buClr>
                <a:srgbClr val="336699"/>
              </a:buClr>
              <a:buFont typeface="Wingdings" pitchFamily="2" charset="2"/>
              <a:buNone/>
            </a:pPr>
            <a:r>
              <a:rPr lang="el-GR" sz="1600" dirty="0">
                <a:solidFill>
                  <a:srgbClr val="C00000"/>
                </a:solidFill>
              </a:rPr>
              <a:t>Οι δύο αυτές μέθοδοι βασίζονται σε αλγοριθμικές λύσεις.</a:t>
            </a:r>
          </a:p>
          <a:p>
            <a:pPr algn="just">
              <a:lnSpc>
                <a:spcPct val="80000"/>
              </a:lnSpc>
              <a:buClr>
                <a:srgbClr val="336699"/>
              </a:buClr>
              <a:buFont typeface="Wingdings" pitchFamily="2" charset="2"/>
              <a:buNone/>
            </a:pPr>
            <a:endParaRPr lang="en-US" sz="1600" dirty="0">
              <a:solidFill>
                <a:schemeClr val="bg2"/>
              </a:solidFill>
            </a:endParaRPr>
          </a:p>
          <a:p>
            <a:pPr algn="just">
              <a:lnSpc>
                <a:spcPct val="80000"/>
              </a:lnSpc>
              <a:buClr>
                <a:srgbClr val="336699"/>
              </a:buClr>
              <a:buFont typeface="Wingdings" pitchFamily="2" charset="2"/>
              <a:buChar char="ü"/>
            </a:pPr>
            <a:r>
              <a:rPr lang="el-GR" sz="1600" dirty="0">
                <a:solidFill>
                  <a:srgbClr val="336699"/>
                </a:solidFill>
              </a:rPr>
              <a:t>Στατιστικές Μέθοδοι</a:t>
            </a:r>
          </a:p>
          <a:p>
            <a:pPr algn="just">
              <a:lnSpc>
                <a:spcPct val="80000"/>
              </a:lnSpc>
              <a:buClr>
                <a:srgbClr val="336699"/>
              </a:buClr>
              <a:buFont typeface="Wingdings" pitchFamily="2" charset="2"/>
              <a:buNone/>
            </a:pPr>
            <a:r>
              <a:rPr lang="el-GR" sz="1600" dirty="0"/>
              <a:t>	Ξεκινώντας από κάποιες υποθέσεις κατατάσσουμε τις παρατηρήσεις. Έχουν αρκετά υπολογιστικά προβλήματα και γι’ αυτόν δεν προσφέρονται από πολλά στατιστικά πακέτα που χρησιμοποιούνται στην πράξη.</a:t>
            </a:r>
          </a:p>
          <a:p>
            <a:pPr algn="just">
              <a:lnSpc>
                <a:spcPct val="80000"/>
              </a:lnSpc>
              <a:buClr>
                <a:srgbClr val="336699"/>
              </a:buClr>
              <a:buFont typeface="Wingdings" pitchFamily="2" charset="2"/>
              <a:buNone/>
            </a:pPr>
            <a:endParaRPr lang="el-GR" sz="1600" dirty="0"/>
          </a:p>
        </p:txBody>
      </p:sp>
    </p:spTree>
    <p:extLst>
      <p:ext uri="{BB962C8B-B14F-4D97-AF65-F5344CB8AC3E}">
        <p14:creationId xmlns:p14="http://schemas.microsoft.com/office/powerpoint/2010/main" val="6490527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a:xfrm>
            <a:off x="500034" y="500042"/>
            <a:ext cx="8316913" cy="755650"/>
          </a:xfrm>
        </p:spPr>
        <p:txBody>
          <a:bodyPr/>
          <a:lstStyle/>
          <a:p>
            <a:r>
              <a:rPr lang="el-GR" sz="3200" b="1" dirty="0"/>
              <a:t>Ιεραρχική Ομαδοποίηση</a:t>
            </a:r>
          </a:p>
        </p:txBody>
      </p:sp>
      <p:sp>
        <p:nvSpPr>
          <p:cNvPr id="168963" name="Text Box 3"/>
          <p:cNvSpPr txBox="1">
            <a:spLocks noChangeArrowheads="1"/>
          </p:cNvSpPr>
          <p:nvPr/>
        </p:nvSpPr>
        <p:spPr bwMode="auto">
          <a:xfrm>
            <a:off x="500034" y="1714488"/>
            <a:ext cx="7561262" cy="3785652"/>
          </a:xfrm>
          <a:prstGeom prst="rect">
            <a:avLst/>
          </a:prstGeom>
          <a:noFill/>
          <a:ln w="9525">
            <a:noFill/>
            <a:miter lim="800000"/>
            <a:headEnd/>
            <a:tailEnd/>
          </a:ln>
          <a:effectLst/>
        </p:spPr>
        <p:txBody>
          <a:bodyPr>
            <a:spAutoFit/>
          </a:bodyPr>
          <a:lstStyle/>
          <a:p>
            <a:pPr>
              <a:spcBef>
                <a:spcPct val="50000"/>
              </a:spcBef>
              <a:buClr>
                <a:schemeClr val="folHlink"/>
              </a:buClr>
              <a:buFont typeface="Wingdings" pitchFamily="2" charset="2"/>
              <a:buChar char="v"/>
            </a:pPr>
            <a:r>
              <a:rPr lang="el-GR" sz="1600" dirty="0"/>
              <a:t> Ο αριθμός των ομάδων δεν είναι γνωστός από πριν.</a:t>
            </a:r>
          </a:p>
          <a:p>
            <a:pPr algn="just">
              <a:spcBef>
                <a:spcPct val="50000"/>
              </a:spcBef>
              <a:buClr>
                <a:schemeClr val="folHlink"/>
              </a:buClr>
              <a:buFont typeface="Wingdings" pitchFamily="2" charset="2"/>
              <a:buChar char="v"/>
            </a:pPr>
            <a:r>
              <a:rPr lang="el-GR" sz="1600" dirty="0"/>
              <a:t> Οι μέθοδοι λειτουργούν ιεραρχικά. Ξεκινούν χρησιμοποιώντας κάθε παρατήρηση σαν μια ομάδα και σε κάθε βήμα ενώνουν σε ομάδες τις παρατηρήσεις που βρίσκονται πιο κοντά.</a:t>
            </a:r>
          </a:p>
          <a:p>
            <a:pPr>
              <a:spcBef>
                <a:spcPct val="50000"/>
              </a:spcBef>
              <a:buClr>
                <a:schemeClr val="folHlink"/>
              </a:buClr>
              <a:buFont typeface="Wingdings" pitchFamily="2" charset="2"/>
              <a:buChar char="v"/>
            </a:pPr>
            <a:r>
              <a:rPr lang="el-GR" sz="1600" dirty="0"/>
              <a:t> Οι ιεραρχικοί αλγόριθμοι δουλεύουν είτε προς τα εμπρός είτε προς τα πίσω.</a:t>
            </a:r>
          </a:p>
          <a:p>
            <a:pPr lvl="1">
              <a:spcBef>
                <a:spcPct val="50000"/>
              </a:spcBef>
              <a:buClr>
                <a:srgbClr val="3399FF"/>
              </a:buClr>
              <a:buFont typeface="Wingdings" pitchFamily="2" charset="2"/>
              <a:buChar char="ü"/>
            </a:pPr>
            <a:r>
              <a:rPr lang="el-GR" sz="1600" dirty="0"/>
              <a:t>Κάποιοι αλγόριθμοι (αλγόριθμοι </a:t>
            </a:r>
            <a:r>
              <a:rPr lang="en-US" sz="1600" dirty="0"/>
              <a:t>divisive) </a:t>
            </a:r>
            <a:r>
              <a:rPr lang="el-GR" sz="1600" dirty="0"/>
              <a:t>ξεκινούν με όλες τις παρατηρήσεις σε μια ομάδα. Η παρατήρηση που βρίσκεται πιο μακριά από τις υπόλοιπες φεύγει από την ομάδα και σχηματίζει μια καινούργια ομάδα από μόνη της. Βρίσκουμε τη δεύτερη πιο απομακρυσμένη παρατήρηση, η οποία μπορεί να σχηματίζει μια ομάδα από μόνη της ή να πάει στην νέα ομάδα. </a:t>
            </a:r>
          </a:p>
          <a:p>
            <a:pPr lvl="1">
              <a:spcBef>
                <a:spcPct val="50000"/>
              </a:spcBef>
              <a:buClr>
                <a:srgbClr val="3399FF"/>
              </a:buClr>
              <a:buFont typeface="Wingdings" pitchFamily="2" charset="2"/>
              <a:buChar char="ü"/>
            </a:pPr>
            <a:r>
              <a:rPr lang="el-GR" sz="1600" dirty="0"/>
              <a:t>Οι αλγόριθμοι </a:t>
            </a:r>
            <a:r>
              <a:rPr lang="en-US" sz="1600" dirty="0"/>
              <a:t>agglomerative </a:t>
            </a:r>
            <a:r>
              <a:rPr lang="el-GR" sz="1600" dirty="0"/>
              <a:t>ξεκινούν με κάθε παρατήρηση ως μια ομάδα και ενώνουν στη συνέχεια ομάδες που είναι πιο κοντινές. Είναι οι πιο διαδεδομένοι αλγόριθμοι.</a:t>
            </a:r>
          </a:p>
        </p:txBody>
      </p:sp>
      <p:sp>
        <p:nvSpPr>
          <p:cNvPr id="168964" name="Text Box 4"/>
          <p:cNvSpPr txBox="1">
            <a:spLocks noChangeArrowheads="1"/>
          </p:cNvSpPr>
          <p:nvPr/>
        </p:nvSpPr>
        <p:spPr bwMode="auto">
          <a:xfrm>
            <a:off x="500034" y="5500702"/>
            <a:ext cx="8215370" cy="641350"/>
          </a:xfrm>
          <a:prstGeom prst="rect">
            <a:avLst/>
          </a:prstGeom>
          <a:solidFill>
            <a:srgbClr val="CCECFF"/>
          </a:solidFill>
          <a:ln w="9525">
            <a:noFill/>
            <a:miter lim="800000"/>
            <a:headEnd/>
            <a:tailEnd/>
          </a:ln>
          <a:effectLst/>
        </p:spPr>
        <p:txBody>
          <a:bodyPr wrap="square">
            <a:spAutoFit/>
          </a:bodyPr>
          <a:lstStyle/>
          <a:p>
            <a:pPr algn="just">
              <a:spcBef>
                <a:spcPct val="50000"/>
              </a:spcBef>
            </a:pPr>
            <a:r>
              <a:rPr lang="el-GR" dirty="0"/>
              <a:t>Οι ιεραρχικές μέθοδοι χρειάζονται πολύ χρόνο και χώρο και γι’ αυτό είναι ασύμφορες για μεγάλα σετ δεδομένων.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a:xfrm>
            <a:off x="571472" y="500042"/>
            <a:ext cx="8316913" cy="755650"/>
          </a:xfrm>
        </p:spPr>
        <p:txBody>
          <a:bodyPr/>
          <a:lstStyle/>
          <a:p>
            <a:r>
              <a:rPr lang="el-GR" sz="3200" b="1" dirty="0"/>
              <a:t>Ιεραρχική Ομαδοποίηση</a:t>
            </a:r>
          </a:p>
        </p:txBody>
      </p:sp>
      <p:sp>
        <p:nvSpPr>
          <p:cNvPr id="169988" name="Text Box 4"/>
          <p:cNvSpPr txBox="1">
            <a:spLocks noChangeArrowheads="1"/>
          </p:cNvSpPr>
          <p:nvPr/>
        </p:nvSpPr>
        <p:spPr bwMode="auto">
          <a:xfrm>
            <a:off x="2571736" y="1357298"/>
            <a:ext cx="3455987" cy="519113"/>
          </a:xfrm>
          <a:prstGeom prst="rect">
            <a:avLst/>
          </a:prstGeom>
          <a:noFill/>
          <a:ln w="9525">
            <a:noFill/>
            <a:miter lim="800000"/>
            <a:headEnd/>
            <a:tailEnd/>
          </a:ln>
          <a:effectLst/>
        </p:spPr>
        <p:txBody>
          <a:bodyPr>
            <a:spAutoFit/>
          </a:bodyPr>
          <a:lstStyle/>
          <a:p>
            <a:pPr algn="ctr">
              <a:spcBef>
                <a:spcPct val="50000"/>
              </a:spcBef>
            </a:pPr>
            <a:r>
              <a:rPr lang="el-GR" sz="2800" dirty="0">
                <a:solidFill>
                  <a:srgbClr val="3399FF"/>
                </a:solidFill>
              </a:rPr>
              <a:t>Ο Αλγόριθμος</a:t>
            </a:r>
          </a:p>
        </p:txBody>
      </p:sp>
      <p:sp>
        <p:nvSpPr>
          <p:cNvPr id="169989" name="Text Box 5"/>
          <p:cNvSpPr txBox="1">
            <a:spLocks noChangeArrowheads="1"/>
          </p:cNvSpPr>
          <p:nvPr/>
        </p:nvSpPr>
        <p:spPr bwMode="auto">
          <a:xfrm>
            <a:off x="571472" y="2000240"/>
            <a:ext cx="7777163" cy="2978150"/>
          </a:xfrm>
          <a:prstGeom prst="rect">
            <a:avLst/>
          </a:prstGeom>
          <a:noFill/>
          <a:ln w="9525">
            <a:noFill/>
            <a:miter lim="800000"/>
            <a:headEnd/>
            <a:tailEnd/>
          </a:ln>
          <a:effectLst/>
        </p:spPr>
        <p:txBody>
          <a:bodyPr>
            <a:spAutoFit/>
          </a:bodyPr>
          <a:lstStyle/>
          <a:p>
            <a:pPr algn="just">
              <a:spcBef>
                <a:spcPct val="50000"/>
              </a:spcBef>
            </a:pPr>
            <a:r>
              <a:rPr lang="el-GR" dirty="0"/>
              <a:t>Για τις </a:t>
            </a:r>
            <a:r>
              <a:rPr lang="en-US" dirty="0"/>
              <a:t>agglomerative </a:t>
            </a:r>
            <a:r>
              <a:rPr lang="el-GR" dirty="0"/>
              <a:t>μεθόδους:</a:t>
            </a:r>
          </a:p>
          <a:p>
            <a:pPr algn="just">
              <a:spcBef>
                <a:spcPct val="50000"/>
              </a:spcBef>
            </a:pPr>
            <a:r>
              <a:rPr lang="el-GR" dirty="0">
                <a:solidFill>
                  <a:srgbClr val="3399FF"/>
                </a:solidFill>
              </a:rPr>
              <a:t>Βήμα 1</a:t>
            </a:r>
            <a:r>
              <a:rPr lang="el-GR" baseline="30000" dirty="0">
                <a:solidFill>
                  <a:srgbClr val="3399FF"/>
                </a:solidFill>
              </a:rPr>
              <a:t>ο</a:t>
            </a:r>
            <a:r>
              <a:rPr lang="el-GR" dirty="0"/>
              <a:t>: Δημιουργούμε τον πίνακα αποστάσεων για όλες τις ομάδες.</a:t>
            </a:r>
          </a:p>
          <a:p>
            <a:pPr algn="just">
              <a:spcBef>
                <a:spcPct val="50000"/>
              </a:spcBef>
            </a:pPr>
            <a:r>
              <a:rPr lang="el-GR" dirty="0">
                <a:solidFill>
                  <a:srgbClr val="3399FF"/>
                </a:solidFill>
              </a:rPr>
              <a:t>Βήμα 2</a:t>
            </a:r>
            <a:r>
              <a:rPr lang="el-GR" baseline="30000" dirty="0">
                <a:solidFill>
                  <a:srgbClr val="3399FF"/>
                </a:solidFill>
              </a:rPr>
              <a:t>ο</a:t>
            </a:r>
            <a:r>
              <a:rPr lang="el-GR" dirty="0"/>
              <a:t>:	Βρίσκουμε την μικρότερη απόσταση και ενώνουμε τις δύο παρατηρήσεις με τη μικρότερη απόσταση. Αν η μικρότερη απόσταση αφορά μια ήδη </a:t>
            </a:r>
            <a:r>
              <a:rPr lang="el-GR" dirty="0" err="1"/>
              <a:t>δημιουργηθείσα</a:t>
            </a:r>
            <a:r>
              <a:rPr lang="el-GR" dirty="0"/>
              <a:t> ομάδα και μια παρατήρηση απλώς βάζουμε αυτή την παρατήρηση στην ομάδα ή αν αφορά 2 ομάδες που ήδη υπάρχουν τις ενώνουμε.</a:t>
            </a:r>
          </a:p>
          <a:p>
            <a:pPr algn="just">
              <a:spcBef>
                <a:spcPct val="50000"/>
              </a:spcBef>
            </a:pPr>
            <a:r>
              <a:rPr lang="el-GR" dirty="0">
                <a:solidFill>
                  <a:srgbClr val="3399FF"/>
                </a:solidFill>
              </a:rPr>
              <a:t>Βήμα 3</a:t>
            </a:r>
            <a:r>
              <a:rPr lang="el-GR" baseline="30000" dirty="0">
                <a:solidFill>
                  <a:srgbClr val="3399FF"/>
                </a:solidFill>
              </a:rPr>
              <a:t>ο</a:t>
            </a:r>
            <a:r>
              <a:rPr lang="el-GR" dirty="0"/>
              <a:t>: Αν όλες οι παρατηρήσεις δεν έχουν μπει σε μια ομάδα επιστρέφουμε στο 1</a:t>
            </a:r>
            <a:r>
              <a:rPr lang="el-GR" baseline="30000" dirty="0"/>
              <a:t>ο</a:t>
            </a:r>
            <a:r>
              <a:rPr lang="el-GR" dirty="0"/>
              <a:t> βήμα, διαφορετικά σταματάμε.</a:t>
            </a:r>
          </a:p>
        </p:txBody>
      </p:sp>
      <p:sp>
        <p:nvSpPr>
          <p:cNvPr id="169991" name="Text Box 7"/>
          <p:cNvSpPr txBox="1">
            <a:spLocks noChangeArrowheads="1"/>
          </p:cNvSpPr>
          <p:nvPr/>
        </p:nvSpPr>
        <p:spPr bwMode="auto">
          <a:xfrm>
            <a:off x="857224" y="5357826"/>
            <a:ext cx="7200900" cy="366712"/>
          </a:xfrm>
          <a:prstGeom prst="rect">
            <a:avLst/>
          </a:prstGeom>
          <a:solidFill>
            <a:srgbClr val="CCECFF"/>
          </a:solidFill>
          <a:ln w="9525">
            <a:noFill/>
            <a:miter lim="800000"/>
            <a:headEnd/>
            <a:tailEnd/>
          </a:ln>
          <a:effectLst/>
        </p:spPr>
        <p:txBody>
          <a:bodyPr>
            <a:spAutoFit/>
          </a:bodyPr>
          <a:lstStyle/>
          <a:p>
            <a:pPr>
              <a:spcBef>
                <a:spcPct val="50000"/>
              </a:spcBef>
            </a:pPr>
            <a:r>
              <a:rPr lang="el-GR"/>
              <a:t>Σημαντικό σημείο:</a:t>
            </a:r>
            <a:r>
              <a:rPr lang="en-US"/>
              <a:t> </a:t>
            </a:r>
            <a:r>
              <a:rPr lang="el-GR"/>
              <a:t>Είδος της απόστασης που θα χρησιμοποιηθεί</a:t>
            </a:r>
            <a:r>
              <a:rPr lang="en-US"/>
              <a:t>.</a:t>
            </a:r>
            <a:endParaRPr lang="el-G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Στούντιο">
  <a:themeElements>
    <a:clrScheme name="Στούντιο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fontScheme name="Στούντιο">
      <a:majorFont>
        <a:latin typeface="Cambria"/>
        <a:ea typeface=""/>
        <a:cs typeface=""/>
      </a:majorFont>
      <a:minorFont>
        <a:latin typeface="Cambr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Στούντιο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Στούντιο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Στούντιο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Στούντιο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Στούντιο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Στούντιο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Στούντιο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Στούντιο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Στούντιο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Στούντιο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2801</TotalTime>
  <Words>2151</Words>
  <Application>Microsoft Office PowerPoint</Application>
  <PresentationFormat>Προβολή στην οθόνη (4:3)</PresentationFormat>
  <Paragraphs>258</Paragraphs>
  <Slides>41</Slides>
  <Notes>40</Notes>
  <HiddenSlides>0</HiddenSlides>
  <MMClips>0</MMClips>
  <ScaleCrop>false</ScaleCrop>
  <HeadingPairs>
    <vt:vector size="6" baseType="variant">
      <vt:variant>
        <vt:lpstr>Θέμα</vt:lpstr>
      </vt:variant>
      <vt:variant>
        <vt:i4>2</vt:i4>
      </vt:variant>
      <vt:variant>
        <vt:lpstr>Ενσωματωμένοι διακομιστές OLE</vt:lpstr>
      </vt:variant>
      <vt:variant>
        <vt:i4>1</vt:i4>
      </vt:variant>
      <vt:variant>
        <vt:lpstr>Τίτλοι διαφανειών</vt:lpstr>
      </vt:variant>
      <vt:variant>
        <vt:i4>41</vt:i4>
      </vt:variant>
    </vt:vector>
  </HeadingPairs>
  <TitlesOfParts>
    <vt:vector size="44" baseType="lpstr">
      <vt:lpstr>Στούντιο</vt:lpstr>
      <vt:lpstr>Θέμα του Office</vt:lpstr>
      <vt:lpstr>Έγγραφο</vt:lpstr>
      <vt:lpstr>ΕΦΑΡΜΟΣΜΕΝΗ ΣΤΑΤΙΣΤΙΚΗ</vt:lpstr>
      <vt:lpstr>Άδειες Χρήσης</vt:lpstr>
      <vt:lpstr>Χρηματοδότηση</vt:lpstr>
      <vt:lpstr>Περιεχόμενα Διάλεξης</vt:lpstr>
      <vt:lpstr>Σκοπός Ανάλυσης Κατά Συστάδες</vt:lpstr>
      <vt:lpstr>Βασικές Έννοιες</vt:lpstr>
      <vt:lpstr>Διάφορες Προσεγγίσεις για Ομαδοποίηση</vt:lpstr>
      <vt:lpstr>Ιεραρχική Ομαδοποίηση</vt:lpstr>
      <vt:lpstr>Ιεραρχική Ομαδοποίηση</vt:lpstr>
      <vt:lpstr>Ιεραρχική Ομαδοποίηση</vt:lpstr>
      <vt:lpstr>Ιεραρχική Ομαδοποίηση</vt:lpstr>
      <vt:lpstr>Ιεραρχική Ομαδοποίηση</vt:lpstr>
      <vt:lpstr>Ιεραρχική Ομαδοποίηση</vt:lpstr>
      <vt:lpstr>Ιεραρχική Ομαδοποίηση</vt:lpstr>
      <vt:lpstr>Ιεραρχική Ομαδοποίηση</vt:lpstr>
      <vt:lpstr>Ιεραρχική Ομαδοποίηση</vt:lpstr>
      <vt:lpstr>Ιεραρχική Ομαδοποίηση</vt:lpstr>
      <vt:lpstr>Ιεραρχική Ομαδοποίηση</vt:lpstr>
      <vt:lpstr>Ιεραρχική Ομαδοποίηση</vt:lpstr>
      <vt:lpstr>Ιεραρχική Ομαδοποίηση</vt:lpstr>
      <vt:lpstr>Ιεραρχική Ομαδοποίηση</vt:lpstr>
      <vt:lpstr>Ιεραρχική Ομαδοποίηση</vt:lpstr>
      <vt:lpstr>Ιεραρχική Ομαδοποίηση</vt:lpstr>
      <vt:lpstr>Ιεραρχική Ομαδοποίηση</vt:lpstr>
      <vt:lpstr>Εφαρμογή της Ιεραρχικής Ομαδοποίησης</vt:lpstr>
      <vt:lpstr>Εφαρμογή της Ιεραρχικής Ομαδοποίησης</vt:lpstr>
      <vt:lpstr>Εφαρμογή της Ιεραρχικής Ομαδοποίησης</vt:lpstr>
      <vt:lpstr>Εφαρμογή της Ιεραρχικής Ομαδοποίησης</vt:lpstr>
      <vt:lpstr>Εφαρμογή της Ιεραρχικής Ομαδοποίησης</vt:lpstr>
      <vt:lpstr>Εφαρμογή της Ιεραρχικής Ομαδοποίησης</vt:lpstr>
      <vt:lpstr>Εφαρμογή της Ιεραρχικής Ομαδοποίησης</vt:lpstr>
      <vt:lpstr>Εφαρμογή της Ιεραρχικής Ομαδοποίησης</vt:lpstr>
      <vt:lpstr>Εφαρμογή της Ιεραρχικής Ομαδοποίησης</vt:lpstr>
      <vt:lpstr>Εφαρμογή της Ιεραρχικής Ομαδοποίησης</vt:lpstr>
      <vt:lpstr>Σύγκριση των Δύο Μεθόδων</vt:lpstr>
      <vt:lpstr>Εφαρμογή της Ανάλυσης κατά Συστάδες</vt:lpstr>
      <vt:lpstr>Εφαρμογή της Ανάλυσης κατά Συστάδες</vt:lpstr>
      <vt:lpstr>Εφαρμογή της Ανάλυσης κατά Συστάδες</vt:lpstr>
      <vt:lpstr>Εφαρμογή της Ανάλυσης κατά Συστάδες</vt:lpstr>
      <vt:lpstr>Εφαρμογή της Ανάλυσης κατά Συστάδες</vt:lpstr>
      <vt:lpstr>Example in Cluster Analysis</vt:lpstr>
    </vt:vector>
  </TitlesOfParts>
  <Company>University of Aegean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ΑΝΑΛΥΣΗ ΔΕΔΟΜΕΝΩΝ</dc:title>
  <dc:creator>e.gaki</dc:creator>
  <cp:lastModifiedBy>PA</cp:lastModifiedBy>
  <cp:revision>270</cp:revision>
  <dcterms:created xsi:type="dcterms:W3CDTF">2009-09-29T10:20:01Z</dcterms:created>
  <dcterms:modified xsi:type="dcterms:W3CDTF">2015-11-16T15:42:17Z</dcterms:modified>
</cp:coreProperties>
</file>