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116" d="100"/>
          <a:sy n="116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DC6A37-8AF0-4305-8349-F040309415CD}" type="datetimeFigureOut">
              <a:rPr lang="el-GR"/>
              <a:pPr>
                <a:defRPr/>
              </a:pPr>
              <a:t>24/9/2015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D70836-D639-42E4-B850-0465C0D4E5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839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7E8AB-54B7-4B4B-8A68-3F4EDD44A7C8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26EAA-23B9-4D40-A7F0-C94D52A49BA6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21D40-69A3-4BE8-A097-6F80CE98327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4282-4514-4B2A-99A1-5B98967818D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5ABF-F74C-4F53-892E-44626DE3D6F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8F85-0E20-4CBD-B297-18DA4FB1432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5DD0-9E23-473A-9D08-C7A2F8E2465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89BC-6853-47B0-AADE-2CDD5B729A2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F75-AFFD-4081-91C9-FE36194D2C7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BFF9-5749-4B1E-B707-69D994B8F60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5542-3421-4CEA-A516-C5473EDB5C5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321F-1C45-495F-92F0-51D3BCC7D66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3E15C-D21C-4297-AA94-D9CEBA128DA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3UxZDJ1HiPE" TargetMode="External"/><Relationship Id="rId13" Type="http://schemas.openxmlformats.org/officeDocument/2006/relationships/hyperlink" Target="http://www.youtube.com/watch?v=vmDByFN6eig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youtube.com/watch?v=EOSeVlBifnI" TargetMode="External"/><Relationship Id="rId12" Type="http://schemas.openxmlformats.org/officeDocument/2006/relationships/hyperlink" Target="http://jeffclune.com/videos.html" TargetMode="Externa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hyperlink" Target="http://www.youtube.com/watch?v=sjAZGUcjrP8" TargetMode="External"/><Relationship Id="rId11" Type="http://schemas.openxmlformats.org/officeDocument/2006/relationships/hyperlink" Target="http://www.youtube.com/watch?v=vEi7RL1NYDM" TargetMode="External"/><Relationship Id="rId5" Type="http://schemas.openxmlformats.org/officeDocument/2006/relationships/hyperlink" Target="http://www.youtube.com/watch?v=iwIzPjS5L6w" TargetMode="External"/><Relationship Id="rId10" Type="http://schemas.openxmlformats.org/officeDocument/2006/relationships/hyperlink" Target="http://www.youtube.com/watch?v=YvbAqw0sk6M" TargetMode="External"/><Relationship Id="rId4" Type="http://schemas.openxmlformats.org/officeDocument/2006/relationships/hyperlink" Target="http://www.youtube.com/watch?v=DkNVhtOCcrE" TargetMode="External"/><Relationship Id="rId9" Type="http://schemas.openxmlformats.org/officeDocument/2006/relationships/hyperlink" Target="http://www.youtube.com/watch?v=gCi0gC6NM_Q" TargetMode="External"/><Relationship Id="rId1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FTBBlt9uk1A" TargetMode="External"/><Relationship Id="rId3" Type="http://schemas.openxmlformats.org/officeDocument/2006/relationships/hyperlink" Target="http://www.youtube.com/watch?v=55Wtm9Coi0c" TargetMode="External"/><Relationship Id="rId7" Type="http://schemas.openxmlformats.org/officeDocument/2006/relationships/hyperlink" Target="http://www.youtube.com/watch?v=V3JxvmS1bfQ" TargetMode="External"/><Relationship Id="rId2" Type="http://schemas.openxmlformats.org/officeDocument/2006/relationships/hyperlink" Target="http://www.youtube.com/watch?v=-KQcUo3JV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nxtprograms?feature=watch" TargetMode="External"/><Relationship Id="rId5" Type="http://schemas.openxmlformats.org/officeDocument/2006/relationships/hyperlink" Target="http://www.youtube.com/watch?v=62AQ6UANCzI" TargetMode="External"/><Relationship Id="rId4" Type="http://schemas.openxmlformats.org/officeDocument/2006/relationships/hyperlink" Target="http://www.youtube.com/watch?v=aJor5MXycoY" TargetMode="External"/><Relationship Id="rId9" Type="http://schemas.openxmlformats.org/officeDocument/2006/relationships/hyperlink" Target="http://www.youtube.com/user/tarribas?feature=wat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Arial" charset="0"/>
              </a:rPr>
              <a:t>Ρομποτική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000" b="1" dirty="0" smtClean="0"/>
              <a:t>:</a:t>
            </a:r>
            <a:r>
              <a:rPr lang="en-US" sz="2000" dirty="0" smtClean="0"/>
              <a:t> </a:t>
            </a:r>
            <a:r>
              <a:rPr lang="el-GR" sz="2800" dirty="0" smtClean="0">
                <a:latin typeface="Arial" charset="0"/>
              </a:rPr>
              <a:t>Εισαγωγή</a:t>
            </a:r>
            <a:endParaRPr lang="el-GR" sz="2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l-GR" sz="1400" b="1" i="1" dirty="0" smtClean="0"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 i="1" dirty="0" smtClean="0"/>
              <a:t>Ηλίας Ξυδιάς</a:t>
            </a:r>
            <a:endParaRPr lang="el-GR" b="1" i="1" dirty="0"/>
          </a:p>
          <a:p>
            <a:pPr algn="ctr"/>
            <a:r>
              <a:rPr lang="el-GR" b="1" i="1" dirty="0"/>
              <a:t>Τμήμα Μηχανικών Σχεδίασης Προϊόντων και Συστημάτων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Οριοθέτηση της Ρομποτικής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830" y="3645024"/>
            <a:ext cx="3419175" cy="720080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l-GR" dirty="0" smtClean="0"/>
              <a:t>Εξέλιξη ρομποτικής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3997951" y="3770378"/>
            <a:ext cx="1150113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29289" y="3287624"/>
            <a:ext cx="3419175" cy="1349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l-GR" dirty="0" smtClean="0"/>
              <a:t>Εξέλιξη Ηλεκτρολογίας</a:t>
            </a:r>
          </a:p>
          <a:p>
            <a:pPr marL="68580" indent="0">
              <a:buFont typeface="Wingdings 2" pitchFamily="18" charset="2"/>
              <a:buNone/>
            </a:pPr>
            <a:r>
              <a:rPr lang="el-GR" dirty="0" smtClean="0"/>
              <a:t>Εξέλιξη Μηχανολογίας</a:t>
            </a:r>
          </a:p>
          <a:p>
            <a:pPr marL="68580" indent="0">
              <a:buNone/>
            </a:pPr>
            <a:r>
              <a:rPr lang="el-GR" dirty="0"/>
              <a:t>Εξέλιξη </a:t>
            </a:r>
            <a:r>
              <a:rPr lang="el-GR" dirty="0" smtClean="0"/>
              <a:t>Μαθηματικών  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>
            <a:off x="5220072" y="3212976"/>
            <a:ext cx="288032" cy="1340479"/>
          </a:xfrm>
          <a:prstGeom prst="leftBrace">
            <a:avLst/>
          </a:prstGeom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M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100" end="121724.62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1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Στην πλειονότητα των βιομηχανιών</a:t>
            </a:r>
          </a:p>
          <a:p>
            <a:pPr lvl="1"/>
            <a:r>
              <a:rPr lang="el-GR" dirty="0" smtClean="0"/>
              <a:t>Μεταφορά υλικών</a:t>
            </a:r>
          </a:p>
          <a:p>
            <a:pPr lvl="1"/>
            <a:r>
              <a:rPr lang="el-GR" dirty="0" smtClean="0"/>
              <a:t>Ταξινόμηση αποθηκών</a:t>
            </a:r>
          </a:p>
          <a:p>
            <a:pPr lvl="1"/>
            <a:r>
              <a:rPr lang="el-GR" dirty="0" smtClean="0"/>
              <a:t>Συναρμολόγηση συσκευών &amp; μηχανισμών</a:t>
            </a:r>
          </a:p>
          <a:p>
            <a:pPr lvl="1"/>
            <a:r>
              <a:rPr lang="el-GR" dirty="0" smtClean="0"/>
              <a:t>Συγκόλληση</a:t>
            </a:r>
          </a:p>
          <a:p>
            <a:pPr lvl="1"/>
            <a:r>
              <a:rPr lang="el-GR" dirty="0" smtClean="0"/>
              <a:t>Βαφή</a:t>
            </a:r>
          </a:p>
          <a:p>
            <a:pPr lvl="1"/>
            <a:r>
              <a:rPr lang="el-GR" dirty="0" smtClean="0"/>
              <a:t>Εκσκαφή</a:t>
            </a:r>
          </a:p>
          <a:p>
            <a:pPr lvl="1"/>
            <a:r>
              <a:rPr lang="el-GR" dirty="0" smtClean="0"/>
              <a:t>Εργασίες σε περιβάλλον υψηλής επικινδυνότητας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M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200" end="103000.62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6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Tm="25000"/>
    </mc:Choice>
    <mc:Fallback xmlns=""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67785"/>
            <a:ext cx="6777317" cy="4578731"/>
          </a:xfrm>
        </p:spPr>
        <p:txBody>
          <a:bodyPr/>
          <a:lstStyle/>
          <a:p>
            <a:r>
              <a:rPr lang="en-US" sz="2400" dirty="0" smtClean="0"/>
              <a:t>Video</a:t>
            </a:r>
          </a:p>
          <a:p>
            <a:pPr lvl="1"/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www.youtube.com/watch?v=DkNVhtOCcrE</a:t>
            </a:r>
            <a:endParaRPr lang="en-US" sz="1400" dirty="0" smtClean="0"/>
          </a:p>
          <a:p>
            <a:pPr lvl="1"/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www.youtube.com/watch?v=iwIzPjS5L6w</a:t>
            </a:r>
            <a:endParaRPr lang="en-US" sz="1400" dirty="0" smtClean="0"/>
          </a:p>
          <a:p>
            <a:pPr lvl="1"/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www.youtube.com/watch?v=sjAZGUcjrP8</a:t>
            </a:r>
            <a:endParaRPr lang="en-US" sz="1400" dirty="0" smtClean="0"/>
          </a:p>
          <a:p>
            <a:pPr lvl="1"/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www.youtube.com/watch?v=EOSeVlBifnI</a:t>
            </a:r>
            <a:endParaRPr lang="en-US" sz="1400" dirty="0" smtClean="0"/>
          </a:p>
          <a:p>
            <a:pPr lvl="1"/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www.youtube.com/watch?v=3UxZDJ1HiPE</a:t>
            </a:r>
            <a:endParaRPr lang="en-US" sz="1400" dirty="0" smtClean="0"/>
          </a:p>
          <a:p>
            <a:pPr lvl="1"/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www.youtube.com/watch?v=gCi0gC6NM_Q</a:t>
            </a:r>
            <a:endParaRPr lang="en-US" sz="1400" dirty="0" smtClean="0"/>
          </a:p>
          <a:p>
            <a:pPr lvl="1"/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www.youtube.com/watch?v=YvbAqw0sk6M</a:t>
            </a:r>
            <a:endParaRPr lang="en-US" sz="1400" dirty="0" smtClean="0"/>
          </a:p>
          <a:p>
            <a:pPr lvl="1"/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www.youtube.com/watch?v=vEi7RL1NYDM</a:t>
            </a:r>
            <a:endParaRPr lang="el-GR" sz="1400" dirty="0" smtClean="0"/>
          </a:p>
          <a:p>
            <a:pPr lvl="1"/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jeffclune.com/videos.html</a:t>
            </a:r>
            <a:endParaRPr lang="el-GR" sz="1400" dirty="0" smtClean="0"/>
          </a:p>
          <a:p>
            <a:pPr lvl="1"/>
            <a:r>
              <a:rPr lang="en-US" sz="1400" dirty="0">
                <a:hlinkClick r:id="rId13"/>
              </a:rPr>
              <a:t>http://www.youtube.com/watch?v=vmDByFN6eig</a:t>
            </a:r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M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400" end="94000.625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0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Ειδική μορφή ρομποτικού συστήματος: </a:t>
            </a:r>
          </a:p>
          <a:p>
            <a:pPr lvl="1"/>
            <a:r>
              <a:rPr lang="el-GR" dirty="0" smtClean="0"/>
              <a:t>Η μηχανές </a:t>
            </a:r>
            <a:r>
              <a:rPr lang="en-US" dirty="0" smtClean="0"/>
              <a:t>CNC (Computer Numerical Control)</a:t>
            </a:r>
            <a:endParaRPr lang="el-GR" dirty="0" smtClean="0"/>
          </a:p>
          <a:p>
            <a:r>
              <a:rPr lang="el-GR" dirty="0" smtClean="0"/>
              <a:t>Ο αριθμός των Βιομηχανικών Ρομπότ αυξάνεται εκθετικά</a:t>
            </a:r>
          </a:p>
          <a:p>
            <a:r>
              <a:rPr lang="en-US" dirty="0" smtClean="0"/>
              <a:t> </a:t>
            </a:r>
            <a:r>
              <a:rPr lang="el-GR" dirty="0" smtClean="0"/>
              <a:t>Ένα μικρότερο αλλά σημαντικό τμήμα καταλαμβάνουν:</a:t>
            </a:r>
          </a:p>
          <a:p>
            <a:pPr lvl="1"/>
            <a:r>
              <a:rPr lang="el-GR" dirty="0" smtClean="0"/>
              <a:t>Ρομπότ για στρατιωτικές εφαρμογές</a:t>
            </a:r>
          </a:p>
          <a:p>
            <a:pPr lvl="1"/>
            <a:r>
              <a:rPr lang="en-US" dirty="0" smtClean="0"/>
              <a:t>Mobile robot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M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8200" end="82924.62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8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Πλεονεκτήματα - Μειονεκτήματα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597" y="2323652"/>
            <a:ext cx="2952443" cy="2473500"/>
          </a:xfrm>
        </p:spPr>
        <p:txBody>
          <a:bodyPr>
            <a:normAutofit fontScale="70000" lnSpcReduction="20000"/>
          </a:bodyPr>
          <a:lstStyle/>
          <a:p>
            <a:r>
              <a:rPr lang="el-GR" sz="2000" b="1" dirty="0" smtClean="0"/>
              <a:t>Ακρίβεια</a:t>
            </a:r>
          </a:p>
          <a:p>
            <a:r>
              <a:rPr lang="el-GR" sz="2000" b="1" dirty="0" err="1" smtClean="0"/>
              <a:t>Επαναληψιμότητα</a:t>
            </a:r>
            <a:endParaRPr lang="el-GR" sz="2000" b="1" dirty="0" smtClean="0"/>
          </a:p>
          <a:p>
            <a:endParaRPr lang="el-GR" sz="2000" b="1" dirty="0" smtClean="0"/>
          </a:p>
          <a:p>
            <a:r>
              <a:rPr lang="el-GR" sz="2000" b="1" dirty="0" smtClean="0"/>
              <a:t>Μείωση κόστους</a:t>
            </a:r>
          </a:p>
          <a:p>
            <a:r>
              <a:rPr lang="el-GR" sz="2000" b="1" dirty="0" smtClean="0"/>
              <a:t>Αύξηση παραγωγικότητας</a:t>
            </a:r>
          </a:p>
          <a:p>
            <a:r>
              <a:rPr lang="el-GR" sz="2000" b="1" dirty="0" smtClean="0"/>
              <a:t>Βελτίωση ποιότητας</a:t>
            </a:r>
          </a:p>
          <a:p>
            <a:r>
              <a:rPr lang="el-GR" sz="2000" b="1" dirty="0" smtClean="0"/>
              <a:t>Απαλλάσσουν τον άνθρωπο από επικίνδυνες εργασίες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4499992" y="2492896"/>
            <a:ext cx="648072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76056" y="2204864"/>
            <a:ext cx="3168352" cy="96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l-GR" sz="1600" dirty="0" smtClean="0"/>
              <a:t>Ακρίβεια των ρομπότ είναι ανεξάρτητη της </a:t>
            </a:r>
            <a:r>
              <a:rPr lang="el-GR" sz="1600" dirty="0" err="1" smtClean="0"/>
              <a:t>Επαναληψιμότητα</a:t>
            </a:r>
            <a:endParaRPr lang="en-US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43608" y="4915940"/>
            <a:ext cx="5904656" cy="9613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 smtClean="0"/>
              <a:t>Μειονεκτήματα</a:t>
            </a:r>
            <a:r>
              <a:rPr lang="el-GR" dirty="0" smtClean="0"/>
              <a:t> παρατηρούνται σε εργασίες που απαιτούν νοημοσύνη ή όταν εργάζονται σε αβέβαιο περιβάλλον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79712" y="2276872"/>
            <a:ext cx="5976664" cy="842544"/>
          </a:xfrm>
          <a:prstGeom prst="round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9000" end="46324.62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6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Tm="40000"/>
    </mc:Choice>
    <mc:Fallback xmlns="">
      <p:transition spd="slow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Διάθρωση Ύλης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Δομή &amp; κατηγορίες ρομπότ</a:t>
            </a:r>
          </a:p>
          <a:p>
            <a:pPr lvl="1"/>
            <a:r>
              <a:rPr lang="el-GR" dirty="0" smtClean="0"/>
              <a:t>Δομικά χαρακτηριστικά </a:t>
            </a:r>
          </a:p>
          <a:p>
            <a:pPr lvl="2"/>
            <a:r>
              <a:rPr lang="el-GR" dirty="0" smtClean="0"/>
              <a:t>Είδη αρθρώσεων</a:t>
            </a:r>
          </a:p>
          <a:p>
            <a:pPr lvl="2"/>
            <a:r>
              <a:rPr lang="en-US" dirty="0" smtClean="0"/>
              <a:t>Controller </a:t>
            </a:r>
          </a:p>
          <a:p>
            <a:r>
              <a:rPr lang="el-GR" dirty="0" smtClean="0"/>
              <a:t>Κίνηση στερεών σωμάτων (</a:t>
            </a:r>
            <a:r>
              <a:rPr lang="en-US" dirty="0" smtClean="0"/>
              <a:t>Part 1o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Πίνακας συντεταγμένων</a:t>
            </a:r>
          </a:p>
          <a:p>
            <a:pPr lvl="1"/>
            <a:r>
              <a:rPr lang="el-GR" dirty="0" smtClean="0"/>
              <a:t>Πίνακας στροφής</a:t>
            </a:r>
          </a:p>
          <a:p>
            <a:pPr lvl="1"/>
            <a:r>
              <a:rPr lang="el-GR" dirty="0" smtClean="0"/>
              <a:t>Πίνακας μετατόπισης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M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6100" end="23624.62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Διάθρωση Ύλης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Κίνηση στερεών σωμάτων (</a:t>
            </a:r>
            <a:r>
              <a:rPr lang="en-US" dirty="0"/>
              <a:t>Part </a:t>
            </a:r>
            <a:r>
              <a:rPr lang="el-GR" dirty="0" smtClean="0"/>
              <a:t>2</a:t>
            </a:r>
            <a:r>
              <a:rPr lang="en-US" dirty="0" smtClean="0"/>
              <a:t>o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Γωνίες στροφής</a:t>
            </a:r>
          </a:p>
          <a:p>
            <a:pPr lvl="1"/>
            <a:r>
              <a:rPr lang="el-GR" dirty="0" smtClean="0"/>
              <a:t>Ομογενείς μετασχηματισμοί</a:t>
            </a:r>
          </a:p>
          <a:p>
            <a:pPr lvl="1"/>
            <a:r>
              <a:rPr lang="el-GR" dirty="0" smtClean="0"/>
              <a:t>Ταχύτητες-Επιταχύνσεις</a:t>
            </a:r>
          </a:p>
          <a:p>
            <a:r>
              <a:rPr lang="el-GR" dirty="0" smtClean="0"/>
              <a:t>Ευθύ κινηματικό πρόβλημα</a:t>
            </a:r>
            <a:endParaRPr lang="en-US" dirty="0" smtClean="0"/>
          </a:p>
          <a:p>
            <a:pPr lvl="1"/>
            <a:r>
              <a:rPr lang="el-GR" dirty="0" smtClean="0"/>
              <a:t>Κινηματική αλυσίδα</a:t>
            </a:r>
          </a:p>
          <a:p>
            <a:pPr lvl="1"/>
            <a:r>
              <a:rPr lang="el-GR" dirty="0" smtClean="0"/>
              <a:t>Μέθοδος </a:t>
            </a:r>
            <a:r>
              <a:rPr lang="en-US" dirty="0" smtClean="0"/>
              <a:t>D-H</a:t>
            </a:r>
          </a:p>
          <a:p>
            <a:pPr lvl="1"/>
            <a:r>
              <a:rPr lang="el-GR" dirty="0" smtClean="0"/>
              <a:t>Προσανατολισμός άκρου εργασίας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M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8100" end="18824.62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Διάθρωση Ύλης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Αντίστροφο κινηματικό πρόβλημα</a:t>
            </a:r>
          </a:p>
          <a:p>
            <a:pPr lvl="1"/>
            <a:r>
              <a:rPr lang="el-GR" dirty="0" smtClean="0"/>
              <a:t>Αναγωγή του Αντίστροφου κινηματικού προβλήματος στην επίλυση μη γραμμικών εξισώσεων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M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3100" end="9724.62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Εργασίες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sz="2000" dirty="0"/>
              <a:t>LEGO NXT Balancing Road </a:t>
            </a:r>
            <a:r>
              <a:rPr lang="en-US" sz="2000" dirty="0" smtClean="0"/>
              <a:t>Two</a:t>
            </a:r>
            <a:r>
              <a:rPr lang="el-GR" sz="2000" dirty="0" smtClean="0"/>
              <a:t>-</a:t>
            </a:r>
            <a:r>
              <a:rPr lang="en-US" sz="2000" dirty="0" smtClean="0"/>
              <a:t>Wheels Robot</a:t>
            </a:r>
            <a:r>
              <a:rPr lang="el-GR" sz="2000" dirty="0"/>
              <a:t> </a:t>
            </a:r>
            <a:r>
              <a:rPr lang="el-GR" sz="2000" dirty="0" smtClean="0"/>
              <a:t>(</a:t>
            </a:r>
            <a:r>
              <a:rPr lang="en-US" sz="2000" dirty="0">
                <a:hlinkClick r:id="rId2"/>
              </a:rPr>
              <a:t>http://www.youtube.com/watch?v=-KQcUo3JVUs</a:t>
            </a:r>
            <a:r>
              <a:rPr lang="el-GR" sz="2000" dirty="0" smtClean="0"/>
              <a:t>)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000" dirty="0" smtClean="0"/>
              <a:t>LEGO </a:t>
            </a:r>
            <a:r>
              <a:rPr lang="en-US" sz="2000" dirty="0"/>
              <a:t>CHAOS </a:t>
            </a:r>
            <a:r>
              <a:rPr lang="en-US" sz="2000" dirty="0" smtClean="0"/>
              <a:t>bot</a:t>
            </a:r>
            <a:r>
              <a:rPr lang="el-GR" sz="2000" dirty="0" smtClean="0"/>
              <a:t> (</a:t>
            </a:r>
            <a:r>
              <a:rPr lang="en-US" sz="2000" dirty="0">
                <a:hlinkClick r:id="rId3"/>
              </a:rPr>
              <a:t>http://www.youtube.com/watch?v=55Wtm9Coi0c</a:t>
            </a:r>
            <a:r>
              <a:rPr lang="el-GR" sz="2000" dirty="0" smtClean="0"/>
              <a:t>)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000" dirty="0"/>
              <a:t>Fast Line Tracer Robot (2nd attempt) - Lego </a:t>
            </a:r>
            <a:r>
              <a:rPr lang="en-US" sz="2000" dirty="0" err="1"/>
              <a:t>Mindstorms</a:t>
            </a:r>
            <a:r>
              <a:rPr lang="en-US" sz="2000" dirty="0"/>
              <a:t> NXT </a:t>
            </a:r>
            <a:r>
              <a:rPr lang="en-US" sz="2000" dirty="0" smtClean="0"/>
              <a:t>2.0</a:t>
            </a:r>
            <a:r>
              <a:rPr lang="el-GR" sz="2000" dirty="0" smtClean="0"/>
              <a:t> (</a:t>
            </a:r>
            <a:r>
              <a:rPr lang="en-US" sz="2000" dirty="0">
                <a:hlinkClick r:id="rId4"/>
              </a:rPr>
              <a:t>http://www.youtube.com/watch?v=aJor5MXycoY</a:t>
            </a:r>
            <a:r>
              <a:rPr lang="el-GR" sz="2000" dirty="0" smtClean="0"/>
              <a:t>)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000" dirty="0"/>
              <a:t>NXT Dog Sled Team</a:t>
            </a:r>
            <a:r>
              <a:rPr lang="el-GR" sz="2000" dirty="0"/>
              <a:t> (</a:t>
            </a:r>
            <a:r>
              <a:rPr lang="en-US" sz="2000" dirty="0">
                <a:hlinkClick r:id="rId5"/>
              </a:rPr>
              <a:t>http://www.youtube.com/watch?v=62AQ6UANCzI</a:t>
            </a:r>
            <a:r>
              <a:rPr lang="el-GR" sz="2000" dirty="0" smtClean="0"/>
              <a:t>)</a:t>
            </a:r>
            <a:endParaRPr lang="el-GR" sz="2000" dirty="0"/>
          </a:p>
          <a:p>
            <a:pPr marL="525780" indent="-457200">
              <a:buFont typeface="+mj-lt"/>
              <a:buAutoNum type="arabicPeriod"/>
            </a:pPr>
            <a:r>
              <a:rPr lang="en-US" sz="2000" dirty="0" smtClean="0">
                <a:hlinkClick r:id="rId6"/>
              </a:rPr>
              <a:t>Control Lego </a:t>
            </a:r>
            <a:r>
              <a:rPr lang="en-US" sz="2000" dirty="0" err="1" smtClean="0">
                <a:hlinkClick r:id="rId6"/>
              </a:rPr>
              <a:t>Nxt</a:t>
            </a:r>
            <a:r>
              <a:rPr lang="en-US" sz="2000" dirty="0" smtClean="0">
                <a:hlinkClick r:id="rId6"/>
              </a:rPr>
              <a:t> using </a:t>
            </a:r>
            <a:r>
              <a:rPr lang="en-US" sz="2000" dirty="0" err="1" smtClean="0">
                <a:hlinkClick r:id="rId6"/>
              </a:rPr>
              <a:t>Kinect</a:t>
            </a:r>
            <a:endParaRPr lang="en-US" sz="2000" dirty="0" smtClean="0">
              <a:hlinkClick r:id="rId6"/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n-US" sz="2000" dirty="0">
                <a:hlinkClick r:id="rId6"/>
              </a:rPr>
              <a:t>(</a:t>
            </a:r>
            <a:r>
              <a:rPr lang="en-US" sz="2000" dirty="0">
                <a:hlinkClick r:id="rId7"/>
              </a:rPr>
              <a:t>http://www.youtube.com/watch?v=V3JxvmS1bfQ</a:t>
            </a:r>
            <a:r>
              <a:rPr lang="en-US" sz="2000" dirty="0" smtClean="0">
                <a:hlinkClick r:id="rId6"/>
              </a:rPr>
              <a:t>)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000" dirty="0">
                <a:hlinkClick r:id="rId8"/>
              </a:rPr>
              <a:t>http://www.youtube.com/watch?v=FTBBlt9uk1A</a:t>
            </a:r>
            <a:r>
              <a:rPr lang="en-US" dirty="0">
                <a:hlinkClick r:id="rId6"/>
              </a:rPr>
              <a:t/>
            </a:r>
            <a:br>
              <a:rPr lang="en-US" dirty="0">
                <a:hlinkClick r:id="rId6"/>
              </a:rPr>
            </a:br>
            <a:r>
              <a:rPr lang="en-US" dirty="0">
                <a:hlinkClick r:id="rId9"/>
              </a:rPr>
              <a:t/>
            </a:r>
            <a:br>
              <a:rPr lang="en-US" dirty="0">
                <a:hlinkClick r:id="rId9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DF246-C5AD-4F6B-9427-7BD9D4D79F87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066ED-54F6-49E1-A098-5FA3FB2FD820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Ρομποτική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Ηλίας Κ. </a:t>
            </a:r>
            <a:r>
              <a:rPr lang="el-GR" dirty="0" err="1" smtClean="0"/>
              <a:t>Ξυδιάς</a:t>
            </a:r>
            <a:endParaRPr lang="en-US" dirty="0"/>
          </a:p>
        </p:txBody>
      </p:sp>
      <p:pic>
        <p:nvPicPr>
          <p:cNvPr id="4" name="M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0300.62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8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Οριοθέτηση της ρομποτικής </a:t>
            </a:r>
          </a:p>
          <a:p>
            <a:r>
              <a:rPr lang="el-GR" dirty="0" smtClean="0"/>
              <a:t>Εφαρμογές</a:t>
            </a:r>
          </a:p>
          <a:p>
            <a:r>
              <a:rPr lang="el-GR" dirty="0" smtClean="0"/>
              <a:t>Διάρθρωση της Ύλης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M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0" end="215144.62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3968" y="3068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Οριοθέτηση της Ρομποτικής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Απαλλαγή από μονότονες χειρονακτικές εργασίες</a:t>
            </a:r>
          </a:p>
          <a:p>
            <a:r>
              <a:rPr lang="el-GR" dirty="0" smtClean="0"/>
              <a:t>Ανάπτυξη εφαρμογών και ιδιαίτερα της ρομποτικής</a:t>
            </a:r>
          </a:p>
          <a:p>
            <a:r>
              <a:rPr lang="el-GR" dirty="0" smtClean="0"/>
              <a:t>Ρομπότ:</a:t>
            </a:r>
          </a:p>
          <a:p>
            <a:pPr lvl="1"/>
            <a:r>
              <a:rPr lang="el-GR" dirty="0" smtClean="0"/>
              <a:t>Ένας αναπρογραμματιζόμενος και πολύ-λειτουργικός χωρικός μηχανισμός</a:t>
            </a:r>
          </a:p>
          <a:p>
            <a:pPr lvl="1"/>
            <a:r>
              <a:rPr lang="el-GR" dirty="0" smtClean="0"/>
              <a:t>Σχεδιασμένος: </a:t>
            </a:r>
          </a:p>
          <a:p>
            <a:pPr lvl="2"/>
            <a:r>
              <a:rPr lang="el-GR" dirty="0" smtClean="0"/>
              <a:t>Να μετακινεί υλικά, αντικείμενα, εργαλεία ή εξειδικευμένες συσκευές</a:t>
            </a:r>
          </a:p>
          <a:p>
            <a:pPr lvl="2"/>
            <a:r>
              <a:rPr lang="el-GR" dirty="0" smtClean="0"/>
              <a:t>Εκτελεί κατάλληλες προγραμματιζόμενες κινήσεις που στοχεύουν στη βέλτιστη εκτέλεση μιας εργασίας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M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300" end="176424.62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250" advTm="43000"/>
    </mc:Choice>
    <mc:Fallback xmlns="">
      <p:transition spd="slow" advTm="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Οριοθέτηση της Ρομποτικής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Βιομηχανικά Ρομπότ</a:t>
            </a:r>
          </a:p>
          <a:p>
            <a:pPr lvl="1"/>
            <a:r>
              <a:rPr lang="el-GR" dirty="0" smtClean="0"/>
              <a:t>Διακρίνονται για την αντοχή τους (υψηλή πίεση, θερμοκρασία και υγρασία)</a:t>
            </a:r>
          </a:p>
          <a:p>
            <a:pPr lvl="1"/>
            <a:r>
              <a:rPr lang="el-GR" dirty="0" smtClean="0"/>
              <a:t> Μπορούν να επαναλαμβάνουν ατέρμονα την ιδία εργασία με την μεγάλη ακρίβεια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8" name="M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300" end="163624.62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Οριοθέτηση της Ρομποτικής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ρομποτική είναι ένας αυτοδύναμος τεχνολογικός </a:t>
            </a:r>
            <a:r>
              <a:rPr lang="el-GR" dirty="0" smtClean="0"/>
              <a:t>κλάδος</a:t>
            </a:r>
          </a:p>
          <a:p>
            <a:r>
              <a:rPr lang="el-GR" dirty="0" smtClean="0"/>
              <a:t>Η ανάπτυξη ξεκίνησε</a:t>
            </a:r>
          </a:p>
          <a:p>
            <a:pPr lvl="1"/>
            <a:r>
              <a:rPr lang="el-GR" dirty="0" smtClean="0"/>
              <a:t>Αισθητήρες </a:t>
            </a:r>
          </a:p>
          <a:p>
            <a:pPr lvl="1"/>
            <a:r>
              <a:rPr lang="el-GR" dirty="0"/>
              <a:t>Ηλεκτρονικούς υπολογιστές (εγκέφαλος</a:t>
            </a:r>
            <a:r>
              <a:rPr lang="el-GR" dirty="0" smtClean="0"/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M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000" end="150124.62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Οριοθέτηση της Ρομποτικής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έρευνα στην περιοχή της ρομποτικής εκτείνεται σε 3 περιοχές:</a:t>
            </a:r>
          </a:p>
          <a:p>
            <a:pPr lvl="1"/>
            <a:r>
              <a:rPr lang="el-GR" dirty="0" smtClean="0"/>
              <a:t>Εφαρμογή και ανάπτυξη τεχνικών ελέγχου (βελτίωση της απόδοσης του ρομπότ)</a:t>
            </a:r>
          </a:p>
          <a:p>
            <a:pPr lvl="1"/>
            <a:r>
              <a:rPr lang="el-GR" dirty="0" smtClean="0"/>
              <a:t> </a:t>
            </a:r>
            <a:r>
              <a:rPr lang="el-GR" dirty="0"/>
              <a:t>Εφαρμογή και </a:t>
            </a:r>
            <a:r>
              <a:rPr lang="el-GR" dirty="0" smtClean="0"/>
              <a:t>ανάπτυξη λογισμικού (διαχείριση εργασιών)</a:t>
            </a:r>
          </a:p>
          <a:p>
            <a:pPr lvl="1"/>
            <a:r>
              <a:rPr lang="el-GR" dirty="0" smtClean="0"/>
              <a:t>Σχεδίαση υλικού υπολογιστών (καλύτερη επικοινωνία με τους αισθητήρες)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M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2200" end="136000.62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8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534</Words>
  <Application>Microsoft Office PowerPoint</Application>
  <PresentationFormat>On-screen Show (4:3)</PresentationFormat>
  <Paragraphs>117</Paragraphs>
  <Slides>18</Slides>
  <Notes>3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 2</vt:lpstr>
      <vt:lpstr>Θέμα του Office</vt:lpstr>
      <vt:lpstr>Ρομποτική</vt:lpstr>
      <vt:lpstr>Άδειες Χρήσης</vt:lpstr>
      <vt:lpstr>Χρηματοδότηση</vt:lpstr>
      <vt:lpstr>Ρομποτική</vt:lpstr>
      <vt:lpstr>Περιεχόμενα</vt:lpstr>
      <vt:lpstr>Οριοθέτηση της Ρομποτικής</vt:lpstr>
      <vt:lpstr>Οριοθέτηση της Ρομποτικής</vt:lpstr>
      <vt:lpstr>Οριοθέτηση της Ρομποτικής</vt:lpstr>
      <vt:lpstr>Οριοθέτηση της Ρομποτικής</vt:lpstr>
      <vt:lpstr>Οριοθέτηση της Ρομποτικής</vt:lpstr>
      <vt:lpstr>Εφαρμογές</vt:lpstr>
      <vt:lpstr>Εφαρμογές</vt:lpstr>
      <vt:lpstr>Εφαρμογές</vt:lpstr>
      <vt:lpstr>Πλεονεκτήματα - Μειονεκτήματα</vt:lpstr>
      <vt:lpstr>Διάθρωση Ύλης </vt:lpstr>
      <vt:lpstr>Διάθρωση Ύλης </vt:lpstr>
      <vt:lpstr>Διάθρωση Ύλης </vt:lpstr>
      <vt:lpstr>Εργασίες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Pellas Nikolaos</cp:lastModifiedBy>
  <cp:revision>150</cp:revision>
  <dcterms:created xsi:type="dcterms:W3CDTF">2012-09-06T09:03:05Z</dcterms:created>
  <dcterms:modified xsi:type="dcterms:W3CDTF">2015-09-24T09:03:44Z</dcterms:modified>
</cp:coreProperties>
</file>