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xml" ContentType="application/vnd.openxmlformats-officedocument.presentationml.tags+xml"/>
  <Override PartName="/ppt/notesSlides/notesSlide79.xml" ContentType="application/vnd.openxmlformats-officedocument.presentationml.notesSlide+xml"/>
  <Override PartName="/ppt/tags/tag2.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24"/>
  </p:notesMasterIdLst>
  <p:handoutMasterIdLst>
    <p:handoutMasterId r:id="rId125"/>
  </p:handoutMasterIdLst>
  <p:sldIdLst>
    <p:sldId id="409" r:id="rId3"/>
    <p:sldId id="410" r:id="rId4"/>
    <p:sldId id="411" r:id="rId5"/>
    <p:sldId id="337" r:id="rId6"/>
    <p:sldId id="339" r:id="rId7"/>
    <p:sldId id="340" r:id="rId8"/>
    <p:sldId id="341" r:id="rId9"/>
    <p:sldId id="342" r:id="rId10"/>
    <p:sldId id="343" r:id="rId11"/>
    <p:sldId id="344" r:id="rId12"/>
    <p:sldId id="346" r:id="rId13"/>
    <p:sldId id="348" r:id="rId14"/>
    <p:sldId id="349" r:id="rId15"/>
    <p:sldId id="350" r:id="rId16"/>
    <p:sldId id="351" r:id="rId17"/>
    <p:sldId id="395" r:id="rId18"/>
    <p:sldId id="392" r:id="rId19"/>
    <p:sldId id="393" r:id="rId20"/>
    <p:sldId id="394" r:id="rId21"/>
    <p:sldId id="353" r:id="rId22"/>
    <p:sldId id="354" r:id="rId23"/>
    <p:sldId id="355" r:id="rId24"/>
    <p:sldId id="356" r:id="rId25"/>
    <p:sldId id="357" r:id="rId26"/>
    <p:sldId id="403"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384" r:id="rId48"/>
    <p:sldId id="385" r:id="rId49"/>
    <p:sldId id="386" r:id="rId50"/>
    <p:sldId id="387" r:id="rId51"/>
    <p:sldId id="388" r:id="rId52"/>
    <p:sldId id="261" r:id="rId53"/>
    <p:sldId id="259" r:id="rId54"/>
    <p:sldId id="333" r:id="rId55"/>
    <p:sldId id="257" r:id="rId56"/>
    <p:sldId id="262" r:id="rId57"/>
    <p:sldId id="263" r:id="rId58"/>
    <p:sldId id="264" r:id="rId59"/>
    <p:sldId id="265" r:id="rId60"/>
    <p:sldId id="272" r:id="rId61"/>
    <p:sldId id="266" r:id="rId62"/>
    <p:sldId id="408" r:id="rId63"/>
    <p:sldId id="273" r:id="rId64"/>
    <p:sldId id="268" r:id="rId65"/>
    <p:sldId id="267" r:id="rId66"/>
    <p:sldId id="399" r:id="rId67"/>
    <p:sldId id="400" r:id="rId68"/>
    <p:sldId id="401" r:id="rId69"/>
    <p:sldId id="402" r:id="rId70"/>
    <p:sldId id="274" r:id="rId71"/>
    <p:sldId id="275" r:id="rId72"/>
    <p:sldId id="276" r:id="rId73"/>
    <p:sldId id="277" r:id="rId74"/>
    <p:sldId id="278" r:id="rId75"/>
    <p:sldId id="279" r:id="rId76"/>
    <p:sldId id="280" r:id="rId77"/>
    <p:sldId id="281" r:id="rId78"/>
    <p:sldId id="282" r:id="rId79"/>
    <p:sldId id="283" r:id="rId80"/>
    <p:sldId id="284" r:id="rId81"/>
    <p:sldId id="285" r:id="rId82"/>
    <p:sldId id="288" r:id="rId83"/>
    <p:sldId id="286" r:id="rId84"/>
    <p:sldId id="287" r:id="rId85"/>
    <p:sldId id="289" r:id="rId86"/>
    <p:sldId id="290" r:id="rId87"/>
    <p:sldId id="291" r:id="rId88"/>
    <p:sldId id="292" r:id="rId89"/>
    <p:sldId id="293" r:id="rId90"/>
    <p:sldId id="300" r:id="rId91"/>
    <p:sldId id="294" r:id="rId92"/>
    <p:sldId id="308" r:id="rId93"/>
    <p:sldId id="296" r:id="rId94"/>
    <p:sldId id="297" r:id="rId95"/>
    <p:sldId id="298" r:id="rId96"/>
    <p:sldId id="299" r:id="rId97"/>
    <p:sldId id="312" r:id="rId98"/>
    <p:sldId id="303" r:id="rId99"/>
    <p:sldId id="304" r:id="rId100"/>
    <p:sldId id="305" r:id="rId101"/>
    <p:sldId id="307" r:id="rId102"/>
    <p:sldId id="310" r:id="rId103"/>
    <p:sldId id="311" r:id="rId104"/>
    <p:sldId id="313" r:id="rId105"/>
    <p:sldId id="314" r:id="rId106"/>
    <p:sldId id="315" r:id="rId107"/>
    <p:sldId id="316" r:id="rId108"/>
    <p:sldId id="319" r:id="rId109"/>
    <p:sldId id="320" r:id="rId110"/>
    <p:sldId id="321" r:id="rId111"/>
    <p:sldId id="322" r:id="rId112"/>
    <p:sldId id="323" r:id="rId113"/>
    <p:sldId id="324" r:id="rId114"/>
    <p:sldId id="325" r:id="rId115"/>
    <p:sldId id="326" r:id="rId116"/>
    <p:sldId id="327" r:id="rId117"/>
    <p:sldId id="328" r:id="rId118"/>
    <p:sldId id="331" r:id="rId119"/>
    <p:sldId id="332" r:id="rId120"/>
    <p:sldId id="412" r:id="rId121"/>
    <p:sldId id="413" r:id="rId122"/>
    <p:sldId id="414" r:id="rId123"/>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8A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60" d="100"/>
          <a:sy n="60" d="100"/>
        </p:scale>
        <p:origin x="-1410"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l-GR" sz="2000"/>
              <a:t>ΕΕ-27</a:t>
            </a:r>
            <a:r>
              <a:rPr lang="el-GR" sz="2000" baseline="0"/>
              <a:t> : ΠΑΡΑΓΩΓΗ ΑΝΑ ΚΑΥΣΙΜΟ</a:t>
            </a:r>
            <a:r>
              <a:rPr lang="en-GB" sz="2000" baseline="0"/>
              <a:t> (Mtoe)</a:t>
            </a:r>
            <a:r>
              <a:rPr lang="el-GR" sz="2000"/>
              <a:t> - 2011</a:t>
            </a:r>
          </a:p>
        </c:rich>
      </c:tx>
      <c:layout>
        <c:manualLayout>
          <c:xMode val="edge"/>
          <c:yMode val="edge"/>
          <c:x val="0.42172852036519248"/>
          <c:y val="1.126231649592384E-2"/>
        </c:manualLayout>
      </c:layout>
      <c:overlay val="1"/>
    </c:title>
    <c:autoTitleDeleted val="0"/>
    <c:plotArea>
      <c:layout/>
      <c:pieChart>
        <c:varyColors val="1"/>
        <c:ser>
          <c:idx val="0"/>
          <c:order val="0"/>
          <c:dLbls>
            <c:showLegendKey val="0"/>
            <c:showVal val="1"/>
            <c:showCatName val="0"/>
            <c:showSerName val="0"/>
            <c:showPercent val="0"/>
            <c:showBubbleSize val="0"/>
            <c:showLeaderLines val="1"/>
          </c:dLbls>
          <c:cat>
            <c:strRef>
              <c:f>production!$B$5:$B$10</c:f>
              <c:strCache>
                <c:ptCount val="6"/>
                <c:pt idx="0">
                  <c:v>NUCLEAR</c:v>
                </c:pt>
                <c:pt idx="1">
                  <c:v>SOLID FUELS</c:v>
                </c:pt>
                <c:pt idx="2">
                  <c:v>RENEWABLES</c:v>
                </c:pt>
                <c:pt idx="3">
                  <c:v>GASES</c:v>
                </c:pt>
                <c:pt idx="4">
                  <c:v>OIL AND PRODUCTS</c:v>
                </c:pt>
                <c:pt idx="5">
                  <c:v>WASTE Non RES</c:v>
                </c:pt>
              </c:strCache>
            </c:strRef>
          </c:cat>
          <c:val>
            <c:numRef>
              <c:f>production!$C$5:$C$10</c:f>
              <c:numCache>
                <c:formatCode>General</c:formatCode>
                <c:ptCount val="6"/>
                <c:pt idx="0">
                  <c:v>234</c:v>
                </c:pt>
                <c:pt idx="1">
                  <c:v>167.4</c:v>
                </c:pt>
                <c:pt idx="2">
                  <c:v>162.30000000000001</c:v>
                </c:pt>
                <c:pt idx="3">
                  <c:v>140.30000000000001</c:v>
                </c:pt>
                <c:pt idx="4">
                  <c:v>89.5</c:v>
                </c:pt>
                <c:pt idx="5">
                  <c:v>13.6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904307515237492"/>
          <c:y val="0.11076414374026554"/>
          <c:w val="0.3341572306031938"/>
          <c:h val="0.38127020602944817"/>
        </c:manualLayout>
      </c:layout>
      <c:overlay val="0"/>
      <c:txPr>
        <a:bodyPr/>
        <a:lstStyle/>
        <a:p>
          <a:pPr>
            <a:defRPr sz="2400"/>
          </a:pPr>
          <a:endParaRPr lang="en-US"/>
        </a:p>
      </c:txPr>
    </c:legend>
    <c:plotVisOnly val="1"/>
    <c:dispBlanksAs val="gap"/>
    <c:showDLblsOverMax val="0"/>
  </c:chart>
  <c:txPr>
    <a:bodyPr/>
    <a:lstStyle/>
    <a:p>
      <a:pPr>
        <a:defRPr sz="3200">
          <a:solidFill>
            <a:schemeClr val="tx1">
              <a:lumMod val="95000"/>
              <a:lumOff val="5000"/>
            </a:schemeClr>
          </a:solidFill>
          <a:latin typeface="+mj-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l-GR" sz="2400"/>
              <a:t>ΕΕ-27</a:t>
            </a:r>
            <a:r>
              <a:rPr lang="el-GR" sz="2400" baseline="0"/>
              <a:t> : </a:t>
            </a:r>
            <a:r>
              <a:rPr lang="el-GR" sz="2400"/>
              <a:t>ΕΙΣΑΓΩΓΕΣ ΑΡΓΟΥ</a:t>
            </a:r>
            <a:r>
              <a:rPr lang="el-GR" sz="2400" baseline="0"/>
              <a:t> ΠΕΤΡΕΛΑΙΟΥ</a:t>
            </a:r>
            <a:r>
              <a:rPr lang="el-GR" sz="2400"/>
              <a:t>  - 2011</a:t>
            </a:r>
          </a:p>
        </c:rich>
      </c:tx>
      <c:layout/>
      <c:overlay val="1"/>
    </c:title>
    <c:autoTitleDeleted val="0"/>
    <c:plotArea>
      <c:layout/>
      <c:pieChart>
        <c:varyColors val="1"/>
        <c:ser>
          <c:idx val="0"/>
          <c:order val="0"/>
          <c:dLbls>
            <c:showLegendKey val="0"/>
            <c:showVal val="1"/>
            <c:showCatName val="0"/>
            <c:showSerName val="0"/>
            <c:showPercent val="0"/>
            <c:showBubbleSize val="0"/>
            <c:showLeaderLines val="1"/>
          </c:dLbls>
          <c:cat>
            <c:strRef>
              <c:f>'ΕΕ_27 ΕΝΕΡΓΕΙΑ'!$B$6:$B$13</c:f>
              <c:strCache>
                <c:ptCount val="8"/>
                <c:pt idx="0">
                  <c:v>ΡΩΣΙΑ</c:v>
                </c:pt>
                <c:pt idx="1">
                  <c:v>ΝΟΡΒΗΓΙΑ</c:v>
                </c:pt>
                <c:pt idx="2">
                  <c:v>ΣΑΟΥΔΙΚΗ ΑΡΑΒΙΑ</c:v>
                </c:pt>
                <c:pt idx="3">
                  <c:v>ΝΙΓΗΡΙΑ</c:v>
                </c:pt>
                <c:pt idx="4">
                  <c:v>ΙΡΑΝ</c:v>
                </c:pt>
                <c:pt idx="5">
                  <c:v>ΚΑΖΑΚΣΤΑΝ</c:v>
                </c:pt>
                <c:pt idx="6">
                  <c:v>ΑΖΕΡΜΠΑΪΤΖΑΝ</c:v>
                </c:pt>
                <c:pt idx="7">
                  <c:v>ΑΛΛΟ</c:v>
                </c:pt>
              </c:strCache>
            </c:strRef>
          </c:cat>
          <c:val>
            <c:numRef>
              <c:f>'ΕΕ_27 ΕΝΕΡΓΕΙΑ'!$C$6:$C$13</c:f>
              <c:numCache>
                <c:formatCode>0%</c:formatCode>
                <c:ptCount val="8"/>
                <c:pt idx="0">
                  <c:v>0.35</c:v>
                </c:pt>
                <c:pt idx="1">
                  <c:v>0.12</c:v>
                </c:pt>
                <c:pt idx="2">
                  <c:v>0.08</c:v>
                </c:pt>
                <c:pt idx="3">
                  <c:v>0.06</c:v>
                </c:pt>
                <c:pt idx="4">
                  <c:v>0.06</c:v>
                </c:pt>
                <c:pt idx="5">
                  <c:v>0.06</c:v>
                </c:pt>
                <c:pt idx="6">
                  <c:v>0.05</c:v>
                </c:pt>
                <c:pt idx="7">
                  <c:v>0.22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904307515237492"/>
          <c:y val="0.11076414374026554"/>
          <c:w val="0.32773382735830164"/>
          <c:h val="0.80803721471384704"/>
        </c:manualLayout>
      </c:layout>
      <c:overlay val="0"/>
      <c:txPr>
        <a:bodyPr/>
        <a:lstStyle/>
        <a:p>
          <a:pPr>
            <a:defRPr sz="2400"/>
          </a:pPr>
          <a:endParaRPr lang="en-US"/>
        </a:p>
      </c:txPr>
    </c:legend>
    <c:plotVisOnly val="1"/>
    <c:dispBlanksAs val="gap"/>
    <c:showDLblsOverMax val="0"/>
  </c:chart>
  <c:txPr>
    <a:bodyPr/>
    <a:lstStyle/>
    <a:p>
      <a:pPr>
        <a:defRPr sz="3200">
          <a:solidFill>
            <a:schemeClr val="tx1">
              <a:lumMod val="95000"/>
              <a:lumOff val="5000"/>
            </a:schemeClr>
          </a:solidFill>
          <a:latin typeface="+mj-lt"/>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l-GR" sz="2000"/>
              <a:t>ΕΕ-27</a:t>
            </a:r>
            <a:r>
              <a:rPr lang="el-GR" sz="2000" baseline="0"/>
              <a:t> : </a:t>
            </a:r>
            <a:r>
              <a:rPr lang="el-GR" sz="2000"/>
              <a:t>ΕΙΣΑΓΩΓΕΣ ΦΥΣΙΚΟΥ ΑΕΡΙΟΥ - 2011</a:t>
            </a:r>
          </a:p>
        </c:rich>
      </c:tx>
      <c:layout>
        <c:manualLayout>
          <c:xMode val="edge"/>
          <c:yMode val="edge"/>
          <c:x val="0.42172852036519248"/>
          <c:y val="1.126231649592384E-2"/>
        </c:manualLayout>
      </c:layout>
      <c:overlay val="1"/>
    </c:title>
    <c:autoTitleDeleted val="0"/>
    <c:plotArea>
      <c:layout/>
      <c:pieChart>
        <c:varyColors val="1"/>
        <c:ser>
          <c:idx val="0"/>
          <c:order val="0"/>
          <c:dLbls>
            <c:showLegendKey val="0"/>
            <c:showVal val="1"/>
            <c:showCatName val="0"/>
            <c:showSerName val="0"/>
            <c:showPercent val="0"/>
            <c:showBubbleSize val="0"/>
            <c:showLeaderLines val="1"/>
          </c:dLbls>
          <c:cat>
            <c:strRef>
              <c:f>'ΕΕ_27 ΕΝΕΡΓΕΙΑ'!$B$16:$B$23</c:f>
              <c:strCache>
                <c:ptCount val="8"/>
                <c:pt idx="0">
                  <c:v>ΡΩΣΙΑ</c:v>
                </c:pt>
                <c:pt idx="1">
                  <c:v>ΝΟΡΒΗΓΙΑ</c:v>
                </c:pt>
                <c:pt idx="2">
                  <c:v>ΑΛΓΕΡΙΑ</c:v>
                </c:pt>
                <c:pt idx="3">
                  <c:v>ΚΑΤΑΡ</c:v>
                </c:pt>
                <c:pt idx="4">
                  <c:v>ΑΔΙΕΥΚΡΙΝΙΣΤΟ</c:v>
                </c:pt>
                <c:pt idx="5">
                  <c:v>ΝΙΓΗΡΙΑ</c:v>
                </c:pt>
                <c:pt idx="6">
                  <c:v>ΑΙΓΥΠΤΟΣ</c:v>
                </c:pt>
                <c:pt idx="7">
                  <c:v>ΑΛΛΟ</c:v>
                </c:pt>
              </c:strCache>
            </c:strRef>
          </c:cat>
          <c:val>
            <c:numRef>
              <c:f>'ΕΕ_27 ΕΝΕΡΓΕΙΑ'!$C$16:$C$23</c:f>
              <c:numCache>
                <c:formatCode>0%</c:formatCode>
                <c:ptCount val="8"/>
                <c:pt idx="0">
                  <c:v>0.3</c:v>
                </c:pt>
                <c:pt idx="1">
                  <c:v>0.28000000000000003</c:v>
                </c:pt>
                <c:pt idx="2">
                  <c:v>0.13</c:v>
                </c:pt>
                <c:pt idx="3">
                  <c:v>0.11</c:v>
                </c:pt>
                <c:pt idx="4">
                  <c:v>0.1</c:v>
                </c:pt>
                <c:pt idx="5">
                  <c:v>0.05</c:v>
                </c:pt>
                <c:pt idx="6">
                  <c:v>0.02</c:v>
                </c:pt>
                <c:pt idx="7">
                  <c:v>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904307515237492"/>
          <c:y val="0.11076414374026554"/>
          <c:w val="0.32773382735830164"/>
          <c:h val="0.80803721471384704"/>
        </c:manualLayout>
      </c:layout>
      <c:overlay val="0"/>
      <c:txPr>
        <a:bodyPr/>
        <a:lstStyle/>
        <a:p>
          <a:pPr>
            <a:defRPr sz="2400"/>
          </a:pPr>
          <a:endParaRPr lang="en-US"/>
        </a:p>
      </c:txPr>
    </c:legend>
    <c:plotVisOnly val="1"/>
    <c:dispBlanksAs val="gap"/>
    <c:showDLblsOverMax val="0"/>
  </c:chart>
  <c:txPr>
    <a:bodyPr/>
    <a:lstStyle/>
    <a:p>
      <a:pPr>
        <a:defRPr sz="3200">
          <a:solidFill>
            <a:schemeClr val="tx1">
              <a:lumMod val="95000"/>
              <a:lumOff val="5000"/>
            </a:schemeClr>
          </a:solidFill>
          <a:latin typeface="+mj-lt"/>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l-GR" sz="2400"/>
              <a:t>ΕΕ-27</a:t>
            </a:r>
            <a:r>
              <a:rPr lang="el-GR" sz="2400" baseline="0"/>
              <a:t> : </a:t>
            </a:r>
            <a:r>
              <a:rPr lang="el-GR" sz="2400"/>
              <a:t>ΕΙΣΑΓΩΓΕΣ ΣΤΕΡΕΩΝ</a:t>
            </a:r>
            <a:r>
              <a:rPr lang="el-GR" sz="2400" baseline="0"/>
              <a:t> ΚΑΥΣΙΜΩΝ</a:t>
            </a:r>
            <a:r>
              <a:rPr lang="el-GR" sz="2400"/>
              <a:t> - 2011</a:t>
            </a:r>
          </a:p>
        </c:rich>
      </c:tx>
      <c:layout>
        <c:manualLayout>
          <c:xMode val="edge"/>
          <c:yMode val="edge"/>
          <c:x val="0.42172852036519248"/>
          <c:y val="1.126231649592384E-2"/>
        </c:manualLayout>
      </c:layout>
      <c:overlay val="1"/>
    </c:title>
    <c:autoTitleDeleted val="0"/>
    <c:plotArea>
      <c:layout/>
      <c:pieChart>
        <c:varyColors val="1"/>
        <c:ser>
          <c:idx val="0"/>
          <c:order val="0"/>
          <c:dLbls>
            <c:showLegendKey val="0"/>
            <c:showVal val="1"/>
            <c:showCatName val="0"/>
            <c:showSerName val="0"/>
            <c:showPercent val="0"/>
            <c:showBubbleSize val="0"/>
            <c:showLeaderLines val="1"/>
          </c:dLbls>
          <c:cat>
            <c:strRef>
              <c:f>'ΕΕ_27 ΕΝΕΡΓΕΙΑ'!$B$26:$B$33</c:f>
              <c:strCache>
                <c:ptCount val="8"/>
                <c:pt idx="0">
                  <c:v>ΡΩΣΙΑ</c:v>
                </c:pt>
                <c:pt idx="1">
                  <c:v>ΚΟΛΟΜΒΙΑ</c:v>
                </c:pt>
                <c:pt idx="2">
                  <c:v>ΗΠΑ</c:v>
                </c:pt>
                <c:pt idx="3">
                  <c:v>ΑΥΣΤΡΑΛΙΑ</c:v>
                </c:pt>
                <c:pt idx="4">
                  <c:v>ΝΟΤΙΟΣ ΑΦΡΙΚΗ</c:v>
                </c:pt>
                <c:pt idx="5">
                  <c:v>ΙΝΔΟΝΗΣΙΑ</c:v>
                </c:pt>
                <c:pt idx="6">
                  <c:v>ΑΔΙΕΥΚΡΙΝΙΣΤΟ</c:v>
                </c:pt>
                <c:pt idx="7">
                  <c:v>ΑΛΛΟ</c:v>
                </c:pt>
              </c:strCache>
            </c:strRef>
          </c:cat>
          <c:val>
            <c:numRef>
              <c:f>'ΕΕ_27 ΕΝΕΡΓΕΙΑ'!$C$26:$C$33</c:f>
              <c:numCache>
                <c:formatCode>0%</c:formatCode>
                <c:ptCount val="8"/>
                <c:pt idx="0">
                  <c:v>0.26</c:v>
                </c:pt>
                <c:pt idx="1">
                  <c:v>0.24</c:v>
                </c:pt>
                <c:pt idx="2">
                  <c:v>0.18</c:v>
                </c:pt>
                <c:pt idx="3">
                  <c:v>0.09</c:v>
                </c:pt>
                <c:pt idx="4">
                  <c:v>0.08</c:v>
                </c:pt>
                <c:pt idx="5">
                  <c:v>0.05</c:v>
                </c:pt>
                <c:pt idx="6">
                  <c:v>0.04</c:v>
                </c:pt>
                <c:pt idx="7">
                  <c:v>0.06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904307515237492"/>
          <c:y val="0.11076414374026554"/>
          <c:w val="0.32773382735830164"/>
          <c:h val="0.80803721471384704"/>
        </c:manualLayout>
      </c:layout>
      <c:overlay val="0"/>
      <c:txPr>
        <a:bodyPr/>
        <a:lstStyle/>
        <a:p>
          <a:pPr>
            <a:defRPr sz="2400"/>
          </a:pPr>
          <a:endParaRPr lang="en-US"/>
        </a:p>
      </c:txPr>
    </c:legend>
    <c:plotVisOnly val="1"/>
    <c:dispBlanksAs val="gap"/>
    <c:showDLblsOverMax val="0"/>
  </c:chart>
  <c:txPr>
    <a:bodyPr/>
    <a:lstStyle/>
    <a:p>
      <a:pPr>
        <a:defRPr sz="3200">
          <a:solidFill>
            <a:schemeClr val="tx1">
              <a:lumMod val="95000"/>
              <a:lumOff val="5000"/>
            </a:schemeClr>
          </a:solidFill>
          <a:latin typeface="+mj-lt"/>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8CAB3-AA5C-4F6A-977F-C844DAC915A1}" type="doc">
      <dgm:prSet loTypeId="urn:microsoft.com/office/officeart/2005/8/layout/chevron1" loCatId="process" qsTypeId="urn:microsoft.com/office/officeart/2005/8/quickstyle/simple3" qsCatId="simple" csTypeId="urn:microsoft.com/office/officeart/2005/8/colors/accent2_2" csCatId="accent2" phldr="1"/>
      <dgm:spPr/>
    </dgm:pt>
    <dgm:pt modelId="{5D640E6F-6BFA-4222-B3A4-70A06A69D83D}">
      <dgm:prSet phldrT="[Text]" custT="1"/>
      <dgm:spPr/>
      <dgm:t>
        <a:bodyPr/>
        <a:lstStyle/>
        <a:p>
          <a:r>
            <a:rPr lang="el-GR" sz="2000" dirty="0" smtClean="0"/>
            <a:t>ΕΞΟΡΥΞΗ</a:t>
          </a:r>
          <a:endParaRPr lang="en-GB" sz="1300" dirty="0"/>
        </a:p>
      </dgm:t>
    </dgm:pt>
    <dgm:pt modelId="{2BBE351D-7A9F-4962-B027-70FB87CD53F9}" type="parTrans" cxnId="{7FEF6CFC-A016-420B-8526-50CFB2474168}">
      <dgm:prSet/>
      <dgm:spPr/>
      <dgm:t>
        <a:bodyPr/>
        <a:lstStyle/>
        <a:p>
          <a:endParaRPr lang="en-GB"/>
        </a:p>
      </dgm:t>
    </dgm:pt>
    <dgm:pt modelId="{E3378089-9417-4D1E-9DFC-A46CBFDCC76E}" type="sibTrans" cxnId="{7FEF6CFC-A016-420B-8526-50CFB2474168}">
      <dgm:prSet/>
      <dgm:spPr/>
      <dgm:t>
        <a:bodyPr/>
        <a:lstStyle/>
        <a:p>
          <a:endParaRPr lang="en-GB"/>
        </a:p>
      </dgm:t>
    </dgm:pt>
    <dgm:pt modelId="{9C41A196-C3CA-4A26-A26E-1FAF3074958C}">
      <dgm:prSet phldrT="[Text]" custT="1"/>
      <dgm:spPr/>
      <dgm:t>
        <a:bodyPr/>
        <a:lstStyle/>
        <a:p>
          <a:pPr marL="0" indent="0"/>
          <a:r>
            <a:rPr lang="el-GR" sz="2000" b="1" dirty="0" smtClean="0">
              <a:latin typeface="Cambria Math" panose="02040503050406030204" pitchFamily="18" charset="0"/>
              <a:ea typeface="Cambria Math" panose="02040503050406030204" pitchFamily="18" charset="0"/>
            </a:rPr>
            <a:t>ΜΕΤΑΤΡΟΠΗ</a:t>
          </a:r>
          <a:endParaRPr lang="en-GB" sz="1400" b="1" dirty="0">
            <a:latin typeface="Cambria Math" panose="02040503050406030204" pitchFamily="18" charset="0"/>
            <a:ea typeface="Cambria Math" panose="02040503050406030204" pitchFamily="18" charset="0"/>
          </a:endParaRPr>
        </a:p>
      </dgm:t>
    </dgm:pt>
    <dgm:pt modelId="{2C9D7112-4E83-4F79-865A-C211BAAE77D0}" type="parTrans" cxnId="{65064444-9E05-4ECD-946F-74C577A144A5}">
      <dgm:prSet/>
      <dgm:spPr/>
      <dgm:t>
        <a:bodyPr/>
        <a:lstStyle/>
        <a:p>
          <a:endParaRPr lang="en-GB"/>
        </a:p>
      </dgm:t>
    </dgm:pt>
    <dgm:pt modelId="{62EB4550-1766-4FE4-94F4-892CC6946756}" type="sibTrans" cxnId="{65064444-9E05-4ECD-946F-74C577A144A5}">
      <dgm:prSet/>
      <dgm:spPr/>
      <dgm:t>
        <a:bodyPr/>
        <a:lstStyle/>
        <a:p>
          <a:endParaRPr lang="en-GB"/>
        </a:p>
      </dgm:t>
    </dgm:pt>
    <dgm:pt modelId="{B26FAD78-DB4C-4C99-BC95-6962C67F4835}">
      <dgm:prSet phldrT="[Text]" custT="1"/>
      <dgm:spPr/>
      <dgm:t>
        <a:bodyPr/>
        <a:lstStyle/>
        <a:p>
          <a:pPr marL="0" indent="0" defTabSz="1160463"/>
          <a:r>
            <a:rPr lang="el-GR" sz="1600" dirty="0" smtClean="0"/>
            <a:t>ΜΕΤΑΦΟΡΑ ΑΠΟΘΗΚΕΥΣΗ ΔΙΑΝΟΜΗ</a:t>
          </a:r>
          <a:endParaRPr lang="en-GB" sz="1600" dirty="0"/>
        </a:p>
      </dgm:t>
    </dgm:pt>
    <dgm:pt modelId="{AE76475A-8A43-4B34-B582-54DFF47A0CB5}" type="parTrans" cxnId="{87D6B1FC-69ED-4FF2-965B-AA3B93EC4FE5}">
      <dgm:prSet/>
      <dgm:spPr/>
      <dgm:t>
        <a:bodyPr/>
        <a:lstStyle/>
        <a:p>
          <a:endParaRPr lang="en-GB"/>
        </a:p>
      </dgm:t>
    </dgm:pt>
    <dgm:pt modelId="{D7743243-A7C0-4F8D-B159-ED5410D78635}" type="sibTrans" cxnId="{87D6B1FC-69ED-4FF2-965B-AA3B93EC4FE5}">
      <dgm:prSet/>
      <dgm:spPr/>
      <dgm:t>
        <a:bodyPr/>
        <a:lstStyle/>
        <a:p>
          <a:endParaRPr lang="en-GB"/>
        </a:p>
      </dgm:t>
    </dgm:pt>
    <dgm:pt modelId="{2C2F5E52-6CAD-41A9-87C2-B36FFD3581A0}">
      <dgm:prSet phldrT="[Text]"/>
      <dgm:spPr/>
      <dgm:t>
        <a:bodyPr/>
        <a:lstStyle/>
        <a:p>
          <a:r>
            <a:rPr lang="el-GR" dirty="0" smtClean="0"/>
            <a:t>ΜΕΤΑΤΡΟΠΗ ΤΕΛΙΚΗΣ ΧΡΗΣΗΣ</a:t>
          </a:r>
          <a:endParaRPr lang="en-GB" dirty="0"/>
        </a:p>
      </dgm:t>
    </dgm:pt>
    <dgm:pt modelId="{6B8ACC06-7EAC-4A80-A13D-3EEAE05B0725}" type="parTrans" cxnId="{B6FF28CC-7DD8-484F-9F53-229E216B373C}">
      <dgm:prSet/>
      <dgm:spPr/>
      <dgm:t>
        <a:bodyPr/>
        <a:lstStyle/>
        <a:p>
          <a:endParaRPr lang="en-GB"/>
        </a:p>
      </dgm:t>
    </dgm:pt>
    <dgm:pt modelId="{A7D06878-6813-41C5-A9DB-14A2042654D1}" type="sibTrans" cxnId="{B6FF28CC-7DD8-484F-9F53-229E216B373C}">
      <dgm:prSet/>
      <dgm:spPr/>
      <dgm:t>
        <a:bodyPr/>
        <a:lstStyle/>
        <a:p>
          <a:endParaRPr lang="en-GB"/>
        </a:p>
      </dgm:t>
    </dgm:pt>
    <dgm:pt modelId="{7EEA4FB9-8DD5-492D-A210-7D98363E39B5}" type="pres">
      <dgm:prSet presAssocID="{F8D8CAB3-AA5C-4F6A-977F-C844DAC915A1}" presName="Name0" presStyleCnt="0">
        <dgm:presLayoutVars>
          <dgm:dir/>
          <dgm:animLvl val="lvl"/>
          <dgm:resizeHandles val="exact"/>
        </dgm:presLayoutVars>
      </dgm:prSet>
      <dgm:spPr/>
    </dgm:pt>
    <dgm:pt modelId="{64BFE69D-6E69-4BF1-A899-3C5D3E5D8A55}" type="pres">
      <dgm:prSet presAssocID="{5D640E6F-6BFA-4222-B3A4-70A06A69D83D}" presName="parTxOnly" presStyleLbl="node1" presStyleIdx="0" presStyleCnt="4" custLinFactX="-5642" custLinFactNeighborX="-100000" custLinFactNeighborY="-337">
        <dgm:presLayoutVars>
          <dgm:chMax val="0"/>
          <dgm:chPref val="0"/>
          <dgm:bulletEnabled val="1"/>
        </dgm:presLayoutVars>
      </dgm:prSet>
      <dgm:spPr/>
      <dgm:t>
        <a:bodyPr/>
        <a:lstStyle/>
        <a:p>
          <a:endParaRPr lang="en-GB"/>
        </a:p>
      </dgm:t>
    </dgm:pt>
    <dgm:pt modelId="{EE803EC5-AE64-4772-B15D-CA042FED4A82}" type="pres">
      <dgm:prSet presAssocID="{E3378089-9417-4D1E-9DFC-A46CBFDCC76E}" presName="parTxOnlySpace" presStyleCnt="0"/>
      <dgm:spPr/>
    </dgm:pt>
    <dgm:pt modelId="{83947F3E-FFAB-451B-A669-30F8BE99D801}" type="pres">
      <dgm:prSet presAssocID="{9C41A196-C3CA-4A26-A26E-1FAF3074958C}" presName="parTxOnly" presStyleLbl="node1" presStyleIdx="1" presStyleCnt="4" custScaleX="181384" custScaleY="179195">
        <dgm:presLayoutVars>
          <dgm:chMax val="0"/>
          <dgm:chPref val="0"/>
          <dgm:bulletEnabled val="1"/>
        </dgm:presLayoutVars>
      </dgm:prSet>
      <dgm:spPr/>
      <dgm:t>
        <a:bodyPr/>
        <a:lstStyle/>
        <a:p>
          <a:endParaRPr lang="en-GB"/>
        </a:p>
      </dgm:t>
    </dgm:pt>
    <dgm:pt modelId="{8006E82E-7B03-4A2D-99CF-833252522E41}" type="pres">
      <dgm:prSet presAssocID="{62EB4550-1766-4FE4-94F4-892CC6946756}" presName="parTxOnlySpace" presStyleCnt="0"/>
      <dgm:spPr/>
    </dgm:pt>
    <dgm:pt modelId="{73695B08-95C6-47D8-BBF0-01731473E1DB}" type="pres">
      <dgm:prSet presAssocID="{B26FAD78-DB4C-4C99-BC95-6962C67F4835}" presName="parTxOnly" presStyleLbl="node1" presStyleIdx="2" presStyleCnt="4" custScaleX="127419">
        <dgm:presLayoutVars>
          <dgm:chMax val="0"/>
          <dgm:chPref val="0"/>
          <dgm:bulletEnabled val="1"/>
        </dgm:presLayoutVars>
      </dgm:prSet>
      <dgm:spPr/>
      <dgm:t>
        <a:bodyPr/>
        <a:lstStyle/>
        <a:p>
          <a:endParaRPr lang="en-GB"/>
        </a:p>
      </dgm:t>
    </dgm:pt>
    <dgm:pt modelId="{A9AB29A7-31E9-434B-9F5F-7C1E8EE6E374}" type="pres">
      <dgm:prSet presAssocID="{D7743243-A7C0-4F8D-B159-ED5410D78635}" presName="parTxOnlySpace" presStyleCnt="0"/>
      <dgm:spPr/>
    </dgm:pt>
    <dgm:pt modelId="{B1D00274-9DE5-4203-8770-E9355A934048}" type="pres">
      <dgm:prSet presAssocID="{2C2F5E52-6CAD-41A9-87C2-B36FFD3581A0}" presName="parTxOnly" presStyleLbl="node1" presStyleIdx="3" presStyleCnt="4">
        <dgm:presLayoutVars>
          <dgm:chMax val="0"/>
          <dgm:chPref val="0"/>
          <dgm:bulletEnabled val="1"/>
        </dgm:presLayoutVars>
      </dgm:prSet>
      <dgm:spPr/>
      <dgm:t>
        <a:bodyPr/>
        <a:lstStyle/>
        <a:p>
          <a:endParaRPr lang="en-GB"/>
        </a:p>
      </dgm:t>
    </dgm:pt>
  </dgm:ptLst>
  <dgm:cxnLst>
    <dgm:cxn modelId="{F74003B4-D37E-4A61-9562-CA26BB6775FD}" type="presOf" srcId="{9C41A196-C3CA-4A26-A26E-1FAF3074958C}" destId="{83947F3E-FFAB-451B-A669-30F8BE99D801}" srcOrd="0" destOrd="0" presId="urn:microsoft.com/office/officeart/2005/8/layout/chevron1"/>
    <dgm:cxn modelId="{65064444-9E05-4ECD-946F-74C577A144A5}" srcId="{F8D8CAB3-AA5C-4F6A-977F-C844DAC915A1}" destId="{9C41A196-C3CA-4A26-A26E-1FAF3074958C}" srcOrd="1" destOrd="0" parTransId="{2C9D7112-4E83-4F79-865A-C211BAAE77D0}" sibTransId="{62EB4550-1766-4FE4-94F4-892CC6946756}"/>
    <dgm:cxn modelId="{99D1769F-1A85-4BD9-AE72-6304108BE0F3}" type="presOf" srcId="{2C2F5E52-6CAD-41A9-87C2-B36FFD3581A0}" destId="{B1D00274-9DE5-4203-8770-E9355A934048}" srcOrd="0" destOrd="0" presId="urn:microsoft.com/office/officeart/2005/8/layout/chevron1"/>
    <dgm:cxn modelId="{34573C76-202A-449F-BC6B-EDAC91A2BD88}" type="presOf" srcId="{B26FAD78-DB4C-4C99-BC95-6962C67F4835}" destId="{73695B08-95C6-47D8-BBF0-01731473E1DB}" srcOrd="0" destOrd="0" presId="urn:microsoft.com/office/officeart/2005/8/layout/chevron1"/>
    <dgm:cxn modelId="{6A88530F-E5B8-4D67-B247-DA51D1FF1736}" type="presOf" srcId="{F8D8CAB3-AA5C-4F6A-977F-C844DAC915A1}" destId="{7EEA4FB9-8DD5-492D-A210-7D98363E39B5}" srcOrd="0" destOrd="0" presId="urn:microsoft.com/office/officeart/2005/8/layout/chevron1"/>
    <dgm:cxn modelId="{87D6B1FC-69ED-4FF2-965B-AA3B93EC4FE5}" srcId="{F8D8CAB3-AA5C-4F6A-977F-C844DAC915A1}" destId="{B26FAD78-DB4C-4C99-BC95-6962C67F4835}" srcOrd="2" destOrd="0" parTransId="{AE76475A-8A43-4B34-B582-54DFF47A0CB5}" sibTransId="{D7743243-A7C0-4F8D-B159-ED5410D78635}"/>
    <dgm:cxn modelId="{7FEF6CFC-A016-420B-8526-50CFB2474168}" srcId="{F8D8CAB3-AA5C-4F6A-977F-C844DAC915A1}" destId="{5D640E6F-6BFA-4222-B3A4-70A06A69D83D}" srcOrd="0" destOrd="0" parTransId="{2BBE351D-7A9F-4962-B027-70FB87CD53F9}" sibTransId="{E3378089-9417-4D1E-9DFC-A46CBFDCC76E}"/>
    <dgm:cxn modelId="{251401F3-5325-453D-9FDF-2C13C91E699A}" type="presOf" srcId="{5D640E6F-6BFA-4222-B3A4-70A06A69D83D}" destId="{64BFE69D-6E69-4BF1-A899-3C5D3E5D8A55}" srcOrd="0" destOrd="0" presId="urn:microsoft.com/office/officeart/2005/8/layout/chevron1"/>
    <dgm:cxn modelId="{B6FF28CC-7DD8-484F-9F53-229E216B373C}" srcId="{F8D8CAB3-AA5C-4F6A-977F-C844DAC915A1}" destId="{2C2F5E52-6CAD-41A9-87C2-B36FFD3581A0}" srcOrd="3" destOrd="0" parTransId="{6B8ACC06-7EAC-4A80-A13D-3EEAE05B0725}" sibTransId="{A7D06878-6813-41C5-A9DB-14A2042654D1}"/>
    <dgm:cxn modelId="{A618D048-0D65-4059-8F53-D950FC76955E}" type="presParOf" srcId="{7EEA4FB9-8DD5-492D-A210-7D98363E39B5}" destId="{64BFE69D-6E69-4BF1-A899-3C5D3E5D8A55}" srcOrd="0" destOrd="0" presId="urn:microsoft.com/office/officeart/2005/8/layout/chevron1"/>
    <dgm:cxn modelId="{FC89F16A-E7E3-4C4B-A478-69714AD99C75}" type="presParOf" srcId="{7EEA4FB9-8DD5-492D-A210-7D98363E39B5}" destId="{EE803EC5-AE64-4772-B15D-CA042FED4A82}" srcOrd="1" destOrd="0" presId="urn:microsoft.com/office/officeart/2005/8/layout/chevron1"/>
    <dgm:cxn modelId="{74B189E2-6E08-4AA9-A694-6248AA2F5ED0}" type="presParOf" srcId="{7EEA4FB9-8DD5-492D-A210-7D98363E39B5}" destId="{83947F3E-FFAB-451B-A669-30F8BE99D801}" srcOrd="2" destOrd="0" presId="urn:microsoft.com/office/officeart/2005/8/layout/chevron1"/>
    <dgm:cxn modelId="{C086910F-F13C-4E0A-96B3-6C74AE507687}" type="presParOf" srcId="{7EEA4FB9-8DD5-492D-A210-7D98363E39B5}" destId="{8006E82E-7B03-4A2D-99CF-833252522E41}" srcOrd="3" destOrd="0" presId="urn:microsoft.com/office/officeart/2005/8/layout/chevron1"/>
    <dgm:cxn modelId="{FFD0291B-DBF1-413C-9F74-C1C86B964358}" type="presParOf" srcId="{7EEA4FB9-8DD5-492D-A210-7D98363E39B5}" destId="{73695B08-95C6-47D8-BBF0-01731473E1DB}" srcOrd="4" destOrd="0" presId="urn:microsoft.com/office/officeart/2005/8/layout/chevron1"/>
    <dgm:cxn modelId="{A5BADF21-41F1-446A-B45F-156B779A89E4}" type="presParOf" srcId="{7EEA4FB9-8DD5-492D-A210-7D98363E39B5}" destId="{A9AB29A7-31E9-434B-9F5F-7C1E8EE6E374}" srcOrd="5" destOrd="0" presId="urn:microsoft.com/office/officeart/2005/8/layout/chevron1"/>
    <dgm:cxn modelId="{24044951-F840-4C3D-B98A-DF7430B5FD33}" type="presParOf" srcId="{7EEA4FB9-8DD5-492D-A210-7D98363E39B5}" destId="{B1D00274-9DE5-4203-8770-E9355A93404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8CAB3-AA5C-4F6A-977F-C844DAC915A1}" type="doc">
      <dgm:prSet loTypeId="urn:microsoft.com/office/officeart/2005/8/layout/chevron1" loCatId="process" qsTypeId="urn:microsoft.com/office/officeart/2005/8/quickstyle/simple3" qsCatId="simple" csTypeId="urn:microsoft.com/office/officeart/2005/8/colors/accent2_2" csCatId="accent2" phldr="1"/>
      <dgm:spPr/>
    </dgm:pt>
    <dgm:pt modelId="{5D640E6F-6BFA-4222-B3A4-70A06A69D83D}">
      <dgm:prSet phldrT="[Text]" custT="1"/>
      <dgm:spPr/>
      <dgm:t>
        <a:bodyPr/>
        <a:lstStyle/>
        <a:p>
          <a:r>
            <a:rPr lang="el-GR" sz="2000" dirty="0" smtClean="0"/>
            <a:t>ΕΞΟΡΥΞΗ</a:t>
          </a:r>
          <a:endParaRPr lang="en-GB" sz="1300" dirty="0"/>
        </a:p>
      </dgm:t>
    </dgm:pt>
    <dgm:pt modelId="{2BBE351D-7A9F-4962-B027-70FB87CD53F9}" type="parTrans" cxnId="{7FEF6CFC-A016-420B-8526-50CFB2474168}">
      <dgm:prSet/>
      <dgm:spPr/>
      <dgm:t>
        <a:bodyPr/>
        <a:lstStyle/>
        <a:p>
          <a:endParaRPr lang="en-GB"/>
        </a:p>
      </dgm:t>
    </dgm:pt>
    <dgm:pt modelId="{E3378089-9417-4D1E-9DFC-A46CBFDCC76E}" type="sibTrans" cxnId="{7FEF6CFC-A016-420B-8526-50CFB2474168}">
      <dgm:prSet/>
      <dgm:spPr/>
      <dgm:t>
        <a:bodyPr/>
        <a:lstStyle/>
        <a:p>
          <a:endParaRPr lang="en-GB"/>
        </a:p>
      </dgm:t>
    </dgm:pt>
    <dgm:pt modelId="{9C41A196-C3CA-4A26-A26E-1FAF3074958C}">
      <dgm:prSet phldrT="[Text]" custT="1"/>
      <dgm:spPr/>
      <dgm:t>
        <a:bodyPr/>
        <a:lstStyle/>
        <a:p>
          <a:pPr marL="0" indent="0"/>
          <a:r>
            <a:rPr lang="el-GR" sz="1800" dirty="0" smtClean="0"/>
            <a:t>ΜΕΤΑΤΡΟΠΗ</a:t>
          </a:r>
          <a:endParaRPr lang="en-GB" sz="1300" dirty="0"/>
        </a:p>
      </dgm:t>
    </dgm:pt>
    <dgm:pt modelId="{2C9D7112-4E83-4F79-865A-C211BAAE77D0}" type="parTrans" cxnId="{65064444-9E05-4ECD-946F-74C577A144A5}">
      <dgm:prSet/>
      <dgm:spPr/>
      <dgm:t>
        <a:bodyPr/>
        <a:lstStyle/>
        <a:p>
          <a:endParaRPr lang="en-GB"/>
        </a:p>
      </dgm:t>
    </dgm:pt>
    <dgm:pt modelId="{62EB4550-1766-4FE4-94F4-892CC6946756}" type="sibTrans" cxnId="{65064444-9E05-4ECD-946F-74C577A144A5}">
      <dgm:prSet/>
      <dgm:spPr/>
      <dgm:t>
        <a:bodyPr/>
        <a:lstStyle/>
        <a:p>
          <a:endParaRPr lang="en-GB"/>
        </a:p>
      </dgm:t>
    </dgm:pt>
    <dgm:pt modelId="{B26FAD78-DB4C-4C99-BC95-6962C67F4835}">
      <dgm:prSet phldrT="[Text]" custT="1"/>
      <dgm:spPr/>
      <dgm:t>
        <a:bodyPr/>
        <a:lstStyle/>
        <a:p>
          <a:pPr marL="0" indent="0" defTabSz="1160463"/>
          <a:r>
            <a:rPr lang="el-GR" sz="1800" dirty="0" smtClean="0"/>
            <a:t>ΜΕΤΑΦΟΡΑ ΑΠΟΘΗΚΕΥΣΗΔΙΑΝΟΜΗ</a:t>
          </a:r>
          <a:endParaRPr lang="en-GB" sz="1800" dirty="0"/>
        </a:p>
      </dgm:t>
    </dgm:pt>
    <dgm:pt modelId="{AE76475A-8A43-4B34-B582-54DFF47A0CB5}" type="parTrans" cxnId="{87D6B1FC-69ED-4FF2-965B-AA3B93EC4FE5}">
      <dgm:prSet/>
      <dgm:spPr/>
      <dgm:t>
        <a:bodyPr/>
        <a:lstStyle/>
        <a:p>
          <a:endParaRPr lang="en-GB"/>
        </a:p>
      </dgm:t>
    </dgm:pt>
    <dgm:pt modelId="{D7743243-A7C0-4F8D-B159-ED5410D78635}" type="sibTrans" cxnId="{87D6B1FC-69ED-4FF2-965B-AA3B93EC4FE5}">
      <dgm:prSet/>
      <dgm:spPr/>
      <dgm:t>
        <a:bodyPr/>
        <a:lstStyle/>
        <a:p>
          <a:endParaRPr lang="en-GB"/>
        </a:p>
      </dgm:t>
    </dgm:pt>
    <dgm:pt modelId="{2C2F5E52-6CAD-41A9-87C2-B36FFD3581A0}">
      <dgm:prSet phldrT="[Text]"/>
      <dgm:spPr/>
      <dgm:t>
        <a:bodyPr/>
        <a:lstStyle/>
        <a:p>
          <a:r>
            <a:rPr lang="el-GR" dirty="0" smtClean="0"/>
            <a:t>ΜΕΤΑΤΡΟΠΗ ΤΕΛΙΚΗΣ ΧΡΗΣΗΣ</a:t>
          </a:r>
          <a:endParaRPr lang="en-GB" dirty="0"/>
        </a:p>
      </dgm:t>
    </dgm:pt>
    <dgm:pt modelId="{6B8ACC06-7EAC-4A80-A13D-3EEAE05B0725}" type="parTrans" cxnId="{B6FF28CC-7DD8-484F-9F53-229E216B373C}">
      <dgm:prSet/>
      <dgm:spPr/>
      <dgm:t>
        <a:bodyPr/>
        <a:lstStyle/>
        <a:p>
          <a:endParaRPr lang="en-GB"/>
        </a:p>
      </dgm:t>
    </dgm:pt>
    <dgm:pt modelId="{A7D06878-6813-41C5-A9DB-14A2042654D1}" type="sibTrans" cxnId="{B6FF28CC-7DD8-484F-9F53-229E216B373C}">
      <dgm:prSet/>
      <dgm:spPr/>
      <dgm:t>
        <a:bodyPr/>
        <a:lstStyle/>
        <a:p>
          <a:endParaRPr lang="en-GB"/>
        </a:p>
      </dgm:t>
    </dgm:pt>
    <dgm:pt modelId="{7EEA4FB9-8DD5-492D-A210-7D98363E39B5}" type="pres">
      <dgm:prSet presAssocID="{F8D8CAB3-AA5C-4F6A-977F-C844DAC915A1}" presName="Name0" presStyleCnt="0">
        <dgm:presLayoutVars>
          <dgm:dir/>
          <dgm:animLvl val="lvl"/>
          <dgm:resizeHandles val="exact"/>
        </dgm:presLayoutVars>
      </dgm:prSet>
      <dgm:spPr/>
    </dgm:pt>
    <dgm:pt modelId="{64BFE69D-6E69-4BF1-A899-3C5D3E5D8A55}" type="pres">
      <dgm:prSet presAssocID="{5D640E6F-6BFA-4222-B3A4-70A06A69D83D}" presName="parTxOnly" presStyleLbl="node1" presStyleIdx="0" presStyleCnt="4" custLinFactX="-5642" custLinFactNeighborX="-100000" custLinFactNeighborY="-337">
        <dgm:presLayoutVars>
          <dgm:chMax val="0"/>
          <dgm:chPref val="0"/>
          <dgm:bulletEnabled val="1"/>
        </dgm:presLayoutVars>
      </dgm:prSet>
      <dgm:spPr/>
      <dgm:t>
        <a:bodyPr/>
        <a:lstStyle/>
        <a:p>
          <a:endParaRPr lang="en-GB"/>
        </a:p>
      </dgm:t>
    </dgm:pt>
    <dgm:pt modelId="{EE803EC5-AE64-4772-B15D-CA042FED4A82}" type="pres">
      <dgm:prSet presAssocID="{E3378089-9417-4D1E-9DFC-A46CBFDCC76E}" presName="parTxOnlySpace" presStyleCnt="0"/>
      <dgm:spPr/>
    </dgm:pt>
    <dgm:pt modelId="{83947F3E-FFAB-451B-A669-30F8BE99D801}" type="pres">
      <dgm:prSet presAssocID="{9C41A196-C3CA-4A26-A26E-1FAF3074958C}" presName="parTxOnly" presStyleLbl="node1" presStyleIdx="1" presStyleCnt="4" custScaleX="103436">
        <dgm:presLayoutVars>
          <dgm:chMax val="0"/>
          <dgm:chPref val="0"/>
          <dgm:bulletEnabled val="1"/>
        </dgm:presLayoutVars>
      </dgm:prSet>
      <dgm:spPr/>
      <dgm:t>
        <a:bodyPr/>
        <a:lstStyle/>
        <a:p>
          <a:endParaRPr lang="en-GB"/>
        </a:p>
      </dgm:t>
    </dgm:pt>
    <dgm:pt modelId="{8006E82E-7B03-4A2D-99CF-833252522E41}" type="pres">
      <dgm:prSet presAssocID="{62EB4550-1766-4FE4-94F4-892CC6946756}" presName="parTxOnlySpace" presStyleCnt="0"/>
      <dgm:spPr/>
    </dgm:pt>
    <dgm:pt modelId="{73695B08-95C6-47D8-BBF0-01731473E1DB}" type="pres">
      <dgm:prSet presAssocID="{B26FAD78-DB4C-4C99-BC95-6962C67F4835}" presName="parTxOnly" presStyleLbl="node1" presStyleIdx="2" presStyleCnt="4" custScaleX="107440">
        <dgm:presLayoutVars>
          <dgm:chMax val="0"/>
          <dgm:chPref val="0"/>
          <dgm:bulletEnabled val="1"/>
        </dgm:presLayoutVars>
      </dgm:prSet>
      <dgm:spPr/>
      <dgm:t>
        <a:bodyPr/>
        <a:lstStyle/>
        <a:p>
          <a:endParaRPr lang="en-GB"/>
        </a:p>
      </dgm:t>
    </dgm:pt>
    <dgm:pt modelId="{A9AB29A7-31E9-434B-9F5F-7C1E8EE6E374}" type="pres">
      <dgm:prSet presAssocID="{D7743243-A7C0-4F8D-B159-ED5410D78635}" presName="parTxOnlySpace" presStyleCnt="0"/>
      <dgm:spPr/>
    </dgm:pt>
    <dgm:pt modelId="{B1D00274-9DE5-4203-8770-E9355A934048}" type="pres">
      <dgm:prSet presAssocID="{2C2F5E52-6CAD-41A9-87C2-B36FFD3581A0}" presName="parTxOnly" presStyleLbl="node1" presStyleIdx="3" presStyleCnt="4">
        <dgm:presLayoutVars>
          <dgm:chMax val="0"/>
          <dgm:chPref val="0"/>
          <dgm:bulletEnabled val="1"/>
        </dgm:presLayoutVars>
      </dgm:prSet>
      <dgm:spPr/>
      <dgm:t>
        <a:bodyPr/>
        <a:lstStyle/>
        <a:p>
          <a:endParaRPr lang="en-GB"/>
        </a:p>
      </dgm:t>
    </dgm:pt>
  </dgm:ptLst>
  <dgm:cxnLst>
    <dgm:cxn modelId="{0EFB1C38-04DC-46F2-88F9-006A12C8EA28}" type="presOf" srcId="{9C41A196-C3CA-4A26-A26E-1FAF3074958C}" destId="{83947F3E-FFAB-451B-A669-30F8BE99D801}" srcOrd="0" destOrd="0" presId="urn:microsoft.com/office/officeart/2005/8/layout/chevron1"/>
    <dgm:cxn modelId="{6812B113-5D2B-45C3-8C6C-3DA965464348}" type="presOf" srcId="{B26FAD78-DB4C-4C99-BC95-6962C67F4835}" destId="{73695B08-95C6-47D8-BBF0-01731473E1DB}" srcOrd="0" destOrd="0" presId="urn:microsoft.com/office/officeart/2005/8/layout/chevron1"/>
    <dgm:cxn modelId="{65064444-9E05-4ECD-946F-74C577A144A5}" srcId="{F8D8CAB3-AA5C-4F6A-977F-C844DAC915A1}" destId="{9C41A196-C3CA-4A26-A26E-1FAF3074958C}" srcOrd="1" destOrd="0" parTransId="{2C9D7112-4E83-4F79-865A-C211BAAE77D0}" sibTransId="{62EB4550-1766-4FE4-94F4-892CC6946756}"/>
    <dgm:cxn modelId="{B6FF28CC-7DD8-484F-9F53-229E216B373C}" srcId="{F8D8CAB3-AA5C-4F6A-977F-C844DAC915A1}" destId="{2C2F5E52-6CAD-41A9-87C2-B36FFD3581A0}" srcOrd="3" destOrd="0" parTransId="{6B8ACC06-7EAC-4A80-A13D-3EEAE05B0725}" sibTransId="{A7D06878-6813-41C5-A9DB-14A2042654D1}"/>
    <dgm:cxn modelId="{7FEF6CFC-A016-420B-8526-50CFB2474168}" srcId="{F8D8CAB3-AA5C-4F6A-977F-C844DAC915A1}" destId="{5D640E6F-6BFA-4222-B3A4-70A06A69D83D}" srcOrd="0" destOrd="0" parTransId="{2BBE351D-7A9F-4962-B027-70FB87CD53F9}" sibTransId="{E3378089-9417-4D1E-9DFC-A46CBFDCC76E}"/>
    <dgm:cxn modelId="{9CC8E2DE-2E5B-47EE-9FDB-F2CA550ABA99}" type="presOf" srcId="{5D640E6F-6BFA-4222-B3A4-70A06A69D83D}" destId="{64BFE69D-6E69-4BF1-A899-3C5D3E5D8A55}" srcOrd="0" destOrd="0" presId="urn:microsoft.com/office/officeart/2005/8/layout/chevron1"/>
    <dgm:cxn modelId="{87D6B1FC-69ED-4FF2-965B-AA3B93EC4FE5}" srcId="{F8D8CAB3-AA5C-4F6A-977F-C844DAC915A1}" destId="{B26FAD78-DB4C-4C99-BC95-6962C67F4835}" srcOrd="2" destOrd="0" parTransId="{AE76475A-8A43-4B34-B582-54DFF47A0CB5}" sibTransId="{D7743243-A7C0-4F8D-B159-ED5410D78635}"/>
    <dgm:cxn modelId="{D1DB35CC-96AC-478E-B7FC-7E64B52431F3}" type="presOf" srcId="{2C2F5E52-6CAD-41A9-87C2-B36FFD3581A0}" destId="{B1D00274-9DE5-4203-8770-E9355A934048}" srcOrd="0" destOrd="0" presId="urn:microsoft.com/office/officeart/2005/8/layout/chevron1"/>
    <dgm:cxn modelId="{64C3F24B-DCDB-4B26-89DF-C8629ACDFB87}" type="presOf" srcId="{F8D8CAB3-AA5C-4F6A-977F-C844DAC915A1}" destId="{7EEA4FB9-8DD5-492D-A210-7D98363E39B5}" srcOrd="0" destOrd="0" presId="urn:microsoft.com/office/officeart/2005/8/layout/chevron1"/>
    <dgm:cxn modelId="{1C0B32EB-B997-49E8-8849-2DEAFB1ADA44}" type="presParOf" srcId="{7EEA4FB9-8DD5-492D-A210-7D98363E39B5}" destId="{64BFE69D-6E69-4BF1-A899-3C5D3E5D8A55}" srcOrd="0" destOrd="0" presId="urn:microsoft.com/office/officeart/2005/8/layout/chevron1"/>
    <dgm:cxn modelId="{3975199F-C4D1-4CFA-ABDD-952ABD02438C}" type="presParOf" srcId="{7EEA4FB9-8DD5-492D-A210-7D98363E39B5}" destId="{EE803EC5-AE64-4772-B15D-CA042FED4A82}" srcOrd="1" destOrd="0" presId="urn:microsoft.com/office/officeart/2005/8/layout/chevron1"/>
    <dgm:cxn modelId="{541DCEAE-1BDF-4127-AFF9-734FA44E0868}" type="presParOf" srcId="{7EEA4FB9-8DD5-492D-A210-7D98363E39B5}" destId="{83947F3E-FFAB-451B-A669-30F8BE99D801}" srcOrd="2" destOrd="0" presId="urn:microsoft.com/office/officeart/2005/8/layout/chevron1"/>
    <dgm:cxn modelId="{1AC75838-A7D5-4B52-B17D-8C09ED4EE1DD}" type="presParOf" srcId="{7EEA4FB9-8DD5-492D-A210-7D98363E39B5}" destId="{8006E82E-7B03-4A2D-99CF-833252522E41}" srcOrd="3" destOrd="0" presId="urn:microsoft.com/office/officeart/2005/8/layout/chevron1"/>
    <dgm:cxn modelId="{317E9B39-07BE-42DA-864C-7723C6949500}" type="presParOf" srcId="{7EEA4FB9-8DD5-492D-A210-7D98363E39B5}" destId="{73695B08-95C6-47D8-BBF0-01731473E1DB}" srcOrd="4" destOrd="0" presId="urn:microsoft.com/office/officeart/2005/8/layout/chevron1"/>
    <dgm:cxn modelId="{801CE92F-7952-4F9D-A8CE-D2669A1057F5}" type="presParOf" srcId="{7EEA4FB9-8DD5-492D-A210-7D98363E39B5}" destId="{A9AB29A7-31E9-434B-9F5F-7C1E8EE6E374}" srcOrd="5" destOrd="0" presId="urn:microsoft.com/office/officeart/2005/8/layout/chevron1"/>
    <dgm:cxn modelId="{0711395B-69E6-4479-AEC1-9DF209B12A40}" type="presParOf" srcId="{7EEA4FB9-8DD5-492D-A210-7D98363E39B5}" destId="{B1D00274-9DE5-4203-8770-E9355A93404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8CAB3-AA5C-4F6A-977F-C844DAC915A1}" type="doc">
      <dgm:prSet loTypeId="urn:microsoft.com/office/officeart/2005/8/layout/chevron1" loCatId="process" qsTypeId="urn:microsoft.com/office/officeart/2005/8/quickstyle/simple3" qsCatId="simple" csTypeId="urn:microsoft.com/office/officeart/2005/8/colors/accent2_2" csCatId="accent2" phldr="1"/>
      <dgm:spPr/>
    </dgm:pt>
    <dgm:pt modelId="{5D640E6F-6BFA-4222-B3A4-70A06A69D83D}">
      <dgm:prSet phldrT="[Text]" custT="1"/>
      <dgm:spPr/>
      <dgm:t>
        <a:bodyPr/>
        <a:lstStyle/>
        <a:p>
          <a:r>
            <a:rPr lang="el-GR" sz="1800" dirty="0" smtClean="0"/>
            <a:t>ΜΕΤΑΤΡΟΠΗ</a:t>
          </a:r>
          <a:endParaRPr lang="en-GB" sz="1300" dirty="0"/>
        </a:p>
      </dgm:t>
    </dgm:pt>
    <dgm:pt modelId="{2BBE351D-7A9F-4962-B027-70FB87CD53F9}" type="parTrans" cxnId="{7FEF6CFC-A016-420B-8526-50CFB2474168}">
      <dgm:prSet/>
      <dgm:spPr/>
      <dgm:t>
        <a:bodyPr/>
        <a:lstStyle/>
        <a:p>
          <a:endParaRPr lang="en-GB"/>
        </a:p>
      </dgm:t>
    </dgm:pt>
    <dgm:pt modelId="{E3378089-9417-4D1E-9DFC-A46CBFDCC76E}" type="sibTrans" cxnId="{7FEF6CFC-A016-420B-8526-50CFB2474168}">
      <dgm:prSet/>
      <dgm:spPr/>
      <dgm:t>
        <a:bodyPr/>
        <a:lstStyle/>
        <a:p>
          <a:endParaRPr lang="en-GB"/>
        </a:p>
      </dgm:t>
    </dgm:pt>
    <dgm:pt modelId="{B26FAD78-DB4C-4C99-BC95-6962C67F4835}">
      <dgm:prSet phldrT="[Text]" custT="1"/>
      <dgm:spPr/>
      <dgm:t>
        <a:bodyPr/>
        <a:lstStyle/>
        <a:p>
          <a:pPr marL="0" indent="0" defTabSz="1160463"/>
          <a:r>
            <a:rPr lang="el-GR" sz="1800" dirty="0" smtClean="0"/>
            <a:t>ΜΕΤΑΦΟΡΑ ΑΠΟΘΗΚΕΥΣΗΔΙΑΝΟΜΗ</a:t>
          </a:r>
          <a:endParaRPr lang="en-GB" sz="1800" dirty="0"/>
        </a:p>
      </dgm:t>
    </dgm:pt>
    <dgm:pt modelId="{AE76475A-8A43-4B34-B582-54DFF47A0CB5}" type="parTrans" cxnId="{87D6B1FC-69ED-4FF2-965B-AA3B93EC4FE5}">
      <dgm:prSet/>
      <dgm:spPr/>
      <dgm:t>
        <a:bodyPr/>
        <a:lstStyle/>
        <a:p>
          <a:endParaRPr lang="en-GB"/>
        </a:p>
      </dgm:t>
    </dgm:pt>
    <dgm:pt modelId="{D7743243-A7C0-4F8D-B159-ED5410D78635}" type="sibTrans" cxnId="{87D6B1FC-69ED-4FF2-965B-AA3B93EC4FE5}">
      <dgm:prSet/>
      <dgm:spPr/>
      <dgm:t>
        <a:bodyPr/>
        <a:lstStyle/>
        <a:p>
          <a:endParaRPr lang="en-GB"/>
        </a:p>
      </dgm:t>
    </dgm:pt>
    <dgm:pt modelId="{2C2F5E52-6CAD-41A9-87C2-B36FFD3581A0}">
      <dgm:prSet phldrT="[Text]"/>
      <dgm:spPr/>
      <dgm:t>
        <a:bodyPr/>
        <a:lstStyle/>
        <a:p>
          <a:r>
            <a:rPr lang="el-GR" dirty="0" smtClean="0"/>
            <a:t>ΜΕΤΑΤΡΟΠΗ ΤΕΛΙΚΗΣ ΧΡΗΣΗΣ</a:t>
          </a:r>
          <a:endParaRPr lang="en-GB" dirty="0"/>
        </a:p>
      </dgm:t>
    </dgm:pt>
    <dgm:pt modelId="{6B8ACC06-7EAC-4A80-A13D-3EEAE05B0725}" type="parTrans" cxnId="{B6FF28CC-7DD8-484F-9F53-229E216B373C}">
      <dgm:prSet/>
      <dgm:spPr/>
      <dgm:t>
        <a:bodyPr/>
        <a:lstStyle/>
        <a:p>
          <a:endParaRPr lang="en-GB"/>
        </a:p>
      </dgm:t>
    </dgm:pt>
    <dgm:pt modelId="{A7D06878-6813-41C5-A9DB-14A2042654D1}" type="sibTrans" cxnId="{B6FF28CC-7DD8-484F-9F53-229E216B373C}">
      <dgm:prSet/>
      <dgm:spPr/>
      <dgm:t>
        <a:bodyPr/>
        <a:lstStyle/>
        <a:p>
          <a:endParaRPr lang="en-GB"/>
        </a:p>
      </dgm:t>
    </dgm:pt>
    <dgm:pt modelId="{023B2E08-C7D0-404A-8584-41381C1688F4}">
      <dgm:prSet phldrT="[Text]"/>
      <dgm:spPr/>
      <dgm:t>
        <a:bodyPr/>
        <a:lstStyle/>
        <a:p>
          <a:r>
            <a:rPr lang="el-GR" dirty="0" smtClean="0"/>
            <a:t>ΤΕΛΙΚΗ ΧΡΗΣΗ</a:t>
          </a:r>
          <a:endParaRPr lang="en-GB" dirty="0"/>
        </a:p>
      </dgm:t>
    </dgm:pt>
    <dgm:pt modelId="{C3DF220B-0D1B-477C-AFA2-8DC479D9C3E9}" type="parTrans" cxnId="{DF01BF40-EC9A-4BE1-B04A-7BD8344D8C12}">
      <dgm:prSet/>
      <dgm:spPr/>
      <dgm:t>
        <a:bodyPr/>
        <a:lstStyle/>
        <a:p>
          <a:endParaRPr lang="en-GB"/>
        </a:p>
      </dgm:t>
    </dgm:pt>
    <dgm:pt modelId="{75E6BB86-FD33-4DAF-9A1D-0CFAF7487FE6}" type="sibTrans" cxnId="{DF01BF40-EC9A-4BE1-B04A-7BD8344D8C12}">
      <dgm:prSet/>
      <dgm:spPr/>
      <dgm:t>
        <a:bodyPr/>
        <a:lstStyle/>
        <a:p>
          <a:endParaRPr lang="en-GB"/>
        </a:p>
      </dgm:t>
    </dgm:pt>
    <dgm:pt modelId="{7EEA4FB9-8DD5-492D-A210-7D98363E39B5}" type="pres">
      <dgm:prSet presAssocID="{F8D8CAB3-AA5C-4F6A-977F-C844DAC915A1}" presName="Name0" presStyleCnt="0">
        <dgm:presLayoutVars>
          <dgm:dir/>
          <dgm:animLvl val="lvl"/>
          <dgm:resizeHandles val="exact"/>
        </dgm:presLayoutVars>
      </dgm:prSet>
      <dgm:spPr/>
    </dgm:pt>
    <dgm:pt modelId="{64BFE69D-6E69-4BF1-A899-3C5D3E5D8A55}" type="pres">
      <dgm:prSet presAssocID="{5D640E6F-6BFA-4222-B3A4-70A06A69D83D}" presName="parTxOnly" presStyleLbl="node1" presStyleIdx="0" presStyleCnt="4" custLinFactX="-5642" custLinFactNeighborX="-100000" custLinFactNeighborY="-337">
        <dgm:presLayoutVars>
          <dgm:chMax val="0"/>
          <dgm:chPref val="0"/>
          <dgm:bulletEnabled val="1"/>
        </dgm:presLayoutVars>
      </dgm:prSet>
      <dgm:spPr/>
      <dgm:t>
        <a:bodyPr/>
        <a:lstStyle/>
        <a:p>
          <a:endParaRPr lang="en-GB"/>
        </a:p>
      </dgm:t>
    </dgm:pt>
    <dgm:pt modelId="{EE803EC5-AE64-4772-B15D-CA042FED4A82}" type="pres">
      <dgm:prSet presAssocID="{E3378089-9417-4D1E-9DFC-A46CBFDCC76E}" presName="parTxOnlySpace" presStyleCnt="0"/>
      <dgm:spPr/>
    </dgm:pt>
    <dgm:pt modelId="{73695B08-95C6-47D8-BBF0-01731473E1DB}" type="pres">
      <dgm:prSet presAssocID="{B26FAD78-DB4C-4C99-BC95-6962C67F4835}" presName="parTxOnly" presStyleLbl="node1" presStyleIdx="1" presStyleCnt="4" custScaleX="107440">
        <dgm:presLayoutVars>
          <dgm:chMax val="0"/>
          <dgm:chPref val="0"/>
          <dgm:bulletEnabled val="1"/>
        </dgm:presLayoutVars>
      </dgm:prSet>
      <dgm:spPr/>
      <dgm:t>
        <a:bodyPr/>
        <a:lstStyle/>
        <a:p>
          <a:endParaRPr lang="en-GB"/>
        </a:p>
      </dgm:t>
    </dgm:pt>
    <dgm:pt modelId="{A9AB29A7-31E9-434B-9F5F-7C1E8EE6E374}" type="pres">
      <dgm:prSet presAssocID="{D7743243-A7C0-4F8D-B159-ED5410D78635}" presName="parTxOnlySpace" presStyleCnt="0"/>
      <dgm:spPr/>
    </dgm:pt>
    <dgm:pt modelId="{B1D00274-9DE5-4203-8770-E9355A934048}" type="pres">
      <dgm:prSet presAssocID="{2C2F5E52-6CAD-41A9-87C2-B36FFD3581A0}" presName="parTxOnly" presStyleLbl="node1" presStyleIdx="2" presStyleCnt="4">
        <dgm:presLayoutVars>
          <dgm:chMax val="0"/>
          <dgm:chPref val="0"/>
          <dgm:bulletEnabled val="1"/>
        </dgm:presLayoutVars>
      </dgm:prSet>
      <dgm:spPr/>
      <dgm:t>
        <a:bodyPr/>
        <a:lstStyle/>
        <a:p>
          <a:endParaRPr lang="en-GB"/>
        </a:p>
      </dgm:t>
    </dgm:pt>
    <dgm:pt modelId="{B6FA510D-902D-4E00-A59B-2596E15552D7}" type="pres">
      <dgm:prSet presAssocID="{A7D06878-6813-41C5-A9DB-14A2042654D1}" presName="parTxOnlySpace" presStyleCnt="0"/>
      <dgm:spPr/>
    </dgm:pt>
    <dgm:pt modelId="{D107C71F-D4A1-4279-B78D-6F3F84BD6247}" type="pres">
      <dgm:prSet presAssocID="{023B2E08-C7D0-404A-8584-41381C1688F4}" presName="parTxOnly" presStyleLbl="node1" presStyleIdx="3" presStyleCnt="4">
        <dgm:presLayoutVars>
          <dgm:chMax val="0"/>
          <dgm:chPref val="0"/>
          <dgm:bulletEnabled val="1"/>
        </dgm:presLayoutVars>
      </dgm:prSet>
      <dgm:spPr/>
      <dgm:t>
        <a:bodyPr/>
        <a:lstStyle/>
        <a:p>
          <a:endParaRPr lang="en-GB"/>
        </a:p>
      </dgm:t>
    </dgm:pt>
  </dgm:ptLst>
  <dgm:cxnLst>
    <dgm:cxn modelId="{AE2BEA7E-060D-499D-B737-8AD02725B5A8}" type="presOf" srcId="{B26FAD78-DB4C-4C99-BC95-6962C67F4835}" destId="{73695B08-95C6-47D8-BBF0-01731473E1DB}" srcOrd="0" destOrd="0" presId="urn:microsoft.com/office/officeart/2005/8/layout/chevron1"/>
    <dgm:cxn modelId="{16F6A404-FAF3-490F-854E-3ECC5B2DC0C4}" type="presOf" srcId="{2C2F5E52-6CAD-41A9-87C2-B36FFD3581A0}" destId="{B1D00274-9DE5-4203-8770-E9355A934048}" srcOrd="0" destOrd="0" presId="urn:microsoft.com/office/officeart/2005/8/layout/chevron1"/>
    <dgm:cxn modelId="{9046A5C8-E317-4CAD-88CB-CEAE61F54154}" type="presOf" srcId="{5D640E6F-6BFA-4222-B3A4-70A06A69D83D}" destId="{64BFE69D-6E69-4BF1-A899-3C5D3E5D8A55}" srcOrd="0" destOrd="0" presId="urn:microsoft.com/office/officeart/2005/8/layout/chevron1"/>
    <dgm:cxn modelId="{C7C81AEB-2D5E-42CF-B6B8-9F2EFFA4BBCC}" type="presOf" srcId="{023B2E08-C7D0-404A-8584-41381C1688F4}" destId="{D107C71F-D4A1-4279-B78D-6F3F84BD6247}" srcOrd="0" destOrd="0" presId="urn:microsoft.com/office/officeart/2005/8/layout/chevron1"/>
    <dgm:cxn modelId="{86EAD862-BFE8-4330-9D80-8BF0178B19D1}" type="presOf" srcId="{F8D8CAB3-AA5C-4F6A-977F-C844DAC915A1}" destId="{7EEA4FB9-8DD5-492D-A210-7D98363E39B5}" srcOrd="0" destOrd="0" presId="urn:microsoft.com/office/officeart/2005/8/layout/chevron1"/>
    <dgm:cxn modelId="{B6FF28CC-7DD8-484F-9F53-229E216B373C}" srcId="{F8D8CAB3-AA5C-4F6A-977F-C844DAC915A1}" destId="{2C2F5E52-6CAD-41A9-87C2-B36FFD3581A0}" srcOrd="2" destOrd="0" parTransId="{6B8ACC06-7EAC-4A80-A13D-3EEAE05B0725}" sibTransId="{A7D06878-6813-41C5-A9DB-14A2042654D1}"/>
    <dgm:cxn modelId="{7FEF6CFC-A016-420B-8526-50CFB2474168}" srcId="{F8D8CAB3-AA5C-4F6A-977F-C844DAC915A1}" destId="{5D640E6F-6BFA-4222-B3A4-70A06A69D83D}" srcOrd="0" destOrd="0" parTransId="{2BBE351D-7A9F-4962-B027-70FB87CD53F9}" sibTransId="{E3378089-9417-4D1E-9DFC-A46CBFDCC76E}"/>
    <dgm:cxn modelId="{87D6B1FC-69ED-4FF2-965B-AA3B93EC4FE5}" srcId="{F8D8CAB3-AA5C-4F6A-977F-C844DAC915A1}" destId="{B26FAD78-DB4C-4C99-BC95-6962C67F4835}" srcOrd="1" destOrd="0" parTransId="{AE76475A-8A43-4B34-B582-54DFF47A0CB5}" sibTransId="{D7743243-A7C0-4F8D-B159-ED5410D78635}"/>
    <dgm:cxn modelId="{DF01BF40-EC9A-4BE1-B04A-7BD8344D8C12}" srcId="{F8D8CAB3-AA5C-4F6A-977F-C844DAC915A1}" destId="{023B2E08-C7D0-404A-8584-41381C1688F4}" srcOrd="3" destOrd="0" parTransId="{C3DF220B-0D1B-477C-AFA2-8DC479D9C3E9}" sibTransId="{75E6BB86-FD33-4DAF-9A1D-0CFAF7487FE6}"/>
    <dgm:cxn modelId="{C7867583-3FB2-49C9-9C65-31B40DADCB54}" type="presParOf" srcId="{7EEA4FB9-8DD5-492D-A210-7D98363E39B5}" destId="{64BFE69D-6E69-4BF1-A899-3C5D3E5D8A55}" srcOrd="0" destOrd="0" presId="urn:microsoft.com/office/officeart/2005/8/layout/chevron1"/>
    <dgm:cxn modelId="{F6699A91-14B2-4875-876C-E3AA84872A79}" type="presParOf" srcId="{7EEA4FB9-8DD5-492D-A210-7D98363E39B5}" destId="{EE803EC5-AE64-4772-B15D-CA042FED4A82}" srcOrd="1" destOrd="0" presId="urn:microsoft.com/office/officeart/2005/8/layout/chevron1"/>
    <dgm:cxn modelId="{AC9806E4-063C-4ED0-B50C-55683E9A45A0}" type="presParOf" srcId="{7EEA4FB9-8DD5-492D-A210-7D98363E39B5}" destId="{73695B08-95C6-47D8-BBF0-01731473E1DB}" srcOrd="2" destOrd="0" presId="urn:microsoft.com/office/officeart/2005/8/layout/chevron1"/>
    <dgm:cxn modelId="{F433D863-6209-4A03-A1B4-E26E9B1A46AC}" type="presParOf" srcId="{7EEA4FB9-8DD5-492D-A210-7D98363E39B5}" destId="{A9AB29A7-31E9-434B-9F5F-7C1E8EE6E374}" srcOrd="3" destOrd="0" presId="urn:microsoft.com/office/officeart/2005/8/layout/chevron1"/>
    <dgm:cxn modelId="{F7453623-4F29-4EDD-82D6-10081C43E7E7}" type="presParOf" srcId="{7EEA4FB9-8DD5-492D-A210-7D98363E39B5}" destId="{B1D00274-9DE5-4203-8770-E9355A934048}" srcOrd="4" destOrd="0" presId="urn:microsoft.com/office/officeart/2005/8/layout/chevron1"/>
    <dgm:cxn modelId="{0C13BBFE-6B7B-45E9-BD44-1533CFEBECF4}" type="presParOf" srcId="{7EEA4FB9-8DD5-492D-A210-7D98363E39B5}" destId="{B6FA510D-902D-4E00-A59B-2596E15552D7}" srcOrd="5" destOrd="0" presId="urn:microsoft.com/office/officeart/2005/8/layout/chevron1"/>
    <dgm:cxn modelId="{18A0A705-4249-43E0-B0A1-5ED103008FCD}" type="presParOf" srcId="{7EEA4FB9-8DD5-492D-A210-7D98363E39B5}" destId="{D107C71F-D4A1-4279-B78D-6F3F84BD624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E69D-6E69-4BF1-A899-3C5D3E5D8A55}">
      <dsp:nvSpPr>
        <dsp:cNvPr id="0" name=""/>
        <dsp:cNvSpPr/>
      </dsp:nvSpPr>
      <dsp:spPr>
        <a:xfrm>
          <a:off x="0" y="830575"/>
          <a:ext cx="1775813" cy="710325"/>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l-GR" sz="2000" kern="1200" dirty="0" smtClean="0"/>
            <a:t>ΕΞΟΡΥΞΗ</a:t>
          </a:r>
          <a:endParaRPr lang="en-GB" sz="1300" kern="1200" dirty="0"/>
        </a:p>
      </dsp:txBody>
      <dsp:txXfrm>
        <a:off x="355163" y="830575"/>
        <a:ext cx="1065488" cy="710325"/>
      </dsp:txXfrm>
    </dsp:sp>
    <dsp:sp modelId="{83947F3E-FFAB-451B-A669-30F8BE99D801}">
      <dsp:nvSpPr>
        <dsp:cNvPr id="0" name=""/>
        <dsp:cNvSpPr/>
      </dsp:nvSpPr>
      <dsp:spPr>
        <a:xfrm>
          <a:off x="1600552" y="551697"/>
          <a:ext cx="3221041" cy="1272867"/>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pPr>
          <a:r>
            <a:rPr lang="el-GR" sz="2000" b="1" kern="1200" dirty="0" smtClean="0">
              <a:latin typeface="Cambria Math" panose="02040503050406030204" pitchFamily="18" charset="0"/>
              <a:ea typeface="Cambria Math" panose="02040503050406030204" pitchFamily="18" charset="0"/>
            </a:rPr>
            <a:t>ΜΕΤΑΤΡΟΠΗ</a:t>
          </a:r>
          <a:endParaRPr lang="en-GB" sz="1400" b="1" kern="1200" dirty="0">
            <a:latin typeface="Cambria Math" panose="02040503050406030204" pitchFamily="18" charset="0"/>
            <a:ea typeface="Cambria Math" panose="02040503050406030204" pitchFamily="18" charset="0"/>
          </a:endParaRPr>
        </a:p>
      </dsp:txBody>
      <dsp:txXfrm>
        <a:off x="2236986" y="551697"/>
        <a:ext cx="1948174" cy="1272867"/>
      </dsp:txXfrm>
    </dsp:sp>
    <dsp:sp modelId="{73695B08-95C6-47D8-BBF0-01731473E1DB}">
      <dsp:nvSpPr>
        <dsp:cNvPr id="0" name=""/>
        <dsp:cNvSpPr/>
      </dsp:nvSpPr>
      <dsp:spPr>
        <a:xfrm>
          <a:off x="4644012" y="832968"/>
          <a:ext cx="2262723" cy="710325"/>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1160463">
            <a:lnSpc>
              <a:spcPct val="90000"/>
            </a:lnSpc>
            <a:spcBef>
              <a:spcPct val="0"/>
            </a:spcBef>
            <a:spcAft>
              <a:spcPct val="35000"/>
            </a:spcAft>
          </a:pPr>
          <a:r>
            <a:rPr lang="el-GR" sz="1600" kern="1200" dirty="0" smtClean="0"/>
            <a:t>ΜΕΤΑΦΟΡΑ ΑΠΟΘΗΚΕΥΣΗ ΔΙΑΝΟΜΗ</a:t>
          </a:r>
          <a:endParaRPr lang="en-GB" sz="1600" kern="1200" dirty="0"/>
        </a:p>
      </dsp:txBody>
      <dsp:txXfrm>
        <a:off x="4999175" y="832968"/>
        <a:ext cx="1552398" cy="710325"/>
      </dsp:txXfrm>
    </dsp:sp>
    <dsp:sp modelId="{B1D00274-9DE5-4203-8770-E9355A934048}">
      <dsp:nvSpPr>
        <dsp:cNvPr id="0" name=""/>
        <dsp:cNvSpPr/>
      </dsp:nvSpPr>
      <dsp:spPr>
        <a:xfrm>
          <a:off x="6729154" y="832968"/>
          <a:ext cx="1775813" cy="710325"/>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l-GR" sz="1500" kern="1200" dirty="0" smtClean="0"/>
            <a:t>ΜΕΤΑΤΡΟΠΗ ΤΕΛΙΚΗΣ ΧΡΗΣΗΣ</a:t>
          </a:r>
          <a:endParaRPr lang="en-GB" sz="1500" kern="1200" dirty="0"/>
        </a:p>
      </dsp:txBody>
      <dsp:txXfrm>
        <a:off x="7084317" y="832968"/>
        <a:ext cx="1065488" cy="710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E69D-6E69-4BF1-A899-3C5D3E5D8A55}">
      <dsp:nvSpPr>
        <dsp:cNvPr id="0" name=""/>
        <dsp:cNvSpPr/>
      </dsp:nvSpPr>
      <dsp:spPr>
        <a:xfrm>
          <a:off x="0" y="501623"/>
          <a:ext cx="2157858" cy="8631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l-GR" sz="2000" kern="1200" dirty="0" smtClean="0"/>
            <a:t>ΕΞΟΡΥΞΗ</a:t>
          </a:r>
          <a:endParaRPr lang="en-GB" sz="1300" kern="1200" dirty="0"/>
        </a:p>
      </dsp:txBody>
      <dsp:txXfrm>
        <a:off x="431572" y="501623"/>
        <a:ext cx="1294715" cy="863143"/>
      </dsp:txXfrm>
    </dsp:sp>
    <dsp:sp modelId="{83947F3E-FFAB-451B-A669-30F8BE99D801}">
      <dsp:nvSpPr>
        <dsp:cNvPr id="0" name=""/>
        <dsp:cNvSpPr/>
      </dsp:nvSpPr>
      <dsp:spPr>
        <a:xfrm>
          <a:off x="1947489" y="504532"/>
          <a:ext cx="2232003" cy="8631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pPr>
          <a:r>
            <a:rPr lang="el-GR" sz="1800" kern="1200" dirty="0" smtClean="0"/>
            <a:t>ΜΕΤΑΤΡΟΠΗ</a:t>
          </a:r>
          <a:endParaRPr lang="en-GB" sz="1300" kern="1200" dirty="0"/>
        </a:p>
      </dsp:txBody>
      <dsp:txXfrm>
        <a:off x="2379061" y="504532"/>
        <a:ext cx="1368860" cy="863143"/>
      </dsp:txXfrm>
    </dsp:sp>
    <dsp:sp modelId="{73695B08-95C6-47D8-BBF0-01731473E1DB}">
      <dsp:nvSpPr>
        <dsp:cNvPr id="0" name=""/>
        <dsp:cNvSpPr/>
      </dsp:nvSpPr>
      <dsp:spPr>
        <a:xfrm>
          <a:off x="3963706" y="504532"/>
          <a:ext cx="2318403" cy="8631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1160463">
            <a:lnSpc>
              <a:spcPct val="90000"/>
            </a:lnSpc>
            <a:spcBef>
              <a:spcPct val="0"/>
            </a:spcBef>
            <a:spcAft>
              <a:spcPct val="35000"/>
            </a:spcAft>
          </a:pPr>
          <a:r>
            <a:rPr lang="el-GR" sz="1800" kern="1200" dirty="0" smtClean="0"/>
            <a:t>ΜΕΤΑΦΟΡΑ ΑΠΟΘΗΚΕΥΣΗΔΙΑΝΟΜΗ</a:t>
          </a:r>
          <a:endParaRPr lang="en-GB" sz="1800" kern="1200" dirty="0"/>
        </a:p>
      </dsp:txBody>
      <dsp:txXfrm>
        <a:off x="4395278" y="504532"/>
        <a:ext cx="1455260" cy="863143"/>
      </dsp:txXfrm>
    </dsp:sp>
    <dsp:sp modelId="{B1D00274-9DE5-4203-8770-E9355A934048}">
      <dsp:nvSpPr>
        <dsp:cNvPr id="0" name=""/>
        <dsp:cNvSpPr/>
      </dsp:nvSpPr>
      <dsp:spPr>
        <a:xfrm>
          <a:off x="6066324" y="504532"/>
          <a:ext cx="2157858" cy="86314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kern="1200" dirty="0" smtClean="0"/>
            <a:t>ΜΕΤΑΤΡΟΠΗ ΤΕΛΙΚΗΣ ΧΡΗΣΗΣ</a:t>
          </a:r>
          <a:endParaRPr lang="en-GB" sz="1800" kern="1200" dirty="0"/>
        </a:p>
      </dsp:txBody>
      <dsp:txXfrm>
        <a:off x="6497896" y="504532"/>
        <a:ext cx="1294715" cy="863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E69D-6E69-4BF1-A899-3C5D3E5D8A55}">
      <dsp:nvSpPr>
        <dsp:cNvPr id="0" name=""/>
        <dsp:cNvSpPr/>
      </dsp:nvSpPr>
      <dsp:spPr>
        <a:xfrm>
          <a:off x="0" y="497577"/>
          <a:ext cx="2177950" cy="87118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kern="1200" dirty="0" smtClean="0"/>
            <a:t>ΜΕΤΑΤΡΟΠΗ</a:t>
          </a:r>
          <a:endParaRPr lang="en-GB" sz="1300" kern="1200" dirty="0"/>
        </a:p>
      </dsp:txBody>
      <dsp:txXfrm>
        <a:off x="435590" y="497577"/>
        <a:ext cx="1306770" cy="871180"/>
      </dsp:txXfrm>
    </dsp:sp>
    <dsp:sp modelId="{73695B08-95C6-47D8-BBF0-01731473E1DB}">
      <dsp:nvSpPr>
        <dsp:cNvPr id="0" name=""/>
        <dsp:cNvSpPr/>
      </dsp:nvSpPr>
      <dsp:spPr>
        <a:xfrm>
          <a:off x="1964726" y="500513"/>
          <a:ext cx="2339990" cy="87118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marL="0" lvl="0" indent="0" algn="ctr" defTabSz="1160463">
            <a:lnSpc>
              <a:spcPct val="90000"/>
            </a:lnSpc>
            <a:spcBef>
              <a:spcPct val="0"/>
            </a:spcBef>
            <a:spcAft>
              <a:spcPct val="35000"/>
            </a:spcAft>
          </a:pPr>
          <a:r>
            <a:rPr lang="el-GR" sz="1800" kern="1200" dirty="0" smtClean="0"/>
            <a:t>ΜΕΤΑΦΟΡΑ ΑΠΟΘΗΚΕΥΣΗΔΙΑΝΟΜΗ</a:t>
          </a:r>
          <a:endParaRPr lang="en-GB" sz="1800" kern="1200" dirty="0"/>
        </a:p>
      </dsp:txBody>
      <dsp:txXfrm>
        <a:off x="2400316" y="500513"/>
        <a:ext cx="1468810" cy="871180"/>
      </dsp:txXfrm>
    </dsp:sp>
    <dsp:sp modelId="{B1D00274-9DE5-4203-8770-E9355A934048}">
      <dsp:nvSpPr>
        <dsp:cNvPr id="0" name=""/>
        <dsp:cNvSpPr/>
      </dsp:nvSpPr>
      <dsp:spPr>
        <a:xfrm>
          <a:off x="4086922" y="500513"/>
          <a:ext cx="2177950" cy="87118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kern="1200" dirty="0" smtClean="0"/>
            <a:t>ΜΕΤΑΤΡΟΠΗ ΤΕΛΙΚΗΣ ΧΡΗΣΗΣ</a:t>
          </a:r>
          <a:endParaRPr lang="en-GB" sz="1800" kern="1200" dirty="0"/>
        </a:p>
      </dsp:txBody>
      <dsp:txXfrm>
        <a:off x="4522512" y="500513"/>
        <a:ext cx="1306770" cy="871180"/>
      </dsp:txXfrm>
    </dsp:sp>
    <dsp:sp modelId="{D107C71F-D4A1-4279-B78D-6F3F84BD6247}">
      <dsp:nvSpPr>
        <dsp:cNvPr id="0" name=""/>
        <dsp:cNvSpPr/>
      </dsp:nvSpPr>
      <dsp:spPr>
        <a:xfrm>
          <a:off x="6047077" y="500513"/>
          <a:ext cx="2177950" cy="871180"/>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l-GR" sz="1800" kern="1200" dirty="0" smtClean="0"/>
            <a:t>ΤΕΛΙΚΗ ΧΡΗΣΗ</a:t>
          </a:r>
          <a:endParaRPr lang="en-GB" sz="1800" kern="1200" dirty="0"/>
        </a:p>
      </dsp:txBody>
      <dsp:txXfrm>
        <a:off x="6482667" y="500513"/>
        <a:ext cx="1306770" cy="8711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drawing1.xml><?xml version="1.0" encoding="utf-8"?>
<c:userShapes xmlns:c="http://schemas.openxmlformats.org/drawingml/2006/chart">
  <cdr:relSizeAnchor xmlns:cdr="http://schemas.openxmlformats.org/drawingml/2006/chartDrawing">
    <cdr:from>
      <cdr:x>0.13745</cdr:x>
      <cdr:y>0.89911</cdr:y>
    </cdr:from>
    <cdr:to>
      <cdr:x>0.521</cdr:x>
      <cdr:y>0.97888</cdr:y>
    </cdr:to>
    <cdr:sp macro="" textlink="">
      <cdr:nvSpPr>
        <cdr:cNvPr id="2" name="TextBox 1"/>
        <cdr:cNvSpPr txBox="1"/>
      </cdr:nvSpPr>
      <cdr:spPr>
        <a:xfrm xmlns:a="http://schemas.openxmlformats.org/drawingml/2006/main">
          <a:off x="1257301" y="6083301"/>
          <a:ext cx="3508375" cy="53975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508477 </a:t>
          </a:r>
          <a:r>
            <a:rPr lang="en-GB" sz="2400">
              <a:latin typeface="Cambria Math" panose="02040503050406030204" pitchFamily="18" charset="0"/>
              <a:ea typeface="Cambria Math" panose="02040503050406030204" pitchFamily="18" charset="0"/>
            </a:rPr>
            <a:t>kton</a:t>
          </a:r>
        </a:p>
      </cdr:txBody>
    </cdr:sp>
  </cdr:relSizeAnchor>
  <cdr:relSizeAnchor xmlns:cdr="http://schemas.openxmlformats.org/drawingml/2006/chartDrawing">
    <cdr:from>
      <cdr:x>0.13745</cdr:x>
      <cdr:y>0.89911</cdr:y>
    </cdr:from>
    <cdr:to>
      <cdr:x>0.60257</cdr:x>
      <cdr:y>0.97888</cdr:y>
    </cdr:to>
    <cdr:sp macro="" textlink="">
      <cdr:nvSpPr>
        <cdr:cNvPr id="3" name="TextBox 1"/>
        <cdr:cNvSpPr txBox="1"/>
      </cdr:nvSpPr>
      <cdr:spPr>
        <a:xfrm xmlns:a="http://schemas.openxmlformats.org/drawingml/2006/main">
          <a:off x="1257279" y="6083312"/>
          <a:ext cx="4254522" cy="539718"/>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807.1 </a:t>
          </a:r>
          <a:r>
            <a:rPr lang="en-GB" sz="2400">
              <a:latin typeface="Cambria Math" panose="02040503050406030204" pitchFamily="18" charset="0"/>
              <a:ea typeface="Cambria Math" panose="02040503050406030204" pitchFamily="18" charset="0"/>
            </a:rPr>
            <a:t>Mtoe</a:t>
          </a:r>
        </a:p>
      </cdr:txBody>
    </cdr:sp>
  </cdr:relSizeAnchor>
</c:userShapes>
</file>

<file path=ppt/drawings/drawing2.xml><?xml version="1.0" encoding="utf-8"?>
<c:userShapes xmlns:c="http://schemas.openxmlformats.org/drawingml/2006/chart">
  <cdr:relSizeAnchor xmlns:cdr="http://schemas.openxmlformats.org/drawingml/2006/chartDrawing">
    <cdr:from>
      <cdr:x>0.13745</cdr:x>
      <cdr:y>0.89911</cdr:y>
    </cdr:from>
    <cdr:to>
      <cdr:x>0.521</cdr:x>
      <cdr:y>0.97888</cdr:y>
    </cdr:to>
    <cdr:sp macro="" textlink="">
      <cdr:nvSpPr>
        <cdr:cNvPr id="2" name="TextBox 1"/>
        <cdr:cNvSpPr txBox="1"/>
      </cdr:nvSpPr>
      <cdr:spPr>
        <a:xfrm xmlns:a="http://schemas.openxmlformats.org/drawingml/2006/main">
          <a:off x="1257301" y="6083301"/>
          <a:ext cx="3508375" cy="53975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508477 </a:t>
          </a:r>
          <a:r>
            <a:rPr lang="en-GB" sz="2400">
              <a:latin typeface="Cambria Math" panose="02040503050406030204" pitchFamily="18" charset="0"/>
              <a:ea typeface="Cambria Math" panose="02040503050406030204" pitchFamily="18" charset="0"/>
            </a:rPr>
            <a:t>kton</a:t>
          </a:r>
        </a:p>
      </cdr:txBody>
    </cdr:sp>
  </cdr:relSizeAnchor>
</c:userShapes>
</file>

<file path=ppt/drawings/drawing3.xml><?xml version="1.0" encoding="utf-8"?>
<c:userShapes xmlns:c="http://schemas.openxmlformats.org/drawingml/2006/chart">
  <cdr:relSizeAnchor xmlns:cdr="http://schemas.openxmlformats.org/drawingml/2006/chartDrawing">
    <cdr:from>
      <cdr:x>0.13745</cdr:x>
      <cdr:y>0.89911</cdr:y>
    </cdr:from>
    <cdr:to>
      <cdr:x>0.521</cdr:x>
      <cdr:y>0.97888</cdr:y>
    </cdr:to>
    <cdr:sp macro="" textlink="">
      <cdr:nvSpPr>
        <cdr:cNvPr id="2" name="TextBox 1"/>
        <cdr:cNvSpPr txBox="1"/>
      </cdr:nvSpPr>
      <cdr:spPr>
        <a:xfrm xmlns:a="http://schemas.openxmlformats.org/drawingml/2006/main">
          <a:off x="1257301" y="6083301"/>
          <a:ext cx="3508375" cy="53975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508477 </a:t>
          </a:r>
          <a:r>
            <a:rPr lang="en-GB" sz="2400">
              <a:latin typeface="Cambria Math" panose="02040503050406030204" pitchFamily="18" charset="0"/>
              <a:ea typeface="Cambria Math" panose="02040503050406030204" pitchFamily="18" charset="0"/>
            </a:rPr>
            <a:t>kton</a:t>
          </a:r>
        </a:p>
      </cdr:txBody>
    </cdr:sp>
  </cdr:relSizeAnchor>
  <cdr:relSizeAnchor xmlns:cdr="http://schemas.openxmlformats.org/drawingml/2006/chartDrawing">
    <cdr:from>
      <cdr:x>0.13745</cdr:x>
      <cdr:y>0.89911</cdr:y>
    </cdr:from>
    <cdr:to>
      <cdr:x>0.60257</cdr:x>
      <cdr:y>0.97888</cdr:y>
    </cdr:to>
    <cdr:sp macro="" textlink="">
      <cdr:nvSpPr>
        <cdr:cNvPr id="3" name="TextBox 1"/>
        <cdr:cNvSpPr txBox="1"/>
      </cdr:nvSpPr>
      <cdr:spPr>
        <a:xfrm xmlns:a="http://schemas.openxmlformats.org/drawingml/2006/main">
          <a:off x="1257279" y="6083312"/>
          <a:ext cx="4254522" cy="539718"/>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135223 </a:t>
          </a:r>
          <a:r>
            <a:rPr lang="en-GB" sz="2400">
              <a:latin typeface="Cambria Math" panose="02040503050406030204" pitchFamily="18" charset="0"/>
              <a:ea typeface="Cambria Math" panose="02040503050406030204" pitchFamily="18" charset="0"/>
            </a:rPr>
            <a:t>TeraJoules</a:t>
          </a:r>
        </a:p>
      </cdr:txBody>
    </cdr:sp>
  </cdr:relSizeAnchor>
</c:userShapes>
</file>

<file path=ppt/drawings/drawing4.xml><?xml version="1.0" encoding="utf-8"?>
<c:userShapes xmlns:c="http://schemas.openxmlformats.org/drawingml/2006/chart">
  <cdr:relSizeAnchor xmlns:cdr="http://schemas.openxmlformats.org/drawingml/2006/chartDrawing">
    <cdr:from>
      <cdr:x>0.13745</cdr:x>
      <cdr:y>0.89911</cdr:y>
    </cdr:from>
    <cdr:to>
      <cdr:x>0.521</cdr:x>
      <cdr:y>0.97888</cdr:y>
    </cdr:to>
    <cdr:sp macro="" textlink="">
      <cdr:nvSpPr>
        <cdr:cNvPr id="2" name="TextBox 1"/>
        <cdr:cNvSpPr txBox="1"/>
      </cdr:nvSpPr>
      <cdr:spPr>
        <a:xfrm xmlns:a="http://schemas.openxmlformats.org/drawingml/2006/main">
          <a:off x="1257301" y="6083301"/>
          <a:ext cx="3508375" cy="53975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508477 </a:t>
          </a:r>
          <a:r>
            <a:rPr lang="en-GB" sz="2400">
              <a:latin typeface="Cambria Math" panose="02040503050406030204" pitchFamily="18" charset="0"/>
              <a:ea typeface="Cambria Math" panose="02040503050406030204" pitchFamily="18" charset="0"/>
            </a:rPr>
            <a:t>kton</a:t>
          </a:r>
        </a:p>
      </cdr:txBody>
    </cdr:sp>
  </cdr:relSizeAnchor>
  <cdr:relSizeAnchor xmlns:cdr="http://schemas.openxmlformats.org/drawingml/2006/chartDrawing">
    <cdr:from>
      <cdr:x>0.13745</cdr:x>
      <cdr:y>0.89911</cdr:y>
    </cdr:from>
    <cdr:to>
      <cdr:x>0.60257</cdr:x>
      <cdr:y>0.97888</cdr:y>
    </cdr:to>
    <cdr:sp macro="" textlink="">
      <cdr:nvSpPr>
        <cdr:cNvPr id="3" name="TextBox 1"/>
        <cdr:cNvSpPr txBox="1"/>
      </cdr:nvSpPr>
      <cdr:spPr>
        <a:xfrm xmlns:a="http://schemas.openxmlformats.org/drawingml/2006/main">
          <a:off x="1257279" y="6083312"/>
          <a:ext cx="4254522" cy="539718"/>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square" rtlCol="0"/>
        <a:lstStyle xmlns:a="http://schemas.openxmlformats.org/drawingml/2006/main"/>
        <a:p xmlns:a="http://schemas.openxmlformats.org/drawingml/2006/main">
          <a:pPr algn="ctr"/>
          <a:r>
            <a:rPr lang="el-GR" sz="2400">
              <a:latin typeface="Cambria Math" panose="02040503050406030204" pitchFamily="18" charset="0"/>
              <a:ea typeface="Cambria Math" panose="02040503050406030204" pitchFamily="18" charset="0"/>
            </a:rPr>
            <a:t>ΣΥΝΟΛΟ: 135223 </a:t>
          </a:r>
          <a:r>
            <a:rPr lang="en-GB" sz="2400">
              <a:latin typeface="Cambria Math" panose="02040503050406030204" pitchFamily="18" charset="0"/>
              <a:ea typeface="Cambria Math" panose="02040503050406030204" pitchFamily="18" charset="0"/>
            </a:rPr>
            <a:t>TeraJoules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E29713FE-A97D-45BC-A1A1-09A51CA1E957}" type="datetimeFigureOut">
              <a:rPr lang="en-GB" smtClean="0"/>
              <a:t>14/02/2015</a:t>
            </a:fld>
            <a:endParaRPr lang="en-GB"/>
          </a:p>
        </p:txBody>
      </p:sp>
      <p:sp>
        <p:nvSpPr>
          <p:cNvPr id="4" name="Footer Placeholder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ABBF3205-24B1-4703-80A2-DBA11370452D}" type="slidenum">
              <a:rPr lang="en-GB" smtClean="0"/>
              <a:t>‹#›</a:t>
            </a:fld>
            <a:endParaRPr lang="en-GB"/>
          </a:p>
        </p:txBody>
      </p:sp>
    </p:spTree>
    <p:extLst>
      <p:ext uri="{BB962C8B-B14F-4D97-AF65-F5344CB8AC3E}">
        <p14:creationId xmlns:p14="http://schemas.microsoft.com/office/powerpoint/2010/main" val="3557861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0EAF7F6A-ABD0-4F66-8196-AFAA0691D726}" type="datetimeFigureOut">
              <a:rPr lang="en-GB" smtClean="0"/>
              <a:t>14/02/2015</a:t>
            </a:fld>
            <a:endParaRPr lang="en-GB"/>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7B327E46-631F-4254-9D72-47CD0573583D}" type="slidenum">
              <a:rPr lang="en-GB" smtClean="0"/>
              <a:t>‹#›</a:t>
            </a:fld>
            <a:endParaRPr lang="en-GB"/>
          </a:p>
        </p:txBody>
      </p:sp>
    </p:spTree>
    <p:extLst>
      <p:ext uri="{BB962C8B-B14F-4D97-AF65-F5344CB8AC3E}">
        <p14:creationId xmlns:p14="http://schemas.microsoft.com/office/powerpoint/2010/main" val="404966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21</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22</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23</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24</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26</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5</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28</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29</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30</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31</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32</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33</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34</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35</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36</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6</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38</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39</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40</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41</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42</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43</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44</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45</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46</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7</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48</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49</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50</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B50A28D3-07A1-45A8-AF91-202654ADD0CA}" type="slidenum">
              <a:rPr lang="el-GR" smtClean="0"/>
              <a:pPr/>
              <a:t>51</a:t>
            </a:fld>
            <a:endParaRPr lang="el-GR"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a:ln/>
        </p:spPr>
      </p:sp>
      <p:sp>
        <p:nvSpPr>
          <p:cNvPr id="22531" name="2 - Θέση σημειώσεων"/>
          <p:cNvSpPr>
            <a:spLocks noGrp="1"/>
          </p:cNvSpPr>
          <p:nvPr>
            <p:ph type="body" idx="1"/>
          </p:nvPr>
        </p:nvSpPr>
        <p:spPr>
          <a:noFill/>
        </p:spPr>
        <p:txBody>
          <a:bodyPr/>
          <a:lstStyle/>
          <a:p>
            <a:pPr eaLnBrk="1" hangingPunct="1"/>
            <a:endParaRPr lang="en-US" altLang="en-US" smtClean="0"/>
          </a:p>
        </p:txBody>
      </p:sp>
      <p:sp>
        <p:nvSpPr>
          <p:cNvPr id="22532" name="3 - Θέση αριθμού διαφάνειας"/>
          <p:cNvSpPr>
            <a:spLocks noGrp="1"/>
          </p:cNvSpPr>
          <p:nvPr>
            <p:ph type="sldNum" sz="quarter" idx="5"/>
          </p:nvPr>
        </p:nvSpPr>
        <p:spPr>
          <a:noFill/>
        </p:spPr>
        <p:txBody>
          <a:bodyPr/>
          <a:lstStyle>
            <a:lvl1pPr eaLnBrk="0" hangingPunct="0">
              <a:defRPr>
                <a:solidFill>
                  <a:schemeClr val="tx1"/>
                </a:solidFill>
                <a:latin typeface="Arial" charset="0"/>
              </a:defRPr>
            </a:lvl1pPr>
            <a:lvl2pPr marL="783887" indent="-301495" eaLnBrk="0" hangingPunct="0">
              <a:defRPr>
                <a:solidFill>
                  <a:schemeClr val="tx1"/>
                </a:solidFill>
                <a:latin typeface="Arial" charset="0"/>
              </a:defRPr>
            </a:lvl2pPr>
            <a:lvl3pPr marL="1205979" indent="-241196" eaLnBrk="0" hangingPunct="0">
              <a:defRPr>
                <a:solidFill>
                  <a:schemeClr val="tx1"/>
                </a:solidFill>
                <a:latin typeface="Arial" charset="0"/>
              </a:defRPr>
            </a:lvl3pPr>
            <a:lvl4pPr marL="1688371" indent="-241196" eaLnBrk="0" hangingPunct="0">
              <a:defRPr>
                <a:solidFill>
                  <a:schemeClr val="tx1"/>
                </a:solidFill>
                <a:latin typeface="Arial" charset="0"/>
              </a:defRPr>
            </a:lvl4pPr>
            <a:lvl5pPr marL="2170763" indent="-241196" eaLnBrk="0" hangingPunct="0">
              <a:defRPr>
                <a:solidFill>
                  <a:schemeClr val="tx1"/>
                </a:solidFill>
                <a:latin typeface="Arial" charset="0"/>
              </a:defRPr>
            </a:lvl5pPr>
            <a:lvl6pPr marL="2653154" indent="-241196" eaLnBrk="0" fontAlgn="base" hangingPunct="0">
              <a:spcBef>
                <a:spcPct val="0"/>
              </a:spcBef>
              <a:spcAft>
                <a:spcPct val="0"/>
              </a:spcAft>
              <a:defRPr>
                <a:solidFill>
                  <a:schemeClr val="tx1"/>
                </a:solidFill>
                <a:latin typeface="Arial" charset="0"/>
              </a:defRPr>
            </a:lvl6pPr>
            <a:lvl7pPr marL="3135546" indent="-241196" eaLnBrk="0" fontAlgn="base" hangingPunct="0">
              <a:spcBef>
                <a:spcPct val="0"/>
              </a:spcBef>
              <a:spcAft>
                <a:spcPct val="0"/>
              </a:spcAft>
              <a:defRPr>
                <a:solidFill>
                  <a:schemeClr val="tx1"/>
                </a:solidFill>
                <a:latin typeface="Arial" charset="0"/>
              </a:defRPr>
            </a:lvl7pPr>
            <a:lvl8pPr marL="3617938" indent="-241196" eaLnBrk="0" fontAlgn="base" hangingPunct="0">
              <a:spcBef>
                <a:spcPct val="0"/>
              </a:spcBef>
              <a:spcAft>
                <a:spcPct val="0"/>
              </a:spcAft>
              <a:defRPr>
                <a:solidFill>
                  <a:schemeClr val="tx1"/>
                </a:solidFill>
                <a:latin typeface="Arial" charset="0"/>
              </a:defRPr>
            </a:lvl8pPr>
            <a:lvl9pPr marL="4100330" indent="-241196" eaLnBrk="0" fontAlgn="base" hangingPunct="0">
              <a:spcBef>
                <a:spcPct val="0"/>
              </a:spcBef>
              <a:spcAft>
                <a:spcPct val="0"/>
              </a:spcAft>
              <a:defRPr>
                <a:solidFill>
                  <a:schemeClr val="tx1"/>
                </a:solidFill>
                <a:latin typeface="Arial" charset="0"/>
              </a:defRPr>
            </a:lvl9pPr>
          </a:lstStyle>
          <a:p>
            <a:pPr eaLnBrk="1" hangingPunct="1"/>
            <a:fld id="{52EFD83D-E24C-4BAE-B90D-3A3E26E04CCC}" type="slidenum">
              <a:rPr lang="el-GR" altLang="en-US" smtClean="0"/>
              <a:pPr eaLnBrk="1" hangingPunct="1"/>
              <a:t>53</a:t>
            </a:fld>
            <a:endParaRPr lang="el-GR"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E0D32098-C02E-4FE4-8DEB-F1C4106C68D1}" type="slidenum">
              <a:rPr lang="el-GR" smtClean="0"/>
              <a:pPr/>
              <a:t>55</a:t>
            </a:fld>
            <a:endParaRPr lang="el-GR"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CE9FB65-AD49-40DF-B6D4-F4504E7C9327}" type="slidenum">
              <a:rPr lang="el-GR" smtClean="0"/>
              <a:pPr/>
              <a:t>57</a:t>
            </a:fld>
            <a:endParaRPr lang="el-GR"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16D27CE-EA4C-4707-9804-4087D06CFC1D}" type="slidenum">
              <a:rPr lang="el-GR" smtClean="0"/>
              <a:pPr/>
              <a:t>58</a:t>
            </a:fld>
            <a:endParaRPr lang="el-GR"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60EC7A79-0622-4B13-8D9E-FA1A2C67B2E3}" type="slidenum">
              <a:rPr lang="el-GR" smtClean="0"/>
              <a:pPr/>
              <a:t>59</a:t>
            </a:fld>
            <a:endParaRPr lang="el-GR"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A26F301-CB0F-473F-A8B6-0A9FC8A39373}" type="slidenum">
              <a:rPr lang="el-GR" smtClean="0"/>
              <a:pPr/>
              <a:t>60</a:t>
            </a:fld>
            <a:endParaRPr lang="el-GR"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8</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5ED5ABB-8A37-4C1C-9793-C353AC047BA5}" type="slidenum">
              <a:rPr lang="el-GR" smtClean="0"/>
              <a:pPr/>
              <a:t>64</a:t>
            </a:fld>
            <a:endParaRPr lang="el-GR"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2206296-773A-49F6-939B-449B12C34341}" type="slidenum">
              <a:rPr lang="el-GR"/>
              <a:pPr/>
              <a:t>70</a:t>
            </a:fld>
            <a:endParaRPr lang="el-G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5F31CEF-3CD6-48BA-9F5C-3FD0CD8F30EA}" type="slidenum">
              <a:rPr lang="el-GR"/>
              <a:pPr/>
              <a:t>71</a:t>
            </a:fld>
            <a:endParaRPr 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l-GR"/>
              <a:t>Οι πρώτες αλλαγές ήσαν αλλαγές καυσίμου, βρέθηκε κάρβουνο, μετά</a:t>
            </a:r>
          </a:p>
          <a:p>
            <a:r>
              <a:rPr lang="el-GR"/>
              <a:t>Ήσαν αλλαγές τεχνολογίας, με την εφεύρεση της ατμομηχανής, της μηχανής εσωτερικής καύσης</a:t>
            </a:r>
          </a:p>
          <a:p>
            <a:r>
              <a:rPr lang="el-GR"/>
              <a:t>Σήμερα έχουμε αλλαγή φορέα, ανακάλυψη του ηλεκτρισμού, η χρήση του υδρογόνου,</a:t>
            </a:r>
          </a:p>
          <a:p>
            <a:r>
              <a:rPr lang="el-GR"/>
              <a:t>Αλλά και αλλαγή τεχνολογίας: φωτοβολταϊκά, κυψέλες καυσίμου, ανεμογεννήτριες, ηλιακοί σταθμοί</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7664827-62B1-429A-9246-9992DF1483A0}" type="slidenum">
              <a:rPr lang="el-GR"/>
              <a:pPr/>
              <a:t>72</a:t>
            </a:fld>
            <a:endParaRPr lang="el-GR"/>
          </a:p>
        </p:txBody>
      </p:sp>
      <p:sp>
        <p:nvSpPr>
          <p:cNvPr id="35842" name="Rectangle 2"/>
          <p:cNvSpPr>
            <a:spLocks noGrp="1" noRot="1" noChangeAspect="1" noChangeArrowheads="1" noTextEdit="1"/>
          </p:cNvSpPr>
          <p:nvPr>
            <p:ph type="sldImg"/>
          </p:nvPr>
        </p:nvSpPr>
        <p:spPr bwMode="auto">
          <a:xfrm>
            <a:off x="942975" y="750888"/>
            <a:ext cx="4997450" cy="3749675"/>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7575" y="4751348"/>
            <a:ext cx="5046663" cy="4501277"/>
          </a:xfrm>
          <a:prstGeom prst="rect">
            <a:avLst/>
          </a:prstGeom>
          <a:solidFill>
            <a:srgbClr val="FFFFFF"/>
          </a:solidFill>
          <a:ln>
            <a:solidFill>
              <a:srgbClr val="000000"/>
            </a:solidFill>
            <a:miter lim="800000"/>
            <a:headEnd/>
            <a:tailEnd/>
          </a:ln>
        </p:spPr>
        <p:txBody>
          <a:bodyPr/>
          <a:lstStyle/>
          <a:p>
            <a:pPr>
              <a:lnSpc>
                <a:spcPct val="80000"/>
              </a:lnSpc>
            </a:pPr>
            <a:r>
              <a:rPr lang="en-GB" sz="500" b="1" i="1"/>
              <a:t>Aqueous Electron Transfer Reactions</a:t>
            </a:r>
            <a:r>
              <a:rPr lang="en-GB" sz="500"/>
              <a:t> </a:t>
            </a:r>
          </a:p>
          <a:p>
            <a:pPr>
              <a:lnSpc>
                <a:spcPct val="80000"/>
              </a:lnSpc>
            </a:pPr>
            <a:r>
              <a:rPr lang="en-GB" sz="500"/>
              <a:t>Electron transfer occurs in every redox reaction. This process proceeds by an electron tunnelling from the donor to the acceptor site. Many electron transfer reactions occur in the aqueous phase, in which the redox sites are strongly solvated. The reaction is tightly coupled to the motions of the solvent molecules. Strong quantum mechanical effects often persist in these systems. </a:t>
            </a:r>
            <a:endParaRPr lang="en-GB" sz="500" b="1" i="1"/>
          </a:p>
          <a:p>
            <a:pPr>
              <a:lnSpc>
                <a:spcPct val="80000"/>
              </a:lnSpc>
            </a:pPr>
            <a:r>
              <a:rPr lang="en-GB" sz="500" b="1" i="1"/>
              <a:t>Photon Capture in the Photosynthetic Reaction Centre</a:t>
            </a:r>
            <a:r>
              <a:rPr lang="en-GB" sz="500"/>
              <a:t> </a:t>
            </a:r>
          </a:p>
          <a:p>
            <a:pPr>
              <a:lnSpc>
                <a:spcPct val="80000"/>
              </a:lnSpc>
            </a:pPr>
            <a:r>
              <a:rPr lang="en-GB" sz="500"/>
              <a:t>Green plants and some special bacteria </a:t>
            </a:r>
            <a:r>
              <a:rPr lang="en-GB" sz="700" b="1">
                <a:solidFill>
                  <a:srgbClr val="FF0000"/>
                </a:solidFill>
              </a:rPr>
              <a:t>harvest solar energy by an electron transfer reaction occurring inside photosynthetic reaction centre proteins</a:t>
            </a:r>
            <a:r>
              <a:rPr lang="en-GB" sz="500"/>
              <a:t> (</a:t>
            </a:r>
            <a:r>
              <a:rPr lang="en-GB" sz="500" i="1"/>
              <a:t>the cofactors relevant to electron transfer in the bacterial photosynthetic reaction centre are shown to the left</a:t>
            </a:r>
            <a:r>
              <a:rPr lang="en-GB" sz="500"/>
              <a:t>). </a:t>
            </a:r>
          </a:p>
          <a:p>
            <a:pPr>
              <a:lnSpc>
                <a:spcPct val="80000"/>
              </a:lnSpc>
            </a:pPr>
            <a:r>
              <a:rPr lang="en-GB" sz="500"/>
              <a:t>Energy from solar photons is used to excite a charge separation process, which produces an electrical potential across the cell membrane. </a:t>
            </a:r>
          </a:p>
          <a:p>
            <a:pPr>
              <a:lnSpc>
                <a:spcPct val="80000"/>
              </a:lnSpc>
            </a:pPr>
            <a:r>
              <a:rPr lang="en-GB" sz="500"/>
              <a:t>Nature operates the reaction centre at a remarkable 95% efficiency. The key to such a high quantum yield appears to be linked to the efficacy of the electron transfer rate. Some have postulated a coherent tunnelling mechanism for this process.</a:t>
            </a:r>
            <a:endParaRPr lang="el-GR" sz="500"/>
          </a:p>
          <a:p>
            <a:pPr>
              <a:lnSpc>
                <a:spcPct val="80000"/>
              </a:lnSpc>
            </a:pPr>
            <a:endParaRPr lang="el-GR" sz="500"/>
          </a:p>
          <a:p>
            <a:pPr algn="ctr">
              <a:lnSpc>
                <a:spcPct val="80000"/>
              </a:lnSpc>
            </a:pPr>
            <a:r>
              <a:rPr lang="en-GB" sz="500" b="1">
                <a:solidFill>
                  <a:srgbClr val="000000"/>
                </a:solidFill>
                <a:cs typeface="Times New Roman" pitchFamily="18" charset="0"/>
              </a:rPr>
              <a:t>Engines</a:t>
            </a:r>
            <a:endParaRPr lang="el-GR" sz="500" b="1">
              <a:cs typeface="Times New Roman" pitchFamily="18" charset="0"/>
            </a:endParaRPr>
          </a:p>
          <a:p>
            <a:pPr>
              <a:lnSpc>
                <a:spcPct val="80000"/>
              </a:lnSpc>
            </a:pPr>
            <a:r>
              <a:rPr lang="en-GB" sz="500">
                <a:solidFill>
                  <a:srgbClr val="000000"/>
                </a:solidFill>
                <a:latin typeface="Arial Unicode MS" pitchFamily="34" charset="-128"/>
                <a:cs typeface="Times New Roman" pitchFamily="18" charset="0"/>
              </a:rPr>
              <a:t>The Space Shuttle main engine is the most advanced liquid-fueled rocket engine ever built. Its main features are variable thrust, high performance, reusability, total redundancy, and a fully integrated controller. The performance of the engine is the highest thrust for its weight of any engine yet developed. </a:t>
            </a:r>
            <a:endParaRPr lang="el-GR" sz="500">
              <a:solidFill>
                <a:srgbClr val="FFFFFF"/>
              </a:solidFill>
              <a:latin typeface="Arial Unicode MS" pitchFamily="34" charset="-128"/>
              <a:cs typeface="Times New Roman" pitchFamily="18" charset="0"/>
            </a:endParaRPr>
          </a:p>
          <a:p>
            <a:pPr>
              <a:lnSpc>
                <a:spcPct val="80000"/>
              </a:lnSpc>
            </a:pPr>
            <a:r>
              <a:rPr lang="en-GB" sz="500">
                <a:solidFill>
                  <a:srgbClr val="000000"/>
                </a:solidFill>
                <a:latin typeface="Arial Unicode MS" pitchFamily="34" charset="-128"/>
              </a:rPr>
              <a:t>Three main engines are mounted on the orbiter aft fuselage in a triangular pattern. The engines are spaced so that they are movable during flight and, in conjunction with the two solid rocket boosters, are used to steer the Shuttle vehicle during flights as well as provide thrust for launch. </a:t>
            </a:r>
            <a:endParaRPr lang="el-GR" sz="500">
              <a:solidFill>
                <a:srgbClr val="FFFFFF"/>
              </a:solidFill>
              <a:latin typeface="Arial Unicode MS" pitchFamily="34" charset="-128"/>
            </a:endParaRPr>
          </a:p>
          <a:p>
            <a:pPr>
              <a:lnSpc>
                <a:spcPct val="80000"/>
              </a:lnSpc>
            </a:pPr>
            <a:r>
              <a:rPr lang="en-GB" sz="500">
                <a:solidFill>
                  <a:srgbClr val="000000"/>
                </a:solidFill>
                <a:latin typeface="Arial Unicode MS" pitchFamily="34" charset="-128"/>
              </a:rPr>
              <a:t>Fuel for the engines, liquid hydrogen and liquid oxygen, is contained in the external tank, the largest element of the Shuttle. Fuel is supplied from the tank at a rate of about 178,000 liters (47,000 gallons) per minute of hydrogen and 64,000 liters (17,000 gallons) per minute of oxygen. </a:t>
            </a:r>
            <a:endParaRPr lang="el-GR" sz="500">
              <a:solidFill>
                <a:srgbClr val="FFFFFF"/>
              </a:solidFill>
              <a:latin typeface="Arial Unicode MS" pitchFamily="34" charset="-128"/>
            </a:endParaRPr>
          </a:p>
          <a:p>
            <a:pPr>
              <a:lnSpc>
                <a:spcPct val="80000"/>
              </a:lnSpc>
            </a:pPr>
            <a:r>
              <a:rPr lang="en-GB" sz="500">
                <a:solidFill>
                  <a:srgbClr val="000000"/>
                </a:solidFill>
                <a:latin typeface="Arial Unicode MS" pitchFamily="34" charset="-128"/>
              </a:rPr>
              <a:t>The main engines use a staged combustion cycle in which all propellants entering the engines are used to produce thrust more efficiently than any rocket engine developed previously. In the staged combustion cycle, propellants are burned partially at high pressure and relatively low temperature, and then burned completely at high temperature and high pressure in the main combustion chamber. The rapid mixing of the propellants under these conditions is so complete that a combustion efficiency of about 99 percent is attainable. </a:t>
            </a:r>
            <a:endParaRPr lang="el-GR" sz="500">
              <a:solidFill>
                <a:srgbClr val="FFFFFF"/>
              </a:solidFill>
              <a:latin typeface="Arial Unicode MS" pitchFamily="34" charset="-128"/>
            </a:endParaRPr>
          </a:p>
          <a:p>
            <a:pPr>
              <a:lnSpc>
                <a:spcPct val="80000"/>
              </a:lnSpc>
            </a:pPr>
            <a:r>
              <a:rPr lang="en-GB" sz="500">
                <a:solidFill>
                  <a:srgbClr val="000000"/>
                </a:solidFill>
                <a:latin typeface="Arial Unicode MS" pitchFamily="34" charset="-128"/>
              </a:rPr>
              <a:t>Each engine has three primary levels of thrust or power - minimum, rated and full power. Engine thrust, however, can be varied throughout the range from minimum to full power level depending on mission needs. Shuttle payloads will be sized to be compatible with launch-to-orbit at a maximum of 104 percent of rated power level, with each engine developing 2,174,286 Newtons (488,000 pounds) of thrust, 1,734,803 Newtons (390,000 pounds) at sea level. full power level (109 percent of rated power) will be available for use in emergency situations. During the latter part of ascent, engine thrust will be reduced to insure that an acceleration force of no more than three times that of Earth's gravity is reached. This acceleration level, permitted by the throttleable Shuttle engines, is about one-third the acceleration experienced on previous manned space flights and is well under the physical stress limits of non-astronaut scientists who fly aboard the Shuttle. The lowest thrust throttle setting - minimum power level - equals 65 percent of rated power. </a:t>
            </a:r>
            <a:endParaRPr lang="el-GR" sz="500">
              <a:solidFill>
                <a:srgbClr val="FFFFFF"/>
              </a:solidFill>
              <a:latin typeface="Arial Unicode MS" pitchFamily="34" charset="-128"/>
            </a:endParaRPr>
          </a:p>
          <a:p>
            <a:pPr>
              <a:lnSpc>
                <a:spcPct val="80000"/>
              </a:lnSpc>
            </a:pPr>
            <a:r>
              <a:rPr lang="en-GB" sz="500">
                <a:solidFill>
                  <a:srgbClr val="000000"/>
                </a:solidFill>
                <a:latin typeface="Arial Unicode MS" pitchFamily="34" charset="-128"/>
              </a:rPr>
              <a:t>The Shuttle main engine is the first rocket engine to use a built-in electronic digital controller. The controller will accept commands from the orbiter for engine start, shutdown and change in throttle setting, and also will monitor engine operation. In the event of a failure, the controller takes action automatically to correct the problem or shutdown the engine safely. </a:t>
            </a:r>
            <a:endParaRPr lang="el-GR" sz="500">
              <a:solidFill>
                <a:srgbClr val="FFFFFF"/>
              </a:solidFill>
              <a:latin typeface="Arial Unicode MS" pitchFamily="34" charset="-128"/>
            </a:endParaRPr>
          </a:p>
          <a:p>
            <a:pPr>
              <a:lnSpc>
                <a:spcPct val="80000"/>
              </a:lnSpc>
            </a:pPr>
            <a:r>
              <a:rPr lang="en-GB" sz="500">
                <a:solidFill>
                  <a:srgbClr val="000000"/>
                </a:solidFill>
                <a:latin typeface="Arial Unicode MS" pitchFamily="34" charset="-128"/>
              </a:rPr>
              <a:t>Shuttle main engines are thoroughly inspected and tested between flights to assure acceptable operation during subsequent flights. The design goal is to operate for 7.5 accumulated hours. </a:t>
            </a:r>
            <a:endParaRPr lang="el-GR" sz="500">
              <a:solidFill>
                <a:srgbClr val="FFFFFF"/>
              </a:solidFill>
              <a:latin typeface="Arial Unicode MS" pitchFamily="34" charset="-128"/>
            </a:endParaRPr>
          </a:p>
          <a:p>
            <a:pPr algn="just">
              <a:lnSpc>
                <a:spcPct val="80000"/>
              </a:lnSpc>
            </a:pPr>
            <a:r>
              <a:rPr lang="en-US" sz="500">
                <a:solidFill>
                  <a:srgbClr val="000000"/>
                </a:solidFill>
                <a:latin typeface="Arial Unicode MS" pitchFamily="34" charset="-128"/>
                <a:cs typeface="Times New Roman" pitchFamily="18" charset="0"/>
              </a:rPr>
              <a:t> </a:t>
            </a:r>
            <a:endParaRPr lang="el-GR" sz="500">
              <a:solidFill>
                <a:srgbClr val="000000"/>
              </a:solidFill>
              <a:latin typeface="Arial Unicode MS" pitchFamily="34" charset="-128"/>
              <a:cs typeface="Times New Roman" pitchFamily="18" charset="0"/>
            </a:endParaRPr>
          </a:p>
          <a:p>
            <a:pPr>
              <a:lnSpc>
                <a:spcPct val="80000"/>
              </a:lnSpc>
            </a:pPr>
            <a:endParaRPr lang="el-GR" sz="5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7B5B66F-070D-4958-BC39-6720796BB1DA}" type="slidenum">
              <a:rPr lang="el-GR"/>
              <a:pPr/>
              <a:t>75</a:t>
            </a:fld>
            <a:endParaRPr lang="el-GR"/>
          </a:p>
        </p:txBody>
      </p:sp>
      <p:sp>
        <p:nvSpPr>
          <p:cNvPr id="45058" name="Rectangle 2"/>
          <p:cNvSpPr>
            <a:spLocks noGrp="1" noRot="1" noChangeAspect="1" noChangeArrowheads="1" noTextEdit="1"/>
          </p:cNvSpPr>
          <p:nvPr>
            <p:ph type="sldImg"/>
          </p:nvPr>
        </p:nvSpPr>
        <p:spPr bwMode="auto">
          <a:xfrm>
            <a:off x="942975" y="750888"/>
            <a:ext cx="4997450" cy="3749675"/>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17575" y="4751348"/>
            <a:ext cx="5046663" cy="4501277"/>
          </a:xfrm>
          <a:prstGeom prst="rect">
            <a:avLst/>
          </a:prstGeom>
          <a:solidFill>
            <a:srgbClr val="FFFFFF"/>
          </a:solidFill>
          <a:ln>
            <a:solidFill>
              <a:srgbClr val="000000"/>
            </a:solidFill>
            <a:miter lim="800000"/>
            <a:headEnd/>
            <a:tailEnd/>
          </a:ln>
        </p:spPr>
        <p:txBody>
          <a:bodyPr/>
          <a:lstStyle/>
          <a:p>
            <a:r>
              <a:rPr lang="el-GR" sz="1500"/>
              <a:t> </a:t>
            </a:r>
            <a:r>
              <a:rPr lang="en-US" sz="800">
                <a:latin typeface="Times New Roman" pitchFamily="18" charset="0"/>
              </a:rPr>
              <a:t>The smarter energy network of the future, EPRI believes, will incorporate a diversified</a:t>
            </a:r>
            <a:r>
              <a:rPr lang="el-GR" sz="800">
                <a:latin typeface="Times New Roman" pitchFamily="18" charset="0"/>
              </a:rPr>
              <a:t> </a:t>
            </a:r>
            <a:r>
              <a:rPr lang="en-US" sz="800">
                <a:latin typeface="Times New Roman" pitchFamily="18" charset="0"/>
              </a:rPr>
              <a:t>pool of resources located closer to the consumer, pumping out low- or zero-emissions power in backyards, driveways, downscaled local power stations, and even in automobiles, while giving electricity users the option to become energy vendors. The front end of this new system will be managed by third-party "virtual utilities," which will bundle electricity, gas, Internet access, broadband entertainment, and other customized energy services. (This vision is reminiscent of Edison's original ambition for the industry, which was not to sell lightbulbs, but to create a network of technologies and services that provided illumination.)</a:t>
            </a:r>
            <a:endParaRPr lang="el-GR" sz="800">
              <a:latin typeface="Times New Roman" pitchFamily="18" charset="0"/>
            </a:endParaRPr>
          </a:p>
          <a:p>
            <a:r>
              <a:rPr lang="el-GR" sz="1500"/>
              <a:t> </a:t>
            </a:r>
            <a:r>
              <a:rPr lang="en-US" sz="800">
                <a:latin typeface="Times New Roman" pitchFamily="18" charset="0"/>
              </a:rPr>
              <a:t>The smarter energy network of the future, EPRI believes, will incorporate a diversified</a:t>
            </a:r>
            <a:r>
              <a:rPr lang="el-GR" sz="800">
                <a:latin typeface="Times New Roman" pitchFamily="18" charset="0"/>
              </a:rPr>
              <a:t> </a:t>
            </a:r>
            <a:r>
              <a:rPr lang="en-US" sz="800">
                <a:latin typeface="Times New Roman" pitchFamily="18" charset="0"/>
              </a:rPr>
              <a:t>pool of resources located closer to the consumer, pumping out low- or zero-emissions power in backyards, driveways, downscaled local power stations, and even in automobiles, while giving electricity users the option to become energy vendors. The front end of this new system will be managed by third-party "virtual utilities," which will bundle electricity, gas, Internet access, broadband entertainment, and other customized energy services. (This vision is reminiscent of Edison's original ambition for the industry, which was not to sell lightbulbs, but to create a network of technologies and services that provided illumination.)</a:t>
            </a:r>
            <a:endParaRPr lang="el-GR" sz="800">
              <a:latin typeface="Times New Roman" pitchFamily="18" charset="0"/>
            </a:endParaRPr>
          </a:p>
          <a:p>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l-GR" smtClean="0"/>
          </a:p>
        </p:txBody>
      </p:sp>
      <p:sp>
        <p:nvSpPr>
          <p:cNvPr id="94212" name="Slide Number Placeholder 3"/>
          <p:cNvSpPr>
            <a:spLocks noGrp="1"/>
          </p:cNvSpPr>
          <p:nvPr>
            <p:ph type="sldNum" sz="quarter" idx="5"/>
          </p:nvPr>
        </p:nvSpPr>
        <p:spPr>
          <a:noFill/>
        </p:spPr>
        <p:txBody>
          <a:bodyPr/>
          <a:lstStyle/>
          <a:p>
            <a:fld id="{729878A5-DCFC-416F-BC6F-734A49610228}" type="slidenum">
              <a:rPr lang="el-GR" smtClean="0"/>
              <a:pPr/>
              <a:t>76</a:t>
            </a:fld>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1AC070E-0561-406C-BD47-EDD644F232AB}" type="slidenum">
              <a:rPr lang="el-GR" smtClean="0"/>
              <a:pPr/>
              <a:t>77</a:t>
            </a:fld>
            <a:endParaRPr lang="el-G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9AD1B9D-14FE-4755-8013-96F9A4417DA5}" type="slidenum">
              <a:rPr lang="el-GR" smtClean="0"/>
              <a:pPr/>
              <a:t>78</a:t>
            </a:fld>
            <a:endParaRPr lang="el-G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EA6040F-2814-4C7E-BC67-DEE0D1655772}" type="slidenum">
              <a:rPr lang="el-GR" smtClean="0"/>
              <a:pPr/>
              <a:t>79</a:t>
            </a:fld>
            <a:endParaRPr lang="el-G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4E90040-0739-4F9C-A6E2-9653B9533D97}" type="slidenum">
              <a:rPr lang="el-GR" smtClean="0"/>
              <a:pPr/>
              <a:t>80</a:t>
            </a:fld>
            <a:endParaRPr lang="el-G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9</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345B8B1-E990-4592-BB2B-E8ED3B8A18EC}" type="slidenum">
              <a:rPr lang="el-GR" smtClean="0"/>
              <a:pPr/>
              <a:t>82</a:t>
            </a:fld>
            <a:endParaRPr lang="el-G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832BCBB6-A943-4336-AA62-818CBA311E6F}" type="slidenum">
              <a:rPr lang="el-GR" smtClean="0"/>
              <a:pPr/>
              <a:t>83</a:t>
            </a:fld>
            <a:endParaRPr lang="el-G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4193606-BDD1-42A0-B151-45232746CA40}" type="slidenum">
              <a:rPr lang="el-GR" smtClean="0"/>
              <a:pPr/>
              <a:t>84</a:t>
            </a:fld>
            <a:endParaRPr lang="el-GR"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67F71F52-9AA7-4F4F-ACFA-9F1238FC89FB}" type="slidenum">
              <a:rPr lang="el-GR" smtClean="0"/>
              <a:pPr/>
              <a:t>85</a:t>
            </a:fld>
            <a:endParaRPr lang="el-GR"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B6B7103-A847-409C-95AA-BCBF136BD055}" type="slidenum">
              <a:rPr lang="el-GR" smtClean="0"/>
              <a:pPr/>
              <a:t>86</a:t>
            </a:fld>
            <a:endParaRPr lang="el-G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BDB52649-7045-48F1-B8E7-A1CFD88ED617}" type="slidenum">
              <a:rPr lang="el-GR" smtClean="0"/>
              <a:pPr/>
              <a:t>87</a:t>
            </a:fld>
            <a:endParaRPr lang="el-G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6AD0BF7-E387-4F17-B618-DA7D7A001A32}" type="slidenum">
              <a:rPr lang="el-GR" smtClean="0"/>
              <a:pPr/>
              <a:t>89</a:t>
            </a:fld>
            <a:endParaRPr lang="el-G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84BA461-20EC-4505-897A-DE7E7BB5E0F7}" type="slidenum">
              <a:rPr lang="el-GR" smtClean="0"/>
              <a:pPr/>
              <a:t>90</a:t>
            </a:fld>
            <a:endParaRPr lang="el-G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0A73D7F-E5B0-4664-95F6-F63C3C9666C3}" type="slidenum">
              <a:rPr lang="el-GR" smtClean="0"/>
              <a:pPr/>
              <a:t>91</a:t>
            </a:fld>
            <a:endParaRPr lang="el-G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0632931-12FB-4F64-B047-AE8BB095B28C}" type="slidenum">
              <a:rPr lang="el-GR" smtClean="0"/>
              <a:pPr/>
              <a:t>92</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10</a:t>
            </a:fld>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73AA053-8121-4B92-93B2-46DD63DF0B5D}" type="slidenum">
              <a:rPr lang="el-GR" smtClean="0"/>
              <a:pPr/>
              <a:t>93</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E49D7D5-48A1-4EC1-BF58-7178CFC01B83}" type="slidenum">
              <a:rPr lang="el-GR" smtClean="0"/>
              <a:pPr/>
              <a:t>94</a:t>
            </a:fld>
            <a:endParaRPr lang="el-G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7A7D549-A4EE-408A-A02C-3179DF1FE843}" type="slidenum">
              <a:rPr lang="el-GR" smtClean="0"/>
              <a:pPr/>
              <a:t>95</a:t>
            </a:fld>
            <a:endParaRPr lang="el-G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9739FEB-44C5-42D5-B9A5-CAA9764AECF5}" type="slidenum">
              <a:rPr lang="el-GR" smtClean="0"/>
              <a:pPr/>
              <a:t>96</a:t>
            </a:fld>
            <a:endParaRPr lang="el-G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buFontTx/>
              <a:buChar char="•"/>
            </a:pPr>
            <a:endParaRPr lang="el-GR"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300" b="1" dirty="0"/>
              <a:t>America’s energy future. Technology and transformation</a:t>
            </a:r>
            <a:endParaRPr lang="el-GR" sz="1300" b="1" dirty="0"/>
          </a:p>
          <a:p>
            <a:endParaRPr lang="en-US" sz="1300" b="1" dirty="0"/>
          </a:p>
          <a:p>
            <a:r>
              <a:rPr lang="en-US" sz="1300" b="1" dirty="0"/>
              <a:t>FIGURE 1.1 </a:t>
            </a:r>
            <a:r>
              <a:rPr lang="en-US" sz="1300" b="1" i="1" dirty="0"/>
              <a:t>Energy consumption in the United States in 2007 in quadrillions of British</a:t>
            </a:r>
          </a:p>
          <a:p>
            <a:r>
              <a:rPr lang="en-US" sz="1300" i="1" dirty="0"/>
              <a:t>thermal units (quads). The figure illustrates the delivery of energy from primary fuel</a:t>
            </a:r>
          </a:p>
          <a:p>
            <a:r>
              <a:rPr lang="en-US" sz="1300" i="1" dirty="0"/>
              <a:t>sources, which are shown in the boxes on the left side of the figure, to the residential,</a:t>
            </a:r>
          </a:p>
          <a:p>
            <a:r>
              <a:rPr lang="en-US" sz="1300" i="1" dirty="0"/>
              <a:t>commercial, industrial, and transportation sectors, which are shown in the boxes at the</a:t>
            </a:r>
          </a:p>
          <a:p>
            <a:r>
              <a:rPr lang="en-US" sz="1300" i="1" dirty="0"/>
              <a:t>center-right side of the figure. Energy is delivered to these sectors primarily in three</a:t>
            </a:r>
          </a:p>
          <a:p>
            <a:r>
              <a:rPr lang="en-US" sz="1300" i="1" dirty="0"/>
              <a:t>forms: (1) electricity, which is produced principally from coal, natural gas, and nuclear</a:t>
            </a:r>
          </a:p>
          <a:p>
            <a:r>
              <a:rPr lang="en-US" sz="1300" i="1" dirty="0"/>
              <a:t>power, and to a much lesser extent from renewable sources (hydro, solar, wind, and</a:t>
            </a:r>
          </a:p>
          <a:p>
            <a:r>
              <a:rPr lang="en-US" sz="1300" i="1" dirty="0"/>
              <a:t>biomass); (2) liquid fuels, principally petroleum, with a small contribution from </a:t>
            </a:r>
            <a:r>
              <a:rPr lang="en-US" sz="1300" i="1" dirty="0" err="1"/>
              <a:t>biomassderived</a:t>
            </a:r>
            <a:endParaRPr lang="en-US" sz="1300" i="1" dirty="0"/>
          </a:p>
          <a:p>
            <a:r>
              <a:rPr lang="en-US" sz="1300" i="1" dirty="0"/>
              <a:t>fuels (e.g., corn ethanol); and (3) natural gas for heating and as an industrial</a:t>
            </a:r>
          </a:p>
          <a:p>
            <a:r>
              <a:rPr lang="en-US" sz="1300" i="1" dirty="0"/>
              <a:t>feedstock. Small quantities of coal and biomass are also used as industrial </a:t>
            </a:r>
            <a:r>
              <a:rPr lang="en-US" sz="1300" i="1" dirty="0" err="1"/>
              <a:t>feedstocks</a:t>
            </a:r>
            <a:r>
              <a:rPr lang="en-US" sz="1300" i="1" dirty="0"/>
              <a:t>.</a:t>
            </a:r>
          </a:p>
          <a:p>
            <a:r>
              <a:rPr lang="en-US" sz="1300" i="1" dirty="0"/>
              <a:t>The width of the bars indicates the relative contributions of each energy source; the</a:t>
            </a:r>
          </a:p>
          <a:p>
            <a:r>
              <a:rPr lang="en-US" sz="1300" i="1" dirty="0"/>
              <a:t>absolute contribution (in quads) is shown by the numerical labels next to each bar.</a:t>
            </a:r>
          </a:p>
          <a:p>
            <a:r>
              <a:rPr lang="en-US" sz="1300" i="1" dirty="0"/>
              <a:t>The bar for electricity represents retail electricity sales only and does not include </a:t>
            </a:r>
            <a:r>
              <a:rPr lang="en-US" sz="1300" i="1" dirty="0" err="1"/>
              <a:t>selfgenerated</a:t>
            </a:r>
            <a:endParaRPr lang="en-US" sz="1300" i="1" dirty="0"/>
          </a:p>
          <a:p>
            <a:r>
              <a:rPr lang="en-US" sz="1300" i="1" dirty="0"/>
              <a:t>electricity. The boxes on the right side of the figure show that a total of</a:t>
            </a:r>
          </a:p>
          <a:p>
            <a:r>
              <a:rPr lang="en-US" sz="1300" i="1" dirty="0"/>
              <a:t>about 101.5 quads of energy were consumed in the United States in 2007; about 43</a:t>
            </a:r>
          </a:p>
          <a:p>
            <a:r>
              <a:rPr lang="en-US" sz="1300" i="1" dirty="0"/>
              <a:t>quads were used to provide energy services, and more than 58 quads were “rejected”</a:t>
            </a:r>
          </a:p>
          <a:p>
            <a:r>
              <a:rPr lang="en-US" sz="1300" i="1" dirty="0"/>
              <a:t>(i.e., not utilized to provide energy services) because of inefficiencies in energy production,</a:t>
            </a:r>
          </a:p>
          <a:p>
            <a:r>
              <a:rPr lang="en-US" sz="1300" i="1" dirty="0"/>
              <a:t>distribution, and use.</a:t>
            </a:r>
          </a:p>
          <a:p>
            <a:r>
              <a:rPr lang="en-US" sz="1300" i="1" dirty="0"/>
              <a:t>Sources: Lawrence Livermore National Laboratory and the Department of Energy, based</a:t>
            </a:r>
          </a:p>
          <a:p>
            <a:r>
              <a:rPr lang="en-US" sz="1300" i="1" dirty="0"/>
              <a:t>on data from the Energy Information Administration, 2008a.</a:t>
            </a:r>
            <a:endParaRPr lang="el-GR" dirty="0"/>
          </a:p>
        </p:txBody>
      </p:sp>
      <p:sp>
        <p:nvSpPr>
          <p:cNvPr id="4" name="3 - Θέση αριθμού διαφάνειας"/>
          <p:cNvSpPr>
            <a:spLocks noGrp="1"/>
          </p:cNvSpPr>
          <p:nvPr>
            <p:ph type="sldNum" sz="quarter" idx="10"/>
          </p:nvPr>
        </p:nvSpPr>
        <p:spPr/>
        <p:txBody>
          <a:bodyPr/>
          <a:lstStyle/>
          <a:p>
            <a:fld id="{FC26D7B3-17CC-4FA7-A285-35BEB727061E}" type="slidenum">
              <a:rPr lang="el-GR" smtClean="0"/>
              <a:t>97</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64783">
              <a:defRPr/>
            </a:pPr>
            <a:r>
              <a:rPr lang="en-US" sz="1300" b="1" dirty="0"/>
              <a:t>America’s energy future. Technology and transformation</a:t>
            </a:r>
            <a:endParaRPr lang="el-GR" sz="1300" b="1" dirty="0"/>
          </a:p>
          <a:p>
            <a:endParaRPr lang="en-US" sz="1300" b="1" dirty="0"/>
          </a:p>
          <a:p>
            <a:r>
              <a:rPr lang="en-US" sz="1300" b="1" dirty="0"/>
              <a:t>FIGURE 1.2 </a:t>
            </a:r>
            <a:r>
              <a:rPr lang="en-US" sz="1300" b="1" i="1" dirty="0"/>
              <a:t>Energy consumption in the United States in 2007 by fuel source, in quads</a:t>
            </a:r>
          </a:p>
          <a:p>
            <a:r>
              <a:rPr lang="en-US" sz="1300" i="1" dirty="0"/>
              <a:t>(bars) and as percentages (pie chart).</a:t>
            </a:r>
          </a:p>
          <a:p>
            <a:r>
              <a:rPr lang="en-US" sz="1300" i="1" dirty="0"/>
              <a:t>Source: Energy Information Administration, 2008b.</a:t>
            </a:r>
            <a:endParaRPr lang="el-GR" dirty="0"/>
          </a:p>
        </p:txBody>
      </p:sp>
      <p:sp>
        <p:nvSpPr>
          <p:cNvPr id="4" name="3 - Θέση αριθμού διαφάνειας"/>
          <p:cNvSpPr>
            <a:spLocks noGrp="1"/>
          </p:cNvSpPr>
          <p:nvPr>
            <p:ph type="sldNum" sz="quarter" idx="10"/>
          </p:nvPr>
        </p:nvSpPr>
        <p:spPr/>
        <p:txBody>
          <a:bodyPr/>
          <a:lstStyle/>
          <a:p>
            <a:fld id="{FC26D7B3-17CC-4FA7-A285-35BEB727061E}" type="slidenum">
              <a:rPr lang="el-GR" smtClean="0"/>
              <a:t>98</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America’s energy future:</a:t>
            </a:r>
            <a:r>
              <a:rPr lang="en-US" baseline="0" dirty="0" smtClean="0"/>
              <a:t> Technology and Transformation</a:t>
            </a:r>
          </a:p>
          <a:p>
            <a:endParaRPr lang="en-US" dirty="0" smtClean="0"/>
          </a:p>
          <a:p>
            <a:r>
              <a:rPr lang="en-US" sz="1300" b="1" dirty="0"/>
              <a:t>FIGURE 1.4 </a:t>
            </a:r>
            <a:r>
              <a:rPr lang="en-US" sz="1300" b="1" i="1" dirty="0"/>
              <a:t>Energy use in the United States per dollar of GDP and per capita, with 1980</a:t>
            </a:r>
          </a:p>
          <a:p>
            <a:r>
              <a:rPr lang="en-US" sz="1300" i="1" dirty="0"/>
              <a:t>energy use per dollar of GDP and per capita set to 1.0.</a:t>
            </a:r>
          </a:p>
          <a:p>
            <a:r>
              <a:rPr lang="en-US" sz="1300" i="1" dirty="0"/>
              <a:t>Source: Energy Information Administration, 2008b.</a:t>
            </a:r>
            <a:endParaRPr lang="el-GR" dirty="0"/>
          </a:p>
        </p:txBody>
      </p:sp>
      <p:sp>
        <p:nvSpPr>
          <p:cNvPr id="4" name="3 - Θέση αριθμού διαφάνειας"/>
          <p:cNvSpPr>
            <a:spLocks noGrp="1"/>
          </p:cNvSpPr>
          <p:nvPr>
            <p:ph type="sldNum" sz="quarter" idx="10"/>
          </p:nvPr>
        </p:nvSpPr>
        <p:spPr/>
        <p:txBody>
          <a:bodyPr/>
          <a:lstStyle/>
          <a:p>
            <a:fld id="{FC26D7B3-17CC-4FA7-A285-35BEB727061E}" type="slidenum">
              <a:rPr lang="el-GR" smtClean="0"/>
              <a:t>99</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BF0A03B-3263-4D17-BA1C-32200BDCD259}" type="slidenum">
              <a:rPr lang="el-GR" smtClean="0"/>
              <a:pPr/>
              <a:t>100</a:t>
            </a:fld>
            <a:endParaRPr lang="el-G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6F8F601-C821-487C-8EB4-DDA9D80632A9}" type="slidenum">
              <a:rPr lang="el-GR" smtClean="0"/>
              <a:pPr/>
              <a:t>101</a:t>
            </a:fld>
            <a:endParaRPr lang="el-G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8024A04-C301-42A0-B4A9-D8EC00699CC2}" type="slidenum">
              <a:rPr lang="el-GR" smtClean="0"/>
              <a:pPr/>
              <a:t>102</a:t>
            </a:fld>
            <a:endParaRPr lang="el-G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Tx/>
              <a:buChar char="•"/>
            </a:pPr>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11</a:t>
            </a:fld>
            <a:endParaRPr lang="el-G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0180513-F419-4B8C-BB9A-856548683A22}" type="slidenum">
              <a:rPr lang="el-GR" smtClean="0"/>
              <a:pPr/>
              <a:t>103</a:t>
            </a:fld>
            <a:endParaRPr lang="el-G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500558D-7F73-44D0-B687-A2AA9392F0F1}" type="slidenum">
              <a:rPr lang="el-GR" smtClean="0"/>
              <a:pPr/>
              <a:t>104</a:t>
            </a:fld>
            <a:endParaRPr lang="el-GR" smtClean="0"/>
          </a:p>
        </p:txBody>
      </p:sp>
      <p:sp>
        <p:nvSpPr>
          <p:cNvPr id="117763" name="Rectangle 2"/>
          <p:cNvSpPr>
            <a:spLocks noGrp="1" noRot="1" noChangeAspect="1" noChangeArrowheads="1" noTextEdit="1"/>
          </p:cNvSpPr>
          <p:nvPr>
            <p:ph type="sldImg"/>
          </p:nvPr>
        </p:nvSpPr>
        <p:spPr>
          <a:xfrm>
            <a:off x="930275" y="769938"/>
            <a:ext cx="5022850" cy="3767137"/>
          </a:xfrm>
          <a:ln/>
        </p:spPr>
      </p:sp>
      <p:sp>
        <p:nvSpPr>
          <p:cNvPr id="117764" name="Rectangle 3"/>
          <p:cNvSpPr>
            <a:spLocks noGrp="1" noChangeArrowheads="1"/>
          </p:cNvSpPr>
          <p:nvPr>
            <p:ph type="body" idx="1"/>
          </p:nvPr>
        </p:nvSpPr>
        <p:spPr>
          <a:xfrm>
            <a:off x="928727" y="4768714"/>
            <a:ext cx="5025953" cy="4461336"/>
          </a:xfrm>
          <a:noFill/>
          <a:ln/>
        </p:spPr>
        <p:txBody>
          <a:bodyPr/>
          <a:lstStyle/>
          <a:p>
            <a:pPr eaLnBrk="1" hangingPunct="1"/>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6736FEE-DFFF-4774-9942-4AD0AC69FDD4}" type="slidenum">
              <a:rPr lang="el-GR" smtClean="0"/>
              <a:pPr/>
              <a:t>105</a:t>
            </a:fld>
            <a:endParaRPr lang="el-G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80012" y="4751349"/>
            <a:ext cx="6521792" cy="4923272"/>
          </a:xfrm>
          <a:noFill/>
          <a:ln/>
        </p:spPr>
        <p:txBody>
          <a:bodyPr/>
          <a:lstStyle/>
          <a:p>
            <a:pPr>
              <a:tabLst>
                <a:tab pos="120598" algn="l"/>
              </a:tabLst>
            </a:pPr>
            <a:endParaRPr lang="el-GR"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83629DEC-75F3-45CD-90BA-6758C008EE6E}" type="slidenum">
              <a:rPr lang="el-GR" smtClean="0"/>
              <a:pPr/>
              <a:t>106</a:t>
            </a:fld>
            <a:endParaRPr lang="el-G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AEF655C-2F7A-4D65-8417-CE7A6FF68D3D}" type="slidenum">
              <a:rPr lang="el-GR" smtClean="0"/>
              <a:pPr/>
              <a:t>107</a:t>
            </a:fld>
            <a:endParaRPr lang="el-G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0483092-A054-43DB-A912-E89436990247}" type="slidenum">
              <a:rPr lang="el-GR" smtClean="0"/>
              <a:pPr/>
              <a:t>108</a:t>
            </a:fld>
            <a:endParaRPr lang="el-G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A6F6369-4275-4965-9970-FCFA70002E2A}" type="slidenum">
              <a:rPr lang="el-GR" smtClean="0"/>
              <a:pPr/>
              <a:t>109</a:t>
            </a:fld>
            <a:endParaRPr lang="el-G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1032E24-7AB5-4B53-9223-CDA8D7AA703D}" type="slidenum">
              <a:rPr lang="el-GR" smtClean="0"/>
              <a:pPr/>
              <a:t>110</a:t>
            </a:fld>
            <a:endParaRPr lang="el-G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D810E2EC-A4E2-41FD-9285-EA5807DE4BB2}" type="slidenum">
              <a:rPr lang="el-GR" smtClean="0"/>
              <a:pPr/>
              <a:t>111</a:t>
            </a:fld>
            <a:endParaRPr lang="el-G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35081ED-E131-41DA-BEE3-D13BB5EDDF0A}" type="slidenum">
              <a:rPr lang="el-GR" smtClean="0"/>
              <a:pPr/>
              <a:t>112</a:t>
            </a:fld>
            <a:endParaRPr lang="el-G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2975" y="750888"/>
            <a:ext cx="4997450" cy="374967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5CE4504-32C6-4801-98A9-024FA83CC0C8}" type="slidenum">
              <a:rPr lang="el-GR" smtClean="0"/>
              <a:pPr/>
              <a:t>12</a:t>
            </a:fld>
            <a:endParaRPr lang="el-G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19D2D53-898C-4DBC-BBF9-B99109655A52}" type="slidenum">
              <a:rPr lang="el-GR" smtClean="0"/>
              <a:pPr/>
              <a:t>113</a:t>
            </a:fld>
            <a:endParaRPr lang="el-G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4F6D28E-054A-46AD-B97B-EBE50BE13575}" type="slidenum">
              <a:rPr lang="el-GR" smtClean="0"/>
              <a:pPr/>
              <a:t>114</a:t>
            </a:fld>
            <a:endParaRPr lang="el-G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450687D-3CA2-4EFA-B61D-6D365F382DE0}" type="slidenum">
              <a:rPr lang="el-GR" smtClean="0"/>
              <a:pPr/>
              <a:t>115</a:t>
            </a:fld>
            <a:endParaRPr lang="el-G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AF12CD0-E67F-4CBF-8F7F-403D4968DDF5}" type="slidenum">
              <a:rPr lang="el-GR" smtClean="0"/>
              <a:pPr/>
              <a:t>116</a:t>
            </a:fld>
            <a:endParaRPr lang="el-G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3697568-34E7-4997-8A53-BB0B5FD1B671}" type="slidenum">
              <a:rPr lang="el-GR" smtClean="0"/>
              <a:pPr/>
              <a:t>117</a:t>
            </a:fld>
            <a:endParaRPr lang="el-G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D9A6BD5-6E92-4094-8B9A-AD1B6FB4A558}" type="slidenum">
              <a:rPr lang="el-GR" smtClean="0"/>
              <a:pPr/>
              <a:t>118</a:t>
            </a:fld>
            <a:endParaRPr lang="el-G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F92C4C7-24D1-4073-8836-A78AEE7F681C}" type="slidenum">
              <a:rPr lang="el-GR" smtClean="0"/>
              <a:pPr/>
              <a:t>120</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Cambria Math" panose="02040503050406030204" pitchFamily="18" charset="0"/>
                <a:ea typeface="Cambria Math" panose="02040503050406030204" pitchFamily="18"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5157192"/>
            <a:ext cx="6400800" cy="481608"/>
          </a:xfrm>
        </p:spPr>
        <p:txBody>
          <a:bodyPr/>
          <a:lstStyle>
            <a:lvl1pPr marL="0" indent="0" algn="ctr">
              <a:buNone/>
              <a:defRPr>
                <a:solidFill>
                  <a:schemeClr val="tx1">
                    <a:lumMod val="95000"/>
                    <a:lumOff val="5000"/>
                  </a:schemeClr>
                </a:solidFill>
                <a:latin typeface="Cambria Math" panose="02040503050406030204" pitchFamily="18" charset="0"/>
                <a:ea typeface="Cambria Math"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1354AB-7EE3-4320-B841-E53F5C99D3EB}" type="datetimeFigureOut">
              <a:rPr lang="en-GB" smtClean="0"/>
              <a:t>14/02/2015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3688703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354AB-7EE3-4320-B841-E53F5C99D3EB}" type="datetimeFigureOut">
              <a:rPr lang="en-GB" smtClean="0"/>
              <a:t>14/02/2015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119415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1354AB-7EE3-4320-B841-E53F5C99D3EB}" type="datetimeFigureOut">
              <a:rPr lang="en-GB" smtClean="0"/>
              <a:t>14/02/2015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355836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0"/>
            <a:ext cx="6858000" cy="17526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819400" y="1981200"/>
            <a:ext cx="6096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2819400" y="4114800"/>
            <a:ext cx="6096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304800" y="6248400"/>
            <a:ext cx="1905000" cy="457200"/>
          </a:xfrm>
        </p:spPr>
        <p:txBody>
          <a:bodyPr/>
          <a:lstStyle>
            <a:lvl1pPr>
              <a:defRPr/>
            </a:lvl1pPr>
          </a:lstStyle>
          <a:p>
            <a:fld id="{D1804668-68ED-4998-89D8-631E3B07B3A5}" type="datetime1">
              <a:rPr lang="el-GR"/>
              <a:pPr/>
              <a:t>14/2/2015</a:t>
            </a:fld>
            <a:endParaRPr lang="el-GR"/>
          </a:p>
        </p:txBody>
      </p:sp>
      <p:sp>
        <p:nvSpPr>
          <p:cNvPr id="6" name="5 - Θέση υποσέλιδου"/>
          <p:cNvSpPr>
            <a:spLocks noGrp="1"/>
          </p:cNvSpPr>
          <p:nvPr>
            <p:ph type="ftr" sz="quarter" idx="11"/>
          </p:nvPr>
        </p:nvSpPr>
        <p:spPr>
          <a:xfrm>
            <a:off x="3581400" y="6248400"/>
            <a:ext cx="2895600" cy="457200"/>
          </a:xfrm>
          <a:prstGeom prst="rect">
            <a:avLst/>
          </a:prstGeom>
        </p:spPr>
        <p:txBody>
          <a:bodyPr/>
          <a:lstStyle>
            <a:lvl1pPr>
              <a:defRPr/>
            </a:lvl1pPr>
          </a:lstStyle>
          <a:p>
            <a:r>
              <a:rPr lang="el-GR"/>
              <a:t>ΕΝΕΡΓΕΙΑ - ΕΙΣΑΓΩΓΗ</a:t>
            </a:r>
          </a:p>
        </p:txBody>
      </p:sp>
      <p:sp>
        <p:nvSpPr>
          <p:cNvPr id="7" name="6 - Θέση αριθμού διαφάνειας"/>
          <p:cNvSpPr>
            <a:spLocks noGrp="1"/>
          </p:cNvSpPr>
          <p:nvPr>
            <p:ph type="sldNum" sz="quarter" idx="12"/>
          </p:nvPr>
        </p:nvSpPr>
        <p:spPr>
          <a:xfrm>
            <a:off x="7010400" y="6248400"/>
            <a:ext cx="1905000" cy="457200"/>
          </a:xfrm>
        </p:spPr>
        <p:txBody>
          <a:bodyPr/>
          <a:lstStyle>
            <a:lvl1pPr>
              <a:defRPr/>
            </a:lvl1pPr>
          </a:lstStyle>
          <a:p>
            <a:fld id="{FC633557-3961-4898-97A9-51E7A346E268}" type="slidenum">
              <a:rPr lang="el-GR"/>
              <a:pPr/>
              <a:t>‹#›</a:t>
            </a:fld>
            <a:endParaRPr lang="el-GR"/>
          </a:p>
        </p:txBody>
      </p:sp>
    </p:spTree>
    <p:extLst>
      <p:ext uri="{BB962C8B-B14F-4D97-AF65-F5344CB8AC3E}">
        <p14:creationId xmlns:p14="http://schemas.microsoft.com/office/powerpoint/2010/main" val="315415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066800" y="1981200"/>
            <a:ext cx="7543800" cy="4114800"/>
          </a:xfrm>
        </p:spPr>
        <p:txBody>
          <a:bodyPr/>
          <a:lstStyle/>
          <a:p>
            <a:pPr lvl="0"/>
            <a:endParaRPr lang="el-GR"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xfrm>
            <a:off x="5257800" y="612648"/>
            <a:ext cx="1325880" cy="457200"/>
          </a:xfrm>
          <a:prstGeom prst="rect">
            <a:avLst/>
          </a:prstGeom>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6CC6D3C3-A989-4884-BCBE-ED6F6B092D98}" type="slidenum">
              <a:rPr lang="el-GR"/>
              <a:pPr>
                <a:defRPr/>
              </a:pPr>
              <a:t>‹#›</a:t>
            </a:fld>
            <a:endParaRPr lang="el-GR"/>
          </a:p>
        </p:txBody>
      </p:sp>
    </p:spTree>
    <p:extLst>
      <p:ext uri="{BB962C8B-B14F-4D97-AF65-F5344CB8AC3E}">
        <p14:creationId xmlns:p14="http://schemas.microsoft.com/office/powerpoint/2010/main" val="184642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066800" y="1981200"/>
            <a:ext cx="7543800" cy="4114800"/>
          </a:xfrm>
        </p:spPr>
        <p:txBody>
          <a:bodyPr/>
          <a:lstStyle/>
          <a:p>
            <a:pPr lvl="0"/>
            <a:endParaRPr lang="el-GR"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l-GR"/>
          </a:p>
        </p:txBody>
      </p:sp>
      <p:sp>
        <p:nvSpPr>
          <p:cNvPr id="5" name="Rectangle 18"/>
          <p:cNvSpPr>
            <a:spLocks noGrp="1" noChangeArrowheads="1"/>
          </p:cNvSpPr>
          <p:nvPr>
            <p:ph type="ftr" sz="quarter" idx="11"/>
          </p:nvPr>
        </p:nvSpPr>
        <p:spPr>
          <a:xfrm>
            <a:off x="5257800" y="612648"/>
            <a:ext cx="1325880" cy="457200"/>
          </a:xfrm>
          <a:prstGeom prst="rect">
            <a:avLst/>
          </a:prstGeom>
          <a:ln/>
        </p:spPr>
        <p:txBody>
          <a:bodyPr/>
          <a:lstStyle>
            <a:lvl1pPr>
              <a:defRPr/>
            </a:lvl1pPr>
          </a:lstStyle>
          <a:p>
            <a:pPr>
              <a:defRPr/>
            </a:pPr>
            <a:endParaRPr lang="el-GR"/>
          </a:p>
        </p:txBody>
      </p:sp>
      <p:sp>
        <p:nvSpPr>
          <p:cNvPr id="6" name="Rectangle 19"/>
          <p:cNvSpPr>
            <a:spLocks noGrp="1" noChangeArrowheads="1"/>
          </p:cNvSpPr>
          <p:nvPr>
            <p:ph type="sldNum" sz="quarter" idx="12"/>
          </p:nvPr>
        </p:nvSpPr>
        <p:spPr>
          <a:ln/>
        </p:spPr>
        <p:txBody>
          <a:bodyPr/>
          <a:lstStyle>
            <a:lvl1pPr>
              <a:defRPr/>
            </a:lvl1pPr>
          </a:lstStyle>
          <a:p>
            <a:pPr>
              <a:defRPr/>
            </a:pPr>
            <a:fld id="{88B88088-731A-4891-8993-248CE01DE7C6}" type="slidenum">
              <a:rPr lang="el-GR"/>
              <a:pPr>
                <a:defRPr/>
              </a:pPr>
              <a:t>‹#›</a:t>
            </a:fld>
            <a:endParaRPr lang="el-GR"/>
          </a:p>
        </p:txBody>
      </p:sp>
    </p:spTree>
    <p:extLst>
      <p:ext uri="{BB962C8B-B14F-4D97-AF65-F5344CB8AC3E}">
        <p14:creationId xmlns:p14="http://schemas.microsoft.com/office/powerpoint/2010/main" val="90756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xfrm>
            <a:off x="5257800" y="612648"/>
            <a:ext cx="1325880" cy="457200"/>
          </a:xfrm>
          <a:prstGeom prst="rect">
            <a:avLst/>
          </a:prstGeom>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936D01E4-6A8A-4C1B-9892-3B81DB7F52C1}" type="slidenum">
              <a:rPr lang="el-GR"/>
              <a:pPr>
                <a:defRPr/>
              </a:pPr>
              <a:t>‹#›</a:t>
            </a:fld>
            <a:endParaRPr lang="el-GR"/>
          </a:p>
        </p:txBody>
      </p:sp>
    </p:spTree>
    <p:extLst>
      <p:ext uri="{BB962C8B-B14F-4D97-AF65-F5344CB8AC3E}">
        <p14:creationId xmlns:p14="http://schemas.microsoft.com/office/powerpoint/2010/main" val="387935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414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482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62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604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a:bodyPr>
          <a:lstStyle>
            <a:lvl1pPr>
              <a:defRPr sz="3200" b="1">
                <a:solidFill>
                  <a:srgbClr val="002060"/>
                </a:solidFill>
                <a:latin typeface="Cambria Math" panose="02040503050406030204" pitchFamily="18" charset="0"/>
                <a:ea typeface="Cambria Math" panose="02040503050406030204" pitchFamily="18"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908720"/>
            <a:ext cx="8229600" cy="5217443"/>
          </a:xfrm>
        </p:spPr>
        <p:txBody>
          <a:bodyPr>
            <a:normAutofit/>
          </a:bodyPr>
          <a:lstStyle>
            <a:lvl1pPr>
              <a:defRPr sz="2400">
                <a:latin typeface="Cambria Math" panose="02040503050406030204" pitchFamily="18" charset="0"/>
                <a:ea typeface="Cambria Math" panose="02040503050406030204" pitchFamily="18" charset="0"/>
              </a:defRPr>
            </a:lvl1pPr>
            <a:lvl2pPr>
              <a:defRPr sz="2000">
                <a:latin typeface="Cambria Math" panose="02040503050406030204" pitchFamily="18" charset="0"/>
                <a:ea typeface="Cambria Math" panose="02040503050406030204" pitchFamily="18" charset="0"/>
              </a:defRPr>
            </a:lvl2pPr>
            <a:lvl3pPr>
              <a:defRPr sz="1800">
                <a:latin typeface="Cambria Math" panose="02040503050406030204" pitchFamily="18" charset="0"/>
                <a:ea typeface="Cambria Math" panose="02040503050406030204" pitchFamily="18" charset="0"/>
              </a:defRPr>
            </a:lvl3pPr>
            <a:lvl4pPr>
              <a:defRPr sz="1600">
                <a:latin typeface="Cambria Math" panose="02040503050406030204" pitchFamily="18" charset="0"/>
                <a:ea typeface="Cambria Math" panose="02040503050406030204" pitchFamily="18" charset="0"/>
              </a:defRPr>
            </a:lvl4pPr>
            <a:lvl5pPr>
              <a:defRPr sz="1600">
                <a:latin typeface="Cambria Math" panose="02040503050406030204" pitchFamily="18" charset="0"/>
                <a:ea typeface="Cambria Math"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453336"/>
            <a:ext cx="1018456" cy="288032"/>
          </a:xfrm>
        </p:spPr>
        <p:txBody>
          <a:bodyPr/>
          <a:lstStyle/>
          <a:p>
            <a:fld id="{4E1354AB-7EE3-4320-B841-E53F5C99D3EB}" type="datetimeFigureOut">
              <a:rPr lang="en-GB" smtClean="0"/>
              <a:t>14/02/2015</a:t>
            </a:fld>
            <a:endParaRPr lang="en-GB"/>
          </a:p>
        </p:txBody>
      </p:sp>
      <p:sp>
        <p:nvSpPr>
          <p:cNvPr id="6" name="Slide Number Placeholder 5"/>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23288801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5325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456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8673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082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50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40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067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354AB-7EE3-4320-B841-E53F5C99D3EB}" type="datetimeFigureOut">
              <a:rPr lang="en-GB" smtClean="0"/>
              <a:t>14/02/2015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242797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lvl1pPr>
              <a:defRPr sz="3200">
                <a:latin typeface="Cambria Math" panose="02040503050406030204" pitchFamily="18" charset="0"/>
                <a:ea typeface="Cambria Math" panose="02040503050406030204" pitchFamily="18"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457200" y="1124744"/>
            <a:ext cx="4038600" cy="5001419"/>
          </a:xfrm>
        </p:spPr>
        <p:txBody>
          <a:bodyPr>
            <a:normAutofit/>
          </a:bodyPr>
          <a:lstStyle>
            <a:lvl1pPr>
              <a:defRPr sz="2400">
                <a:latin typeface="Cambria Math" panose="02040503050406030204" pitchFamily="18" charset="0"/>
                <a:ea typeface="Cambria Math" panose="02040503050406030204" pitchFamily="18" charset="0"/>
              </a:defRPr>
            </a:lvl1pPr>
            <a:lvl2pPr>
              <a:defRPr sz="2000">
                <a:latin typeface="Cambria Math" panose="02040503050406030204" pitchFamily="18" charset="0"/>
                <a:ea typeface="Cambria Math" panose="02040503050406030204" pitchFamily="18" charset="0"/>
              </a:defRPr>
            </a:lvl2pPr>
            <a:lvl3pPr>
              <a:defRPr sz="1800">
                <a:latin typeface="Cambria Math" panose="02040503050406030204" pitchFamily="18" charset="0"/>
                <a:ea typeface="Cambria Math" panose="02040503050406030204" pitchFamily="18" charset="0"/>
              </a:defRPr>
            </a:lvl3pPr>
            <a:lvl4pPr>
              <a:defRPr sz="1600">
                <a:latin typeface="Cambria Math" panose="02040503050406030204" pitchFamily="18" charset="0"/>
                <a:ea typeface="Cambria Math" panose="02040503050406030204" pitchFamily="18" charset="0"/>
              </a:defRPr>
            </a:lvl4pPr>
            <a:lvl5pPr>
              <a:defRPr sz="1600">
                <a:latin typeface="Cambria Math" panose="02040503050406030204" pitchFamily="18" charset="0"/>
                <a:ea typeface="Cambria Math"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124744"/>
            <a:ext cx="4038600" cy="5001419"/>
          </a:xfrm>
        </p:spPr>
        <p:txBody>
          <a:bodyPr>
            <a:normAutofit/>
          </a:bodyPr>
          <a:lstStyle>
            <a:lvl1pPr>
              <a:defRPr sz="2400">
                <a:latin typeface="Cambria Math" panose="02040503050406030204" pitchFamily="18" charset="0"/>
                <a:ea typeface="Cambria Math" panose="02040503050406030204" pitchFamily="18" charset="0"/>
              </a:defRPr>
            </a:lvl1pPr>
            <a:lvl2pPr>
              <a:defRPr sz="2000">
                <a:latin typeface="Cambria Math" panose="02040503050406030204" pitchFamily="18" charset="0"/>
                <a:ea typeface="Cambria Math" panose="02040503050406030204" pitchFamily="18" charset="0"/>
              </a:defRPr>
            </a:lvl2pPr>
            <a:lvl3pPr>
              <a:defRPr sz="1800">
                <a:latin typeface="Cambria Math" panose="02040503050406030204" pitchFamily="18" charset="0"/>
                <a:ea typeface="Cambria Math" panose="02040503050406030204" pitchFamily="18" charset="0"/>
              </a:defRPr>
            </a:lvl3pPr>
            <a:lvl4pPr>
              <a:defRPr sz="1600">
                <a:latin typeface="Cambria Math" panose="02040503050406030204" pitchFamily="18" charset="0"/>
                <a:ea typeface="Cambria Math" panose="02040503050406030204" pitchFamily="18" charset="0"/>
              </a:defRPr>
            </a:lvl4pPr>
            <a:lvl5pPr>
              <a:defRPr sz="1600">
                <a:latin typeface="Cambria Math" panose="02040503050406030204" pitchFamily="18" charset="0"/>
                <a:ea typeface="Cambria Math"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4E1354AB-7EE3-4320-B841-E53F5C99D3EB}" type="datetimeFigureOut">
              <a:rPr lang="en-GB" smtClean="0"/>
              <a:t>14/02/2015</a:t>
            </a:fld>
            <a:endParaRPr lang="en-GB"/>
          </a:p>
        </p:txBody>
      </p:sp>
      <p:sp>
        <p:nvSpPr>
          <p:cNvPr id="7" name="Slide Number Placeholder 6"/>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2658502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lvl1pPr>
              <a:defRPr sz="2800" b="1">
                <a:solidFill>
                  <a:srgbClr val="C00000"/>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395536" y="980728"/>
            <a:ext cx="4040188"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72816"/>
            <a:ext cx="4040188"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4008" y="980728"/>
            <a:ext cx="4041775" cy="63976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72816"/>
            <a:ext cx="4041775"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4E1354AB-7EE3-4320-B841-E53F5C99D3EB}" type="datetimeFigureOut">
              <a:rPr lang="en-GB" smtClean="0"/>
              <a:t>14/02/2015</a:t>
            </a:fld>
            <a:endParaRPr lang="en-GB"/>
          </a:p>
        </p:txBody>
      </p:sp>
      <p:sp>
        <p:nvSpPr>
          <p:cNvPr id="9" name="Slide Number Placeholder 8"/>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33975261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1354AB-7EE3-4320-B841-E53F5C99D3EB}" type="datetimeFigureOut">
              <a:rPr lang="en-GB" smtClean="0"/>
              <a:t>14/02/2015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52259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354AB-7EE3-4320-B841-E53F5C99D3EB}" type="datetimeFigureOut">
              <a:rPr lang="en-GB" smtClean="0"/>
              <a:t>14/02/2015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209037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354AB-7EE3-4320-B841-E53F5C99D3EB}" type="datetimeFigureOut">
              <a:rPr lang="en-GB" smtClean="0"/>
              <a:t>14/02/2015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109858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354AB-7EE3-4320-B841-E53F5C99D3EB}" type="datetimeFigureOut">
              <a:rPr lang="en-GB" smtClean="0"/>
              <a:t>14/02/2015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C1ABC06-5541-4A9D-A2D6-73EED2529435}" type="slidenum">
              <a:rPr lang="en-GB" smtClean="0"/>
              <a:t>‹#›</a:t>
            </a:fld>
            <a:endParaRPr lang="en-GB"/>
          </a:p>
        </p:txBody>
      </p:sp>
    </p:spTree>
    <p:extLst>
      <p:ext uri="{BB962C8B-B14F-4D97-AF65-F5344CB8AC3E}">
        <p14:creationId xmlns:p14="http://schemas.microsoft.com/office/powerpoint/2010/main" val="113221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90066"/>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453336"/>
            <a:ext cx="2133600" cy="268139"/>
          </a:xfrm>
          <a:prstGeom prst="rect">
            <a:avLst/>
          </a:prstGeom>
        </p:spPr>
        <p:txBody>
          <a:bodyPr vert="horz" lIns="91440" tIns="45720" rIns="91440" bIns="45720" rtlCol="0" anchor="ctr"/>
          <a:lstStyle>
            <a:lvl1pPr algn="l">
              <a:defRPr sz="1200">
                <a:solidFill>
                  <a:schemeClr val="tx1">
                    <a:tint val="75000"/>
                  </a:schemeClr>
                </a:solidFill>
              </a:defRPr>
            </a:lvl1pPr>
          </a:lstStyle>
          <a:p>
            <a:fld id="{4E1354AB-7EE3-4320-B841-E53F5C99D3EB}" type="datetimeFigureOut">
              <a:rPr lang="en-GB" smtClean="0"/>
              <a:t>14/02/2015</a:t>
            </a:fld>
            <a:endParaRPr lang="en-GB"/>
          </a:p>
        </p:txBody>
      </p:sp>
      <p:sp>
        <p:nvSpPr>
          <p:cNvPr id="6" name="Slide Number Placeholder 5"/>
          <p:cNvSpPr>
            <a:spLocks noGrp="1"/>
          </p:cNvSpPr>
          <p:nvPr>
            <p:ph type="sldNum" sz="quarter" idx="4"/>
          </p:nvPr>
        </p:nvSpPr>
        <p:spPr>
          <a:xfrm>
            <a:off x="8172400" y="6356350"/>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ABC06-5541-4A9D-A2D6-73EED2529435}" type="slidenum">
              <a:rPr lang="en-GB" smtClean="0"/>
              <a:t>‹#›</a:t>
            </a:fld>
            <a:endParaRPr lang="en-GB"/>
          </a:p>
        </p:txBody>
      </p:sp>
    </p:spTree>
    <p:extLst>
      <p:ext uri="{BB962C8B-B14F-4D97-AF65-F5344CB8AC3E}">
        <p14:creationId xmlns:p14="http://schemas.microsoft.com/office/powerpoint/2010/main" val="836859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Cambria Math" panose="02040503050406030204" pitchFamily="18" charset="0"/>
          <a:ea typeface="Cambria Math" panose="02040503050406030204" pitchFamily="18"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313F6-FC10-46E2-9F04-9BA74EDB3574}" type="datetimeFigureOut">
              <a:rPr lang="en-GB" smtClean="0">
                <a:solidFill>
                  <a:prstClr val="black">
                    <a:tint val="75000"/>
                  </a:prstClr>
                </a:solidFill>
              </a:rPr>
              <a:pPr/>
              <a:t>14/02/2015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17586-5B40-4041-A0B0-1CA0C441A3F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234565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3.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4.emf"/><Relationship Id="rId4" Type="http://schemas.openxmlformats.org/officeDocument/2006/relationships/oleObject" Target="../embeddings/oleObject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5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5.emf"/><Relationship Id="rId4" Type="http://schemas.openxmlformats.org/officeDocument/2006/relationships/oleObject" Target="../embeddings/oleObject4.bin"/></Relationships>
</file>

<file path=ppt/slides/_rels/slide105.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2.wdp"/></Relationships>
</file>

<file path=ppt/slides/_rels/slide120.xml.rels><?xml version="1.0" encoding="UTF-8" standalone="yes"?>
<Relationships xmlns="http://schemas.openxmlformats.org/package/2006/relationships"><Relationship Id="rId8" Type="http://schemas.openxmlformats.org/officeDocument/2006/relationships/hyperlink" Target="http://www.lagie.gr/" TargetMode="External"/><Relationship Id="rId13" Type="http://schemas.openxmlformats.org/officeDocument/2006/relationships/hyperlink" Target="http://europa.eu.int/comm/energy/res/index_en.htm" TargetMode="External"/><Relationship Id="rId3" Type="http://schemas.openxmlformats.org/officeDocument/2006/relationships/hyperlink" Target="http://www.cres.gr/" TargetMode="External"/><Relationship Id="rId7" Type="http://schemas.openxmlformats.org/officeDocument/2006/relationships/hyperlink" Target="http://www.admie.gr/" TargetMode="External"/><Relationship Id="rId12" Type="http://schemas.openxmlformats.org/officeDocument/2006/relationships/hyperlink" Target="http://www.wec.org/" TargetMode="External"/><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hyperlink" Target="http://www.desmie.gr/" TargetMode="External"/><Relationship Id="rId11" Type="http://schemas.openxmlformats.org/officeDocument/2006/relationships/hyperlink" Target="http://www.nrel.gov/" TargetMode="External"/><Relationship Id="rId5" Type="http://schemas.openxmlformats.org/officeDocument/2006/relationships/hyperlink" Target="http://www.rae.gr/" TargetMode="External"/><Relationship Id="rId10" Type="http://schemas.openxmlformats.org/officeDocument/2006/relationships/hyperlink" Target="http://www.worldenergyoutlook.org/" TargetMode="External"/><Relationship Id="rId4" Type="http://schemas.openxmlformats.org/officeDocument/2006/relationships/hyperlink" Target="http://www.dei.gr/" TargetMode="External"/><Relationship Id="rId9" Type="http://schemas.openxmlformats.org/officeDocument/2006/relationships/hyperlink" Target="http://www.iea.org/" TargetMode="External"/></Relationships>
</file>

<file path=ppt/slides/_rels/slide121.xml.rels><?xml version="1.0" encoding="UTF-8" standalone="yes"?>
<Relationships xmlns="http://schemas.openxmlformats.org/package/2006/relationships"><Relationship Id="rId8" Type="http://schemas.openxmlformats.org/officeDocument/2006/relationships/hyperlink" Target="http://www.nrel.gov/" TargetMode="External"/><Relationship Id="rId13" Type="http://schemas.openxmlformats.org/officeDocument/2006/relationships/hyperlink" Target="http://www.elsevier.com/wps/find/journaldescription.cws_home/30413/description#description" TargetMode="External"/><Relationship Id="rId3" Type="http://schemas.openxmlformats.org/officeDocument/2006/relationships/hyperlink" Target="http://www.dei.gr/" TargetMode="External"/><Relationship Id="rId7" Type="http://schemas.openxmlformats.org/officeDocument/2006/relationships/hyperlink" Target="http://www.worldenergyoutlook.org/" TargetMode="External"/><Relationship Id="rId12" Type="http://schemas.openxmlformats.org/officeDocument/2006/relationships/hyperlink" Target="http://www.elsevier.com/wps/find/journaldescription.cws_home/30414/description#description" TargetMode="External"/><Relationship Id="rId2" Type="http://schemas.openxmlformats.org/officeDocument/2006/relationships/hyperlink" Target="http://www.cres.gr/" TargetMode="External"/><Relationship Id="rId1" Type="http://schemas.openxmlformats.org/officeDocument/2006/relationships/slideLayout" Target="../slideLayouts/slideLayout2.xml"/><Relationship Id="rId6" Type="http://schemas.openxmlformats.org/officeDocument/2006/relationships/hyperlink" Target="http://www.iea.org/" TargetMode="External"/><Relationship Id="rId11" Type="http://schemas.openxmlformats.org/officeDocument/2006/relationships/hyperlink" Target="http://www.elsevier.com/wps/find/journaldescription.cws_home/483/description#description" TargetMode="External"/><Relationship Id="rId5" Type="http://schemas.openxmlformats.org/officeDocument/2006/relationships/hyperlink" Target="http://www.doe.gov/" TargetMode="External"/><Relationship Id="rId10" Type="http://schemas.openxmlformats.org/officeDocument/2006/relationships/hyperlink" Target="http://www.aegean.gr/environment/energy/mcda" TargetMode="External"/><Relationship Id="rId4" Type="http://schemas.openxmlformats.org/officeDocument/2006/relationships/hyperlink" Target="http://www.rae.gr/" TargetMode="External"/><Relationship Id="rId9" Type="http://schemas.openxmlformats.org/officeDocument/2006/relationships/hyperlink" Target="http://europa.eu.int/comm/energy/res/index_en.htm" TargetMode="External"/><Relationship Id="rId14" Type="http://schemas.openxmlformats.org/officeDocument/2006/relationships/hyperlink" Target="http://www.elsevier.com/wps/find/journaldescription.cws_home/503305/description#descrip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file:///C:\&#932;&#945;%20&#941;&#947;&#947;&#961;&#945;&#966;&#940;%20&#956;&#959;&#965;\%20%20%20hp%20&#928;&#913;&#925;&#917;&#928;&#921;&#931;&#932;&#919;&#924;&#921;&#927;%20&#913;&#921;&#915;&#913;&#921;&#927;&#933;\%20hp%20&#924;&#945;&#952;&#942;&#956;&#945;&#964;&#945;%20&#954;&#945;&#953;%20&#933;&#955;&#953;&#954;&#972;\%20hp%20&#924;&#940;&#952;&#951;&#956;&#945;%20-%20&#917;&#925;&#917;&#929;&#915;&#917;&#921;&#913;%20&#922;&#913;&#921;%20&#928;&#917;&#929;&#921;&#914;&#913;&#923;&#923;&#927;&#925;\d%20&#928;&#965;&#961;&#951;&#957;&#953;&#954;&#942;%20&#917;&#957;&#941;&#961;&#947;&#949;&#953;&#945;\UIC%20-%20Radiation%20and%20Life_files\ral2-1.gif"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wmf"/><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http://www.iesvic.uvic.ca/research/energysystems/images/marchetti.jpg" TargetMode="External"/><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Εικόνα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91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Λογότυπο επιχειρησιακού προγράμματος εκπαίδευσης και δια βίου μάθησης&#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5915025"/>
            <a:ext cx="3724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l-GR" dirty="0"/>
              <a:t>ΕΝΕΡΓΕΙΑΚΗ ΠΟΛΙΤΙΚΗ ΚΑΙ ΔΙΑΧΕΙΡΙΣΗ - ΛΗΨΗ ΑΠΟΦΑΣΕΩΝ</a:t>
            </a:r>
            <a:endParaRPr lang="en-GB" dirty="0"/>
          </a:p>
        </p:txBody>
      </p:sp>
      <p:sp>
        <p:nvSpPr>
          <p:cNvPr id="5" name="Subtitle 4"/>
          <p:cNvSpPr>
            <a:spLocks noGrp="1"/>
          </p:cNvSpPr>
          <p:nvPr>
            <p:ph type="subTitle" idx="1"/>
          </p:nvPr>
        </p:nvSpPr>
        <p:spPr/>
        <p:txBody>
          <a:bodyPr/>
          <a:lstStyle/>
          <a:p>
            <a:r>
              <a:rPr lang="el-GR" dirty="0" smtClean="0"/>
              <a:t>ΔΙΑΛΕΞΗ </a:t>
            </a:r>
            <a:r>
              <a:rPr lang="el-GR" dirty="0" err="1" smtClean="0"/>
              <a:t>Νο</a:t>
            </a:r>
            <a:r>
              <a:rPr lang="el-GR" dirty="0" smtClean="0"/>
              <a:t> 01</a:t>
            </a:r>
          </a:p>
          <a:p>
            <a:r>
              <a:rPr lang="el-GR" dirty="0"/>
              <a:t>ΕΙΣΑΓΩΓΙΚΑ &amp; ΕΠΙΣΚΟΠΗΣΗ</a:t>
            </a:r>
            <a:endParaRPr lang="en-GB" dirty="0"/>
          </a:p>
        </p:txBody>
      </p:sp>
    </p:spTree>
    <p:extLst>
      <p:ext uri="{BB962C8B-B14F-4D97-AF65-F5344CB8AC3E}">
        <p14:creationId xmlns:p14="http://schemas.microsoft.com/office/powerpoint/2010/main" val="363360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818" name="Picture 2"/>
          <p:cNvPicPr>
            <a:picLocks noChangeAspect="1" noChangeArrowheads="1"/>
          </p:cNvPicPr>
          <p:nvPr/>
        </p:nvPicPr>
        <p:blipFill>
          <a:blip r:embed="rId3" cstate="print"/>
          <a:srcRect/>
          <a:stretch>
            <a:fillRect/>
          </a:stretch>
        </p:blipFill>
        <p:spPr bwMode="auto">
          <a:xfrm>
            <a:off x="395288" y="908050"/>
            <a:ext cx="8183562" cy="5448300"/>
          </a:xfrm>
          <a:prstGeom prst="rect">
            <a:avLst/>
          </a:prstGeom>
          <a:noFill/>
          <a:ln w="9525">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l-GR" dirty="0"/>
              <a:t>ΕΥΡΩΠΑΪΚΗ </a:t>
            </a:r>
            <a:r>
              <a:rPr lang="el-GR" dirty="0" smtClean="0"/>
              <a:t>ΕΝΩΣΗ - ΑΕΠ</a:t>
            </a:r>
            <a:endParaRPr lang="en-GB" dirty="0"/>
          </a:p>
        </p:txBody>
      </p:sp>
    </p:spTree>
    <p:extLst>
      <p:ext uri="{BB962C8B-B14F-4D97-AF65-F5344CB8AC3E}">
        <p14:creationId xmlns:p14="http://schemas.microsoft.com/office/powerpoint/2010/main" val="198616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04664"/>
            <a:ext cx="8229600" cy="720080"/>
          </a:xfrm>
        </p:spPr>
        <p:txBody>
          <a:bodyPr/>
          <a:lstStyle/>
          <a:p>
            <a:pPr eaLnBrk="1" hangingPunct="1">
              <a:defRPr/>
            </a:pPr>
            <a:r>
              <a:rPr lang="el-GR" sz="2800" dirty="0" smtClean="0"/>
              <a:t>Πόσα ορυκτά καύσιμα υπάρχουν ακόμα ? </a:t>
            </a:r>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val="3805989645"/>
              </p:ext>
            </p:extLst>
          </p:nvPr>
        </p:nvGraphicFramePr>
        <p:xfrm>
          <a:off x="1939925" y="1412776"/>
          <a:ext cx="6280808" cy="5161062"/>
        </p:xfrm>
        <a:graphic>
          <a:graphicData uri="http://schemas.openxmlformats.org/presentationml/2006/ole">
            <mc:AlternateContent xmlns:mc="http://schemas.openxmlformats.org/markup-compatibility/2006">
              <mc:Choice xmlns:v="urn:schemas-microsoft-com:vml" Requires="v">
                <p:oleObj spid="_x0000_s2081" name="Chart" r:id="rId5" imgW="5856351" imgH="4811395" progId="Excel.Sheet.8">
                  <p:embed/>
                </p:oleObj>
              </mc:Choice>
              <mc:Fallback>
                <p:oleObj name="Chart" r:id="rId5" imgW="5856351" imgH="481139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9925" y="1412776"/>
                        <a:ext cx="6280808" cy="51610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873491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1475656" y="1521223"/>
            <a:ext cx="6445250" cy="4660900"/>
            <a:chOff x="1172" y="816"/>
            <a:chExt cx="4060" cy="2936"/>
          </a:xfrm>
        </p:grpSpPr>
        <p:graphicFrame>
          <p:nvGraphicFramePr>
            <p:cNvPr id="3074" name="Object 3"/>
            <p:cNvGraphicFramePr>
              <a:graphicFrameLocks noChangeAspect="1"/>
            </p:cNvGraphicFramePr>
            <p:nvPr/>
          </p:nvGraphicFramePr>
          <p:xfrm>
            <a:off x="1172" y="816"/>
            <a:ext cx="4060" cy="2936"/>
          </p:xfrm>
          <a:graphic>
            <a:graphicData uri="http://schemas.openxmlformats.org/presentationml/2006/ole">
              <mc:AlternateContent xmlns:mc="http://schemas.openxmlformats.org/markup-compatibility/2006">
                <mc:Choice xmlns:v="urn:schemas-microsoft-com:vml" Requires="v">
                  <p:oleObj spid="_x0000_s3104" name="Chart" r:id="rId4" imgW="6124696" imgH="4429297" progId="MSGraph.Chart.8">
                    <p:embed followColorScheme="full"/>
                  </p:oleObj>
                </mc:Choice>
                <mc:Fallback>
                  <p:oleObj name="Chart" r:id="rId4" imgW="6124696" imgH="4429297" progId="MSGraph.Chart.8">
                    <p:embed followColorScheme="full"/>
                    <p:pic>
                      <p:nvPicPr>
                        <p:cNvPr id="0" name=""/>
                        <p:cNvPicPr>
                          <a:picLocks noChangeAspect="1" noChangeArrowheads="1"/>
                        </p:cNvPicPr>
                        <p:nvPr/>
                      </p:nvPicPr>
                      <p:blipFill>
                        <a:blip r:embed="rId5"/>
                        <a:srcRect/>
                        <a:stretch>
                          <a:fillRect/>
                        </a:stretch>
                      </p:blipFill>
                      <p:spPr bwMode="auto">
                        <a:xfrm>
                          <a:off x="1172" y="816"/>
                          <a:ext cx="4060"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Line 4"/>
            <p:cNvSpPr>
              <a:spLocks noChangeShapeType="1"/>
            </p:cNvSpPr>
            <p:nvPr/>
          </p:nvSpPr>
          <p:spPr bwMode="auto">
            <a:xfrm flipV="1">
              <a:off x="3418" y="996"/>
              <a:ext cx="1" cy="2159"/>
            </a:xfrm>
            <a:prstGeom prst="line">
              <a:avLst/>
            </a:prstGeom>
            <a:noFill/>
            <a:ln w="9525">
              <a:solidFill>
                <a:schemeClr val="tx1"/>
              </a:solidFill>
              <a:round/>
              <a:headEnd/>
              <a:tailEnd/>
            </a:ln>
          </p:spPr>
          <p:txBody>
            <a:bodyPr/>
            <a:lstStyle/>
            <a:p>
              <a:endParaRPr lang="el-GR"/>
            </a:p>
          </p:txBody>
        </p:sp>
      </p:grpSp>
      <p:sp>
        <p:nvSpPr>
          <p:cNvPr id="19462" name="Rectangle 6"/>
          <p:cNvSpPr>
            <a:spLocks noGrp="1" noChangeArrowheads="1"/>
          </p:cNvSpPr>
          <p:nvPr>
            <p:ph type="title"/>
          </p:nvPr>
        </p:nvSpPr>
        <p:spPr>
          <a:xfrm>
            <a:off x="1127125" y="476672"/>
            <a:ext cx="6889750" cy="1085850"/>
          </a:xfrm>
        </p:spPr>
        <p:txBody>
          <a:bodyPr/>
          <a:lstStyle/>
          <a:p>
            <a:pPr eaLnBrk="1" hangingPunct="1">
              <a:defRPr/>
            </a:pPr>
            <a:r>
              <a:rPr lang="el-GR" sz="3200" dirty="0" smtClean="0"/>
              <a:t>Παγκόσμιες εκπομπές </a:t>
            </a:r>
            <a:r>
              <a:rPr lang="en-US" sz="3200" dirty="0" smtClean="0"/>
              <a:t>CO</a:t>
            </a:r>
            <a:r>
              <a:rPr lang="en-US" sz="3200" baseline="-25000" dirty="0" smtClean="0"/>
              <a:t>2</a:t>
            </a:r>
            <a:r>
              <a:rPr lang="en-US" sz="3200" dirty="0" smtClean="0"/>
              <a:t> </a:t>
            </a:r>
            <a:r>
              <a:rPr lang="el-GR" sz="3200" dirty="0" smtClean="0"/>
              <a:t>από τον κύκλο της ενέργειας</a:t>
            </a:r>
            <a:endParaRPr lang="en-US" sz="3200" dirty="0" smtClean="0"/>
          </a:p>
        </p:txBody>
      </p:sp>
    </p:spTree>
    <p:extLst>
      <p:ext uri="{BB962C8B-B14F-4D97-AF65-F5344CB8AC3E}">
        <p14:creationId xmlns:p14="http://schemas.microsoft.com/office/powerpoint/2010/main" val="9625697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14525" y="338138"/>
            <a:ext cx="6688138" cy="1196975"/>
          </a:xfrm>
        </p:spPr>
        <p:txBody>
          <a:bodyPr/>
          <a:lstStyle/>
          <a:p>
            <a:pPr eaLnBrk="1" hangingPunct="1">
              <a:defRPr/>
            </a:pPr>
            <a:r>
              <a:rPr lang="el-GR" sz="3200" smtClean="0"/>
              <a:t>Αύξηση Παγκόσμιας Ενεργειακής</a:t>
            </a:r>
            <a:r>
              <a:rPr lang="en-US" sz="3200" smtClean="0"/>
              <a:t> </a:t>
            </a:r>
            <a:r>
              <a:rPr lang="el-GR" sz="3200" smtClean="0"/>
              <a:t>Ζήτησης και Εκπομπές </a:t>
            </a:r>
            <a:r>
              <a:rPr lang="en-US" sz="3200" smtClean="0"/>
              <a:t>CO</a:t>
            </a:r>
            <a:r>
              <a:rPr lang="en-US" sz="3200" baseline="-25000" smtClean="0"/>
              <a:t>2</a:t>
            </a:r>
            <a:endParaRPr lang="en-US" sz="3200" smtClean="0"/>
          </a:p>
        </p:txBody>
      </p:sp>
      <p:sp>
        <p:nvSpPr>
          <p:cNvPr id="26627" name="Text Box 3"/>
          <p:cNvSpPr txBox="1">
            <a:spLocks noChangeArrowheads="1"/>
          </p:cNvSpPr>
          <p:nvPr/>
        </p:nvSpPr>
        <p:spPr bwMode="auto">
          <a:xfrm>
            <a:off x="1828800" y="6064250"/>
            <a:ext cx="6858000" cy="641350"/>
          </a:xfrm>
          <a:prstGeom prst="rect">
            <a:avLst/>
          </a:prstGeom>
          <a:noFill/>
          <a:ln w="9525">
            <a:noFill/>
            <a:miter lim="800000"/>
            <a:headEnd/>
            <a:tailEnd/>
          </a:ln>
        </p:spPr>
        <p:txBody>
          <a:bodyPr>
            <a:spAutoFit/>
          </a:bodyPr>
          <a:lstStyle/>
          <a:p>
            <a:pPr algn="ctr" eaLnBrk="0" hangingPunct="0"/>
            <a:r>
              <a:rPr lang="en-US" b="1">
                <a:solidFill>
                  <a:srgbClr val="CC0000"/>
                </a:solidFill>
                <a:cs typeface="Arial" charset="0"/>
              </a:rPr>
              <a:t>Average carbon content of primary energy increases slightly through 2030 – in contrast to past trends</a:t>
            </a:r>
            <a:endParaRPr lang="en-GB" b="1">
              <a:solidFill>
                <a:srgbClr val="CC0000"/>
              </a:solidFill>
              <a:cs typeface="Arial" charset="0"/>
            </a:endParaRPr>
          </a:p>
        </p:txBody>
      </p:sp>
      <p:sp>
        <p:nvSpPr>
          <p:cNvPr id="26628" name="AutoShape 4"/>
          <p:cNvSpPr>
            <a:spLocks noChangeAspect="1" noChangeArrowheads="1" noTextEdit="1"/>
          </p:cNvSpPr>
          <p:nvPr/>
        </p:nvSpPr>
        <p:spPr bwMode="auto">
          <a:xfrm>
            <a:off x="1828800" y="1295400"/>
            <a:ext cx="6604000" cy="4572000"/>
          </a:xfrm>
          <a:prstGeom prst="rect">
            <a:avLst/>
          </a:prstGeom>
          <a:noFill/>
          <a:ln w="9525">
            <a:noFill/>
            <a:miter lim="800000"/>
            <a:headEnd/>
            <a:tailEnd/>
          </a:ln>
        </p:spPr>
        <p:txBody>
          <a:bodyPr/>
          <a:lstStyle/>
          <a:p>
            <a:endParaRPr lang="el-GR"/>
          </a:p>
        </p:txBody>
      </p:sp>
      <p:sp>
        <p:nvSpPr>
          <p:cNvPr id="26629" name="Rectangle 5"/>
          <p:cNvSpPr>
            <a:spLocks noChangeArrowheads="1"/>
          </p:cNvSpPr>
          <p:nvPr/>
        </p:nvSpPr>
        <p:spPr bwMode="auto">
          <a:xfrm>
            <a:off x="3027363" y="1660525"/>
            <a:ext cx="4957762" cy="3355975"/>
          </a:xfrm>
          <a:prstGeom prst="rect">
            <a:avLst/>
          </a:prstGeom>
          <a:noFill/>
          <a:ln w="9525">
            <a:noFill/>
            <a:miter lim="800000"/>
            <a:headEnd/>
            <a:tailEnd/>
          </a:ln>
        </p:spPr>
        <p:txBody>
          <a:bodyPr/>
          <a:lstStyle/>
          <a:p>
            <a:endParaRPr lang="el-GR"/>
          </a:p>
        </p:txBody>
      </p:sp>
      <p:sp>
        <p:nvSpPr>
          <p:cNvPr id="26630" name="Rectangle 6"/>
          <p:cNvSpPr>
            <a:spLocks noChangeArrowheads="1"/>
          </p:cNvSpPr>
          <p:nvPr/>
        </p:nvSpPr>
        <p:spPr bwMode="auto">
          <a:xfrm>
            <a:off x="3027363" y="1660525"/>
            <a:ext cx="4957762" cy="3355975"/>
          </a:xfrm>
          <a:prstGeom prst="rect">
            <a:avLst/>
          </a:prstGeom>
          <a:noFill/>
          <a:ln w="11113">
            <a:solidFill>
              <a:srgbClr val="003366"/>
            </a:solidFill>
            <a:miter lim="800000"/>
            <a:headEnd/>
            <a:tailEnd/>
          </a:ln>
        </p:spPr>
        <p:txBody>
          <a:bodyPr/>
          <a:lstStyle/>
          <a:p>
            <a:endParaRPr lang="el-GR"/>
          </a:p>
        </p:txBody>
      </p:sp>
      <p:sp>
        <p:nvSpPr>
          <p:cNvPr id="21511" name="Rectangle 7"/>
          <p:cNvSpPr>
            <a:spLocks noChangeArrowheads="1"/>
          </p:cNvSpPr>
          <p:nvPr/>
        </p:nvSpPr>
        <p:spPr bwMode="auto">
          <a:xfrm>
            <a:off x="6030913" y="2768600"/>
            <a:ext cx="709612" cy="2247900"/>
          </a:xfrm>
          <a:prstGeom prst="rect">
            <a:avLst/>
          </a:prstGeom>
          <a:solidFill>
            <a:srgbClr val="333399"/>
          </a:solidFill>
          <a:ln w="9525">
            <a:noFill/>
            <a:miter lim="800000"/>
            <a:headEnd/>
            <a:tailEnd/>
          </a:ln>
        </p:spPr>
        <p:txBody>
          <a:bodyPr/>
          <a:lstStyle/>
          <a:p>
            <a:endParaRPr lang="el-GR"/>
          </a:p>
        </p:txBody>
      </p:sp>
      <p:sp>
        <p:nvSpPr>
          <p:cNvPr id="21512" name="Rectangle 8"/>
          <p:cNvSpPr>
            <a:spLocks noChangeArrowheads="1"/>
          </p:cNvSpPr>
          <p:nvPr/>
        </p:nvSpPr>
        <p:spPr bwMode="auto">
          <a:xfrm>
            <a:off x="4260850" y="2722563"/>
            <a:ext cx="708025" cy="2293937"/>
          </a:xfrm>
          <a:prstGeom prst="rect">
            <a:avLst/>
          </a:prstGeom>
          <a:solidFill>
            <a:srgbClr val="99CCFF"/>
          </a:solidFill>
          <a:ln w="9525">
            <a:noFill/>
            <a:miter lim="800000"/>
            <a:headEnd/>
            <a:tailEnd/>
          </a:ln>
        </p:spPr>
        <p:txBody>
          <a:bodyPr/>
          <a:lstStyle/>
          <a:p>
            <a:endParaRPr lang="el-GR"/>
          </a:p>
        </p:txBody>
      </p:sp>
      <p:sp>
        <p:nvSpPr>
          <p:cNvPr id="21513" name="Rectangle 9"/>
          <p:cNvSpPr>
            <a:spLocks noChangeArrowheads="1"/>
          </p:cNvSpPr>
          <p:nvPr/>
        </p:nvSpPr>
        <p:spPr bwMode="auto">
          <a:xfrm>
            <a:off x="6740525" y="2676525"/>
            <a:ext cx="706438" cy="2339975"/>
          </a:xfrm>
          <a:prstGeom prst="rect">
            <a:avLst/>
          </a:prstGeom>
          <a:solidFill>
            <a:srgbClr val="99CCFF"/>
          </a:solidFill>
          <a:ln w="9525">
            <a:noFill/>
            <a:miter lim="800000"/>
            <a:headEnd/>
            <a:tailEnd/>
          </a:ln>
        </p:spPr>
        <p:txBody>
          <a:bodyPr/>
          <a:lstStyle/>
          <a:p>
            <a:endParaRPr lang="el-GR"/>
          </a:p>
        </p:txBody>
      </p:sp>
      <p:sp>
        <p:nvSpPr>
          <p:cNvPr id="26634" name="Line 10"/>
          <p:cNvSpPr>
            <a:spLocks noChangeShapeType="1"/>
          </p:cNvSpPr>
          <p:nvPr/>
        </p:nvSpPr>
        <p:spPr bwMode="auto">
          <a:xfrm>
            <a:off x="3027363" y="1660525"/>
            <a:ext cx="1587" cy="3355975"/>
          </a:xfrm>
          <a:prstGeom prst="line">
            <a:avLst/>
          </a:prstGeom>
          <a:noFill/>
          <a:ln w="11113">
            <a:solidFill>
              <a:srgbClr val="003366"/>
            </a:solidFill>
            <a:round/>
            <a:headEnd/>
            <a:tailEnd/>
          </a:ln>
        </p:spPr>
        <p:txBody>
          <a:bodyPr/>
          <a:lstStyle/>
          <a:p>
            <a:endParaRPr lang="el-GR"/>
          </a:p>
        </p:txBody>
      </p:sp>
      <p:sp>
        <p:nvSpPr>
          <p:cNvPr id="26635" name="Line 11"/>
          <p:cNvSpPr>
            <a:spLocks noChangeShapeType="1"/>
          </p:cNvSpPr>
          <p:nvPr/>
        </p:nvSpPr>
        <p:spPr bwMode="auto">
          <a:xfrm>
            <a:off x="2959100" y="5016500"/>
            <a:ext cx="68263" cy="1588"/>
          </a:xfrm>
          <a:prstGeom prst="line">
            <a:avLst/>
          </a:prstGeom>
          <a:noFill/>
          <a:ln w="11113">
            <a:solidFill>
              <a:srgbClr val="003366"/>
            </a:solidFill>
            <a:round/>
            <a:headEnd/>
            <a:tailEnd/>
          </a:ln>
        </p:spPr>
        <p:txBody>
          <a:bodyPr/>
          <a:lstStyle/>
          <a:p>
            <a:endParaRPr lang="el-GR"/>
          </a:p>
        </p:txBody>
      </p:sp>
      <p:sp>
        <p:nvSpPr>
          <p:cNvPr id="26636" name="Line 12"/>
          <p:cNvSpPr>
            <a:spLocks noChangeShapeType="1"/>
          </p:cNvSpPr>
          <p:nvPr/>
        </p:nvSpPr>
        <p:spPr bwMode="auto">
          <a:xfrm>
            <a:off x="2959100" y="4343400"/>
            <a:ext cx="68263" cy="1588"/>
          </a:xfrm>
          <a:prstGeom prst="line">
            <a:avLst/>
          </a:prstGeom>
          <a:noFill/>
          <a:ln w="11113">
            <a:solidFill>
              <a:srgbClr val="003366"/>
            </a:solidFill>
            <a:round/>
            <a:headEnd/>
            <a:tailEnd/>
          </a:ln>
        </p:spPr>
        <p:txBody>
          <a:bodyPr/>
          <a:lstStyle/>
          <a:p>
            <a:endParaRPr lang="el-GR"/>
          </a:p>
        </p:txBody>
      </p:sp>
      <p:sp>
        <p:nvSpPr>
          <p:cNvPr id="26637" name="Line 13"/>
          <p:cNvSpPr>
            <a:spLocks noChangeShapeType="1"/>
          </p:cNvSpPr>
          <p:nvPr/>
        </p:nvSpPr>
        <p:spPr bwMode="auto">
          <a:xfrm>
            <a:off x="2959100" y="3670300"/>
            <a:ext cx="68263" cy="1588"/>
          </a:xfrm>
          <a:prstGeom prst="line">
            <a:avLst/>
          </a:prstGeom>
          <a:noFill/>
          <a:ln w="11113">
            <a:solidFill>
              <a:srgbClr val="003366"/>
            </a:solidFill>
            <a:round/>
            <a:headEnd/>
            <a:tailEnd/>
          </a:ln>
        </p:spPr>
        <p:txBody>
          <a:bodyPr/>
          <a:lstStyle/>
          <a:p>
            <a:endParaRPr lang="el-GR"/>
          </a:p>
        </p:txBody>
      </p:sp>
      <p:sp>
        <p:nvSpPr>
          <p:cNvPr id="26638" name="Line 14"/>
          <p:cNvSpPr>
            <a:spLocks noChangeShapeType="1"/>
          </p:cNvSpPr>
          <p:nvPr/>
        </p:nvSpPr>
        <p:spPr bwMode="auto">
          <a:xfrm>
            <a:off x="2959100" y="3008313"/>
            <a:ext cx="68263" cy="1587"/>
          </a:xfrm>
          <a:prstGeom prst="line">
            <a:avLst/>
          </a:prstGeom>
          <a:noFill/>
          <a:ln w="11113">
            <a:solidFill>
              <a:srgbClr val="003366"/>
            </a:solidFill>
            <a:round/>
            <a:headEnd/>
            <a:tailEnd/>
          </a:ln>
        </p:spPr>
        <p:txBody>
          <a:bodyPr/>
          <a:lstStyle/>
          <a:p>
            <a:endParaRPr lang="el-GR"/>
          </a:p>
        </p:txBody>
      </p:sp>
      <p:sp>
        <p:nvSpPr>
          <p:cNvPr id="26639" name="Line 15"/>
          <p:cNvSpPr>
            <a:spLocks noChangeShapeType="1"/>
          </p:cNvSpPr>
          <p:nvPr/>
        </p:nvSpPr>
        <p:spPr bwMode="auto">
          <a:xfrm>
            <a:off x="2959100" y="2333625"/>
            <a:ext cx="68263" cy="1588"/>
          </a:xfrm>
          <a:prstGeom prst="line">
            <a:avLst/>
          </a:prstGeom>
          <a:noFill/>
          <a:ln w="11113">
            <a:solidFill>
              <a:srgbClr val="003366"/>
            </a:solidFill>
            <a:round/>
            <a:headEnd/>
            <a:tailEnd/>
          </a:ln>
        </p:spPr>
        <p:txBody>
          <a:bodyPr/>
          <a:lstStyle/>
          <a:p>
            <a:endParaRPr lang="el-GR"/>
          </a:p>
        </p:txBody>
      </p:sp>
      <p:sp>
        <p:nvSpPr>
          <p:cNvPr id="26640" name="Line 16"/>
          <p:cNvSpPr>
            <a:spLocks noChangeShapeType="1"/>
          </p:cNvSpPr>
          <p:nvPr/>
        </p:nvSpPr>
        <p:spPr bwMode="auto">
          <a:xfrm>
            <a:off x="2959100" y="1660525"/>
            <a:ext cx="68263" cy="1588"/>
          </a:xfrm>
          <a:prstGeom prst="line">
            <a:avLst/>
          </a:prstGeom>
          <a:noFill/>
          <a:ln w="11113">
            <a:solidFill>
              <a:srgbClr val="003366"/>
            </a:solidFill>
            <a:round/>
            <a:headEnd/>
            <a:tailEnd/>
          </a:ln>
        </p:spPr>
        <p:txBody>
          <a:bodyPr/>
          <a:lstStyle/>
          <a:p>
            <a:endParaRPr lang="el-GR"/>
          </a:p>
        </p:txBody>
      </p:sp>
      <p:sp>
        <p:nvSpPr>
          <p:cNvPr id="26641" name="Line 17"/>
          <p:cNvSpPr>
            <a:spLocks noChangeShapeType="1"/>
          </p:cNvSpPr>
          <p:nvPr/>
        </p:nvSpPr>
        <p:spPr bwMode="auto">
          <a:xfrm>
            <a:off x="3027363" y="5016500"/>
            <a:ext cx="4957762" cy="1588"/>
          </a:xfrm>
          <a:prstGeom prst="line">
            <a:avLst/>
          </a:prstGeom>
          <a:noFill/>
          <a:ln w="11113">
            <a:solidFill>
              <a:srgbClr val="003366"/>
            </a:solidFill>
            <a:round/>
            <a:headEnd/>
            <a:tailEnd/>
          </a:ln>
        </p:spPr>
        <p:txBody>
          <a:bodyPr/>
          <a:lstStyle/>
          <a:p>
            <a:endParaRPr lang="el-GR"/>
          </a:p>
        </p:txBody>
      </p:sp>
      <p:sp>
        <p:nvSpPr>
          <p:cNvPr id="26642" name="Line 18"/>
          <p:cNvSpPr>
            <a:spLocks noChangeShapeType="1"/>
          </p:cNvSpPr>
          <p:nvPr/>
        </p:nvSpPr>
        <p:spPr bwMode="auto">
          <a:xfrm flipV="1">
            <a:off x="3027363" y="5016500"/>
            <a:ext cx="1587" cy="68263"/>
          </a:xfrm>
          <a:prstGeom prst="line">
            <a:avLst/>
          </a:prstGeom>
          <a:noFill/>
          <a:ln w="11113">
            <a:solidFill>
              <a:srgbClr val="003366"/>
            </a:solidFill>
            <a:round/>
            <a:headEnd/>
            <a:tailEnd/>
          </a:ln>
        </p:spPr>
        <p:txBody>
          <a:bodyPr/>
          <a:lstStyle/>
          <a:p>
            <a:endParaRPr lang="el-GR"/>
          </a:p>
        </p:txBody>
      </p:sp>
      <p:sp>
        <p:nvSpPr>
          <p:cNvPr id="26643" name="Line 19"/>
          <p:cNvSpPr>
            <a:spLocks noChangeShapeType="1"/>
          </p:cNvSpPr>
          <p:nvPr/>
        </p:nvSpPr>
        <p:spPr bwMode="auto">
          <a:xfrm flipV="1">
            <a:off x="5505450" y="5016500"/>
            <a:ext cx="1588" cy="68263"/>
          </a:xfrm>
          <a:prstGeom prst="line">
            <a:avLst/>
          </a:prstGeom>
          <a:noFill/>
          <a:ln w="11113">
            <a:solidFill>
              <a:srgbClr val="003366"/>
            </a:solidFill>
            <a:round/>
            <a:headEnd/>
            <a:tailEnd/>
          </a:ln>
        </p:spPr>
        <p:txBody>
          <a:bodyPr/>
          <a:lstStyle/>
          <a:p>
            <a:endParaRPr lang="el-GR"/>
          </a:p>
        </p:txBody>
      </p:sp>
      <p:sp>
        <p:nvSpPr>
          <p:cNvPr id="26644" name="Line 20"/>
          <p:cNvSpPr>
            <a:spLocks noChangeShapeType="1"/>
          </p:cNvSpPr>
          <p:nvPr/>
        </p:nvSpPr>
        <p:spPr bwMode="auto">
          <a:xfrm flipV="1">
            <a:off x="7985125" y="5016500"/>
            <a:ext cx="1588" cy="68263"/>
          </a:xfrm>
          <a:prstGeom prst="line">
            <a:avLst/>
          </a:prstGeom>
          <a:noFill/>
          <a:ln w="11113">
            <a:solidFill>
              <a:srgbClr val="003366"/>
            </a:solidFill>
            <a:round/>
            <a:headEnd/>
            <a:tailEnd/>
          </a:ln>
        </p:spPr>
        <p:txBody>
          <a:bodyPr/>
          <a:lstStyle/>
          <a:p>
            <a:endParaRPr lang="el-GR"/>
          </a:p>
        </p:txBody>
      </p:sp>
      <p:sp>
        <p:nvSpPr>
          <p:cNvPr id="26645" name="Rectangle 21"/>
          <p:cNvSpPr>
            <a:spLocks noChangeArrowheads="1"/>
          </p:cNvSpPr>
          <p:nvPr/>
        </p:nvSpPr>
        <p:spPr bwMode="auto">
          <a:xfrm>
            <a:off x="2354263" y="4891088"/>
            <a:ext cx="493712"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0.0%</a:t>
            </a:r>
            <a:endParaRPr lang="en-US" sz="3600" b="1">
              <a:solidFill>
                <a:srgbClr val="CC0000"/>
              </a:solidFill>
              <a:cs typeface="Arial" charset="0"/>
            </a:endParaRPr>
          </a:p>
        </p:txBody>
      </p:sp>
      <p:sp>
        <p:nvSpPr>
          <p:cNvPr id="26646" name="Rectangle 22"/>
          <p:cNvSpPr>
            <a:spLocks noChangeArrowheads="1"/>
          </p:cNvSpPr>
          <p:nvPr/>
        </p:nvSpPr>
        <p:spPr bwMode="auto">
          <a:xfrm>
            <a:off x="2354263" y="4217988"/>
            <a:ext cx="493712"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0.5%</a:t>
            </a:r>
            <a:endParaRPr lang="en-US" sz="3600" b="1">
              <a:solidFill>
                <a:srgbClr val="CC0000"/>
              </a:solidFill>
              <a:cs typeface="Arial" charset="0"/>
            </a:endParaRPr>
          </a:p>
        </p:txBody>
      </p:sp>
      <p:sp>
        <p:nvSpPr>
          <p:cNvPr id="26647" name="Rectangle 23"/>
          <p:cNvSpPr>
            <a:spLocks noChangeArrowheads="1"/>
          </p:cNvSpPr>
          <p:nvPr/>
        </p:nvSpPr>
        <p:spPr bwMode="auto">
          <a:xfrm>
            <a:off x="2354263" y="3544888"/>
            <a:ext cx="493712"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1.0%</a:t>
            </a:r>
            <a:endParaRPr lang="en-US" sz="3600" b="1">
              <a:solidFill>
                <a:srgbClr val="CC0000"/>
              </a:solidFill>
              <a:cs typeface="Arial" charset="0"/>
            </a:endParaRPr>
          </a:p>
        </p:txBody>
      </p:sp>
      <p:sp>
        <p:nvSpPr>
          <p:cNvPr id="26648" name="Rectangle 24"/>
          <p:cNvSpPr>
            <a:spLocks noChangeArrowheads="1"/>
          </p:cNvSpPr>
          <p:nvPr/>
        </p:nvSpPr>
        <p:spPr bwMode="auto">
          <a:xfrm>
            <a:off x="2354263" y="2882900"/>
            <a:ext cx="493712" cy="258763"/>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1.5%</a:t>
            </a:r>
            <a:endParaRPr lang="en-US" sz="3600" b="1">
              <a:solidFill>
                <a:srgbClr val="CC0000"/>
              </a:solidFill>
              <a:cs typeface="Arial" charset="0"/>
            </a:endParaRPr>
          </a:p>
        </p:txBody>
      </p:sp>
      <p:sp>
        <p:nvSpPr>
          <p:cNvPr id="26649" name="Rectangle 25"/>
          <p:cNvSpPr>
            <a:spLocks noChangeArrowheads="1"/>
          </p:cNvSpPr>
          <p:nvPr/>
        </p:nvSpPr>
        <p:spPr bwMode="auto">
          <a:xfrm>
            <a:off x="2354263" y="2209800"/>
            <a:ext cx="493712" cy="258763"/>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2.0%</a:t>
            </a:r>
            <a:endParaRPr lang="en-US" sz="3600" b="1">
              <a:solidFill>
                <a:srgbClr val="CC0000"/>
              </a:solidFill>
              <a:cs typeface="Arial" charset="0"/>
            </a:endParaRPr>
          </a:p>
        </p:txBody>
      </p:sp>
      <p:sp>
        <p:nvSpPr>
          <p:cNvPr id="26650" name="Rectangle 26"/>
          <p:cNvSpPr>
            <a:spLocks noChangeArrowheads="1"/>
          </p:cNvSpPr>
          <p:nvPr/>
        </p:nvSpPr>
        <p:spPr bwMode="auto">
          <a:xfrm>
            <a:off x="2354263" y="1535113"/>
            <a:ext cx="493712"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2.5%</a:t>
            </a:r>
            <a:endParaRPr lang="en-US" sz="3600" b="1">
              <a:solidFill>
                <a:srgbClr val="CC0000"/>
              </a:solidFill>
              <a:cs typeface="Arial" charset="0"/>
            </a:endParaRPr>
          </a:p>
        </p:txBody>
      </p:sp>
      <p:sp>
        <p:nvSpPr>
          <p:cNvPr id="26651" name="Rectangle 27"/>
          <p:cNvSpPr>
            <a:spLocks noChangeArrowheads="1"/>
          </p:cNvSpPr>
          <p:nvPr/>
        </p:nvSpPr>
        <p:spPr bwMode="auto">
          <a:xfrm>
            <a:off x="3736975" y="5211763"/>
            <a:ext cx="1036638"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1971-2002</a:t>
            </a:r>
            <a:endParaRPr lang="en-US" sz="3600" b="1">
              <a:solidFill>
                <a:srgbClr val="CC0000"/>
              </a:solidFill>
              <a:cs typeface="Arial" charset="0"/>
            </a:endParaRPr>
          </a:p>
        </p:txBody>
      </p:sp>
      <p:sp>
        <p:nvSpPr>
          <p:cNvPr id="26652" name="Rectangle 28"/>
          <p:cNvSpPr>
            <a:spLocks noChangeArrowheads="1"/>
          </p:cNvSpPr>
          <p:nvPr/>
        </p:nvSpPr>
        <p:spPr bwMode="auto">
          <a:xfrm>
            <a:off x="6213475" y="5211763"/>
            <a:ext cx="1036638" cy="258762"/>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2002-2030</a:t>
            </a:r>
            <a:endParaRPr lang="en-US" sz="3600" b="1">
              <a:solidFill>
                <a:srgbClr val="CC0000"/>
              </a:solidFill>
              <a:cs typeface="Arial" charset="0"/>
            </a:endParaRPr>
          </a:p>
        </p:txBody>
      </p:sp>
      <p:sp>
        <p:nvSpPr>
          <p:cNvPr id="26653" name="Rectangle 29"/>
          <p:cNvSpPr>
            <a:spLocks noChangeArrowheads="1"/>
          </p:cNvSpPr>
          <p:nvPr/>
        </p:nvSpPr>
        <p:spPr bwMode="auto">
          <a:xfrm rot="-5400000">
            <a:off x="823913" y="3249612"/>
            <a:ext cx="2636838" cy="258763"/>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average annual growth rate</a:t>
            </a:r>
            <a:endParaRPr lang="en-US" sz="3600" b="1">
              <a:solidFill>
                <a:srgbClr val="CC0000"/>
              </a:solidFill>
              <a:cs typeface="Arial" charset="0"/>
            </a:endParaRPr>
          </a:p>
        </p:txBody>
      </p:sp>
      <p:grpSp>
        <p:nvGrpSpPr>
          <p:cNvPr id="2" name="Group 30"/>
          <p:cNvGrpSpPr>
            <a:grpSpLocks/>
          </p:cNvGrpSpPr>
          <p:nvPr/>
        </p:nvGrpSpPr>
        <p:grpSpPr bwMode="auto">
          <a:xfrm>
            <a:off x="3200400" y="2278063"/>
            <a:ext cx="2500313" cy="3546475"/>
            <a:chOff x="2016" y="1435"/>
            <a:chExt cx="1575" cy="2234"/>
          </a:xfrm>
        </p:grpSpPr>
        <p:sp>
          <p:nvSpPr>
            <p:cNvPr id="26658" name="Rectangle 31"/>
            <p:cNvSpPr>
              <a:spLocks noChangeArrowheads="1"/>
            </p:cNvSpPr>
            <p:nvPr/>
          </p:nvSpPr>
          <p:spPr bwMode="auto">
            <a:xfrm>
              <a:off x="2239" y="1435"/>
              <a:ext cx="445" cy="1725"/>
            </a:xfrm>
            <a:prstGeom prst="rect">
              <a:avLst/>
            </a:prstGeom>
            <a:solidFill>
              <a:srgbClr val="333399"/>
            </a:solidFill>
            <a:ln w="9525">
              <a:noFill/>
              <a:miter lim="800000"/>
              <a:headEnd/>
              <a:tailEnd/>
            </a:ln>
          </p:spPr>
          <p:txBody>
            <a:bodyPr/>
            <a:lstStyle/>
            <a:p>
              <a:endParaRPr lang="el-GR"/>
            </a:p>
          </p:txBody>
        </p:sp>
        <p:sp>
          <p:nvSpPr>
            <p:cNvPr id="26659" name="Rectangle 32"/>
            <p:cNvSpPr>
              <a:spLocks noChangeArrowheads="1"/>
            </p:cNvSpPr>
            <p:nvPr/>
          </p:nvSpPr>
          <p:spPr bwMode="auto">
            <a:xfrm>
              <a:off x="2016" y="3542"/>
              <a:ext cx="87" cy="87"/>
            </a:xfrm>
            <a:prstGeom prst="rect">
              <a:avLst/>
            </a:prstGeom>
            <a:solidFill>
              <a:srgbClr val="333399"/>
            </a:solidFill>
            <a:ln w="9525">
              <a:noFill/>
              <a:miter lim="800000"/>
              <a:headEnd/>
              <a:tailEnd/>
            </a:ln>
          </p:spPr>
          <p:txBody>
            <a:bodyPr/>
            <a:lstStyle/>
            <a:p>
              <a:endParaRPr lang="el-GR"/>
            </a:p>
          </p:txBody>
        </p:sp>
        <p:sp>
          <p:nvSpPr>
            <p:cNvPr id="26660" name="Rectangle 33"/>
            <p:cNvSpPr>
              <a:spLocks noChangeArrowheads="1"/>
            </p:cNvSpPr>
            <p:nvPr/>
          </p:nvSpPr>
          <p:spPr bwMode="auto">
            <a:xfrm>
              <a:off x="2137" y="3506"/>
              <a:ext cx="1454" cy="163"/>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Primary energy demand</a:t>
              </a:r>
              <a:endParaRPr lang="en-US" sz="3600" b="1">
                <a:solidFill>
                  <a:srgbClr val="CC0000"/>
                </a:solidFill>
                <a:cs typeface="Arial" charset="0"/>
              </a:endParaRPr>
            </a:p>
          </p:txBody>
        </p:sp>
      </p:grpSp>
      <p:grpSp>
        <p:nvGrpSpPr>
          <p:cNvPr id="3" name="Group 34"/>
          <p:cNvGrpSpPr>
            <a:grpSpLocks/>
          </p:cNvGrpSpPr>
          <p:nvPr/>
        </p:nvGrpSpPr>
        <p:grpSpPr bwMode="auto">
          <a:xfrm>
            <a:off x="6172200" y="5565775"/>
            <a:ext cx="1639888" cy="258763"/>
            <a:chOff x="3888" y="3506"/>
            <a:chExt cx="1033" cy="163"/>
          </a:xfrm>
        </p:grpSpPr>
        <p:sp>
          <p:nvSpPr>
            <p:cNvPr id="26656" name="Rectangle 35"/>
            <p:cNvSpPr>
              <a:spLocks noChangeArrowheads="1"/>
            </p:cNvSpPr>
            <p:nvPr/>
          </p:nvSpPr>
          <p:spPr bwMode="auto">
            <a:xfrm>
              <a:off x="3888" y="3542"/>
              <a:ext cx="87" cy="87"/>
            </a:xfrm>
            <a:prstGeom prst="rect">
              <a:avLst/>
            </a:prstGeom>
            <a:solidFill>
              <a:srgbClr val="99CCFF"/>
            </a:solidFill>
            <a:ln w="9525">
              <a:noFill/>
              <a:miter lim="800000"/>
              <a:headEnd/>
              <a:tailEnd/>
            </a:ln>
          </p:spPr>
          <p:txBody>
            <a:bodyPr/>
            <a:lstStyle/>
            <a:p>
              <a:endParaRPr lang="el-GR"/>
            </a:p>
          </p:txBody>
        </p:sp>
        <p:sp>
          <p:nvSpPr>
            <p:cNvPr id="26657" name="Rectangle 36"/>
            <p:cNvSpPr>
              <a:spLocks noChangeArrowheads="1"/>
            </p:cNvSpPr>
            <p:nvPr/>
          </p:nvSpPr>
          <p:spPr bwMode="auto">
            <a:xfrm>
              <a:off x="4010" y="3506"/>
              <a:ext cx="911" cy="163"/>
            </a:xfrm>
            <a:prstGeom prst="rect">
              <a:avLst/>
            </a:prstGeom>
            <a:noFill/>
            <a:ln w="9525">
              <a:noFill/>
              <a:miter lim="800000"/>
              <a:headEnd/>
              <a:tailEnd/>
            </a:ln>
          </p:spPr>
          <p:txBody>
            <a:bodyPr wrap="none" lIns="0" tIns="0" rIns="0" bIns="0">
              <a:spAutoFit/>
            </a:bodyPr>
            <a:lstStyle/>
            <a:p>
              <a:pPr eaLnBrk="0" hangingPunct="0"/>
              <a:r>
                <a:rPr lang="en-US" sz="1700">
                  <a:solidFill>
                    <a:srgbClr val="003366"/>
                  </a:solidFill>
                  <a:latin typeface="Arial" charset="0"/>
                  <a:cs typeface="Arial" charset="0"/>
                </a:rPr>
                <a:t>CO</a:t>
              </a:r>
              <a:r>
                <a:rPr lang="en-US" sz="1700" baseline="-25000">
                  <a:solidFill>
                    <a:srgbClr val="003366"/>
                  </a:solidFill>
                  <a:latin typeface="Arial" charset="0"/>
                  <a:cs typeface="Arial" charset="0"/>
                </a:rPr>
                <a:t>2</a:t>
              </a:r>
              <a:r>
                <a:rPr lang="en-US" sz="1700">
                  <a:solidFill>
                    <a:srgbClr val="003366"/>
                  </a:solidFill>
                  <a:latin typeface="Arial" charset="0"/>
                  <a:cs typeface="Arial" charset="0"/>
                </a:rPr>
                <a:t> Emissions</a:t>
              </a:r>
              <a:endParaRPr lang="en-US" sz="3600" b="1">
                <a:solidFill>
                  <a:srgbClr val="CC0000"/>
                </a:solidFill>
                <a:cs typeface="Arial" charset="0"/>
              </a:endParaRPr>
            </a:p>
          </p:txBody>
        </p:sp>
      </p:grpSp>
    </p:spTree>
    <p:custDataLst>
      <p:tags r:id="rId1"/>
    </p:custDataLst>
    <p:extLst>
      <p:ext uri="{BB962C8B-B14F-4D97-AF65-F5344CB8AC3E}">
        <p14:creationId xmlns:p14="http://schemas.microsoft.com/office/powerpoint/2010/main" val="30120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blinds(vertical)">
                                      <p:cBhvr>
                                        <p:cTn id="12" dur="500"/>
                                        <p:tgtEl>
                                          <p:spTgt spid="21512"/>
                                        </p:tgtEl>
                                      </p:cBhvr>
                                    </p:animEffect>
                                  </p:childTnLst>
                                </p:cTn>
                              </p:par>
                              <p:par>
                                <p:cTn id="13" presetID="3" presetClass="entr" presetSubtype="5"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blinds(vertical)">
                                      <p:cBhvr>
                                        <p:cTn id="20" dur="500"/>
                                        <p:tgtEl>
                                          <p:spTgt spid="215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grpId="0" nodeType="clickEffect">
                                  <p:stCondLst>
                                    <p:cond delay="0"/>
                                  </p:stCondLst>
                                  <p:childTnLst>
                                    <p:set>
                                      <p:cBhvr>
                                        <p:cTn id="24" dur="1" fill="hold">
                                          <p:stCondLst>
                                            <p:cond delay="0"/>
                                          </p:stCondLst>
                                        </p:cTn>
                                        <p:tgtEl>
                                          <p:spTgt spid="21513"/>
                                        </p:tgtEl>
                                        <p:attrNameLst>
                                          <p:attrName>style.visibility</p:attrName>
                                        </p:attrNameLst>
                                      </p:cBhvr>
                                      <p:to>
                                        <p:strVal val="visible"/>
                                      </p:to>
                                    </p:set>
                                    <p:animEffect transition="in" filter="blinds(vertical)">
                                      <p:cBhvr>
                                        <p:cTn id="25"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215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69888" y="381000"/>
            <a:ext cx="8229600" cy="1066800"/>
          </a:xfrm>
        </p:spPr>
        <p:txBody>
          <a:bodyPr>
            <a:normAutofit/>
          </a:bodyPr>
          <a:lstStyle/>
          <a:p>
            <a:pPr eaLnBrk="1" hangingPunct="1">
              <a:defRPr/>
            </a:pPr>
            <a:r>
              <a:rPr lang="el-GR" sz="3200" dirty="0" smtClean="0"/>
              <a:t>Αύξηση Πρωτογενούς Ζήτησης Πετρελαίου</a:t>
            </a:r>
            <a:r>
              <a:rPr lang="en-US" sz="3200" dirty="0" smtClean="0"/>
              <a:t>,</a:t>
            </a:r>
            <a:r>
              <a:rPr lang="el-GR" sz="3200" dirty="0" smtClean="0"/>
              <a:t> </a:t>
            </a:r>
            <a:r>
              <a:rPr lang="en-US" sz="3200" dirty="0" smtClean="0"/>
              <a:t>2002-2030</a:t>
            </a:r>
          </a:p>
        </p:txBody>
      </p:sp>
      <p:sp>
        <p:nvSpPr>
          <p:cNvPr id="28675" name="Text Box 3"/>
          <p:cNvSpPr txBox="1">
            <a:spLocks noChangeArrowheads="1"/>
          </p:cNvSpPr>
          <p:nvPr/>
        </p:nvSpPr>
        <p:spPr bwMode="auto">
          <a:xfrm>
            <a:off x="1549400" y="5943600"/>
            <a:ext cx="7315200" cy="641350"/>
          </a:xfrm>
          <a:prstGeom prst="rect">
            <a:avLst/>
          </a:prstGeom>
          <a:noFill/>
          <a:ln w="9525">
            <a:noFill/>
            <a:miter lim="800000"/>
            <a:headEnd/>
            <a:tailEnd/>
          </a:ln>
        </p:spPr>
        <p:txBody>
          <a:bodyPr>
            <a:spAutoFit/>
          </a:bodyPr>
          <a:lstStyle/>
          <a:p>
            <a:pPr algn="ctr" eaLnBrk="0" hangingPunct="0"/>
            <a:r>
              <a:rPr lang="el-GR" b="1">
                <a:solidFill>
                  <a:srgbClr val="CC0000"/>
                </a:solidFill>
                <a:cs typeface="Arial" charset="0"/>
              </a:rPr>
              <a:t>Η αύξηση προέρχεται από τον Τομέα των Μεταφορών (ιδίως στις αναπτυσσόμενες χώρες)</a:t>
            </a:r>
            <a:endParaRPr lang="en-GB" b="1">
              <a:solidFill>
                <a:srgbClr val="CC0000"/>
              </a:solidFill>
              <a:cs typeface="Arial" charset="0"/>
            </a:endParaRPr>
          </a:p>
        </p:txBody>
      </p:sp>
      <p:sp>
        <p:nvSpPr>
          <p:cNvPr id="28676" name="AutoShape 4"/>
          <p:cNvSpPr>
            <a:spLocks noChangeAspect="1" noChangeArrowheads="1" noTextEdit="1"/>
          </p:cNvSpPr>
          <p:nvPr/>
        </p:nvSpPr>
        <p:spPr bwMode="auto">
          <a:xfrm>
            <a:off x="1295400" y="1447800"/>
            <a:ext cx="7213600" cy="4379913"/>
          </a:xfrm>
          <a:prstGeom prst="rect">
            <a:avLst/>
          </a:prstGeom>
          <a:noFill/>
          <a:ln w="9525">
            <a:noFill/>
            <a:miter lim="800000"/>
            <a:headEnd/>
            <a:tailEnd/>
          </a:ln>
        </p:spPr>
        <p:txBody>
          <a:bodyPr/>
          <a:lstStyle/>
          <a:p>
            <a:endParaRPr lang="el-GR"/>
          </a:p>
        </p:txBody>
      </p:sp>
      <p:sp>
        <p:nvSpPr>
          <p:cNvPr id="28677" name="Rectangle 5"/>
          <p:cNvSpPr>
            <a:spLocks noChangeArrowheads="1"/>
          </p:cNvSpPr>
          <p:nvPr/>
        </p:nvSpPr>
        <p:spPr bwMode="auto">
          <a:xfrm>
            <a:off x="2239963" y="1706563"/>
            <a:ext cx="5802312" cy="3543300"/>
          </a:xfrm>
          <a:prstGeom prst="rect">
            <a:avLst/>
          </a:prstGeom>
          <a:noFill/>
          <a:ln w="9525">
            <a:noFill/>
            <a:miter lim="800000"/>
            <a:headEnd/>
            <a:tailEnd/>
          </a:ln>
        </p:spPr>
        <p:txBody>
          <a:bodyPr/>
          <a:lstStyle/>
          <a:p>
            <a:endParaRPr lang="el-GR"/>
          </a:p>
        </p:txBody>
      </p:sp>
      <p:sp>
        <p:nvSpPr>
          <p:cNvPr id="28678" name="Rectangle 6"/>
          <p:cNvSpPr>
            <a:spLocks noChangeArrowheads="1"/>
          </p:cNvSpPr>
          <p:nvPr/>
        </p:nvSpPr>
        <p:spPr bwMode="auto">
          <a:xfrm>
            <a:off x="2239963" y="1706563"/>
            <a:ext cx="5802312" cy="3543300"/>
          </a:xfrm>
          <a:prstGeom prst="rect">
            <a:avLst/>
          </a:prstGeom>
          <a:noFill/>
          <a:ln w="9525">
            <a:solidFill>
              <a:srgbClr val="000000"/>
            </a:solidFill>
            <a:miter lim="800000"/>
            <a:headEnd/>
            <a:tailEnd/>
          </a:ln>
        </p:spPr>
        <p:txBody>
          <a:bodyPr/>
          <a:lstStyle/>
          <a:p>
            <a:endParaRPr lang="el-GR"/>
          </a:p>
        </p:txBody>
      </p:sp>
      <p:sp>
        <p:nvSpPr>
          <p:cNvPr id="25607" name="Rectangle 7"/>
          <p:cNvSpPr>
            <a:spLocks noChangeArrowheads="1"/>
          </p:cNvSpPr>
          <p:nvPr/>
        </p:nvSpPr>
        <p:spPr bwMode="auto">
          <a:xfrm>
            <a:off x="2628900" y="4826000"/>
            <a:ext cx="527050" cy="155575"/>
          </a:xfrm>
          <a:prstGeom prst="rect">
            <a:avLst/>
          </a:prstGeom>
          <a:solidFill>
            <a:srgbClr val="339966"/>
          </a:solidFill>
          <a:ln w="9525">
            <a:noFill/>
            <a:miter lim="800000"/>
            <a:headEnd/>
            <a:tailEnd/>
          </a:ln>
        </p:spPr>
        <p:txBody>
          <a:bodyPr/>
          <a:lstStyle/>
          <a:p>
            <a:endParaRPr lang="el-GR"/>
          </a:p>
        </p:txBody>
      </p:sp>
      <p:sp>
        <p:nvSpPr>
          <p:cNvPr id="25608" name="Rectangle 8"/>
          <p:cNvSpPr>
            <a:spLocks noChangeArrowheads="1"/>
          </p:cNvSpPr>
          <p:nvPr/>
        </p:nvSpPr>
        <p:spPr bwMode="auto">
          <a:xfrm>
            <a:off x="5535613" y="4695825"/>
            <a:ext cx="527050" cy="130175"/>
          </a:xfrm>
          <a:prstGeom prst="rect">
            <a:avLst/>
          </a:prstGeom>
          <a:solidFill>
            <a:srgbClr val="339966"/>
          </a:solidFill>
          <a:ln w="9525">
            <a:noFill/>
            <a:miter lim="800000"/>
            <a:headEnd/>
            <a:tailEnd/>
          </a:ln>
        </p:spPr>
        <p:txBody>
          <a:bodyPr/>
          <a:lstStyle/>
          <a:p>
            <a:endParaRPr lang="el-GR"/>
          </a:p>
        </p:txBody>
      </p:sp>
      <p:sp>
        <p:nvSpPr>
          <p:cNvPr id="25609" name="Rectangle 9"/>
          <p:cNvSpPr>
            <a:spLocks noChangeArrowheads="1"/>
          </p:cNvSpPr>
          <p:nvPr/>
        </p:nvSpPr>
        <p:spPr bwMode="auto">
          <a:xfrm>
            <a:off x="3155950" y="4668838"/>
            <a:ext cx="538163" cy="157162"/>
          </a:xfrm>
          <a:prstGeom prst="rect">
            <a:avLst/>
          </a:prstGeom>
          <a:solidFill>
            <a:srgbClr val="FFCC00"/>
          </a:solidFill>
          <a:ln w="9525">
            <a:noFill/>
            <a:miter lim="800000"/>
            <a:headEnd/>
            <a:tailEnd/>
          </a:ln>
        </p:spPr>
        <p:txBody>
          <a:bodyPr/>
          <a:lstStyle/>
          <a:p>
            <a:endParaRPr lang="el-GR"/>
          </a:p>
        </p:txBody>
      </p:sp>
      <p:sp>
        <p:nvSpPr>
          <p:cNvPr id="25610" name="Rectangle 10"/>
          <p:cNvSpPr>
            <a:spLocks noChangeArrowheads="1"/>
          </p:cNvSpPr>
          <p:nvPr/>
        </p:nvSpPr>
        <p:spPr bwMode="auto">
          <a:xfrm>
            <a:off x="6062663" y="4214813"/>
            <a:ext cx="527050" cy="611187"/>
          </a:xfrm>
          <a:prstGeom prst="rect">
            <a:avLst/>
          </a:prstGeom>
          <a:solidFill>
            <a:srgbClr val="FFCC00"/>
          </a:solidFill>
          <a:ln w="9525">
            <a:noFill/>
            <a:miter lim="800000"/>
            <a:headEnd/>
            <a:tailEnd/>
          </a:ln>
        </p:spPr>
        <p:txBody>
          <a:bodyPr/>
          <a:lstStyle/>
          <a:p>
            <a:endParaRPr lang="el-GR"/>
          </a:p>
        </p:txBody>
      </p:sp>
      <p:sp>
        <p:nvSpPr>
          <p:cNvPr id="25611" name="Rectangle 11"/>
          <p:cNvSpPr>
            <a:spLocks noChangeArrowheads="1"/>
          </p:cNvSpPr>
          <p:nvPr/>
        </p:nvSpPr>
        <p:spPr bwMode="auto">
          <a:xfrm>
            <a:off x="3694113" y="3271838"/>
            <a:ext cx="527050" cy="1554162"/>
          </a:xfrm>
          <a:prstGeom prst="rect">
            <a:avLst/>
          </a:prstGeom>
          <a:solidFill>
            <a:srgbClr val="FF0000"/>
          </a:solidFill>
          <a:ln w="9525">
            <a:noFill/>
            <a:miter lim="800000"/>
            <a:headEnd/>
            <a:tailEnd/>
          </a:ln>
        </p:spPr>
        <p:txBody>
          <a:bodyPr/>
          <a:lstStyle/>
          <a:p>
            <a:endParaRPr lang="el-GR"/>
          </a:p>
        </p:txBody>
      </p:sp>
      <p:sp>
        <p:nvSpPr>
          <p:cNvPr id="25612" name="Rectangle 12"/>
          <p:cNvSpPr>
            <a:spLocks noChangeArrowheads="1"/>
          </p:cNvSpPr>
          <p:nvPr/>
        </p:nvSpPr>
        <p:spPr bwMode="auto">
          <a:xfrm>
            <a:off x="6589713" y="2327275"/>
            <a:ext cx="528637" cy="2498725"/>
          </a:xfrm>
          <a:prstGeom prst="rect">
            <a:avLst/>
          </a:prstGeom>
          <a:solidFill>
            <a:srgbClr val="FF0000"/>
          </a:solidFill>
          <a:ln w="9525">
            <a:noFill/>
            <a:miter lim="800000"/>
            <a:headEnd/>
            <a:tailEnd/>
          </a:ln>
        </p:spPr>
        <p:txBody>
          <a:bodyPr/>
          <a:lstStyle/>
          <a:p>
            <a:endParaRPr lang="el-GR"/>
          </a:p>
        </p:txBody>
      </p:sp>
      <p:sp>
        <p:nvSpPr>
          <p:cNvPr id="25613" name="Rectangle 13"/>
          <p:cNvSpPr>
            <a:spLocks noChangeArrowheads="1"/>
          </p:cNvSpPr>
          <p:nvPr/>
        </p:nvSpPr>
        <p:spPr bwMode="auto">
          <a:xfrm>
            <a:off x="4221163" y="4741863"/>
            <a:ext cx="527050" cy="84137"/>
          </a:xfrm>
          <a:prstGeom prst="rect">
            <a:avLst/>
          </a:prstGeom>
          <a:solidFill>
            <a:srgbClr val="3333CC"/>
          </a:solidFill>
          <a:ln w="9525">
            <a:noFill/>
            <a:miter lim="800000"/>
            <a:headEnd/>
            <a:tailEnd/>
          </a:ln>
        </p:spPr>
        <p:txBody>
          <a:bodyPr/>
          <a:lstStyle/>
          <a:p>
            <a:endParaRPr lang="el-GR"/>
          </a:p>
        </p:txBody>
      </p:sp>
      <p:sp>
        <p:nvSpPr>
          <p:cNvPr id="25614" name="Rectangle 14"/>
          <p:cNvSpPr>
            <a:spLocks noChangeArrowheads="1"/>
          </p:cNvSpPr>
          <p:nvPr/>
        </p:nvSpPr>
        <p:spPr bwMode="auto">
          <a:xfrm>
            <a:off x="7118350" y="3576638"/>
            <a:ext cx="527050" cy="1249362"/>
          </a:xfrm>
          <a:prstGeom prst="rect">
            <a:avLst/>
          </a:prstGeom>
          <a:solidFill>
            <a:srgbClr val="3333CC"/>
          </a:solidFill>
          <a:ln w="9525">
            <a:noFill/>
            <a:miter lim="800000"/>
            <a:headEnd/>
            <a:tailEnd/>
          </a:ln>
        </p:spPr>
        <p:txBody>
          <a:bodyPr/>
          <a:lstStyle/>
          <a:p>
            <a:endParaRPr lang="el-GR"/>
          </a:p>
        </p:txBody>
      </p:sp>
      <p:sp>
        <p:nvSpPr>
          <p:cNvPr id="28687" name="Line 15"/>
          <p:cNvSpPr>
            <a:spLocks noChangeShapeType="1"/>
          </p:cNvSpPr>
          <p:nvPr/>
        </p:nvSpPr>
        <p:spPr bwMode="auto">
          <a:xfrm>
            <a:off x="2239963" y="1706563"/>
            <a:ext cx="1587" cy="3543300"/>
          </a:xfrm>
          <a:prstGeom prst="line">
            <a:avLst/>
          </a:prstGeom>
          <a:noFill/>
          <a:ln w="9525">
            <a:solidFill>
              <a:srgbClr val="000000"/>
            </a:solidFill>
            <a:round/>
            <a:headEnd/>
            <a:tailEnd/>
          </a:ln>
        </p:spPr>
        <p:txBody>
          <a:bodyPr/>
          <a:lstStyle/>
          <a:p>
            <a:endParaRPr lang="el-GR"/>
          </a:p>
        </p:txBody>
      </p:sp>
      <p:sp>
        <p:nvSpPr>
          <p:cNvPr id="28688" name="Line 16"/>
          <p:cNvSpPr>
            <a:spLocks noChangeShapeType="1"/>
          </p:cNvSpPr>
          <p:nvPr/>
        </p:nvSpPr>
        <p:spPr bwMode="auto">
          <a:xfrm>
            <a:off x="2182813" y="5249863"/>
            <a:ext cx="57150" cy="1587"/>
          </a:xfrm>
          <a:prstGeom prst="line">
            <a:avLst/>
          </a:prstGeom>
          <a:noFill/>
          <a:ln w="9525">
            <a:solidFill>
              <a:srgbClr val="000000"/>
            </a:solidFill>
            <a:round/>
            <a:headEnd/>
            <a:tailEnd/>
          </a:ln>
        </p:spPr>
        <p:txBody>
          <a:bodyPr/>
          <a:lstStyle/>
          <a:p>
            <a:endParaRPr lang="el-GR"/>
          </a:p>
        </p:txBody>
      </p:sp>
      <p:sp>
        <p:nvSpPr>
          <p:cNvPr id="28689" name="Line 17"/>
          <p:cNvSpPr>
            <a:spLocks noChangeShapeType="1"/>
          </p:cNvSpPr>
          <p:nvPr/>
        </p:nvSpPr>
        <p:spPr bwMode="auto">
          <a:xfrm>
            <a:off x="2182813" y="4538663"/>
            <a:ext cx="57150" cy="1587"/>
          </a:xfrm>
          <a:prstGeom prst="line">
            <a:avLst/>
          </a:prstGeom>
          <a:noFill/>
          <a:ln w="9525">
            <a:solidFill>
              <a:srgbClr val="000000"/>
            </a:solidFill>
            <a:round/>
            <a:headEnd/>
            <a:tailEnd/>
          </a:ln>
        </p:spPr>
        <p:txBody>
          <a:bodyPr/>
          <a:lstStyle/>
          <a:p>
            <a:endParaRPr lang="el-GR"/>
          </a:p>
        </p:txBody>
      </p:sp>
      <p:sp>
        <p:nvSpPr>
          <p:cNvPr id="28690" name="Line 18"/>
          <p:cNvSpPr>
            <a:spLocks noChangeShapeType="1"/>
          </p:cNvSpPr>
          <p:nvPr/>
        </p:nvSpPr>
        <p:spPr bwMode="auto">
          <a:xfrm>
            <a:off x="2182813" y="3835400"/>
            <a:ext cx="57150" cy="1588"/>
          </a:xfrm>
          <a:prstGeom prst="line">
            <a:avLst/>
          </a:prstGeom>
          <a:noFill/>
          <a:ln w="9525">
            <a:solidFill>
              <a:srgbClr val="000000"/>
            </a:solidFill>
            <a:round/>
            <a:headEnd/>
            <a:tailEnd/>
          </a:ln>
        </p:spPr>
        <p:txBody>
          <a:bodyPr/>
          <a:lstStyle/>
          <a:p>
            <a:endParaRPr lang="el-GR"/>
          </a:p>
        </p:txBody>
      </p:sp>
      <p:sp>
        <p:nvSpPr>
          <p:cNvPr id="28691" name="Line 19"/>
          <p:cNvSpPr>
            <a:spLocks noChangeShapeType="1"/>
          </p:cNvSpPr>
          <p:nvPr/>
        </p:nvSpPr>
        <p:spPr bwMode="auto">
          <a:xfrm>
            <a:off x="2182813" y="3122613"/>
            <a:ext cx="57150" cy="1587"/>
          </a:xfrm>
          <a:prstGeom prst="line">
            <a:avLst/>
          </a:prstGeom>
          <a:noFill/>
          <a:ln w="9525">
            <a:solidFill>
              <a:srgbClr val="000000"/>
            </a:solidFill>
            <a:round/>
            <a:headEnd/>
            <a:tailEnd/>
          </a:ln>
        </p:spPr>
        <p:txBody>
          <a:bodyPr/>
          <a:lstStyle/>
          <a:p>
            <a:endParaRPr lang="el-GR"/>
          </a:p>
        </p:txBody>
      </p:sp>
      <p:sp>
        <p:nvSpPr>
          <p:cNvPr id="28692" name="Line 20"/>
          <p:cNvSpPr>
            <a:spLocks noChangeShapeType="1"/>
          </p:cNvSpPr>
          <p:nvPr/>
        </p:nvSpPr>
        <p:spPr bwMode="auto">
          <a:xfrm>
            <a:off x="2182813" y="2419350"/>
            <a:ext cx="57150" cy="1588"/>
          </a:xfrm>
          <a:prstGeom prst="line">
            <a:avLst/>
          </a:prstGeom>
          <a:noFill/>
          <a:ln w="9525">
            <a:solidFill>
              <a:srgbClr val="000000"/>
            </a:solidFill>
            <a:round/>
            <a:headEnd/>
            <a:tailEnd/>
          </a:ln>
        </p:spPr>
        <p:txBody>
          <a:bodyPr/>
          <a:lstStyle/>
          <a:p>
            <a:endParaRPr lang="el-GR"/>
          </a:p>
        </p:txBody>
      </p:sp>
      <p:sp>
        <p:nvSpPr>
          <p:cNvPr id="28693" name="Line 21"/>
          <p:cNvSpPr>
            <a:spLocks noChangeShapeType="1"/>
          </p:cNvSpPr>
          <p:nvPr/>
        </p:nvSpPr>
        <p:spPr bwMode="auto">
          <a:xfrm>
            <a:off x="2182813" y="1706563"/>
            <a:ext cx="57150" cy="1587"/>
          </a:xfrm>
          <a:prstGeom prst="line">
            <a:avLst/>
          </a:prstGeom>
          <a:noFill/>
          <a:ln w="9525">
            <a:solidFill>
              <a:srgbClr val="000000"/>
            </a:solidFill>
            <a:round/>
            <a:headEnd/>
            <a:tailEnd/>
          </a:ln>
        </p:spPr>
        <p:txBody>
          <a:bodyPr/>
          <a:lstStyle/>
          <a:p>
            <a:endParaRPr lang="el-GR"/>
          </a:p>
        </p:txBody>
      </p:sp>
      <p:sp>
        <p:nvSpPr>
          <p:cNvPr id="28694" name="Line 22"/>
          <p:cNvSpPr>
            <a:spLocks noChangeShapeType="1"/>
          </p:cNvSpPr>
          <p:nvPr/>
        </p:nvSpPr>
        <p:spPr bwMode="auto">
          <a:xfrm>
            <a:off x="2239963" y="4826000"/>
            <a:ext cx="5802312" cy="1588"/>
          </a:xfrm>
          <a:prstGeom prst="line">
            <a:avLst/>
          </a:prstGeom>
          <a:noFill/>
          <a:ln w="9525">
            <a:solidFill>
              <a:srgbClr val="000000"/>
            </a:solidFill>
            <a:round/>
            <a:headEnd/>
            <a:tailEnd/>
          </a:ln>
        </p:spPr>
        <p:txBody>
          <a:bodyPr/>
          <a:lstStyle/>
          <a:p>
            <a:endParaRPr lang="el-GR"/>
          </a:p>
        </p:txBody>
      </p:sp>
      <p:sp>
        <p:nvSpPr>
          <p:cNvPr id="28695" name="Line 23"/>
          <p:cNvSpPr>
            <a:spLocks noChangeShapeType="1"/>
          </p:cNvSpPr>
          <p:nvPr/>
        </p:nvSpPr>
        <p:spPr bwMode="auto">
          <a:xfrm flipV="1">
            <a:off x="2239963" y="4826000"/>
            <a:ext cx="1587" cy="53975"/>
          </a:xfrm>
          <a:prstGeom prst="line">
            <a:avLst/>
          </a:prstGeom>
          <a:noFill/>
          <a:ln w="9525">
            <a:solidFill>
              <a:srgbClr val="000000"/>
            </a:solidFill>
            <a:round/>
            <a:headEnd/>
            <a:tailEnd/>
          </a:ln>
        </p:spPr>
        <p:txBody>
          <a:bodyPr/>
          <a:lstStyle/>
          <a:p>
            <a:endParaRPr lang="el-GR"/>
          </a:p>
        </p:txBody>
      </p:sp>
      <p:sp>
        <p:nvSpPr>
          <p:cNvPr id="28696" name="Line 24"/>
          <p:cNvSpPr>
            <a:spLocks noChangeShapeType="1"/>
          </p:cNvSpPr>
          <p:nvPr/>
        </p:nvSpPr>
        <p:spPr bwMode="auto">
          <a:xfrm flipV="1">
            <a:off x="5146675" y="4826000"/>
            <a:ext cx="1588" cy="53975"/>
          </a:xfrm>
          <a:prstGeom prst="line">
            <a:avLst/>
          </a:prstGeom>
          <a:noFill/>
          <a:ln w="9525">
            <a:solidFill>
              <a:srgbClr val="000000"/>
            </a:solidFill>
            <a:round/>
            <a:headEnd/>
            <a:tailEnd/>
          </a:ln>
        </p:spPr>
        <p:txBody>
          <a:bodyPr/>
          <a:lstStyle/>
          <a:p>
            <a:endParaRPr lang="el-GR"/>
          </a:p>
        </p:txBody>
      </p:sp>
      <p:sp>
        <p:nvSpPr>
          <p:cNvPr id="28697" name="Line 25"/>
          <p:cNvSpPr>
            <a:spLocks noChangeShapeType="1"/>
          </p:cNvSpPr>
          <p:nvPr/>
        </p:nvSpPr>
        <p:spPr bwMode="auto">
          <a:xfrm flipV="1">
            <a:off x="8042275" y="4826000"/>
            <a:ext cx="1588" cy="53975"/>
          </a:xfrm>
          <a:prstGeom prst="line">
            <a:avLst/>
          </a:prstGeom>
          <a:noFill/>
          <a:ln w="9525">
            <a:solidFill>
              <a:srgbClr val="000000"/>
            </a:solidFill>
            <a:round/>
            <a:headEnd/>
            <a:tailEnd/>
          </a:ln>
        </p:spPr>
        <p:txBody>
          <a:bodyPr/>
          <a:lstStyle/>
          <a:p>
            <a:endParaRPr lang="el-GR"/>
          </a:p>
        </p:txBody>
      </p:sp>
      <p:sp>
        <p:nvSpPr>
          <p:cNvPr id="28698" name="Rectangle 26"/>
          <p:cNvSpPr>
            <a:spLocks noChangeArrowheads="1"/>
          </p:cNvSpPr>
          <p:nvPr/>
        </p:nvSpPr>
        <p:spPr bwMode="auto">
          <a:xfrm>
            <a:off x="1924050" y="5140325"/>
            <a:ext cx="1698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-3</a:t>
            </a:r>
            <a:endParaRPr lang="en-US" sz="3600" b="1">
              <a:solidFill>
                <a:srgbClr val="CC0000"/>
              </a:solidFill>
              <a:cs typeface="Arial" charset="0"/>
            </a:endParaRPr>
          </a:p>
        </p:txBody>
      </p:sp>
      <p:sp>
        <p:nvSpPr>
          <p:cNvPr id="28699" name="Rectangle 27"/>
          <p:cNvSpPr>
            <a:spLocks noChangeArrowheads="1"/>
          </p:cNvSpPr>
          <p:nvPr/>
        </p:nvSpPr>
        <p:spPr bwMode="auto">
          <a:xfrm>
            <a:off x="1990725" y="4427538"/>
            <a:ext cx="1063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2</a:t>
            </a:r>
            <a:endParaRPr lang="en-US" sz="3600" b="1">
              <a:solidFill>
                <a:srgbClr val="CC0000"/>
              </a:solidFill>
              <a:cs typeface="Arial" charset="0"/>
            </a:endParaRPr>
          </a:p>
        </p:txBody>
      </p:sp>
      <p:sp>
        <p:nvSpPr>
          <p:cNvPr id="28700" name="Rectangle 28"/>
          <p:cNvSpPr>
            <a:spLocks noChangeArrowheads="1"/>
          </p:cNvSpPr>
          <p:nvPr/>
        </p:nvSpPr>
        <p:spPr bwMode="auto">
          <a:xfrm>
            <a:off x="1990725" y="3724275"/>
            <a:ext cx="1063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7</a:t>
            </a:r>
            <a:endParaRPr lang="en-US" sz="3600" b="1">
              <a:solidFill>
                <a:srgbClr val="CC0000"/>
              </a:solidFill>
              <a:cs typeface="Arial" charset="0"/>
            </a:endParaRPr>
          </a:p>
        </p:txBody>
      </p:sp>
      <p:sp>
        <p:nvSpPr>
          <p:cNvPr id="28701" name="Rectangle 29"/>
          <p:cNvSpPr>
            <a:spLocks noChangeArrowheads="1"/>
          </p:cNvSpPr>
          <p:nvPr/>
        </p:nvSpPr>
        <p:spPr bwMode="auto">
          <a:xfrm>
            <a:off x="1879600" y="3011488"/>
            <a:ext cx="212725"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12</a:t>
            </a:r>
            <a:endParaRPr lang="en-US" sz="3600" b="1">
              <a:solidFill>
                <a:srgbClr val="CC0000"/>
              </a:solidFill>
              <a:cs typeface="Arial" charset="0"/>
            </a:endParaRPr>
          </a:p>
        </p:txBody>
      </p:sp>
      <p:sp>
        <p:nvSpPr>
          <p:cNvPr id="28702" name="Rectangle 30"/>
          <p:cNvSpPr>
            <a:spLocks noChangeArrowheads="1"/>
          </p:cNvSpPr>
          <p:nvPr/>
        </p:nvSpPr>
        <p:spPr bwMode="auto">
          <a:xfrm>
            <a:off x="1879600" y="2308225"/>
            <a:ext cx="212725"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17</a:t>
            </a:r>
            <a:endParaRPr lang="en-US" sz="3600" b="1">
              <a:solidFill>
                <a:srgbClr val="CC0000"/>
              </a:solidFill>
              <a:cs typeface="Arial" charset="0"/>
            </a:endParaRPr>
          </a:p>
        </p:txBody>
      </p:sp>
      <p:sp>
        <p:nvSpPr>
          <p:cNvPr id="28703" name="Rectangle 31"/>
          <p:cNvSpPr>
            <a:spLocks noChangeArrowheads="1"/>
          </p:cNvSpPr>
          <p:nvPr/>
        </p:nvSpPr>
        <p:spPr bwMode="auto">
          <a:xfrm>
            <a:off x="1879600" y="1595438"/>
            <a:ext cx="212725"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22</a:t>
            </a:r>
            <a:endParaRPr lang="en-US" sz="3600" b="1">
              <a:solidFill>
                <a:srgbClr val="CC0000"/>
              </a:solidFill>
              <a:cs typeface="Arial" charset="0"/>
            </a:endParaRPr>
          </a:p>
        </p:txBody>
      </p:sp>
      <p:sp>
        <p:nvSpPr>
          <p:cNvPr id="25632" name="Rectangle 32"/>
          <p:cNvSpPr>
            <a:spLocks noChangeArrowheads="1"/>
          </p:cNvSpPr>
          <p:nvPr/>
        </p:nvSpPr>
        <p:spPr bwMode="auto">
          <a:xfrm>
            <a:off x="3414713" y="4991100"/>
            <a:ext cx="550862"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OECD</a:t>
            </a:r>
            <a:endParaRPr lang="en-US" sz="3600" b="1">
              <a:solidFill>
                <a:srgbClr val="CC0000"/>
              </a:solidFill>
              <a:cs typeface="Arial" charset="0"/>
            </a:endParaRPr>
          </a:p>
        </p:txBody>
      </p:sp>
      <p:sp>
        <p:nvSpPr>
          <p:cNvPr id="25633" name="Rectangle 33"/>
          <p:cNvSpPr>
            <a:spLocks noChangeArrowheads="1"/>
          </p:cNvSpPr>
          <p:nvPr/>
        </p:nvSpPr>
        <p:spPr bwMode="auto">
          <a:xfrm>
            <a:off x="6108700" y="4991100"/>
            <a:ext cx="96520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Non-OECD</a:t>
            </a:r>
            <a:endParaRPr lang="en-US" sz="3600" b="1">
              <a:solidFill>
                <a:srgbClr val="CC0000"/>
              </a:solidFill>
              <a:cs typeface="Arial" charset="0"/>
            </a:endParaRPr>
          </a:p>
        </p:txBody>
      </p:sp>
      <p:sp>
        <p:nvSpPr>
          <p:cNvPr id="28706" name="Rectangle 34"/>
          <p:cNvSpPr>
            <a:spLocks noChangeArrowheads="1"/>
          </p:cNvSpPr>
          <p:nvPr/>
        </p:nvSpPr>
        <p:spPr bwMode="auto">
          <a:xfrm rot="-5400000">
            <a:off x="1472406" y="3367882"/>
            <a:ext cx="4238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mb/d</a:t>
            </a:r>
            <a:endParaRPr lang="en-US" sz="3600" b="1">
              <a:solidFill>
                <a:srgbClr val="CC0000"/>
              </a:solidFill>
              <a:cs typeface="Arial" charset="0"/>
            </a:endParaRPr>
          </a:p>
        </p:txBody>
      </p:sp>
      <p:sp>
        <p:nvSpPr>
          <p:cNvPr id="28707" name="Rectangle 35"/>
          <p:cNvSpPr>
            <a:spLocks noChangeArrowheads="1"/>
          </p:cNvSpPr>
          <p:nvPr/>
        </p:nvSpPr>
        <p:spPr bwMode="auto">
          <a:xfrm>
            <a:off x="2544763" y="5500688"/>
            <a:ext cx="122237" cy="120650"/>
          </a:xfrm>
          <a:prstGeom prst="rect">
            <a:avLst/>
          </a:prstGeom>
          <a:solidFill>
            <a:srgbClr val="339966"/>
          </a:solidFill>
          <a:ln w="9525">
            <a:noFill/>
            <a:miter lim="800000"/>
            <a:headEnd/>
            <a:tailEnd/>
          </a:ln>
        </p:spPr>
        <p:txBody>
          <a:bodyPr/>
          <a:lstStyle/>
          <a:p>
            <a:endParaRPr lang="el-GR"/>
          </a:p>
        </p:txBody>
      </p:sp>
      <p:sp>
        <p:nvSpPr>
          <p:cNvPr id="28708" name="Rectangle 36"/>
          <p:cNvSpPr>
            <a:spLocks noChangeArrowheads="1"/>
          </p:cNvSpPr>
          <p:nvPr/>
        </p:nvSpPr>
        <p:spPr bwMode="auto">
          <a:xfrm>
            <a:off x="2711450" y="5445125"/>
            <a:ext cx="149701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Power generation</a:t>
            </a:r>
            <a:endParaRPr lang="en-US" sz="3600" b="1">
              <a:solidFill>
                <a:srgbClr val="CC0000"/>
              </a:solidFill>
              <a:cs typeface="Arial" charset="0"/>
            </a:endParaRPr>
          </a:p>
        </p:txBody>
      </p:sp>
      <p:sp>
        <p:nvSpPr>
          <p:cNvPr id="28709" name="Rectangle 37"/>
          <p:cNvSpPr>
            <a:spLocks noChangeArrowheads="1"/>
          </p:cNvSpPr>
          <p:nvPr/>
        </p:nvSpPr>
        <p:spPr bwMode="auto">
          <a:xfrm>
            <a:off x="4637088" y="5500688"/>
            <a:ext cx="120650" cy="120650"/>
          </a:xfrm>
          <a:prstGeom prst="rect">
            <a:avLst/>
          </a:prstGeom>
          <a:solidFill>
            <a:srgbClr val="FFCC00"/>
          </a:solidFill>
          <a:ln w="9525">
            <a:noFill/>
            <a:miter lim="800000"/>
            <a:headEnd/>
            <a:tailEnd/>
          </a:ln>
        </p:spPr>
        <p:txBody>
          <a:bodyPr/>
          <a:lstStyle/>
          <a:p>
            <a:endParaRPr lang="el-GR"/>
          </a:p>
        </p:txBody>
      </p:sp>
      <p:sp>
        <p:nvSpPr>
          <p:cNvPr id="28710" name="Rectangle 38"/>
          <p:cNvSpPr>
            <a:spLocks noChangeArrowheads="1"/>
          </p:cNvSpPr>
          <p:nvPr/>
        </p:nvSpPr>
        <p:spPr bwMode="auto">
          <a:xfrm>
            <a:off x="4803775" y="5445125"/>
            <a:ext cx="677863"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Industry</a:t>
            </a:r>
            <a:endParaRPr lang="en-US" sz="3600" b="1">
              <a:solidFill>
                <a:srgbClr val="CC0000"/>
              </a:solidFill>
              <a:cs typeface="Arial" charset="0"/>
            </a:endParaRPr>
          </a:p>
        </p:txBody>
      </p:sp>
      <p:sp>
        <p:nvSpPr>
          <p:cNvPr id="28711" name="Rectangle 39"/>
          <p:cNvSpPr>
            <a:spLocks noChangeArrowheads="1"/>
          </p:cNvSpPr>
          <p:nvPr/>
        </p:nvSpPr>
        <p:spPr bwMode="auto">
          <a:xfrm>
            <a:off x="5886450" y="5500688"/>
            <a:ext cx="122238" cy="120650"/>
          </a:xfrm>
          <a:prstGeom prst="rect">
            <a:avLst/>
          </a:prstGeom>
          <a:solidFill>
            <a:srgbClr val="FF0000"/>
          </a:solidFill>
          <a:ln w="9525">
            <a:noFill/>
            <a:miter lim="800000"/>
            <a:headEnd/>
            <a:tailEnd/>
          </a:ln>
        </p:spPr>
        <p:txBody>
          <a:bodyPr/>
          <a:lstStyle/>
          <a:p>
            <a:endParaRPr lang="el-GR"/>
          </a:p>
        </p:txBody>
      </p:sp>
      <p:sp>
        <p:nvSpPr>
          <p:cNvPr id="28712" name="Rectangle 40"/>
          <p:cNvSpPr>
            <a:spLocks noChangeArrowheads="1"/>
          </p:cNvSpPr>
          <p:nvPr/>
        </p:nvSpPr>
        <p:spPr bwMode="auto">
          <a:xfrm>
            <a:off x="6053138" y="5445125"/>
            <a:ext cx="815975"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Transport</a:t>
            </a:r>
            <a:endParaRPr lang="en-US" sz="3600" b="1">
              <a:solidFill>
                <a:srgbClr val="CC0000"/>
              </a:solidFill>
              <a:cs typeface="Arial" charset="0"/>
            </a:endParaRPr>
          </a:p>
        </p:txBody>
      </p:sp>
      <p:sp>
        <p:nvSpPr>
          <p:cNvPr id="28713" name="Rectangle 41"/>
          <p:cNvSpPr>
            <a:spLocks noChangeArrowheads="1"/>
          </p:cNvSpPr>
          <p:nvPr/>
        </p:nvSpPr>
        <p:spPr bwMode="auto">
          <a:xfrm>
            <a:off x="7275513" y="5500688"/>
            <a:ext cx="120650" cy="120650"/>
          </a:xfrm>
          <a:prstGeom prst="rect">
            <a:avLst/>
          </a:prstGeom>
          <a:solidFill>
            <a:srgbClr val="3333CC"/>
          </a:solidFill>
          <a:ln w="9525">
            <a:noFill/>
            <a:miter lim="800000"/>
            <a:headEnd/>
            <a:tailEnd/>
          </a:ln>
        </p:spPr>
        <p:txBody>
          <a:bodyPr/>
          <a:lstStyle/>
          <a:p>
            <a:endParaRPr lang="el-GR"/>
          </a:p>
        </p:txBody>
      </p:sp>
      <p:sp>
        <p:nvSpPr>
          <p:cNvPr id="28714" name="Rectangle 42"/>
          <p:cNvSpPr>
            <a:spLocks noChangeArrowheads="1"/>
          </p:cNvSpPr>
          <p:nvPr/>
        </p:nvSpPr>
        <p:spPr bwMode="auto">
          <a:xfrm>
            <a:off x="7440613" y="5445125"/>
            <a:ext cx="476250" cy="22860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charset="0"/>
                <a:cs typeface="Arial" charset="0"/>
              </a:rPr>
              <a:t>Other</a:t>
            </a:r>
            <a:endParaRPr lang="en-US" sz="3600" b="1">
              <a:solidFill>
                <a:srgbClr val="CC0000"/>
              </a:solidFill>
              <a:cs typeface="Arial" charset="0"/>
            </a:endParaRPr>
          </a:p>
        </p:txBody>
      </p:sp>
    </p:spTree>
    <p:custDataLst>
      <p:tags r:id="rId1"/>
    </p:custDataLst>
    <p:extLst>
      <p:ext uri="{BB962C8B-B14F-4D97-AF65-F5344CB8AC3E}">
        <p14:creationId xmlns:p14="http://schemas.microsoft.com/office/powerpoint/2010/main" val="11071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25608" grpId="0" animBg="1"/>
      <p:bldP spid="25609" grpId="0" animBg="1"/>
      <p:bldP spid="25610" grpId="0" animBg="1"/>
      <p:bldP spid="25611" grpId="0" animBg="1"/>
      <p:bldP spid="25612" grpId="0" animBg="1"/>
      <p:bldP spid="25613" grpId="0" animBg="1"/>
      <p:bldP spid="25614" grpId="0" animBg="1"/>
      <p:bldP spid="25632" grpId="0"/>
      <p:bldP spid="2563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89113" y="338138"/>
            <a:ext cx="6775450" cy="1236662"/>
          </a:xfrm>
        </p:spPr>
        <p:txBody>
          <a:bodyPr/>
          <a:lstStyle/>
          <a:p>
            <a:pPr eaLnBrk="1" hangingPunct="1">
              <a:defRPr/>
            </a:pPr>
            <a:r>
              <a:rPr lang="en-GB" sz="3200" smtClean="0"/>
              <a:t>EU </a:t>
            </a:r>
            <a:r>
              <a:rPr lang="el-GR" sz="3200" smtClean="0"/>
              <a:t>Σύνθεση Πρωτογενούς Ενέργειας</a:t>
            </a:r>
            <a:r>
              <a:rPr lang="en-GB" sz="3200" smtClean="0"/>
              <a:t> </a:t>
            </a:r>
          </a:p>
        </p:txBody>
      </p:sp>
      <p:sp>
        <p:nvSpPr>
          <p:cNvPr id="4101" name="Text Box 3"/>
          <p:cNvSpPr txBox="1">
            <a:spLocks noChangeArrowheads="1"/>
          </p:cNvSpPr>
          <p:nvPr/>
        </p:nvSpPr>
        <p:spPr bwMode="auto">
          <a:xfrm>
            <a:off x="755650" y="6092825"/>
            <a:ext cx="7329488" cy="517525"/>
          </a:xfrm>
          <a:prstGeom prst="rect">
            <a:avLst/>
          </a:prstGeom>
          <a:noFill/>
          <a:ln w="9525">
            <a:noFill/>
            <a:miter lim="800000"/>
            <a:headEnd/>
            <a:tailEnd/>
          </a:ln>
        </p:spPr>
        <p:txBody>
          <a:bodyPr wrap="none">
            <a:spAutoFit/>
          </a:bodyPr>
          <a:lstStyle/>
          <a:p>
            <a:pPr algn="ctr" eaLnBrk="0" hangingPunct="0"/>
            <a:r>
              <a:rPr lang="el-GR" sz="1400" b="1">
                <a:solidFill>
                  <a:srgbClr val="CC0000"/>
                </a:solidFill>
                <a:cs typeface="Arial" charset="0"/>
              </a:rPr>
              <a:t>Το φυσικό αέριο και οι ΑΠΕ αυξάνουν το ποσοστό τους στην σύνθεση της ενέργειας</a:t>
            </a:r>
          </a:p>
          <a:p>
            <a:pPr algn="ctr" eaLnBrk="0" hangingPunct="0"/>
            <a:r>
              <a:rPr lang="el-GR" sz="1400" b="1">
                <a:solidFill>
                  <a:srgbClr val="CC0000"/>
                </a:solidFill>
                <a:cs typeface="Arial" charset="0"/>
              </a:rPr>
              <a:t>Γιά την</a:t>
            </a:r>
            <a:r>
              <a:rPr lang="en-GB" sz="1400" b="1">
                <a:solidFill>
                  <a:srgbClr val="CC0000"/>
                </a:solidFill>
                <a:cs typeface="Arial" charset="0"/>
              </a:rPr>
              <a:t> EU , </a:t>
            </a:r>
            <a:r>
              <a:rPr lang="el-GR" sz="1400" b="1">
                <a:solidFill>
                  <a:srgbClr val="CC0000"/>
                </a:solidFill>
                <a:cs typeface="Arial" charset="0"/>
              </a:rPr>
              <a:t>εις βάρος της πυρηνικής, κάρβουνου, πετρελαίο</a:t>
            </a:r>
            <a:endParaRPr lang="en-GB" sz="1400" b="1">
              <a:solidFill>
                <a:srgbClr val="CC0000"/>
              </a:solidFill>
              <a:cs typeface="Arial" charset="0"/>
            </a:endParaRPr>
          </a:p>
        </p:txBody>
      </p:sp>
      <p:grpSp>
        <p:nvGrpSpPr>
          <p:cNvPr id="4102" name="Group 4"/>
          <p:cNvGrpSpPr>
            <a:grpSpLocks/>
          </p:cNvGrpSpPr>
          <p:nvPr/>
        </p:nvGrpSpPr>
        <p:grpSpPr bwMode="auto">
          <a:xfrm>
            <a:off x="1066800" y="1447800"/>
            <a:ext cx="8610600" cy="4138613"/>
            <a:chOff x="544" y="816"/>
            <a:chExt cx="5552" cy="2703"/>
          </a:xfrm>
        </p:grpSpPr>
        <p:sp>
          <p:nvSpPr>
            <p:cNvPr id="4103" name="Text Box 5"/>
            <p:cNvSpPr txBox="1">
              <a:spLocks noChangeArrowheads="1"/>
            </p:cNvSpPr>
            <p:nvPr/>
          </p:nvSpPr>
          <p:spPr bwMode="auto">
            <a:xfrm>
              <a:off x="1496" y="895"/>
              <a:ext cx="446" cy="239"/>
            </a:xfrm>
            <a:prstGeom prst="rect">
              <a:avLst/>
            </a:prstGeom>
            <a:noFill/>
            <a:ln w="9525">
              <a:noFill/>
              <a:miter lim="800000"/>
              <a:headEnd/>
              <a:tailEnd/>
            </a:ln>
          </p:spPr>
          <p:txBody>
            <a:bodyPr wrap="none">
              <a:spAutoFit/>
            </a:bodyPr>
            <a:lstStyle/>
            <a:p>
              <a:pPr eaLnBrk="0" hangingPunct="0"/>
              <a:r>
                <a:rPr lang="en-GB" b="1">
                  <a:latin typeface="Arial" charset="0"/>
                  <a:cs typeface="Arial" charset="0"/>
                </a:rPr>
                <a:t>2002</a:t>
              </a:r>
            </a:p>
          </p:txBody>
        </p:sp>
        <p:sp>
          <p:nvSpPr>
            <p:cNvPr id="4104" name="Text Box 6"/>
            <p:cNvSpPr txBox="1">
              <a:spLocks noChangeArrowheads="1"/>
            </p:cNvSpPr>
            <p:nvPr/>
          </p:nvSpPr>
          <p:spPr bwMode="auto">
            <a:xfrm>
              <a:off x="4512" y="895"/>
              <a:ext cx="447" cy="239"/>
            </a:xfrm>
            <a:prstGeom prst="rect">
              <a:avLst/>
            </a:prstGeom>
            <a:noFill/>
            <a:ln w="9525">
              <a:noFill/>
              <a:miter lim="800000"/>
              <a:headEnd/>
              <a:tailEnd/>
            </a:ln>
          </p:spPr>
          <p:txBody>
            <a:bodyPr wrap="none">
              <a:spAutoFit/>
            </a:bodyPr>
            <a:lstStyle/>
            <a:p>
              <a:pPr eaLnBrk="0" hangingPunct="0"/>
              <a:r>
                <a:rPr lang="en-GB" b="1">
                  <a:latin typeface="Arial" charset="0"/>
                  <a:cs typeface="Arial" charset="0"/>
                </a:rPr>
                <a:t>2030</a:t>
              </a:r>
            </a:p>
          </p:txBody>
        </p:sp>
        <p:sp>
          <p:nvSpPr>
            <p:cNvPr id="4105" name="Text Box 7"/>
            <p:cNvSpPr txBox="1">
              <a:spLocks noChangeArrowheads="1"/>
            </p:cNvSpPr>
            <p:nvPr/>
          </p:nvSpPr>
          <p:spPr bwMode="auto">
            <a:xfrm>
              <a:off x="4299" y="3279"/>
              <a:ext cx="872" cy="240"/>
            </a:xfrm>
            <a:prstGeom prst="rect">
              <a:avLst/>
            </a:prstGeom>
            <a:noFill/>
            <a:ln w="9525">
              <a:noFill/>
              <a:miter lim="800000"/>
              <a:headEnd/>
              <a:tailEnd/>
            </a:ln>
          </p:spPr>
          <p:txBody>
            <a:bodyPr wrap="none">
              <a:spAutoFit/>
            </a:bodyPr>
            <a:lstStyle/>
            <a:p>
              <a:pPr eaLnBrk="0" hangingPunct="0"/>
              <a:r>
                <a:rPr lang="en-GB" b="1">
                  <a:latin typeface="Arial" charset="0"/>
                  <a:cs typeface="Arial" charset="0"/>
                </a:rPr>
                <a:t>2 048 Mtoe</a:t>
              </a:r>
            </a:p>
          </p:txBody>
        </p:sp>
        <p:sp>
          <p:nvSpPr>
            <p:cNvPr id="4106" name="Text Box 8"/>
            <p:cNvSpPr txBox="1">
              <a:spLocks noChangeArrowheads="1"/>
            </p:cNvSpPr>
            <p:nvPr/>
          </p:nvSpPr>
          <p:spPr bwMode="auto">
            <a:xfrm>
              <a:off x="1302" y="3280"/>
              <a:ext cx="873" cy="239"/>
            </a:xfrm>
            <a:prstGeom prst="rect">
              <a:avLst/>
            </a:prstGeom>
            <a:noFill/>
            <a:ln w="9525">
              <a:noFill/>
              <a:miter lim="800000"/>
              <a:headEnd/>
              <a:tailEnd/>
            </a:ln>
          </p:spPr>
          <p:txBody>
            <a:bodyPr wrap="none">
              <a:spAutoFit/>
            </a:bodyPr>
            <a:lstStyle/>
            <a:p>
              <a:pPr eaLnBrk="0" hangingPunct="0"/>
              <a:r>
                <a:rPr lang="en-GB" b="1">
                  <a:latin typeface="Arial" charset="0"/>
                  <a:cs typeface="Arial" charset="0"/>
                </a:rPr>
                <a:t>1 690 Mtoe</a:t>
              </a:r>
            </a:p>
          </p:txBody>
        </p:sp>
        <p:graphicFrame>
          <p:nvGraphicFramePr>
            <p:cNvPr id="4098" name="Object 9"/>
            <p:cNvGraphicFramePr>
              <a:graphicFrameLocks noChangeAspect="1"/>
            </p:cNvGraphicFramePr>
            <p:nvPr/>
          </p:nvGraphicFramePr>
          <p:xfrm>
            <a:off x="2576" y="816"/>
            <a:ext cx="3520" cy="2288"/>
          </p:xfrm>
          <a:graphic>
            <a:graphicData uri="http://schemas.openxmlformats.org/presentationml/2006/ole">
              <mc:AlternateContent xmlns:mc="http://schemas.openxmlformats.org/markup-compatibility/2006">
                <mc:Choice xmlns:v="urn:schemas-microsoft-com:vml" Requires="v">
                  <p:oleObj spid="_x0000_s4158" name="Chart" r:id="rId4" imgW="5591251" imgH="3628949" progId="MSGraph.Chart.8">
                    <p:embed/>
                  </p:oleObj>
                </mc:Choice>
                <mc:Fallback>
                  <p:oleObj name="Chart" r:id="rId4" imgW="5591251" imgH="3628949"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 y="816"/>
                          <a:ext cx="3520" cy="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0"/>
            <p:cNvGraphicFramePr>
              <a:graphicFrameLocks noChangeAspect="1"/>
            </p:cNvGraphicFramePr>
            <p:nvPr/>
          </p:nvGraphicFramePr>
          <p:xfrm>
            <a:off x="544" y="1112"/>
            <a:ext cx="2222" cy="2300"/>
          </p:xfrm>
          <a:graphic>
            <a:graphicData uri="http://schemas.openxmlformats.org/presentationml/2006/ole">
              <mc:AlternateContent xmlns:mc="http://schemas.openxmlformats.org/markup-compatibility/2006">
                <mc:Choice xmlns:v="urn:schemas-microsoft-com:vml" Requires="v">
                  <p:oleObj spid="_x0000_s4159" name="Chart" r:id="rId6" imgW="3524357" imgH="3648124" progId="MSGraph.Chart.8">
                    <p:embed followColorScheme="full"/>
                  </p:oleObj>
                </mc:Choice>
                <mc:Fallback>
                  <p:oleObj name="Chart" r:id="rId6" imgW="3524357" imgH="3648124" progId="MSGraph.Chart.8">
                    <p:embed followColorScheme="full"/>
                    <p:pic>
                      <p:nvPicPr>
                        <p:cNvPr id="0" name=""/>
                        <p:cNvPicPr>
                          <a:picLocks noChangeAspect="1" noChangeArrowheads="1"/>
                        </p:cNvPicPr>
                        <p:nvPr/>
                      </p:nvPicPr>
                      <p:blipFill>
                        <a:blip r:embed="rId7"/>
                        <a:srcRect/>
                        <a:stretch>
                          <a:fillRect/>
                        </a:stretch>
                      </p:blipFill>
                      <p:spPr bwMode="auto">
                        <a:xfrm>
                          <a:off x="544" y="1112"/>
                          <a:ext cx="2222" cy="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53723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52613" y="419100"/>
            <a:ext cx="6686550" cy="1233488"/>
          </a:xfrm>
        </p:spPr>
        <p:txBody>
          <a:bodyPr/>
          <a:lstStyle/>
          <a:p>
            <a:pPr eaLnBrk="1" hangingPunct="1">
              <a:defRPr/>
            </a:pPr>
            <a:r>
              <a:rPr lang="el-GR" sz="3600" smtClean="0"/>
              <a:t>Ποσοστό του ΦΑ στην ηλεκτροπαραγωγή στην Ε</a:t>
            </a:r>
            <a:r>
              <a:rPr lang="en-US" sz="3600" smtClean="0"/>
              <a:t>U</a:t>
            </a:r>
          </a:p>
        </p:txBody>
      </p:sp>
      <p:pic>
        <p:nvPicPr>
          <p:cNvPr id="29700" name="Picture 4"/>
          <p:cNvPicPr>
            <a:picLocks noGrp="1" noChangeAspect="1" noChangeArrowheads="1"/>
          </p:cNvPicPr>
          <p:nvPr>
            <p:ph idx="1"/>
          </p:nvPr>
        </p:nvPicPr>
        <p:blipFill>
          <a:blip r:embed="rId3" cstate="print"/>
          <a:stretch>
            <a:fillRect/>
          </a:stretch>
        </p:blipFill>
        <p:spPr>
          <a:xfrm>
            <a:off x="1187624" y="1844824"/>
            <a:ext cx="6498212" cy="4324350"/>
          </a:xfrm>
          <a:noFill/>
        </p:spPr>
      </p:pic>
      <p:sp>
        <p:nvSpPr>
          <p:cNvPr id="29699" name="Text Box 3"/>
          <p:cNvSpPr txBox="1">
            <a:spLocks noChangeArrowheads="1"/>
          </p:cNvSpPr>
          <p:nvPr/>
        </p:nvSpPr>
        <p:spPr bwMode="auto">
          <a:xfrm>
            <a:off x="1343025" y="5988050"/>
            <a:ext cx="7800975" cy="641350"/>
          </a:xfrm>
          <a:prstGeom prst="rect">
            <a:avLst/>
          </a:prstGeom>
          <a:noFill/>
          <a:ln w="9525">
            <a:noFill/>
            <a:miter lim="800000"/>
            <a:headEnd/>
            <a:tailEnd/>
          </a:ln>
        </p:spPr>
        <p:txBody>
          <a:bodyPr>
            <a:spAutoFit/>
          </a:bodyPr>
          <a:lstStyle/>
          <a:p>
            <a:pPr algn="ctr" eaLnBrk="0" hangingPunct="0"/>
            <a:r>
              <a:rPr lang="en-GB" b="1">
                <a:solidFill>
                  <a:srgbClr val="CC0000"/>
                </a:solidFill>
                <a:cs typeface="Arial" charset="0"/>
              </a:rPr>
              <a:t>T</a:t>
            </a:r>
            <a:r>
              <a:rPr lang="el-GR" b="1">
                <a:solidFill>
                  <a:srgbClr val="CC0000"/>
                </a:solidFill>
                <a:cs typeface="Arial" charset="0"/>
              </a:rPr>
              <a:t>ο ποσοστό του φυσικού αερίου στην ηλεκτροπαραγωγή αυξάνεται</a:t>
            </a:r>
            <a:r>
              <a:rPr lang="en-GB" b="1">
                <a:solidFill>
                  <a:srgbClr val="CC0000"/>
                </a:solidFill>
                <a:cs typeface="Arial" charset="0"/>
              </a:rPr>
              <a:t> </a:t>
            </a:r>
            <a:r>
              <a:rPr lang="el-GR" b="1">
                <a:solidFill>
                  <a:srgbClr val="CC0000"/>
                </a:solidFill>
                <a:cs typeface="Arial" charset="0"/>
              </a:rPr>
              <a:t>από </a:t>
            </a:r>
            <a:r>
              <a:rPr lang="en-GB" b="1">
                <a:solidFill>
                  <a:srgbClr val="CC0000"/>
                </a:solidFill>
                <a:cs typeface="Arial" charset="0"/>
              </a:rPr>
              <a:t>17% </a:t>
            </a:r>
            <a:r>
              <a:rPr lang="el-GR" b="1">
                <a:solidFill>
                  <a:srgbClr val="CC0000"/>
                </a:solidFill>
                <a:cs typeface="Arial" charset="0"/>
              </a:rPr>
              <a:t>το </a:t>
            </a:r>
            <a:r>
              <a:rPr lang="en-GB" b="1">
                <a:solidFill>
                  <a:srgbClr val="CC0000"/>
                </a:solidFill>
                <a:cs typeface="Arial" charset="0"/>
              </a:rPr>
              <a:t>2002 </a:t>
            </a:r>
            <a:r>
              <a:rPr lang="el-GR" b="1">
                <a:solidFill>
                  <a:srgbClr val="CC0000"/>
                </a:solidFill>
                <a:cs typeface="Arial" charset="0"/>
              </a:rPr>
              <a:t>σε </a:t>
            </a:r>
            <a:r>
              <a:rPr lang="en-GB" b="1">
                <a:solidFill>
                  <a:srgbClr val="CC0000"/>
                </a:solidFill>
                <a:cs typeface="Arial" charset="0"/>
              </a:rPr>
              <a:t>34% </a:t>
            </a:r>
            <a:r>
              <a:rPr lang="el-GR" b="1">
                <a:solidFill>
                  <a:srgbClr val="CC0000"/>
                </a:solidFill>
                <a:cs typeface="Arial" charset="0"/>
              </a:rPr>
              <a:t>το </a:t>
            </a:r>
            <a:r>
              <a:rPr lang="en-GB" b="1">
                <a:solidFill>
                  <a:srgbClr val="CC0000"/>
                </a:solidFill>
                <a:cs typeface="Arial" charset="0"/>
              </a:rPr>
              <a:t>2030</a:t>
            </a:r>
          </a:p>
        </p:txBody>
      </p:sp>
    </p:spTree>
    <p:extLst>
      <p:ext uri="{BB962C8B-B14F-4D97-AF65-F5344CB8AC3E}">
        <p14:creationId xmlns:p14="http://schemas.microsoft.com/office/powerpoint/2010/main" val="24216147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47800" y="0"/>
            <a:ext cx="7543800" cy="1143000"/>
          </a:xfrm>
        </p:spPr>
        <p:txBody>
          <a:bodyPr/>
          <a:lstStyle/>
          <a:p>
            <a:pPr eaLnBrk="1" hangingPunct="1">
              <a:defRPr/>
            </a:pPr>
            <a:r>
              <a:rPr lang="en-GB" sz="3600" smtClean="0"/>
              <a:t>EU</a:t>
            </a:r>
            <a:r>
              <a:rPr lang="el-GR" sz="3600" smtClean="0"/>
              <a:t>: Ισοζύγιο Προμηθειών ΦΑ</a:t>
            </a:r>
            <a:endParaRPr lang="en-GB" sz="3600" smtClean="0"/>
          </a:p>
        </p:txBody>
      </p:sp>
      <p:pic>
        <p:nvPicPr>
          <p:cNvPr id="30724" name="Picture 4"/>
          <p:cNvPicPr>
            <a:picLocks noGrp="1" noChangeAspect="1" noChangeArrowheads="1"/>
          </p:cNvPicPr>
          <p:nvPr>
            <p:ph idx="1"/>
          </p:nvPr>
        </p:nvPicPr>
        <p:blipFill>
          <a:blip r:embed="rId3" cstate="print"/>
          <a:srcRect/>
          <a:stretch>
            <a:fillRect/>
          </a:stretch>
        </p:blipFill>
        <p:spPr>
          <a:xfrm>
            <a:off x="1562100" y="1089025"/>
            <a:ext cx="7315200" cy="4627563"/>
          </a:xfrm>
          <a:noFill/>
        </p:spPr>
      </p:pic>
      <p:sp>
        <p:nvSpPr>
          <p:cNvPr id="30723" name="Rectangle 3"/>
          <p:cNvSpPr>
            <a:spLocks noChangeArrowheads="1"/>
          </p:cNvSpPr>
          <p:nvPr/>
        </p:nvSpPr>
        <p:spPr bwMode="auto">
          <a:xfrm>
            <a:off x="1473200" y="6064250"/>
            <a:ext cx="7467600" cy="641350"/>
          </a:xfrm>
          <a:prstGeom prst="rect">
            <a:avLst/>
          </a:prstGeom>
          <a:noFill/>
          <a:ln w="12700" cap="sq">
            <a:noFill/>
            <a:miter lim="800000"/>
            <a:headEnd/>
            <a:tailEnd/>
          </a:ln>
        </p:spPr>
        <p:txBody>
          <a:bodyPr>
            <a:spAutoFit/>
          </a:bodyPr>
          <a:lstStyle/>
          <a:p>
            <a:pPr algn="ctr" eaLnBrk="0" hangingPunct="0"/>
            <a:r>
              <a:rPr lang="el-GR" b="1">
                <a:solidFill>
                  <a:srgbClr val="CC0000"/>
                </a:solidFill>
                <a:cs typeface="Arial" charset="0"/>
              </a:rPr>
              <a:t>Η αύξηση της ζήτησης</a:t>
            </a:r>
            <a:r>
              <a:rPr lang="en-AU" b="1">
                <a:solidFill>
                  <a:srgbClr val="CC0000"/>
                </a:solidFill>
                <a:cs typeface="Arial" charset="0"/>
              </a:rPr>
              <a:t> – </a:t>
            </a:r>
            <a:r>
              <a:rPr lang="el-GR" b="1">
                <a:solidFill>
                  <a:srgbClr val="CC0000"/>
                </a:solidFill>
                <a:cs typeface="Arial" charset="0"/>
              </a:rPr>
              <a:t>κυρίως γιά ηλεκτροπαραγωγή</a:t>
            </a:r>
            <a:r>
              <a:rPr lang="en-AU" b="1">
                <a:solidFill>
                  <a:srgbClr val="CC0000"/>
                </a:solidFill>
                <a:cs typeface="Arial" charset="0"/>
              </a:rPr>
              <a:t> – </a:t>
            </a:r>
            <a:r>
              <a:rPr lang="el-GR" b="1">
                <a:solidFill>
                  <a:srgbClr val="CC0000"/>
                </a:solidFill>
                <a:cs typeface="Arial" charset="0"/>
              </a:rPr>
              <a:t>και</a:t>
            </a:r>
            <a:r>
              <a:rPr lang="en-AU" b="1">
                <a:solidFill>
                  <a:srgbClr val="CC0000"/>
                </a:solidFill>
                <a:cs typeface="Arial" charset="0"/>
              </a:rPr>
              <a:t> </a:t>
            </a:r>
            <a:r>
              <a:rPr lang="el-GR" b="1">
                <a:solidFill>
                  <a:srgbClr val="CC0000"/>
                </a:solidFill>
                <a:cs typeface="Arial" charset="0"/>
              </a:rPr>
              <a:t>η μείωση της παραγωγής θα εκτινάξει τις εισαγωγές</a:t>
            </a:r>
            <a:endParaRPr lang="en-GB" b="1">
              <a:solidFill>
                <a:srgbClr val="CC0000"/>
              </a:solidFill>
              <a:cs typeface="Arial" charset="0"/>
            </a:endParaRPr>
          </a:p>
        </p:txBody>
      </p:sp>
    </p:spTree>
    <p:extLst>
      <p:ext uri="{BB962C8B-B14F-4D97-AF65-F5344CB8AC3E}">
        <p14:creationId xmlns:p14="http://schemas.microsoft.com/office/powerpoint/2010/main" val="21357175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333375"/>
            <a:ext cx="8532812" cy="836613"/>
          </a:xfrm>
        </p:spPr>
        <p:txBody>
          <a:bodyPr>
            <a:normAutofit fontScale="90000"/>
          </a:bodyPr>
          <a:lstStyle/>
          <a:p>
            <a:pPr eaLnBrk="1" hangingPunct="1">
              <a:defRPr/>
            </a:pPr>
            <a:r>
              <a:rPr lang="el-GR" sz="2800" smtClean="0"/>
              <a:t>Ευρωπαϊκή Ένωση: Μείωση Ζήτησης Πετρελαίου</a:t>
            </a:r>
            <a:r>
              <a:rPr lang="en-US" sz="2800" smtClean="0"/>
              <a:t> </a:t>
            </a:r>
            <a:r>
              <a:rPr lang="el-GR" sz="2800" smtClean="0"/>
              <a:t>στο Εναλλακτικό </a:t>
            </a:r>
            <a:r>
              <a:rPr lang="en-US" sz="2800" smtClean="0"/>
              <a:t>vs. </a:t>
            </a:r>
            <a:r>
              <a:rPr lang="el-GR" sz="2800" smtClean="0"/>
              <a:t>Αναφοράς Σενάριο</a:t>
            </a:r>
            <a:r>
              <a:rPr lang="en-US" sz="2800" smtClean="0"/>
              <a:t>, 2030</a:t>
            </a:r>
          </a:p>
        </p:txBody>
      </p:sp>
      <p:pic>
        <p:nvPicPr>
          <p:cNvPr id="33796" name="Picture 5"/>
          <p:cNvPicPr>
            <a:picLocks noGrp="1" noChangeAspect="1" noChangeArrowheads="1"/>
          </p:cNvPicPr>
          <p:nvPr>
            <p:ph idx="1"/>
          </p:nvPr>
        </p:nvPicPr>
        <p:blipFill>
          <a:blip r:embed="rId3" cstate="print"/>
          <a:stretch>
            <a:fillRect/>
          </a:stretch>
        </p:blipFill>
        <p:spPr>
          <a:xfrm>
            <a:off x="-39047" y="1196752"/>
            <a:ext cx="9143767" cy="5661248"/>
          </a:xfrm>
          <a:noFill/>
        </p:spPr>
      </p:pic>
      <p:sp>
        <p:nvSpPr>
          <p:cNvPr id="37891" name="Text Box 3"/>
          <p:cNvSpPr txBox="1">
            <a:spLocks noChangeArrowheads="1"/>
          </p:cNvSpPr>
          <p:nvPr/>
        </p:nvSpPr>
        <p:spPr bwMode="auto">
          <a:xfrm>
            <a:off x="3563938" y="6237288"/>
            <a:ext cx="3200400" cy="336550"/>
          </a:xfrm>
          <a:prstGeom prst="rect">
            <a:avLst/>
          </a:prstGeom>
          <a:noFill/>
          <a:ln w="9525" algn="ctr">
            <a:noFill/>
            <a:miter lim="800000"/>
            <a:headEnd/>
            <a:tailEnd/>
          </a:ln>
        </p:spPr>
        <p:txBody>
          <a:bodyPr>
            <a:spAutoFit/>
          </a:bodyPr>
          <a:lstStyle/>
          <a:p>
            <a:pPr algn="ctr" eaLnBrk="0" hangingPunct="0">
              <a:spcBef>
                <a:spcPct val="50000"/>
              </a:spcBef>
            </a:pPr>
            <a:r>
              <a:rPr lang="en-US" sz="1600" b="1">
                <a:latin typeface="Arial Narrow" pitchFamily="34" charset="0"/>
                <a:cs typeface="Arial" charset="0"/>
              </a:rPr>
              <a:t>Oil savings = 2.2 mb/d</a:t>
            </a:r>
          </a:p>
        </p:txBody>
      </p:sp>
    </p:spTree>
    <p:extLst>
      <p:ext uri="{BB962C8B-B14F-4D97-AF65-F5344CB8AC3E}">
        <p14:creationId xmlns:p14="http://schemas.microsoft.com/office/powerpoint/2010/main" val="25270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slide(fromBottom)">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06538" y="320675"/>
            <a:ext cx="6929437" cy="1354138"/>
          </a:xfrm>
        </p:spPr>
        <p:txBody>
          <a:bodyPr/>
          <a:lstStyle/>
          <a:p>
            <a:pPr eaLnBrk="1" hangingPunct="1">
              <a:defRPr/>
            </a:pPr>
            <a:r>
              <a:rPr lang="en-US" sz="2800" smtClean="0"/>
              <a:t>EU CO</a:t>
            </a:r>
            <a:r>
              <a:rPr lang="en-US" sz="2800" baseline="-25000" smtClean="0"/>
              <a:t>2</a:t>
            </a:r>
            <a:r>
              <a:rPr lang="en-US" sz="2800" smtClean="0"/>
              <a:t> </a:t>
            </a:r>
            <a:r>
              <a:rPr lang="el-GR" sz="2800" smtClean="0"/>
              <a:t>Εκπομπές στο Σενάριο </a:t>
            </a:r>
            <a:r>
              <a:rPr lang="en-US" sz="2800" smtClean="0"/>
              <a:t> </a:t>
            </a:r>
            <a:r>
              <a:rPr lang="el-GR" sz="2800" smtClean="0"/>
              <a:t/>
            </a:r>
            <a:br>
              <a:rPr lang="el-GR" sz="2800" smtClean="0"/>
            </a:br>
            <a:r>
              <a:rPr lang="el-GR" sz="2800" smtClean="0"/>
              <a:t>Αναφοράς και στο Εναλλακτικό Σενάριο</a:t>
            </a:r>
            <a:endParaRPr lang="en-GB" sz="2800" smtClean="0"/>
          </a:p>
        </p:txBody>
      </p:sp>
      <p:sp>
        <p:nvSpPr>
          <p:cNvPr id="34819" name="Rectangle 3"/>
          <p:cNvSpPr>
            <a:spLocks noChangeArrowheads="1"/>
          </p:cNvSpPr>
          <p:nvPr/>
        </p:nvSpPr>
        <p:spPr bwMode="auto">
          <a:xfrm>
            <a:off x="1447800" y="6064250"/>
            <a:ext cx="7543800" cy="641350"/>
          </a:xfrm>
          <a:prstGeom prst="rect">
            <a:avLst/>
          </a:prstGeom>
          <a:noFill/>
          <a:ln w="12700" cap="sq">
            <a:noFill/>
            <a:miter lim="800000"/>
            <a:headEnd/>
            <a:tailEnd/>
          </a:ln>
        </p:spPr>
        <p:txBody>
          <a:bodyPr>
            <a:spAutoFit/>
          </a:bodyPr>
          <a:lstStyle/>
          <a:p>
            <a:pPr algn="ctr" eaLnBrk="0" hangingPunct="0"/>
            <a:r>
              <a:rPr lang="en-AU" b="1">
                <a:solidFill>
                  <a:srgbClr val="CC0000"/>
                </a:solidFill>
                <a:cs typeface="Arial" charset="0"/>
              </a:rPr>
              <a:t>With new policies, EU CO</a:t>
            </a:r>
            <a:r>
              <a:rPr lang="en-AU" b="1" baseline="-25000">
                <a:solidFill>
                  <a:srgbClr val="CC0000"/>
                </a:solidFill>
                <a:cs typeface="Arial" charset="0"/>
              </a:rPr>
              <a:t>2</a:t>
            </a:r>
            <a:r>
              <a:rPr lang="en-AU" b="1">
                <a:solidFill>
                  <a:srgbClr val="CC0000"/>
                </a:solidFill>
                <a:cs typeface="Arial" charset="0"/>
              </a:rPr>
              <a:t> emissions stabilise by 2010 and fall after 2020</a:t>
            </a:r>
          </a:p>
        </p:txBody>
      </p:sp>
      <p:grpSp>
        <p:nvGrpSpPr>
          <p:cNvPr id="2" name="Group 4"/>
          <p:cNvGrpSpPr>
            <a:grpSpLocks/>
          </p:cNvGrpSpPr>
          <p:nvPr/>
        </p:nvGrpSpPr>
        <p:grpSpPr bwMode="auto">
          <a:xfrm>
            <a:off x="2892425" y="2185988"/>
            <a:ext cx="5403850" cy="3373437"/>
            <a:chOff x="1822" y="1377"/>
            <a:chExt cx="3404" cy="2125"/>
          </a:xfrm>
        </p:grpSpPr>
        <p:sp>
          <p:nvSpPr>
            <p:cNvPr id="34891" name="Freeform 5"/>
            <p:cNvSpPr>
              <a:spLocks/>
            </p:cNvSpPr>
            <p:nvPr/>
          </p:nvSpPr>
          <p:spPr bwMode="auto">
            <a:xfrm>
              <a:off x="1822" y="1377"/>
              <a:ext cx="3404" cy="563"/>
            </a:xfrm>
            <a:custGeom>
              <a:avLst/>
              <a:gdLst>
                <a:gd name="T0" fmla="*/ 0 w 3546"/>
                <a:gd name="T1" fmla="*/ 392 h 587"/>
                <a:gd name="T2" fmla="*/ 68 w 3546"/>
                <a:gd name="T3" fmla="*/ 374 h 587"/>
                <a:gd name="T4" fmla="*/ 132 w 3546"/>
                <a:gd name="T5" fmla="*/ 388 h 587"/>
                <a:gd name="T6" fmla="*/ 200 w 3546"/>
                <a:gd name="T7" fmla="*/ 428 h 587"/>
                <a:gd name="T8" fmla="*/ 268 w 3546"/>
                <a:gd name="T9" fmla="*/ 438 h 587"/>
                <a:gd name="T10" fmla="*/ 331 w 3546"/>
                <a:gd name="T11" fmla="*/ 416 h 587"/>
                <a:gd name="T12" fmla="*/ 400 w 3546"/>
                <a:gd name="T13" fmla="*/ 356 h 587"/>
                <a:gd name="T14" fmla="*/ 468 w 3546"/>
                <a:gd name="T15" fmla="*/ 392 h 587"/>
                <a:gd name="T16" fmla="*/ 533 w 3546"/>
                <a:gd name="T17" fmla="*/ 388 h 587"/>
                <a:gd name="T18" fmla="*/ 600 w 3546"/>
                <a:gd name="T19" fmla="*/ 416 h 587"/>
                <a:gd name="T20" fmla="*/ 668 w 3546"/>
                <a:gd name="T21" fmla="*/ 416 h 587"/>
                <a:gd name="T22" fmla="*/ 731 w 3546"/>
                <a:gd name="T23" fmla="*/ 379 h 587"/>
                <a:gd name="T24" fmla="*/ 800 w 3546"/>
                <a:gd name="T25" fmla="*/ 392 h 587"/>
                <a:gd name="T26" fmla="*/ 863 w 3546"/>
                <a:gd name="T27" fmla="*/ 366 h 587"/>
                <a:gd name="T28" fmla="*/ 931 w 3546"/>
                <a:gd name="T29" fmla="*/ 362 h 587"/>
                <a:gd name="T30" fmla="*/ 1001 w 3546"/>
                <a:gd name="T31" fmla="*/ 339 h 587"/>
                <a:gd name="T32" fmla="*/ 1065 w 3546"/>
                <a:gd name="T33" fmla="*/ 316 h 587"/>
                <a:gd name="T34" fmla="*/ 1132 w 3546"/>
                <a:gd name="T35" fmla="*/ 293 h 587"/>
                <a:gd name="T36" fmla="*/ 1200 w 3546"/>
                <a:gd name="T37" fmla="*/ 262 h 587"/>
                <a:gd name="T38" fmla="*/ 1263 w 3546"/>
                <a:gd name="T39" fmla="*/ 239 h 587"/>
                <a:gd name="T40" fmla="*/ 1332 w 3546"/>
                <a:gd name="T41" fmla="*/ 221 h 587"/>
                <a:gd name="T42" fmla="*/ 1399 w 3546"/>
                <a:gd name="T43" fmla="*/ 203 h 587"/>
                <a:gd name="T44" fmla="*/ 1463 w 3546"/>
                <a:gd name="T45" fmla="*/ 185 h 587"/>
                <a:gd name="T46" fmla="*/ 1532 w 3546"/>
                <a:gd name="T47" fmla="*/ 172 h 587"/>
                <a:gd name="T48" fmla="*/ 1600 w 3546"/>
                <a:gd name="T49" fmla="*/ 154 h 587"/>
                <a:gd name="T50" fmla="*/ 1664 w 3546"/>
                <a:gd name="T51" fmla="*/ 140 h 587"/>
                <a:gd name="T52" fmla="*/ 1732 w 3546"/>
                <a:gd name="T53" fmla="*/ 122 h 587"/>
                <a:gd name="T54" fmla="*/ 1801 w 3546"/>
                <a:gd name="T55" fmla="*/ 108 h 587"/>
                <a:gd name="T56" fmla="*/ 1864 w 3546"/>
                <a:gd name="T57" fmla="*/ 90 h 587"/>
                <a:gd name="T58" fmla="*/ 1931 w 3546"/>
                <a:gd name="T59" fmla="*/ 73 h 587"/>
                <a:gd name="T60" fmla="*/ 2000 w 3546"/>
                <a:gd name="T61" fmla="*/ 59 h 587"/>
                <a:gd name="T62" fmla="*/ 2064 w 3546"/>
                <a:gd name="T63" fmla="*/ 40 h 587"/>
                <a:gd name="T64" fmla="*/ 2131 w 3546"/>
                <a:gd name="T65" fmla="*/ 32 h 587"/>
                <a:gd name="T66" fmla="*/ 2195 w 3546"/>
                <a:gd name="T67" fmla="*/ 29 h 587"/>
                <a:gd name="T68" fmla="*/ 2264 w 3546"/>
                <a:gd name="T69" fmla="*/ 17 h 587"/>
                <a:gd name="T70" fmla="*/ 2332 w 3546"/>
                <a:gd name="T71" fmla="*/ 12 h 587"/>
                <a:gd name="T72" fmla="*/ 2395 w 3546"/>
                <a:gd name="T73" fmla="*/ 6 h 587"/>
                <a:gd name="T74" fmla="*/ 2463 w 3546"/>
                <a:gd name="T75" fmla="*/ 0 h 587"/>
                <a:gd name="T76" fmla="*/ 2531 w 3546"/>
                <a:gd name="T77" fmla="*/ 6 h 587"/>
                <a:gd name="T78" fmla="*/ 2596 w 3546"/>
                <a:gd name="T79" fmla="*/ 6 h 587"/>
                <a:gd name="T80" fmla="*/ 2663 w 3546"/>
                <a:gd name="T81" fmla="*/ 12 h 5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46"/>
                <a:gd name="T124" fmla="*/ 0 h 587"/>
                <a:gd name="T125" fmla="*/ 3546 w 3546"/>
                <a:gd name="T126" fmla="*/ 587 h 5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46" h="587">
                  <a:moveTo>
                    <a:pt x="0" y="526"/>
                  </a:moveTo>
                  <a:lnTo>
                    <a:pt x="90" y="502"/>
                  </a:lnTo>
                  <a:lnTo>
                    <a:pt x="175" y="520"/>
                  </a:lnTo>
                  <a:lnTo>
                    <a:pt x="266" y="575"/>
                  </a:lnTo>
                  <a:lnTo>
                    <a:pt x="357" y="587"/>
                  </a:lnTo>
                  <a:lnTo>
                    <a:pt x="441" y="557"/>
                  </a:lnTo>
                  <a:lnTo>
                    <a:pt x="532" y="478"/>
                  </a:lnTo>
                  <a:lnTo>
                    <a:pt x="623" y="526"/>
                  </a:lnTo>
                  <a:lnTo>
                    <a:pt x="708" y="520"/>
                  </a:lnTo>
                  <a:lnTo>
                    <a:pt x="798" y="557"/>
                  </a:lnTo>
                  <a:lnTo>
                    <a:pt x="889" y="557"/>
                  </a:lnTo>
                  <a:lnTo>
                    <a:pt x="974" y="508"/>
                  </a:lnTo>
                  <a:lnTo>
                    <a:pt x="1065" y="526"/>
                  </a:lnTo>
                  <a:lnTo>
                    <a:pt x="1149" y="490"/>
                  </a:lnTo>
                  <a:lnTo>
                    <a:pt x="1240" y="484"/>
                  </a:lnTo>
                  <a:lnTo>
                    <a:pt x="1331" y="454"/>
                  </a:lnTo>
                  <a:lnTo>
                    <a:pt x="1416" y="423"/>
                  </a:lnTo>
                  <a:lnTo>
                    <a:pt x="1506" y="393"/>
                  </a:lnTo>
                  <a:lnTo>
                    <a:pt x="1597" y="351"/>
                  </a:lnTo>
                  <a:lnTo>
                    <a:pt x="1682" y="321"/>
                  </a:lnTo>
                  <a:lnTo>
                    <a:pt x="1773" y="296"/>
                  </a:lnTo>
                  <a:lnTo>
                    <a:pt x="1863" y="272"/>
                  </a:lnTo>
                  <a:lnTo>
                    <a:pt x="1948" y="248"/>
                  </a:lnTo>
                  <a:lnTo>
                    <a:pt x="2039" y="230"/>
                  </a:lnTo>
                  <a:lnTo>
                    <a:pt x="2130" y="206"/>
                  </a:lnTo>
                  <a:lnTo>
                    <a:pt x="2214" y="187"/>
                  </a:lnTo>
                  <a:lnTo>
                    <a:pt x="2305" y="163"/>
                  </a:lnTo>
                  <a:lnTo>
                    <a:pt x="2396" y="145"/>
                  </a:lnTo>
                  <a:lnTo>
                    <a:pt x="2481" y="121"/>
                  </a:lnTo>
                  <a:lnTo>
                    <a:pt x="2571" y="97"/>
                  </a:lnTo>
                  <a:lnTo>
                    <a:pt x="2662" y="79"/>
                  </a:lnTo>
                  <a:lnTo>
                    <a:pt x="2747" y="54"/>
                  </a:lnTo>
                  <a:lnTo>
                    <a:pt x="2838" y="42"/>
                  </a:lnTo>
                  <a:lnTo>
                    <a:pt x="2922" y="36"/>
                  </a:lnTo>
                  <a:lnTo>
                    <a:pt x="3013" y="24"/>
                  </a:lnTo>
                  <a:lnTo>
                    <a:pt x="3104" y="18"/>
                  </a:lnTo>
                  <a:lnTo>
                    <a:pt x="3189" y="6"/>
                  </a:lnTo>
                  <a:lnTo>
                    <a:pt x="3279" y="0"/>
                  </a:lnTo>
                  <a:lnTo>
                    <a:pt x="3370" y="6"/>
                  </a:lnTo>
                  <a:lnTo>
                    <a:pt x="3455" y="6"/>
                  </a:lnTo>
                  <a:lnTo>
                    <a:pt x="3546" y="18"/>
                  </a:lnTo>
                </a:path>
              </a:pathLst>
            </a:custGeom>
            <a:noFill/>
            <a:ln w="26988">
              <a:solidFill>
                <a:srgbClr val="0000FF"/>
              </a:solidFill>
              <a:round/>
              <a:headEnd/>
              <a:tailEnd/>
            </a:ln>
          </p:spPr>
          <p:txBody>
            <a:bodyPr/>
            <a:lstStyle/>
            <a:p>
              <a:endParaRPr lang="el-GR"/>
            </a:p>
          </p:txBody>
        </p:sp>
        <p:sp>
          <p:nvSpPr>
            <p:cNvPr id="34892" name="Line 6"/>
            <p:cNvSpPr>
              <a:spLocks noChangeShapeType="1"/>
            </p:cNvSpPr>
            <p:nvPr/>
          </p:nvSpPr>
          <p:spPr bwMode="auto">
            <a:xfrm>
              <a:off x="2135" y="3426"/>
              <a:ext cx="158" cy="1"/>
            </a:xfrm>
            <a:prstGeom prst="line">
              <a:avLst/>
            </a:prstGeom>
            <a:noFill/>
            <a:ln w="26988">
              <a:solidFill>
                <a:srgbClr val="0000FF"/>
              </a:solidFill>
              <a:round/>
              <a:headEnd/>
              <a:tailEnd/>
            </a:ln>
          </p:spPr>
          <p:txBody>
            <a:bodyPr/>
            <a:lstStyle/>
            <a:p>
              <a:endParaRPr lang="el-GR"/>
            </a:p>
          </p:txBody>
        </p:sp>
        <p:sp>
          <p:nvSpPr>
            <p:cNvPr id="34893" name="Rectangle 7"/>
            <p:cNvSpPr>
              <a:spLocks noChangeArrowheads="1"/>
            </p:cNvSpPr>
            <p:nvPr/>
          </p:nvSpPr>
          <p:spPr bwMode="auto">
            <a:xfrm>
              <a:off x="2321" y="3368"/>
              <a:ext cx="987" cy="134"/>
            </a:xfrm>
            <a:prstGeom prst="rect">
              <a:avLst/>
            </a:prstGeom>
            <a:noFill/>
            <a:ln w="9525">
              <a:noFill/>
              <a:miter lim="800000"/>
              <a:headEnd/>
              <a:tailEnd/>
            </a:ln>
          </p:spPr>
          <p:txBody>
            <a:bodyPr wrap="none" lIns="0" tIns="0" rIns="0" bIns="0">
              <a:spAutoFit/>
            </a:bodyPr>
            <a:lstStyle/>
            <a:p>
              <a:pPr eaLnBrk="0" hangingPunct="0"/>
              <a:r>
                <a:rPr lang="en-US" sz="1400">
                  <a:solidFill>
                    <a:srgbClr val="003366"/>
                  </a:solidFill>
                  <a:latin typeface="Arial" charset="0"/>
                  <a:cs typeface="Arial" charset="0"/>
                </a:rPr>
                <a:t>Reference Scenario</a:t>
              </a:r>
              <a:endParaRPr lang="en-US" sz="3600" b="1">
                <a:solidFill>
                  <a:srgbClr val="CC0000"/>
                </a:solidFill>
                <a:cs typeface="Arial" charset="0"/>
              </a:endParaRPr>
            </a:p>
          </p:txBody>
        </p:sp>
      </p:grpSp>
      <p:grpSp>
        <p:nvGrpSpPr>
          <p:cNvPr id="3" name="Group 8"/>
          <p:cNvGrpSpPr>
            <a:grpSpLocks/>
          </p:cNvGrpSpPr>
          <p:nvPr/>
        </p:nvGrpSpPr>
        <p:grpSpPr bwMode="auto">
          <a:xfrm>
            <a:off x="4514850" y="2792413"/>
            <a:ext cx="3781425" cy="2767012"/>
            <a:chOff x="2844" y="1759"/>
            <a:chExt cx="2382" cy="1743"/>
          </a:xfrm>
        </p:grpSpPr>
        <p:sp>
          <p:nvSpPr>
            <p:cNvPr id="34888" name="Freeform 9"/>
            <p:cNvSpPr>
              <a:spLocks/>
            </p:cNvSpPr>
            <p:nvPr/>
          </p:nvSpPr>
          <p:spPr bwMode="auto">
            <a:xfrm>
              <a:off x="2844" y="1759"/>
              <a:ext cx="2382" cy="181"/>
            </a:xfrm>
            <a:custGeom>
              <a:avLst/>
              <a:gdLst>
                <a:gd name="T0" fmla="*/ 0 w 2481"/>
                <a:gd name="T1" fmla="*/ 97 h 188"/>
                <a:gd name="T2" fmla="*/ 63 w 2481"/>
                <a:gd name="T3" fmla="*/ 84 h 188"/>
                <a:gd name="T4" fmla="*/ 132 w 2481"/>
                <a:gd name="T5" fmla="*/ 84 h 188"/>
                <a:gd name="T6" fmla="*/ 200 w 2481"/>
                <a:gd name="T7" fmla="*/ 70 h 188"/>
                <a:gd name="T8" fmla="*/ 265 w 2481"/>
                <a:gd name="T9" fmla="*/ 61 h 188"/>
                <a:gd name="T10" fmla="*/ 331 w 2481"/>
                <a:gd name="T11" fmla="*/ 47 h 188"/>
                <a:gd name="T12" fmla="*/ 400 w 2481"/>
                <a:gd name="T13" fmla="*/ 30 h 188"/>
                <a:gd name="T14" fmla="*/ 463 w 2481"/>
                <a:gd name="T15" fmla="*/ 13 h 188"/>
                <a:gd name="T16" fmla="*/ 533 w 2481"/>
                <a:gd name="T17" fmla="*/ 12 h 188"/>
                <a:gd name="T18" fmla="*/ 600 w 2481"/>
                <a:gd name="T19" fmla="*/ 6 h 188"/>
                <a:gd name="T20" fmla="*/ 664 w 2481"/>
                <a:gd name="T21" fmla="*/ 0 h 188"/>
                <a:gd name="T22" fmla="*/ 733 w 2481"/>
                <a:gd name="T23" fmla="*/ 0 h 188"/>
                <a:gd name="T24" fmla="*/ 801 w 2481"/>
                <a:gd name="T25" fmla="*/ 0 h 188"/>
                <a:gd name="T26" fmla="*/ 864 w 2481"/>
                <a:gd name="T27" fmla="*/ 0 h 188"/>
                <a:gd name="T28" fmla="*/ 932 w 2481"/>
                <a:gd name="T29" fmla="*/ 0 h 188"/>
                <a:gd name="T30" fmla="*/ 1001 w 2481"/>
                <a:gd name="T31" fmla="*/ 0 h 188"/>
                <a:gd name="T32" fmla="*/ 1065 w 2481"/>
                <a:gd name="T33" fmla="*/ 0 h 188"/>
                <a:gd name="T34" fmla="*/ 1133 w 2481"/>
                <a:gd name="T35" fmla="*/ 0 h 188"/>
                <a:gd name="T36" fmla="*/ 1201 w 2481"/>
                <a:gd name="T37" fmla="*/ 6 h 188"/>
                <a:gd name="T38" fmla="*/ 1265 w 2481"/>
                <a:gd name="T39" fmla="*/ 13 h 188"/>
                <a:gd name="T40" fmla="*/ 1333 w 2481"/>
                <a:gd name="T41" fmla="*/ 17 h 188"/>
                <a:gd name="T42" fmla="*/ 1397 w 2481"/>
                <a:gd name="T43" fmla="*/ 30 h 188"/>
                <a:gd name="T44" fmla="*/ 1464 w 2481"/>
                <a:gd name="T45" fmla="*/ 34 h 188"/>
                <a:gd name="T46" fmla="*/ 1534 w 2481"/>
                <a:gd name="T47" fmla="*/ 41 h 188"/>
                <a:gd name="T48" fmla="*/ 1598 w 2481"/>
                <a:gd name="T49" fmla="*/ 61 h 188"/>
                <a:gd name="T50" fmla="*/ 1666 w 2481"/>
                <a:gd name="T51" fmla="*/ 79 h 188"/>
                <a:gd name="T52" fmla="*/ 1734 w 2481"/>
                <a:gd name="T53" fmla="*/ 102 h 188"/>
                <a:gd name="T54" fmla="*/ 1797 w 2481"/>
                <a:gd name="T55" fmla="*/ 126 h 188"/>
                <a:gd name="T56" fmla="*/ 1865 w 2481"/>
                <a:gd name="T57" fmla="*/ 144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81"/>
                <a:gd name="T88" fmla="*/ 0 h 188"/>
                <a:gd name="T89" fmla="*/ 2481 w 2481"/>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81" h="188">
                  <a:moveTo>
                    <a:pt x="0" y="127"/>
                  </a:moveTo>
                  <a:lnTo>
                    <a:pt x="84" y="109"/>
                  </a:lnTo>
                  <a:lnTo>
                    <a:pt x="175" y="109"/>
                  </a:lnTo>
                  <a:lnTo>
                    <a:pt x="266" y="91"/>
                  </a:lnTo>
                  <a:lnTo>
                    <a:pt x="351" y="79"/>
                  </a:lnTo>
                  <a:lnTo>
                    <a:pt x="441" y="61"/>
                  </a:lnTo>
                  <a:lnTo>
                    <a:pt x="532" y="37"/>
                  </a:lnTo>
                  <a:lnTo>
                    <a:pt x="617" y="18"/>
                  </a:lnTo>
                  <a:lnTo>
                    <a:pt x="708" y="12"/>
                  </a:lnTo>
                  <a:lnTo>
                    <a:pt x="798" y="6"/>
                  </a:lnTo>
                  <a:lnTo>
                    <a:pt x="883" y="0"/>
                  </a:lnTo>
                  <a:lnTo>
                    <a:pt x="974" y="0"/>
                  </a:lnTo>
                  <a:lnTo>
                    <a:pt x="1065" y="0"/>
                  </a:lnTo>
                  <a:lnTo>
                    <a:pt x="1149" y="0"/>
                  </a:lnTo>
                  <a:lnTo>
                    <a:pt x="1240" y="0"/>
                  </a:lnTo>
                  <a:lnTo>
                    <a:pt x="1331" y="0"/>
                  </a:lnTo>
                  <a:lnTo>
                    <a:pt x="1416" y="0"/>
                  </a:lnTo>
                  <a:lnTo>
                    <a:pt x="1506" y="0"/>
                  </a:lnTo>
                  <a:lnTo>
                    <a:pt x="1597" y="6"/>
                  </a:lnTo>
                  <a:lnTo>
                    <a:pt x="1682" y="18"/>
                  </a:lnTo>
                  <a:lnTo>
                    <a:pt x="1773" y="24"/>
                  </a:lnTo>
                  <a:lnTo>
                    <a:pt x="1857" y="37"/>
                  </a:lnTo>
                  <a:lnTo>
                    <a:pt x="1948" y="43"/>
                  </a:lnTo>
                  <a:lnTo>
                    <a:pt x="2039" y="55"/>
                  </a:lnTo>
                  <a:lnTo>
                    <a:pt x="2124" y="79"/>
                  </a:lnTo>
                  <a:lnTo>
                    <a:pt x="2214" y="103"/>
                  </a:lnTo>
                  <a:lnTo>
                    <a:pt x="2305" y="133"/>
                  </a:lnTo>
                  <a:lnTo>
                    <a:pt x="2390" y="164"/>
                  </a:lnTo>
                  <a:lnTo>
                    <a:pt x="2481" y="188"/>
                  </a:lnTo>
                </a:path>
              </a:pathLst>
            </a:custGeom>
            <a:noFill/>
            <a:ln w="26988">
              <a:solidFill>
                <a:srgbClr val="FF0000"/>
              </a:solidFill>
              <a:round/>
              <a:headEnd/>
              <a:tailEnd/>
            </a:ln>
          </p:spPr>
          <p:txBody>
            <a:bodyPr/>
            <a:lstStyle/>
            <a:p>
              <a:endParaRPr lang="el-GR"/>
            </a:p>
          </p:txBody>
        </p:sp>
        <p:sp>
          <p:nvSpPr>
            <p:cNvPr id="34889" name="Line 10"/>
            <p:cNvSpPr>
              <a:spLocks noChangeShapeType="1"/>
            </p:cNvSpPr>
            <p:nvPr/>
          </p:nvSpPr>
          <p:spPr bwMode="auto">
            <a:xfrm>
              <a:off x="3692" y="3431"/>
              <a:ext cx="157" cy="1"/>
            </a:xfrm>
            <a:prstGeom prst="line">
              <a:avLst/>
            </a:prstGeom>
            <a:noFill/>
            <a:ln w="19050">
              <a:solidFill>
                <a:srgbClr val="FF0000"/>
              </a:solidFill>
              <a:round/>
              <a:headEnd/>
              <a:tailEnd/>
            </a:ln>
          </p:spPr>
          <p:txBody>
            <a:bodyPr/>
            <a:lstStyle/>
            <a:p>
              <a:endParaRPr lang="el-GR"/>
            </a:p>
          </p:txBody>
        </p:sp>
        <p:sp>
          <p:nvSpPr>
            <p:cNvPr id="34890" name="Rectangle 11"/>
            <p:cNvSpPr>
              <a:spLocks noChangeArrowheads="1"/>
            </p:cNvSpPr>
            <p:nvPr/>
          </p:nvSpPr>
          <p:spPr bwMode="auto">
            <a:xfrm>
              <a:off x="3878" y="3368"/>
              <a:ext cx="1000" cy="134"/>
            </a:xfrm>
            <a:prstGeom prst="rect">
              <a:avLst/>
            </a:prstGeom>
            <a:noFill/>
            <a:ln w="9525">
              <a:noFill/>
              <a:miter lim="800000"/>
              <a:headEnd/>
              <a:tailEnd/>
            </a:ln>
          </p:spPr>
          <p:txBody>
            <a:bodyPr wrap="none" lIns="0" tIns="0" rIns="0" bIns="0">
              <a:spAutoFit/>
            </a:bodyPr>
            <a:lstStyle/>
            <a:p>
              <a:pPr eaLnBrk="0" hangingPunct="0"/>
              <a:r>
                <a:rPr lang="en-US" sz="1400">
                  <a:solidFill>
                    <a:srgbClr val="003366"/>
                  </a:solidFill>
                  <a:latin typeface="Arial" charset="0"/>
                  <a:cs typeface="Arial" charset="0"/>
                </a:rPr>
                <a:t>Alternative Scenario</a:t>
              </a:r>
              <a:endParaRPr lang="en-US" sz="3600" b="1">
                <a:solidFill>
                  <a:srgbClr val="CC0000"/>
                </a:solidFill>
                <a:cs typeface="Arial" charset="0"/>
              </a:endParaRPr>
            </a:p>
          </p:txBody>
        </p:sp>
      </p:grpSp>
      <p:sp>
        <p:nvSpPr>
          <p:cNvPr id="39948" name="Line 12"/>
          <p:cNvSpPr>
            <a:spLocks noChangeShapeType="1"/>
          </p:cNvSpPr>
          <p:nvPr/>
        </p:nvSpPr>
        <p:spPr bwMode="auto">
          <a:xfrm flipV="1">
            <a:off x="4535488" y="1676400"/>
            <a:ext cx="1587" cy="3119438"/>
          </a:xfrm>
          <a:prstGeom prst="line">
            <a:avLst/>
          </a:prstGeom>
          <a:noFill/>
          <a:ln w="12700">
            <a:solidFill>
              <a:srgbClr val="003366"/>
            </a:solidFill>
            <a:round/>
            <a:headEnd/>
            <a:tailEnd/>
          </a:ln>
        </p:spPr>
        <p:txBody>
          <a:bodyPr/>
          <a:lstStyle/>
          <a:p>
            <a:endParaRPr lang="el-GR"/>
          </a:p>
        </p:txBody>
      </p:sp>
      <p:grpSp>
        <p:nvGrpSpPr>
          <p:cNvPr id="34823" name="Group 13"/>
          <p:cNvGrpSpPr>
            <a:grpSpLocks/>
          </p:cNvGrpSpPr>
          <p:nvPr/>
        </p:nvGrpSpPr>
        <p:grpSpPr bwMode="auto">
          <a:xfrm>
            <a:off x="1870075" y="1447800"/>
            <a:ext cx="6699250" cy="4319588"/>
            <a:chOff x="1178" y="912"/>
            <a:chExt cx="4220" cy="2721"/>
          </a:xfrm>
        </p:grpSpPr>
        <p:sp>
          <p:nvSpPr>
            <p:cNvPr id="34827" name="AutoShape 14"/>
            <p:cNvSpPr>
              <a:spLocks noChangeAspect="1" noChangeArrowheads="1" noTextEdit="1"/>
            </p:cNvSpPr>
            <p:nvPr/>
          </p:nvSpPr>
          <p:spPr bwMode="auto">
            <a:xfrm>
              <a:off x="1178" y="912"/>
              <a:ext cx="4220" cy="2721"/>
            </a:xfrm>
            <a:prstGeom prst="rect">
              <a:avLst/>
            </a:prstGeom>
            <a:noFill/>
            <a:ln w="9525">
              <a:noFill/>
              <a:miter lim="800000"/>
              <a:headEnd/>
              <a:tailEnd/>
            </a:ln>
          </p:spPr>
          <p:txBody>
            <a:bodyPr/>
            <a:lstStyle/>
            <a:p>
              <a:endParaRPr lang="el-GR"/>
            </a:p>
          </p:txBody>
        </p:sp>
        <p:sp>
          <p:nvSpPr>
            <p:cNvPr id="34828" name="Rectangle 15"/>
            <p:cNvSpPr>
              <a:spLocks noChangeArrowheads="1"/>
            </p:cNvSpPr>
            <p:nvPr/>
          </p:nvSpPr>
          <p:spPr bwMode="auto">
            <a:xfrm>
              <a:off x="1822" y="1063"/>
              <a:ext cx="3404" cy="1934"/>
            </a:xfrm>
            <a:prstGeom prst="rect">
              <a:avLst/>
            </a:prstGeom>
            <a:noFill/>
            <a:ln w="9525">
              <a:noFill/>
              <a:miter lim="800000"/>
              <a:headEnd/>
              <a:tailEnd/>
            </a:ln>
          </p:spPr>
          <p:txBody>
            <a:bodyPr/>
            <a:lstStyle/>
            <a:p>
              <a:endParaRPr lang="el-GR"/>
            </a:p>
          </p:txBody>
        </p:sp>
        <p:sp>
          <p:nvSpPr>
            <p:cNvPr id="34829" name="Rectangle 16"/>
            <p:cNvSpPr>
              <a:spLocks noChangeArrowheads="1"/>
            </p:cNvSpPr>
            <p:nvPr/>
          </p:nvSpPr>
          <p:spPr bwMode="auto">
            <a:xfrm>
              <a:off x="1822" y="1063"/>
              <a:ext cx="3404" cy="1934"/>
            </a:xfrm>
            <a:prstGeom prst="rect">
              <a:avLst/>
            </a:prstGeom>
            <a:noFill/>
            <a:ln w="9525">
              <a:solidFill>
                <a:srgbClr val="003366"/>
              </a:solidFill>
              <a:miter lim="800000"/>
              <a:headEnd/>
              <a:tailEnd/>
            </a:ln>
          </p:spPr>
          <p:txBody>
            <a:bodyPr/>
            <a:lstStyle/>
            <a:p>
              <a:endParaRPr lang="el-GR"/>
            </a:p>
          </p:txBody>
        </p:sp>
        <p:sp>
          <p:nvSpPr>
            <p:cNvPr id="34830" name="Line 17"/>
            <p:cNvSpPr>
              <a:spLocks noChangeShapeType="1"/>
            </p:cNvSpPr>
            <p:nvPr/>
          </p:nvSpPr>
          <p:spPr bwMode="auto">
            <a:xfrm>
              <a:off x="1822" y="1063"/>
              <a:ext cx="1" cy="1934"/>
            </a:xfrm>
            <a:prstGeom prst="line">
              <a:avLst/>
            </a:prstGeom>
            <a:noFill/>
            <a:ln w="9525">
              <a:solidFill>
                <a:srgbClr val="003366"/>
              </a:solidFill>
              <a:round/>
              <a:headEnd/>
              <a:tailEnd/>
            </a:ln>
          </p:spPr>
          <p:txBody>
            <a:bodyPr/>
            <a:lstStyle/>
            <a:p>
              <a:endParaRPr lang="el-GR"/>
            </a:p>
          </p:txBody>
        </p:sp>
        <p:sp>
          <p:nvSpPr>
            <p:cNvPr id="34831" name="Line 18"/>
            <p:cNvSpPr>
              <a:spLocks noChangeShapeType="1"/>
            </p:cNvSpPr>
            <p:nvPr/>
          </p:nvSpPr>
          <p:spPr bwMode="auto">
            <a:xfrm>
              <a:off x="1792" y="2997"/>
              <a:ext cx="30" cy="1"/>
            </a:xfrm>
            <a:prstGeom prst="line">
              <a:avLst/>
            </a:prstGeom>
            <a:noFill/>
            <a:ln w="9525">
              <a:solidFill>
                <a:srgbClr val="003366"/>
              </a:solidFill>
              <a:round/>
              <a:headEnd/>
              <a:tailEnd/>
            </a:ln>
          </p:spPr>
          <p:txBody>
            <a:bodyPr/>
            <a:lstStyle/>
            <a:p>
              <a:endParaRPr lang="el-GR"/>
            </a:p>
          </p:txBody>
        </p:sp>
        <p:sp>
          <p:nvSpPr>
            <p:cNvPr id="34832" name="Line 19"/>
            <p:cNvSpPr>
              <a:spLocks noChangeShapeType="1"/>
            </p:cNvSpPr>
            <p:nvPr/>
          </p:nvSpPr>
          <p:spPr bwMode="auto">
            <a:xfrm>
              <a:off x="1792" y="2677"/>
              <a:ext cx="30" cy="1"/>
            </a:xfrm>
            <a:prstGeom prst="line">
              <a:avLst/>
            </a:prstGeom>
            <a:noFill/>
            <a:ln w="9525">
              <a:solidFill>
                <a:srgbClr val="003366"/>
              </a:solidFill>
              <a:round/>
              <a:headEnd/>
              <a:tailEnd/>
            </a:ln>
          </p:spPr>
          <p:txBody>
            <a:bodyPr/>
            <a:lstStyle/>
            <a:p>
              <a:endParaRPr lang="el-GR"/>
            </a:p>
          </p:txBody>
        </p:sp>
        <p:sp>
          <p:nvSpPr>
            <p:cNvPr id="34833" name="Line 20"/>
            <p:cNvSpPr>
              <a:spLocks noChangeShapeType="1"/>
            </p:cNvSpPr>
            <p:nvPr/>
          </p:nvSpPr>
          <p:spPr bwMode="auto">
            <a:xfrm>
              <a:off x="1792" y="2352"/>
              <a:ext cx="30" cy="1"/>
            </a:xfrm>
            <a:prstGeom prst="line">
              <a:avLst/>
            </a:prstGeom>
            <a:noFill/>
            <a:ln w="9525">
              <a:solidFill>
                <a:srgbClr val="003366"/>
              </a:solidFill>
              <a:round/>
              <a:headEnd/>
              <a:tailEnd/>
            </a:ln>
          </p:spPr>
          <p:txBody>
            <a:bodyPr/>
            <a:lstStyle/>
            <a:p>
              <a:endParaRPr lang="el-GR"/>
            </a:p>
          </p:txBody>
        </p:sp>
        <p:sp>
          <p:nvSpPr>
            <p:cNvPr id="34834" name="Line 21"/>
            <p:cNvSpPr>
              <a:spLocks noChangeShapeType="1"/>
            </p:cNvSpPr>
            <p:nvPr/>
          </p:nvSpPr>
          <p:spPr bwMode="auto">
            <a:xfrm>
              <a:off x="1792" y="2033"/>
              <a:ext cx="30" cy="1"/>
            </a:xfrm>
            <a:prstGeom prst="line">
              <a:avLst/>
            </a:prstGeom>
            <a:noFill/>
            <a:ln w="9525">
              <a:solidFill>
                <a:srgbClr val="003366"/>
              </a:solidFill>
              <a:round/>
              <a:headEnd/>
              <a:tailEnd/>
            </a:ln>
          </p:spPr>
          <p:txBody>
            <a:bodyPr/>
            <a:lstStyle/>
            <a:p>
              <a:endParaRPr lang="el-GR"/>
            </a:p>
          </p:txBody>
        </p:sp>
        <p:sp>
          <p:nvSpPr>
            <p:cNvPr id="34835" name="Line 22"/>
            <p:cNvSpPr>
              <a:spLocks noChangeShapeType="1"/>
            </p:cNvSpPr>
            <p:nvPr/>
          </p:nvSpPr>
          <p:spPr bwMode="auto">
            <a:xfrm>
              <a:off x="1792" y="1708"/>
              <a:ext cx="30" cy="1"/>
            </a:xfrm>
            <a:prstGeom prst="line">
              <a:avLst/>
            </a:prstGeom>
            <a:noFill/>
            <a:ln w="9525">
              <a:solidFill>
                <a:srgbClr val="003366"/>
              </a:solidFill>
              <a:round/>
              <a:headEnd/>
              <a:tailEnd/>
            </a:ln>
          </p:spPr>
          <p:txBody>
            <a:bodyPr/>
            <a:lstStyle/>
            <a:p>
              <a:endParaRPr lang="el-GR"/>
            </a:p>
          </p:txBody>
        </p:sp>
        <p:sp>
          <p:nvSpPr>
            <p:cNvPr id="34836" name="Line 23"/>
            <p:cNvSpPr>
              <a:spLocks noChangeShapeType="1"/>
            </p:cNvSpPr>
            <p:nvPr/>
          </p:nvSpPr>
          <p:spPr bwMode="auto">
            <a:xfrm>
              <a:off x="1792" y="1388"/>
              <a:ext cx="30" cy="1"/>
            </a:xfrm>
            <a:prstGeom prst="line">
              <a:avLst/>
            </a:prstGeom>
            <a:noFill/>
            <a:ln w="9525">
              <a:solidFill>
                <a:srgbClr val="003366"/>
              </a:solidFill>
              <a:round/>
              <a:headEnd/>
              <a:tailEnd/>
            </a:ln>
          </p:spPr>
          <p:txBody>
            <a:bodyPr/>
            <a:lstStyle/>
            <a:p>
              <a:endParaRPr lang="el-GR"/>
            </a:p>
          </p:txBody>
        </p:sp>
        <p:sp>
          <p:nvSpPr>
            <p:cNvPr id="34837" name="Line 24"/>
            <p:cNvSpPr>
              <a:spLocks noChangeShapeType="1"/>
            </p:cNvSpPr>
            <p:nvPr/>
          </p:nvSpPr>
          <p:spPr bwMode="auto">
            <a:xfrm>
              <a:off x="1792" y="1063"/>
              <a:ext cx="30" cy="1"/>
            </a:xfrm>
            <a:prstGeom prst="line">
              <a:avLst/>
            </a:prstGeom>
            <a:noFill/>
            <a:ln w="9525">
              <a:solidFill>
                <a:srgbClr val="003366"/>
              </a:solidFill>
              <a:round/>
              <a:headEnd/>
              <a:tailEnd/>
            </a:ln>
          </p:spPr>
          <p:txBody>
            <a:bodyPr/>
            <a:lstStyle/>
            <a:p>
              <a:endParaRPr lang="el-GR"/>
            </a:p>
          </p:txBody>
        </p:sp>
        <p:sp>
          <p:nvSpPr>
            <p:cNvPr id="34838" name="Line 25"/>
            <p:cNvSpPr>
              <a:spLocks noChangeShapeType="1"/>
            </p:cNvSpPr>
            <p:nvPr/>
          </p:nvSpPr>
          <p:spPr bwMode="auto">
            <a:xfrm>
              <a:off x="1822" y="2997"/>
              <a:ext cx="3404" cy="1"/>
            </a:xfrm>
            <a:prstGeom prst="line">
              <a:avLst/>
            </a:prstGeom>
            <a:noFill/>
            <a:ln w="9525">
              <a:solidFill>
                <a:srgbClr val="003366"/>
              </a:solidFill>
              <a:round/>
              <a:headEnd/>
              <a:tailEnd/>
            </a:ln>
          </p:spPr>
          <p:txBody>
            <a:bodyPr/>
            <a:lstStyle/>
            <a:p>
              <a:endParaRPr lang="el-GR"/>
            </a:p>
          </p:txBody>
        </p:sp>
        <p:sp>
          <p:nvSpPr>
            <p:cNvPr id="34839" name="Line 26"/>
            <p:cNvSpPr>
              <a:spLocks noChangeShapeType="1"/>
            </p:cNvSpPr>
            <p:nvPr/>
          </p:nvSpPr>
          <p:spPr bwMode="auto">
            <a:xfrm flipV="1">
              <a:off x="1822" y="2997"/>
              <a:ext cx="1" cy="28"/>
            </a:xfrm>
            <a:prstGeom prst="line">
              <a:avLst/>
            </a:prstGeom>
            <a:noFill/>
            <a:ln w="9525">
              <a:solidFill>
                <a:srgbClr val="003366"/>
              </a:solidFill>
              <a:round/>
              <a:headEnd/>
              <a:tailEnd/>
            </a:ln>
          </p:spPr>
          <p:txBody>
            <a:bodyPr/>
            <a:lstStyle/>
            <a:p>
              <a:endParaRPr lang="el-GR"/>
            </a:p>
          </p:txBody>
        </p:sp>
        <p:sp>
          <p:nvSpPr>
            <p:cNvPr id="34840" name="Line 27"/>
            <p:cNvSpPr>
              <a:spLocks noChangeShapeType="1"/>
            </p:cNvSpPr>
            <p:nvPr/>
          </p:nvSpPr>
          <p:spPr bwMode="auto">
            <a:xfrm flipV="1">
              <a:off x="2676" y="2997"/>
              <a:ext cx="1" cy="28"/>
            </a:xfrm>
            <a:prstGeom prst="line">
              <a:avLst/>
            </a:prstGeom>
            <a:noFill/>
            <a:ln w="9525">
              <a:solidFill>
                <a:srgbClr val="003366"/>
              </a:solidFill>
              <a:round/>
              <a:headEnd/>
              <a:tailEnd/>
            </a:ln>
          </p:spPr>
          <p:txBody>
            <a:bodyPr/>
            <a:lstStyle/>
            <a:p>
              <a:endParaRPr lang="el-GR"/>
            </a:p>
          </p:txBody>
        </p:sp>
        <p:sp>
          <p:nvSpPr>
            <p:cNvPr id="34841" name="Line 28"/>
            <p:cNvSpPr>
              <a:spLocks noChangeShapeType="1"/>
            </p:cNvSpPr>
            <p:nvPr/>
          </p:nvSpPr>
          <p:spPr bwMode="auto">
            <a:xfrm flipV="1">
              <a:off x="3524" y="2997"/>
              <a:ext cx="1" cy="28"/>
            </a:xfrm>
            <a:prstGeom prst="line">
              <a:avLst/>
            </a:prstGeom>
            <a:noFill/>
            <a:ln w="9525">
              <a:solidFill>
                <a:srgbClr val="003366"/>
              </a:solidFill>
              <a:round/>
              <a:headEnd/>
              <a:tailEnd/>
            </a:ln>
          </p:spPr>
          <p:txBody>
            <a:bodyPr/>
            <a:lstStyle/>
            <a:p>
              <a:endParaRPr lang="el-GR"/>
            </a:p>
          </p:txBody>
        </p:sp>
        <p:sp>
          <p:nvSpPr>
            <p:cNvPr id="34842" name="Line 29"/>
            <p:cNvSpPr>
              <a:spLocks noChangeShapeType="1"/>
            </p:cNvSpPr>
            <p:nvPr/>
          </p:nvSpPr>
          <p:spPr bwMode="auto">
            <a:xfrm flipV="1">
              <a:off x="4378" y="2997"/>
              <a:ext cx="1" cy="28"/>
            </a:xfrm>
            <a:prstGeom prst="line">
              <a:avLst/>
            </a:prstGeom>
            <a:noFill/>
            <a:ln w="9525">
              <a:solidFill>
                <a:srgbClr val="003366"/>
              </a:solidFill>
              <a:round/>
              <a:headEnd/>
              <a:tailEnd/>
            </a:ln>
          </p:spPr>
          <p:txBody>
            <a:bodyPr/>
            <a:lstStyle/>
            <a:p>
              <a:endParaRPr lang="el-GR"/>
            </a:p>
          </p:txBody>
        </p:sp>
        <p:sp>
          <p:nvSpPr>
            <p:cNvPr id="34843" name="Line 30"/>
            <p:cNvSpPr>
              <a:spLocks noChangeShapeType="1"/>
            </p:cNvSpPr>
            <p:nvPr/>
          </p:nvSpPr>
          <p:spPr bwMode="auto">
            <a:xfrm flipV="1">
              <a:off x="5226" y="2997"/>
              <a:ext cx="1" cy="28"/>
            </a:xfrm>
            <a:prstGeom prst="line">
              <a:avLst/>
            </a:prstGeom>
            <a:noFill/>
            <a:ln w="9525">
              <a:solidFill>
                <a:srgbClr val="003366"/>
              </a:solidFill>
              <a:round/>
              <a:headEnd/>
              <a:tailEnd/>
            </a:ln>
          </p:spPr>
          <p:txBody>
            <a:bodyPr/>
            <a:lstStyle/>
            <a:p>
              <a:endParaRPr lang="el-GR"/>
            </a:p>
          </p:txBody>
        </p:sp>
        <p:sp>
          <p:nvSpPr>
            <p:cNvPr id="34844" name="Rectangle 31"/>
            <p:cNvSpPr>
              <a:spLocks noChangeArrowheads="1"/>
            </p:cNvSpPr>
            <p:nvPr/>
          </p:nvSpPr>
          <p:spPr bwMode="auto">
            <a:xfrm>
              <a:off x="1508" y="2944"/>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2 000</a:t>
              </a:r>
              <a:endParaRPr lang="en-US" sz="3600" b="1">
                <a:solidFill>
                  <a:srgbClr val="CC0000"/>
                </a:solidFill>
                <a:cs typeface="Arial" charset="0"/>
              </a:endParaRPr>
            </a:p>
          </p:txBody>
        </p:sp>
        <p:sp>
          <p:nvSpPr>
            <p:cNvPr id="34845" name="Rectangle 32"/>
            <p:cNvSpPr>
              <a:spLocks noChangeArrowheads="1"/>
            </p:cNvSpPr>
            <p:nvPr/>
          </p:nvSpPr>
          <p:spPr bwMode="auto">
            <a:xfrm>
              <a:off x="1508" y="2625"/>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2 500</a:t>
              </a:r>
              <a:endParaRPr lang="en-US" sz="3600" b="1">
                <a:solidFill>
                  <a:srgbClr val="CC0000"/>
                </a:solidFill>
                <a:cs typeface="Arial" charset="0"/>
              </a:endParaRPr>
            </a:p>
          </p:txBody>
        </p:sp>
        <p:sp>
          <p:nvSpPr>
            <p:cNvPr id="34846" name="Rectangle 33"/>
            <p:cNvSpPr>
              <a:spLocks noChangeArrowheads="1"/>
            </p:cNvSpPr>
            <p:nvPr/>
          </p:nvSpPr>
          <p:spPr bwMode="auto">
            <a:xfrm>
              <a:off x="1508" y="2300"/>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3 000</a:t>
              </a:r>
              <a:endParaRPr lang="en-US" sz="3600" b="1">
                <a:solidFill>
                  <a:srgbClr val="CC0000"/>
                </a:solidFill>
                <a:cs typeface="Arial" charset="0"/>
              </a:endParaRPr>
            </a:p>
          </p:txBody>
        </p:sp>
        <p:sp>
          <p:nvSpPr>
            <p:cNvPr id="34847" name="Rectangle 34"/>
            <p:cNvSpPr>
              <a:spLocks noChangeArrowheads="1"/>
            </p:cNvSpPr>
            <p:nvPr/>
          </p:nvSpPr>
          <p:spPr bwMode="auto">
            <a:xfrm>
              <a:off x="1508" y="1980"/>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3 500</a:t>
              </a:r>
              <a:endParaRPr lang="en-US" sz="3600" b="1">
                <a:solidFill>
                  <a:srgbClr val="CC0000"/>
                </a:solidFill>
                <a:cs typeface="Arial" charset="0"/>
              </a:endParaRPr>
            </a:p>
          </p:txBody>
        </p:sp>
        <p:sp>
          <p:nvSpPr>
            <p:cNvPr id="34848" name="Rectangle 35"/>
            <p:cNvSpPr>
              <a:spLocks noChangeArrowheads="1"/>
            </p:cNvSpPr>
            <p:nvPr/>
          </p:nvSpPr>
          <p:spPr bwMode="auto">
            <a:xfrm>
              <a:off x="1508" y="1655"/>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4 000</a:t>
              </a:r>
              <a:endParaRPr lang="en-US" sz="3600" b="1">
                <a:solidFill>
                  <a:srgbClr val="CC0000"/>
                </a:solidFill>
                <a:cs typeface="Arial" charset="0"/>
              </a:endParaRPr>
            </a:p>
          </p:txBody>
        </p:sp>
        <p:sp>
          <p:nvSpPr>
            <p:cNvPr id="34849" name="Rectangle 36"/>
            <p:cNvSpPr>
              <a:spLocks noChangeArrowheads="1"/>
            </p:cNvSpPr>
            <p:nvPr/>
          </p:nvSpPr>
          <p:spPr bwMode="auto">
            <a:xfrm>
              <a:off x="1508" y="1336"/>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4 500</a:t>
              </a:r>
              <a:endParaRPr lang="en-US" sz="3600" b="1">
                <a:solidFill>
                  <a:srgbClr val="CC0000"/>
                </a:solidFill>
                <a:cs typeface="Arial" charset="0"/>
              </a:endParaRPr>
            </a:p>
          </p:txBody>
        </p:sp>
        <p:sp>
          <p:nvSpPr>
            <p:cNvPr id="34850" name="Rectangle 37"/>
            <p:cNvSpPr>
              <a:spLocks noChangeArrowheads="1"/>
            </p:cNvSpPr>
            <p:nvPr/>
          </p:nvSpPr>
          <p:spPr bwMode="auto">
            <a:xfrm>
              <a:off x="1508" y="1011"/>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5 000</a:t>
              </a:r>
              <a:endParaRPr lang="en-US" sz="3600" b="1">
                <a:solidFill>
                  <a:srgbClr val="CC0000"/>
                </a:solidFill>
                <a:cs typeface="Arial" charset="0"/>
              </a:endParaRPr>
            </a:p>
          </p:txBody>
        </p:sp>
        <p:sp>
          <p:nvSpPr>
            <p:cNvPr id="34851" name="Rectangle 38"/>
            <p:cNvSpPr>
              <a:spLocks noChangeArrowheads="1"/>
            </p:cNvSpPr>
            <p:nvPr/>
          </p:nvSpPr>
          <p:spPr bwMode="auto">
            <a:xfrm>
              <a:off x="1717"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1990</a:t>
              </a:r>
              <a:endParaRPr lang="en-US" sz="3600" b="1">
                <a:solidFill>
                  <a:srgbClr val="CC0000"/>
                </a:solidFill>
                <a:cs typeface="Arial" charset="0"/>
              </a:endParaRPr>
            </a:p>
          </p:txBody>
        </p:sp>
        <p:sp>
          <p:nvSpPr>
            <p:cNvPr id="34852" name="Rectangle 39"/>
            <p:cNvSpPr>
              <a:spLocks noChangeArrowheads="1"/>
            </p:cNvSpPr>
            <p:nvPr/>
          </p:nvSpPr>
          <p:spPr bwMode="auto">
            <a:xfrm>
              <a:off x="2571"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2000</a:t>
              </a:r>
              <a:endParaRPr lang="en-US" sz="3600" b="1">
                <a:solidFill>
                  <a:srgbClr val="CC0000"/>
                </a:solidFill>
                <a:cs typeface="Arial" charset="0"/>
              </a:endParaRPr>
            </a:p>
          </p:txBody>
        </p:sp>
        <p:sp>
          <p:nvSpPr>
            <p:cNvPr id="34853" name="Rectangle 40"/>
            <p:cNvSpPr>
              <a:spLocks noChangeArrowheads="1"/>
            </p:cNvSpPr>
            <p:nvPr/>
          </p:nvSpPr>
          <p:spPr bwMode="auto">
            <a:xfrm>
              <a:off x="3420"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2010</a:t>
              </a:r>
              <a:endParaRPr lang="en-US" sz="3600" b="1">
                <a:solidFill>
                  <a:srgbClr val="CC0000"/>
                </a:solidFill>
                <a:cs typeface="Arial" charset="0"/>
              </a:endParaRPr>
            </a:p>
          </p:txBody>
        </p:sp>
        <p:sp>
          <p:nvSpPr>
            <p:cNvPr id="34854" name="Rectangle 41"/>
            <p:cNvSpPr>
              <a:spLocks noChangeArrowheads="1"/>
            </p:cNvSpPr>
            <p:nvPr/>
          </p:nvSpPr>
          <p:spPr bwMode="auto">
            <a:xfrm>
              <a:off x="4273"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2020</a:t>
              </a:r>
              <a:endParaRPr lang="en-US" sz="3600" b="1">
                <a:solidFill>
                  <a:srgbClr val="CC0000"/>
                </a:solidFill>
                <a:cs typeface="Arial" charset="0"/>
              </a:endParaRPr>
            </a:p>
          </p:txBody>
        </p:sp>
        <p:sp>
          <p:nvSpPr>
            <p:cNvPr id="34855" name="Rectangle 42"/>
            <p:cNvSpPr>
              <a:spLocks noChangeArrowheads="1"/>
            </p:cNvSpPr>
            <p:nvPr/>
          </p:nvSpPr>
          <p:spPr bwMode="auto">
            <a:xfrm>
              <a:off x="5122"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2030</a:t>
              </a:r>
              <a:endParaRPr lang="en-US" sz="3600" b="1">
                <a:solidFill>
                  <a:srgbClr val="CC0000"/>
                </a:solidFill>
                <a:cs typeface="Arial" charset="0"/>
              </a:endParaRPr>
            </a:p>
          </p:txBody>
        </p:sp>
        <p:sp>
          <p:nvSpPr>
            <p:cNvPr id="34856" name="Rectangle 43"/>
            <p:cNvSpPr>
              <a:spLocks noChangeArrowheads="1"/>
            </p:cNvSpPr>
            <p:nvPr/>
          </p:nvSpPr>
          <p:spPr bwMode="auto">
            <a:xfrm rot="-5400000">
              <a:off x="1188" y="1951"/>
              <a:ext cx="385"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Mt of CO</a:t>
              </a:r>
              <a:endParaRPr lang="en-US" sz="3600" b="1">
                <a:solidFill>
                  <a:srgbClr val="CC0000"/>
                </a:solidFill>
                <a:cs typeface="Arial" charset="0"/>
              </a:endParaRPr>
            </a:p>
          </p:txBody>
        </p:sp>
        <p:sp>
          <p:nvSpPr>
            <p:cNvPr id="34857" name="Rectangle 44"/>
            <p:cNvSpPr>
              <a:spLocks noChangeArrowheads="1"/>
            </p:cNvSpPr>
            <p:nvPr/>
          </p:nvSpPr>
          <p:spPr bwMode="auto">
            <a:xfrm rot="-5400000">
              <a:off x="1390" y="1742"/>
              <a:ext cx="36" cy="77"/>
            </a:xfrm>
            <a:prstGeom prst="rect">
              <a:avLst/>
            </a:prstGeom>
            <a:noFill/>
            <a:ln w="9525">
              <a:noFill/>
              <a:miter lim="800000"/>
              <a:headEnd/>
              <a:tailEnd/>
            </a:ln>
          </p:spPr>
          <p:txBody>
            <a:bodyPr wrap="none" lIns="0" tIns="0" rIns="0" bIns="0">
              <a:spAutoFit/>
            </a:bodyPr>
            <a:lstStyle/>
            <a:p>
              <a:pPr eaLnBrk="0" hangingPunct="0"/>
              <a:r>
                <a:rPr lang="en-US" sz="800">
                  <a:solidFill>
                    <a:srgbClr val="003366"/>
                  </a:solidFill>
                  <a:latin typeface="Arial" charset="0"/>
                  <a:cs typeface="Arial" charset="0"/>
                </a:rPr>
                <a:t>2</a:t>
              </a:r>
              <a:endParaRPr lang="en-US" sz="3600" b="1">
                <a:solidFill>
                  <a:srgbClr val="CC0000"/>
                </a:solidFill>
                <a:cs typeface="Arial" charset="0"/>
              </a:endParaRPr>
            </a:p>
          </p:txBody>
        </p:sp>
        <p:sp>
          <p:nvSpPr>
            <p:cNvPr id="34858" name="Rectangle 45"/>
            <p:cNvSpPr>
              <a:spLocks noChangeArrowheads="1"/>
            </p:cNvSpPr>
            <p:nvPr/>
          </p:nvSpPr>
          <p:spPr bwMode="auto">
            <a:xfrm>
              <a:off x="1822" y="1063"/>
              <a:ext cx="3404" cy="1934"/>
            </a:xfrm>
            <a:prstGeom prst="rect">
              <a:avLst/>
            </a:prstGeom>
            <a:noFill/>
            <a:ln w="9525">
              <a:noFill/>
              <a:miter lim="800000"/>
              <a:headEnd/>
              <a:tailEnd/>
            </a:ln>
          </p:spPr>
          <p:txBody>
            <a:bodyPr/>
            <a:lstStyle/>
            <a:p>
              <a:endParaRPr lang="el-GR"/>
            </a:p>
          </p:txBody>
        </p:sp>
        <p:sp>
          <p:nvSpPr>
            <p:cNvPr id="34859" name="Rectangle 46"/>
            <p:cNvSpPr>
              <a:spLocks noChangeArrowheads="1"/>
            </p:cNvSpPr>
            <p:nvPr/>
          </p:nvSpPr>
          <p:spPr bwMode="auto">
            <a:xfrm>
              <a:off x="1822" y="1063"/>
              <a:ext cx="3404" cy="1934"/>
            </a:xfrm>
            <a:prstGeom prst="rect">
              <a:avLst/>
            </a:prstGeom>
            <a:noFill/>
            <a:ln w="9525">
              <a:solidFill>
                <a:srgbClr val="003366"/>
              </a:solidFill>
              <a:miter lim="800000"/>
              <a:headEnd/>
              <a:tailEnd/>
            </a:ln>
          </p:spPr>
          <p:txBody>
            <a:bodyPr/>
            <a:lstStyle/>
            <a:p>
              <a:endParaRPr lang="el-GR"/>
            </a:p>
          </p:txBody>
        </p:sp>
        <p:sp>
          <p:nvSpPr>
            <p:cNvPr id="34860" name="Line 47"/>
            <p:cNvSpPr>
              <a:spLocks noChangeShapeType="1"/>
            </p:cNvSpPr>
            <p:nvPr/>
          </p:nvSpPr>
          <p:spPr bwMode="auto">
            <a:xfrm>
              <a:off x="1822" y="1063"/>
              <a:ext cx="1" cy="1934"/>
            </a:xfrm>
            <a:prstGeom prst="line">
              <a:avLst/>
            </a:prstGeom>
            <a:noFill/>
            <a:ln w="9525">
              <a:solidFill>
                <a:srgbClr val="003366"/>
              </a:solidFill>
              <a:round/>
              <a:headEnd/>
              <a:tailEnd/>
            </a:ln>
          </p:spPr>
          <p:txBody>
            <a:bodyPr/>
            <a:lstStyle/>
            <a:p>
              <a:endParaRPr lang="el-GR"/>
            </a:p>
          </p:txBody>
        </p:sp>
        <p:sp>
          <p:nvSpPr>
            <p:cNvPr id="34861" name="Line 48"/>
            <p:cNvSpPr>
              <a:spLocks noChangeShapeType="1"/>
            </p:cNvSpPr>
            <p:nvPr/>
          </p:nvSpPr>
          <p:spPr bwMode="auto">
            <a:xfrm>
              <a:off x="1792" y="2997"/>
              <a:ext cx="30" cy="1"/>
            </a:xfrm>
            <a:prstGeom prst="line">
              <a:avLst/>
            </a:prstGeom>
            <a:noFill/>
            <a:ln w="9525">
              <a:solidFill>
                <a:srgbClr val="003366"/>
              </a:solidFill>
              <a:round/>
              <a:headEnd/>
              <a:tailEnd/>
            </a:ln>
          </p:spPr>
          <p:txBody>
            <a:bodyPr/>
            <a:lstStyle/>
            <a:p>
              <a:endParaRPr lang="el-GR"/>
            </a:p>
          </p:txBody>
        </p:sp>
        <p:sp>
          <p:nvSpPr>
            <p:cNvPr id="34862" name="Line 49"/>
            <p:cNvSpPr>
              <a:spLocks noChangeShapeType="1"/>
            </p:cNvSpPr>
            <p:nvPr/>
          </p:nvSpPr>
          <p:spPr bwMode="auto">
            <a:xfrm>
              <a:off x="1792" y="2677"/>
              <a:ext cx="30" cy="1"/>
            </a:xfrm>
            <a:prstGeom prst="line">
              <a:avLst/>
            </a:prstGeom>
            <a:noFill/>
            <a:ln w="9525">
              <a:solidFill>
                <a:srgbClr val="003366"/>
              </a:solidFill>
              <a:round/>
              <a:headEnd/>
              <a:tailEnd/>
            </a:ln>
          </p:spPr>
          <p:txBody>
            <a:bodyPr/>
            <a:lstStyle/>
            <a:p>
              <a:endParaRPr lang="el-GR"/>
            </a:p>
          </p:txBody>
        </p:sp>
        <p:sp>
          <p:nvSpPr>
            <p:cNvPr id="34863" name="Line 50"/>
            <p:cNvSpPr>
              <a:spLocks noChangeShapeType="1"/>
            </p:cNvSpPr>
            <p:nvPr/>
          </p:nvSpPr>
          <p:spPr bwMode="auto">
            <a:xfrm>
              <a:off x="1792" y="2352"/>
              <a:ext cx="30" cy="1"/>
            </a:xfrm>
            <a:prstGeom prst="line">
              <a:avLst/>
            </a:prstGeom>
            <a:noFill/>
            <a:ln w="9525">
              <a:solidFill>
                <a:srgbClr val="003366"/>
              </a:solidFill>
              <a:round/>
              <a:headEnd/>
              <a:tailEnd/>
            </a:ln>
          </p:spPr>
          <p:txBody>
            <a:bodyPr/>
            <a:lstStyle/>
            <a:p>
              <a:endParaRPr lang="el-GR"/>
            </a:p>
          </p:txBody>
        </p:sp>
        <p:sp>
          <p:nvSpPr>
            <p:cNvPr id="34864" name="Line 51"/>
            <p:cNvSpPr>
              <a:spLocks noChangeShapeType="1"/>
            </p:cNvSpPr>
            <p:nvPr/>
          </p:nvSpPr>
          <p:spPr bwMode="auto">
            <a:xfrm>
              <a:off x="1792" y="2033"/>
              <a:ext cx="30" cy="1"/>
            </a:xfrm>
            <a:prstGeom prst="line">
              <a:avLst/>
            </a:prstGeom>
            <a:noFill/>
            <a:ln w="9525">
              <a:solidFill>
                <a:srgbClr val="003366"/>
              </a:solidFill>
              <a:round/>
              <a:headEnd/>
              <a:tailEnd/>
            </a:ln>
          </p:spPr>
          <p:txBody>
            <a:bodyPr/>
            <a:lstStyle/>
            <a:p>
              <a:endParaRPr lang="el-GR"/>
            </a:p>
          </p:txBody>
        </p:sp>
        <p:sp>
          <p:nvSpPr>
            <p:cNvPr id="34865" name="Line 52"/>
            <p:cNvSpPr>
              <a:spLocks noChangeShapeType="1"/>
            </p:cNvSpPr>
            <p:nvPr/>
          </p:nvSpPr>
          <p:spPr bwMode="auto">
            <a:xfrm>
              <a:off x="1792" y="1708"/>
              <a:ext cx="30" cy="1"/>
            </a:xfrm>
            <a:prstGeom prst="line">
              <a:avLst/>
            </a:prstGeom>
            <a:noFill/>
            <a:ln w="9525">
              <a:solidFill>
                <a:srgbClr val="003366"/>
              </a:solidFill>
              <a:round/>
              <a:headEnd/>
              <a:tailEnd/>
            </a:ln>
          </p:spPr>
          <p:txBody>
            <a:bodyPr/>
            <a:lstStyle/>
            <a:p>
              <a:endParaRPr lang="el-GR"/>
            </a:p>
          </p:txBody>
        </p:sp>
        <p:sp>
          <p:nvSpPr>
            <p:cNvPr id="34866" name="Line 53"/>
            <p:cNvSpPr>
              <a:spLocks noChangeShapeType="1"/>
            </p:cNvSpPr>
            <p:nvPr/>
          </p:nvSpPr>
          <p:spPr bwMode="auto">
            <a:xfrm>
              <a:off x="1792" y="1388"/>
              <a:ext cx="30" cy="1"/>
            </a:xfrm>
            <a:prstGeom prst="line">
              <a:avLst/>
            </a:prstGeom>
            <a:noFill/>
            <a:ln w="9525">
              <a:solidFill>
                <a:srgbClr val="003366"/>
              </a:solidFill>
              <a:round/>
              <a:headEnd/>
              <a:tailEnd/>
            </a:ln>
          </p:spPr>
          <p:txBody>
            <a:bodyPr/>
            <a:lstStyle/>
            <a:p>
              <a:endParaRPr lang="el-GR"/>
            </a:p>
          </p:txBody>
        </p:sp>
        <p:sp>
          <p:nvSpPr>
            <p:cNvPr id="34867" name="Line 54"/>
            <p:cNvSpPr>
              <a:spLocks noChangeShapeType="1"/>
            </p:cNvSpPr>
            <p:nvPr/>
          </p:nvSpPr>
          <p:spPr bwMode="auto">
            <a:xfrm>
              <a:off x="1792" y="1063"/>
              <a:ext cx="30" cy="1"/>
            </a:xfrm>
            <a:prstGeom prst="line">
              <a:avLst/>
            </a:prstGeom>
            <a:noFill/>
            <a:ln w="9525">
              <a:solidFill>
                <a:srgbClr val="003366"/>
              </a:solidFill>
              <a:round/>
              <a:headEnd/>
              <a:tailEnd/>
            </a:ln>
          </p:spPr>
          <p:txBody>
            <a:bodyPr/>
            <a:lstStyle/>
            <a:p>
              <a:endParaRPr lang="el-GR"/>
            </a:p>
          </p:txBody>
        </p:sp>
        <p:sp>
          <p:nvSpPr>
            <p:cNvPr id="34868" name="Line 55"/>
            <p:cNvSpPr>
              <a:spLocks noChangeShapeType="1"/>
            </p:cNvSpPr>
            <p:nvPr/>
          </p:nvSpPr>
          <p:spPr bwMode="auto">
            <a:xfrm>
              <a:off x="1822" y="2997"/>
              <a:ext cx="3404" cy="1"/>
            </a:xfrm>
            <a:prstGeom prst="line">
              <a:avLst/>
            </a:prstGeom>
            <a:noFill/>
            <a:ln w="9525">
              <a:solidFill>
                <a:srgbClr val="003366"/>
              </a:solidFill>
              <a:round/>
              <a:headEnd/>
              <a:tailEnd/>
            </a:ln>
          </p:spPr>
          <p:txBody>
            <a:bodyPr/>
            <a:lstStyle/>
            <a:p>
              <a:endParaRPr lang="el-GR"/>
            </a:p>
          </p:txBody>
        </p:sp>
        <p:sp>
          <p:nvSpPr>
            <p:cNvPr id="34869" name="Line 56"/>
            <p:cNvSpPr>
              <a:spLocks noChangeShapeType="1"/>
            </p:cNvSpPr>
            <p:nvPr/>
          </p:nvSpPr>
          <p:spPr bwMode="auto">
            <a:xfrm flipV="1">
              <a:off x="1822" y="2997"/>
              <a:ext cx="1" cy="28"/>
            </a:xfrm>
            <a:prstGeom prst="line">
              <a:avLst/>
            </a:prstGeom>
            <a:noFill/>
            <a:ln w="9525">
              <a:solidFill>
                <a:srgbClr val="003366"/>
              </a:solidFill>
              <a:round/>
              <a:headEnd/>
              <a:tailEnd/>
            </a:ln>
          </p:spPr>
          <p:txBody>
            <a:bodyPr/>
            <a:lstStyle/>
            <a:p>
              <a:endParaRPr lang="el-GR"/>
            </a:p>
          </p:txBody>
        </p:sp>
        <p:sp>
          <p:nvSpPr>
            <p:cNvPr id="34870" name="Line 57"/>
            <p:cNvSpPr>
              <a:spLocks noChangeShapeType="1"/>
            </p:cNvSpPr>
            <p:nvPr/>
          </p:nvSpPr>
          <p:spPr bwMode="auto">
            <a:xfrm flipV="1">
              <a:off x="2676" y="2997"/>
              <a:ext cx="1" cy="28"/>
            </a:xfrm>
            <a:prstGeom prst="line">
              <a:avLst/>
            </a:prstGeom>
            <a:noFill/>
            <a:ln w="9525">
              <a:solidFill>
                <a:srgbClr val="003366"/>
              </a:solidFill>
              <a:round/>
              <a:headEnd/>
              <a:tailEnd/>
            </a:ln>
          </p:spPr>
          <p:txBody>
            <a:bodyPr/>
            <a:lstStyle/>
            <a:p>
              <a:endParaRPr lang="el-GR"/>
            </a:p>
          </p:txBody>
        </p:sp>
        <p:sp>
          <p:nvSpPr>
            <p:cNvPr id="34871" name="Line 58"/>
            <p:cNvSpPr>
              <a:spLocks noChangeShapeType="1"/>
            </p:cNvSpPr>
            <p:nvPr/>
          </p:nvSpPr>
          <p:spPr bwMode="auto">
            <a:xfrm flipV="1">
              <a:off x="3524" y="2997"/>
              <a:ext cx="1" cy="28"/>
            </a:xfrm>
            <a:prstGeom prst="line">
              <a:avLst/>
            </a:prstGeom>
            <a:noFill/>
            <a:ln w="9525">
              <a:solidFill>
                <a:srgbClr val="003366"/>
              </a:solidFill>
              <a:round/>
              <a:headEnd/>
              <a:tailEnd/>
            </a:ln>
          </p:spPr>
          <p:txBody>
            <a:bodyPr/>
            <a:lstStyle/>
            <a:p>
              <a:endParaRPr lang="el-GR"/>
            </a:p>
          </p:txBody>
        </p:sp>
        <p:sp>
          <p:nvSpPr>
            <p:cNvPr id="34872" name="Line 59"/>
            <p:cNvSpPr>
              <a:spLocks noChangeShapeType="1"/>
            </p:cNvSpPr>
            <p:nvPr/>
          </p:nvSpPr>
          <p:spPr bwMode="auto">
            <a:xfrm flipV="1">
              <a:off x="4378" y="2997"/>
              <a:ext cx="1" cy="28"/>
            </a:xfrm>
            <a:prstGeom prst="line">
              <a:avLst/>
            </a:prstGeom>
            <a:noFill/>
            <a:ln w="9525">
              <a:solidFill>
                <a:srgbClr val="003366"/>
              </a:solidFill>
              <a:round/>
              <a:headEnd/>
              <a:tailEnd/>
            </a:ln>
          </p:spPr>
          <p:txBody>
            <a:bodyPr/>
            <a:lstStyle/>
            <a:p>
              <a:endParaRPr lang="el-GR"/>
            </a:p>
          </p:txBody>
        </p:sp>
        <p:sp>
          <p:nvSpPr>
            <p:cNvPr id="34873" name="Line 60"/>
            <p:cNvSpPr>
              <a:spLocks noChangeShapeType="1"/>
            </p:cNvSpPr>
            <p:nvPr/>
          </p:nvSpPr>
          <p:spPr bwMode="auto">
            <a:xfrm flipV="1">
              <a:off x="5226" y="2997"/>
              <a:ext cx="1" cy="28"/>
            </a:xfrm>
            <a:prstGeom prst="line">
              <a:avLst/>
            </a:prstGeom>
            <a:noFill/>
            <a:ln w="9525">
              <a:solidFill>
                <a:srgbClr val="003366"/>
              </a:solidFill>
              <a:round/>
              <a:headEnd/>
              <a:tailEnd/>
            </a:ln>
          </p:spPr>
          <p:txBody>
            <a:bodyPr/>
            <a:lstStyle/>
            <a:p>
              <a:endParaRPr lang="el-GR"/>
            </a:p>
          </p:txBody>
        </p:sp>
        <p:sp>
          <p:nvSpPr>
            <p:cNvPr id="34874" name="Rectangle 61"/>
            <p:cNvSpPr>
              <a:spLocks noChangeArrowheads="1"/>
            </p:cNvSpPr>
            <p:nvPr/>
          </p:nvSpPr>
          <p:spPr bwMode="auto">
            <a:xfrm>
              <a:off x="1508" y="2944"/>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2 000</a:t>
              </a:r>
              <a:endParaRPr lang="en-US" sz="3600" b="1">
                <a:solidFill>
                  <a:srgbClr val="CC0000"/>
                </a:solidFill>
                <a:cs typeface="Arial" charset="0"/>
              </a:endParaRPr>
            </a:p>
          </p:txBody>
        </p:sp>
        <p:sp>
          <p:nvSpPr>
            <p:cNvPr id="34875" name="Rectangle 62"/>
            <p:cNvSpPr>
              <a:spLocks noChangeArrowheads="1"/>
            </p:cNvSpPr>
            <p:nvPr/>
          </p:nvSpPr>
          <p:spPr bwMode="auto">
            <a:xfrm>
              <a:off x="1508" y="2625"/>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2 500</a:t>
              </a:r>
              <a:endParaRPr lang="en-US" sz="3600" b="1">
                <a:solidFill>
                  <a:srgbClr val="CC0000"/>
                </a:solidFill>
                <a:cs typeface="Arial" charset="0"/>
              </a:endParaRPr>
            </a:p>
          </p:txBody>
        </p:sp>
        <p:sp>
          <p:nvSpPr>
            <p:cNvPr id="34876" name="Rectangle 63"/>
            <p:cNvSpPr>
              <a:spLocks noChangeArrowheads="1"/>
            </p:cNvSpPr>
            <p:nvPr/>
          </p:nvSpPr>
          <p:spPr bwMode="auto">
            <a:xfrm>
              <a:off x="1508" y="2300"/>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3 000</a:t>
              </a:r>
              <a:endParaRPr lang="en-US" sz="3600" b="1">
                <a:solidFill>
                  <a:srgbClr val="CC0000"/>
                </a:solidFill>
                <a:cs typeface="Arial" charset="0"/>
              </a:endParaRPr>
            </a:p>
          </p:txBody>
        </p:sp>
        <p:sp>
          <p:nvSpPr>
            <p:cNvPr id="34877" name="Rectangle 64"/>
            <p:cNvSpPr>
              <a:spLocks noChangeArrowheads="1"/>
            </p:cNvSpPr>
            <p:nvPr/>
          </p:nvSpPr>
          <p:spPr bwMode="auto">
            <a:xfrm>
              <a:off x="1508" y="1980"/>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3 500</a:t>
              </a:r>
              <a:endParaRPr lang="en-US" sz="3600" b="1">
                <a:solidFill>
                  <a:srgbClr val="CC0000"/>
                </a:solidFill>
                <a:cs typeface="Arial" charset="0"/>
              </a:endParaRPr>
            </a:p>
          </p:txBody>
        </p:sp>
        <p:sp>
          <p:nvSpPr>
            <p:cNvPr id="34878" name="Rectangle 65"/>
            <p:cNvSpPr>
              <a:spLocks noChangeArrowheads="1"/>
            </p:cNvSpPr>
            <p:nvPr/>
          </p:nvSpPr>
          <p:spPr bwMode="auto">
            <a:xfrm>
              <a:off x="1508" y="1655"/>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4 000</a:t>
              </a:r>
              <a:endParaRPr lang="en-US" sz="3600" b="1">
                <a:solidFill>
                  <a:srgbClr val="CC0000"/>
                </a:solidFill>
                <a:cs typeface="Arial" charset="0"/>
              </a:endParaRPr>
            </a:p>
          </p:txBody>
        </p:sp>
        <p:sp>
          <p:nvSpPr>
            <p:cNvPr id="34879" name="Rectangle 66"/>
            <p:cNvSpPr>
              <a:spLocks noChangeArrowheads="1"/>
            </p:cNvSpPr>
            <p:nvPr/>
          </p:nvSpPr>
          <p:spPr bwMode="auto">
            <a:xfrm>
              <a:off x="1508" y="1336"/>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4 500</a:t>
              </a:r>
              <a:endParaRPr lang="en-US" sz="3600" b="1">
                <a:solidFill>
                  <a:srgbClr val="CC0000"/>
                </a:solidFill>
                <a:cs typeface="Arial" charset="0"/>
              </a:endParaRPr>
            </a:p>
          </p:txBody>
        </p:sp>
        <p:sp>
          <p:nvSpPr>
            <p:cNvPr id="34880" name="Rectangle 67"/>
            <p:cNvSpPr>
              <a:spLocks noChangeArrowheads="1"/>
            </p:cNvSpPr>
            <p:nvPr/>
          </p:nvSpPr>
          <p:spPr bwMode="auto">
            <a:xfrm>
              <a:off x="1508" y="1011"/>
              <a:ext cx="239"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5 000</a:t>
              </a:r>
              <a:endParaRPr lang="en-US" sz="3600" b="1">
                <a:solidFill>
                  <a:srgbClr val="CC0000"/>
                </a:solidFill>
                <a:cs typeface="Arial" charset="0"/>
              </a:endParaRPr>
            </a:p>
          </p:txBody>
        </p:sp>
        <p:sp>
          <p:nvSpPr>
            <p:cNvPr id="34881" name="Rectangle 68"/>
            <p:cNvSpPr>
              <a:spLocks noChangeArrowheads="1"/>
            </p:cNvSpPr>
            <p:nvPr/>
          </p:nvSpPr>
          <p:spPr bwMode="auto">
            <a:xfrm>
              <a:off x="1717"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1990</a:t>
              </a:r>
              <a:endParaRPr lang="en-US" sz="3600" b="1">
                <a:solidFill>
                  <a:srgbClr val="CC0000"/>
                </a:solidFill>
                <a:cs typeface="Arial" charset="0"/>
              </a:endParaRPr>
            </a:p>
          </p:txBody>
        </p:sp>
        <p:sp>
          <p:nvSpPr>
            <p:cNvPr id="34882" name="Rectangle 69"/>
            <p:cNvSpPr>
              <a:spLocks noChangeArrowheads="1"/>
            </p:cNvSpPr>
            <p:nvPr/>
          </p:nvSpPr>
          <p:spPr bwMode="auto">
            <a:xfrm>
              <a:off x="2571"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2000</a:t>
              </a:r>
              <a:endParaRPr lang="en-US" sz="3600" b="1">
                <a:solidFill>
                  <a:srgbClr val="CC0000"/>
                </a:solidFill>
                <a:cs typeface="Arial" charset="0"/>
              </a:endParaRPr>
            </a:p>
          </p:txBody>
        </p:sp>
        <p:sp>
          <p:nvSpPr>
            <p:cNvPr id="34883" name="Rectangle 70"/>
            <p:cNvSpPr>
              <a:spLocks noChangeArrowheads="1"/>
            </p:cNvSpPr>
            <p:nvPr/>
          </p:nvSpPr>
          <p:spPr bwMode="auto">
            <a:xfrm>
              <a:off x="3420"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2010</a:t>
              </a:r>
              <a:endParaRPr lang="en-US" sz="3600" b="1">
                <a:solidFill>
                  <a:srgbClr val="CC0000"/>
                </a:solidFill>
                <a:cs typeface="Arial" charset="0"/>
              </a:endParaRPr>
            </a:p>
          </p:txBody>
        </p:sp>
        <p:sp>
          <p:nvSpPr>
            <p:cNvPr id="34884" name="Rectangle 71"/>
            <p:cNvSpPr>
              <a:spLocks noChangeArrowheads="1"/>
            </p:cNvSpPr>
            <p:nvPr/>
          </p:nvSpPr>
          <p:spPr bwMode="auto">
            <a:xfrm>
              <a:off x="4273"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2020</a:t>
              </a:r>
              <a:endParaRPr lang="en-US" sz="3600" b="1">
                <a:solidFill>
                  <a:srgbClr val="CC0000"/>
                </a:solidFill>
                <a:cs typeface="Arial" charset="0"/>
              </a:endParaRPr>
            </a:p>
          </p:txBody>
        </p:sp>
        <p:sp>
          <p:nvSpPr>
            <p:cNvPr id="34885" name="Rectangle 72"/>
            <p:cNvSpPr>
              <a:spLocks noChangeArrowheads="1"/>
            </p:cNvSpPr>
            <p:nvPr/>
          </p:nvSpPr>
          <p:spPr bwMode="auto">
            <a:xfrm>
              <a:off x="5122" y="3083"/>
              <a:ext cx="212"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2030</a:t>
              </a:r>
              <a:endParaRPr lang="en-US" sz="3600" b="1">
                <a:solidFill>
                  <a:srgbClr val="CC0000"/>
                </a:solidFill>
                <a:cs typeface="Arial" charset="0"/>
              </a:endParaRPr>
            </a:p>
          </p:txBody>
        </p:sp>
        <p:sp>
          <p:nvSpPr>
            <p:cNvPr id="34886" name="Rectangle 73"/>
            <p:cNvSpPr>
              <a:spLocks noChangeArrowheads="1"/>
            </p:cNvSpPr>
            <p:nvPr/>
          </p:nvSpPr>
          <p:spPr bwMode="auto">
            <a:xfrm rot="-5400000">
              <a:off x="1188" y="1951"/>
              <a:ext cx="385" cy="115"/>
            </a:xfrm>
            <a:prstGeom prst="rect">
              <a:avLst/>
            </a:prstGeom>
            <a:noFill/>
            <a:ln w="9525">
              <a:noFill/>
              <a:miter lim="800000"/>
              <a:headEnd/>
              <a:tailEnd/>
            </a:ln>
          </p:spPr>
          <p:txBody>
            <a:bodyPr wrap="none" lIns="0" tIns="0" rIns="0" bIns="0">
              <a:spAutoFit/>
            </a:bodyPr>
            <a:lstStyle/>
            <a:p>
              <a:pPr eaLnBrk="0" hangingPunct="0"/>
              <a:r>
                <a:rPr lang="en-US" sz="1200">
                  <a:solidFill>
                    <a:srgbClr val="003366"/>
                  </a:solidFill>
                  <a:latin typeface="Arial" charset="0"/>
                  <a:cs typeface="Arial" charset="0"/>
                </a:rPr>
                <a:t>Mt of CO</a:t>
              </a:r>
              <a:endParaRPr lang="en-US" sz="3600" b="1">
                <a:solidFill>
                  <a:srgbClr val="CC0000"/>
                </a:solidFill>
                <a:cs typeface="Arial" charset="0"/>
              </a:endParaRPr>
            </a:p>
          </p:txBody>
        </p:sp>
        <p:sp>
          <p:nvSpPr>
            <p:cNvPr id="34887" name="Rectangle 74"/>
            <p:cNvSpPr>
              <a:spLocks noChangeArrowheads="1"/>
            </p:cNvSpPr>
            <p:nvPr/>
          </p:nvSpPr>
          <p:spPr bwMode="auto">
            <a:xfrm rot="-5400000">
              <a:off x="1390" y="1742"/>
              <a:ext cx="36" cy="77"/>
            </a:xfrm>
            <a:prstGeom prst="rect">
              <a:avLst/>
            </a:prstGeom>
            <a:noFill/>
            <a:ln w="9525">
              <a:noFill/>
              <a:miter lim="800000"/>
              <a:headEnd/>
              <a:tailEnd/>
            </a:ln>
          </p:spPr>
          <p:txBody>
            <a:bodyPr wrap="none" lIns="0" tIns="0" rIns="0" bIns="0">
              <a:spAutoFit/>
            </a:bodyPr>
            <a:lstStyle/>
            <a:p>
              <a:pPr eaLnBrk="0" hangingPunct="0"/>
              <a:r>
                <a:rPr lang="en-US" sz="800">
                  <a:solidFill>
                    <a:srgbClr val="003366"/>
                  </a:solidFill>
                  <a:latin typeface="Arial" charset="0"/>
                  <a:cs typeface="Arial" charset="0"/>
                </a:rPr>
                <a:t>2</a:t>
              </a:r>
              <a:endParaRPr lang="en-US" sz="3600" b="1">
                <a:solidFill>
                  <a:srgbClr val="CC0000"/>
                </a:solidFill>
                <a:cs typeface="Arial" charset="0"/>
              </a:endParaRPr>
            </a:p>
          </p:txBody>
        </p:sp>
      </p:grpSp>
      <p:grpSp>
        <p:nvGrpSpPr>
          <p:cNvPr id="5" name="Group 75"/>
          <p:cNvGrpSpPr>
            <a:grpSpLocks/>
          </p:cNvGrpSpPr>
          <p:nvPr/>
        </p:nvGrpSpPr>
        <p:grpSpPr bwMode="auto">
          <a:xfrm>
            <a:off x="2898775" y="3297238"/>
            <a:ext cx="5410200" cy="169862"/>
            <a:chOff x="1826" y="2077"/>
            <a:chExt cx="3408" cy="107"/>
          </a:xfrm>
        </p:grpSpPr>
        <p:sp>
          <p:nvSpPr>
            <p:cNvPr id="34825" name="Line 76"/>
            <p:cNvSpPr>
              <a:spLocks noChangeShapeType="1"/>
            </p:cNvSpPr>
            <p:nvPr/>
          </p:nvSpPr>
          <p:spPr bwMode="auto">
            <a:xfrm>
              <a:off x="1826" y="2077"/>
              <a:ext cx="3408" cy="1"/>
            </a:xfrm>
            <a:prstGeom prst="line">
              <a:avLst/>
            </a:prstGeom>
            <a:noFill/>
            <a:ln w="19050">
              <a:solidFill>
                <a:srgbClr val="339966"/>
              </a:solidFill>
              <a:round/>
              <a:headEnd/>
              <a:tailEnd/>
            </a:ln>
          </p:spPr>
          <p:txBody>
            <a:bodyPr/>
            <a:lstStyle/>
            <a:p>
              <a:endParaRPr lang="el-GR"/>
            </a:p>
          </p:txBody>
        </p:sp>
        <p:sp>
          <p:nvSpPr>
            <p:cNvPr id="34826" name="Rectangle 77"/>
            <p:cNvSpPr>
              <a:spLocks noChangeArrowheads="1"/>
            </p:cNvSpPr>
            <p:nvPr/>
          </p:nvSpPr>
          <p:spPr bwMode="auto">
            <a:xfrm>
              <a:off x="4535" y="2088"/>
              <a:ext cx="493" cy="96"/>
            </a:xfrm>
            <a:prstGeom prst="rect">
              <a:avLst/>
            </a:prstGeom>
            <a:noFill/>
            <a:ln w="9525">
              <a:noFill/>
              <a:miter lim="800000"/>
              <a:headEnd/>
              <a:tailEnd/>
            </a:ln>
          </p:spPr>
          <p:txBody>
            <a:bodyPr wrap="none" lIns="0" tIns="0" rIns="0" bIns="0">
              <a:spAutoFit/>
            </a:bodyPr>
            <a:lstStyle/>
            <a:p>
              <a:pPr eaLnBrk="0" hangingPunct="0"/>
              <a:r>
                <a:rPr lang="en-US" sz="1000" b="1">
                  <a:solidFill>
                    <a:srgbClr val="339966"/>
                  </a:solidFill>
                  <a:latin typeface="Arial" charset="0"/>
                  <a:cs typeface="Arial" charset="0"/>
                </a:rPr>
                <a:t>Kyoto Target</a:t>
              </a:r>
              <a:endParaRPr lang="en-US" sz="3600" b="1">
                <a:solidFill>
                  <a:srgbClr val="CC0000"/>
                </a:solidFill>
                <a:cs typeface="Arial" charset="0"/>
              </a:endParaRPr>
            </a:p>
          </p:txBody>
        </p:sp>
      </p:grpSp>
    </p:spTree>
    <p:extLst>
      <p:ext uri="{BB962C8B-B14F-4D97-AF65-F5344CB8AC3E}">
        <p14:creationId xmlns:p14="http://schemas.microsoft.com/office/powerpoint/2010/main" val="19862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9948"/>
                                        </p:tgtEl>
                                        <p:attrNameLst>
                                          <p:attrName>style.visibility</p:attrName>
                                        </p:attrNameLst>
                                      </p:cBhvr>
                                      <p:to>
                                        <p:strVal val="visible"/>
                                      </p:to>
                                    </p:set>
                                    <p:animEffect transition="in" filter="blinds(horizontal)">
                                      <p:cBhvr>
                                        <p:cTn id="15" dur="500"/>
                                        <p:tgtEl>
                                          <p:spTgt spid="3994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47800" y="-76200"/>
            <a:ext cx="7543800" cy="1143000"/>
          </a:xfrm>
        </p:spPr>
        <p:txBody>
          <a:bodyPr/>
          <a:lstStyle/>
          <a:p>
            <a:pPr eaLnBrk="1" hangingPunct="1">
              <a:defRPr/>
            </a:pPr>
            <a:r>
              <a:rPr lang="el-GR" sz="3600" smtClean="0"/>
              <a:t>Πρώτα συμπεράσματα</a:t>
            </a:r>
            <a:r>
              <a:rPr lang="en-US" sz="3600" smtClean="0"/>
              <a:t> </a:t>
            </a:r>
          </a:p>
        </p:txBody>
      </p:sp>
      <p:sp>
        <p:nvSpPr>
          <p:cNvPr id="44035" name="Rectangle 3"/>
          <p:cNvSpPr>
            <a:spLocks noGrp="1" noChangeArrowheads="1"/>
          </p:cNvSpPr>
          <p:nvPr>
            <p:ph idx="1"/>
          </p:nvPr>
        </p:nvSpPr>
        <p:spPr>
          <a:xfrm>
            <a:off x="683568" y="1143000"/>
            <a:ext cx="8308032" cy="5105400"/>
          </a:xfrm>
        </p:spPr>
        <p:txBody>
          <a:bodyPr/>
          <a:lstStyle/>
          <a:p>
            <a:pPr eaLnBrk="1" hangingPunct="1">
              <a:spcBef>
                <a:spcPct val="55000"/>
              </a:spcBef>
              <a:defRPr/>
            </a:pPr>
            <a:r>
              <a:rPr lang="en-US" sz="2400" dirty="0" smtClean="0"/>
              <a:t>EU </a:t>
            </a:r>
            <a:r>
              <a:rPr lang="el-GR" sz="2400" dirty="0" smtClean="0"/>
              <a:t>: η χρήση ενέργειας θα συνεχίσει να αυξάνεται</a:t>
            </a:r>
            <a:r>
              <a:rPr lang="en-US" sz="2400" dirty="0" smtClean="0"/>
              <a:t>, </a:t>
            </a:r>
            <a:r>
              <a:rPr lang="el-GR" sz="2400" dirty="0" smtClean="0"/>
              <a:t>λόγω του τομέα των </a:t>
            </a:r>
            <a:r>
              <a:rPr lang="el-GR" sz="2400" u="sng" dirty="0" smtClean="0"/>
              <a:t>μεταφορών</a:t>
            </a:r>
            <a:r>
              <a:rPr lang="en-US" sz="2400" dirty="0" smtClean="0"/>
              <a:t> </a:t>
            </a:r>
            <a:r>
              <a:rPr lang="el-GR" sz="2400" dirty="0" smtClean="0"/>
              <a:t>και </a:t>
            </a:r>
            <a:r>
              <a:rPr lang="en-US" sz="2400" dirty="0" smtClean="0"/>
              <a:t> </a:t>
            </a:r>
            <a:r>
              <a:rPr lang="el-GR" sz="2400" dirty="0" smtClean="0"/>
              <a:t>της </a:t>
            </a:r>
            <a:r>
              <a:rPr lang="el-GR" sz="2400" u="sng" dirty="0" smtClean="0"/>
              <a:t>ηλεκτροπαραγωγής</a:t>
            </a:r>
            <a:endParaRPr lang="en-US" sz="2400" u="sng" dirty="0" smtClean="0"/>
          </a:p>
          <a:p>
            <a:pPr eaLnBrk="1" hangingPunct="1">
              <a:spcBef>
                <a:spcPct val="55000"/>
              </a:spcBef>
              <a:defRPr/>
            </a:pPr>
            <a:r>
              <a:rPr lang="el-GR" sz="2400" dirty="0" smtClean="0"/>
              <a:t>Οι ΑΠΕ θα συνεισφέρουν στην ενεργειακή εικόνα με ταχύ ρυθμό, αλλά τα καύσιμα από απολιθώματα θα συνεχίζουν να κυριαρχούν....</a:t>
            </a:r>
            <a:endParaRPr lang="en-US" sz="2400" dirty="0" smtClean="0"/>
          </a:p>
          <a:p>
            <a:pPr eaLnBrk="1" hangingPunct="1">
              <a:spcBef>
                <a:spcPct val="55000"/>
              </a:spcBef>
              <a:defRPr/>
            </a:pPr>
            <a:r>
              <a:rPr lang="el-GR" sz="2400" dirty="0" smtClean="0"/>
              <a:t>Οι </a:t>
            </a:r>
            <a:r>
              <a:rPr lang="el-GR" sz="2400" u="sng" dirty="0" smtClean="0"/>
              <a:t>εισαγωγές</a:t>
            </a:r>
            <a:r>
              <a:rPr lang="el-GR" sz="2400" dirty="0" smtClean="0"/>
              <a:t> πετρελαίου και ΦΑ </a:t>
            </a:r>
            <a:r>
              <a:rPr lang="el-GR" dirty="0" smtClean="0"/>
              <a:t>αναμένεται να αυξηθούν</a:t>
            </a:r>
            <a:endParaRPr lang="en-US" sz="2400" dirty="0" smtClean="0"/>
          </a:p>
          <a:p>
            <a:pPr eaLnBrk="1" hangingPunct="1">
              <a:spcBef>
                <a:spcPct val="55000"/>
              </a:spcBef>
              <a:defRPr/>
            </a:pPr>
            <a:r>
              <a:rPr lang="el-GR" sz="2400" dirty="0" smtClean="0"/>
              <a:t>Μεγάλη πρόκληση </a:t>
            </a:r>
            <a:r>
              <a:rPr lang="el-GR" sz="2400" u="sng" dirty="0" smtClean="0"/>
              <a:t>επενδύσεων</a:t>
            </a:r>
            <a:r>
              <a:rPr lang="el-GR" sz="2400" dirty="0" smtClean="0"/>
              <a:t> σε τεχνολογία</a:t>
            </a:r>
            <a:endParaRPr lang="en-US" sz="2400" dirty="0" smtClean="0"/>
          </a:p>
          <a:p>
            <a:pPr eaLnBrk="1" hangingPunct="1">
              <a:spcBef>
                <a:spcPct val="55000"/>
              </a:spcBef>
              <a:defRPr/>
            </a:pPr>
            <a:r>
              <a:rPr lang="el-GR" sz="2400" dirty="0" smtClean="0"/>
              <a:t>Οι </a:t>
            </a:r>
            <a:r>
              <a:rPr lang="el-GR" sz="2400" u="sng" dirty="0" smtClean="0"/>
              <a:t>εκπομπές</a:t>
            </a:r>
            <a:r>
              <a:rPr lang="el-GR" sz="2400" dirty="0" smtClean="0"/>
              <a:t> </a:t>
            </a:r>
            <a:r>
              <a:rPr lang="en-US" sz="2400" dirty="0" smtClean="0"/>
              <a:t>CO</a:t>
            </a:r>
            <a:r>
              <a:rPr lang="en-US" sz="2400" baseline="-25000" dirty="0" smtClean="0"/>
              <a:t>2</a:t>
            </a:r>
            <a:r>
              <a:rPr lang="en-US" sz="2400" dirty="0" smtClean="0"/>
              <a:t> </a:t>
            </a:r>
            <a:r>
              <a:rPr lang="el-GR" sz="2400" dirty="0" smtClean="0"/>
              <a:t>θα συνεχίσουν να αυξάνουν, εκτός και αν υιοθετηθούν άλλες πολιτικές με συστηματικό τρόπο, αυξάνοντας την απόδοση, προωθώντας τις ΑΠΕ, επιλέγοντας φυσικό αέριο αντί κάρβουνου.</a:t>
            </a:r>
            <a:endParaRPr lang="en-US" sz="2400" dirty="0" smtClean="0"/>
          </a:p>
        </p:txBody>
      </p:sp>
    </p:spTree>
    <p:extLst>
      <p:ext uri="{BB962C8B-B14F-4D97-AF65-F5344CB8AC3E}">
        <p14:creationId xmlns:p14="http://schemas.microsoft.com/office/powerpoint/2010/main" val="3859303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8"/>
            <a:ext cx="8229600" cy="418058"/>
          </a:xfrm>
        </p:spPr>
        <p:txBody>
          <a:bodyPr>
            <a:normAutofit fontScale="90000"/>
          </a:bodyPr>
          <a:lstStyle/>
          <a:p>
            <a:r>
              <a:rPr lang="el-GR" dirty="0" smtClean="0"/>
              <a:t>ΕΝΕΡΓΕΙΑ : ΜΕΡΙΚΕΣ ΒΑΣΙΚΕΣ ΕΝΝΟΙΕΣ</a:t>
            </a:r>
            <a:endParaRPr lang="en-GB" dirty="0"/>
          </a:p>
        </p:txBody>
      </p:sp>
      <p:sp>
        <p:nvSpPr>
          <p:cNvPr id="4" name="Content Placeholder 2"/>
          <p:cNvSpPr txBox="1">
            <a:spLocks/>
          </p:cNvSpPr>
          <p:nvPr/>
        </p:nvSpPr>
        <p:spPr>
          <a:xfrm>
            <a:off x="359532" y="1628800"/>
            <a:ext cx="8424936"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pPr>
            <a:endParaRPr lang="en-GB" sz="1600" dirty="0"/>
          </a:p>
        </p:txBody>
      </p:sp>
      <p:sp>
        <p:nvSpPr>
          <p:cNvPr id="5" name="Content Placeholder 4"/>
          <p:cNvSpPr>
            <a:spLocks noGrp="1"/>
          </p:cNvSpPr>
          <p:nvPr>
            <p:ph idx="1"/>
          </p:nvPr>
        </p:nvSpPr>
        <p:spPr>
          <a:xfrm>
            <a:off x="554868" y="620688"/>
            <a:ext cx="8229600" cy="5832648"/>
          </a:xfrm>
          <a:noFill/>
        </p:spPr>
        <p:txBody>
          <a:bodyPr>
            <a:noAutofit/>
          </a:bodyPr>
          <a:lstStyle/>
          <a:p>
            <a:pPr>
              <a:spcBef>
                <a:spcPts val="0"/>
              </a:spcBef>
            </a:pPr>
            <a:r>
              <a:rPr lang="el-GR" b="1" dirty="0"/>
              <a:t>ΣΥΜΒΑΤΙΚΟΣ ΘΕΡΜΙΚΟΣ ΣΤΑΘΜΟΣ</a:t>
            </a:r>
          </a:p>
          <a:p>
            <a:pPr lvl="1">
              <a:spcBef>
                <a:spcPts val="0"/>
              </a:spcBef>
            </a:pPr>
            <a:r>
              <a:rPr lang="el-GR" sz="1800" dirty="0"/>
              <a:t>ΤΕΧΝΟΛΟΓΙΑ ΓΙΑ ΗΛΕΚΤΡΟΠΑΡΑΓΩΓΗ ΜΕ </a:t>
            </a:r>
            <a:r>
              <a:rPr lang="el-GR" sz="1800" dirty="0" smtClean="0"/>
              <a:t>ΚΑΥΣΗ ΥΔΡΟΓΟΝΑΝΘΡΑΚΩΝ</a:t>
            </a:r>
            <a:endParaRPr lang="el-GR" sz="1800" dirty="0"/>
          </a:p>
          <a:p>
            <a:pPr>
              <a:spcBef>
                <a:spcPts val="0"/>
              </a:spcBef>
            </a:pPr>
            <a:r>
              <a:rPr lang="el-GR" b="1" dirty="0"/>
              <a:t>ΕΝΕΡΓΕΙΑΚΗ ΕΞΑΡΤΗΣΗ</a:t>
            </a:r>
          </a:p>
          <a:p>
            <a:pPr lvl="1">
              <a:spcBef>
                <a:spcPts val="0"/>
              </a:spcBef>
            </a:pPr>
            <a:r>
              <a:rPr lang="el-GR" sz="1800" dirty="0"/>
              <a:t>ΔΕΙΧΝΕΙ ΤΗΝ ΕΚΤΑΣΗ ΠΟΥ ΕΝΑ ΚΡΑΤΟΣ ΣΤΗΡΙΖΕΤΑΙ ΣΤΙΣ ΕΙΣΑΓΩΓΕΣ ΓΙΑ ΤΗΝ ΚΑΛΥΨΗ ΤΩΝ ΕΝΕΡΓΕΙΑΚΩΝ ΑΝΑΓΚΩΝ. </a:t>
            </a:r>
          </a:p>
          <a:p>
            <a:pPr lvl="1">
              <a:spcBef>
                <a:spcPts val="0"/>
              </a:spcBef>
            </a:pPr>
            <a:r>
              <a:rPr lang="el-GR" sz="1800" dirty="0"/>
              <a:t>ΥΠΟΛΟΓΙΖΕΤΑΙ ΩΣ : ΕΙΣΑΓΩΓΕΣ / [ΑΚΑΘΑΡΙΣΤΗ ΚΑΤΑΝΑΛΩΣΗ + ΑΠΟΘΕΜΑΤΑ]</a:t>
            </a:r>
          </a:p>
          <a:p>
            <a:pPr>
              <a:spcBef>
                <a:spcPts val="0"/>
              </a:spcBef>
            </a:pPr>
            <a:r>
              <a:rPr lang="el-GR" b="1" dirty="0"/>
              <a:t>ΕΝΕΡΓΕΙΑΚΗ ΕΝΤΑΣΗ</a:t>
            </a:r>
          </a:p>
          <a:p>
            <a:pPr lvl="1">
              <a:spcBef>
                <a:spcPts val="0"/>
              </a:spcBef>
            </a:pPr>
            <a:r>
              <a:rPr lang="el-GR" sz="1800" dirty="0"/>
              <a:t>ΕΙΝΑΙ ΕΝΑΣ ΔΕΙΚΤΗΣ ΓΙΑ ΤΗΝ ΑΠΟΔΟΤΙΚΟΤΗΤΑ ΜΕ ΤΗΝ ΟΠΟΙΑ ΧΡΗΣΙΜΟΠΟΙΕΙΤΑΙ Η ΕΝΕΡΓΕΙΑ ΣΤΗΝ ΠΑΡΑΓΩΓΗ. ΟΡΙΖΕΤΑΙ ΩΣ Ο ΛΟΓΟΣ ΤΗΣ ΑΚΑΘΑΡΙΣΤΗΣ ΕΣΩΤΕΡΙΚΗΣ ΚΑΤΑΝΑΛΩΣΗΣ ΠΡΟΣ ΤΟ ΑΚΑΘΑΡΙΣΤΟ ΕΘΝΙΚΟ ΠΡΟΪΟΝ.</a:t>
            </a:r>
          </a:p>
          <a:p>
            <a:pPr>
              <a:spcBef>
                <a:spcPts val="0"/>
              </a:spcBef>
            </a:pPr>
            <a:r>
              <a:rPr lang="el-GR" b="1" dirty="0"/>
              <a:t>ΤΕΛΙΚΗ ΕΝΕΡΓΕΙΑΚΗ ΚΑΤΑΝΑΛΩΣΗ</a:t>
            </a:r>
          </a:p>
          <a:p>
            <a:pPr lvl="1">
              <a:spcBef>
                <a:spcPts val="0"/>
              </a:spcBef>
            </a:pPr>
            <a:r>
              <a:rPr lang="el-GR" sz="1800" dirty="0"/>
              <a:t>ΕΙΝΑΙ Η ΤΕΛΙΚΑ ΚΑΤΑΝΑΛΩΜΕΝΗ ΕΝΕΡΓΕΙΑ ΣΕ ΒΙΟΜΗΧΑΝΙΑ, ΕΜΠΟΡΙΚΟ ΤΟΜΕΑ, ΚΤΙΡΙΑΚΟ ΤΟΜΕΑ, ΓΕΩΡΓΙΑ, ΚΛΠ.</a:t>
            </a:r>
          </a:p>
          <a:p>
            <a:pPr lvl="1">
              <a:spcBef>
                <a:spcPts val="0"/>
              </a:spcBef>
            </a:pPr>
            <a:endParaRPr lang="el-GR" sz="1800" dirty="0"/>
          </a:p>
          <a:p>
            <a:pPr>
              <a:spcBef>
                <a:spcPts val="600"/>
              </a:spcBef>
            </a:pPr>
            <a:r>
              <a:rPr lang="el-GR" b="1" dirty="0"/>
              <a:t>ΤΟΝΝΟΙ ΙΣΟΔΥΝΑΜΟΥ ΠΕΤΡΕΛΑΙΟΥ (ΤΙΠ)</a:t>
            </a:r>
          </a:p>
          <a:p>
            <a:pPr>
              <a:spcBef>
                <a:spcPts val="600"/>
              </a:spcBef>
            </a:pPr>
            <a:r>
              <a:rPr lang="el-GR" b="1" dirty="0" smtClean="0"/>
              <a:t>ΕΝΕΡΓΕΙΑΚΟ </a:t>
            </a:r>
            <a:r>
              <a:rPr lang="el-GR" b="1" dirty="0"/>
              <a:t>ΠΕΡΙΕΧΟΜΕΝΟ ΣΥΜΒΑΤΙΚΩΝ ΚΑΥΣΙΜΩΝ</a:t>
            </a:r>
          </a:p>
          <a:p>
            <a:endParaRPr lang="en-GB" sz="2800" dirty="0"/>
          </a:p>
        </p:txBody>
      </p:sp>
    </p:spTree>
    <p:extLst>
      <p:ext uri="{BB962C8B-B14F-4D97-AF65-F5344CB8AC3E}">
        <p14:creationId xmlns:p14="http://schemas.microsoft.com/office/powerpoint/2010/main" val="27290079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57200" y="908720"/>
            <a:ext cx="8229600" cy="490066"/>
          </a:xfrm>
        </p:spPr>
        <p:txBody>
          <a:bodyPr>
            <a:normAutofit fontScale="90000"/>
          </a:bodyPr>
          <a:lstStyle/>
          <a:p>
            <a:pPr eaLnBrk="1" hangingPunct="1">
              <a:defRPr/>
            </a:pPr>
            <a:r>
              <a:rPr lang="el-GR" dirty="0" smtClean="0"/>
              <a:t>ΕΛΛΑΣ – ΕΝΕΡΓΕΙΑΚΑ ΜΕΓΕΘΗ</a:t>
            </a:r>
          </a:p>
        </p:txBody>
      </p:sp>
    </p:spTree>
    <p:extLst>
      <p:ext uri="{BB962C8B-B14F-4D97-AF65-F5344CB8AC3E}">
        <p14:creationId xmlns:p14="http://schemas.microsoft.com/office/powerpoint/2010/main" val="1103988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l-GR" smtClean="0"/>
              <a:t>Ελλάς: Εξέλιξη Τελικής Κατανάλωσης 1971-2003</a:t>
            </a:r>
          </a:p>
        </p:txBody>
      </p:sp>
      <p:pic>
        <p:nvPicPr>
          <p:cNvPr id="37891" name="Picture 3"/>
          <p:cNvPicPr>
            <a:picLocks noGrp="1" noChangeAspect="1" noChangeArrowheads="1"/>
          </p:cNvPicPr>
          <p:nvPr>
            <p:ph idx="1"/>
          </p:nvPr>
        </p:nvPicPr>
        <p:blipFill>
          <a:blip r:embed="rId3" cstate="print"/>
          <a:stretch>
            <a:fillRect/>
          </a:stretch>
        </p:blipFill>
        <p:spPr>
          <a:xfrm>
            <a:off x="510254" y="1052736"/>
            <a:ext cx="8123492" cy="5328592"/>
          </a:xfrm>
          <a:noFill/>
        </p:spPr>
      </p:pic>
    </p:spTree>
    <p:extLst>
      <p:ext uri="{BB962C8B-B14F-4D97-AF65-F5344CB8AC3E}">
        <p14:creationId xmlns:p14="http://schemas.microsoft.com/office/powerpoint/2010/main" val="42201702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l-GR" sz="3600" smtClean="0"/>
              <a:t>Ελλάς: Εξέλιξη Συνολικής Ενεργειακής Προσφοράς 1971-2003</a:t>
            </a:r>
          </a:p>
        </p:txBody>
      </p:sp>
      <p:pic>
        <p:nvPicPr>
          <p:cNvPr id="38915" name="Picture 3"/>
          <p:cNvPicPr>
            <a:picLocks noGrp="1" noChangeAspect="1" noChangeArrowheads="1"/>
          </p:cNvPicPr>
          <p:nvPr>
            <p:ph idx="1"/>
          </p:nvPr>
        </p:nvPicPr>
        <p:blipFill>
          <a:blip r:embed="rId3" cstate="print"/>
          <a:stretch>
            <a:fillRect/>
          </a:stretch>
        </p:blipFill>
        <p:spPr>
          <a:xfrm>
            <a:off x="971600" y="1266824"/>
            <a:ext cx="7175845" cy="4826471"/>
          </a:xfrm>
          <a:noFill/>
        </p:spPr>
      </p:pic>
    </p:spTree>
    <p:extLst>
      <p:ext uri="{BB962C8B-B14F-4D97-AF65-F5344CB8AC3E}">
        <p14:creationId xmlns:p14="http://schemas.microsoft.com/office/powerpoint/2010/main" val="24129379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defRPr/>
            </a:pPr>
            <a:r>
              <a:rPr lang="el-GR" sz="4000" smtClean="0"/>
              <a:t>Ποσοστά Συνολικής Πρωτογενούς Ενεργειακής Προσφοράς 2003</a:t>
            </a:r>
          </a:p>
        </p:txBody>
      </p:sp>
      <p:pic>
        <p:nvPicPr>
          <p:cNvPr id="39939" name="Picture 3"/>
          <p:cNvPicPr>
            <a:picLocks noGrp="1" noChangeAspect="1" noChangeArrowheads="1"/>
          </p:cNvPicPr>
          <p:nvPr>
            <p:ph idx="1"/>
          </p:nvPr>
        </p:nvPicPr>
        <p:blipFill>
          <a:blip r:embed="rId3" cstate="print"/>
          <a:stretch>
            <a:fillRect/>
          </a:stretch>
        </p:blipFill>
        <p:spPr>
          <a:xfrm>
            <a:off x="971600" y="1266824"/>
            <a:ext cx="7361541" cy="5114503"/>
          </a:xfrm>
          <a:noFill/>
        </p:spPr>
      </p:pic>
    </p:spTree>
    <p:extLst>
      <p:ext uri="{BB962C8B-B14F-4D97-AF65-F5344CB8AC3E}">
        <p14:creationId xmlns:p14="http://schemas.microsoft.com/office/powerpoint/2010/main" val="25728477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l-GR" sz="4000" smtClean="0"/>
              <a:t>Ελλάς: Εξέλιξη Συνολικής Παραγωγής Ενέργειας 1971-2003</a:t>
            </a:r>
          </a:p>
        </p:txBody>
      </p:sp>
      <p:pic>
        <p:nvPicPr>
          <p:cNvPr id="40963" name="Picture 3"/>
          <p:cNvPicPr>
            <a:picLocks noGrp="1" noChangeAspect="1" noChangeArrowheads="1"/>
          </p:cNvPicPr>
          <p:nvPr>
            <p:ph idx="1"/>
          </p:nvPr>
        </p:nvPicPr>
        <p:blipFill>
          <a:blip r:embed="rId3" cstate="print"/>
          <a:stretch>
            <a:fillRect/>
          </a:stretch>
        </p:blipFill>
        <p:spPr>
          <a:xfrm>
            <a:off x="899592" y="1266824"/>
            <a:ext cx="7407212" cy="4754463"/>
          </a:xfrm>
          <a:noFill/>
        </p:spPr>
      </p:pic>
    </p:spTree>
    <p:extLst>
      <p:ext uri="{BB962C8B-B14F-4D97-AF65-F5344CB8AC3E}">
        <p14:creationId xmlns:p14="http://schemas.microsoft.com/office/powerpoint/2010/main" val="23648112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defRPr/>
            </a:pPr>
            <a:r>
              <a:rPr lang="el-GR" sz="4000" smtClean="0"/>
              <a:t>Ελλάς: Εξέλιξη Κατανάλωσης Πετρελαιοειδών 1971-2003</a:t>
            </a:r>
          </a:p>
        </p:txBody>
      </p:sp>
      <p:pic>
        <p:nvPicPr>
          <p:cNvPr id="41987" name="Picture 3"/>
          <p:cNvPicPr>
            <a:picLocks noGrp="1" noChangeAspect="1" noChangeArrowheads="1"/>
          </p:cNvPicPr>
          <p:nvPr>
            <p:ph idx="1"/>
          </p:nvPr>
        </p:nvPicPr>
        <p:blipFill>
          <a:blip r:embed="rId3" cstate="print"/>
          <a:stretch>
            <a:fillRect/>
          </a:stretch>
        </p:blipFill>
        <p:spPr>
          <a:xfrm>
            <a:off x="1300425" y="2249488"/>
            <a:ext cx="6543149" cy="4324350"/>
          </a:xfrm>
          <a:noFill/>
        </p:spPr>
      </p:pic>
    </p:spTree>
    <p:extLst>
      <p:ext uri="{BB962C8B-B14F-4D97-AF65-F5344CB8AC3E}">
        <p14:creationId xmlns:p14="http://schemas.microsoft.com/office/powerpoint/2010/main" val="29605338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defRPr/>
            </a:pPr>
            <a:r>
              <a:rPr lang="el-GR" sz="4000" smtClean="0"/>
              <a:t>Ελλάς: Εξέλιξη Ηλεκτροπαραγωγής 1971-2003</a:t>
            </a:r>
          </a:p>
        </p:txBody>
      </p:sp>
      <p:pic>
        <p:nvPicPr>
          <p:cNvPr id="43011" name="Picture 3"/>
          <p:cNvPicPr>
            <a:picLocks noGrp="1" noChangeAspect="1" noChangeArrowheads="1"/>
          </p:cNvPicPr>
          <p:nvPr>
            <p:ph idx="1"/>
          </p:nvPr>
        </p:nvPicPr>
        <p:blipFill>
          <a:blip r:embed="rId3" cstate="print"/>
          <a:stretch>
            <a:fillRect/>
          </a:stretch>
        </p:blipFill>
        <p:spPr>
          <a:xfrm>
            <a:off x="1290329" y="2249488"/>
            <a:ext cx="6563341" cy="4324350"/>
          </a:xfrm>
          <a:noFill/>
        </p:spPr>
      </p:pic>
    </p:spTree>
    <p:extLst>
      <p:ext uri="{BB962C8B-B14F-4D97-AF65-F5344CB8AC3E}">
        <p14:creationId xmlns:p14="http://schemas.microsoft.com/office/powerpoint/2010/main" val="262632260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defRPr/>
            </a:pPr>
            <a:r>
              <a:rPr lang="el-GR" dirty="0" smtClean="0"/>
              <a:t>Η απαιτούμενη Ενεργειακή Τεχνολογία </a:t>
            </a:r>
          </a:p>
        </p:txBody>
      </p:sp>
      <p:pic>
        <p:nvPicPr>
          <p:cNvPr id="46083" name="Picture 3"/>
          <p:cNvPicPr>
            <a:picLocks noGrp="1" noChangeAspect="1" noChangeArrowheads="1"/>
          </p:cNvPicPr>
          <p:nvPr>
            <p:ph idx="1"/>
          </p:nvPr>
        </p:nvPicPr>
        <p:blipFill>
          <a:blip r:embed="rId3" cstate="print"/>
          <a:stretch>
            <a:fillRect/>
          </a:stretch>
        </p:blipFill>
        <p:spPr>
          <a:xfrm>
            <a:off x="683568" y="908720"/>
            <a:ext cx="7848872" cy="5503058"/>
          </a:xfrm>
          <a:noFill/>
        </p:spPr>
      </p:pic>
    </p:spTree>
    <p:extLst>
      <p:ext uri="{BB962C8B-B14F-4D97-AF65-F5344CB8AC3E}">
        <p14:creationId xmlns:p14="http://schemas.microsoft.com/office/powerpoint/2010/main" val="22151138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88640"/>
            <a:ext cx="8229600" cy="1066800"/>
          </a:xfrm>
        </p:spPr>
        <p:txBody>
          <a:bodyPr/>
          <a:lstStyle/>
          <a:p>
            <a:pPr eaLnBrk="1" hangingPunct="1">
              <a:defRPr/>
            </a:pPr>
            <a:r>
              <a:rPr lang="el-GR" dirty="0" smtClean="0"/>
              <a:t>Ενεργειακή Απόδοση</a:t>
            </a:r>
          </a:p>
        </p:txBody>
      </p:sp>
      <p:pic>
        <p:nvPicPr>
          <p:cNvPr id="47107" name="Picture 3"/>
          <p:cNvPicPr>
            <a:picLocks noGrp="1" noChangeAspect="1" noChangeArrowheads="1"/>
          </p:cNvPicPr>
          <p:nvPr>
            <p:ph idx="1"/>
          </p:nvPr>
        </p:nvPicPr>
        <p:blipFill>
          <a:blip r:embed="rId3" cstate="print"/>
          <a:srcRect/>
          <a:stretch>
            <a:fillRect/>
          </a:stretch>
        </p:blipFill>
        <p:spPr>
          <a:xfrm>
            <a:off x="1619250" y="1484313"/>
            <a:ext cx="6411913" cy="4525962"/>
          </a:xfrm>
          <a:noFill/>
        </p:spPr>
      </p:pic>
    </p:spTree>
    <p:extLst>
      <p:ext uri="{BB962C8B-B14F-4D97-AF65-F5344CB8AC3E}">
        <p14:creationId xmlns:p14="http://schemas.microsoft.com/office/powerpoint/2010/main" val="24220521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ChangeArrowheads="1"/>
          </p:cNvSpPr>
          <p:nvPr/>
        </p:nvSpPr>
        <p:spPr bwMode="auto">
          <a:xfrm>
            <a:off x="539750" y="980728"/>
            <a:ext cx="8353425" cy="496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endParaRPr lang="en-US" altLang="en-US" sz="2000" dirty="0"/>
          </a:p>
        </p:txBody>
      </p:sp>
      <p:sp>
        <p:nvSpPr>
          <p:cNvPr id="2" name="Title 1"/>
          <p:cNvSpPr>
            <a:spLocks noGrp="1"/>
          </p:cNvSpPr>
          <p:nvPr>
            <p:ph type="title"/>
          </p:nvPr>
        </p:nvSpPr>
        <p:spPr/>
        <p:txBody>
          <a:bodyPr>
            <a:normAutofit fontScale="90000"/>
          </a:bodyPr>
          <a:lstStyle/>
          <a:p>
            <a:r>
              <a:rPr lang="el-GR" dirty="0" smtClean="0"/>
              <a:t>ΒΙΒΛΙΟΓΡΑΦΙΑ</a:t>
            </a:r>
            <a:endParaRPr lang="en-GB" dirty="0"/>
          </a:p>
        </p:txBody>
      </p:sp>
      <p:sp>
        <p:nvSpPr>
          <p:cNvPr id="3" name="Content Placeholder 2"/>
          <p:cNvSpPr>
            <a:spLocks noGrp="1"/>
          </p:cNvSpPr>
          <p:nvPr>
            <p:ph idx="1"/>
          </p:nvPr>
        </p:nvSpPr>
        <p:spPr>
          <a:xfrm>
            <a:off x="251521" y="856617"/>
            <a:ext cx="8641654" cy="5217443"/>
          </a:xfrm>
        </p:spPr>
        <p:txBody>
          <a:bodyPr>
            <a:noAutofit/>
          </a:bodyPr>
          <a:lstStyle/>
          <a:p>
            <a:pPr>
              <a:spcBef>
                <a:spcPct val="0"/>
              </a:spcBef>
            </a:pPr>
            <a:r>
              <a:rPr lang="en-US" altLang="en-US" dirty="0" smtClean="0"/>
              <a:t>Boyle</a:t>
            </a:r>
            <a:r>
              <a:rPr lang="en-US" altLang="en-US" dirty="0"/>
              <a:t>, G., Everett, B., </a:t>
            </a:r>
            <a:r>
              <a:rPr lang="en-US" altLang="en-US" dirty="0" err="1"/>
              <a:t>Ramage</a:t>
            </a:r>
            <a:r>
              <a:rPr lang="en-US" altLang="en-US" dirty="0"/>
              <a:t>, J., Energy Systems and Sustainability, Power for a sustainable future, Oxford University Press, 2003</a:t>
            </a:r>
          </a:p>
          <a:p>
            <a:pPr>
              <a:spcBef>
                <a:spcPct val="0"/>
              </a:spcBef>
            </a:pPr>
            <a:r>
              <a:rPr lang="en-US" altLang="en-US" dirty="0"/>
              <a:t>Boyle, G., Renewable Energy, Power for a sustainable future, Oxford University Press, 1996</a:t>
            </a:r>
          </a:p>
          <a:p>
            <a:pPr>
              <a:spcBef>
                <a:spcPct val="0"/>
              </a:spcBef>
            </a:pPr>
            <a:r>
              <a:rPr lang="en-US" altLang="en-US" dirty="0" err="1"/>
              <a:t>Ramage</a:t>
            </a:r>
            <a:r>
              <a:rPr lang="en-US" altLang="en-US" dirty="0"/>
              <a:t>, J., Energy a Guidebook, Oxford University Press, 1997</a:t>
            </a:r>
          </a:p>
          <a:p>
            <a:pPr>
              <a:spcBef>
                <a:spcPct val="0"/>
              </a:spcBef>
            </a:pPr>
            <a:r>
              <a:rPr lang="en-US" altLang="en-US" dirty="0"/>
              <a:t>Culp, A.W.J., Principles of Energy Conversion, McGraw-Hill, 1985</a:t>
            </a:r>
          </a:p>
          <a:p>
            <a:pPr algn="just">
              <a:spcBef>
                <a:spcPct val="0"/>
              </a:spcBef>
            </a:pPr>
            <a:r>
              <a:rPr lang="en-US" altLang="en-US" dirty="0" err="1"/>
              <a:t>Vincke</a:t>
            </a:r>
            <a:r>
              <a:rPr lang="en-US" altLang="en-US" dirty="0"/>
              <a:t>, Ph., ‘</a:t>
            </a:r>
            <a:r>
              <a:rPr lang="en-US" altLang="en-US" dirty="0" err="1"/>
              <a:t>Multicriteria</a:t>
            </a:r>
            <a:r>
              <a:rPr lang="en-US" altLang="en-US" dirty="0"/>
              <a:t> decision aid’, Wiley, New York, 1992</a:t>
            </a:r>
          </a:p>
          <a:p>
            <a:pPr algn="just">
              <a:spcBef>
                <a:spcPct val="0"/>
              </a:spcBef>
            </a:pPr>
            <a:r>
              <a:rPr lang="en-US" altLang="en-US" dirty="0" err="1"/>
              <a:t>Zeleny</a:t>
            </a:r>
            <a:r>
              <a:rPr lang="en-US" altLang="en-US" dirty="0"/>
              <a:t>, M., ‘Multiple criteria decision-making’, </a:t>
            </a:r>
            <a:r>
              <a:rPr lang="en-US" altLang="en-US" dirty="0" err="1"/>
              <a:t>Mcgraw-Hill</a:t>
            </a:r>
            <a:r>
              <a:rPr lang="en-US" altLang="en-US" dirty="0"/>
              <a:t>, 1982</a:t>
            </a:r>
          </a:p>
          <a:p>
            <a:pPr algn="just">
              <a:spcBef>
                <a:spcPct val="0"/>
              </a:spcBef>
            </a:pPr>
            <a:r>
              <a:rPr lang="en-GB" altLang="en-US" dirty="0" err="1"/>
              <a:t>Jeroen</a:t>
            </a:r>
            <a:r>
              <a:rPr lang="en-GB" altLang="en-US" dirty="0"/>
              <a:t> van den Bergh &amp; Frank </a:t>
            </a:r>
            <a:r>
              <a:rPr lang="en-GB" altLang="en-US" dirty="0" err="1"/>
              <a:t>Bruinsma</a:t>
            </a:r>
            <a:r>
              <a:rPr lang="en-GB" altLang="en-US" dirty="0"/>
              <a:t>, Managing the Transition to Renewable Energy: Theory and Practice, Edward Elgar 2008, Cheltenham, UK – Northampton, MA, USA </a:t>
            </a:r>
            <a:endParaRPr lang="en-US" altLang="en-US" dirty="0"/>
          </a:p>
          <a:p>
            <a:pPr>
              <a:spcBef>
                <a:spcPct val="0"/>
              </a:spcBef>
            </a:pPr>
            <a:endParaRPr lang="en-US" altLang="en-US" dirty="0"/>
          </a:p>
          <a:p>
            <a:endParaRPr lang="en-US" altLang="en-US" dirty="0"/>
          </a:p>
          <a:p>
            <a:endParaRPr lang="en-GB" dirty="0"/>
          </a:p>
        </p:txBody>
      </p:sp>
    </p:spTree>
    <p:extLst>
      <p:ext uri="{BB962C8B-B14F-4D97-AF65-F5344CB8AC3E}">
        <p14:creationId xmlns:p14="http://schemas.microsoft.com/office/powerpoint/2010/main" val="96713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9" name="Picture 9"/>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5000"/>
                    </a14:imgEffect>
                  </a14:imgLayer>
                </a14:imgProps>
              </a:ext>
            </a:extLst>
          </a:blip>
          <a:srcRect/>
          <a:stretch>
            <a:fillRect/>
          </a:stretch>
        </p:blipFill>
        <p:spPr bwMode="auto">
          <a:xfrm>
            <a:off x="4932363" y="692150"/>
            <a:ext cx="4089400" cy="5976938"/>
          </a:xfrm>
          <a:prstGeom prst="rect">
            <a:avLst/>
          </a:prstGeom>
          <a:noFill/>
          <a:ln w="9525">
            <a:solidFill>
              <a:schemeClr val="tx1"/>
            </a:solidFill>
            <a:miter lim="800000"/>
            <a:headEnd/>
            <a:tailEnd/>
          </a:ln>
          <a:effectLst/>
        </p:spPr>
      </p:pic>
      <p:sp>
        <p:nvSpPr>
          <p:cNvPr id="537610" name="Text Box 10"/>
          <p:cNvSpPr txBox="1">
            <a:spLocks noChangeArrowheads="1"/>
          </p:cNvSpPr>
          <p:nvPr/>
        </p:nvSpPr>
        <p:spPr bwMode="auto">
          <a:xfrm>
            <a:off x="167439" y="887546"/>
            <a:ext cx="4608512" cy="5586145"/>
          </a:xfrm>
          <a:prstGeom prst="rect">
            <a:avLst/>
          </a:prstGeom>
          <a:solidFill>
            <a:srgbClr val="FFFFCC"/>
          </a:solidFill>
          <a:ln w="9525">
            <a:solidFill>
              <a:srgbClr val="FF0000"/>
            </a:solidFill>
            <a:miter lim="800000"/>
            <a:headEnd/>
            <a:tailEnd/>
          </a:ln>
          <a:effectLst/>
        </p:spPr>
        <p:txBody>
          <a:bodyPr wrap="square">
            <a:spAutoFit/>
          </a:bodyPr>
          <a:lstStyle/>
          <a:p>
            <a:pPr algn="ctr">
              <a:spcBef>
                <a:spcPct val="50000"/>
              </a:spcBef>
            </a:pPr>
            <a:r>
              <a:rPr lang="el-GR" sz="2400" b="1" dirty="0">
                <a:latin typeface="Cambria" panose="02040503050406030204" pitchFamily="18" charset="0"/>
              </a:rPr>
              <a:t>Παράδειγμα</a:t>
            </a:r>
            <a:endParaRPr lang="el-GR" sz="2000" b="1" dirty="0">
              <a:latin typeface="Cambria" panose="02040503050406030204" pitchFamily="18" charset="0"/>
            </a:endParaRPr>
          </a:p>
          <a:p>
            <a:pPr>
              <a:spcBef>
                <a:spcPct val="50000"/>
              </a:spcBef>
            </a:pPr>
            <a:r>
              <a:rPr lang="el-GR" sz="1600" dirty="0">
                <a:latin typeface="Cambria" panose="02040503050406030204" pitchFamily="18" charset="0"/>
              </a:rPr>
              <a:t>1 </a:t>
            </a:r>
            <a:r>
              <a:rPr lang="el-GR" dirty="0">
                <a:latin typeface="Cambria" panose="02040503050406030204" pitchFamily="18" charset="0"/>
              </a:rPr>
              <a:t>κιλό κάρβουνο 20000 </a:t>
            </a:r>
            <a:r>
              <a:rPr lang="en-US" dirty="0">
                <a:latin typeface="Cambria" panose="02040503050406030204" pitchFamily="18" charset="0"/>
              </a:rPr>
              <a:t>KJ</a:t>
            </a:r>
          </a:p>
          <a:p>
            <a:pPr>
              <a:spcBef>
                <a:spcPct val="50000"/>
              </a:spcBef>
            </a:pPr>
            <a:r>
              <a:rPr lang="en-US" dirty="0">
                <a:latin typeface="Cambria" panose="02040503050406030204" pitchFamily="18" charset="0"/>
              </a:rPr>
              <a:t>1 kWh </a:t>
            </a:r>
            <a:r>
              <a:rPr lang="el-GR" dirty="0">
                <a:latin typeface="Cambria" panose="02040503050406030204" pitchFamily="18" charset="0"/>
              </a:rPr>
              <a:t>κιλοβατώρα ηλεκτρικής ενέργειας 3</a:t>
            </a:r>
            <a:r>
              <a:rPr lang="en-US" dirty="0">
                <a:latin typeface="Cambria" panose="02040503050406030204" pitchFamily="18" charset="0"/>
              </a:rPr>
              <a:t>6</a:t>
            </a:r>
            <a:r>
              <a:rPr lang="el-GR" dirty="0">
                <a:latin typeface="Cambria" panose="02040503050406030204" pitchFamily="18" charset="0"/>
              </a:rPr>
              <a:t>00 </a:t>
            </a:r>
            <a:r>
              <a:rPr lang="en-GB" dirty="0" smtClean="0">
                <a:latin typeface="Cambria" panose="02040503050406030204" pitchFamily="18" charset="0"/>
              </a:rPr>
              <a:t>kilo</a:t>
            </a:r>
            <a:r>
              <a:rPr lang="en-US" dirty="0" smtClean="0">
                <a:latin typeface="Cambria" panose="02040503050406030204" pitchFamily="18" charset="0"/>
              </a:rPr>
              <a:t>Joules</a:t>
            </a:r>
            <a:endParaRPr lang="en-US" dirty="0">
              <a:latin typeface="Cambria" panose="02040503050406030204" pitchFamily="18" charset="0"/>
            </a:endParaRPr>
          </a:p>
          <a:p>
            <a:pPr>
              <a:spcBef>
                <a:spcPct val="50000"/>
              </a:spcBef>
            </a:pPr>
            <a:r>
              <a:rPr lang="el-GR" dirty="0">
                <a:latin typeface="Cambria" panose="02040503050406030204" pitchFamily="18" charset="0"/>
              </a:rPr>
              <a:t>Άρα </a:t>
            </a:r>
            <a:r>
              <a:rPr lang="el-GR" dirty="0" smtClean="0">
                <a:latin typeface="Cambria" panose="02040503050406030204" pitchFamily="18" charset="0"/>
              </a:rPr>
              <a:t>1</a:t>
            </a:r>
            <a:r>
              <a:rPr lang="en-US" dirty="0">
                <a:latin typeface="Cambria" panose="02040503050406030204" pitchFamily="18" charset="0"/>
              </a:rPr>
              <a:t>k</a:t>
            </a:r>
            <a:r>
              <a:rPr lang="en-US" dirty="0" smtClean="0">
                <a:latin typeface="Cambria" panose="02040503050406030204" pitchFamily="18" charset="0"/>
              </a:rPr>
              <a:t>g </a:t>
            </a:r>
            <a:r>
              <a:rPr lang="en-US" dirty="0">
                <a:latin typeface="Cambria" panose="02040503050406030204" pitchFamily="18" charset="0"/>
              </a:rPr>
              <a:t>coal </a:t>
            </a:r>
            <a:r>
              <a:rPr lang="el-GR" dirty="0" smtClean="0">
                <a:latin typeface="Cambria" panose="02040503050406030204" pitchFamily="18" charset="0"/>
              </a:rPr>
              <a:t>ισούται με 5.5 </a:t>
            </a:r>
            <a:r>
              <a:rPr lang="en-US" dirty="0">
                <a:latin typeface="Cambria" panose="02040503050406030204" pitchFamily="18" charset="0"/>
              </a:rPr>
              <a:t>kWh</a:t>
            </a:r>
          </a:p>
          <a:p>
            <a:pPr>
              <a:spcBef>
                <a:spcPct val="50000"/>
              </a:spcBef>
            </a:pPr>
            <a:r>
              <a:rPr lang="el-GR" dirty="0">
                <a:latin typeface="Cambria" panose="02040503050406030204" pitchFamily="18" charset="0"/>
              </a:rPr>
              <a:t>Μία λάμπα 100 </a:t>
            </a:r>
            <a:r>
              <a:rPr lang="en-US" dirty="0">
                <a:latin typeface="Cambria" panose="02040503050406030204" pitchFamily="18" charset="0"/>
              </a:rPr>
              <a:t>W (0.1 </a:t>
            </a:r>
            <a:r>
              <a:rPr lang="en-GB" dirty="0" smtClean="0">
                <a:latin typeface="Cambria" panose="02040503050406030204" pitchFamily="18" charset="0"/>
              </a:rPr>
              <a:t>k</a:t>
            </a:r>
            <a:r>
              <a:rPr lang="en-US" dirty="0" smtClean="0">
                <a:latin typeface="Cambria" panose="02040503050406030204" pitchFamily="18" charset="0"/>
              </a:rPr>
              <a:t>W</a:t>
            </a:r>
            <a:r>
              <a:rPr lang="en-US" dirty="0">
                <a:latin typeface="Cambria" panose="02040503050406030204" pitchFamily="18" charset="0"/>
              </a:rPr>
              <a:t>) </a:t>
            </a:r>
            <a:r>
              <a:rPr lang="el-GR" dirty="0">
                <a:latin typeface="Cambria" panose="02040503050406030204" pitchFamily="18" charset="0"/>
              </a:rPr>
              <a:t>«αναμμένη» για 1 ώρα καταναλώνει 0.1 </a:t>
            </a:r>
            <a:r>
              <a:rPr lang="en-US" dirty="0" smtClean="0">
                <a:latin typeface="Cambria" panose="02040503050406030204" pitchFamily="18" charset="0"/>
              </a:rPr>
              <a:t>kWh</a:t>
            </a:r>
            <a:endParaRPr lang="el-GR" dirty="0" smtClean="0">
              <a:latin typeface="Cambria" panose="02040503050406030204" pitchFamily="18" charset="0"/>
            </a:endParaRPr>
          </a:p>
          <a:p>
            <a:pPr>
              <a:spcBef>
                <a:spcPct val="50000"/>
              </a:spcBef>
            </a:pPr>
            <a:r>
              <a:rPr lang="el-GR" dirty="0" smtClean="0">
                <a:latin typeface="Cambria" panose="02040503050406030204" pitchFamily="18" charset="0"/>
              </a:rPr>
              <a:t>Περίπου </a:t>
            </a:r>
            <a:r>
              <a:rPr lang="el-GR" dirty="0">
                <a:latin typeface="Cambria" panose="02040503050406030204" pitchFamily="18" charset="0"/>
              </a:rPr>
              <a:t>το 1/3 του ενεργειακού περιεχόμενου του καυσίμου φτάνει τελικά στον καταναλωτή.</a:t>
            </a:r>
          </a:p>
          <a:p>
            <a:pPr>
              <a:spcBef>
                <a:spcPct val="50000"/>
              </a:spcBef>
            </a:pPr>
            <a:r>
              <a:rPr lang="el-GR" dirty="0">
                <a:latin typeface="Cambria" panose="02040503050406030204" pitchFamily="18" charset="0"/>
              </a:rPr>
              <a:t>Συνεπώς 3 κιλά κάρβουνου χρειάζεται να καίει η ΔΕΗ για να έχει ένα σπίτι φωτισμό για 24 ώρες.</a:t>
            </a:r>
          </a:p>
          <a:p>
            <a:pPr>
              <a:spcBef>
                <a:spcPct val="50000"/>
              </a:spcBef>
            </a:pPr>
            <a:r>
              <a:rPr lang="el-GR" dirty="0" smtClean="0">
                <a:latin typeface="Cambria" panose="02040503050406030204" pitchFamily="18" charset="0"/>
              </a:rPr>
              <a:t>Μπορείτε </a:t>
            </a:r>
            <a:r>
              <a:rPr lang="el-GR" dirty="0">
                <a:latin typeface="Cambria" panose="02040503050406030204" pitchFamily="18" charset="0"/>
              </a:rPr>
              <a:t>να βρείτε την ισχύ του πλυντηρίου </a:t>
            </a:r>
            <a:r>
              <a:rPr lang="el-GR" dirty="0" smtClean="0">
                <a:latin typeface="Cambria" panose="02040503050406030204" pitchFamily="18" charset="0"/>
              </a:rPr>
              <a:t>σας </a:t>
            </a:r>
            <a:r>
              <a:rPr lang="el-GR" dirty="0">
                <a:latin typeface="Cambria" panose="02040503050406030204" pitchFamily="18" charset="0"/>
              </a:rPr>
              <a:t>και να συγκρίνεται την ενέργεια αυτή με την ενέργεια μίας πλύσης.</a:t>
            </a:r>
          </a:p>
        </p:txBody>
      </p:sp>
      <p:sp>
        <p:nvSpPr>
          <p:cNvPr id="2" name="Title 1"/>
          <p:cNvSpPr>
            <a:spLocks noGrp="1"/>
          </p:cNvSpPr>
          <p:nvPr>
            <p:ph type="title"/>
          </p:nvPr>
        </p:nvSpPr>
        <p:spPr>
          <a:xfrm>
            <a:off x="3347864" y="202084"/>
            <a:ext cx="5338936" cy="490066"/>
          </a:xfrm>
        </p:spPr>
        <p:txBody>
          <a:bodyPr>
            <a:normAutofit fontScale="90000"/>
          </a:bodyPr>
          <a:lstStyle/>
          <a:p>
            <a:r>
              <a:rPr lang="el-GR" dirty="0" smtClean="0">
                <a:solidFill>
                  <a:schemeClr val="tx2">
                    <a:lumMod val="50000"/>
                  </a:schemeClr>
                </a:solidFill>
              </a:rPr>
              <a:t>ΒΑΣΙΚΕΣ ΕΝΝΟΙΕΣ</a:t>
            </a:r>
            <a:endParaRPr lang="en-GB" dirty="0">
              <a:solidFill>
                <a:schemeClr val="tx2">
                  <a:lumMod val="50000"/>
                </a:schemeClr>
              </a:solidFill>
            </a:endParaRPr>
          </a:p>
        </p:txBody>
      </p:sp>
      <p:sp>
        <p:nvSpPr>
          <p:cNvPr id="3" name="TextBox 2"/>
          <p:cNvSpPr txBox="1"/>
          <p:nvPr/>
        </p:nvSpPr>
        <p:spPr>
          <a:xfrm>
            <a:off x="323527" y="260648"/>
            <a:ext cx="3960441" cy="584775"/>
          </a:xfrm>
          <a:prstGeom prst="rect">
            <a:avLst/>
          </a:prstGeom>
          <a:solidFill>
            <a:srgbClr val="FFFF00"/>
          </a:solidFill>
        </p:spPr>
        <p:txBody>
          <a:bodyPr wrap="square" rtlCol="0">
            <a:spAutoFit/>
          </a:bodyPr>
          <a:lstStyle/>
          <a:p>
            <a:pPr fontAlgn="base"/>
            <a:r>
              <a:rPr lang="el-GR" sz="1600" dirty="0" smtClean="0">
                <a:latin typeface="Cambria Math" panose="02040503050406030204" pitchFamily="18" charset="0"/>
                <a:ea typeface="Cambria Math" panose="02040503050406030204" pitchFamily="18" charset="0"/>
              </a:rPr>
              <a:t>ΤΟΝΝΟΣ ΙΣΟΔΥΝΑΜΟΥ ΠΕΤΡΕΛΑΙΟΥ :</a:t>
            </a:r>
          </a:p>
          <a:p>
            <a:pPr fontAlgn="base"/>
            <a:r>
              <a:rPr lang="el-GR" sz="1600" dirty="0" smtClean="0">
                <a:latin typeface="Cambria Math" panose="02040503050406030204" pitchFamily="18" charset="0"/>
                <a:ea typeface="Cambria Math" panose="02040503050406030204" pitchFamily="18" charset="0"/>
              </a:rPr>
              <a:t> Η ΙΣΟΔΥΝΑΜΗ ΕΝΕΡΓΕΙΑ 41868 </a:t>
            </a:r>
            <a:r>
              <a:rPr lang="en-GB" sz="1600" dirty="0" err="1" smtClean="0">
                <a:latin typeface="Cambria Math" panose="02040503050406030204" pitchFamily="18" charset="0"/>
                <a:ea typeface="Cambria Math" panose="02040503050406030204" pitchFamily="18" charset="0"/>
              </a:rPr>
              <a:t>kJoules</a:t>
            </a:r>
            <a:endParaRPr lang="en-GB" sz="1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891619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457200" y="332656"/>
            <a:ext cx="8229600" cy="648072"/>
          </a:xfrm>
        </p:spPr>
        <p:txBody>
          <a:bodyPr/>
          <a:lstStyle/>
          <a:p>
            <a:pPr eaLnBrk="1" hangingPunct="1">
              <a:defRPr/>
            </a:pPr>
            <a:r>
              <a:rPr lang="el-GR" dirty="0" smtClean="0"/>
              <a:t>πηγές</a:t>
            </a:r>
          </a:p>
        </p:txBody>
      </p:sp>
      <p:sp>
        <p:nvSpPr>
          <p:cNvPr id="72709" name="Rectangle 5"/>
          <p:cNvSpPr>
            <a:spLocks noChangeArrowheads="1"/>
          </p:cNvSpPr>
          <p:nvPr/>
        </p:nvSpPr>
        <p:spPr bwMode="auto">
          <a:xfrm>
            <a:off x="685800" y="1124744"/>
            <a:ext cx="7772400" cy="4896544"/>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3"/>
              </a:rPr>
              <a:t>www.cres.gr</a:t>
            </a:r>
            <a:r>
              <a:rPr lang="en-US" sz="2000" dirty="0" smtClean="0">
                <a:solidFill>
                  <a:schemeClr val="tx1">
                    <a:lumMod val="95000"/>
                    <a:lumOff val="5000"/>
                  </a:schemeClr>
                </a:solidFill>
              </a:rPr>
              <a:t>	</a:t>
            </a:r>
            <a:r>
              <a:rPr lang="el-GR" sz="2000" dirty="0" smtClean="0">
                <a:solidFill>
                  <a:schemeClr val="tx1">
                    <a:lumMod val="95000"/>
                    <a:lumOff val="5000"/>
                  </a:schemeClr>
                </a:solidFill>
              </a:rPr>
              <a:t>ΚΕΝΤΡΟ ΑΝΑΝΕΩΣΙΜΩΝ ΠΗΓΩΝ ΕΝΕΡΓΕΙΑΣ</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4"/>
              </a:rPr>
              <a:t>www.dei.gr</a:t>
            </a:r>
            <a:r>
              <a:rPr lang="el-GR" sz="2000" dirty="0" smtClean="0">
                <a:solidFill>
                  <a:schemeClr val="tx1">
                    <a:lumMod val="95000"/>
                    <a:lumOff val="5000"/>
                  </a:schemeClr>
                </a:solidFill>
              </a:rPr>
              <a:t>	ΔΕΗ</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5"/>
              </a:rPr>
              <a:t>www.rae.gr</a:t>
            </a:r>
            <a:r>
              <a:rPr lang="el-GR" sz="2000" dirty="0" smtClean="0">
                <a:solidFill>
                  <a:schemeClr val="tx1">
                    <a:lumMod val="95000"/>
                    <a:lumOff val="5000"/>
                  </a:schemeClr>
                </a:solidFill>
              </a:rPr>
              <a:t>	ΡΥΘΜΙΣΤΙΚΗ ΑΡΧΗ ΕΝΕΡΓΕΙΑΣ</a:t>
            </a:r>
            <a:endParaRPr lang="en-US" sz="2000" dirty="0" smtClean="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6"/>
              </a:rPr>
              <a:t>http://www.desmie.gr/</a:t>
            </a:r>
            <a:r>
              <a:rPr lang="el-GR" sz="2000" dirty="0" smtClean="0">
                <a:solidFill>
                  <a:schemeClr val="tx1">
                    <a:lumMod val="95000"/>
                    <a:lumOff val="5000"/>
                  </a:schemeClr>
                </a:solidFill>
              </a:rPr>
              <a:t> </a:t>
            </a:r>
          </a:p>
          <a:p>
            <a:pPr marL="342900" indent="-342900">
              <a:spcBef>
                <a:spcPct val="20000"/>
              </a:spcBef>
              <a:buClr>
                <a:schemeClr val="hlink"/>
              </a:buClr>
              <a:buSzPct val="70000"/>
              <a:buFont typeface="Wingdings" pitchFamily="2" charset="2"/>
              <a:buChar char="n"/>
              <a:defRPr/>
            </a:pPr>
            <a:r>
              <a:rPr lang="en-GB" sz="2000" dirty="0" smtClean="0">
                <a:hlinkClick r:id="rId7"/>
              </a:rPr>
              <a:t>www.admie.gr</a:t>
            </a:r>
            <a:r>
              <a:rPr lang="en-GB" sz="2000" b="1" dirty="0" smtClean="0"/>
              <a:t>  </a:t>
            </a:r>
            <a:r>
              <a:rPr lang="el-GR" sz="2000" dirty="0" smtClean="0"/>
              <a:t>Ανεξάρτητος Διαχειριστής Μεταφοράς Ηλεκτρικής Ενέργειας</a:t>
            </a:r>
            <a:endParaRPr lang="en-GB" sz="2000" dirty="0" smtClean="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GB" sz="2000" dirty="0" smtClean="0">
                <a:solidFill>
                  <a:schemeClr val="tx1">
                    <a:lumMod val="95000"/>
                    <a:lumOff val="5000"/>
                  </a:schemeClr>
                </a:solidFill>
                <a:hlinkClick r:id="rId8"/>
              </a:rPr>
              <a:t>www.lagie.gr</a:t>
            </a:r>
            <a:r>
              <a:rPr lang="el-GR" sz="2000" dirty="0" smtClean="0">
                <a:solidFill>
                  <a:schemeClr val="tx1">
                    <a:lumMod val="95000"/>
                    <a:lumOff val="5000"/>
                  </a:schemeClr>
                </a:solidFill>
              </a:rPr>
              <a:t> Λειτουργός Αγοράς Ηλεκτρικής Ενέργειας</a:t>
            </a:r>
            <a:endParaRPr lang="en-GB" sz="2000" dirty="0" smtClean="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
              </a:rPr>
              <a:t>www.doe.gov</a:t>
            </a:r>
            <a:r>
              <a:rPr lang="el-GR" sz="2000" dirty="0" smtClean="0">
                <a:solidFill>
                  <a:schemeClr val="tx1">
                    <a:lumMod val="95000"/>
                    <a:lumOff val="5000"/>
                  </a:schemeClr>
                </a:solidFill>
              </a:rPr>
              <a:t> </a:t>
            </a:r>
            <a:r>
              <a:rPr lang="en-US" sz="2000" dirty="0" smtClean="0">
                <a:solidFill>
                  <a:schemeClr val="tx1">
                    <a:lumMod val="95000"/>
                    <a:lumOff val="5000"/>
                  </a:schemeClr>
                </a:solidFill>
              </a:rPr>
              <a:t>DEPT OF ENERGY</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9"/>
              </a:rPr>
              <a:t>www.iea.org</a:t>
            </a:r>
            <a:r>
              <a:rPr lang="en-US" sz="2000" dirty="0" smtClean="0">
                <a:solidFill>
                  <a:schemeClr val="tx1">
                    <a:lumMod val="95000"/>
                    <a:lumOff val="5000"/>
                  </a:schemeClr>
                </a:solidFill>
              </a:rPr>
              <a:t>	  INTERNATIONAL ENERGY AGENCY</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a:solidFill>
                  <a:schemeClr val="tx1">
                    <a:lumMod val="95000"/>
                    <a:lumOff val="5000"/>
                  </a:schemeClr>
                </a:solidFill>
                <a:hlinkClick r:id="rId10"/>
              </a:rPr>
              <a:t>http://www.worldenergyoutlook.org/</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a:solidFill>
                  <a:schemeClr val="tx1">
                    <a:lumMod val="95000"/>
                    <a:lumOff val="5000"/>
                  </a:schemeClr>
                </a:solidFill>
                <a:hlinkClick r:id="rId11"/>
              </a:rPr>
              <a:t>http://www.nrel.gov</a:t>
            </a:r>
            <a:r>
              <a:rPr lang="en-US" sz="2000" dirty="0" smtClean="0">
                <a:solidFill>
                  <a:schemeClr val="tx1">
                    <a:lumMod val="95000"/>
                    <a:lumOff val="5000"/>
                  </a:schemeClr>
                </a:solidFill>
                <a:hlinkClick r:id="rId11"/>
              </a:rPr>
              <a:t>/</a:t>
            </a:r>
            <a:r>
              <a:rPr lang="en-US" sz="2000" dirty="0" smtClean="0">
                <a:solidFill>
                  <a:schemeClr val="tx1">
                    <a:lumMod val="95000"/>
                    <a:lumOff val="5000"/>
                  </a:schemeClr>
                </a:solidFill>
              </a:rPr>
              <a:t> NATIONAL RENEWABLE ENERGIES LAB</a:t>
            </a:r>
            <a:endParaRPr lang="en-US"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rId12"/>
              </a:rPr>
              <a:t>www.wec.org</a:t>
            </a:r>
            <a:r>
              <a:rPr lang="en-US" sz="2000" dirty="0" smtClean="0">
                <a:solidFill>
                  <a:schemeClr val="tx1">
                    <a:lumMod val="95000"/>
                    <a:lumOff val="5000"/>
                  </a:schemeClr>
                </a:solidFill>
              </a:rPr>
              <a:t> WORLD ENERGY COUNCIL</a:t>
            </a:r>
          </a:p>
          <a:p>
            <a:pPr marL="342900" indent="-342900">
              <a:spcBef>
                <a:spcPct val="20000"/>
              </a:spcBef>
              <a:buClr>
                <a:schemeClr val="hlink"/>
              </a:buClr>
              <a:buSzPct val="70000"/>
              <a:buFont typeface="Wingdings" pitchFamily="2" charset="2"/>
              <a:buChar char="n"/>
              <a:defRPr/>
            </a:pPr>
            <a:r>
              <a:rPr lang="en-US" sz="2000" dirty="0" smtClean="0">
                <a:solidFill>
                  <a:schemeClr val="tx1">
                    <a:lumMod val="95000"/>
                    <a:lumOff val="5000"/>
                  </a:schemeClr>
                </a:solidFill>
                <a:hlinkClick r:id=""/>
              </a:rPr>
              <a:t>http</a:t>
            </a:r>
            <a:r>
              <a:rPr lang="en-US" sz="2000" dirty="0">
                <a:solidFill>
                  <a:schemeClr val="tx1">
                    <a:lumMod val="95000"/>
                    <a:lumOff val="5000"/>
                  </a:schemeClr>
                </a:solidFill>
                <a:hlinkClick r:id="rId13"/>
              </a:rPr>
              <a:t>://europa.eu.int/comm/energy/res/index_en.htm</a:t>
            </a:r>
            <a:endParaRPr lang="en-US" sz="2000" dirty="0">
              <a:solidFill>
                <a:schemeClr val="tx1">
                  <a:lumMod val="95000"/>
                  <a:lumOff val="5000"/>
                </a:schemeClr>
              </a:solidFill>
            </a:endParaRPr>
          </a:p>
          <a:p>
            <a:pPr marL="342900" indent="-342900">
              <a:spcBef>
                <a:spcPct val="20000"/>
              </a:spcBef>
              <a:buClr>
                <a:schemeClr val="hlink"/>
              </a:buClr>
              <a:buSzPct val="70000"/>
              <a:defRPr/>
            </a:pPr>
            <a:endParaRPr lang="el-GR" sz="2000" dirty="0">
              <a:solidFill>
                <a:schemeClr val="tx1">
                  <a:lumMod val="95000"/>
                  <a:lumOff val="5000"/>
                </a:schemeClr>
              </a:solidFill>
            </a:endParaRPr>
          </a:p>
          <a:p>
            <a:pPr marL="342900" indent="-342900">
              <a:spcBef>
                <a:spcPct val="20000"/>
              </a:spcBef>
              <a:buClr>
                <a:schemeClr val="hlink"/>
              </a:buClr>
              <a:buSzPct val="70000"/>
              <a:buFont typeface="Wingdings" pitchFamily="2" charset="2"/>
              <a:buNone/>
              <a:defRPr/>
            </a:pPr>
            <a:endParaRPr lang="el-GR" sz="2000" u="sng" dirty="0">
              <a:solidFill>
                <a:schemeClr val="tx1">
                  <a:lumMod val="95000"/>
                  <a:lumOff val="5000"/>
                </a:schemeClr>
              </a:solidFill>
            </a:endParaRPr>
          </a:p>
          <a:p>
            <a:pPr marL="342900" indent="-342900">
              <a:spcBef>
                <a:spcPct val="20000"/>
              </a:spcBef>
              <a:buClr>
                <a:schemeClr val="hlink"/>
              </a:buClr>
              <a:buSzPct val="70000"/>
              <a:buFont typeface="Wingdings" pitchFamily="2" charset="2"/>
              <a:buNone/>
              <a:defRPr/>
            </a:pPr>
            <a:endParaRPr lang="el-GR" sz="2000" u="sng" dirty="0">
              <a:solidFill>
                <a:schemeClr val="tx1">
                  <a:lumMod val="95000"/>
                  <a:lumOff val="5000"/>
                </a:schemeClr>
              </a:solidFill>
            </a:endParaRPr>
          </a:p>
          <a:p>
            <a:pPr marL="342900" indent="-342900">
              <a:spcBef>
                <a:spcPct val="20000"/>
              </a:spcBef>
              <a:buClr>
                <a:schemeClr val="hlink"/>
              </a:buClr>
              <a:buSzPct val="70000"/>
              <a:buFont typeface="Wingdings" pitchFamily="2" charset="2"/>
              <a:buChar char="n"/>
              <a:defRPr/>
            </a:pPr>
            <a:endParaRPr lang="en-US" sz="2000" u="sng" dirty="0">
              <a:solidFill>
                <a:schemeClr val="tx1">
                  <a:lumMod val="95000"/>
                  <a:lumOff val="5000"/>
                </a:schemeClr>
              </a:solidFill>
            </a:endParaRPr>
          </a:p>
        </p:txBody>
      </p:sp>
    </p:spTree>
    <p:extLst>
      <p:ext uri="{BB962C8B-B14F-4D97-AF65-F5344CB8AC3E}">
        <p14:creationId xmlns:p14="http://schemas.microsoft.com/office/powerpoint/2010/main" val="3077325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INTERNET</a:t>
            </a:r>
            <a:endParaRPr lang="en-GB" dirty="0"/>
          </a:p>
        </p:txBody>
      </p:sp>
      <p:sp>
        <p:nvSpPr>
          <p:cNvPr id="3" name="Content Placeholder 2"/>
          <p:cNvSpPr>
            <a:spLocks noGrp="1"/>
          </p:cNvSpPr>
          <p:nvPr>
            <p:ph idx="1"/>
          </p:nvPr>
        </p:nvSpPr>
        <p:spPr/>
        <p:txBody>
          <a:bodyPr>
            <a:noAutofit/>
          </a:bodyPr>
          <a:lstStyle/>
          <a:p>
            <a:r>
              <a:rPr lang="en-US" altLang="en-US" sz="1600" dirty="0">
                <a:hlinkClick r:id="rId2"/>
              </a:rPr>
              <a:t>www.cres.gr</a:t>
            </a:r>
            <a:endParaRPr lang="en-US" altLang="en-US" sz="1600" dirty="0"/>
          </a:p>
          <a:p>
            <a:r>
              <a:rPr lang="en-US" altLang="en-US" sz="1600" dirty="0">
                <a:hlinkClick r:id="rId3"/>
              </a:rPr>
              <a:t>www.dei.gr</a:t>
            </a:r>
            <a:endParaRPr lang="en-US" altLang="en-US" sz="1600" dirty="0"/>
          </a:p>
          <a:p>
            <a:r>
              <a:rPr lang="en-US" altLang="en-US" sz="1600" dirty="0">
                <a:hlinkClick r:id="rId4"/>
              </a:rPr>
              <a:t>www.rae.gr</a:t>
            </a:r>
            <a:endParaRPr lang="en-US" altLang="en-US" sz="1600" dirty="0"/>
          </a:p>
          <a:p>
            <a:r>
              <a:rPr lang="en-US" altLang="en-US" sz="1600" dirty="0">
                <a:hlinkClick r:id="rId5"/>
              </a:rPr>
              <a:t>www.doe.gov</a:t>
            </a:r>
            <a:endParaRPr lang="en-US" altLang="en-US" sz="1600" dirty="0"/>
          </a:p>
          <a:p>
            <a:r>
              <a:rPr lang="en-US" altLang="en-US" sz="1600" dirty="0">
                <a:hlinkClick r:id="rId6"/>
              </a:rPr>
              <a:t>www.iea.org</a:t>
            </a:r>
            <a:endParaRPr lang="en-US" altLang="en-US" sz="1600" dirty="0"/>
          </a:p>
          <a:p>
            <a:r>
              <a:rPr lang="en-US" altLang="en-US" sz="1600" dirty="0">
                <a:hlinkClick r:id="rId7"/>
              </a:rPr>
              <a:t>http://www.worldenergyoutlook.org/</a:t>
            </a:r>
            <a:endParaRPr lang="en-US" altLang="en-US" sz="1600" dirty="0"/>
          </a:p>
          <a:p>
            <a:r>
              <a:rPr lang="en-US" altLang="en-US" sz="1600" dirty="0">
                <a:hlinkClick r:id="rId8"/>
              </a:rPr>
              <a:t>http://www.nrel.gov/</a:t>
            </a:r>
            <a:endParaRPr lang="en-US" altLang="en-US" sz="1600" dirty="0"/>
          </a:p>
          <a:p>
            <a:r>
              <a:rPr lang="en-US" altLang="en-US" sz="1600" dirty="0">
                <a:hlinkClick r:id="rId9"/>
              </a:rPr>
              <a:t>http://europa.eu.int/comm/energy/res/index_en.htm</a:t>
            </a:r>
            <a:endParaRPr lang="en-US" altLang="en-US" sz="1600" dirty="0"/>
          </a:p>
          <a:p>
            <a:r>
              <a:rPr lang="en-US" altLang="en-US" sz="1400" dirty="0">
                <a:hlinkClick r:id="rId10"/>
              </a:rPr>
              <a:t>www.aegean.gr/environment/energy/mcda</a:t>
            </a:r>
            <a:endParaRPr lang="en-US" altLang="en-US" sz="1400" dirty="0"/>
          </a:p>
          <a:p>
            <a:pPr>
              <a:spcBef>
                <a:spcPct val="0"/>
              </a:spcBef>
              <a:buFontTx/>
              <a:buNone/>
            </a:pPr>
            <a:endParaRPr lang="el-GR" altLang="en-US" sz="2000" u="sng" dirty="0"/>
          </a:p>
          <a:p>
            <a:r>
              <a:rPr lang="en-US" altLang="en-US" sz="2000" dirty="0"/>
              <a:t>Energy </a:t>
            </a:r>
            <a:r>
              <a:rPr lang="en-US" altLang="en-US" sz="1400" dirty="0">
                <a:hlinkClick r:id="rId11"/>
              </a:rPr>
              <a:t>http://www.elsevier.com/wps/find/journaldescription.cws_home/483/description#description</a:t>
            </a:r>
            <a:endParaRPr lang="en-US" altLang="en-US" sz="1400" dirty="0"/>
          </a:p>
          <a:p>
            <a:r>
              <a:rPr lang="en-US" altLang="en-US" sz="2000" dirty="0"/>
              <a:t>Energy Policy </a:t>
            </a:r>
            <a:r>
              <a:rPr lang="en-US" altLang="en-US" sz="1400" dirty="0">
                <a:hlinkClick r:id="rId12"/>
              </a:rPr>
              <a:t>http://www.elsevier.com/wps/find/journaldescription.cws_home/30414/description#description</a:t>
            </a:r>
            <a:endParaRPr lang="en-US" altLang="en-US" sz="1400" dirty="0"/>
          </a:p>
          <a:p>
            <a:r>
              <a:rPr lang="en-US" altLang="en-US" sz="2000" dirty="0"/>
              <a:t>Energy Economics </a:t>
            </a:r>
            <a:r>
              <a:rPr lang="el-GR" altLang="en-US" sz="1400" dirty="0">
                <a:hlinkClick r:id="rId13"/>
              </a:rPr>
              <a:t>http://www.elsevier.com/wps/find/journaldescription.cws_home/30413/description#description</a:t>
            </a:r>
            <a:endParaRPr lang="el-GR" altLang="en-US" sz="1400" dirty="0"/>
          </a:p>
          <a:p>
            <a:r>
              <a:rPr lang="en-US" altLang="en-US" sz="2000" dirty="0"/>
              <a:t>Ecological Economics </a:t>
            </a:r>
            <a:r>
              <a:rPr lang="en-US" altLang="en-US" sz="1400" dirty="0">
                <a:hlinkClick r:id="rId14"/>
              </a:rPr>
              <a:t>http://www.elsevier.com/wps/find/journaldescription.cws_home/503305/description#description</a:t>
            </a:r>
            <a:endParaRPr lang="en-US" altLang="en-US" sz="1400" dirty="0"/>
          </a:p>
          <a:p>
            <a:endParaRPr lang="en-US" altLang="en-US" sz="1400" dirty="0"/>
          </a:p>
          <a:p>
            <a:endParaRPr lang="en-US" altLang="en-US" sz="2000" dirty="0"/>
          </a:p>
          <a:p>
            <a:endParaRPr lang="el-GR" altLang="en-US" sz="2000" dirty="0"/>
          </a:p>
          <a:p>
            <a:endParaRPr lang="en-US" altLang="en-US" sz="2000" dirty="0"/>
          </a:p>
          <a:p>
            <a:endParaRPr lang="en-US" altLang="en-US" sz="2000" dirty="0"/>
          </a:p>
          <a:p>
            <a:endParaRPr lang="en-US" altLang="en-US" sz="2000" dirty="0"/>
          </a:p>
          <a:p>
            <a:pPr>
              <a:buFontTx/>
              <a:buNone/>
            </a:pPr>
            <a:endParaRPr lang="en-US" altLang="en-US" sz="1400" dirty="0"/>
          </a:p>
          <a:p>
            <a:endParaRPr lang="el-GR" altLang="en-US" sz="1600" dirty="0"/>
          </a:p>
          <a:p>
            <a:pPr>
              <a:buFontTx/>
              <a:buNone/>
            </a:pPr>
            <a:endParaRPr lang="el-GR" altLang="en-US" sz="1600" u="sng" dirty="0"/>
          </a:p>
          <a:p>
            <a:pPr>
              <a:buFontTx/>
              <a:buNone/>
            </a:pPr>
            <a:endParaRPr lang="el-GR" altLang="en-US" sz="1600" u="sng" dirty="0"/>
          </a:p>
          <a:p>
            <a:endParaRPr lang="en-US" altLang="en-US" sz="1600" u="sng" dirty="0"/>
          </a:p>
          <a:p>
            <a:endParaRPr lang="en-GB" sz="1400" dirty="0"/>
          </a:p>
        </p:txBody>
      </p:sp>
    </p:spTree>
    <p:extLst>
      <p:ext uri="{BB962C8B-B14F-4D97-AF65-F5344CB8AC3E}">
        <p14:creationId xmlns:p14="http://schemas.microsoft.com/office/powerpoint/2010/main" val="97555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755650" y="2349500"/>
            <a:ext cx="8064500" cy="579438"/>
          </a:xfrm>
          <a:prstGeom prst="rect">
            <a:avLst/>
          </a:prstGeom>
          <a:noFill/>
          <a:ln w="9525">
            <a:noFill/>
            <a:miter lim="800000"/>
            <a:headEnd/>
            <a:tailEnd/>
          </a:ln>
          <a:effectLst/>
        </p:spPr>
        <p:txBody>
          <a:bodyPr>
            <a:spAutoFit/>
          </a:bodyPr>
          <a:lstStyle/>
          <a:p>
            <a:pPr algn="ctr">
              <a:spcBef>
                <a:spcPct val="50000"/>
              </a:spcBef>
            </a:pPr>
            <a:r>
              <a:rPr lang="el-GR" sz="3200"/>
              <a:t>Η ΚΑΤΑΣΤΑΣΗ ΣΤΗΝ ΕΥΡΩΠΗ ΤΩΝ 27</a:t>
            </a:r>
          </a:p>
        </p:txBody>
      </p:sp>
    </p:spTree>
    <p:extLst>
      <p:ext uri="{BB962C8B-B14F-4D97-AF65-F5344CB8AC3E}">
        <p14:creationId xmlns:p14="http://schemas.microsoft.com/office/powerpoint/2010/main" val="3678676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3" cstate="print"/>
          <a:srcRect/>
          <a:stretch>
            <a:fillRect/>
          </a:stretch>
        </p:blipFill>
        <p:spPr bwMode="auto">
          <a:xfrm>
            <a:off x="179388" y="1184275"/>
            <a:ext cx="8785225" cy="4189413"/>
          </a:xfrm>
          <a:prstGeom prst="rect">
            <a:avLst/>
          </a:prstGeom>
          <a:noFill/>
          <a:ln w="9525">
            <a:solidFill>
              <a:schemeClr val="tx1"/>
            </a:solidFill>
            <a:miter lim="800000"/>
            <a:headEnd/>
            <a:tailEnd/>
          </a:ln>
          <a:effectLst/>
        </p:spPr>
      </p:pic>
      <p:sp>
        <p:nvSpPr>
          <p:cNvPr id="4" name="Title 3"/>
          <p:cNvSpPr>
            <a:spLocks noGrp="1"/>
          </p:cNvSpPr>
          <p:nvPr>
            <p:ph type="title"/>
          </p:nvPr>
        </p:nvSpPr>
        <p:spPr/>
        <p:txBody>
          <a:bodyPr>
            <a:normAutofit fontScale="90000"/>
          </a:bodyPr>
          <a:lstStyle/>
          <a:p>
            <a:r>
              <a:rPr lang="el-GR" b="1" dirty="0"/>
              <a:t>ΕΥΡΩΠΑΙΚΗ ΕΝΩΣΗ</a:t>
            </a:r>
            <a:r>
              <a:rPr lang="en-US" b="1" dirty="0"/>
              <a:t> (EU-27)</a:t>
            </a:r>
            <a:endParaRPr lang="en-GB" dirty="0"/>
          </a:p>
        </p:txBody>
      </p:sp>
    </p:spTree>
    <p:extLst>
      <p:ext uri="{BB962C8B-B14F-4D97-AF65-F5344CB8AC3E}">
        <p14:creationId xmlns:p14="http://schemas.microsoft.com/office/powerpoint/2010/main" val="3024134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6" name="Picture 2"/>
          <p:cNvPicPr>
            <a:picLocks noChangeAspect="1" noChangeArrowheads="1"/>
          </p:cNvPicPr>
          <p:nvPr/>
        </p:nvPicPr>
        <p:blipFill>
          <a:blip r:embed="rId3" cstate="print"/>
          <a:srcRect/>
          <a:stretch>
            <a:fillRect/>
          </a:stretch>
        </p:blipFill>
        <p:spPr bwMode="auto">
          <a:xfrm>
            <a:off x="468313" y="836613"/>
            <a:ext cx="6553200" cy="2763837"/>
          </a:xfrm>
          <a:prstGeom prst="rect">
            <a:avLst/>
          </a:prstGeom>
          <a:noFill/>
          <a:ln w="9525">
            <a:solidFill>
              <a:schemeClr val="tx1"/>
            </a:solidFill>
            <a:miter lim="800000"/>
            <a:headEnd/>
            <a:tailEnd/>
          </a:ln>
          <a:effectLst/>
        </p:spPr>
      </p:pic>
      <p:pic>
        <p:nvPicPr>
          <p:cNvPr id="533507" name="Picture 3"/>
          <p:cNvPicPr>
            <a:picLocks noChangeAspect="1" noChangeArrowheads="1"/>
          </p:cNvPicPr>
          <p:nvPr/>
        </p:nvPicPr>
        <p:blipFill>
          <a:blip r:embed="rId4" cstate="print"/>
          <a:srcRect/>
          <a:stretch>
            <a:fillRect/>
          </a:stretch>
        </p:blipFill>
        <p:spPr bwMode="auto">
          <a:xfrm>
            <a:off x="468313" y="3716338"/>
            <a:ext cx="6553200" cy="3028950"/>
          </a:xfrm>
          <a:prstGeom prst="rect">
            <a:avLst/>
          </a:prstGeom>
          <a:noFill/>
          <a:ln w="9525">
            <a:solidFill>
              <a:schemeClr val="tx1"/>
            </a:solidFill>
            <a:miter lim="800000"/>
            <a:headEnd/>
            <a:tailEnd/>
          </a:ln>
          <a:effectLst/>
        </p:spPr>
      </p:pic>
      <p:sp>
        <p:nvSpPr>
          <p:cNvPr id="533509" name="AutoShape 5"/>
          <p:cNvSpPr>
            <a:spLocks noChangeArrowheads="1"/>
          </p:cNvSpPr>
          <p:nvPr/>
        </p:nvSpPr>
        <p:spPr bwMode="auto">
          <a:xfrm rot="10800000">
            <a:off x="6156325" y="1052513"/>
            <a:ext cx="2592388" cy="217487"/>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el-GR"/>
          </a:p>
        </p:txBody>
      </p:sp>
      <p:sp>
        <p:nvSpPr>
          <p:cNvPr id="533510" name="AutoShape 6"/>
          <p:cNvSpPr>
            <a:spLocks noChangeArrowheads="1"/>
          </p:cNvSpPr>
          <p:nvPr/>
        </p:nvSpPr>
        <p:spPr bwMode="auto">
          <a:xfrm rot="10800000">
            <a:off x="6300788" y="3860800"/>
            <a:ext cx="2592387" cy="2174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el-GR"/>
          </a:p>
        </p:txBody>
      </p:sp>
      <p:sp>
        <p:nvSpPr>
          <p:cNvPr id="533511" name="Text Box 7"/>
          <p:cNvSpPr txBox="1">
            <a:spLocks noChangeArrowheads="1"/>
          </p:cNvSpPr>
          <p:nvPr/>
        </p:nvSpPr>
        <p:spPr bwMode="auto">
          <a:xfrm>
            <a:off x="7164388" y="692150"/>
            <a:ext cx="1800225" cy="336550"/>
          </a:xfrm>
          <a:prstGeom prst="rect">
            <a:avLst/>
          </a:prstGeom>
          <a:noFill/>
          <a:ln w="9525">
            <a:noFill/>
            <a:miter lim="800000"/>
            <a:headEnd/>
            <a:tailEnd/>
          </a:ln>
          <a:effectLst/>
        </p:spPr>
        <p:txBody>
          <a:bodyPr>
            <a:spAutoFit/>
          </a:bodyPr>
          <a:lstStyle/>
          <a:p>
            <a:pPr>
              <a:spcBef>
                <a:spcPct val="50000"/>
              </a:spcBef>
            </a:pPr>
            <a:r>
              <a:rPr lang="el-GR" sz="1600"/>
              <a:t>Δυναμικότητα</a:t>
            </a:r>
          </a:p>
        </p:txBody>
      </p:sp>
      <p:sp>
        <p:nvSpPr>
          <p:cNvPr id="533512" name="Text Box 8"/>
          <p:cNvSpPr txBox="1">
            <a:spLocks noChangeArrowheads="1"/>
          </p:cNvSpPr>
          <p:nvPr/>
        </p:nvSpPr>
        <p:spPr bwMode="auto">
          <a:xfrm>
            <a:off x="7164388" y="3500438"/>
            <a:ext cx="1800225" cy="336550"/>
          </a:xfrm>
          <a:prstGeom prst="rect">
            <a:avLst/>
          </a:prstGeom>
          <a:noFill/>
          <a:ln w="9525">
            <a:noFill/>
            <a:miter lim="800000"/>
            <a:headEnd/>
            <a:tailEnd/>
          </a:ln>
          <a:effectLst/>
        </p:spPr>
        <p:txBody>
          <a:bodyPr>
            <a:spAutoFit/>
          </a:bodyPr>
          <a:lstStyle/>
          <a:p>
            <a:pPr>
              <a:spcBef>
                <a:spcPct val="50000"/>
              </a:spcBef>
            </a:pPr>
            <a:r>
              <a:rPr lang="el-GR" sz="1600"/>
              <a:t>Παραγωγή</a:t>
            </a:r>
          </a:p>
        </p:txBody>
      </p:sp>
      <p:sp>
        <p:nvSpPr>
          <p:cNvPr id="2" name="Title 1"/>
          <p:cNvSpPr>
            <a:spLocks noGrp="1"/>
          </p:cNvSpPr>
          <p:nvPr>
            <p:ph type="title"/>
          </p:nvPr>
        </p:nvSpPr>
        <p:spPr/>
        <p:txBody>
          <a:bodyPr>
            <a:normAutofit fontScale="90000"/>
          </a:bodyPr>
          <a:lstStyle/>
          <a:p>
            <a:r>
              <a:rPr lang="el-GR" b="1" dirty="0"/>
              <a:t>ΕΥΡΩΠΑΙΚΗ ΕΝΩΣΗ</a:t>
            </a:r>
            <a:r>
              <a:rPr lang="en-US" b="1" dirty="0"/>
              <a:t> (EU-27)</a:t>
            </a:r>
            <a:endParaRPr lang="en-GB" dirty="0"/>
          </a:p>
        </p:txBody>
      </p:sp>
    </p:spTree>
    <p:extLst>
      <p:ext uri="{BB962C8B-B14F-4D97-AF65-F5344CB8AC3E}">
        <p14:creationId xmlns:p14="http://schemas.microsoft.com/office/powerpoint/2010/main" val="4133387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graphicFrame>
        <p:nvGraphicFramePr>
          <p:cNvPr id="4" name="Chart 3"/>
          <p:cNvGraphicFramePr>
            <a:graphicFrameLocks/>
          </p:cNvGraphicFramePr>
          <p:nvPr/>
        </p:nvGraphicFramePr>
        <p:xfrm>
          <a:off x="-1588" y="46037"/>
          <a:ext cx="9147176" cy="6765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79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graphicFrame>
        <p:nvGraphicFramePr>
          <p:cNvPr id="4" name="Chart 3"/>
          <p:cNvGraphicFramePr>
            <a:graphicFrameLocks/>
          </p:cNvGraphicFramePr>
          <p:nvPr/>
        </p:nvGraphicFramePr>
        <p:xfrm>
          <a:off x="-1588" y="46037"/>
          <a:ext cx="9147176" cy="6765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754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graphicFrame>
        <p:nvGraphicFramePr>
          <p:cNvPr id="3" name="Chart 2"/>
          <p:cNvGraphicFramePr>
            <a:graphicFrameLocks/>
          </p:cNvGraphicFramePr>
          <p:nvPr/>
        </p:nvGraphicFramePr>
        <p:xfrm>
          <a:off x="-1588" y="46037"/>
          <a:ext cx="9147176" cy="6765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6415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graphicFrame>
        <p:nvGraphicFramePr>
          <p:cNvPr id="3" name="Chart 2"/>
          <p:cNvGraphicFramePr>
            <a:graphicFrameLocks/>
          </p:cNvGraphicFramePr>
          <p:nvPr/>
        </p:nvGraphicFramePr>
        <p:xfrm>
          <a:off x="-1588" y="46037"/>
          <a:ext cx="9147176" cy="6765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303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823912"/>
            <a:ext cx="6943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08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26" name="Picture 2"/>
          <p:cNvPicPr>
            <a:picLocks noChangeAspect="1" noChangeArrowheads="1"/>
          </p:cNvPicPr>
          <p:nvPr/>
        </p:nvPicPr>
        <p:blipFill>
          <a:blip r:embed="rId3" cstate="print"/>
          <a:srcRect/>
          <a:stretch>
            <a:fillRect/>
          </a:stretch>
        </p:blipFill>
        <p:spPr bwMode="auto">
          <a:xfrm>
            <a:off x="498914" y="746845"/>
            <a:ext cx="7817502" cy="585050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l-GR" b="1" dirty="0"/>
              <a:t>ΕΥΡΩΠΑΙΚΗ ΕΝΩΣΗ</a:t>
            </a:r>
            <a:r>
              <a:rPr lang="en-US" b="1" dirty="0"/>
              <a:t> (EU-27)</a:t>
            </a:r>
            <a:endParaRPr lang="en-GB" dirty="0"/>
          </a:p>
        </p:txBody>
      </p:sp>
    </p:spTree>
    <p:extLst>
      <p:ext uri="{BB962C8B-B14F-4D97-AF65-F5344CB8AC3E}">
        <p14:creationId xmlns:p14="http://schemas.microsoft.com/office/powerpoint/2010/main" val="2970795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2" name="Picture 2"/>
          <p:cNvPicPr>
            <a:picLocks noChangeAspect="1" noChangeArrowheads="1"/>
          </p:cNvPicPr>
          <p:nvPr/>
        </p:nvPicPr>
        <p:blipFill>
          <a:blip r:embed="rId3" cstate="print"/>
          <a:srcRect/>
          <a:stretch>
            <a:fillRect/>
          </a:stretch>
        </p:blipFill>
        <p:spPr bwMode="auto">
          <a:xfrm>
            <a:off x="1619250" y="1052513"/>
            <a:ext cx="6165850" cy="5478462"/>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60648"/>
            <a:ext cx="8229600" cy="791865"/>
          </a:xfrm>
        </p:spPr>
        <p:txBody>
          <a:bodyPr>
            <a:normAutofit fontScale="90000"/>
          </a:bodyPr>
          <a:lstStyle/>
          <a:p>
            <a:r>
              <a:rPr lang="el-GR" b="1" dirty="0" smtClean="0"/>
              <a:t>ΕΥΡΩΠΑΪΚΗ </a:t>
            </a:r>
            <a:r>
              <a:rPr lang="el-GR" b="1" dirty="0"/>
              <a:t>ΕΝΩΣΗ</a:t>
            </a:r>
            <a:r>
              <a:rPr lang="en-US" b="1" dirty="0"/>
              <a:t> (EU-27</a:t>
            </a:r>
            <a:r>
              <a:rPr lang="en-US" b="1" dirty="0" smtClean="0"/>
              <a:t>) – </a:t>
            </a:r>
            <a:r>
              <a:rPr lang="el-GR" b="1" dirty="0" smtClean="0"/>
              <a:t>ΑΣΦΑΛΕΙΑ ΠΡΟΜΗΘΕΙΑΣ ΕΝΕΡΓΕΙΑΚΩΝ ΚΑΥΣΙΜΩΝ</a:t>
            </a:r>
            <a:endParaRPr lang="en-GB" dirty="0"/>
          </a:p>
        </p:txBody>
      </p:sp>
    </p:spTree>
    <p:extLst>
      <p:ext uri="{BB962C8B-B14F-4D97-AF65-F5344CB8AC3E}">
        <p14:creationId xmlns:p14="http://schemas.microsoft.com/office/powerpoint/2010/main" val="3294732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9000"/>
                    </a14:imgEffect>
                  </a14:imgLayer>
                </a14:imgProps>
              </a:ext>
            </a:extLst>
          </a:blip>
          <a:srcRect/>
          <a:stretch>
            <a:fillRect/>
          </a:stretch>
        </p:blipFill>
        <p:spPr bwMode="auto">
          <a:xfrm>
            <a:off x="250825" y="1052513"/>
            <a:ext cx="8642350" cy="4537075"/>
          </a:xfrm>
          <a:prstGeom prst="rect">
            <a:avLst/>
          </a:prstGeom>
          <a:noFill/>
          <a:ln w="9525">
            <a:solidFill>
              <a:srgbClr val="3366FF"/>
            </a:solidFill>
            <a:miter lim="800000"/>
            <a:headEnd/>
            <a:tailEnd/>
          </a:ln>
          <a:effectLst/>
        </p:spPr>
      </p:pic>
      <p:sp>
        <p:nvSpPr>
          <p:cNvPr id="2" name="Title 1"/>
          <p:cNvSpPr>
            <a:spLocks noGrp="1"/>
          </p:cNvSpPr>
          <p:nvPr>
            <p:ph type="title"/>
          </p:nvPr>
        </p:nvSpPr>
        <p:spPr>
          <a:xfrm>
            <a:off x="457200" y="274638"/>
            <a:ext cx="8229600" cy="634082"/>
          </a:xfrm>
        </p:spPr>
        <p:txBody>
          <a:bodyPr>
            <a:normAutofit fontScale="90000"/>
          </a:bodyPr>
          <a:lstStyle/>
          <a:p>
            <a:r>
              <a:rPr lang="el-GR" b="1" dirty="0" smtClean="0"/>
              <a:t>ΕΥΡΩΠΑΪΚΗ </a:t>
            </a:r>
            <a:r>
              <a:rPr lang="el-GR" b="1" dirty="0"/>
              <a:t>ΕΝΩΣΗ</a:t>
            </a:r>
            <a:r>
              <a:rPr lang="en-US" b="1" dirty="0"/>
              <a:t> (EU-27</a:t>
            </a:r>
            <a:r>
              <a:rPr lang="en-US" b="1" dirty="0" smtClean="0"/>
              <a:t>)</a:t>
            </a:r>
            <a:r>
              <a:rPr lang="el-GR" b="1" dirty="0" smtClean="0"/>
              <a:t/>
            </a:r>
            <a:br>
              <a:rPr lang="el-GR" b="1" dirty="0" smtClean="0"/>
            </a:br>
            <a:r>
              <a:rPr lang="el-GR" b="1" dirty="0" smtClean="0"/>
              <a:t>ΕΞΑΡΤΗΣΗ ΧΩΡΩΝ ΑΠΟ ΕΙΣΑΓΩΓΕΣ ΚΑΥΣΙΜΩΝ</a:t>
            </a:r>
            <a:endParaRPr lang="en-GB" dirty="0"/>
          </a:p>
        </p:txBody>
      </p:sp>
    </p:spTree>
    <p:extLst>
      <p:ext uri="{BB962C8B-B14F-4D97-AF65-F5344CB8AC3E}">
        <p14:creationId xmlns:p14="http://schemas.microsoft.com/office/powerpoint/2010/main" val="3767935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p:cNvPicPr>
            <a:picLocks noChangeAspect="1" noChangeArrowheads="1"/>
          </p:cNvPicPr>
          <p:nvPr/>
        </p:nvPicPr>
        <p:blipFill>
          <a:blip r:embed="rId3" cstate="print"/>
          <a:srcRect/>
          <a:stretch>
            <a:fillRect/>
          </a:stretch>
        </p:blipFill>
        <p:spPr bwMode="auto">
          <a:xfrm>
            <a:off x="323850" y="1484313"/>
            <a:ext cx="8496300" cy="3835400"/>
          </a:xfrm>
          <a:prstGeom prst="rect">
            <a:avLst/>
          </a:prstGeom>
          <a:noFill/>
          <a:ln w="28575">
            <a:solidFill>
              <a:srgbClr val="FFFF99"/>
            </a:solidFill>
            <a:miter lim="800000"/>
            <a:headEnd/>
            <a:tailEnd/>
          </a:ln>
          <a:effectLst/>
        </p:spPr>
      </p:pic>
      <p:sp>
        <p:nvSpPr>
          <p:cNvPr id="2" name="Title 1"/>
          <p:cNvSpPr>
            <a:spLocks noGrp="1"/>
          </p:cNvSpPr>
          <p:nvPr>
            <p:ph type="title"/>
          </p:nvPr>
        </p:nvSpPr>
        <p:spPr/>
        <p:txBody>
          <a:bodyPr>
            <a:normAutofit fontScale="90000"/>
          </a:bodyPr>
          <a:lstStyle/>
          <a:p>
            <a:r>
              <a:rPr lang="el-GR" b="1" dirty="0"/>
              <a:t>ΕΥΡΩΠΑΪΚΗ ΕΝΩΣΗ</a:t>
            </a:r>
            <a:r>
              <a:rPr lang="en-US" b="1" dirty="0" smtClean="0"/>
              <a:t> </a:t>
            </a:r>
            <a:r>
              <a:rPr lang="en-US" b="1" dirty="0"/>
              <a:t>(EU-27</a:t>
            </a:r>
            <a:r>
              <a:rPr lang="en-US" b="1" dirty="0" smtClean="0"/>
              <a:t>)</a:t>
            </a:r>
            <a:r>
              <a:rPr lang="el-GR" b="1" dirty="0" smtClean="0"/>
              <a:t/>
            </a:r>
            <a:br>
              <a:rPr lang="el-GR" b="1" dirty="0" smtClean="0"/>
            </a:br>
            <a:r>
              <a:rPr lang="el-GR" b="1" dirty="0" smtClean="0"/>
              <a:t>ΠΟΣΟΣΤΟ ΗΛΕΚΤΡΟΠΑΡΑΓΩΓΗΣ ΑΠΟ ΑΠΕ</a:t>
            </a:r>
            <a:endParaRPr lang="en-GB" dirty="0"/>
          </a:p>
        </p:txBody>
      </p:sp>
    </p:spTree>
    <p:extLst>
      <p:ext uri="{BB962C8B-B14F-4D97-AF65-F5344CB8AC3E}">
        <p14:creationId xmlns:p14="http://schemas.microsoft.com/office/powerpoint/2010/main" val="2212716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234" name="Picture 2"/>
          <p:cNvPicPr>
            <a:picLocks noChangeAspect="1" noChangeArrowheads="1"/>
          </p:cNvPicPr>
          <p:nvPr/>
        </p:nvPicPr>
        <p:blipFill>
          <a:blip r:embed="rId3" cstate="print"/>
          <a:srcRect/>
          <a:stretch>
            <a:fillRect/>
          </a:stretch>
        </p:blipFill>
        <p:spPr bwMode="auto">
          <a:xfrm>
            <a:off x="179388" y="1557338"/>
            <a:ext cx="8648700" cy="3240087"/>
          </a:xfrm>
          <a:prstGeom prst="rect">
            <a:avLst/>
          </a:prstGeom>
          <a:noFill/>
          <a:ln w="38100">
            <a:solidFill>
              <a:srgbClr val="99CC00"/>
            </a:solidFill>
            <a:miter lim="800000"/>
            <a:headEnd/>
            <a:tailEnd/>
          </a:ln>
          <a:effectLst/>
        </p:spPr>
      </p:pic>
      <p:sp>
        <p:nvSpPr>
          <p:cNvPr id="2" name="Title 1"/>
          <p:cNvSpPr>
            <a:spLocks noGrp="1"/>
          </p:cNvSpPr>
          <p:nvPr>
            <p:ph type="title"/>
          </p:nvPr>
        </p:nvSpPr>
        <p:spPr/>
        <p:txBody>
          <a:bodyPr>
            <a:normAutofit fontScale="90000"/>
          </a:bodyPr>
          <a:lstStyle/>
          <a:p>
            <a:r>
              <a:rPr lang="el-GR" b="1" dirty="0"/>
              <a:t>ΕΥΡΩΠΑΪΚΗ ΕΝΩΣΗ</a:t>
            </a:r>
            <a:r>
              <a:rPr lang="en-US" b="1" dirty="0" smtClean="0"/>
              <a:t> </a:t>
            </a:r>
            <a:r>
              <a:rPr lang="en-US" b="1" dirty="0"/>
              <a:t>(EU-27)</a:t>
            </a:r>
            <a:endParaRPr lang="en-GB" dirty="0"/>
          </a:p>
        </p:txBody>
      </p:sp>
    </p:spTree>
    <p:extLst>
      <p:ext uri="{BB962C8B-B14F-4D97-AF65-F5344CB8AC3E}">
        <p14:creationId xmlns:p14="http://schemas.microsoft.com/office/powerpoint/2010/main" val="73586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ΕΝΕΡΓΕΙΑΚΗ ΠΟΛΙΤΙΚΗ – ΒΑΣΙΚΑ ΣΤΟΙΧΕΙΑ</a:t>
            </a:r>
            <a:endParaRPr lang="en-GB" dirty="0"/>
          </a:p>
        </p:txBody>
      </p:sp>
      <p:sp>
        <p:nvSpPr>
          <p:cNvPr id="6" name="Text Placeholder 5"/>
          <p:cNvSpPr>
            <a:spLocks noGrp="1"/>
          </p:cNvSpPr>
          <p:nvPr>
            <p:ph type="body" idx="1"/>
          </p:nvPr>
        </p:nvSpPr>
        <p:spPr/>
        <p:txBody>
          <a:bodyPr/>
          <a:lstStyle/>
          <a:p>
            <a:r>
              <a:rPr lang="el-GR" dirty="0" smtClean="0"/>
              <a:t>ΤΕΧΝΟΛΟΓΙΑ</a:t>
            </a:r>
            <a:endParaRPr lang="en-GB" dirty="0"/>
          </a:p>
        </p:txBody>
      </p:sp>
      <p:sp>
        <p:nvSpPr>
          <p:cNvPr id="5" name="Content Placeholder 4"/>
          <p:cNvSpPr>
            <a:spLocks noGrp="1"/>
          </p:cNvSpPr>
          <p:nvPr>
            <p:ph sz="half" idx="2"/>
          </p:nvPr>
        </p:nvSpPr>
        <p:spPr/>
        <p:txBody>
          <a:bodyPr>
            <a:normAutofit/>
          </a:bodyPr>
          <a:lstStyle/>
          <a:p>
            <a:r>
              <a:rPr lang="el-GR" sz="2000" dirty="0" smtClean="0"/>
              <a:t>ΕΝΕΡΓΕΙΑΚΟΙ ΠΟΡΟΙ</a:t>
            </a:r>
          </a:p>
          <a:p>
            <a:endParaRPr lang="el-GR" sz="2000" dirty="0" smtClean="0"/>
          </a:p>
          <a:p>
            <a:r>
              <a:rPr lang="el-GR" sz="2000" dirty="0" smtClean="0"/>
              <a:t>ΠΑΡΑΓΩΓΗ ΕΝΕΡΓΕΙΑΣ</a:t>
            </a:r>
          </a:p>
          <a:p>
            <a:r>
              <a:rPr lang="el-GR" sz="2000" dirty="0" smtClean="0"/>
              <a:t>ΜΕΤΑΤΡΟΠΗ ΕΝΕΡΓΕΙΑΣ</a:t>
            </a:r>
          </a:p>
          <a:p>
            <a:r>
              <a:rPr lang="el-GR" sz="2000" dirty="0" smtClean="0"/>
              <a:t>ΜΕΤΑΦΟΡΑ, ΔΙΑΝΟΜΗ</a:t>
            </a:r>
          </a:p>
          <a:p>
            <a:r>
              <a:rPr lang="el-GR" sz="2000" dirty="0" smtClean="0"/>
              <a:t>ΑΠΟΘΗΚΕΥΣΗ</a:t>
            </a:r>
          </a:p>
          <a:p>
            <a:r>
              <a:rPr lang="el-GR" sz="2000" dirty="0" smtClean="0"/>
              <a:t>ΧΡΗΣΗ</a:t>
            </a:r>
          </a:p>
          <a:p>
            <a:endParaRPr lang="el-GR" sz="2000" dirty="0"/>
          </a:p>
          <a:p>
            <a:endParaRPr lang="en-GB" sz="2000" dirty="0"/>
          </a:p>
        </p:txBody>
      </p:sp>
      <p:sp>
        <p:nvSpPr>
          <p:cNvPr id="7" name="Text Placeholder 6"/>
          <p:cNvSpPr>
            <a:spLocks noGrp="1"/>
          </p:cNvSpPr>
          <p:nvPr>
            <p:ph type="body" sz="quarter" idx="3"/>
          </p:nvPr>
        </p:nvSpPr>
        <p:spPr/>
        <p:txBody>
          <a:bodyPr/>
          <a:lstStyle/>
          <a:p>
            <a:r>
              <a:rPr lang="el-GR" dirty="0"/>
              <a:t>ΕΝΕΡΓΕΙΑΚΗ </a:t>
            </a:r>
            <a:r>
              <a:rPr lang="el-GR" dirty="0" smtClean="0"/>
              <a:t>ΟΙΚΟΝΟΜΙΑ</a:t>
            </a:r>
            <a:endParaRPr lang="el-GR" dirty="0"/>
          </a:p>
        </p:txBody>
      </p:sp>
      <p:sp>
        <p:nvSpPr>
          <p:cNvPr id="8" name="Content Placeholder 7"/>
          <p:cNvSpPr>
            <a:spLocks noGrp="1"/>
          </p:cNvSpPr>
          <p:nvPr>
            <p:ph sz="quarter" idx="4"/>
          </p:nvPr>
        </p:nvSpPr>
        <p:spPr/>
        <p:txBody>
          <a:bodyPr>
            <a:normAutofit/>
          </a:bodyPr>
          <a:lstStyle/>
          <a:p>
            <a:r>
              <a:rPr lang="el-GR" sz="2000" dirty="0" smtClean="0"/>
              <a:t>ΠΡΟΣΦΟΡΑ </a:t>
            </a:r>
            <a:r>
              <a:rPr lang="el-GR" sz="2000" dirty="0"/>
              <a:t>ΚΑΙ ΧΡΗΣΗ</a:t>
            </a:r>
            <a:endParaRPr lang="en-GB" sz="2000" dirty="0"/>
          </a:p>
          <a:p>
            <a:pPr marL="0" indent="0">
              <a:buNone/>
            </a:pPr>
            <a:endParaRPr lang="el-GR" sz="2000" dirty="0" smtClean="0"/>
          </a:p>
          <a:p>
            <a:r>
              <a:rPr lang="el-GR" sz="2000" dirty="0" smtClean="0"/>
              <a:t>ΠΡΩΤΟΓΕΝΗΣ ΕΝΕΡΓΕΙΑ</a:t>
            </a:r>
          </a:p>
          <a:p>
            <a:r>
              <a:rPr lang="el-GR" sz="2000" dirty="0" smtClean="0"/>
              <a:t>ΔΕΥΤΕΡΟΓΕΝΗΣ ΕΝΕΡΓΕΙΑ</a:t>
            </a:r>
          </a:p>
          <a:p>
            <a:r>
              <a:rPr lang="el-GR" sz="2000" dirty="0" smtClean="0"/>
              <a:t>ΑΠΟΘΕΜΑΤΑ</a:t>
            </a:r>
          </a:p>
          <a:p>
            <a:r>
              <a:rPr lang="el-GR" sz="2000" dirty="0" smtClean="0"/>
              <a:t>ΕΝΕΡΓΕΙΑΚΑ ΙΣΟΖΥΓΙΑ</a:t>
            </a:r>
          </a:p>
          <a:p>
            <a:endParaRPr lang="el-GR" sz="2000" dirty="0"/>
          </a:p>
          <a:p>
            <a:r>
              <a:rPr lang="el-GR" sz="2000" dirty="0" smtClean="0"/>
              <a:t>ΕΝΕΡΓΕΙΑΚΕΣ ΑΓΟΡΕΣ</a:t>
            </a:r>
          </a:p>
          <a:p>
            <a:r>
              <a:rPr lang="el-GR" sz="2000" dirty="0" smtClean="0"/>
              <a:t>ΠΟΡΩΝ</a:t>
            </a:r>
          </a:p>
          <a:p>
            <a:r>
              <a:rPr lang="el-GR" sz="2000" dirty="0" smtClean="0"/>
              <a:t>ΡΥΠΩΝ</a:t>
            </a:r>
          </a:p>
          <a:p>
            <a:r>
              <a:rPr lang="el-GR" sz="2000" dirty="0" smtClean="0"/>
              <a:t>ΗΛΕΚΤΡΙΣΜΟΥ</a:t>
            </a:r>
            <a:endParaRPr lang="en-GB" sz="2000" dirty="0"/>
          </a:p>
        </p:txBody>
      </p:sp>
      <p:sp>
        <p:nvSpPr>
          <p:cNvPr id="9" name="TextBox 8"/>
          <p:cNvSpPr txBox="1"/>
          <p:nvPr/>
        </p:nvSpPr>
        <p:spPr>
          <a:xfrm>
            <a:off x="395536" y="6453336"/>
            <a:ext cx="8496944" cy="369332"/>
          </a:xfrm>
          <a:prstGeom prst="rect">
            <a:avLst/>
          </a:prstGeom>
          <a:solidFill>
            <a:srgbClr val="FFFF00"/>
          </a:solidFill>
        </p:spPr>
        <p:txBody>
          <a:bodyPr wrap="square" rtlCol="0">
            <a:spAutoFit/>
          </a:bodyPr>
          <a:lstStyle/>
          <a:p>
            <a:pPr algn="ctr" fontAlgn="base"/>
            <a:r>
              <a:rPr lang="el-GR" b="1" dirty="0" smtClean="0">
                <a:latin typeface="Cambria Math" panose="02040503050406030204" pitchFamily="18" charset="0"/>
                <a:ea typeface="Cambria Math" panose="02040503050406030204" pitchFamily="18" charset="0"/>
              </a:rPr>
              <a:t>ΠΕΡΙΒΑΛΛΟΝ</a:t>
            </a:r>
            <a:endParaRPr lang="en-GB" b="1" dirty="0" err="1">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18740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539552" y="1052513"/>
            <a:ext cx="8425061" cy="5078313"/>
          </a:xfrm>
          <a:prstGeom prst="rect">
            <a:avLst/>
          </a:prstGeom>
          <a:noFill/>
          <a:ln w="1588">
            <a:noFill/>
            <a:miter lim="800000"/>
            <a:headEnd/>
            <a:tailEnd/>
          </a:ln>
          <a:effectLst/>
        </p:spPr>
        <p:txBody>
          <a:bodyPr wrap="square">
            <a:spAutoFit/>
          </a:bodyPr>
          <a:lstStyle/>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Οι ενεργειακοί πόροι δεν είναι ανεξάντλητοι</a:t>
            </a:r>
            <a:endParaRPr lang="en-GB"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Η ενέργεια αποτελεί βασική ανάγκη</a:t>
            </a:r>
            <a:endParaRPr lang="en-GB"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smtClean="0">
                <a:latin typeface="Cambria Math" panose="02040503050406030204" pitchFamily="18" charset="0"/>
                <a:ea typeface="Cambria Math" panose="02040503050406030204" pitchFamily="18" charset="0"/>
                <a:cs typeface="Times New Roman" pitchFamily="18" charset="0"/>
              </a:rPr>
              <a:t>Η ενέργεια συνδέεται με την </a:t>
            </a:r>
            <a:r>
              <a:rPr lang="el-GR" sz="2400" dirty="0">
                <a:latin typeface="Cambria Math" panose="02040503050406030204" pitchFamily="18" charset="0"/>
                <a:ea typeface="Cambria Math" panose="02040503050406030204" pitchFamily="18" charset="0"/>
                <a:cs typeface="Times New Roman" pitchFamily="18" charset="0"/>
              </a:rPr>
              <a:t>παγκόσμια γεωπολιτική </a:t>
            </a:r>
            <a:r>
              <a:rPr lang="el-GR" sz="2400" dirty="0" smtClean="0">
                <a:latin typeface="Cambria Math" panose="02040503050406030204" pitchFamily="18" charset="0"/>
                <a:ea typeface="Cambria Math" panose="02040503050406030204" pitchFamily="18" charset="0"/>
                <a:cs typeface="Times New Roman" pitchFamily="18" charset="0"/>
              </a:rPr>
              <a:t>κατάσταση (πετρέλαιο</a:t>
            </a:r>
            <a:r>
              <a:rPr lang="el-GR" sz="2400" dirty="0">
                <a:latin typeface="Cambria Math" panose="02040503050406030204" pitchFamily="18" charset="0"/>
                <a:ea typeface="Cambria Math" panose="02040503050406030204" pitchFamily="18" charset="0"/>
                <a:cs typeface="Times New Roman" pitchFamily="18" charset="0"/>
              </a:rPr>
              <a:t>, πυρηνική ενέργεια...)</a:t>
            </a:r>
            <a:endParaRPr lang="en-GB"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smtClean="0">
                <a:latin typeface="Cambria Math" panose="02040503050406030204" pitchFamily="18" charset="0"/>
                <a:ea typeface="Cambria Math" panose="02040503050406030204" pitchFamily="18" charset="0"/>
                <a:cs typeface="Times New Roman" pitchFamily="18" charset="0"/>
              </a:rPr>
              <a:t>Οι ενεργειακές επενδύσεις είναι εντάσεως </a:t>
            </a:r>
            <a:r>
              <a:rPr lang="el-GR" sz="2400" dirty="0">
                <a:latin typeface="Cambria Math" panose="02040503050406030204" pitchFamily="18" charset="0"/>
                <a:ea typeface="Cambria Math" panose="02040503050406030204" pitchFamily="18" charset="0"/>
                <a:cs typeface="Times New Roman" pitchFamily="18" charset="0"/>
              </a:rPr>
              <a:t>κεφαλαίου και μακράς διάρκειας</a:t>
            </a:r>
            <a:endParaRPr lang="en-GB"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smtClean="0">
                <a:latin typeface="Cambria Math" panose="02040503050406030204" pitchFamily="18" charset="0"/>
                <a:ea typeface="Cambria Math" panose="02040503050406030204" pitchFamily="18" charset="0"/>
                <a:cs typeface="Times New Roman" pitchFamily="18" charset="0"/>
              </a:rPr>
              <a:t>Απαιτούν υψηλές απαιτήσεις </a:t>
            </a:r>
            <a:r>
              <a:rPr lang="el-GR" sz="2400" dirty="0">
                <a:latin typeface="Cambria Math" panose="02040503050406030204" pitchFamily="18" charset="0"/>
                <a:ea typeface="Cambria Math" panose="02040503050406030204" pitchFamily="18" charset="0"/>
                <a:cs typeface="Times New Roman" pitchFamily="18" charset="0"/>
              </a:rPr>
              <a:t>σε έρευνα και τεχνολογική ανάπτυξη</a:t>
            </a:r>
            <a:r>
              <a:rPr lang="en-GB" sz="2400" dirty="0">
                <a:latin typeface="Cambria Math" panose="02040503050406030204" pitchFamily="18" charset="0"/>
                <a:ea typeface="Cambria Math" panose="02040503050406030204" pitchFamily="18" charset="0"/>
                <a:cs typeface="Times New Roman" pitchFamily="18" charset="0"/>
              </a:rPr>
              <a:t>  </a:t>
            </a:r>
          </a:p>
          <a:p>
            <a:pPr marL="177800" indent="-177800"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smtClean="0">
                <a:latin typeface="Cambria Math" panose="02040503050406030204" pitchFamily="18" charset="0"/>
                <a:ea typeface="Cambria Math" panose="02040503050406030204" pitchFamily="18" charset="0"/>
                <a:cs typeface="Times New Roman" pitchFamily="18" charset="0"/>
              </a:rPr>
              <a:t>Η παραγωγή ενέργειας είναι υπεύθυνη γιά πολλές και σημαντικές επιπτώσεις στο περιβάλλον, όπως ατμοσφαιρική ρύπανση, κλιματική αλλαγή,  υποβάθμιση τοπίου, κλπ.</a:t>
            </a:r>
            <a:r>
              <a:rPr lang="en-GB" sz="2000" dirty="0" smtClean="0">
                <a:latin typeface="Cambria Math" panose="02040503050406030204" pitchFamily="18" charset="0"/>
                <a:ea typeface="Cambria Math" panose="02040503050406030204" pitchFamily="18" charset="0"/>
                <a:cs typeface="Times New Roman" pitchFamily="18" charset="0"/>
              </a:rPr>
              <a:t> </a:t>
            </a:r>
            <a:endParaRPr lang="en-GB" sz="2000" dirty="0">
              <a:latin typeface="Cambria Math" panose="02040503050406030204" pitchFamily="18" charset="0"/>
              <a:ea typeface="Cambria Math" panose="02040503050406030204" pitchFamily="18" charset="0"/>
              <a:cs typeface="Times New Roman" pitchFamily="18" charset="0"/>
            </a:endParaRPr>
          </a:p>
        </p:txBody>
      </p:sp>
      <p:sp>
        <p:nvSpPr>
          <p:cNvPr id="652291" name="Text Box 3"/>
          <p:cNvSpPr txBox="1">
            <a:spLocks noChangeArrowheads="1"/>
          </p:cNvSpPr>
          <p:nvPr/>
        </p:nvSpPr>
        <p:spPr bwMode="auto">
          <a:xfrm>
            <a:off x="323850" y="115888"/>
            <a:ext cx="8569325" cy="461665"/>
          </a:xfrm>
          <a:prstGeom prst="rect">
            <a:avLst/>
          </a:prstGeom>
          <a:noFill/>
          <a:ln w="28575">
            <a:solidFill>
              <a:schemeClr val="tx1"/>
            </a:solidFill>
            <a:miter lim="800000"/>
            <a:headEnd/>
            <a:tailEnd/>
          </a:ln>
          <a:effectLst/>
        </p:spPr>
        <p:txBody>
          <a:bodyPr>
            <a:spAutoFit/>
          </a:bodyPr>
          <a:lstStyle/>
          <a:p>
            <a:pPr algn="ctr">
              <a:spcBef>
                <a:spcPct val="50000"/>
              </a:spcBef>
            </a:pPr>
            <a:r>
              <a:rPr lang="el-GR" sz="2400" b="1" dirty="0">
                <a:latin typeface="Cambria Math" panose="02040503050406030204" pitchFamily="18" charset="0"/>
                <a:ea typeface="Cambria Math" panose="02040503050406030204" pitchFamily="18" charset="0"/>
              </a:rPr>
              <a:t>Ενεργειακή Πολιτική - Περιγραφή του τοπίου</a:t>
            </a:r>
          </a:p>
        </p:txBody>
      </p:sp>
    </p:spTree>
    <p:extLst>
      <p:ext uri="{BB962C8B-B14F-4D97-AF65-F5344CB8AC3E}">
        <p14:creationId xmlns:p14="http://schemas.microsoft.com/office/powerpoint/2010/main" val="2469376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507288" cy="418058"/>
          </a:xfrm>
        </p:spPr>
        <p:txBody>
          <a:bodyPr>
            <a:normAutofit fontScale="90000"/>
          </a:bodyPr>
          <a:lstStyle/>
          <a:p>
            <a:r>
              <a:rPr lang="el-GR" dirty="0">
                <a:solidFill>
                  <a:srgbClr val="FF6600"/>
                </a:solidFill>
                <a:cs typeface="Times New Roman" pitchFamily="18" charset="0"/>
              </a:rPr>
              <a:t>Ε</a:t>
            </a:r>
            <a:r>
              <a:rPr lang="el-GR" dirty="0" smtClean="0">
                <a:solidFill>
                  <a:srgbClr val="FF6600"/>
                </a:solidFill>
                <a:cs typeface="Times New Roman" pitchFamily="18" charset="0"/>
              </a:rPr>
              <a:t>νεργειακή </a:t>
            </a:r>
            <a:r>
              <a:rPr lang="el-GR" dirty="0">
                <a:solidFill>
                  <a:srgbClr val="FF6600"/>
                </a:solidFill>
                <a:cs typeface="Times New Roman" pitchFamily="18" charset="0"/>
              </a:rPr>
              <a:t>πολιτική </a:t>
            </a:r>
            <a:r>
              <a:rPr lang="el-GR" dirty="0" smtClean="0">
                <a:solidFill>
                  <a:srgbClr val="FF6600"/>
                </a:solidFill>
                <a:cs typeface="Times New Roman" pitchFamily="18" charset="0"/>
              </a:rPr>
              <a:t>– σχέση με τις λοιπές πολιτικές</a:t>
            </a:r>
            <a:r>
              <a:rPr lang="en-GB" dirty="0" smtClean="0">
                <a:cs typeface="Times New Roman" pitchFamily="18" charset="0"/>
              </a:rPr>
              <a:t> </a:t>
            </a:r>
            <a:endParaRPr lang="en-GB" dirty="0"/>
          </a:p>
        </p:txBody>
      </p:sp>
      <p:sp>
        <p:nvSpPr>
          <p:cNvPr id="3" name="Content Placeholder 2"/>
          <p:cNvSpPr>
            <a:spLocks noGrp="1"/>
          </p:cNvSpPr>
          <p:nvPr>
            <p:ph idx="1"/>
          </p:nvPr>
        </p:nvSpPr>
        <p:spPr>
          <a:xfrm>
            <a:off x="1331640" y="1052736"/>
            <a:ext cx="7355160" cy="5217443"/>
          </a:xfrm>
        </p:spPr>
        <p:txBody>
          <a:bodyPr/>
          <a:lstStyle/>
          <a:p>
            <a:pPr eaLnBrk="0" hangingPunct="0">
              <a:spcBef>
                <a:spcPct val="50000"/>
              </a:spcBef>
              <a:buFontTx/>
              <a:buChar char="•"/>
            </a:pPr>
            <a:r>
              <a:rPr lang="el-GR" dirty="0">
                <a:cs typeface="Times New Roman" pitchFamily="18" charset="0"/>
              </a:rPr>
              <a:t> Περιβάλλον</a:t>
            </a:r>
          </a:p>
          <a:p>
            <a:pPr eaLnBrk="0" hangingPunct="0">
              <a:spcBef>
                <a:spcPct val="50000"/>
              </a:spcBef>
              <a:buFontTx/>
              <a:buChar char="•"/>
            </a:pPr>
            <a:r>
              <a:rPr lang="el-GR" dirty="0">
                <a:cs typeface="Times New Roman" pitchFamily="18" charset="0"/>
              </a:rPr>
              <a:t> Εθνική ασφάλεια</a:t>
            </a:r>
          </a:p>
          <a:p>
            <a:pPr eaLnBrk="0" hangingPunct="0">
              <a:spcBef>
                <a:spcPct val="50000"/>
              </a:spcBef>
              <a:buFontTx/>
              <a:buChar char="•"/>
            </a:pPr>
            <a:r>
              <a:rPr lang="el-GR" dirty="0">
                <a:cs typeface="Times New Roman" pitchFamily="18" charset="0"/>
              </a:rPr>
              <a:t> Ανεργία και βιομηχανία</a:t>
            </a:r>
            <a:endParaRPr lang="en-US" dirty="0">
              <a:cs typeface="Times New Roman" pitchFamily="18" charset="0"/>
            </a:endParaRPr>
          </a:p>
          <a:p>
            <a:pPr eaLnBrk="0" hangingPunct="0">
              <a:spcBef>
                <a:spcPct val="50000"/>
              </a:spcBef>
              <a:buFontTx/>
              <a:buChar char="•"/>
            </a:pPr>
            <a:r>
              <a:rPr lang="el-GR" dirty="0">
                <a:cs typeface="Times New Roman" pitchFamily="18" charset="0"/>
              </a:rPr>
              <a:t> Έρευνα και τεχνολογία</a:t>
            </a:r>
            <a:endParaRPr lang="en-US" dirty="0">
              <a:cs typeface="Times New Roman" pitchFamily="18" charset="0"/>
            </a:endParaRPr>
          </a:p>
          <a:p>
            <a:pPr eaLnBrk="0" hangingPunct="0">
              <a:spcBef>
                <a:spcPct val="50000"/>
              </a:spcBef>
              <a:buFontTx/>
              <a:buChar char="•"/>
            </a:pPr>
            <a:r>
              <a:rPr lang="el-GR" dirty="0">
                <a:cs typeface="Times New Roman" pitchFamily="18" charset="0"/>
              </a:rPr>
              <a:t> Κοινωνική πολιτική</a:t>
            </a:r>
          </a:p>
          <a:p>
            <a:pPr eaLnBrk="0" hangingPunct="0">
              <a:spcBef>
                <a:spcPct val="50000"/>
              </a:spcBef>
              <a:buFontTx/>
              <a:buChar char="•"/>
            </a:pPr>
            <a:r>
              <a:rPr lang="el-GR" dirty="0">
                <a:cs typeface="Times New Roman" pitchFamily="18" charset="0"/>
              </a:rPr>
              <a:t> Μεταφορές</a:t>
            </a:r>
            <a:endParaRPr lang="en-US" dirty="0">
              <a:cs typeface="Times New Roman" pitchFamily="18" charset="0"/>
            </a:endParaRPr>
          </a:p>
          <a:p>
            <a:pPr eaLnBrk="0" hangingPunct="0">
              <a:spcBef>
                <a:spcPct val="50000"/>
              </a:spcBef>
            </a:pPr>
            <a:r>
              <a:rPr lang="en-GB" sz="2000" dirty="0">
                <a:cs typeface="Times New Roman" pitchFamily="18" charset="0"/>
              </a:rPr>
              <a:t> </a:t>
            </a:r>
            <a:endParaRPr lang="en-US" sz="2000" dirty="0">
              <a:cs typeface="Times New Roman" pitchFamily="18" charset="0"/>
            </a:endParaRPr>
          </a:p>
          <a:p>
            <a:pPr eaLnBrk="0" hangingPunct="0">
              <a:spcBef>
                <a:spcPct val="50000"/>
              </a:spcBef>
            </a:pPr>
            <a:r>
              <a:rPr lang="en-GB" sz="2000" dirty="0">
                <a:cs typeface="Times New Roman" pitchFamily="18" charset="0"/>
              </a:rPr>
              <a:t>…..</a:t>
            </a:r>
            <a:r>
              <a:rPr lang="el-GR" sz="2000" dirty="0">
                <a:cs typeface="Times New Roman" pitchFamily="18" charset="0"/>
              </a:rPr>
              <a:t>ωστόσο η σημασία αυτών των παραγόντων μεταβάλλεται στο χώρο και στον χρόνο</a:t>
            </a:r>
            <a:endParaRPr lang="en-GB" sz="2000" dirty="0">
              <a:cs typeface="Times New Roman" pitchFamily="18" charset="0"/>
            </a:endParaRPr>
          </a:p>
          <a:p>
            <a:endParaRPr lang="en-GB" dirty="0"/>
          </a:p>
        </p:txBody>
      </p:sp>
    </p:spTree>
    <p:extLst>
      <p:ext uri="{BB962C8B-B14F-4D97-AF65-F5344CB8AC3E}">
        <p14:creationId xmlns:p14="http://schemas.microsoft.com/office/powerpoint/2010/main" val="4114064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9" name="Text Box 3"/>
          <p:cNvSpPr txBox="1">
            <a:spLocks noChangeArrowheads="1"/>
          </p:cNvSpPr>
          <p:nvPr/>
        </p:nvSpPr>
        <p:spPr bwMode="auto">
          <a:xfrm>
            <a:off x="323528" y="1268760"/>
            <a:ext cx="8229600" cy="5078313"/>
          </a:xfrm>
          <a:prstGeom prst="rect">
            <a:avLst/>
          </a:prstGeom>
          <a:noFill/>
          <a:ln w="1588">
            <a:noFill/>
            <a:miter lim="800000"/>
            <a:headEnd/>
            <a:tailEnd/>
          </a:ln>
          <a:effectLst/>
        </p:spPr>
        <p:txBody>
          <a:bodyPr>
            <a:spAutoFit/>
          </a:bodyPr>
          <a:lstStyle/>
          <a:p>
            <a:pPr marL="273050" indent="-273050" algn="just"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Σκοπός: Επάρκεια καυσίμου και ασφάλεια εφοδιασμού</a:t>
            </a:r>
            <a:endParaRPr lang="en-GB" sz="2400" dirty="0">
              <a:latin typeface="Cambria Math" panose="02040503050406030204" pitchFamily="18" charset="0"/>
              <a:ea typeface="Cambria Math" panose="02040503050406030204" pitchFamily="18" charset="0"/>
              <a:cs typeface="Times New Roman" pitchFamily="18" charset="0"/>
            </a:endParaRPr>
          </a:p>
          <a:p>
            <a:pPr marL="273050" indent="-273050" algn="just"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Στόχος των μέτρων αποτελούσε αποκλειστικά ο τομέας της προσφοράς</a:t>
            </a:r>
            <a:endParaRPr lang="en-GB" sz="2400" dirty="0">
              <a:latin typeface="Cambria Math" panose="02040503050406030204" pitchFamily="18" charset="0"/>
              <a:ea typeface="Cambria Math" panose="02040503050406030204" pitchFamily="18" charset="0"/>
              <a:cs typeface="Times New Roman" pitchFamily="18" charset="0"/>
            </a:endParaRPr>
          </a:p>
          <a:p>
            <a:pPr marL="273050" indent="-273050" algn="just"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Απαρχή της ανάπτυξης του παγκόσμιου εμπορίου πετρελαίου</a:t>
            </a:r>
            <a:endParaRPr lang="en-GB" sz="2400" dirty="0">
              <a:latin typeface="Cambria Math" panose="02040503050406030204" pitchFamily="18" charset="0"/>
              <a:ea typeface="Cambria Math" panose="02040503050406030204" pitchFamily="18" charset="0"/>
              <a:cs typeface="Times New Roman" pitchFamily="18" charset="0"/>
            </a:endParaRPr>
          </a:p>
          <a:p>
            <a:pPr marL="273050" indent="-273050" algn="just"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Το </a:t>
            </a:r>
            <a:r>
              <a:rPr lang="el-GR" sz="2400" dirty="0" smtClean="0">
                <a:latin typeface="Cambria Math" panose="02040503050406030204" pitchFamily="18" charset="0"/>
                <a:ea typeface="Cambria Math" panose="02040503050406030204" pitchFamily="18" charset="0"/>
                <a:cs typeface="Times New Roman" pitchFamily="18" charset="0"/>
              </a:rPr>
              <a:t>κάρβουνο </a:t>
            </a:r>
            <a:r>
              <a:rPr lang="el-GR" sz="2400" dirty="0">
                <a:latin typeface="Cambria Math" panose="02040503050406030204" pitchFamily="18" charset="0"/>
                <a:ea typeface="Cambria Math" panose="02040503050406030204" pitchFamily="18" charset="0"/>
                <a:cs typeface="Times New Roman" pitchFamily="18" charset="0"/>
              </a:rPr>
              <a:t>ακόμη αποτελούσε το κυριάρχο καύσιμο</a:t>
            </a:r>
            <a:endParaRPr lang="en-GB" sz="2400" dirty="0">
              <a:latin typeface="Cambria Math" panose="02040503050406030204" pitchFamily="18" charset="0"/>
              <a:ea typeface="Cambria Math" panose="02040503050406030204" pitchFamily="18" charset="0"/>
              <a:cs typeface="Times New Roman" pitchFamily="18" charset="0"/>
            </a:endParaRPr>
          </a:p>
          <a:p>
            <a:pPr marL="273050" indent="-273050" algn="just"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Το μεγαλύτερο τμήμα των δημόσιων επιχορηγήσεων στην έρευνα πήγαινε στην πυρηνική ενέργεια</a:t>
            </a:r>
            <a:endParaRPr lang="en-GB" sz="2400" dirty="0">
              <a:latin typeface="Cambria Math" panose="02040503050406030204" pitchFamily="18" charset="0"/>
              <a:ea typeface="Cambria Math" panose="02040503050406030204" pitchFamily="18" charset="0"/>
              <a:cs typeface="Times New Roman" pitchFamily="18" charset="0"/>
            </a:endParaRPr>
          </a:p>
          <a:p>
            <a:pPr marL="273050" indent="-273050" algn="just" eaLnBrk="0" hangingPunct="0">
              <a:spcBef>
                <a:spcPct val="50000"/>
              </a:spcBef>
              <a:buFontTx/>
              <a:buChar char="•"/>
            </a:pPr>
            <a:r>
              <a:rPr lang="en-GB" sz="2400" dirty="0">
                <a:latin typeface="Cambria Math" panose="02040503050406030204" pitchFamily="18" charset="0"/>
                <a:ea typeface="Cambria Math" panose="02040503050406030204" pitchFamily="18" charset="0"/>
                <a:cs typeface="Times New Roman" pitchFamily="18" charset="0"/>
              </a:rPr>
              <a:t> </a:t>
            </a:r>
            <a:r>
              <a:rPr lang="el-GR" sz="2400" dirty="0">
                <a:latin typeface="Cambria Math" panose="02040503050406030204" pitchFamily="18" charset="0"/>
                <a:ea typeface="Cambria Math" panose="02040503050406030204" pitchFamily="18" charset="0"/>
                <a:cs typeface="Times New Roman" pitchFamily="18" charset="0"/>
              </a:rPr>
              <a:t>Ο ενεργειακός τομέας παραγωγής συνήθως ήταν κρατικό μονοπώλιο ή αν όχι, λειτουργούσε κάτω από απόλυτα αυστηρό ρυθμιστικό πλαίσιο</a:t>
            </a:r>
            <a:endParaRPr lang="en-GB" sz="2400" dirty="0">
              <a:latin typeface="Cambria Math" panose="02040503050406030204" pitchFamily="18" charset="0"/>
              <a:ea typeface="Cambria Math" panose="02040503050406030204" pitchFamily="18" charset="0"/>
              <a:cs typeface="Times New Roman" pitchFamily="18" charset="0"/>
            </a:endParaRPr>
          </a:p>
        </p:txBody>
      </p:sp>
      <p:sp>
        <p:nvSpPr>
          <p:cNvPr id="2" name="Title 1"/>
          <p:cNvSpPr>
            <a:spLocks noGrp="1"/>
          </p:cNvSpPr>
          <p:nvPr>
            <p:ph type="title"/>
          </p:nvPr>
        </p:nvSpPr>
        <p:spPr>
          <a:xfrm>
            <a:off x="457200" y="404664"/>
            <a:ext cx="8229600" cy="490066"/>
          </a:xfrm>
        </p:spPr>
        <p:txBody>
          <a:bodyPr>
            <a:noAutofit/>
          </a:bodyPr>
          <a:lstStyle/>
          <a:p>
            <a:r>
              <a:rPr lang="el-GR" sz="2400" b="1" dirty="0">
                <a:solidFill>
                  <a:srgbClr val="FF6600"/>
                </a:solidFill>
                <a:cs typeface="Times New Roman" pitchFamily="18" charset="0"/>
              </a:rPr>
              <a:t>Ενεργειακή πολιτική - Ιστορική αναδρομή </a:t>
            </a:r>
            <a:r>
              <a:rPr lang="en-GB" sz="2400" b="1" dirty="0">
                <a:solidFill>
                  <a:srgbClr val="FF6600"/>
                </a:solidFill>
                <a:cs typeface="Times New Roman" pitchFamily="18" charset="0"/>
              </a:rPr>
              <a:t>1945-1960s</a:t>
            </a:r>
            <a:r>
              <a:rPr lang="en-GB" sz="2400" b="1" dirty="0">
                <a:cs typeface="Times New Roman" pitchFamily="18" charset="0"/>
              </a:rPr>
              <a:t> </a:t>
            </a:r>
            <a:endParaRPr lang="en-GB" sz="2400" dirty="0"/>
          </a:p>
        </p:txBody>
      </p:sp>
    </p:spTree>
    <p:extLst>
      <p:ext uri="{BB962C8B-B14F-4D97-AF65-F5344CB8AC3E}">
        <p14:creationId xmlns:p14="http://schemas.microsoft.com/office/powerpoint/2010/main" val="96925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762000" y="1124744"/>
            <a:ext cx="7620000" cy="5386090"/>
          </a:xfrm>
          <a:prstGeom prst="rect">
            <a:avLst/>
          </a:prstGeom>
          <a:noFill/>
          <a:ln w="1588">
            <a:noFill/>
            <a:miter lim="800000"/>
            <a:headEnd/>
            <a:tailEnd/>
          </a:ln>
          <a:effectLst/>
        </p:spPr>
        <p:txBody>
          <a:bodyPr>
            <a:spAutoFit/>
          </a:bodyPr>
          <a:lstStyle/>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a:t>
            </a:r>
            <a:r>
              <a:rPr lang="el-GR" sz="2400" dirty="0" smtClean="0">
                <a:latin typeface="Cambria Math" panose="02040503050406030204" pitchFamily="18" charset="0"/>
                <a:ea typeface="Cambria Math" panose="02040503050406030204" pitchFamily="18" charset="0"/>
                <a:cs typeface="Times New Roman" pitchFamily="18" charset="0"/>
              </a:rPr>
              <a:t>Πετρελαϊκές </a:t>
            </a:r>
            <a:r>
              <a:rPr lang="el-GR" sz="2400" dirty="0">
                <a:latin typeface="Cambria Math" panose="02040503050406030204" pitchFamily="18" charset="0"/>
                <a:ea typeface="Cambria Math" panose="02040503050406030204" pitchFamily="18" charset="0"/>
                <a:cs typeface="Times New Roman" pitchFamily="18" charset="0"/>
              </a:rPr>
              <a:t>κρίσεις – σοκ στην παγκόσμια οικονομία, ιδιαίτερα στις αναπτυσσόμενες χώρες</a:t>
            </a:r>
            <a:r>
              <a:rPr lang="en-GB" sz="2400" dirty="0">
                <a:latin typeface="Cambria Math" panose="02040503050406030204" pitchFamily="18" charset="0"/>
                <a:ea typeface="Cambria Math" panose="02040503050406030204" pitchFamily="18" charset="0"/>
                <a:cs typeface="Times New Roman" pitchFamily="18" charset="0"/>
              </a:rPr>
              <a:t>  </a:t>
            </a:r>
            <a:endParaRPr lang="en-US"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Ωριμάζει η πεποίθηση ότι τα στερεά καύσιμα είναι πεπερασμένα και πως στο μέλλον η τιμή τους θα αυξηθεί</a:t>
            </a:r>
            <a:r>
              <a:rPr lang="en-GB" sz="2400" dirty="0">
                <a:latin typeface="Cambria Math" panose="02040503050406030204" pitchFamily="18" charset="0"/>
                <a:ea typeface="Cambria Math" panose="02040503050406030204" pitchFamily="18" charset="0"/>
                <a:cs typeface="Times New Roman" pitchFamily="18" charset="0"/>
              </a:rPr>
              <a:t>  </a:t>
            </a:r>
            <a:endParaRPr lang="en-US"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Τα μέτρα πολιτικής αρχίζουν δειλά να στοχεύουν και στον τομέα της ζήτησης</a:t>
            </a:r>
            <a:endParaRPr lang="en-US"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Η έρευνα και ανάπτυξη αρχίζει να στοχεύει και σε υποκατάστατα του πετελαίου</a:t>
            </a:r>
            <a:r>
              <a:rPr lang="en-GB" sz="2400" dirty="0">
                <a:latin typeface="Cambria Math" panose="02040503050406030204" pitchFamily="18" charset="0"/>
                <a:ea typeface="Cambria Math" panose="02040503050406030204" pitchFamily="18" charset="0"/>
                <a:cs typeface="Times New Roman" pitchFamily="18" charset="0"/>
              </a:rPr>
              <a:t>  </a:t>
            </a:r>
            <a:endParaRPr lang="en-US" sz="24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Το πετρέλαιο είναι το κυριάρχο καύσιμο παγκόσμια, </a:t>
            </a:r>
            <a:r>
              <a:rPr lang="el-GR" sz="2000" i="1" dirty="0">
                <a:latin typeface="Cambria Math" panose="02040503050406030204" pitchFamily="18" charset="0"/>
                <a:ea typeface="Cambria Math" panose="02040503050406030204" pitchFamily="18" charset="0"/>
                <a:cs typeface="Times New Roman" pitchFamily="18" charset="0"/>
              </a:rPr>
              <a:t>και παραμένει μέχρι σήμερα</a:t>
            </a:r>
            <a:r>
              <a:rPr lang="en-GB" sz="2000" i="1" dirty="0">
                <a:latin typeface="Cambria Math" panose="02040503050406030204" pitchFamily="18" charset="0"/>
                <a:ea typeface="Cambria Math" panose="02040503050406030204" pitchFamily="18" charset="0"/>
                <a:cs typeface="Times New Roman" pitchFamily="18" charset="0"/>
              </a:rPr>
              <a:t>  </a:t>
            </a:r>
            <a:endParaRPr lang="en-US" sz="2000" i="1"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l-GR" sz="2400" dirty="0">
                <a:latin typeface="Cambria Math" panose="02040503050406030204" pitchFamily="18" charset="0"/>
                <a:ea typeface="Cambria Math" panose="02040503050406030204" pitchFamily="18" charset="0"/>
                <a:cs typeface="Times New Roman" pitchFamily="18" charset="0"/>
              </a:rPr>
              <a:t> Πρώτες ανησυχίες για το περιβάλλον</a:t>
            </a:r>
            <a:endParaRPr lang="en-GB" sz="2400" dirty="0">
              <a:latin typeface="Cambria Math" panose="02040503050406030204" pitchFamily="18" charset="0"/>
              <a:ea typeface="Cambria Math" panose="02040503050406030204"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l-GR" b="1" dirty="0">
                <a:solidFill>
                  <a:srgbClr val="FF6600"/>
                </a:solidFill>
                <a:cs typeface="Times New Roman" pitchFamily="18" charset="0"/>
              </a:rPr>
              <a:t>Ενεργειακή πολιτική - Ιστορική αναδρομή 197</a:t>
            </a:r>
            <a:r>
              <a:rPr lang="en-GB" b="1" dirty="0">
                <a:solidFill>
                  <a:srgbClr val="FF6600"/>
                </a:solidFill>
                <a:cs typeface="Times New Roman" pitchFamily="18" charset="0"/>
              </a:rPr>
              <a:t>0s</a:t>
            </a:r>
            <a:r>
              <a:rPr lang="en-GB" b="1" dirty="0">
                <a:cs typeface="Times New Roman" pitchFamily="18" charset="0"/>
              </a:rPr>
              <a:t> </a:t>
            </a:r>
            <a:endParaRPr lang="en-GB" dirty="0"/>
          </a:p>
        </p:txBody>
      </p:sp>
    </p:spTree>
    <p:extLst>
      <p:ext uri="{BB962C8B-B14F-4D97-AF65-F5344CB8AC3E}">
        <p14:creationId xmlns:p14="http://schemas.microsoft.com/office/powerpoint/2010/main" val="369082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3"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620688"/>
            <a:ext cx="6943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541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 Box 2"/>
          <p:cNvSpPr txBox="1">
            <a:spLocks noChangeArrowheads="1"/>
          </p:cNvSpPr>
          <p:nvPr/>
        </p:nvSpPr>
        <p:spPr bwMode="auto">
          <a:xfrm>
            <a:off x="539552" y="1052736"/>
            <a:ext cx="7880548" cy="5047536"/>
          </a:xfrm>
          <a:prstGeom prst="rect">
            <a:avLst/>
          </a:prstGeom>
          <a:noFill/>
          <a:ln w="1588">
            <a:noFill/>
            <a:miter lim="800000"/>
            <a:headEnd/>
            <a:tailEnd/>
          </a:ln>
          <a:effectLst/>
        </p:spPr>
        <p:txBody>
          <a:bodyPr wrap="square">
            <a:spAutoFit/>
          </a:bodyPr>
          <a:lstStyle/>
          <a:p>
            <a:pPr marL="273050" indent="-273050" eaLnBrk="0" hangingPunct="0">
              <a:spcBef>
                <a:spcPct val="50000"/>
              </a:spcBef>
              <a:buFontTx/>
              <a:buChar char="•"/>
            </a:pPr>
            <a:r>
              <a:rPr lang="el-GR" sz="2800" dirty="0">
                <a:latin typeface="Cambria Math" panose="02040503050406030204" pitchFamily="18" charset="0"/>
                <a:ea typeface="Cambria Math" panose="02040503050406030204" pitchFamily="18" charset="0"/>
                <a:cs typeface="Times New Roman" pitchFamily="18" charset="0"/>
              </a:rPr>
              <a:t> Πτώση των τιμών του πετρελαίου και του φυσικού αερίου</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273050" indent="-273050" eaLnBrk="0" hangingPunct="0">
              <a:spcBef>
                <a:spcPct val="50000"/>
              </a:spcBef>
              <a:buFontTx/>
              <a:buChar char="•"/>
            </a:pPr>
            <a:r>
              <a:rPr lang="el-GR" sz="2800" dirty="0">
                <a:latin typeface="Cambria Math" panose="02040503050406030204" pitchFamily="18" charset="0"/>
                <a:ea typeface="Cambria Math" panose="02040503050406030204" pitchFamily="18" charset="0"/>
                <a:cs typeface="Times New Roman" pitchFamily="18" charset="0"/>
              </a:rPr>
              <a:t> Μειωμένο ενδιαφέρον για τη διαχείριση της ζήτησης</a:t>
            </a:r>
            <a:r>
              <a:rPr lang="en-US"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οι αγορές φαίνεται να ρυθμίζουν ‘</a:t>
            </a:r>
            <a:r>
              <a:rPr lang="el-GR" sz="2800" i="1" dirty="0">
                <a:latin typeface="Cambria Math" panose="02040503050406030204" pitchFamily="18" charset="0"/>
                <a:ea typeface="Cambria Math" panose="02040503050406030204" pitchFamily="18" charset="0"/>
                <a:cs typeface="Times New Roman" pitchFamily="18" charset="0"/>
              </a:rPr>
              <a:t>τα </a:t>
            </a:r>
            <a:r>
              <a:rPr lang="el-GR" sz="2800" i="1" dirty="0" smtClean="0">
                <a:latin typeface="Cambria Math" panose="02040503050406030204" pitchFamily="18" charset="0"/>
                <a:ea typeface="Cambria Math" panose="02040503050406030204" pitchFamily="18" charset="0"/>
                <a:cs typeface="Times New Roman" pitchFamily="18" charset="0"/>
              </a:rPr>
              <a:t>θέματα της </a:t>
            </a:r>
            <a:r>
              <a:rPr lang="el-GR" sz="2800" i="1" dirty="0">
                <a:latin typeface="Cambria Math" panose="02040503050406030204" pitchFamily="18" charset="0"/>
                <a:ea typeface="Cambria Math" panose="02040503050406030204" pitchFamily="18" charset="0"/>
                <a:cs typeface="Times New Roman" pitchFamily="18" charset="0"/>
              </a:rPr>
              <a:t>ενέργειας</a:t>
            </a:r>
            <a:r>
              <a:rPr lang="el-GR" sz="2800" dirty="0">
                <a:latin typeface="Cambria Math" panose="02040503050406030204" pitchFamily="18" charset="0"/>
                <a:ea typeface="Cambria Math" panose="02040503050406030204" pitchFamily="18" charset="0"/>
                <a:cs typeface="Times New Roman" pitchFamily="18" charset="0"/>
              </a:rPr>
              <a:t>’</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273050" indent="-273050" eaLnBrk="0" hangingPunct="0">
              <a:spcBef>
                <a:spcPct val="50000"/>
              </a:spcBef>
              <a:buFontTx/>
              <a:buChar char="•"/>
            </a:pPr>
            <a:r>
              <a:rPr lang="el-GR" sz="2800" dirty="0">
                <a:latin typeface="Cambria Math" panose="02040503050406030204" pitchFamily="18" charset="0"/>
                <a:ea typeface="Cambria Math" panose="02040503050406030204" pitchFamily="18" charset="0"/>
                <a:cs typeface="Times New Roman" pitchFamily="18" charset="0"/>
              </a:rPr>
              <a:t> Απαρχή των πειραμάτων αλλαγής δομών και απελευθέρωσης / ιδιωτικοποίησης των αγορών</a:t>
            </a:r>
          </a:p>
          <a:p>
            <a:pPr marL="273050" indent="-273050" eaLnBrk="0" hangingPunct="0">
              <a:spcBef>
                <a:spcPct val="50000"/>
              </a:spcBef>
              <a:buFontTx/>
              <a:buChar char="•"/>
            </a:pPr>
            <a:r>
              <a:rPr lang="el-GR" sz="2800" dirty="0">
                <a:latin typeface="Cambria Math" panose="02040503050406030204" pitchFamily="18" charset="0"/>
                <a:ea typeface="Cambria Math" panose="02040503050406030204" pitchFamily="18" charset="0"/>
                <a:cs typeface="Times New Roman" pitchFamily="18" charset="0"/>
              </a:rPr>
              <a:t> Τα περιβαλλοντικά θέματα κρατούν το </a:t>
            </a:r>
            <a:r>
              <a:rPr lang="el-GR" sz="2800" dirty="0" smtClean="0">
                <a:latin typeface="Cambria Math" panose="02040503050406030204" pitchFamily="18" charset="0"/>
                <a:ea typeface="Cambria Math" panose="02040503050406030204" pitchFamily="18" charset="0"/>
                <a:cs typeface="Times New Roman" pitchFamily="18" charset="0"/>
              </a:rPr>
              <a:t>ενδιαφέρον </a:t>
            </a:r>
            <a:r>
              <a:rPr lang="el-GR" sz="2800" dirty="0">
                <a:latin typeface="Cambria Math" panose="02040503050406030204" pitchFamily="18" charset="0"/>
                <a:ea typeface="Cambria Math" panose="02040503050406030204" pitchFamily="18" charset="0"/>
                <a:cs typeface="Times New Roman" pitchFamily="18" charset="0"/>
              </a:rPr>
              <a:t>του κοινού, ιδιαίτερα σχετικά με τα πυρηνικά απόβλητα και την όξινη βροχή</a:t>
            </a:r>
            <a:endParaRPr lang="en-GB" sz="2800" dirty="0">
              <a:latin typeface="Cambria Math" panose="02040503050406030204" pitchFamily="18" charset="0"/>
              <a:ea typeface="Cambria Math" panose="02040503050406030204"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l-GR" b="1" dirty="0">
                <a:solidFill>
                  <a:srgbClr val="FF6600"/>
                </a:solidFill>
                <a:cs typeface="Times New Roman" pitchFamily="18" charset="0"/>
              </a:rPr>
              <a:t>Ενεργειακή πολιτική - Ιστορική αναδρομή 198</a:t>
            </a:r>
            <a:r>
              <a:rPr lang="en-GB" b="1" dirty="0">
                <a:solidFill>
                  <a:srgbClr val="FF6600"/>
                </a:solidFill>
                <a:cs typeface="Times New Roman" pitchFamily="18" charset="0"/>
              </a:rPr>
              <a:t>0s</a:t>
            </a:r>
            <a:r>
              <a:rPr lang="en-GB" b="1" dirty="0">
                <a:cs typeface="Times New Roman" pitchFamily="18" charset="0"/>
              </a:rPr>
              <a:t> </a:t>
            </a:r>
            <a:endParaRPr lang="en-GB" dirty="0"/>
          </a:p>
        </p:txBody>
      </p:sp>
    </p:spTree>
    <p:extLst>
      <p:ext uri="{BB962C8B-B14F-4D97-AF65-F5344CB8AC3E}">
        <p14:creationId xmlns:p14="http://schemas.microsoft.com/office/powerpoint/2010/main" val="3400976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457200" y="1268760"/>
            <a:ext cx="8229600" cy="5047536"/>
          </a:xfrm>
          <a:prstGeom prst="rect">
            <a:avLst/>
          </a:prstGeom>
          <a:noFill/>
          <a:ln w="1588">
            <a:noFill/>
            <a:miter lim="800000"/>
            <a:headEnd/>
            <a:tailEnd/>
          </a:ln>
          <a:effectLst/>
        </p:spPr>
        <p:txBody>
          <a:bodyPr>
            <a:spAutoFit/>
          </a:bodyPr>
          <a:lstStyle/>
          <a:p>
            <a:pPr marL="273050" indent="-27305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Οι τιμές του πετρελαίου και του φυσικού αερίου παραμένουν σχετικά χαμηλές, ενώ παράλληλα αυξάνεται το εμπόριο του φυσικού αερίου</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273050" indent="-27305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Ιδιωτικοποίηση, απελευθέρωση και </a:t>
            </a:r>
            <a:r>
              <a:rPr lang="el-GR" sz="2800" dirty="0" smtClean="0">
                <a:latin typeface="Cambria Math" panose="02040503050406030204" pitchFamily="18" charset="0"/>
                <a:ea typeface="Cambria Math" panose="02040503050406030204" pitchFamily="18" charset="0"/>
                <a:cs typeface="Times New Roman" pitchFamily="18" charset="0"/>
              </a:rPr>
              <a:t>απορρύθμιση </a:t>
            </a:r>
            <a:r>
              <a:rPr lang="el-GR" sz="2800" dirty="0">
                <a:latin typeface="Cambria Math" panose="02040503050406030204" pitchFamily="18" charset="0"/>
                <a:ea typeface="Cambria Math" panose="02040503050406030204" pitchFamily="18" charset="0"/>
                <a:cs typeface="Times New Roman" pitchFamily="18" charset="0"/>
              </a:rPr>
              <a:t>των αγορών ηλεκτρικής ενέργειας – προώθηση του ανταγωνισμού</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273050" indent="-27305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Τα αποτελέσματα δεν είναι ξεκάθαρα, ιδιαίτερα στον αναπτυσσόμενο κόσμο</a:t>
            </a:r>
            <a:endParaRPr lang="en-US" sz="2800" dirty="0">
              <a:latin typeface="Cambria Math" panose="02040503050406030204" pitchFamily="18" charset="0"/>
              <a:ea typeface="Cambria Math" panose="02040503050406030204" pitchFamily="18" charset="0"/>
              <a:cs typeface="Times New Roman" pitchFamily="18" charset="0"/>
            </a:endParaRPr>
          </a:p>
          <a:p>
            <a:pPr marL="273050" indent="-27305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Η </a:t>
            </a:r>
            <a:r>
              <a:rPr lang="el-GR" sz="2800" b="1" dirty="0">
                <a:latin typeface="Cambria Math" panose="02040503050406030204" pitchFamily="18" charset="0"/>
                <a:ea typeface="Cambria Math" panose="02040503050406030204" pitchFamily="18" charset="0"/>
                <a:cs typeface="Times New Roman" pitchFamily="18" charset="0"/>
              </a:rPr>
              <a:t>κλιματική αλλαγή </a:t>
            </a:r>
            <a:r>
              <a:rPr lang="el-GR" sz="2800" dirty="0">
                <a:latin typeface="Cambria Math" panose="02040503050406030204" pitchFamily="18" charset="0"/>
                <a:ea typeface="Cambria Math" panose="02040503050406030204" pitchFamily="18" charset="0"/>
                <a:cs typeface="Times New Roman" pitchFamily="18" charset="0"/>
              </a:rPr>
              <a:t>εμφανίζεται ως το πιο μεγάλο σύγχρονο περιβαλλοντικό πρόβλημα </a:t>
            </a:r>
            <a:endParaRPr lang="en-GB" sz="2800" dirty="0">
              <a:latin typeface="Cambria Math" panose="02040503050406030204" pitchFamily="18" charset="0"/>
              <a:ea typeface="Cambria Math" panose="02040503050406030204"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l-GR" b="1" dirty="0">
                <a:solidFill>
                  <a:srgbClr val="FF6600"/>
                </a:solidFill>
                <a:cs typeface="Times New Roman" pitchFamily="18" charset="0"/>
              </a:rPr>
              <a:t>Ενεργειακή πολιτική - Ιστορική αναδρομή 199</a:t>
            </a:r>
            <a:r>
              <a:rPr lang="en-GB" b="1" dirty="0">
                <a:solidFill>
                  <a:srgbClr val="FF6600"/>
                </a:solidFill>
                <a:cs typeface="Times New Roman" pitchFamily="18" charset="0"/>
              </a:rPr>
              <a:t>0s</a:t>
            </a:r>
            <a:r>
              <a:rPr lang="en-GB" b="1" dirty="0">
                <a:cs typeface="Times New Roman" pitchFamily="18" charset="0"/>
              </a:rPr>
              <a:t> </a:t>
            </a:r>
            <a:endParaRPr lang="en-GB" dirty="0"/>
          </a:p>
        </p:txBody>
      </p:sp>
    </p:spTree>
    <p:extLst>
      <p:ext uri="{BB962C8B-B14F-4D97-AF65-F5344CB8AC3E}">
        <p14:creationId xmlns:p14="http://schemas.microsoft.com/office/powerpoint/2010/main" val="2913728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Text Box 2"/>
          <p:cNvSpPr txBox="1">
            <a:spLocks noChangeArrowheads="1"/>
          </p:cNvSpPr>
          <p:nvPr/>
        </p:nvSpPr>
        <p:spPr bwMode="auto">
          <a:xfrm>
            <a:off x="342900" y="1120676"/>
            <a:ext cx="8458200" cy="4616648"/>
          </a:xfrm>
          <a:prstGeom prst="rect">
            <a:avLst/>
          </a:prstGeom>
          <a:noFill/>
          <a:ln w="1588">
            <a:noFill/>
            <a:miter lim="800000"/>
            <a:headEnd/>
            <a:tailEnd/>
          </a:ln>
          <a:effectLst/>
        </p:spPr>
        <p:txBody>
          <a:bodyPr>
            <a:spAutoFit/>
          </a:bodyPr>
          <a:lstStyle/>
          <a:p>
            <a:pPr marL="177800" indent="-177800" eaLnBrk="0" hangingPunct="0">
              <a:spcBef>
                <a:spcPct val="50000"/>
              </a:spcBef>
              <a:buFontTx/>
              <a:buChar char="•"/>
            </a:pPr>
            <a:r>
              <a:rPr lang="en-GB" sz="2800" dirty="0" smtClean="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Η ασφάλεια του εφοδιασμού απειλείται από τις εξαιρετικά ασταθείς τιμές του πετρελαίου (ωστόσο συνολικά αυξανόμενες) οι οποίες επηρεάζονται από πολέμους</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Τα σύγχρονα ενεργειακά συστήματα αποδεικνύονται </a:t>
            </a:r>
            <a:r>
              <a:rPr lang="el-GR" sz="2800" dirty="0" smtClean="0">
                <a:latin typeface="Cambria Math" panose="02040503050406030204" pitchFamily="18" charset="0"/>
                <a:ea typeface="Cambria Math" panose="02040503050406030204" pitchFamily="18" charset="0"/>
                <a:cs typeface="Times New Roman" pitchFamily="18" charset="0"/>
              </a:rPr>
              <a:t>επισφαλή (Καλιφόρνια</a:t>
            </a:r>
            <a:r>
              <a:rPr lang="el-GR" sz="2800" dirty="0">
                <a:latin typeface="Cambria Math" panose="02040503050406030204" pitchFamily="18" charset="0"/>
                <a:ea typeface="Cambria Math" panose="02040503050406030204" pitchFamily="18" charset="0"/>
                <a:cs typeface="Times New Roman" pitchFamily="18" charset="0"/>
              </a:rPr>
              <a:t>)</a:t>
            </a:r>
            <a:r>
              <a:rPr lang="en-GB" sz="2800" dirty="0">
                <a:latin typeface="Cambria Math" panose="02040503050406030204" pitchFamily="18" charset="0"/>
                <a:ea typeface="Cambria Math" panose="02040503050406030204" pitchFamily="18" charset="0"/>
                <a:cs typeface="Times New Roman" pitchFamily="18" charset="0"/>
              </a:rPr>
              <a:t> </a:t>
            </a:r>
            <a:endParaRPr lang="en-US" sz="28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Η κλιματική αλλαγή αρχίζει να γίνεται εμφανής</a:t>
            </a:r>
            <a:endParaRPr lang="en-US" sz="2800" dirty="0">
              <a:latin typeface="Cambria Math" panose="02040503050406030204" pitchFamily="18" charset="0"/>
              <a:ea typeface="Cambria Math" panose="02040503050406030204" pitchFamily="18" charset="0"/>
              <a:cs typeface="Times New Roman" pitchFamily="18" charset="0"/>
            </a:endParaRPr>
          </a:p>
          <a:p>
            <a:pPr marL="177800" indent="-177800" eaLnBrk="0" hangingPunct="0">
              <a:spcBef>
                <a:spcPct val="50000"/>
              </a:spcBef>
              <a:buFontTx/>
              <a:buChar char="•"/>
            </a:pPr>
            <a:r>
              <a:rPr lang="en-GB" sz="2800" dirty="0">
                <a:latin typeface="Cambria Math" panose="02040503050406030204" pitchFamily="18" charset="0"/>
                <a:ea typeface="Cambria Math" panose="02040503050406030204" pitchFamily="18" charset="0"/>
                <a:cs typeface="Times New Roman" pitchFamily="18" charset="0"/>
              </a:rPr>
              <a:t> </a:t>
            </a:r>
            <a:r>
              <a:rPr lang="el-GR" sz="2800" dirty="0">
                <a:latin typeface="Cambria Math" panose="02040503050406030204" pitchFamily="18" charset="0"/>
                <a:ea typeface="Cambria Math" panose="02040503050406030204" pitchFamily="18" charset="0"/>
                <a:cs typeface="Times New Roman" pitchFamily="18" charset="0"/>
              </a:rPr>
              <a:t>Ο ρόλος των κυβερνήσεων γίνεται κυριάρχος στα περιβαλλοντικά θέματα</a:t>
            </a:r>
            <a:endParaRPr lang="en-GB" sz="2800" dirty="0">
              <a:latin typeface="Cambria Math" panose="02040503050406030204" pitchFamily="18" charset="0"/>
              <a:ea typeface="Cambria Math" panose="02040503050406030204"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l-GR" b="1" dirty="0">
                <a:solidFill>
                  <a:srgbClr val="FF6600"/>
                </a:solidFill>
                <a:cs typeface="Times New Roman" pitchFamily="18" charset="0"/>
              </a:rPr>
              <a:t>Ενεργειακή πολιτική   2000 -</a:t>
            </a:r>
            <a:r>
              <a:rPr lang="en-GB" b="1" dirty="0">
                <a:solidFill>
                  <a:srgbClr val="FF6600"/>
                </a:solidFill>
                <a:cs typeface="Times New Roman" pitchFamily="18" charset="0"/>
              </a:rPr>
              <a:t> </a:t>
            </a:r>
            <a:r>
              <a:rPr lang="el-GR" b="1" dirty="0" smtClean="0">
                <a:solidFill>
                  <a:srgbClr val="FF6600"/>
                </a:solidFill>
                <a:cs typeface="Times New Roman" pitchFamily="18" charset="0"/>
              </a:rPr>
              <a:t>σήμερα</a:t>
            </a:r>
            <a:endParaRPr lang="en-GB" dirty="0"/>
          </a:p>
        </p:txBody>
      </p:sp>
    </p:spTree>
    <p:extLst>
      <p:ext uri="{BB962C8B-B14F-4D97-AF65-F5344CB8AC3E}">
        <p14:creationId xmlns:p14="http://schemas.microsoft.com/office/powerpoint/2010/main" val="2172130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498" name="Picture 2"/>
          <p:cNvPicPr>
            <a:picLocks noChangeAspect="1" noChangeArrowheads="1"/>
          </p:cNvPicPr>
          <p:nvPr/>
        </p:nvPicPr>
        <p:blipFill>
          <a:blip r:embed="rId3" cstate="print"/>
          <a:srcRect/>
          <a:stretch>
            <a:fillRect/>
          </a:stretch>
        </p:blipFill>
        <p:spPr bwMode="auto">
          <a:xfrm>
            <a:off x="539750" y="1396576"/>
            <a:ext cx="8208963" cy="4696250"/>
          </a:xfrm>
          <a:prstGeom prst="rect">
            <a:avLst/>
          </a:prstGeom>
          <a:noFill/>
          <a:ln w="9525">
            <a:solidFill>
              <a:schemeClr val="tx1"/>
            </a:solidFill>
            <a:miter lim="800000"/>
            <a:headEnd/>
            <a:tailEnd/>
          </a:ln>
          <a:effectLst/>
        </p:spPr>
      </p:pic>
      <p:sp>
        <p:nvSpPr>
          <p:cNvPr id="618499" name="Text Box 3"/>
          <p:cNvSpPr txBox="1">
            <a:spLocks noChangeArrowheads="1"/>
          </p:cNvSpPr>
          <p:nvPr/>
        </p:nvSpPr>
        <p:spPr bwMode="auto">
          <a:xfrm>
            <a:off x="4283969" y="1396575"/>
            <a:ext cx="4321076" cy="2462213"/>
          </a:xfrm>
          <a:prstGeom prst="rect">
            <a:avLst/>
          </a:prstGeom>
          <a:noFill/>
          <a:ln w="9525">
            <a:noFill/>
            <a:miter lim="800000"/>
            <a:headEnd/>
            <a:tailEnd/>
          </a:ln>
          <a:effectLst/>
        </p:spPr>
        <p:txBody>
          <a:bodyPr wrap="square">
            <a:spAutoFit/>
          </a:bodyPr>
          <a:lstStyle/>
          <a:p>
            <a:pPr algn="r">
              <a:spcBef>
                <a:spcPct val="50000"/>
              </a:spcBef>
            </a:pPr>
            <a:r>
              <a:rPr lang="el-GR" sz="2400" b="1" dirty="0" smtClean="0">
                <a:solidFill>
                  <a:srgbClr val="C00000"/>
                </a:solidFill>
                <a:latin typeface="Cambria Math" panose="02040503050406030204" pitchFamily="18" charset="0"/>
                <a:ea typeface="Cambria Math" panose="02040503050406030204" pitchFamily="18" charset="0"/>
              </a:rPr>
              <a:t>Ποια είναι η διαδρομή  ?</a:t>
            </a:r>
            <a:endParaRPr lang="el-GR" sz="2400" b="1" dirty="0">
              <a:solidFill>
                <a:srgbClr val="C00000"/>
              </a:solidFill>
              <a:latin typeface="Cambria Math" panose="02040503050406030204" pitchFamily="18" charset="0"/>
              <a:ea typeface="Cambria Math" panose="02040503050406030204" pitchFamily="18" charset="0"/>
            </a:endParaRPr>
          </a:p>
          <a:p>
            <a:pPr marL="285750" indent="-285750" algn="r">
              <a:spcBef>
                <a:spcPct val="50000"/>
              </a:spcBef>
              <a:buFont typeface="Arial" panose="020B0604020202020204" pitchFamily="34" charset="0"/>
              <a:buChar char="•"/>
            </a:pPr>
            <a:r>
              <a:rPr lang="el-GR" sz="2000" dirty="0" smtClean="0">
                <a:latin typeface="Cambria Math" panose="02040503050406030204" pitchFamily="18" charset="0"/>
                <a:ea typeface="Cambria Math" panose="02040503050406030204" pitchFamily="18" charset="0"/>
              </a:rPr>
              <a:t>ΟΔΗΓΙΕΣ (</a:t>
            </a:r>
            <a:r>
              <a:rPr lang="en-US" sz="2000" dirty="0" smtClean="0">
                <a:latin typeface="Cambria Math" panose="02040503050406030204" pitchFamily="18" charset="0"/>
                <a:ea typeface="Cambria Math" panose="02040503050406030204" pitchFamily="18" charset="0"/>
              </a:rPr>
              <a:t>Directives</a:t>
            </a:r>
            <a:r>
              <a:rPr lang="el-GR" sz="2000" dirty="0" smtClean="0">
                <a:latin typeface="Cambria Math" panose="02040503050406030204" pitchFamily="18" charset="0"/>
                <a:ea typeface="Cambria Math" panose="02040503050406030204" pitchFamily="18" charset="0"/>
              </a:rPr>
              <a:t>)</a:t>
            </a:r>
            <a:endParaRPr lang="en-US" sz="2000" dirty="0">
              <a:latin typeface="Cambria Math" panose="02040503050406030204" pitchFamily="18" charset="0"/>
              <a:ea typeface="Cambria Math" panose="02040503050406030204" pitchFamily="18" charset="0"/>
            </a:endParaRPr>
          </a:p>
          <a:p>
            <a:pPr marL="285750" indent="-285750" algn="r">
              <a:spcBef>
                <a:spcPct val="50000"/>
              </a:spcBef>
              <a:buFont typeface="Arial" panose="020B0604020202020204" pitchFamily="34" charset="0"/>
              <a:buChar char="•"/>
            </a:pPr>
            <a:r>
              <a:rPr lang="el-GR" sz="2000" dirty="0" smtClean="0">
                <a:latin typeface="Cambria Math" panose="02040503050406030204" pitchFamily="18" charset="0"/>
                <a:ea typeface="Cambria Math" panose="02040503050406030204" pitchFamily="18" charset="0"/>
              </a:rPr>
              <a:t>ΣΤΟΧΟΙ, ΠΕΡΙΟΡΙΣΜΟΙ, ΥΠΟΧΡΕΩΣΕΙΣ (</a:t>
            </a:r>
            <a:r>
              <a:rPr lang="en-US" sz="2000" dirty="0" smtClean="0">
                <a:latin typeface="Cambria Math" panose="02040503050406030204" pitchFamily="18" charset="0"/>
                <a:ea typeface="Cambria Math" panose="02040503050406030204" pitchFamily="18" charset="0"/>
              </a:rPr>
              <a:t>Targets</a:t>
            </a:r>
            <a:r>
              <a:rPr lang="en-US" sz="2000" dirty="0">
                <a:latin typeface="Cambria Math" panose="02040503050406030204" pitchFamily="18" charset="0"/>
                <a:ea typeface="Cambria Math" panose="02040503050406030204" pitchFamily="18" charset="0"/>
              </a:rPr>
              <a:t>, Restrictions, </a:t>
            </a:r>
            <a:r>
              <a:rPr lang="en-US" sz="2000" dirty="0" smtClean="0">
                <a:latin typeface="Cambria Math" panose="02040503050406030204" pitchFamily="18" charset="0"/>
                <a:ea typeface="Cambria Math" panose="02040503050406030204" pitchFamily="18" charset="0"/>
              </a:rPr>
              <a:t>Obligations</a:t>
            </a:r>
            <a:r>
              <a:rPr lang="el-GR" sz="2000" dirty="0" smtClean="0">
                <a:latin typeface="Cambria Math" panose="02040503050406030204" pitchFamily="18" charset="0"/>
                <a:ea typeface="Cambria Math" panose="02040503050406030204" pitchFamily="18" charset="0"/>
              </a:rPr>
              <a:t>)</a:t>
            </a:r>
            <a:endParaRPr lang="en-US" sz="2000" dirty="0">
              <a:latin typeface="Cambria Math" panose="02040503050406030204" pitchFamily="18" charset="0"/>
              <a:ea typeface="Cambria Math" panose="02040503050406030204" pitchFamily="18" charset="0"/>
            </a:endParaRPr>
          </a:p>
          <a:p>
            <a:pPr marL="285750" indent="-285750" algn="r">
              <a:spcBef>
                <a:spcPct val="50000"/>
              </a:spcBef>
              <a:buFont typeface="Arial" panose="020B0604020202020204" pitchFamily="34" charset="0"/>
              <a:buChar char="•"/>
            </a:pPr>
            <a:r>
              <a:rPr lang="el-GR" sz="2000" dirty="0" smtClean="0">
                <a:latin typeface="Cambria Math" panose="02040503050406030204" pitchFamily="18" charset="0"/>
                <a:ea typeface="Cambria Math" panose="02040503050406030204" pitchFamily="18" charset="0"/>
              </a:rPr>
              <a:t>ΧΡΗΜΑΤΟΔΟΤΗΣΗ </a:t>
            </a:r>
            <a:r>
              <a:rPr lang="en-US" sz="2000" dirty="0" smtClean="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R&amp;D</a:t>
            </a:r>
            <a:endParaRPr lang="el-GR" sz="2000" dirty="0">
              <a:latin typeface="Cambria Math" panose="02040503050406030204" pitchFamily="18" charset="0"/>
              <a:ea typeface="Cambria Math" panose="02040503050406030204" pitchFamily="18" charset="0"/>
            </a:endParaRPr>
          </a:p>
        </p:txBody>
      </p:sp>
      <p:sp>
        <p:nvSpPr>
          <p:cNvPr id="2" name="Title 1"/>
          <p:cNvSpPr>
            <a:spLocks noGrp="1"/>
          </p:cNvSpPr>
          <p:nvPr>
            <p:ph type="title"/>
          </p:nvPr>
        </p:nvSpPr>
        <p:spPr/>
        <p:txBody>
          <a:bodyPr>
            <a:normAutofit fontScale="90000"/>
          </a:bodyPr>
          <a:lstStyle/>
          <a:p>
            <a:r>
              <a:rPr lang="el-GR" dirty="0" smtClean="0"/>
              <a:t>ΕΝΕΡΓΕΙΑΚΗ ΠΟΛΙΤΙΚΗ – ανάγκη για δρομολόγηση αλλαγών</a:t>
            </a:r>
            <a:endParaRPr lang="en-GB" dirty="0"/>
          </a:p>
        </p:txBody>
      </p:sp>
    </p:spTree>
    <p:extLst>
      <p:ext uri="{BB962C8B-B14F-4D97-AF65-F5344CB8AC3E}">
        <p14:creationId xmlns:p14="http://schemas.microsoft.com/office/powerpoint/2010/main" val="657794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026" name="Picture 2"/>
          <p:cNvPicPr>
            <a:picLocks noChangeAspect="1" noChangeArrowheads="1"/>
          </p:cNvPicPr>
          <p:nvPr/>
        </p:nvPicPr>
        <p:blipFill>
          <a:blip r:embed="rId3" cstate="print"/>
          <a:srcRect/>
          <a:stretch>
            <a:fillRect/>
          </a:stretch>
        </p:blipFill>
        <p:spPr bwMode="auto">
          <a:xfrm>
            <a:off x="684212" y="1412776"/>
            <a:ext cx="7678737" cy="5035550"/>
          </a:xfrm>
          <a:prstGeom prst="rect">
            <a:avLst/>
          </a:prstGeom>
          <a:noFill/>
          <a:ln w="9525">
            <a:solidFill>
              <a:srgbClr val="008080"/>
            </a:solidFill>
            <a:miter lim="800000"/>
            <a:headEnd/>
            <a:tailEnd/>
          </a:ln>
          <a:effectLst/>
        </p:spPr>
      </p:pic>
      <p:sp>
        <p:nvSpPr>
          <p:cNvPr id="2" name="Title 1"/>
          <p:cNvSpPr>
            <a:spLocks noGrp="1"/>
          </p:cNvSpPr>
          <p:nvPr>
            <p:ph type="title"/>
          </p:nvPr>
        </p:nvSpPr>
        <p:spPr>
          <a:xfrm>
            <a:off x="457200" y="274638"/>
            <a:ext cx="8229600" cy="994122"/>
          </a:xfrm>
        </p:spPr>
        <p:txBody>
          <a:bodyPr>
            <a:noAutofit/>
          </a:bodyPr>
          <a:lstStyle/>
          <a:p>
            <a:pPr>
              <a:spcBef>
                <a:spcPct val="50000"/>
              </a:spcBef>
            </a:pPr>
            <a:r>
              <a:rPr lang="el-GR" sz="2400" b="1" dirty="0">
                <a:latin typeface="Cambria" panose="02040503050406030204" pitchFamily="18" charset="0"/>
              </a:rPr>
              <a:t>ΕΝΕΡΓΕΙΑΚΗ ΠΟΛΙΤΙΚΗ</a:t>
            </a:r>
            <a:br>
              <a:rPr lang="el-GR" sz="2400" b="1" dirty="0">
                <a:latin typeface="Cambria" panose="02040503050406030204" pitchFamily="18" charset="0"/>
              </a:rPr>
            </a:br>
            <a:r>
              <a:rPr lang="el-GR" sz="1800" dirty="0">
                <a:latin typeface="Cambria" panose="02040503050406030204" pitchFamily="18" charset="0"/>
              </a:rPr>
              <a:t>ΜΕΙΩΣΗ ΕΥΚΟΛΑ ΔΙΑΘΕΣΙΜΩΝ ΚΟΙΤΑΣΜΑΤΩΝ, ΡΥΠΑΝΣΗ, ΚΛΙΜΑΤΙΚΗ </a:t>
            </a:r>
            <a:r>
              <a:rPr lang="el-GR" sz="1800" dirty="0" smtClean="0">
                <a:latin typeface="Cambria" panose="02040503050406030204" pitchFamily="18" charset="0"/>
              </a:rPr>
              <a:t>ΑΛΛΑΓΗ</a:t>
            </a:r>
            <a:endParaRPr lang="en-GB" sz="1800" dirty="0">
              <a:latin typeface="Cambria" panose="02040503050406030204" pitchFamily="18" charset="0"/>
            </a:endParaRPr>
          </a:p>
        </p:txBody>
      </p:sp>
    </p:spTree>
    <p:extLst>
      <p:ext uri="{BB962C8B-B14F-4D97-AF65-F5344CB8AC3E}">
        <p14:creationId xmlns:p14="http://schemas.microsoft.com/office/powerpoint/2010/main" val="1637983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050" name="Picture 2"/>
          <p:cNvPicPr>
            <a:picLocks noChangeAspect="1" noChangeArrowheads="1"/>
          </p:cNvPicPr>
          <p:nvPr/>
        </p:nvPicPr>
        <p:blipFill rotWithShape="1">
          <a:blip r:embed="rId3" cstate="print"/>
          <a:srcRect l="3537" t="39778" r="41261" b="21298"/>
          <a:stretch/>
        </p:blipFill>
        <p:spPr bwMode="auto">
          <a:xfrm>
            <a:off x="4572000" y="188640"/>
            <a:ext cx="4392000" cy="2088000"/>
          </a:xfrm>
          <a:prstGeom prst="rect">
            <a:avLst/>
          </a:prstGeom>
          <a:noFill/>
          <a:ln w="9525">
            <a:solidFill>
              <a:srgbClr val="669900"/>
            </a:solidFill>
            <a:miter lim="800000"/>
            <a:headEnd/>
            <a:tailEnd/>
          </a:ln>
          <a:effectLst/>
        </p:spPr>
      </p:pic>
      <p:sp>
        <p:nvSpPr>
          <p:cNvPr id="2" name="Title 1"/>
          <p:cNvSpPr>
            <a:spLocks noGrp="1"/>
          </p:cNvSpPr>
          <p:nvPr>
            <p:ph type="title"/>
          </p:nvPr>
        </p:nvSpPr>
        <p:spPr>
          <a:xfrm>
            <a:off x="457200" y="274637"/>
            <a:ext cx="3394720" cy="1714203"/>
          </a:xfrm>
        </p:spPr>
        <p:txBody>
          <a:bodyPr>
            <a:normAutofit fontScale="90000"/>
          </a:bodyPr>
          <a:lstStyle/>
          <a:p>
            <a:pPr algn="l"/>
            <a:r>
              <a:rPr lang="el-GR" dirty="0" smtClean="0">
                <a:solidFill>
                  <a:srgbClr val="C00000"/>
                </a:solidFill>
              </a:rPr>
              <a:t>ΕΝΕΡΓΕΙΑΚΗ ΠΟΛΙΤΙΚΗ : ΥΠΕΡΕΘΝΙΚΗ &amp; ΕΘΝΙΚΗ</a:t>
            </a:r>
            <a:endParaRPr lang="en-GB" dirty="0">
              <a:solidFill>
                <a:srgbClr val="C00000"/>
              </a:solidFill>
            </a:endParaRPr>
          </a:p>
        </p:txBody>
      </p:sp>
      <p:sp>
        <p:nvSpPr>
          <p:cNvPr id="5" name="Content Placeholder 2"/>
          <p:cNvSpPr txBox="1">
            <a:spLocks/>
          </p:cNvSpPr>
          <p:nvPr/>
        </p:nvSpPr>
        <p:spPr>
          <a:xfrm>
            <a:off x="355907" y="2420888"/>
            <a:ext cx="8229600" cy="40324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l-GR" dirty="0" smtClean="0"/>
              <a:t>ΠΑΓΚΟΣΜΙΟΙ ΟΡΓΑΝΙΣΜΟΙ ΟΠΩΣ Ο ΟΗΕ ΔΕΝ ΕΧΟΥΝ ΘΕΣΜΙΚΗ ΙΣΧΥ ΣΤΑ ΚΡΑΤΗ. ΜΠΟΡΟΥΝ ΟΜΩΣ ΝΑ  ΔΙΑΤΥΠΩΝΟΥΝ ΠΡΟΤΑΣΕΙΣ ΠΟΛΙΤΙΚΗΣ</a:t>
            </a:r>
          </a:p>
          <a:p>
            <a:r>
              <a:rPr lang="el-GR" dirty="0" smtClean="0"/>
              <a:t>Η ΕΥΡΩΠΑΪΚΗ ΕΝΩΣΗ ΕΧΕΙ ΘΕΣΜΙΚΗ ΙΣΧΥ , ΚΑΙ ΟΠΩΣ ΟΙ ΕΘΝΙΚΕΣ ΚΥΒΕΡΝΗΣΕΙΣ ΠΑΡΕΜΒΑΙΝΟΥΝ ΣΤΗΝ ΕΛΕΥΘΕΡΗ ΑΓΟΡΑ ΜΕ ΤΗΝ ΧΡΗΣΙΜΟΠΟΙΗΣΗ ΟΙΚΟΝΟΜΙΚΩΝ ΚΙΝΗΤΡΩΝ</a:t>
            </a:r>
            <a:endParaRPr lang="en-GB" dirty="0"/>
          </a:p>
        </p:txBody>
      </p:sp>
    </p:spTree>
    <p:extLst>
      <p:ext uri="{BB962C8B-B14F-4D97-AF65-F5344CB8AC3E}">
        <p14:creationId xmlns:p14="http://schemas.microsoft.com/office/powerpoint/2010/main" val="2090047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1" name="Picture 3"/>
          <p:cNvPicPr>
            <a:picLocks noChangeAspect="1" noChangeArrowheads="1"/>
          </p:cNvPicPr>
          <p:nvPr/>
        </p:nvPicPr>
        <p:blipFill>
          <a:blip r:embed="rId3" cstate="print"/>
          <a:srcRect/>
          <a:stretch>
            <a:fillRect/>
          </a:stretch>
        </p:blipFill>
        <p:spPr bwMode="auto">
          <a:xfrm>
            <a:off x="4928871" y="3717032"/>
            <a:ext cx="4217987" cy="3030537"/>
          </a:xfrm>
          <a:prstGeom prst="rect">
            <a:avLst/>
          </a:prstGeom>
          <a:noFill/>
          <a:ln w="9525">
            <a:noFill/>
            <a:miter lim="800000"/>
            <a:headEnd/>
            <a:tailEnd/>
          </a:ln>
          <a:effectLst/>
        </p:spPr>
      </p:pic>
      <p:sp>
        <p:nvSpPr>
          <p:cNvPr id="616452" name="Text Box 4"/>
          <p:cNvSpPr txBox="1">
            <a:spLocks noChangeArrowheads="1"/>
          </p:cNvSpPr>
          <p:nvPr/>
        </p:nvSpPr>
        <p:spPr bwMode="auto">
          <a:xfrm>
            <a:off x="323850" y="115888"/>
            <a:ext cx="8569325" cy="430887"/>
          </a:xfrm>
          <a:prstGeom prst="rect">
            <a:avLst/>
          </a:prstGeom>
          <a:noFill/>
          <a:ln w="28575">
            <a:solidFill>
              <a:schemeClr val="tx1"/>
            </a:solidFill>
            <a:miter lim="800000"/>
            <a:headEnd/>
            <a:tailEnd/>
          </a:ln>
          <a:effectLst/>
        </p:spPr>
        <p:txBody>
          <a:bodyPr>
            <a:spAutoFit/>
          </a:bodyPr>
          <a:lstStyle/>
          <a:p>
            <a:pPr algn="ctr">
              <a:spcBef>
                <a:spcPct val="50000"/>
              </a:spcBef>
            </a:pPr>
            <a:r>
              <a:rPr lang="el-GR" sz="2200" b="1" dirty="0">
                <a:latin typeface="Cambria Math" panose="02040503050406030204" pitchFamily="18" charset="0"/>
                <a:ea typeface="Cambria Math" panose="02040503050406030204" pitchFamily="18" charset="0"/>
              </a:rPr>
              <a:t>ΕΝΕΡΓΕΙΑΚΗ </a:t>
            </a:r>
            <a:r>
              <a:rPr lang="el-GR" sz="2200" b="1" dirty="0" smtClean="0">
                <a:latin typeface="Cambria Math" panose="02040503050406030204" pitchFamily="18" charset="0"/>
                <a:ea typeface="Cambria Math" panose="02040503050406030204" pitchFamily="18" charset="0"/>
              </a:rPr>
              <a:t>ΠΟΛΙΤΙΚΗ – θέματα υπό εξέταση</a:t>
            </a:r>
            <a:endParaRPr lang="el-GR" sz="2200" b="1" dirty="0">
              <a:latin typeface="Cambria Math" panose="02040503050406030204" pitchFamily="18" charset="0"/>
              <a:ea typeface="Cambria Math" panose="02040503050406030204" pitchFamily="18" charset="0"/>
            </a:endParaRPr>
          </a:p>
        </p:txBody>
      </p:sp>
      <p:sp>
        <p:nvSpPr>
          <p:cNvPr id="2" name="TextBox 1"/>
          <p:cNvSpPr txBox="1"/>
          <p:nvPr/>
        </p:nvSpPr>
        <p:spPr>
          <a:xfrm>
            <a:off x="179512" y="591788"/>
            <a:ext cx="7416824" cy="2862322"/>
          </a:xfrm>
          <a:prstGeom prst="rect">
            <a:avLst/>
          </a:prstGeom>
          <a:solidFill>
            <a:srgbClr val="FFFF99"/>
          </a:solidFill>
        </p:spPr>
        <p:txBody>
          <a:bodyPr wrap="square" rtlCol="0">
            <a:spAutoFit/>
          </a:bodyPr>
          <a:lstStyle/>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ΚΥΒΕΡΝΗΣΕΙΣ</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ΑΛΛΑΓΗ ΚΙΝΗΤΡΩΝ (ΦΟΡΟΙ, ΕΠΙΔΟΤΗΣΕΙΣ)</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ΔΗΜΙΟΥΡΓΙΑ ΕΥΝΟΪΚΩΝ ΣΥΝΘΗΚΩΝ (ΔΗΜΟΣΙΕΣ ΜΕΤΑΦΟΡΕΣ, ΑΝΑΚΥΚΛΩΣΗ, ...)</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ΔΗΜΙΟΥΡΓΙΑ  ΘΕΣΜΩΝ (ΚΑΝΟΝΕΣ , ΝΟΜΟΘΕΣΙΑ)</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ΚΟΙΝΩΝΙΚΗ ΔΙΑΣΤΑΣΗ (ΑΛΛΑΓΗ ΣΥΜΠΕΡΙΦΟΡΩΝ)</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ΑΛΛΑΓΗ ΠΡΑΚΤΙΚΗΣ ΣΤΙΣ ΒΙΟΜΗΧΑΝΙΕΣ (ΔΕΣΜΕΥΣΕΙΣ ΤΩΝ ΜΕΓΑΛΩΝ ΠΑΙΚΤΩΝ ΤΗΣ ΕΝΕΡΓΕΙΑΣ – ΠΑΡΑΓΩΓΟΙ, ΧΡΗΣΤΕΣ)</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ΟΡΓΑΝΩΣΗ ΠΡΟΜΗΘΕΙΩΝ ΣΤΟΝ ΔΗΜΟΣΙΟ ΤΟΜΕΑ</a:t>
            </a:r>
          </a:p>
          <a:p>
            <a:pPr marL="285750" indent="-285750" fontAlgn="base">
              <a:buFont typeface="Arial" panose="020B0604020202020204" pitchFamily="34" charset="0"/>
              <a:buChar char="•"/>
            </a:pPr>
            <a:r>
              <a:rPr lang="el-GR" dirty="0" smtClean="0">
                <a:latin typeface="Cambria Math" panose="02040503050406030204" pitchFamily="18" charset="0"/>
                <a:ea typeface="Cambria Math" panose="02040503050406030204" pitchFamily="18" charset="0"/>
              </a:rPr>
              <a:t>ΕΞΟΙΚΟΝΟΜΗΣΗ ΣΤΟΝ ΔΗΜΟΣΙΟ ΤΟΜΕΑ</a:t>
            </a:r>
            <a:endParaRPr lang="en-GB" dirty="0" err="1">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17277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ΕΥΡΩΠΑΪΚΗ ΕΝΕΡΓΕΙΑΚΗ ΠΟΛΙΤΙΚΗ</a:t>
            </a:r>
            <a:endParaRPr lang="en-GB" dirty="0"/>
          </a:p>
        </p:txBody>
      </p:sp>
      <p:sp>
        <p:nvSpPr>
          <p:cNvPr id="3" name="Content Placeholder 2"/>
          <p:cNvSpPr>
            <a:spLocks noGrp="1"/>
          </p:cNvSpPr>
          <p:nvPr>
            <p:ph idx="1"/>
          </p:nvPr>
        </p:nvSpPr>
        <p:spPr/>
        <p:txBody>
          <a:bodyPr/>
          <a:lstStyle/>
          <a:p>
            <a:r>
              <a:rPr lang="el-GR" dirty="0"/>
              <a:t>Η ΕΕ ΔΕΝ ΕΧΕΙ ΝΟΜΟΘΕΤΙΚΟ ΡΟΛΟ ΣΤΟ ΠΕΔΙΟ ΤΗΣ ΕΝΕΡΓΕΙΑΚΗΣ ΠΟΛΙΤΙΚΗΣ, ΔΕΝ ΥΠΑΡΧΕΙ «ΕΝΕΡΓΕΙΑΚΗ ΠΟΛΙΤΙΚΗ ΤΗΣ ΕΕ», ΑΛΛΑ «ΕΝΕΡΓΕΙΑΚΗ ΠΟΛΙΤΙΚΗ ΓΙΑ ΤΗΝ ΕΥΡΩΠΗ»</a:t>
            </a:r>
          </a:p>
          <a:p>
            <a:r>
              <a:rPr lang="el-GR" dirty="0"/>
              <a:t>Η ΘΕΣΜΙΚΗ ΒΑΣΗ ΓΙΑ ΔΡΑΣΕΙΣ ΣΤΗΝ ΕΕ : ΑΝΤΑΓΩΝΙΣΜΟΣ/ΕΣΩΤΕΡΙΚΗ ΑΓΟΡΑ, ΠΕΡΙΒΑΛΛΟΝΤΙΚΗ ΠΡΟΣΤΑΣΙΑ, ΔΙΕ-ΕΥΡΩΠΑΪΚΑ ΔΙΚΤΥΑ ΕΝΕΡΓΕΙΑΚΩΝ ΥΠΟΔΟΜΩΝ ΚΑΙ Η ΣΥΜΦΩΝΙΑ ΤΗΣ </a:t>
            </a:r>
            <a:r>
              <a:rPr lang="en-GB" dirty="0"/>
              <a:t>EURATOM</a:t>
            </a:r>
            <a:endParaRPr lang="el-GR" dirty="0"/>
          </a:p>
          <a:p>
            <a:r>
              <a:rPr lang="el-GR" dirty="0"/>
              <a:t>Η </a:t>
            </a:r>
            <a:r>
              <a:rPr lang="en-GB" dirty="0"/>
              <a:t>COMMISSION </a:t>
            </a:r>
            <a:r>
              <a:rPr lang="el-GR" dirty="0"/>
              <a:t>ΕΧΕΙ ΚΑΤΟΡΘΩΣΕΙ ΝΑ ΔΙΑΜΟΡΦΩΝΕΙ ΕΝΑ ΠΛΑΙΣΙΟ ΓΙΑ ΣΥΛΛΟΓΗ ΠΛΗΡΟΦΟΡΙΩΝ, ΘΕΣΠΙΣΗ ΣΤΟΧΩΝ, ΔΡΟΜΟΛΟΓΗΣΗ ΔΡΑΣΕΩΝ ΚΥΡΙΩΣ ΜΕΣΩ ΧΡΗΜΑΤΟΔΟΤΗΣΗΣ </a:t>
            </a:r>
            <a:r>
              <a:rPr lang="en-GB" dirty="0"/>
              <a:t>R&amp;D</a:t>
            </a:r>
            <a:r>
              <a:rPr lang="el-GR" dirty="0"/>
              <a:t>, ΕΝΕΡΓΕΙΑΚΗΣ ΑΠΟΔΟΤΙΚΟΤΗΤΑΣ ΚΑΙ ΠΟΛΙΤΙΚΕΣ ΓΙΑ ΑΠΕ</a:t>
            </a:r>
            <a:endParaRPr lang="en-GB" dirty="0"/>
          </a:p>
        </p:txBody>
      </p:sp>
    </p:spTree>
    <p:extLst>
      <p:ext uri="{BB962C8B-B14F-4D97-AF65-F5344CB8AC3E}">
        <p14:creationId xmlns:p14="http://schemas.microsoft.com/office/powerpoint/2010/main" val="4021179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18058"/>
          </a:xfrm>
        </p:spPr>
        <p:txBody>
          <a:bodyPr>
            <a:normAutofit fontScale="90000"/>
          </a:bodyPr>
          <a:lstStyle/>
          <a:p>
            <a:r>
              <a:rPr lang="el-GR" dirty="0" smtClean="0"/>
              <a:t>ΕΕ : ΣΤΟΧΟΙ ΕΝΕΡΓΕΙΑΚΗΣ ΠΟΛΙΤΙΚΗΣ</a:t>
            </a:r>
            <a:endParaRPr lang="en-GB" dirty="0"/>
          </a:p>
        </p:txBody>
      </p:sp>
      <p:sp>
        <p:nvSpPr>
          <p:cNvPr id="3" name="Content Placeholder 2"/>
          <p:cNvSpPr>
            <a:spLocks noGrp="1"/>
          </p:cNvSpPr>
          <p:nvPr>
            <p:ph idx="1"/>
          </p:nvPr>
        </p:nvSpPr>
        <p:spPr>
          <a:xfrm>
            <a:off x="179512" y="476672"/>
            <a:ext cx="8676964" cy="5904656"/>
          </a:xfrm>
        </p:spPr>
        <p:txBody>
          <a:bodyPr>
            <a:noAutofit/>
          </a:bodyPr>
          <a:lstStyle/>
          <a:p>
            <a:pPr marL="177800" indent="-177800"/>
            <a:r>
              <a:rPr lang="el-GR" sz="1800" b="1" dirty="0">
                <a:solidFill>
                  <a:srgbClr val="C00000"/>
                </a:solidFill>
              </a:rPr>
              <a:t>ΒΙΩΣΙΜΟΤΗΤΑ</a:t>
            </a:r>
            <a:r>
              <a:rPr lang="el-GR" sz="1800" dirty="0"/>
              <a:t> : </a:t>
            </a:r>
            <a:r>
              <a:rPr lang="el-GR" sz="1800" b="1" dirty="0">
                <a:solidFill>
                  <a:srgbClr val="C00000"/>
                </a:solidFill>
              </a:rPr>
              <a:t>(α)</a:t>
            </a:r>
            <a:r>
              <a:rPr lang="en-GB" sz="1800" dirty="0"/>
              <a:t> </a:t>
            </a:r>
            <a:r>
              <a:rPr lang="el-GR" sz="1800" dirty="0"/>
              <a:t>ΑΝΑΠΤΥΞΗ ΑΝΤΑΓΩΝΙΣΤΙΚΩΝ ΑΠΕ ΚΑΙ ΑΛΛΩΝ ΕΝΕΡΓΕΙΑΚΩΝ ΠΗΓΩΝ ΚΑΙ ΦΟΡΕΩΝ ΧΑΜΗΛΟΥ ΑΝΘΡΑΚΑ, ΙΔΙΑΙΤΕΡΑ ΓΙΑ ΤΑ ΚΑΥΣΙΜΑ ΤΩΝ ΜΕΤΑΦΟΡΩΝ, </a:t>
            </a:r>
            <a:r>
              <a:rPr lang="el-GR" sz="1800" b="1" dirty="0">
                <a:solidFill>
                  <a:srgbClr val="C00000"/>
                </a:solidFill>
              </a:rPr>
              <a:t>(β)</a:t>
            </a:r>
            <a:r>
              <a:rPr lang="el-GR" sz="1800" dirty="0"/>
              <a:t> ΜΕΙΩΣΗ ΤΗΣ ΕΝΕΡΓΕΙΑΚΗΣ ΖΗΤΗΣΗ, </a:t>
            </a:r>
            <a:r>
              <a:rPr lang="el-GR" sz="1800" b="1" dirty="0">
                <a:solidFill>
                  <a:srgbClr val="C00000"/>
                </a:solidFill>
              </a:rPr>
              <a:t>(γ)</a:t>
            </a:r>
            <a:r>
              <a:rPr lang="el-GR" sz="1800" dirty="0"/>
              <a:t> ΠΡΟΣΠΑΘΕΙΑ ΓΙΑ ΜΕΙΩΣΗ ΤΗΣ ΚΛΙΜΑΤΙΚΗΣ ΑΛΛΑΓΗΣ ΚΑΙ ΒΕΛΤΙΩΣΗ ΤΗΣ ΠΟΙΟΤΗΤΑΣ ΤΗΣ ΑΤΜΟΣΦΑΙΡΑΣ ΣΕ ΕΝΑΝ ΤΟΠΟ.</a:t>
            </a:r>
          </a:p>
          <a:p>
            <a:pPr marL="177800" indent="-177800"/>
            <a:r>
              <a:rPr lang="el-GR" sz="1800" b="1" dirty="0">
                <a:solidFill>
                  <a:srgbClr val="C00000"/>
                </a:solidFill>
              </a:rPr>
              <a:t>ΑΝΤΑΓΩΝΙΣΤΙΚΟΤΗΤΑ</a:t>
            </a:r>
            <a:r>
              <a:rPr lang="el-GR" sz="1800" dirty="0"/>
              <a:t> : </a:t>
            </a:r>
            <a:r>
              <a:rPr lang="el-GR" sz="1800" b="1" dirty="0">
                <a:solidFill>
                  <a:srgbClr val="C00000"/>
                </a:solidFill>
              </a:rPr>
              <a:t>(α)</a:t>
            </a:r>
            <a:r>
              <a:rPr lang="el-GR" sz="1800" dirty="0"/>
              <a:t> ΕΞΑΣΦΑΛΙΣΗ ΤΩΝ ΠΛΕΟΝΕΚΤΗΜΑΤΩΝ ΓΙΑ ΤΟΝ ΚΑΤΑΝΑΛΩΤΗ ΚΑΙ ΤΗΝ ΟΙΚΟΝΟΜΙΑ ΣΤΟ ΣΥΝΟΛΟ ΤΗΣ ΑΠΟ ΤΟ ΑΝΟΙΓΜΑ ΤΩΝ ΕΝΕΡΓΕΙΑΚΩΝ ΑΓΟΡΩΝ, </a:t>
            </a:r>
            <a:r>
              <a:rPr lang="el-GR" sz="1800" b="1" dirty="0">
                <a:solidFill>
                  <a:srgbClr val="C00000"/>
                </a:solidFill>
              </a:rPr>
              <a:t>(β)</a:t>
            </a:r>
            <a:r>
              <a:rPr lang="el-GR" sz="1800" dirty="0"/>
              <a:t> ΑΜΒΛΥΝΣΗ ΤΩΝ ΕΠΙΠΤΩΣΕΩΝ ΣΤΗΝ ΟΙΚΟΝΟΜΙΑ ΤΗΣ ΕΕ ΑΠΟ ΤΙΣ ΥΨΗΛΕΣ ΤΙΜΕΣ ΓΙΑ ΤΗΝ ΕΝΕΡΓΕΙΑ, </a:t>
            </a:r>
            <a:r>
              <a:rPr lang="el-GR" sz="1800" b="1" dirty="0">
                <a:solidFill>
                  <a:srgbClr val="C00000"/>
                </a:solidFill>
              </a:rPr>
              <a:t>(γ)</a:t>
            </a:r>
            <a:r>
              <a:rPr lang="el-GR" sz="1800" dirty="0"/>
              <a:t> ΔΙΑΤΗΡΩΝΤΑΣ ΤΗΝ ΕΥΡΩΠΗ ΠΡΩΤΟΠΟΡΟ ΣΤΙΣ ΕΝΕΡΓΕΙΑΚΕΣ ΤΕΧΝΟΛΟΓΙΕΣ</a:t>
            </a:r>
          </a:p>
          <a:p>
            <a:pPr marL="177800" indent="-177800"/>
            <a:r>
              <a:rPr lang="el-GR" sz="1800" b="1" dirty="0">
                <a:solidFill>
                  <a:srgbClr val="C00000"/>
                </a:solidFill>
              </a:rPr>
              <a:t>ΕΞΑΣΦΑΛΙΣΗ ΤΗΣ ΠΡΟΣΦΟΡΑΣ </a:t>
            </a:r>
            <a:r>
              <a:rPr lang="el-GR" sz="1800" dirty="0"/>
              <a:t>: ΑΝΤΙΜΕΤΩΠΙΣΗ ΤΗΣ ΕΞΑΡΤΗΣΗΣ ΤΗΣ ΕΕ ΑΠΟ ΤΙΣ ΕΙΣΑΓΩΓΕΣ ΕΝΕΡΓΕΙΑΣ ΜΕΣΩ </a:t>
            </a:r>
            <a:r>
              <a:rPr lang="el-GR" sz="1800" b="1" dirty="0">
                <a:solidFill>
                  <a:srgbClr val="C00000"/>
                </a:solidFill>
              </a:rPr>
              <a:t>(α)</a:t>
            </a:r>
            <a:r>
              <a:rPr lang="el-GR" sz="1800" dirty="0"/>
              <a:t> ΜΕΙΩΣΗ ΤΗΣ ΖΗΤΗΣΗΣ, ΔΙΑΦΟΡΟΠΟΙΩΝΤΑΣ ΤΟ ΕΝΕΡΓΕΙΑΚΟ ΜΕΙΓΜΑ ΜΕ ΑΝΤΑΓΩΝΙΣΤΙΚΑ ΕΝΔΟΓΕΝΗ ΚΑΥΣΙΜΑ ΚΑΙ ΑΠΕ, ΚΑΙ ΔΙΑΦΟΡΟΠΟΙΩΝΤΑΣ ΠΗΓΕΣ ΚΑΙ ΔΙΑΔΡΟΜΕΣ ΤΗΣ ΕΙΣΑΓΟΜΕΝΗΣ ΕΝΕΡΓΕΙΑΣ (ΑΓΩΓΟΙ ΠΕΤΡΕΛΑΙΟΥ ΚΑΙ ΦΥΣΙΚΟΥ ΑΕΡΙΟΥ), </a:t>
            </a:r>
            <a:r>
              <a:rPr lang="el-GR" sz="1800" b="1" dirty="0">
                <a:solidFill>
                  <a:srgbClr val="C00000"/>
                </a:solidFill>
              </a:rPr>
              <a:t>(β)</a:t>
            </a:r>
            <a:r>
              <a:rPr lang="el-GR" sz="1800" dirty="0"/>
              <a:t> ΔΗΜΙΟΥΡΓΩΝΤΑΣ ΤΟ ΠΛΑΙΣΙΟ ΓΙΑ ΕΠΕΝΔΥΣΕΙΣ ΠΟΥ ΘΑ ΑΝΤΙΜΕΤΩΠΙΣΟΥΝ ΤΗΝ ΑΥΞΑΝΟΜΕΝΗ ΕΝΕΡΓΕΙΑΚΗ ΖΗΤΗΣΗ, </a:t>
            </a:r>
            <a:r>
              <a:rPr lang="el-GR" sz="1800" b="1" dirty="0">
                <a:solidFill>
                  <a:srgbClr val="C00000"/>
                </a:solidFill>
              </a:rPr>
              <a:t>(γ)</a:t>
            </a:r>
            <a:r>
              <a:rPr lang="el-GR" sz="1800" dirty="0"/>
              <a:t> ΕΞΟΠΛΙΖΟΝΤΑΣ ΤΗΝ ΕΕ ΜΕ ΕΡΓΑΛΕΙΑ ΓΙΑ ΝΑ ΑΝΤΙΜΕΤΩΠΙΣΕΙ ΕΚΤΑΚΤΕΣ ΚΑΤΑΣΤΑΣΕΙΣ, </a:t>
            </a:r>
            <a:r>
              <a:rPr lang="el-GR" sz="1800" b="1" dirty="0">
                <a:solidFill>
                  <a:srgbClr val="C00000"/>
                </a:solidFill>
              </a:rPr>
              <a:t>(δ)</a:t>
            </a:r>
            <a:r>
              <a:rPr lang="el-GR" sz="1800" dirty="0"/>
              <a:t> ΒΕΛΤΙΩΝΟΝΤΑΣ ΤΙΣ ΣΥΝΘΗΚΕΣ ΓΙΑ ΤΙΣ ΕΥΡΩΠΑΪΚΕΣ ΕΠΙΧΕΙΡΗΣΕΙΣ ΣΤΗΝ ΑΝΑΖΗΤΗΣΗ ΠΡΟΣΒΑΣΕΩΝ ΣΤΟΥΣ ΠΑΓΚΟΣΜΙΟΥΣ ΠΟΡΟΥΣ, ΚΑΙ </a:t>
            </a:r>
            <a:r>
              <a:rPr lang="el-GR" sz="1800" b="1" dirty="0">
                <a:solidFill>
                  <a:srgbClr val="C00000"/>
                </a:solidFill>
              </a:rPr>
              <a:t>(ε)</a:t>
            </a:r>
            <a:r>
              <a:rPr lang="el-GR" sz="1800" dirty="0"/>
              <a:t> ΕΞΑΣΦΑΛΙΖΟΝΤΑΣ ΟΤΙ ΟΛΟΙ, ΚΑΤΟΙΚΟΙ ΚΑΙ ΕΠΙΧΕΙΡΗΣΕΙΣ, ΕΧΟΥΝ ΠΡΟΣΒΑΣΗ ΣΤΗΝ ΕΝΕΡΓΕΙΑ</a:t>
            </a:r>
            <a:endParaRPr lang="en-GB" sz="1800" dirty="0"/>
          </a:p>
          <a:p>
            <a:endParaRPr lang="en-GB" sz="1800" dirty="0"/>
          </a:p>
        </p:txBody>
      </p:sp>
      <p:sp>
        <p:nvSpPr>
          <p:cNvPr id="4" name="TextBox 3"/>
          <p:cNvSpPr txBox="1"/>
          <p:nvPr/>
        </p:nvSpPr>
        <p:spPr>
          <a:xfrm>
            <a:off x="218260" y="548680"/>
            <a:ext cx="8496944" cy="2677656"/>
          </a:xfrm>
          <a:prstGeom prst="rect">
            <a:avLst/>
          </a:prstGeom>
          <a:solidFill>
            <a:srgbClr val="FFFF00"/>
          </a:solidFill>
        </p:spPr>
        <p:txBody>
          <a:bodyPr wrap="square" rtlCol="0">
            <a:spAutoFit/>
          </a:bodyPr>
          <a:lstStyle/>
          <a:p>
            <a:pPr fontAlgn="base"/>
            <a:r>
              <a:rPr lang="el-GR" sz="2400" b="1" dirty="0">
                <a:solidFill>
                  <a:srgbClr val="C00000"/>
                </a:solidFill>
              </a:rPr>
              <a:t>ΒΙΩΣΙΜΟΤΗΤΑ</a:t>
            </a:r>
            <a:r>
              <a:rPr lang="el-GR" sz="2400" dirty="0"/>
              <a:t> : </a:t>
            </a:r>
            <a:endParaRPr lang="el-GR" sz="2400" dirty="0" smtClean="0"/>
          </a:p>
          <a:p>
            <a:pPr fontAlgn="base"/>
            <a:r>
              <a:rPr lang="el-GR" sz="2400" b="1" dirty="0" smtClean="0">
                <a:solidFill>
                  <a:srgbClr val="C00000"/>
                </a:solidFill>
              </a:rPr>
              <a:t>(</a:t>
            </a:r>
            <a:r>
              <a:rPr lang="el-GR" sz="2400" b="1" dirty="0">
                <a:solidFill>
                  <a:srgbClr val="C00000"/>
                </a:solidFill>
              </a:rPr>
              <a:t>α)</a:t>
            </a:r>
            <a:r>
              <a:rPr lang="en-GB" sz="2400" dirty="0"/>
              <a:t> </a:t>
            </a:r>
            <a:r>
              <a:rPr lang="el-GR" sz="2400" dirty="0"/>
              <a:t>ΑΝΑΠΤΥΞΗ ΑΝΤΑΓΩΝΙΣΤΙΚΩΝ ΑΠΕ ΚΑΙ ΑΛΛΩΝ ΕΝΕΡΓΕΙΑΚΩΝ ΠΗΓΩΝ ΚΑΙ ΦΟΡΕΩΝ ΧΑΜΗΛΟΥ ΑΝΘΡΑΚΑ, ΙΔΙΑΙΤΕΡΑ ΓΙΑ ΤΑ ΚΑΥΣΙΜΑ ΤΩΝ ΜΕΤΑΦΟΡΩΝ, </a:t>
            </a:r>
            <a:endParaRPr lang="el-GR" sz="2400" dirty="0" smtClean="0"/>
          </a:p>
          <a:p>
            <a:pPr fontAlgn="base"/>
            <a:r>
              <a:rPr lang="el-GR" sz="2400" b="1" dirty="0" smtClean="0">
                <a:solidFill>
                  <a:srgbClr val="C00000"/>
                </a:solidFill>
              </a:rPr>
              <a:t>(</a:t>
            </a:r>
            <a:r>
              <a:rPr lang="el-GR" sz="2400" b="1" dirty="0">
                <a:solidFill>
                  <a:srgbClr val="C00000"/>
                </a:solidFill>
              </a:rPr>
              <a:t>β)</a:t>
            </a:r>
            <a:r>
              <a:rPr lang="el-GR" sz="2400" dirty="0"/>
              <a:t> ΜΕΙΩΣΗ ΤΗΣ ΕΝΕΡΓΕΙΑΚΗΣ ΖΗΤΗΣΗ, </a:t>
            </a:r>
            <a:endParaRPr lang="el-GR" sz="2400" dirty="0" smtClean="0"/>
          </a:p>
          <a:p>
            <a:pPr fontAlgn="base"/>
            <a:r>
              <a:rPr lang="el-GR" sz="2400" b="1" dirty="0" smtClean="0">
                <a:solidFill>
                  <a:srgbClr val="C00000"/>
                </a:solidFill>
              </a:rPr>
              <a:t>(</a:t>
            </a:r>
            <a:r>
              <a:rPr lang="el-GR" sz="2400" b="1" dirty="0">
                <a:solidFill>
                  <a:srgbClr val="C00000"/>
                </a:solidFill>
              </a:rPr>
              <a:t>γ)</a:t>
            </a:r>
            <a:r>
              <a:rPr lang="el-GR" sz="2400" b="1" dirty="0"/>
              <a:t> </a:t>
            </a:r>
            <a:r>
              <a:rPr lang="el-GR" sz="2400" dirty="0"/>
              <a:t>ΠΡΟΣΠΑΘΕΙΑ ΓΙΑ ΜΕΙΩΣΗ ΤΗΣ ΚΛΙΜΑΤΙΚΗΣ ΑΛΛΑΓΗΣ ΚΑΙ ΒΕΛΤΙΩΣΗ ΤΗΣ ΠΟΙΟΤΗΤΑΣ ΤΗΣ ΑΤΜΟΣΦΑΙΡΑΣ ΣΕ ΕΝΑΝ ΤΟΠΟ</a:t>
            </a:r>
            <a:r>
              <a:rPr lang="el-GR" sz="2400" dirty="0" smtClean="0"/>
              <a:t>.</a:t>
            </a:r>
            <a:endParaRPr lang="el-GR" sz="2400" dirty="0"/>
          </a:p>
        </p:txBody>
      </p:sp>
      <p:sp>
        <p:nvSpPr>
          <p:cNvPr id="8" name="TextBox 7"/>
          <p:cNvSpPr txBox="1"/>
          <p:nvPr/>
        </p:nvSpPr>
        <p:spPr>
          <a:xfrm>
            <a:off x="218260" y="581034"/>
            <a:ext cx="8496944" cy="3046988"/>
          </a:xfrm>
          <a:prstGeom prst="rect">
            <a:avLst/>
          </a:prstGeom>
          <a:solidFill>
            <a:srgbClr val="FFFF00"/>
          </a:solidFill>
        </p:spPr>
        <p:txBody>
          <a:bodyPr wrap="square" rtlCol="0">
            <a:spAutoFit/>
          </a:bodyPr>
          <a:lstStyle/>
          <a:p>
            <a:pPr marL="177800" indent="-177800"/>
            <a:r>
              <a:rPr lang="el-GR" sz="2400" b="1" dirty="0">
                <a:solidFill>
                  <a:srgbClr val="C00000"/>
                </a:solidFill>
              </a:rPr>
              <a:t>ΑΝΤΑΓΩΝΙΣΤΙΚΟΤΗΤΑ</a:t>
            </a:r>
            <a:r>
              <a:rPr lang="el-GR" sz="2400" dirty="0"/>
              <a:t> : </a:t>
            </a:r>
            <a:endParaRPr lang="el-GR" sz="2400" dirty="0" smtClean="0"/>
          </a:p>
          <a:p>
            <a:pPr marL="177800" indent="-177800"/>
            <a:r>
              <a:rPr lang="el-GR" sz="2400" b="1" dirty="0" smtClean="0">
                <a:solidFill>
                  <a:srgbClr val="C00000"/>
                </a:solidFill>
              </a:rPr>
              <a:t>(</a:t>
            </a:r>
            <a:r>
              <a:rPr lang="el-GR" sz="2400" b="1" dirty="0">
                <a:solidFill>
                  <a:srgbClr val="C00000"/>
                </a:solidFill>
              </a:rPr>
              <a:t>α)</a:t>
            </a:r>
            <a:r>
              <a:rPr lang="el-GR" sz="2400" dirty="0"/>
              <a:t> ΕΞΑΣΦΑΛΙΣΗ ΤΩΝ ΠΛΕΟΝΕΚΤΗΜΑΤΩΝ ΓΙΑ ΤΟΝ ΚΑΤΑΝΑΛΩΤΗ ΚΑΙ ΤΗΝ ΟΙΚΟΝΟΜΙΑ ΣΤΟ ΣΥΝΟΛΟ ΤΗΣ ΑΠΟ ΤΟ ΑΝΟΙΓΜΑ ΤΩΝ ΕΝΕΡΓΕΙΑΚΩΝ ΑΓΟΡΩΝ, </a:t>
            </a:r>
            <a:endParaRPr lang="el-GR" sz="2400" dirty="0" smtClean="0"/>
          </a:p>
          <a:p>
            <a:pPr marL="177800" indent="-177800"/>
            <a:r>
              <a:rPr lang="el-GR" sz="2400" b="1" dirty="0" smtClean="0">
                <a:solidFill>
                  <a:srgbClr val="C00000"/>
                </a:solidFill>
              </a:rPr>
              <a:t>(</a:t>
            </a:r>
            <a:r>
              <a:rPr lang="el-GR" sz="2400" b="1" dirty="0">
                <a:solidFill>
                  <a:srgbClr val="C00000"/>
                </a:solidFill>
              </a:rPr>
              <a:t>β)</a:t>
            </a:r>
            <a:r>
              <a:rPr lang="el-GR" sz="2400" dirty="0"/>
              <a:t> ΑΜΒΛΥΝΣΗ ΤΩΝ ΕΠΙΠΤΩΣΕΩΝ ΣΤΗΝ ΟΙΚΟΝΟΜΙΑ ΤΗΣ ΕΕ ΑΠΟ ΤΙΣ ΥΨΗΛΕΣ ΤΙΜΕΣ ΓΙΑ ΤΗΝ ΕΝΕΡΓΕΙΑ, </a:t>
            </a:r>
            <a:endParaRPr lang="el-GR" sz="2400" dirty="0" smtClean="0"/>
          </a:p>
          <a:p>
            <a:pPr marL="177800" indent="-177800"/>
            <a:r>
              <a:rPr lang="el-GR" sz="2400" b="1" dirty="0" smtClean="0">
                <a:solidFill>
                  <a:srgbClr val="C00000"/>
                </a:solidFill>
              </a:rPr>
              <a:t>(</a:t>
            </a:r>
            <a:r>
              <a:rPr lang="el-GR" sz="2400" b="1" dirty="0">
                <a:solidFill>
                  <a:srgbClr val="C00000"/>
                </a:solidFill>
              </a:rPr>
              <a:t>γ)</a:t>
            </a:r>
            <a:r>
              <a:rPr lang="el-GR" sz="2400" dirty="0"/>
              <a:t> ΔΙΑΤΗΡΩΝΤΑΣ ΤΗΝ ΕΥΡΩΠΗ ΠΡΩΤΟΠΟΡΟ ΣΤΙΣ ΕΝΕΡΓΕΙΑΚΕΣ ΤΕΧΝΟΛΟΓΙΕΣ</a:t>
            </a:r>
          </a:p>
        </p:txBody>
      </p:sp>
      <p:sp>
        <p:nvSpPr>
          <p:cNvPr id="9" name="TextBox 8"/>
          <p:cNvSpPr txBox="1"/>
          <p:nvPr/>
        </p:nvSpPr>
        <p:spPr>
          <a:xfrm>
            <a:off x="254005" y="581034"/>
            <a:ext cx="8496944" cy="5632311"/>
          </a:xfrm>
          <a:prstGeom prst="rect">
            <a:avLst/>
          </a:prstGeom>
          <a:solidFill>
            <a:srgbClr val="F8E8A6"/>
          </a:solidFill>
        </p:spPr>
        <p:txBody>
          <a:bodyPr wrap="square" rtlCol="0">
            <a:spAutoFit/>
          </a:bodyPr>
          <a:lstStyle/>
          <a:p>
            <a:pPr marL="177800" indent="-177800"/>
            <a:r>
              <a:rPr lang="el-GR" sz="2400" b="1" dirty="0">
                <a:solidFill>
                  <a:srgbClr val="C00000"/>
                </a:solidFill>
              </a:rPr>
              <a:t>ΕΞΑΣΦΑΛΙΣΗ ΤΗΣ ΠΡΟΣΦΟΡΑΣ </a:t>
            </a:r>
            <a:r>
              <a:rPr lang="el-GR" sz="2400" dirty="0"/>
              <a:t>: ΑΝΤΙΜΕΤΩΠΙΣΗ ΤΗΣ ΕΞΑΡΤΗΣΗΣ ΤΗΣ ΕΕ ΑΠΟ ΤΙΣ ΕΙΣΑΓΩΓΕΣ ΕΝΕΡΓΕΙΑΣ ΜΕΣΩ </a:t>
            </a:r>
            <a:r>
              <a:rPr lang="el-GR" sz="2400" dirty="0" smtClean="0"/>
              <a:t>:</a:t>
            </a:r>
          </a:p>
          <a:p>
            <a:pPr marL="177800" indent="-177800"/>
            <a:r>
              <a:rPr lang="el-GR" sz="2400" b="1" dirty="0" smtClean="0">
                <a:solidFill>
                  <a:srgbClr val="C00000"/>
                </a:solidFill>
              </a:rPr>
              <a:t>(</a:t>
            </a:r>
            <a:r>
              <a:rPr lang="el-GR" sz="2400" b="1" dirty="0">
                <a:solidFill>
                  <a:srgbClr val="C00000"/>
                </a:solidFill>
              </a:rPr>
              <a:t>α)</a:t>
            </a:r>
            <a:r>
              <a:rPr lang="el-GR" sz="2400" dirty="0"/>
              <a:t> ΜΕΙΩΣΗ ΤΗΣ ΖΗΤΗΣΗΣ, ΔΙΑΦΟΡΟΠΟΙΩΝΤΑΣ ΤΟ ΕΝΕΡΓΕΙΑΚΟ ΜΕΙΓΜΑ ΜΕ ΑΝΤΑΓΩΝΙΣΤΙΚΑ ΕΝΔΟΓΕΝΗ ΚΑΥΣΙΜΑ ΚΑΙ ΑΠΕ, ΚΑΙ ΔΙΑΦΟΡΟΠΟΙΩΝΤΑΣ ΠΗΓΕΣ ΚΑΙ ΔΙΑΔΡΟΜΕΣ ΤΗΣ ΕΙΣΑΓΟΜΕΝΗΣ ΕΝΕΡΓΕΙΑΣ (ΑΓΩΓΟΙ ΠΕΤΡΕΛΑΙΟΥ ΚΑΙ ΦΥΣΙΚΟΥ ΑΕΡΙΟΥ), </a:t>
            </a:r>
            <a:endParaRPr lang="el-GR" sz="2400" dirty="0" smtClean="0"/>
          </a:p>
          <a:p>
            <a:pPr marL="177800" indent="-177800"/>
            <a:r>
              <a:rPr lang="el-GR" sz="2400" b="1" dirty="0" smtClean="0">
                <a:solidFill>
                  <a:srgbClr val="C00000"/>
                </a:solidFill>
              </a:rPr>
              <a:t>(</a:t>
            </a:r>
            <a:r>
              <a:rPr lang="el-GR" sz="2400" b="1" dirty="0">
                <a:solidFill>
                  <a:srgbClr val="C00000"/>
                </a:solidFill>
              </a:rPr>
              <a:t>β)</a:t>
            </a:r>
            <a:r>
              <a:rPr lang="el-GR" sz="2400" dirty="0"/>
              <a:t> ΔΗΜΙΟΥΡΓΩΝΤΑΣ ΤΟ ΠΛΑΙΣΙΟ ΓΙΑ ΕΠΕΝΔΥΣΕΙΣ ΠΟΥ ΘΑ ΑΝΤΙΜΕΤΩΠΙΣΟΥΝ ΤΗΝ ΑΥΞΑΝΟΜΕΝΗ ΕΝΕΡΓΕΙΑΚΗ ΖΗΤΗΣΗ, </a:t>
            </a:r>
            <a:endParaRPr lang="el-GR" sz="2400" dirty="0" smtClean="0"/>
          </a:p>
          <a:p>
            <a:pPr marL="177800" indent="-177800"/>
            <a:r>
              <a:rPr lang="el-GR" sz="2400" b="1" dirty="0" smtClean="0">
                <a:solidFill>
                  <a:srgbClr val="C00000"/>
                </a:solidFill>
              </a:rPr>
              <a:t>(</a:t>
            </a:r>
            <a:r>
              <a:rPr lang="el-GR" sz="2400" b="1" dirty="0">
                <a:solidFill>
                  <a:srgbClr val="C00000"/>
                </a:solidFill>
              </a:rPr>
              <a:t>γ)</a:t>
            </a:r>
            <a:r>
              <a:rPr lang="el-GR" sz="2400" dirty="0"/>
              <a:t> ΕΞΟΠΛΙΖΟΝΤΑΣ ΤΗΝ ΕΕ ΜΕ ΕΡΓΑΛΕΙΑ ΓΙΑ ΝΑ ΑΝΤΙΜΕΤΩΠΙΣΕΙ ΕΚΤΑΚΤΕΣ ΚΑΤΑΣΤΑΣΕΙΣ, </a:t>
            </a:r>
            <a:endParaRPr lang="el-GR" sz="2400" dirty="0" smtClean="0"/>
          </a:p>
          <a:p>
            <a:pPr marL="177800" indent="-177800"/>
            <a:r>
              <a:rPr lang="el-GR" sz="2400" b="1" dirty="0" smtClean="0">
                <a:solidFill>
                  <a:srgbClr val="C00000"/>
                </a:solidFill>
              </a:rPr>
              <a:t>(</a:t>
            </a:r>
            <a:r>
              <a:rPr lang="el-GR" sz="2400" b="1" dirty="0">
                <a:solidFill>
                  <a:srgbClr val="C00000"/>
                </a:solidFill>
              </a:rPr>
              <a:t>δ)</a:t>
            </a:r>
            <a:r>
              <a:rPr lang="el-GR" sz="2400" dirty="0"/>
              <a:t> ΒΕΛΤΙΩΝΟΝΤΑΣ ΤΙΣ ΣΥΝΘΗΚΕΣ ΓΙΑ ΤΙΣ ΕΥΡΩΠΑΪΚΕΣ ΕΠΙΧΕΙΡΗΣΕΙΣ ΣΤΗΝ ΑΝΑΖΗΤΗΣΗ ΠΡΟΣΒΑΣΕΩΝ ΣΤΟΥΣ ΠΑΓΚΟΣΜΙΟΥΣ ΠΟΡΟΥΣ, ΚΑΙ </a:t>
            </a:r>
            <a:endParaRPr lang="el-GR" sz="2400" dirty="0" smtClean="0"/>
          </a:p>
          <a:p>
            <a:pPr marL="177800" indent="-177800"/>
            <a:r>
              <a:rPr lang="el-GR" sz="2400" b="1" dirty="0" smtClean="0">
                <a:solidFill>
                  <a:srgbClr val="C00000"/>
                </a:solidFill>
              </a:rPr>
              <a:t>(</a:t>
            </a:r>
            <a:r>
              <a:rPr lang="el-GR" sz="2400" b="1" dirty="0">
                <a:solidFill>
                  <a:srgbClr val="C00000"/>
                </a:solidFill>
              </a:rPr>
              <a:t>ε)</a:t>
            </a:r>
            <a:r>
              <a:rPr lang="el-GR" sz="2400" dirty="0"/>
              <a:t> ΕΞΑΣΦΑΛΙΖΟΝΤΑΣ ΟΤΙ ΟΛΟΙ, ΚΑΤΟΙΚΟΙ ΚΑΙ ΕΠΙΧΕΙΡΗΣΕΙΣ, ΕΧΟΥΝ ΠΡΟΣΒΑΣΗ ΣΤΗΝ ΕΝΕΡΓΕΙΑ</a:t>
            </a:r>
            <a:endParaRPr lang="en-GB" sz="2400" dirty="0"/>
          </a:p>
        </p:txBody>
      </p:sp>
    </p:spTree>
    <p:extLst>
      <p:ext uri="{BB962C8B-B14F-4D97-AF65-F5344CB8AC3E}">
        <p14:creationId xmlns:p14="http://schemas.microsoft.com/office/powerpoint/2010/main" val="30523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2" name="Picture 2"/>
          <p:cNvPicPr>
            <a:picLocks noChangeAspect="1" noChangeArrowheads="1"/>
          </p:cNvPicPr>
          <p:nvPr/>
        </p:nvPicPr>
        <p:blipFill>
          <a:blip r:embed="rId3" cstate="print"/>
          <a:srcRect/>
          <a:stretch>
            <a:fillRect/>
          </a:stretch>
        </p:blipFill>
        <p:spPr bwMode="auto">
          <a:xfrm>
            <a:off x="2627313" y="765175"/>
            <a:ext cx="3640137" cy="5819775"/>
          </a:xfrm>
          <a:prstGeom prst="rect">
            <a:avLst/>
          </a:prstGeom>
          <a:noFill/>
          <a:ln w="9525">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l-GR" dirty="0" smtClean="0"/>
              <a:t>ΕΥΡΩΠΑΪΚΗ ΕΝΕΡΓΕΙΑΚΗ ΠΟΛΙΤΙΚΗ</a:t>
            </a:r>
            <a:endParaRPr lang="en-GB" dirty="0"/>
          </a:p>
        </p:txBody>
      </p:sp>
    </p:spTree>
    <p:extLst>
      <p:ext uri="{BB962C8B-B14F-4D97-AF65-F5344CB8AC3E}">
        <p14:creationId xmlns:p14="http://schemas.microsoft.com/office/powerpoint/2010/main" val="284428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1" name="Text Box 3"/>
          <p:cNvSpPr txBox="1">
            <a:spLocks noChangeArrowheads="1"/>
          </p:cNvSpPr>
          <p:nvPr/>
        </p:nvSpPr>
        <p:spPr bwMode="auto">
          <a:xfrm>
            <a:off x="691414" y="1052736"/>
            <a:ext cx="7632700" cy="3108543"/>
          </a:xfrm>
          <a:prstGeom prst="rect">
            <a:avLst/>
          </a:prstGeom>
          <a:noFill/>
          <a:ln w="9525">
            <a:noFill/>
            <a:miter lim="800000"/>
            <a:headEnd/>
            <a:tailEnd/>
          </a:ln>
          <a:effectLst/>
        </p:spPr>
        <p:txBody>
          <a:bodyPr>
            <a:spAutoFit/>
          </a:bodyPr>
          <a:lstStyle/>
          <a:p>
            <a:pPr marL="571500" indent="-571500">
              <a:spcBef>
                <a:spcPct val="50000"/>
              </a:spcBef>
              <a:buFont typeface="Arial" panose="020B0604020202020204" pitchFamily="34" charset="0"/>
              <a:buChar char="•"/>
            </a:pPr>
            <a:r>
              <a:rPr lang="en-US" sz="2800" dirty="0" smtClean="0">
                <a:latin typeface="Cambria" panose="02040503050406030204" pitchFamily="18" charset="0"/>
              </a:rPr>
              <a:t>EU-27</a:t>
            </a:r>
            <a:r>
              <a:rPr lang="el-GR" sz="2800" dirty="0" smtClean="0">
                <a:latin typeface="Cambria" panose="02040503050406030204" pitchFamily="18" charset="0"/>
              </a:rPr>
              <a:t>  : γενική επισκόπηση</a:t>
            </a:r>
            <a:endParaRPr lang="el-GR" sz="2800" dirty="0">
              <a:latin typeface="Cambria" panose="02040503050406030204" pitchFamily="18" charset="0"/>
            </a:endParaRPr>
          </a:p>
          <a:p>
            <a:pPr marL="571500" indent="-571500">
              <a:spcBef>
                <a:spcPct val="50000"/>
              </a:spcBef>
              <a:buFont typeface="Arial" panose="020B0604020202020204" pitchFamily="34" charset="0"/>
              <a:buChar char="•"/>
            </a:pPr>
            <a:r>
              <a:rPr lang="el-GR" sz="2800" dirty="0">
                <a:latin typeface="Cambria" panose="02040503050406030204" pitchFamily="18" charset="0"/>
              </a:rPr>
              <a:t> Θεμελιώδεις έννοιες</a:t>
            </a:r>
          </a:p>
          <a:p>
            <a:pPr marL="571500" indent="-571500">
              <a:spcBef>
                <a:spcPct val="50000"/>
              </a:spcBef>
              <a:buFont typeface="Arial" panose="020B0604020202020204" pitchFamily="34" charset="0"/>
              <a:buChar char="•"/>
            </a:pPr>
            <a:r>
              <a:rPr lang="el-GR" sz="2800" dirty="0">
                <a:latin typeface="Cambria" panose="02040503050406030204" pitchFamily="18" charset="0"/>
              </a:rPr>
              <a:t> Η κατάσταση σήμερα</a:t>
            </a:r>
          </a:p>
          <a:p>
            <a:pPr marL="571500" indent="-571500">
              <a:spcBef>
                <a:spcPct val="50000"/>
              </a:spcBef>
              <a:buFont typeface="Arial" panose="020B0604020202020204" pitchFamily="34" charset="0"/>
              <a:buChar char="•"/>
            </a:pPr>
            <a:r>
              <a:rPr lang="el-GR" sz="2800" dirty="0">
                <a:latin typeface="Cambria" panose="02040503050406030204" pitchFamily="18" charset="0"/>
              </a:rPr>
              <a:t> Ενεργειακή πολιτική </a:t>
            </a:r>
            <a:r>
              <a:rPr lang="en-US" sz="2800" dirty="0">
                <a:latin typeface="Cambria" panose="02040503050406030204" pitchFamily="18" charset="0"/>
              </a:rPr>
              <a:t>EU-27</a:t>
            </a:r>
          </a:p>
          <a:p>
            <a:pPr marL="571500" indent="-571500">
              <a:spcBef>
                <a:spcPct val="50000"/>
              </a:spcBef>
              <a:buFont typeface="Arial" panose="020B0604020202020204" pitchFamily="34" charset="0"/>
              <a:buChar char="•"/>
            </a:pPr>
            <a:r>
              <a:rPr lang="en-US" sz="2800" dirty="0">
                <a:latin typeface="Cambria" panose="02040503050406030204" pitchFamily="18" charset="0"/>
              </a:rPr>
              <a:t> European Commission R&amp;D – </a:t>
            </a:r>
            <a:r>
              <a:rPr lang="en-US" sz="2800" dirty="0" smtClean="0">
                <a:latin typeface="Cambria" panose="02040503050406030204" pitchFamily="18" charset="0"/>
              </a:rPr>
              <a:t>FP7</a:t>
            </a:r>
            <a:endParaRPr lang="el-GR" sz="2800" dirty="0">
              <a:latin typeface="Cambria" panose="02040503050406030204" pitchFamily="18" charset="0"/>
            </a:endParaRPr>
          </a:p>
        </p:txBody>
      </p:sp>
      <p:sp>
        <p:nvSpPr>
          <p:cNvPr id="2" name="Title 1"/>
          <p:cNvSpPr>
            <a:spLocks noGrp="1"/>
          </p:cNvSpPr>
          <p:nvPr>
            <p:ph type="title"/>
          </p:nvPr>
        </p:nvSpPr>
        <p:spPr/>
        <p:txBody>
          <a:bodyPr>
            <a:normAutofit fontScale="90000"/>
          </a:bodyPr>
          <a:lstStyle/>
          <a:p>
            <a:r>
              <a:rPr lang="el-GR" dirty="0" smtClean="0"/>
              <a:t>ΕΥΡΩΠΑΪΚΗ ΕΝΕΡΓΕΙΑΚΗ ΠΟΛΙΤΙΚΗ</a:t>
            </a:r>
            <a:endParaRPr lang="en-GB" dirty="0"/>
          </a:p>
        </p:txBody>
      </p:sp>
    </p:spTree>
    <p:extLst>
      <p:ext uri="{BB962C8B-B14F-4D97-AF65-F5344CB8AC3E}">
        <p14:creationId xmlns:p14="http://schemas.microsoft.com/office/powerpoint/2010/main" val="253183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2"/>
          <p:cNvPicPr>
            <a:picLocks noChangeAspect="1" noChangeArrowheads="1"/>
          </p:cNvPicPr>
          <p:nvPr/>
        </p:nvPicPr>
        <p:blipFill>
          <a:blip r:embed="rId3" cstate="print"/>
          <a:srcRect/>
          <a:stretch>
            <a:fillRect/>
          </a:stretch>
        </p:blipFill>
        <p:spPr bwMode="auto">
          <a:xfrm>
            <a:off x="971550" y="908050"/>
            <a:ext cx="7153275" cy="5305425"/>
          </a:xfrm>
          <a:prstGeom prst="rect">
            <a:avLst/>
          </a:prstGeom>
          <a:noFill/>
          <a:ln w="9525">
            <a:solidFill>
              <a:schemeClr val="tx1"/>
            </a:solidFill>
            <a:miter lim="800000"/>
            <a:headEnd/>
            <a:tailEnd/>
          </a:ln>
          <a:effectLst/>
        </p:spPr>
      </p:pic>
      <p:sp>
        <p:nvSpPr>
          <p:cNvPr id="4" name="Title 1"/>
          <p:cNvSpPr txBox="1">
            <a:spLocks/>
          </p:cNvSpPr>
          <p:nvPr/>
        </p:nvSpPr>
        <p:spPr>
          <a:xfrm>
            <a:off x="457200" y="274638"/>
            <a:ext cx="8229600" cy="490066"/>
          </a:xfrm>
          <a:prstGeom prst="rect">
            <a:avLst/>
          </a:prstGeom>
        </p:spPr>
        <p:txBody>
          <a:bodyPr>
            <a:normAutofit fontScale="90000" lnSpcReduction="10000"/>
          </a:bodyPr>
          <a:lstStyle>
            <a:lvl1pPr algn="ctr" defTabSz="914400" rtl="0" eaLnBrk="1" latinLnBrk="0" hangingPunct="1">
              <a:spcBef>
                <a:spcPct val="0"/>
              </a:spcBef>
              <a:buNone/>
              <a:defRPr sz="3200" kern="1200">
                <a:solidFill>
                  <a:schemeClr val="tx1"/>
                </a:solidFill>
                <a:latin typeface="Cambria Math" panose="02040503050406030204" pitchFamily="18" charset="0"/>
                <a:ea typeface="Cambria Math" panose="02040503050406030204" pitchFamily="18" charset="0"/>
                <a:cs typeface="+mj-cs"/>
              </a:defRPr>
            </a:lvl1pPr>
          </a:lstStyle>
          <a:p>
            <a:r>
              <a:rPr lang="el-GR" smtClean="0"/>
              <a:t>ΕΥΡΩΠΑΪΚΗ ΕΝΕΡΓΕΙΑΚΗ ΠΟΛΙΤΙΚΗ</a:t>
            </a:r>
            <a:endParaRPr lang="en-GB" dirty="0"/>
          </a:p>
        </p:txBody>
      </p:sp>
    </p:spTree>
    <p:extLst>
      <p:ext uri="{BB962C8B-B14F-4D97-AF65-F5344CB8AC3E}">
        <p14:creationId xmlns:p14="http://schemas.microsoft.com/office/powerpoint/2010/main" val="957829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l-GR" dirty="0" smtClean="0"/>
              <a:t>ΕΥΡΩΠΑΪΚΗ ΕΝΕΡΓΕΙΑΚΗ ΠΟΛΙΤΙΚΗ</a:t>
            </a:r>
            <a:endParaRPr lang="en-GB" dirty="0"/>
          </a:p>
        </p:txBody>
      </p:sp>
      <p:sp>
        <p:nvSpPr>
          <p:cNvPr id="3" name="Content Placeholder 2"/>
          <p:cNvSpPr>
            <a:spLocks noGrp="1"/>
          </p:cNvSpPr>
          <p:nvPr>
            <p:ph idx="1"/>
          </p:nvPr>
        </p:nvSpPr>
        <p:spPr>
          <a:xfrm>
            <a:off x="457200" y="1412776"/>
            <a:ext cx="8229600" cy="4032448"/>
          </a:xfrm>
        </p:spPr>
        <p:txBody>
          <a:bodyPr>
            <a:normAutofit fontScale="92500" lnSpcReduction="10000"/>
          </a:bodyPr>
          <a:lstStyle/>
          <a:p>
            <a:r>
              <a:rPr lang="el-GR" sz="2600" b="1" dirty="0"/>
              <a:t>ΕΥΡΩΠΑΪΚΕΣ ΟΔΗΓΙΕΣ – ΒΑΣΙΚΑ ΣΤΟΙΧΕΙΑ :</a:t>
            </a:r>
            <a:r>
              <a:rPr lang="el-GR" dirty="0"/>
              <a:t/>
            </a:r>
            <a:br>
              <a:rPr lang="el-GR" dirty="0"/>
            </a:br>
            <a:endParaRPr lang="el-GR" dirty="0"/>
          </a:p>
          <a:p>
            <a:r>
              <a:rPr lang="el-GR" dirty="0" smtClean="0"/>
              <a:t>ΠΕΡΙΒΑΛΛΟΝΤΙΚΑ </a:t>
            </a:r>
            <a:r>
              <a:rPr lang="el-GR" dirty="0"/>
              <a:t>ΗΠΙΕΣ</a:t>
            </a:r>
          </a:p>
          <a:p>
            <a:pPr lvl="1"/>
            <a:r>
              <a:rPr lang="el-GR" sz="1800" dirty="0"/>
              <a:t>ΕΝΕΡΓΕΙΑΚΗ ΑΠΟΔΟΣΗ</a:t>
            </a:r>
          </a:p>
          <a:p>
            <a:pPr lvl="1"/>
            <a:r>
              <a:rPr lang="el-GR" sz="1800" dirty="0"/>
              <a:t>ΜΕΙΩΣΗ ΕΚΠΟΜΠΩΝ</a:t>
            </a:r>
          </a:p>
          <a:p>
            <a:r>
              <a:rPr lang="el-GR" dirty="0"/>
              <a:t>ΡΥΘΜΙΣΗ ΑΓΟΡΩΝ</a:t>
            </a:r>
          </a:p>
          <a:p>
            <a:pPr lvl="1"/>
            <a:r>
              <a:rPr lang="el-GR" sz="1800" dirty="0"/>
              <a:t>ΛΟΓΙΣΤΙΚΟΣ ΔΙΑΧΩΡΙΣΜΟΣ / ΜΕΤΑΡΡΥΘΜΙΣΗ ΑΓΟΡΩΝ</a:t>
            </a:r>
          </a:p>
          <a:p>
            <a:pPr lvl="1"/>
            <a:r>
              <a:rPr lang="el-GR" sz="1800" dirty="0"/>
              <a:t>ΤΑΡΙΦΕΣ</a:t>
            </a:r>
          </a:p>
          <a:p>
            <a:pPr lvl="1"/>
            <a:r>
              <a:rPr lang="el-GR" sz="1800" dirty="0"/>
              <a:t>ΕΞΥΠΗΡΕΤΗΣΗ ΤΟΥ ΔΗΜΟΣΙΟΥ ΣΥΜΦΕΡΟΝΤΟΣ </a:t>
            </a:r>
          </a:p>
          <a:p>
            <a:r>
              <a:rPr lang="el-GR" dirty="0"/>
              <a:t>ΑΣΦΑΛΕΙΑ ΤΡΟΦΟΔΟΣΙΑΣ</a:t>
            </a:r>
          </a:p>
          <a:p>
            <a:pPr lvl="1"/>
            <a:r>
              <a:rPr lang="el-GR" sz="1800" dirty="0"/>
              <a:t>ΜΕΙΩΣΗ ΕΙΣΑΓΩΓΩΝ ΕΝΕΡΓΕΙΑΚΩΝ ΚΑΥΣΙΜΩΝ</a:t>
            </a:r>
          </a:p>
          <a:p>
            <a:pPr lvl="1"/>
            <a:r>
              <a:rPr lang="el-GR" sz="1800" dirty="0"/>
              <a:t>ΔΙΑΣΥΝΔΕΣΗ ΔΙΚΤΥΩΝ ΗΛΕΚΤΡΙΚΗΣ ΕΝΕΡΓΕΙΑΣ ΚΑΙ ΑΓΩΓΩΝ</a:t>
            </a:r>
          </a:p>
          <a:p>
            <a:endParaRPr lang="en-GB" dirty="0"/>
          </a:p>
          <a:p>
            <a:endParaRPr lang="en-GB" dirty="0"/>
          </a:p>
        </p:txBody>
      </p:sp>
    </p:spTree>
    <p:extLst>
      <p:ext uri="{BB962C8B-B14F-4D97-AF65-F5344CB8AC3E}">
        <p14:creationId xmlns:p14="http://schemas.microsoft.com/office/powerpoint/2010/main" val="3314399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p:cNvPicPr>
            <a:picLocks noChangeAspect="1" noChangeArrowheads="1"/>
          </p:cNvPicPr>
          <p:nvPr/>
        </p:nvPicPr>
        <p:blipFill>
          <a:blip r:embed="rId3" cstate="print"/>
          <a:srcRect/>
          <a:stretch>
            <a:fillRect/>
          </a:stretch>
        </p:blipFill>
        <p:spPr bwMode="auto">
          <a:xfrm>
            <a:off x="323850" y="765175"/>
            <a:ext cx="5759450" cy="5903913"/>
          </a:xfrm>
          <a:prstGeom prst="rect">
            <a:avLst/>
          </a:prstGeom>
          <a:noFill/>
          <a:ln w="9525">
            <a:solidFill>
              <a:schemeClr val="tx1"/>
            </a:solidFill>
            <a:miter lim="800000"/>
            <a:headEnd/>
            <a:tailEnd/>
          </a:ln>
          <a:effectLst/>
        </p:spPr>
      </p:pic>
      <p:sp>
        <p:nvSpPr>
          <p:cNvPr id="526340" name="Text Box 4"/>
          <p:cNvSpPr txBox="1">
            <a:spLocks noChangeArrowheads="1"/>
          </p:cNvSpPr>
          <p:nvPr/>
        </p:nvSpPr>
        <p:spPr bwMode="auto">
          <a:xfrm>
            <a:off x="6156325" y="1557338"/>
            <a:ext cx="2808288" cy="923330"/>
          </a:xfrm>
          <a:prstGeom prst="rect">
            <a:avLst/>
          </a:prstGeom>
          <a:noFill/>
          <a:ln w="9525">
            <a:solidFill>
              <a:schemeClr val="tx1"/>
            </a:solidFill>
            <a:miter lim="800000"/>
            <a:headEnd/>
            <a:tailEnd/>
          </a:ln>
          <a:effectLst/>
        </p:spPr>
        <p:txBody>
          <a:bodyPr>
            <a:spAutoFit/>
          </a:bodyPr>
          <a:lstStyle/>
          <a:p>
            <a:pPr>
              <a:spcBef>
                <a:spcPct val="50000"/>
              </a:spcBef>
            </a:pPr>
            <a:r>
              <a:rPr lang="el-GR" dirty="0" smtClean="0">
                <a:latin typeface="Cambria" panose="02040503050406030204" pitchFamily="18" charset="0"/>
              </a:rPr>
              <a:t>ΙΣΟΥΤΑΙ ΜΕ ΤΟ 5-ΠΛΑΣΙΟ ΤΟΥ ΠΡΟΫΠΟΛΟΓΙΣΜΟΥ ΤΗΣ ΕΛΛΑΔΑΣ</a:t>
            </a:r>
            <a:endParaRPr lang="el-GR" dirty="0">
              <a:latin typeface="Cambria" panose="02040503050406030204" pitchFamily="18" charset="0"/>
            </a:endParaRPr>
          </a:p>
        </p:txBody>
      </p:sp>
      <p:sp>
        <p:nvSpPr>
          <p:cNvPr id="526343" name="Text Box 7"/>
          <p:cNvSpPr txBox="1">
            <a:spLocks noChangeArrowheads="1"/>
          </p:cNvSpPr>
          <p:nvPr/>
        </p:nvSpPr>
        <p:spPr bwMode="auto">
          <a:xfrm>
            <a:off x="6227763" y="2810260"/>
            <a:ext cx="273685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dirty="0" smtClean="0">
                <a:latin typeface="Cambria" panose="02040503050406030204" pitchFamily="18" charset="0"/>
              </a:rPr>
              <a:t>ΕΝΕΡΓΕΙΑΚΗ ΑΣΦΑΛΕΙΑ</a:t>
            </a:r>
            <a:endParaRPr lang="el-GR" dirty="0">
              <a:latin typeface="Cambria" panose="02040503050406030204" pitchFamily="18" charset="0"/>
            </a:endParaRPr>
          </a:p>
        </p:txBody>
      </p:sp>
      <p:sp>
        <p:nvSpPr>
          <p:cNvPr id="3" name="Title 2"/>
          <p:cNvSpPr>
            <a:spLocks noGrp="1"/>
          </p:cNvSpPr>
          <p:nvPr>
            <p:ph type="title"/>
          </p:nvPr>
        </p:nvSpPr>
        <p:spPr>
          <a:xfrm>
            <a:off x="457200" y="188640"/>
            <a:ext cx="8229600" cy="490066"/>
          </a:xfrm>
        </p:spPr>
        <p:txBody>
          <a:bodyPr>
            <a:noAutofit/>
          </a:bodyPr>
          <a:lstStyle/>
          <a:p>
            <a:r>
              <a:rPr lang="el-GR" sz="2400" dirty="0" smtClean="0">
                <a:solidFill>
                  <a:srgbClr val="C00000"/>
                </a:solidFill>
              </a:rPr>
              <a:t>ΕΥΡΩΠΑΪΚΗ ΕΝΕΡΓΕΙΑΚΗ ΠΟΛΙΤΙΚΗ </a:t>
            </a:r>
            <a:r>
              <a:rPr lang="el-GR" sz="2000" dirty="0" smtClean="0"/>
              <a:t>– </a:t>
            </a:r>
            <a:r>
              <a:rPr lang="en-GB" sz="2400" b="1" dirty="0" smtClean="0">
                <a:solidFill>
                  <a:srgbClr val="00B050"/>
                </a:solidFill>
              </a:rPr>
              <a:t>GREEN PAPER</a:t>
            </a:r>
            <a:endParaRPr lang="en-GB" sz="2400" b="1" dirty="0">
              <a:solidFill>
                <a:srgbClr val="00B050"/>
              </a:solidFill>
            </a:endParaRPr>
          </a:p>
        </p:txBody>
      </p:sp>
      <p:sp>
        <p:nvSpPr>
          <p:cNvPr id="13" name="Text Box 7"/>
          <p:cNvSpPr txBox="1">
            <a:spLocks noChangeArrowheads="1"/>
          </p:cNvSpPr>
          <p:nvPr/>
        </p:nvSpPr>
        <p:spPr bwMode="auto">
          <a:xfrm>
            <a:off x="6223207" y="3861048"/>
            <a:ext cx="273685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dirty="0" smtClean="0">
                <a:latin typeface="Cambria" panose="02040503050406030204" pitchFamily="18" charset="0"/>
              </a:rPr>
              <a:t>ΑΥΞΗΣΗ ΖΗΤΗΣΗΣ</a:t>
            </a:r>
            <a:endParaRPr lang="el-GR" dirty="0">
              <a:latin typeface="Cambria" panose="02040503050406030204" pitchFamily="18" charset="0"/>
            </a:endParaRPr>
          </a:p>
        </p:txBody>
      </p:sp>
      <p:sp>
        <p:nvSpPr>
          <p:cNvPr id="14" name="Text Box 7"/>
          <p:cNvSpPr txBox="1">
            <a:spLocks noChangeArrowheads="1"/>
          </p:cNvSpPr>
          <p:nvPr/>
        </p:nvSpPr>
        <p:spPr bwMode="auto">
          <a:xfrm>
            <a:off x="6223207" y="4384629"/>
            <a:ext cx="273685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dirty="0" smtClean="0">
                <a:latin typeface="Cambria" panose="02040503050406030204" pitchFamily="18" charset="0"/>
              </a:rPr>
              <a:t>ΑΥΞΗΣΗ ΤΙΜΩΝ</a:t>
            </a:r>
            <a:endParaRPr lang="el-GR" dirty="0">
              <a:latin typeface="Cambria" panose="02040503050406030204" pitchFamily="18" charset="0"/>
            </a:endParaRPr>
          </a:p>
        </p:txBody>
      </p:sp>
      <p:sp>
        <p:nvSpPr>
          <p:cNvPr id="15" name="Text Box 7"/>
          <p:cNvSpPr txBox="1">
            <a:spLocks noChangeArrowheads="1"/>
          </p:cNvSpPr>
          <p:nvPr/>
        </p:nvSpPr>
        <p:spPr bwMode="auto">
          <a:xfrm>
            <a:off x="6223207" y="5085184"/>
            <a:ext cx="273685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dirty="0" smtClean="0">
                <a:latin typeface="Cambria" panose="02040503050406030204" pitchFamily="18" charset="0"/>
              </a:rPr>
              <a:t>ΚΛΙΜΑΤΙΚΗ ΑΛΛΑΓΗ</a:t>
            </a:r>
            <a:endParaRPr lang="el-GR" dirty="0">
              <a:latin typeface="Cambria" panose="02040503050406030204" pitchFamily="18" charset="0"/>
            </a:endParaRPr>
          </a:p>
        </p:txBody>
      </p:sp>
      <p:sp>
        <p:nvSpPr>
          <p:cNvPr id="16" name="Text Box 7"/>
          <p:cNvSpPr txBox="1">
            <a:spLocks noChangeArrowheads="1"/>
          </p:cNvSpPr>
          <p:nvPr/>
        </p:nvSpPr>
        <p:spPr bwMode="auto">
          <a:xfrm>
            <a:off x="6156325" y="5949280"/>
            <a:ext cx="2736850" cy="369332"/>
          </a:xfrm>
          <a:prstGeom prst="rect">
            <a:avLst/>
          </a:prstGeom>
          <a:noFill/>
          <a:ln w="9525">
            <a:solidFill>
              <a:schemeClr val="tx1"/>
            </a:solidFill>
            <a:miter lim="800000"/>
            <a:headEnd/>
            <a:tailEnd/>
          </a:ln>
          <a:effectLst/>
        </p:spPr>
        <p:txBody>
          <a:bodyPr wrap="square">
            <a:spAutoFit/>
          </a:bodyPr>
          <a:lstStyle/>
          <a:p>
            <a:pPr algn="ctr">
              <a:spcBef>
                <a:spcPct val="50000"/>
              </a:spcBef>
            </a:pPr>
            <a:r>
              <a:rPr lang="el-GR" dirty="0" smtClean="0">
                <a:latin typeface="Cambria" panose="02040503050406030204" pitchFamily="18" charset="0"/>
              </a:rPr>
              <a:t>ΕΝΕΡΓΕΙΑΚΕΣ ΑΓΟΡΕΣ</a:t>
            </a:r>
            <a:endParaRPr lang="el-GR" dirty="0">
              <a:latin typeface="Cambria" panose="02040503050406030204" pitchFamily="18" charset="0"/>
            </a:endParaRPr>
          </a:p>
        </p:txBody>
      </p:sp>
    </p:spTree>
    <p:extLst>
      <p:ext uri="{BB962C8B-B14F-4D97-AF65-F5344CB8AC3E}">
        <p14:creationId xmlns:p14="http://schemas.microsoft.com/office/powerpoint/2010/main" val="1146311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GREEN PAPER FOR ENERGY</a:t>
            </a:r>
            <a:endParaRPr lang="en-GB" dirty="0"/>
          </a:p>
        </p:txBody>
      </p:sp>
      <p:sp>
        <p:nvSpPr>
          <p:cNvPr id="3" name="Content Placeholder 2"/>
          <p:cNvSpPr>
            <a:spLocks noGrp="1"/>
          </p:cNvSpPr>
          <p:nvPr>
            <p:ph idx="1"/>
          </p:nvPr>
        </p:nvSpPr>
        <p:spPr>
          <a:xfrm>
            <a:off x="457200" y="908720"/>
            <a:ext cx="8435280" cy="5217443"/>
          </a:xfrm>
        </p:spPr>
        <p:txBody>
          <a:bodyPr/>
          <a:lstStyle/>
          <a:p>
            <a:r>
              <a:rPr lang="el-GR" sz="3200" dirty="0" smtClean="0"/>
              <a:t>ΠΕΡΙΟΧΕΣ - </a:t>
            </a:r>
            <a:r>
              <a:rPr lang="el-GR" sz="3200" dirty="0" smtClean="0">
                <a:solidFill>
                  <a:srgbClr val="C00000"/>
                </a:solidFill>
              </a:rPr>
              <a:t>ΚΛΕΙΔΙΑ</a:t>
            </a:r>
            <a:r>
              <a:rPr lang="el-GR" sz="3200" dirty="0" smtClean="0"/>
              <a:t> </a:t>
            </a:r>
            <a:r>
              <a:rPr lang="el-GR" dirty="0" smtClean="0"/>
              <a:t>:</a:t>
            </a:r>
            <a:endParaRPr lang="en-GB" dirty="0" smtClean="0"/>
          </a:p>
          <a:p>
            <a:endParaRPr lang="en-GB" dirty="0"/>
          </a:p>
          <a:p>
            <a:r>
              <a:rPr lang="el-GR" dirty="0" smtClean="0"/>
              <a:t>ΑΝΤΑΓΩΝΙΣΤΙΚΟΤΗΤΑ </a:t>
            </a:r>
            <a:r>
              <a:rPr lang="el-GR" dirty="0"/>
              <a:t>ΚΑΙ </a:t>
            </a:r>
            <a:r>
              <a:rPr lang="el-GR" dirty="0" smtClean="0"/>
              <a:t>ΕΣΩΤΕΡΙΚΗ </a:t>
            </a:r>
            <a:r>
              <a:rPr lang="el-GR" dirty="0"/>
              <a:t>ΑΓΟΡΑ </a:t>
            </a:r>
            <a:r>
              <a:rPr lang="el-GR" dirty="0" smtClean="0"/>
              <a:t>ΕΝΕΡΓΕΙΑΣ</a:t>
            </a:r>
            <a:endParaRPr lang="el-GR" dirty="0"/>
          </a:p>
          <a:p>
            <a:r>
              <a:rPr lang="el-GR" dirty="0"/>
              <a:t>ΔΙΑΦΟΡΟΠΟΙΗΣΗ ΤΟΥ ΕΝΕΡΓΕΙΑΚΟΥ ΜΕΙΓΜΑΤΟΣ</a:t>
            </a:r>
          </a:p>
          <a:p>
            <a:r>
              <a:rPr lang="el-GR" dirty="0"/>
              <a:t>ΑΛΛΗΛΕΓΓΥΗ ΜΕΤΑΞΥ ΤΩΝ ΚΡΑΤΩΝ-ΜΕΛΩΝ</a:t>
            </a:r>
          </a:p>
          <a:p>
            <a:r>
              <a:rPr lang="el-GR" dirty="0"/>
              <a:t>ΒΙΩΣΙΜΗ ΑΝΑΠΤΥΞΗ</a:t>
            </a:r>
          </a:p>
          <a:p>
            <a:r>
              <a:rPr lang="el-GR" dirty="0"/>
              <a:t>ΕΡΕΥΝΑ ΚΑΙ ΤΕΧΝΟΛΟΓΙΑ ΓΙΑ ΑΝΑΠΤΥΞΗ</a:t>
            </a:r>
          </a:p>
          <a:p>
            <a:r>
              <a:rPr lang="el-GR" dirty="0"/>
              <a:t>ΚΟΙΝΗ ΣΥΓΚΛΙΝΟΥΣΑ ΕΞΩΤΕΡΙΚΗ ΠΟΛΙΤΙΚΗ</a:t>
            </a:r>
            <a:endParaRPr lang="en-GB" dirty="0"/>
          </a:p>
          <a:p>
            <a:endParaRPr lang="en-GB" dirty="0"/>
          </a:p>
        </p:txBody>
      </p:sp>
    </p:spTree>
    <p:extLst>
      <p:ext uri="{BB962C8B-B14F-4D97-AF65-F5344CB8AC3E}">
        <p14:creationId xmlns:p14="http://schemas.microsoft.com/office/powerpoint/2010/main" val="3232555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ΕΥΡΩΠΑΪΚΗ ΠΟΛΙΤΙΚΗ</a:t>
            </a:r>
            <a:endParaRPr lang="en-GB" dirty="0"/>
          </a:p>
        </p:txBody>
      </p:sp>
      <p:sp>
        <p:nvSpPr>
          <p:cNvPr id="3" name="Content Placeholder 2"/>
          <p:cNvSpPr>
            <a:spLocks noGrp="1"/>
          </p:cNvSpPr>
          <p:nvPr>
            <p:ph idx="1"/>
          </p:nvPr>
        </p:nvSpPr>
        <p:spPr/>
        <p:txBody>
          <a:bodyPr/>
          <a:lstStyle/>
          <a:p>
            <a:r>
              <a:rPr lang="el-GR" sz="2800" b="1" dirty="0">
                <a:solidFill>
                  <a:schemeClr val="accent3">
                    <a:lumMod val="50000"/>
                  </a:schemeClr>
                </a:solidFill>
              </a:rPr>
              <a:t>ΝΟΜΟΘΕΣΙΑ ΠΟΥ ΕΞΑΣΦΑΛΙΖΕΙ </a:t>
            </a:r>
            <a:r>
              <a:rPr lang="el-GR" sz="2800" dirty="0">
                <a:solidFill>
                  <a:srgbClr val="00B050"/>
                </a:solidFill>
              </a:rPr>
              <a:t>:</a:t>
            </a:r>
          </a:p>
          <a:p>
            <a:endParaRPr lang="el-GR" dirty="0" smtClean="0"/>
          </a:p>
          <a:p>
            <a:r>
              <a:rPr lang="el-GR" dirty="0" smtClean="0"/>
              <a:t>ΔΙΚΑΙΩΜΑ </a:t>
            </a:r>
            <a:r>
              <a:rPr lang="el-GR" dirty="0"/>
              <a:t>ΣΤΗΝ ΕΠΙΛΟΓΗ ΚΑΥΣΙΜΟΥ ΚΑΙ ΠΡΟΜΗΘΕΥΤΗ ΓΙΑ ΦΥΣΙΚΟ ΑΕΡΙΟ ΚΑΙ ΗΛΕΚΤΡΙΣΜΟ</a:t>
            </a:r>
          </a:p>
          <a:p>
            <a:r>
              <a:rPr lang="el-GR" dirty="0"/>
              <a:t>ΥΠΟΔΟΜΕΣ ΓΙΑ ΤΗΝ ΜΕΤΑΦΟΡΑ ΚΑΙ ΤΗΝ ΔΙΑΝΟΜΗ ΗΛΕΚΤΡΙΣΜΟΥ ΚΑΙ ΦΥΣΙΚΟΥ ΑΕΡΙΟΥ ΜΕΣΩ ΔΙΚΤΥΩΝ ΗΛΕΚΤΡΙΣΜΟΥ ΚΑΙ ΑΓΩΓΩΝ ΦΥΣΙΚΟΥ ΑΕΡΙΟΥ</a:t>
            </a:r>
          </a:p>
          <a:p>
            <a:r>
              <a:rPr lang="el-GR" dirty="0"/>
              <a:t>ΡΥΘΜΙΣΤΙΚΕΣ ΑΡΧΕΣ ΣΕ ΚΑΘΕ ΧΩΡΑ ΠΟΥ ΕΞΑΣΦΑΛΙΖΟΥΝ ΤΗΝ ΟΜΑΛΗ ΛΕΙΤΟΥΡΓΙΑ ΚΑΙ ΠΡΟΣΦΕΡΟΥΝ ΤΙΣ ΥΠΗΡΕΣΙΕΣ</a:t>
            </a:r>
          </a:p>
          <a:p>
            <a:r>
              <a:rPr lang="el-GR" dirty="0"/>
              <a:t>ΠΑΡΑΚΟΛΟΥΘΗΣΗ ΤΩΝ ΑΓΟΡΩΝ ΓΙΑ ΤΥΧΟΝ ΕΜΠΟΔΙΑ ΚΑΙ ΑΤΕΛΕΙΕΣ</a:t>
            </a:r>
          </a:p>
          <a:p>
            <a:endParaRPr lang="en-GB" dirty="0"/>
          </a:p>
        </p:txBody>
      </p:sp>
    </p:spTree>
    <p:extLst>
      <p:ext uri="{BB962C8B-B14F-4D97-AF65-F5344CB8AC3E}">
        <p14:creationId xmlns:p14="http://schemas.microsoft.com/office/powerpoint/2010/main" val="815078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ΕΥΡΩΠΑΪΚΗ ΠΟΛΙΤΙΚΗ</a:t>
            </a:r>
            <a:endParaRPr lang="en-GB" dirty="0"/>
          </a:p>
        </p:txBody>
      </p:sp>
      <p:sp>
        <p:nvSpPr>
          <p:cNvPr id="3" name="Content Placeholder 2"/>
          <p:cNvSpPr>
            <a:spLocks noGrp="1"/>
          </p:cNvSpPr>
          <p:nvPr>
            <p:ph idx="1"/>
          </p:nvPr>
        </p:nvSpPr>
        <p:spPr>
          <a:xfrm>
            <a:off x="539552" y="980728"/>
            <a:ext cx="8229600" cy="5217443"/>
          </a:xfrm>
        </p:spPr>
        <p:txBody>
          <a:bodyPr/>
          <a:lstStyle/>
          <a:p>
            <a:r>
              <a:rPr lang="el-GR" sz="2800" b="1" dirty="0" smtClean="0">
                <a:solidFill>
                  <a:schemeClr val="accent3">
                    <a:lumMod val="50000"/>
                  </a:schemeClr>
                </a:solidFill>
              </a:rPr>
              <a:t>ΟΔΗΓΙΑ ΓΙΑ ΤΗΝ ΠΡΟΩΘΗΣΗ ΤΩΝ ΑΠΕ</a:t>
            </a:r>
          </a:p>
          <a:p>
            <a:endParaRPr lang="el-GR" dirty="0" smtClean="0"/>
          </a:p>
          <a:p>
            <a:r>
              <a:rPr lang="el-GR" dirty="0" smtClean="0"/>
              <a:t>ΤΟ </a:t>
            </a:r>
            <a:r>
              <a:rPr lang="el-GR" dirty="0"/>
              <a:t>ΠΡΟΒΛΗΜΑ ΤΩΝ ΕΚΠΟΜΠΩΝ ΡΥΠΩΝ ΚΑΙ ΑΕΡΙΩΝ ΤΟΥ ΦΘ ΑΠΑΙΤΕΙ ΤΗΝ ΠΡΟΩΘΗΣΗ ΤΩΝ ΑΠΕ</a:t>
            </a:r>
          </a:p>
          <a:p>
            <a:r>
              <a:rPr lang="el-GR" dirty="0"/>
              <a:t>ΣΤΟΧΟΣ ΓΙΑ ΤΙΣ ΑΠΕ : ΔΙΕΙΣΔΥΣΗ 20% ΜΕΧΡΙ ΤΟ 2020</a:t>
            </a:r>
          </a:p>
          <a:p>
            <a:r>
              <a:rPr lang="el-GR" dirty="0"/>
              <a:t>ΑΠΟΜΑΚΡΥΝΣΗ ΕΜΠΟΔΙΩΝ ΓΙΑ ΤΙΣ ΑΠΕ</a:t>
            </a:r>
          </a:p>
          <a:p>
            <a:r>
              <a:rPr lang="el-GR" dirty="0"/>
              <a:t>ΕΝΘΑΡΡΥΝΣΗ ΚΑΛΥΤΕΡΩΝ, ΠΙΟ ΑΠΟΔΟΤΙΚΩΝ ΤΥΠΩΝ ΑΠΕ, ΟΠΩΣ Π.Χ. ΠΡΟΤΥΠΑ ΓΙΑ ΒΙΟΚΑΥΣΙΜΑ</a:t>
            </a:r>
          </a:p>
          <a:p>
            <a:endParaRPr lang="en-GB" dirty="0"/>
          </a:p>
        </p:txBody>
      </p:sp>
    </p:spTree>
    <p:extLst>
      <p:ext uri="{BB962C8B-B14F-4D97-AF65-F5344CB8AC3E}">
        <p14:creationId xmlns:p14="http://schemas.microsoft.com/office/powerpoint/2010/main" val="2412586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3" name="Text Box 3"/>
          <p:cNvSpPr txBox="1">
            <a:spLocks noChangeArrowheads="1"/>
          </p:cNvSpPr>
          <p:nvPr/>
        </p:nvSpPr>
        <p:spPr bwMode="auto">
          <a:xfrm>
            <a:off x="468313" y="1484313"/>
            <a:ext cx="7920037" cy="2530475"/>
          </a:xfrm>
          <a:prstGeom prst="rect">
            <a:avLst/>
          </a:prstGeom>
          <a:noFill/>
          <a:ln w="9525">
            <a:noFill/>
            <a:miter lim="800000"/>
            <a:headEnd/>
            <a:tailEnd/>
          </a:ln>
          <a:effectLst/>
        </p:spPr>
        <p:txBody>
          <a:bodyPr>
            <a:spAutoFit/>
          </a:bodyPr>
          <a:lstStyle/>
          <a:p>
            <a:pPr algn="ctr">
              <a:spcBef>
                <a:spcPct val="50000"/>
              </a:spcBef>
            </a:pPr>
            <a:r>
              <a:rPr lang="en-US" sz="4000" dirty="0">
                <a:latin typeface="Cambria Math" panose="02040503050406030204" pitchFamily="18" charset="0"/>
                <a:ea typeface="Cambria Math" panose="02040503050406030204" pitchFamily="18" charset="0"/>
              </a:rPr>
              <a:t>European Commission </a:t>
            </a:r>
          </a:p>
          <a:p>
            <a:pPr algn="ctr">
              <a:spcBef>
                <a:spcPct val="50000"/>
              </a:spcBef>
            </a:pPr>
            <a:r>
              <a:rPr lang="en-US" sz="4000" dirty="0">
                <a:latin typeface="Cambria Math" panose="02040503050406030204" pitchFamily="18" charset="0"/>
                <a:ea typeface="Cambria Math" panose="02040503050406030204" pitchFamily="18" charset="0"/>
              </a:rPr>
              <a:t>Research &amp; Development (R&amp;D)</a:t>
            </a:r>
          </a:p>
          <a:p>
            <a:pPr algn="ctr">
              <a:spcBef>
                <a:spcPct val="50000"/>
              </a:spcBef>
            </a:pPr>
            <a:r>
              <a:rPr lang="en-US" sz="4000" dirty="0">
                <a:latin typeface="Cambria Math" panose="02040503050406030204" pitchFamily="18" charset="0"/>
                <a:ea typeface="Cambria Math" panose="02040503050406030204" pitchFamily="18" charset="0"/>
              </a:rPr>
              <a:t>7</a:t>
            </a:r>
            <a:r>
              <a:rPr lang="en-US" sz="4000" baseline="30000" dirty="0">
                <a:latin typeface="Cambria Math" panose="02040503050406030204" pitchFamily="18" charset="0"/>
                <a:ea typeface="Cambria Math" panose="02040503050406030204" pitchFamily="18" charset="0"/>
              </a:rPr>
              <a:t>th</a:t>
            </a:r>
            <a:r>
              <a:rPr lang="en-US" sz="4000" dirty="0">
                <a:latin typeface="Cambria Math" panose="02040503050406030204" pitchFamily="18" charset="0"/>
                <a:ea typeface="Cambria Math" panose="02040503050406030204" pitchFamily="18" charset="0"/>
              </a:rPr>
              <a:t> Framework </a:t>
            </a:r>
            <a:r>
              <a:rPr lang="en-US" sz="4000" dirty="0" err="1">
                <a:latin typeface="Cambria Math" panose="02040503050406030204" pitchFamily="18" charset="0"/>
                <a:ea typeface="Cambria Math" panose="02040503050406030204" pitchFamily="18" charset="0"/>
              </a:rPr>
              <a:t>Programme</a:t>
            </a:r>
            <a:endParaRPr lang="el-GR" sz="4000" dirty="0">
              <a:latin typeface="Cambria Math" panose="02040503050406030204" pitchFamily="18" charset="0"/>
              <a:ea typeface="Cambria Math" panose="02040503050406030204" pitchFamily="18" charset="0"/>
            </a:endParaRPr>
          </a:p>
        </p:txBody>
      </p:sp>
      <p:pic>
        <p:nvPicPr>
          <p:cNvPr id="640004" name="Picture 4"/>
          <p:cNvPicPr>
            <a:picLocks noChangeAspect="1" noChangeArrowheads="1"/>
          </p:cNvPicPr>
          <p:nvPr/>
        </p:nvPicPr>
        <p:blipFill>
          <a:blip r:embed="rId3" cstate="print"/>
          <a:srcRect l="16254" r="35970" b="38097"/>
          <a:stretch>
            <a:fillRect/>
          </a:stretch>
        </p:blipFill>
        <p:spPr bwMode="auto">
          <a:xfrm>
            <a:off x="8172450" y="5876925"/>
            <a:ext cx="720725" cy="687388"/>
          </a:xfrm>
          <a:prstGeom prst="rect">
            <a:avLst/>
          </a:prstGeom>
          <a:noFill/>
          <a:ln w="9525">
            <a:noFill/>
            <a:miter lim="800000"/>
            <a:headEnd/>
            <a:tailEnd/>
          </a:ln>
        </p:spPr>
      </p:pic>
    </p:spTree>
    <p:extLst>
      <p:ext uri="{BB962C8B-B14F-4D97-AF65-F5344CB8AC3E}">
        <p14:creationId xmlns:p14="http://schemas.microsoft.com/office/powerpoint/2010/main" val="3335287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395288" y="260350"/>
            <a:ext cx="8208962" cy="466725"/>
          </a:xfrm>
          <a:prstGeom prst="rect">
            <a:avLst/>
          </a:prstGeom>
          <a:noFill/>
          <a:ln w="9525">
            <a:solidFill>
              <a:schemeClr val="tx1"/>
            </a:solidFill>
            <a:miter lim="800000"/>
            <a:headEnd/>
            <a:tailEnd/>
          </a:ln>
          <a:effectLst/>
        </p:spPr>
        <p:txBody>
          <a:bodyPr>
            <a:spAutoFit/>
          </a:bodyPr>
          <a:lstStyle/>
          <a:p>
            <a:pPr algn="ctr">
              <a:spcBef>
                <a:spcPct val="50000"/>
              </a:spcBef>
            </a:pPr>
            <a:r>
              <a:rPr lang="el-GR" sz="2400" b="1" dirty="0">
                <a:effectLst>
                  <a:outerShdw blurRad="38100" dist="38100" dir="2700000" algn="tl">
                    <a:srgbClr val="C0C0C0"/>
                  </a:outerShdw>
                </a:effectLst>
                <a:latin typeface="Cambria Math" panose="02040503050406030204" pitchFamily="18" charset="0"/>
                <a:ea typeface="Cambria Math" panose="02040503050406030204" pitchFamily="18" charset="0"/>
              </a:rPr>
              <a:t>7ο Πρόγραμμα Πλαίσιο</a:t>
            </a:r>
          </a:p>
        </p:txBody>
      </p:sp>
      <p:pic>
        <p:nvPicPr>
          <p:cNvPr id="645123" name="Picture 3"/>
          <p:cNvPicPr>
            <a:picLocks noChangeAspect="1" noChangeArrowheads="1"/>
          </p:cNvPicPr>
          <p:nvPr/>
        </p:nvPicPr>
        <p:blipFill>
          <a:blip r:embed="rId3" cstate="print"/>
          <a:srcRect/>
          <a:stretch>
            <a:fillRect/>
          </a:stretch>
        </p:blipFill>
        <p:spPr bwMode="auto">
          <a:xfrm>
            <a:off x="1547813" y="908050"/>
            <a:ext cx="6338887" cy="5454650"/>
          </a:xfrm>
          <a:prstGeom prst="rect">
            <a:avLst/>
          </a:prstGeom>
          <a:noFill/>
          <a:ln w="9525">
            <a:noFill/>
            <a:miter lim="800000"/>
            <a:headEnd/>
            <a:tailEnd/>
          </a:ln>
          <a:effectLst/>
        </p:spPr>
      </p:pic>
    </p:spTree>
    <p:extLst>
      <p:ext uri="{BB962C8B-B14F-4D97-AF65-F5344CB8AC3E}">
        <p14:creationId xmlns:p14="http://schemas.microsoft.com/office/powerpoint/2010/main" val="1583906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Text Box 2"/>
          <p:cNvSpPr txBox="1">
            <a:spLocks noChangeArrowheads="1"/>
          </p:cNvSpPr>
          <p:nvPr/>
        </p:nvSpPr>
        <p:spPr bwMode="auto">
          <a:xfrm>
            <a:off x="395288" y="260350"/>
            <a:ext cx="8208962" cy="466725"/>
          </a:xfrm>
          <a:prstGeom prst="rect">
            <a:avLst/>
          </a:prstGeom>
          <a:noFill/>
          <a:ln w="9525">
            <a:solidFill>
              <a:schemeClr val="tx1"/>
            </a:solidFill>
            <a:miter lim="800000"/>
            <a:headEnd/>
            <a:tailEnd/>
          </a:ln>
          <a:effectLst/>
        </p:spPr>
        <p:txBody>
          <a:bodyPr>
            <a:spAutoFit/>
          </a:bodyPr>
          <a:lstStyle/>
          <a:p>
            <a:pPr algn="ctr">
              <a:spcBef>
                <a:spcPct val="50000"/>
              </a:spcBef>
            </a:pPr>
            <a:r>
              <a:rPr lang="el-GR" sz="2400" b="1" dirty="0">
                <a:effectLst>
                  <a:outerShdw blurRad="38100" dist="38100" dir="2700000" algn="tl">
                    <a:srgbClr val="C0C0C0"/>
                  </a:outerShdw>
                </a:effectLst>
                <a:latin typeface="Cambria Math" panose="02040503050406030204" pitchFamily="18" charset="0"/>
                <a:ea typeface="Cambria Math" panose="02040503050406030204" pitchFamily="18" charset="0"/>
              </a:rPr>
              <a:t>7ο Πρόγραμμα Πλαίσιο</a:t>
            </a:r>
          </a:p>
        </p:txBody>
      </p:sp>
      <p:pic>
        <p:nvPicPr>
          <p:cNvPr id="646147" name="Picture 3"/>
          <p:cNvPicPr>
            <a:picLocks noChangeAspect="1" noChangeArrowheads="1"/>
          </p:cNvPicPr>
          <p:nvPr/>
        </p:nvPicPr>
        <p:blipFill>
          <a:blip r:embed="rId3" cstate="print"/>
          <a:srcRect/>
          <a:stretch>
            <a:fillRect/>
          </a:stretch>
        </p:blipFill>
        <p:spPr bwMode="auto">
          <a:xfrm>
            <a:off x="900113" y="836613"/>
            <a:ext cx="7534275" cy="58293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842226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395288" y="260350"/>
            <a:ext cx="8208962" cy="466725"/>
          </a:xfrm>
          <a:prstGeom prst="rect">
            <a:avLst/>
          </a:prstGeom>
          <a:noFill/>
          <a:ln w="9525">
            <a:solidFill>
              <a:schemeClr val="tx1"/>
            </a:solidFill>
            <a:miter lim="800000"/>
            <a:headEnd/>
            <a:tailEnd/>
          </a:ln>
          <a:effectLst/>
        </p:spPr>
        <p:txBody>
          <a:bodyPr>
            <a:spAutoFit/>
          </a:bodyPr>
          <a:lstStyle/>
          <a:p>
            <a:pPr algn="ctr">
              <a:spcBef>
                <a:spcPct val="50000"/>
              </a:spcBef>
            </a:pPr>
            <a:r>
              <a:rPr lang="el-GR" sz="2400" b="1" dirty="0">
                <a:effectLst>
                  <a:outerShdw blurRad="38100" dist="38100" dir="2700000" algn="tl">
                    <a:srgbClr val="C0C0C0"/>
                  </a:outerShdw>
                </a:effectLst>
                <a:latin typeface="Cambria Math" panose="02040503050406030204" pitchFamily="18" charset="0"/>
                <a:ea typeface="Cambria Math" panose="02040503050406030204" pitchFamily="18" charset="0"/>
              </a:rPr>
              <a:t>7ο Πρόγραμμα Πλαίσιο</a:t>
            </a:r>
          </a:p>
        </p:txBody>
      </p:sp>
      <p:pic>
        <p:nvPicPr>
          <p:cNvPr id="647171" name="Picture 3"/>
          <p:cNvPicPr>
            <a:picLocks noChangeAspect="1" noChangeArrowheads="1"/>
          </p:cNvPicPr>
          <p:nvPr/>
        </p:nvPicPr>
        <p:blipFill>
          <a:blip r:embed="rId3" cstate="print"/>
          <a:srcRect/>
          <a:stretch>
            <a:fillRect/>
          </a:stretch>
        </p:blipFill>
        <p:spPr bwMode="auto">
          <a:xfrm>
            <a:off x="468313" y="908050"/>
            <a:ext cx="8031162" cy="5743575"/>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283778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cstate="print"/>
          <a:srcRect/>
          <a:stretch>
            <a:fillRect/>
          </a:stretch>
        </p:blipFill>
        <p:spPr bwMode="auto">
          <a:xfrm>
            <a:off x="2289532" y="620712"/>
            <a:ext cx="6842125" cy="6078537"/>
          </a:xfrm>
          <a:prstGeom prst="rect">
            <a:avLst/>
          </a:prstGeom>
          <a:noFill/>
          <a:ln w="9525">
            <a:noFill/>
            <a:miter lim="800000"/>
            <a:headEnd/>
            <a:tailEnd/>
          </a:ln>
          <a:effectLst/>
        </p:spPr>
      </p:pic>
      <p:sp>
        <p:nvSpPr>
          <p:cNvPr id="2" name="Title 1"/>
          <p:cNvSpPr>
            <a:spLocks noGrp="1"/>
          </p:cNvSpPr>
          <p:nvPr>
            <p:ph type="title"/>
          </p:nvPr>
        </p:nvSpPr>
        <p:spPr>
          <a:xfrm>
            <a:off x="349250" y="144160"/>
            <a:ext cx="8229600" cy="490066"/>
          </a:xfrm>
        </p:spPr>
        <p:txBody>
          <a:bodyPr>
            <a:normAutofit fontScale="90000"/>
          </a:bodyPr>
          <a:lstStyle/>
          <a:p>
            <a:r>
              <a:rPr lang="el-GR" dirty="0" smtClean="0"/>
              <a:t>ΕΥΡΩΠΑΪΚΗ ΕΝΩΣΗ</a:t>
            </a:r>
            <a:endParaRPr lang="en-GB" dirty="0"/>
          </a:p>
        </p:txBody>
      </p:sp>
      <p:sp>
        <p:nvSpPr>
          <p:cNvPr id="4" name="Content Placeholder 2"/>
          <p:cNvSpPr txBox="1">
            <a:spLocks/>
          </p:cNvSpPr>
          <p:nvPr/>
        </p:nvSpPr>
        <p:spPr>
          <a:xfrm>
            <a:off x="179512" y="2132856"/>
            <a:ext cx="2520280" cy="22322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7800" indent="-177800">
              <a:spcBef>
                <a:spcPct val="50000"/>
              </a:spcBef>
            </a:pPr>
            <a:r>
              <a:rPr lang="el-GR" sz="2400" dirty="0" smtClean="0"/>
              <a:t>ΧΩΡΕΣ</a:t>
            </a:r>
          </a:p>
          <a:p>
            <a:pPr marL="177800" indent="-177800">
              <a:spcBef>
                <a:spcPct val="50000"/>
              </a:spcBef>
            </a:pPr>
            <a:r>
              <a:rPr lang="el-GR" sz="2400" dirty="0" smtClean="0"/>
              <a:t>ΕΚΤΑΣΗ</a:t>
            </a:r>
          </a:p>
          <a:p>
            <a:pPr marL="177800" indent="-177800">
              <a:spcBef>
                <a:spcPct val="50000"/>
              </a:spcBef>
            </a:pPr>
            <a:r>
              <a:rPr lang="el-GR" sz="2400" dirty="0" smtClean="0"/>
              <a:t>ΠΛΗΘΥΣΜΟΣ</a:t>
            </a:r>
          </a:p>
          <a:p>
            <a:pPr marL="177800" indent="-177800">
              <a:spcBef>
                <a:spcPct val="50000"/>
              </a:spcBef>
            </a:pPr>
            <a:r>
              <a:rPr lang="el-GR" sz="2400" dirty="0" smtClean="0"/>
              <a:t>ΟΙΚΟΝΟΜΙΑ</a:t>
            </a:r>
          </a:p>
          <a:p>
            <a:endParaRPr lang="en-GB" sz="2400" dirty="0"/>
          </a:p>
        </p:txBody>
      </p:sp>
    </p:spTree>
    <p:extLst>
      <p:ext uri="{BB962C8B-B14F-4D97-AF65-F5344CB8AC3E}">
        <p14:creationId xmlns:p14="http://schemas.microsoft.com/office/powerpoint/2010/main" val="2237395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5" name="Picture 3"/>
          <p:cNvPicPr>
            <a:picLocks noChangeAspect="1" noChangeArrowheads="1"/>
          </p:cNvPicPr>
          <p:nvPr/>
        </p:nvPicPr>
        <p:blipFill>
          <a:blip r:embed="rId3" cstate="print"/>
          <a:srcRect/>
          <a:stretch>
            <a:fillRect/>
          </a:stretch>
        </p:blipFill>
        <p:spPr bwMode="auto">
          <a:xfrm>
            <a:off x="5148064" y="149760"/>
            <a:ext cx="3887787" cy="1106487"/>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251520" y="271298"/>
            <a:ext cx="8229600" cy="418058"/>
          </a:xfrm>
        </p:spPr>
        <p:txBody>
          <a:bodyPr>
            <a:normAutofit fontScale="90000"/>
          </a:bodyPr>
          <a:lstStyle/>
          <a:p>
            <a:pPr algn="l"/>
            <a:r>
              <a:rPr lang="el-GR" dirty="0" smtClean="0"/>
              <a:t>7</a:t>
            </a:r>
            <a:r>
              <a:rPr lang="el-GR" baseline="30000" dirty="0" smtClean="0"/>
              <a:t>ο</a:t>
            </a:r>
            <a:r>
              <a:rPr lang="el-GR" dirty="0" smtClean="0"/>
              <a:t> ΠΡΟΓΡΑΜΜΑ ΠΛΑΙΣΙΟ</a:t>
            </a:r>
            <a:endParaRPr lang="en-GB" dirty="0"/>
          </a:p>
        </p:txBody>
      </p:sp>
      <p:sp>
        <p:nvSpPr>
          <p:cNvPr id="3" name="Content Placeholder 2"/>
          <p:cNvSpPr>
            <a:spLocks noGrp="1"/>
          </p:cNvSpPr>
          <p:nvPr>
            <p:ph idx="1"/>
          </p:nvPr>
        </p:nvSpPr>
        <p:spPr>
          <a:xfrm>
            <a:off x="374650" y="1196752"/>
            <a:ext cx="8229600" cy="5217443"/>
          </a:xfrm>
        </p:spPr>
        <p:txBody>
          <a:bodyPr>
            <a:normAutofit lnSpcReduction="10000"/>
          </a:bodyPr>
          <a:lstStyle/>
          <a:p>
            <a:r>
              <a:rPr lang="el-GR" dirty="0"/>
              <a:t>ΔΡΑΣΤΗΡΙΟΤΗΤΕΣ ΣΤΗΝ ΕΝΕΡΓΕΙΑ :</a:t>
            </a:r>
          </a:p>
          <a:p>
            <a:endParaRPr lang="el-GR" dirty="0"/>
          </a:p>
          <a:p>
            <a:r>
              <a:rPr lang="el-GR" dirty="0"/>
              <a:t>ΥΔΡΟΓΟΝΟ ΚΑΙ ΚΥΤΤΑΡΑ ΚΑΥΣΙΜΟΥ</a:t>
            </a:r>
          </a:p>
          <a:p>
            <a:r>
              <a:rPr lang="el-GR" dirty="0"/>
              <a:t>ΠΑΡΑΓΩΓΗ ΗΛΕΚΤΡΙΣΜΟΥ ΜΕ ΑΠΕ</a:t>
            </a:r>
          </a:p>
          <a:p>
            <a:r>
              <a:rPr lang="el-GR" dirty="0"/>
              <a:t>ΠΑΡΑΓΩΓΗ ΚΑΥΣΙΜΩΝ ΜΕ ΑΠΕ</a:t>
            </a:r>
          </a:p>
          <a:p>
            <a:r>
              <a:rPr lang="el-GR" dirty="0"/>
              <a:t>ΑΠΕ ΓΙΑ ΘΕΡΜΑΝΣΗ ΚΑΙ ΨΥΞΗ</a:t>
            </a:r>
          </a:p>
          <a:p>
            <a:r>
              <a:rPr lang="el-GR" dirty="0"/>
              <a:t>ΔΕΣΜΕΥΣΗ </a:t>
            </a:r>
            <a:r>
              <a:rPr lang="en-GB" dirty="0"/>
              <a:t>CO2</a:t>
            </a:r>
            <a:r>
              <a:rPr lang="el-GR" dirty="0"/>
              <a:t> ΚΑΙ ΑΠΟΘΗΚΕΥΣΗ ΓΙΑ ΗΛΕΚΤΡΟΠΑΡΑΓΩΓΗ ΜΕ ΜΗΔΕΝΙΚΑ ΑΕΡΙΑ ΤΟΥ ΦΘ</a:t>
            </a:r>
          </a:p>
          <a:p>
            <a:r>
              <a:rPr lang="el-GR" dirty="0"/>
              <a:t>ΤΕΧΝΟΛΟΓΙΕΣ ΚΑΘΑΡΟΥ ΑΝΘΡΑΚΑ</a:t>
            </a:r>
          </a:p>
          <a:p>
            <a:r>
              <a:rPr lang="el-GR" dirty="0"/>
              <a:t>ΕΥΦΥΗ ΔΙΚΤΥΑ ΗΛΕΚΤΡΙΣΜΟΥ</a:t>
            </a:r>
          </a:p>
          <a:p>
            <a:r>
              <a:rPr lang="el-GR" dirty="0"/>
              <a:t>ΕΝΕΡΓΕΙΑΚΗ ΑΠΟΔΟΣΗ ΚΑΙ ΕΞΟΙΚΟΝΟΜΗΣΗ</a:t>
            </a:r>
          </a:p>
          <a:p>
            <a:r>
              <a:rPr lang="el-GR" dirty="0"/>
              <a:t>ΓΝΩΣΕΙΣ ΓΙΑ ΤΗΝ ΔΙΑΜΟΡΦΩΣΗ ΕΝΕΡΓΕΙΑΚΩΝ ΠΟΛΙΤΙΚΩΝ</a:t>
            </a:r>
          </a:p>
          <a:p>
            <a:pPr marL="0" indent="0">
              <a:buNone/>
            </a:pPr>
            <a:endParaRPr lang="en-GB" dirty="0"/>
          </a:p>
        </p:txBody>
      </p:sp>
    </p:spTree>
    <p:extLst>
      <p:ext uri="{BB962C8B-B14F-4D97-AF65-F5344CB8AC3E}">
        <p14:creationId xmlns:p14="http://schemas.microsoft.com/office/powerpoint/2010/main" val="3445446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7544" y="620688"/>
            <a:ext cx="8229600" cy="1066800"/>
          </a:xfrm>
        </p:spPr>
        <p:txBody>
          <a:bodyPr>
            <a:normAutofit/>
          </a:bodyPr>
          <a:lstStyle/>
          <a:p>
            <a:pPr eaLnBrk="1" hangingPunct="1">
              <a:defRPr/>
            </a:pPr>
            <a:r>
              <a:rPr lang="el-GR" sz="5400" dirty="0" smtClean="0">
                <a:solidFill>
                  <a:srgbClr val="C00000"/>
                </a:solidFill>
              </a:rPr>
              <a:t>ΕΝΕΡΓΕΙΑ ΚΑΙ ΙΣΧΥΣ</a:t>
            </a:r>
          </a:p>
        </p:txBody>
      </p:sp>
      <p:sp>
        <p:nvSpPr>
          <p:cNvPr id="112643" name="Rectangle 3"/>
          <p:cNvSpPr>
            <a:spLocks noGrp="1" noChangeArrowheads="1"/>
          </p:cNvSpPr>
          <p:nvPr>
            <p:ph idx="1"/>
          </p:nvPr>
        </p:nvSpPr>
        <p:spPr>
          <a:xfrm>
            <a:off x="323528" y="2348880"/>
            <a:ext cx="8507413" cy="1541463"/>
          </a:xfrm>
        </p:spPr>
        <p:txBody>
          <a:bodyPr>
            <a:normAutofit fontScale="92500" lnSpcReduction="20000"/>
          </a:bodyPr>
          <a:lstStyle/>
          <a:p>
            <a:pPr eaLnBrk="1" hangingPunct="1">
              <a:defRPr/>
            </a:pPr>
            <a:r>
              <a:rPr lang="el-GR" sz="3600" dirty="0" smtClean="0"/>
              <a:t>ΕΝΕΡΓΕΙΑ </a:t>
            </a:r>
            <a:r>
              <a:rPr lang="en-GB" sz="3600" dirty="0" smtClean="0"/>
              <a:t>	</a:t>
            </a:r>
            <a:r>
              <a:rPr lang="el-GR" sz="3600" dirty="0" smtClean="0"/>
              <a:t>= </a:t>
            </a:r>
            <a:r>
              <a:rPr lang="en-GB" sz="3600" dirty="0" smtClean="0"/>
              <a:t>    </a:t>
            </a:r>
            <a:r>
              <a:rPr lang="el-GR" sz="3600" dirty="0" smtClean="0"/>
              <a:t>ΙΣΧΥΣ </a:t>
            </a:r>
            <a:r>
              <a:rPr lang="en-GB" sz="3600" dirty="0" smtClean="0"/>
              <a:t> </a:t>
            </a:r>
            <a:r>
              <a:rPr lang="el-GR" sz="3600" dirty="0" smtClean="0"/>
              <a:t>* </a:t>
            </a:r>
            <a:r>
              <a:rPr lang="en-GB" sz="3600" dirty="0" smtClean="0"/>
              <a:t> </a:t>
            </a:r>
            <a:r>
              <a:rPr lang="el-GR" sz="3600" dirty="0" smtClean="0"/>
              <a:t>ΧΡΟΝΟΣ</a:t>
            </a:r>
          </a:p>
          <a:p>
            <a:pPr eaLnBrk="1" hangingPunct="1">
              <a:buFont typeface="Wingdings" pitchFamily="2" charset="2"/>
              <a:buNone/>
              <a:defRPr/>
            </a:pPr>
            <a:r>
              <a:rPr lang="el-GR" sz="3600" dirty="0" smtClean="0"/>
              <a:t>	1 </a:t>
            </a:r>
            <a:r>
              <a:rPr lang="en-GB" sz="3600" dirty="0" err="1" smtClean="0"/>
              <a:t>Wh</a:t>
            </a:r>
            <a:r>
              <a:rPr lang="en-GB" sz="3600" dirty="0" smtClean="0"/>
              <a:t>		=	1 W      *      1 hr</a:t>
            </a:r>
          </a:p>
          <a:p>
            <a:pPr eaLnBrk="1" hangingPunct="1">
              <a:buFont typeface="Wingdings" pitchFamily="2" charset="2"/>
              <a:buNone/>
              <a:defRPr/>
            </a:pPr>
            <a:r>
              <a:rPr lang="en-GB" sz="3600" dirty="0" smtClean="0"/>
              <a:t>					1 J/sec</a:t>
            </a:r>
            <a:endParaRPr lang="el-GR" sz="3600" dirty="0" smtClean="0"/>
          </a:p>
        </p:txBody>
      </p:sp>
    </p:spTree>
    <p:extLst>
      <p:ext uri="{BB962C8B-B14F-4D97-AF65-F5344CB8AC3E}">
        <p14:creationId xmlns:p14="http://schemas.microsoft.com/office/powerpoint/2010/main" val="1059819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11737"/>
            <a:ext cx="7543800" cy="536943"/>
          </a:xfrm>
        </p:spPr>
        <p:txBody>
          <a:bodyPr>
            <a:normAutofit/>
          </a:bodyPr>
          <a:lstStyle/>
          <a:p>
            <a:pPr>
              <a:defRPr/>
            </a:pPr>
            <a:r>
              <a:rPr lang="el-GR" sz="2400" b="1" dirty="0"/>
              <a:t>Βασικές Μονάδες </a:t>
            </a:r>
            <a:r>
              <a:rPr lang="el-GR" sz="2400" b="1" dirty="0" smtClean="0">
                <a:solidFill>
                  <a:srgbClr val="FF0000"/>
                </a:solidFill>
              </a:rPr>
              <a:t>Ενέργειας - </a:t>
            </a:r>
            <a:r>
              <a:rPr lang="el-GR" sz="2400" dirty="0" smtClean="0">
                <a:solidFill>
                  <a:schemeClr val="tx1"/>
                </a:solidFill>
                <a:latin typeface="+mn-lt"/>
                <a:ea typeface="+mn-ea"/>
                <a:cs typeface="+mn-cs"/>
              </a:rPr>
              <a:t>Συντελεστές Μετατροπής</a:t>
            </a:r>
          </a:p>
        </p:txBody>
      </p:sp>
      <p:sp>
        <p:nvSpPr>
          <p:cNvPr id="3" name="2 - Θέση περιεχομένου"/>
          <p:cNvSpPr>
            <a:spLocks noGrp="1"/>
          </p:cNvSpPr>
          <p:nvPr>
            <p:ph idx="1"/>
          </p:nvPr>
        </p:nvSpPr>
        <p:spPr>
          <a:xfrm>
            <a:off x="179512" y="656431"/>
            <a:ext cx="8568952" cy="5545137"/>
          </a:xfrm>
        </p:spPr>
        <p:txBody>
          <a:bodyPr>
            <a:noAutofit/>
          </a:bodyPr>
          <a:lstStyle/>
          <a:p>
            <a:pPr>
              <a:buFont typeface="Wingdings" pitchFamily="2" charset="2"/>
              <a:buNone/>
              <a:defRPr/>
            </a:pPr>
            <a:r>
              <a:rPr lang="el-GR" sz="1800" b="1" dirty="0" smtClean="0"/>
              <a:t>	</a:t>
            </a:r>
            <a:r>
              <a:rPr lang="en-US" sz="1800" dirty="0" smtClean="0"/>
              <a:t>1 Joule (J)</a:t>
            </a:r>
            <a:r>
              <a:rPr lang="el-GR" sz="1800" dirty="0" smtClean="0"/>
              <a:t> </a:t>
            </a:r>
            <a:r>
              <a:rPr lang="en-US" sz="1800" dirty="0" smtClean="0"/>
              <a:t>=</a:t>
            </a:r>
            <a:r>
              <a:rPr lang="el-GR" sz="1800" dirty="0" smtClean="0"/>
              <a:t>  </a:t>
            </a:r>
            <a:r>
              <a:rPr lang="en-US" sz="1800" dirty="0" smtClean="0"/>
              <a:t>0.2388 cal</a:t>
            </a:r>
            <a:endParaRPr lang="el-GR" sz="1800" dirty="0" smtClean="0"/>
          </a:p>
          <a:p>
            <a:pPr>
              <a:defRPr/>
            </a:pPr>
            <a:r>
              <a:rPr lang="en-US" sz="1800" dirty="0" smtClean="0"/>
              <a:t>1 calorie (cal)=</a:t>
            </a:r>
            <a:r>
              <a:rPr lang="el-GR" sz="1800" dirty="0" smtClean="0"/>
              <a:t>  </a:t>
            </a:r>
            <a:r>
              <a:rPr lang="en-US" sz="1800" dirty="0" smtClean="0"/>
              <a:t>4.1868 J</a:t>
            </a:r>
            <a:endParaRPr lang="el-GR" sz="1800" dirty="0" smtClean="0"/>
          </a:p>
          <a:p>
            <a:pPr>
              <a:defRPr/>
            </a:pPr>
            <a:r>
              <a:rPr lang="en-US" sz="1800" dirty="0" smtClean="0"/>
              <a:t>1 British thermal unit [BTU] </a:t>
            </a:r>
            <a:r>
              <a:rPr lang="el-GR" sz="1800" dirty="0" smtClean="0"/>
              <a:t> </a:t>
            </a:r>
            <a:r>
              <a:rPr lang="en-US" sz="1800" dirty="0" smtClean="0"/>
              <a:t>=</a:t>
            </a:r>
            <a:r>
              <a:rPr lang="el-GR" sz="1800" dirty="0" smtClean="0"/>
              <a:t>  </a:t>
            </a:r>
            <a:r>
              <a:rPr lang="en-US" sz="1800" dirty="0" smtClean="0"/>
              <a:t>1.055 kJ =</a:t>
            </a:r>
            <a:r>
              <a:rPr lang="el-GR" sz="1800" dirty="0" smtClean="0"/>
              <a:t> </a:t>
            </a:r>
            <a:r>
              <a:rPr lang="en-US" sz="1800" dirty="0" smtClean="0"/>
              <a:t>0.252 kcal</a:t>
            </a:r>
            <a:endParaRPr lang="el-GR" sz="1800" dirty="0" smtClean="0"/>
          </a:p>
          <a:p>
            <a:pPr>
              <a:defRPr/>
            </a:pPr>
            <a:r>
              <a:rPr lang="en-US" sz="1800" dirty="0" smtClean="0"/>
              <a:t>1 </a:t>
            </a:r>
            <a:r>
              <a:rPr lang="en-US" sz="1800" dirty="0" err="1" smtClean="0"/>
              <a:t>tonne</a:t>
            </a:r>
            <a:r>
              <a:rPr lang="en-US" sz="1800" dirty="0" smtClean="0"/>
              <a:t> of oil equivalent (toe) =</a:t>
            </a:r>
            <a:r>
              <a:rPr lang="el-GR" sz="1800" dirty="0" smtClean="0"/>
              <a:t> </a:t>
            </a:r>
            <a:r>
              <a:rPr lang="en-US" sz="1800" dirty="0" smtClean="0"/>
              <a:t>41.868 GJ =	10 000 </a:t>
            </a:r>
            <a:r>
              <a:rPr lang="en-US" sz="1800" dirty="0" err="1" smtClean="0"/>
              <a:t>Mcal</a:t>
            </a:r>
            <a:endParaRPr lang="el-GR" sz="1800" dirty="0" smtClean="0"/>
          </a:p>
          <a:p>
            <a:pPr>
              <a:defRPr/>
            </a:pPr>
            <a:r>
              <a:rPr lang="en-US" sz="1800" dirty="0" smtClean="0"/>
              <a:t>1 </a:t>
            </a:r>
            <a:r>
              <a:rPr lang="en-US" sz="1800" dirty="0" err="1" smtClean="0"/>
              <a:t>tonne</a:t>
            </a:r>
            <a:r>
              <a:rPr lang="en-US" sz="1800" dirty="0" smtClean="0"/>
              <a:t> of coal equivalent (</a:t>
            </a:r>
            <a:r>
              <a:rPr lang="en-US" sz="1800" dirty="0" err="1" smtClean="0"/>
              <a:t>tce</a:t>
            </a:r>
            <a:r>
              <a:rPr lang="en-US" sz="1800" dirty="0" smtClean="0"/>
              <a:t>)</a:t>
            </a:r>
            <a:r>
              <a:rPr lang="el-GR" sz="1800" dirty="0" smtClean="0"/>
              <a:t> </a:t>
            </a:r>
            <a:r>
              <a:rPr lang="en-US" sz="1800" dirty="0" smtClean="0"/>
              <a:t>=</a:t>
            </a:r>
            <a:r>
              <a:rPr lang="el-GR" sz="1800" dirty="0" smtClean="0"/>
              <a:t> </a:t>
            </a:r>
            <a:r>
              <a:rPr lang="en-US" sz="1800" dirty="0" smtClean="0"/>
              <a:t>29.3 GJ = 7 000 </a:t>
            </a:r>
            <a:r>
              <a:rPr lang="en-US" sz="1800" dirty="0" err="1" smtClean="0"/>
              <a:t>Mcal</a:t>
            </a:r>
            <a:endParaRPr lang="el-GR" sz="1800" dirty="0" smtClean="0"/>
          </a:p>
          <a:p>
            <a:pPr>
              <a:defRPr/>
            </a:pPr>
            <a:r>
              <a:rPr lang="en-US" sz="1800" dirty="0" smtClean="0">
                <a:solidFill>
                  <a:srgbClr val="FF0000"/>
                </a:solidFill>
              </a:rPr>
              <a:t>1 barrel</a:t>
            </a:r>
            <a:r>
              <a:rPr lang="el-GR" sz="1800" dirty="0" smtClean="0">
                <a:solidFill>
                  <a:srgbClr val="FF0000"/>
                </a:solidFill>
              </a:rPr>
              <a:t> </a:t>
            </a:r>
            <a:r>
              <a:rPr lang="en-US" sz="1800" dirty="0" smtClean="0">
                <a:solidFill>
                  <a:srgbClr val="FF0000"/>
                </a:solidFill>
              </a:rPr>
              <a:t>= 42 US gallons</a:t>
            </a:r>
            <a:r>
              <a:rPr lang="el-GR" sz="1800" dirty="0" smtClean="0">
                <a:solidFill>
                  <a:srgbClr val="FF0000"/>
                </a:solidFill>
              </a:rPr>
              <a:t> </a:t>
            </a:r>
            <a:r>
              <a:rPr lang="en-US" sz="1800" dirty="0" smtClean="0">
                <a:solidFill>
                  <a:srgbClr val="FF0000"/>
                </a:solidFill>
              </a:rPr>
              <a:t>=</a:t>
            </a:r>
            <a:r>
              <a:rPr lang="el-GR" sz="1800" dirty="0" smtClean="0">
                <a:solidFill>
                  <a:srgbClr val="FF0000"/>
                </a:solidFill>
              </a:rPr>
              <a:t> </a:t>
            </a:r>
            <a:r>
              <a:rPr lang="en-US" sz="1800" dirty="0" smtClean="0">
                <a:solidFill>
                  <a:srgbClr val="FF0000"/>
                </a:solidFill>
              </a:rPr>
              <a:t>approx. 159 </a:t>
            </a:r>
            <a:r>
              <a:rPr lang="en-US" sz="1800" dirty="0" err="1" smtClean="0">
                <a:solidFill>
                  <a:srgbClr val="FF0000"/>
                </a:solidFill>
              </a:rPr>
              <a:t>litres</a:t>
            </a:r>
            <a:endParaRPr lang="el-GR" sz="1800" dirty="0" smtClean="0">
              <a:solidFill>
                <a:srgbClr val="FF0000"/>
              </a:solidFill>
            </a:endParaRPr>
          </a:p>
          <a:p>
            <a:pPr>
              <a:defRPr/>
            </a:pPr>
            <a:r>
              <a:rPr lang="en-US" sz="1800" dirty="0" smtClean="0"/>
              <a:t>1 cubic meter</a:t>
            </a:r>
            <a:r>
              <a:rPr lang="el-GR" sz="1800" dirty="0" smtClean="0"/>
              <a:t> </a:t>
            </a:r>
            <a:r>
              <a:rPr lang="en-US" sz="1800" dirty="0" smtClean="0"/>
              <a:t>=</a:t>
            </a:r>
            <a:r>
              <a:rPr lang="el-GR" sz="1800" dirty="0" smtClean="0"/>
              <a:t> </a:t>
            </a:r>
            <a:r>
              <a:rPr lang="en-US" sz="1800" dirty="0" smtClean="0"/>
              <a:t>35.315 cubic feet</a:t>
            </a:r>
            <a:r>
              <a:rPr lang="el-GR" sz="1800" dirty="0" smtClean="0"/>
              <a:t> </a:t>
            </a:r>
            <a:r>
              <a:rPr lang="en-US" sz="1800" dirty="0" smtClean="0"/>
              <a:t>=</a:t>
            </a:r>
            <a:r>
              <a:rPr lang="el-GR" sz="1800" dirty="0" smtClean="0"/>
              <a:t> </a:t>
            </a:r>
            <a:r>
              <a:rPr lang="en-US" sz="1800" dirty="0" smtClean="0"/>
              <a:t>6.2898 barrels</a:t>
            </a:r>
            <a:endParaRPr lang="el-GR" sz="1800" dirty="0" smtClean="0"/>
          </a:p>
          <a:p>
            <a:pPr>
              <a:buFont typeface="Wingdings" pitchFamily="2" charset="2"/>
              <a:buNone/>
              <a:defRPr/>
            </a:pPr>
            <a:r>
              <a:rPr lang="en-US" sz="1800" b="1" dirty="0" smtClean="0"/>
              <a:t> </a:t>
            </a:r>
            <a:r>
              <a:rPr lang="el-GR" sz="1800" b="1" dirty="0" smtClean="0"/>
              <a:t>	</a:t>
            </a:r>
            <a:r>
              <a:rPr lang="en-US" sz="1800" dirty="0" smtClean="0"/>
              <a:t>1 kWh </a:t>
            </a:r>
            <a:r>
              <a:rPr lang="el-GR" sz="1800" dirty="0" smtClean="0"/>
              <a:t>ηλεκτρισμού</a:t>
            </a:r>
            <a:r>
              <a:rPr lang="en-US" sz="1800" dirty="0" smtClean="0"/>
              <a:t>=	3.6 MJ</a:t>
            </a:r>
            <a:r>
              <a:rPr lang="el-GR" sz="1800" dirty="0" smtClean="0"/>
              <a:t> </a:t>
            </a:r>
            <a:r>
              <a:rPr lang="en-US" sz="1800" dirty="0" smtClean="0"/>
              <a:t>=</a:t>
            </a:r>
            <a:r>
              <a:rPr lang="el-GR" sz="1800" dirty="0" smtClean="0"/>
              <a:t>  </a:t>
            </a:r>
            <a:r>
              <a:rPr lang="en-US" sz="1800" dirty="0" smtClean="0"/>
              <a:t>approx. 860 kcal</a:t>
            </a:r>
            <a:endParaRPr lang="el-GR" sz="1800" dirty="0" smtClean="0"/>
          </a:p>
          <a:p>
            <a:pPr>
              <a:defRPr/>
            </a:pPr>
            <a:r>
              <a:rPr lang="el-GR" sz="1800" dirty="0" smtClean="0"/>
              <a:t>1 </a:t>
            </a:r>
            <a:r>
              <a:rPr lang="en-US" sz="1800" dirty="0" err="1" smtClean="0"/>
              <a:t>cal</a:t>
            </a:r>
            <a:r>
              <a:rPr lang="el-GR" sz="1800" dirty="0" smtClean="0"/>
              <a:t> : Το απαιτούμενο ποσόν θερμότητας για </a:t>
            </a:r>
            <a:r>
              <a:rPr lang="el-GR" sz="1800" dirty="0"/>
              <a:t>την ανύψωση της θερμοκρασίας 1</a:t>
            </a:r>
            <a:r>
              <a:rPr lang="en-US" sz="1800" dirty="0"/>
              <a:t>kg </a:t>
            </a:r>
            <a:r>
              <a:rPr lang="el-GR" sz="1800" dirty="0"/>
              <a:t>νερού από τους 14.5 </a:t>
            </a:r>
            <a:r>
              <a:rPr lang="el-GR" sz="1800" baseline="30000" dirty="0"/>
              <a:t>ο</a:t>
            </a:r>
            <a:r>
              <a:rPr lang="en-US" sz="1800" dirty="0"/>
              <a:t>C </a:t>
            </a:r>
            <a:r>
              <a:rPr lang="el-GR" sz="1800" dirty="0"/>
              <a:t>στους 15.5 </a:t>
            </a:r>
            <a:r>
              <a:rPr lang="en-US" baseline="30000" dirty="0" err="1"/>
              <a:t>o</a:t>
            </a:r>
            <a:r>
              <a:rPr lang="en-US" sz="1800" dirty="0" err="1"/>
              <a:t>C.</a:t>
            </a:r>
            <a:endParaRPr lang="en-US" sz="1800" dirty="0"/>
          </a:p>
          <a:p>
            <a:pPr>
              <a:defRPr/>
            </a:pPr>
            <a:r>
              <a:rPr lang="el-GR" sz="1800" dirty="0" smtClean="0"/>
              <a:t>1 </a:t>
            </a:r>
            <a:r>
              <a:rPr lang="en-US" sz="1800" dirty="0" smtClean="0"/>
              <a:t>BTU </a:t>
            </a:r>
            <a:r>
              <a:rPr lang="en-US" sz="1800" dirty="0"/>
              <a:t>(British Thermal Unit)</a:t>
            </a:r>
            <a:r>
              <a:rPr lang="el-GR" sz="1800" dirty="0"/>
              <a:t> </a:t>
            </a:r>
            <a:r>
              <a:rPr lang="el-GR" sz="1800" dirty="0" smtClean="0"/>
              <a:t>= Το </a:t>
            </a:r>
            <a:r>
              <a:rPr lang="el-GR" sz="1800" dirty="0"/>
              <a:t>ποσόν της θερμότητας που απαιτείται για την ανύψωση της θερμοκρασίας </a:t>
            </a:r>
            <a:r>
              <a:rPr lang="en-US" sz="1800" dirty="0"/>
              <a:t>1 </a:t>
            </a:r>
            <a:r>
              <a:rPr lang="en-US" sz="1800" dirty="0" err="1"/>
              <a:t>lb</a:t>
            </a:r>
            <a:r>
              <a:rPr lang="en-US" sz="1800" dirty="0"/>
              <a:t> </a:t>
            </a:r>
            <a:r>
              <a:rPr lang="el-GR" sz="1800" dirty="0"/>
              <a:t>νερού από τους 59.5 </a:t>
            </a:r>
            <a:r>
              <a:rPr lang="en-US" baseline="30000" dirty="0" err="1"/>
              <a:t>o</a:t>
            </a:r>
            <a:r>
              <a:rPr lang="en-US" sz="1800" dirty="0" err="1"/>
              <a:t>F</a:t>
            </a:r>
            <a:r>
              <a:rPr lang="en-US" sz="1800" dirty="0"/>
              <a:t> </a:t>
            </a:r>
            <a:r>
              <a:rPr lang="el-GR" sz="1800" dirty="0"/>
              <a:t>στους 60.5 </a:t>
            </a:r>
            <a:r>
              <a:rPr lang="en-US" baseline="30000" dirty="0" err="1"/>
              <a:t>o</a:t>
            </a:r>
            <a:r>
              <a:rPr lang="en-US" sz="1800" dirty="0" err="1"/>
              <a:t>F</a:t>
            </a:r>
            <a:r>
              <a:rPr lang="en-US" sz="1800" dirty="0"/>
              <a:t>.</a:t>
            </a:r>
          </a:p>
          <a:p>
            <a:pPr>
              <a:tabLst>
                <a:tab pos="1255713" algn="l"/>
              </a:tabLst>
              <a:defRPr/>
            </a:pPr>
            <a:r>
              <a:rPr lang="en-US" sz="1800" dirty="0" smtClean="0"/>
              <a:t>1 </a:t>
            </a:r>
            <a:r>
              <a:rPr lang="en-US" sz="1800" dirty="0"/>
              <a:t>Joule </a:t>
            </a:r>
            <a:r>
              <a:rPr lang="el-GR" sz="1800" dirty="0" smtClean="0"/>
              <a:t>	</a:t>
            </a:r>
            <a:r>
              <a:rPr lang="en-US" sz="1800" dirty="0" smtClean="0"/>
              <a:t>= </a:t>
            </a:r>
            <a:r>
              <a:rPr lang="en-US" sz="1800" dirty="0"/>
              <a:t>1 Newton * 1 m</a:t>
            </a:r>
          </a:p>
          <a:p>
            <a:pPr>
              <a:tabLst>
                <a:tab pos="1255713" algn="l"/>
              </a:tabLst>
              <a:defRPr/>
            </a:pPr>
            <a:r>
              <a:rPr lang="en-US" sz="1800" dirty="0" smtClean="0"/>
              <a:t>1 </a:t>
            </a:r>
            <a:r>
              <a:rPr lang="el-GR" sz="1800" dirty="0"/>
              <a:t>ΤΙΠ    </a:t>
            </a:r>
            <a:r>
              <a:rPr lang="el-GR" sz="1800" dirty="0" smtClean="0"/>
              <a:t>	= </a:t>
            </a:r>
            <a:r>
              <a:rPr lang="el-GR" sz="1800" dirty="0"/>
              <a:t>10 </a:t>
            </a:r>
            <a:r>
              <a:rPr lang="en-US" sz="1800" dirty="0" err="1"/>
              <a:t>Gcal</a:t>
            </a:r>
            <a:r>
              <a:rPr lang="en-US" sz="1800" dirty="0"/>
              <a:t>  = 41.868 GJ</a:t>
            </a:r>
            <a:r>
              <a:rPr lang="el-GR" sz="1800" dirty="0"/>
              <a:t>     τόννος ισοδυνάμου πετρελαίου</a:t>
            </a:r>
            <a:endParaRPr lang="en-US" sz="1800" dirty="0"/>
          </a:p>
          <a:p>
            <a:pPr>
              <a:tabLst>
                <a:tab pos="1255713" algn="l"/>
              </a:tabLst>
              <a:defRPr/>
            </a:pPr>
            <a:r>
              <a:rPr lang="en-US" sz="1800" dirty="0"/>
              <a:t>1 TIA </a:t>
            </a:r>
            <a:r>
              <a:rPr lang="el-GR" sz="1800" dirty="0"/>
              <a:t>   </a:t>
            </a:r>
            <a:r>
              <a:rPr lang="el-GR" sz="1800" dirty="0" smtClean="0"/>
              <a:t>	</a:t>
            </a:r>
            <a:r>
              <a:rPr lang="en-US" sz="1800" dirty="0" smtClean="0"/>
              <a:t>=   </a:t>
            </a:r>
            <a:r>
              <a:rPr lang="en-US" sz="1800" dirty="0"/>
              <a:t>7 </a:t>
            </a:r>
            <a:r>
              <a:rPr lang="en-US" sz="1800" dirty="0" err="1"/>
              <a:t>Gcal</a:t>
            </a:r>
            <a:r>
              <a:rPr lang="en-US" sz="1800" dirty="0"/>
              <a:t>  = 29.308 GJ</a:t>
            </a:r>
            <a:r>
              <a:rPr lang="el-GR" sz="1800" dirty="0"/>
              <a:t>      τόννος ισοδυνάμου άνθρακα</a:t>
            </a:r>
            <a:endParaRPr lang="en-US" sz="1800" dirty="0"/>
          </a:p>
          <a:p>
            <a:pPr>
              <a:tabLst>
                <a:tab pos="1255713" algn="l"/>
              </a:tabLst>
              <a:defRPr/>
            </a:pPr>
            <a:r>
              <a:rPr lang="en-US" sz="1800" dirty="0" smtClean="0"/>
              <a:t>1 </a:t>
            </a:r>
            <a:r>
              <a:rPr lang="en-US" sz="1800" dirty="0" err="1"/>
              <a:t>therm</a:t>
            </a:r>
            <a:r>
              <a:rPr lang="en-US" sz="1800" dirty="0"/>
              <a:t> </a:t>
            </a:r>
            <a:r>
              <a:rPr lang="el-GR" sz="1800" dirty="0"/>
              <a:t> </a:t>
            </a:r>
            <a:r>
              <a:rPr lang="el-GR" sz="1800" dirty="0" smtClean="0"/>
              <a:t>	</a:t>
            </a:r>
            <a:r>
              <a:rPr lang="en-US" sz="1800" dirty="0" smtClean="0"/>
              <a:t>= </a:t>
            </a:r>
            <a:r>
              <a:rPr lang="en-US" sz="1800" dirty="0"/>
              <a:t>100 000 BTU</a:t>
            </a:r>
          </a:p>
          <a:p>
            <a:pPr>
              <a:tabLst>
                <a:tab pos="1255713" algn="l"/>
              </a:tabLst>
              <a:defRPr/>
            </a:pPr>
            <a:r>
              <a:rPr lang="en-US" sz="1800" dirty="0"/>
              <a:t>1 kg </a:t>
            </a:r>
            <a:r>
              <a:rPr lang="el-GR" sz="1800" dirty="0"/>
              <a:t>        </a:t>
            </a:r>
            <a:r>
              <a:rPr lang="el-GR" sz="1800" dirty="0" smtClean="0"/>
              <a:t>	</a:t>
            </a:r>
            <a:r>
              <a:rPr lang="en-US" sz="1800" dirty="0" smtClean="0"/>
              <a:t>= </a:t>
            </a:r>
            <a:r>
              <a:rPr lang="en-US" sz="1800" dirty="0"/>
              <a:t>2.205 </a:t>
            </a:r>
            <a:r>
              <a:rPr lang="en-US" sz="1800" dirty="0" err="1" smtClean="0"/>
              <a:t>lb</a:t>
            </a:r>
            <a:endParaRPr lang="el-GR" sz="1800" dirty="0"/>
          </a:p>
        </p:txBody>
      </p:sp>
    </p:spTree>
    <p:extLst>
      <p:ext uri="{BB962C8B-B14F-4D97-AF65-F5344CB8AC3E}">
        <p14:creationId xmlns:p14="http://schemas.microsoft.com/office/powerpoint/2010/main" val="4314206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hangingPunct="1">
              <a:defRPr/>
            </a:pPr>
            <a:r>
              <a:rPr lang="el-GR" dirty="0" smtClean="0"/>
              <a:t>Ενέργεια-Ισχύς</a:t>
            </a:r>
            <a:endParaRPr lang="el-GR" dirty="0"/>
          </a:p>
        </p:txBody>
      </p:sp>
      <p:sp>
        <p:nvSpPr>
          <p:cNvPr id="3" name="2 - Θέση περιεχομένου"/>
          <p:cNvSpPr>
            <a:spLocks noGrp="1"/>
          </p:cNvSpPr>
          <p:nvPr>
            <p:ph idx="1"/>
          </p:nvPr>
        </p:nvSpPr>
        <p:spPr>
          <a:xfrm>
            <a:off x="323528" y="908720"/>
            <a:ext cx="8363272" cy="5217443"/>
          </a:xfrm>
        </p:spPr>
        <p:txBody>
          <a:bodyPr>
            <a:normAutofit lnSpcReduction="10000"/>
          </a:bodyPr>
          <a:lstStyle/>
          <a:p>
            <a:pPr eaLnBrk="1" hangingPunct="1">
              <a:defRPr/>
            </a:pPr>
            <a:r>
              <a:rPr lang="el-GR" dirty="0" smtClean="0"/>
              <a:t>ΠΑΡΑΔΕΙΓΜΑΤΑ</a:t>
            </a:r>
          </a:p>
          <a:p>
            <a:pPr eaLnBrk="1" hangingPunct="1">
              <a:defRPr/>
            </a:pPr>
            <a:r>
              <a:rPr lang="el-GR" dirty="0" smtClean="0"/>
              <a:t>Ο ανθρώπινος εγκέφαλος χρειάζεται ισχύ ίση με 10-</a:t>
            </a:r>
            <a:r>
              <a:rPr lang="en-US" dirty="0" smtClean="0"/>
              <a:t>Watt </a:t>
            </a:r>
            <a:r>
              <a:rPr lang="el-GR" dirty="0" smtClean="0"/>
              <a:t>λαμπτήρα.</a:t>
            </a:r>
          </a:p>
          <a:p>
            <a:pPr eaLnBrk="1" hangingPunct="1">
              <a:defRPr/>
            </a:pPr>
            <a:endParaRPr lang="el-GR" dirty="0" smtClean="0"/>
          </a:p>
          <a:p>
            <a:pPr eaLnBrk="1" hangingPunct="1">
              <a:defRPr/>
            </a:pPr>
            <a:r>
              <a:rPr lang="el-GR" dirty="0" smtClean="0"/>
              <a:t>Αν κάποιος φωνάζει γιά 8 χρόνια, 7 μήνες, και 6 ημέρες, θα παρήγαγε αρκετή ηχητική ενέργεια γιά να ζεστάνει ένα </a:t>
            </a:r>
            <a:r>
              <a:rPr lang="el-GR" dirty="0" err="1" smtClean="0"/>
              <a:t>φλυτζάνι</a:t>
            </a:r>
            <a:r>
              <a:rPr lang="el-GR" dirty="0" smtClean="0"/>
              <a:t> καφέ. </a:t>
            </a:r>
          </a:p>
          <a:p>
            <a:pPr eaLnBrk="1" hangingPunct="1">
              <a:defRPr/>
            </a:pPr>
            <a:endParaRPr lang="en-US" dirty="0" smtClean="0"/>
          </a:p>
          <a:p>
            <a:pPr eaLnBrk="1" hangingPunct="1">
              <a:defRPr/>
            </a:pPr>
            <a:r>
              <a:rPr lang="el-GR" dirty="0" smtClean="0"/>
              <a:t>Ένα λίτρο πετρελαίου περιέχει </a:t>
            </a:r>
            <a:r>
              <a:rPr lang="en-US" dirty="0" smtClean="0"/>
              <a:t>8.8</a:t>
            </a:r>
            <a:r>
              <a:rPr lang="el-GR" dirty="0" smtClean="0"/>
              <a:t> </a:t>
            </a:r>
            <a:r>
              <a:rPr lang="en-US" dirty="0" smtClean="0"/>
              <a:t>kWh </a:t>
            </a:r>
            <a:r>
              <a:rPr lang="el-GR" dirty="0" smtClean="0"/>
              <a:t>χρήσιμης ενέργειας ίσης με 120 ώρες ανθρώπινης εργασίας</a:t>
            </a:r>
          </a:p>
          <a:p>
            <a:pPr eaLnBrk="1" hangingPunct="1">
              <a:defRPr/>
            </a:pPr>
            <a:endParaRPr lang="el-GR" dirty="0" smtClean="0"/>
          </a:p>
          <a:p>
            <a:pPr eaLnBrk="1" hangingPunct="1">
              <a:defRPr/>
            </a:pPr>
            <a:r>
              <a:rPr lang="el-GR" dirty="0" smtClean="0"/>
              <a:t>Πρωταθλητές ποδηλασίας μπορούν να παράγουν, γιά μικρά χρονικά διαστήματα, ισχύ ίση ή μεγαλύτερη από </a:t>
            </a:r>
            <a:r>
              <a:rPr lang="en-US" dirty="0" smtClean="0"/>
              <a:t>1,000 Watts.</a:t>
            </a:r>
            <a:endParaRPr lang="el-GR" dirty="0"/>
          </a:p>
        </p:txBody>
      </p:sp>
      <p:sp>
        <p:nvSpPr>
          <p:cNvPr id="4" name="3 - Θέση αριθμού διαφάνειας"/>
          <p:cNvSpPr>
            <a:spLocks noGrp="1"/>
          </p:cNvSpPr>
          <p:nvPr>
            <p:ph type="sldNum" sz="quarter" idx="4294967295"/>
          </p:nvPr>
        </p:nvSpPr>
        <p:spPr>
          <a:xfrm>
            <a:off x="6553200" y="6356350"/>
            <a:ext cx="2133600" cy="365125"/>
          </a:xfrm>
        </p:spPr>
        <p:txBody>
          <a:bodyPr/>
          <a:lstStyle/>
          <a:p>
            <a:pPr>
              <a:defRPr/>
            </a:pPr>
            <a:fld id="{DEA960EB-4B10-45A1-9D8B-5988383749A8}" type="slidenum">
              <a:rPr lang="el-GR" smtClean="0"/>
              <a:pPr>
                <a:defRPr/>
              </a:pPr>
              <a:t>53</a:t>
            </a:fld>
            <a:endParaRPr lang="el-GR"/>
          </a:p>
        </p:txBody>
      </p:sp>
    </p:spTree>
    <p:extLst>
      <p:ext uri="{BB962C8B-B14F-4D97-AF65-F5344CB8AC3E}">
        <p14:creationId xmlns:p14="http://schemas.microsoft.com/office/powerpoint/2010/main" val="4256112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ΕΝΕΡΓΕΙΑΚΑ ΜΕΓΕΘΗ</a:t>
            </a:r>
            <a:endParaRPr lang="en-GB" dirty="0"/>
          </a:p>
        </p:txBody>
      </p:sp>
      <p:sp>
        <p:nvSpPr>
          <p:cNvPr id="3" name="Content Placeholder 2"/>
          <p:cNvSpPr>
            <a:spLocks noGrp="1"/>
          </p:cNvSpPr>
          <p:nvPr>
            <p:ph idx="1"/>
          </p:nvPr>
        </p:nvSpPr>
        <p:spPr/>
        <p:txBody>
          <a:bodyPr>
            <a:normAutofit fontScale="92500" lnSpcReduction="10000"/>
          </a:bodyPr>
          <a:lstStyle/>
          <a:p>
            <a:r>
              <a:rPr lang="el-GR" dirty="0" smtClean="0"/>
              <a:t>ΤΡΟΦΗ ... ... 250 </a:t>
            </a:r>
            <a:r>
              <a:rPr lang="en-GB" dirty="0" smtClean="0"/>
              <a:t>kcal/</a:t>
            </a:r>
            <a:r>
              <a:rPr lang="el-GR" dirty="0" smtClean="0"/>
              <a:t>σοκολάτα</a:t>
            </a:r>
          </a:p>
          <a:p>
            <a:r>
              <a:rPr lang="el-GR" dirty="0" smtClean="0"/>
              <a:t>ΗΜΕΡΗΣΙΑ ΔΙΑΤΡΟΦΙΚΗ ΑΝΑΓΚΗ </a:t>
            </a:r>
            <a:endParaRPr lang="en-GB" dirty="0" smtClean="0"/>
          </a:p>
          <a:p>
            <a:r>
              <a:rPr lang="en-GB" dirty="0"/>
              <a:t> </a:t>
            </a:r>
            <a:r>
              <a:rPr lang="en-GB" dirty="0" smtClean="0"/>
              <a:t>            </a:t>
            </a:r>
            <a:r>
              <a:rPr lang="el-GR" dirty="0" smtClean="0"/>
              <a:t>... ... 2000-3000 </a:t>
            </a:r>
            <a:r>
              <a:rPr lang="en-GB" dirty="0" smtClean="0"/>
              <a:t>kcal/day = 100 W</a:t>
            </a:r>
          </a:p>
          <a:p>
            <a:r>
              <a:rPr lang="el-GR" dirty="0" smtClean="0"/>
              <a:t>ΑΝΘΡΩΠΙΝΗ ΚΑΡΔΙΑ ... 2 </a:t>
            </a:r>
            <a:r>
              <a:rPr lang="en-GB" dirty="0" smtClean="0"/>
              <a:t>W</a:t>
            </a:r>
          </a:p>
          <a:p>
            <a:r>
              <a:rPr lang="el-GR" dirty="0" smtClean="0"/>
              <a:t>ΤΡΕΞΙΜΟ ... ... 500 </a:t>
            </a:r>
            <a:r>
              <a:rPr lang="en-GB" dirty="0" smtClean="0"/>
              <a:t>W</a:t>
            </a:r>
          </a:p>
          <a:p>
            <a:r>
              <a:rPr lang="el-GR" dirty="0" smtClean="0"/>
              <a:t>ΙΠΠΟΔΥΝΑΜΗ 1 </a:t>
            </a:r>
            <a:r>
              <a:rPr lang="en-GB" dirty="0" smtClean="0"/>
              <a:t>HP = 750 W</a:t>
            </a:r>
          </a:p>
          <a:p>
            <a:r>
              <a:rPr lang="el-GR" dirty="0" smtClean="0"/>
              <a:t>ΑΕΡΟΠΛΑΝΟ 747 </a:t>
            </a:r>
            <a:r>
              <a:rPr lang="en-GB" dirty="0" smtClean="0"/>
              <a:t>JET … … 250 MW</a:t>
            </a:r>
          </a:p>
          <a:p>
            <a:r>
              <a:rPr lang="en-GB" dirty="0" smtClean="0"/>
              <a:t>AYTOKINHTO … … 100 kW</a:t>
            </a:r>
          </a:p>
          <a:p>
            <a:r>
              <a:rPr lang="en-GB" dirty="0"/>
              <a:t> </a:t>
            </a:r>
            <a:r>
              <a:rPr lang="en-GB" dirty="0" smtClean="0"/>
              <a:t>SPACE SHUTTLE … 14 GW</a:t>
            </a:r>
          </a:p>
          <a:p>
            <a:r>
              <a:rPr lang="el-GR" dirty="0" smtClean="0"/>
              <a:t>ΣΤΑΘΜΟΣ ΛΙΓΝΙΤΗ ... 300 </a:t>
            </a:r>
            <a:r>
              <a:rPr lang="en-GB" dirty="0" smtClean="0"/>
              <a:t>MW</a:t>
            </a:r>
          </a:p>
          <a:p>
            <a:r>
              <a:rPr lang="el-GR" dirty="0" smtClean="0"/>
              <a:t>ΠΥΡΗΝΙΚΟΣ ΣΤΑΘΜΟΣ ... 1000 </a:t>
            </a:r>
            <a:r>
              <a:rPr lang="en-GB" dirty="0" smtClean="0"/>
              <a:t>MW</a:t>
            </a:r>
          </a:p>
          <a:p>
            <a:r>
              <a:rPr lang="el-GR" dirty="0" smtClean="0"/>
              <a:t>ΑΝΕΜΟΓΕΝΝΗΤΡΙΑ ... 1 – </a:t>
            </a:r>
            <a:r>
              <a:rPr lang="en-GB" dirty="0" smtClean="0"/>
              <a:t>10</a:t>
            </a:r>
            <a:r>
              <a:rPr lang="el-GR" dirty="0" smtClean="0"/>
              <a:t> </a:t>
            </a:r>
            <a:r>
              <a:rPr lang="en-GB" dirty="0" smtClean="0"/>
              <a:t>MW</a:t>
            </a:r>
          </a:p>
          <a:p>
            <a:r>
              <a:rPr lang="el-GR" dirty="0" smtClean="0"/>
              <a:t>ΦΟΡΗΤΟΣ ΥΠΟΛΟΓΙΣΤΗΣ ... 10</a:t>
            </a:r>
            <a:r>
              <a:rPr lang="en-GB" dirty="0" smtClean="0"/>
              <a:t> W</a:t>
            </a:r>
          </a:p>
          <a:p>
            <a:r>
              <a:rPr lang="en-GB" dirty="0" smtClean="0"/>
              <a:t>KINHTO </a:t>
            </a:r>
            <a:r>
              <a:rPr lang="el-GR" dirty="0" smtClean="0"/>
              <a:t>ΤΗΛΕΦΩΝΟ ... 2 </a:t>
            </a:r>
            <a:r>
              <a:rPr lang="en-GB" dirty="0" smtClean="0"/>
              <a:t>W</a:t>
            </a:r>
          </a:p>
          <a:p>
            <a:endParaRPr lang="en-GB" dirty="0"/>
          </a:p>
        </p:txBody>
      </p:sp>
      <p:sp>
        <p:nvSpPr>
          <p:cNvPr id="5" name="TextBox 4"/>
          <p:cNvSpPr txBox="1"/>
          <p:nvPr/>
        </p:nvSpPr>
        <p:spPr>
          <a:xfrm>
            <a:off x="5220072" y="3232376"/>
            <a:ext cx="3816424" cy="1585049"/>
          </a:xfrm>
          <a:prstGeom prst="rect">
            <a:avLst/>
          </a:prstGeom>
          <a:solidFill>
            <a:srgbClr val="F8E8A6"/>
          </a:solidFill>
        </p:spPr>
        <p:txBody>
          <a:bodyPr wrap="square" rtlCol="0">
            <a:spAutoFit/>
          </a:bodyPr>
          <a:lstStyle/>
          <a:p>
            <a:pPr fontAlgn="base">
              <a:spcAft>
                <a:spcPts val="600"/>
              </a:spcAft>
            </a:pPr>
            <a:r>
              <a:rPr lang="en-GB" sz="2000" b="1" dirty="0" err="1">
                <a:latin typeface="Cambria Math" panose="02040503050406030204" pitchFamily="18" charset="0"/>
                <a:ea typeface="Cambria Math" panose="02040503050406030204" pitchFamily="18" charset="0"/>
              </a:rPr>
              <a:t>SeaTitan</a:t>
            </a:r>
            <a:r>
              <a:rPr lang="en-GB" sz="2000" b="1" dirty="0">
                <a:latin typeface="Cambria Math" panose="02040503050406030204" pitchFamily="18" charset="0"/>
                <a:ea typeface="Cambria Math" panose="02040503050406030204" pitchFamily="18" charset="0"/>
              </a:rPr>
              <a:t> </a:t>
            </a:r>
            <a:r>
              <a:rPr lang="en-GB" sz="2000" b="1" dirty="0" smtClean="0">
                <a:latin typeface="Cambria Math" panose="02040503050406030204" pitchFamily="18" charset="0"/>
                <a:ea typeface="Cambria Math" panose="02040503050406030204" pitchFamily="18" charset="0"/>
              </a:rPr>
              <a:t>10</a:t>
            </a:r>
            <a:r>
              <a:rPr lang="el-GR" sz="2000" b="1" dirty="0" smtClean="0">
                <a:latin typeface="Cambria Math" panose="02040503050406030204" pitchFamily="18" charset="0"/>
                <a:ea typeface="Cambria Math" panose="02040503050406030204" pitchFamily="18" charset="0"/>
              </a:rPr>
              <a:t> </a:t>
            </a:r>
            <a:r>
              <a:rPr lang="en-GB" sz="2000" b="1" dirty="0" smtClean="0">
                <a:latin typeface="Cambria Math" panose="02040503050406030204" pitchFamily="18" charset="0"/>
                <a:ea typeface="Cambria Math" panose="02040503050406030204" pitchFamily="18" charset="0"/>
              </a:rPr>
              <a:t>MW </a:t>
            </a:r>
            <a:r>
              <a:rPr lang="en-GB" sz="2000" b="1" dirty="0">
                <a:latin typeface="Cambria Math" panose="02040503050406030204" pitchFamily="18" charset="0"/>
                <a:ea typeface="Cambria Math" panose="02040503050406030204" pitchFamily="18" charset="0"/>
              </a:rPr>
              <a:t>Wind Turbine</a:t>
            </a:r>
          </a:p>
          <a:p>
            <a:pPr fontAlgn="base"/>
            <a:r>
              <a:rPr lang="el-GR" dirty="0" smtClean="0">
                <a:latin typeface="Cambria Math" panose="02040503050406030204" pitchFamily="18" charset="0"/>
                <a:ea typeface="Cambria Math" panose="02040503050406030204" pitchFamily="18" charset="0"/>
              </a:rPr>
              <a:t>ΔΙΑΜΕΤΡΟΣ ΠΤΕΡΩΤΗΣ ... </a:t>
            </a:r>
            <a:r>
              <a:rPr lang="en-GB" dirty="0" smtClean="0">
                <a:latin typeface="Cambria Math" panose="02040503050406030204" pitchFamily="18" charset="0"/>
                <a:ea typeface="Cambria Math" panose="02040503050406030204" pitchFamily="18" charset="0"/>
              </a:rPr>
              <a:t>190</a:t>
            </a:r>
            <a:r>
              <a:rPr lang="el-GR" dirty="0" smtClean="0">
                <a:latin typeface="Cambria Math" panose="02040503050406030204" pitchFamily="18" charset="0"/>
                <a:ea typeface="Cambria Math" panose="02040503050406030204" pitchFamily="18" charset="0"/>
              </a:rPr>
              <a:t> </a:t>
            </a:r>
            <a:r>
              <a:rPr lang="en-GB" dirty="0" smtClean="0">
                <a:latin typeface="Cambria Math" panose="02040503050406030204" pitchFamily="18" charset="0"/>
                <a:ea typeface="Cambria Math" panose="02040503050406030204" pitchFamily="18" charset="0"/>
              </a:rPr>
              <a:t>m</a:t>
            </a:r>
          </a:p>
          <a:p>
            <a:pPr fontAlgn="base"/>
            <a:r>
              <a:rPr lang="el-GR" dirty="0" smtClean="0">
                <a:latin typeface="Cambria Math" panose="02040503050406030204" pitchFamily="18" charset="0"/>
                <a:ea typeface="Cambria Math" panose="02040503050406030204" pitchFamily="18" charset="0"/>
              </a:rPr>
              <a:t>ΙΣΧΥΣ     ... ... ... ... ... ... ... ... ... ... </a:t>
            </a:r>
            <a:r>
              <a:rPr lang="en-GB" dirty="0" smtClean="0">
                <a:latin typeface="Cambria Math" panose="02040503050406030204" pitchFamily="18" charset="0"/>
                <a:ea typeface="Cambria Math" panose="02040503050406030204" pitchFamily="18" charset="0"/>
              </a:rPr>
              <a:t>10</a:t>
            </a:r>
            <a:r>
              <a:rPr lang="el-GR" dirty="0" smtClean="0">
                <a:latin typeface="Cambria Math" panose="02040503050406030204" pitchFamily="18" charset="0"/>
                <a:ea typeface="Cambria Math" panose="02040503050406030204" pitchFamily="18" charset="0"/>
              </a:rPr>
              <a:t> </a:t>
            </a:r>
            <a:r>
              <a:rPr lang="en-GB" dirty="0" smtClean="0">
                <a:latin typeface="Cambria Math" panose="02040503050406030204" pitchFamily="18" charset="0"/>
                <a:ea typeface="Cambria Math" panose="02040503050406030204" pitchFamily="18" charset="0"/>
              </a:rPr>
              <a:t>MW</a:t>
            </a:r>
          </a:p>
          <a:p>
            <a:pPr fontAlgn="base"/>
            <a:r>
              <a:rPr lang="el-GR" dirty="0" smtClean="0">
                <a:latin typeface="Cambria Math" panose="02040503050406030204" pitchFamily="18" charset="0"/>
                <a:ea typeface="Cambria Math" panose="02040503050406030204" pitchFamily="18" charset="0"/>
              </a:rPr>
              <a:t>ΥΨΟΣ ΠΥΛΩΝΑ .. ... ... ... ... ... </a:t>
            </a:r>
            <a:r>
              <a:rPr lang="en-GB" dirty="0" smtClean="0">
                <a:latin typeface="Cambria Math" panose="02040503050406030204" pitchFamily="18" charset="0"/>
                <a:ea typeface="Cambria Math" panose="02040503050406030204" pitchFamily="18" charset="0"/>
              </a:rPr>
              <a:t>125</a:t>
            </a:r>
            <a:r>
              <a:rPr lang="el-GR" dirty="0" smtClean="0">
                <a:latin typeface="Cambria Math" panose="02040503050406030204" pitchFamily="18" charset="0"/>
                <a:ea typeface="Cambria Math" panose="02040503050406030204" pitchFamily="18" charset="0"/>
              </a:rPr>
              <a:t> </a:t>
            </a:r>
            <a:r>
              <a:rPr lang="en-GB" dirty="0" smtClean="0">
                <a:latin typeface="Cambria Math" panose="02040503050406030204" pitchFamily="18" charset="0"/>
                <a:ea typeface="Cambria Math" panose="02040503050406030204" pitchFamily="18" charset="0"/>
              </a:rPr>
              <a:t>m</a:t>
            </a:r>
            <a:endParaRPr lang="en-GB" dirty="0">
              <a:latin typeface="Cambria Math" panose="02040503050406030204" pitchFamily="18" charset="0"/>
              <a:ea typeface="Cambria Math" panose="02040503050406030204" pitchFamily="18" charset="0"/>
            </a:endParaRPr>
          </a:p>
          <a:p>
            <a:endParaRPr lang="en-GB"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46169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Autofit/>
          </a:bodyPr>
          <a:lstStyle/>
          <a:p>
            <a:pPr eaLnBrk="1" hangingPunct="1">
              <a:defRPr/>
            </a:pPr>
            <a:r>
              <a:rPr lang="el-GR" sz="3600" dirty="0" smtClean="0"/>
              <a:t>100 </a:t>
            </a:r>
            <a:r>
              <a:rPr lang="en-GB" sz="3600" dirty="0" smtClean="0"/>
              <a:t>kJ </a:t>
            </a:r>
            <a:r>
              <a:rPr lang="el-GR" sz="3600" dirty="0" smtClean="0"/>
              <a:t>ΕΝΕΡΓΕΙΑΣ</a:t>
            </a:r>
          </a:p>
        </p:txBody>
      </p:sp>
      <p:sp>
        <p:nvSpPr>
          <p:cNvPr id="115715" name="Rectangle 3"/>
          <p:cNvSpPr>
            <a:spLocks noGrp="1" noChangeArrowheads="1"/>
          </p:cNvSpPr>
          <p:nvPr>
            <p:ph idx="1"/>
          </p:nvPr>
        </p:nvSpPr>
        <p:spPr>
          <a:ln>
            <a:solidFill>
              <a:srgbClr val="FFFF00"/>
            </a:solidFill>
          </a:ln>
        </p:spPr>
        <p:txBody>
          <a:bodyPr>
            <a:noAutofit/>
          </a:bodyPr>
          <a:lstStyle/>
          <a:p>
            <a:pPr eaLnBrk="1" hangingPunct="1">
              <a:lnSpc>
                <a:spcPct val="80000"/>
              </a:lnSpc>
              <a:defRPr/>
            </a:pPr>
            <a:r>
              <a:rPr lang="el-GR" sz="2000" dirty="0" smtClean="0">
                <a:solidFill>
                  <a:schemeClr val="tx1">
                    <a:lumMod val="95000"/>
                    <a:lumOff val="5000"/>
                  </a:schemeClr>
                </a:solidFill>
                <a:latin typeface="Cambria" pitchFamily="18" charset="0"/>
              </a:rPr>
              <a:t>ΗΛΙΑΚΗ ΑΚΤΙΝΟΒΟΛΙΑ ΣΕ ΣΤΕΓΗ 40</a:t>
            </a:r>
            <a:r>
              <a:rPr lang="en-GB" sz="2000" dirty="0">
                <a:solidFill>
                  <a:schemeClr val="tx1">
                    <a:lumMod val="95000"/>
                    <a:lumOff val="5000"/>
                  </a:schemeClr>
                </a:solidFill>
                <a:latin typeface="Cambria" pitchFamily="18" charset="0"/>
              </a:rPr>
              <a:t> m</a:t>
            </a:r>
            <a:r>
              <a:rPr lang="en-GB" sz="2000" baseline="30000" dirty="0" smtClean="0">
                <a:solidFill>
                  <a:schemeClr val="tx1">
                    <a:lumMod val="95000"/>
                    <a:lumOff val="5000"/>
                  </a:schemeClr>
                </a:solidFill>
                <a:latin typeface="Cambria" pitchFamily="18" charset="0"/>
              </a:rPr>
              <a:t>2</a:t>
            </a:r>
            <a:r>
              <a:rPr lang="en-GB" sz="2000" dirty="0" smtClean="0">
                <a:solidFill>
                  <a:schemeClr val="tx1">
                    <a:lumMod val="95000"/>
                    <a:lumOff val="5000"/>
                  </a:schemeClr>
                </a:solidFill>
                <a:latin typeface="Cambria" pitchFamily="18" charset="0"/>
              </a:rPr>
              <a:t> ENTO</a:t>
            </a:r>
            <a:r>
              <a:rPr lang="el-GR" sz="2000" dirty="0" smtClean="0">
                <a:solidFill>
                  <a:schemeClr val="tx1">
                    <a:lumMod val="95000"/>
                    <a:lumOff val="5000"/>
                  </a:schemeClr>
                </a:solidFill>
                <a:latin typeface="Cambria" pitchFamily="18" charset="0"/>
              </a:rPr>
              <a:t>Σ 2.5 </a:t>
            </a:r>
            <a:r>
              <a:rPr lang="en-GB" sz="2000" dirty="0" err="1" smtClean="0">
                <a:solidFill>
                  <a:schemeClr val="tx1">
                    <a:lumMod val="95000"/>
                    <a:lumOff val="5000"/>
                  </a:schemeClr>
                </a:solidFill>
                <a:latin typeface="Cambria" pitchFamily="18" charset="0"/>
              </a:rPr>
              <a:t>secs</a:t>
            </a:r>
            <a:r>
              <a:rPr lang="en-GB" sz="2000" dirty="0" smtClean="0">
                <a:solidFill>
                  <a:schemeClr val="tx1">
                    <a:lumMod val="95000"/>
                    <a:lumOff val="5000"/>
                  </a:schemeClr>
                </a:solidFill>
                <a:latin typeface="Cambria" pitchFamily="18" charset="0"/>
              </a:rPr>
              <a:t>.</a:t>
            </a:r>
            <a:endParaRPr lang="el-GR" sz="2000" dirty="0" smtClean="0">
              <a:solidFill>
                <a:schemeClr val="tx1">
                  <a:lumMod val="95000"/>
                  <a:lumOff val="5000"/>
                </a:schemeClr>
              </a:solidFill>
              <a:latin typeface="Cambria" pitchFamily="18" charset="0"/>
            </a:endParaRPr>
          </a:p>
          <a:p>
            <a:pPr eaLnBrk="1" hangingPunct="1">
              <a:lnSpc>
                <a:spcPct val="80000"/>
              </a:lnSpc>
              <a:defRPr/>
            </a:pPr>
            <a:endParaRPr lang="en-GB"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ΘΕΡΜΟΤΗΤΑ ΑΠΟ ΤΗΝ ΚΑΥΣΗ 3.5 </a:t>
            </a:r>
            <a:r>
              <a:rPr lang="en-GB" sz="2000" dirty="0" err="1" smtClean="0">
                <a:solidFill>
                  <a:schemeClr val="tx1">
                    <a:lumMod val="95000"/>
                    <a:lumOff val="5000"/>
                  </a:schemeClr>
                </a:solidFill>
                <a:latin typeface="Cambria" pitchFamily="18" charset="0"/>
              </a:rPr>
              <a:t>gr</a:t>
            </a:r>
            <a:r>
              <a:rPr lang="en-GB" sz="2000" dirty="0" smtClean="0">
                <a:solidFill>
                  <a:schemeClr val="tx1">
                    <a:lumMod val="95000"/>
                    <a:lumOff val="5000"/>
                  </a:schemeClr>
                </a:solidFill>
                <a:latin typeface="Cambria" pitchFamily="18" charset="0"/>
              </a:rPr>
              <a:t> </a:t>
            </a:r>
            <a:r>
              <a:rPr lang="el-GR" sz="2000" dirty="0" smtClean="0">
                <a:solidFill>
                  <a:schemeClr val="tx1">
                    <a:lumMod val="95000"/>
                    <a:lumOff val="5000"/>
                  </a:schemeClr>
                </a:solidFill>
                <a:latin typeface="Cambria" pitchFamily="18" charset="0"/>
              </a:rPr>
              <a:t>ΚΑΡΒΟΥΝΟΥ</a:t>
            </a:r>
          </a:p>
          <a:p>
            <a:pPr eaLnBrk="1" hangingPunct="1">
              <a:lnSpc>
                <a:spcPct val="80000"/>
              </a:lnSpc>
              <a:defRPr/>
            </a:pPr>
            <a:r>
              <a:rPr lang="el-GR" sz="2000" dirty="0" smtClean="0">
                <a:solidFill>
                  <a:schemeClr val="tx1">
                    <a:lumMod val="95000"/>
                    <a:lumOff val="5000"/>
                  </a:schemeClr>
                </a:solidFill>
                <a:latin typeface="Cambria" pitchFamily="18" charset="0"/>
              </a:rPr>
              <a:t>ΘΕΡΜΟΤΗΤΑ ΑΠΟ ΤΗΝ ΚΑΥΣΗ 2.9 </a:t>
            </a:r>
            <a:r>
              <a:rPr lang="en-GB" sz="2000" dirty="0" err="1" smtClean="0">
                <a:solidFill>
                  <a:schemeClr val="tx1">
                    <a:lumMod val="95000"/>
                    <a:lumOff val="5000"/>
                  </a:schemeClr>
                </a:solidFill>
                <a:latin typeface="Cambria" pitchFamily="18" charset="0"/>
              </a:rPr>
              <a:t>gr</a:t>
            </a:r>
            <a:r>
              <a:rPr lang="en-GB" sz="2000" dirty="0" smtClean="0">
                <a:solidFill>
                  <a:schemeClr val="tx1">
                    <a:lumMod val="95000"/>
                    <a:lumOff val="5000"/>
                  </a:schemeClr>
                </a:solidFill>
                <a:latin typeface="Cambria" pitchFamily="18" charset="0"/>
              </a:rPr>
              <a:t> </a:t>
            </a:r>
            <a:r>
              <a:rPr lang="el-GR" sz="2000" dirty="0" smtClean="0">
                <a:solidFill>
                  <a:schemeClr val="tx1">
                    <a:lumMod val="95000"/>
                    <a:lumOff val="5000"/>
                  </a:schemeClr>
                </a:solidFill>
                <a:latin typeface="Cambria" pitchFamily="18" charset="0"/>
              </a:rPr>
              <a:t>ΠΕΤΡΕΛΑΙΟΥ</a:t>
            </a:r>
          </a:p>
          <a:p>
            <a:pPr eaLnBrk="1" hangingPunct="1">
              <a:lnSpc>
                <a:spcPct val="80000"/>
              </a:lnSpc>
              <a:defRPr/>
            </a:pPr>
            <a:endParaRPr lang="el-GR"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ΔΥΝΑΜΙΚΗ ΕΝΕΡΓΕΙΑ ΣΩΜΑΤΟΣ 1000</a:t>
            </a:r>
            <a:r>
              <a:rPr lang="en-GB" sz="2000" dirty="0" smtClean="0">
                <a:solidFill>
                  <a:schemeClr val="tx1">
                    <a:lumMod val="95000"/>
                    <a:lumOff val="5000"/>
                  </a:schemeClr>
                </a:solidFill>
                <a:latin typeface="Cambria" pitchFamily="18" charset="0"/>
              </a:rPr>
              <a:t> kg </a:t>
            </a:r>
            <a:r>
              <a:rPr lang="el-GR" sz="2000" dirty="0" smtClean="0">
                <a:solidFill>
                  <a:schemeClr val="tx1">
                    <a:lumMod val="95000"/>
                    <a:lumOff val="5000"/>
                  </a:schemeClr>
                </a:solidFill>
                <a:latin typeface="Cambria" pitchFamily="18" charset="0"/>
              </a:rPr>
              <a:t>ΣΕ ΥΨΟΣ 10 </a:t>
            </a:r>
            <a:r>
              <a:rPr lang="en-GB" sz="2000" dirty="0" smtClean="0">
                <a:solidFill>
                  <a:schemeClr val="tx1">
                    <a:lumMod val="95000"/>
                    <a:lumOff val="5000"/>
                  </a:schemeClr>
                </a:solidFill>
                <a:latin typeface="Cambria" pitchFamily="18" charset="0"/>
              </a:rPr>
              <a:t>m</a:t>
            </a:r>
          </a:p>
          <a:p>
            <a:pPr eaLnBrk="1" hangingPunct="1">
              <a:lnSpc>
                <a:spcPct val="80000"/>
              </a:lnSpc>
              <a:defRPr/>
            </a:pPr>
            <a:r>
              <a:rPr lang="el-GR" sz="2000" dirty="0" smtClean="0">
                <a:solidFill>
                  <a:schemeClr val="tx1">
                    <a:lumMod val="95000"/>
                    <a:lumOff val="5000"/>
                  </a:schemeClr>
                </a:solidFill>
                <a:latin typeface="Cambria" pitchFamily="18" charset="0"/>
              </a:rPr>
              <a:t>ΑΙΟΛΙΚΗ ΕΝΕΡΓΕΙΑ ΑΠΟ Α/Γ,</a:t>
            </a:r>
          </a:p>
          <a:p>
            <a:pPr eaLnBrk="1" hangingPunct="1">
              <a:lnSpc>
                <a:spcPct val="80000"/>
              </a:lnSpc>
              <a:buFont typeface="Wingdings" pitchFamily="2" charset="2"/>
              <a:buNone/>
              <a:defRPr/>
            </a:pPr>
            <a:r>
              <a:rPr lang="el-GR" sz="2000" dirty="0" smtClean="0">
                <a:solidFill>
                  <a:schemeClr val="tx1">
                    <a:lumMod val="95000"/>
                    <a:lumOff val="5000"/>
                  </a:schemeClr>
                </a:solidFill>
                <a:latin typeface="Cambria" pitchFamily="18" charset="0"/>
              </a:rPr>
              <a:t>	ΔΙΑΜΕΤΡΟΥ 3</a:t>
            </a:r>
            <a:r>
              <a:rPr lang="en-GB" sz="2000" dirty="0" smtClean="0">
                <a:solidFill>
                  <a:schemeClr val="tx1">
                    <a:lumMod val="95000"/>
                    <a:lumOff val="5000"/>
                  </a:schemeClr>
                </a:solidFill>
                <a:latin typeface="Cambria" pitchFamily="18" charset="0"/>
              </a:rPr>
              <a:t>m</a:t>
            </a:r>
            <a:r>
              <a:rPr lang="el-GR" sz="2000" dirty="0" smtClean="0">
                <a:solidFill>
                  <a:schemeClr val="tx1">
                    <a:lumMod val="95000"/>
                    <a:lumOff val="5000"/>
                  </a:schemeClr>
                </a:solidFill>
                <a:latin typeface="Cambria" pitchFamily="18" charset="0"/>
              </a:rPr>
              <a:t> ΣΕ 20 </a:t>
            </a:r>
            <a:r>
              <a:rPr lang="en-GB" sz="2000" dirty="0" smtClean="0">
                <a:solidFill>
                  <a:schemeClr val="tx1">
                    <a:lumMod val="95000"/>
                    <a:lumOff val="5000"/>
                  </a:schemeClr>
                </a:solidFill>
                <a:latin typeface="Cambria" pitchFamily="18" charset="0"/>
              </a:rPr>
              <a:t>min</a:t>
            </a:r>
            <a:r>
              <a:rPr lang="el-GR" sz="2000" dirty="0" smtClean="0">
                <a:solidFill>
                  <a:schemeClr val="tx1">
                    <a:lumMod val="95000"/>
                    <a:lumOff val="5000"/>
                  </a:schemeClr>
                </a:solidFill>
                <a:latin typeface="Cambria" pitchFamily="18" charset="0"/>
              </a:rPr>
              <a:t> ΜΕ ΑΝΕΜΟ 5 </a:t>
            </a:r>
            <a:r>
              <a:rPr lang="en-GB" sz="2000" dirty="0" smtClean="0">
                <a:solidFill>
                  <a:schemeClr val="tx1">
                    <a:lumMod val="95000"/>
                    <a:lumOff val="5000"/>
                  </a:schemeClr>
                </a:solidFill>
                <a:latin typeface="Cambria" pitchFamily="18" charset="0"/>
              </a:rPr>
              <a:t>m/s</a:t>
            </a:r>
            <a:endParaRPr lang="el-GR"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ΑΠΟΘΗΚΕΥΜΕΝΗ ΕΝΕΡΓΕΙΑ ΣΕ ΑΥΤΟΚΙΝΗΤΟ 1 ΤΟΝΝΟΥ ΜΕ ΤΑΧΥΤΗΤΑ 50</a:t>
            </a:r>
            <a:r>
              <a:rPr lang="en-GB" sz="2000" dirty="0" smtClean="0">
                <a:solidFill>
                  <a:schemeClr val="tx1">
                    <a:lumMod val="95000"/>
                    <a:lumOff val="5000"/>
                  </a:schemeClr>
                </a:solidFill>
                <a:latin typeface="Cambria" pitchFamily="18" charset="0"/>
              </a:rPr>
              <a:t> km/h</a:t>
            </a:r>
          </a:p>
          <a:p>
            <a:pPr eaLnBrk="1" hangingPunct="1">
              <a:lnSpc>
                <a:spcPct val="80000"/>
              </a:lnSpc>
              <a:defRPr/>
            </a:pPr>
            <a:endParaRPr lang="el-GR"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ΘΕΡΜΟΤΗΤΑ ΠΟΥ ΔΙΑΦΕΥΓΕΙ ΑΠΟ 3 ΦΛΥΤΖΑΝΙΑ ΚΑΦΕ (400 </a:t>
            </a:r>
            <a:r>
              <a:rPr lang="en-GB" sz="2000" dirty="0" err="1" smtClean="0">
                <a:solidFill>
                  <a:schemeClr val="tx1">
                    <a:lumMod val="95000"/>
                    <a:lumOff val="5000"/>
                  </a:schemeClr>
                </a:solidFill>
                <a:latin typeface="Cambria" pitchFamily="18" charset="0"/>
              </a:rPr>
              <a:t>gr</a:t>
            </a:r>
            <a:r>
              <a:rPr lang="en-GB" sz="2000" dirty="0" smtClean="0">
                <a:solidFill>
                  <a:schemeClr val="tx1">
                    <a:lumMod val="95000"/>
                    <a:lumOff val="5000"/>
                  </a:schemeClr>
                </a:solidFill>
                <a:latin typeface="Cambria" pitchFamily="18" charset="0"/>
              </a:rPr>
              <a:t>)</a:t>
            </a:r>
            <a:r>
              <a:rPr lang="el-GR" sz="2000" dirty="0" smtClean="0">
                <a:solidFill>
                  <a:schemeClr val="tx1">
                    <a:lumMod val="95000"/>
                    <a:lumOff val="5000"/>
                  </a:schemeClr>
                </a:solidFill>
                <a:latin typeface="Cambria" pitchFamily="18" charset="0"/>
              </a:rPr>
              <a:t> ΟΤΑΝ ΨΥΧΟΝΤΑΙ ΑΠΟ 80</a:t>
            </a:r>
            <a:r>
              <a:rPr lang="el-GR" sz="2000" baseline="30000" dirty="0" smtClean="0">
                <a:solidFill>
                  <a:schemeClr val="tx1">
                    <a:lumMod val="95000"/>
                    <a:lumOff val="5000"/>
                  </a:schemeClr>
                </a:solidFill>
                <a:latin typeface="Cambria" pitchFamily="18" charset="0"/>
              </a:rPr>
              <a:t>Ο</a:t>
            </a:r>
            <a:r>
              <a:rPr lang="en-GB" sz="2000" dirty="0" smtClean="0">
                <a:solidFill>
                  <a:schemeClr val="tx1">
                    <a:lumMod val="95000"/>
                    <a:lumOff val="5000"/>
                  </a:schemeClr>
                </a:solidFill>
                <a:latin typeface="Cambria" pitchFamily="18" charset="0"/>
              </a:rPr>
              <a:t>C </a:t>
            </a:r>
            <a:r>
              <a:rPr lang="el-GR" sz="2000" dirty="0" smtClean="0">
                <a:solidFill>
                  <a:schemeClr val="tx1">
                    <a:lumMod val="95000"/>
                    <a:lumOff val="5000"/>
                  </a:schemeClr>
                </a:solidFill>
                <a:latin typeface="Cambria" pitchFamily="18" charset="0"/>
              </a:rPr>
              <a:t>ΣΕ 20</a:t>
            </a:r>
            <a:r>
              <a:rPr lang="en-GB" sz="2000" baseline="30000" dirty="0" smtClean="0">
                <a:solidFill>
                  <a:schemeClr val="tx1">
                    <a:lumMod val="95000"/>
                    <a:lumOff val="5000"/>
                  </a:schemeClr>
                </a:solidFill>
                <a:latin typeface="Cambria" pitchFamily="18" charset="0"/>
              </a:rPr>
              <a:t>O</a:t>
            </a:r>
            <a:r>
              <a:rPr lang="en-GB" sz="2000" dirty="0" smtClean="0">
                <a:solidFill>
                  <a:schemeClr val="tx1">
                    <a:lumMod val="95000"/>
                    <a:lumOff val="5000"/>
                  </a:schemeClr>
                </a:solidFill>
                <a:latin typeface="Cambria" pitchFamily="18" charset="0"/>
              </a:rPr>
              <a:t>C</a:t>
            </a:r>
            <a:r>
              <a:rPr lang="el-GR" sz="2000" dirty="0" smtClean="0">
                <a:solidFill>
                  <a:schemeClr val="tx1">
                    <a:lumMod val="95000"/>
                    <a:lumOff val="5000"/>
                  </a:schemeClr>
                </a:solidFill>
                <a:latin typeface="Cambria" pitchFamily="18" charset="0"/>
              </a:rPr>
              <a:t>.</a:t>
            </a:r>
          </a:p>
          <a:p>
            <a:pPr eaLnBrk="1" hangingPunct="1">
              <a:lnSpc>
                <a:spcPct val="80000"/>
              </a:lnSpc>
              <a:defRPr/>
            </a:pPr>
            <a:r>
              <a:rPr lang="el-GR" sz="2000" dirty="0" smtClean="0">
                <a:solidFill>
                  <a:schemeClr val="tx1">
                    <a:lumMod val="95000"/>
                    <a:lumOff val="5000"/>
                  </a:schemeClr>
                </a:solidFill>
                <a:latin typeface="Cambria" pitchFamily="18" charset="0"/>
              </a:rPr>
              <a:t>ΘΕΡΜΟΤΗΤΑ ΠΟΥ ΑΠΑΙΤΕΙΤΑΙ ΓΙΑ ΤΗΝ ΤΗΞΗ 300 </a:t>
            </a:r>
            <a:r>
              <a:rPr lang="en-GB" sz="2000" dirty="0" err="1" smtClean="0">
                <a:solidFill>
                  <a:schemeClr val="tx1">
                    <a:lumMod val="95000"/>
                    <a:lumOff val="5000"/>
                  </a:schemeClr>
                </a:solidFill>
                <a:latin typeface="Cambria" pitchFamily="18" charset="0"/>
              </a:rPr>
              <a:t>gr</a:t>
            </a:r>
            <a:r>
              <a:rPr lang="en-GB" sz="2000" dirty="0" smtClean="0">
                <a:solidFill>
                  <a:schemeClr val="tx1">
                    <a:lumMod val="95000"/>
                    <a:lumOff val="5000"/>
                  </a:schemeClr>
                </a:solidFill>
                <a:latin typeface="Cambria" pitchFamily="18" charset="0"/>
              </a:rPr>
              <a:t> </a:t>
            </a:r>
            <a:r>
              <a:rPr lang="el-GR" sz="2000" dirty="0" smtClean="0">
                <a:solidFill>
                  <a:schemeClr val="tx1">
                    <a:lumMod val="95000"/>
                    <a:lumOff val="5000"/>
                  </a:schemeClr>
                </a:solidFill>
                <a:latin typeface="Cambria" pitchFamily="18" charset="0"/>
              </a:rPr>
              <a:t>ΠΑΓΟΥ</a:t>
            </a:r>
          </a:p>
          <a:p>
            <a:pPr eaLnBrk="1" hangingPunct="1">
              <a:lnSpc>
                <a:spcPct val="80000"/>
              </a:lnSpc>
              <a:defRPr/>
            </a:pPr>
            <a:endParaRPr lang="el-GR"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ΗΛΕΚΤΡΙΚΗ ΕΝΕΡΓΕΙΑ ΑΠΟ ΛΑΜΠΤΗΡΑ 100</a:t>
            </a:r>
            <a:r>
              <a:rPr lang="en-GB" sz="2000" dirty="0" smtClean="0">
                <a:solidFill>
                  <a:schemeClr val="tx1">
                    <a:lumMod val="95000"/>
                    <a:lumOff val="5000"/>
                  </a:schemeClr>
                </a:solidFill>
                <a:latin typeface="Cambria" pitchFamily="18" charset="0"/>
              </a:rPr>
              <a:t>W </a:t>
            </a:r>
            <a:r>
              <a:rPr lang="el-GR" sz="2000" dirty="0" smtClean="0">
                <a:solidFill>
                  <a:schemeClr val="tx1">
                    <a:lumMod val="95000"/>
                    <a:lumOff val="5000"/>
                  </a:schemeClr>
                </a:solidFill>
                <a:latin typeface="Cambria" pitchFamily="18" charset="0"/>
              </a:rPr>
              <a:t>ΠΟΥ ΦΩΤΙΖΕΙ 17</a:t>
            </a:r>
            <a:r>
              <a:rPr lang="en-GB" sz="2000" dirty="0" err="1" smtClean="0">
                <a:solidFill>
                  <a:schemeClr val="tx1">
                    <a:lumMod val="95000"/>
                    <a:lumOff val="5000"/>
                  </a:schemeClr>
                </a:solidFill>
                <a:latin typeface="Cambria" pitchFamily="18" charset="0"/>
              </a:rPr>
              <a:t>mins</a:t>
            </a:r>
            <a:endParaRPr lang="en-GB" sz="2000" dirty="0" smtClean="0">
              <a:solidFill>
                <a:schemeClr val="tx1">
                  <a:lumMod val="95000"/>
                  <a:lumOff val="5000"/>
                </a:schemeClr>
              </a:solidFill>
              <a:latin typeface="Cambria" pitchFamily="18" charset="0"/>
            </a:endParaRPr>
          </a:p>
          <a:p>
            <a:pPr eaLnBrk="1" hangingPunct="1">
              <a:lnSpc>
                <a:spcPct val="80000"/>
              </a:lnSpc>
              <a:defRPr/>
            </a:pPr>
            <a:endParaRPr lang="el-GR" sz="2000" dirty="0" smtClean="0">
              <a:solidFill>
                <a:schemeClr val="tx1">
                  <a:lumMod val="95000"/>
                  <a:lumOff val="5000"/>
                </a:schemeClr>
              </a:solidFill>
              <a:latin typeface="Cambria" pitchFamily="18" charset="0"/>
            </a:endParaRPr>
          </a:p>
          <a:p>
            <a:pPr eaLnBrk="1" hangingPunct="1">
              <a:lnSpc>
                <a:spcPct val="80000"/>
              </a:lnSpc>
              <a:defRPr/>
            </a:pPr>
            <a:r>
              <a:rPr lang="el-GR" sz="2000" dirty="0" smtClean="0">
                <a:solidFill>
                  <a:schemeClr val="tx1">
                    <a:lumMod val="95000"/>
                    <a:lumOff val="5000"/>
                  </a:schemeClr>
                </a:solidFill>
                <a:latin typeface="Cambria" pitchFamily="18" charset="0"/>
              </a:rPr>
              <a:t>ΠΕΡΙΣΤΡΟΦΙΚΗ ΕΝΕΡΓΕΙΑ ΡΟΤΟΡΑ ΔΙΑΜΕΤΡΟΥ 0.6 </a:t>
            </a:r>
            <a:r>
              <a:rPr lang="en-GB" sz="2000" dirty="0" smtClean="0">
                <a:solidFill>
                  <a:schemeClr val="tx1">
                    <a:lumMod val="95000"/>
                    <a:lumOff val="5000"/>
                  </a:schemeClr>
                </a:solidFill>
                <a:latin typeface="Cambria" pitchFamily="18" charset="0"/>
              </a:rPr>
              <a:t>m</a:t>
            </a:r>
            <a:r>
              <a:rPr lang="el-GR" sz="2000" dirty="0" smtClean="0">
                <a:solidFill>
                  <a:schemeClr val="tx1">
                    <a:lumMod val="95000"/>
                    <a:lumOff val="5000"/>
                  </a:schemeClr>
                </a:solidFill>
                <a:latin typeface="Cambria" pitchFamily="18" charset="0"/>
              </a:rPr>
              <a:t> ΠΑΧΟΥΣ 70 </a:t>
            </a:r>
            <a:r>
              <a:rPr lang="en-GB" sz="2000" dirty="0" smtClean="0">
                <a:solidFill>
                  <a:schemeClr val="tx1">
                    <a:lumMod val="95000"/>
                    <a:lumOff val="5000"/>
                  </a:schemeClr>
                </a:solidFill>
                <a:latin typeface="Cambria" pitchFamily="18" charset="0"/>
              </a:rPr>
              <a:t>mm</a:t>
            </a:r>
            <a:r>
              <a:rPr lang="el-GR" sz="2000" dirty="0" smtClean="0">
                <a:solidFill>
                  <a:schemeClr val="tx1">
                    <a:lumMod val="95000"/>
                    <a:lumOff val="5000"/>
                  </a:schemeClr>
                </a:solidFill>
                <a:latin typeface="Cambria" pitchFamily="18" charset="0"/>
              </a:rPr>
              <a:t> ΠΟΥ ΠΕΡΙΣΤΡΕΦΕΤΑΙ ΜΕ 1500 ΣΤΡΟΦΕΣ ΤΟ ΔΕΥΤΕΡΟΛΕΠΤΟ</a:t>
            </a:r>
          </a:p>
          <a:p>
            <a:pPr eaLnBrk="1" hangingPunct="1">
              <a:lnSpc>
                <a:spcPct val="80000"/>
              </a:lnSpc>
              <a:defRPr/>
            </a:pPr>
            <a:endParaRPr lang="en-GB" sz="2000" dirty="0" smtClean="0">
              <a:solidFill>
                <a:schemeClr val="tx1">
                  <a:lumMod val="95000"/>
                  <a:lumOff val="5000"/>
                </a:schemeClr>
              </a:solidFill>
              <a:latin typeface="Cambria" pitchFamily="18" charset="0"/>
            </a:endParaRPr>
          </a:p>
          <a:p>
            <a:pPr eaLnBrk="1" hangingPunct="1">
              <a:lnSpc>
                <a:spcPct val="80000"/>
              </a:lnSpc>
              <a:buFont typeface="Wingdings" pitchFamily="2" charset="2"/>
              <a:buNone/>
              <a:defRPr/>
            </a:pPr>
            <a:r>
              <a:rPr lang="en-GB" sz="2000" dirty="0" smtClean="0">
                <a:solidFill>
                  <a:schemeClr val="tx1">
                    <a:lumMod val="95000"/>
                    <a:lumOff val="5000"/>
                  </a:schemeClr>
                </a:solidFill>
                <a:latin typeface="Cambria" pitchFamily="18" charset="0"/>
              </a:rPr>
              <a:t>	</a:t>
            </a:r>
            <a:endParaRPr lang="el-GR" sz="2000" dirty="0" smtClean="0">
              <a:solidFill>
                <a:schemeClr val="tx1">
                  <a:lumMod val="95000"/>
                  <a:lumOff val="5000"/>
                </a:schemeClr>
              </a:solidFill>
              <a:latin typeface="Cambria" pitchFamily="18" charset="0"/>
            </a:endParaRPr>
          </a:p>
        </p:txBody>
      </p:sp>
    </p:spTree>
    <p:extLst>
      <p:ext uri="{BB962C8B-B14F-4D97-AF65-F5344CB8AC3E}">
        <p14:creationId xmlns:p14="http://schemas.microsoft.com/office/powerpoint/2010/main" val="604142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l-GR" sz="3600" dirty="0"/>
              <a:t>ΤΟ ΗΛΕΚΤΡΟΜΑΓΝΗΤΙΚΟ ΦΑΣΜΑ</a:t>
            </a:r>
          </a:p>
        </p:txBody>
      </p:sp>
      <p:sp>
        <p:nvSpPr>
          <p:cNvPr id="6" name="4 - Θέση ημερομηνίας"/>
          <p:cNvSpPr>
            <a:spLocks noGrp="1"/>
          </p:cNvSpPr>
          <p:nvPr>
            <p:ph type="dt" sz="half" idx="10"/>
          </p:nvPr>
        </p:nvSpPr>
        <p:spPr/>
        <p:txBody>
          <a:bodyPr/>
          <a:lstStyle/>
          <a:p>
            <a:fld id="{189F4EF1-9980-4AFD-A347-90A7D19F4CB1}" type="datetime1">
              <a:rPr lang="el-GR"/>
              <a:pPr/>
              <a:t>14/2/2015</a:t>
            </a:fld>
            <a:endParaRPr lang="el-GR"/>
          </a:p>
        </p:txBody>
      </p:sp>
      <p:sp>
        <p:nvSpPr>
          <p:cNvPr id="8" name="6 - Θέση αριθμού διαφάνειας"/>
          <p:cNvSpPr>
            <a:spLocks noGrp="1"/>
          </p:cNvSpPr>
          <p:nvPr>
            <p:ph type="sldNum" sz="quarter" idx="12"/>
          </p:nvPr>
        </p:nvSpPr>
        <p:spPr/>
        <p:txBody>
          <a:bodyPr/>
          <a:lstStyle/>
          <a:p>
            <a:fld id="{42E72485-C203-4E5C-8818-FC804813216C}" type="slidenum">
              <a:rPr lang="el-GR"/>
              <a:pPr/>
              <a:t>56</a:t>
            </a:fld>
            <a:endParaRPr lang="el-GR"/>
          </a:p>
        </p:txBody>
      </p:sp>
      <p:graphicFrame>
        <p:nvGraphicFramePr>
          <p:cNvPr id="96259" name="Object 3"/>
          <p:cNvGraphicFramePr>
            <a:graphicFrameLocks noGrp="1" noChangeAspect="1"/>
          </p:cNvGraphicFramePr>
          <p:nvPr>
            <p:ph sz="half" idx="4294967295"/>
            <p:extLst>
              <p:ext uri="{D42A27DB-BD31-4B8C-83A1-F6EECF244321}">
                <p14:modId xmlns:p14="http://schemas.microsoft.com/office/powerpoint/2010/main" val="3124906500"/>
              </p:ext>
            </p:extLst>
          </p:nvPr>
        </p:nvGraphicFramePr>
        <p:xfrm>
          <a:off x="686611" y="1196752"/>
          <a:ext cx="8061853" cy="1031875"/>
        </p:xfrm>
        <a:graphic>
          <a:graphicData uri="http://schemas.openxmlformats.org/presentationml/2006/ole">
            <mc:AlternateContent xmlns:mc="http://schemas.openxmlformats.org/markup-compatibility/2006">
              <mc:Choice xmlns:v="urn:schemas-microsoft-com:vml" Requires="v">
                <p:oleObj spid="_x0000_s1058" name="PhotoImpact" r:id="rId3" imgW="9523810" imgH="1612698" progId="">
                  <p:embed/>
                </p:oleObj>
              </mc:Choice>
              <mc:Fallback>
                <p:oleObj name="PhotoImpact" r:id="rId3" imgW="9523810" imgH="1612698"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11" y="1196752"/>
                        <a:ext cx="8061853" cy="1031875"/>
                      </a:xfrm>
                      <a:prstGeom prst="rect">
                        <a:avLst/>
                      </a:prstGeom>
                      <a:noFill/>
                      <a:ln>
                        <a:noFill/>
                      </a:ln>
                      <a:extLst/>
                    </p:spPr>
                  </p:pic>
                </p:oleObj>
              </mc:Fallback>
            </mc:AlternateContent>
          </a:graphicData>
        </a:graphic>
      </p:graphicFrame>
      <p:sp>
        <p:nvSpPr>
          <p:cNvPr id="96260" name="Rectangle 4"/>
          <p:cNvSpPr>
            <a:spLocks noChangeArrowheads="1"/>
          </p:cNvSpPr>
          <p:nvPr/>
        </p:nvSpPr>
        <p:spPr bwMode="auto">
          <a:xfrm>
            <a:off x="1790700" y="2343150"/>
            <a:ext cx="9144000" cy="0"/>
          </a:xfrm>
          <a:prstGeom prst="rect">
            <a:avLst/>
          </a:prstGeom>
          <a:noFill/>
          <a:ln w="9525">
            <a:noFill/>
            <a:miter lim="800000"/>
            <a:headEnd/>
            <a:tailEnd/>
          </a:ln>
          <a:effectLst/>
        </p:spPr>
        <p:txBody>
          <a:bodyPr>
            <a:spAutoFit/>
          </a:bodyPr>
          <a:lstStyle/>
          <a:p>
            <a:endParaRPr lang="el-GR"/>
          </a:p>
        </p:txBody>
      </p:sp>
      <p:pic>
        <p:nvPicPr>
          <p:cNvPr id="96261" name="Picture 5" descr="C:\Τα έγγραφά μου\   hp ΠΑΝΕΠΙΣΤΗΜΙΟ ΑΙΓΑΙΟΥ\ hp Μαθήματα και Υλικό\ hp Μάθημα - ΕΝΕΡΓΕΙΑ ΚΑΙ ΠΕΡΙΒΑΛΛΟΝ\d Πυρηνική Ενέργεια\UIC - Radiation and Life_files\ral2-1.gif"/>
          <p:cNvPicPr>
            <a:picLocks noChangeAspect="1" noChangeArrowheads="1"/>
          </p:cNvPicPr>
          <p:nvPr/>
        </p:nvPicPr>
        <p:blipFill>
          <a:blip r:embed="rId5" r:link="rId6" cstate="print"/>
          <a:srcRect/>
          <a:stretch>
            <a:fillRect/>
          </a:stretch>
        </p:blipFill>
        <p:spPr bwMode="auto">
          <a:xfrm>
            <a:off x="683568" y="2443917"/>
            <a:ext cx="7776864" cy="2171700"/>
          </a:xfrm>
          <a:prstGeom prst="rect">
            <a:avLst/>
          </a:prstGeom>
          <a:noFill/>
        </p:spPr>
      </p:pic>
    </p:spTree>
    <p:extLst>
      <p:ext uri="{BB962C8B-B14F-4D97-AF65-F5344CB8AC3E}">
        <p14:creationId xmlns:p14="http://schemas.microsoft.com/office/powerpoint/2010/main" val="40589138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a:xfrm>
            <a:off x="457200" y="404664"/>
            <a:ext cx="8229600" cy="720080"/>
          </a:xfrm>
        </p:spPr>
        <p:txBody>
          <a:bodyPr/>
          <a:lstStyle/>
          <a:p>
            <a:pPr eaLnBrk="1" hangingPunct="1">
              <a:defRPr/>
            </a:pPr>
            <a:r>
              <a:rPr lang="el-GR" dirty="0" smtClean="0"/>
              <a:t>Ενεργειακές μηχανές μετατροπής</a:t>
            </a:r>
          </a:p>
        </p:txBody>
      </p:sp>
      <p:sp>
        <p:nvSpPr>
          <p:cNvPr id="102406" name="Rectangle 6"/>
          <p:cNvSpPr>
            <a:spLocks noGrp="1" noChangeArrowheads="1"/>
          </p:cNvSpPr>
          <p:nvPr>
            <p:ph sz="half" idx="1"/>
          </p:nvPr>
        </p:nvSpPr>
        <p:spPr>
          <a:xfrm>
            <a:off x="1403648" y="1340768"/>
            <a:ext cx="5760640" cy="5184576"/>
          </a:xfrm>
        </p:spPr>
        <p:txBody>
          <a:bodyPr>
            <a:noAutofit/>
          </a:bodyPr>
          <a:lstStyle/>
          <a:p>
            <a:pPr eaLnBrk="1" hangingPunct="1">
              <a:lnSpc>
                <a:spcPct val="80000"/>
              </a:lnSpc>
              <a:defRPr/>
            </a:pPr>
            <a:r>
              <a:rPr lang="el-GR" dirty="0" smtClean="0"/>
              <a:t>Κύτταρα καυσίμου</a:t>
            </a:r>
          </a:p>
          <a:p>
            <a:pPr eaLnBrk="1" hangingPunct="1">
              <a:lnSpc>
                <a:spcPct val="80000"/>
              </a:lnSpc>
              <a:defRPr/>
            </a:pPr>
            <a:r>
              <a:rPr lang="el-GR" dirty="0" smtClean="0"/>
              <a:t>Θερμικές μηχανές</a:t>
            </a:r>
          </a:p>
          <a:p>
            <a:pPr eaLnBrk="1" hangingPunct="1">
              <a:lnSpc>
                <a:spcPct val="80000"/>
              </a:lnSpc>
              <a:defRPr/>
            </a:pPr>
            <a:r>
              <a:rPr lang="el-GR" dirty="0" smtClean="0"/>
              <a:t>Μηχανές εσωτερικές καύσης</a:t>
            </a:r>
          </a:p>
          <a:p>
            <a:pPr eaLnBrk="1" hangingPunct="1">
              <a:lnSpc>
                <a:spcPct val="80000"/>
              </a:lnSpc>
              <a:defRPr/>
            </a:pPr>
            <a:r>
              <a:rPr lang="el-GR" dirty="0" smtClean="0"/>
              <a:t>Ατμομηχανές</a:t>
            </a:r>
          </a:p>
          <a:p>
            <a:pPr eaLnBrk="1" hangingPunct="1">
              <a:lnSpc>
                <a:spcPct val="80000"/>
              </a:lnSpc>
              <a:defRPr/>
            </a:pPr>
            <a:r>
              <a:rPr lang="el-GR" dirty="0" smtClean="0"/>
              <a:t>Υδροηλεκτρικοί σταθμοί</a:t>
            </a:r>
          </a:p>
          <a:p>
            <a:pPr eaLnBrk="1" hangingPunct="1">
              <a:lnSpc>
                <a:spcPct val="80000"/>
              </a:lnSpc>
              <a:defRPr/>
            </a:pPr>
            <a:r>
              <a:rPr lang="el-GR" dirty="0" smtClean="0"/>
              <a:t>Αεριοστρόβιλοι</a:t>
            </a:r>
          </a:p>
          <a:p>
            <a:pPr eaLnBrk="1" hangingPunct="1">
              <a:lnSpc>
                <a:spcPct val="80000"/>
              </a:lnSpc>
              <a:defRPr/>
            </a:pPr>
            <a:r>
              <a:rPr lang="el-GR" dirty="0" smtClean="0"/>
              <a:t>Πυρηνικός αντιδραστήρας</a:t>
            </a:r>
          </a:p>
          <a:p>
            <a:pPr eaLnBrk="1" hangingPunct="1">
              <a:lnSpc>
                <a:spcPct val="80000"/>
              </a:lnSpc>
              <a:defRPr/>
            </a:pPr>
            <a:r>
              <a:rPr lang="el-GR" dirty="0" smtClean="0"/>
              <a:t>Ωκεάνεια θερμική μηχανή</a:t>
            </a:r>
          </a:p>
          <a:p>
            <a:pPr eaLnBrk="1" hangingPunct="1">
              <a:lnSpc>
                <a:spcPct val="80000"/>
              </a:lnSpc>
              <a:defRPr/>
            </a:pPr>
            <a:r>
              <a:rPr lang="el-GR" dirty="0" smtClean="0"/>
              <a:t>Φωτοβολταϊκά κύτταρα</a:t>
            </a:r>
          </a:p>
          <a:p>
            <a:pPr eaLnBrk="1" hangingPunct="1">
              <a:lnSpc>
                <a:spcPct val="80000"/>
              </a:lnSpc>
              <a:defRPr/>
            </a:pPr>
            <a:r>
              <a:rPr lang="el-GR" dirty="0" smtClean="0"/>
              <a:t>Ηλιακοί συλλέκτες</a:t>
            </a:r>
          </a:p>
          <a:p>
            <a:pPr eaLnBrk="1" hangingPunct="1">
              <a:lnSpc>
                <a:spcPct val="80000"/>
              </a:lnSpc>
              <a:defRPr/>
            </a:pPr>
            <a:r>
              <a:rPr lang="el-GR" dirty="0" smtClean="0"/>
              <a:t>Κυματικές μηχανές</a:t>
            </a:r>
          </a:p>
          <a:p>
            <a:pPr eaLnBrk="1" hangingPunct="1">
              <a:lnSpc>
                <a:spcPct val="80000"/>
              </a:lnSpc>
              <a:defRPr/>
            </a:pPr>
            <a:r>
              <a:rPr lang="el-GR" dirty="0" smtClean="0"/>
              <a:t>Ανεμογεννήτριες</a:t>
            </a:r>
          </a:p>
          <a:p>
            <a:pPr eaLnBrk="1" hangingPunct="1">
              <a:lnSpc>
                <a:spcPct val="80000"/>
              </a:lnSpc>
              <a:defRPr/>
            </a:pPr>
            <a:r>
              <a:rPr lang="el-GR" dirty="0" smtClean="0"/>
              <a:t>Πιεζοηλεκτρικό φαινόμενο</a:t>
            </a:r>
          </a:p>
          <a:p>
            <a:pPr eaLnBrk="1" hangingPunct="1">
              <a:lnSpc>
                <a:spcPct val="80000"/>
              </a:lnSpc>
              <a:defRPr/>
            </a:pPr>
            <a:r>
              <a:rPr lang="el-GR" dirty="0" smtClean="0"/>
              <a:t>Διηλεκτρικά υλικά</a:t>
            </a:r>
          </a:p>
        </p:txBody>
      </p:sp>
    </p:spTree>
    <p:extLst>
      <p:ext uri="{BB962C8B-B14F-4D97-AF65-F5344CB8AC3E}">
        <p14:creationId xmlns:p14="http://schemas.microsoft.com/office/powerpoint/2010/main" val="9127023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eaLnBrk="1" hangingPunct="1">
              <a:defRPr/>
            </a:pPr>
            <a:r>
              <a:rPr lang="el-GR" smtClean="0"/>
              <a:t>ΝΟΜΟΙ ΘΕΡΜΟΔΥΝΑΜΙΚΗΣ</a:t>
            </a:r>
          </a:p>
        </p:txBody>
      </p:sp>
      <p:sp>
        <p:nvSpPr>
          <p:cNvPr id="144387" name="Rectangle 3"/>
          <p:cNvSpPr>
            <a:spLocks noGrp="1" noChangeArrowheads="1"/>
          </p:cNvSpPr>
          <p:nvPr>
            <p:ph idx="1"/>
          </p:nvPr>
        </p:nvSpPr>
        <p:spPr/>
        <p:txBody>
          <a:bodyPr/>
          <a:lstStyle/>
          <a:p>
            <a:pPr eaLnBrk="1" hangingPunct="1">
              <a:defRPr/>
            </a:pPr>
            <a:r>
              <a:rPr lang="el-GR" b="1" dirty="0">
                <a:solidFill>
                  <a:srgbClr val="C00000"/>
                </a:solidFill>
              </a:rPr>
              <a:t>Α’ ΝΟΜΟΣ : </a:t>
            </a:r>
            <a:r>
              <a:rPr lang="el-GR" dirty="0" smtClean="0">
                <a:solidFill>
                  <a:schemeClr val="tx1">
                    <a:lumMod val="95000"/>
                    <a:lumOff val="5000"/>
                  </a:schemeClr>
                </a:solidFill>
              </a:rPr>
              <a:t>σε κάθε διεργασία η συνολική ποσότητα ενέργειας παραμένει σταθερά</a:t>
            </a:r>
          </a:p>
          <a:p>
            <a:pPr>
              <a:defRPr/>
            </a:pPr>
            <a:r>
              <a:rPr lang="el-GR" dirty="0">
                <a:solidFill>
                  <a:schemeClr val="tx1">
                    <a:lumMod val="95000"/>
                    <a:lumOff val="5000"/>
                  </a:schemeClr>
                </a:solidFill>
              </a:rPr>
              <a:t>Η Ενέργεια δεν μπορεί να καταστραφεί ή να δημιουργηθεί, μόνο να μετατραπεί από την μιά μορφή σε μιά άλλη.</a:t>
            </a:r>
            <a:endParaRPr lang="en-GB" dirty="0">
              <a:solidFill>
                <a:schemeClr val="tx1">
                  <a:lumMod val="95000"/>
                  <a:lumOff val="5000"/>
                </a:schemeClr>
              </a:solidFill>
            </a:endParaRPr>
          </a:p>
          <a:p>
            <a:pPr eaLnBrk="1" hangingPunct="1">
              <a:defRPr/>
            </a:pPr>
            <a:endParaRPr lang="el-GR" dirty="0" smtClean="0">
              <a:solidFill>
                <a:schemeClr val="tx1">
                  <a:lumMod val="95000"/>
                  <a:lumOff val="5000"/>
                </a:schemeClr>
              </a:solidFill>
            </a:endParaRPr>
          </a:p>
          <a:p>
            <a:pPr eaLnBrk="1" hangingPunct="1">
              <a:defRPr/>
            </a:pPr>
            <a:r>
              <a:rPr lang="el-GR" b="1" dirty="0" smtClean="0">
                <a:solidFill>
                  <a:srgbClr val="C00000"/>
                </a:solidFill>
              </a:rPr>
              <a:t>Β’ ΝΟΜΟΣ : </a:t>
            </a:r>
            <a:r>
              <a:rPr lang="el-GR" dirty="0" smtClean="0">
                <a:solidFill>
                  <a:schemeClr val="tx1">
                    <a:lumMod val="95000"/>
                    <a:lumOff val="5000"/>
                  </a:schemeClr>
                </a:solidFill>
              </a:rPr>
              <a:t>σε κάθε μετατροπή ενέργειας υπάρχουν απώλειες, μη ανακτήσιμες...</a:t>
            </a:r>
          </a:p>
          <a:p>
            <a:pPr>
              <a:lnSpc>
                <a:spcPct val="90000"/>
              </a:lnSpc>
              <a:defRPr/>
            </a:pPr>
            <a:r>
              <a:rPr lang="el-GR" dirty="0">
                <a:solidFill>
                  <a:schemeClr val="tx1">
                    <a:lumMod val="95000"/>
                    <a:lumOff val="5000"/>
                  </a:schemeClr>
                </a:solidFill>
              </a:rPr>
              <a:t>ΔΕΝ ΥΠΑΡΧΕΙ 100% ΑΠΟΔΟΣΗ ΣΕ ΟΠΟΙΑΔΗΠΟΤΕ ΕΝΕΡΓΕΙΑΚΗ ΜΕΤΑΤΡΟΠΗ</a:t>
            </a:r>
            <a:endParaRPr lang="en-GB" dirty="0">
              <a:solidFill>
                <a:schemeClr val="tx1">
                  <a:lumMod val="95000"/>
                  <a:lumOff val="5000"/>
                </a:schemeClr>
              </a:solidFill>
            </a:endParaRPr>
          </a:p>
          <a:p>
            <a:pPr>
              <a:lnSpc>
                <a:spcPct val="90000"/>
              </a:lnSpc>
              <a:defRPr/>
            </a:pPr>
            <a:r>
              <a:rPr lang="el-GR" dirty="0">
                <a:solidFill>
                  <a:schemeClr val="tx1">
                    <a:lumMod val="95000"/>
                    <a:lumOff val="5000"/>
                  </a:schemeClr>
                </a:solidFill>
              </a:rPr>
              <a:t>Οι ενεργειακοί μετασχηματισμοί αφήνουν τα συστήματα σε χαμηλότερη ενεργειακή κατάσταση</a:t>
            </a:r>
          </a:p>
          <a:p>
            <a:pPr eaLnBrk="1" hangingPunct="1">
              <a:defRPr/>
            </a:pPr>
            <a:endParaRPr lang="el-GR" dirty="0" smtClean="0">
              <a:solidFill>
                <a:schemeClr val="tx1">
                  <a:lumMod val="95000"/>
                  <a:lumOff val="5000"/>
                </a:schemeClr>
              </a:solidFill>
            </a:endParaRPr>
          </a:p>
        </p:txBody>
      </p:sp>
    </p:spTree>
    <p:extLst>
      <p:ext uri="{BB962C8B-B14F-4D97-AF65-F5344CB8AC3E}">
        <p14:creationId xmlns:p14="http://schemas.microsoft.com/office/powerpoint/2010/main" val="2337848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1" y="476672"/>
            <a:ext cx="8229600" cy="576064"/>
          </a:xfrm>
        </p:spPr>
        <p:txBody>
          <a:bodyPr>
            <a:normAutofit fontScale="90000"/>
          </a:bodyPr>
          <a:lstStyle/>
          <a:p>
            <a:pPr eaLnBrk="1" hangingPunct="1">
              <a:defRPr/>
            </a:pPr>
            <a:r>
              <a:rPr lang="el-GR" dirty="0" smtClean="0">
                <a:solidFill>
                  <a:srgbClr val="FF0000"/>
                </a:solidFill>
              </a:rPr>
              <a:t>ΜΕΤΑΤΡΟΠΗ ΕΝΕΡΓΕΙΑΣ</a:t>
            </a:r>
          </a:p>
        </p:txBody>
      </p:sp>
      <p:sp>
        <p:nvSpPr>
          <p:cNvPr id="116739" name="Text Box 3"/>
          <p:cNvSpPr txBox="1">
            <a:spLocks noChangeArrowheads="1"/>
          </p:cNvSpPr>
          <p:nvPr/>
        </p:nvSpPr>
        <p:spPr bwMode="auto">
          <a:xfrm>
            <a:off x="971550" y="2205038"/>
            <a:ext cx="1512888" cy="641350"/>
          </a:xfrm>
          <a:prstGeom prst="rect">
            <a:avLst/>
          </a:prstGeom>
          <a:noFill/>
          <a:ln w="9525">
            <a:noFill/>
            <a:miter lim="800000"/>
            <a:headEnd/>
            <a:tailEnd/>
          </a:ln>
        </p:spPr>
        <p:txBody>
          <a:bodyPr>
            <a:spAutoFit/>
          </a:bodyPr>
          <a:lstStyle/>
          <a:p>
            <a:pPr>
              <a:spcBef>
                <a:spcPct val="50000"/>
              </a:spcBef>
            </a:pPr>
            <a:r>
              <a:rPr lang="el-GR" dirty="0" smtClean="0">
                <a:latin typeface="Arial" charset="0"/>
              </a:rPr>
              <a:t>ΕΙΣΡΟΗ </a:t>
            </a:r>
            <a:r>
              <a:rPr lang="el-GR" dirty="0">
                <a:latin typeface="Arial" charset="0"/>
              </a:rPr>
              <a:t>ΕΝΕΡΓΕΙΑΣ</a:t>
            </a:r>
          </a:p>
        </p:txBody>
      </p:sp>
      <p:sp>
        <p:nvSpPr>
          <p:cNvPr id="116740" name="Text Box 4"/>
          <p:cNvSpPr txBox="1">
            <a:spLocks noChangeArrowheads="1"/>
          </p:cNvSpPr>
          <p:nvPr/>
        </p:nvSpPr>
        <p:spPr bwMode="auto">
          <a:xfrm>
            <a:off x="6300788" y="2205038"/>
            <a:ext cx="1512887" cy="641350"/>
          </a:xfrm>
          <a:prstGeom prst="rect">
            <a:avLst/>
          </a:prstGeom>
          <a:noFill/>
          <a:ln w="9525">
            <a:noFill/>
            <a:miter lim="800000"/>
            <a:headEnd/>
            <a:tailEnd/>
          </a:ln>
        </p:spPr>
        <p:txBody>
          <a:bodyPr>
            <a:spAutoFit/>
          </a:bodyPr>
          <a:lstStyle/>
          <a:p>
            <a:pPr>
              <a:spcBef>
                <a:spcPct val="50000"/>
              </a:spcBef>
            </a:pPr>
            <a:r>
              <a:rPr lang="el-GR" dirty="0">
                <a:latin typeface="Arial" charset="0"/>
              </a:rPr>
              <a:t>ΧΡΗΣΙΜΗ ΕΝΕΡΓΕΙΑ</a:t>
            </a:r>
          </a:p>
        </p:txBody>
      </p:sp>
      <p:sp>
        <p:nvSpPr>
          <p:cNvPr id="116741" name="Text Box 5"/>
          <p:cNvSpPr txBox="1">
            <a:spLocks noChangeArrowheads="1"/>
          </p:cNvSpPr>
          <p:nvPr/>
        </p:nvSpPr>
        <p:spPr bwMode="auto">
          <a:xfrm>
            <a:off x="3563938" y="4365625"/>
            <a:ext cx="1512887" cy="641350"/>
          </a:xfrm>
          <a:prstGeom prst="rect">
            <a:avLst/>
          </a:prstGeom>
          <a:noFill/>
          <a:ln w="9525">
            <a:noFill/>
            <a:miter lim="800000"/>
            <a:headEnd/>
            <a:tailEnd/>
          </a:ln>
        </p:spPr>
        <p:txBody>
          <a:bodyPr>
            <a:spAutoFit/>
          </a:bodyPr>
          <a:lstStyle/>
          <a:p>
            <a:pPr>
              <a:spcBef>
                <a:spcPct val="50000"/>
              </a:spcBef>
            </a:pPr>
            <a:r>
              <a:rPr lang="el-GR">
                <a:latin typeface="Arial" charset="0"/>
              </a:rPr>
              <a:t>ΑΠΩΛΕΙΕΣ ΕΝΕΡΓΕΙΑΣ</a:t>
            </a:r>
          </a:p>
        </p:txBody>
      </p:sp>
      <p:sp>
        <p:nvSpPr>
          <p:cNvPr id="89094" name="Rectangle 6"/>
          <p:cNvSpPr>
            <a:spLocks noChangeArrowheads="1"/>
          </p:cNvSpPr>
          <p:nvPr/>
        </p:nvSpPr>
        <p:spPr bwMode="auto">
          <a:xfrm>
            <a:off x="3276600" y="1773238"/>
            <a:ext cx="2016125" cy="1655762"/>
          </a:xfrm>
          <a:prstGeom prst="rect">
            <a:avLst/>
          </a:prstGeom>
          <a:solidFill>
            <a:schemeClr val="bg2"/>
          </a:solidFill>
          <a:ln w="9525">
            <a:solidFill>
              <a:schemeClr val="tx1"/>
            </a:solidFill>
            <a:miter lim="800000"/>
            <a:headEnd/>
            <a:tailEnd/>
          </a:ln>
        </p:spPr>
        <p:txBody>
          <a:bodyPr wrap="none" anchor="ctr"/>
          <a:lstStyle/>
          <a:p>
            <a:pPr algn="ctr"/>
            <a:r>
              <a:rPr lang="el-GR" dirty="0">
                <a:latin typeface="Arial" charset="0"/>
              </a:rPr>
              <a:t>Μ Η Χ Α Ν Η</a:t>
            </a:r>
          </a:p>
          <a:p>
            <a:pPr algn="ctr"/>
            <a:endParaRPr lang="el-GR" dirty="0">
              <a:latin typeface="Arial" charset="0"/>
            </a:endParaRPr>
          </a:p>
          <a:p>
            <a:pPr algn="ctr"/>
            <a:r>
              <a:rPr lang="el-GR" dirty="0">
                <a:latin typeface="Arial" charset="0"/>
              </a:rPr>
              <a:t>ΜΕΤΑΤΡΟΠΗ </a:t>
            </a:r>
          </a:p>
          <a:p>
            <a:pPr algn="ctr"/>
            <a:r>
              <a:rPr lang="el-GR" dirty="0">
                <a:latin typeface="Arial" charset="0"/>
              </a:rPr>
              <a:t>ΕΝΕΡΓΕΙΑΣ</a:t>
            </a:r>
          </a:p>
        </p:txBody>
      </p:sp>
      <p:sp>
        <p:nvSpPr>
          <p:cNvPr id="116743" name="AutoShape 7"/>
          <p:cNvSpPr>
            <a:spLocks noChangeArrowheads="1"/>
          </p:cNvSpPr>
          <p:nvPr/>
        </p:nvSpPr>
        <p:spPr bwMode="auto">
          <a:xfrm>
            <a:off x="2411413" y="1989138"/>
            <a:ext cx="865187" cy="1008062"/>
          </a:xfrm>
          <a:prstGeom prst="rightArrow">
            <a:avLst>
              <a:gd name="adj1" fmla="val 50000"/>
              <a:gd name="adj2" fmla="val 25000"/>
            </a:avLst>
          </a:prstGeom>
          <a:solidFill>
            <a:srgbClr val="FF0000">
              <a:alpha val="79999"/>
            </a:srgbClr>
          </a:solidFill>
          <a:ln w="9525">
            <a:solidFill>
              <a:schemeClr val="tx1"/>
            </a:solidFill>
            <a:miter lim="800000"/>
            <a:headEnd/>
            <a:tailEnd/>
          </a:ln>
        </p:spPr>
        <p:txBody>
          <a:bodyPr wrap="none" anchor="ctr"/>
          <a:lstStyle/>
          <a:p>
            <a:endParaRPr lang="el-GR"/>
          </a:p>
        </p:txBody>
      </p:sp>
      <p:sp>
        <p:nvSpPr>
          <p:cNvPr id="116744" name="AutoShape 8"/>
          <p:cNvSpPr>
            <a:spLocks noChangeArrowheads="1"/>
          </p:cNvSpPr>
          <p:nvPr/>
        </p:nvSpPr>
        <p:spPr bwMode="auto">
          <a:xfrm rot="5400000">
            <a:off x="3671094" y="3393281"/>
            <a:ext cx="865188" cy="936625"/>
          </a:xfrm>
          <a:prstGeom prst="rightArrow">
            <a:avLst>
              <a:gd name="adj1" fmla="val 50000"/>
              <a:gd name="adj2" fmla="val 25000"/>
            </a:avLst>
          </a:prstGeom>
          <a:solidFill>
            <a:srgbClr val="FF0000">
              <a:alpha val="79999"/>
            </a:srgbClr>
          </a:solidFill>
          <a:ln w="9525">
            <a:solidFill>
              <a:schemeClr val="tx1"/>
            </a:solidFill>
            <a:miter lim="800000"/>
            <a:headEnd/>
            <a:tailEnd/>
          </a:ln>
        </p:spPr>
        <p:txBody>
          <a:bodyPr wrap="none" anchor="ctr"/>
          <a:lstStyle/>
          <a:p>
            <a:endParaRPr lang="el-GR"/>
          </a:p>
        </p:txBody>
      </p:sp>
      <p:sp>
        <p:nvSpPr>
          <p:cNvPr id="116745" name="AutoShape 9"/>
          <p:cNvSpPr>
            <a:spLocks noChangeArrowheads="1"/>
          </p:cNvSpPr>
          <p:nvPr/>
        </p:nvSpPr>
        <p:spPr bwMode="auto">
          <a:xfrm>
            <a:off x="5292725" y="2420938"/>
            <a:ext cx="865188" cy="360362"/>
          </a:xfrm>
          <a:prstGeom prst="rightArrow">
            <a:avLst>
              <a:gd name="adj1" fmla="val 50000"/>
              <a:gd name="adj2" fmla="val 60022"/>
            </a:avLst>
          </a:prstGeom>
          <a:solidFill>
            <a:srgbClr val="FF0000">
              <a:alpha val="79999"/>
            </a:srgbClr>
          </a:solidFill>
          <a:ln w="9525">
            <a:solidFill>
              <a:schemeClr val="tx1"/>
            </a:solidFill>
            <a:miter lim="800000"/>
            <a:headEnd/>
            <a:tailEnd/>
          </a:ln>
        </p:spPr>
        <p:txBody>
          <a:bodyPr wrap="none" anchor="ctr"/>
          <a:lstStyle/>
          <a:p>
            <a:endParaRPr lang="el-GR"/>
          </a:p>
        </p:txBody>
      </p:sp>
      <p:sp>
        <p:nvSpPr>
          <p:cNvPr id="2" name="TextBox 1"/>
          <p:cNvSpPr txBox="1"/>
          <p:nvPr/>
        </p:nvSpPr>
        <p:spPr>
          <a:xfrm>
            <a:off x="698413" y="5376307"/>
            <a:ext cx="7848872" cy="369332"/>
          </a:xfrm>
          <a:prstGeom prst="rect">
            <a:avLst/>
          </a:prstGeom>
          <a:solidFill>
            <a:srgbClr val="FFFF00"/>
          </a:solidFill>
        </p:spPr>
        <p:txBody>
          <a:bodyPr wrap="square" rtlCol="0">
            <a:spAutoFit/>
          </a:bodyPr>
          <a:lstStyle/>
          <a:p>
            <a:pPr algn="ctr" fontAlgn="base"/>
            <a:r>
              <a:rPr lang="el-GR" b="1" dirty="0" smtClean="0">
                <a:latin typeface="Cambria Math" panose="02040503050406030204" pitchFamily="18" charset="0"/>
                <a:ea typeface="Cambria Math" panose="02040503050406030204" pitchFamily="18" charset="0"/>
              </a:rPr>
              <a:t>ΕΙΣΡΟΗ ΕΝΕΡΓΕΙΑΣ = ΧΡΗΣΙΜΗ ΕΝΕΡΓΕΙΑ  +  ΑΠΩΛΕΙΕΣ ΕΝΕΡΓΕΙΑΣ</a:t>
            </a:r>
            <a:endParaRPr lang="en-GB" b="1" dirty="0" err="1">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615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blinds(horizontal)">
                                      <p:cBhvr>
                                        <p:cTn id="7" dur="500"/>
                                        <p:tgtEl>
                                          <p:spTgt spid="116743"/>
                                        </p:tgtEl>
                                      </p:cBhvr>
                                    </p:animEffect>
                                  </p:childTnLst>
                                </p:cTn>
                              </p:par>
                            </p:childTnLst>
                          </p:cTn>
                        </p:par>
                        <p:par>
                          <p:cTn id="8" fill="hold">
                            <p:stCondLst>
                              <p:cond delay="500"/>
                            </p:stCondLst>
                            <p:childTnLst>
                              <p:par>
                                <p:cTn id="9" presetID="1" presetClass="entr" presetSubtype="0" fill="hold" grpId="0" nodeType="afterEffect">
                                  <p:stCondLst>
                                    <p:cond delay="2000"/>
                                  </p:stCondLst>
                                  <p:childTnLst>
                                    <p:set>
                                      <p:cBhvr>
                                        <p:cTn id="10" dur="1" fill="hold">
                                          <p:stCondLst>
                                            <p:cond delay="0"/>
                                          </p:stCondLst>
                                        </p:cTn>
                                        <p:tgtEl>
                                          <p:spTgt spid="1167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6745"/>
                                        </p:tgtEl>
                                        <p:attrNameLst>
                                          <p:attrName>style.visibility</p:attrName>
                                        </p:attrNameLst>
                                      </p:cBhvr>
                                      <p:to>
                                        <p:strVal val="visible"/>
                                      </p:to>
                                    </p:set>
                                    <p:animEffect transition="in" filter="blinds(horizontal)">
                                      <p:cBhvr>
                                        <p:cTn id="15" dur="500"/>
                                        <p:tgtEl>
                                          <p:spTgt spid="11674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67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6744"/>
                                        </p:tgtEl>
                                        <p:attrNameLst>
                                          <p:attrName>style.visibility</p:attrName>
                                        </p:attrNameLst>
                                      </p:cBhvr>
                                      <p:to>
                                        <p:strVal val="visible"/>
                                      </p:to>
                                    </p:set>
                                    <p:animEffect transition="in" filter="blinds(horizontal)">
                                      <p:cBhvr>
                                        <p:cTn id="23" dur="500"/>
                                        <p:tgtEl>
                                          <p:spTgt spid="116744"/>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0" grpId="0"/>
      <p:bldP spid="116741" grpId="0"/>
      <p:bldP spid="116743" grpId="0" animBg="1"/>
      <p:bldP spid="116744" grpId="0" animBg="1"/>
      <p:bldP spid="1167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018" name="Picture 2"/>
          <p:cNvPicPr>
            <a:picLocks noChangeAspect="1" noChangeArrowheads="1"/>
          </p:cNvPicPr>
          <p:nvPr/>
        </p:nvPicPr>
        <p:blipFill>
          <a:blip r:embed="rId3" cstate="print"/>
          <a:srcRect/>
          <a:stretch>
            <a:fillRect/>
          </a:stretch>
        </p:blipFill>
        <p:spPr bwMode="auto">
          <a:xfrm>
            <a:off x="5654675" y="765175"/>
            <a:ext cx="3298825" cy="5543550"/>
          </a:xfrm>
          <a:prstGeom prst="rect">
            <a:avLst/>
          </a:prstGeom>
          <a:noFill/>
          <a:ln w="9525">
            <a:solidFill>
              <a:schemeClr val="tx1"/>
            </a:solidFill>
            <a:miter lim="800000"/>
            <a:headEnd/>
            <a:tailEnd/>
          </a:ln>
          <a:effectLst/>
        </p:spPr>
      </p:pic>
      <p:pic>
        <p:nvPicPr>
          <p:cNvPr id="598019" name="Picture 3"/>
          <p:cNvPicPr>
            <a:picLocks noChangeAspect="1" noChangeArrowheads="1"/>
          </p:cNvPicPr>
          <p:nvPr/>
        </p:nvPicPr>
        <p:blipFill>
          <a:blip r:embed="rId4" cstate="print"/>
          <a:srcRect/>
          <a:stretch>
            <a:fillRect/>
          </a:stretch>
        </p:blipFill>
        <p:spPr bwMode="auto">
          <a:xfrm>
            <a:off x="323850" y="765175"/>
            <a:ext cx="4968875" cy="3228975"/>
          </a:xfrm>
          <a:prstGeom prst="rect">
            <a:avLst/>
          </a:prstGeom>
          <a:noFill/>
          <a:ln w="9525">
            <a:solidFill>
              <a:schemeClr val="tx1"/>
            </a:solidFill>
            <a:miter lim="800000"/>
            <a:headEnd/>
            <a:tailEnd/>
          </a:ln>
          <a:effectLst/>
        </p:spPr>
      </p:pic>
      <p:pic>
        <p:nvPicPr>
          <p:cNvPr id="598021" name="Picture 5"/>
          <p:cNvPicPr>
            <a:picLocks noChangeAspect="1" noChangeArrowheads="1"/>
          </p:cNvPicPr>
          <p:nvPr/>
        </p:nvPicPr>
        <p:blipFill>
          <a:blip r:embed="rId5" cstate="print"/>
          <a:srcRect/>
          <a:stretch>
            <a:fillRect/>
          </a:stretch>
        </p:blipFill>
        <p:spPr bwMode="auto">
          <a:xfrm>
            <a:off x="179388" y="4221163"/>
            <a:ext cx="5256212" cy="2103437"/>
          </a:xfrm>
          <a:prstGeom prst="rect">
            <a:avLst/>
          </a:prstGeom>
          <a:noFill/>
          <a:ln w="9525">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l-GR" dirty="0"/>
              <a:t>ΕΥΡΩΠΑΪΚΗ ΕΝΩΣΗ</a:t>
            </a:r>
            <a:endParaRPr lang="en-GB" dirty="0"/>
          </a:p>
        </p:txBody>
      </p:sp>
    </p:spTree>
    <p:extLst>
      <p:ext uri="{BB962C8B-B14F-4D97-AF65-F5344CB8AC3E}">
        <p14:creationId xmlns:p14="http://schemas.microsoft.com/office/powerpoint/2010/main" val="1287223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a:defRPr/>
            </a:pPr>
            <a:r>
              <a:rPr lang="el-GR" sz="2800" b="1" dirty="0">
                <a:solidFill>
                  <a:srgbClr val="002060"/>
                </a:solidFill>
              </a:rPr>
              <a:t>Βασικές μορφές </a:t>
            </a:r>
            <a:r>
              <a:rPr lang="el-GR" sz="2800" b="1" dirty="0" smtClean="0">
                <a:solidFill>
                  <a:srgbClr val="002060"/>
                </a:solidFill>
              </a:rPr>
              <a:t>Ενέργειας</a:t>
            </a:r>
            <a:endParaRPr lang="el-GR" sz="2800" b="1" dirty="0" smtClean="0">
              <a:solidFill>
                <a:srgbClr val="002060"/>
              </a:solidFill>
              <a:latin typeface="Georgia" pitchFamily="18" charset="0"/>
            </a:endParaRPr>
          </a:p>
        </p:txBody>
      </p:sp>
      <p:sp>
        <p:nvSpPr>
          <p:cNvPr id="99331" name="Rectangle 3"/>
          <p:cNvSpPr>
            <a:spLocks noGrp="1" noChangeArrowheads="1"/>
          </p:cNvSpPr>
          <p:nvPr>
            <p:ph idx="1"/>
          </p:nvPr>
        </p:nvSpPr>
        <p:spPr>
          <a:xfrm>
            <a:off x="457200" y="908720"/>
            <a:ext cx="8229600" cy="5256584"/>
          </a:xfrm>
        </p:spPr>
        <p:txBody>
          <a:bodyPr>
            <a:noAutofit/>
          </a:bodyPr>
          <a:lstStyle/>
          <a:p>
            <a:pPr marL="273050" lvl="1" indent="-273050">
              <a:spcBef>
                <a:spcPts val="600"/>
              </a:spcBef>
              <a:spcAft>
                <a:spcPts val="600"/>
              </a:spcAft>
              <a:buFont typeface="Arial" panose="020B0604020202020204" pitchFamily="34" charset="0"/>
              <a:buChar char="•"/>
              <a:tabLst>
                <a:tab pos="3233738" algn="l"/>
              </a:tabLst>
              <a:defRPr/>
            </a:pPr>
            <a:r>
              <a:rPr lang="el-GR" dirty="0" smtClean="0"/>
              <a:t>Κινητική Ενέργεια :	η ενέργεια λόγω κίνησης</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Δυναμική Ενέργεια :	η ενέργεια που αφορά την θέση σε ένα 	βαρυτικό πεδίο.</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Εσωτερική Ενέργεια :	η ενέργεια που αφορά την ταχύτητα των 	ατόμων και μορίων.</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Ακτινοβολία : 	η ενέργεια που μεταφέρεται με 	ηλεκτρομαγνητική ακτινοβολία.</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Χημική Ενέργεια : 	η ενέργεια στον μοριακό δεσμό που 	συγκρατεί τις χημικές ενώσεις</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Μηχανική Ενέργεια : 	π.χ. η ενέργεια περιστροφής σε άξονα</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Ηλεκτρική Ενέργεια : 	η ροή των ηλεκτρονίων</a:t>
            </a:r>
          </a:p>
          <a:p>
            <a:pPr marL="273050" lvl="1" indent="-273050">
              <a:spcBef>
                <a:spcPts val="600"/>
              </a:spcBef>
              <a:spcAft>
                <a:spcPts val="600"/>
              </a:spcAft>
              <a:buFont typeface="Arial" panose="020B0604020202020204" pitchFamily="34" charset="0"/>
              <a:buChar char="•"/>
              <a:tabLst>
                <a:tab pos="3233738" algn="l"/>
              </a:tabLst>
              <a:defRPr/>
            </a:pPr>
            <a:r>
              <a:rPr lang="el-GR" dirty="0" smtClean="0"/>
              <a:t>Θερμική Ενέργεια : 	η κίνηση των ατόμων και μορίων που 	εκδηλώνεται ως θερμότητα.</a:t>
            </a:r>
          </a:p>
        </p:txBody>
      </p:sp>
    </p:spTree>
    <p:extLst>
      <p:ext uri="{BB962C8B-B14F-4D97-AF65-F5344CB8AC3E}">
        <p14:creationId xmlns:p14="http://schemas.microsoft.com/office/powerpoint/2010/main" val="1957884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ενεργειακός τομέας</a:t>
            </a:r>
            <a:endParaRPr lang="en-GB" dirty="0"/>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96568" cy="504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699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04664"/>
            <a:ext cx="8077200" cy="504056"/>
          </a:xfrm>
        </p:spPr>
        <p:txBody>
          <a:bodyPr/>
          <a:lstStyle/>
          <a:p>
            <a:pPr algn="ctr"/>
            <a:r>
              <a:rPr lang="el-GR" sz="2400" dirty="0">
                <a:solidFill>
                  <a:srgbClr val="C00000"/>
                </a:solidFill>
              </a:rPr>
              <a:t>Η ΔΟΜΗ ΤΟΥ ΕΝΕΡΓΕΙΑΚΟΥ ΣΥΣΤΗΜΑΤΟΣ</a:t>
            </a:r>
          </a:p>
        </p:txBody>
      </p:sp>
      <p:graphicFrame>
        <p:nvGraphicFramePr>
          <p:cNvPr id="31363" name="Group 643"/>
          <p:cNvGraphicFramePr>
            <a:graphicFrameLocks noGrp="1"/>
          </p:cNvGraphicFramePr>
          <p:nvPr>
            <p:ph type="tbl" idx="1"/>
            <p:extLst>
              <p:ext uri="{D42A27DB-BD31-4B8C-83A1-F6EECF244321}">
                <p14:modId xmlns:p14="http://schemas.microsoft.com/office/powerpoint/2010/main" val="1564419902"/>
              </p:ext>
            </p:extLst>
          </p:nvPr>
        </p:nvGraphicFramePr>
        <p:xfrm>
          <a:off x="683568" y="1412776"/>
          <a:ext cx="8077200" cy="4904234"/>
        </p:xfrm>
        <a:graphic>
          <a:graphicData uri="http://schemas.openxmlformats.org/drawingml/2006/table">
            <a:tbl>
              <a:tblPr/>
              <a:tblGrid>
                <a:gridCol w="1371600"/>
                <a:gridCol w="1524000"/>
                <a:gridCol w="1219200"/>
                <a:gridCol w="1371600"/>
                <a:gridCol w="1371600"/>
                <a:gridCol w="1219200"/>
              </a:tblGrid>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ΠΗΓΕΣ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ΤΕΧΝΟΛΟΓΙΑ</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ΜΕΤΑΤΡΟΠΗΣ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ΦΟΡΕΑΣ</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(νόμισμα)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dirty="0" smtClean="0">
                          <a:ln>
                            <a:noFill/>
                          </a:ln>
                          <a:solidFill>
                            <a:schemeClr val="tx1"/>
                          </a:solidFill>
                          <a:effectLst/>
                          <a:latin typeface="Arial" charset="0"/>
                        </a:rPr>
                        <a:t>ΤΕΧΝΟΛΟΓΙΑ ΔΙΑΝΟΜΗΣ-ΜΕΤΑΦΟΡΑΣ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ΤΕΧΝΟΛΟΓΙΑ ΧΡΗΣΗΣ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ΥΠΗΡΕΣΙΕΣ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Πετρέλαιο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Διυλιστήρια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Βενζίνη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Λέβητας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Θέρμανση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Φυσικό αέριο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Γεωτρήσεις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Πετρέλαιο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Αγωγοί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Λάμπα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Φωτισμός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Κάρβουνο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Ορυχεία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Φυσικό αέριο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Ηλεκτρικές γραμμές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1400" b="0" i="0" u="none" strike="noStrike" cap="none" normalizeH="0" baseline="0" smtClean="0">
                          <a:ln>
                            <a:noFill/>
                          </a:ln>
                          <a:solidFill>
                            <a:schemeClr val="tx1"/>
                          </a:solidFill>
                          <a:effectLst/>
                          <a:latin typeface="Arial" charset="0"/>
                        </a:rPr>
                        <a:t>Air-condition</a:t>
                      </a:r>
                      <a:endParaRPr kumimoji="0" 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Ψύξη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Ηλιακή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Συλλέκτες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Ηλεκτρισμός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Τηλέφωνο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Επικοινωνίες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Αιολική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Ανεμογεννήτριες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Θερμότητα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Αυτοκίνητο</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Τρένο,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Μεταφορές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Υδροηλεκτρ.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Φράγματα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Υδρογόνο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Κουζίνα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Μαγείρεμα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Γεωθερμία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Γεωθερμικοί σταθμοί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Βιομάζα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Σταθμοί καύσης, πυρόλυσης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1" i="0" u="none" strike="noStrike" cap="none" normalizeH="0" baseline="0" smtClean="0">
                          <a:ln>
                            <a:noFill/>
                          </a:ln>
                          <a:solidFill>
                            <a:schemeClr val="tx1"/>
                          </a:solidFill>
                          <a:effectLst/>
                          <a:latin typeface="Arial" charset="0"/>
                        </a:rPr>
                        <a:t>Ουράνιο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Arial" charset="0"/>
                        </a:rPr>
                        <a:t>Ορυχεία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l-G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 name="3 - Θέση ημερομηνίας"/>
          <p:cNvSpPr>
            <a:spLocks noGrp="1"/>
          </p:cNvSpPr>
          <p:nvPr>
            <p:ph type="dt" sz="half" idx="10"/>
          </p:nvPr>
        </p:nvSpPr>
        <p:spPr/>
        <p:txBody>
          <a:bodyPr/>
          <a:lstStyle/>
          <a:p>
            <a:fld id="{74BBC2FC-1C0B-45D0-82E5-6BB8C0879866}" type="datetime1">
              <a:rPr lang="el-GR"/>
              <a:pPr/>
              <a:t>14/2/2015</a:t>
            </a:fld>
            <a:endParaRPr lang="el-GR"/>
          </a:p>
        </p:txBody>
      </p:sp>
      <p:sp>
        <p:nvSpPr>
          <p:cNvPr id="84" name="5 - Θέση αριθμού διαφάνειας"/>
          <p:cNvSpPr>
            <a:spLocks noGrp="1"/>
          </p:cNvSpPr>
          <p:nvPr>
            <p:ph type="sldNum" sz="quarter" idx="12"/>
          </p:nvPr>
        </p:nvSpPr>
        <p:spPr/>
        <p:txBody>
          <a:bodyPr/>
          <a:lstStyle/>
          <a:p>
            <a:fld id="{25C27D03-E2E6-4263-801D-4D431FBED7D6}" type="slidenum">
              <a:rPr lang="el-GR"/>
              <a:pPr/>
              <a:t>62</a:t>
            </a:fld>
            <a:endParaRPr lang="el-GR"/>
          </a:p>
        </p:txBody>
      </p:sp>
    </p:spTree>
    <p:extLst>
      <p:ext uri="{BB962C8B-B14F-4D97-AF65-F5344CB8AC3E}">
        <p14:creationId xmlns:p14="http://schemas.microsoft.com/office/powerpoint/2010/main" val="9094038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ΕΝΕΡΓΕΙΑΚΟ ΣΥΣΤΗΜΑ</a:t>
            </a:r>
            <a:endParaRPr lang="en-GB" dirty="0"/>
          </a:p>
        </p:txBody>
      </p:sp>
      <p:sp>
        <p:nvSpPr>
          <p:cNvPr id="3" name="Content Placeholder 2"/>
          <p:cNvSpPr>
            <a:spLocks noGrp="1"/>
          </p:cNvSpPr>
          <p:nvPr>
            <p:ph idx="1"/>
          </p:nvPr>
        </p:nvSpPr>
        <p:spPr/>
        <p:txBody>
          <a:bodyPr>
            <a:normAutofit lnSpcReduction="10000"/>
          </a:bodyPr>
          <a:lstStyle/>
          <a:p>
            <a:r>
              <a:rPr lang="el-GR" dirty="0" smtClean="0"/>
              <a:t>ΕΝΑ ΕΚΤΕΤΑΜΕΝΟ, ΠΟΛΥΠΛΟΚΟ ΣΥΣΤΗΜΑ ΤΟ ΟΠΟΙΟ ΕΞΑΣΦΑΛΙΖΕΙ ΤΗΝ ΚΑΛΥΨΗ ΤΩΝ ΑΝΑΓΚΩΝ ΣΕ ΕΝΕΡΓΕΙΑ.</a:t>
            </a:r>
          </a:p>
          <a:p>
            <a:r>
              <a:rPr lang="el-GR" dirty="0" smtClean="0"/>
              <a:t>ΑΝΤΛΕΙ ΠΟΡΟΥΣ ΑΠΟ ΤΟ ΠΕΡΙΒΑΛΛΟΝ ΚΑΙ ΜΕΤΑΤΡΕΠΕΙ ΤΙΣ ΔΙΑΦΟΡΕΣ ΕΝΕΡΓΕΙΑΚΕΣ ΜΟΡΦΕΣ ΣΕ ΦΟΡΕΙΣ ΚΑΤΑΛΛΗΛΟΥΣ ΓΙΑ ΑΜΕΣΗ ΧΡΗΣΗ.</a:t>
            </a:r>
          </a:p>
          <a:p>
            <a:endParaRPr lang="el-GR" dirty="0"/>
          </a:p>
          <a:p>
            <a:r>
              <a:rPr lang="el-GR" dirty="0" smtClean="0"/>
              <a:t>ΟΙ ΒΑΣΙΚΕΣ ΑΝΑΓΚΕΣ ΕΙΝΑΙ :</a:t>
            </a:r>
          </a:p>
          <a:p>
            <a:pPr lvl="1"/>
            <a:r>
              <a:rPr lang="el-GR" dirty="0" smtClean="0"/>
              <a:t>ΘΕΡΜΑΝΣΗ/ΨΥΞΗ</a:t>
            </a:r>
          </a:p>
          <a:p>
            <a:pPr lvl="1"/>
            <a:r>
              <a:rPr lang="el-GR" dirty="0" smtClean="0"/>
              <a:t>ΦΩΤΙΣΜΟΣ</a:t>
            </a:r>
          </a:p>
          <a:p>
            <a:pPr lvl="1"/>
            <a:r>
              <a:rPr lang="el-GR" dirty="0" smtClean="0"/>
              <a:t>ΜΑΓΕΙΡΕΜΑ</a:t>
            </a:r>
          </a:p>
          <a:p>
            <a:pPr lvl="1"/>
            <a:r>
              <a:rPr lang="el-GR" dirty="0" smtClean="0"/>
              <a:t>ΚΙΝΗΣΗ</a:t>
            </a:r>
          </a:p>
          <a:p>
            <a:pPr lvl="1"/>
            <a:r>
              <a:rPr lang="el-GR" dirty="0" smtClean="0"/>
              <a:t>ΛΕΙΤΟΥΡΓΙΑ ΣΥΣΚΕΥΩΝ</a:t>
            </a:r>
          </a:p>
          <a:p>
            <a:pPr lvl="1"/>
            <a:r>
              <a:rPr lang="el-GR" dirty="0" smtClean="0"/>
              <a:t>ΠΑΡΑΓΩΓΗ ΥΛΙΚΩΝ</a:t>
            </a:r>
          </a:p>
        </p:txBody>
      </p:sp>
    </p:spTree>
    <p:extLst>
      <p:ext uri="{BB962C8B-B14F-4D97-AF65-F5344CB8AC3E}">
        <p14:creationId xmlns:p14="http://schemas.microsoft.com/office/powerpoint/2010/main" val="30722387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Autofit/>
          </a:bodyPr>
          <a:lstStyle/>
          <a:p>
            <a:pPr eaLnBrk="1" hangingPunct="1">
              <a:defRPr/>
            </a:pPr>
            <a:r>
              <a:rPr lang="el-GR" b="1" dirty="0" smtClean="0">
                <a:solidFill>
                  <a:srgbClr val="002060"/>
                </a:solidFill>
                <a:cs typeface="+mn-cs"/>
              </a:rPr>
              <a:t>ΕΝΕΡΓΕΙΑΚΟ</a:t>
            </a:r>
            <a:r>
              <a:rPr lang="el-GR" sz="3600" dirty="0" smtClean="0">
                <a:solidFill>
                  <a:srgbClr val="002060"/>
                </a:solidFill>
              </a:rPr>
              <a:t> </a:t>
            </a:r>
            <a:r>
              <a:rPr lang="el-GR" b="1" dirty="0" smtClean="0">
                <a:solidFill>
                  <a:srgbClr val="002060"/>
                </a:solidFill>
                <a:cs typeface="+mn-cs"/>
              </a:rPr>
              <a:t>ΣΥΣΤΗΜΑ – βασικά στοιχεία</a:t>
            </a:r>
            <a:endParaRPr lang="el-GR" b="1" dirty="0">
              <a:solidFill>
                <a:srgbClr val="002060"/>
              </a:solidFill>
              <a:cs typeface="+mn-cs"/>
            </a:endParaRPr>
          </a:p>
        </p:txBody>
      </p:sp>
      <p:sp>
        <p:nvSpPr>
          <p:cNvPr id="105475" name="Rectangle 3"/>
          <p:cNvSpPr>
            <a:spLocks noGrp="1" noChangeArrowheads="1"/>
          </p:cNvSpPr>
          <p:nvPr>
            <p:ph idx="1"/>
          </p:nvPr>
        </p:nvSpPr>
        <p:spPr>
          <a:xfrm>
            <a:off x="251520" y="1052736"/>
            <a:ext cx="8229600" cy="5184576"/>
          </a:xfrm>
        </p:spPr>
        <p:txBody>
          <a:bodyPr numCol="2">
            <a:noAutofit/>
          </a:bodyPr>
          <a:lstStyle/>
          <a:p>
            <a:pPr eaLnBrk="1" hangingPunct="1">
              <a:defRPr/>
            </a:pPr>
            <a:r>
              <a:rPr lang="el-GR" b="1" dirty="0" smtClean="0">
                <a:solidFill>
                  <a:srgbClr val="C00000"/>
                </a:solidFill>
              </a:rPr>
              <a:t>ΠΡΟΕΛΕΥΣΗ</a:t>
            </a:r>
          </a:p>
          <a:p>
            <a:pPr lvl="1" eaLnBrk="1" hangingPunct="1">
              <a:defRPr/>
            </a:pPr>
            <a:r>
              <a:rPr lang="el-GR" sz="2400" dirty="0" smtClean="0"/>
              <a:t>	</a:t>
            </a:r>
            <a:r>
              <a:rPr lang="el-GR" dirty="0" smtClean="0"/>
              <a:t>ΠΗΓΕΣ/ΠΟΡΟΙ/ΔΥΝΑΜΙΚΟ</a:t>
            </a:r>
          </a:p>
          <a:p>
            <a:pPr lvl="1" eaLnBrk="1" hangingPunct="1">
              <a:defRPr/>
            </a:pPr>
            <a:r>
              <a:rPr lang="el-GR" dirty="0" smtClean="0"/>
              <a:t>	ΔΕΣΜΕΥΣΗ</a:t>
            </a:r>
          </a:p>
          <a:p>
            <a:pPr lvl="1" eaLnBrk="1" hangingPunct="1">
              <a:defRPr/>
            </a:pPr>
            <a:r>
              <a:rPr lang="el-GR" dirty="0" smtClean="0"/>
              <a:t>	ΑΝΑΚΤΗΣΗ</a:t>
            </a:r>
          </a:p>
          <a:p>
            <a:pPr>
              <a:defRPr/>
            </a:pPr>
            <a:r>
              <a:rPr lang="el-GR" b="1" dirty="0">
                <a:solidFill>
                  <a:srgbClr val="C00000"/>
                </a:solidFill>
              </a:rPr>
              <a:t>ΔΙΑΘΕΣΗ</a:t>
            </a:r>
          </a:p>
          <a:p>
            <a:pPr lvl="1">
              <a:defRPr/>
            </a:pPr>
            <a:r>
              <a:rPr lang="el-GR" dirty="0"/>
              <a:t>ΜΕΤΑΤΡΟΠΗ</a:t>
            </a:r>
          </a:p>
          <a:p>
            <a:pPr lvl="1">
              <a:defRPr/>
            </a:pPr>
            <a:r>
              <a:rPr lang="el-GR" dirty="0"/>
              <a:t>ΑΠΟΘΗΚΕΥΣΗ</a:t>
            </a:r>
          </a:p>
          <a:p>
            <a:pPr lvl="1">
              <a:defRPr/>
            </a:pPr>
            <a:r>
              <a:rPr lang="el-GR" dirty="0"/>
              <a:t>ΔΙΑΝΟΜΗ</a:t>
            </a:r>
          </a:p>
          <a:p>
            <a:pPr>
              <a:defRPr/>
            </a:pPr>
            <a:r>
              <a:rPr lang="el-GR" b="1" dirty="0">
                <a:solidFill>
                  <a:srgbClr val="C00000"/>
                </a:solidFill>
              </a:rPr>
              <a:t>ΧΡΗΣΗ</a:t>
            </a:r>
          </a:p>
          <a:p>
            <a:pPr lvl="1">
              <a:defRPr/>
            </a:pPr>
            <a:r>
              <a:rPr lang="el-GR" dirty="0"/>
              <a:t>ΑΠΟΔΟΣΗ</a:t>
            </a:r>
          </a:p>
          <a:p>
            <a:pPr lvl="1">
              <a:defRPr/>
            </a:pPr>
            <a:r>
              <a:rPr lang="el-GR" dirty="0" smtClean="0"/>
              <a:t>ΕΞΟΙΚΟΝΟΜΗΣΗ</a:t>
            </a:r>
          </a:p>
          <a:p>
            <a:pPr>
              <a:defRPr/>
            </a:pPr>
            <a:endParaRPr lang="el-GR" b="1" dirty="0" smtClean="0">
              <a:solidFill>
                <a:srgbClr val="C00000"/>
              </a:solidFill>
            </a:endParaRPr>
          </a:p>
          <a:p>
            <a:pPr>
              <a:defRPr/>
            </a:pPr>
            <a:r>
              <a:rPr lang="el-GR" b="1" dirty="0" smtClean="0">
                <a:solidFill>
                  <a:srgbClr val="C00000"/>
                </a:solidFill>
              </a:rPr>
              <a:t>ΕΠΙΠΤΩΣΕΙΣ ΣΤΟΝ ΑΝΘΡΩΠΟ</a:t>
            </a:r>
            <a:r>
              <a:rPr lang="el-GR" dirty="0" smtClean="0"/>
              <a:t>   </a:t>
            </a:r>
            <a:r>
              <a:rPr lang="el-GR" b="1" dirty="0" smtClean="0">
                <a:solidFill>
                  <a:srgbClr val="C00000"/>
                </a:solidFill>
              </a:rPr>
              <a:t>&amp; ΣΤΑ ΟΙΚΟΣΥΣΤΗΜΑΤΑ</a:t>
            </a:r>
            <a:endParaRPr lang="el-GR" b="1" dirty="0">
              <a:solidFill>
                <a:srgbClr val="C00000"/>
              </a:solidFill>
            </a:endParaRPr>
          </a:p>
          <a:p>
            <a:pPr lvl="1">
              <a:defRPr/>
            </a:pPr>
            <a:r>
              <a:rPr lang="el-GR" dirty="0"/>
              <a:t>ΚΛΙΜΑ – ΦΑΙΝΟΜΕΝΟ ΘΕΡΜΟΚΗΠΙΟΥ</a:t>
            </a:r>
          </a:p>
          <a:p>
            <a:pPr lvl="1">
              <a:defRPr/>
            </a:pPr>
            <a:r>
              <a:rPr lang="el-GR" dirty="0" smtClean="0"/>
              <a:t>ΕΚΠΟΜΠΕΣ  &amp; ΑΠΟΒΛΗΤΑ</a:t>
            </a:r>
            <a:endParaRPr lang="el-GR" dirty="0"/>
          </a:p>
          <a:p>
            <a:pPr lvl="1">
              <a:defRPr/>
            </a:pPr>
            <a:r>
              <a:rPr lang="el-GR" dirty="0"/>
              <a:t>ΑΣΦΑΛΕΙΑ</a:t>
            </a:r>
          </a:p>
          <a:p>
            <a:pPr lvl="1">
              <a:defRPr/>
            </a:pPr>
            <a:r>
              <a:rPr lang="el-GR" dirty="0"/>
              <a:t>ΘΕΜΑΤΑ ΓΗΣ / ΠΟΛΙΤΙΚΗΣ / ΚΟΙΝΩΝΙΑΣ</a:t>
            </a:r>
          </a:p>
          <a:p>
            <a:pPr>
              <a:defRPr/>
            </a:pPr>
            <a:r>
              <a:rPr lang="el-GR" b="1" dirty="0">
                <a:solidFill>
                  <a:srgbClr val="C00000"/>
                </a:solidFill>
              </a:rPr>
              <a:t>ΛΗΨΗ</a:t>
            </a:r>
            <a:r>
              <a:rPr lang="el-GR" dirty="0"/>
              <a:t> </a:t>
            </a:r>
            <a:r>
              <a:rPr lang="el-GR" b="1" dirty="0">
                <a:solidFill>
                  <a:srgbClr val="C00000"/>
                </a:solidFill>
              </a:rPr>
              <a:t>ΑΠΟΦΑΣΕΩΝ</a:t>
            </a:r>
          </a:p>
          <a:p>
            <a:pPr lvl="1">
              <a:defRPr/>
            </a:pPr>
            <a:r>
              <a:rPr lang="el-GR" dirty="0"/>
              <a:t>ΟΙΚΟΝΟΜΙΚΗ ΔΙΑΣΤΑΣΗ</a:t>
            </a:r>
          </a:p>
          <a:p>
            <a:pPr lvl="1">
              <a:defRPr/>
            </a:pPr>
            <a:r>
              <a:rPr lang="el-GR" dirty="0"/>
              <a:t>ΡΥΘΜΙΣΗ</a:t>
            </a:r>
          </a:p>
          <a:p>
            <a:pPr lvl="1">
              <a:defRPr/>
            </a:pPr>
            <a:r>
              <a:rPr lang="el-GR" dirty="0"/>
              <a:t>ΑΝΑΛΥΣΗ ΣΥΣΤΗΜΑΤΩΝ</a:t>
            </a:r>
          </a:p>
          <a:p>
            <a:pPr lvl="1">
              <a:defRPr/>
            </a:pPr>
            <a:r>
              <a:rPr lang="el-GR" dirty="0"/>
              <a:t>ΒΙΩΣΙΜΗ </a:t>
            </a:r>
            <a:r>
              <a:rPr lang="el-GR" dirty="0" smtClean="0"/>
              <a:t>ΑΝΑΠΤΥΞΗ</a:t>
            </a:r>
            <a:endParaRPr lang="el-GR" dirty="0"/>
          </a:p>
        </p:txBody>
      </p:sp>
    </p:spTree>
    <p:extLst>
      <p:ext uri="{BB962C8B-B14F-4D97-AF65-F5344CB8AC3E}">
        <p14:creationId xmlns:p14="http://schemas.microsoft.com/office/powerpoint/2010/main" val="22268202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ΕΝΕΡΓΕΙΑΚΟ ΣΥΣΤΗΜΑ 1/3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543027"/>
              </p:ext>
            </p:extLst>
          </p:nvPr>
        </p:nvGraphicFramePr>
        <p:xfrm>
          <a:off x="457200" y="1196752"/>
          <a:ext cx="8507288" cy="237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3573016"/>
            <a:ext cx="3384376" cy="2585323"/>
          </a:xfrm>
          <a:prstGeom prst="rect">
            <a:avLst/>
          </a:prstGeom>
          <a:noFill/>
          <a:ln w="12700">
            <a:solidFill>
              <a:schemeClr val="tx1"/>
            </a:solidFill>
          </a:ln>
        </p:spPr>
        <p:txBody>
          <a:bodyPr wrap="square" rtlCol="0">
            <a:spAutoFit/>
          </a:bodyPr>
          <a:lstStyle/>
          <a:p>
            <a:r>
              <a:rPr lang="el-GR" dirty="0" smtClean="0"/>
              <a:t>ΕΞΟΡΥΞΗ ΚΑΡΒΟΥΝΟΥ</a:t>
            </a:r>
          </a:p>
          <a:p>
            <a:r>
              <a:rPr lang="el-GR" dirty="0" smtClean="0"/>
              <a:t>ΑΝΤΛΗΣΗ ΠΕΤΡΕΛΑΙΟΥ</a:t>
            </a:r>
          </a:p>
          <a:p>
            <a:r>
              <a:rPr lang="el-GR" dirty="0" smtClean="0"/>
              <a:t>ΑΝΤΛΗΣΗ ΦΥΣΙΚΟΥ ΑΕΡΙΟΥ</a:t>
            </a:r>
          </a:p>
          <a:p>
            <a:r>
              <a:rPr lang="el-GR" dirty="0" smtClean="0"/>
              <a:t>ΕΞΟΡΥΞΗ ΟΥΡΑΝΙΟΥ</a:t>
            </a:r>
          </a:p>
          <a:p>
            <a:r>
              <a:rPr lang="el-GR" dirty="0" smtClean="0"/>
              <a:t>ΑΝΕΜΟΓΕΝΝΗΤΡΙΕΣ</a:t>
            </a:r>
          </a:p>
          <a:p>
            <a:r>
              <a:rPr lang="el-GR" dirty="0" smtClean="0"/>
              <a:t>ΥΔΡΟΣΤΡΟΒΙΛΟΙ</a:t>
            </a:r>
          </a:p>
          <a:p>
            <a:r>
              <a:rPr lang="el-GR" dirty="0" smtClean="0"/>
              <a:t>ΚΑΛΛΙΕΡΓΕΙΑ ΒΙΟΜΑΖΑΣ</a:t>
            </a:r>
          </a:p>
          <a:p>
            <a:r>
              <a:rPr lang="el-GR" dirty="0" smtClean="0"/>
              <a:t>ΦΩΤΟΒΟΛΤΑΪΚΑ</a:t>
            </a:r>
          </a:p>
          <a:p>
            <a:r>
              <a:rPr lang="el-GR" dirty="0" smtClean="0"/>
              <a:t>ΗΛΙΑΚΟΙ ΣΤΑΘΜΟΙ</a:t>
            </a:r>
          </a:p>
        </p:txBody>
      </p:sp>
      <p:sp>
        <p:nvSpPr>
          <p:cNvPr id="6" name="TextBox 5"/>
          <p:cNvSpPr txBox="1"/>
          <p:nvPr/>
        </p:nvSpPr>
        <p:spPr>
          <a:xfrm>
            <a:off x="3347864" y="3717032"/>
            <a:ext cx="3816424" cy="1754326"/>
          </a:xfrm>
          <a:prstGeom prst="rect">
            <a:avLst/>
          </a:prstGeom>
          <a:solidFill>
            <a:schemeClr val="bg1"/>
          </a:solidFill>
          <a:ln w="12700">
            <a:solidFill>
              <a:schemeClr val="tx1"/>
            </a:solidFill>
          </a:ln>
        </p:spPr>
        <p:txBody>
          <a:bodyPr wrap="square" rtlCol="0">
            <a:spAutoFit/>
          </a:bodyPr>
          <a:lstStyle/>
          <a:p>
            <a:r>
              <a:rPr lang="el-GR" dirty="0" smtClean="0"/>
              <a:t>ΔΙΥΛΙΣΤΗΡΙΑ</a:t>
            </a:r>
          </a:p>
          <a:p>
            <a:r>
              <a:rPr lang="el-GR" dirty="0" smtClean="0"/>
              <a:t>ΕΜΠΛΟΥΤΙΣΜΟΣ ΟΥΡΑΝΙΟΥ</a:t>
            </a:r>
          </a:p>
          <a:p>
            <a:r>
              <a:rPr lang="el-GR" dirty="0" smtClean="0"/>
              <a:t>ΘΕΡΜΙΚΟΙ ΣΤΑΘΜΟΙ </a:t>
            </a:r>
          </a:p>
          <a:p>
            <a:r>
              <a:rPr lang="el-GR" dirty="0" smtClean="0"/>
              <a:t>ΥΔΡΟΗΛΕΚΤΡΙΚΟΙ ΣΤΑΘΜΟΙ</a:t>
            </a:r>
          </a:p>
          <a:p>
            <a:r>
              <a:rPr lang="el-GR" dirty="0" smtClean="0"/>
              <a:t>ΜΟΝΑΔΕΣ ΒΙΟΜΑΖΑΣ</a:t>
            </a:r>
          </a:p>
          <a:p>
            <a:r>
              <a:rPr lang="el-GR" dirty="0" smtClean="0"/>
              <a:t>ΣΤΑΘΜΟΙ ΦΩΤΟΒΟΛΤΑΪΚΩΝ</a:t>
            </a:r>
          </a:p>
        </p:txBody>
      </p:sp>
      <p:cxnSp>
        <p:nvCxnSpPr>
          <p:cNvPr id="7" name="Straight Arrow Connector 6"/>
          <p:cNvCxnSpPr/>
          <p:nvPr/>
        </p:nvCxnSpPr>
        <p:spPr>
          <a:xfrm>
            <a:off x="1331640" y="2780928"/>
            <a:ext cx="0" cy="792088"/>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11960" y="3068960"/>
            <a:ext cx="0" cy="64807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828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ΕΝΕΡΓΕΙΑΚΟ ΣΥΣΤΗΜΑ 2/3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6368745"/>
              </p:ext>
            </p:extLst>
          </p:nvPr>
        </p:nvGraphicFramePr>
        <p:xfrm>
          <a:off x="457200" y="1521083"/>
          <a:ext cx="822960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55776" y="3429000"/>
            <a:ext cx="3816424" cy="1200329"/>
          </a:xfrm>
          <a:prstGeom prst="rect">
            <a:avLst/>
          </a:prstGeom>
          <a:noFill/>
          <a:ln>
            <a:solidFill>
              <a:schemeClr val="tx1"/>
            </a:solidFill>
          </a:ln>
        </p:spPr>
        <p:txBody>
          <a:bodyPr wrap="square" rtlCol="0">
            <a:spAutoFit/>
          </a:bodyPr>
          <a:lstStyle/>
          <a:p>
            <a:pPr algn="r"/>
            <a:r>
              <a:rPr lang="el-GR" dirty="0" smtClean="0"/>
              <a:t>ΑΠΟΘΗΚΕΥΣΗ ΠΕΤΡΕΛΑΙΟΥ</a:t>
            </a:r>
          </a:p>
          <a:p>
            <a:pPr algn="r"/>
            <a:r>
              <a:rPr lang="el-GR" dirty="0" smtClean="0"/>
              <a:t>ΔΙΚΤΥΟ ΜΕΤΑΦΟΡΑΣ/ΔΙΑΝΟΜΗΣ ΗΛΕΚΤΡΙΣΜΟΥ</a:t>
            </a:r>
          </a:p>
          <a:p>
            <a:pPr algn="r"/>
            <a:r>
              <a:rPr lang="el-GR" dirty="0" smtClean="0"/>
              <a:t>ΑΓΩΓΟΙ ΠΕΤΡΕΛΑΙΟΥ/ΦΥΣΙΚΟΥ ΑΕΡΙΟΥ</a:t>
            </a:r>
          </a:p>
        </p:txBody>
      </p:sp>
      <p:sp>
        <p:nvSpPr>
          <p:cNvPr id="6" name="TextBox 5"/>
          <p:cNvSpPr txBox="1"/>
          <p:nvPr/>
        </p:nvSpPr>
        <p:spPr>
          <a:xfrm>
            <a:off x="4716016" y="4845353"/>
            <a:ext cx="3816424" cy="923330"/>
          </a:xfrm>
          <a:prstGeom prst="rect">
            <a:avLst/>
          </a:prstGeom>
          <a:noFill/>
          <a:ln>
            <a:solidFill>
              <a:schemeClr val="tx1"/>
            </a:solidFill>
          </a:ln>
        </p:spPr>
        <p:txBody>
          <a:bodyPr wrap="square" rtlCol="0">
            <a:spAutoFit/>
          </a:bodyPr>
          <a:lstStyle/>
          <a:p>
            <a:pPr algn="r"/>
            <a:r>
              <a:rPr lang="el-GR" dirty="0" smtClean="0"/>
              <a:t>ΛΕΒΗΤΕΣ</a:t>
            </a:r>
          </a:p>
          <a:p>
            <a:pPr algn="r"/>
            <a:r>
              <a:rPr lang="el-GR" dirty="0" smtClean="0"/>
              <a:t>ΣΤΑΘΜΟΙ ΣΥΜΠΑΡΑΓΩΓΗΣ ΗΛΕΚΤΡΙΣΜΟΥ &amp; ΘΕΡΜΟΤΗΤΑΣ</a:t>
            </a:r>
          </a:p>
        </p:txBody>
      </p:sp>
      <p:cxnSp>
        <p:nvCxnSpPr>
          <p:cNvPr id="7" name="Straight Arrow Connector 6"/>
          <p:cNvCxnSpPr/>
          <p:nvPr/>
        </p:nvCxnSpPr>
        <p:spPr>
          <a:xfrm flipV="1">
            <a:off x="5724128" y="292494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740352" y="3032956"/>
            <a:ext cx="0" cy="1812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2592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l-GR" dirty="0" smtClean="0"/>
              <a:t>ΕΝΕΡΓΕΙΑΚΟ ΣΥΣΤΗΜΑ 3/3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718215"/>
              </p:ext>
            </p:extLst>
          </p:nvPr>
        </p:nvGraphicFramePr>
        <p:xfrm>
          <a:off x="457200" y="1757257"/>
          <a:ext cx="822960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940152" y="332656"/>
            <a:ext cx="2808312" cy="1754326"/>
          </a:xfrm>
          <a:prstGeom prst="rect">
            <a:avLst/>
          </a:prstGeom>
          <a:noFill/>
          <a:ln>
            <a:solidFill>
              <a:schemeClr val="tx1"/>
            </a:solidFill>
          </a:ln>
        </p:spPr>
        <p:txBody>
          <a:bodyPr wrap="square" rtlCol="0">
            <a:spAutoFit/>
          </a:bodyPr>
          <a:lstStyle/>
          <a:p>
            <a:pPr algn="r"/>
            <a:r>
              <a:rPr lang="el-GR" dirty="0" smtClean="0"/>
              <a:t>ΘΕΡΜΑΝΣΗ/ΨΥΞΗ</a:t>
            </a:r>
          </a:p>
          <a:p>
            <a:pPr algn="r"/>
            <a:r>
              <a:rPr lang="el-GR" dirty="0" smtClean="0"/>
              <a:t>ΜΑΓΕΙΡΕΜΑ</a:t>
            </a:r>
          </a:p>
          <a:p>
            <a:pPr algn="r"/>
            <a:r>
              <a:rPr lang="el-GR" dirty="0" smtClean="0"/>
              <a:t>ΦΩΤΙΣΜΟΣ</a:t>
            </a:r>
          </a:p>
          <a:p>
            <a:pPr algn="r"/>
            <a:r>
              <a:rPr lang="el-GR" dirty="0" smtClean="0"/>
              <a:t>ΛΕΙΤΟΥΡΓΙΑ ΣΥΣΚΕΥΩΝ</a:t>
            </a:r>
          </a:p>
          <a:p>
            <a:pPr algn="r"/>
            <a:r>
              <a:rPr lang="el-GR" dirty="0" smtClean="0"/>
              <a:t>ΒΙΟΜΗΧΑΝΙΚΕΣ ΔΙΕΡΓΑΣΙΕΣ</a:t>
            </a:r>
          </a:p>
          <a:p>
            <a:pPr algn="r"/>
            <a:r>
              <a:rPr lang="el-GR" dirty="0" smtClean="0"/>
              <a:t>ΜΕΤΑΦΟΡΑ</a:t>
            </a:r>
          </a:p>
        </p:txBody>
      </p:sp>
      <p:sp>
        <p:nvSpPr>
          <p:cNvPr id="11" name="Text Placeholder 3"/>
          <p:cNvSpPr txBox="1">
            <a:spLocks/>
          </p:cNvSpPr>
          <p:nvPr/>
        </p:nvSpPr>
        <p:spPr>
          <a:xfrm>
            <a:off x="4286499" y="4365104"/>
            <a:ext cx="2136129" cy="792088"/>
          </a:xfrm>
          <a:prstGeom prst="rect">
            <a:avLst/>
          </a:prstGeom>
          <a:solidFill>
            <a:schemeClr val="bg1"/>
          </a:solidFill>
          <a:ln w="12700">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dirty="0" smtClean="0"/>
              <a:t>ΕΝΕΡΓΕΙΑΚΟΙ ΦΟΡΕΙΣ</a:t>
            </a:r>
            <a:endParaRPr lang="en-GB" dirty="0"/>
          </a:p>
        </p:txBody>
      </p:sp>
      <p:sp>
        <p:nvSpPr>
          <p:cNvPr id="12" name="Content Placeholder 2"/>
          <p:cNvSpPr txBox="1">
            <a:spLocks/>
          </p:cNvSpPr>
          <p:nvPr/>
        </p:nvSpPr>
        <p:spPr>
          <a:xfrm>
            <a:off x="6422628" y="3511568"/>
            <a:ext cx="2232248" cy="3124029"/>
          </a:xfrm>
          <a:prstGeom prst="rect">
            <a:avLst/>
          </a:prstGeom>
          <a:solidFill>
            <a:schemeClr val="bg1"/>
          </a:solidFill>
          <a:ln w="12700">
            <a:solidFill>
              <a:schemeClr val="tx1"/>
            </a:solidFill>
          </a:ln>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Math" panose="02040503050406030204" pitchFamily="18" charset="0"/>
                <a:ea typeface="Cambria Math" panose="02040503050406030204" pitchFamily="18" charset="0"/>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Math" panose="02040503050406030204" pitchFamily="18" charset="0"/>
                <a:ea typeface="Cambria Math" panose="02040503050406030204" pitchFamily="18" charset="0"/>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Math" panose="02040503050406030204" pitchFamily="18" charset="0"/>
                <a:ea typeface="Cambria Math" panose="02040503050406030204" pitchFamily="18"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3050" indent="-273050"/>
            <a:r>
              <a:rPr lang="el-GR" dirty="0" smtClean="0"/>
              <a:t>ΗΛΕΚΤΡΙΣΜΟΣ</a:t>
            </a:r>
          </a:p>
          <a:p>
            <a:pPr marL="273050" indent="-273050"/>
            <a:r>
              <a:rPr lang="el-GR" dirty="0" smtClean="0"/>
              <a:t>ΘΕΡΜΟΤΗΤΑ</a:t>
            </a:r>
          </a:p>
          <a:p>
            <a:pPr marL="273050" indent="-273050"/>
            <a:r>
              <a:rPr lang="el-GR" dirty="0" smtClean="0"/>
              <a:t>ΥΔΡΟΓΟΝΟ</a:t>
            </a:r>
          </a:p>
          <a:p>
            <a:pPr marL="273050" indent="-273050"/>
            <a:r>
              <a:rPr lang="el-GR" dirty="0" smtClean="0"/>
              <a:t>...</a:t>
            </a:r>
          </a:p>
          <a:p>
            <a:pPr marL="273050" indent="-273050"/>
            <a:r>
              <a:rPr lang="el-GR" dirty="0" smtClean="0"/>
              <a:t>ΚΑΡΒΟΥΝΟ</a:t>
            </a:r>
          </a:p>
          <a:p>
            <a:pPr marL="273050" indent="-273050"/>
            <a:r>
              <a:rPr lang="el-GR" dirty="0" smtClean="0"/>
              <a:t>ΦΥΣΙΚΟ ΑΕΡΙΟ</a:t>
            </a:r>
          </a:p>
          <a:p>
            <a:pPr marL="273050" indent="-273050"/>
            <a:r>
              <a:rPr lang="el-GR" dirty="0" smtClean="0"/>
              <a:t>ΠΕΤΡΕΛΑΙΟ</a:t>
            </a:r>
          </a:p>
          <a:p>
            <a:pPr marL="273050" indent="-273050"/>
            <a:r>
              <a:rPr lang="el-GR" dirty="0" smtClean="0"/>
              <a:t>ΒΕΝΖΙΝΗ</a:t>
            </a:r>
          </a:p>
          <a:p>
            <a:pPr marL="273050" indent="-273050"/>
            <a:r>
              <a:rPr lang="el-GR" dirty="0" smtClean="0"/>
              <a:t>ΖΕΣΤΟ ΝΕΡΟ</a:t>
            </a:r>
          </a:p>
          <a:p>
            <a:pPr marL="273050" indent="-273050"/>
            <a:r>
              <a:rPr lang="el-GR" dirty="0" smtClean="0"/>
              <a:t>ΑΤΜΟΣ</a:t>
            </a:r>
          </a:p>
        </p:txBody>
      </p:sp>
      <p:sp>
        <p:nvSpPr>
          <p:cNvPr id="6" name="TextBox 5"/>
          <p:cNvSpPr txBox="1"/>
          <p:nvPr/>
        </p:nvSpPr>
        <p:spPr>
          <a:xfrm>
            <a:off x="2561885" y="980728"/>
            <a:ext cx="3204356" cy="923330"/>
          </a:xfrm>
          <a:prstGeom prst="rect">
            <a:avLst/>
          </a:prstGeom>
          <a:solidFill>
            <a:schemeClr val="bg1"/>
          </a:solidFill>
          <a:ln>
            <a:solidFill>
              <a:schemeClr val="tx1"/>
            </a:solidFill>
          </a:ln>
        </p:spPr>
        <p:txBody>
          <a:bodyPr wrap="square" rtlCol="0">
            <a:spAutoFit/>
          </a:bodyPr>
          <a:lstStyle/>
          <a:p>
            <a:pPr algn="r"/>
            <a:r>
              <a:rPr lang="el-GR" dirty="0" smtClean="0"/>
              <a:t>ΛΕΒΗΤΕΣ</a:t>
            </a:r>
          </a:p>
          <a:p>
            <a:pPr algn="r"/>
            <a:r>
              <a:rPr lang="el-GR" dirty="0" smtClean="0"/>
              <a:t>ΣΤΑΘΜΟΙ ΣΥΜΠΑΡΑΓΩΓΗΣ ΗΛΕΚΤΡΙΣΜΟΥ &amp; ΘΕΡΜΟΤΗΤΑΣ</a:t>
            </a:r>
          </a:p>
        </p:txBody>
      </p:sp>
      <p:cxnSp>
        <p:nvCxnSpPr>
          <p:cNvPr id="5" name="Straight Arrow Connector 4"/>
          <p:cNvCxnSpPr/>
          <p:nvPr/>
        </p:nvCxnSpPr>
        <p:spPr>
          <a:xfrm>
            <a:off x="5220072" y="1904058"/>
            <a:ext cx="0" cy="3728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020272" y="1904058"/>
            <a:ext cx="0" cy="5161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148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ΕΝΕΡΓΕΙΑΚΟΙ </a:t>
            </a:r>
            <a:r>
              <a:rPr lang="el-GR" dirty="0" smtClean="0"/>
              <a:t>ΦΟΡΕΙΣ</a:t>
            </a:r>
            <a:endParaRPr lang="en-GB" dirty="0"/>
          </a:p>
        </p:txBody>
      </p:sp>
      <p:sp>
        <p:nvSpPr>
          <p:cNvPr id="3" name="Content Placeholder 2"/>
          <p:cNvSpPr>
            <a:spLocks noGrp="1"/>
          </p:cNvSpPr>
          <p:nvPr>
            <p:ph idx="1"/>
          </p:nvPr>
        </p:nvSpPr>
        <p:spPr>
          <a:xfrm>
            <a:off x="1691680" y="1340768"/>
            <a:ext cx="6995120" cy="4785395"/>
          </a:xfrm>
        </p:spPr>
        <p:txBody>
          <a:bodyPr>
            <a:normAutofit/>
          </a:bodyPr>
          <a:lstStyle/>
          <a:p>
            <a:r>
              <a:rPr lang="el-GR" dirty="0" smtClean="0"/>
              <a:t>ΗΛΕΚΤΡΙΣΜΟΣ</a:t>
            </a:r>
          </a:p>
          <a:p>
            <a:r>
              <a:rPr lang="el-GR" dirty="0" smtClean="0"/>
              <a:t>ΘΕΡΜΟΤΗΤΑ</a:t>
            </a:r>
          </a:p>
          <a:p>
            <a:r>
              <a:rPr lang="el-GR" dirty="0" smtClean="0"/>
              <a:t>ΥΔΡΟΓΟΝΟ</a:t>
            </a:r>
          </a:p>
          <a:p>
            <a:r>
              <a:rPr lang="el-GR" dirty="0" smtClean="0"/>
              <a:t>...</a:t>
            </a:r>
          </a:p>
          <a:p>
            <a:r>
              <a:rPr lang="el-GR" dirty="0" smtClean="0"/>
              <a:t>ΚΑΡΒΟΥΝΟ</a:t>
            </a:r>
          </a:p>
          <a:p>
            <a:r>
              <a:rPr lang="el-GR" dirty="0" smtClean="0"/>
              <a:t>ΦΥΣΙΚΟ ΑΕΡΙΟ</a:t>
            </a:r>
          </a:p>
          <a:p>
            <a:r>
              <a:rPr lang="el-GR" dirty="0" smtClean="0"/>
              <a:t>ΠΕΤΡΕΛΑΙΟ</a:t>
            </a:r>
          </a:p>
          <a:p>
            <a:r>
              <a:rPr lang="el-GR" dirty="0" smtClean="0"/>
              <a:t>ΒΕΝΖΙΝΗ</a:t>
            </a:r>
          </a:p>
          <a:p>
            <a:r>
              <a:rPr lang="el-GR" dirty="0" smtClean="0"/>
              <a:t>ΖΕΣΤΟ ΝΕΡΟ</a:t>
            </a:r>
          </a:p>
          <a:p>
            <a:r>
              <a:rPr lang="el-GR" dirty="0" smtClean="0"/>
              <a:t>ΑΤΜΟΣ</a:t>
            </a:r>
          </a:p>
          <a:p>
            <a:endParaRPr lang="en-GB" dirty="0"/>
          </a:p>
        </p:txBody>
      </p:sp>
    </p:spTree>
    <p:extLst>
      <p:ext uri="{BB962C8B-B14F-4D97-AF65-F5344CB8AC3E}">
        <p14:creationId xmlns:p14="http://schemas.microsoft.com/office/powerpoint/2010/main" val="21163639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71600" y="548680"/>
            <a:ext cx="6858000" cy="1295400"/>
          </a:xfrm>
        </p:spPr>
        <p:txBody>
          <a:bodyPr/>
          <a:lstStyle/>
          <a:p>
            <a:r>
              <a:rPr lang="el-GR" sz="3600" dirty="0"/>
              <a:t>ΕΞΕΛΙΞΗ ΚΑΤΑΝΑΛΩΣΗΣ ΚΑΥΣΙΜΩΝ</a:t>
            </a:r>
          </a:p>
        </p:txBody>
      </p:sp>
      <p:sp>
        <p:nvSpPr>
          <p:cNvPr id="5" name="3 - Θέση ημερομηνίας"/>
          <p:cNvSpPr>
            <a:spLocks noGrp="1"/>
          </p:cNvSpPr>
          <p:nvPr>
            <p:ph type="dt" sz="half" idx="10"/>
          </p:nvPr>
        </p:nvSpPr>
        <p:spPr/>
        <p:txBody>
          <a:bodyPr/>
          <a:lstStyle/>
          <a:p>
            <a:fld id="{140939B9-42B2-435A-BA95-4BBE77AB5212}" type="datetime1">
              <a:rPr lang="el-GR"/>
              <a:pPr/>
              <a:t>14/2/2015</a:t>
            </a:fld>
            <a:endParaRPr lang="el-GR"/>
          </a:p>
        </p:txBody>
      </p:sp>
      <p:sp>
        <p:nvSpPr>
          <p:cNvPr id="7" name="5 - Θέση αριθμού διαφάνειας"/>
          <p:cNvSpPr>
            <a:spLocks noGrp="1"/>
          </p:cNvSpPr>
          <p:nvPr>
            <p:ph type="sldNum" sz="quarter" idx="12"/>
          </p:nvPr>
        </p:nvSpPr>
        <p:spPr/>
        <p:txBody>
          <a:bodyPr/>
          <a:lstStyle/>
          <a:p>
            <a:fld id="{A08E9E59-888A-4B4B-A004-AE029CB9F608}" type="slidenum">
              <a:rPr lang="el-GR"/>
              <a:pPr/>
              <a:t>69</a:t>
            </a:fld>
            <a:endParaRPr lang="el-GR"/>
          </a:p>
        </p:txBody>
      </p:sp>
      <p:sp>
        <p:nvSpPr>
          <p:cNvPr id="33797" name="Rectangle 5"/>
          <p:cNvSpPr>
            <a:spLocks noChangeArrowheads="1"/>
          </p:cNvSpPr>
          <p:nvPr/>
        </p:nvSpPr>
        <p:spPr bwMode="auto">
          <a:xfrm>
            <a:off x="2157413" y="2128838"/>
            <a:ext cx="9144000" cy="0"/>
          </a:xfrm>
          <a:prstGeom prst="rect">
            <a:avLst/>
          </a:prstGeom>
          <a:noFill/>
          <a:ln w="9525">
            <a:noFill/>
            <a:miter lim="800000"/>
            <a:headEnd/>
            <a:tailEnd/>
          </a:ln>
          <a:effectLst/>
        </p:spPr>
        <p:txBody>
          <a:bodyPr>
            <a:spAutoFit/>
          </a:bodyPr>
          <a:lstStyle/>
          <a:p>
            <a:endParaRPr lang="el-GR"/>
          </a:p>
        </p:txBody>
      </p:sp>
      <p:pic>
        <p:nvPicPr>
          <p:cNvPr id="33796" name="Picture 4" descr="marchetti.jpg (199881 bytes)"/>
          <p:cNvPicPr>
            <a:picLocks noChangeAspect="1" noChangeArrowheads="1"/>
          </p:cNvPicPr>
          <p:nvPr/>
        </p:nvPicPr>
        <p:blipFill>
          <a:blip r:embed="rId2" r:link="rId3" cstate="print"/>
          <a:srcRect/>
          <a:stretch>
            <a:fillRect/>
          </a:stretch>
        </p:blipFill>
        <p:spPr bwMode="auto">
          <a:xfrm>
            <a:off x="539552" y="2060848"/>
            <a:ext cx="8305800" cy="4473575"/>
          </a:xfrm>
          <a:prstGeom prst="rect">
            <a:avLst/>
          </a:prstGeom>
          <a:noFill/>
        </p:spPr>
      </p:pic>
    </p:spTree>
    <p:extLst>
      <p:ext uri="{BB962C8B-B14F-4D97-AF65-F5344CB8AC3E}">
        <p14:creationId xmlns:p14="http://schemas.microsoft.com/office/powerpoint/2010/main" val="2061007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300" name="Picture 4"/>
          <p:cNvPicPr>
            <a:picLocks noChangeAspect="1" noChangeArrowheads="1"/>
          </p:cNvPicPr>
          <p:nvPr/>
        </p:nvPicPr>
        <p:blipFill>
          <a:blip r:embed="rId3" cstate="print"/>
          <a:srcRect/>
          <a:stretch>
            <a:fillRect/>
          </a:stretch>
        </p:blipFill>
        <p:spPr bwMode="auto">
          <a:xfrm>
            <a:off x="0" y="759618"/>
            <a:ext cx="5659108" cy="5405686"/>
          </a:xfrm>
          <a:prstGeom prst="rect">
            <a:avLst/>
          </a:prstGeom>
          <a:noFill/>
          <a:ln w="9525">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l-GR" dirty="0"/>
              <a:t>ΕΥΡΩΠΑΪΚΗ ΕΝΩΣΗ</a:t>
            </a:r>
            <a:endParaRPr lang="en-GB" dirty="0"/>
          </a:p>
        </p:txBody>
      </p:sp>
      <p:sp>
        <p:nvSpPr>
          <p:cNvPr id="3" name="TextBox 2"/>
          <p:cNvSpPr txBox="1"/>
          <p:nvPr/>
        </p:nvSpPr>
        <p:spPr>
          <a:xfrm>
            <a:off x="5076056" y="1124088"/>
            <a:ext cx="3419779" cy="2031325"/>
          </a:xfrm>
          <a:prstGeom prst="rect">
            <a:avLst/>
          </a:prstGeom>
          <a:solidFill>
            <a:srgbClr val="FFFF00"/>
          </a:solidFill>
        </p:spPr>
        <p:txBody>
          <a:bodyPr wrap="square" rtlCol="0">
            <a:spAutoFit/>
          </a:bodyPr>
          <a:lstStyle/>
          <a:p>
            <a:pPr fontAlgn="base"/>
            <a:r>
              <a:rPr lang="el-GR" dirty="0" smtClean="0">
                <a:latin typeface="Cambria Math" panose="02040503050406030204" pitchFamily="18" charset="0"/>
                <a:ea typeface="Cambria Math" panose="02040503050406030204" pitchFamily="18" charset="0"/>
              </a:rPr>
              <a:t>ΜΕΓΕΘΟΣ ΚΑΙ ΠΛΗΘΥΣΜΟΣ</a:t>
            </a:r>
          </a:p>
          <a:p>
            <a:pPr fontAlgn="base"/>
            <a:r>
              <a:rPr lang="el-GR" dirty="0" smtClean="0">
                <a:latin typeface="Cambria Math" panose="02040503050406030204" pitchFamily="18" charset="0"/>
                <a:ea typeface="Cambria Math" panose="02040503050406030204" pitchFamily="18" charset="0"/>
              </a:rPr>
              <a:t>Η ΕΥΡΩΠΑΪΚΗ ΕΝΩΣΗ ΕΧΕΙ ΕΚΤΑΣΗ ΜΙΚΡΟΤΕΡΗ ΤΟΥ 50% ΤΩΝ ΗΠΑ,</a:t>
            </a:r>
          </a:p>
          <a:p>
            <a:pPr fontAlgn="base"/>
            <a:r>
              <a:rPr lang="el-GR" dirty="0" smtClean="0">
                <a:latin typeface="Cambria Math" panose="02040503050406030204" pitchFamily="18" charset="0"/>
                <a:ea typeface="Cambria Math" panose="02040503050406030204" pitchFamily="18" charset="0"/>
              </a:rPr>
              <a:t>ΠΛΗΘΥΣΜΟ ΜΕΓΑΛΥΤΕΡΟ ΚΑΤΑ 50%</a:t>
            </a:r>
            <a:r>
              <a:rPr lang="el-GR" dirty="0">
                <a:latin typeface="Cambria Math" panose="02040503050406030204" pitchFamily="18" charset="0"/>
                <a:ea typeface="Cambria Math" panose="02040503050406030204" pitchFamily="18" charset="0"/>
              </a:rPr>
              <a:t> </a:t>
            </a:r>
            <a:r>
              <a:rPr lang="el-GR" dirty="0" smtClean="0">
                <a:latin typeface="Cambria Math" panose="02040503050406030204" pitchFamily="18" charset="0"/>
                <a:ea typeface="Cambria Math" panose="02040503050406030204" pitchFamily="18" charset="0"/>
              </a:rPr>
              <a:t>(ΤΡΙΤΟ ΜΕΓΑΛΥΤΕΡΟ ΜΕΤΑ ΤΗΝ ΚΙΝΑ ΚΑΙ ΙΝΔΙΑ)</a:t>
            </a:r>
          </a:p>
        </p:txBody>
      </p:sp>
    </p:spTree>
    <p:extLst>
      <p:ext uri="{BB962C8B-B14F-4D97-AF65-F5344CB8AC3E}">
        <p14:creationId xmlns:p14="http://schemas.microsoft.com/office/powerpoint/2010/main" val="33151145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228600" y="228600"/>
            <a:ext cx="8763000" cy="990600"/>
          </a:xfrm>
        </p:spPr>
        <p:txBody>
          <a:bodyPr>
            <a:normAutofit/>
          </a:bodyPr>
          <a:lstStyle/>
          <a:p>
            <a:r>
              <a:rPr lang="el-GR" sz="3200"/>
              <a:t>Η ΕΞΕΛΙΞΗ ΤΟΥ ΕΝΕΡΓΕΙΑΚΟΥ ΣΥΣΤΗΜΑΤΟΣ  -  1</a:t>
            </a:r>
          </a:p>
        </p:txBody>
      </p:sp>
      <p:sp>
        <p:nvSpPr>
          <p:cNvPr id="6151" name="Rectangle 7"/>
          <p:cNvSpPr>
            <a:spLocks noGrp="1" noChangeArrowheads="1"/>
          </p:cNvSpPr>
          <p:nvPr>
            <p:ph idx="1"/>
          </p:nvPr>
        </p:nvSpPr>
        <p:spPr>
          <a:xfrm>
            <a:off x="609600" y="1295400"/>
            <a:ext cx="7772400" cy="4953000"/>
          </a:xfrm>
        </p:spPr>
        <p:txBody>
          <a:bodyPr/>
          <a:lstStyle/>
          <a:p>
            <a:pPr>
              <a:buFont typeface="Wingdings" pitchFamily="2" charset="2"/>
              <a:buNone/>
            </a:pPr>
            <a:r>
              <a:rPr lang="el-GR"/>
              <a:t>	ΚΥΡΙΟΙ ΠΑΡΑΓΟΝΤΕΣ ΠΟΥ ΕΠΗΡΕΑΖΟΥΝ ΤΗΝ ΕΞΕΛΙΞΗ</a:t>
            </a:r>
          </a:p>
          <a:p>
            <a:pPr>
              <a:buFont typeface="Wingdings" pitchFamily="2" charset="2"/>
              <a:buNone/>
            </a:pPr>
            <a:endParaRPr lang="el-GR"/>
          </a:p>
          <a:p>
            <a:r>
              <a:rPr lang="el-GR"/>
              <a:t>ΟΙΚΟΝΟΜΙΚΟΤΗΤΑ</a:t>
            </a:r>
          </a:p>
          <a:p>
            <a:r>
              <a:rPr lang="el-GR"/>
              <a:t>ΕΥΚΟΛΙΑ ΧΡΗΣΗΣ</a:t>
            </a:r>
          </a:p>
          <a:p>
            <a:r>
              <a:rPr lang="el-GR"/>
              <a:t>ΑΣΦΑΛΕΙΑ</a:t>
            </a:r>
          </a:p>
          <a:p>
            <a:r>
              <a:rPr lang="el-GR"/>
              <a:t>ΠΕΡΙΒΑΛΛΟΝ</a:t>
            </a:r>
          </a:p>
        </p:txBody>
      </p:sp>
      <p:sp>
        <p:nvSpPr>
          <p:cNvPr id="4" name="3 - Θέση ημερομηνίας"/>
          <p:cNvSpPr>
            <a:spLocks noGrp="1"/>
          </p:cNvSpPr>
          <p:nvPr>
            <p:ph type="dt" sz="half" idx="10"/>
          </p:nvPr>
        </p:nvSpPr>
        <p:spPr/>
        <p:txBody>
          <a:bodyPr/>
          <a:lstStyle/>
          <a:p>
            <a:fld id="{CFCF51A3-16FF-4F13-B7A7-6A07BD580DFC}" type="datetime1">
              <a:rPr lang="el-GR"/>
              <a:pPr/>
              <a:t>14/2/2015</a:t>
            </a:fld>
            <a:endParaRPr lang="el-GR"/>
          </a:p>
        </p:txBody>
      </p:sp>
      <p:sp>
        <p:nvSpPr>
          <p:cNvPr id="6" name="5 - Θέση αριθμού διαφάνειας"/>
          <p:cNvSpPr>
            <a:spLocks noGrp="1"/>
          </p:cNvSpPr>
          <p:nvPr>
            <p:ph type="sldNum" sz="quarter" idx="12"/>
          </p:nvPr>
        </p:nvSpPr>
        <p:spPr/>
        <p:txBody>
          <a:bodyPr/>
          <a:lstStyle/>
          <a:p>
            <a:fld id="{2A98D9E1-AAE4-487D-A3BA-052E7E5F5F32}" type="slidenum">
              <a:rPr lang="el-GR"/>
              <a:pPr/>
              <a:t>70</a:t>
            </a:fld>
            <a:endParaRPr lang="el-GR"/>
          </a:p>
        </p:txBody>
      </p:sp>
    </p:spTree>
    <p:extLst>
      <p:ext uri="{BB962C8B-B14F-4D97-AF65-F5344CB8AC3E}">
        <p14:creationId xmlns:p14="http://schemas.microsoft.com/office/powerpoint/2010/main" val="2197021900"/>
      </p:ext>
    </p:extLst>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28600"/>
            <a:ext cx="8763000" cy="990600"/>
          </a:xfrm>
        </p:spPr>
        <p:txBody>
          <a:bodyPr>
            <a:normAutofit/>
          </a:bodyPr>
          <a:lstStyle/>
          <a:p>
            <a:r>
              <a:rPr lang="el-GR" sz="3200"/>
              <a:t>Η ΕΞΕΛΙΞΗ ΤΟΥ ΕΝΕΡΓΕΙΑΚΟΥ ΣΥΣΤΗΜΑΤΟΣ  -  2</a:t>
            </a:r>
          </a:p>
        </p:txBody>
      </p:sp>
      <p:sp>
        <p:nvSpPr>
          <p:cNvPr id="31747" name="Rectangle 3"/>
          <p:cNvSpPr>
            <a:spLocks noGrp="1" noChangeArrowheads="1"/>
          </p:cNvSpPr>
          <p:nvPr>
            <p:ph idx="1"/>
          </p:nvPr>
        </p:nvSpPr>
        <p:spPr>
          <a:xfrm>
            <a:off x="467544" y="1295400"/>
            <a:ext cx="8280920" cy="4953000"/>
          </a:xfrm>
        </p:spPr>
        <p:txBody>
          <a:bodyPr/>
          <a:lstStyle/>
          <a:p>
            <a:pPr>
              <a:buFont typeface="Wingdings" pitchFamily="2" charset="2"/>
              <a:buNone/>
            </a:pPr>
            <a:r>
              <a:rPr lang="el-GR" dirty="0"/>
              <a:t>	ΑΛΛΑΓΕΣ ΠΟΥ ΕΧΟΥΝ ΣΥΜΒΕΙ:</a:t>
            </a:r>
          </a:p>
          <a:p>
            <a:pPr>
              <a:buFont typeface="Wingdings" pitchFamily="2" charset="2"/>
              <a:buNone/>
            </a:pPr>
            <a:endParaRPr lang="el-GR" dirty="0"/>
          </a:p>
          <a:p>
            <a:pPr>
              <a:tabLst>
                <a:tab pos="2508250" algn="l"/>
              </a:tabLst>
            </a:pPr>
            <a:r>
              <a:rPr lang="el-GR" dirty="0" smtClean="0"/>
              <a:t>ΤΕΧΝΟΛΟΓΙΑ:</a:t>
            </a:r>
            <a:r>
              <a:rPr lang="el-GR" dirty="0"/>
              <a:t>	ΑΤΜΟΜΗΧΑΝΗ</a:t>
            </a:r>
          </a:p>
          <a:p>
            <a:pPr>
              <a:tabLst>
                <a:tab pos="2508250" algn="l"/>
              </a:tabLst>
            </a:pPr>
            <a:r>
              <a:rPr lang="el-GR" dirty="0" smtClean="0"/>
              <a:t>ΚΑΥΣΙΜΟ:</a:t>
            </a:r>
            <a:r>
              <a:rPr lang="el-GR" dirty="0"/>
              <a:t>	</a:t>
            </a:r>
            <a:r>
              <a:rPr lang="el-GR" dirty="0" smtClean="0"/>
              <a:t>ΚΑΡΒΟΥΝΟ, ΠΕΤΡΕΛΑΙΟ, ΦΥΣΙΚΟ ΑΕΡΙΟ</a:t>
            </a:r>
            <a:endParaRPr lang="el-GR" dirty="0"/>
          </a:p>
          <a:p>
            <a:pPr>
              <a:tabLst>
                <a:tab pos="2508250" algn="l"/>
              </a:tabLst>
            </a:pPr>
            <a:r>
              <a:rPr lang="el-GR" dirty="0" smtClean="0"/>
              <a:t>ΦΟΡΕΑΣ:</a:t>
            </a:r>
            <a:r>
              <a:rPr lang="el-GR" dirty="0"/>
              <a:t> </a:t>
            </a:r>
            <a:endParaRPr lang="el-GR" dirty="0" smtClean="0"/>
          </a:p>
          <a:p>
            <a:pPr lvl="1">
              <a:tabLst>
                <a:tab pos="2508250" algn="l"/>
              </a:tabLst>
            </a:pPr>
            <a:r>
              <a:rPr lang="el-GR" dirty="0" smtClean="0"/>
              <a:t>ΗΛΕΚΤΡΙΣΜΟΣ</a:t>
            </a:r>
          </a:p>
          <a:p>
            <a:pPr lvl="1">
              <a:tabLst>
                <a:tab pos="2508250" algn="l"/>
              </a:tabLst>
            </a:pPr>
            <a:r>
              <a:rPr lang="el-GR" dirty="0" smtClean="0"/>
              <a:t>ΒΕΝΖΙΝΗ</a:t>
            </a:r>
          </a:p>
          <a:p>
            <a:pPr lvl="1">
              <a:tabLst>
                <a:tab pos="2508250" algn="l"/>
              </a:tabLst>
            </a:pPr>
            <a:r>
              <a:rPr lang="el-GR" dirty="0" smtClean="0"/>
              <a:t>ΘΕΡΜΟΤΗΤΑ</a:t>
            </a:r>
            <a:endParaRPr lang="el-GR" dirty="0"/>
          </a:p>
          <a:p>
            <a:pPr lvl="1">
              <a:tabLst>
                <a:tab pos="2508250" algn="l"/>
              </a:tabLst>
            </a:pPr>
            <a:r>
              <a:rPr lang="el-GR" dirty="0" smtClean="0"/>
              <a:t>ΥΔΡΟΓΟΝΟ</a:t>
            </a:r>
            <a:endParaRPr lang="el-GR" dirty="0"/>
          </a:p>
        </p:txBody>
      </p:sp>
      <p:sp>
        <p:nvSpPr>
          <p:cNvPr id="4" name="3 - Θέση ημερομηνίας"/>
          <p:cNvSpPr>
            <a:spLocks noGrp="1"/>
          </p:cNvSpPr>
          <p:nvPr>
            <p:ph type="dt" sz="half" idx="10"/>
          </p:nvPr>
        </p:nvSpPr>
        <p:spPr/>
        <p:txBody>
          <a:bodyPr/>
          <a:lstStyle/>
          <a:p>
            <a:fld id="{517F67CD-9BE3-4B84-886C-812CE6A921A1}" type="datetime1">
              <a:rPr lang="el-GR"/>
              <a:pPr/>
              <a:t>14/2/2015</a:t>
            </a:fld>
            <a:endParaRPr lang="el-GR"/>
          </a:p>
        </p:txBody>
      </p:sp>
      <p:sp>
        <p:nvSpPr>
          <p:cNvPr id="6" name="5 - Θέση αριθμού διαφάνειας"/>
          <p:cNvSpPr>
            <a:spLocks noGrp="1"/>
          </p:cNvSpPr>
          <p:nvPr>
            <p:ph type="sldNum" sz="quarter" idx="12"/>
          </p:nvPr>
        </p:nvSpPr>
        <p:spPr/>
        <p:txBody>
          <a:bodyPr/>
          <a:lstStyle/>
          <a:p>
            <a:fld id="{12814DB8-8BD2-47A7-8865-B5C0487EB195}" type="slidenum">
              <a:rPr lang="el-GR"/>
              <a:pPr/>
              <a:t>71</a:t>
            </a:fld>
            <a:endParaRPr lang="el-GR"/>
          </a:p>
        </p:txBody>
      </p:sp>
    </p:spTree>
    <p:extLst>
      <p:ext uri="{BB962C8B-B14F-4D97-AF65-F5344CB8AC3E}">
        <p14:creationId xmlns:p14="http://schemas.microsoft.com/office/powerpoint/2010/main" val="1159937662"/>
      </p:ext>
    </p:extLst>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33400"/>
            <a:ext cx="4419600" cy="1752600"/>
          </a:xfrm>
        </p:spPr>
        <p:txBody>
          <a:bodyPr/>
          <a:lstStyle/>
          <a:p>
            <a:r>
              <a:rPr lang="el-GR" sz="4000" dirty="0"/>
              <a:t>ΦΩΤΟΣΥΝΘΕΣΗ</a:t>
            </a:r>
          </a:p>
        </p:txBody>
      </p:sp>
      <p:pic>
        <p:nvPicPr>
          <p:cNvPr id="34821" name="Picture 5" descr="Main Engine being tested"/>
          <p:cNvPicPr>
            <a:picLocks noGrp="1" noChangeAspect="1" noChangeArrowheads="1"/>
          </p:cNvPicPr>
          <p:nvPr>
            <p:ph sz="half" idx="1"/>
          </p:nvPr>
        </p:nvPicPr>
        <p:blipFill>
          <a:blip r:embed="rId3" cstate="print"/>
          <a:stretch>
            <a:fillRect/>
          </a:stretch>
        </p:blipFill>
        <p:spPr>
          <a:xfrm>
            <a:off x="4716016" y="2132855"/>
            <a:ext cx="3888432" cy="4509501"/>
          </a:xfrm>
          <a:noFill/>
          <a:ln/>
        </p:spPr>
      </p:pic>
      <p:pic>
        <p:nvPicPr>
          <p:cNvPr id="34819" name="Picture 3" descr="rc6"/>
          <p:cNvPicPr>
            <a:picLocks noGrp="1" noChangeAspect="1" noChangeArrowheads="1"/>
          </p:cNvPicPr>
          <p:nvPr>
            <p:ph sz="half" idx="2"/>
          </p:nvPr>
        </p:nvPicPr>
        <p:blipFill>
          <a:blip r:embed="rId4" cstate="print"/>
          <a:srcRect/>
          <a:stretch>
            <a:fillRect/>
          </a:stretch>
        </p:blipFill>
        <p:spPr>
          <a:xfrm>
            <a:off x="323527" y="2060848"/>
            <a:ext cx="4143517" cy="3600400"/>
          </a:xfrm>
          <a:noFill/>
          <a:ln/>
        </p:spPr>
      </p:pic>
      <p:sp>
        <p:nvSpPr>
          <p:cNvPr id="6" name="4 - Θέση ημερομηνίας"/>
          <p:cNvSpPr>
            <a:spLocks noGrp="1"/>
          </p:cNvSpPr>
          <p:nvPr>
            <p:ph type="dt" sz="half" idx="10"/>
          </p:nvPr>
        </p:nvSpPr>
        <p:spPr/>
        <p:txBody>
          <a:bodyPr/>
          <a:lstStyle/>
          <a:p>
            <a:fld id="{05479699-D1A9-42D3-BB23-BCB956596C8F}" type="datetime1">
              <a:rPr lang="el-GR"/>
              <a:pPr/>
              <a:t>14/2/2015</a:t>
            </a:fld>
            <a:endParaRPr lang="el-GR"/>
          </a:p>
        </p:txBody>
      </p:sp>
      <p:sp>
        <p:nvSpPr>
          <p:cNvPr id="8" name="6 - Θέση αριθμού διαφάνειας"/>
          <p:cNvSpPr>
            <a:spLocks noGrp="1"/>
          </p:cNvSpPr>
          <p:nvPr>
            <p:ph type="sldNum" sz="quarter" idx="12"/>
          </p:nvPr>
        </p:nvSpPr>
        <p:spPr/>
        <p:txBody>
          <a:bodyPr/>
          <a:lstStyle/>
          <a:p>
            <a:fld id="{5575D4B6-B0A2-45EB-8D2A-641811CCD188}" type="slidenum">
              <a:rPr lang="el-GR"/>
              <a:pPr/>
              <a:t>72</a:t>
            </a:fld>
            <a:endParaRPr lang="el-GR"/>
          </a:p>
        </p:txBody>
      </p:sp>
      <p:sp>
        <p:nvSpPr>
          <p:cNvPr id="34820" name="Rectangle 4"/>
          <p:cNvSpPr>
            <a:spLocks noChangeArrowheads="1"/>
          </p:cNvSpPr>
          <p:nvPr/>
        </p:nvSpPr>
        <p:spPr bwMode="auto">
          <a:xfrm>
            <a:off x="4572000" y="332656"/>
            <a:ext cx="4419600" cy="1752600"/>
          </a:xfrm>
          <a:prstGeom prst="rect">
            <a:avLst/>
          </a:prstGeom>
          <a:noFill/>
          <a:ln w="9525">
            <a:noFill/>
            <a:miter lim="800000"/>
            <a:headEnd/>
            <a:tailEnd/>
          </a:ln>
          <a:effectLst/>
        </p:spPr>
        <p:txBody>
          <a:bodyPr lIns="92075" tIns="46038" rIns="92075" bIns="46038" anchor="ctr"/>
          <a:lstStyle/>
          <a:p>
            <a:pPr>
              <a:lnSpc>
                <a:spcPct val="70000"/>
              </a:lnSpc>
            </a:pPr>
            <a:r>
              <a:rPr lang="el-GR" sz="4800" b="1" dirty="0">
                <a:solidFill>
                  <a:schemeClr val="tx2"/>
                </a:solidFill>
                <a:latin typeface="Arial Narrow" pitchFamily="34" charset="0"/>
              </a:rPr>
              <a:t>ΔΙΑΣΤΗΜΙΚΟ ΛΕΩΦΟΡΕΙΟ</a:t>
            </a:r>
            <a:br>
              <a:rPr lang="el-GR" sz="4800" b="1" dirty="0">
                <a:solidFill>
                  <a:schemeClr val="tx2"/>
                </a:solidFill>
                <a:latin typeface="Arial Narrow" pitchFamily="34" charset="0"/>
              </a:rPr>
            </a:br>
            <a:r>
              <a:rPr lang="en-US" sz="4800" b="1" dirty="0">
                <a:solidFill>
                  <a:schemeClr val="tx2"/>
                </a:solidFill>
                <a:latin typeface="Arial Narrow" pitchFamily="34" charset="0"/>
              </a:rPr>
              <a:t>SPACE SHUTTLE</a:t>
            </a:r>
            <a:endParaRPr lang="el-GR" sz="4800" b="1" dirty="0">
              <a:solidFill>
                <a:schemeClr val="tx2"/>
              </a:solidFill>
              <a:latin typeface="Arial Narrow" pitchFamily="34" charset="0"/>
            </a:endParaRPr>
          </a:p>
        </p:txBody>
      </p:sp>
    </p:spTree>
    <p:extLst>
      <p:ext uri="{BB962C8B-B14F-4D97-AF65-F5344CB8AC3E}">
        <p14:creationId xmlns:p14="http://schemas.microsoft.com/office/powerpoint/2010/main" val="141427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i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in)">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box(in)">
                                      <p:cBhvr>
                                        <p:cTn id="17" dur="500"/>
                                        <p:tgtEl>
                                          <p:spTgt spid="348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box(in)">
                                      <p:cBhvr>
                                        <p:cTn id="2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normAutofit fontScale="90000"/>
          </a:bodyPr>
          <a:lstStyle/>
          <a:p>
            <a:r>
              <a:rPr lang="el-GR" sz="3200"/>
              <a:t>ΔΙΑΝΕΜΗΜΕΝΟ ΔΙΚΤΥΟ ΜΕ ΣΥΜΒΑΤΙΚΗ ΠΑΡΑΓΩΓΗ</a:t>
            </a:r>
          </a:p>
        </p:txBody>
      </p:sp>
      <p:sp>
        <p:nvSpPr>
          <p:cNvPr id="4" name="2 - Θέση ημερομηνίας"/>
          <p:cNvSpPr>
            <a:spLocks noGrp="1"/>
          </p:cNvSpPr>
          <p:nvPr>
            <p:ph type="dt" sz="half" idx="10"/>
          </p:nvPr>
        </p:nvSpPr>
        <p:spPr/>
        <p:txBody>
          <a:bodyPr/>
          <a:lstStyle/>
          <a:p>
            <a:fld id="{1BA8D6F5-92B4-4E19-ABA2-11B7E5E1C2A9}" type="datetime1">
              <a:rPr lang="el-GR"/>
              <a:pPr/>
              <a:t>14/2/2015</a:t>
            </a:fld>
            <a:endParaRPr lang="el-GR"/>
          </a:p>
        </p:txBody>
      </p:sp>
      <p:sp>
        <p:nvSpPr>
          <p:cNvPr id="5" name="3 - Θέση υποσέλιδου"/>
          <p:cNvSpPr>
            <a:spLocks noGrp="1"/>
          </p:cNvSpPr>
          <p:nvPr>
            <p:ph type="ftr" sz="quarter" idx="11"/>
          </p:nvPr>
        </p:nvSpPr>
        <p:spPr/>
        <p:txBody>
          <a:bodyPr/>
          <a:lstStyle/>
          <a:p>
            <a:r>
              <a:rPr lang="el-GR"/>
              <a:t>ΕΝΕΡΓΕΙΑ - ΕΙΣΑΓΩΓΗ</a:t>
            </a:r>
          </a:p>
        </p:txBody>
      </p:sp>
      <p:sp>
        <p:nvSpPr>
          <p:cNvPr id="6" name="4 - Θέση αριθμού διαφάνειας"/>
          <p:cNvSpPr>
            <a:spLocks noGrp="1"/>
          </p:cNvSpPr>
          <p:nvPr>
            <p:ph type="sldNum" sz="quarter" idx="12"/>
          </p:nvPr>
        </p:nvSpPr>
        <p:spPr/>
        <p:txBody>
          <a:bodyPr/>
          <a:lstStyle/>
          <a:p>
            <a:fld id="{4951349B-481F-429C-A607-B952D87F89B7}" type="slidenum">
              <a:rPr lang="el-GR"/>
              <a:pPr/>
              <a:t>73</a:t>
            </a:fld>
            <a:endParaRPr lang="el-GR"/>
          </a:p>
        </p:txBody>
      </p:sp>
      <p:pic>
        <p:nvPicPr>
          <p:cNvPr id="41986" name="Picture 2"/>
          <p:cNvPicPr>
            <a:picLocks noChangeAspect="1" noChangeArrowheads="1"/>
          </p:cNvPicPr>
          <p:nvPr/>
        </p:nvPicPr>
        <p:blipFill>
          <a:blip r:embed="rId2" cstate="print"/>
          <a:srcRect/>
          <a:stretch>
            <a:fillRect/>
          </a:stretch>
        </p:blipFill>
        <p:spPr bwMode="auto">
          <a:xfrm>
            <a:off x="395536" y="1364681"/>
            <a:ext cx="8525867" cy="5210695"/>
          </a:xfrm>
          <a:prstGeom prst="rect">
            <a:avLst/>
          </a:prstGeom>
          <a:noFill/>
          <a:ln w="9525">
            <a:noFill/>
            <a:miter lim="800000"/>
            <a:headEnd/>
            <a:tailEnd/>
          </a:ln>
          <a:effectLst/>
        </p:spPr>
      </p:pic>
    </p:spTree>
    <p:extLst>
      <p:ext uri="{BB962C8B-B14F-4D97-AF65-F5344CB8AC3E}">
        <p14:creationId xmlns:p14="http://schemas.microsoft.com/office/powerpoint/2010/main" val="33234160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a:xfrm>
            <a:off x="838200" y="381000"/>
            <a:ext cx="7772400" cy="1143000"/>
          </a:xfrm>
        </p:spPr>
        <p:txBody>
          <a:bodyPr>
            <a:normAutofit fontScale="90000"/>
          </a:bodyPr>
          <a:lstStyle/>
          <a:p>
            <a:r>
              <a:rPr lang="el-GR" sz="3200"/>
              <a:t>ΔΙΑΝΕΜΗΜΕΝΟ ΔΙΚΤΥΟ ΜΕ ΔΙΑΝΕΜΗΜΕΝΗ ΠΑΡΑΓΩΓΗ &amp; ΑΝΕΞΑΡΤΗΤΟ ΔΙΚΤΥΟ ΔΙΑΝΟΜΗΣ</a:t>
            </a:r>
          </a:p>
        </p:txBody>
      </p:sp>
      <p:sp>
        <p:nvSpPr>
          <p:cNvPr id="4" name="Rectangle 6"/>
          <p:cNvSpPr>
            <a:spLocks noGrp="1" noChangeArrowheads="1"/>
          </p:cNvSpPr>
          <p:nvPr>
            <p:ph type="dt" sz="half" idx="10"/>
          </p:nvPr>
        </p:nvSpPr>
        <p:spPr>
          <a:xfrm>
            <a:off x="304800" y="6248400"/>
            <a:ext cx="1905000" cy="457200"/>
          </a:xfrm>
          <a:prstGeom prst="rect">
            <a:avLst/>
          </a:prstGeom>
        </p:spPr>
        <p:txBody>
          <a:bodyPr/>
          <a:lstStyle/>
          <a:p>
            <a:fld id="{DB449AD1-9F72-4161-8556-732146566DBF}" type="datetime1">
              <a:rPr lang="el-GR"/>
              <a:pPr/>
              <a:t>14/2/2015</a:t>
            </a:fld>
            <a:endParaRPr lang="el-GR"/>
          </a:p>
        </p:txBody>
      </p:sp>
      <p:sp>
        <p:nvSpPr>
          <p:cNvPr id="6" name="Rectangle 8"/>
          <p:cNvSpPr>
            <a:spLocks noGrp="1" noChangeArrowheads="1"/>
          </p:cNvSpPr>
          <p:nvPr>
            <p:ph type="sldNum" sz="quarter" idx="12"/>
          </p:nvPr>
        </p:nvSpPr>
        <p:spPr>
          <a:xfrm>
            <a:off x="7010400" y="6248400"/>
            <a:ext cx="1905000" cy="457200"/>
          </a:xfrm>
          <a:prstGeom prst="rect">
            <a:avLst/>
          </a:prstGeom>
        </p:spPr>
        <p:txBody>
          <a:bodyPr/>
          <a:lstStyle/>
          <a:p>
            <a:fld id="{EF8F9A0C-FA1E-4715-8BA4-63C06F744072}" type="slidenum">
              <a:rPr lang="el-GR"/>
              <a:pPr/>
              <a:t>74</a:t>
            </a:fld>
            <a:endParaRPr lang="el-GR"/>
          </a:p>
        </p:txBody>
      </p:sp>
      <p:pic>
        <p:nvPicPr>
          <p:cNvPr id="43010" name="Picture 2"/>
          <p:cNvPicPr>
            <a:picLocks noChangeAspect="1" noChangeArrowheads="1"/>
          </p:cNvPicPr>
          <p:nvPr/>
        </p:nvPicPr>
        <p:blipFill>
          <a:blip r:embed="rId2" cstate="print"/>
          <a:srcRect/>
          <a:stretch>
            <a:fillRect/>
          </a:stretch>
        </p:blipFill>
        <p:spPr bwMode="auto">
          <a:xfrm>
            <a:off x="899592" y="1585820"/>
            <a:ext cx="7773343" cy="5127992"/>
          </a:xfrm>
          <a:prstGeom prst="rect">
            <a:avLst/>
          </a:prstGeom>
          <a:noFill/>
          <a:ln w="9525">
            <a:noFill/>
            <a:miter lim="800000"/>
            <a:headEnd/>
            <a:tailEnd/>
          </a:ln>
          <a:effectLst/>
        </p:spPr>
      </p:pic>
    </p:spTree>
    <p:extLst>
      <p:ext uri="{BB962C8B-B14F-4D97-AF65-F5344CB8AC3E}">
        <p14:creationId xmlns:p14="http://schemas.microsoft.com/office/powerpoint/2010/main" val="25857373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304801"/>
            <a:ext cx="7543800" cy="963960"/>
          </a:xfrm>
        </p:spPr>
        <p:txBody>
          <a:bodyPr/>
          <a:lstStyle/>
          <a:p>
            <a:r>
              <a:rPr lang="el-GR" sz="3600" dirty="0"/>
              <a:t>ΤΟ ΗΛΕΚΤΡΙΚΟ </a:t>
            </a:r>
            <a:r>
              <a:rPr lang="el-GR" sz="3600" dirty="0" smtClean="0"/>
              <a:t>ΔΙΚΤΥΟ </a:t>
            </a:r>
            <a:r>
              <a:rPr lang="el-GR" sz="3600" dirty="0"/>
              <a:t>ΑΥΡΙΟ</a:t>
            </a:r>
          </a:p>
        </p:txBody>
      </p:sp>
      <p:pic>
        <p:nvPicPr>
          <p:cNvPr id="44035" name="Picture 3"/>
          <p:cNvPicPr>
            <a:picLocks noGrp="1" noChangeAspect="1" noChangeArrowheads="1"/>
          </p:cNvPicPr>
          <p:nvPr>
            <p:ph sz="half" idx="2"/>
          </p:nvPr>
        </p:nvPicPr>
        <p:blipFill>
          <a:blip r:embed="rId3" cstate="print"/>
          <a:srcRect/>
          <a:stretch>
            <a:fillRect/>
          </a:stretch>
        </p:blipFill>
        <p:spPr>
          <a:xfrm>
            <a:off x="1403648" y="1124743"/>
            <a:ext cx="6480720" cy="5357683"/>
          </a:xfrm>
          <a:noFill/>
          <a:ln/>
        </p:spPr>
      </p:pic>
      <p:sp>
        <p:nvSpPr>
          <p:cNvPr id="4" name="4 - Θέση ημερομηνίας"/>
          <p:cNvSpPr>
            <a:spLocks noGrp="1"/>
          </p:cNvSpPr>
          <p:nvPr>
            <p:ph type="dt" sz="half" idx="10"/>
          </p:nvPr>
        </p:nvSpPr>
        <p:spPr/>
        <p:txBody>
          <a:bodyPr/>
          <a:lstStyle/>
          <a:p>
            <a:fld id="{8CC03B06-519B-4F95-835E-31DEEA6253CB}" type="datetime1">
              <a:rPr lang="el-GR"/>
              <a:pPr/>
              <a:t>14/2/2015</a:t>
            </a:fld>
            <a:endParaRPr lang="el-GR"/>
          </a:p>
        </p:txBody>
      </p:sp>
      <p:sp>
        <p:nvSpPr>
          <p:cNvPr id="6" name="6 - Θέση αριθμού διαφάνειας"/>
          <p:cNvSpPr>
            <a:spLocks noGrp="1"/>
          </p:cNvSpPr>
          <p:nvPr>
            <p:ph type="sldNum" sz="quarter" idx="12"/>
          </p:nvPr>
        </p:nvSpPr>
        <p:spPr/>
        <p:txBody>
          <a:bodyPr/>
          <a:lstStyle/>
          <a:p>
            <a:fld id="{A6E89F88-856C-445C-87B8-6B8893EDD2FE}" type="slidenum">
              <a:rPr lang="el-GR"/>
              <a:pPr/>
              <a:t>75</a:t>
            </a:fld>
            <a:endParaRPr lang="el-GR"/>
          </a:p>
        </p:txBody>
      </p:sp>
    </p:spTree>
    <p:extLst>
      <p:ext uri="{BB962C8B-B14F-4D97-AF65-F5344CB8AC3E}">
        <p14:creationId xmlns:p14="http://schemas.microsoft.com/office/powerpoint/2010/main" val="25307647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defRPr/>
            </a:pPr>
            <a:r>
              <a:rPr lang="el-GR" sz="2400" dirty="0" smtClean="0"/>
              <a:t>Παράδειγμα Συστήματος για Άντληση Νερού: </a:t>
            </a:r>
            <a:br>
              <a:rPr lang="el-GR" sz="2400" dirty="0" smtClean="0"/>
            </a:br>
            <a:r>
              <a:rPr lang="el-GR" sz="2400" dirty="0" smtClean="0"/>
              <a:t>Ενεργειακές μετατροπές και βαθμοί απόδοσης</a:t>
            </a:r>
            <a:r>
              <a:rPr lang="en-US" sz="2400" dirty="0" smtClean="0"/>
              <a:t> </a:t>
            </a:r>
            <a:r>
              <a:rPr lang="el-GR" sz="2400" dirty="0" smtClean="0"/>
              <a:t/>
            </a:r>
            <a:br>
              <a:rPr lang="el-GR" sz="2400" dirty="0" smtClean="0"/>
            </a:br>
            <a:r>
              <a:rPr lang="el-GR" sz="2400" dirty="0" smtClean="0"/>
              <a:t>από το αρχικό καύσιμο μέχρι την αντλία νερού</a:t>
            </a:r>
          </a:p>
        </p:txBody>
      </p:sp>
      <p:graphicFrame>
        <p:nvGraphicFramePr>
          <p:cNvPr id="3354" name="Group 282"/>
          <p:cNvGraphicFramePr>
            <a:graphicFrameLocks noGrp="1"/>
          </p:cNvGraphicFramePr>
          <p:nvPr>
            <p:ph type="tbl" idx="1"/>
            <p:extLst>
              <p:ext uri="{D42A27DB-BD31-4B8C-83A1-F6EECF244321}">
                <p14:modId xmlns:p14="http://schemas.microsoft.com/office/powerpoint/2010/main" val="2591998771"/>
              </p:ext>
            </p:extLst>
          </p:nvPr>
        </p:nvGraphicFramePr>
        <p:xfrm>
          <a:off x="350361" y="1772816"/>
          <a:ext cx="8443277" cy="4450080"/>
        </p:xfrm>
        <a:graphic>
          <a:graphicData uri="http://schemas.openxmlformats.org/drawingml/2006/table">
            <a:tbl>
              <a:tblPr/>
              <a:tblGrid>
                <a:gridCol w="208280"/>
                <a:gridCol w="836612"/>
                <a:gridCol w="208280"/>
                <a:gridCol w="871537"/>
                <a:gridCol w="208280"/>
                <a:gridCol w="1025525"/>
                <a:gridCol w="208280"/>
                <a:gridCol w="933450"/>
                <a:gridCol w="208280"/>
                <a:gridCol w="1098550"/>
                <a:gridCol w="208280"/>
                <a:gridCol w="1030288"/>
                <a:gridCol w="208280"/>
                <a:gridCol w="981075"/>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smtClean="0">
                        <a:ln>
                          <a:noFill/>
                        </a:ln>
                        <a:solidFill>
                          <a:schemeClr val="tx1">
                            <a:lumMod val="95000"/>
                            <a:lumOff val="5000"/>
                          </a:schemeClr>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lumMod val="95000"/>
                              <a:lumOff val="5000"/>
                            </a:schemeClr>
                          </a:solidFill>
                          <a:effectLst/>
                          <a:latin typeface="Arial" charset="0"/>
                          <a:cs typeface="Arial" charset="0"/>
                        </a:rPr>
                        <a:t>ΣΤΑΔΙΟ</a:t>
                      </a:r>
                      <a:endParaRPr kumimoji="0" lang="el-GR" sz="16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ΚΑΥΣΙΜΟ</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ΜΗΧΑΝΗ</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ΓΕΝΝΗΤΡΙΑ</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lumMod val="95000"/>
                              <a:lumOff val="5000"/>
                            </a:schemeClr>
                          </a:solidFill>
                          <a:effectLst/>
                          <a:latin typeface="Arial" charset="0"/>
                          <a:cs typeface="Arial" charset="0"/>
                        </a:rPr>
                        <a:t>ΜΕΤΑΦΟΡΑ</a:t>
                      </a:r>
                      <a:endParaRPr kumimoji="0" lang="el-GR" sz="16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ΗΛΕΚΤΡΙΚΟΣ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ΑΝΤΛΙΑ</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ΕΣΩΤΕΡΙΚΗΣ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 </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lumMod val="95000"/>
                              <a:lumOff val="5000"/>
                            </a:schemeClr>
                          </a:solidFill>
                          <a:effectLst/>
                          <a:latin typeface="Arial" charset="0"/>
                          <a:cs typeface="Arial" charset="0"/>
                        </a:rPr>
                        <a:t>ΗΛΕΚΤΡΙΣΜΟΥ</a:t>
                      </a:r>
                      <a:endParaRPr kumimoji="0" lang="el-GR" sz="16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ΚΙΝΗΤΗΡΑΣ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ΝΕΡΟΥ</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vMerge="1">
                  <a:txBody>
                    <a:bodyPr/>
                    <a:lstStyle/>
                    <a:p>
                      <a:endParaRPr lang="el-G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ΚΑΥΣΗΣ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 </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 </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 </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 </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ΒΑΘΜΟΣ ΑΠΟΔΟΣΗΣ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lumMod val="95000"/>
                              <a:lumOff val="5000"/>
                            </a:schemeClr>
                          </a:solidFill>
                          <a:effectLst/>
                          <a:latin typeface="Arial" charset="0"/>
                          <a:cs typeface="Arial" charset="0"/>
                        </a:rPr>
                        <a:t>30%</a:t>
                      </a:r>
                      <a:endParaRPr kumimoji="0" lang="el-GR" sz="20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80%</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95%</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80%</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50%</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ΠΟΣΟΤΗΤΑ ΕΝΕΡΓΕΙΑΣ</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lumMod val="95000"/>
                              <a:lumOff val="5000"/>
                            </a:schemeClr>
                          </a:solidFill>
                          <a:effectLst/>
                          <a:latin typeface="Arial" charset="0"/>
                          <a:cs typeface="Arial" charset="0"/>
                        </a:rPr>
                        <a:t>100</a:t>
                      </a:r>
                      <a:endParaRPr kumimoji="0" lang="el-GR" sz="28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lumMod val="95000"/>
                              <a:lumOff val="5000"/>
                            </a:schemeClr>
                          </a:solidFill>
                          <a:effectLst/>
                          <a:latin typeface="Arial" charset="0"/>
                          <a:cs typeface="Arial" charset="0"/>
                        </a:rPr>
                        <a:t>30</a:t>
                      </a:r>
                      <a:endParaRPr kumimoji="0" lang="el-GR" sz="2000" b="0" i="0" u="none" strike="noStrike" cap="none" normalizeH="0" baseline="0" dirty="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24</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22.8</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18.24</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lumMod val="95000"/>
                              <a:lumOff val="5000"/>
                            </a:schemeClr>
                          </a:solidFill>
                          <a:effectLst/>
                          <a:latin typeface="Arial" charset="0"/>
                          <a:cs typeface="Arial" charset="0"/>
                        </a:rPr>
                        <a:t>9.12</a:t>
                      </a:r>
                      <a:endParaRPr kumimoji="0" lang="el-GR" sz="1600" b="0" i="0" u="none" strike="noStrike" cap="none" normalizeH="0" baseline="0" smtClean="0">
                        <a:ln>
                          <a:noFill/>
                        </a:ln>
                        <a:solidFill>
                          <a:schemeClr val="tx1">
                            <a:lumMod val="95000"/>
                            <a:lumOff val="5000"/>
                          </a:schemeClr>
                        </a:solidFill>
                        <a:effectLst/>
                        <a:latin typeface="Arial" charset="0"/>
                      </a:endParaRPr>
                    </a:p>
                  </a:txBody>
                  <a:tcPr anchor="ctr" horzOverflow="overflow">
                    <a:lnL>
                      <a:noFill/>
                    </a:lnL>
                    <a:lnR>
                      <a:noFill/>
                    </a:lnR>
                    <a:lnT>
                      <a:noFill/>
                    </a:lnT>
                    <a:lnB>
                      <a:noFill/>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smtClean="0">
                        <a:ln>
                          <a:noFill/>
                        </a:ln>
                        <a:solidFill>
                          <a:schemeClr val="tx1">
                            <a:lumMod val="95000"/>
                            <a:lumOff val="5000"/>
                          </a:schemeClr>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400" b="0" i="0" u="none" strike="noStrike" cap="none" normalizeH="0" baseline="0" dirty="0" smtClean="0">
                        <a:ln>
                          <a:noFill/>
                        </a:ln>
                        <a:solidFill>
                          <a:schemeClr val="tx1">
                            <a:lumMod val="95000"/>
                            <a:lumOff val="5000"/>
                          </a:schemeClr>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0157526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a:xfrm>
            <a:off x="684213" y="304800"/>
            <a:ext cx="7926387" cy="614363"/>
          </a:xfrm>
        </p:spPr>
        <p:txBody>
          <a:bodyPr/>
          <a:lstStyle/>
          <a:p>
            <a:pPr eaLnBrk="1" hangingPunct="1">
              <a:defRPr/>
            </a:pPr>
            <a:r>
              <a:rPr lang="el-GR" sz="2800" smtClean="0"/>
              <a:t>ΕΝΕΡΓΕΙΑΚΟΙ ΠΟΡΟΙ, ΦΟΡΕΙΣ &amp; ΧΡΗΣΕΙΣ</a:t>
            </a:r>
          </a:p>
        </p:txBody>
      </p:sp>
      <p:sp>
        <p:nvSpPr>
          <p:cNvPr id="4105" name="Rectangle 9"/>
          <p:cNvSpPr>
            <a:spLocks noChangeArrowheads="1"/>
          </p:cNvSpPr>
          <p:nvPr/>
        </p:nvSpPr>
        <p:spPr bwMode="auto">
          <a:xfrm>
            <a:off x="250825" y="1844675"/>
            <a:ext cx="2160588" cy="1944688"/>
          </a:xfrm>
          <a:prstGeom prst="rect">
            <a:avLst/>
          </a:prstGeom>
          <a:solidFill>
            <a:srgbClr val="FF0000">
              <a:alpha val="60001"/>
            </a:srgbClr>
          </a:solidFill>
          <a:ln w="9525">
            <a:solidFill>
              <a:schemeClr val="tx1"/>
            </a:solidFill>
            <a:miter lim="800000"/>
            <a:headEnd/>
            <a:tailEnd/>
          </a:ln>
          <a:effectLst/>
        </p:spPr>
        <p:txBody>
          <a:bodyPr wrap="none" anchor="ctr"/>
          <a:lstStyle/>
          <a:p>
            <a:pPr>
              <a:defRPr/>
            </a:pPr>
            <a:r>
              <a:rPr lang="el-GR" sz="2000" u="sng">
                <a:effectLst>
                  <a:outerShdw blurRad="38100" dist="38100" dir="2700000" algn="tl">
                    <a:srgbClr val="000000"/>
                  </a:outerShdw>
                </a:effectLst>
                <a:latin typeface="Arial" charset="0"/>
              </a:rPr>
              <a:t>ΚΑΥΣΙΜΑ</a:t>
            </a:r>
          </a:p>
          <a:p>
            <a:pPr>
              <a:defRPr/>
            </a:pPr>
            <a:endParaRPr lang="el-GR" sz="2000" u="sng">
              <a:effectLst>
                <a:outerShdw blurRad="38100" dist="38100" dir="2700000" algn="tl">
                  <a:srgbClr val="000000"/>
                </a:outerShdw>
              </a:effectLst>
              <a:latin typeface="Arial" charset="0"/>
            </a:endParaRPr>
          </a:p>
          <a:p>
            <a:pPr>
              <a:buFontTx/>
              <a:buChar char="•"/>
              <a:defRPr/>
            </a:pPr>
            <a:r>
              <a:rPr lang="el-GR" sz="1600">
                <a:latin typeface="Arial" charset="0"/>
              </a:rPr>
              <a:t>ΚΑΡΒΟΥΝΟ</a:t>
            </a:r>
          </a:p>
          <a:p>
            <a:pPr>
              <a:buFontTx/>
              <a:buChar char="•"/>
              <a:defRPr/>
            </a:pPr>
            <a:r>
              <a:rPr lang="el-GR" sz="1600">
                <a:latin typeface="Arial" charset="0"/>
              </a:rPr>
              <a:t>ΠΕΤΡΕΛΑΙΟ</a:t>
            </a:r>
          </a:p>
          <a:p>
            <a:pPr>
              <a:buFontTx/>
              <a:buChar char="•"/>
              <a:defRPr/>
            </a:pPr>
            <a:r>
              <a:rPr lang="el-GR" sz="1600">
                <a:latin typeface="Arial" charset="0"/>
              </a:rPr>
              <a:t>ΦΥΣΙΚΟ ΑΕΡΙΟ</a:t>
            </a:r>
          </a:p>
          <a:p>
            <a:pPr>
              <a:buFontTx/>
              <a:buChar char="•"/>
              <a:defRPr/>
            </a:pPr>
            <a:endParaRPr lang="el-GR" sz="1600">
              <a:latin typeface="Arial" charset="0"/>
            </a:endParaRPr>
          </a:p>
          <a:p>
            <a:pPr>
              <a:buFontTx/>
              <a:buChar char="•"/>
              <a:defRPr/>
            </a:pPr>
            <a:r>
              <a:rPr lang="el-GR" sz="1600">
                <a:latin typeface="Arial" charset="0"/>
              </a:rPr>
              <a:t>ΟΥΡΑΝΙΟ</a:t>
            </a:r>
          </a:p>
        </p:txBody>
      </p:sp>
      <p:sp>
        <p:nvSpPr>
          <p:cNvPr id="4106" name="Rectangle 10"/>
          <p:cNvSpPr>
            <a:spLocks noChangeArrowheads="1"/>
          </p:cNvSpPr>
          <p:nvPr/>
        </p:nvSpPr>
        <p:spPr bwMode="auto">
          <a:xfrm>
            <a:off x="250825" y="4005263"/>
            <a:ext cx="2160588" cy="2519362"/>
          </a:xfrm>
          <a:prstGeom prst="rect">
            <a:avLst/>
          </a:prstGeom>
          <a:solidFill>
            <a:srgbClr val="339966">
              <a:alpha val="60001"/>
            </a:srgbClr>
          </a:solidFill>
          <a:ln w="9525">
            <a:solidFill>
              <a:schemeClr val="tx1"/>
            </a:solidFill>
            <a:miter lim="800000"/>
            <a:headEnd/>
            <a:tailEnd/>
          </a:ln>
          <a:effectLst/>
        </p:spPr>
        <p:txBody>
          <a:bodyPr wrap="none" anchor="ctr"/>
          <a:lstStyle/>
          <a:p>
            <a:pPr>
              <a:defRPr/>
            </a:pPr>
            <a:r>
              <a:rPr lang="el-GR" u="sng">
                <a:solidFill>
                  <a:srgbClr val="FFFF00"/>
                </a:solidFill>
                <a:effectLst>
                  <a:outerShdw blurRad="38100" dist="38100" dir="2700000" algn="tl">
                    <a:srgbClr val="000000"/>
                  </a:outerShdw>
                </a:effectLst>
                <a:latin typeface="Arial" charset="0"/>
              </a:rPr>
              <a:t>ΑΝΑΝΕΩΣΙΜΕΣ</a:t>
            </a:r>
          </a:p>
          <a:p>
            <a:pPr>
              <a:defRPr/>
            </a:pPr>
            <a:r>
              <a:rPr lang="el-GR" u="sng">
                <a:solidFill>
                  <a:srgbClr val="FFFF00"/>
                </a:solidFill>
                <a:effectLst>
                  <a:outerShdw blurRad="38100" dist="38100" dir="2700000" algn="tl">
                    <a:srgbClr val="000000"/>
                  </a:outerShdw>
                </a:effectLst>
                <a:latin typeface="Arial" charset="0"/>
              </a:rPr>
              <a:t>ΠΗΓΕΣ </a:t>
            </a:r>
          </a:p>
          <a:p>
            <a:pPr>
              <a:defRPr/>
            </a:pPr>
            <a:r>
              <a:rPr lang="el-GR" u="sng">
                <a:solidFill>
                  <a:srgbClr val="FFFF00"/>
                </a:solidFill>
                <a:effectLst>
                  <a:outerShdw blurRad="38100" dist="38100" dir="2700000" algn="tl">
                    <a:srgbClr val="000000"/>
                  </a:outerShdw>
                </a:effectLst>
                <a:latin typeface="Arial" charset="0"/>
              </a:rPr>
              <a:t>ΕΝΕΡΓΕΙΑΣ</a:t>
            </a:r>
          </a:p>
          <a:p>
            <a:pPr>
              <a:defRPr/>
            </a:pPr>
            <a:endParaRPr lang="el-GR">
              <a:effectLst>
                <a:outerShdw blurRad="38100" dist="38100" dir="2700000" algn="tl">
                  <a:srgbClr val="000000"/>
                </a:outerShdw>
              </a:effectLst>
              <a:latin typeface="Arial" charset="0"/>
            </a:endParaRPr>
          </a:p>
          <a:p>
            <a:pPr>
              <a:buFont typeface="Wingdings" pitchFamily="2" charset="2"/>
              <a:buChar char="v"/>
              <a:defRPr/>
            </a:pPr>
            <a:r>
              <a:rPr lang="el-GR" sz="1600">
                <a:solidFill>
                  <a:srgbClr val="FFFF00"/>
                </a:solidFill>
                <a:latin typeface="Arial" charset="0"/>
              </a:rPr>
              <a:t>ΗΛΙΑΚΗ</a:t>
            </a:r>
          </a:p>
          <a:p>
            <a:pPr>
              <a:buFont typeface="Wingdings" pitchFamily="2" charset="2"/>
              <a:buChar char="v"/>
              <a:defRPr/>
            </a:pPr>
            <a:r>
              <a:rPr lang="el-GR" sz="1600">
                <a:solidFill>
                  <a:srgbClr val="FFFF00"/>
                </a:solidFill>
                <a:latin typeface="Arial" charset="0"/>
              </a:rPr>
              <a:t>ΑΙΟΛΙΚΗ</a:t>
            </a:r>
          </a:p>
          <a:p>
            <a:pPr>
              <a:buFont typeface="Wingdings" pitchFamily="2" charset="2"/>
              <a:buChar char="v"/>
              <a:defRPr/>
            </a:pPr>
            <a:r>
              <a:rPr lang="el-GR" sz="1600">
                <a:solidFill>
                  <a:srgbClr val="FFFF00"/>
                </a:solidFill>
                <a:latin typeface="Arial" charset="0"/>
              </a:rPr>
              <a:t>ΥΔΡΑΥΛΙΚΗ</a:t>
            </a:r>
          </a:p>
          <a:p>
            <a:pPr>
              <a:buFont typeface="Wingdings" pitchFamily="2" charset="2"/>
              <a:buChar char="v"/>
              <a:defRPr/>
            </a:pPr>
            <a:r>
              <a:rPr lang="el-GR" sz="1600">
                <a:solidFill>
                  <a:srgbClr val="FFFF00"/>
                </a:solidFill>
                <a:latin typeface="Arial" charset="0"/>
              </a:rPr>
              <a:t>ΒΙΟΜΑΖΑ</a:t>
            </a:r>
          </a:p>
          <a:p>
            <a:pPr>
              <a:buFont typeface="Wingdings" pitchFamily="2" charset="2"/>
              <a:buChar char="v"/>
              <a:defRPr/>
            </a:pPr>
            <a:r>
              <a:rPr lang="el-GR" sz="1600" b="1">
                <a:solidFill>
                  <a:srgbClr val="CC6600"/>
                </a:solidFill>
                <a:latin typeface="Arial" charset="0"/>
              </a:rPr>
              <a:t>ΓΕΩΘΕΡΜΙΑ</a:t>
            </a:r>
          </a:p>
        </p:txBody>
      </p:sp>
      <p:sp>
        <p:nvSpPr>
          <p:cNvPr id="13317" name="Rectangle 11"/>
          <p:cNvSpPr>
            <a:spLocks noChangeArrowheads="1"/>
          </p:cNvSpPr>
          <p:nvPr/>
        </p:nvSpPr>
        <p:spPr bwMode="auto">
          <a:xfrm>
            <a:off x="7235825" y="1989138"/>
            <a:ext cx="1655763" cy="4535487"/>
          </a:xfrm>
          <a:prstGeom prst="rect">
            <a:avLst/>
          </a:prstGeom>
          <a:solidFill>
            <a:srgbClr val="FFCC99">
              <a:alpha val="70195"/>
            </a:srgbClr>
          </a:solidFill>
          <a:ln w="9525">
            <a:solidFill>
              <a:schemeClr val="tx1"/>
            </a:solidFill>
            <a:miter lim="800000"/>
            <a:headEnd/>
            <a:tailEnd/>
          </a:ln>
        </p:spPr>
        <p:txBody>
          <a:bodyPr wrap="none" anchor="ctr"/>
          <a:lstStyle/>
          <a:p>
            <a:pPr>
              <a:buFontTx/>
              <a:buChar char="•"/>
            </a:pPr>
            <a:r>
              <a:rPr lang="el-GR" sz="1600">
                <a:solidFill>
                  <a:srgbClr val="0066FF"/>
                </a:solidFill>
                <a:latin typeface="Arial" charset="0"/>
              </a:rPr>
              <a:t>ΘΕΡΜΑΝΣΗ</a:t>
            </a: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ΨΥΞΗ</a:t>
            </a: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ΜΑΓΕΙΡΕΜΑ</a:t>
            </a: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ΦΩΤΙΣΜΟΣ</a:t>
            </a: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ΣΥΣΚΕΥΕΣ</a:t>
            </a:r>
          </a:p>
          <a:p>
            <a:pPr>
              <a:buFontTx/>
              <a:buChar char="•"/>
            </a:pPr>
            <a:endParaRPr lang="el-GR" sz="1600">
              <a:solidFill>
                <a:srgbClr val="0066FF"/>
              </a:solidFill>
              <a:latin typeface="Arial" charset="0"/>
            </a:endParaRP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ΜΕΤΑΦΟΡΕΣ</a:t>
            </a:r>
          </a:p>
          <a:p>
            <a:pPr>
              <a:buFontTx/>
              <a:buChar char="•"/>
            </a:pPr>
            <a:endParaRPr lang="el-GR" sz="1600">
              <a:solidFill>
                <a:srgbClr val="0066FF"/>
              </a:solidFill>
              <a:latin typeface="Arial" charset="0"/>
            </a:endParaRPr>
          </a:p>
          <a:p>
            <a:pPr>
              <a:buFontTx/>
              <a:buChar char="•"/>
            </a:pPr>
            <a:endParaRPr lang="el-GR" sz="1600">
              <a:solidFill>
                <a:srgbClr val="0066FF"/>
              </a:solidFill>
              <a:latin typeface="Arial" charset="0"/>
            </a:endParaRPr>
          </a:p>
          <a:p>
            <a:pPr>
              <a:buFontTx/>
              <a:buChar char="•"/>
            </a:pPr>
            <a:r>
              <a:rPr lang="el-GR" sz="1600">
                <a:solidFill>
                  <a:srgbClr val="0066FF"/>
                </a:solidFill>
                <a:latin typeface="Arial" charset="0"/>
              </a:rPr>
              <a:t>ΥΛΙΚΑ </a:t>
            </a:r>
            <a:r>
              <a:rPr lang="el-GR" sz="1200">
                <a:solidFill>
                  <a:srgbClr val="0066FF"/>
                </a:solidFill>
                <a:latin typeface="Arial" charset="0"/>
              </a:rPr>
              <a:t>(πλαστικα)</a:t>
            </a:r>
          </a:p>
        </p:txBody>
      </p:sp>
      <p:sp>
        <p:nvSpPr>
          <p:cNvPr id="4109" name="Rectangle 13"/>
          <p:cNvSpPr>
            <a:spLocks noChangeArrowheads="1"/>
          </p:cNvSpPr>
          <p:nvPr/>
        </p:nvSpPr>
        <p:spPr bwMode="auto">
          <a:xfrm>
            <a:off x="5003800" y="1989138"/>
            <a:ext cx="1727200" cy="4535487"/>
          </a:xfrm>
          <a:prstGeom prst="rect">
            <a:avLst/>
          </a:prstGeom>
          <a:solidFill>
            <a:schemeClr val="folHlink">
              <a:alpha val="60001"/>
            </a:schemeClr>
          </a:solidFill>
          <a:ln w="9525">
            <a:solidFill>
              <a:schemeClr val="tx1"/>
            </a:solidFill>
            <a:miter lim="800000"/>
            <a:headEnd/>
            <a:tailEnd/>
          </a:ln>
          <a:effectLst/>
        </p:spPr>
        <p:txBody>
          <a:bodyPr wrap="none" anchor="ctr"/>
          <a:lstStyle/>
          <a:p>
            <a:pPr>
              <a:defRPr/>
            </a:pPr>
            <a:endParaRPr lang="el-GR" sz="2000">
              <a:solidFill>
                <a:srgbClr val="00CC00"/>
              </a:solidFill>
              <a:effectLst>
                <a:outerShdw blurRad="38100" dist="38100" dir="2700000" algn="tl">
                  <a:srgbClr val="000000"/>
                </a:outerShdw>
              </a:effectLst>
              <a:latin typeface="Arial" charset="0"/>
            </a:endParaRPr>
          </a:p>
          <a:p>
            <a:pPr>
              <a:defRPr/>
            </a:pPr>
            <a:endParaRPr lang="el-GR" sz="1200">
              <a:solidFill>
                <a:srgbClr val="00CC00"/>
              </a:solidFill>
              <a:latin typeface="Arial" charset="0"/>
            </a:endParaRPr>
          </a:p>
          <a:p>
            <a:pPr>
              <a:defRPr/>
            </a:pPr>
            <a:endParaRPr lang="el-GR" sz="1200">
              <a:solidFill>
                <a:srgbClr val="00CC00"/>
              </a:solidFill>
              <a:latin typeface="Arial" charset="0"/>
            </a:endParaRPr>
          </a:p>
          <a:p>
            <a:pPr>
              <a:defRPr/>
            </a:pPr>
            <a:endParaRPr lang="el-GR" sz="1200">
              <a:latin typeface="Arial" charset="0"/>
            </a:endParaRPr>
          </a:p>
          <a:p>
            <a:pPr>
              <a:buFont typeface="Wingdings" pitchFamily="2" charset="2"/>
              <a:buChar char="Ø"/>
              <a:defRPr/>
            </a:pPr>
            <a:r>
              <a:rPr lang="el-GR" sz="1600">
                <a:latin typeface="Arial" charset="0"/>
              </a:rPr>
              <a:t>ΘΕΡΜΟΤΗΤΑ</a:t>
            </a:r>
          </a:p>
          <a:p>
            <a:pPr>
              <a:buFont typeface="Wingdings" pitchFamily="2" charset="2"/>
              <a:buChar char="Ø"/>
              <a:defRPr/>
            </a:pPr>
            <a:endParaRPr lang="el-GR" sz="1600">
              <a:latin typeface="Arial" charset="0"/>
            </a:endParaRPr>
          </a:p>
          <a:p>
            <a:pPr>
              <a:buFont typeface="Wingdings" pitchFamily="2" charset="2"/>
              <a:buNone/>
              <a:defRPr/>
            </a:pPr>
            <a:endParaRPr lang="el-GR" sz="1600">
              <a:latin typeface="Arial" charset="0"/>
            </a:endParaRPr>
          </a:p>
          <a:p>
            <a:pPr>
              <a:buFont typeface="Wingdings" pitchFamily="2" charset="2"/>
              <a:buChar char="Ø"/>
              <a:defRPr/>
            </a:pPr>
            <a:r>
              <a:rPr lang="el-GR" sz="1600">
                <a:latin typeface="Arial" charset="0"/>
              </a:rPr>
              <a:t>ΗΛΕΚΤΡΙΣΜΟΣ</a:t>
            </a:r>
          </a:p>
          <a:p>
            <a:pPr>
              <a:buFont typeface="Wingdings" pitchFamily="2" charset="2"/>
              <a:buChar char="Ø"/>
              <a:defRPr/>
            </a:pPr>
            <a:endParaRPr lang="el-GR" sz="1600">
              <a:latin typeface="Arial" charset="0"/>
            </a:endParaRPr>
          </a:p>
          <a:p>
            <a:pPr>
              <a:buFont typeface="Wingdings" pitchFamily="2" charset="2"/>
              <a:buNone/>
              <a:defRPr/>
            </a:pPr>
            <a:endParaRPr lang="el-GR" sz="1600">
              <a:latin typeface="Arial" charset="0"/>
            </a:endParaRPr>
          </a:p>
          <a:p>
            <a:pPr>
              <a:buFont typeface="Wingdings" pitchFamily="2" charset="2"/>
              <a:buChar char="Ø"/>
              <a:defRPr/>
            </a:pPr>
            <a:endParaRPr lang="el-GR" sz="1600">
              <a:latin typeface="Arial" charset="0"/>
            </a:endParaRPr>
          </a:p>
          <a:p>
            <a:pPr>
              <a:buFont typeface="Wingdings" pitchFamily="2" charset="2"/>
              <a:buChar char="Ø"/>
              <a:defRPr/>
            </a:pPr>
            <a:endParaRPr lang="el-GR" sz="1600">
              <a:latin typeface="Arial" charset="0"/>
            </a:endParaRPr>
          </a:p>
          <a:p>
            <a:pPr>
              <a:buFont typeface="Wingdings" pitchFamily="2" charset="2"/>
              <a:buChar char="Ø"/>
              <a:defRPr/>
            </a:pPr>
            <a:r>
              <a:rPr lang="el-GR" sz="1600">
                <a:latin typeface="Arial" charset="0"/>
              </a:rPr>
              <a:t>ΥΔΡΟΓΟΝΟ</a:t>
            </a:r>
          </a:p>
        </p:txBody>
      </p:sp>
      <p:sp>
        <p:nvSpPr>
          <p:cNvPr id="4110" name="Rectangle 14"/>
          <p:cNvSpPr>
            <a:spLocks noChangeArrowheads="1"/>
          </p:cNvSpPr>
          <p:nvPr/>
        </p:nvSpPr>
        <p:spPr bwMode="auto">
          <a:xfrm>
            <a:off x="5003800" y="981075"/>
            <a:ext cx="1727200" cy="574675"/>
          </a:xfrm>
          <a:prstGeom prst="rect">
            <a:avLst/>
          </a:prstGeom>
          <a:solidFill>
            <a:schemeClr val="folHlink">
              <a:alpha val="60001"/>
            </a:schemeClr>
          </a:solidFill>
          <a:ln w="9525">
            <a:solidFill>
              <a:schemeClr val="tx1"/>
            </a:solidFill>
            <a:miter lim="800000"/>
            <a:headEnd/>
            <a:tailEnd/>
          </a:ln>
          <a:effectLst/>
        </p:spPr>
        <p:txBody>
          <a:bodyPr wrap="none" anchor="ctr"/>
          <a:lstStyle/>
          <a:p>
            <a:pPr algn="ctr">
              <a:defRPr/>
            </a:pPr>
            <a:r>
              <a:rPr lang="el-GR" sz="2800">
                <a:solidFill>
                  <a:srgbClr val="00CC00"/>
                </a:solidFill>
                <a:effectLst>
                  <a:outerShdw blurRad="38100" dist="38100" dir="2700000" algn="tl">
                    <a:srgbClr val="000000"/>
                  </a:outerShdw>
                </a:effectLst>
                <a:latin typeface="Arial" charset="0"/>
              </a:rPr>
              <a:t>ΦΟΡΕΙΣ</a:t>
            </a:r>
            <a:endParaRPr lang="el-GR" sz="1600">
              <a:latin typeface="Arial" charset="0"/>
            </a:endParaRPr>
          </a:p>
        </p:txBody>
      </p:sp>
      <p:sp>
        <p:nvSpPr>
          <p:cNvPr id="4111" name="Rectangle 15"/>
          <p:cNvSpPr>
            <a:spLocks noChangeArrowheads="1"/>
          </p:cNvSpPr>
          <p:nvPr/>
        </p:nvSpPr>
        <p:spPr bwMode="auto">
          <a:xfrm>
            <a:off x="7092950" y="981075"/>
            <a:ext cx="1798638" cy="503238"/>
          </a:xfrm>
          <a:prstGeom prst="rect">
            <a:avLst/>
          </a:prstGeom>
          <a:solidFill>
            <a:srgbClr val="FFCC99">
              <a:alpha val="70000"/>
            </a:srgbClr>
          </a:solidFill>
          <a:ln w="9525">
            <a:solidFill>
              <a:schemeClr val="tx1"/>
            </a:solidFill>
            <a:miter lim="800000"/>
            <a:headEnd/>
            <a:tailEnd/>
          </a:ln>
          <a:effectLst/>
        </p:spPr>
        <p:txBody>
          <a:bodyPr wrap="none" anchor="ctr"/>
          <a:lstStyle/>
          <a:p>
            <a:pPr>
              <a:defRPr/>
            </a:pPr>
            <a:r>
              <a:rPr lang="el-GR" sz="2800">
                <a:solidFill>
                  <a:srgbClr val="0066FF"/>
                </a:solidFill>
                <a:effectLst>
                  <a:outerShdw blurRad="38100" dist="38100" dir="2700000" algn="tl">
                    <a:srgbClr val="000000"/>
                  </a:outerShdw>
                </a:effectLst>
                <a:latin typeface="Arial" charset="0"/>
              </a:rPr>
              <a:t>ΧΡΗΣΕΙΣ</a:t>
            </a:r>
            <a:endParaRPr lang="el-GR">
              <a:latin typeface="Arial" charset="0"/>
            </a:endParaRPr>
          </a:p>
        </p:txBody>
      </p:sp>
      <p:sp>
        <p:nvSpPr>
          <p:cNvPr id="4112" name="Rectangle 16"/>
          <p:cNvSpPr>
            <a:spLocks noChangeArrowheads="1"/>
          </p:cNvSpPr>
          <p:nvPr/>
        </p:nvSpPr>
        <p:spPr bwMode="auto">
          <a:xfrm>
            <a:off x="250825" y="1052513"/>
            <a:ext cx="2160588" cy="504825"/>
          </a:xfrm>
          <a:prstGeom prst="rect">
            <a:avLst/>
          </a:prstGeom>
          <a:solidFill>
            <a:srgbClr val="FF0000">
              <a:alpha val="60001"/>
            </a:srgbClr>
          </a:solidFill>
          <a:ln w="9525">
            <a:solidFill>
              <a:schemeClr val="tx1"/>
            </a:solidFill>
            <a:miter lim="800000"/>
            <a:headEnd/>
            <a:tailEnd/>
          </a:ln>
          <a:effectLst/>
        </p:spPr>
        <p:txBody>
          <a:bodyPr wrap="none" anchor="ctr"/>
          <a:lstStyle/>
          <a:p>
            <a:pPr>
              <a:defRPr/>
            </a:pPr>
            <a:r>
              <a:rPr lang="el-GR" sz="3200">
                <a:effectLst>
                  <a:outerShdw blurRad="38100" dist="38100" dir="2700000" algn="tl">
                    <a:srgbClr val="000000"/>
                  </a:outerShdw>
                </a:effectLst>
                <a:latin typeface="Arial" charset="0"/>
              </a:rPr>
              <a:t>ΠΟΡΟΙ</a:t>
            </a:r>
            <a:endParaRPr lang="el-GR" sz="2400">
              <a:latin typeface="Arial" charset="0"/>
            </a:endParaRPr>
          </a:p>
        </p:txBody>
      </p:sp>
      <p:cxnSp>
        <p:nvCxnSpPr>
          <p:cNvPr id="13322" name="AutoShape 19"/>
          <p:cNvCxnSpPr>
            <a:cxnSpLocks noChangeShapeType="1"/>
            <a:stCxn id="4109" idx="3"/>
            <a:endCxn id="13317" idx="1"/>
          </p:cNvCxnSpPr>
          <p:nvPr/>
        </p:nvCxnSpPr>
        <p:spPr bwMode="auto">
          <a:xfrm>
            <a:off x="6731000" y="4257675"/>
            <a:ext cx="504825" cy="0"/>
          </a:xfrm>
          <a:prstGeom prst="straightConnector1">
            <a:avLst/>
          </a:prstGeom>
          <a:noFill/>
          <a:ln w="9525">
            <a:solidFill>
              <a:schemeClr val="tx1"/>
            </a:solidFill>
            <a:round/>
            <a:headEnd/>
            <a:tailEnd type="triangle" w="med" len="med"/>
          </a:ln>
        </p:spPr>
      </p:cxnSp>
      <p:sp>
        <p:nvSpPr>
          <p:cNvPr id="13323" name="Rectangle 20"/>
          <p:cNvSpPr>
            <a:spLocks noChangeArrowheads="1"/>
          </p:cNvSpPr>
          <p:nvPr/>
        </p:nvSpPr>
        <p:spPr bwMode="auto">
          <a:xfrm>
            <a:off x="2916238" y="1916113"/>
            <a:ext cx="1655762" cy="4681537"/>
          </a:xfrm>
          <a:prstGeom prst="rect">
            <a:avLst/>
          </a:prstGeom>
          <a:solidFill>
            <a:srgbClr val="FFFF99">
              <a:alpha val="59999"/>
            </a:srgbClr>
          </a:solidFill>
          <a:ln w="9525">
            <a:solidFill>
              <a:schemeClr val="tx1"/>
            </a:solidFill>
            <a:miter lim="800000"/>
            <a:headEnd/>
            <a:tailEnd/>
          </a:ln>
        </p:spPr>
        <p:txBody>
          <a:bodyPr wrap="none" anchor="ctr"/>
          <a:lstStyle/>
          <a:p>
            <a:r>
              <a:rPr lang="el-GR" sz="1400">
                <a:latin typeface="Arial" charset="0"/>
              </a:rPr>
              <a:t>ΕΞΟΡΥΞΗ</a:t>
            </a:r>
          </a:p>
          <a:p>
            <a:endParaRPr lang="el-GR" sz="1400">
              <a:latin typeface="Arial" charset="0"/>
            </a:endParaRPr>
          </a:p>
          <a:p>
            <a:r>
              <a:rPr lang="el-GR" sz="1400">
                <a:latin typeface="Arial" charset="0"/>
              </a:rPr>
              <a:t>ΜΕΤΑΦΟΡΑ</a:t>
            </a:r>
          </a:p>
          <a:p>
            <a:pPr>
              <a:buFont typeface="Wingdings" pitchFamily="2" charset="2"/>
              <a:buNone/>
            </a:pPr>
            <a:endParaRPr lang="el-GR" sz="1400">
              <a:latin typeface="Arial" charset="0"/>
            </a:endParaRPr>
          </a:p>
          <a:p>
            <a:pPr>
              <a:buFont typeface="Wingdings" pitchFamily="2" charset="2"/>
              <a:buNone/>
            </a:pPr>
            <a:r>
              <a:rPr lang="el-GR" sz="1400">
                <a:latin typeface="Arial" charset="0"/>
              </a:rPr>
              <a:t>ΕΠΕΞΕΡΓΑΣΙΑ</a:t>
            </a:r>
          </a:p>
          <a:p>
            <a:pPr>
              <a:buFont typeface="Wingdings" pitchFamily="2" charset="2"/>
              <a:buNone/>
            </a:pPr>
            <a:endParaRPr lang="el-GR" sz="1400">
              <a:latin typeface="Arial" charset="0"/>
            </a:endParaRPr>
          </a:p>
          <a:p>
            <a:pPr>
              <a:buFont typeface="Wingdings" pitchFamily="2" charset="2"/>
              <a:buNone/>
            </a:pPr>
            <a:r>
              <a:rPr lang="el-GR" sz="1400">
                <a:latin typeface="Arial" charset="0"/>
              </a:rPr>
              <a:t>ΣΤΑΘΜΟΙ</a:t>
            </a:r>
          </a:p>
          <a:p>
            <a:pPr>
              <a:buFont typeface="Wingdings" pitchFamily="2" charset="2"/>
              <a:buNone/>
            </a:pPr>
            <a:endParaRPr lang="el-GR" sz="1400">
              <a:latin typeface="Arial" charset="0"/>
            </a:endParaRPr>
          </a:p>
          <a:p>
            <a:pPr>
              <a:buFont typeface="Wingdings" pitchFamily="2" charset="2"/>
              <a:buNone/>
            </a:pPr>
            <a:r>
              <a:rPr lang="el-GR" sz="1400">
                <a:latin typeface="Arial" charset="0"/>
              </a:rPr>
              <a:t>ΔΙΥΛΙΣΤΗΡΙΑ</a:t>
            </a:r>
          </a:p>
          <a:p>
            <a:pPr>
              <a:buFont typeface="Wingdings" pitchFamily="2" charset="2"/>
              <a:buNone/>
            </a:pPr>
            <a:endParaRPr lang="el-GR" sz="1400">
              <a:latin typeface="Arial" charset="0"/>
            </a:endParaRPr>
          </a:p>
          <a:p>
            <a:pPr>
              <a:buFont typeface="Wingdings" pitchFamily="2" charset="2"/>
              <a:buNone/>
            </a:pPr>
            <a:r>
              <a:rPr lang="el-GR" sz="1400">
                <a:latin typeface="Arial" charset="0"/>
              </a:rPr>
              <a:t>ΑΓΩΓΟΙ</a:t>
            </a:r>
          </a:p>
          <a:p>
            <a:pPr>
              <a:buFont typeface="Wingdings" pitchFamily="2" charset="2"/>
              <a:buNone/>
            </a:pPr>
            <a:r>
              <a:rPr lang="el-GR" sz="1400">
                <a:latin typeface="Arial" charset="0"/>
              </a:rPr>
              <a:t>ΔΙΚΤΥΑ</a:t>
            </a:r>
          </a:p>
          <a:p>
            <a:pPr>
              <a:buFont typeface="Wingdings" pitchFamily="2" charset="2"/>
              <a:buNone/>
            </a:pPr>
            <a:endParaRPr lang="el-GR" sz="1400">
              <a:latin typeface="Arial" charset="0"/>
            </a:endParaRPr>
          </a:p>
          <a:p>
            <a:pPr>
              <a:buFont typeface="Wingdings" pitchFamily="2" charset="2"/>
              <a:buChar char="Ø"/>
            </a:pPr>
            <a:endParaRPr lang="el-GR" sz="1400">
              <a:latin typeface="Arial" charset="0"/>
            </a:endParaRPr>
          </a:p>
          <a:p>
            <a:pPr>
              <a:buFont typeface="Wingdings" pitchFamily="2" charset="2"/>
              <a:buNone/>
            </a:pPr>
            <a:r>
              <a:rPr lang="el-GR" sz="1400">
                <a:latin typeface="Arial" charset="0"/>
              </a:rPr>
              <a:t>ΥΔΡΟΗΛΕΚΤΡΙΚΑ</a:t>
            </a:r>
          </a:p>
          <a:p>
            <a:pPr>
              <a:buFont typeface="Wingdings" pitchFamily="2" charset="2"/>
              <a:buNone/>
            </a:pPr>
            <a:r>
              <a:rPr lang="el-GR" sz="1400">
                <a:latin typeface="Arial" charset="0"/>
              </a:rPr>
              <a:t>ΑΙΟΛΙΚΕΣ Α/Γ</a:t>
            </a:r>
          </a:p>
          <a:p>
            <a:pPr>
              <a:buFont typeface="Wingdings" pitchFamily="2" charset="2"/>
              <a:buNone/>
            </a:pPr>
            <a:r>
              <a:rPr lang="el-GR" sz="1400">
                <a:latin typeface="Arial" charset="0"/>
              </a:rPr>
              <a:t>ΗΛΙΑΚΑ</a:t>
            </a:r>
          </a:p>
          <a:p>
            <a:pPr>
              <a:buFont typeface="Wingdings" pitchFamily="2" charset="2"/>
              <a:buNone/>
            </a:pPr>
            <a:r>
              <a:rPr lang="el-GR" sz="1400">
                <a:latin typeface="Arial" charset="0"/>
              </a:rPr>
              <a:t>ΓΕΩΘΕΡΜΙΑ</a:t>
            </a:r>
          </a:p>
          <a:p>
            <a:pPr>
              <a:buFont typeface="Wingdings" pitchFamily="2" charset="2"/>
              <a:buNone/>
            </a:pPr>
            <a:r>
              <a:rPr lang="el-GR" sz="1400">
                <a:latin typeface="Arial" charset="0"/>
              </a:rPr>
              <a:t>ΚΥΜΑΤΙΚΕΣ ΜΗΧ.</a:t>
            </a:r>
          </a:p>
          <a:p>
            <a:pPr>
              <a:buFont typeface="Wingdings" pitchFamily="2" charset="2"/>
              <a:buNone/>
            </a:pPr>
            <a:r>
              <a:rPr lang="el-GR" sz="1400">
                <a:latin typeface="Arial" charset="0"/>
              </a:rPr>
              <a:t>ΒΙΟΜΑΖΑ</a:t>
            </a:r>
          </a:p>
        </p:txBody>
      </p:sp>
      <p:sp>
        <p:nvSpPr>
          <p:cNvPr id="4117" name="Rectangle 21"/>
          <p:cNvSpPr>
            <a:spLocks noChangeArrowheads="1"/>
          </p:cNvSpPr>
          <p:nvPr/>
        </p:nvSpPr>
        <p:spPr bwMode="auto">
          <a:xfrm>
            <a:off x="2843213" y="981075"/>
            <a:ext cx="1728787" cy="719733"/>
          </a:xfrm>
          <a:prstGeom prst="rect">
            <a:avLst/>
          </a:prstGeom>
          <a:solidFill>
            <a:srgbClr val="FFFF99">
              <a:alpha val="60001"/>
            </a:srgbClr>
          </a:solidFill>
          <a:ln w="9525">
            <a:solidFill>
              <a:schemeClr val="tx1"/>
            </a:solidFill>
            <a:miter lim="800000"/>
            <a:headEnd/>
            <a:tailEnd/>
          </a:ln>
          <a:effectLst/>
        </p:spPr>
        <p:txBody>
          <a:bodyPr wrap="none" anchor="ctr"/>
          <a:lstStyle/>
          <a:p>
            <a:pPr algn="ctr">
              <a:defRPr/>
            </a:pPr>
            <a:r>
              <a:rPr lang="el-GR" dirty="0">
                <a:solidFill>
                  <a:srgbClr val="00CC00"/>
                </a:solidFill>
                <a:effectLst>
                  <a:outerShdw blurRad="38100" dist="38100" dir="2700000" algn="tl">
                    <a:srgbClr val="000000"/>
                  </a:outerShdw>
                </a:effectLst>
              </a:rPr>
              <a:t>ΤΕΧΝΟΛΟΓΙΑ </a:t>
            </a:r>
          </a:p>
          <a:p>
            <a:pPr algn="ctr">
              <a:defRPr/>
            </a:pPr>
            <a:r>
              <a:rPr lang="el-GR" dirty="0">
                <a:solidFill>
                  <a:srgbClr val="00CC00"/>
                </a:solidFill>
                <a:effectLst>
                  <a:outerShdw blurRad="38100" dist="38100" dir="2700000" algn="tl">
                    <a:srgbClr val="000000"/>
                  </a:outerShdw>
                </a:effectLst>
              </a:rPr>
              <a:t>ΜΕΤΑΤΡΟΠΗΣ</a:t>
            </a:r>
            <a:r>
              <a:rPr lang="el-GR" dirty="0"/>
              <a:t> </a:t>
            </a:r>
            <a:endParaRPr lang="el-GR" sz="3200" dirty="0">
              <a:effectLst>
                <a:outerShdw blurRad="38100" dist="38100" dir="2700000" algn="tl">
                  <a:srgbClr val="000000"/>
                </a:outerShdw>
              </a:effectLst>
              <a:latin typeface="Arial" charset="0"/>
            </a:endParaRPr>
          </a:p>
        </p:txBody>
      </p:sp>
      <p:cxnSp>
        <p:nvCxnSpPr>
          <p:cNvPr id="13325" name="AutoShape 22"/>
          <p:cNvCxnSpPr>
            <a:cxnSpLocks noChangeShapeType="1"/>
            <a:stCxn id="4105" idx="3"/>
            <a:endCxn id="13323" idx="1"/>
          </p:cNvCxnSpPr>
          <p:nvPr/>
        </p:nvCxnSpPr>
        <p:spPr bwMode="auto">
          <a:xfrm>
            <a:off x="2411413" y="2817813"/>
            <a:ext cx="504825" cy="1439862"/>
          </a:xfrm>
          <a:prstGeom prst="bentConnector3">
            <a:avLst>
              <a:gd name="adj1" fmla="val 50000"/>
            </a:avLst>
          </a:prstGeom>
          <a:noFill/>
          <a:ln w="9525">
            <a:solidFill>
              <a:schemeClr val="tx1"/>
            </a:solidFill>
            <a:miter lim="800000"/>
            <a:headEnd/>
            <a:tailEnd type="triangle" w="med" len="med"/>
          </a:ln>
        </p:spPr>
      </p:cxnSp>
      <p:cxnSp>
        <p:nvCxnSpPr>
          <p:cNvPr id="13326" name="AutoShape 23"/>
          <p:cNvCxnSpPr>
            <a:cxnSpLocks noChangeShapeType="1"/>
            <a:stCxn id="4106" idx="3"/>
            <a:endCxn id="13323" idx="1"/>
          </p:cNvCxnSpPr>
          <p:nvPr/>
        </p:nvCxnSpPr>
        <p:spPr bwMode="auto">
          <a:xfrm flipV="1">
            <a:off x="2411413" y="4257675"/>
            <a:ext cx="504825" cy="1008063"/>
          </a:xfrm>
          <a:prstGeom prst="bentConnector3">
            <a:avLst>
              <a:gd name="adj1" fmla="val 50000"/>
            </a:avLst>
          </a:prstGeom>
          <a:noFill/>
          <a:ln w="9525">
            <a:solidFill>
              <a:schemeClr val="tx1"/>
            </a:solidFill>
            <a:miter lim="800000"/>
            <a:headEnd/>
            <a:tailEnd type="triangle" w="med" len="med"/>
          </a:ln>
        </p:spPr>
      </p:cxnSp>
      <p:cxnSp>
        <p:nvCxnSpPr>
          <p:cNvPr id="13327" name="AutoShape 24"/>
          <p:cNvCxnSpPr>
            <a:cxnSpLocks noChangeShapeType="1"/>
            <a:stCxn id="13323" idx="3"/>
            <a:endCxn id="4109" idx="1"/>
          </p:cNvCxnSpPr>
          <p:nvPr/>
        </p:nvCxnSpPr>
        <p:spPr bwMode="auto">
          <a:xfrm>
            <a:off x="4572000" y="4257675"/>
            <a:ext cx="431800" cy="0"/>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7922668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304800"/>
            <a:ext cx="8143056" cy="614363"/>
          </a:xfrm>
        </p:spPr>
        <p:txBody>
          <a:bodyPr>
            <a:noAutofit/>
          </a:bodyPr>
          <a:lstStyle/>
          <a:p>
            <a:pPr eaLnBrk="1" hangingPunct="1">
              <a:defRPr/>
            </a:pPr>
            <a:r>
              <a:rPr lang="el-GR" sz="2400" dirty="0" smtClean="0">
                <a:solidFill>
                  <a:srgbClr val="C00000"/>
                </a:solidFill>
              </a:rPr>
              <a:t>ΕΝΕΡΓΕΙΑΚΟΙ ΠΟΡΟΙ: ΕΞΟΡΥΞΗ, ΜΕΤΑΦΟΡΑ, ΜΕΤΑΤΡΟΠΗ</a:t>
            </a:r>
          </a:p>
        </p:txBody>
      </p:sp>
      <p:sp>
        <p:nvSpPr>
          <p:cNvPr id="8195" name="Rectangle 3"/>
          <p:cNvSpPr>
            <a:spLocks noChangeArrowheads="1"/>
          </p:cNvSpPr>
          <p:nvPr/>
        </p:nvSpPr>
        <p:spPr bwMode="auto">
          <a:xfrm>
            <a:off x="250825" y="1989138"/>
            <a:ext cx="1800225" cy="1944687"/>
          </a:xfrm>
          <a:prstGeom prst="rect">
            <a:avLst/>
          </a:prstGeom>
          <a:solidFill>
            <a:srgbClr val="993300">
              <a:alpha val="60001"/>
            </a:srgbClr>
          </a:solidFill>
          <a:ln w="9525">
            <a:solidFill>
              <a:schemeClr val="tx1"/>
            </a:solidFill>
            <a:miter lim="800000"/>
            <a:headEnd/>
            <a:tailEnd/>
          </a:ln>
          <a:effectLst/>
        </p:spPr>
        <p:txBody>
          <a:bodyPr wrap="none" anchor="ctr"/>
          <a:lstStyle/>
          <a:p>
            <a:pPr>
              <a:defRPr/>
            </a:pPr>
            <a:r>
              <a:rPr lang="el-GR" sz="2000" u="sng">
                <a:solidFill>
                  <a:srgbClr val="FFFF00"/>
                </a:solidFill>
                <a:effectLst>
                  <a:outerShdw blurRad="38100" dist="38100" dir="2700000" algn="tl">
                    <a:srgbClr val="000000"/>
                  </a:outerShdw>
                </a:effectLst>
                <a:latin typeface="Arial" charset="0"/>
              </a:rPr>
              <a:t>ΚΑΥΣΙΜΑ</a:t>
            </a:r>
          </a:p>
          <a:p>
            <a:pPr>
              <a:defRPr/>
            </a:pPr>
            <a:endParaRPr lang="el-GR" sz="2000" u="sng">
              <a:solidFill>
                <a:srgbClr val="FFFF00"/>
              </a:solidFill>
              <a:effectLst>
                <a:outerShdw blurRad="38100" dist="38100" dir="2700000" algn="tl">
                  <a:srgbClr val="000000"/>
                </a:outerShdw>
              </a:effectLst>
              <a:latin typeface="Arial" charset="0"/>
            </a:endParaRPr>
          </a:p>
          <a:p>
            <a:pPr>
              <a:buFontTx/>
              <a:buChar char="•"/>
              <a:defRPr/>
            </a:pPr>
            <a:r>
              <a:rPr lang="el-GR" sz="1600">
                <a:solidFill>
                  <a:srgbClr val="FFFF00"/>
                </a:solidFill>
                <a:latin typeface="Arial" charset="0"/>
              </a:rPr>
              <a:t>ΚΑΡΒΟΥΝΟ</a:t>
            </a:r>
          </a:p>
          <a:p>
            <a:pPr>
              <a:buFontTx/>
              <a:buChar char="•"/>
              <a:defRPr/>
            </a:pPr>
            <a:r>
              <a:rPr lang="el-GR" sz="1600">
                <a:solidFill>
                  <a:srgbClr val="FFFF00"/>
                </a:solidFill>
                <a:latin typeface="Arial" charset="0"/>
              </a:rPr>
              <a:t>ΠΕΤΡΕΛΑΙΟ</a:t>
            </a:r>
          </a:p>
          <a:p>
            <a:pPr>
              <a:buFontTx/>
              <a:buChar char="•"/>
              <a:defRPr/>
            </a:pPr>
            <a:r>
              <a:rPr lang="el-GR" sz="1600">
                <a:solidFill>
                  <a:srgbClr val="FFFF00"/>
                </a:solidFill>
                <a:latin typeface="Arial" charset="0"/>
              </a:rPr>
              <a:t>ΦΥΣΙΚΟ ΑΕΡΙΟ</a:t>
            </a:r>
          </a:p>
          <a:p>
            <a:pPr>
              <a:buFontTx/>
              <a:buChar char="•"/>
              <a:defRPr/>
            </a:pPr>
            <a:endParaRPr lang="el-GR" sz="1600">
              <a:solidFill>
                <a:srgbClr val="FFFF00"/>
              </a:solidFill>
              <a:latin typeface="Arial" charset="0"/>
            </a:endParaRPr>
          </a:p>
          <a:p>
            <a:pPr>
              <a:buFontTx/>
              <a:buChar char="•"/>
              <a:defRPr/>
            </a:pPr>
            <a:r>
              <a:rPr lang="el-GR" sz="1600">
                <a:solidFill>
                  <a:srgbClr val="FFFF00"/>
                </a:solidFill>
                <a:latin typeface="Arial" charset="0"/>
              </a:rPr>
              <a:t>ΟΥΡΑΝΙΟ</a:t>
            </a:r>
          </a:p>
        </p:txBody>
      </p:sp>
      <p:sp>
        <p:nvSpPr>
          <p:cNvPr id="8201" name="Rectangle 9"/>
          <p:cNvSpPr>
            <a:spLocks noChangeArrowheads="1"/>
          </p:cNvSpPr>
          <p:nvPr/>
        </p:nvSpPr>
        <p:spPr bwMode="auto">
          <a:xfrm>
            <a:off x="250825" y="1268413"/>
            <a:ext cx="1800225" cy="504825"/>
          </a:xfrm>
          <a:prstGeom prst="rect">
            <a:avLst/>
          </a:prstGeom>
          <a:solidFill>
            <a:srgbClr val="00FF00"/>
          </a:solidFill>
          <a:ln w="9525">
            <a:solidFill>
              <a:schemeClr val="tx1"/>
            </a:solidFill>
            <a:miter lim="800000"/>
            <a:headEnd/>
            <a:tailEnd/>
          </a:ln>
          <a:effectLst/>
        </p:spPr>
        <p:txBody>
          <a:bodyPr wrap="none" anchor="ctr"/>
          <a:lstStyle/>
          <a:p>
            <a:pPr>
              <a:defRPr/>
            </a:pPr>
            <a:r>
              <a:rPr lang="el-GR" sz="3200">
                <a:solidFill>
                  <a:srgbClr val="FFFF00"/>
                </a:solidFill>
                <a:effectLst>
                  <a:outerShdw blurRad="38100" dist="38100" dir="2700000" algn="tl">
                    <a:srgbClr val="000000"/>
                  </a:outerShdw>
                </a:effectLst>
                <a:latin typeface="Arial" charset="0"/>
              </a:rPr>
              <a:t>ΠΟΡΟΙ</a:t>
            </a:r>
            <a:endParaRPr lang="el-GR" sz="2400">
              <a:solidFill>
                <a:srgbClr val="FFFF00"/>
              </a:solidFill>
              <a:latin typeface="Arial" charset="0"/>
            </a:endParaRPr>
          </a:p>
        </p:txBody>
      </p:sp>
      <p:sp>
        <p:nvSpPr>
          <p:cNvPr id="8206" name="Rectangle 14"/>
          <p:cNvSpPr>
            <a:spLocks noChangeArrowheads="1"/>
          </p:cNvSpPr>
          <p:nvPr/>
        </p:nvSpPr>
        <p:spPr bwMode="auto">
          <a:xfrm>
            <a:off x="6443663" y="1989138"/>
            <a:ext cx="1944687" cy="1944687"/>
          </a:xfrm>
          <a:prstGeom prst="rect">
            <a:avLst/>
          </a:prstGeom>
          <a:solidFill>
            <a:srgbClr val="0000FF">
              <a:alpha val="50000"/>
            </a:srgbClr>
          </a:solidFill>
          <a:ln w="9525">
            <a:solidFill>
              <a:schemeClr val="tx1"/>
            </a:solidFill>
            <a:miter lim="800000"/>
            <a:headEnd/>
            <a:tailEnd/>
          </a:ln>
          <a:effectLst/>
        </p:spPr>
        <p:txBody>
          <a:bodyPr wrap="none" anchor="ctr"/>
          <a:lstStyle/>
          <a:p>
            <a:pPr>
              <a:defRPr/>
            </a:pPr>
            <a:r>
              <a:rPr lang="el-GR" sz="2000" u="sng">
                <a:solidFill>
                  <a:srgbClr val="FFFF00"/>
                </a:solidFill>
                <a:effectLst>
                  <a:outerShdw blurRad="38100" dist="38100" dir="2700000" algn="tl">
                    <a:srgbClr val="000000"/>
                  </a:outerShdw>
                </a:effectLst>
                <a:latin typeface="Arial" charset="0"/>
              </a:rPr>
              <a:t>ΜΕΤΑΦΟΡΑ</a:t>
            </a:r>
          </a:p>
          <a:p>
            <a:pPr>
              <a:defRPr/>
            </a:pPr>
            <a:endParaRPr lang="el-GR" sz="2000" u="sng">
              <a:effectLst>
                <a:outerShdw blurRad="38100" dist="38100" dir="2700000" algn="tl">
                  <a:srgbClr val="000000"/>
                </a:outerShdw>
              </a:effectLst>
              <a:latin typeface="Arial" charset="0"/>
            </a:endParaRPr>
          </a:p>
          <a:p>
            <a:pPr>
              <a:buFontTx/>
              <a:buChar char="•"/>
              <a:defRPr/>
            </a:pPr>
            <a:r>
              <a:rPr lang="el-GR" sz="2000">
                <a:effectLst>
                  <a:outerShdw blurRad="38100" dist="38100" dir="2700000" algn="tl">
                    <a:srgbClr val="000000"/>
                  </a:outerShdw>
                </a:effectLst>
                <a:latin typeface="Arial" charset="0"/>
              </a:rPr>
              <a:t>ΤΡΕΝΟ</a:t>
            </a:r>
          </a:p>
          <a:p>
            <a:pPr>
              <a:buFontTx/>
              <a:buChar char="•"/>
              <a:defRPr/>
            </a:pPr>
            <a:r>
              <a:rPr lang="el-GR" sz="2000">
                <a:effectLst>
                  <a:outerShdw blurRad="38100" dist="38100" dir="2700000" algn="tl">
                    <a:srgbClr val="000000"/>
                  </a:outerShdw>
                </a:effectLst>
                <a:latin typeface="Arial" charset="0"/>
              </a:rPr>
              <a:t>ΤΑΝΚΕΡ</a:t>
            </a:r>
          </a:p>
          <a:p>
            <a:pPr>
              <a:buFontTx/>
              <a:buChar char="•"/>
              <a:defRPr/>
            </a:pPr>
            <a:r>
              <a:rPr lang="el-GR" sz="2000">
                <a:effectLst>
                  <a:outerShdw blurRad="38100" dist="38100" dir="2700000" algn="tl">
                    <a:srgbClr val="000000"/>
                  </a:outerShdw>
                </a:effectLst>
                <a:latin typeface="Arial" charset="0"/>
              </a:rPr>
              <a:t>ΑΓΩΓΟΣ</a:t>
            </a:r>
          </a:p>
        </p:txBody>
      </p:sp>
      <p:sp>
        <p:nvSpPr>
          <p:cNvPr id="8207" name="Rectangle 15"/>
          <p:cNvSpPr>
            <a:spLocks noChangeArrowheads="1"/>
          </p:cNvSpPr>
          <p:nvPr/>
        </p:nvSpPr>
        <p:spPr bwMode="auto">
          <a:xfrm>
            <a:off x="6516688" y="4581525"/>
            <a:ext cx="2447925" cy="1871663"/>
          </a:xfrm>
          <a:prstGeom prst="rect">
            <a:avLst/>
          </a:prstGeom>
          <a:solidFill>
            <a:schemeClr val="bg2">
              <a:alpha val="60001"/>
            </a:schemeClr>
          </a:solidFill>
          <a:ln w="9525">
            <a:solidFill>
              <a:schemeClr val="tx1"/>
            </a:solidFill>
            <a:miter lim="800000"/>
            <a:headEnd/>
            <a:tailEnd/>
          </a:ln>
          <a:effectLst/>
        </p:spPr>
        <p:txBody>
          <a:bodyPr wrap="none" anchor="ctr"/>
          <a:lstStyle/>
          <a:p>
            <a:pPr>
              <a:defRPr/>
            </a:pPr>
            <a:r>
              <a:rPr lang="el-GR" sz="2800" u="sng">
                <a:solidFill>
                  <a:srgbClr val="FFFF00"/>
                </a:solidFill>
                <a:effectLst>
                  <a:outerShdw blurRad="38100" dist="38100" dir="2700000" algn="tl">
                    <a:srgbClr val="000000"/>
                  </a:outerShdw>
                </a:effectLst>
                <a:latin typeface="Arial" charset="0"/>
              </a:rPr>
              <a:t>ΜΕΤΑΤΡΟΠΗ</a:t>
            </a:r>
          </a:p>
          <a:p>
            <a:pPr>
              <a:buFontTx/>
              <a:buChar char="•"/>
              <a:defRPr/>
            </a:pPr>
            <a:endParaRPr lang="el-GR" sz="2000">
              <a:latin typeface="Arial" charset="0"/>
            </a:endParaRPr>
          </a:p>
          <a:p>
            <a:pPr>
              <a:buFontTx/>
              <a:buChar char="•"/>
              <a:defRPr/>
            </a:pPr>
            <a:r>
              <a:rPr lang="el-GR" sz="2000">
                <a:latin typeface="Arial" charset="0"/>
              </a:rPr>
              <a:t>ΣΤΑΘΜΟΙ</a:t>
            </a:r>
          </a:p>
          <a:p>
            <a:pPr>
              <a:buFontTx/>
              <a:buChar char="•"/>
              <a:defRPr/>
            </a:pPr>
            <a:r>
              <a:rPr lang="el-GR" sz="2000">
                <a:latin typeface="Arial" charset="0"/>
              </a:rPr>
              <a:t>ΔΙΥΛΙΣΤΗΡΙΑ</a:t>
            </a:r>
          </a:p>
        </p:txBody>
      </p:sp>
      <p:sp>
        <p:nvSpPr>
          <p:cNvPr id="8208" name="Rectangle 16"/>
          <p:cNvSpPr>
            <a:spLocks noChangeArrowheads="1"/>
          </p:cNvSpPr>
          <p:nvPr/>
        </p:nvSpPr>
        <p:spPr bwMode="auto">
          <a:xfrm>
            <a:off x="3384550" y="1989138"/>
            <a:ext cx="2374900" cy="1944687"/>
          </a:xfrm>
          <a:prstGeom prst="rect">
            <a:avLst/>
          </a:prstGeom>
          <a:solidFill>
            <a:schemeClr val="folHlink">
              <a:alpha val="60001"/>
            </a:schemeClr>
          </a:solidFill>
          <a:ln w="9525">
            <a:solidFill>
              <a:schemeClr val="tx1"/>
            </a:solidFill>
            <a:miter lim="800000"/>
            <a:headEnd/>
            <a:tailEnd/>
          </a:ln>
          <a:effectLst/>
        </p:spPr>
        <p:txBody>
          <a:bodyPr wrap="none" anchor="ctr"/>
          <a:lstStyle/>
          <a:p>
            <a:pPr>
              <a:defRPr/>
            </a:pPr>
            <a:r>
              <a:rPr lang="el-GR" sz="2000" u="sng">
                <a:solidFill>
                  <a:srgbClr val="FFFF00"/>
                </a:solidFill>
                <a:effectLst>
                  <a:outerShdw blurRad="38100" dist="38100" dir="2700000" algn="tl">
                    <a:srgbClr val="000000"/>
                  </a:outerShdw>
                </a:effectLst>
                <a:latin typeface="Arial" charset="0"/>
              </a:rPr>
              <a:t>ΕΞΟΡΥΞΗ</a:t>
            </a:r>
          </a:p>
          <a:p>
            <a:pPr>
              <a:defRPr/>
            </a:pPr>
            <a:r>
              <a:rPr lang="el-GR" sz="2000" u="sng">
                <a:solidFill>
                  <a:srgbClr val="FFFF00"/>
                </a:solidFill>
                <a:effectLst>
                  <a:outerShdw blurRad="38100" dist="38100" dir="2700000" algn="tl">
                    <a:srgbClr val="000000"/>
                  </a:outerShdw>
                </a:effectLst>
                <a:latin typeface="Arial" charset="0"/>
              </a:rPr>
              <a:t>ΑΝΤΛΗΣΗ</a:t>
            </a:r>
            <a:endParaRPr lang="el-GR" sz="2400" u="sng">
              <a:solidFill>
                <a:srgbClr val="FFFF00"/>
              </a:solidFill>
              <a:effectLst>
                <a:outerShdw blurRad="38100" dist="38100" dir="2700000" algn="tl">
                  <a:srgbClr val="000000"/>
                </a:outerShdw>
              </a:effectLst>
              <a:latin typeface="Arial" charset="0"/>
            </a:endParaRPr>
          </a:p>
          <a:p>
            <a:pPr>
              <a:defRPr/>
            </a:pPr>
            <a:endParaRPr lang="el-GR" sz="2400" u="sng">
              <a:effectLst>
                <a:outerShdw blurRad="38100" dist="38100" dir="2700000" algn="tl">
                  <a:srgbClr val="000000"/>
                </a:outerShdw>
              </a:effectLst>
              <a:latin typeface="Arial" charset="0"/>
            </a:endParaRPr>
          </a:p>
          <a:p>
            <a:pPr>
              <a:buFontTx/>
              <a:buChar char="•"/>
              <a:defRPr/>
            </a:pPr>
            <a:r>
              <a:rPr lang="el-GR" sz="2000">
                <a:effectLst>
                  <a:outerShdw blurRad="38100" dist="38100" dir="2700000" algn="tl">
                    <a:srgbClr val="000000"/>
                  </a:outerShdw>
                </a:effectLst>
                <a:latin typeface="Arial" charset="0"/>
              </a:rPr>
              <a:t>ΟΡΥΧΕΙΟ</a:t>
            </a:r>
          </a:p>
          <a:p>
            <a:pPr>
              <a:buFontTx/>
              <a:buChar char="•"/>
              <a:defRPr/>
            </a:pPr>
            <a:r>
              <a:rPr lang="el-GR" sz="2000">
                <a:effectLst>
                  <a:outerShdw blurRad="38100" dist="38100" dir="2700000" algn="tl">
                    <a:srgbClr val="000000"/>
                  </a:outerShdw>
                </a:effectLst>
                <a:latin typeface="Arial" charset="0"/>
              </a:rPr>
              <a:t>ΠΕΤΡΕΛΑΙΟΠΗΓΗ</a:t>
            </a:r>
          </a:p>
        </p:txBody>
      </p:sp>
      <p:sp>
        <p:nvSpPr>
          <p:cNvPr id="8209" name="Rectangle 17"/>
          <p:cNvSpPr>
            <a:spLocks noChangeArrowheads="1"/>
          </p:cNvSpPr>
          <p:nvPr/>
        </p:nvSpPr>
        <p:spPr bwMode="auto">
          <a:xfrm>
            <a:off x="1547813" y="4652963"/>
            <a:ext cx="2087562" cy="1944687"/>
          </a:xfrm>
          <a:prstGeom prst="rect">
            <a:avLst/>
          </a:prstGeom>
          <a:solidFill>
            <a:srgbClr val="00FF00">
              <a:alpha val="39999"/>
            </a:srgbClr>
          </a:solidFill>
          <a:ln w="9525">
            <a:solidFill>
              <a:schemeClr val="tx1"/>
            </a:solidFill>
            <a:miter lim="800000"/>
            <a:headEnd/>
            <a:tailEnd/>
          </a:ln>
          <a:effectLst/>
        </p:spPr>
        <p:txBody>
          <a:bodyPr wrap="none" anchor="ctr"/>
          <a:lstStyle/>
          <a:p>
            <a:pPr>
              <a:defRPr/>
            </a:pPr>
            <a:r>
              <a:rPr lang="el-GR" sz="2000" u="sng">
                <a:solidFill>
                  <a:srgbClr val="FFFF00"/>
                </a:solidFill>
                <a:effectLst>
                  <a:outerShdw blurRad="38100" dist="38100" dir="2700000" algn="tl">
                    <a:srgbClr val="000000"/>
                  </a:outerShdw>
                </a:effectLst>
                <a:latin typeface="Arial" charset="0"/>
              </a:rPr>
              <a:t>ΕΞΕΡΕΥΝΗΣΗ</a:t>
            </a:r>
            <a:endParaRPr lang="el-GR" sz="2400" u="sng">
              <a:solidFill>
                <a:srgbClr val="FFFF00"/>
              </a:solidFill>
              <a:effectLst>
                <a:outerShdw blurRad="38100" dist="38100" dir="2700000" algn="tl">
                  <a:srgbClr val="000000"/>
                </a:outerShdw>
              </a:effectLst>
              <a:latin typeface="Arial" charset="0"/>
            </a:endParaRPr>
          </a:p>
          <a:p>
            <a:pPr>
              <a:defRPr/>
            </a:pPr>
            <a:endParaRPr lang="el-GR" sz="2400" u="sng">
              <a:effectLst>
                <a:outerShdw blurRad="38100" dist="38100" dir="2700000" algn="tl">
                  <a:srgbClr val="000000"/>
                </a:outerShdw>
              </a:effectLst>
              <a:latin typeface="Arial" charset="0"/>
            </a:endParaRPr>
          </a:p>
          <a:p>
            <a:pPr>
              <a:buFontTx/>
              <a:buChar char="•"/>
              <a:defRPr/>
            </a:pPr>
            <a:r>
              <a:rPr lang="el-GR" sz="2000">
                <a:effectLst>
                  <a:outerShdw blurRad="38100" dist="38100" dir="2700000" algn="tl">
                    <a:srgbClr val="000000"/>
                  </a:outerShdw>
                </a:effectLst>
                <a:latin typeface="Arial" charset="0"/>
              </a:rPr>
              <a:t>ΕΔΑΦΟΣ</a:t>
            </a:r>
          </a:p>
          <a:p>
            <a:pPr>
              <a:buFontTx/>
              <a:buChar char="•"/>
              <a:defRPr/>
            </a:pPr>
            <a:r>
              <a:rPr lang="el-GR" sz="2000">
                <a:effectLst>
                  <a:outerShdw blurRad="38100" dist="38100" dir="2700000" algn="tl">
                    <a:srgbClr val="000000"/>
                  </a:outerShdw>
                </a:effectLst>
                <a:latin typeface="Arial" charset="0"/>
              </a:rPr>
              <a:t>ΘΑΛΑΣΣΑ</a:t>
            </a:r>
          </a:p>
          <a:p>
            <a:pPr>
              <a:buFontTx/>
              <a:buChar char="•"/>
              <a:defRPr/>
            </a:pPr>
            <a:endParaRPr lang="el-GR" sz="2000">
              <a:effectLst>
                <a:outerShdw blurRad="38100" dist="38100" dir="2700000" algn="tl">
                  <a:srgbClr val="000000"/>
                </a:outerShdw>
              </a:effectLst>
              <a:latin typeface="Arial" charset="0"/>
            </a:endParaRPr>
          </a:p>
          <a:p>
            <a:pPr>
              <a:defRPr/>
            </a:pPr>
            <a:endParaRPr lang="el-GR" sz="2000">
              <a:effectLst>
                <a:outerShdw blurRad="38100" dist="38100" dir="2700000" algn="tl">
                  <a:srgbClr val="000000"/>
                </a:outerShdw>
              </a:effectLst>
              <a:latin typeface="Arial" charset="0"/>
            </a:endParaRPr>
          </a:p>
        </p:txBody>
      </p:sp>
      <p:cxnSp>
        <p:nvCxnSpPr>
          <p:cNvPr id="14345" name="AutoShape 19"/>
          <p:cNvCxnSpPr>
            <a:cxnSpLocks noChangeShapeType="1"/>
            <a:stCxn id="8208" idx="3"/>
            <a:endCxn id="8206" idx="1"/>
          </p:cNvCxnSpPr>
          <p:nvPr/>
        </p:nvCxnSpPr>
        <p:spPr bwMode="auto">
          <a:xfrm>
            <a:off x="5759450" y="2962275"/>
            <a:ext cx="684213" cy="0"/>
          </a:xfrm>
          <a:prstGeom prst="straightConnector1">
            <a:avLst/>
          </a:prstGeom>
          <a:noFill/>
          <a:ln w="9525">
            <a:solidFill>
              <a:schemeClr val="tx1"/>
            </a:solidFill>
            <a:round/>
            <a:headEnd/>
            <a:tailEnd type="triangle" w="med" len="med"/>
          </a:ln>
        </p:spPr>
      </p:cxnSp>
      <p:cxnSp>
        <p:nvCxnSpPr>
          <p:cNvPr id="14346" name="AutoShape 20"/>
          <p:cNvCxnSpPr>
            <a:cxnSpLocks noChangeShapeType="1"/>
            <a:stCxn id="8206" idx="3"/>
            <a:endCxn id="8207" idx="0"/>
          </p:cNvCxnSpPr>
          <p:nvPr/>
        </p:nvCxnSpPr>
        <p:spPr bwMode="auto">
          <a:xfrm flipH="1">
            <a:off x="7740650" y="2962275"/>
            <a:ext cx="647700" cy="1619250"/>
          </a:xfrm>
          <a:prstGeom prst="bentConnector4">
            <a:avLst>
              <a:gd name="adj1" fmla="val -35296"/>
              <a:gd name="adj2" fmla="val 80000"/>
            </a:avLst>
          </a:prstGeom>
          <a:noFill/>
          <a:ln w="9525">
            <a:solidFill>
              <a:schemeClr val="tx1"/>
            </a:solidFill>
            <a:miter lim="800000"/>
            <a:headEnd/>
            <a:tailEnd type="triangle" w="med" len="med"/>
          </a:ln>
        </p:spPr>
      </p:cxnSp>
      <p:cxnSp>
        <p:nvCxnSpPr>
          <p:cNvPr id="14347" name="AutoShape 25"/>
          <p:cNvCxnSpPr>
            <a:cxnSpLocks noChangeShapeType="1"/>
            <a:stCxn id="8209" idx="3"/>
            <a:endCxn id="8208" idx="1"/>
          </p:cNvCxnSpPr>
          <p:nvPr/>
        </p:nvCxnSpPr>
        <p:spPr bwMode="auto">
          <a:xfrm flipH="1" flipV="1">
            <a:off x="3384550" y="2962275"/>
            <a:ext cx="250825" cy="2663825"/>
          </a:xfrm>
          <a:prstGeom prst="bentConnector5">
            <a:avLst>
              <a:gd name="adj1" fmla="val -91139"/>
              <a:gd name="adj2" fmla="val 50060"/>
              <a:gd name="adj3" fmla="val 191139"/>
            </a:avLst>
          </a:prstGeom>
          <a:noFill/>
          <a:ln w="9525">
            <a:solidFill>
              <a:schemeClr val="tx1"/>
            </a:solidFill>
            <a:miter lim="800000"/>
            <a:headEnd/>
            <a:tailEnd type="triangle" w="med" len="med"/>
          </a:ln>
        </p:spPr>
      </p:cxnSp>
      <p:cxnSp>
        <p:nvCxnSpPr>
          <p:cNvPr id="14348" name="AutoShape 26"/>
          <p:cNvCxnSpPr>
            <a:cxnSpLocks noChangeShapeType="1"/>
            <a:stCxn id="8195" idx="2"/>
            <a:endCxn id="8209" idx="1"/>
          </p:cNvCxnSpPr>
          <p:nvPr/>
        </p:nvCxnSpPr>
        <p:spPr bwMode="auto">
          <a:xfrm rot="16200000" flipH="1">
            <a:off x="503238" y="4581525"/>
            <a:ext cx="1692275" cy="396875"/>
          </a:xfrm>
          <a:prstGeom prst="bentConnector2">
            <a:avLst/>
          </a:prstGeom>
          <a:noFill/>
          <a:ln w="9525">
            <a:solidFill>
              <a:schemeClr val="tx1"/>
            </a:solidFill>
            <a:miter lim="800000"/>
            <a:headEnd/>
            <a:tailEnd type="triangle" w="med" len="med"/>
          </a:ln>
        </p:spPr>
      </p:cxnSp>
    </p:spTree>
    <p:extLst>
      <p:ext uri="{BB962C8B-B14F-4D97-AF65-F5344CB8AC3E}">
        <p14:creationId xmlns:p14="http://schemas.microsoft.com/office/powerpoint/2010/main" val="37528764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87450" y="188913"/>
            <a:ext cx="7543800" cy="1143000"/>
          </a:xfrm>
        </p:spPr>
        <p:txBody>
          <a:bodyPr/>
          <a:lstStyle/>
          <a:p>
            <a:pPr eaLnBrk="1" hangingPunct="1">
              <a:defRPr/>
            </a:pPr>
            <a:r>
              <a:rPr lang="el-GR" sz="2800" smtClean="0"/>
              <a:t>Ευρωπαϊκή Ένωση – Εναλλακτικό Σενάριο : Πολιτικές-κλειδιά</a:t>
            </a:r>
            <a:endParaRPr lang="en-US" sz="2800" smtClean="0"/>
          </a:p>
        </p:txBody>
      </p:sp>
      <p:sp>
        <p:nvSpPr>
          <p:cNvPr id="35843" name="Rectangle 3"/>
          <p:cNvSpPr>
            <a:spLocks noGrp="1" noChangeArrowheads="1"/>
          </p:cNvSpPr>
          <p:nvPr>
            <p:ph idx="1"/>
          </p:nvPr>
        </p:nvSpPr>
        <p:spPr>
          <a:xfrm>
            <a:off x="539552" y="1484313"/>
            <a:ext cx="8120261" cy="4924425"/>
          </a:xfrm>
        </p:spPr>
        <p:txBody>
          <a:bodyPr/>
          <a:lstStyle/>
          <a:p>
            <a:pPr marL="0" indent="0" eaLnBrk="1" hangingPunct="1">
              <a:lnSpc>
                <a:spcPct val="80000"/>
              </a:lnSpc>
              <a:buFont typeface="Wingdings" pitchFamily="2" charset="2"/>
              <a:buNone/>
              <a:defRPr/>
            </a:pPr>
            <a:endParaRPr lang="en-US" sz="2400" b="1" dirty="0" smtClean="0"/>
          </a:p>
          <a:p>
            <a:pPr marL="0" indent="0" eaLnBrk="1" hangingPunct="1">
              <a:lnSpc>
                <a:spcPct val="80000"/>
              </a:lnSpc>
              <a:buFont typeface="Wingdings" pitchFamily="2" charset="2"/>
              <a:buNone/>
              <a:defRPr/>
            </a:pPr>
            <a:r>
              <a:rPr lang="el-GR" sz="2400" b="1" dirty="0" smtClean="0"/>
              <a:t>Ηλεκτροπαραγωγή</a:t>
            </a:r>
            <a:endParaRPr lang="en-US" sz="2400" b="1" dirty="0" smtClean="0"/>
          </a:p>
          <a:p>
            <a:pPr marL="0" indent="0" eaLnBrk="1" hangingPunct="1">
              <a:lnSpc>
                <a:spcPct val="80000"/>
              </a:lnSpc>
              <a:defRPr/>
            </a:pPr>
            <a:r>
              <a:rPr lang="el-GR" sz="2400" dirty="0" smtClean="0"/>
              <a:t>Οδηγία γιά τις ΑΠΕ (</a:t>
            </a:r>
            <a:r>
              <a:rPr lang="en-US" sz="2400" dirty="0" smtClean="0"/>
              <a:t>Renewable energy directive</a:t>
            </a:r>
            <a:r>
              <a:rPr lang="el-GR" sz="2400" dirty="0" smtClean="0"/>
              <a:t>)</a:t>
            </a:r>
            <a:endParaRPr lang="en-US" sz="2400" dirty="0" smtClean="0"/>
          </a:p>
          <a:p>
            <a:pPr marL="0" indent="0" eaLnBrk="1" hangingPunct="1">
              <a:lnSpc>
                <a:spcPct val="80000"/>
              </a:lnSpc>
              <a:defRPr/>
            </a:pPr>
            <a:r>
              <a:rPr lang="el-GR" sz="2400" dirty="0" smtClean="0"/>
              <a:t>Οδηγία γιά ΣΘΗ (</a:t>
            </a:r>
            <a:r>
              <a:rPr lang="en-US" sz="2400" dirty="0" smtClean="0"/>
              <a:t>CHP directive</a:t>
            </a:r>
            <a:r>
              <a:rPr lang="el-GR" sz="2400" dirty="0" smtClean="0"/>
              <a:t>)</a:t>
            </a:r>
            <a:endParaRPr lang="en-US" sz="2400" dirty="0" smtClean="0"/>
          </a:p>
          <a:p>
            <a:pPr marL="0" indent="0" eaLnBrk="1" hangingPunct="1">
              <a:lnSpc>
                <a:spcPct val="80000"/>
              </a:lnSpc>
              <a:defRPr/>
            </a:pPr>
            <a:endParaRPr lang="en-US" sz="2400" dirty="0" smtClean="0"/>
          </a:p>
          <a:p>
            <a:pPr marL="0" indent="0" eaLnBrk="1" hangingPunct="1">
              <a:lnSpc>
                <a:spcPct val="80000"/>
              </a:lnSpc>
              <a:defRPr/>
            </a:pPr>
            <a:r>
              <a:rPr lang="el-GR" sz="2400" b="1" dirty="0" smtClean="0"/>
              <a:t>Τομέας Μεταφορών</a:t>
            </a:r>
            <a:endParaRPr lang="en-US" sz="2400" b="1" dirty="0" smtClean="0"/>
          </a:p>
          <a:p>
            <a:pPr marL="0" indent="0" eaLnBrk="1" hangingPunct="1">
              <a:lnSpc>
                <a:spcPct val="80000"/>
              </a:lnSpc>
              <a:defRPr/>
            </a:pPr>
            <a:r>
              <a:rPr lang="el-GR" sz="2400" dirty="0" smtClean="0"/>
              <a:t>Επιμήκυνση και πιό αυστηρή Εθελουσία Συμφωνία με κατασκευαστές αυτοκινήτων</a:t>
            </a:r>
            <a:endParaRPr lang="en-US" sz="2400" dirty="0" smtClean="0"/>
          </a:p>
          <a:p>
            <a:pPr marL="0" indent="0" eaLnBrk="1" hangingPunct="1">
              <a:lnSpc>
                <a:spcPct val="80000"/>
              </a:lnSpc>
              <a:defRPr/>
            </a:pPr>
            <a:r>
              <a:rPr lang="el-GR" sz="2400" dirty="0" smtClean="0"/>
              <a:t>Στόχος Βιοκαυσίμων (</a:t>
            </a:r>
            <a:r>
              <a:rPr lang="en-US" sz="2400" dirty="0" smtClean="0"/>
              <a:t>Biofuels</a:t>
            </a:r>
            <a:r>
              <a:rPr lang="el-GR" sz="2400" dirty="0" smtClean="0"/>
              <a:t>)</a:t>
            </a:r>
            <a:endParaRPr lang="en-US" sz="2400" dirty="0" smtClean="0"/>
          </a:p>
          <a:p>
            <a:pPr marL="0" indent="0" eaLnBrk="1" hangingPunct="1">
              <a:lnSpc>
                <a:spcPct val="80000"/>
              </a:lnSpc>
              <a:defRPr/>
            </a:pPr>
            <a:endParaRPr lang="en-US" sz="2400" dirty="0" smtClean="0"/>
          </a:p>
          <a:p>
            <a:pPr marL="0" indent="0" eaLnBrk="1" hangingPunct="1">
              <a:lnSpc>
                <a:spcPct val="80000"/>
              </a:lnSpc>
              <a:buFont typeface="Wingdings" pitchFamily="2" charset="2"/>
              <a:buNone/>
              <a:defRPr/>
            </a:pPr>
            <a:r>
              <a:rPr lang="el-GR" sz="2400" b="1" dirty="0" smtClean="0"/>
              <a:t>Οικιακός και Εμπορικός Τομέας</a:t>
            </a:r>
            <a:endParaRPr lang="en-US" sz="2400" b="1" dirty="0" smtClean="0"/>
          </a:p>
          <a:p>
            <a:pPr marL="0" indent="0" eaLnBrk="1" hangingPunct="1">
              <a:lnSpc>
                <a:spcPct val="80000"/>
              </a:lnSpc>
              <a:defRPr/>
            </a:pPr>
            <a:r>
              <a:rPr lang="el-GR" sz="2400" dirty="0" smtClean="0"/>
              <a:t>Οδηγία γιά τα Κτίρια: Ενεργειακή συμπεριφορά</a:t>
            </a:r>
            <a:endParaRPr lang="en-US" sz="2400" dirty="0" smtClean="0"/>
          </a:p>
          <a:p>
            <a:pPr marL="0" indent="0" eaLnBrk="1" hangingPunct="1">
              <a:lnSpc>
                <a:spcPct val="80000"/>
              </a:lnSpc>
              <a:defRPr/>
            </a:pPr>
            <a:r>
              <a:rPr lang="el-GR" sz="2400" dirty="0" smtClean="0"/>
              <a:t>Ενεργειακή Σήμανση (</a:t>
            </a:r>
            <a:r>
              <a:rPr lang="en-US" sz="2400" dirty="0" smtClean="0"/>
              <a:t>Energy labelling</a:t>
            </a:r>
            <a:r>
              <a:rPr lang="el-GR" sz="2400" dirty="0" smtClean="0"/>
              <a:t>)</a:t>
            </a:r>
            <a:endParaRPr lang="en-US" sz="2400" dirty="0" smtClean="0"/>
          </a:p>
          <a:p>
            <a:pPr marL="0" indent="0" eaLnBrk="1" hangingPunct="1">
              <a:lnSpc>
                <a:spcPct val="80000"/>
              </a:lnSpc>
              <a:defRPr/>
            </a:pPr>
            <a:endParaRPr lang="en-US" sz="2400" dirty="0" smtClean="0"/>
          </a:p>
          <a:p>
            <a:pPr marL="0" indent="0" eaLnBrk="1" hangingPunct="1">
              <a:lnSpc>
                <a:spcPct val="80000"/>
              </a:lnSpc>
              <a:defRPr/>
            </a:pPr>
            <a:endParaRPr lang="en-US" sz="2400" b="1" dirty="0" smtClean="0"/>
          </a:p>
          <a:p>
            <a:pPr marL="0" indent="0" eaLnBrk="1" hangingPunct="1">
              <a:lnSpc>
                <a:spcPct val="80000"/>
              </a:lnSpc>
              <a:defRPr/>
            </a:pPr>
            <a:endParaRPr lang="en-US" sz="2400" b="1" dirty="0" smtClean="0"/>
          </a:p>
          <a:p>
            <a:pPr marL="0" indent="0" eaLnBrk="1" hangingPunct="1">
              <a:lnSpc>
                <a:spcPct val="80000"/>
              </a:lnSpc>
              <a:defRPr/>
            </a:pPr>
            <a:endParaRPr lang="en-US" sz="2400" b="1" dirty="0" smtClean="0"/>
          </a:p>
        </p:txBody>
      </p:sp>
    </p:spTree>
    <p:extLst>
      <p:ext uri="{BB962C8B-B14F-4D97-AF65-F5344CB8AC3E}">
        <p14:creationId xmlns:p14="http://schemas.microsoft.com/office/powerpoint/2010/main" val="121518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73000"/>
                    </a14:imgEffect>
                  </a14:imgLayer>
                </a14:imgProps>
              </a:ext>
            </a:extLst>
          </a:blip>
          <a:srcRect l="9288" r="15559" b="8681"/>
          <a:stretch/>
        </p:blipFill>
        <p:spPr bwMode="auto">
          <a:xfrm>
            <a:off x="3995937" y="64094"/>
            <a:ext cx="5148064" cy="6838325"/>
          </a:xfrm>
          <a:prstGeom prst="rect">
            <a:avLst/>
          </a:prstGeom>
          <a:noFill/>
          <a:ln w="9525">
            <a:solidFill>
              <a:schemeClr val="tx1"/>
            </a:solidFill>
            <a:miter lim="800000"/>
            <a:headEnd/>
            <a:tailEnd/>
          </a:ln>
          <a:effectLst/>
        </p:spPr>
      </p:pic>
      <p:sp>
        <p:nvSpPr>
          <p:cNvPr id="2" name="Title 1"/>
          <p:cNvSpPr>
            <a:spLocks noGrp="1"/>
          </p:cNvSpPr>
          <p:nvPr>
            <p:ph type="title"/>
          </p:nvPr>
        </p:nvSpPr>
        <p:spPr>
          <a:xfrm>
            <a:off x="457200" y="274638"/>
            <a:ext cx="2458616" cy="2578298"/>
          </a:xfrm>
        </p:spPr>
        <p:txBody>
          <a:bodyPr>
            <a:normAutofit/>
          </a:bodyPr>
          <a:lstStyle/>
          <a:p>
            <a:r>
              <a:rPr lang="el-GR" dirty="0"/>
              <a:t>ΕΥΡΩΠΑΪΚΗ </a:t>
            </a:r>
            <a:r>
              <a:rPr lang="el-GR" dirty="0" smtClean="0"/>
              <a:t>ΕΝΩΣΗ</a:t>
            </a:r>
            <a:br>
              <a:rPr lang="el-GR" dirty="0" smtClean="0"/>
            </a:br>
            <a:r>
              <a:rPr lang="el-GR" dirty="0" smtClean="0"/>
              <a:t/>
            </a:r>
            <a:br>
              <a:rPr lang="el-GR" dirty="0" smtClean="0"/>
            </a:br>
            <a:r>
              <a:rPr lang="el-GR" dirty="0" smtClean="0"/>
              <a:t>Συγκριτικά στοιχεία</a:t>
            </a:r>
            <a:endParaRPr lang="en-GB" dirty="0"/>
          </a:p>
        </p:txBody>
      </p:sp>
    </p:spTree>
    <p:extLst>
      <p:ext uri="{BB962C8B-B14F-4D97-AF65-F5344CB8AC3E}">
        <p14:creationId xmlns:p14="http://schemas.microsoft.com/office/powerpoint/2010/main" val="16861047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ΣΗΜΕΡΙΝΟ ΠΛΑΙΣΙΟ </a:t>
            </a:r>
            <a:endParaRPr lang="en-GB" dirty="0"/>
          </a:p>
        </p:txBody>
      </p:sp>
      <p:sp>
        <p:nvSpPr>
          <p:cNvPr id="3" name="Content Placeholder 2"/>
          <p:cNvSpPr>
            <a:spLocks noGrp="1"/>
          </p:cNvSpPr>
          <p:nvPr>
            <p:ph idx="1"/>
          </p:nvPr>
        </p:nvSpPr>
        <p:spPr>
          <a:xfrm>
            <a:off x="683568" y="1196752"/>
            <a:ext cx="8229600" cy="5217443"/>
          </a:xfrm>
        </p:spPr>
        <p:txBody>
          <a:bodyPr/>
          <a:lstStyle/>
          <a:p>
            <a:pPr>
              <a:spcBef>
                <a:spcPct val="50000"/>
              </a:spcBef>
            </a:pPr>
            <a:r>
              <a:rPr lang="el-GR" dirty="0">
                <a:latin typeface="Arial" charset="0"/>
              </a:rPr>
              <a:t>- ΑΥΞΗΣΗ ΠΛΗΘΥΣΜΟΥ</a:t>
            </a:r>
          </a:p>
          <a:p>
            <a:pPr>
              <a:spcBef>
                <a:spcPct val="50000"/>
              </a:spcBef>
            </a:pPr>
            <a:r>
              <a:rPr lang="el-GR" dirty="0">
                <a:latin typeface="Arial" charset="0"/>
              </a:rPr>
              <a:t>- </a:t>
            </a:r>
            <a:r>
              <a:rPr lang="el-GR" dirty="0"/>
              <a:t>ΒΕΛΤΙΩΣΗ</a:t>
            </a:r>
            <a:r>
              <a:rPr lang="el-GR" dirty="0">
                <a:latin typeface="Arial" charset="0"/>
              </a:rPr>
              <a:t> ΕΠΙΠΕΔΟΥ ΔΙΑΒΙΩΣΗΣ</a:t>
            </a:r>
          </a:p>
          <a:p>
            <a:pPr>
              <a:spcBef>
                <a:spcPct val="50000"/>
              </a:spcBef>
            </a:pPr>
            <a:r>
              <a:rPr lang="el-GR" dirty="0">
                <a:latin typeface="Arial" charset="0"/>
              </a:rPr>
              <a:t>- ΑΥΞΗΣΗ ΜΕΤΑΦΟΡΩΝ </a:t>
            </a:r>
          </a:p>
          <a:p>
            <a:pPr>
              <a:spcBef>
                <a:spcPct val="50000"/>
              </a:spcBef>
            </a:pPr>
            <a:r>
              <a:rPr lang="el-GR" dirty="0">
                <a:latin typeface="Arial" charset="0"/>
              </a:rPr>
              <a:t>- ΑΥΞΗΣΗ ΜΕΤΑΚΙΝΗΣΕΩΝ</a:t>
            </a:r>
          </a:p>
          <a:p>
            <a:pPr>
              <a:spcBef>
                <a:spcPct val="50000"/>
              </a:spcBef>
            </a:pPr>
            <a:r>
              <a:rPr lang="el-GR" dirty="0">
                <a:latin typeface="Arial" charset="0"/>
              </a:rPr>
              <a:t>- ΥΠΗΡΕΣΙΕΣ, </a:t>
            </a:r>
            <a:r>
              <a:rPr lang="el-GR" dirty="0" smtClean="0">
                <a:latin typeface="Arial" charset="0"/>
              </a:rPr>
              <a:t>ΠΡΟΪΟΝΤΑ</a:t>
            </a:r>
            <a:r>
              <a:rPr lang="el-GR" dirty="0">
                <a:latin typeface="Arial" charset="0"/>
              </a:rPr>
              <a:t>, ΔΙΕΡΓΑΣΙΕΣ, ΤΕΧΝΟΛΟΓΙΕΣ</a:t>
            </a:r>
          </a:p>
          <a:p>
            <a:endParaRPr lang="el-GR" dirty="0" smtClean="0"/>
          </a:p>
          <a:p>
            <a:endParaRPr lang="el-GR" dirty="0"/>
          </a:p>
          <a:p>
            <a:r>
              <a:rPr lang="el-GR" b="1" dirty="0">
                <a:latin typeface="Arial" charset="0"/>
              </a:rPr>
              <a:t>ΣΥΝΕΠΕΙΑ:    </a:t>
            </a:r>
            <a:r>
              <a:rPr lang="el-GR" b="1" dirty="0">
                <a:solidFill>
                  <a:srgbClr val="FF0000"/>
                </a:solidFill>
                <a:latin typeface="Arial" charset="0"/>
              </a:rPr>
              <a:t>ΑΥΞΗΣΗ ΤΗΣ ΖΗΤΗΣΗΣ ΕΝΕΡΓΕΙΑΣ</a:t>
            </a:r>
            <a:endParaRPr lang="el-GR" dirty="0">
              <a:latin typeface="Arial" charset="0"/>
            </a:endParaRPr>
          </a:p>
          <a:p>
            <a:endParaRPr lang="en-GB" dirty="0"/>
          </a:p>
        </p:txBody>
      </p:sp>
    </p:spTree>
    <p:extLst>
      <p:ext uri="{BB962C8B-B14F-4D97-AF65-F5344CB8AC3E}">
        <p14:creationId xmlns:p14="http://schemas.microsoft.com/office/powerpoint/2010/main" val="23832385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648072"/>
          </a:xfrm>
        </p:spPr>
        <p:txBody>
          <a:bodyPr>
            <a:normAutofit/>
          </a:bodyPr>
          <a:lstStyle/>
          <a:p>
            <a:r>
              <a:rPr lang="el-GR" dirty="0" smtClean="0">
                <a:solidFill>
                  <a:srgbClr val="002060"/>
                </a:solidFill>
              </a:rPr>
              <a:t>ΕΝΕΡΓΕΙΑΚΟΙ ΠΟΡΟΙ</a:t>
            </a:r>
            <a:endParaRPr lang="en-GB" dirty="0">
              <a:solidFill>
                <a:srgbClr val="002060"/>
              </a:solidFill>
            </a:endParaRPr>
          </a:p>
        </p:txBody>
      </p:sp>
      <p:sp>
        <p:nvSpPr>
          <p:cNvPr id="5" name="Text Placeholder 4"/>
          <p:cNvSpPr>
            <a:spLocks noGrp="1"/>
          </p:cNvSpPr>
          <p:nvPr>
            <p:ph type="body" idx="1"/>
          </p:nvPr>
        </p:nvSpPr>
        <p:spPr/>
        <p:txBody>
          <a:bodyPr/>
          <a:lstStyle/>
          <a:p>
            <a:r>
              <a:rPr lang="el-GR" dirty="0" smtClean="0">
                <a:solidFill>
                  <a:srgbClr val="C00000"/>
                </a:solidFill>
              </a:rPr>
              <a:t>ΣΥΜΒΑΤΙΚΟΙ ΠΟΡΟΙ</a:t>
            </a:r>
            <a:endParaRPr lang="en-GB" dirty="0">
              <a:solidFill>
                <a:srgbClr val="C00000"/>
              </a:solidFill>
            </a:endParaRPr>
          </a:p>
        </p:txBody>
      </p:sp>
      <p:sp>
        <p:nvSpPr>
          <p:cNvPr id="6" name="Content Placeholder 5"/>
          <p:cNvSpPr>
            <a:spLocks noGrp="1"/>
          </p:cNvSpPr>
          <p:nvPr>
            <p:ph sz="half" idx="2"/>
          </p:nvPr>
        </p:nvSpPr>
        <p:spPr/>
        <p:txBody>
          <a:bodyPr/>
          <a:lstStyle/>
          <a:p>
            <a:r>
              <a:rPr lang="el-GR" dirty="0" smtClean="0"/>
              <a:t>ΚΑΡΒΟΥΝΟ</a:t>
            </a:r>
          </a:p>
          <a:p>
            <a:pPr lvl="1"/>
            <a:r>
              <a:rPr lang="el-GR" dirty="0" smtClean="0"/>
              <a:t>ΤΥΡΦΗ</a:t>
            </a:r>
          </a:p>
          <a:p>
            <a:pPr lvl="1"/>
            <a:r>
              <a:rPr lang="el-GR" dirty="0" smtClean="0"/>
              <a:t>ΛΙΓΝΙΤΗΣ</a:t>
            </a:r>
          </a:p>
          <a:p>
            <a:pPr lvl="1"/>
            <a:r>
              <a:rPr lang="el-GR" dirty="0" smtClean="0"/>
              <a:t>ΑΣΦΑΛΤΟΥΧΟΙ</a:t>
            </a:r>
          </a:p>
          <a:p>
            <a:pPr lvl="1"/>
            <a:r>
              <a:rPr lang="el-GR" dirty="0" smtClean="0"/>
              <a:t>ΑΝΘΡΑΚΙΤΗΣ</a:t>
            </a:r>
          </a:p>
          <a:p>
            <a:r>
              <a:rPr lang="el-GR" dirty="0" smtClean="0"/>
              <a:t>ΠΕΤΡΕΛΑΙΟ</a:t>
            </a:r>
          </a:p>
          <a:p>
            <a:r>
              <a:rPr lang="el-GR" dirty="0" smtClean="0"/>
              <a:t>ΦΥΣΙΚΟ ΑΕΡΙΟ</a:t>
            </a:r>
          </a:p>
          <a:p>
            <a:r>
              <a:rPr lang="el-GR" dirty="0" smtClean="0"/>
              <a:t>ΟΥΡΑΝΙΟ</a:t>
            </a:r>
            <a:endParaRPr lang="en-GB" dirty="0"/>
          </a:p>
        </p:txBody>
      </p:sp>
      <p:sp>
        <p:nvSpPr>
          <p:cNvPr id="7" name="Text Placeholder 6"/>
          <p:cNvSpPr>
            <a:spLocks noGrp="1"/>
          </p:cNvSpPr>
          <p:nvPr>
            <p:ph type="body" sz="quarter" idx="3"/>
          </p:nvPr>
        </p:nvSpPr>
        <p:spPr/>
        <p:txBody>
          <a:bodyPr>
            <a:normAutofit fontScale="92500" lnSpcReduction="20000"/>
          </a:bodyPr>
          <a:lstStyle/>
          <a:p>
            <a:r>
              <a:rPr lang="el-GR" dirty="0" smtClean="0">
                <a:solidFill>
                  <a:srgbClr val="C00000"/>
                </a:solidFill>
              </a:rPr>
              <a:t>ΑΝΑΝΕΩΣΙΜΕΣ ΠΗΓΕΣ ΕΝΕΡΓΕΙΑΣ</a:t>
            </a:r>
            <a:endParaRPr lang="en-GB" dirty="0">
              <a:solidFill>
                <a:srgbClr val="C00000"/>
              </a:solidFill>
            </a:endParaRPr>
          </a:p>
        </p:txBody>
      </p:sp>
      <p:sp>
        <p:nvSpPr>
          <p:cNvPr id="8" name="Content Placeholder 7"/>
          <p:cNvSpPr>
            <a:spLocks noGrp="1"/>
          </p:cNvSpPr>
          <p:nvPr>
            <p:ph sz="quarter" idx="4"/>
          </p:nvPr>
        </p:nvSpPr>
        <p:spPr/>
        <p:txBody>
          <a:bodyPr>
            <a:normAutofit/>
          </a:bodyPr>
          <a:lstStyle/>
          <a:p>
            <a:r>
              <a:rPr lang="el-GR" dirty="0" smtClean="0"/>
              <a:t>ΗΛΙΑΚΗ</a:t>
            </a:r>
          </a:p>
          <a:p>
            <a:r>
              <a:rPr lang="el-GR" dirty="0" smtClean="0"/>
              <a:t>ΑΙΟΛΙΚΗ</a:t>
            </a:r>
          </a:p>
          <a:p>
            <a:r>
              <a:rPr lang="el-GR" dirty="0" smtClean="0"/>
              <a:t>ΥΔΡΑΥΛΙΚΗ</a:t>
            </a:r>
          </a:p>
          <a:p>
            <a:pPr lvl="1"/>
            <a:r>
              <a:rPr lang="el-GR" dirty="0" smtClean="0"/>
              <a:t>ΥΨΟΜΕΤΡΙΚΗ</a:t>
            </a:r>
          </a:p>
          <a:p>
            <a:pPr lvl="1"/>
            <a:r>
              <a:rPr lang="el-GR" dirty="0" smtClean="0"/>
              <a:t>ΠΟΤΑΜΟΥ</a:t>
            </a:r>
          </a:p>
          <a:p>
            <a:pPr lvl="1"/>
            <a:r>
              <a:rPr lang="el-GR" dirty="0" smtClean="0"/>
              <a:t>ΠΑΛΙΡΡΟΙΑΣ</a:t>
            </a:r>
          </a:p>
          <a:p>
            <a:pPr lvl="1"/>
            <a:r>
              <a:rPr lang="el-GR" dirty="0" smtClean="0"/>
              <a:t>ΚΥΜΑΤΙΚΗ</a:t>
            </a:r>
          </a:p>
          <a:p>
            <a:r>
              <a:rPr lang="el-GR" dirty="0" smtClean="0"/>
              <a:t>ΒΙΟΜΑΖΑ</a:t>
            </a:r>
          </a:p>
          <a:p>
            <a:r>
              <a:rPr lang="el-GR" dirty="0" smtClean="0"/>
              <a:t>ΓΕΩΘΕΡΜΙΑ</a:t>
            </a:r>
            <a:endParaRPr lang="en-GB" dirty="0"/>
          </a:p>
        </p:txBody>
      </p:sp>
    </p:spTree>
    <p:extLst>
      <p:ext uri="{BB962C8B-B14F-4D97-AF65-F5344CB8AC3E}">
        <p14:creationId xmlns:p14="http://schemas.microsoft.com/office/powerpoint/2010/main" val="37880839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50825" y="1412875"/>
            <a:ext cx="2305050" cy="4129088"/>
          </a:xfrm>
          <a:prstGeom prst="rect">
            <a:avLst/>
          </a:prstGeom>
          <a:noFill/>
          <a:ln w="9525">
            <a:solidFill>
              <a:schemeClr val="tx1"/>
            </a:solidFill>
            <a:miter lim="800000"/>
            <a:headEnd/>
            <a:tailEnd/>
          </a:ln>
        </p:spPr>
        <p:txBody>
          <a:bodyPr>
            <a:spAutoFit/>
          </a:bodyPr>
          <a:lstStyle/>
          <a:p>
            <a:pPr>
              <a:spcBef>
                <a:spcPct val="50000"/>
              </a:spcBef>
            </a:pPr>
            <a:r>
              <a:rPr lang="el-GR" sz="2000" b="1">
                <a:solidFill>
                  <a:srgbClr val="FF0000"/>
                </a:solidFill>
                <a:latin typeface="Arial" charset="0"/>
              </a:rPr>
              <a:t>ΗΛΙΑΚΗ</a:t>
            </a:r>
            <a:r>
              <a:rPr lang="el-GR" sz="2000">
                <a:solidFill>
                  <a:srgbClr val="FF0000"/>
                </a:solidFill>
                <a:latin typeface="Arial" charset="0"/>
              </a:rPr>
              <a:t> </a:t>
            </a:r>
          </a:p>
          <a:p>
            <a:pPr>
              <a:spcBef>
                <a:spcPct val="50000"/>
              </a:spcBef>
            </a:pPr>
            <a:r>
              <a:rPr lang="el-GR" sz="1400">
                <a:solidFill>
                  <a:srgbClr val="FF0000"/>
                </a:solidFill>
                <a:latin typeface="Arial" charset="0"/>
              </a:rPr>
              <a:t>Θερμότητα / ηλεκτρισμός</a:t>
            </a:r>
          </a:p>
          <a:p>
            <a:pPr>
              <a:spcBef>
                <a:spcPct val="50000"/>
              </a:spcBef>
            </a:pPr>
            <a:endParaRPr lang="el-GR" sz="1400">
              <a:solidFill>
                <a:srgbClr val="FF0000"/>
              </a:solidFill>
              <a:latin typeface="Arial" charset="0"/>
            </a:endParaRPr>
          </a:p>
          <a:p>
            <a:pPr>
              <a:spcBef>
                <a:spcPct val="50000"/>
              </a:spcBef>
            </a:pPr>
            <a:r>
              <a:rPr lang="el-GR" sz="1400">
                <a:solidFill>
                  <a:srgbClr val="FF0000"/>
                </a:solidFill>
                <a:latin typeface="Arial" charset="0"/>
              </a:rPr>
              <a:t>ΣΥΛΛΕΚΤΕΣ</a:t>
            </a:r>
          </a:p>
          <a:p>
            <a:pPr>
              <a:spcBef>
                <a:spcPct val="50000"/>
              </a:spcBef>
            </a:pPr>
            <a:r>
              <a:rPr lang="el-GR" sz="1400">
                <a:solidFill>
                  <a:srgbClr val="FF0000"/>
                </a:solidFill>
                <a:latin typeface="Arial" charset="0"/>
              </a:rPr>
              <a:t>ΦΩΤΟΒΟΛΤΑΪΚΑ</a:t>
            </a:r>
          </a:p>
          <a:p>
            <a:pPr>
              <a:spcBef>
                <a:spcPct val="50000"/>
              </a:spcBef>
            </a:pPr>
            <a:r>
              <a:rPr lang="el-GR" sz="1400">
                <a:solidFill>
                  <a:srgbClr val="FF0000"/>
                </a:solidFill>
                <a:latin typeface="Arial" charset="0"/>
              </a:rPr>
              <a:t>ΘΕΡΜΙΚΟΣ ΣΤΑΘΜΟΣ</a:t>
            </a:r>
          </a:p>
          <a:p>
            <a:pPr>
              <a:spcBef>
                <a:spcPct val="50000"/>
              </a:spcBef>
            </a:pPr>
            <a:endParaRPr lang="el-GR" sz="1400">
              <a:solidFill>
                <a:srgbClr val="FF0000"/>
              </a:solidFill>
              <a:latin typeface="Arial" charset="0"/>
            </a:endParaRPr>
          </a:p>
          <a:p>
            <a:pPr>
              <a:spcBef>
                <a:spcPct val="50000"/>
              </a:spcBef>
            </a:pPr>
            <a:r>
              <a:rPr lang="el-GR" sz="1400">
                <a:solidFill>
                  <a:srgbClr val="FF0000"/>
                </a:solidFill>
                <a:latin typeface="Arial" charset="0"/>
              </a:rPr>
              <a:t>ΒΙΟΚΛΙΜΑΤΙΚΗ ΑΡΧΙΤΕΚΤΟΝΙΚΗ</a:t>
            </a:r>
          </a:p>
          <a:p>
            <a:pPr>
              <a:spcBef>
                <a:spcPct val="50000"/>
              </a:spcBef>
            </a:pPr>
            <a:endParaRPr lang="el-GR" sz="1400">
              <a:latin typeface="Arial" charset="0"/>
            </a:endParaRPr>
          </a:p>
          <a:p>
            <a:pPr>
              <a:spcBef>
                <a:spcPct val="50000"/>
              </a:spcBef>
            </a:pPr>
            <a:endParaRPr lang="el-GR" sz="1400">
              <a:latin typeface="Arial" charset="0"/>
            </a:endParaRPr>
          </a:p>
          <a:p>
            <a:pPr>
              <a:spcBef>
                <a:spcPct val="50000"/>
              </a:spcBef>
            </a:pPr>
            <a:endParaRPr lang="el-GR" sz="1400">
              <a:latin typeface="Arial" charset="0"/>
            </a:endParaRPr>
          </a:p>
          <a:p>
            <a:pPr>
              <a:spcBef>
                <a:spcPct val="50000"/>
              </a:spcBef>
            </a:pPr>
            <a:endParaRPr lang="el-GR" sz="1400">
              <a:latin typeface="Arial" charset="0"/>
            </a:endParaRPr>
          </a:p>
        </p:txBody>
      </p:sp>
      <p:sp>
        <p:nvSpPr>
          <p:cNvPr id="64515" name="Text Box 3"/>
          <p:cNvSpPr txBox="1">
            <a:spLocks noChangeArrowheads="1"/>
          </p:cNvSpPr>
          <p:nvPr/>
        </p:nvSpPr>
        <p:spPr bwMode="auto">
          <a:xfrm>
            <a:off x="5508625" y="3357563"/>
            <a:ext cx="2663825" cy="2143125"/>
          </a:xfrm>
          <a:prstGeom prst="rect">
            <a:avLst/>
          </a:prstGeom>
          <a:noFill/>
          <a:ln w="9525">
            <a:solidFill>
              <a:schemeClr val="tx1"/>
            </a:solidFill>
            <a:miter lim="800000"/>
            <a:headEnd/>
            <a:tailEnd/>
          </a:ln>
        </p:spPr>
        <p:txBody>
          <a:bodyPr>
            <a:spAutoFit/>
          </a:bodyPr>
          <a:lstStyle/>
          <a:p>
            <a:pPr>
              <a:spcBef>
                <a:spcPct val="50000"/>
              </a:spcBef>
            </a:pPr>
            <a:r>
              <a:rPr lang="el-GR" sz="2000" b="1">
                <a:solidFill>
                  <a:srgbClr val="660033"/>
                </a:solidFill>
                <a:latin typeface="Arial" charset="0"/>
              </a:rPr>
              <a:t>ΓΕΩΘΕΡΜΙΑ</a:t>
            </a:r>
          </a:p>
          <a:p>
            <a:pPr>
              <a:spcBef>
                <a:spcPct val="50000"/>
              </a:spcBef>
            </a:pPr>
            <a:r>
              <a:rPr lang="el-GR" sz="1400">
                <a:solidFill>
                  <a:srgbClr val="660033"/>
                </a:solidFill>
                <a:latin typeface="Arial" charset="0"/>
              </a:rPr>
              <a:t>Θερμότητα / Ηλεκτρισμός</a:t>
            </a:r>
          </a:p>
          <a:p>
            <a:pPr>
              <a:spcBef>
                <a:spcPct val="50000"/>
              </a:spcBef>
            </a:pPr>
            <a:endParaRPr lang="el-GR" sz="1400">
              <a:latin typeface="Arial" charset="0"/>
            </a:endParaRPr>
          </a:p>
          <a:p>
            <a:pPr>
              <a:spcBef>
                <a:spcPct val="50000"/>
              </a:spcBef>
            </a:pPr>
            <a:endParaRPr lang="el-GR" sz="1200">
              <a:latin typeface="Arial" charset="0"/>
            </a:endParaRPr>
          </a:p>
          <a:p>
            <a:pPr>
              <a:spcBef>
                <a:spcPct val="50000"/>
              </a:spcBef>
            </a:pPr>
            <a:endParaRPr lang="el-GR" sz="1200">
              <a:latin typeface="Arial" charset="0"/>
            </a:endParaRPr>
          </a:p>
          <a:p>
            <a:pPr>
              <a:spcBef>
                <a:spcPct val="50000"/>
              </a:spcBef>
            </a:pPr>
            <a:endParaRPr lang="el-GR" sz="1200">
              <a:latin typeface="Arial" charset="0"/>
            </a:endParaRPr>
          </a:p>
          <a:p>
            <a:pPr>
              <a:spcBef>
                <a:spcPct val="50000"/>
              </a:spcBef>
            </a:pPr>
            <a:endParaRPr lang="el-GR" sz="1200">
              <a:latin typeface="Arial" charset="0"/>
            </a:endParaRPr>
          </a:p>
        </p:txBody>
      </p:sp>
      <p:sp>
        <p:nvSpPr>
          <p:cNvPr id="64516" name="Text Box 4"/>
          <p:cNvSpPr txBox="1">
            <a:spLocks noChangeArrowheads="1"/>
          </p:cNvSpPr>
          <p:nvPr/>
        </p:nvSpPr>
        <p:spPr bwMode="auto">
          <a:xfrm>
            <a:off x="5508625" y="1412875"/>
            <a:ext cx="2665413" cy="1652588"/>
          </a:xfrm>
          <a:prstGeom prst="rect">
            <a:avLst/>
          </a:prstGeom>
          <a:noFill/>
          <a:ln w="9525">
            <a:solidFill>
              <a:schemeClr val="tx1"/>
            </a:solidFill>
            <a:miter lim="800000"/>
            <a:headEnd/>
            <a:tailEnd/>
          </a:ln>
        </p:spPr>
        <p:txBody>
          <a:bodyPr>
            <a:spAutoFit/>
          </a:bodyPr>
          <a:lstStyle/>
          <a:p>
            <a:pPr>
              <a:spcBef>
                <a:spcPct val="50000"/>
              </a:spcBef>
            </a:pPr>
            <a:r>
              <a:rPr lang="el-GR" b="1">
                <a:solidFill>
                  <a:srgbClr val="CC00FF"/>
                </a:solidFill>
                <a:latin typeface="Arial" charset="0"/>
              </a:rPr>
              <a:t>ΥΔΡΑΥΛΙΚΗ</a:t>
            </a:r>
          </a:p>
          <a:p>
            <a:pPr>
              <a:spcBef>
                <a:spcPct val="50000"/>
              </a:spcBef>
            </a:pPr>
            <a:r>
              <a:rPr lang="el-GR" sz="1400">
                <a:solidFill>
                  <a:srgbClr val="CC00FF"/>
                </a:solidFill>
                <a:latin typeface="Arial" charset="0"/>
              </a:rPr>
              <a:t>Ηλεκτρισμός</a:t>
            </a:r>
          </a:p>
          <a:p>
            <a:pPr>
              <a:spcBef>
                <a:spcPct val="50000"/>
              </a:spcBef>
            </a:pPr>
            <a:endParaRPr lang="el-GR" sz="1400">
              <a:solidFill>
                <a:srgbClr val="CC00FF"/>
              </a:solidFill>
              <a:latin typeface="Arial" charset="0"/>
            </a:endParaRPr>
          </a:p>
          <a:p>
            <a:pPr>
              <a:spcBef>
                <a:spcPct val="50000"/>
              </a:spcBef>
            </a:pPr>
            <a:r>
              <a:rPr lang="el-GR" sz="1400">
                <a:solidFill>
                  <a:srgbClr val="CC00FF"/>
                </a:solidFill>
                <a:latin typeface="Arial" charset="0"/>
              </a:rPr>
              <a:t>ΥΔΡΟΗΛΕΚΤΡΙΚΗ</a:t>
            </a:r>
          </a:p>
          <a:p>
            <a:pPr>
              <a:spcBef>
                <a:spcPct val="50000"/>
              </a:spcBef>
            </a:pPr>
            <a:r>
              <a:rPr lang="el-GR" sz="1400">
                <a:solidFill>
                  <a:srgbClr val="CC00FF"/>
                </a:solidFill>
                <a:latin typeface="Arial" charset="0"/>
              </a:rPr>
              <a:t>ΚΥΜΑΤΙΚΗ, ΠΑΛΙΡΡΟΙΑΚΗ</a:t>
            </a:r>
          </a:p>
        </p:txBody>
      </p:sp>
      <p:sp>
        <p:nvSpPr>
          <p:cNvPr id="64517" name="Text Box 5"/>
          <p:cNvSpPr txBox="1">
            <a:spLocks noChangeArrowheads="1"/>
          </p:cNvSpPr>
          <p:nvPr/>
        </p:nvSpPr>
        <p:spPr bwMode="auto">
          <a:xfrm>
            <a:off x="2771775" y="1412875"/>
            <a:ext cx="2447925" cy="1638300"/>
          </a:xfrm>
          <a:prstGeom prst="rect">
            <a:avLst/>
          </a:prstGeom>
          <a:noFill/>
          <a:ln w="9525">
            <a:solidFill>
              <a:schemeClr val="tx1"/>
            </a:solidFill>
            <a:miter lim="800000"/>
            <a:headEnd/>
            <a:tailEnd/>
          </a:ln>
        </p:spPr>
        <p:txBody>
          <a:bodyPr>
            <a:spAutoFit/>
          </a:bodyPr>
          <a:lstStyle/>
          <a:p>
            <a:pPr>
              <a:spcBef>
                <a:spcPct val="50000"/>
              </a:spcBef>
            </a:pPr>
            <a:r>
              <a:rPr lang="el-GR" sz="2000" b="1">
                <a:solidFill>
                  <a:srgbClr val="0000FF"/>
                </a:solidFill>
                <a:latin typeface="Arial" charset="0"/>
              </a:rPr>
              <a:t>ΑΙΟΛΙΚΗ</a:t>
            </a:r>
          </a:p>
          <a:p>
            <a:pPr>
              <a:spcBef>
                <a:spcPct val="50000"/>
              </a:spcBef>
            </a:pPr>
            <a:r>
              <a:rPr lang="el-GR" sz="1400">
                <a:solidFill>
                  <a:srgbClr val="0000FF"/>
                </a:solidFill>
                <a:latin typeface="Arial" charset="0"/>
              </a:rPr>
              <a:t>Ηλεκτρισμός</a:t>
            </a:r>
          </a:p>
          <a:p>
            <a:pPr>
              <a:spcBef>
                <a:spcPct val="50000"/>
              </a:spcBef>
            </a:pPr>
            <a:endParaRPr lang="el-GR" sz="1400">
              <a:solidFill>
                <a:srgbClr val="0000FF"/>
              </a:solidFill>
              <a:latin typeface="Arial" charset="0"/>
            </a:endParaRPr>
          </a:p>
          <a:p>
            <a:pPr>
              <a:spcBef>
                <a:spcPct val="50000"/>
              </a:spcBef>
            </a:pPr>
            <a:r>
              <a:rPr lang="el-GR" sz="1400">
                <a:solidFill>
                  <a:srgbClr val="0000FF"/>
                </a:solidFill>
                <a:latin typeface="Arial" charset="0"/>
              </a:rPr>
              <a:t>ΑΝΕΜΟΓΕΝΝΗΤΡΙΕΣ</a:t>
            </a:r>
          </a:p>
          <a:p>
            <a:pPr>
              <a:spcBef>
                <a:spcPct val="50000"/>
              </a:spcBef>
            </a:pPr>
            <a:endParaRPr lang="el-GR" sz="1200">
              <a:latin typeface="Arial" charset="0"/>
            </a:endParaRPr>
          </a:p>
        </p:txBody>
      </p:sp>
      <p:sp>
        <p:nvSpPr>
          <p:cNvPr id="64518" name="Text Box 6"/>
          <p:cNvSpPr txBox="1">
            <a:spLocks noChangeArrowheads="1"/>
          </p:cNvSpPr>
          <p:nvPr/>
        </p:nvSpPr>
        <p:spPr bwMode="auto">
          <a:xfrm>
            <a:off x="2771775" y="3429000"/>
            <a:ext cx="2447925" cy="2108200"/>
          </a:xfrm>
          <a:prstGeom prst="rect">
            <a:avLst/>
          </a:prstGeom>
          <a:noFill/>
          <a:ln w="9525">
            <a:solidFill>
              <a:schemeClr val="tx1"/>
            </a:solidFill>
            <a:miter lim="800000"/>
            <a:headEnd/>
            <a:tailEnd/>
          </a:ln>
        </p:spPr>
        <p:txBody>
          <a:bodyPr>
            <a:spAutoFit/>
          </a:bodyPr>
          <a:lstStyle/>
          <a:p>
            <a:pPr>
              <a:spcBef>
                <a:spcPct val="50000"/>
              </a:spcBef>
            </a:pPr>
            <a:r>
              <a:rPr lang="el-GR" sz="2000" b="1">
                <a:solidFill>
                  <a:srgbClr val="009900"/>
                </a:solidFill>
                <a:latin typeface="Arial" charset="0"/>
              </a:rPr>
              <a:t>ΒΙΟΜΑΖΑ</a:t>
            </a:r>
          </a:p>
          <a:p>
            <a:pPr>
              <a:spcBef>
                <a:spcPct val="50000"/>
              </a:spcBef>
            </a:pPr>
            <a:r>
              <a:rPr lang="el-GR" sz="1400">
                <a:solidFill>
                  <a:srgbClr val="009900"/>
                </a:solidFill>
                <a:latin typeface="Arial" charset="0"/>
              </a:rPr>
              <a:t>Θερμότητα / Ηλεκτρισμός</a:t>
            </a:r>
          </a:p>
          <a:p>
            <a:pPr>
              <a:spcBef>
                <a:spcPct val="50000"/>
              </a:spcBef>
            </a:pPr>
            <a:endParaRPr lang="el-GR" sz="1400">
              <a:solidFill>
                <a:srgbClr val="009900"/>
              </a:solidFill>
              <a:latin typeface="Arial" charset="0"/>
            </a:endParaRPr>
          </a:p>
          <a:p>
            <a:pPr>
              <a:spcBef>
                <a:spcPct val="50000"/>
              </a:spcBef>
            </a:pPr>
            <a:r>
              <a:rPr lang="el-GR" sz="1400">
                <a:solidFill>
                  <a:srgbClr val="009900"/>
                </a:solidFill>
                <a:latin typeface="Arial" charset="0"/>
              </a:rPr>
              <a:t>Φυτείες, υπολείμματα καλλιεργειών, απόβλητα κλπ</a:t>
            </a:r>
            <a:r>
              <a:rPr lang="el-GR" sz="1400">
                <a:latin typeface="Arial" charset="0"/>
              </a:rPr>
              <a:t>.</a:t>
            </a:r>
          </a:p>
          <a:p>
            <a:pPr>
              <a:spcBef>
                <a:spcPct val="50000"/>
              </a:spcBef>
            </a:pPr>
            <a:endParaRPr lang="el-GR" sz="1400">
              <a:latin typeface="Arial" charset="0"/>
            </a:endParaRPr>
          </a:p>
        </p:txBody>
      </p:sp>
      <p:sp>
        <p:nvSpPr>
          <p:cNvPr id="64519" name="Text Box 7"/>
          <p:cNvSpPr txBox="1">
            <a:spLocks noChangeArrowheads="1"/>
          </p:cNvSpPr>
          <p:nvPr/>
        </p:nvSpPr>
        <p:spPr bwMode="auto">
          <a:xfrm>
            <a:off x="250825" y="5949950"/>
            <a:ext cx="7993063" cy="466725"/>
          </a:xfrm>
          <a:prstGeom prst="rect">
            <a:avLst/>
          </a:prstGeom>
          <a:solidFill>
            <a:srgbClr val="FF0000"/>
          </a:solidFill>
          <a:ln w="9525">
            <a:solidFill>
              <a:srgbClr val="FF0000"/>
            </a:solidFill>
            <a:miter lim="800000"/>
            <a:headEnd/>
            <a:tailEnd/>
          </a:ln>
        </p:spPr>
        <p:txBody>
          <a:bodyPr>
            <a:spAutoFit/>
          </a:bodyPr>
          <a:lstStyle/>
          <a:p>
            <a:pPr algn="ctr"/>
            <a:r>
              <a:rPr lang="el-GR" sz="2400" b="1">
                <a:solidFill>
                  <a:srgbClr val="CCFF33"/>
                </a:solidFill>
                <a:latin typeface="Arial" charset="0"/>
              </a:rPr>
              <a:t>ΕΞΟΙΚΟΝΟΜΗΣΗ ΕΝΕΡΓΕΙΑΣ</a:t>
            </a:r>
          </a:p>
        </p:txBody>
      </p:sp>
      <p:sp>
        <p:nvSpPr>
          <p:cNvPr id="54280" name="Text Box 8"/>
          <p:cNvSpPr txBox="1">
            <a:spLocks noChangeArrowheads="1"/>
          </p:cNvSpPr>
          <p:nvPr/>
        </p:nvSpPr>
        <p:spPr bwMode="auto">
          <a:xfrm>
            <a:off x="1692275" y="476250"/>
            <a:ext cx="5759450" cy="395288"/>
          </a:xfrm>
          <a:prstGeom prst="rect">
            <a:avLst/>
          </a:prstGeom>
          <a:noFill/>
          <a:ln w="28575">
            <a:solidFill>
              <a:schemeClr val="tx1"/>
            </a:solidFill>
            <a:miter lim="800000"/>
            <a:headEnd/>
            <a:tailEnd/>
          </a:ln>
        </p:spPr>
        <p:txBody>
          <a:bodyPr>
            <a:spAutoFit/>
          </a:bodyPr>
          <a:lstStyle/>
          <a:p>
            <a:pPr algn="ctr">
              <a:spcBef>
                <a:spcPct val="50000"/>
              </a:spcBef>
            </a:pPr>
            <a:r>
              <a:rPr lang="el-GR">
                <a:latin typeface="Arial" charset="0"/>
              </a:rPr>
              <a:t>ΑΝΑΝΕΩΣΙΜΕΣ ΠΗΓΕΣ ΕΝΕΡΓΕΙΑΣ [2]</a:t>
            </a:r>
          </a:p>
        </p:txBody>
      </p:sp>
    </p:spTree>
    <p:extLst>
      <p:ext uri="{BB962C8B-B14F-4D97-AF65-F5344CB8AC3E}">
        <p14:creationId xmlns:p14="http://schemas.microsoft.com/office/powerpoint/2010/main" val="306187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ppt_x</p:attrName>
                                        </p:attrNameLst>
                                      </p:cBhvr>
                                      <p:tavLst>
                                        <p:tav tm="0">
                                          <p:val>
                                            <p:strVal val="#ppt_x-.2"/>
                                          </p:val>
                                        </p:tav>
                                        <p:tav tm="100000">
                                          <p:val>
                                            <p:strVal val="#ppt_x"/>
                                          </p:val>
                                        </p:tav>
                                      </p:tavLst>
                                    </p:anim>
                                    <p:anim calcmode="lin" valueType="num">
                                      <p:cBhvr>
                                        <p:cTn id="8" dur="1000" fill="hold"/>
                                        <p:tgtEl>
                                          <p:spTgt spid="64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4517"/>
                                        </p:tgtEl>
                                        <p:attrNameLst>
                                          <p:attrName>style.visibility</p:attrName>
                                        </p:attrNameLst>
                                      </p:cBhvr>
                                      <p:to>
                                        <p:strVal val="visible"/>
                                      </p:to>
                                    </p:set>
                                    <p:anim calcmode="lin" valueType="num">
                                      <p:cBhvr>
                                        <p:cTn id="14" dur="1000" fill="hold"/>
                                        <p:tgtEl>
                                          <p:spTgt spid="64517"/>
                                        </p:tgtEl>
                                        <p:attrNameLst>
                                          <p:attrName>ppt_x</p:attrName>
                                        </p:attrNameLst>
                                      </p:cBhvr>
                                      <p:tavLst>
                                        <p:tav tm="0">
                                          <p:val>
                                            <p:strVal val="#ppt_x-.2"/>
                                          </p:val>
                                        </p:tav>
                                        <p:tav tm="100000">
                                          <p:val>
                                            <p:strVal val="#ppt_x"/>
                                          </p:val>
                                        </p:tav>
                                      </p:tavLst>
                                    </p:anim>
                                    <p:anim calcmode="lin" valueType="num">
                                      <p:cBhvr>
                                        <p:cTn id="15" dur="1000" fill="hold"/>
                                        <p:tgtEl>
                                          <p:spTgt spid="645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45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4516"/>
                                        </p:tgtEl>
                                        <p:attrNameLst>
                                          <p:attrName>style.visibility</p:attrName>
                                        </p:attrNameLst>
                                      </p:cBhvr>
                                      <p:to>
                                        <p:strVal val="visible"/>
                                      </p:to>
                                    </p:set>
                                    <p:anim calcmode="lin" valueType="num">
                                      <p:cBhvr>
                                        <p:cTn id="21" dur="1000" fill="hold"/>
                                        <p:tgtEl>
                                          <p:spTgt spid="64516"/>
                                        </p:tgtEl>
                                        <p:attrNameLst>
                                          <p:attrName>ppt_x</p:attrName>
                                        </p:attrNameLst>
                                      </p:cBhvr>
                                      <p:tavLst>
                                        <p:tav tm="0">
                                          <p:val>
                                            <p:strVal val="#ppt_x-.2"/>
                                          </p:val>
                                        </p:tav>
                                        <p:tav tm="100000">
                                          <p:val>
                                            <p:strVal val="#ppt_x"/>
                                          </p:val>
                                        </p:tav>
                                      </p:tavLst>
                                    </p:anim>
                                    <p:anim calcmode="lin" valueType="num">
                                      <p:cBhvr>
                                        <p:cTn id="22" dur="1000" fill="hold"/>
                                        <p:tgtEl>
                                          <p:spTgt spid="645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451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4518"/>
                                        </p:tgtEl>
                                        <p:attrNameLst>
                                          <p:attrName>style.visibility</p:attrName>
                                        </p:attrNameLst>
                                      </p:cBhvr>
                                      <p:to>
                                        <p:strVal val="visible"/>
                                      </p:to>
                                    </p:set>
                                    <p:anim calcmode="lin" valueType="num">
                                      <p:cBhvr>
                                        <p:cTn id="28" dur="1000" fill="hold"/>
                                        <p:tgtEl>
                                          <p:spTgt spid="64518"/>
                                        </p:tgtEl>
                                        <p:attrNameLst>
                                          <p:attrName>ppt_x</p:attrName>
                                        </p:attrNameLst>
                                      </p:cBhvr>
                                      <p:tavLst>
                                        <p:tav tm="0">
                                          <p:val>
                                            <p:strVal val="#ppt_x-.2"/>
                                          </p:val>
                                        </p:tav>
                                        <p:tav tm="100000">
                                          <p:val>
                                            <p:strVal val="#ppt_x"/>
                                          </p:val>
                                        </p:tav>
                                      </p:tavLst>
                                    </p:anim>
                                    <p:anim calcmode="lin" valueType="num">
                                      <p:cBhvr>
                                        <p:cTn id="29" dur="1000" fill="hold"/>
                                        <p:tgtEl>
                                          <p:spTgt spid="645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45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4515"/>
                                        </p:tgtEl>
                                        <p:attrNameLst>
                                          <p:attrName>style.visibility</p:attrName>
                                        </p:attrNameLst>
                                      </p:cBhvr>
                                      <p:to>
                                        <p:strVal val="visible"/>
                                      </p:to>
                                    </p:set>
                                    <p:anim calcmode="lin" valueType="num">
                                      <p:cBhvr>
                                        <p:cTn id="35" dur="1000" fill="hold"/>
                                        <p:tgtEl>
                                          <p:spTgt spid="64515"/>
                                        </p:tgtEl>
                                        <p:attrNameLst>
                                          <p:attrName>ppt_x</p:attrName>
                                        </p:attrNameLst>
                                      </p:cBhvr>
                                      <p:tavLst>
                                        <p:tav tm="0">
                                          <p:val>
                                            <p:strVal val="#ppt_x-.2"/>
                                          </p:val>
                                        </p:tav>
                                        <p:tav tm="100000">
                                          <p:val>
                                            <p:strVal val="#ppt_x"/>
                                          </p:val>
                                        </p:tav>
                                      </p:tavLst>
                                    </p:anim>
                                    <p:anim calcmode="lin" valueType="num">
                                      <p:cBhvr>
                                        <p:cTn id="36" dur="1000" fill="hold"/>
                                        <p:tgtEl>
                                          <p:spTgt spid="645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4515"/>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64519"/>
                                        </p:tgtEl>
                                        <p:attrNameLst>
                                          <p:attrName>style.visibility</p:attrName>
                                        </p:attrNameLst>
                                      </p:cBhvr>
                                      <p:to>
                                        <p:strVal val="visible"/>
                                      </p:to>
                                    </p:set>
                                    <p:anim calcmode="lin" valueType="num">
                                      <p:cBhvr>
                                        <p:cTn id="42" dur="500" fill="hold"/>
                                        <p:tgtEl>
                                          <p:spTgt spid="64519"/>
                                        </p:tgtEl>
                                        <p:attrNameLst>
                                          <p:attrName>ppt_w</p:attrName>
                                        </p:attrNameLst>
                                      </p:cBhvr>
                                      <p:tavLst>
                                        <p:tav tm="0">
                                          <p:val>
                                            <p:fltVal val="0"/>
                                          </p:val>
                                        </p:tav>
                                        <p:tav tm="100000">
                                          <p:val>
                                            <p:strVal val="#ppt_w"/>
                                          </p:val>
                                        </p:tav>
                                      </p:tavLst>
                                    </p:anim>
                                    <p:anim calcmode="lin" valueType="num">
                                      <p:cBhvr>
                                        <p:cTn id="43" dur="500" fill="hold"/>
                                        <p:tgtEl>
                                          <p:spTgt spid="645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animBg="1"/>
      <p:bldP spid="64516" grpId="0" animBg="1"/>
      <p:bldP spid="64517" grpId="0" animBg="1"/>
      <p:bldP spid="64518" grpId="0" animBg="1"/>
      <p:bldP spid="6451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31540" y="859065"/>
            <a:ext cx="8280920" cy="5786199"/>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ΘΕΩΡΗΤΙΚΑ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ΑΝΕΞΑΝΤΛΗΤΕΣ</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ΜΙΚΡΗΣ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ΕΝΕΡΓΕΙΑΚΗΣ ΕΝΤΑΣΗΣ</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ΔΙΑΚΟΠΤΟΜΕΝΗ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ΛΕΙΤΟΥΡΓΙΑ</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ΣΗΜΑΝΤΙΚΟ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ΚΟΣΤΟΣ ΕΓΚΑΤΑΣΤΑΣΗΣ</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ΜΙΚΡΟ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ΚΟΣΤΟΣ ΣΥΝΤΗΡΗΣΗΣ</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ΔΙΕΣΠΑΡΜΕΝΕΣ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ΧΩΡΙΚΑ</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ΔΕΝ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ΣΥΝΕΙΣΦΕΡΟΥΝ ΣΤΗΝ ΚΛΙΜΑΤΙΚΗ ΑΛΛΑΓΗ</a:t>
            </a:r>
          </a:p>
          <a:p>
            <a:pPr marL="342900" indent="-342900">
              <a:spcBef>
                <a:spcPct val="50000"/>
              </a:spcBef>
              <a:buFont typeface="Arial" panose="020B0604020202020204" pitchFamily="34" charset="0"/>
              <a:buChar char="•"/>
            </a:pPr>
            <a:r>
              <a:rPr lang="el-GR" sz="2000" dirty="0">
                <a:solidFill>
                  <a:schemeClr val="tx1">
                    <a:lumMod val="95000"/>
                    <a:lumOff val="5000"/>
                  </a:schemeClr>
                </a:solidFill>
                <a:latin typeface="Cambria Math" panose="02040503050406030204" pitchFamily="18" charset="0"/>
                <a:ea typeface="Cambria Math" panose="02040503050406030204" pitchFamily="18" charset="0"/>
              </a:rPr>
              <a:t>  </a:t>
            </a: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(ΑΠΑΙΤΕΙΤΑΙ ΟΜΩΣ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ΑΝΑΛΥΣΗ ΚΥΚΛΟΥ ΖΩΗΣ)</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ΕΙΝΑΙ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ΕΝΔΟΓΕΝΕΙΣ, ΜΕ ΕΝΤΟΝΟ ΤΟΠΙΚΟ ΧΑΡΑΚΤΗΡΑ</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ΜΕΙΩΝΟΥΝ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ΤΗΝ ΕΞΑΡΤΗΣΗ ΑΠΟ ΤΟ ΠΕΤΡΕΛΑΙΟ, ΦΥΣΙΚΟ ΑΕΡΙΟ ΚΛΠ.</a:t>
            </a: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ΕΝΙΣΧΥΟΥΝ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ΚΑΙ ΣΤΑΘΕΡΟΠΟΙΟΥΝ ΤΟ ΕΝΕΡΓΕΙΑΚΟ ΣΥΣΤΗΜΑ (ΠΟΛΛΕΣ </a:t>
            </a: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ΔΙΕΣΠΑΡΜΕΝΕΣ ΜΟΝΑΔΕΣ ΗΛΕΚΤΡΟΠΑΡΑΓΩΓΗΣ)</a:t>
            </a:r>
            <a:endParaRPr lang="el-GR" sz="2000" dirty="0">
              <a:solidFill>
                <a:schemeClr val="tx1">
                  <a:lumMod val="95000"/>
                  <a:lumOff val="5000"/>
                </a:schemeClr>
              </a:solidFill>
              <a:latin typeface="Cambria Math" panose="02040503050406030204" pitchFamily="18" charset="0"/>
              <a:ea typeface="Cambria Math" panose="02040503050406030204" pitchFamily="18" charset="0"/>
            </a:endParaRPr>
          </a:p>
          <a:p>
            <a:pPr marL="342900" indent="-342900">
              <a:spcBef>
                <a:spcPct val="50000"/>
              </a:spcBef>
              <a:buFont typeface="Arial" panose="020B0604020202020204" pitchFamily="34" charset="0"/>
              <a:buChar char="•"/>
            </a:pP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 </a:t>
            </a:r>
            <a:r>
              <a:rPr lang="el-GR" sz="2000" dirty="0">
                <a:solidFill>
                  <a:schemeClr val="tx1">
                    <a:lumMod val="95000"/>
                    <a:lumOff val="5000"/>
                  </a:schemeClr>
                </a:solidFill>
                <a:latin typeface="Cambria Math" panose="02040503050406030204" pitchFamily="18" charset="0"/>
                <a:ea typeface="Cambria Math" panose="02040503050406030204" pitchFamily="18" charset="0"/>
              </a:rPr>
              <a:t>Τ Ο Π Ι Κ Ε Σ  Ε Π Ι Π Τ Ω Σ Ε Ι </a:t>
            </a:r>
            <a:r>
              <a:rPr lang="el-GR" sz="2000" dirty="0" smtClean="0">
                <a:solidFill>
                  <a:schemeClr val="tx1">
                    <a:lumMod val="95000"/>
                    <a:lumOff val="5000"/>
                  </a:schemeClr>
                </a:solidFill>
                <a:latin typeface="Cambria Math" panose="02040503050406030204" pitchFamily="18" charset="0"/>
                <a:ea typeface="Cambria Math" panose="02040503050406030204" pitchFamily="18" charset="0"/>
              </a:rPr>
              <a:t>Σ</a:t>
            </a:r>
            <a:endParaRPr lang="el-GR" sz="2000" dirty="0">
              <a:solidFill>
                <a:schemeClr val="tx1">
                  <a:lumMod val="95000"/>
                  <a:lumOff val="5000"/>
                </a:schemeClr>
              </a:solidFill>
              <a:latin typeface="Cambria Math" panose="02040503050406030204" pitchFamily="18" charset="0"/>
              <a:ea typeface="Cambria Math" panose="02040503050406030204" pitchFamily="18" charset="0"/>
            </a:endParaRPr>
          </a:p>
        </p:txBody>
      </p:sp>
      <p:sp>
        <p:nvSpPr>
          <p:cNvPr id="2" name="Title 1"/>
          <p:cNvSpPr>
            <a:spLocks noGrp="1"/>
          </p:cNvSpPr>
          <p:nvPr>
            <p:ph type="title"/>
          </p:nvPr>
        </p:nvSpPr>
        <p:spPr>
          <a:xfrm>
            <a:off x="323528" y="260648"/>
            <a:ext cx="8388932" cy="418058"/>
          </a:xfrm>
        </p:spPr>
        <p:txBody>
          <a:bodyPr>
            <a:noAutofit/>
          </a:bodyPr>
          <a:lstStyle/>
          <a:p>
            <a:r>
              <a:rPr lang="el-GR" sz="2400" dirty="0">
                <a:solidFill>
                  <a:srgbClr val="C00000"/>
                </a:solidFill>
              </a:rPr>
              <a:t>ΒΑΣΙΚΑ ΧΑΡΑΚΤΗΡΙΣΤΙΚΑ ΑΝΑΝΕΩΣΙΜΩΝ ΠΗΓΩΝ </a:t>
            </a:r>
            <a:r>
              <a:rPr lang="el-GR" sz="2400" dirty="0" smtClean="0">
                <a:solidFill>
                  <a:srgbClr val="C00000"/>
                </a:solidFill>
              </a:rPr>
              <a:t>ΕΝΕΡΓΕΙΑΣ</a:t>
            </a:r>
            <a:endParaRPr lang="en-GB" sz="2400" dirty="0">
              <a:solidFill>
                <a:srgbClr val="C00000"/>
              </a:solidFill>
            </a:endParaRPr>
          </a:p>
        </p:txBody>
      </p:sp>
    </p:spTree>
    <p:extLst>
      <p:ext uri="{BB962C8B-B14F-4D97-AF65-F5344CB8AC3E}">
        <p14:creationId xmlns:p14="http://schemas.microsoft.com/office/powerpoint/2010/main" val="23131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fade">
                                      <p:cBhvr>
                                        <p:cTn id="12" dur="1000"/>
                                        <p:tgtEl>
                                          <p:spTgt spid="65538">
                                            <p:txEl>
                                              <p:pRg st="1" end="1"/>
                                            </p:txEl>
                                          </p:spTgt>
                                        </p:tgtEl>
                                      </p:cBhvr>
                                    </p:animEffect>
                                    <p:anim calcmode="lin" valueType="num">
                                      <p:cBhvr>
                                        <p:cTn id="13" dur="1000" fill="hold"/>
                                        <p:tgtEl>
                                          <p:spTgt spid="65538">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65538">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fade">
                                      <p:cBhvr>
                                        <p:cTn id="17" dur="1000"/>
                                        <p:tgtEl>
                                          <p:spTgt spid="65538">
                                            <p:txEl>
                                              <p:pRg st="2" end="2"/>
                                            </p:txEl>
                                          </p:spTgt>
                                        </p:tgtEl>
                                      </p:cBhvr>
                                    </p:animEffect>
                                    <p:anim calcmode="lin" valueType="num">
                                      <p:cBhvr>
                                        <p:cTn id="18" dur="1000" fill="hold"/>
                                        <p:tgtEl>
                                          <p:spTgt spid="65538">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65538">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fade">
                                      <p:cBhvr>
                                        <p:cTn id="22" dur="1000"/>
                                        <p:tgtEl>
                                          <p:spTgt spid="65538">
                                            <p:txEl>
                                              <p:pRg st="3" end="3"/>
                                            </p:txEl>
                                          </p:spTgt>
                                        </p:tgtEl>
                                      </p:cBhvr>
                                    </p:animEffect>
                                    <p:anim calcmode="lin" valueType="num">
                                      <p:cBhvr>
                                        <p:cTn id="23" dur="1000" fill="hold"/>
                                        <p:tgtEl>
                                          <p:spTgt spid="65538">
                                            <p:txEl>
                                              <p:pRg st="3" end="3"/>
                                            </p:txEl>
                                          </p:spTgt>
                                        </p:tgtEl>
                                        <p:attrNameLst>
                                          <p:attrName>ppt_x</p:attrName>
                                        </p:attrNameLst>
                                      </p:cBhvr>
                                      <p:tavLst>
                                        <p:tav tm="0">
                                          <p:val>
                                            <p:strVal val="#ppt_x-.1"/>
                                          </p:val>
                                        </p:tav>
                                        <p:tav tm="100000">
                                          <p:val>
                                            <p:strVal val="#ppt_x"/>
                                          </p:val>
                                        </p:tav>
                                      </p:tavLst>
                                    </p:anim>
                                    <p:anim calcmode="lin" valueType="num">
                                      <p:cBhvr>
                                        <p:cTn id="24" dur="1000" fill="hold"/>
                                        <p:tgtEl>
                                          <p:spTgt spid="65538">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65538">
                                            <p:txEl>
                                              <p:pRg st="4" end="4"/>
                                            </p:txEl>
                                          </p:spTgt>
                                        </p:tgtEl>
                                        <p:attrNameLst>
                                          <p:attrName>style.visibility</p:attrName>
                                        </p:attrNameLst>
                                      </p:cBhvr>
                                      <p:to>
                                        <p:strVal val="visible"/>
                                      </p:to>
                                    </p:set>
                                    <p:animEffect transition="in" filter="fade">
                                      <p:cBhvr>
                                        <p:cTn id="27" dur="1000"/>
                                        <p:tgtEl>
                                          <p:spTgt spid="65538">
                                            <p:txEl>
                                              <p:pRg st="4" end="4"/>
                                            </p:txEl>
                                          </p:spTgt>
                                        </p:tgtEl>
                                      </p:cBhvr>
                                    </p:animEffect>
                                    <p:anim calcmode="lin" valueType="num">
                                      <p:cBhvr>
                                        <p:cTn id="28" dur="1000" fill="hold"/>
                                        <p:tgtEl>
                                          <p:spTgt spid="65538">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65538">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65538">
                                            <p:txEl>
                                              <p:pRg st="5" end="5"/>
                                            </p:txEl>
                                          </p:spTgt>
                                        </p:tgtEl>
                                        <p:attrNameLst>
                                          <p:attrName>style.visibility</p:attrName>
                                        </p:attrNameLst>
                                      </p:cBhvr>
                                      <p:to>
                                        <p:strVal val="visible"/>
                                      </p:to>
                                    </p:set>
                                    <p:animEffect transition="in" filter="fade">
                                      <p:cBhvr>
                                        <p:cTn id="32" dur="1000"/>
                                        <p:tgtEl>
                                          <p:spTgt spid="65538">
                                            <p:txEl>
                                              <p:pRg st="5" end="5"/>
                                            </p:txEl>
                                          </p:spTgt>
                                        </p:tgtEl>
                                      </p:cBhvr>
                                    </p:animEffect>
                                    <p:anim calcmode="lin" valueType="num">
                                      <p:cBhvr>
                                        <p:cTn id="33" dur="1000" fill="hold"/>
                                        <p:tgtEl>
                                          <p:spTgt spid="65538">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655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65538">
                                            <p:txEl>
                                              <p:pRg st="6" end="6"/>
                                            </p:txEl>
                                          </p:spTgt>
                                        </p:tgtEl>
                                        <p:attrNameLst>
                                          <p:attrName>style.visibility</p:attrName>
                                        </p:attrNameLst>
                                      </p:cBhvr>
                                      <p:to>
                                        <p:strVal val="visible"/>
                                      </p:to>
                                    </p:set>
                                    <p:animEffect transition="in" filter="fade">
                                      <p:cBhvr>
                                        <p:cTn id="39" dur="1000"/>
                                        <p:tgtEl>
                                          <p:spTgt spid="65538">
                                            <p:txEl>
                                              <p:pRg st="6" end="6"/>
                                            </p:txEl>
                                          </p:spTgt>
                                        </p:tgtEl>
                                      </p:cBhvr>
                                    </p:animEffect>
                                    <p:anim calcmode="lin" valueType="num">
                                      <p:cBhvr>
                                        <p:cTn id="40" dur="1000" fill="hold"/>
                                        <p:tgtEl>
                                          <p:spTgt spid="65538">
                                            <p:txEl>
                                              <p:pRg st="6" end="6"/>
                                            </p:txEl>
                                          </p:spTgt>
                                        </p:tgtEl>
                                        <p:attrNameLst>
                                          <p:attrName>ppt_x</p:attrName>
                                        </p:attrNameLst>
                                      </p:cBhvr>
                                      <p:tavLst>
                                        <p:tav tm="0">
                                          <p:val>
                                            <p:strVal val="#ppt_x-.1"/>
                                          </p:val>
                                        </p:tav>
                                        <p:tav tm="100000">
                                          <p:val>
                                            <p:strVal val="#ppt_x"/>
                                          </p:val>
                                        </p:tav>
                                      </p:tavLst>
                                    </p:anim>
                                    <p:anim calcmode="lin" valueType="num">
                                      <p:cBhvr>
                                        <p:cTn id="41" dur="1000" fill="hold"/>
                                        <p:tgtEl>
                                          <p:spTgt spid="65538">
                                            <p:txEl>
                                              <p:pRg st="6" end="6"/>
                                            </p:txEl>
                                          </p:spTgt>
                                        </p:tgtEl>
                                        <p:attrNameLst>
                                          <p:attrName>ppt_y</p:attrName>
                                        </p:attrNameLst>
                                      </p:cBhvr>
                                      <p:tavLst>
                                        <p:tav tm="0">
                                          <p:val>
                                            <p:strVal val="#ppt_y"/>
                                          </p:val>
                                        </p:tav>
                                        <p:tav tm="100000">
                                          <p:val>
                                            <p:strVal val="#ppt_y"/>
                                          </p:val>
                                        </p:tav>
                                      </p:tavLst>
                                    </p:anim>
                                  </p:childTnLst>
                                </p:cTn>
                              </p:par>
                              <p:par>
                                <p:cTn id="42" presetID="40" presetClass="entr" presetSubtype="0" fill="hold" nodeType="withEffect">
                                  <p:stCondLst>
                                    <p:cond delay="0"/>
                                  </p:stCondLst>
                                  <p:iterate type="lt">
                                    <p:tmPct val="10000"/>
                                  </p:iterate>
                                  <p:childTnLst>
                                    <p:set>
                                      <p:cBhvr>
                                        <p:cTn id="43" dur="1" fill="hold">
                                          <p:stCondLst>
                                            <p:cond delay="0"/>
                                          </p:stCondLst>
                                        </p:cTn>
                                        <p:tgtEl>
                                          <p:spTgt spid="65538">
                                            <p:txEl>
                                              <p:pRg st="7" end="7"/>
                                            </p:txEl>
                                          </p:spTgt>
                                        </p:tgtEl>
                                        <p:attrNameLst>
                                          <p:attrName>style.visibility</p:attrName>
                                        </p:attrNameLst>
                                      </p:cBhvr>
                                      <p:to>
                                        <p:strVal val="visible"/>
                                      </p:to>
                                    </p:set>
                                    <p:animEffect transition="in" filter="fade">
                                      <p:cBhvr>
                                        <p:cTn id="44" dur="1000"/>
                                        <p:tgtEl>
                                          <p:spTgt spid="65538">
                                            <p:txEl>
                                              <p:pRg st="7" end="7"/>
                                            </p:txEl>
                                          </p:spTgt>
                                        </p:tgtEl>
                                      </p:cBhvr>
                                    </p:animEffect>
                                    <p:anim calcmode="lin" valueType="num">
                                      <p:cBhvr>
                                        <p:cTn id="45" dur="1000" fill="hold"/>
                                        <p:tgtEl>
                                          <p:spTgt spid="65538">
                                            <p:txEl>
                                              <p:pRg st="7" end="7"/>
                                            </p:txEl>
                                          </p:spTgt>
                                        </p:tgtEl>
                                        <p:attrNameLst>
                                          <p:attrName>ppt_x</p:attrName>
                                        </p:attrNameLst>
                                      </p:cBhvr>
                                      <p:tavLst>
                                        <p:tav tm="0">
                                          <p:val>
                                            <p:strVal val="#ppt_x-.1"/>
                                          </p:val>
                                        </p:tav>
                                        <p:tav tm="100000">
                                          <p:val>
                                            <p:strVal val="#ppt_x"/>
                                          </p:val>
                                        </p:tav>
                                      </p:tavLst>
                                    </p:anim>
                                    <p:anim calcmode="lin" valueType="num">
                                      <p:cBhvr>
                                        <p:cTn id="46" dur="1000" fill="hold"/>
                                        <p:tgtEl>
                                          <p:spTgt spid="65538">
                                            <p:txEl>
                                              <p:pRg st="7" end="7"/>
                                            </p:txEl>
                                          </p:spTgt>
                                        </p:tgtEl>
                                        <p:attrNameLst>
                                          <p:attrName>ppt_y</p:attrName>
                                        </p:attrNameLst>
                                      </p:cBhvr>
                                      <p:tavLst>
                                        <p:tav tm="0">
                                          <p:val>
                                            <p:strVal val="#ppt_y"/>
                                          </p:val>
                                        </p:tav>
                                        <p:tav tm="100000">
                                          <p:val>
                                            <p:strVal val="#ppt_y"/>
                                          </p:val>
                                        </p:tav>
                                      </p:tavLst>
                                    </p:anim>
                                  </p:childTnLst>
                                </p:cTn>
                              </p:par>
                              <p:par>
                                <p:cTn id="47" presetID="40" presetClass="entr" presetSubtype="0" fill="hold" nodeType="withEffect">
                                  <p:stCondLst>
                                    <p:cond delay="0"/>
                                  </p:stCondLst>
                                  <p:iterate type="lt">
                                    <p:tmPct val="10000"/>
                                  </p:iterate>
                                  <p:childTnLst>
                                    <p:set>
                                      <p:cBhvr>
                                        <p:cTn id="48" dur="1" fill="hold">
                                          <p:stCondLst>
                                            <p:cond delay="0"/>
                                          </p:stCondLst>
                                        </p:cTn>
                                        <p:tgtEl>
                                          <p:spTgt spid="65538">
                                            <p:txEl>
                                              <p:pRg st="8" end="8"/>
                                            </p:txEl>
                                          </p:spTgt>
                                        </p:tgtEl>
                                        <p:attrNameLst>
                                          <p:attrName>style.visibility</p:attrName>
                                        </p:attrNameLst>
                                      </p:cBhvr>
                                      <p:to>
                                        <p:strVal val="visible"/>
                                      </p:to>
                                    </p:set>
                                    <p:animEffect transition="in" filter="fade">
                                      <p:cBhvr>
                                        <p:cTn id="49" dur="1000"/>
                                        <p:tgtEl>
                                          <p:spTgt spid="65538">
                                            <p:txEl>
                                              <p:pRg st="8" end="8"/>
                                            </p:txEl>
                                          </p:spTgt>
                                        </p:tgtEl>
                                      </p:cBhvr>
                                    </p:animEffect>
                                    <p:anim calcmode="lin" valueType="num">
                                      <p:cBhvr>
                                        <p:cTn id="50" dur="1000" fill="hold"/>
                                        <p:tgtEl>
                                          <p:spTgt spid="65538">
                                            <p:txEl>
                                              <p:pRg st="8" end="8"/>
                                            </p:txEl>
                                          </p:spTgt>
                                        </p:tgtEl>
                                        <p:attrNameLst>
                                          <p:attrName>ppt_x</p:attrName>
                                        </p:attrNameLst>
                                      </p:cBhvr>
                                      <p:tavLst>
                                        <p:tav tm="0">
                                          <p:val>
                                            <p:strVal val="#ppt_x-.1"/>
                                          </p:val>
                                        </p:tav>
                                        <p:tav tm="100000">
                                          <p:val>
                                            <p:strVal val="#ppt_x"/>
                                          </p:val>
                                        </p:tav>
                                      </p:tavLst>
                                    </p:anim>
                                    <p:anim calcmode="lin" valueType="num">
                                      <p:cBhvr>
                                        <p:cTn id="51" dur="1000" fill="hold"/>
                                        <p:tgtEl>
                                          <p:spTgt spid="65538">
                                            <p:txEl>
                                              <p:pRg st="8" end="8"/>
                                            </p:txEl>
                                          </p:spTgt>
                                        </p:tgtEl>
                                        <p:attrNameLst>
                                          <p:attrName>ppt_y</p:attrName>
                                        </p:attrNameLst>
                                      </p:cBhvr>
                                      <p:tavLst>
                                        <p:tav tm="0">
                                          <p:val>
                                            <p:strVal val="#ppt_y"/>
                                          </p:val>
                                        </p:tav>
                                        <p:tav tm="100000">
                                          <p:val>
                                            <p:strVal val="#ppt_y"/>
                                          </p:val>
                                        </p:tav>
                                      </p:tavLst>
                                    </p:anim>
                                  </p:childTnLst>
                                </p:cTn>
                              </p:par>
                              <p:par>
                                <p:cTn id="52" presetID="40" presetClass="entr" presetSubtype="0" fill="hold" nodeType="withEffect">
                                  <p:stCondLst>
                                    <p:cond delay="0"/>
                                  </p:stCondLst>
                                  <p:iterate type="lt">
                                    <p:tmPct val="10000"/>
                                  </p:iterate>
                                  <p:childTnLst>
                                    <p:set>
                                      <p:cBhvr>
                                        <p:cTn id="53" dur="1" fill="hold">
                                          <p:stCondLst>
                                            <p:cond delay="0"/>
                                          </p:stCondLst>
                                        </p:cTn>
                                        <p:tgtEl>
                                          <p:spTgt spid="65538">
                                            <p:txEl>
                                              <p:pRg st="9" end="9"/>
                                            </p:txEl>
                                          </p:spTgt>
                                        </p:tgtEl>
                                        <p:attrNameLst>
                                          <p:attrName>style.visibility</p:attrName>
                                        </p:attrNameLst>
                                      </p:cBhvr>
                                      <p:to>
                                        <p:strVal val="visible"/>
                                      </p:to>
                                    </p:set>
                                    <p:animEffect transition="in" filter="fade">
                                      <p:cBhvr>
                                        <p:cTn id="54" dur="1000"/>
                                        <p:tgtEl>
                                          <p:spTgt spid="65538">
                                            <p:txEl>
                                              <p:pRg st="9" end="9"/>
                                            </p:txEl>
                                          </p:spTgt>
                                        </p:tgtEl>
                                      </p:cBhvr>
                                    </p:animEffect>
                                    <p:anim calcmode="lin" valueType="num">
                                      <p:cBhvr>
                                        <p:cTn id="55" dur="1000" fill="hold"/>
                                        <p:tgtEl>
                                          <p:spTgt spid="65538">
                                            <p:txEl>
                                              <p:pRg st="9" end="9"/>
                                            </p:txEl>
                                          </p:spTgt>
                                        </p:tgtEl>
                                        <p:attrNameLst>
                                          <p:attrName>ppt_x</p:attrName>
                                        </p:attrNameLst>
                                      </p:cBhvr>
                                      <p:tavLst>
                                        <p:tav tm="0">
                                          <p:val>
                                            <p:strVal val="#ppt_x-.1"/>
                                          </p:val>
                                        </p:tav>
                                        <p:tav tm="100000">
                                          <p:val>
                                            <p:strVal val="#ppt_x"/>
                                          </p:val>
                                        </p:tav>
                                      </p:tavLst>
                                    </p:anim>
                                    <p:anim calcmode="lin" valueType="num">
                                      <p:cBhvr>
                                        <p:cTn id="56" dur="1000" fill="hold"/>
                                        <p:tgtEl>
                                          <p:spTgt spid="65538">
                                            <p:txEl>
                                              <p:pRg st="9" end="9"/>
                                            </p:txEl>
                                          </p:spTgt>
                                        </p:tgtEl>
                                        <p:attrNameLst>
                                          <p:attrName>ppt_y</p:attrName>
                                        </p:attrNameLst>
                                      </p:cBhvr>
                                      <p:tavLst>
                                        <p:tav tm="0">
                                          <p:val>
                                            <p:strVal val="#ppt_y"/>
                                          </p:val>
                                        </p:tav>
                                        <p:tav tm="100000">
                                          <p:val>
                                            <p:strVal val="#ppt_y"/>
                                          </p:val>
                                        </p:tav>
                                      </p:tavLst>
                                    </p:anim>
                                  </p:childTnLst>
                                </p:cTn>
                              </p:par>
                              <p:par>
                                <p:cTn id="57" presetID="40" presetClass="entr" presetSubtype="0" fill="hold" nodeType="withEffect">
                                  <p:stCondLst>
                                    <p:cond delay="0"/>
                                  </p:stCondLst>
                                  <p:iterate type="lt">
                                    <p:tmPct val="10000"/>
                                  </p:iterate>
                                  <p:childTnLst>
                                    <p:set>
                                      <p:cBhvr>
                                        <p:cTn id="58" dur="1" fill="hold">
                                          <p:stCondLst>
                                            <p:cond delay="0"/>
                                          </p:stCondLst>
                                        </p:cTn>
                                        <p:tgtEl>
                                          <p:spTgt spid="65538">
                                            <p:txEl>
                                              <p:pRg st="10" end="10"/>
                                            </p:txEl>
                                          </p:spTgt>
                                        </p:tgtEl>
                                        <p:attrNameLst>
                                          <p:attrName>style.visibility</p:attrName>
                                        </p:attrNameLst>
                                      </p:cBhvr>
                                      <p:to>
                                        <p:strVal val="visible"/>
                                      </p:to>
                                    </p:set>
                                    <p:animEffect transition="in" filter="fade">
                                      <p:cBhvr>
                                        <p:cTn id="59" dur="1000"/>
                                        <p:tgtEl>
                                          <p:spTgt spid="65538">
                                            <p:txEl>
                                              <p:pRg st="10" end="10"/>
                                            </p:txEl>
                                          </p:spTgt>
                                        </p:tgtEl>
                                      </p:cBhvr>
                                    </p:animEffect>
                                    <p:anim calcmode="lin" valueType="num">
                                      <p:cBhvr>
                                        <p:cTn id="60" dur="1000" fill="hold"/>
                                        <p:tgtEl>
                                          <p:spTgt spid="65538">
                                            <p:txEl>
                                              <p:pRg st="10" end="10"/>
                                            </p:txEl>
                                          </p:spTgt>
                                        </p:tgtEl>
                                        <p:attrNameLst>
                                          <p:attrName>ppt_x</p:attrName>
                                        </p:attrNameLst>
                                      </p:cBhvr>
                                      <p:tavLst>
                                        <p:tav tm="0">
                                          <p:val>
                                            <p:strVal val="#ppt_x-.1"/>
                                          </p:val>
                                        </p:tav>
                                        <p:tav tm="100000">
                                          <p:val>
                                            <p:strVal val="#ppt_x"/>
                                          </p:val>
                                        </p:tav>
                                      </p:tavLst>
                                    </p:anim>
                                    <p:anim calcmode="lin" valueType="num">
                                      <p:cBhvr>
                                        <p:cTn id="61" dur="1000" fill="hold"/>
                                        <p:tgtEl>
                                          <p:spTgt spid="6553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nodeType="clickEffect">
                                  <p:stCondLst>
                                    <p:cond delay="0"/>
                                  </p:stCondLst>
                                  <p:iterate type="lt">
                                    <p:tmPct val="10000"/>
                                  </p:iterate>
                                  <p:childTnLst>
                                    <p:set>
                                      <p:cBhvr>
                                        <p:cTn id="65" dur="1" fill="hold">
                                          <p:stCondLst>
                                            <p:cond delay="0"/>
                                          </p:stCondLst>
                                        </p:cTn>
                                        <p:tgtEl>
                                          <p:spTgt spid="65538">
                                            <p:txEl>
                                              <p:pRg st="11" end="11"/>
                                            </p:txEl>
                                          </p:spTgt>
                                        </p:tgtEl>
                                        <p:attrNameLst>
                                          <p:attrName>style.visibility</p:attrName>
                                        </p:attrNameLst>
                                      </p:cBhvr>
                                      <p:to>
                                        <p:strVal val="visible"/>
                                      </p:to>
                                    </p:set>
                                    <p:animEffect transition="in" filter="fade">
                                      <p:cBhvr>
                                        <p:cTn id="66" dur="1000"/>
                                        <p:tgtEl>
                                          <p:spTgt spid="65538">
                                            <p:txEl>
                                              <p:pRg st="11" end="11"/>
                                            </p:txEl>
                                          </p:spTgt>
                                        </p:tgtEl>
                                      </p:cBhvr>
                                    </p:animEffect>
                                    <p:anim calcmode="lin" valueType="num">
                                      <p:cBhvr>
                                        <p:cTn id="67" dur="1000" fill="hold"/>
                                        <p:tgtEl>
                                          <p:spTgt spid="65538">
                                            <p:txEl>
                                              <p:pRg st="11" end="11"/>
                                            </p:txEl>
                                          </p:spTgt>
                                        </p:tgtEl>
                                        <p:attrNameLst>
                                          <p:attrName>ppt_x</p:attrName>
                                        </p:attrNameLst>
                                      </p:cBhvr>
                                      <p:tavLst>
                                        <p:tav tm="0">
                                          <p:val>
                                            <p:strVal val="#ppt_x-.1"/>
                                          </p:val>
                                        </p:tav>
                                        <p:tav tm="100000">
                                          <p:val>
                                            <p:strVal val="#ppt_x"/>
                                          </p:val>
                                        </p:tav>
                                      </p:tavLst>
                                    </p:anim>
                                    <p:anim calcmode="lin" valueType="num">
                                      <p:cBhvr>
                                        <p:cTn id="68" dur="1000" fill="hold"/>
                                        <p:tgtEl>
                                          <p:spTgt spid="6553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539750" y="1412776"/>
            <a:ext cx="8208963" cy="4801314"/>
          </a:xfrm>
          <a:prstGeom prst="rect">
            <a:avLst/>
          </a:prstGeom>
          <a:noFill/>
          <a:ln w="9525">
            <a:solidFill>
              <a:schemeClr val="tx1"/>
            </a:solidFill>
            <a:miter lim="800000"/>
            <a:headEnd/>
            <a:tailEnd/>
          </a:ln>
        </p:spPr>
        <p:txBody>
          <a:bodyPr wrap="square">
            <a:spAutoFit/>
          </a:bodyPr>
          <a:lstStyle/>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ΧΡΗΣΗ </a:t>
            </a:r>
            <a:r>
              <a:rPr lang="el-GR" dirty="0">
                <a:solidFill>
                  <a:schemeClr val="tx1">
                    <a:lumMod val="95000"/>
                    <a:lumOff val="5000"/>
                  </a:schemeClr>
                </a:solidFill>
                <a:latin typeface="Cambria Math" panose="02040503050406030204" pitchFamily="18" charset="0"/>
                <a:ea typeface="Cambria Math" panose="02040503050406030204" pitchFamily="18" charset="0"/>
              </a:rPr>
              <a:t>ΓΗΣ</a:t>
            </a: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ΑΙΣΘΗΤΙΚΗ </a:t>
            </a:r>
            <a:r>
              <a:rPr lang="el-GR" dirty="0">
                <a:solidFill>
                  <a:schemeClr val="tx1">
                    <a:lumMod val="95000"/>
                    <a:lumOff val="5000"/>
                  </a:schemeClr>
                </a:solidFill>
                <a:latin typeface="Cambria Math" panose="02040503050406030204" pitchFamily="18" charset="0"/>
                <a:ea typeface="Cambria Math" panose="02040503050406030204" pitchFamily="18" charset="0"/>
              </a:rPr>
              <a:t>ΥΠΟΒΑΘΜΙΣΗ (</a:t>
            </a: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ΑΝΕΜΟΓΕΝΝΗΤΡΙΕΣ, ΦΩΤΟΒΟΛΤΑΪΚΑ, ΗΛΙΑΚΑ)</a:t>
            </a:r>
            <a:endParaRPr lang="el-GR" dirty="0">
              <a:solidFill>
                <a:schemeClr val="tx1">
                  <a:lumMod val="95000"/>
                  <a:lumOff val="5000"/>
                </a:schemeClr>
              </a:solidFill>
              <a:latin typeface="Cambria Math" panose="02040503050406030204" pitchFamily="18" charset="0"/>
              <a:ea typeface="Cambria Math" panose="02040503050406030204" pitchFamily="18" charset="0"/>
            </a:endParaRP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ΘΟΡΥΒΟΣ</a:t>
            </a:r>
            <a:endParaRPr lang="el-GR" dirty="0">
              <a:solidFill>
                <a:schemeClr val="tx1">
                  <a:lumMod val="95000"/>
                  <a:lumOff val="5000"/>
                </a:schemeClr>
              </a:solidFill>
              <a:latin typeface="Cambria Math" panose="02040503050406030204" pitchFamily="18" charset="0"/>
              <a:ea typeface="Cambria Math" panose="02040503050406030204" pitchFamily="18" charset="0"/>
            </a:endParaRP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ΑΠΑΙΤΕΙΤΑΙ </a:t>
            </a:r>
            <a:r>
              <a:rPr lang="el-GR" dirty="0">
                <a:solidFill>
                  <a:schemeClr val="tx1">
                    <a:lumMod val="95000"/>
                    <a:lumOff val="5000"/>
                  </a:schemeClr>
                </a:solidFill>
                <a:latin typeface="Cambria Math" panose="02040503050406030204" pitchFamily="18" charset="0"/>
                <a:ea typeface="Cambria Math" panose="02040503050406030204" pitchFamily="18" charset="0"/>
              </a:rPr>
              <a:t>ΕΠΕΚΤΑΣΗ ΔΙΚΤΥΟΥ (ΑΝΕΜΟΓΕΝΝΗΤΡΙΕΣ ΣΕ ΑΠΟΜΑΚΡΥΣΜΕΝΕΣ ΠΕΡΙΟΧΕΣ)</a:t>
            </a: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ΔΙΑΤΑΡΑΞΗ </a:t>
            </a:r>
            <a:r>
              <a:rPr lang="el-GR" dirty="0">
                <a:solidFill>
                  <a:schemeClr val="tx1">
                    <a:lumMod val="95000"/>
                    <a:lumOff val="5000"/>
                  </a:schemeClr>
                </a:solidFill>
                <a:latin typeface="Cambria Math" panose="02040503050406030204" pitchFamily="18" charset="0"/>
                <a:ea typeface="Cambria Math" panose="02040503050406030204" pitchFamily="18" charset="0"/>
              </a:rPr>
              <a:t>ΟΙΚΟΣΥΣΤΗΜΑΤΩΝ (ΥΔΡΟΗΛΕΚΤΡΙΚΑ, ΓΕΩΘΕΡΜΙΑ)</a:t>
            </a: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ΑΛΛΑΓΗ </a:t>
            </a:r>
            <a:r>
              <a:rPr lang="el-GR" dirty="0">
                <a:solidFill>
                  <a:schemeClr val="tx1">
                    <a:lumMod val="95000"/>
                    <a:lumOff val="5000"/>
                  </a:schemeClr>
                </a:solidFill>
                <a:latin typeface="Cambria Math" panose="02040503050406030204" pitchFamily="18" charset="0"/>
                <a:ea typeface="Cambria Math" panose="02040503050406030204" pitchFamily="18" charset="0"/>
              </a:rPr>
              <a:t>ΤΟΠΙΚΟΥ ΧΑΡΑΚΤΗΡΑ (Παραδοσιακοί οικισμοί, κλπ)</a:t>
            </a: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ΕΠΙΠΤΩΣΕΙΣ </a:t>
            </a:r>
            <a:r>
              <a:rPr lang="el-GR" dirty="0">
                <a:solidFill>
                  <a:schemeClr val="tx1">
                    <a:lumMod val="95000"/>
                    <a:lumOff val="5000"/>
                  </a:schemeClr>
                </a:solidFill>
                <a:latin typeface="Cambria Math" panose="02040503050406030204" pitchFamily="18" charset="0"/>
                <a:ea typeface="Cambria Math" panose="02040503050406030204" pitchFamily="18" charset="0"/>
              </a:rPr>
              <a:t>ΣΤΑ ΠΟΥΛΙΑ</a:t>
            </a:r>
          </a:p>
          <a:p>
            <a:pPr marL="285750" indent="-285750">
              <a:spcBef>
                <a:spcPct val="50000"/>
              </a:spcBef>
              <a:buFont typeface="Arial" panose="020B0604020202020204" pitchFamily="34" charset="0"/>
              <a:buChar char="•"/>
            </a:pPr>
            <a:endParaRPr lang="el-GR" dirty="0">
              <a:solidFill>
                <a:schemeClr val="tx1">
                  <a:lumMod val="95000"/>
                  <a:lumOff val="5000"/>
                </a:schemeClr>
              </a:solidFill>
              <a:latin typeface="Cambria Math" panose="02040503050406030204" pitchFamily="18" charset="0"/>
              <a:ea typeface="Cambria Math" panose="02040503050406030204" pitchFamily="18" charset="0"/>
            </a:endParaRPr>
          </a:p>
          <a:p>
            <a:pPr marL="285750" indent="-285750">
              <a:spcBef>
                <a:spcPct val="50000"/>
              </a:spcBef>
              <a:buFont typeface="Arial" panose="020B0604020202020204" pitchFamily="34" charset="0"/>
              <a:buChar char="•"/>
            </a:pPr>
            <a:r>
              <a:rPr lang="el-GR" dirty="0" smtClean="0">
                <a:solidFill>
                  <a:schemeClr val="tx1">
                    <a:lumMod val="95000"/>
                    <a:lumOff val="5000"/>
                  </a:schemeClr>
                </a:solidFill>
                <a:latin typeface="Cambria Math" panose="02040503050406030204" pitchFamily="18" charset="0"/>
                <a:ea typeface="Cambria Math" panose="02040503050406030204" pitchFamily="18" charset="0"/>
              </a:rPr>
              <a:t>ΧΩΡΙΚΗ </a:t>
            </a:r>
            <a:r>
              <a:rPr lang="el-GR" dirty="0">
                <a:solidFill>
                  <a:schemeClr val="tx1">
                    <a:lumMod val="95000"/>
                    <a:lumOff val="5000"/>
                  </a:schemeClr>
                </a:solidFill>
                <a:latin typeface="Cambria Math" panose="02040503050406030204" pitchFamily="18" charset="0"/>
                <a:ea typeface="Cambria Math" panose="02040503050406030204" pitchFamily="18" charset="0"/>
              </a:rPr>
              <a:t>ΚΑΙ ΧΡΟΝΙΚΗ ΚΑΤΑΝΟΜΗ ΤΟΥ ΚΟΣΤΟΥΣ ΚΑΙ ΤΟΥ ΟΦΕΛΟΥΣ</a:t>
            </a:r>
          </a:p>
          <a:p>
            <a:pPr marL="285750" indent="-285750">
              <a:spcBef>
                <a:spcPct val="50000"/>
              </a:spcBef>
              <a:buFont typeface="Arial" panose="020B0604020202020204" pitchFamily="34" charset="0"/>
              <a:buChar char="•"/>
            </a:pPr>
            <a:r>
              <a:rPr lang="el-GR" b="1" dirty="0" smtClean="0">
                <a:solidFill>
                  <a:schemeClr val="tx1">
                    <a:lumMod val="95000"/>
                    <a:lumOff val="5000"/>
                  </a:schemeClr>
                </a:solidFill>
                <a:latin typeface="Cambria Math" panose="02040503050406030204" pitchFamily="18" charset="0"/>
                <a:ea typeface="Cambria Math" panose="02040503050406030204" pitchFamily="18" charset="0"/>
              </a:rPr>
              <a:t>ΚΟΙΝΩΝΙΚΕΣ ΑΝΤΙΔΡΑΣΕΙΣ....</a:t>
            </a:r>
            <a:r>
              <a:rPr lang="en-US" b="1" dirty="0" smtClean="0">
                <a:solidFill>
                  <a:schemeClr val="tx1">
                    <a:lumMod val="95000"/>
                    <a:lumOff val="5000"/>
                  </a:schemeClr>
                </a:solidFill>
                <a:latin typeface="Cambria Math" panose="02040503050406030204" pitchFamily="18" charset="0"/>
                <a:ea typeface="Cambria Math" panose="02040503050406030204" pitchFamily="18" charset="0"/>
              </a:rPr>
              <a:t>N-I-M-B-Y</a:t>
            </a:r>
            <a:endParaRPr lang="el-GR" b="1" dirty="0">
              <a:solidFill>
                <a:schemeClr val="tx1">
                  <a:lumMod val="95000"/>
                  <a:lumOff val="5000"/>
                </a:schemeClr>
              </a:solidFill>
              <a:latin typeface="Cambria Math" panose="02040503050406030204" pitchFamily="18" charset="0"/>
              <a:ea typeface="Cambria Math" panose="02040503050406030204" pitchFamily="18" charset="0"/>
            </a:endParaRPr>
          </a:p>
          <a:p>
            <a:pPr>
              <a:spcBef>
                <a:spcPct val="50000"/>
              </a:spcBef>
            </a:pPr>
            <a:endParaRPr lang="el-GR" dirty="0">
              <a:solidFill>
                <a:schemeClr val="tx1">
                  <a:lumMod val="95000"/>
                  <a:lumOff val="5000"/>
                </a:schemeClr>
              </a:solidFill>
              <a:latin typeface="Cambria Math" panose="02040503050406030204" pitchFamily="18" charset="0"/>
              <a:ea typeface="Cambria Math" panose="02040503050406030204" pitchFamily="18" charset="0"/>
            </a:endParaRPr>
          </a:p>
        </p:txBody>
      </p:sp>
      <p:sp>
        <p:nvSpPr>
          <p:cNvPr id="56323" name="Text Box 3"/>
          <p:cNvSpPr txBox="1">
            <a:spLocks noChangeArrowheads="1"/>
          </p:cNvSpPr>
          <p:nvPr/>
        </p:nvSpPr>
        <p:spPr bwMode="auto">
          <a:xfrm>
            <a:off x="611187" y="476250"/>
            <a:ext cx="8137525" cy="461665"/>
          </a:xfrm>
          <a:prstGeom prst="rect">
            <a:avLst/>
          </a:prstGeom>
          <a:noFill/>
          <a:ln w="28575">
            <a:solidFill>
              <a:schemeClr val="tx1"/>
            </a:solidFill>
            <a:miter lim="800000"/>
            <a:headEnd/>
            <a:tailEnd/>
          </a:ln>
        </p:spPr>
        <p:txBody>
          <a:bodyPr wrap="square">
            <a:spAutoFit/>
          </a:bodyPr>
          <a:lstStyle/>
          <a:p>
            <a:pPr algn="ctr">
              <a:spcBef>
                <a:spcPct val="50000"/>
              </a:spcBef>
            </a:pPr>
            <a:r>
              <a:rPr lang="el-GR" sz="2400" b="1">
                <a:solidFill>
                  <a:srgbClr val="002060"/>
                </a:solidFill>
                <a:latin typeface="Cambria Math" panose="02040503050406030204" pitchFamily="18" charset="0"/>
                <a:ea typeface="Cambria Math" panose="02040503050406030204" pitchFamily="18" charset="0"/>
              </a:rPr>
              <a:t>ΤΟΠΙΚΕΣ ΕΠΙΠΤΩΣΕΙΣ ΑΝΑΝΕΩΣΙΜΩΝ ΠΗΓΩΝ ΕΝΕΡΓΕΙΑΣ</a:t>
            </a:r>
          </a:p>
        </p:txBody>
      </p:sp>
    </p:spTree>
    <p:extLst>
      <p:ext uri="{BB962C8B-B14F-4D97-AF65-F5344CB8AC3E}">
        <p14:creationId xmlns:p14="http://schemas.microsoft.com/office/powerpoint/2010/main" val="3403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down)">
                                      <p:cBhvr>
                                        <p:cTn id="7" dur="500"/>
                                        <p:tgtEl>
                                          <p:spTgt spid="665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6562">
                                            <p:txEl>
                                              <p:pRg st="1" end="1"/>
                                            </p:txEl>
                                          </p:spTgt>
                                        </p:tgtEl>
                                        <p:attrNameLst>
                                          <p:attrName>style.visibility</p:attrName>
                                        </p:attrNameLst>
                                      </p:cBhvr>
                                      <p:to>
                                        <p:strVal val="visible"/>
                                      </p:to>
                                    </p:set>
                                    <p:animEffect transition="in" filter="wipe(down)">
                                      <p:cBhvr>
                                        <p:cTn id="10" dur="500"/>
                                        <p:tgtEl>
                                          <p:spTgt spid="6656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6562">
                                            <p:txEl>
                                              <p:pRg st="2" end="2"/>
                                            </p:txEl>
                                          </p:spTgt>
                                        </p:tgtEl>
                                        <p:attrNameLst>
                                          <p:attrName>style.visibility</p:attrName>
                                        </p:attrNameLst>
                                      </p:cBhvr>
                                      <p:to>
                                        <p:strVal val="visible"/>
                                      </p:to>
                                    </p:set>
                                    <p:animEffect transition="in" filter="wipe(down)">
                                      <p:cBhvr>
                                        <p:cTn id="13" dur="500"/>
                                        <p:tgtEl>
                                          <p:spTgt spid="6656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6562">
                                            <p:txEl>
                                              <p:pRg st="3" end="3"/>
                                            </p:txEl>
                                          </p:spTgt>
                                        </p:tgtEl>
                                        <p:attrNameLst>
                                          <p:attrName>style.visibility</p:attrName>
                                        </p:attrNameLst>
                                      </p:cBhvr>
                                      <p:to>
                                        <p:strVal val="visible"/>
                                      </p:to>
                                    </p:set>
                                    <p:animEffect transition="in" filter="wipe(down)">
                                      <p:cBhvr>
                                        <p:cTn id="16" dur="500"/>
                                        <p:tgtEl>
                                          <p:spTgt spid="6656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animEffect transition="in" filter="wipe(down)">
                                      <p:cBhvr>
                                        <p:cTn id="19" dur="500"/>
                                        <p:tgtEl>
                                          <p:spTgt spid="6656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6562">
                                            <p:txEl>
                                              <p:pRg st="5" end="5"/>
                                            </p:txEl>
                                          </p:spTgt>
                                        </p:tgtEl>
                                        <p:attrNameLst>
                                          <p:attrName>style.visibility</p:attrName>
                                        </p:attrNameLst>
                                      </p:cBhvr>
                                      <p:to>
                                        <p:strVal val="visible"/>
                                      </p:to>
                                    </p:set>
                                    <p:animEffect transition="in" filter="wipe(down)">
                                      <p:cBhvr>
                                        <p:cTn id="22" dur="500"/>
                                        <p:tgtEl>
                                          <p:spTgt spid="6656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6562">
                                            <p:txEl>
                                              <p:pRg st="6" end="6"/>
                                            </p:txEl>
                                          </p:spTgt>
                                        </p:tgtEl>
                                        <p:attrNameLst>
                                          <p:attrName>style.visibility</p:attrName>
                                        </p:attrNameLst>
                                      </p:cBhvr>
                                      <p:to>
                                        <p:strVal val="visible"/>
                                      </p:to>
                                    </p:set>
                                    <p:animEffect transition="in" filter="wipe(down)">
                                      <p:cBhvr>
                                        <p:cTn id="25" dur="500"/>
                                        <p:tgtEl>
                                          <p:spTgt spid="6656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6562">
                                            <p:txEl>
                                              <p:pRg st="8" end="8"/>
                                            </p:txEl>
                                          </p:spTgt>
                                        </p:tgtEl>
                                        <p:attrNameLst>
                                          <p:attrName>style.visibility</p:attrName>
                                        </p:attrNameLst>
                                      </p:cBhvr>
                                      <p:to>
                                        <p:strVal val="visible"/>
                                      </p:to>
                                    </p:set>
                                    <p:animEffect transition="in" filter="wipe(down)">
                                      <p:cBhvr>
                                        <p:cTn id="30" dur="500"/>
                                        <p:tgtEl>
                                          <p:spTgt spid="66562">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6562">
                                            <p:txEl>
                                              <p:pRg st="9" end="9"/>
                                            </p:txEl>
                                          </p:spTgt>
                                        </p:tgtEl>
                                        <p:attrNameLst>
                                          <p:attrName>style.visibility</p:attrName>
                                        </p:attrNameLst>
                                      </p:cBhvr>
                                      <p:to>
                                        <p:strVal val="visible"/>
                                      </p:to>
                                    </p:set>
                                    <p:animEffect transition="in" filter="wipe(down)">
                                      <p:cBhvr>
                                        <p:cTn id="33" dur="500"/>
                                        <p:tgtEl>
                                          <p:spTgt spid="6656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400" dirty="0"/>
              <a:t>ΟΛΟΚΛΗΡΩΜΕΝΟΣ ΕΝΕΡΓΕΙΑΚΟΣ ΣΧΕΔΙΑΣΜΟΣ ΠΕΡΙΟΧΗΣ</a:t>
            </a:r>
          </a:p>
        </p:txBody>
      </p:sp>
      <p:sp>
        <p:nvSpPr>
          <p:cNvPr id="3" name="Content Placeholder 2"/>
          <p:cNvSpPr>
            <a:spLocks noGrp="1"/>
          </p:cNvSpPr>
          <p:nvPr>
            <p:ph idx="1"/>
          </p:nvPr>
        </p:nvSpPr>
        <p:spPr>
          <a:xfrm>
            <a:off x="467544" y="1484784"/>
            <a:ext cx="8496944" cy="3816424"/>
          </a:xfrm>
        </p:spPr>
        <p:txBody>
          <a:bodyPr>
            <a:noAutofit/>
          </a:bodyPr>
          <a:lstStyle/>
          <a:p>
            <a:pPr>
              <a:spcBef>
                <a:spcPct val="50000"/>
              </a:spcBef>
            </a:pPr>
            <a:r>
              <a:rPr lang="el-GR" dirty="0" smtClean="0">
                <a:solidFill>
                  <a:schemeClr val="tx1">
                    <a:lumMod val="95000"/>
                    <a:lumOff val="5000"/>
                  </a:schemeClr>
                </a:solidFill>
              </a:rPr>
              <a:t>ΒΑΣΙΚΕΣ ΑΠΑΙΤΗΣΕΙΣ ΚΑΙ ΠΡΟΫΠΟΘΕΣΕΙΣ :</a:t>
            </a:r>
          </a:p>
          <a:p>
            <a:pPr>
              <a:spcBef>
                <a:spcPct val="50000"/>
              </a:spcBef>
            </a:pPr>
            <a:endParaRPr lang="el-GR" dirty="0" smtClean="0">
              <a:solidFill>
                <a:schemeClr val="tx1">
                  <a:lumMod val="95000"/>
                  <a:lumOff val="5000"/>
                </a:schemeClr>
              </a:solidFill>
            </a:endParaRPr>
          </a:p>
          <a:p>
            <a:pPr>
              <a:spcBef>
                <a:spcPct val="50000"/>
              </a:spcBef>
            </a:pPr>
            <a:r>
              <a:rPr lang="el-GR" dirty="0" smtClean="0">
                <a:solidFill>
                  <a:schemeClr val="tx1">
                    <a:lumMod val="95000"/>
                    <a:lumOff val="5000"/>
                  </a:schemeClr>
                </a:solidFill>
              </a:rPr>
              <a:t>ΧΩΡΟΤΑΞΙΚΟΣ ΣΧΕΔΙΑΣΜΟΣ</a:t>
            </a:r>
          </a:p>
          <a:p>
            <a:pPr>
              <a:spcBef>
                <a:spcPct val="50000"/>
              </a:spcBef>
            </a:pPr>
            <a:r>
              <a:rPr lang="el-GR" dirty="0" smtClean="0">
                <a:solidFill>
                  <a:schemeClr val="tx1">
                    <a:lumMod val="95000"/>
                    <a:lumOff val="5000"/>
                  </a:schemeClr>
                </a:solidFill>
              </a:rPr>
              <a:t>ΑΝΑΛΥΣΗ ΕΝΕΡΓΕΙΑΚΗΣ ΖΗΤΗΣΗΣ</a:t>
            </a:r>
          </a:p>
          <a:p>
            <a:pPr>
              <a:spcBef>
                <a:spcPct val="50000"/>
              </a:spcBef>
            </a:pPr>
            <a:r>
              <a:rPr lang="el-GR" dirty="0" smtClean="0">
                <a:solidFill>
                  <a:schemeClr val="tx1">
                    <a:lumMod val="95000"/>
                    <a:lumOff val="5000"/>
                  </a:schemeClr>
                </a:solidFill>
              </a:rPr>
              <a:t>ΑΝΑΛΥΣΗ ΔΥΝΑΜΙΚΟΥ ΕΞΟΙΚΟΝΟΜΗΣΗ ΕΝΕΡΓΕΙΑΣ</a:t>
            </a:r>
          </a:p>
          <a:p>
            <a:pPr>
              <a:spcBef>
                <a:spcPct val="50000"/>
              </a:spcBef>
            </a:pPr>
            <a:r>
              <a:rPr lang="el-GR" dirty="0" smtClean="0">
                <a:solidFill>
                  <a:schemeClr val="tx1">
                    <a:lumMod val="95000"/>
                    <a:lumOff val="5000"/>
                  </a:schemeClr>
                </a:solidFill>
              </a:rPr>
              <a:t>ΑΝΑΛΥΣΗ ΕΝΕΡΓΕΙΑΚΟΥ ΔΥΝΑΜΙΚΟΥ  (ΣΥΜΒΑΤΙΚΑ ΚΑΥΣΙΜΑ ΚΑΙ ΑΠΕ)</a:t>
            </a:r>
          </a:p>
        </p:txBody>
      </p:sp>
    </p:spTree>
    <p:extLst>
      <p:ext uri="{BB962C8B-B14F-4D97-AF65-F5344CB8AC3E}">
        <p14:creationId xmlns:p14="http://schemas.microsoft.com/office/powerpoint/2010/main" val="19866727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827088" y="1341438"/>
            <a:ext cx="8100764" cy="1723549"/>
          </a:xfrm>
          <a:prstGeom prst="rect">
            <a:avLst/>
          </a:prstGeom>
          <a:noFill/>
          <a:ln w="9525">
            <a:solidFill>
              <a:schemeClr val="tx1"/>
            </a:solidFill>
            <a:miter lim="800000"/>
            <a:headEnd/>
            <a:tailEnd/>
          </a:ln>
        </p:spPr>
        <p:txBody>
          <a:bodyPr wrap="square">
            <a:spAutoFit/>
          </a:bodyPr>
          <a:lstStyle/>
          <a:p>
            <a:pPr>
              <a:spcBef>
                <a:spcPct val="50000"/>
              </a:spcBef>
            </a:pPr>
            <a:r>
              <a:rPr lang="el-GR" sz="2400" b="1" dirty="0">
                <a:solidFill>
                  <a:schemeClr val="accent4">
                    <a:lumMod val="75000"/>
                  </a:schemeClr>
                </a:solidFill>
                <a:latin typeface="Cambria Math" panose="02040503050406030204" pitchFamily="18" charset="0"/>
                <a:ea typeface="Cambria Math" panose="02040503050406030204" pitchFamily="18" charset="0"/>
              </a:rPr>
              <a:t>ΣΥΜΒΑΤΙΚΑ ΚΑΥΣΙΜΑ                                    </a:t>
            </a:r>
            <a:r>
              <a:rPr lang="el-GR" sz="2800" b="1" dirty="0">
                <a:latin typeface="Cambria Math" panose="02040503050406030204" pitchFamily="18" charset="0"/>
                <a:ea typeface="Cambria Math" panose="02040503050406030204" pitchFamily="18" charset="0"/>
              </a:rPr>
              <a:t>+</a:t>
            </a:r>
          </a:p>
          <a:p>
            <a:pPr>
              <a:spcBef>
                <a:spcPct val="50000"/>
              </a:spcBef>
            </a:pPr>
            <a:r>
              <a:rPr lang="el-GR" sz="2400" b="1" dirty="0">
                <a:solidFill>
                  <a:schemeClr val="accent3">
                    <a:lumMod val="75000"/>
                  </a:schemeClr>
                </a:solidFill>
                <a:latin typeface="Cambria Math" panose="02040503050406030204" pitchFamily="18" charset="0"/>
                <a:ea typeface="Cambria Math" panose="02040503050406030204" pitchFamily="18" charset="0"/>
              </a:rPr>
              <a:t>ΑΝΑΝΕΩΣΙΜΕΣ ΠΗΓΕΣ ΕΝΕΡΓΕΙΑΣ</a:t>
            </a:r>
            <a:r>
              <a:rPr lang="el-GR" sz="2000" b="1" dirty="0">
                <a:solidFill>
                  <a:schemeClr val="accent3">
                    <a:lumMod val="75000"/>
                  </a:schemeClr>
                </a:solidFill>
                <a:latin typeface="Cambria Math" panose="02040503050406030204" pitchFamily="18" charset="0"/>
                <a:ea typeface="Cambria Math" panose="02040503050406030204" pitchFamily="18" charset="0"/>
              </a:rPr>
              <a:t>  </a:t>
            </a:r>
            <a:r>
              <a:rPr lang="el-GR" sz="2000" b="1" dirty="0" smtClean="0">
                <a:solidFill>
                  <a:schemeClr val="accent3">
                    <a:lumMod val="75000"/>
                  </a:schemeClr>
                </a:solidFill>
                <a:latin typeface="Cambria Math" panose="02040503050406030204" pitchFamily="18" charset="0"/>
                <a:ea typeface="Cambria Math" panose="02040503050406030204" pitchFamily="18" charset="0"/>
              </a:rPr>
              <a:t>           </a:t>
            </a:r>
            <a:r>
              <a:rPr lang="el-GR" sz="2400" b="1" dirty="0" smtClean="0">
                <a:latin typeface="Cambria Math" panose="02040503050406030204" pitchFamily="18" charset="0"/>
                <a:ea typeface="Cambria Math" panose="02040503050406030204" pitchFamily="18" charset="0"/>
              </a:rPr>
              <a:t>=</a:t>
            </a:r>
            <a:endParaRPr lang="el-GR" sz="2400" b="1" dirty="0">
              <a:latin typeface="Cambria Math" panose="02040503050406030204" pitchFamily="18" charset="0"/>
              <a:ea typeface="Cambria Math" panose="02040503050406030204" pitchFamily="18" charset="0"/>
            </a:endParaRPr>
          </a:p>
          <a:p>
            <a:pPr>
              <a:spcBef>
                <a:spcPct val="50000"/>
              </a:spcBef>
            </a:pPr>
            <a:r>
              <a:rPr lang="el-GR" sz="2800" b="1" dirty="0">
                <a:solidFill>
                  <a:srgbClr val="FF0000"/>
                </a:solidFill>
                <a:latin typeface="Cambria Math" panose="02040503050406030204" pitchFamily="18" charset="0"/>
                <a:ea typeface="Cambria Math" panose="02040503050406030204" pitchFamily="18" charset="0"/>
              </a:rPr>
              <a:t>ΝΕΟ ΕΝΕΡΓΕΙΑΚΟ ΣΥΣΤΗΜΑ</a:t>
            </a:r>
          </a:p>
        </p:txBody>
      </p:sp>
      <p:sp>
        <p:nvSpPr>
          <p:cNvPr id="69635" name="Text Box 3"/>
          <p:cNvSpPr txBox="1">
            <a:spLocks noChangeArrowheads="1"/>
          </p:cNvSpPr>
          <p:nvPr/>
        </p:nvSpPr>
        <p:spPr bwMode="auto">
          <a:xfrm>
            <a:off x="900113" y="3789363"/>
            <a:ext cx="2232025" cy="1815882"/>
          </a:xfrm>
          <a:prstGeom prst="rect">
            <a:avLst/>
          </a:prstGeom>
          <a:noFill/>
          <a:ln w="9525">
            <a:solidFill>
              <a:schemeClr val="tx1"/>
            </a:solidFill>
            <a:miter lim="800000"/>
            <a:headEnd/>
            <a:tailEnd/>
          </a:ln>
        </p:spPr>
        <p:txBody>
          <a:bodyPr>
            <a:spAutoFit/>
          </a:bodyPr>
          <a:lstStyle/>
          <a:p>
            <a:pPr>
              <a:spcBef>
                <a:spcPct val="50000"/>
              </a:spcBef>
            </a:pPr>
            <a:r>
              <a:rPr lang="el-GR" sz="2800" b="1" dirty="0">
                <a:solidFill>
                  <a:schemeClr val="accent4">
                    <a:lumMod val="75000"/>
                  </a:schemeClr>
                </a:solidFill>
                <a:latin typeface="Cambria Math" panose="02040503050406030204" pitchFamily="18" charset="0"/>
                <a:ea typeface="Cambria Math" panose="02040503050406030204" pitchFamily="18" charset="0"/>
              </a:rPr>
              <a:t>ΣΥΜΒΑΤΙΚΟΣ </a:t>
            </a:r>
          </a:p>
          <a:p>
            <a:pPr>
              <a:spcBef>
                <a:spcPct val="50000"/>
              </a:spcBef>
            </a:pPr>
            <a:r>
              <a:rPr lang="el-GR" sz="2800" b="1" dirty="0">
                <a:solidFill>
                  <a:schemeClr val="accent4">
                    <a:lumMod val="75000"/>
                  </a:schemeClr>
                </a:solidFill>
                <a:latin typeface="Cambria Math" panose="02040503050406030204" pitchFamily="18" charset="0"/>
                <a:ea typeface="Cambria Math" panose="02040503050406030204" pitchFamily="18" charset="0"/>
              </a:rPr>
              <a:t>ΚΕΝΤΡΙΚΟΣ </a:t>
            </a:r>
          </a:p>
          <a:p>
            <a:pPr>
              <a:spcBef>
                <a:spcPct val="50000"/>
              </a:spcBef>
            </a:pPr>
            <a:r>
              <a:rPr lang="el-GR" sz="2800" b="1" dirty="0" smtClean="0">
                <a:solidFill>
                  <a:schemeClr val="accent4">
                    <a:lumMod val="75000"/>
                  </a:schemeClr>
                </a:solidFill>
                <a:latin typeface="Cambria Math" panose="02040503050406030204" pitchFamily="18" charset="0"/>
                <a:ea typeface="Cambria Math" panose="02040503050406030204" pitchFamily="18" charset="0"/>
              </a:rPr>
              <a:t>ΣΤΑΘΜΟΣ</a:t>
            </a:r>
            <a:endParaRPr lang="el-GR" sz="2800" b="1" dirty="0">
              <a:solidFill>
                <a:schemeClr val="accent4">
                  <a:lumMod val="75000"/>
                </a:schemeClr>
              </a:solidFill>
              <a:latin typeface="Cambria Math" panose="02040503050406030204" pitchFamily="18" charset="0"/>
              <a:ea typeface="Cambria Math" panose="02040503050406030204" pitchFamily="18" charset="0"/>
            </a:endParaRPr>
          </a:p>
        </p:txBody>
      </p:sp>
      <p:sp>
        <p:nvSpPr>
          <p:cNvPr id="69636" name="Text Box 4"/>
          <p:cNvSpPr txBox="1">
            <a:spLocks noChangeArrowheads="1"/>
          </p:cNvSpPr>
          <p:nvPr/>
        </p:nvSpPr>
        <p:spPr bwMode="auto">
          <a:xfrm>
            <a:off x="3779912" y="3364592"/>
            <a:ext cx="5147940" cy="2354491"/>
          </a:xfrm>
          <a:prstGeom prst="rect">
            <a:avLst/>
          </a:prstGeom>
          <a:noFill/>
          <a:ln w="9525">
            <a:solidFill>
              <a:schemeClr val="tx1"/>
            </a:solidFill>
            <a:miter lim="800000"/>
            <a:headEnd/>
            <a:tailEnd/>
          </a:ln>
        </p:spPr>
        <p:txBody>
          <a:bodyPr wrap="square">
            <a:spAutoFit/>
          </a:bodyPr>
          <a:lstStyle/>
          <a:p>
            <a:pPr>
              <a:spcBef>
                <a:spcPct val="50000"/>
              </a:spcBef>
            </a:pPr>
            <a:r>
              <a:rPr lang="el-GR" sz="2400" b="1" dirty="0" smtClean="0">
                <a:solidFill>
                  <a:schemeClr val="hlink"/>
                </a:solidFill>
                <a:latin typeface="Cambria Math" panose="02040503050406030204" pitchFamily="18" charset="0"/>
                <a:ea typeface="Cambria Math" panose="02040503050406030204" pitchFamily="18" charset="0"/>
              </a:rPr>
              <a:t>ΔΙΕΣΠΑΡΜΕΝΗ ΠΑΡΑΓΩΓΗ</a:t>
            </a:r>
            <a:r>
              <a:rPr lang="el-GR" sz="2400" b="1" dirty="0">
                <a:solidFill>
                  <a:schemeClr val="hlink"/>
                </a:solidFill>
                <a:latin typeface="Cambria Math" panose="02040503050406030204" pitchFamily="18" charset="0"/>
                <a:ea typeface="Cambria Math" panose="02040503050406030204" pitchFamily="18" charset="0"/>
              </a:rPr>
              <a:t>:</a:t>
            </a:r>
          </a:p>
          <a:p>
            <a:pPr>
              <a:spcBef>
                <a:spcPct val="50000"/>
              </a:spcBef>
            </a:pPr>
            <a:endParaRPr lang="el-GR" b="1" dirty="0">
              <a:solidFill>
                <a:schemeClr val="hlink"/>
              </a:solidFill>
              <a:latin typeface="Cambria Math" panose="02040503050406030204" pitchFamily="18" charset="0"/>
              <a:ea typeface="Cambria Math" panose="02040503050406030204" pitchFamily="18" charset="0"/>
            </a:endParaRPr>
          </a:p>
          <a:p>
            <a:r>
              <a:rPr lang="el-GR" sz="2400" b="1" dirty="0">
                <a:solidFill>
                  <a:schemeClr val="accent3">
                    <a:lumMod val="75000"/>
                  </a:schemeClr>
                </a:solidFill>
                <a:latin typeface="Cambria Math" panose="02040503050406030204" pitchFamily="18" charset="0"/>
                <a:ea typeface="Cambria Math" panose="02040503050406030204" pitchFamily="18" charset="0"/>
              </a:rPr>
              <a:t>ΑΝΑΝΕΩΣΙΜΕΣ ΠΗΓΕΣ</a:t>
            </a:r>
          </a:p>
          <a:p>
            <a:r>
              <a:rPr lang="el-GR" sz="2400" dirty="0" smtClean="0">
                <a:solidFill>
                  <a:srgbClr val="0000FF"/>
                </a:solidFill>
                <a:latin typeface="Cambria Math" panose="02040503050406030204" pitchFamily="18" charset="0"/>
                <a:ea typeface="Cambria Math" panose="02040503050406030204" pitchFamily="18" charset="0"/>
              </a:rPr>
              <a:t>ΣΥΝΔΥΑΣΜΕΝΗ ΠΑΡΑΓΩΓΗ </a:t>
            </a:r>
            <a:r>
              <a:rPr lang="el-GR" sz="2400" dirty="0">
                <a:solidFill>
                  <a:srgbClr val="0000FF"/>
                </a:solidFill>
                <a:latin typeface="Cambria Math" panose="02040503050406030204" pitchFamily="18" charset="0"/>
                <a:ea typeface="Cambria Math" panose="02040503050406030204" pitchFamily="18" charset="0"/>
              </a:rPr>
              <a:t>ΘΕΡΜΟΤΗΤΑΣ ΚΑΙ ΗΛΕΚΤΡΙΣΜΟΥ </a:t>
            </a:r>
            <a:r>
              <a:rPr lang="en-GB" sz="2400" dirty="0">
                <a:solidFill>
                  <a:srgbClr val="0000FF"/>
                </a:solidFill>
                <a:latin typeface="Cambria Math" panose="02040503050406030204" pitchFamily="18" charset="0"/>
                <a:ea typeface="Cambria Math" panose="02040503050406030204" pitchFamily="18" charset="0"/>
              </a:rPr>
              <a:t>(CHP)</a:t>
            </a:r>
            <a:endParaRPr lang="el-GR" sz="2400" dirty="0">
              <a:solidFill>
                <a:srgbClr val="0000FF"/>
              </a:solidFill>
              <a:latin typeface="Cambria Math" panose="02040503050406030204" pitchFamily="18" charset="0"/>
              <a:ea typeface="Cambria Math" panose="02040503050406030204" pitchFamily="18" charset="0"/>
            </a:endParaRPr>
          </a:p>
        </p:txBody>
      </p:sp>
      <p:sp>
        <p:nvSpPr>
          <p:cNvPr id="69637" name="Text Box 5"/>
          <p:cNvSpPr txBox="1">
            <a:spLocks noChangeArrowheads="1"/>
          </p:cNvSpPr>
          <p:nvPr/>
        </p:nvSpPr>
        <p:spPr bwMode="auto">
          <a:xfrm>
            <a:off x="755650" y="5949950"/>
            <a:ext cx="8172202" cy="461665"/>
          </a:xfrm>
          <a:prstGeom prst="rect">
            <a:avLst/>
          </a:prstGeom>
          <a:noFill/>
          <a:ln w="9525">
            <a:solidFill>
              <a:schemeClr val="tx1"/>
            </a:solidFill>
            <a:miter lim="800000"/>
            <a:headEnd/>
            <a:tailEnd/>
          </a:ln>
        </p:spPr>
        <p:txBody>
          <a:bodyPr wrap="square">
            <a:spAutoFit/>
          </a:bodyPr>
          <a:lstStyle/>
          <a:p>
            <a:pPr algn="ctr">
              <a:spcBef>
                <a:spcPct val="50000"/>
              </a:spcBef>
            </a:pPr>
            <a:r>
              <a:rPr lang="en-GB" sz="2400" dirty="0">
                <a:solidFill>
                  <a:srgbClr val="FF0000"/>
                </a:solidFill>
                <a:latin typeface="Cambria Math" panose="02040503050406030204" pitchFamily="18" charset="0"/>
                <a:ea typeface="Cambria Math" panose="02040503050406030204" pitchFamily="18" charset="0"/>
              </a:rPr>
              <a:t>A</a:t>
            </a:r>
            <a:r>
              <a:rPr lang="el-GR" sz="2400" dirty="0">
                <a:solidFill>
                  <a:srgbClr val="FF0000"/>
                </a:solidFill>
                <a:latin typeface="Cambria Math" panose="02040503050406030204" pitchFamily="18" charset="0"/>
                <a:ea typeface="Cambria Math" panose="02040503050406030204" pitchFamily="18" charset="0"/>
              </a:rPr>
              <a:t>ΠΕΛΕΥΘΕΡΩΜΕΝΗ ΑΓΟΡΑ ΕΝΕΡΓΕΙΑΣ</a:t>
            </a:r>
          </a:p>
        </p:txBody>
      </p:sp>
      <p:sp>
        <p:nvSpPr>
          <p:cNvPr id="69638" name="Text Box 6"/>
          <p:cNvSpPr txBox="1">
            <a:spLocks noChangeArrowheads="1"/>
          </p:cNvSpPr>
          <p:nvPr/>
        </p:nvSpPr>
        <p:spPr bwMode="auto">
          <a:xfrm>
            <a:off x="3203575" y="4221163"/>
            <a:ext cx="431800" cy="641350"/>
          </a:xfrm>
          <a:prstGeom prst="rect">
            <a:avLst/>
          </a:prstGeom>
          <a:noFill/>
          <a:ln w="9525">
            <a:noFill/>
            <a:miter lim="800000"/>
            <a:headEnd/>
            <a:tailEnd/>
          </a:ln>
        </p:spPr>
        <p:txBody>
          <a:bodyPr>
            <a:spAutoFit/>
          </a:bodyPr>
          <a:lstStyle/>
          <a:p>
            <a:pPr>
              <a:spcBef>
                <a:spcPct val="50000"/>
              </a:spcBef>
            </a:pPr>
            <a:r>
              <a:rPr lang="el-GR" sz="3600">
                <a:latin typeface="Arial" charset="0"/>
              </a:rPr>
              <a:t>+</a:t>
            </a:r>
          </a:p>
        </p:txBody>
      </p:sp>
      <p:sp>
        <p:nvSpPr>
          <p:cNvPr id="59399" name="Text Box 7"/>
          <p:cNvSpPr txBox="1">
            <a:spLocks noChangeArrowheads="1"/>
          </p:cNvSpPr>
          <p:nvPr/>
        </p:nvSpPr>
        <p:spPr bwMode="auto">
          <a:xfrm>
            <a:off x="900113" y="476250"/>
            <a:ext cx="7343775" cy="461665"/>
          </a:xfrm>
          <a:prstGeom prst="rect">
            <a:avLst/>
          </a:prstGeom>
          <a:noFill/>
          <a:ln w="28575">
            <a:solidFill>
              <a:schemeClr val="tx1"/>
            </a:solidFill>
            <a:miter lim="800000"/>
            <a:headEnd/>
            <a:tailEnd/>
          </a:ln>
        </p:spPr>
        <p:txBody>
          <a:bodyPr>
            <a:spAutoFit/>
          </a:bodyPr>
          <a:lstStyle/>
          <a:p>
            <a:pPr algn="ctr">
              <a:spcBef>
                <a:spcPct val="50000"/>
              </a:spcBef>
            </a:pPr>
            <a:r>
              <a:rPr lang="el-GR" sz="2400" b="1">
                <a:solidFill>
                  <a:srgbClr val="FF0000"/>
                </a:solidFill>
                <a:latin typeface="Cambria Math" panose="02040503050406030204" pitchFamily="18" charset="0"/>
                <a:ea typeface="Cambria Math" panose="02040503050406030204" pitchFamily="18" charset="0"/>
              </a:rPr>
              <a:t>Η ΕΝΕΡΓΕΙΑΚΗ ΕΙΚΟΝΑ ΑΥΡΙΟ</a:t>
            </a:r>
          </a:p>
        </p:txBody>
      </p:sp>
    </p:spTree>
    <p:extLst>
      <p:ext uri="{BB962C8B-B14F-4D97-AF65-F5344CB8AC3E}">
        <p14:creationId xmlns:p14="http://schemas.microsoft.com/office/powerpoint/2010/main" val="39438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slide(fromBottom)">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 calcmode="lin" valueType="num">
                                      <p:cBhvr>
                                        <p:cTn id="12" dur="1000" fill="hold"/>
                                        <p:tgtEl>
                                          <p:spTgt spid="69635"/>
                                        </p:tgtEl>
                                        <p:attrNameLst>
                                          <p:attrName>ppt_x</p:attrName>
                                        </p:attrNameLst>
                                      </p:cBhvr>
                                      <p:tavLst>
                                        <p:tav tm="0">
                                          <p:val>
                                            <p:strVal val="#ppt_x-.2"/>
                                          </p:val>
                                        </p:tav>
                                        <p:tav tm="100000">
                                          <p:val>
                                            <p:strVal val="#ppt_x"/>
                                          </p:val>
                                        </p:tav>
                                      </p:tavLst>
                                    </p:anim>
                                    <p:anim calcmode="lin" valueType="num">
                                      <p:cBhvr>
                                        <p:cTn id="13" dur="1000" fill="hold"/>
                                        <p:tgtEl>
                                          <p:spTgt spid="6963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9635"/>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69638"/>
                                        </p:tgtEl>
                                        <p:attrNameLst>
                                          <p:attrName>style.visibility</p:attrName>
                                        </p:attrNameLst>
                                      </p:cBhvr>
                                      <p:to>
                                        <p:strVal val="visible"/>
                                      </p:to>
                                    </p:set>
                                    <p:anim calcmode="lin" valueType="num">
                                      <p:cBhvr>
                                        <p:cTn id="18" dur="1000" fill="hold"/>
                                        <p:tgtEl>
                                          <p:spTgt spid="69638"/>
                                        </p:tgtEl>
                                        <p:attrNameLst>
                                          <p:attrName>ppt_x</p:attrName>
                                        </p:attrNameLst>
                                      </p:cBhvr>
                                      <p:tavLst>
                                        <p:tav tm="0">
                                          <p:val>
                                            <p:strVal val="#ppt_x-.2"/>
                                          </p:val>
                                        </p:tav>
                                        <p:tav tm="100000">
                                          <p:val>
                                            <p:strVal val="#ppt_x"/>
                                          </p:val>
                                        </p:tav>
                                      </p:tavLst>
                                    </p:anim>
                                    <p:anim calcmode="lin" valueType="num">
                                      <p:cBhvr>
                                        <p:cTn id="19" dur="1000" fill="hold"/>
                                        <p:tgtEl>
                                          <p:spTgt spid="6963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9638"/>
                                        </p:tgtEl>
                                      </p:cBhvr>
                                    </p:animEffect>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69636"/>
                                        </p:tgtEl>
                                        <p:attrNameLst>
                                          <p:attrName>style.visibility</p:attrName>
                                        </p:attrNameLst>
                                      </p:cBhvr>
                                      <p:to>
                                        <p:strVal val="visible"/>
                                      </p:to>
                                    </p:set>
                                    <p:anim calcmode="lin" valueType="num">
                                      <p:cBhvr>
                                        <p:cTn id="24" dur="1000" fill="hold"/>
                                        <p:tgtEl>
                                          <p:spTgt spid="69636"/>
                                        </p:tgtEl>
                                        <p:attrNameLst>
                                          <p:attrName>ppt_x</p:attrName>
                                        </p:attrNameLst>
                                      </p:cBhvr>
                                      <p:tavLst>
                                        <p:tav tm="0">
                                          <p:val>
                                            <p:strVal val="#ppt_x-.2"/>
                                          </p:val>
                                        </p:tav>
                                        <p:tav tm="100000">
                                          <p:val>
                                            <p:strVal val="#ppt_x"/>
                                          </p:val>
                                        </p:tav>
                                      </p:tavLst>
                                    </p:anim>
                                    <p:anim calcmode="lin" valueType="num">
                                      <p:cBhvr>
                                        <p:cTn id="25" dur="1000" fill="hold"/>
                                        <p:tgtEl>
                                          <p:spTgt spid="6963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963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69637"/>
                                        </p:tgtEl>
                                        <p:attrNameLst>
                                          <p:attrName>style.visibility</p:attrName>
                                        </p:attrNameLst>
                                      </p:cBhvr>
                                      <p:to>
                                        <p:strVal val="visible"/>
                                      </p:to>
                                    </p:set>
                                    <p:anim calcmode="lin" valueType="num">
                                      <p:cBhvr>
                                        <p:cTn id="31" dur="1000" fill="hold"/>
                                        <p:tgtEl>
                                          <p:spTgt spid="69637"/>
                                        </p:tgtEl>
                                        <p:attrNameLst>
                                          <p:attrName>ppt_w</p:attrName>
                                        </p:attrNameLst>
                                      </p:cBhvr>
                                      <p:tavLst>
                                        <p:tav tm="0">
                                          <p:val>
                                            <p:strVal val="#ppt_w+.3"/>
                                          </p:val>
                                        </p:tav>
                                        <p:tav tm="100000">
                                          <p:val>
                                            <p:strVal val="#ppt_w"/>
                                          </p:val>
                                        </p:tav>
                                      </p:tavLst>
                                    </p:anim>
                                    <p:anim calcmode="lin" valueType="num">
                                      <p:cBhvr>
                                        <p:cTn id="32" dur="1000" fill="hold"/>
                                        <p:tgtEl>
                                          <p:spTgt spid="69637"/>
                                        </p:tgtEl>
                                        <p:attrNameLst>
                                          <p:attrName>ppt_h</p:attrName>
                                        </p:attrNameLst>
                                      </p:cBhvr>
                                      <p:tavLst>
                                        <p:tav tm="0">
                                          <p:val>
                                            <p:strVal val="#ppt_h"/>
                                          </p:val>
                                        </p:tav>
                                        <p:tav tm="100000">
                                          <p:val>
                                            <p:strVal val="#ppt_h"/>
                                          </p:val>
                                        </p:tav>
                                      </p:tavLst>
                                    </p:anim>
                                    <p:animEffect transition="in" filter="fade">
                                      <p:cBhvr>
                                        <p:cTn id="33" dur="1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animBg="1"/>
      <p:bldP spid="69636" grpId="0" animBg="1"/>
      <p:bldP spid="69637" grpId="0" animBg="1"/>
      <p:bldP spid="6963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971600" y="1268760"/>
            <a:ext cx="4392612" cy="376237"/>
          </a:xfrm>
          <a:prstGeom prst="rect">
            <a:avLst/>
          </a:prstGeom>
          <a:noFill/>
          <a:ln w="9525">
            <a:solidFill>
              <a:schemeClr val="tx1"/>
            </a:solidFill>
            <a:miter lim="800000"/>
            <a:headEnd/>
            <a:tailEnd/>
          </a:ln>
        </p:spPr>
        <p:txBody>
          <a:bodyPr>
            <a:spAutoFit/>
          </a:bodyPr>
          <a:lstStyle/>
          <a:p>
            <a:pPr>
              <a:spcBef>
                <a:spcPct val="50000"/>
              </a:spcBef>
            </a:pPr>
            <a:r>
              <a:rPr lang="el-GR" b="1" dirty="0">
                <a:solidFill>
                  <a:srgbClr val="0000FF"/>
                </a:solidFill>
                <a:latin typeface="Arial" charset="0"/>
              </a:rPr>
              <a:t>- ΔΙΑΘΕΣΙΜΟΤΗΤΑ ΤΩΝ ΠΟΡΩΝ</a:t>
            </a:r>
          </a:p>
        </p:txBody>
      </p:sp>
      <p:sp>
        <p:nvSpPr>
          <p:cNvPr id="70659" name="Text Box 3"/>
          <p:cNvSpPr txBox="1">
            <a:spLocks noChangeArrowheads="1"/>
          </p:cNvSpPr>
          <p:nvPr/>
        </p:nvSpPr>
        <p:spPr bwMode="auto">
          <a:xfrm>
            <a:off x="971600" y="1988840"/>
            <a:ext cx="4392612" cy="376238"/>
          </a:xfrm>
          <a:prstGeom prst="rect">
            <a:avLst/>
          </a:prstGeom>
          <a:noFill/>
          <a:ln w="9525">
            <a:solidFill>
              <a:schemeClr val="tx1"/>
            </a:solidFill>
            <a:miter lim="800000"/>
            <a:headEnd/>
            <a:tailEnd/>
          </a:ln>
        </p:spPr>
        <p:txBody>
          <a:bodyPr>
            <a:spAutoFit/>
          </a:bodyPr>
          <a:lstStyle/>
          <a:p>
            <a:pPr>
              <a:spcBef>
                <a:spcPct val="50000"/>
              </a:spcBef>
            </a:pPr>
            <a:r>
              <a:rPr lang="el-GR" b="1">
                <a:solidFill>
                  <a:srgbClr val="CC00FF"/>
                </a:solidFill>
                <a:latin typeface="Arial" charset="0"/>
              </a:rPr>
              <a:t>- ΔΙΑΘΕΣΙΜΗ ΤΕΧΝΟΛΟΓΙΑ</a:t>
            </a:r>
          </a:p>
        </p:txBody>
      </p:sp>
      <p:sp>
        <p:nvSpPr>
          <p:cNvPr id="70660" name="Text Box 4"/>
          <p:cNvSpPr txBox="1">
            <a:spLocks noChangeArrowheads="1"/>
          </p:cNvSpPr>
          <p:nvPr/>
        </p:nvSpPr>
        <p:spPr bwMode="auto">
          <a:xfrm>
            <a:off x="971600" y="2708920"/>
            <a:ext cx="4392612" cy="376237"/>
          </a:xfrm>
          <a:prstGeom prst="rect">
            <a:avLst/>
          </a:prstGeom>
          <a:noFill/>
          <a:ln w="9525">
            <a:solidFill>
              <a:schemeClr val="tx1"/>
            </a:solidFill>
            <a:miter lim="800000"/>
            <a:headEnd/>
            <a:tailEnd/>
          </a:ln>
        </p:spPr>
        <p:txBody>
          <a:bodyPr>
            <a:spAutoFit/>
          </a:bodyPr>
          <a:lstStyle/>
          <a:p>
            <a:pPr>
              <a:spcBef>
                <a:spcPct val="50000"/>
              </a:spcBef>
            </a:pPr>
            <a:r>
              <a:rPr lang="el-GR" b="1" dirty="0">
                <a:solidFill>
                  <a:srgbClr val="009900"/>
                </a:solidFill>
                <a:latin typeface="Arial" charset="0"/>
              </a:rPr>
              <a:t>- ΠΕΡΙΒΑΛΛΟΝΤΙΚΕΣ ΕΠΙΠΤΩΣΕΙΣ</a:t>
            </a:r>
          </a:p>
        </p:txBody>
      </p:sp>
      <p:sp>
        <p:nvSpPr>
          <p:cNvPr id="70661" name="Text Box 5"/>
          <p:cNvSpPr txBox="1">
            <a:spLocks noChangeArrowheads="1"/>
          </p:cNvSpPr>
          <p:nvPr/>
        </p:nvSpPr>
        <p:spPr bwMode="auto">
          <a:xfrm>
            <a:off x="971600" y="3439510"/>
            <a:ext cx="4392612" cy="376238"/>
          </a:xfrm>
          <a:prstGeom prst="rect">
            <a:avLst/>
          </a:prstGeom>
          <a:noFill/>
          <a:ln w="9525">
            <a:solidFill>
              <a:schemeClr val="tx1"/>
            </a:solidFill>
            <a:miter lim="800000"/>
            <a:headEnd/>
            <a:tailEnd/>
          </a:ln>
        </p:spPr>
        <p:txBody>
          <a:bodyPr>
            <a:spAutoFit/>
          </a:bodyPr>
          <a:lstStyle/>
          <a:p>
            <a:pPr>
              <a:spcBef>
                <a:spcPct val="50000"/>
              </a:spcBef>
            </a:pPr>
            <a:r>
              <a:rPr lang="el-GR" b="1">
                <a:solidFill>
                  <a:srgbClr val="FF9900"/>
                </a:solidFill>
                <a:latin typeface="Arial" charset="0"/>
              </a:rPr>
              <a:t>- ΚΟΙΝΩΝΙΚΗ ΑΠΟΔΟΧΗ</a:t>
            </a:r>
          </a:p>
        </p:txBody>
      </p:sp>
      <p:sp>
        <p:nvSpPr>
          <p:cNvPr id="70663" name="Text Box 7"/>
          <p:cNvSpPr txBox="1">
            <a:spLocks noChangeArrowheads="1"/>
          </p:cNvSpPr>
          <p:nvPr/>
        </p:nvSpPr>
        <p:spPr bwMode="auto">
          <a:xfrm>
            <a:off x="971600" y="4149080"/>
            <a:ext cx="4321175" cy="376237"/>
          </a:xfrm>
          <a:prstGeom prst="rect">
            <a:avLst/>
          </a:prstGeom>
          <a:noFill/>
          <a:ln w="9525">
            <a:solidFill>
              <a:schemeClr val="tx1"/>
            </a:solidFill>
            <a:miter lim="800000"/>
            <a:headEnd/>
            <a:tailEnd/>
          </a:ln>
        </p:spPr>
        <p:txBody>
          <a:bodyPr>
            <a:spAutoFit/>
          </a:bodyPr>
          <a:lstStyle/>
          <a:p>
            <a:pPr>
              <a:spcBef>
                <a:spcPct val="50000"/>
              </a:spcBef>
            </a:pPr>
            <a:r>
              <a:rPr lang="el-GR" b="1">
                <a:solidFill>
                  <a:srgbClr val="00CC99"/>
                </a:solidFill>
                <a:latin typeface="Arial" charset="0"/>
              </a:rPr>
              <a:t>- ΚΟΣΤΟΣ</a:t>
            </a:r>
          </a:p>
        </p:txBody>
      </p:sp>
      <p:sp>
        <p:nvSpPr>
          <p:cNvPr id="2" name="Title 1"/>
          <p:cNvSpPr>
            <a:spLocks noGrp="1"/>
          </p:cNvSpPr>
          <p:nvPr>
            <p:ph type="title"/>
          </p:nvPr>
        </p:nvSpPr>
        <p:spPr/>
        <p:txBody>
          <a:bodyPr>
            <a:noAutofit/>
          </a:bodyPr>
          <a:lstStyle/>
          <a:p>
            <a:r>
              <a:rPr lang="el-GR" sz="2400" dirty="0">
                <a:solidFill>
                  <a:srgbClr val="C00000"/>
                </a:solidFill>
              </a:rPr>
              <a:t>ΚΡΙΤΗΡΙΑ ΚΑΙ ΠΑΡΑΜΕΤΡΟΙ ΓΙΑ ΤΗ ΛΗΨΗ ΤΩΝ </a:t>
            </a:r>
            <a:r>
              <a:rPr lang="el-GR" sz="2400" dirty="0" smtClean="0">
                <a:solidFill>
                  <a:srgbClr val="C00000"/>
                </a:solidFill>
              </a:rPr>
              <a:t>ΑΠΟΦΑΣΕΩΝ</a:t>
            </a:r>
            <a:endParaRPr lang="en-GB" sz="2400" dirty="0">
              <a:solidFill>
                <a:srgbClr val="C00000"/>
              </a:solidFill>
            </a:endParaRPr>
          </a:p>
        </p:txBody>
      </p:sp>
    </p:spTree>
    <p:extLst>
      <p:ext uri="{BB962C8B-B14F-4D97-AF65-F5344CB8AC3E}">
        <p14:creationId xmlns:p14="http://schemas.microsoft.com/office/powerpoint/2010/main" val="6760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770" decel="100000"/>
                                        <p:tgtEl>
                                          <p:spTgt spid="70658"/>
                                        </p:tgtEl>
                                      </p:cBhvr>
                                    </p:animEffect>
                                    <p:animScale>
                                      <p:cBhvr>
                                        <p:cTn id="8" dur="770" decel="100000"/>
                                        <p:tgtEl>
                                          <p:spTgt spid="70658"/>
                                        </p:tgtEl>
                                      </p:cBhvr>
                                      <p:from x="10000" y="10000"/>
                                      <p:to x="200000" y="450000"/>
                                    </p:animScale>
                                    <p:animScale>
                                      <p:cBhvr>
                                        <p:cTn id="9" dur="1230" accel="100000" fill="hold">
                                          <p:stCondLst>
                                            <p:cond delay="770"/>
                                          </p:stCondLst>
                                        </p:cTn>
                                        <p:tgtEl>
                                          <p:spTgt spid="70658"/>
                                        </p:tgtEl>
                                      </p:cBhvr>
                                      <p:from x="200000" y="450000"/>
                                      <p:to x="100000" y="100000"/>
                                    </p:animScale>
                                    <p:set>
                                      <p:cBhvr>
                                        <p:cTn id="10" dur="770" fill="hold"/>
                                        <p:tgtEl>
                                          <p:spTgt spid="70658"/>
                                        </p:tgtEl>
                                        <p:attrNameLst>
                                          <p:attrName>ppt_x</p:attrName>
                                        </p:attrNameLst>
                                      </p:cBhvr>
                                      <p:to>
                                        <p:strVal val="(0.5)"/>
                                      </p:to>
                                    </p:set>
                                    <p:anim from="(0.5)" to="(#ppt_x)" calcmode="lin" valueType="num">
                                      <p:cBhvr>
                                        <p:cTn id="11" dur="1230" accel="100000" fill="hold">
                                          <p:stCondLst>
                                            <p:cond delay="770"/>
                                          </p:stCondLst>
                                        </p:cTn>
                                        <p:tgtEl>
                                          <p:spTgt spid="70658"/>
                                        </p:tgtEl>
                                        <p:attrNameLst>
                                          <p:attrName>ppt_x</p:attrName>
                                        </p:attrNameLst>
                                      </p:cBhvr>
                                    </p:anim>
                                    <p:set>
                                      <p:cBhvr>
                                        <p:cTn id="12" dur="770" fill="hold"/>
                                        <p:tgtEl>
                                          <p:spTgt spid="70658"/>
                                        </p:tgtEl>
                                        <p:attrNameLst>
                                          <p:attrName>ppt_y</p:attrName>
                                        </p:attrNameLst>
                                      </p:cBhvr>
                                      <p:to>
                                        <p:strVal val="(#ppt_y+0.4)"/>
                                      </p:to>
                                    </p:set>
                                    <p:anim from="(#ppt_y+0.4)" to="(#ppt_y)" calcmode="lin" valueType="num">
                                      <p:cBhvr>
                                        <p:cTn id="13" dur="1230" accel="100000" fill="hold">
                                          <p:stCondLst>
                                            <p:cond delay="770"/>
                                          </p:stCondLst>
                                        </p:cTn>
                                        <p:tgtEl>
                                          <p:spTgt spid="7065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70659"/>
                                        </p:tgtEl>
                                        <p:attrNameLst>
                                          <p:attrName>style.visibility</p:attrName>
                                        </p:attrNameLst>
                                      </p:cBhvr>
                                      <p:to>
                                        <p:strVal val="visible"/>
                                      </p:to>
                                    </p:set>
                                    <p:animEffect transition="in" filter="fade">
                                      <p:cBhvr>
                                        <p:cTn id="18" dur="770" decel="100000"/>
                                        <p:tgtEl>
                                          <p:spTgt spid="70659"/>
                                        </p:tgtEl>
                                      </p:cBhvr>
                                    </p:animEffect>
                                    <p:animScale>
                                      <p:cBhvr>
                                        <p:cTn id="19" dur="770" decel="100000"/>
                                        <p:tgtEl>
                                          <p:spTgt spid="70659"/>
                                        </p:tgtEl>
                                      </p:cBhvr>
                                      <p:from x="10000" y="10000"/>
                                      <p:to x="200000" y="450000"/>
                                    </p:animScale>
                                    <p:animScale>
                                      <p:cBhvr>
                                        <p:cTn id="20" dur="1230" accel="100000" fill="hold">
                                          <p:stCondLst>
                                            <p:cond delay="770"/>
                                          </p:stCondLst>
                                        </p:cTn>
                                        <p:tgtEl>
                                          <p:spTgt spid="70659"/>
                                        </p:tgtEl>
                                      </p:cBhvr>
                                      <p:from x="200000" y="450000"/>
                                      <p:to x="100000" y="100000"/>
                                    </p:animScale>
                                    <p:set>
                                      <p:cBhvr>
                                        <p:cTn id="21" dur="770" fill="hold"/>
                                        <p:tgtEl>
                                          <p:spTgt spid="70659"/>
                                        </p:tgtEl>
                                        <p:attrNameLst>
                                          <p:attrName>ppt_x</p:attrName>
                                        </p:attrNameLst>
                                      </p:cBhvr>
                                      <p:to>
                                        <p:strVal val="(0.5)"/>
                                      </p:to>
                                    </p:set>
                                    <p:anim from="(0.5)" to="(#ppt_x)" calcmode="lin" valueType="num">
                                      <p:cBhvr>
                                        <p:cTn id="22" dur="1230" accel="100000" fill="hold">
                                          <p:stCondLst>
                                            <p:cond delay="770"/>
                                          </p:stCondLst>
                                        </p:cTn>
                                        <p:tgtEl>
                                          <p:spTgt spid="70659"/>
                                        </p:tgtEl>
                                        <p:attrNameLst>
                                          <p:attrName>ppt_x</p:attrName>
                                        </p:attrNameLst>
                                      </p:cBhvr>
                                    </p:anim>
                                    <p:set>
                                      <p:cBhvr>
                                        <p:cTn id="23" dur="770" fill="hold"/>
                                        <p:tgtEl>
                                          <p:spTgt spid="70659"/>
                                        </p:tgtEl>
                                        <p:attrNameLst>
                                          <p:attrName>ppt_y</p:attrName>
                                        </p:attrNameLst>
                                      </p:cBhvr>
                                      <p:to>
                                        <p:strVal val="(#ppt_y+0.4)"/>
                                      </p:to>
                                    </p:set>
                                    <p:anim from="(#ppt_y+0.4)" to="(#ppt_y)" calcmode="lin" valueType="num">
                                      <p:cBhvr>
                                        <p:cTn id="24" dur="1230" accel="100000" fill="hold">
                                          <p:stCondLst>
                                            <p:cond delay="770"/>
                                          </p:stCondLst>
                                        </p:cTn>
                                        <p:tgtEl>
                                          <p:spTgt spid="70659"/>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70660"/>
                                        </p:tgtEl>
                                        <p:attrNameLst>
                                          <p:attrName>style.visibility</p:attrName>
                                        </p:attrNameLst>
                                      </p:cBhvr>
                                      <p:to>
                                        <p:strVal val="visible"/>
                                      </p:to>
                                    </p:set>
                                    <p:animEffect transition="in" filter="fade">
                                      <p:cBhvr>
                                        <p:cTn id="29" dur="770" decel="100000"/>
                                        <p:tgtEl>
                                          <p:spTgt spid="70660"/>
                                        </p:tgtEl>
                                      </p:cBhvr>
                                    </p:animEffect>
                                    <p:animScale>
                                      <p:cBhvr>
                                        <p:cTn id="30" dur="770" decel="100000"/>
                                        <p:tgtEl>
                                          <p:spTgt spid="70660"/>
                                        </p:tgtEl>
                                      </p:cBhvr>
                                      <p:from x="10000" y="10000"/>
                                      <p:to x="200000" y="450000"/>
                                    </p:animScale>
                                    <p:animScale>
                                      <p:cBhvr>
                                        <p:cTn id="31" dur="1230" accel="100000" fill="hold">
                                          <p:stCondLst>
                                            <p:cond delay="770"/>
                                          </p:stCondLst>
                                        </p:cTn>
                                        <p:tgtEl>
                                          <p:spTgt spid="70660"/>
                                        </p:tgtEl>
                                      </p:cBhvr>
                                      <p:from x="200000" y="450000"/>
                                      <p:to x="100000" y="100000"/>
                                    </p:animScale>
                                    <p:set>
                                      <p:cBhvr>
                                        <p:cTn id="32" dur="770" fill="hold"/>
                                        <p:tgtEl>
                                          <p:spTgt spid="70660"/>
                                        </p:tgtEl>
                                        <p:attrNameLst>
                                          <p:attrName>ppt_x</p:attrName>
                                        </p:attrNameLst>
                                      </p:cBhvr>
                                      <p:to>
                                        <p:strVal val="(0.5)"/>
                                      </p:to>
                                    </p:set>
                                    <p:anim from="(0.5)" to="(#ppt_x)" calcmode="lin" valueType="num">
                                      <p:cBhvr>
                                        <p:cTn id="33" dur="1230" accel="100000" fill="hold">
                                          <p:stCondLst>
                                            <p:cond delay="770"/>
                                          </p:stCondLst>
                                        </p:cTn>
                                        <p:tgtEl>
                                          <p:spTgt spid="70660"/>
                                        </p:tgtEl>
                                        <p:attrNameLst>
                                          <p:attrName>ppt_x</p:attrName>
                                        </p:attrNameLst>
                                      </p:cBhvr>
                                    </p:anim>
                                    <p:set>
                                      <p:cBhvr>
                                        <p:cTn id="34" dur="770" fill="hold"/>
                                        <p:tgtEl>
                                          <p:spTgt spid="70660"/>
                                        </p:tgtEl>
                                        <p:attrNameLst>
                                          <p:attrName>ppt_y</p:attrName>
                                        </p:attrNameLst>
                                      </p:cBhvr>
                                      <p:to>
                                        <p:strVal val="(#ppt_y+0.4)"/>
                                      </p:to>
                                    </p:set>
                                    <p:anim from="(#ppt_y+0.4)" to="(#ppt_y)" calcmode="lin" valueType="num">
                                      <p:cBhvr>
                                        <p:cTn id="35" dur="1230" accel="100000" fill="hold">
                                          <p:stCondLst>
                                            <p:cond delay="770"/>
                                          </p:stCondLst>
                                        </p:cTn>
                                        <p:tgtEl>
                                          <p:spTgt spid="70660"/>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70661"/>
                                        </p:tgtEl>
                                        <p:attrNameLst>
                                          <p:attrName>style.visibility</p:attrName>
                                        </p:attrNameLst>
                                      </p:cBhvr>
                                      <p:to>
                                        <p:strVal val="visible"/>
                                      </p:to>
                                    </p:set>
                                    <p:animEffect transition="in" filter="fade">
                                      <p:cBhvr>
                                        <p:cTn id="40" dur="770" decel="100000"/>
                                        <p:tgtEl>
                                          <p:spTgt spid="70661"/>
                                        </p:tgtEl>
                                      </p:cBhvr>
                                    </p:animEffect>
                                    <p:animScale>
                                      <p:cBhvr>
                                        <p:cTn id="41" dur="770" decel="100000"/>
                                        <p:tgtEl>
                                          <p:spTgt spid="70661"/>
                                        </p:tgtEl>
                                      </p:cBhvr>
                                      <p:from x="10000" y="10000"/>
                                      <p:to x="200000" y="450000"/>
                                    </p:animScale>
                                    <p:animScale>
                                      <p:cBhvr>
                                        <p:cTn id="42" dur="1230" accel="100000" fill="hold">
                                          <p:stCondLst>
                                            <p:cond delay="770"/>
                                          </p:stCondLst>
                                        </p:cTn>
                                        <p:tgtEl>
                                          <p:spTgt spid="70661"/>
                                        </p:tgtEl>
                                      </p:cBhvr>
                                      <p:from x="200000" y="450000"/>
                                      <p:to x="100000" y="100000"/>
                                    </p:animScale>
                                    <p:set>
                                      <p:cBhvr>
                                        <p:cTn id="43" dur="770" fill="hold"/>
                                        <p:tgtEl>
                                          <p:spTgt spid="70661"/>
                                        </p:tgtEl>
                                        <p:attrNameLst>
                                          <p:attrName>ppt_x</p:attrName>
                                        </p:attrNameLst>
                                      </p:cBhvr>
                                      <p:to>
                                        <p:strVal val="(0.5)"/>
                                      </p:to>
                                    </p:set>
                                    <p:anim from="(0.5)" to="(#ppt_x)" calcmode="lin" valueType="num">
                                      <p:cBhvr>
                                        <p:cTn id="44" dur="1230" accel="100000" fill="hold">
                                          <p:stCondLst>
                                            <p:cond delay="770"/>
                                          </p:stCondLst>
                                        </p:cTn>
                                        <p:tgtEl>
                                          <p:spTgt spid="70661"/>
                                        </p:tgtEl>
                                        <p:attrNameLst>
                                          <p:attrName>ppt_x</p:attrName>
                                        </p:attrNameLst>
                                      </p:cBhvr>
                                    </p:anim>
                                    <p:set>
                                      <p:cBhvr>
                                        <p:cTn id="45" dur="770" fill="hold"/>
                                        <p:tgtEl>
                                          <p:spTgt spid="70661"/>
                                        </p:tgtEl>
                                        <p:attrNameLst>
                                          <p:attrName>ppt_y</p:attrName>
                                        </p:attrNameLst>
                                      </p:cBhvr>
                                      <p:to>
                                        <p:strVal val="(#ppt_y+0.4)"/>
                                      </p:to>
                                    </p:set>
                                    <p:anim from="(#ppt_y+0.4)" to="(#ppt_y)" calcmode="lin" valueType="num">
                                      <p:cBhvr>
                                        <p:cTn id="46" dur="1230" accel="100000" fill="hold">
                                          <p:stCondLst>
                                            <p:cond delay="770"/>
                                          </p:stCondLst>
                                        </p:cTn>
                                        <p:tgtEl>
                                          <p:spTgt spid="70661"/>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70663"/>
                                        </p:tgtEl>
                                        <p:attrNameLst>
                                          <p:attrName>style.visibility</p:attrName>
                                        </p:attrNameLst>
                                      </p:cBhvr>
                                      <p:to>
                                        <p:strVal val="visible"/>
                                      </p:to>
                                    </p:set>
                                    <p:animEffect transition="in" filter="fade">
                                      <p:cBhvr>
                                        <p:cTn id="51" dur="770" decel="100000"/>
                                        <p:tgtEl>
                                          <p:spTgt spid="70663"/>
                                        </p:tgtEl>
                                      </p:cBhvr>
                                    </p:animEffect>
                                    <p:animScale>
                                      <p:cBhvr>
                                        <p:cTn id="52" dur="770" decel="100000"/>
                                        <p:tgtEl>
                                          <p:spTgt spid="70663"/>
                                        </p:tgtEl>
                                      </p:cBhvr>
                                      <p:from x="10000" y="10000"/>
                                      <p:to x="200000" y="450000"/>
                                    </p:animScale>
                                    <p:animScale>
                                      <p:cBhvr>
                                        <p:cTn id="53" dur="1230" accel="100000" fill="hold">
                                          <p:stCondLst>
                                            <p:cond delay="770"/>
                                          </p:stCondLst>
                                        </p:cTn>
                                        <p:tgtEl>
                                          <p:spTgt spid="70663"/>
                                        </p:tgtEl>
                                      </p:cBhvr>
                                      <p:from x="200000" y="450000"/>
                                      <p:to x="100000" y="100000"/>
                                    </p:animScale>
                                    <p:set>
                                      <p:cBhvr>
                                        <p:cTn id="54" dur="770" fill="hold"/>
                                        <p:tgtEl>
                                          <p:spTgt spid="70663"/>
                                        </p:tgtEl>
                                        <p:attrNameLst>
                                          <p:attrName>ppt_x</p:attrName>
                                        </p:attrNameLst>
                                      </p:cBhvr>
                                      <p:to>
                                        <p:strVal val="(0.5)"/>
                                      </p:to>
                                    </p:set>
                                    <p:anim from="(0.5)" to="(#ppt_x)" calcmode="lin" valueType="num">
                                      <p:cBhvr>
                                        <p:cTn id="55" dur="1230" accel="100000" fill="hold">
                                          <p:stCondLst>
                                            <p:cond delay="770"/>
                                          </p:stCondLst>
                                        </p:cTn>
                                        <p:tgtEl>
                                          <p:spTgt spid="70663"/>
                                        </p:tgtEl>
                                        <p:attrNameLst>
                                          <p:attrName>ppt_x</p:attrName>
                                        </p:attrNameLst>
                                      </p:cBhvr>
                                    </p:anim>
                                    <p:set>
                                      <p:cBhvr>
                                        <p:cTn id="56" dur="770" fill="hold"/>
                                        <p:tgtEl>
                                          <p:spTgt spid="70663"/>
                                        </p:tgtEl>
                                        <p:attrNameLst>
                                          <p:attrName>ppt_y</p:attrName>
                                        </p:attrNameLst>
                                      </p:cBhvr>
                                      <p:to>
                                        <p:strVal val="(#ppt_y+0.4)"/>
                                      </p:to>
                                    </p:set>
                                    <p:anim from="(#ppt_y+0.4)" to="(#ppt_y)" calcmode="lin" valueType="num">
                                      <p:cBhvr>
                                        <p:cTn id="57" dur="1230" accel="100000" fill="hold">
                                          <p:stCondLst>
                                            <p:cond delay="770"/>
                                          </p:stCondLst>
                                        </p:cTn>
                                        <p:tgtEl>
                                          <p:spTgt spid="7066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0" grpId="0" animBg="1"/>
      <p:bldP spid="70661" grpId="0" animBg="1"/>
      <p:bldP spid="7066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735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3528" y="304801"/>
            <a:ext cx="8287072" cy="819944"/>
          </a:xfrm>
        </p:spPr>
        <p:txBody>
          <a:bodyPr/>
          <a:lstStyle/>
          <a:p>
            <a:pPr eaLnBrk="1" hangingPunct="1">
              <a:defRPr/>
            </a:pPr>
            <a:r>
              <a:rPr lang="el-GR" sz="4000" dirty="0" smtClean="0"/>
              <a:t>Ενεργειακοί Πόροι : </a:t>
            </a:r>
            <a:r>
              <a:rPr lang="el-GR" sz="3200" dirty="0" smtClean="0"/>
              <a:t>τάξη μεγέθους</a:t>
            </a:r>
            <a:endParaRPr lang="el-GR" sz="4000" dirty="0" smtClean="0"/>
          </a:p>
        </p:txBody>
      </p:sp>
      <p:pic>
        <p:nvPicPr>
          <p:cNvPr id="21507" name="Picture 3" descr="World Energy Resources Order of magnitude"/>
          <p:cNvPicPr>
            <a:picLocks noGrp="1" noChangeAspect="1" noChangeArrowheads="1"/>
          </p:cNvPicPr>
          <p:nvPr>
            <p:ph idx="1"/>
          </p:nvPr>
        </p:nvPicPr>
        <p:blipFill>
          <a:blip r:embed="rId3" cstate="print"/>
          <a:stretch>
            <a:fillRect/>
          </a:stretch>
        </p:blipFill>
        <p:spPr>
          <a:xfrm>
            <a:off x="755576" y="1196752"/>
            <a:ext cx="8021380" cy="5305078"/>
          </a:xfrm>
          <a:noFill/>
        </p:spPr>
      </p:pic>
    </p:spTree>
    <p:extLst>
      <p:ext uri="{BB962C8B-B14F-4D97-AF65-F5344CB8AC3E}">
        <p14:creationId xmlns:p14="http://schemas.microsoft.com/office/powerpoint/2010/main" val="26540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2" name="Picture 4"/>
          <p:cNvPicPr>
            <a:picLocks noChangeAspect="1" noChangeArrowheads="1"/>
          </p:cNvPicPr>
          <p:nvPr/>
        </p:nvPicPr>
        <p:blipFill>
          <a:blip r:embed="rId3" cstate="print"/>
          <a:srcRect/>
          <a:stretch>
            <a:fillRect/>
          </a:stretch>
        </p:blipFill>
        <p:spPr bwMode="auto">
          <a:xfrm>
            <a:off x="468313" y="836613"/>
            <a:ext cx="8377237" cy="5746750"/>
          </a:xfrm>
          <a:prstGeom prst="rect">
            <a:avLst/>
          </a:prstGeom>
          <a:noFill/>
          <a:ln w="9525">
            <a:solidFill>
              <a:schemeClr val="tx1"/>
            </a:solidFill>
            <a:miter lim="800000"/>
            <a:headEnd/>
            <a:tailEnd/>
          </a:ln>
          <a:effectLst/>
        </p:spPr>
      </p:pic>
      <p:sp>
        <p:nvSpPr>
          <p:cNvPr id="2" name="Title 1"/>
          <p:cNvSpPr>
            <a:spLocks noGrp="1"/>
          </p:cNvSpPr>
          <p:nvPr>
            <p:ph type="title"/>
          </p:nvPr>
        </p:nvSpPr>
        <p:spPr/>
        <p:txBody>
          <a:bodyPr>
            <a:normAutofit fontScale="90000"/>
          </a:bodyPr>
          <a:lstStyle/>
          <a:p>
            <a:r>
              <a:rPr lang="el-GR" dirty="0"/>
              <a:t>ΕΥΡΩΠΑΪΚΗ </a:t>
            </a:r>
            <a:r>
              <a:rPr lang="el-GR" dirty="0" smtClean="0"/>
              <a:t>ΕΝΩΣΗ – Στοιχεία Πληθυσμού</a:t>
            </a:r>
            <a:endParaRPr lang="en-GB" dirty="0"/>
          </a:p>
        </p:txBody>
      </p:sp>
    </p:spTree>
    <p:extLst>
      <p:ext uri="{BB962C8B-B14F-4D97-AF65-F5344CB8AC3E}">
        <p14:creationId xmlns:p14="http://schemas.microsoft.com/office/powerpoint/2010/main" val="23474234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l-GR" smtClean="0"/>
              <a:t>Παγκόσμια Ζήτηση Πρωτογενούς Ενέργειας</a:t>
            </a:r>
          </a:p>
        </p:txBody>
      </p:sp>
      <p:pic>
        <p:nvPicPr>
          <p:cNvPr id="45059" name="Picture 3"/>
          <p:cNvPicPr>
            <a:picLocks noGrp="1" noChangeAspect="1" noChangeArrowheads="1"/>
          </p:cNvPicPr>
          <p:nvPr>
            <p:ph idx="1"/>
          </p:nvPr>
        </p:nvPicPr>
        <p:blipFill>
          <a:blip r:embed="rId3" cstate="print"/>
          <a:stretch>
            <a:fillRect/>
          </a:stretch>
        </p:blipFill>
        <p:spPr>
          <a:xfrm>
            <a:off x="518780" y="764704"/>
            <a:ext cx="8658894" cy="5593110"/>
          </a:xfrm>
          <a:noFill/>
        </p:spPr>
      </p:pic>
    </p:spTree>
    <p:extLst>
      <p:ext uri="{BB962C8B-B14F-4D97-AF65-F5344CB8AC3E}">
        <p14:creationId xmlns:p14="http://schemas.microsoft.com/office/powerpoint/2010/main" val="38284142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187624" y="332656"/>
            <a:ext cx="6768902" cy="619125"/>
          </a:xfrm>
        </p:spPr>
        <p:txBody>
          <a:bodyPr>
            <a:normAutofit/>
          </a:bodyPr>
          <a:lstStyle/>
          <a:p>
            <a:pPr eaLnBrk="1" hangingPunct="1">
              <a:defRPr/>
            </a:pPr>
            <a:r>
              <a:rPr lang="el-GR" sz="2400" b="1" dirty="0" smtClean="0"/>
              <a:t>Παγκόσμια Ζήτηση </a:t>
            </a:r>
            <a:r>
              <a:rPr lang="el-GR" sz="2400" b="1" i="1" dirty="0" smtClean="0"/>
              <a:t>Πρωτογενούς</a:t>
            </a:r>
            <a:r>
              <a:rPr lang="el-GR" sz="2400" b="1" dirty="0" smtClean="0"/>
              <a:t>  </a:t>
            </a:r>
            <a:r>
              <a:rPr lang="el-GR" sz="2400" b="1" i="1" dirty="0" smtClean="0"/>
              <a:t>Ενέργειας</a:t>
            </a:r>
            <a:endParaRPr lang="en-US" sz="2400" b="1" i="1" dirty="0" smtClean="0"/>
          </a:p>
        </p:txBody>
      </p:sp>
      <p:sp>
        <p:nvSpPr>
          <p:cNvPr id="24579" name="Text Box 3"/>
          <p:cNvSpPr txBox="1">
            <a:spLocks noChangeArrowheads="1"/>
          </p:cNvSpPr>
          <p:nvPr/>
        </p:nvSpPr>
        <p:spPr bwMode="auto">
          <a:xfrm>
            <a:off x="871884" y="5949950"/>
            <a:ext cx="7400231" cy="646331"/>
          </a:xfrm>
          <a:prstGeom prst="rect">
            <a:avLst/>
          </a:prstGeom>
          <a:noFill/>
          <a:ln w="9525">
            <a:noFill/>
            <a:miter lim="800000"/>
            <a:headEnd/>
            <a:tailEnd/>
          </a:ln>
        </p:spPr>
        <p:txBody>
          <a:bodyPr wrap="none">
            <a:spAutoFit/>
          </a:bodyPr>
          <a:lstStyle/>
          <a:p>
            <a:pPr algn="ctr" eaLnBrk="0" hangingPunct="0"/>
            <a:r>
              <a:rPr lang="el-GR" dirty="0">
                <a:solidFill>
                  <a:srgbClr val="CC0000"/>
                </a:solidFill>
                <a:cs typeface="Arial" charset="0"/>
              </a:rPr>
              <a:t>Στα καύσιμα από απολιθώματα (</a:t>
            </a:r>
            <a:r>
              <a:rPr lang="en-GB" dirty="0">
                <a:solidFill>
                  <a:srgbClr val="CC0000"/>
                </a:solidFill>
                <a:cs typeface="Arial" charset="0"/>
              </a:rPr>
              <a:t>Fossil fuels</a:t>
            </a:r>
            <a:r>
              <a:rPr lang="el-GR" dirty="0">
                <a:solidFill>
                  <a:srgbClr val="CC0000"/>
                </a:solidFill>
                <a:cs typeface="Arial" charset="0"/>
              </a:rPr>
              <a:t>) οφείλεται το </a:t>
            </a:r>
            <a:r>
              <a:rPr lang="en-GB" dirty="0">
                <a:solidFill>
                  <a:srgbClr val="CC0000"/>
                </a:solidFill>
                <a:cs typeface="Arial" charset="0"/>
              </a:rPr>
              <a:t> 90% </a:t>
            </a:r>
            <a:r>
              <a:rPr lang="el-GR" dirty="0">
                <a:solidFill>
                  <a:srgbClr val="CC0000"/>
                </a:solidFill>
                <a:cs typeface="Arial" charset="0"/>
              </a:rPr>
              <a:t>της αύξησης </a:t>
            </a:r>
          </a:p>
          <a:p>
            <a:pPr algn="ctr" eaLnBrk="0" hangingPunct="0"/>
            <a:r>
              <a:rPr lang="el-GR" dirty="0">
                <a:solidFill>
                  <a:srgbClr val="CC0000"/>
                </a:solidFill>
                <a:cs typeface="Arial" charset="0"/>
              </a:rPr>
              <a:t>τ</a:t>
            </a:r>
            <a:r>
              <a:rPr lang="el-GR" dirty="0" smtClean="0">
                <a:solidFill>
                  <a:srgbClr val="CC0000"/>
                </a:solidFill>
                <a:cs typeface="Arial" charset="0"/>
              </a:rPr>
              <a:t>ης </a:t>
            </a:r>
            <a:r>
              <a:rPr lang="el-GR" dirty="0">
                <a:solidFill>
                  <a:srgbClr val="CC0000"/>
                </a:solidFill>
                <a:cs typeface="Arial" charset="0"/>
              </a:rPr>
              <a:t>ενεργειακής ζήτησης μέχρι το</a:t>
            </a:r>
            <a:r>
              <a:rPr lang="en-GB" dirty="0">
                <a:solidFill>
                  <a:srgbClr val="CC0000"/>
                </a:solidFill>
                <a:cs typeface="Arial" charset="0"/>
              </a:rPr>
              <a:t> 2030 </a:t>
            </a:r>
          </a:p>
        </p:txBody>
      </p:sp>
      <p:sp>
        <p:nvSpPr>
          <p:cNvPr id="155652" name="Freeform 4"/>
          <p:cNvSpPr>
            <a:spLocks/>
          </p:cNvSpPr>
          <p:nvPr/>
        </p:nvSpPr>
        <p:spPr bwMode="auto">
          <a:xfrm>
            <a:off x="5464175" y="3162300"/>
            <a:ext cx="2608263" cy="636588"/>
          </a:xfrm>
          <a:custGeom>
            <a:avLst/>
            <a:gdLst>
              <a:gd name="T0" fmla="*/ 0 w 1712"/>
              <a:gd name="T1" fmla="*/ 2147483647 h 418"/>
              <a:gd name="T2" fmla="*/ 2147483647 w 1712"/>
              <a:gd name="T3" fmla="*/ 2147483647 h 418"/>
              <a:gd name="T4" fmla="*/ 2147483647 w 1712"/>
              <a:gd name="T5" fmla="*/ 2147483647 h 418"/>
              <a:gd name="T6" fmla="*/ 2147483647 w 1712"/>
              <a:gd name="T7" fmla="*/ 2147483647 h 418"/>
              <a:gd name="T8" fmla="*/ 2147483647 w 1712"/>
              <a:gd name="T9" fmla="*/ 2147483647 h 418"/>
              <a:gd name="T10" fmla="*/ 2147483647 w 1712"/>
              <a:gd name="T11" fmla="*/ 2147483647 h 418"/>
              <a:gd name="T12" fmla="*/ 2147483647 w 1712"/>
              <a:gd name="T13" fmla="*/ 2147483647 h 418"/>
              <a:gd name="T14" fmla="*/ 2147483647 w 1712"/>
              <a:gd name="T15" fmla="*/ 2147483647 h 418"/>
              <a:gd name="T16" fmla="*/ 2147483647 w 1712"/>
              <a:gd name="T17" fmla="*/ 2147483647 h 418"/>
              <a:gd name="T18" fmla="*/ 2147483647 w 1712"/>
              <a:gd name="T19" fmla="*/ 2147483647 h 418"/>
              <a:gd name="T20" fmla="*/ 2147483647 w 1712"/>
              <a:gd name="T21" fmla="*/ 2147483647 h 418"/>
              <a:gd name="T22" fmla="*/ 2147483647 w 1712"/>
              <a:gd name="T23" fmla="*/ 2147483647 h 418"/>
              <a:gd name="T24" fmla="*/ 2147483647 w 1712"/>
              <a:gd name="T25" fmla="*/ 2147483647 h 418"/>
              <a:gd name="T26" fmla="*/ 2147483647 w 1712"/>
              <a:gd name="T27" fmla="*/ 2147483647 h 418"/>
              <a:gd name="T28" fmla="*/ 2147483647 w 1712"/>
              <a:gd name="T29" fmla="*/ 2147483647 h 418"/>
              <a:gd name="T30" fmla="*/ 2147483647 w 1712"/>
              <a:gd name="T31" fmla="*/ 2147483647 h 418"/>
              <a:gd name="T32" fmla="*/ 2147483647 w 1712"/>
              <a:gd name="T33" fmla="*/ 2147483647 h 418"/>
              <a:gd name="T34" fmla="*/ 2147483647 w 1712"/>
              <a:gd name="T35" fmla="*/ 2147483647 h 418"/>
              <a:gd name="T36" fmla="*/ 2147483647 w 1712"/>
              <a:gd name="T37" fmla="*/ 2147483647 h 418"/>
              <a:gd name="T38" fmla="*/ 2147483647 w 1712"/>
              <a:gd name="T39" fmla="*/ 2147483647 h 418"/>
              <a:gd name="T40" fmla="*/ 2147483647 w 1712"/>
              <a:gd name="T41" fmla="*/ 2147483647 h 418"/>
              <a:gd name="T42" fmla="*/ 2147483647 w 1712"/>
              <a:gd name="T43" fmla="*/ 2147483647 h 418"/>
              <a:gd name="T44" fmla="*/ 2147483647 w 1712"/>
              <a:gd name="T45" fmla="*/ 2147483647 h 418"/>
              <a:gd name="T46" fmla="*/ 2147483647 w 1712"/>
              <a:gd name="T47" fmla="*/ 2147483647 h 418"/>
              <a:gd name="T48" fmla="*/ 2147483647 w 1712"/>
              <a:gd name="T49" fmla="*/ 2147483647 h 418"/>
              <a:gd name="T50" fmla="*/ 2147483647 w 1712"/>
              <a:gd name="T51" fmla="*/ 2147483647 h 418"/>
              <a:gd name="T52" fmla="*/ 2147483647 w 1712"/>
              <a:gd name="T53" fmla="*/ 2147483647 h 418"/>
              <a:gd name="T54" fmla="*/ 2147483647 w 1712"/>
              <a:gd name="T55" fmla="*/ 2147483647 h 418"/>
              <a:gd name="T56" fmla="*/ 2147483647 w 1712"/>
              <a:gd name="T57" fmla="*/ 0 h 4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418"/>
              <a:gd name="T89" fmla="*/ 1712 w 1712"/>
              <a:gd name="T90" fmla="*/ 418 h 4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418">
                <a:moveTo>
                  <a:pt x="0" y="418"/>
                </a:moveTo>
                <a:lnTo>
                  <a:pt x="63" y="395"/>
                </a:lnTo>
                <a:lnTo>
                  <a:pt x="119" y="387"/>
                </a:lnTo>
                <a:lnTo>
                  <a:pt x="183" y="363"/>
                </a:lnTo>
                <a:lnTo>
                  <a:pt x="246" y="347"/>
                </a:lnTo>
                <a:lnTo>
                  <a:pt x="302" y="331"/>
                </a:lnTo>
                <a:lnTo>
                  <a:pt x="366" y="316"/>
                </a:lnTo>
                <a:lnTo>
                  <a:pt x="430" y="300"/>
                </a:lnTo>
                <a:lnTo>
                  <a:pt x="485" y="292"/>
                </a:lnTo>
                <a:lnTo>
                  <a:pt x="549" y="276"/>
                </a:lnTo>
                <a:lnTo>
                  <a:pt x="613" y="260"/>
                </a:lnTo>
                <a:lnTo>
                  <a:pt x="668" y="245"/>
                </a:lnTo>
                <a:lnTo>
                  <a:pt x="732" y="237"/>
                </a:lnTo>
                <a:lnTo>
                  <a:pt x="796" y="221"/>
                </a:lnTo>
                <a:lnTo>
                  <a:pt x="852" y="205"/>
                </a:lnTo>
                <a:lnTo>
                  <a:pt x="915" y="189"/>
                </a:lnTo>
                <a:lnTo>
                  <a:pt x="979" y="166"/>
                </a:lnTo>
                <a:lnTo>
                  <a:pt x="1035" y="150"/>
                </a:lnTo>
                <a:lnTo>
                  <a:pt x="1098" y="142"/>
                </a:lnTo>
                <a:lnTo>
                  <a:pt x="1162" y="118"/>
                </a:lnTo>
                <a:lnTo>
                  <a:pt x="1226" y="110"/>
                </a:lnTo>
                <a:lnTo>
                  <a:pt x="1282" y="94"/>
                </a:lnTo>
                <a:lnTo>
                  <a:pt x="1345" y="79"/>
                </a:lnTo>
                <a:lnTo>
                  <a:pt x="1409" y="63"/>
                </a:lnTo>
                <a:lnTo>
                  <a:pt x="1465" y="47"/>
                </a:lnTo>
                <a:lnTo>
                  <a:pt x="1528" y="31"/>
                </a:lnTo>
                <a:lnTo>
                  <a:pt x="1592" y="23"/>
                </a:lnTo>
                <a:lnTo>
                  <a:pt x="1648" y="8"/>
                </a:lnTo>
                <a:lnTo>
                  <a:pt x="1712" y="0"/>
                </a:lnTo>
              </a:path>
            </a:pathLst>
          </a:custGeom>
          <a:noFill/>
          <a:ln w="23813">
            <a:solidFill>
              <a:srgbClr val="993366"/>
            </a:solidFill>
            <a:round/>
            <a:headEnd/>
            <a:tailEnd/>
          </a:ln>
        </p:spPr>
        <p:txBody>
          <a:bodyPr/>
          <a:lstStyle/>
          <a:p>
            <a:endParaRPr lang="el-GR"/>
          </a:p>
        </p:txBody>
      </p:sp>
      <p:sp>
        <p:nvSpPr>
          <p:cNvPr id="155653" name="Freeform 5"/>
          <p:cNvSpPr>
            <a:spLocks/>
          </p:cNvSpPr>
          <p:nvPr/>
        </p:nvSpPr>
        <p:spPr bwMode="auto">
          <a:xfrm>
            <a:off x="5464175" y="2006600"/>
            <a:ext cx="2608263" cy="1106488"/>
          </a:xfrm>
          <a:custGeom>
            <a:avLst/>
            <a:gdLst>
              <a:gd name="T0" fmla="*/ 0 w 1712"/>
              <a:gd name="T1" fmla="*/ 2147483647 h 727"/>
              <a:gd name="T2" fmla="*/ 2147483647 w 1712"/>
              <a:gd name="T3" fmla="*/ 2147483647 h 727"/>
              <a:gd name="T4" fmla="*/ 2147483647 w 1712"/>
              <a:gd name="T5" fmla="*/ 2147483647 h 727"/>
              <a:gd name="T6" fmla="*/ 2147483647 w 1712"/>
              <a:gd name="T7" fmla="*/ 2147483647 h 727"/>
              <a:gd name="T8" fmla="*/ 2147483647 w 1712"/>
              <a:gd name="T9" fmla="*/ 2147483647 h 727"/>
              <a:gd name="T10" fmla="*/ 2147483647 w 1712"/>
              <a:gd name="T11" fmla="*/ 2147483647 h 727"/>
              <a:gd name="T12" fmla="*/ 2147483647 w 1712"/>
              <a:gd name="T13" fmla="*/ 2147483647 h 727"/>
              <a:gd name="T14" fmla="*/ 2147483647 w 1712"/>
              <a:gd name="T15" fmla="*/ 2147483647 h 727"/>
              <a:gd name="T16" fmla="*/ 2147483647 w 1712"/>
              <a:gd name="T17" fmla="*/ 2147483647 h 727"/>
              <a:gd name="T18" fmla="*/ 2147483647 w 1712"/>
              <a:gd name="T19" fmla="*/ 2147483647 h 727"/>
              <a:gd name="T20" fmla="*/ 2147483647 w 1712"/>
              <a:gd name="T21" fmla="*/ 2147483647 h 727"/>
              <a:gd name="T22" fmla="*/ 2147483647 w 1712"/>
              <a:gd name="T23" fmla="*/ 2147483647 h 727"/>
              <a:gd name="T24" fmla="*/ 2147483647 w 1712"/>
              <a:gd name="T25" fmla="*/ 2147483647 h 727"/>
              <a:gd name="T26" fmla="*/ 2147483647 w 1712"/>
              <a:gd name="T27" fmla="*/ 2147483647 h 727"/>
              <a:gd name="T28" fmla="*/ 2147483647 w 1712"/>
              <a:gd name="T29" fmla="*/ 2147483647 h 727"/>
              <a:gd name="T30" fmla="*/ 2147483647 w 1712"/>
              <a:gd name="T31" fmla="*/ 2147483647 h 727"/>
              <a:gd name="T32" fmla="*/ 2147483647 w 1712"/>
              <a:gd name="T33" fmla="*/ 2147483647 h 727"/>
              <a:gd name="T34" fmla="*/ 2147483647 w 1712"/>
              <a:gd name="T35" fmla="*/ 2147483647 h 727"/>
              <a:gd name="T36" fmla="*/ 2147483647 w 1712"/>
              <a:gd name="T37" fmla="*/ 2147483647 h 727"/>
              <a:gd name="T38" fmla="*/ 2147483647 w 1712"/>
              <a:gd name="T39" fmla="*/ 2147483647 h 727"/>
              <a:gd name="T40" fmla="*/ 2147483647 w 1712"/>
              <a:gd name="T41" fmla="*/ 2147483647 h 727"/>
              <a:gd name="T42" fmla="*/ 2147483647 w 1712"/>
              <a:gd name="T43" fmla="*/ 2147483647 h 727"/>
              <a:gd name="T44" fmla="*/ 2147483647 w 1712"/>
              <a:gd name="T45" fmla="*/ 2147483647 h 727"/>
              <a:gd name="T46" fmla="*/ 2147483647 w 1712"/>
              <a:gd name="T47" fmla="*/ 2147483647 h 727"/>
              <a:gd name="T48" fmla="*/ 2147483647 w 1712"/>
              <a:gd name="T49" fmla="*/ 2147483647 h 727"/>
              <a:gd name="T50" fmla="*/ 2147483647 w 1712"/>
              <a:gd name="T51" fmla="*/ 2147483647 h 727"/>
              <a:gd name="T52" fmla="*/ 2147483647 w 1712"/>
              <a:gd name="T53" fmla="*/ 2147483647 h 727"/>
              <a:gd name="T54" fmla="*/ 2147483647 w 1712"/>
              <a:gd name="T55" fmla="*/ 2147483647 h 727"/>
              <a:gd name="T56" fmla="*/ 2147483647 w 1712"/>
              <a:gd name="T57" fmla="*/ 0 h 7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727"/>
              <a:gd name="T89" fmla="*/ 1712 w 1712"/>
              <a:gd name="T90" fmla="*/ 727 h 7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727">
                <a:moveTo>
                  <a:pt x="0" y="727"/>
                </a:moveTo>
                <a:lnTo>
                  <a:pt x="63" y="711"/>
                </a:lnTo>
                <a:lnTo>
                  <a:pt x="119" y="695"/>
                </a:lnTo>
                <a:lnTo>
                  <a:pt x="183" y="664"/>
                </a:lnTo>
                <a:lnTo>
                  <a:pt x="246" y="624"/>
                </a:lnTo>
                <a:lnTo>
                  <a:pt x="302" y="593"/>
                </a:lnTo>
                <a:lnTo>
                  <a:pt x="366" y="561"/>
                </a:lnTo>
                <a:lnTo>
                  <a:pt x="430" y="537"/>
                </a:lnTo>
                <a:lnTo>
                  <a:pt x="485" y="506"/>
                </a:lnTo>
                <a:lnTo>
                  <a:pt x="549" y="482"/>
                </a:lnTo>
                <a:lnTo>
                  <a:pt x="613" y="451"/>
                </a:lnTo>
                <a:lnTo>
                  <a:pt x="668" y="419"/>
                </a:lnTo>
                <a:lnTo>
                  <a:pt x="732" y="395"/>
                </a:lnTo>
                <a:lnTo>
                  <a:pt x="796" y="372"/>
                </a:lnTo>
                <a:lnTo>
                  <a:pt x="852" y="340"/>
                </a:lnTo>
                <a:lnTo>
                  <a:pt x="915" y="316"/>
                </a:lnTo>
                <a:lnTo>
                  <a:pt x="979" y="293"/>
                </a:lnTo>
                <a:lnTo>
                  <a:pt x="1035" y="261"/>
                </a:lnTo>
                <a:lnTo>
                  <a:pt x="1098" y="237"/>
                </a:lnTo>
                <a:lnTo>
                  <a:pt x="1162" y="214"/>
                </a:lnTo>
                <a:lnTo>
                  <a:pt x="1226" y="190"/>
                </a:lnTo>
                <a:lnTo>
                  <a:pt x="1282" y="166"/>
                </a:lnTo>
                <a:lnTo>
                  <a:pt x="1345" y="142"/>
                </a:lnTo>
                <a:lnTo>
                  <a:pt x="1409" y="119"/>
                </a:lnTo>
                <a:lnTo>
                  <a:pt x="1465" y="95"/>
                </a:lnTo>
                <a:lnTo>
                  <a:pt x="1528" y="71"/>
                </a:lnTo>
                <a:lnTo>
                  <a:pt x="1592" y="48"/>
                </a:lnTo>
                <a:lnTo>
                  <a:pt x="1648" y="24"/>
                </a:lnTo>
                <a:lnTo>
                  <a:pt x="1712" y="0"/>
                </a:lnTo>
              </a:path>
            </a:pathLst>
          </a:custGeom>
          <a:noFill/>
          <a:ln w="23813">
            <a:solidFill>
              <a:srgbClr val="FF0000"/>
            </a:solidFill>
            <a:round/>
            <a:headEnd/>
            <a:tailEnd/>
          </a:ln>
        </p:spPr>
        <p:txBody>
          <a:bodyPr/>
          <a:lstStyle/>
          <a:p>
            <a:endParaRPr lang="el-GR"/>
          </a:p>
        </p:txBody>
      </p:sp>
      <p:sp>
        <p:nvSpPr>
          <p:cNvPr id="155654" name="Freeform 6"/>
          <p:cNvSpPr>
            <a:spLocks/>
          </p:cNvSpPr>
          <p:nvPr/>
        </p:nvSpPr>
        <p:spPr bwMode="auto">
          <a:xfrm>
            <a:off x="5464175" y="2873375"/>
            <a:ext cx="2608263" cy="1033463"/>
          </a:xfrm>
          <a:custGeom>
            <a:avLst/>
            <a:gdLst>
              <a:gd name="T0" fmla="*/ 0 w 1712"/>
              <a:gd name="T1" fmla="*/ 2147483647 h 679"/>
              <a:gd name="T2" fmla="*/ 2147483647 w 1712"/>
              <a:gd name="T3" fmla="*/ 2147483647 h 679"/>
              <a:gd name="T4" fmla="*/ 2147483647 w 1712"/>
              <a:gd name="T5" fmla="*/ 2147483647 h 679"/>
              <a:gd name="T6" fmla="*/ 2147483647 w 1712"/>
              <a:gd name="T7" fmla="*/ 2147483647 h 679"/>
              <a:gd name="T8" fmla="*/ 2147483647 w 1712"/>
              <a:gd name="T9" fmla="*/ 2147483647 h 679"/>
              <a:gd name="T10" fmla="*/ 2147483647 w 1712"/>
              <a:gd name="T11" fmla="*/ 2147483647 h 679"/>
              <a:gd name="T12" fmla="*/ 2147483647 w 1712"/>
              <a:gd name="T13" fmla="*/ 2147483647 h 679"/>
              <a:gd name="T14" fmla="*/ 2147483647 w 1712"/>
              <a:gd name="T15" fmla="*/ 2147483647 h 679"/>
              <a:gd name="T16" fmla="*/ 2147483647 w 1712"/>
              <a:gd name="T17" fmla="*/ 2147483647 h 679"/>
              <a:gd name="T18" fmla="*/ 2147483647 w 1712"/>
              <a:gd name="T19" fmla="*/ 2147483647 h 679"/>
              <a:gd name="T20" fmla="*/ 2147483647 w 1712"/>
              <a:gd name="T21" fmla="*/ 2147483647 h 679"/>
              <a:gd name="T22" fmla="*/ 2147483647 w 1712"/>
              <a:gd name="T23" fmla="*/ 2147483647 h 679"/>
              <a:gd name="T24" fmla="*/ 2147483647 w 1712"/>
              <a:gd name="T25" fmla="*/ 2147483647 h 679"/>
              <a:gd name="T26" fmla="*/ 2147483647 w 1712"/>
              <a:gd name="T27" fmla="*/ 2147483647 h 679"/>
              <a:gd name="T28" fmla="*/ 2147483647 w 1712"/>
              <a:gd name="T29" fmla="*/ 2147483647 h 679"/>
              <a:gd name="T30" fmla="*/ 2147483647 w 1712"/>
              <a:gd name="T31" fmla="*/ 2147483647 h 679"/>
              <a:gd name="T32" fmla="*/ 2147483647 w 1712"/>
              <a:gd name="T33" fmla="*/ 2147483647 h 679"/>
              <a:gd name="T34" fmla="*/ 2147483647 w 1712"/>
              <a:gd name="T35" fmla="*/ 2147483647 h 679"/>
              <a:gd name="T36" fmla="*/ 2147483647 w 1712"/>
              <a:gd name="T37" fmla="*/ 2147483647 h 679"/>
              <a:gd name="T38" fmla="*/ 2147483647 w 1712"/>
              <a:gd name="T39" fmla="*/ 2147483647 h 679"/>
              <a:gd name="T40" fmla="*/ 2147483647 w 1712"/>
              <a:gd name="T41" fmla="*/ 2147483647 h 679"/>
              <a:gd name="T42" fmla="*/ 2147483647 w 1712"/>
              <a:gd name="T43" fmla="*/ 2147483647 h 679"/>
              <a:gd name="T44" fmla="*/ 2147483647 w 1712"/>
              <a:gd name="T45" fmla="*/ 2147483647 h 679"/>
              <a:gd name="T46" fmla="*/ 2147483647 w 1712"/>
              <a:gd name="T47" fmla="*/ 2147483647 h 679"/>
              <a:gd name="T48" fmla="*/ 2147483647 w 1712"/>
              <a:gd name="T49" fmla="*/ 2147483647 h 679"/>
              <a:gd name="T50" fmla="*/ 2147483647 w 1712"/>
              <a:gd name="T51" fmla="*/ 2147483647 h 679"/>
              <a:gd name="T52" fmla="*/ 2147483647 w 1712"/>
              <a:gd name="T53" fmla="*/ 2147483647 h 679"/>
              <a:gd name="T54" fmla="*/ 2147483647 w 1712"/>
              <a:gd name="T55" fmla="*/ 2147483647 h 679"/>
              <a:gd name="T56" fmla="*/ 2147483647 w 1712"/>
              <a:gd name="T57" fmla="*/ 0 h 6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679"/>
              <a:gd name="T89" fmla="*/ 1712 w 1712"/>
              <a:gd name="T90" fmla="*/ 679 h 6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679">
                <a:moveTo>
                  <a:pt x="0" y="679"/>
                </a:moveTo>
                <a:lnTo>
                  <a:pt x="63" y="672"/>
                </a:lnTo>
                <a:lnTo>
                  <a:pt x="119" y="640"/>
                </a:lnTo>
                <a:lnTo>
                  <a:pt x="183" y="616"/>
                </a:lnTo>
                <a:lnTo>
                  <a:pt x="246" y="593"/>
                </a:lnTo>
                <a:lnTo>
                  <a:pt x="302" y="577"/>
                </a:lnTo>
                <a:lnTo>
                  <a:pt x="366" y="553"/>
                </a:lnTo>
                <a:lnTo>
                  <a:pt x="430" y="521"/>
                </a:lnTo>
                <a:lnTo>
                  <a:pt x="485" y="498"/>
                </a:lnTo>
                <a:lnTo>
                  <a:pt x="549" y="474"/>
                </a:lnTo>
                <a:lnTo>
                  <a:pt x="613" y="450"/>
                </a:lnTo>
                <a:lnTo>
                  <a:pt x="668" y="419"/>
                </a:lnTo>
                <a:lnTo>
                  <a:pt x="732" y="395"/>
                </a:lnTo>
                <a:lnTo>
                  <a:pt x="796" y="371"/>
                </a:lnTo>
                <a:lnTo>
                  <a:pt x="852" y="348"/>
                </a:lnTo>
                <a:lnTo>
                  <a:pt x="915" y="316"/>
                </a:lnTo>
                <a:lnTo>
                  <a:pt x="979" y="292"/>
                </a:lnTo>
                <a:lnTo>
                  <a:pt x="1035" y="261"/>
                </a:lnTo>
                <a:lnTo>
                  <a:pt x="1098" y="237"/>
                </a:lnTo>
                <a:lnTo>
                  <a:pt x="1162" y="213"/>
                </a:lnTo>
                <a:lnTo>
                  <a:pt x="1226" y="190"/>
                </a:lnTo>
                <a:lnTo>
                  <a:pt x="1282" y="166"/>
                </a:lnTo>
                <a:lnTo>
                  <a:pt x="1345" y="142"/>
                </a:lnTo>
                <a:lnTo>
                  <a:pt x="1409" y="119"/>
                </a:lnTo>
                <a:lnTo>
                  <a:pt x="1465" y="95"/>
                </a:lnTo>
                <a:lnTo>
                  <a:pt x="1528" y="71"/>
                </a:lnTo>
                <a:lnTo>
                  <a:pt x="1592" y="47"/>
                </a:lnTo>
                <a:lnTo>
                  <a:pt x="1648" y="24"/>
                </a:lnTo>
                <a:lnTo>
                  <a:pt x="1712" y="0"/>
                </a:lnTo>
              </a:path>
            </a:pathLst>
          </a:custGeom>
          <a:noFill/>
          <a:ln w="23813">
            <a:solidFill>
              <a:srgbClr val="333399"/>
            </a:solidFill>
            <a:round/>
            <a:headEnd/>
            <a:tailEnd/>
          </a:ln>
        </p:spPr>
        <p:txBody>
          <a:bodyPr/>
          <a:lstStyle/>
          <a:p>
            <a:endParaRPr lang="el-GR"/>
          </a:p>
        </p:txBody>
      </p:sp>
      <p:sp>
        <p:nvSpPr>
          <p:cNvPr id="155655" name="Freeform 7"/>
          <p:cNvSpPr>
            <a:spLocks/>
          </p:cNvSpPr>
          <p:nvPr/>
        </p:nvSpPr>
        <p:spPr bwMode="auto">
          <a:xfrm>
            <a:off x="5464175" y="4654550"/>
            <a:ext cx="2608263" cy="47625"/>
          </a:xfrm>
          <a:custGeom>
            <a:avLst/>
            <a:gdLst>
              <a:gd name="T0" fmla="*/ 0 w 1712"/>
              <a:gd name="T1" fmla="*/ 2147483647 h 32"/>
              <a:gd name="T2" fmla="*/ 2147483647 w 1712"/>
              <a:gd name="T3" fmla="*/ 2147483647 h 32"/>
              <a:gd name="T4" fmla="*/ 2147483647 w 1712"/>
              <a:gd name="T5" fmla="*/ 2147483647 h 32"/>
              <a:gd name="T6" fmla="*/ 2147483647 w 1712"/>
              <a:gd name="T7" fmla="*/ 2147483647 h 32"/>
              <a:gd name="T8" fmla="*/ 2147483647 w 1712"/>
              <a:gd name="T9" fmla="*/ 2147483647 h 32"/>
              <a:gd name="T10" fmla="*/ 2147483647 w 1712"/>
              <a:gd name="T11" fmla="*/ 2147483647 h 32"/>
              <a:gd name="T12" fmla="*/ 2147483647 w 1712"/>
              <a:gd name="T13" fmla="*/ 2147483647 h 32"/>
              <a:gd name="T14" fmla="*/ 2147483647 w 1712"/>
              <a:gd name="T15" fmla="*/ 2147483647 h 32"/>
              <a:gd name="T16" fmla="*/ 2147483647 w 1712"/>
              <a:gd name="T17" fmla="*/ 2147483647 h 32"/>
              <a:gd name="T18" fmla="*/ 2147483647 w 1712"/>
              <a:gd name="T19" fmla="*/ 0 h 32"/>
              <a:gd name="T20" fmla="*/ 2147483647 w 1712"/>
              <a:gd name="T21" fmla="*/ 0 h 32"/>
              <a:gd name="T22" fmla="*/ 2147483647 w 1712"/>
              <a:gd name="T23" fmla="*/ 0 h 32"/>
              <a:gd name="T24" fmla="*/ 2147483647 w 1712"/>
              <a:gd name="T25" fmla="*/ 0 h 32"/>
              <a:gd name="T26" fmla="*/ 2147483647 w 1712"/>
              <a:gd name="T27" fmla="*/ 0 h 32"/>
              <a:gd name="T28" fmla="*/ 2147483647 w 1712"/>
              <a:gd name="T29" fmla="*/ 0 h 32"/>
              <a:gd name="T30" fmla="*/ 2147483647 w 1712"/>
              <a:gd name="T31" fmla="*/ 0 h 32"/>
              <a:gd name="T32" fmla="*/ 2147483647 w 1712"/>
              <a:gd name="T33" fmla="*/ 0 h 32"/>
              <a:gd name="T34" fmla="*/ 2147483647 w 1712"/>
              <a:gd name="T35" fmla="*/ 2147483647 h 32"/>
              <a:gd name="T36" fmla="*/ 2147483647 w 1712"/>
              <a:gd name="T37" fmla="*/ 2147483647 h 32"/>
              <a:gd name="T38" fmla="*/ 2147483647 w 1712"/>
              <a:gd name="T39" fmla="*/ 2147483647 h 32"/>
              <a:gd name="T40" fmla="*/ 2147483647 w 1712"/>
              <a:gd name="T41" fmla="*/ 2147483647 h 32"/>
              <a:gd name="T42" fmla="*/ 2147483647 w 1712"/>
              <a:gd name="T43" fmla="*/ 2147483647 h 32"/>
              <a:gd name="T44" fmla="*/ 2147483647 w 1712"/>
              <a:gd name="T45" fmla="*/ 2147483647 h 32"/>
              <a:gd name="T46" fmla="*/ 2147483647 w 1712"/>
              <a:gd name="T47" fmla="*/ 2147483647 h 32"/>
              <a:gd name="T48" fmla="*/ 2147483647 w 1712"/>
              <a:gd name="T49" fmla="*/ 2147483647 h 32"/>
              <a:gd name="T50" fmla="*/ 2147483647 w 1712"/>
              <a:gd name="T51" fmla="*/ 2147483647 h 32"/>
              <a:gd name="T52" fmla="*/ 2147483647 w 1712"/>
              <a:gd name="T53" fmla="*/ 2147483647 h 32"/>
              <a:gd name="T54" fmla="*/ 2147483647 w 1712"/>
              <a:gd name="T55" fmla="*/ 2147483647 h 32"/>
              <a:gd name="T56" fmla="*/ 2147483647 w 1712"/>
              <a:gd name="T57" fmla="*/ 214748364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32"/>
              <a:gd name="T89" fmla="*/ 1712 w 1712"/>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32">
                <a:moveTo>
                  <a:pt x="0" y="32"/>
                </a:moveTo>
                <a:lnTo>
                  <a:pt x="63" y="32"/>
                </a:lnTo>
                <a:lnTo>
                  <a:pt x="119" y="24"/>
                </a:lnTo>
                <a:lnTo>
                  <a:pt x="183" y="16"/>
                </a:lnTo>
                <a:lnTo>
                  <a:pt x="246" y="16"/>
                </a:lnTo>
                <a:lnTo>
                  <a:pt x="302" y="16"/>
                </a:lnTo>
                <a:lnTo>
                  <a:pt x="366" y="8"/>
                </a:lnTo>
                <a:lnTo>
                  <a:pt x="430" y="8"/>
                </a:lnTo>
                <a:lnTo>
                  <a:pt x="485" y="8"/>
                </a:lnTo>
                <a:lnTo>
                  <a:pt x="549" y="0"/>
                </a:lnTo>
                <a:lnTo>
                  <a:pt x="613" y="0"/>
                </a:lnTo>
                <a:lnTo>
                  <a:pt x="668" y="0"/>
                </a:lnTo>
                <a:lnTo>
                  <a:pt x="732" y="0"/>
                </a:lnTo>
                <a:lnTo>
                  <a:pt x="796" y="0"/>
                </a:lnTo>
                <a:lnTo>
                  <a:pt x="852" y="0"/>
                </a:lnTo>
                <a:lnTo>
                  <a:pt x="915" y="0"/>
                </a:lnTo>
                <a:lnTo>
                  <a:pt x="979" y="0"/>
                </a:lnTo>
                <a:lnTo>
                  <a:pt x="1035" y="8"/>
                </a:lnTo>
                <a:lnTo>
                  <a:pt x="1098" y="8"/>
                </a:lnTo>
                <a:lnTo>
                  <a:pt x="1162" y="8"/>
                </a:lnTo>
                <a:lnTo>
                  <a:pt x="1226" y="8"/>
                </a:lnTo>
                <a:lnTo>
                  <a:pt x="1282" y="8"/>
                </a:lnTo>
                <a:lnTo>
                  <a:pt x="1345" y="8"/>
                </a:lnTo>
                <a:lnTo>
                  <a:pt x="1409" y="8"/>
                </a:lnTo>
                <a:lnTo>
                  <a:pt x="1465" y="8"/>
                </a:lnTo>
                <a:lnTo>
                  <a:pt x="1528" y="8"/>
                </a:lnTo>
                <a:lnTo>
                  <a:pt x="1592" y="8"/>
                </a:lnTo>
                <a:lnTo>
                  <a:pt x="1648" y="8"/>
                </a:lnTo>
                <a:lnTo>
                  <a:pt x="1712" y="8"/>
                </a:lnTo>
              </a:path>
            </a:pathLst>
          </a:custGeom>
          <a:noFill/>
          <a:ln w="23813">
            <a:solidFill>
              <a:srgbClr val="FFCC00"/>
            </a:solidFill>
            <a:round/>
            <a:headEnd/>
            <a:tailEnd/>
          </a:ln>
        </p:spPr>
        <p:txBody>
          <a:bodyPr/>
          <a:lstStyle/>
          <a:p>
            <a:endParaRPr lang="el-GR"/>
          </a:p>
        </p:txBody>
      </p:sp>
      <p:sp>
        <p:nvSpPr>
          <p:cNvPr id="155656" name="Freeform 8"/>
          <p:cNvSpPr>
            <a:spLocks/>
          </p:cNvSpPr>
          <p:nvPr/>
        </p:nvSpPr>
        <p:spPr bwMode="auto">
          <a:xfrm>
            <a:off x="5464175" y="4883150"/>
            <a:ext cx="2608263" cy="73025"/>
          </a:xfrm>
          <a:custGeom>
            <a:avLst/>
            <a:gdLst>
              <a:gd name="T0" fmla="*/ 0 w 1712"/>
              <a:gd name="T1" fmla="*/ 2147483647 h 48"/>
              <a:gd name="T2" fmla="*/ 2147483647 w 1712"/>
              <a:gd name="T3" fmla="*/ 2147483647 h 48"/>
              <a:gd name="T4" fmla="*/ 2147483647 w 1712"/>
              <a:gd name="T5" fmla="*/ 2147483647 h 48"/>
              <a:gd name="T6" fmla="*/ 2147483647 w 1712"/>
              <a:gd name="T7" fmla="*/ 2147483647 h 48"/>
              <a:gd name="T8" fmla="*/ 2147483647 w 1712"/>
              <a:gd name="T9" fmla="*/ 2147483647 h 48"/>
              <a:gd name="T10" fmla="*/ 2147483647 w 1712"/>
              <a:gd name="T11" fmla="*/ 2147483647 h 48"/>
              <a:gd name="T12" fmla="*/ 2147483647 w 1712"/>
              <a:gd name="T13" fmla="*/ 2147483647 h 48"/>
              <a:gd name="T14" fmla="*/ 2147483647 w 1712"/>
              <a:gd name="T15" fmla="*/ 2147483647 h 48"/>
              <a:gd name="T16" fmla="*/ 2147483647 w 1712"/>
              <a:gd name="T17" fmla="*/ 2147483647 h 48"/>
              <a:gd name="T18" fmla="*/ 2147483647 w 1712"/>
              <a:gd name="T19" fmla="*/ 2147483647 h 48"/>
              <a:gd name="T20" fmla="*/ 2147483647 w 1712"/>
              <a:gd name="T21" fmla="*/ 2147483647 h 48"/>
              <a:gd name="T22" fmla="*/ 2147483647 w 1712"/>
              <a:gd name="T23" fmla="*/ 2147483647 h 48"/>
              <a:gd name="T24" fmla="*/ 2147483647 w 1712"/>
              <a:gd name="T25" fmla="*/ 2147483647 h 48"/>
              <a:gd name="T26" fmla="*/ 2147483647 w 1712"/>
              <a:gd name="T27" fmla="*/ 2147483647 h 48"/>
              <a:gd name="T28" fmla="*/ 2147483647 w 1712"/>
              <a:gd name="T29" fmla="*/ 2147483647 h 48"/>
              <a:gd name="T30" fmla="*/ 2147483647 w 1712"/>
              <a:gd name="T31" fmla="*/ 2147483647 h 48"/>
              <a:gd name="T32" fmla="*/ 2147483647 w 1712"/>
              <a:gd name="T33" fmla="*/ 2147483647 h 48"/>
              <a:gd name="T34" fmla="*/ 2147483647 w 1712"/>
              <a:gd name="T35" fmla="*/ 2147483647 h 48"/>
              <a:gd name="T36" fmla="*/ 2147483647 w 1712"/>
              <a:gd name="T37" fmla="*/ 2147483647 h 48"/>
              <a:gd name="T38" fmla="*/ 2147483647 w 1712"/>
              <a:gd name="T39" fmla="*/ 2147483647 h 48"/>
              <a:gd name="T40" fmla="*/ 2147483647 w 1712"/>
              <a:gd name="T41" fmla="*/ 2147483647 h 48"/>
              <a:gd name="T42" fmla="*/ 2147483647 w 1712"/>
              <a:gd name="T43" fmla="*/ 2147483647 h 48"/>
              <a:gd name="T44" fmla="*/ 2147483647 w 1712"/>
              <a:gd name="T45" fmla="*/ 2147483647 h 48"/>
              <a:gd name="T46" fmla="*/ 2147483647 w 1712"/>
              <a:gd name="T47" fmla="*/ 2147483647 h 48"/>
              <a:gd name="T48" fmla="*/ 2147483647 w 1712"/>
              <a:gd name="T49" fmla="*/ 2147483647 h 48"/>
              <a:gd name="T50" fmla="*/ 2147483647 w 1712"/>
              <a:gd name="T51" fmla="*/ 0 h 48"/>
              <a:gd name="T52" fmla="*/ 2147483647 w 1712"/>
              <a:gd name="T53" fmla="*/ 0 h 48"/>
              <a:gd name="T54" fmla="*/ 2147483647 w 1712"/>
              <a:gd name="T55" fmla="*/ 0 h 48"/>
              <a:gd name="T56" fmla="*/ 2147483647 w 1712"/>
              <a:gd name="T57" fmla="*/ 0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48"/>
              <a:gd name="T89" fmla="*/ 1712 w 1712"/>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48">
                <a:moveTo>
                  <a:pt x="0" y="48"/>
                </a:moveTo>
                <a:lnTo>
                  <a:pt x="63" y="40"/>
                </a:lnTo>
                <a:lnTo>
                  <a:pt x="119" y="40"/>
                </a:lnTo>
                <a:lnTo>
                  <a:pt x="183" y="40"/>
                </a:lnTo>
                <a:lnTo>
                  <a:pt x="246" y="40"/>
                </a:lnTo>
                <a:lnTo>
                  <a:pt x="302" y="32"/>
                </a:lnTo>
                <a:lnTo>
                  <a:pt x="366" y="32"/>
                </a:lnTo>
                <a:lnTo>
                  <a:pt x="430" y="32"/>
                </a:lnTo>
                <a:lnTo>
                  <a:pt x="485" y="32"/>
                </a:lnTo>
                <a:lnTo>
                  <a:pt x="549" y="32"/>
                </a:lnTo>
                <a:lnTo>
                  <a:pt x="613" y="24"/>
                </a:lnTo>
                <a:lnTo>
                  <a:pt x="668" y="24"/>
                </a:lnTo>
                <a:lnTo>
                  <a:pt x="732" y="24"/>
                </a:lnTo>
                <a:lnTo>
                  <a:pt x="796" y="16"/>
                </a:lnTo>
                <a:lnTo>
                  <a:pt x="852" y="16"/>
                </a:lnTo>
                <a:lnTo>
                  <a:pt x="915" y="16"/>
                </a:lnTo>
                <a:lnTo>
                  <a:pt x="979" y="16"/>
                </a:lnTo>
                <a:lnTo>
                  <a:pt x="1035" y="16"/>
                </a:lnTo>
                <a:lnTo>
                  <a:pt x="1098" y="16"/>
                </a:lnTo>
                <a:lnTo>
                  <a:pt x="1162" y="16"/>
                </a:lnTo>
                <a:lnTo>
                  <a:pt x="1226" y="8"/>
                </a:lnTo>
                <a:lnTo>
                  <a:pt x="1282" y="8"/>
                </a:lnTo>
                <a:lnTo>
                  <a:pt x="1345" y="8"/>
                </a:lnTo>
                <a:lnTo>
                  <a:pt x="1409" y="8"/>
                </a:lnTo>
                <a:lnTo>
                  <a:pt x="1465" y="8"/>
                </a:lnTo>
                <a:lnTo>
                  <a:pt x="1528" y="0"/>
                </a:lnTo>
                <a:lnTo>
                  <a:pt x="1592" y="0"/>
                </a:lnTo>
                <a:lnTo>
                  <a:pt x="1648" y="0"/>
                </a:lnTo>
                <a:lnTo>
                  <a:pt x="1712" y="0"/>
                </a:lnTo>
              </a:path>
            </a:pathLst>
          </a:custGeom>
          <a:noFill/>
          <a:ln w="23813">
            <a:solidFill>
              <a:srgbClr val="00FFFF"/>
            </a:solidFill>
            <a:round/>
            <a:headEnd/>
            <a:tailEnd/>
          </a:ln>
        </p:spPr>
        <p:txBody>
          <a:bodyPr/>
          <a:lstStyle/>
          <a:p>
            <a:endParaRPr lang="el-GR"/>
          </a:p>
        </p:txBody>
      </p:sp>
      <p:sp>
        <p:nvSpPr>
          <p:cNvPr id="155657" name="Freeform 9"/>
          <p:cNvSpPr>
            <a:spLocks/>
          </p:cNvSpPr>
          <p:nvPr/>
        </p:nvSpPr>
        <p:spPr bwMode="auto">
          <a:xfrm>
            <a:off x="5464175" y="4089400"/>
            <a:ext cx="2608263" cy="360363"/>
          </a:xfrm>
          <a:custGeom>
            <a:avLst/>
            <a:gdLst>
              <a:gd name="T0" fmla="*/ 0 w 1712"/>
              <a:gd name="T1" fmla="*/ 2147483647 h 237"/>
              <a:gd name="T2" fmla="*/ 2147483647 w 1712"/>
              <a:gd name="T3" fmla="*/ 2147483647 h 237"/>
              <a:gd name="T4" fmla="*/ 2147483647 w 1712"/>
              <a:gd name="T5" fmla="*/ 2147483647 h 237"/>
              <a:gd name="T6" fmla="*/ 2147483647 w 1712"/>
              <a:gd name="T7" fmla="*/ 2147483647 h 237"/>
              <a:gd name="T8" fmla="*/ 2147483647 w 1712"/>
              <a:gd name="T9" fmla="*/ 2147483647 h 237"/>
              <a:gd name="T10" fmla="*/ 2147483647 w 1712"/>
              <a:gd name="T11" fmla="*/ 2147483647 h 237"/>
              <a:gd name="T12" fmla="*/ 2147483647 w 1712"/>
              <a:gd name="T13" fmla="*/ 2147483647 h 237"/>
              <a:gd name="T14" fmla="*/ 2147483647 w 1712"/>
              <a:gd name="T15" fmla="*/ 2147483647 h 237"/>
              <a:gd name="T16" fmla="*/ 2147483647 w 1712"/>
              <a:gd name="T17" fmla="*/ 2147483647 h 237"/>
              <a:gd name="T18" fmla="*/ 2147483647 w 1712"/>
              <a:gd name="T19" fmla="*/ 2147483647 h 237"/>
              <a:gd name="T20" fmla="*/ 2147483647 w 1712"/>
              <a:gd name="T21" fmla="*/ 2147483647 h 237"/>
              <a:gd name="T22" fmla="*/ 2147483647 w 1712"/>
              <a:gd name="T23" fmla="*/ 2147483647 h 237"/>
              <a:gd name="T24" fmla="*/ 2147483647 w 1712"/>
              <a:gd name="T25" fmla="*/ 2147483647 h 237"/>
              <a:gd name="T26" fmla="*/ 2147483647 w 1712"/>
              <a:gd name="T27" fmla="*/ 2147483647 h 237"/>
              <a:gd name="T28" fmla="*/ 2147483647 w 1712"/>
              <a:gd name="T29" fmla="*/ 2147483647 h 237"/>
              <a:gd name="T30" fmla="*/ 2147483647 w 1712"/>
              <a:gd name="T31" fmla="*/ 2147483647 h 237"/>
              <a:gd name="T32" fmla="*/ 2147483647 w 1712"/>
              <a:gd name="T33" fmla="*/ 2147483647 h 237"/>
              <a:gd name="T34" fmla="*/ 2147483647 w 1712"/>
              <a:gd name="T35" fmla="*/ 2147483647 h 237"/>
              <a:gd name="T36" fmla="*/ 2147483647 w 1712"/>
              <a:gd name="T37" fmla="*/ 2147483647 h 237"/>
              <a:gd name="T38" fmla="*/ 2147483647 w 1712"/>
              <a:gd name="T39" fmla="*/ 2147483647 h 237"/>
              <a:gd name="T40" fmla="*/ 2147483647 w 1712"/>
              <a:gd name="T41" fmla="*/ 2147483647 h 237"/>
              <a:gd name="T42" fmla="*/ 2147483647 w 1712"/>
              <a:gd name="T43" fmla="*/ 2147483647 h 237"/>
              <a:gd name="T44" fmla="*/ 2147483647 w 1712"/>
              <a:gd name="T45" fmla="*/ 2147483647 h 237"/>
              <a:gd name="T46" fmla="*/ 2147483647 w 1712"/>
              <a:gd name="T47" fmla="*/ 2147483647 h 237"/>
              <a:gd name="T48" fmla="*/ 2147483647 w 1712"/>
              <a:gd name="T49" fmla="*/ 2147483647 h 237"/>
              <a:gd name="T50" fmla="*/ 2147483647 w 1712"/>
              <a:gd name="T51" fmla="*/ 2147483647 h 237"/>
              <a:gd name="T52" fmla="*/ 2147483647 w 1712"/>
              <a:gd name="T53" fmla="*/ 2147483647 h 237"/>
              <a:gd name="T54" fmla="*/ 2147483647 w 1712"/>
              <a:gd name="T55" fmla="*/ 2147483647 h 237"/>
              <a:gd name="T56" fmla="*/ 2147483647 w 1712"/>
              <a:gd name="T57" fmla="*/ 0 h 2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12"/>
              <a:gd name="T88" fmla="*/ 0 h 237"/>
              <a:gd name="T89" fmla="*/ 1712 w 1712"/>
              <a:gd name="T90" fmla="*/ 237 h 2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12" h="237">
                <a:moveTo>
                  <a:pt x="0" y="237"/>
                </a:moveTo>
                <a:lnTo>
                  <a:pt x="63" y="221"/>
                </a:lnTo>
                <a:lnTo>
                  <a:pt x="119" y="213"/>
                </a:lnTo>
                <a:lnTo>
                  <a:pt x="183" y="205"/>
                </a:lnTo>
                <a:lnTo>
                  <a:pt x="246" y="197"/>
                </a:lnTo>
                <a:lnTo>
                  <a:pt x="302" y="190"/>
                </a:lnTo>
                <a:lnTo>
                  <a:pt x="366" y="190"/>
                </a:lnTo>
                <a:lnTo>
                  <a:pt x="430" y="182"/>
                </a:lnTo>
                <a:lnTo>
                  <a:pt x="485" y="174"/>
                </a:lnTo>
                <a:lnTo>
                  <a:pt x="549" y="166"/>
                </a:lnTo>
                <a:lnTo>
                  <a:pt x="613" y="158"/>
                </a:lnTo>
                <a:lnTo>
                  <a:pt x="668" y="150"/>
                </a:lnTo>
                <a:lnTo>
                  <a:pt x="732" y="142"/>
                </a:lnTo>
                <a:lnTo>
                  <a:pt x="796" y="134"/>
                </a:lnTo>
                <a:lnTo>
                  <a:pt x="852" y="126"/>
                </a:lnTo>
                <a:lnTo>
                  <a:pt x="915" y="118"/>
                </a:lnTo>
                <a:lnTo>
                  <a:pt x="979" y="111"/>
                </a:lnTo>
                <a:lnTo>
                  <a:pt x="1035" y="103"/>
                </a:lnTo>
                <a:lnTo>
                  <a:pt x="1098" y="95"/>
                </a:lnTo>
                <a:lnTo>
                  <a:pt x="1162" y="87"/>
                </a:lnTo>
                <a:lnTo>
                  <a:pt x="1226" y="79"/>
                </a:lnTo>
                <a:lnTo>
                  <a:pt x="1282" y="71"/>
                </a:lnTo>
                <a:lnTo>
                  <a:pt x="1345" y="63"/>
                </a:lnTo>
                <a:lnTo>
                  <a:pt x="1409" y="47"/>
                </a:lnTo>
                <a:lnTo>
                  <a:pt x="1465" y="39"/>
                </a:lnTo>
                <a:lnTo>
                  <a:pt x="1528" y="32"/>
                </a:lnTo>
                <a:lnTo>
                  <a:pt x="1592" y="24"/>
                </a:lnTo>
                <a:lnTo>
                  <a:pt x="1648" y="8"/>
                </a:lnTo>
                <a:lnTo>
                  <a:pt x="1712" y="0"/>
                </a:lnTo>
              </a:path>
            </a:pathLst>
          </a:custGeom>
          <a:noFill/>
          <a:ln w="23813">
            <a:solidFill>
              <a:srgbClr val="339966"/>
            </a:solidFill>
            <a:round/>
            <a:headEnd/>
            <a:tailEnd/>
          </a:ln>
        </p:spPr>
        <p:txBody>
          <a:bodyPr/>
          <a:lstStyle/>
          <a:p>
            <a:endParaRPr lang="el-GR"/>
          </a:p>
        </p:txBody>
      </p:sp>
      <p:sp>
        <p:nvSpPr>
          <p:cNvPr id="155658" name="Rectangle 10"/>
          <p:cNvSpPr>
            <a:spLocks noChangeArrowheads="1"/>
          </p:cNvSpPr>
          <p:nvPr/>
        </p:nvSpPr>
        <p:spPr bwMode="auto">
          <a:xfrm>
            <a:off x="7632700" y="1798638"/>
            <a:ext cx="222250" cy="244475"/>
          </a:xfrm>
          <a:prstGeom prst="rect">
            <a:avLst/>
          </a:prstGeom>
          <a:noFill/>
          <a:ln w="9525">
            <a:noFill/>
            <a:miter lim="800000"/>
            <a:headEnd/>
            <a:tailEnd/>
          </a:ln>
        </p:spPr>
        <p:txBody>
          <a:bodyPr wrap="none" lIns="0" tIns="0" rIns="0" bIns="0">
            <a:spAutoFit/>
          </a:bodyPr>
          <a:lstStyle/>
          <a:p>
            <a:r>
              <a:rPr lang="en-US" sz="1600" b="1">
                <a:solidFill>
                  <a:srgbClr val="FF3300"/>
                </a:solidFill>
                <a:latin typeface="Arial Narrow" pitchFamily="34" charset="0"/>
                <a:cs typeface="Arial" charset="0"/>
              </a:rPr>
              <a:t>Oil</a:t>
            </a:r>
            <a:endParaRPr lang="en-US">
              <a:latin typeface="Arial" charset="0"/>
              <a:cs typeface="Arial" charset="0"/>
            </a:endParaRPr>
          </a:p>
        </p:txBody>
      </p:sp>
      <p:sp>
        <p:nvSpPr>
          <p:cNvPr id="155659" name="Rectangle 11"/>
          <p:cNvSpPr>
            <a:spLocks noChangeArrowheads="1"/>
          </p:cNvSpPr>
          <p:nvPr/>
        </p:nvSpPr>
        <p:spPr bwMode="auto">
          <a:xfrm>
            <a:off x="6954838" y="2690813"/>
            <a:ext cx="904875" cy="244475"/>
          </a:xfrm>
          <a:prstGeom prst="rect">
            <a:avLst/>
          </a:prstGeom>
          <a:noFill/>
          <a:ln w="9525">
            <a:noFill/>
            <a:miter lim="800000"/>
            <a:headEnd/>
            <a:tailEnd/>
          </a:ln>
        </p:spPr>
        <p:txBody>
          <a:bodyPr wrap="none" lIns="0" tIns="0" rIns="0" bIns="0">
            <a:spAutoFit/>
          </a:bodyPr>
          <a:lstStyle/>
          <a:p>
            <a:r>
              <a:rPr lang="en-US" sz="1600" b="1">
                <a:solidFill>
                  <a:srgbClr val="333399"/>
                </a:solidFill>
                <a:latin typeface="Arial Narrow" pitchFamily="34" charset="0"/>
                <a:cs typeface="Arial" charset="0"/>
              </a:rPr>
              <a:t>Natural gas</a:t>
            </a:r>
            <a:endParaRPr lang="en-US">
              <a:latin typeface="Arial" charset="0"/>
              <a:cs typeface="Arial" charset="0"/>
            </a:endParaRPr>
          </a:p>
        </p:txBody>
      </p:sp>
      <p:sp>
        <p:nvSpPr>
          <p:cNvPr id="155660" name="Rectangle 12"/>
          <p:cNvSpPr>
            <a:spLocks noChangeArrowheads="1"/>
          </p:cNvSpPr>
          <p:nvPr/>
        </p:nvSpPr>
        <p:spPr bwMode="auto">
          <a:xfrm>
            <a:off x="7558088" y="3370263"/>
            <a:ext cx="360362" cy="244475"/>
          </a:xfrm>
          <a:prstGeom prst="rect">
            <a:avLst/>
          </a:prstGeom>
          <a:noFill/>
          <a:ln w="9525">
            <a:noFill/>
            <a:miter lim="800000"/>
            <a:headEnd/>
            <a:tailEnd/>
          </a:ln>
        </p:spPr>
        <p:txBody>
          <a:bodyPr wrap="none" lIns="0" tIns="0" rIns="0" bIns="0">
            <a:spAutoFit/>
          </a:bodyPr>
          <a:lstStyle/>
          <a:p>
            <a:r>
              <a:rPr lang="en-US" sz="1600" b="1">
                <a:solidFill>
                  <a:srgbClr val="993366"/>
                </a:solidFill>
                <a:latin typeface="Arial Narrow" pitchFamily="34" charset="0"/>
                <a:cs typeface="Arial" charset="0"/>
              </a:rPr>
              <a:t>Coal</a:t>
            </a:r>
            <a:endParaRPr lang="en-US">
              <a:latin typeface="Arial" charset="0"/>
              <a:cs typeface="Arial" charset="0"/>
            </a:endParaRPr>
          </a:p>
        </p:txBody>
      </p:sp>
      <p:sp>
        <p:nvSpPr>
          <p:cNvPr id="155661" name="Rectangle 13"/>
          <p:cNvSpPr>
            <a:spLocks noChangeArrowheads="1"/>
          </p:cNvSpPr>
          <p:nvPr/>
        </p:nvSpPr>
        <p:spPr bwMode="auto">
          <a:xfrm>
            <a:off x="6756400" y="4389438"/>
            <a:ext cx="1146175" cy="244475"/>
          </a:xfrm>
          <a:prstGeom prst="rect">
            <a:avLst/>
          </a:prstGeom>
          <a:noFill/>
          <a:ln w="9525">
            <a:noFill/>
            <a:miter lim="800000"/>
            <a:headEnd/>
            <a:tailEnd/>
          </a:ln>
        </p:spPr>
        <p:txBody>
          <a:bodyPr wrap="none" lIns="0" tIns="0" rIns="0" bIns="0">
            <a:spAutoFit/>
          </a:bodyPr>
          <a:lstStyle/>
          <a:p>
            <a:r>
              <a:rPr lang="en-US" sz="1600" b="1">
                <a:solidFill>
                  <a:srgbClr val="F5B821"/>
                </a:solidFill>
                <a:latin typeface="Arial Narrow" pitchFamily="34" charset="0"/>
                <a:cs typeface="Arial" charset="0"/>
              </a:rPr>
              <a:t>Nuclear power</a:t>
            </a:r>
            <a:endParaRPr lang="en-US">
              <a:latin typeface="Arial" charset="0"/>
              <a:cs typeface="Arial" charset="0"/>
            </a:endParaRPr>
          </a:p>
        </p:txBody>
      </p:sp>
      <p:sp>
        <p:nvSpPr>
          <p:cNvPr id="155662" name="Rectangle 14"/>
          <p:cNvSpPr>
            <a:spLocks noChangeArrowheads="1"/>
          </p:cNvSpPr>
          <p:nvPr/>
        </p:nvSpPr>
        <p:spPr bwMode="auto">
          <a:xfrm>
            <a:off x="5749925" y="4692650"/>
            <a:ext cx="1017588" cy="244475"/>
          </a:xfrm>
          <a:prstGeom prst="rect">
            <a:avLst/>
          </a:prstGeom>
          <a:noFill/>
          <a:ln w="9525">
            <a:noFill/>
            <a:miter lim="800000"/>
            <a:headEnd/>
            <a:tailEnd/>
          </a:ln>
        </p:spPr>
        <p:txBody>
          <a:bodyPr wrap="none" lIns="0" tIns="0" rIns="0" bIns="0">
            <a:spAutoFit/>
          </a:bodyPr>
          <a:lstStyle/>
          <a:p>
            <a:r>
              <a:rPr lang="en-US" sz="1600" b="1">
                <a:solidFill>
                  <a:srgbClr val="00CCFF"/>
                </a:solidFill>
                <a:latin typeface="Arial Narrow" pitchFamily="34" charset="0"/>
                <a:cs typeface="Arial" charset="0"/>
              </a:rPr>
              <a:t>Hydro power</a:t>
            </a:r>
            <a:endParaRPr lang="en-US">
              <a:latin typeface="Arial" charset="0"/>
              <a:cs typeface="Arial" charset="0"/>
            </a:endParaRPr>
          </a:p>
        </p:txBody>
      </p:sp>
      <p:sp>
        <p:nvSpPr>
          <p:cNvPr id="155663" name="Rectangle 15"/>
          <p:cNvSpPr>
            <a:spLocks noChangeArrowheads="1"/>
          </p:cNvSpPr>
          <p:nvPr/>
        </p:nvSpPr>
        <p:spPr bwMode="auto">
          <a:xfrm>
            <a:off x="6202363" y="3957638"/>
            <a:ext cx="1395412" cy="244475"/>
          </a:xfrm>
          <a:prstGeom prst="rect">
            <a:avLst/>
          </a:prstGeom>
          <a:noFill/>
          <a:ln w="9525">
            <a:noFill/>
            <a:miter lim="800000"/>
            <a:headEnd/>
            <a:tailEnd/>
          </a:ln>
        </p:spPr>
        <p:txBody>
          <a:bodyPr wrap="none" lIns="0" tIns="0" rIns="0" bIns="0">
            <a:spAutoFit/>
          </a:bodyPr>
          <a:lstStyle/>
          <a:p>
            <a:r>
              <a:rPr lang="en-US" sz="1600" b="1">
                <a:solidFill>
                  <a:srgbClr val="008000"/>
                </a:solidFill>
                <a:latin typeface="Arial Narrow" pitchFamily="34" charset="0"/>
                <a:cs typeface="Arial" charset="0"/>
              </a:rPr>
              <a:t>Other renewables</a:t>
            </a:r>
            <a:endParaRPr lang="en-US">
              <a:latin typeface="Arial" charset="0"/>
              <a:cs typeface="Arial" charset="0"/>
            </a:endParaRPr>
          </a:p>
        </p:txBody>
      </p:sp>
      <p:grpSp>
        <p:nvGrpSpPr>
          <p:cNvPr id="24592" name="Group 16"/>
          <p:cNvGrpSpPr>
            <a:grpSpLocks/>
          </p:cNvGrpSpPr>
          <p:nvPr/>
        </p:nvGrpSpPr>
        <p:grpSpPr bwMode="auto">
          <a:xfrm>
            <a:off x="1364733" y="1080293"/>
            <a:ext cx="7223125" cy="4697413"/>
            <a:chOff x="874" y="680"/>
            <a:chExt cx="4550" cy="2959"/>
          </a:xfrm>
        </p:grpSpPr>
        <p:sp>
          <p:nvSpPr>
            <p:cNvPr id="24593" name="AutoShape 17"/>
            <p:cNvSpPr>
              <a:spLocks noChangeAspect="1" noChangeArrowheads="1" noTextEdit="1"/>
            </p:cNvSpPr>
            <p:nvPr/>
          </p:nvSpPr>
          <p:spPr bwMode="auto">
            <a:xfrm>
              <a:off x="874" y="680"/>
              <a:ext cx="4550" cy="2959"/>
            </a:xfrm>
            <a:prstGeom prst="rect">
              <a:avLst/>
            </a:prstGeom>
            <a:noFill/>
            <a:ln w="9525">
              <a:noFill/>
              <a:miter lim="800000"/>
              <a:headEnd/>
              <a:tailEnd/>
            </a:ln>
          </p:spPr>
          <p:txBody>
            <a:bodyPr/>
            <a:lstStyle/>
            <a:p>
              <a:endParaRPr lang="el-GR"/>
            </a:p>
          </p:txBody>
        </p:sp>
        <p:sp>
          <p:nvSpPr>
            <p:cNvPr id="24594" name="Rectangle 18"/>
            <p:cNvSpPr>
              <a:spLocks noChangeArrowheads="1"/>
            </p:cNvSpPr>
            <p:nvPr/>
          </p:nvSpPr>
          <p:spPr bwMode="auto">
            <a:xfrm>
              <a:off x="1562" y="847"/>
              <a:ext cx="3523" cy="2351"/>
            </a:xfrm>
            <a:prstGeom prst="rect">
              <a:avLst/>
            </a:prstGeom>
            <a:noFill/>
            <a:ln w="9525">
              <a:noFill/>
              <a:miter lim="800000"/>
              <a:headEnd/>
              <a:tailEnd/>
            </a:ln>
          </p:spPr>
          <p:txBody>
            <a:bodyPr/>
            <a:lstStyle/>
            <a:p>
              <a:endParaRPr lang="el-GR"/>
            </a:p>
          </p:txBody>
        </p:sp>
        <p:sp>
          <p:nvSpPr>
            <p:cNvPr id="24595" name="Freeform 19"/>
            <p:cNvSpPr>
              <a:spLocks/>
            </p:cNvSpPr>
            <p:nvPr/>
          </p:nvSpPr>
          <p:spPr bwMode="auto">
            <a:xfrm>
              <a:off x="1562" y="847"/>
              <a:ext cx="3523" cy="2351"/>
            </a:xfrm>
            <a:custGeom>
              <a:avLst/>
              <a:gdLst>
                <a:gd name="T0" fmla="*/ 0 w 3671"/>
                <a:gd name="T1" fmla="*/ 0 h 2449"/>
                <a:gd name="T2" fmla="*/ 2752 w 3671"/>
                <a:gd name="T3" fmla="*/ 0 h 2449"/>
                <a:gd name="T4" fmla="*/ 2752 w 3671"/>
                <a:gd name="T5" fmla="*/ 1840 h 2449"/>
                <a:gd name="T6" fmla="*/ 0 w 3671"/>
                <a:gd name="T7" fmla="*/ 1840 h 2449"/>
                <a:gd name="T8" fmla="*/ 0 w 3671"/>
                <a:gd name="T9" fmla="*/ 0 h 2449"/>
                <a:gd name="T10" fmla="*/ 0 w 3671"/>
                <a:gd name="T11" fmla="*/ 1840 h 2449"/>
                <a:gd name="T12" fmla="*/ 0 60000 65536"/>
                <a:gd name="T13" fmla="*/ 0 60000 65536"/>
                <a:gd name="T14" fmla="*/ 0 60000 65536"/>
                <a:gd name="T15" fmla="*/ 0 60000 65536"/>
                <a:gd name="T16" fmla="*/ 0 60000 65536"/>
                <a:gd name="T17" fmla="*/ 0 60000 65536"/>
                <a:gd name="T18" fmla="*/ 0 w 3671"/>
                <a:gd name="T19" fmla="*/ 0 h 2449"/>
                <a:gd name="T20" fmla="*/ 3671 w 3671"/>
                <a:gd name="T21" fmla="*/ 2449 h 2449"/>
              </a:gdLst>
              <a:ahLst/>
              <a:cxnLst>
                <a:cxn ang="T12">
                  <a:pos x="T0" y="T1"/>
                </a:cxn>
                <a:cxn ang="T13">
                  <a:pos x="T2" y="T3"/>
                </a:cxn>
                <a:cxn ang="T14">
                  <a:pos x="T4" y="T5"/>
                </a:cxn>
                <a:cxn ang="T15">
                  <a:pos x="T6" y="T7"/>
                </a:cxn>
                <a:cxn ang="T16">
                  <a:pos x="T8" y="T9"/>
                </a:cxn>
                <a:cxn ang="T17">
                  <a:pos x="T10" y="T11"/>
                </a:cxn>
              </a:cxnLst>
              <a:rect l="T18" t="T19" r="T20" b="T21"/>
              <a:pathLst>
                <a:path w="3671" h="2449">
                  <a:moveTo>
                    <a:pt x="0" y="0"/>
                  </a:moveTo>
                  <a:lnTo>
                    <a:pt x="3671" y="0"/>
                  </a:lnTo>
                  <a:lnTo>
                    <a:pt x="3671" y="2449"/>
                  </a:lnTo>
                  <a:lnTo>
                    <a:pt x="0" y="2449"/>
                  </a:lnTo>
                  <a:lnTo>
                    <a:pt x="0" y="0"/>
                  </a:lnTo>
                  <a:lnTo>
                    <a:pt x="0" y="2449"/>
                  </a:lnTo>
                </a:path>
              </a:pathLst>
            </a:custGeom>
            <a:noFill/>
            <a:ln w="12700">
              <a:solidFill>
                <a:srgbClr val="000000"/>
              </a:solidFill>
              <a:round/>
              <a:headEnd/>
              <a:tailEnd/>
            </a:ln>
          </p:spPr>
          <p:txBody>
            <a:bodyPr/>
            <a:lstStyle/>
            <a:p>
              <a:endParaRPr lang="el-GR"/>
            </a:p>
          </p:txBody>
        </p:sp>
        <p:sp>
          <p:nvSpPr>
            <p:cNvPr id="24596" name="Line 20"/>
            <p:cNvSpPr>
              <a:spLocks noChangeShapeType="1"/>
            </p:cNvSpPr>
            <p:nvPr/>
          </p:nvSpPr>
          <p:spPr bwMode="auto">
            <a:xfrm>
              <a:off x="1524" y="3198"/>
              <a:ext cx="38" cy="1"/>
            </a:xfrm>
            <a:prstGeom prst="line">
              <a:avLst/>
            </a:prstGeom>
            <a:noFill/>
            <a:ln w="12700">
              <a:solidFill>
                <a:srgbClr val="000000"/>
              </a:solidFill>
              <a:round/>
              <a:headEnd/>
              <a:tailEnd/>
            </a:ln>
          </p:spPr>
          <p:txBody>
            <a:bodyPr/>
            <a:lstStyle/>
            <a:p>
              <a:endParaRPr lang="el-GR"/>
            </a:p>
          </p:txBody>
        </p:sp>
        <p:sp>
          <p:nvSpPr>
            <p:cNvPr id="24597" name="Line 21"/>
            <p:cNvSpPr>
              <a:spLocks noChangeShapeType="1"/>
            </p:cNvSpPr>
            <p:nvPr/>
          </p:nvSpPr>
          <p:spPr bwMode="auto">
            <a:xfrm>
              <a:off x="1524" y="2863"/>
              <a:ext cx="38" cy="1"/>
            </a:xfrm>
            <a:prstGeom prst="line">
              <a:avLst/>
            </a:prstGeom>
            <a:noFill/>
            <a:ln w="12700">
              <a:solidFill>
                <a:srgbClr val="000000"/>
              </a:solidFill>
              <a:round/>
              <a:headEnd/>
              <a:tailEnd/>
            </a:ln>
          </p:spPr>
          <p:txBody>
            <a:bodyPr/>
            <a:lstStyle/>
            <a:p>
              <a:endParaRPr lang="el-GR"/>
            </a:p>
          </p:txBody>
        </p:sp>
        <p:sp>
          <p:nvSpPr>
            <p:cNvPr id="24598" name="Line 22"/>
            <p:cNvSpPr>
              <a:spLocks noChangeShapeType="1"/>
            </p:cNvSpPr>
            <p:nvPr/>
          </p:nvSpPr>
          <p:spPr bwMode="auto">
            <a:xfrm>
              <a:off x="1524" y="2523"/>
              <a:ext cx="38" cy="1"/>
            </a:xfrm>
            <a:prstGeom prst="line">
              <a:avLst/>
            </a:prstGeom>
            <a:noFill/>
            <a:ln w="12700">
              <a:solidFill>
                <a:srgbClr val="000000"/>
              </a:solidFill>
              <a:round/>
              <a:headEnd/>
              <a:tailEnd/>
            </a:ln>
          </p:spPr>
          <p:txBody>
            <a:bodyPr/>
            <a:lstStyle/>
            <a:p>
              <a:endParaRPr lang="el-GR"/>
            </a:p>
          </p:txBody>
        </p:sp>
        <p:sp>
          <p:nvSpPr>
            <p:cNvPr id="24599" name="Line 23"/>
            <p:cNvSpPr>
              <a:spLocks noChangeShapeType="1"/>
            </p:cNvSpPr>
            <p:nvPr/>
          </p:nvSpPr>
          <p:spPr bwMode="auto">
            <a:xfrm>
              <a:off x="1524" y="2189"/>
              <a:ext cx="38" cy="1"/>
            </a:xfrm>
            <a:prstGeom prst="line">
              <a:avLst/>
            </a:prstGeom>
            <a:noFill/>
            <a:ln w="12700">
              <a:solidFill>
                <a:srgbClr val="000000"/>
              </a:solidFill>
              <a:round/>
              <a:headEnd/>
              <a:tailEnd/>
            </a:ln>
          </p:spPr>
          <p:txBody>
            <a:bodyPr/>
            <a:lstStyle/>
            <a:p>
              <a:endParaRPr lang="el-GR"/>
            </a:p>
          </p:txBody>
        </p:sp>
        <p:sp>
          <p:nvSpPr>
            <p:cNvPr id="24600" name="Line 24"/>
            <p:cNvSpPr>
              <a:spLocks noChangeShapeType="1"/>
            </p:cNvSpPr>
            <p:nvPr/>
          </p:nvSpPr>
          <p:spPr bwMode="auto">
            <a:xfrm>
              <a:off x="1524" y="1855"/>
              <a:ext cx="38" cy="1"/>
            </a:xfrm>
            <a:prstGeom prst="line">
              <a:avLst/>
            </a:prstGeom>
            <a:noFill/>
            <a:ln w="12700">
              <a:solidFill>
                <a:srgbClr val="000000"/>
              </a:solidFill>
              <a:round/>
              <a:headEnd/>
              <a:tailEnd/>
            </a:ln>
          </p:spPr>
          <p:txBody>
            <a:bodyPr/>
            <a:lstStyle/>
            <a:p>
              <a:endParaRPr lang="el-GR"/>
            </a:p>
          </p:txBody>
        </p:sp>
        <p:sp>
          <p:nvSpPr>
            <p:cNvPr id="24601" name="Line 25"/>
            <p:cNvSpPr>
              <a:spLocks noChangeShapeType="1"/>
            </p:cNvSpPr>
            <p:nvPr/>
          </p:nvSpPr>
          <p:spPr bwMode="auto">
            <a:xfrm>
              <a:off x="1524" y="1522"/>
              <a:ext cx="38" cy="1"/>
            </a:xfrm>
            <a:prstGeom prst="line">
              <a:avLst/>
            </a:prstGeom>
            <a:noFill/>
            <a:ln w="12700">
              <a:solidFill>
                <a:srgbClr val="000000"/>
              </a:solidFill>
              <a:round/>
              <a:headEnd/>
              <a:tailEnd/>
            </a:ln>
          </p:spPr>
          <p:txBody>
            <a:bodyPr/>
            <a:lstStyle/>
            <a:p>
              <a:endParaRPr lang="el-GR"/>
            </a:p>
          </p:txBody>
        </p:sp>
        <p:sp>
          <p:nvSpPr>
            <p:cNvPr id="24602" name="Line 26"/>
            <p:cNvSpPr>
              <a:spLocks noChangeShapeType="1"/>
            </p:cNvSpPr>
            <p:nvPr/>
          </p:nvSpPr>
          <p:spPr bwMode="auto">
            <a:xfrm>
              <a:off x="1524" y="1180"/>
              <a:ext cx="38" cy="1"/>
            </a:xfrm>
            <a:prstGeom prst="line">
              <a:avLst/>
            </a:prstGeom>
            <a:noFill/>
            <a:ln w="12700">
              <a:solidFill>
                <a:srgbClr val="000000"/>
              </a:solidFill>
              <a:round/>
              <a:headEnd/>
              <a:tailEnd/>
            </a:ln>
          </p:spPr>
          <p:txBody>
            <a:bodyPr/>
            <a:lstStyle/>
            <a:p>
              <a:endParaRPr lang="el-GR"/>
            </a:p>
          </p:txBody>
        </p:sp>
        <p:sp>
          <p:nvSpPr>
            <p:cNvPr id="24603" name="Line 27"/>
            <p:cNvSpPr>
              <a:spLocks noChangeShapeType="1"/>
            </p:cNvSpPr>
            <p:nvPr/>
          </p:nvSpPr>
          <p:spPr bwMode="auto">
            <a:xfrm>
              <a:off x="1524" y="847"/>
              <a:ext cx="38" cy="1"/>
            </a:xfrm>
            <a:prstGeom prst="line">
              <a:avLst/>
            </a:prstGeom>
            <a:noFill/>
            <a:ln w="12700">
              <a:solidFill>
                <a:srgbClr val="000000"/>
              </a:solidFill>
              <a:round/>
              <a:headEnd/>
              <a:tailEnd/>
            </a:ln>
          </p:spPr>
          <p:txBody>
            <a:bodyPr/>
            <a:lstStyle/>
            <a:p>
              <a:endParaRPr lang="el-GR"/>
            </a:p>
          </p:txBody>
        </p:sp>
        <p:sp>
          <p:nvSpPr>
            <p:cNvPr id="24604" name="Line 28"/>
            <p:cNvSpPr>
              <a:spLocks noChangeShapeType="1"/>
            </p:cNvSpPr>
            <p:nvPr/>
          </p:nvSpPr>
          <p:spPr bwMode="auto">
            <a:xfrm>
              <a:off x="1562" y="3198"/>
              <a:ext cx="3523" cy="1"/>
            </a:xfrm>
            <a:prstGeom prst="line">
              <a:avLst/>
            </a:prstGeom>
            <a:noFill/>
            <a:ln w="12700">
              <a:solidFill>
                <a:srgbClr val="000000"/>
              </a:solidFill>
              <a:round/>
              <a:headEnd/>
              <a:tailEnd/>
            </a:ln>
          </p:spPr>
          <p:txBody>
            <a:bodyPr/>
            <a:lstStyle/>
            <a:p>
              <a:endParaRPr lang="el-GR"/>
            </a:p>
          </p:txBody>
        </p:sp>
        <p:sp>
          <p:nvSpPr>
            <p:cNvPr id="24605" name="Line 29"/>
            <p:cNvSpPr>
              <a:spLocks noChangeShapeType="1"/>
            </p:cNvSpPr>
            <p:nvPr/>
          </p:nvSpPr>
          <p:spPr bwMode="auto">
            <a:xfrm flipV="1">
              <a:off x="1562" y="3198"/>
              <a:ext cx="1" cy="37"/>
            </a:xfrm>
            <a:prstGeom prst="line">
              <a:avLst/>
            </a:prstGeom>
            <a:noFill/>
            <a:ln w="12700">
              <a:solidFill>
                <a:srgbClr val="000000"/>
              </a:solidFill>
              <a:round/>
              <a:headEnd/>
              <a:tailEnd/>
            </a:ln>
          </p:spPr>
          <p:txBody>
            <a:bodyPr/>
            <a:lstStyle/>
            <a:p>
              <a:endParaRPr lang="el-GR"/>
            </a:p>
          </p:txBody>
        </p:sp>
        <p:sp>
          <p:nvSpPr>
            <p:cNvPr id="24606" name="Line 30"/>
            <p:cNvSpPr>
              <a:spLocks noChangeShapeType="1"/>
            </p:cNvSpPr>
            <p:nvPr/>
          </p:nvSpPr>
          <p:spPr bwMode="auto">
            <a:xfrm flipV="1">
              <a:off x="2150" y="3198"/>
              <a:ext cx="1" cy="37"/>
            </a:xfrm>
            <a:prstGeom prst="line">
              <a:avLst/>
            </a:prstGeom>
            <a:noFill/>
            <a:ln w="12700">
              <a:solidFill>
                <a:srgbClr val="000000"/>
              </a:solidFill>
              <a:round/>
              <a:headEnd/>
              <a:tailEnd/>
            </a:ln>
          </p:spPr>
          <p:txBody>
            <a:bodyPr/>
            <a:lstStyle/>
            <a:p>
              <a:endParaRPr lang="el-GR"/>
            </a:p>
          </p:txBody>
        </p:sp>
        <p:sp>
          <p:nvSpPr>
            <p:cNvPr id="24607" name="Line 31"/>
            <p:cNvSpPr>
              <a:spLocks noChangeShapeType="1"/>
            </p:cNvSpPr>
            <p:nvPr/>
          </p:nvSpPr>
          <p:spPr bwMode="auto">
            <a:xfrm flipV="1">
              <a:off x="2739" y="3198"/>
              <a:ext cx="1" cy="37"/>
            </a:xfrm>
            <a:prstGeom prst="line">
              <a:avLst/>
            </a:prstGeom>
            <a:noFill/>
            <a:ln w="12700">
              <a:solidFill>
                <a:srgbClr val="000000"/>
              </a:solidFill>
              <a:round/>
              <a:headEnd/>
              <a:tailEnd/>
            </a:ln>
          </p:spPr>
          <p:txBody>
            <a:bodyPr/>
            <a:lstStyle/>
            <a:p>
              <a:endParaRPr lang="el-GR"/>
            </a:p>
          </p:txBody>
        </p:sp>
        <p:sp>
          <p:nvSpPr>
            <p:cNvPr id="24608" name="Line 32"/>
            <p:cNvSpPr>
              <a:spLocks noChangeShapeType="1"/>
            </p:cNvSpPr>
            <p:nvPr/>
          </p:nvSpPr>
          <p:spPr bwMode="auto">
            <a:xfrm flipV="1">
              <a:off x="3327" y="3198"/>
              <a:ext cx="1" cy="37"/>
            </a:xfrm>
            <a:prstGeom prst="line">
              <a:avLst/>
            </a:prstGeom>
            <a:noFill/>
            <a:ln w="12700">
              <a:solidFill>
                <a:srgbClr val="000000"/>
              </a:solidFill>
              <a:round/>
              <a:headEnd/>
              <a:tailEnd/>
            </a:ln>
          </p:spPr>
          <p:txBody>
            <a:bodyPr/>
            <a:lstStyle/>
            <a:p>
              <a:endParaRPr lang="el-GR"/>
            </a:p>
          </p:txBody>
        </p:sp>
        <p:sp>
          <p:nvSpPr>
            <p:cNvPr id="24609" name="Line 33"/>
            <p:cNvSpPr>
              <a:spLocks noChangeShapeType="1"/>
            </p:cNvSpPr>
            <p:nvPr/>
          </p:nvSpPr>
          <p:spPr bwMode="auto">
            <a:xfrm flipV="1">
              <a:off x="3908" y="3198"/>
              <a:ext cx="1" cy="37"/>
            </a:xfrm>
            <a:prstGeom prst="line">
              <a:avLst/>
            </a:prstGeom>
            <a:noFill/>
            <a:ln w="12700">
              <a:solidFill>
                <a:srgbClr val="000000"/>
              </a:solidFill>
              <a:round/>
              <a:headEnd/>
              <a:tailEnd/>
            </a:ln>
          </p:spPr>
          <p:txBody>
            <a:bodyPr/>
            <a:lstStyle/>
            <a:p>
              <a:endParaRPr lang="el-GR"/>
            </a:p>
          </p:txBody>
        </p:sp>
        <p:sp>
          <p:nvSpPr>
            <p:cNvPr id="24610" name="Line 34"/>
            <p:cNvSpPr>
              <a:spLocks noChangeShapeType="1"/>
            </p:cNvSpPr>
            <p:nvPr/>
          </p:nvSpPr>
          <p:spPr bwMode="auto">
            <a:xfrm flipV="1">
              <a:off x="4496" y="3198"/>
              <a:ext cx="1" cy="37"/>
            </a:xfrm>
            <a:prstGeom prst="line">
              <a:avLst/>
            </a:prstGeom>
            <a:noFill/>
            <a:ln w="12700">
              <a:solidFill>
                <a:srgbClr val="000000"/>
              </a:solidFill>
              <a:round/>
              <a:headEnd/>
              <a:tailEnd/>
            </a:ln>
          </p:spPr>
          <p:txBody>
            <a:bodyPr/>
            <a:lstStyle/>
            <a:p>
              <a:endParaRPr lang="el-GR"/>
            </a:p>
          </p:txBody>
        </p:sp>
        <p:sp>
          <p:nvSpPr>
            <p:cNvPr id="24611" name="Line 35"/>
            <p:cNvSpPr>
              <a:spLocks noChangeShapeType="1"/>
            </p:cNvSpPr>
            <p:nvPr/>
          </p:nvSpPr>
          <p:spPr bwMode="auto">
            <a:xfrm flipV="1">
              <a:off x="5085" y="3198"/>
              <a:ext cx="1" cy="37"/>
            </a:xfrm>
            <a:prstGeom prst="line">
              <a:avLst/>
            </a:prstGeom>
            <a:noFill/>
            <a:ln w="12700">
              <a:solidFill>
                <a:srgbClr val="000000"/>
              </a:solidFill>
              <a:round/>
              <a:headEnd/>
              <a:tailEnd/>
            </a:ln>
          </p:spPr>
          <p:txBody>
            <a:bodyPr/>
            <a:lstStyle/>
            <a:p>
              <a:endParaRPr lang="el-GR"/>
            </a:p>
          </p:txBody>
        </p:sp>
        <p:sp>
          <p:nvSpPr>
            <p:cNvPr id="24612" name="Freeform 36"/>
            <p:cNvSpPr>
              <a:spLocks/>
            </p:cNvSpPr>
            <p:nvPr/>
          </p:nvSpPr>
          <p:spPr bwMode="auto">
            <a:xfrm>
              <a:off x="1623" y="2393"/>
              <a:ext cx="1819" cy="334"/>
            </a:xfrm>
            <a:custGeom>
              <a:avLst/>
              <a:gdLst>
                <a:gd name="T0" fmla="*/ 0 w 1896"/>
                <a:gd name="T1" fmla="*/ 262 h 348"/>
                <a:gd name="T2" fmla="*/ 42 w 1896"/>
                <a:gd name="T3" fmla="*/ 254 h 348"/>
                <a:gd name="T4" fmla="*/ 90 w 1896"/>
                <a:gd name="T5" fmla="*/ 242 h 348"/>
                <a:gd name="T6" fmla="*/ 138 w 1896"/>
                <a:gd name="T7" fmla="*/ 237 h 348"/>
                <a:gd name="T8" fmla="*/ 178 w 1896"/>
                <a:gd name="T9" fmla="*/ 231 h 348"/>
                <a:gd name="T10" fmla="*/ 227 w 1896"/>
                <a:gd name="T11" fmla="*/ 214 h 348"/>
                <a:gd name="T12" fmla="*/ 274 w 1896"/>
                <a:gd name="T13" fmla="*/ 202 h 348"/>
                <a:gd name="T14" fmla="*/ 316 w 1896"/>
                <a:gd name="T15" fmla="*/ 190 h 348"/>
                <a:gd name="T16" fmla="*/ 364 w 1896"/>
                <a:gd name="T17" fmla="*/ 172 h 348"/>
                <a:gd name="T18" fmla="*/ 412 w 1896"/>
                <a:gd name="T19" fmla="*/ 160 h 348"/>
                <a:gd name="T20" fmla="*/ 460 w 1896"/>
                <a:gd name="T21" fmla="*/ 160 h 348"/>
                <a:gd name="T22" fmla="*/ 501 w 1896"/>
                <a:gd name="T23" fmla="*/ 155 h 348"/>
                <a:gd name="T24" fmla="*/ 549 w 1896"/>
                <a:gd name="T25" fmla="*/ 143 h 348"/>
                <a:gd name="T26" fmla="*/ 597 w 1896"/>
                <a:gd name="T27" fmla="*/ 125 h 348"/>
                <a:gd name="T28" fmla="*/ 637 w 1896"/>
                <a:gd name="T29" fmla="*/ 107 h 348"/>
                <a:gd name="T30" fmla="*/ 685 w 1896"/>
                <a:gd name="T31" fmla="*/ 102 h 348"/>
                <a:gd name="T32" fmla="*/ 733 w 1896"/>
                <a:gd name="T33" fmla="*/ 78 h 348"/>
                <a:gd name="T34" fmla="*/ 775 w 1896"/>
                <a:gd name="T35" fmla="*/ 59 h 348"/>
                <a:gd name="T36" fmla="*/ 822 w 1896"/>
                <a:gd name="T37" fmla="*/ 59 h 348"/>
                <a:gd name="T38" fmla="*/ 871 w 1896"/>
                <a:gd name="T39" fmla="*/ 54 h 348"/>
                <a:gd name="T40" fmla="*/ 911 w 1896"/>
                <a:gd name="T41" fmla="*/ 72 h 348"/>
                <a:gd name="T42" fmla="*/ 959 w 1896"/>
                <a:gd name="T43" fmla="*/ 72 h 348"/>
                <a:gd name="T44" fmla="*/ 1008 w 1896"/>
                <a:gd name="T45" fmla="*/ 59 h 348"/>
                <a:gd name="T46" fmla="*/ 1050 w 1896"/>
                <a:gd name="T47" fmla="*/ 54 h 348"/>
                <a:gd name="T48" fmla="*/ 1097 w 1896"/>
                <a:gd name="T49" fmla="*/ 42 h 348"/>
                <a:gd name="T50" fmla="*/ 1144 w 1896"/>
                <a:gd name="T51" fmla="*/ 25 h 348"/>
                <a:gd name="T52" fmla="*/ 1186 w 1896"/>
                <a:gd name="T53" fmla="*/ 31 h 348"/>
                <a:gd name="T54" fmla="*/ 1234 w 1896"/>
                <a:gd name="T55" fmla="*/ 35 h 348"/>
                <a:gd name="T56" fmla="*/ 1281 w 1896"/>
                <a:gd name="T57" fmla="*/ 42 h 348"/>
                <a:gd name="T58" fmla="*/ 1329 w 1896"/>
                <a:gd name="T59" fmla="*/ 25 h 348"/>
                <a:gd name="T60" fmla="*/ 1371 w 1896"/>
                <a:gd name="T61" fmla="*/ 25 h 348"/>
                <a:gd name="T62" fmla="*/ 1418 w 1896"/>
                <a:gd name="T63" fmla="*/ 0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348"/>
                <a:gd name="T98" fmla="*/ 1896 w 1896"/>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348">
                  <a:moveTo>
                    <a:pt x="0" y="348"/>
                  </a:moveTo>
                  <a:lnTo>
                    <a:pt x="56" y="340"/>
                  </a:lnTo>
                  <a:lnTo>
                    <a:pt x="120" y="324"/>
                  </a:lnTo>
                  <a:lnTo>
                    <a:pt x="184" y="316"/>
                  </a:lnTo>
                  <a:lnTo>
                    <a:pt x="239" y="308"/>
                  </a:lnTo>
                  <a:lnTo>
                    <a:pt x="303" y="285"/>
                  </a:lnTo>
                  <a:lnTo>
                    <a:pt x="367" y="269"/>
                  </a:lnTo>
                  <a:lnTo>
                    <a:pt x="422" y="253"/>
                  </a:lnTo>
                  <a:lnTo>
                    <a:pt x="486" y="229"/>
                  </a:lnTo>
                  <a:lnTo>
                    <a:pt x="550" y="214"/>
                  </a:lnTo>
                  <a:lnTo>
                    <a:pt x="614" y="214"/>
                  </a:lnTo>
                  <a:lnTo>
                    <a:pt x="669" y="206"/>
                  </a:lnTo>
                  <a:lnTo>
                    <a:pt x="733" y="190"/>
                  </a:lnTo>
                  <a:lnTo>
                    <a:pt x="797" y="166"/>
                  </a:lnTo>
                  <a:lnTo>
                    <a:pt x="852" y="143"/>
                  </a:lnTo>
                  <a:lnTo>
                    <a:pt x="916" y="135"/>
                  </a:lnTo>
                  <a:lnTo>
                    <a:pt x="980" y="103"/>
                  </a:lnTo>
                  <a:lnTo>
                    <a:pt x="1036" y="79"/>
                  </a:lnTo>
                  <a:lnTo>
                    <a:pt x="1099" y="79"/>
                  </a:lnTo>
                  <a:lnTo>
                    <a:pt x="1163" y="71"/>
                  </a:lnTo>
                  <a:lnTo>
                    <a:pt x="1219" y="95"/>
                  </a:lnTo>
                  <a:lnTo>
                    <a:pt x="1282" y="95"/>
                  </a:lnTo>
                  <a:lnTo>
                    <a:pt x="1346" y="79"/>
                  </a:lnTo>
                  <a:lnTo>
                    <a:pt x="1402" y="71"/>
                  </a:lnTo>
                  <a:lnTo>
                    <a:pt x="1466" y="56"/>
                  </a:lnTo>
                  <a:lnTo>
                    <a:pt x="1529" y="32"/>
                  </a:lnTo>
                  <a:lnTo>
                    <a:pt x="1585" y="40"/>
                  </a:lnTo>
                  <a:lnTo>
                    <a:pt x="1649" y="48"/>
                  </a:lnTo>
                  <a:lnTo>
                    <a:pt x="1712" y="56"/>
                  </a:lnTo>
                  <a:lnTo>
                    <a:pt x="1776" y="32"/>
                  </a:lnTo>
                  <a:lnTo>
                    <a:pt x="1832" y="32"/>
                  </a:lnTo>
                  <a:lnTo>
                    <a:pt x="1896" y="0"/>
                  </a:lnTo>
                </a:path>
              </a:pathLst>
            </a:custGeom>
            <a:noFill/>
            <a:ln w="23813">
              <a:solidFill>
                <a:srgbClr val="993366"/>
              </a:solidFill>
              <a:round/>
              <a:headEnd/>
              <a:tailEnd/>
            </a:ln>
          </p:spPr>
          <p:txBody>
            <a:bodyPr/>
            <a:lstStyle/>
            <a:p>
              <a:endParaRPr lang="el-GR"/>
            </a:p>
          </p:txBody>
        </p:sp>
        <p:sp>
          <p:nvSpPr>
            <p:cNvPr id="24613" name="Freeform 37"/>
            <p:cNvSpPr>
              <a:spLocks/>
            </p:cNvSpPr>
            <p:nvPr/>
          </p:nvSpPr>
          <p:spPr bwMode="auto">
            <a:xfrm>
              <a:off x="1623" y="1961"/>
              <a:ext cx="1819" cy="425"/>
            </a:xfrm>
            <a:custGeom>
              <a:avLst/>
              <a:gdLst>
                <a:gd name="T0" fmla="*/ 0 w 1896"/>
                <a:gd name="T1" fmla="*/ 336 h 442"/>
                <a:gd name="T2" fmla="*/ 42 w 1896"/>
                <a:gd name="T3" fmla="*/ 288 h 442"/>
                <a:gd name="T4" fmla="*/ 90 w 1896"/>
                <a:gd name="T5" fmla="*/ 234 h 442"/>
                <a:gd name="T6" fmla="*/ 138 w 1896"/>
                <a:gd name="T7" fmla="*/ 246 h 442"/>
                <a:gd name="T8" fmla="*/ 178 w 1896"/>
                <a:gd name="T9" fmla="*/ 246 h 442"/>
                <a:gd name="T10" fmla="*/ 227 w 1896"/>
                <a:gd name="T11" fmla="*/ 198 h 442"/>
                <a:gd name="T12" fmla="*/ 274 w 1896"/>
                <a:gd name="T13" fmla="*/ 168 h 442"/>
                <a:gd name="T14" fmla="*/ 316 w 1896"/>
                <a:gd name="T15" fmla="*/ 145 h 442"/>
                <a:gd name="T16" fmla="*/ 364 w 1896"/>
                <a:gd name="T17" fmla="*/ 133 h 442"/>
                <a:gd name="T18" fmla="*/ 412 w 1896"/>
                <a:gd name="T19" fmla="*/ 162 h 442"/>
                <a:gd name="T20" fmla="*/ 460 w 1896"/>
                <a:gd name="T21" fmla="*/ 192 h 442"/>
                <a:gd name="T22" fmla="*/ 501 w 1896"/>
                <a:gd name="T23" fmla="*/ 211 h 442"/>
                <a:gd name="T24" fmla="*/ 549 w 1896"/>
                <a:gd name="T25" fmla="*/ 222 h 442"/>
                <a:gd name="T26" fmla="*/ 597 w 1896"/>
                <a:gd name="T27" fmla="*/ 216 h 442"/>
                <a:gd name="T28" fmla="*/ 637 w 1896"/>
                <a:gd name="T29" fmla="*/ 211 h 442"/>
                <a:gd name="T30" fmla="*/ 685 w 1896"/>
                <a:gd name="T31" fmla="*/ 192 h 442"/>
                <a:gd name="T32" fmla="*/ 733 w 1896"/>
                <a:gd name="T33" fmla="*/ 181 h 442"/>
                <a:gd name="T34" fmla="*/ 775 w 1896"/>
                <a:gd name="T35" fmla="*/ 151 h 442"/>
                <a:gd name="T36" fmla="*/ 822 w 1896"/>
                <a:gd name="T37" fmla="*/ 145 h 442"/>
                <a:gd name="T38" fmla="*/ 871 w 1896"/>
                <a:gd name="T39" fmla="*/ 145 h 442"/>
                <a:gd name="T40" fmla="*/ 911 w 1896"/>
                <a:gd name="T41" fmla="*/ 138 h 442"/>
                <a:gd name="T42" fmla="*/ 959 w 1896"/>
                <a:gd name="T43" fmla="*/ 113 h 442"/>
                <a:gd name="T44" fmla="*/ 1008 w 1896"/>
                <a:gd name="T45" fmla="*/ 113 h 442"/>
                <a:gd name="T46" fmla="*/ 1050 w 1896"/>
                <a:gd name="T47" fmla="*/ 108 h 442"/>
                <a:gd name="T48" fmla="*/ 1097 w 1896"/>
                <a:gd name="T49" fmla="*/ 96 h 442"/>
                <a:gd name="T50" fmla="*/ 1144 w 1896"/>
                <a:gd name="T51" fmla="*/ 73 h 442"/>
                <a:gd name="T52" fmla="*/ 1186 w 1896"/>
                <a:gd name="T53" fmla="*/ 55 h 442"/>
                <a:gd name="T54" fmla="*/ 1234 w 1896"/>
                <a:gd name="T55" fmla="*/ 49 h 442"/>
                <a:gd name="T56" fmla="*/ 1281 w 1896"/>
                <a:gd name="T57" fmla="*/ 32 h 442"/>
                <a:gd name="T58" fmla="*/ 1329 w 1896"/>
                <a:gd name="T59" fmla="*/ 13 h 442"/>
                <a:gd name="T60" fmla="*/ 1371 w 1896"/>
                <a:gd name="T61" fmla="*/ 8 h 442"/>
                <a:gd name="T62" fmla="*/ 1418 w 1896"/>
                <a:gd name="T63" fmla="*/ 0 h 4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442"/>
                <a:gd name="T98" fmla="*/ 1896 w 1896"/>
                <a:gd name="T99" fmla="*/ 442 h 4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442">
                  <a:moveTo>
                    <a:pt x="0" y="442"/>
                  </a:moveTo>
                  <a:lnTo>
                    <a:pt x="56" y="379"/>
                  </a:lnTo>
                  <a:lnTo>
                    <a:pt x="120" y="308"/>
                  </a:lnTo>
                  <a:lnTo>
                    <a:pt x="184" y="324"/>
                  </a:lnTo>
                  <a:lnTo>
                    <a:pt x="239" y="324"/>
                  </a:lnTo>
                  <a:lnTo>
                    <a:pt x="303" y="261"/>
                  </a:lnTo>
                  <a:lnTo>
                    <a:pt x="367" y="221"/>
                  </a:lnTo>
                  <a:lnTo>
                    <a:pt x="422" y="190"/>
                  </a:lnTo>
                  <a:lnTo>
                    <a:pt x="486" y="174"/>
                  </a:lnTo>
                  <a:lnTo>
                    <a:pt x="550" y="213"/>
                  </a:lnTo>
                  <a:lnTo>
                    <a:pt x="614" y="253"/>
                  </a:lnTo>
                  <a:lnTo>
                    <a:pt x="669" y="277"/>
                  </a:lnTo>
                  <a:lnTo>
                    <a:pt x="733" y="292"/>
                  </a:lnTo>
                  <a:lnTo>
                    <a:pt x="797" y="284"/>
                  </a:lnTo>
                  <a:lnTo>
                    <a:pt x="852" y="277"/>
                  </a:lnTo>
                  <a:lnTo>
                    <a:pt x="916" y="253"/>
                  </a:lnTo>
                  <a:lnTo>
                    <a:pt x="980" y="237"/>
                  </a:lnTo>
                  <a:lnTo>
                    <a:pt x="1036" y="198"/>
                  </a:lnTo>
                  <a:lnTo>
                    <a:pt x="1099" y="190"/>
                  </a:lnTo>
                  <a:lnTo>
                    <a:pt x="1163" y="190"/>
                  </a:lnTo>
                  <a:lnTo>
                    <a:pt x="1219" y="182"/>
                  </a:lnTo>
                  <a:lnTo>
                    <a:pt x="1282" y="150"/>
                  </a:lnTo>
                  <a:lnTo>
                    <a:pt x="1346" y="150"/>
                  </a:lnTo>
                  <a:lnTo>
                    <a:pt x="1402" y="142"/>
                  </a:lnTo>
                  <a:lnTo>
                    <a:pt x="1466" y="126"/>
                  </a:lnTo>
                  <a:lnTo>
                    <a:pt x="1529" y="95"/>
                  </a:lnTo>
                  <a:lnTo>
                    <a:pt x="1585" y="71"/>
                  </a:lnTo>
                  <a:lnTo>
                    <a:pt x="1649" y="63"/>
                  </a:lnTo>
                  <a:lnTo>
                    <a:pt x="1712" y="40"/>
                  </a:lnTo>
                  <a:lnTo>
                    <a:pt x="1776" y="16"/>
                  </a:lnTo>
                  <a:lnTo>
                    <a:pt x="1832" y="8"/>
                  </a:lnTo>
                  <a:lnTo>
                    <a:pt x="1896" y="0"/>
                  </a:lnTo>
                </a:path>
              </a:pathLst>
            </a:custGeom>
            <a:noFill/>
            <a:ln w="23813">
              <a:solidFill>
                <a:srgbClr val="FF0000"/>
              </a:solidFill>
              <a:round/>
              <a:headEnd/>
              <a:tailEnd/>
            </a:ln>
          </p:spPr>
          <p:txBody>
            <a:bodyPr/>
            <a:lstStyle/>
            <a:p>
              <a:endParaRPr lang="el-GR"/>
            </a:p>
          </p:txBody>
        </p:sp>
        <p:sp>
          <p:nvSpPr>
            <p:cNvPr id="24614" name="Freeform 38"/>
            <p:cNvSpPr>
              <a:spLocks/>
            </p:cNvSpPr>
            <p:nvPr/>
          </p:nvSpPr>
          <p:spPr bwMode="auto">
            <a:xfrm>
              <a:off x="1623" y="2461"/>
              <a:ext cx="1819" cy="441"/>
            </a:xfrm>
            <a:custGeom>
              <a:avLst/>
              <a:gdLst>
                <a:gd name="T0" fmla="*/ 0 w 1896"/>
                <a:gd name="T1" fmla="*/ 347 h 459"/>
                <a:gd name="T2" fmla="*/ 42 w 1896"/>
                <a:gd name="T3" fmla="*/ 329 h 459"/>
                <a:gd name="T4" fmla="*/ 90 w 1896"/>
                <a:gd name="T5" fmla="*/ 323 h 459"/>
                <a:gd name="T6" fmla="*/ 138 w 1896"/>
                <a:gd name="T7" fmla="*/ 317 h 459"/>
                <a:gd name="T8" fmla="*/ 178 w 1896"/>
                <a:gd name="T9" fmla="*/ 317 h 459"/>
                <a:gd name="T10" fmla="*/ 227 w 1896"/>
                <a:gd name="T11" fmla="*/ 305 h 459"/>
                <a:gd name="T12" fmla="*/ 274 w 1896"/>
                <a:gd name="T13" fmla="*/ 305 h 459"/>
                <a:gd name="T14" fmla="*/ 316 w 1896"/>
                <a:gd name="T15" fmla="*/ 287 h 459"/>
                <a:gd name="T16" fmla="*/ 364 w 1896"/>
                <a:gd name="T17" fmla="*/ 270 h 459"/>
                <a:gd name="T18" fmla="*/ 412 w 1896"/>
                <a:gd name="T19" fmla="*/ 262 h 459"/>
                <a:gd name="T20" fmla="*/ 460 w 1896"/>
                <a:gd name="T21" fmla="*/ 257 h 459"/>
                <a:gd name="T22" fmla="*/ 501 w 1896"/>
                <a:gd name="T23" fmla="*/ 262 h 459"/>
                <a:gd name="T24" fmla="*/ 549 w 1896"/>
                <a:gd name="T25" fmla="*/ 257 h 459"/>
                <a:gd name="T26" fmla="*/ 597 w 1896"/>
                <a:gd name="T27" fmla="*/ 233 h 459"/>
                <a:gd name="T28" fmla="*/ 637 w 1896"/>
                <a:gd name="T29" fmla="*/ 222 h 459"/>
                <a:gd name="T30" fmla="*/ 685 w 1896"/>
                <a:gd name="T31" fmla="*/ 215 h 459"/>
                <a:gd name="T32" fmla="*/ 733 w 1896"/>
                <a:gd name="T33" fmla="*/ 198 h 459"/>
                <a:gd name="T34" fmla="*/ 775 w 1896"/>
                <a:gd name="T35" fmla="*/ 179 h 459"/>
                <a:gd name="T36" fmla="*/ 822 w 1896"/>
                <a:gd name="T37" fmla="*/ 162 h 459"/>
                <a:gd name="T38" fmla="*/ 871 w 1896"/>
                <a:gd name="T39" fmla="*/ 150 h 459"/>
                <a:gd name="T40" fmla="*/ 911 w 1896"/>
                <a:gd name="T41" fmla="*/ 131 h 459"/>
                <a:gd name="T42" fmla="*/ 959 w 1896"/>
                <a:gd name="T43" fmla="*/ 120 h 459"/>
                <a:gd name="T44" fmla="*/ 1008 w 1896"/>
                <a:gd name="T45" fmla="*/ 108 h 459"/>
                <a:gd name="T46" fmla="*/ 1050 w 1896"/>
                <a:gd name="T47" fmla="*/ 108 h 459"/>
                <a:gd name="T48" fmla="*/ 1097 w 1896"/>
                <a:gd name="T49" fmla="*/ 96 h 459"/>
                <a:gd name="T50" fmla="*/ 1144 w 1896"/>
                <a:gd name="T51" fmla="*/ 78 h 459"/>
                <a:gd name="T52" fmla="*/ 1186 w 1896"/>
                <a:gd name="T53" fmla="*/ 72 h 459"/>
                <a:gd name="T54" fmla="*/ 1234 w 1896"/>
                <a:gd name="T55" fmla="*/ 66 h 459"/>
                <a:gd name="T56" fmla="*/ 1281 w 1896"/>
                <a:gd name="T57" fmla="*/ 42 h 459"/>
                <a:gd name="T58" fmla="*/ 1329 w 1896"/>
                <a:gd name="T59" fmla="*/ 25 h 459"/>
                <a:gd name="T60" fmla="*/ 1371 w 1896"/>
                <a:gd name="T61" fmla="*/ 17 h 459"/>
                <a:gd name="T62" fmla="*/ 1418 w 1896"/>
                <a:gd name="T63" fmla="*/ 0 h 4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459"/>
                <a:gd name="T98" fmla="*/ 1896 w 1896"/>
                <a:gd name="T99" fmla="*/ 459 h 4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459">
                  <a:moveTo>
                    <a:pt x="0" y="459"/>
                  </a:moveTo>
                  <a:lnTo>
                    <a:pt x="56" y="435"/>
                  </a:lnTo>
                  <a:lnTo>
                    <a:pt x="120" y="427"/>
                  </a:lnTo>
                  <a:lnTo>
                    <a:pt x="184" y="419"/>
                  </a:lnTo>
                  <a:lnTo>
                    <a:pt x="239" y="419"/>
                  </a:lnTo>
                  <a:lnTo>
                    <a:pt x="303" y="403"/>
                  </a:lnTo>
                  <a:lnTo>
                    <a:pt x="367" y="403"/>
                  </a:lnTo>
                  <a:lnTo>
                    <a:pt x="422" y="380"/>
                  </a:lnTo>
                  <a:lnTo>
                    <a:pt x="486" y="356"/>
                  </a:lnTo>
                  <a:lnTo>
                    <a:pt x="550" y="348"/>
                  </a:lnTo>
                  <a:lnTo>
                    <a:pt x="614" y="340"/>
                  </a:lnTo>
                  <a:lnTo>
                    <a:pt x="669" y="348"/>
                  </a:lnTo>
                  <a:lnTo>
                    <a:pt x="733" y="340"/>
                  </a:lnTo>
                  <a:lnTo>
                    <a:pt x="797" y="309"/>
                  </a:lnTo>
                  <a:lnTo>
                    <a:pt x="852" y="293"/>
                  </a:lnTo>
                  <a:lnTo>
                    <a:pt x="916" y="285"/>
                  </a:lnTo>
                  <a:lnTo>
                    <a:pt x="980" y="261"/>
                  </a:lnTo>
                  <a:lnTo>
                    <a:pt x="1036" y="237"/>
                  </a:lnTo>
                  <a:lnTo>
                    <a:pt x="1099" y="214"/>
                  </a:lnTo>
                  <a:lnTo>
                    <a:pt x="1163" y="198"/>
                  </a:lnTo>
                  <a:lnTo>
                    <a:pt x="1219" y="174"/>
                  </a:lnTo>
                  <a:lnTo>
                    <a:pt x="1282" y="158"/>
                  </a:lnTo>
                  <a:lnTo>
                    <a:pt x="1346" y="143"/>
                  </a:lnTo>
                  <a:lnTo>
                    <a:pt x="1402" y="143"/>
                  </a:lnTo>
                  <a:lnTo>
                    <a:pt x="1466" y="127"/>
                  </a:lnTo>
                  <a:lnTo>
                    <a:pt x="1529" y="103"/>
                  </a:lnTo>
                  <a:lnTo>
                    <a:pt x="1585" y="95"/>
                  </a:lnTo>
                  <a:lnTo>
                    <a:pt x="1649" y="87"/>
                  </a:lnTo>
                  <a:lnTo>
                    <a:pt x="1712" y="56"/>
                  </a:lnTo>
                  <a:lnTo>
                    <a:pt x="1776" y="32"/>
                  </a:lnTo>
                  <a:lnTo>
                    <a:pt x="1832" y="24"/>
                  </a:lnTo>
                  <a:lnTo>
                    <a:pt x="1896" y="0"/>
                  </a:lnTo>
                </a:path>
              </a:pathLst>
            </a:custGeom>
            <a:noFill/>
            <a:ln w="23813">
              <a:solidFill>
                <a:srgbClr val="333399"/>
              </a:solidFill>
              <a:round/>
              <a:headEnd/>
              <a:tailEnd/>
            </a:ln>
          </p:spPr>
          <p:txBody>
            <a:bodyPr/>
            <a:lstStyle/>
            <a:p>
              <a:endParaRPr lang="el-GR"/>
            </a:p>
          </p:txBody>
        </p:sp>
        <p:sp>
          <p:nvSpPr>
            <p:cNvPr id="24615" name="Freeform 39"/>
            <p:cNvSpPr>
              <a:spLocks/>
            </p:cNvSpPr>
            <p:nvPr/>
          </p:nvSpPr>
          <p:spPr bwMode="auto">
            <a:xfrm>
              <a:off x="1623" y="2962"/>
              <a:ext cx="1819" cy="228"/>
            </a:xfrm>
            <a:custGeom>
              <a:avLst/>
              <a:gdLst>
                <a:gd name="T0" fmla="*/ 0 w 1896"/>
                <a:gd name="T1" fmla="*/ 181 h 237"/>
                <a:gd name="T2" fmla="*/ 42 w 1896"/>
                <a:gd name="T3" fmla="*/ 175 h 237"/>
                <a:gd name="T4" fmla="*/ 90 w 1896"/>
                <a:gd name="T5" fmla="*/ 175 h 237"/>
                <a:gd name="T6" fmla="*/ 138 w 1896"/>
                <a:gd name="T7" fmla="*/ 169 h 237"/>
                <a:gd name="T8" fmla="*/ 178 w 1896"/>
                <a:gd name="T9" fmla="*/ 163 h 237"/>
                <a:gd name="T10" fmla="*/ 227 w 1896"/>
                <a:gd name="T11" fmla="*/ 157 h 237"/>
                <a:gd name="T12" fmla="*/ 274 w 1896"/>
                <a:gd name="T13" fmla="*/ 151 h 237"/>
                <a:gd name="T14" fmla="*/ 316 w 1896"/>
                <a:gd name="T15" fmla="*/ 144 h 237"/>
                <a:gd name="T16" fmla="*/ 364 w 1896"/>
                <a:gd name="T17" fmla="*/ 139 h 237"/>
                <a:gd name="T18" fmla="*/ 412 w 1896"/>
                <a:gd name="T19" fmla="*/ 139 h 237"/>
                <a:gd name="T20" fmla="*/ 460 w 1896"/>
                <a:gd name="T21" fmla="*/ 127 h 237"/>
                <a:gd name="T22" fmla="*/ 501 w 1896"/>
                <a:gd name="T23" fmla="*/ 120 h 237"/>
                <a:gd name="T24" fmla="*/ 549 w 1896"/>
                <a:gd name="T25" fmla="*/ 114 h 237"/>
                <a:gd name="T26" fmla="*/ 597 w 1896"/>
                <a:gd name="T27" fmla="*/ 96 h 237"/>
                <a:gd name="T28" fmla="*/ 637 w 1896"/>
                <a:gd name="T29" fmla="*/ 84 h 237"/>
                <a:gd name="T30" fmla="*/ 685 w 1896"/>
                <a:gd name="T31" fmla="*/ 73 h 237"/>
                <a:gd name="T32" fmla="*/ 733 w 1896"/>
                <a:gd name="T33" fmla="*/ 66 h 237"/>
                <a:gd name="T34" fmla="*/ 775 w 1896"/>
                <a:gd name="T35" fmla="*/ 55 h 237"/>
                <a:gd name="T36" fmla="*/ 822 w 1896"/>
                <a:gd name="T37" fmla="*/ 55 h 237"/>
                <a:gd name="T38" fmla="*/ 871 w 1896"/>
                <a:gd name="T39" fmla="*/ 49 h 237"/>
                <a:gd name="T40" fmla="*/ 911 w 1896"/>
                <a:gd name="T41" fmla="*/ 41 h 237"/>
                <a:gd name="T42" fmla="*/ 959 w 1896"/>
                <a:gd name="T43" fmla="*/ 36 h 237"/>
                <a:gd name="T44" fmla="*/ 1008 w 1896"/>
                <a:gd name="T45" fmla="*/ 36 h 237"/>
                <a:gd name="T46" fmla="*/ 1050 w 1896"/>
                <a:gd name="T47" fmla="*/ 32 h 237"/>
                <a:gd name="T48" fmla="*/ 1097 w 1896"/>
                <a:gd name="T49" fmla="*/ 24 h 237"/>
                <a:gd name="T50" fmla="*/ 1144 w 1896"/>
                <a:gd name="T51" fmla="*/ 17 h 237"/>
                <a:gd name="T52" fmla="*/ 1186 w 1896"/>
                <a:gd name="T53" fmla="*/ 17 h 237"/>
                <a:gd name="T54" fmla="*/ 1234 w 1896"/>
                <a:gd name="T55" fmla="*/ 17 h 237"/>
                <a:gd name="T56" fmla="*/ 1281 w 1896"/>
                <a:gd name="T57" fmla="*/ 13 h 237"/>
                <a:gd name="T58" fmla="*/ 1329 w 1896"/>
                <a:gd name="T59" fmla="*/ 8 h 237"/>
                <a:gd name="T60" fmla="*/ 1371 w 1896"/>
                <a:gd name="T61" fmla="*/ 8 h 237"/>
                <a:gd name="T62" fmla="*/ 1418 w 1896"/>
                <a:gd name="T63" fmla="*/ 0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237"/>
                <a:gd name="T98" fmla="*/ 1896 w 1896"/>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237">
                  <a:moveTo>
                    <a:pt x="0" y="237"/>
                  </a:moveTo>
                  <a:lnTo>
                    <a:pt x="56" y="229"/>
                  </a:lnTo>
                  <a:lnTo>
                    <a:pt x="120" y="229"/>
                  </a:lnTo>
                  <a:lnTo>
                    <a:pt x="184" y="221"/>
                  </a:lnTo>
                  <a:lnTo>
                    <a:pt x="239" y="213"/>
                  </a:lnTo>
                  <a:lnTo>
                    <a:pt x="303" y="205"/>
                  </a:lnTo>
                  <a:lnTo>
                    <a:pt x="367" y="197"/>
                  </a:lnTo>
                  <a:lnTo>
                    <a:pt x="422" y="189"/>
                  </a:lnTo>
                  <a:lnTo>
                    <a:pt x="486" y="182"/>
                  </a:lnTo>
                  <a:lnTo>
                    <a:pt x="550" y="182"/>
                  </a:lnTo>
                  <a:lnTo>
                    <a:pt x="614" y="166"/>
                  </a:lnTo>
                  <a:lnTo>
                    <a:pt x="669" y="158"/>
                  </a:lnTo>
                  <a:lnTo>
                    <a:pt x="733" y="150"/>
                  </a:lnTo>
                  <a:lnTo>
                    <a:pt x="797" y="126"/>
                  </a:lnTo>
                  <a:lnTo>
                    <a:pt x="852" y="110"/>
                  </a:lnTo>
                  <a:lnTo>
                    <a:pt x="916" y="95"/>
                  </a:lnTo>
                  <a:lnTo>
                    <a:pt x="980" y="87"/>
                  </a:lnTo>
                  <a:lnTo>
                    <a:pt x="1036" y="71"/>
                  </a:lnTo>
                  <a:lnTo>
                    <a:pt x="1099" y="71"/>
                  </a:lnTo>
                  <a:lnTo>
                    <a:pt x="1163" y="63"/>
                  </a:lnTo>
                  <a:lnTo>
                    <a:pt x="1219" y="55"/>
                  </a:lnTo>
                  <a:lnTo>
                    <a:pt x="1282" y="47"/>
                  </a:lnTo>
                  <a:lnTo>
                    <a:pt x="1346" y="47"/>
                  </a:lnTo>
                  <a:lnTo>
                    <a:pt x="1402" y="39"/>
                  </a:lnTo>
                  <a:lnTo>
                    <a:pt x="1466" y="31"/>
                  </a:lnTo>
                  <a:lnTo>
                    <a:pt x="1529" y="24"/>
                  </a:lnTo>
                  <a:lnTo>
                    <a:pt x="1585" y="24"/>
                  </a:lnTo>
                  <a:lnTo>
                    <a:pt x="1649" y="24"/>
                  </a:lnTo>
                  <a:lnTo>
                    <a:pt x="1712" y="16"/>
                  </a:lnTo>
                  <a:lnTo>
                    <a:pt x="1776" y="8"/>
                  </a:lnTo>
                  <a:lnTo>
                    <a:pt x="1832" y="8"/>
                  </a:lnTo>
                  <a:lnTo>
                    <a:pt x="1896" y="0"/>
                  </a:lnTo>
                </a:path>
              </a:pathLst>
            </a:custGeom>
            <a:noFill/>
            <a:ln w="23813">
              <a:solidFill>
                <a:srgbClr val="FFCC00"/>
              </a:solidFill>
              <a:round/>
              <a:headEnd/>
              <a:tailEnd/>
            </a:ln>
          </p:spPr>
          <p:txBody>
            <a:bodyPr/>
            <a:lstStyle/>
            <a:p>
              <a:endParaRPr lang="el-GR"/>
            </a:p>
          </p:txBody>
        </p:sp>
        <p:sp>
          <p:nvSpPr>
            <p:cNvPr id="24616" name="Freeform 40"/>
            <p:cNvSpPr>
              <a:spLocks/>
            </p:cNvSpPr>
            <p:nvPr/>
          </p:nvSpPr>
          <p:spPr bwMode="auto">
            <a:xfrm>
              <a:off x="1623" y="3122"/>
              <a:ext cx="1819" cy="37"/>
            </a:xfrm>
            <a:custGeom>
              <a:avLst/>
              <a:gdLst>
                <a:gd name="T0" fmla="*/ 0 w 1896"/>
                <a:gd name="T1" fmla="*/ 27 h 39"/>
                <a:gd name="T2" fmla="*/ 42 w 1896"/>
                <a:gd name="T3" fmla="*/ 27 h 39"/>
                <a:gd name="T4" fmla="*/ 90 w 1896"/>
                <a:gd name="T5" fmla="*/ 27 h 39"/>
                <a:gd name="T6" fmla="*/ 138 w 1896"/>
                <a:gd name="T7" fmla="*/ 27 h 39"/>
                <a:gd name="T8" fmla="*/ 178 w 1896"/>
                <a:gd name="T9" fmla="*/ 23 h 39"/>
                <a:gd name="T10" fmla="*/ 227 w 1896"/>
                <a:gd name="T11" fmla="*/ 27 h 39"/>
                <a:gd name="T12" fmla="*/ 274 w 1896"/>
                <a:gd name="T13" fmla="*/ 23 h 39"/>
                <a:gd name="T14" fmla="*/ 316 w 1896"/>
                <a:gd name="T15" fmla="*/ 23 h 39"/>
                <a:gd name="T16" fmla="*/ 364 w 1896"/>
                <a:gd name="T17" fmla="*/ 23 h 39"/>
                <a:gd name="T18" fmla="*/ 412 w 1896"/>
                <a:gd name="T19" fmla="*/ 16 h 39"/>
                <a:gd name="T20" fmla="*/ 460 w 1896"/>
                <a:gd name="T21" fmla="*/ 16 h 39"/>
                <a:gd name="T22" fmla="*/ 501 w 1896"/>
                <a:gd name="T23" fmla="*/ 16 h 39"/>
                <a:gd name="T24" fmla="*/ 549 w 1896"/>
                <a:gd name="T25" fmla="*/ 16 h 39"/>
                <a:gd name="T26" fmla="*/ 597 w 1896"/>
                <a:gd name="T27" fmla="*/ 16 h 39"/>
                <a:gd name="T28" fmla="*/ 637 w 1896"/>
                <a:gd name="T29" fmla="*/ 9 h 39"/>
                <a:gd name="T30" fmla="*/ 685 w 1896"/>
                <a:gd name="T31" fmla="*/ 9 h 39"/>
                <a:gd name="T32" fmla="*/ 733 w 1896"/>
                <a:gd name="T33" fmla="*/ 9 h 39"/>
                <a:gd name="T34" fmla="*/ 775 w 1896"/>
                <a:gd name="T35" fmla="*/ 9 h 39"/>
                <a:gd name="T36" fmla="*/ 822 w 1896"/>
                <a:gd name="T37" fmla="*/ 9 h 39"/>
                <a:gd name="T38" fmla="*/ 871 w 1896"/>
                <a:gd name="T39" fmla="*/ 9 h 39"/>
                <a:gd name="T40" fmla="*/ 911 w 1896"/>
                <a:gd name="T41" fmla="*/ 9 h 39"/>
                <a:gd name="T42" fmla="*/ 959 w 1896"/>
                <a:gd name="T43" fmla="*/ 9 h 39"/>
                <a:gd name="T44" fmla="*/ 1008 w 1896"/>
                <a:gd name="T45" fmla="*/ 8 h 39"/>
                <a:gd name="T46" fmla="*/ 1050 w 1896"/>
                <a:gd name="T47" fmla="*/ 8 h 39"/>
                <a:gd name="T48" fmla="*/ 1097 w 1896"/>
                <a:gd name="T49" fmla="*/ 8 h 39"/>
                <a:gd name="T50" fmla="*/ 1144 w 1896"/>
                <a:gd name="T51" fmla="*/ 0 h 39"/>
                <a:gd name="T52" fmla="*/ 1186 w 1896"/>
                <a:gd name="T53" fmla="*/ 0 h 39"/>
                <a:gd name="T54" fmla="*/ 1234 w 1896"/>
                <a:gd name="T55" fmla="*/ 0 h 39"/>
                <a:gd name="T56" fmla="*/ 1281 w 1896"/>
                <a:gd name="T57" fmla="*/ 0 h 39"/>
                <a:gd name="T58" fmla="*/ 1329 w 1896"/>
                <a:gd name="T59" fmla="*/ 0 h 39"/>
                <a:gd name="T60" fmla="*/ 1371 w 1896"/>
                <a:gd name="T61" fmla="*/ 0 h 39"/>
                <a:gd name="T62" fmla="*/ 1418 w 1896"/>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39"/>
                <a:gd name="T98" fmla="*/ 1896 w 1896"/>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39">
                  <a:moveTo>
                    <a:pt x="0" y="39"/>
                  </a:moveTo>
                  <a:lnTo>
                    <a:pt x="56" y="39"/>
                  </a:lnTo>
                  <a:lnTo>
                    <a:pt x="120" y="39"/>
                  </a:lnTo>
                  <a:lnTo>
                    <a:pt x="184" y="39"/>
                  </a:lnTo>
                  <a:lnTo>
                    <a:pt x="239" y="31"/>
                  </a:lnTo>
                  <a:lnTo>
                    <a:pt x="303" y="39"/>
                  </a:lnTo>
                  <a:lnTo>
                    <a:pt x="367" y="31"/>
                  </a:lnTo>
                  <a:lnTo>
                    <a:pt x="422" y="31"/>
                  </a:lnTo>
                  <a:lnTo>
                    <a:pt x="486" y="31"/>
                  </a:lnTo>
                  <a:lnTo>
                    <a:pt x="550" y="23"/>
                  </a:lnTo>
                  <a:lnTo>
                    <a:pt x="614" y="23"/>
                  </a:lnTo>
                  <a:lnTo>
                    <a:pt x="669" y="23"/>
                  </a:lnTo>
                  <a:lnTo>
                    <a:pt x="733" y="23"/>
                  </a:lnTo>
                  <a:lnTo>
                    <a:pt x="797" y="23"/>
                  </a:lnTo>
                  <a:lnTo>
                    <a:pt x="852" y="16"/>
                  </a:lnTo>
                  <a:lnTo>
                    <a:pt x="916" y="16"/>
                  </a:lnTo>
                  <a:lnTo>
                    <a:pt x="980" y="16"/>
                  </a:lnTo>
                  <a:lnTo>
                    <a:pt x="1036" y="16"/>
                  </a:lnTo>
                  <a:lnTo>
                    <a:pt x="1099" y="16"/>
                  </a:lnTo>
                  <a:lnTo>
                    <a:pt x="1163" y="16"/>
                  </a:lnTo>
                  <a:lnTo>
                    <a:pt x="1219" y="16"/>
                  </a:lnTo>
                  <a:lnTo>
                    <a:pt x="1282" y="16"/>
                  </a:lnTo>
                  <a:lnTo>
                    <a:pt x="1346" y="8"/>
                  </a:lnTo>
                  <a:lnTo>
                    <a:pt x="1402" y="8"/>
                  </a:lnTo>
                  <a:lnTo>
                    <a:pt x="1466" y="8"/>
                  </a:lnTo>
                  <a:lnTo>
                    <a:pt x="1529" y="0"/>
                  </a:lnTo>
                  <a:lnTo>
                    <a:pt x="1585" y="0"/>
                  </a:lnTo>
                  <a:lnTo>
                    <a:pt x="1649" y="0"/>
                  </a:lnTo>
                  <a:lnTo>
                    <a:pt x="1712" y="0"/>
                  </a:lnTo>
                  <a:lnTo>
                    <a:pt x="1776" y="0"/>
                  </a:lnTo>
                  <a:lnTo>
                    <a:pt x="1832" y="0"/>
                  </a:lnTo>
                  <a:lnTo>
                    <a:pt x="1896" y="0"/>
                  </a:lnTo>
                </a:path>
              </a:pathLst>
            </a:custGeom>
            <a:noFill/>
            <a:ln w="23813">
              <a:solidFill>
                <a:srgbClr val="00FFFF"/>
              </a:solidFill>
              <a:round/>
              <a:headEnd/>
              <a:tailEnd/>
            </a:ln>
          </p:spPr>
          <p:txBody>
            <a:bodyPr/>
            <a:lstStyle/>
            <a:p>
              <a:endParaRPr lang="el-GR"/>
            </a:p>
          </p:txBody>
        </p:sp>
        <p:sp>
          <p:nvSpPr>
            <p:cNvPr id="24617" name="Freeform 41"/>
            <p:cNvSpPr>
              <a:spLocks/>
            </p:cNvSpPr>
            <p:nvPr/>
          </p:nvSpPr>
          <p:spPr bwMode="auto">
            <a:xfrm>
              <a:off x="1623" y="2803"/>
              <a:ext cx="1819" cy="159"/>
            </a:xfrm>
            <a:custGeom>
              <a:avLst/>
              <a:gdLst>
                <a:gd name="T0" fmla="*/ 0 w 1896"/>
                <a:gd name="T1" fmla="*/ 123 h 166"/>
                <a:gd name="T2" fmla="*/ 42 w 1896"/>
                <a:gd name="T3" fmla="*/ 123 h 166"/>
                <a:gd name="T4" fmla="*/ 90 w 1896"/>
                <a:gd name="T5" fmla="*/ 117 h 166"/>
                <a:gd name="T6" fmla="*/ 138 w 1896"/>
                <a:gd name="T7" fmla="*/ 117 h 166"/>
                <a:gd name="T8" fmla="*/ 178 w 1896"/>
                <a:gd name="T9" fmla="*/ 111 h 166"/>
                <a:gd name="T10" fmla="*/ 227 w 1896"/>
                <a:gd name="T11" fmla="*/ 105 h 166"/>
                <a:gd name="T12" fmla="*/ 274 w 1896"/>
                <a:gd name="T13" fmla="*/ 105 h 166"/>
                <a:gd name="T14" fmla="*/ 316 w 1896"/>
                <a:gd name="T15" fmla="*/ 99 h 166"/>
                <a:gd name="T16" fmla="*/ 364 w 1896"/>
                <a:gd name="T17" fmla="*/ 94 h 166"/>
                <a:gd name="T18" fmla="*/ 412 w 1896"/>
                <a:gd name="T19" fmla="*/ 87 h 166"/>
                <a:gd name="T20" fmla="*/ 460 w 1896"/>
                <a:gd name="T21" fmla="*/ 87 h 166"/>
                <a:gd name="T22" fmla="*/ 501 w 1896"/>
                <a:gd name="T23" fmla="*/ 82 h 166"/>
                <a:gd name="T24" fmla="*/ 549 w 1896"/>
                <a:gd name="T25" fmla="*/ 77 h 166"/>
                <a:gd name="T26" fmla="*/ 597 w 1896"/>
                <a:gd name="T27" fmla="*/ 71 h 166"/>
                <a:gd name="T28" fmla="*/ 637 w 1896"/>
                <a:gd name="T29" fmla="*/ 65 h 166"/>
                <a:gd name="T30" fmla="*/ 685 w 1896"/>
                <a:gd name="T31" fmla="*/ 65 h 166"/>
                <a:gd name="T32" fmla="*/ 733 w 1896"/>
                <a:gd name="T33" fmla="*/ 58 h 166"/>
                <a:gd name="T34" fmla="*/ 775 w 1896"/>
                <a:gd name="T35" fmla="*/ 53 h 166"/>
                <a:gd name="T36" fmla="*/ 822 w 1896"/>
                <a:gd name="T37" fmla="*/ 47 h 166"/>
                <a:gd name="T38" fmla="*/ 871 w 1896"/>
                <a:gd name="T39" fmla="*/ 47 h 166"/>
                <a:gd name="T40" fmla="*/ 911 w 1896"/>
                <a:gd name="T41" fmla="*/ 41 h 166"/>
                <a:gd name="T42" fmla="*/ 959 w 1896"/>
                <a:gd name="T43" fmla="*/ 34 h 166"/>
                <a:gd name="T44" fmla="*/ 1008 w 1896"/>
                <a:gd name="T45" fmla="*/ 34 h 166"/>
                <a:gd name="T46" fmla="*/ 1050 w 1896"/>
                <a:gd name="T47" fmla="*/ 34 h 166"/>
                <a:gd name="T48" fmla="*/ 1097 w 1896"/>
                <a:gd name="T49" fmla="*/ 34 h 166"/>
                <a:gd name="T50" fmla="*/ 1144 w 1896"/>
                <a:gd name="T51" fmla="*/ 30 h 166"/>
                <a:gd name="T52" fmla="*/ 1186 w 1896"/>
                <a:gd name="T53" fmla="*/ 25 h 166"/>
                <a:gd name="T54" fmla="*/ 1234 w 1896"/>
                <a:gd name="T55" fmla="*/ 25 h 166"/>
                <a:gd name="T56" fmla="*/ 1281 w 1896"/>
                <a:gd name="T57" fmla="*/ 11 h 166"/>
                <a:gd name="T58" fmla="*/ 1329 w 1896"/>
                <a:gd name="T59" fmla="*/ 11 h 166"/>
                <a:gd name="T60" fmla="*/ 1371 w 1896"/>
                <a:gd name="T61" fmla="*/ 11 h 166"/>
                <a:gd name="T62" fmla="*/ 1418 w 1896"/>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166"/>
                <a:gd name="T98" fmla="*/ 1896 w 1896"/>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166">
                  <a:moveTo>
                    <a:pt x="0" y="166"/>
                  </a:moveTo>
                  <a:lnTo>
                    <a:pt x="56" y="166"/>
                  </a:lnTo>
                  <a:lnTo>
                    <a:pt x="120" y="158"/>
                  </a:lnTo>
                  <a:lnTo>
                    <a:pt x="184" y="158"/>
                  </a:lnTo>
                  <a:lnTo>
                    <a:pt x="239" y="150"/>
                  </a:lnTo>
                  <a:lnTo>
                    <a:pt x="303" y="142"/>
                  </a:lnTo>
                  <a:lnTo>
                    <a:pt x="367" y="142"/>
                  </a:lnTo>
                  <a:lnTo>
                    <a:pt x="422" y="134"/>
                  </a:lnTo>
                  <a:lnTo>
                    <a:pt x="486" y="126"/>
                  </a:lnTo>
                  <a:lnTo>
                    <a:pt x="550" y="118"/>
                  </a:lnTo>
                  <a:lnTo>
                    <a:pt x="614" y="118"/>
                  </a:lnTo>
                  <a:lnTo>
                    <a:pt x="669" y="111"/>
                  </a:lnTo>
                  <a:lnTo>
                    <a:pt x="733" y="103"/>
                  </a:lnTo>
                  <a:lnTo>
                    <a:pt x="797" y="95"/>
                  </a:lnTo>
                  <a:lnTo>
                    <a:pt x="852" y="87"/>
                  </a:lnTo>
                  <a:lnTo>
                    <a:pt x="916" y="87"/>
                  </a:lnTo>
                  <a:lnTo>
                    <a:pt x="980" y="79"/>
                  </a:lnTo>
                  <a:lnTo>
                    <a:pt x="1036" y="71"/>
                  </a:lnTo>
                  <a:lnTo>
                    <a:pt x="1099" y="63"/>
                  </a:lnTo>
                  <a:lnTo>
                    <a:pt x="1163" y="63"/>
                  </a:lnTo>
                  <a:lnTo>
                    <a:pt x="1219" y="55"/>
                  </a:lnTo>
                  <a:lnTo>
                    <a:pt x="1282" y="47"/>
                  </a:lnTo>
                  <a:lnTo>
                    <a:pt x="1346" y="47"/>
                  </a:lnTo>
                  <a:lnTo>
                    <a:pt x="1402" y="47"/>
                  </a:lnTo>
                  <a:lnTo>
                    <a:pt x="1466" y="47"/>
                  </a:lnTo>
                  <a:lnTo>
                    <a:pt x="1529" y="39"/>
                  </a:lnTo>
                  <a:lnTo>
                    <a:pt x="1585" y="32"/>
                  </a:lnTo>
                  <a:lnTo>
                    <a:pt x="1649" y="32"/>
                  </a:lnTo>
                  <a:lnTo>
                    <a:pt x="1712" y="16"/>
                  </a:lnTo>
                  <a:lnTo>
                    <a:pt x="1776" y="16"/>
                  </a:lnTo>
                  <a:lnTo>
                    <a:pt x="1832" y="16"/>
                  </a:lnTo>
                  <a:lnTo>
                    <a:pt x="1896" y="0"/>
                  </a:lnTo>
                </a:path>
              </a:pathLst>
            </a:custGeom>
            <a:noFill/>
            <a:ln w="23813">
              <a:solidFill>
                <a:srgbClr val="339966"/>
              </a:solidFill>
              <a:round/>
              <a:headEnd/>
              <a:tailEnd/>
            </a:ln>
          </p:spPr>
          <p:txBody>
            <a:bodyPr/>
            <a:lstStyle/>
            <a:p>
              <a:endParaRPr lang="el-GR"/>
            </a:p>
          </p:txBody>
        </p:sp>
        <p:sp>
          <p:nvSpPr>
            <p:cNvPr id="24618" name="Rectangle 42"/>
            <p:cNvSpPr>
              <a:spLocks noChangeArrowheads="1"/>
            </p:cNvSpPr>
            <p:nvPr/>
          </p:nvSpPr>
          <p:spPr bwMode="auto">
            <a:xfrm>
              <a:off x="1363" y="3129"/>
              <a:ext cx="10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 0</a:t>
              </a:r>
              <a:endParaRPr lang="en-US">
                <a:latin typeface="Arial" charset="0"/>
                <a:cs typeface="Arial" charset="0"/>
              </a:endParaRPr>
            </a:p>
          </p:txBody>
        </p:sp>
        <p:sp>
          <p:nvSpPr>
            <p:cNvPr id="24619" name="Rectangle 43"/>
            <p:cNvSpPr>
              <a:spLocks noChangeArrowheads="1"/>
            </p:cNvSpPr>
            <p:nvPr/>
          </p:nvSpPr>
          <p:spPr bwMode="auto">
            <a:xfrm>
              <a:off x="1157" y="2795"/>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1 000</a:t>
              </a:r>
              <a:endParaRPr lang="en-US">
                <a:latin typeface="Arial" charset="0"/>
                <a:cs typeface="Arial" charset="0"/>
              </a:endParaRPr>
            </a:p>
          </p:txBody>
        </p:sp>
        <p:sp>
          <p:nvSpPr>
            <p:cNvPr id="24620" name="Rectangle 44"/>
            <p:cNvSpPr>
              <a:spLocks noChangeArrowheads="1"/>
            </p:cNvSpPr>
            <p:nvPr/>
          </p:nvSpPr>
          <p:spPr bwMode="auto">
            <a:xfrm>
              <a:off x="1157" y="2455"/>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2 000</a:t>
              </a:r>
              <a:endParaRPr lang="en-US">
                <a:latin typeface="Arial" charset="0"/>
                <a:cs typeface="Arial" charset="0"/>
              </a:endParaRPr>
            </a:p>
          </p:txBody>
        </p:sp>
        <p:sp>
          <p:nvSpPr>
            <p:cNvPr id="24621" name="Rectangle 45"/>
            <p:cNvSpPr>
              <a:spLocks noChangeArrowheads="1"/>
            </p:cNvSpPr>
            <p:nvPr/>
          </p:nvSpPr>
          <p:spPr bwMode="auto">
            <a:xfrm>
              <a:off x="1157" y="2121"/>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3 000</a:t>
              </a:r>
              <a:endParaRPr lang="en-US">
                <a:latin typeface="Arial" charset="0"/>
                <a:cs typeface="Arial" charset="0"/>
              </a:endParaRPr>
            </a:p>
          </p:txBody>
        </p:sp>
        <p:sp>
          <p:nvSpPr>
            <p:cNvPr id="24622" name="Rectangle 46"/>
            <p:cNvSpPr>
              <a:spLocks noChangeArrowheads="1"/>
            </p:cNvSpPr>
            <p:nvPr/>
          </p:nvSpPr>
          <p:spPr bwMode="auto">
            <a:xfrm>
              <a:off x="1157" y="1787"/>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4 000</a:t>
              </a:r>
              <a:endParaRPr lang="en-US">
                <a:latin typeface="Arial" charset="0"/>
                <a:cs typeface="Arial" charset="0"/>
              </a:endParaRPr>
            </a:p>
          </p:txBody>
        </p:sp>
        <p:sp>
          <p:nvSpPr>
            <p:cNvPr id="24623" name="Rectangle 47"/>
            <p:cNvSpPr>
              <a:spLocks noChangeArrowheads="1"/>
            </p:cNvSpPr>
            <p:nvPr/>
          </p:nvSpPr>
          <p:spPr bwMode="auto">
            <a:xfrm>
              <a:off x="1157" y="1454"/>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5 000</a:t>
              </a:r>
              <a:endParaRPr lang="en-US">
                <a:latin typeface="Arial" charset="0"/>
                <a:cs typeface="Arial" charset="0"/>
              </a:endParaRPr>
            </a:p>
          </p:txBody>
        </p:sp>
        <p:sp>
          <p:nvSpPr>
            <p:cNvPr id="24624" name="Rectangle 48"/>
            <p:cNvSpPr>
              <a:spLocks noChangeArrowheads="1"/>
            </p:cNvSpPr>
            <p:nvPr/>
          </p:nvSpPr>
          <p:spPr bwMode="auto">
            <a:xfrm>
              <a:off x="1157" y="1112"/>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6 000</a:t>
              </a:r>
              <a:endParaRPr lang="en-US">
                <a:latin typeface="Arial" charset="0"/>
                <a:cs typeface="Arial" charset="0"/>
              </a:endParaRPr>
            </a:p>
          </p:txBody>
        </p:sp>
        <p:sp>
          <p:nvSpPr>
            <p:cNvPr id="24625" name="Rectangle 49"/>
            <p:cNvSpPr>
              <a:spLocks noChangeArrowheads="1"/>
            </p:cNvSpPr>
            <p:nvPr/>
          </p:nvSpPr>
          <p:spPr bwMode="auto">
            <a:xfrm>
              <a:off x="1157" y="779"/>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7 000</a:t>
              </a:r>
              <a:endParaRPr lang="en-US">
                <a:latin typeface="Arial" charset="0"/>
                <a:cs typeface="Arial" charset="0"/>
              </a:endParaRPr>
            </a:p>
          </p:txBody>
        </p:sp>
        <p:sp>
          <p:nvSpPr>
            <p:cNvPr id="24626" name="Rectangle 50"/>
            <p:cNvSpPr>
              <a:spLocks noChangeArrowheads="1"/>
            </p:cNvSpPr>
            <p:nvPr/>
          </p:nvSpPr>
          <p:spPr bwMode="auto">
            <a:xfrm>
              <a:off x="1424"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1970</a:t>
              </a:r>
              <a:endParaRPr lang="en-US">
                <a:latin typeface="Arial" charset="0"/>
                <a:cs typeface="Arial" charset="0"/>
              </a:endParaRPr>
            </a:p>
          </p:txBody>
        </p:sp>
        <p:sp>
          <p:nvSpPr>
            <p:cNvPr id="24627" name="Rectangle 51"/>
            <p:cNvSpPr>
              <a:spLocks noChangeArrowheads="1"/>
            </p:cNvSpPr>
            <p:nvPr/>
          </p:nvSpPr>
          <p:spPr bwMode="auto">
            <a:xfrm>
              <a:off x="2012"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1980</a:t>
              </a:r>
              <a:endParaRPr lang="en-US">
                <a:latin typeface="Arial" charset="0"/>
                <a:cs typeface="Arial" charset="0"/>
              </a:endParaRPr>
            </a:p>
          </p:txBody>
        </p:sp>
        <p:sp>
          <p:nvSpPr>
            <p:cNvPr id="24628" name="Rectangle 52"/>
            <p:cNvSpPr>
              <a:spLocks noChangeArrowheads="1"/>
            </p:cNvSpPr>
            <p:nvPr/>
          </p:nvSpPr>
          <p:spPr bwMode="auto">
            <a:xfrm>
              <a:off x="2601"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1990</a:t>
              </a:r>
              <a:endParaRPr lang="en-US">
                <a:latin typeface="Arial" charset="0"/>
                <a:cs typeface="Arial" charset="0"/>
              </a:endParaRPr>
            </a:p>
          </p:txBody>
        </p:sp>
        <p:sp>
          <p:nvSpPr>
            <p:cNvPr id="24629" name="Rectangle 53"/>
            <p:cNvSpPr>
              <a:spLocks noChangeArrowheads="1"/>
            </p:cNvSpPr>
            <p:nvPr/>
          </p:nvSpPr>
          <p:spPr bwMode="auto">
            <a:xfrm>
              <a:off x="3190"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2000</a:t>
              </a:r>
              <a:endParaRPr lang="en-US">
                <a:latin typeface="Arial" charset="0"/>
                <a:cs typeface="Arial" charset="0"/>
              </a:endParaRPr>
            </a:p>
          </p:txBody>
        </p:sp>
        <p:sp>
          <p:nvSpPr>
            <p:cNvPr id="24630" name="Rectangle 54"/>
            <p:cNvSpPr>
              <a:spLocks noChangeArrowheads="1"/>
            </p:cNvSpPr>
            <p:nvPr/>
          </p:nvSpPr>
          <p:spPr bwMode="auto">
            <a:xfrm>
              <a:off x="3770"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2010</a:t>
              </a:r>
              <a:endParaRPr lang="en-US">
                <a:latin typeface="Arial" charset="0"/>
                <a:cs typeface="Arial" charset="0"/>
              </a:endParaRPr>
            </a:p>
          </p:txBody>
        </p:sp>
        <p:sp>
          <p:nvSpPr>
            <p:cNvPr id="24631" name="Rectangle 55"/>
            <p:cNvSpPr>
              <a:spLocks noChangeArrowheads="1"/>
            </p:cNvSpPr>
            <p:nvPr/>
          </p:nvSpPr>
          <p:spPr bwMode="auto">
            <a:xfrm>
              <a:off x="4359"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2020</a:t>
              </a:r>
              <a:endParaRPr lang="en-US">
                <a:latin typeface="Arial" charset="0"/>
                <a:cs typeface="Arial" charset="0"/>
              </a:endParaRPr>
            </a:p>
          </p:txBody>
        </p:sp>
        <p:sp>
          <p:nvSpPr>
            <p:cNvPr id="24632" name="Rectangle 56"/>
            <p:cNvSpPr>
              <a:spLocks noChangeArrowheads="1"/>
            </p:cNvSpPr>
            <p:nvPr/>
          </p:nvSpPr>
          <p:spPr bwMode="auto">
            <a:xfrm>
              <a:off x="4947"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2030</a:t>
              </a:r>
              <a:endParaRPr lang="en-US">
                <a:latin typeface="Arial" charset="0"/>
                <a:cs typeface="Arial" charset="0"/>
              </a:endParaRPr>
            </a:p>
          </p:txBody>
        </p:sp>
        <p:sp>
          <p:nvSpPr>
            <p:cNvPr id="24633" name="Rectangle 57"/>
            <p:cNvSpPr>
              <a:spLocks noChangeArrowheads="1"/>
            </p:cNvSpPr>
            <p:nvPr/>
          </p:nvSpPr>
          <p:spPr bwMode="auto">
            <a:xfrm rot="-5400000">
              <a:off x="903" y="1960"/>
              <a:ext cx="26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Mtoe</a:t>
              </a:r>
              <a:endParaRPr lang="en-US">
                <a:latin typeface="Arial" charset="0"/>
                <a:cs typeface="Arial" charset="0"/>
              </a:endParaRPr>
            </a:p>
          </p:txBody>
        </p:sp>
        <p:sp>
          <p:nvSpPr>
            <p:cNvPr id="24634" name="Line 58"/>
            <p:cNvSpPr>
              <a:spLocks noChangeShapeType="1"/>
            </p:cNvSpPr>
            <p:nvPr/>
          </p:nvSpPr>
          <p:spPr bwMode="auto">
            <a:xfrm flipV="1">
              <a:off x="3426" y="852"/>
              <a:ext cx="1" cy="2342"/>
            </a:xfrm>
            <a:prstGeom prst="line">
              <a:avLst/>
            </a:prstGeom>
            <a:noFill/>
            <a:ln w="12700">
              <a:solidFill>
                <a:srgbClr val="000000"/>
              </a:solidFill>
              <a:round/>
              <a:headEnd/>
              <a:tailEnd/>
            </a:ln>
          </p:spPr>
          <p:txBody>
            <a:bodyPr/>
            <a:lstStyle/>
            <a:p>
              <a:endParaRPr lang="el-GR"/>
            </a:p>
          </p:txBody>
        </p:sp>
        <p:sp>
          <p:nvSpPr>
            <p:cNvPr id="24635" name="Rectangle 59"/>
            <p:cNvSpPr>
              <a:spLocks noChangeArrowheads="1"/>
            </p:cNvSpPr>
            <p:nvPr/>
          </p:nvSpPr>
          <p:spPr bwMode="auto">
            <a:xfrm>
              <a:off x="1562" y="847"/>
              <a:ext cx="3523" cy="2351"/>
            </a:xfrm>
            <a:prstGeom prst="rect">
              <a:avLst/>
            </a:prstGeom>
            <a:noFill/>
            <a:ln w="9525">
              <a:noFill/>
              <a:miter lim="800000"/>
              <a:headEnd/>
              <a:tailEnd/>
            </a:ln>
          </p:spPr>
          <p:txBody>
            <a:bodyPr/>
            <a:lstStyle/>
            <a:p>
              <a:endParaRPr lang="el-GR"/>
            </a:p>
          </p:txBody>
        </p:sp>
        <p:sp>
          <p:nvSpPr>
            <p:cNvPr id="24636" name="Freeform 60"/>
            <p:cNvSpPr>
              <a:spLocks/>
            </p:cNvSpPr>
            <p:nvPr/>
          </p:nvSpPr>
          <p:spPr bwMode="auto">
            <a:xfrm>
              <a:off x="1562" y="847"/>
              <a:ext cx="3523" cy="2351"/>
            </a:xfrm>
            <a:custGeom>
              <a:avLst/>
              <a:gdLst>
                <a:gd name="T0" fmla="*/ 0 w 3671"/>
                <a:gd name="T1" fmla="*/ 0 h 2449"/>
                <a:gd name="T2" fmla="*/ 2752 w 3671"/>
                <a:gd name="T3" fmla="*/ 0 h 2449"/>
                <a:gd name="T4" fmla="*/ 2752 w 3671"/>
                <a:gd name="T5" fmla="*/ 1840 h 2449"/>
                <a:gd name="T6" fmla="*/ 0 w 3671"/>
                <a:gd name="T7" fmla="*/ 1840 h 2449"/>
                <a:gd name="T8" fmla="*/ 0 w 3671"/>
                <a:gd name="T9" fmla="*/ 0 h 2449"/>
                <a:gd name="T10" fmla="*/ 0 w 3671"/>
                <a:gd name="T11" fmla="*/ 1840 h 2449"/>
                <a:gd name="T12" fmla="*/ 0 60000 65536"/>
                <a:gd name="T13" fmla="*/ 0 60000 65536"/>
                <a:gd name="T14" fmla="*/ 0 60000 65536"/>
                <a:gd name="T15" fmla="*/ 0 60000 65536"/>
                <a:gd name="T16" fmla="*/ 0 60000 65536"/>
                <a:gd name="T17" fmla="*/ 0 60000 65536"/>
                <a:gd name="T18" fmla="*/ 0 w 3671"/>
                <a:gd name="T19" fmla="*/ 0 h 2449"/>
                <a:gd name="T20" fmla="*/ 3671 w 3671"/>
                <a:gd name="T21" fmla="*/ 2449 h 2449"/>
              </a:gdLst>
              <a:ahLst/>
              <a:cxnLst>
                <a:cxn ang="T12">
                  <a:pos x="T0" y="T1"/>
                </a:cxn>
                <a:cxn ang="T13">
                  <a:pos x="T2" y="T3"/>
                </a:cxn>
                <a:cxn ang="T14">
                  <a:pos x="T4" y="T5"/>
                </a:cxn>
                <a:cxn ang="T15">
                  <a:pos x="T6" y="T7"/>
                </a:cxn>
                <a:cxn ang="T16">
                  <a:pos x="T8" y="T9"/>
                </a:cxn>
                <a:cxn ang="T17">
                  <a:pos x="T10" y="T11"/>
                </a:cxn>
              </a:cxnLst>
              <a:rect l="T18" t="T19" r="T20" b="T21"/>
              <a:pathLst>
                <a:path w="3671" h="2449">
                  <a:moveTo>
                    <a:pt x="0" y="0"/>
                  </a:moveTo>
                  <a:lnTo>
                    <a:pt x="3671" y="0"/>
                  </a:lnTo>
                  <a:lnTo>
                    <a:pt x="3671" y="2449"/>
                  </a:lnTo>
                  <a:lnTo>
                    <a:pt x="0" y="2449"/>
                  </a:lnTo>
                  <a:lnTo>
                    <a:pt x="0" y="0"/>
                  </a:lnTo>
                  <a:lnTo>
                    <a:pt x="0" y="2449"/>
                  </a:lnTo>
                </a:path>
              </a:pathLst>
            </a:custGeom>
            <a:noFill/>
            <a:ln w="12700">
              <a:solidFill>
                <a:srgbClr val="000000"/>
              </a:solidFill>
              <a:round/>
              <a:headEnd/>
              <a:tailEnd/>
            </a:ln>
          </p:spPr>
          <p:txBody>
            <a:bodyPr/>
            <a:lstStyle/>
            <a:p>
              <a:endParaRPr lang="el-GR"/>
            </a:p>
          </p:txBody>
        </p:sp>
        <p:sp>
          <p:nvSpPr>
            <p:cNvPr id="24637" name="Line 61"/>
            <p:cNvSpPr>
              <a:spLocks noChangeShapeType="1"/>
            </p:cNvSpPr>
            <p:nvPr/>
          </p:nvSpPr>
          <p:spPr bwMode="auto">
            <a:xfrm>
              <a:off x="1524" y="3198"/>
              <a:ext cx="38" cy="1"/>
            </a:xfrm>
            <a:prstGeom prst="line">
              <a:avLst/>
            </a:prstGeom>
            <a:noFill/>
            <a:ln w="12700">
              <a:solidFill>
                <a:srgbClr val="000000"/>
              </a:solidFill>
              <a:round/>
              <a:headEnd/>
              <a:tailEnd/>
            </a:ln>
          </p:spPr>
          <p:txBody>
            <a:bodyPr/>
            <a:lstStyle/>
            <a:p>
              <a:endParaRPr lang="el-GR"/>
            </a:p>
          </p:txBody>
        </p:sp>
        <p:sp>
          <p:nvSpPr>
            <p:cNvPr id="24638" name="Line 62"/>
            <p:cNvSpPr>
              <a:spLocks noChangeShapeType="1"/>
            </p:cNvSpPr>
            <p:nvPr/>
          </p:nvSpPr>
          <p:spPr bwMode="auto">
            <a:xfrm>
              <a:off x="1524" y="2863"/>
              <a:ext cx="38" cy="1"/>
            </a:xfrm>
            <a:prstGeom prst="line">
              <a:avLst/>
            </a:prstGeom>
            <a:noFill/>
            <a:ln w="12700">
              <a:solidFill>
                <a:srgbClr val="000000"/>
              </a:solidFill>
              <a:round/>
              <a:headEnd/>
              <a:tailEnd/>
            </a:ln>
          </p:spPr>
          <p:txBody>
            <a:bodyPr/>
            <a:lstStyle/>
            <a:p>
              <a:endParaRPr lang="el-GR"/>
            </a:p>
          </p:txBody>
        </p:sp>
        <p:sp>
          <p:nvSpPr>
            <p:cNvPr id="24639" name="Line 63"/>
            <p:cNvSpPr>
              <a:spLocks noChangeShapeType="1"/>
            </p:cNvSpPr>
            <p:nvPr/>
          </p:nvSpPr>
          <p:spPr bwMode="auto">
            <a:xfrm>
              <a:off x="1524" y="2523"/>
              <a:ext cx="38" cy="1"/>
            </a:xfrm>
            <a:prstGeom prst="line">
              <a:avLst/>
            </a:prstGeom>
            <a:noFill/>
            <a:ln w="12700">
              <a:solidFill>
                <a:srgbClr val="000000"/>
              </a:solidFill>
              <a:round/>
              <a:headEnd/>
              <a:tailEnd/>
            </a:ln>
          </p:spPr>
          <p:txBody>
            <a:bodyPr/>
            <a:lstStyle/>
            <a:p>
              <a:endParaRPr lang="el-GR"/>
            </a:p>
          </p:txBody>
        </p:sp>
        <p:sp>
          <p:nvSpPr>
            <p:cNvPr id="24640" name="Line 64"/>
            <p:cNvSpPr>
              <a:spLocks noChangeShapeType="1"/>
            </p:cNvSpPr>
            <p:nvPr/>
          </p:nvSpPr>
          <p:spPr bwMode="auto">
            <a:xfrm>
              <a:off x="1524" y="2189"/>
              <a:ext cx="38" cy="1"/>
            </a:xfrm>
            <a:prstGeom prst="line">
              <a:avLst/>
            </a:prstGeom>
            <a:noFill/>
            <a:ln w="12700">
              <a:solidFill>
                <a:srgbClr val="000000"/>
              </a:solidFill>
              <a:round/>
              <a:headEnd/>
              <a:tailEnd/>
            </a:ln>
          </p:spPr>
          <p:txBody>
            <a:bodyPr/>
            <a:lstStyle/>
            <a:p>
              <a:endParaRPr lang="el-GR"/>
            </a:p>
          </p:txBody>
        </p:sp>
        <p:sp>
          <p:nvSpPr>
            <p:cNvPr id="24641" name="Line 65"/>
            <p:cNvSpPr>
              <a:spLocks noChangeShapeType="1"/>
            </p:cNvSpPr>
            <p:nvPr/>
          </p:nvSpPr>
          <p:spPr bwMode="auto">
            <a:xfrm>
              <a:off x="1524" y="1855"/>
              <a:ext cx="38" cy="1"/>
            </a:xfrm>
            <a:prstGeom prst="line">
              <a:avLst/>
            </a:prstGeom>
            <a:noFill/>
            <a:ln w="12700">
              <a:solidFill>
                <a:srgbClr val="000000"/>
              </a:solidFill>
              <a:round/>
              <a:headEnd/>
              <a:tailEnd/>
            </a:ln>
          </p:spPr>
          <p:txBody>
            <a:bodyPr/>
            <a:lstStyle/>
            <a:p>
              <a:endParaRPr lang="el-GR"/>
            </a:p>
          </p:txBody>
        </p:sp>
        <p:sp>
          <p:nvSpPr>
            <p:cNvPr id="24642" name="Line 66"/>
            <p:cNvSpPr>
              <a:spLocks noChangeShapeType="1"/>
            </p:cNvSpPr>
            <p:nvPr/>
          </p:nvSpPr>
          <p:spPr bwMode="auto">
            <a:xfrm>
              <a:off x="1524" y="1522"/>
              <a:ext cx="38" cy="1"/>
            </a:xfrm>
            <a:prstGeom prst="line">
              <a:avLst/>
            </a:prstGeom>
            <a:noFill/>
            <a:ln w="12700">
              <a:solidFill>
                <a:srgbClr val="000000"/>
              </a:solidFill>
              <a:round/>
              <a:headEnd/>
              <a:tailEnd/>
            </a:ln>
          </p:spPr>
          <p:txBody>
            <a:bodyPr/>
            <a:lstStyle/>
            <a:p>
              <a:endParaRPr lang="el-GR"/>
            </a:p>
          </p:txBody>
        </p:sp>
        <p:sp>
          <p:nvSpPr>
            <p:cNvPr id="24643" name="Line 67"/>
            <p:cNvSpPr>
              <a:spLocks noChangeShapeType="1"/>
            </p:cNvSpPr>
            <p:nvPr/>
          </p:nvSpPr>
          <p:spPr bwMode="auto">
            <a:xfrm>
              <a:off x="1524" y="1180"/>
              <a:ext cx="38" cy="1"/>
            </a:xfrm>
            <a:prstGeom prst="line">
              <a:avLst/>
            </a:prstGeom>
            <a:noFill/>
            <a:ln w="12700">
              <a:solidFill>
                <a:srgbClr val="000000"/>
              </a:solidFill>
              <a:round/>
              <a:headEnd/>
              <a:tailEnd/>
            </a:ln>
          </p:spPr>
          <p:txBody>
            <a:bodyPr/>
            <a:lstStyle/>
            <a:p>
              <a:endParaRPr lang="el-GR"/>
            </a:p>
          </p:txBody>
        </p:sp>
        <p:sp>
          <p:nvSpPr>
            <p:cNvPr id="24644" name="Line 68"/>
            <p:cNvSpPr>
              <a:spLocks noChangeShapeType="1"/>
            </p:cNvSpPr>
            <p:nvPr/>
          </p:nvSpPr>
          <p:spPr bwMode="auto">
            <a:xfrm>
              <a:off x="1524" y="847"/>
              <a:ext cx="38" cy="1"/>
            </a:xfrm>
            <a:prstGeom prst="line">
              <a:avLst/>
            </a:prstGeom>
            <a:noFill/>
            <a:ln w="12700">
              <a:solidFill>
                <a:srgbClr val="000000"/>
              </a:solidFill>
              <a:round/>
              <a:headEnd/>
              <a:tailEnd/>
            </a:ln>
          </p:spPr>
          <p:txBody>
            <a:bodyPr/>
            <a:lstStyle/>
            <a:p>
              <a:endParaRPr lang="el-GR"/>
            </a:p>
          </p:txBody>
        </p:sp>
        <p:sp>
          <p:nvSpPr>
            <p:cNvPr id="24645" name="Line 69"/>
            <p:cNvSpPr>
              <a:spLocks noChangeShapeType="1"/>
            </p:cNvSpPr>
            <p:nvPr/>
          </p:nvSpPr>
          <p:spPr bwMode="auto">
            <a:xfrm>
              <a:off x="1562" y="3198"/>
              <a:ext cx="3523" cy="1"/>
            </a:xfrm>
            <a:prstGeom prst="line">
              <a:avLst/>
            </a:prstGeom>
            <a:noFill/>
            <a:ln w="12700">
              <a:solidFill>
                <a:srgbClr val="000000"/>
              </a:solidFill>
              <a:round/>
              <a:headEnd/>
              <a:tailEnd/>
            </a:ln>
          </p:spPr>
          <p:txBody>
            <a:bodyPr/>
            <a:lstStyle/>
            <a:p>
              <a:endParaRPr lang="el-GR"/>
            </a:p>
          </p:txBody>
        </p:sp>
        <p:sp>
          <p:nvSpPr>
            <p:cNvPr id="24646" name="Line 70"/>
            <p:cNvSpPr>
              <a:spLocks noChangeShapeType="1"/>
            </p:cNvSpPr>
            <p:nvPr/>
          </p:nvSpPr>
          <p:spPr bwMode="auto">
            <a:xfrm flipV="1">
              <a:off x="1562" y="3198"/>
              <a:ext cx="1" cy="37"/>
            </a:xfrm>
            <a:prstGeom prst="line">
              <a:avLst/>
            </a:prstGeom>
            <a:noFill/>
            <a:ln w="12700">
              <a:solidFill>
                <a:srgbClr val="000000"/>
              </a:solidFill>
              <a:round/>
              <a:headEnd/>
              <a:tailEnd/>
            </a:ln>
          </p:spPr>
          <p:txBody>
            <a:bodyPr/>
            <a:lstStyle/>
            <a:p>
              <a:endParaRPr lang="el-GR"/>
            </a:p>
          </p:txBody>
        </p:sp>
        <p:sp>
          <p:nvSpPr>
            <p:cNvPr id="24647" name="Line 71"/>
            <p:cNvSpPr>
              <a:spLocks noChangeShapeType="1"/>
            </p:cNvSpPr>
            <p:nvPr/>
          </p:nvSpPr>
          <p:spPr bwMode="auto">
            <a:xfrm flipV="1">
              <a:off x="2150" y="3198"/>
              <a:ext cx="1" cy="37"/>
            </a:xfrm>
            <a:prstGeom prst="line">
              <a:avLst/>
            </a:prstGeom>
            <a:noFill/>
            <a:ln w="12700">
              <a:solidFill>
                <a:srgbClr val="000000"/>
              </a:solidFill>
              <a:round/>
              <a:headEnd/>
              <a:tailEnd/>
            </a:ln>
          </p:spPr>
          <p:txBody>
            <a:bodyPr/>
            <a:lstStyle/>
            <a:p>
              <a:endParaRPr lang="el-GR"/>
            </a:p>
          </p:txBody>
        </p:sp>
        <p:sp>
          <p:nvSpPr>
            <p:cNvPr id="24648" name="Line 72"/>
            <p:cNvSpPr>
              <a:spLocks noChangeShapeType="1"/>
            </p:cNvSpPr>
            <p:nvPr/>
          </p:nvSpPr>
          <p:spPr bwMode="auto">
            <a:xfrm flipV="1">
              <a:off x="2739" y="3198"/>
              <a:ext cx="1" cy="37"/>
            </a:xfrm>
            <a:prstGeom prst="line">
              <a:avLst/>
            </a:prstGeom>
            <a:noFill/>
            <a:ln w="12700">
              <a:solidFill>
                <a:srgbClr val="000000"/>
              </a:solidFill>
              <a:round/>
              <a:headEnd/>
              <a:tailEnd/>
            </a:ln>
          </p:spPr>
          <p:txBody>
            <a:bodyPr/>
            <a:lstStyle/>
            <a:p>
              <a:endParaRPr lang="el-GR"/>
            </a:p>
          </p:txBody>
        </p:sp>
        <p:sp>
          <p:nvSpPr>
            <p:cNvPr id="24649" name="Line 73"/>
            <p:cNvSpPr>
              <a:spLocks noChangeShapeType="1"/>
            </p:cNvSpPr>
            <p:nvPr/>
          </p:nvSpPr>
          <p:spPr bwMode="auto">
            <a:xfrm flipV="1">
              <a:off x="3327" y="3198"/>
              <a:ext cx="1" cy="37"/>
            </a:xfrm>
            <a:prstGeom prst="line">
              <a:avLst/>
            </a:prstGeom>
            <a:noFill/>
            <a:ln w="12700">
              <a:solidFill>
                <a:srgbClr val="000000"/>
              </a:solidFill>
              <a:round/>
              <a:headEnd/>
              <a:tailEnd/>
            </a:ln>
          </p:spPr>
          <p:txBody>
            <a:bodyPr/>
            <a:lstStyle/>
            <a:p>
              <a:endParaRPr lang="el-GR"/>
            </a:p>
          </p:txBody>
        </p:sp>
        <p:sp>
          <p:nvSpPr>
            <p:cNvPr id="24650" name="Line 74"/>
            <p:cNvSpPr>
              <a:spLocks noChangeShapeType="1"/>
            </p:cNvSpPr>
            <p:nvPr/>
          </p:nvSpPr>
          <p:spPr bwMode="auto">
            <a:xfrm flipV="1">
              <a:off x="3908" y="3198"/>
              <a:ext cx="1" cy="37"/>
            </a:xfrm>
            <a:prstGeom prst="line">
              <a:avLst/>
            </a:prstGeom>
            <a:noFill/>
            <a:ln w="12700">
              <a:solidFill>
                <a:srgbClr val="000000"/>
              </a:solidFill>
              <a:round/>
              <a:headEnd/>
              <a:tailEnd/>
            </a:ln>
          </p:spPr>
          <p:txBody>
            <a:bodyPr/>
            <a:lstStyle/>
            <a:p>
              <a:endParaRPr lang="el-GR"/>
            </a:p>
          </p:txBody>
        </p:sp>
        <p:sp>
          <p:nvSpPr>
            <p:cNvPr id="24651" name="Line 75"/>
            <p:cNvSpPr>
              <a:spLocks noChangeShapeType="1"/>
            </p:cNvSpPr>
            <p:nvPr/>
          </p:nvSpPr>
          <p:spPr bwMode="auto">
            <a:xfrm flipV="1">
              <a:off x="4496" y="3198"/>
              <a:ext cx="1" cy="37"/>
            </a:xfrm>
            <a:prstGeom prst="line">
              <a:avLst/>
            </a:prstGeom>
            <a:noFill/>
            <a:ln w="12700">
              <a:solidFill>
                <a:srgbClr val="000000"/>
              </a:solidFill>
              <a:round/>
              <a:headEnd/>
              <a:tailEnd/>
            </a:ln>
          </p:spPr>
          <p:txBody>
            <a:bodyPr/>
            <a:lstStyle/>
            <a:p>
              <a:endParaRPr lang="el-GR"/>
            </a:p>
          </p:txBody>
        </p:sp>
        <p:sp>
          <p:nvSpPr>
            <p:cNvPr id="24652" name="Line 76"/>
            <p:cNvSpPr>
              <a:spLocks noChangeShapeType="1"/>
            </p:cNvSpPr>
            <p:nvPr/>
          </p:nvSpPr>
          <p:spPr bwMode="auto">
            <a:xfrm flipV="1">
              <a:off x="5085" y="3198"/>
              <a:ext cx="1" cy="37"/>
            </a:xfrm>
            <a:prstGeom prst="line">
              <a:avLst/>
            </a:prstGeom>
            <a:noFill/>
            <a:ln w="12700">
              <a:solidFill>
                <a:srgbClr val="000000"/>
              </a:solidFill>
              <a:round/>
              <a:headEnd/>
              <a:tailEnd/>
            </a:ln>
          </p:spPr>
          <p:txBody>
            <a:bodyPr/>
            <a:lstStyle/>
            <a:p>
              <a:endParaRPr lang="el-GR"/>
            </a:p>
          </p:txBody>
        </p:sp>
        <p:sp>
          <p:nvSpPr>
            <p:cNvPr id="24653" name="Freeform 77"/>
            <p:cNvSpPr>
              <a:spLocks/>
            </p:cNvSpPr>
            <p:nvPr/>
          </p:nvSpPr>
          <p:spPr bwMode="auto">
            <a:xfrm>
              <a:off x="1623" y="2393"/>
              <a:ext cx="1819" cy="334"/>
            </a:xfrm>
            <a:custGeom>
              <a:avLst/>
              <a:gdLst>
                <a:gd name="T0" fmla="*/ 0 w 1896"/>
                <a:gd name="T1" fmla="*/ 262 h 348"/>
                <a:gd name="T2" fmla="*/ 42 w 1896"/>
                <a:gd name="T3" fmla="*/ 254 h 348"/>
                <a:gd name="T4" fmla="*/ 90 w 1896"/>
                <a:gd name="T5" fmla="*/ 242 h 348"/>
                <a:gd name="T6" fmla="*/ 138 w 1896"/>
                <a:gd name="T7" fmla="*/ 237 h 348"/>
                <a:gd name="T8" fmla="*/ 178 w 1896"/>
                <a:gd name="T9" fmla="*/ 231 h 348"/>
                <a:gd name="T10" fmla="*/ 227 w 1896"/>
                <a:gd name="T11" fmla="*/ 214 h 348"/>
                <a:gd name="T12" fmla="*/ 274 w 1896"/>
                <a:gd name="T13" fmla="*/ 202 h 348"/>
                <a:gd name="T14" fmla="*/ 316 w 1896"/>
                <a:gd name="T15" fmla="*/ 190 h 348"/>
                <a:gd name="T16" fmla="*/ 364 w 1896"/>
                <a:gd name="T17" fmla="*/ 172 h 348"/>
                <a:gd name="T18" fmla="*/ 412 w 1896"/>
                <a:gd name="T19" fmla="*/ 160 h 348"/>
                <a:gd name="T20" fmla="*/ 460 w 1896"/>
                <a:gd name="T21" fmla="*/ 160 h 348"/>
                <a:gd name="T22" fmla="*/ 501 w 1896"/>
                <a:gd name="T23" fmla="*/ 155 h 348"/>
                <a:gd name="T24" fmla="*/ 549 w 1896"/>
                <a:gd name="T25" fmla="*/ 143 h 348"/>
                <a:gd name="T26" fmla="*/ 597 w 1896"/>
                <a:gd name="T27" fmla="*/ 125 h 348"/>
                <a:gd name="T28" fmla="*/ 637 w 1896"/>
                <a:gd name="T29" fmla="*/ 107 h 348"/>
                <a:gd name="T30" fmla="*/ 685 w 1896"/>
                <a:gd name="T31" fmla="*/ 102 h 348"/>
                <a:gd name="T32" fmla="*/ 733 w 1896"/>
                <a:gd name="T33" fmla="*/ 78 h 348"/>
                <a:gd name="T34" fmla="*/ 775 w 1896"/>
                <a:gd name="T35" fmla="*/ 59 h 348"/>
                <a:gd name="T36" fmla="*/ 822 w 1896"/>
                <a:gd name="T37" fmla="*/ 59 h 348"/>
                <a:gd name="T38" fmla="*/ 871 w 1896"/>
                <a:gd name="T39" fmla="*/ 54 h 348"/>
                <a:gd name="T40" fmla="*/ 911 w 1896"/>
                <a:gd name="T41" fmla="*/ 72 h 348"/>
                <a:gd name="T42" fmla="*/ 959 w 1896"/>
                <a:gd name="T43" fmla="*/ 72 h 348"/>
                <a:gd name="T44" fmla="*/ 1008 w 1896"/>
                <a:gd name="T45" fmla="*/ 59 h 348"/>
                <a:gd name="T46" fmla="*/ 1050 w 1896"/>
                <a:gd name="T47" fmla="*/ 54 h 348"/>
                <a:gd name="T48" fmla="*/ 1097 w 1896"/>
                <a:gd name="T49" fmla="*/ 42 h 348"/>
                <a:gd name="T50" fmla="*/ 1144 w 1896"/>
                <a:gd name="T51" fmla="*/ 25 h 348"/>
                <a:gd name="T52" fmla="*/ 1186 w 1896"/>
                <a:gd name="T53" fmla="*/ 31 h 348"/>
                <a:gd name="T54" fmla="*/ 1234 w 1896"/>
                <a:gd name="T55" fmla="*/ 35 h 348"/>
                <a:gd name="T56" fmla="*/ 1281 w 1896"/>
                <a:gd name="T57" fmla="*/ 42 h 348"/>
                <a:gd name="T58" fmla="*/ 1329 w 1896"/>
                <a:gd name="T59" fmla="*/ 25 h 348"/>
                <a:gd name="T60" fmla="*/ 1371 w 1896"/>
                <a:gd name="T61" fmla="*/ 25 h 348"/>
                <a:gd name="T62" fmla="*/ 1418 w 1896"/>
                <a:gd name="T63" fmla="*/ 0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348"/>
                <a:gd name="T98" fmla="*/ 1896 w 1896"/>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348">
                  <a:moveTo>
                    <a:pt x="0" y="348"/>
                  </a:moveTo>
                  <a:lnTo>
                    <a:pt x="56" y="340"/>
                  </a:lnTo>
                  <a:lnTo>
                    <a:pt x="120" y="324"/>
                  </a:lnTo>
                  <a:lnTo>
                    <a:pt x="184" y="316"/>
                  </a:lnTo>
                  <a:lnTo>
                    <a:pt x="239" y="308"/>
                  </a:lnTo>
                  <a:lnTo>
                    <a:pt x="303" y="285"/>
                  </a:lnTo>
                  <a:lnTo>
                    <a:pt x="367" y="269"/>
                  </a:lnTo>
                  <a:lnTo>
                    <a:pt x="422" y="253"/>
                  </a:lnTo>
                  <a:lnTo>
                    <a:pt x="486" y="229"/>
                  </a:lnTo>
                  <a:lnTo>
                    <a:pt x="550" y="214"/>
                  </a:lnTo>
                  <a:lnTo>
                    <a:pt x="614" y="214"/>
                  </a:lnTo>
                  <a:lnTo>
                    <a:pt x="669" y="206"/>
                  </a:lnTo>
                  <a:lnTo>
                    <a:pt x="733" y="190"/>
                  </a:lnTo>
                  <a:lnTo>
                    <a:pt x="797" y="166"/>
                  </a:lnTo>
                  <a:lnTo>
                    <a:pt x="852" y="143"/>
                  </a:lnTo>
                  <a:lnTo>
                    <a:pt x="916" y="135"/>
                  </a:lnTo>
                  <a:lnTo>
                    <a:pt x="980" y="103"/>
                  </a:lnTo>
                  <a:lnTo>
                    <a:pt x="1036" y="79"/>
                  </a:lnTo>
                  <a:lnTo>
                    <a:pt x="1099" y="79"/>
                  </a:lnTo>
                  <a:lnTo>
                    <a:pt x="1163" y="71"/>
                  </a:lnTo>
                  <a:lnTo>
                    <a:pt x="1219" y="95"/>
                  </a:lnTo>
                  <a:lnTo>
                    <a:pt x="1282" y="95"/>
                  </a:lnTo>
                  <a:lnTo>
                    <a:pt x="1346" y="79"/>
                  </a:lnTo>
                  <a:lnTo>
                    <a:pt x="1402" y="71"/>
                  </a:lnTo>
                  <a:lnTo>
                    <a:pt x="1466" y="56"/>
                  </a:lnTo>
                  <a:lnTo>
                    <a:pt x="1529" y="32"/>
                  </a:lnTo>
                  <a:lnTo>
                    <a:pt x="1585" y="40"/>
                  </a:lnTo>
                  <a:lnTo>
                    <a:pt x="1649" y="48"/>
                  </a:lnTo>
                  <a:lnTo>
                    <a:pt x="1712" y="56"/>
                  </a:lnTo>
                  <a:lnTo>
                    <a:pt x="1776" y="32"/>
                  </a:lnTo>
                  <a:lnTo>
                    <a:pt x="1832" y="32"/>
                  </a:lnTo>
                  <a:lnTo>
                    <a:pt x="1896" y="0"/>
                  </a:lnTo>
                </a:path>
              </a:pathLst>
            </a:custGeom>
            <a:noFill/>
            <a:ln w="23813">
              <a:solidFill>
                <a:srgbClr val="993366"/>
              </a:solidFill>
              <a:round/>
              <a:headEnd/>
              <a:tailEnd/>
            </a:ln>
          </p:spPr>
          <p:txBody>
            <a:bodyPr/>
            <a:lstStyle/>
            <a:p>
              <a:endParaRPr lang="el-GR"/>
            </a:p>
          </p:txBody>
        </p:sp>
        <p:sp>
          <p:nvSpPr>
            <p:cNvPr id="24654" name="Freeform 78"/>
            <p:cNvSpPr>
              <a:spLocks/>
            </p:cNvSpPr>
            <p:nvPr/>
          </p:nvSpPr>
          <p:spPr bwMode="auto">
            <a:xfrm>
              <a:off x="1623" y="1961"/>
              <a:ext cx="1819" cy="425"/>
            </a:xfrm>
            <a:custGeom>
              <a:avLst/>
              <a:gdLst>
                <a:gd name="T0" fmla="*/ 0 w 1896"/>
                <a:gd name="T1" fmla="*/ 336 h 442"/>
                <a:gd name="T2" fmla="*/ 42 w 1896"/>
                <a:gd name="T3" fmla="*/ 288 h 442"/>
                <a:gd name="T4" fmla="*/ 90 w 1896"/>
                <a:gd name="T5" fmla="*/ 234 h 442"/>
                <a:gd name="T6" fmla="*/ 138 w 1896"/>
                <a:gd name="T7" fmla="*/ 246 h 442"/>
                <a:gd name="T8" fmla="*/ 178 w 1896"/>
                <a:gd name="T9" fmla="*/ 246 h 442"/>
                <a:gd name="T10" fmla="*/ 227 w 1896"/>
                <a:gd name="T11" fmla="*/ 198 h 442"/>
                <a:gd name="T12" fmla="*/ 274 w 1896"/>
                <a:gd name="T13" fmla="*/ 168 h 442"/>
                <a:gd name="T14" fmla="*/ 316 w 1896"/>
                <a:gd name="T15" fmla="*/ 145 h 442"/>
                <a:gd name="T16" fmla="*/ 364 w 1896"/>
                <a:gd name="T17" fmla="*/ 133 h 442"/>
                <a:gd name="T18" fmla="*/ 412 w 1896"/>
                <a:gd name="T19" fmla="*/ 162 h 442"/>
                <a:gd name="T20" fmla="*/ 460 w 1896"/>
                <a:gd name="T21" fmla="*/ 192 h 442"/>
                <a:gd name="T22" fmla="*/ 501 w 1896"/>
                <a:gd name="T23" fmla="*/ 211 h 442"/>
                <a:gd name="T24" fmla="*/ 549 w 1896"/>
                <a:gd name="T25" fmla="*/ 222 h 442"/>
                <a:gd name="T26" fmla="*/ 597 w 1896"/>
                <a:gd name="T27" fmla="*/ 216 h 442"/>
                <a:gd name="T28" fmla="*/ 637 w 1896"/>
                <a:gd name="T29" fmla="*/ 211 h 442"/>
                <a:gd name="T30" fmla="*/ 685 w 1896"/>
                <a:gd name="T31" fmla="*/ 192 h 442"/>
                <a:gd name="T32" fmla="*/ 733 w 1896"/>
                <a:gd name="T33" fmla="*/ 181 h 442"/>
                <a:gd name="T34" fmla="*/ 775 w 1896"/>
                <a:gd name="T35" fmla="*/ 151 h 442"/>
                <a:gd name="T36" fmla="*/ 822 w 1896"/>
                <a:gd name="T37" fmla="*/ 145 h 442"/>
                <a:gd name="T38" fmla="*/ 871 w 1896"/>
                <a:gd name="T39" fmla="*/ 145 h 442"/>
                <a:gd name="T40" fmla="*/ 911 w 1896"/>
                <a:gd name="T41" fmla="*/ 138 h 442"/>
                <a:gd name="T42" fmla="*/ 959 w 1896"/>
                <a:gd name="T43" fmla="*/ 113 h 442"/>
                <a:gd name="T44" fmla="*/ 1008 w 1896"/>
                <a:gd name="T45" fmla="*/ 113 h 442"/>
                <a:gd name="T46" fmla="*/ 1050 w 1896"/>
                <a:gd name="T47" fmla="*/ 108 h 442"/>
                <a:gd name="T48" fmla="*/ 1097 w 1896"/>
                <a:gd name="T49" fmla="*/ 96 h 442"/>
                <a:gd name="T50" fmla="*/ 1144 w 1896"/>
                <a:gd name="T51" fmla="*/ 73 h 442"/>
                <a:gd name="T52" fmla="*/ 1186 w 1896"/>
                <a:gd name="T53" fmla="*/ 55 h 442"/>
                <a:gd name="T54" fmla="*/ 1234 w 1896"/>
                <a:gd name="T55" fmla="*/ 49 h 442"/>
                <a:gd name="T56" fmla="*/ 1281 w 1896"/>
                <a:gd name="T57" fmla="*/ 32 h 442"/>
                <a:gd name="T58" fmla="*/ 1329 w 1896"/>
                <a:gd name="T59" fmla="*/ 13 h 442"/>
                <a:gd name="T60" fmla="*/ 1371 w 1896"/>
                <a:gd name="T61" fmla="*/ 8 h 442"/>
                <a:gd name="T62" fmla="*/ 1418 w 1896"/>
                <a:gd name="T63" fmla="*/ 0 h 4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442"/>
                <a:gd name="T98" fmla="*/ 1896 w 1896"/>
                <a:gd name="T99" fmla="*/ 442 h 4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442">
                  <a:moveTo>
                    <a:pt x="0" y="442"/>
                  </a:moveTo>
                  <a:lnTo>
                    <a:pt x="56" y="379"/>
                  </a:lnTo>
                  <a:lnTo>
                    <a:pt x="120" y="308"/>
                  </a:lnTo>
                  <a:lnTo>
                    <a:pt x="184" y="324"/>
                  </a:lnTo>
                  <a:lnTo>
                    <a:pt x="239" y="324"/>
                  </a:lnTo>
                  <a:lnTo>
                    <a:pt x="303" y="261"/>
                  </a:lnTo>
                  <a:lnTo>
                    <a:pt x="367" y="221"/>
                  </a:lnTo>
                  <a:lnTo>
                    <a:pt x="422" y="190"/>
                  </a:lnTo>
                  <a:lnTo>
                    <a:pt x="486" y="174"/>
                  </a:lnTo>
                  <a:lnTo>
                    <a:pt x="550" y="213"/>
                  </a:lnTo>
                  <a:lnTo>
                    <a:pt x="614" y="253"/>
                  </a:lnTo>
                  <a:lnTo>
                    <a:pt x="669" y="277"/>
                  </a:lnTo>
                  <a:lnTo>
                    <a:pt x="733" y="292"/>
                  </a:lnTo>
                  <a:lnTo>
                    <a:pt x="797" y="284"/>
                  </a:lnTo>
                  <a:lnTo>
                    <a:pt x="852" y="277"/>
                  </a:lnTo>
                  <a:lnTo>
                    <a:pt x="916" y="253"/>
                  </a:lnTo>
                  <a:lnTo>
                    <a:pt x="980" y="237"/>
                  </a:lnTo>
                  <a:lnTo>
                    <a:pt x="1036" y="198"/>
                  </a:lnTo>
                  <a:lnTo>
                    <a:pt x="1099" y="190"/>
                  </a:lnTo>
                  <a:lnTo>
                    <a:pt x="1163" y="190"/>
                  </a:lnTo>
                  <a:lnTo>
                    <a:pt x="1219" y="182"/>
                  </a:lnTo>
                  <a:lnTo>
                    <a:pt x="1282" y="150"/>
                  </a:lnTo>
                  <a:lnTo>
                    <a:pt x="1346" y="150"/>
                  </a:lnTo>
                  <a:lnTo>
                    <a:pt x="1402" y="142"/>
                  </a:lnTo>
                  <a:lnTo>
                    <a:pt x="1466" y="126"/>
                  </a:lnTo>
                  <a:lnTo>
                    <a:pt x="1529" y="95"/>
                  </a:lnTo>
                  <a:lnTo>
                    <a:pt x="1585" y="71"/>
                  </a:lnTo>
                  <a:lnTo>
                    <a:pt x="1649" y="63"/>
                  </a:lnTo>
                  <a:lnTo>
                    <a:pt x="1712" y="40"/>
                  </a:lnTo>
                  <a:lnTo>
                    <a:pt x="1776" y="16"/>
                  </a:lnTo>
                  <a:lnTo>
                    <a:pt x="1832" y="8"/>
                  </a:lnTo>
                  <a:lnTo>
                    <a:pt x="1896" y="0"/>
                  </a:lnTo>
                </a:path>
              </a:pathLst>
            </a:custGeom>
            <a:noFill/>
            <a:ln w="23813">
              <a:solidFill>
                <a:srgbClr val="FF0000"/>
              </a:solidFill>
              <a:round/>
              <a:headEnd/>
              <a:tailEnd/>
            </a:ln>
          </p:spPr>
          <p:txBody>
            <a:bodyPr/>
            <a:lstStyle/>
            <a:p>
              <a:endParaRPr lang="el-GR"/>
            </a:p>
          </p:txBody>
        </p:sp>
        <p:sp>
          <p:nvSpPr>
            <p:cNvPr id="24655" name="Freeform 79"/>
            <p:cNvSpPr>
              <a:spLocks/>
            </p:cNvSpPr>
            <p:nvPr/>
          </p:nvSpPr>
          <p:spPr bwMode="auto">
            <a:xfrm>
              <a:off x="1623" y="2461"/>
              <a:ext cx="1819" cy="441"/>
            </a:xfrm>
            <a:custGeom>
              <a:avLst/>
              <a:gdLst>
                <a:gd name="T0" fmla="*/ 0 w 1896"/>
                <a:gd name="T1" fmla="*/ 347 h 459"/>
                <a:gd name="T2" fmla="*/ 42 w 1896"/>
                <a:gd name="T3" fmla="*/ 329 h 459"/>
                <a:gd name="T4" fmla="*/ 90 w 1896"/>
                <a:gd name="T5" fmla="*/ 323 h 459"/>
                <a:gd name="T6" fmla="*/ 138 w 1896"/>
                <a:gd name="T7" fmla="*/ 317 h 459"/>
                <a:gd name="T8" fmla="*/ 178 w 1896"/>
                <a:gd name="T9" fmla="*/ 317 h 459"/>
                <a:gd name="T10" fmla="*/ 227 w 1896"/>
                <a:gd name="T11" fmla="*/ 305 h 459"/>
                <a:gd name="T12" fmla="*/ 274 w 1896"/>
                <a:gd name="T13" fmla="*/ 305 h 459"/>
                <a:gd name="T14" fmla="*/ 316 w 1896"/>
                <a:gd name="T15" fmla="*/ 287 h 459"/>
                <a:gd name="T16" fmla="*/ 364 w 1896"/>
                <a:gd name="T17" fmla="*/ 270 h 459"/>
                <a:gd name="T18" fmla="*/ 412 w 1896"/>
                <a:gd name="T19" fmla="*/ 262 h 459"/>
                <a:gd name="T20" fmla="*/ 460 w 1896"/>
                <a:gd name="T21" fmla="*/ 257 h 459"/>
                <a:gd name="T22" fmla="*/ 501 w 1896"/>
                <a:gd name="T23" fmla="*/ 262 h 459"/>
                <a:gd name="T24" fmla="*/ 549 w 1896"/>
                <a:gd name="T25" fmla="*/ 257 h 459"/>
                <a:gd name="T26" fmla="*/ 597 w 1896"/>
                <a:gd name="T27" fmla="*/ 233 h 459"/>
                <a:gd name="T28" fmla="*/ 637 w 1896"/>
                <a:gd name="T29" fmla="*/ 222 h 459"/>
                <a:gd name="T30" fmla="*/ 685 w 1896"/>
                <a:gd name="T31" fmla="*/ 215 h 459"/>
                <a:gd name="T32" fmla="*/ 733 w 1896"/>
                <a:gd name="T33" fmla="*/ 198 h 459"/>
                <a:gd name="T34" fmla="*/ 775 w 1896"/>
                <a:gd name="T35" fmla="*/ 179 h 459"/>
                <a:gd name="T36" fmla="*/ 822 w 1896"/>
                <a:gd name="T37" fmla="*/ 162 h 459"/>
                <a:gd name="T38" fmla="*/ 871 w 1896"/>
                <a:gd name="T39" fmla="*/ 150 h 459"/>
                <a:gd name="T40" fmla="*/ 911 w 1896"/>
                <a:gd name="T41" fmla="*/ 131 h 459"/>
                <a:gd name="T42" fmla="*/ 959 w 1896"/>
                <a:gd name="T43" fmla="*/ 120 h 459"/>
                <a:gd name="T44" fmla="*/ 1008 w 1896"/>
                <a:gd name="T45" fmla="*/ 108 h 459"/>
                <a:gd name="T46" fmla="*/ 1050 w 1896"/>
                <a:gd name="T47" fmla="*/ 108 h 459"/>
                <a:gd name="T48" fmla="*/ 1097 w 1896"/>
                <a:gd name="T49" fmla="*/ 96 h 459"/>
                <a:gd name="T50" fmla="*/ 1144 w 1896"/>
                <a:gd name="T51" fmla="*/ 78 h 459"/>
                <a:gd name="T52" fmla="*/ 1186 w 1896"/>
                <a:gd name="T53" fmla="*/ 72 h 459"/>
                <a:gd name="T54" fmla="*/ 1234 w 1896"/>
                <a:gd name="T55" fmla="*/ 66 h 459"/>
                <a:gd name="T56" fmla="*/ 1281 w 1896"/>
                <a:gd name="T57" fmla="*/ 42 h 459"/>
                <a:gd name="T58" fmla="*/ 1329 w 1896"/>
                <a:gd name="T59" fmla="*/ 25 h 459"/>
                <a:gd name="T60" fmla="*/ 1371 w 1896"/>
                <a:gd name="T61" fmla="*/ 17 h 459"/>
                <a:gd name="T62" fmla="*/ 1418 w 1896"/>
                <a:gd name="T63" fmla="*/ 0 h 4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459"/>
                <a:gd name="T98" fmla="*/ 1896 w 1896"/>
                <a:gd name="T99" fmla="*/ 459 h 4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459">
                  <a:moveTo>
                    <a:pt x="0" y="459"/>
                  </a:moveTo>
                  <a:lnTo>
                    <a:pt x="56" y="435"/>
                  </a:lnTo>
                  <a:lnTo>
                    <a:pt x="120" y="427"/>
                  </a:lnTo>
                  <a:lnTo>
                    <a:pt x="184" y="419"/>
                  </a:lnTo>
                  <a:lnTo>
                    <a:pt x="239" y="419"/>
                  </a:lnTo>
                  <a:lnTo>
                    <a:pt x="303" y="403"/>
                  </a:lnTo>
                  <a:lnTo>
                    <a:pt x="367" y="403"/>
                  </a:lnTo>
                  <a:lnTo>
                    <a:pt x="422" y="380"/>
                  </a:lnTo>
                  <a:lnTo>
                    <a:pt x="486" y="356"/>
                  </a:lnTo>
                  <a:lnTo>
                    <a:pt x="550" y="348"/>
                  </a:lnTo>
                  <a:lnTo>
                    <a:pt x="614" y="340"/>
                  </a:lnTo>
                  <a:lnTo>
                    <a:pt x="669" y="348"/>
                  </a:lnTo>
                  <a:lnTo>
                    <a:pt x="733" y="340"/>
                  </a:lnTo>
                  <a:lnTo>
                    <a:pt x="797" y="309"/>
                  </a:lnTo>
                  <a:lnTo>
                    <a:pt x="852" y="293"/>
                  </a:lnTo>
                  <a:lnTo>
                    <a:pt x="916" y="285"/>
                  </a:lnTo>
                  <a:lnTo>
                    <a:pt x="980" y="261"/>
                  </a:lnTo>
                  <a:lnTo>
                    <a:pt x="1036" y="237"/>
                  </a:lnTo>
                  <a:lnTo>
                    <a:pt x="1099" y="214"/>
                  </a:lnTo>
                  <a:lnTo>
                    <a:pt x="1163" y="198"/>
                  </a:lnTo>
                  <a:lnTo>
                    <a:pt x="1219" y="174"/>
                  </a:lnTo>
                  <a:lnTo>
                    <a:pt x="1282" y="158"/>
                  </a:lnTo>
                  <a:lnTo>
                    <a:pt x="1346" y="143"/>
                  </a:lnTo>
                  <a:lnTo>
                    <a:pt x="1402" y="143"/>
                  </a:lnTo>
                  <a:lnTo>
                    <a:pt x="1466" y="127"/>
                  </a:lnTo>
                  <a:lnTo>
                    <a:pt x="1529" y="103"/>
                  </a:lnTo>
                  <a:lnTo>
                    <a:pt x="1585" y="95"/>
                  </a:lnTo>
                  <a:lnTo>
                    <a:pt x="1649" y="87"/>
                  </a:lnTo>
                  <a:lnTo>
                    <a:pt x="1712" y="56"/>
                  </a:lnTo>
                  <a:lnTo>
                    <a:pt x="1776" y="32"/>
                  </a:lnTo>
                  <a:lnTo>
                    <a:pt x="1832" y="24"/>
                  </a:lnTo>
                  <a:lnTo>
                    <a:pt x="1896" y="0"/>
                  </a:lnTo>
                </a:path>
              </a:pathLst>
            </a:custGeom>
            <a:noFill/>
            <a:ln w="23813">
              <a:solidFill>
                <a:srgbClr val="333399"/>
              </a:solidFill>
              <a:round/>
              <a:headEnd/>
              <a:tailEnd/>
            </a:ln>
          </p:spPr>
          <p:txBody>
            <a:bodyPr/>
            <a:lstStyle/>
            <a:p>
              <a:endParaRPr lang="el-GR"/>
            </a:p>
          </p:txBody>
        </p:sp>
        <p:sp>
          <p:nvSpPr>
            <p:cNvPr id="24656" name="Freeform 80"/>
            <p:cNvSpPr>
              <a:spLocks/>
            </p:cNvSpPr>
            <p:nvPr/>
          </p:nvSpPr>
          <p:spPr bwMode="auto">
            <a:xfrm>
              <a:off x="1623" y="2962"/>
              <a:ext cx="1819" cy="228"/>
            </a:xfrm>
            <a:custGeom>
              <a:avLst/>
              <a:gdLst>
                <a:gd name="T0" fmla="*/ 0 w 1896"/>
                <a:gd name="T1" fmla="*/ 181 h 237"/>
                <a:gd name="T2" fmla="*/ 42 w 1896"/>
                <a:gd name="T3" fmla="*/ 175 h 237"/>
                <a:gd name="T4" fmla="*/ 90 w 1896"/>
                <a:gd name="T5" fmla="*/ 175 h 237"/>
                <a:gd name="T6" fmla="*/ 138 w 1896"/>
                <a:gd name="T7" fmla="*/ 169 h 237"/>
                <a:gd name="T8" fmla="*/ 178 w 1896"/>
                <a:gd name="T9" fmla="*/ 163 h 237"/>
                <a:gd name="T10" fmla="*/ 227 w 1896"/>
                <a:gd name="T11" fmla="*/ 157 h 237"/>
                <a:gd name="T12" fmla="*/ 274 w 1896"/>
                <a:gd name="T13" fmla="*/ 151 h 237"/>
                <a:gd name="T14" fmla="*/ 316 w 1896"/>
                <a:gd name="T15" fmla="*/ 144 h 237"/>
                <a:gd name="T16" fmla="*/ 364 w 1896"/>
                <a:gd name="T17" fmla="*/ 139 h 237"/>
                <a:gd name="T18" fmla="*/ 412 w 1896"/>
                <a:gd name="T19" fmla="*/ 139 h 237"/>
                <a:gd name="T20" fmla="*/ 460 w 1896"/>
                <a:gd name="T21" fmla="*/ 127 h 237"/>
                <a:gd name="T22" fmla="*/ 501 w 1896"/>
                <a:gd name="T23" fmla="*/ 120 h 237"/>
                <a:gd name="T24" fmla="*/ 549 w 1896"/>
                <a:gd name="T25" fmla="*/ 114 h 237"/>
                <a:gd name="T26" fmla="*/ 597 w 1896"/>
                <a:gd name="T27" fmla="*/ 96 h 237"/>
                <a:gd name="T28" fmla="*/ 637 w 1896"/>
                <a:gd name="T29" fmla="*/ 84 h 237"/>
                <a:gd name="T30" fmla="*/ 685 w 1896"/>
                <a:gd name="T31" fmla="*/ 73 h 237"/>
                <a:gd name="T32" fmla="*/ 733 w 1896"/>
                <a:gd name="T33" fmla="*/ 66 h 237"/>
                <a:gd name="T34" fmla="*/ 775 w 1896"/>
                <a:gd name="T35" fmla="*/ 55 h 237"/>
                <a:gd name="T36" fmla="*/ 822 w 1896"/>
                <a:gd name="T37" fmla="*/ 55 h 237"/>
                <a:gd name="T38" fmla="*/ 871 w 1896"/>
                <a:gd name="T39" fmla="*/ 49 h 237"/>
                <a:gd name="T40" fmla="*/ 911 w 1896"/>
                <a:gd name="T41" fmla="*/ 41 h 237"/>
                <a:gd name="T42" fmla="*/ 959 w 1896"/>
                <a:gd name="T43" fmla="*/ 36 h 237"/>
                <a:gd name="T44" fmla="*/ 1008 w 1896"/>
                <a:gd name="T45" fmla="*/ 36 h 237"/>
                <a:gd name="T46" fmla="*/ 1050 w 1896"/>
                <a:gd name="T47" fmla="*/ 32 h 237"/>
                <a:gd name="T48" fmla="*/ 1097 w 1896"/>
                <a:gd name="T49" fmla="*/ 24 h 237"/>
                <a:gd name="T50" fmla="*/ 1144 w 1896"/>
                <a:gd name="T51" fmla="*/ 17 h 237"/>
                <a:gd name="T52" fmla="*/ 1186 w 1896"/>
                <a:gd name="T53" fmla="*/ 17 h 237"/>
                <a:gd name="T54" fmla="*/ 1234 w 1896"/>
                <a:gd name="T55" fmla="*/ 17 h 237"/>
                <a:gd name="T56" fmla="*/ 1281 w 1896"/>
                <a:gd name="T57" fmla="*/ 13 h 237"/>
                <a:gd name="T58" fmla="*/ 1329 w 1896"/>
                <a:gd name="T59" fmla="*/ 8 h 237"/>
                <a:gd name="T60" fmla="*/ 1371 w 1896"/>
                <a:gd name="T61" fmla="*/ 8 h 237"/>
                <a:gd name="T62" fmla="*/ 1418 w 1896"/>
                <a:gd name="T63" fmla="*/ 0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237"/>
                <a:gd name="T98" fmla="*/ 1896 w 1896"/>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237">
                  <a:moveTo>
                    <a:pt x="0" y="237"/>
                  </a:moveTo>
                  <a:lnTo>
                    <a:pt x="56" y="229"/>
                  </a:lnTo>
                  <a:lnTo>
                    <a:pt x="120" y="229"/>
                  </a:lnTo>
                  <a:lnTo>
                    <a:pt x="184" y="221"/>
                  </a:lnTo>
                  <a:lnTo>
                    <a:pt x="239" y="213"/>
                  </a:lnTo>
                  <a:lnTo>
                    <a:pt x="303" y="205"/>
                  </a:lnTo>
                  <a:lnTo>
                    <a:pt x="367" y="197"/>
                  </a:lnTo>
                  <a:lnTo>
                    <a:pt x="422" y="189"/>
                  </a:lnTo>
                  <a:lnTo>
                    <a:pt x="486" y="182"/>
                  </a:lnTo>
                  <a:lnTo>
                    <a:pt x="550" y="182"/>
                  </a:lnTo>
                  <a:lnTo>
                    <a:pt x="614" y="166"/>
                  </a:lnTo>
                  <a:lnTo>
                    <a:pt x="669" y="158"/>
                  </a:lnTo>
                  <a:lnTo>
                    <a:pt x="733" y="150"/>
                  </a:lnTo>
                  <a:lnTo>
                    <a:pt x="797" y="126"/>
                  </a:lnTo>
                  <a:lnTo>
                    <a:pt x="852" y="110"/>
                  </a:lnTo>
                  <a:lnTo>
                    <a:pt x="916" y="95"/>
                  </a:lnTo>
                  <a:lnTo>
                    <a:pt x="980" y="87"/>
                  </a:lnTo>
                  <a:lnTo>
                    <a:pt x="1036" y="71"/>
                  </a:lnTo>
                  <a:lnTo>
                    <a:pt x="1099" y="71"/>
                  </a:lnTo>
                  <a:lnTo>
                    <a:pt x="1163" y="63"/>
                  </a:lnTo>
                  <a:lnTo>
                    <a:pt x="1219" y="55"/>
                  </a:lnTo>
                  <a:lnTo>
                    <a:pt x="1282" y="47"/>
                  </a:lnTo>
                  <a:lnTo>
                    <a:pt x="1346" y="47"/>
                  </a:lnTo>
                  <a:lnTo>
                    <a:pt x="1402" y="39"/>
                  </a:lnTo>
                  <a:lnTo>
                    <a:pt x="1466" y="31"/>
                  </a:lnTo>
                  <a:lnTo>
                    <a:pt x="1529" y="24"/>
                  </a:lnTo>
                  <a:lnTo>
                    <a:pt x="1585" y="24"/>
                  </a:lnTo>
                  <a:lnTo>
                    <a:pt x="1649" y="24"/>
                  </a:lnTo>
                  <a:lnTo>
                    <a:pt x="1712" y="16"/>
                  </a:lnTo>
                  <a:lnTo>
                    <a:pt x="1776" y="8"/>
                  </a:lnTo>
                  <a:lnTo>
                    <a:pt x="1832" y="8"/>
                  </a:lnTo>
                  <a:lnTo>
                    <a:pt x="1896" y="0"/>
                  </a:lnTo>
                </a:path>
              </a:pathLst>
            </a:custGeom>
            <a:noFill/>
            <a:ln w="23813">
              <a:solidFill>
                <a:srgbClr val="FFCC00"/>
              </a:solidFill>
              <a:round/>
              <a:headEnd/>
              <a:tailEnd/>
            </a:ln>
          </p:spPr>
          <p:txBody>
            <a:bodyPr/>
            <a:lstStyle/>
            <a:p>
              <a:endParaRPr lang="el-GR"/>
            </a:p>
          </p:txBody>
        </p:sp>
        <p:sp>
          <p:nvSpPr>
            <p:cNvPr id="24657" name="Freeform 81"/>
            <p:cNvSpPr>
              <a:spLocks/>
            </p:cNvSpPr>
            <p:nvPr/>
          </p:nvSpPr>
          <p:spPr bwMode="auto">
            <a:xfrm>
              <a:off x="1623" y="3122"/>
              <a:ext cx="1819" cy="37"/>
            </a:xfrm>
            <a:custGeom>
              <a:avLst/>
              <a:gdLst>
                <a:gd name="T0" fmla="*/ 0 w 1896"/>
                <a:gd name="T1" fmla="*/ 27 h 39"/>
                <a:gd name="T2" fmla="*/ 42 w 1896"/>
                <a:gd name="T3" fmla="*/ 27 h 39"/>
                <a:gd name="T4" fmla="*/ 90 w 1896"/>
                <a:gd name="T5" fmla="*/ 27 h 39"/>
                <a:gd name="T6" fmla="*/ 138 w 1896"/>
                <a:gd name="T7" fmla="*/ 27 h 39"/>
                <a:gd name="T8" fmla="*/ 178 w 1896"/>
                <a:gd name="T9" fmla="*/ 23 h 39"/>
                <a:gd name="T10" fmla="*/ 227 w 1896"/>
                <a:gd name="T11" fmla="*/ 27 h 39"/>
                <a:gd name="T12" fmla="*/ 274 w 1896"/>
                <a:gd name="T13" fmla="*/ 23 h 39"/>
                <a:gd name="T14" fmla="*/ 316 w 1896"/>
                <a:gd name="T15" fmla="*/ 23 h 39"/>
                <a:gd name="T16" fmla="*/ 364 w 1896"/>
                <a:gd name="T17" fmla="*/ 23 h 39"/>
                <a:gd name="T18" fmla="*/ 412 w 1896"/>
                <a:gd name="T19" fmla="*/ 16 h 39"/>
                <a:gd name="T20" fmla="*/ 460 w 1896"/>
                <a:gd name="T21" fmla="*/ 16 h 39"/>
                <a:gd name="T22" fmla="*/ 501 w 1896"/>
                <a:gd name="T23" fmla="*/ 16 h 39"/>
                <a:gd name="T24" fmla="*/ 549 w 1896"/>
                <a:gd name="T25" fmla="*/ 16 h 39"/>
                <a:gd name="T26" fmla="*/ 597 w 1896"/>
                <a:gd name="T27" fmla="*/ 16 h 39"/>
                <a:gd name="T28" fmla="*/ 637 w 1896"/>
                <a:gd name="T29" fmla="*/ 9 h 39"/>
                <a:gd name="T30" fmla="*/ 685 w 1896"/>
                <a:gd name="T31" fmla="*/ 9 h 39"/>
                <a:gd name="T32" fmla="*/ 733 w 1896"/>
                <a:gd name="T33" fmla="*/ 9 h 39"/>
                <a:gd name="T34" fmla="*/ 775 w 1896"/>
                <a:gd name="T35" fmla="*/ 9 h 39"/>
                <a:gd name="T36" fmla="*/ 822 w 1896"/>
                <a:gd name="T37" fmla="*/ 9 h 39"/>
                <a:gd name="T38" fmla="*/ 871 w 1896"/>
                <a:gd name="T39" fmla="*/ 9 h 39"/>
                <a:gd name="T40" fmla="*/ 911 w 1896"/>
                <a:gd name="T41" fmla="*/ 9 h 39"/>
                <a:gd name="T42" fmla="*/ 959 w 1896"/>
                <a:gd name="T43" fmla="*/ 9 h 39"/>
                <a:gd name="T44" fmla="*/ 1008 w 1896"/>
                <a:gd name="T45" fmla="*/ 8 h 39"/>
                <a:gd name="T46" fmla="*/ 1050 w 1896"/>
                <a:gd name="T47" fmla="*/ 8 h 39"/>
                <a:gd name="T48" fmla="*/ 1097 w 1896"/>
                <a:gd name="T49" fmla="*/ 8 h 39"/>
                <a:gd name="T50" fmla="*/ 1144 w 1896"/>
                <a:gd name="T51" fmla="*/ 0 h 39"/>
                <a:gd name="T52" fmla="*/ 1186 w 1896"/>
                <a:gd name="T53" fmla="*/ 0 h 39"/>
                <a:gd name="T54" fmla="*/ 1234 w 1896"/>
                <a:gd name="T55" fmla="*/ 0 h 39"/>
                <a:gd name="T56" fmla="*/ 1281 w 1896"/>
                <a:gd name="T57" fmla="*/ 0 h 39"/>
                <a:gd name="T58" fmla="*/ 1329 w 1896"/>
                <a:gd name="T59" fmla="*/ 0 h 39"/>
                <a:gd name="T60" fmla="*/ 1371 w 1896"/>
                <a:gd name="T61" fmla="*/ 0 h 39"/>
                <a:gd name="T62" fmla="*/ 1418 w 1896"/>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39"/>
                <a:gd name="T98" fmla="*/ 1896 w 1896"/>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39">
                  <a:moveTo>
                    <a:pt x="0" y="39"/>
                  </a:moveTo>
                  <a:lnTo>
                    <a:pt x="56" y="39"/>
                  </a:lnTo>
                  <a:lnTo>
                    <a:pt x="120" y="39"/>
                  </a:lnTo>
                  <a:lnTo>
                    <a:pt x="184" y="39"/>
                  </a:lnTo>
                  <a:lnTo>
                    <a:pt x="239" y="31"/>
                  </a:lnTo>
                  <a:lnTo>
                    <a:pt x="303" y="39"/>
                  </a:lnTo>
                  <a:lnTo>
                    <a:pt x="367" y="31"/>
                  </a:lnTo>
                  <a:lnTo>
                    <a:pt x="422" y="31"/>
                  </a:lnTo>
                  <a:lnTo>
                    <a:pt x="486" y="31"/>
                  </a:lnTo>
                  <a:lnTo>
                    <a:pt x="550" y="23"/>
                  </a:lnTo>
                  <a:lnTo>
                    <a:pt x="614" y="23"/>
                  </a:lnTo>
                  <a:lnTo>
                    <a:pt x="669" y="23"/>
                  </a:lnTo>
                  <a:lnTo>
                    <a:pt x="733" y="23"/>
                  </a:lnTo>
                  <a:lnTo>
                    <a:pt x="797" y="23"/>
                  </a:lnTo>
                  <a:lnTo>
                    <a:pt x="852" y="16"/>
                  </a:lnTo>
                  <a:lnTo>
                    <a:pt x="916" y="16"/>
                  </a:lnTo>
                  <a:lnTo>
                    <a:pt x="980" y="16"/>
                  </a:lnTo>
                  <a:lnTo>
                    <a:pt x="1036" y="16"/>
                  </a:lnTo>
                  <a:lnTo>
                    <a:pt x="1099" y="16"/>
                  </a:lnTo>
                  <a:lnTo>
                    <a:pt x="1163" y="16"/>
                  </a:lnTo>
                  <a:lnTo>
                    <a:pt x="1219" y="16"/>
                  </a:lnTo>
                  <a:lnTo>
                    <a:pt x="1282" y="16"/>
                  </a:lnTo>
                  <a:lnTo>
                    <a:pt x="1346" y="8"/>
                  </a:lnTo>
                  <a:lnTo>
                    <a:pt x="1402" y="8"/>
                  </a:lnTo>
                  <a:lnTo>
                    <a:pt x="1466" y="8"/>
                  </a:lnTo>
                  <a:lnTo>
                    <a:pt x="1529" y="0"/>
                  </a:lnTo>
                  <a:lnTo>
                    <a:pt x="1585" y="0"/>
                  </a:lnTo>
                  <a:lnTo>
                    <a:pt x="1649" y="0"/>
                  </a:lnTo>
                  <a:lnTo>
                    <a:pt x="1712" y="0"/>
                  </a:lnTo>
                  <a:lnTo>
                    <a:pt x="1776" y="0"/>
                  </a:lnTo>
                  <a:lnTo>
                    <a:pt x="1832" y="0"/>
                  </a:lnTo>
                  <a:lnTo>
                    <a:pt x="1896" y="0"/>
                  </a:lnTo>
                </a:path>
              </a:pathLst>
            </a:custGeom>
            <a:noFill/>
            <a:ln w="23813">
              <a:solidFill>
                <a:srgbClr val="00FFFF"/>
              </a:solidFill>
              <a:round/>
              <a:headEnd/>
              <a:tailEnd/>
            </a:ln>
          </p:spPr>
          <p:txBody>
            <a:bodyPr/>
            <a:lstStyle/>
            <a:p>
              <a:endParaRPr lang="el-GR"/>
            </a:p>
          </p:txBody>
        </p:sp>
        <p:sp>
          <p:nvSpPr>
            <p:cNvPr id="24658" name="Freeform 82"/>
            <p:cNvSpPr>
              <a:spLocks/>
            </p:cNvSpPr>
            <p:nvPr/>
          </p:nvSpPr>
          <p:spPr bwMode="auto">
            <a:xfrm>
              <a:off x="1623" y="2803"/>
              <a:ext cx="1819" cy="159"/>
            </a:xfrm>
            <a:custGeom>
              <a:avLst/>
              <a:gdLst>
                <a:gd name="T0" fmla="*/ 0 w 1896"/>
                <a:gd name="T1" fmla="*/ 123 h 166"/>
                <a:gd name="T2" fmla="*/ 42 w 1896"/>
                <a:gd name="T3" fmla="*/ 123 h 166"/>
                <a:gd name="T4" fmla="*/ 90 w 1896"/>
                <a:gd name="T5" fmla="*/ 117 h 166"/>
                <a:gd name="T6" fmla="*/ 138 w 1896"/>
                <a:gd name="T7" fmla="*/ 117 h 166"/>
                <a:gd name="T8" fmla="*/ 178 w 1896"/>
                <a:gd name="T9" fmla="*/ 111 h 166"/>
                <a:gd name="T10" fmla="*/ 227 w 1896"/>
                <a:gd name="T11" fmla="*/ 105 h 166"/>
                <a:gd name="T12" fmla="*/ 274 w 1896"/>
                <a:gd name="T13" fmla="*/ 105 h 166"/>
                <a:gd name="T14" fmla="*/ 316 w 1896"/>
                <a:gd name="T15" fmla="*/ 99 h 166"/>
                <a:gd name="T16" fmla="*/ 364 w 1896"/>
                <a:gd name="T17" fmla="*/ 94 h 166"/>
                <a:gd name="T18" fmla="*/ 412 w 1896"/>
                <a:gd name="T19" fmla="*/ 87 h 166"/>
                <a:gd name="T20" fmla="*/ 460 w 1896"/>
                <a:gd name="T21" fmla="*/ 87 h 166"/>
                <a:gd name="T22" fmla="*/ 501 w 1896"/>
                <a:gd name="T23" fmla="*/ 82 h 166"/>
                <a:gd name="T24" fmla="*/ 549 w 1896"/>
                <a:gd name="T25" fmla="*/ 77 h 166"/>
                <a:gd name="T26" fmla="*/ 597 w 1896"/>
                <a:gd name="T27" fmla="*/ 71 h 166"/>
                <a:gd name="T28" fmla="*/ 637 w 1896"/>
                <a:gd name="T29" fmla="*/ 65 h 166"/>
                <a:gd name="T30" fmla="*/ 685 w 1896"/>
                <a:gd name="T31" fmla="*/ 65 h 166"/>
                <a:gd name="T32" fmla="*/ 733 w 1896"/>
                <a:gd name="T33" fmla="*/ 58 h 166"/>
                <a:gd name="T34" fmla="*/ 775 w 1896"/>
                <a:gd name="T35" fmla="*/ 53 h 166"/>
                <a:gd name="T36" fmla="*/ 822 w 1896"/>
                <a:gd name="T37" fmla="*/ 47 h 166"/>
                <a:gd name="T38" fmla="*/ 871 w 1896"/>
                <a:gd name="T39" fmla="*/ 47 h 166"/>
                <a:gd name="T40" fmla="*/ 911 w 1896"/>
                <a:gd name="T41" fmla="*/ 41 h 166"/>
                <a:gd name="T42" fmla="*/ 959 w 1896"/>
                <a:gd name="T43" fmla="*/ 34 h 166"/>
                <a:gd name="T44" fmla="*/ 1008 w 1896"/>
                <a:gd name="T45" fmla="*/ 34 h 166"/>
                <a:gd name="T46" fmla="*/ 1050 w 1896"/>
                <a:gd name="T47" fmla="*/ 34 h 166"/>
                <a:gd name="T48" fmla="*/ 1097 w 1896"/>
                <a:gd name="T49" fmla="*/ 34 h 166"/>
                <a:gd name="T50" fmla="*/ 1144 w 1896"/>
                <a:gd name="T51" fmla="*/ 30 h 166"/>
                <a:gd name="T52" fmla="*/ 1186 w 1896"/>
                <a:gd name="T53" fmla="*/ 25 h 166"/>
                <a:gd name="T54" fmla="*/ 1234 w 1896"/>
                <a:gd name="T55" fmla="*/ 25 h 166"/>
                <a:gd name="T56" fmla="*/ 1281 w 1896"/>
                <a:gd name="T57" fmla="*/ 11 h 166"/>
                <a:gd name="T58" fmla="*/ 1329 w 1896"/>
                <a:gd name="T59" fmla="*/ 11 h 166"/>
                <a:gd name="T60" fmla="*/ 1371 w 1896"/>
                <a:gd name="T61" fmla="*/ 11 h 166"/>
                <a:gd name="T62" fmla="*/ 1418 w 1896"/>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
                <a:gd name="T97" fmla="*/ 0 h 166"/>
                <a:gd name="T98" fmla="*/ 1896 w 1896"/>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 h="166">
                  <a:moveTo>
                    <a:pt x="0" y="166"/>
                  </a:moveTo>
                  <a:lnTo>
                    <a:pt x="56" y="166"/>
                  </a:lnTo>
                  <a:lnTo>
                    <a:pt x="120" y="158"/>
                  </a:lnTo>
                  <a:lnTo>
                    <a:pt x="184" y="158"/>
                  </a:lnTo>
                  <a:lnTo>
                    <a:pt x="239" y="150"/>
                  </a:lnTo>
                  <a:lnTo>
                    <a:pt x="303" y="142"/>
                  </a:lnTo>
                  <a:lnTo>
                    <a:pt x="367" y="142"/>
                  </a:lnTo>
                  <a:lnTo>
                    <a:pt x="422" y="134"/>
                  </a:lnTo>
                  <a:lnTo>
                    <a:pt x="486" y="126"/>
                  </a:lnTo>
                  <a:lnTo>
                    <a:pt x="550" y="118"/>
                  </a:lnTo>
                  <a:lnTo>
                    <a:pt x="614" y="118"/>
                  </a:lnTo>
                  <a:lnTo>
                    <a:pt x="669" y="111"/>
                  </a:lnTo>
                  <a:lnTo>
                    <a:pt x="733" y="103"/>
                  </a:lnTo>
                  <a:lnTo>
                    <a:pt x="797" y="95"/>
                  </a:lnTo>
                  <a:lnTo>
                    <a:pt x="852" y="87"/>
                  </a:lnTo>
                  <a:lnTo>
                    <a:pt x="916" y="87"/>
                  </a:lnTo>
                  <a:lnTo>
                    <a:pt x="980" y="79"/>
                  </a:lnTo>
                  <a:lnTo>
                    <a:pt x="1036" y="71"/>
                  </a:lnTo>
                  <a:lnTo>
                    <a:pt x="1099" y="63"/>
                  </a:lnTo>
                  <a:lnTo>
                    <a:pt x="1163" y="63"/>
                  </a:lnTo>
                  <a:lnTo>
                    <a:pt x="1219" y="55"/>
                  </a:lnTo>
                  <a:lnTo>
                    <a:pt x="1282" y="47"/>
                  </a:lnTo>
                  <a:lnTo>
                    <a:pt x="1346" y="47"/>
                  </a:lnTo>
                  <a:lnTo>
                    <a:pt x="1402" y="47"/>
                  </a:lnTo>
                  <a:lnTo>
                    <a:pt x="1466" y="47"/>
                  </a:lnTo>
                  <a:lnTo>
                    <a:pt x="1529" y="39"/>
                  </a:lnTo>
                  <a:lnTo>
                    <a:pt x="1585" y="32"/>
                  </a:lnTo>
                  <a:lnTo>
                    <a:pt x="1649" y="32"/>
                  </a:lnTo>
                  <a:lnTo>
                    <a:pt x="1712" y="16"/>
                  </a:lnTo>
                  <a:lnTo>
                    <a:pt x="1776" y="16"/>
                  </a:lnTo>
                  <a:lnTo>
                    <a:pt x="1832" y="16"/>
                  </a:lnTo>
                  <a:lnTo>
                    <a:pt x="1896" y="0"/>
                  </a:lnTo>
                </a:path>
              </a:pathLst>
            </a:custGeom>
            <a:noFill/>
            <a:ln w="23813">
              <a:solidFill>
                <a:srgbClr val="339966"/>
              </a:solidFill>
              <a:round/>
              <a:headEnd/>
              <a:tailEnd/>
            </a:ln>
          </p:spPr>
          <p:txBody>
            <a:bodyPr/>
            <a:lstStyle/>
            <a:p>
              <a:endParaRPr lang="el-GR"/>
            </a:p>
          </p:txBody>
        </p:sp>
        <p:sp>
          <p:nvSpPr>
            <p:cNvPr id="24659" name="Rectangle 83"/>
            <p:cNvSpPr>
              <a:spLocks noChangeArrowheads="1"/>
            </p:cNvSpPr>
            <p:nvPr/>
          </p:nvSpPr>
          <p:spPr bwMode="auto">
            <a:xfrm>
              <a:off x="1363" y="3129"/>
              <a:ext cx="10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 0</a:t>
              </a:r>
              <a:endParaRPr lang="en-US">
                <a:latin typeface="Arial" charset="0"/>
                <a:cs typeface="Arial" charset="0"/>
              </a:endParaRPr>
            </a:p>
          </p:txBody>
        </p:sp>
        <p:sp>
          <p:nvSpPr>
            <p:cNvPr id="24660" name="Rectangle 84"/>
            <p:cNvSpPr>
              <a:spLocks noChangeArrowheads="1"/>
            </p:cNvSpPr>
            <p:nvPr/>
          </p:nvSpPr>
          <p:spPr bwMode="auto">
            <a:xfrm>
              <a:off x="1157" y="2795"/>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1 000</a:t>
              </a:r>
              <a:endParaRPr lang="en-US">
                <a:latin typeface="Arial" charset="0"/>
                <a:cs typeface="Arial" charset="0"/>
              </a:endParaRPr>
            </a:p>
          </p:txBody>
        </p:sp>
        <p:sp>
          <p:nvSpPr>
            <p:cNvPr id="24661" name="Rectangle 85"/>
            <p:cNvSpPr>
              <a:spLocks noChangeArrowheads="1"/>
            </p:cNvSpPr>
            <p:nvPr/>
          </p:nvSpPr>
          <p:spPr bwMode="auto">
            <a:xfrm>
              <a:off x="1157" y="2455"/>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2 000</a:t>
              </a:r>
              <a:endParaRPr lang="en-US">
                <a:latin typeface="Arial" charset="0"/>
                <a:cs typeface="Arial" charset="0"/>
              </a:endParaRPr>
            </a:p>
          </p:txBody>
        </p:sp>
        <p:sp>
          <p:nvSpPr>
            <p:cNvPr id="24662" name="Rectangle 86"/>
            <p:cNvSpPr>
              <a:spLocks noChangeArrowheads="1"/>
            </p:cNvSpPr>
            <p:nvPr/>
          </p:nvSpPr>
          <p:spPr bwMode="auto">
            <a:xfrm>
              <a:off x="1157" y="2121"/>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3 000</a:t>
              </a:r>
              <a:endParaRPr lang="en-US">
                <a:latin typeface="Arial" charset="0"/>
                <a:cs typeface="Arial" charset="0"/>
              </a:endParaRPr>
            </a:p>
          </p:txBody>
        </p:sp>
        <p:sp>
          <p:nvSpPr>
            <p:cNvPr id="24663" name="Rectangle 87"/>
            <p:cNvSpPr>
              <a:spLocks noChangeArrowheads="1"/>
            </p:cNvSpPr>
            <p:nvPr/>
          </p:nvSpPr>
          <p:spPr bwMode="auto">
            <a:xfrm>
              <a:off x="1157" y="1787"/>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4 000</a:t>
              </a:r>
              <a:endParaRPr lang="en-US">
                <a:latin typeface="Arial" charset="0"/>
                <a:cs typeface="Arial" charset="0"/>
              </a:endParaRPr>
            </a:p>
          </p:txBody>
        </p:sp>
        <p:sp>
          <p:nvSpPr>
            <p:cNvPr id="24664" name="Rectangle 88"/>
            <p:cNvSpPr>
              <a:spLocks noChangeArrowheads="1"/>
            </p:cNvSpPr>
            <p:nvPr/>
          </p:nvSpPr>
          <p:spPr bwMode="auto">
            <a:xfrm>
              <a:off x="1157" y="1454"/>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5 000</a:t>
              </a:r>
              <a:endParaRPr lang="en-US">
                <a:latin typeface="Arial" charset="0"/>
                <a:cs typeface="Arial" charset="0"/>
              </a:endParaRPr>
            </a:p>
          </p:txBody>
        </p:sp>
        <p:sp>
          <p:nvSpPr>
            <p:cNvPr id="24665" name="Rectangle 89"/>
            <p:cNvSpPr>
              <a:spLocks noChangeArrowheads="1"/>
            </p:cNvSpPr>
            <p:nvPr/>
          </p:nvSpPr>
          <p:spPr bwMode="auto">
            <a:xfrm>
              <a:off x="1157" y="1112"/>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6 000</a:t>
              </a:r>
              <a:endParaRPr lang="en-US">
                <a:latin typeface="Arial" charset="0"/>
                <a:cs typeface="Arial" charset="0"/>
              </a:endParaRPr>
            </a:p>
          </p:txBody>
        </p:sp>
        <p:sp>
          <p:nvSpPr>
            <p:cNvPr id="24666" name="Rectangle 90"/>
            <p:cNvSpPr>
              <a:spLocks noChangeArrowheads="1"/>
            </p:cNvSpPr>
            <p:nvPr/>
          </p:nvSpPr>
          <p:spPr bwMode="auto">
            <a:xfrm>
              <a:off x="1157" y="779"/>
              <a:ext cx="30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7 000</a:t>
              </a:r>
              <a:endParaRPr lang="en-US">
                <a:latin typeface="Arial" charset="0"/>
                <a:cs typeface="Arial" charset="0"/>
              </a:endParaRPr>
            </a:p>
          </p:txBody>
        </p:sp>
        <p:sp>
          <p:nvSpPr>
            <p:cNvPr id="24667" name="Rectangle 91"/>
            <p:cNvSpPr>
              <a:spLocks noChangeArrowheads="1"/>
            </p:cNvSpPr>
            <p:nvPr/>
          </p:nvSpPr>
          <p:spPr bwMode="auto">
            <a:xfrm>
              <a:off x="1424"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1970</a:t>
              </a:r>
              <a:endParaRPr lang="en-US">
                <a:latin typeface="Arial" charset="0"/>
                <a:cs typeface="Arial" charset="0"/>
              </a:endParaRPr>
            </a:p>
          </p:txBody>
        </p:sp>
        <p:sp>
          <p:nvSpPr>
            <p:cNvPr id="24668" name="Rectangle 92"/>
            <p:cNvSpPr>
              <a:spLocks noChangeArrowheads="1"/>
            </p:cNvSpPr>
            <p:nvPr/>
          </p:nvSpPr>
          <p:spPr bwMode="auto">
            <a:xfrm>
              <a:off x="2012"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1980</a:t>
              </a:r>
              <a:endParaRPr lang="en-US">
                <a:latin typeface="Arial" charset="0"/>
                <a:cs typeface="Arial" charset="0"/>
              </a:endParaRPr>
            </a:p>
          </p:txBody>
        </p:sp>
        <p:sp>
          <p:nvSpPr>
            <p:cNvPr id="24669" name="Rectangle 93"/>
            <p:cNvSpPr>
              <a:spLocks noChangeArrowheads="1"/>
            </p:cNvSpPr>
            <p:nvPr/>
          </p:nvSpPr>
          <p:spPr bwMode="auto">
            <a:xfrm>
              <a:off x="2601"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1990</a:t>
              </a:r>
              <a:endParaRPr lang="en-US">
                <a:latin typeface="Arial" charset="0"/>
                <a:cs typeface="Arial" charset="0"/>
              </a:endParaRPr>
            </a:p>
          </p:txBody>
        </p:sp>
        <p:sp>
          <p:nvSpPr>
            <p:cNvPr id="24670" name="Rectangle 94"/>
            <p:cNvSpPr>
              <a:spLocks noChangeArrowheads="1"/>
            </p:cNvSpPr>
            <p:nvPr/>
          </p:nvSpPr>
          <p:spPr bwMode="auto">
            <a:xfrm>
              <a:off x="3190"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2000</a:t>
              </a:r>
              <a:endParaRPr lang="en-US">
                <a:latin typeface="Arial" charset="0"/>
                <a:cs typeface="Arial" charset="0"/>
              </a:endParaRPr>
            </a:p>
          </p:txBody>
        </p:sp>
        <p:sp>
          <p:nvSpPr>
            <p:cNvPr id="24671" name="Rectangle 95"/>
            <p:cNvSpPr>
              <a:spLocks noChangeArrowheads="1"/>
            </p:cNvSpPr>
            <p:nvPr/>
          </p:nvSpPr>
          <p:spPr bwMode="auto">
            <a:xfrm>
              <a:off x="3770"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2010</a:t>
              </a:r>
              <a:endParaRPr lang="en-US">
                <a:latin typeface="Arial" charset="0"/>
                <a:cs typeface="Arial" charset="0"/>
              </a:endParaRPr>
            </a:p>
          </p:txBody>
        </p:sp>
        <p:sp>
          <p:nvSpPr>
            <p:cNvPr id="24672" name="Rectangle 96"/>
            <p:cNvSpPr>
              <a:spLocks noChangeArrowheads="1"/>
            </p:cNvSpPr>
            <p:nvPr/>
          </p:nvSpPr>
          <p:spPr bwMode="auto">
            <a:xfrm>
              <a:off x="4359"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2020</a:t>
              </a:r>
              <a:endParaRPr lang="en-US">
                <a:latin typeface="Arial" charset="0"/>
                <a:cs typeface="Arial" charset="0"/>
              </a:endParaRPr>
            </a:p>
          </p:txBody>
        </p:sp>
        <p:sp>
          <p:nvSpPr>
            <p:cNvPr id="24673" name="Rectangle 97"/>
            <p:cNvSpPr>
              <a:spLocks noChangeArrowheads="1"/>
            </p:cNvSpPr>
            <p:nvPr/>
          </p:nvSpPr>
          <p:spPr bwMode="auto">
            <a:xfrm>
              <a:off x="4947" y="3303"/>
              <a:ext cx="2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2030</a:t>
              </a:r>
              <a:endParaRPr lang="en-US">
                <a:latin typeface="Arial" charset="0"/>
                <a:cs typeface="Arial" charset="0"/>
              </a:endParaRPr>
            </a:p>
          </p:txBody>
        </p:sp>
        <p:sp>
          <p:nvSpPr>
            <p:cNvPr id="24674" name="Rectangle 98"/>
            <p:cNvSpPr>
              <a:spLocks noChangeArrowheads="1"/>
            </p:cNvSpPr>
            <p:nvPr/>
          </p:nvSpPr>
          <p:spPr bwMode="auto">
            <a:xfrm rot="-5400000">
              <a:off x="903" y="1960"/>
              <a:ext cx="26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cs typeface="Arial" charset="0"/>
                </a:rPr>
                <a:t>Mtoe</a:t>
              </a:r>
              <a:endParaRPr lang="en-US">
                <a:latin typeface="Arial" charset="0"/>
                <a:cs typeface="Arial" charset="0"/>
              </a:endParaRPr>
            </a:p>
          </p:txBody>
        </p:sp>
        <p:sp>
          <p:nvSpPr>
            <p:cNvPr id="24675" name="Line 99"/>
            <p:cNvSpPr>
              <a:spLocks noChangeShapeType="1"/>
            </p:cNvSpPr>
            <p:nvPr/>
          </p:nvSpPr>
          <p:spPr bwMode="auto">
            <a:xfrm flipV="1">
              <a:off x="3426" y="852"/>
              <a:ext cx="1" cy="2342"/>
            </a:xfrm>
            <a:prstGeom prst="line">
              <a:avLst/>
            </a:prstGeom>
            <a:noFill/>
            <a:ln w="12700">
              <a:solidFill>
                <a:srgbClr val="000000"/>
              </a:solidFill>
              <a:round/>
              <a:headEnd/>
              <a:tailEnd/>
            </a:ln>
          </p:spPr>
          <p:txBody>
            <a:bodyPr/>
            <a:lstStyle/>
            <a:p>
              <a:endParaRPr lang="el-GR"/>
            </a:p>
          </p:txBody>
        </p:sp>
      </p:grpSp>
    </p:spTree>
    <p:extLst>
      <p:ext uri="{BB962C8B-B14F-4D97-AF65-F5344CB8AC3E}">
        <p14:creationId xmlns:p14="http://schemas.microsoft.com/office/powerpoint/2010/main" val="511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56"/>
                                        </p:tgtEl>
                                        <p:attrNameLst>
                                          <p:attrName>style.visibility</p:attrName>
                                        </p:attrNameLst>
                                      </p:cBhvr>
                                      <p:to>
                                        <p:strVal val="visible"/>
                                      </p:to>
                                    </p:set>
                                    <p:animEffect transition="in" filter="wipe(left)">
                                      <p:cBhvr>
                                        <p:cTn id="7" dur="500"/>
                                        <p:tgtEl>
                                          <p:spTgt spid="15565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5662"/>
                                        </p:tgtEl>
                                        <p:attrNameLst>
                                          <p:attrName>style.visibility</p:attrName>
                                        </p:attrNameLst>
                                      </p:cBhvr>
                                      <p:to>
                                        <p:strVal val="visible"/>
                                      </p:to>
                                    </p:set>
                                    <p:animEffect transition="in" filter="slide(fromBottom)">
                                      <p:cBhvr>
                                        <p:cTn id="10" dur="500"/>
                                        <p:tgtEl>
                                          <p:spTgt spid="15566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5655"/>
                                        </p:tgtEl>
                                        <p:attrNameLst>
                                          <p:attrName>style.visibility</p:attrName>
                                        </p:attrNameLst>
                                      </p:cBhvr>
                                      <p:to>
                                        <p:strVal val="visible"/>
                                      </p:to>
                                    </p:set>
                                    <p:animEffect transition="in" filter="wipe(left)">
                                      <p:cBhvr>
                                        <p:cTn id="15" dur="500"/>
                                        <p:tgtEl>
                                          <p:spTgt spid="15565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55661"/>
                                        </p:tgtEl>
                                        <p:attrNameLst>
                                          <p:attrName>style.visibility</p:attrName>
                                        </p:attrNameLst>
                                      </p:cBhvr>
                                      <p:to>
                                        <p:strVal val="visible"/>
                                      </p:to>
                                    </p:set>
                                    <p:animEffect transition="in" filter="slide(fromBottom)">
                                      <p:cBhvr>
                                        <p:cTn id="18" dur="500"/>
                                        <p:tgtEl>
                                          <p:spTgt spid="1556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5657"/>
                                        </p:tgtEl>
                                        <p:attrNameLst>
                                          <p:attrName>style.visibility</p:attrName>
                                        </p:attrNameLst>
                                      </p:cBhvr>
                                      <p:to>
                                        <p:strVal val="visible"/>
                                      </p:to>
                                    </p:set>
                                    <p:animEffect transition="in" filter="wipe(left)">
                                      <p:cBhvr>
                                        <p:cTn id="23" dur="500"/>
                                        <p:tgtEl>
                                          <p:spTgt spid="15565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55663"/>
                                        </p:tgtEl>
                                        <p:attrNameLst>
                                          <p:attrName>style.visibility</p:attrName>
                                        </p:attrNameLst>
                                      </p:cBhvr>
                                      <p:to>
                                        <p:strVal val="visible"/>
                                      </p:to>
                                    </p:set>
                                    <p:animEffect transition="in" filter="slide(fromBottom)">
                                      <p:cBhvr>
                                        <p:cTn id="26" dur="500"/>
                                        <p:tgtEl>
                                          <p:spTgt spid="1556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5652"/>
                                        </p:tgtEl>
                                        <p:attrNameLst>
                                          <p:attrName>style.visibility</p:attrName>
                                        </p:attrNameLst>
                                      </p:cBhvr>
                                      <p:to>
                                        <p:strVal val="visible"/>
                                      </p:to>
                                    </p:set>
                                    <p:animEffect transition="in" filter="wipe(left)">
                                      <p:cBhvr>
                                        <p:cTn id="31" dur="500"/>
                                        <p:tgtEl>
                                          <p:spTgt spid="155652"/>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155660"/>
                                        </p:tgtEl>
                                        <p:attrNameLst>
                                          <p:attrName>style.visibility</p:attrName>
                                        </p:attrNameLst>
                                      </p:cBhvr>
                                      <p:to>
                                        <p:strVal val="visible"/>
                                      </p:to>
                                    </p:set>
                                    <p:animEffect transition="in" filter="slide(fromTop)">
                                      <p:cBhvr>
                                        <p:cTn id="34" dur="500"/>
                                        <p:tgtEl>
                                          <p:spTgt spid="1556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5654"/>
                                        </p:tgtEl>
                                        <p:attrNameLst>
                                          <p:attrName>style.visibility</p:attrName>
                                        </p:attrNameLst>
                                      </p:cBhvr>
                                      <p:to>
                                        <p:strVal val="visible"/>
                                      </p:to>
                                    </p:set>
                                    <p:animEffect transition="in" filter="wipe(left)">
                                      <p:cBhvr>
                                        <p:cTn id="39" dur="500"/>
                                        <p:tgtEl>
                                          <p:spTgt spid="15565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55659"/>
                                        </p:tgtEl>
                                        <p:attrNameLst>
                                          <p:attrName>style.visibility</p:attrName>
                                        </p:attrNameLst>
                                      </p:cBhvr>
                                      <p:to>
                                        <p:strVal val="visible"/>
                                      </p:to>
                                    </p:set>
                                    <p:animEffect transition="in" filter="slide(fromBottom)">
                                      <p:cBhvr>
                                        <p:cTn id="42" dur="500"/>
                                        <p:tgtEl>
                                          <p:spTgt spid="1556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5653"/>
                                        </p:tgtEl>
                                        <p:attrNameLst>
                                          <p:attrName>style.visibility</p:attrName>
                                        </p:attrNameLst>
                                      </p:cBhvr>
                                      <p:to>
                                        <p:strVal val="visible"/>
                                      </p:to>
                                    </p:set>
                                    <p:animEffect transition="in" filter="wipe(left)">
                                      <p:cBhvr>
                                        <p:cTn id="47" dur="500"/>
                                        <p:tgtEl>
                                          <p:spTgt spid="15565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55658"/>
                                        </p:tgtEl>
                                        <p:attrNameLst>
                                          <p:attrName>style.visibility</p:attrName>
                                        </p:attrNameLst>
                                      </p:cBhvr>
                                      <p:to>
                                        <p:strVal val="visible"/>
                                      </p:to>
                                    </p:set>
                                    <p:animEffect transition="in" filter="slide(fromBottom)">
                                      <p:cBhvr>
                                        <p:cTn id="50" dur="500"/>
                                        <p:tgtEl>
                                          <p:spTgt spid="155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nimBg="1"/>
      <p:bldP spid="155653" grpId="0" animBg="1"/>
      <p:bldP spid="155654" grpId="0" animBg="1"/>
      <p:bldP spid="155655" grpId="0" animBg="1"/>
      <p:bldP spid="155656" grpId="0" animBg="1"/>
      <p:bldP spid="155657" grpId="0" animBg="1"/>
      <p:bldP spid="155658" grpId="0"/>
      <p:bldP spid="155659" grpId="0"/>
      <p:bldP spid="155660" grpId="0"/>
      <p:bldP spid="155661" grpId="0"/>
      <p:bldP spid="155662" grpId="0"/>
      <p:bldP spid="15566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0825" y="274638"/>
            <a:ext cx="8569325" cy="850900"/>
          </a:xfrm>
        </p:spPr>
        <p:txBody>
          <a:bodyPr/>
          <a:lstStyle/>
          <a:p>
            <a:pPr eaLnBrk="1" hangingPunct="1">
              <a:defRPr/>
            </a:pPr>
            <a:r>
              <a:rPr lang="el-GR" sz="3600" dirty="0" smtClean="0">
                <a:solidFill>
                  <a:schemeClr val="folHlink"/>
                </a:solidFill>
              </a:rPr>
              <a:t>Πετρέλαιο</a:t>
            </a:r>
            <a:r>
              <a:rPr lang="el-GR" sz="2400" dirty="0" smtClean="0">
                <a:solidFill>
                  <a:schemeClr val="folHlink"/>
                </a:solidFill>
              </a:rPr>
              <a:t> : </a:t>
            </a:r>
            <a:r>
              <a:rPr lang="el-GR" sz="3200" dirty="0" smtClean="0">
                <a:solidFill>
                  <a:schemeClr val="folHlink"/>
                </a:solidFill>
              </a:rPr>
              <a:t>Π</a:t>
            </a:r>
            <a:r>
              <a:rPr lang="el-GR" sz="2400" dirty="0" smtClean="0">
                <a:solidFill>
                  <a:schemeClr val="folHlink"/>
                </a:solidFill>
              </a:rPr>
              <a:t>αγκόσμια </a:t>
            </a:r>
            <a:r>
              <a:rPr lang="el-GR" sz="3200" dirty="0" smtClean="0">
                <a:solidFill>
                  <a:schemeClr val="folHlink"/>
                </a:solidFill>
              </a:rPr>
              <a:t>π</a:t>
            </a:r>
            <a:r>
              <a:rPr lang="el-GR" sz="2400" dirty="0" smtClean="0">
                <a:solidFill>
                  <a:schemeClr val="folHlink"/>
                </a:solidFill>
              </a:rPr>
              <a:t>αραγωγή και </a:t>
            </a:r>
            <a:r>
              <a:rPr lang="el-GR" sz="2800" dirty="0" smtClean="0">
                <a:solidFill>
                  <a:schemeClr val="folHlink"/>
                </a:solidFill>
              </a:rPr>
              <a:t>κ</a:t>
            </a:r>
            <a:r>
              <a:rPr lang="el-GR" sz="2400" dirty="0" smtClean="0">
                <a:solidFill>
                  <a:schemeClr val="folHlink"/>
                </a:solidFill>
              </a:rPr>
              <a:t>ατανάλωση</a:t>
            </a:r>
          </a:p>
        </p:txBody>
      </p:sp>
      <p:pic>
        <p:nvPicPr>
          <p:cNvPr id="17411" name="Picture 3" descr="World Energy Resources Oil 2004"/>
          <p:cNvPicPr>
            <a:picLocks noGrp="1" noChangeAspect="1" noChangeArrowheads="1"/>
          </p:cNvPicPr>
          <p:nvPr>
            <p:ph idx="1"/>
          </p:nvPr>
        </p:nvPicPr>
        <p:blipFill>
          <a:blip r:embed="rId3" cstate="print"/>
          <a:stretch>
            <a:fillRect/>
          </a:stretch>
        </p:blipFill>
        <p:spPr>
          <a:xfrm>
            <a:off x="580354" y="1268760"/>
            <a:ext cx="6737718" cy="5305078"/>
          </a:xfrm>
          <a:noFill/>
        </p:spPr>
      </p:pic>
    </p:spTree>
    <p:extLst>
      <p:ext uri="{BB962C8B-B14F-4D97-AF65-F5344CB8AC3E}">
        <p14:creationId xmlns:p14="http://schemas.microsoft.com/office/powerpoint/2010/main" val="7527512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332656"/>
            <a:ext cx="8229600" cy="1066800"/>
          </a:xfrm>
        </p:spPr>
        <p:txBody>
          <a:bodyPr>
            <a:normAutofit fontScale="90000"/>
          </a:bodyPr>
          <a:lstStyle/>
          <a:p>
            <a:pPr eaLnBrk="1" hangingPunct="1">
              <a:defRPr/>
            </a:pPr>
            <a:r>
              <a:rPr lang="el-GR" sz="4000" dirty="0" smtClean="0"/>
              <a:t>Φυσικό Αέριο : Παγκόσμια Παραγωγή και Κατανάλωση</a:t>
            </a:r>
          </a:p>
        </p:txBody>
      </p:sp>
      <p:pic>
        <p:nvPicPr>
          <p:cNvPr id="18435" name="Picture 3" descr="World Energy Resources Natural Gas 2004"/>
          <p:cNvPicPr>
            <a:picLocks noGrp="1" noChangeAspect="1" noChangeArrowheads="1"/>
          </p:cNvPicPr>
          <p:nvPr>
            <p:ph idx="1"/>
          </p:nvPr>
        </p:nvPicPr>
        <p:blipFill>
          <a:blip r:embed="rId3" cstate="print"/>
          <a:stretch>
            <a:fillRect/>
          </a:stretch>
        </p:blipFill>
        <p:spPr>
          <a:xfrm>
            <a:off x="1382656" y="1844824"/>
            <a:ext cx="5875885" cy="4729014"/>
          </a:xfrm>
          <a:noFill/>
        </p:spPr>
      </p:pic>
    </p:spTree>
    <p:extLst>
      <p:ext uri="{BB962C8B-B14F-4D97-AF65-F5344CB8AC3E}">
        <p14:creationId xmlns:p14="http://schemas.microsoft.com/office/powerpoint/2010/main" val="924764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476672"/>
            <a:ext cx="8229600" cy="1066800"/>
          </a:xfrm>
        </p:spPr>
        <p:txBody>
          <a:bodyPr>
            <a:normAutofit fontScale="90000"/>
          </a:bodyPr>
          <a:lstStyle/>
          <a:p>
            <a:pPr eaLnBrk="1" hangingPunct="1">
              <a:defRPr/>
            </a:pPr>
            <a:r>
              <a:rPr lang="el-GR" sz="4000" dirty="0" smtClean="0"/>
              <a:t>Κάρβουνο : Παγκόσμια Παραγωγή και Κατανάλωση</a:t>
            </a:r>
          </a:p>
        </p:txBody>
      </p:sp>
      <p:pic>
        <p:nvPicPr>
          <p:cNvPr id="19459" name="Picture 3" descr="World Energy Resources Coal 2004"/>
          <p:cNvPicPr>
            <a:picLocks noGrp="1" noChangeAspect="1" noChangeArrowheads="1"/>
          </p:cNvPicPr>
          <p:nvPr>
            <p:ph idx="1"/>
          </p:nvPr>
        </p:nvPicPr>
        <p:blipFill>
          <a:blip r:embed="rId3" cstate="print"/>
          <a:stretch>
            <a:fillRect/>
          </a:stretch>
        </p:blipFill>
        <p:spPr>
          <a:xfrm>
            <a:off x="1331640" y="1864387"/>
            <a:ext cx="5990837" cy="4709451"/>
          </a:xfrm>
          <a:noFill/>
        </p:spPr>
      </p:pic>
    </p:spTree>
    <p:extLst>
      <p:ext uri="{BB962C8B-B14F-4D97-AF65-F5344CB8AC3E}">
        <p14:creationId xmlns:p14="http://schemas.microsoft.com/office/powerpoint/2010/main" val="2732317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800100" y="260648"/>
            <a:ext cx="7543800" cy="974725"/>
          </a:xfrm>
        </p:spPr>
        <p:txBody>
          <a:bodyPr/>
          <a:lstStyle/>
          <a:p>
            <a:pPr eaLnBrk="1" hangingPunct="1">
              <a:defRPr/>
            </a:pPr>
            <a:r>
              <a:rPr lang="el-GR" sz="2800" smtClean="0"/>
              <a:t>Υδροηλεκτρικό Δυναμικό: Ποσοστό Δέσμευσης</a:t>
            </a:r>
          </a:p>
        </p:txBody>
      </p:sp>
      <p:pic>
        <p:nvPicPr>
          <p:cNvPr id="20483" name="Picture 3" descr="World Energy Resources Hydro 2002"/>
          <p:cNvPicPr>
            <a:picLocks noGrp="1" noChangeAspect="1" noChangeArrowheads="1"/>
          </p:cNvPicPr>
          <p:nvPr>
            <p:ph idx="1"/>
          </p:nvPr>
        </p:nvPicPr>
        <p:blipFill>
          <a:blip r:embed="rId3" cstate="print"/>
          <a:stretch>
            <a:fillRect/>
          </a:stretch>
        </p:blipFill>
        <p:spPr>
          <a:xfrm>
            <a:off x="236417" y="1340768"/>
            <a:ext cx="7388208" cy="5233070"/>
          </a:xfrm>
          <a:noFill/>
        </p:spPr>
      </p:pic>
    </p:spTree>
    <p:extLst>
      <p:ext uri="{BB962C8B-B14F-4D97-AF65-F5344CB8AC3E}">
        <p14:creationId xmlns:p14="http://schemas.microsoft.com/office/powerpoint/2010/main" val="429416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552" y="332657"/>
            <a:ext cx="8064896" cy="864096"/>
          </a:xfrm>
        </p:spPr>
        <p:txBody>
          <a:bodyPr/>
          <a:lstStyle/>
          <a:p>
            <a:pPr eaLnBrk="1" hangingPunct="1">
              <a:defRPr/>
            </a:pPr>
            <a:r>
              <a:rPr lang="el-GR" sz="2800" dirty="0" smtClean="0"/>
              <a:t>Πρωτογενής Ενεργειακή Χρήση ανά κάτοικο</a:t>
            </a:r>
            <a:r>
              <a:rPr lang="en-US" sz="2800" dirty="0" smtClean="0"/>
              <a:t>, 2030</a:t>
            </a:r>
          </a:p>
        </p:txBody>
      </p:sp>
      <p:pic>
        <p:nvPicPr>
          <p:cNvPr id="27651" name="Picture 4"/>
          <p:cNvPicPr>
            <a:picLocks noGrp="1" noChangeAspect="1" noChangeArrowheads="1"/>
          </p:cNvPicPr>
          <p:nvPr>
            <p:ph idx="1"/>
          </p:nvPr>
        </p:nvPicPr>
        <p:blipFill>
          <a:blip r:embed="rId3" cstate="print"/>
          <a:srcRect/>
          <a:stretch>
            <a:fillRect/>
          </a:stretch>
        </p:blipFill>
        <p:spPr>
          <a:xfrm>
            <a:off x="647700" y="1414463"/>
            <a:ext cx="7848600" cy="4606925"/>
          </a:xfrm>
          <a:noFill/>
        </p:spPr>
      </p:pic>
    </p:spTree>
    <p:extLst>
      <p:ext uri="{BB962C8B-B14F-4D97-AF65-F5344CB8AC3E}">
        <p14:creationId xmlns:p14="http://schemas.microsoft.com/office/powerpoint/2010/main" val="14361502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579296" cy="418058"/>
          </a:xfrm>
        </p:spPr>
        <p:txBody>
          <a:bodyPr>
            <a:noAutofit/>
          </a:bodyPr>
          <a:lstStyle/>
          <a:p>
            <a:r>
              <a:rPr lang="el-GR" sz="3600" dirty="0" smtClean="0"/>
              <a:t>ΗΠΑ: Ενεργειακή Ζήτηση σε </a:t>
            </a:r>
            <a:r>
              <a:rPr lang="en-US" sz="3600" dirty="0" smtClean="0"/>
              <a:t>quads (2007)</a:t>
            </a:r>
            <a:endParaRPr lang="el-GR" sz="3600" dirty="0"/>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3" cstate="print"/>
          <a:srcRect/>
          <a:stretch>
            <a:fillRect/>
          </a:stretch>
        </p:blipFill>
        <p:spPr bwMode="auto">
          <a:xfrm>
            <a:off x="0" y="1124744"/>
            <a:ext cx="9136144" cy="5184576"/>
          </a:xfrm>
          <a:prstGeom prst="rect">
            <a:avLst/>
          </a:prstGeom>
          <a:noFill/>
          <a:ln w="9525">
            <a:noFill/>
            <a:miter lim="800000"/>
            <a:headEnd/>
            <a:tailEnd/>
          </a:ln>
        </p:spPr>
      </p:pic>
    </p:spTree>
    <p:extLst>
      <p:ext uri="{BB962C8B-B14F-4D97-AF65-F5344CB8AC3E}">
        <p14:creationId xmlns:p14="http://schemas.microsoft.com/office/powerpoint/2010/main" val="29651914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51720" y="171675"/>
            <a:ext cx="7092280" cy="6686325"/>
          </a:xfrm>
          <a:prstGeom prst="rect">
            <a:avLst/>
          </a:prstGeom>
          <a:noFill/>
          <a:ln w="9525">
            <a:noFill/>
            <a:miter lim="800000"/>
            <a:headEnd/>
            <a:tailEnd/>
          </a:ln>
        </p:spPr>
      </p:pic>
      <p:sp>
        <p:nvSpPr>
          <p:cNvPr id="2" name="1 - Τίτλος"/>
          <p:cNvSpPr>
            <a:spLocks noGrp="1"/>
          </p:cNvSpPr>
          <p:nvPr>
            <p:ph type="title"/>
          </p:nvPr>
        </p:nvSpPr>
        <p:spPr>
          <a:xfrm>
            <a:off x="457200" y="274638"/>
            <a:ext cx="5050904" cy="1642194"/>
          </a:xfrm>
        </p:spPr>
        <p:txBody>
          <a:bodyPr/>
          <a:lstStyle/>
          <a:p>
            <a:r>
              <a:rPr lang="el-GR" dirty="0" smtClean="0"/>
              <a:t>ΗΠΑ: ενεργειακή ζήτηση ανά καύσιμο</a:t>
            </a:r>
            <a:endParaRPr lang="el-GR" dirty="0"/>
          </a:p>
        </p:txBody>
      </p:sp>
    </p:spTree>
    <p:extLst>
      <p:ext uri="{BB962C8B-B14F-4D97-AF65-F5344CB8AC3E}">
        <p14:creationId xmlns:p14="http://schemas.microsoft.com/office/powerpoint/2010/main" val="516570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ΗΠΑ: Ενεργειακή ζήτηση ανά </a:t>
            </a:r>
            <a:r>
              <a:rPr lang="el-GR" sz="2800" dirty="0" err="1" smtClean="0"/>
              <a:t>δολλάριο</a:t>
            </a:r>
            <a:r>
              <a:rPr lang="el-GR" sz="2800" dirty="0" smtClean="0"/>
              <a:t> ΑΕΠ και ανά κάτοικο (η ζήτηση του 1980 ίσον με 1)</a:t>
            </a:r>
            <a:endParaRPr lang="el-GR" sz="28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739594" y="1196753"/>
            <a:ext cx="8249724" cy="5661248"/>
          </a:xfrm>
          <a:prstGeom prst="rect">
            <a:avLst/>
          </a:prstGeom>
          <a:noFill/>
          <a:ln w="9525">
            <a:noFill/>
            <a:miter lim="800000"/>
            <a:headEnd/>
            <a:tailEnd/>
          </a:ln>
        </p:spPr>
      </p:pic>
    </p:spTree>
    <p:extLst>
      <p:ext uri="{BB962C8B-B14F-4D97-AF65-F5344CB8AC3E}">
        <p14:creationId xmlns:p14="http://schemas.microsoft.com/office/powerpoint/2010/main" val="840102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2|0.7|0.3"/>
</p:tagLst>
</file>

<file path=ppt/tags/tag2.xml><?xml version="1.0" encoding="utf-8"?>
<p:tagLst xmlns:a="http://schemas.openxmlformats.org/drawingml/2006/main" xmlns:r="http://schemas.openxmlformats.org/officeDocument/2006/relationships" xmlns:p="http://schemas.openxmlformats.org/presentationml/2006/main">
  <p:tag name="TIMING" val="|0.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chemeClr val="tx1"/>
          </a:solidFill>
          <a:tailEnd type="triangle" w="lg" len="lg"/>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spPr>
      <a:bodyPr wrap="square" rtlCol="0">
        <a:spAutoFit/>
      </a:bodyPr>
      <a:lstStyle>
        <a:defPPr fontAlgn="base">
          <a:defRPr b="1" dirty="0" err="1">
            <a:latin typeface="Cambria Math" panose="02040503050406030204" pitchFamily="18" charset="0"/>
            <a:ea typeface="Cambria Math" panose="02040503050406030204" pitchFamily="18"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5213</Words>
  <Application>Microsoft Office PowerPoint</Application>
  <PresentationFormat>On-screen Show (4:3)</PresentationFormat>
  <Paragraphs>1129</Paragraphs>
  <Slides>121</Slides>
  <Notes>96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121</vt:i4>
      </vt:variant>
    </vt:vector>
  </HeadingPairs>
  <TitlesOfParts>
    <vt:vector size="125" baseType="lpstr">
      <vt:lpstr>Office Theme</vt:lpstr>
      <vt:lpstr>1_Office Theme</vt:lpstr>
      <vt:lpstr>PhotoImpact</vt:lpstr>
      <vt:lpstr>Chart</vt:lpstr>
      <vt:lpstr>ΕΝΕΡΓΕΙΑΚΗ ΠΟΛΙΤΙΚΗ ΚΑΙ ΔΙΑΧΕΙΡΙΣΗ - ΛΗΨΗ ΑΠΟΦΑΣΕΩΝ</vt:lpstr>
      <vt:lpstr>PowerPoint Presentation</vt:lpstr>
      <vt:lpstr>PowerPoint Presentation</vt:lpstr>
      <vt:lpstr>ΕΥΡΩΠΑΪΚΗ ΕΝΕΡΓΕΙΑΚΗ ΠΟΛΙΤΙΚΗ</vt:lpstr>
      <vt:lpstr>ΕΥΡΩΠΑΪΚΗ ΕΝΩΣΗ</vt:lpstr>
      <vt:lpstr>ΕΥΡΩΠΑΪΚΗ ΕΝΩΣΗ</vt:lpstr>
      <vt:lpstr>ΕΥΡΩΠΑΪΚΗ ΕΝΩΣΗ</vt:lpstr>
      <vt:lpstr>ΕΥΡΩΠΑΪΚΗ ΕΝΩΣΗ  Συγκριτικά στοιχεία</vt:lpstr>
      <vt:lpstr>ΕΥΡΩΠΑΪΚΗ ΕΝΩΣΗ – Στοιχεία Πληθυσμού</vt:lpstr>
      <vt:lpstr>ΕΥΡΩΠΑΪΚΗ ΕΝΩΣΗ - ΑΕΠ</vt:lpstr>
      <vt:lpstr>ΕΝΕΡΓΕΙΑ : ΜΕΡΙΚΕΣ ΒΑΣΙΚΕΣ ΕΝΝΟΙΕΣ</vt:lpstr>
      <vt:lpstr>ΒΑΣΙΚΕΣ ΕΝΝΟΙΕΣ</vt:lpstr>
      <vt:lpstr>PowerPoint Presentation</vt:lpstr>
      <vt:lpstr>ΕΥΡΩΠΑΙΚΗ ΕΝΩΣΗ (EU-27)</vt:lpstr>
      <vt:lpstr>ΕΥΡΩΠΑΙΚΗ ΕΝΩΣΗ (EU-27)</vt:lpstr>
      <vt:lpstr>PowerPoint Presentation</vt:lpstr>
      <vt:lpstr>PowerPoint Presentation</vt:lpstr>
      <vt:lpstr>PowerPoint Presentation</vt:lpstr>
      <vt:lpstr>PowerPoint Presentation</vt:lpstr>
      <vt:lpstr>ΕΥΡΩΠΑΙΚΗ ΕΝΩΣΗ (EU-27)</vt:lpstr>
      <vt:lpstr>ΕΥΡΩΠΑΪΚΗ ΕΝΩΣΗ (EU-27) – ΑΣΦΑΛΕΙΑ ΠΡΟΜΗΘΕΙΑΣ ΕΝΕΡΓΕΙΑΚΩΝ ΚΑΥΣΙΜΩΝ</vt:lpstr>
      <vt:lpstr>ΕΥΡΩΠΑΪΚΗ ΕΝΩΣΗ (EU-27) ΕΞΑΡΤΗΣΗ ΧΩΡΩΝ ΑΠΟ ΕΙΣΑΓΩΓΕΣ ΚΑΥΣΙΜΩΝ</vt:lpstr>
      <vt:lpstr>ΕΥΡΩΠΑΪΚΗ ΕΝΩΣΗ (EU-27) ΠΟΣΟΣΤΟ ΗΛΕΚΤΡΟΠΑΡΑΓΩΓΗΣ ΑΠΟ ΑΠΕ</vt:lpstr>
      <vt:lpstr>ΕΥΡΩΠΑΪΚΗ ΕΝΩΣΗ (EU-27)</vt:lpstr>
      <vt:lpstr>ΕΝΕΡΓΕΙΑΚΗ ΠΟΛΙΤΙΚΗ – ΒΑΣΙΚΑ ΣΤΟΙΧΕΙΑ</vt:lpstr>
      <vt:lpstr>PowerPoint Presentation</vt:lpstr>
      <vt:lpstr>Ενεργειακή πολιτική – σχέση με τις λοιπές πολιτικές </vt:lpstr>
      <vt:lpstr>Ενεργειακή πολιτική - Ιστορική αναδρομή 1945-1960s </vt:lpstr>
      <vt:lpstr>Ενεργειακή πολιτική - Ιστορική αναδρομή 1970s </vt:lpstr>
      <vt:lpstr>Ενεργειακή πολιτική - Ιστορική αναδρομή 1980s </vt:lpstr>
      <vt:lpstr>Ενεργειακή πολιτική - Ιστορική αναδρομή 1990s </vt:lpstr>
      <vt:lpstr>Ενεργειακή πολιτική   2000 - σήμερα</vt:lpstr>
      <vt:lpstr>ΕΝΕΡΓΕΙΑΚΗ ΠΟΛΙΤΙΚΗ – ανάγκη για δρομολόγηση αλλαγών</vt:lpstr>
      <vt:lpstr>ΕΝΕΡΓΕΙΑΚΗ ΠΟΛΙΤΙΚΗ ΜΕΙΩΣΗ ΕΥΚΟΛΑ ΔΙΑΘΕΣΙΜΩΝ ΚΟΙΤΑΣΜΑΤΩΝ, ΡΥΠΑΝΣΗ, ΚΛΙΜΑΤΙΚΗ ΑΛΛΑΓΗ</vt:lpstr>
      <vt:lpstr>ΕΝΕΡΓΕΙΑΚΗ ΠΟΛΙΤΙΚΗ : ΥΠΕΡΕΘΝΙΚΗ &amp; ΕΘΝΙΚΗ</vt:lpstr>
      <vt:lpstr>PowerPoint Presentation</vt:lpstr>
      <vt:lpstr>ΕΥΡΩΠΑΪΚΗ ΕΝΕΡΓΕΙΑΚΗ ΠΟΛΙΤΙΚΗ</vt:lpstr>
      <vt:lpstr>ΕΕ : ΣΤΟΧΟΙ ΕΝΕΡΓΕΙΑΚΗΣ ΠΟΛΙΤΙΚΗΣ</vt:lpstr>
      <vt:lpstr>ΕΥΡΩΠΑΪΚΗ ΕΝΕΡΓΕΙΑΚΗ ΠΟΛΙΤΙΚΗ</vt:lpstr>
      <vt:lpstr>PowerPoint Presentation</vt:lpstr>
      <vt:lpstr>ΕΥΡΩΠΑΪΚΗ ΕΝΕΡΓΕΙΑΚΗ ΠΟΛΙΤΙΚΗ</vt:lpstr>
      <vt:lpstr>ΕΥΡΩΠΑΪΚΗ ΕΝΕΡΓΕΙΑΚΗ ΠΟΛΙΤΙΚΗ – GREEN PAPER</vt:lpstr>
      <vt:lpstr>GREEN PAPER FOR ENERGY</vt:lpstr>
      <vt:lpstr>ΕΥΡΩΠΑΪΚΗ ΠΟΛΙΤΙΚΗ</vt:lpstr>
      <vt:lpstr>ΕΥΡΩΠΑΪΚΗ ΠΟΛΙΤΙΚΗ</vt:lpstr>
      <vt:lpstr>PowerPoint Presentation</vt:lpstr>
      <vt:lpstr>PowerPoint Presentation</vt:lpstr>
      <vt:lpstr>PowerPoint Presentation</vt:lpstr>
      <vt:lpstr>PowerPoint Presentation</vt:lpstr>
      <vt:lpstr>7ο ΠΡΟΓΡΑΜΜΑ ΠΛΑΙΣΙΟ</vt:lpstr>
      <vt:lpstr>ΕΝΕΡΓΕΙΑ ΚΑΙ ΙΣΧΥΣ</vt:lpstr>
      <vt:lpstr>Βασικές Μονάδες Ενέργειας - Συντελεστές Μετατροπής</vt:lpstr>
      <vt:lpstr>Ενέργεια-Ισχύς</vt:lpstr>
      <vt:lpstr>ΕΝΕΡΓΕΙΑΚΑ ΜΕΓΕΘΗ</vt:lpstr>
      <vt:lpstr>100 kJ ΕΝΕΡΓΕΙΑΣ</vt:lpstr>
      <vt:lpstr>ΤΟ ΗΛΕΚΤΡΟΜΑΓΝΗΤΙΚΟ ΦΑΣΜΑ</vt:lpstr>
      <vt:lpstr>Ενεργειακές μηχανές μετατροπής</vt:lpstr>
      <vt:lpstr>ΝΟΜΟΙ ΘΕΡΜΟΔΥΝΑΜΙΚΗΣ</vt:lpstr>
      <vt:lpstr>ΜΕΤΑΤΡΟΠΗ ΕΝΕΡΓΕΙΑΣ</vt:lpstr>
      <vt:lpstr>Βασικές μορφές Ενέργειας</vt:lpstr>
      <vt:lpstr>Ο ενεργειακός τομέας</vt:lpstr>
      <vt:lpstr>Η ΔΟΜΗ ΤΟΥ ΕΝΕΡΓΕΙΑΚΟΥ ΣΥΣΤΗΜΑΤΟΣ</vt:lpstr>
      <vt:lpstr>ΕΝΕΡΓΕΙΑΚΟ ΣΥΣΤΗΜΑ</vt:lpstr>
      <vt:lpstr>ΕΝΕΡΓΕΙΑΚΟ ΣΥΣΤΗΜΑ – βασικά στοιχεία</vt:lpstr>
      <vt:lpstr>ΕΝΕΡΓΕΙΑΚΟ ΣΥΣΤΗΜΑ 1/3</vt:lpstr>
      <vt:lpstr>ΕΝΕΡΓΕΙΑΚΟ ΣΥΣΤΗΜΑ 2/3</vt:lpstr>
      <vt:lpstr>ΕΝΕΡΓΕΙΑΚΟ ΣΥΣΤΗΜΑ 3/3</vt:lpstr>
      <vt:lpstr>ΕΝΕΡΓΕΙΑΚΟΙ ΦΟΡΕΙΣ</vt:lpstr>
      <vt:lpstr>ΕΞΕΛΙΞΗ ΚΑΤΑΝΑΛΩΣΗΣ ΚΑΥΣΙΜΩΝ</vt:lpstr>
      <vt:lpstr>Η ΕΞΕΛΙΞΗ ΤΟΥ ΕΝΕΡΓΕΙΑΚΟΥ ΣΥΣΤΗΜΑΤΟΣ  -  1</vt:lpstr>
      <vt:lpstr>Η ΕΞΕΛΙΞΗ ΤΟΥ ΕΝΕΡΓΕΙΑΚΟΥ ΣΥΣΤΗΜΑΤΟΣ  -  2</vt:lpstr>
      <vt:lpstr>ΦΩΤΟΣΥΝΘΕΣΗ</vt:lpstr>
      <vt:lpstr>ΔΙΑΝΕΜΗΜΕΝΟ ΔΙΚΤΥΟ ΜΕ ΣΥΜΒΑΤΙΚΗ ΠΑΡΑΓΩΓΗ</vt:lpstr>
      <vt:lpstr>ΔΙΑΝΕΜΗΜΕΝΟ ΔΙΚΤΥΟ ΜΕ ΔΙΑΝΕΜΗΜΕΝΗ ΠΑΡΑΓΩΓΗ &amp; ΑΝΕΞΑΡΤΗΤΟ ΔΙΚΤΥΟ ΔΙΑΝΟΜΗΣ</vt:lpstr>
      <vt:lpstr>ΤΟ ΗΛΕΚΤΡΙΚΟ ΔΙΚΤΥΟ ΑΥΡΙΟ</vt:lpstr>
      <vt:lpstr>Παράδειγμα Συστήματος για Άντληση Νερού:  Ενεργειακές μετατροπές και βαθμοί απόδοσης  από το αρχικό καύσιμο μέχρι την αντλία νερού</vt:lpstr>
      <vt:lpstr>ΕΝΕΡΓΕΙΑΚΟΙ ΠΟΡΟΙ, ΦΟΡΕΙΣ &amp; ΧΡΗΣΕΙΣ</vt:lpstr>
      <vt:lpstr>ΕΝΕΡΓΕΙΑΚΟΙ ΠΟΡΟΙ: ΕΞΟΡΥΞΗ, ΜΕΤΑΦΟΡΑ, ΜΕΤΑΤΡΟΠΗ</vt:lpstr>
      <vt:lpstr>Ευρωπαϊκή Ένωση – Εναλλακτικό Σενάριο : Πολιτικές-κλειδιά</vt:lpstr>
      <vt:lpstr>ΣΗΜΕΡΙΝΟ ΠΛΑΙΣΙΟ </vt:lpstr>
      <vt:lpstr>ΕΝΕΡΓΕΙΑΚΟΙ ΠΟΡΟΙ</vt:lpstr>
      <vt:lpstr>PowerPoint Presentation</vt:lpstr>
      <vt:lpstr>ΒΑΣΙΚΑ ΧΑΡΑΚΤΗΡΙΣΤΙΚΑ ΑΝΑΝΕΩΣΙΜΩΝ ΠΗΓΩΝ ΕΝΕΡΓΕΙΑΣ</vt:lpstr>
      <vt:lpstr>PowerPoint Presentation</vt:lpstr>
      <vt:lpstr>ΟΛΟΚΛΗΡΩΜΕΝΟΣ ΕΝΕΡΓΕΙΑΚΟΣ ΣΧΕΔΙΑΣΜΟΣ ΠΕΡΙΟΧΗΣ</vt:lpstr>
      <vt:lpstr>PowerPoint Presentation</vt:lpstr>
      <vt:lpstr>ΚΡΙΤΗΡΙΑ ΚΑΙ ΠΑΡΑΜΕΤΡΟΙ ΓΙΑ ΤΗ ΛΗΨΗ ΤΩΝ ΑΠΟΦΑΣΕΩΝ</vt:lpstr>
      <vt:lpstr>PowerPoint Presentation</vt:lpstr>
      <vt:lpstr>Ενεργειακοί Πόροι : τάξη μεγέθους</vt:lpstr>
      <vt:lpstr>Παγκόσμια Ζήτηση Πρωτογενούς Ενέργειας</vt:lpstr>
      <vt:lpstr>Παγκόσμια Ζήτηση Πρωτογενούς  Ενέργειας</vt:lpstr>
      <vt:lpstr>Πετρέλαιο : Παγκόσμια παραγωγή και κατανάλωση</vt:lpstr>
      <vt:lpstr>Φυσικό Αέριο : Παγκόσμια Παραγωγή και Κατανάλωση</vt:lpstr>
      <vt:lpstr>Κάρβουνο : Παγκόσμια Παραγωγή και Κατανάλωση</vt:lpstr>
      <vt:lpstr>Υδροηλεκτρικό Δυναμικό: Ποσοστό Δέσμευσης</vt:lpstr>
      <vt:lpstr>Πρωτογενής Ενεργειακή Χρήση ανά κάτοικο, 2030</vt:lpstr>
      <vt:lpstr>ΗΠΑ: Ενεργειακή Ζήτηση σε quads (2007)</vt:lpstr>
      <vt:lpstr>ΗΠΑ: ενεργειακή ζήτηση ανά καύσιμο</vt:lpstr>
      <vt:lpstr>ΗΠΑ: Ενεργειακή ζήτηση ανά δολλάριο ΑΕΠ και ανά κάτοικο (η ζήτηση του 1980 ίσον με 1)</vt:lpstr>
      <vt:lpstr>Πόσα ορυκτά καύσιμα υπάρχουν ακόμα ? </vt:lpstr>
      <vt:lpstr>Παγκόσμιες εκπομπές CO2 από τον κύκλο της ενέργειας</vt:lpstr>
      <vt:lpstr>Αύξηση Παγκόσμιας Ενεργειακής Ζήτησης και Εκπομπές CO2</vt:lpstr>
      <vt:lpstr>Αύξηση Πρωτογενούς Ζήτησης Πετρελαίου, 2002-2030</vt:lpstr>
      <vt:lpstr>EU Σύνθεση Πρωτογενούς Ενέργειας </vt:lpstr>
      <vt:lpstr>Ποσοστό του ΦΑ στην ηλεκτροπαραγωγή στην ΕU</vt:lpstr>
      <vt:lpstr>EU: Ισοζύγιο Προμηθειών ΦΑ</vt:lpstr>
      <vt:lpstr>Ευρωπαϊκή Ένωση: Μείωση Ζήτησης Πετρελαίου στο Εναλλακτικό vs. Αναφοράς Σενάριο, 2030</vt:lpstr>
      <vt:lpstr>EU CO2 Εκπομπές στο Σενάριο   Αναφοράς και στο Εναλλακτικό Σενάριο</vt:lpstr>
      <vt:lpstr>Πρώτα συμπεράσματα </vt:lpstr>
      <vt:lpstr>ΕΛΛΑΣ – ΕΝΕΡΓΕΙΑΚΑ ΜΕΓΕΘΗ</vt:lpstr>
      <vt:lpstr>Ελλάς: Εξέλιξη Τελικής Κατανάλωσης 1971-2003</vt:lpstr>
      <vt:lpstr>Ελλάς: Εξέλιξη Συνολικής Ενεργειακής Προσφοράς 1971-2003</vt:lpstr>
      <vt:lpstr>Ποσοστά Συνολικής Πρωτογενούς Ενεργειακής Προσφοράς 2003</vt:lpstr>
      <vt:lpstr>Ελλάς: Εξέλιξη Συνολικής Παραγωγής Ενέργειας 1971-2003</vt:lpstr>
      <vt:lpstr>Ελλάς: Εξέλιξη Κατανάλωσης Πετρελαιοειδών 1971-2003</vt:lpstr>
      <vt:lpstr>Ελλάς: Εξέλιξη Ηλεκτροπαραγωγής 1971-2003</vt:lpstr>
      <vt:lpstr>Η απαιτούμενη Ενεργειακή Τεχνολογία </vt:lpstr>
      <vt:lpstr>Ενεργειακή Απόδοση</vt:lpstr>
      <vt:lpstr>ΒΙΒΛΙΟΓΡΑΦΙΑ</vt:lpstr>
      <vt:lpstr>πηγές</vt:lpstr>
      <vt:lpstr>INTERNET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ΕΝΕΡΓΕΙΑΚΗ ΔΙΑΧΕΙΡΙΣΗ ΚΑΙ ΠΟΛΙΤΙΚΗ – ΛΗΨΗ ΑΠΟΦΑΣΕΩΝ</dc:title>
  <dc:creator>Dias Haralambopoulos</dc:creator>
  <cp:lastModifiedBy>Dias Haralambopoulos</cp:lastModifiedBy>
  <cp:revision>54</cp:revision>
  <cp:lastPrinted>2015-01-21T15:19:04Z</cp:lastPrinted>
  <dcterms:created xsi:type="dcterms:W3CDTF">2015-01-16T13:10:19Z</dcterms:created>
  <dcterms:modified xsi:type="dcterms:W3CDTF">2015-02-14T16:43:16Z</dcterms:modified>
</cp:coreProperties>
</file>