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</p:sldMasterIdLst>
  <p:notesMasterIdLst>
    <p:notesMasterId r:id="rId115"/>
  </p:notesMasterIdLst>
  <p:sldIdLst>
    <p:sldId id="629" r:id="rId4"/>
    <p:sldId id="630" r:id="rId5"/>
    <p:sldId id="631" r:id="rId6"/>
    <p:sldId id="628" r:id="rId7"/>
    <p:sldId id="256" r:id="rId8"/>
    <p:sldId id="297" r:id="rId9"/>
    <p:sldId id="304" r:id="rId10"/>
    <p:sldId id="622" r:id="rId11"/>
    <p:sldId id="534" r:id="rId12"/>
    <p:sldId id="535" r:id="rId13"/>
    <p:sldId id="536" r:id="rId14"/>
    <p:sldId id="537" r:id="rId15"/>
    <p:sldId id="538" r:id="rId16"/>
    <p:sldId id="539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7" r:id="rId29"/>
    <p:sldId id="468" r:id="rId30"/>
    <p:sldId id="469" r:id="rId31"/>
    <p:sldId id="606" r:id="rId32"/>
    <p:sldId id="607" r:id="rId33"/>
    <p:sldId id="608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16" r:id="rId42"/>
    <p:sldId id="617" r:id="rId43"/>
    <p:sldId id="618" r:id="rId44"/>
    <p:sldId id="619" r:id="rId45"/>
    <p:sldId id="620" r:id="rId46"/>
    <p:sldId id="623" r:id="rId47"/>
    <p:sldId id="502" r:id="rId48"/>
    <p:sldId id="556" r:id="rId49"/>
    <p:sldId id="557" r:id="rId50"/>
    <p:sldId id="510" r:id="rId51"/>
    <p:sldId id="511" r:id="rId52"/>
    <p:sldId id="570" r:id="rId53"/>
    <p:sldId id="512" r:id="rId54"/>
    <p:sldId id="516" r:id="rId55"/>
    <p:sldId id="517" r:id="rId56"/>
    <p:sldId id="518" r:id="rId57"/>
    <p:sldId id="563" r:id="rId58"/>
    <p:sldId id="564" r:id="rId59"/>
    <p:sldId id="519" r:id="rId60"/>
    <p:sldId id="542" r:id="rId61"/>
    <p:sldId id="547" r:id="rId62"/>
    <p:sldId id="540" r:id="rId63"/>
    <p:sldId id="541" r:id="rId64"/>
    <p:sldId id="543" r:id="rId65"/>
    <p:sldId id="544" r:id="rId66"/>
    <p:sldId id="560" r:id="rId67"/>
    <p:sldId id="545" r:id="rId68"/>
    <p:sldId id="562" r:id="rId69"/>
    <p:sldId id="546" r:id="rId70"/>
    <p:sldId id="565" r:id="rId71"/>
    <p:sldId id="566" r:id="rId72"/>
    <p:sldId id="572" r:id="rId73"/>
    <p:sldId id="575" r:id="rId74"/>
    <p:sldId id="571" r:id="rId75"/>
    <p:sldId id="522" r:id="rId76"/>
    <p:sldId id="523" r:id="rId77"/>
    <p:sldId id="524" r:id="rId78"/>
    <p:sldId id="525" r:id="rId79"/>
    <p:sldId id="526" r:id="rId80"/>
    <p:sldId id="527" r:id="rId81"/>
    <p:sldId id="573" r:id="rId82"/>
    <p:sldId id="574" r:id="rId83"/>
    <p:sldId id="577" r:id="rId84"/>
    <p:sldId id="578" r:id="rId85"/>
    <p:sldId id="580" r:id="rId86"/>
    <p:sldId id="581" r:id="rId87"/>
    <p:sldId id="528" r:id="rId88"/>
    <p:sldId id="529" r:id="rId89"/>
    <p:sldId id="530" r:id="rId90"/>
    <p:sldId id="531" r:id="rId91"/>
    <p:sldId id="532" r:id="rId92"/>
    <p:sldId id="548" r:id="rId93"/>
    <p:sldId id="549" r:id="rId94"/>
    <p:sldId id="550" r:id="rId95"/>
    <p:sldId id="551" r:id="rId96"/>
    <p:sldId id="586" r:id="rId97"/>
    <p:sldId id="596" r:id="rId98"/>
    <p:sldId id="597" r:id="rId99"/>
    <p:sldId id="601" r:id="rId100"/>
    <p:sldId id="585" r:id="rId101"/>
    <p:sldId id="602" r:id="rId102"/>
    <p:sldId id="587" r:id="rId103"/>
    <p:sldId id="588" r:id="rId104"/>
    <p:sldId id="589" r:id="rId105"/>
    <p:sldId id="627" r:id="rId106"/>
    <p:sldId id="590" r:id="rId107"/>
    <p:sldId id="591" r:id="rId108"/>
    <p:sldId id="592" r:id="rId109"/>
    <p:sldId id="593" r:id="rId110"/>
    <p:sldId id="594" r:id="rId111"/>
    <p:sldId id="625" r:id="rId112"/>
    <p:sldId id="595" r:id="rId113"/>
    <p:sldId id="624" r:id="rId1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66"/>
    <a:srgbClr val="FFFF00"/>
    <a:srgbClr val="6699FF"/>
    <a:srgbClr val="FF5050"/>
    <a:srgbClr val="FF66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40" y="-102"/>
      </p:cViewPr>
      <p:guideLst>
        <p:guide orient="horz" pos="1008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viewProps" Target="viewProp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theme" Target="theme/theme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8.xml"/><Relationship Id="rId3" Type="http://schemas.openxmlformats.org/officeDocument/2006/relationships/slide" Target="slides/slide14.xml"/><Relationship Id="rId7" Type="http://schemas.openxmlformats.org/officeDocument/2006/relationships/slide" Target="slides/slide32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6" Type="http://schemas.openxmlformats.org/officeDocument/2006/relationships/slide" Target="slides/slide27.xml"/><Relationship Id="rId11" Type="http://schemas.openxmlformats.org/officeDocument/2006/relationships/slide" Target="slides/slide93.xml"/><Relationship Id="rId5" Type="http://schemas.openxmlformats.org/officeDocument/2006/relationships/slide" Target="slides/slide22.xml"/><Relationship Id="rId10" Type="http://schemas.openxmlformats.org/officeDocument/2006/relationships/slide" Target="slides/slide92.xml"/><Relationship Id="rId4" Type="http://schemas.openxmlformats.org/officeDocument/2006/relationships/slide" Target="slides/slide17.xml"/><Relationship Id="rId9" Type="http://schemas.openxmlformats.org/officeDocument/2006/relationships/slide" Target="slides/slide7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r>
              <a:rPr lang="en-US" dirty="0" smtClean="0"/>
              <a:t>Mortgage</a:t>
            </a:r>
            <a:r>
              <a:rPr lang="en-US" baseline="0" dirty="0" smtClean="0"/>
              <a:t> I</a:t>
            </a:r>
            <a:r>
              <a:rPr lang="en-US" dirty="0" smtClean="0"/>
              <a:t>nterest </a:t>
            </a:r>
            <a:r>
              <a:rPr lang="en-US" dirty="0"/>
              <a:t>Rates Curve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Φύλλο1!$E$2</c:f>
              <c:strCache>
                <c:ptCount val="1"/>
                <c:pt idx="0">
                  <c:v>Interest Rates Curve</c:v>
                </c:pt>
              </c:strCache>
            </c:strRef>
          </c:tx>
          <c:cat>
            <c:strRef>
              <c:f>Φύλλο1!$D$3:$D$9</c:f>
              <c:strCache>
                <c:ptCount val="7"/>
                <c:pt idx="0">
                  <c:v>3 years </c:v>
                </c:pt>
                <c:pt idx="1">
                  <c:v>5 years </c:v>
                </c:pt>
                <c:pt idx="2">
                  <c:v>7 years </c:v>
                </c:pt>
                <c:pt idx="3">
                  <c:v>15 years </c:v>
                </c:pt>
                <c:pt idx="4">
                  <c:v>20 years </c:v>
                </c:pt>
                <c:pt idx="5">
                  <c:v>30 years </c:v>
                </c:pt>
                <c:pt idx="6">
                  <c:v>40 years </c:v>
                </c:pt>
              </c:strCache>
            </c:strRef>
          </c:cat>
          <c:val>
            <c:numRef>
              <c:f>Φύλλο1!$E$3:$E$9</c:f>
              <c:numCache>
                <c:formatCode>0.000%</c:formatCode>
                <c:ptCount val="7"/>
                <c:pt idx="0">
                  <c:v>1.6250000000000049E-2</c:v>
                </c:pt>
                <c:pt idx="1">
                  <c:v>1.8750000000000055E-2</c:v>
                </c:pt>
                <c:pt idx="2">
                  <c:v>2.5000000000000071E-2</c:v>
                </c:pt>
                <c:pt idx="3">
                  <c:v>3.2500000000000091E-2</c:v>
                </c:pt>
                <c:pt idx="4">
                  <c:v>4.0000000000000112E-2</c:v>
                </c:pt>
                <c:pt idx="5">
                  <c:v>4.2500000000000024E-2</c:v>
                </c:pt>
                <c:pt idx="6">
                  <c:v>4.8750000000000113E-2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604800"/>
        <c:axId val="205952064"/>
        <c:axId val="238555136"/>
      </c:line3DChart>
      <c:catAx>
        <c:axId val="238604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l-GR"/>
          </a:p>
        </c:txPr>
        <c:crossAx val="205952064"/>
        <c:crosses val="autoZero"/>
        <c:auto val="1"/>
        <c:lblAlgn val="ctr"/>
        <c:lblOffset val="100"/>
        <c:noMultiLvlLbl val="0"/>
      </c:catAx>
      <c:valAx>
        <c:axId val="205952064"/>
        <c:scaling>
          <c:orientation val="minMax"/>
        </c:scaling>
        <c:delete val="0"/>
        <c:axPos val="l"/>
        <c:majorGridlines/>
        <c:numFmt formatCode="0.0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l-GR"/>
          </a:p>
        </c:txPr>
        <c:crossAx val="238604800"/>
        <c:crosses val="autoZero"/>
        <c:crossBetween val="between"/>
      </c:valAx>
      <c:serAx>
        <c:axId val="238555136"/>
        <c:scaling>
          <c:orientation val="minMax"/>
        </c:scaling>
        <c:delete val="1"/>
        <c:axPos val="b"/>
        <c:majorTickMark val="out"/>
        <c:minorTickMark val="none"/>
        <c:tickLblPos val="none"/>
        <c:crossAx val="205952064"/>
        <c:crosses val="autoZero"/>
      </c:serAx>
    </c:plotArea>
    <c:plotVisOnly val="1"/>
    <c:dispBlanksAs val="gap"/>
    <c:showDLblsOverMax val="0"/>
  </c:chart>
  <c:spPr>
    <a:solidFill>
      <a:srgbClr val="E3FFA3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ACE60A-8CB8-4260-B63D-52B9DF1F5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7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7BC90-248A-4E22-95A8-258D97701D8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64E8D-A7BF-45DF-8CFA-EA37EA21F9A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42D17-0ACE-4BA6-8B1E-9082E64EBF5E}" type="slidenum">
              <a:rPr lang="en-US"/>
              <a:pPr/>
              <a:t>55</a:t>
            </a:fld>
            <a:endParaRPr lang="en-US"/>
          </a:p>
        </p:txBody>
      </p:sp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669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56B46-D9EE-4317-A2ED-CD6B6E9BB85E}" type="slidenum">
              <a:rPr lang="en-US"/>
              <a:pPr/>
              <a:t>56</a:t>
            </a:fld>
            <a:endParaRPr lang="en-US"/>
          </a:p>
        </p:txBody>
      </p:sp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2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l-GR">
              <a:latin typeface="Arial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766888"/>
            <a:ext cx="7678737" cy="762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6D3B29-B304-475D-8CB3-6C118762C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1FB3-166F-4314-9C51-D0B63600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862013"/>
            <a:ext cx="2039938" cy="5233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862013"/>
            <a:ext cx="5970587" cy="5233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9197-8D3C-474F-B555-E3573FFE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9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5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93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0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9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9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5CAEF-A8CE-4E32-A05C-E334799B0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45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3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9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34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98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95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26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08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70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1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61CC8-21F6-45A9-B239-22FE556B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3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11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89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7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50AC-8973-4208-A5CF-6FCE82E93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242F-85F0-42F6-A7F4-278081837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CC17-B490-4287-9F8C-64648BEB0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0634-524A-4579-AA2E-232F4E168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44344-5E87-4FB4-A751-31EF42004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651D8-5D33-45A0-9BB2-398EAE9BC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13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862013"/>
            <a:ext cx="816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Hawawini &amp; Viallet</a:t>
            </a:r>
            <a:endParaRPr lang="en-US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865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914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E0E7B5B-1E43-48D6-ACC9-C3AEA2E2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utoUpdateAnimBg="0"/>
      <p:bldP spid="3138" grpId="0" build="p" bldLvl="5" autoUpdateAnimBg="0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31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w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.xls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3.xls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4.xls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Microsoft_Excel_97-2003_Worksheet5.xls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charset="0"/>
              </a:rPr>
              <a:t>Διεθνής Χρηματοοικονομική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284983"/>
            <a:ext cx="7848600" cy="17283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smtClean="0"/>
              <a:t> </a:t>
            </a:r>
            <a:r>
              <a:rPr lang="en-US" sz="2800" smtClean="0">
                <a:solidFill>
                  <a:schemeClr val="tx1"/>
                </a:solidFill>
                <a:latin typeface="Arial" charset="0"/>
              </a:rPr>
              <a:t>FINANCIAL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DECISIONS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967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Θεόδωρος Συριόπουλος</a:t>
            </a:r>
            <a:endParaRPr lang="el-GR" sz="1800" b="1" i="1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  <a:cs typeface="Arial" charset="0"/>
              </a:rPr>
              <a:t>Τμήμα </a:t>
            </a:r>
            <a:r>
              <a:rPr lang="el-GR" sz="1800" b="1" i="1" dirty="0">
                <a:solidFill>
                  <a:prstClr val="black"/>
                </a:solidFill>
                <a:latin typeface="Calibri"/>
                <a:cs typeface="Arial" charset="0"/>
              </a:rPr>
              <a:t>Ναυτιλίας και Επιχειρηματικών Υπηρεσιών</a:t>
            </a:r>
          </a:p>
        </p:txBody>
      </p:sp>
    </p:spTree>
    <p:extLst>
      <p:ext uri="{BB962C8B-B14F-4D97-AF65-F5344CB8AC3E}">
        <p14:creationId xmlns:p14="http://schemas.microsoft.com/office/powerpoint/2010/main" val="38733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71310-775C-41BA-A6E5-379492FCF49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sz="2000" b="1" smtClean="0">
                <a:cs typeface="Times New Roman" pitchFamily="18" charset="0"/>
              </a:rPr>
              <a:t>Estimating amount</a:t>
            </a:r>
            <a:br>
              <a:rPr lang="en-US" sz="2000" b="1" smtClean="0">
                <a:cs typeface="Times New Roman" pitchFamily="18" charset="0"/>
              </a:rPr>
            </a:br>
            <a:r>
              <a:rPr lang="en-US" sz="2000" b="1" smtClean="0">
                <a:cs typeface="Times New Roman" pitchFamily="18" charset="0"/>
              </a:rPr>
              <a:t>o</a:t>
            </a:r>
            <a:r>
              <a:rPr lang="en-CA" sz="2000" b="1" smtClean="0">
                <a:cs typeface="Times New Roman" pitchFamily="18" charset="0"/>
              </a:rPr>
              <a:t>f required external funds</a:t>
            </a:r>
            <a:endParaRPr lang="en-US" sz="200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420938"/>
            <a:ext cx="6408738" cy="3459162"/>
          </a:xfrm>
        </p:spPr>
        <p:txBody>
          <a:bodyPr/>
          <a:lstStyle/>
          <a:p>
            <a:pPr eaLnBrk="1" hangingPunct="1"/>
            <a:r>
              <a:rPr lang="en-US" sz="1800" smtClean="0">
                <a:cs typeface="Times New Roman" pitchFamily="18" charset="0"/>
              </a:rPr>
              <a:t>if </a:t>
            </a:r>
            <a:r>
              <a:rPr lang="en-US" sz="1800" smtClean="0">
                <a:solidFill>
                  <a:schemeClr val="tx2"/>
                </a:solidFill>
                <a:cs typeface="Times New Roman" pitchFamily="18" charset="0"/>
              </a:rPr>
              <a:t>firm’s assets</a:t>
            </a:r>
            <a:r>
              <a:rPr lang="en-US" sz="1800" smtClean="0">
                <a:cs typeface="Times New Roman" pitchFamily="18" charset="0"/>
              </a:rPr>
              <a:t> are expected to…</a:t>
            </a:r>
            <a:r>
              <a:rPr lang="en-US" sz="800" smtClean="0">
                <a:cs typeface="Times New Roman" pitchFamily="18" charset="0"/>
              </a:rPr>
              <a:t/>
            </a:r>
            <a:br>
              <a:rPr lang="en-US" sz="800" smtClean="0">
                <a:cs typeface="Times New Roman" pitchFamily="18" charset="0"/>
              </a:rPr>
            </a:br>
            <a:endParaRPr lang="en-US" sz="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grow</a:t>
            </a:r>
            <a:r>
              <a:rPr lang="en-US" sz="180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more than</a:t>
            </a:r>
            <a:r>
              <a:rPr lang="en-US" sz="1800" smtClean="0"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&gt;&gt;&gt;</a:t>
            </a:r>
            <a:r>
              <a:rPr lang="en-US" sz="1800" smtClean="0">
                <a:cs typeface="Times New Roman" pitchFamily="18" charset="0"/>
              </a:rPr>
              <a:t>  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internally generated funds</a:t>
            </a:r>
            <a:r>
              <a:rPr lang="en-US" sz="20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80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xternal funds</a:t>
            </a:r>
            <a:r>
              <a:rPr lang="en-US" sz="1800" smtClean="0">
                <a:cs typeface="Times New Roman" pitchFamily="18" charset="0"/>
              </a:rPr>
              <a:t> be raised to fill the gap</a:t>
            </a:r>
          </a:p>
          <a:p>
            <a:pPr eaLnBrk="1" hangingPunct="1">
              <a:buFont typeface="Wingdings" pitchFamily="2" charset="2"/>
              <a:buNone/>
            </a:pPr>
            <a:endParaRPr lang="en-US" sz="8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cs typeface="Times New Roman" pitchFamily="18" charset="0"/>
              </a:rPr>
              <a:t>most firms raise external funds needed…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through </a:t>
            </a:r>
            <a:r>
              <a:rPr lang="en-US" sz="1800" smtClean="0">
                <a:solidFill>
                  <a:srgbClr val="FF0000"/>
                </a:solidFill>
                <a:cs typeface="Times New Roman" pitchFamily="18" charset="0"/>
              </a:rPr>
              <a:t>borrowing</a:t>
            </a:r>
            <a:endParaRPr lang="en-CA" sz="2000" b="1" smtClean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170B-DC87-40E7-A9A3-71355CE81187}" type="slidenum">
              <a:rPr lang="en-US"/>
              <a:pPr/>
              <a:t>100</a:t>
            </a:fld>
            <a:endParaRPr lang="en-US"/>
          </a:p>
        </p:txBody>
      </p:sp>
      <p:graphicFrame>
        <p:nvGraphicFramePr>
          <p:cNvPr id="451589" name="Object 5"/>
          <p:cNvGraphicFramePr>
            <a:graphicFrameLocks noChangeAspect="1"/>
          </p:cNvGraphicFramePr>
          <p:nvPr/>
        </p:nvGraphicFramePr>
        <p:xfrm>
          <a:off x="179512" y="2538413"/>
          <a:ext cx="89644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6" name="Equation" r:id="rId3" imgW="3924300" imgH="228600" progId="Equation.3">
                  <p:embed/>
                </p:oleObj>
              </mc:Choice>
              <mc:Fallback>
                <p:oleObj name="Equation" r:id="rId3" imgW="39243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538413"/>
                        <a:ext cx="8964488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0" name="Object 6"/>
          <p:cNvGraphicFramePr>
            <a:graphicFrameLocks noChangeAspect="1"/>
          </p:cNvGraphicFramePr>
          <p:nvPr/>
        </p:nvGraphicFramePr>
        <p:xfrm>
          <a:off x="857224" y="3500438"/>
          <a:ext cx="7312025" cy="214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7" name="Equation" r:id="rId5" imgW="2438280" imgH="1002960" progId="Equation.3">
                  <p:embed/>
                </p:oleObj>
              </mc:Choice>
              <mc:Fallback>
                <p:oleObj name="Equation" r:id="rId5" imgW="2438280" imgH="1002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500438"/>
                        <a:ext cx="7312025" cy="2143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596" name="Rectangle 12"/>
          <p:cNvSpPr>
            <a:spLocks noGrp="1" noChangeArrowheads="1"/>
          </p:cNvSpPr>
          <p:nvPr>
            <p:ph type="title"/>
          </p:nvPr>
        </p:nvSpPr>
        <p:spPr>
          <a:xfrm>
            <a:off x="714348" y="642918"/>
            <a:ext cx="7010400" cy="769441"/>
          </a:xfrm>
        </p:spPr>
        <p:txBody>
          <a:bodyPr/>
          <a:lstStyle/>
          <a:p>
            <a:pPr algn="l"/>
            <a:r>
              <a:rPr lang="en-US" sz="2200" b="1" dirty="0"/>
              <a:t>Expected Dividends as </a:t>
            </a:r>
            <a:br>
              <a:rPr lang="en-US" sz="2200" b="1" dirty="0"/>
            </a:br>
            <a:r>
              <a:rPr lang="en-US" sz="2200" b="1" dirty="0"/>
              <a:t>the Basis for Stock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9E8-33D8-44EF-BEF0-5753E2CD9AFA}" type="slidenum">
              <a:rPr lang="en-US"/>
              <a:pPr/>
              <a:t>101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857232"/>
            <a:ext cx="7162800" cy="430887"/>
          </a:xfrm>
        </p:spPr>
        <p:txBody>
          <a:bodyPr/>
          <a:lstStyle/>
          <a:p>
            <a:r>
              <a:rPr lang="en-US" sz="2200" b="1" dirty="0"/>
              <a:t>Stock Values with Zero Growth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000240"/>
            <a:ext cx="7181848" cy="78581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>
                <a:latin typeface="Arial" charset="0"/>
              </a:rPr>
              <a:t>	a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b="1" kern="1200" dirty="0" smtClean="0">
                <a:solidFill>
                  <a:srgbClr val="C00000"/>
                </a:solidFill>
                <a:latin typeface="Arial" charset="0"/>
              </a:rPr>
              <a:t>Zero Growth Stock </a:t>
            </a:r>
            <a:r>
              <a:rPr lang="en-US" sz="2200" dirty="0">
                <a:latin typeface="Arial" charset="0"/>
              </a:rPr>
              <a:t>is a common stock whose future dividends are not expected to grow at </a:t>
            </a:r>
            <a:r>
              <a:rPr lang="en-US" sz="2200" dirty="0" smtClean="0">
                <a:latin typeface="Arial" charset="0"/>
              </a:rPr>
              <a:t>all</a:t>
            </a:r>
            <a:endParaRPr lang="en-US" sz="2200" dirty="0"/>
          </a:p>
        </p:txBody>
      </p:sp>
      <p:graphicFrame>
        <p:nvGraphicFramePr>
          <p:cNvPr id="452614" name="Object 6"/>
          <p:cNvGraphicFramePr>
            <a:graphicFrameLocks noChangeAspect="1"/>
          </p:cNvGraphicFramePr>
          <p:nvPr/>
        </p:nvGraphicFramePr>
        <p:xfrm>
          <a:off x="1000100" y="3143248"/>
          <a:ext cx="701516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0" name="Equation" r:id="rId3" imgW="1955520" imgH="253800" progId="Equation.3">
                  <p:embed/>
                </p:oleObj>
              </mc:Choice>
              <mc:Fallback>
                <p:oleObj name="Equation" r:id="rId3" imgW="19555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3143248"/>
                        <a:ext cx="7015163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616" name="Object 8"/>
          <p:cNvGraphicFramePr>
            <a:graphicFrameLocks noChangeAspect="1"/>
          </p:cNvGraphicFramePr>
          <p:nvPr/>
        </p:nvGraphicFramePr>
        <p:xfrm>
          <a:off x="882620" y="4071942"/>
          <a:ext cx="8047098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1" name="Equation" r:id="rId5" imgW="2755800" imgH="431640" progId="Equation.3">
                  <p:embed/>
                </p:oleObj>
              </mc:Choice>
              <mc:Fallback>
                <p:oleObj name="Equation" r:id="rId5" imgW="27558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20" y="4071942"/>
                        <a:ext cx="8047098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 autoUpdateAnimBg="0"/>
      <p:bldP spid="452611" grpId="0" build="p" bldLvl="2" autoUpdateAnimBg="0" advAuto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8BB-24CC-4F59-BE37-E7FEF928C438}" type="slidenum">
              <a:rPr lang="en-US"/>
              <a:pPr/>
              <a:t>102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857232"/>
            <a:ext cx="7086600" cy="430887"/>
          </a:xfrm>
        </p:spPr>
        <p:txBody>
          <a:bodyPr/>
          <a:lstStyle/>
          <a:p>
            <a:pPr algn="l"/>
            <a:r>
              <a:rPr lang="en-US" sz="2200" b="1" dirty="0" smtClean="0"/>
              <a:t>Normal or Constant Growth</a:t>
            </a:r>
            <a:endParaRPr lang="en-US" sz="2200" b="1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2428868"/>
            <a:ext cx="7038972" cy="2000264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Growth that is expected to continue into the foreseeable future at about the same </a:t>
            </a:r>
            <a:r>
              <a:rPr lang="en-US" sz="2400" dirty="0" smtClean="0">
                <a:latin typeface="Arial" charset="0"/>
              </a:rPr>
              <a:t>rate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as that of the economy as a </a:t>
            </a:r>
            <a:r>
              <a:rPr lang="en-US" sz="2400" dirty="0" smtClean="0">
                <a:latin typeface="Arial" charset="0"/>
              </a:rPr>
              <a:t>whole</a:t>
            </a:r>
            <a:endParaRPr lang="en-US" sz="24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 g </a:t>
            </a:r>
            <a:r>
              <a:rPr lang="en-US" b="1" dirty="0">
                <a:solidFill>
                  <a:srgbClr val="C00000"/>
                </a:solidFill>
              </a:rPr>
              <a:t>= a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utoUpdateAnimBg="0"/>
      <p:bldP spid="45568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2CC17-B490-4287-9F8C-64648BEB00D0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980728"/>
            <a:ext cx="7086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 or Constant Growth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8313" y="2132856"/>
            <a:ext cx="8351837" cy="424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lvl="1">
              <a:buFontTx/>
              <a:buChar char="•"/>
            </a:pPr>
            <a:r>
              <a:rPr lang="en-GB" sz="1800" dirty="0" smtClean="0">
                <a:latin typeface="+mn-lt"/>
              </a:rPr>
              <a:t> to </a:t>
            </a:r>
            <a:r>
              <a:rPr lang="en-GB" sz="1800" dirty="0">
                <a:latin typeface="+mn-lt"/>
              </a:rPr>
              <a:t>estimate </a:t>
            </a:r>
            <a:r>
              <a:rPr lang="en-GB" sz="1800" b="1" i="1" dirty="0">
                <a:solidFill>
                  <a:schemeClr val="tx2"/>
                </a:solidFill>
                <a:latin typeface="+mn-lt"/>
              </a:rPr>
              <a:t>g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- 2 </a:t>
            </a:r>
            <a:r>
              <a:rPr lang="en-GB" sz="1800" dirty="0">
                <a:latin typeface="+mn-lt"/>
              </a:rPr>
              <a:t>basic methodologies</a:t>
            </a:r>
            <a:r>
              <a:rPr lang="en-GB" sz="1800" dirty="0" smtClean="0">
                <a:latin typeface="+mn-lt"/>
              </a:rPr>
              <a:t>:</a:t>
            </a:r>
          </a:p>
          <a:p>
            <a:pPr marL="269875" lvl="1"/>
            <a:endParaRPr lang="en-GB" sz="1800" dirty="0" smtClean="0">
              <a:latin typeface="+mn-lt"/>
            </a:endParaRPr>
          </a:p>
          <a:p>
            <a:pPr marL="269875" lvl="1"/>
            <a:endParaRPr lang="en-GB" sz="1800" dirty="0">
              <a:latin typeface="+mn-lt"/>
            </a:endParaRPr>
          </a:p>
          <a:p>
            <a:pPr marL="269875" lvl="1">
              <a:buFontTx/>
              <a:buChar char="•"/>
            </a:pPr>
            <a:r>
              <a:rPr lang="en-GB" sz="1800" dirty="0" smtClean="0">
                <a:latin typeface="+mn-lt"/>
              </a:rPr>
              <a:t> 1.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the historical </a:t>
            </a:r>
            <a:r>
              <a:rPr lang="en-GB" sz="1800" b="1" dirty="0">
                <a:solidFill>
                  <a:schemeClr val="tx2"/>
                </a:solidFill>
                <a:latin typeface="+mn-lt"/>
              </a:rPr>
              <a:t>growth rate of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dividends</a:t>
            </a:r>
            <a:r>
              <a:rPr lang="en-GB" sz="1800" dirty="0" smtClean="0">
                <a:latin typeface="+mn-lt"/>
              </a:rPr>
              <a:t/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       (</a:t>
            </a:r>
            <a:r>
              <a:rPr lang="en-GB" sz="1800" dirty="0">
                <a:latin typeface="+mn-lt"/>
              </a:rPr>
              <a:t>we need a time series of </a:t>
            </a:r>
            <a:r>
              <a:rPr lang="en-GB" sz="1800" dirty="0" smtClean="0">
                <a:latin typeface="+mn-lt"/>
              </a:rPr>
              <a:t>dividends) 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       - an </a:t>
            </a:r>
            <a:r>
              <a:rPr lang="en-GB" sz="1800" dirty="0">
                <a:latin typeface="+mn-lt"/>
              </a:rPr>
              <a:t>average of </a:t>
            </a:r>
            <a:r>
              <a:rPr lang="en-GB" sz="1800" dirty="0" smtClean="0">
                <a:latin typeface="+mn-lt"/>
              </a:rPr>
              <a:t>growth </a:t>
            </a:r>
            <a:r>
              <a:rPr lang="en-GB" sz="1800" dirty="0">
                <a:latin typeface="+mn-lt"/>
              </a:rPr>
              <a:t>rate of </a:t>
            </a:r>
            <a:r>
              <a:rPr lang="en-GB" sz="1800" dirty="0" smtClean="0">
                <a:latin typeface="+mn-lt"/>
              </a:rPr>
              <a:t>dividends</a:t>
            </a:r>
          </a:p>
          <a:p>
            <a:pPr marL="269875" lvl="1"/>
            <a:endParaRPr lang="en-GB" sz="1800" dirty="0" smtClean="0">
              <a:latin typeface="+mn-lt"/>
            </a:endParaRPr>
          </a:p>
          <a:p>
            <a:pPr marL="269875" lvl="1"/>
            <a:endParaRPr lang="en-GB" sz="1800" dirty="0">
              <a:latin typeface="+mn-lt"/>
            </a:endParaRPr>
          </a:p>
          <a:p>
            <a:pPr marL="269875" lvl="1">
              <a:buFontTx/>
              <a:buChar char="•"/>
            </a:pPr>
            <a:r>
              <a:rPr lang="en-GB" sz="1800" dirty="0" smtClean="0">
                <a:latin typeface="+mn-lt"/>
              </a:rPr>
              <a:t> 2. t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he </a:t>
            </a:r>
            <a:r>
              <a:rPr lang="en-GB" sz="1800" b="1" dirty="0">
                <a:solidFill>
                  <a:schemeClr val="tx2"/>
                </a:solidFill>
                <a:latin typeface="+mn-lt"/>
              </a:rPr>
              <a:t>internal growth rate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formula</a:t>
            </a:r>
            <a:endParaRPr lang="en-GB" sz="1800" dirty="0" smtClean="0">
              <a:latin typeface="+mn-lt"/>
            </a:endParaRPr>
          </a:p>
          <a:p>
            <a:pPr marL="269875" lvl="1"/>
            <a:r>
              <a:rPr lang="en-GB" sz="1800" dirty="0" smtClean="0">
                <a:latin typeface="+mn-lt"/>
              </a:rPr>
              <a:t>       the </a:t>
            </a:r>
            <a:r>
              <a:rPr lang="en-GB" sz="1800" dirty="0">
                <a:latin typeface="+mn-lt"/>
              </a:rPr>
              <a:t>growth rate of dividends is given by reinvesting cash in new </a:t>
            </a:r>
            <a:r>
              <a:rPr lang="en-GB" sz="1800" dirty="0" smtClean="0">
                <a:latin typeface="+mn-lt"/>
              </a:rPr>
              <a:t>project</a:t>
            </a:r>
            <a:endParaRPr lang="en-GB" sz="1800" dirty="0">
              <a:latin typeface="+mn-lt"/>
            </a:endParaRPr>
          </a:p>
          <a:p>
            <a:pPr marL="269875" lvl="1" algn="ctr"/>
            <a:endParaRPr lang="en-GB" sz="2400" dirty="0">
              <a:latin typeface="Verdana" pitchFamily="34" charset="0"/>
            </a:endParaRPr>
          </a:p>
          <a:p>
            <a:pPr marL="269875" lvl="1"/>
            <a:endParaRPr lang="en-GB" sz="2400" dirty="0">
              <a:latin typeface="Verdana" pitchFamily="34" charset="0"/>
            </a:endParaRPr>
          </a:p>
          <a:p>
            <a:pPr marL="269875" lvl="1"/>
            <a:endParaRPr lang="en-GB" sz="2400" b="1" dirty="0">
              <a:latin typeface="Verdana" pitchFamily="34" charset="0"/>
            </a:endParaRPr>
          </a:p>
        </p:txBody>
      </p:sp>
      <p:graphicFrame>
        <p:nvGraphicFramePr>
          <p:cNvPr id="405506" name="Object 2"/>
          <p:cNvGraphicFramePr>
            <a:graphicFrameLocks noChangeAspect="1"/>
          </p:cNvGraphicFramePr>
          <p:nvPr/>
        </p:nvGraphicFramePr>
        <p:xfrm>
          <a:off x="2987824" y="5328226"/>
          <a:ext cx="2736304" cy="53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07" name="Equation" r:id="rId3" imgW="1400321" imgH="209494" progId="Equation.3">
                  <p:embed/>
                </p:oleObj>
              </mc:Choice>
              <mc:Fallback>
                <p:oleObj name="Equation" r:id="rId3" imgW="1400321" imgH="20949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328226"/>
                        <a:ext cx="2736304" cy="537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C9D6A-511D-4B76-94DC-F78E1710B710}" type="slidenum">
              <a:rPr lang="en-US"/>
              <a:pPr/>
              <a:t>104</a:t>
            </a:fld>
            <a:endParaRPr lang="en-US"/>
          </a:p>
        </p:txBody>
      </p:sp>
      <p:graphicFrame>
        <p:nvGraphicFramePr>
          <p:cNvPr id="456709" name="Object 5"/>
          <p:cNvGraphicFramePr>
            <a:graphicFrameLocks noChangeAspect="1"/>
          </p:cNvGraphicFramePr>
          <p:nvPr/>
        </p:nvGraphicFramePr>
        <p:xfrm>
          <a:off x="857224" y="2803525"/>
          <a:ext cx="7858180" cy="91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4" name="Equation" r:id="rId3" imgW="2768400" imgH="469800" progId="Equation.3">
                  <p:embed/>
                </p:oleObj>
              </mc:Choice>
              <mc:Fallback>
                <p:oleObj name="Equation" r:id="rId3" imgW="276840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803525"/>
                        <a:ext cx="7858180" cy="911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0" name="Object 6"/>
          <p:cNvGraphicFramePr>
            <a:graphicFrameLocks noChangeAspect="1"/>
          </p:cNvGraphicFramePr>
          <p:nvPr/>
        </p:nvGraphicFramePr>
        <p:xfrm>
          <a:off x="1357290" y="4143380"/>
          <a:ext cx="3802062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5" name="Equation" r:id="rId5" imgW="1231560" imgH="444240" progId="Equation.3">
                  <p:embed/>
                </p:oleObj>
              </mc:Choice>
              <mc:Fallback>
                <p:oleObj name="Equation" r:id="rId5" imgW="12315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4143380"/>
                        <a:ext cx="3802062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3" name="Rectangle 9"/>
          <p:cNvSpPr>
            <a:spLocks noGrp="1" noChangeArrowheads="1"/>
          </p:cNvSpPr>
          <p:nvPr>
            <p:ph type="title"/>
          </p:nvPr>
        </p:nvSpPr>
        <p:spPr>
          <a:xfrm>
            <a:off x="714348" y="571480"/>
            <a:ext cx="8162925" cy="769441"/>
          </a:xfrm>
        </p:spPr>
        <p:txBody>
          <a:bodyPr/>
          <a:lstStyle/>
          <a:p>
            <a:pPr algn="l"/>
            <a:r>
              <a:rPr lang="en-US" sz="2200" b="1" dirty="0" smtClean="0"/>
              <a:t>Stock Valuation with Normal, or Constant, Growth:</a:t>
            </a:r>
            <a:br>
              <a:rPr lang="en-US" sz="2200" b="1" dirty="0" smtClean="0"/>
            </a:br>
            <a:r>
              <a:rPr lang="en-US" sz="2200" b="1" dirty="0" smtClean="0"/>
              <a:t>Gordon Model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923928" y="537321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sz="1200" baseline="-25000" dirty="0" smtClean="0">
                <a:solidFill>
                  <a:schemeClr val="tx2"/>
                </a:solidFill>
                <a:latin typeface="Arial" charset="0"/>
              </a:rPr>
              <a:t>0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     = (‘fair’) share price (value)</a:t>
            </a:r>
          </a:p>
          <a:p>
            <a:pPr eaLnBrk="0" hangingPunct="0"/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US" sz="1200" baseline="-25000" dirty="0" smtClean="0">
                <a:solidFill>
                  <a:schemeClr val="tx2"/>
                </a:solidFill>
                <a:latin typeface="Arial" charset="0"/>
              </a:rPr>
              <a:t>1       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= (expected divided) next fiscal year (t</a:t>
            </a:r>
            <a:r>
              <a:rPr lang="en-US" sz="1200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)</a:t>
            </a:r>
          </a:p>
          <a:p>
            <a:pPr eaLnBrk="0" hangingPunct="0"/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k</a:t>
            </a:r>
            <a:r>
              <a:rPr lang="en-US" sz="1200" baseline="-25000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      = cost of equity capital</a:t>
            </a:r>
          </a:p>
          <a:p>
            <a:pPr eaLnBrk="0" hangingPunct="0"/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g</a:t>
            </a:r>
            <a:r>
              <a:rPr lang="el-GR" sz="12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      = (constant) profitability growth rate of firm</a:t>
            </a:r>
            <a:endParaRPr lang="en-US" sz="12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BA9C-5F3B-4689-970E-0DE9C8770A7D}" type="slidenum">
              <a:rPr lang="en-US"/>
              <a:pPr/>
              <a:t>105</a:t>
            </a:fld>
            <a:endParaRPr lang="en-US"/>
          </a:p>
        </p:txBody>
      </p:sp>
      <p:graphicFrame>
        <p:nvGraphicFramePr>
          <p:cNvPr id="377861" name="Object 5"/>
          <p:cNvGraphicFramePr>
            <a:graphicFrameLocks noChangeAspect="1"/>
          </p:cNvGraphicFramePr>
          <p:nvPr/>
        </p:nvGraphicFramePr>
        <p:xfrm>
          <a:off x="1187624" y="3789040"/>
          <a:ext cx="529272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7" name="Equation" r:id="rId3" imgW="965160" imgH="444240" progId="Equation.3">
                  <p:embed/>
                </p:oleObj>
              </mc:Choice>
              <mc:Fallback>
                <p:oleObj name="Equation" r:id="rId3" imgW="96516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89040"/>
                        <a:ext cx="5292725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Grp="1" noChangeArrowheads="1"/>
          </p:cNvSpPr>
          <p:nvPr>
            <p:ph type="title"/>
          </p:nvPr>
        </p:nvSpPr>
        <p:spPr>
          <a:xfrm>
            <a:off x="714348" y="447240"/>
            <a:ext cx="8162925" cy="769441"/>
          </a:xfrm>
        </p:spPr>
        <p:txBody>
          <a:bodyPr/>
          <a:lstStyle/>
          <a:p>
            <a:pPr algn="l"/>
            <a:r>
              <a:rPr lang="en-US" sz="2200" b="1" dirty="0" smtClean="0"/>
              <a:t>Expected Rate of Return</a:t>
            </a:r>
            <a:br>
              <a:rPr lang="en-US" sz="2200" b="1" dirty="0" smtClean="0"/>
            </a:br>
            <a:r>
              <a:rPr lang="en-US" sz="2200" b="1" dirty="0" smtClean="0"/>
              <a:t>on a Constant Growth Stock</a:t>
            </a:r>
          </a:p>
        </p:txBody>
      </p:sp>
      <p:sp>
        <p:nvSpPr>
          <p:cNvPr id="3778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2767026"/>
          </a:xfrm>
        </p:spPr>
        <p:txBody>
          <a:bodyPr/>
          <a:lstStyle/>
          <a:p>
            <a:r>
              <a:rPr lang="en-US" sz="2400" dirty="0"/>
              <a:t>Dividend </a:t>
            </a:r>
            <a:r>
              <a:rPr lang="en-US" sz="2400" dirty="0" smtClean="0"/>
              <a:t>yield</a:t>
            </a:r>
          </a:p>
          <a:p>
            <a:r>
              <a:rPr lang="en-US" sz="2400" dirty="0" smtClean="0"/>
              <a:t>Expected </a:t>
            </a:r>
            <a:r>
              <a:rPr lang="en-US" sz="2400" dirty="0"/>
              <a:t>growth rate, or capital gains yield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3" grpId="0" autoUpdateAnimBg="0"/>
      <p:bldP spid="377864" grpId="0" build="p" bldLvl="2" autoUpdateAnimBg="0" advAuto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4D53-2887-46BD-B92C-574DF6D991A2}" type="slidenum">
              <a:rPr lang="en-US"/>
              <a:pPr/>
              <a:t>106</a:t>
            </a:fld>
            <a:endParaRPr lang="en-US"/>
          </a:p>
        </p:txBody>
      </p:sp>
      <p:sp>
        <p:nvSpPr>
          <p:cNvPr id="457734" name="Rectangle 6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8091487" cy="769441"/>
          </a:xfrm>
        </p:spPr>
        <p:txBody>
          <a:bodyPr/>
          <a:lstStyle/>
          <a:p>
            <a:pPr algn="l"/>
            <a:r>
              <a:rPr lang="en-US" sz="2200" b="1" dirty="0" smtClean="0"/>
              <a:t>Valuing Stocks with </a:t>
            </a:r>
            <a:br>
              <a:rPr lang="en-US" sz="2200" b="1" dirty="0" smtClean="0"/>
            </a:br>
            <a:r>
              <a:rPr lang="en-US" sz="2200" b="1" dirty="0" smtClean="0"/>
              <a:t>Non-Constant Growth</a:t>
            </a:r>
          </a:p>
        </p:txBody>
      </p:sp>
      <p:sp>
        <p:nvSpPr>
          <p:cNvPr id="4577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2214554"/>
            <a:ext cx="7302525" cy="2071702"/>
          </a:xfrm>
        </p:spPr>
        <p:txBody>
          <a:bodyPr/>
          <a:lstStyle/>
          <a:p>
            <a:pPr marL="508000" indent="-508000"/>
            <a:r>
              <a:rPr lang="en-US" sz="2400" b="1" dirty="0" smtClean="0">
                <a:solidFill>
                  <a:srgbClr val="C00000"/>
                </a:solidFill>
              </a:rPr>
              <a:t>Non-Constant Growth:</a:t>
            </a:r>
          </a:p>
          <a:p>
            <a:pPr marL="508000" indent="-508000">
              <a:buNone/>
            </a:pPr>
            <a:endParaRPr lang="en-US" sz="1200" b="1" dirty="0" smtClean="0">
              <a:solidFill>
                <a:srgbClr val="C00000"/>
              </a:solidFill>
            </a:endParaRPr>
          </a:p>
          <a:p>
            <a:pPr marL="508000" indent="-508000"/>
            <a:r>
              <a:rPr lang="en-US" sz="2400" dirty="0" smtClean="0"/>
              <a:t>the part of the life cycle of a firm in which its growth is either much faster or much slower</a:t>
            </a:r>
            <a:br>
              <a:rPr lang="en-US" sz="2400" dirty="0" smtClean="0"/>
            </a:br>
            <a:r>
              <a:rPr lang="en-US" sz="2400" dirty="0" smtClean="0"/>
              <a:t>than that of the economy as a whole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7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4" grpId="0" autoUpdateAnimBg="0"/>
      <p:bldP spid="457735" grpId="0" build="p" bldLvl="2" autoUpdateAnimBg="0" advAuto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EB95-4AF6-4B34-8182-179E172FFE89}" type="slidenum">
              <a:rPr lang="en-US"/>
              <a:pPr/>
              <a:t>107</a:t>
            </a:fld>
            <a:endParaRPr lang="en-US"/>
          </a:p>
        </p:txBody>
      </p:sp>
      <p:sp>
        <p:nvSpPr>
          <p:cNvPr id="45978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71472" y="2285992"/>
            <a:ext cx="8115328" cy="426720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1.</a:t>
            </a:r>
            <a:r>
              <a:rPr lang="en-US" sz="2200" dirty="0" smtClean="0"/>
              <a:t>	compute </a:t>
            </a:r>
            <a:r>
              <a:rPr lang="en-US" sz="2200" dirty="0"/>
              <a:t>the value of the dividends that experience </a:t>
            </a:r>
            <a:r>
              <a:rPr lang="en-US" sz="2200" dirty="0" smtClean="0"/>
              <a:t>non-constant </a:t>
            </a:r>
            <a:r>
              <a:rPr lang="en-US" sz="2200" dirty="0"/>
              <a:t>growth, and then find the PV of these </a:t>
            </a:r>
            <a:r>
              <a:rPr lang="en-US" sz="2200" dirty="0" smtClean="0"/>
              <a:t>dividends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US" sz="2200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2.</a:t>
            </a:r>
            <a:r>
              <a:rPr lang="en-US" sz="2200" dirty="0" smtClean="0"/>
              <a:t>	find </a:t>
            </a:r>
            <a:r>
              <a:rPr lang="en-US" sz="2200" dirty="0"/>
              <a:t>the price of the stock at the end of the </a:t>
            </a:r>
            <a:r>
              <a:rPr lang="en-US" sz="2200" dirty="0" smtClean="0"/>
              <a:t>non-constant </a:t>
            </a:r>
            <a:r>
              <a:rPr lang="en-US" sz="2200" dirty="0"/>
              <a:t>growth period, at which time it has become a constant growth </a:t>
            </a:r>
            <a:r>
              <a:rPr lang="en-US" sz="2200" dirty="0" smtClean="0"/>
              <a:t>stock </a:t>
            </a:r>
            <a:r>
              <a:rPr lang="en-US" sz="2200" dirty="0"/>
              <a:t>and discount this price back to the </a:t>
            </a:r>
            <a:r>
              <a:rPr lang="en-US" sz="2200" dirty="0" smtClean="0"/>
              <a:t>present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US" sz="2200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3.</a:t>
            </a:r>
            <a:r>
              <a:rPr lang="en-US" sz="2200" dirty="0" smtClean="0"/>
              <a:t>	add </a:t>
            </a:r>
            <a:r>
              <a:rPr lang="en-US" sz="2200" dirty="0"/>
              <a:t>these two components to find the intrinsic value of the stock </a:t>
            </a:r>
            <a:r>
              <a:rPr lang="en-US" sz="2200" dirty="0" smtClean="0"/>
              <a:t>P</a:t>
            </a:r>
            <a:r>
              <a:rPr lang="en-US" sz="2200" baseline="-25000" dirty="0" smtClean="0"/>
              <a:t>0</a:t>
            </a:r>
            <a:endParaRPr lang="en-US" sz="2200" dirty="0"/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7010400" cy="769441"/>
          </a:xfrm>
        </p:spPr>
        <p:txBody>
          <a:bodyPr/>
          <a:lstStyle/>
          <a:p>
            <a:pPr algn="l"/>
            <a:r>
              <a:rPr lang="en-US" sz="2200" b="1" dirty="0" smtClean="0"/>
              <a:t>Valuing Stocks with </a:t>
            </a:r>
            <a:br>
              <a:rPr lang="en-US" sz="2200" b="1" dirty="0" smtClean="0"/>
            </a:br>
            <a:r>
              <a:rPr lang="en-US" sz="2200" b="1" dirty="0" smtClean="0"/>
              <a:t>Non-Constant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9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9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9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6" grpId="0" build="p"/>
      <p:bldP spid="459785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2720-4428-4218-AD71-1C4958EEF4A1}" type="slidenum">
              <a:rPr lang="en-US"/>
              <a:pPr/>
              <a:t>108</a:t>
            </a:fld>
            <a:endParaRPr lang="en-US"/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8162925" cy="430887"/>
          </a:xfrm>
        </p:spPr>
        <p:txBody>
          <a:bodyPr/>
          <a:lstStyle/>
          <a:p>
            <a:pPr algn="l"/>
            <a:r>
              <a:rPr lang="en-US" sz="2200" b="1" dirty="0" smtClean="0"/>
              <a:t>Changes in Stock Valuation</a:t>
            </a:r>
          </a:p>
        </p:txBody>
      </p:sp>
      <p:sp>
        <p:nvSpPr>
          <p:cNvPr id="4587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2357430"/>
            <a:ext cx="7516839" cy="3738570"/>
          </a:xfrm>
        </p:spPr>
        <p:txBody>
          <a:bodyPr/>
          <a:lstStyle/>
          <a:p>
            <a:pPr marL="454025" indent="-454025"/>
            <a:r>
              <a:rPr lang="en-US" sz="2200" dirty="0" smtClean="0"/>
              <a:t>investors </a:t>
            </a:r>
            <a:r>
              <a:rPr lang="en-US" sz="2200" dirty="0"/>
              <a:t>change the rates of </a:t>
            </a:r>
            <a:r>
              <a:rPr lang="en-US" sz="2200" dirty="0" smtClean="0"/>
              <a:t>return</a:t>
            </a:r>
            <a:br>
              <a:rPr lang="en-US" sz="2200" dirty="0" smtClean="0"/>
            </a:br>
            <a:r>
              <a:rPr lang="en-US" sz="2200" dirty="0" smtClean="0"/>
              <a:t>required </a:t>
            </a:r>
            <a:r>
              <a:rPr lang="en-US" sz="2200" dirty="0"/>
              <a:t>to invest in </a:t>
            </a:r>
            <a:r>
              <a:rPr lang="en-US" sz="2200" dirty="0" smtClean="0"/>
              <a:t>stocks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  <a:p>
            <a:pPr marL="454025" indent="-454025"/>
            <a:r>
              <a:rPr lang="en-US" sz="2200" dirty="0" smtClean="0"/>
              <a:t>expectations </a:t>
            </a:r>
            <a:r>
              <a:rPr lang="en-US" sz="2200" dirty="0"/>
              <a:t>change about the cash </a:t>
            </a:r>
            <a:r>
              <a:rPr lang="en-US" sz="2200" dirty="0" smtClean="0"/>
              <a:t>flows</a:t>
            </a:r>
            <a:br>
              <a:rPr lang="en-US" sz="2200" dirty="0" smtClean="0"/>
            </a:br>
            <a:r>
              <a:rPr lang="en-US" sz="2200" dirty="0" smtClean="0"/>
              <a:t>associated </a:t>
            </a:r>
            <a:r>
              <a:rPr lang="en-US" sz="2200" dirty="0"/>
              <a:t>with particular stocks.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8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8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8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8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8" grpId="0" autoUpdateAnimBg="0"/>
      <p:bldP spid="458759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339EA-A676-4676-936D-5CACD2F3C254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8267700" cy="4319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chemeClr val="tx2"/>
                </a:solidFill>
                <a:cs typeface="Times New Roman" pitchFamily="18" charset="0"/>
              </a:rPr>
              <a:t>Efficient securities markets</a:t>
            </a:r>
            <a:r>
              <a:rPr lang="en-US" sz="700" b="1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700" b="1" smtClean="0">
                <a:solidFill>
                  <a:schemeClr val="tx2"/>
                </a:solidFill>
                <a:cs typeface="Times New Roman" pitchFamily="18" charset="0"/>
              </a:rPr>
            </a:br>
            <a:endParaRPr lang="en-CA" sz="7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>
                <a:solidFill>
                  <a:srgbClr val="FF0000"/>
                </a:solidFill>
              </a:rPr>
              <a:t>security prices are fair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chemeClr val="tx2"/>
                </a:solidFill>
                <a:cs typeface="Times New Roman" pitchFamily="18" charset="0"/>
              </a:rPr>
              <a:t>Efficient Market Hypothesis (EMH)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7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observed security price is best estimate of security value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ym typeface="Wingdings" pitchFamily="2" charset="2"/>
              </a:rPr>
              <a:t>	</a:t>
            </a:r>
            <a:r>
              <a:rPr lang="en-US" sz="140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sz="1400" smtClean="0">
                <a:sym typeface="Wingdings" pitchFamily="2" charset="2"/>
              </a:rPr>
              <a:t> </a:t>
            </a:r>
            <a:r>
              <a:rPr lang="en-US" sz="1400" smtClean="0"/>
              <a:t>price = value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</a:t>
            </a:r>
            <a:r>
              <a:rPr lang="en-US" sz="140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sz="1400" smtClean="0">
                <a:sym typeface="Wingdings" pitchFamily="2" charset="2"/>
              </a:rPr>
              <a:t> what you pay is what security is worth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</a:t>
            </a:r>
            <a:r>
              <a:rPr lang="en-US" sz="140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sz="1400" smtClean="0">
                <a:sym typeface="Wingdings" pitchFamily="2" charset="2"/>
              </a:rPr>
              <a:t> i</a:t>
            </a:r>
            <a:r>
              <a:rPr lang="en-US" sz="1400" smtClean="0"/>
              <a:t>mpossible to </a:t>
            </a:r>
            <a:r>
              <a:rPr lang="en-US" sz="1400" i="1" smtClean="0"/>
              <a:t>‘beat the market’</a:t>
            </a:r>
            <a:r>
              <a:rPr lang="en-US" sz="1400" smtClean="0"/>
              <a:t> </a:t>
            </a:r>
            <a:br>
              <a:rPr lang="en-US" sz="1400" smtClean="0"/>
            </a:br>
            <a:r>
              <a:rPr lang="en-US" sz="1400" smtClean="0"/>
              <a:t>	  because stock market efficiency causes existing share prices</a:t>
            </a:r>
            <a:br>
              <a:rPr lang="en-US" sz="1400" smtClean="0"/>
            </a:br>
            <a:r>
              <a:rPr lang="en-US" sz="1400" smtClean="0"/>
              <a:t>     to always incorporate &amp; reflect all relevant information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b="1" smtClean="0"/>
              <a:t>EMH</a:t>
            </a:r>
            <a:r>
              <a:rPr lang="en-US" sz="1400" smtClean="0"/>
              <a:t> means that stocks always trade at their fair value on stock exchanges, making it impossible for investors to either </a:t>
            </a:r>
            <a:r>
              <a:rPr lang="en-US" sz="1400" b="1" smtClean="0">
                <a:solidFill>
                  <a:schemeClr val="tx2"/>
                </a:solidFill>
              </a:rPr>
              <a:t>buy undervalued</a:t>
            </a:r>
            <a:r>
              <a:rPr lang="en-US" sz="1400" smtClean="0"/>
              <a:t> stocks or </a:t>
            </a:r>
            <a:r>
              <a:rPr lang="en-US" sz="1400" b="1" smtClean="0">
                <a:solidFill>
                  <a:schemeClr val="tx2"/>
                </a:solidFill>
              </a:rPr>
              <a:t>sell overvalued</a:t>
            </a:r>
            <a:r>
              <a:rPr lang="en-US" sz="1400" smtClean="0"/>
              <a:t> stocks  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Hence, it should be impossible to </a:t>
            </a:r>
            <a:r>
              <a:rPr lang="en-US" sz="1400" b="1" smtClean="0">
                <a:solidFill>
                  <a:schemeClr val="tx2"/>
                </a:solidFill>
              </a:rPr>
              <a:t>outperform</a:t>
            </a:r>
            <a:r>
              <a:rPr lang="en-US" sz="1400" smtClean="0"/>
              <a:t> the overall market through</a:t>
            </a:r>
            <a:br>
              <a:rPr lang="en-US" sz="1400" smtClean="0"/>
            </a:br>
            <a:r>
              <a:rPr lang="en-US" sz="1400" smtClean="0"/>
              <a:t>expert stock </a:t>
            </a:r>
            <a:r>
              <a:rPr lang="en-US" sz="1400" b="1" smtClean="0">
                <a:solidFill>
                  <a:schemeClr val="tx2"/>
                </a:solidFill>
              </a:rPr>
              <a:t>selection</a:t>
            </a:r>
            <a:r>
              <a:rPr lang="en-US" sz="1400" smtClean="0"/>
              <a:t> or market</a:t>
            </a:r>
            <a:r>
              <a:rPr lang="en-US" sz="1400" b="1" smtClean="0">
                <a:solidFill>
                  <a:schemeClr val="tx2"/>
                </a:solidFill>
              </a:rPr>
              <a:t> timing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the only way an investor can possibly obtain higher returns is</a:t>
            </a:r>
            <a:br>
              <a:rPr lang="en-US" sz="1400" smtClean="0"/>
            </a:br>
            <a:r>
              <a:rPr lang="en-US" sz="1400" smtClean="0"/>
              <a:t>by investing in</a:t>
            </a:r>
            <a:r>
              <a:rPr lang="en-US" sz="1400" b="1" smtClean="0">
                <a:solidFill>
                  <a:schemeClr val="tx2"/>
                </a:solidFill>
              </a:rPr>
              <a:t> riskier</a:t>
            </a:r>
            <a:r>
              <a:rPr lang="en-US" sz="1400" smtClean="0"/>
              <a:t> investments</a:t>
            </a:r>
            <a:endParaRPr lang="en-US" sz="1400" smtClean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7315200" cy="430887"/>
          </a:xfrm>
        </p:spPr>
        <p:txBody>
          <a:bodyPr/>
          <a:lstStyle/>
          <a:p>
            <a:pPr algn="l"/>
            <a:r>
              <a:rPr lang="en-US" sz="2200" b="1" dirty="0" smtClean="0"/>
              <a:t>The Efficient Markets Hypothesis (EMH)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B63F4-8D69-4083-85BF-69649ACA2DE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sz="2000" b="1" smtClean="0">
                <a:cs typeface="Times New Roman" pitchFamily="18" charset="0"/>
              </a:rPr>
              <a:t>Estimating amount</a:t>
            </a:r>
            <a:br>
              <a:rPr lang="en-US" sz="2000" b="1" smtClean="0">
                <a:cs typeface="Times New Roman" pitchFamily="18" charset="0"/>
              </a:rPr>
            </a:br>
            <a:r>
              <a:rPr lang="en-US" sz="2000" b="1" smtClean="0">
                <a:cs typeface="Times New Roman" pitchFamily="18" charset="0"/>
              </a:rPr>
              <a:t>o</a:t>
            </a:r>
            <a:r>
              <a:rPr lang="en-CA" sz="2000" b="1" smtClean="0">
                <a:cs typeface="Times New Roman" pitchFamily="18" charset="0"/>
              </a:rPr>
              <a:t>f required external funds</a:t>
            </a:r>
            <a:endParaRPr lang="en-US" sz="200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110537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4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Funding needs                        =    </a:t>
            </a:r>
            <a:r>
              <a:rPr lang="el-GR" sz="1800" b="1" i="1" smtClean="0">
                <a:solidFill>
                  <a:schemeClr val="tx2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chemeClr val="tx2"/>
                </a:solidFill>
                <a:cs typeface="Arial" charset="0"/>
              </a:rPr>
              <a:t>Cash + </a:t>
            </a:r>
            <a:r>
              <a:rPr lang="el-GR" sz="1800" b="1" i="1" smtClean="0">
                <a:solidFill>
                  <a:schemeClr val="tx2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chemeClr val="tx2"/>
                </a:solidFill>
                <a:cs typeface="Arial" charset="0"/>
              </a:rPr>
              <a:t>WCR + </a:t>
            </a:r>
            <a:r>
              <a:rPr lang="el-GR" sz="1800" b="1" i="1" smtClean="0">
                <a:solidFill>
                  <a:schemeClr val="tx2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chemeClr val="tx2"/>
                </a:solidFill>
                <a:cs typeface="Arial" charset="0"/>
              </a:rPr>
              <a:t>Fixed Assets</a:t>
            </a:r>
            <a:endParaRPr lang="en-CA" sz="12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2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2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6699FF"/>
                </a:solidFill>
                <a:cs typeface="Times New Roman" pitchFamily="18" charset="0"/>
              </a:rPr>
              <a:t>Internally generated funds    =     Retained earnings</a:t>
            </a:r>
            <a:br>
              <a:rPr lang="en-US" sz="1800" b="1" smtClean="0">
                <a:solidFill>
                  <a:srgbClr val="6699FF"/>
                </a:solidFill>
                <a:cs typeface="Times New Roman" pitchFamily="18" charset="0"/>
              </a:rPr>
            </a:br>
            <a:r>
              <a:rPr lang="en-US" sz="1800" b="1" smtClean="0">
                <a:solidFill>
                  <a:srgbClr val="6699FF"/>
                </a:solidFill>
                <a:cs typeface="Times New Roman" pitchFamily="18" charset="0"/>
              </a:rPr>
              <a:t>				  +  Depreciation expenses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200" b="1" smtClean="0">
              <a:solidFill>
                <a:srgbClr val="6699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200" b="1" smtClean="0">
              <a:solidFill>
                <a:srgbClr val="6699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200" b="1" smtClean="0">
              <a:solidFill>
                <a:srgbClr val="6699FF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External fund needs               =     Funding needs </a:t>
            </a:r>
            <a:b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				  -   Internally generated funds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External fund needs </a:t>
            </a:r>
            <a:r>
              <a:rPr lang="en-CA" sz="1800" b="1" smtClean="0">
                <a:solidFill>
                  <a:srgbClr val="FF0000"/>
                </a:solidFill>
                <a:cs typeface="Times New Roman" pitchFamily="18" charset="0"/>
              </a:rPr>
              <a:t>		=    (</a:t>
            </a:r>
            <a:r>
              <a:rPr lang="el-GR" sz="1800" b="1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rgbClr val="FF0000"/>
                </a:solidFill>
                <a:cs typeface="Arial" charset="0"/>
              </a:rPr>
              <a:t>Cash + </a:t>
            </a:r>
            <a:r>
              <a:rPr lang="el-GR" sz="1800" b="1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rgbClr val="FF0000"/>
                </a:solidFill>
                <a:cs typeface="Arial" charset="0"/>
              </a:rPr>
              <a:t>WCR + </a:t>
            </a:r>
            <a:r>
              <a:rPr lang="el-GR" sz="1800" b="1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 b="1" smtClean="0">
                <a:solidFill>
                  <a:srgbClr val="FF0000"/>
                </a:solidFill>
                <a:cs typeface="Arial" charset="0"/>
              </a:rPr>
              <a:t>Fixed Assets)</a:t>
            </a:r>
            <a:r>
              <a:rPr lang="en-CA" sz="1800" b="1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200" b="1" smtClean="0">
                <a:solidFill>
                  <a:srgbClr val="FF0000"/>
                </a:solidFill>
                <a:cs typeface="Times New Roman" pitchFamily="18" charset="0"/>
              </a:rPr>
              <a:t>				 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CA" sz="1800" b="1" smtClean="0">
                <a:solidFill>
                  <a:srgbClr val="FF0000"/>
                </a:solidFill>
                <a:cs typeface="Times New Roman" pitchFamily="18" charset="0"/>
              </a:rPr>
              <a:t>					   -  (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Retained earnings</a:t>
            </a:r>
            <a:b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                                                     + Depreciation expenses)</a:t>
            </a:r>
            <a:r>
              <a:rPr lang="en-CA" sz="1800" b="1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CA" sz="1800" b="1" smtClean="0">
                <a:solidFill>
                  <a:schemeClr val="tx2"/>
                </a:solidFill>
                <a:cs typeface="Times New Roman" pitchFamily="18" charset="0"/>
              </a:rPr>
              <a:t>							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1187450" y="4941888"/>
            <a:ext cx="7632700" cy="93503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ED5C-F0E7-4F34-84A5-76C67EC9CE9B}" type="slidenum">
              <a:rPr lang="en-US"/>
              <a:pPr/>
              <a:t>110</a:t>
            </a:fld>
            <a:endParaRPr lang="en-US"/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7315200" cy="430887"/>
          </a:xfrm>
        </p:spPr>
        <p:txBody>
          <a:bodyPr/>
          <a:lstStyle/>
          <a:p>
            <a:pPr algn="l"/>
            <a:r>
              <a:rPr lang="en-US" sz="2200" b="1" dirty="0" smtClean="0"/>
              <a:t>The Efficient Markets Hypothesis (EMH)</a:t>
            </a:r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2910" y="3786190"/>
            <a:ext cx="7772400" cy="2714644"/>
          </a:xfrm>
        </p:spPr>
        <p:txBody>
          <a:bodyPr/>
          <a:lstStyle/>
          <a:p>
            <a:pPr marL="454025" indent="-454025">
              <a:lnSpc>
                <a:spcPct val="9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The weak form </a:t>
            </a:r>
            <a:r>
              <a:rPr lang="en-US" sz="1800" dirty="0"/>
              <a:t>of the EMH states that all information contained in the past price movements is fully reflected in current market </a:t>
            </a:r>
            <a:r>
              <a:rPr lang="en-US" sz="1800" dirty="0" smtClean="0"/>
              <a:t>prices</a:t>
            </a:r>
          </a:p>
          <a:p>
            <a:pPr marL="454025" indent="-454025">
              <a:lnSpc>
                <a:spcPct val="90000"/>
              </a:lnSpc>
              <a:buNone/>
            </a:pPr>
            <a:endParaRPr lang="en-US" sz="1800" dirty="0"/>
          </a:p>
          <a:p>
            <a:pPr marL="454025" indent="-454025">
              <a:lnSpc>
                <a:spcPct val="9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The </a:t>
            </a:r>
            <a:r>
              <a:rPr lang="en-US" sz="1800" b="1" dirty="0" smtClean="0">
                <a:solidFill>
                  <a:srgbClr val="C00000"/>
                </a:solidFill>
              </a:rPr>
              <a:t>semi-strong </a:t>
            </a:r>
            <a:r>
              <a:rPr lang="en-US" sz="1800" b="1" dirty="0">
                <a:solidFill>
                  <a:srgbClr val="C00000"/>
                </a:solidFill>
              </a:rPr>
              <a:t>form </a:t>
            </a:r>
            <a:r>
              <a:rPr lang="en-US" sz="1800" dirty="0"/>
              <a:t>states that current market prices reflect all publicly available </a:t>
            </a:r>
            <a:r>
              <a:rPr lang="en-US" sz="1800" dirty="0" smtClean="0"/>
              <a:t>information</a:t>
            </a:r>
          </a:p>
          <a:p>
            <a:pPr marL="454025" indent="-454025">
              <a:lnSpc>
                <a:spcPct val="90000"/>
              </a:lnSpc>
              <a:buNone/>
            </a:pPr>
            <a:endParaRPr lang="en-US" sz="1800" dirty="0"/>
          </a:p>
          <a:p>
            <a:pPr marL="454025" indent="-454025">
              <a:lnSpc>
                <a:spcPct val="9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The strong form </a:t>
            </a:r>
            <a:r>
              <a:rPr lang="en-US" sz="1800" dirty="0"/>
              <a:t>states that current market prices reflect all pertinent information, whether publicly available or privately </a:t>
            </a:r>
            <a:r>
              <a:rPr lang="en-US" sz="1800" dirty="0" smtClean="0"/>
              <a:t>held</a:t>
            </a:r>
            <a:endParaRPr lang="en-US" sz="18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1472" y="2071678"/>
            <a:ext cx="8286808" cy="148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9300" lvl="1" indent="-576263"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Market efficiency </a:t>
            </a:r>
            <a:r>
              <a:rPr lang="en-US" sz="1800" b="1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&amp; </a:t>
            </a:r>
            <a:r>
              <a:rPr lang="en-US" sz="18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equity pricing</a:t>
            </a:r>
            <a:endParaRPr lang="en-US" sz="1800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marL="1149350" lvl="2" indent="-285750"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CA" sz="1800" dirty="0">
                <a:latin typeface="Arial" charset="0"/>
                <a:cs typeface="Times New Roman" pitchFamily="18" charset="0"/>
              </a:rPr>
              <a:t>in an </a:t>
            </a:r>
            <a:r>
              <a:rPr lang="en-CA" sz="1800" b="1" dirty="0">
                <a:latin typeface="Arial" charset="0"/>
                <a:cs typeface="Times New Roman" pitchFamily="18" charset="0"/>
              </a:rPr>
              <a:t>efficient market</a:t>
            </a:r>
            <a:r>
              <a:rPr lang="en-CA" sz="1800" dirty="0" smtClean="0">
                <a:latin typeface="Arial" charset="0"/>
                <a:cs typeface="Times New Roman" pitchFamily="18" charset="0"/>
              </a:rPr>
              <a:t>,</a:t>
            </a:r>
            <a:br>
              <a:rPr lang="en-CA" sz="1800" dirty="0" smtClean="0">
                <a:latin typeface="Arial" charset="0"/>
                <a:cs typeface="Times New Roman" pitchFamily="18" charset="0"/>
              </a:rPr>
            </a:br>
            <a:r>
              <a:rPr lang="en-CA" sz="1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observed</a:t>
            </a:r>
            <a:r>
              <a:rPr lang="en-CA" sz="18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CA" sz="1800" dirty="0">
                <a:latin typeface="Arial" charset="0"/>
                <a:cs typeface="Times New Roman" pitchFamily="18" charset="0"/>
              </a:rPr>
              <a:t>share </a:t>
            </a:r>
            <a:r>
              <a:rPr lang="en-CA" sz="1800" dirty="0" smtClean="0">
                <a:latin typeface="Arial" charset="0"/>
                <a:cs typeface="Times New Roman" pitchFamily="18" charset="0"/>
              </a:rPr>
              <a:t>price </a:t>
            </a:r>
            <a:r>
              <a:rPr lang="en-CA" sz="1800" dirty="0" smtClean="0">
                <a:latin typeface="Arial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CA" sz="1800" dirty="0" smtClean="0">
                <a:latin typeface="Arial" charset="0"/>
                <a:cs typeface="Times New Roman" pitchFamily="18" charset="0"/>
              </a:rPr>
              <a:t>is </a:t>
            </a:r>
            <a:r>
              <a:rPr lang="en-CA" sz="1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best</a:t>
            </a:r>
            <a:r>
              <a:rPr lang="en-CA" sz="18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CA" sz="1800" dirty="0">
                <a:latin typeface="Arial" charset="0"/>
                <a:cs typeface="Times New Roman" pitchFamily="18" charset="0"/>
              </a:rPr>
              <a:t>estimate of </a:t>
            </a:r>
            <a:r>
              <a:rPr lang="en-CA" sz="1800" dirty="0" smtClean="0">
                <a:latin typeface="Arial" charset="0"/>
                <a:cs typeface="Times New Roman" pitchFamily="18" charset="0"/>
              </a:rPr>
              <a:t>share value</a:t>
            </a:r>
          </a:p>
          <a:p>
            <a:pPr marL="1149350" lvl="2" indent="-285750"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CA" sz="1800" dirty="0" smtClean="0">
                <a:latin typeface="Arial" charset="0"/>
                <a:cs typeface="Times New Roman" pitchFamily="18" charset="0"/>
              </a:rPr>
              <a:t>all important information instantly adjusts share prices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793016"/>
            <a:ext cx="8162925" cy="830997"/>
          </a:xfrm>
        </p:spPr>
        <p:txBody>
          <a:bodyPr/>
          <a:lstStyle/>
          <a:p>
            <a:r>
              <a:rPr lang="en-US" sz="2400" b="1" dirty="0" smtClean="0"/>
              <a:t>Brief Assignment:</a:t>
            </a:r>
            <a:br>
              <a:rPr lang="en-US" sz="2400" b="1" dirty="0" smtClean="0"/>
            </a:br>
            <a:r>
              <a:rPr lang="en-US" sz="2400" b="1" dirty="0" smtClean="0"/>
              <a:t>Efficient Market Hypothesis (EMH)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2813" y="2276872"/>
            <a:ext cx="8110537" cy="3819128"/>
          </a:xfrm>
        </p:spPr>
        <p:txBody>
          <a:bodyPr/>
          <a:lstStyle/>
          <a:p>
            <a:r>
              <a:rPr lang="en-US" sz="2200" b="1" dirty="0" smtClean="0"/>
              <a:t>Discuss the EMH framework and where it refers to</a:t>
            </a:r>
          </a:p>
          <a:p>
            <a:pPr>
              <a:buNone/>
            </a:pPr>
            <a:endParaRPr lang="en-US" sz="800" b="1" dirty="0" smtClean="0"/>
          </a:p>
          <a:p>
            <a:r>
              <a:rPr lang="en-US" sz="2200" b="1" dirty="0" smtClean="0"/>
              <a:t>State the core EMH assumptions &amp;</a:t>
            </a:r>
            <a:br>
              <a:rPr lang="en-US" sz="2200" b="1" dirty="0" smtClean="0"/>
            </a:br>
            <a:r>
              <a:rPr lang="en-US" sz="2200" b="1" dirty="0" smtClean="0"/>
              <a:t>the 3 major EMH variations (forms)</a:t>
            </a:r>
          </a:p>
          <a:p>
            <a:pPr>
              <a:buNone/>
            </a:pPr>
            <a:endParaRPr lang="en-US" sz="800" b="1" dirty="0" smtClean="0"/>
          </a:p>
          <a:p>
            <a:r>
              <a:rPr lang="en-US" sz="2200" b="1" dirty="0" smtClean="0"/>
              <a:t>Explain why EMH has been an important model in modern finance</a:t>
            </a:r>
          </a:p>
          <a:p>
            <a:pPr>
              <a:buNone/>
            </a:pPr>
            <a:endParaRPr lang="en-US" sz="800" b="1" dirty="0" smtClean="0"/>
          </a:p>
          <a:p>
            <a:r>
              <a:rPr lang="en-US" sz="2200" b="1" dirty="0" smtClean="0"/>
              <a:t>Analyze the empirical evidence &amp; criticism for or against the application of EMH in (real) capital markets</a:t>
            </a:r>
            <a:endParaRPr lang="el-GR" sz="22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5CAEF-A8CE-4E32-A05C-E334799B0D01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D6227-4732-46A0-85B5-D12BB722D4A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223" name="Text Box 1031"/>
          <p:cNvSpPr txBox="1">
            <a:spLocks noChangeArrowheads="1"/>
          </p:cNvSpPr>
          <p:nvPr/>
        </p:nvSpPr>
        <p:spPr bwMode="auto">
          <a:xfrm>
            <a:off x="704850" y="765175"/>
            <a:ext cx="8439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OS Distributors’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Balance Sheet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b="1" dirty="0">
                <a:solidFill>
                  <a:schemeClr val="tx2"/>
                </a:solidFill>
                <a:latin typeface="Arial" charset="0"/>
              </a:rPr>
            </a:b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31.12.2007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(USD mln.)</a:t>
            </a: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762000" y="1773238"/>
            <a:ext cx="8382000" cy="4329112"/>
            <a:chOff x="480" y="1152"/>
            <a:chExt cx="5280" cy="2727"/>
          </a:xfrm>
        </p:grpSpPr>
        <p:sp>
          <p:nvSpPr>
            <p:cNvPr id="11272" name="Rectangle 1029"/>
            <p:cNvSpPr>
              <a:spLocks noChangeArrowheads="1"/>
            </p:cNvSpPr>
            <p:nvPr/>
          </p:nvSpPr>
          <p:spPr bwMode="auto">
            <a:xfrm>
              <a:off x="480" y="2322"/>
              <a:ext cx="5040" cy="20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3" name="Rectangle 1030"/>
            <p:cNvSpPr>
              <a:spLocks noChangeArrowheads="1"/>
            </p:cNvSpPr>
            <p:nvPr/>
          </p:nvSpPr>
          <p:spPr bwMode="auto">
            <a:xfrm>
              <a:off x="480" y="1336"/>
              <a:ext cx="5040" cy="20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4" name="Rectangle 1032"/>
            <p:cNvSpPr>
              <a:spLocks noChangeArrowheads="1"/>
            </p:cNvSpPr>
            <p:nvPr/>
          </p:nvSpPr>
          <p:spPr bwMode="auto">
            <a:xfrm>
              <a:off x="530" y="1366"/>
              <a:ext cx="50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61963" algn="l"/>
                  <a:tab pos="4056063" algn="r"/>
                  <a:tab pos="4691063" algn="r"/>
                  <a:tab pos="5945188" algn="r"/>
                  <a:tab pos="6565900" algn="r"/>
                  <a:tab pos="7778750" algn="r"/>
                  <a:tab pos="8399463" algn="r"/>
                </a:tabLs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Invested Capital or Net Assets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</a:p>
          </p:txBody>
        </p:sp>
        <p:sp>
          <p:nvSpPr>
            <p:cNvPr id="11275" name="Rectangle 1033"/>
            <p:cNvSpPr>
              <a:spLocks noChangeArrowheads="1"/>
            </p:cNvSpPr>
            <p:nvPr/>
          </p:nvSpPr>
          <p:spPr bwMode="auto">
            <a:xfrm>
              <a:off x="3984" y="1152"/>
              <a:ext cx="15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eaLnBrk="0" hangingPunct="0"/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Dec. 31, 2007</a:t>
              </a:r>
              <a:endParaRPr lang="en-US" sz="1600" b="1">
                <a:latin typeface="Century Schoolbook" pitchFamily="18" charset="0"/>
              </a:endParaRPr>
            </a:p>
          </p:txBody>
        </p:sp>
        <p:sp>
          <p:nvSpPr>
            <p:cNvPr id="11276" name="Text Box 1034"/>
            <p:cNvSpPr txBox="1">
              <a:spLocks noChangeArrowheads="1"/>
            </p:cNvSpPr>
            <p:nvPr/>
          </p:nvSpPr>
          <p:spPr bwMode="auto">
            <a:xfrm>
              <a:off x="537" y="1529"/>
              <a:ext cx="5223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10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70763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•	Cash  			$12.0</a:t>
              </a:r>
            </a:p>
            <a:p>
              <a:pPr eaLnBrk="0" hangingPunct="0">
                <a:lnSpc>
                  <a:spcPct val="110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70763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•	Working capital requirement (WCR) *			63.0</a:t>
              </a:r>
            </a:p>
            <a:p>
              <a:pPr eaLnBrk="0" hangingPunct="0">
                <a:lnSpc>
                  <a:spcPct val="110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70763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•	Net fixed assets			51.0</a:t>
              </a:r>
            </a:p>
            <a:p>
              <a:pPr eaLnBrk="0" hangingPunct="0">
                <a:lnSpc>
                  <a:spcPct val="110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70763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	Gross value	$90.0</a:t>
              </a:r>
            </a:p>
            <a:p>
              <a:pPr eaLnBrk="0" hangingPunct="0">
                <a:lnSpc>
                  <a:spcPct val="110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70763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	Accumulated depreciation	(39.0	)</a:t>
              </a:r>
            </a:p>
            <a:p>
              <a:pPr eaLnBrk="0" hangingPunct="0">
                <a:lnSpc>
                  <a:spcPct val="175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70763" algn="r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	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Total			</a:t>
              </a:r>
              <a:r>
                <a:rPr lang="en-US" sz="1400" b="1" u="sng">
                  <a:solidFill>
                    <a:srgbClr val="FFFFFF"/>
                  </a:solidFill>
                  <a:latin typeface="Arial" charset="0"/>
                </a:rPr>
                <a:t>$126.0</a:t>
              </a:r>
              <a:endParaRPr lang="en-US" sz="14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lnSpc>
                  <a:spcPct val="140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70763" algn="r"/>
                </a:tabLst>
              </a:pPr>
              <a:endParaRPr lang="en-US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77" name="Text Box 1035"/>
            <p:cNvSpPr txBox="1">
              <a:spLocks noChangeArrowheads="1"/>
            </p:cNvSpPr>
            <p:nvPr/>
          </p:nvSpPr>
          <p:spPr bwMode="auto">
            <a:xfrm>
              <a:off x="533" y="3696"/>
              <a:ext cx="498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300" baseline="30000">
                  <a:latin typeface="Arial" charset="0"/>
                </a:rPr>
                <a:t>1 </a:t>
              </a:r>
              <a:r>
                <a:rPr lang="en-US" sz="1300">
                  <a:latin typeface="Arial" charset="0"/>
                </a:rPr>
                <a:t>Long-term debt is repaid at the rate of $8 million per year.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1278" name="Rectangle 1036"/>
            <p:cNvSpPr>
              <a:spLocks noChangeArrowheads="1"/>
            </p:cNvSpPr>
            <p:nvPr/>
          </p:nvSpPr>
          <p:spPr bwMode="auto">
            <a:xfrm>
              <a:off x="480" y="3444"/>
              <a:ext cx="5040" cy="20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9" name="Rectangle 1037"/>
            <p:cNvSpPr>
              <a:spLocks noChangeArrowheads="1"/>
            </p:cNvSpPr>
            <p:nvPr/>
          </p:nvSpPr>
          <p:spPr bwMode="auto">
            <a:xfrm>
              <a:off x="480" y="2751"/>
              <a:ext cx="5040" cy="20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0" name="Rectangle 1038"/>
            <p:cNvSpPr>
              <a:spLocks noChangeArrowheads="1"/>
            </p:cNvSpPr>
            <p:nvPr/>
          </p:nvSpPr>
          <p:spPr bwMode="auto">
            <a:xfrm>
              <a:off x="530" y="2781"/>
              <a:ext cx="50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61963" algn="l"/>
                  <a:tab pos="4056063" algn="r"/>
                  <a:tab pos="4691063" algn="r"/>
                  <a:tab pos="5945188" algn="r"/>
                  <a:tab pos="6565900" algn="r"/>
                  <a:tab pos="7778750" algn="r"/>
                  <a:tab pos="8399463" algn="r"/>
                </a:tabLs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Capital Employed (Debt and Owners’ Equity)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</a:p>
          </p:txBody>
        </p:sp>
        <p:sp>
          <p:nvSpPr>
            <p:cNvPr id="11281" name="Text Box 1039"/>
            <p:cNvSpPr txBox="1">
              <a:spLocks noChangeArrowheads="1"/>
            </p:cNvSpPr>
            <p:nvPr/>
          </p:nvSpPr>
          <p:spPr bwMode="auto">
            <a:xfrm>
              <a:off x="537" y="2939"/>
              <a:ext cx="5223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10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1678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•	</a:t>
              </a:r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Short-term debt			$22.0</a:t>
              </a:r>
            </a:p>
            <a:p>
              <a:pPr eaLnBrk="0" hangingPunct="0">
                <a:lnSpc>
                  <a:spcPct val="110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16788" algn="r"/>
                </a:tabLst>
              </a:pPr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•	Long-term debt</a:t>
              </a:r>
              <a:r>
                <a:rPr lang="en-US" sz="1400" b="1" baseline="30000">
                  <a:solidFill>
                    <a:srgbClr val="FF0000"/>
                  </a:solidFill>
                  <a:latin typeface="Arial" charset="0"/>
                </a:rPr>
                <a:t>1</a:t>
              </a:r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			34.0</a:t>
              </a:r>
            </a:p>
            <a:p>
              <a:pPr eaLnBrk="0" hangingPunct="0">
                <a:lnSpc>
                  <a:spcPct val="110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16788" algn="r"/>
                </a:tabLst>
              </a:pPr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•	Owners’ equity			70.0</a:t>
              </a:r>
            </a:p>
            <a:p>
              <a:pPr eaLnBrk="0" hangingPunct="0">
                <a:lnSpc>
                  <a:spcPct val="175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16788" algn="r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	</a:t>
              </a:r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Total</a:t>
              </a: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	</a:t>
              </a:r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		</a:t>
              </a:r>
              <a:r>
                <a:rPr lang="en-US" sz="1400" b="1" u="sng">
                  <a:solidFill>
                    <a:srgbClr val="FF0000"/>
                  </a:solidFill>
                  <a:latin typeface="Arial" charset="0"/>
                </a:rPr>
                <a:t>$126.0</a:t>
              </a:r>
              <a:endParaRPr lang="en-US" sz="1400">
                <a:solidFill>
                  <a:srgbClr val="FF0000"/>
                </a:solidFill>
                <a:latin typeface="Arial" charset="0"/>
              </a:endParaRPr>
            </a:p>
            <a:p>
              <a:pPr eaLnBrk="0" hangingPunct="0">
                <a:lnSpc>
                  <a:spcPct val="140000"/>
                </a:lnSpc>
                <a:tabLst>
                  <a:tab pos="230188" algn="l"/>
                  <a:tab pos="577850" algn="l"/>
                  <a:tab pos="6797675" algn="r"/>
                  <a:tab pos="6854825" algn="r"/>
                  <a:tab pos="7316788" algn="r"/>
                </a:tabLst>
              </a:pPr>
              <a:endParaRPr lang="en-US" sz="1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1271" name="Rectangle 1041"/>
          <p:cNvSpPr>
            <a:spLocks noChangeArrowheads="1"/>
          </p:cNvSpPr>
          <p:nvPr/>
        </p:nvSpPr>
        <p:spPr bwMode="auto">
          <a:xfrm>
            <a:off x="900113" y="6165850"/>
            <a:ext cx="7704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* WCR = (accounts receivable + inventories – accounts payable).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C3B85-EB0E-450B-BA82-F12F699CCA6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41275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OS Distributors’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Pro Forma Financial Statements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2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2008</a:t>
            </a:r>
            <a:r>
              <a:rPr lang="en-US" sz="1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(USD mln.)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0" y="1905000"/>
            <a:ext cx="8839200" cy="4389438"/>
            <a:chOff x="480" y="1200"/>
            <a:chExt cx="5568" cy="2765"/>
          </a:xfrm>
        </p:grpSpPr>
        <p:sp>
          <p:nvSpPr>
            <p:cNvPr id="12296" name="Rectangle 4"/>
            <p:cNvSpPr>
              <a:spLocks noChangeArrowheads="1"/>
            </p:cNvSpPr>
            <p:nvPr/>
          </p:nvSpPr>
          <p:spPr bwMode="auto">
            <a:xfrm>
              <a:off x="480" y="3618"/>
              <a:ext cx="5040" cy="15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7" name="Rectangle 5"/>
            <p:cNvSpPr>
              <a:spLocks noChangeArrowheads="1"/>
            </p:cNvSpPr>
            <p:nvPr/>
          </p:nvSpPr>
          <p:spPr bwMode="auto">
            <a:xfrm>
              <a:off x="480" y="3300"/>
              <a:ext cx="5040" cy="15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576" y="1488"/>
              <a:ext cx="5472" cy="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•	Net sales  			$480.0	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	Cost of goods sold	($400.0	)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•	Gross profit  			80.0	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	Selling, general, &amp; administrative expenses	(48.0	)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	Depreciation expenses	(8.0	)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•	Operating profit  			24.0	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	Extraordinary items	0	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•	Earnings before interest and tax (EBIT)  			24.0	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	Net interest expenses</a:t>
              </a:r>
              <a:r>
                <a:rPr lang="en-US" sz="1400" b="1" baseline="30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(7.0	)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•	Earnings before tax (EBT)  			17.0	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	Income tax expense	(6.8	)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•	Earnings after tax (EAT)</a:t>
              </a: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  			</a:t>
              </a:r>
              <a:r>
                <a:rPr lang="en-US" sz="1400" b="1" u="sng">
                  <a:solidFill>
                    <a:srgbClr val="FFFFFF"/>
                  </a:solidFill>
                  <a:latin typeface="Arial" charset="0"/>
                </a:rPr>
                <a:t>$10.2</a:t>
              </a: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	</a:t>
              </a:r>
              <a:endParaRPr lang="en-US" sz="14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	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Dividends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($3.2	)</a:t>
              </a:r>
            </a:p>
            <a:p>
              <a:pPr eaLnBrk="0" hangingPunct="0">
                <a:lnSpc>
                  <a:spcPct val="120000"/>
                </a:lnSpc>
                <a:tabLst>
                  <a:tab pos="230188" algn="l"/>
                  <a:tab pos="577850" algn="l"/>
                  <a:tab pos="6407150" algn="r"/>
                  <a:tab pos="6457950" algn="r"/>
                  <a:tab pos="7424738" algn="r"/>
                </a:tabLs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•	</a:t>
              </a:r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Retained earnings</a:t>
              </a: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  			</a:t>
              </a:r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$7.0</a:t>
              </a: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	</a:t>
              </a:r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536" y="3792"/>
              <a:ext cx="5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aseline="30000">
                  <a:latin typeface="Arial" charset="0"/>
                </a:rPr>
                <a:t>2</a:t>
              </a:r>
              <a:r>
                <a:rPr lang="en-US" sz="1300" baseline="30000">
                  <a:latin typeface="Arial" charset="0"/>
                </a:rPr>
                <a:t> </a:t>
              </a:r>
              <a:r>
                <a:rPr lang="en-US" sz="1200">
                  <a:latin typeface="Arial" charset="0"/>
                </a:rPr>
                <a:t>There is no interest income, so net interest expenses are equal to interest expenses.</a:t>
              </a:r>
            </a:p>
          </p:txBody>
        </p: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1308" y="1240"/>
              <a:ext cx="31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tx2"/>
                  </a:solidFill>
                  <a:latin typeface="Arial" charset="0"/>
                </a:rPr>
                <a:t>Pro Forma </a:t>
              </a: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(projected)</a:t>
              </a:r>
              <a:r>
                <a:rPr lang="en-US" sz="1600" b="1">
                  <a:solidFill>
                    <a:schemeClr val="tx2"/>
                  </a:solidFill>
                  <a:latin typeface="Arial" charset="0"/>
                </a:rPr>
                <a:t> INCOME STATEMENT – 2008</a:t>
              </a:r>
            </a:p>
          </p:txBody>
        </p:sp>
        <p:sp>
          <p:nvSpPr>
            <p:cNvPr id="12301" name="Line 11"/>
            <p:cNvSpPr>
              <a:spLocks noChangeShapeType="1"/>
            </p:cNvSpPr>
            <p:nvPr/>
          </p:nvSpPr>
          <p:spPr bwMode="auto">
            <a:xfrm>
              <a:off x="480" y="1488"/>
              <a:ext cx="504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480" y="1200"/>
              <a:ext cx="504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7596188" y="5661025"/>
            <a:ext cx="1296987" cy="431800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0CD08-D8C6-4110-BB31-C8B73C595EA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3317" name="Text Box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162925" cy="427038"/>
          </a:xfrm>
          <a:noFill/>
        </p:spPr>
        <p:txBody>
          <a:bodyPr/>
          <a:lstStyle/>
          <a:p>
            <a:r>
              <a:rPr lang="en-US" sz="2200" b="1" smtClean="0"/>
              <a:t>Balance Sheet - Income Statement link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1962150"/>
            <a:ext cx="8280400" cy="4895850"/>
            <a:chOff x="480" y="1200"/>
            <a:chExt cx="4024" cy="2751"/>
          </a:xfrm>
        </p:grpSpPr>
        <p:pic>
          <p:nvPicPr>
            <p:cNvPr id="62469" name="Picture 5" descr="hawawini+ex02-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200"/>
              <a:ext cx="4024" cy="2751"/>
            </a:xfrm>
            <a:prstGeom prst="rect">
              <a:avLst/>
            </a:prstGeom>
            <a:noFill/>
            <a:effectLst>
              <a:outerShdw dist="89803" dir="2700000" algn="ctr" rotWithShape="0">
                <a:srgbClr val="808080"/>
              </a:outerShdw>
            </a:effectLst>
          </p:spPr>
        </p:pic>
        <p:sp>
          <p:nvSpPr>
            <p:cNvPr id="13329" name="Text Box 6"/>
            <p:cNvSpPr txBox="1">
              <a:spLocks noChangeArrowheads="1"/>
            </p:cNvSpPr>
            <p:nvPr/>
          </p:nvSpPr>
          <p:spPr bwMode="auto">
            <a:xfrm>
              <a:off x="1299" y="1305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2007</a:t>
              </a:r>
            </a:p>
          </p:txBody>
        </p:sp>
        <p:sp>
          <p:nvSpPr>
            <p:cNvPr id="13330" name="Text Box 7"/>
            <p:cNvSpPr txBox="1">
              <a:spLocks noChangeArrowheads="1"/>
            </p:cNvSpPr>
            <p:nvPr/>
          </p:nvSpPr>
          <p:spPr bwMode="auto">
            <a:xfrm>
              <a:off x="2379" y="1308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 2008</a:t>
              </a:r>
            </a:p>
          </p:txBody>
        </p:sp>
        <p:sp>
          <p:nvSpPr>
            <p:cNvPr id="13331" name="Text Box 8"/>
            <p:cNvSpPr txBox="1">
              <a:spLocks noChangeArrowheads="1"/>
            </p:cNvSpPr>
            <p:nvPr/>
          </p:nvSpPr>
          <p:spPr bwMode="auto">
            <a:xfrm>
              <a:off x="3918" y="1305"/>
              <a:ext cx="207" cy="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latin typeface="Arial" charset="0"/>
                </a:rPr>
                <a:t>2008</a:t>
              </a:r>
            </a:p>
          </p:txBody>
        </p:sp>
      </p:grp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5651500" y="5805488"/>
            <a:ext cx="1800225" cy="504825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2916238" y="3573463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3563938" y="3573463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5219700" y="3644900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5940425" y="3644900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6659563" y="3644900"/>
            <a:ext cx="503237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4140200" y="3573463"/>
            <a:ext cx="503238" cy="215900"/>
          </a:xfrm>
          <a:prstGeom prst="chevron">
            <a:avLst>
              <a:gd name="adj" fmla="val 582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9" name="AutoShape 25"/>
          <p:cNvSpPr>
            <a:spLocks noChangeArrowheads="1"/>
          </p:cNvSpPr>
          <p:nvPr/>
        </p:nvSpPr>
        <p:spPr bwMode="auto">
          <a:xfrm rot="-2950444">
            <a:off x="1422400" y="4438651"/>
            <a:ext cx="1038225" cy="1619250"/>
          </a:xfrm>
          <a:prstGeom prst="curvedRightArrow">
            <a:avLst>
              <a:gd name="adj1" fmla="val 12564"/>
              <a:gd name="adj2" fmla="val 62385"/>
              <a:gd name="adj3" fmla="val 43745"/>
            </a:avLst>
          </a:prstGeom>
          <a:solidFill>
            <a:schemeClr val="hlink"/>
          </a:solidFill>
          <a:ln w="9525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90" name="AutoShape 26"/>
          <p:cNvSpPr>
            <a:spLocks noChangeArrowheads="1"/>
          </p:cNvSpPr>
          <p:nvPr/>
        </p:nvSpPr>
        <p:spPr bwMode="auto">
          <a:xfrm rot="-6390788">
            <a:off x="6157912" y="4362451"/>
            <a:ext cx="1038225" cy="1619250"/>
          </a:xfrm>
          <a:prstGeom prst="curvedRightArrow">
            <a:avLst>
              <a:gd name="adj1" fmla="val 12564"/>
              <a:gd name="adj2" fmla="val 62385"/>
              <a:gd name="adj3" fmla="val 43745"/>
            </a:avLst>
          </a:prstGeom>
          <a:solidFill>
            <a:schemeClr val="hlink"/>
          </a:solidFill>
          <a:ln w="9525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2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2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2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2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2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2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24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24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24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 animBg="1"/>
      <p:bldP spid="62473" grpId="1" animBg="1"/>
      <p:bldP spid="62478" grpId="0" animBg="1"/>
      <p:bldP spid="62484" grpId="0" animBg="1"/>
      <p:bldP spid="62485" grpId="0" animBg="1"/>
      <p:bldP spid="62486" grpId="0" animBg="1"/>
      <p:bldP spid="62487" grpId="0" animBg="1"/>
      <p:bldP spid="62488" grpId="0" animBg="1"/>
      <p:bldP spid="62489" grpId="0" animBg="1"/>
      <p:bldP spid="624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BDE05-A1D1-4490-8786-9A103C519B3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3286124"/>
            <a:ext cx="7734297" cy="523220"/>
          </a:xfrm>
        </p:spPr>
        <p:txBody>
          <a:bodyPr/>
          <a:lstStyle/>
          <a:p>
            <a:pPr eaLnBrk="1" hangingPunct="1"/>
            <a:r>
              <a:rPr lang="en-US" sz="2800" b="1" kern="1200" dirty="0" smtClean="0">
                <a:latin typeface="+mn-lt"/>
                <a:ea typeface="+mn-ea"/>
                <a:cs typeface="Times New Roman" pitchFamily="18" charset="0"/>
              </a:rPr>
              <a:t>International Financial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6878C-8CFF-4277-8CF5-BFBD748B53D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US" sz="2200" b="1" smtClean="0">
                <a:cs typeface="Times New Roman" pitchFamily="18" charset="0"/>
              </a:rPr>
              <a:t>Financial System:</a:t>
            </a:r>
            <a:br>
              <a:rPr lang="en-US" sz="2200" b="1" smtClean="0">
                <a:cs typeface="Times New Roman" pitchFamily="18" charset="0"/>
              </a:rPr>
            </a:br>
            <a:r>
              <a:rPr lang="en-US" sz="2200" b="1" smtClean="0">
                <a:cs typeface="Times New Roman" pitchFamily="18" charset="0"/>
              </a:rPr>
              <a:t>Structure &amp; Functions</a:t>
            </a:r>
            <a:endParaRPr lang="en-US" sz="220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76475"/>
            <a:ext cx="7540625" cy="3962400"/>
          </a:xfrm>
        </p:spPr>
        <p:txBody>
          <a:bodyPr/>
          <a:lstStyle/>
          <a:p>
            <a:pPr algn="just" eaLnBrk="1" hangingPunct="1"/>
            <a:r>
              <a:rPr lang="en-US" sz="2200" b="1" smtClean="0">
                <a:solidFill>
                  <a:schemeClr val="tx2"/>
                </a:solidFill>
                <a:cs typeface="Times New Roman" pitchFamily="18" charset="0"/>
              </a:rPr>
              <a:t>Financial system</a:t>
            </a:r>
            <a:r>
              <a:rPr lang="en-US" sz="2200" smtClean="0">
                <a:cs typeface="Times New Roman" pitchFamily="18" charset="0"/>
              </a:rPr>
              <a:t> </a:t>
            </a:r>
            <a:r>
              <a:rPr lang="en-US" sz="2200" smtClean="0">
                <a:solidFill>
                  <a:schemeClr val="tx2"/>
                </a:solidFill>
                <a:cs typeface="Times New Roman" pitchFamily="18" charset="0"/>
              </a:rPr>
              <a:t>=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institutions &amp; processes facilitating…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</a:rPr>
              <a:t>	</a:t>
            </a:r>
            <a:r>
              <a:rPr lang="en-US" sz="2000" smtClean="0">
                <a:solidFill>
                  <a:schemeClr val="tx2"/>
                </a:solidFill>
                <a:cs typeface="Times New Roman" pitchFamily="18" charset="0"/>
              </a:rPr>
              <a:t>transfer of funds</a:t>
            </a:r>
            <a:r>
              <a:rPr lang="en-US" sz="2000" smtClean="0">
                <a:cs typeface="Times New Roman" pitchFamily="18" charset="0"/>
              </a:rPr>
              <a:t> between…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</a:rPr>
              <a:t>	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suppliers of capital </a:t>
            </a:r>
            <a:b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firms needing cash</a:t>
            </a:r>
            <a:endParaRPr lang="en-US" sz="120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1200" smtClean="0">
                <a:cs typeface="Times New Roman" pitchFamily="18" charset="0"/>
              </a:rPr>
              <a:t> 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2 alternative financing channels: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200" smtClean="0">
                <a:cs typeface="Times New Roman" pitchFamily="18" charset="0"/>
              </a:rPr>
              <a:t>	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smtClean="0"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2000" b="1" smtClean="0">
                <a:solidFill>
                  <a:srgbClr val="FF0000"/>
                </a:solidFill>
                <a:cs typeface="Times New Roman" pitchFamily="18" charset="0"/>
              </a:rPr>
              <a:t>direct</a:t>
            </a:r>
            <a:r>
              <a:rPr lang="en-US" sz="2000" b="1" smtClean="0"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cs typeface="Times New Roman" pitchFamily="18" charset="0"/>
              </a:rPr>
              <a:t>financing</a:t>
            </a:r>
            <a:r>
              <a:rPr lang="en-US" sz="2000" smtClean="0">
                <a:cs typeface="Times New Roman" pitchFamily="18" charset="0"/>
              </a:rPr>
              <a:t/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</a:rPr>
              <a:t>	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smtClean="0"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2000" b="1" smtClean="0">
                <a:solidFill>
                  <a:srgbClr val="FF0000"/>
                </a:solidFill>
                <a:cs typeface="Times New Roman" pitchFamily="18" charset="0"/>
              </a:rPr>
              <a:t>indirect</a:t>
            </a:r>
            <a:r>
              <a:rPr lang="en-US" sz="2000" b="1" smtClean="0"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cs typeface="Times New Roman" pitchFamily="18" charset="0"/>
              </a:rPr>
              <a:t>financing</a:t>
            </a:r>
            <a:endParaRPr lang="en-US" sz="2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1F76A-19F5-4985-8E3B-30A4D7EF52B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 rot="-5400000">
            <a:off x="-502443" y="3174206"/>
            <a:ext cx="27003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Financial System</a:t>
            </a:r>
          </a:p>
        </p:txBody>
      </p:sp>
      <p:pic>
        <p:nvPicPr>
          <p:cNvPr id="1029" name="Picture 5" descr="hawawini+ex09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8913"/>
            <a:ext cx="7042150" cy="6480175"/>
          </a:xfrm>
          <a:prstGeom prst="rect">
            <a:avLst/>
          </a:prstGeom>
          <a:noFill/>
          <a:effectLst>
            <a:outerShdw dist="71842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C4248-3823-4826-9A9D-DEEE850582C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3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Direct Financing</a:t>
            </a:r>
            <a:r>
              <a:rPr lang="en-US" smtClean="0"/>
              <a:t> </a:t>
            </a:r>
          </a:p>
        </p:txBody>
      </p:sp>
      <p:sp>
        <p:nvSpPr>
          <p:cNvPr id="163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0113" y="2349500"/>
            <a:ext cx="8110537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>
                <a:cs typeface="Times New Roman" pitchFamily="18" charset="0"/>
              </a:rPr>
              <a:t>one way for firms to raise money is…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to </a:t>
            </a:r>
            <a:r>
              <a:rPr lang="en-US" sz="1800" smtClean="0">
                <a:solidFill>
                  <a:srgbClr val="FF0000"/>
                </a:solidFill>
                <a:cs typeface="Times New Roman" pitchFamily="18" charset="0"/>
              </a:rPr>
              <a:t>sell securities</a:t>
            </a:r>
            <a:r>
              <a:rPr lang="en-US" sz="1800" smtClean="0">
                <a:cs typeface="Times New Roman" pitchFamily="18" charset="0"/>
              </a:rPr>
              <a:t> directly to investors/savers for cash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Security</a:t>
            </a:r>
            <a:r>
              <a:rPr lang="en-US" sz="1800" smtClean="0">
                <a:solidFill>
                  <a:schemeClr val="tx2"/>
                </a:solidFill>
                <a:cs typeface="Times New Roman" pitchFamily="18" charset="0"/>
              </a:rPr>
              <a:t> =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i="1" smtClean="0">
                <a:solidFill>
                  <a:schemeClr val="tx2"/>
                </a:solidFill>
                <a:cs typeface="Times New Roman" pitchFamily="18" charset="0"/>
              </a:rPr>
              <a:t>certificate issued by a firm</a:t>
            </a:r>
            <a:r>
              <a:rPr lang="en-US" sz="1800" i="1" smtClean="0">
                <a:cs typeface="Times New Roman" pitchFamily="18" charset="0"/>
              </a:rPr>
              <a:t/>
            </a:r>
            <a:br>
              <a:rPr lang="en-US" sz="1800" i="1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to specify conditions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under which firm is to receive money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equity—stock 		</a:t>
            </a:r>
            <a:r>
              <a:rPr lang="en-US" sz="1600" smtClean="0">
                <a:cs typeface="Times New Roman" pitchFamily="18" charset="0"/>
              </a:rPr>
              <a:t>represents </a:t>
            </a:r>
            <a:r>
              <a:rPr lang="en-US" sz="1600" b="1" smtClean="0">
                <a:solidFill>
                  <a:srgbClr val="FF0000"/>
                </a:solidFill>
                <a:cs typeface="Times New Roman" pitchFamily="18" charset="0"/>
              </a:rPr>
              <a:t>ownership !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bond</a:t>
            </a:r>
            <a:r>
              <a:rPr lang="en-US" sz="1800" smtClean="0">
                <a:solidFill>
                  <a:srgbClr val="FF0000"/>
                </a:solidFill>
                <a:cs typeface="Times New Roman" pitchFamily="18" charset="0"/>
              </a:rPr>
              <a:t>		</a:t>
            </a:r>
            <a:r>
              <a:rPr lang="en-US" sz="160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represents </a:t>
            </a:r>
            <a:r>
              <a:rPr lang="en-US" sz="1600" b="1" smtClean="0">
                <a:solidFill>
                  <a:srgbClr val="FF0000"/>
                </a:solidFill>
                <a:cs typeface="Times New Roman" pitchFamily="18" charset="0"/>
              </a:rPr>
              <a:t>debt           !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cs typeface="Times New Roman" pitchFamily="18" charset="0"/>
              </a:rPr>
              <a:t>in direct financing…,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ultimate savers hold securities issued by</a:t>
            </a:r>
            <a:r>
              <a:rPr lang="en-US" sz="1800" b="1" smtClean="0">
                <a:cs typeface="Times New Roman" pitchFamily="18" charset="0"/>
              </a:rPr>
              <a:t> </a:t>
            </a:r>
            <a:r>
              <a:rPr lang="en-US" sz="1800" b="1" i="1" smtClean="0">
                <a:solidFill>
                  <a:srgbClr val="FF0000"/>
                </a:solidFill>
                <a:cs typeface="Times New Roman" pitchFamily="18" charset="0"/>
              </a:rPr>
              <a:t>firms</a:t>
            </a:r>
            <a:endParaRPr lang="en-US" sz="1800" b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316" name="Oval 1028"/>
          <p:cNvSpPr>
            <a:spLocks noChangeArrowheads="1"/>
          </p:cNvSpPr>
          <p:nvPr/>
        </p:nvSpPr>
        <p:spPr bwMode="auto">
          <a:xfrm>
            <a:off x="5364163" y="4221163"/>
            <a:ext cx="1871662" cy="6477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E8CA-B345-45F9-AF07-63572F55884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Indirect or Intermediated Financing</a:t>
            </a:r>
            <a:r>
              <a:rPr lang="en-US" smtClean="0"/>
              <a:t> 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708275"/>
            <a:ext cx="7354888" cy="2665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>
                <a:cs typeface="Times New Roman" pitchFamily="18" charset="0"/>
              </a:rPr>
              <a:t>firms not able to access financial market directly…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80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	</a:t>
            </a:r>
            <a:r>
              <a:rPr lang="en-US" sz="1800" smtClean="0">
                <a:cs typeface="Times New Roman" pitchFamily="18" charset="0"/>
              </a:rPr>
              <a:t>rely on </a:t>
            </a:r>
            <a:r>
              <a:rPr lang="en-US" sz="1800" i="1" smtClean="0">
                <a:solidFill>
                  <a:srgbClr val="FF0000"/>
                </a:solidFill>
                <a:cs typeface="Times New Roman" pitchFamily="18" charset="0"/>
              </a:rPr>
              <a:t>indirect financing</a:t>
            </a:r>
            <a:r>
              <a:rPr lang="en-US" sz="2000" i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i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2000" i="1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sz="1800" smtClean="0">
                <a:cs typeface="Times New Roman" pitchFamily="18" charset="0"/>
              </a:rPr>
              <a:t>through 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financial intermediaries</a:t>
            </a:r>
            <a:r>
              <a:rPr lang="en-US" sz="200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cs typeface="Times New Roman" pitchFamily="18" charset="0"/>
              </a:rPr>
              <a:t>commercial banks typically offer..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solidFill>
                  <a:srgbClr val="FF0000"/>
                </a:solidFill>
                <a:cs typeface="Times New Roman" pitchFamily="18" charset="0"/>
              </a:rPr>
              <a:t>short- </a:t>
            </a:r>
            <a:r>
              <a:rPr lang="en-US" sz="1800" smtClean="0">
                <a:cs typeface="Times New Roman" pitchFamily="18" charset="0"/>
              </a:rPr>
              <a:t>to</a:t>
            </a:r>
            <a:r>
              <a:rPr lang="en-US" sz="1800" smtClean="0">
                <a:solidFill>
                  <a:srgbClr val="FF0000"/>
                </a:solidFill>
                <a:cs typeface="Times New Roman" pitchFamily="18" charset="0"/>
              </a:rPr>
              <a:t> medium-term </a:t>
            </a:r>
            <a:r>
              <a:rPr lang="en-US" sz="1800" smtClean="0">
                <a:cs typeface="Times New Roman" pitchFamily="18" charset="0"/>
              </a:rPr>
              <a:t>loans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cs typeface="Times New Roman" pitchFamily="18" charset="0"/>
              </a:rPr>
              <a:t>longer-term </a:t>
            </a:r>
            <a:r>
              <a:rPr lang="en-US" sz="1800" smtClean="0">
                <a:cs typeface="Times New Roman" pitchFamily="18" charset="0"/>
              </a:rPr>
              <a:t>debt &amp; equity capital can be raised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through </a:t>
            </a:r>
            <a:r>
              <a:rPr lang="en-US" sz="1800" b="1" smtClean="0">
                <a:solidFill>
                  <a:srgbClr val="FF0000"/>
                </a:solidFill>
                <a:cs typeface="Times New Roman" pitchFamily="18" charset="0"/>
              </a:rPr>
              <a:t>private placement</a:t>
            </a:r>
            <a:r>
              <a:rPr lang="en-US" sz="1800" smtClean="0">
                <a:cs typeface="Times New Roman" pitchFamily="18" charset="0"/>
              </a:rPr>
              <a:t> of securities</a:t>
            </a:r>
            <a:endParaRPr lang="en-CA" sz="18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8040C-EE88-458C-89B2-B6BB3ABF005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6975"/>
            <a:ext cx="8162925" cy="427038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Indirect or Intermediated Financing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852738"/>
            <a:ext cx="8110537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Non-banking intermediaries offer investors/savers…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insurance &amp; pension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convenient access to securities markets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risk diversification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investment management</a:t>
            </a:r>
            <a:endParaRPr lang="en-CA" sz="20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830E1-AE12-4840-8B4B-8BEE60F6655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6975"/>
            <a:ext cx="8162925" cy="427038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Indirect or Intermediated Financing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76475"/>
            <a:ext cx="7956550" cy="3887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financing via intermediaries</a:t>
            </a:r>
            <a:r>
              <a:rPr lang="en-US" sz="2000" smtClean="0">
                <a:cs typeface="Times New Roman" pitchFamily="18" charset="0"/>
              </a:rPr>
              <a:t> 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00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smtClean="0">
                <a:cs typeface="Times New Roman" pitchFamily="18" charset="0"/>
              </a:rPr>
              <a:t>dominant channel for firms to raise money</a:t>
            </a:r>
            <a:r>
              <a:rPr lang="en-US" sz="1200" smtClean="0">
                <a:cs typeface="Times New Roman" pitchFamily="18" charset="0"/>
              </a:rPr>
              <a:t/>
            </a:r>
            <a:br>
              <a:rPr lang="en-US" sz="1200" smtClean="0">
                <a:cs typeface="Times New Roman" pitchFamily="18" charset="0"/>
              </a:rPr>
            </a:br>
            <a:endParaRPr lang="en-US" sz="12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12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banks play a </a:t>
            </a:r>
            <a:r>
              <a:rPr lang="en-US" sz="2000" i="1" smtClean="0">
                <a:solidFill>
                  <a:srgbClr val="FF0000"/>
                </a:solidFill>
                <a:cs typeface="Times New Roman" pitchFamily="18" charset="0"/>
              </a:rPr>
              <a:t>monitoring</a:t>
            </a:r>
            <a:r>
              <a:rPr lang="en-US" sz="2000" smtClean="0">
                <a:cs typeface="Times New Roman" pitchFamily="18" charset="0"/>
              </a:rPr>
              <a:t> to provide bond buyers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</a:rPr>
              <a:t>with additional protection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some bank borrowing may be needed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</a:rPr>
              <a:t>to facilitate firm’s access to debt market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2643B-F330-49A3-A733-81D03FBCFEB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0" y="41275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1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en-US" sz="2000" b="1">
                <a:solidFill>
                  <a:schemeClr val="tx2"/>
                </a:solidFill>
                <a:latin typeface="Arial" charset="0"/>
              </a:rPr>
              <a:t>Relative share of assets </a:t>
            </a:r>
            <a:br>
              <a:rPr lang="en-US" sz="2000" b="1">
                <a:solidFill>
                  <a:schemeClr val="tx2"/>
                </a:solidFill>
                <a:latin typeface="Arial" charset="0"/>
              </a:rPr>
            </a:br>
            <a:r>
              <a:rPr lang="en-US" sz="2000" b="1">
                <a:solidFill>
                  <a:schemeClr val="tx2"/>
                </a:solidFill>
                <a:latin typeface="Arial" charset="0"/>
              </a:rPr>
              <a:t>in US financial institutions: 1860 to 1993</a:t>
            </a:r>
            <a:endParaRPr lang="en-US" sz="1400" b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1933575"/>
            <a:ext cx="8686800" cy="3505200"/>
            <a:chOff x="192" y="1218"/>
            <a:chExt cx="5472" cy="2208"/>
          </a:xfrm>
        </p:grpSpPr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528" y="1218"/>
              <a:ext cx="5088" cy="34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461963" algn="ctr"/>
                  <a:tab pos="2566988" algn="ctr"/>
                  <a:tab pos="3548063" algn="ctr"/>
                  <a:tab pos="4513263" algn="ctr"/>
                  <a:tab pos="5549900" algn="ctr"/>
                  <a:tab pos="6515100" algn="ctr"/>
                  <a:tab pos="7772400" algn="r"/>
                  <a:tab pos="8167688" algn="ctr"/>
                </a:tabLst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TYPE OF FINANCIAL</a:t>
              </a:r>
            </a:p>
            <a:p>
              <a:pPr eaLnBrk="0" hangingPunct="0">
                <a:tabLst>
                  <a:tab pos="461963" algn="ctr"/>
                  <a:tab pos="2566988" algn="ctr"/>
                  <a:tab pos="3548063" algn="ctr"/>
                  <a:tab pos="4513263" algn="ctr"/>
                  <a:tab pos="5549900" algn="ctr"/>
                  <a:tab pos="6515100" algn="ctr"/>
                  <a:tab pos="7772400" algn="r"/>
                  <a:tab pos="8167688" algn="ctr"/>
                </a:tabLst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INTERMEDIARY	1860	1900	1939	1970	1980	1993</a:t>
              </a:r>
              <a:endParaRPr lang="en-US" sz="1500" b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192" y="1602"/>
              <a:ext cx="5434" cy="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4675" eaLnBrk="0" hangingPunct="0">
                <a:lnSpc>
                  <a:spcPct val="130000"/>
                </a:lnSpc>
                <a:tabLst>
                  <a:tab pos="3144838" algn="r"/>
                  <a:tab pos="3262313" algn="r"/>
                  <a:tab pos="4170363" algn="r"/>
                  <a:tab pos="4229100" algn="r"/>
                  <a:tab pos="5137150" algn="r"/>
                  <a:tab pos="5253038" algn="r"/>
                  <a:tab pos="6176963" algn="r"/>
                  <a:tab pos="6292850" algn="r"/>
                  <a:tab pos="7200900" algn="r"/>
                  <a:tab pos="7316788" algn="r"/>
                  <a:tab pos="8226425" algn="r"/>
                  <a:tab pos="8342313" algn="r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Banks </a:t>
              </a:r>
              <a:r>
                <a:rPr lang="en-US" sz="1500" b="1" baseline="3000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	89	%	81	%	65	%	58	%	56	%	35	%</a:t>
              </a:r>
            </a:p>
            <a:p>
              <a:pPr marL="574675" eaLnBrk="0" hangingPunct="0">
                <a:lnSpc>
                  <a:spcPct val="130000"/>
                </a:lnSpc>
                <a:tabLst>
                  <a:tab pos="3144838" algn="r"/>
                  <a:tab pos="3262313" algn="r"/>
                  <a:tab pos="4170363" algn="r"/>
                  <a:tab pos="4229100" algn="r"/>
                  <a:tab pos="5137150" algn="r"/>
                  <a:tab pos="5253038" algn="r"/>
                  <a:tab pos="6176963" algn="r"/>
                  <a:tab pos="6292850" algn="r"/>
                  <a:tab pos="7200900" algn="r"/>
                  <a:tab pos="7316788" algn="r"/>
                  <a:tab pos="8226425" algn="r"/>
                  <a:tab pos="8342313" algn="r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Insurance companies </a:t>
              </a:r>
              <a:r>
                <a:rPr lang="en-US" sz="1500" b="1" baseline="30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	11		14		27		19		16		17</a:t>
              </a:r>
            </a:p>
            <a:p>
              <a:pPr marL="574675" eaLnBrk="0" hangingPunct="0">
                <a:lnSpc>
                  <a:spcPct val="130000"/>
                </a:lnSpc>
                <a:tabLst>
                  <a:tab pos="3144838" algn="r"/>
                  <a:tab pos="3262313" algn="r"/>
                  <a:tab pos="4170363" algn="r"/>
                  <a:tab pos="4229100" algn="r"/>
                  <a:tab pos="5137150" algn="r"/>
                  <a:tab pos="5253038" algn="r"/>
                  <a:tab pos="6176963" algn="r"/>
                  <a:tab pos="6292850" algn="r"/>
                  <a:tab pos="7200900" algn="r"/>
                  <a:tab pos="7316788" algn="r"/>
                  <a:tab pos="8226425" algn="r"/>
                  <a:tab pos="8342313" algn="r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Pension funds	0		0		2		13		17		24</a:t>
              </a:r>
            </a:p>
            <a:p>
              <a:pPr marL="574675" eaLnBrk="0" hangingPunct="0">
                <a:lnSpc>
                  <a:spcPct val="130000"/>
                </a:lnSpc>
                <a:tabLst>
                  <a:tab pos="3144838" algn="r"/>
                  <a:tab pos="3262313" algn="r"/>
                  <a:tab pos="4170363" algn="r"/>
                  <a:tab pos="4229100" algn="r"/>
                  <a:tab pos="5137150" algn="r"/>
                  <a:tab pos="5253038" algn="r"/>
                  <a:tab pos="6176963" algn="r"/>
                  <a:tab pos="6292850" algn="r"/>
                  <a:tab pos="7200900" algn="r"/>
                  <a:tab pos="7316788" algn="r"/>
                  <a:tab pos="8226425" algn="r"/>
                  <a:tab pos="8342313" algn="r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Investment funds	0		0		2		4		4		15</a:t>
              </a:r>
            </a:p>
            <a:p>
              <a:pPr marL="574675" eaLnBrk="0" hangingPunct="0">
                <a:lnSpc>
                  <a:spcPct val="130000"/>
                </a:lnSpc>
                <a:tabLst>
                  <a:tab pos="3144838" algn="r"/>
                  <a:tab pos="3262313" algn="r"/>
                  <a:tab pos="4170363" algn="r"/>
                  <a:tab pos="4229100" algn="r"/>
                  <a:tab pos="5137150" algn="r"/>
                  <a:tab pos="5253038" algn="r"/>
                  <a:tab pos="6176963" algn="r"/>
                  <a:tab pos="6292850" algn="r"/>
                  <a:tab pos="7200900" algn="r"/>
                  <a:tab pos="7316788" algn="r"/>
                  <a:tab pos="8226425" algn="r"/>
                  <a:tab pos="8342313" algn="r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Other	0		5		4		6		7		9</a:t>
              </a:r>
            </a:p>
            <a:p>
              <a:pPr marL="574675" eaLnBrk="0" hangingPunct="0">
                <a:lnSpc>
                  <a:spcPct val="130000"/>
                </a:lnSpc>
                <a:tabLst>
                  <a:tab pos="3144838" algn="r"/>
                  <a:tab pos="3262313" algn="r"/>
                  <a:tab pos="4170363" algn="r"/>
                  <a:tab pos="4229100" algn="r"/>
                  <a:tab pos="5137150" algn="r"/>
                  <a:tab pos="5253038" algn="r"/>
                  <a:tab pos="6176963" algn="r"/>
                  <a:tab pos="6292850" algn="r"/>
                  <a:tab pos="7200900" algn="r"/>
                  <a:tab pos="7316788" algn="r"/>
                  <a:tab pos="8226425" algn="r"/>
                  <a:tab pos="8342313" algn="r"/>
                </a:tabLst>
              </a:pPr>
              <a:endParaRPr lang="en-US" sz="1500" b="1">
                <a:solidFill>
                  <a:srgbClr val="000000"/>
                </a:solidFill>
                <a:latin typeface="Arial" charset="0"/>
              </a:endParaRPr>
            </a:p>
            <a:p>
              <a:pPr marL="574675" eaLnBrk="0" hangingPunct="0">
                <a:tabLst>
                  <a:tab pos="3144838" algn="r"/>
                  <a:tab pos="3262313" algn="r"/>
                  <a:tab pos="4170363" algn="r"/>
                  <a:tab pos="4229100" algn="r"/>
                  <a:tab pos="5137150" algn="r"/>
                  <a:tab pos="5253038" algn="r"/>
                  <a:tab pos="6176963" algn="r"/>
                  <a:tab pos="6292850" algn="r"/>
                  <a:tab pos="7200900" algn="r"/>
                  <a:tab pos="7316788" algn="r"/>
                  <a:tab pos="8226425" algn="r"/>
                  <a:tab pos="8342313" algn="r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Total (%)	100	%	100	%	100	%	100	%	100	%	100	%</a:t>
              </a:r>
            </a:p>
            <a:p>
              <a:pPr marL="574675" eaLnBrk="0" hangingPunct="0">
                <a:tabLst>
                  <a:tab pos="3144838" algn="r"/>
                  <a:tab pos="3262313" algn="r"/>
                  <a:tab pos="4170363" algn="r"/>
                  <a:tab pos="4229100" algn="r"/>
                  <a:tab pos="5137150" algn="r"/>
                  <a:tab pos="5253038" algn="r"/>
                  <a:tab pos="6176963" algn="r"/>
                  <a:tab pos="6292850" algn="r"/>
                  <a:tab pos="7200900" algn="r"/>
                  <a:tab pos="7316788" algn="r"/>
                  <a:tab pos="8226425" algn="r"/>
                  <a:tab pos="8342313" algn="r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Total (USD bln.)	$1		$16		$129		$1,328		$4,025		$13,952</a:t>
              </a: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480" y="2650"/>
              <a:ext cx="5136" cy="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672" y="3138"/>
              <a:ext cx="49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aseline="30000">
                  <a:latin typeface="Arial" charset="0"/>
                </a:rPr>
                <a:t>1 </a:t>
              </a:r>
              <a:r>
                <a:rPr lang="en-US" sz="1200">
                  <a:latin typeface="Arial" charset="0"/>
                </a:rPr>
                <a:t>includes commercial &amp; savings banks</a:t>
              </a:r>
            </a:p>
            <a:p>
              <a:pPr eaLnBrk="0" hangingPunct="0"/>
              <a:r>
                <a:rPr lang="en-US" sz="1200" baseline="30000">
                  <a:latin typeface="Arial" charset="0"/>
                </a:rPr>
                <a:t>2 </a:t>
              </a:r>
              <a:r>
                <a:rPr lang="en-US" sz="1200">
                  <a:latin typeface="Arial" charset="0"/>
                </a:rPr>
                <a:t>includes life &amp; property + insurance companies</a:t>
              </a:r>
              <a:endParaRPr lang="en-US" sz="13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0F70-8AF9-4A48-974D-DF3DCAEF9A2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Securities Markets</a:t>
            </a:r>
            <a:r>
              <a:rPr lang="en-US" smtClean="0"/>
              <a:t> 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133600"/>
            <a:ext cx="7821612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CA" sz="2000" smtClean="0">
                <a:cs typeface="Times New Roman" pitchFamily="18" charset="0"/>
              </a:rPr>
              <a:t>Securities markets can be classified</a:t>
            </a:r>
            <a:br>
              <a:rPr lang="en-CA" sz="2000" smtClean="0">
                <a:cs typeface="Times New Roman" pitchFamily="18" charset="0"/>
              </a:rPr>
            </a:br>
            <a:r>
              <a:rPr lang="en-CA" sz="2000" smtClean="0">
                <a:cs typeface="Times New Roman" pitchFamily="18" charset="0"/>
              </a:rPr>
              <a:t>along several dimensions: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20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sz="1800" smtClean="0">
                <a:cs typeface="Times New Roman" pitchFamily="18" charset="0"/>
              </a:rPr>
              <a:t>primary  	   </a:t>
            </a:r>
            <a:r>
              <a:rPr lang="en-CA" sz="1800" smtClean="0">
                <a:cs typeface="Times New Roman" pitchFamily="18" charset="0"/>
                <a:sym typeface="Wingdings" pitchFamily="2" charset="2"/>
              </a:rPr>
              <a:t>	</a:t>
            </a:r>
            <a:r>
              <a:rPr lang="en-CA" sz="1800" smtClean="0">
                <a:cs typeface="Times New Roman" pitchFamily="18" charset="0"/>
              </a:rPr>
              <a:t>secondary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smtClean="0">
                <a:cs typeface="Times New Roman" pitchFamily="18" charset="0"/>
              </a:rPr>
              <a:t>equity 	   </a:t>
            </a:r>
            <a:r>
              <a:rPr lang="en-CA" sz="1800" smtClean="0">
                <a:cs typeface="Times New Roman" pitchFamily="18" charset="0"/>
                <a:sym typeface="Wingdings" pitchFamily="2" charset="2"/>
              </a:rPr>
              <a:t></a:t>
            </a:r>
            <a:r>
              <a:rPr lang="en-CA" sz="1800" smtClean="0">
                <a:cs typeface="Times New Roman" pitchFamily="18" charset="0"/>
              </a:rPr>
              <a:t> 	debt markets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smtClean="0">
                <a:cs typeface="Times New Roman" pitchFamily="18" charset="0"/>
              </a:rPr>
              <a:t>organized    </a:t>
            </a:r>
            <a:r>
              <a:rPr lang="en-CA" sz="1800" smtClean="0">
                <a:cs typeface="Times New Roman" pitchFamily="18" charset="0"/>
                <a:sym typeface="Wingdings" pitchFamily="2" charset="2"/>
              </a:rPr>
              <a:t></a:t>
            </a:r>
            <a:r>
              <a:rPr lang="en-CA" sz="1800" smtClean="0">
                <a:cs typeface="Times New Roman" pitchFamily="18" charset="0"/>
              </a:rPr>
              <a:t> 	over-the-counter (OTC) markets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smtClean="0">
                <a:cs typeface="Times New Roman" pitchFamily="18" charset="0"/>
              </a:rPr>
              <a:t>domestic  	   </a:t>
            </a:r>
            <a:r>
              <a:rPr lang="en-CA" sz="1800" smtClean="0">
                <a:cs typeface="Times New Roman" pitchFamily="18" charset="0"/>
                <a:sym typeface="Wingdings" pitchFamily="2" charset="2"/>
              </a:rPr>
              <a:t></a:t>
            </a:r>
            <a:r>
              <a:rPr lang="en-CA" sz="1800" smtClean="0">
                <a:cs typeface="Times New Roman" pitchFamily="18" charset="0"/>
              </a:rPr>
              <a:t> 	international markets</a:t>
            </a:r>
            <a:endParaRPr 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B1D09-DB1A-46C3-B304-5985481D71B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96975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Securities Markets</a:t>
            </a:r>
            <a:endParaRPr lang="en-US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05038"/>
            <a:ext cx="8110537" cy="4103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Primary vs. Secondary markets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Primary market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1600" b="1" smtClean="0">
                <a:solidFill>
                  <a:schemeClr val="tx2"/>
                </a:solidFill>
                <a:cs typeface="Times New Roman" pitchFamily="18" charset="0"/>
              </a:rPr>
              <a:t>Initial public offering (IPO)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1600" smtClean="0">
                <a:cs typeface="Times New Roman" pitchFamily="18" charset="0"/>
              </a:rPr>
              <a:t>seasoned issue</a:t>
            </a:r>
            <a:endParaRPr lang="en-CA" sz="1600" smtClean="0"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</a:pPr>
            <a:r>
              <a:rPr lang="en-US" sz="1600" smtClean="0">
                <a:cs typeface="Times New Roman" pitchFamily="18" charset="0"/>
              </a:rPr>
              <a:t>secondary public offering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endParaRPr lang="en-US" sz="900" smtClean="0"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endParaRPr lang="en-US" sz="900" smtClean="0">
              <a:cs typeface="Times New Roman" pitchFamily="18" charset="0"/>
            </a:endParaRPr>
          </a:p>
          <a:p>
            <a:pPr lvl="2" algn="just" eaLnBrk="1" hangingPunct="1">
              <a:lnSpc>
                <a:spcPct val="90000"/>
              </a:lnSpc>
            </a:pPr>
            <a:r>
              <a:rPr lang="en-US" sz="1600" smtClean="0"/>
              <a:t>a market that issues new securities on an exchange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endParaRPr lang="en-US" sz="1000" smtClean="0"/>
          </a:p>
          <a:p>
            <a:pPr lvl="2" algn="just" eaLnBrk="1" hangingPunct="1">
              <a:lnSpc>
                <a:spcPct val="90000"/>
              </a:lnSpc>
            </a:pPr>
            <a:r>
              <a:rPr lang="en-US" sz="1600" smtClean="0"/>
              <a:t>primary markets are where investors can have first access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at a new security issuance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endParaRPr lang="en-US" sz="1000" smtClean="0"/>
          </a:p>
          <a:p>
            <a:pPr lvl="2" algn="just" eaLnBrk="1" hangingPunct="1">
              <a:lnSpc>
                <a:spcPct val="90000"/>
              </a:lnSpc>
            </a:pPr>
            <a:r>
              <a:rPr lang="en-US" sz="1600" smtClean="0"/>
              <a:t>also known as </a:t>
            </a:r>
            <a:r>
              <a:rPr lang="en-US" sz="1600" b="1" smtClean="0">
                <a:solidFill>
                  <a:schemeClr val="tx2"/>
                </a:solidFill>
              </a:rPr>
              <a:t>’New Issue Market’ (NIM)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endParaRPr lang="en-US" sz="1000" smtClean="0"/>
          </a:p>
          <a:p>
            <a:pPr lvl="2" algn="just" eaLnBrk="1" hangingPunct="1">
              <a:lnSpc>
                <a:spcPct val="90000"/>
              </a:lnSpc>
            </a:pPr>
            <a:r>
              <a:rPr lang="en-US" sz="1600" smtClean="0"/>
              <a:t>exchanges have varying levels of requirements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which must be met before a security can be sold</a:t>
            </a:r>
            <a:endParaRPr lang="en-CA" sz="16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B72BC-A3F9-4102-9E6E-D3249D74474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96975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Securities Markets</a:t>
            </a:r>
            <a:endParaRPr 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8267700" cy="3819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Primary vs. Secondary markets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Secondary market</a:t>
            </a:r>
            <a:endParaRPr lang="en-CA" sz="1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00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/>
              <a:t>	       	once the initial sale is complete</a:t>
            </a:r>
            <a:br>
              <a:rPr lang="en-US" sz="1600" smtClean="0"/>
            </a:br>
            <a:r>
              <a:rPr lang="en-US" sz="1600" smtClean="0"/>
              <a:t>	further trading is said to conduct on</a:t>
            </a:r>
            <a:br>
              <a:rPr lang="en-US" sz="1600" smtClean="0"/>
            </a:br>
            <a:r>
              <a:rPr lang="en-US" sz="1600" smtClean="0"/>
              <a:t>	the secondary market, which is where</a:t>
            </a:r>
            <a:br>
              <a:rPr lang="en-US" sz="1600" smtClean="0"/>
            </a:br>
            <a:r>
              <a:rPr lang="en-US" sz="1600" smtClean="0"/>
              <a:t>	the bulk of exchange trading occurs each day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/>
              <a:t> </a:t>
            </a:r>
            <a:endParaRPr lang="en-US" sz="2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6E908-6C06-4671-A9DF-34646C0624B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Securities Markets</a:t>
            </a:r>
            <a:endParaRPr lang="en-US" sz="2400" b="1" smtClean="0">
              <a:cs typeface="Times New Roman" pitchFamily="18" charset="0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8339137" cy="360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Equity vs. Debt markets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16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stock markets: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organized stock exchanges vs. OTC markets</a:t>
            </a:r>
            <a:endParaRPr lang="en-CA" sz="18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dealers &amp; brokers</a:t>
            </a:r>
            <a:endParaRPr lang="en-CA" sz="18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unlisted securities</a:t>
            </a:r>
            <a:endParaRPr lang="en-CA" sz="18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institutional investors</a:t>
            </a:r>
            <a:endParaRPr lang="en-CA" sz="18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bond market: credit (debt) markets; money markets</a:t>
            </a:r>
            <a:endParaRPr lang="en-CA" sz="18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cs typeface="Times New Roman" pitchFamily="18" charset="0"/>
              </a:rPr>
              <a:t>corporate notes </a:t>
            </a:r>
            <a:r>
              <a:rPr lang="en-US" sz="1400" smtClean="0">
                <a:cs typeface="Times New Roman" pitchFamily="18" charset="0"/>
              </a:rPr>
              <a:t>(1-10 years)</a:t>
            </a:r>
            <a:r>
              <a:rPr lang="en-US" sz="1800" smtClean="0">
                <a:cs typeface="Times New Roman" pitchFamily="18" charset="0"/>
              </a:rPr>
              <a:t>; corporate bonds; commercial paper </a:t>
            </a:r>
            <a:r>
              <a:rPr lang="en-US" sz="1400" smtClean="0">
                <a:cs typeface="Times New Roman" pitchFamily="18" charset="0"/>
              </a:rPr>
              <a:t>(short-term)</a:t>
            </a:r>
            <a:endParaRPr lang="en-US" sz="14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B3B57-7A6A-4472-B766-92653E0A351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04850" y="981075"/>
            <a:ext cx="8439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>
                <a:solidFill>
                  <a:schemeClr val="tx2"/>
                </a:solidFill>
                <a:latin typeface="Arial" charset="0"/>
              </a:rPr>
              <a:t>Securities issued in U.S.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en-US" sz="1400" b="1">
                <a:solidFill>
                  <a:schemeClr val="tx2"/>
                </a:solidFill>
                <a:latin typeface="Arial" charset="0"/>
              </a:rPr>
              <a:t>USD bln.</a:t>
            </a:r>
          </a:p>
        </p:txBody>
      </p:sp>
      <p:graphicFrame>
        <p:nvGraphicFramePr>
          <p:cNvPr id="17746" name="Group 338"/>
          <p:cNvGraphicFramePr>
            <a:graphicFrameLocks noGrp="1"/>
          </p:cNvGraphicFramePr>
          <p:nvPr/>
        </p:nvGraphicFramePr>
        <p:xfrm>
          <a:off x="827088" y="2133600"/>
          <a:ext cx="7913687" cy="2926080"/>
        </p:xfrm>
        <a:graphic>
          <a:graphicData uri="http://schemas.openxmlformats.org/drawingml/2006/table">
            <a:tbl>
              <a:tblPr/>
              <a:tblGrid>
                <a:gridCol w="3883025"/>
                <a:gridCol w="439737"/>
                <a:gridCol w="366713"/>
                <a:gridCol w="439737"/>
                <a:gridCol w="366713"/>
                <a:gridCol w="439737"/>
                <a:gridCol w="292100"/>
                <a:gridCol w="439738"/>
                <a:gridCol w="366712"/>
                <a:gridCol w="439738"/>
                <a:gridCol w="43973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Type of Security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1994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1996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1998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Debt instruments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1,053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Common stocks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Seasoned issues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IPOs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Preferred stocks (non convertible)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Convertible debt &amp; preferred stocks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87FA5-84AD-496B-AD8A-6D557585FAE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Securities Markets</a:t>
            </a:r>
            <a:endParaRPr lang="en-US" sz="2400" b="1" smtClean="0">
              <a:cs typeface="Times New Roman" pitchFamily="18" charset="0"/>
            </a:endParaRP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349500"/>
            <a:ext cx="7259637" cy="3527425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Domestic vs. International markets</a:t>
            </a:r>
          </a:p>
          <a:p>
            <a:pPr eaLnBrk="1" hangingPunct="1">
              <a:buFont typeface="Wingdings" pitchFamily="2" charset="2"/>
              <a:buNone/>
            </a:pPr>
            <a:endParaRPr lang="en-US" sz="90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large, well-established firms can raise funds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</a:rPr>
              <a:t>outside their domestic financial markets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lvl="3" eaLnBrk="1" hangingPunct="1"/>
            <a:r>
              <a:rPr lang="en-US" smtClean="0">
                <a:cs typeface="Times New Roman" pitchFamily="18" charset="0"/>
              </a:rPr>
              <a:t>foreign bonds; eurobonds</a:t>
            </a:r>
          </a:p>
          <a:p>
            <a:pPr lvl="3" eaLnBrk="1" hangingPunct="1"/>
            <a:r>
              <a:rPr lang="en-US" smtClean="0">
                <a:cs typeface="Times New Roman" pitchFamily="18" charset="0"/>
              </a:rPr>
              <a:t>bearer bonds</a:t>
            </a:r>
          </a:p>
          <a:p>
            <a:pPr lvl="3" eaLnBrk="1" hangingPunct="1"/>
            <a:r>
              <a:rPr lang="en-US" smtClean="0">
                <a:cs typeface="Times New Roman" pitchFamily="18" charset="0"/>
              </a:rPr>
              <a:t>foreign exchange risk</a:t>
            </a:r>
          </a:p>
          <a:p>
            <a:pPr lvl="3" eaLnBrk="1" hangingPunct="1"/>
            <a:r>
              <a:rPr lang="en-US" smtClean="0">
                <a:cs typeface="Times New Roman" pitchFamily="18" charset="0"/>
              </a:rPr>
              <a:t>euro-equity </a:t>
            </a:r>
            <a:r>
              <a:rPr lang="en-US" sz="1400" smtClean="0">
                <a:cs typeface="Times New Roman" pitchFamily="18" charset="0"/>
              </a:rPr>
              <a:t>(in Euromarkets)</a:t>
            </a:r>
            <a:endParaRPr lang="en-US" sz="14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2A4A7-72AA-4DE9-B9B4-CD69AD1F5BD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270250"/>
            <a:ext cx="4679950" cy="488950"/>
          </a:xfrm>
        </p:spPr>
        <p:txBody>
          <a:bodyPr/>
          <a:lstStyle/>
          <a:p>
            <a:pPr eaLnBrk="1" hangingPunct="1"/>
            <a:r>
              <a:rPr lang="en-CA" sz="2600" b="1" dirty="0" smtClean="0">
                <a:cs typeface="Times New Roman" pitchFamily="18" charset="0"/>
              </a:rPr>
              <a:t>How firms issue Securities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0C1C0-4F85-402B-ABDB-DEA66168518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400" b="1" dirty="0" smtClean="0">
                <a:cs typeface="Times New Roman" pitchFamily="18" charset="0"/>
              </a:rPr>
              <a:t>How firms issue Securities</a:t>
            </a:r>
            <a:r>
              <a:rPr lang="en-US" dirty="0" smtClean="0"/>
              <a:t> 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49500"/>
            <a:ext cx="8110538" cy="37437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Firms can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sell </a:t>
            </a:r>
            <a:r>
              <a:rPr lang="en-US" sz="2000" dirty="0" smtClean="0">
                <a:cs typeface="Times New Roman" pitchFamily="18" charset="0"/>
              </a:rPr>
              <a:t>their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debt &amp; equity…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o the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public</a:t>
            </a:r>
            <a:r>
              <a:rPr lang="en-US" sz="2000" dirty="0" smtClean="0">
                <a:cs typeface="Times New Roman" pitchFamily="18" charset="0"/>
              </a:rPr>
              <a:t> at large through a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public offering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public offerings</a:t>
            </a:r>
            <a:r>
              <a:rPr lang="en-US" sz="2000" b="1" dirty="0" smtClean="0">
                <a:cs typeface="Times New Roman" pitchFamily="18" charset="0"/>
              </a:rPr>
              <a:t/>
            </a:r>
            <a:br>
              <a:rPr lang="en-US" sz="2000" b="1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when offering securities to the public, firms use the services of an 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investment bank</a:t>
            </a:r>
            <a:endParaRPr lang="en-US" sz="16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to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qualified investors</a:t>
            </a:r>
            <a:r>
              <a:rPr lang="en-US" sz="2000" dirty="0" smtClean="0">
                <a:cs typeface="Times New Roman" pitchFamily="18" charset="0"/>
              </a:rPr>
              <a:t> through a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private placement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private placement does not have to be registered</a:t>
            </a:r>
          </a:p>
          <a:p>
            <a:pPr lvl="2" eaLnBrk="1" hangingPunct="1">
              <a:lnSpc>
                <a:spcPct val="90000"/>
              </a:lnSpc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i="1" dirty="0" smtClean="0">
                <a:cs typeface="Times New Roman" pitchFamily="18" charset="0"/>
              </a:rPr>
              <a:t>drawback</a:t>
            </a:r>
            <a:r>
              <a:rPr lang="en-US" sz="2000" b="1" dirty="0" smtClean="0">
                <a:cs typeface="Times New Roman" pitchFamily="18" charset="0"/>
              </a:rPr>
              <a:t>:</a:t>
            </a:r>
            <a:r>
              <a:rPr lang="en-US" sz="2000" dirty="0" smtClean="0">
                <a:cs typeface="Times New Roman" pitchFamily="18" charset="0"/>
              </a:rPr>
              <a:t> - absence of organized trading in</a:t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privately placed securities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CA337-242F-4D62-B09B-E1D61F9124F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62925" cy="7620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How firms issue Securities</a:t>
            </a:r>
            <a:r>
              <a:rPr lang="en-US" smtClean="0"/>
              <a:t> 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05038"/>
            <a:ext cx="7829550" cy="3890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CA" sz="2000" smtClean="0">
                <a:cs typeface="Times New Roman" pitchFamily="18" charset="0"/>
              </a:rPr>
              <a:t>Aside from private placements, there are…</a:t>
            </a:r>
            <a:r>
              <a:rPr lang="en-CA" sz="1000" smtClean="0">
                <a:cs typeface="Times New Roman" pitchFamily="18" charset="0"/>
              </a:rPr>
              <a:t/>
            </a:r>
            <a:br>
              <a:rPr lang="en-CA" sz="1000" smtClean="0">
                <a:cs typeface="Times New Roman" pitchFamily="18" charset="0"/>
              </a:rPr>
            </a:br>
            <a:r>
              <a:rPr lang="en-CA" sz="1000" smtClean="0">
                <a:cs typeface="Times New Roman" pitchFamily="18" charset="0"/>
              </a:rPr>
              <a:t>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CA" sz="2000" b="1" smtClean="0">
                <a:solidFill>
                  <a:srgbClr val="FF0000"/>
                </a:solidFill>
                <a:cs typeface="Times New Roman" pitchFamily="18" charset="0"/>
              </a:rPr>
              <a:t>		general cash offerings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2200" smtClean="0">
                <a:cs typeface="Times New Roman" pitchFamily="18" charset="0"/>
              </a:rPr>
              <a:t>		</a:t>
            </a:r>
            <a:r>
              <a:rPr lang="en-CA" sz="1600" smtClean="0">
                <a:cs typeface="Times New Roman" pitchFamily="18" charset="0"/>
              </a:rPr>
              <a:t>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2200" b="1" smtClean="0">
                <a:solidFill>
                  <a:srgbClr val="FF0000"/>
                </a:solidFill>
                <a:cs typeface="Times New Roman" pitchFamily="18" charset="0"/>
              </a:rPr>
              <a:t>		</a:t>
            </a:r>
            <a:r>
              <a:rPr lang="en-CA" sz="2000" b="1" smtClean="0">
                <a:solidFill>
                  <a:srgbClr val="FF0000"/>
                </a:solidFill>
                <a:cs typeface="Times New Roman" pitchFamily="18" charset="0"/>
              </a:rPr>
              <a:t>rights offerings</a:t>
            </a:r>
            <a:r>
              <a:rPr lang="en-US" sz="2200" smtClean="0">
                <a:solidFill>
                  <a:srgbClr val="FF0000"/>
                </a:solidFill>
              </a:rPr>
              <a:t> </a:t>
            </a:r>
            <a:r>
              <a:rPr lang="en-US" sz="1600" smtClean="0"/>
              <a:t>(exclusively to existing shareholders)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9EAB7-7E29-4E5F-AB68-09976997E29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7924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Alternative methods to distribute equity securities</a:t>
            </a: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0485" name="Picture 5" descr="hawawini+ex09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333D-4096-4EB5-A10F-C24003CCA37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41413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How firms issue Securities</a:t>
            </a:r>
            <a:endParaRPr lang="en-US" sz="2400" b="1" smtClean="0">
              <a:cs typeface="Times New Roman" pitchFamily="18" charset="0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420938"/>
            <a:ext cx="7764462" cy="3675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General cash offerings</a:t>
            </a: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best efforts basis  </a:t>
            </a:r>
            <a:r>
              <a:rPr lang="en-US" sz="1600" dirty="0" smtClean="0">
                <a:cs typeface="Times New Roman" pitchFamily="18" charset="0"/>
              </a:rPr>
              <a:t>(if not predetermined level – offering is canceled)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underwriter </a:t>
            </a:r>
            <a:r>
              <a:rPr lang="en-US" sz="1400" dirty="0" smtClean="0">
                <a:cs typeface="Times New Roman" pitchFamily="18" charset="0"/>
              </a:rPr>
              <a:t>(bank buys shares – resells to public; own risk)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underwriting syndicate </a:t>
            </a:r>
            <a:r>
              <a:rPr lang="en-US" sz="1400" dirty="0" smtClean="0">
                <a:cs typeface="Times New Roman" pitchFamily="18" charset="0"/>
              </a:rPr>
              <a:t>(originating house/lead-manager/book-runner)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spread   </a:t>
            </a:r>
            <a:r>
              <a:rPr lang="en-US" sz="1400" dirty="0" smtClean="0">
                <a:cs typeface="Times New Roman" pitchFamily="18" charset="0"/>
              </a:rPr>
              <a:t>(share price sold to public – share price bought by bank = 2-8%)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selling concession  </a:t>
            </a:r>
            <a:r>
              <a:rPr lang="en-US" sz="1400" dirty="0" smtClean="0">
                <a:cs typeface="Times New Roman" pitchFamily="18" charset="0"/>
              </a:rPr>
              <a:t>(to selling group)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certification role  </a:t>
            </a:r>
            <a:r>
              <a:rPr lang="en-US" sz="1400" dirty="0" smtClean="0">
                <a:cs typeface="Times New Roman" pitchFamily="18" charset="0"/>
              </a:rPr>
              <a:t>(by investment bank)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Rights issues</a:t>
            </a: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dilution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subscription price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rights-on shares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ex-rights shares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3E4B9-8630-4068-AFDC-C242E5E79D5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smtClean="0">
                <a:cs typeface="Times New Roman" pitchFamily="18" charset="0"/>
              </a:rPr>
              <a:t>How firms issue Securities</a:t>
            </a:r>
            <a:endParaRPr lang="en-US" sz="2400" b="1" smtClean="0">
              <a:cs typeface="Times New Roman" pitchFamily="18" charset="0"/>
            </a:endParaRP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565400"/>
            <a:ext cx="8110537" cy="230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Times New Roman" pitchFamily="18" charset="0"/>
              </a:rPr>
              <a:t>setting an appropriate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subscription price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Times New Roman" pitchFamily="18" charset="0"/>
              </a:rPr>
              <a:t>number of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rights</a:t>
            </a:r>
            <a:r>
              <a:rPr lang="en-US" sz="2000" smtClean="0">
                <a:cs typeface="Times New Roman" pitchFamily="18" charset="0"/>
              </a:rPr>
              <a:t> required to buy one new share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ex-rights price</a:t>
            </a:r>
            <a:r>
              <a:rPr lang="en-US" sz="2000" smtClean="0">
                <a:cs typeface="Times New Roman" pitchFamily="18" charset="0"/>
              </a:rPr>
              <a:t> of share &amp;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value of right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Times New Roman" pitchFamily="18" charset="0"/>
              </a:rPr>
              <a:t>effect of rights issue on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wealth</a:t>
            </a:r>
            <a:r>
              <a:rPr lang="en-US" sz="2000" smtClean="0">
                <a:cs typeface="Times New Roman" pitchFamily="18" charset="0"/>
              </a:rPr>
              <a:t> of existing shareholders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cs typeface="Times New Roman" pitchFamily="18" charset="0"/>
              </a:rPr>
              <a:t>role of </a:t>
            </a:r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investment banks</a:t>
            </a:r>
            <a:r>
              <a:rPr lang="en-US" sz="2000" smtClean="0">
                <a:cs typeface="Times New Roman" pitchFamily="18" charset="0"/>
              </a:rPr>
              <a:t> in rights offerings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71E1-FF2E-4FE7-9B7B-7C482FC7BA1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162925" cy="457200"/>
          </a:xfrm>
        </p:spPr>
        <p:txBody>
          <a:bodyPr/>
          <a:lstStyle/>
          <a:p>
            <a:pPr eaLnBrk="1" hangingPunct="1"/>
            <a:r>
              <a:rPr lang="en-CA" sz="2400" b="1" dirty="0" smtClean="0">
                <a:cs typeface="Times New Roman" pitchFamily="18" charset="0"/>
              </a:rPr>
              <a:t>Basic steps of a US IPO</a:t>
            </a:r>
            <a:endParaRPr lang="en-US" sz="2400" b="1" dirty="0" smtClean="0">
              <a:cs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E465F-F6A0-4277-B6B4-61473177DB6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6975"/>
            <a:ext cx="8162925" cy="427038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How firms issue Securities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420938"/>
            <a:ext cx="7426325" cy="316865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Issuance costs of public offerings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1800" smtClean="0">
                <a:cs typeface="Times New Roman" pitchFamily="18" charset="0"/>
              </a:rPr>
              <a:t>US data indicate that…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issuance costs of </a:t>
            </a:r>
            <a:r>
              <a:rPr lang="en-US" sz="1800" smtClean="0">
                <a:solidFill>
                  <a:schemeClr val="tx2"/>
                </a:solidFill>
                <a:cs typeface="Times New Roman" pitchFamily="18" charset="0"/>
              </a:rPr>
              <a:t>public offerings</a:t>
            </a:r>
            <a:r>
              <a:rPr lang="en-US" sz="1800" smtClean="0">
                <a:cs typeface="Times New Roman" pitchFamily="18" charset="0"/>
              </a:rPr>
              <a:t/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are higher for small issues than for larger ones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lvl="1" eaLnBrk="1" hangingPunct="1"/>
            <a:r>
              <a:rPr lang="en-US" sz="1800" smtClean="0">
                <a:solidFill>
                  <a:schemeClr val="tx2"/>
                </a:solidFill>
                <a:cs typeface="Times New Roman" pitchFamily="18" charset="0"/>
              </a:rPr>
              <a:t>rights offerings</a:t>
            </a:r>
            <a:r>
              <a:rPr lang="en-US" sz="1800" smtClean="0">
                <a:cs typeface="Times New Roman" pitchFamily="18" charset="0"/>
              </a:rPr>
              <a:t> are less expensive than underwritten issues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smtClean="0">
              <a:cs typeface="Times New Roman" pitchFamily="18" charset="0"/>
            </a:endParaRPr>
          </a:p>
          <a:p>
            <a:pPr lvl="1" eaLnBrk="1" hangingPunct="1"/>
            <a:r>
              <a:rPr lang="en-US" sz="1800" smtClean="0">
                <a:cs typeface="Times New Roman" pitchFamily="18" charset="0"/>
              </a:rPr>
              <a:t>rights offerings are the least expensive method</a:t>
            </a:r>
            <a:br>
              <a:rPr lang="en-US" sz="1800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to raise new equity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DAEA-81F1-40EC-8CD3-C4BE49D3F65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pPr eaLnBrk="1" hangingPunct="1"/>
            <a:r>
              <a:rPr lang="en-CA" sz="2400" b="1" dirty="0" smtClean="0">
                <a:cs typeface="Times New Roman" pitchFamily="18" charset="0"/>
              </a:rPr>
              <a:t>How firms issue Securities -</a:t>
            </a:r>
            <a:br>
              <a:rPr lang="en-CA" sz="2400" b="1" dirty="0" smtClean="0">
                <a:cs typeface="Times New Roman" pitchFamily="18" charset="0"/>
              </a:rPr>
            </a:br>
            <a:r>
              <a:rPr lang="en-CA" sz="2000" b="1" dirty="0" smtClean="0">
                <a:cs typeface="Times New Roman" pitchFamily="18" charset="0"/>
              </a:rPr>
              <a:t>example</a:t>
            </a:r>
            <a:endParaRPr lang="en-US" sz="2000" b="1" dirty="0" smtClean="0">
              <a:cs typeface="Times New Roman" pitchFamily="18" charset="0"/>
            </a:endParaRP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132856"/>
            <a:ext cx="7786687" cy="40324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dirty="0" err="1" smtClean="0">
                <a:cs typeface="Times New Roman" pitchFamily="18" charset="0"/>
              </a:rPr>
              <a:t>PEC</a:t>
            </a:r>
            <a:r>
              <a:rPr lang="en-US" sz="1400" dirty="0" smtClean="0">
                <a:cs typeface="Times New Roman" pitchFamily="18" charset="0"/>
              </a:rPr>
              <a:t> announces issue of </a:t>
            </a:r>
            <a:r>
              <a:rPr lang="en-US" sz="1400" b="1" dirty="0" smtClean="0">
                <a:cs typeface="Times New Roman" pitchFamily="18" charset="0"/>
              </a:rPr>
              <a:t>1M</a:t>
            </a:r>
            <a:r>
              <a:rPr lang="en-US" sz="1400" dirty="0" smtClean="0">
                <a:cs typeface="Times New Roman" pitchFamily="18" charset="0"/>
              </a:rPr>
              <a:t> (</a:t>
            </a:r>
            <a:r>
              <a:rPr lang="en-US" sz="1400" dirty="0" err="1" smtClean="0">
                <a:cs typeface="Times New Roman" pitchFamily="18" charset="0"/>
              </a:rPr>
              <a:t>N</a:t>
            </a:r>
            <a:r>
              <a:rPr lang="en-US" sz="1400" baseline="-25000" dirty="0" err="1" smtClean="0">
                <a:cs typeface="Times New Roman" pitchFamily="18" charset="0"/>
              </a:rPr>
              <a:t>n</a:t>
            </a:r>
            <a:r>
              <a:rPr lang="en-US" sz="1400" dirty="0" smtClean="0">
                <a:cs typeface="Times New Roman" pitchFamily="18" charset="0"/>
              </a:rPr>
              <a:t>) new shares of common stock,</a:t>
            </a:r>
            <a:br>
              <a:rPr lang="en-US" sz="1400" dirty="0" smtClean="0">
                <a:cs typeface="Times New Roman" pitchFamily="18" charset="0"/>
              </a:rPr>
            </a:br>
            <a:r>
              <a:rPr lang="en-US" sz="1400" dirty="0" smtClean="0">
                <a:cs typeface="Times New Roman" pitchFamily="18" charset="0"/>
              </a:rPr>
              <a:t>through a cash offering 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‘rights issue’</a:t>
            </a:r>
            <a:r>
              <a:rPr lang="en-US" sz="1400" dirty="0" smtClean="0">
                <a:cs typeface="Times New Roman" pitchFamily="18" charset="0"/>
              </a:rPr>
              <a:t>, at 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subscription price</a:t>
            </a:r>
            <a:r>
              <a:rPr lang="en-US" sz="1400" dirty="0" smtClean="0">
                <a:cs typeface="Times New Roman" pitchFamily="18" charset="0"/>
              </a:rPr>
              <a:t> per share of </a:t>
            </a:r>
            <a:r>
              <a:rPr lang="en-US" sz="1400" b="1" dirty="0" smtClean="0">
                <a:cs typeface="Times New Roman" pitchFamily="18" charset="0"/>
              </a:rPr>
              <a:t>$80</a:t>
            </a:r>
            <a:endParaRPr lang="en-US" sz="1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="1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cs typeface="Times New Roman" pitchFamily="18" charset="0"/>
              </a:rPr>
              <a:t>before that, </a:t>
            </a:r>
            <a:r>
              <a:rPr lang="en-US" sz="1400" dirty="0" err="1" smtClean="0">
                <a:cs typeface="Times New Roman" pitchFamily="18" charset="0"/>
              </a:rPr>
              <a:t>PEC</a:t>
            </a:r>
            <a:r>
              <a:rPr lang="en-US" sz="1400" dirty="0" smtClean="0">
                <a:cs typeface="Times New Roman" pitchFamily="18" charset="0"/>
              </a:rPr>
              <a:t> share trading at </a:t>
            </a:r>
            <a:r>
              <a:rPr lang="en-US" sz="1400" b="1" dirty="0" smtClean="0">
                <a:cs typeface="Times New Roman" pitchFamily="18" charset="0"/>
              </a:rPr>
              <a:t>$100</a:t>
            </a:r>
            <a:r>
              <a:rPr lang="en-US" sz="1400" dirty="0" smtClean="0">
                <a:cs typeface="Times New Roman" pitchFamily="18" charset="0"/>
              </a:rPr>
              <a:t>,</a:t>
            </a:r>
            <a:br>
              <a:rPr lang="en-US" sz="1400" dirty="0" smtClean="0">
                <a:cs typeface="Times New Roman" pitchFamily="18" charset="0"/>
              </a:rPr>
            </a:br>
            <a:r>
              <a:rPr lang="en-US" sz="1400" dirty="0" smtClean="0">
                <a:cs typeface="Times New Roman" pitchFamily="18" charset="0"/>
              </a:rPr>
              <a:t>there were </a:t>
            </a:r>
            <a:r>
              <a:rPr lang="en-US" sz="1400" b="1" dirty="0" smtClean="0">
                <a:cs typeface="Times New Roman" pitchFamily="18" charset="0"/>
              </a:rPr>
              <a:t>4M</a:t>
            </a:r>
            <a:r>
              <a:rPr lang="en-US" sz="1400" dirty="0" smtClean="0">
                <a:cs typeface="Times New Roman" pitchFamily="18" charset="0"/>
              </a:rPr>
              <a:t> (N</a:t>
            </a:r>
            <a:r>
              <a:rPr lang="en-US" sz="1400" baseline="-25000" dirty="0" smtClean="0">
                <a:cs typeface="Times New Roman" pitchFamily="18" charset="0"/>
              </a:rPr>
              <a:t>o</a:t>
            </a:r>
            <a:r>
              <a:rPr lang="en-US" sz="1400" dirty="0" smtClean="0">
                <a:cs typeface="Times New Roman" pitchFamily="18" charset="0"/>
              </a:rPr>
              <a:t>) 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shares outstanding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err="1" smtClean="0">
                <a:cs typeface="Times New Roman" pitchFamily="18" charset="0"/>
              </a:rPr>
              <a:t>PEC</a:t>
            </a:r>
            <a:r>
              <a:rPr lang="en-US" sz="1400" dirty="0" smtClean="0">
                <a:cs typeface="Times New Roman" pitchFamily="18" charset="0"/>
              </a:rPr>
              <a:t> notify its shareholders they are granted one 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right</a:t>
            </a:r>
            <a:r>
              <a:rPr lang="en-US" sz="1400" dirty="0" smtClean="0">
                <a:cs typeface="Times New Roman" pitchFamily="18" charset="0"/>
              </a:rPr>
              <a:t> for every share they hold; </a:t>
            </a:r>
            <a:br>
              <a:rPr lang="en-US" sz="1400" dirty="0" smtClean="0">
                <a:cs typeface="Times New Roman" pitchFamily="18" charset="0"/>
              </a:rPr>
            </a:br>
            <a:r>
              <a:rPr lang="en-US" sz="1400" dirty="0" smtClean="0">
                <a:cs typeface="Times New Roman" pitchFamily="18" charset="0"/>
              </a:rPr>
              <a:t>rights will expire at a 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specific future date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200" dirty="0" smtClean="0">
                <a:cs typeface="Times New Roman" pitchFamily="18" charset="0"/>
              </a:rPr>
              <a:t>(e.g. 3-weeks after offer date);</a:t>
            </a:r>
            <a:br>
              <a:rPr lang="en-US" sz="1200" dirty="0" smtClean="0">
                <a:cs typeface="Times New Roman" pitchFamily="18" charset="0"/>
              </a:rPr>
            </a:br>
            <a:r>
              <a:rPr lang="en-US" sz="1200" dirty="0" smtClean="0">
                <a:cs typeface="Times New Roman" pitchFamily="18" charset="0"/>
              </a:rPr>
              <a:t>number of rights required to acquire 1 new share (N): 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N=N</a:t>
            </a:r>
            <a:r>
              <a:rPr lang="en-US" sz="1400" b="1" baseline="-25000" dirty="0" smtClean="0">
                <a:solidFill>
                  <a:schemeClr val="tx2"/>
                </a:solidFill>
                <a:cs typeface="Times New Roman" pitchFamily="18" charset="0"/>
              </a:rPr>
              <a:t>0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/</a:t>
            </a:r>
            <a:r>
              <a:rPr lang="en-US" sz="1400" b="1" dirty="0" err="1" smtClean="0">
                <a:solidFill>
                  <a:schemeClr val="tx2"/>
                </a:solidFill>
                <a:cs typeface="Times New Roman" pitchFamily="18" charset="0"/>
              </a:rPr>
              <a:t>N</a:t>
            </a:r>
            <a:r>
              <a:rPr lang="en-US" sz="1400" b="1" baseline="-25000" dirty="0" err="1" smtClean="0">
                <a:solidFill>
                  <a:schemeClr val="tx2"/>
                </a:solidFill>
                <a:cs typeface="Times New Roman" pitchFamily="18" charset="0"/>
              </a:rPr>
              <a:t>n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baseline="-25000" dirty="0" smtClean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terms of issue =  (4:1) + $80</a:t>
            </a:r>
            <a:r>
              <a:rPr lang="en-US" sz="1400" dirty="0" smtClean="0">
                <a:cs typeface="Times New Roman" pitchFamily="18" charset="0"/>
              </a:rPr>
              <a:t>;</a:t>
            </a: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cs typeface="Times New Roman" pitchFamily="18" charset="0"/>
              </a:rPr>
              <a:t>before that date, shares referred as 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rights-on shares</a:t>
            </a:r>
            <a:r>
              <a:rPr lang="en-US" sz="1400" dirty="0" smtClean="0">
                <a:cs typeface="Times New Roman" pitchFamily="18" charset="0"/>
              </a:rPr>
              <a:t>;</a:t>
            </a:r>
            <a:br>
              <a:rPr lang="en-US" sz="1400" dirty="0" smtClean="0">
                <a:cs typeface="Times New Roman" pitchFamily="18" charset="0"/>
              </a:rPr>
            </a:br>
            <a:r>
              <a:rPr lang="en-US" sz="1400" dirty="0" smtClean="0">
                <a:cs typeface="Times New Roman" pitchFamily="18" charset="0"/>
              </a:rPr>
              <a:t>afterwards, the shares are called </a:t>
            </a:r>
            <a:r>
              <a:rPr lang="en-US" sz="1400" b="1" dirty="0" smtClean="0">
                <a:solidFill>
                  <a:schemeClr val="tx2"/>
                </a:solidFill>
                <a:cs typeface="Times New Roman" pitchFamily="18" charset="0"/>
              </a:rPr>
              <a:t>ex-rights shares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cs typeface="Times New Roman" pitchFamily="18" charset="0"/>
              </a:rPr>
              <a:t>shareholders can exercise their rights &amp; subscribe to the issue;</a:t>
            </a:r>
            <a:br>
              <a:rPr lang="en-US" sz="1400" dirty="0" smtClean="0">
                <a:cs typeface="Times New Roman" pitchFamily="18" charset="0"/>
              </a:rPr>
            </a:br>
            <a:r>
              <a:rPr lang="en-US" sz="1400" dirty="0" smtClean="0">
                <a:cs typeface="Times New Roman" pitchFamily="18" charset="0"/>
              </a:rPr>
              <a:t>they can sell their rights to interested investors at </a:t>
            </a:r>
            <a:r>
              <a:rPr lang="en-US" sz="1400" b="1" dirty="0" smtClean="0">
                <a:cs typeface="Times New Roman" pitchFamily="18" charset="0"/>
              </a:rPr>
              <a:t>$4</a:t>
            </a:r>
            <a:r>
              <a:rPr lang="en-US" sz="1400" dirty="0" smtClean="0">
                <a:cs typeface="Times New Roman" pitchFamily="18" charset="0"/>
              </a:rPr>
              <a:t> each </a:t>
            </a:r>
            <a:r>
              <a:rPr lang="en-US" sz="1200" dirty="0" smtClean="0">
                <a:cs typeface="Times New Roman" pitchFamily="18" charset="0"/>
              </a:rPr>
              <a:t>(if they do not want to buy new shares)</a:t>
            </a:r>
            <a:r>
              <a:rPr lang="en-US" sz="1400" dirty="0" smtClean="0">
                <a:cs typeface="Times New Roman" pitchFamily="18" charset="0"/>
              </a:rPr>
              <a:t>;</a:t>
            </a:r>
            <a:br>
              <a:rPr lang="en-US" sz="1400" dirty="0" smtClean="0">
                <a:cs typeface="Times New Roman" pitchFamily="18" charset="0"/>
              </a:rPr>
            </a:br>
            <a:r>
              <a:rPr lang="en-US" sz="1400" dirty="0" smtClean="0">
                <a:cs typeface="Times New Roman" pitchFamily="18" charset="0"/>
              </a:rPr>
              <a:t>or, they can do nothing &amp; let the right expire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7AEB-1AD1-460C-9B56-2252AB2A6C4F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84213" y="836613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>
                <a:solidFill>
                  <a:schemeClr val="tx2"/>
                </a:solidFill>
                <a:latin typeface="Arial" charset="0"/>
              </a:rPr>
              <a:t>Effects of Rights Issue</a:t>
            </a:r>
            <a:br>
              <a:rPr lang="en-US" sz="2200" b="1">
                <a:solidFill>
                  <a:schemeClr val="tx2"/>
                </a:solidFill>
                <a:latin typeface="Arial" charset="0"/>
              </a:rPr>
            </a:br>
            <a:r>
              <a:rPr lang="en-US" sz="2200" b="1">
                <a:solidFill>
                  <a:schemeClr val="tx2"/>
                </a:solidFill>
                <a:latin typeface="Arial" charset="0"/>
              </a:rPr>
              <a:t>on wealth of existing shareholder</a:t>
            </a: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09625" y="1905000"/>
            <a:ext cx="8153400" cy="3173413"/>
            <a:chOff x="510" y="1200"/>
            <a:chExt cx="5136" cy="1999"/>
          </a:xfrm>
        </p:grpSpPr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510" y="1200"/>
              <a:ext cx="5058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3948113" algn="ctr"/>
                  <a:tab pos="6854825" algn="ctr"/>
                </a:tabLst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INITIAL WEALTH	DECISION	ENDING WEALTH</a:t>
              </a:r>
              <a:endParaRPr lang="en-US" sz="1500" b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6872" name="Text Box 7"/>
            <p:cNvSpPr txBox="1">
              <a:spLocks noChangeArrowheads="1"/>
            </p:cNvSpPr>
            <p:nvPr/>
          </p:nvSpPr>
          <p:spPr bwMode="auto">
            <a:xfrm>
              <a:off x="510" y="1440"/>
              <a:ext cx="5136" cy="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				</a:t>
              </a:r>
              <a:r>
                <a:rPr lang="en-US" sz="1500" b="1" i="1" u="sng" dirty="0">
                  <a:solidFill>
                    <a:srgbClr val="000000"/>
                  </a:solidFill>
                  <a:latin typeface="Arial" charset="0"/>
                </a:rPr>
                <a:t>Case 1</a:t>
              </a:r>
              <a:r>
                <a:rPr lang="en-US" sz="1500" b="1" i="1" dirty="0">
                  <a:solidFill>
                    <a:srgbClr val="000000"/>
                  </a:solidFill>
                  <a:latin typeface="Arial" charset="0"/>
                </a:rPr>
                <a:t>:	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5 shares @ $96	=	$480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i="1" dirty="0">
                  <a:solidFill>
                    <a:srgbClr val="000000"/>
                  </a:solidFill>
                  <a:latin typeface="Arial" charset="0"/>
                </a:rPr>
                <a:t>				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Tender four rights and	Cash		=	0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			buy one new share @ $80		Total	=	</a:t>
              </a:r>
              <a:r>
                <a:rPr lang="en-US" sz="1500" b="1" u="sng" dirty="0">
                  <a:solidFill>
                    <a:srgbClr val="000000"/>
                  </a:solidFill>
                  <a:latin typeface="Arial" charset="0"/>
                </a:rPr>
                <a:t>$480</a:t>
              </a:r>
              <a:endParaRPr lang="en-US" sz="1500" b="1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Four shares @ $100	=	$400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Cash	=	80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Total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=	</a:t>
              </a:r>
              <a:r>
                <a:rPr lang="en-US" sz="1500" b="1" u="sng" dirty="0">
                  <a:solidFill>
                    <a:srgbClr val="000000"/>
                  </a:solidFill>
                  <a:latin typeface="Arial" charset="0"/>
                </a:rPr>
                <a:t>$480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i="1" u="sng" dirty="0" smtClean="0">
                  <a:solidFill>
                    <a:srgbClr val="000000"/>
                  </a:solidFill>
                  <a:latin typeface="Arial" charset="0"/>
                </a:rPr>
                <a:t>Case </a:t>
              </a:r>
              <a:r>
                <a:rPr lang="en-US" sz="1500" b="1" i="1" u="sng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500" b="1" i="1" dirty="0">
                  <a:solidFill>
                    <a:srgbClr val="000000"/>
                  </a:solidFill>
                  <a:latin typeface="Arial" charset="0"/>
                </a:rPr>
                <a:t>: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4 shares @ $96	=	$384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			Sell 4 rights @ $4 each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Cash </a:t>
              </a:r>
              <a:r>
                <a:rPr lang="en-US" sz="1000" b="1" dirty="0" smtClean="0">
                  <a:solidFill>
                    <a:srgbClr val="000000"/>
                  </a:solidFill>
                  <a:latin typeface="Arial" charset="0"/>
                </a:rPr>
                <a:t>(rights) ($4 x4)     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=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16 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					Cash </a:t>
              </a:r>
              <a:r>
                <a:rPr lang="en-US" sz="1000" b="1" dirty="0" smtClean="0">
                  <a:solidFill>
                    <a:srgbClr val="000000"/>
                  </a:solidFill>
                  <a:latin typeface="Arial" charset="0"/>
                </a:rPr>
                <a:t>(initial)</a:t>
              </a: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	=                     80</a:t>
              </a:r>
            </a:p>
            <a:p>
              <a:pPr eaLnBrk="0" hangingPunct="0">
                <a:lnSpc>
                  <a:spcPct val="130000"/>
                </a:lnSpc>
                <a:tabLst>
                  <a:tab pos="461963" algn="l"/>
                  <a:tab pos="1947863" algn="ctr"/>
                  <a:tab pos="2627313" algn="r"/>
                  <a:tab pos="2919413" algn="l"/>
                  <a:tab pos="5602288" algn="l"/>
                  <a:tab pos="6229350" algn="l"/>
                  <a:tab pos="7256463" algn="ctr"/>
                  <a:tab pos="8399463" algn="r"/>
                </a:tabLst>
              </a:pP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</a:rPr>
                <a:t>			</a:t>
              </a:r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	Total	=	</a:t>
              </a:r>
              <a:r>
                <a:rPr lang="en-US" sz="1500" b="1" u="sng" dirty="0">
                  <a:solidFill>
                    <a:srgbClr val="000000"/>
                  </a:solidFill>
                  <a:latin typeface="Arial" charset="0"/>
                </a:rPr>
                <a:t>$480</a:t>
              </a:r>
              <a:endParaRPr lang="en-US" sz="1500" b="1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2382" y="2418"/>
              <a:ext cx="3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3317E-E130-44CF-BC09-706747281E4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4794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GB" sz="2200" b="1" smtClean="0"/>
              <a:t>Share price adjustment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331913" y="1844675"/>
            <a:ext cx="7127875" cy="1052513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76471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tint val="76471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D60093"/>
                </a:solidFill>
                <a:latin typeface="Arial" charset="0"/>
              </a:rPr>
              <a:t>Old Market Value + New Funds Raised</a:t>
            </a:r>
          </a:p>
          <a:p>
            <a:pPr algn="ctr">
              <a:defRPr/>
            </a:pPr>
            <a:r>
              <a:rPr lang="en-US" sz="2000" b="1">
                <a:solidFill>
                  <a:srgbClr val="D60093"/>
                </a:solidFill>
                <a:latin typeface="Arial" charset="0"/>
              </a:rPr>
              <a:t/>
            </a:r>
            <a:br>
              <a:rPr lang="en-US" sz="2000" b="1">
                <a:solidFill>
                  <a:srgbClr val="D60093"/>
                </a:solidFill>
                <a:latin typeface="Arial" charset="0"/>
              </a:rPr>
            </a:br>
            <a:r>
              <a:rPr lang="en-US" sz="2000" b="1">
                <a:solidFill>
                  <a:srgbClr val="D60093"/>
                </a:solidFill>
                <a:latin typeface="Arial" charset="0"/>
              </a:rPr>
              <a:t>=  New Market Value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1331913" y="3141663"/>
            <a:ext cx="7150100" cy="1296987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8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tint val="8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en-US" sz="2000" b="1" dirty="0">
                <a:solidFill>
                  <a:srgbClr val="D60093"/>
                </a:solidFill>
                <a:latin typeface="Arial" charset="0"/>
              </a:rPr>
              <a:t>    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(</a:t>
            </a:r>
            <a:r>
              <a:rPr lang="el-GR" sz="1800" b="1" dirty="0" err="1">
                <a:solidFill>
                  <a:srgbClr val="D60093"/>
                </a:solidFill>
                <a:latin typeface="Arial" charset="0"/>
              </a:rPr>
              <a:t>Ν</a:t>
            </a:r>
            <a:r>
              <a:rPr lang="el-GR" sz="1800" b="1" baseline="-25000" dirty="0" err="1">
                <a:solidFill>
                  <a:srgbClr val="D60093"/>
                </a:solidFill>
                <a:latin typeface="Arial" charset="0"/>
              </a:rPr>
              <a:t>0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 x </a:t>
            </a:r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p</a:t>
            </a:r>
            <a:r>
              <a:rPr lang="en-US" sz="1800" b="1" baseline="-25000" dirty="0">
                <a:solidFill>
                  <a:srgbClr val="D60093"/>
                </a:solidFill>
                <a:latin typeface="Arial" charset="0"/>
              </a:rPr>
              <a:t>0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) + (Ν</a:t>
            </a:r>
            <a:r>
              <a:rPr lang="en-US" sz="1800" b="1" baseline="-25000" dirty="0">
                <a:solidFill>
                  <a:srgbClr val="D60093"/>
                </a:solidFill>
                <a:latin typeface="Arial" charset="0"/>
              </a:rPr>
              <a:t>n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 x </a:t>
            </a:r>
            <a:r>
              <a:rPr lang="en-US" sz="1800" b="1" dirty="0" err="1">
                <a:solidFill>
                  <a:srgbClr val="D60093"/>
                </a:solidFill>
                <a:latin typeface="Arial" charset="0"/>
              </a:rPr>
              <a:t>p</a:t>
            </a:r>
            <a:r>
              <a:rPr lang="en-US" sz="1800" b="1" baseline="-25000" dirty="0" err="1">
                <a:solidFill>
                  <a:srgbClr val="D60093"/>
                </a:solidFill>
                <a:latin typeface="Arial" charset="0"/>
              </a:rPr>
              <a:t>s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) = (</a:t>
            </a:r>
            <a:r>
              <a:rPr lang="el-GR" sz="1800" b="1" dirty="0" err="1">
                <a:solidFill>
                  <a:srgbClr val="D60093"/>
                </a:solidFill>
                <a:latin typeface="Arial" charset="0"/>
              </a:rPr>
              <a:t>Ν</a:t>
            </a:r>
            <a:r>
              <a:rPr lang="el-GR" sz="1800" b="1" baseline="-25000" dirty="0" err="1">
                <a:solidFill>
                  <a:srgbClr val="D60093"/>
                </a:solidFill>
                <a:latin typeface="Arial" charset="0"/>
              </a:rPr>
              <a:t>0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 + Ν</a:t>
            </a:r>
            <a:r>
              <a:rPr lang="en-US" sz="1800" b="1" baseline="-25000" dirty="0">
                <a:solidFill>
                  <a:srgbClr val="D60093"/>
                </a:solidFill>
                <a:latin typeface="Arial" charset="0"/>
              </a:rPr>
              <a:t>n</a:t>
            </a:r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) 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x </a:t>
            </a:r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p</a:t>
            </a:r>
            <a:r>
              <a:rPr lang="en-US" sz="1800" b="1" baseline="-25000" dirty="0">
                <a:solidFill>
                  <a:srgbClr val="D60093"/>
                </a:solidFill>
                <a:latin typeface="Arial" charset="0"/>
              </a:rPr>
              <a:t>n</a:t>
            </a:r>
          </a:p>
          <a:p>
            <a:pPr algn="ctr" defTabSz="762000" eaLnBrk="0" hangingPunct="0">
              <a:defRPr/>
            </a:pPr>
            <a:endParaRPr lang="en-US" sz="1800" b="1" baseline="-25000" dirty="0">
              <a:solidFill>
                <a:srgbClr val="D60093"/>
              </a:solidFill>
              <a:latin typeface="Arial" charset="0"/>
            </a:endParaRPr>
          </a:p>
          <a:p>
            <a:pPr algn="ctr" defTabSz="762000" eaLnBrk="0" hangingPunct="0">
              <a:defRPr/>
            </a:pPr>
            <a:r>
              <a:rPr lang="en-US" sz="1800" b="1" dirty="0">
                <a:solidFill>
                  <a:srgbClr val="D60093"/>
                </a:solidFill>
                <a:latin typeface="Arial" charset="0"/>
                <a:sym typeface="Wingdings" pitchFamily="2" charset="2"/>
              </a:rPr>
              <a:t> </a:t>
            </a:r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p</a:t>
            </a:r>
            <a:r>
              <a:rPr lang="en-US" sz="1800" b="1" baseline="-25000" dirty="0">
                <a:solidFill>
                  <a:srgbClr val="D60093"/>
                </a:solidFill>
                <a:latin typeface="Arial" charset="0"/>
              </a:rPr>
              <a:t>n </a:t>
            </a:r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= [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(</a:t>
            </a:r>
            <a:r>
              <a:rPr lang="el-GR" sz="1800" b="1" dirty="0" err="1">
                <a:solidFill>
                  <a:srgbClr val="D60093"/>
                </a:solidFill>
                <a:latin typeface="Arial" charset="0"/>
              </a:rPr>
              <a:t>Ν</a:t>
            </a:r>
            <a:r>
              <a:rPr lang="el-GR" sz="1800" b="1" baseline="-25000" dirty="0" err="1">
                <a:solidFill>
                  <a:srgbClr val="D60093"/>
                </a:solidFill>
                <a:latin typeface="Arial" charset="0"/>
              </a:rPr>
              <a:t>0</a:t>
            </a:r>
            <a:r>
              <a:rPr lang="el-GR" sz="1800" b="1" baseline="-25000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x </a:t>
            </a:r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p</a:t>
            </a:r>
            <a:r>
              <a:rPr lang="en-US" sz="1800" b="1" baseline="-25000" dirty="0">
                <a:solidFill>
                  <a:srgbClr val="D60093"/>
                </a:solidFill>
                <a:latin typeface="Arial" charset="0"/>
              </a:rPr>
              <a:t>0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) + (Ν</a:t>
            </a:r>
            <a:r>
              <a:rPr lang="en-US" sz="1800" b="1" baseline="-25000" dirty="0">
                <a:solidFill>
                  <a:srgbClr val="D60093"/>
                </a:solidFill>
                <a:latin typeface="Arial" charset="0"/>
              </a:rPr>
              <a:t>n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 x </a:t>
            </a:r>
            <a:r>
              <a:rPr lang="en-US" sz="1800" b="1" dirty="0" err="1">
                <a:solidFill>
                  <a:srgbClr val="D60093"/>
                </a:solidFill>
                <a:latin typeface="Arial" charset="0"/>
              </a:rPr>
              <a:t>p</a:t>
            </a:r>
            <a:r>
              <a:rPr lang="en-US" sz="1800" b="1" baseline="-25000" dirty="0" err="1">
                <a:solidFill>
                  <a:srgbClr val="D60093"/>
                </a:solidFill>
                <a:latin typeface="Arial" charset="0"/>
              </a:rPr>
              <a:t>s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)</a:t>
            </a:r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]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/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 (</a:t>
            </a:r>
            <a:r>
              <a:rPr lang="el-GR" sz="1800" b="1" dirty="0" err="1">
                <a:solidFill>
                  <a:srgbClr val="D60093"/>
                </a:solidFill>
                <a:latin typeface="Arial" charset="0"/>
              </a:rPr>
              <a:t>Ν</a:t>
            </a:r>
            <a:r>
              <a:rPr lang="el-GR" sz="1800" b="1" baseline="-25000" dirty="0" err="1">
                <a:solidFill>
                  <a:srgbClr val="D60093"/>
                </a:solidFill>
                <a:latin typeface="Arial" charset="0"/>
              </a:rPr>
              <a:t>0</a:t>
            </a:r>
            <a:r>
              <a:rPr lang="el-GR" sz="1800" b="1" dirty="0">
                <a:solidFill>
                  <a:srgbClr val="D60093"/>
                </a:solidFill>
                <a:latin typeface="Arial" charset="0"/>
              </a:rPr>
              <a:t> + Ν</a:t>
            </a:r>
            <a:r>
              <a:rPr lang="en-US" sz="1800" b="1" baseline="-25000" dirty="0">
                <a:solidFill>
                  <a:srgbClr val="D60093"/>
                </a:solidFill>
                <a:latin typeface="Arial" charset="0"/>
              </a:rPr>
              <a:t>n</a:t>
            </a:r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)</a:t>
            </a:r>
            <a:endParaRPr lang="el-GR" sz="1800" b="1" baseline="-25000" dirty="0">
              <a:solidFill>
                <a:srgbClr val="D60093"/>
              </a:solidFill>
              <a:latin typeface="Arial" charset="0"/>
            </a:endParaRPr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1331913" y="4652963"/>
            <a:ext cx="71278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>
                <a:solidFill>
                  <a:srgbClr val="D60093"/>
                </a:solidFill>
                <a:latin typeface="Arial" charset="0"/>
              </a:rPr>
              <a:t>		</a:t>
            </a:r>
            <a:r>
              <a:rPr lang="el-GR" sz="1400" b="1" dirty="0">
                <a:solidFill>
                  <a:schemeClr val="tx2"/>
                </a:solidFill>
                <a:latin typeface="Arial" charset="0"/>
              </a:rPr>
              <a:t>Ν</a:t>
            </a:r>
            <a:r>
              <a:rPr lang="el-GR" sz="1400" b="1" baseline="-25000" dirty="0">
                <a:solidFill>
                  <a:schemeClr val="tx2"/>
                </a:solidFill>
                <a:latin typeface="Arial" charset="0"/>
              </a:rPr>
              <a:t>0</a:t>
            </a:r>
            <a:r>
              <a:rPr lang="en-US" sz="1400" b="1" baseline="-25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= old number of shares outstanding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		p</a:t>
            </a:r>
            <a:r>
              <a:rPr lang="en-US" sz="1400" b="1" baseline="-25000" dirty="0">
                <a:solidFill>
                  <a:schemeClr val="tx2"/>
                </a:solidFill>
                <a:latin typeface="Arial" charset="0"/>
              </a:rPr>
              <a:t>0</a:t>
            </a: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 = rights-on share price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		</a:t>
            </a:r>
            <a:r>
              <a:rPr lang="el-GR" sz="1400" b="1" dirty="0">
                <a:solidFill>
                  <a:schemeClr val="tx2"/>
                </a:solidFill>
                <a:latin typeface="Arial" charset="0"/>
              </a:rPr>
              <a:t>Ν</a:t>
            </a:r>
            <a:r>
              <a:rPr lang="en-US" sz="1400" b="1" baseline="-25000" dirty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l-GR" sz="1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= newly issued number of shares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		</a:t>
            </a:r>
            <a:r>
              <a:rPr lang="en-US" sz="1400" b="1" dirty="0" err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US" sz="1400" b="1" baseline="-25000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  = subscription share price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		</a:t>
            </a:r>
            <a:r>
              <a:rPr lang="el-GR" sz="1400" b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l-GR" sz="1400" b="1" dirty="0" err="1">
                <a:solidFill>
                  <a:schemeClr val="tx2"/>
                </a:solidFill>
                <a:latin typeface="Arial" charset="0"/>
              </a:rPr>
              <a:t>Ν</a:t>
            </a:r>
            <a:r>
              <a:rPr lang="el-GR" sz="1400" b="1" baseline="-25000" dirty="0" err="1">
                <a:solidFill>
                  <a:schemeClr val="tx2"/>
                </a:solidFill>
                <a:latin typeface="Arial" charset="0"/>
              </a:rPr>
              <a:t>0</a:t>
            </a:r>
            <a:r>
              <a:rPr lang="el-GR" sz="1400" b="1" dirty="0">
                <a:solidFill>
                  <a:schemeClr val="tx2"/>
                </a:solidFill>
                <a:latin typeface="Arial" charset="0"/>
              </a:rPr>
              <a:t> + Ν</a:t>
            </a:r>
            <a:r>
              <a:rPr lang="en-US" sz="1400" b="1" baseline="-25000" dirty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en-US" sz="1400" b="1" dirty="0">
                <a:solidFill>
                  <a:schemeClr val="tx2"/>
                </a:solidFill>
                <a:latin typeface="Arial" charset="0"/>
              </a:rPr>
              <a:t>) = total number of shares </a:t>
            </a:r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outstanding</a:t>
            </a:r>
          </a:p>
          <a:p>
            <a:pPr eaLnBrk="0" hangingPunct="0"/>
            <a:r>
              <a:rPr lang="en-US" sz="1400" b="1" dirty="0" smtClean="0">
                <a:solidFill>
                  <a:schemeClr val="tx2"/>
                </a:solidFill>
                <a:latin typeface="Arial" charset="0"/>
              </a:rPr>
              <a:t>		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 = ex-rights share price (?)</a:t>
            </a:r>
          </a:p>
          <a:p>
            <a:pPr eaLnBrk="0" hangingPunct="0"/>
            <a:endParaRPr lang="el-GR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620688"/>
            <a:ext cx="3713389" cy="8047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400" b="1" dirty="0" smtClean="0">
                <a:solidFill>
                  <a:srgbClr val="002060"/>
                </a:solidFill>
              </a:rPr>
              <a:t>UNIVERSITY OF THE AEGEAN</a:t>
            </a:r>
            <a:br>
              <a:rPr lang="en-US" sz="1400" b="1" dirty="0" smtClean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Shipping, Trade &amp; Transport Dpt.</a:t>
            </a:r>
          </a:p>
          <a:p>
            <a:pPr eaLnBrk="1" hangingPunct="1">
              <a:lnSpc>
                <a:spcPct val="150000"/>
              </a:lnSpc>
            </a:pPr>
            <a:endParaRPr lang="en-US" sz="800" dirty="0" smtClean="0">
              <a:solidFill>
                <a:srgbClr val="002060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683568" y="2924944"/>
            <a:ext cx="3994150" cy="92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rgbClr val="002060"/>
                </a:solidFill>
                <a:latin typeface="Arial" charset="0"/>
              </a:rPr>
              <a:t>International 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</a:rPr>
              <a:t>Finance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charset="0"/>
              </a:rPr>
              <a:t>INTFIN</a:t>
            </a:r>
            <a:endParaRPr lang="el-GR" sz="1400" b="1" baseline="-25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755576" y="5373216"/>
            <a:ext cx="3172966" cy="74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002060"/>
                </a:solidFill>
                <a:latin typeface="Arial" charset="0"/>
              </a:rPr>
              <a:t>Professor</a:t>
            </a:r>
            <a:br>
              <a:rPr lang="en-US" sz="16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1800" b="1" dirty="0">
                <a:solidFill>
                  <a:srgbClr val="002060"/>
                </a:solidFill>
                <a:latin typeface="Arial" charset="0"/>
              </a:rPr>
              <a:t>Theodore SYRIOPOULOS</a:t>
            </a:r>
            <a:endParaRPr lang="en-GB" sz="18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B053E-7128-4314-9EE3-87C90CE0AFA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4794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GB" sz="2200" b="1" smtClean="0"/>
              <a:t>Share price adjustment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755650" y="2565400"/>
            <a:ext cx="8137525" cy="935038"/>
          </a:xfrm>
          <a:prstGeom prst="rect">
            <a:avLst/>
          </a:prstGeom>
          <a:gradFill rotWithShape="1">
            <a:gsLst>
              <a:gs pos="0">
                <a:srgbClr val="97CAFC"/>
              </a:gs>
              <a:gs pos="50000">
                <a:srgbClr val="99CCFF"/>
              </a:gs>
              <a:gs pos="100000">
                <a:srgbClr val="97CAF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ex-rights share price </a:t>
            </a:r>
            <a:r>
              <a:rPr lang="en-US" sz="1800" b="1" dirty="0" smtClean="0">
                <a:solidFill>
                  <a:srgbClr val="D60093"/>
                </a:solidFill>
                <a:latin typeface="Arial" charset="0"/>
              </a:rPr>
              <a:t>(p</a:t>
            </a:r>
            <a:r>
              <a:rPr lang="en-US" sz="1800" b="1" baseline="-25000" dirty="0" smtClean="0">
                <a:solidFill>
                  <a:srgbClr val="D60093"/>
                </a:solidFill>
                <a:latin typeface="Arial" charset="0"/>
              </a:rPr>
              <a:t>n</a:t>
            </a:r>
            <a:r>
              <a:rPr lang="en-US" sz="1800" b="1" dirty="0" smtClean="0">
                <a:solidFill>
                  <a:srgbClr val="D60093"/>
                </a:solidFill>
                <a:latin typeface="Arial" charset="0"/>
              </a:rPr>
              <a:t>) =</a:t>
            </a:r>
            <a:endParaRPr lang="en-US" sz="1800" b="1" dirty="0">
              <a:solidFill>
                <a:srgbClr val="D60093"/>
              </a:solidFill>
              <a:latin typeface="Arial" charset="0"/>
            </a:endParaRPr>
          </a:p>
          <a:p>
            <a:pPr algn="ctr"/>
            <a:endParaRPr lang="en-US" sz="1000" b="1" dirty="0">
              <a:solidFill>
                <a:srgbClr val="D60093"/>
              </a:solidFill>
              <a:latin typeface="Arial" charset="0"/>
            </a:endParaRPr>
          </a:p>
          <a:p>
            <a:pPr algn="ctr"/>
            <a:r>
              <a:rPr lang="en-US" sz="1800" b="1" dirty="0">
                <a:solidFill>
                  <a:srgbClr val="D60093"/>
                </a:solidFill>
                <a:latin typeface="Arial" charset="0"/>
              </a:rPr>
              <a:t>[(N * rights-on price) + (subscription price)] / (N+1)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755650" y="3789363"/>
            <a:ext cx="8137525" cy="1047750"/>
          </a:xfrm>
          <a:prstGeom prst="rect">
            <a:avLst/>
          </a:prstGeom>
          <a:gradFill rotWithShape="1">
            <a:gsLst>
              <a:gs pos="0">
                <a:srgbClr val="8CBAE9"/>
              </a:gs>
              <a:gs pos="50000">
                <a:srgbClr val="99CCFF"/>
              </a:gs>
              <a:gs pos="100000">
                <a:srgbClr val="8CBAE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800" b="1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1800" b="1">
                <a:solidFill>
                  <a:srgbClr val="D60093"/>
                </a:solidFill>
                <a:latin typeface="Arial" charset="0"/>
              </a:rPr>
              <a:t>price </a:t>
            </a:r>
            <a:r>
              <a:rPr lang="en-US" sz="1400" b="1">
                <a:solidFill>
                  <a:srgbClr val="D60093"/>
                </a:solidFill>
                <a:latin typeface="Arial" charset="0"/>
              </a:rPr>
              <a:t>(value)</a:t>
            </a:r>
            <a:r>
              <a:rPr lang="en-US" sz="1800" b="1">
                <a:solidFill>
                  <a:srgbClr val="D60093"/>
                </a:solidFill>
                <a:latin typeface="Arial" charset="0"/>
              </a:rPr>
              <a:t> of 1 right =</a:t>
            </a:r>
          </a:p>
          <a:p>
            <a:pPr algn="ctr"/>
            <a:endParaRPr lang="en-US" sz="1000" b="1">
              <a:solidFill>
                <a:srgbClr val="D60093"/>
              </a:solidFill>
              <a:latin typeface="Arial" charset="0"/>
            </a:endParaRPr>
          </a:p>
          <a:p>
            <a:pPr algn="ctr"/>
            <a:r>
              <a:rPr lang="en-US" sz="1800" b="1">
                <a:solidFill>
                  <a:srgbClr val="D60093"/>
                </a:solidFill>
                <a:latin typeface="Arial" charset="0"/>
              </a:rPr>
              <a:t>(rights-on price – ex-rights price)</a:t>
            </a:r>
            <a:endParaRPr lang="en-US" sz="800" b="1">
              <a:solidFill>
                <a:srgbClr val="D60093"/>
              </a:solidFill>
              <a:latin typeface="Arial" charset="0"/>
            </a:endParaRPr>
          </a:p>
          <a:p>
            <a:pPr algn="ctr"/>
            <a:endParaRPr lang="en-US" sz="800" b="1">
              <a:solidFill>
                <a:srgbClr val="D6009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C6B7-2A72-4152-9936-7871B6D24E0B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420938"/>
            <a:ext cx="8110537" cy="295275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200" b="1" smtClean="0">
              <a:solidFill>
                <a:srgbClr val="FF66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u="sng" smtClean="0">
                <a:solidFill>
                  <a:schemeClr val="hlink"/>
                </a:solidFill>
              </a:rPr>
              <a:t>Rights issue at subscription price</a:t>
            </a:r>
            <a:endParaRPr lang="el-GR" sz="1800" b="1" u="sng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10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Number of outstanding shares</a:t>
            </a:r>
            <a:r>
              <a:rPr lang="el-GR" sz="1800" b="1" smtClean="0">
                <a:solidFill>
                  <a:schemeClr val="hlink"/>
                </a:solidFill>
              </a:rPr>
              <a:t>	(1)		5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Nominal share price</a:t>
            </a:r>
            <a:r>
              <a:rPr lang="el-GR" sz="1800" b="1" smtClean="0">
                <a:solidFill>
                  <a:schemeClr val="hlink"/>
                </a:solidFill>
              </a:rPr>
              <a:t>		</a:t>
            </a:r>
            <a:r>
              <a:rPr lang="en-US" sz="1800" b="1" smtClean="0">
                <a:solidFill>
                  <a:schemeClr val="hlink"/>
                </a:solidFill>
              </a:rPr>
              <a:t>	</a:t>
            </a:r>
            <a:r>
              <a:rPr lang="el-GR" sz="1800" b="1" smtClean="0">
                <a:solidFill>
                  <a:schemeClr val="hlink"/>
                </a:solidFill>
              </a:rPr>
              <a:t>(2) 		          500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Rights-on share price	</a:t>
            </a:r>
            <a:r>
              <a:rPr lang="el-GR" sz="1800" b="1" smtClean="0">
                <a:solidFill>
                  <a:schemeClr val="hlink"/>
                </a:solidFill>
              </a:rPr>
              <a:t>	</a:t>
            </a:r>
            <a:r>
              <a:rPr lang="en-US" sz="1800" b="1" smtClean="0">
                <a:solidFill>
                  <a:schemeClr val="hlink"/>
                </a:solidFill>
              </a:rPr>
              <a:t>	</a:t>
            </a:r>
            <a:r>
              <a:rPr lang="el-GR" sz="1800" b="1" smtClean="0">
                <a:solidFill>
                  <a:schemeClr val="hlink"/>
                </a:solidFill>
              </a:rPr>
              <a:t>(3)		       1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500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Terms of rights issue	</a:t>
            </a:r>
            <a:r>
              <a:rPr lang="el-GR" sz="1800" b="1" smtClean="0">
                <a:solidFill>
                  <a:schemeClr val="hlink"/>
                </a:solidFill>
              </a:rPr>
              <a:t>	</a:t>
            </a:r>
            <a:r>
              <a:rPr lang="en-US" sz="1800" b="1" smtClean="0">
                <a:solidFill>
                  <a:schemeClr val="hlink"/>
                </a:solidFill>
              </a:rPr>
              <a:t>	</a:t>
            </a:r>
            <a:r>
              <a:rPr lang="el-GR" sz="1800" b="1" smtClean="0">
                <a:solidFill>
                  <a:schemeClr val="hlink"/>
                </a:solidFill>
              </a:rPr>
              <a:t>(4)		      </a:t>
            </a:r>
            <a:r>
              <a:rPr lang="en-US" sz="1800" b="1" smtClean="0">
                <a:solidFill>
                  <a:schemeClr val="hlink"/>
                </a:solidFill>
              </a:rPr>
              <a:t>  </a:t>
            </a:r>
            <a:r>
              <a:rPr lang="el-GR" sz="1800" b="1" smtClean="0">
                <a:solidFill>
                  <a:schemeClr val="hlink"/>
                </a:solidFill>
              </a:rPr>
              <a:t>5</a:t>
            </a:r>
            <a:r>
              <a:rPr lang="en-US" sz="1800" b="1" smtClean="0">
                <a:solidFill>
                  <a:schemeClr val="hlink"/>
                </a:solidFill>
              </a:rPr>
              <a:t> :</a:t>
            </a:r>
            <a:r>
              <a:rPr lang="el-GR" sz="1800" b="1" smtClean="0">
                <a:solidFill>
                  <a:schemeClr val="hlink"/>
                </a:solidFill>
              </a:rPr>
              <a:t> 1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Subscription share price</a:t>
            </a:r>
            <a:r>
              <a:rPr lang="el-GR" sz="1800" b="1" smtClean="0">
                <a:solidFill>
                  <a:schemeClr val="hlink"/>
                </a:solidFill>
              </a:rPr>
              <a:t>		(5)		       1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300</a:t>
            </a:r>
            <a:endParaRPr lang="en-GB" sz="1800" b="1" smtClean="0">
              <a:solidFill>
                <a:schemeClr val="hlink"/>
              </a:solidFill>
            </a:endParaRPr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4794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GB" sz="2200" b="1" smtClean="0"/>
              <a:t>Share price adjustment -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F3BF7-AA3F-4001-BE8F-8709FD91B352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92375"/>
            <a:ext cx="8107363" cy="237648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8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New shares to be issued</a:t>
            </a:r>
            <a:r>
              <a:rPr lang="el-GR" sz="1800" b="1" smtClean="0">
                <a:solidFill>
                  <a:schemeClr val="hlink"/>
                </a:solidFill>
              </a:rPr>
              <a:t>	</a:t>
            </a:r>
            <a:r>
              <a:rPr lang="en-US" sz="1800" b="1" smtClean="0">
                <a:solidFill>
                  <a:schemeClr val="hlink"/>
                </a:solidFill>
              </a:rPr>
              <a:t>	</a:t>
            </a:r>
            <a:r>
              <a:rPr lang="el-GR" sz="1800" b="1" smtClean="0">
                <a:solidFill>
                  <a:schemeClr val="hlink"/>
                </a:solidFill>
              </a:rPr>
              <a:t>(6)  </a:t>
            </a:r>
            <a:r>
              <a:rPr lang="en-US" sz="1800" b="1" smtClean="0">
                <a:solidFill>
                  <a:schemeClr val="hlink"/>
                </a:solidFill>
              </a:rPr>
              <a:t>   </a:t>
            </a:r>
            <a:r>
              <a:rPr lang="el-GR" sz="1800" b="1" smtClean="0">
                <a:solidFill>
                  <a:schemeClr val="hlink"/>
                </a:solidFill>
              </a:rPr>
              <a:t>(1) x (4)	       1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Initial shareholder capital</a:t>
            </a:r>
            <a:r>
              <a:rPr lang="el-GR" sz="1800" b="1" smtClean="0">
                <a:solidFill>
                  <a:schemeClr val="hlink"/>
                </a:solidFill>
              </a:rPr>
              <a:t>		(7)  </a:t>
            </a:r>
            <a:r>
              <a:rPr lang="en-US" sz="1800" b="1" smtClean="0">
                <a:solidFill>
                  <a:schemeClr val="hlink"/>
                </a:solidFill>
              </a:rPr>
              <a:t>   </a:t>
            </a:r>
            <a:r>
              <a:rPr lang="el-GR" sz="1800" b="1" smtClean="0">
                <a:solidFill>
                  <a:schemeClr val="hlink"/>
                </a:solidFill>
              </a:rPr>
              <a:t>(1) x (2)	2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500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New funds raised	</a:t>
            </a:r>
            <a:r>
              <a:rPr lang="el-GR" sz="1800" b="1" smtClean="0">
                <a:solidFill>
                  <a:schemeClr val="hlink"/>
                </a:solidFill>
              </a:rPr>
              <a:t>		(8)  </a:t>
            </a:r>
            <a:r>
              <a:rPr lang="en-US" sz="1800" b="1" smtClean="0">
                <a:solidFill>
                  <a:schemeClr val="hlink"/>
                </a:solidFill>
              </a:rPr>
              <a:t>   </a:t>
            </a:r>
            <a:r>
              <a:rPr lang="el-GR" sz="1800" b="1" smtClean="0">
                <a:solidFill>
                  <a:schemeClr val="hlink"/>
                </a:solidFill>
              </a:rPr>
              <a:t>(5) x (6)	1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300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Increase in shareholder capital</a:t>
            </a:r>
            <a:r>
              <a:rPr lang="el-GR" sz="1800" b="1" smtClean="0">
                <a:solidFill>
                  <a:schemeClr val="hlink"/>
                </a:solidFill>
              </a:rPr>
              <a:t>	(9)  </a:t>
            </a:r>
            <a:r>
              <a:rPr lang="en-US" sz="1800" b="1" smtClean="0">
                <a:solidFill>
                  <a:schemeClr val="hlink"/>
                </a:solidFill>
              </a:rPr>
              <a:t>   </a:t>
            </a:r>
            <a:r>
              <a:rPr lang="el-GR" sz="1800" b="1" smtClean="0">
                <a:solidFill>
                  <a:schemeClr val="hlink"/>
                </a:solidFill>
              </a:rPr>
              <a:t>(6) x (2)	   500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Share premium reserves (account)</a:t>
            </a:r>
            <a:r>
              <a:rPr lang="el-GR" sz="1800" b="1" smtClean="0">
                <a:solidFill>
                  <a:schemeClr val="hlink"/>
                </a:solidFill>
              </a:rPr>
              <a:t>	(10) </a:t>
            </a:r>
            <a:r>
              <a:rPr lang="en-US" sz="1800" b="1" smtClean="0">
                <a:solidFill>
                  <a:schemeClr val="hlink"/>
                </a:solidFill>
              </a:rPr>
              <a:t>  </a:t>
            </a:r>
            <a:r>
              <a:rPr lang="el-GR" sz="1800" b="1" smtClean="0">
                <a:solidFill>
                  <a:schemeClr val="hlink"/>
                </a:solidFill>
              </a:rPr>
              <a:t>(8) - (9)	   800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New shareholder capital</a:t>
            </a:r>
            <a:r>
              <a:rPr lang="el-GR" sz="1800" b="1" smtClean="0">
                <a:solidFill>
                  <a:schemeClr val="hlink"/>
                </a:solidFill>
              </a:rPr>
              <a:t>		(11) </a:t>
            </a:r>
            <a:r>
              <a:rPr lang="en-US" sz="1800" b="1" smtClean="0">
                <a:solidFill>
                  <a:schemeClr val="hlink"/>
                </a:solidFill>
              </a:rPr>
              <a:t>  </a:t>
            </a:r>
            <a:r>
              <a:rPr lang="el-GR" sz="1800" b="1" smtClean="0">
                <a:solidFill>
                  <a:schemeClr val="hlink"/>
                </a:solidFill>
              </a:rPr>
              <a:t>(7) + (9)	3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New number of shares outstanding 	</a:t>
            </a:r>
            <a:r>
              <a:rPr lang="el-GR" sz="1800" b="1" smtClean="0">
                <a:solidFill>
                  <a:schemeClr val="hlink"/>
                </a:solidFill>
              </a:rPr>
              <a:t>(12) </a:t>
            </a:r>
            <a:r>
              <a:rPr lang="en-US" sz="1800" b="1" smtClean="0">
                <a:solidFill>
                  <a:schemeClr val="hlink"/>
                </a:solidFill>
              </a:rPr>
              <a:t>  </a:t>
            </a:r>
            <a:r>
              <a:rPr lang="el-GR" sz="1800" b="1" smtClean="0">
                <a:solidFill>
                  <a:schemeClr val="hlink"/>
                </a:solidFill>
              </a:rPr>
              <a:t>(1) + (6)	       6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  <a:r>
              <a:rPr lang="en-US" sz="1800" b="1" smtClean="0">
                <a:solidFill>
                  <a:schemeClr val="hlink"/>
                </a:solidFill>
              </a:rPr>
              <a:t>,</a:t>
            </a:r>
            <a:r>
              <a:rPr lang="el-GR" sz="1800" b="1" smtClean="0">
                <a:solidFill>
                  <a:schemeClr val="hlink"/>
                </a:solidFill>
              </a:rPr>
              <a:t>000</a:t>
            </a:r>
            <a:endParaRPr lang="en-GB" sz="1800" b="1" smtClean="0">
              <a:solidFill>
                <a:schemeClr val="hlink"/>
              </a:solidFill>
            </a:endParaRPr>
          </a:p>
        </p:txBody>
      </p:sp>
      <p:sp>
        <p:nvSpPr>
          <p:cNvPr id="40966" name="Rectangle 5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4794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GB" sz="2200" b="1" smtClean="0"/>
              <a:t>Share price adjustment -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C79A-F8C4-4AAA-BC2B-58C5C925467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05038"/>
            <a:ext cx="8110537" cy="3529012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endParaRPr lang="el-GR" sz="2800" b="1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hlink"/>
                </a:solidFill>
              </a:rPr>
              <a:t>Old market value</a:t>
            </a:r>
            <a:r>
              <a:rPr lang="el-GR" sz="1800" b="1" dirty="0" smtClean="0">
                <a:solidFill>
                  <a:schemeClr val="hlink"/>
                </a:solidFill>
              </a:rPr>
              <a:t>		(13) 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l-GR" sz="1800" b="1" dirty="0" smtClean="0">
                <a:solidFill>
                  <a:schemeClr val="hlink"/>
                </a:solidFill>
              </a:rPr>
              <a:t>(1) x (3)	7</a:t>
            </a:r>
            <a:r>
              <a:rPr lang="en-US" sz="1800" b="1" dirty="0" smtClean="0">
                <a:solidFill>
                  <a:schemeClr val="hlink"/>
                </a:solidFill>
              </a:rPr>
              <a:t>,</a:t>
            </a:r>
            <a:r>
              <a:rPr lang="el-GR" sz="1800" b="1" dirty="0" smtClean="0">
                <a:solidFill>
                  <a:schemeClr val="hlink"/>
                </a:solidFill>
              </a:rPr>
              <a:t>500</a:t>
            </a:r>
            <a:r>
              <a:rPr lang="en-US" sz="1800" b="1" dirty="0" smtClean="0">
                <a:solidFill>
                  <a:schemeClr val="hlink"/>
                </a:solidFill>
              </a:rPr>
              <a:t>,</a:t>
            </a:r>
            <a:r>
              <a:rPr lang="el-GR" sz="1800" b="1" dirty="0" smtClean="0">
                <a:solidFill>
                  <a:schemeClr val="hlink"/>
                </a:solidFill>
              </a:rPr>
              <a:t>000</a:t>
            </a:r>
            <a:r>
              <a:rPr lang="en-US" sz="1800" b="1" dirty="0" smtClean="0">
                <a:solidFill>
                  <a:schemeClr val="hlink"/>
                </a:solidFill>
              </a:rPr>
              <a:t>,</a:t>
            </a:r>
            <a:r>
              <a:rPr lang="el-GR" sz="1800" b="1" dirty="0" smtClean="0">
                <a:solidFill>
                  <a:schemeClr val="hlink"/>
                </a:solidFill>
              </a:rPr>
              <a:t>000</a:t>
            </a:r>
          </a:p>
          <a:p>
            <a:pPr eaLnBrk="1" hangingPunct="1"/>
            <a:r>
              <a:rPr lang="en-US" sz="1800" b="1" dirty="0" smtClean="0">
                <a:solidFill>
                  <a:schemeClr val="hlink"/>
                </a:solidFill>
              </a:rPr>
              <a:t>Funds raised</a:t>
            </a:r>
            <a:r>
              <a:rPr lang="el-GR" sz="1800" b="1" dirty="0" smtClean="0">
                <a:solidFill>
                  <a:schemeClr val="hlink"/>
                </a:solidFill>
              </a:rPr>
              <a:t>	</a:t>
            </a:r>
            <a:r>
              <a:rPr lang="en-US" sz="1800" b="1" dirty="0" smtClean="0">
                <a:solidFill>
                  <a:schemeClr val="hlink"/>
                </a:solidFill>
              </a:rPr>
              <a:t>		  </a:t>
            </a:r>
            <a:r>
              <a:rPr lang="el-GR" sz="1800" b="1" dirty="0" smtClean="0">
                <a:solidFill>
                  <a:schemeClr val="hlink"/>
                </a:solidFill>
              </a:rPr>
              <a:t>(8) 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l-GR" sz="1800" b="1" dirty="0" smtClean="0">
                <a:solidFill>
                  <a:schemeClr val="hlink"/>
                </a:solidFill>
              </a:rPr>
              <a:t>(5) x (6)	1</a:t>
            </a:r>
            <a:r>
              <a:rPr lang="en-US" sz="1800" b="1" dirty="0" smtClean="0">
                <a:solidFill>
                  <a:schemeClr val="hlink"/>
                </a:solidFill>
              </a:rPr>
              <a:t>,</a:t>
            </a:r>
            <a:r>
              <a:rPr lang="el-GR" sz="1800" b="1" dirty="0" smtClean="0">
                <a:solidFill>
                  <a:schemeClr val="hlink"/>
                </a:solidFill>
              </a:rPr>
              <a:t>300</a:t>
            </a:r>
            <a:r>
              <a:rPr lang="en-US" sz="1800" b="1" dirty="0" smtClean="0">
                <a:solidFill>
                  <a:schemeClr val="hlink"/>
                </a:solidFill>
              </a:rPr>
              <a:t>,</a:t>
            </a:r>
            <a:r>
              <a:rPr lang="el-GR" sz="1800" b="1" dirty="0" smtClean="0">
                <a:solidFill>
                  <a:schemeClr val="hlink"/>
                </a:solidFill>
              </a:rPr>
              <a:t>000</a:t>
            </a:r>
            <a:r>
              <a:rPr lang="en-US" sz="1800" b="1" dirty="0" smtClean="0">
                <a:solidFill>
                  <a:schemeClr val="hlink"/>
                </a:solidFill>
              </a:rPr>
              <a:t>,</a:t>
            </a:r>
            <a:r>
              <a:rPr lang="el-GR" sz="1800" b="1" dirty="0" smtClean="0">
                <a:solidFill>
                  <a:schemeClr val="hlink"/>
                </a:solidFill>
              </a:rPr>
              <a:t>000</a:t>
            </a:r>
          </a:p>
          <a:p>
            <a:pPr eaLnBrk="1" hangingPunct="1"/>
            <a:r>
              <a:rPr lang="en-US" sz="1800" b="1" dirty="0" smtClean="0">
                <a:solidFill>
                  <a:schemeClr val="hlink"/>
                </a:solidFill>
              </a:rPr>
              <a:t>New market value	</a:t>
            </a:r>
            <a:r>
              <a:rPr lang="el-GR" sz="1800" b="1" dirty="0" smtClean="0">
                <a:solidFill>
                  <a:schemeClr val="hlink"/>
                </a:solidFill>
              </a:rPr>
              <a:t>	(14) 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l-GR" sz="1800" b="1" dirty="0" smtClean="0">
                <a:solidFill>
                  <a:schemeClr val="hlink"/>
                </a:solidFill>
              </a:rPr>
              <a:t>(13)+(8)	8</a:t>
            </a:r>
            <a:r>
              <a:rPr lang="en-US" sz="1800" b="1" dirty="0" smtClean="0">
                <a:solidFill>
                  <a:schemeClr val="hlink"/>
                </a:solidFill>
              </a:rPr>
              <a:t>,</a:t>
            </a:r>
            <a:r>
              <a:rPr lang="el-GR" sz="1800" b="1" dirty="0" smtClean="0">
                <a:solidFill>
                  <a:schemeClr val="hlink"/>
                </a:solidFill>
              </a:rPr>
              <a:t>800</a:t>
            </a:r>
            <a:r>
              <a:rPr lang="en-US" sz="1800" b="1" dirty="0" smtClean="0">
                <a:solidFill>
                  <a:schemeClr val="hlink"/>
                </a:solidFill>
              </a:rPr>
              <a:t>,</a:t>
            </a:r>
            <a:r>
              <a:rPr lang="el-GR" sz="1800" b="1" dirty="0" smtClean="0">
                <a:solidFill>
                  <a:schemeClr val="hlink"/>
                </a:solidFill>
              </a:rPr>
              <a:t>000</a:t>
            </a:r>
            <a:r>
              <a:rPr lang="en-US" sz="1800" b="1" dirty="0" smtClean="0">
                <a:solidFill>
                  <a:schemeClr val="hlink"/>
                </a:solidFill>
              </a:rPr>
              <a:t>,</a:t>
            </a:r>
            <a:r>
              <a:rPr lang="el-GR" sz="1800" b="1" dirty="0" smtClean="0">
                <a:solidFill>
                  <a:schemeClr val="hlink"/>
                </a:solidFill>
              </a:rPr>
              <a:t>000</a:t>
            </a:r>
          </a:p>
          <a:p>
            <a:pPr eaLnBrk="1" hangingPunct="1"/>
            <a:r>
              <a:rPr lang="en-US" sz="1800" b="1" dirty="0" smtClean="0">
                <a:solidFill>
                  <a:schemeClr val="hlink"/>
                </a:solidFill>
              </a:rPr>
              <a:t>New market value	</a:t>
            </a:r>
            <a:r>
              <a:rPr lang="el-GR" sz="1800" b="1" dirty="0" smtClean="0">
                <a:solidFill>
                  <a:schemeClr val="hlink"/>
                </a:solidFill>
              </a:rPr>
              <a:t>	(15) </a:t>
            </a:r>
            <a:r>
              <a:rPr lang="en-US" sz="1800" b="1" dirty="0" smtClean="0">
                <a:solidFill>
                  <a:schemeClr val="hlink"/>
                </a:solidFill>
              </a:rPr>
              <a:t> </a:t>
            </a:r>
            <a:r>
              <a:rPr lang="el-GR" sz="1800" b="1" dirty="0" smtClean="0">
                <a:solidFill>
                  <a:schemeClr val="hlink"/>
                </a:solidFill>
              </a:rPr>
              <a:t>(14)=(15)            (12) x  </a:t>
            </a:r>
            <a:r>
              <a:rPr lang="fr-FR" sz="1800" b="1" dirty="0" err="1" smtClean="0">
                <a:solidFill>
                  <a:schemeClr val="hlink"/>
                </a:solidFill>
              </a:rPr>
              <a:t>p</a:t>
            </a:r>
            <a:r>
              <a:rPr lang="fr-FR" sz="1800" b="1" baseline="-25000" dirty="0" err="1" smtClean="0">
                <a:solidFill>
                  <a:schemeClr val="hlink"/>
                </a:solidFill>
              </a:rPr>
              <a:t>n</a:t>
            </a:r>
            <a:endParaRPr lang="el-GR" sz="1800" b="1" baseline="-25000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l-GR" sz="1000" b="1" dirty="0" smtClean="0">
              <a:solidFill>
                <a:schemeClr val="hlink"/>
              </a:solidFill>
            </a:endParaRPr>
          </a:p>
          <a:p>
            <a:pPr algn="ctr" eaLnBrk="1" hangingPunct="1"/>
            <a:r>
              <a:rPr lang="en-US" sz="1800" b="1" dirty="0" smtClean="0">
                <a:solidFill>
                  <a:srgbClr val="FF0000"/>
                </a:solidFill>
              </a:rPr>
              <a:t>p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n</a:t>
            </a:r>
            <a:r>
              <a:rPr lang="el-GR" sz="1800" b="1" baseline="-25000" dirty="0" smtClean="0">
                <a:solidFill>
                  <a:srgbClr val="FF0000"/>
                </a:solidFill>
              </a:rPr>
              <a:t>  </a:t>
            </a:r>
            <a:r>
              <a:rPr lang="el-GR" sz="1800" b="1" dirty="0" smtClean="0">
                <a:solidFill>
                  <a:srgbClr val="FF0000"/>
                </a:solidFill>
              </a:rPr>
              <a:t>= 1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l-GR" sz="1800" b="1" dirty="0" smtClean="0">
                <a:solidFill>
                  <a:srgbClr val="FF0000"/>
                </a:solidFill>
              </a:rPr>
              <a:t>467</a:t>
            </a:r>
          </a:p>
          <a:p>
            <a:pPr algn="ctr" eaLnBrk="1" hangingPunct="1">
              <a:buFont typeface="Wingdings" pitchFamily="2" charset="2"/>
              <a:buNone/>
            </a:pPr>
            <a:endParaRPr lang="el-GR" sz="1000" b="1" u="sng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1800" b="1" dirty="0" err="1" smtClean="0">
                <a:solidFill>
                  <a:srgbClr val="FF0000"/>
                </a:solidFill>
              </a:rPr>
              <a:t>p</a:t>
            </a:r>
            <a:r>
              <a:rPr lang="en-US" sz="1800" b="1" baseline="-25000" dirty="0" err="1" smtClean="0">
                <a:solidFill>
                  <a:srgbClr val="FF0000"/>
                </a:solidFill>
              </a:rPr>
              <a:t>R</a:t>
            </a:r>
            <a:r>
              <a:rPr lang="el-GR" sz="1800" b="1" dirty="0" smtClean="0">
                <a:solidFill>
                  <a:srgbClr val="FF0000"/>
                </a:solidFill>
              </a:rPr>
              <a:t> = 33</a:t>
            </a:r>
            <a:endParaRPr lang="en-GB" sz="1800" b="1" dirty="0" smtClean="0">
              <a:solidFill>
                <a:schemeClr val="hlink"/>
              </a:solidFill>
            </a:endParaRPr>
          </a:p>
        </p:txBody>
      </p:sp>
      <p:sp>
        <p:nvSpPr>
          <p:cNvPr id="41990" name="Rectangle 5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47942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GB" sz="2200" b="1" smtClean="0"/>
              <a:t>Share price adjustment -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3851920" y="3140968"/>
            <a:ext cx="4141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Valuing Securities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137D3-86DE-47E6-8D69-24B9AABDBD53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3214686"/>
            <a:ext cx="5391150" cy="52322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Intro to Valuation</a:t>
            </a:r>
            <a:endParaRPr lang="el-G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3C810-DE4B-4241-98F9-BA8ED3D0E352}" type="slidenum">
              <a:rPr lang="en-US"/>
              <a:pPr/>
              <a:t>46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086129"/>
            <a:ext cx="5797550" cy="461665"/>
          </a:xfrm>
        </p:spPr>
        <p:txBody>
          <a:bodyPr/>
          <a:lstStyle/>
          <a:p>
            <a:pPr algn="l"/>
            <a:r>
              <a:rPr lang="en-US" sz="2400" b="1" dirty="0"/>
              <a:t>Basic </a:t>
            </a:r>
            <a:r>
              <a:rPr lang="en-US" sz="2400" b="1" dirty="0" smtClean="0"/>
              <a:t>Valuation Principle</a:t>
            </a:r>
            <a:endParaRPr lang="en-US" sz="2400" b="1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52713"/>
            <a:ext cx="6248400" cy="1690687"/>
          </a:xfrm>
        </p:spPr>
        <p:txBody>
          <a:bodyPr/>
          <a:lstStyle/>
          <a:p>
            <a:pPr marL="3175" indent="-3175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‘Time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Value of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Money’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3175" indent="-3175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>
                <a:latin typeface="Arial" charset="0"/>
              </a:rPr>
              <a:t>value of </a:t>
            </a:r>
            <a:r>
              <a:rPr lang="en-US" sz="2400" dirty="0" smtClean="0">
                <a:latin typeface="Arial" charset="0"/>
              </a:rPr>
              <a:t>an asset is </a:t>
            </a:r>
            <a:r>
              <a:rPr lang="en-US" sz="2400" dirty="0">
                <a:latin typeface="Arial" charset="0"/>
              </a:rPr>
              <a:t>based on the 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Present Value </a:t>
            </a:r>
            <a:r>
              <a:rPr lang="en-US" sz="2400" dirty="0">
                <a:latin typeface="Arial" charset="0"/>
              </a:rPr>
              <a:t>of the cash flows the </a:t>
            </a:r>
            <a:r>
              <a:rPr lang="en-US" sz="2400" dirty="0" smtClean="0">
                <a:latin typeface="Arial" charset="0"/>
              </a:rPr>
              <a:t>asset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is </a:t>
            </a:r>
            <a:r>
              <a:rPr lang="en-US" sz="2400" dirty="0">
                <a:latin typeface="Arial" charset="0"/>
              </a:rPr>
              <a:t>expected to produce in the 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future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375825" name="Object 17"/>
          <p:cNvGraphicFramePr>
            <a:graphicFrameLocks noChangeAspect="1"/>
          </p:cNvGraphicFramePr>
          <p:nvPr/>
        </p:nvGraphicFramePr>
        <p:xfrm>
          <a:off x="6400800" y="4419600"/>
          <a:ext cx="2514600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5" name="Clip" r:id="rId3" imgW="1112520" imgH="908304" progId="">
                  <p:embed/>
                </p:oleObj>
              </mc:Choice>
              <mc:Fallback>
                <p:oleObj name="Clip" r:id="rId3" imgW="1112520" imgH="90830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19600"/>
                        <a:ext cx="2514600" cy="205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utoUpdateAnimBg="0"/>
      <p:bldP spid="375811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1D1D-5253-42BA-BFFB-45993D155CD3}" type="slidenum">
              <a:rPr lang="en-US"/>
              <a:pPr/>
              <a:t>47</a:t>
            </a:fld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00063" y="2472599"/>
            <a:ext cx="8072438" cy="2295580"/>
            <a:chOff x="315" y="1575"/>
            <a:chExt cx="5085" cy="154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60" y="1575"/>
              <a:ext cx="4945" cy="981"/>
              <a:chOff x="360" y="1236"/>
              <a:chExt cx="4945" cy="981"/>
            </a:xfrm>
          </p:grpSpPr>
          <p:graphicFrame>
            <p:nvGraphicFramePr>
              <p:cNvPr id="413701" name="Object 5"/>
              <p:cNvGraphicFramePr>
                <a:graphicFrameLocks noChangeAspect="1"/>
              </p:cNvGraphicFramePr>
              <p:nvPr/>
            </p:nvGraphicFramePr>
            <p:xfrm>
              <a:off x="1530" y="1236"/>
              <a:ext cx="3775" cy="9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5699" name="Equation" r:id="rId3" imgW="2438400" imgH="1016000" progId="Equation.3">
                      <p:embed/>
                    </p:oleObj>
                  </mc:Choice>
                  <mc:Fallback>
                    <p:oleObj name="Equation" r:id="rId3" imgW="2438400" imgH="10160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0" y="1236"/>
                            <a:ext cx="3775" cy="9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3702" name="Text Box 6"/>
              <p:cNvSpPr txBox="1">
                <a:spLocks noChangeArrowheads="1"/>
              </p:cNvSpPr>
              <p:nvPr/>
            </p:nvSpPr>
            <p:spPr bwMode="auto">
              <a:xfrm>
                <a:off x="360" y="1303"/>
                <a:ext cx="1165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latin typeface="+mn-lt"/>
                    <a:cs typeface="Arial" pitchFamily="34" charset="0"/>
                  </a:rPr>
                  <a:t>Value</a:t>
                </a:r>
                <a:r>
                  <a:rPr lang="en-US" sz="2800" baseline="-25000" dirty="0" smtClean="0">
                    <a:latin typeface="+mn-lt"/>
                    <a:cs typeface="Arial" pitchFamily="34" charset="0"/>
                  </a:rPr>
                  <a:t>asset</a:t>
                </a:r>
                <a:endParaRPr lang="en-US" sz="2800" baseline="-25000" dirty="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413709" name="Text Box 13"/>
            <p:cNvSpPr txBox="1">
              <a:spLocks noChangeArrowheads="1"/>
            </p:cNvSpPr>
            <p:nvPr/>
          </p:nvSpPr>
          <p:spPr bwMode="auto">
            <a:xfrm>
              <a:off x="315" y="2893"/>
              <a:ext cx="508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en-US" sz="1600" dirty="0" smtClean="0"/>
                <a:t>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CF</a:t>
              </a:r>
              <a:r>
                <a:rPr lang="en-US" sz="1400" baseline="-25000" dirty="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= the cash flow expected to be generated by the asset in period t</a:t>
              </a:r>
            </a:p>
          </p:txBody>
        </p:sp>
      </p:grpSp>
      <p:sp>
        <p:nvSpPr>
          <p:cNvPr id="413720" name="Rectangle 24"/>
          <p:cNvSpPr>
            <a:spLocks noGrp="1" noChangeArrowheads="1"/>
          </p:cNvSpPr>
          <p:nvPr>
            <p:ph type="title"/>
          </p:nvPr>
        </p:nvSpPr>
        <p:spPr>
          <a:xfrm>
            <a:off x="785786" y="1109939"/>
            <a:ext cx="7010400" cy="461665"/>
          </a:xfrm>
        </p:spPr>
        <p:txBody>
          <a:bodyPr/>
          <a:lstStyle/>
          <a:p>
            <a:pPr algn="l"/>
            <a:r>
              <a:rPr lang="en-US" sz="2400" b="1" dirty="0"/>
              <a:t>Basic </a:t>
            </a:r>
            <a:r>
              <a:rPr lang="en-US" sz="2400" b="1" dirty="0" smtClean="0"/>
              <a:t>Valuation Model</a:t>
            </a:r>
            <a:endParaRPr lang="en-US" sz="2400" b="1" dirty="0"/>
          </a:p>
        </p:txBody>
      </p:sp>
      <p:sp>
        <p:nvSpPr>
          <p:cNvPr id="413721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500034" y="4929198"/>
            <a:ext cx="8186734" cy="571504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§"/>
            </a:pPr>
            <a:r>
              <a:rPr lang="en-US" sz="1400" dirty="0"/>
              <a:t>k = the return investors consider appropriate for holding such an </a:t>
            </a:r>
            <a:r>
              <a:rPr lang="en-US" sz="1400" dirty="0" smtClean="0"/>
              <a:t>asset-</a:t>
            </a:r>
            <a:br>
              <a:rPr lang="en-US" sz="1400" dirty="0" smtClean="0"/>
            </a:br>
            <a:r>
              <a:rPr lang="en-US" sz="1400" dirty="0" smtClean="0"/>
              <a:t>   - usually </a:t>
            </a:r>
            <a:r>
              <a:rPr lang="en-US" sz="1400" dirty="0"/>
              <a:t>referred to as the </a:t>
            </a:r>
            <a:r>
              <a:rPr lang="en-US" sz="1400" i="1" dirty="0"/>
              <a:t>required </a:t>
            </a:r>
            <a:r>
              <a:rPr lang="en-US" sz="1400" i="1" dirty="0" smtClean="0"/>
              <a:t>return  -</a:t>
            </a:r>
            <a:r>
              <a:rPr lang="en-US" sz="1400" dirty="0" smtClean="0"/>
              <a:t> </a:t>
            </a:r>
            <a:r>
              <a:rPr lang="en-US" sz="1400" dirty="0"/>
              <a:t>based on riskiness and economic </a:t>
            </a:r>
            <a:r>
              <a:rPr lang="en-US" sz="1400" dirty="0" smtClean="0"/>
              <a:t>conditions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3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3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20" grpId="0" autoUpdateAnimBg="0"/>
      <p:bldP spid="413721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71EAD-C22D-46AB-B5D4-CC3E8CC58DBA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857224" y="3220104"/>
            <a:ext cx="4959350" cy="523220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/>
              <a:t>	</a:t>
            </a:r>
            <a:r>
              <a:rPr lang="en-US" sz="2800" b="1" dirty="0" smtClean="0"/>
              <a:t>Debt Capital</a:t>
            </a:r>
            <a:endParaRPr lang="el-G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2128D-BB30-4C9C-A569-F77410B6BB7D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931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Debt Capital</a:t>
            </a:r>
            <a:endParaRPr lang="en-US" dirty="0" smtClean="0"/>
          </a:p>
        </p:txBody>
      </p:sp>
      <p:sp>
        <p:nvSpPr>
          <p:cNvPr id="5" name="4 - Ορθογώνιο"/>
          <p:cNvSpPr/>
          <p:nvPr/>
        </p:nvSpPr>
        <p:spPr bwMode="auto">
          <a:xfrm>
            <a:off x="500034" y="2857496"/>
            <a:ext cx="1928826" cy="12858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Sources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Corporate Debt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3286116" y="4000504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Issue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Debentures</a:t>
            </a:r>
            <a:endParaRPr lang="el-GR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929322" y="4429132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Issue Short-Term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Securities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5929322" y="3143248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Medium- &amp;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Long-Term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Bank Loans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5929322" y="2143116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Short-Term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Bank Loans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3214678" y="2500306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Bank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Loans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 bwMode="auto">
          <a:xfrm>
            <a:off x="5929322" y="5429264"/>
            <a:ext cx="1714512" cy="857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Issue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Corporate Bonds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- Γωνιακή σύνδεση"/>
          <p:cNvCxnSpPr>
            <a:stCxn id="5" idx="3"/>
            <a:endCxn id="11" idx="1"/>
          </p:cNvCxnSpPr>
          <p:nvPr/>
        </p:nvCxnSpPr>
        <p:spPr bwMode="auto">
          <a:xfrm flipV="1">
            <a:off x="2428860" y="2928934"/>
            <a:ext cx="785818" cy="5715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24 - Γωνιακή σύνδεση"/>
          <p:cNvCxnSpPr>
            <a:stCxn id="11" idx="3"/>
            <a:endCxn id="10" idx="1"/>
          </p:cNvCxnSpPr>
          <p:nvPr/>
        </p:nvCxnSpPr>
        <p:spPr bwMode="auto">
          <a:xfrm flipV="1">
            <a:off x="4929190" y="2571744"/>
            <a:ext cx="1000132" cy="35719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26 - Γωνιακή σύνδεση"/>
          <p:cNvCxnSpPr>
            <a:stCxn id="9" idx="1"/>
            <a:endCxn id="11" idx="3"/>
          </p:cNvCxnSpPr>
          <p:nvPr/>
        </p:nvCxnSpPr>
        <p:spPr bwMode="auto">
          <a:xfrm rot="10800000">
            <a:off x="4929190" y="2928934"/>
            <a:ext cx="1000132" cy="64294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30 - Shape"/>
          <p:cNvCxnSpPr>
            <a:stCxn id="7" idx="1"/>
          </p:cNvCxnSpPr>
          <p:nvPr/>
        </p:nvCxnSpPr>
        <p:spPr bwMode="auto">
          <a:xfrm rot="10800000">
            <a:off x="2786050" y="3500438"/>
            <a:ext cx="500066" cy="92869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32 - Γωνιακή σύνδεση"/>
          <p:cNvCxnSpPr>
            <a:stCxn id="7" idx="3"/>
            <a:endCxn id="8" idx="1"/>
          </p:cNvCxnSpPr>
          <p:nvPr/>
        </p:nvCxnSpPr>
        <p:spPr bwMode="auto">
          <a:xfrm>
            <a:off x="5000628" y="4429132"/>
            <a:ext cx="928694" cy="4286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34 - Shape"/>
          <p:cNvCxnSpPr>
            <a:stCxn id="13" idx="1"/>
          </p:cNvCxnSpPr>
          <p:nvPr/>
        </p:nvCxnSpPr>
        <p:spPr bwMode="auto">
          <a:xfrm rot="10800000">
            <a:off x="5500694" y="4857760"/>
            <a:ext cx="428628" cy="100013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en-CA" sz="2400" b="1" dirty="0" smtClean="0">
                <a:solidFill>
                  <a:schemeClr val="tx2"/>
                </a:solidFill>
                <a:cs typeface="Times New Roman" pitchFamily="18" charset="0"/>
              </a:rPr>
              <a:t>RAISING CAPITAL</a:t>
            </a:r>
            <a:br>
              <a:rPr lang="en-CA" sz="24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CA" sz="2400" b="1" dirty="0" smtClean="0">
                <a:solidFill>
                  <a:schemeClr val="tx2"/>
                </a:solidFill>
                <a:cs typeface="Times New Roman" pitchFamily="18" charset="0"/>
              </a:rPr>
              <a:t>VALUING SECURITIES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2128D-BB30-4C9C-A569-F77410B6BB7D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931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Debt Capital</a:t>
            </a:r>
            <a:endParaRPr lang="en-US" dirty="0" smtClean="0"/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92375"/>
            <a:ext cx="7777163" cy="2808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Borrowing through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bank loans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short-term bank loans</a:t>
            </a:r>
            <a:endParaRPr lang="en-US" sz="2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bank loans, particularly short-term loans,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are the dominant source of debt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self-liquidating loans; cleanup clause; collateral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unsecured loans:  transaction loan; line of credit;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revolving credit agreement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bank prime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6BA44-6287-4328-B124-67D4236F601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931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Debt Capital</a:t>
            </a:r>
            <a:endParaRPr lang="en-US" dirty="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8137525" cy="36004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Times New Roman" pitchFamily="18" charset="0"/>
              </a:rPr>
              <a:t>Borrowing through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bank loans</a:t>
            </a:r>
          </a:p>
          <a:p>
            <a:pPr eaLnBrk="1" hangingPunct="1">
              <a:buFont typeface="Wingdings" pitchFamily="2" charset="2"/>
              <a:buNone/>
            </a:pPr>
            <a:endParaRPr lang="en-US" sz="9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9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medium- &amp; long-term loans</a:t>
            </a:r>
            <a:endParaRPr lang="en-US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1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eaLnBrk="1" hangingPunct="1"/>
            <a:r>
              <a:rPr lang="en-US" sz="1800" dirty="0" smtClean="0">
                <a:cs typeface="Times New Roman" pitchFamily="18" charset="0"/>
              </a:rPr>
              <a:t>known also as </a:t>
            </a:r>
            <a:r>
              <a:rPr lang="en-US" sz="1800" b="1" dirty="0" smtClean="0">
                <a:cs typeface="Times New Roman" pitchFamily="18" charset="0"/>
              </a:rPr>
              <a:t>term loans</a:t>
            </a:r>
            <a:r>
              <a:rPr lang="en-US" sz="1800" dirty="0" smtClean="0">
                <a:cs typeface="Times New Roman" pitchFamily="18" charset="0"/>
              </a:rPr>
              <a:t>; repayment schedule: annuity</a:t>
            </a:r>
            <a:endParaRPr lang="en-US" sz="800" dirty="0" smtClean="0">
              <a:cs typeface="Times New Roman" pitchFamily="18" charset="0"/>
            </a:endParaRPr>
          </a:p>
          <a:p>
            <a:pPr lvl="2" eaLnBrk="1" hangingPunct="1">
              <a:buFontTx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2" eaLnBrk="1" hangingPunct="1"/>
            <a:r>
              <a:rPr lang="en-US" sz="1800" dirty="0" smtClean="0">
                <a:cs typeface="Times New Roman" pitchFamily="18" charset="0"/>
              </a:rPr>
              <a:t>mortgage loan; equipment financing loan: </a:t>
            </a:r>
            <a:r>
              <a:rPr lang="en-CA" sz="1800" dirty="0" smtClean="0">
                <a:cs typeface="Times New Roman" pitchFamily="18" charset="0"/>
              </a:rPr>
              <a:t>asset-based borrowing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A83F5-D63D-4C0E-AC63-D4F319551B06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1376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Debt Capital: Characteristics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349500"/>
            <a:ext cx="8110537" cy="3819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Borrowing by issuing short-term securities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cs typeface="Times New Roman" pitchFamily="18" charset="0"/>
              </a:rPr>
              <a:t>large firms can raise </a:t>
            </a:r>
            <a:r>
              <a:rPr lang="en-US" sz="1800" dirty="0" smtClean="0">
                <a:solidFill>
                  <a:schemeClr val="tx2"/>
                </a:solidFill>
                <a:cs typeface="Times New Roman" pitchFamily="18" charset="0"/>
              </a:rPr>
              <a:t>short-term funds…</a:t>
            </a:r>
            <a:br>
              <a:rPr lang="en-US" sz="1800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by issuing </a:t>
            </a: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commercial paper</a:t>
            </a:r>
            <a:r>
              <a:rPr lang="en-US" sz="1800" dirty="0" smtClean="0">
                <a:cs typeface="Times New Roman" pitchFamily="18" charset="0"/>
              </a:rPr>
              <a:t> (CP)</a:t>
            </a:r>
            <a:br>
              <a:rPr lang="en-US" sz="1800" dirty="0" smtClean="0">
                <a:cs typeface="Times New Roman" pitchFamily="18" charset="0"/>
              </a:rPr>
            </a:br>
            <a:endParaRPr lang="en-US" sz="1800" dirty="0" smtClean="0">
              <a:cs typeface="Times New Roman" pitchFamily="18" charset="0"/>
            </a:endParaRPr>
          </a:p>
          <a:p>
            <a:pPr lvl="2" eaLnBrk="1" hangingPunct="1"/>
            <a:r>
              <a:rPr lang="en-US" sz="1600" dirty="0" smtClean="0">
                <a:cs typeface="Times New Roman" pitchFamily="18" charset="0"/>
              </a:rPr>
              <a:t>sold in large denominations ($5M+), 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at discount from face value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maturity of 2-to-270 days (US) or -to-360 (EUR)</a:t>
            </a:r>
          </a:p>
          <a:p>
            <a:pPr lvl="2" eaLnBrk="1" hangingPunct="1">
              <a:buFontTx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2" eaLnBrk="1" hangingPunct="1"/>
            <a:r>
              <a:rPr lang="en-US" sz="1600" dirty="0" smtClean="0">
                <a:cs typeface="Times New Roman" pitchFamily="18" charset="0"/>
              </a:rPr>
              <a:t>usually unsecured but is almost always backed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by bank lines of credit</a:t>
            </a:r>
          </a:p>
          <a:p>
            <a:pPr lvl="2" eaLnBrk="1" hangingPunct="1">
              <a:buFontTx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lvl="2" eaLnBrk="1" hangingPunct="1"/>
            <a:r>
              <a:rPr lang="en-US" sz="1600" dirty="0" smtClean="0">
                <a:cs typeface="Times New Roman" pitchFamily="18" charset="0"/>
              </a:rPr>
              <a:t>normally slightly cheaper, more flexible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than a short-term bank loan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D8AFC-390B-4212-8C67-BC9E7D53BA8A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1376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Debt Capital: Characteristics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76475"/>
            <a:ext cx="7373963" cy="3819525"/>
          </a:xfrm>
        </p:spPr>
        <p:txBody>
          <a:bodyPr/>
          <a:lstStyle/>
          <a:p>
            <a:pPr marL="701675" lvl="2" indent="-701675" eaLnBrk="1" hangingPunct="1">
              <a:buFontTx/>
              <a:buNone/>
              <a:tabLst>
                <a:tab pos="174625" algn="l"/>
                <a:tab pos="444500" algn="l"/>
              </a:tabLst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Borrowing by issuing corporate bonds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522288" lvl="1" indent="-65088" eaLnBrk="1" hangingPunct="1"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900" dirty="0" smtClean="0">
              <a:cs typeface="Times New Roman" pitchFamily="18" charset="0"/>
            </a:endParaRPr>
          </a:p>
          <a:p>
            <a:pPr marL="522288" lvl="1" indent="-65088" eaLnBrk="1" hangingPunct="1">
              <a:buSzPct val="50000"/>
              <a:tabLst>
                <a:tab pos="174625" algn="l"/>
                <a:tab pos="444500" algn="l"/>
              </a:tabLst>
            </a:pPr>
            <a:r>
              <a:rPr lang="en-US" dirty="0" smtClean="0">
                <a:cs typeface="Times New Roman" pitchFamily="18" charset="0"/>
              </a:rPr>
              <a:t> 	</a:t>
            </a:r>
            <a:r>
              <a:rPr lang="en-US" sz="1800" dirty="0" smtClean="0">
                <a:cs typeface="Times New Roman" pitchFamily="18" charset="0"/>
              </a:rPr>
              <a:t>alternative to borrowing medium &amp; long-term funds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   	through bank loans &amp; lease agreements </a:t>
            </a:r>
          </a:p>
          <a:p>
            <a:pPr marL="522288" lvl="1" indent="-65088" eaLnBrk="1" hangingPunct="1">
              <a:buSzPct val="50000"/>
              <a:tabLst>
                <a:tab pos="174625" algn="l"/>
                <a:tab pos="444500" algn="l"/>
              </a:tabLst>
            </a:pPr>
            <a:r>
              <a:rPr lang="en-US" dirty="0" smtClean="0">
                <a:cs typeface="Times New Roman" pitchFamily="18" charset="0"/>
              </a:rPr>
              <a:t> 	</a:t>
            </a:r>
            <a:r>
              <a:rPr lang="en-US" sz="1800" dirty="0" smtClean="0">
                <a:cs typeface="Times New Roman" pitchFamily="18" charset="0"/>
              </a:rPr>
              <a:t>coupon payment; coupon rate; maturity date; par value</a:t>
            </a:r>
          </a:p>
          <a:p>
            <a:pPr marL="522288" lvl="1" indent="-65088" eaLnBrk="1" hangingPunct="1">
              <a:buSzPct val="50000"/>
              <a:tabLst>
                <a:tab pos="174625" algn="l"/>
                <a:tab pos="444500" algn="l"/>
              </a:tabLst>
            </a:pPr>
            <a:r>
              <a:rPr lang="en-CA" dirty="0" smtClean="0">
                <a:cs typeface="Times New Roman" pitchFamily="18" charset="0"/>
              </a:rPr>
              <a:t> 	</a:t>
            </a:r>
            <a:r>
              <a:rPr lang="en-CA" sz="1800" dirty="0" smtClean="0">
                <a:cs typeface="Times New Roman" pitchFamily="18" charset="0"/>
              </a:rPr>
              <a:t>floatation costs; original price discount</a:t>
            </a:r>
            <a:endParaRPr 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C4639-57E9-4936-A7B3-06F2DB0C776B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1376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Debt Capital: Characteristics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89138"/>
            <a:ext cx="8110537" cy="4176712"/>
          </a:xfrm>
        </p:spPr>
        <p:txBody>
          <a:bodyPr/>
          <a:lstStyle/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endParaRPr lang="en-US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Issuing corporate bonds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35000"/>
              <a:tabLst>
                <a:tab pos="174625" algn="l"/>
                <a:tab pos="444500" algn="l"/>
              </a:tabLst>
            </a:pPr>
            <a:r>
              <a:rPr lang="en-US" sz="2400" dirty="0" smtClean="0">
                <a:cs typeface="Times New Roman" pitchFamily="18" charset="0"/>
              </a:rPr>
              <a:t> 	</a:t>
            </a:r>
            <a:r>
              <a:rPr lang="en-US" sz="1800" dirty="0" smtClean="0">
                <a:cs typeface="Times New Roman" pitchFamily="18" charset="0"/>
              </a:rPr>
              <a:t>AEC issues 50,000 trances (of a bond)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	with a par of $1,000 each, 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	maturity date of 5-years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	coupon rate of 8%</a:t>
            </a:r>
          </a:p>
          <a:p>
            <a:pPr marL="522288" lvl="1" indent="-65088" eaLnBrk="1" hangingPunct="1">
              <a:lnSpc>
                <a:spcPct val="80000"/>
              </a:lnSpc>
              <a:buSzPct val="35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2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>      </a:t>
            </a:r>
            <a:r>
              <a:rPr lang="en-US" sz="1800" dirty="0" smtClean="0">
                <a:cs typeface="Times New Roman" pitchFamily="18" charset="0"/>
              </a:rPr>
              <a:t>AEC targets to receive (borrow) $ 50 mln</a:t>
            </a:r>
            <a:r>
              <a:rPr lang="en-US" sz="1600" dirty="0" smtClean="0">
                <a:cs typeface="Times New Roman" pitchFamily="18" charset="0"/>
              </a:rPr>
              <a:t>. </a:t>
            </a:r>
            <a:r>
              <a:rPr lang="en-US" sz="1800" dirty="0" smtClean="0">
                <a:cs typeface="Times New Roman" pitchFamily="18" charset="0"/>
              </a:rPr>
              <a:t>from investors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2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> 	</a:t>
            </a:r>
            <a:r>
              <a:rPr lang="en-US" sz="1800" dirty="0" smtClean="0">
                <a:cs typeface="Times New Roman" pitchFamily="18" charset="0"/>
              </a:rPr>
              <a:t>Bondholder investor will receive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	$ 80 each year 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	plus $1,000 at end of 5</a:t>
            </a:r>
            <a:r>
              <a:rPr lang="en-US" sz="1800" baseline="30000" dirty="0" smtClean="0">
                <a:cs typeface="Times New Roman" pitchFamily="18" charset="0"/>
              </a:rPr>
              <a:t>th</a:t>
            </a:r>
            <a:r>
              <a:rPr lang="en-US" sz="1800" dirty="0" smtClean="0">
                <a:cs typeface="Times New Roman" pitchFamily="18" charset="0"/>
              </a:rPr>
              <a:t>-year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2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>     </a:t>
            </a:r>
            <a:r>
              <a:rPr lang="en-US" sz="1800" dirty="0" smtClean="0">
                <a:cs typeface="Times New Roman" pitchFamily="18" charset="0"/>
              </a:rPr>
              <a:t>investor earns 8% annual rate for 5-years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     if bond held to maturity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87D1-CF36-43AC-872D-CA6C5406A667}" type="slidenum">
              <a:rPr lang="en-US"/>
              <a:pPr/>
              <a:t>55</a:t>
            </a:fld>
            <a:endParaRPr lang="en-US"/>
          </a:p>
        </p:txBody>
      </p:sp>
      <p:sp>
        <p:nvSpPr>
          <p:cNvPr id="465930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</a:t>
            </a: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Terms:</a:t>
            </a:r>
          </a:p>
          <a:p>
            <a:pPr eaLnBrk="0" hangingPunct="0"/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 - Long Term Debt Instruments</a:t>
            </a:r>
            <a:endParaRPr lang="en-US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5932" name="Rectangle 1036"/>
          <p:cNvSpPr>
            <a:spLocks noGrp="1" noChangeArrowheads="1"/>
          </p:cNvSpPr>
          <p:nvPr>
            <p:ph type="body" idx="1"/>
          </p:nvPr>
        </p:nvSpPr>
        <p:spPr>
          <a:xfrm>
            <a:off x="714348" y="2571744"/>
            <a:ext cx="7843838" cy="3143272"/>
          </a:xfrm>
        </p:spPr>
        <p:txBody>
          <a:bodyPr/>
          <a:lstStyle/>
          <a:p>
            <a:pPr marL="454025" indent="-454025"/>
            <a:r>
              <a:rPr lang="en-US" sz="2000" b="1" dirty="0">
                <a:solidFill>
                  <a:srgbClr val="C00000"/>
                </a:solidFill>
              </a:rPr>
              <a:t>Principal Amount, Face Value, Maturity Value, Par Value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 smtClean="0"/>
              <a:t>the </a:t>
            </a:r>
            <a:r>
              <a:rPr lang="en-US" sz="2000" dirty="0"/>
              <a:t>amount of money the firm borrows and promises to </a:t>
            </a:r>
            <a:r>
              <a:rPr lang="en-US" sz="2000" dirty="0" smtClean="0"/>
              <a:t>repay</a:t>
            </a:r>
            <a:br>
              <a:rPr lang="en-US" sz="2000" dirty="0" smtClean="0"/>
            </a:br>
            <a:r>
              <a:rPr lang="en-US" sz="2000" dirty="0" smtClean="0"/>
              <a:t>at </a:t>
            </a:r>
            <a:r>
              <a:rPr lang="en-US" sz="2000" dirty="0"/>
              <a:t>some future date, often at </a:t>
            </a:r>
            <a:r>
              <a:rPr lang="en-US" sz="2000" dirty="0" smtClean="0"/>
              <a:t>maturity</a:t>
            </a:r>
          </a:p>
          <a:p>
            <a:pPr marL="454025" indent="-454025">
              <a:buNone/>
            </a:pPr>
            <a:endParaRPr lang="en-US" sz="1600" dirty="0"/>
          </a:p>
          <a:p>
            <a:pPr marL="454025" indent="-454025">
              <a:lnSpc>
                <a:spcPct val="9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Coupon Interest Rate: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 smtClean="0"/>
              <a:t>the stated annual rate of interest paid on a bond</a:t>
            </a:r>
          </a:p>
          <a:p>
            <a:pPr marL="454025" indent="-454025">
              <a:lnSpc>
                <a:spcPct val="90000"/>
              </a:lnSpc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454025" indent="-454025">
              <a:lnSpc>
                <a:spcPct val="9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Coupon </a:t>
            </a:r>
            <a:r>
              <a:rPr lang="en-US" sz="2000" b="1" dirty="0">
                <a:solidFill>
                  <a:srgbClr val="C00000"/>
                </a:solidFill>
              </a:rPr>
              <a:t>Payment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>
                <a:solidFill>
                  <a:srgbClr val="EC4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EC4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 smtClean="0"/>
              <a:t>the </a:t>
            </a:r>
            <a:r>
              <a:rPr lang="en-US" sz="2000" dirty="0"/>
              <a:t>specified </a:t>
            </a:r>
            <a:r>
              <a:rPr lang="en-US" sz="2000" dirty="0" smtClean="0"/>
              <a:t>amount of </a:t>
            </a:r>
            <a:r>
              <a:rPr lang="en-US" sz="2000" dirty="0"/>
              <a:t>interest paid each </a:t>
            </a:r>
            <a:r>
              <a:rPr lang="en-US" sz="2000" dirty="0" smtClean="0"/>
              <a:t>period,</a:t>
            </a:r>
            <a:br>
              <a:rPr lang="en-US" sz="2000" dirty="0" smtClean="0"/>
            </a:br>
            <a:r>
              <a:rPr lang="en-US" sz="1800" dirty="0" smtClean="0"/>
              <a:t>generally annually or each </a:t>
            </a:r>
            <a:r>
              <a:rPr lang="en-US" sz="1800" dirty="0"/>
              <a:t>six months, on a </a:t>
            </a:r>
            <a:r>
              <a:rPr lang="en-US" sz="1800" dirty="0" smtClean="0"/>
              <a:t>bond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0" grpId="0" autoUpdateAnimBg="0"/>
      <p:bldP spid="465932" grpId="0" build="p" autoUpdateAnimBg="0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4CD3-63F6-4350-8C38-D8724ED74BFC}" type="slidenum">
              <a:rPr lang="en-US"/>
              <a:pPr/>
              <a:t>56</a:t>
            </a:fld>
            <a:endParaRPr lang="en-US"/>
          </a:p>
        </p:txBody>
      </p:sp>
      <p:sp>
        <p:nvSpPr>
          <p:cNvPr id="47105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42910" y="2214554"/>
            <a:ext cx="8143932" cy="4143404"/>
          </a:xfrm>
        </p:spPr>
        <p:txBody>
          <a:bodyPr/>
          <a:lstStyle/>
          <a:p>
            <a:pPr marL="454025" indent="-454025">
              <a:lnSpc>
                <a:spcPct val="90000"/>
              </a:lnSpc>
              <a:buNone/>
            </a:pPr>
            <a:endParaRPr lang="en-US" sz="1600" dirty="0"/>
          </a:p>
          <a:p>
            <a:pPr marL="454025" indent="-454025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Maturity Date: </a:t>
            </a:r>
            <a:r>
              <a:rPr lang="en-US" sz="2000" dirty="0" smtClean="0">
                <a:solidFill>
                  <a:schemeClr val="tx2"/>
                </a:solidFill>
              </a:rPr>
              <a:t/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/>
              <a:t>a </a:t>
            </a:r>
            <a:r>
              <a:rPr lang="en-US" sz="2000" dirty="0"/>
              <a:t>specified date on which the par value of a bond must be </a:t>
            </a:r>
            <a:r>
              <a:rPr lang="en-US" sz="2000" dirty="0" smtClean="0"/>
              <a:t>repaid</a:t>
            </a:r>
          </a:p>
          <a:p>
            <a:pPr marL="454025" indent="-454025">
              <a:lnSpc>
                <a:spcPct val="90000"/>
              </a:lnSpc>
              <a:buNone/>
            </a:pPr>
            <a:endParaRPr lang="en-US" sz="1400" dirty="0"/>
          </a:p>
          <a:p>
            <a:pPr marL="454025" indent="-454025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Original Maturity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 smtClean="0"/>
              <a:t>the </a:t>
            </a:r>
            <a:r>
              <a:rPr lang="en-US" sz="2000" dirty="0"/>
              <a:t>number of years to maturity at the time the bond is </a:t>
            </a:r>
            <a:r>
              <a:rPr lang="en-US" sz="2000" dirty="0" smtClean="0"/>
              <a:t>issued</a:t>
            </a:r>
          </a:p>
          <a:p>
            <a:pPr marL="454025" indent="-454025">
              <a:lnSpc>
                <a:spcPct val="90000"/>
              </a:lnSpc>
              <a:buNone/>
            </a:pPr>
            <a:endParaRPr lang="en-US" sz="1400" b="1" dirty="0" smtClean="0">
              <a:solidFill>
                <a:srgbClr val="C00000"/>
              </a:solidFill>
            </a:endParaRPr>
          </a:p>
          <a:p>
            <a:pPr marL="454025" indent="-454025"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corporate bonds usually issued with a number of provisions attached to them; provide specific rights to either bond buyer or issuing firm</a:t>
            </a:r>
          </a:p>
          <a:p>
            <a:pPr marL="454025" indent="-454025">
              <a:lnSpc>
                <a:spcPct val="90000"/>
              </a:lnSpc>
              <a:buNone/>
            </a:pPr>
            <a:r>
              <a:rPr lang="en-US" sz="1400" dirty="0" smtClean="0">
                <a:cs typeface="Times New Roman" pitchFamily="18" charset="0"/>
              </a:rPr>
              <a:t>	- investor protected by bond’ security, seniority &amp; sinking funds provision</a:t>
            </a:r>
            <a:br>
              <a:rPr lang="en-US" sz="1400" dirty="0" smtClean="0">
                <a:cs typeface="Times New Roman" pitchFamily="18" charset="0"/>
              </a:rPr>
            </a:br>
            <a:r>
              <a:rPr lang="en-US" sz="1400" dirty="0" smtClean="0">
                <a:cs typeface="Times New Roman" pitchFamily="18" charset="0"/>
              </a:rPr>
              <a:t>- issuing firm protected by a call provision (interest rate risk)</a:t>
            </a:r>
            <a:endParaRPr lang="en-US" sz="1400" dirty="0" smtClean="0"/>
          </a:p>
          <a:p>
            <a:pPr marL="454025" indent="-454025">
              <a:lnSpc>
                <a:spcPct val="90000"/>
              </a:lnSpc>
              <a:buNone/>
            </a:pPr>
            <a:endParaRPr lang="en-US" sz="1400" b="1" dirty="0" smtClean="0">
              <a:solidFill>
                <a:srgbClr val="C00000"/>
              </a:solidFill>
            </a:endParaRPr>
          </a:p>
          <a:p>
            <a:pPr marL="454025" indent="-454025">
              <a:lnSpc>
                <a:spcPct val="9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Call </a:t>
            </a:r>
            <a:r>
              <a:rPr lang="en-US" sz="2000" b="1" dirty="0">
                <a:solidFill>
                  <a:srgbClr val="C00000"/>
                </a:solidFill>
              </a:rPr>
              <a:t>Provision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 smtClean="0"/>
              <a:t>gives </a:t>
            </a:r>
            <a:r>
              <a:rPr lang="en-US" sz="2000" dirty="0"/>
              <a:t>the issuer right to pay off bonds prior to </a:t>
            </a:r>
            <a:r>
              <a:rPr lang="en-US" sz="2000" dirty="0" smtClean="0"/>
              <a:t>maturity</a:t>
            </a:r>
          </a:p>
          <a:p>
            <a:pPr marL="454025" indent="-454025">
              <a:lnSpc>
                <a:spcPct val="90000"/>
              </a:lnSpc>
              <a:buNone/>
            </a:pPr>
            <a:r>
              <a:rPr lang="en-US" sz="1600" dirty="0" smtClean="0">
                <a:cs typeface="Times New Roman" pitchFamily="18" charset="0"/>
              </a:rPr>
              <a:t>	</a:t>
            </a:r>
            <a:endParaRPr lang="en-US" sz="2000" dirty="0"/>
          </a:p>
        </p:txBody>
      </p:sp>
      <p:sp>
        <p:nvSpPr>
          <p:cNvPr id="8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</a:t>
            </a: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Terms:</a:t>
            </a:r>
          </a:p>
          <a:p>
            <a:pPr eaLnBrk="0" hangingPunct="0"/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 - Long Term Debt Instruments</a:t>
            </a:r>
            <a:endParaRPr lang="en-US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2" grpId="0" build="p" autoUpdateAnimBg="0" advAuto="0"/>
      <p:bldP spid="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AF4C4-524D-4687-A989-B352E4300C07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928802"/>
            <a:ext cx="8501090" cy="464347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  <a:cs typeface="Times New Roman" pitchFamily="18" charset="0"/>
              </a:rPr>
              <a:t>Security – Seniority</a:t>
            </a:r>
            <a:endParaRPr lang="en-US" sz="1400" dirty="0" smtClean="0">
              <a:cs typeface="Times New Roman" pitchFamily="18" charset="0"/>
            </a:endParaRPr>
          </a:p>
          <a:p>
            <a:pPr lvl="1" eaLnBrk="1" hangingPunct="1">
              <a:buClr>
                <a:srgbClr val="C00000"/>
              </a:buClr>
            </a:pPr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Security</a:t>
            </a:r>
          </a:p>
          <a:p>
            <a:pPr lvl="2" eaLnBrk="1" hangingPunct="1"/>
            <a:r>
              <a:rPr lang="en-US" sz="1800" dirty="0" smtClean="0">
                <a:cs typeface="Times New Roman" pitchFamily="18" charset="0"/>
              </a:rPr>
              <a:t>secured bond; mortgage bond;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unsecured bonds (debentures)</a:t>
            </a:r>
          </a:p>
          <a:p>
            <a:pPr lvl="2" eaLnBrk="1" hangingPunct="1">
              <a:buFontTx/>
              <a:buNone/>
            </a:pPr>
            <a:endParaRPr lang="en-US" sz="400" dirty="0" smtClean="0">
              <a:cs typeface="Times New Roman" pitchFamily="18" charset="0"/>
            </a:endParaRPr>
          </a:p>
          <a:p>
            <a:pPr lvl="1" eaLnBrk="1" hangingPunct="1">
              <a:buClr>
                <a:srgbClr val="C00000"/>
              </a:buClr>
            </a:pPr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Seniority </a:t>
            </a:r>
          </a:p>
          <a:p>
            <a:pPr lvl="2" eaLnBrk="1" hangingPunct="1"/>
            <a:r>
              <a:rPr lang="en-US" sz="1800" dirty="0" smtClean="0">
                <a:cs typeface="Times New Roman" pitchFamily="18" charset="0"/>
              </a:rPr>
              <a:t>senior bond (has claim on firm’s assets in liquidation); 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subordinated debt</a:t>
            </a:r>
          </a:p>
          <a:p>
            <a:pPr lvl="2" eaLnBrk="1" hangingPunct="1">
              <a:buNone/>
            </a:pPr>
            <a:endParaRPr lang="en-US" sz="800" b="1" i="1" dirty="0" smtClean="0">
              <a:cs typeface="Times New Roman" pitchFamily="18" charset="0"/>
            </a:endParaRPr>
          </a:p>
          <a:p>
            <a:pPr marL="441325" lvl="2" indent="361950" eaLnBrk="1" hangingPunct="1">
              <a:buClr>
                <a:srgbClr val="C00000"/>
              </a:buClr>
              <a:buSzPct val="124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cs typeface="Times New Roman" pitchFamily="18" charset="0"/>
              </a:rPr>
              <a:t>Sinking Fund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	a means of repaying funds that were borrowed through a bond issue; the issuer makes periodic payments </a:t>
            </a:r>
            <a:br>
              <a:rPr lang="en-US" sz="1200" dirty="0" smtClean="0"/>
            </a:br>
            <a:r>
              <a:rPr lang="en-US" sz="1200" dirty="0" smtClean="0"/>
              <a:t>	to a trustee who retires part of the issue by purchasing the bonds in the open market; rather than the </a:t>
            </a:r>
            <a:br>
              <a:rPr lang="en-US" sz="1200" dirty="0" smtClean="0"/>
            </a:br>
            <a:r>
              <a:rPr lang="en-US" sz="1200" dirty="0" smtClean="0"/>
              <a:t>	issuer repaying the entire principal of a bond issue on the maturity date,  another company buys back a </a:t>
            </a:r>
            <a:br>
              <a:rPr lang="en-US" sz="1200" dirty="0" smtClean="0"/>
            </a:br>
            <a:r>
              <a:rPr lang="en-US" sz="1200" dirty="0" smtClean="0"/>
              <a:t>	portion of the issue annually and usually at a fixed par value or at the current market value of the bonds, </a:t>
            </a:r>
            <a:br>
              <a:rPr lang="en-US" sz="1200" dirty="0" smtClean="0"/>
            </a:br>
            <a:r>
              <a:rPr lang="en-US" sz="1200" dirty="0" smtClean="0"/>
              <a:t>	whichever is less; should interest rates decline following a bond issue, sinking-fund provisions allow a firm </a:t>
            </a:r>
            <a:br>
              <a:rPr lang="en-US" sz="1200" dirty="0" smtClean="0"/>
            </a:br>
            <a:r>
              <a:rPr lang="en-US" sz="1200" dirty="0" smtClean="0"/>
              <a:t>	to lessen the interest rate risk of its bonds as it essentially replaces a portion of existing debt with lower-</a:t>
            </a:r>
            <a:br>
              <a:rPr lang="en-US" sz="1200" dirty="0" smtClean="0"/>
            </a:br>
            <a:r>
              <a:rPr lang="en-US" sz="1200" dirty="0" smtClean="0"/>
              <a:t>	yielding bonds; from the investor's point of view, a sinking fund adds safety to a corporate bond issue: with</a:t>
            </a:r>
            <a:br>
              <a:rPr lang="en-US" sz="1200" dirty="0" smtClean="0"/>
            </a:br>
            <a:r>
              <a:rPr lang="en-US" sz="1200" dirty="0" smtClean="0"/>
              <a:t>	it, the issuing company is less likely to default on the repayment of the remaining principal upon maturity since </a:t>
            </a:r>
            <a:br>
              <a:rPr lang="en-US" sz="1200" dirty="0" smtClean="0"/>
            </a:br>
            <a:r>
              <a:rPr lang="en-US" sz="1200" dirty="0" smtClean="0"/>
              <a:t>	the amount of the final repayment is substantially less; this added safety affects the interest rate at which the </a:t>
            </a:r>
            <a:br>
              <a:rPr lang="en-US" sz="1200" dirty="0" smtClean="0"/>
            </a:br>
            <a:r>
              <a:rPr lang="en-US" sz="1200" dirty="0" smtClean="0"/>
              <a:t>	company is able to offer bonds in the marketplace</a:t>
            </a:r>
          </a:p>
          <a:p>
            <a:pPr lvl="2" eaLnBrk="1" hangingPunct="1"/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7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</a:t>
            </a: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Terms:</a:t>
            </a:r>
          </a:p>
          <a:p>
            <a:pPr eaLnBrk="0" hangingPunct="0"/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 - Long Term Debt Instruments</a:t>
            </a:r>
            <a:endParaRPr lang="en-US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20FF-D5B3-407B-A411-BBDC4F0DB6E2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143116"/>
            <a:ext cx="8501090" cy="3816352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Finding a bond yield - when bond price is known</a:t>
            </a:r>
          </a:p>
          <a:p>
            <a:pPr eaLnBrk="1" hangingPunct="1">
              <a:buNone/>
            </a:pPr>
            <a:endParaRPr lang="en-US" sz="1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0363" lvl="1" indent="96838" eaLnBrk="1" hangingPunct="1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bond yields </a:t>
            </a:r>
            <a:r>
              <a:rPr lang="en-US" sz="1800" dirty="0" smtClean="0"/>
              <a:t>are all measures of </a:t>
            </a:r>
            <a:r>
              <a:rPr lang="en-US" sz="1800" b="1" dirty="0" smtClean="0"/>
              <a:t>bond returns</a:t>
            </a:r>
          </a:p>
          <a:p>
            <a:pPr lvl="1" eaLnBrk="1" hangingPunct="1"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1" eaLnBrk="1" hangingPunct="1"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1" eaLnBrk="1" hangingPunct="1"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nominal (coupon) yield </a:t>
            </a:r>
          </a:p>
          <a:p>
            <a:pPr lvl="1" eaLnBrk="1" hangingPunct="1"/>
            <a:endParaRPr lang="en-US" sz="18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current (market) yield</a:t>
            </a:r>
          </a:p>
          <a:p>
            <a:pPr lvl="1" eaLnBrk="1" hangingPunct="1"/>
            <a:endParaRPr lang="en-US" sz="18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1800" b="1" dirty="0" smtClean="0">
                <a:solidFill>
                  <a:srgbClr val="C00000"/>
                </a:solidFill>
                <a:cs typeface="Times New Roman" pitchFamily="18" charset="0"/>
              </a:rPr>
              <a:t>yield to maturity - ytm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286248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 Narrow" pitchFamily="34" charset="0"/>
              </a:rPr>
              <a:t>yield to maturity (ytm): </a:t>
            </a:r>
            <a:r>
              <a:rPr lang="en-US" sz="1200" dirty="0" smtClean="0">
                <a:latin typeface="Arial Narrow" pitchFamily="34" charset="0"/>
              </a:rPr>
              <a:t>measures what investor return on a bond will be, if bond is held to maturity (&amp; all coupons reinvested at ytm rate); ytm = IRR on bond's cash flows (purchase price - coupons received - principal at maturity)</a:t>
            </a:r>
            <a:endParaRPr lang="el-GR" sz="1200" dirty="0">
              <a:latin typeface="Arial Narrow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214810" y="3571876"/>
            <a:ext cx="492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 Narrow" pitchFamily="34" charset="0"/>
              </a:rPr>
              <a:t>nominal yield: </a:t>
            </a:r>
            <a:r>
              <a:rPr lang="en-US" sz="1200" dirty="0" smtClean="0">
                <a:latin typeface="Arial Narrow" pitchFamily="34" charset="0"/>
              </a:rPr>
              <a:t>percentage of interest (coupon) to be paid on the bond periodically; calculated by dividing annual coupon payment by bond par (face) value</a:t>
            </a:r>
            <a:endParaRPr lang="el-GR" sz="1200" dirty="0">
              <a:latin typeface="Arial Narrow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286248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 Narrow" pitchFamily="34" charset="0"/>
              </a:rPr>
              <a:t>current yield:  </a:t>
            </a:r>
            <a:r>
              <a:rPr lang="en-US" sz="1200" dirty="0" smtClean="0">
                <a:latin typeface="Arial Narrow" pitchFamily="34" charset="0"/>
              </a:rPr>
              <a:t>calculated by dividing the annual coupon interest by the latest bond market price (current yield = coupon amount / bond current market price)</a:t>
            </a:r>
          </a:p>
          <a:p>
            <a:r>
              <a:rPr lang="en-US" sz="1200" dirty="0" smtClean="0">
                <a:latin typeface="Arial Narrow" pitchFamily="34" charset="0"/>
              </a:rPr>
              <a:t>(similar to stock dividend yield)</a:t>
            </a:r>
          </a:p>
        </p:txBody>
      </p:sp>
      <p:sp>
        <p:nvSpPr>
          <p:cNvPr id="10" name="Rectangle 1034"/>
          <p:cNvSpPr>
            <a:spLocks noChangeArrowheads="1"/>
          </p:cNvSpPr>
          <p:nvPr/>
        </p:nvSpPr>
        <p:spPr bwMode="auto">
          <a:xfrm>
            <a:off x="642910" y="928670"/>
            <a:ext cx="8001056" cy="642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eaLnBrk="0" hangingPunct="0"/>
            <a:r>
              <a:rPr lang="en-US" sz="2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Key </a:t>
            </a: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Terms:</a:t>
            </a:r>
          </a:p>
          <a:p>
            <a:pPr eaLnBrk="0" hangingPunct="0"/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Bonds - Long Term Debt Instruments</a:t>
            </a:r>
            <a:endParaRPr lang="en-US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57290" y="3214686"/>
            <a:ext cx="7137422" cy="642942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A note on the ‘Yield Curve’</a:t>
            </a:r>
            <a:endParaRPr lang="el-GR" sz="2800" b="1" dirty="0" smtClean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61CC8-21F6-45A9-B239-22FE556B603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CA2AA-BF81-44E6-BE89-C276AFECA8F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17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Background</a:t>
            </a:r>
          </a:p>
        </p:txBody>
      </p:sp>
      <p:sp>
        <p:nvSpPr>
          <p:cNvPr id="71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4213" y="2565400"/>
            <a:ext cx="8110537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000" b="1" dirty="0" smtClean="0">
                <a:solidFill>
                  <a:schemeClr val="tx2"/>
                </a:solidFill>
                <a:cs typeface="Times New Roman" pitchFamily="18" charset="0"/>
              </a:rPr>
              <a:t>Understanding: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dirty="0" smtClean="0">
                <a:cs typeface="Times New Roman" pitchFamily="18" charset="0"/>
              </a:rPr>
              <a:t>how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financial system</a:t>
            </a:r>
            <a:r>
              <a:rPr lang="en-CA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1800" dirty="0" smtClean="0">
                <a:cs typeface="Times New Roman" pitchFamily="18" charset="0"/>
              </a:rPr>
              <a:t>works - functions it performs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dirty="0" smtClean="0">
                <a:cs typeface="Times New Roman" pitchFamily="18" charset="0"/>
              </a:rPr>
              <a:t>how to estimate </a:t>
            </a:r>
            <a:r>
              <a:rPr lang="en-CA" sz="1800" i="1" dirty="0" smtClean="0">
                <a:cs typeface="Times New Roman" pitchFamily="18" charset="0"/>
              </a:rPr>
              <a:t>external</a:t>
            </a:r>
            <a:r>
              <a:rPr lang="en-CA" sz="1800" dirty="0" smtClean="0">
                <a:cs typeface="Times New Roman" pitchFamily="18" charset="0"/>
              </a:rPr>
              <a:t> funds required</a:t>
            </a:r>
            <a:br>
              <a:rPr lang="en-CA" sz="1800" dirty="0" smtClean="0">
                <a:cs typeface="Times New Roman" pitchFamily="18" charset="0"/>
              </a:rPr>
            </a:br>
            <a:r>
              <a:rPr lang="en-CA" sz="1800" dirty="0" smtClean="0">
                <a:cs typeface="Times New Roman" pitchFamily="18" charset="0"/>
              </a:rPr>
              <a:t>to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finance firm growth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CA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dirty="0" smtClean="0">
                <a:cs typeface="Times New Roman" pitchFamily="18" charset="0"/>
              </a:rPr>
              <a:t>differences in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debt</a:t>
            </a:r>
            <a:r>
              <a:rPr lang="en-CA" sz="1800" dirty="0" smtClean="0">
                <a:cs typeface="Times New Roman" pitchFamily="18" charset="0"/>
              </a:rPr>
              <a:t> vs.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equity capital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dirty="0" smtClean="0">
                <a:cs typeface="Times New Roman" pitchFamily="18" charset="0"/>
              </a:rPr>
              <a:t>how firms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raise capital</a:t>
            </a:r>
            <a:r>
              <a:rPr lang="en-CA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1800" dirty="0" smtClean="0">
                <a:cs typeface="Times New Roman" pitchFamily="18" charset="0"/>
              </a:rPr>
              <a:t>in financial markets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dirty="0" smtClean="0">
                <a:cs typeface="Times New Roman" pitchFamily="18" charset="0"/>
              </a:rPr>
              <a:t>how to </a:t>
            </a:r>
            <a:r>
              <a:rPr lang="en-CA" sz="1800" i="1" dirty="0" smtClean="0">
                <a:solidFill>
                  <a:srgbClr val="FF0000"/>
                </a:solidFill>
                <a:cs typeface="Times New Roman" pitchFamily="18" charset="0"/>
              </a:rPr>
              <a:t>value securities</a:t>
            </a:r>
            <a:r>
              <a:rPr lang="en-CA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sz="1800" dirty="0" smtClean="0">
                <a:cs typeface="Times New Roman" pitchFamily="18" charset="0"/>
              </a:rPr>
              <a:t>issued by firms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20FF-D5B3-407B-A411-BBDC4F0DB6E2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A note on the </a:t>
            </a:r>
            <a:r>
              <a:rPr lang="en-CA" sz="2200" b="1" i="1" dirty="0" smtClean="0">
                <a:cs typeface="Times New Roman" pitchFamily="18" charset="0"/>
              </a:rPr>
              <a:t>‘Yield Curve’</a:t>
            </a:r>
            <a:endParaRPr lang="en-US" sz="2200" b="1" i="1" dirty="0" smtClean="0">
              <a:cs typeface="Times New Roman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85786" y="2500306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What does ‘</a:t>
            </a:r>
            <a:r>
              <a:rPr lang="en-US" sz="1600" b="1" i="1" dirty="0" smtClean="0">
                <a:solidFill>
                  <a:schemeClr val="tx2"/>
                </a:solidFill>
                <a:latin typeface="+mn-lt"/>
              </a:rPr>
              <a:t>Yield Curve’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 mean?</a:t>
            </a:r>
          </a:p>
          <a:p>
            <a:endParaRPr lang="en-US" sz="12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-  </a:t>
            </a:r>
            <a:r>
              <a:rPr lang="en-US" sz="1600" dirty="0" smtClean="0">
                <a:latin typeface="+mn-lt"/>
              </a:rPr>
              <a:t>a line plot (graphic depiction) of interest rates (yields) at different time-points of bonds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having equal credit quality but differing maturity dates</a:t>
            </a:r>
          </a:p>
          <a:p>
            <a:endParaRPr lang="en-US" sz="1100" dirty="0" smtClean="0">
              <a:latin typeface="+mn-lt"/>
            </a:endParaRPr>
          </a:p>
          <a:p>
            <a:endParaRPr lang="en-US" sz="11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most frequently reported yield curve compares: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3-month, 2-year, 5-year &amp; 30-year US Treasury Debt</a:t>
            </a:r>
          </a:p>
          <a:p>
            <a:pPr>
              <a:buFontTx/>
              <a:buChar char="-"/>
            </a:pPr>
            <a:endParaRPr lang="en-US" sz="1100" dirty="0" smtClean="0">
              <a:latin typeface="+mn-lt"/>
            </a:endParaRPr>
          </a:p>
          <a:p>
            <a:pPr>
              <a:buFontTx/>
              <a:buChar char="-"/>
            </a:pPr>
            <a:endParaRPr lang="en-US" sz="11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this yield curve is used as </a:t>
            </a:r>
            <a:r>
              <a:rPr lang="en-US" sz="1600" i="1" dirty="0" smtClean="0">
                <a:latin typeface="+mn-lt"/>
              </a:rPr>
              <a:t>benchmark</a:t>
            </a:r>
            <a:r>
              <a:rPr lang="en-US" sz="1600" dirty="0" smtClean="0">
                <a:latin typeface="+mn-lt"/>
              </a:rPr>
              <a:t> for other debt in the market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(e.g. bank lending rates, mortgage rates)</a:t>
            </a:r>
          </a:p>
          <a:p>
            <a:pPr>
              <a:buFontTx/>
              <a:buChar char="-"/>
            </a:pPr>
            <a:endParaRPr lang="en-US" sz="1100" dirty="0" smtClean="0">
              <a:latin typeface="+mn-lt"/>
            </a:endParaRPr>
          </a:p>
          <a:p>
            <a:pPr>
              <a:buFontTx/>
              <a:buChar char="-"/>
            </a:pPr>
            <a:endParaRPr lang="en-US" sz="11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+mn-lt"/>
              </a:rPr>
              <a:t> yield curve also used to predict changes in economic output &amp; growth</a:t>
            </a:r>
            <a:endParaRPr lang="el-G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C56E20FF-D5B3-407B-A411-BBDC4F0DB6E2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28604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The </a:t>
            </a:r>
            <a:r>
              <a:rPr lang="en-CA" sz="2200" b="1" i="1" dirty="0" smtClean="0">
                <a:cs typeface="Times New Roman" pitchFamily="18" charset="0"/>
              </a:rPr>
              <a:t>‘Yield Curve’ </a:t>
            </a:r>
            <a:r>
              <a:rPr lang="en-CA" sz="2200" b="1" dirty="0" smtClean="0">
                <a:cs typeface="Times New Roman" pitchFamily="18" charset="0"/>
              </a:rPr>
              <a:t>shape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28596" y="2285992"/>
            <a:ext cx="8715404" cy="417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latin typeface="+mn-lt"/>
              </a:rPr>
              <a:t> yield curve shape helps to give an idea of future interest rate changes &amp; economic activity</a:t>
            </a:r>
          </a:p>
          <a:p>
            <a:pPr>
              <a:buFontTx/>
              <a:buChar char="-"/>
            </a:pPr>
            <a:endParaRPr lang="en-US" sz="16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+mn-lt"/>
              </a:rPr>
              <a:t>3 main types of yield curve shapes: 	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600" dirty="0" smtClean="0">
                <a:latin typeface="+mn-lt"/>
                <a:sym typeface="Wingdings" pitchFamily="2" charset="2"/>
              </a:rPr>
              <a:t> </a:t>
            </a:r>
            <a:r>
              <a:rPr lang="en-US" sz="1600" dirty="0" smtClean="0">
                <a:latin typeface="+mn-lt"/>
              </a:rPr>
              <a:t>normal - inverted  - flat (or humped)</a:t>
            </a:r>
          </a:p>
          <a:p>
            <a:endParaRPr lang="en-US" sz="16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 normal yield curve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(upward sloping)</a:t>
            </a:r>
            <a:r>
              <a:rPr lang="en-US" sz="1600" dirty="0" smtClean="0">
                <a:latin typeface="+mn-lt"/>
              </a:rPr>
              <a:t>:	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600" dirty="0" smtClean="0">
                <a:latin typeface="+mn-lt"/>
                <a:sym typeface="Wingdings" pitchFamily="2" charset="2"/>
              </a:rPr>
              <a:t> </a:t>
            </a:r>
            <a:r>
              <a:rPr lang="en-US" sz="1600" dirty="0" smtClean="0">
                <a:latin typeface="+mn-lt"/>
              </a:rPr>
              <a:t>longer maturity bonds have higher yield compared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			              to shorter-term bonds due to risks associated with time</a:t>
            </a:r>
          </a:p>
          <a:p>
            <a:endParaRPr lang="en-US" sz="16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inverted yield curve:</a:t>
            </a:r>
            <a:r>
              <a:rPr lang="en-US" sz="1600" dirty="0" smtClean="0">
                <a:latin typeface="+mn-lt"/>
              </a:rPr>
              <a:t>		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600" dirty="0" smtClean="0">
                <a:latin typeface="+mn-lt"/>
                <a:sym typeface="Wingdings" pitchFamily="2" charset="2"/>
              </a:rPr>
              <a:t> </a:t>
            </a:r>
            <a:r>
              <a:rPr lang="en-US" sz="1600" dirty="0" smtClean="0">
                <a:latin typeface="+mn-lt"/>
              </a:rPr>
              <a:t>shorter-term yields are higher than longer-term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				     yields which can be a sign of upcoming recession</a:t>
            </a:r>
          </a:p>
          <a:p>
            <a:endParaRPr lang="en-US" sz="16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 flat (or humped) yield curve:</a:t>
            </a:r>
            <a:r>
              <a:rPr lang="en-US" sz="1600" dirty="0" smtClean="0">
                <a:latin typeface="+mn-lt"/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600" dirty="0" smtClean="0">
                <a:latin typeface="+mn-lt"/>
                <a:sym typeface="Wingdings" pitchFamily="2" charset="2"/>
              </a:rPr>
              <a:t> </a:t>
            </a:r>
            <a:r>
              <a:rPr lang="en-US" sz="1600" dirty="0" smtClean="0">
                <a:latin typeface="+mn-lt"/>
              </a:rPr>
              <a:t>shorter- &amp; longer-term yields are very close to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				      each other which is also a predictor of an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			                      economic transition</a:t>
            </a:r>
          </a:p>
          <a:p>
            <a:endParaRPr lang="en-US" sz="16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yield curve slope</a:t>
            </a:r>
            <a:r>
              <a:rPr lang="en-US" sz="1600" dirty="0" smtClean="0">
                <a:latin typeface="+mn-lt"/>
              </a:rPr>
              <a:t>: important indicator	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600" dirty="0" smtClean="0">
                <a:latin typeface="+mn-lt"/>
                <a:sym typeface="Wingdings" pitchFamily="2" charset="2"/>
              </a:rPr>
              <a:t> </a:t>
            </a:r>
            <a:r>
              <a:rPr lang="en-US" sz="1600" dirty="0" smtClean="0">
                <a:latin typeface="+mn-lt"/>
              </a:rPr>
              <a:t>the greater the slope, the greater the gap between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				     short- &amp; long-term rates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Yield Curve</a:t>
            </a:r>
            <a:endParaRPr lang="el-G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357430"/>
            <a:ext cx="3757610" cy="364333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4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Upward sloping YC </a:t>
            </a:r>
            <a:r>
              <a:rPr lang="en-US" sz="4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900" dirty="0" smtClean="0">
                <a:latin typeface="Arial" pitchFamily="34" charset="0"/>
                <a:cs typeface="Arial" pitchFamily="34" charset="0"/>
              </a:rPr>
              <a:t>normal yield curve </a:t>
            </a:r>
            <a:r>
              <a:rPr lang="en-US" sz="49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reflects higher yields expected from investors for longer maturity horizons</a:t>
            </a:r>
          </a:p>
          <a:p>
            <a:pPr>
              <a:buNone/>
            </a:pPr>
            <a:endParaRPr lang="en-US" sz="49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4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Flat YC </a:t>
            </a:r>
            <a:r>
              <a:rPr lang="en-US" sz="49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 when all maturities have same yields – implies mixed signals of uncertainty in the economy</a:t>
            </a:r>
          </a:p>
          <a:p>
            <a:pPr>
              <a:buNone/>
            </a:pPr>
            <a:endParaRPr lang="en-US" sz="49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4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Inverted YC </a:t>
            </a:r>
            <a:r>
              <a:rPr lang="en-US" sz="49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 ab</a:t>
            </a:r>
            <a:r>
              <a:rPr lang="en-US" sz="4900" dirty="0" smtClean="0">
                <a:latin typeface="Arial" pitchFamily="34" charset="0"/>
                <a:cs typeface="Arial" pitchFamily="34" charset="0"/>
              </a:rPr>
              <a:t>normal yield curve </a:t>
            </a:r>
            <a:r>
              <a:rPr lang="en-US" sz="49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when long-term yields fall below short-term yields  signals that the economy may slow or even decline in the future  (worsening economic situation)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00108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357654" y="4214818"/>
            <a:ext cx="4786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 normal yield curve is one in which longer maturity bonds have a higher yield compared to shorter-term bonds due to the risks associated with time.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slope of the yield curve is also seen as important: the greater the slope, the greater the gap between short- and long-term rates.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62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5643570" y="2571744"/>
            <a:ext cx="16033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2"/>
                </a:solidFill>
                <a:latin typeface="+mn-lt"/>
              </a:rPr>
              <a:t>Normal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 yield curve </a:t>
            </a:r>
            <a:endParaRPr lang="el-GR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Yield Curve</a:t>
            </a:r>
            <a:endParaRPr lang="el-G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28596" y="4857760"/>
            <a:ext cx="414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 flat (or humped) yield curve is one in which the shorter- and longer-term yields are very close to each other, which is also a predictor of an economic transition.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63</a:t>
            </a:fld>
            <a:endParaRPr lang="el-G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4714876" y="4857760"/>
            <a:ext cx="400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An inverted yield curve is one in which the shorter-term yields are higher than the longer-term yields, which can be a sign of upcoming recession. 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643570" y="2571744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2"/>
                </a:solidFill>
                <a:latin typeface="+mn-lt"/>
              </a:rPr>
              <a:t>Inverted y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ield curve </a:t>
            </a:r>
            <a:endParaRPr lang="el-GR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500166" y="2571744"/>
            <a:ext cx="1348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2"/>
                </a:solidFill>
                <a:latin typeface="+mn-lt"/>
              </a:rPr>
              <a:t>Flat 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yield curve </a:t>
            </a:r>
            <a:endParaRPr lang="el-GR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Interest Rate Curve: US Mortgages</a:t>
            </a:r>
            <a:endParaRPr lang="el-G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4143372" cy="442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848"/>
                <a:gridCol w="2198524"/>
              </a:tblGrid>
              <a:tr h="49212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Mortgage Rates – US market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1.625%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1.875%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2.500%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3.250%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4.000%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4.250%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years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4.875%</a:t>
                      </a:r>
                      <a:endParaRPr lang="el-GR" sz="1600" dirty="0"/>
                    </a:p>
                  </a:txBody>
                  <a:tcPr/>
                </a:tc>
              </a:tr>
              <a:tr h="492128"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hlinkClick r:id=""/>
                        </a:rPr>
                        <a:t>www.bankrate.com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20.1.2011</a:t>
                      </a:r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- Γράφημα"/>
          <p:cNvGraphicFramePr/>
          <p:nvPr/>
        </p:nvGraphicFramePr>
        <p:xfrm>
          <a:off x="4214810" y="1857364"/>
          <a:ext cx="492919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64</a:t>
            </a:fld>
            <a:endParaRPr lang="el-G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LIBOR as a reference rate</a:t>
            </a:r>
            <a:endParaRPr lang="el-G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95745" y="2071678"/>
            <a:ext cx="8333974" cy="428628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most common (interest rate) reference level is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LIBOR</a:t>
            </a:r>
          </a:p>
          <a:p>
            <a:pPr>
              <a:buNone/>
            </a:pPr>
            <a:endParaRPr lang="en-US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is London Interbank Offered Rate - LIBOR  ?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 interest rate at which banks can borrow funds, in marketable size, from other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banks in the London interbank market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LIBOR is fixed on a daily basis by the British Bankers' Association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LIBOR is derived from a filtered average of the world's most creditworthy banks' interbank deposit rates for larger loans with maturities between overnight &amp; one full year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LIBOR is the world's most widely used benchmark for short-term interest rates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Countries that rely on the LIBOR for a reference rate include US, Canada,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Switzerland  &amp; UK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65403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LIBOR in US Dollars</a:t>
            </a:r>
            <a:endParaRPr lang="el-GR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66</a:t>
            </a:fld>
            <a:endParaRPr lang="el-G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2500305"/>
            <a:ext cx="7858180" cy="278608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relationship between…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market interest RATES &amp; Treasury Bill/Bond PRICES</a:t>
            </a:r>
          </a:p>
          <a:p>
            <a:pPr>
              <a:buNone/>
            </a:pPr>
            <a:r>
              <a:rPr lang="en-US" sz="2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is INVERSE 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when market interest rates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T-B prices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FALL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conversely: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when market interest rates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T-B prices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RISE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C70A-0B0E-4520-8510-6D8F4606468A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785786" y="714356"/>
            <a:ext cx="7972452" cy="64294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General Principle on Interest Rates</a:t>
            </a:r>
            <a:endParaRPr lang="el-G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15286" cy="500081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Price-Yield relationship</a:t>
            </a:r>
            <a:endParaRPr lang="el-GR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3"/>
            <a:ext cx="9144000" cy="57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71605" y="3286124"/>
            <a:ext cx="3929090" cy="500066"/>
          </a:xfrm>
        </p:spPr>
        <p:txBody>
          <a:bodyPr/>
          <a:lstStyle/>
          <a:p>
            <a:r>
              <a:rPr lang="en-US" sz="2800" b="1" dirty="0" smtClean="0"/>
              <a:t>Bond Valuation</a:t>
            </a:r>
            <a:endParaRPr lang="el-GR" sz="28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5CAEF-A8CE-4E32-A05C-E334799B0D0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4672-58A3-4A0A-84D1-0C6E8C21442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smtClean="0"/>
              <a:t>Background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200" b="1" smtClean="0">
                <a:solidFill>
                  <a:schemeClr val="tx2"/>
                </a:solidFill>
                <a:cs typeface="Times New Roman" pitchFamily="18" charset="0"/>
              </a:rPr>
              <a:t>Focus on: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 </a:t>
            </a:r>
            <a:endParaRPr lang="en-US" sz="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smtClean="0">
              <a:cs typeface="Times New Roman" pitchFamily="18" charset="0"/>
            </a:endParaRP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discussion of various forms of corporate financing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	- </a:t>
            </a:r>
            <a:r>
              <a:rPr lang="en-US" sz="2200" b="1" smtClean="0">
                <a:solidFill>
                  <a:srgbClr val="FF0000"/>
                </a:solidFill>
                <a:cs typeface="Times New Roman" pitchFamily="18" charset="0"/>
              </a:rPr>
              <a:t>debt</a:t>
            </a:r>
            <a:endParaRPr lang="en-US" sz="220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	- </a:t>
            </a:r>
            <a:r>
              <a:rPr lang="en-US" sz="2200" b="1" smtClean="0">
                <a:solidFill>
                  <a:srgbClr val="FF0000"/>
                </a:solidFill>
                <a:cs typeface="Times New Roman" pitchFamily="18" charset="0"/>
              </a:rPr>
              <a:t>equity capital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methods used to 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raise</a:t>
            </a:r>
            <a:r>
              <a:rPr lang="en-US" sz="2000" smtClean="0">
                <a:cs typeface="Times New Roman" pitchFamily="18" charset="0"/>
              </a:rPr>
              <a:t> corporate funding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valuation of </a:t>
            </a:r>
            <a:r>
              <a:rPr lang="en-US" sz="2000" i="1" smtClean="0">
                <a:cs typeface="Times New Roman" pitchFamily="18" charset="0"/>
              </a:rPr>
              <a:t>most common</a:t>
            </a:r>
            <a:r>
              <a:rPr lang="en-US" sz="2000" smtClean="0">
                <a:cs typeface="Times New Roman" pitchFamily="18" charset="0"/>
              </a:rPr>
              <a:t> types of 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securities</a:t>
            </a:r>
            <a:endParaRPr lang="en-CA" sz="200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D64C-EAC7-4B0D-89B4-5242EB78352D}" type="slidenum">
              <a:rPr lang="en-US"/>
              <a:pPr/>
              <a:t>70</a:t>
            </a:fld>
            <a:endParaRPr lang="en-US"/>
          </a:p>
        </p:txBody>
      </p:sp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857224" y="2500306"/>
          <a:ext cx="7643866" cy="245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3" name="Equation" r:id="rId3" imgW="3327120" imgH="1015920" progId="Equation.3">
                  <p:embed/>
                </p:oleObj>
              </mc:Choice>
              <mc:Fallback>
                <p:oleObj name="Equation" r:id="rId3" imgW="3327120" imgH="1015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500306"/>
                        <a:ext cx="7643866" cy="2459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60" name="Rectangle 16"/>
          <p:cNvSpPr>
            <a:spLocks noGrp="1" noChangeArrowheads="1"/>
          </p:cNvSpPr>
          <p:nvPr>
            <p:ph type="title"/>
          </p:nvPr>
        </p:nvSpPr>
        <p:spPr>
          <a:xfrm>
            <a:off x="871538" y="1162348"/>
            <a:ext cx="8162925" cy="461665"/>
          </a:xfrm>
        </p:spPr>
        <p:txBody>
          <a:bodyPr/>
          <a:lstStyle/>
          <a:p>
            <a:pPr algn="l"/>
            <a:r>
              <a:rPr lang="en-US" sz="2400" b="1" dirty="0"/>
              <a:t>Bond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0382-FF06-4A6C-AF65-83CEF034D269}" type="slidenum">
              <a:rPr lang="en-US"/>
              <a:pPr/>
              <a:t>71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85794"/>
            <a:ext cx="7010400" cy="830997"/>
          </a:xfrm>
        </p:spPr>
        <p:txBody>
          <a:bodyPr/>
          <a:lstStyle/>
          <a:p>
            <a:r>
              <a:rPr lang="en-US" sz="2400" b="1" dirty="0"/>
              <a:t>Bond </a:t>
            </a:r>
            <a:r>
              <a:rPr lang="en-US" sz="2400" b="1" dirty="0" smtClean="0"/>
              <a:t>Value </a:t>
            </a:r>
            <a:r>
              <a:rPr lang="en-US" sz="2400" b="1" dirty="0"/>
              <a:t>with </a:t>
            </a:r>
            <a:br>
              <a:rPr lang="en-US" sz="2400" b="1" dirty="0"/>
            </a:br>
            <a:r>
              <a:rPr lang="en-US" sz="2400" b="1" dirty="0"/>
              <a:t>Semiannual Compounding</a:t>
            </a:r>
          </a:p>
        </p:txBody>
      </p:sp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1000100" y="2285992"/>
          <a:ext cx="6643687" cy="328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5" name="Equation" r:id="rId3" imgW="2552400" imgH="1752480" progId="Equation.3">
                  <p:embed/>
                </p:oleObj>
              </mc:Choice>
              <mc:Fallback>
                <p:oleObj name="Equation" r:id="rId3" imgW="255240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285992"/>
                        <a:ext cx="6643687" cy="3286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970A2-A73D-4ED8-9F08-BECAF1D812AD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239044"/>
            <a:ext cx="4857783" cy="363176"/>
          </a:xfrm>
        </p:spPr>
        <p:txBody>
          <a:bodyPr/>
          <a:lstStyle/>
          <a:p>
            <a:pPr marL="701675" lvl="2" indent="-606425" eaLnBrk="1" hangingPunct="1">
              <a:lnSpc>
                <a:spcPct val="80000"/>
              </a:lnSpc>
              <a:tabLst>
                <a:tab pos="174625" algn="l"/>
                <a:tab pos="444500" algn="l"/>
              </a:tabLst>
            </a:pPr>
            <a:r>
              <a:rPr lang="en-US" sz="2200" b="1" dirty="0" smtClean="0">
                <a:cs typeface="Times New Roman" pitchFamily="18" charset="0"/>
              </a:rPr>
              <a:t>Issuing Corporate Bonds</a:t>
            </a:r>
            <a:r>
              <a:rPr lang="en-US" sz="22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7764463" cy="3455987"/>
          </a:xfrm>
        </p:spPr>
        <p:txBody>
          <a:bodyPr/>
          <a:lstStyle/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endParaRPr lang="en-US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35000"/>
              <a:tabLst>
                <a:tab pos="174625" algn="l"/>
                <a:tab pos="444500" algn="l"/>
              </a:tabLst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1800" dirty="0" smtClean="0">
                <a:cs typeface="Times New Roman" pitchFamily="18" charset="0"/>
              </a:rPr>
              <a:t>What is the </a:t>
            </a: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expected return</a:t>
            </a:r>
            <a:r>
              <a:rPr lang="en-US" sz="1800" dirty="0" smtClean="0">
                <a:cs typeface="Times New Roman" pitchFamily="18" charset="0"/>
              </a:rPr>
              <a:t> ?</a:t>
            </a:r>
          </a:p>
          <a:p>
            <a:pPr marL="522288" lvl="1" indent="-65088" eaLnBrk="1" hangingPunct="1">
              <a:lnSpc>
                <a:spcPct val="80000"/>
              </a:lnSpc>
              <a:buSzPct val="35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35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/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 	</a:t>
            </a: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it is the</a:t>
            </a:r>
            <a:r>
              <a:rPr lang="en-US" sz="18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 (IRR) rate</a:t>
            </a: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 that makes…</a:t>
            </a:r>
            <a:br>
              <a:rPr lang="en-US" sz="1800" dirty="0" smtClean="0">
                <a:cs typeface="Times New Roman" pitchFamily="18" charset="0"/>
                <a:sym typeface="Wingdings" pitchFamily="2" charset="2"/>
              </a:rPr>
            </a:b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bond price = PV of bond’s future cash-flow stream</a:t>
            </a:r>
            <a:r>
              <a:rPr lang="en-US" sz="1600" dirty="0" smtClean="0">
                <a:cs typeface="Times New Roman" pitchFamily="18" charset="0"/>
              </a:rPr>
              <a:t> 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	</a:t>
            </a:r>
          </a:p>
          <a:p>
            <a:pPr marL="522288" lvl="1" indent="-65088" eaLnBrk="1" hangingPunct="1">
              <a:lnSpc>
                <a:spcPct val="80000"/>
              </a:lnSpc>
              <a:buSzPct val="35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>     </a:t>
            </a:r>
            <a:r>
              <a:rPr lang="en-US" sz="1800" dirty="0" smtClean="0">
                <a:cs typeface="Times New Roman" pitchFamily="18" charset="0"/>
              </a:rPr>
              <a:t>this rate is called …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r>
              <a:rPr lang="en-US" sz="1000" dirty="0" smtClean="0">
                <a:cs typeface="Times New Roman" pitchFamily="18" charset="0"/>
              </a:rPr>
              <a:t>	</a:t>
            </a:r>
            <a:br>
              <a:rPr lang="en-US" sz="10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    		</a:t>
            </a: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market yield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			yield-to-maturity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			redemption yield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F3C9B-1EEB-4C31-94EF-88E48F575A57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13763"/>
            <a:ext cx="8162925" cy="430887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cs typeface="Times New Roman" pitchFamily="18" charset="0"/>
              </a:rPr>
              <a:t>Issuing Corporate Bonds</a:t>
            </a:r>
            <a:r>
              <a:rPr lang="en-US" sz="2200" dirty="0" smtClean="0">
                <a:cs typeface="Times New Roman" pitchFamily="18" charset="0"/>
              </a:rPr>
              <a:t> 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7115175" cy="3887787"/>
          </a:xfrm>
        </p:spPr>
        <p:txBody>
          <a:bodyPr/>
          <a:lstStyle/>
          <a:p>
            <a:pPr marL="701675" lvl="2" indent="0" eaLnBrk="1" hangingPunct="1">
              <a:lnSpc>
                <a:spcPct val="80000"/>
              </a:lnSpc>
              <a:buFontTx/>
              <a:buNone/>
              <a:tabLst>
                <a:tab pos="174625" algn="l"/>
                <a:tab pos="444500" algn="l"/>
              </a:tabLst>
            </a:pPr>
            <a:endParaRPr lang="en-US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8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35000"/>
              <a:tabLst>
                <a:tab pos="174625" algn="l"/>
                <a:tab pos="444500" algn="l"/>
              </a:tabLst>
            </a:pPr>
            <a:r>
              <a:rPr lang="en-US" sz="2400" dirty="0" smtClean="0">
                <a:cs typeface="Times New Roman" pitchFamily="18" charset="0"/>
              </a:rPr>
              <a:t> 	</a:t>
            </a:r>
            <a:r>
              <a:rPr lang="en-US" sz="1600" dirty="0" smtClean="0">
                <a:cs typeface="Times New Roman" pitchFamily="18" charset="0"/>
              </a:rPr>
              <a:t>AEC issues 50,000 trances (of a bond)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	with a par of $1,000 each, 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	maturity date of 5-years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	coupon rate of 8%</a:t>
            </a:r>
          </a:p>
          <a:p>
            <a:pPr marL="522288" lvl="1" indent="-65088" eaLnBrk="1" hangingPunct="1">
              <a:lnSpc>
                <a:spcPct val="80000"/>
              </a:lnSpc>
              <a:buSzPct val="35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>       assume bond is sold below par at $955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> 	Bondholder investor will receive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	$ 80 each year plus $1,000 at end of 5</a:t>
            </a:r>
            <a:r>
              <a:rPr lang="en-US" sz="1600" baseline="30000" dirty="0" smtClean="0">
                <a:cs typeface="Times New Roman" pitchFamily="18" charset="0"/>
              </a:rPr>
              <a:t>th</a:t>
            </a:r>
            <a:r>
              <a:rPr lang="en-US" sz="1600" dirty="0" smtClean="0">
                <a:cs typeface="Times New Roman" pitchFamily="18" charset="0"/>
              </a:rPr>
              <a:t>-year</a:t>
            </a:r>
          </a:p>
          <a:p>
            <a:pPr marL="522288" lvl="1" indent="-65088" eaLnBrk="1" hangingPunct="1">
              <a:lnSpc>
                <a:spcPct val="80000"/>
              </a:lnSpc>
              <a:buSzPct val="50000"/>
              <a:buFont typeface="Wingdings" pitchFamily="2" charset="2"/>
              <a:buNone/>
              <a:tabLst>
                <a:tab pos="174625" algn="l"/>
                <a:tab pos="444500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522288" lvl="1" indent="-65088" eaLnBrk="1" hangingPunct="1">
              <a:lnSpc>
                <a:spcPct val="80000"/>
              </a:lnSpc>
              <a:buSzPct val="50000"/>
              <a:tabLst>
                <a:tab pos="174625" algn="l"/>
                <a:tab pos="444500" algn="l"/>
              </a:tabLst>
            </a:pPr>
            <a:r>
              <a:rPr lang="en-US" sz="1600" dirty="0" smtClean="0">
                <a:cs typeface="Times New Roman" pitchFamily="18" charset="0"/>
              </a:rPr>
              <a:t>     Expected annual return = 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higher than 8%</a:t>
            </a:r>
            <a:r>
              <a:rPr lang="en-US" sz="1600" dirty="0" smtClean="0">
                <a:cs typeface="Times New Roman" pitchFamily="18" charset="0"/>
              </a:rPr>
              <a:t> coupon rate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     because holder will realize 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capital gain</a:t>
            </a:r>
            <a:r>
              <a:rPr lang="en-US" sz="1600" dirty="0" smtClean="0">
                <a:cs typeface="Times New Roman" pitchFamily="18" charset="0"/>
              </a:rPr>
              <a:t> of $45 ($1,000-$955)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3A4A7-3F8C-4A6C-904C-1F86898F59B5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1376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Bond Valuation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636838"/>
            <a:ext cx="5459412" cy="360362"/>
          </a:xfrm>
        </p:spPr>
        <p:txBody>
          <a:bodyPr/>
          <a:lstStyle/>
          <a:p>
            <a:pPr marL="722313" lvl="2" indent="0" algn="ctr" eaLnBrk="1" hangingPunct="1">
              <a:lnSpc>
                <a:spcPct val="90000"/>
              </a:lnSpc>
              <a:buFontTx/>
              <a:buNone/>
              <a:tabLst>
                <a:tab pos="174625" algn="l"/>
              </a:tabLst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Calculating </a:t>
            </a:r>
            <a:r>
              <a:rPr lang="en-US" sz="1800" b="1" i="1" smtClean="0">
                <a:solidFill>
                  <a:schemeClr val="tx2"/>
                </a:solidFill>
                <a:cs typeface="Times New Roman" pitchFamily="18" charset="0"/>
              </a:rPr>
              <a:t>ytm</a:t>
            </a:r>
            <a:endParaRPr lang="en-US" i="1" smtClean="0">
              <a:cs typeface="Times New Roman" pitchFamily="18" charset="0"/>
            </a:endParaRPr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611188" y="3429000"/>
            <a:ext cx="8281987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Arial" charset="0"/>
              </a:rPr>
              <a:t>955 = 80/(1+y)</a:t>
            </a:r>
            <a:r>
              <a:rPr lang="en-US" sz="1800" b="1" baseline="30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 + 80/(1+y)</a:t>
            </a:r>
            <a:r>
              <a:rPr lang="en-US" sz="1800" b="1" baseline="3000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 + 80/(1+y)</a:t>
            </a:r>
            <a:r>
              <a:rPr lang="en-US" sz="1800" b="1" baseline="30000">
                <a:solidFill>
                  <a:schemeClr val="tx2"/>
                </a:solidFill>
                <a:latin typeface="Arial" charset="0"/>
              </a:rPr>
              <a:t>3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 + 80/(1+y)</a:t>
            </a:r>
            <a:r>
              <a:rPr lang="en-US" sz="1800" b="1" baseline="30000">
                <a:solidFill>
                  <a:schemeClr val="tx2"/>
                </a:solidFill>
                <a:latin typeface="Arial" charset="0"/>
              </a:rPr>
              <a:t>4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 + (1,000 + 80)/(1+y)</a:t>
            </a:r>
            <a:r>
              <a:rPr lang="en-US" sz="1800" b="1" baseline="30000">
                <a:solidFill>
                  <a:schemeClr val="tx2"/>
                </a:solidFill>
                <a:latin typeface="Arial" charset="0"/>
              </a:rPr>
              <a:t>5</a:t>
            </a:r>
          </a:p>
          <a:p>
            <a:pPr algn="ctr"/>
            <a:endParaRPr lang="en-US" sz="1800" b="1" baseline="3000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charset="0"/>
              </a:rPr>
              <a:t>y = 9.16%</a:t>
            </a:r>
            <a:endParaRPr lang="el-GR" sz="18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9DA7D-440E-4B5B-84A9-27C26106F663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6975"/>
            <a:ext cx="8162925" cy="427038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Bond Valuation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276475"/>
            <a:ext cx="8110537" cy="33845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hlink"/>
                </a:solidFill>
                <a:cs typeface="Times New Roman" pitchFamily="18" charset="0"/>
              </a:rPr>
              <a:t>Bond price = PV * [bond cash flow stream]</a:t>
            </a:r>
            <a:r>
              <a:rPr lang="en-US" sz="2000" dirty="0" smtClean="0">
                <a:solidFill>
                  <a:schemeClr val="hlink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900" dirty="0" smtClean="0">
                <a:cs typeface="Times New Roman" pitchFamily="18" charset="0"/>
              </a:rPr>
              <a:t>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cs typeface="Times New Roman" pitchFamily="18" charset="0"/>
              </a:rPr>
              <a:t>	discounted at the </a:t>
            </a:r>
            <a:r>
              <a:rPr lang="en-US" sz="1800" i="1" dirty="0" smtClean="0">
                <a:cs typeface="Times New Roman" pitchFamily="18" charset="0"/>
              </a:rPr>
              <a:t>market yield y</a:t>
            </a:r>
            <a:r>
              <a:rPr lang="en-US" sz="1800" dirty="0" smtClean="0">
                <a:cs typeface="Times New Roman" pitchFamily="18" charset="0"/>
              </a:rPr>
              <a:t> of bond’s promised cash-flow stream</a:t>
            </a:r>
            <a:r>
              <a:rPr lang="en-US" sz="2000" dirty="0" smtClean="0">
                <a:cs typeface="Times New Roman" pitchFamily="18" charset="0"/>
              </a:rPr>
              <a:t>:</a:t>
            </a:r>
            <a:endParaRPr lang="en-US" sz="800" dirty="0" smtClean="0"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	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B = c * F/(1+</a:t>
            </a:r>
            <a:r>
              <a:rPr lang="en-US" sz="2000" b="1" i="1" dirty="0" smtClean="0">
                <a:solidFill>
                  <a:schemeClr val="tx2"/>
                </a:solidFill>
              </a:rPr>
              <a:t>y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1</a:t>
            </a:r>
            <a:r>
              <a:rPr lang="en-US" sz="2000" b="1" dirty="0" smtClean="0">
                <a:solidFill>
                  <a:schemeClr val="tx2"/>
                </a:solidFill>
              </a:rPr>
              <a:t>+ c * F/(1+</a:t>
            </a:r>
            <a:r>
              <a:rPr lang="en-US" sz="2000" b="1" i="1" dirty="0" smtClean="0">
                <a:solidFill>
                  <a:schemeClr val="tx2"/>
                </a:solidFill>
              </a:rPr>
              <a:t>y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2 </a:t>
            </a:r>
            <a:r>
              <a:rPr lang="en-US" sz="2000" b="1" dirty="0" smtClean="0">
                <a:solidFill>
                  <a:schemeClr val="tx2"/>
                </a:solidFill>
              </a:rPr>
              <a:t>+…+ c * F/(1+</a:t>
            </a:r>
            <a:r>
              <a:rPr lang="en-US" sz="2000" b="1" i="1" dirty="0" smtClean="0">
                <a:solidFill>
                  <a:schemeClr val="tx2"/>
                </a:solidFill>
              </a:rPr>
              <a:t>y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N </a:t>
            </a:r>
            <a:r>
              <a:rPr lang="en-US" sz="2000" b="1" dirty="0" smtClean="0">
                <a:solidFill>
                  <a:schemeClr val="tx2"/>
                </a:solidFill>
              </a:rPr>
              <a:t>+ F/(1+</a:t>
            </a:r>
            <a:r>
              <a:rPr lang="en-US" sz="2000" b="1" i="1" dirty="0" smtClean="0">
                <a:solidFill>
                  <a:schemeClr val="tx2"/>
                </a:solidFill>
              </a:rPr>
              <a:t>y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/>
              <a:t>	</a:t>
            </a:r>
            <a:r>
              <a:rPr lang="en-US" sz="1400" dirty="0" smtClean="0"/>
              <a:t>B = bond price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/>
              <a:t>		c = bond annual coupon rate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/>
              <a:t>		F = bond face value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i="1" dirty="0" smtClean="0"/>
              <a:t>		y</a:t>
            </a:r>
            <a:r>
              <a:rPr lang="en-US" sz="1400" dirty="0" smtClean="0"/>
              <a:t> = prevailing market yield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/>
              <a:t>		N = bond term to maturity (years)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1D02B-6C7C-4C46-848E-07F4FF75C5B2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Bond Valuation &amp; Risk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276475"/>
            <a:ext cx="8110537" cy="309721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yield of a bond is determined by its risk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major sources of risk to a bondholder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market risk</a:t>
            </a:r>
            <a:r>
              <a:rPr lang="en-US" sz="1600" dirty="0" smtClean="0">
                <a:cs typeface="Times New Roman" pitchFamily="18" charset="0"/>
              </a:rPr>
              <a:t> &amp; 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credit (default) risk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credit rating: investment grade bonds; speculative grade bonds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yield investors require depends on…</a:t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600" dirty="0" smtClean="0">
                <a:cs typeface="Times New Roman" pitchFamily="18" charset="0"/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bond’s rating</a:t>
            </a:r>
            <a:r>
              <a:rPr lang="en-US" sz="1600" dirty="0" smtClean="0">
                <a:cs typeface="Times New Roman" pitchFamily="18" charset="0"/>
              </a:rPr>
              <a:t> &amp; 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rate </a:t>
            </a:r>
            <a:r>
              <a:rPr lang="en-US" sz="1600" dirty="0" smtClean="0">
                <a:cs typeface="Times New Roman" pitchFamily="18" charset="0"/>
              </a:rPr>
              <a:t/>
            </a:r>
            <a:br>
              <a:rPr lang="en-US" sz="16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	</a:t>
            </a:r>
            <a:r>
              <a:rPr lang="en-US" sz="1400" dirty="0" smtClean="0">
                <a:cs typeface="Times New Roman" pitchFamily="18" charset="0"/>
              </a:rPr>
              <a:t>at which government is borrowing for same maturity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9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400" dirty="0" smtClean="0">
                <a:cs typeface="Times New Roman" pitchFamily="18" charset="0"/>
              </a:rPr>
              <a:t>yield spread; basis point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4C8D8-0B8D-4EC2-A849-184B637F9034}" type="slidenum">
              <a:rPr lang="en-US"/>
              <a:pPr>
                <a:defRPr/>
              </a:pPr>
              <a:t>77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650" y="2636838"/>
            <a:ext cx="8077200" cy="2551112"/>
            <a:chOff x="480" y="1662"/>
            <a:chExt cx="5088" cy="1607"/>
          </a:xfrm>
        </p:grpSpPr>
        <p:sp>
          <p:nvSpPr>
            <p:cNvPr id="59406" name="Text Box 5"/>
            <p:cNvSpPr txBox="1">
              <a:spLocks noChangeArrowheads="1"/>
            </p:cNvSpPr>
            <p:nvPr/>
          </p:nvSpPr>
          <p:spPr bwMode="auto">
            <a:xfrm>
              <a:off x="534" y="1662"/>
              <a:ext cx="5034" cy="20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3651250" algn="ctr"/>
                  <a:tab pos="5426075" algn="l"/>
                </a:tabLst>
              </a:pPr>
              <a:r>
                <a:rPr lang="en-US" sz="1500" b="1">
                  <a:solidFill>
                    <a:srgbClr val="FFFFFF"/>
                  </a:solidFill>
                  <a:latin typeface="Arial" charset="0"/>
                </a:rPr>
                <a:t>BOND RATING	MARKET YIELD	SPREAD OVER GOV’T</a:t>
              </a:r>
              <a:endParaRPr lang="en-US" sz="1500" b="1" baseline="30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407" name="Text Box 6"/>
            <p:cNvSpPr txBox="1">
              <a:spLocks noChangeArrowheads="1"/>
            </p:cNvSpPr>
            <p:nvPr/>
          </p:nvSpPr>
          <p:spPr bwMode="auto">
            <a:xfrm>
              <a:off x="480" y="1902"/>
              <a:ext cx="5088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Government	  5.67%	-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AAA	6.79%	1.12% (112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A		7.35%	1.68% (168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 u="sng">
                  <a:solidFill>
                    <a:srgbClr val="000000"/>
                  </a:solidFill>
                  <a:latin typeface="Arial" charset="0"/>
                </a:rPr>
                <a:t>BBB	7.89%	2.22% (222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BB	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B		11.96%	6.29% (629 basis points)</a:t>
              </a:r>
            </a:p>
            <a:p>
              <a:pPr marL="57150" eaLnBrk="0" hangingPunct="0">
                <a:lnSpc>
                  <a:spcPct val="130000"/>
                </a:lnSpc>
                <a:tabLst>
                  <a:tab pos="461963" algn="l"/>
                  <a:tab pos="4056063" algn="r"/>
                  <a:tab pos="5541963" algn="l"/>
                </a:tabLst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</a:rPr>
                <a:t>CCC</a:t>
              </a:r>
              <a:endParaRPr lang="en-US" sz="1500" b="1" i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827088" y="2133600"/>
            <a:ext cx="36512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example of credit risk structure </a:t>
            </a:r>
          </a:p>
        </p:txBody>
      </p:sp>
      <p:sp>
        <p:nvSpPr>
          <p:cNvPr id="59399" name="Rectangle 10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  <a:noFill/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Bond Valuation &amp; Credit Rating</a:t>
            </a:r>
            <a:endParaRPr lang="en-US" sz="2200" b="1" dirty="0" smtClean="0"/>
          </a:p>
        </p:txBody>
      </p:sp>
      <p:sp>
        <p:nvSpPr>
          <p:cNvPr id="59400" name="Line 15"/>
          <p:cNvSpPr>
            <a:spLocks noChangeShapeType="1"/>
          </p:cNvSpPr>
          <p:nvPr/>
        </p:nvSpPr>
        <p:spPr bwMode="auto">
          <a:xfrm>
            <a:off x="900113" y="5157788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401" name="Oval 17"/>
          <p:cNvSpPr>
            <a:spLocks noChangeArrowheads="1"/>
          </p:cNvSpPr>
          <p:nvPr/>
        </p:nvSpPr>
        <p:spPr bwMode="auto">
          <a:xfrm>
            <a:off x="2268538" y="3284538"/>
            <a:ext cx="2087562" cy="7921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 charset="0"/>
              </a:rPr>
              <a:t>investment</a:t>
            </a:r>
            <a:br>
              <a:rPr lang="en-US" sz="1400" b="1">
                <a:solidFill>
                  <a:srgbClr val="FF0000"/>
                </a:solidFill>
                <a:latin typeface="Arial" charset="0"/>
              </a:rPr>
            </a:br>
            <a:r>
              <a:rPr lang="en-US" sz="1400" b="1">
                <a:solidFill>
                  <a:srgbClr val="FF0000"/>
                </a:solidFill>
                <a:latin typeface="Arial" charset="0"/>
              </a:rPr>
              <a:t>grade bonds</a:t>
            </a:r>
            <a:endParaRPr lang="el-GR" sz="1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9402" name="Oval 18"/>
          <p:cNvSpPr>
            <a:spLocks noChangeArrowheads="1"/>
          </p:cNvSpPr>
          <p:nvPr/>
        </p:nvSpPr>
        <p:spPr bwMode="auto">
          <a:xfrm>
            <a:off x="2268538" y="4292600"/>
            <a:ext cx="1943100" cy="7921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 charset="0"/>
              </a:rPr>
              <a:t>speculative</a:t>
            </a:r>
            <a:br>
              <a:rPr lang="en-US" sz="1400" b="1">
                <a:solidFill>
                  <a:srgbClr val="FF0000"/>
                </a:solidFill>
                <a:latin typeface="Arial" charset="0"/>
              </a:rPr>
            </a:br>
            <a:r>
              <a:rPr lang="en-US" sz="1400" b="1">
                <a:solidFill>
                  <a:srgbClr val="FF0000"/>
                </a:solidFill>
                <a:latin typeface="Arial" charset="0"/>
              </a:rPr>
              <a:t>grade bonds</a:t>
            </a:r>
            <a:br>
              <a:rPr lang="en-US" sz="1400" b="1">
                <a:solidFill>
                  <a:srgbClr val="FF0000"/>
                </a:solidFill>
                <a:latin typeface="Arial" charset="0"/>
              </a:rPr>
            </a:br>
            <a:r>
              <a:rPr lang="en-US" sz="1200" b="1">
                <a:solidFill>
                  <a:srgbClr val="FF0000"/>
                </a:solidFill>
                <a:latin typeface="Arial" charset="0"/>
              </a:rPr>
              <a:t>(junk bonds)</a:t>
            </a:r>
            <a:endParaRPr lang="el-GR" sz="1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9403" name="AutoShape 20"/>
          <p:cNvSpPr>
            <a:spLocks/>
          </p:cNvSpPr>
          <p:nvPr/>
        </p:nvSpPr>
        <p:spPr bwMode="auto">
          <a:xfrm>
            <a:off x="2051050" y="3213100"/>
            <a:ext cx="217488" cy="1008063"/>
          </a:xfrm>
          <a:prstGeom prst="rightBrace">
            <a:avLst>
              <a:gd name="adj1" fmla="val 3862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404" name="AutoShape 22"/>
          <p:cNvSpPr>
            <a:spLocks/>
          </p:cNvSpPr>
          <p:nvPr/>
        </p:nvSpPr>
        <p:spPr bwMode="auto">
          <a:xfrm>
            <a:off x="2051050" y="4221163"/>
            <a:ext cx="215900" cy="935037"/>
          </a:xfrm>
          <a:prstGeom prst="rightBrace">
            <a:avLst>
              <a:gd name="adj1" fmla="val 3609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405" name="Rectangle 30"/>
          <p:cNvSpPr>
            <a:spLocks noChangeArrowheads="1"/>
          </p:cNvSpPr>
          <p:nvPr/>
        </p:nvSpPr>
        <p:spPr bwMode="auto">
          <a:xfrm>
            <a:off x="6300788" y="5157788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               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1 bp = 0.01%</a:t>
            </a:r>
            <a:endParaRPr lang="el-GR" sz="14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30A87-3296-43AE-A826-78B77E5B711F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1259783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Bond Prices &amp; Bond Yield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8110538" cy="3817937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tx2"/>
                </a:solidFill>
                <a:cs typeface="Times New Roman" pitchFamily="18" charset="0"/>
              </a:rPr>
              <a:t>Changes in market yield affect bond prices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algn="just" eaLnBrk="1" hangingPunct="1"/>
            <a:r>
              <a:rPr lang="en-US" sz="1800" smtClean="0">
                <a:cs typeface="Times New Roman" pitchFamily="18" charset="0"/>
              </a:rPr>
              <a:t>bond price </a:t>
            </a:r>
            <a:r>
              <a:rPr lang="en-US" sz="1800" i="1" smtClean="0">
                <a:solidFill>
                  <a:srgbClr val="FF0000"/>
                </a:solidFill>
                <a:cs typeface="Times New Roman" pitchFamily="18" charset="0"/>
              </a:rPr>
              <a:t>inversely</a:t>
            </a:r>
            <a:r>
              <a:rPr lang="en-US" sz="1800" smtClean="0">
                <a:cs typeface="Times New Roman" pitchFamily="18" charset="0"/>
              </a:rPr>
              <a:t> related to market yield</a:t>
            </a:r>
          </a:p>
          <a:p>
            <a:pPr lvl="2" algn="just" eaLnBrk="1" hangingPunct="1">
              <a:buFontTx/>
              <a:buNone/>
            </a:pPr>
            <a:endParaRPr lang="en-US" sz="1200" smtClean="0">
              <a:cs typeface="Times New Roman" pitchFamily="18" charset="0"/>
            </a:endParaRPr>
          </a:p>
          <a:p>
            <a:pPr lvl="2" algn="just" eaLnBrk="1" hangingPunct="1"/>
            <a:r>
              <a:rPr lang="en-US" sz="1800" i="1" smtClean="0">
                <a:solidFill>
                  <a:srgbClr val="FF0000"/>
                </a:solidFill>
                <a:cs typeface="Times New Roman" pitchFamily="18" charset="0"/>
              </a:rPr>
              <a:t>longer</a:t>
            </a:r>
            <a:r>
              <a:rPr lang="en-US" sz="1800" smtClean="0">
                <a:cs typeface="Times New Roman" pitchFamily="18" charset="0"/>
              </a:rPr>
              <a:t> term to maturity, </a:t>
            </a:r>
            <a:r>
              <a:rPr lang="en-US" sz="1800" i="1" smtClean="0">
                <a:solidFill>
                  <a:srgbClr val="FF0000"/>
                </a:solidFill>
                <a:cs typeface="Times New Roman" pitchFamily="18" charset="0"/>
              </a:rPr>
              <a:t>higher</a:t>
            </a:r>
            <a:r>
              <a:rPr lang="en-US" sz="1800" smtClean="0">
                <a:cs typeface="Times New Roman" pitchFamily="18" charset="0"/>
              </a:rPr>
              <a:t> bond price sensitivity</a:t>
            </a:r>
          </a:p>
          <a:p>
            <a:pPr lvl="2" algn="just" eaLnBrk="1" hangingPunct="1">
              <a:buFontTx/>
              <a:buNone/>
            </a:pPr>
            <a:r>
              <a:rPr lang="en-US" sz="1800" smtClean="0">
                <a:cs typeface="Times New Roman" pitchFamily="18" charset="0"/>
              </a:rPr>
              <a:t>	to a change in market yield</a:t>
            </a:r>
          </a:p>
          <a:p>
            <a:pPr lvl="2" algn="just" eaLnBrk="1" hangingPunct="1">
              <a:buFontTx/>
              <a:buNone/>
            </a:pPr>
            <a:endParaRPr lang="en-US" sz="1200" smtClean="0">
              <a:cs typeface="Times New Roman" pitchFamily="18" charset="0"/>
            </a:endParaRPr>
          </a:p>
          <a:p>
            <a:pPr lvl="2" eaLnBrk="1" hangingPunct="1"/>
            <a:r>
              <a:rPr lang="en-CA" sz="1800" i="1" smtClean="0">
                <a:solidFill>
                  <a:srgbClr val="FF0000"/>
                </a:solidFill>
                <a:cs typeface="Times New Roman" pitchFamily="18" charset="0"/>
              </a:rPr>
              <a:t>lower</a:t>
            </a:r>
            <a:r>
              <a:rPr lang="en-CA" sz="1800" smtClean="0">
                <a:cs typeface="Times New Roman" pitchFamily="18" charset="0"/>
              </a:rPr>
              <a:t> coupon rate, </a:t>
            </a:r>
            <a:r>
              <a:rPr lang="en-CA" sz="1800" i="1" smtClean="0">
                <a:solidFill>
                  <a:srgbClr val="FF0000"/>
                </a:solidFill>
                <a:cs typeface="Times New Roman" pitchFamily="18" charset="0"/>
              </a:rPr>
              <a:t>higher</a:t>
            </a:r>
            <a:r>
              <a:rPr lang="en-CA" sz="1800" smtClean="0">
                <a:cs typeface="Times New Roman" pitchFamily="18" charset="0"/>
              </a:rPr>
              <a:t> bond price sensitivity</a:t>
            </a:r>
            <a:br>
              <a:rPr lang="en-CA" sz="1800" smtClean="0">
                <a:cs typeface="Times New Roman" pitchFamily="18" charset="0"/>
              </a:rPr>
            </a:br>
            <a:r>
              <a:rPr lang="en-CA" sz="1800" smtClean="0">
                <a:cs typeface="Times New Roman" pitchFamily="18" charset="0"/>
              </a:rPr>
              <a:t>to a change in market yield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96CB-1896-411F-8A08-0505AE7D0D04}" type="slidenum">
              <a:rPr lang="en-US"/>
              <a:pPr/>
              <a:t>79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35471"/>
            <a:ext cx="4143404" cy="1631216"/>
          </a:xfrm>
        </p:spPr>
        <p:txBody>
          <a:bodyPr/>
          <a:lstStyle/>
          <a:p>
            <a:pPr algn="l"/>
            <a:r>
              <a:rPr lang="en-US" sz="2000" b="1" dirty="0" smtClean="0"/>
              <a:t>Bond Facts: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- coupon = 15%</a:t>
            </a:r>
            <a:br>
              <a:rPr lang="en-US" sz="2000" b="1" dirty="0" smtClean="0"/>
            </a:br>
            <a:r>
              <a:rPr lang="en-US" sz="2000" b="1" dirty="0" smtClean="0"/>
              <a:t>- par value = $1000</a:t>
            </a:r>
            <a:br>
              <a:rPr lang="en-US" sz="2000" b="1" dirty="0" smtClean="0"/>
            </a:br>
            <a:r>
              <a:rPr lang="en-US" sz="2000" b="1" dirty="0" smtClean="0"/>
              <a:t>- interest rates = </a:t>
            </a:r>
            <a:r>
              <a:rPr lang="en-US" sz="2000" b="1" dirty="0"/>
              <a:t>10%, 15%, </a:t>
            </a:r>
            <a:r>
              <a:rPr lang="en-US" sz="2000" b="1" dirty="0" smtClean="0"/>
              <a:t>20</a:t>
            </a:r>
            <a:r>
              <a:rPr lang="en-US" sz="2000" b="1" dirty="0"/>
              <a:t>%</a:t>
            </a:r>
          </a:p>
        </p:txBody>
      </p:sp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4357686" y="1357298"/>
          <a:ext cx="4286280" cy="519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7" name="Worksheet" r:id="rId4" imgW="2658600" imgH="2787120" progId="Excel.Sheet.8">
                  <p:embed/>
                </p:oleObj>
              </mc:Choice>
              <mc:Fallback>
                <p:oleObj name="Worksheet" r:id="rId4" imgW="2658600" imgH="278712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1357298"/>
                        <a:ext cx="4286280" cy="5195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1472" y="857232"/>
            <a:ext cx="81629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200" b="1" kern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Time Path of </a:t>
            </a:r>
            <a:r>
              <a:rPr kumimoji="0" lang="en-CA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Bond Value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3851920" y="3140968"/>
            <a:ext cx="4141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Raising Capital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DAA-9177-4A1B-98A4-600F7602BEF6}" type="slidenum">
              <a:rPr lang="en-US"/>
              <a:pPr/>
              <a:t>80</a:t>
            </a:fld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2571744"/>
            <a:ext cx="9144000" cy="4286256"/>
            <a:chOff x="0" y="1908"/>
            <a:chExt cx="5760" cy="2412"/>
          </a:xfrm>
        </p:grpSpPr>
        <p:graphicFrame>
          <p:nvGraphicFramePr>
            <p:cNvPr id="432133" name="Object 5"/>
            <p:cNvGraphicFramePr>
              <a:graphicFrameLocks noChangeAspect="1"/>
            </p:cNvGraphicFramePr>
            <p:nvPr/>
          </p:nvGraphicFramePr>
          <p:xfrm>
            <a:off x="0" y="1908"/>
            <a:ext cx="5760" cy="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771" name="Worksheet" r:id="rId4" imgW="3351600" imgH="1715760" progId="Excel.Sheet.8">
                    <p:embed/>
                  </p:oleObj>
                </mc:Choice>
                <mc:Fallback>
                  <p:oleObj name="Worksheet" r:id="rId4" imgW="3351600" imgH="1715760" progId="Excel.Shee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908"/>
                          <a:ext cx="5760" cy="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2134" name="Text Box 6"/>
            <p:cNvSpPr txBox="1">
              <a:spLocks noChangeArrowheads="1"/>
            </p:cNvSpPr>
            <p:nvPr/>
          </p:nvSpPr>
          <p:spPr bwMode="auto">
            <a:xfrm>
              <a:off x="1488" y="2499"/>
              <a:ext cx="20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k</a:t>
              </a:r>
              <a:r>
                <a:rPr lang="en-US" sz="2000" baseline="-25000">
                  <a:solidFill>
                    <a:schemeClr val="bg1"/>
                  </a:solidFill>
                </a:rPr>
                <a:t>d</a:t>
              </a:r>
              <a:r>
                <a:rPr lang="en-US" sz="2000">
                  <a:solidFill>
                    <a:schemeClr val="bg1"/>
                  </a:solidFill>
                </a:rPr>
                <a:t> = Coupon Rate</a:t>
              </a:r>
            </a:p>
          </p:txBody>
        </p:sp>
        <p:sp>
          <p:nvSpPr>
            <p:cNvPr id="432135" name="Text Box 7"/>
            <p:cNvSpPr txBox="1">
              <a:spLocks noChangeArrowheads="1"/>
            </p:cNvSpPr>
            <p:nvPr/>
          </p:nvSpPr>
          <p:spPr bwMode="auto">
            <a:xfrm>
              <a:off x="3120" y="2249"/>
              <a:ext cx="20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k</a:t>
              </a:r>
              <a:r>
                <a:rPr lang="en-US" sz="2000" baseline="-25000">
                  <a:solidFill>
                    <a:schemeClr val="bg1"/>
                  </a:solidFill>
                </a:rPr>
                <a:t>d</a:t>
              </a:r>
              <a:r>
                <a:rPr lang="en-US" sz="2000">
                  <a:solidFill>
                    <a:schemeClr val="bg1"/>
                  </a:solidFill>
                </a:rPr>
                <a:t> &lt; Coupon Rate</a:t>
              </a:r>
            </a:p>
          </p:txBody>
        </p:sp>
        <p:sp>
          <p:nvSpPr>
            <p:cNvPr id="432136" name="Text Box 8"/>
            <p:cNvSpPr txBox="1">
              <a:spLocks noChangeArrowheads="1"/>
            </p:cNvSpPr>
            <p:nvPr/>
          </p:nvSpPr>
          <p:spPr bwMode="auto">
            <a:xfrm>
              <a:off x="2496" y="2931"/>
              <a:ext cx="20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k</a:t>
              </a:r>
              <a:r>
                <a:rPr lang="en-US" sz="2000" baseline="-25000">
                  <a:solidFill>
                    <a:schemeClr val="bg1"/>
                  </a:solidFill>
                </a:rPr>
                <a:t>d</a:t>
              </a:r>
              <a:r>
                <a:rPr lang="en-US" sz="2000">
                  <a:solidFill>
                    <a:schemeClr val="bg1"/>
                  </a:solidFill>
                </a:rPr>
                <a:t> &gt; Coupon Rate</a:t>
              </a:r>
            </a:p>
          </p:txBody>
        </p:sp>
        <p:sp>
          <p:nvSpPr>
            <p:cNvPr id="432137" name="Text Box 9"/>
            <p:cNvSpPr txBox="1">
              <a:spLocks noChangeArrowheads="1"/>
            </p:cNvSpPr>
            <p:nvPr/>
          </p:nvSpPr>
          <p:spPr bwMode="auto">
            <a:xfrm>
              <a:off x="4368" y="4035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Years</a:t>
              </a:r>
            </a:p>
          </p:txBody>
        </p:sp>
      </p:grpSp>
      <p:sp>
        <p:nvSpPr>
          <p:cNvPr id="432143" name="Rectangle 15"/>
          <p:cNvSpPr>
            <a:spLocks noGrp="1" noChangeArrowheads="1"/>
          </p:cNvSpPr>
          <p:nvPr>
            <p:ph type="title"/>
          </p:nvPr>
        </p:nvSpPr>
        <p:spPr>
          <a:xfrm>
            <a:off x="785786" y="928670"/>
            <a:ext cx="7315200" cy="430887"/>
          </a:xfrm>
        </p:spPr>
        <p:txBody>
          <a:bodyPr/>
          <a:lstStyle/>
          <a:p>
            <a:pPr algn="l"/>
            <a:r>
              <a:rPr lang="en-US" sz="2200" b="1" dirty="0" smtClean="0">
                <a:cs typeface="Times New Roman" pitchFamily="18" charset="0"/>
              </a:rPr>
              <a:t>Changes in Bond Values Over Time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3214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1857364"/>
            <a:ext cx="6886596" cy="642942"/>
          </a:xfrm>
        </p:spPr>
        <p:txBody>
          <a:bodyPr/>
          <a:lstStyle/>
          <a:p>
            <a:r>
              <a:rPr lang="en-US" sz="1800" dirty="0"/>
              <a:t>Time path of value of a 15% </a:t>
            </a:r>
            <a:r>
              <a:rPr lang="en-US" sz="1800" dirty="0" smtClean="0"/>
              <a:t>coupon</a:t>
            </a:r>
            <a:r>
              <a:rPr lang="en-US" sz="1800" dirty="0"/>
              <a:t>, $1000 par value </a:t>
            </a:r>
            <a:r>
              <a:rPr lang="en-US" sz="1800" dirty="0" smtClean="0"/>
              <a:t>bond,</a:t>
            </a:r>
            <a:br>
              <a:rPr lang="en-US" sz="1800" dirty="0" smtClean="0"/>
            </a:br>
            <a:r>
              <a:rPr lang="en-US" sz="1800" dirty="0" smtClean="0"/>
              <a:t>when </a:t>
            </a:r>
            <a:r>
              <a:rPr lang="en-US" sz="1800" dirty="0"/>
              <a:t>interest rates are 10%, 15%, and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2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2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3" grpId="0" autoUpdateAnimBg="0"/>
      <p:bldP spid="432144" grpId="0" build="p" autoUpdateAnimBg="0" advAuto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8B44-9E27-4CE6-882F-0F78E9699424}" type="slidenum">
              <a:rPr lang="en-US"/>
              <a:pPr/>
              <a:t>81</a:t>
            </a:fld>
            <a:endParaRPr 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title"/>
          </p:nvPr>
        </p:nvSpPr>
        <p:spPr>
          <a:xfrm>
            <a:off x="714348" y="1142984"/>
            <a:ext cx="8162925" cy="430887"/>
          </a:xfrm>
        </p:spPr>
        <p:txBody>
          <a:bodyPr/>
          <a:lstStyle/>
          <a:p>
            <a:pPr algn="l"/>
            <a:r>
              <a:rPr lang="en-US" sz="2200" b="1" dirty="0"/>
              <a:t>Interest Rate Risk on a Bond</a:t>
            </a:r>
          </a:p>
        </p:txBody>
      </p:sp>
      <p:sp>
        <p:nvSpPr>
          <p:cNvPr id="4259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454025" indent="-454025">
              <a:lnSpc>
                <a:spcPct val="90000"/>
              </a:lnSpc>
            </a:pPr>
            <a:r>
              <a:rPr lang="en-US" sz="2200" b="1" dirty="0">
                <a:solidFill>
                  <a:srgbClr val="C00000"/>
                </a:solidFill>
              </a:rPr>
              <a:t>Interest Rate Price Risk: </a:t>
            </a:r>
            <a:r>
              <a:rPr lang="en-US" sz="2200" b="1" dirty="0" smtClean="0">
                <a:solidFill>
                  <a:srgbClr val="C00000"/>
                </a:solidFill>
              </a:rPr>
              <a:t/>
            </a:r>
            <a:br>
              <a:rPr lang="en-US" sz="2200" b="1" dirty="0" smtClean="0">
                <a:solidFill>
                  <a:srgbClr val="C00000"/>
                </a:solidFill>
              </a:rPr>
            </a:br>
            <a:r>
              <a:rPr lang="en-US" sz="2200" dirty="0" smtClean="0"/>
              <a:t>the </a:t>
            </a:r>
            <a:r>
              <a:rPr lang="en-US" sz="2200" dirty="0"/>
              <a:t>risk of changes in bond prices to which </a:t>
            </a:r>
            <a:r>
              <a:rPr lang="en-US" sz="2200" dirty="0" smtClean="0"/>
              <a:t>investors</a:t>
            </a:r>
            <a:br>
              <a:rPr lang="en-US" sz="2200" dirty="0" smtClean="0"/>
            </a:br>
            <a:r>
              <a:rPr lang="en-US" sz="2200" dirty="0" smtClean="0"/>
              <a:t>are </a:t>
            </a:r>
            <a:r>
              <a:rPr lang="en-US" sz="2200" dirty="0"/>
              <a:t>exposed due to changing interest </a:t>
            </a:r>
            <a:r>
              <a:rPr lang="en-US" sz="2200" dirty="0" smtClean="0"/>
              <a:t>rates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  <a:p>
            <a:pPr marL="454025" indent="-454025">
              <a:lnSpc>
                <a:spcPct val="90000"/>
              </a:lnSpc>
            </a:pPr>
            <a:r>
              <a:rPr lang="en-US" sz="2200" b="1" dirty="0">
                <a:solidFill>
                  <a:srgbClr val="C00000"/>
                </a:solidFill>
              </a:rPr>
              <a:t>Interest Rate Reinvestment Rate Risk: </a:t>
            </a:r>
            <a:r>
              <a:rPr lang="en-US" sz="2200" b="1" dirty="0" smtClean="0">
                <a:solidFill>
                  <a:srgbClr val="C00000"/>
                </a:solidFill>
              </a:rPr>
              <a:t/>
            </a:r>
            <a:br>
              <a:rPr lang="en-US" sz="2200" b="1" dirty="0" smtClean="0">
                <a:solidFill>
                  <a:srgbClr val="C00000"/>
                </a:solidFill>
              </a:rPr>
            </a:br>
            <a:r>
              <a:rPr lang="en-US" sz="2200" dirty="0" smtClean="0"/>
              <a:t>the </a:t>
            </a:r>
            <a:r>
              <a:rPr lang="en-US" sz="2200" dirty="0"/>
              <a:t>risk that income from a bond portfolio will vary because cash flows have to be reinvested at current (presumably lower) market </a:t>
            </a:r>
            <a:r>
              <a:rPr lang="en-US" sz="2200" dirty="0" smtClean="0"/>
              <a:t>rates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5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5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5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5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1" grpId="0" autoUpdateAnimBg="0"/>
      <p:bldP spid="425992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B0D-EDE9-41EA-8B35-02FCA7312810}" type="slidenum">
              <a:rPr lang="en-US"/>
              <a:pPr/>
              <a:t>82</a:t>
            </a:fld>
            <a:endParaRPr lang="en-US"/>
          </a:p>
        </p:txBody>
      </p:sp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714348" y="2285992"/>
          <a:ext cx="7715304" cy="378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3" name="Worksheet" r:id="rId4" imgW="4983840" imgH="2430000" progId="Excel.Sheet.8">
                  <p:embed/>
                </p:oleObj>
              </mc:Choice>
              <mc:Fallback>
                <p:oleObj name="Worksheet" r:id="rId4" imgW="4983840" imgH="24300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285992"/>
                        <a:ext cx="7715304" cy="3786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6934200" cy="769441"/>
          </a:xfrm>
        </p:spPr>
        <p:txBody>
          <a:bodyPr/>
          <a:lstStyle/>
          <a:p>
            <a:pPr algn="l"/>
            <a:r>
              <a:rPr lang="en-US" sz="2200" b="1" dirty="0"/>
              <a:t>Value of Long </a:t>
            </a:r>
            <a:r>
              <a:rPr lang="en-US" sz="2200" b="1" dirty="0" smtClean="0"/>
              <a:t>&amp; </a:t>
            </a:r>
            <a:r>
              <a:rPr lang="en-US" sz="2200" b="1" dirty="0"/>
              <a:t>Short-Term</a:t>
            </a:r>
            <a:br>
              <a:rPr lang="en-US" sz="2200" b="1" dirty="0"/>
            </a:br>
            <a:r>
              <a:rPr lang="en-US" sz="2200" b="1" dirty="0"/>
              <a:t>15% Annual Coupon Rate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AAD5-0228-4D3E-86A5-2A2EAAD99B55}" type="slidenum">
              <a:rPr lang="en-US"/>
              <a:pPr/>
              <a:t>83</a:t>
            </a:fld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214346" y="1357298"/>
            <a:ext cx="9572692" cy="5715040"/>
            <a:chOff x="960" y="1181"/>
            <a:chExt cx="4608" cy="3139"/>
          </a:xfrm>
        </p:grpSpPr>
        <p:graphicFrame>
          <p:nvGraphicFramePr>
            <p:cNvPr id="437253" name="Object 5"/>
            <p:cNvGraphicFramePr>
              <a:graphicFrameLocks noChangeAspect="1"/>
            </p:cNvGraphicFramePr>
            <p:nvPr/>
          </p:nvGraphicFramePr>
          <p:xfrm>
            <a:off x="960" y="1181"/>
            <a:ext cx="4608" cy="3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891" name="Worksheet" r:id="rId4" imgW="2914920" imgH="1924560" progId="Excel.Sheet.8">
                    <p:embed/>
                  </p:oleObj>
                </mc:Choice>
                <mc:Fallback>
                  <p:oleObj name="Worksheet" r:id="rId4" imgW="2914920" imgH="1924560" progId="Excel.Shee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181"/>
                          <a:ext cx="4608" cy="3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7255" name="Text Box 7"/>
            <p:cNvSpPr txBox="1">
              <a:spLocks noChangeArrowheads="1"/>
            </p:cNvSpPr>
            <p:nvPr/>
          </p:nvSpPr>
          <p:spPr bwMode="auto">
            <a:xfrm>
              <a:off x="2400" y="3754"/>
              <a:ext cx="311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900" b="1" dirty="0"/>
                <a:t>0       5        10         15          20        25</a:t>
              </a:r>
            </a:p>
          </p:txBody>
        </p:sp>
        <p:sp>
          <p:nvSpPr>
            <p:cNvPr id="437256" name="Text Box 8"/>
            <p:cNvSpPr txBox="1">
              <a:spLocks noChangeArrowheads="1"/>
            </p:cNvSpPr>
            <p:nvPr/>
          </p:nvSpPr>
          <p:spPr bwMode="auto">
            <a:xfrm>
              <a:off x="3093" y="1973"/>
              <a:ext cx="192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14-Year Bond</a:t>
              </a:r>
            </a:p>
          </p:txBody>
        </p:sp>
        <p:sp>
          <p:nvSpPr>
            <p:cNvPr id="437257" name="Text Box 9"/>
            <p:cNvSpPr txBox="1">
              <a:spLocks noChangeArrowheads="1"/>
            </p:cNvSpPr>
            <p:nvPr/>
          </p:nvSpPr>
          <p:spPr bwMode="auto">
            <a:xfrm>
              <a:off x="2752" y="2809"/>
              <a:ext cx="192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1-Year Bond</a:t>
              </a:r>
            </a:p>
          </p:txBody>
        </p:sp>
      </p:grpSp>
      <p:sp>
        <p:nvSpPr>
          <p:cNvPr id="437259" name="Rectangle 11"/>
          <p:cNvSpPr>
            <a:spLocks noGrp="1" noChangeArrowheads="1"/>
          </p:cNvSpPr>
          <p:nvPr>
            <p:ph type="title"/>
          </p:nvPr>
        </p:nvSpPr>
        <p:spPr>
          <a:xfrm>
            <a:off x="785786" y="500042"/>
            <a:ext cx="6934200" cy="769441"/>
          </a:xfrm>
          <a:noFill/>
          <a:ln/>
        </p:spPr>
        <p:txBody>
          <a:bodyPr/>
          <a:lstStyle/>
          <a:p>
            <a:pPr algn="l"/>
            <a:r>
              <a:rPr lang="en-US" sz="2200" b="1" dirty="0"/>
              <a:t>Value of Long </a:t>
            </a:r>
            <a:r>
              <a:rPr lang="en-US" sz="2200" b="1" dirty="0" smtClean="0"/>
              <a:t>&amp; </a:t>
            </a:r>
            <a:r>
              <a:rPr lang="en-US" sz="2200" b="1" dirty="0"/>
              <a:t>Short-Term</a:t>
            </a:r>
            <a:br>
              <a:rPr lang="en-US" sz="2200" b="1" dirty="0"/>
            </a:br>
            <a:r>
              <a:rPr lang="en-US" sz="2200" b="1" dirty="0"/>
              <a:t>15% Annual Coupon Rate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4EFB-9D07-42DE-B941-99CEBADA5A56}" type="slidenum">
              <a:rPr lang="en-US"/>
              <a:pPr/>
              <a:t>84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7010400" cy="769441"/>
          </a:xfrm>
        </p:spPr>
        <p:txBody>
          <a:bodyPr/>
          <a:lstStyle/>
          <a:p>
            <a:pPr algn="l"/>
            <a:r>
              <a:rPr lang="en-US" sz="2200" b="1" dirty="0"/>
              <a:t>Value of a $1,000 Bond Issued September 30, 1993 </a:t>
            </a:r>
            <a:r>
              <a:rPr lang="en-US" sz="2200" b="1" dirty="0" smtClean="0"/>
              <a:t>- matures </a:t>
            </a:r>
            <a:r>
              <a:rPr lang="en-US" sz="2200" b="1" dirty="0"/>
              <a:t>on September 30, </a:t>
            </a:r>
            <a:r>
              <a:rPr lang="en-US" sz="2200" b="1" dirty="0" smtClean="0"/>
              <a:t>2008</a:t>
            </a:r>
            <a:endParaRPr lang="en-US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1643050"/>
            <a:ext cx="9144000" cy="5214950"/>
            <a:chOff x="192" y="1768"/>
            <a:chExt cx="5664" cy="2404"/>
          </a:xfrm>
        </p:grpSpPr>
        <p:graphicFrame>
          <p:nvGraphicFramePr>
            <p:cNvPr id="480261" name="Object 5"/>
            <p:cNvGraphicFramePr>
              <a:graphicFrameLocks noChangeAspect="1"/>
            </p:cNvGraphicFramePr>
            <p:nvPr/>
          </p:nvGraphicFramePr>
          <p:xfrm>
            <a:off x="192" y="1768"/>
            <a:ext cx="5664" cy="2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15" name="Chart" r:id="rId4" imgW="5473700" imgH="2870200" progId="Excel.Sheet.8">
                    <p:embed/>
                  </p:oleObj>
                </mc:Choice>
                <mc:Fallback>
                  <p:oleObj name="Chart" r:id="rId4" imgW="5473700" imgH="2870200" progId="Excel.Shee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768"/>
                          <a:ext cx="5664" cy="24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0260" name="Text Box 4"/>
            <p:cNvSpPr txBox="1">
              <a:spLocks noChangeArrowheads="1"/>
            </p:cNvSpPr>
            <p:nvPr/>
          </p:nvSpPr>
          <p:spPr bwMode="auto">
            <a:xfrm>
              <a:off x="4281" y="2344"/>
              <a:ext cx="14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Bond value if interest rates remain constant from October 1, 2003 through September 30, 2008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259" name="Text Box 3"/>
            <p:cNvSpPr txBox="1">
              <a:spLocks noChangeArrowheads="1"/>
            </p:cNvSpPr>
            <p:nvPr/>
          </p:nvSpPr>
          <p:spPr bwMode="auto">
            <a:xfrm>
              <a:off x="5015" y="3974"/>
              <a:ext cx="8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800" dirty="0">
                  <a:latin typeface="Times" pitchFamily="18" charset="0"/>
                </a:rPr>
                <a:t>Month/Year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95B0C-D8C2-4BA9-99DC-933BFDCA1525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Other Types of Bonds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8110538" cy="3817937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zero-coupon bond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algn="just" eaLnBrk="1" hangingPunct="1"/>
            <a:r>
              <a:rPr lang="en-US" sz="1600" smtClean="0">
                <a:cs typeface="Times New Roman" pitchFamily="18" charset="0"/>
              </a:rPr>
              <a:t>z-c bond does not pay any coupon payment;</a:t>
            </a:r>
          </a:p>
          <a:p>
            <a:pPr lvl="2" algn="just" eaLnBrk="1" hangingPunct="1">
              <a:buFontTx/>
              <a:buNone/>
            </a:pPr>
            <a:r>
              <a:rPr lang="en-US" sz="1600" smtClean="0">
                <a:cs typeface="Times New Roman" pitchFamily="18" charset="0"/>
              </a:rPr>
              <a:t>	bondholders earn return on investment entirely through capital gains </a:t>
            </a:r>
          </a:p>
          <a:p>
            <a:pPr lvl="2" algn="just" eaLnBrk="1" hangingPunct="1">
              <a:buFontTx/>
              <a:buNone/>
            </a:pPr>
            <a:r>
              <a:rPr lang="en-US" sz="1600" smtClean="0">
                <a:cs typeface="Times New Roman" pitchFamily="18" charset="0"/>
              </a:rPr>
              <a:t>	(difference between price of which bond is issued vs. redemption value)</a:t>
            </a:r>
          </a:p>
          <a:p>
            <a:pPr lvl="2" algn="just" eaLnBrk="1" hangingPunct="1">
              <a:buFontTx/>
              <a:buNone/>
            </a:pPr>
            <a:endParaRPr lang="en-US" sz="1000" smtClean="0">
              <a:cs typeface="Times New Roman" pitchFamily="18" charset="0"/>
            </a:endParaRPr>
          </a:p>
          <a:p>
            <a:pPr lvl="2" algn="just" eaLnBrk="1" hangingPunct="1">
              <a:buFontTx/>
              <a:buNone/>
            </a:pPr>
            <a:endParaRPr lang="en-US" sz="1000" smtClean="0">
              <a:cs typeface="Times New Roman" pitchFamily="18" charset="0"/>
            </a:endParaRPr>
          </a:p>
          <a:p>
            <a:pPr eaLnBrk="1" hangingPunct="1"/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perpetual bond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  <a:cs typeface="Times New Roman" pitchFamily="18" charset="0"/>
            </a:endParaRPr>
          </a:p>
          <a:p>
            <a:pPr lvl="2" algn="just" eaLnBrk="1" hangingPunct="1"/>
            <a:r>
              <a:rPr lang="en-US" sz="1600" smtClean="0">
                <a:cs typeface="Times New Roman" pitchFamily="18" charset="0"/>
              </a:rPr>
              <a:t>perp. bond never matures;</a:t>
            </a:r>
          </a:p>
          <a:p>
            <a:pPr lvl="2" algn="just" eaLnBrk="1" hangingPunct="1">
              <a:buFontTx/>
              <a:buNone/>
            </a:pPr>
            <a:r>
              <a:rPr lang="en-US" sz="1600" smtClean="0">
                <a:cs typeface="Times New Roman" pitchFamily="18" charset="0"/>
              </a:rPr>
              <a:t>	coupon payments continue for 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2820D-11C4-4115-B597-10BE89693997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Other Types of Bonds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2997200"/>
            <a:ext cx="5467363" cy="1511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Floating rate &amp; variable rate bonds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floating rate bonds; LIBOR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variable rate bonds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3C82C-5431-4C88-A719-FAD870A7F9DE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Other Types of Bonds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420938"/>
            <a:ext cx="8110537" cy="3240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Floating rate &amp; variable rate bonds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floating rate bonds; LIBOR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cs typeface="Times New Roman" pitchFamily="18" charset="0"/>
              </a:rPr>
              <a:t>variable rate bonds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Convertible bonds</a:t>
            </a:r>
            <a:endParaRPr lang="en-US" sz="180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cs typeface="Times New Roman" pitchFamily="18" charset="0"/>
              </a:rPr>
              <a:t>conversion option: sweetener, equity kicker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cs typeface="Times New Roman" pitchFamily="18" charset="0"/>
              </a:rPr>
              <a:t>conversion ratio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cs typeface="Times New Roman" pitchFamily="18" charset="0"/>
              </a:rPr>
              <a:t>conversion price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cs typeface="Times New Roman" pitchFamily="18" charset="0"/>
              </a:rPr>
              <a:t>conversion premium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cs typeface="Times New Roman" pitchFamily="18" charset="0"/>
              </a:rPr>
              <a:t>conversion 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bond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3A58A-08AB-422F-A36E-75A36A67076C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3126"/>
            <a:ext cx="8162925" cy="430887"/>
          </a:xfrm>
        </p:spPr>
        <p:txBody>
          <a:bodyPr/>
          <a:lstStyle/>
          <a:p>
            <a:pPr eaLnBrk="1" hangingPunct="1"/>
            <a:r>
              <a:rPr lang="en-CA" sz="2200" b="1" dirty="0" smtClean="0">
                <a:cs typeface="Times New Roman" pitchFamily="18" charset="0"/>
              </a:rPr>
              <a:t>Convertible Bonds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2420938"/>
            <a:ext cx="8110537" cy="365126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tx2"/>
                </a:solidFill>
                <a:cs typeface="Times New Roman" pitchFamily="18" charset="0"/>
              </a:rPr>
              <a:t>Convertible bond example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GM issues 10-year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9% coupon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$1,000 par value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convertible into 10 shares of GM (conversion ratio)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at a price of $ 100 per share (conversion price)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GM shares trade at $80 </a:t>
            </a: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 conversion premium: 25%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conversion value: $800 (=10 x $80)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direct GM 10-y bond issue: 10% coupon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cs typeface="Times New Roman" pitchFamily="18" charset="0"/>
              </a:rPr>
              <a:t>		</a:t>
            </a:r>
            <a:r>
              <a:rPr lang="en-US" sz="1600" b="1" dirty="0" smtClean="0">
                <a:solidFill>
                  <a:schemeClr val="tx2"/>
                </a:solidFill>
                <a:cs typeface="Times New Roman" pitchFamily="18" charset="0"/>
              </a:rPr>
              <a:t>option value = value of convertible – bond value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cs typeface="Times New Roman" pitchFamily="18" charset="0"/>
              </a:rPr>
              <a:t>			(= $1,000 - $ 938.55 = $61.45)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62925" cy="369332"/>
          </a:xfrm>
        </p:spPr>
        <p:txBody>
          <a:bodyPr/>
          <a:lstStyle/>
          <a:p>
            <a:r>
              <a:rPr lang="en-CA" sz="1800" b="1" dirty="0" smtClean="0">
                <a:cs typeface="Times New Roman" pitchFamily="18" charset="0"/>
              </a:rPr>
              <a:t>Types of Bonds</a:t>
            </a:r>
            <a:endParaRPr lang="en-US" sz="18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215238" cy="62865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CEC72-C07B-4C41-B316-CB572C21413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Major source of funds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49500"/>
            <a:ext cx="8123237" cy="37465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Times New Roman" pitchFamily="18" charset="0"/>
              </a:rPr>
              <a:t>for most firms: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cash generated from operations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when internally generated cash </a:t>
            </a:r>
            <a:r>
              <a:rPr lang="en-US" sz="2000" i="1" dirty="0" smtClean="0">
                <a:cs typeface="Times New Roman" pitchFamily="18" charset="0"/>
              </a:rPr>
              <a:t>insufficient</a:t>
            </a:r>
            <a:r>
              <a:rPr lang="en-US" sz="2000" dirty="0" smtClean="0">
                <a:cs typeface="Times New Roman" pitchFamily="18" charset="0"/>
              </a:rPr>
              <a:t>, then:</a:t>
            </a:r>
          </a:p>
          <a:p>
            <a:pPr lvl="3" eaLnBrk="1" hangingPunct="1"/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firm must raise additional funds from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external sources</a:t>
            </a:r>
            <a:r>
              <a:rPr lang="en-US" sz="1800" dirty="0" smtClean="0">
                <a:cs typeface="Times New Roman" pitchFamily="18" charset="0"/>
              </a:rPr>
              <a:t>:</a:t>
            </a:r>
          </a:p>
          <a:p>
            <a:pPr lvl="4" eaLnBrk="1" hangingPunct="1"/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debt</a:t>
            </a:r>
            <a:endParaRPr lang="en-US" b="1" dirty="0" smtClean="0">
              <a:cs typeface="Times New Roman" pitchFamily="18" charset="0"/>
            </a:endParaRPr>
          </a:p>
          <a:p>
            <a:pPr lvl="4" eaLnBrk="1" hangingPunct="1"/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equity capital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 smtClean="0">
              <a:cs typeface="Times New Roman" pitchFamily="18" charset="0"/>
            </a:endParaRPr>
          </a:p>
          <a:p>
            <a:pPr lvl="1" eaLnBrk="1" hangingPunct="1"/>
            <a:endParaRPr lang="en-CA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137D3-86DE-47E6-8D69-24B9AABDBD53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141663"/>
            <a:ext cx="5391150" cy="457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Equity Capital &amp; Valuation</a:t>
            </a:r>
            <a:endParaRPr lang="el-G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0E16-BE0B-4DE8-9944-277FE3B70A07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838200"/>
            <a:ext cx="8097837" cy="762000"/>
          </a:xfrm>
        </p:spPr>
        <p:txBody>
          <a:bodyPr/>
          <a:lstStyle/>
          <a:p>
            <a:pPr eaLnBrk="1" hangingPunct="1"/>
            <a:r>
              <a:rPr lang="en-CA" sz="2200" b="1" smtClean="0">
                <a:cs typeface="Times New Roman" pitchFamily="18" charset="0"/>
              </a:rPr>
              <a:t>Equity Capital:</a:t>
            </a:r>
            <a:br>
              <a:rPr lang="en-CA" sz="2200" b="1" smtClean="0">
                <a:cs typeface="Times New Roman" pitchFamily="18" charset="0"/>
              </a:rPr>
            </a:br>
            <a:r>
              <a:rPr lang="en-CA" sz="2200" b="1" smtClean="0">
                <a:cs typeface="Times New Roman" pitchFamily="18" charset="0"/>
              </a:rPr>
              <a:t>Characteristics &amp; Valuation</a:t>
            </a:r>
            <a:endParaRPr lang="en-US" smtClean="0"/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92375"/>
            <a:ext cx="8110538" cy="3603625"/>
          </a:xfrm>
        </p:spPr>
        <p:txBody>
          <a:bodyPr/>
          <a:lstStyle/>
          <a:p>
            <a:pPr eaLnBrk="1" hangingPunct="1"/>
            <a:r>
              <a:rPr lang="en-CA" sz="2000" smtClean="0">
                <a:cs typeface="Times New Roman" pitchFamily="18" charset="0"/>
              </a:rPr>
              <a:t>External equity capital comes from two sources: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160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CA" sz="2000" b="1" smtClean="0">
                <a:solidFill>
                  <a:schemeClr val="tx2"/>
                </a:solidFill>
                <a:cs typeface="Times New Roman" pitchFamily="18" charset="0"/>
              </a:rPr>
              <a:t>common stock</a:t>
            </a:r>
            <a:r>
              <a:rPr lang="en-CA" smtClean="0">
                <a:cs typeface="Times New Roman" pitchFamily="18" charset="0"/>
              </a:rPr>
              <a:t> </a:t>
            </a:r>
            <a:endParaRPr lang="en-CA" sz="1600" smtClean="0"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CA" sz="1600" smtClean="0">
              <a:cs typeface="Times New Roman" pitchFamily="18" charset="0"/>
            </a:endParaRPr>
          </a:p>
          <a:p>
            <a:pPr lvl="1" eaLnBrk="1" hangingPunct="1"/>
            <a:r>
              <a:rPr lang="en-CA" sz="2000" b="1" smtClean="0">
                <a:solidFill>
                  <a:schemeClr val="tx2"/>
                </a:solidFill>
                <a:cs typeface="Times New Roman" pitchFamily="18" charset="0"/>
              </a:rPr>
              <a:t>preferred stock</a:t>
            </a:r>
            <a:endParaRPr lang="en-US" sz="2000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38585-E329-4EEE-B5CB-7FCFF55A23C1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55650" y="692150"/>
            <a:ext cx="805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Arial" charset="0"/>
              </a:rPr>
              <a:t>Comparative Characteristics of Common vs. Preferred Stocks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0" y="1889125"/>
            <a:ext cx="8293100" cy="4741863"/>
            <a:chOff x="480" y="1190"/>
            <a:chExt cx="5224" cy="2987"/>
          </a:xfrm>
        </p:grpSpPr>
        <p:sp>
          <p:nvSpPr>
            <p:cNvPr id="67592" name="Rectangle 4"/>
            <p:cNvSpPr>
              <a:spLocks noChangeArrowheads="1"/>
            </p:cNvSpPr>
            <p:nvPr/>
          </p:nvSpPr>
          <p:spPr bwMode="auto">
            <a:xfrm>
              <a:off x="480" y="1190"/>
              <a:ext cx="5088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chemeClr val="accent1"/>
                </a:solidFill>
              </a:endParaRPr>
            </a:p>
          </p:txBody>
        </p:sp>
        <p:sp>
          <p:nvSpPr>
            <p:cNvPr id="67593" name="Rectangle 6"/>
            <p:cNvSpPr>
              <a:spLocks noChangeArrowheads="1"/>
            </p:cNvSpPr>
            <p:nvPr/>
          </p:nvSpPr>
          <p:spPr bwMode="auto">
            <a:xfrm>
              <a:off x="480" y="1440"/>
              <a:ext cx="5040" cy="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• </a:t>
              </a:r>
              <a:r>
                <a:rPr lang="en-US" sz="1400" b="1" i="1">
                  <a:solidFill>
                    <a:schemeClr val="tx2"/>
                  </a:solidFill>
                  <a:latin typeface="Arial" charset="0"/>
                </a:rPr>
                <a:t>Control &amp; voting rights	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Common stockholders have	Preferred stockholders have no</a:t>
              </a:r>
            </a:p>
            <a:p>
              <a:pPr eaLnBrk="0" hangingPunct="0"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	full control and voting rights.	control but some voting rights only</a:t>
              </a:r>
            </a:p>
            <a:p>
              <a:pPr eaLnBrk="0" hangingPunct="0"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		if the firm skips dividend payments 			for a specified number of periods.</a:t>
              </a:r>
            </a:p>
            <a:p>
              <a:pPr eaLnBrk="0" hangingPunct="0">
                <a:lnSpc>
                  <a:spcPct val="150000"/>
                </a:lnSpc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• </a:t>
              </a:r>
              <a:r>
                <a:rPr lang="en-US" sz="1400" b="1" i="1">
                  <a:solidFill>
                    <a:schemeClr val="tx2"/>
                  </a:solidFill>
                  <a:latin typeface="Arial" charset="0"/>
                </a:rPr>
                <a:t>Dividend payments:</a:t>
              </a:r>
            </a:p>
            <a:p>
              <a:pPr eaLnBrk="0" hangingPunct="0"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— 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Seniority 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Can only be paid after 	Paid before payment to common</a:t>
              </a:r>
            </a:p>
            <a:p>
              <a:pPr eaLnBrk="0" hangingPunct="0"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	payment to preferred	stockholders but after interest</a:t>
              </a:r>
            </a:p>
            <a:p>
              <a:pPr eaLnBrk="0" hangingPunct="0"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	stockholders.	payments to debtholders.</a:t>
              </a:r>
            </a:p>
            <a:p>
              <a:pPr eaLnBrk="0" hangingPunct="0">
                <a:lnSpc>
                  <a:spcPct val="150000"/>
                </a:lnSpc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—	Are they cumulative?</a:t>
              </a:r>
              <a:r>
                <a:rPr lang="en-US" sz="1400" b="1" baseline="30000">
                  <a:solidFill>
                    <a:schemeClr val="tx2"/>
                  </a:solidFill>
                  <a:latin typeface="Arial" charset="0"/>
                </a:rPr>
                <a:t>1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No.	Most preferred are cumulative.</a:t>
              </a:r>
            </a:p>
            <a:p>
              <a:pPr eaLnBrk="0" hangingPunct="0">
                <a:lnSpc>
                  <a:spcPct val="150000"/>
                </a:lnSpc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—	Can they vary?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Yes, according to the firm’s	Yes, with payments often linked</a:t>
              </a:r>
            </a:p>
            <a:p>
              <a:pPr eaLnBrk="0" hangingPunct="0"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	dividend payment policy.	to money market rates.</a:t>
              </a:r>
            </a:p>
            <a:p>
              <a:pPr eaLnBrk="0" hangingPunct="0">
                <a:lnSpc>
                  <a:spcPct val="150000"/>
                </a:lnSpc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—	Is there a minimum</a:t>
              </a:r>
            </a:p>
            <a:p>
              <a:pPr eaLnBrk="0" hangingPunct="0"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  	 payment?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No.	There is usually an upper limit.</a:t>
              </a:r>
            </a:p>
            <a:p>
              <a:pPr eaLnBrk="0" hangingPunct="0">
                <a:lnSpc>
                  <a:spcPct val="150000"/>
                </a:lnSpc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—	Are they tax deductible for	</a:t>
              </a:r>
              <a:endParaRPr lang="en-US" sz="1400">
                <a:solidFill>
                  <a:schemeClr val="tx2"/>
                </a:solidFill>
                <a:latin typeface="Arial" charset="0"/>
              </a:endParaRPr>
            </a:p>
            <a:p>
              <a:pPr eaLnBrk="0" hangingPunct="0">
                <a:tabLst>
                  <a:tab pos="230188" algn="l"/>
                  <a:tab pos="2632075" algn="l"/>
                  <a:tab pos="5138738" algn="l"/>
                </a:tabLst>
              </a:pPr>
              <a:r>
                <a:rPr lang="en-US" sz="1400">
                  <a:solidFill>
                    <a:schemeClr val="tx2"/>
                  </a:solidFill>
                  <a:latin typeface="Arial" charset="0"/>
                </a:rPr>
                <a:t>	</a:t>
              </a:r>
              <a:r>
                <a:rPr lang="en-US" sz="1400" b="1">
                  <a:solidFill>
                    <a:schemeClr val="tx2"/>
                  </a:solidFill>
                  <a:latin typeface="Arial" charset="0"/>
                </a:rPr>
                <a:t>the issuing corporation?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	No.	No.</a:t>
              </a:r>
              <a:endParaRPr lang="en-US" sz="1400" b="1">
                <a:latin typeface="Century Schoolbook" pitchFamily="18" charset="0"/>
              </a:endParaRPr>
            </a:p>
          </p:txBody>
        </p:sp>
        <p:sp>
          <p:nvSpPr>
            <p:cNvPr id="67594" name="Rectangle 7"/>
            <p:cNvSpPr>
              <a:spLocks noChangeArrowheads="1"/>
            </p:cNvSpPr>
            <p:nvPr/>
          </p:nvSpPr>
          <p:spPr bwMode="auto">
            <a:xfrm>
              <a:off x="528" y="1238"/>
              <a:ext cx="50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2568575" algn="l"/>
                  <a:tab pos="5087938" algn="l"/>
                </a:tabLst>
              </a:pPr>
              <a:r>
                <a:rPr lang="en-US" sz="1500" b="1">
                  <a:solidFill>
                    <a:schemeClr val="accent1"/>
                  </a:solidFill>
                  <a:latin typeface="Arial" charset="0"/>
                </a:rPr>
                <a:t>CHARACTERISTIC	COMMON STOCKS	PREFERRED STOCKS</a:t>
              </a:r>
              <a:endParaRPr lang="en-US" sz="1600">
                <a:solidFill>
                  <a:schemeClr val="accent1"/>
                </a:solidFill>
                <a:latin typeface="Century Schoolbook" pitchFamily="18" charset="0"/>
              </a:endParaRPr>
            </a:p>
          </p:txBody>
        </p:sp>
        <p:sp>
          <p:nvSpPr>
            <p:cNvPr id="67595" name="Text Box 8"/>
            <p:cNvSpPr txBox="1">
              <a:spLocks noChangeArrowheads="1"/>
            </p:cNvSpPr>
            <p:nvPr/>
          </p:nvSpPr>
          <p:spPr bwMode="auto">
            <a:xfrm>
              <a:off x="480" y="3792"/>
              <a:ext cx="522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 baseline="30000">
                  <a:latin typeface="Arial" charset="0"/>
                </a:rPr>
                <a:t>1 </a:t>
              </a:r>
              <a:r>
                <a:rPr lang="en-US" sz="1100">
                  <a:latin typeface="Arial" charset="0"/>
                </a:rPr>
                <a:t>Cumulative dividends means that if the firm skips the payment of dividends for a period of time, it will have to pay the missed dividends (called </a:t>
              </a:r>
              <a:r>
                <a:rPr lang="en-US" sz="1100" b="1">
                  <a:latin typeface="Arial" charset="0"/>
                </a:rPr>
                <a:t>arrearage</a:t>
              </a:r>
              <a:r>
                <a:rPr lang="en-US" sz="1100">
                  <a:latin typeface="Arial" charset="0"/>
                </a:rPr>
                <a:t>) when it resumes paying dividends.</a:t>
              </a:r>
            </a:p>
            <a:p>
              <a:pPr eaLnBrk="0" hangingPunct="0"/>
              <a:endParaRPr lang="en-US" sz="1200">
                <a:latin typeface="Arial" charset="0"/>
              </a:endParaRPr>
            </a:p>
          </p:txBody>
        </p:sp>
      </p:grpSp>
      <p:sp>
        <p:nvSpPr>
          <p:cNvPr id="67591" name="Line 10"/>
          <p:cNvSpPr>
            <a:spLocks noChangeShapeType="1"/>
          </p:cNvSpPr>
          <p:nvPr/>
        </p:nvSpPr>
        <p:spPr bwMode="auto">
          <a:xfrm>
            <a:off x="755650" y="6021388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FCD4-A899-43A5-9003-F901F0832481}" type="slidenum">
              <a:rPr lang="en-US"/>
              <a:pPr>
                <a:defRPr/>
              </a:pPr>
              <a:t>93</a:t>
            </a:fld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0" y="1828800"/>
            <a:ext cx="8308975" cy="4440238"/>
            <a:chOff x="480" y="1152"/>
            <a:chExt cx="5234" cy="2797"/>
          </a:xfrm>
        </p:grpSpPr>
        <p:sp>
          <p:nvSpPr>
            <p:cNvPr id="68616" name="Rectangle 4"/>
            <p:cNvSpPr>
              <a:spLocks noChangeArrowheads="1"/>
            </p:cNvSpPr>
            <p:nvPr/>
          </p:nvSpPr>
          <p:spPr bwMode="auto">
            <a:xfrm>
              <a:off x="480" y="1152"/>
              <a:ext cx="5138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chemeClr val="accent1"/>
                </a:solidFill>
              </a:endParaRPr>
            </a:p>
          </p:txBody>
        </p:sp>
        <p:sp>
          <p:nvSpPr>
            <p:cNvPr id="68617" name="Rectangle 6"/>
            <p:cNvSpPr>
              <a:spLocks noChangeArrowheads="1"/>
            </p:cNvSpPr>
            <p:nvPr/>
          </p:nvSpPr>
          <p:spPr bwMode="auto">
            <a:xfrm>
              <a:off x="530" y="1429"/>
              <a:ext cx="5184" cy="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• 	</a:t>
              </a:r>
              <a:r>
                <a:rPr lang="en-US" sz="1400" b="1" i="1" dirty="0">
                  <a:solidFill>
                    <a:schemeClr val="tx2"/>
                  </a:solidFill>
                  <a:latin typeface="Arial" charset="0"/>
                </a:rPr>
                <a:t>Provisions: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— 	Any sinking fund provision?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No.	Some preferred have sinking funds.</a:t>
              </a:r>
              <a:endParaRPr lang="en-US" sz="600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endParaRPr lang="en-US" sz="600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—	Is it callable by the firm?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Cannot be called.	Some preferred are callable.</a:t>
              </a:r>
              <a:endParaRPr lang="en-US" sz="600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endParaRPr lang="en-US" sz="600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—	Is it convertible into another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Cannot be converted.	Some preferred are convertible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	</a:t>
              </a:r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type of security?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	into common stocks.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endParaRPr lang="en-US" sz="600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• 	</a:t>
              </a:r>
              <a:r>
                <a:rPr lang="en-US" sz="1400" b="1" i="1" dirty="0">
                  <a:solidFill>
                    <a:schemeClr val="tx2"/>
                  </a:solidFill>
                  <a:latin typeface="Arial" charset="0"/>
                </a:rPr>
                <a:t>Why and when are they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 	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To raise permanent equity	Allow owners to raise quasi-equity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	</a:t>
              </a:r>
              <a:r>
                <a:rPr lang="en-US" sz="1400" b="1" i="1" dirty="0">
                  <a:solidFill>
                    <a:schemeClr val="tx2"/>
                  </a:solidFill>
                  <a:latin typeface="Arial" charset="0"/>
                </a:rPr>
                <a:t>usually issued?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capital to fund the firm’s 	without losing control. Often used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		growth.	as a payment when buying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			another company.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endParaRPr lang="en-US" sz="600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•	</a:t>
              </a:r>
              <a:r>
                <a:rPr lang="en-US" sz="1400" b="1" i="1" dirty="0">
                  <a:solidFill>
                    <a:schemeClr val="tx2"/>
                  </a:solidFill>
                  <a:latin typeface="Arial" charset="0"/>
                </a:rPr>
                <a:t>Pricing</a:t>
              </a: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See common stock valuation	A straight preferred is priced like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			a perpetual bond (fixed dividend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			divided by market </a:t>
              </a:r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yield)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endParaRPr lang="en-US" sz="600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•	</a:t>
              </a:r>
              <a:r>
                <a:rPr lang="en-US" sz="1400" b="1" i="1" dirty="0">
                  <a:solidFill>
                    <a:schemeClr val="tx2"/>
                  </a:solidFill>
                  <a:latin typeface="Arial" charset="0"/>
                </a:rPr>
                <a:t>Flexibility to issuing firm</a:t>
              </a: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The most flexible type of	More flexible than bonds but less	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		security a firm can issue.	flexible than common stocks.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endParaRPr lang="en-US" sz="600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•	</a:t>
              </a:r>
              <a:r>
                <a:rPr lang="en-US" sz="1400" b="1" i="1" dirty="0">
                  <a:solidFill>
                    <a:schemeClr val="tx2"/>
                  </a:solidFill>
                  <a:latin typeface="Arial" charset="0"/>
                </a:rPr>
                <a:t>Risk</a:t>
              </a:r>
              <a:r>
                <a:rPr lang="en-US" sz="1400" b="1" i="1" dirty="0">
                  <a:solidFill>
                    <a:srgbClr val="000000"/>
                  </a:solidFill>
                  <a:latin typeface="Arial" charset="0"/>
                </a:rPr>
                <a:t>	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Higher than preferred	Higher than bonds but lower</a:t>
              </a:r>
            </a:p>
            <a:p>
              <a:pPr eaLnBrk="0" hangingPunct="0">
                <a:tabLst>
                  <a:tab pos="173038" algn="l"/>
                  <a:tab pos="230188" algn="l"/>
                  <a:tab pos="2857500" algn="l"/>
                  <a:tab pos="5313363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			stocks and bonds.	than common stocks.</a:t>
              </a:r>
              <a:endParaRPr lang="en-US" sz="1400" b="1" dirty="0">
                <a:latin typeface="Century Schoolbook" pitchFamily="18" charset="0"/>
              </a:endParaRPr>
            </a:p>
          </p:txBody>
        </p:sp>
        <p:sp>
          <p:nvSpPr>
            <p:cNvPr id="68618" name="Rectangle 7"/>
            <p:cNvSpPr>
              <a:spLocks noChangeArrowheads="1"/>
            </p:cNvSpPr>
            <p:nvPr/>
          </p:nvSpPr>
          <p:spPr bwMode="auto">
            <a:xfrm>
              <a:off x="524" y="1200"/>
              <a:ext cx="504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2914650" algn="l"/>
                  <a:tab pos="5313363" algn="l"/>
                </a:tabLst>
              </a:pPr>
              <a:r>
                <a:rPr lang="en-US" sz="1500" b="1">
                  <a:solidFill>
                    <a:schemeClr val="accent1"/>
                  </a:solidFill>
                  <a:latin typeface="Arial" charset="0"/>
                </a:rPr>
                <a:t>CHARACTERISTIC	COMMON STOCKS	PREFERRED STOCKS</a:t>
              </a:r>
              <a:endParaRPr lang="en-US" sz="1600">
                <a:solidFill>
                  <a:schemeClr val="accent1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41992" name="Text Box 8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8162925" cy="396875"/>
          </a:xfrm>
          <a:noFill/>
        </p:spPr>
        <p:txBody>
          <a:bodyPr/>
          <a:lstStyle/>
          <a:p>
            <a:r>
              <a:rPr lang="en-US" sz="2000" b="1" smtClean="0"/>
              <a:t>Comparative Characteristics of Common vs. Preferred Stocks</a:t>
            </a:r>
          </a:p>
        </p:txBody>
      </p:sp>
      <p:sp>
        <p:nvSpPr>
          <p:cNvPr id="68615" name="Line 10"/>
          <p:cNvSpPr>
            <a:spLocks noChangeShapeType="1"/>
          </p:cNvSpPr>
          <p:nvPr/>
        </p:nvSpPr>
        <p:spPr bwMode="auto">
          <a:xfrm>
            <a:off x="827088" y="6453188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3286124"/>
            <a:ext cx="7805735" cy="523220"/>
          </a:xfrm>
        </p:spPr>
        <p:txBody>
          <a:bodyPr/>
          <a:lstStyle/>
          <a:p>
            <a:r>
              <a:rPr lang="en-US" sz="2800" b="1" dirty="0" smtClean="0"/>
              <a:t>Valuation of Common Stocks</a:t>
            </a:r>
            <a:endParaRPr lang="el-GR" sz="28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5CAEF-A8CE-4E32-A05C-E334799B0D01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8DDB-7071-42EA-B0E6-7EDAFCB1058C}" type="slidenum">
              <a:rPr lang="en-US"/>
              <a:pPr/>
              <a:t>95</a:t>
            </a:fld>
            <a:endParaRPr lang="en-US"/>
          </a:p>
        </p:txBody>
      </p:sp>
      <p:sp>
        <p:nvSpPr>
          <p:cNvPr id="441355" name="Rectangle 11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5791200" cy="430887"/>
          </a:xfrm>
          <a:noFill/>
          <a:ln/>
        </p:spPr>
        <p:txBody>
          <a:bodyPr/>
          <a:lstStyle/>
          <a:p>
            <a:r>
              <a:rPr lang="en-US" sz="2200" b="1" dirty="0"/>
              <a:t>Stock Valuation Models</a:t>
            </a:r>
          </a:p>
        </p:txBody>
      </p:sp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899592" y="1988840"/>
            <a:ext cx="6477000" cy="457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Expected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Dividends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971600" y="2564904"/>
            <a:ext cx="7920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latin typeface="+mn-lt"/>
              </a:rPr>
              <a:t>D</a:t>
            </a:r>
            <a:r>
              <a:rPr lang="en-US" sz="2000" b="1" i="1" baseline="-25000" dirty="0" smtClean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 = dividend stockholder expects to receive at year-end </a:t>
            </a:r>
            <a:r>
              <a:rPr lang="en-US" sz="2000" i="1" dirty="0" smtClean="0">
                <a:latin typeface="+mn-lt"/>
              </a:rPr>
              <a:t>t</a:t>
            </a:r>
          </a:p>
          <a:p>
            <a:pPr>
              <a:lnSpc>
                <a:spcPct val="150000"/>
              </a:lnSpc>
            </a:pPr>
            <a:r>
              <a:rPr lang="en-US" sz="2000" b="1" i="1" dirty="0" smtClean="0">
                <a:latin typeface="+mn-lt"/>
              </a:rPr>
              <a:t>D</a:t>
            </a:r>
            <a:r>
              <a:rPr lang="en-US" sz="2000" b="1" i="1" baseline="-25000" dirty="0" smtClean="0">
                <a:latin typeface="+mn-lt"/>
              </a:rPr>
              <a:t>0</a:t>
            </a:r>
            <a:r>
              <a:rPr lang="en-US" sz="2000" dirty="0" smtClean="0">
                <a:latin typeface="+mn-lt"/>
              </a:rPr>
              <a:t> = most recent dividend already paid</a:t>
            </a:r>
          </a:p>
          <a:p>
            <a:pPr>
              <a:lnSpc>
                <a:spcPct val="150000"/>
              </a:lnSpc>
            </a:pPr>
            <a:r>
              <a:rPr lang="en-US" sz="2000" b="1" i="1" dirty="0" smtClean="0">
                <a:latin typeface="+mn-lt"/>
              </a:rPr>
              <a:t>D</a:t>
            </a:r>
            <a:r>
              <a:rPr lang="en-US" sz="2000" b="1" i="1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 = next dividend expected to be paid at year-end </a:t>
            </a:r>
            <a:r>
              <a:rPr lang="en-US" sz="2000" i="1" dirty="0" smtClean="0">
                <a:latin typeface="+mn-lt"/>
              </a:rPr>
              <a:t>t</a:t>
            </a:r>
          </a:p>
          <a:p>
            <a:pPr>
              <a:lnSpc>
                <a:spcPct val="150000"/>
              </a:lnSpc>
            </a:pPr>
            <a:r>
              <a:rPr lang="en-US" sz="2000" b="1" i="1" dirty="0" smtClean="0">
                <a:latin typeface="+mn-lt"/>
              </a:rPr>
              <a:t>D</a:t>
            </a:r>
            <a:r>
              <a:rPr lang="en-US" sz="2000" b="1" i="1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= dividend expected at 2-years’ end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all future dividends are expected values,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so the estimates may differ among investors</a:t>
            </a:r>
            <a:endParaRPr lang="en-US" sz="18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5" grpId="0" autoUpdateAnimBg="0"/>
      <p:bldP spid="441356" grpId="0" build="p" autoUpdateAnimBg="0" advAuto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6C45-9672-4CB1-A3A4-6E198CF2A4DE}" type="slidenum">
              <a:rPr lang="en-US"/>
              <a:pPr/>
              <a:t>96</a:t>
            </a:fld>
            <a:endParaRPr lang="en-US"/>
          </a:p>
        </p:txBody>
      </p:sp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899592" y="198884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Market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Price</a:t>
            </a:r>
          </a:p>
          <a:p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42381" name="Rectangle 13"/>
          <p:cNvSpPr>
            <a:spLocks noGrp="1" noChangeArrowheads="1"/>
          </p:cNvSpPr>
          <p:nvPr>
            <p:ph type="title"/>
          </p:nvPr>
        </p:nvSpPr>
        <p:spPr>
          <a:xfrm>
            <a:off x="642910" y="928670"/>
            <a:ext cx="5791200" cy="430887"/>
          </a:xfrm>
          <a:noFill/>
          <a:ln/>
        </p:spPr>
        <p:txBody>
          <a:bodyPr/>
          <a:lstStyle/>
          <a:p>
            <a:r>
              <a:rPr lang="en-US" sz="2200" b="1" dirty="0"/>
              <a:t>Stock Valuation Models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971600" y="2276872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latin typeface="+mn-lt"/>
              </a:rPr>
              <a:t>P</a:t>
            </a:r>
            <a:r>
              <a:rPr lang="en-US" sz="2000" b="1" i="1" baseline="-25000" dirty="0" smtClean="0">
                <a:latin typeface="+mn-lt"/>
              </a:rPr>
              <a:t>0</a:t>
            </a:r>
            <a:r>
              <a:rPr lang="en-US" sz="2000" dirty="0" smtClean="0">
                <a:latin typeface="+mn-lt"/>
              </a:rPr>
              <a:t> = price at which a stock sells in the market today (</a:t>
            </a:r>
            <a:r>
              <a:rPr lang="en-US" sz="2000" i="1" dirty="0" smtClean="0">
                <a:latin typeface="+mn-lt"/>
              </a:rPr>
              <a:t>t</a:t>
            </a:r>
            <a:r>
              <a:rPr lang="en-US" sz="2000" i="1" baseline="-25000" dirty="0" smtClean="0">
                <a:latin typeface="+mn-lt"/>
              </a:rPr>
              <a:t>0</a:t>
            </a:r>
            <a:r>
              <a:rPr lang="en-US" sz="2000" dirty="0" smtClean="0">
                <a:latin typeface="+mn-lt"/>
              </a:rPr>
              <a:t>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71600" y="2996952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Intrinsic Price </a:t>
            </a:r>
            <a:endParaRPr lang="en-US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971600" y="3356992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baseline="30000" dirty="0" smtClean="0">
                <a:latin typeface="+mn-lt"/>
              </a:rPr>
              <a:t>^</a:t>
            </a:r>
            <a:r>
              <a:rPr lang="en-US" sz="2000" b="1" i="1" dirty="0" smtClean="0">
                <a:latin typeface="+mn-lt"/>
              </a:rPr>
              <a:t>P</a:t>
            </a:r>
            <a:r>
              <a:rPr lang="en-US" sz="2000" b="1" i="1" baseline="-25000" dirty="0" smtClean="0">
                <a:latin typeface="+mn-lt"/>
              </a:rPr>
              <a:t>0</a:t>
            </a:r>
            <a:r>
              <a:rPr lang="en-US" sz="2000" dirty="0" smtClean="0">
                <a:latin typeface="+mn-lt"/>
              </a:rPr>
              <a:t> = price of stock justified by the facts (in investors’ perception);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         </a:t>
            </a:r>
            <a:r>
              <a:rPr lang="en-US" sz="1800" dirty="0" smtClean="0">
                <a:latin typeface="+mn-lt"/>
              </a:rPr>
              <a:t>may differ from stock’s current market price, its book value or both</a:t>
            </a:r>
            <a:endParaRPr lang="en-US" sz="10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b="1" i="1" baseline="30000" dirty="0" smtClean="0">
                <a:latin typeface="+mn-lt"/>
              </a:rPr>
              <a:t>^</a:t>
            </a:r>
            <a:r>
              <a:rPr lang="en-US" sz="2000" b="1" i="1" dirty="0" smtClean="0">
                <a:latin typeface="+mn-lt"/>
              </a:rPr>
              <a:t>P</a:t>
            </a:r>
            <a:r>
              <a:rPr lang="en-US" sz="2000" b="1" i="1" baseline="-25000" dirty="0" smtClean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 = price of stock expected at year-end </a:t>
            </a:r>
            <a:r>
              <a:rPr lang="en-US" sz="2000" i="1" dirty="0" smtClean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 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71600" y="4725144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Growth Rate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043608" y="5013176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latin typeface="+mn-lt"/>
              </a:rPr>
              <a:t>g</a:t>
            </a:r>
            <a:r>
              <a:rPr lang="en-US" sz="2000" dirty="0" smtClean="0">
                <a:latin typeface="+mn-lt"/>
              </a:rPr>
              <a:t> = expected rate of change in dividends per share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5" grpId="0" build="p" autoUpdateAnimBg="0" advAuto="0"/>
      <p:bldP spid="7" grpId="0" build="p" autoUpdateAnimBg="0" advAuto="0"/>
      <p:bldP spid="13" grpId="0" build="p" autoUpdateAnimBg="0" advAuto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B883-AD84-4687-909B-90A96CCB4610}" type="slidenum">
              <a:rPr lang="en-US"/>
              <a:pPr/>
              <a:t>97</a:t>
            </a:fld>
            <a:endParaRPr lang="en-US"/>
          </a:p>
        </p:txBody>
      </p:sp>
      <p:sp>
        <p:nvSpPr>
          <p:cNvPr id="446471" name="Rectangle 7"/>
          <p:cNvSpPr>
            <a:spLocks noChangeArrowheads="1"/>
          </p:cNvSpPr>
          <p:nvPr/>
        </p:nvSpPr>
        <p:spPr bwMode="auto">
          <a:xfrm>
            <a:off x="714348" y="1928802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Required Rate of Return</a:t>
            </a:r>
          </a:p>
        </p:txBody>
      </p:sp>
      <p:sp>
        <p:nvSpPr>
          <p:cNvPr id="446477" name="Rectangle 13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5791200" cy="430887"/>
          </a:xfrm>
          <a:noFill/>
          <a:ln/>
        </p:spPr>
        <p:txBody>
          <a:bodyPr/>
          <a:lstStyle/>
          <a:p>
            <a:r>
              <a:rPr lang="en-US" sz="2200" b="1" dirty="0"/>
              <a:t>Stock Valuation Models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755576" y="22768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latin typeface="+mn-lt"/>
              </a:rPr>
              <a:t>k</a:t>
            </a:r>
            <a:r>
              <a:rPr lang="en-US" sz="1800" b="1" i="1" baseline="-25000" dirty="0" smtClean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 = minimum rate of return on a common stock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that stockholders consider acceptable,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given its riskiness &amp; returns available on other investments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3568" y="3501008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Dividend Yield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83568" y="3861048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i="1" baseline="30000" dirty="0" smtClean="0"/>
              <a:t>^</a:t>
            </a:r>
            <a:r>
              <a:rPr lang="en-US" sz="1800" b="1" i="1" dirty="0" smtClean="0">
                <a:latin typeface="+mn-lt"/>
              </a:rPr>
              <a:t>D</a:t>
            </a:r>
            <a:r>
              <a:rPr lang="en-US" sz="1800" b="1" i="1" baseline="-25000" dirty="0" smtClean="0">
                <a:latin typeface="+mn-lt"/>
              </a:rPr>
              <a:t>1  </a:t>
            </a:r>
            <a:r>
              <a:rPr lang="en-US" sz="1800" b="1" i="1" dirty="0" smtClean="0">
                <a:latin typeface="+mn-lt"/>
              </a:rPr>
              <a:t>/ P</a:t>
            </a:r>
            <a:r>
              <a:rPr lang="en-US" sz="1800" b="1" i="1" baseline="-25000" dirty="0" smtClean="0">
                <a:latin typeface="+mn-lt"/>
              </a:rPr>
              <a:t>0</a:t>
            </a:r>
            <a:r>
              <a:rPr lang="en-US" sz="1800" dirty="0" smtClean="0">
                <a:latin typeface="+mn-lt"/>
              </a:rPr>
              <a:t> = expected dividend (</a:t>
            </a:r>
            <a:r>
              <a:rPr lang="en-US" sz="1800" i="1" dirty="0" smtClean="0">
                <a:latin typeface="+mn-lt"/>
              </a:rPr>
              <a:t>D</a:t>
            </a:r>
            <a:r>
              <a:rPr lang="en-US" sz="1800" i="1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) divided by current stock price (</a:t>
            </a:r>
            <a:r>
              <a:rPr lang="en-US" sz="1800" i="1" dirty="0" smtClean="0">
                <a:latin typeface="+mn-lt"/>
              </a:rPr>
              <a:t>P</a:t>
            </a:r>
            <a:r>
              <a:rPr lang="en-US" sz="1800" i="1" baseline="-25000" dirty="0" smtClean="0">
                <a:latin typeface="+mn-lt"/>
              </a:rPr>
              <a:t>0</a:t>
            </a:r>
            <a:r>
              <a:rPr lang="en-US" sz="1800" dirty="0" smtClean="0">
                <a:latin typeface="+mn-lt"/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3568" y="4581128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Capital Gain Yield</a:t>
            </a:r>
          </a:p>
          <a:p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55576" y="5085184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latin typeface="+mn-lt"/>
              </a:rPr>
              <a:t>(P</a:t>
            </a:r>
            <a:r>
              <a:rPr lang="en-US" sz="1800" b="1" i="1" baseline="-25000" dirty="0" smtClean="0">
                <a:latin typeface="+mn-lt"/>
              </a:rPr>
              <a:t>1 </a:t>
            </a:r>
            <a:r>
              <a:rPr lang="en-US" sz="1800" b="1" i="1" dirty="0" smtClean="0">
                <a:latin typeface="+mn-lt"/>
              </a:rPr>
              <a:t>- P</a:t>
            </a:r>
            <a:r>
              <a:rPr lang="en-US" sz="1800" b="1" i="1" baseline="-25000" dirty="0" smtClean="0">
                <a:latin typeface="+mn-lt"/>
              </a:rPr>
              <a:t>0</a:t>
            </a:r>
            <a:r>
              <a:rPr lang="en-US" sz="1800" b="1" i="1" dirty="0" smtClean="0">
                <a:latin typeface="+mn-lt"/>
              </a:rPr>
              <a:t>) / P</a:t>
            </a:r>
            <a:r>
              <a:rPr lang="en-US" sz="1800" b="1" i="1" baseline="-25000" dirty="0" smtClean="0">
                <a:latin typeface="+mn-lt"/>
              </a:rPr>
              <a:t>0</a:t>
            </a:r>
            <a:r>
              <a:rPr lang="en-US" sz="1800" dirty="0" smtClean="0">
                <a:latin typeface="+mn-lt"/>
              </a:rPr>
              <a:t> = change in price (</a:t>
            </a:r>
            <a:r>
              <a:rPr lang="en-US" sz="1800" i="1" dirty="0" smtClean="0">
                <a:latin typeface="+mn-lt"/>
              </a:rPr>
              <a:t>P</a:t>
            </a:r>
            <a:r>
              <a:rPr lang="en-US" sz="1800" i="1" baseline="-25000" dirty="0" smtClean="0">
                <a:latin typeface="+mn-lt"/>
              </a:rPr>
              <a:t>1</a:t>
            </a:r>
            <a:r>
              <a:rPr lang="en-US" sz="1800" i="1" dirty="0" smtClean="0">
                <a:latin typeface="+mn-lt"/>
              </a:rPr>
              <a:t>-P</a:t>
            </a:r>
            <a:r>
              <a:rPr lang="en-US" sz="1800" i="1" baseline="-25000" dirty="0" smtClean="0">
                <a:latin typeface="+mn-lt"/>
              </a:rPr>
              <a:t>0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= capital gain) during a given year 1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                 divided by its price at year-start (</a:t>
            </a:r>
            <a:r>
              <a:rPr lang="en-US" sz="1800" i="1" dirty="0" smtClean="0">
                <a:latin typeface="+mn-lt"/>
              </a:rPr>
              <a:t>P</a:t>
            </a:r>
            <a:r>
              <a:rPr lang="en-US" sz="1800" i="1" baseline="-25000" dirty="0" smtClean="0">
                <a:latin typeface="+mn-lt"/>
              </a:rPr>
              <a:t>0</a:t>
            </a:r>
            <a:r>
              <a:rPr lang="en-US" sz="1800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1" grpId="0" build="p" autoUpdateAnimBg="0" advAuto="0"/>
      <p:bldP spid="8" grpId="0" build="p" autoUpdateAnimBg="0" advAuto="0"/>
      <p:bldP spid="10" grpId="0" build="p" autoUpdateAnimBg="0" advAuto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D490-0C8B-4BD6-A728-C1DDF4900F14}" type="slidenum">
              <a:rPr lang="en-US"/>
              <a:pPr/>
              <a:t>98</a:t>
            </a:fld>
            <a:endParaRPr lang="en-US"/>
          </a:p>
        </p:txBody>
      </p:sp>
      <p:sp>
        <p:nvSpPr>
          <p:cNvPr id="450567" name="Rectangle 7"/>
          <p:cNvSpPr>
            <a:spLocks noChangeArrowheads="1"/>
          </p:cNvSpPr>
          <p:nvPr/>
        </p:nvSpPr>
        <p:spPr bwMode="auto">
          <a:xfrm>
            <a:off x="827584" y="3573016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Actual Rate of Return</a:t>
            </a:r>
          </a:p>
        </p:txBody>
      </p:sp>
      <p:sp>
        <p:nvSpPr>
          <p:cNvPr id="450573" name="Rectangle 13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5791200" cy="430887"/>
          </a:xfrm>
          <a:noFill/>
          <a:ln/>
        </p:spPr>
        <p:txBody>
          <a:bodyPr/>
          <a:lstStyle/>
          <a:p>
            <a:r>
              <a:rPr lang="en-US" sz="2200" b="1" dirty="0"/>
              <a:t>Stock Valuation Models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3568" y="2132856"/>
            <a:ext cx="583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Expected Rate of Return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755576" y="2636912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baseline="30000" dirty="0" smtClean="0"/>
              <a:t>^</a:t>
            </a:r>
            <a:r>
              <a:rPr lang="en-US" sz="1800" b="1" i="1" dirty="0" smtClean="0">
                <a:latin typeface="+mn-lt"/>
              </a:rPr>
              <a:t>k</a:t>
            </a:r>
            <a:r>
              <a:rPr lang="en-US" sz="1800" b="1" i="1" baseline="-25000" dirty="0" smtClean="0">
                <a:latin typeface="+mn-lt"/>
              </a:rPr>
              <a:t>s </a:t>
            </a:r>
            <a:r>
              <a:rPr lang="en-US" sz="1800" dirty="0" smtClean="0">
                <a:latin typeface="+mn-lt"/>
              </a:rPr>
              <a:t>  = rate of return on a common stock that an investor expects to receive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 =  (</a:t>
            </a:r>
            <a:r>
              <a:rPr lang="en-US" sz="1800" b="1" i="1" baseline="30000" dirty="0" smtClean="0"/>
              <a:t>^</a:t>
            </a:r>
            <a:r>
              <a:rPr lang="en-US" sz="1800" dirty="0" smtClean="0">
                <a:latin typeface="+mn-lt"/>
              </a:rPr>
              <a:t>D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 / P</a:t>
            </a:r>
            <a:r>
              <a:rPr lang="en-US" sz="1800" baseline="-25000" dirty="0" smtClean="0">
                <a:latin typeface="+mn-lt"/>
              </a:rPr>
              <a:t>0</a:t>
            </a:r>
            <a:r>
              <a:rPr lang="en-US" sz="1800" dirty="0" smtClean="0">
                <a:latin typeface="+mn-lt"/>
              </a:rPr>
              <a:t>) + ((</a:t>
            </a:r>
            <a:r>
              <a:rPr lang="en-US" sz="1800" i="1" dirty="0" smtClean="0">
                <a:latin typeface="+mn-lt"/>
              </a:rPr>
              <a:t>P</a:t>
            </a:r>
            <a:r>
              <a:rPr lang="en-US" sz="1800" i="1" baseline="-25000" dirty="0" smtClean="0">
                <a:latin typeface="+mn-lt"/>
              </a:rPr>
              <a:t>1 </a:t>
            </a:r>
            <a:r>
              <a:rPr lang="en-US" sz="1800" i="1" dirty="0" smtClean="0">
                <a:latin typeface="+mn-lt"/>
              </a:rPr>
              <a:t>- P</a:t>
            </a:r>
            <a:r>
              <a:rPr lang="en-US" sz="1800" i="1" baseline="-25000" dirty="0" smtClean="0">
                <a:latin typeface="+mn-lt"/>
              </a:rPr>
              <a:t>0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) / P</a:t>
            </a:r>
            <a:r>
              <a:rPr lang="en-US" sz="1800" baseline="-25000" dirty="0" smtClean="0">
                <a:latin typeface="+mn-lt"/>
              </a:rPr>
              <a:t>0</a:t>
            </a:r>
            <a:r>
              <a:rPr lang="en-US" sz="1800" dirty="0" smtClean="0">
                <a:latin typeface="+mn-lt"/>
              </a:rPr>
              <a:t>)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55576" y="4005064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latin typeface="+mn-lt"/>
              </a:rPr>
              <a:t>k</a:t>
            </a:r>
            <a:r>
              <a:rPr lang="en-US" sz="1800" b="1" i="1" baseline="-25000" dirty="0" smtClean="0">
                <a:latin typeface="+mn-lt"/>
              </a:rPr>
              <a:t>s </a:t>
            </a:r>
            <a:r>
              <a:rPr lang="en-US" sz="1800" dirty="0" smtClean="0">
                <a:latin typeface="+mn-lt"/>
              </a:rPr>
              <a:t>    =  rate of return on a common stock that an investor actually receives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 =  (Dividend Yield) + (Capital Gains Yield)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7" grpId="0" build="p" autoUpdateAnimBg="0" advAuto="0"/>
      <p:bldP spid="7" grpId="0" build="p" autoUpdateAnimBg="0" advAuto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51D-7BD0-480F-B90B-3D998904B8B5}" type="slidenum">
              <a:rPr lang="en-US"/>
              <a:pPr/>
              <a:t>99</a:t>
            </a:fld>
            <a:endParaRPr lang="en-US"/>
          </a:p>
        </p:txBody>
      </p:sp>
      <p:sp>
        <p:nvSpPr>
          <p:cNvPr id="436232" name="Rectangle 8"/>
          <p:cNvSpPr>
            <a:spLocks noGrp="1" noChangeArrowheads="1"/>
          </p:cNvSpPr>
          <p:nvPr>
            <p:ph type="title"/>
          </p:nvPr>
        </p:nvSpPr>
        <p:spPr>
          <a:xfrm>
            <a:off x="714348" y="714356"/>
            <a:ext cx="8162925" cy="762000"/>
          </a:xfrm>
        </p:spPr>
        <p:txBody>
          <a:bodyPr/>
          <a:lstStyle/>
          <a:p>
            <a:pPr algn="l"/>
            <a:r>
              <a:rPr lang="en-US" sz="2200" b="1" dirty="0"/>
              <a:t>Expected Dividends as </a:t>
            </a:r>
            <a:br>
              <a:rPr lang="en-US" sz="2200" b="1" dirty="0"/>
            </a:br>
            <a:r>
              <a:rPr lang="en-US" sz="2200" b="1" dirty="0"/>
              <a:t>the Basis for Stock Values</a:t>
            </a:r>
          </a:p>
        </p:txBody>
      </p:sp>
      <p:sp>
        <p:nvSpPr>
          <p:cNvPr id="4362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2813" y="2643182"/>
            <a:ext cx="8231187" cy="21431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if </a:t>
            </a:r>
            <a:r>
              <a:rPr lang="en-US" sz="2200" dirty="0"/>
              <a:t>you hold a stock </a:t>
            </a:r>
            <a:r>
              <a:rPr lang="en-US" sz="2200" dirty="0" smtClean="0"/>
              <a:t>forever	</a:t>
            </a:r>
            <a:r>
              <a:rPr lang="en-US" sz="2200" b="1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2200" dirty="0" smtClean="0"/>
              <a:t> </a:t>
            </a:r>
            <a:r>
              <a:rPr lang="en-US" sz="2200" dirty="0"/>
              <a:t>all you receive </a:t>
            </a:r>
            <a:r>
              <a:rPr lang="en-US" sz="2200" dirty="0" smtClean="0"/>
              <a:t>is….</a:t>
            </a:r>
            <a:br>
              <a:rPr lang="en-US" sz="2200" dirty="0" smtClean="0"/>
            </a:br>
            <a:r>
              <a:rPr lang="en-US" sz="2200" dirty="0" smtClean="0"/>
              <a:t>				     </a:t>
            </a: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dividend </a:t>
            </a:r>
            <a:r>
              <a:rPr lang="en-US" sz="2200" b="1" dirty="0" smtClean="0">
                <a:solidFill>
                  <a:srgbClr val="C00000"/>
                </a:solidFill>
              </a:rPr>
              <a:t>payments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 </a:t>
            </a:r>
            <a:endParaRPr lang="en-US" sz="1050" dirty="0" smtClean="0"/>
          </a:p>
          <a:p>
            <a:pPr>
              <a:lnSpc>
                <a:spcPct val="90000"/>
              </a:lnSpc>
              <a:buNone/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value of the stock today </a:t>
            </a:r>
            <a:r>
              <a:rPr lang="en-US" sz="2200" dirty="0" smtClean="0"/>
              <a:t>= </a:t>
            </a:r>
            <a:r>
              <a:rPr lang="en-US" sz="2200" dirty="0"/>
              <a:t>the present value </a:t>
            </a:r>
            <a:r>
              <a:rPr lang="en-US" sz="2200" dirty="0" smtClean="0"/>
              <a:t>of…</a:t>
            </a:r>
            <a:br>
              <a:rPr lang="en-US" sz="2200" dirty="0" smtClean="0"/>
            </a:br>
            <a:r>
              <a:rPr lang="en-US" sz="2200" dirty="0" smtClean="0"/>
              <a:t>                                                </a:t>
            </a: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future dividend </a:t>
            </a:r>
            <a:r>
              <a:rPr lang="en-US" sz="2200" b="1" dirty="0" smtClean="0">
                <a:solidFill>
                  <a:srgbClr val="C00000"/>
                </a:solidFill>
              </a:rPr>
              <a:t>payments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6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2" grpId="0" autoUpdateAnimBg="0"/>
      <p:bldP spid="436233" grpId="0" build="p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3416</TotalTime>
  <Words>2615</Words>
  <Application>Microsoft Office PowerPoint</Application>
  <PresentationFormat>On-screen Show (4:3)</PresentationFormat>
  <Paragraphs>1023</Paragraphs>
  <Slides>111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111</vt:i4>
      </vt:variant>
    </vt:vector>
  </HeadingPairs>
  <TitlesOfParts>
    <vt:vector size="118" baseType="lpstr">
      <vt:lpstr>Bold Stripes</vt:lpstr>
      <vt:lpstr>1_Office Theme</vt:lpstr>
      <vt:lpstr>Θέμα του Office</vt:lpstr>
      <vt:lpstr>Clip</vt:lpstr>
      <vt:lpstr>Equation</vt:lpstr>
      <vt:lpstr>Worksheet</vt:lpstr>
      <vt:lpstr>Chart</vt:lpstr>
      <vt:lpstr>Διεθνής Χρηματοοικονομική</vt:lpstr>
      <vt:lpstr>Άδειες Χρήσης</vt:lpstr>
      <vt:lpstr>Χρηματοδότηση</vt:lpstr>
      <vt:lpstr>PowerPoint Presentation</vt:lpstr>
      <vt:lpstr>PowerPoint Presentation</vt:lpstr>
      <vt:lpstr>Background</vt:lpstr>
      <vt:lpstr>Background</vt:lpstr>
      <vt:lpstr>PowerPoint Presentation</vt:lpstr>
      <vt:lpstr>Major source of funds</vt:lpstr>
      <vt:lpstr>Estimating amount of required external funds</vt:lpstr>
      <vt:lpstr>Estimating amount of required external funds</vt:lpstr>
      <vt:lpstr>PowerPoint Presentation</vt:lpstr>
      <vt:lpstr>PowerPoint Presentation</vt:lpstr>
      <vt:lpstr>Balance Sheet - Income Statement link</vt:lpstr>
      <vt:lpstr>International Financial System</vt:lpstr>
      <vt:lpstr>Financial System: Structure &amp; Functions</vt:lpstr>
      <vt:lpstr>PowerPoint Presentation</vt:lpstr>
      <vt:lpstr>Direct Financing </vt:lpstr>
      <vt:lpstr>Indirect or Intermediated Financing </vt:lpstr>
      <vt:lpstr>Indirect or Intermediated Financing</vt:lpstr>
      <vt:lpstr>Indirect or Intermediated Financing</vt:lpstr>
      <vt:lpstr>PowerPoint Presentation</vt:lpstr>
      <vt:lpstr>Securities Markets </vt:lpstr>
      <vt:lpstr>Securities Markets</vt:lpstr>
      <vt:lpstr>Securities Markets</vt:lpstr>
      <vt:lpstr>Securities Markets</vt:lpstr>
      <vt:lpstr>PowerPoint Presentation</vt:lpstr>
      <vt:lpstr>Securities Markets</vt:lpstr>
      <vt:lpstr>How firms issue Securities</vt:lpstr>
      <vt:lpstr>How firms issue Securities </vt:lpstr>
      <vt:lpstr>How firms issue Securities </vt:lpstr>
      <vt:lpstr>PowerPoint Presentation</vt:lpstr>
      <vt:lpstr>How firms issue Securities</vt:lpstr>
      <vt:lpstr>How firms issue Securities</vt:lpstr>
      <vt:lpstr>Basic steps of a US IPO</vt:lpstr>
      <vt:lpstr>How firms issue Securities</vt:lpstr>
      <vt:lpstr>How firms issue Securities - example</vt:lpstr>
      <vt:lpstr>PowerPoint Presentation</vt:lpstr>
      <vt:lpstr>Share price adjustment</vt:lpstr>
      <vt:lpstr>Share price adjustment</vt:lpstr>
      <vt:lpstr>Share price adjustment - case</vt:lpstr>
      <vt:lpstr>Share price adjustment - case</vt:lpstr>
      <vt:lpstr>Share price adjustment - case</vt:lpstr>
      <vt:lpstr>PowerPoint Presentation</vt:lpstr>
      <vt:lpstr>Intro to Valuation</vt:lpstr>
      <vt:lpstr>Basic Valuation Principle</vt:lpstr>
      <vt:lpstr>Basic Valuation Model</vt:lpstr>
      <vt:lpstr> Debt Capital</vt:lpstr>
      <vt:lpstr>Debt Capital</vt:lpstr>
      <vt:lpstr>Debt Capital</vt:lpstr>
      <vt:lpstr>Debt Capital</vt:lpstr>
      <vt:lpstr>Debt Capital: Characteristics</vt:lpstr>
      <vt:lpstr>Debt Capital: Characteristics</vt:lpstr>
      <vt:lpstr>Debt Capital: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note on the ‘Yield Curve’</vt:lpstr>
      <vt:lpstr>The ‘Yield Curve’ shape</vt:lpstr>
      <vt:lpstr>Yield Curve</vt:lpstr>
      <vt:lpstr>Yield Curve</vt:lpstr>
      <vt:lpstr>Interest Rate Curve: US Mortgages</vt:lpstr>
      <vt:lpstr>LIBOR as a reference rate</vt:lpstr>
      <vt:lpstr>LIBOR in US Dollars</vt:lpstr>
      <vt:lpstr>A General Principle on Interest Rates</vt:lpstr>
      <vt:lpstr>The Price-Yield relationship</vt:lpstr>
      <vt:lpstr>Bond Valuation</vt:lpstr>
      <vt:lpstr>Bond Value</vt:lpstr>
      <vt:lpstr>Bond Value with  Semiannual Compounding</vt:lpstr>
      <vt:lpstr>Issuing Corporate Bonds </vt:lpstr>
      <vt:lpstr>Issuing Corporate Bonds </vt:lpstr>
      <vt:lpstr>Bond Valuation</vt:lpstr>
      <vt:lpstr>Bond Valuation</vt:lpstr>
      <vt:lpstr>Bond Valuation &amp; Risk</vt:lpstr>
      <vt:lpstr>Bond Valuation &amp; Credit Rating</vt:lpstr>
      <vt:lpstr>Bond Prices &amp; Bond Yield</vt:lpstr>
      <vt:lpstr>Bond Facts:  - coupon = 15% - par value = $1000 - interest rates = 10%, 15%, 20%</vt:lpstr>
      <vt:lpstr>Changes in Bond Values Over Time</vt:lpstr>
      <vt:lpstr>Interest Rate Risk on a Bond</vt:lpstr>
      <vt:lpstr>Value of Long &amp; Short-Term 15% Annual Coupon Rate Bonds</vt:lpstr>
      <vt:lpstr>Value of Long &amp; Short-Term 15% Annual Coupon Rate Bonds</vt:lpstr>
      <vt:lpstr>Value of a $1,000 Bond Issued September 30, 1993 - matures on September 30, 2008</vt:lpstr>
      <vt:lpstr>Other Types of Bonds</vt:lpstr>
      <vt:lpstr>Other Types of Bonds</vt:lpstr>
      <vt:lpstr>Other Types of Bonds</vt:lpstr>
      <vt:lpstr>Convertible Bonds</vt:lpstr>
      <vt:lpstr>Types of Bonds</vt:lpstr>
      <vt:lpstr>Equity Capital &amp; Valuation</vt:lpstr>
      <vt:lpstr>Equity Capital: Characteristics &amp; Valuation</vt:lpstr>
      <vt:lpstr>PowerPoint Presentation</vt:lpstr>
      <vt:lpstr>Comparative Characteristics of Common vs. Preferred Stocks</vt:lpstr>
      <vt:lpstr>Valuation of Common Stocks</vt:lpstr>
      <vt:lpstr>Stock Valuation Models</vt:lpstr>
      <vt:lpstr>Stock Valuation Models</vt:lpstr>
      <vt:lpstr>Stock Valuation Models</vt:lpstr>
      <vt:lpstr>Stock Valuation Models</vt:lpstr>
      <vt:lpstr>Expected Dividends as  the Basis for Stock Values</vt:lpstr>
      <vt:lpstr>Expected Dividends as  the Basis for Stock Values</vt:lpstr>
      <vt:lpstr>Stock Values with Zero Growth</vt:lpstr>
      <vt:lpstr>Normal or Constant Growth</vt:lpstr>
      <vt:lpstr>PowerPoint Presentation</vt:lpstr>
      <vt:lpstr>Stock Valuation with Normal, or Constant, Growth: Gordon Model</vt:lpstr>
      <vt:lpstr>Expected Rate of Return on a Constant Growth Stock</vt:lpstr>
      <vt:lpstr>Valuing Stocks with  Non-Constant Growth</vt:lpstr>
      <vt:lpstr>Valuing Stocks with  Non-Constant Growth</vt:lpstr>
      <vt:lpstr>Changes in Stock Valuation</vt:lpstr>
      <vt:lpstr>The Efficient Markets Hypothesis (EMH)</vt:lpstr>
      <vt:lpstr>The Efficient Markets Hypothesis (EMH)</vt:lpstr>
      <vt:lpstr>Brief Assignment: Efficient Market Hypothesis (EMH)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Pamela Hall</dc:creator>
  <cp:lastModifiedBy>user</cp:lastModifiedBy>
  <cp:revision>866</cp:revision>
  <dcterms:created xsi:type="dcterms:W3CDTF">2001-03-04T14:55:19Z</dcterms:created>
  <dcterms:modified xsi:type="dcterms:W3CDTF">2015-11-27T09:44:24Z</dcterms:modified>
</cp:coreProperties>
</file>