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48">
          <p15:clr>
            <a:srgbClr val="A4A3A4"/>
          </p15:clr>
        </p15:guide>
        <p15:guide id="2" pos="41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A16"/>
    <a:srgbClr val="534997"/>
    <a:srgbClr val="87004A"/>
    <a:srgbClr val="CEDECE"/>
    <a:srgbClr val="D0DCCD"/>
    <a:srgbClr val="6A643D"/>
    <a:srgbClr val="18417B"/>
    <a:srgbClr val="173B6E"/>
    <a:srgbClr val="D1C49A"/>
    <a:srgbClr val="E48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282" y="66"/>
      </p:cViewPr>
      <p:guideLst>
        <p:guide orient="horz" pos="3148"/>
        <p:guide pos="41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8" d="100"/>
        <a:sy n="2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0B6AF0-8D5F-A744-9847-F947E7B953E8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992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09BDD51-505B-0941-A338-BF90C2F4CFF9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090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noldMAred_72dpi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/>
          <a:stretch/>
        </p:blipFill>
        <p:spPr>
          <a:xfrm>
            <a:off x="14287" y="557179"/>
            <a:ext cx="4741583" cy="371375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187910" y="0"/>
            <a:ext cx="4956089" cy="6858000"/>
          </a:xfrm>
          <a:prstGeom prst="rect">
            <a:avLst/>
          </a:prstGeom>
          <a:solidFill>
            <a:srgbClr val="B41A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87911" y="202562"/>
            <a:ext cx="4956088" cy="50772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400" b="0" i="0" spc="300">
                <a:solidFill>
                  <a:schemeClr val="bg1">
                    <a:lumMod val="85000"/>
                  </a:schemeClr>
                </a:solidFill>
              </a:rPr>
              <a:t>CHAPTER</a:t>
            </a:r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284163" y="6215063"/>
            <a:ext cx="3903747" cy="64928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  <a:t>©2019 Cengage Learning. All Rights Reserved. May not be scanned, copied or duplicated, or posted to a publicly accessible website, in whole or in part. 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  <a:t>©Sashkin/Shutterstock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8731" y="750270"/>
            <a:ext cx="1522288" cy="1243943"/>
          </a:xfrm>
        </p:spPr>
        <p:txBody>
          <a:bodyPr>
            <a:noAutofit/>
          </a:bodyPr>
          <a:lstStyle>
            <a:lvl1pPr algn="ctr">
              <a:defRPr sz="8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76526" y="2615133"/>
            <a:ext cx="4617915" cy="3984105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" y="4430888"/>
            <a:ext cx="4187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B41A1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MACROECONOMICS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4954108"/>
            <a:ext cx="4187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Roger A. Arnold   </a:t>
            </a:r>
            <a:r>
              <a:rPr lang="en-US" sz="1600">
                <a:solidFill>
                  <a:srgbClr val="558ED5"/>
                </a:solidFill>
              </a:rPr>
              <a:t>•</a:t>
            </a:r>
            <a:r>
              <a:rPr lang="en-US" sz="1600"/>
              <a:t>   Thirteenth Edition</a:t>
            </a:r>
          </a:p>
        </p:txBody>
      </p:sp>
    </p:spTree>
    <p:extLst>
      <p:ext uri="{BB962C8B-B14F-4D97-AF65-F5344CB8AC3E}">
        <p14:creationId xmlns:p14="http://schemas.microsoft.com/office/powerpoint/2010/main" val="187030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35900" y="6410325"/>
            <a:ext cx="950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 9  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9016-46C0-D646-9825-C6FC9752D3C4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2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35900" y="6410325"/>
            <a:ext cx="950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 9  •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EE3EC-4935-A041-98E3-DDF91A8729F4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66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35900" y="6410325"/>
            <a:ext cx="950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 9  •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915B6-A78A-7447-B8D5-904229F5D0CA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49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35900" y="6410325"/>
            <a:ext cx="950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 9  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545FF-C066-CA47-8FDF-82AFB1BDE8A3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36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35900" y="6410325"/>
            <a:ext cx="950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 9  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6CAF-B300-A842-8784-EDE3EB783516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5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ame Side Corner Rectangle 10"/>
          <p:cNvSpPr/>
          <p:nvPr userDrawn="1"/>
        </p:nvSpPr>
        <p:spPr>
          <a:xfrm rot="10800000">
            <a:off x="197058" y="1173"/>
            <a:ext cx="8779992" cy="1178720"/>
          </a:xfrm>
          <a:prstGeom prst="round2SameRect">
            <a:avLst>
              <a:gd name="adj1" fmla="val 24151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0" y="6576436"/>
            <a:ext cx="8237538" cy="2809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kern="1200" dirty="0" smtClean="0">
                <a:solidFill>
                  <a:schemeClr val="bg1">
                    <a:lumMod val="7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/>
              <a:t>©2019 Cengage Learning. All Rights Reserved. May not be scanned, copied or duplicated, or posted to a publicly accessible website, in whole or in part.  ©SashkinShutterstock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7" y="759"/>
            <a:ext cx="8352084" cy="1179135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8794" y="1554717"/>
            <a:ext cx="8329089" cy="4938057"/>
          </a:xfrm>
        </p:spPr>
        <p:txBody>
          <a:bodyPr lIns="0" rIns="0">
            <a:normAutofit/>
          </a:bodyPr>
          <a:lstStyle>
            <a:lvl1pPr marL="342900" indent="-342900">
              <a:spcBef>
                <a:spcPts val="1400"/>
              </a:spcBef>
              <a:spcAft>
                <a:spcPts val="200"/>
              </a:spcAft>
              <a:buClr>
                <a:schemeClr val="tx2">
                  <a:lumMod val="60000"/>
                  <a:lumOff val="40000"/>
                </a:schemeClr>
              </a:buClr>
              <a:buSzPct val="125000"/>
              <a:buFont typeface="Lucida Grande"/>
              <a:buChar char="●"/>
              <a:defRPr sz="2200" b="1" i="0">
                <a:latin typeface="Century Gothic"/>
                <a:cs typeface="Century Gothic"/>
              </a:defRPr>
            </a:lvl1pPr>
            <a:lvl2pPr marL="685800" indent="-285750">
              <a:buClr>
                <a:schemeClr val="accent2">
                  <a:lumMod val="75000"/>
                </a:schemeClr>
              </a:buClr>
              <a:buFont typeface="Lucida Grande"/>
              <a:buChar char="•"/>
              <a:defRPr sz="2400"/>
            </a:lvl2pPr>
            <a:lvl3pPr marL="960120">
              <a:buClr>
                <a:schemeClr val="tx2">
                  <a:lumMod val="60000"/>
                  <a:lumOff val="40000"/>
                </a:schemeClr>
              </a:buClr>
              <a:defRPr sz="2400"/>
            </a:lvl3pPr>
            <a:lvl4pPr marL="1234440">
              <a:defRPr sz="2200" i="1"/>
            </a:lvl4pPr>
            <a:lvl5pPr marL="1508760" indent="-228600">
              <a:buFont typeface="Arial"/>
              <a:buChar char="•"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D4F67-4CA5-9544-BC5A-68CA2F38FE09}" type="slidenum">
              <a:rPr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SpokesBW.ps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81"/>
          <a:stretch/>
        </p:blipFill>
        <p:spPr>
          <a:xfrm>
            <a:off x="8243117" y="192632"/>
            <a:ext cx="900883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1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ame Side Corner Rectangle 10"/>
          <p:cNvSpPr/>
          <p:nvPr userDrawn="1"/>
        </p:nvSpPr>
        <p:spPr>
          <a:xfrm rot="10800000">
            <a:off x="197058" y="418"/>
            <a:ext cx="8779992" cy="618862"/>
          </a:xfrm>
          <a:prstGeom prst="round2SameRect">
            <a:avLst>
              <a:gd name="adj1" fmla="val 24151"/>
              <a:gd name="adj2" fmla="val 0"/>
            </a:avLst>
          </a:prstGeom>
          <a:solidFill>
            <a:srgbClr val="B9CD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0" y="6576436"/>
            <a:ext cx="8237538" cy="2809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kern="1200" dirty="0" smtClean="0">
                <a:solidFill>
                  <a:schemeClr val="bg1">
                    <a:lumMod val="7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/>
              <a:t>©2019 Cengage Learning. All Rights Reserved. May not be scanned, copied or duplicated, or posted to a publicly accessible website, in whole or in part.  ©SashkinShutterstock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7" y="760"/>
            <a:ext cx="8352084" cy="618521"/>
          </a:xfrm>
          <a:noFill/>
        </p:spPr>
        <p:txBody>
          <a:bodyPr>
            <a:norm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8794" y="902679"/>
            <a:ext cx="8329089" cy="5590095"/>
          </a:xfrm>
        </p:spPr>
        <p:txBody>
          <a:bodyPr lIns="0" rIns="0">
            <a:normAutofit/>
          </a:bodyPr>
          <a:lstStyle>
            <a:lvl1pPr marL="342900" indent="-342900">
              <a:spcBef>
                <a:spcPts val="1400"/>
              </a:spcBef>
              <a:spcAft>
                <a:spcPts val="200"/>
              </a:spcAft>
              <a:buClr>
                <a:schemeClr val="tx2">
                  <a:lumMod val="60000"/>
                  <a:lumOff val="40000"/>
                </a:schemeClr>
              </a:buClr>
              <a:buFont typeface="Lucida Grande"/>
              <a:buChar char="●"/>
              <a:defRPr sz="2400" b="1" i="0">
                <a:latin typeface="Century Gothic"/>
                <a:cs typeface="Century Gothic"/>
              </a:defRPr>
            </a:lvl1pPr>
            <a:lvl2pPr marL="685800" indent="-285750">
              <a:buClr>
                <a:schemeClr val="accent2">
                  <a:lumMod val="75000"/>
                </a:schemeClr>
              </a:buClr>
              <a:buFont typeface="Lucida Grande"/>
              <a:buChar char="•"/>
              <a:defRPr sz="2400"/>
            </a:lvl2pPr>
            <a:lvl3pPr marL="960120">
              <a:buClr>
                <a:schemeClr val="tx2">
                  <a:lumMod val="60000"/>
                  <a:lumOff val="40000"/>
                </a:schemeClr>
              </a:buClr>
              <a:defRPr sz="2400"/>
            </a:lvl3pPr>
            <a:lvl4pPr marL="1234440">
              <a:defRPr sz="2200" i="1"/>
            </a:lvl4pPr>
            <a:lvl5pPr marL="1508760" indent="-228600">
              <a:buFont typeface="Arial"/>
              <a:buChar char="•"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D4F67-4CA5-9544-BC5A-68CA2F38FE09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 userDrawn="1"/>
        </p:nvSpPr>
        <p:spPr>
          <a:xfrm rot="10800000">
            <a:off x="197058" y="1172"/>
            <a:ext cx="8779992" cy="1269585"/>
          </a:xfrm>
          <a:prstGeom prst="round2SameRect">
            <a:avLst>
              <a:gd name="adj1" fmla="val 18115"/>
              <a:gd name="adj2" fmla="val 0"/>
            </a:avLst>
          </a:prstGeom>
          <a:solidFill>
            <a:srgbClr val="1841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376" y="405102"/>
            <a:ext cx="8675275" cy="865656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87666-B69C-074C-93BE-57F8E88D27D5}" type="slidenum">
              <a:rPr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39376" y="29770"/>
            <a:ext cx="3590820" cy="1404511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  <a:lvl2pPr marL="457200" indent="0">
              <a:buFontTx/>
              <a:buNone/>
              <a:defRPr sz="2400" b="1">
                <a:solidFill>
                  <a:srgbClr val="FFFFFF"/>
                </a:solidFill>
                <a:latin typeface="+mj-lt"/>
              </a:defRPr>
            </a:lvl2pPr>
            <a:lvl3pPr marL="914400" indent="0">
              <a:buFontTx/>
              <a:buNone/>
              <a:defRPr sz="2400" b="1">
                <a:solidFill>
                  <a:srgbClr val="FFFFFF"/>
                </a:solidFill>
                <a:latin typeface="+mj-lt"/>
              </a:defRPr>
            </a:lvl3pPr>
            <a:lvl4pPr marL="1371600" indent="0">
              <a:buFontTx/>
              <a:buNone/>
              <a:defRPr sz="2400" b="1">
                <a:solidFill>
                  <a:srgbClr val="FFFFFF"/>
                </a:solidFill>
                <a:latin typeface="+mj-lt"/>
              </a:defRPr>
            </a:lvl4pPr>
            <a:lvl5pPr marL="1828800" indent="0">
              <a:buFontTx/>
              <a:buNone/>
              <a:defRPr sz="2400" b="1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0" y="6576436"/>
            <a:ext cx="8237538" cy="2809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kern="1200" dirty="0" smtClean="0">
                <a:solidFill>
                  <a:schemeClr val="bg1">
                    <a:lumMod val="7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/>
              <a:t>©2019 Cengage Learning. All Rights Reserved. May not be scanned, copied or duplicated, or posted to a publicly accessible website, in whole or in part.  ©SashkinShutterstock</a:t>
            </a:r>
          </a:p>
        </p:txBody>
      </p:sp>
    </p:spTree>
    <p:extLst>
      <p:ext uri="{BB962C8B-B14F-4D97-AF65-F5344CB8AC3E}">
        <p14:creationId xmlns:p14="http://schemas.microsoft.com/office/powerpoint/2010/main" val="347696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4C598-CDB6-C447-99F9-BFC2DE5DF6D1}" type="slidenum">
              <a:rPr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0" y="6576436"/>
            <a:ext cx="8237538" cy="2809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kern="1200" dirty="0" smtClean="0">
                <a:solidFill>
                  <a:schemeClr val="bg1">
                    <a:lumMod val="7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/>
              <a:t>©2019 Cengage Learning. All Rights Reserved. May not be scanned, copied or duplicated, or posted to a publicly accessible website, in whole or in part.  ©SashkinShutterstock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134352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  <a:lin ang="16200000" scaled="0"/>
                <a:tileRect/>
              </a:gradFill>
            </a:endParaRPr>
          </a:p>
        </p:txBody>
      </p:sp>
      <p:pic>
        <p:nvPicPr>
          <p:cNvPr id="11" name="Picture 10" descr="SpokesBW.ps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" r="64052"/>
          <a:stretch/>
        </p:blipFill>
        <p:spPr>
          <a:xfrm flipH="1">
            <a:off x="-1" y="83969"/>
            <a:ext cx="1605776" cy="36824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709" y="619280"/>
            <a:ext cx="6819514" cy="5873496"/>
          </a:xfrm>
          <a:noFill/>
        </p:spPr>
        <p:txBody>
          <a:bodyPr lIns="0" tIns="0" rIns="0" bIns="0" anchor="ctr">
            <a:normAutofit/>
          </a:bodyPr>
          <a:lstStyle>
            <a:lvl1pPr marL="1097280" indent="-1097280">
              <a:spcBef>
                <a:spcPts val="2424"/>
              </a:spcBef>
              <a:buFontTx/>
              <a:buNone/>
              <a:defRPr sz="2800" b="1">
                <a:solidFill>
                  <a:srgbClr val="6A643D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682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35900" y="6410325"/>
            <a:ext cx="950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 9  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1600-D6CC-FE44-AFE4-8891FF7FFC1C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8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35900" y="6410325"/>
            <a:ext cx="950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 9  •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89EAB-D633-9D47-815E-16007C70D692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5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35900" y="6410325"/>
            <a:ext cx="950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 9  •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31CF2-EAF6-6448-AA5E-B8C68DC37EFB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35900" y="6410325"/>
            <a:ext cx="950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 9  •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2A96A-305F-0F4B-9FEA-4CA6654C0BAC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84288" y="274638"/>
            <a:ext cx="78597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84288" y="1600200"/>
            <a:ext cx="78597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288" y="62341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7538" y="6408738"/>
            <a:ext cx="83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i="0">
                <a:solidFill>
                  <a:schemeClr val="tx1"/>
                </a:solidFill>
                <a:latin typeface="Arial Narrow Bold"/>
                <a:ea typeface="+mn-ea"/>
                <a:cs typeface="Arial Narrow Bold"/>
              </a:defRPr>
            </a:lvl1pPr>
          </a:lstStyle>
          <a:p>
            <a:pPr>
              <a:defRPr/>
            </a:pPr>
            <a:fld id="{10DD219F-0D4B-D141-B0E5-45004FBD3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35" r:id="rId3"/>
    <p:sldLayoutId id="2147483723" r:id="rId4"/>
    <p:sldLayoutId id="2147483724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376092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77933C"/>
        </a:buClr>
        <a:buFont typeface="Lucida Grande" charset="0"/>
        <a:buChar char="●"/>
        <a:defRPr sz="3000" kern="1200">
          <a:solidFill>
            <a:schemeClr val="tx1"/>
          </a:solidFill>
          <a:latin typeface="Century Schoolbook"/>
          <a:ea typeface="ＭＳ Ｐゴシック" charset="0"/>
          <a:cs typeface="Century Schoolboo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76092"/>
        </a:buClr>
        <a:buFont typeface="Arial" charset="0"/>
        <a:buChar char="–"/>
        <a:defRPr sz="2800" kern="1200">
          <a:solidFill>
            <a:schemeClr val="tx1"/>
          </a:solidFill>
          <a:latin typeface="Century Schoolbook"/>
          <a:ea typeface="ＭＳ Ｐゴシック" charset="0"/>
          <a:cs typeface="Century Schoolbook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Schoolbook"/>
          <a:ea typeface="ＭＳ Ｐゴシック" charset="0"/>
          <a:cs typeface="Century School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Schoolbook"/>
          <a:ea typeface="ＭＳ Ｐゴシック" charset="0"/>
          <a:cs typeface="Century Schoolbook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Schoolbook"/>
          <a:ea typeface="ＭＳ Ｐゴシック" charset="0"/>
          <a:cs typeface="Century School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ΝΟΜΙΣΜΑΤΙΚΗ ΠΟΛΙΤΙΚΗ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2DE4FA-1017-48BB-A593-77DC2364E633}"/>
              </a:ext>
            </a:extLst>
          </p:cNvPr>
          <p:cNvSpPr txBox="1"/>
          <p:nvPr/>
        </p:nvSpPr>
        <p:spPr>
          <a:xfrm>
            <a:off x="5984810" y="565604"/>
            <a:ext cx="140134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ΚΕΦΑΛΑΙΟ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/>
              <a:t>Διάρρηξη του Συνδέσμου μεταξύ της Χρηματαγοράς και της Αγοράς Αγαθών και Υπηρεσιών: Επένδυση Αδιάφορη προς το Επιτόκιο και η Παγίδα Ρευστότητας</a:t>
            </a:r>
            <a:endParaRPr lang="en-US" sz="2000" dirty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A253A4-87A0-A94B-91B0-559FB1B38C24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9376" y="29771"/>
            <a:ext cx="3590820" cy="593942"/>
          </a:xfrm>
        </p:spPr>
        <p:txBody>
          <a:bodyPr/>
          <a:lstStyle/>
          <a:p>
            <a:r>
              <a:rPr lang="el-GR" dirty="0"/>
              <a:t>ΣΧΗΜΑ</a:t>
            </a:r>
            <a:r>
              <a:rPr lang="en-US" dirty="0"/>
              <a:t> 4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6E4DBA3-15BA-461E-8EAF-08E741198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970" y="1646089"/>
            <a:ext cx="6583680" cy="321673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DC29E41-EF8D-4202-9161-0F6BF79B9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73" y="5163264"/>
            <a:ext cx="8675275" cy="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7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Κεϋνσιανή</a:t>
            </a:r>
            <a:r>
              <a:rPr lang="el-GR" dirty="0"/>
              <a:t> Οπτική της Νομισματικής Πολιτικής</a:t>
            </a:r>
            <a:endParaRPr lang="en-US" dirty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A253A4-87A0-A94B-91B0-559FB1B38C24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9376" y="29771"/>
            <a:ext cx="3590820" cy="593942"/>
          </a:xfrm>
        </p:spPr>
        <p:txBody>
          <a:bodyPr/>
          <a:lstStyle/>
          <a:p>
            <a:r>
              <a:rPr lang="el-GR" dirty="0"/>
              <a:t>ΣΧΗΜΑ</a:t>
            </a:r>
            <a:r>
              <a:rPr lang="en-US" dirty="0"/>
              <a:t> 5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B8FF8EF-4771-4782-9581-9399582C0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88" y="1270758"/>
            <a:ext cx="6277650" cy="381849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CC61D8B-7771-4DF4-A193-BDACE680A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74" y="5329377"/>
            <a:ext cx="8370277" cy="8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08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15-1  </a:t>
            </a:r>
            <a:r>
              <a:rPr lang="el-GR" dirty="0"/>
              <a:t>Μηχανισμοί Μετάδοσης </a:t>
            </a:r>
            <a:r>
              <a:rPr lang="en-US" sz="1400" dirty="0"/>
              <a:t>(5 </a:t>
            </a:r>
            <a:r>
              <a:rPr lang="el-GR" sz="1400" dirty="0"/>
              <a:t>από</a:t>
            </a:r>
            <a:r>
              <a:rPr lang="en-US" sz="1400" dirty="0"/>
              <a:t> 6)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15-1</a:t>
            </a:r>
            <a:r>
              <a:rPr lang="el-GR" dirty="0"/>
              <a:t>γ</a:t>
            </a:r>
            <a:r>
              <a:rPr lang="en-US" dirty="0"/>
              <a:t> </a:t>
            </a:r>
            <a:r>
              <a:rPr lang="el-GR" dirty="0"/>
              <a:t>Ο </a:t>
            </a:r>
            <a:r>
              <a:rPr lang="el-GR" dirty="0" err="1"/>
              <a:t>Κεϋνσιανός</a:t>
            </a:r>
            <a:r>
              <a:rPr lang="el-GR" dirty="0"/>
              <a:t> Μηχανισμός Μπορεί να Μπλοκάρει </a:t>
            </a:r>
            <a:r>
              <a:rPr lang="en-US" sz="1400" dirty="0"/>
              <a:t>(</a:t>
            </a:r>
            <a:r>
              <a:rPr lang="el-GR" sz="1400" dirty="0"/>
              <a:t>συνέχεια</a:t>
            </a:r>
            <a:r>
              <a:rPr lang="en-US" sz="1400" dirty="0"/>
              <a:t>)</a:t>
            </a:r>
            <a:endParaRPr lang="en-US" dirty="0"/>
          </a:p>
          <a:p>
            <a:pPr lvl="2"/>
            <a:r>
              <a:rPr lang="el-GR" dirty="0"/>
              <a:t>Τιμές Ομολόγων, Επιτόκια και η Παγίδα Ρευστότητας</a:t>
            </a:r>
            <a:endParaRPr lang="en-US" dirty="0"/>
          </a:p>
          <a:p>
            <a:pPr lvl="3"/>
            <a:r>
              <a:rPr lang="el-GR" i="0" dirty="0"/>
              <a:t>Οι τιμές των ομολόγων και το επιτόκιο είναι αντιστρόφως ανάλογα</a:t>
            </a:r>
            <a:endParaRPr lang="en-US" i="0" dirty="0"/>
          </a:p>
          <a:p>
            <a:pPr lvl="3"/>
            <a:r>
              <a:rPr lang="el-GR" i="0" dirty="0"/>
              <a:t>Αυτή η αντιστρόφως ανάλογη σχέση μπορεί να βοηθήσει να κατανοήσουμε την ύπαρξη παγίδας ρευστότητας</a:t>
            </a:r>
            <a:r>
              <a:rPr lang="en-US" i="0" dirty="0"/>
              <a:t> </a:t>
            </a:r>
          </a:p>
          <a:p>
            <a:pPr lvl="3"/>
            <a:r>
              <a:rPr lang="el-GR" i="0" dirty="0"/>
              <a:t>Σε ένα χαμηλό επιτόκιο, η προσφορά χρήματος αυξάνεται αλλά δεν οδηγεί σε πλεονάζουσα προσφορά χρήματος </a:t>
            </a:r>
          </a:p>
          <a:p>
            <a:pPr lvl="3"/>
            <a:r>
              <a:rPr lang="el-GR" i="0" dirty="0"/>
              <a:t>Τα επιτόκια είναι πολύ χαμηλά</a:t>
            </a:r>
            <a:r>
              <a:rPr lang="en-US" i="0" dirty="0"/>
              <a:t>,</a:t>
            </a:r>
            <a:r>
              <a:rPr lang="el-GR" i="0" dirty="0"/>
              <a:t> κι έτσι οι τιμές των ομολόγων είναι πολύ υψηλές</a:t>
            </a:r>
            <a:endParaRPr lang="en-US" i="0" dirty="0"/>
          </a:p>
          <a:p>
            <a:pPr lvl="3"/>
            <a:r>
              <a:rPr lang="el-GR" i="0" dirty="0"/>
              <a:t>Οι πιθανοί αγοραστές πιστεύουν ότι οι τιμές των ομολόγων είναι τόσο υψηλές, που η μόνη πορεία πλέον είναι προς τα κάτω</a:t>
            </a:r>
            <a:endParaRPr lang="en-US" i="0" dirty="0"/>
          </a:p>
          <a:p>
            <a:pPr lvl="3"/>
            <a:r>
              <a:rPr lang="el-GR" i="0" dirty="0"/>
              <a:t>Έτσι, τα άτομα προτιμούν να διατηρήσουν όλη την επιπρόσθετη προσφορά χρήματος, παρά να τη χρησιμοποιήσουν για να αγοράσουν αληθινά ομόλογα</a:t>
            </a:r>
            <a:endParaRPr lang="en-US" i="0" dirty="0"/>
          </a:p>
          <a:p>
            <a:pPr lvl="3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89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15-1  </a:t>
            </a:r>
            <a:r>
              <a:rPr lang="el-GR" dirty="0"/>
              <a:t>Μηχανισμοί Μετάδοσης </a:t>
            </a:r>
            <a:r>
              <a:rPr lang="en-US" sz="1400" dirty="0"/>
              <a:t>(6 </a:t>
            </a:r>
            <a:r>
              <a:rPr lang="el-GR" sz="1400" dirty="0"/>
              <a:t>από</a:t>
            </a:r>
            <a:r>
              <a:rPr lang="en-US" sz="1400" dirty="0"/>
              <a:t> 6)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15-1</a:t>
            </a:r>
            <a:r>
              <a:rPr lang="el-GR" dirty="0"/>
              <a:t>δ</a:t>
            </a:r>
            <a:r>
              <a:rPr lang="en-US" dirty="0"/>
              <a:t> </a:t>
            </a:r>
            <a:r>
              <a:rPr lang="el-GR" dirty="0"/>
              <a:t>Ο Μονεταριστικός Μηχανισμός Μετάδοσης</a:t>
            </a:r>
            <a:r>
              <a:rPr lang="en-US" dirty="0"/>
              <a:t>: </a:t>
            </a:r>
            <a:r>
              <a:rPr lang="el-GR" dirty="0"/>
              <a:t>Άμεσος</a:t>
            </a:r>
            <a:endParaRPr lang="en-US" dirty="0"/>
          </a:p>
          <a:p>
            <a:pPr lvl="2"/>
            <a:r>
              <a:rPr lang="el-GR" dirty="0"/>
              <a:t>Η μονεταριστική θεωρία προτείνει έναν άμεσο σύνδεσμο μεταξύ της αγοράς χρήματος και της αγοράς αγαθών και υπηρεσιών</a:t>
            </a:r>
            <a:r>
              <a:rPr lang="en-US" dirty="0"/>
              <a:t> </a:t>
            </a:r>
            <a:endParaRPr lang="el-GR" dirty="0"/>
          </a:p>
          <a:p>
            <a:pPr lvl="2"/>
            <a:r>
              <a:rPr lang="el-GR" dirty="0"/>
              <a:t>Ο μονεταριστικός μηχανισμός μετάδοσης είναι σύντομος: οι μεταβολές στην αγοράς χρήματος έχουν άμεσο αντίκτυπο</a:t>
            </a:r>
            <a:r>
              <a:rPr lang="en-US" dirty="0"/>
              <a:t> </a:t>
            </a:r>
            <a:r>
              <a:rPr lang="el-GR" dirty="0"/>
              <a:t>στη συνολική ζήτηση</a:t>
            </a:r>
            <a:r>
              <a:rPr lang="en-US" dirty="0"/>
              <a:t> (</a:t>
            </a:r>
            <a:r>
              <a:rPr lang="el-GR" dirty="0"/>
              <a:t>Σχήμα</a:t>
            </a:r>
            <a:r>
              <a:rPr lang="en-US" dirty="0"/>
              <a:t> 6)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E1E31A7-E937-438C-82CE-3A1CD3B56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658" y="4946195"/>
            <a:ext cx="4336684" cy="88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24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Μονεταριστικός Μηχανισμός Μετάδοσης: Άμεσος</a:t>
            </a:r>
            <a:endParaRPr lang="en-US" dirty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A253A4-87A0-A94B-91B0-559FB1B38C24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9376" y="29771"/>
            <a:ext cx="3590820" cy="593942"/>
          </a:xfrm>
        </p:spPr>
        <p:txBody>
          <a:bodyPr/>
          <a:lstStyle/>
          <a:p>
            <a:r>
              <a:rPr lang="el-GR" dirty="0"/>
              <a:t>ΣΧΗΜΑ</a:t>
            </a:r>
            <a:r>
              <a:rPr lang="en-US" dirty="0"/>
              <a:t> 6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FE21A39-2E28-4F68-B2EE-C600D0C1E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934" y="2049744"/>
            <a:ext cx="6175717" cy="396833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083AC47-1996-4E63-9676-35A0D3D77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28" y="2049744"/>
            <a:ext cx="2554834" cy="32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20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87004A"/>
                </a:solidFill>
              </a:rPr>
              <a:t>15-2  </a:t>
            </a:r>
            <a:r>
              <a:rPr lang="el-GR" dirty="0"/>
              <a:t>Νομισματική Πολιτική και το Πρόβλημα των Πληθωριστικών και </a:t>
            </a:r>
            <a:r>
              <a:rPr lang="el-GR" dirty="0" err="1"/>
              <a:t>Υφεσιακών</a:t>
            </a:r>
            <a:r>
              <a:rPr lang="el-GR" dirty="0"/>
              <a:t> Κενών </a:t>
            </a:r>
            <a:r>
              <a:rPr lang="en-US" sz="1400" dirty="0"/>
              <a:t>(1 </a:t>
            </a:r>
            <a:r>
              <a:rPr lang="el-GR" sz="1400" dirty="0"/>
              <a:t>από</a:t>
            </a:r>
            <a:r>
              <a:rPr lang="en-US" sz="1400" dirty="0"/>
              <a:t> 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/>
          </a:bodyPr>
          <a:lstStyle/>
          <a:p>
            <a:pPr lvl="1"/>
            <a:r>
              <a:rPr lang="el-GR" b="1" dirty="0">
                <a:solidFill>
                  <a:srgbClr val="87004A"/>
                </a:solidFill>
              </a:rPr>
              <a:t>Επεκτατική Νομισματική Πολιτική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l-GR" dirty="0"/>
              <a:t>Η πολιτική που χρησιμοποιεί η Ομοσπονδιακή Τράπεζα για να αυξήσει την προσφορά χρήματος</a:t>
            </a:r>
            <a:endParaRPr lang="en-US" dirty="0"/>
          </a:p>
          <a:p>
            <a:pPr lvl="1"/>
            <a:r>
              <a:rPr lang="el-GR" b="1" dirty="0">
                <a:solidFill>
                  <a:srgbClr val="87004A"/>
                </a:solidFill>
              </a:rPr>
              <a:t>Συσταλτική Νομισματική Πολιτική</a:t>
            </a:r>
            <a:r>
              <a:rPr lang="en-US" dirty="0"/>
              <a:t>: </a:t>
            </a:r>
            <a:r>
              <a:rPr lang="el-GR" dirty="0"/>
              <a:t>Η πολιτική με την οποία η Ομοσπονδιακή Τράπεζα μειώνει την προσφορά χρήματος</a:t>
            </a:r>
            <a:endParaRPr lang="en-US" dirty="0"/>
          </a:p>
          <a:p>
            <a:pPr lvl="1"/>
            <a:r>
              <a:rPr lang="el-GR" dirty="0"/>
              <a:t>Οι περισσότεροι </a:t>
            </a:r>
            <a:r>
              <a:rPr lang="el-GR" dirty="0" err="1"/>
              <a:t>κεϋνσιανοί</a:t>
            </a:r>
            <a:r>
              <a:rPr lang="el-GR" dirty="0"/>
              <a:t> οικονομολόγοι πιστεύουν ότι οι φυσικές δυνάμεις της οικονομίας της αγοράς λειτουργούν πολύ γρηγορότερα και πιο σίγουρα στην εξάλειψη ενός πληθωριστικού κενό από ό,τι στην εξάλειψη ενός </a:t>
            </a:r>
            <a:r>
              <a:rPr lang="el-GR" dirty="0" err="1"/>
              <a:t>υφεσιακού</a:t>
            </a:r>
            <a:r>
              <a:rPr lang="el-GR" dirty="0"/>
              <a:t> κενού</a:t>
            </a:r>
            <a:endParaRPr lang="en-US" dirty="0"/>
          </a:p>
          <a:p>
            <a:pPr lvl="1"/>
            <a:r>
              <a:rPr lang="el-GR" dirty="0"/>
              <a:t>Δείτε τα Σχήματα</a:t>
            </a:r>
            <a:r>
              <a:rPr lang="en-US" dirty="0"/>
              <a:t> 7 </a:t>
            </a:r>
            <a:r>
              <a:rPr lang="el-GR" dirty="0"/>
              <a:t>και</a:t>
            </a:r>
            <a:r>
              <a:rPr lang="en-US" dirty="0"/>
              <a:t> 8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29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Νομισματική Πολιτική και </a:t>
            </a:r>
            <a:r>
              <a:rPr lang="el-GR" dirty="0" err="1"/>
              <a:t>Υφεσιακό</a:t>
            </a:r>
            <a:r>
              <a:rPr lang="el-GR" dirty="0"/>
              <a:t> Κενό</a:t>
            </a:r>
            <a:endParaRPr lang="en-US" dirty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A253A4-87A0-A94B-91B0-559FB1B38C24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9376" y="29771"/>
            <a:ext cx="3590820" cy="593942"/>
          </a:xfrm>
        </p:spPr>
        <p:txBody>
          <a:bodyPr/>
          <a:lstStyle/>
          <a:p>
            <a:r>
              <a:rPr lang="el-GR" dirty="0"/>
              <a:t>ΣΧΗΜΑ 7</a:t>
            </a:r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FB4269A-7731-42B4-97B6-34BE6810B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60" y="1962583"/>
            <a:ext cx="8440615" cy="37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31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Νομισματική Πολιτική και Πληθωριστικό Κενό</a:t>
            </a:r>
            <a:endParaRPr lang="en-US" dirty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A253A4-87A0-A94B-91B0-559FB1B38C24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9376" y="29771"/>
            <a:ext cx="3590820" cy="593942"/>
          </a:xfrm>
        </p:spPr>
        <p:txBody>
          <a:bodyPr/>
          <a:lstStyle/>
          <a:p>
            <a:r>
              <a:rPr lang="el-GR" dirty="0"/>
              <a:t>ΣΧΗΜΑ</a:t>
            </a:r>
            <a:r>
              <a:rPr lang="en-US" dirty="0"/>
              <a:t> 8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AD8B09F-DA68-4F77-9754-9200D63DF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11" y="1868523"/>
            <a:ext cx="7934178" cy="368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63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15-2  </a:t>
            </a:r>
            <a:r>
              <a:rPr lang="en-US" dirty="0"/>
              <a:t>Monetary Policy and the Problem of Inflationary &amp; Recessionary Gaps </a:t>
            </a:r>
            <a:r>
              <a:rPr lang="en-US" sz="1400" dirty="0"/>
              <a:t>(2 of 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15-2</a:t>
            </a:r>
            <a:r>
              <a:rPr lang="el-GR" dirty="0"/>
              <a:t>α</a:t>
            </a:r>
            <a:r>
              <a:rPr lang="en-US" dirty="0"/>
              <a:t> </a:t>
            </a:r>
            <a:r>
              <a:rPr lang="el-GR" dirty="0"/>
              <a:t>Μια Διαφορετική Οπτική της Οικονομίας: Πρότυπα Βιώσιμης Εξειδίκευσης και Εμπορίου </a:t>
            </a:r>
            <a:r>
              <a:rPr lang="en-US" dirty="0"/>
              <a:t>(PSST) </a:t>
            </a:r>
          </a:p>
          <a:p>
            <a:pPr lvl="2"/>
            <a:r>
              <a:rPr lang="el-GR" dirty="0"/>
              <a:t>Τα Πρότυπα Βιώσιμης Εξειδίκευσης και Εμπορίου </a:t>
            </a:r>
            <a:r>
              <a:rPr lang="en-US" dirty="0"/>
              <a:t>(</a:t>
            </a:r>
            <a:r>
              <a:rPr lang="el-GR" dirty="0"/>
              <a:t>που προτάθηκαν από τον οικονομολόγο </a:t>
            </a:r>
            <a:r>
              <a:rPr lang="en-US" dirty="0"/>
              <a:t>Arnold Kling) </a:t>
            </a:r>
            <a:r>
              <a:rPr lang="el-GR" dirty="0"/>
              <a:t>αποτελούν μία πολύ διαφορετική προσέγγιση από εκείνη που εκφράζεται στο μοντέλο </a:t>
            </a:r>
            <a:r>
              <a:rPr lang="en-US" i="1" dirty="0"/>
              <a:t>AD-AS</a:t>
            </a:r>
            <a:r>
              <a:rPr lang="el-GR" dirty="0"/>
              <a:t>, το οποίο εξετάσαμε νωρίτερα</a:t>
            </a:r>
            <a:endParaRPr lang="en-US" dirty="0"/>
          </a:p>
          <a:p>
            <a:pPr lvl="2"/>
            <a:r>
              <a:rPr lang="el-GR" dirty="0"/>
              <a:t>Πολλά από τα μοντέλα και τις θεωρίες που εξετάσαμε εστιάζουν στη συνολική ζήτηση, αλλά </a:t>
            </a:r>
            <a:r>
              <a:rPr lang="en-US" dirty="0"/>
              <a:t>Kling </a:t>
            </a:r>
            <a:r>
              <a:rPr lang="el-GR" dirty="0"/>
              <a:t>υποστηρίζει ότι η μείωση στην οικονομική δραστηριότητα μπορεί να μη σχετίζεται με τη συνολική ζήτηση: Η μείωση της οικονομικής δραστηριότητα μπορεί να παρατηρηθεί ακόμη και αν η συνολική ζήτηση παραμένει σταθερή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887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15-2  </a:t>
            </a:r>
            <a:r>
              <a:rPr lang="en-US" dirty="0"/>
              <a:t>Monetary Policy and the Problem of Inflationary &amp; Recessionary Gaps </a:t>
            </a:r>
            <a:r>
              <a:rPr lang="en-US" sz="1400" dirty="0"/>
              <a:t>(3 of 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15-2</a:t>
            </a:r>
            <a:r>
              <a:rPr lang="el-GR" dirty="0"/>
              <a:t>α</a:t>
            </a:r>
            <a:r>
              <a:rPr lang="en-US" dirty="0"/>
              <a:t> A </a:t>
            </a:r>
            <a:r>
              <a:rPr lang="el-GR" dirty="0"/>
              <a:t>Μια Διαφορετική Οπτική της Οικονομίας: Πρότυπα Βιώσιμης Εξειδίκευσης και Εμπορίου (PSST</a:t>
            </a:r>
            <a:r>
              <a:rPr lang="en-US" dirty="0"/>
              <a:t> </a:t>
            </a:r>
            <a:r>
              <a:rPr lang="en-US" sz="1400" dirty="0"/>
              <a:t>(</a:t>
            </a:r>
            <a:r>
              <a:rPr lang="el-GR" sz="1400" dirty="0"/>
              <a:t>συνέχεια</a:t>
            </a:r>
            <a:r>
              <a:rPr lang="en-US" sz="1400" dirty="0"/>
              <a:t>)</a:t>
            </a:r>
            <a:endParaRPr lang="en-US" dirty="0"/>
          </a:p>
          <a:p>
            <a:pPr lvl="2"/>
            <a:r>
              <a:rPr lang="el-GR" dirty="0"/>
              <a:t>Σύμφωνα με τον </a:t>
            </a:r>
            <a:r>
              <a:rPr lang="en-US" dirty="0"/>
              <a:t>Kling:</a:t>
            </a:r>
          </a:p>
          <a:p>
            <a:pPr lvl="3"/>
            <a:r>
              <a:rPr lang="el-GR" i="0" dirty="0"/>
              <a:t>Η οικονομική δραστηριότητα γίνεται καλύτερα αντιληπτή εστιάζοντας στην εξειδίκευση και το εμπόριο</a:t>
            </a:r>
            <a:endParaRPr lang="en-US" i="0" dirty="0"/>
          </a:p>
          <a:p>
            <a:pPr lvl="3"/>
            <a:r>
              <a:rPr lang="el-GR" i="0" dirty="0"/>
              <a:t>Οι πωλήσεις μπορεί να μειώνονται όχι λόγω μείωσης της ζήτησης, αλλά επειδή </a:t>
            </a:r>
            <a:r>
              <a:rPr lang="el-GR" dirty="0"/>
              <a:t>οι επιχειρήσεις και η εργασία δεν παράγουν αυτά που θέλουν να αγοράσουν οι αγοραστές</a:t>
            </a:r>
            <a:r>
              <a:rPr lang="el-GR" i="0" dirty="0"/>
              <a:t>. Το υπάρχον πρότυπο εξειδίκευσης και εμπορίου δεν είναι βιώσιμο</a:t>
            </a:r>
            <a:endParaRPr lang="en-US" i="0" dirty="0"/>
          </a:p>
          <a:p>
            <a:pPr lvl="3"/>
            <a:r>
              <a:rPr lang="el-GR" i="0" dirty="0"/>
              <a:t>Είναι δουλειά του επιχειρηματία να μεταβάλει τις εξειδικεύσεις και το εμπόριο ώστε να είναι και τα δύο βιώσιμα και συνεπή με τις ανάγκες των αγοραστών</a:t>
            </a:r>
            <a:endParaRPr lang="en-US" i="0" dirty="0"/>
          </a:p>
          <a:p>
            <a:pPr lvl="3"/>
            <a:r>
              <a:rPr lang="el-GR" i="0" dirty="0"/>
              <a:t>Ορισμένες φορές, ένα δημοσιονομική ή νομισματικό κίνητρο που είναι σχεδιασμένο για την τόνωση της συνολικής ζήτησης δεν θα είναι αποτελεσματική για την αναζωογόνηση της οικονομία</a:t>
            </a:r>
            <a:endParaRPr lang="en-US" i="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7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</p:spPr>
        <p:txBody>
          <a:bodyPr rtlCol="0">
            <a:normAutofit/>
          </a:bodyPr>
          <a:lstStyle/>
          <a:p>
            <a:r>
              <a:rPr lang="en-US" sz="2400" dirty="0">
                <a:solidFill>
                  <a:srgbClr val="87004A"/>
                </a:solidFill>
              </a:rPr>
              <a:t>15-1 </a:t>
            </a:r>
            <a:r>
              <a:rPr lang="en-US" sz="2400" dirty="0"/>
              <a:t>	</a:t>
            </a:r>
            <a:r>
              <a:rPr lang="el-GR" sz="2400" dirty="0"/>
              <a:t>Μηχανισμοί Μετάδοσης</a:t>
            </a:r>
            <a:endParaRPr lang="en-US" sz="2400" dirty="0"/>
          </a:p>
          <a:p>
            <a:r>
              <a:rPr lang="en-US" sz="2400" dirty="0">
                <a:solidFill>
                  <a:srgbClr val="87004A"/>
                </a:solidFill>
              </a:rPr>
              <a:t>15-2 </a:t>
            </a:r>
            <a:r>
              <a:rPr lang="en-US" sz="2400" dirty="0"/>
              <a:t>	</a:t>
            </a:r>
            <a:r>
              <a:rPr lang="el-GR" sz="2400" dirty="0"/>
              <a:t>Νομισματική Πολιτική και το Πρόβλημα των Πληθωριστικών και </a:t>
            </a:r>
            <a:r>
              <a:rPr lang="el-GR" sz="2400" dirty="0" err="1"/>
              <a:t>Υφεσιακών</a:t>
            </a:r>
            <a:r>
              <a:rPr lang="el-GR" sz="2400" dirty="0"/>
              <a:t> Κενών</a:t>
            </a:r>
            <a:endParaRPr lang="en-US" sz="2400" dirty="0"/>
          </a:p>
          <a:p>
            <a:r>
              <a:rPr lang="en-US" sz="2400" dirty="0">
                <a:solidFill>
                  <a:srgbClr val="87004A"/>
                </a:solidFill>
              </a:rPr>
              <a:t>15-3</a:t>
            </a:r>
            <a:r>
              <a:rPr lang="en-US" sz="2400" dirty="0"/>
              <a:t>	</a:t>
            </a:r>
            <a:r>
              <a:rPr lang="el-GR" sz="2400" dirty="0"/>
              <a:t>Νομισματική Πολιτική και η Αντιπαράθεση Ακτιβιστών και μη Ακτιβιστών</a:t>
            </a:r>
            <a:endParaRPr lang="en-US" sz="2400" dirty="0"/>
          </a:p>
          <a:p>
            <a:r>
              <a:rPr lang="en-US" sz="2400" dirty="0">
                <a:solidFill>
                  <a:srgbClr val="87004A"/>
                </a:solidFill>
              </a:rPr>
              <a:t>15-4</a:t>
            </a:r>
            <a:r>
              <a:rPr lang="en-US" sz="2400" dirty="0"/>
              <a:t>	</a:t>
            </a:r>
            <a:r>
              <a:rPr lang="el-GR" sz="2400" dirty="0"/>
              <a:t>Προτάσεις μη </a:t>
            </a:r>
            <a:r>
              <a:rPr lang="el-GR" sz="2400" dirty="0" err="1"/>
              <a:t>Ακτιβιστικής</a:t>
            </a:r>
            <a:r>
              <a:rPr lang="el-GR" sz="2400" dirty="0"/>
              <a:t> Νομισματικής Πολιτικής</a:t>
            </a:r>
            <a:endParaRPr lang="en-US" sz="2400" dirty="0"/>
          </a:p>
        </p:txBody>
      </p:sp>
      <p:sp>
        <p:nvSpPr>
          <p:cNvPr id="22530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39A3E87-5F9C-ED4C-A994-779A6922CFAF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28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87004A"/>
                </a:solidFill>
              </a:rPr>
              <a:t>15-3  </a:t>
            </a:r>
            <a:r>
              <a:rPr lang="el-GR" dirty="0"/>
              <a:t>Νομισματική Πολιτική και η Αντιπαράθεση Ακτιβιστών και μη Ακτιβιστών </a:t>
            </a:r>
            <a:r>
              <a:rPr lang="en-US" sz="1400" dirty="0"/>
              <a:t>(1 </a:t>
            </a:r>
            <a:r>
              <a:rPr lang="el-GR" sz="1400" dirty="0"/>
              <a:t>από</a:t>
            </a:r>
            <a:r>
              <a:rPr lang="en-US" sz="1400" dirty="0"/>
              <a:t> 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 lnSpcReduction="10000"/>
          </a:bodyPr>
          <a:lstStyle/>
          <a:p>
            <a:pPr lvl="1"/>
            <a:r>
              <a:rPr lang="el-GR" b="1" dirty="0">
                <a:solidFill>
                  <a:srgbClr val="87004A"/>
                </a:solidFill>
              </a:rPr>
              <a:t>Ακτιβιστές</a:t>
            </a:r>
            <a:r>
              <a:rPr lang="en-US" dirty="0"/>
              <a:t>: </a:t>
            </a:r>
            <a:r>
              <a:rPr lang="el-GR" dirty="0"/>
              <a:t>Άτομα που ισχυρίζονται ότι η νομισματική πολιτική και η δημοσιονομική πολιτική πρέπει να χρησιμοποιούνται επί τούτου για να εξομαλυνθεί ο επιχειρηματικός κύκλος</a:t>
            </a:r>
            <a:endParaRPr lang="en-US" dirty="0"/>
          </a:p>
          <a:p>
            <a:pPr lvl="1"/>
            <a:r>
              <a:rPr lang="el-GR" b="1" dirty="0">
                <a:solidFill>
                  <a:srgbClr val="87004A"/>
                </a:solidFill>
              </a:rPr>
              <a:t>Εξομάλυνση</a:t>
            </a:r>
            <a:r>
              <a:rPr lang="en-US" dirty="0"/>
              <a:t>: </a:t>
            </a:r>
            <a:r>
              <a:rPr lang="el-GR" dirty="0"/>
              <a:t>Η</a:t>
            </a:r>
            <a:r>
              <a:rPr lang="en-US" dirty="0"/>
              <a:t> (</a:t>
            </a:r>
            <a:r>
              <a:rPr lang="el-GR" dirty="0"/>
              <a:t>συνήθως συχνή</a:t>
            </a:r>
            <a:r>
              <a:rPr lang="en-US" dirty="0"/>
              <a:t>) </a:t>
            </a:r>
            <a:r>
              <a:rPr lang="el-GR" dirty="0"/>
              <a:t>χρήση της νομισματικής και δημοσιονομικής πολιτικής για την αντιμετώπιση ακόμη και μικρών ανεπιθύμητων μεταβολών της οικονομικής δραστηριότητας</a:t>
            </a:r>
            <a:endParaRPr lang="en-US" dirty="0"/>
          </a:p>
          <a:p>
            <a:pPr lvl="1"/>
            <a:r>
              <a:rPr lang="el-GR" b="1" dirty="0">
                <a:solidFill>
                  <a:srgbClr val="87004A"/>
                </a:solidFill>
              </a:rPr>
              <a:t>Μη Ακτιβιστές</a:t>
            </a:r>
            <a:r>
              <a:rPr lang="en-US" dirty="0"/>
              <a:t>: </a:t>
            </a:r>
            <a:r>
              <a:rPr lang="el-GR" dirty="0"/>
              <a:t>Άτομα που διαφωνούν με τη σκόπιμη χρήση της διακριτική νομισματικής πολιτικής για την εξομάλυνση ενός επιχειρηματικού κύκλου. Υποστηρίζουν ένα μόνιμο, σταθερό και βασισμένο σε κανονισμούς νομισματικό και δημοσιονομικό πλαίσιο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381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87004A"/>
                </a:solidFill>
              </a:rPr>
              <a:t>15-3  </a:t>
            </a:r>
            <a:r>
              <a:rPr lang="el-GR" dirty="0"/>
              <a:t>Νομισματική Πολιτική και η Αντιπαράθεση Ακτιβιστών και μη Ακτιβιστών </a:t>
            </a:r>
            <a:r>
              <a:rPr lang="en-US" sz="1400" dirty="0"/>
              <a:t>(2 </a:t>
            </a:r>
            <a:r>
              <a:rPr lang="el-GR" sz="1400" dirty="0"/>
              <a:t>από</a:t>
            </a:r>
            <a:r>
              <a:rPr lang="en-US" sz="1400" dirty="0"/>
              <a:t> 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15-3</a:t>
            </a:r>
            <a:r>
              <a:rPr lang="el-GR" dirty="0"/>
              <a:t>α</a:t>
            </a:r>
            <a:r>
              <a:rPr lang="en-US" dirty="0"/>
              <a:t> </a:t>
            </a:r>
            <a:r>
              <a:rPr lang="el-GR" dirty="0" err="1"/>
              <a:t>Ακτιβιστική</a:t>
            </a:r>
            <a:r>
              <a:rPr lang="el-GR" dirty="0"/>
              <a:t> </a:t>
            </a:r>
            <a:r>
              <a:rPr lang="en-US" dirty="0"/>
              <a:t>(</a:t>
            </a:r>
            <a:r>
              <a:rPr lang="el-GR" dirty="0"/>
              <a:t>ή Διακριτική</a:t>
            </a:r>
            <a:r>
              <a:rPr lang="en-US" dirty="0"/>
              <a:t>) </a:t>
            </a:r>
            <a:r>
              <a:rPr lang="el-GR" dirty="0"/>
              <a:t>Νομισματική Πολιτική</a:t>
            </a:r>
            <a:endParaRPr lang="en-US" dirty="0"/>
          </a:p>
          <a:p>
            <a:pPr lvl="2"/>
            <a:r>
              <a:rPr lang="el-GR" dirty="0"/>
              <a:t>Τρία βασικά επιχειρήματα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1. </a:t>
            </a:r>
            <a:r>
              <a:rPr lang="el-GR" i="1" dirty="0"/>
              <a:t>Η οικονομία δεν εξισορροπείται αρκετά γρήγορα στο φυσικό πραγματικό ΑΕΠ </a:t>
            </a:r>
            <a:r>
              <a:rPr lang="en-US" dirty="0"/>
              <a:t>(</a:t>
            </a:r>
            <a:r>
              <a:rPr lang="el-GR" dirty="0"/>
              <a:t>Σχήμα</a:t>
            </a:r>
            <a:r>
              <a:rPr lang="en-US" dirty="0"/>
              <a:t> 7(</a:t>
            </a:r>
            <a:r>
              <a:rPr lang="el-GR" dirty="0"/>
              <a:t>α</a:t>
            </a:r>
            <a:r>
              <a:rPr lang="en-US" dirty="0"/>
              <a:t>))</a:t>
            </a:r>
          </a:p>
          <a:p>
            <a:pPr lvl="2"/>
            <a:r>
              <a:rPr lang="en-US" dirty="0"/>
              <a:t>2. </a:t>
            </a:r>
            <a:r>
              <a:rPr lang="el-GR" i="1" dirty="0"/>
              <a:t>Η </a:t>
            </a:r>
            <a:r>
              <a:rPr lang="el-GR" i="1" dirty="0" err="1"/>
              <a:t>ακτιβιστική</a:t>
            </a:r>
            <a:r>
              <a:rPr lang="el-GR" i="1" dirty="0"/>
              <a:t> νομισματική πολιτική λειτουργεί και είναι αποτελεσματική για την εξομάλυνση του επιχειρηματικού κύκλου</a:t>
            </a:r>
            <a:endParaRPr lang="en-US" i="1" dirty="0"/>
          </a:p>
          <a:p>
            <a:pPr lvl="2"/>
            <a:r>
              <a:rPr lang="en-US" dirty="0"/>
              <a:t>3. </a:t>
            </a:r>
            <a:r>
              <a:rPr lang="el-GR" i="1" dirty="0"/>
              <a:t>Η </a:t>
            </a:r>
            <a:r>
              <a:rPr lang="el-GR" i="1" dirty="0" err="1"/>
              <a:t>ακτιβιστική</a:t>
            </a:r>
            <a:r>
              <a:rPr lang="el-GR" i="1" dirty="0"/>
              <a:t> νομισματική πολιτική είναι ευέλικτη, ενώ η μη </a:t>
            </a:r>
            <a:r>
              <a:rPr lang="el-GR" i="1" dirty="0" err="1"/>
              <a:t>ακτιβιστική</a:t>
            </a:r>
            <a:r>
              <a:rPr lang="el-GR" i="1" dirty="0"/>
              <a:t> (που βασίζεται σε κανονισμούς) όχι</a:t>
            </a:r>
            <a:endParaRPr lang="en-US" i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743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87004A"/>
                </a:solidFill>
              </a:rPr>
              <a:t>15-3  </a:t>
            </a:r>
            <a:r>
              <a:rPr lang="el-GR" dirty="0"/>
              <a:t>Νομισματική Πολιτική και η Αντιπαράθεση Ακτιβιστών και μη Ακτιβιστών </a:t>
            </a:r>
            <a:r>
              <a:rPr lang="en-US" sz="1400" dirty="0"/>
              <a:t>(3 </a:t>
            </a:r>
            <a:r>
              <a:rPr lang="el-GR" sz="1400" dirty="0"/>
              <a:t>από</a:t>
            </a:r>
            <a:r>
              <a:rPr lang="en-US" sz="1400" dirty="0"/>
              <a:t> 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15-3</a:t>
            </a:r>
            <a:r>
              <a:rPr lang="el-GR" dirty="0"/>
              <a:t>β</a:t>
            </a:r>
            <a:r>
              <a:rPr lang="en-US" dirty="0"/>
              <a:t> </a:t>
            </a:r>
            <a:r>
              <a:rPr lang="el-GR" dirty="0"/>
              <a:t>Μη </a:t>
            </a:r>
            <a:r>
              <a:rPr lang="el-GR" dirty="0" err="1"/>
              <a:t>Ακτιβιστική</a:t>
            </a:r>
            <a:r>
              <a:rPr lang="el-GR" dirty="0"/>
              <a:t> (Βασισμένη σε Κανονισμούς) Νομισματική Πολιτική</a:t>
            </a:r>
            <a:endParaRPr lang="en-US" dirty="0"/>
          </a:p>
          <a:p>
            <a:pPr lvl="2"/>
            <a:r>
              <a:rPr lang="el-GR" dirty="0"/>
              <a:t>Τρία βασικά επιχειρήματα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1. </a:t>
            </a:r>
            <a:r>
              <a:rPr lang="el-GR" i="1" dirty="0"/>
              <a:t>Στις σύγχρονες οικονομίες οι μισθοί και οι τιμές είναι αρκετά εύκαμπτες, ώστε να επιτρέψουν στην οικονομία να εξισορροπηθεί σε ένα εύλογο χρονικό διάστημα στο φυσικό πραγματικό ΑΕΠ</a:t>
            </a:r>
            <a:endParaRPr lang="en-US" dirty="0"/>
          </a:p>
          <a:p>
            <a:pPr lvl="2"/>
            <a:r>
              <a:rPr lang="en-US" dirty="0"/>
              <a:t>2. </a:t>
            </a:r>
            <a:r>
              <a:rPr lang="el-GR" i="1" dirty="0"/>
              <a:t>Οι </a:t>
            </a:r>
            <a:r>
              <a:rPr lang="el-GR" i="1" dirty="0" err="1"/>
              <a:t>ακτιβιστικές</a:t>
            </a:r>
            <a:r>
              <a:rPr lang="el-GR" i="1" dirty="0"/>
              <a:t> νομισματικές πολιτικές μπορεί και να μη λειτουργούν </a:t>
            </a:r>
            <a:r>
              <a:rPr lang="en-US" dirty="0"/>
              <a:t>(</a:t>
            </a:r>
            <a:r>
              <a:rPr lang="el-GR" dirty="0"/>
              <a:t>Σχήμα</a:t>
            </a:r>
            <a:r>
              <a:rPr lang="en-US" dirty="0"/>
              <a:t> 9)</a:t>
            </a:r>
          </a:p>
          <a:p>
            <a:pPr lvl="2"/>
            <a:r>
              <a:rPr lang="en-US" dirty="0"/>
              <a:t>3. </a:t>
            </a:r>
            <a:r>
              <a:rPr lang="el-GR" i="1" dirty="0"/>
              <a:t>Οι </a:t>
            </a:r>
            <a:r>
              <a:rPr lang="el-GR" i="1" dirty="0" err="1"/>
              <a:t>ακτιβιστικές</a:t>
            </a:r>
            <a:r>
              <a:rPr lang="el-GR" i="1" dirty="0"/>
              <a:t> νομισματικές πολιτικές μάλλον θα είναι αποσταθεροποιητικές παρά σταθεροποιητικές: Είναι πιθανό να επιδεινώσουν την κατάσταση, παρά να τη βελτιώσουν </a:t>
            </a:r>
            <a:r>
              <a:rPr lang="en-US" dirty="0"/>
              <a:t>(</a:t>
            </a:r>
            <a:r>
              <a:rPr lang="el-GR" dirty="0"/>
              <a:t>Σχήμα</a:t>
            </a:r>
            <a:r>
              <a:rPr lang="en-US" dirty="0"/>
              <a:t> 10)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94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Επεκτατική Νομισματική Πολιτική και Σταθερό Πραγματικό ΑΕΠ</a:t>
            </a:r>
            <a:endParaRPr lang="en-US" dirty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A253A4-87A0-A94B-91B0-559FB1B38C24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9376" y="29771"/>
            <a:ext cx="3590820" cy="593942"/>
          </a:xfrm>
        </p:spPr>
        <p:txBody>
          <a:bodyPr/>
          <a:lstStyle/>
          <a:p>
            <a:r>
              <a:rPr lang="el-GR" dirty="0"/>
              <a:t>ΣΧΗΜΑ</a:t>
            </a:r>
            <a:r>
              <a:rPr lang="en-US" dirty="0"/>
              <a:t> 9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65D1299-825E-4400-A80D-21FC23C59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815" y="2138289"/>
            <a:ext cx="3808274" cy="318303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567C704-A249-45B2-A091-A73B9CB54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42" y="2504657"/>
            <a:ext cx="4061209" cy="249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13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Νομισματική Πολιτική Μπορεί να Αποσταθεροποιήσει την Οικονομία</a:t>
            </a:r>
            <a:endParaRPr lang="en-US" dirty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A253A4-87A0-A94B-91B0-559FB1B38C24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9376" y="29771"/>
            <a:ext cx="3590820" cy="593942"/>
          </a:xfrm>
        </p:spPr>
        <p:txBody>
          <a:bodyPr/>
          <a:lstStyle/>
          <a:p>
            <a:r>
              <a:rPr lang="el-GR" dirty="0"/>
              <a:t>ΣΧΗΜΑ</a:t>
            </a:r>
            <a:r>
              <a:rPr lang="en-US" dirty="0"/>
              <a:t> 10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B23639F-D7AA-4521-80F2-53CB2E1C4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75217"/>
            <a:ext cx="4260262" cy="402030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9F78393-E437-45BF-A38B-FB88CD595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23" y="2211242"/>
            <a:ext cx="3911925" cy="27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85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15-4  </a:t>
            </a:r>
            <a:r>
              <a:rPr lang="el-GR" dirty="0"/>
              <a:t>Προτάσεις μη </a:t>
            </a:r>
            <a:r>
              <a:rPr lang="el-GR" dirty="0" err="1"/>
              <a:t>Ακτιβιστικής</a:t>
            </a:r>
            <a:r>
              <a:rPr lang="el-GR" dirty="0"/>
              <a:t> Νομισματικής Πολιτικής </a:t>
            </a:r>
            <a:r>
              <a:rPr lang="en-US" sz="1400" dirty="0"/>
              <a:t>(1 </a:t>
            </a:r>
            <a:r>
              <a:rPr lang="el-GR" sz="1400" dirty="0"/>
              <a:t>από</a:t>
            </a:r>
            <a:r>
              <a:rPr lang="en-US" sz="1400" dirty="0"/>
              <a:t> 5)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 fontScale="92500"/>
          </a:bodyPr>
          <a:lstStyle/>
          <a:p>
            <a:pPr lvl="1"/>
            <a:r>
              <a:rPr lang="el-GR" dirty="0"/>
              <a:t>Οι πέντε προτάσεις της μη </a:t>
            </a:r>
            <a:r>
              <a:rPr lang="el-GR" dirty="0" err="1"/>
              <a:t>ακτιβιστικής</a:t>
            </a:r>
            <a:r>
              <a:rPr lang="el-GR" dirty="0"/>
              <a:t> </a:t>
            </a:r>
            <a:r>
              <a:rPr lang="en-US" dirty="0"/>
              <a:t>(</a:t>
            </a:r>
            <a:r>
              <a:rPr lang="el-GR" dirty="0"/>
              <a:t>ή βασισμένης σε κανονισμούς</a:t>
            </a:r>
            <a:r>
              <a:rPr lang="en-US" dirty="0"/>
              <a:t>) </a:t>
            </a:r>
            <a:r>
              <a:rPr lang="el-GR" dirty="0"/>
              <a:t>νομισματικής πολιτικής είναι οι ακόλουθες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1. </a:t>
            </a:r>
            <a:r>
              <a:rPr lang="el-GR" dirty="0"/>
              <a:t>Κανόνας του σταθερού ρυθμού αύξησης χρήματος</a:t>
            </a:r>
            <a:endParaRPr lang="en-US" dirty="0"/>
          </a:p>
          <a:p>
            <a:pPr lvl="2"/>
            <a:r>
              <a:rPr lang="en-US" dirty="0"/>
              <a:t>2. </a:t>
            </a:r>
            <a:r>
              <a:rPr lang="el-GR" dirty="0"/>
              <a:t>Κανόνας του προκαθορισμένου ρυθμού αύξησης χρήματος</a:t>
            </a:r>
            <a:endParaRPr lang="en-US" dirty="0"/>
          </a:p>
          <a:p>
            <a:pPr lvl="2"/>
            <a:r>
              <a:rPr lang="en-US" dirty="0"/>
              <a:t>3. </a:t>
            </a:r>
            <a:r>
              <a:rPr lang="el-GR" dirty="0"/>
              <a:t>Κανόνας του</a:t>
            </a:r>
            <a:r>
              <a:rPr lang="en-US" dirty="0"/>
              <a:t> Taylor</a:t>
            </a:r>
          </a:p>
          <a:p>
            <a:pPr lvl="2"/>
            <a:r>
              <a:rPr lang="en-US" dirty="0"/>
              <a:t>4. </a:t>
            </a:r>
            <a:r>
              <a:rPr lang="el-GR" dirty="0"/>
              <a:t>Στόχευση πληθωρισμού</a:t>
            </a:r>
            <a:endParaRPr lang="en-US" dirty="0"/>
          </a:p>
          <a:p>
            <a:pPr lvl="2"/>
            <a:r>
              <a:rPr lang="en-US" dirty="0"/>
              <a:t>5. </a:t>
            </a:r>
            <a:r>
              <a:rPr lang="el-GR" dirty="0"/>
              <a:t>Στόχευση </a:t>
            </a:r>
            <a:r>
              <a:rPr lang="en-US" dirty="0"/>
              <a:t>(</a:t>
            </a:r>
            <a:r>
              <a:rPr lang="el-GR" dirty="0"/>
              <a:t>Ονομαστικού</a:t>
            </a:r>
            <a:r>
              <a:rPr lang="en-US" dirty="0"/>
              <a:t>) </a:t>
            </a:r>
            <a:r>
              <a:rPr lang="el-GR" dirty="0"/>
              <a:t>ΑΕΠ</a:t>
            </a:r>
            <a:endParaRPr lang="en-US" dirty="0"/>
          </a:p>
          <a:p>
            <a:pPr lvl="1"/>
            <a:r>
              <a:rPr lang="en-US" dirty="0"/>
              <a:t>15-4</a:t>
            </a:r>
            <a:r>
              <a:rPr lang="el-GR" dirty="0"/>
              <a:t>α</a:t>
            </a:r>
            <a:r>
              <a:rPr lang="en-US" dirty="0"/>
              <a:t> </a:t>
            </a:r>
            <a:r>
              <a:rPr lang="el-GR" dirty="0"/>
              <a:t>Κανόνας του Σταθερού Ρυθμού Αύξησης Χρήματος</a:t>
            </a:r>
            <a:endParaRPr lang="en-US" dirty="0"/>
          </a:p>
          <a:p>
            <a:pPr lvl="2"/>
            <a:r>
              <a:rPr lang="el-GR" i="1" dirty="0"/>
              <a:t>Ο ετήσιος ρυθμός αύξησης της προσφοράς χρήματος θα είναι σταθερός και ίσος με τον μέσο ετήσιο ρυθμό μεγέθυνσης του πραγματικού ΑΕΠ</a:t>
            </a:r>
            <a:endParaRPr lang="en-US" i="1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00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15-4  </a:t>
            </a:r>
            <a:r>
              <a:rPr lang="el-GR" dirty="0"/>
              <a:t>Προτάσεις μη </a:t>
            </a:r>
            <a:r>
              <a:rPr lang="el-GR" dirty="0" err="1"/>
              <a:t>Ακτιβιστικής</a:t>
            </a:r>
            <a:r>
              <a:rPr lang="el-GR" dirty="0"/>
              <a:t> Νομισματικής Πολιτικής </a:t>
            </a:r>
            <a:r>
              <a:rPr lang="en-US" sz="1400" dirty="0"/>
              <a:t>(2 </a:t>
            </a:r>
            <a:r>
              <a:rPr lang="el-GR" sz="1400" dirty="0"/>
              <a:t>από</a:t>
            </a:r>
            <a:r>
              <a:rPr lang="en-US" sz="1400" dirty="0"/>
              <a:t> 5)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15-4</a:t>
            </a:r>
            <a:r>
              <a:rPr lang="el-GR" dirty="0"/>
              <a:t>β</a:t>
            </a:r>
            <a:r>
              <a:rPr lang="en-US" dirty="0"/>
              <a:t> </a:t>
            </a:r>
            <a:r>
              <a:rPr lang="el-GR" dirty="0"/>
              <a:t>Ο Κανόνας του Προκαθορισμένου Ρυθμού Αύξησης Χρήματος</a:t>
            </a:r>
            <a:endParaRPr lang="en-US" dirty="0"/>
          </a:p>
          <a:p>
            <a:pPr lvl="2"/>
            <a:r>
              <a:rPr lang="el-GR" i="1" dirty="0"/>
              <a:t>Ο ετήσιος ρυθμός μεγέθυνσης της προσφοράς χρήματος θα ισούται με τη διαφορά του μέσου ετήσιου ρυθμού ανάπτυξης του πραγματικού ΑΕΠ από τον ρυθμό μεγέθυνσης της κυκλοφοριακής ταχύτητας του χρήματος</a:t>
            </a:r>
            <a:endParaRPr lang="en-US" i="1" dirty="0"/>
          </a:p>
          <a:p>
            <a:pPr lvl="1"/>
            <a:r>
              <a:rPr lang="en-US" dirty="0"/>
              <a:t>15-4</a:t>
            </a:r>
            <a:r>
              <a:rPr lang="el-GR" dirty="0"/>
              <a:t>γ</a:t>
            </a:r>
            <a:r>
              <a:rPr lang="en-US" dirty="0"/>
              <a:t> </a:t>
            </a:r>
            <a:r>
              <a:rPr lang="el-GR" dirty="0"/>
              <a:t>Κανόνας του </a:t>
            </a:r>
            <a:r>
              <a:rPr lang="en-US" dirty="0"/>
              <a:t>Taylor</a:t>
            </a:r>
          </a:p>
          <a:p>
            <a:pPr lvl="2"/>
            <a:r>
              <a:rPr lang="el-GR" dirty="0"/>
              <a:t>Ο </a:t>
            </a:r>
            <a:r>
              <a:rPr lang="en-US" dirty="0"/>
              <a:t>Taylor </a:t>
            </a:r>
            <a:r>
              <a:rPr lang="el-GR" dirty="0"/>
              <a:t>ορίζει τα επιμένεις χαρακτηριστικά αυτού του κανόνα ως εξής</a:t>
            </a:r>
            <a:r>
              <a:rPr lang="en-US" dirty="0"/>
              <a:t> :</a:t>
            </a:r>
          </a:p>
          <a:p>
            <a:pPr lvl="3"/>
            <a:r>
              <a:rPr lang="el-GR" dirty="0"/>
              <a:t>Το επιτόκιο-στόχος των ομοσπονδιακών κεφαλαίων πρέπει να ανέρχεται σε μιάμιση φορά το ποσοστό του πληθωρισμού συν μισή φορά το κενό του ΑΕΠ συν ένα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15-4  </a:t>
            </a:r>
            <a:r>
              <a:rPr lang="el-GR" dirty="0"/>
              <a:t>Προτάσεις μη </a:t>
            </a:r>
            <a:r>
              <a:rPr lang="el-GR" dirty="0" err="1"/>
              <a:t>Ακτιβιστικής</a:t>
            </a:r>
            <a:r>
              <a:rPr lang="el-GR" dirty="0"/>
              <a:t> Νομισματικής Πολιτικής </a:t>
            </a:r>
            <a:r>
              <a:rPr lang="en-US" sz="1400" dirty="0"/>
              <a:t>(3 </a:t>
            </a:r>
            <a:r>
              <a:rPr lang="el-GR" sz="1400" dirty="0"/>
              <a:t>από</a:t>
            </a:r>
            <a:r>
              <a:rPr lang="en-US" sz="1400" dirty="0"/>
              <a:t> 5)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15-4</a:t>
            </a:r>
            <a:r>
              <a:rPr lang="el-GR" dirty="0"/>
              <a:t>δ</a:t>
            </a:r>
            <a:r>
              <a:rPr lang="en-US" dirty="0"/>
              <a:t> </a:t>
            </a:r>
            <a:r>
              <a:rPr lang="el-GR" dirty="0"/>
              <a:t>Στόχευση Πληθωρισμού</a:t>
            </a:r>
            <a:endParaRPr lang="en-US" dirty="0"/>
          </a:p>
          <a:p>
            <a:pPr lvl="2"/>
            <a:r>
              <a:rPr lang="el-GR" b="1" i="0" dirty="0">
                <a:solidFill>
                  <a:srgbClr val="87004A"/>
                </a:solidFill>
              </a:rPr>
              <a:t>Στόχευση Πληθωρισμού</a:t>
            </a:r>
            <a:r>
              <a:rPr lang="en-US" i="0" dirty="0"/>
              <a:t>: </a:t>
            </a:r>
            <a:r>
              <a:rPr lang="el-GR" i="0" dirty="0"/>
              <a:t>Στόχευση που απαιτεί από την Ομοσπονδιακή Τράπεζ</a:t>
            </a:r>
            <a:r>
              <a:rPr lang="el-GR" dirty="0"/>
              <a:t>α να διατηρεί το ποσοστό πληθωρισμού σε ένα προκαθορισμένο επίπεδο</a:t>
            </a:r>
            <a:endParaRPr lang="en-US" i="0" dirty="0"/>
          </a:p>
          <a:p>
            <a:pPr lvl="1"/>
            <a:r>
              <a:rPr lang="en-US" dirty="0"/>
              <a:t>15-4</a:t>
            </a:r>
            <a:r>
              <a:rPr lang="el-GR" dirty="0"/>
              <a:t>ε</a:t>
            </a:r>
            <a:r>
              <a:rPr lang="en-US" dirty="0"/>
              <a:t> </a:t>
            </a:r>
            <a:r>
              <a:rPr lang="el-GR" dirty="0"/>
              <a:t>Στόχευση (Ονομαστικού) ΑΕΠ</a:t>
            </a:r>
            <a:endParaRPr lang="en-US" dirty="0"/>
          </a:p>
          <a:p>
            <a:pPr lvl="2"/>
            <a:r>
              <a:rPr lang="el-GR" dirty="0"/>
              <a:t>Μια νέα οικονομική σχολή αναδύθηκε στα τέλη της πρώτης δεκαετίας του </a:t>
            </a:r>
            <a:r>
              <a:rPr lang="en-US" dirty="0"/>
              <a:t>2000</a:t>
            </a:r>
            <a:r>
              <a:rPr lang="el-GR" dirty="0"/>
              <a:t>: ο </a:t>
            </a:r>
            <a:r>
              <a:rPr lang="el-GR" i="1" dirty="0"/>
              <a:t>μονεταρισμός της αγοράς</a:t>
            </a:r>
            <a:endParaRPr lang="en-US" i="1" dirty="0"/>
          </a:p>
          <a:p>
            <a:pPr lvl="2"/>
            <a:r>
              <a:rPr lang="el-GR" dirty="0"/>
              <a:t>Το γεγονός που κρύβεται πίσω από τη γέννηση αυτής της σχολής σκέψης ήταν η Μεγάλη Ύφεση που ξεκίνησε τον Δεκέμβριο του</a:t>
            </a:r>
            <a:r>
              <a:rPr lang="en-US" dirty="0"/>
              <a:t> 2007</a:t>
            </a:r>
            <a:r>
              <a:rPr lang="el-GR" dirty="0"/>
              <a:t> και επιδεινώθηκε τον Σεπτέμβριο του</a:t>
            </a:r>
            <a:r>
              <a:rPr lang="en-US" dirty="0"/>
              <a:t> 2008</a:t>
            </a:r>
          </a:p>
          <a:p>
            <a:pPr lvl="2"/>
            <a:r>
              <a:rPr lang="el-GR" dirty="0"/>
              <a:t>Εκείνη την εποχή, πολλοί οικονομολόγοι υποστήριζαν ότι η Μεγάλη Ύφεση προέκυψε από τη χρηματοπιστωτική κρίση που σημειωνόταν ταυτόχρονα. Θεωρούσαν ότι τα προβλήματα στον χρηματοπιστωτικό και τον τραπεζικό τομέα ήταν οι αιτίες της ύφεσης</a:t>
            </a:r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84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15-4  </a:t>
            </a:r>
            <a:r>
              <a:rPr lang="el-GR" dirty="0"/>
              <a:t>Προτάσεις μη </a:t>
            </a:r>
            <a:r>
              <a:rPr lang="el-GR" dirty="0" err="1"/>
              <a:t>Ακτιβιστικής</a:t>
            </a:r>
            <a:r>
              <a:rPr lang="el-GR" dirty="0"/>
              <a:t> Νομισματικής Πολιτικής </a:t>
            </a:r>
            <a:r>
              <a:rPr lang="en-US" sz="1400" dirty="0"/>
              <a:t>(4 </a:t>
            </a:r>
            <a:r>
              <a:rPr lang="el-GR" sz="1400" dirty="0"/>
              <a:t>από</a:t>
            </a:r>
            <a:r>
              <a:rPr lang="en-US" sz="1400" dirty="0"/>
              <a:t> 5)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15-4</a:t>
            </a:r>
            <a:r>
              <a:rPr lang="el-GR" dirty="0"/>
              <a:t>ε</a:t>
            </a:r>
            <a:r>
              <a:rPr lang="en-US" dirty="0"/>
              <a:t> </a:t>
            </a:r>
            <a:r>
              <a:rPr lang="el-GR" dirty="0"/>
              <a:t>Στόχευση (Ονομαστικού) ΑΕΠ </a:t>
            </a:r>
            <a:r>
              <a:rPr lang="en-US" sz="1400" dirty="0"/>
              <a:t>(</a:t>
            </a:r>
            <a:r>
              <a:rPr lang="el-GR" sz="1400" dirty="0"/>
              <a:t>συνέχεια</a:t>
            </a:r>
            <a:r>
              <a:rPr lang="en-US" sz="1400" dirty="0"/>
              <a:t>)</a:t>
            </a:r>
            <a:endParaRPr lang="en-US" dirty="0"/>
          </a:p>
          <a:p>
            <a:pPr lvl="2"/>
            <a:r>
              <a:rPr lang="el-GR" dirty="0"/>
              <a:t>Οι μονεταριστές της αγοράς διαφωνούσαν. Υποστήριζαν ότι η ύφεση προκλήθηκε από τη νομισματική πολιτική που ήταν</a:t>
            </a:r>
            <a:r>
              <a:rPr lang="en-US" dirty="0"/>
              <a:t> “</a:t>
            </a:r>
            <a:r>
              <a:rPr lang="el-GR" dirty="0"/>
              <a:t>πολύ σφικτή</a:t>
            </a:r>
            <a:r>
              <a:rPr lang="en-US" dirty="0"/>
              <a:t>” </a:t>
            </a:r>
            <a:r>
              <a:rPr lang="el-GR" dirty="0"/>
              <a:t>ή</a:t>
            </a:r>
            <a:r>
              <a:rPr lang="en-US" dirty="0"/>
              <a:t> “</a:t>
            </a:r>
            <a:r>
              <a:rPr lang="el-GR" dirty="0"/>
              <a:t>πολύ συσταλτική</a:t>
            </a:r>
            <a:r>
              <a:rPr lang="en-US" dirty="0"/>
              <a:t>”</a:t>
            </a:r>
            <a:r>
              <a:rPr lang="el-GR" dirty="0"/>
              <a:t>. Ένας από τους μονεταριστές της αγοράς υποστήριξε ότι η βέλτιστη νομισματική πολιτική</a:t>
            </a:r>
            <a:r>
              <a:rPr lang="en-US" dirty="0"/>
              <a:t> </a:t>
            </a:r>
            <a:r>
              <a:rPr lang="el-GR" dirty="0"/>
              <a:t>είναι ο καθορισμός ενός στόχου για το ονομαστικό ΑΕΠ από την Ομοσπονδιακή Τράπεζα και στη συνέχεια η προσαρμογή του ρυθμού μεγέθυνσης της προσφοράς χρήματος με τέτοιο τρόπο ώστε να επιτυγχάνεται ο στόχος</a:t>
            </a:r>
            <a:endParaRPr lang="en-US" dirty="0"/>
          </a:p>
          <a:p>
            <a:pPr lvl="2"/>
            <a:r>
              <a:rPr lang="el-GR" dirty="0"/>
              <a:t>Σε μια χρηματοοικονομική κρίση οι άνθρωποι δαπανούν λιγότερα χρήματα και η ταχύτητα κυκλοφορίας του χρήματος μειώνεται. Αν η Ομοσπονδιακή Τράπεζα δεν αντισταθμίσει επαρκώς αυτή τη μείωση, το ΑΕΠ θα μειωθεί</a:t>
            </a:r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258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15-4  </a:t>
            </a:r>
            <a:r>
              <a:rPr lang="el-GR" dirty="0"/>
              <a:t>Προτάσεις μη </a:t>
            </a:r>
            <a:r>
              <a:rPr lang="el-GR" dirty="0" err="1"/>
              <a:t>Ακτιβιστικής</a:t>
            </a:r>
            <a:r>
              <a:rPr lang="el-GR" dirty="0"/>
              <a:t> Νομισματικής Πολιτικής </a:t>
            </a:r>
            <a:r>
              <a:rPr lang="en-US" sz="1400" dirty="0"/>
              <a:t>(5 </a:t>
            </a:r>
            <a:r>
              <a:rPr lang="el-GR" sz="1400" dirty="0"/>
              <a:t>από</a:t>
            </a:r>
            <a:r>
              <a:rPr lang="en-US" sz="1400" dirty="0"/>
              <a:t> 5)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15-4</a:t>
            </a:r>
            <a:r>
              <a:rPr lang="el-GR" dirty="0" err="1"/>
              <a:t>στ</a:t>
            </a:r>
            <a:r>
              <a:rPr lang="en-US" dirty="0"/>
              <a:t> </a:t>
            </a:r>
            <a:r>
              <a:rPr lang="el-GR" dirty="0"/>
              <a:t>Ένας «Κανόνας Χρυσού» ως Νομισματική Πολιτική και η Αξία του Δολαρίου</a:t>
            </a:r>
            <a:endParaRPr lang="en-US" dirty="0"/>
          </a:p>
          <a:p>
            <a:pPr lvl="2"/>
            <a:r>
              <a:rPr lang="el-GR" dirty="0"/>
              <a:t>Ορισμένοι οικονομολόγοι υποστηρίζουν ότι η νομισματική πολιτική η οποία διεξάγεται από την Ομοσπονδιακή Τράπεζα οδηγεί, με την πάροδο του χρόνου, στη μείωση της αξίας του δολαρίου (αυτό είναι η άλλη πλευρά του νομίσματος του πληθωρισμού),</a:t>
            </a:r>
            <a:r>
              <a:rPr lang="en-US" dirty="0"/>
              <a:t> </a:t>
            </a:r>
            <a:r>
              <a:rPr lang="el-GR" dirty="0"/>
              <a:t>και ότι οι ΗΠΑ θα πρέπει να υιοθετήσουν έναν κανόνα χρυσού</a:t>
            </a:r>
            <a:endParaRPr lang="en-US" dirty="0"/>
          </a:p>
          <a:p>
            <a:pPr lvl="2"/>
            <a:r>
              <a:rPr lang="en-US" dirty="0"/>
              <a:t>How would it work?</a:t>
            </a:r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BA675E1-96C8-4A73-B0B2-F31994D7D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407" y="5891019"/>
            <a:ext cx="6253951" cy="736007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6160142D-1800-40C2-B261-482739F63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828" y="4955173"/>
            <a:ext cx="6330462" cy="7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69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15-1  </a:t>
            </a:r>
            <a:r>
              <a:rPr lang="el-GR" dirty="0"/>
              <a:t>Μηχανισμοί Μετάδοσης </a:t>
            </a:r>
            <a:r>
              <a:rPr lang="en-US" sz="1400" dirty="0"/>
              <a:t>(1 </a:t>
            </a:r>
            <a:r>
              <a:rPr lang="el-GR" sz="1400" dirty="0"/>
              <a:t>από</a:t>
            </a:r>
            <a:r>
              <a:rPr lang="en-US" sz="1400" dirty="0"/>
              <a:t> 6)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85" y="1350990"/>
            <a:ext cx="8329089" cy="4938057"/>
          </a:xfrm>
        </p:spPr>
        <p:txBody>
          <a:bodyPr>
            <a:normAutofit/>
          </a:bodyPr>
          <a:lstStyle/>
          <a:p>
            <a:pPr lvl="1"/>
            <a:r>
              <a:rPr lang="el-GR" b="1" dirty="0">
                <a:solidFill>
                  <a:srgbClr val="87004A"/>
                </a:solidFill>
              </a:rPr>
              <a:t>Μηχανισμοί Μετάδοσης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l-GR" dirty="0"/>
              <a:t>Οι διαδρομές ή τα κανάλια που διανύουν οι επιπτώσεις που δημιουργεί η χρηματαγορά και επηρεάζουν την αγορά αγαθών και υπηρεσιών. (Η αγορά αγαθών και υπηρεσιών αναπαρίσταται από τις καμπύλες συνολικής ζήτησης και συνολικής προσφοράς στο πλαίσιο</a:t>
            </a:r>
            <a:r>
              <a:rPr lang="en-US" dirty="0"/>
              <a:t> </a:t>
            </a:r>
            <a:r>
              <a:rPr lang="en-US" i="1" dirty="0"/>
              <a:t>AD-AS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15-1</a:t>
            </a:r>
            <a:r>
              <a:rPr lang="el-GR" dirty="0"/>
              <a:t>α</a:t>
            </a:r>
            <a:r>
              <a:rPr lang="en-US" dirty="0"/>
              <a:t> </a:t>
            </a:r>
            <a:r>
              <a:rPr lang="el-GR" dirty="0"/>
              <a:t>Η Χρηματαγορά στον </a:t>
            </a:r>
            <a:r>
              <a:rPr lang="el-GR" dirty="0" err="1"/>
              <a:t>Κεϋνσιανό</a:t>
            </a:r>
            <a:r>
              <a:rPr lang="el-GR" dirty="0"/>
              <a:t> Μηχανισμό Μετάδοσης</a:t>
            </a:r>
            <a:endParaRPr lang="en-US" dirty="0"/>
          </a:p>
          <a:p>
            <a:pPr lvl="2"/>
            <a:r>
              <a:rPr lang="el-GR" b="1" dirty="0">
                <a:solidFill>
                  <a:srgbClr val="87004A"/>
                </a:solidFill>
              </a:rPr>
              <a:t>Ζήτηση Χρήματος </a:t>
            </a:r>
            <a:r>
              <a:rPr lang="en-US" b="1" dirty="0">
                <a:solidFill>
                  <a:srgbClr val="87004A"/>
                </a:solidFill>
              </a:rPr>
              <a:t>(</a:t>
            </a:r>
            <a:r>
              <a:rPr lang="el-GR" b="1" dirty="0">
                <a:solidFill>
                  <a:srgbClr val="87004A"/>
                </a:solidFill>
              </a:rPr>
              <a:t>Διαθεσίμων</a:t>
            </a:r>
            <a:r>
              <a:rPr lang="en-US" b="1" dirty="0">
                <a:solidFill>
                  <a:srgbClr val="87004A"/>
                </a:solidFill>
              </a:rPr>
              <a:t>)</a:t>
            </a:r>
            <a:r>
              <a:rPr lang="en-US" dirty="0"/>
              <a:t>: </a:t>
            </a:r>
            <a:r>
              <a:rPr lang="el-GR" dirty="0"/>
              <a:t>Η αντιστρόφως ανάλογη σχέση μεταξύ της ζητούμενης ποσότητας χρήματος </a:t>
            </a:r>
            <a:r>
              <a:rPr lang="en-US" dirty="0"/>
              <a:t>(</a:t>
            </a:r>
            <a:r>
              <a:rPr lang="el-GR" dirty="0"/>
              <a:t>διαθεσίμων</a:t>
            </a:r>
            <a:r>
              <a:rPr lang="en-US" dirty="0"/>
              <a:t>) </a:t>
            </a:r>
            <a:r>
              <a:rPr lang="el-GR" dirty="0"/>
              <a:t>και της τιμής της διατήρησης χρήματος</a:t>
            </a:r>
            <a:r>
              <a:rPr lang="en-US" dirty="0"/>
              <a:t> (</a:t>
            </a:r>
            <a:r>
              <a:rPr lang="el-GR" dirty="0"/>
              <a:t>διαθεσίμων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9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Ζήτηση και η Προσφορά Χρήματος</a:t>
            </a:r>
            <a:endParaRPr lang="en-US" dirty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A253A4-87A0-A94B-91B0-559FB1B38C24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9376" y="29771"/>
            <a:ext cx="3590820" cy="593942"/>
          </a:xfrm>
        </p:spPr>
        <p:txBody>
          <a:bodyPr/>
          <a:lstStyle/>
          <a:p>
            <a:r>
              <a:rPr lang="el-GR" dirty="0"/>
              <a:t>ΣΧΗΜΑ</a:t>
            </a:r>
            <a:r>
              <a:rPr lang="en-US" dirty="0"/>
              <a:t> 1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3024D6E-9966-46AD-80AD-82C6A2921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861" y="1646089"/>
            <a:ext cx="6030790" cy="327760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A96AD6B-52B5-49AD-82CE-65D6EA773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49" y="2149032"/>
            <a:ext cx="2712488" cy="21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3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15-1  </a:t>
            </a:r>
            <a:r>
              <a:rPr lang="el-GR" dirty="0"/>
              <a:t>Μηχανισμοί Μετάδοσης </a:t>
            </a:r>
            <a:r>
              <a:rPr lang="en-US" sz="1400" dirty="0"/>
              <a:t>(2 </a:t>
            </a:r>
            <a:r>
              <a:rPr lang="el-GR" sz="1400" dirty="0"/>
              <a:t>από</a:t>
            </a:r>
            <a:r>
              <a:rPr lang="en-US" sz="1400" dirty="0"/>
              <a:t> 6)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/>
              <a:t>15-1</a:t>
            </a:r>
            <a:r>
              <a:rPr lang="el-GR" dirty="0"/>
              <a:t>α</a:t>
            </a:r>
            <a:r>
              <a:rPr lang="en-US" dirty="0"/>
              <a:t> </a:t>
            </a:r>
            <a:r>
              <a:rPr lang="el-GR" dirty="0"/>
              <a:t>Η Χρηματαγορά στον </a:t>
            </a:r>
            <a:r>
              <a:rPr lang="el-GR" dirty="0" err="1"/>
              <a:t>Κεϋνσιανό</a:t>
            </a:r>
            <a:r>
              <a:rPr lang="el-GR" dirty="0"/>
              <a:t> Μηχανισμό Μετάδοσης </a:t>
            </a:r>
            <a:r>
              <a:rPr lang="en-US" sz="1400" dirty="0"/>
              <a:t>(cont)</a:t>
            </a:r>
            <a:r>
              <a:rPr lang="en-US" dirty="0"/>
              <a:t> </a:t>
            </a:r>
          </a:p>
          <a:p>
            <a:pPr lvl="2"/>
            <a:r>
              <a:rPr lang="el-GR" dirty="0"/>
              <a:t>Η Προσφορά Χρήματος</a:t>
            </a:r>
            <a:endParaRPr lang="en-US" dirty="0"/>
          </a:p>
          <a:p>
            <a:pPr lvl="3"/>
            <a:r>
              <a:rPr lang="el-GR" i="0" dirty="0"/>
              <a:t>Η γραφική παράσταση (β) του Σχήματος</a:t>
            </a:r>
            <a:r>
              <a:rPr lang="en-US" i="0" dirty="0"/>
              <a:t> 1 </a:t>
            </a:r>
            <a:r>
              <a:rPr lang="el-GR" i="0" dirty="0"/>
              <a:t>παρουσιάζει την προσφορά χρήματος ως μια κάθετη γραμμή στην ποσότητα του χρήματος που καθορίζεται κατά κύριο λόγο από την Ομοσπονδιακή Τράπεζα</a:t>
            </a:r>
            <a:endParaRPr lang="en-US" i="0" dirty="0"/>
          </a:p>
          <a:p>
            <a:pPr lvl="3"/>
            <a:r>
              <a:rPr lang="el-GR" i="0" dirty="0"/>
              <a:t>Ο λόγος που η προσφορά χρήματος δεν καθορίζεται κατά αποκλειστικότητα από την Ομοσπονδιακή τράπεζα είναι ότι τόσο οι τράπεζες όσο και το κοινό αποτελούν σημαντικούς παράγοντες στη διαδικασία προσφοράς χρήματος </a:t>
            </a:r>
          </a:p>
          <a:p>
            <a:pPr lvl="2"/>
            <a:r>
              <a:rPr lang="el-GR" dirty="0"/>
              <a:t>Ισορροπία στην Αγορά Χρήματος</a:t>
            </a:r>
            <a:endParaRPr lang="en-US" dirty="0"/>
          </a:p>
          <a:p>
            <a:pPr lvl="3"/>
            <a:r>
              <a:rPr lang="el-GR" i="0" dirty="0"/>
              <a:t>Η αγορά χρήματος βρίσκεται σε ισορροπία όταν η ζητούμενη ποσότητα ισούται με την προσφερόμενη </a:t>
            </a:r>
            <a:r>
              <a:rPr lang="en-US" i="0" dirty="0"/>
              <a:t>(</a:t>
            </a:r>
            <a:r>
              <a:rPr lang="el-GR" i="0" dirty="0"/>
              <a:t>Σχήμα</a:t>
            </a:r>
            <a:r>
              <a:rPr lang="en-US" i="0" dirty="0"/>
              <a:t> 2)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2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Ισορροπία στην Αγορά Χρήματος</a:t>
            </a:r>
            <a:endParaRPr lang="en-US" dirty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A253A4-87A0-A94B-91B0-559FB1B38C24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9376" y="29771"/>
            <a:ext cx="3590820" cy="593942"/>
          </a:xfrm>
        </p:spPr>
        <p:txBody>
          <a:bodyPr/>
          <a:lstStyle/>
          <a:p>
            <a:r>
              <a:rPr lang="el-GR" dirty="0"/>
              <a:t>ΣΧΗΜΑ</a:t>
            </a:r>
            <a:r>
              <a:rPr lang="en-US" dirty="0"/>
              <a:t> 2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543C740-5C3C-441F-9D80-F1C911A5B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132" y="1270758"/>
            <a:ext cx="4059736" cy="386158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10885D9-E3D9-4C71-A8B6-E89BE4DC2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235" y="5321561"/>
            <a:ext cx="4813999" cy="91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6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15-1  </a:t>
            </a:r>
            <a:r>
              <a:rPr lang="el-GR" dirty="0"/>
              <a:t>Μηχανισμοί Μετάδοσης </a:t>
            </a:r>
            <a:r>
              <a:rPr lang="en-US" sz="1400" dirty="0"/>
              <a:t>(3 </a:t>
            </a:r>
            <a:r>
              <a:rPr lang="el-GR" sz="1400" dirty="0"/>
              <a:t>από</a:t>
            </a:r>
            <a:r>
              <a:rPr lang="en-US" sz="1400" dirty="0"/>
              <a:t> 6)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15-1</a:t>
            </a:r>
            <a:r>
              <a:rPr lang="el-GR" dirty="0"/>
              <a:t>β</a:t>
            </a:r>
            <a:r>
              <a:rPr lang="en-US" dirty="0"/>
              <a:t> </a:t>
            </a:r>
            <a:r>
              <a:rPr lang="el-GR" dirty="0"/>
              <a:t>Ο </a:t>
            </a:r>
            <a:r>
              <a:rPr lang="el-GR" dirty="0" err="1"/>
              <a:t>Κεϋνσιανός</a:t>
            </a:r>
            <a:r>
              <a:rPr lang="el-GR" dirty="0"/>
              <a:t> Μηχανισμός Μετάδοσης: Έμμεσος</a:t>
            </a:r>
            <a:r>
              <a:rPr lang="en-US" dirty="0"/>
              <a:t> </a:t>
            </a:r>
          </a:p>
          <a:p>
            <a:pPr lvl="2"/>
            <a:r>
              <a:rPr lang="el-GR" dirty="0"/>
              <a:t>Η </a:t>
            </a:r>
            <a:r>
              <a:rPr lang="el-GR" dirty="0" err="1"/>
              <a:t>Κεϋνσιανή</a:t>
            </a:r>
            <a:r>
              <a:rPr lang="el-GR" dirty="0"/>
              <a:t> διαδρομή μεταξύ της αγοράς χρήματος και της αγοράς αγαθών και υπηρεσιών είναι έμμεση</a:t>
            </a:r>
            <a:r>
              <a:rPr lang="en-US" dirty="0"/>
              <a:t> (</a:t>
            </a:r>
            <a:r>
              <a:rPr lang="el-GR" dirty="0"/>
              <a:t>Σχήμα</a:t>
            </a:r>
            <a:r>
              <a:rPr lang="en-US" dirty="0"/>
              <a:t> 3)</a:t>
            </a:r>
          </a:p>
          <a:p>
            <a:pPr lvl="3"/>
            <a:r>
              <a:rPr lang="el-GR" i="0" dirty="0"/>
              <a:t>Η αγορά χρήματος</a:t>
            </a:r>
            <a:endParaRPr lang="en-US" i="0" dirty="0"/>
          </a:p>
          <a:p>
            <a:pPr lvl="3"/>
            <a:r>
              <a:rPr lang="el-GR" i="0" dirty="0"/>
              <a:t>Η αγορά επενδυτικών αγαθών</a:t>
            </a:r>
            <a:endParaRPr lang="en-US" i="0" dirty="0"/>
          </a:p>
          <a:p>
            <a:pPr lvl="3"/>
            <a:r>
              <a:rPr lang="el-GR" i="0" dirty="0"/>
              <a:t>Η αγορά αγαθών και υπηρεσιών </a:t>
            </a:r>
            <a:r>
              <a:rPr lang="en-US" i="0" dirty="0"/>
              <a:t>(</a:t>
            </a:r>
            <a:r>
              <a:rPr lang="el-GR" i="0" dirty="0"/>
              <a:t>πλαίσιο </a:t>
            </a:r>
            <a:r>
              <a:rPr lang="en-US" dirty="0"/>
              <a:t>AD-AS</a:t>
            </a:r>
            <a:r>
              <a:rPr lang="en-US" i="0" dirty="0"/>
              <a:t>)</a:t>
            </a:r>
          </a:p>
          <a:p>
            <a:pPr lvl="2"/>
            <a:r>
              <a:rPr lang="el-GR" dirty="0"/>
              <a:t>Όταν η προσφορά χρήματος αυξάνεται, ο </a:t>
            </a:r>
            <a:r>
              <a:rPr lang="el-GR" dirty="0" err="1"/>
              <a:t>κεϋνσιανός</a:t>
            </a:r>
            <a:r>
              <a:rPr lang="el-GR" dirty="0"/>
              <a:t> μηχανισμός μετάδοσης λειτουργεί ως εξής</a:t>
            </a:r>
            <a:r>
              <a:rPr lang="en-US" dirty="0"/>
              <a:t>:</a:t>
            </a:r>
            <a:endParaRPr lang="en-US" i="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E7559AF-CE8D-47AB-8822-47F105B23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5387319"/>
            <a:ext cx="7343335" cy="7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9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l-GR" dirty="0" err="1"/>
              <a:t>Κεϋνσιανός</a:t>
            </a:r>
            <a:r>
              <a:rPr lang="el-GR" dirty="0"/>
              <a:t> Μηχανισμός Μετάδοσης</a:t>
            </a:r>
            <a:endParaRPr lang="en-US" dirty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A253A4-87A0-A94B-91B0-559FB1B38C24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9376" y="29771"/>
            <a:ext cx="3590820" cy="593942"/>
          </a:xfrm>
        </p:spPr>
        <p:txBody>
          <a:bodyPr/>
          <a:lstStyle/>
          <a:p>
            <a:r>
              <a:rPr lang="el-GR" dirty="0"/>
              <a:t>ΣΧΗΜΑ</a:t>
            </a:r>
            <a:r>
              <a:rPr lang="en-US" dirty="0"/>
              <a:t> 3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579C61F-F0CA-469C-A84D-F7D3D149D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62" y="1551403"/>
            <a:ext cx="8675275" cy="347096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22CC80E-32B7-4F43-B554-C678FBDF0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37" y="5398751"/>
            <a:ext cx="8468751" cy="63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5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15-1  </a:t>
            </a:r>
            <a:r>
              <a:rPr lang="el-GR" dirty="0"/>
              <a:t>Μηχανισμοί Μετάδοσης </a:t>
            </a:r>
            <a:r>
              <a:rPr lang="en-US" sz="1400" dirty="0"/>
              <a:t>(4 </a:t>
            </a:r>
            <a:r>
              <a:rPr lang="el-GR" sz="1400" dirty="0"/>
              <a:t>από</a:t>
            </a:r>
            <a:r>
              <a:rPr lang="en-US" sz="1400" dirty="0"/>
              <a:t> 6)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" y="1470681"/>
            <a:ext cx="8329089" cy="493805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15-1</a:t>
            </a:r>
            <a:r>
              <a:rPr lang="el-GR" dirty="0"/>
              <a:t>γ</a:t>
            </a:r>
            <a:r>
              <a:rPr lang="en-US" dirty="0"/>
              <a:t> </a:t>
            </a:r>
            <a:r>
              <a:rPr lang="el-GR" dirty="0"/>
              <a:t>Ο </a:t>
            </a:r>
            <a:r>
              <a:rPr lang="el-GR" dirty="0" err="1"/>
              <a:t>Κεϋνσιανός</a:t>
            </a:r>
            <a:r>
              <a:rPr lang="el-GR" dirty="0"/>
              <a:t> Μηχανισμός Μπορεί να Μπλοκάρει</a:t>
            </a:r>
            <a:endParaRPr lang="en-US" dirty="0"/>
          </a:p>
          <a:p>
            <a:pPr lvl="2"/>
            <a:r>
              <a:rPr lang="el-GR" dirty="0"/>
              <a:t>Επειδή ο </a:t>
            </a:r>
            <a:r>
              <a:rPr lang="el-GR" dirty="0" err="1"/>
              <a:t>κεϋνσιανός</a:t>
            </a:r>
            <a:r>
              <a:rPr lang="el-GR" dirty="0"/>
              <a:t> μηχανισμός μετάδοσης είναι έμμεσος, η μεταβολή της προσφοράς χρήματος δεν επηρεάζει άμεσα την αγορά αγαθών και υπηρεσιών (και επομένως το πραγματικό ΑΕΠ), καθώς η αγορά επενδυτικών αγαθών βρίσκεται μεταξύ των δύο αγορών. Είναι πιθανό (αν και με μικρή πιθανότητα)  σύνδεσμος να διαρραγεί</a:t>
            </a:r>
            <a:r>
              <a:rPr lang="en-US" dirty="0"/>
              <a:t> :</a:t>
            </a:r>
          </a:p>
          <a:p>
            <a:pPr lvl="3"/>
            <a:r>
              <a:rPr lang="el-GR" dirty="0"/>
              <a:t>Επένδυση μη Ευαίσθητη στο Επιτόκιο</a:t>
            </a:r>
            <a:endParaRPr lang="en-US" dirty="0"/>
          </a:p>
          <a:p>
            <a:pPr lvl="4"/>
            <a:r>
              <a:rPr lang="el-GR" dirty="0"/>
              <a:t>Ορισμένοι </a:t>
            </a:r>
            <a:r>
              <a:rPr lang="el-GR" dirty="0" err="1"/>
              <a:t>κεϋνσιανοί</a:t>
            </a:r>
            <a:r>
              <a:rPr lang="el-GR" dirty="0"/>
              <a:t> οικονομολόγοι πιστεύουν ότι η επένδυση δεν ανταποκρίνεται πάντα στα επιτόκια </a:t>
            </a:r>
            <a:r>
              <a:rPr lang="en-US" dirty="0"/>
              <a:t>(</a:t>
            </a:r>
            <a:r>
              <a:rPr lang="el-GR" dirty="0"/>
              <a:t>Σχήμα</a:t>
            </a:r>
            <a:r>
              <a:rPr lang="en-US" dirty="0"/>
              <a:t> 4(</a:t>
            </a:r>
            <a:r>
              <a:rPr lang="el-GR" dirty="0"/>
              <a:t>α</a:t>
            </a:r>
            <a:r>
              <a:rPr lang="en-US" dirty="0"/>
              <a:t>)) </a:t>
            </a:r>
          </a:p>
          <a:p>
            <a:pPr lvl="3"/>
            <a:r>
              <a:rPr lang="el-GR" dirty="0"/>
              <a:t>Η Παγίδα Ρευστότητας</a:t>
            </a:r>
            <a:endParaRPr lang="en-US" dirty="0"/>
          </a:p>
          <a:p>
            <a:pPr lvl="4"/>
            <a:r>
              <a:rPr lang="el-GR" b="1" dirty="0">
                <a:solidFill>
                  <a:srgbClr val="87004A"/>
                </a:solidFill>
              </a:rPr>
              <a:t>Παγίδα Ρευστότητας</a:t>
            </a:r>
            <a:r>
              <a:rPr lang="en-US" b="1" dirty="0">
                <a:solidFill>
                  <a:srgbClr val="87004A"/>
                </a:solidFill>
              </a:rPr>
              <a:t>:</a:t>
            </a:r>
            <a:r>
              <a:rPr lang="en-US" dirty="0"/>
              <a:t> </a:t>
            </a:r>
            <a:r>
              <a:rPr lang="el-GR" dirty="0"/>
              <a:t>Το οριζόντιο τμήμα της καμπύλης ζήτησης</a:t>
            </a:r>
            <a:endParaRPr lang="en-US" dirty="0"/>
          </a:p>
          <a:p>
            <a:pPr lvl="3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79492"/>
      </p:ext>
    </p:extLst>
  </p:cSld>
  <p:clrMapOvr>
    <a:masterClrMapping/>
  </p:clrMapOvr>
</p:sld>
</file>

<file path=ppt/theme/theme1.xml><?xml version="1.0" encoding="utf-8"?>
<a:theme xmlns:a="http://schemas.openxmlformats.org/drawingml/2006/main" name="Arnold12e_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Arnold12e_new.pot</Template>
  <TotalTime>1286</TotalTime>
  <Words>1825</Words>
  <Application>Microsoft Office PowerPoint</Application>
  <PresentationFormat>Προβολή στην οθόνη (4:3)</PresentationFormat>
  <Paragraphs>167</Paragraphs>
  <Slides>29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8" baseType="lpstr">
      <vt:lpstr>Arial</vt:lpstr>
      <vt:lpstr>Arial Narrow</vt:lpstr>
      <vt:lpstr>Arial Narrow Bold</vt:lpstr>
      <vt:lpstr>Calibri</vt:lpstr>
      <vt:lpstr>Century Gothic</vt:lpstr>
      <vt:lpstr>Century Schoolbook</vt:lpstr>
      <vt:lpstr>Lucida Grande</vt:lpstr>
      <vt:lpstr>Palatino Linotype</vt:lpstr>
      <vt:lpstr>Arnold12e_new</vt:lpstr>
      <vt:lpstr>15</vt:lpstr>
      <vt:lpstr>Παρουσίαση του PowerPoint</vt:lpstr>
      <vt:lpstr>15-1  Μηχανισμοί Μετάδοσης (1 από 6) </vt:lpstr>
      <vt:lpstr>Η Ζήτηση και η Προσφορά Χρήματος</vt:lpstr>
      <vt:lpstr>15-1  Μηχανισμοί Μετάδοσης (2 από 6) </vt:lpstr>
      <vt:lpstr>Ισορροπία στην Αγορά Χρήματος</vt:lpstr>
      <vt:lpstr>15-1  Μηχανισμοί Μετάδοσης (3 από 6) </vt:lpstr>
      <vt:lpstr>Ο Κεϋνσιανός Μηχανισμός Μετάδοσης</vt:lpstr>
      <vt:lpstr>15-1  Μηχανισμοί Μετάδοσης (4 από 6) </vt:lpstr>
      <vt:lpstr>Διάρρηξη του Συνδέσμου μεταξύ της Χρηματαγοράς και της Αγοράς Αγαθών και Υπηρεσιών: Επένδυση Αδιάφορη προς το Επιτόκιο και η Παγίδα Ρευστότητας</vt:lpstr>
      <vt:lpstr>Η Κεϋνσιανή Οπτική της Νομισματικής Πολιτικής</vt:lpstr>
      <vt:lpstr>15-1  Μηχανισμοί Μετάδοσης (5 από 6) </vt:lpstr>
      <vt:lpstr>15-1  Μηχανισμοί Μετάδοσης (6 από 6) </vt:lpstr>
      <vt:lpstr>Ο Μονεταριστικός Μηχανισμός Μετάδοσης: Άμεσος</vt:lpstr>
      <vt:lpstr>15-2  Νομισματική Πολιτική και το Πρόβλημα των Πληθωριστικών και Υφεσιακών Κενών (1 από 3) </vt:lpstr>
      <vt:lpstr>Νομισματική Πολιτική και Υφεσιακό Κενό</vt:lpstr>
      <vt:lpstr>Νομισματική Πολιτική και Πληθωριστικό Κενό</vt:lpstr>
      <vt:lpstr>15-2  Monetary Policy and the Problem of Inflationary &amp; Recessionary Gaps (2 of 3) </vt:lpstr>
      <vt:lpstr>15-2  Monetary Policy and the Problem of Inflationary &amp; Recessionary Gaps (3 of 3) </vt:lpstr>
      <vt:lpstr>15-3  Νομισματική Πολιτική και η Αντιπαράθεση Ακτιβιστών και μη Ακτιβιστών (1 από 3) </vt:lpstr>
      <vt:lpstr>15-3  Νομισματική Πολιτική και η Αντιπαράθεση Ακτιβιστών και μη Ακτιβιστών (2 από 3) </vt:lpstr>
      <vt:lpstr>15-3  Νομισματική Πολιτική και η Αντιπαράθεση Ακτιβιστών και μη Ακτιβιστών (3 από 3) </vt:lpstr>
      <vt:lpstr>Επεκτατική Νομισματική Πολιτική και Σταθερό Πραγματικό ΑΕΠ</vt:lpstr>
      <vt:lpstr>Η Νομισματική Πολιτική Μπορεί να Αποσταθεροποιήσει την Οικονομία</vt:lpstr>
      <vt:lpstr>15-4  Προτάσεις μη Ακτιβιστικής Νομισματικής Πολιτικής (1 από 5) </vt:lpstr>
      <vt:lpstr>15-4  Προτάσεις μη Ακτιβιστικής Νομισματικής Πολιτικής (2 από 5) </vt:lpstr>
      <vt:lpstr>15-4  Προτάσεις μη Ακτιβιστικής Νομισματικής Πολιτικής (3 από 5) </vt:lpstr>
      <vt:lpstr>15-4  Προτάσεις μη Ακτιβιστικής Νομισματικής Πολιτικής (4 από 5) </vt:lpstr>
      <vt:lpstr>15-4  Προτάσεις μη Ακτιβιστικής Νομισματικής Πολιτικής (5 από 5) </vt:lpstr>
    </vt:vector>
  </TitlesOfParts>
  <Company>just 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patti hudepohl</dc:creator>
  <cp:lastModifiedBy>pc3</cp:lastModifiedBy>
  <cp:revision>122</cp:revision>
  <dcterms:created xsi:type="dcterms:W3CDTF">2017-01-09T20:37:40Z</dcterms:created>
  <dcterms:modified xsi:type="dcterms:W3CDTF">2021-06-30T08:06:14Z</dcterms:modified>
</cp:coreProperties>
</file>