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5" r:id="rId2"/>
    <p:sldMasterId id="2147483748" r:id="rId3"/>
  </p:sldMasterIdLst>
  <p:notesMasterIdLst>
    <p:notesMasterId r:id="rId37"/>
  </p:notesMasterIdLst>
  <p:handoutMasterIdLst>
    <p:handoutMasterId r:id="rId38"/>
  </p:handoutMasterIdLst>
  <p:sldIdLst>
    <p:sldId id="544" r:id="rId4"/>
    <p:sldId id="545" r:id="rId5"/>
    <p:sldId id="546" r:id="rId6"/>
    <p:sldId id="493" r:id="rId7"/>
    <p:sldId id="516" r:id="rId8"/>
    <p:sldId id="517" r:id="rId9"/>
    <p:sldId id="518" r:id="rId10"/>
    <p:sldId id="519" r:id="rId11"/>
    <p:sldId id="520" r:id="rId12"/>
    <p:sldId id="504" r:id="rId13"/>
    <p:sldId id="523" r:id="rId14"/>
    <p:sldId id="524" r:id="rId15"/>
    <p:sldId id="525" r:id="rId16"/>
    <p:sldId id="526" r:id="rId17"/>
    <p:sldId id="527" r:id="rId18"/>
    <p:sldId id="528" r:id="rId19"/>
    <p:sldId id="529" r:id="rId20"/>
    <p:sldId id="530" r:id="rId21"/>
    <p:sldId id="531" r:id="rId22"/>
    <p:sldId id="532" r:id="rId23"/>
    <p:sldId id="533" r:id="rId24"/>
    <p:sldId id="534" r:id="rId25"/>
    <p:sldId id="535" r:id="rId26"/>
    <p:sldId id="536" r:id="rId27"/>
    <p:sldId id="537" r:id="rId28"/>
    <p:sldId id="538" r:id="rId29"/>
    <p:sldId id="539" r:id="rId30"/>
    <p:sldId id="540" r:id="rId31"/>
    <p:sldId id="541" r:id="rId32"/>
    <p:sldId id="542" r:id="rId33"/>
    <p:sldId id="543" r:id="rId34"/>
    <p:sldId id="521" r:id="rId35"/>
    <p:sldId id="522" r:id="rId36"/>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orient="horz" pos="304" userDrawn="1">
          <p15:clr>
            <a:srgbClr val="A4A3A4"/>
          </p15:clr>
        </p15:guide>
        <p15:guide id="3" orient="horz" pos="4144" userDrawn="1">
          <p15:clr>
            <a:srgbClr val="A4A3A4"/>
          </p15:clr>
        </p15:guide>
        <p15:guide id="4" orient="horz" pos="3952" userDrawn="1">
          <p15:clr>
            <a:srgbClr val="A4A3A4"/>
          </p15:clr>
        </p15:guide>
        <p15:guide id="5" orient="horz" pos="1136" userDrawn="1">
          <p15:clr>
            <a:srgbClr val="A4A3A4"/>
          </p15:clr>
        </p15:guide>
        <p15:guide id="6" pos="3839" userDrawn="1">
          <p15:clr>
            <a:srgbClr val="A4A3A4"/>
          </p15:clr>
        </p15:guide>
        <p15:guide id="7" pos="191" userDrawn="1">
          <p15:clr>
            <a:srgbClr val="A4A3A4"/>
          </p15:clr>
        </p15:guide>
        <p15:guide id="8" pos="7486" userDrawn="1">
          <p15:clr>
            <a:srgbClr val="A4A3A4"/>
          </p15:clr>
        </p15:guide>
        <p15:guide id="9" pos="576" userDrawn="1">
          <p15:clr>
            <a:srgbClr val="A4A3A4"/>
          </p15:clr>
        </p15:guide>
        <p15:guide id="10" pos="7102"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D03447BB-5D67-496B-8E87-E561075AD55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994" autoAdjust="0"/>
    <p:restoredTop sz="94660"/>
  </p:normalViewPr>
  <p:slideViewPr>
    <p:cSldViewPr>
      <p:cViewPr varScale="1">
        <p:scale>
          <a:sx n="73" d="100"/>
          <a:sy n="73" d="100"/>
        </p:scale>
        <p:origin x="-108" y="-420"/>
      </p:cViewPr>
      <p:guideLst>
        <p:guide orient="horz" pos="2160"/>
        <p:guide orient="horz" pos="304"/>
        <p:guide orient="horz" pos="4144"/>
        <p:guide orient="horz" pos="3952"/>
        <p:guide orient="horz" pos="1136"/>
        <p:guide pos="3839"/>
        <p:guide pos="191"/>
        <p:guide pos="7486"/>
        <p:guide pos="576"/>
        <p:guide pos="7102"/>
      </p:guideLst>
    </p:cSldViewPr>
  </p:slideViewPr>
  <p:notesTextViewPr>
    <p:cViewPr>
      <p:scale>
        <a:sx n="1" d="1"/>
        <a:sy n="1" d="1"/>
      </p:scale>
      <p:origin x="0" y="0"/>
    </p:cViewPr>
  </p:notesTextViewPr>
  <p:sorterViewPr>
    <p:cViewPr varScale="1">
      <p:scale>
        <a:sx n="100" d="100"/>
        <a:sy n="100" d="100"/>
      </p:scale>
      <p:origin x="0" y="0"/>
    </p:cViewPr>
  </p:sorterViewPr>
  <p:notesViewPr>
    <p:cSldViewPr showGuides="1">
      <p:cViewPr varScale="1">
        <p:scale>
          <a:sx n="76" d="100"/>
          <a:sy n="76" d="100"/>
        </p:scale>
        <p:origin x="1680"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2.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handoutMaster" Target="handoutMasters/handoutMaster1.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54C6E1-AF92-4FB7-A013-0B520EBC30AE}" type="datetimeFigureOut">
              <a:rPr lang="en-US"/>
              <a:pPr/>
              <a:t>8/13/2015</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A52D9BF-D574-4807-B36C-9E2A025BE826}" type="slidenum">
              <a:rPr/>
              <a:pPr/>
              <a:t>‹#›</a:t>
            </a:fld>
            <a:endParaRPr/>
          </a:p>
        </p:txBody>
      </p:sp>
    </p:spTree>
    <p:extLst>
      <p:ext uri="{BB962C8B-B14F-4D97-AF65-F5344CB8AC3E}">
        <p14:creationId xmlns:p14="http://schemas.microsoft.com/office/powerpoint/2010/main" xmlns="" val="2306792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C10850-0874-4A61-99B4-D613C5E8D9EA}" type="datetimeFigureOut">
              <a:rPr lang="en-US"/>
              <a:pPr/>
              <a:t>8/13/2015</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11EC53-F507-411E-9ADC-FBCFECE09D3D}" type="slidenum">
              <a:rPr/>
              <a:pPr/>
              <a:t>‹#›</a:t>
            </a:fld>
            <a:endParaRPr/>
          </a:p>
        </p:txBody>
      </p:sp>
    </p:spTree>
    <p:extLst>
      <p:ext uri="{BB962C8B-B14F-4D97-AF65-F5344CB8AC3E}">
        <p14:creationId xmlns:p14="http://schemas.microsoft.com/office/powerpoint/2010/main" xmlns="" val="75818263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a:t>
            </a:fld>
            <a:endParaRPr lang="el-GR"/>
          </a:p>
        </p:txBody>
      </p:sp>
    </p:spTree>
    <p:extLst>
      <p:ext uri="{BB962C8B-B14F-4D97-AF65-F5344CB8AC3E}">
        <p14:creationId xmlns:p14="http://schemas.microsoft.com/office/powerpoint/2010/main" xmlns=""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a:t>
            </a:fld>
            <a:endParaRPr lang="el-GR"/>
          </a:p>
        </p:txBody>
      </p:sp>
    </p:spTree>
    <p:extLst>
      <p:ext uri="{BB962C8B-B14F-4D97-AF65-F5344CB8AC3E}">
        <p14:creationId xmlns:p14="http://schemas.microsoft.com/office/powerpoint/2010/main" xmlns="" val="3142176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a:t>
            </a:fld>
            <a:endParaRPr lang="el-GR"/>
          </a:p>
        </p:txBody>
      </p:sp>
    </p:spTree>
    <p:extLst>
      <p:ext uri="{BB962C8B-B14F-4D97-AF65-F5344CB8AC3E}">
        <p14:creationId xmlns:p14="http://schemas.microsoft.com/office/powerpoint/2010/main" xmlns="" val="2533023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11EC53-F507-411E-9ADC-FBCFECE09D3D}" type="slidenum">
              <a:rPr lang="en-US" smtClean="0"/>
              <a:pPr/>
              <a:t>4</a:t>
            </a:fld>
            <a:endParaRPr lang="en-US"/>
          </a:p>
        </p:txBody>
      </p:sp>
    </p:spTree>
    <p:extLst>
      <p:ext uri="{BB962C8B-B14F-4D97-AF65-F5344CB8AC3E}">
        <p14:creationId xmlns:p14="http://schemas.microsoft.com/office/powerpoint/2010/main" xmlns="" val="28603290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68246" y="4063998"/>
            <a:ext cx="9220200" cy="1016000"/>
          </a:xfrm>
        </p:spPr>
        <p:txBody>
          <a:bodyPr>
            <a:normAutofit/>
          </a:bodyPr>
          <a:lstStyle>
            <a:lvl1pPr marL="0" indent="0" algn="ctr">
              <a:spcBef>
                <a:spcPts val="0"/>
              </a:spcBef>
              <a:buNone/>
              <a:defRPr sz="280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2" indent="0" algn="ctr">
              <a:buNone/>
              <a:defRPr>
                <a:solidFill>
                  <a:schemeClr val="tx1">
                    <a:tint val="75000"/>
                  </a:schemeClr>
                </a:solidFill>
              </a:defRPr>
            </a:lvl5pPr>
            <a:lvl6pPr marL="3047466"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a:p>
        </p:txBody>
      </p:sp>
      <p:sp>
        <p:nvSpPr>
          <p:cNvPr id="2" name="Title 1"/>
          <p:cNvSpPr>
            <a:spLocks noGrp="1"/>
          </p:cNvSpPr>
          <p:nvPr>
            <p:ph type="ctrTitle"/>
          </p:nvPr>
        </p:nvSpPr>
        <p:spPr>
          <a:xfrm>
            <a:off x="1468246" y="1828800"/>
            <a:ext cx="9220200" cy="2147926"/>
          </a:xfrm>
        </p:spPr>
        <p:txBody>
          <a:bodyPr anchor="ctr">
            <a:normAutofit/>
          </a:bodyPr>
          <a:lstStyle>
            <a:lvl1pPr algn="ctr">
              <a:defRPr sz="4400" cap="all" normalizeH="0" baseline="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xmlns="" val="21474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xmlns="">
        <p15:guide id="0" orient="horz" pos="2160" userDrawn="1">
          <p15:clr>
            <a:srgbClr val="FBAE40"/>
          </p15:clr>
        </p15:guide>
        <p15:guide id="1"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a:p>
        </p:txBody>
      </p:sp>
      <p:sp>
        <p:nvSpPr>
          <p:cNvPr id="3" name="Picture Placeholder 2"/>
          <p:cNvSpPr>
            <a:spLocks noGrp="1"/>
          </p:cNvSpPr>
          <p:nvPr>
            <p:ph type="pic" idx="1"/>
          </p:nvPr>
        </p:nvSpPr>
        <p:spPr>
          <a:xfrm>
            <a:off x="507869" y="482602"/>
            <a:ext cx="6602281" cy="5842001"/>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2" indent="0">
              <a:buNone/>
              <a:defRPr sz="2700"/>
            </a:lvl5pPr>
            <a:lvl6pPr marL="3047466" indent="0">
              <a:buNone/>
              <a:defRPr sz="2700"/>
            </a:lvl6pPr>
            <a:lvl7pPr marL="3656960" indent="0">
              <a:buNone/>
              <a:defRPr sz="2700"/>
            </a:lvl7pPr>
            <a:lvl8pPr marL="4266453" indent="0">
              <a:buNone/>
              <a:defRPr sz="2700"/>
            </a:lvl8pPr>
            <a:lvl9pPr marL="4875947" indent="0">
              <a:buNone/>
              <a:defRPr sz="2700"/>
            </a:lvl9pPr>
          </a:lstStyle>
          <a:p>
            <a:r>
              <a:rPr lang="en-US" smtClean="0"/>
              <a:t>Click icon to add picture</a:t>
            </a:r>
            <a:endParaRPr/>
          </a:p>
        </p:txBody>
      </p:sp>
      <p:sp>
        <p:nvSpPr>
          <p:cNvPr id="4" name="Text Placeholder 3"/>
          <p:cNvSpPr>
            <a:spLocks noGrp="1"/>
          </p:cNvSpPr>
          <p:nvPr>
            <p:ph type="body" sz="half" idx="2"/>
          </p:nvPr>
        </p:nvSpPr>
        <p:spPr>
          <a:xfrm>
            <a:off x="7821163" y="2108200"/>
            <a:ext cx="3961368" cy="426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2" name="Title 1"/>
          <p:cNvSpPr>
            <a:spLocks noGrp="1"/>
          </p:cNvSpPr>
          <p:nvPr>
            <p:ph type="title"/>
          </p:nvPr>
        </p:nvSpPr>
        <p:spPr>
          <a:xfrm>
            <a:off x="7821163" y="482600"/>
            <a:ext cx="3961368" cy="1422400"/>
          </a:xfrm>
        </p:spPr>
        <p:txBody>
          <a:bodyPr anchor="b" anchorCtr="0">
            <a:normAutofit/>
          </a:bodyPr>
          <a:lstStyle>
            <a:lvl1pPr algn="l">
              <a:defRPr sz="32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xmlns="" val="31507441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
        <p:nvSpPr>
          <p:cNvPr id="3" name="Vertical Text Placeholder 2"/>
          <p:cNvSpPr>
            <a:spLocks noGrp="1"/>
          </p:cNvSpPr>
          <p:nvPr>
            <p:ph type="body" orient="vert" idx="1"/>
          </p:nvPr>
        </p:nvSpPr>
        <p:spPr/>
        <p:txBody>
          <a:bodyPr vert="eaVert"/>
          <a:lstStyle>
            <a:lvl5pPr>
              <a:defRPr/>
            </a:lvl5pPr>
            <a:lvl6pPr marL="2669581">
              <a:defRPr baseline="0"/>
            </a:lvl6pPr>
            <a:lvl7pPr marL="2669581">
              <a:defRPr baseline="0"/>
            </a:lvl7pPr>
            <a:lvl8pPr marL="2669581">
              <a:defRPr baseline="0"/>
            </a:lvl8pPr>
            <a:lvl9pPr marL="2669581">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p:txBody>
          <a:bodyPr/>
          <a:lstStyle/>
          <a:p>
            <a:r>
              <a:rPr lang="en-US" smtClean="0"/>
              <a:t>Click to edit Master title style</a:t>
            </a:r>
            <a:endParaRPr/>
          </a:p>
        </p:txBody>
      </p:sp>
    </p:spTree>
    <p:extLst>
      <p:ext uri="{BB962C8B-B14F-4D97-AF65-F5344CB8AC3E}">
        <p14:creationId xmlns:p14="http://schemas.microsoft.com/office/powerpoint/2010/main" xmlns="" val="21534751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
        <p:nvSpPr>
          <p:cNvPr id="3" name="Vertical Text Placeholder 2"/>
          <p:cNvSpPr>
            <a:spLocks noGrp="1"/>
          </p:cNvSpPr>
          <p:nvPr>
            <p:ph type="body" orient="vert" idx="1"/>
          </p:nvPr>
        </p:nvSpPr>
        <p:spPr>
          <a:xfrm>
            <a:off x="914163" y="685800"/>
            <a:ext cx="9040045" cy="5588002"/>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Vertical Title 1"/>
          <p:cNvSpPr>
            <a:spLocks noGrp="1"/>
          </p:cNvSpPr>
          <p:nvPr>
            <p:ph type="title" orient="vert"/>
          </p:nvPr>
        </p:nvSpPr>
        <p:spPr>
          <a:xfrm>
            <a:off x="10040043" y="685800"/>
            <a:ext cx="1843982" cy="5588002"/>
          </a:xfrm>
        </p:spPr>
        <p:txBody>
          <a:bodyPr vert="eaVert"/>
          <a:lstStyle/>
          <a:p>
            <a:r>
              <a:rPr lang="en-US" smtClean="0"/>
              <a:t>Click to edit Master title style</a:t>
            </a:r>
            <a:endParaRPr/>
          </a:p>
        </p:txBody>
      </p:sp>
    </p:spTree>
    <p:extLst>
      <p:ext uri="{BB962C8B-B14F-4D97-AF65-F5344CB8AC3E}">
        <p14:creationId xmlns:p14="http://schemas.microsoft.com/office/powerpoint/2010/main" xmlns="" val="19917638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40"/>
            <a:ext cx="10360501"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15"/>
            <a:ext cx="10360501"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09441" y="1600206"/>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95986" y="1600206"/>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3B9B9059-F1D6-41D0-95CF-D21CAA096B3A}" type="datetimeFigureOut">
              <a:rPr lang="en-US" smtClean="0"/>
              <a:pPr/>
              <a:t>8/13/2015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3B9B9059-F1D6-41D0-95CF-D21CAA096B3A}" type="datetimeFigureOut">
              <a:rPr lang="en-US" smtClean="0"/>
              <a:pPr/>
              <a:t>8/13/2015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9B9059-F1D6-41D0-95CF-D21CAA096B3A}" type="datetimeFigureOut">
              <a:rPr lang="en-US" smtClean="0"/>
              <a:pPr/>
              <a:t>8/13/2015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
        <p:nvSpPr>
          <p:cNvPr id="3" name="Content Placeholder 2"/>
          <p:cNvSpPr>
            <a:spLocks noGrp="1"/>
          </p:cNvSpPr>
          <p:nvPr>
            <p:ph idx="1"/>
          </p:nvPr>
        </p:nvSpPr>
        <p:spPr>
          <a:xfrm>
            <a:off x="914163" y="1803401"/>
            <a:ext cx="10360501" cy="4470400"/>
          </a:xfr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a:xfrm>
            <a:off x="914163" y="482600"/>
            <a:ext cx="10360501" cy="1219200"/>
          </a:xfrm>
        </p:spPr>
        <p:txBody>
          <a:bodyPr/>
          <a:lstStyle/>
          <a:p>
            <a:r>
              <a:rPr lang="en-US" smtClean="0"/>
              <a:t>Click to edit Master title style</a:t>
            </a:r>
            <a:endParaRPr/>
          </a:p>
        </p:txBody>
      </p:sp>
    </p:spTree>
    <p:extLst>
      <p:ext uri="{BB962C8B-B14F-4D97-AF65-F5344CB8AC3E}">
        <p14:creationId xmlns:p14="http://schemas.microsoft.com/office/powerpoint/2010/main" xmlns="" val="22643087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51" y="273050"/>
            <a:ext cx="4010039"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4765492" y="273065"/>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609451" y="1435103"/>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53"/>
            <a:ext cx="2742486"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09441" y="274653"/>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
        <p:nvSpPr>
          <p:cNvPr id="3" name="Text Placeholder 2"/>
          <p:cNvSpPr>
            <a:spLocks noGrp="1"/>
          </p:cNvSpPr>
          <p:nvPr>
            <p:ph type="body" idx="1"/>
          </p:nvPr>
        </p:nvSpPr>
        <p:spPr>
          <a:xfrm>
            <a:off x="1218883" y="3632200"/>
            <a:ext cx="9751060" cy="1016000"/>
          </a:xfrm>
        </p:spPr>
        <p:txBody>
          <a:bodyPr anchor="t" anchorCtr="0">
            <a:noAutofit/>
          </a:bodyPr>
          <a:lstStyle>
            <a:lvl1pPr marL="0" indent="0" algn="ctr">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2" indent="0">
              <a:buNone/>
              <a:defRPr sz="1900">
                <a:solidFill>
                  <a:schemeClr val="tx1">
                    <a:tint val="75000"/>
                  </a:schemeClr>
                </a:solidFill>
              </a:defRPr>
            </a:lvl5pPr>
            <a:lvl6pPr marL="3047466"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2" name="Title 1"/>
          <p:cNvSpPr>
            <a:spLocks noGrp="1"/>
          </p:cNvSpPr>
          <p:nvPr>
            <p:ph type="title"/>
          </p:nvPr>
        </p:nvSpPr>
        <p:spPr>
          <a:xfrm>
            <a:off x="1218883" y="1524002"/>
            <a:ext cx="9751060" cy="1992597"/>
          </a:xfrm>
        </p:spPr>
        <p:txBody>
          <a:bodyPr anchor="b" anchorCtr="0">
            <a:noAutofit/>
          </a:bodyPr>
          <a:lstStyle>
            <a:lvl1pPr algn="ctr">
              <a:defRPr sz="4400" b="0" cap="all" baseline="0"/>
            </a:lvl1pPr>
          </a:lstStyle>
          <a:p>
            <a:r>
              <a:rPr lang="en-US" smtClean="0"/>
              <a:t>Click to edit Master title style</a:t>
            </a:r>
            <a:endParaRPr/>
          </a:p>
        </p:txBody>
      </p:sp>
    </p:spTree>
    <p:extLst>
      <p:ext uri="{BB962C8B-B14F-4D97-AF65-F5344CB8AC3E}">
        <p14:creationId xmlns:p14="http://schemas.microsoft.com/office/powerpoint/2010/main" xmlns="" val="36389043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
        <p:nvSpPr>
          <p:cNvPr id="4" name="Content Placeholder 3"/>
          <p:cNvSpPr>
            <a:spLocks noGrp="1"/>
          </p:cNvSpPr>
          <p:nvPr>
            <p:ph sz="half" idx="2"/>
          </p:nvPr>
        </p:nvSpPr>
        <p:spPr>
          <a:xfrm>
            <a:off x="6297559" y="1803401"/>
            <a:ext cx="4977104" cy="4470400"/>
          </a:xfrm>
        </p:spPr>
        <p:txBody>
          <a:bodyPr>
            <a:normAutofit/>
          </a:bodyPr>
          <a:lstStyle>
            <a:lvl1pPr>
              <a:defRPr sz="2400"/>
            </a:lvl1pPr>
            <a:lvl2pPr>
              <a:defRPr sz="2000"/>
            </a:lvl2pPr>
            <a:lvl3pPr>
              <a:defRPr sz="1800"/>
            </a:lvl3pPr>
            <a:lvl4pPr>
              <a:defRPr sz="1600"/>
            </a:lvl4pPr>
            <a:lvl5pPr>
              <a:defRPr sz="1400"/>
            </a:lvl5pPr>
            <a:lvl6pPr marL="2669581">
              <a:defRPr sz="1400" baseline="0"/>
            </a:lvl6pPr>
            <a:lvl7pPr marL="2669581">
              <a:defRPr sz="1400" baseline="0"/>
            </a:lvl7pPr>
            <a:lvl8pPr marL="2669581">
              <a:defRPr sz="1400" baseline="0"/>
            </a:lvl8pPr>
            <a:lvl9pPr marL="2669581">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3" name="Content Placeholder 2"/>
          <p:cNvSpPr>
            <a:spLocks noGrp="1"/>
          </p:cNvSpPr>
          <p:nvPr>
            <p:ph sz="half" idx="1"/>
          </p:nvPr>
        </p:nvSpPr>
        <p:spPr>
          <a:xfrm>
            <a:off x="914162" y="1803401"/>
            <a:ext cx="4977104" cy="4470400"/>
          </a:xfrm>
        </p:spPr>
        <p:txBody>
          <a:bodyPr>
            <a:normAutofit/>
          </a:bodyPr>
          <a:lstStyle>
            <a:lvl1pPr>
              <a:defRPr sz="2400"/>
            </a:lvl1pPr>
            <a:lvl2pPr>
              <a:defRPr sz="2000"/>
            </a:lvl2pPr>
            <a:lvl3pPr>
              <a:defRPr sz="1800"/>
            </a:lvl3pPr>
            <a:lvl4pPr>
              <a:defRPr sz="1600"/>
            </a:lvl4pPr>
            <a:lvl5pPr>
              <a:defRPr sz="1400"/>
            </a:lvl5pPr>
            <a:lvl6pPr>
              <a:defRPr sz="1400"/>
            </a:lvl6pPr>
            <a:lvl7pPr marL="2669581">
              <a:defRPr sz="1400"/>
            </a:lvl7pPr>
            <a:lvl8pPr marL="2669581">
              <a:defRPr sz="1400"/>
            </a:lvl8pPr>
            <a:lvl9pPr marL="2669581">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a:xfrm>
            <a:off x="914163" y="482600"/>
            <a:ext cx="10360501" cy="1219200"/>
          </a:xfrm>
        </p:spPr>
        <p:txBody>
          <a:bodyPr/>
          <a:lstStyle/>
          <a:p>
            <a:r>
              <a:rPr lang="en-US" smtClean="0"/>
              <a:t>Click to edit Master title style</a:t>
            </a:r>
            <a:endParaRPr/>
          </a:p>
        </p:txBody>
      </p:sp>
    </p:spTree>
    <p:extLst>
      <p:ext uri="{BB962C8B-B14F-4D97-AF65-F5344CB8AC3E}">
        <p14:creationId xmlns:p14="http://schemas.microsoft.com/office/powerpoint/2010/main" xmlns="" val="1406580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B9B9059-F1D6-41D0-95CF-D21CAA096B3A}" type="datetimeFigureOut">
              <a:rPr lang="en-US" smtClean="0"/>
              <a:pPr/>
              <a:t>8/13/2015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FD5434-F838-4DD4-A17B-1CB1A1850DF4}" type="slidenum">
              <a:rPr lang="en-US" smtClean="0"/>
              <a:pPr/>
              <a:t>‹#›</a:t>
            </a:fld>
            <a:endParaRPr lang="en-US"/>
          </a:p>
        </p:txBody>
      </p:sp>
      <p:sp>
        <p:nvSpPr>
          <p:cNvPr id="6" name="Content Placeholder 5"/>
          <p:cNvSpPr>
            <a:spLocks noGrp="1"/>
          </p:cNvSpPr>
          <p:nvPr>
            <p:ph sz="quarter" idx="4"/>
          </p:nvPr>
        </p:nvSpPr>
        <p:spPr>
          <a:xfrm>
            <a:off x="6297559" y="2717800"/>
            <a:ext cx="4977104"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baseline="0"/>
            </a:lvl8pPr>
            <a:lvl9pPr marL="2669581">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97559" y="1803400"/>
            <a:ext cx="4977104"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2" indent="0">
              <a:buNone/>
              <a:defRPr sz="2100" b="1"/>
            </a:lvl5pPr>
            <a:lvl6pPr marL="3047466"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914162" y="2717800"/>
            <a:ext cx="4977104"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a:lvl8pPr>
            <a:lvl9pPr marL="2669581">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3" name="Text Placeholder 2"/>
          <p:cNvSpPr>
            <a:spLocks noGrp="1"/>
          </p:cNvSpPr>
          <p:nvPr>
            <p:ph type="body" idx="1"/>
          </p:nvPr>
        </p:nvSpPr>
        <p:spPr>
          <a:xfrm>
            <a:off x="914162" y="1803400"/>
            <a:ext cx="4977104"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2" indent="0">
              <a:buNone/>
              <a:defRPr sz="2100" b="1"/>
            </a:lvl5pPr>
            <a:lvl6pPr marL="3047466"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2" name="Title 1"/>
          <p:cNvSpPr>
            <a:spLocks noGrp="1"/>
          </p:cNvSpPr>
          <p:nvPr>
            <p:ph type="title"/>
          </p:nvPr>
        </p:nvSpPr>
        <p:spPr>
          <a:xfrm>
            <a:off x="914163" y="482600"/>
            <a:ext cx="10360501" cy="1219200"/>
          </a:xfrm>
        </p:spPr>
        <p:txBody>
          <a:bodyPr/>
          <a:lstStyle>
            <a:lvl1pPr>
              <a:defRPr/>
            </a:lvl1pPr>
          </a:lstStyle>
          <a:p>
            <a:r>
              <a:rPr lang="en-US" smtClean="0"/>
              <a:t>Click to edit Master title style</a:t>
            </a:r>
            <a:endParaRPr/>
          </a:p>
        </p:txBody>
      </p:sp>
    </p:spTree>
    <p:extLst>
      <p:ext uri="{BB962C8B-B14F-4D97-AF65-F5344CB8AC3E}">
        <p14:creationId xmlns:p14="http://schemas.microsoft.com/office/powerpoint/2010/main" xmlns="" val="35616801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B9B9059-F1D6-41D0-95CF-D21CAA096B3A}" type="datetimeFigureOut">
              <a:rPr lang="en-US" smtClean="0"/>
              <a:pPr/>
              <a:t>8/13/2015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FD5434-F838-4DD4-A17B-1CB1A1850DF4}" type="slidenum">
              <a:rPr lang="en-US" smtClean="0"/>
              <a:pPr/>
              <a:t>‹#›</a:t>
            </a:fld>
            <a:endParaRPr lang="en-US"/>
          </a:p>
        </p:txBody>
      </p:sp>
      <p:sp>
        <p:nvSpPr>
          <p:cNvPr id="2" name="Title 1"/>
          <p:cNvSpPr>
            <a:spLocks noGrp="1"/>
          </p:cNvSpPr>
          <p:nvPr>
            <p:ph type="title"/>
          </p:nvPr>
        </p:nvSpPr>
        <p:spPr>
          <a:xfrm>
            <a:off x="914163" y="482600"/>
            <a:ext cx="10360501" cy="1219200"/>
          </a:xfrm>
        </p:spPr>
        <p:txBody>
          <a:bodyPr/>
          <a:lstStyle/>
          <a:p>
            <a:r>
              <a:rPr lang="en-US" smtClean="0"/>
              <a:t>Click to edit Master title style</a:t>
            </a:r>
            <a:endParaRPr/>
          </a:p>
        </p:txBody>
      </p:sp>
    </p:spTree>
    <p:extLst>
      <p:ext uri="{BB962C8B-B14F-4D97-AF65-F5344CB8AC3E}">
        <p14:creationId xmlns:p14="http://schemas.microsoft.com/office/powerpoint/2010/main" xmlns="" val="24696843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9B9059-F1D6-41D0-95CF-D21CAA096B3A}" type="datetimeFigureOut">
              <a:rPr lang="en-US" smtClean="0"/>
              <a:pPr/>
              <a:t>8/13/2015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xmlns="" val="18803428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a:p>
        </p:txBody>
      </p:sp>
      <p:sp>
        <p:nvSpPr>
          <p:cNvPr id="3" name="Content Placeholder 2"/>
          <p:cNvSpPr>
            <a:spLocks noGrp="1"/>
          </p:cNvSpPr>
          <p:nvPr>
            <p:ph idx="1"/>
          </p:nvPr>
        </p:nvSpPr>
        <p:spPr bwMode="white">
          <a:xfrm>
            <a:off x="507868" y="482602"/>
            <a:ext cx="6602280" cy="5842001"/>
          </a:xfrm>
        </p:spPr>
        <p:txBody>
          <a:bodyPr>
            <a:norm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821163" y="2108200"/>
            <a:ext cx="3961368" cy="4267200"/>
          </a:xfrm>
        </p:spPr>
        <p:txBody>
          <a:bodyPr anchor="t" anchorCtr="0">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2" name="Title 1"/>
          <p:cNvSpPr>
            <a:spLocks noGrp="1"/>
          </p:cNvSpPr>
          <p:nvPr>
            <p:ph type="title"/>
          </p:nvPr>
        </p:nvSpPr>
        <p:spPr>
          <a:xfrm>
            <a:off x="7821163" y="482600"/>
            <a:ext cx="3961368" cy="1422400"/>
          </a:xfrm>
        </p:spPr>
        <p:txBody>
          <a:bodyPr anchor="b">
            <a:noAutofit/>
          </a:bodyPr>
          <a:lstStyle>
            <a:lvl1pPr algn="l">
              <a:defRPr sz="32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xmlns="" val="27683114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p:cNvSpPr/>
          <p:nvPr/>
        </p:nvSpPr>
        <p:spPr>
          <a:xfrm>
            <a:off x="0" y="-1115"/>
            <a:ext cx="6093594"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a:p>
        </p:txBody>
      </p:sp>
      <p:sp>
        <p:nvSpPr>
          <p:cNvPr id="3" name="Picture Placeholder 2"/>
          <p:cNvSpPr>
            <a:spLocks noGrp="1"/>
          </p:cNvSpPr>
          <p:nvPr>
            <p:ph type="pic" idx="1"/>
          </p:nvPr>
        </p:nvSpPr>
        <p:spPr>
          <a:xfrm>
            <a:off x="507870" y="482601"/>
            <a:ext cx="5077859" cy="5862706"/>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2" indent="0">
              <a:buNone/>
              <a:defRPr sz="2700"/>
            </a:lvl5pPr>
            <a:lvl6pPr marL="3047466" indent="0">
              <a:buNone/>
              <a:defRPr sz="2700"/>
            </a:lvl6pPr>
            <a:lvl7pPr marL="3656960" indent="0">
              <a:buNone/>
              <a:defRPr sz="2700"/>
            </a:lvl7pPr>
            <a:lvl8pPr marL="4266453" indent="0">
              <a:buNone/>
              <a:defRPr sz="2700"/>
            </a:lvl8pPr>
            <a:lvl9pPr marL="4875947" indent="0">
              <a:buNone/>
              <a:defRPr sz="2700"/>
            </a:lvl9pPr>
          </a:lstStyle>
          <a:p>
            <a:r>
              <a:rPr lang="en-US" smtClean="0"/>
              <a:t>Click icon to add picture</a:t>
            </a:r>
            <a:endParaRPr/>
          </a:p>
        </p:txBody>
      </p:sp>
      <p:sp>
        <p:nvSpPr>
          <p:cNvPr id="4" name="Text Placeholder 3"/>
          <p:cNvSpPr>
            <a:spLocks noGrp="1"/>
          </p:cNvSpPr>
          <p:nvPr>
            <p:ph type="body" sz="half" idx="2"/>
          </p:nvPr>
        </p:nvSpPr>
        <p:spPr>
          <a:xfrm>
            <a:off x="6399134" y="3733800"/>
            <a:ext cx="5180251" cy="172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2" name="Title 1"/>
          <p:cNvSpPr>
            <a:spLocks noGrp="1"/>
          </p:cNvSpPr>
          <p:nvPr>
            <p:ph type="title"/>
          </p:nvPr>
        </p:nvSpPr>
        <p:spPr>
          <a:xfrm>
            <a:off x="6399134" y="1905000"/>
            <a:ext cx="5180251" cy="1727200"/>
          </a:xfrm>
        </p:spPr>
        <p:txBody>
          <a:bodyPr anchor="b" anchorCtr="0">
            <a:normAutofit/>
          </a:bodyPr>
          <a:lstStyle>
            <a:lvl1pPr algn="l">
              <a:defRPr sz="32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xmlns="" val="44899045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735324" y="6375400"/>
            <a:ext cx="1422030" cy="195072"/>
          </a:xfrm>
          <a:prstGeom prst="rect">
            <a:avLst/>
          </a:prstGeom>
        </p:spPr>
        <p:txBody>
          <a:bodyPr vert="horz" lIns="121899" tIns="60949" rIns="121899" bIns="60949" rtlCol="0" anchor="ctr"/>
          <a:lstStyle>
            <a:lvl1pPr algn="r">
              <a:defRPr sz="1100">
                <a:solidFill>
                  <a:schemeClr val="tx1"/>
                </a:solidFill>
              </a:defRPr>
            </a:lvl1pPr>
          </a:lstStyle>
          <a:p>
            <a:fld id="{3B9B9059-F1D6-41D0-95CF-D21CAA096B3A}" type="datetimeFigureOut">
              <a:rPr lang="en-US" smtClean="0"/>
              <a:pPr/>
              <a:t>8/13/2015</a:t>
            </a:fld>
            <a:endParaRPr lang="en-US"/>
          </a:p>
        </p:txBody>
      </p:sp>
      <p:sp>
        <p:nvSpPr>
          <p:cNvPr id="5" name="Footer Placeholder 4"/>
          <p:cNvSpPr>
            <a:spLocks noGrp="1"/>
          </p:cNvSpPr>
          <p:nvPr>
            <p:ph type="ftr" sz="quarter" idx="3"/>
          </p:nvPr>
        </p:nvSpPr>
        <p:spPr>
          <a:xfrm>
            <a:off x="914163" y="6375400"/>
            <a:ext cx="7414869" cy="195072"/>
          </a:xfrm>
          <a:prstGeom prst="rect">
            <a:avLst/>
          </a:prstGeom>
        </p:spPr>
        <p:txBody>
          <a:bodyPr vert="horz" lIns="121899" tIns="60949" rIns="121899" bIns="60949" rtlCol="0" anchor="ctr"/>
          <a:lstStyle>
            <a:lvl1pPr algn="l">
              <a:defRPr sz="1100">
                <a:solidFill>
                  <a:schemeClr val="tx1"/>
                </a:solidFill>
              </a:defRPr>
            </a:lvl1pPr>
          </a:lstStyle>
          <a:p>
            <a:endParaRPr lang="en-US"/>
          </a:p>
        </p:txBody>
      </p:sp>
      <p:sp>
        <p:nvSpPr>
          <p:cNvPr id="6" name="Slide Number Placeholder 5"/>
          <p:cNvSpPr>
            <a:spLocks noGrp="1"/>
          </p:cNvSpPr>
          <p:nvPr>
            <p:ph type="sldNum" sz="quarter" idx="4"/>
          </p:nvPr>
        </p:nvSpPr>
        <p:spPr>
          <a:xfrm>
            <a:off x="10441760" y="6375400"/>
            <a:ext cx="832903" cy="195072"/>
          </a:xfrm>
          <a:prstGeom prst="rect">
            <a:avLst/>
          </a:prstGeom>
        </p:spPr>
        <p:txBody>
          <a:bodyPr vert="horz" lIns="121899" tIns="60949" rIns="121899" bIns="60949" rtlCol="0" anchor="ctr"/>
          <a:lstStyle>
            <a:lvl1pPr algn="r">
              <a:defRPr sz="1100">
                <a:solidFill>
                  <a:schemeClr val="tx1"/>
                </a:solidFill>
              </a:defRPr>
            </a:lvl1pPr>
          </a:lstStyle>
          <a:p>
            <a:fld id="{E5FD5434-F838-4DD4-A17B-1CB1A1850DF4}" type="slidenum">
              <a:rPr lang="en-US" smtClean="0"/>
              <a:pPr/>
              <a:t>‹#›</a:t>
            </a:fld>
            <a:endParaRPr lang="en-US"/>
          </a:p>
        </p:txBody>
      </p:sp>
      <p:sp>
        <p:nvSpPr>
          <p:cNvPr id="3" name="Text Placeholder 2"/>
          <p:cNvSpPr>
            <a:spLocks noGrp="1"/>
          </p:cNvSpPr>
          <p:nvPr>
            <p:ph type="body" idx="1"/>
          </p:nvPr>
        </p:nvSpPr>
        <p:spPr>
          <a:xfrm>
            <a:off x="914163" y="1803401"/>
            <a:ext cx="10360501" cy="4470400"/>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Placeholder 1"/>
          <p:cNvSpPr>
            <a:spLocks noGrp="1"/>
          </p:cNvSpPr>
          <p:nvPr>
            <p:ph type="title"/>
          </p:nvPr>
        </p:nvSpPr>
        <p:spPr>
          <a:xfrm>
            <a:off x="914163" y="482600"/>
            <a:ext cx="10360501" cy="1219200"/>
          </a:xfrm>
          <a:prstGeom prst="rect">
            <a:avLst/>
          </a:prstGeom>
          <a:effectLst/>
        </p:spPr>
        <p:txBody>
          <a:bodyPr vert="horz" lIns="121899" tIns="60949" rIns="121899" bIns="60949" rtlCol="0" anchor="b" anchorCtr="0">
            <a:normAutofit/>
          </a:bodyPr>
          <a:lstStyle/>
          <a:p>
            <a:r>
              <a:rPr lang="en-US" smtClean="0"/>
              <a:t>Click to edit Master title style</a:t>
            </a:r>
            <a:endParaRPr/>
          </a:p>
        </p:txBody>
      </p:sp>
    </p:spTree>
    <p:extLst>
      <p:ext uri="{BB962C8B-B14F-4D97-AF65-F5344CB8AC3E}">
        <p14:creationId xmlns:p14="http://schemas.microsoft.com/office/powerpoint/2010/main" xmlns="" val="429948849"/>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p:titleStyle>
    <p:body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2" algn="l" defTabSz="1218987" rtl="0" eaLnBrk="1" latinLnBrk="0" hangingPunct="1">
        <a:defRPr sz="2400" kern="1200">
          <a:solidFill>
            <a:schemeClr val="tx1"/>
          </a:solidFill>
          <a:latin typeface="+mn-lt"/>
          <a:ea typeface="+mn-ea"/>
          <a:cs typeface="+mn-cs"/>
        </a:defRPr>
      </a:lvl5pPr>
      <a:lvl6pPr marL="3047466"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609441" y="1600206"/>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609441" y="6356365"/>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9B9059-F1D6-41D0-95CF-D21CAA096B3A}" type="datetimeFigureOut">
              <a:rPr lang="en-US" smtClean="0"/>
              <a:pPr/>
              <a:t>8/13/2015</a:t>
            </a:fld>
            <a:endParaRPr lang="en-US"/>
          </a:p>
        </p:txBody>
      </p:sp>
      <p:sp>
        <p:nvSpPr>
          <p:cNvPr id="5" name="Footer Placeholder 4"/>
          <p:cNvSpPr>
            <a:spLocks noGrp="1"/>
          </p:cNvSpPr>
          <p:nvPr>
            <p:ph type="ftr" sz="quarter" idx="3"/>
          </p:nvPr>
        </p:nvSpPr>
        <p:spPr>
          <a:xfrm>
            <a:off x="4164515" y="6356365"/>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6" y="6356365"/>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FD5434-F838-4DD4-A17B-1CB1A1850DF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1187" y="1484785"/>
            <a:ext cx="10360501" cy="1470025"/>
          </a:xfrm>
        </p:spPr>
        <p:txBody>
          <a:bodyPr>
            <a:normAutofit/>
          </a:bodyPr>
          <a:lstStyle/>
          <a:p>
            <a:r>
              <a:rPr lang="el-GR" b="1" dirty="0" smtClean="0"/>
              <a:t>Εικονικά Περιβάλλοντα Μάθησης και Πολυμέσα</a:t>
            </a:r>
            <a:endParaRPr lang="el-GR" b="1" dirty="0"/>
          </a:p>
        </p:txBody>
      </p:sp>
      <p:sp>
        <p:nvSpPr>
          <p:cNvPr id="3" name="Υπότιτλος 2"/>
          <p:cNvSpPr>
            <a:spLocks noGrp="1"/>
          </p:cNvSpPr>
          <p:nvPr>
            <p:ph type="subTitle" idx="1"/>
          </p:nvPr>
        </p:nvSpPr>
        <p:spPr>
          <a:xfrm>
            <a:off x="527244" y="2995812"/>
            <a:ext cx="11326308" cy="2290576"/>
          </a:xfrm>
        </p:spPr>
        <p:txBody>
          <a:bodyPr>
            <a:noAutofit/>
          </a:bodyPr>
          <a:lstStyle/>
          <a:p>
            <a:r>
              <a:rPr lang="el-GR" sz="2800" b="1" dirty="0" smtClean="0">
                <a:solidFill>
                  <a:schemeClr val="tx1"/>
                </a:solidFill>
              </a:rPr>
              <a:t>Ενότητα </a:t>
            </a:r>
            <a:r>
              <a:rPr lang="el-GR" sz="2800" b="1" dirty="0" smtClean="0">
                <a:solidFill>
                  <a:schemeClr val="tx1"/>
                </a:solidFill>
              </a:rPr>
              <a:t>5:</a:t>
            </a:r>
            <a:r>
              <a:rPr lang="en-US" sz="2800" dirty="0" smtClean="0">
                <a:solidFill>
                  <a:schemeClr val="tx1"/>
                </a:solidFill>
              </a:rPr>
              <a:t> </a:t>
            </a:r>
            <a:r>
              <a:rPr lang="el-GR" sz="2800" dirty="0" smtClean="0">
                <a:solidFill>
                  <a:schemeClr val="tx1"/>
                </a:solidFill>
              </a:rPr>
              <a:t>Το περιβάλλον κατασκευής παιχνιδιών</a:t>
            </a:r>
            <a:endParaRPr lang="en-US" sz="2800" dirty="0" smtClean="0">
              <a:solidFill>
                <a:schemeClr val="tx1"/>
              </a:solidFill>
            </a:endParaRPr>
          </a:p>
          <a:p>
            <a:endParaRPr lang="el-GR" sz="2800" dirty="0" smtClean="0">
              <a:solidFill>
                <a:schemeClr val="tx1"/>
              </a:solidFill>
            </a:endParaRPr>
          </a:p>
          <a:p>
            <a:r>
              <a:rPr lang="el-GR" sz="2800" dirty="0" smtClean="0">
                <a:solidFill>
                  <a:schemeClr val="tx1"/>
                </a:solidFill>
              </a:rPr>
              <a:t>Εμμανουήλ Φωκίδης</a:t>
            </a:r>
            <a:endParaRPr lang="el-GR" sz="2800" dirty="0" smtClean="0">
              <a:solidFill>
                <a:schemeClr val="tx1"/>
              </a:solidFill>
            </a:endParaRPr>
          </a:p>
          <a:p>
            <a:r>
              <a:rPr lang="el-GR" sz="2800" dirty="0" smtClean="0">
                <a:solidFill>
                  <a:schemeClr val="tx1"/>
                </a:solidFill>
              </a:rPr>
              <a:t>Παιδαγωγικό Τμήμα Δημοτικής Εκπαίδευσης</a:t>
            </a:r>
            <a:endParaRPr lang="en-US" sz="2800" dirty="0" smtClean="0">
              <a:solidFill>
                <a:schemeClr val="tx1"/>
              </a:solidFill>
            </a:endParaRPr>
          </a:p>
        </p:txBody>
      </p:sp>
      <p:pic>
        <p:nvPicPr>
          <p:cNvPr id="4" name="7 - Εικόνα" descr="Λογότυπο για Άδειες χρήσης Creative Commons BY-NC-ND"/>
          <p:cNvPicPr>
            <a:picLocks noChangeAspect="1"/>
          </p:cNvPicPr>
          <p:nvPr/>
        </p:nvPicPr>
        <p:blipFill>
          <a:blip r:embed="rId3" cstate="print"/>
          <a:stretch>
            <a:fillRect/>
          </a:stretch>
        </p:blipFill>
        <p:spPr>
          <a:xfrm>
            <a:off x="2063214" y="5827936"/>
            <a:ext cx="2108364" cy="553393"/>
          </a:xfrm>
          <a:prstGeom prst="rect">
            <a:avLst/>
          </a:prstGeom>
        </p:spPr>
      </p:pic>
      <p:pic>
        <p:nvPicPr>
          <p:cNvPr id="5" name="Picture 3" descr="Λογότυπο Επιχειρησιακού Προγράμματος Εκπαίδευση και Δια βίου Μάθηση του Υπουργείου Παιδείας ΕΣΠΑ 2007-2013 με τη σημαία της Ευρωπαϊκής Ένωσης, το οποίο συγχρηματοδοτείται από την Ευρωπαϊκή Ένωση (Ευρωπαϊκό Κοινωνικό Ταμείο) και από εθνικούς πόρους."/>
          <p:cNvPicPr>
            <a:picLocks noChangeAspect="1" noChangeArrowheads="1"/>
          </p:cNvPicPr>
          <p:nvPr/>
        </p:nvPicPr>
        <p:blipFill>
          <a:blip r:embed="rId4" cstate="print"/>
          <a:srcRect/>
          <a:stretch>
            <a:fillRect/>
          </a:stretch>
        </p:blipFill>
        <p:spPr bwMode="auto">
          <a:xfrm>
            <a:off x="4786938" y="5591695"/>
            <a:ext cx="5745555" cy="1025873"/>
          </a:xfrm>
          <a:prstGeom prst="rect">
            <a:avLst/>
          </a:prstGeom>
          <a:noFill/>
        </p:spPr>
      </p:pic>
      <p:pic>
        <p:nvPicPr>
          <p:cNvPr id="7" name="Picture 3" descr="logo"/>
          <p:cNvPicPr>
            <a:picLocks noChangeAspect="1" noChangeArrowheads="1"/>
          </p:cNvPicPr>
          <p:nvPr/>
        </p:nvPicPr>
        <p:blipFill>
          <a:blip r:embed="rId5" cstate="print"/>
          <a:srcRect/>
          <a:stretch>
            <a:fillRect/>
          </a:stretch>
        </p:blipFill>
        <p:spPr bwMode="auto">
          <a:xfrm>
            <a:off x="719480" y="404813"/>
            <a:ext cx="1149051" cy="862012"/>
          </a:xfrm>
          <a:prstGeom prst="rect">
            <a:avLst/>
          </a:prstGeom>
          <a:noFill/>
          <a:ln w="9525">
            <a:noFill/>
            <a:miter lim="800000"/>
            <a:headEnd/>
            <a:tailEnd/>
          </a:ln>
        </p:spPr>
      </p:pic>
      <p:sp>
        <p:nvSpPr>
          <p:cNvPr id="8" name="Rectangle 8"/>
          <p:cNvSpPr>
            <a:spLocks noChangeArrowheads="1"/>
          </p:cNvSpPr>
          <p:nvPr/>
        </p:nvSpPr>
        <p:spPr bwMode="auto">
          <a:xfrm>
            <a:off x="2063214" y="548680"/>
            <a:ext cx="5183027" cy="523220"/>
          </a:xfrm>
          <a:prstGeom prst="rect">
            <a:avLst/>
          </a:prstGeom>
          <a:noFill/>
          <a:ln w="9525">
            <a:noFill/>
            <a:miter lim="800000"/>
            <a:headEnd/>
            <a:tailEnd/>
          </a:ln>
        </p:spPr>
        <p:txBody>
          <a:bodyPr wrap="square">
            <a:spAutoFit/>
          </a:bodyPr>
          <a:lstStyle/>
          <a:p>
            <a:r>
              <a:rPr lang="el-GR" altLang="el-GR" sz="2800" b="1" dirty="0" smtClean="0"/>
              <a:t>Πανεπιστήμιο Αιγαίου</a:t>
            </a:r>
          </a:p>
        </p:txBody>
      </p:sp>
    </p:spTree>
    <p:extLst>
      <p:ext uri="{BB962C8B-B14F-4D97-AF65-F5344CB8AC3E}">
        <p14:creationId xmlns:p14="http://schemas.microsoft.com/office/powerpoint/2010/main" xmlns="" val="631697698"/>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Κατασκευάζοντας το πρώτο πρόγραμμά μας</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Content Placeholder 21"/>
          <p:cNvSpPr>
            <a:spLocks noGrp="1"/>
          </p:cNvSpPr>
          <p:nvPr>
            <p:ph idx="1"/>
          </p:nvPr>
        </p:nvSpPr>
        <p:spPr/>
        <p:txBody>
          <a:bodyPr>
            <a:normAutofit/>
          </a:bodyPr>
          <a:lstStyle/>
          <a:p>
            <a:pPr marL="0" indent="0">
              <a:buNone/>
            </a:pPr>
            <a:r>
              <a:rPr lang="el-GR" sz="1600" dirty="0"/>
              <a:t>Τοποθετήστε την κάμερα με τέτοιο τρόπο ώστε να βλέπετε αρκετά καλά το έδαφος. Επιλέξτε το εργαλείο τοποθέτησης </a:t>
            </a:r>
            <a:r>
              <a:rPr lang="el-GR" sz="1600" dirty="0" smtClean="0"/>
              <a:t>αντικειμένων </a:t>
            </a:r>
            <a:r>
              <a:rPr lang="el-GR" sz="1600" dirty="0"/>
              <a:t>και αμέσως μετά κάντε δεξί κλικ σε οποιαδήποτε σημείο του εδάφους. Από το μενού που θα εμφανιστεί, επιλέξτε προσθήκη αντικειμένου (</a:t>
            </a:r>
            <a:r>
              <a:rPr lang="en-US" sz="1600" dirty="0"/>
              <a:t>Add object</a:t>
            </a:r>
            <a:r>
              <a:rPr lang="el-GR" sz="1600" dirty="0"/>
              <a:t>). Θα εμφανιστεί ένα κυκλικό μενού, με όλα τα αντικείμενα που μπορούμε να τοποθετήσουμε στον κόσμο/παιχνίδι. Όταν κάποια επιλογή περιέχει περισσότερα αντικείμενα, τότε εμφανίζεται και ένα δεύτερο μικρότερο κυκλικό μενού. Προς το παρόν τοποθετήστε ένα </a:t>
            </a:r>
            <a:r>
              <a:rPr lang="en-US" sz="1600" dirty="0"/>
              <a:t>Kodu</a:t>
            </a:r>
            <a:r>
              <a:rPr lang="el-GR" sz="1600" dirty="0"/>
              <a:t>, κάνοντας κλικ επάνω του.</a:t>
            </a:r>
            <a:r>
              <a:rPr lang="el-GR" sz="1600" dirty="0" smtClean="0"/>
              <a:t> </a:t>
            </a:r>
            <a:endParaRPr lang="en-US" dirty="0"/>
          </a:p>
        </p:txBody>
      </p:sp>
    </p:spTree>
    <p:extLst>
      <p:ext uri="{BB962C8B-B14F-4D97-AF65-F5344CB8AC3E}">
        <p14:creationId xmlns:p14="http://schemas.microsoft.com/office/powerpoint/2010/main" xmlns="" val="84644720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Κατασκευάζοντας το πρώτο πρόγραμμά μας</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Picture 14"/>
          <p:cNvPicPr/>
          <p:nvPr/>
        </p:nvPicPr>
        <p:blipFill rotWithShape="1">
          <a:blip r:embed="rId2"/>
          <a:srcRect l="35851" t="81687" r="59705" b="9062"/>
          <a:stretch/>
        </p:blipFill>
        <p:spPr bwMode="auto">
          <a:xfrm>
            <a:off x="630334" y="2676013"/>
            <a:ext cx="772380" cy="929910"/>
          </a:xfrm>
          <a:prstGeom prst="rect">
            <a:avLst/>
          </a:prstGeom>
          <a:ln>
            <a:noFill/>
          </a:ln>
          <a:extLst>
            <a:ext uri="{53640926-AAD7-44D8-BBD7-CCE9431645EC}">
              <a14:shadowObscured xmlns:a14="http://schemas.microsoft.com/office/drawing/2010/main" xmlns=""/>
            </a:ext>
          </a:extLst>
        </p:spPr>
      </p:pic>
      <p:pic>
        <p:nvPicPr>
          <p:cNvPr id="16" name="Picture 15"/>
          <p:cNvPicPr/>
          <p:nvPr/>
        </p:nvPicPr>
        <p:blipFill rotWithShape="1">
          <a:blip r:embed="rId3" cstate="print">
            <a:extLst>
              <a:ext uri="{28A0092B-C50C-407E-A947-70E740481C1C}">
                <a14:useLocalDpi xmlns:a14="http://schemas.microsoft.com/office/drawing/2010/main" xmlns="" val="0"/>
              </a:ext>
            </a:extLst>
          </a:blip>
          <a:srcRect l="25779" t="26011" r="27594" b="6199"/>
          <a:stretch/>
        </p:blipFill>
        <p:spPr bwMode="auto">
          <a:xfrm>
            <a:off x="2864890" y="1585085"/>
            <a:ext cx="2985135" cy="2712720"/>
          </a:xfrm>
          <a:prstGeom prst="rect">
            <a:avLst/>
          </a:prstGeom>
          <a:ln>
            <a:noFill/>
          </a:ln>
          <a:extLst>
            <a:ext uri="{53640926-AAD7-44D8-BBD7-CCE9431645EC}">
              <a14:shadowObscured xmlns:a14="http://schemas.microsoft.com/office/drawing/2010/main" xmlns=""/>
            </a:ext>
          </a:extLst>
        </p:spPr>
      </p:pic>
      <p:pic>
        <p:nvPicPr>
          <p:cNvPr id="17" name="Picture 16"/>
          <p:cNvPicPr/>
          <p:nvPr/>
        </p:nvPicPr>
        <p:blipFill rotWithShape="1">
          <a:blip r:embed="rId4" cstate="print">
            <a:extLst>
              <a:ext uri="{28A0092B-C50C-407E-A947-70E740481C1C}">
                <a14:useLocalDpi xmlns:a14="http://schemas.microsoft.com/office/drawing/2010/main" xmlns="" val="0"/>
              </a:ext>
            </a:extLst>
          </a:blip>
          <a:srcRect l="17336" r="17345"/>
          <a:stretch/>
        </p:blipFill>
        <p:spPr bwMode="auto">
          <a:xfrm>
            <a:off x="6282460" y="1515235"/>
            <a:ext cx="2913380" cy="2724785"/>
          </a:xfrm>
          <a:prstGeom prst="rect">
            <a:avLst/>
          </a:prstGeom>
          <a:ln>
            <a:noFill/>
          </a:ln>
          <a:extLst>
            <a:ext uri="{53640926-AAD7-44D8-BBD7-CCE9431645EC}">
              <a14:shadowObscured xmlns:a14="http://schemas.microsoft.com/office/drawing/2010/main" xmlns=""/>
            </a:ext>
          </a:extLst>
        </p:spPr>
      </p:pic>
      <p:pic>
        <p:nvPicPr>
          <p:cNvPr id="18" name="Picture 17"/>
          <p:cNvPicPr/>
          <p:nvPr/>
        </p:nvPicPr>
        <p:blipFill rotWithShape="1">
          <a:blip r:embed="rId5" cstate="print">
            <a:extLst>
              <a:ext uri="{28A0092B-C50C-407E-A947-70E740481C1C}">
                <a14:useLocalDpi xmlns:a14="http://schemas.microsoft.com/office/drawing/2010/main" xmlns="" val="0"/>
              </a:ext>
            </a:extLst>
          </a:blip>
          <a:srcRect l="14613" r="2622" b="3594"/>
          <a:stretch/>
        </p:blipFill>
        <p:spPr bwMode="auto">
          <a:xfrm>
            <a:off x="4541290" y="4450205"/>
            <a:ext cx="2978785" cy="2168525"/>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75772118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Κατασκευάζοντας το πρώτο πρόγραμμά μας</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Content Placeholder 21"/>
          <p:cNvSpPr>
            <a:spLocks noGrp="1"/>
          </p:cNvSpPr>
          <p:nvPr>
            <p:ph idx="1"/>
          </p:nvPr>
        </p:nvSpPr>
        <p:spPr/>
        <p:txBody>
          <a:bodyPr>
            <a:normAutofit/>
          </a:bodyPr>
          <a:lstStyle/>
          <a:p>
            <a:pPr marL="0" indent="0">
              <a:buNone/>
            </a:pPr>
            <a:r>
              <a:rPr lang="el-GR" sz="1600" dirty="0"/>
              <a:t>Αμέσως μόλις τοποθετηθεί το αντικείμενο, τα κυκλικά μενού κλείνουν και επιστρέφουμε στον κόσμο. Αν περάσουμε τον δείκτη του ποντικιού πάνω από το </a:t>
            </a:r>
            <a:r>
              <a:rPr lang="en-US" sz="1600" dirty="0"/>
              <a:t>Kodu</a:t>
            </a:r>
            <a:r>
              <a:rPr lang="el-GR" sz="1600" dirty="0"/>
              <a:t>, παρατηρούμε ότι γίνεται πιο φωτεινό (ένδειξη ότι μπορούμε να το επιλέξουμε) και στο επάνω μέρος της οθόνης εμφανίζονται διάφορα χρώματα. Μπορούμε να επιλέξουμε όποιο θέλουμε με τα βελάκια (μην ξεχνάτε τη βοήθεια στο επάνω αριστερό μέρος της οθόνης) κι έτσι να αλλάξουμε το χρώμα του </a:t>
            </a:r>
            <a:r>
              <a:rPr lang="en-US" sz="1600" dirty="0"/>
              <a:t>Kodu</a:t>
            </a:r>
            <a:r>
              <a:rPr lang="el-GR" sz="1600" dirty="0" smtClean="0"/>
              <a:t>.</a:t>
            </a:r>
          </a:p>
          <a:p>
            <a:pPr marL="0" indent="0">
              <a:buNone/>
            </a:pPr>
            <a:endParaRPr lang="en-US" sz="1600" dirty="0"/>
          </a:p>
          <a:p>
            <a:pPr marL="0" indent="0">
              <a:buNone/>
            </a:pPr>
            <a:r>
              <a:rPr lang="el-GR" sz="1600" dirty="0"/>
              <a:t>Κάνοντας δεξί κλικ επάνω στο </a:t>
            </a:r>
            <a:r>
              <a:rPr lang="en-US" sz="1600" dirty="0"/>
              <a:t>Kodu</a:t>
            </a:r>
            <a:r>
              <a:rPr lang="el-GR" sz="1600" dirty="0"/>
              <a:t> (όπως και σε κάθε άλλο αντικείμενο), εμφανίζεται το μενού των αντικειμένων ή των χαρακτήρων. Στο μενού αυτό υπάρχουν οι κλασσικές επιλογές αντιγραφής και επικόλλησης, αλλαγής μεγέθους, περιστροφής και αλλαγής απόστασης από το έδαφος (όπου εμφανίζεται μία μπάρα που μας επιτρέπει μετακινώντας την να αλλάξουμε τις αντίστοιχες τιμές), αλλαγής των ρυθμίσεων του αντικειμένου/χαρακτήρα (με τις οποίες θα ασχοληθούμε στο επόμενο κεφάλαιο) και τέλος , η πιο σημαντική επιλογή, αυτή του προγραμματισμού.</a:t>
            </a:r>
            <a:endParaRPr lang="en-US" sz="1600" dirty="0"/>
          </a:p>
        </p:txBody>
      </p:sp>
    </p:spTree>
    <p:extLst>
      <p:ext uri="{BB962C8B-B14F-4D97-AF65-F5344CB8AC3E}">
        <p14:creationId xmlns:p14="http://schemas.microsoft.com/office/powerpoint/2010/main" xmlns="" val="275959762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Κατασκευάζοντας το πρώτο πρόγραμμά μας</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3"/>
          <p:cNvPicPr/>
          <p:nvPr/>
        </p:nvPicPr>
        <p:blipFill rotWithShape="1">
          <a:blip r:embed="rId2" cstate="print">
            <a:extLst>
              <a:ext uri="{28A0092B-C50C-407E-A947-70E740481C1C}">
                <a14:useLocalDpi xmlns:a14="http://schemas.microsoft.com/office/drawing/2010/main" xmlns="" val="0"/>
              </a:ext>
            </a:extLst>
          </a:blip>
          <a:srcRect r="27430" b="7531"/>
          <a:stretch/>
        </p:blipFill>
        <p:spPr bwMode="auto">
          <a:xfrm>
            <a:off x="832962" y="1495399"/>
            <a:ext cx="4620260" cy="3679190"/>
          </a:xfrm>
          <a:prstGeom prst="rect">
            <a:avLst/>
          </a:prstGeom>
          <a:ln>
            <a:noFill/>
          </a:ln>
          <a:extLst>
            <a:ext uri="{53640926-AAD7-44D8-BBD7-CCE9431645EC}">
              <a14:shadowObscured xmlns:a14="http://schemas.microsoft.com/office/drawing/2010/main" xmlns=""/>
            </a:ext>
          </a:extLst>
        </p:spPr>
      </p:pic>
      <p:sp>
        <p:nvSpPr>
          <p:cNvPr id="15" name="Oval 14"/>
          <p:cNvSpPr/>
          <p:nvPr/>
        </p:nvSpPr>
        <p:spPr>
          <a:xfrm>
            <a:off x="3712121" y="2527816"/>
            <a:ext cx="1409700" cy="18046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Oval 15"/>
          <p:cNvSpPr/>
          <p:nvPr/>
        </p:nvSpPr>
        <p:spPr>
          <a:xfrm>
            <a:off x="1641386" y="1591191"/>
            <a:ext cx="3977005" cy="7734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7" name="Content Placeholder 16"/>
          <p:cNvPicPr>
            <a:picLocks noGrp="1"/>
          </p:cNvPicPr>
          <p:nvPr>
            <p:ph idx="1"/>
          </p:nvPr>
        </p:nvPicPr>
        <p:blipFill rotWithShape="1">
          <a:blip r:embed="rId3"/>
          <a:srcRect l="30308" t="73617" r="27710" b="8123"/>
          <a:stretch/>
        </p:blipFill>
        <p:spPr bwMode="auto">
          <a:xfrm>
            <a:off x="6310436" y="3154541"/>
            <a:ext cx="5129948" cy="1068624"/>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5252618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Κατασκευάζοντας το πρώτο πρόγραμμά μας</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Content Placeholder 21"/>
          <p:cNvSpPr>
            <a:spLocks noGrp="1"/>
          </p:cNvSpPr>
          <p:nvPr>
            <p:ph idx="1"/>
          </p:nvPr>
        </p:nvSpPr>
        <p:spPr/>
        <p:txBody>
          <a:bodyPr>
            <a:normAutofit/>
          </a:bodyPr>
          <a:lstStyle/>
          <a:p>
            <a:pPr marL="0" indent="0">
              <a:buNone/>
            </a:pPr>
            <a:r>
              <a:rPr lang="el-GR" sz="1600" dirty="0"/>
              <a:t>Επιλέγοντας "</a:t>
            </a:r>
            <a:r>
              <a:rPr lang="en-US" sz="1600" dirty="0"/>
              <a:t>Program</a:t>
            </a:r>
            <a:r>
              <a:rPr lang="el-GR" sz="1600" dirty="0"/>
              <a:t>", μπαίνουμε στο χώρο όπου μπορούμε να καθορίσουμε τη συμπεριφορά και τις ενέργειες των αντικειμένων του παιχνιδιού, μέσω της γλώσσας προγραμματισμού του </a:t>
            </a:r>
            <a:r>
              <a:rPr lang="en-US" sz="1600" dirty="0"/>
              <a:t>Kodu</a:t>
            </a:r>
            <a:r>
              <a:rPr lang="el-GR" sz="1600" dirty="0"/>
              <a:t>. Ο τρόπος δόμησης του προγράμματος είναι το πιο δυνατό σημείο του </a:t>
            </a:r>
            <a:r>
              <a:rPr lang="en-US" sz="1600" dirty="0"/>
              <a:t>Kodu</a:t>
            </a:r>
            <a:r>
              <a:rPr lang="el-GR" sz="1600" dirty="0"/>
              <a:t>. Μπορούμε να φανταστούμε τις εντολές ως κανόνες που πρέπει να ακολουθήσουν οι χαρακτήρες του παιχνιδιού. Κάθε γραμμή/εντολή/οδηγία αποτελείται από δύο σκέλη. Το πρώτο σκέλος είναι η συνθήκη "</a:t>
            </a:r>
            <a:r>
              <a:rPr lang="en-US" sz="1600" dirty="0"/>
              <a:t>When</a:t>
            </a:r>
            <a:r>
              <a:rPr lang="el-GR" sz="1600" dirty="0"/>
              <a:t>", όταν συμβαίνει ή ισχύει κάτι. Το δεύτερο σκέλος είναι η ενέργεια "</a:t>
            </a:r>
            <a:r>
              <a:rPr lang="en-US" sz="1600" dirty="0"/>
              <a:t>Do</a:t>
            </a:r>
            <a:r>
              <a:rPr lang="el-GR" sz="1600" dirty="0"/>
              <a:t>", κάνε κάτι. Η σύνταξη αυτής της γλώσσας προγραμματισμού πλησιάζει πάρα πολύ τη φυσική γλώσσα. </a:t>
            </a:r>
            <a:endParaRPr lang="en-US" sz="1600" dirty="0"/>
          </a:p>
          <a:p>
            <a:pPr marL="0" indent="0">
              <a:buNone/>
            </a:pPr>
            <a:r>
              <a:rPr lang="el-GR" sz="1600" dirty="0"/>
              <a:t> </a:t>
            </a:r>
            <a:endParaRPr lang="en-US" sz="1600" dirty="0"/>
          </a:p>
          <a:p>
            <a:pPr marL="0" indent="0">
              <a:buNone/>
            </a:pPr>
            <a:r>
              <a:rPr lang="el-GR" sz="1600" dirty="0"/>
              <a:t>Πατώντας το σύμβολο + προσθέτουμε κάποια συνθήκη ή ενέργεια και την εξειδικεύουμε. Προσέχουμε πάντα το πάνω αριστερό μέρος της οθόνης για βοήθεια στα πλήκτρα που μπορούμε να χρησιμοποιήσουμε. Επίσης, στο πάνω μέρος της οθόνης υπάρχουν οι σελίδες του προγράμματος, στοιχείο που θα αναλύσουμε σε </a:t>
            </a:r>
            <a:r>
              <a:rPr lang="el-GR" sz="1600" dirty="0" smtClean="0"/>
              <a:t>επόμενη διάλεξη</a:t>
            </a:r>
            <a:endParaRPr lang="en-US" sz="1600" dirty="0"/>
          </a:p>
        </p:txBody>
      </p:sp>
    </p:spTree>
    <p:extLst>
      <p:ext uri="{BB962C8B-B14F-4D97-AF65-F5344CB8AC3E}">
        <p14:creationId xmlns:p14="http://schemas.microsoft.com/office/powerpoint/2010/main" xmlns="" val="113660211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Κατασκευάζοντας το πρώτο πρόγραμμά μας</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Content Placeholder 13"/>
          <p:cNvPicPr>
            <a:picLocks noGrp="1"/>
          </p:cNvPicPr>
          <p:nvPr>
            <p:ph idx="1"/>
          </p:nvPr>
        </p:nvPicPr>
        <p:blipFill rotWithShape="1">
          <a:blip r:embed="rId2"/>
          <a:srcRect b="39375"/>
          <a:stretch/>
        </p:blipFill>
        <p:spPr bwMode="auto">
          <a:xfrm>
            <a:off x="914400" y="2272135"/>
            <a:ext cx="10360025" cy="3532930"/>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59947351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Κατασκευάζοντας το πρώτο πρόγραμμά μας</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Content Placeholder 21"/>
          <p:cNvSpPr>
            <a:spLocks noGrp="1"/>
          </p:cNvSpPr>
          <p:nvPr>
            <p:ph idx="1"/>
          </p:nvPr>
        </p:nvSpPr>
        <p:spPr/>
        <p:txBody>
          <a:bodyPr>
            <a:normAutofit/>
          </a:bodyPr>
          <a:lstStyle/>
          <a:p>
            <a:pPr marL="0" indent="0">
              <a:buNone/>
            </a:pPr>
            <a:r>
              <a:rPr lang="el-GR" sz="1600" dirty="0"/>
              <a:t>Για να δώσουμε ένα παράδειγμα, θα προγραμματίσουμε το </a:t>
            </a:r>
            <a:r>
              <a:rPr lang="en-US" sz="1600" dirty="0"/>
              <a:t>Kodu </a:t>
            </a:r>
            <a:r>
              <a:rPr lang="el-GR" sz="1600" dirty="0"/>
              <a:t>να κινείται όταν πατάμε τα βελάκια. Κάνουμε κλικ στο σύμβολο + στη μεριά του "</a:t>
            </a:r>
            <a:r>
              <a:rPr lang="en-US" sz="1600" dirty="0"/>
              <a:t>When</a:t>
            </a:r>
            <a:r>
              <a:rPr lang="el-GR" sz="1600" dirty="0"/>
              <a:t>". Από το κυκλικό μενού επιλέγουμε το πλακίδιο πληκτρολόγιο (</a:t>
            </a:r>
            <a:r>
              <a:rPr lang="en-US" sz="1600" dirty="0"/>
              <a:t>Keyboard</a:t>
            </a:r>
            <a:r>
              <a:rPr lang="el-GR" sz="1600" dirty="0"/>
              <a:t>). Ξαναπατάμε το σύμβολο + και παρατηρούμε ότι το κυκλικό μενού έχει διαφοροποιηθεί και περιέχει μόνο τις εντολές που αφορούν το πληκτρολόγιο. Επιλέγουμε το πλακίδιο βελάκια (</a:t>
            </a:r>
            <a:r>
              <a:rPr lang="en-US" sz="1600" dirty="0"/>
              <a:t>Arrows</a:t>
            </a:r>
            <a:r>
              <a:rPr lang="el-GR" sz="1600" dirty="0"/>
              <a:t>).</a:t>
            </a:r>
            <a:endParaRPr lang="en-US" sz="1600" dirty="0"/>
          </a:p>
          <a:p>
            <a:pPr marL="0" indent="0">
              <a:buNone/>
            </a:pPr>
            <a:r>
              <a:rPr lang="el-GR" sz="1600" dirty="0"/>
              <a:t> </a:t>
            </a:r>
            <a:endParaRPr lang="en-US" sz="1600" dirty="0"/>
          </a:p>
          <a:p>
            <a:pPr marL="0" indent="0">
              <a:buNone/>
            </a:pPr>
            <a:r>
              <a:rPr lang="el-GR" sz="1600" dirty="0"/>
              <a:t>Στη μεριά του "</a:t>
            </a:r>
            <a:r>
              <a:rPr lang="en-US" sz="1600" dirty="0"/>
              <a:t>Do</a:t>
            </a:r>
            <a:r>
              <a:rPr lang="el-GR" sz="1600" dirty="0"/>
              <a:t>", πατάμε το σύμβολο + και επιλέγουμε το πλακίδιο κινήσου (</a:t>
            </a:r>
            <a:r>
              <a:rPr lang="en-US" sz="1600" dirty="0"/>
              <a:t>Move</a:t>
            </a:r>
            <a:r>
              <a:rPr lang="el-GR" sz="1600" dirty="0"/>
              <a:t>). Ξαναπατάμε το πλήκτρο +, για να εξειδικεύσουμε περισσότερο την ενέργεια. Παρατηρούμε ότι, όπως και στην περίπτωση των συνθηκών, έτσι και στην περίπτωση των ενεργειών, υπάρχει εξειδίκευση ανάλογα με το τι έχουμε επιλέξει. Επιλέγουμε το γρήγορα (</a:t>
            </a:r>
            <a:r>
              <a:rPr lang="en-US" sz="1600" dirty="0"/>
              <a:t>Quickly</a:t>
            </a:r>
            <a:r>
              <a:rPr lang="el-GR" sz="1600" dirty="0"/>
              <a:t>). Παρατηρούμε ότι μπορούμε να πιέσουμε και πάλι το σύμβολο +. Τώρα οι επιλογές έχουν περιοριστεί ακόμα περισσότερο. Επιλέγουμε και πάλι γρήγορα (</a:t>
            </a:r>
            <a:r>
              <a:rPr lang="en-US" sz="1600" dirty="0"/>
              <a:t>Quickly</a:t>
            </a:r>
            <a:r>
              <a:rPr lang="el-GR" sz="1600" dirty="0"/>
              <a:t>). Πιέζουμε ακόμα μια φορά το σύμβολο + και επιλέγουμε για τρίτη φορά το γρήγορα. Αν πιέσουμε ακόμα μια φορά το σύμβολο +, θα διαπιστώσουμε ότι το γρήγορα πια δεν είναι διαθέσιμο.</a:t>
            </a:r>
            <a:endParaRPr lang="en-US" sz="1600" dirty="0"/>
          </a:p>
        </p:txBody>
      </p:sp>
    </p:spTree>
    <p:extLst>
      <p:ext uri="{BB962C8B-B14F-4D97-AF65-F5344CB8AC3E}">
        <p14:creationId xmlns:p14="http://schemas.microsoft.com/office/powerpoint/2010/main" xmlns="" val="343378910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Κατασκευάζοντας το πρώτο πρόγραμμά μας</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Content Placeholder 21"/>
          <p:cNvSpPr>
            <a:spLocks noGrp="1"/>
          </p:cNvSpPr>
          <p:nvPr>
            <p:ph idx="1"/>
          </p:nvPr>
        </p:nvSpPr>
        <p:spPr/>
        <p:txBody>
          <a:bodyPr>
            <a:normAutofit/>
          </a:bodyPr>
          <a:lstStyle/>
          <a:p>
            <a:pPr marL="0" indent="0">
              <a:buNone/>
            </a:pPr>
            <a:r>
              <a:rPr lang="el-GR" sz="1600" dirty="0" smtClean="0"/>
              <a:t>.</a:t>
            </a:r>
            <a:endParaRPr lang="en-US" sz="1600" dirty="0"/>
          </a:p>
        </p:txBody>
      </p:sp>
      <p:pic>
        <p:nvPicPr>
          <p:cNvPr id="14" name="Picture 13"/>
          <p:cNvPicPr/>
          <p:nvPr/>
        </p:nvPicPr>
        <p:blipFill rotWithShape="1">
          <a:blip r:embed="rId2" cstate="print">
            <a:extLst>
              <a:ext uri="{28A0092B-C50C-407E-A947-70E740481C1C}">
                <a14:useLocalDpi xmlns:a14="http://schemas.microsoft.com/office/drawing/2010/main" xmlns="" val="0"/>
              </a:ext>
            </a:extLst>
          </a:blip>
          <a:srcRect l="19426" t="41778" r="57601" b="41684"/>
          <a:stretch/>
        </p:blipFill>
        <p:spPr bwMode="auto">
          <a:xfrm>
            <a:off x="5185727" y="1980883"/>
            <a:ext cx="2008845" cy="883586"/>
          </a:xfrm>
          <a:prstGeom prst="rect">
            <a:avLst/>
          </a:prstGeom>
          <a:ln>
            <a:noFill/>
          </a:ln>
          <a:extLst>
            <a:ext uri="{53640926-AAD7-44D8-BBD7-CCE9431645EC}">
              <a14:shadowObscured xmlns:a14="http://schemas.microsoft.com/office/drawing/2010/main" xmlns=""/>
            </a:ext>
          </a:extLst>
        </p:spPr>
      </p:pic>
      <p:pic>
        <p:nvPicPr>
          <p:cNvPr id="15" name="Picture 14"/>
          <p:cNvPicPr/>
          <p:nvPr/>
        </p:nvPicPr>
        <p:blipFill rotWithShape="1">
          <a:blip r:embed="rId3" cstate="print">
            <a:extLst>
              <a:ext uri="{28A0092B-C50C-407E-A947-70E740481C1C}">
                <a14:useLocalDpi xmlns:a14="http://schemas.microsoft.com/office/drawing/2010/main" xmlns="" val="0"/>
              </a:ext>
            </a:extLst>
          </a:blip>
          <a:srcRect l="19696" t="42570" r="46474" b="41393"/>
          <a:stretch/>
        </p:blipFill>
        <p:spPr bwMode="auto">
          <a:xfrm>
            <a:off x="5165100" y="2917111"/>
            <a:ext cx="2969954" cy="857808"/>
          </a:xfrm>
          <a:prstGeom prst="rect">
            <a:avLst/>
          </a:prstGeom>
          <a:ln>
            <a:noFill/>
          </a:ln>
          <a:extLst>
            <a:ext uri="{53640926-AAD7-44D8-BBD7-CCE9431645EC}">
              <a14:shadowObscured xmlns:a14="http://schemas.microsoft.com/office/drawing/2010/main" xmlns=""/>
            </a:ext>
          </a:extLst>
        </p:spPr>
      </p:pic>
      <p:pic>
        <p:nvPicPr>
          <p:cNvPr id="16" name="Picture 15"/>
          <p:cNvPicPr/>
          <p:nvPr/>
        </p:nvPicPr>
        <p:blipFill rotWithShape="1">
          <a:blip r:embed="rId4" cstate="print">
            <a:extLst>
              <a:ext uri="{28A0092B-C50C-407E-A947-70E740481C1C}">
                <a14:useLocalDpi xmlns:a14="http://schemas.microsoft.com/office/drawing/2010/main" xmlns="" val="0"/>
              </a:ext>
            </a:extLst>
          </a:blip>
          <a:srcRect l="19442" t="41774" r="38905" b="40871"/>
          <a:stretch/>
        </p:blipFill>
        <p:spPr bwMode="auto">
          <a:xfrm>
            <a:off x="5180501" y="3863284"/>
            <a:ext cx="3653855" cy="927143"/>
          </a:xfrm>
          <a:prstGeom prst="rect">
            <a:avLst/>
          </a:prstGeom>
          <a:ln>
            <a:noFill/>
          </a:ln>
          <a:extLst>
            <a:ext uri="{53640926-AAD7-44D8-BBD7-CCE9431645EC}">
              <a14:shadowObscured xmlns:a14="http://schemas.microsoft.com/office/drawing/2010/main" xmlns=""/>
            </a:ext>
          </a:extLst>
        </p:spPr>
      </p:pic>
      <p:pic>
        <p:nvPicPr>
          <p:cNvPr id="17" name="Picture 16"/>
          <p:cNvPicPr/>
          <p:nvPr/>
        </p:nvPicPr>
        <p:blipFill rotWithShape="1">
          <a:blip r:embed="rId5" cstate="print">
            <a:extLst>
              <a:ext uri="{28A0092B-C50C-407E-A947-70E740481C1C}">
                <a14:useLocalDpi xmlns:a14="http://schemas.microsoft.com/office/drawing/2010/main" xmlns="" val="0"/>
              </a:ext>
            </a:extLst>
          </a:blip>
          <a:srcRect l="22284" t="38974" r="13825" b="41225"/>
          <a:stretch/>
        </p:blipFill>
        <p:spPr bwMode="auto">
          <a:xfrm>
            <a:off x="5180012" y="4866062"/>
            <a:ext cx="5805864" cy="985812"/>
          </a:xfrm>
          <a:prstGeom prst="rect">
            <a:avLst/>
          </a:prstGeom>
          <a:ln>
            <a:noFill/>
          </a:ln>
          <a:extLst>
            <a:ext uri="{53640926-AAD7-44D8-BBD7-CCE9431645EC}">
              <a14:shadowObscured xmlns:a14="http://schemas.microsoft.com/office/drawing/2010/main" xmlns=""/>
            </a:ext>
          </a:extLst>
        </p:spPr>
      </p:pic>
      <p:pic>
        <p:nvPicPr>
          <p:cNvPr id="18" name="Picture 17"/>
          <p:cNvPicPr/>
          <p:nvPr/>
        </p:nvPicPr>
        <p:blipFill rotWithShape="1">
          <a:blip r:embed="rId6" cstate="print">
            <a:extLst>
              <a:ext uri="{28A0092B-C50C-407E-A947-70E740481C1C}">
                <a14:useLocalDpi xmlns:a14="http://schemas.microsoft.com/office/drawing/2010/main" xmlns="" val="0"/>
              </a:ext>
            </a:extLst>
          </a:blip>
          <a:srcRect l="3777" r="34490"/>
          <a:stretch/>
        </p:blipFill>
        <p:spPr bwMode="auto">
          <a:xfrm>
            <a:off x="1491486" y="1923389"/>
            <a:ext cx="2937127" cy="2899656"/>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75653284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Κατασκευάζοντας το πρώτο πρόγραμμά μας</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Content Placeholder 21"/>
          <p:cNvSpPr>
            <a:spLocks noGrp="1"/>
          </p:cNvSpPr>
          <p:nvPr>
            <p:ph idx="1"/>
          </p:nvPr>
        </p:nvSpPr>
        <p:spPr/>
        <p:txBody>
          <a:bodyPr>
            <a:normAutofit/>
          </a:bodyPr>
          <a:lstStyle/>
          <a:p>
            <a:pPr marL="0" indent="0">
              <a:buNone/>
            </a:pPr>
            <a:r>
              <a:rPr lang="el-GR" sz="1600" dirty="0"/>
              <a:t>Η ανάγνωση, σε φυσική γλώσσα, της εντολής που μόλις συντάξαμε, είναι η εξής: Όταν πατήσουμε τα βελάκια στο πληκτρολόγιο, τότε κινήσου γρήγορα, γρήγορα, γρήγορα (δηλαδή όσο πιο γρήγορα μπορείς). Αρκετά απλό.</a:t>
            </a:r>
            <a:endParaRPr lang="en-US" sz="1600" dirty="0"/>
          </a:p>
          <a:p>
            <a:pPr marL="0" indent="0">
              <a:buNone/>
            </a:pPr>
            <a:r>
              <a:rPr lang="el-GR" sz="1600" dirty="0"/>
              <a:t> </a:t>
            </a:r>
            <a:endParaRPr lang="en-US" sz="1600" dirty="0"/>
          </a:p>
          <a:p>
            <a:pPr marL="0" indent="0">
              <a:buNone/>
            </a:pPr>
            <a:r>
              <a:rPr lang="el-GR" sz="1600" dirty="0"/>
              <a:t>Πατώντας το πλήκτρο </a:t>
            </a:r>
            <a:r>
              <a:rPr lang="en-US" sz="1600" dirty="0"/>
              <a:t>Escape</a:t>
            </a:r>
            <a:r>
              <a:rPr lang="el-GR" sz="1600" dirty="0"/>
              <a:t>, επιστρέφουμε στον κόσμο μας. Από την εργαλειοθήκη, πατάμε το πλήκτρο </a:t>
            </a:r>
            <a:r>
              <a:rPr lang="el-GR" sz="1600" dirty="0" smtClean="0"/>
              <a:t>εκτέλεσης </a:t>
            </a:r>
            <a:r>
              <a:rPr lang="el-GR" sz="1600" dirty="0"/>
              <a:t>για να παίξουμε το παιχνίδι που μόλις φτιάξαμε. Συγχαρητήρια! Μόλις φτιάξατε το πρώτο σας πρόγραμμα στο </a:t>
            </a:r>
            <a:r>
              <a:rPr lang="en-US" sz="1600" dirty="0"/>
              <a:t>Kodu</a:t>
            </a:r>
            <a:r>
              <a:rPr lang="el-GR" sz="1600" dirty="0"/>
              <a:t>.</a:t>
            </a:r>
            <a:endParaRPr lang="en-US" sz="1600" dirty="0"/>
          </a:p>
          <a:p>
            <a:pPr marL="0" indent="0">
              <a:buNone/>
            </a:pPr>
            <a:endParaRPr lang="en-US" sz="1600" dirty="0"/>
          </a:p>
          <a:p>
            <a:pPr marL="0" indent="0">
              <a:buNone/>
            </a:pPr>
            <a:endParaRPr lang="en-US" sz="1600" dirty="0"/>
          </a:p>
        </p:txBody>
      </p:sp>
      <p:pic>
        <p:nvPicPr>
          <p:cNvPr id="14" name="Picture 13"/>
          <p:cNvPicPr/>
          <p:nvPr/>
        </p:nvPicPr>
        <p:blipFill rotWithShape="1">
          <a:blip r:embed="rId2" cstate="print">
            <a:extLst>
              <a:ext uri="{28A0092B-C50C-407E-A947-70E740481C1C}">
                <a14:useLocalDpi xmlns:a14="http://schemas.microsoft.com/office/drawing/2010/main" xmlns="" val="0"/>
              </a:ext>
            </a:extLst>
          </a:blip>
          <a:srcRect l="31596" t="85758" r="65084" b="9406"/>
          <a:stretch/>
        </p:blipFill>
        <p:spPr bwMode="auto">
          <a:xfrm>
            <a:off x="5827026" y="4094419"/>
            <a:ext cx="1059474" cy="990765"/>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43831252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Κατασκευάζοντας το πρώτο πρόγραμμά μας</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Content Placeholder 21"/>
          <p:cNvSpPr>
            <a:spLocks noGrp="1"/>
          </p:cNvSpPr>
          <p:nvPr>
            <p:ph idx="1"/>
          </p:nvPr>
        </p:nvSpPr>
        <p:spPr/>
        <p:txBody>
          <a:bodyPr>
            <a:normAutofit fontScale="85000" lnSpcReduction="20000"/>
          </a:bodyPr>
          <a:lstStyle/>
          <a:p>
            <a:pPr marL="0" indent="0">
              <a:buNone/>
            </a:pPr>
            <a:r>
              <a:rPr lang="el-GR" sz="2000" b="1" dirty="0"/>
              <a:t>Εργασία 2η</a:t>
            </a:r>
            <a:endParaRPr lang="en-US" sz="2000" dirty="0"/>
          </a:p>
          <a:p>
            <a:pPr marL="0" indent="0">
              <a:buNone/>
            </a:pPr>
            <a:r>
              <a:rPr lang="el-GR" sz="2000" dirty="0"/>
              <a:t>Κάντε το </a:t>
            </a:r>
            <a:r>
              <a:rPr lang="en-US" sz="2000" dirty="0"/>
              <a:t>Kodu </a:t>
            </a:r>
            <a:r>
              <a:rPr lang="el-GR" sz="2000" dirty="0"/>
              <a:t>να πηδάει. Πειραματιστείτε με τους δύο τύπους πηδήματος.</a:t>
            </a:r>
            <a:endParaRPr lang="en-US" sz="2000" dirty="0"/>
          </a:p>
          <a:p>
            <a:pPr marL="0" indent="0">
              <a:buNone/>
            </a:pPr>
            <a:r>
              <a:rPr lang="el-GR" sz="2000" dirty="0"/>
              <a:t> </a:t>
            </a:r>
            <a:r>
              <a:rPr lang="el-GR" sz="2000" b="1" dirty="0" smtClean="0"/>
              <a:t>Εργασία </a:t>
            </a:r>
            <a:r>
              <a:rPr lang="el-GR" sz="2000" b="1" dirty="0"/>
              <a:t>3η</a:t>
            </a:r>
            <a:endParaRPr lang="en-US" sz="2000" dirty="0"/>
          </a:p>
          <a:p>
            <a:pPr marL="0" indent="0">
              <a:buNone/>
            </a:pPr>
            <a:r>
              <a:rPr lang="el-GR" sz="2000" dirty="0"/>
              <a:t>Ξεκινήστε ένα καινούριο παιχνίδι. Προσθέστε ένα </a:t>
            </a:r>
            <a:r>
              <a:rPr lang="en-US" sz="2000" dirty="0"/>
              <a:t>Kodu </a:t>
            </a:r>
            <a:r>
              <a:rPr lang="el-GR" sz="2000" dirty="0"/>
              <a:t>και ένα μήλο. Προγραμματίστε  το </a:t>
            </a:r>
            <a:r>
              <a:rPr lang="en-US" sz="2000" dirty="0"/>
              <a:t>Kodu </a:t>
            </a:r>
            <a:r>
              <a:rPr lang="el-GR" sz="2000" dirty="0"/>
              <a:t>ώστε να μπορείτε να το κινείτε και να μπορεί να "φάει" το μήλο όταν το ακουμπήσει. </a:t>
            </a:r>
            <a:endParaRPr lang="en-US" sz="2000" dirty="0"/>
          </a:p>
          <a:p>
            <a:pPr marL="0" indent="0">
              <a:buNone/>
            </a:pPr>
            <a:r>
              <a:rPr lang="el-GR" sz="2000" dirty="0"/>
              <a:t> </a:t>
            </a:r>
            <a:r>
              <a:rPr lang="el-GR" sz="2000" b="1" dirty="0" smtClean="0"/>
              <a:t>Εργασία </a:t>
            </a:r>
            <a:r>
              <a:rPr lang="el-GR" sz="2000" b="1" dirty="0"/>
              <a:t>4η</a:t>
            </a:r>
            <a:endParaRPr lang="en-US" sz="2000" dirty="0"/>
          </a:p>
          <a:p>
            <a:pPr marL="0" indent="0">
              <a:buNone/>
            </a:pPr>
            <a:r>
              <a:rPr lang="el-GR" sz="2000" dirty="0"/>
              <a:t>Μπορείτε να προγραμματίσετε το </a:t>
            </a:r>
            <a:r>
              <a:rPr lang="en-US" sz="2000" dirty="0"/>
              <a:t>Kodu </a:t>
            </a:r>
            <a:r>
              <a:rPr lang="el-GR" sz="2000" dirty="0"/>
              <a:t>ώστε να κινείται μόνο μπροστά, αλλά όχι δεξιά και αριστερά και πίσω;</a:t>
            </a:r>
            <a:endParaRPr lang="en-US" sz="2000" dirty="0"/>
          </a:p>
          <a:p>
            <a:pPr marL="0" indent="0">
              <a:buNone/>
            </a:pPr>
            <a:r>
              <a:rPr lang="el-GR" sz="2000" dirty="0"/>
              <a:t> </a:t>
            </a:r>
            <a:r>
              <a:rPr lang="el-GR" sz="2000" b="1" dirty="0" smtClean="0"/>
              <a:t>Εργασία </a:t>
            </a:r>
            <a:r>
              <a:rPr lang="el-GR" sz="2000" b="1" dirty="0"/>
              <a:t>5η</a:t>
            </a:r>
            <a:endParaRPr lang="en-US" sz="2000" dirty="0"/>
          </a:p>
          <a:p>
            <a:pPr marL="0" indent="0">
              <a:buNone/>
            </a:pPr>
            <a:r>
              <a:rPr lang="el-GR" sz="2000" dirty="0"/>
              <a:t>Πειραματιστείτε με τους άλλους τρόπους χειρισμού της κίνησης του </a:t>
            </a:r>
            <a:r>
              <a:rPr lang="en-US" sz="2000" dirty="0"/>
              <a:t>Kodu</a:t>
            </a:r>
            <a:r>
              <a:rPr lang="el-GR" sz="2000" dirty="0"/>
              <a:t>.</a:t>
            </a:r>
            <a:endParaRPr lang="en-US" sz="2000" dirty="0"/>
          </a:p>
          <a:p>
            <a:pPr marL="0" indent="0">
              <a:buNone/>
            </a:pPr>
            <a:r>
              <a:rPr lang="el-GR" sz="2000" b="1" dirty="0"/>
              <a:t> </a:t>
            </a:r>
            <a:r>
              <a:rPr lang="el-GR" sz="2000" b="1" dirty="0" smtClean="0"/>
              <a:t>Παρατήρηση</a:t>
            </a:r>
            <a:endParaRPr lang="en-US" sz="2000" dirty="0"/>
          </a:p>
          <a:p>
            <a:pPr marL="0" indent="0">
              <a:buNone/>
            </a:pPr>
            <a:r>
              <a:rPr lang="el-GR" sz="2000" dirty="0"/>
              <a:t>Μπορείτε να πάρετε μία γραμμή εντολών και να αλλάξετε τη θέση της, </a:t>
            </a:r>
            <a:r>
              <a:rPr lang="el-GR" sz="2000" dirty="0" err="1"/>
              <a:t>μεταφέροντάς</a:t>
            </a:r>
            <a:r>
              <a:rPr lang="el-GR" sz="2000" dirty="0"/>
              <a:t> την επάνω ή κάτω από μία άλλη, αλλάζοντας έτσι και τη σειρά εκτέλεσης των εντολών</a:t>
            </a:r>
            <a:endParaRPr lang="en-US" sz="2000" dirty="0"/>
          </a:p>
          <a:p>
            <a:pPr marL="0" indent="0">
              <a:buNone/>
            </a:pPr>
            <a:endParaRPr lang="en-US" sz="1600" dirty="0"/>
          </a:p>
        </p:txBody>
      </p:sp>
    </p:spTree>
    <p:extLst>
      <p:ext uri="{BB962C8B-B14F-4D97-AF65-F5344CB8AC3E}">
        <p14:creationId xmlns:p14="http://schemas.microsoft.com/office/powerpoint/2010/main" xmlns="" val="257815519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dirty="0" smtClean="0"/>
              <a:t>Άδειες Χρήσης</a:t>
            </a:r>
            <a:endParaRPr lang="el-GR" dirty="0"/>
          </a:p>
        </p:txBody>
      </p:sp>
      <p:sp>
        <p:nvSpPr>
          <p:cNvPr id="9" name="Subtitle 8"/>
          <p:cNvSpPr>
            <a:spLocks noGrp="1"/>
          </p:cNvSpPr>
          <p:nvPr>
            <p:ph idx="1"/>
          </p:nvPr>
        </p:nvSpPr>
        <p:spPr/>
        <p:txBody>
          <a:bodyPr>
            <a:normAutofit/>
          </a:bodyPr>
          <a:lstStyle/>
          <a:p>
            <a:pPr algn="l"/>
            <a:r>
              <a:rPr lang="el-GR" sz="2800" dirty="0" smtClean="0"/>
              <a:t>Το παρόν εκπαιδευτικό υλικό υπόκειται σε</a:t>
            </a:r>
            <a:r>
              <a:rPr lang="en-US" sz="2800" dirty="0" smtClean="0"/>
              <a:t> </a:t>
            </a:r>
            <a:r>
              <a:rPr lang="el-GR" sz="2800" dirty="0" smtClean="0"/>
              <a:t>άδειες χρήσης </a:t>
            </a:r>
            <a:r>
              <a:rPr lang="en-US" sz="2800" dirty="0" smtClean="0"/>
              <a:t>Creative Commons. </a:t>
            </a:r>
          </a:p>
          <a:p>
            <a:pPr algn="l"/>
            <a:r>
              <a:rPr lang="el-GR" sz="2800" dirty="0" smtClean="0"/>
              <a:t>Για εκπαιδευτικό υλικό, όπως εικόνες, που υπόκειται σε άλλου τύπου άδειας χρήσης, η άδεια χρήσης αναφέρεται ρητώς. </a:t>
            </a:r>
          </a:p>
        </p:txBody>
      </p:sp>
      <p:sp>
        <p:nvSpPr>
          <p:cNvPr id="3" name="Θέση αριθμού διαφάνειας 2"/>
          <p:cNvSpPr>
            <a:spLocks noGrp="1"/>
          </p:cNvSpPr>
          <p:nvPr>
            <p:ph type="sldNum" sz="quarter" idx="12"/>
          </p:nvPr>
        </p:nvSpPr>
        <p:spPr/>
        <p:txBody>
          <a:bodyPr/>
          <a:lstStyle/>
          <a:p>
            <a:fld id="{53C4726A-630D-4CB4-B088-BAB00F4188E9}" type="slidenum">
              <a:rPr lang="el-GR" smtClean="0"/>
              <a:pPr/>
              <a:t>2</a:t>
            </a:fld>
            <a:endParaRPr lang="el-GR" dirty="0"/>
          </a:p>
        </p:txBody>
      </p:sp>
      <p:pic>
        <p:nvPicPr>
          <p:cNvPr id="5" name="7 - Εικόνα" descr="Λογότυπο για Άδειες χρήσης Creative Commons BY-NC-ND"/>
          <p:cNvPicPr>
            <a:picLocks noChangeAspect="1"/>
          </p:cNvPicPr>
          <p:nvPr/>
        </p:nvPicPr>
        <p:blipFill>
          <a:blip r:embed="rId3" cstate="print"/>
          <a:stretch>
            <a:fillRect/>
          </a:stretch>
        </p:blipFill>
        <p:spPr>
          <a:xfrm>
            <a:off x="4942585" y="4941169"/>
            <a:ext cx="2108364" cy="553393"/>
          </a:xfrm>
          <a:prstGeom prst="rect">
            <a:avLst/>
          </a:prstGeom>
        </p:spPr>
      </p:pic>
    </p:spTree>
    <p:extLst>
      <p:ext uri="{BB962C8B-B14F-4D97-AF65-F5344CB8AC3E}">
        <p14:creationId xmlns:p14="http://schemas.microsoft.com/office/powerpoint/2010/main" xmlns="" val="3767907378"/>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Ρυθμίσεις αντικειμένων/χαρακτήρων</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Content Placeholder 21"/>
          <p:cNvSpPr>
            <a:spLocks noGrp="1"/>
          </p:cNvSpPr>
          <p:nvPr>
            <p:ph idx="1"/>
          </p:nvPr>
        </p:nvSpPr>
        <p:spPr/>
        <p:txBody>
          <a:bodyPr>
            <a:normAutofit/>
          </a:bodyPr>
          <a:lstStyle/>
          <a:p>
            <a:pPr marL="0" indent="0">
              <a:buNone/>
            </a:pPr>
            <a:r>
              <a:rPr lang="el-GR" sz="1800" dirty="0"/>
              <a:t>Έχοντας επιλεγμένο το εργαλείο τοποθέτησης αντικειμένων </a:t>
            </a:r>
            <a:r>
              <a:rPr lang="el-GR" sz="1600" dirty="0"/>
              <a:t>κάνοντας δεξί κλικ επάνω στο </a:t>
            </a:r>
            <a:r>
              <a:rPr lang="en-US" sz="1600" dirty="0"/>
              <a:t>Kodu </a:t>
            </a:r>
            <a:r>
              <a:rPr lang="el-GR" sz="1600" dirty="0"/>
              <a:t>και επιλέγοντας "Αλλαγή ρυθμίσεων (</a:t>
            </a:r>
            <a:r>
              <a:rPr lang="en-US" sz="1600" dirty="0"/>
              <a:t>Change settings</a:t>
            </a:r>
            <a:r>
              <a:rPr lang="el-GR" sz="1600" dirty="0"/>
              <a:t>)", μπορούμε να αλλάξουμε και να ρυθμίσουμε κάποια σταθερά στοιχεία του χαρακτήρα ή του αντικειμένου. Οι ρυθμίσεις αυτές α) δεν είναι ίδιες σε όλα τα αντικείμενα και β) αφορούν μόνο το συγκεκριμένο παιχνίδι. Αυτές είναι:</a:t>
            </a:r>
            <a:endParaRPr lang="en-US" sz="1600" dirty="0"/>
          </a:p>
          <a:p>
            <a:pPr marL="0" indent="0">
              <a:buNone/>
            </a:pPr>
            <a:endParaRPr lang="en-US" sz="1600" dirty="0"/>
          </a:p>
        </p:txBody>
      </p:sp>
      <p:pic>
        <p:nvPicPr>
          <p:cNvPr id="14" name="Picture 13"/>
          <p:cNvPicPr/>
          <p:nvPr/>
        </p:nvPicPr>
        <p:blipFill rotWithShape="1">
          <a:blip r:embed="rId2"/>
          <a:srcRect l="35851" t="81687" r="59705" b="9062"/>
          <a:stretch/>
        </p:blipFill>
        <p:spPr bwMode="auto">
          <a:xfrm>
            <a:off x="5230317" y="3120707"/>
            <a:ext cx="1127304" cy="1211779"/>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48559920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Ρυθμίσεις αντικειμένων/χαρακτήρων</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Content Placeholder 21"/>
          <p:cNvSpPr>
            <a:spLocks noGrp="1"/>
          </p:cNvSpPr>
          <p:nvPr>
            <p:ph idx="1"/>
          </p:nvPr>
        </p:nvSpPr>
        <p:spPr/>
        <p:txBody>
          <a:bodyPr>
            <a:normAutofit fontScale="92500" lnSpcReduction="20000"/>
          </a:bodyPr>
          <a:lstStyle/>
          <a:p>
            <a:pPr lvl="0"/>
            <a:r>
              <a:rPr lang="el-GR" sz="1600" dirty="0"/>
              <a:t>Πολλαπλασιαστές ταχύτητας, στροφής, επιτάχυνσης προς τα εμπρός και επιτάχυνσης κατά το στρίψιμο.</a:t>
            </a:r>
            <a:endParaRPr lang="en-US" sz="1600" dirty="0"/>
          </a:p>
          <a:p>
            <a:pPr lvl="0"/>
            <a:r>
              <a:rPr lang="el-GR" sz="1600" dirty="0"/>
              <a:t>Ακούνητο (</a:t>
            </a:r>
            <a:r>
              <a:rPr lang="en-US" sz="1600" dirty="0"/>
              <a:t>Immobile</a:t>
            </a:r>
            <a:r>
              <a:rPr lang="el-GR" sz="1600" dirty="0"/>
              <a:t>). Ρυθμίζει αν το αντικείμενο μπορεί ή δεν μπορεί να μετακινηθεί.</a:t>
            </a:r>
            <a:endParaRPr lang="en-US" sz="1600" dirty="0"/>
          </a:p>
          <a:p>
            <a:pPr lvl="0"/>
            <a:r>
              <a:rPr lang="el-GR" sz="1600" dirty="0"/>
              <a:t>Ανίκητο (</a:t>
            </a:r>
            <a:r>
              <a:rPr lang="en-US" sz="1600" dirty="0"/>
              <a:t>Invulnerable</a:t>
            </a:r>
            <a:r>
              <a:rPr lang="el-GR" sz="1600" dirty="0"/>
              <a:t>).  Ρυθμίζει αν το αντικείμενο μπορεί ή δεν μπορεί να καταστραφεί. </a:t>
            </a:r>
            <a:endParaRPr lang="en-US" sz="1600" dirty="0"/>
          </a:p>
          <a:p>
            <a:pPr lvl="0"/>
            <a:r>
              <a:rPr lang="el-GR" sz="1600" dirty="0"/>
              <a:t>Εμφάνιση πόντων υγείας (</a:t>
            </a:r>
            <a:r>
              <a:rPr lang="en-US" sz="1600" dirty="0"/>
              <a:t>Show hits points</a:t>
            </a:r>
            <a:r>
              <a:rPr lang="el-GR" sz="1600" dirty="0"/>
              <a:t>). Εμφανίζεται μια μπάρα πάνω από το αντικείμενο που δείχνει την "υγεία" του, δηλαδή πόσα χτυπήματα από αντιπάλους μπορεί να δεχθεί πριν "πεθάνει".</a:t>
            </a:r>
            <a:endParaRPr lang="en-US" sz="1600" dirty="0"/>
          </a:p>
          <a:p>
            <a:pPr lvl="0"/>
            <a:r>
              <a:rPr lang="el-GR" sz="1600" dirty="0"/>
              <a:t>Βαθμοί υγείας</a:t>
            </a:r>
            <a:r>
              <a:rPr lang="en-US" sz="1600" dirty="0"/>
              <a:t> (Max hit points). </a:t>
            </a:r>
            <a:r>
              <a:rPr lang="el-GR" sz="1600" dirty="0"/>
              <a:t>Μπορούμε να αυξομειώσουμε τον συνολικό αριθμό χτυπημάτων από αντιπάλους μπορεί να δεχθεί πριν "πεθάνει".</a:t>
            </a:r>
            <a:endParaRPr lang="en-US" sz="1600" dirty="0"/>
          </a:p>
          <a:p>
            <a:pPr lvl="0"/>
            <a:r>
              <a:rPr lang="el-GR" sz="1600" dirty="0"/>
              <a:t>Παραγόμενο (</a:t>
            </a:r>
            <a:r>
              <a:rPr lang="en-US" sz="1600" dirty="0"/>
              <a:t>Creatable</a:t>
            </a:r>
            <a:r>
              <a:rPr lang="el-GR" sz="1600" dirty="0"/>
              <a:t>),. Η έννοια αυτή θα αναλυθεί σε επόμενο κεφάλαιο.</a:t>
            </a:r>
            <a:endParaRPr lang="en-US" sz="1600" dirty="0"/>
          </a:p>
          <a:p>
            <a:pPr lvl="0"/>
            <a:r>
              <a:rPr lang="el-GR" sz="1600" dirty="0"/>
              <a:t>Να επιπλέει</a:t>
            </a:r>
            <a:r>
              <a:rPr lang="en-US" sz="1600" dirty="0"/>
              <a:t> (Stay above water).</a:t>
            </a:r>
          </a:p>
          <a:p>
            <a:pPr lvl="0"/>
            <a:r>
              <a:rPr lang="el-GR" sz="1600" dirty="0"/>
              <a:t>Κλίμακα μεγέθους (</a:t>
            </a:r>
            <a:r>
              <a:rPr lang="en-US" sz="1600" dirty="0"/>
              <a:t>Size scale</a:t>
            </a:r>
            <a:r>
              <a:rPr lang="el-GR" sz="1600" dirty="0"/>
              <a:t>). Μπορούμε να αυξομειώσουμε το μέγεθός του αντικειμένου.</a:t>
            </a:r>
            <a:endParaRPr lang="en-US" sz="1600" dirty="0"/>
          </a:p>
          <a:p>
            <a:pPr lvl="0"/>
            <a:r>
              <a:rPr lang="el-GR" sz="1600" dirty="0"/>
              <a:t>Απόσταση μεταφοράς αντικειμένων  (</a:t>
            </a:r>
            <a:r>
              <a:rPr lang="en-US" sz="1600" dirty="0"/>
              <a:t>Hold distance</a:t>
            </a:r>
            <a:r>
              <a:rPr lang="el-GR" sz="1600" dirty="0"/>
              <a:t>). Μπορούμε να αυξομειώσουμε την απόσταση που μπορεί ο συγκεκριμένος χαρακτήρας να μεταφέρει ένα αντικείμενο.</a:t>
            </a:r>
            <a:endParaRPr lang="en-US" sz="1600" dirty="0"/>
          </a:p>
          <a:p>
            <a:pPr lvl="0"/>
            <a:r>
              <a:rPr lang="el-GR" sz="1600" dirty="0"/>
              <a:t>Ελαστικότητα-αναπήδηση (</a:t>
            </a:r>
            <a:r>
              <a:rPr lang="en-US" sz="1600" dirty="0"/>
              <a:t>Bounciness</a:t>
            </a:r>
            <a:r>
              <a:rPr lang="el-GR" sz="1600" dirty="0"/>
              <a:t>). Μπορούμε να αυξομειώσουμε το πόσο αναπηδά ένα αντικείμενο όταν συγκρουστεί με κάποιο άλλο.</a:t>
            </a:r>
            <a:endParaRPr lang="en-US" sz="1600" dirty="0"/>
          </a:p>
          <a:p>
            <a:pPr marL="0" indent="0">
              <a:buNone/>
            </a:pPr>
            <a:endParaRPr lang="en-US" sz="1600" dirty="0"/>
          </a:p>
        </p:txBody>
      </p:sp>
    </p:spTree>
    <p:extLst>
      <p:ext uri="{BB962C8B-B14F-4D97-AF65-F5344CB8AC3E}">
        <p14:creationId xmlns:p14="http://schemas.microsoft.com/office/powerpoint/2010/main" xmlns="" val="243758470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Ρυθμίσεις αντικειμένων/χαρακτήρων</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Content Placeholder 21"/>
          <p:cNvSpPr>
            <a:spLocks noGrp="1"/>
          </p:cNvSpPr>
          <p:nvPr>
            <p:ph idx="1"/>
          </p:nvPr>
        </p:nvSpPr>
        <p:spPr/>
        <p:txBody>
          <a:bodyPr>
            <a:normAutofit fontScale="85000" lnSpcReduction="20000"/>
          </a:bodyPr>
          <a:lstStyle/>
          <a:p>
            <a:pPr lvl="0"/>
            <a:r>
              <a:rPr lang="el-GR" sz="1600" dirty="0"/>
              <a:t>Τριβή (</a:t>
            </a:r>
            <a:r>
              <a:rPr lang="en-US" sz="1600" dirty="0"/>
              <a:t>Friction</a:t>
            </a:r>
            <a:r>
              <a:rPr lang="el-GR" sz="1600" dirty="0"/>
              <a:t>). Μπορούμε να αυξομειώσουμε την τριβή του αντικειμένου με το έδαφος.</a:t>
            </a:r>
            <a:endParaRPr lang="en-US" sz="1600" dirty="0"/>
          </a:p>
          <a:p>
            <a:pPr lvl="0"/>
            <a:r>
              <a:rPr lang="el-GR" sz="1600" dirty="0"/>
              <a:t>Ζημιά σφαιριδίου (</a:t>
            </a:r>
            <a:r>
              <a:rPr lang="en-US" sz="1600" dirty="0"/>
              <a:t>Blip damage</a:t>
            </a:r>
            <a:r>
              <a:rPr lang="el-GR" sz="1600" dirty="0"/>
              <a:t>). Όταν ο χαρακτήρας </a:t>
            </a:r>
            <a:r>
              <a:rPr lang="el-GR" sz="1600" dirty="0" err="1"/>
              <a:t>πυροβολά</a:t>
            </a:r>
            <a:r>
              <a:rPr lang="el-GR" sz="1600" dirty="0"/>
              <a:t> σφαιρίδια, πόση ζημιά κάνουν στην υγεία του αντιπάλου.</a:t>
            </a:r>
            <a:endParaRPr lang="en-US" sz="1600" dirty="0"/>
          </a:p>
          <a:p>
            <a:pPr lvl="0"/>
            <a:r>
              <a:rPr lang="el-GR" sz="1600" dirty="0"/>
              <a:t>Χρόνος μεταξύ 2 πυροβολισμών (</a:t>
            </a:r>
            <a:r>
              <a:rPr lang="en-US" sz="1600" dirty="0"/>
              <a:t>Blip reload time</a:t>
            </a:r>
            <a:r>
              <a:rPr lang="el-GR" sz="1600" dirty="0"/>
              <a:t>). Μπορούμε να αυξομειώσουμε τον χρόνο που μεσολαβεί μεταξύ δύο πυροβολισμών.</a:t>
            </a:r>
            <a:endParaRPr lang="en-US" sz="1600" dirty="0"/>
          </a:p>
          <a:p>
            <a:pPr lvl="0"/>
            <a:r>
              <a:rPr lang="el-GR" sz="1600" dirty="0"/>
              <a:t>Βεληνεκές σφαιριδίων (</a:t>
            </a:r>
            <a:r>
              <a:rPr lang="en-US" sz="1600" dirty="0"/>
              <a:t>Blip range</a:t>
            </a:r>
            <a:r>
              <a:rPr lang="el-GR" sz="1600" dirty="0"/>
              <a:t>). Μπορούμε να αυξομειώσουμε την απόσταση που μπορεί να διανύσει ένα σφαιρίδιο.</a:t>
            </a:r>
            <a:endParaRPr lang="en-US" sz="1600" dirty="0"/>
          </a:p>
          <a:p>
            <a:pPr lvl="0"/>
            <a:r>
              <a:rPr lang="el-GR" sz="1600" dirty="0"/>
              <a:t>Ταχύτητα σφαιριδίου (</a:t>
            </a:r>
            <a:r>
              <a:rPr lang="en-US" sz="1600" dirty="0"/>
              <a:t>Blip range</a:t>
            </a:r>
            <a:r>
              <a:rPr lang="el-GR" sz="1600" dirty="0"/>
              <a:t>). Μπορούμε να αυξομειώσουμε την ταχύτητα του σφαιριδίου.</a:t>
            </a:r>
            <a:endParaRPr lang="en-US" sz="1600" dirty="0"/>
          </a:p>
          <a:p>
            <a:pPr lvl="0"/>
            <a:r>
              <a:rPr lang="el-GR" sz="1600" dirty="0"/>
              <a:t>Ριπή σφαιριδίων</a:t>
            </a:r>
            <a:r>
              <a:rPr lang="en-US" sz="1600" dirty="0"/>
              <a:t> (Blips at once). </a:t>
            </a:r>
            <a:r>
              <a:rPr lang="el-GR" sz="1600" dirty="0"/>
              <a:t>Μπορούμε να αυξομειώσουμε το αριθμό των σφαιριδίων σε κάθε "πυροβολισμό".</a:t>
            </a:r>
            <a:endParaRPr lang="en-US" sz="1600" dirty="0"/>
          </a:p>
          <a:p>
            <a:pPr lvl="0"/>
            <a:r>
              <a:rPr lang="el-GR" sz="1600" dirty="0"/>
              <a:t>Όμοιες με τα σφαιρίδια ρυθμίσεις για τους πυραύλους.  </a:t>
            </a:r>
            <a:endParaRPr lang="en-US" sz="1600" dirty="0"/>
          </a:p>
          <a:p>
            <a:pPr lvl="0"/>
            <a:r>
              <a:rPr lang="el-GR" sz="1600" dirty="0"/>
              <a:t>Καπνός πυραύλου (</a:t>
            </a:r>
            <a:r>
              <a:rPr lang="en-US" sz="1600" dirty="0"/>
              <a:t>Missile smoke</a:t>
            </a:r>
            <a:r>
              <a:rPr lang="el-GR" sz="1600" dirty="0"/>
              <a:t>). Ρυθμίζει αν θα εμφανίζεται ή όχι καπνός στην ουρά του πυραύλου.</a:t>
            </a:r>
            <a:endParaRPr lang="en-US" sz="1600" dirty="0"/>
          </a:p>
          <a:p>
            <a:pPr lvl="0"/>
            <a:r>
              <a:rPr lang="el-GR" sz="1600" dirty="0"/>
              <a:t>Εφέ ασπίδας (</a:t>
            </a:r>
            <a:r>
              <a:rPr lang="en-US" sz="1600" dirty="0"/>
              <a:t>Shield effect</a:t>
            </a:r>
            <a:r>
              <a:rPr lang="el-GR" sz="1600" dirty="0"/>
              <a:t>). Ρυθμίζει αν θα εμφανίζεται το οπτικό εφέ της ασπίδας, όταν το αντικείμενο συγκρούεται με κάποιο άλλο ή όταν το πυροβολούν.</a:t>
            </a:r>
            <a:endParaRPr lang="en-US" sz="1600" dirty="0"/>
          </a:p>
          <a:p>
            <a:pPr lvl="0"/>
            <a:r>
              <a:rPr lang="el-GR" sz="1600" dirty="0"/>
              <a:t>Αόρατο (</a:t>
            </a:r>
            <a:r>
              <a:rPr lang="en-US" sz="1600" dirty="0"/>
              <a:t>Invisible</a:t>
            </a:r>
            <a:r>
              <a:rPr lang="el-GR" sz="1600" dirty="0"/>
              <a:t>). Ρυθμίζει το αν ένα αντικείμενο φαίνεται ή όχι στο παιχνίδι. Τα άλλα αντικείμενα μπορούν να το δουν και να το </a:t>
            </a:r>
            <a:r>
              <a:rPr lang="el-GR" sz="1600" dirty="0" smtClean="0"/>
              <a:t>ακούσουν.</a:t>
            </a:r>
          </a:p>
        </p:txBody>
      </p:sp>
    </p:spTree>
    <p:extLst>
      <p:ext uri="{BB962C8B-B14F-4D97-AF65-F5344CB8AC3E}">
        <p14:creationId xmlns:p14="http://schemas.microsoft.com/office/powerpoint/2010/main" xmlns="" val="139501444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Ρυθμίσεις αντικειμένων/χαρακτήρων</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Content Placeholder 21"/>
          <p:cNvSpPr>
            <a:spLocks noGrp="1"/>
          </p:cNvSpPr>
          <p:nvPr>
            <p:ph idx="1"/>
          </p:nvPr>
        </p:nvSpPr>
        <p:spPr/>
        <p:txBody>
          <a:bodyPr>
            <a:normAutofit fontScale="92500"/>
          </a:bodyPr>
          <a:lstStyle/>
          <a:p>
            <a:pPr lvl="0"/>
            <a:r>
              <a:rPr lang="el-GR" sz="1400" dirty="0"/>
              <a:t>Φάντασμα (</a:t>
            </a:r>
            <a:r>
              <a:rPr lang="en-US" sz="1400" dirty="0"/>
              <a:t>Ghost</a:t>
            </a:r>
            <a:r>
              <a:rPr lang="el-GR" sz="1400" dirty="0"/>
              <a:t>). Όταν ένα αντικείμενο είναι φάντασμα, μπορεί να δει και να ακούσει άλλα αντικείμενα, αλλά δεν μπορεί να συγκρουστεί μαζί τους.</a:t>
            </a:r>
            <a:endParaRPr lang="en-US" sz="1400" dirty="0"/>
          </a:p>
          <a:p>
            <a:pPr lvl="0"/>
            <a:r>
              <a:rPr lang="el-GR" sz="1400" dirty="0"/>
              <a:t>Καμουφλαρισμένο (</a:t>
            </a:r>
            <a:r>
              <a:rPr lang="en-US" sz="1400" dirty="0"/>
              <a:t>Camouflage</a:t>
            </a:r>
            <a:r>
              <a:rPr lang="el-GR" sz="1400" dirty="0"/>
              <a:t>). Μερική απόκρυψη του αντικειμένου.</a:t>
            </a:r>
            <a:endParaRPr lang="en-US" sz="1400" dirty="0"/>
          </a:p>
          <a:p>
            <a:pPr lvl="0"/>
            <a:r>
              <a:rPr lang="el-GR" sz="1400" dirty="0"/>
              <a:t>Σίγαση (</a:t>
            </a:r>
            <a:r>
              <a:rPr lang="en-US" sz="1400" dirty="0"/>
              <a:t>Mute</a:t>
            </a:r>
            <a:r>
              <a:rPr lang="el-GR" sz="1400" dirty="0"/>
              <a:t>). Το συγκεκριμένο αντικείμενο να μπορεί να παράγει ήχους ή όχι. Ακόμα κι όταν ένα αντικείμενο είναι σε σίγαση, τα άλλα αντικείμενα μπορούν να το ακούσουν.</a:t>
            </a:r>
            <a:endParaRPr lang="en-US" sz="1400" dirty="0"/>
          </a:p>
          <a:p>
            <a:pPr lvl="0"/>
            <a:r>
              <a:rPr lang="en-US" sz="1400" dirty="0"/>
              <a:t>Hearing</a:t>
            </a:r>
          </a:p>
          <a:p>
            <a:pPr lvl="0"/>
            <a:r>
              <a:rPr lang="el-GR" sz="1400" dirty="0"/>
              <a:t>Κοντινή και μακρινή απόσταση (</a:t>
            </a:r>
            <a:r>
              <a:rPr lang="en-US" sz="1400" dirty="0"/>
              <a:t>Close and Far away ranges</a:t>
            </a:r>
            <a:r>
              <a:rPr lang="el-GR" sz="1400" dirty="0"/>
              <a:t>). Ποια είναι η πιο κοντινή απόσταση και ποια η πιο μακρινή που ο χαρακτήρας μπορεί να δει ή να ακούσει κάποιο άλλο αντικείμενο.</a:t>
            </a:r>
            <a:endParaRPr lang="en-US" sz="1400" dirty="0"/>
          </a:p>
          <a:p>
            <a:pPr lvl="0"/>
            <a:r>
              <a:rPr lang="el-GR" sz="1400" dirty="0"/>
              <a:t>Δύναμη κλωτσιάς και συχνότητα κλωτσιάς (</a:t>
            </a:r>
            <a:r>
              <a:rPr lang="en-US" sz="1400" dirty="0"/>
              <a:t>Kick strength and rate</a:t>
            </a:r>
            <a:r>
              <a:rPr lang="el-GR" sz="1400" dirty="0"/>
              <a:t>). Πόσο δυνατά μπορεί ο χαρακτήρας να κλωτσήσει ένα άλλο αντικείμενο και με τι συχνότητα. </a:t>
            </a:r>
            <a:endParaRPr lang="en-US" sz="1400" dirty="0"/>
          </a:p>
          <a:p>
            <a:pPr lvl="0"/>
            <a:r>
              <a:rPr lang="el-GR" sz="1400" dirty="0"/>
              <a:t>Διάρκεια μνήμης (</a:t>
            </a:r>
            <a:r>
              <a:rPr lang="en-US" sz="1400" dirty="0"/>
              <a:t>Memory lifetime</a:t>
            </a:r>
            <a:r>
              <a:rPr lang="el-GR" sz="1400" dirty="0"/>
              <a:t>). Όταν ο χαρακτήρας δει κάτι, για πόσα δευτερόλεπτα θα θυμάται ότι το είδε.</a:t>
            </a:r>
            <a:endParaRPr lang="en-US" sz="1400" dirty="0"/>
          </a:p>
          <a:p>
            <a:pPr lvl="0"/>
            <a:r>
              <a:rPr lang="el-GR" sz="1400" dirty="0"/>
              <a:t>Λάμψη, φωτισμός λάμψης και φωτισμός του ιδίου από τη λάμψη (</a:t>
            </a:r>
            <a:r>
              <a:rPr lang="en-US" sz="1400" dirty="0"/>
              <a:t>Glow strength</a:t>
            </a:r>
            <a:r>
              <a:rPr lang="el-GR" sz="1400" dirty="0"/>
              <a:t>, </a:t>
            </a:r>
            <a:r>
              <a:rPr lang="en-US" sz="1400" dirty="0"/>
              <a:t>Glow light strength</a:t>
            </a:r>
            <a:r>
              <a:rPr lang="el-GR" sz="1400" dirty="0"/>
              <a:t>, </a:t>
            </a:r>
            <a:r>
              <a:rPr lang="en-US" sz="1400" dirty="0"/>
              <a:t>Glow self</a:t>
            </a:r>
            <a:r>
              <a:rPr lang="el-GR" sz="1400" dirty="0"/>
              <a:t>-</a:t>
            </a:r>
            <a:r>
              <a:rPr lang="en-US" sz="1400" dirty="0"/>
              <a:t>lightning</a:t>
            </a:r>
            <a:r>
              <a:rPr lang="el-GR" sz="1400" dirty="0"/>
              <a:t>). Ρυθμίσεις για το αν ο χαρακτήρας θα λάμπει και κατά πόσο η λάμψη του φωτίζει άλλα αντικείμενα ή τον ίδιο</a:t>
            </a:r>
            <a:r>
              <a:rPr lang="el-GR" sz="1400" dirty="0" smtClean="0"/>
              <a:t>.</a:t>
            </a:r>
          </a:p>
          <a:p>
            <a:pPr lvl="0"/>
            <a:r>
              <a:rPr lang="el-GR" sz="1400" dirty="0"/>
              <a:t>Γραμμές </a:t>
            </a:r>
            <a:r>
              <a:rPr lang="el-GR" sz="1400" dirty="0" err="1"/>
              <a:t>εκσφαλμάτωσης</a:t>
            </a:r>
            <a:r>
              <a:rPr lang="el-GR" sz="1400" dirty="0"/>
              <a:t> εμποδίων</a:t>
            </a:r>
            <a:r>
              <a:rPr lang="en-US" sz="1400" dirty="0"/>
              <a:t>, </a:t>
            </a:r>
            <a:r>
              <a:rPr lang="el-GR" sz="1400" dirty="0"/>
              <a:t>όρασης και ακοής</a:t>
            </a:r>
            <a:r>
              <a:rPr lang="en-US" sz="1400" dirty="0"/>
              <a:t> (Debug lines to barriers, of sight and sound). </a:t>
            </a:r>
            <a:r>
              <a:rPr lang="el-GR" sz="1400" dirty="0"/>
              <a:t>Να εμφανίζονται ή όχι γραμμές που δείχνουν αν η κίνηση, όραση και ακοή του ήρωα παρεμποδίζεται από άλλα </a:t>
            </a:r>
            <a:r>
              <a:rPr lang="el-GR" sz="1400" dirty="0" smtClean="0"/>
              <a:t>αντικείμενα.</a:t>
            </a:r>
            <a:endParaRPr lang="en-US" sz="1400" dirty="0"/>
          </a:p>
        </p:txBody>
      </p:sp>
    </p:spTree>
    <p:extLst>
      <p:ext uri="{BB962C8B-B14F-4D97-AF65-F5344CB8AC3E}">
        <p14:creationId xmlns:p14="http://schemas.microsoft.com/office/powerpoint/2010/main" xmlns="" val="389987787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Ρυθμίσεις αντικειμένων/χαρακτήρων</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Content Placeholder 21"/>
          <p:cNvSpPr>
            <a:spLocks noGrp="1"/>
          </p:cNvSpPr>
          <p:nvPr>
            <p:ph idx="1"/>
          </p:nvPr>
        </p:nvSpPr>
        <p:spPr/>
        <p:txBody>
          <a:bodyPr>
            <a:normAutofit/>
          </a:bodyPr>
          <a:lstStyle/>
          <a:p>
            <a:pPr marL="0" indent="0">
              <a:buNone/>
            </a:pPr>
            <a:r>
              <a:rPr lang="el-GR" sz="1600" b="1" dirty="0"/>
              <a:t>Εργασία 6η</a:t>
            </a:r>
            <a:endParaRPr lang="en-US" sz="1600" dirty="0"/>
          </a:p>
          <a:p>
            <a:pPr marL="0" indent="0">
              <a:buNone/>
            </a:pPr>
            <a:r>
              <a:rPr lang="el-GR" sz="1600" dirty="0"/>
              <a:t>Ξεκινήστε ένα καινούριο παιχνίδι. Προσθέστε ένα </a:t>
            </a:r>
            <a:r>
              <a:rPr lang="en-US" sz="1600" dirty="0"/>
              <a:t>Kodu </a:t>
            </a:r>
            <a:r>
              <a:rPr lang="el-GR" sz="1600" dirty="0"/>
              <a:t>και προγραμματίστε το ώστε να το κινείτε. Πειραματιστείτε με τους πολλαπλασιαστές ταχύτητας και περιστροφής. Διαγράψτε το </a:t>
            </a:r>
            <a:r>
              <a:rPr lang="en-US" sz="1600" dirty="0"/>
              <a:t>Kodu </a:t>
            </a:r>
            <a:r>
              <a:rPr lang="el-GR" sz="1600" dirty="0"/>
              <a:t>και προσθέστε ένα μηχανάκι. Προγραμματίστε το ώστε να το κινείτε. Τι παρατηρείτε; Πειραματιστείτε με τους πολλαπλασιαστές ταχύτητας και περιστροφής.</a:t>
            </a:r>
            <a:endParaRPr lang="en-US" sz="1600" dirty="0"/>
          </a:p>
          <a:p>
            <a:pPr marL="0" indent="0">
              <a:buNone/>
            </a:pPr>
            <a:r>
              <a:rPr lang="el-GR" sz="1600" dirty="0"/>
              <a:t> </a:t>
            </a:r>
            <a:endParaRPr lang="en-US" sz="1600" dirty="0"/>
          </a:p>
          <a:p>
            <a:pPr marL="0" indent="0">
              <a:buNone/>
            </a:pPr>
            <a:r>
              <a:rPr lang="el-GR" sz="1600" b="1" dirty="0"/>
              <a:t>Παρατήρηση</a:t>
            </a:r>
            <a:endParaRPr lang="en-US" sz="1600" dirty="0"/>
          </a:p>
          <a:p>
            <a:pPr marL="0" indent="0">
              <a:buNone/>
            </a:pPr>
            <a:r>
              <a:rPr lang="el-GR" sz="1600" dirty="0"/>
              <a:t>Πολλές από τις ρυθμίσεις αυτές αλλάζουν και προγραμματιστικά.</a:t>
            </a:r>
            <a:endParaRPr lang="en-US" sz="1600" dirty="0"/>
          </a:p>
          <a:p>
            <a:pPr marL="0" indent="0">
              <a:buNone/>
            </a:pPr>
            <a:r>
              <a:rPr lang="el-GR" sz="1600" dirty="0"/>
              <a:t> </a:t>
            </a:r>
            <a:endParaRPr lang="en-US" sz="1600" dirty="0"/>
          </a:p>
        </p:txBody>
      </p:sp>
    </p:spTree>
    <p:extLst>
      <p:ext uri="{BB962C8B-B14F-4D97-AF65-F5344CB8AC3E}">
        <p14:creationId xmlns:p14="http://schemas.microsoft.com/office/powerpoint/2010/main" xmlns="" val="261417867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Ρυθμίσεις του παιχνιδιού/κόσμου</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Content Placeholder 21"/>
          <p:cNvSpPr>
            <a:spLocks noGrp="1"/>
          </p:cNvSpPr>
          <p:nvPr>
            <p:ph idx="1"/>
          </p:nvPr>
        </p:nvSpPr>
        <p:spPr/>
        <p:txBody>
          <a:bodyPr>
            <a:normAutofit/>
          </a:bodyPr>
          <a:lstStyle/>
          <a:p>
            <a:pPr marL="0" indent="0">
              <a:buNone/>
            </a:pPr>
            <a:r>
              <a:rPr lang="el-GR" sz="1600" dirty="0"/>
              <a:t>Επιλέξτε το εργαλείο ρυθμίσεων του κόσμου/παιχνιδιού Με την επιλογή αυτή μπορούμε να κάνουμε έναν αρκετά σημαντικό αριθμό ρυθμίσεων, που αφορούν όμως μόνο το συγκεκριμένο παιχνίδι που κατασκευάζουμε. Οι ρυθμίσεις είναι</a:t>
            </a:r>
            <a:r>
              <a:rPr lang="el-GR" sz="1600" dirty="0" smtClean="0"/>
              <a:t>:</a:t>
            </a:r>
            <a:r>
              <a:rPr lang="el-GR" sz="1600" dirty="0"/>
              <a:t> </a:t>
            </a:r>
            <a:endParaRPr lang="en-US" sz="1600" dirty="0" smtClean="0"/>
          </a:p>
          <a:p>
            <a:pPr lvl="0"/>
            <a:r>
              <a:rPr lang="el-GR" sz="1600" dirty="0" smtClean="0"/>
              <a:t>Ιστορικό αλλαγών (</a:t>
            </a:r>
            <a:r>
              <a:rPr lang="en-US" sz="1600" dirty="0" smtClean="0"/>
              <a:t>Change history</a:t>
            </a:r>
            <a:r>
              <a:rPr lang="el-GR" sz="1600" dirty="0" smtClean="0"/>
              <a:t>). Μας επιτρέπει να δούμε τις ενέργειες που κάναμε μέχρι εκείνο το σημείο.</a:t>
            </a:r>
            <a:endParaRPr lang="en-US" sz="1600" dirty="0" smtClean="0"/>
          </a:p>
          <a:p>
            <a:pPr lvl="0"/>
            <a:r>
              <a:rPr lang="el-GR" sz="1600" dirty="0" smtClean="0"/>
              <a:t>Γυάλινοι </a:t>
            </a:r>
            <a:r>
              <a:rPr lang="el-GR" sz="1600" dirty="0"/>
              <a:t>τοίχοι (</a:t>
            </a:r>
            <a:r>
              <a:rPr lang="en-US" sz="1600" dirty="0"/>
              <a:t>Glass walls</a:t>
            </a:r>
            <a:r>
              <a:rPr lang="el-GR" sz="1600" dirty="0"/>
              <a:t>). Όταν τρέξατε το πρώτο σας παιχνίδι, θα παρατηρήσατε πως όταν ο χαρακτήρας έφτανε στα όρια του κόσμου, συναντούσε ένα αόρατο εμπόδιο. Αν το καταργήσουμε, τότε θα περάσει τα όρια και θα πέσει.</a:t>
            </a:r>
            <a:endParaRPr lang="en-US" sz="1600" dirty="0"/>
          </a:p>
          <a:p>
            <a:pPr marL="0" indent="0">
              <a:buNone/>
            </a:pPr>
            <a:endParaRPr lang="en-US" sz="1600" dirty="0"/>
          </a:p>
        </p:txBody>
      </p:sp>
    </p:spTree>
    <p:extLst>
      <p:ext uri="{BB962C8B-B14F-4D97-AF65-F5344CB8AC3E}">
        <p14:creationId xmlns:p14="http://schemas.microsoft.com/office/powerpoint/2010/main" xmlns="" val="252372167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Ρυθμίσεις του παιχνιδιού/κόσμου</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Content Placeholder 21"/>
          <p:cNvSpPr>
            <a:spLocks noGrp="1"/>
          </p:cNvSpPr>
          <p:nvPr>
            <p:ph idx="1"/>
          </p:nvPr>
        </p:nvSpPr>
        <p:spPr/>
        <p:txBody>
          <a:bodyPr>
            <a:normAutofit/>
          </a:bodyPr>
          <a:lstStyle/>
          <a:p>
            <a:pPr lvl="0"/>
            <a:r>
              <a:rPr lang="el-GR" sz="1600" dirty="0"/>
              <a:t>Κατάσταση κάμερας (</a:t>
            </a:r>
            <a:r>
              <a:rPr lang="en-US" sz="1600" dirty="0"/>
              <a:t>Camera mode</a:t>
            </a:r>
            <a:r>
              <a:rPr lang="el-GR" sz="1600" dirty="0"/>
              <a:t>). Είναι μία πολύ χρήσιμη ρύθμιση. Το </a:t>
            </a:r>
            <a:r>
              <a:rPr lang="en-US" sz="1600" dirty="0"/>
              <a:t>fixed mode</a:t>
            </a:r>
            <a:r>
              <a:rPr lang="el-GR" sz="1600" dirty="0"/>
              <a:t>, παγώνει την κάμερα σε μια συγκεκριμένη θέση και αυτή δεν κινείται κατά τη διάρκεια του παιχνιδιού, όπως στα παιχνίδια </a:t>
            </a:r>
            <a:r>
              <a:rPr lang="en-US" sz="1600" dirty="0"/>
              <a:t>arcade</a:t>
            </a:r>
            <a:r>
              <a:rPr lang="el-GR" sz="1600" dirty="0"/>
              <a:t>. Στην κατάσταση </a:t>
            </a:r>
            <a:r>
              <a:rPr lang="en-US" sz="1600" dirty="0"/>
              <a:t>fixed offset</a:t>
            </a:r>
            <a:r>
              <a:rPr lang="el-GR" sz="1600" dirty="0"/>
              <a:t>, η κάμερα είναι παγωμένη σε συγκεκριμένη θέση και απόσταση και ακολουθεί τον ήρωα, όπως στα παιχνίδια πλατφόρμας. Στην ελεύθερη κατάσταση (</a:t>
            </a:r>
            <a:r>
              <a:rPr lang="en-US" sz="1600" dirty="0"/>
              <a:t>free mode</a:t>
            </a:r>
            <a:r>
              <a:rPr lang="el-GR" sz="1600" dirty="0"/>
              <a:t>) η κάμερα ελέγχεται από τον χρήστη κατά βούληση. Προσοχή στα πλήκτρα που χρησιμοποιούνται για τι ρυθμίσεις αυτές!</a:t>
            </a:r>
            <a:endParaRPr lang="en-US" sz="1600" dirty="0"/>
          </a:p>
          <a:p>
            <a:pPr marL="0" indent="0">
              <a:buNone/>
            </a:pPr>
            <a:endParaRPr lang="en-US" sz="1600" dirty="0"/>
          </a:p>
        </p:txBody>
      </p:sp>
      <p:pic>
        <p:nvPicPr>
          <p:cNvPr id="14" name="Picture 13"/>
          <p:cNvPicPr/>
          <p:nvPr/>
        </p:nvPicPr>
        <p:blipFill rotWithShape="1">
          <a:blip r:embed="rId2" cstate="print">
            <a:extLst>
              <a:ext uri="{28A0092B-C50C-407E-A947-70E740481C1C}">
                <a14:useLocalDpi xmlns:a14="http://schemas.microsoft.com/office/drawing/2010/main" xmlns="" val="0"/>
              </a:ext>
            </a:extLst>
          </a:blip>
          <a:srcRect l="29885" t="43869" r="28894"/>
          <a:stretch/>
        </p:blipFill>
        <p:spPr bwMode="auto">
          <a:xfrm>
            <a:off x="5878388" y="3583926"/>
            <a:ext cx="3168352" cy="2952507"/>
          </a:xfrm>
          <a:prstGeom prst="rect">
            <a:avLst/>
          </a:prstGeom>
          <a:ln>
            <a:noFill/>
          </a:ln>
          <a:extLst>
            <a:ext uri="{53640926-AAD7-44D8-BBD7-CCE9431645EC}">
              <a14:shadowObscured xmlns:a14="http://schemas.microsoft.com/office/drawing/2010/main" xmlns=""/>
            </a:ext>
          </a:extLst>
        </p:spPr>
      </p:pic>
      <p:sp>
        <p:nvSpPr>
          <p:cNvPr id="15" name="Oval 14"/>
          <p:cNvSpPr/>
          <p:nvPr/>
        </p:nvSpPr>
        <p:spPr>
          <a:xfrm>
            <a:off x="5869198" y="5776103"/>
            <a:ext cx="3137386" cy="7064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xmlns="" val="96394635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Ρυθμίσεις του παιχνιδιού/κόσμου</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Content Placeholder 21"/>
          <p:cNvSpPr>
            <a:spLocks noGrp="1"/>
          </p:cNvSpPr>
          <p:nvPr>
            <p:ph idx="1"/>
          </p:nvPr>
        </p:nvSpPr>
        <p:spPr/>
        <p:txBody>
          <a:bodyPr>
            <a:normAutofit/>
          </a:bodyPr>
          <a:lstStyle/>
          <a:p>
            <a:pPr lvl="0"/>
            <a:r>
              <a:rPr lang="el-GR" sz="1600" dirty="0"/>
              <a:t>Θέση κάμερας κατά την εκκίνηση (</a:t>
            </a:r>
            <a:r>
              <a:rPr lang="en-US" sz="1600" dirty="0"/>
              <a:t>Starting camera</a:t>
            </a:r>
            <a:r>
              <a:rPr lang="el-GR" sz="1600" dirty="0"/>
              <a:t>). Παρόμοια ρύθμιση με την προηγούμενη, αλλά αφορά μόνο τη θέση της κάμερας κατά το ξεκίνημα του παιχνιδιού.</a:t>
            </a:r>
            <a:endParaRPr lang="en-US" sz="1600" dirty="0"/>
          </a:p>
          <a:p>
            <a:pPr lvl="0"/>
            <a:r>
              <a:rPr lang="el-GR" sz="1600" dirty="0"/>
              <a:t>Ταχύτητα ανταπόκρισης της κάμερας (</a:t>
            </a:r>
            <a:r>
              <a:rPr lang="en-US" sz="1600" dirty="0"/>
              <a:t>Camera spring strength</a:t>
            </a:r>
            <a:r>
              <a:rPr lang="el-GR" sz="1600" dirty="0"/>
              <a:t>). Πόσο γρήγορα αλλάζει θέση η κάμερα για να ανταποκρίνεται στις κινήσεις του χρήστη.</a:t>
            </a:r>
            <a:endParaRPr lang="en-US" sz="1600" dirty="0"/>
          </a:p>
          <a:p>
            <a:pPr lvl="0"/>
            <a:r>
              <a:rPr lang="el-GR" sz="1600" dirty="0"/>
              <a:t>Εμφάνιση πυξίδας και θερμόμετρου.</a:t>
            </a:r>
            <a:endParaRPr lang="en-US" sz="1600" dirty="0"/>
          </a:p>
          <a:p>
            <a:pPr lvl="0"/>
            <a:r>
              <a:rPr lang="el-GR" sz="1600" dirty="0"/>
              <a:t>Περιορισμός του αριθμού των αντικειμένων (</a:t>
            </a:r>
            <a:r>
              <a:rPr lang="en-US" sz="1600" dirty="0"/>
              <a:t>Enable resource limiting</a:t>
            </a:r>
            <a:r>
              <a:rPr lang="el-GR" sz="1600" dirty="0"/>
              <a:t>). Αν απενεργοποιήσουμε αυτή την επιλογή, μπορούμε να προσθέτουμε όσα αντικείμενα θέλουμε στο παιχνίδι, αλλά υπάρχει ο κίνδυνος τελικά αυτό να μην μπορεί να εκτελεστεί. Χρησιμοποιήστε το με προσοχή!</a:t>
            </a:r>
            <a:endParaRPr lang="en-US" sz="1600" dirty="0"/>
          </a:p>
          <a:p>
            <a:pPr lvl="0"/>
            <a:r>
              <a:rPr lang="el-GR" sz="1600" dirty="0"/>
              <a:t>Ύψος κυμάτων και θολερότητα νερού.</a:t>
            </a:r>
            <a:endParaRPr lang="en-US" sz="1600" dirty="0"/>
          </a:p>
          <a:p>
            <a:pPr lvl="0"/>
            <a:r>
              <a:rPr lang="el-GR" sz="1600" dirty="0"/>
              <a:t>Χρώμα ουρανού και φωτισμού. Ενδιαφέρουσες επιλογές που μπορούν να αλλάξουν την "ατμόσφαιρα" του παιχνιδιού.</a:t>
            </a:r>
            <a:endParaRPr lang="en-US" sz="1600" dirty="0"/>
          </a:p>
          <a:p>
            <a:pPr lvl="0"/>
            <a:r>
              <a:rPr lang="el-GR" sz="1600" dirty="0"/>
              <a:t>Ελάχιστη και μέγιστη ένταση αέρα.</a:t>
            </a:r>
            <a:endParaRPr lang="en-US" sz="1600" dirty="0"/>
          </a:p>
          <a:p>
            <a:pPr marL="0" indent="0">
              <a:buNone/>
            </a:pPr>
            <a:endParaRPr lang="en-US" sz="1600" dirty="0"/>
          </a:p>
        </p:txBody>
      </p:sp>
    </p:spTree>
    <p:extLst>
      <p:ext uri="{BB962C8B-B14F-4D97-AF65-F5344CB8AC3E}">
        <p14:creationId xmlns:p14="http://schemas.microsoft.com/office/powerpoint/2010/main" xmlns="" val="37527109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Ρυθμίσεις του παιχνιδιού/κόσμου</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Content Placeholder 21"/>
          <p:cNvSpPr>
            <a:spLocks noGrp="1"/>
          </p:cNvSpPr>
          <p:nvPr>
            <p:ph idx="1"/>
          </p:nvPr>
        </p:nvSpPr>
        <p:spPr/>
        <p:txBody>
          <a:bodyPr>
            <a:normAutofit/>
          </a:bodyPr>
          <a:lstStyle/>
          <a:p>
            <a:pPr lvl="0"/>
            <a:r>
              <a:rPr lang="el-GR" sz="1600" dirty="0"/>
              <a:t>Εκκίνηση του παιχνιδιού με (</a:t>
            </a:r>
            <a:r>
              <a:rPr lang="en-US" sz="1600" dirty="0"/>
              <a:t>Start game with</a:t>
            </a:r>
            <a:r>
              <a:rPr lang="el-GR" sz="1600" dirty="0"/>
              <a:t>). Κατά την αποθήκευση του παιχνιδιού, δίνουμε όνομα σε αυτό και μια περιγραφή. Έχουμε τη δυνατότητα το παιχνίδι να ξεκινά με κάποιο από αυτά, με κανένα ή ακόμα και με αντίστροφη μέτρηση.</a:t>
            </a:r>
            <a:endParaRPr lang="en-US" sz="1600" dirty="0"/>
          </a:p>
          <a:p>
            <a:pPr marL="0" indent="0">
              <a:buNone/>
            </a:pPr>
            <a:endParaRPr lang="en-US" sz="1600" dirty="0"/>
          </a:p>
        </p:txBody>
      </p:sp>
      <p:pic>
        <p:nvPicPr>
          <p:cNvPr id="14" name="Picture 13"/>
          <p:cNvPicPr/>
          <p:nvPr/>
        </p:nvPicPr>
        <p:blipFill rotWithShape="1">
          <a:blip r:embed="rId2" cstate="print">
            <a:extLst>
              <a:ext uri="{28A0092B-C50C-407E-A947-70E740481C1C}">
                <a14:useLocalDpi xmlns:a14="http://schemas.microsoft.com/office/drawing/2010/main" xmlns="" val="0"/>
              </a:ext>
            </a:extLst>
          </a:blip>
          <a:srcRect l="14616" t="12609" r="14780" b="10148"/>
          <a:stretch/>
        </p:blipFill>
        <p:spPr bwMode="auto">
          <a:xfrm>
            <a:off x="4654252" y="3258839"/>
            <a:ext cx="4176464" cy="3277593"/>
          </a:xfrm>
          <a:prstGeom prst="rect">
            <a:avLst/>
          </a:prstGeom>
          <a:ln>
            <a:noFill/>
          </a:ln>
          <a:extLst>
            <a:ext uri="{53640926-AAD7-44D8-BBD7-CCE9431645EC}">
              <a14:shadowObscured xmlns:a14="http://schemas.microsoft.com/office/drawing/2010/main" xmlns=""/>
            </a:ext>
          </a:extLst>
        </p:spPr>
      </p:pic>
      <p:sp>
        <p:nvSpPr>
          <p:cNvPr id="15" name="Oval 14"/>
          <p:cNvSpPr/>
          <p:nvPr/>
        </p:nvSpPr>
        <p:spPr>
          <a:xfrm>
            <a:off x="4078188" y="3022104"/>
            <a:ext cx="4132775" cy="23803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xmlns="" val="106451132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Ρυθμίσεις του παιχνιδιού/κόσμου</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Content Placeholder 21"/>
          <p:cNvSpPr>
            <a:spLocks noGrp="1"/>
          </p:cNvSpPr>
          <p:nvPr>
            <p:ph idx="1"/>
          </p:nvPr>
        </p:nvSpPr>
        <p:spPr/>
        <p:txBody>
          <a:bodyPr>
            <a:normAutofit/>
          </a:bodyPr>
          <a:lstStyle/>
          <a:p>
            <a:pPr lvl="0"/>
            <a:r>
              <a:rPr lang="el-GR" sz="1600" dirty="0"/>
              <a:t>Επιλογές </a:t>
            </a:r>
            <a:r>
              <a:rPr lang="el-GR" sz="1600" dirty="0" err="1"/>
              <a:t>εκφαλμάτωσης</a:t>
            </a:r>
            <a:r>
              <a:rPr lang="el-GR" sz="1600" dirty="0"/>
              <a:t> για προβολή γραμμών σύγκρουσης, προκαθορισμένης διαδρομής και όρασης και ακοής.</a:t>
            </a:r>
            <a:endParaRPr lang="en-US" sz="1600" dirty="0"/>
          </a:p>
          <a:p>
            <a:pPr lvl="0"/>
            <a:r>
              <a:rPr lang="el-GR" sz="1600" dirty="0"/>
              <a:t>Ένταση μουσικής και ηχητικών εφέ.</a:t>
            </a:r>
            <a:endParaRPr lang="en-US" sz="1600" dirty="0"/>
          </a:p>
          <a:p>
            <a:pPr lvl="0"/>
            <a:r>
              <a:rPr lang="el-GR" sz="1600" dirty="0"/>
              <a:t>Προβολή εικονικού χειριστηρίου </a:t>
            </a:r>
            <a:r>
              <a:rPr lang="en-US" sz="1600" dirty="0"/>
              <a:t>Xbox</a:t>
            </a:r>
            <a:r>
              <a:rPr lang="el-GR" sz="1600" dirty="0"/>
              <a:t> (</a:t>
            </a:r>
            <a:r>
              <a:rPr lang="en-US" sz="1600" dirty="0"/>
              <a:t>Show virtual controller</a:t>
            </a:r>
            <a:r>
              <a:rPr lang="el-GR" sz="1600" dirty="0"/>
              <a:t>).</a:t>
            </a:r>
            <a:endParaRPr lang="en-US" sz="1600" dirty="0"/>
          </a:p>
          <a:p>
            <a:pPr lvl="0"/>
            <a:r>
              <a:rPr lang="el-GR" sz="1600" dirty="0"/>
              <a:t>Ποιο θα είναι το επόμενο επίπεδο/παιχνίδι που θα φορτώσει μόλις τελειώσει το τρέχων. Περισσότερα για αυτή την επιλογή σε επόμενο κεφάλαιο.</a:t>
            </a:r>
            <a:endParaRPr lang="en-US" sz="1600" dirty="0"/>
          </a:p>
          <a:p>
            <a:pPr lvl="0"/>
            <a:r>
              <a:rPr lang="el-GR" sz="1600" dirty="0"/>
              <a:t>Προβολή των κουμπιών στα διάφορα χρώματα (</a:t>
            </a:r>
            <a:r>
              <a:rPr lang="en-US" sz="1600" dirty="0"/>
              <a:t>GUI button visibility</a:t>
            </a:r>
            <a:r>
              <a:rPr lang="el-GR" sz="1600" dirty="0"/>
              <a:t>).</a:t>
            </a:r>
            <a:endParaRPr lang="en-US" sz="1600" dirty="0"/>
          </a:p>
          <a:p>
            <a:pPr lvl="0"/>
            <a:r>
              <a:rPr lang="en-US" sz="1600" dirty="0"/>
              <a:t>O </a:t>
            </a:r>
            <a:r>
              <a:rPr lang="el-GR" sz="1600" dirty="0"/>
              <a:t>τρόπος που θα εμφανίζεται το σκορ στα διάφορα χρώματα (</a:t>
            </a:r>
            <a:r>
              <a:rPr lang="en-US" sz="1600" dirty="0"/>
              <a:t>Score visibility</a:t>
            </a:r>
            <a:r>
              <a:rPr lang="el-GR" sz="1600" dirty="0"/>
              <a:t>). Μπορούμε να επιλέξουμε το σκορ να εμφανίζεται με κάποιο εφέ, χωρίς εφέ, καθόλου ή τέλος, να είναι απενεργοποιημένο.</a:t>
            </a:r>
            <a:endParaRPr lang="en-US" sz="1600" dirty="0"/>
          </a:p>
          <a:p>
            <a:pPr lvl="0"/>
            <a:r>
              <a:rPr lang="el-GR" sz="1600" dirty="0"/>
              <a:t>Αν θα παραμένει το σκορ κάποιου χρώματος στο επόμενο επίπεδο (</a:t>
            </a:r>
            <a:r>
              <a:rPr lang="en-US" sz="1600" dirty="0"/>
              <a:t>Score persistence</a:t>
            </a:r>
            <a:r>
              <a:rPr lang="el-GR" sz="1600" dirty="0"/>
              <a:t>).</a:t>
            </a:r>
            <a:endParaRPr lang="en-US" sz="1600" dirty="0"/>
          </a:p>
          <a:p>
            <a:pPr marL="0" indent="0">
              <a:buNone/>
            </a:pPr>
            <a:endParaRPr lang="en-US" sz="1600" dirty="0"/>
          </a:p>
        </p:txBody>
      </p:sp>
    </p:spTree>
    <p:extLst>
      <p:ext uri="{BB962C8B-B14F-4D97-AF65-F5344CB8AC3E}">
        <p14:creationId xmlns:p14="http://schemas.microsoft.com/office/powerpoint/2010/main" xmlns="" val="398555497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609441" y="1340769"/>
            <a:ext cx="10969943" cy="4525963"/>
          </a:xfrm>
        </p:spPr>
        <p:txBody>
          <a:bodyPr>
            <a:normAutofit/>
          </a:bodyPr>
          <a:lstStyle/>
          <a:p>
            <a:r>
              <a:rPr lang="el-GR" sz="2400" dirty="0" smtClean="0"/>
              <a:t>Το παρόν εκπαιδευτικό υλικό έχει αναπτυχθεί στα πλαίσια του εκπαιδευτικού έργου του διδάσκοντα.</a:t>
            </a:r>
            <a:endParaRPr lang="en-US" sz="2400" dirty="0" smtClean="0"/>
          </a:p>
          <a:p>
            <a:r>
              <a:rPr lang="el-GR" sz="2400" dirty="0" smtClean="0"/>
              <a:t>Το έργο «</a:t>
            </a:r>
            <a:r>
              <a:rPr lang="el-GR" sz="2400" b="1" dirty="0" smtClean="0"/>
              <a:t>Ανοικτά Ακαδημαϊκά Μαθήματα στο </a:t>
            </a:r>
            <a:r>
              <a:rPr lang="el-GR" sz="2400" b="1" smtClean="0"/>
              <a:t>Πανεπιστήμιο Αιγαίου</a:t>
            </a:r>
            <a:r>
              <a:rPr lang="el-GR" sz="2400" smtClean="0"/>
              <a:t>» </a:t>
            </a:r>
            <a:r>
              <a:rPr lang="el-GR" sz="2400" dirty="0" smtClean="0"/>
              <a:t>έχει χρηματοδοτήσει μόνο τη αναδιαμόρφωση του εκπαιδευτικού υλικού. </a:t>
            </a:r>
          </a:p>
          <a:p>
            <a:r>
              <a:rPr lang="el-GR" sz="24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pPr/>
              <a:t>3</a:t>
            </a:fld>
            <a:endParaRPr lang="el-GR" dirty="0"/>
          </a:p>
        </p:txBody>
      </p:sp>
      <p:pic>
        <p:nvPicPr>
          <p:cNvPr id="5" name="Picture 3" descr="Λογότυπο Επιχειρησιακού Προγράμματος Εκπαίδευση και Δια βίου Μάθηση"/>
          <p:cNvPicPr>
            <a:picLocks noChangeAspect="1" noChangeArrowheads="1"/>
          </p:cNvPicPr>
          <p:nvPr/>
        </p:nvPicPr>
        <p:blipFill>
          <a:blip r:embed="rId3" cstate="print"/>
          <a:srcRect/>
          <a:stretch>
            <a:fillRect/>
          </a:stretch>
        </p:blipFill>
        <p:spPr bwMode="auto">
          <a:xfrm>
            <a:off x="1775953" y="5055064"/>
            <a:ext cx="8637814" cy="1542288"/>
          </a:xfrm>
          <a:prstGeom prst="rect">
            <a:avLst/>
          </a:prstGeom>
          <a:noFill/>
        </p:spPr>
      </p:pic>
    </p:spTree>
    <p:extLst>
      <p:ext uri="{BB962C8B-B14F-4D97-AF65-F5344CB8AC3E}">
        <p14:creationId xmlns:p14="http://schemas.microsoft.com/office/powerpoint/2010/main" xmlns="" val="2262486911"/>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Ρυθμίσεις του παιχνιδιού/κόσμου</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Content Placeholder 21"/>
          <p:cNvSpPr>
            <a:spLocks noGrp="1"/>
          </p:cNvSpPr>
          <p:nvPr>
            <p:ph idx="1"/>
          </p:nvPr>
        </p:nvSpPr>
        <p:spPr/>
        <p:txBody>
          <a:bodyPr>
            <a:normAutofit/>
          </a:bodyPr>
          <a:lstStyle/>
          <a:p>
            <a:pPr marL="0" indent="0">
              <a:buNone/>
            </a:pPr>
            <a:r>
              <a:rPr lang="el-GR" sz="1600" b="1" dirty="0"/>
              <a:t>Εργασία 7η</a:t>
            </a:r>
            <a:endParaRPr lang="en-US" sz="1600" dirty="0"/>
          </a:p>
          <a:p>
            <a:pPr marL="0" indent="0">
              <a:buNone/>
            </a:pPr>
            <a:r>
              <a:rPr lang="el-GR" sz="1600" dirty="0"/>
              <a:t>Ξεκινήστε ένα καινούριο παιχνίδι. Προσθέστε ένα </a:t>
            </a:r>
            <a:r>
              <a:rPr lang="en-US" sz="1600" dirty="0"/>
              <a:t>Kodu </a:t>
            </a:r>
            <a:r>
              <a:rPr lang="el-GR" sz="1600" dirty="0"/>
              <a:t>και προγραμματίστε το ώστε να το κινείτε. Πειραματιστείτε με τη θέση της κάμερας. Σκεφτείτε παιχνίδια που μπορείτε να υλοποιήσετε με βάση τη ρύθμιση αυτή.</a:t>
            </a:r>
            <a:endParaRPr lang="en-US" sz="1600" dirty="0"/>
          </a:p>
          <a:p>
            <a:pPr marL="0" indent="0">
              <a:buNone/>
            </a:pPr>
            <a:r>
              <a:rPr lang="el-GR" sz="1600" dirty="0"/>
              <a:t> </a:t>
            </a:r>
            <a:r>
              <a:rPr lang="el-GR" sz="1600" b="1" dirty="0" smtClean="0"/>
              <a:t>Εργασία </a:t>
            </a:r>
            <a:r>
              <a:rPr lang="el-GR" sz="1600" b="1" dirty="0"/>
              <a:t>8η </a:t>
            </a:r>
            <a:endParaRPr lang="en-US" sz="1600" dirty="0"/>
          </a:p>
          <a:p>
            <a:pPr marL="0" indent="0">
              <a:buNone/>
            </a:pPr>
            <a:r>
              <a:rPr lang="el-GR" sz="1600" dirty="0"/>
              <a:t>Αλλάξτε το χρώμα του ουρανού και του φωτός.</a:t>
            </a:r>
            <a:endParaRPr lang="en-US" sz="1600" dirty="0"/>
          </a:p>
          <a:p>
            <a:pPr marL="0" indent="0">
              <a:buNone/>
            </a:pPr>
            <a:r>
              <a:rPr lang="el-GR" sz="1600" dirty="0"/>
              <a:t> </a:t>
            </a:r>
            <a:r>
              <a:rPr lang="el-GR" sz="1600" b="1" dirty="0" smtClean="0"/>
              <a:t>Εργασία </a:t>
            </a:r>
            <a:r>
              <a:rPr lang="el-GR" sz="1600" b="1" dirty="0"/>
              <a:t>9η </a:t>
            </a:r>
            <a:endParaRPr lang="en-US" sz="1600" dirty="0"/>
          </a:p>
          <a:p>
            <a:pPr marL="0" indent="0">
              <a:buNone/>
            </a:pPr>
            <a:r>
              <a:rPr lang="el-GR" sz="1600" dirty="0"/>
              <a:t>Αποθηκεύστε το παιχνίδι δίνοντας μια περιγραφή. Δοκιμάστε να το εκκινήσετε, αλλάζοντας τις επιλογές του </a:t>
            </a:r>
            <a:r>
              <a:rPr lang="en-US" sz="1600" dirty="0"/>
              <a:t>Start game with</a:t>
            </a:r>
            <a:r>
              <a:rPr lang="el-GR" sz="1600" dirty="0"/>
              <a:t>.</a:t>
            </a:r>
            <a:endParaRPr lang="en-US" sz="1600" dirty="0"/>
          </a:p>
          <a:p>
            <a:pPr marL="0" indent="0">
              <a:buNone/>
            </a:pPr>
            <a:r>
              <a:rPr lang="el-GR" sz="1600" dirty="0"/>
              <a:t> </a:t>
            </a:r>
            <a:r>
              <a:rPr lang="el-GR" sz="1600" b="1" dirty="0" smtClean="0"/>
              <a:t>Παρατήρηση</a:t>
            </a:r>
            <a:endParaRPr lang="en-US" sz="1600" dirty="0"/>
          </a:p>
          <a:p>
            <a:pPr marL="0" indent="0">
              <a:buNone/>
            </a:pPr>
            <a:r>
              <a:rPr lang="el-GR" sz="1600" dirty="0"/>
              <a:t>Πολλές από τις ρυθμίσεις αυτές αλλάζουν και προγραμματιστικά.</a:t>
            </a:r>
            <a:endParaRPr lang="en-US" sz="1600" dirty="0"/>
          </a:p>
          <a:p>
            <a:pPr marL="0" indent="0">
              <a:buNone/>
            </a:pPr>
            <a:endParaRPr lang="en-US" sz="1600" dirty="0"/>
          </a:p>
        </p:txBody>
      </p:sp>
    </p:spTree>
    <p:extLst>
      <p:ext uri="{BB962C8B-B14F-4D97-AF65-F5344CB8AC3E}">
        <p14:creationId xmlns:p14="http://schemas.microsoft.com/office/powerpoint/2010/main" xmlns="" val="160163759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Ρυθμίσεις του παιχνιδιού/κόσμου</a:t>
            </a:r>
            <a:endParaRPr lang="en-US" dirty="0"/>
          </a:p>
        </p:txBody>
      </p:sp>
      <p:sp>
        <p:nvSpPr>
          <p:cNvPr id="2" name="Rectangle 3"/>
          <p:cNvSpPr>
            <a:spLocks noChangeArrowheads="1"/>
          </p:cNvSpPr>
          <p:nvPr/>
        </p:nvSpPr>
        <p:spPr bwMode="auto">
          <a:xfrm>
            <a:off x="3574132" y="26837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3928145" y="31409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928145" y="586511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125860" y="235496"/>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479873" y="692696"/>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
          <p:cNvSpPr>
            <a:spLocks noChangeArrowheads="1"/>
          </p:cNvSpPr>
          <p:nvPr/>
        </p:nvSpPr>
        <p:spPr bwMode="auto">
          <a:xfrm>
            <a:off x="3206753" y="2107704"/>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3560766" y="2564904"/>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3358108" y="1083568"/>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3712121" y="15407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3712121" y="4741168"/>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Content Placeholder 21"/>
          <p:cNvSpPr>
            <a:spLocks noGrp="1"/>
          </p:cNvSpPr>
          <p:nvPr>
            <p:ph idx="1"/>
          </p:nvPr>
        </p:nvSpPr>
        <p:spPr/>
        <p:txBody>
          <a:bodyPr>
            <a:normAutofit fontScale="92500" lnSpcReduction="20000"/>
          </a:bodyPr>
          <a:lstStyle/>
          <a:p>
            <a:pPr marL="0" indent="0">
              <a:buNone/>
            </a:pPr>
            <a:r>
              <a:rPr lang="el-GR" sz="1600" b="1" dirty="0"/>
              <a:t>Εργασία 7η</a:t>
            </a:r>
            <a:endParaRPr lang="en-US" sz="1600" dirty="0"/>
          </a:p>
          <a:p>
            <a:pPr marL="0" indent="0">
              <a:buNone/>
            </a:pPr>
            <a:r>
              <a:rPr lang="el-GR" sz="1600" dirty="0"/>
              <a:t>Ξεκινήστε ένα καινούριο παιχνίδι. Προσθέστε ένα </a:t>
            </a:r>
            <a:r>
              <a:rPr lang="en-US" sz="1600" dirty="0"/>
              <a:t>Kodu </a:t>
            </a:r>
            <a:r>
              <a:rPr lang="el-GR" sz="1600" dirty="0"/>
              <a:t>και προγραμματίστε το ώστε να το κινείτε. Πειραματιστείτε με τη θέση της κάμερας. Σκεφτείτε παιχνίδια που μπορείτε να υλοποιήσετε με βάση τη ρύθμιση αυτή.</a:t>
            </a:r>
            <a:endParaRPr lang="en-US" sz="1600" dirty="0"/>
          </a:p>
          <a:p>
            <a:pPr marL="0" indent="0">
              <a:buNone/>
            </a:pPr>
            <a:r>
              <a:rPr lang="el-GR" sz="1600" dirty="0"/>
              <a:t> </a:t>
            </a:r>
            <a:endParaRPr lang="en-US" sz="1600" dirty="0"/>
          </a:p>
          <a:p>
            <a:pPr marL="0" indent="0">
              <a:buNone/>
            </a:pPr>
            <a:r>
              <a:rPr lang="el-GR" sz="1600" b="1" dirty="0"/>
              <a:t>Εργασία 8η </a:t>
            </a:r>
            <a:endParaRPr lang="en-US" sz="1600" dirty="0"/>
          </a:p>
          <a:p>
            <a:pPr marL="0" indent="0">
              <a:buNone/>
            </a:pPr>
            <a:r>
              <a:rPr lang="el-GR" sz="1600" dirty="0"/>
              <a:t>Αλλάξτε το χρώμα του ουρανού και του φωτός.</a:t>
            </a:r>
            <a:endParaRPr lang="en-US" sz="1600" dirty="0"/>
          </a:p>
          <a:p>
            <a:pPr marL="0" indent="0">
              <a:buNone/>
            </a:pPr>
            <a:r>
              <a:rPr lang="el-GR" sz="1600" dirty="0"/>
              <a:t> </a:t>
            </a:r>
            <a:endParaRPr lang="en-US" sz="1600" dirty="0"/>
          </a:p>
          <a:p>
            <a:pPr marL="0" indent="0">
              <a:buNone/>
            </a:pPr>
            <a:r>
              <a:rPr lang="el-GR" sz="1600" b="1" dirty="0"/>
              <a:t>Εργασία 9η </a:t>
            </a:r>
            <a:endParaRPr lang="en-US" sz="1600" dirty="0"/>
          </a:p>
          <a:p>
            <a:pPr marL="0" indent="0">
              <a:buNone/>
            </a:pPr>
            <a:r>
              <a:rPr lang="el-GR" sz="1600" dirty="0"/>
              <a:t>Αποθηκεύστε το παιχνίδι δίνοντας μια περιγραφή. Δοκιμάστε να το εκκινήσετε, αλλάζοντας τις επιλογές του </a:t>
            </a:r>
            <a:r>
              <a:rPr lang="en-US" sz="1600" dirty="0"/>
              <a:t>Start game with</a:t>
            </a:r>
            <a:r>
              <a:rPr lang="el-GR" sz="1600" dirty="0"/>
              <a:t>.</a:t>
            </a:r>
            <a:endParaRPr lang="en-US" sz="1600" dirty="0"/>
          </a:p>
          <a:p>
            <a:pPr marL="0" indent="0">
              <a:buNone/>
            </a:pPr>
            <a:r>
              <a:rPr lang="el-GR" sz="1600" dirty="0"/>
              <a:t> </a:t>
            </a:r>
            <a:endParaRPr lang="en-US" sz="1600" dirty="0"/>
          </a:p>
          <a:p>
            <a:pPr marL="0" indent="0">
              <a:buNone/>
            </a:pPr>
            <a:r>
              <a:rPr lang="el-GR" sz="1600" b="1" dirty="0"/>
              <a:t>Παρατήρηση</a:t>
            </a:r>
            <a:endParaRPr lang="en-US" sz="1600" dirty="0"/>
          </a:p>
          <a:p>
            <a:pPr marL="0" indent="0">
              <a:buNone/>
            </a:pPr>
            <a:r>
              <a:rPr lang="el-GR" sz="1600" dirty="0"/>
              <a:t>Πολλές από τις ρυθμίσεις αυτές αλλάζουν και προγραμματιστικά.</a:t>
            </a:r>
            <a:endParaRPr lang="en-US" sz="1600" dirty="0"/>
          </a:p>
          <a:p>
            <a:pPr marL="0" indent="0">
              <a:buNone/>
            </a:pPr>
            <a:endParaRPr lang="en-US" sz="1600" dirty="0"/>
          </a:p>
        </p:txBody>
      </p:sp>
    </p:spTree>
    <p:extLst>
      <p:ext uri="{BB962C8B-B14F-4D97-AF65-F5344CB8AC3E}">
        <p14:creationId xmlns:p14="http://schemas.microsoft.com/office/powerpoint/2010/main" xmlns="" val="49421690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l-GR" sz="2400" dirty="0" smtClean="0"/>
              <a:t> </a:t>
            </a:r>
            <a:endParaRPr lang="el-GR" sz="2400" dirty="0"/>
          </a:p>
          <a:p>
            <a:pPr marL="0" indent="0">
              <a:buNone/>
            </a:pPr>
            <a:endParaRPr lang="el-GR" sz="2400" dirty="0" smtClean="0"/>
          </a:p>
          <a:p>
            <a:pPr marL="0" indent="0">
              <a:buNone/>
            </a:pPr>
            <a:endParaRPr lang="el-GR" sz="2400" dirty="0" smtClean="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smtClean="0"/>
              <a:t>Σύνοψη 5</a:t>
            </a:r>
            <a:r>
              <a:rPr lang="el-GR" baseline="30000" dirty="0" smtClean="0"/>
              <a:t>ης</a:t>
            </a:r>
            <a:r>
              <a:rPr lang="en-US" dirty="0" smtClean="0"/>
              <a:t> </a:t>
            </a:r>
            <a:r>
              <a:rPr lang="el-GR" dirty="0" smtClean="0"/>
              <a:t>διάλεξης</a:t>
            </a:r>
            <a:endParaRPr lang="en-US" dirty="0"/>
          </a:p>
        </p:txBody>
      </p:sp>
      <p:sp>
        <p:nvSpPr>
          <p:cNvPr id="10" name="Content Placeholder 21"/>
          <p:cNvSpPr txBox="1">
            <a:spLocks/>
          </p:cNvSpPr>
          <p:nvPr/>
        </p:nvSpPr>
        <p:spPr>
          <a:xfrm>
            <a:off x="914163" y="1556792"/>
            <a:ext cx="10360501" cy="4717009"/>
          </a:xfrm>
          <a:prstGeom prst="rect">
            <a:avLst/>
          </a:prstGeom>
        </p:spPr>
        <p:txBody>
          <a:bodyPr vert="horz" lIns="121899" tIns="60949" rIns="121899" bIns="60949" rtlCol="0">
            <a:normAutofit fontScale="92500" lnSpcReduction="10000"/>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el-GR" sz="1800" dirty="0" smtClean="0"/>
              <a:t>Στη διάλεξη αυτή κατασκευάσαμε το πρώτο μας πρόγραμμα, με το οποίο κινήσαμε το </a:t>
            </a:r>
            <a:r>
              <a:rPr lang="en-US" sz="1800" dirty="0" smtClean="0"/>
              <a:t>Kodu</a:t>
            </a:r>
            <a:r>
              <a:rPr lang="el-GR" sz="1800" dirty="0" smtClean="0"/>
              <a:t> με το πληκτρολόγιο.</a:t>
            </a:r>
          </a:p>
          <a:p>
            <a:pPr marL="0" indent="0">
              <a:buFont typeface="Arial" pitchFamily="34" charset="0"/>
              <a:buNone/>
            </a:pPr>
            <a:endParaRPr lang="el-GR" sz="1800" dirty="0" smtClean="0"/>
          </a:p>
          <a:p>
            <a:pPr marL="0" indent="0">
              <a:buFont typeface="Arial" pitchFamily="34" charset="0"/>
              <a:buNone/>
            </a:pPr>
            <a:endParaRPr lang="el-GR" sz="1800" b="1" dirty="0" smtClean="0"/>
          </a:p>
          <a:p>
            <a:pPr marL="0" indent="0">
              <a:buFont typeface="Arial" pitchFamily="34" charset="0"/>
              <a:buNone/>
            </a:pPr>
            <a:endParaRPr lang="el-GR" sz="1800" dirty="0" smtClean="0"/>
          </a:p>
          <a:p>
            <a:pPr marL="0" indent="0">
              <a:buFont typeface="Arial" pitchFamily="34" charset="0"/>
              <a:buNone/>
            </a:pPr>
            <a:endParaRPr lang="el-GR" sz="1800" dirty="0"/>
          </a:p>
          <a:p>
            <a:pPr marL="0" indent="0">
              <a:buFont typeface="Arial" pitchFamily="34" charset="0"/>
              <a:buNone/>
            </a:pPr>
            <a:endParaRPr lang="el-GR" sz="1800" dirty="0" smtClean="0"/>
          </a:p>
          <a:p>
            <a:pPr marL="0" indent="0">
              <a:buFont typeface="Arial" pitchFamily="34" charset="0"/>
              <a:buNone/>
            </a:pPr>
            <a:endParaRPr lang="el-GR" sz="1800" dirty="0"/>
          </a:p>
          <a:p>
            <a:pPr marL="0" indent="0">
              <a:buFont typeface="Arial" pitchFamily="34" charset="0"/>
              <a:buNone/>
            </a:pPr>
            <a:endParaRPr lang="el-GR" sz="1800" dirty="0" smtClean="0"/>
          </a:p>
          <a:p>
            <a:pPr marL="0" indent="0">
              <a:buFont typeface="Arial" pitchFamily="34" charset="0"/>
              <a:buNone/>
            </a:pPr>
            <a:endParaRPr lang="el-GR" sz="1800" dirty="0"/>
          </a:p>
          <a:p>
            <a:pPr marL="0" indent="0">
              <a:buFont typeface="Arial" pitchFamily="34" charset="0"/>
              <a:buNone/>
            </a:pPr>
            <a:r>
              <a:rPr lang="el-GR" sz="1800" dirty="0" smtClean="0"/>
              <a:t>Είδαμε επίσης τις ρυθμίσεις αντικειμένων και χαρακτήρων.</a:t>
            </a:r>
          </a:p>
          <a:p>
            <a:pPr marL="0" indent="0">
              <a:buFont typeface="Arial" pitchFamily="34" charset="0"/>
              <a:buNone/>
            </a:pPr>
            <a:r>
              <a:rPr lang="el-GR" sz="1800" dirty="0" smtClean="0"/>
              <a:t>Τέλος, είδαμε τις ρυθμίσεις του παιχνιδιού.</a:t>
            </a:r>
          </a:p>
          <a:p>
            <a:pPr marL="0" indent="0">
              <a:buFont typeface="Arial" pitchFamily="34" charset="0"/>
              <a:buNone/>
            </a:pPr>
            <a:endParaRPr lang="en-US" sz="1800" dirty="0"/>
          </a:p>
        </p:txBody>
      </p:sp>
      <p:pic>
        <p:nvPicPr>
          <p:cNvPr id="5" name="Picture 4"/>
          <p:cNvPicPr/>
          <p:nvPr/>
        </p:nvPicPr>
        <p:blipFill rotWithShape="1">
          <a:blip r:embed="rId2" cstate="print">
            <a:extLst>
              <a:ext uri="{28A0092B-C50C-407E-A947-70E740481C1C}">
                <a14:useLocalDpi xmlns:a14="http://schemas.microsoft.com/office/drawing/2010/main" xmlns="" val="0"/>
              </a:ext>
            </a:extLst>
          </a:blip>
          <a:srcRect l="19426" t="41778" r="57601" b="41684"/>
          <a:stretch/>
        </p:blipFill>
        <p:spPr bwMode="auto">
          <a:xfrm>
            <a:off x="5180012" y="1887210"/>
            <a:ext cx="2008845" cy="883586"/>
          </a:xfrm>
          <a:prstGeom prst="rect">
            <a:avLst/>
          </a:prstGeom>
          <a:ln>
            <a:noFill/>
          </a:ln>
          <a:extLst>
            <a:ext uri="{53640926-AAD7-44D8-BBD7-CCE9431645EC}">
              <a14:shadowObscured xmlns:a14="http://schemas.microsoft.com/office/drawing/2010/main" xmlns=""/>
            </a:ext>
          </a:extLst>
        </p:spPr>
      </p:pic>
      <p:pic>
        <p:nvPicPr>
          <p:cNvPr id="6" name="Picture 5"/>
          <p:cNvPicPr/>
          <p:nvPr/>
        </p:nvPicPr>
        <p:blipFill rotWithShape="1">
          <a:blip r:embed="rId3" cstate="print">
            <a:extLst>
              <a:ext uri="{28A0092B-C50C-407E-A947-70E740481C1C}">
                <a14:useLocalDpi xmlns:a14="http://schemas.microsoft.com/office/drawing/2010/main" xmlns="" val="0"/>
              </a:ext>
            </a:extLst>
          </a:blip>
          <a:srcRect l="19696" t="42570" r="46474" b="41393"/>
          <a:stretch/>
        </p:blipFill>
        <p:spPr bwMode="auto">
          <a:xfrm>
            <a:off x="5180012" y="2744736"/>
            <a:ext cx="2969954" cy="857808"/>
          </a:xfrm>
          <a:prstGeom prst="rect">
            <a:avLst/>
          </a:prstGeom>
          <a:ln>
            <a:noFill/>
          </a:ln>
          <a:extLst>
            <a:ext uri="{53640926-AAD7-44D8-BBD7-CCE9431645EC}">
              <a14:shadowObscured xmlns:a14="http://schemas.microsoft.com/office/drawing/2010/main" xmlns=""/>
            </a:ext>
          </a:extLst>
        </p:spPr>
      </p:pic>
      <p:pic>
        <p:nvPicPr>
          <p:cNvPr id="7" name="Picture 6"/>
          <p:cNvPicPr/>
          <p:nvPr/>
        </p:nvPicPr>
        <p:blipFill rotWithShape="1">
          <a:blip r:embed="rId4" cstate="print">
            <a:extLst>
              <a:ext uri="{28A0092B-C50C-407E-A947-70E740481C1C}">
                <a14:useLocalDpi xmlns:a14="http://schemas.microsoft.com/office/drawing/2010/main" xmlns="" val="0"/>
              </a:ext>
            </a:extLst>
          </a:blip>
          <a:srcRect l="19442" t="41774" r="38905" b="40871"/>
          <a:stretch/>
        </p:blipFill>
        <p:spPr bwMode="auto">
          <a:xfrm>
            <a:off x="5180012" y="3571961"/>
            <a:ext cx="3653855" cy="927143"/>
          </a:xfrm>
          <a:prstGeom prst="rect">
            <a:avLst/>
          </a:prstGeom>
          <a:ln>
            <a:noFill/>
          </a:ln>
          <a:extLst>
            <a:ext uri="{53640926-AAD7-44D8-BBD7-CCE9431645EC}">
              <a14:shadowObscured xmlns:a14="http://schemas.microsoft.com/office/drawing/2010/main" xmlns=""/>
            </a:ext>
          </a:extLst>
        </p:spPr>
      </p:pic>
      <p:pic>
        <p:nvPicPr>
          <p:cNvPr id="8" name="Picture 7"/>
          <p:cNvPicPr/>
          <p:nvPr/>
        </p:nvPicPr>
        <p:blipFill rotWithShape="1">
          <a:blip r:embed="rId5" cstate="print">
            <a:extLst>
              <a:ext uri="{28A0092B-C50C-407E-A947-70E740481C1C}">
                <a14:useLocalDpi xmlns:a14="http://schemas.microsoft.com/office/drawing/2010/main" xmlns="" val="0"/>
              </a:ext>
            </a:extLst>
          </a:blip>
          <a:srcRect l="22284" t="38974" r="13825" b="41225"/>
          <a:stretch/>
        </p:blipFill>
        <p:spPr bwMode="auto">
          <a:xfrm>
            <a:off x="5180012" y="4486824"/>
            <a:ext cx="5805864" cy="985812"/>
          </a:xfrm>
          <a:prstGeom prst="rect">
            <a:avLst/>
          </a:prstGeom>
          <a:ln>
            <a:noFill/>
          </a:ln>
          <a:extLst>
            <a:ext uri="{53640926-AAD7-44D8-BBD7-CCE9431645EC}">
              <a14:shadowObscured xmlns:a14="http://schemas.microsoft.com/office/drawing/2010/main" xmlns=""/>
            </a:ext>
          </a:extLst>
        </p:spPr>
      </p:pic>
      <p:pic>
        <p:nvPicPr>
          <p:cNvPr id="9" name="Picture 8"/>
          <p:cNvPicPr/>
          <p:nvPr/>
        </p:nvPicPr>
        <p:blipFill rotWithShape="1">
          <a:blip r:embed="rId6" cstate="print">
            <a:extLst>
              <a:ext uri="{28A0092B-C50C-407E-A947-70E740481C1C}">
                <a14:useLocalDpi xmlns:a14="http://schemas.microsoft.com/office/drawing/2010/main" xmlns="" val="0"/>
              </a:ext>
            </a:extLst>
          </a:blip>
          <a:srcRect l="3777" r="34490"/>
          <a:stretch/>
        </p:blipFill>
        <p:spPr bwMode="auto">
          <a:xfrm>
            <a:off x="1463306" y="2276872"/>
            <a:ext cx="2937127" cy="2899656"/>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0384622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22832" y="3198168"/>
            <a:ext cx="2876108" cy="461665"/>
          </a:xfrm>
          <a:prstGeom prst="rect">
            <a:avLst/>
          </a:prstGeom>
        </p:spPr>
        <p:txBody>
          <a:bodyPr wrap="none">
            <a:spAutoFit/>
          </a:bodyPr>
          <a:lstStyle/>
          <a:p>
            <a:r>
              <a:rPr lang="el-GR" dirty="0" smtClean="0"/>
              <a:t>Τέλος 5</a:t>
            </a:r>
            <a:r>
              <a:rPr lang="el-GR" baseline="30000" dirty="0" smtClean="0"/>
              <a:t>ης</a:t>
            </a:r>
            <a:r>
              <a:rPr lang="el-GR" dirty="0" smtClean="0"/>
              <a:t> Διάλεξης</a:t>
            </a:r>
            <a:endParaRPr lang="en-US" dirty="0"/>
          </a:p>
        </p:txBody>
      </p:sp>
    </p:spTree>
    <p:extLst>
      <p:ext uri="{BB962C8B-B14F-4D97-AF65-F5344CB8AC3E}">
        <p14:creationId xmlns:p14="http://schemas.microsoft.com/office/powerpoint/2010/main" xmlns="" val="421684790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l-GR" dirty="0" smtClean="0"/>
              <a:t>Διάλεξη </a:t>
            </a:r>
            <a:r>
              <a:rPr lang="en-US" dirty="0" smtClean="0"/>
              <a:t>5</a:t>
            </a:r>
            <a:r>
              <a:rPr lang="el-GR" baseline="30000" dirty="0" smtClean="0"/>
              <a:t>η</a:t>
            </a:r>
            <a:r>
              <a:rPr lang="el-GR" dirty="0" smtClean="0"/>
              <a:t> Το περιβάλλον κατασκευής παιχνιδιών</a:t>
            </a:r>
            <a:endParaRPr lang="en-US" dirty="0"/>
          </a:p>
        </p:txBody>
      </p:sp>
      <p:sp>
        <p:nvSpPr>
          <p:cNvPr id="2" name="Title 1"/>
          <p:cNvSpPr>
            <a:spLocks noGrp="1"/>
          </p:cNvSpPr>
          <p:nvPr>
            <p:ph type="ctrTitle"/>
          </p:nvPr>
        </p:nvSpPr>
        <p:spPr/>
        <p:txBody>
          <a:bodyPr>
            <a:normAutofit/>
          </a:bodyPr>
          <a:lstStyle/>
          <a:p>
            <a:r>
              <a:rPr lang="el-GR" cap="none" dirty="0" smtClean="0"/>
              <a:t>Εικονικά Περιβάλλοντα Μάθησης και Πολυμέσα</a:t>
            </a:r>
            <a:endParaRPr lang="en-US" cap="none" dirty="0"/>
          </a:p>
        </p:txBody>
      </p:sp>
    </p:spTree>
    <p:extLst>
      <p:ext uri="{BB962C8B-B14F-4D97-AF65-F5344CB8AC3E}">
        <p14:creationId xmlns:p14="http://schemas.microsoft.com/office/powerpoint/2010/main" xmlns="" val="3199789516"/>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Σύνδεση με τα προηγούμενα</a:t>
            </a:r>
            <a:endParaRPr lang="en-US" dirty="0"/>
          </a:p>
        </p:txBody>
      </p:sp>
      <p:sp>
        <p:nvSpPr>
          <p:cNvPr id="5" name="Rectangle 4"/>
          <p:cNvSpPr/>
          <p:nvPr/>
        </p:nvSpPr>
        <p:spPr>
          <a:xfrm>
            <a:off x="672872" y="1412776"/>
            <a:ext cx="10724868" cy="1045414"/>
          </a:xfrm>
          <a:prstGeom prst="rect">
            <a:avLst/>
          </a:prstGeom>
        </p:spPr>
        <p:txBody>
          <a:bodyPr wrap="square">
            <a:spAutoFit/>
          </a:bodyPr>
          <a:lstStyle/>
          <a:p>
            <a:pPr>
              <a:lnSpc>
                <a:spcPct val="90000"/>
              </a:lnSpc>
              <a:spcBef>
                <a:spcPts val="1600"/>
              </a:spcBef>
              <a:buClr>
                <a:schemeClr val="accent1"/>
              </a:buClr>
              <a:buSzPct val="90000"/>
            </a:pPr>
            <a:r>
              <a:rPr lang="el-GR" sz="1800" dirty="0" smtClean="0"/>
              <a:t>Στην προηγούμενη διάλεξη είδαμε τον τρόπο εγκατάστασης του </a:t>
            </a:r>
            <a:r>
              <a:rPr lang="en-US" sz="1800" dirty="0" smtClean="0"/>
              <a:t>Kodu</a:t>
            </a:r>
            <a:r>
              <a:rPr lang="el-GR" sz="1800" dirty="0" smtClean="0"/>
              <a:t>, βασικές ρυθμίσεις σε αυτό και το περιβάλλον εργασίας.</a:t>
            </a:r>
          </a:p>
          <a:p>
            <a:pPr>
              <a:lnSpc>
                <a:spcPct val="90000"/>
              </a:lnSpc>
              <a:spcBef>
                <a:spcPts val="1600"/>
              </a:spcBef>
              <a:buClr>
                <a:schemeClr val="accent1"/>
              </a:buClr>
              <a:buSzPct val="90000"/>
            </a:pPr>
            <a:endParaRPr lang="el-GR" sz="1800" dirty="0" smtClean="0"/>
          </a:p>
        </p:txBody>
      </p:sp>
      <p:pic>
        <p:nvPicPr>
          <p:cNvPr id="6" name="Picture 5"/>
          <p:cNvPicPr/>
          <p:nvPr/>
        </p:nvPicPr>
        <p:blipFill>
          <a:blip r:embed="rId2" cstate="print">
            <a:extLst>
              <a:ext uri="{28A0092B-C50C-407E-A947-70E740481C1C}">
                <a14:useLocalDpi xmlns:a14="http://schemas.microsoft.com/office/drawing/2010/main" xmlns="" val="0"/>
              </a:ext>
            </a:extLst>
          </a:blip>
          <a:stretch>
            <a:fillRect/>
          </a:stretch>
        </p:blipFill>
        <p:spPr>
          <a:xfrm>
            <a:off x="3934173" y="2004031"/>
            <a:ext cx="7334517" cy="4787731"/>
          </a:xfrm>
          <a:prstGeom prst="rect">
            <a:avLst/>
          </a:prstGeom>
        </p:spPr>
      </p:pic>
      <p:sp>
        <p:nvSpPr>
          <p:cNvPr id="7" name="Oval 6"/>
          <p:cNvSpPr/>
          <p:nvPr/>
        </p:nvSpPr>
        <p:spPr>
          <a:xfrm>
            <a:off x="5999807" y="3607155"/>
            <a:ext cx="2162828" cy="22915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xmlns="" val="197311661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Σύνδεση με τα προηγούμενα</a:t>
            </a:r>
            <a:endParaRPr lang="en-US" dirty="0"/>
          </a:p>
        </p:txBody>
      </p:sp>
      <p:sp>
        <p:nvSpPr>
          <p:cNvPr id="8" name="Content Placeholder 21"/>
          <p:cNvSpPr txBox="1">
            <a:spLocks/>
          </p:cNvSpPr>
          <p:nvPr/>
        </p:nvSpPr>
        <p:spPr>
          <a:xfrm>
            <a:off x="1066563" y="19558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el-GR" sz="1600" dirty="0" smtClean="0"/>
              <a:t>Οι σημαντικότερες ρυθμίσεις που μπορούμε να κάνουμε είναι:</a:t>
            </a:r>
            <a:endParaRPr lang="en-US" sz="1600" dirty="0" smtClean="0"/>
          </a:p>
          <a:p>
            <a:r>
              <a:rPr lang="el-GR" sz="1600" dirty="0" smtClean="0"/>
              <a:t>Η γλώσσα με την οποία θα εκτελείται το πρόγραμμα (</a:t>
            </a:r>
            <a:r>
              <a:rPr lang="en-US" sz="1600" dirty="0" smtClean="0"/>
              <a:t>Language</a:t>
            </a:r>
            <a:r>
              <a:rPr lang="el-GR" sz="1600" dirty="0" smtClean="0"/>
              <a:t>).</a:t>
            </a:r>
            <a:endParaRPr lang="en-US" sz="1600" dirty="0" smtClean="0"/>
          </a:p>
          <a:p>
            <a:r>
              <a:rPr lang="el-GR" sz="1600" dirty="0" smtClean="0"/>
              <a:t>Ενεργοποίηση ή απενεργοποίηση της επεξεργασίας του κόσμου με το χειριστήριο του </a:t>
            </a:r>
            <a:r>
              <a:rPr lang="en-US" sz="1600" dirty="0" smtClean="0"/>
              <a:t>Xbox</a:t>
            </a:r>
            <a:r>
              <a:rPr lang="el-GR" sz="1600" dirty="0" smtClean="0"/>
              <a:t> (</a:t>
            </a:r>
            <a:r>
              <a:rPr lang="en-US" sz="1600" dirty="0" smtClean="0"/>
              <a:t>Make game pad tool menu modal</a:t>
            </a:r>
            <a:r>
              <a:rPr lang="el-GR" sz="1600" dirty="0" smtClean="0"/>
              <a:t>).</a:t>
            </a:r>
          </a:p>
          <a:p>
            <a:pPr lvl="0"/>
            <a:r>
              <a:rPr lang="el-GR" sz="1600" dirty="0"/>
              <a:t>Ένταση των διάφορων ήχων κατά την επεξεργασία (</a:t>
            </a:r>
            <a:r>
              <a:rPr lang="en-US" sz="1600" dirty="0"/>
              <a:t>UI volume</a:t>
            </a:r>
            <a:r>
              <a:rPr lang="el-GR" sz="1600" dirty="0"/>
              <a:t>).</a:t>
            </a:r>
            <a:endParaRPr lang="en-US" sz="1600" dirty="0"/>
          </a:p>
          <a:p>
            <a:pPr lvl="0"/>
            <a:r>
              <a:rPr lang="el-GR" sz="1600" dirty="0"/>
              <a:t>Ένταση των διάφορων εφέ (</a:t>
            </a:r>
            <a:r>
              <a:rPr lang="en-US" sz="1600" dirty="0"/>
              <a:t>Effects volume</a:t>
            </a:r>
            <a:r>
              <a:rPr lang="el-GR" sz="1600" dirty="0"/>
              <a:t>).</a:t>
            </a:r>
            <a:endParaRPr lang="en-US" sz="1600" dirty="0"/>
          </a:p>
          <a:p>
            <a:pPr lvl="0"/>
            <a:r>
              <a:rPr lang="el-GR" sz="1600" dirty="0"/>
              <a:t>Ένταση της μουσικής (</a:t>
            </a:r>
            <a:r>
              <a:rPr lang="en-US" sz="1600" dirty="0"/>
              <a:t>Music volume</a:t>
            </a:r>
            <a:r>
              <a:rPr lang="el-GR" sz="1600" dirty="0"/>
              <a:t>).</a:t>
            </a:r>
            <a:endParaRPr lang="en-US" sz="1600" dirty="0"/>
          </a:p>
          <a:p>
            <a:pPr lvl="0"/>
            <a:r>
              <a:rPr lang="el-GR" sz="1600" dirty="0"/>
              <a:t>Έλεγχος για ενημερώσεις κατά την εκκίνηση (</a:t>
            </a:r>
            <a:r>
              <a:rPr lang="en-US" sz="1600" dirty="0"/>
              <a:t>Check for updates at startup</a:t>
            </a:r>
            <a:r>
              <a:rPr lang="el-GR" sz="1600" dirty="0"/>
              <a:t>).</a:t>
            </a:r>
            <a:endParaRPr lang="en-US" sz="1600" dirty="0"/>
          </a:p>
          <a:p>
            <a:endParaRPr lang="en-US" sz="1600" dirty="0" smtClean="0"/>
          </a:p>
          <a:p>
            <a:endParaRPr lang="en-US" dirty="0"/>
          </a:p>
        </p:txBody>
      </p:sp>
    </p:spTree>
    <p:extLst>
      <p:ext uri="{BB962C8B-B14F-4D97-AF65-F5344CB8AC3E}">
        <p14:creationId xmlns:p14="http://schemas.microsoft.com/office/powerpoint/2010/main" xmlns="" val="106468857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Σύνδεση με τα προηγούμενα</a:t>
            </a:r>
            <a:endParaRPr lang="en-US" dirty="0"/>
          </a:p>
        </p:txBody>
      </p:sp>
      <p:pic>
        <p:nvPicPr>
          <p:cNvPr id="5" name="Picture 4"/>
          <p:cNvPicPr/>
          <p:nvPr/>
        </p:nvPicPr>
        <p:blipFill rotWithShape="1">
          <a:blip r:embed="rId2">
            <a:extLst>
              <a:ext uri="{28A0092B-C50C-407E-A947-70E740481C1C}">
                <a14:useLocalDpi xmlns:a14="http://schemas.microsoft.com/office/drawing/2010/main" xmlns="" val="0"/>
              </a:ext>
            </a:extLst>
          </a:blip>
          <a:srcRect l="4986" t="6418" r="25714" b="29705"/>
          <a:stretch/>
        </p:blipFill>
        <p:spPr bwMode="auto">
          <a:xfrm>
            <a:off x="4078187" y="1268760"/>
            <a:ext cx="5000407" cy="1930370"/>
          </a:xfrm>
          <a:prstGeom prst="rect">
            <a:avLst/>
          </a:prstGeom>
          <a:ln>
            <a:noFill/>
          </a:ln>
          <a:extLst>
            <a:ext uri="{53640926-AAD7-44D8-BBD7-CCE9431645EC}">
              <a14:shadowObscured xmlns:a14="http://schemas.microsoft.com/office/drawing/2010/main" xmlns=""/>
            </a:ext>
          </a:extLst>
        </p:spPr>
      </p:pic>
      <p:pic>
        <p:nvPicPr>
          <p:cNvPr id="6" name="Picture 5"/>
          <p:cNvPicPr/>
          <p:nvPr/>
        </p:nvPicPr>
        <p:blipFill rotWithShape="1">
          <a:blip r:embed="rId3" cstate="print">
            <a:extLst>
              <a:ext uri="{28A0092B-C50C-407E-A947-70E740481C1C}">
                <a14:useLocalDpi xmlns:a14="http://schemas.microsoft.com/office/drawing/2010/main" xmlns="" val="0"/>
              </a:ext>
            </a:extLst>
          </a:blip>
          <a:srcRect l="18395" r="54100" b="4921"/>
          <a:stretch/>
        </p:blipFill>
        <p:spPr bwMode="auto">
          <a:xfrm>
            <a:off x="3610728" y="3648075"/>
            <a:ext cx="1357855" cy="1965843"/>
          </a:xfrm>
          <a:prstGeom prst="rect">
            <a:avLst/>
          </a:prstGeom>
          <a:ln>
            <a:noFill/>
          </a:ln>
          <a:extLst>
            <a:ext uri="{53640926-AAD7-44D8-BBD7-CCE9431645EC}">
              <a14:shadowObscured xmlns:a14="http://schemas.microsoft.com/office/drawing/2010/main" xmlns=""/>
            </a:ext>
          </a:extLst>
        </p:spPr>
      </p:pic>
      <p:pic>
        <p:nvPicPr>
          <p:cNvPr id="7" name="Picture 6"/>
          <p:cNvPicPr/>
          <p:nvPr/>
        </p:nvPicPr>
        <p:blipFill rotWithShape="1">
          <a:blip r:embed="rId4">
            <a:extLst>
              <a:ext uri="{28A0092B-C50C-407E-A947-70E740481C1C}">
                <a14:useLocalDpi xmlns:a14="http://schemas.microsoft.com/office/drawing/2010/main" xmlns="" val="0"/>
              </a:ext>
            </a:extLst>
          </a:blip>
          <a:srcRect l="3611" t="6876" r="3354" b="2285"/>
          <a:stretch/>
        </p:blipFill>
        <p:spPr bwMode="auto">
          <a:xfrm>
            <a:off x="5780162" y="3930650"/>
            <a:ext cx="3769972" cy="1644114"/>
          </a:xfrm>
          <a:prstGeom prst="rect">
            <a:avLst/>
          </a:prstGeom>
          <a:ln>
            <a:noFill/>
          </a:ln>
          <a:extLst>
            <a:ext uri="{53640926-AAD7-44D8-BBD7-CCE9431645EC}">
              <a14:shadowObscured xmlns:a14="http://schemas.microsoft.com/office/drawing/2010/main" xmlns=""/>
            </a:ext>
          </a:extLst>
        </p:spPr>
      </p:pic>
      <p:cxnSp>
        <p:nvCxnSpPr>
          <p:cNvPr id="9" name="Straight Arrow Connector 8"/>
          <p:cNvCxnSpPr/>
          <p:nvPr/>
        </p:nvCxnSpPr>
        <p:spPr>
          <a:xfrm flipH="1">
            <a:off x="5014292" y="2525651"/>
            <a:ext cx="1786200" cy="120812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111127" y="2377242"/>
            <a:ext cx="855493" cy="166135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10301907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Σύνδεση με τα προηγούμενα</a:t>
            </a:r>
            <a:endParaRPr lang="en-US" dirty="0"/>
          </a:p>
        </p:txBody>
      </p:sp>
      <p:grpSp>
        <p:nvGrpSpPr>
          <p:cNvPr id="11" name="Group 10"/>
          <p:cNvGrpSpPr/>
          <p:nvPr/>
        </p:nvGrpSpPr>
        <p:grpSpPr>
          <a:xfrm>
            <a:off x="2763368" y="1392560"/>
            <a:ext cx="7170295" cy="5082117"/>
            <a:chOff x="0" y="0"/>
            <a:chExt cx="5555615" cy="3472180"/>
          </a:xfrm>
        </p:grpSpPr>
        <p:pic>
          <p:nvPicPr>
            <p:cNvPr id="12" name="Picture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5555615" cy="3472180"/>
            </a:xfrm>
            <a:prstGeom prst="rect">
              <a:avLst/>
            </a:prstGeom>
          </p:spPr>
        </p:pic>
        <p:sp>
          <p:nvSpPr>
            <p:cNvPr id="13" name="Oval 12"/>
            <p:cNvSpPr/>
            <p:nvPr/>
          </p:nvSpPr>
          <p:spPr>
            <a:xfrm>
              <a:off x="130628" y="97972"/>
              <a:ext cx="1197429" cy="7402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Oval 13"/>
            <p:cNvSpPr/>
            <p:nvPr/>
          </p:nvSpPr>
          <p:spPr>
            <a:xfrm>
              <a:off x="1219200" y="2688772"/>
              <a:ext cx="2950028" cy="5918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Oval 14"/>
            <p:cNvSpPr/>
            <p:nvPr/>
          </p:nvSpPr>
          <p:spPr>
            <a:xfrm>
              <a:off x="4659086" y="1349829"/>
              <a:ext cx="582295" cy="8134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Oval 15"/>
            <p:cNvSpPr/>
            <p:nvPr/>
          </p:nvSpPr>
          <p:spPr>
            <a:xfrm>
              <a:off x="1230086" y="925286"/>
              <a:ext cx="2786742" cy="16546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xmlns="" val="278149171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Σύνδεση με τα προηγούμενα</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el-GR" sz="1800" dirty="0" smtClean="0"/>
              <a:t>Τέλος είδαμε το εργαλείο μετακίνησης της κάμερας, που συμβολίζεται με ένα "χεράκι". Παρατηρούμε τα διαθέσιμα πλήκτρα, στο πάνω αριστερό μέρος της οθόνης. Με πατημένο το αριστερό πλήκτρο του ποντικιού, μπορούμε να μετακινήσουμε το έδαφος προς τις 4 κατευθύνσεις. Στην ουσία, δεν μετακινούμε το έδαφος, αλλά την κάμερα. Με πατημένο το δεξί πλήκτρο, περιστρέφουμε την κάμερα, ενώ μετακινώντας το ροδάκι κάνουμε </a:t>
            </a:r>
            <a:r>
              <a:rPr lang="en-US" sz="1800" dirty="0" smtClean="0"/>
              <a:t>zoom in </a:t>
            </a:r>
            <a:r>
              <a:rPr lang="el-GR" sz="1800" dirty="0" smtClean="0"/>
              <a:t>και </a:t>
            </a:r>
            <a:r>
              <a:rPr lang="en-US" sz="1800" dirty="0" smtClean="0"/>
              <a:t>zoom out</a:t>
            </a:r>
            <a:r>
              <a:rPr lang="el-GR" sz="1800" dirty="0" smtClean="0"/>
              <a:t>. </a:t>
            </a:r>
            <a:endParaRPr lang="en-US" sz="1800" dirty="0"/>
          </a:p>
        </p:txBody>
      </p:sp>
      <p:pic>
        <p:nvPicPr>
          <p:cNvPr id="17" name="Picture 16"/>
          <p:cNvPicPr/>
          <p:nvPr/>
        </p:nvPicPr>
        <p:blipFill rotWithShape="1">
          <a:blip r:embed="rId2"/>
          <a:srcRect t="2475" r="82254" b="80506"/>
          <a:stretch/>
        </p:blipFill>
        <p:spPr bwMode="auto">
          <a:xfrm>
            <a:off x="4351374" y="3765555"/>
            <a:ext cx="4191310" cy="2255733"/>
          </a:xfrm>
          <a:prstGeom prst="rect">
            <a:avLst/>
          </a:prstGeom>
          <a:ln>
            <a:noFill/>
          </a:ln>
          <a:extLst>
            <a:ext uri="{53640926-AAD7-44D8-BBD7-CCE9431645EC}">
              <a14:shadowObscured xmlns:a14="http://schemas.microsoft.com/office/drawing/2010/main" xmlns=""/>
            </a:ext>
          </a:extLst>
        </p:spPr>
      </p:pic>
      <p:pic>
        <p:nvPicPr>
          <p:cNvPr id="18" name="Picture 17"/>
          <p:cNvPicPr/>
          <p:nvPr/>
        </p:nvPicPr>
        <p:blipFill rotWithShape="1">
          <a:blip r:embed="rId2"/>
          <a:srcRect l="31418" t="77928" r="59461" b="5856"/>
          <a:stretch/>
        </p:blipFill>
        <p:spPr bwMode="auto">
          <a:xfrm>
            <a:off x="2422004" y="3789751"/>
            <a:ext cx="1299844" cy="129543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54817668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Crimson landscape design templa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ln w="190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xmlns="" name="Crimson landscape design template" id="{73D20169-401E-4972-B02F-4B0444B70099}" vid="{315B30EE-3D96-471E-B16F-FC36287783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DE82CB02-9625-4F39-9A5B-61405831A8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Crimson landscape design slides</Template>
  <TotalTime>0</TotalTime>
  <Words>2145</Words>
  <Application>Microsoft Office PowerPoint</Application>
  <PresentationFormat>Custom</PresentationFormat>
  <Paragraphs>183</Paragraphs>
  <Slides>33</Slides>
  <Notes>4</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Crimson landscape design template</vt:lpstr>
      <vt:lpstr>Office Theme</vt:lpstr>
      <vt:lpstr>Εικονικά Περιβάλλοντα Μάθησης και Πολυμέσα</vt:lpstr>
      <vt:lpstr>Άδειες Χρήσης</vt:lpstr>
      <vt:lpstr>Χρηματοδότηση</vt:lpstr>
      <vt:lpstr>Εικονικά Περιβάλλοντα Μάθησης και Πολυμέσα</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2015-06-09T05:40:37Z</dcterms:created>
  <dcterms:modified xsi:type="dcterms:W3CDTF">2015-08-13T20:22:59Z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TC034605129991</vt:lpwstr>
  </property>
</Properties>
</file>