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4" d="100"/>
          <a:sy n="114" d="100"/>
        </p:scale>
        <p:origin x="-354" y="-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80D506A-5F27-4F65-94E1-288AA548AEE6}" type="datetimeFigureOut">
              <a:rPr lang="en-US" smtClean="0"/>
              <a:t>7/13/2016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40828-5C21-427A-B6DC-0A72E5F7932E}" type="slidenum">
              <a:rPr lang="en-US" smtClean="0"/>
              <a:t>‹#›</a:t>
            </a:fld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56590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D506A-5F27-4F65-94E1-288AA548AEE6}" type="datetimeFigureOut">
              <a:rPr lang="en-US" smtClean="0"/>
              <a:t>7/13/2016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40828-5C21-427A-B6DC-0A72E5F79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063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D506A-5F27-4F65-94E1-288AA548AEE6}" type="datetimeFigureOut">
              <a:rPr lang="en-US" smtClean="0"/>
              <a:t>7/13/2016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40828-5C21-427A-B6DC-0A72E5F7932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18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D506A-5F27-4F65-94E1-288AA548AEE6}" type="datetimeFigureOut">
              <a:rPr lang="en-US" smtClean="0"/>
              <a:t>7/13/2016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40828-5C21-427A-B6DC-0A72E5F79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98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D506A-5F27-4F65-94E1-288AA548AEE6}" type="datetimeFigureOut">
              <a:rPr lang="en-US" smtClean="0"/>
              <a:t>7/13/2016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40828-5C21-427A-B6DC-0A72E5F7932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27884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D506A-5F27-4F65-94E1-288AA548AEE6}" type="datetimeFigureOut">
              <a:rPr lang="en-US" smtClean="0"/>
              <a:t>7/13/2016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40828-5C21-427A-B6DC-0A72E5F79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350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D506A-5F27-4F65-94E1-288AA548AEE6}" type="datetimeFigureOut">
              <a:rPr lang="en-US" smtClean="0"/>
              <a:t>7/13/2016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40828-5C21-427A-B6DC-0A72E5F79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219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D506A-5F27-4F65-94E1-288AA548AEE6}" type="datetimeFigureOut">
              <a:rPr lang="en-US" smtClean="0"/>
              <a:t>7/13/2016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40828-5C21-427A-B6DC-0A72E5F79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268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D506A-5F27-4F65-94E1-288AA548AEE6}" type="datetimeFigureOut">
              <a:rPr lang="en-US" smtClean="0"/>
              <a:t>7/13/2016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40828-5C21-427A-B6DC-0A72E5F79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662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D506A-5F27-4F65-94E1-288AA548AEE6}" type="datetimeFigureOut">
              <a:rPr lang="en-US" smtClean="0"/>
              <a:t>7/13/2016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40828-5C21-427A-B6DC-0A72E5F793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3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D506A-5F27-4F65-94E1-288AA548AEE6}" type="datetimeFigureOut">
              <a:rPr lang="en-US" smtClean="0"/>
              <a:t>7/13/2016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40828-5C21-427A-B6DC-0A72E5F7932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8175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80D506A-5F27-4F65-94E1-288AA548AEE6}" type="datetimeFigureOut">
              <a:rPr lang="en-US" smtClean="0"/>
              <a:t>7/13/2016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C740828-5C21-427A-B6DC-0A72E5F7932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70793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La Question </a:t>
            </a:r>
            <a:r>
              <a:rPr lang="fr-FR" dirty="0"/>
              <a:t>des </a:t>
            </a:r>
            <a:r>
              <a:rPr lang="fr-FR" dirty="0" smtClean="0"/>
              <a:t>Refugiés</a:t>
            </a:r>
            <a:r>
              <a:rPr lang="ro-RO" dirty="0" smtClean="0"/>
              <a:t> dans</a:t>
            </a:r>
            <a:r>
              <a:rPr lang="fr-FR" dirty="0" smtClean="0"/>
              <a:t> Les débats en Europe centrale et orientale</a:t>
            </a: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Sergiu Mi</a:t>
            </a:r>
            <a:r>
              <a:rPr lang="ro-RO" dirty="0" smtClean="0"/>
              <a:t>ș</a:t>
            </a:r>
            <a:r>
              <a:rPr lang="fr-FR" dirty="0" err="1" smtClean="0"/>
              <a:t>coiu</a:t>
            </a:r>
            <a:r>
              <a:rPr lang="fr-FR" dirty="0" smtClean="0"/>
              <a:t>, Université </a:t>
            </a:r>
            <a:r>
              <a:rPr lang="fr-FR" dirty="0" err="1" smtClean="0"/>
              <a:t>Babe</a:t>
            </a:r>
            <a:r>
              <a:rPr lang="ro-RO" dirty="0" smtClean="0"/>
              <a:t>ș</a:t>
            </a:r>
            <a:r>
              <a:rPr lang="fr-FR" dirty="0" smtClean="0"/>
              <a:t>-Bolyai de Cluj, </a:t>
            </a:r>
            <a:r>
              <a:rPr lang="fr-FR" dirty="0" err="1" smtClean="0"/>
              <a:t>Rou</a:t>
            </a:r>
            <a:r>
              <a:rPr lang="ro-RO" dirty="0"/>
              <a:t>m</a:t>
            </a:r>
            <a:r>
              <a:rPr lang="fr-FR" dirty="0" err="1" smtClean="0"/>
              <a:t>anie</a:t>
            </a:r>
            <a:r>
              <a:rPr lang="ro-RO" dirty="0" smtClean="0"/>
              <a:t> </a:t>
            </a:r>
            <a:endParaRPr lang="en-US" dirty="0"/>
          </a:p>
        </p:txBody>
      </p:sp>
      <p:pic>
        <p:nvPicPr>
          <p:cNvPr id="1026" name="Picture 2" descr="C:\Users\europedirect\Desktop\uoa summ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4961" y="0"/>
            <a:ext cx="1647701" cy="1113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448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/>
              <a:t>Roumanie : « Un peu, s’il est vraiment obligatoire »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8500" y="1701800"/>
            <a:ext cx="10668000" cy="4927600"/>
          </a:xfrm>
        </p:spPr>
        <p:txBody>
          <a:bodyPr>
            <a:normAutofit/>
          </a:bodyPr>
          <a:lstStyle/>
          <a:p>
            <a:r>
              <a:rPr lang="fr-FR" sz="2400" dirty="0" smtClean="0"/>
              <a:t>Débats publiques – rares et peu substantielles (« consensus muet »)</a:t>
            </a:r>
          </a:p>
          <a:p>
            <a:r>
              <a:rPr lang="fr-FR" sz="2400" dirty="0" smtClean="0"/>
              <a:t>Les </a:t>
            </a:r>
            <a:r>
              <a:rPr lang="fr-FR" sz="2400" b="1" dirty="0" smtClean="0"/>
              <a:t>ONG</a:t>
            </a:r>
            <a:r>
              <a:rPr lang="fr-FR" sz="2400" dirty="0" smtClean="0"/>
              <a:t> – les seules très vocales, critiques de « l’isolationnisme » des </a:t>
            </a:r>
            <a:r>
              <a:rPr lang="fr-FR" sz="2400" dirty="0" err="1" smtClean="0"/>
              <a:t>PECOs</a:t>
            </a:r>
            <a:r>
              <a:rPr lang="fr-FR" sz="2400" dirty="0" smtClean="0"/>
              <a:t> et de l’attitude égoïste de la Roumanie</a:t>
            </a:r>
          </a:p>
          <a:p>
            <a:pPr marL="0" indent="0">
              <a:buNone/>
            </a:pPr>
            <a:r>
              <a:rPr lang="fr-FR" sz="2400" i="1" dirty="0" smtClean="0"/>
              <a:t>Débats organisés par les ONG sur fond de colère publique anti-Ponta</a:t>
            </a:r>
          </a:p>
          <a:p>
            <a:pPr marL="0" indent="0">
              <a:buNone/>
            </a:pPr>
            <a:r>
              <a:rPr lang="fr-FR" sz="2400" i="1" dirty="0" smtClean="0"/>
              <a:t>Le sujet des  réfugiés – peu visible, encore moins avec l’arrivée de </a:t>
            </a:r>
            <a:r>
              <a:rPr lang="fr-FR" sz="2400" i="1" dirty="0" err="1" smtClean="0"/>
              <a:t>Ciolos</a:t>
            </a:r>
            <a:endParaRPr lang="fr-FR" sz="2400" i="1" dirty="0" smtClean="0"/>
          </a:p>
          <a:p>
            <a:pPr marL="0" indent="0">
              <a:buNone/>
            </a:pPr>
            <a:endParaRPr lang="fr-FR" sz="2400" i="1" dirty="0"/>
          </a:p>
          <a:p>
            <a:pPr marL="0" indent="0">
              <a:buNone/>
            </a:pPr>
            <a:r>
              <a:rPr lang="fr-FR" sz="2400" dirty="0" smtClean="0"/>
              <a:t>Les débats – </a:t>
            </a:r>
            <a:r>
              <a:rPr lang="fr-FR" sz="2400" b="1" dirty="0" smtClean="0"/>
              <a:t>faible influence sur la décision de se conformer </a:t>
            </a:r>
            <a:r>
              <a:rPr lang="fr-FR" sz="2400" dirty="0" smtClean="0"/>
              <a:t>très partiellement et d’une manière conditionnée à l’exigence des efforts communs.</a:t>
            </a:r>
          </a:p>
          <a:p>
            <a:pPr marL="0" indent="0">
              <a:buNone/>
            </a:pPr>
            <a:r>
              <a:rPr lang="fr-FR" sz="2400" dirty="0" smtClean="0"/>
              <a:t>Prix à payer : refroidissement partiel avec l’Allemagne</a:t>
            </a:r>
            <a:endParaRPr lang="fr-FR" sz="2400" dirty="0"/>
          </a:p>
          <a:p>
            <a:pPr marL="0" indent="0">
              <a:buNone/>
            </a:pPr>
            <a:endParaRPr lang="fr-FR" dirty="0"/>
          </a:p>
          <a:p>
            <a:endParaRPr lang="fr-FR" dirty="0" smtClean="0"/>
          </a:p>
          <a:p>
            <a:endParaRPr lang="en-US" dirty="0"/>
          </a:p>
        </p:txBody>
      </p:sp>
      <p:pic>
        <p:nvPicPr>
          <p:cNvPr id="4" name="Picture 2" descr="C:\Users\europedirect\Desktop\uoa summ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4961" y="0"/>
            <a:ext cx="1647701" cy="1113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1076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/>
              <a:t>Pologne : « Oui, mais… » « Si, mais non! </a:t>
            </a:r>
            <a:r>
              <a:rPr lang="fr-FR" sz="3600" dirty="0" smtClean="0"/>
              <a:t>»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084832"/>
            <a:ext cx="10850372" cy="4773168"/>
          </a:xfrm>
        </p:spPr>
        <p:txBody>
          <a:bodyPr>
            <a:normAutofit/>
          </a:bodyPr>
          <a:lstStyle/>
          <a:p>
            <a:r>
              <a:rPr lang="fr-FR" sz="2400" dirty="0" smtClean="0"/>
              <a:t>Le seul des trois pays ayant connu </a:t>
            </a:r>
            <a:r>
              <a:rPr lang="fr-FR" sz="2400" b="1" dirty="0" smtClean="0"/>
              <a:t>l’alternance politique </a:t>
            </a:r>
            <a:r>
              <a:rPr lang="fr-FR" sz="2400" dirty="0" smtClean="0"/>
              <a:t>totale durant l’année de la « crise » des réfugiés  ---  les débats sur les réfugiés très politisés</a:t>
            </a:r>
          </a:p>
          <a:p>
            <a:endParaRPr lang="fr-FR" sz="2400" dirty="0"/>
          </a:p>
          <a:p>
            <a:r>
              <a:rPr lang="fr-FR" sz="2400" dirty="0" smtClean="0"/>
              <a:t>Prés. Bronislaw </a:t>
            </a:r>
            <a:r>
              <a:rPr lang="fr-FR" sz="2400" dirty="0" err="1" smtClean="0"/>
              <a:t>Komorowski</a:t>
            </a:r>
            <a:r>
              <a:rPr lang="fr-FR" sz="2400" dirty="0" smtClean="0"/>
              <a:t> (lib.) </a:t>
            </a:r>
            <a:r>
              <a:rPr lang="fr-FR" sz="2400" dirty="0" smtClean="0">
                <a:sym typeface="Wingdings" panose="05000000000000000000" pitchFamily="2" charset="2"/>
              </a:rPr>
              <a:t> Prés. Andrzej </a:t>
            </a:r>
            <a:r>
              <a:rPr lang="fr-FR" sz="2400" dirty="0" err="1" smtClean="0">
                <a:sym typeface="Wingdings" panose="05000000000000000000" pitchFamily="2" charset="2"/>
              </a:rPr>
              <a:t>Duda</a:t>
            </a:r>
            <a:r>
              <a:rPr lang="fr-FR" sz="2400" dirty="0" smtClean="0">
                <a:sym typeface="Wingdings" panose="05000000000000000000" pitchFamily="2" charset="2"/>
              </a:rPr>
              <a:t> (cons.)</a:t>
            </a:r>
          </a:p>
          <a:p>
            <a:r>
              <a:rPr lang="fr-FR" sz="2400" dirty="0" smtClean="0">
                <a:sym typeface="Wingdings" panose="05000000000000000000" pitchFamily="2" charset="2"/>
              </a:rPr>
              <a:t>PM </a:t>
            </a:r>
            <a:r>
              <a:rPr lang="fr-FR" sz="2400" dirty="0" err="1" smtClean="0">
                <a:sym typeface="Wingdings" panose="05000000000000000000" pitchFamily="2" charset="2"/>
              </a:rPr>
              <a:t>Ewa</a:t>
            </a:r>
            <a:r>
              <a:rPr lang="fr-FR" sz="2400" dirty="0" smtClean="0">
                <a:sym typeface="Wingdings" panose="05000000000000000000" pitchFamily="2" charset="2"/>
              </a:rPr>
              <a:t> </a:t>
            </a:r>
            <a:r>
              <a:rPr lang="fr-FR" sz="2400" dirty="0" err="1" smtClean="0">
                <a:sym typeface="Wingdings" panose="05000000000000000000" pitchFamily="2" charset="2"/>
              </a:rPr>
              <a:t>Kopacz</a:t>
            </a:r>
            <a:r>
              <a:rPr lang="fr-FR" sz="2400" dirty="0" smtClean="0">
                <a:sym typeface="Wingdings" panose="05000000000000000000" pitchFamily="2" charset="2"/>
              </a:rPr>
              <a:t> </a:t>
            </a:r>
            <a:r>
              <a:rPr lang="fr-FR" sz="2400" dirty="0"/>
              <a:t>(lib.) </a:t>
            </a:r>
            <a:r>
              <a:rPr lang="fr-FR" sz="2400" dirty="0" smtClean="0">
                <a:sym typeface="Wingdings" panose="05000000000000000000" pitchFamily="2" charset="2"/>
              </a:rPr>
              <a:t> Beata </a:t>
            </a:r>
            <a:r>
              <a:rPr lang="fr-FR" sz="2400" dirty="0" err="1" smtClean="0">
                <a:sym typeface="Wingdings" panose="05000000000000000000" pitchFamily="2" charset="2"/>
              </a:rPr>
              <a:t>Szydlo</a:t>
            </a:r>
            <a:r>
              <a:rPr lang="fr-FR" sz="2400" dirty="0" smtClean="0">
                <a:sym typeface="Wingdings" panose="05000000000000000000" pitchFamily="2" charset="2"/>
              </a:rPr>
              <a:t> </a:t>
            </a:r>
            <a:r>
              <a:rPr lang="fr-FR" sz="2400" dirty="0">
                <a:sym typeface="Wingdings" panose="05000000000000000000" pitchFamily="2" charset="2"/>
              </a:rPr>
              <a:t>(cons.)</a:t>
            </a:r>
          </a:p>
          <a:p>
            <a:endParaRPr lang="fr-FR" sz="2400" dirty="0" smtClean="0"/>
          </a:p>
          <a:p>
            <a:r>
              <a:rPr lang="fr-FR" sz="2400" dirty="0" smtClean="0"/>
              <a:t>Juillet-Septembre 2015 : débats initiaux - </a:t>
            </a:r>
            <a:r>
              <a:rPr lang="fr-FR" sz="2400" b="1" dirty="0" smtClean="0"/>
              <a:t>l’opposition cons. s’impose </a:t>
            </a:r>
            <a:r>
              <a:rPr lang="fr-FR" sz="2400" dirty="0" smtClean="0"/>
              <a:t>(impopularité du </a:t>
            </a:r>
            <a:r>
              <a:rPr lang="fr-FR" sz="2400" dirty="0" err="1" smtClean="0"/>
              <a:t>gouv</a:t>
            </a:r>
            <a:r>
              <a:rPr lang="fr-FR" sz="2400" dirty="0" smtClean="0"/>
              <a:t>.), mais influence de </a:t>
            </a:r>
            <a:r>
              <a:rPr lang="fr-FR" sz="2400" b="1" dirty="0" smtClean="0"/>
              <a:t>Donald </a:t>
            </a:r>
            <a:r>
              <a:rPr lang="fr-FR" sz="2400" b="1" dirty="0" err="1" smtClean="0"/>
              <a:t>Tusk</a:t>
            </a:r>
            <a:r>
              <a:rPr lang="fr-FR" sz="2400" b="1" dirty="0" smtClean="0"/>
              <a:t> </a:t>
            </a:r>
            <a:r>
              <a:rPr lang="fr-FR" sz="2400" dirty="0" smtClean="0"/>
              <a:t>(anc. PM) </a:t>
            </a:r>
            <a:r>
              <a:rPr lang="fr-FR" sz="2400" dirty="0" smtClean="0">
                <a:sym typeface="Wingdings" panose="05000000000000000000" pitchFamily="2" charset="2"/>
              </a:rPr>
              <a:t> nouveaux débats appuyés par la soc. civ. « progressiste » </a:t>
            </a:r>
            <a:r>
              <a:rPr lang="fr-FR" sz="2400" dirty="0">
                <a:sym typeface="Wingdings" panose="05000000000000000000" pitchFamily="2" charset="2"/>
              </a:rPr>
              <a:t> </a:t>
            </a:r>
            <a:r>
              <a:rPr lang="fr-FR" sz="2400" dirty="0" smtClean="0">
                <a:sym typeface="Wingdings" panose="05000000000000000000" pitchFamily="2" charset="2"/>
              </a:rPr>
              <a:t>la Pologne accepte les quotas </a:t>
            </a:r>
            <a:endParaRPr lang="en-US" sz="2400" dirty="0"/>
          </a:p>
        </p:txBody>
      </p:sp>
      <p:pic>
        <p:nvPicPr>
          <p:cNvPr id="4" name="Picture 2" descr="C:\Users\europedirect\Desktop\uoa summ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4961" y="0"/>
            <a:ext cx="1647701" cy="1113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290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/>
              <a:t>Pologne : « Oui, mais… » « Si, mais non! »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930400"/>
            <a:ext cx="11620500" cy="5156200"/>
          </a:xfrm>
        </p:spPr>
        <p:txBody>
          <a:bodyPr>
            <a:normAutofit fontScale="92500" lnSpcReduction="10000"/>
          </a:bodyPr>
          <a:lstStyle/>
          <a:p>
            <a:r>
              <a:rPr lang="fr-FR" sz="2600" dirty="0" smtClean="0"/>
              <a:t>Octobre-Novembre 2015 – basculement politique</a:t>
            </a:r>
          </a:p>
          <a:p>
            <a:endParaRPr lang="fr-FR" sz="2600" dirty="0" smtClean="0"/>
          </a:p>
          <a:p>
            <a:r>
              <a:rPr lang="fr-FR" sz="2600" dirty="0" smtClean="0"/>
              <a:t>La question des réfugiés joue un </a:t>
            </a:r>
            <a:r>
              <a:rPr lang="fr-FR" sz="2600" b="1" dirty="0" smtClean="0"/>
              <a:t>rôle important dans la campagne </a:t>
            </a:r>
            <a:r>
              <a:rPr lang="fr-FR" sz="2600" dirty="0" smtClean="0"/>
              <a:t>– associée à l’Islam qui remettrait en cause l’identité chrétienne de la Pologne et « l’inconscience » de l’Europe </a:t>
            </a:r>
          </a:p>
          <a:p>
            <a:endParaRPr lang="fr-FR" sz="2600" dirty="0"/>
          </a:p>
          <a:p>
            <a:r>
              <a:rPr lang="fr-FR" sz="2600" dirty="0" smtClean="0"/>
              <a:t>Les réfugiés – « les pions de la géopolitique de la Russie », « terrorisme à visage humain »</a:t>
            </a:r>
          </a:p>
          <a:p>
            <a:endParaRPr lang="fr-FR" sz="2600" dirty="0"/>
          </a:p>
          <a:p>
            <a:r>
              <a:rPr lang="fr-FR" sz="2600" dirty="0" smtClean="0"/>
              <a:t>Pêle-mêle idéologico-moral et inter-thématisme </a:t>
            </a:r>
            <a:r>
              <a:rPr lang="fr-FR" sz="2600" dirty="0" smtClean="0">
                <a:sym typeface="Wingdings" panose="05000000000000000000" pitchFamily="2" charset="2"/>
              </a:rPr>
              <a:t> </a:t>
            </a:r>
            <a:r>
              <a:rPr lang="fr-FR" sz="2600" b="1" dirty="0" smtClean="0">
                <a:sym typeface="Wingdings" panose="05000000000000000000" pitchFamily="2" charset="2"/>
              </a:rPr>
              <a:t>clivage total </a:t>
            </a:r>
            <a:r>
              <a:rPr lang="fr-FR" sz="2600" dirty="0" smtClean="0">
                <a:sym typeface="Wingdings" panose="05000000000000000000" pitchFamily="2" charset="2"/>
              </a:rPr>
              <a:t>qui profite aux ultra-conservateurs</a:t>
            </a:r>
          </a:p>
          <a:p>
            <a:endParaRPr lang="fr-FR" sz="2600" dirty="0" smtClean="0">
              <a:sym typeface="Wingdings" panose="05000000000000000000" pitchFamily="2" charset="2"/>
            </a:endParaRPr>
          </a:p>
          <a:p>
            <a:r>
              <a:rPr lang="fr-FR" sz="2600" dirty="0" smtClean="0">
                <a:sym typeface="Wingdings" panose="05000000000000000000" pitchFamily="2" charset="2"/>
              </a:rPr>
              <a:t>A présent, recherche par le Gouv. des moyens pour empêcher l’application des engagements antérieurs</a:t>
            </a:r>
            <a:endParaRPr lang="fr-FR" sz="2600" dirty="0">
              <a:sym typeface="Wingdings" panose="05000000000000000000" pitchFamily="2" charset="2"/>
            </a:endParaRPr>
          </a:p>
          <a:p>
            <a:endParaRPr lang="fr-FR" dirty="0" smtClean="0">
              <a:sym typeface="Wingdings" panose="05000000000000000000" pitchFamily="2" charset="2"/>
            </a:endParaRPr>
          </a:p>
          <a:p>
            <a:endParaRPr lang="fr-FR" dirty="0"/>
          </a:p>
        </p:txBody>
      </p:sp>
      <p:pic>
        <p:nvPicPr>
          <p:cNvPr id="4" name="Picture 2" descr="C:\Users\europedirect\Desktop\uoa summ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4961" y="0"/>
            <a:ext cx="1647701" cy="1113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107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483616"/>
            <a:ext cx="9720072" cy="1499616"/>
          </a:xfrm>
        </p:spPr>
        <p:txBody>
          <a:bodyPr/>
          <a:lstStyle/>
          <a:p>
            <a:r>
              <a:rPr lang="fr-FR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228" y="1782064"/>
            <a:ext cx="11752072" cy="5090668"/>
          </a:xfrm>
        </p:spPr>
        <p:txBody>
          <a:bodyPr>
            <a:normAutofit/>
          </a:bodyPr>
          <a:lstStyle/>
          <a:p>
            <a:r>
              <a:rPr lang="fr-FR" sz="2800" dirty="0" smtClean="0"/>
              <a:t>Les leaders de la région croient être </a:t>
            </a:r>
            <a:r>
              <a:rPr lang="fr-FR" sz="2800" b="1" dirty="0" smtClean="0"/>
              <a:t>en train d’acquérir une identité commune</a:t>
            </a:r>
            <a:r>
              <a:rPr lang="fr-FR" sz="2800" dirty="0" smtClean="0"/>
              <a:t> : celle de l’Europe « classique et raisonnable » (face à un Occident « dépourvu d’identité » et incapable de défendre les valeurs européennes).</a:t>
            </a:r>
          </a:p>
          <a:p>
            <a:endParaRPr lang="fr-FR" sz="2800" dirty="0"/>
          </a:p>
          <a:p>
            <a:r>
              <a:rPr lang="fr-FR" sz="2800" dirty="0" smtClean="0"/>
              <a:t>La question des refugiés – un test pour cette plateforme central-est-européenne, pourtant incapable de cacher ses divisions profondes</a:t>
            </a:r>
          </a:p>
          <a:p>
            <a:endParaRPr lang="fr-FR" sz="2800" dirty="0"/>
          </a:p>
          <a:p>
            <a:r>
              <a:rPr lang="fr-FR" sz="2800" dirty="0" smtClean="0"/>
              <a:t>Les débats mettent en avant la précarité des idéaux universalistes dans la région (et pas seulement…)</a:t>
            </a:r>
            <a:endParaRPr lang="en-US" sz="2800" dirty="0"/>
          </a:p>
        </p:txBody>
      </p:sp>
      <p:pic>
        <p:nvPicPr>
          <p:cNvPr id="4" name="Picture 2" descr="C:\Users\europedirect\Desktop\uoa summ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4961" y="0"/>
            <a:ext cx="1647701" cy="1113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628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debate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2 groups: </a:t>
            </a:r>
          </a:p>
          <a:p>
            <a:r>
              <a:rPr lang="en-GB" dirty="0" smtClean="0"/>
              <a:t>- European Commission</a:t>
            </a:r>
          </a:p>
          <a:p>
            <a:r>
              <a:rPr lang="en-GB" dirty="0" smtClean="0"/>
              <a:t>- block of the Eastern countries</a:t>
            </a:r>
          </a:p>
          <a:p>
            <a:endParaRPr lang="en-GB" dirty="0"/>
          </a:p>
          <a:p>
            <a:r>
              <a:rPr lang="en-GB" dirty="0" smtClean="0"/>
              <a:t>Each:</a:t>
            </a:r>
          </a:p>
          <a:p>
            <a:r>
              <a:rPr lang="en-GB" dirty="0" smtClean="0"/>
              <a:t>- 10 minutes presentation of the position over the refugees’ crisis</a:t>
            </a:r>
          </a:p>
          <a:p>
            <a:r>
              <a:rPr lang="en-GB" dirty="0" smtClean="0"/>
              <a:t>- 2 minutes of questions</a:t>
            </a:r>
          </a:p>
          <a:p>
            <a:r>
              <a:rPr lang="en-GB" dirty="0" smtClean="0"/>
              <a:t>- 5 minutes of answers</a:t>
            </a:r>
          </a:p>
          <a:p>
            <a:r>
              <a:rPr lang="en-GB" dirty="0" smtClean="0"/>
              <a:t>- conclusions</a:t>
            </a:r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4" name="Picture 2" descr="C:\Users\europedirect\Desktop\uoa summ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4961" y="0"/>
            <a:ext cx="1647701" cy="1113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2592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400" dirty="0" smtClean="0"/>
              <a:t>Problématique</a:t>
            </a:r>
            <a:r>
              <a:rPr lang="fr-FR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6600" y="1968500"/>
            <a:ext cx="10845800" cy="4521200"/>
          </a:xfrm>
        </p:spPr>
        <p:txBody>
          <a:bodyPr>
            <a:normAutofit/>
          </a:bodyPr>
          <a:lstStyle/>
          <a:p>
            <a:r>
              <a:rPr lang="fr-FR" dirty="0" smtClean="0"/>
              <a:t>L’attitude des </a:t>
            </a:r>
            <a:r>
              <a:rPr lang="fr-FR" dirty="0" err="1" smtClean="0"/>
              <a:t>PECOs</a:t>
            </a:r>
            <a:r>
              <a:rPr lang="fr-FR" dirty="0" smtClean="0"/>
              <a:t> par rapport à la crise des réfugiés – au moins partiellement inattendue</a:t>
            </a:r>
          </a:p>
          <a:p>
            <a:r>
              <a:rPr lang="fr-FR" i="1" dirty="0" smtClean="0"/>
              <a:t>L’élément le plus frappant : l’absence de tout appétit réel pour une concertation avec les pays de « l’Ouest ».</a:t>
            </a:r>
            <a:endParaRPr lang="fr-FR" i="1" dirty="0"/>
          </a:p>
          <a:p>
            <a:pPr marL="0" indent="0">
              <a:buNone/>
            </a:pPr>
            <a:endParaRPr lang="fr-FR" dirty="0"/>
          </a:p>
          <a:p>
            <a:r>
              <a:rPr lang="fr-FR" dirty="0" smtClean="0"/>
              <a:t>Il faudrait donc expliquer les positions des pays de l’Europe Centrale et Orientale en ce qui concerne l’afflux de refugiés (été 2015- printemps 2016) d’une manière plus complexe.</a:t>
            </a:r>
          </a:p>
          <a:p>
            <a:r>
              <a:rPr lang="fr-FR" i="1" dirty="0" smtClean="0"/>
              <a:t>Les débats dans les </a:t>
            </a:r>
            <a:r>
              <a:rPr lang="fr-FR" i="1" dirty="0" err="1" smtClean="0"/>
              <a:t>PECOs</a:t>
            </a:r>
            <a:r>
              <a:rPr lang="fr-FR" i="1" dirty="0" smtClean="0"/>
              <a:t> – miroir de l’état d’esprit et de la légitimité des politiques publiques en matière de migration</a:t>
            </a:r>
          </a:p>
          <a:p>
            <a:endParaRPr lang="fr-FR" dirty="0"/>
          </a:p>
          <a:p>
            <a:r>
              <a:rPr lang="fr-FR" dirty="0" smtClean="0"/>
              <a:t>Problème très actuel et « handicapant » pour l’UE</a:t>
            </a:r>
          </a:p>
          <a:p>
            <a:endParaRPr lang="fr-FR" dirty="0" smtClean="0"/>
          </a:p>
          <a:p>
            <a:endParaRPr lang="fr-FR" dirty="0"/>
          </a:p>
          <a:p>
            <a:endParaRPr lang="en-US" dirty="0"/>
          </a:p>
        </p:txBody>
      </p:sp>
      <p:pic>
        <p:nvPicPr>
          <p:cNvPr id="4" name="Picture 2" descr="C:\Users\europedirect\Desktop\uoa summ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4961" y="0"/>
            <a:ext cx="1647701" cy="1113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909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10202672" cy="1499616"/>
          </a:xfrm>
        </p:spPr>
        <p:txBody>
          <a:bodyPr>
            <a:normAutofit/>
          </a:bodyPr>
          <a:lstStyle/>
          <a:p>
            <a:r>
              <a:rPr lang="fr-FR" sz="4800" dirty="0" smtClean="0"/>
              <a:t>Structure de la Communication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4700" y="2286000"/>
            <a:ext cx="10858500" cy="47752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1. Le contexte des débats</a:t>
            </a:r>
          </a:p>
          <a:p>
            <a:r>
              <a:rPr lang="fr-FR" sz="2800" dirty="0" smtClean="0"/>
              <a:t>2. Analyse comparative des débats et des positions prises dans trois pays:</a:t>
            </a:r>
          </a:p>
          <a:p>
            <a:r>
              <a:rPr lang="fr-FR" sz="2800" dirty="0" smtClean="0"/>
              <a:t>Hongrie : « Pas du tout et jamais! »</a:t>
            </a:r>
          </a:p>
          <a:p>
            <a:r>
              <a:rPr lang="fr-FR" sz="2800" dirty="0" smtClean="0"/>
              <a:t>Roumanie : « Un peu, s’il est vraiment obligatoire »</a:t>
            </a:r>
          </a:p>
          <a:p>
            <a:r>
              <a:rPr lang="fr-FR" sz="2800" dirty="0" smtClean="0"/>
              <a:t>Pologne : « Oui, mais… » « Si, mais non! »</a:t>
            </a:r>
          </a:p>
          <a:p>
            <a:endParaRPr lang="fr-FR" sz="2800" dirty="0" smtClean="0"/>
          </a:p>
          <a:p>
            <a:r>
              <a:rPr lang="fr-FR" sz="2800" dirty="0" smtClean="0"/>
              <a:t>3. </a:t>
            </a:r>
            <a:r>
              <a:rPr lang="fr-FR" sz="2800" dirty="0" err="1" smtClean="0"/>
              <a:t>Debate</a:t>
            </a:r>
            <a:r>
              <a:rPr lang="fr-FR" sz="2800" dirty="0" smtClean="0"/>
              <a:t> – Commission vs. Countries</a:t>
            </a:r>
            <a:endParaRPr lang="en-US" sz="2800" dirty="0"/>
          </a:p>
        </p:txBody>
      </p:sp>
      <p:pic>
        <p:nvPicPr>
          <p:cNvPr id="4" name="Picture 2" descr="C:\Users\europedirect\Desktop\uoa summ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4961" y="0"/>
            <a:ext cx="1647701" cy="1113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361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400" dirty="0" smtClean="0"/>
              <a:t>1. Contexte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7400" y="1816100"/>
            <a:ext cx="11188700" cy="4749800"/>
          </a:xfrm>
        </p:spPr>
        <p:txBody>
          <a:bodyPr>
            <a:noAutofit/>
          </a:bodyPr>
          <a:lstStyle/>
          <a:p>
            <a:r>
              <a:rPr lang="fr-FR" sz="2400" dirty="0" smtClean="0"/>
              <a:t>A. Contexte de </a:t>
            </a:r>
            <a:r>
              <a:rPr lang="fr-FR" sz="2400" b="1" dirty="0" smtClean="0"/>
              <a:t>reprise économique </a:t>
            </a:r>
            <a:r>
              <a:rPr lang="fr-FR" sz="2400" dirty="0" smtClean="0"/>
              <a:t>après la crise de 2009-2012 </a:t>
            </a:r>
            <a:r>
              <a:rPr lang="fr-FR" sz="2400" dirty="0" smtClean="0">
                <a:sym typeface="Wingdings" panose="05000000000000000000" pitchFamily="2" charset="2"/>
              </a:rPr>
              <a:t> les réfugiés susceptibles de déstabiliser de nouveau les </a:t>
            </a:r>
            <a:r>
              <a:rPr lang="fr-FR" sz="2400" dirty="0" err="1" smtClean="0">
                <a:sym typeface="Wingdings" panose="05000000000000000000" pitchFamily="2" charset="2"/>
              </a:rPr>
              <a:t>PECOs</a:t>
            </a:r>
            <a:endParaRPr lang="fr-FR" sz="24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fr-FR" sz="2400" dirty="0" smtClean="0">
              <a:sym typeface="Wingdings" panose="05000000000000000000" pitchFamily="2" charset="2"/>
            </a:endParaRPr>
          </a:p>
          <a:p>
            <a:r>
              <a:rPr lang="fr-FR" sz="2400" dirty="0" smtClean="0">
                <a:sym typeface="Wingdings" panose="05000000000000000000" pitchFamily="2" charset="2"/>
              </a:rPr>
              <a:t>B. Contexte marqué par </a:t>
            </a:r>
            <a:r>
              <a:rPr lang="fr-FR" sz="2400" b="1" dirty="0" smtClean="0">
                <a:sym typeface="Wingdings" panose="05000000000000000000" pitchFamily="2" charset="2"/>
              </a:rPr>
              <a:t>la perception d’une vulnérabilité croissante de l’Europe </a:t>
            </a:r>
            <a:r>
              <a:rPr lang="fr-FR" sz="2400" dirty="0" smtClean="0">
                <a:sym typeface="Wingdings" panose="05000000000000000000" pitchFamily="2" charset="2"/>
              </a:rPr>
              <a:t>occidentale face au terrorisme (« Charlie Hebdo », etc.) </a:t>
            </a:r>
            <a:r>
              <a:rPr lang="ro-RO" sz="2400" dirty="0" smtClean="0">
                <a:sym typeface="Wingdings" panose="05000000000000000000" pitchFamily="2" charset="2"/>
              </a:rPr>
              <a:t></a:t>
            </a:r>
            <a:r>
              <a:rPr lang="en-US" sz="2400" dirty="0" smtClean="0">
                <a:sym typeface="Wingdings" panose="05000000000000000000" pitchFamily="2" charset="2"/>
              </a:rPr>
              <a:t> les </a:t>
            </a:r>
            <a:r>
              <a:rPr lang="fr-FR" sz="2400" dirty="0" smtClean="0">
                <a:sym typeface="Wingdings" panose="05000000000000000000" pitchFamily="2" charset="2"/>
              </a:rPr>
              <a:t>« directives européennes » moins susceptibles de mobiliser</a:t>
            </a:r>
          </a:p>
          <a:p>
            <a:endParaRPr lang="fr-FR" sz="2400" dirty="0" smtClean="0">
              <a:sym typeface="Wingdings" panose="05000000000000000000" pitchFamily="2" charset="2"/>
            </a:endParaRPr>
          </a:p>
          <a:p>
            <a:r>
              <a:rPr lang="fr-FR" sz="2400" dirty="0" smtClean="0">
                <a:sym typeface="Wingdings" panose="05000000000000000000" pitchFamily="2" charset="2"/>
              </a:rPr>
              <a:t>C. Contexte marqué par une </a:t>
            </a:r>
            <a:r>
              <a:rPr lang="fr-FR" sz="2400" b="1" dirty="0" smtClean="0">
                <a:sym typeface="Wingdings" panose="05000000000000000000" pitchFamily="2" charset="2"/>
              </a:rPr>
              <a:t>consolidation de la position des USA </a:t>
            </a:r>
            <a:r>
              <a:rPr lang="fr-FR" sz="2400" dirty="0" smtClean="0">
                <a:sym typeface="Wingdings" panose="05000000000000000000" pitchFamily="2" charset="2"/>
              </a:rPr>
              <a:t>dans la région (bouclier antimissile) et </a:t>
            </a:r>
            <a:r>
              <a:rPr lang="fr-FR" sz="2400" b="1" dirty="0" smtClean="0">
                <a:sym typeface="Wingdings" panose="05000000000000000000" pitchFamily="2" charset="2"/>
              </a:rPr>
              <a:t>de la Russie </a:t>
            </a:r>
            <a:r>
              <a:rPr lang="fr-FR" sz="2400" dirty="0" smtClean="0">
                <a:sym typeface="Wingdings" panose="05000000000000000000" pitchFamily="2" charset="2"/>
              </a:rPr>
              <a:t>(relations privilégiés avec les gouvernements en voie de devenir « voyous », not. avec la Hongrie) </a:t>
            </a:r>
            <a:r>
              <a:rPr lang="ro-RO" sz="2400" dirty="0" smtClean="0">
                <a:sym typeface="Wingdings" panose="05000000000000000000" pitchFamily="2" charset="2"/>
              </a:rPr>
              <a:t></a:t>
            </a:r>
            <a:r>
              <a:rPr lang="fr-FR" sz="2400" dirty="0" smtClean="0">
                <a:sym typeface="Wingdings" panose="05000000000000000000" pitchFamily="2" charset="2"/>
              </a:rPr>
              <a:t> </a:t>
            </a:r>
            <a:r>
              <a:rPr lang="fr-FR" sz="2400" b="1" dirty="0" smtClean="0">
                <a:sym typeface="Wingdings" panose="05000000000000000000" pitchFamily="2" charset="2"/>
              </a:rPr>
              <a:t>retour à une quasi-guerre froide </a:t>
            </a:r>
            <a:r>
              <a:rPr lang="fr-FR" sz="2400" dirty="0" smtClean="0">
                <a:sym typeface="Wingdings" panose="05000000000000000000" pitchFamily="2" charset="2"/>
              </a:rPr>
              <a:t>bi- (USA, Russie) ou tripolaire (USA, Russie, </a:t>
            </a:r>
            <a:r>
              <a:rPr lang="fr-FR" sz="2400" dirty="0" err="1" smtClean="0">
                <a:sym typeface="Wingdings" panose="05000000000000000000" pitchFamily="2" charset="2"/>
              </a:rPr>
              <a:t>Daech</a:t>
            </a:r>
            <a:r>
              <a:rPr lang="fr-FR" sz="2400" dirty="0" smtClean="0">
                <a:sym typeface="Wingdings" panose="05000000000000000000" pitchFamily="2" charset="2"/>
              </a:rPr>
              <a:t>) où l’Europe ne compte plus en tant que bloc géo-politico-militaire</a:t>
            </a:r>
            <a:endParaRPr lang="en-US" sz="2400" dirty="0"/>
          </a:p>
        </p:txBody>
      </p:sp>
      <p:pic>
        <p:nvPicPr>
          <p:cNvPr id="4" name="Picture 2" descr="C:\Users\europedirect\Desktop\uoa summ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4961" y="0"/>
            <a:ext cx="1647701" cy="1113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41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ap of Europe showing the number of migrants each country will be asked to accep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1069" y="119469"/>
            <a:ext cx="6824312" cy="6639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C:\Users\europedirect\Desktop\uoa sum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4961" y="0"/>
            <a:ext cx="1647701" cy="1113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4898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400" dirty="0" smtClean="0"/>
              <a:t>2. Débats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828" y="1905000"/>
            <a:ext cx="10393172" cy="4572000"/>
          </a:xfrm>
        </p:spPr>
        <p:txBody>
          <a:bodyPr>
            <a:normAutofit/>
          </a:bodyPr>
          <a:lstStyle/>
          <a:p>
            <a:r>
              <a:rPr lang="fr-FR" sz="2400" b="1" dirty="0" smtClean="0"/>
              <a:t>Méthodologie</a:t>
            </a:r>
            <a:r>
              <a:rPr lang="fr-FR" sz="2400" dirty="0" smtClean="0"/>
              <a:t> : analyse de discours des Présidents (Roumanie et Pologne), des Premier-Ministres (Roumanie, Pologne et Hongrie), des chefs de l’opposition (leaders des partis les plus importants de l’opposition) et des fédérations de la société civile les plus importantes. </a:t>
            </a:r>
          </a:p>
          <a:p>
            <a:endParaRPr lang="fr-FR" sz="2400" dirty="0"/>
          </a:p>
          <a:p>
            <a:r>
              <a:rPr lang="fr-FR" sz="2400" dirty="0" smtClean="0"/>
              <a:t>Période analysée: juin 2015-mars 2016</a:t>
            </a:r>
          </a:p>
          <a:p>
            <a:r>
              <a:rPr lang="fr-FR" sz="2400" dirty="0" smtClean="0"/>
              <a:t>Nombre de discours et déclarations analysées: 114, traduits/transcrits en anglais ou analysé en roumain, en hongrois ou </a:t>
            </a:r>
            <a:r>
              <a:rPr lang="fr-FR" sz="2400" dirty="0" err="1" smtClean="0"/>
              <a:t>resp</a:t>
            </a:r>
            <a:r>
              <a:rPr lang="fr-FR" sz="2400" dirty="0" smtClean="0"/>
              <a:t>. en polonais</a:t>
            </a:r>
          </a:p>
          <a:p>
            <a:r>
              <a:rPr lang="fr-FR" sz="2400" dirty="0" smtClean="0"/>
              <a:t>Instrument: logiciel spécialisé </a:t>
            </a:r>
            <a:r>
              <a:rPr lang="fr-FR" sz="2400" dirty="0" err="1" smtClean="0"/>
              <a:t>Maxqda</a:t>
            </a:r>
            <a:endParaRPr lang="en-US" sz="2400" dirty="0"/>
          </a:p>
        </p:txBody>
      </p:sp>
      <p:pic>
        <p:nvPicPr>
          <p:cNvPr id="4" name="Picture 2" descr="C:\Users\europedirect\Desktop\uoa summ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4961" y="0"/>
            <a:ext cx="1647701" cy="1113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024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400" dirty="0" smtClean="0"/>
              <a:t>Hongrie : </a:t>
            </a:r>
            <a:r>
              <a:rPr lang="fr-FR" sz="4400" dirty="0"/>
              <a:t>« Pas du tout et jamais! </a:t>
            </a:r>
            <a:r>
              <a:rPr lang="fr-FR" sz="4400" dirty="0" smtClean="0"/>
              <a:t>»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100" y="2084832"/>
            <a:ext cx="11049000" cy="56134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Contexte spécifique : renforcement du </a:t>
            </a:r>
            <a:r>
              <a:rPr lang="fr-FR" sz="2800" b="1" dirty="0" smtClean="0"/>
              <a:t>souverainisme</a:t>
            </a:r>
            <a:r>
              <a:rPr lang="fr-FR" sz="2800" dirty="0" smtClean="0"/>
              <a:t>, insistance sur l’identité nationale, haut degré de popularité du Gouvernement et du PM Viktor </a:t>
            </a:r>
            <a:r>
              <a:rPr lang="fr-FR" sz="2800" dirty="0" err="1" smtClean="0"/>
              <a:t>Orban</a:t>
            </a:r>
            <a:endParaRPr lang="fr-FR" sz="2800" dirty="0" smtClean="0"/>
          </a:p>
          <a:p>
            <a:endParaRPr lang="fr-FR" sz="2800" dirty="0" smtClean="0"/>
          </a:p>
          <a:p>
            <a:r>
              <a:rPr lang="fr-FR" sz="2800" dirty="0" smtClean="0"/>
              <a:t>Débats nombreux et très médiatisés, mais la position favorable à l’acceptation du système de quotas pratiquement inexistante</a:t>
            </a:r>
          </a:p>
          <a:p>
            <a:endParaRPr lang="fr-FR" sz="2800" dirty="0"/>
          </a:p>
          <a:p>
            <a:r>
              <a:rPr lang="fr-FR" sz="2800" dirty="0" smtClean="0"/>
              <a:t>Surenchère du gouvernement conservateur FIDESZ sous la pression de </a:t>
            </a:r>
            <a:r>
              <a:rPr lang="fr-FR" sz="2800" dirty="0" err="1" smtClean="0"/>
              <a:t>Jobbik</a:t>
            </a:r>
            <a:r>
              <a:rPr lang="fr-FR" sz="2800" dirty="0" smtClean="0"/>
              <a:t> (EXD)</a:t>
            </a:r>
            <a:endParaRPr lang="fr-FR" sz="2800" dirty="0"/>
          </a:p>
        </p:txBody>
      </p:sp>
      <p:pic>
        <p:nvPicPr>
          <p:cNvPr id="4" name="Picture 2" descr="C:\Users\europedirect\Desktop\uoa summ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4961" y="0"/>
            <a:ext cx="1647701" cy="1113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74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400" dirty="0"/>
              <a:t>Hongrie : « Pas du tout et jamais! »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084832"/>
            <a:ext cx="9720073" cy="4023360"/>
          </a:xfrm>
        </p:spPr>
        <p:txBody>
          <a:bodyPr>
            <a:noAutofit/>
          </a:bodyPr>
          <a:lstStyle/>
          <a:p>
            <a:r>
              <a:rPr lang="fr-FR" sz="2800" b="1" dirty="0"/>
              <a:t>Critiques</a:t>
            </a:r>
            <a:r>
              <a:rPr lang="fr-FR" sz="2800" dirty="0"/>
              <a:t> de la société civile et de l’opposition socialiste presque </a:t>
            </a:r>
            <a:r>
              <a:rPr lang="fr-FR" sz="2800" b="1" dirty="0"/>
              <a:t>inaudibles</a:t>
            </a:r>
            <a:r>
              <a:rPr lang="fr-FR" sz="2800" dirty="0"/>
              <a:t> (sauf sur les « barbelées » et encore) </a:t>
            </a:r>
            <a:endParaRPr lang="fr-FR" sz="2800" dirty="0" smtClean="0"/>
          </a:p>
          <a:p>
            <a:r>
              <a:rPr lang="fr-FR" sz="2800" i="1" dirty="0" smtClean="0"/>
              <a:t>Les images de 1956 reviennent, mais les comparaisons rejetées </a:t>
            </a:r>
            <a:endParaRPr lang="fr-FR" sz="2800" i="1" dirty="0"/>
          </a:p>
          <a:p>
            <a:endParaRPr lang="fr-FR" sz="2800" dirty="0"/>
          </a:p>
          <a:p>
            <a:r>
              <a:rPr lang="fr-FR" sz="2800" dirty="0"/>
              <a:t>Validation électorale et publique des politiques gouvernementales (« un vrai modèle </a:t>
            </a:r>
            <a:r>
              <a:rPr lang="fr-FR" sz="2800" dirty="0" smtClean="0"/>
              <a:t>pour l’Europe</a:t>
            </a:r>
            <a:r>
              <a:rPr lang="fr-FR" sz="2800" dirty="0"/>
              <a:t> »)</a:t>
            </a:r>
            <a:endParaRPr lang="en-US" sz="2800" dirty="0"/>
          </a:p>
          <a:p>
            <a:endParaRPr lang="fr-FR" sz="2800" dirty="0" smtClean="0"/>
          </a:p>
          <a:p>
            <a:r>
              <a:rPr lang="fr-FR" sz="2800" dirty="0" smtClean="0"/>
              <a:t>Renforcement de la thèse de la « </a:t>
            </a:r>
            <a:r>
              <a:rPr lang="fr-FR" sz="2800" b="1" dirty="0" smtClean="0"/>
              <a:t>voie propre</a:t>
            </a:r>
            <a:r>
              <a:rPr lang="fr-FR" sz="2800" dirty="0" smtClean="0"/>
              <a:t> »</a:t>
            </a:r>
            <a:endParaRPr lang="en-US" sz="2800" dirty="0"/>
          </a:p>
        </p:txBody>
      </p:sp>
      <p:pic>
        <p:nvPicPr>
          <p:cNvPr id="4" name="Picture 2" descr="C:\Users\europedirect\Desktop\uoa summ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4961" y="0"/>
            <a:ext cx="1647701" cy="1113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369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/>
              <a:t>Roumanie : « Un peu, s’il est vraiment obligatoire »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7400" y="1905000"/>
            <a:ext cx="11404600" cy="4953000"/>
          </a:xfrm>
        </p:spPr>
        <p:txBody>
          <a:bodyPr>
            <a:normAutofit fontScale="77500" lnSpcReduction="20000"/>
          </a:bodyPr>
          <a:lstStyle/>
          <a:p>
            <a:r>
              <a:rPr lang="fr-FR" sz="3100" dirty="0" smtClean="0"/>
              <a:t> Avant novembre 2015: Cohabitation du Prés. Klaus </a:t>
            </a:r>
            <a:r>
              <a:rPr lang="fr-FR" sz="3100" dirty="0" err="1" smtClean="0"/>
              <a:t>Iohannis</a:t>
            </a:r>
            <a:r>
              <a:rPr lang="fr-FR" sz="3100" dirty="0" smtClean="0"/>
              <a:t> (lib.) avec le PM Victor Ponta (soc-</a:t>
            </a:r>
            <a:r>
              <a:rPr lang="fr-FR" sz="3100" dirty="0" err="1" smtClean="0"/>
              <a:t>dém</a:t>
            </a:r>
            <a:r>
              <a:rPr lang="fr-FR" sz="3100" dirty="0" smtClean="0"/>
              <a:t>.)</a:t>
            </a:r>
          </a:p>
          <a:p>
            <a:r>
              <a:rPr lang="fr-FR" sz="3100" dirty="0" smtClean="0"/>
              <a:t> Après novembre </a:t>
            </a:r>
            <a:r>
              <a:rPr lang="fr-FR" sz="3100" dirty="0"/>
              <a:t>2015</a:t>
            </a:r>
            <a:r>
              <a:rPr lang="fr-FR" sz="3100" dirty="0" smtClean="0"/>
              <a:t>: </a:t>
            </a:r>
            <a:r>
              <a:rPr lang="fr-FR" sz="3100" dirty="0" err="1" smtClean="0"/>
              <a:t>gouv</a:t>
            </a:r>
            <a:r>
              <a:rPr lang="fr-FR" sz="3100" dirty="0" smtClean="0"/>
              <a:t>. </a:t>
            </a:r>
            <a:r>
              <a:rPr lang="fr-FR" sz="3100" dirty="0"/>
              <a:t>t</a:t>
            </a:r>
            <a:r>
              <a:rPr lang="fr-FR" sz="3100" dirty="0" smtClean="0"/>
              <a:t>echnocratique plutôt favorable aux libéraux (PM </a:t>
            </a:r>
            <a:r>
              <a:rPr lang="fr-FR" sz="3100" dirty="0" err="1" smtClean="0"/>
              <a:t>Dacian</a:t>
            </a:r>
            <a:r>
              <a:rPr lang="fr-FR" sz="3100" dirty="0" smtClean="0"/>
              <a:t> </a:t>
            </a:r>
            <a:r>
              <a:rPr lang="fr-FR" sz="3100" dirty="0" err="1" smtClean="0"/>
              <a:t>Ciolos</a:t>
            </a:r>
            <a:r>
              <a:rPr lang="fr-FR" sz="3100" dirty="0" smtClean="0"/>
              <a:t>)</a:t>
            </a:r>
          </a:p>
          <a:p>
            <a:endParaRPr lang="fr-FR" sz="3100" dirty="0"/>
          </a:p>
          <a:p>
            <a:r>
              <a:rPr lang="fr-FR" sz="3100" dirty="0" smtClean="0"/>
              <a:t>Sans changement réel de position à l’égard des réfugiés</a:t>
            </a:r>
          </a:p>
          <a:p>
            <a:endParaRPr lang="fr-FR" sz="3100" dirty="0"/>
          </a:p>
          <a:p>
            <a:r>
              <a:rPr lang="fr-FR" sz="3100" dirty="0" smtClean="0"/>
              <a:t>Eté 2015 : </a:t>
            </a:r>
            <a:r>
              <a:rPr lang="fr-FR" sz="3100" b="1" dirty="0" smtClean="0"/>
              <a:t>consensus contre les quotas </a:t>
            </a:r>
            <a:r>
              <a:rPr lang="fr-FR" sz="3100" dirty="0" smtClean="0"/>
              <a:t>entre le Prés. et le PM</a:t>
            </a:r>
          </a:p>
          <a:p>
            <a:r>
              <a:rPr lang="fr-FR" sz="2300" i="1" dirty="0" smtClean="0"/>
              <a:t>Hypocrisie: critiquer la Hongrie en votant au sein du CE de la même manière</a:t>
            </a:r>
          </a:p>
          <a:p>
            <a:endParaRPr lang="fr-FR" sz="2300" i="1" dirty="0"/>
          </a:p>
          <a:p>
            <a:r>
              <a:rPr lang="fr-FR" sz="3100" dirty="0" smtClean="0"/>
              <a:t>Avant nov. 2015, l’opposition libérale anti-Ponta – muette sur les réfugiés</a:t>
            </a:r>
          </a:p>
          <a:p>
            <a:r>
              <a:rPr lang="fr-FR" sz="3100" dirty="0" smtClean="0"/>
              <a:t>Après nov. 2015, la seule opposition contre le </a:t>
            </a:r>
            <a:r>
              <a:rPr lang="fr-FR" sz="3100" dirty="0" err="1" smtClean="0"/>
              <a:t>gouv</a:t>
            </a:r>
            <a:r>
              <a:rPr lang="fr-FR" sz="3100" dirty="0" smtClean="0"/>
              <a:t>. </a:t>
            </a:r>
            <a:r>
              <a:rPr lang="fr-FR" sz="3100" dirty="0" err="1" smtClean="0"/>
              <a:t>Ciolos</a:t>
            </a:r>
            <a:r>
              <a:rPr lang="fr-FR" sz="3100" dirty="0" smtClean="0"/>
              <a:t> = les personnalités de la droite radicale (comme </a:t>
            </a:r>
            <a:r>
              <a:rPr lang="fr-FR" sz="3100" dirty="0" err="1" smtClean="0"/>
              <a:t>l’anc</a:t>
            </a:r>
            <a:r>
              <a:rPr lang="fr-FR" sz="3100" dirty="0" smtClean="0"/>
              <a:t>. Prés. </a:t>
            </a:r>
            <a:r>
              <a:rPr lang="fr-FR" sz="3100" dirty="0" err="1" smtClean="0"/>
              <a:t>Traian</a:t>
            </a:r>
            <a:r>
              <a:rPr lang="fr-FR" sz="3100" dirty="0" smtClean="0"/>
              <a:t> </a:t>
            </a:r>
            <a:r>
              <a:rPr lang="fr-FR" sz="3100" dirty="0" err="1" smtClean="0"/>
              <a:t>Basescu</a:t>
            </a:r>
            <a:r>
              <a:rPr lang="fr-FR" sz="3100" dirty="0" smtClean="0"/>
              <a:t>) et de l’EXD </a:t>
            </a:r>
          </a:p>
          <a:p>
            <a:endParaRPr lang="en-US" dirty="0"/>
          </a:p>
        </p:txBody>
      </p:sp>
      <p:pic>
        <p:nvPicPr>
          <p:cNvPr id="4" name="Picture 2" descr="C:\Users\europedirect\Desktop\uoa summ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4961" y="0"/>
            <a:ext cx="1647701" cy="1113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355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4825F1AF-8DBC-4E3D-9F3D-688338DA83F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390</TotalTime>
  <Words>543</Words>
  <Application>Microsoft Office PowerPoint</Application>
  <PresentationFormat>Προσαρμογή</PresentationFormat>
  <Paragraphs>97</Paragraphs>
  <Slides>14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5" baseType="lpstr">
      <vt:lpstr>Integral</vt:lpstr>
      <vt:lpstr>La Question des Refugiés dans Les débats en Europe centrale et orientale</vt:lpstr>
      <vt:lpstr>Problématique </vt:lpstr>
      <vt:lpstr>Structure de la Communication</vt:lpstr>
      <vt:lpstr>1. Contexte</vt:lpstr>
      <vt:lpstr>Παρουσίαση του PowerPoint</vt:lpstr>
      <vt:lpstr>2. Débats</vt:lpstr>
      <vt:lpstr>Hongrie : « Pas du tout et jamais! »</vt:lpstr>
      <vt:lpstr>Hongrie : « Pas du tout et jamais! »</vt:lpstr>
      <vt:lpstr>Roumanie : « Un peu, s’il est vraiment obligatoire »</vt:lpstr>
      <vt:lpstr>Roumanie : « Un peu, s’il est vraiment obligatoire »</vt:lpstr>
      <vt:lpstr>Pologne : « Oui, mais… » « Si, mais non! »</vt:lpstr>
      <vt:lpstr>Pologne : « Oui, mais… » « Si, mais non! »</vt:lpstr>
      <vt:lpstr>Conclusions</vt:lpstr>
      <vt:lpstr>debate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Refugies. Les debâts en Europe central et orientale</dc:title>
  <dc:creator>studiiafricane</dc:creator>
  <cp:lastModifiedBy>Europe Direct</cp:lastModifiedBy>
  <cp:revision>41</cp:revision>
  <dcterms:created xsi:type="dcterms:W3CDTF">2016-04-24T07:08:50Z</dcterms:created>
  <dcterms:modified xsi:type="dcterms:W3CDTF">2016-07-13T13:18:47Z</dcterms:modified>
</cp:coreProperties>
</file>