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16" r:id="rId2"/>
  </p:sldMasterIdLst>
  <p:sldIdLst>
    <p:sldId id="256" r:id="rId3"/>
    <p:sldId id="257" r:id="rId4"/>
    <p:sldId id="296" r:id="rId5"/>
    <p:sldId id="299" r:id="rId6"/>
    <p:sldId id="260" r:id="rId7"/>
    <p:sldId id="265" r:id="rId8"/>
    <p:sldId id="277" r:id="rId9"/>
    <p:sldId id="294" r:id="rId10"/>
    <p:sldId id="295" r:id="rId11"/>
    <p:sldId id="261" r:id="rId12"/>
    <p:sldId id="258" r:id="rId13"/>
    <p:sldId id="297" r:id="rId14"/>
    <p:sldId id="281" r:id="rId15"/>
    <p:sldId id="270" r:id="rId16"/>
    <p:sldId id="263" r:id="rId17"/>
    <p:sldId id="275" r:id="rId18"/>
    <p:sldId id="264" r:id="rId19"/>
    <p:sldId id="298" r:id="rId20"/>
    <p:sldId id="268" r:id="rId21"/>
    <p:sldId id="276" r:id="rId22"/>
    <p:sldId id="269" r:id="rId23"/>
    <p:sldId id="301" r:id="rId24"/>
    <p:sldId id="292" r:id="rId25"/>
    <p:sldId id="282" r:id="rId26"/>
    <p:sldId id="293" r:id="rId27"/>
    <p:sldId id="290" r:id="rId28"/>
    <p:sldId id="289" r:id="rId29"/>
    <p:sldId id="291" r:id="rId3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EBB"/>
    <a:srgbClr val="1E88CF"/>
    <a:srgbClr val="A4BDD3"/>
    <a:srgbClr val="FFC000"/>
    <a:srgbClr val="4DC58D"/>
    <a:srgbClr val="0278A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11519-DB74-4477-815A-864EABC88E3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DA15BB-0C4B-4C53-8C46-0EAD955210FF}">
      <dgm:prSet/>
      <dgm:spPr/>
      <dgm:t>
        <a:bodyPr/>
        <a:lstStyle/>
        <a:p>
          <a:r>
            <a:rPr lang="en-US" dirty="0"/>
            <a:t>1. Introduction – Aim of the Study</a:t>
          </a:r>
        </a:p>
      </dgm:t>
    </dgm:pt>
    <dgm:pt modelId="{34977FEA-266C-4396-B558-F92FD7A1BDCA}" type="parTrans" cxnId="{75AFD85E-6E73-4742-8C8D-A7D82D3108E1}">
      <dgm:prSet/>
      <dgm:spPr/>
      <dgm:t>
        <a:bodyPr/>
        <a:lstStyle/>
        <a:p>
          <a:endParaRPr lang="en-US"/>
        </a:p>
      </dgm:t>
    </dgm:pt>
    <dgm:pt modelId="{3F0FEC8D-7E3B-4F00-9FB3-74AF8C4DC20C}" type="sibTrans" cxnId="{75AFD85E-6E73-4742-8C8D-A7D82D3108E1}">
      <dgm:prSet/>
      <dgm:spPr/>
      <dgm:t>
        <a:bodyPr/>
        <a:lstStyle/>
        <a:p>
          <a:endParaRPr lang="en-US"/>
        </a:p>
      </dgm:t>
    </dgm:pt>
    <dgm:pt modelId="{2F44126C-5E92-4594-BBB6-E5D3E92B7114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dirty="0">
            <a:solidFill>
              <a:srgbClr val="5B9BD5"/>
            </a:solidFill>
          </a:endParaRPr>
        </a:p>
      </dgm:t>
    </dgm:pt>
    <dgm:pt modelId="{010136BB-037C-4206-A171-7AFE2E031CAF}" type="parTrans" cxnId="{0E4C0184-BB23-43FC-A2F8-9FCB1A0394A3}">
      <dgm:prSet/>
      <dgm:spPr/>
      <dgm:t>
        <a:bodyPr/>
        <a:lstStyle/>
        <a:p>
          <a:endParaRPr lang="en-US"/>
        </a:p>
      </dgm:t>
    </dgm:pt>
    <dgm:pt modelId="{20A1E66D-574F-4DD9-9309-4DE1030B2F4E}" type="sibTrans" cxnId="{0E4C0184-BB23-43FC-A2F8-9FCB1A0394A3}">
      <dgm:prSet/>
      <dgm:spPr/>
      <dgm:t>
        <a:bodyPr/>
        <a:lstStyle/>
        <a:p>
          <a:endParaRPr lang="en-US"/>
        </a:p>
      </dgm:t>
    </dgm:pt>
    <dgm:pt modelId="{7C1EDEA5-1A56-4F75-8281-36DCEAA9683C}">
      <dgm:prSet/>
      <dgm:spPr/>
      <dgm:t>
        <a:bodyPr/>
        <a:lstStyle/>
        <a:p>
          <a:r>
            <a:rPr lang="en-US" dirty="0"/>
            <a:t>4. Results</a:t>
          </a:r>
        </a:p>
      </dgm:t>
    </dgm:pt>
    <dgm:pt modelId="{1939B344-47DE-43E7-B075-CF9335CEE0B1}" type="parTrans" cxnId="{3B04565C-7A55-435D-BAC5-B95E11E51F0B}">
      <dgm:prSet/>
      <dgm:spPr/>
      <dgm:t>
        <a:bodyPr/>
        <a:lstStyle/>
        <a:p>
          <a:endParaRPr lang="en-US"/>
        </a:p>
      </dgm:t>
    </dgm:pt>
    <dgm:pt modelId="{BAB79589-13E4-4EAF-8BA0-C2C62DDBC610}" type="sibTrans" cxnId="{3B04565C-7A55-435D-BAC5-B95E11E51F0B}">
      <dgm:prSet/>
      <dgm:spPr/>
      <dgm:t>
        <a:bodyPr/>
        <a:lstStyle/>
        <a:p>
          <a:endParaRPr lang="en-US"/>
        </a:p>
      </dgm:t>
    </dgm:pt>
    <dgm:pt modelId="{82CA3E5A-64D6-4F05-8AD6-DE53CE94AE88}">
      <dgm:prSet/>
      <dgm:spPr/>
      <dgm:t>
        <a:bodyPr/>
        <a:lstStyle/>
        <a:p>
          <a:r>
            <a:rPr lang="en-US" dirty="0"/>
            <a:t>5. Conclusions</a:t>
          </a:r>
        </a:p>
      </dgm:t>
    </dgm:pt>
    <dgm:pt modelId="{F89B9679-38A5-4357-A106-E2EFEF28F112}" type="parTrans" cxnId="{E3582C11-85C2-49ED-9233-43A9D1D5E875}">
      <dgm:prSet/>
      <dgm:spPr/>
      <dgm:t>
        <a:bodyPr/>
        <a:lstStyle/>
        <a:p>
          <a:endParaRPr lang="en-US"/>
        </a:p>
      </dgm:t>
    </dgm:pt>
    <dgm:pt modelId="{510E10A6-836D-4370-B535-707E63466BEF}" type="sibTrans" cxnId="{E3582C11-85C2-49ED-9233-43A9D1D5E875}">
      <dgm:prSet/>
      <dgm:spPr/>
      <dgm:t>
        <a:bodyPr/>
        <a:lstStyle/>
        <a:p>
          <a:endParaRPr lang="en-US"/>
        </a:p>
      </dgm:t>
    </dgm:pt>
    <dgm:pt modelId="{267C8095-1B0A-4678-B875-F42D0E76F138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l-GR" dirty="0">
            <a:solidFill>
              <a:srgbClr val="4DC58D"/>
            </a:solidFill>
          </a:endParaRPr>
        </a:p>
      </dgm:t>
    </dgm:pt>
    <dgm:pt modelId="{87858DC7-2B47-4893-9DBA-5F682FA10C80}" type="parTrans" cxnId="{D2E085F7-5534-4223-89A2-E97612802E67}">
      <dgm:prSet/>
      <dgm:spPr/>
      <dgm:t>
        <a:bodyPr/>
        <a:lstStyle/>
        <a:p>
          <a:endParaRPr lang="el-GR"/>
        </a:p>
      </dgm:t>
    </dgm:pt>
    <dgm:pt modelId="{A8714C8E-6C9A-4455-A838-36DEF2D7CE60}" type="sibTrans" cxnId="{D2E085F7-5534-4223-89A2-E97612802E67}">
      <dgm:prSet/>
      <dgm:spPr/>
      <dgm:t>
        <a:bodyPr/>
        <a:lstStyle/>
        <a:p>
          <a:endParaRPr lang="el-GR"/>
        </a:p>
      </dgm:t>
    </dgm:pt>
    <dgm:pt modelId="{032FE38C-3850-4089-9747-4A2433909D7E}">
      <dgm:prSet/>
      <dgm:spPr/>
      <dgm:t>
        <a:bodyPr/>
        <a:lstStyle/>
        <a:p>
          <a:r>
            <a:rPr lang="en-US" dirty="0"/>
            <a:t>3. Methodology</a:t>
          </a:r>
        </a:p>
      </dgm:t>
    </dgm:pt>
    <dgm:pt modelId="{0DD75344-F290-4F61-86BF-5CED2C155485}" type="sibTrans" cxnId="{4983A870-6A4E-414F-976B-8124D9C93685}">
      <dgm:prSet/>
      <dgm:spPr/>
      <dgm:t>
        <a:bodyPr/>
        <a:lstStyle/>
        <a:p>
          <a:endParaRPr lang="en-US"/>
        </a:p>
      </dgm:t>
    </dgm:pt>
    <dgm:pt modelId="{4FF3CCF3-34A0-4B98-8445-D2941ED48E54}" type="parTrans" cxnId="{4983A870-6A4E-414F-976B-8124D9C93685}">
      <dgm:prSet/>
      <dgm:spPr/>
      <dgm:t>
        <a:bodyPr/>
        <a:lstStyle/>
        <a:p>
          <a:endParaRPr lang="en-US"/>
        </a:p>
      </dgm:t>
    </dgm:pt>
    <dgm:pt modelId="{7BBE8477-7F76-4BD8-8F50-5A8AA64FB51D}">
      <dgm:prSet/>
      <dgm:spPr/>
      <dgm:t>
        <a:bodyPr/>
        <a:lstStyle/>
        <a:p>
          <a:r>
            <a:rPr lang="el-GR" dirty="0"/>
            <a:t>2. </a:t>
          </a:r>
          <a:r>
            <a:rPr lang="en-US" dirty="0"/>
            <a:t>Basic Terms</a:t>
          </a:r>
          <a:endParaRPr lang="el-GR" dirty="0"/>
        </a:p>
      </dgm:t>
    </dgm:pt>
    <dgm:pt modelId="{E561623D-AAC0-4C85-A746-1F312C2E3D5D}" type="sibTrans" cxnId="{A029E746-FD8A-4D73-B528-65CD86F83B79}">
      <dgm:prSet/>
      <dgm:spPr/>
      <dgm:t>
        <a:bodyPr/>
        <a:lstStyle/>
        <a:p>
          <a:endParaRPr lang="el-GR"/>
        </a:p>
      </dgm:t>
    </dgm:pt>
    <dgm:pt modelId="{BEDAE094-1B24-4892-B8AB-01839DD323D7}" type="parTrans" cxnId="{A029E746-FD8A-4D73-B528-65CD86F83B79}">
      <dgm:prSet/>
      <dgm:spPr/>
      <dgm:t>
        <a:bodyPr/>
        <a:lstStyle/>
        <a:p>
          <a:endParaRPr lang="el-GR"/>
        </a:p>
      </dgm:t>
    </dgm:pt>
    <dgm:pt modelId="{C9F747AC-F22B-4290-9D23-460DFDD12223}" type="pres">
      <dgm:prSet presAssocID="{E4911519-DB74-4477-815A-864EABC88E31}" presName="linear" presStyleCnt="0">
        <dgm:presLayoutVars>
          <dgm:dir/>
          <dgm:animLvl val="lvl"/>
          <dgm:resizeHandles val="exact"/>
        </dgm:presLayoutVars>
      </dgm:prSet>
      <dgm:spPr/>
    </dgm:pt>
    <dgm:pt modelId="{D26A6E47-4465-4993-AB47-F9C4176D7918}" type="pres">
      <dgm:prSet presAssocID="{BADA15BB-0C4B-4C53-8C46-0EAD955210FF}" presName="parentLin" presStyleCnt="0"/>
      <dgm:spPr/>
    </dgm:pt>
    <dgm:pt modelId="{80C47DB7-AFFF-45C2-B67C-DA0A481B4386}" type="pres">
      <dgm:prSet presAssocID="{BADA15BB-0C4B-4C53-8C46-0EAD955210FF}" presName="parentLeftMargin" presStyleLbl="node1" presStyleIdx="0" presStyleCnt="5"/>
      <dgm:spPr/>
    </dgm:pt>
    <dgm:pt modelId="{CED09452-3ABA-4EA0-A6D2-B15CA8DD1434}" type="pres">
      <dgm:prSet presAssocID="{BADA15BB-0C4B-4C53-8C46-0EAD955210F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9B19479-5087-4DC4-AD9C-1768226CE902}" type="pres">
      <dgm:prSet presAssocID="{BADA15BB-0C4B-4C53-8C46-0EAD955210FF}" presName="negativeSpace" presStyleCnt="0"/>
      <dgm:spPr/>
    </dgm:pt>
    <dgm:pt modelId="{EB8EEEB4-DC09-4E06-A4AC-B6ADDC5F56D4}" type="pres">
      <dgm:prSet presAssocID="{BADA15BB-0C4B-4C53-8C46-0EAD955210FF}" presName="childText" presStyleLbl="conFgAcc1" presStyleIdx="0" presStyleCnt="5">
        <dgm:presLayoutVars>
          <dgm:bulletEnabled val="1"/>
        </dgm:presLayoutVars>
      </dgm:prSet>
      <dgm:spPr/>
    </dgm:pt>
    <dgm:pt modelId="{21CE7793-3496-438C-BC36-859DB95CA80A}" type="pres">
      <dgm:prSet presAssocID="{3F0FEC8D-7E3B-4F00-9FB3-74AF8C4DC20C}" presName="spaceBetweenRectangles" presStyleCnt="0"/>
      <dgm:spPr/>
    </dgm:pt>
    <dgm:pt modelId="{10AB998B-4651-4C9A-B41A-73283AA8625D}" type="pres">
      <dgm:prSet presAssocID="{7BBE8477-7F76-4BD8-8F50-5A8AA64FB51D}" presName="parentLin" presStyleCnt="0"/>
      <dgm:spPr/>
    </dgm:pt>
    <dgm:pt modelId="{0C93E27B-8D24-4874-B6E0-757C3FBA6FD6}" type="pres">
      <dgm:prSet presAssocID="{7BBE8477-7F76-4BD8-8F50-5A8AA64FB51D}" presName="parentLeftMargin" presStyleLbl="node1" presStyleIdx="0" presStyleCnt="5"/>
      <dgm:spPr/>
    </dgm:pt>
    <dgm:pt modelId="{75D775C7-BA6F-47D5-AB36-EAF4CA166BDD}" type="pres">
      <dgm:prSet presAssocID="{7BBE8477-7F76-4BD8-8F50-5A8AA64FB51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4773763-7C54-4F57-8454-DE92E92EC120}" type="pres">
      <dgm:prSet presAssocID="{7BBE8477-7F76-4BD8-8F50-5A8AA64FB51D}" presName="negativeSpace" presStyleCnt="0"/>
      <dgm:spPr/>
    </dgm:pt>
    <dgm:pt modelId="{C05B20F2-7471-4419-BCC5-B113A3C87322}" type="pres">
      <dgm:prSet presAssocID="{7BBE8477-7F76-4BD8-8F50-5A8AA64FB51D}" presName="childText" presStyleLbl="conFgAcc1" presStyleIdx="1" presStyleCnt="5">
        <dgm:presLayoutVars>
          <dgm:bulletEnabled val="1"/>
        </dgm:presLayoutVars>
      </dgm:prSet>
      <dgm:spPr/>
    </dgm:pt>
    <dgm:pt modelId="{0543D928-E19F-4D93-82F5-62EA426FDE80}" type="pres">
      <dgm:prSet presAssocID="{E561623D-AAC0-4C85-A746-1F312C2E3D5D}" presName="spaceBetweenRectangles" presStyleCnt="0"/>
      <dgm:spPr/>
    </dgm:pt>
    <dgm:pt modelId="{C26CD813-6772-4092-B211-669786432D5E}" type="pres">
      <dgm:prSet presAssocID="{032FE38C-3850-4089-9747-4A2433909D7E}" presName="parentLin" presStyleCnt="0"/>
      <dgm:spPr/>
    </dgm:pt>
    <dgm:pt modelId="{AC658042-D568-471C-B50F-D9E30BBB688E}" type="pres">
      <dgm:prSet presAssocID="{032FE38C-3850-4089-9747-4A2433909D7E}" presName="parentLeftMargin" presStyleLbl="node1" presStyleIdx="1" presStyleCnt="5"/>
      <dgm:spPr/>
    </dgm:pt>
    <dgm:pt modelId="{77D4D795-03C9-4F0F-BD87-860ECF509D5E}" type="pres">
      <dgm:prSet presAssocID="{032FE38C-3850-4089-9747-4A2433909D7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C21FD0E-99CC-4106-8CA5-6183676CE4D6}" type="pres">
      <dgm:prSet presAssocID="{032FE38C-3850-4089-9747-4A2433909D7E}" presName="negativeSpace" presStyleCnt="0"/>
      <dgm:spPr/>
    </dgm:pt>
    <dgm:pt modelId="{516297BB-5EB8-4872-9929-7CF4FDA67798}" type="pres">
      <dgm:prSet presAssocID="{032FE38C-3850-4089-9747-4A2433909D7E}" presName="childText" presStyleLbl="conFgAcc1" presStyleIdx="2" presStyleCnt="5">
        <dgm:presLayoutVars>
          <dgm:bulletEnabled val="1"/>
        </dgm:presLayoutVars>
      </dgm:prSet>
      <dgm:spPr/>
    </dgm:pt>
    <dgm:pt modelId="{CF5E7806-4ACD-4B86-97F9-200A0D04AA70}" type="pres">
      <dgm:prSet presAssocID="{0DD75344-F290-4F61-86BF-5CED2C155485}" presName="spaceBetweenRectangles" presStyleCnt="0"/>
      <dgm:spPr/>
    </dgm:pt>
    <dgm:pt modelId="{1CCCA0C3-BF20-49E8-B4AF-C50BEC3EB8F7}" type="pres">
      <dgm:prSet presAssocID="{7C1EDEA5-1A56-4F75-8281-36DCEAA9683C}" presName="parentLin" presStyleCnt="0"/>
      <dgm:spPr/>
    </dgm:pt>
    <dgm:pt modelId="{CE27F8DD-070F-48E7-A2AA-7E86103FF816}" type="pres">
      <dgm:prSet presAssocID="{7C1EDEA5-1A56-4F75-8281-36DCEAA9683C}" presName="parentLeftMargin" presStyleLbl="node1" presStyleIdx="2" presStyleCnt="5"/>
      <dgm:spPr/>
    </dgm:pt>
    <dgm:pt modelId="{FD544778-CC28-43AE-BAC5-1A8D439E9E01}" type="pres">
      <dgm:prSet presAssocID="{7C1EDEA5-1A56-4F75-8281-36DCEAA968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52935E-6A5B-4EEA-894E-495D40EA9918}" type="pres">
      <dgm:prSet presAssocID="{7C1EDEA5-1A56-4F75-8281-36DCEAA9683C}" presName="negativeSpace" presStyleCnt="0"/>
      <dgm:spPr/>
    </dgm:pt>
    <dgm:pt modelId="{AABCDD86-F274-47FD-8BE3-A87ABCD0F194}" type="pres">
      <dgm:prSet presAssocID="{7C1EDEA5-1A56-4F75-8281-36DCEAA9683C}" presName="childText" presStyleLbl="conFgAcc1" presStyleIdx="3" presStyleCnt="5">
        <dgm:presLayoutVars>
          <dgm:bulletEnabled val="1"/>
        </dgm:presLayoutVars>
      </dgm:prSet>
      <dgm:spPr/>
    </dgm:pt>
    <dgm:pt modelId="{506B976B-FB1C-4D5C-8CA5-FC79BC237504}" type="pres">
      <dgm:prSet presAssocID="{BAB79589-13E4-4EAF-8BA0-C2C62DDBC610}" presName="spaceBetweenRectangles" presStyleCnt="0"/>
      <dgm:spPr/>
    </dgm:pt>
    <dgm:pt modelId="{BEF3CF66-F83F-43AE-8EDF-EFCCA9C39720}" type="pres">
      <dgm:prSet presAssocID="{82CA3E5A-64D6-4F05-8AD6-DE53CE94AE88}" presName="parentLin" presStyleCnt="0"/>
      <dgm:spPr/>
    </dgm:pt>
    <dgm:pt modelId="{8D7F8E4F-19C5-4DB3-8630-D481A4D84D74}" type="pres">
      <dgm:prSet presAssocID="{82CA3E5A-64D6-4F05-8AD6-DE53CE94AE88}" presName="parentLeftMargin" presStyleLbl="node1" presStyleIdx="3" presStyleCnt="5"/>
      <dgm:spPr/>
    </dgm:pt>
    <dgm:pt modelId="{7D6BA49D-6577-4348-B4FB-A4719096AA98}" type="pres">
      <dgm:prSet presAssocID="{82CA3E5A-64D6-4F05-8AD6-DE53CE94AE8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A05FAF1-17C5-40EA-90CB-7AC591C69F09}" type="pres">
      <dgm:prSet presAssocID="{82CA3E5A-64D6-4F05-8AD6-DE53CE94AE88}" presName="negativeSpace" presStyleCnt="0"/>
      <dgm:spPr/>
    </dgm:pt>
    <dgm:pt modelId="{D347B6FD-CCC8-4E9A-8D52-A5B5CD0C63D1}" type="pres">
      <dgm:prSet presAssocID="{82CA3E5A-64D6-4F05-8AD6-DE53CE94AE8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3582C11-85C2-49ED-9233-43A9D1D5E875}" srcId="{E4911519-DB74-4477-815A-864EABC88E31}" destId="{82CA3E5A-64D6-4F05-8AD6-DE53CE94AE88}" srcOrd="4" destOrd="0" parTransId="{F89B9679-38A5-4357-A106-E2EFEF28F112}" sibTransId="{510E10A6-836D-4370-B535-707E63466BEF}"/>
    <dgm:cxn modelId="{5E580519-21E0-4B28-BDF8-6C84061FBE35}" type="presOf" srcId="{7C1EDEA5-1A56-4F75-8281-36DCEAA9683C}" destId="{CE27F8DD-070F-48E7-A2AA-7E86103FF816}" srcOrd="0" destOrd="0" presId="urn:microsoft.com/office/officeart/2005/8/layout/list1"/>
    <dgm:cxn modelId="{3B8F7C1A-A85E-4B43-9B5D-E19C8EBC6C51}" type="presOf" srcId="{82CA3E5A-64D6-4F05-8AD6-DE53CE94AE88}" destId="{8D7F8E4F-19C5-4DB3-8630-D481A4D84D74}" srcOrd="0" destOrd="0" presId="urn:microsoft.com/office/officeart/2005/8/layout/list1"/>
    <dgm:cxn modelId="{6E89AD26-4469-4F77-99B8-A76F9D544CDF}" type="presOf" srcId="{7BBE8477-7F76-4BD8-8F50-5A8AA64FB51D}" destId="{0C93E27B-8D24-4874-B6E0-757C3FBA6FD6}" srcOrd="0" destOrd="0" presId="urn:microsoft.com/office/officeart/2005/8/layout/list1"/>
    <dgm:cxn modelId="{90D82030-D141-4002-A2F9-B9230836821B}" type="presOf" srcId="{032FE38C-3850-4089-9747-4A2433909D7E}" destId="{77D4D795-03C9-4F0F-BD87-860ECF509D5E}" srcOrd="1" destOrd="0" presId="urn:microsoft.com/office/officeart/2005/8/layout/list1"/>
    <dgm:cxn modelId="{E15E5937-2946-4D3A-A203-CE254F163ACB}" type="presOf" srcId="{7BBE8477-7F76-4BD8-8F50-5A8AA64FB51D}" destId="{75D775C7-BA6F-47D5-AB36-EAF4CA166BDD}" srcOrd="1" destOrd="0" presId="urn:microsoft.com/office/officeart/2005/8/layout/list1"/>
    <dgm:cxn modelId="{3B04565C-7A55-435D-BAC5-B95E11E51F0B}" srcId="{E4911519-DB74-4477-815A-864EABC88E31}" destId="{7C1EDEA5-1A56-4F75-8281-36DCEAA9683C}" srcOrd="3" destOrd="0" parTransId="{1939B344-47DE-43E7-B075-CF9335CEE0B1}" sibTransId="{BAB79589-13E4-4EAF-8BA0-C2C62DDBC610}"/>
    <dgm:cxn modelId="{75AFD85E-6E73-4742-8C8D-A7D82D3108E1}" srcId="{E4911519-DB74-4477-815A-864EABC88E31}" destId="{BADA15BB-0C4B-4C53-8C46-0EAD955210FF}" srcOrd="0" destOrd="0" parTransId="{34977FEA-266C-4396-B558-F92FD7A1BDCA}" sibTransId="{3F0FEC8D-7E3B-4F00-9FB3-74AF8C4DC20C}"/>
    <dgm:cxn modelId="{A029E746-FD8A-4D73-B528-65CD86F83B79}" srcId="{E4911519-DB74-4477-815A-864EABC88E31}" destId="{7BBE8477-7F76-4BD8-8F50-5A8AA64FB51D}" srcOrd="1" destOrd="0" parTransId="{BEDAE094-1B24-4892-B8AB-01839DD323D7}" sibTransId="{E561623D-AAC0-4C85-A746-1F312C2E3D5D}"/>
    <dgm:cxn modelId="{77E7786C-0861-4D5E-867B-32783B800AC5}" type="presOf" srcId="{2F44126C-5E92-4594-BBB6-E5D3E92B7114}" destId="{EB8EEEB4-DC09-4E06-A4AC-B6ADDC5F56D4}" srcOrd="0" destOrd="0" presId="urn:microsoft.com/office/officeart/2005/8/layout/list1"/>
    <dgm:cxn modelId="{C376B36F-CE0C-4424-9C82-B06ECC368AC8}" type="presOf" srcId="{82CA3E5A-64D6-4F05-8AD6-DE53CE94AE88}" destId="{7D6BA49D-6577-4348-B4FB-A4719096AA98}" srcOrd="1" destOrd="0" presId="urn:microsoft.com/office/officeart/2005/8/layout/list1"/>
    <dgm:cxn modelId="{4983A870-6A4E-414F-976B-8124D9C93685}" srcId="{E4911519-DB74-4477-815A-864EABC88E31}" destId="{032FE38C-3850-4089-9747-4A2433909D7E}" srcOrd="2" destOrd="0" parTransId="{4FF3CCF3-34A0-4B98-8445-D2941ED48E54}" sibTransId="{0DD75344-F290-4F61-86BF-5CED2C155485}"/>
    <dgm:cxn modelId="{C46BCC75-2071-4FD7-AA61-2A78EFE7059E}" type="presOf" srcId="{E4911519-DB74-4477-815A-864EABC88E31}" destId="{C9F747AC-F22B-4290-9D23-460DFDD12223}" srcOrd="0" destOrd="0" presId="urn:microsoft.com/office/officeart/2005/8/layout/list1"/>
    <dgm:cxn modelId="{0E4C0184-BB23-43FC-A2F8-9FCB1A0394A3}" srcId="{BADA15BB-0C4B-4C53-8C46-0EAD955210FF}" destId="{2F44126C-5E92-4594-BBB6-E5D3E92B7114}" srcOrd="0" destOrd="0" parTransId="{010136BB-037C-4206-A171-7AFE2E031CAF}" sibTransId="{20A1E66D-574F-4DD9-9309-4DE1030B2F4E}"/>
    <dgm:cxn modelId="{30665FA3-0A33-4EF0-81D3-B512640A852B}" type="presOf" srcId="{032FE38C-3850-4089-9747-4A2433909D7E}" destId="{AC658042-D568-471C-B50F-D9E30BBB688E}" srcOrd="0" destOrd="0" presId="urn:microsoft.com/office/officeart/2005/8/layout/list1"/>
    <dgm:cxn modelId="{3644A7C3-DE48-4E69-BECC-D09A245ABFD7}" type="presOf" srcId="{BADA15BB-0C4B-4C53-8C46-0EAD955210FF}" destId="{CED09452-3ABA-4EA0-A6D2-B15CA8DD1434}" srcOrd="1" destOrd="0" presId="urn:microsoft.com/office/officeart/2005/8/layout/list1"/>
    <dgm:cxn modelId="{A6A747E0-9077-4678-AE71-BC82571E8B88}" type="presOf" srcId="{267C8095-1B0A-4678-B875-F42D0E76F138}" destId="{AABCDD86-F274-47FD-8BE3-A87ABCD0F194}" srcOrd="0" destOrd="0" presId="urn:microsoft.com/office/officeart/2005/8/layout/list1"/>
    <dgm:cxn modelId="{090CB3F6-6FB0-4281-8460-26D1838D5B60}" type="presOf" srcId="{BADA15BB-0C4B-4C53-8C46-0EAD955210FF}" destId="{80C47DB7-AFFF-45C2-B67C-DA0A481B4386}" srcOrd="0" destOrd="0" presId="urn:microsoft.com/office/officeart/2005/8/layout/list1"/>
    <dgm:cxn modelId="{D2E085F7-5534-4223-89A2-E97612802E67}" srcId="{7C1EDEA5-1A56-4F75-8281-36DCEAA9683C}" destId="{267C8095-1B0A-4678-B875-F42D0E76F138}" srcOrd="0" destOrd="0" parTransId="{87858DC7-2B47-4893-9DBA-5F682FA10C80}" sibTransId="{A8714C8E-6C9A-4455-A838-36DEF2D7CE60}"/>
    <dgm:cxn modelId="{4180DAFC-0358-4450-95E3-702F025FB4C6}" type="presOf" srcId="{7C1EDEA5-1A56-4F75-8281-36DCEAA9683C}" destId="{FD544778-CC28-43AE-BAC5-1A8D439E9E01}" srcOrd="1" destOrd="0" presId="urn:microsoft.com/office/officeart/2005/8/layout/list1"/>
    <dgm:cxn modelId="{B9F364D2-D1C7-422F-8F28-F110F4F47F8F}" type="presParOf" srcId="{C9F747AC-F22B-4290-9D23-460DFDD12223}" destId="{D26A6E47-4465-4993-AB47-F9C4176D7918}" srcOrd="0" destOrd="0" presId="urn:microsoft.com/office/officeart/2005/8/layout/list1"/>
    <dgm:cxn modelId="{3822A75F-E86D-46FC-9A62-D0690A3608F2}" type="presParOf" srcId="{D26A6E47-4465-4993-AB47-F9C4176D7918}" destId="{80C47DB7-AFFF-45C2-B67C-DA0A481B4386}" srcOrd="0" destOrd="0" presId="urn:microsoft.com/office/officeart/2005/8/layout/list1"/>
    <dgm:cxn modelId="{45A92278-7A0D-4D7B-83C9-E585CD4F50A7}" type="presParOf" srcId="{D26A6E47-4465-4993-AB47-F9C4176D7918}" destId="{CED09452-3ABA-4EA0-A6D2-B15CA8DD1434}" srcOrd="1" destOrd="0" presId="urn:microsoft.com/office/officeart/2005/8/layout/list1"/>
    <dgm:cxn modelId="{7BBC2DDD-C341-457C-B444-A9A63BC2D94C}" type="presParOf" srcId="{C9F747AC-F22B-4290-9D23-460DFDD12223}" destId="{A9B19479-5087-4DC4-AD9C-1768226CE902}" srcOrd="1" destOrd="0" presId="urn:microsoft.com/office/officeart/2005/8/layout/list1"/>
    <dgm:cxn modelId="{F686999B-3BA4-4FE5-860F-2DEE8D75684D}" type="presParOf" srcId="{C9F747AC-F22B-4290-9D23-460DFDD12223}" destId="{EB8EEEB4-DC09-4E06-A4AC-B6ADDC5F56D4}" srcOrd="2" destOrd="0" presId="urn:microsoft.com/office/officeart/2005/8/layout/list1"/>
    <dgm:cxn modelId="{30B761F8-BE4D-4368-93E0-357514E478CD}" type="presParOf" srcId="{C9F747AC-F22B-4290-9D23-460DFDD12223}" destId="{21CE7793-3496-438C-BC36-859DB95CA80A}" srcOrd="3" destOrd="0" presId="urn:microsoft.com/office/officeart/2005/8/layout/list1"/>
    <dgm:cxn modelId="{D894E44F-ADD8-453F-9E1E-3ADB55FEB25D}" type="presParOf" srcId="{C9F747AC-F22B-4290-9D23-460DFDD12223}" destId="{10AB998B-4651-4C9A-B41A-73283AA8625D}" srcOrd="4" destOrd="0" presId="urn:microsoft.com/office/officeart/2005/8/layout/list1"/>
    <dgm:cxn modelId="{E6D21A99-DE72-44B9-90B7-0F23E28D0167}" type="presParOf" srcId="{10AB998B-4651-4C9A-B41A-73283AA8625D}" destId="{0C93E27B-8D24-4874-B6E0-757C3FBA6FD6}" srcOrd="0" destOrd="0" presId="urn:microsoft.com/office/officeart/2005/8/layout/list1"/>
    <dgm:cxn modelId="{B5D24B3D-DE15-44CB-B985-2B7A53B18AD7}" type="presParOf" srcId="{10AB998B-4651-4C9A-B41A-73283AA8625D}" destId="{75D775C7-BA6F-47D5-AB36-EAF4CA166BDD}" srcOrd="1" destOrd="0" presId="urn:microsoft.com/office/officeart/2005/8/layout/list1"/>
    <dgm:cxn modelId="{91DD1550-14B3-4948-B94F-C5144F0F2B21}" type="presParOf" srcId="{C9F747AC-F22B-4290-9D23-460DFDD12223}" destId="{84773763-7C54-4F57-8454-DE92E92EC120}" srcOrd="5" destOrd="0" presId="urn:microsoft.com/office/officeart/2005/8/layout/list1"/>
    <dgm:cxn modelId="{0E825A1C-7C1D-47BC-9951-A92267DAA851}" type="presParOf" srcId="{C9F747AC-F22B-4290-9D23-460DFDD12223}" destId="{C05B20F2-7471-4419-BCC5-B113A3C87322}" srcOrd="6" destOrd="0" presId="urn:microsoft.com/office/officeart/2005/8/layout/list1"/>
    <dgm:cxn modelId="{D9245572-C40C-4A32-A2EE-BAEC1CA8B3F6}" type="presParOf" srcId="{C9F747AC-F22B-4290-9D23-460DFDD12223}" destId="{0543D928-E19F-4D93-82F5-62EA426FDE80}" srcOrd="7" destOrd="0" presId="urn:microsoft.com/office/officeart/2005/8/layout/list1"/>
    <dgm:cxn modelId="{36C1FAAB-867D-4C1E-9D91-7C413151C79D}" type="presParOf" srcId="{C9F747AC-F22B-4290-9D23-460DFDD12223}" destId="{C26CD813-6772-4092-B211-669786432D5E}" srcOrd="8" destOrd="0" presId="urn:microsoft.com/office/officeart/2005/8/layout/list1"/>
    <dgm:cxn modelId="{824B7DE3-17A4-4C2A-82DA-7A435AB4B1B8}" type="presParOf" srcId="{C26CD813-6772-4092-B211-669786432D5E}" destId="{AC658042-D568-471C-B50F-D9E30BBB688E}" srcOrd="0" destOrd="0" presId="urn:microsoft.com/office/officeart/2005/8/layout/list1"/>
    <dgm:cxn modelId="{13927D62-A531-45DF-9E8B-7241DD81BB46}" type="presParOf" srcId="{C26CD813-6772-4092-B211-669786432D5E}" destId="{77D4D795-03C9-4F0F-BD87-860ECF509D5E}" srcOrd="1" destOrd="0" presId="urn:microsoft.com/office/officeart/2005/8/layout/list1"/>
    <dgm:cxn modelId="{8541FB6E-3EB3-4266-9A68-8CA9F51E8441}" type="presParOf" srcId="{C9F747AC-F22B-4290-9D23-460DFDD12223}" destId="{EC21FD0E-99CC-4106-8CA5-6183676CE4D6}" srcOrd="9" destOrd="0" presId="urn:microsoft.com/office/officeart/2005/8/layout/list1"/>
    <dgm:cxn modelId="{EEC8DE58-BFE6-437A-BEEA-481B1CA2F1BD}" type="presParOf" srcId="{C9F747AC-F22B-4290-9D23-460DFDD12223}" destId="{516297BB-5EB8-4872-9929-7CF4FDA67798}" srcOrd="10" destOrd="0" presId="urn:microsoft.com/office/officeart/2005/8/layout/list1"/>
    <dgm:cxn modelId="{080C3778-531E-4C53-9AB7-60C7891B677A}" type="presParOf" srcId="{C9F747AC-F22B-4290-9D23-460DFDD12223}" destId="{CF5E7806-4ACD-4B86-97F9-200A0D04AA70}" srcOrd="11" destOrd="0" presId="urn:microsoft.com/office/officeart/2005/8/layout/list1"/>
    <dgm:cxn modelId="{590975CC-EF34-479B-A68D-0C228E541E2B}" type="presParOf" srcId="{C9F747AC-F22B-4290-9D23-460DFDD12223}" destId="{1CCCA0C3-BF20-49E8-B4AF-C50BEC3EB8F7}" srcOrd="12" destOrd="0" presId="urn:microsoft.com/office/officeart/2005/8/layout/list1"/>
    <dgm:cxn modelId="{FF6B62CD-D512-46EF-A027-696C3DF47DCD}" type="presParOf" srcId="{1CCCA0C3-BF20-49E8-B4AF-C50BEC3EB8F7}" destId="{CE27F8DD-070F-48E7-A2AA-7E86103FF816}" srcOrd="0" destOrd="0" presId="urn:microsoft.com/office/officeart/2005/8/layout/list1"/>
    <dgm:cxn modelId="{F85BC681-B9D4-4EE5-BEDB-F630D0305443}" type="presParOf" srcId="{1CCCA0C3-BF20-49E8-B4AF-C50BEC3EB8F7}" destId="{FD544778-CC28-43AE-BAC5-1A8D439E9E01}" srcOrd="1" destOrd="0" presId="urn:microsoft.com/office/officeart/2005/8/layout/list1"/>
    <dgm:cxn modelId="{6017226D-7164-4B26-952C-1FC03A28C328}" type="presParOf" srcId="{C9F747AC-F22B-4290-9D23-460DFDD12223}" destId="{FD52935E-6A5B-4EEA-894E-495D40EA9918}" srcOrd="13" destOrd="0" presId="urn:microsoft.com/office/officeart/2005/8/layout/list1"/>
    <dgm:cxn modelId="{5013EE2C-D402-4A30-9F03-7AA9260F4F94}" type="presParOf" srcId="{C9F747AC-F22B-4290-9D23-460DFDD12223}" destId="{AABCDD86-F274-47FD-8BE3-A87ABCD0F194}" srcOrd="14" destOrd="0" presId="urn:microsoft.com/office/officeart/2005/8/layout/list1"/>
    <dgm:cxn modelId="{6E8B35F3-EB92-46B2-BF4D-CAF0B59917D4}" type="presParOf" srcId="{C9F747AC-F22B-4290-9D23-460DFDD12223}" destId="{506B976B-FB1C-4D5C-8CA5-FC79BC237504}" srcOrd="15" destOrd="0" presId="urn:microsoft.com/office/officeart/2005/8/layout/list1"/>
    <dgm:cxn modelId="{48195706-0C6D-470E-91D3-787DADBAD5E2}" type="presParOf" srcId="{C9F747AC-F22B-4290-9D23-460DFDD12223}" destId="{BEF3CF66-F83F-43AE-8EDF-EFCCA9C39720}" srcOrd="16" destOrd="0" presId="urn:microsoft.com/office/officeart/2005/8/layout/list1"/>
    <dgm:cxn modelId="{023991ED-77D4-4A80-A95A-2D05EFFD8B78}" type="presParOf" srcId="{BEF3CF66-F83F-43AE-8EDF-EFCCA9C39720}" destId="{8D7F8E4F-19C5-4DB3-8630-D481A4D84D74}" srcOrd="0" destOrd="0" presId="urn:microsoft.com/office/officeart/2005/8/layout/list1"/>
    <dgm:cxn modelId="{EAA8AA29-3E2B-4D87-B12C-8113B3C5C241}" type="presParOf" srcId="{BEF3CF66-F83F-43AE-8EDF-EFCCA9C39720}" destId="{7D6BA49D-6577-4348-B4FB-A4719096AA98}" srcOrd="1" destOrd="0" presId="urn:microsoft.com/office/officeart/2005/8/layout/list1"/>
    <dgm:cxn modelId="{309A7F9C-7EA7-4274-802C-95DB2AE5450F}" type="presParOf" srcId="{C9F747AC-F22B-4290-9D23-460DFDD12223}" destId="{CA05FAF1-17C5-40EA-90CB-7AC591C69F09}" srcOrd="17" destOrd="0" presId="urn:microsoft.com/office/officeart/2005/8/layout/list1"/>
    <dgm:cxn modelId="{4F79BAE7-D230-4558-B206-C7318286167A}" type="presParOf" srcId="{C9F747AC-F22B-4290-9D23-460DFDD12223}" destId="{D347B6FD-CCC8-4E9A-8D52-A5B5CD0C63D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5D8C2B-F501-430C-9387-B5E3DEE28B79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C20BB2F-2A84-4263-BBCC-D79D0C80CC78}">
      <dgm:prSet custT="1"/>
      <dgm:spPr/>
      <dgm:t>
        <a:bodyPr/>
        <a:lstStyle/>
        <a:p>
          <a:r>
            <a:rPr lang="en-US" sz="3200" b="1" dirty="0"/>
            <a:t>Ecology</a:t>
          </a:r>
          <a:r>
            <a:rPr lang="el-GR" sz="3200" b="1" dirty="0"/>
            <a:t>: </a:t>
          </a:r>
          <a:r>
            <a:rPr lang="en-US" sz="3200" b="1" dirty="0"/>
            <a:t> </a:t>
          </a:r>
          <a:r>
            <a:rPr lang="en-US" sz="3200" dirty="0"/>
            <a:t>the average population density or population size of a species below which its numbers tend to increase and above which its numbers tend to decrease because of shortages of resources. </a:t>
          </a:r>
        </a:p>
      </dgm:t>
    </dgm:pt>
    <dgm:pt modelId="{A10DAF52-DC96-4808-82D0-8CC801A97C78}" type="parTrans" cxnId="{3DEB518E-2F48-419D-8F4F-6F9CEB160E7F}">
      <dgm:prSet/>
      <dgm:spPr/>
      <dgm:t>
        <a:bodyPr/>
        <a:lstStyle/>
        <a:p>
          <a:endParaRPr lang="en-US"/>
        </a:p>
      </dgm:t>
    </dgm:pt>
    <dgm:pt modelId="{AAD3C805-A8E9-458F-A903-3A07C3822283}" type="sibTrans" cxnId="{3DEB518E-2F48-419D-8F4F-6F9CEB160E7F}">
      <dgm:prSet/>
      <dgm:spPr/>
      <dgm:t>
        <a:bodyPr/>
        <a:lstStyle/>
        <a:p>
          <a:endParaRPr lang="en-US"/>
        </a:p>
      </dgm:t>
    </dgm:pt>
    <dgm:pt modelId="{9837DE82-51FF-4DD3-9055-2E1AE737806E}">
      <dgm:prSet custT="1"/>
      <dgm:spPr/>
      <dgm:t>
        <a:bodyPr/>
        <a:lstStyle/>
        <a:p>
          <a:endParaRPr lang="en-US" sz="3000" dirty="0"/>
        </a:p>
      </dgm:t>
    </dgm:pt>
    <dgm:pt modelId="{899A27D0-CD9E-4610-BB33-4F10B7CE8A20}" type="parTrans" cxnId="{937C14C3-F2A8-46C3-B778-95698C2D6282}">
      <dgm:prSet/>
      <dgm:spPr/>
      <dgm:t>
        <a:bodyPr/>
        <a:lstStyle/>
        <a:p>
          <a:endParaRPr lang="en-US"/>
        </a:p>
      </dgm:t>
    </dgm:pt>
    <dgm:pt modelId="{B13E5753-DD40-4455-B2DF-4BF12206C44F}" type="sibTrans" cxnId="{937C14C3-F2A8-46C3-B778-95698C2D6282}">
      <dgm:prSet/>
      <dgm:spPr/>
      <dgm:t>
        <a:bodyPr/>
        <a:lstStyle/>
        <a:p>
          <a:endParaRPr lang="en-US"/>
        </a:p>
      </dgm:t>
    </dgm:pt>
    <dgm:pt modelId="{9146711A-74BB-41B4-86DE-B4557B0855F5}">
      <dgm:prSet custT="1"/>
      <dgm:spPr/>
      <dgm:t>
        <a:bodyPr/>
        <a:lstStyle/>
        <a:p>
          <a:r>
            <a:rPr lang="en-US" sz="3200" b="1" dirty="0"/>
            <a:t>Destination: </a:t>
          </a:r>
          <a:r>
            <a:rPr lang="en-US" sz="3200" dirty="0"/>
            <a:t>The amount of environmental, social and economic pressure a touristic destination can support without being degraded and unsustainable </a:t>
          </a:r>
          <a:endParaRPr lang="el-GR" sz="3200" dirty="0"/>
        </a:p>
      </dgm:t>
    </dgm:pt>
    <dgm:pt modelId="{A9EA0CC2-62DF-4794-B884-C0DEC70CB995}" type="parTrans" cxnId="{23B939D8-C68B-4519-8D67-9DF1464DD476}">
      <dgm:prSet/>
      <dgm:spPr/>
      <dgm:t>
        <a:bodyPr/>
        <a:lstStyle/>
        <a:p>
          <a:endParaRPr lang="el-GR"/>
        </a:p>
      </dgm:t>
    </dgm:pt>
    <dgm:pt modelId="{DDB06E85-91DA-468B-958D-5F92B1A41347}" type="sibTrans" cxnId="{23B939D8-C68B-4519-8D67-9DF1464DD476}">
      <dgm:prSet/>
      <dgm:spPr/>
      <dgm:t>
        <a:bodyPr/>
        <a:lstStyle/>
        <a:p>
          <a:endParaRPr lang="el-GR"/>
        </a:p>
      </dgm:t>
    </dgm:pt>
    <dgm:pt modelId="{FA62BE06-F53B-4A4C-9725-A0AA35745694}" type="pres">
      <dgm:prSet presAssocID="{995D8C2B-F501-430C-9387-B5E3DEE28B79}" presName="vert0" presStyleCnt="0">
        <dgm:presLayoutVars>
          <dgm:dir/>
          <dgm:animOne val="branch"/>
          <dgm:animLvl val="lvl"/>
        </dgm:presLayoutVars>
      </dgm:prSet>
      <dgm:spPr/>
    </dgm:pt>
    <dgm:pt modelId="{7F225460-6D9E-462A-A539-083DC1AE6F11}" type="pres">
      <dgm:prSet presAssocID="{CC20BB2F-2A84-4263-BBCC-D79D0C80CC78}" presName="thickLine" presStyleLbl="alignNode1" presStyleIdx="0" presStyleCnt="3"/>
      <dgm:spPr/>
    </dgm:pt>
    <dgm:pt modelId="{71C33211-5487-4014-8C0A-A9E8E06985C2}" type="pres">
      <dgm:prSet presAssocID="{CC20BB2F-2A84-4263-BBCC-D79D0C80CC78}" presName="horz1" presStyleCnt="0"/>
      <dgm:spPr/>
    </dgm:pt>
    <dgm:pt modelId="{8E27A914-783C-427F-9486-D7DFD18597FC}" type="pres">
      <dgm:prSet presAssocID="{CC20BB2F-2A84-4263-BBCC-D79D0C80CC78}" presName="tx1" presStyleLbl="revTx" presStyleIdx="0" presStyleCnt="3"/>
      <dgm:spPr/>
    </dgm:pt>
    <dgm:pt modelId="{58C27106-F904-4BB7-83A6-75BF23203F86}" type="pres">
      <dgm:prSet presAssocID="{CC20BB2F-2A84-4263-BBCC-D79D0C80CC78}" presName="vert1" presStyleCnt="0"/>
      <dgm:spPr/>
    </dgm:pt>
    <dgm:pt modelId="{BCE0FB9A-2705-4218-A18C-0505B1098AAD}" type="pres">
      <dgm:prSet presAssocID="{9837DE82-51FF-4DD3-9055-2E1AE737806E}" presName="thickLine" presStyleLbl="alignNode1" presStyleIdx="1" presStyleCnt="3"/>
      <dgm:spPr/>
    </dgm:pt>
    <dgm:pt modelId="{33DE47DE-7955-41A6-86D8-0972355DE4AB}" type="pres">
      <dgm:prSet presAssocID="{9837DE82-51FF-4DD3-9055-2E1AE737806E}" presName="horz1" presStyleCnt="0"/>
      <dgm:spPr/>
    </dgm:pt>
    <dgm:pt modelId="{6A74216A-F872-47E6-80DB-9693DBB505A1}" type="pres">
      <dgm:prSet presAssocID="{9837DE82-51FF-4DD3-9055-2E1AE737806E}" presName="tx1" presStyleLbl="revTx" presStyleIdx="1" presStyleCnt="3" custLinFactNeighborY="-64419"/>
      <dgm:spPr/>
    </dgm:pt>
    <dgm:pt modelId="{7A16B348-CC3C-4344-BC7D-6AEBC99AFF5F}" type="pres">
      <dgm:prSet presAssocID="{9837DE82-51FF-4DD3-9055-2E1AE737806E}" presName="vert1" presStyleCnt="0"/>
      <dgm:spPr/>
    </dgm:pt>
    <dgm:pt modelId="{15F131B2-1DD3-4891-ADA5-0D8409D785B6}" type="pres">
      <dgm:prSet presAssocID="{9146711A-74BB-41B4-86DE-B4557B0855F5}" presName="thickLine" presStyleLbl="alignNode1" presStyleIdx="2" presStyleCnt="3"/>
      <dgm:spPr/>
    </dgm:pt>
    <dgm:pt modelId="{4A0598B7-3208-4957-A29D-8D8FBB861A84}" type="pres">
      <dgm:prSet presAssocID="{9146711A-74BB-41B4-86DE-B4557B0855F5}" presName="horz1" presStyleCnt="0"/>
      <dgm:spPr/>
    </dgm:pt>
    <dgm:pt modelId="{16410FC2-26CA-4539-A38F-3B77C70A772A}" type="pres">
      <dgm:prSet presAssocID="{9146711A-74BB-41B4-86DE-B4557B0855F5}" presName="tx1" presStyleLbl="revTx" presStyleIdx="2" presStyleCnt="3" custScaleY="177760"/>
      <dgm:spPr/>
    </dgm:pt>
    <dgm:pt modelId="{E4E7FCC4-147A-47C9-AD23-208ACA95D8B3}" type="pres">
      <dgm:prSet presAssocID="{9146711A-74BB-41B4-86DE-B4557B0855F5}" presName="vert1" presStyleCnt="0"/>
      <dgm:spPr/>
    </dgm:pt>
  </dgm:ptLst>
  <dgm:cxnLst>
    <dgm:cxn modelId="{26DC3536-B0CE-43CE-B0A6-E3311F73EB01}" type="presOf" srcId="{9146711A-74BB-41B4-86DE-B4557B0855F5}" destId="{16410FC2-26CA-4539-A38F-3B77C70A772A}" srcOrd="0" destOrd="0" presId="urn:microsoft.com/office/officeart/2008/layout/LinedList"/>
    <dgm:cxn modelId="{B5B3B24E-AB77-4173-B739-2DBBF545554A}" type="presOf" srcId="{9837DE82-51FF-4DD3-9055-2E1AE737806E}" destId="{6A74216A-F872-47E6-80DB-9693DBB505A1}" srcOrd="0" destOrd="0" presId="urn:microsoft.com/office/officeart/2008/layout/LinedList"/>
    <dgm:cxn modelId="{CC19CF8C-0AFA-4ACB-A2C8-EC1C720AE852}" type="presOf" srcId="{CC20BB2F-2A84-4263-BBCC-D79D0C80CC78}" destId="{8E27A914-783C-427F-9486-D7DFD18597FC}" srcOrd="0" destOrd="0" presId="urn:microsoft.com/office/officeart/2008/layout/LinedList"/>
    <dgm:cxn modelId="{3DEB518E-2F48-419D-8F4F-6F9CEB160E7F}" srcId="{995D8C2B-F501-430C-9387-B5E3DEE28B79}" destId="{CC20BB2F-2A84-4263-BBCC-D79D0C80CC78}" srcOrd="0" destOrd="0" parTransId="{A10DAF52-DC96-4808-82D0-8CC801A97C78}" sibTransId="{AAD3C805-A8E9-458F-A903-3A07C3822283}"/>
    <dgm:cxn modelId="{79F348BB-D26A-4022-87B2-415918F30A72}" type="presOf" srcId="{995D8C2B-F501-430C-9387-B5E3DEE28B79}" destId="{FA62BE06-F53B-4A4C-9725-A0AA35745694}" srcOrd="0" destOrd="0" presId="urn:microsoft.com/office/officeart/2008/layout/LinedList"/>
    <dgm:cxn modelId="{937C14C3-F2A8-46C3-B778-95698C2D6282}" srcId="{995D8C2B-F501-430C-9387-B5E3DEE28B79}" destId="{9837DE82-51FF-4DD3-9055-2E1AE737806E}" srcOrd="1" destOrd="0" parTransId="{899A27D0-CD9E-4610-BB33-4F10B7CE8A20}" sibTransId="{B13E5753-DD40-4455-B2DF-4BF12206C44F}"/>
    <dgm:cxn modelId="{23B939D8-C68B-4519-8D67-9DF1464DD476}" srcId="{995D8C2B-F501-430C-9387-B5E3DEE28B79}" destId="{9146711A-74BB-41B4-86DE-B4557B0855F5}" srcOrd="2" destOrd="0" parTransId="{A9EA0CC2-62DF-4794-B884-C0DEC70CB995}" sibTransId="{DDB06E85-91DA-468B-958D-5F92B1A41347}"/>
    <dgm:cxn modelId="{A23D0B44-BEC2-46F4-959B-1C606ED3304F}" type="presParOf" srcId="{FA62BE06-F53B-4A4C-9725-A0AA35745694}" destId="{7F225460-6D9E-462A-A539-083DC1AE6F11}" srcOrd="0" destOrd="0" presId="urn:microsoft.com/office/officeart/2008/layout/LinedList"/>
    <dgm:cxn modelId="{7E0158DE-EFF2-4FC1-BBD9-4980F17F7408}" type="presParOf" srcId="{FA62BE06-F53B-4A4C-9725-A0AA35745694}" destId="{71C33211-5487-4014-8C0A-A9E8E06985C2}" srcOrd="1" destOrd="0" presId="urn:microsoft.com/office/officeart/2008/layout/LinedList"/>
    <dgm:cxn modelId="{BBAD56D4-DA0F-49DA-B2CC-82B861A37B39}" type="presParOf" srcId="{71C33211-5487-4014-8C0A-A9E8E06985C2}" destId="{8E27A914-783C-427F-9486-D7DFD18597FC}" srcOrd="0" destOrd="0" presId="urn:microsoft.com/office/officeart/2008/layout/LinedList"/>
    <dgm:cxn modelId="{07C62868-672B-4168-A4C4-DEFE6FED9F9D}" type="presParOf" srcId="{71C33211-5487-4014-8C0A-A9E8E06985C2}" destId="{58C27106-F904-4BB7-83A6-75BF23203F86}" srcOrd="1" destOrd="0" presId="urn:microsoft.com/office/officeart/2008/layout/LinedList"/>
    <dgm:cxn modelId="{6B0532F9-A4CE-4ED2-8131-EBA3C5043DC4}" type="presParOf" srcId="{FA62BE06-F53B-4A4C-9725-A0AA35745694}" destId="{BCE0FB9A-2705-4218-A18C-0505B1098AAD}" srcOrd="2" destOrd="0" presId="urn:microsoft.com/office/officeart/2008/layout/LinedList"/>
    <dgm:cxn modelId="{AC9D09C6-DA97-4B24-AB95-B6A1A6FA393E}" type="presParOf" srcId="{FA62BE06-F53B-4A4C-9725-A0AA35745694}" destId="{33DE47DE-7955-41A6-86D8-0972355DE4AB}" srcOrd="3" destOrd="0" presId="urn:microsoft.com/office/officeart/2008/layout/LinedList"/>
    <dgm:cxn modelId="{99C381E4-3C37-4FBA-93FC-526E8A63CC25}" type="presParOf" srcId="{33DE47DE-7955-41A6-86D8-0972355DE4AB}" destId="{6A74216A-F872-47E6-80DB-9693DBB505A1}" srcOrd="0" destOrd="0" presId="urn:microsoft.com/office/officeart/2008/layout/LinedList"/>
    <dgm:cxn modelId="{FE8DE580-A479-4B04-B883-CAB889BA8A60}" type="presParOf" srcId="{33DE47DE-7955-41A6-86D8-0972355DE4AB}" destId="{7A16B348-CC3C-4344-BC7D-6AEBC99AFF5F}" srcOrd="1" destOrd="0" presId="urn:microsoft.com/office/officeart/2008/layout/LinedList"/>
    <dgm:cxn modelId="{D8FD8094-1ED5-44C2-AD5B-54FD1ABFB5EC}" type="presParOf" srcId="{FA62BE06-F53B-4A4C-9725-A0AA35745694}" destId="{15F131B2-1DD3-4891-ADA5-0D8409D785B6}" srcOrd="4" destOrd="0" presId="urn:microsoft.com/office/officeart/2008/layout/LinedList"/>
    <dgm:cxn modelId="{ACB82B35-8FC8-4959-AB91-002DDEA8A8FE}" type="presParOf" srcId="{FA62BE06-F53B-4A4C-9725-A0AA35745694}" destId="{4A0598B7-3208-4957-A29D-8D8FBB861A84}" srcOrd="5" destOrd="0" presId="urn:microsoft.com/office/officeart/2008/layout/LinedList"/>
    <dgm:cxn modelId="{9FCC39C4-D4F2-4C1B-B40B-99758D964733}" type="presParOf" srcId="{4A0598B7-3208-4957-A29D-8D8FBB861A84}" destId="{16410FC2-26CA-4539-A38F-3B77C70A772A}" srcOrd="0" destOrd="0" presId="urn:microsoft.com/office/officeart/2008/layout/LinedList"/>
    <dgm:cxn modelId="{08805257-CDEE-4672-A557-8731FD669BEE}" type="presParOf" srcId="{4A0598B7-3208-4957-A29D-8D8FBB861A84}" destId="{E4E7FCC4-147A-47C9-AD23-208ACA95D8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DB3D9-141A-4974-9F92-E51ABC8941C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1005BA-82D7-4209-BE7E-A45755DBED29}">
      <dgm:prSet/>
      <dgm:spPr/>
      <dgm:t>
        <a:bodyPr/>
        <a:lstStyle/>
        <a:p>
          <a:r>
            <a:rPr lang="en-US" dirty="0"/>
            <a:t>Southern Aegean: </a:t>
          </a:r>
        </a:p>
        <a:p>
          <a:r>
            <a:rPr lang="en-US" dirty="0"/>
            <a:t>Cyclades</a:t>
          </a:r>
        </a:p>
      </dgm:t>
    </dgm:pt>
    <dgm:pt modelId="{B2C705DD-60E3-4A47-8C0B-FA28347832E9}" type="parTrans" cxnId="{8BFEAE1C-F983-4656-9C09-44BF24BABE94}">
      <dgm:prSet/>
      <dgm:spPr/>
      <dgm:t>
        <a:bodyPr/>
        <a:lstStyle/>
        <a:p>
          <a:endParaRPr lang="en-US"/>
        </a:p>
      </dgm:t>
    </dgm:pt>
    <dgm:pt modelId="{EB91F670-5922-45FC-AA2D-AB980405A70A}" type="sibTrans" cxnId="{8BFEAE1C-F983-4656-9C09-44BF24BABE94}">
      <dgm:prSet/>
      <dgm:spPr/>
      <dgm:t>
        <a:bodyPr/>
        <a:lstStyle/>
        <a:p>
          <a:endParaRPr lang="en-US"/>
        </a:p>
      </dgm:t>
    </dgm:pt>
    <dgm:pt modelId="{B3380F49-C02E-4FC0-A724-D25132D665D1}">
      <dgm:prSet/>
      <dgm:spPr/>
      <dgm:t>
        <a:bodyPr/>
        <a:lstStyle/>
        <a:p>
          <a:r>
            <a:rPr lang="en-US" dirty="0"/>
            <a:t>Surface Area: </a:t>
          </a:r>
        </a:p>
        <a:p>
          <a:r>
            <a:rPr lang="en-US" dirty="0"/>
            <a:t>86 km</a:t>
          </a:r>
          <a:r>
            <a:rPr lang="en-US" baseline="30000" dirty="0"/>
            <a:t>2</a:t>
          </a:r>
          <a:endParaRPr lang="en-US" dirty="0"/>
        </a:p>
      </dgm:t>
    </dgm:pt>
    <dgm:pt modelId="{BE6FE7CF-2F30-42CB-8225-113EDCE2DCE0}" type="parTrans" cxnId="{8609BE3F-9D5A-4C9A-822E-C898CCB89856}">
      <dgm:prSet/>
      <dgm:spPr/>
      <dgm:t>
        <a:bodyPr/>
        <a:lstStyle/>
        <a:p>
          <a:endParaRPr lang="en-US"/>
        </a:p>
      </dgm:t>
    </dgm:pt>
    <dgm:pt modelId="{E095350D-4FFE-498E-96ED-E587F5BD66D6}" type="sibTrans" cxnId="{8609BE3F-9D5A-4C9A-822E-C898CCB89856}">
      <dgm:prSet/>
      <dgm:spPr/>
      <dgm:t>
        <a:bodyPr/>
        <a:lstStyle/>
        <a:p>
          <a:endParaRPr lang="en-US"/>
        </a:p>
      </dgm:t>
    </dgm:pt>
    <dgm:pt modelId="{1D5FCFC7-EDDE-48A9-9D69-9B5B817747E2}">
      <dgm:prSet/>
      <dgm:spPr/>
      <dgm:t>
        <a:bodyPr/>
        <a:lstStyle/>
        <a:p>
          <a:r>
            <a:rPr lang="en-US" dirty="0"/>
            <a:t>Population: </a:t>
          </a:r>
        </a:p>
        <a:p>
          <a:r>
            <a:rPr lang="en-US" dirty="0"/>
            <a:t>10.134 </a:t>
          </a:r>
        </a:p>
      </dgm:t>
    </dgm:pt>
    <dgm:pt modelId="{91D57896-A4F5-4B20-8614-12927DB1440D}" type="parTrans" cxnId="{1543773F-35FD-4DEF-9D54-64C91713BFEE}">
      <dgm:prSet/>
      <dgm:spPr/>
      <dgm:t>
        <a:bodyPr/>
        <a:lstStyle/>
        <a:p>
          <a:endParaRPr lang="en-US"/>
        </a:p>
      </dgm:t>
    </dgm:pt>
    <dgm:pt modelId="{35F52EA3-726F-4E38-946A-E672E9371AC4}" type="sibTrans" cxnId="{1543773F-35FD-4DEF-9D54-64C91713BFEE}">
      <dgm:prSet/>
      <dgm:spPr/>
      <dgm:t>
        <a:bodyPr/>
        <a:lstStyle/>
        <a:p>
          <a:endParaRPr lang="en-US"/>
        </a:p>
      </dgm:t>
    </dgm:pt>
    <dgm:pt modelId="{DD2226D8-BE2A-4D1D-AD97-DE86BF68B64B}" type="pres">
      <dgm:prSet presAssocID="{877DB3D9-141A-4974-9F92-E51ABC8941C7}" presName="vert0" presStyleCnt="0">
        <dgm:presLayoutVars>
          <dgm:dir/>
          <dgm:animOne val="branch"/>
          <dgm:animLvl val="lvl"/>
        </dgm:presLayoutVars>
      </dgm:prSet>
      <dgm:spPr/>
    </dgm:pt>
    <dgm:pt modelId="{9A8B49C2-FDD6-41CD-A305-2E0E6E14347F}" type="pres">
      <dgm:prSet presAssocID="{2E1005BA-82D7-4209-BE7E-A45755DBED29}" presName="thickLine" presStyleLbl="alignNode1" presStyleIdx="0" presStyleCnt="3"/>
      <dgm:spPr/>
    </dgm:pt>
    <dgm:pt modelId="{7A3E76CD-A7D0-448A-A730-D840327BFFF2}" type="pres">
      <dgm:prSet presAssocID="{2E1005BA-82D7-4209-BE7E-A45755DBED29}" presName="horz1" presStyleCnt="0"/>
      <dgm:spPr/>
    </dgm:pt>
    <dgm:pt modelId="{4F9F3A50-6265-4B77-9D3F-9944C8AA59B2}" type="pres">
      <dgm:prSet presAssocID="{2E1005BA-82D7-4209-BE7E-A45755DBED29}" presName="tx1" presStyleLbl="revTx" presStyleIdx="0" presStyleCnt="3"/>
      <dgm:spPr/>
    </dgm:pt>
    <dgm:pt modelId="{FCE2C18C-C509-4AC4-BC8F-8261C74FD3F1}" type="pres">
      <dgm:prSet presAssocID="{2E1005BA-82D7-4209-BE7E-A45755DBED29}" presName="vert1" presStyleCnt="0"/>
      <dgm:spPr/>
    </dgm:pt>
    <dgm:pt modelId="{0DEA49C8-4477-48AA-8435-2110926B8F9D}" type="pres">
      <dgm:prSet presAssocID="{B3380F49-C02E-4FC0-A724-D25132D665D1}" presName="thickLine" presStyleLbl="alignNode1" presStyleIdx="1" presStyleCnt="3"/>
      <dgm:spPr/>
    </dgm:pt>
    <dgm:pt modelId="{D99CF5AC-D384-41A1-92E3-6F99F19604AC}" type="pres">
      <dgm:prSet presAssocID="{B3380F49-C02E-4FC0-A724-D25132D665D1}" presName="horz1" presStyleCnt="0"/>
      <dgm:spPr/>
    </dgm:pt>
    <dgm:pt modelId="{E0EC52DF-AA0D-48CF-8481-E450A2C4C1FC}" type="pres">
      <dgm:prSet presAssocID="{B3380F49-C02E-4FC0-A724-D25132D665D1}" presName="tx1" presStyleLbl="revTx" presStyleIdx="1" presStyleCnt="3"/>
      <dgm:spPr/>
    </dgm:pt>
    <dgm:pt modelId="{335784C7-509C-4361-BC2D-E7563FE2A89D}" type="pres">
      <dgm:prSet presAssocID="{B3380F49-C02E-4FC0-A724-D25132D665D1}" presName="vert1" presStyleCnt="0"/>
      <dgm:spPr/>
    </dgm:pt>
    <dgm:pt modelId="{2FB69AD2-F686-41D8-A62B-29B847F4F882}" type="pres">
      <dgm:prSet presAssocID="{1D5FCFC7-EDDE-48A9-9D69-9B5B817747E2}" presName="thickLine" presStyleLbl="alignNode1" presStyleIdx="2" presStyleCnt="3"/>
      <dgm:spPr/>
    </dgm:pt>
    <dgm:pt modelId="{74E2D94D-1795-4299-9FBE-807BED3C49AF}" type="pres">
      <dgm:prSet presAssocID="{1D5FCFC7-EDDE-48A9-9D69-9B5B817747E2}" presName="horz1" presStyleCnt="0"/>
      <dgm:spPr/>
    </dgm:pt>
    <dgm:pt modelId="{356BB477-893A-4F80-830D-0B6389D116BA}" type="pres">
      <dgm:prSet presAssocID="{1D5FCFC7-EDDE-48A9-9D69-9B5B817747E2}" presName="tx1" presStyleLbl="revTx" presStyleIdx="2" presStyleCnt="3"/>
      <dgm:spPr/>
    </dgm:pt>
    <dgm:pt modelId="{472CB4FF-C9FE-43A8-88FA-8627C487B6F6}" type="pres">
      <dgm:prSet presAssocID="{1D5FCFC7-EDDE-48A9-9D69-9B5B817747E2}" presName="vert1" presStyleCnt="0"/>
      <dgm:spPr/>
    </dgm:pt>
  </dgm:ptLst>
  <dgm:cxnLst>
    <dgm:cxn modelId="{8BFEAE1C-F983-4656-9C09-44BF24BABE94}" srcId="{877DB3D9-141A-4974-9F92-E51ABC8941C7}" destId="{2E1005BA-82D7-4209-BE7E-A45755DBED29}" srcOrd="0" destOrd="0" parTransId="{B2C705DD-60E3-4A47-8C0B-FA28347832E9}" sibTransId="{EB91F670-5922-45FC-AA2D-AB980405A70A}"/>
    <dgm:cxn modelId="{1543773F-35FD-4DEF-9D54-64C91713BFEE}" srcId="{877DB3D9-141A-4974-9F92-E51ABC8941C7}" destId="{1D5FCFC7-EDDE-48A9-9D69-9B5B817747E2}" srcOrd="2" destOrd="0" parTransId="{91D57896-A4F5-4B20-8614-12927DB1440D}" sibTransId="{35F52EA3-726F-4E38-946A-E672E9371AC4}"/>
    <dgm:cxn modelId="{8609BE3F-9D5A-4C9A-822E-C898CCB89856}" srcId="{877DB3D9-141A-4974-9F92-E51ABC8941C7}" destId="{B3380F49-C02E-4FC0-A724-D25132D665D1}" srcOrd="1" destOrd="0" parTransId="{BE6FE7CF-2F30-42CB-8225-113EDCE2DCE0}" sibTransId="{E095350D-4FFE-498E-96ED-E587F5BD66D6}"/>
    <dgm:cxn modelId="{AD802282-4A17-4514-8B5F-C796E9489D27}" type="presOf" srcId="{877DB3D9-141A-4974-9F92-E51ABC8941C7}" destId="{DD2226D8-BE2A-4D1D-AD97-DE86BF68B64B}" srcOrd="0" destOrd="0" presId="urn:microsoft.com/office/officeart/2008/layout/LinedList"/>
    <dgm:cxn modelId="{172420AD-4C3E-4945-B059-A25F0978A917}" type="presOf" srcId="{B3380F49-C02E-4FC0-A724-D25132D665D1}" destId="{E0EC52DF-AA0D-48CF-8481-E450A2C4C1FC}" srcOrd="0" destOrd="0" presId="urn:microsoft.com/office/officeart/2008/layout/LinedList"/>
    <dgm:cxn modelId="{92F0BDD3-D25B-40B7-B0A2-D564B26B7685}" type="presOf" srcId="{2E1005BA-82D7-4209-BE7E-A45755DBED29}" destId="{4F9F3A50-6265-4B77-9D3F-9944C8AA59B2}" srcOrd="0" destOrd="0" presId="urn:microsoft.com/office/officeart/2008/layout/LinedList"/>
    <dgm:cxn modelId="{E3EEB6EB-BC10-4F24-9F58-7220AD132733}" type="presOf" srcId="{1D5FCFC7-EDDE-48A9-9D69-9B5B817747E2}" destId="{356BB477-893A-4F80-830D-0B6389D116BA}" srcOrd="0" destOrd="0" presId="urn:microsoft.com/office/officeart/2008/layout/LinedList"/>
    <dgm:cxn modelId="{097F8160-267B-4D2C-B181-5FEB3EEE201E}" type="presParOf" srcId="{DD2226D8-BE2A-4D1D-AD97-DE86BF68B64B}" destId="{9A8B49C2-FDD6-41CD-A305-2E0E6E14347F}" srcOrd="0" destOrd="0" presId="urn:microsoft.com/office/officeart/2008/layout/LinedList"/>
    <dgm:cxn modelId="{F474D287-8DF2-48C3-A408-7D02DFDADC3C}" type="presParOf" srcId="{DD2226D8-BE2A-4D1D-AD97-DE86BF68B64B}" destId="{7A3E76CD-A7D0-448A-A730-D840327BFFF2}" srcOrd="1" destOrd="0" presId="urn:microsoft.com/office/officeart/2008/layout/LinedList"/>
    <dgm:cxn modelId="{4EF86F30-EAC1-429C-8BB4-0CF4BECE8DB4}" type="presParOf" srcId="{7A3E76CD-A7D0-448A-A730-D840327BFFF2}" destId="{4F9F3A50-6265-4B77-9D3F-9944C8AA59B2}" srcOrd="0" destOrd="0" presId="urn:microsoft.com/office/officeart/2008/layout/LinedList"/>
    <dgm:cxn modelId="{31D297C2-A1E4-46DB-B7EC-B900F82C4BCD}" type="presParOf" srcId="{7A3E76CD-A7D0-448A-A730-D840327BFFF2}" destId="{FCE2C18C-C509-4AC4-BC8F-8261C74FD3F1}" srcOrd="1" destOrd="0" presId="urn:microsoft.com/office/officeart/2008/layout/LinedList"/>
    <dgm:cxn modelId="{9CC162F8-D460-410B-8660-DEAB6C79A2E2}" type="presParOf" srcId="{DD2226D8-BE2A-4D1D-AD97-DE86BF68B64B}" destId="{0DEA49C8-4477-48AA-8435-2110926B8F9D}" srcOrd="2" destOrd="0" presId="urn:microsoft.com/office/officeart/2008/layout/LinedList"/>
    <dgm:cxn modelId="{71D67DCD-603C-47A4-AFFB-5172FB947EEB}" type="presParOf" srcId="{DD2226D8-BE2A-4D1D-AD97-DE86BF68B64B}" destId="{D99CF5AC-D384-41A1-92E3-6F99F19604AC}" srcOrd="3" destOrd="0" presId="urn:microsoft.com/office/officeart/2008/layout/LinedList"/>
    <dgm:cxn modelId="{506FCC40-5F88-448C-AC2D-3614FFDAEA06}" type="presParOf" srcId="{D99CF5AC-D384-41A1-92E3-6F99F19604AC}" destId="{E0EC52DF-AA0D-48CF-8481-E450A2C4C1FC}" srcOrd="0" destOrd="0" presId="urn:microsoft.com/office/officeart/2008/layout/LinedList"/>
    <dgm:cxn modelId="{0B6F7E8A-CCBB-4E02-BB49-4E4F3BA21DCE}" type="presParOf" srcId="{D99CF5AC-D384-41A1-92E3-6F99F19604AC}" destId="{335784C7-509C-4361-BC2D-E7563FE2A89D}" srcOrd="1" destOrd="0" presId="urn:microsoft.com/office/officeart/2008/layout/LinedList"/>
    <dgm:cxn modelId="{36ABE0F8-519D-4FBA-817F-40B5D7804E71}" type="presParOf" srcId="{DD2226D8-BE2A-4D1D-AD97-DE86BF68B64B}" destId="{2FB69AD2-F686-41D8-A62B-29B847F4F882}" srcOrd="4" destOrd="0" presId="urn:microsoft.com/office/officeart/2008/layout/LinedList"/>
    <dgm:cxn modelId="{13ED85E9-E684-4762-B4E8-44D79D681205}" type="presParOf" srcId="{DD2226D8-BE2A-4D1D-AD97-DE86BF68B64B}" destId="{74E2D94D-1795-4299-9FBE-807BED3C49AF}" srcOrd="5" destOrd="0" presId="urn:microsoft.com/office/officeart/2008/layout/LinedList"/>
    <dgm:cxn modelId="{4B13E0B8-22AC-4332-B107-164125A9E6C6}" type="presParOf" srcId="{74E2D94D-1795-4299-9FBE-807BED3C49AF}" destId="{356BB477-893A-4F80-830D-0B6389D116BA}" srcOrd="0" destOrd="0" presId="urn:microsoft.com/office/officeart/2008/layout/LinedList"/>
    <dgm:cxn modelId="{F4924DDB-6A5A-4AAB-8E22-7B4FF5729C80}" type="presParOf" srcId="{74E2D94D-1795-4299-9FBE-807BED3C49AF}" destId="{472CB4FF-C9FE-43A8-88FA-8627C487B6F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DB3D9-141A-4974-9F92-E51ABC8941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380F49-C02E-4FC0-A724-D25132D665D1}">
      <dgm:prSet/>
      <dgm:spPr/>
      <dgm:t>
        <a:bodyPr/>
        <a:lstStyle/>
        <a:p>
          <a:r>
            <a:rPr lang="en-US" b="1" dirty="0"/>
            <a:t>74%</a:t>
          </a:r>
          <a:r>
            <a:rPr lang="en-US" dirty="0"/>
            <a:t> Occupancy Rate</a:t>
          </a:r>
        </a:p>
      </dgm:t>
    </dgm:pt>
    <dgm:pt modelId="{BE6FE7CF-2F30-42CB-8225-113EDCE2DCE0}" type="parTrans" cxnId="{8609BE3F-9D5A-4C9A-822E-C898CCB89856}">
      <dgm:prSet/>
      <dgm:spPr/>
      <dgm:t>
        <a:bodyPr/>
        <a:lstStyle/>
        <a:p>
          <a:endParaRPr lang="en-US"/>
        </a:p>
      </dgm:t>
    </dgm:pt>
    <dgm:pt modelId="{E095350D-4FFE-498E-96ED-E587F5BD66D6}" type="sibTrans" cxnId="{8609BE3F-9D5A-4C9A-822E-C898CCB89856}">
      <dgm:prSet/>
      <dgm:spPr/>
      <dgm:t>
        <a:bodyPr/>
        <a:lstStyle/>
        <a:p>
          <a:endParaRPr lang="en-US"/>
        </a:p>
      </dgm:t>
    </dgm:pt>
    <dgm:pt modelId="{1D5FCFC7-EDDE-48A9-9D69-9B5B817747E2}">
      <dgm:prSet/>
      <dgm:spPr/>
      <dgm:t>
        <a:bodyPr/>
        <a:lstStyle/>
        <a:p>
          <a:r>
            <a:rPr lang="en-US" dirty="0"/>
            <a:t>Average Daily Expenditure: </a:t>
          </a:r>
        </a:p>
        <a:p>
          <a:r>
            <a:rPr lang="en-US" b="1" dirty="0"/>
            <a:t>259,20 € </a:t>
          </a:r>
        </a:p>
      </dgm:t>
    </dgm:pt>
    <dgm:pt modelId="{91D57896-A4F5-4B20-8614-12927DB1440D}" type="parTrans" cxnId="{1543773F-35FD-4DEF-9D54-64C91713BFEE}">
      <dgm:prSet/>
      <dgm:spPr/>
      <dgm:t>
        <a:bodyPr/>
        <a:lstStyle/>
        <a:p>
          <a:endParaRPr lang="en-US"/>
        </a:p>
      </dgm:t>
    </dgm:pt>
    <dgm:pt modelId="{35F52EA3-726F-4E38-946A-E672E9371AC4}" type="sibTrans" cxnId="{1543773F-35FD-4DEF-9D54-64C91713BFEE}">
      <dgm:prSet/>
      <dgm:spPr/>
      <dgm:t>
        <a:bodyPr/>
        <a:lstStyle/>
        <a:p>
          <a:endParaRPr lang="en-US"/>
        </a:p>
      </dgm:t>
    </dgm:pt>
    <dgm:pt modelId="{ACD556C6-4F93-4FF9-A81D-27D1106783CC}">
      <dgm:prSet/>
      <dgm:spPr/>
      <dgm:t>
        <a:bodyPr/>
        <a:lstStyle/>
        <a:p>
          <a:r>
            <a:rPr lang="en-US" b="1" dirty="0"/>
            <a:t>Seasonality: 3</a:t>
          </a:r>
          <a:r>
            <a:rPr lang="en-US" b="1" baseline="30000" dirty="0"/>
            <a:t>rd</a:t>
          </a:r>
          <a:r>
            <a:rPr lang="en-US" dirty="0"/>
            <a:t> trimester of the year accounts for </a:t>
          </a:r>
          <a:r>
            <a:rPr lang="en-US" b="1" dirty="0"/>
            <a:t>63%</a:t>
          </a:r>
          <a:r>
            <a:rPr lang="en-US" dirty="0"/>
            <a:t> of the total arrivals and </a:t>
          </a:r>
          <a:r>
            <a:rPr lang="en-US" b="1" dirty="0"/>
            <a:t>68%</a:t>
          </a:r>
          <a:r>
            <a:rPr lang="en-US" dirty="0"/>
            <a:t> of tourism turnover</a:t>
          </a:r>
          <a:endParaRPr lang="el-GR" dirty="0"/>
        </a:p>
      </dgm:t>
    </dgm:pt>
    <dgm:pt modelId="{E1D4B8B1-B9CD-4805-A6FF-BA5152556532}" type="parTrans" cxnId="{B16C6068-8A64-4E7A-843A-491B11116634}">
      <dgm:prSet/>
      <dgm:spPr/>
      <dgm:t>
        <a:bodyPr/>
        <a:lstStyle/>
        <a:p>
          <a:endParaRPr lang="el-GR"/>
        </a:p>
      </dgm:t>
    </dgm:pt>
    <dgm:pt modelId="{E1D926E7-B6A7-4F06-A8D0-D39C2886DB8B}" type="sibTrans" cxnId="{B16C6068-8A64-4E7A-843A-491B11116634}">
      <dgm:prSet/>
      <dgm:spPr/>
      <dgm:t>
        <a:bodyPr/>
        <a:lstStyle/>
        <a:p>
          <a:endParaRPr lang="el-GR"/>
        </a:p>
      </dgm:t>
    </dgm:pt>
    <dgm:pt modelId="{0C069B25-B686-4876-94D2-9A0A5DEECF95}">
      <dgm:prSet/>
      <dgm:spPr/>
      <dgm:t>
        <a:bodyPr/>
        <a:lstStyle/>
        <a:p>
          <a:r>
            <a:rPr lang="en-US" dirty="0"/>
            <a:t>2,25 Kg Waste Per Night </a:t>
          </a:r>
        </a:p>
      </dgm:t>
    </dgm:pt>
    <dgm:pt modelId="{E1D21F09-D8F9-46D7-9D7D-74872BE7782F}" type="parTrans" cxnId="{B96A883B-C2E1-4700-B85D-C44E5BBB8BF7}">
      <dgm:prSet/>
      <dgm:spPr/>
      <dgm:t>
        <a:bodyPr/>
        <a:lstStyle/>
        <a:p>
          <a:endParaRPr lang="el-GR"/>
        </a:p>
      </dgm:t>
    </dgm:pt>
    <dgm:pt modelId="{B825CCA3-F39E-402A-ADB7-D3049C426F69}" type="sibTrans" cxnId="{B96A883B-C2E1-4700-B85D-C44E5BBB8BF7}">
      <dgm:prSet/>
      <dgm:spPr/>
      <dgm:t>
        <a:bodyPr/>
        <a:lstStyle/>
        <a:p>
          <a:endParaRPr lang="el-GR"/>
        </a:p>
      </dgm:t>
    </dgm:pt>
    <dgm:pt modelId="{0B3EF2B6-6214-40C0-9F44-E762B504901F}">
      <dgm:prSet/>
      <dgm:spPr/>
      <dgm:t>
        <a:bodyPr/>
        <a:lstStyle/>
        <a:p>
          <a:r>
            <a:rPr lang="en-US" dirty="0"/>
            <a:t>Equivalent population: </a:t>
          </a:r>
          <a:r>
            <a:rPr lang="en-US" b="1" dirty="0"/>
            <a:t>17.621</a:t>
          </a:r>
          <a:r>
            <a:rPr lang="en-US" dirty="0"/>
            <a:t> </a:t>
          </a:r>
        </a:p>
        <a:p>
          <a:r>
            <a:rPr lang="en-US" b="1" dirty="0"/>
            <a:t>173,9% </a:t>
          </a:r>
          <a:r>
            <a:rPr lang="en-US" b="0" dirty="0"/>
            <a:t>of </a:t>
          </a:r>
          <a:r>
            <a:rPr lang="en-US" dirty="0"/>
            <a:t>the resident population</a:t>
          </a:r>
        </a:p>
      </dgm:t>
    </dgm:pt>
    <dgm:pt modelId="{801CB38B-951D-484A-875B-5DBFA58633B8}" type="parTrans" cxnId="{BD65DF5A-581A-4934-BEF5-82A022CE8CAD}">
      <dgm:prSet/>
      <dgm:spPr/>
      <dgm:t>
        <a:bodyPr/>
        <a:lstStyle/>
        <a:p>
          <a:endParaRPr lang="el-GR"/>
        </a:p>
      </dgm:t>
    </dgm:pt>
    <dgm:pt modelId="{F0B63FE5-D310-4D55-B1B2-04FF81BD8BF0}" type="sibTrans" cxnId="{BD65DF5A-581A-4934-BEF5-82A022CE8CAD}">
      <dgm:prSet/>
      <dgm:spPr/>
      <dgm:t>
        <a:bodyPr/>
        <a:lstStyle/>
        <a:p>
          <a:endParaRPr lang="el-GR"/>
        </a:p>
      </dgm:t>
    </dgm:pt>
    <dgm:pt modelId="{B0A4053C-DB8A-45EF-96B2-6A03CD104CE5}" type="pres">
      <dgm:prSet presAssocID="{877DB3D9-141A-4974-9F92-E51ABC8941C7}" presName="linear" presStyleCnt="0">
        <dgm:presLayoutVars>
          <dgm:animLvl val="lvl"/>
          <dgm:resizeHandles val="exact"/>
        </dgm:presLayoutVars>
      </dgm:prSet>
      <dgm:spPr/>
    </dgm:pt>
    <dgm:pt modelId="{08A0ADC5-8A00-4518-9C91-1E603A2B170A}" type="pres">
      <dgm:prSet presAssocID="{0B3EF2B6-6214-40C0-9F44-E762B50490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CE2558-6AC2-4463-9C17-43BFCEA10665}" type="pres">
      <dgm:prSet presAssocID="{F0B63FE5-D310-4D55-B1B2-04FF81BD8BF0}" presName="spacer" presStyleCnt="0"/>
      <dgm:spPr/>
    </dgm:pt>
    <dgm:pt modelId="{5F9E4325-44A6-4EAE-922B-BBEC2FC63FA9}" type="pres">
      <dgm:prSet presAssocID="{0C069B25-B686-4876-94D2-9A0A5DEECF9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F955E3-3B13-4E52-9D88-70B1A8E8662F}" type="pres">
      <dgm:prSet presAssocID="{B825CCA3-F39E-402A-ADB7-D3049C426F69}" presName="spacer" presStyleCnt="0"/>
      <dgm:spPr/>
    </dgm:pt>
    <dgm:pt modelId="{79440381-73A5-4C8C-B5CF-4643D05FAC4A}" type="pres">
      <dgm:prSet presAssocID="{ACD556C6-4F93-4FF9-A81D-27D1106783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AE67A7-4410-4144-9377-851F4C6616B1}" type="pres">
      <dgm:prSet presAssocID="{E1D926E7-B6A7-4F06-A8D0-D39C2886DB8B}" presName="spacer" presStyleCnt="0"/>
      <dgm:spPr/>
    </dgm:pt>
    <dgm:pt modelId="{B3FB529C-8892-4A93-A252-6F8AD1D8E6BD}" type="pres">
      <dgm:prSet presAssocID="{B3380F49-C02E-4FC0-A724-D25132D665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DA7FA96-5E05-4CAD-B6FC-AE3A9A2C0C7A}" type="pres">
      <dgm:prSet presAssocID="{E095350D-4FFE-498E-96ED-E587F5BD66D6}" presName="spacer" presStyleCnt="0"/>
      <dgm:spPr/>
    </dgm:pt>
    <dgm:pt modelId="{FC93194F-1531-4DBE-A3FD-22BA66C25B41}" type="pres">
      <dgm:prSet presAssocID="{1D5FCFC7-EDDE-48A9-9D69-9B5B817747E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84A432-8F25-4CCD-949C-FD1B1F093264}" type="presOf" srcId="{0B3EF2B6-6214-40C0-9F44-E762B504901F}" destId="{08A0ADC5-8A00-4518-9C91-1E603A2B170A}" srcOrd="0" destOrd="0" presId="urn:microsoft.com/office/officeart/2005/8/layout/vList2"/>
    <dgm:cxn modelId="{B96A883B-C2E1-4700-B85D-C44E5BBB8BF7}" srcId="{877DB3D9-141A-4974-9F92-E51ABC8941C7}" destId="{0C069B25-B686-4876-94D2-9A0A5DEECF95}" srcOrd="1" destOrd="0" parTransId="{E1D21F09-D8F9-46D7-9D7D-74872BE7782F}" sibTransId="{B825CCA3-F39E-402A-ADB7-D3049C426F69}"/>
    <dgm:cxn modelId="{1543773F-35FD-4DEF-9D54-64C91713BFEE}" srcId="{877DB3D9-141A-4974-9F92-E51ABC8941C7}" destId="{1D5FCFC7-EDDE-48A9-9D69-9B5B817747E2}" srcOrd="4" destOrd="0" parTransId="{91D57896-A4F5-4B20-8614-12927DB1440D}" sibTransId="{35F52EA3-726F-4E38-946A-E672E9371AC4}"/>
    <dgm:cxn modelId="{8609BE3F-9D5A-4C9A-822E-C898CCB89856}" srcId="{877DB3D9-141A-4974-9F92-E51ABC8941C7}" destId="{B3380F49-C02E-4FC0-A724-D25132D665D1}" srcOrd="3" destOrd="0" parTransId="{BE6FE7CF-2F30-42CB-8225-113EDCE2DCE0}" sibTransId="{E095350D-4FFE-498E-96ED-E587F5BD66D6}"/>
    <dgm:cxn modelId="{B16C6068-8A64-4E7A-843A-491B11116634}" srcId="{877DB3D9-141A-4974-9F92-E51ABC8941C7}" destId="{ACD556C6-4F93-4FF9-A81D-27D1106783CC}" srcOrd="2" destOrd="0" parTransId="{E1D4B8B1-B9CD-4805-A6FF-BA5152556532}" sibTransId="{E1D926E7-B6A7-4F06-A8D0-D39C2886DB8B}"/>
    <dgm:cxn modelId="{BD65DF5A-581A-4934-BEF5-82A022CE8CAD}" srcId="{877DB3D9-141A-4974-9F92-E51ABC8941C7}" destId="{0B3EF2B6-6214-40C0-9F44-E762B504901F}" srcOrd="0" destOrd="0" parTransId="{801CB38B-951D-484A-875B-5DBFA58633B8}" sibTransId="{F0B63FE5-D310-4D55-B1B2-04FF81BD8BF0}"/>
    <dgm:cxn modelId="{68C08DB8-11B3-4FCC-9DC2-81498E88BD72}" type="presOf" srcId="{B3380F49-C02E-4FC0-A724-D25132D665D1}" destId="{B3FB529C-8892-4A93-A252-6F8AD1D8E6BD}" srcOrd="0" destOrd="0" presId="urn:microsoft.com/office/officeart/2005/8/layout/vList2"/>
    <dgm:cxn modelId="{A7472CBF-C018-47A4-AFE0-035CBD290CAD}" type="presOf" srcId="{877DB3D9-141A-4974-9F92-E51ABC8941C7}" destId="{B0A4053C-DB8A-45EF-96B2-6A03CD104CE5}" srcOrd="0" destOrd="0" presId="urn:microsoft.com/office/officeart/2005/8/layout/vList2"/>
    <dgm:cxn modelId="{358FB1C2-B760-4FCC-B19A-CA6FCEEEA945}" type="presOf" srcId="{1D5FCFC7-EDDE-48A9-9D69-9B5B817747E2}" destId="{FC93194F-1531-4DBE-A3FD-22BA66C25B41}" srcOrd="0" destOrd="0" presId="urn:microsoft.com/office/officeart/2005/8/layout/vList2"/>
    <dgm:cxn modelId="{CDB7EDD1-84B4-4A7E-AFEF-1C2EB9C84E06}" type="presOf" srcId="{0C069B25-B686-4876-94D2-9A0A5DEECF95}" destId="{5F9E4325-44A6-4EAE-922B-BBEC2FC63FA9}" srcOrd="0" destOrd="0" presId="urn:microsoft.com/office/officeart/2005/8/layout/vList2"/>
    <dgm:cxn modelId="{294CE1EA-9BA7-4EF2-AAAA-AD222F29ED46}" type="presOf" srcId="{ACD556C6-4F93-4FF9-A81D-27D1106783CC}" destId="{79440381-73A5-4C8C-B5CF-4643D05FAC4A}" srcOrd="0" destOrd="0" presId="urn:microsoft.com/office/officeart/2005/8/layout/vList2"/>
    <dgm:cxn modelId="{4745939F-AEF0-4AAA-A23A-124A75341E24}" type="presParOf" srcId="{B0A4053C-DB8A-45EF-96B2-6A03CD104CE5}" destId="{08A0ADC5-8A00-4518-9C91-1E603A2B170A}" srcOrd="0" destOrd="0" presId="urn:microsoft.com/office/officeart/2005/8/layout/vList2"/>
    <dgm:cxn modelId="{C65D03BC-1F2F-47CE-9D84-68930E46FCAF}" type="presParOf" srcId="{B0A4053C-DB8A-45EF-96B2-6A03CD104CE5}" destId="{0ECE2558-6AC2-4463-9C17-43BFCEA10665}" srcOrd="1" destOrd="0" presId="urn:microsoft.com/office/officeart/2005/8/layout/vList2"/>
    <dgm:cxn modelId="{6D84BFD5-617A-4481-B865-9AAD99A9ABC5}" type="presParOf" srcId="{B0A4053C-DB8A-45EF-96B2-6A03CD104CE5}" destId="{5F9E4325-44A6-4EAE-922B-BBEC2FC63FA9}" srcOrd="2" destOrd="0" presId="urn:microsoft.com/office/officeart/2005/8/layout/vList2"/>
    <dgm:cxn modelId="{E67408EC-E754-4624-A6E0-01E9E12EF408}" type="presParOf" srcId="{B0A4053C-DB8A-45EF-96B2-6A03CD104CE5}" destId="{66F955E3-3B13-4E52-9D88-70B1A8E8662F}" srcOrd="3" destOrd="0" presId="urn:microsoft.com/office/officeart/2005/8/layout/vList2"/>
    <dgm:cxn modelId="{68099FF6-9DA4-41DA-926F-646CFCC7DD2D}" type="presParOf" srcId="{B0A4053C-DB8A-45EF-96B2-6A03CD104CE5}" destId="{79440381-73A5-4C8C-B5CF-4643D05FAC4A}" srcOrd="4" destOrd="0" presId="urn:microsoft.com/office/officeart/2005/8/layout/vList2"/>
    <dgm:cxn modelId="{F2284CF9-46B7-4BC9-9F10-42736D0A221C}" type="presParOf" srcId="{B0A4053C-DB8A-45EF-96B2-6A03CD104CE5}" destId="{CEAE67A7-4410-4144-9377-851F4C6616B1}" srcOrd="5" destOrd="0" presId="urn:microsoft.com/office/officeart/2005/8/layout/vList2"/>
    <dgm:cxn modelId="{14CEDFF4-50C8-4CAC-97AF-D6EC8D29C65F}" type="presParOf" srcId="{B0A4053C-DB8A-45EF-96B2-6A03CD104CE5}" destId="{B3FB529C-8892-4A93-A252-6F8AD1D8E6BD}" srcOrd="6" destOrd="0" presId="urn:microsoft.com/office/officeart/2005/8/layout/vList2"/>
    <dgm:cxn modelId="{73C6AA03-6FAE-4AF7-915A-91EF54060587}" type="presParOf" srcId="{B0A4053C-DB8A-45EF-96B2-6A03CD104CE5}" destId="{BDA7FA96-5E05-4CAD-B6FC-AE3A9A2C0C7A}" srcOrd="7" destOrd="0" presId="urn:microsoft.com/office/officeart/2005/8/layout/vList2"/>
    <dgm:cxn modelId="{4E32B4E9-4B05-4735-88B3-BA32923E85B1}" type="presParOf" srcId="{B0A4053C-DB8A-45EF-96B2-6A03CD104CE5}" destId="{FC93194F-1531-4DBE-A3FD-22BA66C25B4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7DB3D9-141A-4974-9F92-E51ABC8941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5FCFC7-EDDE-48A9-9D69-9B5B817747E2}">
      <dgm:prSet/>
      <dgm:spPr/>
      <dgm:t>
        <a:bodyPr/>
        <a:lstStyle/>
        <a:p>
          <a:r>
            <a:rPr lang="en-US" dirty="0"/>
            <a:t>Excellent Sea Water Quality</a:t>
          </a:r>
          <a:endParaRPr lang="en-US" b="1" dirty="0"/>
        </a:p>
      </dgm:t>
    </dgm:pt>
    <dgm:pt modelId="{91D57896-A4F5-4B20-8614-12927DB1440D}" type="parTrans" cxnId="{1543773F-35FD-4DEF-9D54-64C91713BFEE}">
      <dgm:prSet/>
      <dgm:spPr/>
      <dgm:t>
        <a:bodyPr/>
        <a:lstStyle/>
        <a:p>
          <a:endParaRPr lang="en-US"/>
        </a:p>
      </dgm:t>
    </dgm:pt>
    <dgm:pt modelId="{35F52EA3-726F-4E38-946A-E672E9371AC4}" type="sibTrans" cxnId="{1543773F-35FD-4DEF-9D54-64C91713BFEE}">
      <dgm:prSet/>
      <dgm:spPr/>
      <dgm:t>
        <a:bodyPr/>
        <a:lstStyle/>
        <a:p>
          <a:endParaRPr lang="en-US"/>
        </a:p>
      </dgm:t>
    </dgm:pt>
    <dgm:pt modelId="{ACD556C6-4F93-4FF9-A81D-27D1106783CC}">
      <dgm:prSet/>
      <dgm:spPr/>
      <dgm:t>
        <a:bodyPr/>
        <a:lstStyle/>
        <a:p>
          <a:r>
            <a:rPr lang="en-US" dirty="0"/>
            <a:t>21% Active Population to Total Employment</a:t>
          </a:r>
          <a:endParaRPr lang="el-GR" dirty="0"/>
        </a:p>
      </dgm:t>
    </dgm:pt>
    <dgm:pt modelId="{E1D4B8B1-B9CD-4805-A6FF-BA5152556532}" type="parTrans" cxnId="{B16C6068-8A64-4E7A-843A-491B11116634}">
      <dgm:prSet/>
      <dgm:spPr/>
      <dgm:t>
        <a:bodyPr/>
        <a:lstStyle/>
        <a:p>
          <a:endParaRPr lang="el-GR"/>
        </a:p>
      </dgm:t>
    </dgm:pt>
    <dgm:pt modelId="{E1D926E7-B6A7-4F06-A8D0-D39C2886DB8B}" type="sibTrans" cxnId="{B16C6068-8A64-4E7A-843A-491B11116634}">
      <dgm:prSet/>
      <dgm:spPr/>
      <dgm:t>
        <a:bodyPr/>
        <a:lstStyle/>
        <a:p>
          <a:endParaRPr lang="el-GR"/>
        </a:p>
      </dgm:t>
    </dgm:pt>
    <dgm:pt modelId="{0B3EF2B6-6214-40C0-9F44-E762B504901F}">
      <dgm:prSet/>
      <dgm:spPr/>
      <dgm:t>
        <a:bodyPr/>
        <a:lstStyle/>
        <a:p>
          <a:r>
            <a:rPr lang="en-US" b="1" dirty="0"/>
            <a:t>38% </a:t>
          </a:r>
          <a:r>
            <a:rPr lang="en-US" dirty="0"/>
            <a:t>Built Shoreline</a:t>
          </a:r>
        </a:p>
      </dgm:t>
    </dgm:pt>
    <dgm:pt modelId="{801CB38B-951D-484A-875B-5DBFA58633B8}" type="parTrans" cxnId="{BD65DF5A-581A-4934-BEF5-82A022CE8CAD}">
      <dgm:prSet/>
      <dgm:spPr/>
      <dgm:t>
        <a:bodyPr/>
        <a:lstStyle/>
        <a:p>
          <a:endParaRPr lang="el-GR"/>
        </a:p>
      </dgm:t>
    </dgm:pt>
    <dgm:pt modelId="{F0B63FE5-D310-4D55-B1B2-04FF81BD8BF0}" type="sibTrans" cxnId="{BD65DF5A-581A-4934-BEF5-82A022CE8CAD}">
      <dgm:prSet/>
      <dgm:spPr/>
      <dgm:t>
        <a:bodyPr/>
        <a:lstStyle/>
        <a:p>
          <a:endParaRPr lang="el-GR"/>
        </a:p>
      </dgm:t>
    </dgm:pt>
    <dgm:pt modelId="{C9156B3E-18C9-46F1-88EA-5DA9A7B52C99}">
      <dgm:prSet/>
      <dgm:spPr/>
      <dgm:t>
        <a:bodyPr/>
        <a:lstStyle/>
        <a:p>
          <a:r>
            <a:rPr lang="en-US" b="0" dirty="0"/>
            <a:t>Tourism: </a:t>
          </a:r>
          <a:r>
            <a:rPr lang="en-US" b="1" dirty="0"/>
            <a:t>74%</a:t>
          </a:r>
          <a:r>
            <a:rPr lang="en-US" dirty="0"/>
            <a:t> Of the total employment </a:t>
          </a:r>
        </a:p>
      </dgm:t>
    </dgm:pt>
    <dgm:pt modelId="{668D4156-B6AA-43CA-9E7A-10B4D7EF2658}" type="parTrans" cxnId="{91FDCBE6-4C24-4949-A3C0-FAAB2BA01AD2}">
      <dgm:prSet/>
      <dgm:spPr/>
      <dgm:t>
        <a:bodyPr/>
        <a:lstStyle/>
        <a:p>
          <a:endParaRPr lang="el-GR"/>
        </a:p>
      </dgm:t>
    </dgm:pt>
    <dgm:pt modelId="{16F85907-7827-4874-BE0D-94D74276F6CB}" type="sibTrans" cxnId="{91FDCBE6-4C24-4949-A3C0-FAAB2BA01AD2}">
      <dgm:prSet/>
      <dgm:spPr/>
      <dgm:t>
        <a:bodyPr/>
        <a:lstStyle/>
        <a:p>
          <a:endParaRPr lang="el-GR"/>
        </a:p>
      </dgm:t>
    </dgm:pt>
    <dgm:pt modelId="{B46669D7-4060-43CD-B18B-B709CAE1F8CA}">
      <dgm:prSet/>
      <dgm:spPr/>
      <dgm:t>
        <a:bodyPr/>
        <a:lstStyle/>
        <a:p>
          <a:r>
            <a:rPr lang="el-GR" b="1"/>
            <a:t>62%</a:t>
          </a:r>
          <a:r>
            <a:rPr lang="en-US"/>
            <a:t> Of the island’s total financial turnover</a:t>
          </a:r>
          <a:endParaRPr lang="en-US" dirty="0"/>
        </a:p>
      </dgm:t>
    </dgm:pt>
    <dgm:pt modelId="{92A88B82-8438-4CFA-B117-CF1F56D98EF8}" type="parTrans" cxnId="{3818EA4C-9C0D-40CC-AD8A-A336934C10CD}">
      <dgm:prSet/>
      <dgm:spPr/>
      <dgm:t>
        <a:bodyPr/>
        <a:lstStyle/>
        <a:p>
          <a:endParaRPr lang="el-GR"/>
        </a:p>
      </dgm:t>
    </dgm:pt>
    <dgm:pt modelId="{2937DE0E-9638-4D4F-B17E-8770F90BAD43}" type="sibTrans" cxnId="{3818EA4C-9C0D-40CC-AD8A-A336934C10CD}">
      <dgm:prSet/>
      <dgm:spPr/>
      <dgm:t>
        <a:bodyPr/>
        <a:lstStyle/>
        <a:p>
          <a:endParaRPr lang="el-GR"/>
        </a:p>
      </dgm:t>
    </dgm:pt>
    <dgm:pt modelId="{B0A4053C-DB8A-45EF-96B2-6A03CD104CE5}" type="pres">
      <dgm:prSet presAssocID="{877DB3D9-141A-4974-9F92-E51ABC8941C7}" presName="linear" presStyleCnt="0">
        <dgm:presLayoutVars>
          <dgm:animLvl val="lvl"/>
          <dgm:resizeHandles val="exact"/>
        </dgm:presLayoutVars>
      </dgm:prSet>
      <dgm:spPr/>
    </dgm:pt>
    <dgm:pt modelId="{08A0ADC5-8A00-4518-9C91-1E603A2B170A}" type="pres">
      <dgm:prSet presAssocID="{0B3EF2B6-6214-40C0-9F44-E762B504901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CE2558-6AC2-4463-9C17-43BFCEA10665}" type="pres">
      <dgm:prSet presAssocID="{F0B63FE5-D310-4D55-B1B2-04FF81BD8BF0}" presName="spacer" presStyleCnt="0"/>
      <dgm:spPr/>
    </dgm:pt>
    <dgm:pt modelId="{D999D1EE-B566-4162-A829-096C6F756D82}" type="pres">
      <dgm:prSet presAssocID="{B46669D7-4060-43CD-B18B-B709CAE1F8C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F232431-EDA8-459A-AB62-8E2885252C7A}" type="pres">
      <dgm:prSet presAssocID="{2937DE0E-9638-4D4F-B17E-8770F90BAD43}" presName="spacer" presStyleCnt="0"/>
      <dgm:spPr/>
    </dgm:pt>
    <dgm:pt modelId="{79440381-73A5-4C8C-B5CF-4643D05FAC4A}" type="pres">
      <dgm:prSet presAssocID="{ACD556C6-4F93-4FF9-A81D-27D1106783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AE67A7-4410-4144-9377-851F4C6616B1}" type="pres">
      <dgm:prSet presAssocID="{E1D926E7-B6A7-4F06-A8D0-D39C2886DB8B}" presName="spacer" presStyleCnt="0"/>
      <dgm:spPr/>
    </dgm:pt>
    <dgm:pt modelId="{BFE0DB2C-8846-4346-AD99-78FA3137B194}" type="pres">
      <dgm:prSet presAssocID="{C9156B3E-18C9-46F1-88EA-5DA9A7B52C9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3760363-8021-4310-A8B1-E76DB4641438}" type="pres">
      <dgm:prSet presAssocID="{16F85907-7827-4874-BE0D-94D74276F6CB}" presName="spacer" presStyleCnt="0"/>
      <dgm:spPr/>
    </dgm:pt>
    <dgm:pt modelId="{FC93194F-1531-4DBE-A3FD-22BA66C25B41}" type="pres">
      <dgm:prSet presAssocID="{1D5FCFC7-EDDE-48A9-9D69-9B5B817747E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184A432-8F25-4CCD-949C-FD1B1F093264}" type="presOf" srcId="{0B3EF2B6-6214-40C0-9F44-E762B504901F}" destId="{08A0ADC5-8A00-4518-9C91-1E603A2B170A}" srcOrd="0" destOrd="0" presId="urn:microsoft.com/office/officeart/2005/8/layout/vList2"/>
    <dgm:cxn modelId="{1543773F-35FD-4DEF-9D54-64C91713BFEE}" srcId="{877DB3D9-141A-4974-9F92-E51ABC8941C7}" destId="{1D5FCFC7-EDDE-48A9-9D69-9B5B817747E2}" srcOrd="4" destOrd="0" parTransId="{91D57896-A4F5-4B20-8614-12927DB1440D}" sibTransId="{35F52EA3-726F-4E38-946A-E672E9371AC4}"/>
    <dgm:cxn modelId="{B16C6068-8A64-4E7A-843A-491B11116634}" srcId="{877DB3D9-141A-4974-9F92-E51ABC8941C7}" destId="{ACD556C6-4F93-4FF9-A81D-27D1106783CC}" srcOrd="2" destOrd="0" parTransId="{E1D4B8B1-B9CD-4805-A6FF-BA5152556532}" sibTransId="{E1D926E7-B6A7-4F06-A8D0-D39C2886DB8B}"/>
    <dgm:cxn modelId="{3818EA4C-9C0D-40CC-AD8A-A336934C10CD}" srcId="{877DB3D9-141A-4974-9F92-E51ABC8941C7}" destId="{B46669D7-4060-43CD-B18B-B709CAE1F8CA}" srcOrd="1" destOrd="0" parTransId="{92A88B82-8438-4CFA-B117-CF1F56D98EF8}" sibTransId="{2937DE0E-9638-4D4F-B17E-8770F90BAD43}"/>
    <dgm:cxn modelId="{D9A78A6D-E117-4DAC-83EF-9E25ABFB88AE}" type="presOf" srcId="{C9156B3E-18C9-46F1-88EA-5DA9A7B52C99}" destId="{BFE0DB2C-8846-4346-AD99-78FA3137B194}" srcOrd="0" destOrd="0" presId="urn:microsoft.com/office/officeart/2005/8/layout/vList2"/>
    <dgm:cxn modelId="{BD65DF5A-581A-4934-BEF5-82A022CE8CAD}" srcId="{877DB3D9-141A-4974-9F92-E51ABC8941C7}" destId="{0B3EF2B6-6214-40C0-9F44-E762B504901F}" srcOrd="0" destOrd="0" parTransId="{801CB38B-951D-484A-875B-5DBFA58633B8}" sibTransId="{F0B63FE5-D310-4D55-B1B2-04FF81BD8BF0}"/>
    <dgm:cxn modelId="{A7472CBF-C018-47A4-AFE0-035CBD290CAD}" type="presOf" srcId="{877DB3D9-141A-4974-9F92-E51ABC8941C7}" destId="{B0A4053C-DB8A-45EF-96B2-6A03CD104CE5}" srcOrd="0" destOrd="0" presId="urn:microsoft.com/office/officeart/2005/8/layout/vList2"/>
    <dgm:cxn modelId="{358FB1C2-B760-4FCC-B19A-CA6FCEEEA945}" type="presOf" srcId="{1D5FCFC7-EDDE-48A9-9D69-9B5B817747E2}" destId="{FC93194F-1531-4DBE-A3FD-22BA66C25B41}" srcOrd="0" destOrd="0" presId="urn:microsoft.com/office/officeart/2005/8/layout/vList2"/>
    <dgm:cxn modelId="{58BA68D5-1DCA-4328-B975-CA9D5DD49443}" type="presOf" srcId="{B46669D7-4060-43CD-B18B-B709CAE1F8CA}" destId="{D999D1EE-B566-4162-A829-096C6F756D82}" srcOrd="0" destOrd="0" presId="urn:microsoft.com/office/officeart/2005/8/layout/vList2"/>
    <dgm:cxn modelId="{91FDCBE6-4C24-4949-A3C0-FAAB2BA01AD2}" srcId="{877DB3D9-141A-4974-9F92-E51ABC8941C7}" destId="{C9156B3E-18C9-46F1-88EA-5DA9A7B52C99}" srcOrd="3" destOrd="0" parTransId="{668D4156-B6AA-43CA-9E7A-10B4D7EF2658}" sibTransId="{16F85907-7827-4874-BE0D-94D74276F6CB}"/>
    <dgm:cxn modelId="{294CE1EA-9BA7-4EF2-AAAA-AD222F29ED46}" type="presOf" srcId="{ACD556C6-4F93-4FF9-A81D-27D1106783CC}" destId="{79440381-73A5-4C8C-B5CF-4643D05FAC4A}" srcOrd="0" destOrd="0" presId="urn:microsoft.com/office/officeart/2005/8/layout/vList2"/>
    <dgm:cxn modelId="{4745939F-AEF0-4AAA-A23A-124A75341E24}" type="presParOf" srcId="{B0A4053C-DB8A-45EF-96B2-6A03CD104CE5}" destId="{08A0ADC5-8A00-4518-9C91-1E603A2B170A}" srcOrd="0" destOrd="0" presId="urn:microsoft.com/office/officeart/2005/8/layout/vList2"/>
    <dgm:cxn modelId="{C65D03BC-1F2F-47CE-9D84-68930E46FCAF}" type="presParOf" srcId="{B0A4053C-DB8A-45EF-96B2-6A03CD104CE5}" destId="{0ECE2558-6AC2-4463-9C17-43BFCEA10665}" srcOrd="1" destOrd="0" presId="urn:microsoft.com/office/officeart/2005/8/layout/vList2"/>
    <dgm:cxn modelId="{5FC631E8-F578-4672-9A9E-B072C65E44D7}" type="presParOf" srcId="{B0A4053C-DB8A-45EF-96B2-6A03CD104CE5}" destId="{D999D1EE-B566-4162-A829-096C6F756D82}" srcOrd="2" destOrd="0" presId="urn:microsoft.com/office/officeart/2005/8/layout/vList2"/>
    <dgm:cxn modelId="{08CC844D-8E3E-487B-88BF-435CFE096C03}" type="presParOf" srcId="{B0A4053C-DB8A-45EF-96B2-6A03CD104CE5}" destId="{DF232431-EDA8-459A-AB62-8E2885252C7A}" srcOrd="3" destOrd="0" presId="urn:microsoft.com/office/officeart/2005/8/layout/vList2"/>
    <dgm:cxn modelId="{68099FF6-9DA4-41DA-926F-646CFCC7DD2D}" type="presParOf" srcId="{B0A4053C-DB8A-45EF-96B2-6A03CD104CE5}" destId="{79440381-73A5-4C8C-B5CF-4643D05FAC4A}" srcOrd="4" destOrd="0" presId="urn:microsoft.com/office/officeart/2005/8/layout/vList2"/>
    <dgm:cxn modelId="{F2284CF9-46B7-4BC9-9F10-42736D0A221C}" type="presParOf" srcId="{B0A4053C-DB8A-45EF-96B2-6A03CD104CE5}" destId="{CEAE67A7-4410-4144-9377-851F4C6616B1}" srcOrd="5" destOrd="0" presId="urn:microsoft.com/office/officeart/2005/8/layout/vList2"/>
    <dgm:cxn modelId="{9E2291AA-A865-45A8-A9FD-53725B87AF34}" type="presParOf" srcId="{B0A4053C-DB8A-45EF-96B2-6A03CD104CE5}" destId="{BFE0DB2C-8846-4346-AD99-78FA3137B194}" srcOrd="6" destOrd="0" presId="urn:microsoft.com/office/officeart/2005/8/layout/vList2"/>
    <dgm:cxn modelId="{EE277723-2BA2-4D4A-8CCA-91BE99A494C7}" type="presParOf" srcId="{B0A4053C-DB8A-45EF-96B2-6A03CD104CE5}" destId="{A3760363-8021-4310-A8B1-E76DB4641438}" srcOrd="7" destOrd="0" presId="urn:microsoft.com/office/officeart/2005/8/layout/vList2"/>
    <dgm:cxn modelId="{4E32B4E9-4B05-4735-88B3-BA32923E85B1}" type="presParOf" srcId="{B0A4053C-DB8A-45EF-96B2-6A03CD104CE5}" destId="{FC93194F-1531-4DBE-A3FD-22BA66C25B4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7CF0A8-80A9-4659-9FE6-2F7A1C1A644F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BF8203-774D-42D3-AF30-CA89BCAC32E1}">
      <dgm:prSet/>
      <dgm:spPr/>
      <dgm:t>
        <a:bodyPr/>
        <a:lstStyle/>
        <a:p>
          <a:pPr>
            <a:defRPr b="1"/>
          </a:pPr>
          <a:r>
            <a:rPr lang="en-US" dirty="0"/>
            <a:t>Business-as-Usual</a:t>
          </a:r>
        </a:p>
      </dgm:t>
    </dgm:pt>
    <dgm:pt modelId="{8358C424-FAEB-428C-A9E6-8B90599B69FE}" type="parTrans" cxnId="{131A60EF-028A-4F03-BDFB-53F1F6AC2046}">
      <dgm:prSet/>
      <dgm:spPr/>
      <dgm:t>
        <a:bodyPr/>
        <a:lstStyle/>
        <a:p>
          <a:endParaRPr lang="en-US"/>
        </a:p>
      </dgm:t>
    </dgm:pt>
    <dgm:pt modelId="{03F5E9D8-F3D5-47C6-B070-C620C0AED719}" type="sibTrans" cxnId="{131A60EF-028A-4F03-BDFB-53F1F6AC2046}">
      <dgm:prSet/>
      <dgm:spPr/>
      <dgm:t>
        <a:bodyPr/>
        <a:lstStyle/>
        <a:p>
          <a:endParaRPr lang="en-US"/>
        </a:p>
      </dgm:t>
    </dgm:pt>
    <dgm:pt modelId="{FF8BAA63-5CA5-4C9B-AF4E-EA05D5A48E6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400" dirty="0"/>
            <a:t>Economic and Tourism growth continues </a:t>
          </a:r>
        </a:p>
        <a:p>
          <a:pPr>
            <a:buFont typeface="Arial" panose="020B0604020202020204" pitchFamily="34" charset="0"/>
            <a:buNone/>
          </a:pPr>
          <a:endParaRPr lang="en-US" sz="2400" dirty="0"/>
        </a:p>
        <a:p>
          <a:pPr>
            <a:buFont typeface="Arial" panose="020B0604020202020204" pitchFamily="34" charset="0"/>
            <a:buNone/>
          </a:pPr>
          <a:r>
            <a:rPr lang="en-US" sz="2400" dirty="0"/>
            <a:t>No further social or environmental policies and limitations </a:t>
          </a:r>
        </a:p>
      </dgm:t>
    </dgm:pt>
    <dgm:pt modelId="{85F49C71-50C8-45AF-8521-63C835FF09ED}" type="parTrans" cxnId="{783B6969-2DEC-43BD-96F6-17E7149A5CB5}">
      <dgm:prSet/>
      <dgm:spPr/>
      <dgm:t>
        <a:bodyPr/>
        <a:lstStyle/>
        <a:p>
          <a:endParaRPr lang="en-US"/>
        </a:p>
      </dgm:t>
    </dgm:pt>
    <dgm:pt modelId="{73357C69-6B11-430A-A270-E44F50E4A5D0}" type="sibTrans" cxnId="{783B6969-2DEC-43BD-96F6-17E7149A5CB5}">
      <dgm:prSet/>
      <dgm:spPr/>
      <dgm:t>
        <a:bodyPr/>
        <a:lstStyle/>
        <a:p>
          <a:endParaRPr lang="en-US"/>
        </a:p>
      </dgm:t>
    </dgm:pt>
    <dgm:pt modelId="{3A96F123-BD9A-41C2-AA89-28E3BC7C4FCD}">
      <dgm:prSet/>
      <dgm:spPr/>
      <dgm:t>
        <a:bodyPr/>
        <a:lstStyle/>
        <a:p>
          <a:pPr>
            <a:defRPr b="1"/>
          </a:pPr>
          <a:r>
            <a:rPr lang="en-US" dirty="0"/>
            <a:t>Weak Sustainability</a:t>
          </a:r>
        </a:p>
      </dgm:t>
    </dgm:pt>
    <dgm:pt modelId="{3B254483-B168-42C7-95D5-3C9590B6DBB8}" type="parTrans" cxnId="{5B0DDCA4-54D5-4FC9-B415-B58ED8E6AD93}">
      <dgm:prSet/>
      <dgm:spPr/>
      <dgm:t>
        <a:bodyPr/>
        <a:lstStyle/>
        <a:p>
          <a:endParaRPr lang="en-US"/>
        </a:p>
      </dgm:t>
    </dgm:pt>
    <dgm:pt modelId="{0F5298D2-4FC2-4109-B663-68D4D1A76549}" type="sibTrans" cxnId="{5B0DDCA4-54D5-4FC9-B415-B58ED8E6AD93}">
      <dgm:prSet/>
      <dgm:spPr/>
      <dgm:t>
        <a:bodyPr/>
        <a:lstStyle/>
        <a:p>
          <a:endParaRPr lang="en-US"/>
        </a:p>
      </dgm:t>
    </dgm:pt>
    <dgm:pt modelId="{BFD4236B-E460-409D-A604-B21927397A93}">
      <dgm:prSet custT="1"/>
      <dgm:spPr/>
      <dgm:t>
        <a:bodyPr/>
        <a:lstStyle/>
        <a:p>
          <a:r>
            <a:rPr lang="en-US" sz="2400" dirty="0"/>
            <a:t>Slow</a:t>
          </a:r>
          <a:r>
            <a:rPr lang="en-US" sz="2400" baseline="0" dirty="0"/>
            <a:t> but steady reduction of touristic growth rate </a:t>
          </a:r>
        </a:p>
        <a:p>
          <a:endParaRPr lang="en-US" sz="2400" dirty="0"/>
        </a:p>
        <a:p>
          <a:r>
            <a:rPr lang="en-US" sz="2400" dirty="0"/>
            <a:t>Application of some environmental policies and limitations</a:t>
          </a:r>
        </a:p>
      </dgm:t>
    </dgm:pt>
    <dgm:pt modelId="{C1D388D6-7C1E-4396-AC15-2305E06CAC9D}" type="parTrans" cxnId="{FCEC7695-F057-429D-A7BB-B790D8E10D4A}">
      <dgm:prSet/>
      <dgm:spPr/>
      <dgm:t>
        <a:bodyPr/>
        <a:lstStyle/>
        <a:p>
          <a:endParaRPr lang="en-US"/>
        </a:p>
      </dgm:t>
    </dgm:pt>
    <dgm:pt modelId="{1B2F93B4-EE21-46E4-840F-D8188E825D67}" type="sibTrans" cxnId="{FCEC7695-F057-429D-A7BB-B790D8E10D4A}">
      <dgm:prSet/>
      <dgm:spPr/>
      <dgm:t>
        <a:bodyPr/>
        <a:lstStyle/>
        <a:p>
          <a:endParaRPr lang="en-US"/>
        </a:p>
      </dgm:t>
    </dgm:pt>
    <dgm:pt modelId="{A19E6AF9-C595-49BA-948A-3C73300FBBF0}">
      <dgm:prSet/>
      <dgm:spPr/>
      <dgm:t>
        <a:bodyPr/>
        <a:lstStyle/>
        <a:p>
          <a:pPr>
            <a:defRPr b="1"/>
          </a:pPr>
          <a:r>
            <a:rPr lang="en-US" dirty="0"/>
            <a:t>Strong Sustainability</a:t>
          </a:r>
        </a:p>
      </dgm:t>
    </dgm:pt>
    <dgm:pt modelId="{4138CE30-ABD2-4504-9C39-C947B7C3A0E6}" type="parTrans" cxnId="{47F01613-AFB9-45A4-8E8B-5C774BAD54C8}">
      <dgm:prSet/>
      <dgm:spPr/>
      <dgm:t>
        <a:bodyPr/>
        <a:lstStyle/>
        <a:p>
          <a:endParaRPr lang="en-US"/>
        </a:p>
      </dgm:t>
    </dgm:pt>
    <dgm:pt modelId="{E3D4740B-86B2-475A-9BF7-C2DB88E9B58D}" type="sibTrans" cxnId="{47F01613-AFB9-45A4-8E8B-5C774BAD54C8}">
      <dgm:prSet/>
      <dgm:spPr/>
      <dgm:t>
        <a:bodyPr/>
        <a:lstStyle/>
        <a:p>
          <a:endParaRPr lang="en-US"/>
        </a:p>
      </dgm:t>
    </dgm:pt>
    <dgm:pt modelId="{FB25B382-5926-4C84-ACA4-E4DCB41B41E6}">
      <dgm:prSet custT="1"/>
      <dgm:spPr/>
      <dgm:t>
        <a:bodyPr/>
        <a:lstStyle/>
        <a:p>
          <a:r>
            <a:rPr lang="en-US" sz="2400" dirty="0"/>
            <a:t>Touristic and Economic degrowth</a:t>
          </a:r>
        </a:p>
        <a:p>
          <a:endParaRPr lang="en-US" sz="2400" dirty="0"/>
        </a:p>
        <a:p>
          <a:r>
            <a:rPr lang="en-US" sz="2400" dirty="0"/>
            <a:t>Detailed and strict plan for the application of environmental policies and limitations</a:t>
          </a:r>
        </a:p>
      </dgm:t>
    </dgm:pt>
    <dgm:pt modelId="{BB63D28D-0714-4693-A3C8-6A19744A27F5}" type="parTrans" cxnId="{ECA66C4C-2FCF-473E-B214-89A6C695B0F0}">
      <dgm:prSet/>
      <dgm:spPr/>
      <dgm:t>
        <a:bodyPr/>
        <a:lstStyle/>
        <a:p>
          <a:endParaRPr lang="en-US"/>
        </a:p>
      </dgm:t>
    </dgm:pt>
    <dgm:pt modelId="{43E9213C-4760-4FD9-8107-F340BB93443F}" type="sibTrans" cxnId="{ECA66C4C-2FCF-473E-B214-89A6C695B0F0}">
      <dgm:prSet/>
      <dgm:spPr/>
      <dgm:t>
        <a:bodyPr/>
        <a:lstStyle/>
        <a:p>
          <a:endParaRPr lang="en-US"/>
        </a:p>
      </dgm:t>
    </dgm:pt>
    <dgm:pt modelId="{032325BC-D0EA-4571-B13B-B305B34CBCCB}" type="pres">
      <dgm:prSet presAssocID="{527CF0A8-80A9-4659-9FE6-2F7A1C1A644F}" presName="Name0" presStyleCnt="0">
        <dgm:presLayoutVars>
          <dgm:dir/>
          <dgm:animLvl val="lvl"/>
          <dgm:resizeHandles val="exact"/>
        </dgm:presLayoutVars>
      </dgm:prSet>
      <dgm:spPr/>
    </dgm:pt>
    <dgm:pt modelId="{279ACEDE-4E2F-496F-A8B8-42B6EC6E12D4}" type="pres">
      <dgm:prSet presAssocID="{7ABF8203-774D-42D3-AF30-CA89BCAC32E1}" presName="composite" presStyleCnt="0"/>
      <dgm:spPr/>
    </dgm:pt>
    <dgm:pt modelId="{03DD7B94-A6F2-44A0-9FC0-6242B888D4DB}" type="pres">
      <dgm:prSet presAssocID="{7ABF8203-774D-42D3-AF30-CA89BCAC32E1}" presName="parTx" presStyleLbl="alignNode1" presStyleIdx="0" presStyleCnt="3">
        <dgm:presLayoutVars>
          <dgm:chMax val="0"/>
          <dgm:chPref val="0"/>
        </dgm:presLayoutVars>
      </dgm:prSet>
      <dgm:spPr/>
    </dgm:pt>
    <dgm:pt modelId="{A374610D-F3F8-47DA-9BC8-34EED9657977}" type="pres">
      <dgm:prSet presAssocID="{7ABF8203-774D-42D3-AF30-CA89BCAC32E1}" presName="desTx" presStyleLbl="alignAccFollowNode1" presStyleIdx="0" presStyleCnt="3">
        <dgm:presLayoutVars/>
      </dgm:prSet>
      <dgm:spPr/>
    </dgm:pt>
    <dgm:pt modelId="{5359D4CD-2B14-4721-8FA6-C7FE370F7313}" type="pres">
      <dgm:prSet presAssocID="{03F5E9D8-F3D5-47C6-B070-C620C0AED719}" presName="space" presStyleCnt="0"/>
      <dgm:spPr/>
    </dgm:pt>
    <dgm:pt modelId="{E4D35712-9511-457B-956E-E282D7622732}" type="pres">
      <dgm:prSet presAssocID="{3A96F123-BD9A-41C2-AA89-28E3BC7C4FCD}" presName="composite" presStyleCnt="0"/>
      <dgm:spPr/>
    </dgm:pt>
    <dgm:pt modelId="{E704E4C9-7B77-41E3-B986-993ABEDF6970}" type="pres">
      <dgm:prSet presAssocID="{3A96F123-BD9A-41C2-AA89-28E3BC7C4FCD}" presName="parTx" presStyleLbl="alignNode1" presStyleIdx="1" presStyleCnt="3">
        <dgm:presLayoutVars>
          <dgm:chMax val="0"/>
          <dgm:chPref val="0"/>
        </dgm:presLayoutVars>
      </dgm:prSet>
      <dgm:spPr/>
    </dgm:pt>
    <dgm:pt modelId="{A0CA2B70-48E6-41CE-AB5F-36A7392E1907}" type="pres">
      <dgm:prSet presAssocID="{3A96F123-BD9A-41C2-AA89-28E3BC7C4FCD}" presName="desTx" presStyleLbl="alignAccFollowNode1" presStyleIdx="1" presStyleCnt="3">
        <dgm:presLayoutVars/>
      </dgm:prSet>
      <dgm:spPr/>
    </dgm:pt>
    <dgm:pt modelId="{22510E3A-BA00-465E-95A9-FA2E54CEC12F}" type="pres">
      <dgm:prSet presAssocID="{0F5298D2-4FC2-4109-B663-68D4D1A76549}" presName="space" presStyleCnt="0"/>
      <dgm:spPr/>
    </dgm:pt>
    <dgm:pt modelId="{52D5EEA6-FB5E-4C39-8902-EC0B18FE57D6}" type="pres">
      <dgm:prSet presAssocID="{A19E6AF9-C595-49BA-948A-3C73300FBBF0}" presName="composite" presStyleCnt="0"/>
      <dgm:spPr/>
    </dgm:pt>
    <dgm:pt modelId="{4BA563B7-525E-4051-93FC-B2CEE9128CDA}" type="pres">
      <dgm:prSet presAssocID="{A19E6AF9-C595-49BA-948A-3C73300FBBF0}" presName="parTx" presStyleLbl="alignNode1" presStyleIdx="2" presStyleCnt="3">
        <dgm:presLayoutVars>
          <dgm:chMax val="0"/>
          <dgm:chPref val="0"/>
        </dgm:presLayoutVars>
      </dgm:prSet>
      <dgm:spPr/>
    </dgm:pt>
    <dgm:pt modelId="{1349C297-DE0F-4170-B174-FE5CAFC72D07}" type="pres">
      <dgm:prSet presAssocID="{A19E6AF9-C595-49BA-948A-3C73300FBBF0}" presName="desTx" presStyleLbl="alignAccFollowNode1" presStyleIdx="2" presStyleCnt="3">
        <dgm:presLayoutVars/>
      </dgm:prSet>
      <dgm:spPr/>
    </dgm:pt>
  </dgm:ptLst>
  <dgm:cxnLst>
    <dgm:cxn modelId="{7E672E07-C002-4135-8818-4BB5598B9E0A}" type="presOf" srcId="{FF8BAA63-5CA5-4C9B-AF4E-EA05D5A48E62}" destId="{A374610D-F3F8-47DA-9BC8-34EED9657977}" srcOrd="0" destOrd="0" presId="urn:microsoft.com/office/officeart/2016/7/layout/HorizontalActionList"/>
    <dgm:cxn modelId="{5E960E11-AF80-437B-AF78-8654AC54F117}" type="presOf" srcId="{FB25B382-5926-4C84-ACA4-E4DCB41B41E6}" destId="{1349C297-DE0F-4170-B174-FE5CAFC72D07}" srcOrd="0" destOrd="0" presId="urn:microsoft.com/office/officeart/2016/7/layout/HorizontalActionList"/>
    <dgm:cxn modelId="{47F01613-AFB9-45A4-8E8B-5C774BAD54C8}" srcId="{527CF0A8-80A9-4659-9FE6-2F7A1C1A644F}" destId="{A19E6AF9-C595-49BA-948A-3C73300FBBF0}" srcOrd="2" destOrd="0" parTransId="{4138CE30-ABD2-4504-9C39-C947B7C3A0E6}" sibTransId="{E3D4740B-86B2-475A-9BF7-C2DB88E9B58D}"/>
    <dgm:cxn modelId="{FD99E316-3338-4974-8B04-AD1690B66AE0}" type="presOf" srcId="{7ABF8203-774D-42D3-AF30-CA89BCAC32E1}" destId="{03DD7B94-A6F2-44A0-9FC0-6242B888D4DB}" srcOrd="0" destOrd="0" presId="urn:microsoft.com/office/officeart/2016/7/layout/HorizontalActionList"/>
    <dgm:cxn modelId="{7ADA5E2E-0BFA-4A12-A3BC-E8159A313F0D}" type="presOf" srcId="{3A96F123-BD9A-41C2-AA89-28E3BC7C4FCD}" destId="{E704E4C9-7B77-41E3-B986-993ABEDF6970}" srcOrd="0" destOrd="0" presId="urn:microsoft.com/office/officeart/2016/7/layout/HorizontalActionList"/>
    <dgm:cxn modelId="{A473482F-1482-4F63-8F07-516A99E80D5F}" type="presOf" srcId="{527CF0A8-80A9-4659-9FE6-2F7A1C1A644F}" destId="{032325BC-D0EA-4571-B13B-B305B34CBCCB}" srcOrd="0" destOrd="0" presId="urn:microsoft.com/office/officeart/2016/7/layout/HorizontalActionList"/>
    <dgm:cxn modelId="{99EBFB42-7A45-448F-A40F-EC873B20484F}" type="presOf" srcId="{A19E6AF9-C595-49BA-948A-3C73300FBBF0}" destId="{4BA563B7-525E-4051-93FC-B2CEE9128CDA}" srcOrd="0" destOrd="0" presId="urn:microsoft.com/office/officeart/2016/7/layout/HorizontalActionList"/>
    <dgm:cxn modelId="{783B6969-2DEC-43BD-96F6-17E7149A5CB5}" srcId="{7ABF8203-774D-42D3-AF30-CA89BCAC32E1}" destId="{FF8BAA63-5CA5-4C9B-AF4E-EA05D5A48E62}" srcOrd="0" destOrd="0" parTransId="{85F49C71-50C8-45AF-8521-63C835FF09ED}" sibTransId="{73357C69-6B11-430A-A270-E44F50E4A5D0}"/>
    <dgm:cxn modelId="{ECA66C4C-2FCF-473E-B214-89A6C695B0F0}" srcId="{A19E6AF9-C595-49BA-948A-3C73300FBBF0}" destId="{FB25B382-5926-4C84-ACA4-E4DCB41B41E6}" srcOrd="0" destOrd="0" parTransId="{BB63D28D-0714-4693-A3C8-6A19744A27F5}" sibTransId="{43E9213C-4760-4FD9-8107-F340BB93443F}"/>
    <dgm:cxn modelId="{8527D352-C8E8-4C62-8C00-8277DBA7994A}" type="presOf" srcId="{BFD4236B-E460-409D-A604-B21927397A93}" destId="{A0CA2B70-48E6-41CE-AB5F-36A7392E1907}" srcOrd="0" destOrd="0" presId="urn:microsoft.com/office/officeart/2016/7/layout/HorizontalActionList"/>
    <dgm:cxn modelId="{FCEC7695-F057-429D-A7BB-B790D8E10D4A}" srcId="{3A96F123-BD9A-41C2-AA89-28E3BC7C4FCD}" destId="{BFD4236B-E460-409D-A604-B21927397A93}" srcOrd="0" destOrd="0" parTransId="{C1D388D6-7C1E-4396-AC15-2305E06CAC9D}" sibTransId="{1B2F93B4-EE21-46E4-840F-D8188E825D67}"/>
    <dgm:cxn modelId="{5B0DDCA4-54D5-4FC9-B415-B58ED8E6AD93}" srcId="{527CF0A8-80A9-4659-9FE6-2F7A1C1A644F}" destId="{3A96F123-BD9A-41C2-AA89-28E3BC7C4FCD}" srcOrd="1" destOrd="0" parTransId="{3B254483-B168-42C7-95D5-3C9590B6DBB8}" sibTransId="{0F5298D2-4FC2-4109-B663-68D4D1A76549}"/>
    <dgm:cxn modelId="{131A60EF-028A-4F03-BDFB-53F1F6AC2046}" srcId="{527CF0A8-80A9-4659-9FE6-2F7A1C1A644F}" destId="{7ABF8203-774D-42D3-AF30-CA89BCAC32E1}" srcOrd="0" destOrd="0" parTransId="{8358C424-FAEB-428C-A9E6-8B90599B69FE}" sibTransId="{03F5E9D8-F3D5-47C6-B070-C620C0AED719}"/>
    <dgm:cxn modelId="{226515C8-7459-4CF3-B7B5-D9066AE48FAA}" type="presParOf" srcId="{032325BC-D0EA-4571-B13B-B305B34CBCCB}" destId="{279ACEDE-4E2F-496F-A8B8-42B6EC6E12D4}" srcOrd="0" destOrd="0" presId="urn:microsoft.com/office/officeart/2016/7/layout/HorizontalActionList"/>
    <dgm:cxn modelId="{AA69DBD6-84A1-4532-84B2-712880C7AA17}" type="presParOf" srcId="{279ACEDE-4E2F-496F-A8B8-42B6EC6E12D4}" destId="{03DD7B94-A6F2-44A0-9FC0-6242B888D4DB}" srcOrd="0" destOrd="0" presId="urn:microsoft.com/office/officeart/2016/7/layout/HorizontalActionList"/>
    <dgm:cxn modelId="{6D0A4001-0CB6-45D5-BDCD-321192ECA056}" type="presParOf" srcId="{279ACEDE-4E2F-496F-A8B8-42B6EC6E12D4}" destId="{A374610D-F3F8-47DA-9BC8-34EED9657977}" srcOrd="1" destOrd="0" presId="urn:microsoft.com/office/officeart/2016/7/layout/HorizontalActionList"/>
    <dgm:cxn modelId="{FEB09F19-1181-4E28-A7B3-F5FF735F6EE0}" type="presParOf" srcId="{032325BC-D0EA-4571-B13B-B305B34CBCCB}" destId="{5359D4CD-2B14-4721-8FA6-C7FE370F7313}" srcOrd="1" destOrd="0" presId="urn:microsoft.com/office/officeart/2016/7/layout/HorizontalActionList"/>
    <dgm:cxn modelId="{EA4A10CD-3A38-4A8F-9095-2D71133873D3}" type="presParOf" srcId="{032325BC-D0EA-4571-B13B-B305B34CBCCB}" destId="{E4D35712-9511-457B-956E-E282D7622732}" srcOrd="2" destOrd="0" presId="urn:microsoft.com/office/officeart/2016/7/layout/HorizontalActionList"/>
    <dgm:cxn modelId="{CA1A043E-63D7-42F3-8E46-85EFC028D3D0}" type="presParOf" srcId="{E4D35712-9511-457B-956E-E282D7622732}" destId="{E704E4C9-7B77-41E3-B986-993ABEDF6970}" srcOrd="0" destOrd="0" presId="urn:microsoft.com/office/officeart/2016/7/layout/HorizontalActionList"/>
    <dgm:cxn modelId="{D633184C-F5DF-4431-AD7B-A47ADFCA8DB5}" type="presParOf" srcId="{E4D35712-9511-457B-956E-E282D7622732}" destId="{A0CA2B70-48E6-41CE-AB5F-36A7392E1907}" srcOrd="1" destOrd="0" presId="urn:microsoft.com/office/officeart/2016/7/layout/HorizontalActionList"/>
    <dgm:cxn modelId="{8B1D46AE-5353-4120-AD5F-B3B5C172D2D8}" type="presParOf" srcId="{032325BC-D0EA-4571-B13B-B305B34CBCCB}" destId="{22510E3A-BA00-465E-95A9-FA2E54CEC12F}" srcOrd="3" destOrd="0" presId="urn:microsoft.com/office/officeart/2016/7/layout/HorizontalActionList"/>
    <dgm:cxn modelId="{ABD8FAC5-E79E-4B5C-9753-65E2732C6F28}" type="presParOf" srcId="{032325BC-D0EA-4571-B13B-B305B34CBCCB}" destId="{52D5EEA6-FB5E-4C39-8902-EC0B18FE57D6}" srcOrd="4" destOrd="0" presId="urn:microsoft.com/office/officeart/2016/7/layout/HorizontalActionList"/>
    <dgm:cxn modelId="{A28AB5FF-062F-4157-A2B0-3D7420DE98CF}" type="presParOf" srcId="{52D5EEA6-FB5E-4C39-8902-EC0B18FE57D6}" destId="{4BA563B7-525E-4051-93FC-B2CEE9128CDA}" srcOrd="0" destOrd="0" presId="urn:microsoft.com/office/officeart/2016/7/layout/HorizontalActionList"/>
    <dgm:cxn modelId="{2E853B05-8B19-4B28-A01B-2C9342853E41}" type="presParOf" srcId="{52D5EEA6-FB5E-4C39-8902-EC0B18FE57D6}" destId="{1349C297-DE0F-4170-B174-FE5CAFC72D0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7CF0A8-80A9-4659-9FE6-2F7A1C1A644F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BF8203-774D-42D3-AF30-CA89BCAC32E1}">
      <dgm:prSet/>
      <dgm:spPr/>
      <dgm:t>
        <a:bodyPr/>
        <a:lstStyle/>
        <a:p>
          <a:pPr>
            <a:defRPr b="1"/>
          </a:pPr>
          <a:r>
            <a:rPr lang="en-US" dirty="0"/>
            <a:t>Business-as-Usual</a:t>
          </a:r>
        </a:p>
      </dgm:t>
    </dgm:pt>
    <dgm:pt modelId="{8358C424-FAEB-428C-A9E6-8B90599B69FE}" type="parTrans" cxnId="{131A60EF-028A-4F03-BDFB-53F1F6AC2046}">
      <dgm:prSet/>
      <dgm:spPr/>
      <dgm:t>
        <a:bodyPr/>
        <a:lstStyle/>
        <a:p>
          <a:endParaRPr lang="en-US"/>
        </a:p>
      </dgm:t>
    </dgm:pt>
    <dgm:pt modelId="{03F5E9D8-F3D5-47C6-B070-C620C0AED719}" type="sibTrans" cxnId="{131A60EF-028A-4F03-BDFB-53F1F6AC2046}">
      <dgm:prSet/>
      <dgm:spPr/>
      <dgm:t>
        <a:bodyPr/>
        <a:lstStyle/>
        <a:p>
          <a:endParaRPr lang="en-US"/>
        </a:p>
      </dgm:t>
    </dgm:pt>
    <dgm:pt modelId="{FF8BAA63-5CA5-4C9B-AF4E-EA05D5A48E62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400" dirty="0"/>
            <a:t>Declining environmental and social state</a:t>
          </a:r>
        </a:p>
      </dgm:t>
    </dgm:pt>
    <dgm:pt modelId="{85F49C71-50C8-45AF-8521-63C835FF09ED}" type="parTrans" cxnId="{783B6969-2DEC-43BD-96F6-17E7149A5CB5}">
      <dgm:prSet/>
      <dgm:spPr/>
      <dgm:t>
        <a:bodyPr/>
        <a:lstStyle/>
        <a:p>
          <a:endParaRPr lang="en-US"/>
        </a:p>
      </dgm:t>
    </dgm:pt>
    <dgm:pt modelId="{73357C69-6B11-430A-A270-E44F50E4A5D0}" type="sibTrans" cxnId="{783B6969-2DEC-43BD-96F6-17E7149A5CB5}">
      <dgm:prSet/>
      <dgm:spPr/>
      <dgm:t>
        <a:bodyPr/>
        <a:lstStyle/>
        <a:p>
          <a:endParaRPr lang="en-US"/>
        </a:p>
      </dgm:t>
    </dgm:pt>
    <dgm:pt modelId="{C80F0C63-1596-46E9-AF0A-C16DBF1F325E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2400" dirty="0"/>
        </a:p>
        <a:p>
          <a:pPr>
            <a:buFont typeface="Arial" panose="020B0604020202020204" pitchFamily="34" charset="0"/>
            <a:buNone/>
          </a:pPr>
          <a:r>
            <a:rPr lang="en-US" sz="2400" dirty="0"/>
            <a:t>Economic growth</a:t>
          </a:r>
        </a:p>
        <a:p>
          <a:pPr>
            <a:buFont typeface="Arial" panose="020B0604020202020204" pitchFamily="34" charset="0"/>
            <a:buNone/>
          </a:pPr>
          <a:endParaRPr lang="en-US" sz="2400" dirty="0"/>
        </a:p>
        <a:p>
          <a:pPr>
            <a:buFont typeface="Arial" panose="020B0604020202020204" pitchFamily="34" charset="0"/>
            <a:buNone/>
          </a:pPr>
          <a:r>
            <a:rPr lang="en-US" sz="2400" dirty="0"/>
            <a:t>Collapse?</a:t>
          </a:r>
        </a:p>
      </dgm:t>
    </dgm:pt>
    <dgm:pt modelId="{A8936A49-5DDD-4D9E-8C33-F68DBDF5F259}" type="parTrans" cxnId="{BC3EB66B-8D2E-45CB-8B40-A78C6A36290D}">
      <dgm:prSet/>
      <dgm:spPr/>
      <dgm:t>
        <a:bodyPr/>
        <a:lstStyle/>
        <a:p>
          <a:endParaRPr lang="en-US"/>
        </a:p>
      </dgm:t>
    </dgm:pt>
    <dgm:pt modelId="{9CB427A8-766D-48DF-B2D7-D51AECAB19E3}" type="sibTrans" cxnId="{BC3EB66B-8D2E-45CB-8B40-A78C6A36290D}">
      <dgm:prSet/>
      <dgm:spPr/>
      <dgm:t>
        <a:bodyPr/>
        <a:lstStyle/>
        <a:p>
          <a:endParaRPr lang="en-US"/>
        </a:p>
      </dgm:t>
    </dgm:pt>
    <dgm:pt modelId="{3A96F123-BD9A-41C2-AA89-28E3BC7C4FCD}">
      <dgm:prSet/>
      <dgm:spPr/>
      <dgm:t>
        <a:bodyPr/>
        <a:lstStyle/>
        <a:p>
          <a:pPr>
            <a:defRPr b="1"/>
          </a:pPr>
          <a:r>
            <a:rPr lang="en-US" dirty="0"/>
            <a:t>Weak Sustainability</a:t>
          </a:r>
        </a:p>
      </dgm:t>
    </dgm:pt>
    <dgm:pt modelId="{3B254483-B168-42C7-95D5-3C9590B6DBB8}" type="parTrans" cxnId="{5B0DDCA4-54D5-4FC9-B415-B58ED8E6AD93}">
      <dgm:prSet/>
      <dgm:spPr/>
      <dgm:t>
        <a:bodyPr/>
        <a:lstStyle/>
        <a:p>
          <a:endParaRPr lang="en-US"/>
        </a:p>
      </dgm:t>
    </dgm:pt>
    <dgm:pt modelId="{0F5298D2-4FC2-4109-B663-68D4D1A76549}" type="sibTrans" cxnId="{5B0DDCA4-54D5-4FC9-B415-B58ED8E6AD93}">
      <dgm:prSet/>
      <dgm:spPr/>
      <dgm:t>
        <a:bodyPr/>
        <a:lstStyle/>
        <a:p>
          <a:endParaRPr lang="en-US"/>
        </a:p>
      </dgm:t>
    </dgm:pt>
    <dgm:pt modelId="{BFD4236B-E460-409D-A604-B21927397A93}">
      <dgm:prSet custT="1"/>
      <dgm:spPr/>
      <dgm:t>
        <a:bodyPr/>
        <a:lstStyle/>
        <a:p>
          <a:r>
            <a:rPr lang="en-US" sz="2400" dirty="0"/>
            <a:t>Lessened but still declining social and  environmental state</a:t>
          </a:r>
        </a:p>
      </dgm:t>
    </dgm:pt>
    <dgm:pt modelId="{C1D388D6-7C1E-4396-AC15-2305E06CAC9D}" type="parTrans" cxnId="{FCEC7695-F057-429D-A7BB-B790D8E10D4A}">
      <dgm:prSet/>
      <dgm:spPr/>
      <dgm:t>
        <a:bodyPr/>
        <a:lstStyle/>
        <a:p>
          <a:endParaRPr lang="en-US"/>
        </a:p>
      </dgm:t>
    </dgm:pt>
    <dgm:pt modelId="{1B2F93B4-EE21-46E4-840F-D8188E825D67}" type="sibTrans" cxnId="{FCEC7695-F057-429D-A7BB-B790D8E10D4A}">
      <dgm:prSet/>
      <dgm:spPr/>
      <dgm:t>
        <a:bodyPr/>
        <a:lstStyle/>
        <a:p>
          <a:endParaRPr lang="en-US"/>
        </a:p>
      </dgm:t>
    </dgm:pt>
    <dgm:pt modelId="{CB45C5D3-D2C5-41FB-B9F2-0B6E704396B1}">
      <dgm:prSet custT="1"/>
      <dgm:spPr/>
      <dgm:t>
        <a:bodyPr/>
        <a:lstStyle/>
        <a:p>
          <a:endParaRPr lang="en-US" sz="2400" dirty="0"/>
        </a:p>
        <a:p>
          <a:r>
            <a:rPr lang="en-US" sz="2400" dirty="0"/>
            <a:t>Still surpassing carrying capacity</a:t>
          </a:r>
        </a:p>
      </dgm:t>
    </dgm:pt>
    <dgm:pt modelId="{61D583F1-7731-41EB-ACC6-D26BCF37F277}" type="parTrans" cxnId="{00B8FA16-3DD0-4351-9300-02E24D68EEA0}">
      <dgm:prSet/>
      <dgm:spPr/>
      <dgm:t>
        <a:bodyPr/>
        <a:lstStyle/>
        <a:p>
          <a:endParaRPr lang="en-US"/>
        </a:p>
      </dgm:t>
    </dgm:pt>
    <dgm:pt modelId="{5CB409EE-8B91-4782-A6B5-493053FB736E}" type="sibTrans" cxnId="{00B8FA16-3DD0-4351-9300-02E24D68EEA0}">
      <dgm:prSet/>
      <dgm:spPr/>
      <dgm:t>
        <a:bodyPr/>
        <a:lstStyle/>
        <a:p>
          <a:endParaRPr lang="en-US"/>
        </a:p>
      </dgm:t>
    </dgm:pt>
    <dgm:pt modelId="{A19E6AF9-C595-49BA-948A-3C73300FBBF0}">
      <dgm:prSet/>
      <dgm:spPr/>
      <dgm:t>
        <a:bodyPr/>
        <a:lstStyle/>
        <a:p>
          <a:pPr>
            <a:defRPr b="1"/>
          </a:pPr>
          <a:r>
            <a:rPr lang="en-US" dirty="0"/>
            <a:t>Strong Sustainability</a:t>
          </a:r>
        </a:p>
      </dgm:t>
    </dgm:pt>
    <dgm:pt modelId="{4138CE30-ABD2-4504-9C39-C947B7C3A0E6}" type="parTrans" cxnId="{47F01613-AFB9-45A4-8E8B-5C774BAD54C8}">
      <dgm:prSet/>
      <dgm:spPr/>
      <dgm:t>
        <a:bodyPr/>
        <a:lstStyle/>
        <a:p>
          <a:endParaRPr lang="en-US"/>
        </a:p>
      </dgm:t>
    </dgm:pt>
    <dgm:pt modelId="{E3D4740B-86B2-475A-9BF7-C2DB88E9B58D}" type="sibTrans" cxnId="{47F01613-AFB9-45A4-8E8B-5C774BAD54C8}">
      <dgm:prSet/>
      <dgm:spPr/>
      <dgm:t>
        <a:bodyPr/>
        <a:lstStyle/>
        <a:p>
          <a:endParaRPr lang="en-US"/>
        </a:p>
      </dgm:t>
    </dgm:pt>
    <dgm:pt modelId="{FB25B382-5926-4C84-ACA4-E4DCB41B41E6}">
      <dgm:prSet custT="1"/>
      <dgm:spPr/>
      <dgm:t>
        <a:bodyPr/>
        <a:lstStyle/>
        <a:p>
          <a:r>
            <a:rPr lang="en-US" sz="2400" dirty="0"/>
            <a:t>Improved social and environmental state</a:t>
          </a:r>
        </a:p>
        <a:p>
          <a:endParaRPr lang="en-US" sz="2400" dirty="0"/>
        </a:p>
      </dgm:t>
    </dgm:pt>
    <dgm:pt modelId="{BB63D28D-0714-4693-A3C8-6A19744A27F5}" type="parTrans" cxnId="{ECA66C4C-2FCF-473E-B214-89A6C695B0F0}">
      <dgm:prSet/>
      <dgm:spPr/>
      <dgm:t>
        <a:bodyPr/>
        <a:lstStyle/>
        <a:p>
          <a:endParaRPr lang="en-US"/>
        </a:p>
      </dgm:t>
    </dgm:pt>
    <dgm:pt modelId="{43E9213C-4760-4FD9-8107-F340BB93443F}" type="sibTrans" cxnId="{ECA66C4C-2FCF-473E-B214-89A6C695B0F0}">
      <dgm:prSet/>
      <dgm:spPr/>
      <dgm:t>
        <a:bodyPr/>
        <a:lstStyle/>
        <a:p>
          <a:endParaRPr lang="en-US"/>
        </a:p>
      </dgm:t>
    </dgm:pt>
    <dgm:pt modelId="{74E9E91C-ED47-4C7A-8361-3BFB43EA59EB}">
      <dgm:prSet custT="1"/>
      <dgm:spPr/>
      <dgm:t>
        <a:bodyPr/>
        <a:lstStyle/>
        <a:p>
          <a:r>
            <a:rPr lang="en-US" sz="2400" dirty="0"/>
            <a:t>Economic and tourism degrowth</a:t>
          </a:r>
        </a:p>
        <a:p>
          <a:endParaRPr lang="en-US" sz="2400" dirty="0"/>
        </a:p>
      </dgm:t>
    </dgm:pt>
    <dgm:pt modelId="{9555D7ED-AC72-4183-AE02-945EAD877942}" type="parTrans" cxnId="{2936CDD6-0CD7-4183-972D-8CE8C4BC0308}">
      <dgm:prSet/>
      <dgm:spPr/>
      <dgm:t>
        <a:bodyPr/>
        <a:lstStyle/>
        <a:p>
          <a:endParaRPr lang="en-US"/>
        </a:p>
      </dgm:t>
    </dgm:pt>
    <dgm:pt modelId="{10A0B952-E50E-4039-BEBA-16B7EC4BE268}" type="sibTrans" cxnId="{2936CDD6-0CD7-4183-972D-8CE8C4BC0308}">
      <dgm:prSet/>
      <dgm:spPr/>
      <dgm:t>
        <a:bodyPr/>
        <a:lstStyle/>
        <a:p>
          <a:endParaRPr lang="en-US"/>
        </a:p>
      </dgm:t>
    </dgm:pt>
    <dgm:pt modelId="{DCA5E1E3-F5B4-4D37-A9F3-8BA8CA079882}">
      <dgm:prSet custT="1"/>
      <dgm:spPr/>
      <dgm:t>
        <a:bodyPr/>
        <a:lstStyle/>
        <a:p>
          <a:r>
            <a:rPr lang="en-US" sz="2400" dirty="0"/>
            <a:t>Within carrying capacity limits</a:t>
          </a:r>
        </a:p>
      </dgm:t>
    </dgm:pt>
    <dgm:pt modelId="{A8462167-E0D1-4F84-9D14-99E08EF32132}" type="parTrans" cxnId="{7AB59A67-C84A-4F66-9EB6-9310E3998B0F}">
      <dgm:prSet/>
      <dgm:spPr/>
      <dgm:t>
        <a:bodyPr/>
        <a:lstStyle/>
        <a:p>
          <a:endParaRPr lang="en-US"/>
        </a:p>
      </dgm:t>
    </dgm:pt>
    <dgm:pt modelId="{9A3A28E9-480F-4E81-822D-98D5769CAF73}" type="sibTrans" cxnId="{7AB59A67-C84A-4F66-9EB6-9310E3998B0F}">
      <dgm:prSet/>
      <dgm:spPr/>
      <dgm:t>
        <a:bodyPr/>
        <a:lstStyle/>
        <a:p>
          <a:endParaRPr lang="en-US"/>
        </a:p>
      </dgm:t>
    </dgm:pt>
    <dgm:pt modelId="{032325BC-D0EA-4571-B13B-B305B34CBCCB}" type="pres">
      <dgm:prSet presAssocID="{527CF0A8-80A9-4659-9FE6-2F7A1C1A644F}" presName="Name0" presStyleCnt="0">
        <dgm:presLayoutVars>
          <dgm:dir/>
          <dgm:animLvl val="lvl"/>
          <dgm:resizeHandles val="exact"/>
        </dgm:presLayoutVars>
      </dgm:prSet>
      <dgm:spPr/>
    </dgm:pt>
    <dgm:pt modelId="{279ACEDE-4E2F-496F-A8B8-42B6EC6E12D4}" type="pres">
      <dgm:prSet presAssocID="{7ABF8203-774D-42D3-AF30-CA89BCAC32E1}" presName="composite" presStyleCnt="0"/>
      <dgm:spPr/>
    </dgm:pt>
    <dgm:pt modelId="{03DD7B94-A6F2-44A0-9FC0-6242B888D4DB}" type="pres">
      <dgm:prSet presAssocID="{7ABF8203-774D-42D3-AF30-CA89BCAC32E1}" presName="parTx" presStyleLbl="alignNode1" presStyleIdx="0" presStyleCnt="3">
        <dgm:presLayoutVars>
          <dgm:chMax val="0"/>
          <dgm:chPref val="0"/>
        </dgm:presLayoutVars>
      </dgm:prSet>
      <dgm:spPr/>
    </dgm:pt>
    <dgm:pt modelId="{A374610D-F3F8-47DA-9BC8-34EED9657977}" type="pres">
      <dgm:prSet presAssocID="{7ABF8203-774D-42D3-AF30-CA89BCAC32E1}" presName="desTx" presStyleLbl="alignAccFollowNode1" presStyleIdx="0" presStyleCnt="3">
        <dgm:presLayoutVars/>
      </dgm:prSet>
      <dgm:spPr/>
    </dgm:pt>
    <dgm:pt modelId="{5359D4CD-2B14-4721-8FA6-C7FE370F7313}" type="pres">
      <dgm:prSet presAssocID="{03F5E9D8-F3D5-47C6-B070-C620C0AED719}" presName="space" presStyleCnt="0"/>
      <dgm:spPr/>
    </dgm:pt>
    <dgm:pt modelId="{E4D35712-9511-457B-956E-E282D7622732}" type="pres">
      <dgm:prSet presAssocID="{3A96F123-BD9A-41C2-AA89-28E3BC7C4FCD}" presName="composite" presStyleCnt="0"/>
      <dgm:spPr/>
    </dgm:pt>
    <dgm:pt modelId="{E704E4C9-7B77-41E3-B986-993ABEDF6970}" type="pres">
      <dgm:prSet presAssocID="{3A96F123-BD9A-41C2-AA89-28E3BC7C4FCD}" presName="parTx" presStyleLbl="alignNode1" presStyleIdx="1" presStyleCnt="3">
        <dgm:presLayoutVars>
          <dgm:chMax val="0"/>
          <dgm:chPref val="0"/>
        </dgm:presLayoutVars>
      </dgm:prSet>
      <dgm:spPr/>
    </dgm:pt>
    <dgm:pt modelId="{A0CA2B70-48E6-41CE-AB5F-36A7392E1907}" type="pres">
      <dgm:prSet presAssocID="{3A96F123-BD9A-41C2-AA89-28E3BC7C4FCD}" presName="desTx" presStyleLbl="alignAccFollowNode1" presStyleIdx="1" presStyleCnt="3">
        <dgm:presLayoutVars/>
      </dgm:prSet>
      <dgm:spPr/>
    </dgm:pt>
    <dgm:pt modelId="{22510E3A-BA00-465E-95A9-FA2E54CEC12F}" type="pres">
      <dgm:prSet presAssocID="{0F5298D2-4FC2-4109-B663-68D4D1A76549}" presName="space" presStyleCnt="0"/>
      <dgm:spPr/>
    </dgm:pt>
    <dgm:pt modelId="{52D5EEA6-FB5E-4C39-8902-EC0B18FE57D6}" type="pres">
      <dgm:prSet presAssocID="{A19E6AF9-C595-49BA-948A-3C73300FBBF0}" presName="composite" presStyleCnt="0"/>
      <dgm:spPr/>
    </dgm:pt>
    <dgm:pt modelId="{4BA563B7-525E-4051-93FC-B2CEE9128CDA}" type="pres">
      <dgm:prSet presAssocID="{A19E6AF9-C595-49BA-948A-3C73300FBBF0}" presName="parTx" presStyleLbl="alignNode1" presStyleIdx="2" presStyleCnt="3">
        <dgm:presLayoutVars>
          <dgm:chMax val="0"/>
          <dgm:chPref val="0"/>
        </dgm:presLayoutVars>
      </dgm:prSet>
      <dgm:spPr/>
    </dgm:pt>
    <dgm:pt modelId="{1349C297-DE0F-4170-B174-FE5CAFC72D07}" type="pres">
      <dgm:prSet presAssocID="{A19E6AF9-C595-49BA-948A-3C73300FBBF0}" presName="desTx" presStyleLbl="alignAccFollowNode1" presStyleIdx="2" presStyleCnt="3">
        <dgm:presLayoutVars/>
      </dgm:prSet>
      <dgm:spPr/>
    </dgm:pt>
  </dgm:ptLst>
  <dgm:cxnLst>
    <dgm:cxn modelId="{7E672E07-C002-4135-8818-4BB5598B9E0A}" type="presOf" srcId="{FF8BAA63-5CA5-4C9B-AF4E-EA05D5A48E62}" destId="{A374610D-F3F8-47DA-9BC8-34EED9657977}" srcOrd="0" destOrd="0" presId="urn:microsoft.com/office/officeart/2016/7/layout/HorizontalActionList"/>
    <dgm:cxn modelId="{5E960E11-AF80-437B-AF78-8654AC54F117}" type="presOf" srcId="{FB25B382-5926-4C84-ACA4-E4DCB41B41E6}" destId="{1349C297-DE0F-4170-B174-FE5CAFC72D07}" srcOrd="0" destOrd="0" presId="urn:microsoft.com/office/officeart/2016/7/layout/HorizontalActionList"/>
    <dgm:cxn modelId="{47F01613-AFB9-45A4-8E8B-5C774BAD54C8}" srcId="{527CF0A8-80A9-4659-9FE6-2F7A1C1A644F}" destId="{A19E6AF9-C595-49BA-948A-3C73300FBBF0}" srcOrd="2" destOrd="0" parTransId="{4138CE30-ABD2-4504-9C39-C947B7C3A0E6}" sibTransId="{E3D4740B-86B2-475A-9BF7-C2DB88E9B58D}"/>
    <dgm:cxn modelId="{FD99E316-3338-4974-8B04-AD1690B66AE0}" type="presOf" srcId="{7ABF8203-774D-42D3-AF30-CA89BCAC32E1}" destId="{03DD7B94-A6F2-44A0-9FC0-6242B888D4DB}" srcOrd="0" destOrd="0" presId="urn:microsoft.com/office/officeart/2016/7/layout/HorizontalActionList"/>
    <dgm:cxn modelId="{00B8FA16-3DD0-4351-9300-02E24D68EEA0}" srcId="{3A96F123-BD9A-41C2-AA89-28E3BC7C4FCD}" destId="{CB45C5D3-D2C5-41FB-B9F2-0B6E704396B1}" srcOrd="1" destOrd="0" parTransId="{61D583F1-7731-41EB-ACC6-D26BCF37F277}" sibTransId="{5CB409EE-8B91-4782-A6B5-493053FB736E}"/>
    <dgm:cxn modelId="{7ADA5E2E-0BFA-4A12-A3BC-E8159A313F0D}" type="presOf" srcId="{3A96F123-BD9A-41C2-AA89-28E3BC7C4FCD}" destId="{E704E4C9-7B77-41E3-B986-993ABEDF6970}" srcOrd="0" destOrd="0" presId="urn:microsoft.com/office/officeart/2016/7/layout/HorizontalActionList"/>
    <dgm:cxn modelId="{A473482F-1482-4F63-8F07-516A99E80D5F}" type="presOf" srcId="{527CF0A8-80A9-4659-9FE6-2F7A1C1A644F}" destId="{032325BC-D0EA-4571-B13B-B305B34CBCCB}" srcOrd="0" destOrd="0" presId="urn:microsoft.com/office/officeart/2016/7/layout/HorizontalActionList"/>
    <dgm:cxn modelId="{C9BA7B3A-E0D8-4FD3-8A9A-40CFA9635AA6}" type="presOf" srcId="{DCA5E1E3-F5B4-4D37-A9F3-8BA8CA079882}" destId="{1349C297-DE0F-4170-B174-FE5CAFC72D07}" srcOrd="0" destOrd="2" presId="urn:microsoft.com/office/officeart/2016/7/layout/HorizontalActionList"/>
    <dgm:cxn modelId="{99EBFB42-7A45-448F-A40F-EC873B20484F}" type="presOf" srcId="{A19E6AF9-C595-49BA-948A-3C73300FBBF0}" destId="{4BA563B7-525E-4051-93FC-B2CEE9128CDA}" srcOrd="0" destOrd="0" presId="urn:microsoft.com/office/officeart/2016/7/layout/HorizontalActionList"/>
    <dgm:cxn modelId="{7AB59A67-C84A-4F66-9EB6-9310E3998B0F}" srcId="{A19E6AF9-C595-49BA-948A-3C73300FBBF0}" destId="{DCA5E1E3-F5B4-4D37-A9F3-8BA8CA079882}" srcOrd="2" destOrd="0" parTransId="{A8462167-E0D1-4F84-9D14-99E08EF32132}" sibTransId="{9A3A28E9-480F-4E81-822D-98D5769CAF73}"/>
    <dgm:cxn modelId="{783B6969-2DEC-43BD-96F6-17E7149A5CB5}" srcId="{7ABF8203-774D-42D3-AF30-CA89BCAC32E1}" destId="{FF8BAA63-5CA5-4C9B-AF4E-EA05D5A48E62}" srcOrd="0" destOrd="0" parTransId="{85F49C71-50C8-45AF-8521-63C835FF09ED}" sibTransId="{73357C69-6B11-430A-A270-E44F50E4A5D0}"/>
    <dgm:cxn modelId="{31C8286B-D89F-4155-9CC4-75A4478168B8}" type="presOf" srcId="{CB45C5D3-D2C5-41FB-B9F2-0B6E704396B1}" destId="{A0CA2B70-48E6-41CE-AB5F-36A7392E1907}" srcOrd="0" destOrd="1" presId="urn:microsoft.com/office/officeart/2016/7/layout/HorizontalActionList"/>
    <dgm:cxn modelId="{BC3EB66B-8D2E-45CB-8B40-A78C6A36290D}" srcId="{7ABF8203-774D-42D3-AF30-CA89BCAC32E1}" destId="{C80F0C63-1596-46E9-AF0A-C16DBF1F325E}" srcOrd="1" destOrd="0" parTransId="{A8936A49-5DDD-4D9E-8C33-F68DBDF5F259}" sibTransId="{9CB427A8-766D-48DF-B2D7-D51AECAB19E3}"/>
    <dgm:cxn modelId="{ECA66C4C-2FCF-473E-B214-89A6C695B0F0}" srcId="{A19E6AF9-C595-49BA-948A-3C73300FBBF0}" destId="{FB25B382-5926-4C84-ACA4-E4DCB41B41E6}" srcOrd="0" destOrd="0" parTransId="{BB63D28D-0714-4693-A3C8-6A19744A27F5}" sibTransId="{43E9213C-4760-4FD9-8107-F340BB93443F}"/>
    <dgm:cxn modelId="{D9359E71-1E96-4070-9AAE-A20BB7B67D95}" type="presOf" srcId="{74E9E91C-ED47-4C7A-8361-3BFB43EA59EB}" destId="{1349C297-DE0F-4170-B174-FE5CAFC72D07}" srcOrd="0" destOrd="1" presId="urn:microsoft.com/office/officeart/2016/7/layout/HorizontalActionList"/>
    <dgm:cxn modelId="{8527D352-C8E8-4C62-8C00-8277DBA7994A}" type="presOf" srcId="{BFD4236B-E460-409D-A604-B21927397A93}" destId="{A0CA2B70-48E6-41CE-AB5F-36A7392E1907}" srcOrd="0" destOrd="0" presId="urn:microsoft.com/office/officeart/2016/7/layout/HorizontalActionList"/>
    <dgm:cxn modelId="{FCEC7695-F057-429D-A7BB-B790D8E10D4A}" srcId="{3A96F123-BD9A-41C2-AA89-28E3BC7C4FCD}" destId="{BFD4236B-E460-409D-A604-B21927397A93}" srcOrd="0" destOrd="0" parTransId="{C1D388D6-7C1E-4396-AC15-2305E06CAC9D}" sibTransId="{1B2F93B4-EE21-46E4-840F-D8188E825D67}"/>
    <dgm:cxn modelId="{5B0DDCA4-54D5-4FC9-B415-B58ED8E6AD93}" srcId="{527CF0A8-80A9-4659-9FE6-2F7A1C1A644F}" destId="{3A96F123-BD9A-41C2-AA89-28E3BC7C4FCD}" srcOrd="1" destOrd="0" parTransId="{3B254483-B168-42C7-95D5-3C9590B6DBB8}" sibTransId="{0F5298D2-4FC2-4109-B663-68D4D1A76549}"/>
    <dgm:cxn modelId="{2936CDD6-0CD7-4183-972D-8CE8C4BC0308}" srcId="{A19E6AF9-C595-49BA-948A-3C73300FBBF0}" destId="{74E9E91C-ED47-4C7A-8361-3BFB43EA59EB}" srcOrd="1" destOrd="0" parTransId="{9555D7ED-AC72-4183-AE02-945EAD877942}" sibTransId="{10A0B952-E50E-4039-BEBA-16B7EC4BE268}"/>
    <dgm:cxn modelId="{131A60EF-028A-4F03-BDFB-53F1F6AC2046}" srcId="{527CF0A8-80A9-4659-9FE6-2F7A1C1A644F}" destId="{7ABF8203-774D-42D3-AF30-CA89BCAC32E1}" srcOrd="0" destOrd="0" parTransId="{8358C424-FAEB-428C-A9E6-8B90599B69FE}" sibTransId="{03F5E9D8-F3D5-47C6-B070-C620C0AED719}"/>
    <dgm:cxn modelId="{1F0FF7FA-831F-4464-97B4-02F1ECAF1247}" type="presOf" srcId="{C80F0C63-1596-46E9-AF0A-C16DBF1F325E}" destId="{A374610D-F3F8-47DA-9BC8-34EED9657977}" srcOrd="0" destOrd="1" presId="urn:microsoft.com/office/officeart/2016/7/layout/HorizontalActionList"/>
    <dgm:cxn modelId="{226515C8-7459-4CF3-B7B5-D9066AE48FAA}" type="presParOf" srcId="{032325BC-D0EA-4571-B13B-B305B34CBCCB}" destId="{279ACEDE-4E2F-496F-A8B8-42B6EC6E12D4}" srcOrd="0" destOrd="0" presId="urn:microsoft.com/office/officeart/2016/7/layout/HorizontalActionList"/>
    <dgm:cxn modelId="{AA69DBD6-84A1-4532-84B2-712880C7AA17}" type="presParOf" srcId="{279ACEDE-4E2F-496F-A8B8-42B6EC6E12D4}" destId="{03DD7B94-A6F2-44A0-9FC0-6242B888D4DB}" srcOrd="0" destOrd="0" presId="urn:microsoft.com/office/officeart/2016/7/layout/HorizontalActionList"/>
    <dgm:cxn modelId="{6D0A4001-0CB6-45D5-BDCD-321192ECA056}" type="presParOf" srcId="{279ACEDE-4E2F-496F-A8B8-42B6EC6E12D4}" destId="{A374610D-F3F8-47DA-9BC8-34EED9657977}" srcOrd="1" destOrd="0" presId="urn:microsoft.com/office/officeart/2016/7/layout/HorizontalActionList"/>
    <dgm:cxn modelId="{FEB09F19-1181-4E28-A7B3-F5FF735F6EE0}" type="presParOf" srcId="{032325BC-D0EA-4571-B13B-B305B34CBCCB}" destId="{5359D4CD-2B14-4721-8FA6-C7FE370F7313}" srcOrd="1" destOrd="0" presId="urn:microsoft.com/office/officeart/2016/7/layout/HorizontalActionList"/>
    <dgm:cxn modelId="{EA4A10CD-3A38-4A8F-9095-2D71133873D3}" type="presParOf" srcId="{032325BC-D0EA-4571-B13B-B305B34CBCCB}" destId="{E4D35712-9511-457B-956E-E282D7622732}" srcOrd="2" destOrd="0" presId="urn:microsoft.com/office/officeart/2016/7/layout/HorizontalActionList"/>
    <dgm:cxn modelId="{CA1A043E-63D7-42F3-8E46-85EFC028D3D0}" type="presParOf" srcId="{E4D35712-9511-457B-956E-E282D7622732}" destId="{E704E4C9-7B77-41E3-B986-993ABEDF6970}" srcOrd="0" destOrd="0" presId="urn:microsoft.com/office/officeart/2016/7/layout/HorizontalActionList"/>
    <dgm:cxn modelId="{D633184C-F5DF-4431-AD7B-A47ADFCA8DB5}" type="presParOf" srcId="{E4D35712-9511-457B-956E-E282D7622732}" destId="{A0CA2B70-48E6-41CE-AB5F-36A7392E1907}" srcOrd="1" destOrd="0" presId="urn:microsoft.com/office/officeart/2016/7/layout/HorizontalActionList"/>
    <dgm:cxn modelId="{8B1D46AE-5353-4120-AD5F-B3B5C172D2D8}" type="presParOf" srcId="{032325BC-D0EA-4571-B13B-B305B34CBCCB}" destId="{22510E3A-BA00-465E-95A9-FA2E54CEC12F}" srcOrd="3" destOrd="0" presId="urn:microsoft.com/office/officeart/2016/7/layout/HorizontalActionList"/>
    <dgm:cxn modelId="{ABD8FAC5-E79E-4B5C-9753-65E2732C6F28}" type="presParOf" srcId="{032325BC-D0EA-4571-B13B-B305B34CBCCB}" destId="{52D5EEA6-FB5E-4C39-8902-EC0B18FE57D6}" srcOrd="4" destOrd="0" presId="urn:microsoft.com/office/officeart/2016/7/layout/HorizontalActionList"/>
    <dgm:cxn modelId="{A28AB5FF-062F-4157-A2B0-3D7420DE98CF}" type="presParOf" srcId="{52D5EEA6-FB5E-4C39-8902-EC0B18FE57D6}" destId="{4BA563B7-525E-4051-93FC-B2CEE9128CDA}" srcOrd="0" destOrd="0" presId="urn:microsoft.com/office/officeart/2016/7/layout/HorizontalActionList"/>
    <dgm:cxn modelId="{2E853B05-8B19-4B28-A01B-2C9342853E41}" type="presParOf" srcId="{52D5EEA6-FB5E-4C39-8902-EC0B18FE57D6}" destId="{1349C297-DE0F-4170-B174-FE5CAFC72D0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871250-2115-43E5-B5F8-C61717E9267B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5BE77E-3513-49F5-86B2-3BFAE0E0BD4E}">
      <dgm:prSet/>
      <dgm:spPr/>
      <dgm:t>
        <a:bodyPr/>
        <a:lstStyle/>
        <a:p>
          <a:r>
            <a:rPr lang="en-US" dirty="0"/>
            <a:t>Mykonos seems to have surpassed its Carrying Capacity</a:t>
          </a:r>
        </a:p>
      </dgm:t>
    </dgm:pt>
    <dgm:pt modelId="{87F8787B-985C-49FA-9360-B7F516918C96}" type="parTrans" cxnId="{1E66583D-78DA-46C2-B33F-7181C44698C2}">
      <dgm:prSet/>
      <dgm:spPr/>
      <dgm:t>
        <a:bodyPr/>
        <a:lstStyle/>
        <a:p>
          <a:endParaRPr lang="en-US"/>
        </a:p>
      </dgm:t>
    </dgm:pt>
    <dgm:pt modelId="{D0B19EE4-34F6-4432-A3C2-F56B93220721}" type="sibTrans" cxnId="{1E66583D-78DA-46C2-B33F-7181C44698C2}">
      <dgm:prSet/>
      <dgm:spPr/>
      <dgm:t>
        <a:bodyPr/>
        <a:lstStyle/>
        <a:p>
          <a:endParaRPr lang="en-US"/>
        </a:p>
      </dgm:t>
    </dgm:pt>
    <dgm:pt modelId="{7F432868-A053-4F28-AB0E-270F3A1DC882}">
      <dgm:prSet/>
      <dgm:spPr/>
      <dgm:t>
        <a:bodyPr/>
        <a:lstStyle/>
        <a:p>
          <a:r>
            <a:rPr lang="en-US" dirty="0"/>
            <a:t>Lowered Durability High Vulnerability</a:t>
          </a:r>
        </a:p>
      </dgm:t>
    </dgm:pt>
    <dgm:pt modelId="{81C2FC89-E07A-4CF0-8D63-0F28876748C6}" type="parTrans" cxnId="{8A27C03D-7A10-4F2D-A2EE-C562B6FAB2EB}">
      <dgm:prSet/>
      <dgm:spPr/>
      <dgm:t>
        <a:bodyPr/>
        <a:lstStyle/>
        <a:p>
          <a:endParaRPr lang="en-US"/>
        </a:p>
      </dgm:t>
    </dgm:pt>
    <dgm:pt modelId="{DF88ADD1-E9CE-489F-AF4D-7B33CF36D9BB}" type="sibTrans" cxnId="{8A27C03D-7A10-4F2D-A2EE-C562B6FAB2EB}">
      <dgm:prSet/>
      <dgm:spPr/>
      <dgm:t>
        <a:bodyPr/>
        <a:lstStyle/>
        <a:p>
          <a:endParaRPr lang="en-US"/>
        </a:p>
      </dgm:t>
    </dgm:pt>
    <dgm:pt modelId="{B5C31287-ED43-44F2-8262-78CCB2F7C840}">
      <dgm:prSet/>
      <dgm:spPr/>
      <dgm:t>
        <a:bodyPr/>
        <a:lstStyle/>
        <a:p>
          <a:r>
            <a:rPr lang="en-US"/>
            <a:t>Tourism</a:t>
          </a:r>
        </a:p>
      </dgm:t>
    </dgm:pt>
    <dgm:pt modelId="{CE87AF5E-1030-4BC4-AE42-29938D53F219}" type="parTrans" cxnId="{5B3C0105-26B6-4ECA-9DC6-337CECC75F22}">
      <dgm:prSet/>
      <dgm:spPr/>
      <dgm:t>
        <a:bodyPr/>
        <a:lstStyle/>
        <a:p>
          <a:endParaRPr lang="en-US"/>
        </a:p>
      </dgm:t>
    </dgm:pt>
    <dgm:pt modelId="{47232A3A-1E74-441D-A5E6-42BF5C12984C}" type="sibTrans" cxnId="{5B3C0105-26B6-4ECA-9DC6-337CECC75F22}">
      <dgm:prSet/>
      <dgm:spPr/>
      <dgm:t>
        <a:bodyPr/>
        <a:lstStyle/>
        <a:p>
          <a:endParaRPr lang="en-US"/>
        </a:p>
      </dgm:t>
    </dgm:pt>
    <dgm:pt modelId="{34293674-5A01-438B-9EEB-DD46F2C6983B}">
      <dgm:prSet/>
      <dgm:spPr/>
      <dgm:t>
        <a:bodyPr/>
        <a:lstStyle/>
        <a:p>
          <a:r>
            <a:rPr lang="en-US"/>
            <a:t>Destination</a:t>
          </a:r>
        </a:p>
      </dgm:t>
    </dgm:pt>
    <dgm:pt modelId="{1CAB46FC-5C20-4A65-9CDF-1156B7EFE9FB}" type="parTrans" cxnId="{39C43D92-7D6E-4A16-A039-0BD6CE1C8B7D}">
      <dgm:prSet/>
      <dgm:spPr/>
      <dgm:t>
        <a:bodyPr/>
        <a:lstStyle/>
        <a:p>
          <a:endParaRPr lang="en-US"/>
        </a:p>
      </dgm:t>
    </dgm:pt>
    <dgm:pt modelId="{03B4E0B1-744D-4BDA-99DF-ED899C7FC91A}" type="sibTrans" cxnId="{39C43D92-7D6E-4A16-A039-0BD6CE1C8B7D}">
      <dgm:prSet/>
      <dgm:spPr/>
      <dgm:t>
        <a:bodyPr/>
        <a:lstStyle/>
        <a:p>
          <a:endParaRPr lang="en-US"/>
        </a:p>
      </dgm:t>
    </dgm:pt>
    <dgm:pt modelId="{0689EAD3-26AE-4A86-BE51-D0F09F8E9265}" type="pres">
      <dgm:prSet presAssocID="{53871250-2115-43E5-B5F8-C61717E926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4811A3A-90F8-4206-A21B-ABD34640C1F3}" type="pres">
      <dgm:prSet presAssocID="{545BE77E-3513-49F5-86B2-3BFAE0E0BD4E}" presName="root1" presStyleCnt="0"/>
      <dgm:spPr/>
    </dgm:pt>
    <dgm:pt modelId="{7F28DA54-0FB8-4CA3-A376-E6C2271C6D4D}" type="pres">
      <dgm:prSet presAssocID="{545BE77E-3513-49F5-86B2-3BFAE0E0BD4E}" presName="LevelOneTextNode" presStyleLbl="node0" presStyleIdx="0" presStyleCnt="2">
        <dgm:presLayoutVars>
          <dgm:chPref val="3"/>
        </dgm:presLayoutVars>
      </dgm:prSet>
      <dgm:spPr/>
    </dgm:pt>
    <dgm:pt modelId="{63BC8651-A19E-452B-A213-C717462A73CC}" type="pres">
      <dgm:prSet presAssocID="{545BE77E-3513-49F5-86B2-3BFAE0E0BD4E}" presName="level2hierChild" presStyleCnt="0"/>
      <dgm:spPr/>
    </dgm:pt>
    <dgm:pt modelId="{BDB347F4-27BD-4644-BDFD-4A3C49E86465}" type="pres">
      <dgm:prSet presAssocID="{7F432868-A053-4F28-AB0E-270F3A1DC882}" presName="root1" presStyleCnt="0"/>
      <dgm:spPr/>
    </dgm:pt>
    <dgm:pt modelId="{88287CA9-D654-4914-9F8B-61D0E5F852F3}" type="pres">
      <dgm:prSet presAssocID="{7F432868-A053-4F28-AB0E-270F3A1DC882}" presName="LevelOneTextNode" presStyleLbl="node0" presStyleIdx="1" presStyleCnt="2">
        <dgm:presLayoutVars>
          <dgm:chPref val="3"/>
        </dgm:presLayoutVars>
      </dgm:prSet>
      <dgm:spPr/>
    </dgm:pt>
    <dgm:pt modelId="{36E03131-F714-4155-A12E-388D5C090C05}" type="pres">
      <dgm:prSet presAssocID="{7F432868-A053-4F28-AB0E-270F3A1DC882}" presName="level2hierChild" presStyleCnt="0"/>
      <dgm:spPr/>
    </dgm:pt>
    <dgm:pt modelId="{FF08E511-0693-41D6-83FE-C5095499CBCD}" type="pres">
      <dgm:prSet presAssocID="{CE87AF5E-1030-4BC4-AE42-29938D53F219}" presName="conn2-1" presStyleLbl="parChTrans1D2" presStyleIdx="0" presStyleCnt="2"/>
      <dgm:spPr/>
    </dgm:pt>
    <dgm:pt modelId="{6928FDF6-75D2-4222-A80C-D0B0E7F14B23}" type="pres">
      <dgm:prSet presAssocID="{CE87AF5E-1030-4BC4-AE42-29938D53F219}" presName="connTx" presStyleLbl="parChTrans1D2" presStyleIdx="0" presStyleCnt="2"/>
      <dgm:spPr/>
    </dgm:pt>
    <dgm:pt modelId="{28517EB1-7C6A-4550-96D8-C7744588FFE9}" type="pres">
      <dgm:prSet presAssocID="{B5C31287-ED43-44F2-8262-78CCB2F7C840}" presName="root2" presStyleCnt="0"/>
      <dgm:spPr/>
    </dgm:pt>
    <dgm:pt modelId="{903C02AC-E044-41A7-B14A-21B377D3B4BA}" type="pres">
      <dgm:prSet presAssocID="{B5C31287-ED43-44F2-8262-78CCB2F7C840}" presName="LevelTwoTextNode" presStyleLbl="node2" presStyleIdx="0" presStyleCnt="2">
        <dgm:presLayoutVars>
          <dgm:chPref val="3"/>
        </dgm:presLayoutVars>
      </dgm:prSet>
      <dgm:spPr/>
    </dgm:pt>
    <dgm:pt modelId="{12DBDACD-E45C-4FEE-B477-769E0A3C56D4}" type="pres">
      <dgm:prSet presAssocID="{B5C31287-ED43-44F2-8262-78CCB2F7C840}" presName="level3hierChild" presStyleCnt="0"/>
      <dgm:spPr/>
    </dgm:pt>
    <dgm:pt modelId="{89AFB3A8-78AB-47B0-86BC-BBA452B47F1A}" type="pres">
      <dgm:prSet presAssocID="{1CAB46FC-5C20-4A65-9CDF-1156B7EFE9FB}" presName="conn2-1" presStyleLbl="parChTrans1D2" presStyleIdx="1" presStyleCnt="2"/>
      <dgm:spPr/>
    </dgm:pt>
    <dgm:pt modelId="{C7C54361-6C24-43E4-903D-47B726817CC6}" type="pres">
      <dgm:prSet presAssocID="{1CAB46FC-5C20-4A65-9CDF-1156B7EFE9FB}" presName="connTx" presStyleLbl="parChTrans1D2" presStyleIdx="1" presStyleCnt="2"/>
      <dgm:spPr/>
    </dgm:pt>
    <dgm:pt modelId="{E25AB7DB-0F12-457E-A941-D49E1788247D}" type="pres">
      <dgm:prSet presAssocID="{34293674-5A01-438B-9EEB-DD46F2C6983B}" presName="root2" presStyleCnt="0"/>
      <dgm:spPr/>
    </dgm:pt>
    <dgm:pt modelId="{8F6DD914-7467-4453-BA56-55B01483B31D}" type="pres">
      <dgm:prSet presAssocID="{34293674-5A01-438B-9EEB-DD46F2C6983B}" presName="LevelTwoTextNode" presStyleLbl="node2" presStyleIdx="1" presStyleCnt="2">
        <dgm:presLayoutVars>
          <dgm:chPref val="3"/>
        </dgm:presLayoutVars>
      </dgm:prSet>
      <dgm:spPr/>
    </dgm:pt>
    <dgm:pt modelId="{3C39712C-D9A6-4A81-86DA-6A75D3A5850F}" type="pres">
      <dgm:prSet presAssocID="{34293674-5A01-438B-9EEB-DD46F2C6983B}" presName="level3hierChild" presStyleCnt="0"/>
      <dgm:spPr/>
    </dgm:pt>
  </dgm:ptLst>
  <dgm:cxnLst>
    <dgm:cxn modelId="{5B3C0105-26B6-4ECA-9DC6-337CECC75F22}" srcId="{7F432868-A053-4F28-AB0E-270F3A1DC882}" destId="{B5C31287-ED43-44F2-8262-78CCB2F7C840}" srcOrd="0" destOrd="0" parTransId="{CE87AF5E-1030-4BC4-AE42-29938D53F219}" sibTransId="{47232A3A-1E74-441D-A5E6-42BF5C12984C}"/>
    <dgm:cxn modelId="{0EE53313-5507-4DE5-87EA-CF9BE372D5D5}" type="presOf" srcId="{CE87AF5E-1030-4BC4-AE42-29938D53F219}" destId="{6928FDF6-75D2-4222-A80C-D0B0E7F14B23}" srcOrd="1" destOrd="0" presId="urn:microsoft.com/office/officeart/2005/8/layout/hierarchy2"/>
    <dgm:cxn modelId="{1E66583D-78DA-46C2-B33F-7181C44698C2}" srcId="{53871250-2115-43E5-B5F8-C61717E9267B}" destId="{545BE77E-3513-49F5-86B2-3BFAE0E0BD4E}" srcOrd="0" destOrd="0" parTransId="{87F8787B-985C-49FA-9360-B7F516918C96}" sibTransId="{D0B19EE4-34F6-4432-A3C2-F56B93220721}"/>
    <dgm:cxn modelId="{8A27C03D-7A10-4F2D-A2EE-C562B6FAB2EB}" srcId="{53871250-2115-43E5-B5F8-C61717E9267B}" destId="{7F432868-A053-4F28-AB0E-270F3A1DC882}" srcOrd="1" destOrd="0" parTransId="{81C2FC89-E07A-4CF0-8D63-0F28876748C6}" sibTransId="{DF88ADD1-E9CE-489F-AF4D-7B33CF36D9BB}"/>
    <dgm:cxn modelId="{95764068-980C-40A3-824F-45C1547B53E7}" type="presOf" srcId="{CE87AF5E-1030-4BC4-AE42-29938D53F219}" destId="{FF08E511-0693-41D6-83FE-C5095499CBCD}" srcOrd="0" destOrd="0" presId="urn:microsoft.com/office/officeart/2005/8/layout/hierarchy2"/>
    <dgm:cxn modelId="{4C264C4D-5663-4DE6-B3DE-3CACC50284D4}" type="presOf" srcId="{1CAB46FC-5C20-4A65-9CDF-1156B7EFE9FB}" destId="{C7C54361-6C24-43E4-903D-47B726817CC6}" srcOrd="1" destOrd="0" presId="urn:microsoft.com/office/officeart/2005/8/layout/hierarchy2"/>
    <dgm:cxn modelId="{01C09552-89E7-4CCB-98A8-3D6C391BBBA6}" type="presOf" srcId="{53871250-2115-43E5-B5F8-C61717E9267B}" destId="{0689EAD3-26AE-4A86-BE51-D0F09F8E9265}" srcOrd="0" destOrd="0" presId="urn:microsoft.com/office/officeart/2005/8/layout/hierarchy2"/>
    <dgm:cxn modelId="{662ED48A-0188-4CB6-BE2F-0F2DF12C302C}" type="presOf" srcId="{B5C31287-ED43-44F2-8262-78CCB2F7C840}" destId="{903C02AC-E044-41A7-B14A-21B377D3B4BA}" srcOrd="0" destOrd="0" presId="urn:microsoft.com/office/officeart/2005/8/layout/hierarchy2"/>
    <dgm:cxn modelId="{39C43D92-7D6E-4A16-A039-0BD6CE1C8B7D}" srcId="{7F432868-A053-4F28-AB0E-270F3A1DC882}" destId="{34293674-5A01-438B-9EEB-DD46F2C6983B}" srcOrd="1" destOrd="0" parTransId="{1CAB46FC-5C20-4A65-9CDF-1156B7EFE9FB}" sibTransId="{03B4E0B1-744D-4BDA-99DF-ED899C7FC91A}"/>
    <dgm:cxn modelId="{DEE0E89C-8E14-4C50-A11C-1E7D26C615ED}" type="presOf" srcId="{7F432868-A053-4F28-AB0E-270F3A1DC882}" destId="{88287CA9-D654-4914-9F8B-61D0E5F852F3}" srcOrd="0" destOrd="0" presId="urn:microsoft.com/office/officeart/2005/8/layout/hierarchy2"/>
    <dgm:cxn modelId="{C13657A9-D115-45B3-A305-970D21C871B0}" type="presOf" srcId="{34293674-5A01-438B-9EEB-DD46F2C6983B}" destId="{8F6DD914-7467-4453-BA56-55B01483B31D}" srcOrd="0" destOrd="0" presId="urn:microsoft.com/office/officeart/2005/8/layout/hierarchy2"/>
    <dgm:cxn modelId="{448F45D5-BB01-4B9B-96ED-5044562D3D51}" type="presOf" srcId="{1CAB46FC-5C20-4A65-9CDF-1156B7EFE9FB}" destId="{89AFB3A8-78AB-47B0-86BC-BBA452B47F1A}" srcOrd="0" destOrd="0" presId="urn:microsoft.com/office/officeart/2005/8/layout/hierarchy2"/>
    <dgm:cxn modelId="{E23825EF-EDFF-4747-8124-7BE471ED73C8}" type="presOf" srcId="{545BE77E-3513-49F5-86B2-3BFAE0E0BD4E}" destId="{7F28DA54-0FB8-4CA3-A376-E6C2271C6D4D}" srcOrd="0" destOrd="0" presId="urn:microsoft.com/office/officeart/2005/8/layout/hierarchy2"/>
    <dgm:cxn modelId="{EA51F020-2570-43E7-B332-56FF7A188A83}" type="presParOf" srcId="{0689EAD3-26AE-4A86-BE51-D0F09F8E9265}" destId="{A4811A3A-90F8-4206-A21B-ABD34640C1F3}" srcOrd="0" destOrd="0" presId="urn:microsoft.com/office/officeart/2005/8/layout/hierarchy2"/>
    <dgm:cxn modelId="{441A8BDD-013B-4245-9B72-3F3A536520FD}" type="presParOf" srcId="{A4811A3A-90F8-4206-A21B-ABD34640C1F3}" destId="{7F28DA54-0FB8-4CA3-A376-E6C2271C6D4D}" srcOrd="0" destOrd="0" presId="urn:microsoft.com/office/officeart/2005/8/layout/hierarchy2"/>
    <dgm:cxn modelId="{D01B2ADD-E559-4966-BD7A-ACC1E8EBE9FB}" type="presParOf" srcId="{A4811A3A-90F8-4206-A21B-ABD34640C1F3}" destId="{63BC8651-A19E-452B-A213-C717462A73CC}" srcOrd="1" destOrd="0" presId="urn:microsoft.com/office/officeart/2005/8/layout/hierarchy2"/>
    <dgm:cxn modelId="{BDEBFC1D-6C73-4370-AC49-B48904B8CA20}" type="presParOf" srcId="{0689EAD3-26AE-4A86-BE51-D0F09F8E9265}" destId="{BDB347F4-27BD-4644-BDFD-4A3C49E86465}" srcOrd="1" destOrd="0" presId="urn:microsoft.com/office/officeart/2005/8/layout/hierarchy2"/>
    <dgm:cxn modelId="{B5AB7F6D-2179-47DF-ABBD-C7B2EEC7263D}" type="presParOf" srcId="{BDB347F4-27BD-4644-BDFD-4A3C49E86465}" destId="{88287CA9-D654-4914-9F8B-61D0E5F852F3}" srcOrd="0" destOrd="0" presId="urn:microsoft.com/office/officeart/2005/8/layout/hierarchy2"/>
    <dgm:cxn modelId="{4B6C1FC0-7D77-496E-A78B-E330E4097820}" type="presParOf" srcId="{BDB347F4-27BD-4644-BDFD-4A3C49E86465}" destId="{36E03131-F714-4155-A12E-388D5C090C05}" srcOrd="1" destOrd="0" presId="urn:microsoft.com/office/officeart/2005/8/layout/hierarchy2"/>
    <dgm:cxn modelId="{BD56AE85-BF99-4711-B51F-80E53DF67F1B}" type="presParOf" srcId="{36E03131-F714-4155-A12E-388D5C090C05}" destId="{FF08E511-0693-41D6-83FE-C5095499CBCD}" srcOrd="0" destOrd="0" presId="urn:microsoft.com/office/officeart/2005/8/layout/hierarchy2"/>
    <dgm:cxn modelId="{E64F9503-7659-4D41-8316-65EE4C189A53}" type="presParOf" srcId="{FF08E511-0693-41D6-83FE-C5095499CBCD}" destId="{6928FDF6-75D2-4222-A80C-D0B0E7F14B23}" srcOrd="0" destOrd="0" presId="urn:microsoft.com/office/officeart/2005/8/layout/hierarchy2"/>
    <dgm:cxn modelId="{3F3768DF-57F6-4C2E-BF4E-0D7A825E634C}" type="presParOf" srcId="{36E03131-F714-4155-A12E-388D5C090C05}" destId="{28517EB1-7C6A-4550-96D8-C7744588FFE9}" srcOrd="1" destOrd="0" presId="urn:microsoft.com/office/officeart/2005/8/layout/hierarchy2"/>
    <dgm:cxn modelId="{CF80854E-5D15-4698-832B-74A9A5EADC21}" type="presParOf" srcId="{28517EB1-7C6A-4550-96D8-C7744588FFE9}" destId="{903C02AC-E044-41A7-B14A-21B377D3B4BA}" srcOrd="0" destOrd="0" presId="urn:microsoft.com/office/officeart/2005/8/layout/hierarchy2"/>
    <dgm:cxn modelId="{76422BE3-D115-4F07-AA49-8EABA2CF250B}" type="presParOf" srcId="{28517EB1-7C6A-4550-96D8-C7744588FFE9}" destId="{12DBDACD-E45C-4FEE-B477-769E0A3C56D4}" srcOrd="1" destOrd="0" presId="urn:microsoft.com/office/officeart/2005/8/layout/hierarchy2"/>
    <dgm:cxn modelId="{6AA9D0CB-65F7-4752-B14C-8F7A44DA0C90}" type="presParOf" srcId="{36E03131-F714-4155-A12E-388D5C090C05}" destId="{89AFB3A8-78AB-47B0-86BC-BBA452B47F1A}" srcOrd="2" destOrd="0" presId="urn:microsoft.com/office/officeart/2005/8/layout/hierarchy2"/>
    <dgm:cxn modelId="{4681A078-5150-4ADB-B5BE-67A9F06EEEEF}" type="presParOf" srcId="{89AFB3A8-78AB-47B0-86BC-BBA452B47F1A}" destId="{C7C54361-6C24-43E4-903D-47B726817CC6}" srcOrd="0" destOrd="0" presId="urn:microsoft.com/office/officeart/2005/8/layout/hierarchy2"/>
    <dgm:cxn modelId="{410EEEF4-E7F6-4871-8D11-FE36E36C3861}" type="presParOf" srcId="{36E03131-F714-4155-A12E-388D5C090C05}" destId="{E25AB7DB-0F12-457E-A941-D49E1788247D}" srcOrd="3" destOrd="0" presId="urn:microsoft.com/office/officeart/2005/8/layout/hierarchy2"/>
    <dgm:cxn modelId="{073B77B4-F5B4-4C91-BC11-346D707572AA}" type="presParOf" srcId="{E25AB7DB-0F12-457E-A941-D49E1788247D}" destId="{8F6DD914-7467-4453-BA56-55B01483B31D}" srcOrd="0" destOrd="0" presId="urn:microsoft.com/office/officeart/2005/8/layout/hierarchy2"/>
    <dgm:cxn modelId="{AC3E1CCD-B8CD-49E3-985B-714D8970B19F}" type="presParOf" srcId="{E25AB7DB-0F12-457E-A941-D49E1788247D}" destId="{3C39712C-D9A6-4A81-86DA-6A75D3A585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EEEB4-DC09-4E06-A4AC-B6ADDC5F56D4}">
      <dsp:nvSpPr>
        <dsp:cNvPr id="0" name=""/>
        <dsp:cNvSpPr/>
      </dsp:nvSpPr>
      <dsp:spPr>
        <a:xfrm>
          <a:off x="0" y="1012347"/>
          <a:ext cx="62636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58216" rIns="48612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n-US" sz="2200" kern="1200" dirty="0">
            <a:solidFill>
              <a:srgbClr val="5B9BD5"/>
            </a:solidFill>
          </a:endParaRPr>
        </a:p>
      </dsp:txBody>
      <dsp:txXfrm>
        <a:off x="0" y="1012347"/>
        <a:ext cx="6263640" cy="554400"/>
      </dsp:txXfrm>
    </dsp:sp>
    <dsp:sp modelId="{CED09452-3ABA-4EA0-A6D2-B15CA8DD1434}">
      <dsp:nvSpPr>
        <dsp:cNvPr id="0" name=""/>
        <dsp:cNvSpPr/>
      </dsp:nvSpPr>
      <dsp:spPr>
        <a:xfrm>
          <a:off x="313182" y="687627"/>
          <a:ext cx="4384548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Introduction – Aim of the Study</a:t>
          </a:r>
        </a:p>
      </dsp:txBody>
      <dsp:txXfrm>
        <a:off x="344885" y="719330"/>
        <a:ext cx="4321142" cy="586034"/>
      </dsp:txXfrm>
    </dsp:sp>
    <dsp:sp modelId="{C05B20F2-7471-4419-BCC5-B113A3C87322}">
      <dsp:nvSpPr>
        <dsp:cNvPr id="0" name=""/>
        <dsp:cNvSpPr/>
      </dsp:nvSpPr>
      <dsp:spPr>
        <a:xfrm>
          <a:off x="0" y="2010267"/>
          <a:ext cx="62636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775C7-BA6F-47D5-AB36-EAF4CA166BDD}">
      <dsp:nvSpPr>
        <dsp:cNvPr id="0" name=""/>
        <dsp:cNvSpPr/>
      </dsp:nvSpPr>
      <dsp:spPr>
        <a:xfrm>
          <a:off x="313182" y="1685547"/>
          <a:ext cx="4384548" cy="6494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2. </a:t>
          </a:r>
          <a:r>
            <a:rPr lang="en-US" sz="2200" kern="1200" dirty="0"/>
            <a:t>Basic Terms</a:t>
          </a:r>
          <a:endParaRPr lang="el-GR" sz="2200" kern="1200" dirty="0"/>
        </a:p>
      </dsp:txBody>
      <dsp:txXfrm>
        <a:off x="344885" y="1717250"/>
        <a:ext cx="4321142" cy="586034"/>
      </dsp:txXfrm>
    </dsp:sp>
    <dsp:sp modelId="{516297BB-5EB8-4872-9929-7CF4FDA67798}">
      <dsp:nvSpPr>
        <dsp:cNvPr id="0" name=""/>
        <dsp:cNvSpPr/>
      </dsp:nvSpPr>
      <dsp:spPr>
        <a:xfrm>
          <a:off x="0" y="3008187"/>
          <a:ext cx="62636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4D795-03C9-4F0F-BD87-860ECF509D5E}">
      <dsp:nvSpPr>
        <dsp:cNvPr id="0" name=""/>
        <dsp:cNvSpPr/>
      </dsp:nvSpPr>
      <dsp:spPr>
        <a:xfrm>
          <a:off x="313182" y="2683467"/>
          <a:ext cx="4384548" cy="6494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Methodology</a:t>
          </a:r>
        </a:p>
      </dsp:txBody>
      <dsp:txXfrm>
        <a:off x="344885" y="2715170"/>
        <a:ext cx="4321142" cy="586034"/>
      </dsp:txXfrm>
    </dsp:sp>
    <dsp:sp modelId="{AABCDD86-F274-47FD-8BE3-A87ABCD0F194}">
      <dsp:nvSpPr>
        <dsp:cNvPr id="0" name=""/>
        <dsp:cNvSpPr/>
      </dsp:nvSpPr>
      <dsp:spPr>
        <a:xfrm>
          <a:off x="0" y="4006107"/>
          <a:ext cx="62636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458216" rIns="48612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el-GR" sz="2200" kern="1200" dirty="0">
            <a:solidFill>
              <a:srgbClr val="4DC58D"/>
            </a:solidFill>
          </a:endParaRPr>
        </a:p>
      </dsp:txBody>
      <dsp:txXfrm>
        <a:off x="0" y="4006107"/>
        <a:ext cx="6263640" cy="554400"/>
      </dsp:txXfrm>
    </dsp:sp>
    <dsp:sp modelId="{FD544778-CC28-43AE-BAC5-1A8D439E9E01}">
      <dsp:nvSpPr>
        <dsp:cNvPr id="0" name=""/>
        <dsp:cNvSpPr/>
      </dsp:nvSpPr>
      <dsp:spPr>
        <a:xfrm>
          <a:off x="313182" y="3681387"/>
          <a:ext cx="4384548" cy="6494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Results</a:t>
          </a:r>
        </a:p>
      </dsp:txBody>
      <dsp:txXfrm>
        <a:off x="344885" y="3713090"/>
        <a:ext cx="4321142" cy="586034"/>
      </dsp:txXfrm>
    </dsp:sp>
    <dsp:sp modelId="{D347B6FD-CCC8-4E9A-8D52-A5B5CD0C63D1}">
      <dsp:nvSpPr>
        <dsp:cNvPr id="0" name=""/>
        <dsp:cNvSpPr/>
      </dsp:nvSpPr>
      <dsp:spPr>
        <a:xfrm>
          <a:off x="0" y="5004027"/>
          <a:ext cx="626364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BA49D-6577-4348-B4FB-A4719096AA98}">
      <dsp:nvSpPr>
        <dsp:cNvPr id="0" name=""/>
        <dsp:cNvSpPr/>
      </dsp:nvSpPr>
      <dsp:spPr>
        <a:xfrm>
          <a:off x="313182" y="4679307"/>
          <a:ext cx="4384548" cy="6494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5. Conclusions</a:t>
          </a:r>
        </a:p>
      </dsp:txBody>
      <dsp:txXfrm>
        <a:off x="344885" y="4711010"/>
        <a:ext cx="4321142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25460-6D9E-462A-A539-083DC1AE6F11}">
      <dsp:nvSpPr>
        <dsp:cNvPr id="0" name=""/>
        <dsp:cNvSpPr/>
      </dsp:nvSpPr>
      <dsp:spPr>
        <a:xfrm>
          <a:off x="0" y="574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7A914-783C-427F-9486-D7DFD18597FC}">
      <dsp:nvSpPr>
        <dsp:cNvPr id="0" name=""/>
        <dsp:cNvSpPr/>
      </dsp:nvSpPr>
      <dsp:spPr>
        <a:xfrm>
          <a:off x="0" y="574"/>
          <a:ext cx="10515600" cy="11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Ecology</a:t>
          </a:r>
          <a:r>
            <a:rPr lang="el-GR" sz="3200" b="1" kern="1200" dirty="0"/>
            <a:t>: </a:t>
          </a:r>
          <a:r>
            <a:rPr lang="en-US" sz="3200" b="1" kern="1200" dirty="0"/>
            <a:t> </a:t>
          </a:r>
          <a:r>
            <a:rPr lang="en-US" sz="3200" kern="1200" dirty="0"/>
            <a:t>the average population density or population size of a species below which its numbers tend to increase and above which its numbers tend to decrease because of shortages of resources. </a:t>
          </a:r>
        </a:p>
      </dsp:txBody>
      <dsp:txXfrm>
        <a:off x="0" y="574"/>
        <a:ext cx="10515600" cy="1151574"/>
      </dsp:txXfrm>
    </dsp:sp>
    <dsp:sp modelId="{BCE0FB9A-2705-4218-A18C-0505B1098AAD}">
      <dsp:nvSpPr>
        <dsp:cNvPr id="0" name=""/>
        <dsp:cNvSpPr/>
      </dsp:nvSpPr>
      <dsp:spPr>
        <a:xfrm>
          <a:off x="0" y="1152149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4216A-F872-47E6-80DB-9693DBB505A1}">
      <dsp:nvSpPr>
        <dsp:cNvPr id="0" name=""/>
        <dsp:cNvSpPr/>
      </dsp:nvSpPr>
      <dsp:spPr>
        <a:xfrm>
          <a:off x="0" y="410316"/>
          <a:ext cx="10515600" cy="1151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0" y="410316"/>
        <a:ext cx="10515600" cy="1151574"/>
      </dsp:txXfrm>
    </dsp:sp>
    <dsp:sp modelId="{15F131B2-1DD3-4891-ADA5-0D8409D785B6}">
      <dsp:nvSpPr>
        <dsp:cNvPr id="0" name=""/>
        <dsp:cNvSpPr/>
      </dsp:nvSpPr>
      <dsp:spPr>
        <a:xfrm>
          <a:off x="0" y="2303724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10FC2-26CA-4539-A38F-3B77C70A772A}">
      <dsp:nvSpPr>
        <dsp:cNvPr id="0" name=""/>
        <dsp:cNvSpPr/>
      </dsp:nvSpPr>
      <dsp:spPr>
        <a:xfrm>
          <a:off x="0" y="2303724"/>
          <a:ext cx="10505330" cy="2047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Destination: </a:t>
          </a:r>
          <a:r>
            <a:rPr lang="en-US" sz="3200" kern="1200" dirty="0"/>
            <a:t>The amount of environmental, social and economic pressure a touristic destination can support without being degraded and unsustainable </a:t>
          </a:r>
          <a:endParaRPr lang="el-GR" sz="3200" kern="1200" dirty="0"/>
        </a:p>
      </dsp:txBody>
      <dsp:txXfrm>
        <a:off x="0" y="2303724"/>
        <a:ext cx="10505330" cy="2047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B49C2-FDD6-41CD-A305-2E0E6E14347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F3A50-6265-4B77-9D3F-9944C8AA59B2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Southern Aegean: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Cyclades</a:t>
          </a:r>
        </a:p>
      </dsp:txBody>
      <dsp:txXfrm>
        <a:off x="0" y="2703"/>
        <a:ext cx="6900512" cy="1843578"/>
      </dsp:txXfrm>
    </dsp:sp>
    <dsp:sp modelId="{0DEA49C8-4477-48AA-8435-2110926B8F9D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C52DF-AA0D-48CF-8481-E450A2C4C1FC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Surface Area: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86 km</a:t>
          </a:r>
          <a:r>
            <a:rPr lang="en-US" sz="4500" kern="1200" baseline="30000" dirty="0"/>
            <a:t>2</a:t>
          </a:r>
          <a:endParaRPr lang="en-US" sz="4500" kern="1200" dirty="0"/>
        </a:p>
      </dsp:txBody>
      <dsp:txXfrm>
        <a:off x="0" y="1846281"/>
        <a:ext cx="6900512" cy="1843578"/>
      </dsp:txXfrm>
    </dsp:sp>
    <dsp:sp modelId="{2FB69AD2-F686-41D8-A62B-29B847F4F88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BB477-893A-4F80-830D-0B6389D116BA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Population: </a:t>
          </a:r>
        </a:p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10.134 </a:t>
          </a:r>
        </a:p>
      </dsp:txBody>
      <dsp:txXfrm>
        <a:off x="0" y="3689859"/>
        <a:ext cx="6900512" cy="184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ADC5-8A00-4518-9C91-1E603A2B170A}">
      <dsp:nvSpPr>
        <dsp:cNvPr id="0" name=""/>
        <dsp:cNvSpPr/>
      </dsp:nvSpPr>
      <dsp:spPr>
        <a:xfrm>
          <a:off x="0" y="552960"/>
          <a:ext cx="6900512" cy="10951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Equivalent population: </a:t>
          </a:r>
          <a:r>
            <a:rPr lang="en-US" sz="2400" b="1" kern="1200" dirty="0"/>
            <a:t>17.621</a:t>
          </a:r>
          <a:r>
            <a:rPr lang="en-US" sz="2400" kern="1200" dirty="0"/>
            <a:t>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173,9% </a:t>
          </a:r>
          <a:r>
            <a:rPr lang="en-US" sz="2400" b="0" kern="1200" dirty="0"/>
            <a:t>of </a:t>
          </a:r>
          <a:r>
            <a:rPr lang="en-US" sz="2400" kern="1200" dirty="0"/>
            <a:t>the resident population</a:t>
          </a:r>
        </a:p>
      </dsp:txBody>
      <dsp:txXfrm>
        <a:off x="53459" y="606419"/>
        <a:ext cx="6793594" cy="988201"/>
      </dsp:txXfrm>
    </dsp:sp>
    <dsp:sp modelId="{5F9E4325-44A6-4EAE-922B-BBEC2FC63FA9}">
      <dsp:nvSpPr>
        <dsp:cNvPr id="0" name=""/>
        <dsp:cNvSpPr/>
      </dsp:nvSpPr>
      <dsp:spPr>
        <a:xfrm>
          <a:off x="0" y="1717200"/>
          <a:ext cx="6900512" cy="10951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2,25 Kg Waste Per Night </a:t>
          </a:r>
        </a:p>
      </dsp:txBody>
      <dsp:txXfrm>
        <a:off x="53459" y="1770659"/>
        <a:ext cx="6793594" cy="988201"/>
      </dsp:txXfrm>
    </dsp:sp>
    <dsp:sp modelId="{79440381-73A5-4C8C-B5CF-4643D05FAC4A}">
      <dsp:nvSpPr>
        <dsp:cNvPr id="0" name=""/>
        <dsp:cNvSpPr/>
      </dsp:nvSpPr>
      <dsp:spPr>
        <a:xfrm>
          <a:off x="0" y="2881440"/>
          <a:ext cx="6900512" cy="109511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Seasonality: 3</a:t>
          </a:r>
          <a:r>
            <a:rPr lang="en-US" sz="2400" b="1" kern="1200" baseline="30000" dirty="0"/>
            <a:t>rd</a:t>
          </a:r>
          <a:r>
            <a:rPr lang="en-US" sz="2400" kern="1200" dirty="0"/>
            <a:t> trimester of the year accounts for </a:t>
          </a:r>
          <a:r>
            <a:rPr lang="en-US" sz="2400" b="1" kern="1200" dirty="0"/>
            <a:t>63%</a:t>
          </a:r>
          <a:r>
            <a:rPr lang="en-US" sz="2400" kern="1200" dirty="0"/>
            <a:t> of the total arrivals and </a:t>
          </a:r>
          <a:r>
            <a:rPr lang="en-US" sz="2400" b="1" kern="1200" dirty="0"/>
            <a:t>68%</a:t>
          </a:r>
          <a:r>
            <a:rPr lang="en-US" sz="2400" kern="1200" dirty="0"/>
            <a:t> of tourism turnover</a:t>
          </a:r>
          <a:endParaRPr lang="el-GR" sz="2400" kern="1200" dirty="0"/>
        </a:p>
      </dsp:txBody>
      <dsp:txXfrm>
        <a:off x="53459" y="2934899"/>
        <a:ext cx="6793594" cy="988201"/>
      </dsp:txXfrm>
    </dsp:sp>
    <dsp:sp modelId="{B3FB529C-8892-4A93-A252-6F8AD1D8E6BD}">
      <dsp:nvSpPr>
        <dsp:cNvPr id="0" name=""/>
        <dsp:cNvSpPr/>
      </dsp:nvSpPr>
      <dsp:spPr>
        <a:xfrm>
          <a:off x="0" y="4045680"/>
          <a:ext cx="6900512" cy="10951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74%</a:t>
          </a:r>
          <a:r>
            <a:rPr lang="en-US" sz="2400" kern="1200" dirty="0"/>
            <a:t> Occupancy Rate</a:t>
          </a:r>
        </a:p>
      </dsp:txBody>
      <dsp:txXfrm>
        <a:off x="53459" y="4099139"/>
        <a:ext cx="6793594" cy="988201"/>
      </dsp:txXfrm>
    </dsp:sp>
    <dsp:sp modelId="{FC93194F-1531-4DBE-A3FD-22BA66C25B41}">
      <dsp:nvSpPr>
        <dsp:cNvPr id="0" name=""/>
        <dsp:cNvSpPr/>
      </dsp:nvSpPr>
      <dsp:spPr>
        <a:xfrm>
          <a:off x="0" y="5209920"/>
          <a:ext cx="6900512" cy="109511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Average Daily Expenditure: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259,20 € </a:t>
          </a:r>
        </a:p>
      </dsp:txBody>
      <dsp:txXfrm>
        <a:off x="53459" y="5263379"/>
        <a:ext cx="6793594" cy="9882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0ADC5-8A00-4518-9C91-1E603A2B170A}">
      <dsp:nvSpPr>
        <dsp:cNvPr id="0" name=""/>
        <dsp:cNvSpPr/>
      </dsp:nvSpPr>
      <dsp:spPr>
        <a:xfrm>
          <a:off x="0" y="66667"/>
          <a:ext cx="6900512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38% </a:t>
          </a:r>
          <a:r>
            <a:rPr lang="en-US" sz="3200" kern="1200" dirty="0"/>
            <a:t>Built Shoreline</a:t>
          </a:r>
        </a:p>
      </dsp:txBody>
      <dsp:txXfrm>
        <a:off x="62055" y="128722"/>
        <a:ext cx="6776402" cy="1147095"/>
      </dsp:txXfrm>
    </dsp:sp>
    <dsp:sp modelId="{D999D1EE-B566-4162-A829-096C6F756D82}">
      <dsp:nvSpPr>
        <dsp:cNvPr id="0" name=""/>
        <dsp:cNvSpPr/>
      </dsp:nvSpPr>
      <dsp:spPr>
        <a:xfrm>
          <a:off x="0" y="1430032"/>
          <a:ext cx="6900512" cy="1271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/>
            <a:t>62%</a:t>
          </a:r>
          <a:r>
            <a:rPr lang="en-US" sz="3200" kern="1200"/>
            <a:t> Of the island’s total financial turnover</a:t>
          </a:r>
          <a:endParaRPr lang="en-US" sz="3200" kern="1200" dirty="0"/>
        </a:p>
      </dsp:txBody>
      <dsp:txXfrm>
        <a:off x="62055" y="1492087"/>
        <a:ext cx="6776402" cy="1147095"/>
      </dsp:txXfrm>
    </dsp:sp>
    <dsp:sp modelId="{79440381-73A5-4C8C-B5CF-4643D05FAC4A}">
      <dsp:nvSpPr>
        <dsp:cNvPr id="0" name=""/>
        <dsp:cNvSpPr/>
      </dsp:nvSpPr>
      <dsp:spPr>
        <a:xfrm>
          <a:off x="0" y="2793397"/>
          <a:ext cx="6900512" cy="1271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21% Active Population to Total Employment</a:t>
          </a:r>
          <a:endParaRPr lang="el-GR" sz="3200" kern="1200" dirty="0"/>
        </a:p>
      </dsp:txBody>
      <dsp:txXfrm>
        <a:off x="62055" y="2855452"/>
        <a:ext cx="6776402" cy="1147095"/>
      </dsp:txXfrm>
    </dsp:sp>
    <dsp:sp modelId="{BFE0DB2C-8846-4346-AD99-78FA3137B194}">
      <dsp:nvSpPr>
        <dsp:cNvPr id="0" name=""/>
        <dsp:cNvSpPr/>
      </dsp:nvSpPr>
      <dsp:spPr>
        <a:xfrm>
          <a:off x="0" y="4156762"/>
          <a:ext cx="6900512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/>
            <a:t>Tourism: </a:t>
          </a:r>
          <a:r>
            <a:rPr lang="en-US" sz="3200" b="1" kern="1200" dirty="0"/>
            <a:t>74%</a:t>
          </a:r>
          <a:r>
            <a:rPr lang="en-US" sz="3200" kern="1200" dirty="0"/>
            <a:t> Of the total employment </a:t>
          </a:r>
        </a:p>
      </dsp:txBody>
      <dsp:txXfrm>
        <a:off x="62055" y="4218817"/>
        <a:ext cx="6776402" cy="1147095"/>
      </dsp:txXfrm>
    </dsp:sp>
    <dsp:sp modelId="{FC93194F-1531-4DBE-A3FD-22BA66C25B41}">
      <dsp:nvSpPr>
        <dsp:cNvPr id="0" name=""/>
        <dsp:cNvSpPr/>
      </dsp:nvSpPr>
      <dsp:spPr>
        <a:xfrm>
          <a:off x="0" y="5520127"/>
          <a:ext cx="6900512" cy="12712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Excellent Sea Water Quality</a:t>
          </a:r>
          <a:endParaRPr lang="en-US" sz="3200" b="1" kern="1200" dirty="0"/>
        </a:p>
      </dsp:txBody>
      <dsp:txXfrm>
        <a:off x="62055" y="5582182"/>
        <a:ext cx="6776402" cy="11470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D7B94-A6F2-44A0-9FC0-6242B888D4DB}">
      <dsp:nvSpPr>
        <dsp:cNvPr id="0" name=""/>
        <dsp:cNvSpPr/>
      </dsp:nvSpPr>
      <dsp:spPr>
        <a:xfrm>
          <a:off x="9214" y="222019"/>
          <a:ext cx="3643825" cy="10931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43" tIns="287943" rIns="287943" bIns="28794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Business-as-Usual</a:t>
          </a:r>
        </a:p>
      </dsp:txBody>
      <dsp:txXfrm>
        <a:off x="9214" y="222019"/>
        <a:ext cx="3643825" cy="1093147"/>
      </dsp:txXfrm>
    </dsp:sp>
    <dsp:sp modelId="{A374610D-F3F8-47DA-9BC8-34EED9657977}">
      <dsp:nvSpPr>
        <dsp:cNvPr id="0" name=""/>
        <dsp:cNvSpPr/>
      </dsp:nvSpPr>
      <dsp:spPr>
        <a:xfrm>
          <a:off x="9214" y="1315167"/>
          <a:ext cx="3643825" cy="33390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929" tIns="359929" rIns="359929" bIns="35992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Economic and Tourism growth continues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No further social or environmental policies and limitations </a:t>
          </a:r>
        </a:p>
      </dsp:txBody>
      <dsp:txXfrm>
        <a:off x="9214" y="1315167"/>
        <a:ext cx="3643825" cy="3339079"/>
      </dsp:txXfrm>
    </dsp:sp>
    <dsp:sp modelId="{E704E4C9-7B77-41E3-B986-993ABEDF6970}">
      <dsp:nvSpPr>
        <dsp:cNvPr id="0" name=""/>
        <dsp:cNvSpPr/>
      </dsp:nvSpPr>
      <dsp:spPr>
        <a:xfrm>
          <a:off x="3760934" y="222019"/>
          <a:ext cx="3643825" cy="109314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43" tIns="287943" rIns="287943" bIns="28794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Weak Sustainability</a:t>
          </a:r>
        </a:p>
      </dsp:txBody>
      <dsp:txXfrm>
        <a:off x="3760934" y="222019"/>
        <a:ext cx="3643825" cy="1093147"/>
      </dsp:txXfrm>
    </dsp:sp>
    <dsp:sp modelId="{A0CA2B70-48E6-41CE-AB5F-36A7392E1907}">
      <dsp:nvSpPr>
        <dsp:cNvPr id="0" name=""/>
        <dsp:cNvSpPr/>
      </dsp:nvSpPr>
      <dsp:spPr>
        <a:xfrm>
          <a:off x="3760934" y="1315167"/>
          <a:ext cx="3643825" cy="3339079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929" tIns="359929" rIns="359929" bIns="35992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Slow</a:t>
          </a:r>
          <a:r>
            <a:rPr lang="en-US" sz="2400" kern="1200" baseline="0" dirty="0"/>
            <a:t> but steady reduction of touristic growth rate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Application of some environmental policies and limitations</a:t>
          </a:r>
        </a:p>
      </dsp:txBody>
      <dsp:txXfrm>
        <a:off x="3760934" y="1315167"/>
        <a:ext cx="3643825" cy="3339079"/>
      </dsp:txXfrm>
    </dsp:sp>
    <dsp:sp modelId="{4BA563B7-525E-4051-93FC-B2CEE9128CDA}">
      <dsp:nvSpPr>
        <dsp:cNvPr id="0" name=""/>
        <dsp:cNvSpPr/>
      </dsp:nvSpPr>
      <dsp:spPr>
        <a:xfrm>
          <a:off x="7512654" y="222019"/>
          <a:ext cx="3643825" cy="109314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943" tIns="287943" rIns="287943" bIns="287943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Strong Sustainability</a:t>
          </a:r>
        </a:p>
      </dsp:txBody>
      <dsp:txXfrm>
        <a:off x="7512654" y="222019"/>
        <a:ext cx="3643825" cy="1093147"/>
      </dsp:txXfrm>
    </dsp:sp>
    <dsp:sp modelId="{1349C297-DE0F-4170-B174-FE5CAFC72D07}">
      <dsp:nvSpPr>
        <dsp:cNvPr id="0" name=""/>
        <dsp:cNvSpPr/>
      </dsp:nvSpPr>
      <dsp:spPr>
        <a:xfrm>
          <a:off x="7512654" y="1315167"/>
          <a:ext cx="3643825" cy="3339079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929" tIns="359929" rIns="359929" bIns="359929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Touristic and Economic degrowth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Detailed and strict plan for the application of environmental policies and limitations</a:t>
          </a:r>
        </a:p>
      </dsp:txBody>
      <dsp:txXfrm>
        <a:off x="7512654" y="1315167"/>
        <a:ext cx="3643825" cy="33390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D7B94-A6F2-44A0-9FC0-6242B888D4DB}">
      <dsp:nvSpPr>
        <dsp:cNvPr id="0" name=""/>
        <dsp:cNvSpPr/>
      </dsp:nvSpPr>
      <dsp:spPr>
        <a:xfrm>
          <a:off x="14657" y="113288"/>
          <a:ext cx="3640267" cy="10920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662" tIns="287662" rIns="287662" bIns="2876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Business-as-Usual</a:t>
          </a:r>
        </a:p>
      </dsp:txBody>
      <dsp:txXfrm>
        <a:off x="14657" y="113288"/>
        <a:ext cx="3640267" cy="1092080"/>
      </dsp:txXfrm>
    </dsp:sp>
    <dsp:sp modelId="{A374610D-F3F8-47DA-9BC8-34EED9657977}">
      <dsp:nvSpPr>
        <dsp:cNvPr id="0" name=""/>
        <dsp:cNvSpPr/>
      </dsp:nvSpPr>
      <dsp:spPr>
        <a:xfrm>
          <a:off x="14657" y="1205368"/>
          <a:ext cx="3640267" cy="355760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577" tIns="359577" rIns="359577" bIns="359577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Declining environmental and social state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Economic growth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400" kern="1200" dirty="0"/>
            <a:t>Collapse?</a:t>
          </a:r>
        </a:p>
      </dsp:txBody>
      <dsp:txXfrm>
        <a:off x="14657" y="1205368"/>
        <a:ext cx="3640267" cy="3557608"/>
      </dsp:txXfrm>
    </dsp:sp>
    <dsp:sp modelId="{E704E4C9-7B77-41E3-B986-993ABEDF6970}">
      <dsp:nvSpPr>
        <dsp:cNvPr id="0" name=""/>
        <dsp:cNvSpPr/>
      </dsp:nvSpPr>
      <dsp:spPr>
        <a:xfrm>
          <a:off x="3762713" y="113288"/>
          <a:ext cx="3640267" cy="109208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662" tIns="287662" rIns="287662" bIns="2876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Weak Sustainability</a:t>
          </a:r>
        </a:p>
      </dsp:txBody>
      <dsp:txXfrm>
        <a:off x="3762713" y="113288"/>
        <a:ext cx="3640267" cy="1092080"/>
      </dsp:txXfrm>
    </dsp:sp>
    <dsp:sp modelId="{A0CA2B70-48E6-41CE-AB5F-36A7392E1907}">
      <dsp:nvSpPr>
        <dsp:cNvPr id="0" name=""/>
        <dsp:cNvSpPr/>
      </dsp:nvSpPr>
      <dsp:spPr>
        <a:xfrm>
          <a:off x="3762713" y="1205368"/>
          <a:ext cx="3640267" cy="3557608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577" tIns="359577" rIns="359577" bIns="359577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Lessened but still declining social and  environmental state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Still surpassing carrying capacity</a:t>
          </a:r>
        </a:p>
      </dsp:txBody>
      <dsp:txXfrm>
        <a:off x="3762713" y="1205368"/>
        <a:ext cx="3640267" cy="3557608"/>
      </dsp:txXfrm>
    </dsp:sp>
    <dsp:sp modelId="{4BA563B7-525E-4051-93FC-B2CEE9128CDA}">
      <dsp:nvSpPr>
        <dsp:cNvPr id="0" name=""/>
        <dsp:cNvSpPr/>
      </dsp:nvSpPr>
      <dsp:spPr>
        <a:xfrm>
          <a:off x="7510769" y="113288"/>
          <a:ext cx="3640267" cy="109208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662" tIns="287662" rIns="287662" bIns="28766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Strong Sustainability</a:t>
          </a:r>
        </a:p>
      </dsp:txBody>
      <dsp:txXfrm>
        <a:off x="7510769" y="113288"/>
        <a:ext cx="3640267" cy="1092080"/>
      </dsp:txXfrm>
    </dsp:sp>
    <dsp:sp modelId="{1349C297-DE0F-4170-B174-FE5CAFC72D07}">
      <dsp:nvSpPr>
        <dsp:cNvPr id="0" name=""/>
        <dsp:cNvSpPr/>
      </dsp:nvSpPr>
      <dsp:spPr>
        <a:xfrm>
          <a:off x="7510769" y="1205368"/>
          <a:ext cx="3640267" cy="355760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577" tIns="359577" rIns="359577" bIns="359577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Improved social and environmental state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Economic and tourism degrowth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Within carrying capacity limits</a:t>
          </a:r>
        </a:p>
      </dsp:txBody>
      <dsp:txXfrm>
        <a:off x="7510769" y="1205368"/>
        <a:ext cx="3640267" cy="3557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8DA54-0FB8-4CA3-A376-E6C2271C6D4D}">
      <dsp:nvSpPr>
        <dsp:cNvPr id="0" name=""/>
        <dsp:cNvSpPr/>
      </dsp:nvSpPr>
      <dsp:spPr>
        <a:xfrm>
          <a:off x="1782480" y="1470"/>
          <a:ext cx="2896099" cy="14480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Mykonos seems to have surpassed its Carrying Capacity</a:t>
          </a:r>
        </a:p>
      </dsp:txBody>
      <dsp:txXfrm>
        <a:off x="1824892" y="43882"/>
        <a:ext cx="2811275" cy="1363225"/>
      </dsp:txXfrm>
    </dsp:sp>
    <dsp:sp modelId="{88287CA9-D654-4914-9F8B-61D0E5F852F3}">
      <dsp:nvSpPr>
        <dsp:cNvPr id="0" name=""/>
        <dsp:cNvSpPr/>
      </dsp:nvSpPr>
      <dsp:spPr>
        <a:xfrm>
          <a:off x="1782480" y="1666727"/>
          <a:ext cx="2896099" cy="14480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Lowered Durability High Vulnerability</a:t>
          </a:r>
        </a:p>
      </dsp:txBody>
      <dsp:txXfrm>
        <a:off x="1824892" y="1709139"/>
        <a:ext cx="2811275" cy="1363225"/>
      </dsp:txXfrm>
    </dsp:sp>
    <dsp:sp modelId="{FF08E511-0693-41D6-83FE-C5095499CBCD}">
      <dsp:nvSpPr>
        <dsp:cNvPr id="0" name=""/>
        <dsp:cNvSpPr/>
      </dsp:nvSpPr>
      <dsp:spPr>
        <a:xfrm rot="19457599">
          <a:off x="4544488" y="1941435"/>
          <a:ext cx="1426622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26622" y="330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2134" y="1938772"/>
        <a:ext cx="71331" cy="71331"/>
      </dsp:txXfrm>
    </dsp:sp>
    <dsp:sp modelId="{903C02AC-E044-41A7-B14A-21B377D3B4BA}">
      <dsp:nvSpPr>
        <dsp:cNvPr id="0" name=""/>
        <dsp:cNvSpPr/>
      </dsp:nvSpPr>
      <dsp:spPr>
        <a:xfrm>
          <a:off x="5837019" y="834098"/>
          <a:ext cx="2896099" cy="14480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Tourism</a:t>
          </a:r>
        </a:p>
      </dsp:txBody>
      <dsp:txXfrm>
        <a:off x="5879431" y="876510"/>
        <a:ext cx="2811275" cy="1363225"/>
      </dsp:txXfrm>
    </dsp:sp>
    <dsp:sp modelId="{89AFB3A8-78AB-47B0-86BC-BBA452B47F1A}">
      <dsp:nvSpPr>
        <dsp:cNvPr id="0" name=""/>
        <dsp:cNvSpPr/>
      </dsp:nvSpPr>
      <dsp:spPr>
        <a:xfrm rot="2142401">
          <a:off x="4544488" y="2774063"/>
          <a:ext cx="1426622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426622" y="3300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2134" y="2771401"/>
        <a:ext cx="71331" cy="71331"/>
      </dsp:txXfrm>
    </dsp:sp>
    <dsp:sp modelId="{8F6DD914-7467-4453-BA56-55B01483B31D}">
      <dsp:nvSpPr>
        <dsp:cNvPr id="0" name=""/>
        <dsp:cNvSpPr/>
      </dsp:nvSpPr>
      <dsp:spPr>
        <a:xfrm>
          <a:off x="5837019" y="2499356"/>
          <a:ext cx="2896099" cy="14480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Destination</a:t>
          </a:r>
        </a:p>
      </dsp:txBody>
      <dsp:txXfrm>
        <a:off x="5879431" y="2541768"/>
        <a:ext cx="2811275" cy="1363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90ACDC-2443-E56F-F59A-0E7D2D8DB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430044D-6BFD-7816-A5C2-7909BBA9D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F7C460-582D-1567-C184-612B3AC8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C54E22-F9DC-70CB-D114-6F310A66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EE9304B-85AC-C7F3-1EC9-F5A7DDD8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97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C3B112-6C4B-6ED8-9BB8-8DBDC74A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D5C9EB4-ED91-7514-92DB-D5BBE637A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BBF5740-8D26-6FD3-B25E-199A8F1F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C30052-8056-D1DC-51C9-DA6049FE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97D3F6-0079-1D0A-9273-0A5793D1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404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980CCCC-CA44-0167-3493-F732AFF9F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7BDB96-F777-FEC5-0F96-A5F3767D8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FF71155-B10D-7614-81F7-CC9492A9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FC83EF6-B6A9-79F2-CC96-7D61108D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EC1E270-DEC5-C5C4-0A7A-4114C538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000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14B0C8B-EC28-4896-B089-9A072DAC5ADB}" type="datetime1">
              <a:rPr lang="el-GR" noProof="0" smtClean="0"/>
              <a:t>13/Ιουλ/2022</a:t>
            </a:fld>
            <a:endParaRPr lang="el-G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3589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FFB16D-E139-9E65-E007-18DF9DA1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2392CD9-FD93-2BE3-516D-D4C3129B8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E98DF7-6785-0B6C-32A2-EBBDD1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239A619-BE25-BB9D-5F96-E4CA1445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E7DB70-BE84-783C-E305-9AEF4ADEE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829E03-602F-552C-D065-7E543622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DE3EAA-6DD0-A354-5A1E-24CC99C9C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581561-0F2B-B16A-6785-9B32E78FB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F33654-1C96-6B8C-B814-A3C210E97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BFF3021-C25F-1EFA-E922-3085B5DF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91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08A6E0-C65B-3D29-7E5E-F33BFFD3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0C891D-46B4-79BC-4FEC-12FEE0D3F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A7C049-1508-F895-FF80-7688A5CAC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20855B-44AC-D3C0-33E1-4F6EA330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B225C11-8FE1-AE2F-CD19-BB3C9BD8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BF82346-4E8A-641A-21A9-2D6401D6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082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198179-36F2-EAE4-3FA6-D0937B29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D25510-4894-D2F7-AB7E-033F8F77C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3B4DF70-0BAF-7FBD-B9C6-F473669B2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A4C0CBA-ADFB-3E82-5D98-388640510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E919A43E-A219-20D7-7E5F-425763275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9E5B038-B8CC-A2A9-3C2B-0C0D7F30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63A5428-6E1C-4093-F432-EF2279A9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8A16A27-5560-D315-ED05-74F9B74F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11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679A1D-2130-C38F-3B72-ED833CC5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D14783B-F020-6511-E74C-F83C091C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71F0E6E-F80C-BCB4-9E1A-FCC1E2BE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AED4864-6DEA-C180-18DE-E2959E4C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22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A8E9853-0B1E-E76D-DD2B-EC7645DC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BC2CE8B-12BD-D5A9-9CFE-201CA40E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2BBE360-CC63-D258-F060-91BB3FE2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97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D4164C-4FC1-4F0A-B254-4AB78449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52F8A0-7202-FC3A-FC7D-3453B8E3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01BD3F6-3285-C213-E640-3491EF32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BE99C5F-4F5F-1ED3-A724-49BAEBBD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60DEE6B-665F-A308-77E2-743FC8FB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17E26A0-08FA-30D6-B9BA-E81D1714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85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ADF3C6-7C9C-3FA4-A59A-A2055BE33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498B74E-5224-FEEC-1B70-6FE7E07C9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4A50C0-8E29-4841-9220-31789D036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68468F-1640-5FC0-370F-65D1654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9FAB2BC-E475-05CF-D59B-002802A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29457F7-B88E-6CF2-47B4-76F2D2F61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35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CF79BEC-A291-B0FD-DCCB-2C90855F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3AFF75E-8A26-3BA4-E971-F67921F7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162DBD-5CB0-7D22-2C8E-780EE5687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58C8-A621-4991-964C-11CCF3F57F1F}" type="datetimeFigureOut">
              <a:rPr lang="el-GR" smtClean="0"/>
              <a:t>13/Ιουλ/2022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191A98-89D6-7AF1-54ED-5CFAEBDCC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AE7CEA-7305-9B04-D411-5D82F44A3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E3CA-89D0-4B91-9937-8E6E0739A4C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22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FE6C42C-85B0-405D-B6DE-6D8B32E3DF13}" type="datetime1">
              <a:rPr lang="el-GR" noProof="0" smtClean="0"/>
              <a:t>13/Ιουλ/2022</a:t>
            </a:fld>
            <a:endParaRPr lang="el-G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el-GR" noProof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el-GR" noProof="0" smtClean="0"/>
              <a:pPr/>
              <a:t>‹#›</a:t>
            </a:fld>
            <a:endParaRPr lang="el-GR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7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275D9C-E8A4-F281-538F-5140DB691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7" y="1258291"/>
            <a:ext cx="5163503" cy="4290646"/>
          </a:xfrm>
        </p:spPr>
        <p:txBody>
          <a:bodyPr anchor="b">
            <a:noAutofit/>
          </a:bodyPr>
          <a:lstStyle/>
          <a:p>
            <a:r>
              <a:rPr lang="en-US" sz="4400" i="1" dirty="0"/>
              <a:t>Measuring pressure on touristic island destinations and its impact on carrying capacity.</a:t>
            </a:r>
            <a:br>
              <a:rPr lang="en-US" sz="4400" i="1" dirty="0"/>
            </a:br>
            <a:r>
              <a:rPr lang="en-US" sz="4400" i="1" dirty="0"/>
              <a:t>The case of Mykonos.</a:t>
            </a:r>
            <a:endParaRPr lang="el-GR" sz="4400" i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609C734-2343-50B6-7BC5-C31D3F6D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1321" y="267282"/>
            <a:ext cx="4087305" cy="982107"/>
          </a:xfrm>
        </p:spPr>
        <p:txBody>
          <a:bodyPr anchor="t">
            <a:normAutofit fontScale="92500"/>
          </a:bodyPr>
          <a:lstStyle/>
          <a:p>
            <a:pPr lvl="1" algn="l"/>
            <a:r>
              <a:rPr lang="en-US" sz="2400" dirty="0"/>
              <a:t>University of the Aegean</a:t>
            </a:r>
          </a:p>
          <a:p>
            <a:pPr lvl="1" algn="l"/>
            <a:r>
              <a:rPr lang="en-US" sz="2400" dirty="0"/>
              <a:t>Department of Environment</a:t>
            </a: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είμενο, υπαίθριος, σκηνή, λιμάνι&#10;&#10;Περιγραφή που δημιουργήθηκε αυτόματα">
            <a:extLst>
              <a:ext uri="{FF2B5EF4-FFF2-40B4-BE49-F238E27FC236}">
                <a16:creationId xmlns:a16="http://schemas.microsoft.com/office/drawing/2014/main" id="{50ABCE70-BCA7-76A9-37D7-5A9C7134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6" r="479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Εικόνα 8" descr="Εικόνα που περιέχει κείμενο, υπογραφή, καζί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A4FB9D3-DEA8-EB5D-476D-CA0A59128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948" y="0"/>
            <a:ext cx="1495051" cy="1516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23FF47-1A4B-93AB-FC3E-B2896D4AFCFA}"/>
              </a:ext>
            </a:extLst>
          </p:cNvPr>
          <p:cNvSpPr txBox="1"/>
          <p:nvPr/>
        </p:nvSpPr>
        <p:spPr>
          <a:xfrm>
            <a:off x="5511808" y="6442492"/>
            <a:ext cx="6586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Veriou Sofia, </a:t>
            </a:r>
            <a:r>
              <a:rPr lang="en-US" sz="2100" dirty="0" err="1"/>
              <a:t>Spilanis</a:t>
            </a:r>
            <a:r>
              <a:rPr lang="en-US" sz="2100" dirty="0"/>
              <a:t> </a:t>
            </a:r>
            <a:r>
              <a:rPr lang="en-US" sz="2100" dirty="0" err="1"/>
              <a:t>Ioannis</a:t>
            </a:r>
            <a:r>
              <a:rPr lang="en-US" sz="2100" dirty="0"/>
              <a:t>, </a:t>
            </a:r>
            <a:r>
              <a:rPr lang="en-US" sz="2100" dirty="0" err="1"/>
              <a:t>Perivolari</a:t>
            </a:r>
            <a:r>
              <a:rPr lang="en-US" sz="2100" dirty="0"/>
              <a:t> Natalia, Eva </a:t>
            </a:r>
            <a:r>
              <a:rPr lang="en-US" sz="2100" dirty="0" err="1"/>
              <a:t>Psalti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37479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Mykonos Island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1BCF61A-8203-44F3-90AC-1DB36E2EC9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09" y="158453"/>
            <a:ext cx="7693873" cy="60396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94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A1AB58-700C-3701-C178-5E13580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Mykonos Island</a:t>
            </a:r>
            <a:endParaRPr lang="el-GR" sz="5400" dirty="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Θέση περιεχομένου 2">
            <a:extLst>
              <a:ext uri="{FF2B5EF4-FFF2-40B4-BE49-F238E27FC236}">
                <a16:creationId xmlns:a16="http://schemas.microsoft.com/office/drawing/2014/main" id="{0308BBE8-FE6E-9824-6089-EF296E437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01457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1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A1AB58-700C-3701-C178-5E13580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Basic Tourism Data (Drivers)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D5B66337-7890-4662-B228-7EA200EA3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4936" y="2659266"/>
            <a:ext cx="5805140" cy="348926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AA4002E-789A-D8D3-08DE-D6F4F32CA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6" y="2659266"/>
            <a:ext cx="5909005" cy="355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81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A1AB58-700C-3701-C178-5E13580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Basic Tourism Data (Pressures)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B7AA2CE-97CF-55E1-4367-13F7D62D5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3" y="2989041"/>
            <a:ext cx="5862164" cy="308712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64A94EF-A3D5-10F0-228F-FB798E3F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1427"/>
            <a:ext cx="5788619" cy="34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4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A1AB58-700C-3701-C178-5E13580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Basic Tourism Data (Pressures)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Θέση περιεχομένου 16">
            <a:extLst>
              <a:ext uri="{FF2B5EF4-FFF2-40B4-BE49-F238E27FC236}">
                <a16:creationId xmlns:a16="http://schemas.microsoft.com/office/drawing/2014/main" id="{D8AA3087-A3FA-FFC0-FD61-180D1DEB1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4541" y="2596836"/>
            <a:ext cx="5947459" cy="3562156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83385E-BB2D-D172-B478-776AD44DA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1" y="2642855"/>
            <a:ext cx="5861401" cy="352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A1AB58-700C-3701-C178-5E13580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Tourism Indicators</a:t>
            </a:r>
            <a:endParaRPr lang="el-GR" sz="5400" dirty="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Θέση περιεχομένου 2">
            <a:extLst>
              <a:ext uri="{FF2B5EF4-FFF2-40B4-BE49-F238E27FC236}">
                <a16:creationId xmlns:a16="http://schemas.microsoft.com/office/drawing/2014/main" id="{0308BBE8-FE6E-9824-6089-EF296E437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210677"/>
              </p:ext>
            </p:extLst>
          </p:nvPr>
        </p:nvGraphicFramePr>
        <p:xfrm>
          <a:off x="4648018" y="0"/>
          <a:ext cx="69005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68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8B0314-E300-EE69-ACC6-18B7C066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563" y="187577"/>
            <a:ext cx="3410309" cy="68634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Social Pressure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12E068-82FB-8FEF-E94A-30C2FAED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750" y="845405"/>
            <a:ext cx="3410309" cy="17830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Total Beds/Resident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Equivalent Pop/Resident Pop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Daily Cruise arrivals / Total Pop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DAB98E1E-8F4A-58EE-5AC6-FF0B5B7C25F5}"/>
              </a:ext>
            </a:extLst>
          </p:cNvPr>
          <p:cNvSpPr txBox="1">
            <a:spLocks/>
          </p:cNvSpPr>
          <p:nvPr/>
        </p:nvSpPr>
        <p:spPr>
          <a:xfrm>
            <a:off x="7812563" y="2656520"/>
            <a:ext cx="4280452" cy="6863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/>
              <a:t>Economic</a:t>
            </a:r>
            <a:r>
              <a:rPr lang="el-GR" sz="16000" dirty="0"/>
              <a:t> </a:t>
            </a:r>
            <a:r>
              <a:rPr lang="en-US" sz="16000" dirty="0"/>
              <a:t>Efficiency</a:t>
            </a:r>
          </a:p>
          <a:p>
            <a:endParaRPr lang="en-US" sz="16000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CC697D8-5D73-067D-DC53-1A7EDC6A5A1C}"/>
              </a:ext>
            </a:extLst>
          </p:cNvPr>
          <p:cNvSpPr txBox="1">
            <a:spLocks/>
          </p:cNvSpPr>
          <p:nvPr/>
        </p:nvSpPr>
        <p:spPr>
          <a:xfrm>
            <a:off x="8085750" y="3355886"/>
            <a:ext cx="3410309" cy="891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 startAt="4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Daily Expenditure</a:t>
            </a:r>
          </a:p>
          <a:p>
            <a:pPr marL="457200" indent="-457200">
              <a:buFont typeface="+mj-lt"/>
              <a:buAutoNum type="alphaLcPeriod" startAt="4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Hotel Occupancy Rate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AE9245B3-2954-D763-B553-0EA1B20A48D7}"/>
              </a:ext>
            </a:extLst>
          </p:cNvPr>
          <p:cNvSpPr txBox="1">
            <a:spLocks/>
          </p:cNvSpPr>
          <p:nvPr/>
        </p:nvSpPr>
        <p:spPr>
          <a:xfrm>
            <a:off x="7812563" y="4382698"/>
            <a:ext cx="4280452" cy="6863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0" dirty="0"/>
              <a:t>Seasonality</a:t>
            </a:r>
          </a:p>
          <a:p>
            <a:endParaRPr lang="en-US" sz="16000" dirty="0"/>
          </a:p>
          <a:p>
            <a:endParaRPr lang="en-US" sz="16000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l-GR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D4F8545D-1C1F-59F2-E62F-22EAFA47889E}"/>
              </a:ext>
            </a:extLst>
          </p:cNvPr>
          <p:cNvSpPr txBox="1">
            <a:spLocks/>
          </p:cNvSpPr>
          <p:nvPr/>
        </p:nvSpPr>
        <p:spPr>
          <a:xfrm>
            <a:off x="8085749" y="5071978"/>
            <a:ext cx="3410309" cy="1368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 startAt="6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Arrivals: Highest Trimester/ Total Year</a:t>
            </a:r>
          </a:p>
          <a:p>
            <a:pPr marL="457200" indent="-457200">
              <a:buFont typeface="+mj-lt"/>
              <a:buAutoNum type="alphaLcPeriod" startAt="6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Hotel Turnover: Highest Trimester/ Total Year</a:t>
            </a:r>
          </a:p>
          <a:p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A1FCEC4-BB97-381D-0798-4A32EFDC4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23"/>
          <a:stretch/>
        </p:blipFill>
        <p:spPr>
          <a:xfrm>
            <a:off x="0" y="0"/>
            <a:ext cx="7410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8B0314-E300-EE69-ACC6-18B7C066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0" y="360913"/>
            <a:ext cx="3410309" cy="78208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Employment </a:t>
            </a:r>
            <a:br>
              <a:rPr lang="en-US" dirty="0"/>
            </a:br>
            <a:endParaRPr lang="el-GR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12E068-82FB-8FEF-E94A-30C2FAED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38" y="1143000"/>
            <a:ext cx="4016335" cy="15306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8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Employment Hotels</a:t>
            </a:r>
            <a:r>
              <a:rPr lang="el-GR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/</a:t>
            </a:r>
            <a:r>
              <a:rPr lang="el-GR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Professional Beds</a:t>
            </a:r>
          </a:p>
          <a:p>
            <a:pPr marL="457200" indent="-457200">
              <a:buFont typeface="+mj-lt"/>
              <a:buAutoNum type="alphaLcPeriod" startAt="8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Employment in Tourism</a:t>
            </a:r>
            <a:r>
              <a:rPr lang="el-GR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/</a:t>
            </a:r>
            <a:r>
              <a:rPr lang="el-GR" sz="20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Total Tourism Beds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7CA086A3-6C1F-F506-0888-A9A54F4C2020}"/>
              </a:ext>
            </a:extLst>
          </p:cNvPr>
          <p:cNvSpPr txBox="1">
            <a:spLocks/>
          </p:cNvSpPr>
          <p:nvPr/>
        </p:nvSpPr>
        <p:spPr>
          <a:xfrm>
            <a:off x="8085751" y="2867126"/>
            <a:ext cx="3410309" cy="78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  <a:br>
              <a:rPr lang="en-US" dirty="0"/>
            </a:br>
            <a:endParaRPr lang="el-GR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734789D-6C37-0890-9F6F-61F4B015D11B}"/>
              </a:ext>
            </a:extLst>
          </p:cNvPr>
          <p:cNvSpPr txBox="1">
            <a:spLocks/>
          </p:cNvSpPr>
          <p:nvPr/>
        </p:nvSpPr>
        <p:spPr>
          <a:xfrm>
            <a:off x="8129647" y="4593360"/>
            <a:ext cx="4016335" cy="1940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 startAt="10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Water Consumption/Night</a:t>
            </a:r>
          </a:p>
          <a:p>
            <a:pPr marL="457200" indent="-457200">
              <a:buFont typeface="+mj-lt"/>
              <a:buAutoNum type="alphaLcPeriod" startAt="10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Energy Consumption/Night</a:t>
            </a:r>
          </a:p>
          <a:p>
            <a:pPr marL="457200" indent="-457200">
              <a:buFont typeface="+mj-lt"/>
              <a:buAutoNum type="alphaLcPeriod" startAt="10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Waste Production/Night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Built Hotel Area/Hotel Bed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512BA285-11F5-9DC7-7D2F-76408558A63D}"/>
              </a:ext>
            </a:extLst>
          </p:cNvPr>
          <p:cNvSpPr txBox="1">
            <a:spLocks/>
          </p:cNvSpPr>
          <p:nvPr/>
        </p:nvSpPr>
        <p:spPr>
          <a:xfrm>
            <a:off x="8016637" y="2730619"/>
            <a:ext cx="3410309" cy="78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0B0796-720A-7452-BD14-48C4B081896D}"/>
              </a:ext>
            </a:extLst>
          </p:cNvPr>
          <p:cNvSpPr txBox="1"/>
          <p:nvPr/>
        </p:nvSpPr>
        <p:spPr>
          <a:xfrm>
            <a:off x="8016637" y="2945889"/>
            <a:ext cx="3816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Environmental Pressure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F2E2C5-E24A-48A4-17BB-04CDEBDD82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8"/>
          <a:stretch/>
        </p:blipFill>
        <p:spPr>
          <a:xfrm>
            <a:off x="0" y="-1"/>
            <a:ext cx="7439660" cy="6857999"/>
          </a:xfrm>
          <a:prstGeom prst="rect">
            <a:avLst/>
          </a:prstGeom>
          <a:ln w="31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4254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A1AB58-700C-3701-C178-5E135805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Destination Indicators</a:t>
            </a:r>
            <a:endParaRPr lang="el-GR" sz="5400" dirty="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Θέση περιεχομένου 2">
            <a:extLst>
              <a:ext uri="{FF2B5EF4-FFF2-40B4-BE49-F238E27FC236}">
                <a16:creationId xmlns:a16="http://schemas.microsoft.com/office/drawing/2014/main" id="{0308BBE8-FE6E-9824-6089-EF296E437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423947"/>
              </p:ext>
            </p:extLst>
          </p:nvPr>
        </p:nvGraphicFramePr>
        <p:xfrm>
          <a:off x="4648018" y="0"/>
          <a:ext cx="69005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163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14B8AFFF-160E-C57C-D723-805366CCFBD3}"/>
              </a:ext>
            </a:extLst>
          </p:cNvPr>
          <p:cNvSpPr txBox="1">
            <a:spLocks/>
          </p:cNvSpPr>
          <p:nvPr/>
        </p:nvSpPr>
        <p:spPr>
          <a:xfrm>
            <a:off x="256359" y="230914"/>
            <a:ext cx="3410309" cy="7390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Economical</a:t>
            </a:r>
            <a:r>
              <a:rPr lang="en-US" sz="4000" dirty="0"/>
              <a:t> </a:t>
            </a:r>
            <a:endParaRPr lang="el-GR" sz="40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6138DE98-7DD4-E421-E15C-A4BA6E046DB1}"/>
              </a:ext>
            </a:extLst>
          </p:cNvPr>
          <p:cNvSpPr txBox="1">
            <a:spLocks/>
          </p:cNvSpPr>
          <p:nvPr/>
        </p:nvSpPr>
        <p:spPr>
          <a:xfrm>
            <a:off x="328593" y="898558"/>
            <a:ext cx="4016335" cy="100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Turnover: Tourism/Total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Employment: Tourism/Total</a:t>
            </a:r>
          </a:p>
        </p:txBody>
      </p:sp>
      <p:sp>
        <p:nvSpPr>
          <p:cNvPr id="10" name="Τίτλος 1">
            <a:extLst>
              <a:ext uri="{FF2B5EF4-FFF2-40B4-BE49-F238E27FC236}">
                <a16:creationId xmlns:a16="http://schemas.microsoft.com/office/drawing/2014/main" id="{DC940626-CA15-2DA2-2B8E-EAC24CE6678D}"/>
              </a:ext>
            </a:extLst>
          </p:cNvPr>
          <p:cNvSpPr txBox="1">
            <a:spLocks/>
          </p:cNvSpPr>
          <p:nvPr/>
        </p:nvSpPr>
        <p:spPr>
          <a:xfrm>
            <a:off x="256449" y="1725306"/>
            <a:ext cx="3610634" cy="11728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Employment Seasonality </a:t>
            </a:r>
            <a:endParaRPr lang="el-GR" sz="4000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841AC874-1473-ED62-5C98-CD03E51C3EA0}"/>
              </a:ext>
            </a:extLst>
          </p:cNvPr>
          <p:cNvSpPr txBox="1">
            <a:spLocks/>
          </p:cNvSpPr>
          <p:nvPr/>
        </p:nvSpPr>
        <p:spPr>
          <a:xfrm>
            <a:off x="256449" y="3093957"/>
            <a:ext cx="4016335" cy="12660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Employment: Census/Turnover Data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Employment in Tourism: Census/Turnover Data</a:t>
            </a: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07B22A51-F06F-94BE-58C5-165E01FF7A3D}"/>
              </a:ext>
            </a:extLst>
          </p:cNvPr>
          <p:cNvSpPr txBox="1">
            <a:spLocks/>
          </p:cNvSpPr>
          <p:nvPr/>
        </p:nvSpPr>
        <p:spPr>
          <a:xfrm>
            <a:off x="256449" y="4385021"/>
            <a:ext cx="3610634" cy="62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Social Pressure</a:t>
            </a:r>
            <a:endParaRPr lang="el-GR" sz="4000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77FC257-E1D2-C937-F685-2C9F2217ACE3}"/>
              </a:ext>
            </a:extLst>
          </p:cNvPr>
          <p:cNvSpPr txBox="1">
            <a:spLocks/>
          </p:cNvSpPr>
          <p:nvPr/>
        </p:nvSpPr>
        <p:spPr>
          <a:xfrm>
            <a:off x="328593" y="5115339"/>
            <a:ext cx="4016335" cy="1639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Natural Movement (Pop)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Population Growth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Population Aging Indicator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Active Pop/Total Pop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63537C3-4E93-100E-38BA-190C68D6D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80" r="3249" b="5377"/>
          <a:stretch/>
        </p:blipFill>
        <p:spPr>
          <a:xfrm>
            <a:off x="4629763" y="0"/>
            <a:ext cx="7598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23886B-27A2-F000-D7D4-ADFC91AD1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5"/>
                </a:solidFill>
              </a:rPr>
              <a:t>Contents</a:t>
            </a:r>
            <a:endParaRPr lang="el-GR" sz="60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Θέση περιεχομένου 2">
            <a:extLst>
              <a:ext uri="{FF2B5EF4-FFF2-40B4-BE49-F238E27FC236}">
                <a16:creationId xmlns:a16="http://schemas.microsoft.com/office/drawing/2014/main" id="{276DCB44-CB27-6BB4-D898-6B0DC7296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442951"/>
              </p:ext>
            </p:extLst>
          </p:nvPr>
        </p:nvGraphicFramePr>
        <p:xfrm>
          <a:off x="4920929" y="305972"/>
          <a:ext cx="6263640" cy="624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140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07B22A51-F06F-94BE-58C5-165E01FF7A3D}"/>
              </a:ext>
            </a:extLst>
          </p:cNvPr>
          <p:cNvSpPr txBox="1">
            <a:spLocks/>
          </p:cNvSpPr>
          <p:nvPr/>
        </p:nvSpPr>
        <p:spPr>
          <a:xfrm>
            <a:off x="176935" y="475630"/>
            <a:ext cx="3610634" cy="627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Environmental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77FC257-E1D2-C937-F685-2C9F2217ACE3}"/>
              </a:ext>
            </a:extLst>
          </p:cNvPr>
          <p:cNvSpPr txBox="1">
            <a:spLocks/>
          </p:cNvSpPr>
          <p:nvPr/>
        </p:nvSpPr>
        <p:spPr>
          <a:xfrm>
            <a:off x="341890" y="1364973"/>
            <a:ext cx="3726527" cy="534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Pressure/km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Built Shoreline 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RES/Total Energy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 Pollution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Built Area %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Fragmentation Indicator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Desertification Vulnerability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Consumption/Natural Water Supply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 Water Quality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Quality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75910C3-4FF7-A7A9-9C37-FC3207F61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49" r="4331" b="5377"/>
          <a:stretch/>
        </p:blipFill>
        <p:spPr>
          <a:xfrm>
            <a:off x="4614674" y="0"/>
            <a:ext cx="7493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79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AA041BC-3A54-0874-74C2-5AED8438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Scenario Analysis</a:t>
            </a:r>
          </a:p>
        </p:txBody>
      </p:sp>
    </p:spTree>
    <p:extLst>
      <p:ext uri="{BB962C8B-B14F-4D97-AF65-F5344CB8AC3E}">
        <p14:creationId xmlns:p14="http://schemas.microsoft.com/office/powerpoint/2010/main" val="3927889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39965D-469B-F9AA-BBF2-9C38E6AC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41197"/>
            <a:ext cx="10905066" cy="1135737"/>
          </a:xfrm>
        </p:spPr>
        <p:txBody>
          <a:bodyPr>
            <a:normAutofit/>
          </a:bodyPr>
          <a:lstStyle/>
          <a:p>
            <a:r>
              <a:rPr lang="en-US" sz="5400" dirty="0"/>
              <a:t>Scenarios</a:t>
            </a:r>
            <a:endParaRPr lang="el-GR" sz="5400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8EB6DEA-ADB4-CFD7-F6BC-9CF229A82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344639"/>
              </p:ext>
            </p:extLst>
          </p:nvPr>
        </p:nvGraphicFramePr>
        <p:xfrm>
          <a:off x="562481" y="1742812"/>
          <a:ext cx="11165694" cy="487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77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C67B26-7AA4-910F-2E0B-5A2546E7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Indicators - Scenario Assessment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9A64EA-9705-0F13-3D9C-46112CEC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463105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Improvement (+) or Further Decline (-)</a:t>
            </a:r>
          </a:p>
        </p:txBody>
      </p:sp>
    </p:spTree>
    <p:extLst>
      <p:ext uri="{BB962C8B-B14F-4D97-AF65-F5344CB8AC3E}">
        <p14:creationId xmlns:p14="http://schemas.microsoft.com/office/powerpoint/2010/main" val="3410460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D50BAFD-E741-8AE3-3548-F692A3C4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5980"/>
            <a:ext cx="12195043" cy="51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9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06313CB-1D5E-EFB5-B8BF-24086C388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4591"/>
            <a:ext cx="12231891" cy="60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5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539965D-469B-F9AA-BBF2-9C38E6AC6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5400" dirty="0"/>
              <a:t>Scenario Conclusions</a:t>
            </a:r>
            <a:endParaRPr lang="el-GR" sz="5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8EB6DEA-ADB4-CFD7-F6BC-9CF229A82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303498"/>
              </p:ext>
            </p:extLst>
          </p:nvPr>
        </p:nvGraphicFramePr>
        <p:xfrm>
          <a:off x="562481" y="1742812"/>
          <a:ext cx="11165694" cy="4876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195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8632589-2F65-D9C5-90D4-D1E02538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Conclusions</a:t>
            </a:r>
            <a:endParaRPr lang="el-GR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A28BE884-4AB4-11D0-DE36-57F977597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17254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050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1513E7B-E543-3E4A-A85E-2B7E4864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Thank you for your attention</a:t>
            </a:r>
            <a:r>
              <a:rPr lang="el-GR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!</a:t>
            </a:r>
            <a:r>
              <a:rPr lang="en-US" sz="36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13D8EA2-1D21-DBE9-DD89-1713DAD8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844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F35D8BF-A584-E32C-2A53-88EC6DE2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Carrying Capacity</a:t>
            </a:r>
            <a:endParaRPr lang="el-GR" sz="4800" b="1" dirty="0"/>
          </a:p>
        </p:txBody>
      </p:sp>
      <p:graphicFrame>
        <p:nvGraphicFramePr>
          <p:cNvPr id="15" name="Θέση περιεχομένου 2">
            <a:extLst>
              <a:ext uri="{FF2B5EF4-FFF2-40B4-BE49-F238E27FC236}">
                <a16:creationId xmlns:a16="http://schemas.microsoft.com/office/drawing/2014/main" id="{BEE17F82-512E-3835-0285-C78254B40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987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569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F35D8BF-A584-E32C-2A53-88EC6DE2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Sustainable Tourism</a:t>
            </a:r>
            <a:endParaRPr lang="el-GR" sz="5400" dirty="0"/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2E98191-0FF4-194B-EE76-A79F8B74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623224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/>
              <a:t>A positive approach intended to reduce the tensions and friction created by the complex interactions between the tourism industry, visitors, the environment and the communities which are host to holidaymakers</a:t>
            </a:r>
            <a:r>
              <a:rPr lang="el-GR" sz="2800" dirty="0"/>
              <a:t> (</a:t>
            </a:r>
            <a:r>
              <a:rPr lang="en-US" sz="2800" dirty="0"/>
              <a:t>Bramwell &amp; Lane 1993</a:t>
            </a:r>
            <a:r>
              <a:rPr lang="el-GR" sz="2800" dirty="0"/>
              <a:t>)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426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4972"/>
          </a:xfrm>
        </p:spPr>
        <p:txBody>
          <a:bodyPr/>
          <a:lstStyle/>
          <a:p>
            <a:r>
              <a:rPr lang="en-US" dirty="0"/>
              <a:t>Aim of the Study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4825" y="1714499"/>
            <a:ext cx="11420475" cy="462003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800" b="1" dirty="0">
                <a:solidFill>
                  <a:schemeClr val="tx1"/>
                </a:solidFill>
              </a:rPr>
              <a:t>Operationalizing the concepts by c</a:t>
            </a:r>
            <a:r>
              <a:rPr lang="en-US" sz="2800" b="1" dirty="0" err="1">
                <a:solidFill>
                  <a:schemeClr val="tx1"/>
                </a:solidFill>
              </a:rPr>
              <a:t>reating</a:t>
            </a:r>
            <a:r>
              <a:rPr lang="en-US" sz="2800" b="1" dirty="0">
                <a:solidFill>
                  <a:schemeClr val="tx1"/>
                </a:solidFill>
              </a:rPr>
              <a:t> a methodology/framework for a holistic sustainability assessment of islands</a:t>
            </a:r>
            <a:r>
              <a:rPr lang="el-GR" sz="2800" b="1" dirty="0">
                <a:solidFill>
                  <a:schemeClr val="tx1"/>
                </a:solidFill>
              </a:rPr>
              <a:t>, </a:t>
            </a:r>
            <a:r>
              <a:rPr lang="en-GB" sz="2800" b="1" dirty="0">
                <a:solidFill>
                  <a:schemeClr val="tx1"/>
                </a:solidFill>
              </a:rPr>
              <a:t>namely under tourism pression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sz="2800" b="1" dirty="0"/>
              <a:t>Specific Aims</a:t>
            </a:r>
            <a:r>
              <a:rPr lang="el-GR" sz="2800" b="1" dirty="0"/>
              <a:t>: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To gather and calculate data on:</a:t>
            </a:r>
            <a:endParaRPr lang="el-GR" sz="2800" dirty="0">
              <a:solidFill>
                <a:schemeClr val="tx1"/>
              </a:solidFill>
            </a:endParaRPr>
          </a:p>
          <a:p>
            <a:pPr lvl="3"/>
            <a:r>
              <a:rPr lang="el-GR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Tourism Activity</a:t>
            </a:r>
            <a:endParaRPr lang="el-GR" sz="2800" dirty="0">
              <a:solidFill>
                <a:schemeClr val="tx1"/>
              </a:solidFill>
            </a:endParaRPr>
          </a:p>
          <a:p>
            <a:pPr lvl="3"/>
            <a:r>
              <a:rPr lang="el-GR" sz="2800" dirty="0">
                <a:solidFill>
                  <a:schemeClr val="tx1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Island Destination</a:t>
            </a:r>
            <a:endParaRPr lang="el-GR" sz="2800" dirty="0">
              <a:solidFill>
                <a:schemeClr val="tx1"/>
              </a:solidFill>
            </a:endParaRP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To assess the sustainability of tourism and the destination’s carrying capacity</a:t>
            </a:r>
            <a:r>
              <a:rPr lang="el-GR" sz="2800" dirty="0">
                <a:solidFill>
                  <a:schemeClr val="tx1"/>
                </a:solidFill>
              </a:rPr>
              <a:t> 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To examine three alternative development scenarios and their results for the future of the island</a:t>
            </a:r>
            <a:r>
              <a:rPr lang="el-GR" sz="2800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49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55CDB-0790-7706-377A-70E7D32E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6F334A-10CC-74E9-14AB-4CB258DB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313" y="2628900"/>
            <a:ext cx="10058399" cy="32670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Creation of DPS(I)R indicators</a:t>
            </a:r>
          </a:p>
          <a:p>
            <a:pPr marL="989838" lvl="2" indent="-514350">
              <a:buFont typeface="Wingdings" panose="05000000000000000000" pitchFamily="2" charset="2"/>
              <a:buChar char="q"/>
            </a:pPr>
            <a:r>
              <a:rPr lang="en-US" sz="2400" dirty="0"/>
              <a:t>Setting Benchmarks and unsustainable   </a:t>
            </a:r>
          </a:p>
          <a:p>
            <a:pPr marL="475488" lvl="2" indent="0">
              <a:buNone/>
            </a:pPr>
            <a:r>
              <a:rPr lang="en-US" sz="2400" dirty="0"/>
              <a:t>limits based on existing data and/or existing </a:t>
            </a:r>
          </a:p>
          <a:p>
            <a:pPr marL="475488" lvl="2" indent="0">
              <a:buNone/>
            </a:pPr>
            <a:r>
              <a:rPr lang="en-US" sz="2400" dirty="0"/>
              <a:t>Bibliography. The role of local societies</a:t>
            </a:r>
          </a:p>
          <a:p>
            <a:pPr marL="989838" lvl="2" indent="-514350">
              <a:buFont typeface="Wingdings" panose="05000000000000000000" pitchFamily="2" charset="2"/>
              <a:buChar char="q"/>
            </a:pPr>
            <a:r>
              <a:rPr lang="en-US" sz="2400" dirty="0"/>
              <a:t>Normalization for comparison and in view of creation of complex indexes for sustainability</a:t>
            </a:r>
            <a:endParaRPr lang="el-GR" sz="2400" dirty="0"/>
          </a:p>
          <a:p>
            <a:pPr marL="989838" lvl="2" indent="-514350">
              <a:buFont typeface="Wingdings" panose="05000000000000000000" pitchFamily="2" charset="2"/>
              <a:buChar char="q"/>
            </a:pPr>
            <a:endParaRPr lang="el-GR" sz="22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293F2B2-0A5D-F6DC-45ED-86CA4B739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926" y="186358"/>
            <a:ext cx="4716780" cy="33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E55CDB-0790-7706-377A-70E7D32E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6F334A-10CC-74E9-14AB-4CB258DB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045" y="2032527"/>
            <a:ext cx="8272610" cy="4315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2. </a:t>
            </a:r>
            <a:r>
              <a:rPr lang="en-US" sz="2400" dirty="0"/>
              <a:t>Data Collection &amp; Analysis</a:t>
            </a:r>
          </a:p>
          <a:p>
            <a:pPr marL="932688" lvl="2" indent="-457200">
              <a:buFont typeface="Wingdings" panose="05000000000000000000" pitchFamily="2" charset="2"/>
              <a:buChar char="q"/>
            </a:pPr>
            <a:r>
              <a:rPr lang="en-US" sz="2200" dirty="0"/>
              <a:t>Investigating Problems </a:t>
            </a:r>
          </a:p>
          <a:p>
            <a:pPr marL="932688" lvl="2" indent="-457200">
              <a:buFont typeface="Wingdings" panose="05000000000000000000" pitchFamily="2" charset="2"/>
              <a:buChar char="q"/>
            </a:pPr>
            <a:r>
              <a:rPr lang="en-US" sz="2200" dirty="0"/>
              <a:t>Present State Mapping &amp; Description (DPSIR)</a:t>
            </a:r>
          </a:p>
          <a:p>
            <a:pPr marL="932688" lvl="2" indent="-457200">
              <a:buFont typeface="Wingdings" panose="05000000000000000000" pitchFamily="2" charset="2"/>
              <a:buChar char="q"/>
            </a:pPr>
            <a:r>
              <a:rPr lang="en-US" sz="2200" dirty="0"/>
              <a:t>Calculation of Indicators</a:t>
            </a:r>
          </a:p>
          <a:p>
            <a:pPr marL="0" indent="0">
              <a:buNone/>
            </a:pPr>
            <a:r>
              <a:rPr lang="el-GR" sz="2400" dirty="0"/>
              <a:t>3. </a:t>
            </a:r>
            <a:r>
              <a:rPr lang="en-US" sz="2400" dirty="0"/>
              <a:t>Scenario Building &amp; Assessment</a:t>
            </a:r>
          </a:p>
          <a:p>
            <a:pPr marL="932688" lvl="2" indent="-457200">
              <a:buFont typeface="Wingdings" panose="05000000000000000000" pitchFamily="2" charset="2"/>
              <a:buChar char="q"/>
            </a:pPr>
            <a:r>
              <a:rPr lang="en-US" sz="2200" dirty="0"/>
              <a:t>3 Scenarios:</a:t>
            </a:r>
          </a:p>
          <a:p>
            <a:pPr marL="1465760" lvl="5" indent="-457200">
              <a:buFont typeface="Wingdings" panose="05000000000000000000" pitchFamily="2" charset="2"/>
              <a:buChar char="q"/>
            </a:pPr>
            <a:r>
              <a:rPr lang="en-US" sz="2200" dirty="0"/>
              <a:t>Business-as-Usual</a:t>
            </a:r>
          </a:p>
          <a:p>
            <a:pPr marL="1465760" lvl="5" indent="-457200">
              <a:buFont typeface="Wingdings" panose="05000000000000000000" pitchFamily="2" charset="2"/>
              <a:buChar char="q"/>
            </a:pPr>
            <a:r>
              <a:rPr lang="en-US" sz="2200" dirty="0"/>
              <a:t>Weak Sustainability</a:t>
            </a:r>
          </a:p>
          <a:p>
            <a:pPr marL="1465760" lvl="5" indent="-457200">
              <a:buFont typeface="Wingdings" panose="05000000000000000000" pitchFamily="2" charset="2"/>
              <a:buChar char="q"/>
            </a:pPr>
            <a:r>
              <a:rPr lang="en-US" sz="2200" dirty="0"/>
              <a:t>Following the SDGs “limits” – Strong Sustainability</a:t>
            </a:r>
          </a:p>
          <a:p>
            <a:pPr marL="932688" lvl="2" indent="-457200">
              <a:buFont typeface="Wingdings" panose="05000000000000000000" pitchFamily="2" charset="2"/>
              <a:buChar char="q"/>
            </a:pPr>
            <a:endParaRPr lang="en-US" sz="2200" dirty="0"/>
          </a:p>
          <a:p>
            <a:pPr marL="457200" indent="-457200">
              <a:buFont typeface="+mj-lt"/>
              <a:buAutoNum type="arabicPeriod" startAt="3"/>
            </a:pPr>
            <a:endParaRPr lang="en-US" sz="3000" dirty="0"/>
          </a:p>
          <a:p>
            <a:pPr marL="932688" lvl="2" indent="-4572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78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70CBB-DD24-58AA-FDE0-3A03B69113A1}"/>
              </a:ext>
            </a:extLst>
          </p:cNvPr>
          <p:cNvSpPr txBox="1"/>
          <p:nvPr/>
        </p:nvSpPr>
        <p:spPr>
          <a:xfrm>
            <a:off x="5848350" y="323851"/>
            <a:ext cx="61239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/>
              <a:t>Touris</a:t>
            </a:r>
            <a:r>
              <a:rPr lang="en-GB" sz="2400" b="1" dirty="0"/>
              <a:t>m sustainability depends on both tourist behaviour and tourism development model  (production and consumption </a:t>
            </a:r>
            <a:r>
              <a:rPr lang="en-GB" sz="2400" b="1" dirty="0" err="1"/>
              <a:t>patern</a:t>
            </a:r>
            <a:r>
              <a:rPr lang="en-GB" sz="2400" b="1" dirty="0"/>
              <a:t>)</a:t>
            </a:r>
          </a:p>
          <a:p>
            <a:r>
              <a:rPr lang="en-GB" sz="2400" b="1" dirty="0"/>
              <a:t> </a:t>
            </a:r>
            <a:endParaRPr lang="el-GR" sz="2400" b="1" dirty="0"/>
          </a:p>
          <a:p>
            <a:endParaRPr lang="el-GR" sz="2400" b="1" dirty="0"/>
          </a:p>
          <a:p>
            <a:r>
              <a:rPr lang="en-US" sz="2400" b="1" dirty="0"/>
              <a:t>Equivalent Population/Resident Population: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Scoring Range Criteria: Greek Average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400" b="1" dirty="0"/>
              <a:t>Waste Production/Night: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Scoring Range Criteria: Environmental Benchmarking (WWF, 2005)</a:t>
            </a:r>
            <a:endParaRPr lang="el-GR" sz="2400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EB1ED0FC-EA51-E15A-13FA-539113D2C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76" y="0"/>
            <a:ext cx="4960972" cy="68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8C7B0CF1-CDEC-4CDC-086B-7AADE5C80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76" y="-1"/>
            <a:ext cx="8055904" cy="6858001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4C43EAF-0B31-4527-AC24-2BAF9411F980}"/>
              </a:ext>
            </a:extLst>
          </p:cNvPr>
          <p:cNvSpPr/>
          <p:nvPr/>
        </p:nvSpPr>
        <p:spPr>
          <a:xfrm>
            <a:off x="8778280" y="390524"/>
            <a:ext cx="3413415" cy="52387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Destination’s Sustainability depends on:</a:t>
            </a:r>
          </a:p>
          <a:p>
            <a:pPr algn="ctr"/>
            <a:endParaRPr lang="en-GB" sz="2400" dirty="0">
              <a:ln w="0"/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</a:rPr>
              <a:t>its natural CC </a:t>
            </a:r>
            <a:r>
              <a:rPr lang="en-GB" sz="2400">
                <a:ln w="0"/>
                <a:solidFill>
                  <a:schemeClr val="tx1"/>
                </a:solidFill>
              </a:rPr>
              <a:t>through a scientific </a:t>
            </a:r>
            <a:r>
              <a:rPr lang="en-GB" sz="2400" dirty="0">
                <a:ln w="0"/>
                <a:solidFill>
                  <a:schemeClr val="tx1"/>
                </a:solidFill>
              </a:rPr>
              <a:t>assessment and socio-economic CC based mainly on stakeholders perceptions</a:t>
            </a:r>
          </a:p>
          <a:p>
            <a:pPr algn="ctr"/>
            <a:endParaRPr lang="en-GB" sz="2400" dirty="0">
              <a:ln w="0"/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</a:rPr>
              <a:t>Efficiency of policy making</a:t>
            </a:r>
            <a:endParaRPr lang="el-GR" sz="240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777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TM03457515[[fn=Προβολή]]</Template>
  <TotalTime>4439</TotalTime>
  <Words>779</Words>
  <Application>Microsoft Office PowerPoint</Application>
  <PresentationFormat>Ευρεία οθόνη</PresentationFormat>
  <Paragraphs>172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Θέμα του Office</vt:lpstr>
      <vt:lpstr>Ανασκόπηση</vt:lpstr>
      <vt:lpstr>Measuring pressure on touristic island destinations and its impact on carrying capacity. The case of Mykonos.</vt:lpstr>
      <vt:lpstr>Contents</vt:lpstr>
      <vt:lpstr>Carrying Capacity</vt:lpstr>
      <vt:lpstr>Sustainable Tourism</vt:lpstr>
      <vt:lpstr>Aim of the Study</vt:lpstr>
      <vt:lpstr>Methodology</vt:lpstr>
      <vt:lpstr>Methodology</vt:lpstr>
      <vt:lpstr>Παρουσίαση του PowerPoint</vt:lpstr>
      <vt:lpstr>Παρουσίαση του PowerPoint</vt:lpstr>
      <vt:lpstr>Mykonos Island</vt:lpstr>
      <vt:lpstr>Mykonos Island</vt:lpstr>
      <vt:lpstr>Basic Tourism Data (Drivers)</vt:lpstr>
      <vt:lpstr>Basic Tourism Data (Pressures)</vt:lpstr>
      <vt:lpstr>Basic Tourism Data (Pressures)</vt:lpstr>
      <vt:lpstr>Tourism Indicators</vt:lpstr>
      <vt:lpstr>Social Pressure   </vt:lpstr>
      <vt:lpstr>Employment  </vt:lpstr>
      <vt:lpstr>Destination Indicators</vt:lpstr>
      <vt:lpstr>Παρουσίαση του PowerPoint</vt:lpstr>
      <vt:lpstr>Παρουσίαση του PowerPoint</vt:lpstr>
      <vt:lpstr>Scenario Analysis</vt:lpstr>
      <vt:lpstr>Scenarios</vt:lpstr>
      <vt:lpstr>Indicators - Scenario Assessment </vt:lpstr>
      <vt:lpstr>Παρουσίαση του PowerPoint</vt:lpstr>
      <vt:lpstr>Παρουσίαση του PowerPoint</vt:lpstr>
      <vt:lpstr>Scenario Conclusions</vt:lpstr>
      <vt:lpstr>Conclusions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pressure on touristic island destinations and its impact on carrying capacity. The case of Mykonos.</dc:title>
  <dc:creator>Veriou Sofia</dc:creator>
  <cp:lastModifiedBy>Ioannis Spilanis</cp:lastModifiedBy>
  <cp:revision>58</cp:revision>
  <dcterms:created xsi:type="dcterms:W3CDTF">2022-06-22T12:03:54Z</dcterms:created>
  <dcterms:modified xsi:type="dcterms:W3CDTF">2022-07-13T14:12:25Z</dcterms:modified>
</cp:coreProperties>
</file>