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7" r:id="rId3"/>
    <p:sldId id="259" r:id="rId4"/>
    <p:sldId id="260" r:id="rId5"/>
    <p:sldId id="263" r:id="rId6"/>
    <p:sldId id="264" r:id="rId7"/>
    <p:sldId id="261" r:id="rId8"/>
    <p:sldId id="271" r:id="rId9"/>
    <p:sldId id="270" r:id="rId10"/>
    <p:sldId id="265" r:id="rId11"/>
    <p:sldId id="262" r:id="rId12"/>
    <p:sldId id="267" r:id="rId13"/>
    <p:sldId id="266" r:id="rId14"/>
    <p:sldId id="268" r:id="rId15"/>
    <p:sldId id="269"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85" autoAdjust="0"/>
    <p:restoredTop sz="94660"/>
  </p:normalViewPr>
  <p:slideViewPr>
    <p:cSldViewPr snapToGrid="0">
      <p:cViewPr varScale="1">
        <p:scale>
          <a:sx n="77" d="100"/>
          <a:sy n="77" d="100"/>
        </p:scale>
        <p:origin x="62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2/6/2020</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2/6/2020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2/6/2020</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2/6/2020</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2/6/2020</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openxmlformats.org/officeDocument/2006/relationships/image" Target="../media/image8.jpg"/><Relationship Id="rId2" Type="http://schemas.openxmlformats.org/officeDocument/2006/relationships/image" Target="../media/image2.png"/><Relationship Id="rId1" Type="http://schemas.openxmlformats.org/officeDocument/2006/relationships/slideLayout" Target="../slideLayouts/slideLayout9.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50CF1-7758-4006-A7AF-5D0CFB54CDD3}"/>
              </a:ext>
            </a:extLst>
          </p:cNvPr>
          <p:cNvSpPr>
            <a:spLocks noGrp="1"/>
          </p:cNvSpPr>
          <p:nvPr>
            <p:ph type="ctrTitle"/>
          </p:nvPr>
        </p:nvSpPr>
        <p:spPr/>
        <p:txBody>
          <a:bodyPr/>
          <a:lstStyle/>
          <a:p>
            <a:r>
              <a:rPr lang="en-US" dirty="0"/>
              <a:t>Markos: A Life experience</a:t>
            </a:r>
          </a:p>
        </p:txBody>
      </p:sp>
      <p:sp>
        <p:nvSpPr>
          <p:cNvPr id="3" name="Subtitle 2">
            <a:extLst>
              <a:ext uri="{FF2B5EF4-FFF2-40B4-BE49-F238E27FC236}">
                <a16:creationId xmlns:a16="http://schemas.microsoft.com/office/drawing/2014/main" id="{4CFBAA86-2620-4AE2-980A-940201AFD484}"/>
              </a:ext>
            </a:extLst>
          </p:cNvPr>
          <p:cNvSpPr>
            <a:spLocks noGrp="1"/>
          </p:cNvSpPr>
          <p:nvPr>
            <p:ph type="subTitle" idx="1"/>
          </p:nvPr>
        </p:nvSpPr>
        <p:spPr/>
        <p:txBody>
          <a:bodyPr>
            <a:normAutofit fontScale="55000" lnSpcReduction="20000"/>
          </a:bodyPr>
          <a:lstStyle/>
          <a:p>
            <a:r>
              <a:rPr lang="el-GR" dirty="0"/>
              <a:t>ΘΕΜΑ</a:t>
            </a:r>
            <a:r>
              <a:rPr lang="en-US" dirty="0"/>
              <a:t> : </a:t>
            </a:r>
            <a:r>
              <a:rPr lang="el-GR" dirty="0"/>
              <a:t>ΔΙΑΔΡΑΣΤΙΚΗ ΜΑΚΕΤΑ</a:t>
            </a:r>
            <a:endParaRPr lang="en-US" dirty="0"/>
          </a:p>
          <a:p>
            <a:r>
              <a:rPr lang="el-GR" dirty="0"/>
              <a:t>Αλούπη Ειρήνη</a:t>
            </a:r>
            <a:r>
              <a:rPr lang="en-US"/>
              <a:t> dpsd15004</a:t>
            </a:r>
            <a:endParaRPr lang="el-GR" dirty="0"/>
          </a:p>
          <a:p>
            <a:r>
              <a:rPr lang="el-GR" dirty="0"/>
              <a:t>Ατζαράκης Νίκος</a:t>
            </a:r>
            <a:r>
              <a:rPr lang="en-US" dirty="0"/>
              <a:t> dpsd15008</a:t>
            </a:r>
            <a:endParaRPr lang="el-GR" dirty="0"/>
          </a:p>
          <a:p>
            <a:r>
              <a:rPr lang="el-GR" dirty="0"/>
              <a:t>Νικολαΐδης Φίλιππος </a:t>
            </a:r>
            <a:r>
              <a:rPr lang="en-US" dirty="0"/>
              <a:t>dpsd15082</a:t>
            </a:r>
          </a:p>
        </p:txBody>
      </p:sp>
    </p:spTree>
    <p:extLst>
      <p:ext uri="{BB962C8B-B14F-4D97-AF65-F5344CB8AC3E}">
        <p14:creationId xmlns:p14="http://schemas.microsoft.com/office/powerpoint/2010/main" val="568073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EE6C75A5-F4B8-415F-B4EA-A9AD45087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3D9CC178-C06A-480F-AAFC-127638C298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6" name="Oval 15">
              <a:extLst>
                <a:ext uri="{FF2B5EF4-FFF2-40B4-BE49-F238E27FC236}">
                  <a16:creationId xmlns:a16="http://schemas.microsoft.com/office/drawing/2014/main" id="{77235C6D-8D65-4BC6-AE0E-523AB3C8D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pic>
        <p:nvPicPr>
          <p:cNvPr id="9" name="Picture 8" descr="A picture containing indoor, kitchen, table, stove&#10;&#10;Description automatically generated">
            <a:extLst>
              <a:ext uri="{FF2B5EF4-FFF2-40B4-BE49-F238E27FC236}">
                <a16:creationId xmlns:a16="http://schemas.microsoft.com/office/drawing/2014/main" id="{C2BF5945-9CC2-4808-A495-C78DFFA907BE}"/>
              </a:ext>
            </a:extLst>
          </p:cNvPr>
          <p:cNvPicPr>
            <a:picLocks noChangeAspect="1"/>
          </p:cNvPicPr>
          <p:nvPr/>
        </p:nvPicPr>
        <p:blipFill rotWithShape="1">
          <a:blip r:embed="rId4"/>
          <a:srcRect t="10547" b="14453"/>
          <a:stretch/>
        </p:blipFill>
        <p:spPr>
          <a:xfrm>
            <a:off x="20" y="10"/>
            <a:ext cx="12191980" cy="6857990"/>
          </a:xfrm>
          <a:prstGeom prst="rect">
            <a:avLst/>
          </a:prstGeom>
        </p:spPr>
      </p:pic>
    </p:spTree>
    <p:extLst>
      <p:ext uri="{BB962C8B-B14F-4D97-AF65-F5344CB8AC3E}">
        <p14:creationId xmlns:p14="http://schemas.microsoft.com/office/powerpoint/2010/main" val="2083989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BB58-43ED-40F0-A69A-99AA4D6F89EB}"/>
              </a:ext>
            </a:extLst>
          </p:cNvPr>
          <p:cNvSpPr>
            <a:spLocks noGrp="1"/>
          </p:cNvSpPr>
          <p:nvPr>
            <p:ph type="title"/>
          </p:nvPr>
        </p:nvSpPr>
        <p:spPr/>
        <p:txBody>
          <a:bodyPr/>
          <a:lstStyle/>
          <a:p>
            <a:r>
              <a:rPr lang="el-GR" dirty="0"/>
              <a:t>Σταδιο </a:t>
            </a:r>
            <a:r>
              <a:rPr lang="en-US" dirty="0"/>
              <a:t>:</a:t>
            </a:r>
            <a:r>
              <a:rPr lang="el-GR" dirty="0"/>
              <a:t> Αναδραση</a:t>
            </a:r>
            <a:endParaRPr lang="en-US" dirty="0"/>
          </a:p>
        </p:txBody>
      </p:sp>
      <p:sp>
        <p:nvSpPr>
          <p:cNvPr id="3" name="Content Placeholder 2">
            <a:extLst>
              <a:ext uri="{FF2B5EF4-FFF2-40B4-BE49-F238E27FC236}">
                <a16:creationId xmlns:a16="http://schemas.microsoft.com/office/drawing/2014/main" id="{A4BFC792-24AD-4B92-859F-55D681E231E9}"/>
              </a:ext>
            </a:extLst>
          </p:cNvPr>
          <p:cNvSpPr>
            <a:spLocks noGrp="1"/>
          </p:cNvSpPr>
          <p:nvPr>
            <p:ph idx="1"/>
          </p:nvPr>
        </p:nvSpPr>
        <p:spPr>
          <a:xfrm>
            <a:off x="1063752" y="1946043"/>
            <a:ext cx="10058400" cy="4050792"/>
          </a:xfrm>
        </p:spPr>
        <p:txBody>
          <a:bodyPr>
            <a:normAutofit fontScale="25000" lnSpcReduction="20000"/>
          </a:bodyPr>
          <a:lstStyle/>
          <a:p>
            <a:r>
              <a:rPr lang="el-GR" sz="6400" b="1" i="1" dirty="0"/>
              <a:t>Τι λένε οι χρήστες </a:t>
            </a:r>
            <a:r>
              <a:rPr lang="en-US" sz="6400" b="1" i="1" dirty="0"/>
              <a:t>;</a:t>
            </a:r>
            <a:endParaRPr lang="el-GR" sz="6400" b="1" i="1" dirty="0"/>
          </a:p>
          <a:p>
            <a:pPr marL="0" indent="0">
              <a:buNone/>
            </a:pPr>
            <a:r>
              <a:rPr lang="en-US" sz="6400" dirty="0"/>
              <a:t>  </a:t>
            </a:r>
            <a:r>
              <a:rPr lang="el-GR" sz="6400" b="1" dirty="0"/>
              <a:t>Αποτελέσματα συνέντευξης</a:t>
            </a:r>
            <a:r>
              <a:rPr lang="en-US" sz="6400" b="1" dirty="0"/>
              <a:t>:</a:t>
            </a:r>
          </a:p>
          <a:p>
            <a:r>
              <a:rPr lang="el-GR" sz="6400" dirty="0"/>
              <a:t>1)</a:t>
            </a:r>
            <a:r>
              <a:rPr lang="el-GR" sz="6400" b="1" dirty="0"/>
              <a:t> </a:t>
            </a:r>
            <a:r>
              <a:rPr lang="el-GR" sz="6400" dirty="0"/>
              <a:t>Κατά πόσο εύκολη ήταν η διαδικασία; Σας φάνηκε κάτι παράλογο ή δύσκολο;(Σε κλίμακα 1-5)</a:t>
            </a:r>
          </a:p>
          <a:p>
            <a:r>
              <a:rPr lang="el-GR" sz="6400" dirty="0"/>
              <a:t>2)Σας κούρασε η επαναληπτική διαδικασία του συστήματος;</a:t>
            </a:r>
          </a:p>
          <a:p>
            <a:r>
              <a:rPr lang="el-GR" sz="6400" dirty="0"/>
              <a:t>3)Σας κατεύθυνε σωστά ο αφηγητής;</a:t>
            </a:r>
          </a:p>
          <a:p>
            <a:r>
              <a:rPr lang="el-GR" sz="6400" dirty="0"/>
              <a:t>4)Πώς σας φάνηκε σαν εμπειρία; Περιγράψτε μας.</a:t>
            </a:r>
          </a:p>
          <a:p>
            <a:r>
              <a:rPr lang="el-GR" sz="6400" dirty="0"/>
              <a:t>5)Κατά πόσο νιώσατε σαν συνθέτης; (Σε κλίμακα 1-5)</a:t>
            </a:r>
          </a:p>
          <a:p>
            <a:r>
              <a:rPr lang="el-GR" sz="6400" dirty="0"/>
              <a:t>6)Κατά πόσο νιώσατε ότι δημιουργείτε έργο; (Σε κλίμακα 1-5)</a:t>
            </a:r>
          </a:p>
          <a:p>
            <a:r>
              <a:rPr lang="el-GR" sz="6400" dirty="0"/>
              <a:t>7)Πώς σας φάνηκε το τελικό αποτέλεσμα; (Σε κλίμακα 1-5)</a:t>
            </a:r>
          </a:p>
          <a:p>
            <a:r>
              <a:rPr lang="el-GR" sz="6400" dirty="0"/>
              <a:t>8)Οι διαθέσιμες μελωδίες σε κάθε ερώτηση αντιπροσώπευαν πιθανές απαντήσεις?</a:t>
            </a:r>
          </a:p>
          <a:p>
            <a:r>
              <a:rPr lang="el-GR" sz="6400" dirty="0"/>
              <a:t>9)Σύμφωνα με ό,τι ακούσατε:</a:t>
            </a:r>
            <a:endParaRPr lang="en-US" sz="6400" dirty="0"/>
          </a:p>
          <a:p>
            <a:pPr marL="0" indent="0">
              <a:buNone/>
            </a:pPr>
            <a:r>
              <a:rPr lang="en-US" sz="6400" dirty="0"/>
              <a:t>    </a:t>
            </a:r>
            <a:r>
              <a:rPr lang="el-GR" sz="6400" dirty="0"/>
              <a:t>-Γιατί πήγε σε μια τέτοια μικρή ηλικία στον Πειραιά?</a:t>
            </a:r>
          </a:p>
          <a:p>
            <a:pPr marL="0" indent="0">
              <a:buNone/>
            </a:pPr>
            <a:r>
              <a:rPr lang="en-US" sz="6400" dirty="0"/>
              <a:t>    </a:t>
            </a:r>
            <a:r>
              <a:rPr lang="el-GR" sz="6400" dirty="0"/>
              <a:t>-Τι έκανε ο Βαμβακάρης με τον πατέρα του?</a:t>
            </a:r>
          </a:p>
          <a:p>
            <a:pPr marL="0" indent="0">
              <a:buNone/>
            </a:pPr>
            <a:r>
              <a:rPr lang="en-US" sz="6400" dirty="0"/>
              <a:t>    </a:t>
            </a:r>
            <a:r>
              <a:rPr lang="el-GR" sz="6400" dirty="0"/>
              <a:t>-Πότε και ποιός έμαθε στον Βαμβακάρη μπουζούκι? </a:t>
            </a:r>
          </a:p>
          <a:p>
            <a:pPr marL="0" indent="0">
              <a:buNone/>
            </a:pPr>
            <a:br>
              <a:rPr lang="el-GR" dirty="0"/>
            </a:br>
            <a:endParaRPr lang="el-GR" dirty="0"/>
          </a:p>
          <a:p>
            <a:pPr marL="0" indent="0">
              <a:buNone/>
            </a:pPr>
            <a:r>
              <a:rPr lang="en-US" dirty="0"/>
              <a:t>  </a:t>
            </a:r>
            <a:br>
              <a:rPr lang="el-GR" dirty="0"/>
            </a:br>
            <a:br>
              <a:rPr lang="el-GR" dirty="0"/>
            </a:br>
            <a:endParaRPr lang="en-US" dirty="0"/>
          </a:p>
          <a:p>
            <a:pPr marL="0" indent="0">
              <a:buNone/>
            </a:pPr>
            <a:r>
              <a:rPr lang="en-US" b="1" i="1" dirty="0"/>
              <a:t>   </a:t>
            </a:r>
          </a:p>
        </p:txBody>
      </p:sp>
    </p:spTree>
    <p:extLst>
      <p:ext uri="{BB962C8B-B14F-4D97-AF65-F5344CB8AC3E}">
        <p14:creationId xmlns:p14="http://schemas.microsoft.com/office/powerpoint/2010/main" val="1322953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1DA76C4-1549-43F2-AD16-A74B193E38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548" y="0"/>
            <a:ext cx="1108476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309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BB58-43ED-40F0-A69A-99AA4D6F89EB}"/>
              </a:ext>
            </a:extLst>
          </p:cNvPr>
          <p:cNvSpPr>
            <a:spLocks noGrp="1"/>
          </p:cNvSpPr>
          <p:nvPr>
            <p:ph type="title"/>
          </p:nvPr>
        </p:nvSpPr>
        <p:spPr/>
        <p:txBody>
          <a:bodyPr/>
          <a:lstStyle/>
          <a:p>
            <a:r>
              <a:rPr lang="el-GR" dirty="0"/>
              <a:t>Σταδιο </a:t>
            </a:r>
            <a:r>
              <a:rPr lang="en-US" dirty="0"/>
              <a:t>:</a:t>
            </a:r>
            <a:r>
              <a:rPr lang="el-GR" dirty="0"/>
              <a:t> Αναδραση</a:t>
            </a:r>
            <a:endParaRPr lang="en-US" dirty="0"/>
          </a:p>
        </p:txBody>
      </p:sp>
      <p:sp>
        <p:nvSpPr>
          <p:cNvPr id="3" name="Content Placeholder 2">
            <a:extLst>
              <a:ext uri="{FF2B5EF4-FFF2-40B4-BE49-F238E27FC236}">
                <a16:creationId xmlns:a16="http://schemas.microsoft.com/office/drawing/2014/main" id="{A4BFC792-24AD-4B92-859F-55D681E231E9}"/>
              </a:ext>
            </a:extLst>
          </p:cNvPr>
          <p:cNvSpPr>
            <a:spLocks noGrp="1"/>
          </p:cNvSpPr>
          <p:nvPr>
            <p:ph idx="1"/>
          </p:nvPr>
        </p:nvSpPr>
        <p:spPr/>
        <p:txBody>
          <a:bodyPr>
            <a:normAutofit fontScale="62500" lnSpcReduction="20000"/>
          </a:bodyPr>
          <a:lstStyle/>
          <a:p>
            <a:pPr marL="0" indent="0">
              <a:buNone/>
            </a:pPr>
            <a:r>
              <a:rPr lang="el-GR" sz="2900" b="1" i="1" dirty="0"/>
              <a:t>Τι λένε οι χρήστες </a:t>
            </a:r>
            <a:r>
              <a:rPr lang="en-US" sz="2900" b="1" i="1" dirty="0"/>
              <a:t>;</a:t>
            </a:r>
            <a:endParaRPr lang="el-GR" sz="2900" b="1" i="1" dirty="0"/>
          </a:p>
          <a:p>
            <a:pPr marL="0" indent="0" fontAlgn="base">
              <a:buNone/>
            </a:pPr>
            <a:r>
              <a:rPr lang="en-US" sz="2900" dirty="0"/>
              <a:t>  </a:t>
            </a:r>
            <a:r>
              <a:rPr lang="el-GR" sz="2900" b="1" dirty="0"/>
              <a:t>Συμπεράσματα</a:t>
            </a:r>
            <a:r>
              <a:rPr lang="en-US" sz="2900" b="1" dirty="0"/>
              <a:t>:</a:t>
            </a:r>
          </a:p>
          <a:p>
            <a:pPr fontAlgn="base"/>
            <a:r>
              <a:rPr lang="el-GR" sz="2900" dirty="0"/>
              <a:t>Το σύστημα προκαλεί το ενδιαφέρον του επισκέπτη μέσω της χρήσης της φυσικής μεταφοράς για να παρέμβει στον ψηφιακό κόσμο,</a:t>
            </a:r>
          </a:p>
          <a:p>
            <a:pPr fontAlgn="base"/>
            <a:r>
              <a:rPr lang="el-GR" sz="2900" dirty="0"/>
              <a:t>Το σύστημα πληροφορεί μεν σε ένα ικανοποιητικό επίπεδο τους μη γνώστες επισκέπτες για την ζωή του Βαμβακάρη, αλλά η μη γραμμικότητα των γεγονότων μπορεί να προκαλέσει μια σύγχυση, ενώ δεν προκαλεί ιδιαίτερο ενδιαφέρον σε όσους ήδη γνωρίζουν την ιστορία του,</a:t>
            </a:r>
          </a:p>
          <a:p>
            <a:pPr fontAlgn="base"/>
            <a:r>
              <a:rPr lang="el-GR" sz="2900" dirty="0"/>
              <a:t>Παρότι οι χειρισμοί ήταν απλοί και μαθαίνονται εύκολα, το σύστημα δεν έδινε αρκετές υποδείξεις στον χρήστη για το τι πρέπει να κάνει για να προχωρήσει με την διάδραση, με αποτέλεσμα να συγχύζεται,</a:t>
            </a:r>
          </a:p>
          <a:p>
            <a:pPr fontAlgn="base"/>
            <a:r>
              <a:rPr lang="el-GR" sz="2900" dirty="0"/>
              <a:t>Ο τελικός σκοπός του παιγνιώδους κομματιού της διάδρασης, η σύνθεση ενός τραγουδιού, δεν επικοινωνήθηκε καλά από το σύστημα και, παρά την μερική ικανοποίηση, οι χρήστες δεν ένιωσαν ότι δημιουργούν κάτι πρωτότυπο.</a:t>
            </a:r>
          </a:p>
          <a:p>
            <a:pPr marL="0" indent="0">
              <a:buNone/>
            </a:pPr>
            <a:endParaRPr lang="en-US" b="1" dirty="0"/>
          </a:p>
          <a:p>
            <a:pPr marL="0" indent="0">
              <a:buNone/>
            </a:pPr>
            <a:r>
              <a:rPr lang="en-US" b="1" i="1" dirty="0"/>
              <a:t>   </a:t>
            </a:r>
          </a:p>
        </p:txBody>
      </p:sp>
    </p:spTree>
    <p:extLst>
      <p:ext uri="{BB962C8B-B14F-4D97-AF65-F5344CB8AC3E}">
        <p14:creationId xmlns:p14="http://schemas.microsoft.com/office/powerpoint/2010/main" val="134156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A653A-5014-4600-BDA0-E77E002FCD5A}"/>
              </a:ext>
            </a:extLst>
          </p:cNvPr>
          <p:cNvSpPr>
            <a:spLocks noGrp="1"/>
          </p:cNvSpPr>
          <p:nvPr>
            <p:ph type="title"/>
          </p:nvPr>
        </p:nvSpPr>
        <p:spPr/>
        <p:txBody>
          <a:bodyPr/>
          <a:lstStyle/>
          <a:p>
            <a:r>
              <a:rPr lang="el-GR" dirty="0"/>
              <a:t>Βελτιστοποιηση </a:t>
            </a:r>
            <a:endParaRPr lang="en-US" dirty="0"/>
          </a:p>
        </p:txBody>
      </p:sp>
      <p:sp>
        <p:nvSpPr>
          <p:cNvPr id="3" name="Content Placeholder 2">
            <a:extLst>
              <a:ext uri="{FF2B5EF4-FFF2-40B4-BE49-F238E27FC236}">
                <a16:creationId xmlns:a16="http://schemas.microsoft.com/office/drawing/2014/main" id="{DED63846-1A9D-4520-8230-486C970E98F5}"/>
              </a:ext>
            </a:extLst>
          </p:cNvPr>
          <p:cNvSpPr>
            <a:spLocks noGrp="1"/>
          </p:cNvSpPr>
          <p:nvPr>
            <p:ph idx="1"/>
          </p:nvPr>
        </p:nvSpPr>
        <p:spPr/>
        <p:txBody>
          <a:bodyPr/>
          <a:lstStyle/>
          <a:p>
            <a:pPr fontAlgn="base"/>
            <a:r>
              <a:rPr lang="el-GR" dirty="0"/>
              <a:t>Περισσότερες και πιο σαφείς οδηγίες στην οθόνη για τους χειρισμούς του συστήματος, τοποθετημένες σε καίρια σημεία της διάδρασης ώστε να τις θυμούνται οι χρήστες,</a:t>
            </a:r>
          </a:p>
          <a:p>
            <a:pPr fontAlgn="base"/>
            <a:r>
              <a:rPr lang="el-GR" dirty="0"/>
              <a:t>Καλύτερη ενσωμάτωση του ρόλου του συνθέτη στην διάδραση, π.χ. να υποδεικνύεται πριν το πάτημα των τάστων ότι αποτελούν επιλογές για την σύνθεση του,</a:t>
            </a:r>
          </a:p>
          <a:p>
            <a:pPr fontAlgn="base"/>
            <a:r>
              <a:rPr lang="el-GR" dirty="0"/>
              <a:t>Πιο εμφανή στοιχεία για την εύρεση του σωστού εκθέματος και κατάλληλη ανατροφοδότηση για το αν έχει διαλέξει σωστό ή λάθος έκθεμα  </a:t>
            </a:r>
          </a:p>
          <a:p>
            <a:endParaRPr lang="en-US" dirty="0"/>
          </a:p>
        </p:txBody>
      </p:sp>
    </p:spTree>
    <p:extLst>
      <p:ext uri="{BB962C8B-B14F-4D97-AF65-F5344CB8AC3E}">
        <p14:creationId xmlns:p14="http://schemas.microsoft.com/office/powerpoint/2010/main" val="3187828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83F11-7785-4FCB-BEC9-AB69CF36AE11}"/>
              </a:ext>
            </a:extLst>
          </p:cNvPr>
          <p:cNvSpPr>
            <a:spLocks noGrp="1"/>
          </p:cNvSpPr>
          <p:nvPr>
            <p:ph type="title"/>
          </p:nvPr>
        </p:nvSpPr>
        <p:spPr/>
        <p:txBody>
          <a:bodyPr/>
          <a:lstStyle/>
          <a:p>
            <a:r>
              <a:rPr lang="en-US" dirty="0"/>
              <a:t>Promo video</a:t>
            </a:r>
          </a:p>
        </p:txBody>
      </p:sp>
      <p:sp>
        <p:nvSpPr>
          <p:cNvPr id="3" name="Content Placeholder 2">
            <a:extLst>
              <a:ext uri="{FF2B5EF4-FFF2-40B4-BE49-F238E27FC236}">
                <a16:creationId xmlns:a16="http://schemas.microsoft.com/office/drawing/2014/main" id="{17B510B9-CC26-43BE-8F3A-EA61F78B05BD}"/>
              </a:ext>
            </a:extLst>
          </p:cNvPr>
          <p:cNvSpPr>
            <a:spLocks noGrp="1"/>
          </p:cNvSpPr>
          <p:nvPr>
            <p:ph idx="1"/>
          </p:nvPr>
        </p:nvSpPr>
        <p:spPr/>
        <p:txBody>
          <a:bodyPr/>
          <a:lstStyle/>
          <a:p>
            <a:r>
              <a:rPr lang="en-US" dirty="0"/>
              <a:t>https://youtu.be/S35YDZCna8o</a:t>
            </a:r>
          </a:p>
        </p:txBody>
      </p:sp>
    </p:spTree>
    <p:extLst>
      <p:ext uri="{BB962C8B-B14F-4D97-AF65-F5344CB8AC3E}">
        <p14:creationId xmlns:p14="http://schemas.microsoft.com/office/powerpoint/2010/main" val="1067446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D9C3C275-9AA7-4F76-9CB6-FD4318FC39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8" name="Oval 17">
              <a:extLst>
                <a:ext uri="{FF2B5EF4-FFF2-40B4-BE49-F238E27FC236}">
                  <a16:creationId xmlns:a16="http://schemas.microsoft.com/office/drawing/2014/main" id="{E4DB3490-2583-4848-B32F-8C88F599D6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096261D1-BE46-46A9-BC92-F949A96EC5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3" name="Picture Placeholder 2" descr="A living room filled with furniture and a fireplace&#10;&#10;Description automatically generated">
            <a:extLst>
              <a:ext uri="{FF2B5EF4-FFF2-40B4-BE49-F238E27FC236}">
                <a16:creationId xmlns:a16="http://schemas.microsoft.com/office/drawing/2014/main" id="{2ECB4424-130A-41AD-B0DF-C63DD44A3C20}"/>
              </a:ext>
            </a:extLst>
          </p:cNvPr>
          <p:cNvPicPr>
            <a:picLocks noGrp="1" noChangeAspect="1"/>
          </p:cNvPicPr>
          <p:nvPr>
            <p:ph type="pic" idx="1"/>
          </p:nvPr>
        </p:nvPicPr>
        <p:blipFill rotWithShape="1">
          <a:blip r:embed="rId4"/>
          <a:srcRect l="20423" r="20419" b="-4"/>
          <a:stretch/>
        </p:blipFill>
        <p:spPr>
          <a:xfrm>
            <a:off x="20" y="10"/>
            <a:ext cx="2971357" cy="3352846"/>
          </a:xfrm>
          <a:prstGeom prst="rect">
            <a:avLst/>
          </a:prstGeom>
        </p:spPr>
      </p:pic>
      <p:pic>
        <p:nvPicPr>
          <p:cNvPr id="12" name="Picture 11" descr="A room with a wooden floor&#10;&#10;Description automatically generated">
            <a:extLst>
              <a:ext uri="{FF2B5EF4-FFF2-40B4-BE49-F238E27FC236}">
                <a16:creationId xmlns:a16="http://schemas.microsoft.com/office/drawing/2014/main" id="{342BA80A-9094-4F74-B842-782F13C50A80}"/>
              </a:ext>
            </a:extLst>
          </p:cNvPr>
          <p:cNvPicPr>
            <a:picLocks noChangeAspect="1"/>
          </p:cNvPicPr>
          <p:nvPr/>
        </p:nvPicPr>
        <p:blipFill rotWithShape="1">
          <a:blip r:embed="rId5"/>
          <a:srcRect l="15459" r="6076" b="2"/>
          <a:stretch/>
        </p:blipFill>
        <p:spPr>
          <a:xfrm>
            <a:off x="3127672" y="-1"/>
            <a:ext cx="2971377" cy="5049079"/>
          </a:xfrm>
          <a:custGeom>
            <a:avLst/>
            <a:gdLst>
              <a:gd name="connsiteX0" fmla="*/ 0 w 2971377"/>
              <a:gd name="connsiteY0" fmla="*/ 0 h 5049079"/>
              <a:gd name="connsiteX1" fmla="*/ 2971377 w 2971377"/>
              <a:gd name="connsiteY1" fmla="*/ 0 h 5049079"/>
              <a:gd name="connsiteX2" fmla="*/ 2971377 w 2971377"/>
              <a:gd name="connsiteY2" fmla="*/ 5049079 h 5049079"/>
              <a:gd name="connsiteX3" fmla="*/ 949962 w 2971377"/>
              <a:gd name="connsiteY3" fmla="*/ 5049079 h 5049079"/>
              <a:gd name="connsiteX4" fmla="*/ 949962 w 2971377"/>
              <a:gd name="connsiteY4" fmla="*/ 3352857 h 5049079"/>
              <a:gd name="connsiteX5" fmla="*/ 0 w 2971377"/>
              <a:gd name="connsiteY5" fmla="*/ 3352857 h 504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377" h="5049079">
                <a:moveTo>
                  <a:pt x="0" y="0"/>
                </a:moveTo>
                <a:lnTo>
                  <a:pt x="2971377" y="0"/>
                </a:lnTo>
                <a:lnTo>
                  <a:pt x="2971377" y="5049079"/>
                </a:lnTo>
                <a:lnTo>
                  <a:pt x="949962" y="5049079"/>
                </a:lnTo>
                <a:lnTo>
                  <a:pt x="949962" y="3352857"/>
                </a:lnTo>
                <a:lnTo>
                  <a:pt x="0" y="3352857"/>
                </a:lnTo>
                <a:close/>
              </a:path>
            </a:pathLst>
          </a:custGeom>
        </p:spPr>
      </p:pic>
      <p:pic>
        <p:nvPicPr>
          <p:cNvPr id="10" name="Picture 9" descr="A sign on the side of a building&#10;&#10;Description automatically generated">
            <a:extLst>
              <a:ext uri="{FF2B5EF4-FFF2-40B4-BE49-F238E27FC236}">
                <a16:creationId xmlns:a16="http://schemas.microsoft.com/office/drawing/2014/main" id="{7ACD1F7F-0A9D-4421-A052-4CD792AD7F76}"/>
              </a:ext>
            </a:extLst>
          </p:cNvPr>
          <p:cNvPicPr>
            <a:picLocks noChangeAspect="1"/>
          </p:cNvPicPr>
          <p:nvPr/>
        </p:nvPicPr>
        <p:blipFill rotWithShape="1">
          <a:blip r:embed="rId6"/>
          <a:srcRect l="465" r="21708" b="-2"/>
          <a:stretch/>
        </p:blipFill>
        <p:spPr>
          <a:xfrm>
            <a:off x="20" y="3495598"/>
            <a:ext cx="3920305" cy="3362402"/>
          </a:xfrm>
          <a:prstGeom prst="rect">
            <a:avLst/>
          </a:prstGeom>
        </p:spPr>
      </p:pic>
      <p:pic>
        <p:nvPicPr>
          <p:cNvPr id="8" name="Picture 7" descr="A room filled with furniture and a tv&#10;&#10;Description automatically generated">
            <a:extLst>
              <a:ext uri="{FF2B5EF4-FFF2-40B4-BE49-F238E27FC236}">
                <a16:creationId xmlns:a16="http://schemas.microsoft.com/office/drawing/2014/main" id="{3EBC68BA-8596-4C88-AE82-0B4361AE4B1F}"/>
              </a:ext>
            </a:extLst>
          </p:cNvPr>
          <p:cNvPicPr>
            <a:picLocks noChangeAspect="1"/>
          </p:cNvPicPr>
          <p:nvPr/>
        </p:nvPicPr>
        <p:blipFill rotWithShape="1">
          <a:blip r:embed="rId7"/>
          <a:srcRect t="20868" r="8" b="5436"/>
          <a:stretch/>
        </p:blipFill>
        <p:spPr>
          <a:xfrm>
            <a:off x="4076619" y="5200650"/>
            <a:ext cx="2027001" cy="1659926"/>
          </a:xfrm>
          <a:prstGeom prst="rect">
            <a:avLst/>
          </a:prstGeom>
        </p:spPr>
      </p:pic>
      <p:sp>
        <p:nvSpPr>
          <p:cNvPr id="21" name="Rectangle 20">
            <a:extLst>
              <a:ext uri="{FF2B5EF4-FFF2-40B4-BE49-F238E27FC236}">
                <a16:creationId xmlns:a16="http://schemas.microsoft.com/office/drawing/2014/main" id="{630CF515-E0ED-4921-99B2-EF60F39D9E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5343" y="0"/>
            <a:ext cx="5936656" cy="6857999"/>
          </a:xfrm>
          <a:prstGeom prst="rect">
            <a:avLst/>
          </a:prstGeom>
          <a:blipFill dpi="0" rotWithShape="1">
            <a:blip r:embed="rId8">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C52B917-7F24-4025-AEC1-53A5CE7286BD}"/>
              </a:ext>
            </a:extLst>
          </p:cNvPr>
          <p:cNvSpPr>
            <a:spLocks noGrp="1"/>
          </p:cNvSpPr>
          <p:nvPr>
            <p:ph type="title"/>
          </p:nvPr>
        </p:nvSpPr>
        <p:spPr>
          <a:xfrm>
            <a:off x="6560818" y="484632"/>
            <a:ext cx="5139567" cy="1609344"/>
          </a:xfrm>
          <a:ln>
            <a:noFill/>
          </a:ln>
        </p:spPr>
        <p:txBody>
          <a:bodyPr vert="horz" lIns="91440" tIns="45720" rIns="91440" bIns="45720" rtlCol="0" anchor="ctr">
            <a:normAutofit/>
          </a:bodyPr>
          <a:lstStyle/>
          <a:p>
            <a:r>
              <a:rPr lang="en-US" sz="4000"/>
              <a:t>Μουσειο Μαρκος βαμβακαρης</a:t>
            </a:r>
          </a:p>
        </p:txBody>
      </p:sp>
      <p:sp>
        <p:nvSpPr>
          <p:cNvPr id="6" name="Text Placeholder 5">
            <a:extLst>
              <a:ext uri="{FF2B5EF4-FFF2-40B4-BE49-F238E27FC236}">
                <a16:creationId xmlns:a16="http://schemas.microsoft.com/office/drawing/2014/main" id="{CEA09764-3FE0-4DA8-82D7-4C3E512EDAD6}"/>
              </a:ext>
            </a:extLst>
          </p:cNvPr>
          <p:cNvSpPr>
            <a:spLocks noGrp="1"/>
          </p:cNvSpPr>
          <p:nvPr>
            <p:ph type="body" sz="half" idx="2"/>
          </p:nvPr>
        </p:nvSpPr>
        <p:spPr>
          <a:xfrm>
            <a:off x="6560819" y="2121408"/>
            <a:ext cx="5139565" cy="4050792"/>
          </a:xfrm>
        </p:spPr>
        <p:txBody>
          <a:bodyPr vert="horz" lIns="91440" tIns="45720" rIns="91440" bIns="45720" rtlCol="0">
            <a:normAutofit/>
          </a:bodyPr>
          <a:lstStyle/>
          <a:p>
            <a:pPr indent="-182880">
              <a:lnSpc>
                <a:spcPct val="90000"/>
              </a:lnSpc>
              <a:buFont typeface="Wingdings" pitchFamily="2" charset="2"/>
              <a:buChar char="§"/>
            </a:pPr>
            <a:endParaRPr lang="en-US" sz="1800">
              <a:solidFill>
                <a:schemeClr val="tx1"/>
              </a:solidFill>
            </a:endParaRPr>
          </a:p>
        </p:txBody>
      </p:sp>
      <p:grpSp>
        <p:nvGrpSpPr>
          <p:cNvPr id="23" name="Group 22">
            <a:extLst>
              <a:ext uri="{FF2B5EF4-FFF2-40B4-BE49-F238E27FC236}">
                <a16:creationId xmlns:a16="http://schemas.microsoft.com/office/drawing/2014/main" id="{13048939-26DF-4DAF-87A6-7662CF40D5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4" name="Oval 23">
              <a:extLst>
                <a:ext uri="{FF2B5EF4-FFF2-40B4-BE49-F238E27FC236}">
                  <a16:creationId xmlns:a16="http://schemas.microsoft.com/office/drawing/2014/main" id="{0D527858-3E63-40D6-856D-07825A1AAC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5" name="Oval 24">
              <a:extLst>
                <a:ext uri="{FF2B5EF4-FFF2-40B4-BE49-F238E27FC236}">
                  <a16:creationId xmlns:a16="http://schemas.microsoft.com/office/drawing/2014/main" id="{DB2BA08F-31D8-4AA3-897D-E4D4E3D12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145549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F905C-1BB7-4559-A03A-3E31A6D6AD42}"/>
              </a:ext>
            </a:extLst>
          </p:cNvPr>
          <p:cNvSpPr>
            <a:spLocks noGrp="1"/>
          </p:cNvSpPr>
          <p:nvPr>
            <p:ph type="title"/>
          </p:nvPr>
        </p:nvSpPr>
        <p:spPr/>
        <p:txBody>
          <a:bodyPr/>
          <a:lstStyle/>
          <a:p>
            <a:r>
              <a:rPr lang="el-GR" dirty="0"/>
              <a:t>Σταδιο </a:t>
            </a:r>
            <a:r>
              <a:rPr lang="en-US" dirty="0"/>
              <a:t>:</a:t>
            </a:r>
            <a:r>
              <a:rPr lang="el-GR" dirty="0"/>
              <a:t> Προετοιμασια</a:t>
            </a:r>
            <a:endParaRPr lang="en-US" dirty="0"/>
          </a:p>
        </p:txBody>
      </p:sp>
      <p:sp>
        <p:nvSpPr>
          <p:cNvPr id="3" name="Content Placeholder 2">
            <a:extLst>
              <a:ext uri="{FF2B5EF4-FFF2-40B4-BE49-F238E27FC236}">
                <a16:creationId xmlns:a16="http://schemas.microsoft.com/office/drawing/2014/main" id="{3F6AB779-2F88-44A1-9FD0-D5B1219A20FB}"/>
              </a:ext>
            </a:extLst>
          </p:cNvPr>
          <p:cNvSpPr>
            <a:spLocks noGrp="1"/>
          </p:cNvSpPr>
          <p:nvPr>
            <p:ph idx="1"/>
          </p:nvPr>
        </p:nvSpPr>
        <p:spPr/>
        <p:txBody>
          <a:bodyPr/>
          <a:lstStyle/>
          <a:p>
            <a:r>
              <a:rPr lang="el-GR" b="1" i="1" dirty="0"/>
              <a:t>Γιατί να φτιάξουμε ένα διαδραστικό σύστημα για το Μουσείο του Μάρκου Βαμβακάρη </a:t>
            </a:r>
            <a:r>
              <a:rPr lang="en-US" b="1" i="1" dirty="0"/>
              <a:t>;</a:t>
            </a:r>
            <a:endParaRPr lang="el-GR" b="1" i="1" dirty="0"/>
          </a:p>
          <a:p>
            <a:pPr marL="0" indent="0">
              <a:buNone/>
            </a:pPr>
            <a:r>
              <a:rPr lang="el-GR" dirty="0"/>
              <a:t>  </a:t>
            </a:r>
            <a:r>
              <a:rPr lang="el-GR" b="1" dirty="0"/>
              <a:t> Πρόβλημα</a:t>
            </a:r>
            <a:r>
              <a:rPr lang="en-US" dirty="0"/>
              <a:t>: </a:t>
            </a:r>
            <a:r>
              <a:rPr lang="el-GR" dirty="0"/>
              <a:t>Ελλιπής πληροφόρηση, Τυπική εμπειρία μουσείου.</a:t>
            </a:r>
          </a:p>
          <a:p>
            <a:pPr marL="0" indent="0">
              <a:buNone/>
            </a:pPr>
            <a:r>
              <a:rPr lang="el-GR" dirty="0"/>
              <a:t>   </a:t>
            </a:r>
            <a:r>
              <a:rPr lang="el-GR" b="1" dirty="0"/>
              <a:t>Τεστ εγκυρότητας</a:t>
            </a:r>
            <a:r>
              <a:rPr lang="en-US" dirty="0"/>
              <a:t>: </a:t>
            </a:r>
            <a:r>
              <a:rPr lang="el-GR" dirty="0"/>
              <a:t>Εμπειρία με πληροφόρηση και χωρίς.</a:t>
            </a:r>
          </a:p>
          <a:p>
            <a:pPr marL="0" indent="0">
              <a:buNone/>
            </a:pPr>
            <a:r>
              <a:rPr lang="el-GR" dirty="0"/>
              <a:t>   </a:t>
            </a:r>
            <a:r>
              <a:rPr lang="el-GR" b="1" dirty="0"/>
              <a:t>Στόχος</a:t>
            </a:r>
            <a:r>
              <a:rPr lang="en-US" dirty="0"/>
              <a:t>:</a:t>
            </a:r>
            <a:r>
              <a:rPr lang="el-GR" dirty="0"/>
              <a:t> Όχι απλά πληροφόρηση αλλά και σχεδίαση διάδρασης με αποτέλεσμα την                         ταύτιση του επισκέπτη με τον καλλιτέχνη.</a:t>
            </a:r>
          </a:p>
          <a:p>
            <a:pPr marL="0" indent="0">
              <a:buNone/>
            </a:pPr>
            <a:endParaRPr lang="en-US" i="1" dirty="0"/>
          </a:p>
        </p:txBody>
      </p:sp>
    </p:spTree>
    <p:extLst>
      <p:ext uri="{BB962C8B-B14F-4D97-AF65-F5344CB8AC3E}">
        <p14:creationId xmlns:p14="http://schemas.microsoft.com/office/powerpoint/2010/main" val="2171232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2C0A2-2EB7-4E1B-92FF-D152F82A567D}"/>
              </a:ext>
            </a:extLst>
          </p:cNvPr>
          <p:cNvSpPr>
            <a:spLocks noGrp="1"/>
          </p:cNvSpPr>
          <p:nvPr>
            <p:ph type="title"/>
          </p:nvPr>
        </p:nvSpPr>
        <p:spPr>
          <a:xfrm>
            <a:off x="1069848" y="484632"/>
            <a:ext cx="10058400" cy="1609344"/>
          </a:xfrm>
        </p:spPr>
        <p:txBody>
          <a:bodyPr>
            <a:normAutofit/>
          </a:bodyPr>
          <a:lstStyle/>
          <a:p>
            <a:r>
              <a:rPr lang="el-GR"/>
              <a:t>Σταδιο</a:t>
            </a:r>
            <a:r>
              <a:rPr lang="en-US"/>
              <a:t> :</a:t>
            </a:r>
            <a:r>
              <a:rPr lang="el-GR"/>
              <a:t> Αναλυση</a:t>
            </a:r>
            <a:endParaRPr lang="en-US"/>
          </a:p>
        </p:txBody>
      </p:sp>
      <p:pic>
        <p:nvPicPr>
          <p:cNvPr id="1028" name="Picture 4">
            <a:extLst>
              <a:ext uri="{FF2B5EF4-FFF2-40B4-BE49-F238E27FC236}">
                <a16:creationId xmlns:a16="http://schemas.microsoft.com/office/drawing/2014/main" id="{4BF8822F-3DEE-4CDC-8C47-0900A76FEE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033" r="21347"/>
          <a:stretch/>
        </p:blipFill>
        <p:spPr bwMode="auto">
          <a:xfrm>
            <a:off x="1069849" y="2194561"/>
            <a:ext cx="2421870" cy="19161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343BB7E-4299-4910-BDF5-D0054A54F5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431" b="-5"/>
          <a:stretch/>
        </p:blipFill>
        <p:spPr bwMode="auto">
          <a:xfrm>
            <a:off x="3580944" y="2194560"/>
            <a:ext cx="2515054" cy="19161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617A5EF-203F-4891-88C3-E391DC78ED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132" r="9257" b="-1"/>
          <a:stretch/>
        </p:blipFill>
        <p:spPr bwMode="auto">
          <a:xfrm>
            <a:off x="1073889" y="4211302"/>
            <a:ext cx="2421870" cy="19773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A8F8E3F-6404-4120-B442-0E1E3317E0F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468" r="10941" b="-6"/>
          <a:stretch/>
        </p:blipFill>
        <p:spPr bwMode="auto">
          <a:xfrm>
            <a:off x="3580943" y="4211301"/>
            <a:ext cx="2515056" cy="197730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71FF256-06E3-4F23-9AA2-A3CE3E17BD40}"/>
              </a:ext>
            </a:extLst>
          </p:cNvPr>
          <p:cNvSpPr>
            <a:spLocks noGrp="1"/>
          </p:cNvSpPr>
          <p:nvPr>
            <p:ph idx="1"/>
          </p:nvPr>
        </p:nvSpPr>
        <p:spPr>
          <a:xfrm>
            <a:off x="6390861" y="2121408"/>
            <a:ext cx="4737387" cy="4050792"/>
          </a:xfrm>
        </p:spPr>
        <p:txBody>
          <a:bodyPr>
            <a:normAutofit/>
          </a:bodyPr>
          <a:lstStyle/>
          <a:p>
            <a:r>
              <a:rPr lang="el-GR" sz="1800" b="1" i="1" dirty="0"/>
              <a:t>Ποιός θα χρησιμοποιεί το σύστημα, τι θα κάνει το σύστημα </a:t>
            </a:r>
            <a:r>
              <a:rPr lang="en-US" sz="1800" b="1" i="1" dirty="0"/>
              <a:t>;</a:t>
            </a:r>
            <a:endParaRPr lang="el-GR" sz="1800" b="1" i="1" dirty="0"/>
          </a:p>
          <a:p>
            <a:pPr marL="0" indent="0">
              <a:buNone/>
            </a:pPr>
            <a:r>
              <a:rPr lang="el-GR" sz="1800" dirty="0"/>
              <a:t>  </a:t>
            </a:r>
            <a:r>
              <a:rPr lang="en-US" sz="1800" dirty="0"/>
              <a:t> </a:t>
            </a:r>
            <a:r>
              <a:rPr lang="el-GR" sz="1800" dirty="0"/>
              <a:t> </a:t>
            </a:r>
            <a:r>
              <a:rPr lang="en-US" sz="1800" b="1" dirty="0"/>
              <a:t>State of the art systems:</a:t>
            </a:r>
            <a:endParaRPr lang="el-GR" sz="1800" b="1" dirty="0"/>
          </a:p>
          <a:p>
            <a:r>
              <a:rPr lang="el-GR" sz="1800" b="1" dirty="0"/>
              <a:t> </a:t>
            </a:r>
            <a:r>
              <a:rPr lang="el-GR" sz="1800" dirty="0"/>
              <a:t>Κρύψιμο τεχνολογίας</a:t>
            </a:r>
          </a:p>
          <a:p>
            <a:r>
              <a:rPr lang="el-GR" sz="1800" dirty="0"/>
              <a:t> Διάδραση με φυσικά αντικείμενα </a:t>
            </a:r>
          </a:p>
          <a:p>
            <a:r>
              <a:rPr lang="el-GR" sz="1800" dirty="0"/>
              <a:t>Ο επισκέπτης παίζει κάποιο ρόλο</a:t>
            </a:r>
          </a:p>
          <a:p>
            <a:r>
              <a:rPr lang="el-GR" sz="1800" dirty="0"/>
              <a:t>Χρήση </a:t>
            </a:r>
            <a:r>
              <a:rPr lang="en-US" sz="1800" dirty="0"/>
              <a:t>projection mapping, physical computing,</a:t>
            </a:r>
            <a:r>
              <a:rPr lang="el-GR" sz="1800" dirty="0"/>
              <a:t> </a:t>
            </a:r>
            <a:r>
              <a:rPr lang="en-US" sz="1800" dirty="0"/>
              <a:t>story telling,</a:t>
            </a:r>
            <a:r>
              <a:rPr lang="el-GR" sz="1800" dirty="0"/>
              <a:t> </a:t>
            </a:r>
            <a:r>
              <a:rPr lang="en-US" sz="1800" dirty="0"/>
              <a:t>touch screens</a:t>
            </a:r>
          </a:p>
          <a:p>
            <a:r>
              <a:rPr lang="el-GR" sz="1800" dirty="0"/>
              <a:t>Παιγνιώδης μάθηση</a:t>
            </a:r>
          </a:p>
          <a:p>
            <a:pPr marL="0" indent="0">
              <a:buNone/>
            </a:pPr>
            <a:endParaRPr lang="en-US" sz="1800" dirty="0"/>
          </a:p>
          <a:p>
            <a:pPr marL="0" indent="0">
              <a:buNone/>
            </a:pPr>
            <a:r>
              <a:rPr lang="en-US" sz="1800" dirty="0"/>
              <a:t>   </a:t>
            </a:r>
            <a:r>
              <a:rPr lang="el-GR" sz="1800" dirty="0"/>
              <a:t>       </a:t>
            </a:r>
            <a:endParaRPr lang="en-US" sz="1800" dirty="0"/>
          </a:p>
        </p:txBody>
      </p:sp>
    </p:spTree>
    <p:extLst>
      <p:ext uri="{BB962C8B-B14F-4D97-AF65-F5344CB8AC3E}">
        <p14:creationId xmlns:p14="http://schemas.microsoft.com/office/powerpoint/2010/main" val="353289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2C0A2-2EB7-4E1B-92FF-D152F82A567D}"/>
              </a:ext>
            </a:extLst>
          </p:cNvPr>
          <p:cNvSpPr>
            <a:spLocks noGrp="1"/>
          </p:cNvSpPr>
          <p:nvPr>
            <p:ph type="title"/>
          </p:nvPr>
        </p:nvSpPr>
        <p:spPr>
          <a:xfrm>
            <a:off x="1069848" y="484632"/>
            <a:ext cx="10058400" cy="1609344"/>
          </a:xfrm>
        </p:spPr>
        <p:txBody>
          <a:bodyPr>
            <a:normAutofit/>
          </a:bodyPr>
          <a:lstStyle/>
          <a:p>
            <a:r>
              <a:rPr lang="el-GR"/>
              <a:t>Σταδιο</a:t>
            </a:r>
            <a:r>
              <a:rPr lang="en-US"/>
              <a:t> :</a:t>
            </a:r>
            <a:r>
              <a:rPr lang="el-GR"/>
              <a:t> Αναλυση</a:t>
            </a:r>
            <a:endParaRPr lang="en-US"/>
          </a:p>
        </p:txBody>
      </p:sp>
      <p:pic>
        <p:nvPicPr>
          <p:cNvPr id="11" name="Picture 10" descr="A living room filled with furniture and a fireplace&#10;&#10;Description automatically generated">
            <a:extLst>
              <a:ext uri="{FF2B5EF4-FFF2-40B4-BE49-F238E27FC236}">
                <a16:creationId xmlns:a16="http://schemas.microsoft.com/office/drawing/2014/main" id="{9D30AF01-64A8-4715-9C70-AAEFC9111EE0}"/>
              </a:ext>
            </a:extLst>
          </p:cNvPr>
          <p:cNvPicPr>
            <a:picLocks noChangeAspect="1"/>
          </p:cNvPicPr>
          <p:nvPr/>
        </p:nvPicPr>
        <p:blipFill rotWithShape="1">
          <a:blip r:embed="rId2"/>
          <a:srcRect l="8832" r="6806" b="5"/>
          <a:stretch/>
        </p:blipFill>
        <p:spPr>
          <a:xfrm>
            <a:off x="1069849" y="2194561"/>
            <a:ext cx="2421870" cy="1916158"/>
          </a:xfrm>
          <a:prstGeom prst="rect">
            <a:avLst/>
          </a:prstGeom>
        </p:spPr>
      </p:pic>
      <p:pic>
        <p:nvPicPr>
          <p:cNvPr id="5" name="Picture 4" descr="A group of people standing in a room&#10;&#10;Description automatically generated">
            <a:extLst>
              <a:ext uri="{FF2B5EF4-FFF2-40B4-BE49-F238E27FC236}">
                <a16:creationId xmlns:a16="http://schemas.microsoft.com/office/drawing/2014/main" id="{9928AC57-B12C-4AC8-BCCD-B362F368EF64}"/>
              </a:ext>
            </a:extLst>
          </p:cNvPr>
          <p:cNvPicPr>
            <a:picLocks noChangeAspect="1"/>
          </p:cNvPicPr>
          <p:nvPr/>
        </p:nvPicPr>
        <p:blipFill rotWithShape="1">
          <a:blip r:embed="rId3"/>
          <a:srcRect r="1556" b="-3"/>
          <a:stretch/>
        </p:blipFill>
        <p:spPr>
          <a:xfrm>
            <a:off x="3580944" y="2194560"/>
            <a:ext cx="2515054" cy="1916158"/>
          </a:xfrm>
          <a:prstGeom prst="rect">
            <a:avLst/>
          </a:prstGeom>
        </p:spPr>
      </p:pic>
      <p:pic>
        <p:nvPicPr>
          <p:cNvPr id="7" name="Picture 6" descr="A picture containing indoor, person, holding, man&#10;&#10;Description automatically generated">
            <a:extLst>
              <a:ext uri="{FF2B5EF4-FFF2-40B4-BE49-F238E27FC236}">
                <a16:creationId xmlns:a16="http://schemas.microsoft.com/office/drawing/2014/main" id="{018179C1-7AF5-45F1-942E-E74228B30983}"/>
              </a:ext>
            </a:extLst>
          </p:cNvPr>
          <p:cNvPicPr>
            <a:picLocks noChangeAspect="1"/>
          </p:cNvPicPr>
          <p:nvPr/>
        </p:nvPicPr>
        <p:blipFill rotWithShape="1">
          <a:blip r:embed="rId4"/>
          <a:srcRect l="9974" r="7" b="7"/>
          <a:stretch/>
        </p:blipFill>
        <p:spPr>
          <a:xfrm>
            <a:off x="1073889" y="4211302"/>
            <a:ext cx="2421870" cy="1977302"/>
          </a:xfrm>
          <a:prstGeom prst="rect">
            <a:avLst/>
          </a:prstGeom>
        </p:spPr>
      </p:pic>
      <p:pic>
        <p:nvPicPr>
          <p:cNvPr id="9" name="Picture 8" descr="A picture containing indoor, cabinet, wooden, table&#10;&#10;Description automatically generated">
            <a:extLst>
              <a:ext uri="{FF2B5EF4-FFF2-40B4-BE49-F238E27FC236}">
                <a16:creationId xmlns:a16="http://schemas.microsoft.com/office/drawing/2014/main" id="{32DFA7D0-259D-4278-A177-8B3EB2C632DD}"/>
              </a:ext>
            </a:extLst>
          </p:cNvPr>
          <p:cNvPicPr>
            <a:picLocks noChangeAspect="1"/>
          </p:cNvPicPr>
          <p:nvPr/>
        </p:nvPicPr>
        <p:blipFill rotWithShape="1">
          <a:blip r:embed="rId5"/>
          <a:srcRect l="5567" r="7299" b="-6"/>
          <a:stretch/>
        </p:blipFill>
        <p:spPr>
          <a:xfrm>
            <a:off x="3580943" y="4211301"/>
            <a:ext cx="2515056" cy="1977302"/>
          </a:xfrm>
          <a:prstGeom prst="rect">
            <a:avLst/>
          </a:prstGeom>
        </p:spPr>
      </p:pic>
      <p:sp>
        <p:nvSpPr>
          <p:cNvPr id="3" name="Content Placeholder 2">
            <a:extLst>
              <a:ext uri="{FF2B5EF4-FFF2-40B4-BE49-F238E27FC236}">
                <a16:creationId xmlns:a16="http://schemas.microsoft.com/office/drawing/2014/main" id="{971FF256-06E3-4F23-9AA2-A3CE3E17BD40}"/>
              </a:ext>
            </a:extLst>
          </p:cNvPr>
          <p:cNvSpPr>
            <a:spLocks noGrp="1"/>
          </p:cNvSpPr>
          <p:nvPr>
            <p:ph idx="1"/>
          </p:nvPr>
        </p:nvSpPr>
        <p:spPr>
          <a:xfrm>
            <a:off x="6390861" y="2121408"/>
            <a:ext cx="4737387" cy="4050792"/>
          </a:xfrm>
        </p:spPr>
        <p:txBody>
          <a:bodyPr>
            <a:normAutofit fontScale="92500" lnSpcReduction="20000"/>
          </a:bodyPr>
          <a:lstStyle/>
          <a:p>
            <a:r>
              <a:rPr lang="el-GR" sz="1800" b="1" i="1" dirty="0"/>
              <a:t>Ποιός θα χρησιμοποιεί το σύστημα, τι θα κάνει το σύστημα </a:t>
            </a:r>
            <a:r>
              <a:rPr lang="en-US" sz="1800" b="1" i="1" dirty="0"/>
              <a:t>;</a:t>
            </a:r>
            <a:endParaRPr lang="el-GR" sz="1800" b="1" i="1" dirty="0"/>
          </a:p>
          <a:p>
            <a:pPr marL="0" indent="0">
              <a:buNone/>
            </a:pPr>
            <a:r>
              <a:rPr lang="el-GR" sz="1800" dirty="0"/>
              <a:t>   </a:t>
            </a:r>
            <a:r>
              <a:rPr lang="el-GR" sz="1800" b="1" dirty="0"/>
              <a:t>Απευθυνόμενο κοινό</a:t>
            </a:r>
            <a:r>
              <a:rPr lang="en-US" sz="1800" b="1" dirty="0"/>
              <a:t>:</a:t>
            </a:r>
            <a:r>
              <a:rPr lang="el-GR" sz="1800" dirty="0"/>
              <a:t>Άτομα που είναι πληροφορημένα και μη για το περιεχόμενο. Ηλικίας 13+.</a:t>
            </a:r>
          </a:p>
          <a:p>
            <a:pPr marL="0" indent="0">
              <a:buNone/>
            </a:pPr>
            <a:endParaRPr lang="el-GR" sz="1800" b="1" dirty="0"/>
          </a:p>
          <a:p>
            <a:pPr marL="0" indent="0">
              <a:buNone/>
            </a:pPr>
            <a:r>
              <a:rPr lang="en-US" sz="1800" dirty="0"/>
              <a:t>   </a:t>
            </a:r>
            <a:r>
              <a:rPr lang="el-GR" sz="1800" b="1" dirty="0"/>
              <a:t>Δραστηριότητα</a:t>
            </a:r>
            <a:r>
              <a:rPr lang="en-US" sz="1800" b="1" dirty="0"/>
              <a:t>:</a:t>
            </a:r>
            <a:r>
              <a:rPr lang="el-GR" sz="1800" dirty="0"/>
              <a:t>Περιήγηση, Οπτική παρατήρηση</a:t>
            </a:r>
            <a:r>
              <a:rPr lang="en-US" sz="1800" dirty="0"/>
              <a:t>,</a:t>
            </a:r>
            <a:r>
              <a:rPr lang="el-GR" sz="1800" dirty="0"/>
              <a:t>σεβασμός προς τον χώρο και τα εκθέματα, αποτροπή αλληλεπίδρασης με αντικείμενα του μουσείου.</a:t>
            </a:r>
            <a:endParaRPr lang="el-GR" sz="1800" b="1" dirty="0"/>
          </a:p>
          <a:p>
            <a:pPr marL="0" indent="0">
              <a:buNone/>
            </a:pPr>
            <a:r>
              <a:rPr lang="el-GR" sz="1800" dirty="0"/>
              <a:t>   </a:t>
            </a:r>
            <a:r>
              <a:rPr lang="el-GR" sz="1800" b="1" dirty="0"/>
              <a:t>Περιβάλλον</a:t>
            </a:r>
            <a:r>
              <a:rPr lang="en-US" sz="1800" b="1" dirty="0"/>
              <a:t>:</a:t>
            </a:r>
            <a:r>
              <a:rPr lang="el-GR" sz="1800" dirty="0"/>
              <a:t>Οργανωμένος χώρος για ελεύθερη μέχρι και κατευθυνόμενη περιήγηση, διατηριτέα εκθέματα με απαγόρευση χρήσης/αφής αντικειμένων για τους επισκέπτες.</a:t>
            </a:r>
            <a:endParaRPr lang="el-GR" sz="1800" b="1" dirty="0"/>
          </a:p>
          <a:p>
            <a:pPr marL="0" indent="0">
              <a:buNone/>
            </a:pPr>
            <a:endParaRPr lang="el-GR" sz="1800" dirty="0"/>
          </a:p>
          <a:p>
            <a:pPr marL="0" indent="0">
              <a:buNone/>
            </a:pPr>
            <a:r>
              <a:rPr lang="el-GR" sz="1800" dirty="0"/>
              <a:t>      </a:t>
            </a:r>
            <a:endParaRPr lang="en-US" sz="1800" dirty="0"/>
          </a:p>
        </p:txBody>
      </p:sp>
    </p:spTree>
    <p:extLst>
      <p:ext uri="{BB962C8B-B14F-4D97-AF65-F5344CB8AC3E}">
        <p14:creationId xmlns:p14="http://schemas.microsoft.com/office/powerpoint/2010/main" val="395450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2C0A2-2EB7-4E1B-92FF-D152F82A567D}"/>
              </a:ext>
            </a:extLst>
          </p:cNvPr>
          <p:cNvSpPr>
            <a:spLocks noGrp="1"/>
          </p:cNvSpPr>
          <p:nvPr>
            <p:ph type="title"/>
          </p:nvPr>
        </p:nvSpPr>
        <p:spPr/>
        <p:txBody>
          <a:bodyPr/>
          <a:lstStyle/>
          <a:p>
            <a:r>
              <a:rPr lang="el-GR" dirty="0"/>
              <a:t>Σταδιο</a:t>
            </a:r>
            <a:r>
              <a:rPr lang="en-US" dirty="0"/>
              <a:t> :</a:t>
            </a:r>
            <a:r>
              <a:rPr lang="el-GR" dirty="0"/>
              <a:t> Αναλυση</a:t>
            </a:r>
            <a:endParaRPr lang="en-US" dirty="0"/>
          </a:p>
        </p:txBody>
      </p:sp>
      <p:sp>
        <p:nvSpPr>
          <p:cNvPr id="3" name="Content Placeholder 2">
            <a:extLst>
              <a:ext uri="{FF2B5EF4-FFF2-40B4-BE49-F238E27FC236}">
                <a16:creationId xmlns:a16="http://schemas.microsoft.com/office/drawing/2014/main" id="{971FF256-06E3-4F23-9AA2-A3CE3E17BD40}"/>
              </a:ext>
            </a:extLst>
          </p:cNvPr>
          <p:cNvSpPr>
            <a:spLocks noGrp="1"/>
          </p:cNvSpPr>
          <p:nvPr>
            <p:ph idx="1"/>
          </p:nvPr>
        </p:nvSpPr>
        <p:spPr>
          <a:xfrm>
            <a:off x="957307" y="1952596"/>
            <a:ext cx="10058400" cy="4050792"/>
          </a:xfrm>
        </p:spPr>
        <p:txBody>
          <a:bodyPr>
            <a:normAutofit lnSpcReduction="10000"/>
          </a:bodyPr>
          <a:lstStyle/>
          <a:p>
            <a:r>
              <a:rPr lang="el-GR" b="1" i="1" dirty="0"/>
              <a:t>Ποιός θα χρησιμοποιεί το σύστημα, τι θα κάνει το σύστημα </a:t>
            </a:r>
            <a:r>
              <a:rPr lang="en-US" b="1" i="1" dirty="0"/>
              <a:t>;</a:t>
            </a:r>
            <a:endParaRPr lang="el-GR" b="1" i="1" dirty="0"/>
          </a:p>
          <a:p>
            <a:pPr marL="0" indent="0">
              <a:buNone/>
            </a:pPr>
            <a:r>
              <a:rPr lang="el-GR" dirty="0"/>
              <a:t>   Συλλογή απαιτήσεων</a:t>
            </a:r>
            <a:r>
              <a:rPr lang="en-US" dirty="0"/>
              <a:t> </a:t>
            </a:r>
            <a:r>
              <a:rPr lang="el-GR" dirty="0"/>
              <a:t>απο συνέντευξη και ανάλυση αντίστοιχων ερευνών</a:t>
            </a:r>
            <a:r>
              <a:rPr lang="en-US" dirty="0"/>
              <a:t>:</a:t>
            </a:r>
            <a:endParaRPr lang="el-GR" dirty="0"/>
          </a:p>
          <a:p>
            <a:r>
              <a:rPr lang="el-GR" dirty="0"/>
              <a:t>Να είναι εύκολο και ενδιαφέρον για τους χρήστες να πληροφορηθούν</a:t>
            </a:r>
          </a:p>
          <a:p>
            <a:r>
              <a:rPr lang="el-GR" dirty="0"/>
              <a:t>Να νιώθουν οι χρήστες ότι αμοίβονται μέσω μιας παιγνιώδους διαδικασίας</a:t>
            </a:r>
          </a:p>
          <a:p>
            <a:r>
              <a:rPr lang="el-GR" dirty="0"/>
              <a:t>Να υπάρχουν ενθαρρυντικές ενδείξεις αλληλεπίδρασης με φυσικά αντικείμενα</a:t>
            </a:r>
          </a:p>
          <a:p>
            <a:r>
              <a:rPr lang="el-GR" dirty="0"/>
              <a:t>Το σύστημα να έχει κρυμμένη την τεχνολογία του</a:t>
            </a:r>
          </a:p>
          <a:p>
            <a:r>
              <a:rPr lang="el-GR" dirty="0"/>
              <a:t>Η αισθητική του συστήματος να ταιριάζει με το θέμα του μουσείου</a:t>
            </a:r>
          </a:p>
          <a:p>
            <a:endParaRPr lang="el-GR" dirty="0"/>
          </a:p>
          <a:p>
            <a:pPr marL="0" indent="0">
              <a:buNone/>
            </a:pPr>
            <a:endParaRPr lang="el-GR" dirty="0"/>
          </a:p>
          <a:p>
            <a:pPr marL="0" indent="0">
              <a:buNone/>
            </a:pPr>
            <a:r>
              <a:rPr lang="el-GR" dirty="0"/>
              <a:t>      </a:t>
            </a:r>
            <a:endParaRPr lang="en-US" dirty="0"/>
          </a:p>
        </p:txBody>
      </p:sp>
    </p:spTree>
    <p:extLst>
      <p:ext uri="{BB962C8B-B14F-4D97-AF65-F5344CB8AC3E}">
        <p14:creationId xmlns:p14="http://schemas.microsoft.com/office/powerpoint/2010/main" val="3731318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253E4-3750-4A9F-BEC1-169149A41586}"/>
              </a:ext>
            </a:extLst>
          </p:cNvPr>
          <p:cNvSpPr>
            <a:spLocks noGrp="1"/>
          </p:cNvSpPr>
          <p:nvPr>
            <p:ph type="title"/>
          </p:nvPr>
        </p:nvSpPr>
        <p:spPr>
          <a:xfrm>
            <a:off x="1069848" y="484632"/>
            <a:ext cx="10058400" cy="1609344"/>
          </a:xfrm>
        </p:spPr>
        <p:txBody>
          <a:bodyPr>
            <a:normAutofit/>
          </a:bodyPr>
          <a:lstStyle/>
          <a:p>
            <a:r>
              <a:rPr lang="el-GR"/>
              <a:t>Σταδιο </a:t>
            </a:r>
            <a:r>
              <a:rPr lang="en-US"/>
              <a:t>:</a:t>
            </a:r>
            <a:r>
              <a:rPr lang="el-GR"/>
              <a:t> σχεδιαση/υλοποιηση</a:t>
            </a:r>
            <a:endParaRPr lang="en-US" dirty="0"/>
          </a:p>
        </p:txBody>
      </p:sp>
      <p:pic>
        <p:nvPicPr>
          <p:cNvPr id="9" name="Picture 8" descr="A picture containing indoor, table, computer, sitting&#10;&#10;Description automatically generated">
            <a:extLst>
              <a:ext uri="{FF2B5EF4-FFF2-40B4-BE49-F238E27FC236}">
                <a16:creationId xmlns:a16="http://schemas.microsoft.com/office/drawing/2014/main" id="{CE3DC26D-3694-4D6F-910C-84709745429E}"/>
              </a:ext>
            </a:extLst>
          </p:cNvPr>
          <p:cNvPicPr>
            <a:picLocks noChangeAspect="1"/>
          </p:cNvPicPr>
          <p:nvPr/>
        </p:nvPicPr>
        <p:blipFill rotWithShape="1">
          <a:blip r:embed="rId2"/>
          <a:srcRect l="5044" r="3" b="3"/>
          <a:stretch/>
        </p:blipFill>
        <p:spPr>
          <a:xfrm>
            <a:off x="1069849" y="2194561"/>
            <a:ext cx="2421870" cy="1916158"/>
          </a:xfrm>
          <a:prstGeom prst="rect">
            <a:avLst/>
          </a:prstGeom>
        </p:spPr>
      </p:pic>
      <p:pic>
        <p:nvPicPr>
          <p:cNvPr id="17" name="Picture 16" descr="A drawing of a person&#10;&#10;Description automatically generated">
            <a:extLst>
              <a:ext uri="{FF2B5EF4-FFF2-40B4-BE49-F238E27FC236}">
                <a16:creationId xmlns:a16="http://schemas.microsoft.com/office/drawing/2014/main" id="{1948A9BE-0327-4B53-8B96-F986179398CB}"/>
              </a:ext>
            </a:extLst>
          </p:cNvPr>
          <p:cNvPicPr>
            <a:picLocks noChangeAspect="1"/>
          </p:cNvPicPr>
          <p:nvPr/>
        </p:nvPicPr>
        <p:blipFill rotWithShape="1">
          <a:blip r:embed="rId3"/>
          <a:srcRect l="16347" r="9819" b="-3"/>
          <a:stretch/>
        </p:blipFill>
        <p:spPr>
          <a:xfrm>
            <a:off x="3580944" y="2194560"/>
            <a:ext cx="2515054" cy="1916158"/>
          </a:xfrm>
          <a:prstGeom prst="rect">
            <a:avLst/>
          </a:prstGeom>
        </p:spPr>
      </p:pic>
      <p:pic>
        <p:nvPicPr>
          <p:cNvPr id="15" name="Picture 14" descr="A close up of text on a whiteboard&#10;&#10;Description automatically generated">
            <a:extLst>
              <a:ext uri="{FF2B5EF4-FFF2-40B4-BE49-F238E27FC236}">
                <a16:creationId xmlns:a16="http://schemas.microsoft.com/office/drawing/2014/main" id="{20BF3266-D6BA-4EAC-A79F-E935EC5ED70C}"/>
              </a:ext>
            </a:extLst>
          </p:cNvPr>
          <p:cNvPicPr>
            <a:picLocks noChangeAspect="1"/>
          </p:cNvPicPr>
          <p:nvPr/>
        </p:nvPicPr>
        <p:blipFill rotWithShape="1">
          <a:blip r:embed="rId4"/>
          <a:srcRect l="11535" r="19568"/>
          <a:stretch/>
        </p:blipFill>
        <p:spPr>
          <a:xfrm>
            <a:off x="1073889" y="4211302"/>
            <a:ext cx="2421870" cy="1977302"/>
          </a:xfrm>
          <a:prstGeom prst="rect">
            <a:avLst/>
          </a:prstGeom>
        </p:spPr>
      </p:pic>
      <p:pic>
        <p:nvPicPr>
          <p:cNvPr id="11" name="Picture 10" descr="A close up of text on a white background&#10;&#10;Description automatically generated">
            <a:extLst>
              <a:ext uri="{FF2B5EF4-FFF2-40B4-BE49-F238E27FC236}">
                <a16:creationId xmlns:a16="http://schemas.microsoft.com/office/drawing/2014/main" id="{D57EC86D-0916-47D3-BE88-03E11C70626A}"/>
              </a:ext>
            </a:extLst>
          </p:cNvPr>
          <p:cNvPicPr>
            <a:picLocks noChangeAspect="1"/>
          </p:cNvPicPr>
          <p:nvPr/>
        </p:nvPicPr>
        <p:blipFill rotWithShape="1">
          <a:blip r:embed="rId5"/>
          <a:srcRect l="17199" r="10621" b="5"/>
          <a:stretch/>
        </p:blipFill>
        <p:spPr>
          <a:xfrm>
            <a:off x="3580943" y="4211301"/>
            <a:ext cx="2515056" cy="1977302"/>
          </a:xfrm>
          <a:prstGeom prst="rect">
            <a:avLst/>
          </a:prstGeom>
        </p:spPr>
      </p:pic>
      <p:sp>
        <p:nvSpPr>
          <p:cNvPr id="3" name="Content Placeholder 2">
            <a:extLst>
              <a:ext uri="{FF2B5EF4-FFF2-40B4-BE49-F238E27FC236}">
                <a16:creationId xmlns:a16="http://schemas.microsoft.com/office/drawing/2014/main" id="{A22578AC-A15D-460D-B0D1-D7C8ABBEE68C}"/>
              </a:ext>
            </a:extLst>
          </p:cNvPr>
          <p:cNvSpPr>
            <a:spLocks noGrp="1"/>
          </p:cNvSpPr>
          <p:nvPr>
            <p:ph idx="1"/>
          </p:nvPr>
        </p:nvSpPr>
        <p:spPr>
          <a:xfrm>
            <a:off x="6390861" y="2121408"/>
            <a:ext cx="4737387" cy="4050792"/>
          </a:xfrm>
        </p:spPr>
        <p:txBody>
          <a:bodyPr>
            <a:normAutofit/>
          </a:bodyPr>
          <a:lstStyle/>
          <a:p>
            <a:r>
              <a:rPr lang="el-GR" sz="1800" b="1" i="1" dirty="0"/>
              <a:t>Πως θα λειτουργεί το σύστημα απο άποψη λογισμηκού, υλικού και εμπειρίας χρήσης </a:t>
            </a:r>
            <a:r>
              <a:rPr lang="en-US" sz="1800" b="1" i="1" dirty="0"/>
              <a:t>;</a:t>
            </a:r>
            <a:endParaRPr lang="el-GR" sz="1800" b="1" i="1" dirty="0"/>
          </a:p>
          <a:p>
            <a:pPr marL="0" indent="0">
              <a:buNone/>
            </a:pPr>
            <a:r>
              <a:rPr lang="el-GR" sz="1800" b="1" i="1" dirty="0"/>
              <a:t>   </a:t>
            </a:r>
            <a:r>
              <a:rPr lang="el-GR" sz="1800" dirty="0"/>
              <a:t>Μοντελοποίηση εμπειρίας χρήσης και κατασκευή μη λειτουργηκών κόνσεπτς</a:t>
            </a:r>
            <a:endParaRPr lang="el-GR" sz="1800" b="1" i="1" dirty="0"/>
          </a:p>
          <a:p>
            <a:pPr marL="0" indent="0">
              <a:buNone/>
            </a:pPr>
            <a:r>
              <a:rPr lang="el-GR" sz="1800" b="1" i="1" dirty="0"/>
              <a:t>   </a:t>
            </a:r>
            <a:r>
              <a:rPr lang="en-US" sz="1800" dirty="0"/>
              <a:t>   </a:t>
            </a:r>
            <a:r>
              <a:rPr lang="el-GR" sz="1800" b="1" i="1" dirty="0"/>
              <a:t>   </a:t>
            </a:r>
            <a:endParaRPr lang="el-GR" sz="1800" dirty="0"/>
          </a:p>
          <a:p>
            <a:pPr marL="0" indent="0">
              <a:buNone/>
            </a:pPr>
            <a:r>
              <a:rPr lang="el-GR" sz="1800" b="1" i="1" dirty="0"/>
              <a:t>   </a:t>
            </a:r>
            <a:r>
              <a:rPr lang="en-US" sz="1800" b="1" i="1" dirty="0"/>
              <a:t>   </a:t>
            </a:r>
          </a:p>
        </p:txBody>
      </p:sp>
    </p:spTree>
    <p:extLst>
      <p:ext uri="{BB962C8B-B14F-4D97-AF65-F5344CB8AC3E}">
        <p14:creationId xmlns:p14="http://schemas.microsoft.com/office/powerpoint/2010/main" val="2596299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253E4-3750-4A9F-BEC1-169149A41586}"/>
              </a:ext>
            </a:extLst>
          </p:cNvPr>
          <p:cNvSpPr>
            <a:spLocks noGrp="1"/>
          </p:cNvSpPr>
          <p:nvPr>
            <p:ph type="title"/>
          </p:nvPr>
        </p:nvSpPr>
        <p:spPr>
          <a:xfrm>
            <a:off x="1069848" y="484632"/>
            <a:ext cx="10058400" cy="1609344"/>
          </a:xfrm>
        </p:spPr>
        <p:txBody>
          <a:bodyPr>
            <a:normAutofit/>
          </a:bodyPr>
          <a:lstStyle/>
          <a:p>
            <a:r>
              <a:rPr lang="el-GR"/>
              <a:t>Σταδιο </a:t>
            </a:r>
            <a:r>
              <a:rPr lang="en-US"/>
              <a:t>:</a:t>
            </a:r>
            <a:r>
              <a:rPr lang="el-GR"/>
              <a:t> σχεδιαση/υλοποιηση</a:t>
            </a:r>
            <a:endParaRPr lang="en-US" dirty="0"/>
          </a:p>
        </p:txBody>
      </p:sp>
      <p:pic>
        <p:nvPicPr>
          <p:cNvPr id="5" name="Picture 4" descr="A picture containing person, indoor, table, sitting&#10;&#10;Description automatically generated">
            <a:extLst>
              <a:ext uri="{FF2B5EF4-FFF2-40B4-BE49-F238E27FC236}">
                <a16:creationId xmlns:a16="http://schemas.microsoft.com/office/drawing/2014/main" id="{BDE2B8E6-C7CD-4DFC-9018-5EB47A53B0E3}"/>
              </a:ext>
            </a:extLst>
          </p:cNvPr>
          <p:cNvPicPr>
            <a:picLocks noChangeAspect="1"/>
          </p:cNvPicPr>
          <p:nvPr/>
        </p:nvPicPr>
        <p:blipFill rotWithShape="1">
          <a:blip r:embed="rId2"/>
          <a:srcRect r="5047" b="3"/>
          <a:stretch/>
        </p:blipFill>
        <p:spPr>
          <a:xfrm>
            <a:off x="1069849" y="2194561"/>
            <a:ext cx="2421870" cy="1916158"/>
          </a:xfrm>
          <a:prstGeom prst="rect">
            <a:avLst/>
          </a:prstGeom>
        </p:spPr>
      </p:pic>
      <p:pic>
        <p:nvPicPr>
          <p:cNvPr id="10" name="Picture 9" descr="A screen shot of a computer monitor&#10;&#10;Description automatically generated">
            <a:extLst>
              <a:ext uri="{FF2B5EF4-FFF2-40B4-BE49-F238E27FC236}">
                <a16:creationId xmlns:a16="http://schemas.microsoft.com/office/drawing/2014/main" id="{0399029D-2BF5-4463-A30D-A55215F2D980}"/>
              </a:ext>
            </a:extLst>
          </p:cNvPr>
          <p:cNvPicPr>
            <a:picLocks noChangeAspect="1"/>
          </p:cNvPicPr>
          <p:nvPr/>
        </p:nvPicPr>
        <p:blipFill rotWithShape="1">
          <a:blip r:embed="rId3"/>
          <a:srcRect l="903" r="653" b="-3"/>
          <a:stretch/>
        </p:blipFill>
        <p:spPr>
          <a:xfrm>
            <a:off x="3580944" y="2194560"/>
            <a:ext cx="2515054" cy="1916158"/>
          </a:xfrm>
          <a:prstGeom prst="rect">
            <a:avLst/>
          </a:prstGeom>
        </p:spPr>
      </p:pic>
      <p:pic>
        <p:nvPicPr>
          <p:cNvPr id="13" name="Picture 12" descr="A picture containing sitting, small, black, cat&#10;&#10;Description automatically generated">
            <a:extLst>
              <a:ext uri="{FF2B5EF4-FFF2-40B4-BE49-F238E27FC236}">
                <a16:creationId xmlns:a16="http://schemas.microsoft.com/office/drawing/2014/main" id="{8C27908B-CD11-4EFB-A598-19F410FCF190}"/>
              </a:ext>
            </a:extLst>
          </p:cNvPr>
          <p:cNvPicPr>
            <a:picLocks noChangeAspect="1"/>
          </p:cNvPicPr>
          <p:nvPr/>
        </p:nvPicPr>
        <p:blipFill rotWithShape="1">
          <a:blip r:embed="rId4"/>
          <a:srcRect l="10839" r="10468" b="3"/>
          <a:stretch/>
        </p:blipFill>
        <p:spPr>
          <a:xfrm>
            <a:off x="1073889" y="4211302"/>
            <a:ext cx="2421870" cy="1977302"/>
          </a:xfrm>
          <a:prstGeom prst="rect">
            <a:avLst/>
          </a:prstGeom>
        </p:spPr>
      </p:pic>
      <p:pic>
        <p:nvPicPr>
          <p:cNvPr id="7" name="Picture 6" descr="A picture containing person, indoor, holding, white&#10;&#10;Description automatically generated">
            <a:extLst>
              <a:ext uri="{FF2B5EF4-FFF2-40B4-BE49-F238E27FC236}">
                <a16:creationId xmlns:a16="http://schemas.microsoft.com/office/drawing/2014/main" id="{6AF8F9B7-69B6-4BBE-8DF4-9C2090479AE0}"/>
              </a:ext>
            </a:extLst>
          </p:cNvPr>
          <p:cNvPicPr>
            <a:picLocks noChangeAspect="1"/>
          </p:cNvPicPr>
          <p:nvPr/>
        </p:nvPicPr>
        <p:blipFill rotWithShape="1">
          <a:blip r:embed="rId5"/>
          <a:srcRect r="4433" b="-7"/>
          <a:stretch/>
        </p:blipFill>
        <p:spPr>
          <a:xfrm>
            <a:off x="3580943" y="4211301"/>
            <a:ext cx="2515056" cy="1977302"/>
          </a:xfrm>
          <a:prstGeom prst="rect">
            <a:avLst/>
          </a:prstGeom>
        </p:spPr>
      </p:pic>
      <p:sp>
        <p:nvSpPr>
          <p:cNvPr id="3" name="Content Placeholder 2">
            <a:extLst>
              <a:ext uri="{FF2B5EF4-FFF2-40B4-BE49-F238E27FC236}">
                <a16:creationId xmlns:a16="http://schemas.microsoft.com/office/drawing/2014/main" id="{A22578AC-A15D-460D-B0D1-D7C8ABBEE68C}"/>
              </a:ext>
            </a:extLst>
          </p:cNvPr>
          <p:cNvSpPr>
            <a:spLocks noGrp="1"/>
          </p:cNvSpPr>
          <p:nvPr>
            <p:ph idx="1"/>
          </p:nvPr>
        </p:nvSpPr>
        <p:spPr>
          <a:xfrm>
            <a:off x="6390861" y="2121408"/>
            <a:ext cx="4737387" cy="4050792"/>
          </a:xfrm>
        </p:spPr>
        <p:txBody>
          <a:bodyPr>
            <a:normAutofit/>
          </a:bodyPr>
          <a:lstStyle/>
          <a:p>
            <a:r>
              <a:rPr lang="el-GR" sz="1800" b="1" i="1" dirty="0"/>
              <a:t>Πως θα λειτουργεί το σύστημα απο άποψη λογισμηκού, υλικού και εμπειρίας χρήσης </a:t>
            </a:r>
            <a:r>
              <a:rPr lang="en-US" sz="1800" b="1" i="1" dirty="0"/>
              <a:t>;</a:t>
            </a:r>
            <a:endParaRPr lang="el-GR" sz="1800" b="1" i="1" dirty="0"/>
          </a:p>
          <a:p>
            <a:pPr marL="0" indent="0">
              <a:buNone/>
            </a:pPr>
            <a:r>
              <a:rPr lang="en-US" sz="1800" dirty="0"/>
              <a:t>   </a:t>
            </a:r>
            <a:r>
              <a:rPr lang="el-GR" sz="1800" dirty="0"/>
              <a:t>Οπτικο-ακουστικό υλικό με συνδυασμό φυσικού υλικού με στόχο την διάδραση</a:t>
            </a:r>
            <a:r>
              <a:rPr lang="en-US" sz="1800" dirty="0"/>
              <a:t>.</a:t>
            </a:r>
          </a:p>
          <a:p>
            <a:pPr marL="0" indent="0">
              <a:buNone/>
            </a:pPr>
            <a:r>
              <a:rPr lang="el-GR" sz="1800" b="1" dirty="0"/>
              <a:t>Προγράμματα</a:t>
            </a:r>
            <a:r>
              <a:rPr lang="en-US" sz="1800" b="1" dirty="0"/>
              <a:t>:</a:t>
            </a:r>
          </a:p>
          <a:p>
            <a:pPr marL="0" indent="0">
              <a:buNone/>
            </a:pPr>
            <a:r>
              <a:rPr lang="en-US" sz="1800" dirty="0"/>
              <a:t>   </a:t>
            </a:r>
            <a:r>
              <a:rPr lang="el-GR" sz="1800" b="1" i="1" dirty="0"/>
              <a:t>   </a:t>
            </a:r>
            <a:endParaRPr lang="el-GR" sz="1800" dirty="0"/>
          </a:p>
          <a:p>
            <a:pPr marL="0" indent="0">
              <a:buNone/>
            </a:pPr>
            <a:r>
              <a:rPr lang="el-GR" sz="1800" b="1" i="1" dirty="0"/>
              <a:t>   </a:t>
            </a:r>
            <a:r>
              <a:rPr lang="en-US" sz="1800" b="1" i="1" dirty="0"/>
              <a:t>   </a:t>
            </a:r>
          </a:p>
        </p:txBody>
      </p:sp>
      <p:pic>
        <p:nvPicPr>
          <p:cNvPr id="16" name="Picture 15" descr="A picture containing drawing&#10;&#10;Description automatically generated">
            <a:extLst>
              <a:ext uri="{FF2B5EF4-FFF2-40B4-BE49-F238E27FC236}">
                <a16:creationId xmlns:a16="http://schemas.microsoft.com/office/drawing/2014/main" id="{BEFC469F-C042-4DAE-A886-6DC64305E00C}"/>
              </a:ext>
            </a:extLst>
          </p:cNvPr>
          <p:cNvPicPr>
            <a:picLocks noChangeAspect="1"/>
          </p:cNvPicPr>
          <p:nvPr/>
        </p:nvPicPr>
        <p:blipFill>
          <a:blip r:embed="rId6"/>
          <a:stretch>
            <a:fillRect/>
          </a:stretch>
        </p:blipFill>
        <p:spPr>
          <a:xfrm>
            <a:off x="7599272" y="5144043"/>
            <a:ext cx="1698171" cy="707140"/>
          </a:xfrm>
          <a:prstGeom prst="rect">
            <a:avLst/>
          </a:prstGeom>
        </p:spPr>
      </p:pic>
      <p:pic>
        <p:nvPicPr>
          <p:cNvPr id="19" name="Picture 18">
            <a:extLst>
              <a:ext uri="{FF2B5EF4-FFF2-40B4-BE49-F238E27FC236}">
                <a16:creationId xmlns:a16="http://schemas.microsoft.com/office/drawing/2014/main" id="{4B28EDE9-A979-44D7-B05D-BDB760E68DB7}"/>
              </a:ext>
            </a:extLst>
          </p:cNvPr>
          <p:cNvPicPr>
            <a:picLocks noChangeAspect="1"/>
          </p:cNvPicPr>
          <p:nvPr/>
        </p:nvPicPr>
        <p:blipFill>
          <a:blip r:embed="rId7"/>
          <a:stretch>
            <a:fillRect/>
          </a:stretch>
        </p:blipFill>
        <p:spPr>
          <a:xfrm>
            <a:off x="9059100" y="4005283"/>
            <a:ext cx="1093439" cy="1138760"/>
          </a:xfrm>
          <a:prstGeom prst="rect">
            <a:avLst/>
          </a:prstGeom>
        </p:spPr>
      </p:pic>
      <p:pic>
        <p:nvPicPr>
          <p:cNvPr id="21" name="Picture 20" descr="A close up of a logo&#10;&#10;Description automatically generated">
            <a:extLst>
              <a:ext uri="{FF2B5EF4-FFF2-40B4-BE49-F238E27FC236}">
                <a16:creationId xmlns:a16="http://schemas.microsoft.com/office/drawing/2014/main" id="{F358904A-19F6-470B-BF7E-B045DD010ECD}"/>
              </a:ext>
            </a:extLst>
          </p:cNvPr>
          <p:cNvPicPr>
            <a:picLocks noChangeAspect="1"/>
          </p:cNvPicPr>
          <p:nvPr/>
        </p:nvPicPr>
        <p:blipFill>
          <a:blip r:embed="rId8"/>
          <a:stretch>
            <a:fillRect/>
          </a:stretch>
        </p:blipFill>
        <p:spPr>
          <a:xfrm>
            <a:off x="7631714" y="4170247"/>
            <a:ext cx="1545117" cy="884150"/>
          </a:xfrm>
          <a:prstGeom prst="rect">
            <a:avLst/>
          </a:prstGeom>
        </p:spPr>
      </p:pic>
      <p:pic>
        <p:nvPicPr>
          <p:cNvPr id="23" name="Picture 22" descr="A close up of a sign&#10;&#10;Description automatically generated">
            <a:extLst>
              <a:ext uri="{FF2B5EF4-FFF2-40B4-BE49-F238E27FC236}">
                <a16:creationId xmlns:a16="http://schemas.microsoft.com/office/drawing/2014/main" id="{554C109B-05DA-46F0-928A-8E2983CDF765}"/>
              </a:ext>
            </a:extLst>
          </p:cNvPr>
          <p:cNvPicPr>
            <a:picLocks noChangeAspect="1"/>
          </p:cNvPicPr>
          <p:nvPr/>
        </p:nvPicPr>
        <p:blipFill>
          <a:blip r:embed="rId9"/>
          <a:stretch>
            <a:fillRect/>
          </a:stretch>
        </p:blipFill>
        <p:spPr>
          <a:xfrm>
            <a:off x="6926893" y="4259893"/>
            <a:ext cx="794504" cy="794504"/>
          </a:xfrm>
          <a:prstGeom prst="rect">
            <a:avLst/>
          </a:prstGeom>
        </p:spPr>
      </p:pic>
    </p:spTree>
    <p:extLst>
      <p:ext uri="{BB962C8B-B14F-4D97-AF65-F5344CB8AC3E}">
        <p14:creationId xmlns:p14="http://schemas.microsoft.com/office/powerpoint/2010/main" val="2357558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253E4-3750-4A9F-BEC1-169149A41586}"/>
              </a:ext>
            </a:extLst>
          </p:cNvPr>
          <p:cNvSpPr>
            <a:spLocks noGrp="1"/>
          </p:cNvSpPr>
          <p:nvPr>
            <p:ph type="title"/>
          </p:nvPr>
        </p:nvSpPr>
        <p:spPr>
          <a:xfrm>
            <a:off x="4935793" y="484632"/>
            <a:ext cx="6607277" cy="1609344"/>
          </a:xfrm>
        </p:spPr>
        <p:txBody>
          <a:bodyPr>
            <a:normAutofit/>
          </a:bodyPr>
          <a:lstStyle/>
          <a:p>
            <a:r>
              <a:rPr lang="el-GR" sz="4600"/>
              <a:t>Σταδιο </a:t>
            </a:r>
            <a:r>
              <a:rPr lang="en-US" sz="4600"/>
              <a:t>:</a:t>
            </a:r>
            <a:r>
              <a:rPr lang="el-GR" sz="4600"/>
              <a:t> σχεδιαση/υλοποιηση</a:t>
            </a:r>
            <a:endParaRPr lang="en-US" sz="4600"/>
          </a:p>
        </p:txBody>
      </p:sp>
      <p:sp>
        <p:nvSpPr>
          <p:cNvPr id="3" name="Content Placeholder 2">
            <a:extLst>
              <a:ext uri="{FF2B5EF4-FFF2-40B4-BE49-F238E27FC236}">
                <a16:creationId xmlns:a16="http://schemas.microsoft.com/office/drawing/2014/main" id="{A22578AC-A15D-460D-B0D1-D7C8ABBEE68C}"/>
              </a:ext>
            </a:extLst>
          </p:cNvPr>
          <p:cNvSpPr>
            <a:spLocks noGrp="1"/>
          </p:cNvSpPr>
          <p:nvPr>
            <p:ph idx="1"/>
          </p:nvPr>
        </p:nvSpPr>
        <p:spPr>
          <a:xfrm>
            <a:off x="4935794" y="2121408"/>
            <a:ext cx="6607276" cy="4050792"/>
          </a:xfrm>
        </p:spPr>
        <p:txBody>
          <a:bodyPr>
            <a:normAutofit/>
          </a:bodyPr>
          <a:lstStyle/>
          <a:p>
            <a:r>
              <a:rPr lang="el-GR" b="1" i="1" dirty="0"/>
              <a:t>Πως θα λειτουργεί το σύστημα απο άποψη λογισμικού, υλικού και εμπειρίας χρήσης </a:t>
            </a:r>
            <a:r>
              <a:rPr lang="en-US" b="1" i="1" dirty="0"/>
              <a:t>;</a:t>
            </a:r>
            <a:endParaRPr lang="el-GR" dirty="0"/>
          </a:p>
          <a:p>
            <a:pPr marL="0" indent="0">
              <a:buNone/>
            </a:pPr>
            <a:r>
              <a:rPr lang="el-GR" dirty="0"/>
              <a:t>   </a:t>
            </a:r>
            <a:r>
              <a:rPr lang="el-GR" b="1" dirty="0"/>
              <a:t>Τεχνολογία:</a:t>
            </a:r>
          </a:p>
          <a:p>
            <a:pPr marL="0" indent="0">
              <a:buNone/>
            </a:pPr>
            <a:r>
              <a:rPr lang="el-GR" b="1" dirty="0"/>
              <a:t>     *</a:t>
            </a:r>
            <a:r>
              <a:rPr lang="en-US" b="1" dirty="0"/>
              <a:t> Arduino</a:t>
            </a:r>
          </a:p>
          <a:p>
            <a:pPr marL="0" indent="0">
              <a:buNone/>
            </a:pPr>
            <a:r>
              <a:rPr lang="en-US" b="1" dirty="0"/>
              <a:t>    * Unity</a:t>
            </a:r>
            <a:endParaRPr lang="el-GR" b="1" dirty="0"/>
          </a:p>
          <a:p>
            <a:pPr marL="0" indent="0">
              <a:buNone/>
            </a:pPr>
            <a:r>
              <a:rPr lang="el-GR" b="1" i="1" dirty="0"/>
              <a:t>   </a:t>
            </a:r>
            <a:endParaRPr lang="el-GR" dirty="0"/>
          </a:p>
          <a:p>
            <a:pPr marL="0" indent="0">
              <a:buNone/>
            </a:pPr>
            <a:r>
              <a:rPr lang="el-GR" b="1" i="1" dirty="0"/>
              <a:t>   </a:t>
            </a:r>
            <a:r>
              <a:rPr lang="en-US" b="1" i="1" dirty="0"/>
              <a:t>   </a:t>
            </a:r>
          </a:p>
        </p:txBody>
      </p:sp>
      <p:sp>
        <p:nvSpPr>
          <p:cNvPr id="4" name="Rectangle 3">
            <a:extLst>
              <a:ext uri="{FF2B5EF4-FFF2-40B4-BE49-F238E27FC236}">
                <a16:creationId xmlns:a16="http://schemas.microsoft.com/office/drawing/2014/main" id="{D24B618D-9789-4C80-A1FD-882243A058A6}"/>
              </a:ext>
            </a:extLst>
          </p:cNvPr>
          <p:cNvSpPr/>
          <p:nvPr/>
        </p:nvSpPr>
        <p:spPr>
          <a:xfrm>
            <a:off x="745029" y="3133218"/>
            <a:ext cx="1766170" cy="8437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dirty="0"/>
              <a:t>Γραμμόφωνο (</a:t>
            </a:r>
            <a:r>
              <a:rPr lang="en-US" dirty="0"/>
              <a:t>Arduino Uno</a:t>
            </a:r>
            <a:r>
              <a:rPr lang="el-GR" dirty="0"/>
              <a:t>)</a:t>
            </a:r>
            <a:endParaRPr lang="en-US" dirty="0"/>
          </a:p>
        </p:txBody>
      </p:sp>
      <p:sp>
        <p:nvSpPr>
          <p:cNvPr id="11" name="Rectangle 10">
            <a:extLst>
              <a:ext uri="{FF2B5EF4-FFF2-40B4-BE49-F238E27FC236}">
                <a16:creationId xmlns:a16="http://schemas.microsoft.com/office/drawing/2014/main" id="{ECBAFFE9-C7C4-4730-8BF7-E751BAE3571D}"/>
              </a:ext>
            </a:extLst>
          </p:cNvPr>
          <p:cNvSpPr/>
          <p:nvPr/>
        </p:nvSpPr>
        <p:spPr>
          <a:xfrm>
            <a:off x="465550" y="1467633"/>
            <a:ext cx="1766170" cy="8437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dirty="0"/>
              <a:t>Μπουζούκι (</a:t>
            </a:r>
            <a:r>
              <a:rPr lang="en-US" dirty="0"/>
              <a:t>ESP32</a:t>
            </a:r>
            <a:r>
              <a:rPr lang="el-GR" dirty="0"/>
              <a:t>)</a:t>
            </a:r>
            <a:endParaRPr lang="en-US" dirty="0"/>
          </a:p>
        </p:txBody>
      </p:sp>
      <p:sp>
        <p:nvSpPr>
          <p:cNvPr id="12" name="Rectangle 11">
            <a:extLst>
              <a:ext uri="{FF2B5EF4-FFF2-40B4-BE49-F238E27FC236}">
                <a16:creationId xmlns:a16="http://schemas.microsoft.com/office/drawing/2014/main" id="{F0B4A8F5-B93B-4FBE-9EA8-D84E49E78CC2}"/>
              </a:ext>
            </a:extLst>
          </p:cNvPr>
          <p:cNvSpPr/>
          <p:nvPr/>
        </p:nvSpPr>
        <p:spPr>
          <a:xfrm>
            <a:off x="2700671" y="1373855"/>
            <a:ext cx="1766170" cy="8437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dirty="0"/>
              <a:t>Εκθεμα </a:t>
            </a:r>
            <a:endParaRPr lang="en-US" dirty="0"/>
          </a:p>
          <a:p>
            <a:pPr algn="ctr"/>
            <a:r>
              <a:rPr lang="el-GR" dirty="0"/>
              <a:t>(</a:t>
            </a:r>
            <a:r>
              <a:rPr lang="en-US" dirty="0"/>
              <a:t>RFID tag</a:t>
            </a:r>
            <a:r>
              <a:rPr lang="el-GR" dirty="0"/>
              <a:t>)</a:t>
            </a:r>
            <a:endParaRPr lang="en-US" dirty="0"/>
          </a:p>
        </p:txBody>
      </p:sp>
      <p:sp>
        <p:nvSpPr>
          <p:cNvPr id="13" name="Rectangle 12">
            <a:extLst>
              <a:ext uri="{FF2B5EF4-FFF2-40B4-BE49-F238E27FC236}">
                <a16:creationId xmlns:a16="http://schemas.microsoft.com/office/drawing/2014/main" id="{E7EEED99-ED0F-49F3-8BF7-01A9C888F8AE}"/>
              </a:ext>
            </a:extLst>
          </p:cNvPr>
          <p:cNvSpPr/>
          <p:nvPr/>
        </p:nvSpPr>
        <p:spPr>
          <a:xfrm>
            <a:off x="839244" y="4664944"/>
            <a:ext cx="1766170" cy="8437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PC</a:t>
            </a:r>
          </a:p>
        </p:txBody>
      </p:sp>
      <p:sp>
        <p:nvSpPr>
          <p:cNvPr id="14" name="Rectangle 13">
            <a:extLst>
              <a:ext uri="{FF2B5EF4-FFF2-40B4-BE49-F238E27FC236}">
                <a16:creationId xmlns:a16="http://schemas.microsoft.com/office/drawing/2014/main" id="{69D80330-B757-49BD-8204-60C15692F76D}"/>
              </a:ext>
            </a:extLst>
          </p:cNvPr>
          <p:cNvSpPr/>
          <p:nvPr/>
        </p:nvSpPr>
        <p:spPr>
          <a:xfrm>
            <a:off x="3169623" y="3821191"/>
            <a:ext cx="1766170" cy="8437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dirty="0"/>
              <a:t>Οθόνη </a:t>
            </a:r>
            <a:endParaRPr lang="en-US" dirty="0"/>
          </a:p>
        </p:txBody>
      </p:sp>
      <p:cxnSp>
        <p:nvCxnSpPr>
          <p:cNvPr id="8" name="Straight Arrow Connector 7">
            <a:extLst>
              <a:ext uri="{FF2B5EF4-FFF2-40B4-BE49-F238E27FC236}">
                <a16:creationId xmlns:a16="http://schemas.microsoft.com/office/drawing/2014/main" id="{DDC80D6E-E5D4-4D57-91B1-E16E5BD64AF3}"/>
              </a:ext>
            </a:extLst>
          </p:cNvPr>
          <p:cNvCxnSpPr>
            <a:stCxn id="11" idx="2"/>
            <a:endCxn id="4" idx="0"/>
          </p:cNvCxnSpPr>
          <p:nvPr/>
        </p:nvCxnSpPr>
        <p:spPr>
          <a:xfrm>
            <a:off x="1348635" y="2311386"/>
            <a:ext cx="279479" cy="8218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3FD4DBC-EC38-4F04-A742-A08A8C2CBD16}"/>
              </a:ext>
            </a:extLst>
          </p:cNvPr>
          <p:cNvCxnSpPr>
            <a:stCxn id="4" idx="2"/>
            <a:endCxn id="13" idx="0"/>
          </p:cNvCxnSpPr>
          <p:nvPr/>
        </p:nvCxnSpPr>
        <p:spPr>
          <a:xfrm>
            <a:off x="1628114" y="3976971"/>
            <a:ext cx="94215" cy="6879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22CF23F-1CFE-4BD4-9E65-6F188A5EF003}"/>
              </a:ext>
            </a:extLst>
          </p:cNvPr>
          <p:cNvCxnSpPr/>
          <p:nvPr/>
        </p:nvCxnSpPr>
        <p:spPr>
          <a:xfrm flipH="1" flipV="1">
            <a:off x="1910218" y="3976971"/>
            <a:ext cx="47108" cy="6879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523BBD5-8990-4AFC-868C-4B34BD9CB284}"/>
              </a:ext>
            </a:extLst>
          </p:cNvPr>
          <p:cNvCxnSpPr>
            <a:stCxn id="13" idx="3"/>
            <a:endCxn id="14" idx="1"/>
          </p:cNvCxnSpPr>
          <p:nvPr/>
        </p:nvCxnSpPr>
        <p:spPr>
          <a:xfrm flipV="1">
            <a:off x="2605414" y="4243068"/>
            <a:ext cx="564209" cy="8437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9751E54-659A-405E-8B00-610435915374}"/>
              </a:ext>
            </a:extLst>
          </p:cNvPr>
          <p:cNvCxnSpPr>
            <a:stCxn id="12" idx="1"/>
            <a:endCxn id="11" idx="3"/>
          </p:cNvCxnSpPr>
          <p:nvPr/>
        </p:nvCxnSpPr>
        <p:spPr>
          <a:xfrm flipH="1">
            <a:off x="2231720" y="1795732"/>
            <a:ext cx="468951" cy="937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606065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otalTime>227</TotalTime>
  <Words>783</Words>
  <Application>Microsoft Office PowerPoint</Application>
  <PresentationFormat>Widescreen</PresentationFormat>
  <Paragraphs>97</Paragraphs>
  <Slides>15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Calibri</vt:lpstr>
      <vt:lpstr>Cambria</vt:lpstr>
      <vt:lpstr>Rockwell</vt:lpstr>
      <vt:lpstr>Rockwell Condensed</vt:lpstr>
      <vt:lpstr>Rockwell Extra Bold</vt:lpstr>
      <vt:lpstr>Wingdings</vt:lpstr>
      <vt:lpstr>Wood Type</vt:lpstr>
      <vt:lpstr>Markos: A Life experience</vt:lpstr>
      <vt:lpstr>Μουσειο Μαρκος βαμβακαρης</vt:lpstr>
      <vt:lpstr>Σταδιο : Προετοιμασια</vt:lpstr>
      <vt:lpstr>Σταδιο : Αναλυση</vt:lpstr>
      <vt:lpstr>Σταδιο : Αναλυση</vt:lpstr>
      <vt:lpstr>Σταδιο : Αναλυση</vt:lpstr>
      <vt:lpstr>Σταδιο : σχεδιαση/υλοποιηση</vt:lpstr>
      <vt:lpstr>Σταδιο : σχεδιαση/υλοποιηση</vt:lpstr>
      <vt:lpstr>Σταδιο : σχεδιαση/υλοποιηση</vt:lpstr>
      <vt:lpstr>PowerPoint Presentation</vt:lpstr>
      <vt:lpstr>Σταδιο : Αναδραση</vt:lpstr>
      <vt:lpstr>PowerPoint Presentation</vt:lpstr>
      <vt:lpstr>Σταδιο : Αναδραση</vt:lpstr>
      <vt:lpstr>Βελτιστοποιηση </vt:lpstr>
      <vt:lpstr>Promo video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Markos: A Life experience</dc:title>
  <dc:creator>filip nick</dc:creator>
  <cp:lastModifiedBy>filip nick</cp:lastModifiedBy>
  <cp:revision>28</cp:revision>
  <dcterms:created xsi:type="dcterms:W3CDTF">2020-02-06T10:26:19Z</dcterms:created>
  <dcterms:modified xsi:type="dcterms:W3CDTF">2020-02-06T15:35:44Z</dcterms:modified>
</cp:coreProperties>
</file>