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37" r:id="rId2"/>
  </p:sldMasterIdLst>
  <p:notesMasterIdLst>
    <p:notesMasterId r:id="rId53"/>
  </p:notesMasterIdLst>
  <p:handoutMasterIdLst>
    <p:handoutMasterId r:id="rId54"/>
  </p:handoutMasterIdLst>
  <p:sldIdLst>
    <p:sldId id="352" r:id="rId3"/>
    <p:sldId id="353" r:id="rId4"/>
    <p:sldId id="354" r:id="rId5"/>
    <p:sldId id="259" r:id="rId6"/>
    <p:sldId id="285" r:id="rId7"/>
    <p:sldId id="313" r:id="rId8"/>
    <p:sldId id="314" r:id="rId9"/>
    <p:sldId id="315" r:id="rId10"/>
    <p:sldId id="316" r:id="rId11"/>
    <p:sldId id="317" r:id="rId12"/>
    <p:sldId id="295" r:id="rId13"/>
    <p:sldId id="301" r:id="rId14"/>
    <p:sldId id="302" r:id="rId15"/>
    <p:sldId id="318" r:id="rId16"/>
    <p:sldId id="303" r:id="rId17"/>
    <p:sldId id="319" r:id="rId18"/>
    <p:sldId id="304" r:id="rId19"/>
    <p:sldId id="306" r:id="rId20"/>
    <p:sldId id="305" r:id="rId21"/>
    <p:sldId id="351" r:id="rId22"/>
    <p:sldId id="320" r:id="rId23"/>
    <p:sldId id="321" r:id="rId24"/>
    <p:sldId id="322" r:id="rId25"/>
    <p:sldId id="325" r:id="rId26"/>
    <p:sldId id="323" r:id="rId27"/>
    <p:sldId id="324" r:id="rId28"/>
    <p:sldId id="328" r:id="rId29"/>
    <p:sldId id="329" r:id="rId30"/>
    <p:sldId id="330" r:id="rId31"/>
    <p:sldId id="331" r:id="rId32"/>
    <p:sldId id="332" r:id="rId33"/>
    <p:sldId id="333" r:id="rId34"/>
    <p:sldId id="327" r:id="rId35"/>
    <p:sldId id="326" r:id="rId36"/>
    <p:sldId id="334" r:id="rId37"/>
    <p:sldId id="335" r:id="rId38"/>
    <p:sldId id="339" r:id="rId39"/>
    <p:sldId id="340" r:id="rId40"/>
    <p:sldId id="341" r:id="rId41"/>
    <p:sldId id="336" r:id="rId42"/>
    <p:sldId id="310" r:id="rId43"/>
    <p:sldId id="337" r:id="rId44"/>
    <p:sldId id="338" r:id="rId45"/>
    <p:sldId id="342" r:id="rId46"/>
    <p:sldId id="344" r:id="rId47"/>
    <p:sldId id="345" r:id="rId48"/>
    <p:sldId id="346" r:id="rId49"/>
    <p:sldId id="347" r:id="rId50"/>
    <p:sldId id="349" r:id="rId51"/>
    <p:sldId id="350" r:id="rId52"/>
  </p:sldIdLst>
  <p:sldSz cx="9144000" cy="6858000" type="screen4x3"/>
  <p:notesSz cx="6781800" cy="9926638"/>
  <p:defaultTextStyle>
    <a:defPPr>
      <a:defRPr lang="el-GR"/>
    </a:defPPr>
    <a:lvl1pPr algn="l" rtl="0" fontAlgn="base">
      <a:spcBef>
        <a:spcPct val="0"/>
      </a:spcBef>
      <a:spcAft>
        <a:spcPct val="0"/>
      </a:spcAft>
      <a:defRPr b="1" kern="1200">
        <a:solidFill>
          <a:schemeClr val="tx1"/>
        </a:solidFill>
        <a:latin typeface="Cambria" pitchFamily="18" charset="0"/>
        <a:ea typeface="+mn-ea"/>
        <a:cs typeface="+mn-cs"/>
      </a:defRPr>
    </a:lvl1pPr>
    <a:lvl2pPr marL="457200" algn="l" rtl="0" fontAlgn="base">
      <a:spcBef>
        <a:spcPct val="0"/>
      </a:spcBef>
      <a:spcAft>
        <a:spcPct val="0"/>
      </a:spcAft>
      <a:defRPr b="1" kern="1200">
        <a:solidFill>
          <a:schemeClr val="tx1"/>
        </a:solidFill>
        <a:latin typeface="Cambria" pitchFamily="18" charset="0"/>
        <a:ea typeface="+mn-ea"/>
        <a:cs typeface="+mn-cs"/>
      </a:defRPr>
    </a:lvl2pPr>
    <a:lvl3pPr marL="914400" algn="l" rtl="0" fontAlgn="base">
      <a:spcBef>
        <a:spcPct val="0"/>
      </a:spcBef>
      <a:spcAft>
        <a:spcPct val="0"/>
      </a:spcAft>
      <a:defRPr b="1" kern="1200">
        <a:solidFill>
          <a:schemeClr val="tx1"/>
        </a:solidFill>
        <a:latin typeface="Cambria" pitchFamily="18" charset="0"/>
        <a:ea typeface="+mn-ea"/>
        <a:cs typeface="+mn-cs"/>
      </a:defRPr>
    </a:lvl3pPr>
    <a:lvl4pPr marL="1371600" algn="l" rtl="0" fontAlgn="base">
      <a:spcBef>
        <a:spcPct val="0"/>
      </a:spcBef>
      <a:spcAft>
        <a:spcPct val="0"/>
      </a:spcAft>
      <a:defRPr b="1" kern="1200">
        <a:solidFill>
          <a:schemeClr val="tx1"/>
        </a:solidFill>
        <a:latin typeface="Cambria" pitchFamily="18" charset="0"/>
        <a:ea typeface="+mn-ea"/>
        <a:cs typeface="+mn-cs"/>
      </a:defRPr>
    </a:lvl4pPr>
    <a:lvl5pPr marL="1828800" algn="l" rtl="0" fontAlgn="base">
      <a:spcBef>
        <a:spcPct val="0"/>
      </a:spcBef>
      <a:spcAft>
        <a:spcPct val="0"/>
      </a:spcAft>
      <a:defRPr b="1" kern="1200">
        <a:solidFill>
          <a:schemeClr val="tx1"/>
        </a:solidFill>
        <a:latin typeface="Cambria" pitchFamily="18" charset="0"/>
        <a:ea typeface="+mn-ea"/>
        <a:cs typeface="+mn-cs"/>
      </a:defRPr>
    </a:lvl5pPr>
    <a:lvl6pPr marL="2286000" algn="l" defTabSz="914400" rtl="0" eaLnBrk="1" latinLnBrk="0" hangingPunct="1">
      <a:defRPr b="1" kern="1200">
        <a:solidFill>
          <a:schemeClr val="tx1"/>
        </a:solidFill>
        <a:latin typeface="Cambria" pitchFamily="18" charset="0"/>
        <a:ea typeface="+mn-ea"/>
        <a:cs typeface="+mn-cs"/>
      </a:defRPr>
    </a:lvl6pPr>
    <a:lvl7pPr marL="2743200" algn="l" defTabSz="914400" rtl="0" eaLnBrk="1" latinLnBrk="0" hangingPunct="1">
      <a:defRPr b="1" kern="1200">
        <a:solidFill>
          <a:schemeClr val="tx1"/>
        </a:solidFill>
        <a:latin typeface="Cambria" pitchFamily="18" charset="0"/>
        <a:ea typeface="+mn-ea"/>
        <a:cs typeface="+mn-cs"/>
      </a:defRPr>
    </a:lvl7pPr>
    <a:lvl8pPr marL="3200400" algn="l" defTabSz="914400" rtl="0" eaLnBrk="1" latinLnBrk="0" hangingPunct="1">
      <a:defRPr b="1" kern="1200">
        <a:solidFill>
          <a:schemeClr val="tx1"/>
        </a:solidFill>
        <a:latin typeface="Cambria" pitchFamily="18" charset="0"/>
        <a:ea typeface="+mn-ea"/>
        <a:cs typeface="+mn-cs"/>
      </a:defRPr>
    </a:lvl8pPr>
    <a:lvl9pPr marL="3657600" algn="l" defTabSz="914400" rtl="0" eaLnBrk="1" latinLnBrk="0" hangingPunct="1">
      <a:defRPr b="1" kern="1200">
        <a:solidFill>
          <a:schemeClr val="tx1"/>
        </a:solidFill>
        <a:latin typeface="Cambri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varScale="1">
        <p:scale>
          <a:sx n="107" d="100"/>
          <a:sy n="107" d="100"/>
        </p:scale>
        <p:origin x="-17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37466" cy="495793"/>
          </a:xfrm>
          <a:prstGeom prst="rect">
            <a:avLst/>
          </a:prstGeom>
          <a:noFill/>
          <a:ln w="9525">
            <a:noFill/>
            <a:miter lim="800000"/>
            <a:headEnd/>
            <a:tailEnd/>
          </a:ln>
          <a:effectLst/>
        </p:spPr>
        <p:txBody>
          <a:bodyPr vert="horz" wrap="square" lIns="91826" tIns="45912" rIns="91826" bIns="45912" numCol="1" anchor="t" anchorCtr="0" compatLnSpc="1">
            <a:prstTxWarp prst="textNoShape">
              <a:avLst/>
            </a:prstTxWarp>
          </a:bodyPr>
          <a:lstStyle>
            <a:lvl1pPr defTabSz="919645">
              <a:defRPr sz="1300" b="0">
                <a:latin typeface="Arial" charset="0"/>
              </a:defRPr>
            </a:lvl1pPr>
          </a:lstStyle>
          <a:p>
            <a:pPr>
              <a:defRPr/>
            </a:pPr>
            <a:endParaRPr lang="el-GR"/>
          </a:p>
        </p:txBody>
      </p:sp>
      <p:sp>
        <p:nvSpPr>
          <p:cNvPr id="94211" name="Rectangle 3"/>
          <p:cNvSpPr>
            <a:spLocks noGrp="1" noChangeArrowheads="1"/>
          </p:cNvSpPr>
          <p:nvPr>
            <p:ph type="dt" sz="quarter" idx="1"/>
          </p:nvPr>
        </p:nvSpPr>
        <p:spPr bwMode="auto">
          <a:xfrm>
            <a:off x="3842818" y="0"/>
            <a:ext cx="2937466" cy="495793"/>
          </a:xfrm>
          <a:prstGeom prst="rect">
            <a:avLst/>
          </a:prstGeom>
          <a:noFill/>
          <a:ln w="9525">
            <a:noFill/>
            <a:miter lim="800000"/>
            <a:headEnd/>
            <a:tailEnd/>
          </a:ln>
          <a:effectLst/>
        </p:spPr>
        <p:txBody>
          <a:bodyPr vert="horz" wrap="square" lIns="91826" tIns="45912" rIns="91826" bIns="45912" numCol="1" anchor="t" anchorCtr="0" compatLnSpc="1">
            <a:prstTxWarp prst="textNoShape">
              <a:avLst/>
            </a:prstTxWarp>
          </a:bodyPr>
          <a:lstStyle>
            <a:lvl1pPr algn="r" defTabSz="919645">
              <a:defRPr sz="1300" b="0">
                <a:latin typeface="Arial" charset="0"/>
              </a:defRPr>
            </a:lvl1pPr>
          </a:lstStyle>
          <a:p>
            <a:pPr>
              <a:defRPr/>
            </a:pPr>
            <a:endParaRPr lang="el-GR"/>
          </a:p>
        </p:txBody>
      </p:sp>
      <p:sp>
        <p:nvSpPr>
          <p:cNvPr id="94212" name="Rectangle 4"/>
          <p:cNvSpPr>
            <a:spLocks noGrp="1" noChangeArrowheads="1"/>
          </p:cNvSpPr>
          <p:nvPr>
            <p:ph type="ftr" sz="quarter" idx="2"/>
          </p:nvPr>
        </p:nvSpPr>
        <p:spPr bwMode="auto">
          <a:xfrm>
            <a:off x="0" y="9429305"/>
            <a:ext cx="2937466" cy="495793"/>
          </a:xfrm>
          <a:prstGeom prst="rect">
            <a:avLst/>
          </a:prstGeom>
          <a:noFill/>
          <a:ln w="9525">
            <a:noFill/>
            <a:miter lim="800000"/>
            <a:headEnd/>
            <a:tailEnd/>
          </a:ln>
          <a:effectLst/>
        </p:spPr>
        <p:txBody>
          <a:bodyPr vert="horz" wrap="square" lIns="91826" tIns="45912" rIns="91826" bIns="45912" numCol="1" anchor="b" anchorCtr="0" compatLnSpc="1">
            <a:prstTxWarp prst="textNoShape">
              <a:avLst/>
            </a:prstTxWarp>
          </a:bodyPr>
          <a:lstStyle>
            <a:lvl1pPr defTabSz="919645">
              <a:defRPr sz="1300" b="0">
                <a:latin typeface="Arial" charset="0"/>
              </a:defRPr>
            </a:lvl1pPr>
          </a:lstStyle>
          <a:p>
            <a:pPr>
              <a:defRPr/>
            </a:pPr>
            <a:endParaRPr lang="el-GR"/>
          </a:p>
        </p:txBody>
      </p:sp>
      <p:sp>
        <p:nvSpPr>
          <p:cNvPr id="94213" name="Rectangle 5"/>
          <p:cNvSpPr>
            <a:spLocks noGrp="1" noChangeArrowheads="1"/>
          </p:cNvSpPr>
          <p:nvPr>
            <p:ph type="sldNum" sz="quarter" idx="3"/>
          </p:nvPr>
        </p:nvSpPr>
        <p:spPr bwMode="auto">
          <a:xfrm>
            <a:off x="3842818" y="9429305"/>
            <a:ext cx="2937466" cy="495793"/>
          </a:xfrm>
          <a:prstGeom prst="rect">
            <a:avLst/>
          </a:prstGeom>
          <a:noFill/>
          <a:ln w="9525">
            <a:noFill/>
            <a:miter lim="800000"/>
            <a:headEnd/>
            <a:tailEnd/>
          </a:ln>
          <a:effectLst/>
        </p:spPr>
        <p:txBody>
          <a:bodyPr vert="horz" wrap="square" lIns="91826" tIns="45912" rIns="91826" bIns="45912" numCol="1" anchor="b" anchorCtr="0" compatLnSpc="1">
            <a:prstTxWarp prst="textNoShape">
              <a:avLst/>
            </a:prstTxWarp>
          </a:bodyPr>
          <a:lstStyle>
            <a:lvl1pPr algn="r" defTabSz="919645">
              <a:defRPr sz="1300" b="0">
                <a:latin typeface="Arial" charset="0"/>
              </a:defRPr>
            </a:lvl1pPr>
          </a:lstStyle>
          <a:p>
            <a:pPr>
              <a:defRPr/>
            </a:pPr>
            <a:fld id="{5F7670D7-8422-4092-B113-052491F70474}" type="slidenum">
              <a:rPr lang="el-GR"/>
              <a:pPr>
                <a:defRPr/>
              </a:pPr>
              <a:t>‹#›</a:t>
            </a:fld>
            <a:endParaRPr lang="el-GR"/>
          </a:p>
        </p:txBody>
      </p:sp>
    </p:spTree>
    <p:extLst>
      <p:ext uri="{BB962C8B-B14F-4D97-AF65-F5344CB8AC3E}">
        <p14:creationId xmlns:p14="http://schemas.microsoft.com/office/powerpoint/2010/main" val="3855493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37466" cy="495793"/>
          </a:xfrm>
          <a:prstGeom prst="rect">
            <a:avLst/>
          </a:prstGeom>
          <a:noFill/>
          <a:ln w="9525">
            <a:noFill/>
            <a:miter lim="800000"/>
            <a:headEnd/>
            <a:tailEnd/>
          </a:ln>
          <a:effectLst/>
        </p:spPr>
        <p:txBody>
          <a:bodyPr vert="horz" wrap="square" lIns="91826" tIns="45912" rIns="91826" bIns="45912" numCol="1" anchor="t" anchorCtr="0" compatLnSpc="1">
            <a:prstTxWarp prst="textNoShape">
              <a:avLst/>
            </a:prstTxWarp>
          </a:bodyPr>
          <a:lstStyle>
            <a:lvl1pPr defTabSz="919645">
              <a:defRPr sz="1300" b="0">
                <a:latin typeface="Arial" charset="0"/>
              </a:defRPr>
            </a:lvl1pPr>
          </a:lstStyle>
          <a:p>
            <a:pPr>
              <a:defRPr/>
            </a:pPr>
            <a:endParaRPr lang="el-GR"/>
          </a:p>
        </p:txBody>
      </p:sp>
      <p:sp>
        <p:nvSpPr>
          <p:cNvPr id="73731" name="Rectangle 3"/>
          <p:cNvSpPr>
            <a:spLocks noGrp="1" noChangeArrowheads="1"/>
          </p:cNvSpPr>
          <p:nvPr>
            <p:ph type="dt" idx="1"/>
          </p:nvPr>
        </p:nvSpPr>
        <p:spPr bwMode="auto">
          <a:xfrm>
            <a:off x="3842818" y="0"/>
            <a:ext cx="2937466" cy="495793"/>
          </a:xfrm>
          <a:prstGeom prst="rect">
            <a:avLst/>
          </a:prstGeom>
          <a:noFill/>
          <a:ln w="9525">
            <a:noFill/>
            <a:miter lim="800000"/>
            <a:headEnd/>
            <a:tailEnd/>
          </a:ln>
          <a:effectLst/>
        </p:spPr>
        <p:txBody>
          <a:bodyPr vert="horz" wrap="square" lIns="91826" tIns="45912" rIns="91826" bIns="45912" numCol="1" anchor="t" anchorCtr="0" compatLnSpc="1">
            <a:prstTxWarp prst="textNoShape">
              <a:avLst/>
            </a:prstTxWarp>
          </a:bodyPr>
          <a:lstStyle>
            <a:lvl1pPr algn="r" defTabSz="919645">
              <a:defRPr sz="1300" b="0">
                <a:latin typeface="Arial" charset="0"/>
              </a:defRPr>
            </a:lvl1pPr>
          </a:lstStyle>
          <a:p>
            <a:pPr>
              <a:defRPr/>
            </a:pPr>
            <a:endParaRPr lang="el-GR"/>
          </a:p>
        </p:txBody>
      </p:sp>
      <p:sp>
        <p:nvSpPr>
          <p:cNvPr id="40964"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73733" name="Rectangle 5"/>
          <p:cNvSpPr>
            <a:spLocks noGrp="1" noChangeArrowheads="1"/>
          </p:cNvSpPr>
          <p:nvPr>
            <p:ph type="body" sz="quarter" idx="3"/>
          </p:nvPr>
        </p:nvSpPr>
        <p:spPr bwMode="auto">
          <a:xfrm>
            <a:off x="677877" y="4716193"/>
            <a:ext cx="5426047" cy="4465216"/>
          </a:xfrm>
          <a:prstGeom prst="rect">
            <a:avLst/>
          </a:prstGeom>
          <a:noFill/>
          <a:ln w="9525">
            <a:noFill/>
            <a:miter lim="800000"/>
            <a:headEnd/>
            <a:tailEnd/>
          </a:ln>
          <a:effectLst/>
        </p:spPr>
        <p:txBody>
          <a:bodyPr vert="horz" wrap="square" lIns="91826" tIns="45912" rIns="91826" bIns="45912"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73734" name="Rectangle 6"/>
          <p:cNvSpPr>
            <a:spLocks noGrp="1" noChangeArrowheads="1"/>
          </p:cNvSpPr>
          <p:nvPr>
            <p:ph type="ftr" sz="quarter" idx="4"/>
          </p:nvPr>
        </p:nvSpPr>
        <p:spPr bwMode="auto">
          <a:xfrm>
            <a:off x="0" y="9429305"/>
            <a:ext cx="2937466" cy="495793"/>
          </a:xfrm>
          <a:prstGeom prst="rect">
            <a:avLst/>
          </a:prstGeom>
          <a:noFill/>
          <a:ln w="9525">
            <a:noFill/>
            <a:miter lim="800000"/>
            <a:headEnd/>
            <a:tailEnd/>
          </a:ln>
          <a:effectLst/>
        </p:spPr>
        <p:txBody>
          <a:bodyPr vert="horz" wrap="square" lIns="91826" tIns="45912" rIns="91826" bIns="45912" numCol="1" anchor="b" anchorCtr="0" compatLnSpc="1">
            <a:prstTxWarp prst="textNoShape">
              <a:avLst/>
            </a:prstTxWarp>
          </a:bodyPr>
          <a:lstStyle>
            <a:lvl1pPr defTabSz="919645">
              <a:defRPr sz="1300" b="0">
                <a:latin typeface="Arial" charset="0"/>
              </a:defRPr>
            </a:lvl1pPr>
          </a:lstStyle>
          <a:p>
            <a:pPr>
              <a:defRPr/>
            </a:pPr>
            <a:endParaRPr lang="el-GR"/>
          </a:p>
        </p:txBody>
      </p:sp>
      <p:sp>
        <p:nvSpPr>
          <p:cNvPr id="73735" name="Rectangle 7"/>
          <p:cNvSpPr>
            <a:spLocks noGrp="1" noChangeArrowheads="1"/>
          </p:cNvSpPr>
          <p:nvPr>
            <p:ph type="sldNum" sz="quarter" idx="5"/>
          </p:nvPr>
        </p:nvSpPr>
        <p:spPr bwMode="auto">
          <a:xfrm>
            <a:off x="3842818" y="9429305"/>
            <a:ext cx="2937466" cy="495793"/>
          </a:xfrm>
          <a:prstGeom prst="rect">
            <a:avLst/>
          </a:prstGeom>
          <a:noFill/>
          <a:ln w="9525">
            <a:noFill/>
            <a:miter lim="800000"/>
            <a:headEnd/>
            <a:tailEnd/>
          </a:ln>
          <a:effectLst/>
        </p:spPr>
        <p:txBody>
          <a:bodyPr vert="horz" wrap="square" lIns="91826" tIns="45912" rIns="91826" bIns="45912" numCol="1" anchor="b" anchorCtr="0" compatLnSpc="1">
            <a:prstTxWarp prst="textNoShape">
              <a:avLst/>
            </a:prstTxWarp>
          </a:bodyPr>
          <a:lstStyle>
            <a:lvl1pPr algn="r" defTabSz="919645">
              <a:defRPr sz="1300" b="0">
                <a:latin typeface="Arial" charset="0"/>
              </a:defRPr>
            </a:lvl1pPr>
          </a:lstStyle>
          <a:p>
            <a:pPr>
              <a:defRPr/>
            </a:pPr>
            <a:fld id="{C47F81B1-A09F-460C-BBE9-70D164F838CE}" type="slidenum">
              <a:rPr lang="el-GR"/>
              <a:pPr>
                <a:defRPr/>
              </a:pPr>
              <a:t>‹#›</a:t>
            </a:fld>
            <a:endParaRPr lang="el-GR"/>
          </a:p>
        </p:txBody>
      </p:sp>
    </p:spTree>
    <p:extLst>
      <p:ext uri="{BB962C8B-B14F-4D97-AF65-F5344CB8AC3E}">
        <p14:creationId xmlns:p14="http://schemas.microsoft.com/office/powerpoint/2010/main" val="3948602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53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8993" indent="-178993">
              <a:spcBef>
                <a:spcPct val="0"/>
              </a:spcBef>
              <a:buFontTx/>
              <a:buChar char="•"/>
            </a:pPr>
            <a:endParaRPr lang="el-GR" smtClean="0">
              <a:solidFill>
                <a:srgbClr val="FF0000"/>
              </a:solidFill>
            </a:endParaRPr>
          </a:p>
        </p:txBody>
      </p:sp>
      <p:sp>
        <p:nvSpPr>
          <p:cNvPr id="15363"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5D7E8AB-54B7-4B4B-8A68-3F4EDD44A7C8}" type="slidenum">
              <a:rPr lang="el-GR">
                <a:solidFill>
                  <a:prstClr val="black"/>
                </a:solidFill>
                <a:cs typeface="Arial" charset="0"/>
              </a:rPr>
              <a:pPr>
                <a:defRPr/>
              </a:pPr>
              <a:t>1</a:t>
            </a:fld>
            <a:endParaRPr lang="el-GR">
              <a:solidFill>
                <a:prstClr val="black"/>
              </a:solidFill>
              <a:cs typeface="Arial" charset="0"/>
            </a:endParaRPr>
          </a:p>
        </p:txBody>
      </p:sp>
    </p:spTree>
    <p:extLst>
      <p:ext uri="{BB962C8B-B14F-4D97-AF65-F5344CB8AC3E}">
        <p14:creationId xmlns:p14="http://schemas.microsoft.com/office/powerpoint/2010/main" val="110271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0453659-2C54-45BD-B94C-BCEB102081E9}" type="slidenum">
              <a:rPr lang="el-GR" smtClean="0"/>
              <a:pPr/>
              <a:t>10</a:t>
            </a:fld>
            <a:endParaRPr lang="el-GR" smtClean="0"/>
          </a:p>
        </p:txBody>
      </p:sp>
      <p:sp>
        <p:nvSpPr>
          <p:cNvPr id="4915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D753C695-8E65-4332-9066-63A967A565E1}" type="slidenum">
              <a:rPr lang="el-GR" sz="1200" b="0">
                <a:latin typeface="Arial" charset="0"/>
              </a:rPr>
              <a:pPr algn="r" defTabSz="847726"/>
              <a:t>10</a:t>
            </a:fld>
            <a:endParaRPr lang="el-GR" sz="1200" b="0" dirty="0">
              <a:latin typeface="Arial"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15489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2722D79-33E3-406C-98CF-4DED1A1859B9}" type="slidenum">
              <a:rPr lang="el-GR" smtClean="0"/>
              <a:pPr/>
              <a:t>11</a:t>
            </a:fld>
            <a:endParaRPr lang="el-GR" smtClean="0"/>
          </a:p>
        </p:txBody>
      </p:sp>
      <p:sp>
        <p:nvSpPr>
          <p:cNvPr id="50179"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1FD9BB80-87FC-417B-9D19-16F95A10795D}" type="slidenum">
              <a:rPr lang="el-GR" sz="1200" b="0">
                <a:latin typeface="Arial" charset="0"/>
              </a:rPr>
              <a:pPr algn="r" defTabSz="847726"/>
              <a:t>11</a:t>
            </a:fld>
            <a:endParaRPr lang="el-GR" sz="1200" b="0" dirty="0">
              <a:latin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7257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802BCA1-5315-424B-B842-511E09D7B4C7}" type="slidenum">
              <a:rPr lang="el-GR" smtClean="0"/>
              <a:pPr/>
              <a:t>12</a:t>
            </a:fld>
            <a:endParaRPr lang="el-GR" smtClean="0"/>
          </a:p>
        </p:txBody>
      </p:sp>
      <p:sp>
        <p:nvSpPr>
          <p:cNvPr id="51203"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A142C564-3082-443F-8085-4892800DB651}" type="slidenum">
              <a:rPr lang="el-GR" sz="1200" b="0">
                <a:latin typeface="Arial" charset="0"/>
              </a:rPr>
              <a:pPr algn="r" defTabSz="847726"/>
              <a:t>12</a:t>
            </a:fld>
            <a:endParaRPr lang="el-GR" sz="1200" b="0" dirty="0">
              <a:latin typeface="Arial"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284584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CCF148B-7E60-4260-9CC4-606E6A5DC2EB}" type="slidenum">
              <a:rPr lang="el-GR" smtClean="0"/>
              <a:pPr/>
              <a:t>13</a:t>
            </a:fld>
            <a:endParaRPr lang="el-GR" smtClean="0"/>
          </a:p>
        </p:txBody>
      </p:sp>
      <p:sp>
        <p:nvSpPr>
          <p:cNvPr id="52227"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006CB1A9-2932-4B2B-8FD6-9FF1C604B877}" type="slidenum">
              <a:rPr lang="el-GR" sz="1200" b="0">
                <a:latin typeface="Arial" charset="0"/>
              </a:rPr>
              <a:pPr algn="r" defTabSz="847726"/>
              <a:t>13</a:t>
            </a:fld>
            <a:endParaRPr lang="el-GR" sz="1200" b="0" dirty="0">
              <a:latin typeface="Arial"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682376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742D03D-58BF-4445-8319-11BF308848E3}" type="slidenum">
              <a:rPr lang="el-GR" smtClean="0"/>
              <a:pPr/>
              <a:t>14</a:t>
            </a:fld>
            <a:endParaRPr lang="el-GR" smtClean="0"/>
          </a:p>
        </p:txBody>
      </p:sp>
      <p:sp>
        <p:nvSpPr>
          <p:cNvPr id="53251"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38284FB5-3DAA-4F47-9A61-6F72B01D11BE}" type="slidenum">
              <a:rPr lang="el-GR" sz="1200" b="0">
                <a:latin typeface="Arial" charset="0"/>
              </a:rPr>
              <a:pPr algn="r" defTabSz="847726"/>
              <a:t>14</a:t>
            </a:fld>
            <a:endParaRPr lang="el-GR" sz="1200" b="0" dirty="0">
              <a:latin typeface="Arial"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5953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B7EDA63-46D3-42D9-9C62-5CEF7306923E}" type="slidenum">
              <a:rPr lang="el-GR" smtClean="0"/>
              <a:pPr/>
              <a:t>15</a:t>
            </a:fld>
            <a:endParaRPr lang="el-GR" smtClean="0"/>
          </a:p>
        </p:txBody>
      </p:sp>
      <p:sp>
        <p:nvSpPr>
          <p:cNvPr id="5427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30EF3D72-2502-4B38-AD0E-D40667CD90CC}" type="slidenum">
              <a:rPr lang="el-GR" sz="1200" b="0">
                <a:latin typeface="Arial" charset="0"/>
              </a:rPr>
              <a:pPr algn="r" defTabSz="847726"/>
              <a:t>15</a:t>
            </a:fld>
            <a:endParaRPr lang="el-GR" sz="1200" b="0" dirty="0">
              <a:latin typeface="Arial"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19310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E0B6825-B65F-40DE-BBF1-1A9A5B7B29E9}" type="slidenum">
              <a:rPr lang="el-GR" smtClean="0"/>
              <a:pPr/>
              <a:t>16</a:t>
            </a:fld>
            <a:endParaRPr lang="el-GR" smtClean="0"/>
          </a:p>
        </p:txBody>
      </p:sp>
      <p:sp>
        <p:nvSpPr>
          <p:cNvPr id="55299"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138A2720-BEFC-4FC8-9BD3-B4795FE89735}" type="slidenum">
              <a:rPr lang="el-GR" sz="1200" b="0">
                <a:latin typeface="Arial" charset="0"/>
              </a:rPr>
              <a:pPr algn="r" defTabSz="847726"/>
              <a:t>16</a:t>
            </a:fld>
            <a:endParaRPr lang="el-GR" sz="1200" b="0" dirty="0">
              <a:latin typeface="Arial"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21013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851D79F0-DF23-4100-8A3D-83ACCBA809D8}" type="slidenum">
              <a:rPr lang="el-GR" smtClean="0"/>
              <a:pPr/>
              <a:t>17</a:t>
            </a:fld>
            <a:endParaRPr lang="el-GR" smtClean="0"/>
          </a:p>
        </p:txBody>
      </p:sp>
      <p:sp>
        <p:nvSpPr>
          <p:cNvPr id="56323"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72BCDF25-D134-4300-8693-D15CF039B0C0}" type="slidenum">
              <a:rPr lang="el-GR" sz="1200" b="0">
                <a:latin typeface="Arial" charset="0"/>
              </a:rPr>
              <a:pPr algn="r" defTabSz="847726"/>
              <a:t>17</a:t>
            </a:fld>
            <a:endParaRPr lang="el-GR" sz="1200" b="0" dirty="0">
              <a:latin typeface="Arial"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148913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4C58EF9-8C9F-413D-8FA3-DAB8B95BDEFE}" type="slidenum">
              <a:rPr lang="el-GR" smtClean="0"/>
              <a:pPr/>
              <a:t>18</a:t>
            </a:fld>
            <a:endParaRPr lang="el-GR" smtClean="0"/>
          </a:p>
        </p:txBody>
      </p:sp>
      <p:sp>
        <p:nvSpPr>
          <p:cNvPr id="57347"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D470C9FB-2D1E-4AAD-A08B-8E9E9A5460E5}" type="slidenum">
              <a:rPr lang="el-GR" sz="1200" b="0">
                <a:latin typeface="Arial" charset="0"/>
              </a:rPr>
              <a:pPr algn="r" defTabSz="847726"/>
              <a:t>18</a:t>
            </a:fld>
            <a:endParaRPr lang="el-GR" sz="1200" b="0" dirty="0">
              <a:latin typeface="Arial" charset="0"/>
            </a:endParaRPr>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84546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5D63A00-D191-41B3-97A4-7FB7A09917F1}" type="slidenum">
              <a:rPr lang="el-GR" smtClean="0"/>
              <a:pPr/>
              <a:t>19</a:t>
            </a:fld>
            <a:endParaRPr lang="el-GR" smtClean="0"/>
          </a:p>
        </p:txBody>
      </p:sp>
      <p:sp>
        <p:nvSpPr>
          <p:cNvPr id="58371"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CD1C853D-FF94-42E1-8570-8CBACF270766}" type="slidenum">
              <a:rPr lang="el-GR" sz="1200" b="0">
                <a:latin typeface="Arial" charset="0"/>
              </a:rPr>
              <a:pPr algn="r" defTabSz="847726"/>
              <a:t>19</a:t>
            </a:fld>
            <a:endParaRPr lang="el-GR" sz="1200" b="0" dirty="0">
              <a:latin typeface="Arial"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0927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mtClean="0"/>
              <a:t>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E26EAA-23B9-4D40-A7F0-C94D52A49BA6}" type="slidenum">
              <a:rPr lang="el-GR">
                <a:solidFill>
                  <a:prstClr val="black"/>
                </a:solidFill>
                <a:cs typeface="Arial" charset="0"/>
              </a:rPr>
              <a:pPr>
                <a:defRPr/>
              </a:pPr>
              <a:t>2</a:t>
            </a:fld>
            <a:endParaRPr lang="el-GR">
              <a:solidFill>
                <a:prstClr val="black"/>
              </a:solidFill>
              <a:cs typeface="Arial" charset="0"/>
            </a:endParaRPr>
          </a:p>
        </p:txBody>
      </p:sp>
    </p:spTree>
    <p:extLst>
      <p:ext uri="{BB962C8B-B14F-4D97-AF65-F5344CB8AC3E}">
        <p14:creationId xmlns:p14="http://schemas.microsoft.com/office/powerpoint/2010/main" val="1220844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ABA95AF-79D9-4B74-BF4B-B09F2BD343E8}" type="slidenum">
              <a:rPr lang="el-GR" smtClean="0"/>
              <a:pPr/>
              <a:t>20</a:t>
            </a:fld>
            <a:endParaRPr lang="el-GR" smtClean="0"/>
          </a:p>
        </p:txBody>
      </p:sp>
      <p:sp>
        <p:nvSpPr>
          <p:cNvPr id="5939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EF2A0B34-4DC6-4651-B535-05D904A66441}" type="slidenum">
              <a:rPr lang="el-GR" sz="1200" b="0">
                <a:latin typeface="Arial" charset="0"/>
              </a:rPr>
              <a:pPr algn="r" defTabSz="847726"/>
              <a:t>20</a:t>
            </a:fld>
            <a:endParaRPr lang="el-GR" sz="1200" b="0" dirty="0">
              <a:latin typeface="Arial"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032263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ABA95AF-79D9-4B74-BF4B-B09F2BD343E8}" type="slidenum">
              <a:rPr lang="el-GR" smtClean="0"/>
              <a:pPr/>
              <a:t>21</a:t>
            </a:fld>
            <a:endParaRPr lang="el-GR" smtClean="0"/>
          </a:p>
        </p:txBody>
      </p:sp>
      <p:sp>
        <p:nvSpPr>
          <p:cNvPr id="5939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EF2A0B34-4DC6-4651-B535-05D904A66441}" type="slidenum">
              <a:rPr lang="el-GR" sz="1200" b="0">
                <a:latin typeface="Arial" charset="0"/>
              </a:rPr>
              <a:pPr algn="r" defTabSz="847726"/>
              <a:t>21</a:t>
            </a:fld>
            <a:endParaRPr lang="el-GR" sz="1200" b="0" dirty="0">
              <a:latin typeface="Arial" charset="0"/>
            </a:endParaRPr>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081628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E98F587-1981-4A03-AA9E-F6EA3465CCF0}" type="slidenum">
              <a:rPr lang="el-GR" smtClean="0"/>
              <a:pPr/>
              <a:t>22</a:t>
            </a:fld>
            <a:endParaRPr lang="el-GR" smtClean="0"/>
          </a:p>
        </p:txBody>
      </p:sp>
      <p:sp>
        <p:nvSpPr>
          <p:cNvPr id="60419"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50C50343-C701-4499-94B1-2EA606ACCD9E}" type="slidenum">
              <a:rPr lang="el-GR" sz="1200" b="0">
                <a:latin typeface="Arial" charset="0"/>
              </a:rPr>
              <a:pPr algn="r" defTabSz="847726"/>
              <a:t>22</a:t>
            </a:fld>
            <a:endParaRPr lang="el-GR" sz="1200" b="0" dirty="0">
              <a:latin typeface="Arial"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2452910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D13DD95-5450-4FD7-8CD7-0A207D9A23EB}" type="slidenum">
              <a:rPr lang="el-GR" smtClean="0"/>
              <a:pPr/>
              <a:t>23</a:t>
            </a:fld>
            <a:endParaRPr lang="el-GR" smtClean="0"/>
          </a:p>
        </p:txBody>
      </p:sp>
      <p:sp>
        <p:nvSpPr>
          <p:cNvPr id="61443"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33A8FD60-BFFA-4C5C-94A0-5D1738C822CB}" type="slidenum">
              <a:rPr lang="el-GR" sz="1200" b="0">
                <a:latin typeface="Arial" charset="0"/>
              </a:rPr>
              <a:pPr algn="r" defTabSz="847726"/>
              <a:t>23</a:t>
            </a:fld>
            <a:endParaRPr lang="el-GR" sz="1200" b="0" dirty="0">
              <a:latin typeface="Arial" charset="0"/>
            </a:endParaRPr>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163934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9930925-A7A3-4365-A1C0-D7AEAA2843AE}" type="slidenum">
              <a:rPr lang="el-GR" smtClean="0"/>
              <a:pPr/>
              <a:t>24</a:t>
            </a:fld>
            <a:endParaRPr lang="el-GR" smtClean="0"/>
          </a:p>
        </p:txBody>
      </p:sp>
      <p:sp>
        <p:nvSpPr>
          <p:cNvPr id="62467"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16FCFD83-B852-4AB4-AF73-32989146D32E}" type="slidenum">
              <a:rPr lang="el-GR" sz="1200" b="0">
                <a:latin typeface="Arial" charset="0"/>
              </a:rPr>
              <a:pPr algn="r" defTabSz="847726"/>
              <a:t>24</a:t>
            </a:fld>
            <a:endParaRPr lang="el-GR" sz="1200" b="0" dirty="0">
              <a:latin typeface="Arial"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893495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A9F17B1-523C-43FB-AFC6-F76D5D9AFB5B}" type="slidenum">
              <a:rPr lang="el-GR" smtClean="0"/>
              <a:pPr/>
              <a:t>25</a:t>
            </a:fld>
            <a:endParaRPr lang="el-GR" smtClean="0"/>
          </a:p>
        </p:txBody>
      </p:sp>
      <p:sp>
        <p:nvSpPr>
          <p:cNvPr id="63491"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45C3029F-C570-49F3-9C8E-877DC0EC2E48}" type="slidenum">
              <a:rPr lang="el-GR" sz="1200" b="0">
                <a:latin typeface="Arial" charset="0"/>
              </a:rPr>
              <a:pPr algn="r" defTabSz="847726"/>
              <a:t>25</a:t>
            </a:fld>
            <a:endParaRPr lang="el-GR" sz="1200" b="0" dirty="0">
              <a:latin typeface="Arial" charset="0"/>
            </a:endParaRPr>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2256890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DACEC23-476D-4665-9D5A-F39477504509}" type="slidenum">
              <a:rPr lang="el-GR" smtClean="0"/>
              <a:pPr/>
              <a:t>26</a:t>
            </a:fld>
            <a:endParaRPr lang="el-GR" smtClean="0"/>
          </a:p>
        </p:txBody>
      </p:sp>
      <p:sp>
        <p:nvSpPr>
          <p:cNvPr id="6451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B225964C-BBF9-4B56-933B-F5817E692013}" type="slidenum">
              <a:rPr lang="el-GR" sz="1200" b="0">
                <a:latin typeface="Arial" charset="0"/>
              </a:rPr>
              <a:pPr algn="r" defTabSz="847726"/>
              <a:t>26</a:t>
            </a:fld>
            <a:endParaRPr lang="el-GR" sz="1200" b="0" dirty="0">
              <a:latin typeface="Arial"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830902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11AE4B9-EC3A-440B-9F23-0CDAC5F976FB}" type="slidenum">
              <a:rPr lang="el-GR" smtClean="0"/>
              <a:pPr/>
              <a:t>27</a:t>
            </a:fld>
            <a:endParaRPr lang="el-GR" smtClean="0"/>
          </a:p>
        </p:txBody>
      </p:sp>
      <p:sp>
        <p:nvSpPr>
          <p:cNvPr id="65539"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72C21547-C7E5-4F65-8CD8-45D086404583}" type="slidenum">
              <a:rPr lang="el-GR" sz="1200" b="0">
                <a:latin typeface="Arial" charset="0"/>
              </a:rPr>
              <a:pPr algn="r" defTabSz="847726"/>
              <a:t>27</a:t>
            </a:fld>
            <a:endParaRPr lang="el-GR" sz="1200" b="0" dirty="0">
              <a:latin typeface="Arial" charset="0"/>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785758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40EF0D8-7780-48E2-B667-774EFCB5FBAA}" type="slidenum">
              <a:rPr lang="el-GR" smtClean="0"/>
              <a:pPr/>
              <a:t>28</a:t>
            </a:fld>
            <a:endParaRPr lang="el-GR" smtClean="0"/>
          </a:p>
        </p:txBody>
      </p:sp>
      <p:sp>
        <p:nvSpPr>
          <p:cNvPr id="66563"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A22E7282-DF68-4C74-BA9C-69BCD681F776}" type="slidenum">
              <a:rPr lang="el-GR" sz="1200" b="0">
                <a:latin typeface="Arial" charset="0"/>
              </a:rPr>
              <a:pPr algn="r" defTabSz="847726"/>
              <a:t>28</a:t>
            </a:fld>
            <a:endParaRPr lang="el-GR" sz="1200" b="0" dirty="0">
              <a:latin typeface="Arial"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032946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271D713-D577-425D-9860-452F01C0C796}" type="slidenum">
              <a:rPr lang="el-GR" smtClean="0"/>
              <a:pPr/>
              <a:t>29</a:t>
            </a:fld>
            <a:endParaRPr lang="el-GR" smtClean="0"/>
          </a:p>
        </p:txBody>
      </p:sp>
      <p:sp>
        <p:nvSpPr>
          <p:cNvPr id="67587"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E53B33DE-8EE9-4CBD-8AAF-490DFE9E7D14}" type="slidenum">
              <a:rPr lang="el-GR" sz="1200" b="0">
                <a:latin typeface="Arial" charset="0"/>
              </a:rPr>
              <a:pPr algn="r" defTabSz="847726"/>
              <a:t>29</a:t>
            </a:fld>
            <a:endParaRPr lang="el-GR" sz="1200" b="0" dirty="0">
              <a:latin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74543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94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8993" indent="-178993">
              <a:spcBef>
                <a:spcPct val="0"/>
              </a:spcBef>
              <a:buFontTx/>
              <a:buChar char="•"/>
            </a:pPr>
            <a:endParaRPr lang="el-GR" smtClean="0"/>
          </a:p>
        </p:txBody>
      </p:sp>
      <p:sp>
        <p:nvSpPr>
          <p:cNvPr id="19459"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E21D40-69A3-4BE8-A097-6F80CE983272}" type="slidenum">
              <a:rPr lang="el-GR">
                <a:solidFill>
                  <a:prstClr val="black"/>
                </a:solidFill>
                <a:cs typeface="Arial" charset="0"/>
              </a:rPr>
              <a:pPr>
                <a:defRPr/>
              </a:pPr>
              <a:t>3</a:t>
            </a:fld>
            <a:endParaRPr lang="el-GR">
              <a:solidFill>
                <a:prstClr val="black"/>
              </a:solidFill>
              <a:cs typeface="Arial" charset="0"/>
            </a:endParaRPr>
          </a:p>
        </p:txBody>
      </p:sp>
    </p:spTree>
    <p:extLst>
      <p:ext uri="{BB962C8B-B14F-4D97-AF65-F5344CB8AC3E}">
        <p14:creationId xmlns:p14="http://schemas.microsoft.com/office/powerpoint/2010/main" val="3714042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E2F0F969-9A38-4F30-B63A-24E2C443EED5}" type="slidenum">
              <a:rPr lang="el-GR" smtClean="0"/>
              <a:pPr/>
              <a:t>30</a:t>
            </a:fld>
            <a:endParaRPr lang="el-GR" smtClean="0"/>
          </a:p>
        </p:txBody>
      </p:sp>
      <p:sp>
        <p:nvSpPr>
          <p:cNvPr id="68611"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1D910553-4EEC-4A50-9706-0DB0FE843ECF}" type="slidenum">
              <a:rPr lang="el-GR" sz="1200" b="0">
                <a:latin typeface="Arial" charset="0"/>
              </a:rPr>
              <a:pPr algn="r" defTabSz="847726"/>
              <a:t>30</a:t>
            </a:fld>
            <a:endParaRPr lang="el-GR" sz="1200" b="0" dirty="0">
              <a:latin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671203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5B96EC5C-387E-4E60-99E5-E8475F56E7D9}" type="slidenum">
              <a:rPr lang="el-GR" smtClean="0"/>
              <a:pPr/>
              <a:t>31</a:t>
            </a:fld>
            <a:endParaRPr lang="el-GR" smtClean="0"/>
          </a:p>
        </p:txBody>
      </p:sp>
      <p:sp>
        <p:nvSpPr>
          <p:cNvPr id="6963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9664A997-1823-4C28-9CDB-2C2DB8FEAFC7}" type="slidenum">
              <a:rPr lang="el-GR" sz="1200" b="0">
                <a:latin typeface="Arial" charset="0"/>
              </a:rPr>
              <a:pPr algn="r" defTabSz="847726"/>
              <a:t>31</a:t>
            </a:fld>
            <a:endParaRPr lang="el-GR" sz="1200" b="0" dirty="0">
              <a:latin typeface="Arial"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422167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8A02407-3A96-49E0-833E-192BB346B94A}" type="slidenum">
              <a:rPr lang="el-GR" smtClean="0"/>
              <a:pPr/>
              <a:t>32</a:t>
            </a:fld>
            <a:endParaRPr lang="el-GR" smtClean="0"/>
          </a:p>
        </p:txBody>
      </p:sp>
      <p:sp>
        <p:nvSpPr>
          <p:cNvPr id="70659"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D0E9FB4C-7E22-4204-8E12-C01D59ABE0F8}" type="slidenum">
              <a:rPr lang="el-GR" sz="1200" b="0">
                <a:latin typeface="Arial" charset="0"/>
              </a:rPr>
              <a:pPr algn="r" defTabSz="847726"/>
              <a:t>32</a:t>
            </a:fld>
            <a:endParaRPr lang="el-GR" sz="1200" b="0" dirty="0">
              <a:latin typeface="Arial"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09150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1FCA031-7A25-41E0-8DD0-75A433D041A1}" type="slidenum">
              <a:rPr lang="el-GR" smtClean="0"/>
              <a:pPr/>
              <a:t>33</a:t>
            </a:fld>
            <a:endParaRPr lang="el-GR" smtClean="0"/>
          </a:p>
        </p:txBody>
      </p:sp>
      <p:sp>
        <p:nvSpPr>
          <p:cNvPr id="71683"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A140CA81-6B02-4AB8-9F5A-7705D05B2BCB}" type="slidenum">
              <a:rPr lang="el-GR" sz="1200" b="0">
                <a:latin typeface="Arial" charset="0"/>
              </a:rPr>
              <a:pPr algn="r" defTabSz="847726"/>
              <a:t>33</a:t>
            </a:fld>
            <a:endParaRPr lang="el-GR" sz="1200" b="0" dirty="0">
              <a:latin typeface="Arial"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64880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CD4826A-5D98-47E9-AD95-3F5F882B93CA}" type="slidenum">
              <a:rPr lang="el-GR" smtClean="0"/>
              <a:pPr/>
              <a:t>34</a:t>
            </a:fld>
            <a:endParaRPr lang="el-GR" smtClean="0"/>
          </a:p>
        </p:txBody>
      </p:sp>
      <p:sp>
        <p:nvSpPr>
          <p:cNvPr id="72707"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C37DC4E9-F6E1-4F8E-BD89-0DE57ACD538E}" type="slidenum">
              <a:rPr lang="el-GR" sz="1200" b="0">
                <a:latin typeface="Arial" charset="0"/>
              </a:rPr>
              <a:pPr algn="r" defTabSz="847726"/>
              <a:t>34</a:t>
            </a:fld>
            <a:endParaRPr lang="el-GR" sz="1200" b="0" dirty="0">
              <a:latin typeface="Arial"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487495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07E3685-14BB-4137-9BDF-1D0C89B63DF2}" type="slidenum">
              <a:rPr lang="el-GR" smtClean="0"/>
              <a:pPr/>
              <a:t>35</a:t>
            </a:fld>
            <a:endParaRPr lang="el-GR" smtClean="0"/>
          </a:p>
        </p:txBody>
      </p:sp>
      <p:sp>
        <p:nvSpPr>
          <p:cNvPr id="73731"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DFA8C1D5-4885-4B0F-9BEB-B254B9FE005E}" type="slidenum">
              <a:rPr lang="el-GR" sz="1200" b="0">
                <a:latin typeface="Arial" charset="0"/>
              </a:rPr>
              <a:pPr algn="r" defTabSz="847726"/>
              <a:t>35</a:t>
            </a:fld>
            <a:endParaRPr lang="el-GR" sz="1200" b="0" dirty="0">
              <a:latin typeface="Arial"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520373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7A9659E-4A45-4D56-A940-AE16D1F1B13A}" type="slidenum">
              <a:rPr lang="el-GR" smtClean="0"/>
              <a:pPr/>
              <a:t>36</a:t>
            </a:fld>
            <a:endParaRPr lang="el-GR" smtClean="0"/>
          </a:p>
        </p:txBody>
      </p:sp>
      <p:sp>
        <p:nvSpPr>
          <p:cNvPr id="7475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B6E5934E-301F-4D2C-8F4C-A84C9180EB7D}" type="slidenum">
              <a:rPr lang="el-GR" sz="1200" b="0">
                <a:latin typeface="Arial" charset="0"/>
              </a:rPr>
              <a:pPr algn="r" defTabSz="847726"/>
              <a:t>36</a:t>
            </a:fld>
            <a:endParaRPr lang="el-GR" sz="1200" b="0" dirty="0">
              <a:latin typeface="Arial"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8340083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BD23795-A050-4BA4-91BC-32ADAFFEAA91}" type="slidenum">
              <a:rPr lang="el-GR" smtClean="0"/>
              <a:pPr/>
              <a:t>37</a:t>
            </a:fld>
            <a:endParaRPr lang="el-GR" smtClean="0"/>
          </a:p>
        </p:txBody>
      </p:sp>
      <p:sp>
        <p:nvSpPr>
          <p:cNvPr id="20483"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A2887659-4838-4994-ADCC-98D1E5D18879}" type="slidenum">
              <a:rPr lang="el-GR" sz="1200" b="0">
                <a:latin typeface="Arial" charset="0"/>
              </a:rPr>
              <a:pPr algn="r" defTabSz="847726"/>
              <a:t>37</a:t>
            </a:fld>
            <a:endParaRPr lang="el-GR" sz="1200" b="0" dirty="0">
              <a:latin typeface="Arial"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927610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4451B65A-3E06-4ABD-B73C-C1B2D0229805}" type="slidenum">
              <a:rPr lang="el-GR" sz="1300" b="0">
                <a:latin typeface="Arial" charset="0"/>
              </a:rPr>
              <a:pPr algn="r" defTabSz="919645"/>
              <a:t>38</a:t>
            </a:fld>
            <a:endParaRPr lang="el-GR" sz="1300" b="0" dirty="0">
              <a:latin typeface="Arial" charset="0"/>
            </a:endParaRPr>
          </a:p>
        </p:txBody>
      </p:sp>
      <p:sp>
        <p:nvSpPr>
          <p:cNvPr id="21507"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13300EB6-BDA4-41D4-B26C-F3F96C0C7B1D}" type="slidenum">
              <a:rPr lang="el-GR" sz="1200" b="0">
                <a:latin typeface="Arial" charset="0"/>
              </a:rPr>
              <a:pPr algn="r" defTabSz="847726"/>
              <a:t>38</a:t>
            </a:fld>
            <a:endParaRPr lang="el-GR" sz="1200" b="0" dirty="0">
              <a:latin typeface="Arial"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5041316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A868C0A3-3653-4681-B275-7B901B7EAAEE}" type="slidenum">
              <a:rPr lang="el-GR" sz="1300" b="0">
                <a:latin typeface="Arial" charset="0"/>
              </a:rPr>
              <a:pPr algn="r" defTabSz="919645"/>
              <a:t>39</a:t>
            </a:fld>
            <a:endParaRPr lang="el-GR" sz="1300" b="0" dirty="0">
              <a:latin typeface="Arial" charset="0"/>
            </a:endParaRPr>
          </a:p>
        </p:txBody>
      </p:sp>
      <p:sp>
        <p:nvSpPr>
          <p:cNvPr id="22531"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06E43B69-15B5-4F2F-AD13-40B540199F02}" type="slidenum">
              <a:rPr lang="el-GR" sz="1200" b="0">
                <a:latin typeface="Arial" charset="0"/>
              </a:rPr>
              <a:pPr algn="r" defTabSz="847726"/>
              <a:t>39</a:t>
            </a:fld>
            <a:endParaRPr lang="el-GR" sz="1200" b="0" dirty="0">
              <a:latin typeface="Arial" charset="0"/>
            </a:endParaRPr>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2206048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a:ln/>
        </p:spPr>
      </p:sp>
      <p:sp>
        <p:nvSpPr>
          <p:cNvPr id="43011" name="2 - Θέση σημειώσεων"/>
          <p:cNvSpPr>
            <a:spLocks noGrp="1"/>
          </p:cNvSpPr>
          <p:nvPr>
            <p:ph type="body" idx="1"/>
          </p:nvPr>
        </p:nvSpPr>
        <p:spPr>
          <a:noFill/>
          <a:ln/>
        </p:spPr>
        <p:txBody>
          <a:bodyPr/>
          <a:lstStyle/>
          <a:p>
            <a:pPr eaLnBrk="1" hangingPunct="1"/>
            <a:endParaRPr lang="el-GR" smtClean="0"/>
          </a:p>
        </p:txBody>
      </p:sp>
      <p:sp>
        <p:nvSpPr>
          <p:cNvPr id="43012" name="3 - Θέση αριθμού διαφάνειας"/>
          <p:cNvSpPr>
            <a:spLocks noGrp="1"/>
          </p:cNvSpPr>
          <p:nvPr>
            <p:ph type="sldNum" sz="quarter" idx="5"/>
          </p:nvPr>
        </p:nvSpPr>
        <p:spPr>
          <a:noFill/>
        </p:spPr>
        <p:txBody>
          <a:bodyPr/>
          <a:lstStyle/>
          <a:p>
            <a:fld id="{94E99050-2FB7-4E1C-8716-2C661B049AAF}" type="slidenum">
              <a:rPr lang="el-GR" smtClean="0"/>
              <a:pPr/>
              <a:t>4</a:t>
            </a:fld>
            <a:endParaRPr lang="el-GR" smtClean="0"/>
          </a:p>
        </p:txBody>
      </p:sp>
    </p:spTree>
    <p:extLst>
      <p:ext uri="{BB962C8B-B14F-4D97-AF65-F5344CB8AC3E}">
        <p14:creationId xmlns:p14="http://schemas.microsoft.com/office/powerpoint/2010/main" val="2642139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 Θέση εικόνας διαφάνειας"/>
          <p:cNvSpPr>
            <a:spLocks noGrp="1" noRot="1" noChangeAspect="1" noTextEdit="1"/>
          </p:cNvSpPr>
          <p:nvPr>
            <p:ph type="sldImg"/>
          </p:nvPr>
        </p:nvSpPr>
        <p:spPr>
          <a:ln/>
        </p:spPr>
      </p:sp>
      <p:sp>
        <p:nvSpPr>
          <p:cNvPr id="75779" name="2 - Θέση σημειώσεων"/>
          <p:cNvSpPr>
            <a:spLocks noGrp="1"/>
          </p:cNvSpPr>
          <p:nvPr>
            <p:ph type="body" idx="1"/>
          </p:nvPr>
        </p:nvSpPr>
        <p:spPr>
          <a:noFill/>
          <a:ln/>
        </p:spPr>
        <p:txBody>
          <a:bodyPr/>
          <a:lstStyle/>
          <a:p>
            <a:pPr eaLnBrk="1" hangingPunct="1"/>
            <a:endParaRPr lang="el-GR" smtClean="0"/>
          </a:p>
        </p:txBody>
      </p:sp>
      <p:sp>
        <p:nvSpPr>
          <p:cNvPr id="75780" name="3 - Θέση αριθμού διαφάνειας"/>
          <p:cNvSpPr>
            <a:spLocks noGrp="1"/>
          </p:cNvSpPr>
          <p:nvPr>
            <p:ph type="sldNum" sz="quarter" idx="5"/>
          </p:nvPr>
        </p:nvSpPr>
        <p:spPr>
          <a:noFill/>
        </p:spPr>
        <p:txBody>
          <a:bodyPr/>
          <a:lstStyle/>
          <a:p>
            <a:fld id="{4E47C3D5-FC29-4DA1-9925-856173EC70E5}" type="slidenum">
              <a:rPr lang="el-GR" smtClean="0"/>
              <a:pPr/>
              <a:t>40</a:t>
            </a:fld>
            <a:endParaRPr lang="el-GR" smtClean="0"/>
          </a:p>
        </p:txBody>
      </p:sp>
    </p:spTree>
    <p:extLst>
      <p:ext uri="{BB962C8B-B14F-4D97-AF65-F5344CB8AC3E}">
        <p14:creationId xmlns:p14="http://schemas.microsoft.com/office/powerpoint/2010/main" val="2670689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 Θέση εικόνας διαφάνειας"/>
          <p:cNvSpPr>
            <a:spLocks noGrp="1" noRot="1" noChangeAspect="1" noTextEdit="1"/>
          </p:cNvSpPr>
          <p:nvPr>
            <p:ph type="sldImg"/>
          </p:nvPr>
        </p:nvSpPr>
        <p:spPr>
          <a:ln/>
        </p:spPr>
      </p:sp>
      <p:sp>
        <p:nvSpPr>
          <p:cNvPr id="76803" name="2 - Θέση σημειώσεων"/>
          <p:cNvSpPr>
            <a:spLocks noGrp="1"/>
          </p:cNvSpPr>
          <p:nvPr>
            <p:ph type="body" idx="1"/>
          </p:nvPr>
        </p:nvSpPr>
        <p:spPr>
          <a:noFill/>
          <a:ln/>
        </p:spPr>
        <p:txBody>
          <a:bodyPr/>
          <a:lstStyle/>
          <a:p>
            <a:pPr eaLnBrk="1" hangingPunct="1"/>
            <a:endParaRPr lang="el-GR" smtClean="0"/>
          </a:p>
        </p:txBody>
      </p:sp>
      <p:sp>
        <p:nvSpPr>
          <p:cNvPr id="76804" name="3 - Θέση αριθμού διαφάνειας"/>
          <p:cNvSpPr>
            <a:spLocks noGrp="1"/>
          </p:cNvSpPr>
          <p:nvPr>
            <p:ph type="sldNum" sz="quarter" idx="5"/>
          </p:nvPr>
        </p:nvSpPr>
        <p:spPr>
          <a:noFill/>
        </p:spPr>
        <p:txBody>
          <a:bodyPr/>
          <a:lstStyle/>
          <a:p>
            <a:fld id="{DE7774B2-A254-485E-977A-55DF5D67C415}" type="slidenum">
              <a:rPr lang="el-GR" smtClean="0"/>
              <a:pPr/>
              <a:t>41</a:t>
            </a:fld>
            <a:endParaRPr lang="el-GR" smtClean="0"/>
          </a:p>
        </p:txBody>
      </p:sp>
    </p:spTree>
    <p:extLst>
      <p:ext uri="{BB962C8B-B14F-4D97-AF65-F5344CB8AC3E}">
        <p14:creationId xmlns:p14="http://schemas.microsoft.com/office/powerpoint/2010/main" val="36202037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Θέση εικόνας διαφάνειας"/>
          <p:cNvSpPr>
            <a:spLocks noGrp="1" noRot="1" noChangeAspect="1" noTextEdit="1"/>
          </p:cNvSpPr>
          <p:nvPr>
            <p:ph type="sldImg"/>
          </p:nvPr>
        </p:nvSpPr>
        <p:spPr>
          <a:ln/>
        </p:spPr>
      </p:sp>
      <p:sp>
        <p:nvSpPr>
          <p:cNvPr id="77827" name="2 - Θέση σημειώσεων"/>
          <p:cNvSpPr>
            <a:spLocks noGrp="1"/>
          </p:cNvSpPr>
          <p:nvPr>
            <p:ph type="body" idx="1"/>
          </p:nvPr>
        </p:nvSpPr>
        <p:spPr>
          <a:noFill/>
          <a:ln/>
        </p:spPr>
        <p:txBody>
          <a:bodyPr/>
          <a:lstStyle/>
          <a:p>
            <a:pPr eaLnBrk="1" hangingPunct="1"/>
            <a:endParaRPr lang="el-GR" dirty="0" smtClean="0"/>
          </a:p>
        </p:txBody>
      </p:sp>
      <p:sp>
        <p:nvSpPr>
          <p:cNvPr id="77828" name="3 - Θέση αριθμού διαφάνειας"/>
          <p:cNvSpPr>
            <a:spLocks noGrp="1"/>
          </p:cNvSpPr>
          <p:nvPr>
            <p:ph type="sldNum" sz="quarter" idx="5"/>
          </p:nvPr>
        </p:nvSpPr>
        <p:spPr>
          <a:noFill/>
        </p:spPr>
        <p:txBody>
          <a:bodyPr/>
          <a:lstStyle/>
          <a:p>
            <a:fld id="{270A531E-9393-4C28-9700-582C47F546FB}" type="slidenum">
              <a:rPr lang="el-GR" smtClean="0"/>
              <a:pPr/>
              <a:t>42</a:t>
            </a:fld>
            <a:endParaRPr lang="el-GR" smtClean="0"/>
          </a:p>
        </p:txBody>
      </p:sp>
    </p:spTree>
    <p:extLst>
      <p:ext uri="{BB962C8B-B14F-4D97-AF65-F5344CB8AC3E}">
        <p14:creationId xmlns:p14="http://schemas.microsoft.com/office/powerpoint/2010/main" val="26968243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Θέση εικόνας διαφάνειας"/>
          <p:cNvSpPr>
            <a:spLocks noGrp="1" noRot="1" noChangeAspect="1" noTextEdit="1"/>
          </p:cNvSpPr>
          <p:nvPr>
            <p:ph type="sldImg"/>
          </p:nvPr>
        </p:nvSpPr>
        <p:spPr>
          <a:ln/>
        </p:spPr>
      </p:sp>
      <p:sp>
        <p:nvSpPr>
          <p:cNvPr id="78851" name="2 - Θέση σημειώσεων"/>
          <p:cNvSpPr>
            <a:spLocks noGrp="1"/>
          </p:cNvSpPr>
          <p:nvPr>
            <p:ph type="body" idx="1"/>
          </p:nvPr>
        </p:nvSpPr>
        <p:spPr>
          <a:noFill/>
          <a:ln/>
        </p:spPr>
        <p:txBody>
          <a:bodyPr/>
          <a:lstStyle/>
          <a:p>
            <a:pPr eaLnBrk="1" hangingPunct="1"/>
            <a:endParaRPr lang="el-GR" smtClean="0"/>
          </a:p>
        </p:txBody>
      </p:sp>
      <p:sp>
        <p:nvSpPr>
          <p:cNvPr id="78852" name="3 - Θέση αριθμού διαφάνειας"/>
          <p:cNvSpPr>
            <a:spLocks noGrp="1"/>
          </p:cNvSpPr>
          <p:nvPr>
            <p:ph type="sldNum" sz="quarter" idx="5"/>
          </p:nvPr>
        </p:nvSpPr>
        <p:spPr>
          <a:noFill/>
        </p:spPr>
        <p:txBody>
          <a:bodyPr/>
          <a:lstStyle/>
          <a:p>
            <a:fld id="{440D7262-19CF-49BB-8158-E85E396523B6}" type="slidenum">
              <a:rPr lang="el-GR" smtClean="0"/>
              <a:pPr/>
              <a:t>43</a:t>
            </a:fld>
            <a:endParaRPr lang="el-GR" smtClean="0"/>
          </a:p>
        </p:txBody>
      </p:sp>
    </p:spTree>
    <p:extLst>
      <p:ext uri="{BB962C8B-B14F-4D97-AF65-F5344CB8AC3E}">
        <p14:creationId xmlns:p14="http://schemas.microsoft.com/office/powerpoint/2010/main" val="889841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Θέση εικόνας διαφάνειας"/>
          <p:cNvSpPr>
            <a:spLocks noGrp="1" noRot="1" noChangeAspect="1" noTextEdit="1"/>
          </p:cNvSpPr>
          <p:nvPr>
            <p:ph type="sldImg"/>
          </p:nvPr>
        </p:nvSpPr>
        <p:spPr>
          <a:ln/>
        </p:spPr>
      </p:sp>
      <p:sp>
        <p:nvSpPr>
          <p:cNvPr id="23555" name="2 - Θέση σημειώσεων"/>
          <p:cNvSpPr>
            <a:spLocks noGrp="1"/>
          </p:cNvSpPr>
          <p:nvPr>
            <p:ph type="body" idx="1"/>
          </p:nvPr>
        </p:nvSpPr>
        <p:spPr>
          <a:noFill/>
          <a:ln/>
        </p:spPr>
        <p:txBody>
          <a:bodyPr/>
          <a:lstStyle/>
          <a:p>
            <a:pPr eaLnBrk="1" hangingPunct="1"/>
            <a:endParaRPr lang="el-GR" smtClean="0"/>
          </a:p>
        </p:txBody>
      </p:sp>
      <p:sp>
        <p:nvSpPr>
          <p:cNvPr id="23556" name="3 - Θέση αριθμού διαφάνειας"/>
          <p:cNvSpPr>
            <a:spLocks noGrp="1"/>
          </p:cNvSpPr>
          <p:nvPr>
            <p:ph type="sldNum" sz="quarter" idx="5"/>
          </p:nvPr>
        </p:nvSpPr>
        <p:spPr>
          <a:noFill/>
        </p:spPr>
        <p:txBody>
          <a:bodyPr/>
          <a:lstStyle/>
          <a:p>
            <a:fld id="{A158AE8B-B475-4A1F-9484-3EDADD92DAA7}" type="slidenum">
              <a:rPr lang="el-GR" smtClean="0"/>
              <a:pPr/>
              <a:t>44</a:t>
            </a:fld>
            <a:endParaRPr lang="el-GR" smtClean="0"/>
          </a:p>
        </p:txBody>
      </p:sp>
    </p:spTree>
    <p:extLst>
      <p:ext uri="{BB962C8B-B14F-4D97-AF65-F5344CB8AC3E}">
        <p14:creationId xmlns:p14="http://schemas.microsoft.com/office/powerpoint/2010/main" val="2164891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a:ln/>
        </p:spPr>
      </p:sp>
      <p:sp>
        <p:nvSpPr>
          <p:cNvPr id="25603" name="2 - Θέση σημειώσεων"/>
          <p:cNvSpPr>
            <a:spLocks noGrp="1"/>
          </p:cNvSpPr>
          <p:nvPr>
            <p:ph type="body" idx="1"/>
          </p:nvPr>
        </p:nvSpPr>
        <p:spPr>
          <a:noFill/>
          <a:ln/>
        </p:spPr>
        <p:txBody>
          <a:bodyPr/>
          <a:lstStyle/>
          <a:p>
            <a:pPr eaLnBrk="1" hangingPunct="1"/>
            <a:endParaRPr lang="el-GR" smtClean="0"/>
          </a:p>
        </p:txBody>
      </p:sp>
      <p:sp>
        <p:nvSpPr>
          <p:cNvPr id="25604" name="3 - Θέση αριθμού διαφάνειας"/>
          <p:cNvSpPr txBox="1">
            <a:spLocks noGrp="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541CBD77-E287-45AD-AD70-8779855568AA}" type="slidenum">
              <a:rPr lang="el-GR" sz="1300" b="0">
                <a:latin typeface="Arial" charset="0"/>
              </a:rPr>
              <a:pPr algn="r" defTabSz="919645"/>
              <a:t>45</a:t>
            </a:fld>
            <a:endParaRPr lang="el-GR" sz="1300" b="0" dirty="0">
              <a:latin typeface="Arial" charset="0"/>
            </a:endParaRPr>
          </a:p>
        </p:txBody>
      </p:sp>
    </p:spTree>
    <p:extLst>
      <p:ext uri="{BB962C8B-B14F-4D97-AF65-F5344CB8AC3E}">
        <p14:creationId xmlns:p14="http://schemas.microsoft.com/office/powerpoint/2010/main" val="1712533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a:ln/>
        </p:spPr>
      </p:sp>
      <p:sp>
        <p:nvSpPr>
          <p:cNvPr id="26627" name="2 - Θέση σημειώσεων"/>
          <p:cNvSpPr>
            <a:spLocks noGrp="1"/>
          </p:cNvSpPr>
          <p:nvPr>
            <p:ph type="body" idx="1"/>
          </p:nvPr>
        </p:nvSpPr>
        <p:spPr>
          <a:noFill/>
          <a:ln/>
        </p:spPr>
        <p:txBody>
          <a:bodyPr/>
          <a:lstStyle/>
          <a:p>
            <a:pPr eaLnBrk="1" hangingPunct="1"/>
            <a:endParaRPr lang="el-GR" smtClean="0"/>
          </a:p>
        </p:txBody>
      </p:sp>
      <p:sp>
        <p:nvSpPr>
          <p:cNvPr id="26628" name="3 - Θέση αριθμού διαφάνειας"/>
          <p:cNvSpPr txBox="1">
            <a:spLocks noGrp="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08E2C4FC-EBE1-49DE-9E7A-4D8E8064C0C1}" type="slidenum">
              <a:rPr lang="el-GR" sz="1300" b="0">
                <a:latin typeface="Arial" charset="0"/>
              </a:rPr>
              <a:pPr algn="r" defTabSz="919645"/>
              <a:t>46</a:t>
            </a:fld>
            <a:endParaRPr lang="el-GR" sz="1300" b="0" dirty="0">
              <a:latin typeface="Arial" charset="0"/>
            </a:endParaRPr>
          </a:p>
        </p:txBody>
      </p:sp>
    </p:spTree>
    <p:extLst>
      <p:ext uri="{BB962C8B-B14F-4D97-AF65-F5344CB8AC3E}">
        <p14:creationId xmlns:p14="http://schemas.microsoft.com/office/powerpoint/2010/main" val="3239083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a:ln/>
        </p:spPr>
      </p:sp>
      <p:sp>
        <p:nvSpPr>
          <p:cNvPr id="27651" name="2 - Θέση σημειώσεων"/>
          <p:cNvSpPr>
            <a:spLocks noGrp="1"/>
          </p:cNvSpPr>
          <p:nvPr>
            <p:ph type="body" idx="1"/>
          </p:nvPr>
        </p:nvSpPr>
        <p:spPr>
          <a:noFill/>
          <a:ln/>
        </p:spPr>
        <p:txBody>
          <a:bodyPr/>
          <a:lstStyle/>
          <a:p>
            <a:pPr eaLnBrk="1" hangingPunct="1"/>
            <a:endParaRPr lang="el-GR" smtClean="0"/>
          </a:p>
        </p:txBody>
      </p:sp>
      <p:sp>
        <p:nvSpPr>
          <p:cNvPr id="27652" name="3 - Θέση αριθμού διαφάνειας"/>
          <p:cNvSpPr txBox="1">
            <a:spLocks noGrp="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DADA4D55-67FD-4CD1-A477-E021AA42C015}" type="slidenum">
              <a:rPr lang="el-GR" sz="1300" b="0">
                <a:latin typeface="Arial" charset="0"/>
              </a:rPr>
              <a:pPr algn="r" defTabSz="919645"/>
              <a:t>47</a:t>
            </a:fld>
            <a:endParaRPr lang="el-GR" sz="1300" b="0" dirty="0">
              <a:latin typeface="Arial" charset="0"/>
            </a:endParaRPr>
          </a:p>
        </p:txBody>
      </p:sp>
    </p:spTree>
    <p:extLst>
      <p:ext uri="{BB962C8B-B14F-4D97-AF65-F5344CB8AC3E}">
        <p14:creationId xmlns:p14="http://schemas.microsoft.com/office/powerpoint/2010/main" val="4200342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a:ln/>
        </p:spPr>
      </p:sp>
      <p:sp>
        <p:nvSpPr>
          <p:cNvPr id="28675" name="2 - Θέση σημειώσεων"/>
          <p:cNvSpPr>
            <a:spLocks noGrp="1"/>
          </p:cNvSpPr>
          <p:nvPr>
            <p:ph type="body" idx="1"/>
          </p:nvPr>
        </p:nvSpPr>
        <p:spPr>
          <a:noFill/>
          <a:ln/>
        </p:spPr>
        <p:txBody>
          <a:bodyPr/>
          <a:lstStyle/>
          <a:p>
            <a:pPr eaLnBrk="1" hangingPunct="1"/>
            <a:endParaRPr lang="el-GR" smtClean="0"/>
          </a:p>
        </p:txBody>
      </p:sp>
      <p:sp>
        <p:nvSpPr>
          <p:cNvPr id="28676" name="3 - Θέση αριθμού διαφάνειας"/>
          <p:cNvSpPr txBox="1">
            <a:spLocks noGrp="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8CC3BE3C-2D6B-401E-8F6B-9BC0FA49F06F}" type="slidenum">
              <a:rPr lang="el-GR" sz="1300" b="0">
                <a:latin typeface="Arial" charset="0"/>
              </a:rPr>
              <a:pPr algn="r" defTabSz="919645"/>
              <a:t>48</a:t>
            </a:fld>
            <a:endParaRPr lang="el-GR" sz="1300" b="0" dirty="0">
              <a:latin typeface="Arial" charset="0"/>
            </a:endParaRPr>
          </a:p>
        </p:txBody>
      </p:sp>
    </p:spTree>
    <p:extLst>
      <p:ext uri="{BB962C8B-B14F-4D97-AF65-F5344CB8AC3E}">
        <p14:creationId xmlns:p14="http://schemas.microsoft.com/office/powerpoint/2010/main" val="146757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a:ln/>
        </p:spPr>
      </p:sp>
      <p:sp>
        <p:nvSpPr>
          <p:cNvPr id="30723" name="2 - Θέση σημειώσεων"/>
          <p:cNvSpPr>
            <a:spLocks noGrp="1"/>
          </p:cNvSpPr>
          <p:nvPr>
            <p:ph type="body" idx="1"/>
          </p:nvPr>
        </p:nvSpPr>
        <p:spPr>
          <a:noFill/>
          <a:ln/>
        </p:spPr>
        <p:txBody>
          <a:bodyPr/>
          <a:lstStyle/>
          <a:p>
            <a:pPr eaLnBrk="1" hangingPunct="1"/>
            <a:endParaRPr lang="el-GR" smtClean="0"/>
          </a:p>
        </p:txBody>
      </p:sp>
      <p:sp>
        <p:nvSpPr>
          <p:cNvPr id="30724" name="3 - Θέση αριθμού διαφάνειας"/>
          <p:cNvSpPr txBox="1">
            <a:spLocks noGrp="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701E4419-C767-4474-AB31-6F72B273AD74}" type="slidenum">
              <a:rPr lang="el-GR" sz="1300" b="0">
                <a:latin typeface="Arial" charset="0"/>
              </a:rPr>
              <a:pPr algn="r" defTabSz="919645"/>
              <a:t>49</a:t>
            </a:fld>
            <a:endParaRPr lang="el-GR" sz="1300" b="0" dirty="0">
              <a:latin typeface="Arial" charset="0"/>
            </a:endParaRPr>
          </a:p>
        </p:txBody>
      </p:sp>
    </p:spTree>
    <p:extLst>
      <p:ext uri="{BB962C8B-B14F-4D97-AF65-F5344CB8AC3E}">
        <p14:creationId xmlns:p14="http://schemas.microsoft.com/office/powerpoint/2010/main" val="159223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732259CF-F0FE-4632-831F-6E418D06F948}" type="slidenum">
              <a:rPr lang="el-GR" smtClean="0"/>
              <a:pPr/>
              <a:t>5</a:t>
            </a:fld>
            <a:endParaRPr lang="el-GR" smtClean="0"/>
          </a:p>
        </p:txBody>
      </p:sp>
      <p:sp>
        <p:nvSpPr>
          <p:cNvPr id="44035"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E110C762-AD18-46A9-81D1-4FE8A53FF1BF}" type="slidenum">
              <a:rPr lang="el-GR" sz="1200" b="0">
                <a:latin typeface="Arial" charset="0"/>
              </a:rPr>
              <a:pPr algn="r" defTabSz="847726"/>
              <a:t>5</a:t>
            </a:fld>
            <a:endParaRPr lang="el-GR" sz="1200" b="0" dirty="0">
              <a:latin typeface="Arial"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574407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a:ln/>
        </p:spPr>
      </p:sp>
      <p:sp>
        <p:nvSpPr>
          <p:cNvPr id="31747" name="2 - Θέση σημειώσεων"/>
          <p:cNvSpPr>
            <a:spLocks noGrp="1"/>
          </p:cNvSpPr>
          <p:nvPr>
            <p:ph type="body" idx="1"/>
          </p:nvPr>
        </p:nvSpPr>
        <p:spPr>
          <a:noFill/>
          <a:ln/>
        </p:spPr>
        <p:txBody>
          <a:bodyPr/>
          <a:lstStyle/>
          <a:p>
            <a:pPr eaLnBrk="1" hangingPunct="1"/>
            <a:endParaRPr lang="el-GR" smtClean="0"/>
          </a:p>
        </p:txBody>
      </p:sp>
      <p:sp>
        <p:nvSpPr>
          <p:cNvPr id="31748" name="3 - Θέση αριθμού διαφάνειας"/>
          <p:cNvSpPr txBox="1">
            <a:spLocks noGrp="1"/>
          </p:cNvSpPr>
          <p:nvPr/>
        </p:nvSpPr>
        <p:spPr bwMode="auto">
          <a:xfrm>
            <a:off x="3842818" y="9429305"/>
            <a:ext cx="2937466" cy="495793"/>
          </a:xfrm>
          <a:prstGeom prst="rect">
            <a:avLst/>
          </a:prstGeom>
          <a:noFill/>
          <a:ln w="9525">
            <a:noFill/>
            <a:miter lim="800000"/>
            <a:headEnd/>
            <a:tailEnd/>
          </a:ln>
        </p:spPr>
        <p:txBody>
          <a:bodyPr lIns="91826" tIns="45912" rIns="91826" bIns="45912" anchor="b"/>
          <a:lstStyle/>
          <a:p>
            <a:pPr algn="r" defTabSz="919645"/>
            <a:fld id="{CF9273F7-FCB2-4F78-8041-EACDA58F7D7D}" type="slidenum">
              <a:rPr lang="el-GR" sz="1300" b="0">
                <a:latin typeface="Arial" charset="0"/>
              </a:rPr>
              <a:pPr algn="r" defTabSz="919645"/>
              <a:t>50</a:t>
            </a:fld>
            <a:endParaRPr lang="el-GR" sz="1300" b="0" dirty="0">
              <a:latin typeface="Arial" charset="0"/>
            </a:endParaRPr>
          </a:p>
        </p:txBody>
      </p:sp>
    </p:spTree>
    <p:extLst>
      <p:ext uri="{BB962C8B-B14F-4D97-AF65-F5344CB8AC3E}">
        <p14:creationId xmlns:p14="http://schemas.microsoft.com/office/powerpoint/2010/main" val="62757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C046D8A-5DC8-4625-AAA2-CAA9F8FEBB59}" type="slidenum">
              <a:rPr lang="el-GR" smtClean="0"/>
              <a:pPr/>
              <a:t>6</a:t>
            </a:fld>
            <a:endParaRPr lang="el-GR" smtClean="0"/>
          </a:p>
        </p:txBody>
      </p:sp>
      <p:sp>
        <p:nvSpPr>
          <p:cNvPr id="45059"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1A0F541F-F2C0-458A-9EE9-B0F267B8E40F}" type="slidenum">
              <a:rPr lang="el-GR" sz="1200" b="0">
                <a:latin typeface="Arial" charset="0"/>
              </a:rPr>
              <a:pPr algn="r" defTabSz="847726"/>
              <a:t>6</a:t>
            </a:fld>
            <a:endParaRPr lang="el-GR" sz="1200" b="0" dirty="0">
              <a:latin typeface="Arial"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844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9127374-7124-49BC-8685-2E52B1D83843}" type="slidenum">
              <a:rPr lang="el-GR" smtClean="0"/>
              <a:pPr/>
              <a:t>7</a:t>
            </a:fld>
            <a:endParaRPr lang="el-GR" smtClean="0"/>
          </a:p>
        </p:txBody>
      </p:sp>
      <p:sp>
        <p:nvSpPr>
          <p:cNvPr id="46083"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C7B6AA57-2EFE-4D2E-9B3B-E960225286A7}" type="slidenum">
              <a:rPr lang="el-GR" sz="1200" b="0">
                <a:latin typeface="Arial" charset="0"/>
              </a:rPr>
              <a:pPr algn="r" defTabSz="847726"/>
              <a:t>7</a:t>
            </a:fld>
            <a:endParaRPr lang="el-GR" sz="1200" b="0" dirty="0">
              <a:latin typeface="Arial"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75772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B31EBED9-B89B-4EFF-BE2D-D672A8BB7A78}" type="slidenum">
              <a:rPr lang="el-GR" smtClean="0"/>
              <a:pPr/>
              <a:t>8</a:t>
            </a:fld>
            <a:endParaRPr lang="el-GR" smtClean="0"/>
          </a:p>
        </p:txBody>
      </p:sp>
      <p:sp>
        <p:nvSpPr>
          <p:cNvPr id="47107"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96973EF9-C601-4F2C-A0B9-32A752A6D4DD}" type="slidenum">
              <a:rPr lang="el-GR" sz="1200" b="0">
                <a:latin typeface="Arial" charset="0"/>
              </a:rPr>
              <a:pPr algn="r" defTabSz="847726"/>
              <a:t>8</a:t>
            </a:fld>
            <a:endParaRPr lang="el-GR" sz="1200" b="0" dirty="0">
              <a:latin typeface="Arial"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1906062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458294D-E0E8-4165-9574-54C6E0D48127}" type="slidenum">
              <a:rPr lang="el-GR" smtClean="0"/>
              <a:pPr/>
              <a:t>9</a:t>
            </a:fld>
            <a:endParaRPr lang="el-GR" smtClean="0"/>
          </a:p>
        </p:txBody>
      </p:sp>
      <p:sp>
        <p:nvSpPr>
          <p:cNvPr id="48131" name="Rectangle 7"/>
          <p:cNvSpPr txBox="1">
            <a:spLocks noGrp="1" noChangeArrowheads="1"/>
          </p:cNvSpPr>
          <p:nvPr/>
        </p:nvSpPr>
        <p:spPr bwMode="auto">
          <a:xfrm>
            <a:off x="3842818" y="9429305"/>
            <a:ext cx="2937466" cy="495793"/>
          </a:xfrm>
          <a:prstGeom prst="rect">
            <a:avLst/>
          </a:prstGeom>
          <a:noFill/>
          <a:ln w="9525">
            <a:noFill/>
            <a:miter lim="800000"/>
            <a:headEnd/>
            <a:tailEnd/>
          </a:ln>
        </p:spPr>
        <p:txBody>
          <a:bodyPr lIns="84764" tIns="42382" rIns="84764" bIns="42382" anchor="b"/>
          <a:lstStyle/>
          <a:p>
            <a:pPr algn="r" defTabSz="847726"/>
            <a:fld id="{EA3C16D3-586C-46C7-AE7C-E74947EF3466}" type="slidenum">
              <a:rPr lang="el-GR" sz="1200" b="0">
                <a:latin typeface="Arial" charset="0"/>
              </a:rPr>
              <a:pPr algn="r" defTabSz="847726"/>
              <a:t>9</a:t>
            </a:fld>
            <a:endParaRPr lang="el-GR" sz="1200" b="0" dirty="0">
              <a:latin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a:ln/>
        </p:spPr>
        <p:txBody>
          <a:bodyPr lIns="84764" tIns="42382" rIns="84764" bIns="42382"/>
          <a:lstStyle/>
          <a:p>
            <a:pPr eaLnBrk="1" hangingPunct="1"/>
            <a:endParaRPr lang="el-GR" smtClean="0"/>
          </a:p>
        </p:txBody>
      </p:sp>
    </p:spTree>
    <p:extLst>
      <p:ext uri="{BB962C8B-B14F-4D97-AF65-F5344CB8AC3E}">
        <p14:creationId xmlns:p14="http://schemas.microsoft.com/office/powerpoint/2010/main" val="353836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l-GR" sz="2400" b="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l-GR" sz="2400" b="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l-GR" b="0">
              <a:latin typeface="Arial" charset="0"/>
            </a:endParaRPr>
          </a:p>
        </p:txBody>
      </p:sp>
      <p:sp>
        <p:nvSpPr>
          <p:cNvPr id="66565" name="Rectangle 5"/>
          <p:cNvSpPr>
            <a:spLocks noGrp="1" noChangeArrowheads="1"/>
          </p:cNvSpPr>
          <p:nvPr>
            <p:ph type="ctrTitle"/>
          </p:nvPr>
        </p:nvSpPr>
        <p:spPr>
          <a:xfrm>
            <a:off x="685800" y="857250"/>
            <a:ext cx="7772400" cy="2266950"/>
          </a:xfrm>
        </p:spPr>
        <p:txBody>
          <a:bodyPr anchor="ctr" anchorCtr="1"/>
          <a:lstStyle>
            <a:lvl1pPr algn="ctr">
              <a:defRPr sz="3600" i="1"/>
            </a:lvl1pPr>
          </a:lstStyle>
          <a:p>
            <a:r>
              <a:rPr lang="el-GR"/>
              <a:t>Κάντε κλικ για επεξεργασία του τίτλου</a:t>
            </a:r>
          </a:p>
        </p:txBody>
      </p:sp>
      <p:sp>
        <p:nvSpPr>
          <p:cNvPr id="6656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1900"/>
            </a:lvl1pPr>
          </a:lstStyle>
          <a:p>
            <a:r>
              <a:rPr lang="el-GR"/>
              <a:t>Κάντε κλικ για να επεξεργαστείτε τον υπότιτλο του υποδείγματος</a:t>
            </a:r>
          </a:p>
        </p:txBody>
      </p:sp>
      <p:sp>
        <p:nvSpPr>
          <p:cNvPr id="7" name="Rectangle 7"/>
          <p:cNvSpPr>
            <a:spLocks noGrp="1" noChangeArrowheads="1"/>
          </p:cNvSpPr>
          <p:nvPr>
            <p:ph type="dt" sz="half" idx="10"/>
          </p:nvPr>
        </p:nvSpPr>
        <p:spPr/>
        <p:txBody>
          <a:bodyPr/>
          <a:lstStyle>
            <a:lvl1pPr>
              <a:defRPr/>
            </a:lvl1pPr>
          </a:lstStyle>
          <a:p>
            <a:pPr>
              <a:defRPr/>
            </a:pPr>
            <a:endParaRPr lang="el-G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l-G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5B71BBC5-EEEC-4097-91F2-0483DCC17477}"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96E12C15-5E89-4A71-8DA9-6D6EA1162C71}"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27800" y="333375"/>
            <a:ext cx="1924050" cy="575945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755650" y="333375"/>
            <a:ext cx="5619750" cy="575945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022BA6C9-44C1-4287-9AEB-8D00C13FC1F0}"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51810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70981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34180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720122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47577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03574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0396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217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B3EEE6A-13B8-4462-9D4B-BCEF0C8BF4A7}" type="slidenum">
              <a:rPr lang="el-GR"/>
              <a:pPr>
                <a:defRPr/>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229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91567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B4075A2-49F6-490C-B511-9BC6A807BBB7}" type="datetimeFigureOut">
              <a:rPr lang="el-GR" smtClean="0">
                <a:solidFill>
                  <a:prstClr val="black">
                    <a:tint val="75000"/>
                  </a:prstClr>
                </a:solidFill>
              </a:rPr>
              <a:pPr/>
              <a:t>14/11/2015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fld id="{2F6035E5-C53F-4350-8D1F-6D86FE5EE4C9}"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2283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3F239B15-8C88-4154-931A-58BCD32996F6}"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7556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79950" y="1916113"/>
            <a:ext cx="3771900" cy="4176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B21D53B-A47B-49A4-BD6B-F86A41FDC8B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A4F7C647-E6AC-448D-A252-7D9E669BAAFF}"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F35C3231-0234-4C85-A1C2-FD48DC46286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9FFE7C24-82A7-47ED-B846-D4F87A679B65}"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E68BBCB-C96C-43A8-91B2-E24AEAB30A56}"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32967E6-27BB-4342-88A1-ABA350D55220}"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55650" y="333375"/>
            <a:ext cx="7696200"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επεξεργασία του τίτλου</a:t>
            </a:r>
          </a:p>
        </p:txBody>
      </p:sp>
      <p:sp>
        <p:nvSpPr>
          <p:cNvPr id="4099" name="Rectangle 3"/>
          <p:cNvSpPr>
            <a:spLocks noGrp="1" noChangeArrowheads="1"/>
          </p:cNvSpPr>
          <p:nvPr>
            <p:ph type="body" idx="1"/>
          </p:nvPr>
        </p:nvSpPr>
        <p:spPr bwMode="auto">
          <a:xfrm>
            <a:off x="755650" y="1916113"/>
            <a:ext cx="7696200" cy="4176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5540"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l-GR"/>
          </a:p>
        </p:txBody>
      </p:sp>
      <p:sp>
        <p:nvSpPr>
          <p:cNvPr id="65541"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l-GR"/>
          </a:p>
        </p:txBody>
      </p:sp>
      <p:sp>
        <p:nvSpPr>
          <p:cNvPr id="65542"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fld id="{56971C9D-50ED-49CE-9357-5362A5D8A6B2}" type="slidenum">
              <a:rPr lang="el-GR"/>
              <a:pPr>
                <a:defRPr/>
              </a:pPr>
              <a:t>‹#›</a:t>
            </a:fld>
            <a:endParaRPr lang="el-GR"/>
          </a:p>
        </p:txBody>
      </p:sp>
      <p:sp>
        <p:nvSpPr>
          <p:cNvPr id="65544" name="AutoShape 8"/>
          <p:cNvSpPr>
            <a:spLocks noChangeArrowheads="1"/>
          </p:cNvSpPr>
          <p:nvPr userDrawn="1"/>
        </p:nvSpPr>
        <p:spPr bwMode="auto">
          <a:xfrm>
            <a:off x="179388" y="188913"/>
            <a:ext cx="8823325" cy="609600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l-GR" sz="2400" b="0">
              <a:latin typeface="Times New Roman" pitchFamily="18" charset="0"/>
            </a:endParaRPr>
          </a:p>
        </p:txBody>
      </p:sp>
      <p:sp>
        <p:nvSpPr>
          <p:cNvPr id="65545" name="Line 9"/>
          <p:cNvSpPr>
            <a:spLocks noChangeShapeType="1"/>
          </p:cNvSpPr>
          <p:nvPr userDrawn="1"/>
        </p:nvSpPr>
        <p:spPr bwMode="auto">
          <a:xfrm>
            <a:off x="755650" y="1341438"/>
            <a:ext cx="7696200" cy="0"/>
          </a:xfrm>
          <a:prstGeom prst="line">
            <a:avLst/>
          </a:prstGeom>
          <a:noFill/>
          <a:ln w="38100">
            <a:solidFill>
              <a:schemeClr val="folHlink"/>
            </a:solidFill>
            <a:round/>
            <a:headEnd/>
            <a:tailEnd/>
          </a:ln>
          <a:effectLst/>
        </p:spPr>
        <p:txBody>
          <a:bodyPr/>
          <a:lstStyle/>
          <a:p>
            <a:pPr>
              <a:defRPr/>
            </a:pPr>
            <a:endParaRPr lang="el-G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mbria" pitchFamily="18" charset="0"/>
        </a:defRPr>
      </a:lvl2pPr>
      <a:lvl3pPr algn="l" rtl="0" eaLnBrk="0" fontAlgn="base" hangingPunct="0">
        <a:spcBef>
          <a:spcPct val="0"/>
        </a:spcBef>
        <a:spcAft>
          <a:spcPct val="0"/>
        </a:spcAft>
        <a:defRPr sz="2800">
          <a:solidFill>
            <a:schemeClr val="tx2"/>
          </a:solidFill>
          <a:latin typeface="Cambria" pitchFamily="18" charset="0"/>
        </a:defRPr>
      </a:lvl3pPr>
      <a:lvl4pPr algn="l" rtl="0" eaLnBrk="0" fontAlgn="base" hangingPunct="0">
        <a:spcBef>
          <a:spcPct val="0"/>
        </a:spcBef>
        <a:spcAft>
          <a:spcPct val="0"/>
        </a:spcAft>
        <a:defRPr sz="2800">
          <a:solidFill>
            <a:schemeClr val="tx2"/>
          </a:solidFill>
          <a:latin typeface="Cambria" pitchFamily="18" charset="0"/>
        </a:defRPr>
      </a:lvl4pPr>
      <a:lvl5pPr algn="l" rtl="0" eaLnBrk="0" fontAlgn="base" hangingPunct="0">
        <a:spcBef>
          <a:spcPct val="0"/>
        </a:spcBef>
        <a:spcAft>
          <a:spcPct val="0"/>
        </a:spcAft>
        <a:defRPr sz="2800">
          <a:solidFill>
            <a:schemeClr val="tx2"/>
          </a:solidFill>
          <a:latin typeface="Cambria" pitchFamily="18" charset="0"/>
        </a:defRPr>
      </a:lvl5pPr>
      <a:lvl6pPr marL="457200" algn="l" rtl="0" fontAlgn="base">
        <a:spcBef>
          <a:spcPct val="0"/>
        </a:spcBef>
        <a:spcAft>
          <a:spcPct val="0"/>
        </a:spcAft>
        <a:defRPr sz="2800">
          <a:solidFill>
            <a:schemeClr val="tx2"/>
          </a:solidFill>
          <a:latin typeface="Cambria" pitchFamily="18" charset="0"/>
        </a:defRPr>
      </a:lvl6pPr>
      <a:lvl7pPr marL="914400" algn="l" rtl="0" fontAlgn="base">
        <a:spcBef>
          <a:spcPct val="0"/>
        </a:spcBef>
        <a:spcAft>
          <a:spcPct val="0"/>
        </a:spcAft>
        <a:defRPr sz="2800">
          <a:solidFill>
            <a:schemeClr val="tx2"/>
          </a:solidFill>
          <a:latin typeface="Cambria" pitchFamily="18" charset="0"/>
        </a:defRPr>
      </a:lvl7pPr>
      <a:lvl8pPr marL="1371600" algn="l" rtl="0" fontAlgn="base">
        <a:spcBef>
          <a:spcPct val="0"/>
        </a:spcBef>
        <a:spcAft>
          <a:spcPct val="0"/>
        </a:spcAft>
        <a:defRPr sz="2800">
          <a:solidFill>
            <a:schemeClr val="tx2"/>
          </a:solidFill>
          <a:latin typeface="Cambria" pitchFamily="18" charset="0"/>
        </a:defRPr>
      </a:lvl8pPr>
      <a:lvl9pPr marL="1828800" algn="l" rtl="0" fontAlgn="base">
        <a:spcBef>
          <a:spcPct val="0"/>
        </a:spcBef>
        <a:spcAft>
          <a:spcPct val="0"/>
        </a:spcAft>
        <a:defRPr sz="28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a:solidFill>
            <a:schemeClr val="tx1"/>
          </a:solidFill>
          <a:latin typeface="+mn-lt"/>
        </a:defRPr>
      </a:lvl5pPr>
      <a:lvl6pPr marL="2514600" indent="-228600" algn="l" rtl="0" fontAlgn="base">
        <a:spcBef>
          <a:spcPct val="20000"/>
        </a:spcBef>
        <a:spcAft>
          <a:spcPct val="0"/>
        </a:spcAft>
        <a:buClr>
          <a:schemeClr val="folHlink"/>
        </a:buClr>
        <a:buSzPct val="150000"/>
        <a:buChar char="•"/>
        <a:defRPr>
          <a:solidFill>
            <a:schemeClr val="tx1"/>
          </a:solidFill>
          <a:latin typeface="+mn-lt"/>
        </a:defRPr>
      </a:lvl6pPr>
      <a:lvl7pPr marL="2971800" indent="-228600" algn="l" rtl="0" fontAlgn="base">
        <a:spcBef>
          <a:spcPct val="20000"/>
        </a:spcBef>
        <a:spcAft>
          <a:spcPct val="0"/>
        </a:spcAft>
        <a:buClr>
          <a:schemeClr val="folHlink"/>
        </a:buClr>
        <a:buSzPct val="150000"/>
        <a:buChar char="•"/>
        <a:defRPr>
          <a:solidFill>
            <a:schemeClr val="tx1"/>
          </a:solidFill>
          <a:latin typeface="+mn-lt"/>
        </a:defRPr>
      </a:lvl7pPr>
      <a:lvl8pPr marL="3429000" indent="-228600" algn="l" rtl="0" fontAlgn="base">
        <a:spcBef>
          <a:spcPct val="20000"/>
        </a:spcBef>
        <a:spcAft>
          <a:spcPct val="0"/>
        </a:spcAft>
        <a:buClr>
          <a:schemeClr val="folHlink"/>
        </a:buClr>
        <a:buSzPct val="150000"/>
        <a:buChar char="•"/>
        <a:defRPr>
          <a:solidFill>
            <a:schemeClr val="tx1"/>
          </a:solidFill>
          <a:latin typeface="+mn-lt"/>
        </a:defRPr>
      </a:lvl8pPr>
      <a:lvl9pPr marL="3886200" indent="-228600" algn="l" rtl="0" fontAlgn="base">
        <a:spcBef>
          <a:spcPct val="20000"/>
        </a:spcBef>
        <a:spcAft>
          <a:spcPct val="0"/>
        </a:spcAft>
        <a:buClr>
          <a:schemeClr val="folHlink"/>
        </a:buClr>
        <a:buSzPct val="150000"/>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B4075A2-49F6-490C-B511-9BC6A807BBB7}" type="datetimeFigureOut">
              <a:rPr lang="el-GR" b="0" smtClean="0">
                <a:solidFill>
                  <a:prstClr val="black">
                    <a:tint val="75000"/>
                  </a:prstClr>
                </a:solidFill>
                <a:latin typeface="Calibri"/>
              </a:rPr>
              <a:pPr fontAlgn="auto">
                <a:spcBef>
                  <a:spcPts val="0"/>
                </a:spcBef>
                <a:spcAft>
                  <a:spcPts val="0"/>
                </a:spcAft>
              </a:pPr>
              <a:t>14/11/2015</a:t>
            </a:fld>
            <a:endParaRPr lang="el-GR" b="0">
              <a:solidFill>
                <a:prstClr val="black">
                  <a:tint val="75000"/>
                </a:prstClr>
              </a:solidFill>
              <a:latin typeface="Calibri"/>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b="0">
              <a:solidFill>
                <a:prstClr val="black">
                  <a:tint val="75000"/>
                </a:prstClr>
              </a:solidFill>
              <a:latin typeface="Calibri"/>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F6035E5-C53F-4350-8D1F-6D86FE5EE4C9}" type="slidenum">
              <a:rPr lang="el-GR" b="0" smtClean="0">
                <a:solidFill>
                  <a:prstClr val="black">
                    <a:tint val="75000"/>
                  </a:prstClr>
                </a:solidFill>
                <a:latin typeface="Calibri"/>
              </a:rPr>
              <a:pPr fontAlgn="auto">
                <a:spcBef>
                  <a:spcPts val="0"/>
                </a:spcBef>
                <a:spcAft>
                  <a:spcPts val="0"/>
                </a:spcAft>
              </a:pPr>
              <a:t>‹#›</a:t>
            </a:fld>
            <a:endParaRPr lang="el-GR" b="0">
              <a:solidFill>
                <a:prstClr val="black">
                  <a:tint val="75000"/>
                </a:prstClr>
              </a:solidFill>
              <a:latin typeface="Calibri"/>
            </a:endParaRPr>
          </a:p>
        </p:txBody>
      </p:sp>
    </p:spTree>
    <p:extLst>
      <p:ext uri="{BB962C8B-B14F-4D97-AF65-F5344CB8AC3E}">
        <p14:creationId xmlns:p14="http://schemas.microsoft.com/office/powerpoint/2010/main" val="24958671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16.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image" Target="../media/image18.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2.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755650" y="1916113"/>
            <a:ext cx="7559675" cy="1152525"/>
          </a:xfrm>
        </p:spPr>
        <p:txBody>
          <a:bodyPr/>
          <a:lstStyle/>
          <a:p>
            <a:r>
              <a:rPr lang="el-GR" sz="3200" b="1" dirty="0" smtClean="0"/>
              <a:t>ΑΝΑΛΥΣΗ </a:t>
            </a:r>
            <a:r>
              <a:rPr lang="el-GR" sz="3200" b="1" dirty="0"/>
              <a:t>ΔΕΔΟΜΕΝΩΝ</a:t>
            </a:r>
          </a:p>
        </p:txBody>
      </p:sp>
      <p:sp>
        <p:nvSpPr>
          <p:cNvPr id="14338" name="Υπότιτλος 2"/>
          <p:cNvSpPr>
            <a:spLocks noGrp="1"/>
          </p:cNvSpPr>
          <p:nvPr>
            <p:ph type="subTitle" idx="1"/>
          </p:nvPr>
        </p:nvSpPr>
        <p:spPr>
          <a:xfrm>
            <a:off x="684213" y="3141663"/>
            <a:ext cx="7848600" cy="1871662"/>
          </a:xfrm>
        </p:spPr>
        <p:txBody>
          <a:bodyPr/>
          <a:lstStyle/>
          <a:p>
            <a:pPr>
              <a:lnSpc>
                <a:spcPct val="80000"/>
              </a:lnSpc>
            </a:pPr>
            <a:r>
              <a:rPr lang="el-GR" sz="2800" b="1" dirty="0">
                <a:solidFill>
                  <a:schemeClr val="tx1"/>
                </a:solidFill>
              </a:rPr>
              <a:t>Ενότητα 1: </a:t>
            </a:r>
            <a:r>
              <a:rPr lang="el-GR" sz="2800" dirty="0">
                <a:solidFill>
                  <a:schemeClr val="tx1"/>
                </a:solidFill>
                <a:latin typeface="Arial" pitchFamily="34" charset="0"/>
              </a:rPr>
              <a:t>Δειγματοληψία</a:t>
            </a:r>
          </a:p>
        </p:txBody>
      </p:sp>
      <p:pic>
        <p:nvPicPr>
          <p:cNvPr id="14339" name="7 - Εικόνα" descr="Λογότυπο για Άδειες χρήσης Creative Commons BY-NC-ND"/>
          <p:cNvPicPr>
            <a:picLocks noChangeAspect="1"/>
          </p:cNvPicPr>
          <p:nvPr/>
        </p:nvPicPr>
        <p:blipFill>
          <a:blip r:embed="rId3"/>
          <a:srcRect/>
          <a:stretch>
            <a:fillRect/>
          </a:stretch>
        </p:blipFill>
        <p:spPr bwMode="auto">
          <a:xfrm>
            <a:off x="1619250" y="5661025"/>
            <a:ext cx="2444750" cy="855663"/>
          </a:xfrm>
          <a:prstGeom prst="rect">
            <a:avLst/>
          </a:prstGeom>
          <a:noFill/>
          <a:ln w="9525">
            <a:noFill/>
            <a:miter lim="800000"/>
            <a:headEnd/>
            <a:tailEnd/>
          </a:ln>
        </p:spPr>
      </p:pic>
      <p:pic>
        <p:nvPicPr>
          <p:cNvPr id="14340"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a:srcRect/>
          <a:stretch>
            <a:fillRect/>
          </a:stretch>
        </p:blipFill>
        <p:spPr bwMode="auto">
          <a:xfrm>
            <a:off x="4284663" y="5589588"/>
            <a:ext cx="4310062" cy="1027112"/>
          </a:xfrm>
          <a:prstGeom prst="rect">
            <a:avLst/>
          </a:prstGeom>
          <a:noFill/>
          <a:ln w="9525">
            <a:noFill/>
            <a:miter lim="800000"/>
            <a:headEnd/>
            <a:tailEnd/>
          </a:ln>
        </p:spPr>
      </p:pic>
      <p:pic>
        <p:nvPicPr>
          <p:cNvPr id="14341" name="Picture 8" descr="cms4383"/>
          <p:cNvPicPr>
            <a:picLocks noChangeAspect="1" noChangeArrowheads="1"/>
          </p:cNvPicPr>
          <p:nvPr/>
        </p:nvPicPr>
        <p:blipFill>
          <a:blip r:embed="rId5"/>
          <a:srcRect/>
          <a:stretch>
            <a:fillRect/>
          </a:stretch>
        </p:blipFill>
        <p:spPr bwMode="auto">
          <a:xfrm>
            <a:off x="2916238" y="333375"/>
            <a:ext cx="2979737" cy="1676400"/>
          </a:xfrm>
          <a:prstGeom prst="rect">
            <a:avLst/>
          </a:prstGeom>
          <a:noFill/>
          <a:ln w="9525">
            <a:noFill/>
            <a:miter lim="800000"/>
            <a:headEnd/>
            <a:tailEnd/>
          </a:ln>
        </p:spPr>
      </p:pic>
      <p:sp>
        <p:nvSpPr>
          <p:cNvPr id="14342" name="Rectangle 7"/>
          <p:cNvSpPr>
            <a:spLocks noChangeArrowheads="1"/>
          </p:cNvSpPr>
          <p:nvPr/>
        </p:nvSpPr>
        <p:spPr bwMode="auto">
          <a:xfrm>
            <a:off x="2484438" y="4652963"/>
            <a:ext cx="4572000" cy="646331"/>
          </a:xfrm>
          <a:prstGeom prst="rect">
            <a:avLst/>
          </a:prstGeom>
          <a:noFill/>
          <a:ln w="9525">
            <a:noFill/>
            <a:miter lim="800000"/>
            <a:headEnd/>
            <a:tailEnd/>
          </a:ln>
        </p:spPr>
        <p:txBody>
          <a:bodyPr>
            <a:spAutoFit/>
          </a:bodyPr>
          <a:lstStyle/>
          <a:p>
            <a:pPr algn="ctr" fontAlgn="auto">
              <a:spcBef>
                <a:spcPts val="0"/>
              </a:spcBef>
              <a:spcAft>
                <a:spcPts val="0"/>
              </a:spcAft>
            </a:pPr>
            <a:r>
              <a:rPr lang="el-GR" i="1" dirty="0" smtClean="0">
                <a:solidFill>
                  <a:prstClr val="black"/>
                </a:solidFill>
                <a:latin typeface="Calibri"/>
              </a:rPr>
              <a:t>Ελένη Γάκη</a:t>
            </a:r>
            <a:endParaRPr lang="el-GR" i="1" dirty="0">
              <a:solidFill>
                <a:prstClr val="black"/>
              </a:solidFill>
              <a:latin typeface="Calibri"/>
            </a:endParaRPr>
          </a:p>
          <a:p>
            <a:pPr algn="ctr" fontAlgn="auto">
              <a:spcBef>
                <a:spcPts val="0"/>
              </a:spcBef>
              <a:spcAft>
                <a:spcPts val="0"/>
              </a:spcAft>
            </a:pPr>
            <a:r>
              <a:rPr lang="el-GR" i="1" dirty="0">
                <a:solidFill>
                  <a:prstClr val="black"/>
                </a:solidFill>
                <a:latin typeface="Calibri"/>
              </a:rPr>
              <a:t>Τμήμα </a:t>
            </a:r>
            <a:r>
              <a:rPr lang="el-GR" i="1" dirty="0" smtClean="0">
                <a:solidFill>
                  <a:prstClr val="black"/>
                </a:solidFill>
                <a:latin typeface="Calibri"/>
              </a:rPr>
              <a:t>Διοίκησης Επιχειρήσεων</a:t>
            </a:r>
            <a:endParaRPr lang="el-GR" i="1" dirty="0">
              <a:solidFill>
                <a:prstClr val="black"/>
              </a:solidFill>
              <a:latin typeface="Calibri"/>
            </a:endParaRPr>
          </a:p>
        </p:txBody>
      </p:sp>
    </p:spTree>
    <p:extLst>
      <p:ext uri="{BB962C8B-B14F-4D97-AF65-F5344CB8AC3E}">
        <p14:creationId xmlns:p14="http://schemas.microsoft.com/office/powerpoint/2010/main" val="3936776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12291"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a:t>
            </a:r>
            <a:r>
              <a:rPr lang="el-GR" b="0"/>
              <a:t> </a:t>
            </a:r>
            <a:r>
              <a:rPr lang="el-GR" sz="2800" b="0">
                <a:solidFill>
                  <a:schemeClr val="tx2"/>
                </a:solidFill>
              </a:rPr>
              <a:t>Δειγματοληψία </a:t>
            </a:r>
            <a:r>
              <a:rPr lang="el-GR" sz="2400" b="0" i="1">
                <a:solidFill>
                  <a:schemeClr val="tx2"/>
                </a:solidFill>
              </a:rPr>
              <a:t>(</a:t>
            </a:r>
            <a:r>
              <a:rPr lang="en-GB" sz="2400" b="0" i="1">
                <a:solidFill>
                  <a:schemeClr val="tx2"/>
                </a:solidFill>
              </a:rPr>
              <a:t>Systematic Sampling</a:t>
            </a:r>
            <a:r>
              <a:rPr lang="el-GR" sz="2400" b="0" i="1">
                <a:solidFill>
                  <a:schemeClr val="tx2"/>
                </a:solidFill>
              </a:rPr>
              <a:t>)</a:t>
            </a:r>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298" name="Text Box 10"/>
          <p:cNvSpPr txBox="1">
            <a:spLocks noChangeArrowheads="1"/>
          </p:cNvSpPr>
          <p:nvPr/>
        </p:nvSpPr>
        <p:spPr bwMode="auto">
          <a:xfrm>
            <a:off x="684213" y="1628775"/>
            <a:ext cx="7704137" cy="4486275"/>
          </a:xfrm>
          <a:prstGeom prst="rect">
            <a:avLst/>
          </a:prstGeom>
          <a:noFill/>
          <a:ln w="9525">
            <a:noFill/>
            <a:miter lim="800000"/>
            <a:headEnd/>
            <a:tailEnd/>
          </a:ln>
        </p:spPr>
        <p:txBody>
          <a:bodyPr>
            <a:spAutoFit/>
          </a:bodyPr>
          <a:lstStyle/>
          <a:p>
            <a:pPr algn="just"/>
            <a:r>
              <a:rPr lang="el-GR" b="0"/>
              <a:t>Ένα </a:t>
            </a:r>
            <a:r>
              <a:rPr lang="el-GR" b="0">
                <a:solidFill>
                  <a:schemeClr val="tx2"/>
                </a:solidFill>
              </a:rPr>
              <a:t>συστηματικό τυχαίο δείγμα</a:t>
            </a:r>
            <a:r>
              <a:rPr lang="el-GR" b="0"/>
              <a:t> είναι στην ουσία ένα στρωματοποιημένο δείγμα που </a:t>
            </a:r>
            <a:r>
              <a:rPr lang="el-GR" b="0">
                <a:solidFill>
                  <a:schemeClr val="tx2"/>
                </a:solidFill>
              </a:rPr>
              <a:t>οι μονάδες του έχουν την ίδια σχετική θέση στο στρώμα</a:t>
            </a:r>
            <a:r>
              <a:rPr lang="el-GR" b="0"/>
              <a:t>. </a:t>
            </a:r>
          </a:p>
          <a:p>
            <a:pPr algn="just"/>
            <a:endParaRPr lang="el-GR" b="0"/>
          </a:p>
          <a:p>
            <a:pPr algn="just"/>
            <a:endParaRPr lang="el-GR" b="0"/>
          </a:p>
          <a:p>
            <a:pPr algn="just"/>
            <a:endParaRPr lang="el-GR" b="0"/>
          </a:p>
          <a:p>
            <a:pPr algn="just"/>
            <a:r>
              <a:rPr lang="el-GR" b="0"/>
              <a:t>Το συστηματικό δείγμα είναι πιο </a:t>
            </a:r>
            <a:r>
              <a:rPr lang="el-GR" b="0">
                <a:solidFill>
                  <a:schemeClr val="tx2"/>
                </a:solidFill>
              </a:rPr>
              <a:t>ομοιόμορφα</a:t>
            </a:r>
            <a:r>
              <a:rPr lang="el-GR" b="0"/>
              <a:t> κατανεμημένο στον πληθυσμό με αποτέλεσμα να δίνει συχνά πιο </a:t>
            </a:r>
            <a:r>
              <a:rPr lang="el-GR" b="0">
                <a:solidFill>
                  <a:schemeClr val="tx2"/>
                </a:solidFill>
              </a:rPr>
              <a:t>ακριβείς</a:t>
            </a:r>
            <a:r>
              <a:rPr lang="el-GR" b="0"/>
              <a:t> εκτιμήσεις από ένα αντίστοιχο στρωματοποιημένο ή απλό τυχαίο δείγμα.</a:t>
            </a:r>
          </a:p>
          <a:p>
            <a:pPr algn="just"/>
            <a:endParaRPr lang="el-GR" b="0"/>
          </a:p>
          <a:p>
            <a:pPr algn="just"/>
            <a:r>
              <a:rPr lang="el-GR" b="0" u="sng">
                <a:solidFill>
                  <a:schemeClr val="tx2"/>
                </a:solidFill>
              </a:rPr>
              <a:t>Πλεονέκτημα</a:t>
            </a:r>
            <a:r>
              <a:rPr lang="el-GR" b="0"/>
              <a:t>: ταχύτητα επιλογής του δείγματος και σχετικός υψηλός βαθμός ακρίβειας στις εκτιμήσεις που δίνει.</a:t>
            </a:r>
          </a:p>
          <a:p>
            <a:pPr algn="just"/>
            <a:endParaRPr lang="el-GR" b="0"/>
          </a:p>
          <a:p>
            <a:pPr algn="just"/>
            <a:r>
              <a:rPr lang="el-GR" b="0" u="sng">
                <a:solidFill>
                  <a:schemeClr val="tx2"/>
                </a:solidFill>
              </a:rPr>
              <a:t>Μειονέκτημα</a:t>
            </a:r>
            <a:r>
              <a:rPr lang="el-GR" b="0"/>
              <a:t>:  κίνδυνος εσφαλμένων εκτιμήσεων στην περίπτωση ύπαρξης περιοδικότητας στις μονάδες του πληθυσμού, κάτι που δεν μπορεί εύκολα να εντοπισθεί.</a:t>
            </a:r>
          </a:p>
          <a:p>
            <a:pPr algn="just"/>
            <a:endParaRPr lang="el-GR" b="0"/>
          </a:p>
        </p:txBody>
      </p:sp>
      <p:sp>
        <p:nvSpPr>
          <p:cNvPr id="12299"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2300" name="AutoShape 15"/>
          <p:cNvSpPr>
            <a:spLocks noChangeArrowheads="1"/>
          </p:cNvSpPr>
          <p:nvPr/>
        </p:nvSpPr>
        <p:spPr bwMode="auto">
          <a:xfrm>
            <a:off x="3924300" y="2420938"/>
            <a:ext cx="576263" cy="50482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13315" name="Rectangle 5"/>
          <p:cNvSpPr>
            <a:spLocks noChangeArrowheads="1"/>
          </p:cNvSpPr>
          <p:nvPr/>
        </p:nvSpPr>
        <p:spPr bwMode="auto">
          <a:xfrm>
            <a:off x="684213" y="2276475"/>
            <a:ext cx="7993062" cy="1190625"/>
          </a:xfrm>
          <a:prstGeom prst="rect">
            <a:avLst/>
          </a:prstGeom>
          <a:noFill/>
          <a:ln w="9525">
            <a:noFill/>
            <a:miter lim="800000"/>
            <a:headEnd/>
            <a:tailEnd/>
          </a:ln>
        </p:spPr>
        <p:txBody>
          <a:bodyPr anchor="ctr">
            <a:spAutoFit/>
          </a:bodyPr>
          <a:lstStyle/>
          <a:p>
            <a:pPr algn="just"/>
            <a:r>
              <a:rPr lang="el-GR" b="0"/>
              <a:t>Α. Εκτίμηση Παραμέτρων</a:t>
            </a:r>
            <a:endParaRPr lang="en-US" b="0"/>
          </a:p>
          <a:p>
            <a:pPr algn="just"/>
            <a:endParaRPr lang="en-US" b="0"/>
          </a:p>
          <a:p>
            <a:pPr algn="just"/>
            <a:r>
              <a:rPr lang="el-GR" b="0"/>
              <a:t>Β. Μέγεθος δείγματος </a:t>
            </a:r>
            <a:endParaRPr lang="en-US" b="0"/>
          </a:p>
          <a:p>
            <a:pPr algn="just"/>
            <a:endParaRPr lang="en-US" b="0"/>
          </a:p>
        </p:txBody>
      </p:sp>
      <p:sp>
        <p:nvSpPr>
          <p:cNvPr id="13316" name="Rectangle 3"/>
          <p:cNvSpPr>
            <a:spLocks noChangeArrowheads="1"/>
          </p:cNvSpPr>
          <p:nvPr/>
        </p:nvSpPr>
        <p:spPr bwMode="auto">
          <a:xfrm>
            <a:off x="684213"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1331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331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332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332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468313" y="1700213"/>
            <a:ext cx="7993062" cy="2014537"/>
          </a:xfrm>
          <a:prstGeom prst="rect">
            <a:avLst/>
          </a:prstGeom>
          <a:noFill/>
          <a:ln w="9525">
            <a:noFill/>
            <a:miter lim="800000"/>
            <a:headEnd/>
            <a:tailEnd/>
          </a:ln>
        </p:spPr>
        <p:txBody>
          <a:bodyPr anchor="ct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t>α. 	Εκτίμηση του μέσου ενός πληθυσμού</a:t>
            </a:r>
          </a:p>
          <a:p>
            <a:pPr algn="just"/>
            <a:r>
              <a:rPr lang="el-GR" b="0"/>
              <a:t>β. 	Εκτίμηση του συνολικού μεγέθους κάποιου χαρακτηριστικού ενός 	πληθυσμού</a:t>
            </a:r>
          </a:p>
          <a:p>
            <a:pPr algn="just"/>
            <a:r>
              <a:rPr lang="el-GR" b="0"/>
              <a:t>γ. 	Εκτίμηση ποσοστού</a:t>
            </a:r>
            <a:endParaRPr lang="en-US" b="0">
              <a:solidFill>
                <a:schemeClr val="tx2"/>
              </a:solidFill>
            </a:endParaRPr>
          </a:p>
          <a:p>
            <a:pPr algn="just"/>
            <a:endParaRPr lang="en-US" b="0">
              <a:solidFill>
                <a:schemeClr val="tx2"/>
              </a:solidFill>
            </a:endParaRPr>
          </a:p>
        </p:txBody>
      </p:sp>
      <p:sp>
        <p:nvSpPr>
          <p:cNvPr id="14339"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143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434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434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43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434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434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4346" name="Rectangle 1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nvSpPr>
        <p:spPr bwMode="auto">
          <a:xfrm>
            <a:off x="468313" y="1557338"/>
            <a:ext cx="7993062" cy="2687637"/>
          </a:xfrm>
          <a:prstGeom prst="rect">
            <a:avLst/>
          </a:prstGeom>
          <a:noFill/>
          <a:ln w="9525">
            <a:noFill/>
            <a:miter lim="800000"/>
            <a:headEnd/>
            <a:tailEnd/>
          </a:ln>
        </p:spPr>
        <p:txBody>
          <a:bodyPr anchor="ctr">
            <a:spAutoFit/>
          </a:bodyPr>
          <a:lstStyle/>
          <a:p>
            <a:pPr algn="just"/>
            <a:r>
              <a:rPr lang="el-GR" sz="1600" b="0">
                <a:solidFill>
                  <a:schemeClr val="tx2"/>
                </a:solidFill>
              </a:rPr>
              <a:t>Α. </a:t>
            </a:r>
            <a:r>
              <a:rPr lang="el-GR" sz="1600" b="0" u="sng">
                <a:solidFill>
                  <a:schemeClr val="tx2"/>
                </a:solidFill>
              </a:rPr>
              <a:t>Εκτίμηση Παραμέτρων</a:t>
            </a:r>
            <a:r>
              <a:rPr lang="el-GR" sz="1600" b="0">
                <a:solidFill>
                  <a:schemeClr val="tx2"/>
                </a:solidFill>
              </a:rPr>
              <a:t> </a:t>
            </a:r>
          </a:p>
          <a:p>
            <a:pPr algn="just"/>
            <a:endParaRPr lang="el-GR" sz="1600" b="0">
              <a:solidFill>
                <a:schemeClr val="tx2"/>
              </a:solidFill>
            </a:endParaRPr>
          </a:p>
          <a:p>
            <a:pPr algn="just"/>
            <a:r>
              <a:rPr lang="el-GR" sz="1600" b="0">
                <a:solidFill>
                  <a:srgbClr val="FF3300"/>
                </a:solidFill>
              </a:rPr>
              <a:t>α. Εκτίμηση του μέσου ενός πληθυσμού</a:t>
            </a:r>
          </a:p>
          <a:p>
            <a:pPr algn="just"/>
            <a:endParaRPr lang="el-GR" sz="1600" b="0">
              <a:solidFill>
                <a:srgbClr val="FF3300"/>
              </a:solidFill>
            </a:endParaRPr>
          </a:p>
          <a:p>
            <a:pPr algn="just"/>
            <a:r>
              <a:rPr lang="el-GR" b="0"/>
              <a:t>Έστω πληθυσμός μεγέθους Ν και Χ το χαρακτηριστικό του οποίου τη μέση τιμή μ θέλουμε να εκτιμήσουμε χρησιμοποιώντας 1-ανά-</a:t>
            </a:r>
            <a:r>
              <a:rPr lang="en-US" b="0"/>
              <a:t>k</a:t>
            </a:r>
            <a:r>
              <a:rPr lang="el-GR" b="0"/>
              <a:t> στρωματοποιημένα απλά τυχαία δείγματα μεγέθους </a:t>
            </a:r>
            <a:r>
              <a:rPr lang="en-US" b="0"/>
              <a:t>n</a:t>
            </a:r>
            <a:r>
              <a:rPr lang="el-GR" b="0"/>
              <a:t>. Έστω επιπλέον ότι </a:t>
            </a:r>
            <a:r>
              <a:rPr lang="en-US" b="0"/>
              <a:t>N</a:t>
            </a:r>
            <a:r>
              <a:rPr lang="el-GR" b="0"/>
              <a:t>=</a:t>
            </a:r>
            <a:r>
              <a:rPr lang="en-US" b="0"/>
              <a:t>nk</a:t>
            </a:r>
            <a:r>
              <a:rPr lang="el-GR" b="0"/>
              <a:t>. </a:t>
            </a:r>
          </a:p>
          <a:p>
            <a:pPr algn="just"/>
            <a:endParaRPr lang="el-GR" b="0"/>
          </a:p>
          <a:p>
            <a:pPr algn="just"/>
            <a:r>
              <a:rPr lang="el-GR" b="0"/>
              <a:t>Όλα τα δείγματα είναι:</a:t>
            </a:r>
            <a:endParaRPr lang="el-GR" sz="1600" b="0">
              <a:solidFill>
                <a:srgbClr val="FF3300"/>
              </a:solidFill>
            </a:endParaRPr>
          </a:p>
          <a:p>
            <a:pPr algn="just"/>
            <a:endParaRPr lang="en-US" sz="1600" b="0">
              <a:solidFill>
                <a:schemeClr val="tx2"/>
              </a:solidFill>
            </a:endParaRPr>
          </a:p>
        </p:txBody>
      </p:sp>
      <p:sp>
        <p:nvSpPr>
          <p:cNvPr id="15363"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53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536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536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536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15370" name="Picture 22"/>
          <p:cNvPicPr>
            <a:picLocks noChangeAspect="1" noChangeArrowheads="1"/>
          </p:cNvPicPr>
          <p:nvPr/>
        </p:nvPicPr>
        <p:blipFill>
          <a:blip r:embed="rId3" cstate="print"/>
          <a:srcRect/>
          <a:stretch>
            <a:fillRect/>
          </a:stretch>
        </p:blipFill>
        <p:spPr bwMode="auto">
          <a:xfrm>
            <a:off x="2411413" y="3644900"/>
            <a:ext cx="5430837" cy="1560513"/>
          </a:xfrm>
          <a:prstGeom prst="rect">
            <a:avLst/>
          </a:prstGeom>
          <a:noFill/>
          <a:ln w="9525">
            <a:noFill/>
            <a:miter lim="800000"/>
            <a:headEnd/>
            <a:tailEnd/>
          </a:ln>
        </p:spPr>
      </p:pic>
      <p:pic>
        <p:nvPicPr>
          <p:cNvPr id="15371" name="Picture 23"/>
          <p:cNvPicPr>
            <a:picLocks noChangeAspect="1" noChangeArrowheads="1"/>
          </p:cNvPicPr>
          <p:nvPr/>
        </p:nvPicPr>
        <p:blipFill>
          <a:blip r:embed="rId4" cstate="print"/>
          <a:srcRect/>
          <a:stretch>
            <a:fillRect/>
          </a:stretch>
        </p:blipFill>
        <p:spPr bwMode="auto">
          <a:xfrm>
            <a:off x="395288" y="5373688"/>
            <a:ext cx="5273675" cy="77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468313" y="1341438"/>
            <a:ext cx="7993062" cy="1069975"/>
          </a:xfrm>
          <a:prstGeom prst="rect">
            <a:avLst/>
          </a:prstGeom>
          <a:noFill/>
          <a:ln w="9525">
            <a:noFill/>
            <a:miter lim="800000"/>
            <a:headEnd/>
            <a:tailEnd/>
          </a:ln>
        </p:spPr>
        <p:txBody>
          <a:bodyPr anchor="ctr">
            <a:spAutoFit/>
          </a:bodyPr>
          <a:lstStyle/>
          <a:p>
            <a:pPr algn="just"/>
            <a:r>
              <a:rPr lang="el-GR" sz="1600" b="0">
                <a:solidFill>
                  <a:schemeClr val="tx2"/>
                </a:solidFill>
              </a:rPr>
              <a:t>Α. </a:t>
            </a:r>
            <a:r>
              <a:rPr lang="el-GR" sz="1600" b="0" u="sng">
                <a:solidFill>
                  <a:schemeClr val="tx2"/>
                </a:solidFill>
              </a:rPr>
              <a:t>Εκτίμηση Παραμέτρων</a:t>
            </a:r>
            <a:r>
              <a:rPr lang="el-GR" sz="1600" b="0">
                <a:solidFill>
                  <a:schemeClr val="tx2"/>
                </a:solidFill>
              </a:rPr>
              <a:t> </a:t>
            </a:r>
          </a:p>
          <a:p>
            <a:pPr algn="just"/>
            <a:endParaRPr lang="el-GR" sz="1600" b="0">
              <a:solidFill>
                <a:schemeClr val="tx2"/>
              </a:solidFill>
            </a:endParaRPr>
          </a:p>
          <a:p>
            <a:pPr algn="just"/>
            <a:r>
              <a:rPr lang="el-GR" sz="1600" b="0">
                <a:solidFill>
                  <a:srgbClr val="FF3300"/>
                </a:solidFill>
              </a:rPr>
              <a:t>α. Εκτίμηση του μέσου ενός πληθυσμού</a:t>
            </a:r>
          </a:p>
          <a:p>
            <a:pPr algn="just"/>
            <a:endParaRPr lang="en-US" sz="1600" b="0">
              <a:solidFill>
                <a:schemeClr val="tx2"/>
              </a:solidFill>
            </a:endParaRPr>
          </a:p>
        </p:txBody>
      </p:sp>
      <p:sp>
        <p:nvSpPr>
          <p:cNvPr id="16387"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1638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638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63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639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639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639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6394" name="Rectangle 10"/>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pic>
        <p:nvPicPr>
          <p:cNvPr id="16395" name="Picture 15"/>
          <p:cNvPicPr>
            <a:picLocks noChangeAspect="1" noChangeArrowheads="1"/>
          </p:cNvPicPr>
          <p:nvPr/>
        </p:nvPicPr>
        <p:blipFill>
          <a:blip r:embed="rId3" cstate="print"/>
          <a:srcRect/>
          <a:stretch>
            <a:fillRect/>
          </a:stretch>
        </p:blipFill>
        <p:spPr bwMode="auto">
          <a:xfrm>
            <a:off x="2268538" y="2205038"/>
            <a:ext cx="3797300"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468313" y="1412875"/>
            <a:ext cx="7993062" cy="1314450"/>
          </a:xfrm>
          <a:prstGeom prst="rect">
            <a:avLst/>
          </a:prstGeom>
          <a:noFill/>
          <a:ln w="9525">
            <a:noFill/>
            <a:miter lim="800000"/>
            <a:headEnd/>
            <a:tailEnd/>
          </a:ln>
        </p:spPr>
        <p:txBody>
          <a:bodyPr anchor="ctr">
            <a:spAutoFit/>
          </a:bodyPr>
          <a:lstStyle/>
          <a:p>
            <a:pPr algn="just"/>
            <a:r>
              <a:rPr lang="el-GR" sz="1600" b="0">
                <a:solidFill>
                  <a:schemeClr val="tx2"/>
                </a:solidFill>
              </a:rPr>
              <a:t>Α. </a:t>
            </a:r>
            <a:r>
              <a:rPr lang="el-GR" sz="1600" b="0" u="sng">
                <a:solidFill>
                  <a:schemeClr val="tx2"/>
                </a:solidFill>
              </a:rPr>
              <a:t>Εκτίμηση Παραμέτρων</a:t>
            </a:r>
            <a:r>
              <a:rPr lang="el-GR" sz="1600" b="0">
                <a:solidFill>
                  <a:schemeClr val="tx2"/>
                </a:solidFill>
              </a:rPr>
              <a:t> </a:t>
            </a:r>
          </a:p>
          <a:p>
            <a:pPr algn="just"/>
            <a:endParaRPr lang="el-GR" sz="1600" b="0">
              <a:solidFill>
                <a:schemeClr val="tx2"/>
              </a:solidFill>
            </a:endParaRPr>
          </a:p>
          <a:p>
            <a:pPr algn="just"/>
            <a:r>
              <a:rPr lang="el-GR" sz="1600" b="0">
                <a:solidFill>
                  <a:srgbClr val="FF3300"/>
                </a:solidFill>
              </a:rPr>
              <a:t>β. Εκτίμηση του συνολικού μεγέθους κάποιου χαρακτηριστικού ενός πληθυσμού</a:t>
            </a:r>
          </a:p>
          <a:p>
            <a:pPr algn="just"/>
            <a:endParaRPr lang="el-GR" sz="1600" b="0">
              <a:solidFill>
                <a:srgbClr val="FF3300"/>
              </a:solidFill>
            </a:endParaRPr>
          </a:p>
          <a:p>
            <a:pPr algn="just"/>
            <a:endParaRPr lang="en-US" sz="1600" b="0">
              <a:solidFill>
                <a:schemeClr val="tx2"/>
              </a:solidFill>
            </a:endParaRPr>
          </a:p>
        </p:txBody>
      </p:sp>
      <p:sp>
        <p:nvSpPr>
          <p:cNvPr id="17411"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74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741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741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741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741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17418" name="Picture 28"/>
          <p:cNvPicPr>
            <a:picLocks noChangeAspect="1" noChangeArrowheads="1"/>
          </p:cNvPicPr>
          <p:nvPr/>
        </p:nvPicPr>
        <p:blipFill>
          <a:blip r:embed="rId3" cstate="print"/>
          <a:srcRect/>
          <a:stretch>
            <a:fillRect/>
          </a:stretch>
        </p:blipFill>
        <p:spPr bwMode="auto">
          <a:xfrm>
            <a:off x="2484438" y="2205038"/>
            <a:ext cx="4111625"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5"/>
          <p:cNvSpPr>
            <a:spLocks noChangeArrowheads="1"/>
          </p:cNvSpPr>
          <p:nvPr/>
        </p:nvSpPr>
        <p:spPr bwMode="auto">
          <a:xfrm>
            <a:off x="395288" y="1666875"/>
            <a:ext cx="7993062" cy="1803400"/>
          </a:xfrm>
          <a:prstGeom prst="rect">
            <a:avLst/>
          </a:prstGeom>
          <a:noFill/>
          <a:ln w="9525">
            <a:noFill/>
            <a:miter lim="800000"/>
            <a:headEnd/>
            <a:tailEnd/>
          </a:ln>
        </p:spPr>
        <p:txBody>
          <a:bodyPr anchor="ctr">
            <a:spAutoFit/>
          </a:bodyPr>
          <a:lstStyle/>
          <a:p>
            <a:pPr algn="just"/>
            <a:r>
              <a:rPr lang="el-GR" sz="1600" b="0">
                <a:solidFill>
                  <a:schemeClr val="tx2"/>
                </a:solidFill>
              </a:rPr>
              <a:t>Α. </a:t>
            </a:r>
            <a:r>
              <a:rPr lang="el-GR" sz="1600" b="0" u="sng">
                <a:solidFill>
                  <a:schemeClr val="tx2"/>
                </a:solidFill>
              </a:rPr>
              <a:t>Εκτίμηση Παραμέτρων</a:t>
            </a:r>
            <a:r>
              <a:rPr lang="el-GR" sz="1600" b="0">
                <a:solidFill>
                  <a:schemeClr val="tx2"/>
                </a:solidFill>
              </a:rPr>
              <a:t> </a:t>
            </a:r>
          </a:p>
          <a:p>
            <a:pPr algn="just"/>
            <a:endParaRPr lang="el-GR" sz="1600" b="0">
              <a:solidFill>
                <a:schemeClr val="tx2"/>
              </a:solidFill>
            </a:endParaRPr>
          </a:p>
          <a:p>
            <a:pPr algn="just"/>
            <a:r>
              <a:rPr lang="el-GR" sz="1600" b="0">
                <a:solidFill>
                  <a:srgbClr val="FF3300"/>
                </a:solidFill>
              </a:rPr>
              <a:t>β. Εκτίμηση του συνολικού μεγέθους κάποιου χαρακτηριστικού ενός πληθυσμού</a:t>
            </a:r>
          </a:p>
          <a:p>
            <a:pPr algn="just"/>
            <a:endParaRPr lang="el-GR" sz="1600" b="0">
              <a:solidFill>
                <a:srgbClr val="FF3300"/>
              </a:solidFill>
            </a:endParaRPr>
          </a:p>
          <a:p>
            <a:pPr algn="just"/>
            <a:r>
              <a:rPr lang="el-GR" sz="1600" b="0"/>
              <a:t>Η διαίρεση του αρχικού πληθυσμού των </a:t>
            </a:r>
            <a:r>
              <a:rPr lang="en-US" sz="1600" b="0"/>
              <a:t>N</a:t>
            </a:r>
            <a:r>
              <a:rPr lang="el-GR" sz="1600" b="0"/>
              <a:t>=</a:t>
            </a:r>
            <a:r>
              <a:rPr lang="en-US" sz="1600" b="0"/>
              <a:t>nk</a:t>
            </a:r>
            <a:r>
              <a:rPr lang="el-GR" sz="1600" b="0"/>
              <a:t> μονάδων σε </a:t>
            </a:r>
            <a:r>
              <a:rPr lang="en-US" sz="1600" b="0"/>
              <a:t>k</a:t>
            </a:r>
            <a:r>
              <a:rPr lang="el-GR" sz="1600" b="0"/>
              <a:t> ομάδες δίνει τη δυνατότητα έκφρασης της διακύμανσης σ</a:t>
            </a:r>
            <a:r>
              <a:rPr lang="el-GR" sz="1600" b="0" baseline="30000"/>
              <a:t>2</a:t>
            </a:r>
            <a:r>
              <a:rPr lang="el-GR" sz="1600" b="0"/>
              <a:t> του πληθυσμού ως συνάρτησης της διακύμανσης «μεταξύ» των </a:t>
            </a:r>
            <a:r>
              <a:rPr lang="en-US" sz="1600" b="0"/>
              <a:t>k</a:t>
            </a:r>
            <a:r>
              <a:rPr lang="el-GR" sz="1600" b="0"/>
              <a:t> ομάδων και της διακύμανσης «μέσα» στις ομάδες. Αποδεικνύεται ότι:</a:t>
            </a:r>
            <a:endParaRPr lang="en-US" sz="1600" b="0"/>
          </a:p>
        </p:txBody>
      </p:sp>
      <p:sp>
        <p:nvSpPr>
          <p:cNvPr id="2053"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5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5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5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5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5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60" name="Rectangle 12"/>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l-GR"/>
          </a:p>
        </p:txBody>
      </p:sp>
      <p:graphicFrame>
        <p:nvGraphicFramePr>
          <p:cNvPr id="2050" name="Object 11"/>
          <p:cNvGraphicFramePr>
            <a:graphicFrameLocks noChangeAspect="1"/>
          </p:cNvGraphicFramePr>
          <p:nvPr/>
        </p:nvGraphicFramePr>
        <p:xfrm>
          <a:off x="3059113" y="3500438"/>
          <a:ext cx="1828800" cy="238125"/>
        </p:xfrm>
        <a:graphic>
          <a:graphicData uri="http://schemas.openxmlformats.org/presentationml/2006/ole">
            <mc:AlternateContent xmlns:mc="http://schemas.openxmlformats.org/markup-compatibility/2006">
              <mc:Choice xmlns:v="urn:schemas-microsoft-com:vml" Requires="v">
                <p:oleObj spid="_x0000_s2056" name="Equation" r:id="rId4" imgW="1828800" imgH="241300" progId="Equation.DSMT4">
                  <p:embed/>
                </p:oleObj>
              </mc:Choice>
              <mc:Fallback>
                <p:oleObj name="Equation" r:id="rId4" imgW="1828800" imgH="2413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500438"/>
                        <a:ext cx="1828800"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1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el-GR"/>
          </a:p>
        </p:txBody>
      </p:sp>
      <p:graphicFrame>
        <p:nvGraphicFramePr>
          <p:cNvPr id="2051" name="Object 14"/>
          <p:cNvGraphicFramePr>
            <a:graphicFrameLocks noChangeAspect="1"/>
          </p:cNvGraphicFramePr>
          <p:nvPr/>
        </p:nvGraphicFramePr>
        <p:xfrm>
          <a:off x="971550" y="5445125"/>
          <a:ext cx="2376488" cy="331788"/>
        </p:xfrm>
        <a:graphic>
          <a:graphicData uri="http://schemas.openxmlformats.org/presentationml/2006/ole">
            <mc:AlternateContent xmlns:mc="http://schemas.openxmlformats.org/markup-compatibility/2006">
              <mc:Choice xmlns:v="urn:schemas-microsoft-com:vml" Requires="v">
                <p:oleObj spid="_x0000_s2057" name="Equation" r:id="rId6" imgW="1841500" imgH="254000" progId="Equation.DSMT4">
                  <p:embed/>
                </p:oleObj>
              </mc:Choice>
              <mc:Fallback>
                <p:oleObj name="Equation" r:id="rId6" imgW="1841500" imgH="254000" progId="Equation.DSMT4">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5445125"/>
                        <a:ext cx="2376488"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2" name="Text Box 16"/>
          <p:cNvSpPr txBox="1">
            <a:spLocks noChangeArrowheads="1"/>
          </p:cNvSpPr>
          <p:nvPr/>
        </p:nvSpPr>
        <p:spPr bwMode="auto">
          <a:xfrm>
            <a:off x="3563938" y="4652963"/>
            <a:ext cx="5184775" cy="1497012"/>
          </a:xfrm>
          <a:prstGeom prst="rect">
            <a:avLst/>
          </a:prstGeom>
          <a:noFill/>
          <a:ln w="22225">
            <a:solidFill>
              <a:schemeClr val="tx2"/>
            </a:solidFill>
            <a:miter lim="800000"/>
            <a:headEnd/>
            <a:tailEnd/>
          </a:ln>
        </p:spPr>
        <p:txBody>
          <a:bodyPr>
            <a:spAutoFit/>
          </a:bodyPr>
          <a:lstStyle/>
          <a:p>
            <a:pPr>
              <a:spcBef>
                <a:spcPct val="50000"/>
              </a:spcBef>
            </a:pPr>
            <a:r>
              <a:rPr lang="el-GR" sz="1400" b="0" dirty="0"/>
              <a:t>Η συστηματική δειγματοληψία οδηγεί σε </a:t>
            </a:r>
            <a:r>
              <a:rPr lang="el-GR" sz="1400" b="0" dirty="0">
                <a:solidFill>
                  <a:schemeClr val="tx2"/>
                </a:solidFill>
              </a:rPr>
              <a:t>μικρότερο τυπικό σφάλμα</a:t>
            </a:r>
            <a:r>
              <a:rPr lang="el-GR" sz="1400" b="0" dirty="0"/>
              <a:t> αν η διακύμανση μέσα στο δείγμα είναι μεγαλύτερη από τη διακύμανση ολόκληρου του πληθυσμού. </a:t>
            </a:r>
          </a:p>
          <a:p>
            <a:pPr>
              <a:spcBef>
                <a:spcPct val="50000"/>
              </a:spcBef>
            </a:pPr>
            <a:r>
              <a:rPr lang="el-GR" sz="1400" b="0" dirty="0"/>
              <a:t>Κατά συνέπεια, μεγαλύτερη ακρίβεια έχουμε στην περίπτωση που η ετερογένεια </a:t>
            </a:r>
            <a:r>
              <a:rPr lang="el-GR" sz="1400" b="0" dirty="0" smtClean="0"/>
              <a:t>εντός των </a:t>
            </a:r>
            <a:r>
              <a:rPr lang="el-GR" sz="1400" b="0" dirty="0"/>
              <a:t>μονάδων είναι μεγαλύτερη από την ετερογένεια μεταξύ των μονάδων του πληθυσμού.</a:t>
            </a:r>
          </a:p>
        </p:txBody>
      </p:sp>
      <p:pic>
        <p:nvPicPr>
          <p:cNvPr id="2063" name="Picture 18"/>
          <p:cNvPicPr>
            <a:picLocks noChangeAspect="1" noChangeArrowheads="1"/>
          </p:cNvPicPr>
          <p:nvPr/>
        </p:nvPicPr>
        <p:blipFill>
          <a:blip r:embed="rId8" cstate="print"/>
          <a:srcRect/>
          <a:stretch>
            <a:fillRect/>
          </a:stretch>
        </p:blipFill>
        <p:spPr bwMode="auto">
          <a:xfrm>
            <a:off x="468313" y="3860800"/>
            <a:ext cx="5273675" cy="865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39750" y="1484313"/>
            <a:ext cx="7993063" cy="1069975"/>
          </a:xfrm>
          <a:prstGeom prst="rect">
            <a:avLst/>
          </a:prstGeom>
          <a:noFill/>
          <a:ln w="9525">
            <a:noFill/>
            <a:miter lim="800000"/>
            <a:headEnd/>
            <a:tailEnd/>
          </a:ln>
        </p:spPr>
        <p:txBody>
          <a:bodyPr anchor="ctr">
            <a:spAutoFit/>
          </a:bodyPr>
          <a:lstStyle/>
          <a:p>
            <a:pPr algn="just"/>
            <a:r>
              <a:rPr lang="el-GR" sz="1600" b="0">
                <a:solidFill>
                  <a:schemeClr val="tx2"/>
                </a:solidFill>
              </a:rPr>
              <a:t>Α. </a:t>
            </a:r>
            <a:r>
              <a:rPr lang="el-GR" sz="1600" b="0" u="sng">
                <a:solidFill>
                  <a:schemeClr val="tx2"/>
                </a:solidFill>
              </a:rPr>
              <a:t>Εκτίμηση Παραμέτρων</a:t>
            </a:r>
            <a:r>
              <a:rPr lang="el-GR" sz="1600" b="0">
                <a:solidFill>
                  <a:schemeClr val="tx2"/>
                </a:solidFill>
              </a:rPr>
              <a:t> </a:t>
            </a:r>
          </a:p>
          <a:p>
            <a:pPr algn="just"/>
            <a:endParaRPr lang="el-GR" sz="1600" b="0">
              <a:solidFill>
                <a:schemeClr val="tx2"/>
              </a:solidFill>
            </a:endParaRPr>
          </a:p>
          <a:p>
            <a:pPr algn="just"/>
            <a:r>
              <a:rPr lang="el-GR" sz="1600" b="0">
                <a:solidFill>
                  <a:srgbClr val="FF3300"/>
                </a:solidFill>
              </a:rPr>
              <a:t>γ. Εκτίμηση ποσοστού των Μονάδων του Πληθυσμού που ανήκουν σε μια συγκεκριμένη κατηγορία</a:t>
            </a:r>
            <a:endParaRPr lang="en-US" sz="1600" b="0">
              <a:solidFill>
                <a:schemeClr val="tx2"/>
              </a:solidFill>
            </a:endParaRPr>
          </a:p>
        </p:txBody>
      </p:sp>
      <p:sp>
        <p:nvSpPr>
          <p:cNvPr id="18435"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184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843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84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843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844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844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18442" name="Picture 21"/>
          <p:cNvPicPr>
            <a:picLocks noChangeAspect="1" noChangeArrowheads="1"/>
          </p:cNvPicPr>
          <p:nvPr/>
        </p:nvPicPr>
        <p:blipFill>
          <a:blip r:embed="rId3" cstate="print"/>
          <a:srcRect/>
          <a:stretch>
            <a:fillRect/>
          </a:stretch>
        </p:blipFill>
        <p:spPr bwMode="auto">
          <a:xfrm>
            <a:off x="1860550" y="2276475"/>
            <a:ext cx="5421313"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539750" y="1412875"/>
            <a:ext cx="7993063" cy="1803400"/>
          </a:xfrm>
          <a:prstGeom prst="rect">
            <a:avLst/>
          </a:prstGeom>
          <a:noFill/>
          <a:ln w="9525">
            <a:noFill/>
            <a:miter lim="800000"/>
            <a:headEnd/>
            <a:tailEnd/>
          </a:ln>
        </p:spPr>
        <p:txBody>
          <a:bodyPr anchor="ctr">
            <a:spAutoFit/>
          </a:bodyPr>
          <a:lstStyle/>
          <a:p>
            <a:pPr algn="just"/>
            <a:r>
              <a:rPr lang="el-GR" sz="1600" b="0">
                <a:solidFill>
                  <a:schemeClr val="tx2"/>
                </a:solidFill>
              </a:rPr>
              <a:t>Α. </a:t>
            </a:r>
            <a:r>
              <a:rPr lang="el-GR" sz="1600" b="0" u="sng">
                <a:solidFill>
                  <a:schemeClr val="tx2"/>
                </a:solidFill>
              </a:rPr>
              <a:t>Εκτίμηση Παραμέτρων</a:t>
            </a:r>
            <a:r>
              <a:rPr lang="el-GR" sz="1600" b="0">
                <a:solidFill>
                  <a:schemeClr val="tx2"/>
                </a:solidFill>
              </a:rPr>
              <a:t> </a:t>
            </a:r>
          </a:p>
          <a:p>
            <a:pPr algn="just"/>
            <a:endParaRPr lang="el-GR" sz="1600" b="0">
              <a:solidFill>
                <a:schemeClr val="tx2"/>
              </a:solidFill>
            </a:endParaRPr>
          </a:p>
          <a:p>
            <a:pPr algn="just"/>
            <a:r>
              <a:rPr lang="el-GR" sz="1600" b="0">
                <a:solidFill>
                  <a:srgbClr val="FF3300"/>
                </a:solidFill>
              </a:rPr>
              <a:t>γ. Εκτίμηση Συνολικού Αριθμού Μονάδων Πληθυσμού που ανήκουν σε μια συγκεκριμένη κατηγορία </a:t>
            </a:r>
          </a:p>
          <a:p>
            <a:pPr algn="just"/>
            <a:endParaRPr lang="el-GR" sz="1600" b="0"/>
          </a:p>
          <a:p>
            <a:pPr algn="just"/>
            <a:r>
              <a:rPr lang="el-GR" sz="1600" b="0"/>
              <a:t>Ν: Μέγεθος Πληθυσμού</a:t>
            </a:r>
          </a:p>
          <a:p>
            <a:pPr algn="just"/>
            <a:r>
              <a:rPr lang="el-GR" sz="1600" b="0"/>
              <a:t>Ν</a:t>
            </a:r>
            <a:r>
              <a:rPr lang="el-GR" sz="1600" b="0" baseline="-25000"/>
              <a:t>Α</a:t>
            </a:r>
            <a:r>
              <a:rPr lang="el-GR" sz="1600" b="0"/>
              <a:t>: Αριθμός Μονάδων Πληθυσμού που ανήκουν σε συγκεκριμένη κατηγορία</a:t>
            </a:r>
            <a:endParaRPr lang="en-US" sz="1600" b="0"/>
          </a:p>
        </p:txBody>
      </p:sp>
      <p:sp>
        <p:nvSpPr>
          <p:cNvPr id="19459" name="Rectangle 3"/>
          <p:cNvSpPr>
            <a:spLocks noChangeArrowheads="1"/>
          </p:cNvSpPr>
          <p:nvPr/>
        </p:nvSpPr>
        <p:spPr bwMode="auto">
          <a:xfrm>
            <a:off x="539750" y="476250"/>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1946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946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946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946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946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946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19466" name="Picture 16"/>
          <p:cNvPicPr>
            <a:picLocks noChangeAspect="1" noChangeArrowheads="1"/>
          </p:cNvPicPr>
          <p:nvPr/>
        </p:nvPicPr>
        <p:blipFill>
          <a:blip r:embed="rId3" cstate="print"/>
          <a:srcRect/>
          <a:stretch>
            <a:fillRect/>
          </a:stretch>
        </p:blipFill>
        <p:spPr bwMode="auto">
          <a:xfrm>
            <a:off x="1763713" y="3500438"/>
            <a:ext cx="5421312" cy="2357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468313" y="1773238"/>
            <a:ext cx="7993062" cy="641350"/>
          </a:xfrm>
          <a:prstGeom prst="rect">
            <a:avLst/>
          </a:prstGeom>
          <a:noFill/>
          <a:ln w="9525">
            <a:noFill/>
            <a:miter lim="800000"/>
            <a:headEnd/>
            <a:tailEnd/>
          </a:ln>
        </p:spPr>
        <p:txBody>
          <a:bodyPr anchor="ctr">
            <a:spAutoFit/>
          </a:bodyPr>
          <a:lstStyle/>
          <a:p>
            <a:pPr algn="just"/>
            <a:r>
              <a:rPr lang="el-GR" b="0">
                <a:solidFill>
                  <a:schemeClr val="tx2"/>
                </a:solidFill>
              </a:rPr>
              <a:t>Β. </a:t>
            </a:r>
            <a:r>
              <a:rPr lang="el-GR" b="0" u="sng">
                <a:solidFill>
                  <a:schemeClr val="tx2"/>
                </a:solidFill>
              </a:rPr>
              <a:t>Μέγεθος Δείγματος</a:t>
            </a:r>
            <a:r>
              <a:rPr lang="el-GR" b="0">
                <a:solidFill>
                  <a:schemeClr val="tx2"/>
                </a:solidFill>
              </a:rPr>
              <a:t> </a:t>
            </a:r>
          </a:p>
          <a:p>
            <a:pPr algn="just"/>
            <a:endParaRPr lang="el-GR" b="0">
              <a:solidFill>
                <a:schemeClr val="tx2"/>
              </a:solidFill>
            </a:endParaRPr>
          </a:p>
        </p:txBody>
      </p:sp>
      <p:sp>
        <p:nvSpPr>
          <p:cNvPr id="20483" name="Rectangle 3"/>
          <p:cNvSpPr>
            <a:spLocks noChangeArrowheads="1"/>
          </p:cNvSpPr>
          <p:nvPr/>
        </p:nvSpPr>
        <p:spPr bwMode="auto">
          <a:xfrm>
            <a:off x="611188"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 Δειγματοληψία (</a:t>
            </a:r>
            <a:r>
              <a:rPr lang="en-GB" sz="2800" b="0">
                <a:solidFill>
                  <a:schemeClr val="tx2"/>
                </a:solidFill>
              </a:rPr>
              <a:t>Systematic Sampling</a:t>
            </a:r>
            <a:r>
              <a:rPr lang="el-GR" sz="2800" b="0">
                <a:solidFill>
                  <a:schemeClr val="tx2"/>
                </a:solidFill>
              </a:rPr>
              <a:t>)</a:t>
            </a:r>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4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48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48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48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0490" name="Rectangle 10"/>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pic>
        <p:nvPicPr>
          <p:cNvPr id="20491" name="Picture 12"/>
          <p:cNvPicPr>
            <a:picLocks noChangeAspect="1" noChangeArrowheads="1"/>
          </p:cNvPicPr>
          <p:nvPr/>
        </p:nvPicPr>
        <p:blipFill>
          <a:blip r:embed="rId3" cstate="print"/>
          <a:srcRect/>
          <a:stretch>
            <a:fillRect/>
          </a:stretch>
        </p:blipFill>
        <p:spPr bwMode="auto">
          <a:xfrm>
            <a:off x="755650" y="2636838"/>
            <a:ext cx="5278438" cy="206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pPr eaLnBrk="1" hangingPunct="1"/>
            <a:r>
              <a:rPr lang="el-GR" smtClean="0"/>
              <a:t>Άδειες Χρήσης</a:t>
            </a:r>
          </a:p>
        </p:txBody>
      </p:sp>
      <p:sp>
        <p:nvSpPr>
          <p:cNvPr id="16386" name="Subtitle 8"/>
          <p:cNvSpPr>
            <a:spLocks noGrp="1"/>
          </p:cNvSpPr>
          <p:nvPr>
            <p:ph idx="1"/>
          </p:nvPr>
        </p:nvSpPr>
        <p:spPr/>
        <p:txBody>
          <a:bodyPr/>
          <a:lstStyle/>
          <a:p>
            <a:pPr eaLnBrk="1" hangingPunct="1"/>
            <a:r>
              <a:rPr lang="el-GR" sz="2800" smtClean="0"/>
              <a:t>Το παρόν εκπαιδευτικό υλικό υπόκειται σε</a:t>
            </a:r>
            <a:r>
              <a:rPr lang="en-US" sz="2800" smtClean="0"/>
              <a:t> </a:t>
            </a:r>
            <a:r>
              <a:rPr lang="el-GR" sz="2800" smtClean="0"/>
              <a:t>άδειες χρήσης </a:t>
            </a:r>
            <a:r>
              <a:rPr lang="en-US" sz="2800" smtClean="0"/>
              <a:t>Creative Commons. </a:t>
            </a:r>
          </a:p>
          <a:p>
            <a:pPr eaLnBrk="1" hangingPunct="1"/>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6387" name="7 - Εικόνα" descr="Λογότυπο για Άδειες χρήσης Creative Commons BY-NC-ND"/>
          <p:cNvPicPr>
            <a:picLocks noChangeAspect="1"/>
          </p:cNvPicPr>
          <p:nvPr/>
        </p:nvPicPr>
        <p:blipFill>
          <a:blip r:embed="rId3"/>
          <a:srcRect/>
          <a:stretch>
            <a:fillRect/>
          </a:stretch>
        </p:blipFill>
        <p:spPr bwMode="auto">
          <a:xfrm>
            <a:off x="3708400" y="4941888"/>
            <a:ext cx="1581150" cy="552450"/>
          </a:xfrm>
          <a:prstGeom prst="rect">
            <a:avLst/>
          </a:prstGeom>
          <a:noFill/>
          <a:ln w="9525">
            <a:noFill/>
            <a:miter lim="800000"/>
            <a:headEnd/>
            <a:tailEnd/>
          </a:ln>
        </p:spPr>
      </p:pic>
      <p:sp>
        <p:nvSpPr>
          <p:cNvPr id="16388" name="Θέση αριθμού διαφάνειας 2"/>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0F1DF246-C5AD-4F6B-9427-7BD9D4D79F87}" type="slidenum">
              <a:rPr lang="el-GR">
                <a:solidFill>
                  <a:prstClr val="black">
                    <a:tint val="75000"/>
                  </a:prstClr>
                </a:solidFill>
                <a:cs typeface="Arial" charset="0"/>
              </a:rPr>
              <a:pPr>
                <a:defRPr/>
              </a:pPr>
              <a:t>2</a:t>
            </a:fld>
            <a:endParaRPr lang="el-GR">
              <a:solidFill>
                <a:prstClr val="black">
                  <a:tint val="75000"/>
                </a:prstClr>
              </a:solidFill>
              <a:cs typeface="Arial" charset="0"/>
            </a:endParaRPr>
          </a:p>
        </p:txBody>
      </p:sp>
    </p:spTree>
    <p:extLst>
      <p:ext uri="{BB962C8B-B14F-4D97-AF65-F5344CB8AC3E}">
        <p14:creationId xmlns:p14="http://schemas.microsoft.com/office/powerpoint/2010/main" val="370627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1507"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1508" name="Rectangle 3"/>
          <p:cNvSpPr>
            <a:spLocks noChangeArrowheads="1"/>
          </p:cNvSpPr>
          <p:nvPr/>
        </p:nvSpPr>
        <p:spPr bwMode="auto">
          <a:xfrm>
            <a:off x="3563888" y="2636912"/>
            <a:ext cx="5184576" cy="777875"/>
          </a:xfrm>
          <a:prstGeom prst="rect">
            <a:avLst/>
          </a:prstGeom>
          <a:noFill/>
          <a:ln w="9525">
            <a:noFill/>
            <a:miter lim="800000"/>
            <a:headEnd/>
            <a:tailEnd/>
          </a:ln>
        </p:spPr>
        <p:txBody>
          <a:bodyPr anchor="ctr"/>
          <a:lstStyle/>
          <a:p>
            <a:r>
              <a:rPr lang="el-GR" sz="2800" b="0" dirty="0">
                <a:solidFill>
                  <a:schemeClr val="tx2"/>
                </a:solidFill>
              </a:rPr>
              <a:t>Δειγματοληψία κατά Ομάδες </a:t>
            </a:r>
            <a:endParaRPr lang="el-GR" sz="2800" b="0" dirty="0" smtClean="0">
              <a:solidFill>
                <a:schemeClr val="tx2"/>
              </a:solidFill>
            </a:endParaRPr>
          </a:p>
          <a:p>
            <a:r>
              <a:rPr lang="el-GR" sz="2400" b="0" i="1" dirty="0" smtClean="0">
                <a:solidFill>
                  <a:schemeClr val="tx2"/>
                </a:solidFill>
              </a:rPr>
              <a:t>(</a:t>
            </a:r>
            <a:r>
              <a:rPr lang="el-GR" sz="2400" b="0" i="1" dirty="0" err="1">
                <a:solidFill>
                  <a:schemeClr val="tx2"/>
                </a:solidFill>
              </a:rPr>
              <a:t>Cluster</a:t>
            </a:r>
            <a:r>
              <a:rPr lang="el-GR" b="0" dirty="0"/>
              <a:t> </a:t>
            </a:r>
            <a:r>
              <a:rPr lang="en-GB" sz="2400" b="0" i="1" dirty="0">
                <a:solidFill>
                  <a:schemeClr val="tx2"/>
                </a:solidFill>
              </a:rPr>
              <a:t>Sampling</a:t>
            </a:r>
            <a:r>
              <a:rPr lang="el-GR" sz="2400" b="0" i="1" dirty="0">
                <a:solidFill>
                  <a:schemeClr val="tx2"/>
                </a:solidFill>
              </a:rPr>
              <a:t>)</a:t>
            </a:r>
          </a:p>
        </p:txBody>
      </p:sp>
      <p:sp>
        <p:nvSpPr>
          <p:cNvPr id="215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1507"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150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15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1515" name="Text Box 11"/>
          <p:cNvSpPr txBox="1">
            <a:spLocks noChangeArrowheads="1"/>
          </p:cNvSpPr>
          <p:nvPr/>
        </p:nvSpPr>
        <p:spPr bwMode="auto">
          <a:xfrm>
            <a:off x="755650" y="1557338"/>
            <a:ext cx="7056438" cy="3278187"/>
          </a:xfrm>
          <a:prstGeom prst="rect">
            <a:avLst/>
          </a:prstGeom>
          <a:noFill/>
          <a:ln w="9525">
            <a:noFill/>
            <a:miter lim="800000"/>
            <a:headEnd/>
            <a:tailEnd/>
          </a:ln>
        </p:spPr>
        <p:txBody>
          <a:bodyPr>
            <a:spAutoFit/>
          </a:bodyPr>
          <a:lstStyle/>
          <a:p>
            <a:pPr algn="just">
              <a:spcBef>
                <a:spcPct val="50000"/>
              </a:spcBef>
            </a:pPr>
            <a:r>
              <a:rPr lang="el-GR" b="0"/>
              <a:t>Κάθε πληθυσμός τον οποίο θέλουμε να μελετήσουμε μπορεί να θεωρηθεί ως σύνολο </a:t>
            </a:r>
            <a:r>
              <a:rPr lang="el-GR" b="0">
                <a:solidFill>
                  <a:schemeClr val="tx2"/>
                </a:solidFill>
              </a:rPr>
              <a:t>διακεκριμένων ομάδων</a:t>
            </a:r>
            <a:r>
              <a:rPr lang="el-GR" b="0"/>
              <a:t> που αποτελούνται από δειγματοληπτικές μονάδες. </a:t>
            </a:r>
          </a:p>
          <a:p>
            <a:pPr algn="just">
              <a:spcBef>
                <a:spcPct val="50000"/>
              </a:spcBef>
            </a:pPr>
            <a:r>
              <a:rPr lang="el-GR" sz="1400" b="0" i="1"/>
              <a:t>Παράδειγμα ο πληθυσμός των βιομηχανικών εργατών της χώρας μας που μπορεί να θεωρηθεί ως σύνολο χωρισμένο σε ομάδες, τις βιομηχανικές μονάδες της χώρας. </a:t>
            </a:r>
          </a:p>
          <a:p>
            <a:pPr algn="just">
              <a:spcBef>
                <a:spcPct val="50000"/>
              </a:spcBef>
            </a:pPr>
            <a:endParaRPr lang="el-GR" sz="1400" b="0" i="1"/>
          </a:p>
          <a:p>
            <a:pPr algn="just">
              <a:spcBef>
                <a:spcPct val="50000"/>
              </a:spcBef>
            </a:pPr>
            <a:r>
              <a:rPr lang="el-GR" b="0"/>
              <a:t>Η δειγματοληψία από έναν τέτοιο πληθυσμό μπορεί να γίνει με </a:t>
            </a:r>
            <a:r>
              <a:rPr lang="el-GR" b="0">
                <a:solidFill>
                  <a:schemeClr val="tx2"/>
                </a:solidFill>
              </a:rPr>
              <a:t>δειγματοληπτική μονάδα την ομάδα</a:t>
            </a:r>
            <a:r>
              <a:rPr lang="el-GR" b="0"/>
              <a:t>. Δηλαδή από το σύνολο των Μ ομάδων του πληθυσμού επιλέγονται τυχαία </a:t>
            </a:r>
            <a:r>
              <a:rPr lang="en-US" b="0"/>
              <a:t>m</a:t>
            </a:r>
            <a:r>
              <a:rPr lang="el-GR" b="0"/>
              <a:t> (</a:t>
            </a:r>
            <a:r>
              <a:rPr lang="en-US" b="0"/>
              <a:t>m</a:t>
            </a:r>
            <a:r>
              <a:rPr lang="el-GR" b="0"/>
              <a:t>&lt;</a:t>
            </a:r>
            <a:r>
              <a:rPr lang="en-US" b="0"/>
              <a:t>M</a:t>
            </a:r>
            <a:r>
              <a:rPr lang="el-GR" b="0"/>
              <a:t>) ομάδες και οι μονάδες που τις αποτελούν, ή μέρος αυτών, συνενώνονται σε ένα ενιαίο σύνολο.</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2531"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253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25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53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53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53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53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53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2539" name="Text Box 12"/>
          <p:cNvSpPr txBox="1">
            <a:spLocks noChangeArrowheads="1"/>
          </p:cNvSpPr>
          <p:nvPr/>
        </p:nvSpPr>
        <p:spPr bwMode="auto">
          <a:xfrm>
            <a:off x="684213" y="1484313"/>
            <a:ext cx="7775575" cy="4737100"/>
          </a:xfrm>
          <a:prstGeom prst="rect">
            <a:avLst/>
          </a:prstGeom>
          <a:noFill/>
          <a:ln w="9525">
            <a:noFill/>
            <a:miter lim="800000"/>
            <a:headEnd/>
            <a:tailEnd/>
          </a:ln>
        </p:spPr>
        <p:txBody>
          <a:bodyPr>
            <a:spAutoFit/>
          </a:bodyPr>
          <a:lstStyle/>
          <a:p>
            <a:pPr algn="just"/>
            <a:r>
              <a:rPr lang="el-GR" sz="1600" b="0"/>
              <a:t>Η δειγματοληπτική τεχνική η οποία υποδιαιρεί τις στοιχειώδεις μονάδες του πληθυσμού σε </a:t>
            </a:r>
            <a:r>
              <a:rPr lang="el-GR" sz="1600" b="0">
                <a:solidFill>
                  <a:schemeClr val="tx2"/>
                </a:solidFill>
              </a:rPr>
              <a:t>ομάδες </a:t>
            </a:r>
            <a:r>
              <a:rPr lang="el-GR" sz="1600" b="0" i="1">
                <a:solidFill>
                  <a:schemeClr val="tx2"/>
                </a:solidFill>
              </a:rPr>
              <a:t>(</a:t>
            </a:r>
            <a:r>
              <a:rPr lang="en-US" sz="1600" b="0" i="1">
                <a:solidFill>
                  <a:schemeClr val="tx2"/>
                </a:solidFill>
              </a:rPr>
              <a:t>clusters</a:t>
            </a:r>
            <a:r>
              <a:rPr lang="el-GR" sz="1600" b="0" i="1">
                <a:solidFill>
                  <a:schemeClr val="tx2"/>
                </a:solidFill>
              </a:rPr>
              <a:t>)</a:t>
            </a:r>
            <a:r>
              <a:rPr lang="el-GR" sz="1600" b="0"/>
              <a:t>, επιλέγει ένα δείγμα των ομάδων αυτών και περιλαμβάνει στο τελικό δείγμα όλες τις στοιχειώδεις μονάδες που ανήκουν στις ομάδες αυτές λέγεται </a:t>
            </a:r>
            <a:r>
              <a:rPr lang="el-GR" sz="1600" b="0">
                <a:solidFill>
                  <a:schemeClr val="tx2"/>
                </a:solidFill>
              </a:rPr>
              <a:t>δειγματοληψία κατά ομάδες σε ένα στάδιο</a:t>
            </a:r>
            <a:r>
              <a:rPr lang="el-GR" sz="1600" b="0"/>
              <a:t> </a:t>
            </a:r>
            <a:r>
              <a:rPr lang="el-GR" sz="1600" b="0" i="1"/>
              <a:t>(</a:t>
            </a:r>
            <a:r>
              <a:rPr lang="en-US" sz="1600" b="0" i="1"/>
              <a:t>Single</a:t>
            </a:r>
            <a:r>
              <a:rPr lang="el-GR" sz="1600" b="0" i="1"/>
              <a:t>-</a:t>
            </a:r>
            <a:r>
              <a:rPr lang="en-US" sz="1600" b="0" i="1"/>
              <a:t>stage cluster sampling</a:t>
            </a:r>
            <a:r>
              <a:rPr lang="el-GR" sz="1600" b="0" i="1"/>
              <a:t>).</a:t>
            </a:r>
          </a:p>
          <a:p>
            <a:pPr algn="just"/>
            <a:endParaRPr lang="el-GR" sz="1600" b="0"/>
          </a:p>
          <a:p>
            <a:pPr algn="just"/>
            <a:r>
              <a:rPr lang="el-GR" sz="1600" b="0"/>
              <a:t>Αν μετά την επιλογή του δείγματος ομάδων επιλεγούν διαδοχικά δείγματα μικρότερων ομάδων με τελικό στάδιο την επιλογή δείγματος αποτελούμενου από το σύνολο ή μέρος των στοιχειωδών μονάδων της τελευταίας κατηγορίας συνθέτων ομάδων η δειγματοληπτική τεχνική ονομάζεται </a:t>
            </a:r>
            <a:r>
              <a:rPr lang="el-GR" sz="1600" b="0">
                <a:solidFill>
                  <a:schemeClr val="tx2"/>
                </a:solidFill>
              </a:rPr>
              <a:t>δειγματοληψία κατά ομάδες σε πολλά στάδια</a:t>
            </a:r>
            <a:r>
              <a:rPr lang="el-GR" sz="1600" b="0"/>
              <a:t> </a:t>
            </a:r>
            <a:r>
              <a:rPr lang="el-GR" sz="1600" b="0" i="1"/>
              <a:t>(</a:t>
            </a:r>
            <a:r>
              <a:rPr lang="en-US" sz="1600" b="0" i="1"/>
              <a:t>Multistage cluster sampling</a:t>
            </a:r>
            <a:r>
              <a:rPr lang="el-GR" sz="1600" b="0" i="1"/>
              <a:t>).</a:t>
            </a:r>
            <a:r>
              <a:rPr lang="el-GR" sz="1600" b="0"/>
              <a:t> </a:t>
            </a:r>
          </a:p>
          <a:p>
            <a:pPr algn="just"/>
            <a:endParaRPr lang="el-GR" sz="1600" b="0"/>
          </a:p>
          <a:p>
            <a:pPr algn="just"/>
            <a:r>
              <a:rPr lang="el-GR" sz="1600" b="0"/>
              <a:t>Αν κατά τα διάφορα στάδια της δειγματοληψίας οι σύνθετες μονάδες επιλέγονται με απλή τυχαία δειγματοληψία το δειγματοληπτικό σχέδιο ονομάζεται </a:t>
            </a:r>
            <a:r>
              <a:rPr lang="el-GR" sz="1600" b="0">
                <a:solidFill>
                  <a:schemeClr val="tx2"/>
                </a:solidFill>
              </a:rPr>
              <a:t>απλή τυχαία δειγματοληψία κατά ομάδες </a:t>
            </a:r>
            <a:r>
              <a:rPr lang="el-GR" sz="1600" b="0" i="1">
                <a:solidFill>
                  <a:schemeClr val="tx2"/>
                </a:solidFill>
              </a:rPr>
              <a:t>(</a:t>
            </a:r>
            <a:r>
              <a:rPr lang="en-US" sz="1600" b="0" i="1">
                <a:solidFill>
                  <a:schemeClr val="tx2"/>
                </a:solidFill>
              </a:rPr>
              <a:t>Simple cluster sampling</a:t>
            </a:r>
            <a:r>
              <a:rPr lang="el-GR" sz="1600" b="0" i="1">
                <a:solidFill>
                  <a:schemeClr val="tx2"/>
                </a:solidFill>
              </a:rPr>
              <a:t>)</a:t>
            </a:r>
            <a:r>
              <a:rPr lang="el-GR" sz="1600" b="0">
                <a:solidFill>
                  <a:schemeClr val="tx2"/>
                </a:solidFill>
              </a:rPr>
              <a:t> σε ένα ή περισσότερα στάδια.</a:t>
            </a:r>
          </a:p>
          <a:p>
            <a:pPr algn="just"/>
            <a:endParaRPr lang="el-GR" sz="1600" b="0">
              <a:solidFill>
                <a:schemeClr val="tx2"/>
              </a:solidFill>
            </a:endParaRPr>
          </a:p>
          <a:p>
            <a:pPr algn="just"/>
            <a:r>
              <a:rPr lang="el-GR" sz="1600" b="0"/>
              <a:t>Τέλος αν οι σύνθετες ομάδες στοιχείων είναι βασισμένες σε γεωγραφικές περιοχές ο δειγματοληπτικός σχεδιασμός ονομάζεται </a:t>
            </a:r>
            <a:r>
              <a:rPr lang="el-GR" sz="1600" b="0">
                <a:solidFill>
                  <a:schemeClr val="tx2"/>
                </a:solidFill>
              </a:rPr>
              <a:t>δειγματοληψία κατά περιοχές</a:t>
            </a:r>
            <a:r>
              <a:rPr lang="el-GR" sz="1600" b="0"/>
              <a:t> </a:t>
            </a:r>
            <a:r>
              <a:rPr lang="el-GR" sz="1600" b="0" i="1"/>
              <a:t>(</a:t>
            </a:r>
            <a:r>
              <a:rPr lang="en-US" sz="1600" b="0" i="1"/>
              <a:t>area sampling</a:t>
            </a:r>
            <a:r>
              <a:rPr lang="el-GR" sz="1600" b="0" i="1"/>
              <a:t>).</a:t>
            </a:r>
            <a:r>
              <a:rPr lang="el-GR" sz="1600" b="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3555"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355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355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355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355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356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356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356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3563" name="Text Box 12"/>
          <p:cNvSpPr txBox="1">
            <a:spLocks noChangeArrowheads="1"/>
          </p:cNvSpPr>
          <p:nvPr/>
        </p:nvSpPr>
        <p:spPr bwMode="auto">
          <a:xfrm>
            <a:off x="714375" y="2214563"/>
            <a:ext cx="7704138" cy="3140075"/>
          </a:xfrm>
          <a:prstGeom prst="rect">
            <a:avLst/>
          </a:prstGeom>
          <a:noFill/>
          <a:ln w="9525">
            <a:noFill/>
            <a:miter lim="800000"/>
            <a:headEnd/>
            <a:tailEnd/>
          </a:ln>
        </p:spPr>
        <p:txBody>
          <a:bodyPr>
            <a:spAutoFit/>
          </a:bodyPr>
          <a:lstStyle/>
          <a:p>
            <a:pPr algn="just"/>
            <a:endParaRPr lang="el-GR" b="0"/>
          </a:p>
          <a:p>
            <a:pPr algn="just"/>
            <a:r>
              <a:rPr lang="el-GR" b="0"/>
              <a:t>Όταν δεν διαθέτουμε δειγματοληπτικό πλαίσιο με τις βασικές μονάδες του πληθυσμού οι οποίες αποτελούν το αντικείμενο της έρευνας μας. </a:t>
            </a:r>
            <a:endParaRPr lang="en-US" b="0"/>
          </a:p>
          <a:p>
            <a:pPr algn="just"/>
            <a:endParaRPr lang="en-US" b="0"/>
          </a:p>
          <a:p>
            <a:pPr algn="just"/>
            <a:r>
              <a:rPr lang="el-GR" b="0" i="1"/>
              <a:t>Στο παράδειγμα των βιομηχανικών εργατών που αναφέρθηκε παραπάνω δεν μπορεί να σχηματισθεί απλό τυχαίο δείγμα από τέτοιους εργάτες γιατί δεν υπάρχει κατάλογος όλων των βιομηχανικών εργατών της χώρας. Αντίθετα, μπορούμε εύκολα να έχουμε τυχαίο δείγμα των βιομηχανικών μονάδων στις οποίες απασχολούνται οι εργάτες αυτοί.</a:t>
            </a:r>
            <a:endParaRPr lang="en-US" b="0" i="1"/>
          </a:p>
          <a:p>
            <a:pPr algn="just"/>
            <a:endParaRPr lang="en-US" b="0"/>
          </a:p>
          <a:p>
            <a:pPr algn="just"/>
            <a:endParaRPr lang="el-GR" b="0"/>
          </a:p>
        </p:txBody>
      </p:sp>
      <p:sp>
        <p:nvSpPr>
          <p:cNvPr id="23564" name="14 - Ορθογώνιο"/>
          <p:cNvSpPr>
            <a:spLocks noChangeArrowheads="1"/>
          </p:cNvSpPr>
          <p:nvPr/>
        </p:nvSpPr>
        <p:spPr bwMode="auto">
          <a:xfrm>
            <a:off x="857250" y="1500188"/>
            <a:ext cx="6858000" cy="369887"/>
          </a:xfrm>
          <a:prstGeom prst="rect">
            <a:avLst/>
          </a:prstGeom>
          <a:solidFill>
            <a:srgbClr val="CCECFF"/>
          </a:solidFill>
          <a:ln w="9525">
            <a:noFill/>
            <a:miter lim="800000"/>
            <a:headEnd/>
            <a:tailEnd/>
          </a:ln>
        </p:spPr>
        <p:txBody>
          <a:bodyPr>
            <a:spAutoFit/>
          </a:bodyPr>
          <a:lstStyle/>
          <a:p>
            <a:pPr algn="just"/>
            <a:r>
              <a:rPr lang="el-GR" b="0">
                <a:solidFill>
                  <a:schemeClr val="tx2"/>
                </a:solidFill>
              </a:rPr>
              <a:t>Πότε χρησιμοποιούμαι Δειγματοληψία κατά ομάδες????</a:t>
            </a:r>
            <a:r>
              <a:rPr lang="el-GR" b="0"/>
              <a:t> </a:t>
            </a:r>
            <a:endParaRPr lang="en-US" b="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4579"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458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458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458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458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458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4587" name="Text Box 12"/>
          <p:cNvSpPr txBox="1">
            <a:spLocks noChangeArrowheads="1"/>
          </p:cNvSpPr>
          <p:nvPr/>
        </p:nvSpPr>
        <p:spPr bwMode="auto">
          <a:xfrm>
            <a:off x="684213" y="1557338"/>
            <a:ext cx="7704137" cy="4246562"/>
          </a:xfrm>
          <a:prstGeom prst="rect">
            <a:avLst/>
          </a:prstGeom>
          <a:noFill/>
          <a:ln w="9525">
            <a:noFill/>
            <a:miter lim="800000"/>
            <a:headEnd/>
            <a:tailEnd/>
          </a:ln>
        </p:spPr>
        <p:txBody>
          <a:bodyPr>
            <a:spAutoFit/>
          </a:bodyPr>
          <a:lstStyle/>
          <a:p>
            <a:pPr algn="just"/>
            <a:r>
              <a:rPr lang="el-GR" sz="1500" b="0" dirty="0">
                <a:solidFill>
                  <a:srgbClr val="C00000"/>
                </a:solidFill>
              </a:rPr>
              <a:t>Διαφορές Δειγματοληψίας κατά Ομάδες και </a:t>
            </a:r>
            <a:r>
              <a:rPr lang="el-GR" sz="1500" b="0" dirty="0" err="1">
                <a:solidFill>
                  <a:srgbClr val="C00000"/>
                </a:solidFill>
              </a:rPr>
              <a:t>Στρωματοποιημένης</a:t>
            </a:r>
            <a:r>
              <a:rPr lang="el-GR" sz="1500" b="0" dirty="0">
                <a:solidFill>
                  <a:srgbClr val="C00000"/>
                </a:solidFill>
              </a:rPr>
              <a:t> Δειγματοληψίας</a:t>
            </a:r>
          </a:p>
          <a:p>
            <a:pPr algn="just"/>
            <a:endParaRPr lang="el-GR" sz="1500" b="0" dirty="0"/>
          </a:p>
          <a:p>
            <a:pPr algn="just"/>
            <a:endParaRPr lang="en-US" sz="1500" b="0" dirty="0"/>
          </a:p>
          <a:p>
            <a:pPr algn="just"/>
            <a:r>
              <a:rPr lang="el-GR" sz="1500" b="0" dirty="0"/>
              <a:t>Παρά το γεγονός ότι κάθε ομάδα θα μπορούσε εύκολα να θεωρηθεί ως στρώμα η δειγματοληψία κατά ομάδες διαφέρει </a:t>
            </a:r>
            <a:r>
              <a:rPr lang="el-GR" sz="1500" b="0" dirty="0">
                <a:solidFill>
                  <a:schemeClr val="tx2"/>
                </a:solidFill>
              </a:rPr>
              <a:t>ουσιαστικά</a:t>
            </a:r>
            <a:r>
              <a:rPr lang="el-GR" sz="1500" b="0" dirty="0"/>
              <a:t> από την </a:t>
            </a:r>
            <a:r>
              <a:rPr lang="el-GR" sz="1500" b="0" dirty="0" err="1"/>
              <a:t>στρωματοποιημένη</a:t>
            </a:r>
            <a:r>
              <a:rPr lang="el-GR" sz="1500" b="0" dirty="0"/>
              <a:t> δειγματοληψία. </a:t>
            </a:r>
          </a:p>
          <a:p>
            <a:pPr algn="just"/>
            <a:endParaRPr lang="el-GR" sz="1500" b="0" dirty="0"/>
          </a:p>
          <a:p>
            <a:pPr algn="just">
              <a:buClr>
                <a:schemeClr val="tx2"/>
              </a:buClr>
            </a:pPr>
            <a:r>
              <a:rPr lang="el-GR" sz="1500" b="0" dirty="0"/>
              <a:t>Στην πρώτη επιλέγουμε </a:t>
            </a:r>
            <a:r>
              <a:rPr lang="el-GR" sz="1500" b="0" dirty="0">
                <a:solidFill>
                  <a:schemeClr val="tx2"/>
                </a:solidFill>
              </a:rPr>
              <a:t>τυχαία</a:t>
            </a:r>
            <a:r>
              <a:rPr lang="el-GR" sz="1500" b="0" dirty="0"/>
              <a:t> ορισμένες </a:t>
            </a:r>
            <a:r>
              <a:rPr lang="el-GR" sz="1500" b="0" dirty="0">
                <a:solidFill>
                  <a:schemeClr val="tx2"/>
                </a:solidFill>
              </a:rPr>
              <a:t>ομάδες</a:t>
            </a:r>
            <a:r>
              <a:rPr lang="el-GR" sz="1500" b="0" dirty="0"/>
              <a:t> και στη συνέχεια όλες τις μονάδες που έχει κάθε ομάδα του δείγματος ενώ στη δεύτερη επιλέγουμε </a:t>
            </a:r>
            <a:r>
              <a:rPr lang="el-GR" sz="1500" b="0" dirty="0">
                <a:solidFill>
                  <a:schemeClr val="tx2"/>
                </a:solidFill>
              </a:rPr>
              <a:t>τυχαίο δείγμα μονάδων από κάθε στρώμα.</a:t>
            </a:r>
            <a:r>
              <a:rPr lang="el-GR" sz="1500" b="0" dirty="0"/>
              <a:t> </a:t>
            </a:r>
          </a:p>
          <a:p>
            <a:pPr algn="just">
              <a:buClr>
                <a:schemeClr val="tx2"/>
              </a:buClr>
            </a:pPr>
            <a:endParaRPr lang="el-GR" sz="1500" b="0" dirty="0"/>
          </a:p>
          <a:p>
            <a:pPr algn="just">
              <a:buClr>
                <a:schemeClr val="tx2"/>
              </a:buClr>
            </a:pPr>
            <a:r>
              <a:rPr lang="el-GR" sz="1500" b="0" dirty="0"/>
              <a:t>Έτσι, στη δειγματοληψία κατά ομάδες πρέπει να έχουμε δημιουργήσει τις ομάδες με τέτοιο τρόπο ώστε σε κάθε μία από αυτές </a:t>
            </a:r>
            <a:r>
              <a:rPr lang="el-GR" sz="1500" b="0" dirty="0">
                <a:solidFill>
                  <a:schemeClr val="tx2"/>
                </a:solidFill>
              </a:rPr>
              <a:t>να υπάρχει τόση ανομοιογένεια όση </a:t>
            </a:r>
            <a:r>
              <a:rPr lang="el-GR" sz="1500" b="0" dirty="0"/>
              <a:t>σε ολόκληρο τον πληθυσμό τον οποίο αντιπροσωπεύει. </a:t>
            </a:r>
          </a:p>
          <a:p>
            <a:pPr algn="just">
              <a:buClr>
                <a:schemeClr val="tx2"/>
              </a:buClr>
            </a:pPr>
            <a:endParaRPr lang="el-GR" sz="1500" b="0" dirty="0"/>
          </a:p>
          <a:p>
            <a:pPr algn="just">
              <a:buClr>
                <a:schemeClr val="tx2"/>
              </a:buClr>
            </a:pPr>
            <a:r>
              <a:rPr lang="el-GR" sz="1500" b="0" dirty="0"/>
              <a:t>Αντίθετα στη </a:t>
            </a:r>
            <a:r>
              <a:rPr lang="el-GR" sz="1500" b="0" dirty="0" err="1"/>
              <a:t>στρωματοποιημένη</a:t>
            </a:r>
            <a:r>
              <a:rPr lang="el-GR" sz="1500" b="0" dirty="0"/>
              <a:t> δειγματοληψία πρέπει να έχουμε τη </a:t>
            </a:r>
            <a:r>
              <a:rPr lang="el-GR" sz="1500" b="0" dirty="0">
                <a:solidFill>
                  <a:schemeClr val="tx2"/>
                </a:solidFill>
              </a:rPr>
              <a:t>μέγιστη δυνατή ομοιογένεια σε κάθε στρώμα και τη μέγιστη δυνατή ανομοιογένεια μεταξύ των στρωμάτων </a:t>
            </a:r>
            <a:r>
              <a:rPr lang="el-GR" sz="1500" b="0" dirty="0"/>
              <a:t>έτσι ώστε κάθε ένα από αυτά να αποτελεί μια ξεχωριστή ομοιογενή ομάδα του πληθυσμού.</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5603"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560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560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560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560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561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5611" name="12 - Ορθογώνιο"/>
          <p:cNvSpPr>
            <a:spLocks noChangeArrowheads="1"/>
          </p:cNvSpPr>
          <p:nvPr/>
        </p:nvSpPr>
        <p:spPr bwMode="auto">
          <a:xfrm>
            <a:off x="642938" y="1857375"/>
            <a:ext cx="7929562" cy="1754188"/>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t>α. 	Εκτίμηση του μέσου ενός πληθυσμού</a:t>
            </a:r>
          </a:p>
          <a:p>
            <a:pPr algn="just"/>
            <a:r>
              <a:rPr lang="el-GR" b="0"/>
              <a:t>β. 	Εκτίμηση του συνολικού μεγέθους κάποιου χαρακτηριστικού 	ενός πληθυσμού</a:t>
            </a:r>
          </a:p>
          <a:p>
            <a:pPr algn="just"/>
            <a:r>
              <a:rPr lang="el-GR" b="0"/>
              <a:t>γ. 	Εκτίμηση ποσοστού</a:t>
            </a:r>
            <a:endParaRPr lang="en-US" b="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6627"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662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66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66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663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663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663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6635" name="12 - Ορθογώνιο"/>
          <p:cNvSpPr>
            <a:spLocks noChangeArrowheads="1"/>
          </p:cNvSpPr>
          <p:nvPr/>
        </p:nvSpPr>
        <p:spPr bwMode="auto">
          <a:xfrm>
            <a:off x="500063" y="1571625"/>
            <a:ext cx="8143875" cy="4246563"/>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α. Εκτίμηση του μέσου ενός πληθυσμού</a:t>
            </a:r>
          </a:p>
          <a:p>
            <a:pPr algn="just"/>
            <a:endParaRPr lang="el-GR" b="0">
              <a:solidFill>
                <a:srgbClr val="FF3300"/>
              </a:solidFill>
            </a:endParaRPr>
          </a:p>
          <a:p>
            <a:r>
              <a:rPr lang="el-GR" b="0"/>
              <a:t>Έστω πληθυσμός μεγέθους Ν και Χ ένα χαρακτηριστικό του οποίου θέλουμε να εκτιμήσουμε τη μέση τιμή χρησιμοποιώντας δειγματοληψία κατά ομάδες.</a:t>
            </a:r>
          </a:p>
          <a:p>
            <a:r>
              <a:rPr lang="el-GR" b="0"/>
              <a:t>Στην περίπτωση αυτή</a:t>
            </a:r>
          </a:p>
          <a:p>
            <a:endParaRPr lang="el-GR" b="0"/>
          </a:p>
          <a:p>
            <a:r>
              <a:rPr lang="el-GR" b="0"/>
              <a:t>(α) Ο πληθυσμός {Χ</a:t>
            </a:r>
            <a:r>
              <a:rPr lang="el-GR" b="0" baseline="-25000"/>
              <a:t>1</a:t>
            </a:r>
            <a:r>
              <a:rPr lang="el-GR" b="0"/>
              <a:t>, Χ</a:t>
            </a:r>
            <a:r>
              <a:rPr lang="el-GR" b="0" baseline="-25000"/>
              <a:t>2</a:t>
            </a:r>
            <a:r>
              <a:rPr lang="el-GR" b="0"/>
              <a:t>, …, Χ</a:t>
            </a:r>
            <a:r>
              <a:rPr lang="el-GR" b="0" baseline="-25000"/>
              <a:t>Ν</a:t>
            </a:r>
            <a:r>
              <a:rPr lang="el-GR" b="0"/>
              <a:t>} διαιρείται σε Μ ομάδες </a:t>
            </a:r>
            <a:r>
              <a:rPr lang="en-US" b="0"/>
              <a:t>u</a:t>
            </a:r>
            <a:r>
              <a:rPr lang="el-GR" b="0" baseline="-25000"/>
              <a:t>1</a:t>
            </a:r>
            <a:r>
              <a:rPr lang="el-GR" b="0"/>
              <a:t>, </a:t>
            </a:r>
            <a:r>
              <a:rPr lang="en-US" b="0"/>
              <a:t>u</a:t>
            </a:r>
            <a:r>
              <a:rPr lang="el-GR" b="0" baseline="-25000"/>
              <a:t>2</a:t>
            </a:r>
            <a:r>
              <a:rPr lang="el-GR" b="0"/>
              <a:t>, …, </a:t>
            </a:r>
            <a:r>
              <a:rPr lang="en-US" b="0"/>
              <a:t>u</a:t>
            </a:r>
            <a:r>
              <a:rPr lang="en-US" b="0" baseline="-25000"/>
              <a:t>M</a:t>
            </a:r>
            <a:r>
              <a:rPr lang="el-GR" b="0"/>
              <a:t> μεγέθους Ν</a:t>
            </a:r>
            <a:r>
              <a:rPr lang="el-GR" b="0" baseline="-25000"/>
              <a:t>1</a:t>
            </a:r>
            <a:r>
              <a:rPr lang="el-GR" b="0"/>
              <a:t>, Ν</a:t>
            </a:r>
            <a:r>
              <a:rPr lang="el-GR" b="0" baseline="-25000"/>
              <a:t>2</a:t>
            </a:r>
            <a:r>
              <a:rPr lang="el-GR" b="0"/>
              <a:t>, …, Ν</a:t>
            </a:r>
            <a:r>
              <a:rPr lang="el-GR" b="0" baseline="-25000"/>
              <a:t>Μ</a:t>
            </a:r>
            <a:r>
              <a:rPr lang="el-GR" b="0"/>
              <a:t> αντίστοιχα.</a:t>
            </a:r>
          </a:p>
          <a:p>
            <a:endParaRPr lang="el-GR" b="0"/>
          </a:p>
          <a:p>
            <a:r>
              <a:rPr lang="el-GR" b="0"/>
              <a:t>Αν με </a:t>
            </a:r>
            <a:r>
              <a:rPr lang="en-US" b="0"/>
              <a:t>x</a:t>
            </a:r>
            <a:r>
              <a:rPr lang="en-US" b="0" baseline="-25000"/>
              <a:t>ij</a:t>
            </a:r>
            <a:r>
              <a:rPr lang="el-GR" b="0"/>
              <a:t> συμβολίσουμε την τιμή </a:t>
            </a:r>
            <a:r>
              <a:rPr lang="en-US" b="0"/>
              <a:t>j</a:t>
            </a:r>
            <a:r>
              <a:rPr lang="el-GR" b="0"/>
              <a:t> της μονάδας της </a:t>
            </a:r>
            <a:r>
              <a:rPr lang="en-US" b="0"/>
              <a:t>i</a:t>
            </a:r>
            <a:r>
              <a:rPr lang="el-GR" b="0"/>
              <a:t> ομάδας του πληθυσμού τότε:</a:t>
            </a:r>
          </a:p>
          <a:p>
            <a:endParaRPr lang="el-GR" b="0"/>
          </a:p>
          <a:p>
            <a:r>
              <a:rPr lang="en-US" b="0"/>
              <a:t>u</a:t>
            </a:r>
            <a:r>
              <a:rPr lang="en-US" b="0" baseline="-25000"/>
              <a:t>i</a:t>
            </a:r>
            <a:r>
              <a:rPr lang="en-US" b="0"/>
              <a:t> = {X</a:t>
            </a:r>
            <a:r>
              <a:rPr lang="en-US" b="0" baseline="-25000"/>
              <a:t>i1</a:t>
            </a:r>
            <a:r>
              <a:rPr lang="en-US" b="0"/>
              <a:t>, X</a:t>
            </a:r>
            <a:r>
              <a:rPr lang="en-US" b="0" baseline="-25000"/>
              <a:t>i2</a:t>
            </a:r>
            <a:r>
              <a:rPr lang="en-US" b="0"/>
              <a:t>, …, X</a:t>
            </a:r>
            <a:r>
              <a:rPr lang="en-US" b="0" baseline="-25000"/>
              <a:t>iNi</a:t>
            </a:r>
            <a:r>
              <a:rPr lang="en-US" b="0"/>
              <a:t>}, i= 1,2,…,M, j= 1,2,…,N</a:t>
            </a:r>
            <a:endParaRPr lang="el-GR" b="0"/>
          </a:p>
          <a:p>
            <a:pPr algn="just"/>
            <a:endParaRPr lang="el-GR" b="0">
              <a:solidFill>
                <a:srgbClr val="FF33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7651"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765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76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765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765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765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765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7659" name="12 - Ορθογώνιο"/>
          <p:cNvSpPr>
            <a:spLocks noChangeArrowheads="1"/>
          </p:cNvSpPr>
          <p:nvPr/>
        </p:nvSpPr>
        <p:spPr bwMode="auto">
          <a:xfrm>
            <a:off x="500063" y="1571625"/>
            <a:ext cx="8143875" cy="1477963"/>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α. Εκτίμηση του μέσου ενός πληθυσμού</a:t>
            </a:r>
          </a:p>
          <a:p>
            <a:pPr algn="just"/>
            <a:endParaRPr lang="el-GR" b="0">
              <a:solidFill>
                <a:srgbClr val="FF3300"/>
              </a:solidFill>
            </a:endParaRPr>
          </a:p>
          <a:p>
            <a:pPr algn="just"/>
            <a:endParaRPr lang="el-GR" b="0">
              <a:solidFill>
                <a:srgbClr val="FF3300"/>
              </a:solidFill>
            </a:endParaRPr>
          </a:p>
        </p:txBody>
      </p:sp>
      <p:pic>
        <p:nvPicPr>
          <p:cNvPr id="27660" name="Picture 3"/>
          <p:cNvPicPr>
            <a:picLocks noChangeAspect="1" noChangeArrowheads="1"/>
          </p:cNvPicPr>
          <p:nvPr/>
        </p:nvPicPr>
        <p:blipFill>
          <a:blip r:embed="rId3" cstate="print"/>
          <a:srcRect/>
          <a:stretch>
            <a:fillRect/>
          </a:stretch>
        </p:blipFill>
        <p:spPr bwMode="auto">
          <a:xfrm>
            <a:off x="1357313" y="2428875"/>
            <a:ext cx="5272087" cy="3786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8675"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867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86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867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868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868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8683" name="12 - Ορθογώνιο"/>
          <p:cNvSpPr>
            <a:spLocks noChangeArrowheads="1"/>
          </p:cNvSpPr>
          <p:nvPr/>
        </p:nvSpPr>
        <p:spPr bwMode="auto">
          <a:xfrm>
            <a:off x="500063" y="1571625"/>
            <a:ext cx="8143875" cy="3970338"/>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α. Εκτίμηση του μέσου ενός πληθυσμού</a:t>
            </a:r>
          </a:p>
          <a:p>
            <a:pPr algn="just"/>
            <a:endParaRPr lang="el-GR" b="0">
              <a:solidFill>
                <a:srgbClr val="FF3300"/>
              </a:solidFill>
            </a:endParaRPr>
          </a:p>
          <a:p>
            <a:r>
              <a:rPr lang="el-GR" b="0"/>
              <a:t>(β) Επιλέγεται από τον πληθυσμό των Μ ομάδων τυχαίο δείγμα </a:t>
            </a:r>
            <a:r>
              <a:rPr lang="en-US" b="0"/>
              <a:t>m</a:t>
            </a:r>
            <a:r>
              <a:rPr lang="el-GR" b="0"/>
              <a:t> ομάδων {</a:t>
            </a:r>
            <a:r>
              <a:rPr lang="en-US" b="0"/>
              <a:t>U</a:t>
            </a:r>
            <a:r>
              <a:rPr lang="el-GR" b="0" baseline="-25000"/>
              <a:t>1</a:t>
            </a:r>
            <a:r>
              <a:rPr lang="el-GR" b="0"/>
              <a:t>, </a:t>
            </a:r>
            <a:r>
              <a:rPr lang="en-US" b="0"/>
              <a:t>U</a:t>
            </a:r>
            <a:r>
              <a:rPr lang="el-GR" b="0" baseline="-25000"/>
              <a:t>2</a:t>
            </a:r>
            <a:r>
              <a:rPr lang="el-GR" b="0"/>
              <a:t>, …, </a:t>
            </a:r>
            <a:r>
              <a:rPr lang="en-US" b="0"/>
              <a:t>U</a:t>
            </a:r>
            <a:r>
              <a:rPr lang="en-US" b="0" baseline="-25000"/>
              <a:t>m</a:t>
            </a:r>
            <a:r>
              <a:rPr lang="el-GR" b="0"/>
              <a:t>} μεγέθους Ν΄</a:t>
            </a:r>
            <a:r>
              <a:rPr lang="el-GR" b="0" baseline="-25000"/>
              <a:t>1</a:t>
            </a:r>
            <a:r>
              <a:rPr lang="el-GR" b="0"/>
              <a:t>, Ν΄</a:t>
            </a:r>
            <a:r>
              <a:rPr lang="el-GR" b="0" baseline="-25000"/>
              <a:t>2</a:t>
            </a:r>
            <a:r>
              <a:rPr lang="el-GR" b="0"/>
              <a:t>, …, Ν΄</a:t>
            </a:r>
            <a:r>
              <a:rPr lang="en-US" b="0" baseline="-25000"/>
              <a:t>m</a:t>
            </a:r>
            <a:r>
              <a:rPr lang="el-GR" b="0"/>
              <a:t> αντίστοιχα. </a:t>
            </a:r>
          </a:p>
          <a:p>
            <a:r>
              <a:rPr lang="el-GR" b="0" i="1">
                <a:solidFill>
                  <a:schemeClr val="tx2"/>
                </a:solidFill>
              </a:rPr>
              <a:t>Αυτό αντιστοιχεί στο πρώτο στάδιο της δειγματοληψίας.</a:t>
            </a:r>
          </a:p>
          <a:p>
            <a:endParaRPr lang="el-GR" b="0"/>
          </a:p>
          <a:p>
            <a:r>
              <a:rPr lang="el-GR" b="0"/>
              <a:t>Αν με </a:t>
            </a:r>
            <a:r>
              <a:rPr lang="en-US" b="0"/>
              <a:t>U</a:t>
            </a:r>
            <a:r>
              <a:rPr lang="en-US" b="0" baseline="-25000"/>
              <a:t>ij</a:t>
            </a:r>
            <a:r>
              <a:rPr lang="el-GR" b="0"/>
              <a:t> συμβολίσουμε το </a:t>
            </a:r>
            <a:r>
              <a:rPr lang="en-US" b="0"/>
              <a:t>j</a:t>
            </a:r>
            <a:r>
              <a:rPr lang="el-GR" b="0"/>
              <a:t> στοιχείο της </a:t>
            </a:r>
            <a:r>
              <a:rPr lang="en-US" b="0"/>
              <a:t>i</a:t>
            </a:r>
            <a:r>
              <a:rPr lang="el-GR" b="0"/>
              <a:t> επιλεγείσας ομάδας τότε</a:t>
            </a:r>
          </a:p>
          <a:p>
            <a:endParaRPr lang="el-GR" b="0"/>
          </a:p>
          <a:p>
            <a:r>
              <a:rPr lang="en-US" b="0"/>
              <a:t>U</a:t>
            </a:r>
            <a:r>
              <a:rPr lang="en-US" b="0" baseline="-25000"/>
              <a:t>i</a:t>
            </a:r>
            <a:r>
              <a:rPr lang="el-GR" b="0"/>
              <a:t> = {</a:t>
            </a:r>
            <a:r>
              <a:rPr lang="en-US" b="0"/>
              <a:t>U</a:t>
            </a:r>
            <a:r>
              <a:rPr lang="en-US" b="0" baseline="-25000"/>
              <a:t>i</a:t>
            </a:r>
            <a:r>
              <a:rPr lang="el-GR" b="0" baseline="-25000"/>
              <a:t>1</a:t>
            </a:r>
            <a:r>
              <a:rPr lang="el-GR" b="0"/>
              <a:t>, </a:t>
            </a:r>
            <a:r>
              <a:rPr lang="en-US" b="0"/>
              <a:t>U</a:t>
            </a:r>
            <a:r>
              <a:rPr lang="en-US" b="0" baseline="-25000"/>
              <a:t>i</a:t>
            </a:r>
            <a:r>
              <a:rPr lang="el-GR" b="0" baseline="-25000"/>
              <a:t>2</a:t>
            </a:r>
            <a:r>
              <a:rPr lang="el-GR" b="0"/>
              <a:t>, …, </a:t>
            </a:r>
            <a:r>
              <a:rPr lang="en-US" b="0"/>
              <a:t>U</a:t>
            </a:r>
            <a:r>
              <a:rPr lang="en-US" b="0" baseline="-25000"/>
              <a:t>iN</a:t>
            </a:r>
            <a:r>
              <a:rPr lang="el-GR" b="0" baseline="-25000"/>
              <a:t>΄</a:t>
            </a:r>
            <a:r>
              <a:rPr lang="el-GR" b="0"/>
              <a:t>}, </a:t>
            </a:r>
            <a:r>
              <a:rPr lang="en-US" b="0"/>
              <a:t>i</a:t>
            </a:r>
            <a:r>
              <a:rPr lang="el-GR" b="0"/>
              <a:t>= 1,2,…,</a:t>
            </a:r>
            <a:r>
              <a:rPr lang="en-US" b="0"/>
              <a:t>m</a:t>
            </a:r>
            <a:r>
              <a:rPr lang="el-GR" b="0"/>
              <a:t>, </a:t>
            </a:r>
            <a:r>
              <a:rPr lang="en-US" b="0"/>
              <a:t>j</a:t>
            </a:r>
            <a:r>
              <a:rPr lang="el-GR" b="0"/>
              <a:t>= 1,2,…,</a:t>
            </a:r>
            <a:r>
              <a:rPr lang="en-US" b="0"/>
              <a:t>N</a:t>
            </a:r>
            <a:r>
              <a:rPr lang="el-GR" b="0"/>
              <a:t>΄</a:t>
            </a:r>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3076"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3077"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3078"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7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8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8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8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8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84" name="12 - Ορθογώνιο"/>
          <p:cNvSpPr>
            <a:spLocks noChangeArrowheads="1"/>
          </p:cNvSpPr>
          <p:nvPr/>
        </p:nvSpPr>
        <p:spPr bwMode="auto">
          <a:xfrm>
            <a:off x="500063" y="1571625"/>
            <a:ext cx="8286750" cy="3970338"/>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α. Εκτίμηση του μέσου ενός πληθυσμού</a:t>
            </a:r>
          </a:p>
          <a:p>
            <a:pPr algn="just"/>
            <a:endParaRPr lang="el-GR"/>
          </a:p>
          <a:p>
            <a:pPr algn="just"/>
            <a:r>
              <a:rPr lang="el-GR" b="0"/>
              <a:t>(γ) Στην περίπτωση που επακολουθεί και δεύτερο στάδιο δειγματοληψίας επιλέγεται τυχαίο δείγμα </a:t>
            </a:r>
            <a:r>
              <a:rPr lang="en-US" b="0"/>
              <a:t>n</a:t>
            </a:r>
            <a:r>
              <a:rPr lang="en-US" b="0" baseline="-25000"/>
              <a:t>i</a:t>
            </a:r>
            <a:r>
              <a:rPr lang="el-GR" b="0"/>
              <a:t>, μονάδων από την ομάδα </a:t>
            </a:r>
            <a:r>
              <a:rPr lang="en-US" b="0"/>
              <a:t>U</a:t>
            </a:r>
            <a:r>
              <a:rPr lang="en-US" b="0" baseline="-25000"/>
              <a:t>i</a:t>
            </a:r>
            <a:r>
              <a:rPr lang="el-GR" b="0"/>
              <a:t>, που επελέγη κατά το πρώτο στάδιο    (</a:t>
            </a:r>
            <a:r>
              <a:rPr lang="en-US" b="0"/>
              <a:t>i</a:t>
            </a:r>
            <a:r>
              <a:rPr lang="el-GR" b="0"/>
              <a:t>= 1,2,…,</a:t>
            </a:r>
            <a:r>
              <a:rPr lang="en-US" b="0"/>
              <a:t>m</a:t>
            </a:r>
            <a:r>
              <a:rPr lang="el-GR" b="0"/>
              <a:t>).</a:t>
            </a:r>
          </a:p>
          <a:p>
            <a:pPr algn="just"/>
            <a:endParaRPr lang="el-GR" b="0"/>
          </a:p>
          <a:p>
            <a:r>
              <a:rPr lang="el-GR" b="0"/>
              <a:t>Τότε,                  το μέσο μέγεθος των </a:t>
            </a:r>
            <a:r>
              <a:rPr lang="en-US" b="0"/>
              <a:t>m</a:t>
            </a:r>
            <a:r>
              <a:rPr lang="el-GR" b="0"/>
              <a:t> δειγμάτων του 2</a:t>
            </a:r>
            <a:r>
              <a:rPr lang="el-GR" b="0" baseline="30000"/>
              <a:t>ου</a:t>
            </a:r>
            <a:r>
              <a:rPr lang="el-GR" b="0"/>
              <a:t> σταδίου δειγματοληψίας.</a:t>
            </a:r>
          </a:p>
          <a:p>
            <a:pPr algn="just"/>
            <a:endParaRPr lang="el-GR" b="0"/>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p:txBody>
      </p:sp>
      <p:sp>
        <p:nvSpPr>
          <p:cNvPr id="308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3074" name="Object 1"/>
          <p:cNvGraphicFramePr>
            <a:graphicFrameLocks noChangeAspect="1"/>
          </p:cNvGraphicFramePr>
          <p:nvPr/>
        </p:nvGraphicFramePr>
        <p:xfrm>
          <a:off x="1143000" y="3714750"/>
          <a:ext cx="733425" cy="428625"/>
        </p:xfrm>
        <a:graphic>
          <a:graphicData uri="http://schemas.openxmlformats.org/presentationml/2006/ole">
            <mc:AlternateContent xmlns:mc="http://schemas.openxmlformats.org/markup-compatibility/2006">
              <mc:Choice xmlns:v="urn:schemas-microsoft-com:vml" Requires="v">
                <p:oleObj spid="_x0000_s3077" name="Equation" r:id="rId4" imgW="736600" imgH="431800" progId="Equation.DSMT4">
                  <p:embed/>
                </p:oleObj>
              </mc:Choice>
              <mc:Fallback>
                <p:oleObj name="Equation" r:id="rId4" imgW="736600" imgH="431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714750"/>
                        <a:ext cx="7334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6" name="Picture 4"/>
          <p:cNvPicPr>
            <a:picLocks noChangeAspect="1" noChangeArrowheads="1"/>
          </p:cNvPicPr>
          <p:nvPr/>
        </p:nvPicPr>
        <p:blipFill>
          <a:blip r:embed="rId6" cstate="print"/>
          <a:srcRect/>
          <a:stretch>
            <a:fillRect/>
          </a:stretch>
        </p:blipFill>
        <p:spPr bwMode="auto">
          <a:xfrm>
            <a:off x="1643063" y="4357688"/>
            <a:ext cx="5272087" cy="158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l-GR" smtClean="0"/>
              <a:t>Χρηματοδότηση</a:t>
            </a:r>
          </a:p>
        </p:txBody>
      </p:sp>
      <p:sp>
        <p:nvSpPr>
          <p:cNvPr id="18434" name="Content Placeholder 2"/>
          <p:cNvSpPr>
            <a:spLocks noGrp="1"/>
          </p:cNvSpPr>
          <p:nvPr>
            <p:ph idx="1"/>
          </p:nvPr>
        </p:nvSpPr>
        <p:spPr>
          <a:xfrm>
            <a:off x="457200" y="1341438"/>
            <a:ext cx="8229600" cy="4525962"/>
          </a:xfrm>
        </p:spPr>
        <p:txBody>
          <a:bodyPr/>
          <a:lstStyle/>
          <a:p>
            <a:pPr eaLnBrk="1" hangingPunct="1"/>
            <a:r>
              <a:rPr lang="el-GR" sz="2400" dirty="0" smtClean="0"/>
              <a:t>Το παρόν εκπαιδευτικό υλικό έχει αναπτυχθεί στα πλαίσια του εκπαιδευτικού έργου του διδάσκοντα.</a:t>
            </a:r>
            <a:endParaRPr lang="en-US" sz="2400" dirty="0" smtClean="0"/>
          </a:p>
          <a:p>
            <a:pPr eaLnBrk="1" hangingPunct="1"/>
            <a:r>
              <a:rPr lang="el-GR" sz="2400" dirty="0" smtClean="0"/>
              <a:t>Το έργο «</a:t>
            </a:r>
            <a:r>
              <a:rPr lang="el-GR" sz="2400" b="1" dirty="0" smtClean="0"/>
              <a:t>Ανοικτά Ακαδημαϊκά Μαθήματα στο Πανεπιστήμιο Αιγαίου</a:t>
            </a:r>
            <a:r>
              <a:rPr lang="el-GR" sz="2400" dirty="0" smtClean="0"/>
              <a:t>» έχει χρηματοδοτήσει μόνο τη αναδιαμόρφωση του εκπαιδευτικού υλικού. </a:t>
            </a:r>
          </a:p>
          <a:p>
            <a:pPr eaLnBrk="1" hangingPunct="1"/>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8435" name="Picture 3" descr="Λογότυπο Επιχειρησιακού Προγράμματος Εκπαίδευση και Δια βίου Μάθηση"/>
          <p:cNvPicPr>
            <a:picLocks noChangeAspect="1" noChangeArrowheads="1"/>
          </p:cNvPicPr>
          <p:nvPr/>
        </p:nvPicPr>
        <p:blipFill>
          <a:blip r:embed="rId3"/>
          <a:srcRect/>
          <a:stretch>
            <a:fillRect/>
          </a:stretch>
        </p:blipFill>
        <p:spPr bwMode="auto">
          <a:xfrm>
            <a:off x="1331913" y="5054600"/>
            <a:ext cx="6480175" cy="1543050"/>
          </a:xfrm>
          <a:prstGeom prst="rect">
            <a:avLst/>
          </a:prstGeom>
          <a:noFill/>
          <a:ln w="9525">
            <a:noFill/>
            <a:miter lim="800000"/>
            <a:headEnd/>
            <a:tailEnd/>
          </a:ln>
        </p:spPr>
      </p:pic>
      <p:sp>
        <p:nvSpPr>
          <p:cNvPr id="18436" name="Θέση αριθμού διαφάνειας 5"/>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a:defRPr/>
            </a:pPr>
            <a:fld id="{C52066ED-54F6-49E1-A098-5FA3FB2FD820}" type="slidenum">
              <a:rPr lang="el-GR">
                <a:solidFill>
                  <a:prstClr val="black">
                    <a:tint val="75000"/>
                  </a:prstClr>
                </a:solidFill>
                <a:cs typeface="Arial" charset="0"/>
              </a:rPr>
              <a:pPr>
                <a:defRPr/>
              </a:pPr>
              <a:t>3</a:t>
            </a:fld>
            <a:endParaRPr lang="el-GR">
              <a:solidFill>
                <a:prstClr val="black">
                  <a:tint val="75000"/>
                </a:prstClr>
              </a:solidFill>
              <a:cs typeface="Arial" charset="0"/>
            </a:endParaRPr>
          </a:p>
        </p:txBody>
      </p:sp>
    </p:spTree>
    <p:extLst>
      <p:ext uri="{BB962C8B-B14F-4D97-AF65-F5344CB8AC3E}">
        <p14:creationId xmlns:p14="http://schemas.microsoft.com/office/powerpoint/2010/main" val="218515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29699"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2970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2970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970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970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970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29707" name="12 - Ορθογώνιο"/>
          <p:cNvSpPr>
            <a:spLocks noChangeArrowheads="1"/>
          </p:cNvSpPr>
          <p:nvPr/>
        </p:nvSpPr>
        <p:spPr bwMode="auto">
          <a:xfrm>
            <a:off x="500063" y="1571625"/>
            <a:ext cx="8286750" cy="2308225"/>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α. Εκτίμηση του μέσου ενός πληθυσμού</a:t>
            </a:r>
          </a:p>
          <a:p>
            <a:pPr algn="just"/>
            <a:endParaRPr lang="el-GR" b="0"/>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p:txBody>
      </p:sp>
      <p:sp>
        <p:nvSpPr>
          <p:cNvPr id="2970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29709" name="Picture 3"/>
          <p:cNvPicPr>
            <a:picLocks noChangeAspect="1" noChangeArrowheads="1"/>
          </p:cNvPicPr>
          <p:nvPr/>
        </p:nvPicPr>
        <p:blipFill>
          <a:blip r:embed="rId3" cstate="print"/>
          <a:srcRect/>
          <a:stretch>
            <a:fillRect/>
          </a:stretch>
        </p:blipFill>
        <p:spPr bwMode="auto">
          <a:xfrm>
            <a:off x="2143125" y="3000375"/>
            <a:ext cx="5272088" cy="175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30723"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3072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3072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72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72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72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72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73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0731" name="12 - Ορθογώνιο"/>
          <p:cNvSpPr>
            <a:spLocks noChangeArrowheads="1"/>
          </p:cNvSpPr>
          <p:nvPr/>
        </p:nvSpPr>
        <p:spPr bwMode="auto">
          <a:xfrm>
            <a:off x="500063" y="1571625"/>
            <a:ext cx="8286750" cy="2308225"/>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α. Εκτίμηση του μέσου ενός πληθυσμού</a:t>
            </a:r>
          </a:p>
          <a:p>
            <a:pPr algn="just"/>
            <a:endParaRPr lang="el-GR" b="0"/>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p:txBody>
      </p:sp>
      <p:sp>
        <p:nvSpPr>
          <p:cNvPr id="3073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30733" name="Picture 2"/>
          <p:cNvPicPr>
            <a:picLocks noChangeAspect="1" noChangeArrowheads="1"/>
          </p:cNvPicPr>
          <p:nvPr/>
        </p:nvPicPr>
        <p:blipFill>
          <a:blip r:embed="rId3" cstate="print"/>
          <a:srcRect/>
          <a:stretch>
            <a:fillRect/>
          </a:stretch>
        </p:blipFill>
        <p:spPr bwMode="auto">
          <a:xfrm>
            <a:off x="642938" y="2714625"/>
            <a:ext cx="5214937" cy="1903413"/>
          </a:xfrm>
          <a:prstGeom prst="rect">
            <a:avLst/>
          </a:prstGeom>
          <a:noFill/>
          <a:ln w="9525">
            <a:noFill/>
            <a:miter lim="800000"/>
            <a:headEnd/>
            <a:tailEnd/>
          </a:ln>
        </p:spPr>
      </p:pic>
      <p:pic>
        <p:nvPicPr>
          <p:cNvPr id="30734" name="Picture 3"/>
          <p:cNvPicPr>
            <a:picLocks noChangeAspect="1" noChangeArrowheads="1"/>
          </p:cNvPicPr>
          <p:nvPr/>
        </p:nvPicPr>
        <p:blipFill>
          <a:blip r:embed="rId4" cstate="print"/>
          <a:srcRect/>
          <a:stretch>
            <a:fillRect/>
          </a:stretch>
        </p:blipFill>
        <p:spPr bwMode="auto">
          <a:xfrm>
            <a:off x="4357688" y="3214688"/>
            <a:ext cx="5275262" cy="278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31747"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3174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175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175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175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1755" name="12 - Ορθογώνιο"/>
          <p:cNvSpPr>
            <a:spLocks noChangeArrowheads="1"/>
          </p:cNvSpPr>
          <p:nvPr/>
        </p:nvSpPr>
        <p:spPr bwMode="auto">
          <a:xfrm>
            <a:off x="500063" y="1571625"/>
            <a:ext cx="8286750" cy="2308225"/>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α. Εκτίμηση του μέσου ενός πληθυσμού</a:t>
            </a:r>
          </a:p>
          <a:p>
            <a:pPr algn="just"/>
            <a:endParaRPr lang="el-GR" b="0"/>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a:p>
            <a:pPr algn="just"/>
            <a:endParaRPr lang="el-GR" b="0">
              <a:solidFill>
                <a:srgbClr val="FF3300"/>
              </a:solidFill>
            </a:endParaRPr>
          </a:p>
        </p:txBody>
      </p:sp>
      <p:sp>
        <p:nvSpPr>
          <p:cNvPr id="3175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pic>
        <p:nvPicPr>
          <p:cNvPr id="31757" name="Picture 2"/>
          <p:cNvPicPr>
            <a:picLocks noChangeAspect="1" noChangeArrowheads="1"/>
          </p:cNvPicPr>
          <p:nvPr/>
        </p:nvPicPr>
        <p:blipFill>
          <a:blip r:embed="rId3" cstate="print"/>
          <a:srcRect/>
          <a:stretch>
            <a:fillRect/>
          </a:stretch>
        </p:blipFill>
        <p:spPr bwMode="auto">
          <a:xfrm>
            <a:off x="571500" y="2714625"/>
            <a:ext cx="5275263" cy="1438275"/>
          </a:xfrm>
          <a:prstGeom prst="rect">
            <a:avLst/>
          </a:prstGeom>
          <a:noFill/>
          <a:ln w="9525">
            <a:noFill/>
            <a:miter lim="800000"/>
            <a:headEnd/>
            <a:tailEnd/>
          </a:ln>
        </p:spPr>
      </p:pic>
      <p:pic>
        <p:nvPicPr>
          <p:cNvPr id="31758" name="Picture 3"/>
          <p:cNvPicPr>
            <a:picLocks noChangeAspect="1" noChangeArrowheads="1"/>
          </p:cNvPicPr>
          <p:nvPr/>
        </p:nvPicPr>
        <p:blipFill>
          <a:blip r:embed="rId4" cstate="print"/>
          <a:srcRect/>
          <a:stretch>
            <a:fillRect/>
          </a:stretch>
        </p:blipFill>
        <p:spPr bwMode="auto">
          <a:xfrm>
            <a:off x="3868738" y="3071813"/>
            <a:ext cx="5275262" cy="196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32771"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3277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3277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27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27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277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277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277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2779" name="11 - Ορθογώνιο"/>
          <p:cNvSpPr>
            <a:spLocks noChangeArrowheads="1"/>
          </p:cNvSpPr>
          <p:nvPr/>
        </p:nvSpPr>
        <p:spPr bwMode="auto">
          <a:xfrm>
            <a:off x="571500" y="1500188"/>
            <a:ext cx="8143875" cy="923925"/>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b="0">
              <a:solidFill>
                <a:schemeClr val="tx2"/>
              </a:solidFill>
            </a:endParaRPr>
          </a:p>
          <a:p>
            <a:pPr algn="just"/>
            <a:r>
              <a:rPr lang="el-GR" b="0">
                <a:solidFill>
                  <a:srgbClr val="FF3300"/>
                </a:solidFill>
              </a:rPr>
              <a:t>β. Εκτίμηση του συνολικού μεγέθους κάποιου χαρακτηριστικού ενός πληθυσμού</a:t>
            </a:r>
          </a:p>
        </p:txBody>
      </p:sp>
      <p:pic>
        <p:nvPicPr>
          <p:cNvPr id="32780" name="Picture 2"/>
          <p:cNvPicPr>
            <a:picLocks noChangeAspect="1" noChangeArrowheads="1"/>
          </p:cNvPicPr>
          <p:nvPr/>
        </p:nvPicPr>
        <p:blipFill>
          <a:blip r:embed="rId3" cstate="print"/>
          <a:srcRect/>
          <a:stretch>
            <a:fillRect/>
          </a:stretch>
        </p:blipFill>
        <p:spPr bwMode="auto">
          <a:xfrm>
            <a:off x="785813" y="2857500"/>
            <a:ext cx="5275262" cy="1470025"/>
          </a:xfrm>
          <a:prstGeom prst="rect">
            <a:avLst/>
          </a:prstGeom>
          <a:noFill/>
          <a:ln w="9525">
            <a:noFill/>
            <a:miter lim="800000"/>
            <a:headEnd/>
            <a:tailEnd/>
          </a:ln>
        </p:spPr>
      </p:pic>
      <p:pic>
        <p:nvPicPr>
          <p:cNvPr id="32781" name="Picture 3"/>
          <p:cNvPicPr>
            <a:picLocks noChangeAspect="1" noChangeArrowheads="1"/>
          </p:cNvPicPr>
          <p:nvPr/>
        </p:nvPicPr>
        <p:blipFill>
          <a:blip r:embed="rId4" cstate="print"/>
          <a:srcRect/>
          <a:stretch>
            <a:fillRect/>
          </a:stretch>
        </p:blipFill>
        <p:spPr bwMode="auto">
          <a:xfrm>
            <a:off x="3500438" y="3786188"/>
            <a:ext cx="5275262" cy="161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33795"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3379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337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37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379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380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380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3803" name="10 - Ορθογώνιο"/>
          <p:cNvSpPr>
            <a:spLocks noChangeArrowheads="1"/>
          </p:cNvSpPr>
          <p:nvPr/>
        </p:nvSpPr>
        <p:spPr bwMode="auto">
          <a:xfrm>
            <a:off x="500063" y="1571625"/>
            <a:ext cx="8215312" cy="1108075"/>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sz="1600" b="0">
              <a:solidFill>
                <a:schemeClr val="tx2"/>
              </a:solidFill>
            </a:endParaRPr>
          </a:p>
          <a:p>
            <a:pPr algn="just"/>
            <a:r>
              <a:rPr lang="el-GR" sz="1600" b="0">
                <a:solidFill>
                  <a:srgbClr val="FF3300"/>
                </a:solidFill>
              </a:rPr>
              <a:t>γ. Εκτίμηση ποσοστού των Μονάδων του Πληθυσμού που ανήκουν σε μια συγκεκριμένη κατηγορία</a:t>
            </a:r>
            <a:endParaRPr lang="en-US" sz="1600" b="0">
              <a:solidFill>
                <a:schemeClr val="tx2"/>
              </a:solidFill>
            </a:endParaRPr>
          </a:p>
        </p:txBody>
      </p:sp>
      <p:pic>
        <p:nvPicPr>
          <p:cNvPr id="33804" name="Picture 1"/>
          <p:cNvPicPr>
            <a:picLocks noChangeAspect="1" noChangeArrowheads="1"/>
          </p:cNvPicPr>
          <p:nvPr/>
        </p:nvPicPr>
        <p:blipFill>
          <a:blip r:embed="rId3" cstate="print"/>
          <a:srcRect/>
          <a:stretch>
            <a:fillRect/>
          </a:stretch>
        </p:blipFill>
        <p:spPr bwMode="auto">
          <a:xfrm>
            <a:off x="1071563" y="2857500"/>
            <a:ext cx="6572250" cy="3148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34819"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3482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3482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48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482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482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482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482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4827" name="10 - Ορθογώνιο"/>
          <p:cNvSpPr>
            <a:spLocks noChangeArrowheads="1"/>
          </p:cNvSpPr>
          <p:nvPr/>
        </p:nvSpPr>
        <p:spPr bwMode="auto">
          <a:xfrm>
            <a:off x="500063" y="1571625"/>
            <a:ext cx="8215312" cy="1108075"/>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sz="1600" b="0">
              <a:solidFill>
                <a:schemeClr val="tx2"/>
              </a:solidFill>
            </a:endParaRPr>
          </a:p>
          <a:p>
            <a:pPr algn="just"/>
            <a:r>
              <a:rPr lang="el-GR" sz="1600" b="0">
                <a:solidFill>
                  <a:srgbClr val="FF3300"/>
                </a:solidFill>
              </a:rPr>
              <a:t>γ. Εκτίμηση ποσοστού των Μονάδων του Πληθυσμού που ανήκουν σε μια συγκεκριμένη κατηγορία</a:t>
            </a:r>
            <a:endParaRPr lang="en-US" sz="1600" b="0">
              <a:solidFill>
                <a:schemeClr val="tx2"/>
              </a:solidFill>
            </a:endParaRPr>
          </a:p>
        </p:txBody>
      </p:sp>
      <p:pic>
        <p:nvPicPr>
          <p:cNvPr id="34828" name="Picture 2"/>
          <p:cNvPicPr>
            <a:picLocks noChangeAspect="1" noChangeArrowheads="1"/>
          </p:cNvPicPr>
          <p:nvPr/>
        </p:nvPicPr>
        <p:blipFill>
          <a:blip r:embed="rId3" cstate="print"/>
          <a:srcRect/>
          <a:stretch>
            <a:fillRect/>
          </a:stretch>
        </p:blipFill>
        <p:spPr bwMode="auto">
          <a:xfrm>
            <a:off x="714375" y="2857500"/>
            <a:ext cx="5275263" cy="1874838"/>
          </a:xfrm>
          <a:prstGeom prst="rect">
            <a:avLst/>
          </a:prstGeom>
          <a:noFill/>
          <a:ln w="9525">
            <a:noFill/>
            <a:miter lim="800000"/>
            <a:headEnd/>
            <a:tailEnd/>
          </a:ln>
        </p:spPr>
      </p:pic>
      <p:pic>
        <p:nvPicPr>
          <p:cNvPr id="34829" name="Picture 3"/>
          <p:cNvPicPr>
            <a:picLocks noChangeAspect="1" noChangeArrowheads="1"/>
          </p:cNvPicPr>
          <p:nvPr/>
        </p:nvPicPr>
        <p:blipFill>
          <a:blip r:embed="rId4" cstate="print"/>
          <a:srcRect/>
          <a:stretch>
            <a:fillRect/>
          </a:stretch>
        </p:blipFill>
        <p:spPr bwMode="auto">
          <a:xfrm>
            <a:off x="3357563" y="3429000"/>
            <a:ext cx="5275262" cy="2071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35843" name="Rectangle 5"/>
          <p:cNvSpPr>
            <a:spLocks noChangeArrowheads="1"/>
          </p:cNvSpPr>
          <p:nvPr/>
        </p:nvSpPr>
        <p:spPr bwMode="auto">
          <a:xfrm>
            <a:off x="468313" y="3278188"/>
            <a:ext cx="7993062" cy="915987"/>
          </a:xfrm>
          <a:prstGeom prst="rect">
            <a:avLst/>
          </a:prstGeom>
          <a:noFill/>
          <a:ln w="9525">
            <a:noFill/>
            <a:miter lim="800000"/>
            <a:headEnd/>
            <a:tailEnd/>
          </a:ln>
        </p:spPr>
        <p:txBody>
          <a:bodyPr anchor="ctr">
            <a:spAutoFit/>
          </a:bodyPr>
          <a:lstStyle/>
          <a:p>
            <a:pPr algn="just"/>
            <a:endParaRPr lang="el-GR" b="0"/>
          </a:p>
          <a:p>
            <a:pPr algn="just"/>
            <a:endParaRPr lang="el-GR" b="0">
              <a:solidFill>
                <a:schemeClr val="tx2"/>
              </a:solidFill>
            </a:endParaRPr>
          </a:p>
          <a:p>
            <a:endParaRPr lang="el-GR" b="0"/>
          </a:p>
        </p:txBody>
      </p:sp>
      <p:sp>
        <p:nvSpPr>
          <p:cNvPr id="35844"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Δειγματοληψία κατά Ομάδες </a:t>
            </a:r>
            <a:r>
              <a:rPr lang="el-GR" sz="2400" b="0" i="1">
                <a:solidFill>
                  <a:schemeClr val="tx2"/>
                </a:solidFill>
              </a:rPr>
              <a:t>(Cluster</a:t>
            </a:r>
            <a:r>
              <a:rPr lang="el-GR" b="0"/>
              <a:t> </a:t>
            </a:r>
            <a:r>
              <a:rPr lang="en-GB" sz="2400" b="0" i="1">
                <a:solidFill>
                  <a:schemeClr val="tx2"/>
                </a:solidFill>
              </a:rPr>
              <a:t>Sampling</a:t>
            </a:r>
            <a:r>
              <a:rPr lang="el-GR" sz="2400" b="0" i="1">
                <a:solidFill>
                  <a:schemeClr val="tx2"/>
                </a:solidFill>
              </a:rPr>
              <a:t>)</a:t>
            </a:r>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584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584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584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5850"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35851" name="10 - Ορθογώνιο"/>
          <p:cNvSpPr>
            <a:spLocks noChangeArrowheads="1"/>
          </p:cNvSpPr>
          <p:nvPr/>
        </p:nvSpPr>
        <p:spPr bwMode="auto">
          <a:xfrm>
            <a:off x="500063" y="1571625"/>
            <a:ext cx="8215312" cy="1108075"/>
          </a:xfrm>
          <a:prstGeom prst="rect">
            <a:avLst/>
          </a:prstGeom>
          <a:noFill/>
          <a:ln w="9525">
            <a:noFill/>
            <a:miter lim="800000"/>
            <a:headEnd/>
            <a:tailEnd/>
          </a:ln>
        </p:spPr>
        <p:txBody>
          <a:bodyPr>
            <a:spAutoFit/>
          </a:bodyPr>
          <a:lstStyle/>
          <a:p>
            <a:pPr algn="just"/>
            <a:r>
              <a:rPr lang="el-GR" b="0">
                <a:solidFill>
                  <a:schemeClr val="tx2"/>
                </a:solidFill>
              </a:rPr>
              <a:t>Α. </a:t>
            </a:r>
            <a:r>
              <a:rPr lang="el-GR" b="0" u="sng">
                <a:solidFill>
                  <a:schemeClr val="tx2"/>
                </a:solidFill>
              </a:rPr>
              <a:t>Εκτίμηση Παραμέτρων</a:t>
            </a:r>
            <a:r>
              <a:rPr lang="el-GR" b="0">
                <a:solidFill>
                  <a:schemeClr val="tx2"/>
                </a:solidFill>
              </a:rPr>
              <a:t> </a:t>
            </a:r>
          </a:p>
          <a:p>
            <a:pPr algn="just"/>
            <a:endParaRPr lang="el-GR" sz="1600" b="0">
              <a:solidFill>
                <a:schemeClr val="tx2"/>
              </a:solidFill>
            </a:endParaRPr>
          </a:p>
          <a:p>
            <a:pPr algn="just"/>
            <a:r>
              <a:rPr lang="el-GR" sz="1600" b="0">
                <a:solidFill>
                  <a:srgbClr val="FF3300"/>
                </a:solidFill>
              </a:rPr>
              <a:t>γ. Εκτίμηση ποσοστού των Μονάδων του Πληθυσμού που ανήκουν σε μια συγκεκριμένη κατηγορία</a:t>
            </a:r>
            <a:endParaRPr lang="en-US" sz="1600" b="0">
              <a:solidFill>
                <a:schemeClr val="tx2"/>
              </a:solidFill>
            </a:endParaRPr>
          </a:p>
        </p:txBody>
      </p:sp>
      <p:pic>
        <p:nvPicPr>
          <p:cNvPr id="35852" name="Picture 2"/>
          <p:cNvPicPr>
            <a:picLocks noChangeAspect="1" noChangeArrowheads="1"/>
          </p:cNvPicPr>
          <p:nvPr/>
        </p:nvPicPr>
        <p:blipFill>
          <a:blip r:embed="rId3" cstate="print"/>
          <a:srcRect/>
          <a:stretch>
            <a:fillRect/>
          </a:stretch>
        </p:blipFill>
        <p:spPr bwMode="auto">
          <a:xfrm>
            <a:off x="642938" y="3000375"/>
            <a:ext cx="5275262" cy="1543050"/>
          </a:xfrm>
          <a:prstGeom prst="rect">
            <a:avLst/>
          </a:prstGeom>
          <a:noFill/>
          <a:ln w="9525">
            <a:noFill/>
            <a:miter lim="800000"/>
            <a:headEnd/>
            <a:tailEnd/>
          </a:ln>
        </p:spPr>
      </p:pic>
      <p:pic>
        <p:nvPicPr>
          <p:cNvPr id="35853" name="Picture 3"/>
          <p:cNvPicPr>
            <a:picLocks noChangeAspect="1" noChangeArrowheads="1"/>
          </p:cNvPicPr>
          <p:nvPr/>
        </p:nvPicPr>
        <p:blipFill>
          <a:blip r:embed="rId4" cstate="print"/>
          <a:srcRect/>
          <a:stretch>
            <a:fillRect/>
          </a:stretch>
        </p:blipFill>
        <p:spPr bwMode="auto">
          <a:xfrm>
            <a:off x="3143250" y="3429000"/>
            <a:ext cx="5275263"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charset="0"/>
              </a:rPr>
              <a:t> </a:t>
            </a:r>
          </a:p>
        </p:txBody>
      </p:sp>
      <p:sp>
        <p:nvSpPr>
          <p:cNvPr id="1028" name="Rectangle 5"/>
          <p:cNvSpPr>
            <a:spLocks noChangeArrowheads="1"/>
          </p:cNvSpPr>
          <p:nvPr/>
        </p:nvSpPr>
        <p:spPr bwMode="auto">
          <a:xfrm>
            <a:off x="395288" y="1355725"/>
            <a:ext cx="7993062" cy="3113088"/>
          </a:xfrm>
          <a:prstGeom prst="rect">
            <a:avLst/>
          </a:prstGeom>
          <a:noFill/>
          <a:ln w="9525">
            <a:noFill/>
            <a:miter lim="800000"/>
            <a:headEnd/>
            <a:tailEnd/>
          </a:ln>
        </p:spPr>
        <p:txBody>
          <a:bodyPr anchor="ctr">
            <a:spAutoFit/>
          </a:bodyPr>
          <a:lstStyle/>
          <a:p>
            <a:pPr algn="just"/>
            <a:endParaRPr lang="el-GR" b="0"/>
          </a:p>
          <a:p>
            <a:pPr algn="just"/>
            <a:r>
              <a:rPr lang="el-GR" b="0"/>
              <a:t>Η αποτελεσματικότητα ενός σύνθετου δειγματοληπτικού σχήματος σε σχέση την Απλή Τυχαία Δειγματοληψία προσδιορίζεται από ένα μέτρο γνωστό ως </a:t>
            </a:r>
            <a:r>
              <a:rPr lang="el-GR">
                <a:solidFill>
                  <a:schemeClr val="tx2"/>
                </a:solidFill>
              </a:rPr>
              <a:t>Επίδραση του Δειγματοληπτικού Σχήματος </a:t>
            </a:r>
            <a:r>
              <a:rPr lang="el-GR" i="1">
                <a:solidFill>
                  <a:schemeClr val="tx2"/>
                </a:solidFill>
              </a:rPr>
              <a:t>(</a:t>
            </a:r>
            <a:r>
              <a:rPr lang="en-US" i="1">
                <a:solidFill>
                  <a:schemeClr val="tx2"/>
                </a:solidFill>
              </a:rPr>
              <a:t>Design Effect</a:t>
            </a:r>
            <a:r>
              <a:rPr lang="el-GR" i="1">
                <a:solidFill>
                  <a:schemeClr val="tx2"/>
                </a:solidFill>
              </a:rPr>
              <a:t>-</a:t>
            </a:r>
            <a:r>
              <a:rPr lang="en-US" i="1">
                <a:solidFill>
                  <a:schemeClr val="tx2"/>
                </a:solidFill>
              </a:rPr>
              <a:t>Deff</a:t>
            </a:r>
            <a:r>
              <a:rPr lang="el-GR" i="1">
                <a:solidFill>
                  <a:schemeClr val="tx2"/>
                </a:solidFill>
              </a:rPr>
              <a:t>).</a:t>
            </a:r>
            <a:r>
              <a:rPr lang="el-GR">
                <a:solidFill>
                  <a:schemeClr val="tx2"/>
                </a:solidFill>
              </a:rPr>
              <a:t> </a:t>
            </a:r>
          </a:p>
          <a:p>
            <a:pPr algn="just"/>
            <a:endParaRPr lang="el-GR">
              <a:solidFill>
                <a:schemeClr val="tx2"/>
              </a:solidFill>
            </a:endParaRPr>
          </a:p>
          <a:p>
            <a:pPr algn="just"/>
            <a:endParaRPr lang="el-GR" b="0"/>
          </a:p>
          <a:p>
            <a:pPr algn="just"/>
            <a:r>
              <a:rPr lang="el-GR" b="0"/>
              <a:t>Το μέτρο αυτό ορίζεται ως ο λόγος της διακύμανσης της εκτίμησης μιας παραμέτρου του πληθυσμού που βασίζεται σε ένα δείγμα το οποίο λαμβάνεται χρησιμοποιώντας το υπό εξέταση δειγματοληπτικό σχήμα προς τη διακύμανση της εκτίμησης που προκύπτει από ένα απλό τυχαίο δείγμα του ίδιου μεγέθους.</a:t>
            </a:r>
            <a:endParaRPr lang="el-GR" b="0">
              <a:solidFill>
                <a:schemeClr val="tx2"/>
              </a:solidFill>
            </a:endParaRPr>
          </a:p>
          <a:p>
            <a:pPr algn="just"/>
            <a:endParaRPr lang="el-GR" b="0"/>
          </a:p>
        </p:txBody>
      </p:sp>
      <p:sp>
        <p:nvSpPr>
          <p:cNvPr id="1029"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pPr>
              <a:spcBef>
                <a:spcPct val="20000"/>
              </a:spcBef>
              <a:buClr>
                <a:schemeClr val="tx2"/>
              </a:buClr>
              <a:buSzPct val="70000"/>
              <a:buFont typeface="Wingdings" pitchFamily="2" charset="2"/>
              <a:buNone/>
            </a:pPr>
            <a:r>
              <a:rPr lang="el-GR" sz="2800" b="0">
                <a:solidFill>
                  <a:schemeClr val="tx2"/>
                </a:solidFill>
              </a:rPr>
              <a:t>Αποτελεσματικότητα Δειγματοληπτικών Σχημάτων </a:t>
            </a:r>
            <a:endParaRPr lang="el-GR" sz="2400" b="0" i="1">
              <a:solidFill>
                <a:schemeClr val="tx2"/>
              </a:solidFill>
            </a:endParaRPr>
          </a:p>
        </p:txBody>
      </p:sp>
      <p:sp>
        <p:nvSpPr>
          <p:cNvPr id="103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5"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6" name="Rectangle 13"/>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6" name="Object 12"/>
          <p:cNvGraphicFramePr>
            <a:graphicFrameLocks noChangeAspect="1"/>
          </p:cNvGraphicFramePr>
          <p:nvPr/>
        </p:nvGraphicFramePr>
        <p:xfrm>
          <a:off x="1619250" y="4581525"/>
          <a:ext cx="1223963" cy="765175"/>
        </p:xfrm>
        <a:graphic>
          <a:graphicData uri="http://schemas.openxmlformats.org/presentationml/2006/ole">
            <mc:AlternateContent xmlns:mc="http://schemas.openxmlformats.org/markup-compatibility/2006">
              <mc:Choice xmlns:v="urn:schemas-microsoft-com:vml" Requires="v">
                <p:oleObj spid="_x0000_s66565" name="Equation" r:id="rId4" imgW="685800" imgH="431800" progId="Equation.DSMT4">
                  <p:embed/>
                </p:oleObj>
              </mc:Choice>
              <mc:Fallback>
                <p:oleObj name="Equation" r:id="rId4" imgW="685800" imgH="4318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4581525"/>
                        <a:ext cx="1223963"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Text Box 15"/>
          <p:cNvSpPr txBox="1">
            <a:spLocks noChangeArrowheads="1"/>
          </p:cNvSpPr>
          <p:nvPr/>
        </p:nvSpPr>
        <p:spPr bwMode="auto">
          <a:xfrm>
            <a:off x="3348038" y="4508500"/>
            <a:ext cx="4608512" cy="954107"/>
          </a:xfrm>
          <a:prstGeom prst="rect">
            <a:avLst/>
          </a:prstGeom>
          <a:noFill/>
          <a:ln w="9525">
            <a:noFill/>
            <a:miter lim="800000"/>
            <a:headEnd/>
            <a:tailEnd/>
          </a:ln>
        </p:spPr>
        <p:txBody>
          <a:bodyPr>
            <a:spAutoFit/>
          </a:bodyPr>
          <a:lstStyle/>
          <a:p>
            <a:pPr>
              <a:spcBef>
                <a:spcPct val="50000"/>
              </a:spcBef>
            </a:pPr>
            <a:r>
              <a:rPr lang="en-US" sz="1400" b="0" dirty="0" smtClean="0"/>
              <a:t>V</a:t>
            </a:r>
            <a:r>
              <a:rPr lang="el-GR" sz="1400" b="0" dirty="0" smtClean="0"/>
              <a:t>Σ και </a:t>
            </a:r>
            <a:r>
              <a:rPr lang="en-US" sz="1400" b="0" dirty="0" smtClean="0"/>
              <a:t>VA</a:t>
            </a:r>
            <a:r>
              <a:rPr lang="el-GR" sz="1400" b="0" dirty="0" smtClean="0"/>
              <a:t> συμβολίζουν </a:t>
            </a:r>
            <a:r>
              <a:rPr lang="el-GR" sz="1400" b="0" dirty="0"/>
              <a:t>τη διακύμανση της εκτίμησης της παραμέτρου του πληθυσμού που προκύπτει από το σύνθετο δειγματοληπτικό σχήμα και την απλή τυχαία δειγματοληψία αντίστοιχα.</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charset="0"/>
              </a:rPr>
              <a:t> </a:t>
            </a:r>
          </a:p>
        </p:txBody>
      </p:sp>
      <p:sp>
        <p:nvSpPr>
          <p:cNvPr id="6147" name="Rectangle 5"/>
          <p:cNvSpPr>
            <a:spLocks noChangeArrowheads="1"/>
          </p:cNvSpPr>
          <p:nvPr/>
        </p:nvSpPr>
        <p:spPr bwMode="auto">
          <a:xfrm>
            <a:off x="395288" y="1412875"/>
            <a:ext cx="7993062" cy="3692525"/>
          </a:xfrm>
          <a:prstGeom prst="rect">
            <a:avLst/>
          </a:prstGeom>
          <a:noFill/>
          <a:ln w="9525">
            <a:noFill/>
            <a:miter lim="800000"/>
            <a:headEnd/>
            <a:tailEnd/>
          </a:ln>
        </p:spPr>
        <p:txBody>
          <a:bodyPr anchor="ctr">
            <a:spAutoFit/>
          </a:bodyPr>
          <a:lstStyle/>
          <a:p>
            <a:pPr algn="just"/>
            <a:endParaRPr lang="el-GR" b="0" dirty="0"/>
          </a:p>
          <a:p>
            <a:pPr algn="just"/>
            <a:r>
              <a:rPr lang="el-GR" b="0" dirty="0"/>
              <a:t>Προφανώς </a:t>
            </a:r>
          </a:p>
          <a:p>
            <a:pPr algn="just"/>
            <a:endParaRPr lang="el-GR" b="0" dirty="0"/>
          </a:p>
          <a:p>
            <a:pPr algn="just"/>
            <a:endParaRPr lang="el-GR" b="0" dirty="0"/>
          </a:p>
          <a:p>
            <a:pPr algn="just"/>
            <a:r>
              <a:rPr lang="en-US" b="0" dirty="0" err="1"/>
              <a:t>Deff</a:t>
            </a:r>
            <a:r>
              <a:rPr lang="el-GR" b="0" dirty="0"/>
              <a:t> &lt; 1 φανερώνει ότι </a:t>
            </a:r>
            <a:r>
              <a:rPr lang="el-GR" b="0" dirty="0">
                <a:solidFill>
                  <a:srgbClr val="C00000"/>
                </a:solidFill>
              </a:rPr>
              <a:t>υπερτερεί</a:t>
            </a:r>
            <a:r>
              <a:rPr lang="el-GR" b="0" dirty="0"/>
              <a:t> η εκτίμηση του </a:t>
            </a:r>
            <a:r>
              <a:rPr lang="el-GR" b="0" dirty="0">
                <a:solidFill>
                  <a:srgbClr val="C00000"/>
                </a:solidFill>
              </a:rPr>
              <a:t>σύνθετου</a:t>
            </a:r>
            <a:r>
              <a:rPr lang="el-GR" b="0" dirty="0"/>
              <a:t> δειγματοληπτικού σχεδίου </a:t>
            </a:r>
          </a:p>
          <a:p>
            <a:pPr algn="just"/>
            <a:endParaRPr lang="el-GR" b="0" dirty="0"/>
          </a:p>
          <a:p>
            <a:pPr algn="just"/>
            <a:r>
              <a:rPr lang="el-GR" b="0" dirty="0"/>
              <a:t>ενώ αντίθετα </a:t>
            </a:r>
          </a:p>
          <a:p>
            <a:pPr algn="just"/>
            <a:endParaRPr lang="el-GR" b="0" dirty="0"/>
          </a:p>
          <a:p>
            <a:pPr algn="just"/>
            <a:r>
              <a:rPr lang="en-US" b="0" dirty="0" err="1"/>
              <a:t>Deff</a:t>
            </a:r>
            <a:r>
              <a:rPr lang="el-GR" b="0" dirty="0"/>
              <a:t> &gt; 1 δηλώνει ότι </a:t>
            </a:r>
            <a:r>
              <a:rPr lang="el-GR" b="0" dirty="0">
                <a:solidFill>
                  <a:srgbClr val="C00000"/>
                </a:solidFill>
              </a:rPr>
              <a:t>υπερτερεί</a:t>
            </a:r>
            <a:r>
              <a:rPr lang="el-GR" b="0" dirty="0"/>
              <a:t> η εκτίμηση που βασίζεται στην </a:t>
            </a:r>
            <a:r>
              <a:rPr lang="el-GR" b="0" dirty="0">
                <a:solidFill>
                  <a:srgbClr val="C00000"/>
                </a:solidFill>
              </a:rPr>
              <a:t>απλή</a:t>
            </a:r>
            <a:r>
              <a:rPr lang="el-GR" b="0" dirty="0"/>
              <a:t> </a:t>
            </a:r>
            <a:r>
              <a:rPr lang="el-GR" b="0" dirty="0">
                <a:solidFill>
                  <a:srgbClr val="C00000"/>
                </a:solidFill>
              </a:rPr>
              <a:t>τυχαία</a:t>
            </a:r>
            <a:r>
              <a:rPr lang="el-GR" b="0" dirty="0"/>
              <a:t> δειγματοληψία.</a:t>
            </a:r>
          </a:p>
          <a:p>
            <a:pPr algn="just"/>
            <a:endParaRPr lang="el-GR" b="0" dirty="0"/>
          </a:p>
          <a:p>
            <a:pPr algn="just"/>
            <a:endParaRPr lang="el-GR" b="0" dirty="0"/>
          </a:p>
        </p:txBody>
      </p:sp>
      <p:sp>
        <p:nvSpPr>
          <p:cNvPr id="614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pPr>
              <a:spcBef>
                <a:spcPct val="20000"/>
              </a:spcBef>
              <a:buClr>
                <a:schemeClr val="tx2"/>
              </a:buClr>
              <a:buSzPct val="70000"/>
              <a:buFont typeface="Wingdings" pitchFamily="2" charset="2"/>
              <a:buNone/>
            </a:pPr>
            <a:r>
              <a:rPr lang="el-GR" sz="2800" b="0">
                <a:solidFill>
                  <a:schemeClr val="tx2"/>
                </a:solidFill>
              </a:rPr>
              <a:t>Αποτελεσματικότητα Δειγματοληπτικών Σχημάτων </a:t>
            </a:r>
            <a:endParaRPr lang="el-GR" sz="2400" b="0" i="1">
              <a:solidFill>
                <a:schemeClr val="tx2"/>
              </a:solidFill>
            </a:endParaRPr>
          </a:p>
        </p:txBody>
      </p:sp>
      <p:sp>
        <p:nvSpPr>
          <p:cNvPr id="614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5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5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5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5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54"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6155" name="Rectangle 1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charset="0"/>
              </a:rPr>
              <a:t> </a:t>
            </a:r>
          </a:p>
        </p:txBody>
      </p:sp>
      <p:sp>
        <p:nvSpPr>
          <p:cNvPr id="7171" name="Rectangle 5"/>
          <p:cNvSpPr>
            <a:spLocks noChangeArrowheads="1"/>
          </p:cNvSpPr>
          <p:nvPr/>
        </p:nvSpPr>
        <p:spPr bwMode="auto">
          <a:xfrm>
            <a:off x="827584" y="1700808"/>
            <a:ext cx="7993062" cy="3968750"/>
          </a:xfrm>
          <a:prstGeom prst="rect">
            <a:avLst/>
          </a:prstGeom>
          <a:noFill/>
          <a:ln w="9525">
            <a:noFill/>
            <a:miter lim="800000"/>
            <a:headEnd/>
            <a:tailEnd/>
          </a:ln>
        </p:spPr>
        <p:txBody>
          <a:bodyPr anchor="ctr">
            <a:spAutoFit/>
          </a:bodyPr>
          <a:lstStyle/>
          <a:p>
            <a:pPr algn="just"/>
            <a:endParaRPr lang="el-GR" b="0" dirty="0"/>
          </a:p>
          <a:p>
            <a:pPr algn="just"/>
            <a:r>
              <a:rPr lang="el-GR" b="0" dirty="0"/>
              <a:t>Εκτός από τη χρήση της για τον προσδιορισμό της σχετικής αποτελεσματικότητας ενός σύνθετου δειγματοληπτικού σχήματος η επίδραση του Δειγματοληπτικού Σχήματος χρησιμοποιείται και για τον κατά προσέγγιση υπολογισμό του δειγματικού μεγέθους για το σχήμα αυτό.</a:t>
            </a:r>
          </a:p>
          <a:p>
            <a:pPr algn="just"/>
            <a:endParaRPr lang="el-GR" b="0" dirty="0"/>
          </a:p>
          <a:p>
            <a:pPr algn="just"/>
            <a:r>
              <a:rPr lang="el-GR" b="0" dirty="0"/>
              <a:t>Επειδή οι τύποι προσδιορισμού του δειγματικού μεγέθους για σύνθετα δειγματοληπτικά σχήματα είναι πολύπλοκοι μπορούμε να χρησιμοποιήσουμε τους αντίστοιχους απλούς τύπους που ισχύουν στην περίπτωση της απλής τυχαίας δειγματοληψίας για να υπολογίσουμε το μέγεθος του δείγματος στην περίπτωση αυτή. Στη συνέχεια προσδιορίζουμε προσεγγιστικά το μέγεθος του δείγματος του σύνθετου σχήματος πολλαπλασιάζοντας το μέγεθος του απλού τυχαίου δείγματος με το </a:t>
            </a:r>
            <a:r>
              <a:rPr lang="en-US" b="0" dirty="0" err="1"/>
              <a:t>Deff</a:t>
            </a:r>
            <a:r>
              <a:rPr lang="el-GR" b="0" dirty="0"/>
              <a:t>. </a:t>
            </a:r>
            <a:endParaRPr lang="el-GR" b="0" dirty="0">
              <a:solidFill>
                <a:schemeClr val="tx2"/>
              </a:solidFill>
            </a:endParaRPr>
          </a:p>
          <a:p>
            <a:pPr algn="just"/>
            <a:endParaRPr lang="el-GR" b="0" dirty="0"/>
          </a:p>
        </p:txBody>
      </p:sp>
      <p:sp>
        <p:nvSpPr>
          <p:cNvPr id="7172"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pPr>
              <a:spcBef>
                <a:spcPct val="20000"/>
              </a:spcBef>
              <a:buClr>
                <a:schemeClr val="tx2"/>
              </a:buClr>
              <a:buSzPct val="70000"/>
              <a:buFont typeface="Wingdings" pitchFamily="2" charset="2"/>
              <a:buNone/>
            </a:pPr>
            <a:r>
              <a:rPr lang="el-GR" sz="2800" b="0">
                <a:solidFill>
                  <a:schemeClr val="tx2"/>
                </a:solidFill>
              </a:rPr>
              <a:t>Αποτελεσματικότητα Δειγματοληπτικών Σχημάτων </a:t>
            </a:r>
            <a:endParaRPr lang="el-GR" sz="2400" b="0" i="1">
              <a:solidFill>
                <a:schemeClr val="tx2"/>
              </a:solidFill>
            </a:endParaRPr>
          </a:p>
        </p:txBody>
      </p:sp>
      <p:sp>
        <p:nvSpPr>
          <p:cNvPr id="717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717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717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717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717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7178"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7179" name="Rectangle 11"/>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l-GR" smtClean="0"/>
              <a:t>Περιεχόμενα Διάλεξης</a:t>
            </a:r>
          </a:p>
        </p:txBody>
      </p:sp>
      <p:sp>
        <p:nvSpPr>
          <p:cNvPr id="7171" name="Rectangle 3"/>
          <p:cNvSpPr>
            <a:spLocks noGrp="1" noChangeArrowheads="1"/>
          </p:cNvSpPr>
          <p:nvPr>
            <p:ph type="body" idx="1"/>
          </p:nvPr>
        </p:nvSpPr>
        <p:spPr>
          <a:xfrm>
            <a:off x="683568" y="1556792"/>
            <a:ext cx="7696200" cy="4608512"/>
          </a:xfrm>
        </p:spPr>
        <p:txBody>
          <a:bodyPr/>
          <a:lstStyle/>
          <a:p>
            <a:pPr eaLnBrk="1" hangingPunct="1">
              <a:buClr>
                <a:schemeClr val="tx2"/>
              </a:buClr>
            </a:pPr>
            <a:r>
              <a:rPr lang="el-GR" sz="1600" b="1" dirty="0" smtClean="0"/>
              <a:t>Συστηματική Δειγματοληψία (</a:t>
            </a:r>
            <a:r>
              <a:rPr lang="en-GB" sz="1600" b="1" dirty="0" smtClean="0"/>
              <a:t>Systematic Sampling</a:t>
            </a:r>
            <a:r>
              <a:rPr lang="el-GR" sz="1600" b="1" dirty="0" smtClean="0"/>
              <a:t>)</a:t>
            </a:r>
          </a:p>
          <a:p>
            <a:pPr lvl="1" eaLnBrk="1" hangingPunct="1">
              <a:buFontTx/>
              <a:buNone/>
            </a:pPr>
            <a:r>
              <a:rPr lang="el-GR" sz="1600" i="1" dirty="0" smtClean="0"/>
              <a:t>	Τα στοιχεία του δείγματος επιλέγονται από τον πληθυσμό κατά ομοιόμορφα διαστήματα διατεταγμένης τάξης.</a:t>
            </a:r>
          </a:p>
          <a:p>
            <a:pPr eaLnBrk="1" hangingPunct="1">
              <a:buClr>
                <a:schemeClr val="tx2"/>
              </a:buClr>
            </a:pPr>
            <a:endParaRPr lang="el-GR" sz="1600" dirty="0" smtClean="0"/>
          </a:p>
          <a:p>
            <a:pPr eaLnBrk="1" hangingPunct="1">
              <a:buClr>
                <a:schemeClr val="tx2"/>
              </a:buClr>
            </a:pPr>
            <a:r>
              <a:rPr lang="el-GR" sz="1600" b="1" dirty="0" smtClean="0"/>
              <a:t>Δειγματοληψία κατά ομάδες (</a:t>
            </a:r>
            <a:r>
              <a:rPr lang="el-GR" sz="1600" b="1" dirty="0" err="1" smtClean="0"/>
              <a:t>Cluster</a:t>
            </a:r>
            <a:r>
              <a:rPr lang="el-GR" sz="1600" b="1" dirty="0" smtClean="0"/>
              <a:t> </a:t>
            </a:r>
            <a:r>
              <a:rPr lang="el-GR" sz="1600" b="1" dirty="0" err="1" smtClean="0"/>
              <a:t>sampling</a:t>
            </a:r>
            <a:r>
              <a:rPr lang="el-GR" sz="1600" b="1" dirty="0" smtClean="0"/>
              <a:t>)</a:t>
            </a:r>
          </a:p>
          <a:p>
            <a:pPr lvl="1" algn="just" eaLnBrk="1" hangingPunct="1">
              <a:buFontTx/>
              <a:buNone/>
            </a:pPr>
            <a:r>
              <a:rPr lang="el-GR" sz="1600" dirty="0" smtClean="0"/>
              <a:t>	</a:t>
            </a:r>
            <a:r>
              <a:rPr lang="el-GR" sz="1600" i="1" dirty="0" smtClean="0"/>
              <a:t>Οι στοιχειώδεις μονάδες του πληθυσμού διαιρούνται σε ομάδες (</a:t>
            </a:r>
            <a:r>
              <a:rPr lang="el-GR" sz="1600" i="1" dirty="0" err="1" smtClean="0"/>
              <a:t>clusters</a:t>
            </a:r>
            <a:r>
              <a:rPr lang="el-GR" sz="1600" i="1" dirty="0" smtClean="0"/>
              <a:t>) και στη συνέχεια με απλή τυχαία δειγματοληψία επιλέγει ένα δείγμα από τις ομάδες αυτές. Όταν όλα τα στοιχεία των επιλεγμένων ομάδων περιέχονται στο τελικό δείγμα έχουμε δειγματοληψία κατά ομάδες σε ένα στάδιο (</a:t>
            </a:r>
            <a:r>
              <a:rPr lang="el-GR" sz="1600" i="1" dirty="0" err="1" smtClean="0"/>
              <a:t>single</a:t>
            </a:r>
            <a:r>
              <a:rPr lang="el-GR" sz="1600" i="1" dirty="0" smtClean="0"/>
              <a:t> </a:t>
            </a:r>
            <a:r>
              <a:rPr lang="el-GR" sz="1600" i="1" dirty="0" err="1" smtClean="0"/>
              <a:t>stage</a:t>
            </a:r>
            <a:r>
              <a:rPr lang="el-GR" sz="1600" i="1" dirty="0" smtClean="0"/>
              <a:t> </a:t>
            </a:r>
            <a:r>
              <a:rPr lang="el-GR" sz="1600" i="1" dirty="0" err="1" smtClean="0"/>
              <a:t>cluster</a:t>
            </a:r>
            <a:r>
              <a:rPr lang="el-GR" sz="1600" i="1" dirty="0" smtClean="0"/>
              <a:t> </a:t>
            </a:r>
            <a:r>
              <a:rPr lang="el-GR" sz="1600" i="1" dirty="0" err="1" smtClean="0"/>
              <a:t>sampling</a:t>
            </a:r>
            <a:r>
              <a:rPr lang="el-GR" sz="1600" i="1" dirty="0" smtClean="0"/>
              <a:t>). Αντίθετα όταν  περιλάβουμε στο ενιαίο δείγμα ένα δείγμα μόνο από τις μονάδες των επιλεγμένων ομάδων έχουμε δειγματοληψία κατά ομάδες σε δύο στάδια. Η δειγματοληψία με το σχέδιο αυτό μπορεί να προχωρήσει σε τρία ή και περισσότερα στάδια (</a:t>
            </a:r>
            <a:r>
              <a:rPr lang="el-GR" sz="1600" i="1" dirty="0" err="1" smtClean="0"/>
              <a:t>multistage</a:t>
            </a:r>
            <a:r>
              <a:rPr lang="el-GR" sz="1600" i="1" dirty="0" smtClean="0"/>
              <a:t> </a:t>
            </a:r>
            <a:r>
              <a:rPr lang="el-GR" sz="1600" i="1" dirty="0" err="1" smtClean="0"/>
              <a:t>cluster</a:t>
            </a:r>
            <a:r>
              <a:rPr lang="el-GR" sz="1600" i="1" dirty="0" smtClean="0"/>
              <a:t> </a:t>
            </a:r>
            <a:r>
              <a:rPr lang="el-GR" sz="1600" i="1" dirty="0" err="1" smtClean="0"/>
              <a:t>sampling</a:t>
            </a:r>
            <a:r>
              <a:rPr lang="el-GR" sz="1600" i="1" dirty="0" smtClean="0"/>
              <a:t>).</a:t>
            </a:r>
            <a:endParaRPr lang="en-US" sz="1600" i="1" dirty="0" smtClean="0"/>
          </a:p>
          <a:p>
            <a:pPr lvl="1" algn="just" eaLnBrk="1" hangingPunct="1">
              <a:buFontTx/>
              <a:buNone/>
            </a:pPr>
            <a:endParaRPr lang="en-US" sz="1600" i="1" dirty="0" smtClean="0"/>
          </a:p>
          <a:p>
            <a:pPr marL="342900" lvl="1" indent="-342900" eaLnBrk="1" hangingPunct="1">
              <a:buClr>
                <a:schemeClr val="tx2"/>
              </a:buClr>
              <a:buSzPct val="70000"/>
              <a:buFont typeface="Wingdings" pitchFamily="2" charset="2"/>
              <a:buChar char="l"/>
            </a:pPr>
            <a:r>
              <a:rPr lang="el-GR" sz="1600" b="1" dirty="0" smtClean="0">
                <a:ea typeface="+mn-ea"/>
                <a:cs typeface="+mn-cs"/>
              </a:rPr>
              <a:t>Αποτελεσματικότητα Δειγματοληπτικών Σχημάτων </a:t>
            </a:r>
            <a:endParaRPr lang="en-US" sz="1600" b="1" dirty="0" smtClean="0">
              <a:ea typeface="+mn-ea"/>
              <a:cs typeface="+mn-cs"/>
            </a:endParaRPr>
          </a:p>
          <a:p>
            <a:pPr marL="342900" lvl="1" indent="-342900" eaLnBrk="1" hangingPunct="1">
              <a:buClr>
                <a:schemeClr val="tx2"/>
              </a:buClr>
              <a:buSzPct val="70000"/>
              <a:buFont typeface="Wingdings" pitchFamily="2" charset="2"/>
              <a:buChar char="l"/>
            </a:pPr>
            <a:endParaRPr lang="en-US" sz="1600" b="1" dirty="0" smtClean="0">
              <a:ea typeface="+mn-ea"/>
              <a:cs typeface="+mn-cs"/>
            </a:endParaRPr>
          </a:p>
          <a:p>
            <a:pPr marL="342900" lvl="1" indent="-342900" eaLnBrk="1" hangingPunct="1">
              <a:buClr>
                <a:schemeClr val="tx2"/>
              </a:buClr>
              <a:buSzPct val="70000"/>
              <a:buFont typeface="Wingdings" pitchFamily="2" charset="2"/>
              <a:buChar char="l"/>
            </a:pPr>
            <a:r>
              <a:rPr lang="el-GR" sz="1600" b="1" dirty="0" smtClean="0"/>
              <a:t>Ασκήσεις</a:t>
            </a:r>
          </a:p>
          <a:p>
            <a:pPr marL="342900" lvl="1" indent="-342900" eaLnBrk="1" hangingPunct="1">
              <a:buClr>
                <a:schemeClr val="tx2"/>
              </a:buClr>
              <a:buSzPct val="70000"/>
              <a:buFont typeface="Wingdings" pitchFamily="2" charset="2"/>
              <a:buChar char="l"/>
            </a:pPr>
            <a:endParaRPr lang="en-US" sz="1600" b="1" dirty="0" smtClean="0">
              <a:ea typeface="+mn-ea"/>
              <a:cs typeface="+mn-cs"/>
            </a:endParaRPr>
          </a:p>
          <a:p>
            <a:pPr lvl="1" algn="just" eaLnBrk="1" hangingPunct="1">
              <a:buFontTx/>
              <a:buNone/>
            </a:pPr>
            <a:endParaRPr lang="el-GR" sz="1600" i="1" dirty="0" smtClean="0"/>
          </a:p>
          <a:p>
            <a:pPr lvl="1" eaLnBrk="1" hangingPunct="1">
              <a:buFontTx/>
              <a:buNone/>
            </a:pPr>
            <a:endParaRPr lang="el-GR" sz="1600" i="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l-GR" smtClean="0"/>
              <a:t>Ασκήσεις</a:t>
            </a:r>
          </a:p>
        </p:txBody>
      </p:sp>
      <p:sp>
        <p:nvSpPr>
          <p:cNvPr id="36867" name="Rectangle 3"/>
          <p:cNvSpPr>
            <a:spLocks noGrp="1" noChangeArrowheads="1"/>
          </p:cNvSpPr>
          <p:nvPr>
            <p:ph type="body" idx="1"/>
          </p:nvPr>
        </p:nvSpPr>
        <p:spPr>
          <a:xfrm>
            <a:off x="714375" y="1428750"/>
            <a:ext cx="7696200" cy="4176713"/>
          </a:xfrm>
        </p:spPr>
        <p:txBody>
          <a:bodyPr/>
          <a:lstStyle/>
          <a:p>
            <a:pPr marL="0" indent="0" eaLnBrk="1" hangingPunct="1">
              <a:buFont typeface="Wingdings" pitchFamily="2" charset="2"/>
              <a:buNone/>
            </a:pPr>
            <a:r>
              <a:rPr lang="el-GR" b="1" u="sng" dirty="0" smtClean="0"/>
              <a:t>ΑΣΚΗΣΗ 10</a:t>
            </a:r>
            <a:r>
              <a:rPr lang="en-US" b="1" u="sng" dirty="0" smtClean="0"/>
              <a:t> – </a:t>
            </a:r>
            <a:r>
              <a:rPr lang="el-GR" b="1" u="sng" dirty="0" smtClean="0"/>
              <a:t>Διαδίκτυο </a:t>
            </a:r>
          </a:p>
          <a:p>
            <a:pPr marL="0" indent="0" eaLnBrk="1" hangingPunct="1">
              <a:buFont typeface="Wingdings" pitchFamily="2" charset="2"/>
              <a:buNone/>
            </a:pPr>
            <a:endParaRPr lang="el-GR" dirty="0" smtClean="0"/>
          </a:p>
        </p:txBody>
      </p:sp>
      <p:pic>
        <p:nvPicPr>
          <p:cNvPr id="36868" name="Picture 3"/>
          <p:cNvPicPr>
            <a:picLocks noChangeAspect="1" noChangeArrowheads="1"/>
          </p:cNvPicPr>
          <p:nvPr/>
        </p:nvPicPr>
        <p:blipFill>
          <a:blip r:embed="rId3" cstate="print"/>
          <a:srcRect/>
          <a:stretch>
            <a:fillRect/>
          </a:stretch>
        </p:blipFill>
        <p:spPr bwMode="auto">
          <a:xfrm>
            <a:off x="642938" y="1857375"/>
            <a:ext cx="7500937" cy="43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l-GR" smtClean="0"/>
              <a:t>Ασκήσεις</a:t>
            </a:r>
          </a:p>
        </p:txBody>
      </p:sp>
      <p:sp>
        <p:nvSpPr>
          <p:cNvPr id="37891" name="Rectangle 3"/>
          <p:cNvSpPr>
            <a:spLocks noGrp="1" noChangeArrowheads="1"/>
          </p:cNvSpPr>
          <p:nvPr>
            <p:ph type="body" idx="1"/>
          </p:nvPr>
        </p:nvSpPr>
        <p:spPr/>
        <p:txBody>
          <a:bodyPr/>
          <a:lstStyle/>
          <a:p>
            <a:pPr marL="0" indent="0" eaLnBrk="1" hangingPunct="1">
              <a:buFont typeface="Wingdings" pitchFamily="2" charset="2"/>
              <a:buNone/>
            </a:pPr>
            <a:r>
              <a:rPr lang="el-GR" b="1" u="sng" smtClean="0"/>
              <a:t>ΑΣΚΗΣΗ 12</a:t>
            </a:r>
            <a:r>
              <a:rPr lang="en-US" b="1" u="sng" smtClean="0"/>
              <a:t> – </a:t>
            </a:r>
            <a:r>
              <a:rPr lang="el-GR" b="1" u="sng" smtClean="0"/>
              <a:t>Διαδίκτυο </a:t>
            </a:r>
          </a:p>
          <a:p>
            <a:pPr marL="0" indent="0" eaLnBrk="1" hangingPunct="1">
              <a:buFont typeface="Wingdings" pitchFamily="2" charset="2"/>
              <a:buNone/>
            </a:pPr>
            <a:endParaRPr lang="el-GR" smtClean="0"/>
          </a:p>
        </p:txBody>
      </p:sp>
      <p:pic>
        <p:nvPicPr>
          <p:cNvPr id="37892" name="Picture 5"/>
          <p:cNvPicPr>
            <a:picLocks noChangeAspect="1" noChangeArrowheads="1"/>
          </p:cNvPicPr>
          <p:nvPr/>
        </p:nvPicPr>
        <p:blipFill>
          <a:blip r:embed="rId3" cstate="print"/>
          <a:srcRect/>
          <a:stretch>
            <a:fillRect/>
          </a:stretch>
        </p:blipFill>
        <p:spPr bwMode="auto">
          <a:xfrm>
            <a:off x="900113" y="2420938"/>
            <a:ext cx="5248275" cy="347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l-GR" smtClean="0"/>
              <a:t>Ασκήσεις</a:t>
            </a:r>
          </a:p>
        </p:txBody>
      </p:sp>
      <p:sp>
        <p:nvSpPr>
          <p:cNvPr id="38915" name="Rectangle 3"/>
          <p:cNvSpPr>
            <a:spLocks noGrp="1" noChangeArrowheads="1"/>
          </p:cNvSpPr>
          <p:nvPr>
            <p:ph type="body" idx="1"/>
          </p:nvPr>
        </p:nvSpPr>
        <p:spPr>
          <a:xfrm>
            <a:off x="714375" y="1571625"/>
            <a:ext cx="7696200" cy="4176713"/>
          </a:xfrm>
        </p:spPr>
        <p:txBody>
          <a:bodyPr/>
          <a:lstStyle/>
          <a:p>
            <a:pPr marL="0" indent="0" eaLnBrk="1" hangingPunct="1">
              <a:buFont typeface="Wingdings" pitchFamily="2" charset="2"/>
              <a:buNone/>
            </a:pPr>
            <a:r>
              <a:rPr lang="el-GR" b="1" u="sng" smtClean="0"/>
              <a:t>ΑΣΚΗΣΗ</a:t>
            </a:r>
          </a:p>
          <a:p>
            <a:pPr marL="0" indent="0" eaLnBrk="1" hangingPunct="1">
              <a:buFont typeface="Wingdings" pitchFamily="2" charset="2"/>
              <a:buNone/>
            </a:pPr>
            <a:endParaRPr lang="el-GR" smtClean="0"/>
          </a:p>
        </p:txBody>
      </p:sp>
      <p:pic>
        <p:nvPicPr>
          <p:cNvPr id="38916" name="Picture 2"/>
          <p:cNvPicPr>
            <a:picLocks noChangeAspect="1" noChangeArrowheads="1"/>
          </p:cNvPicPr>
          <p:nvPr/>
        </p:nvPicPr>
        <p:blipFill>
          <a:blip r:embed="rId3" cstate="print"/>
          <a:srcRect/>
          <a:stretch>
            <a:fillRect/>
          </a:stretch>
        </p:blipFill>
        <p:spPr bwMode="auto">
          <a:xfrm>
            <a:off x="1357313" y="2000250"/>
            <a:ext cx="5414962" cy="412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l-GR" smtClean="0"/>
              <a:t>Ασκήσεις</a:t>
            </a:r>
          </a:p>
        </p:txBody>
      </p:sp>
      <p:sp>
        <p:nvSpPr>
          <p:cNvPr id="39939" name="Rectangle 3"/>
          <p:cNvSpPr>
            <a:spLocks noGrp="1" noChangeArrowheads="1"/>
          </p:cNvSpPr>
          <p:nvPr>
            <p:ph type="body" idx="1"/>
          </p:nvPr>
        </p:nvSpPr>
        <p:spPr>
          <a:xfrm>
            <a:off x="714375" y="1571625"/>
            <a:ext cx="7696200" cy="4176713"/>
          </a:xfrm>
        </p:spPr>
        <p:txBody>
          <a:bodyPr/>
          <a:lstStyle/>
          <a:p>
            <a:pPr marL="0" indent="0" eaLnBrk="1" hangingPunct="1">
              <a:buFont typeface="Wingdings" pitchFamily="2" charset="2"/>
              <a:buNone/>
            </a:pPr>
            <a:r>
              <a:rPr lang="el-GR" b="1" u="sng" smtClean="0"/>
              <a:t>ΑΣΚΗΣΗ</a:t>
            </a:r>
          </a:p>
          <a:p>
            <a:pPr marL="0" indent="0" eaLnBrk="1" hangingPunct="1">
              <a:buFont typeface="Wingdings" pitchFamily="2" charset="2"/>
              <a:buNone/>
            </a:pPr>
            <a:endParaRPr lang="el-GR" smtClean="0"/>
          </a:p>
        </p:txBody>
      </p:sp>
      <p:pic>
        <p:nvPicPr>
          <p:cNvPr id="39940" name="Picture 5"/>
          <p:cNvPicPr>
            <a:picLocks noChangeAspect="1" noChangeArrowheads="1"/>
          </p:cNvPicPr>
          <p:nvPr/>
        </p:nvPicPr>
        <p:blipFill>
          <a:blip r:embed="rId3" cstate="print"/>
          <a:srcRect/>
          <a:stretch>
            <a:fillRect/>
          </a:stretch>
        </p:blipFill>
        <p:spPr bwMode="auto">
          <a:xfrm>
            <a:off x="1857375" y="1785938"/>
            <a:ext cx="5414963" cy="462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l-GR" smtClean="0"/>
              <a:t>Ασκήσεις</a:t>
            </a:r>
          </a:p>
        </p:txBody>
      </p:sp>
      <p:sp>
        <p:nvSpPr>
          <p:cNvPr id="8195" name="Rectangle 3"/>
          <p:cNvSpPr>
            <a:spLocks noGrp="1" noChangeArrowheads="1"/>
          </p:cNvSpPr>
          <p:nvPr>
            <p:ph type="body" idx="1"/>
          </p:nvPr>
        </p:nvSpPr>
        <p:spPr>
          <a:xfrm>
            <a:off x="755650" y="1484313"/>
            <a:ext cx="7696200" cy="4176712"/>
          </a:xfrm>
        </p:spPr>
        <p:txBody>
          <a:bodyPr/>
          <a:lstStyle/>
          <a:p>
            <a:pPr marL="0" indent="0" eaLnBrk="1" hangingPunct="1">
              <a:buFont typeface="Wingdings" pitchFamily="2" charset="2"/>
              <a:buNone/>
            </a:pPr>
            <a:r>
              <a:rPr lang="el-GR" b="1" u="sng" dirty="0" smtClean="0"/>
              <a:t>ΑΣΚΗΣΗ </a:t>
            </a:r>
            <a:r>
              <a:rPr lang="en-US" b="1" u="sng" dirty="0" smtClean="0"/>
              <a:t> – </a:t>
            </a:r>
            <a:r>
              <a:rPr lang="el-GR" b="1" u="sng" dirty="0" smtClean="0"/>
              <a:t>Διαδίκτυο </a:t>
            </a:r>
          </a:p>
          <a:p>
            <a:pPr marL="0" indent="0" eaLnBrk="1" hangingPunct="1">
              <a:buFont typeface="Wingdings" pitchFamily="2" charset="2"/>
              <a:buNone/>
            </a:pPr>
            <a:endParaRPr lang="el-GR" dirty="0" smtClean="0"/>
          </a:p>
        </p:txBody>
      </p:sp>
      <p:pic>
        <p:nvPicPr>
          <p:cNvPr id="8196" name="Picture 6"/>
          <p:cNvPicPr>
            <a:picLocks noChangeAspect="1" noChangeArrowheads="1"/>
          </p:cNvPicPr>
          <p:nvPr/>
        </p:nvPicPr>
        <p:blipFill>
          <a:blip r:embed="rId3" cstate="print"/>
          <a:srcRect/>
          <a:stretch>
            <a:fillRect/>
          </a:stretch>
        </p:blipFill>
        <p:spPr bwMode="auto">
          <a:xfrm>
            <a:off x="2124075" y="1773238"/>
            <a:ext cx="5248275" cy="453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p:txBody>
          <a:bodyPr/>
          <a:lstStyle/>
          <a:p>
            <a:pPr eaLnBrk="1" hangingPunct="1"/>
            <a:r>
              <a:rPr lang="el-GR" smtClean="0"/>
              <a:t>Ασκήσεις</a:t>
            </a:r>
          </a:p>
        </p:txBody>
      </p:sp>
      <p:sp>
        <p:nvSpPr>
          <p:cNvPr id="10243" name="Rectangle 3"/>
          <p:cNvSpPr>
            <a:spLocks noGrp="1" noChangeArrowheads="1"/>
          </p:cNvSpPr>
          <p:nvPr>
            <p:ph type="body" idx="4294967295"/>
          </p:nvPr>
        </p:nvSpPr>
        <p:spPr>
          <a:xfrm>
            <a:off x="755650" y="1484313"/>
            <a:ext cx="7696200" cy="4176712"/>
          </a:xfrm>
        </p:spPr>
        <p:txBody>
          <a:bodyPr/>
          <a:lstStyle/>
          <a:p>
            <a:pPr marL="0" indent="0" eaLnBrk="1" hangingPunct="1">
              <a:buFont typeface="Wingdings" pitchFamily="2" charset="2"/>
              <a:buNone/>
            </a:pPr>
            <a:r>
              <a:rPr lang="el-GR" b="1" u="sng" dirty="0" smtClean="0"/>
              <a:t>ΑΣΚΗΣΗ </a:t>
            </a:r>
            <a:r>
              <a:rPr lang="en-US" b="1" u="sng" dirty="0" smtClean="0"/>
              <a:t> – </a:t>
            </a:r>
            <a:r>
              <a:rPr lang="el-GR" b="1" u="sng" dirty="0" smtClean="0"/>
              <a:t>Διαδίκτυο </a:t>
            </a:r>
          </a:p>
          <a:p>
            <a:pPr marL="0" indent="0" eaLnBrk="1" hangingPunct="1">
              <a:buFont typeface="Wingdings" pitchFamily="2" charset="2"/>
              <a:buNone/>
            </a:pPr>
            <a:endParaRPr lang="el-GR" dirty="0" smtClean="0"/>
          </a:p>
        </p:txBody>
      </p:sp>
      <p:pic>
        <p:nvPicPr>
          <p:cNvPr id="10244" name="Picture 5"/>
          <p:cNvPicPr>
            <a:picLocks noChangeAspect="1" noChangeArrowheads="1"/>
          </p:cNvPicPr>
          <p:nvPr/>
        </p:nvPicPr>
        <p:blipFill>
          <a:blip r:embed="rId3" cstate="print"/>
          <a:srcRect/>
          <a:stretch>
            <a:fillRect/>
          </a:stretch>
        </p:blipFill>
        <p:spPr bwMode="auto">
          <a:xfrm>
            <a:off x="1619250" y="2133600"/>
            <a:ext cx="5248275"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l-GR" smtClean="0"/>
              <a:t>Ασκήσεις</a:t>
            </a:r>
          </a:p>
        </p:txBody>
      </p:sp>
      <p:sp>
        <p:nvSpPr>
          <p:cNvPr id="11267" name="Rectangle 3"/>
          <p:cNvSpPr>
            <a:spLocks noGrp="1" noChangeArrowheads="1"/>
          </p:cNvSpPr>
          <p:nvPr>
            <p:ph type="body" idx="4294967295"/>
          </p:nvPr>
        </p:nvSpPr>
        <p:spPr>
          <a:xfrm>
            <a:off x="755650" y="1484313"/>
            <a:ext cx="7696200" cy="4176712"/>
          </a:xfrm>
        </p:spPr>
        <p:txBody>
          <a:bodyPr/>
          <a:lstStyle/>
          <a:p>
            <a:pPr marL="0" indent="0" eaLnBrk="1" hangingPunct="1">
              <a:buFont typeface="Wingdings" pitchFamily="2" charset="2"/>
              <a:buNone/>
            </a:pPr>
            <a:r>
              <a:rPr lang="el-GR" b="1" u="sng" dirty="0" smtClean="0"/>
              <a:t>ΑΣΚΗΣΗ </a:t>
            </a:r>
            <a:r>
              <a:rPr lang="en-US" b="1" u="sng" dirty="0" smtClean="0"/>
              <a:t>– </a:t>
            </a:r>
            <a:r>
              <a:rPr lang="el-GR" b="1" u="sng" dirty="0" smtClean="0"/>
              <a:t>Διαδίκτυο </a:t>
            </a:r>
          </a:p>
          <a:p>
            <a:pPr marL="0" indent="0" eaLnBrk="1" hangingPunct="1">
              <a:buFont typeface="Wingdings" pitchFamily="2" charset="2"/>
              <a:buNone/>
            </a:pPr>
            <a:endParaRPr lang="el-GR" dirty="0" smtClean="0"/>
          </a:p>
        </p:txBody>
      </p:sp>
      <p:pic>
        <p:nvPicPr>
          <p:cNvPr id="11268" name="Picture 5"/>
          <p:cNvPicPr>
            <a:picLocks noChangeAspect="1" noChangeArrowheads="1"/>
          </p:cNvPicPr>
          <p:nvPr/>
        </p:nvPicPr>
        <p:blipFill>
          <a:blip r:embed="rId3" cstate="print"/>
          <a:srcRect/>
          <a:stretch>
            <a:fillRect/>
          </a:stretch>
        </p:blipFill>
        <p:spPr bwMode="auto">
          <a:xfrm>
            <a:off x="1692275" y="2133600"/>
            <a:ext cx="5248275" cy="138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l-GR" smtClean="0"/>
              <a:t>Ασκήσεις</a:t>
            </a:r>
          </a:p>
        </p:txBody>
      </p:sp>
      <p:sp>
        <p:nvSpPr>
          <p:cNvPr id="12291" name="Rectangle 3"/>
          <p:cNvSpPr>
            <a:spLocks noGrp="1" noChangeArrowheads="1"/>
          </p:cNvSpPr>
          <p:nvPr>
            <p:ph type="body" idx="4294967295"/>
          </p:nvPr>
        </p:nvSpPr>
        <p:spPr>
          <a:xfrm>
            <a:off x="755650" y="1484313"/>
            <a:ext cx="7696200" cy="4176712"/>
          </a:xfrm>
        </p:spPr>
        <p:txBody>
          <a:bodyPr/>
          <a:lstStyle/>
          <a:p>
            <a:pPr marL="0" indent="0" eaLnBrk="1" hangingPunct="1">
              <a:buFont typeface="Wingdings" pitchFamily="2" charset="2"/>
              <a:buNone/>
            </a:pPr>
            <a:r>
              <a:rPr lang="el-GR" b="1" u="sng" dirty="0" smtClean="0"/>
              <a:t>ΑΣΚΗΣΗ 9</a:t>
            </a:r>
            <a:r>
              <a:rPr lang="en-US" b="1" u="sng" dirty="0" smtClean="0"/>
              <a:t> – </a:t>
            </a:r>
            <a:r>
              <a:rPr lang="el-GR" b="1" u="sng" dirty="0" smtClean="0"/>
              <a:t>Διαδίκτυο </a:t>
            </a:r>
          </a:p>
          <a:p>
            <a:pPr marL="0" indent="0" eaLnBrk="1" hangingPunct="1">
              <a:buFont typeface="Wingdings" pitchFamily="2" charset="2"/>
              <a:buNone/>
            </a:pPr>
            <a:endParaRPr lang="el-GR" dirty="0" smtClean="0"/>
          </a:p>
        </p:txBody>
      </p:sp>
      <p:pic>
        <p:nvPicPr>
          <p:cNvPr id="12292" name="Picture 6"/>
          <p:cNvPicPr>
            <a:picLocks noChangeAspect="1" noChangeArrowheads="1"/>
          </p:cNvPicPr>
          <p:nvPr/>
        </p:nvPicPr>
        <p:blipFill>
          <a:blip r:embed="rId3" cstate="print"/>
          <a:srcRect/>
          <a:stretch>
            <a:fillRect/>
          </a:stretch>
        </p:blipFill>
        <p:spPr bwMode="auto">
          <a:xfrm>
            <a:off x="900113" y="1773238"/>
            <a:ext cx="6480175"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r>
              <a:rPr lang="el-GR" smtClean="0"/>
              <a:t>Ασκήσεις</a:t>
            </a:r>
          </a:p>
        </p:txBody>
      </p:sp>
      <p:sp>
        <p:nvSpPr>
          <p:cNvPr id="13315" name="Rectangle 3"/>
          <p:cNvSpPr>
            <a:spLocks noGrp="1" noChangeArrowheads="1"/>
          </p:cNvSpPr>
          <p:nvPr>
            <p:ph type="body" idx="4294967295"/>
          </p:nvPr>
        </p:nvSpPr>
        <p:spPr>
          <a:xfrm>
            <a:off x="755650" y="1484313"/>
            <a:ext cx="7696200" cy="4176712"/>
          </a:xfrm>
        </p:spPr>
        <p:txBody>
          <a:bodyPr/>
          <a:lstStyle/>
          <a:p>
            <a:pPr marL="0" indent="0" eaLnBrk="1" hangingPunct="1">
              <a:buFont typeface="Wingdings" pitchFamily="2" charset="2"/>
              <a:buNone/>
            </a:pPr>
            <a:r>
              <a:rPr lang="el-GR" b="1" u="sng" smtClean="0"/>
              <a:t>ΑΣΚΗΣΗ 11</a:t>
            </a:r>
            <a:r>
              <a:rPr lang="en-US" b="1" u="sng" smtClean="0"/>
              <a:t> – </a:t>
            </a:r>
            <a:r>
              <a:rPr lang="el-GR" b="1" u="sng" smtClean="0"/>
              <a:t>Διαδίκτυο </a:t>
            </a:r>
          </a:p>
          <a:p>
            <a:pPr marL="0" indent="0" eaLnBrk="1" hangingPunct="1">
              <a:buFont typeface="Wingdings" pitchFamily="2" charset="2"/>
              <a:buNone/>
            </a:pPr>
            <a:endParaRPr lang="el-GR" smtClean="0"/>
          </a:p>
        </p:txBody>
      </p:sp>
      <p:pic>
        <p:nvPicPr>
          <p:cNvPr id="13316" name="Picture 5"/>
          <p:cNvPicPr>
            <a:picLocks noChangeAspect="1" noChangeArrowheads="1"/>
          </p:cNvPicPr>
          <p:nvPr/>
        </p:nvPicPr>
        <p:blipFill>
          <a:blip r:embed="rId3" cstate="print"/>
          <a:srcRect/>
          <a:stretch>
            <a:fillRect/>
          </a:stretch>
        </p:blipFill>
        <p:spPr bwMode="auto">
          <a:xfrm>
            <a:off x="1763713" y="1989138"/>
            <a:ext cx="5273675" cy="3325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el-GR" smtClean="0"/>
              <a:t>Ασκήσεις</a:t>
            </a:r>
          </a:p>
        </p:txBody>
      </p:sp>
      <p:sp>
        <p:nvSpPr>
          <p:cNvPr id="15363" name="Rectangle 3"/>
          <p:cNvSpPr>
            <a:spLocks noGrp="1" noChangeArrowheads="1"/>
          </p:cNvSpPr>
          <p:nvPr>
            <p:ph type="body" idx="4294967295"/>
          </p:nvPr>
        </p:nvSpPr>
        <p:spPr>
          <a:xfrm>
            <a:off x="714375" y="1571625"/>
            <a:ext cx="7696200" cy="4176713"/>
          </a:xfrm>
        </p:spPr>
        <p:txBody>
          <a:bodyPr/>
          <a:lstStyle/>
          <a:p>
            <a:pPr marL="0" indent="0" eaLnBrk="1" hangingPunct="1">
              <a:buFont typeface="Wingdings" pitchFamily="2" charset="2"/>
              <a:buNone/>
            </a:pPr>
            <a:r>
              <a:rPr lang="el-GR" b="1" u="sng" smtClean="0"/>
              <a:t>ΑΣΚΗΣΗ</a:t>
            </a:r>
          </a:p>
          <a:p>
            <a:pPr marL="0" indent="0" eaLnBrk="1" hangingPunct="1">
              <a:buFont typeface="Wingdings" pitchFamily="2" charset="2"/>
              <a:buNone/>
            </a:pPr>
            <a:endParaRPr lang="el-GR" smtClean="0"/>
          </a:p>
        </p:txBody>
      </p:sp>
      <p:pic>
        <p:nvPicPr>
          <p:cNvPr id="15364" name="Picture 6"/>
          <p:cNvPicPr>
            <a:picLocks noChangeAspect="1" noChangeArrowheads="1"/>
          </p:cNvPicPr>
          <p:nvPr/>
        </p:nvPicPr>
        <p:blipFill>
          <a:blip r:embed="rId3" cstate="print"/>
          <a:srcRect/>
          <a:stretch>
            <a:fillRect/>
          </a:stretch>
        </p:blipFill>
        <p:spPr bwMode="auto">
          <a:xfrm>
            <a:off x="785813" y="2428875"/>
            <a:ext cx="5272087" cy="110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8195" name="Rectangle 5"/>
          <p:cNvSpPr>
            <a:spLocks noChangeArrowheads="1"/>
          </p:cNvSpPr>
          <p:nvPr/>
        </p:nvSpPr>
        <p:spPr bwMode="auto">
          <a:xfrm>
            <a:off x="468313" y="1355725"/>
            <a:ext cx="7993062" cy="4760913"/>
          </a:xfrm>
          <a:prstGeom prst="rect">
            <a:avLst/>
          </a:prstGeom>
          <a:noFill/>
          <a:ln w="9525">
            <a:noFill/>
            <a:miter lim="800000"/>
            <a:headEnd/>
            <a:tailEnd/>
          </a:ln>
        </p:spPr>
        <p:txBody>
          <a:bodyPr anchor="ctr">
            <a:spAutoFit/>
          </a:bodyPr>
          <a:lstStyle/>
          <a:p>
            <a:pPr algn="just"/>
            <a:endParaRPr lang="el-GR" b="0" dirty="0"/>
          </a:p>
          <a:p>
            <a:pPr algn="just"/>
            <a:r>
              <a:rPr lang="el-GR" b="0" dirty="0"/>
              <a:t>Έστω πληθυσμός μεγέθους Ν και </a:t>
            </a:r>
            <a:r>
              <a:rPr lang="en-US" b="0" dirty="0"/>
              <a:t>x</a:t>
            </a:r>
            <a:r>
              <a:rPr lang="el-GR" b="0" baseline="-25000" dirty="0"/>
              <a:t>1</a:t>
            </a:r>
            <a:r>
              <a:rPr lang="el-GR" b="0" dirty="0"/>
              <a:t>, </a:t>
            </a:r>
            <a:r>
              <a:rPr lang="en-US" b="0" dirty="0"/>
              <a:t>x</a:t>
            </a:r>
            <a:r>
              <a:rPr lang="el-GR" b="0" baseline="-25000" dirty="0"/>
              <a:t>2</a:t>
            </a:r>
            <a:r>
              <a:rPr lang="el-GR" b="0" dirty="0"/>
              <a:t>, …, </a:t>
            </a:r>
            <a:r>
              <a:rPr lang="en-US" b="0" dirty="0" err="1"/>
              <a:t>x</a:t>
            </a:r>
            <a:r>
              <a:rPr lang="en-US" b="0" baseline="-25000" dirty="0" err="1"/>
              <a:t>N</a:t>
            </a:r>
            <a:r>
              <a:rPr lang="el-GR" b="0" dirty="0"/>
              <a:t> οι μονάδες του. </a:t>
            </a:r>
          </a:p>
          <a:p>
            <a:pPr algn="just"/>
            <a:endParaRPr lang="el-GR" b="0" dirty="0"/>
          </a:p>
          <a:p>
            <a:pPr algn="just"/>
            <a:r>
              <a:rPr lang="el-GR" b="0" dirty="0"/>
              <a:t>Ορισμένες φορές για την επιλογή ενός δείγματος μεγέθους </a:t>
            </a:r>
            <a:r>
              <a:rPr lang="en-US" b="0" dirty="0"/>
              <a:t>n</a:t>
            </a:r>
            <a:r>
              <a:rPr lang="el-GR" b="0" dirty="0"/>
              <a:t> από τον πληθυσμό αυτό επιλέγουμε τυχαία μια </a:t>
            </a:r>
            <a:r>
              <a:rPr lang="el-GR" b="0" dirty="0" smtClean="0"/>
              <a:t>μονάδα από </a:t>
            </a:r>
            <a:r>
              <a:rPr lang="el-GR" b="0" dirty="0"/>
              <a:t>τις </a:t>
            </a:r>
            <a:r>
              <a:rPr lang="en-US" b="0" dirty="0"/>
              <a:t>k</a:t>
            </a:r>
            <a:r>
              <a:rPr lang="el-GR" b="0" dirty="0"/>
              <a:t> πρώτες μονάδες του πληθυσμού και περιλαμβάνουμε στο δείγμα αυτό και κάθε άλλη μονάδα του πληθυσμού που η θέση της είναι πολλαπλάσιο του </a:t>
            </a:r>
            <a:r>
              <a:rPr lang="en-US" b="0" dirty="0"/>
              <a:t>k</a:t>
            </a:r>
            <a:r>
              <a:rPr lang="el-GR" b="0" dirty="0"/>
              <a:t> μέχρι, φυσικά, να σχηματισθεί δείγμα μεγέθους </a:t>
            </a:r>
            <a:r>
              <a:rPr lang="en-US" b="0" dirty="0"/>
              <a:t>n</a:t>
            </a:r>
            <a:r>
              <a:rPr lang="el-GR" b="0" dirty="0"/>
              <a:t>. </a:t>
            </a:r>
          </a:p>
          <a:p>
            <a:pPr algn="just"/>
            <a:endParaRPr lang="el-GR" b="0" dirty="0"/>
          </a:p>
          <a:p>
            <a:pPr algn="just"/>
            <a:r>
              <a:rPr lang="el-GR" dirty="0">
                <a:solidFill>
                  <a:schemeClr val="tx2"/>
                </a:solidFill>
              </a:rPr>
              <a:t>Η επιλογή της πρώτης μονάδας καθορίζει ολόκληρο το δείγμα. </a:t>
            </a:r>
          </a:p>
          <a:p>
            <a:pPr algn="just"/>
            <a:endParaRPr lang="el-GR" dirty="0">
              <a:solidFill>
                <a:schemeClr val="tx2"/>
              </a:solidFill>
            </a:endParaRPr>
          </a:p>
          <a:p>
            <a:pPr algn="just"/>
            <a:r>
              <a:rPr lang="el-GR" b="0" dirty="0"/>
              <a:t>Αν για παράδειγμα από τις </a:t>
            </a:r>
            <a:r>
              <a:rPr lang="en-US" b="0" dirty="0"/>
              <a:t>k</a:t>
            </a:r>
            <a:r>
              <a:rPr lang="el-GR" b="0" dirty="0"/>
              <a:t> μονάδες του πληθυσμού επιλεγεί η </a:t>
            </a:r>
            <a:r>
              <a:rPr lang="en-US" b="0" dirty="0"/>
              <a:t>k</a:t>
            </a:r>
            <a:r>
              <a:rPr lang="el-GR" b="0" baseline="-25000" dirty="0"/>
              <a:t>0, </a:t>
            </a:r>
            <a:r>
              <a:rPr lang="el-GR" b="0" dirty="0"/>
              <a:t>το δείγμα θα αποτελείται από τις μονάδες</a:t>
            </a:r>
          </a:p>
          <a:p>
            <a:pPr algn="just"/>
            <a:endParaRPr lang="el-GR" b="0" dirty="0"/>
          </a:p>
          <a:p>
            <a:pPr algn="just"/>
            <a:r>
              <a:rPr lang="en-US" b="0" dirty="0" err="1"/>
              <a:t>x</a:t>
            </a:r>
            <a:r>
              <a:rPr lang="en-US" b="0" baseline="-25000" dirty="0" err="1"/>
              <a:t>k</a:t>
            </a:r>
            <a:r>
              <a:rPr lang="el-GR" b="0" baseline="-25000" dirty="0"/>
              <a:t>0</a:t>
            </a:r>
            <a:r>
              <a:rPr lang="el-GR" b="0" dirty="0"/>
              <a:t>, </a:t>
            </a:r>
            <a:r>
              <a:rPr lang="en-US" b="0" dirty="0" err="1"/>
              <a:t>x</a:t>
            </a:r>
            <a:r>
              <a:rPr lang="en-US" b="0" baseline="-25000" dirty="0" err="1"/>
              <a:t>k</a:t>
            </a:r>
            <a:r>
              <a:rPr lang="el-GR" b="0" baseline="-25000" dirty="0"/>
              <a:t>0+</a:t>
            </a:r>
            <a:r>
              <a:rPr lang="en-US" b="0" baseline="-25000" dirty="0"/>
              <a:t>k</a:t>
            </a:r>
            <a:r>
              <a:rPr lang="el-GR" b="0" dirty="0"/>
              <a:t>, </a:t>
            </a:r>
            <a:r>
              <a:rPr lang="en-US" b="0" dirty="0" err="1"/>
              <a:t>x</a:t>
            </a:r>
            <a:r>
              <a:rPr lang="en-US" b="0" baseline="-25000" dirty="0" err="1"/>
              <a:t>k</a:t>
            </a:r>
            <a:r>
              <a:rPr lang="el-GR" b="0" baseline="-25000" dirty="0"/>
              <a:t>0+2</a:t>
            </a:r>
            <a:r>
              <a:rPr lang="en-US" b="0" baseline="-25000" dirty="0"/>
              <a:t>k</a:t>
            </a:r>
            <a:r>
              <a:rPr lang="el-GR" b="0" dirty="0"/>
              <a:t>, … , </a:t>
            </a:r>
            <a:r>
              <a:rPr lang="en-US" b="0" dirty="0" err="1"/>
              <a:t>x</a:t>
            </a:r>
            <a:r>
              <a:rPr lang="en-US" b="0" baseline="-25000" dirty="0" err="1"/>
              <a:t>k</a:t>
            </a:r>
            <a:r>
              <a:rPr lang="el-GR" b="0" baseline="-25000" dirty="0"/>
              <a:t>0+(</a:t>
            </a:r>
            <a:r>
              <a:rPr lang="en-US" b="0" baseline="-25000" dirty="0"/>
              <a:t>n</a:t>
            </a:r>
            <a:r>
              <a:rPr lang="el-GR" b="0" baseline="-25000" dirty="0"/>
              <a:t>-1)</a:t>
            </a:r>
            <a:r>
              <a:rPr lang="en-US" b="0" baseline="-25000" dirty="0"/>
              <a:t>k</a:t>
            </a:r>
            <a:endParaRPr lang="el-GR" b="0" baseline="-25000" dirty="0">
              <a:solidFill>
                <a:schemeClr val="tx2"/>
              </a:solidFill>
            </a:endParaRPr>
          </a:p>
          <a:p>
            <a:pPr algn="just"/>
            <a:endParaRPr lang="el-GR" b="0" dirty="0">
              <a:solidFill>
                <a:schemeClr val="tx2"/>
              </a:solidFill>
            </a:endParaRPr>
          </a:p>
          <a:p>
            <a:endParaRPr lang="el-GR" b="0" dirty="0"/>
          </a:p>
        </p:txBody>
      </p:sp>
      <p:sp>
        <p:nvSpPr>
          <p:cNvPr id="8196"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a:t>
            </a:r>
            <a:r>
              <a:rPr lang="el-GR" b="0"/>
              <a:t> </a:t>
            </a:r>
            <a:r>
              <a:rPr lang="el-GR" sz="2800" b="0">
                <a:solidFill>
                  <a:schemeClr val="tx2"/>
                </a:solidFill>
              </a:rPr>
              <a:t>Δειγματοληψία </a:t>
            </a:r>
            <a:r>
              <a:rPr lang="el-GR" sz="2400" b="0" i="1">
                <a:solidFill>
                  <a:schemeClr val="tx2"/>
                </a:solidFill>
              </a:rPr>
              <a:t>(</a:t>
            </a:r>
            <a:r>
              <a:rPr lang="en-GB" sz="2400" b="0" i="1">
                <a:solidFill>
                  <a:schemeClr val="tx2"/>
                </a:solidFill>
              </a:rPr>
              <a:t>Systematic Sampling</a:t>
            </a:r>
            <a:r>
              <a:rPr lang="el-GR" sz="2400" b="0" i="1">
                <a:solidFill>
                  <a:schemeClr val="tx2"/>
                </a:solidFill>
              </a:rPr>
              <a:t>)</a:t>
            </a:r>
          </a:p>
        </p:txBody>
      </p:sp>
      <p:sp>
        <p:nvSpPr>
          <p:cNvPr id="8197"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81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8199"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8200"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820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l-GR" smtClean="0"/>
              <a:t>Ασκήσεις</a:t>
            </a:r>
          </a:p>
        </p:txBody>
      </p:sp>
      <p:sp>
        <p:nvSpPr>
          <p:cNvPr id="16387" name="Rectangle 3"/>
          <p:cNvSpPr>
            <a:spLocks noGrp="1" noChangeArrowheads="1"/>
          </p:cNvSpPr>
          <p:nvPr>
            <p:ph type="body" idx="4294967295"/>
          </p:nvPr>
        </p:nvSpPr>
        <p:spPr>
          <a:xfrm>
            <a:off x="714375" y="1571625"/>
            <a:ext cx="7696200" cy="4176713"/>
          </a:xfrm>
        </p:spPr>
        <p:txBody>
          <a:bodyPr/>
          <a:lstStyle/>
          <a:p>
            <a:pPr marL="0" indent="0" eaLnBrk="1" hangingPunct="1">
              <a:buFont typeface="Wingdings" pitchFamily="2" charset="2"/>
              <a:buNone/>
            </a:pPr>
            <a:r>
              <a:rPr lang="el-GR" b="1" u="sng" smtClean="0"/>
              <a:t>ΑΣΚΗΣΗ</a:t>
            </a:r>
          </a:p>
          <a:p>
            <a:pPr marL="0" indent="0" eaLnBrk="1" hangingPunct="1">
              <a:buFont typeface="Wingdings" pitchFamily="2" charset="2"/>
              <a:buNone/>
            </a:pPr>
            <a:endParaRPr lang="el-GR" smtClean="0"/>
          </a:p>
        </p:txBody>
      </p:sp>
      <p:pic>
        <p:nvPicPr>
          <p:cNvPr id="16388" name="Picture 6"/>
          <p:cNvPicPr>
            <a:picLocks noChangeAspect="1" noChangeArrowheads="1"/>
          </p:cNvPicPr>
          <p:nvPr/>
        </p:nvPicPr>
        <p:blipFill>
          <a:blip r:embed="rId3" cstate="print"/>
          <a:srcRect/>
          <a:stretch>
            <a:fillRect/>
          </a:stretch>
        </p:blipFill>
        <p:spPr bwMode="auto">
          <a:xfrm>
            <a:off x="785813" y="2214563"/>
            <a:ext cx="5272087" cy="110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9219" name="Rectangle 5"/>
          <p:cNvSpPr>
            <a:spLocks noChangeArrowheads="1"/>
          </p:cNvSpPr>
          <p:nvPr/>
        </p:nvSpPr>
        <p:spPr bwMode="auto">
          <a:xfrm>
            <a:off x="395288" y="1700213"/>
            <a:ext cx="7993062" cy="3113087"/>
          </a:xfrm>
          <a:prstGeom prst="rect">
            <a:avLst/>
          </a:prstGeom>
          <a:noFill/>
          <a:ln w="9525">
            <a:noFill/>
            <a:miter lim="800000"/>
            <a:headEnd/>
            <a:tailEnd/>
          </a:ln>
        </p:spPr>
        <p:txBody>
          <a:bodyPr anchor="ctr">
            <a:spAutoFit/>
          </a:bodyPr>
          <a:lstStyle/>
          <a:p>
            <a:pPr algn="just"/>
            <a:r>
              <a:rPr lang="el-GR" b="0"/>
              <a:t>Η δειγματοληπτική αυτή τεχνική η οποία εισάγει ένα συστηματικό στοιχείο στη διαδικασία επιλογής των μονάδων του πληθυσμού ονομάζεται </a:t>
            </a:r>
            <a:r>
              <a:rPr lang="el-GR">
                <a:solidFill>
                  <a:schemeClr val="tx2"/>
                </a:solidFill>
              </a:rPr>
              <a:t>συστηματική δειγματοληψία </a:t>
            </a:r>
            <a:r>
              <a:rPr lang="el-GR" i="1">
                <a:solidFill>
                  <a:schemeClr val="tx2"/>
                </a:solidFill>
              </a:rPr>
              <a:t>(</a:t>
            </a:r>
            <a:r>
              <a:rPr lang="en-US" i="1">
                <a:solidFill>
                  <a:schemeClr val="tx2"/>
                </a:solidFill>
              </a:rPr>
              <a:t>systematic sampling</a:t>
            </a:r>
            <a:r>
              <a:rPr lang="el-GR" i="1">
                <a:solidFill>
                  <a:schemeClr val="tx2"/>
                </a:solidFill>
              </a:rPr>
              <a:t>).</a:t>
            </a:r>
          </a:p>
          <a:p>
            <a:pPr algn="just"/>
            <a:endParaRPr lang="el-GR" b="0" i="1"/>
          </a:p>
          <a:p>
            <a:pPr algn="just"/>
            <a:r>
              <a:rPr lang="el-GR" b="0" i="1"/>
              <a:t>Τ</a:t>
            </a:r>
            <a:r>
              <a:rPr lang="el-GR" b="0"/>
              <a:t>ο δείγμα το οποίο προκύπτει από αυτή   ονομάζεται 1-ανά-</a:t>
            </a:r>
            <a:r>
              <a:rPr lang="en-US" b="0"/>
              <a:t>k </a:t>
            </a:r>
            <a:r>
              <a:rPr lang="el-GR">
                <a:solidFill>
                  <a:schemeClr val="tx2"/>
                </a:solidFill>
              </a:rPr>
              <a:t>συστηματικό</a:t>
            </a:r>
            <a:r>
              <a:rPr lang="el-GR"/>
              <a:t>.</a:t>
            </a:r>
            <a:r>
              <a:rPr lang="el-GR" b="0"/>
              <a:t> </a:t>
            </a:r>
          </a:p>
          <a:p>
            <a:pPr algn="just"/>
            <a:endParaRPr lang="el-GR" b="0"/>
          </a:p>
          <a:p>
            <a:pPr algn="just"/>
            <a:r>
              <a:rPr lang="el-GR" b="0"/>
              <a:t>Αν επιπλέον οι μονάδες του πληθυσμού εμφανίζονται με τυχαία σειρά στη λίστα από όπου παίρνουμε το δείγμα αυτό ονομάζεται </a:t>
            </a:r>
            <a:r>
              <a:rPr lang="el-GR">
                <a:solidFill>
                  <a:schemeClr val="tx2"/>
                </a:solidFill>
              </a:rPr>
              <a:t>ψευδοτυχαίο </a:t>
            </a:r>
            <a:r>
              <a:rPr lang="el-GR" i="1">
                <a:solidFill>
                  <a:schemeClr val="tx2"/>
                </a:solidFill>
              </a:rPr>
              <a:t>(</a:t>
            </a:r>
            <a:r>
              <a:rPr lang="en-US" i="1">
                <a:solidFill>
                  <a:schemeClr val="tx2"/>
                </a:solidFill>
              </a:rPr>
              <a:t>pseudorandom</a:t>
            </a:r>
            <a:r>
              <a:rPr lang="el-GR" i="1">
                <a:solidFill>
                  <a:schemeClr val="tx2"/>
                </a:solidFill>
              </a:rPr>
              <a:t>).</a:t>
            </a:r>
            <a:endParaRPr lang="el-GR" b="0">
              <a:solidFill>
                <a:schemeClr val="tx2"/>
              </a:solidFill>
            </a:endParaRPr>
          </a:p>
          <a:p>
            <a:pPr algn="just"/>
            <a:endParaRPr lang="el-GR" b="0">
              <a:solidFill>
                <a:schemeClr val="tx2"/>
              </a:solidFill>
            </a:endParaRPr>
          </a:p>
          <a:p>
            <a:endParaRPr lang="el-GR" b="0"/>
          </a:p>
        </p:txBody>
      </p:sp>
      <p:sp>
        <p:nvSpPr>
          <p:cNvPr id="9220"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a:t>
            </a:r>
            <a:r>
              <a:rPr lang="el-GR" b="0"/>
              <a:t> </a:t>
            </a:r>
            <a:r>
              <a:rPr lang="el-GR" sz="2800" b="0">
                <a:solidFill>
                  <a:schemeClr val="tx2"/>
                </a:solidFill>
              </a:rPr>
              <a:t>Δειγματοληψία </a:t>
            </a:r>
            <a:r>
              <a:rPr lang="el-GR" sz="2400" b="0" i="1">
                <a:solidFill>
                  <a:schemeClr val="tx2"/>
                </a:solidFill>
              </a:rPr>
              <a:t>(</a:t>
            </a:r>
            <a:r>
              <a:rPr lang="en-GB" sz="2400" b="0" i="1">
                <a:solidFill>
                  <a:schemeClr val="tx2"/>
                </a:solidFill>
              </a:rPr>
              <a:t>Systematic Sampling</a:t>
            </a:r>
            <a:r>
              <a:rPr lang="el-GR" sz="2400" b="0" i="1">
                <a:solidFill>
                  <a:schemeClr val="tx2"/>
                </a:solidFill>
              </a:rPr>
              <a:t>)</a:t>
            </a:r>
          </a:p>
        </p:txBody>
      </p:sp>
      <p:sp>
        <p:nvSpPr>
          <p:cNvPr id="922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922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922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922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922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9226"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10243"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a:t>
            </a:r>
            <a:r>
              <a:rPr lang="el-GR" b="0"/>
              <a:t> </a:t>
            </a:r>
            <a:r>
              <a:rPr lang="el-GR" sz="2800" b="0">
                <a:solidFill>
                  <a:schemeClr val="tx2"/>
                </a:solidFill>
              </a:rPr>
              <a:t>Δειγματοληψία </a:t>
            </a:r>
            <a:r>
              <a:rPr lang="el-GR" sz="2400" b="0" i="1">
                <a:solidFill>
                  <a:schemeClr val="tx2"/>
                </a:solidFill>
              </a:rPr>
              <a:t>(</a:t>
            </a:r>
            <a:r>
              <a:rPr lang="en-GB" sz="2400" b="0" i="1">
                <a:solidFill>
                  <a:schemeClr val="tx2"/>
                </a:solidFill>
              </a:rPr>
              <a:t>Systematic Sampling</a:t>
            </a:r>
            <a:r>
              <a:rPr lang="el-GR" sz="2400" b="0" i="1">
                <a:solidFill>
                  <a:schemeClr val="tx2"/>
                </a:solidFill>
              </a:rPr>
              <a:t>)</a:t>
            </a:r>
          </a:p>
        </p:txBody>
      </p:sp>
      <p:sp>
        <p:nvSpPr>
          <p:cNvPr id="1024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245"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24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24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24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24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250" name="Text Box 11"/>
          <p:cNvSpPr txBox="1">
            <a:spLocks noChangeArrowheads="1"/>
          </p:cNvSpPr>
          <p:nvPr/>
        </p:nvSpPr>
        <p:spPr bwMode="auto">
          <a:xfrm>
            <a:off x="684213" y="1628775"/>
            <a:ext cx="7704137" cy="1741488"/>
          </a:xfrm>
          <a:prstGeom prst="rect">
            <a:avLst/>
          </a:prstGeom>
          <a:noFill/>
          <a:ln w="9525">
            <a:noFill/>
            <a:miter lim="800000"/>
            <a:headEnd/>
            <a:tailEnd/>
          </a:ln>
        </p:spPr>
        <p:txBody>
          <a:bodyPr>
            <a:spAutoFit/>
          </a:bodyPr>
          <a:lstStyle/>
          <a:p>
            <a:pPr>
              <a:spcBef>
                <a:spcPct val="50000"/>
              </a:spcBef>
            </a:pPr>
            <a:r>
              <a:rPr lang="el-GR" b="0"/>
              <a:t>Επειδή το μέγεθος Ν του πληθυσμού δεν είναι γενικά πολλαπλάσιο του </a:t>
            </a:r>
            <a:r>
              <a:rPr lang="en-US" b="0"/>
              <a:t>k</a:t>
            </a:r>
            <a:r>
              <a:rPr lang="el-GR" b="0"/>
              <a:t>  διαφορετικά συστηματικά δείγματα μπορεί να έχουν διαφορετικό μέγεθος.</a:t>
            </a:r>
          </a:p>
          <a:p>
            <a:pPr>
              <a:spcBef>
                <a:spcPct val="50000"/>
              </a:spcBef>
            </a:pPr>
            <a:endParaRPr lang="el-GR" b="0"/>
          </a:p>
          <a:p>
            <a:pPr>
              <a:spcBef>
                <a:spcPct val="50000"/>
              </a:spcBef>
            </a:pPr>
            <a:r>
              <a:rPr lang="el-GR" b="0"/>
              <a:t>Αν για παράδειγμα Ν=14, </a:t>
            </a:r>
            <a:r>
              <a:rPr lang="en-US" b="0"/>
              <a:t>k</a:t>
            </a:r>
            <a:r>
              <a:rPr lang="el-GR" b="0"/>
              <a:t>=4 τα δυνατά 1-ανά-4 συστηματικά δείγματα είναι τα παρακάτω:</a:t>
            </a:r>
          </a:p>
        </p:txBody>
      </p:sp>
      <p:pic>
        <p:nvPicPr>
          <p:cNvPr id="10251" name="Picture 12"/>
          <p:cNvPicPr>
            <a:picLocks noChangeAspect="1" noChangeArrowheads="1"/>
          </p:cNvPicPr>
          <p:nvPr/>
        </p:nvPicPr>
        <p:blipFill>
          <a:blip r:embed="rId3" cstate="print"/>
          <a:srcRect/>
          <a:stretch>
            <a:fillRect/>
          </a:stretch>
        </p:blipFill>
        <p:spPr bwMode="auto">
          <a:xfrm>
            <a:off x="1763713" y="3429000"/>
            <a:ext cx="5430837" cy="76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11267"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a:t>
            </a:r>
            <a:r>
              <a:rPr lang="el-GR" b="0"/>
              <a:t> </a:t>
            </a:r>
            <a:r>
              <a:rPr lang="el-GR" sz="2800" b="0">
                <a:solidFill>
                  <a:schemeClr val="tx2"/>
                </a:solidFill>
              </a:rPr>
              <a:t>Δειγματοληψία </a:t>
            </a:r>
            <a:r>
              <a:rPr lang="el-GR" sz="2400" b="0" i="1">
                <a:solidFill>
                  <a:schemeClr val="tx2"/>
                </a:solidFill>
              </a:rPr>
              <a:t>(</a:t>
            </a:r>
            <a:r>
              <a:rPr lang="en-GB" sz="2400" b="0" i="1">
                <a:solidFill>
                  <a:schemeClr val="tx2"/>
                </a:solidFill>
              </a:rPr>
              <a:t>Systematic Sampling</a:t>
            </a:r>
            <a:r>
              <a:rPr lang="el-GR" sz="2400" b="0" i="1">
                <a:solidFill>
                  <a:schemeClr val="tx2"/>
                </a:solidFill>
              </a:rPr>
              <a:t>)</a:t>
            </a:r>
          </a:p>
        </p:txBody>
      </p:sp>
      <p:sp>
        <p:nvSpPr>
          <p:cNvPr id="1126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6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7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7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7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7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1274" name="Text Box 10"/>
          <p:cNvSpPr txBox="1">
            <a:spLocks noChangeArrowheads="1"/>
          </p:cNvSpPr>
          <p:nvPr/>
        </p:nvSpPr>
        <p:spPr bwMode="auto">
          <a:xfrm>
            <a:off x="684213" y="1628775"/>
            <a:ext cx="7704137" cy="3387725"/>
          </a:xfrm>
          <a:prstGeom prst="rect">
            <a:avLst/>
          </a:prstGeom>
          <a:noFill/>
          <a:ln w="9525">
            <a:noFill/>
            <a:miter lim="800000"/>
            <a:headEnd/>
            <a:tailEnd/>
          </a:ln>
        </p:spPr>
        <p:txBody>
          <a:bodyPr>
            <a:spAutoFit/>
          </a:bodyPr>
          <a:lstStyle/>
          <a:p>
            <a:pPr algn="just"/>
            <a:r>
              <a:rPr lang="el-GR" b="0">
                <a:solidFill>
                  <a:schemeClr val="tx2"/>
                </a:solidFill>
              </a:rPr>
              <a:t>Πως αποφεύγεται το πρόβλημα αυτό???</a:t>
            </a:r>
          </a:p>
          <a:p>
            <a:pPr algn="just"/>
            <a:endParaRPr lang="el-GR" b="0"/>
          </a:p>
          <a:p>
            <a:pPr algn="just">
              <a:buFontTx/>
              <a:buChar char="•"/>
            </a:pPr>
            <a:r>
              <a:rPr lang="el-GR" b="0"/>
              <a:t> Υπολογίζεται ο λόγος </a:t>
            </a:r>
            <a:r>
              <a:rPr lang="en-US" b="0"/>
              <a:t>N</a:t>
            </a:r>
            <a:r>
              <a:rPr lang="el-GR" b="0"/>
              <a:t>/</a:t>
            </a:r>
            <a:r>
              <a:rPr lang="en-US" b="0"/>
              <a:t>n</a:t>
            </a:r>
            <a:r>
              <a:rPr lang="el-GR" b="0"/>
              <a:t> και το </a:t>
            </a:r>
            <a:r>
              <a:rPr lang="en-US" b="0"/>
              <a:t>k</a:t>
            </a:r>
            <a:r>
              <a:rPr lang="el-GR" b="0"/>
              <a:t> ορίζεται ως ο πλησιέστερος προς αυτό ακέραιος (στρογγυλοποιημένος προς τα πάνω). </a:t>
            </a:r>
          </a:p>
          <a:p>
            <a:pPr algn="just">
              <a:buFontTx/>
              <a:buChar char="•"/>
            </a:pPr>
            <a:r>
              <a:rPr lang="el-GR" b="0"/>
              <a:t> Τα στοιχεία του πληθυσμού θεωρούνται ως σημεία της περιφέρειας ενός κύκλου. </a:t>
            </a:r>
          </a:p>
          <a:p>
            <a:pPr algn="just">
              <a:buFontTx/>
              <a:buChar char="•"/>
            </a:pPr>
            <a:r>
              <a:rPr lang="el-GR" b="0"/>
              <a:t> Ένα από αυτά επιλέγεται τυχαία και περιλαμβάνεται στο δείγμα μαζί με όλα τα άλλα σημεία της περιφέρειας που η απόσταση τους από το αρχικό είναι πολλαπλάσιο του </a:t>
            </a:r>
            <a:r>
              <a:rPr lang="en-US" b="0"/>
              <a:t>k</a:t>
            </a:r>
            <a:r>
              <a:rPr lang="el-GR" b="0"/>
              <a:t>. </a:t>
            </a:r>
          </a:p>
          <a:p>
            <a:pPr algn="just">
              <a:buFontTx/>
              <a:buChar char="•"/>
            </a:pPr>
            <a:r>
              <a:rPr lang="el-GR" b="0"/>
              <a:t> Η επιλογή των στοιχείων γίνεται καθώς διατρέχουμε την περιφέρεια κατά τη φορά των δεικτών του ρολογιού και συνεχίζεται μέχρις ότου εξασφαλίσουμε δείγμα του επιθυμητού μεγέθους.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539750" y="3352800"/>
            <a:ext cx="8064500" cy="366713"/>
          </a:xfrm>
          <a:prstGeom prst="rect">
            <a:avLst/>
          </a:prstGeom>
          <a:noFill/>
          <a:ln w="9525">
            <a:noFill/>
            <a:miter lim="800000"/>
            <a:headEnd/>
            <a:tailEnd/>
          </a:ln>
        </p:spPr>
        <p:txBody>
          <a:bodyPr anchor="ctr">
            <a:spAutoFit/>
          </a:bodyPr>
          <a:lstStyle/>
          <a:p>
            <a:r>
              <a:rPr lang="el-GR" b="0">
                <a:latin typeface="Tahoma" pitchFamily="34" charset="0"/>
              </a:rPr>
              <a:t> </a:t>
            </a:r>
          </a:p>
        </p:txBody>
      </p:sp>
      <p:sp>
        <p:nvSpPr>
          <p:cNvPr id="1028" name="Rectangle 3"/>
          <p:cNvSpPr>
            <a:spLocks noChangeArrowheads="1"/>
          </p:cNvSpPr>
          <p:nvPr/>
        </p:nvSpPr>
        <p:spPr bwMode="auto">
          <a:xfrm>
            <a:off x="755650" y="404813"/>
            <a:ext cx="8229600" cy="777875"/>
          </a:xfrm>
          <a:prstGeom prst="rect">
            <a:avLst/>
          </a:prstGeom>
          <a:noFill/>
          <a:ln w="9525">
            <a:noFill/>
            <a:miter lim="800000"/>
            <a:headEnd/>
            <a:tailEnd/>
          </a:ln>
        </p:spPr>
        <p:txBody>
          <a:bodyPr anchor="ctr"/>
          <a:lstStyle/>
          <a:p>
            <a:r>
              <a:rPr lang="el-GR" sz="2800" b="0">
                <a:solidFill>
                  <a:schemeClr val="tx2"/>
                </a:solidFill>
              </a:rPr>
              <a:t>Συστηματική</a:t>
            </a:r>
            <a:r>
              <a:rPr lang="el-GR" b="0"/>
              <a:t> </a:t>
            </a:r>
            <a:r>
              <a:rPr lang="el-GR" sz="2800" b="0">
                <a:solidFill>
                  <a:schemeClr val="tx2"/>
                </a:solidFill>
              </a:rPr>
              <a:t>Δειγματοληψία </a:t>
            </a:r>
            <a:r>
              <a:rPr lang="el-GR" sz="2400" b="0" i="1">
                <a:solidFill>
                  <a:schemeClr val="tx2"/>
                </a:solidFill>
              </a:rPr>
              <a:t>(</a:t>
            </a:r>
            <a:r>
              <a:rPr lang="en-GB" sz="2400" b="0" i="1">
                <a:solidFill>
                  <a:schemeClr val="tx2"/>
                </a:solidFill>
              </a:rPr>
              <a:t>Systematic Sampling</a:t>
            </a:r>
            <a:r>
              <a:rPr lang="el-GR" sz="2400" b="0" i="1">
                <a:solidFill>
                  <a:schemeClr val="tx2"/>
                </a:solidFill>
              </a:rPr>
              <a:t>)</a:t>
            </a:r>
          </a:p>
        </p:txBody>
      </p:sp>
      <p:sp>
        <p:nvSpPr>
          <p:cNvPr id="10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1"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sp>
        <p:nvSpPr>
          <p:cNvPr id="1035" name="Text Box 10"/>
          <p:cNvSpPr txBox="1">
            <a:spLocks noChangeArrowheads="1"/>
          </p:cNvSpPr>
          <p:nvPr/>
        </p:nvSpPr>
        <p:spPr bwMode="auto">
          <a:xfrm>
            <a:off x="684213" y="1628775"/>
            <a:ext cx="7704137" cy="1465263"/>
          </a:xfrm>
          <a:prstGeom prst="rect">
            <a:avLst/>
          </a:prstGeom>
          <a:noFill/>
          <a:ln w="9525">
            <a:noFill/>
            <a:miter lim="800000"/>
            <a:headEnd/>
            <a:tailEnd/>
          </a:ln>
        </p:spPr>
        <p:txBody>
          <a:bodyPr>
            <a:spAutoFit/>
          </a:bodyPr>
          <a:lstStyle/>
          <a:p>
            <a:pPr algn="just"/>
            <a:r>
              <a:rPr lang="el-GR" b="0" i="1">
                <a:solidFill>
                  <a:schemeClr val="tx2"/>
                </a:solidFill>
              </a:rPr>
              <a:t>Επιστρέφοντας στο προηγούμενο παράδειγμα…..</a:t>
            </a:r>
          </a:p>
          <a:p>
            <a:pPr algn="just"/>
            <a:endParaRPr lang="el-GR" b="0" i="1">
              <a:solidFill>
                <a:schemeClr val="tx2"/>
              </a:solidFill>
            </a:endParaRPr>
          </a:p>
          <a:p>
            <a:pPr algn="just"/>
            <a:r>
              <a:rPr lang="el-GR" b="0" i="1">
                <a:solidFill>
                  <a:schemeClr val="tx2"/>
                </a:solidFill>
              </a:rPr>
              <a:t>και εφαρμόζοντας τη μέθοδο που περιγράψαμε….</a:t>
            </a:r>
          </a:p>
          <a:p>
            <a:pPr algn="just"/>
            <a:endParaRPr lang="el-GR" b="0"/>
          </a:p>
          <a:p>
            <a:pPr algn="just"/>
            <a:endParaRPr lang="el-GR" b="0"/>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a:p>
        </p:txBody>
      </p:sp>
      <p:graphicFrame>
        <p:nvGraphicFramePr>
          <p:cNvPr id="1026" name="Object 11"/>
          <p:cNvGraphicFramePr>
            <a:graphicFrameLocks noChangeAspect="1"/>
          </p:cNvGraphicFramePr>
          <p:nvPr/>
        </p:nvGraphicFramePr>
        <p:xfrm>
          <a:off x="2268538" y="2781300"/>
          <a:ext cx="1381125" cy="390525"/>
        </p:xfrm>
        <a:graphic>
          <a:graphicData uri="http://schemas.openxmlformats.org/presentationml/2006/ole">
            <mc:AlternateContent xmlns:mc="http://schemas.openxmlformats.org/markup-compatibility/2006">
              <mc:Choice xmlns:v="urn:schemas-microsoft-com:vml" Requires="v">
                <p:oleObj spid="_x0000_s1029" name="Equation" r:id="rId4" imgW="1384300" imgH="393700" progId="Equation.DSMT4">
                  <p:embed/>
                </p:oleObj>
              </mc:Choice>
              <mc:Fallback>
                <p:oleObj name="Equation" r:id="rId4" imgW="1384300" imgH="393700" progId="Equation.DSMT4">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2781300"/>
                        <a:ext cx="13811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Text Box 13"/>
          <p:cNvSpPr txBox="1">
            <a:spLocks noChangeArrowheads="1"/>
          </p:cNvSpPr>
          <p:nvPr/>
        </p:nvSpPr>
        <p:spPr bwMode="auto">
          <a:xfrm>
            <a:off x="755650" y="3429000"/>
            <a:ext cx="7056438" cy="641350"/>
          </a:xfrm>
          <a:prstGeom prst="rect">
            <a:avLst/>
          </a:prstGeom>
          <a:noFill/>
          <a:ln w="9525">
            <a:noFill/>
            <a:miter lim="800000"/>
            <a:headEnd/>
            <a:tailEnd/>
          </a:ln>
        </p:spPr>
        <p:txBody>
          <a:bodyPr>
            <a:spAutoFit/>
          </a:bodyPr>
          <a:lstStyle/>
          <a:p>
            <a:pPr>
              <a:spcBef>
                <a:spcPct val="50000"/>
              </a:spcBef>
            </a:pPr>
            <a:r>
              <a:rPr lang="el-GR" b="0"/>
              <a:t>Κατά συνέπεια, όλα τα 1-ανά-</a:t>
            </a:r>
            <a:r>
              <a:rPr lang="en-US" b="0"/>
              <a:t>k</a:t>
            </a:r>
            <a:r>
              <a:rPr lang="el-GR" b="0"/>
              <a:t> συστηματικά δείγματα είναι τα παρακάτω:</a:t>
            </a:r>
          </a:p>
        </p:txBody>
      </p:sp>
      <p:pic>
        <p:nvPicPr>
          <p:cNvPr id="1038" name="Picture 14"/>
          <p:cNvPicPr>
            <a:picLocks noChangeAspect="1" noChangeArrowheads="1"/>
          </p:cNvPicPr>
          <p:nvPr/>
        </p:nvPicPr>
        <p:blipFill>
          <a:blip r:embed="rId6" cstate="print"/>
          <a:srcRect/>
          <a:stretch>
            <a:fillRect/>
          </a:stretch>
        </p:blipFill>
        <p:spPr bwMode="auto">
          <a:xfrm>
            <a:off x="1619250" y="4292600"/>
            <a:ext cx="5430838" cy="122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Στούντιο">
  <a:themeElements>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Στούντιο">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1" i="0" u="none" strike="noStrike" cap="none" normalizeH="0" baseline="0" smtClean="0">
            <a:ln>
              <a:noFill/>
            </a:ln>
            <a:solidFill>
              <a:schemeClr val="tx1"/>
            </a:solidFill>
            <a:effectLst/>
            <a:latin typeface="Cambria" pitchFamily="18" charset="0"/>
          </a:defRPr>
        </a:defPPr>
      </a:lstStyle>
    </a:lnDef>
  </a:objectDefaults>
  <a:extraClrSchemeLst>
    <a:extraClrScheme>
      <a:clrScheme name="Στούντιο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Στούντιο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Στούντιο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Στούντιο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Στούντιο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Στούντιο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Στούντιο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Στούντιο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Στούντιο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Στούντιο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1511</TotalTime>
  <Words>2222</Words>
  <Application>Microsoft Office PowerPoint</Application>
  <PresentationFormat>Προβολή στην οθόνη (4:3)</PresentationFormat>
  <Paragraphs>403</Paragraphs>
  <Slides>50</Slides>
  <Notes>50</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50</vt:i4>
      </vt:variant>
    </vt:vector>
  </HeadingPairs>
  <TitlesOfParts>
    <vt:vector size="53" baseType="lpstr">
      <vt:lpstr>Στούντιο</vt:lpstr>
      <vt:lpstr>Θέμα του Office</vt:lpstr>
      <vt:lpstr>Equation</vt:lpstr>
      <vt:lpstr>ΑΝΑΛΥΣΗ ΔΕΔΟΜΕΝΩΝ</vt:lpstr>
      <vt:lpstr>Άδειες Χρήσης</vt:lpstr>
      <vt:lpstr>Χρηματοδότηση</vt:lpstr>
      <vt:lpstr>Περιεχόμενα Διάλεξης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lpstr>Ασκήσεις</vt:lpstr>
    </vt:vector>
  </TitlesOfParts>
  <Company>University of Aegean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ΑΝΑΛΥΣΗ ΔΕΔΟΜΕΝΩΝ</dc:title>
  <dc:creator>e.gaki</dc:creator>
  <cp:lastModifiedBy>CS</cp:lastModifiedBy>
  <cp:revision>87</cp:revision>
  <dcterms:created xsi:type="dcterms:W3CDTF">2009-09-29T10:20:01Z</dcterms:created>
  <dcterms:modified xsi:type="dcterms:W3CDTF">2015-11-14T21:20:55Z</dcterms:modified>
</cp:coreProperties>
</file>