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78" r:id="rId2"/>
  </p:sldMasterIdLst>
  <p:notesMasterIdLst>
    <p:notesMasterId r:id="rId53"/>
  </p:notesMasterIdLst>
  <p:handoutMasterIdLst>
    <p:handoutMasterId r:id="rId54"/>
  </p:handoutMasterIdLst>
  <p:sldIdLst>
    <p:sldId id="346" r:id="rId3"/>
    <p:sldId id="347" r:id="rId4"/>
    <p:sldId id="348" r:id="rId5"/>
    <p:sldId id="25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4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99FF33"/>
    <a:srgbClr val="800000"/>
    <a:srgbClr val="00FFFF"/>
    <a:srgbClr val="66FF33"/>
    <a:srgbClr val="FFFF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107" d="100"/>
          <a:sy n="10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F104648-4652-4F6A-8DE2-C76E203FCD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00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38B13A56-1052-4C68-BD7A-3FD81B15D6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515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DBE29-B7B5-487F-B92A-C538F57346C9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7000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F85CD-2196-4DA5-8561-7701EA67F402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3082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76585-4244-45D8-94CD-420A81290C4A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7114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9ED3-696B-40C7-B4BA-E584242C5564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946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3CC6A-2830-4AB9-B49F-433079EDE442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2314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540E-5444-45A7-93CD-248E5B84A75D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7326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97AB9-93BF-4ECC-BE64-7952E2FFC6F0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1477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7348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CBEA164B-3535-4D83-B7B2-20C518B334A6}" type="slidenum">
              <a:rPr lang="el-GR" sz="1300">
                <a:latin typeface="Arial" charset="0"/>
              </a:rPr>
              <a:pPr algn="r" defTabSz="952500"/>
              <a:t>17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2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4A99626C-16C7-4B9A-B928-D7B2A709455D}" type="slidenum">
              <a:rPr lang="el-GR" sz="1300">
                <a:latin typeface="Arial" charset="0"/>
              </a:rPr>
              <a:pPr algn="r" defTabSz="952500"/>
              <a:t>18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2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9396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7AA55EFE-D704-41B0-A772-2BB76BAC8164}" type="slidenum">
              <a:rPr lang="el-GR" sz="1300">
                <a:latin typeface="Arial" charset="0"/>
              </a:rPr>
              <a:pPr algn="r" defTabSz="952500"/>
              <a:t>19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5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0420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6DA5ADC6-5FE5-404C-8A5D-0C30EED64311}" type="slidenum">
              <a:rPr lang="el-GR" sz="1300">
                <a:latin typeface="Arial" charset="0"/>
              </a:rPr>
              <a:pPr algn="r" defTabSz="952500"/>
              <a:t>20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35C50B8-4BB6-4CC1-BC37-932CF7C42039}" type="slidenum">
              <a:rPr lang="el-GR" smtClean="0"/>
              <a:pPr defTabSz="952500"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9969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35C50B8-4BB6-4CC1-BC37-932CF7C42039}" type="slidenum">
              <a:rPr lang="el-GR" smtClean="0"/>
              <a:pPr defTabSz="952500"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7088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E786D27-19BD-49DA-83CD-8C2461FD561D}" type="slidenum">
              <a:rPr lang="el-GR" smtClean="0"/>
              <a:pPr defTabSz="952500"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11881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093B72A0-7A41-46AB-BB02-3DDBB507CE18}" type="slidenum">
              <a:rPr lang="el-GR" smtClean="0"/>
              <a:pPr defTabSz="952500"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31678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4516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F49BE5AC-A063-4287-A376-C5DF0682EE94}" type="slidenum">
              <a:rPr lang="el-GR" sz="1300">
                <a:latin typeface="Arial" charset="0"/>
              </a:rPr>
              <a:pPr algn="r" defTabSz="952500"/>
              <a:t>25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8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572409D-6D14-4F27-BEF8-B14FA3DB35AC}" type="slidenum">
              <a:rPr lang="el-GR" smtClean="0"/>
              <a:pPr defTabSz="952500"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74902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B1DFC8B3-39C6-4E26-8618-5ECE859A8FE0}" type="slidenum">
              <a:rPr lang="el-GR" smtClean="0"/>
              <a:pPr defTabSz="952500"/>
              <a:t>27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64585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7E729263-AADF-445C-B73F-7914AA3CF52F}" type="slidenum">
              <a:rPr lang="el-GR" smtClean="0"/>
              <a:pPr defTabSz="952500"/>
              <a:t>28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4928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9DE67BC-8CD2-405F-BDC0-A08AAAF5DB4A}" type="slidenum">
              <a:rPr lang="el-GR" smtClean="0"/>
              <a:pPr defTabSz="952500"/>
              <a:t>29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9723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6EC5199-34ED-41FF-A6CF-A11262B5343E}" type="slidenum">
              <a:rPr lang="el-GR" smtClean="0"/>
              <a:pPr defTabSz="952500"/>
              <a:t>30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75378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DBEBF1A-055F-45C8-AF6E-870BFB28B339}" type="slidenum">
              <a:rPr lang="el-GR" smtClean="0"/>
              <a:pPr defTabSz="952500"/>
              <a:t>31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4245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CAA71DC6-3F78-46B5-9C34-294DA104E550}" type="slidenum">
              <a:rPr lang="el-GR" smtClean="0"/>
              <a:pPr defTabSz="952500"/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71245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4ED46D7-FEB7-4AC9-ACF1-64DCC19E3435}" type="slidenum">
              <a:rPr lang="el-GR" smtClean="0"/>
              <a:pPr defTabSz="952500"/>
              <a:t>33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891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42FA0FA8-2FD3-4009-AC1B-95CC5932B50F}" type="slidenum">
              <a:rPr lang="el-GR" smtClean="0"/>
              <a:pPr defTabSz="952500"/>
              <a:t>34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53667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0DD6CB8A-2B70-48E5-96FC-A7EEF9DBFBBF}" type="slidenum">
              <a:rPr lang="el-GR" smtClean="0"/>
              <a:pPr defTabSz="952500"/>
              <a:t>35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3708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D4F5EDCD-9C96-48B2-9DEF-9079211EDB37}" type="slidenum">
              <a:rPr lang="el-GR" smtClean="0"/>
              <a:pPr defTabSz="952500"/>
              <a:t>36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47324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2B849E0-5AA4-4B16-92C8-732B393BB525}" type="slidenum">
              <a:rPr lang="el-GR" smtClean="0"/>
              <a:pPr defTabSz="952500"/>
              <a:t>37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28486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C560287-6644-4F87-B8EE-035D908AB7C8}" type="slidenum">
              <a:rPr lang="el-GR" smtClean="0"/>
              <a:pPr defTabSz="952500"/>
              <a:t>38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7450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1F31B0BC-1B40-4A5E-858F-1D70C947F782}" type="slidenum">
              <a:rPr lang="el-GR" smtClean="0"/>
              <a:pPr defTabSz="952500"/>
              <a:t>39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3604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C683A-5AC4-450C-9649-025FD1F5A5A8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1113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DADFA80-B0AA-4E4E-9140-90CB3A34345D}" type="slidenum">
              <a:rPr lang="el-GR" smtClean="0"/>
              <a:pPr defTabSz="952500"/>
              <a:t>40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667542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08D78839-D68E-4334-AAAF-C43B0BD11A37}" type="slidenum">
              <a:rPr lang="el-GR" smtClean="0"/>
              <a:pPr defTabSz="952500"/>
              <a:t>41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887377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51E2FC4-6102-4588-9C21-D2FD552A83F0}" type="slidenum">
              <a:rPr lang="el-GR" smtClean="0"/>
              <a:pPr defTabSz="952500"/>
              <a:t>42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65270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C177514-8A35-4CC4-9461-77425192A616}" type="slidenum">
              <a:rPr lang="el-GR" smtClean="0"/>
              <a:pPr defTabSz="952500"/>
              <a:t>43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51969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E615776-E45B-4CBE-A697-A5C3CF57EE77}" type="slidenum">
              <a:rPr lang="el-GR" smtClean="0"/>
              <a:pPr defTabSz="952500"/>
              <a:t>44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23726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0BFC620-63E1-458B-8D5E-A92802045446}" type="slidenum">
              <a:rPr lang="el-GR" smtClean="0"/>
              <a:pPr defTabSz="952500"/>
              <a:t>45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12218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1CCB91FF-316B-41AD-88F6-A85360AAD6B8}" type="slidenum">
              <a:rPr lang="el-GR" smtClean="0"/>
              <a:pPr defTabSz="952500"/>
              <a:t>46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779182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43C27F8E-FFCE-45BA-A17C-658514E9D6F2}" type="slidenum">
              <a:rPr lang="el-GR" smtClean="0"/>
              <a:pPr defTabSz="952500"/>
              <a:t>47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24961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DCEB0A4-C194-40F6-ADD7-049D0F14B86D}" type="slidenum">
              <a:rPr lang="el-GR" smtClean="0"/>
              <a:pPr defTabSz="952500"/>
              <a:t>48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549916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75899FA-BAE0-4E5A-BCF9-90AFB689E272}" type="slidenum">
              <a:rPr lang="el-GR" smtClean="0"/>
              <a:pPr defTabSz="952500"/>
              <a:t>49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4476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EE263-2681-422D-B09A-FA1094D1390D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239585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36F81443-8068-4DB1-A6FD-0DBE3A9C97B2}" type="slidenum">
              <a:rPr lang="el-GR" smtClean="0"/>
              <a:pPr defTabSz="952500"/>
              <a:t>50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1642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48D72-36AD-432E-94C7-18340C12AAC3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2440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68446-FE45-47BE-9430-C3CF65CB5055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9507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DDFFE-A18F-4F6C-901B-B3AD753AA071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7105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4F977-F219-4AF6-A68D-FF0B7F6D2F6E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1006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1741-6DC7-4D51-BA86-BC40FA8258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B557-4321-402A-823E-F80D4DB2DA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723E-5155-4807-8022-C0792FA33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C810-B7C6-4AA9-A16B-92587FE10D7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C7A-D05A-49A4-A9C5-02B4B35E7E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AAF5-0446-4309-8E50-8CE1D3A8E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B874-1D47-4AF0-940E-A0DE5EDF74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527A-6FF1-44E0-A63E-91A1C6067D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E36A-7DC7-4D7A-B0CE-4233EFC3D7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18A7-DE2A-4715-A95A-8F1800F2D1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3862-0B0F-4D7A-BE66-3834ED4579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74CF-7B30-4DE3-A7E2-3736CFEDB6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2BCF9F0-4EC3-477A-B671-A7E0D460BB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2: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00188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428750"/>
            <a:ext cx="394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071938"/>
            <a:ext cx="2647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5 - TextBox"/>
          <p:cNvSpPr txBox="1">
            <a:spLocks noChangeArrowheads="1"/>
          </p:cNvSpPr>
          <p:nvPr/>
        </p:nvSpPr>
        <p:spPr bwMode="auto">
          <a:xfrm>
            <a:off x="928688" y="4643438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Στις κατηγορικές μεταβλητές επιλέγουμε τον </a:t>
            </a:r>
            <a:r>
              <a:rPr lang="el-GR" sz="1200">
                <a:solidFill>
                  <a:srgbClr val="FF0000"/>
                </a:solidFill>
              </a:rPr>
              <a:t>πίνακα συχνοτήτων</a:t>
            </a:r>
            <a:r>
              <a:rPr lang="el-GR" sz="1200"/>
              <a:t>, ορισμένα μόνο </a:t>
            </a:r>
            <a:r>
              <a:rPr lang="el-GR" sz="1200">
                <a:solidFill>
                  <a:srgbClr val="808000"/>
                </a:solidFill>
              </a:rPr>
              <a:t>στατιστικά μέτρα </a:t>
            </a:r>
            <a:r>
              <a:rPr lang="el-GR" sz="1200"/>
              <a:t>και </a:t>
            </a:r>
            <a:r>
              <a:rPr lang="en-US" sz="1200">
                <a:solidFill>
                  <a:srgbClr val="00B0F0"/>
                </a:solidFill>
              </a:rPr>
              <a:t>Bar chart </a:t>
            </a:r>
            <a:r>
              <a:rPr lang="el-GR" sz="1200">
                <a:solidFill>
                  <a:srgbClr val="00B0F0"/>
                </a:solidFill>
              </a:rPr>
              <a:t>ή </a:t>
            </a:r>
            <a:r>
              <a:rPr lang="en-US" sz="1200">
                <a:solidFill>
                  <a:srgbClr val="00B0F0"/>
                </a:solidFill>
              </a:rPr>
              <a:t>Pie chart</a:t>
            </a:r>
            <a:r>
              <a:rPr lang="en-US" sz="1200"/>
              <a:t>.</a:t>
            </a:r>
            <a:endParaRPr lang="el-GR" sz="1200"/>
          </a:p>
        </p:txBody>
      </p:sp>
      <p:sp>
        <p:nvSpPr>
          <p:cNvPr id="30727" name="6 - Έλλειψη"/>
          <p:cNvSpPr>
            <a:spLocks noChangeArrowheads="1"/>
          </p:cNvSpPr>
          <p:nvPr/>
        </p:nvSpPr>
        <p:spPr bwMode="auto">
          <a:xfrm>
            <a:off x="428625" y="357187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8" name="7 - Έλλειψη"/>
          <p:cNvSpPr>
            <a:spLocks noChangeArrowheads="1"/>
          </p:cNvSpPr>
          <p:nvPr/>
        </p:nvSpPr>
        <p:spPr bwMode="auto">
          <a:xfrm>
            <a:off x="5286375" y="1428750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9" name="8 - Έλλειψη"/>
          <p:cNvSpPr>
            <a:spLocks noChangeArrowheads="1"/>
          </p:cNvSpPr>
          <p:nvPr/>
        </p:nvSpPr>
        <p:spPr bwMode="auto">
          <a:xfrm>
            <a:off x="5857875" y="4572000"/>
            <a:ext cx="1071563" cy="428625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00188"/>
            <a:ext cx="2209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285875"/>
            <a:ext cx="526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07181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143250"/>
            <a:ext cx="4056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57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571625"/>
            <a:ext cx="4581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4 - TextBox"/>
          <p:cNvSpPr txBox="1">
            <a:spLocks noChangeArrowheads="1"/>
          </p:cNvSpPr>
          <p:nvPr/>
        </p:nvSpPr>
        <p:spPr bwMode="auto">
          <a:xfrm>
            <a:off x="714375" y="52863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</a:t>
            </a:r>
            <a:r>
              <a:rPr lang="en-US" sz="1200"/>
              <a:t> Explore</a:t>
            </a:r>
            <a:r>
              <a:rPr lang="el-GR" sz="1200"/>
              <a:t> παράγουμε στατιστικά μέτρα και γραφήματα για το σύνολο των δεδομένων ή για ομάδες παρατηρήσεων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85938"/>
            <a:ext cx="2647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71625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571625"/>
            <a:ext cx="2809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799" name="8 - TextBox"/>
          <p:cNvSpPr txBox="1">
            <a:spLocks noChangeArrowheads="1"/>
          </p:cNvSpPr>
          <p:nvPr/>
        </p:nvSpPr>
        <p:spPr bwMode="auto">
          <a:xfrm>
            <a:off x="500063" y="3929063"/>
            <a:ext cx="1571625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τα βασικά στατιστικά μέτρα, μπορούμε να δούμε και τις </a:t>
            </a:r>
            <a:r>
              <a:rPr lang="el-GR" sz="1200">
                <a:solidFill>
                  <a:srgbClr val="FFC000"/>
                </a:solidFill>
              </a:rPr>
              <a:t>ακραίες</a:t>
            </a:r>
            <a:r>
              <a:rPr lang="el-GR" sz="1200"/>
              <a:t> τιμές</a:t>
            </a:r>
          </a:p>
        </p:txBody>
      </p:sp>
      <p:sp>
        <p:nvSpPr>
          <p:cNvPr id="33800" name="9 - Έλλειψη"/>
          <p:cNvSpPr>
            <a:spLocks noChangeArrowheads="1"/>
          </p:cNvSpPr>
          <p:nvPr/>
        </p:nvSpPr>
        <p:spPr bwMode="auto">
          <a:xfrm>
            <a:off x="428625" y="2571750"/>
            <a:ext cx="857250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1" name="10 - Έλλειψη"/>
          <p:cNvSpPr>
            <a:spLocks noChangeArrowheads="1"/>
          </p:cNvSpPr>
          <p:nvPr/>
        </p:nvSpPr>
        <p:spPr bwMode="auto">
          <a:xfrm>
            <a:off x="3214688" y="1571625"/>
            <a:ext cx="1357312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2" name="11 - TextBox"/>
          <p:cNvSpPr txBox="1">
            <a:spLocks noChangeArrowheads="1"/>
          </p:cNvSpPr>
          <p:nvPr/>
        </p:nvSpPr>
        <p:spPr bwMode="auto">
          <a:xfrm>
            <a:off x="3500438" y="5214938"/>
            <a:ext cx="2714625" cy="64611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γραφήματα στην συγκεκριμένη επιλογή υπάρχει και η εντολή για τον </a:t>
            </a:r>
            <a:r>
              <a:rPr lang="el-GR" sz="1200">
                <a:solidFill>
                  <a:srgbClr val="99FF33"/>
                </a:solidFill>
              </a:rPr>
              <a:t>έλεγχο κανονικότητας</a:t>
            </a:r>
          </a:p>
        </p:txBody>
      </p:sp>
      <p:sp>
        <p:nvSpPr>
          <p:cNvPr id="33803" name="12 - Έλλειψη"/>
          <p:cNvSpPr>
            <a:spLocks noChangeArrowheads="1"/>
          </p:cNvSpPr>
          <p:nvPr/>
        </p:nvSpPr>
        <p:spPr bwMode="auto">
          <a:xfrm>
            <a:off x="3500438" y="3000375"/>
            <a:ext cx="1357312" cy="285750"/>
          </a:xfrm>
          <a:prstGeom prst="ellips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4" name="13 - Έλλειψη"/>
          <p:cNvSpPr>
            <a:spLocks noChangeArrowheads="1"/>
          </p:cNvSpPr>
          <p:nvPr/>
        </p:nvSpPr>
        <p:spPr bwMode="auto">
          <a:xfrm>
            <a:off x="6286500" y="1785938"/>
            <a:ext cx="1357313" cy="285750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5" name="14 - TextBox"/>
          <p:cNvSpPr txBox="1">
            <a:spLocks noChangeArrowheads="1"/>
          </p:cNvSpPr>
          <p:nvPr/>
        </p:nvSpPr>
        <p:spPr bwMode="auto">
          <a:xfrm>
            <a:off x="6500813" y="3929063"/>
            <a:ext cx="2071687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Ορίζουμε τον τρόπο χειρισμού των </a:t>
            </a:r>
            <a:r>
              <a:rPr lang="en-US" sz="1200"/>
              <a:t>Missing Values</a:t>
            </a:r>
            <a:endParaRPr lang="el-GR" sz="120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743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143125"/>
            <a:ext cx="7543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00188"/>
            <a:ext cx="706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4283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857375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5 - Έλλειψη"/>
          <p:cNvSpPr>
            <a:spLocks noChangeArrowheads="1"/>
          </p:cNvSpPr>
          <p:nvPr/>
        </p:nvSpPr>
        <p:spPr bwMode="auto">
          <a:xfrm>
            <a:off x="7715250" y="2286000"/>
            <a:ext cx="500063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6870" name="6 - TextBox"/>
          <p:cNvSpPr txBox="1">
            <a:spLocks noChangeArrowheads="1"/>
          </p:cNvSpPr>
          <p:nvPr/>
        </p:nvSpPr>
        <p:spPr bwMode="auto">
          <a:xfrm>
            <a:off x="6786563" y="5500688"/>
            <a:ext cx="100012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Ακραία τιμή</a:t>
            </a:r>
          </a:p>
        </p:txBody>
      </p:sp>
      <p:sp>
        <p:nvSpPr>
          <p:cNvPr id="36871" name="7 - Έλλειψη"/>
          <p:cNvSpPr>
            <a:spLocks noChangeArrowheads="1"/>
          </p:cNvSpPr>
          <p:nvPr/>
        </p:nvSpPr>
        <p:spPr bwMode="auto">
          <a:xfrm>
            <a:off x="5429250" y="2286000"/>
            <a:ext cx="509588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00188"/>
            <a:ext cx="40147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929062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- TextBox"/>
          <p:cNvSpPr txBox="1">
            <a:spLocks noChangeArrowheads="1"/>
          </p:cNvSpPr>
          <p:nvPr/>
        </p:nvSpPr>
        <p:spPr bwMode="auto">
          <a:xfrm>
            <a:off x="4714875" y="4929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Crosstabs </a:t>
            </a:r>
            <a:r>
              <a:rPr lang="el-GR" sz="1200"/>
              <a:t>παράγουμε δισδιάστατους ή πολυδιάστατους πίνακες συχνοτήτων (Πίνακες Συνάφειας)</a:t>
            </a:r>
          </a:p>
        </p:txBody>
      </p:sp>
      <p:sp>
        <p:nvSpPr>
          <p:cNvPr id="8198" name="5 - Έλλειψη"/>
          <p:cNvSpPr>
            <a:spLocks noChangeArrowheads="1"/>
          </p:cNvSpPr>
          <p:nvPr/>
        </p:nvSpPr>
        <p:spPr bwMode="auto">
          <a:xfrm>
            <a:off x="4786313" y="3857625"/>
            <a:ext cx="1571625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8199" name="6 - TextBox"/>
          <p:cNvSpPr txBox="1">
            <a:spLocks noChangeArrowheads="1"/>
          </p:cNvSpPr>
          <p:nvPr/>
        </p:nvSpPr>
        <p:spPr bwMode="auto">
          <a:xfrm>
            <a:off x="6357938" y="3786188"/>
            <a:ext cx="2357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FFC000"/>
                </a:solidFill>
              </a:rPr>
              <a:t>Κατασκευάζουμε ραβδόγραμμα συστάδας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28750"/>
            <a:ext cx="2924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571625"/>
            <a:ext cx="2628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571625"/>
            <a:ext cx="22145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4857750"/>
            <a:ext cx="2571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4" name="8 - TextBox"/>
          <p:cNvSpPr txBox="1">
            <a:spLocks noChangeArrowheads="1"/>
          </p:cNvSpPr>
          <p:nvPr/>
        </p:nvSpPr>
        <p:spPr bwMode="auto">
          <a:xfrm>
            <a:off x="285750" y="4786313"/>
            <a:ext cx="15716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τις επιλογές </a:t>
            </a:r>
            <a:r>
              <a:rPr lang="en-US" sz="1200"/>
              <a:t>Exact </a:t>
            </a:r>
            <a:r>
              <a:rPr lang="el-GR" sz="1200"/>
              <a:t>και </a:t>
            </a:r>
            <a:r>
              <a:rPr lang="en-US" sz="1200"/>
              <a:t>Statistics </a:t>
            </a:r>
            <a:r>
              <a:rPr lang="el-GR" sz="1200"/>
              <a:t>καθορίζουμε τα τεστ που θα εφαρμόσουμε</a:t>
            </a:r>
          </a:p>
        </p:txBody>
      </p:sp>
      <p:sp>
        <p:nvSpPr>
          <p:cNvPr id="9225" name="9 - Έλλειψη"/>
          <p:cNvSpPr>
            <a:spLocks noChangeArrowheads="1"/>
          </p:cNvSpPr>
          <p:nvPr/>
        </p:nvSpPr>
        <p:spPr bwMode="auto">
          <a:xfrm>
            <a:off x="2786063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6" name="10 - TextBox"/>
          <p:cNvSpPr txBox="1">
            <a:spLocks noChangeArrowheads="1"/>
          </p:cNvSpPr>
          <p:nvPr/>
        </p:nvSpPr>
        <p:spPr bwMode="auto">
          <a:xfrm>
            <a:off x="3143250" y="5072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Καθορίζουμε τη σειρά των κατηγοριών</a:t>
            </a:r>
          </a:p>
        </p:txBody>
      </p:sp>
      <p:sp>
        <p:nvSpPr>
          <p:cNvPr id="9227" name="11 - Έλλειψη"/>
          <p:cNvSpPr>
            <a:spLocks noChangeArrowheads="1"/>
          </p:cNvSpPr>
          <p:nvPr/>
        </p:nvSpPr>
        <p:spPr bwMode="auto">
          <a:xfrm>
            <a:off x="5715000" y="1357313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8" name="12 - TextBox"/>
          <p:cNvSpPr txBox="1">
            <a:spLocks noChangeArrowheads="1"/>
          </p:cNvSpPr>
          <p:nvPr/>
        </p:nvSpPr>
        <p:spPr bwMode="auto">
          <a:xfrm>
            <a:off x="5500688" y="5143500"/>
            <a:ext cx="3214687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Με την επιλογή </a:t>
            </a:r>
            <a:r>
              <a:rPr lang="en-US" sz="1200" dirty="0"/>
              <a:t>Cell Display  </a:t>
            </a:r>
            <a:r>
              <a:rPr lang="el-GR" sz="1200" dirty="0"/>
              <a:t>καθορίζουμε τα περιγραφικά μέτρα που θα εμφανιστούν στον πίνακα συνάφειας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5381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000375"/>
            <a:ext cx="7124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28750"/>
            <a:ext cx="5972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</a:p>
        </p:txBody>
      </p:sp>
      <p:sp>
        <p:nvSpPr>
          <p:cNvPr id="12291" name="3 - TextBox"/>
          <p:cNvSpPr txBox="1">
            <a:spLocks noChangeArrowheads="1"/>
          </p:cNvSpPr>
          <p:nvPr/>
        </p:nvSpPr>
        <p:spPr bwMode="auto">
          <a:xfrm>
            <a:off x="899592" y="1700808"/>
            <a:ext cx="734481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 smtClean="0"/>
              <a:t>Για τη δημιουργία διαγραμμάτων χρησιμοποιούμε το μενού </a:t>
            </a:r>
            <a:r>
              <a:rPr lang="en-US" sz="1600" dirty="0" smtClean="0"/>
              <a:t>Graphs</a:t>
            </a:r>
            <a:endParaRPr lang="el-GR" sz="1600" dirty="0"/>
          </a:p>
        </p:txBody>
      </p:sp>
      <p:sp>
        <p:nvSpPr>
          <p:cNvPr id="5" name="4 - TextBox"/>
          <p:cNvSpPr txBox="1"/>
          <p:nvPr/>
        </p:nvSpPr>
        <p:spPr>
          <a:xfrm>
            <a:off x="899592" y="2348880"/>
            <a:ext cx="7344816" cy="341632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C00000"/>
                </a:solidFill>
              </a:rPr>
              <a:t>Dataset advertisements</a:t>
            </a:r>
          </a:p>
          <a:p>
            <a:pPr algn="just"/>
            <a:endParaRPr lang="en-US" sz="1200" dirty="0" smtClean="0"/>
          </a:p>
          <a:p>
            <a:pPr algn="just"/>
            <a:r>
              <a:rPr lang="el-GR" sz="1200" dirty="0" smtClean="0"/>
              <a:t>Τριάντα περιοδικά κατατάχθηκαν με βάση το εκπαιδευτικό επίπεδο των αναγνωστών τους. Στη συνέχεια επιλέχθηκαν τρία περιοδικά από κάθε ένα από τα τρία εκπαιδευτικά επίπεδα, και από αυτά, επιλέχθηκαν τυχαία 6 διαφημίσεις. Για τις διαφημίσεις αυτές καταγράφηκαν ο αριθμός των λέξεων στο κείμενο, ο αριθμός των προτάσεων στο κείμενο και ο αριθμός των λέξεων στο κείμενο που είχαν περισσότερες από 3 συλλαβές. Οι μεταβλητές που χρησιμοποιούνται είναι οι εξής:</a:t>
            </a:r>
            <a:endParaRPr lang="en-US" sz="1200" dirty="0" smtClean="0"/>
          </a:p>
          <a:p>
            <a:pPr algn="just"/>
            <a:endParaRPr lang="el-GR" sz="12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l-GR" sz="1200" dirty="0" smtClean="0"/>
              <a:t> </a:t>
            </a:r>
            <a:r>
              <a:rPr lang="en-GB" sz="1200" dirty="0" smtClean="0"/>
              <a:t>words</a:t>
            </a:r>
            <a:r>
              <a:rPr lang="el-GR" sz="1200" dirty="0" smtClean="0"/>
              <a:t> = Αριθμός λέξεων στο κείμενο της διαφήμισης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200" dirty="0" smtClean="0"/>
              <a:t>sentences</a:t>
            </a:r>
            <a:r>
              <a:rPr lang="el-GR" sz="1200" dirty="0" smtClean="0"/>
              <a:t> = Αριθμός προτάσεων στο κείμενο της διαφήμισης 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US" sz="1200" dirty="0" smtClean="0"/>
              <a:t>syllable</a:t>
            </a:r>
            <a:r>
              <a:rPr lang="el-GR" sz="1200" dirty="0" smtClean="0"/>
              <a:t> = Αριθμός λέξεων με περισσότερες από 3 συλλαβές στο κείμενο της διαφήμισης 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200" dirty="0" smtClean="0"/>
              <a:t>magazine = 1. Scientific American</a:t>
            </a:r>
            <a:r>
              <a:rPr lang="en-US" sz="1200" dirty="0" smtClean="0"/>
              <a:t>,</a:t>
            </a:r>
            <a:r>
              <a:rPr lang="en-GB" sz="1200" dirty="0" smtClean="0"/>
              <a:t> 2. Fortune</a:t>
            </a:r>
            <a:r>
              <a:rPr lang="en-US" sz="1200" dirty="0" smtClean="0"/>
              <a:t>,</a:t>
            </a:r>
            <a:r>
              <a:rPr lang="en-GB" sz="1200" dirty="0" smtClean="0"/>
              <a:t> 3. The New Yorker</a:t>
            </a:r>
            <a:r>
              <a:rPr lang="en-US" sz="1200" dirty="0" smtClean="0"/>
              <a:t>, </a:t>
            </a:r>
            <a:r>
              <a:rPr lang="en-GB" sz="1200" dirty="0" smtClean="0"/>
              <a:t>4. Sports </a:t>
            </a:r>
            <a:r>
              <a:rPr lang="en-GB" sz="1200" dirty="0" err="1" smtClean="0"/>
              <a:t>IIlustrated</a:t>
            </a:r>
            <a:r>
              <a:rPr lang="en-US" sz="1200" dirty="0" smtClean="0"/>
              <a:t>,</a:t>
            </a:r>
            <a:r>
              <a:rPr lang="en-GB" sz="1200" dirty="0" smtClean="0"/>
              <a:t> 5. Newsweek, 6. People, 7. National Enquirer, 8. Grit,  9. True Confessions  </a:t>
            </a:r>
            <a:endParaRPr lang="el-GR" sz="12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200" dirty="0" err="1" smtClean="0"/>
              <a:t>ed_level</a:t>
            </a:r>
            <a:r>
              <a:rPr lang="en-GB" sz="1200" dirty="0" smtClean="0"/>
              <a:t> = </a:t>
            </a:r>
            <a:r>
              <a:rPr lang="el-GR" sz="1200" dirty="0" smtClean="0"/>
              <a:t>Επίπεδο Εκπαίδευση</a:t>
            </a:r>
            <a:r>
              <a:rPr lang="en-GB" sz="1200" dirty="0" smtClean="0"/>
              <a:t> (1: </a:t>
            </a:r>
            <a:r>
              <a:rPr lang="el-GR" sz="1200" dirty="0" smtClean="0"/>
              <a:t>Υψηλό Μορφωτικό Επίπεδο</a:t>
            </a:r>
            <a:r>
              <a:rPr lang="en-GB" sz="1200" dirty="0" smtClean="0"/>
              <a:t>, 2: </a:t>
            </a:r>
            <a:r>
              <a:rPr lang="el-GR" sz="1200" dirty="0" smtClean="0"/>
              <a:t>Μέτριο Μορφωτικό Επίπεδο</a:t>
            </a:r>
            <a:r>
              <a:rPr lang="en-GB" sz="1200" dirty="0" smtClean="0"/>
              <a:t>, 3: </a:t>
            </a:r>
            <a:r>
              <a:rPr lang="el-GR" sz="1200" dirty="0" smtClean="0"/>
              <a:t>Χαμηλό Μορφωτικό Επίπεδο</a:t>
            </a:r>
            <a:r>
              <a:rPr lang="en-GB" sz="1200" dirty="0" smtClean="0"/>
              <a:t>)</a:t>
            </a:r>
            <a:endParaRPr lang="el-GR" sz="12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US" sz="1200" dirty="0" smtClean="0"/>
              <a:t>age </a:t>
            </a:r>
            <a:r>
              <a:rPr lang="el-GR" sz="1200" dirty="0" smtClean="0"/>
              <a:t>= Ηλικιακή Κατηγορία (1: Άτομα ηλικίας έως 25 ετών, 2: Άτομα ηλικίας μεταξύ 25 και 40 ετών, 3: Άτομα ηλικίας μεγαλύτερης των 40 ετών)</a:t>
            </a:r>
          </a:p>
          <a:p>
            <a:pPr algn="just"/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</a:p>
        </p:txBody>
      </p:sp>
      <p:sp>
        <p:nvSpPr>
          <p:cNvPr id="12291" name="3 - TextBox"/>
          <p:cNvSpPr txBox="1">
            <a:spLocks noChangeArrowheads="1"/>
          </p:cNvSpPr>
          <p:nvPr/>
        </p:nvSpPr>
        <p:spPr bwMode="auto">
          <a:xfrm>
            <a:off x="6286500" y="2714625"/>
            <a:ext cx="2071688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Από την επιλογή </a:t>
            </a:r>
            <a:r>
              <a:rPr lang="en-US" sz="1200" dirty="0"/>
              <a:t>Graphs </a:t>
            </a:r>
            <a:r>
              <a:rPr lang="el-GR" sz="1200" dirty="0"/>
              <a:t>μπορούμε να παράγουμε γραφήματα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35781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71750"/>
            <a:ext cx="2322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 flipV="1">
            <a:off x="1714500" y="3000375"/>
            <a:ext cx="6477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3059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200" dirty="0" err="1">
                <a:latin typeface="+mn-lt"/>
              </a:rPr>
              <a:t>Ραβδόγραμμα</a:t>
            </a:r>
            <a:r>
              <a:rPr lang="el-GR" sz="1200" dirty="0">
                <a:latin typeface="+mn-lt"/>
              </a:rPr>
              <a:t> για τη κατηγορική μεταβλητή </a:t>
            </a:r>
            <a:r>
              <a:rPr lang="en-US" sz="1200" dirty="0">
                <a:latin typeface="+mn-lt"/>
              </a:rPr>
              <a:t>age</a:t>
            </a:r>
            <a:endParaRPr lang="el-GR" sz="1200" dirty="0">
              <a:latin typeface="+mn-lt"/>
            </a:endParaRP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928813"/>
            <a:ext cx="31210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928938"/>
            <a:ext cx="3302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072063" y="3429000"/>
            <a:ext cx="647700" cy="646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85875"/>
            <a:ext cx="327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04025" y="1484313"/>
            <a:ext cx="1547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Οι μεταβλητές για τις οποίες θα παρασταθεί σε </a:t>
            </a:r>
            <a:r>
              <a:rPr lang="en-US" sz="1400"/>
              <a:t>bar chart </a:t>
            </a:r>
            <a:r>
              <a:rPr lang="el-GR" sz="1400"/>
              <a:t>η μέση τιμή</a:t>
            </a:r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4000500" y="1500188"/>
            <a:ext cx="15113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5795963" y="1700213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4000500" y="2143125"/>
            <a:ext cx="1511300" cy="576263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39750" y="5084763"/>
            <a:ext cx="309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Μπορούμε να αλλάξουμε το στατιστικό μέτρο που θα υπολογίζεται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H="1">
            <a:off x="1979613" y="2636838"/>
            <a:ext cx="2232025" cy="252095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071813"/>
            <a:ext cx="36099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Oval 14"/>
          <p:cNvSpPr>
            <a:spLocks noChangeArrowheads="1"/>
          </p:cNvSpPr>
          <p:nvPr/>
        </p:nvSpPr>
        <p:spPr bwMode="auto">
          <a:xfrm>
            <a:off x="5286375" y="40719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214563"/>
            <a:ext cx="45926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84213" y="1628775"/>
          <a:ext cx="26193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Εικόνα bitmap" r:id="rId5" imgW="2619048" imgH="4086795" progId="PBrush">
                  <p:embed/>
                </p:oleObj>
              </mc:Choice>
              <mc:Fallback>
                <p:oleObj name="Εικόνα bitmap" r:id="rId5" imgW="2619048" imgH="408679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2619375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12"/>
          <p:cNvSpPr>
            <a:spLocks noChangeArrowheads="1"/>
          </p:cNvSpPr>
          <p:nvPr/>
        </p:nvSpPr>
        <p:spPr bwMode="auto">
          <a:xfrm>
            <a:off x="611188" y="1989138"/>
            <a:ext cx="2663825" cy="1512887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 flipV="1">
            <a:off x="3348038" y="1773238"/>
            <a:ext cx="1008062" cy="8636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4356100" y="1412875"/>
            <a:ext cx="4248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Επιλέγουμε μια σειρά από στατιστικά μέτρα για την κατασκευή των ραβδογραμμάτων των δύο ή περισσότερων μεταβλητών.</a:t>
            </a:r>
          </a:p>
        </p:txBody>
      </p:sp>
      <p:sp>
        <p:nvSpPr>
          <p:cNvPr id="1032" name="Oval 16"/>
          <p:cNvSpPr>
            <a:spLocks noChangeArrowheads="1"/>
          </p:cNvSpPr>
          <p:nvPr/>
        </p:nvSpPr>
        <p:spPr bwMode="auto">
          <a:xfrm>
            <a:off x="4143375" y="35004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7188" y="1643063"/>
          <a:ext cx="25527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Εικόνα bitmap" r:id="rId4" imgW="2553056" imgH="3438095" progId="PBrush">
                  <p:embed/>
                </p:oleObj>
              </mc:Choice>
              <mc:Fallback>
                <p:oleObj name="Εικόνα bitmap" r:id="rId4" imgW="2553056" imgH="34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43063"/>
                        <a:ext cx="25527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1500188"/>
            <a:ext cx="3463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3" name="8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286000" y="3357563"/>
            <a:ext cx="2500313" cy="64293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sp>
        <p:nvSpPr>
          <p:cNvPr id="15363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Ραβδόγραμμα για το επίπεδο εκπαίδευσης και την ηλικία.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53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2562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571625"/>
            <a:ext cx="40989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9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857500" y="3143250"/>
            <a:ext cx="1785938" cy="78581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00188"/>
            <a:ext cx="5972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μέση τιμή για δύο ποσοτικές μεταβλητές ως προς το επίπεδο εκπαίδευσης.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Pie Charts</a:t>
            </a:r>
            <a:endParaRPr lang="el-GR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41894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4357688"/>
            <a:ext cx="2562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428750"/>
            <a:ext cx="417988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8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035969" y="3607594"/>
            <a:ext cx="2071687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39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643313" y="30718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Pie Charts</a:t>
            </a:r>
            <a:endParaRPr lang="el-GR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08150"/>
            <a:ext cx="52863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πίτας για την κατηγορική μεταβλητή Ηλικιακή Κατηγορία.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4286250"/>
            <a:ext cx="18938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5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321719" y="3964781"/>
            <a:ext cx="2071688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785938"/>
            <a:ext cx="4043363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7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286125" y="3286125"/>
            <a:ext cx="2786063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488" name="7 - Έλλειψη"/>
          <p:cNvSpPr>
            <a:spLocks noChangeArrowheads="1"/>
          </p:cNvSpPr>
          <p:nvPr/>
        </p:nvSpPr>
        <p:spPr bwMode="auto">
          <a:xfrm>
            <a:off x="6357938" y="2000250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89" name="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464843" y="3107532"/>
            <a:ext cx="3071813" cy="17145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0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sp>
        <p:nvSpPr>
          <p:cNvPr id="20491" name="11 - Έλλειψη"/>
          <p:cNvSpPr>
            <a:spLocks noChangeArrowheads="1"/>
          </p:cNvSpPr>
          <p:nvPr/>
        </p:nvSpPr>
        <p:spPr bwMode="auto">
          <a:xfrm>
            <a:off x="6429375" y="2357438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92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715000" y="4071938"/>
            <a:ext cx="2928938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3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28750"/>
            <a:ext cx="6905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357563"/>
            <a:ext cx="37004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6 - TextBox"/>
          <p:cNvSpPr txBox="1">
            <a:spLocks noChangeArrowheads="1"/>
          </p:cNvSpPr>
          <p:nvPr/>
        </p:nvSpPr>
        <p:spPr bwMode="auto">
          <a:xfrm>
            <a:off x="6715125" y="37147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της ποσοτικής μεταβλητής ως προς μία κατηγορική.</a:t>
            </a:r>
          </a:p>
        </p:txBody>
      </p:sp>
      <p:sp>
        <p:nvSpPr>
          <p:cNvPr id="21510" name="7 - Έλλειψη"/>
          <p:cNvSpPr>
            <a:spLocks noChangeArrowheads="1"/>
          </p:cNvSpPr>
          <p:nvPr/>
        </p:nvSpPr>
        <p:spPr bwMode="auto">
          <a:xfrm>
            <a:off x="3714750" y="3857625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1" name="8 - Έλλειψη"/>
          <p:cNvSpPr>
            <a:spLocks noChangeArrowheads="1"/>
          </p:cNvSpPr>
          <p:nvPr/>
        </p:nvSpPr>
        <p:spPr bwMode="auto">
          <a:xfrm>
            <a:off x="3714750" y="5429250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2" name="9 - Ευθύγραμμο βέλος σύνδεσης"/>
          <p:cNvCxnSpPr>
            <a:cxnSpLocks noChangeShapeType="1"/>
            <a:stCxn id="21510" idx="6"/>
          </p:cNvCxnSpPr>
          <p:nvPr/>
        </p:nvCxnSpPr>
        <p:spPr bwMode="auto">
          <a:xfrm flipV="1">
            <a:off x="4357688" y="3643313"/>
            <a:ext cx="642937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1513" name="10 - Ευθύγραμμο βέλος σύνδεσης"/>
          <p:cNvCxnSpPr>
            <a:cxnSpLocks noChangeShapeType="1"/>
          </p:cNvCxnSpPr>
          <p:nvPr/>
        </p:nvCxnSpPr>
        <p:spPr bwMode="auto">
          <a:xfrm>
            <a:off x="4357688" y="5643563"/>
            <a:ext cx="714375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4" name="11 - TextBox"/>
          <p:cNvSpPr txBox="1">
            <a:spLocks noChangeArrowheads="1"/>
          </p:cNvSpPr>
          <p:nvPr/>
        </p:nvSpPr>
        <p:spPr bwMode="auto">
          <a:xfrm>
            <a:off x="5000625" y="3500438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Μέγιστη Τιμή</a:t>
            </a:r>
          </a:p>
        </p:txBody>
      </p:sp>
      <p:sp>
        <p:nvSpPr>
          <p:cNvPr id="21515" name="12 - TextBox"/>
          <p:cNvSpPr txBox="1">
            <a:spLocks noChangeArrowheads="1"/>
          </p:cNvSpPr>
          <p:nvPr/>
        </p:nvSpPr>
        <p:spPr bwMode="auto">
          <a:xfrm>
            <a:off x="5072063" y="5786438"/>
            <a:ext cx="12144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Ελάχιστη Τιμή</a:t>
            </a:r>
          </a:p>
        </p:txBody>
      </p:sp>
      <p:sp>
        <p:nvSpPr>
          <p:cNvPr id="21516" name="13 - Έλλειψη"/>
          <p:cNvSpPr>
            <a:spLocks noChangeArrowheads="1"/>
          </p:cNvSpPr>
          <p:nvPr/>
        </p:nvSpPr>
        <p:spPr bwMode="auto">
          <a:xfrm>
            <a:off x="3786188" y="4857750"/>
            <a:ext cx="642937" cy="214313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7" name="1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357688" y="4857750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8" name="15 - TextBox"/>
          <p:cNvSpPr txBox="1">
            <a:spLocks noChangeArrowheads="1"/>
          </p:cNvSpPr>
          <p:nvPr/>
        </p:nvSpPr>
        <p:spPr bwMode="auto">
          <a:xfrm>
            <a:off x="5357813" y="4714875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Διάμεσος</a:t>
            </a:r>
          </a:p>
        </p:txBody>
      </p:sp>
      <p:sp>
        <p:nvSpPr>
          <p:cNvPr id="19" name="18 - Έλλειψη"/>
          <p:cNvSpPr/>
          <p:nvPr/>
        </p:nvSpPr>
        <p:spPr bwMode="auto">
          <a:xfrm>
            <a:off x="3714750" y="4214813"/>
            <a:ext cx="571500" cy="25082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0" name="19 - Ευθύγραμμο βέλος σύνδεσης"/>
          <p:cNvCxnSpPr>
            <a:endCxn id="21" idx="1"/>
          </p:cNvCxnSpPr>
          <p:nvPr/>
        </p:nvCxnSpPr>
        <p:spPr bwMode="auto">
          <a:xfrm flipV="1">
            <a:off x="4357688" y="4071938"/>
            <a:ext cx="714375" cy="268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1" name="20 - TextBox"/>
          <p:cNvSpPr txBox="1"/>
          <p:nvPr/>
        </p:nvSpPr>
        <p:spPr>
          <a:xfrm>
            <a:off x="5072063" y="3929063"/>
            <a:ext cx="1500187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Τρίτο Τεταρτημόριο</a:t>
            </a:r>
          </a:p>
        </p:txBody>
      </p:sp>
      <p:sp>
        <p:nvSpPr>
          <p:cNvPr id="22" name="21 - Έλλειψη"/>
          <p:cNvSpPr/>
          <p:nvPr/>
        </p:nvSpPr>
        <p:spPr bwMode="auto">
          <a:xfrm>
            <a:off x="3714750" y="5143500"/>
            <a:ext cx="642938" cy="14287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3" name="22 - Ευθύγραμμο βέλος σύνδεσης"/>
          <p:cNvCxnSpPr>
            <a:stCxn id="22" idx="6"/>
            <a:endCxn id="24" idx="1"/>
          </p:cNvCxnSpPr>
          <p:nvPr/>
        </p:nvCxnSpPr>
        <p:spPr bwMode="auto">
          <a:xfrm>
            <a:off x="4357688" y="5214938"/>
            <a:ext cx="785812" cy="66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23 - TextBox"/>
          <p:cNvSpPr txBox="1"/>
          <p:nvPr/>
        </p:nvSpPr>
        <p:spPr>
          <a:xfrm>
            <a:off x="5143500" y="5143500"/>
            <a:ext cx="1785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Πρώτο Τεταρτημόριο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071938"/>
            <a:ext cx="21431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571626" y="4071937"/>
            <a:ext cx="2857500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571625"/>
            <a:ext cx="427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928938" y="37147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6" name="8 - Έλλειψη"/>
          <p:cNvSpPr>
            <a:spLocks noChangeArrowheads="1"/>
          </p:cNvSpPr>
          <p:nvPr/>
        </p:nvSpPr>
        <p:spPr bwMode="auto">
          <a:xfrm>
            <a:off x="6215063" y="1857375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37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286250" y="3143250"/>
            <a:ext cx="3214688" cy="15001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38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τις ποσοτικές μεταβλητές</a:t>
            </a:r>
          </a:p>
        </p:txBody>
      </p:sp>
      <p:sp>
        <p:nvSpPr>
          <p:cNvPr id="22539" name="11 - Έλλειψη"/>
          <p:cNvSpPr>
            <a:spLocks noChangeArrowheads="1"/>
          </p:cNvSpPr>
          <p:nvPr/>
        </p:nvSpPr>
        <p:spPr bwMode="auto">
          <a:xfrm>
            <a:off x="6143625" y="2857500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40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93594" y="4321969"/>
            <a:ext cx="2500313" cy="42862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41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357313"/>
            <a:ext cx="5381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857500"/>
            <a:ext cx="40719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10 - TextBox"/>
          <p:cNvSpPr txBox="1">
            <a:spLocks noChangeArrowheads="1"/>
          </p:cNvSpPr>
          <p:nvPr/>
        </p:nvSpPr>
        <p:spPr bwMode="auto">
          <a:xfrm>
            <a:off x="6643688" y="3786188"/>
            <a:ext cx="1857375" cy="830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δύο ποσοτικών μεταβλητών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071938"/>
            <a:ext cx="20605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1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678781" y="3464719"/>
            <a:ext cx="2143125" cy="12144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500188"/>
            <a:ext cx="3911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3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35756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4" name="11 - Έλλειψη"/>
          <p:cNvSpPr>
            <a:spLocks noChangeArrowheads="1"/>
          </p:cNvSpPr>
          <p:nvPr/>
        </p:nvSpPr>
        <p:spPr bwMode="auto">
          <a:xfrm>
            <a:off x="6357938" y="1785938"/>
            <a:ext cx="1714500" cy="285750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5" name="12 - Ευθύγραμμο βέλος σύνδεσης"/>
          <p:cNvCxnSpPr>
            <a:cxnSpLocks noChangeShapeType="1"/>
            <a:stCxn id="24584" idx="3"/>
          </p:cNvCxnSpPr>
          <p:nvPr/>
        </p:nvCxnSpPr>
        <p:spPr bwMode="auto">
          <a:xfrm rot="5400000">
            <a:off x="3998119" y="2818607"/>
            <a:ext cx="3398837" cy="18224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6" name="13 - TextBox"/>
          <p:cNvSpPr txBox="1">
            <a:spLocks noChangeArrowheads="1"/>
          </p:cNvSpPr>
          <p:nvPr/>
        </p:nvSpPr>
        <p:spPr bwMode="auto">
          <a:xfrm>
            <a:off x="3357563" y="5357813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την ποσοτική μεταβλητή</a:t>
            </a:r>
          </a:p>
        </p:txBody>
      </p:sp>
      <p:sp>
        <p:nvSpPr>
          <p:cNvPr id="24587" name="14 - Έλλειψη"/>
          <p:cNvSpPr>
            <a:spLocks noChangeArrowheads="1"/>
          </p:cNvSpPr>
          <p:nvPr/>
        </p:nvSpPr>
        <p:spPr bwMode="auto">
          <a:xfrm>
            <a:off x="6429375" y="2143125"/>
            <a:ext cx="1714500" cy="214313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8" name="15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464969" y="3679032"/>
            <a:ext cx="2928937" cy="28575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9" name="16 - TextBox"/>
          <p:cNvSpPr txBox="1">
            <a:spLocks noChangeArrowheads="1"/>
          </p:cNvSpPr>
          <p:nvPr/>
        </p:nvSpPr>
        <p:spPr bwMode="auto">
          <a:xfrm>
            <a:off x="5786438" y="5143500"/>
            <a:ext cx="335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 πρώτη κατηγορική μεταβλητή</a:t>
            </a:r>
          </a:p>
        </p:txBody>
      </p:sp>
      <p:sp>
        <p:nvSpPr>
          <p:cNvPr id="24590" name="20 - Έλλειψη"/>
          <p:cNvSpPr>
            <a:spLocks noChangeArrowheads="1"/>
          </p:cNvSpPr>
          <p:nvPr/>
        </p:nvSpPr>
        <p:spPr bwMode="auto">
          <a:xfrm>
            <a:off x="6429375" y="2500313"/>
            <a:ext cx="1714500" cy="214312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91" name="21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072188" y="4000500"/>
            <a:ext cx="3000375" cy="428625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92" name="22 - TextBox"/>
          <p:cNvSpPr txBox="1">
            <a:spLocks noChangeArrowheads="1"/>
          </p:cNvSpPr>
          <p:nvPr/>
        </p:nvSpPr>
        <p:spPr bwMode="auto">
          <a:xfrm>
            <a:off x="5572125" y="5715000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Ορίζουμε τη  δεύτερη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8429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562927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μίας ποσοτικής μεταβλητής ως προς δύο κατηγορικές.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Error Bar</a:t>
            </a:r>
            <a:endParaRPr lang="el-GR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36480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929063"/>
            <a:ext cx="210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107407" y="3321844"/>
            <a:ext cx="1357312" cy="1143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5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1432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56" name="9 - Έλλειψη"/>
          <p:cNvSpPr>
            <a:spLocks noChangeArrowheads="1"/>
          </p:cNvSpPr>
          <p:nvPr/>
        </p:nvSpPr>
        <p:spPr bwMode="auto">
          <a:xfrm>
            <a:off x="6286500" y="1643063"/>
            <a:ext cx="1714500" cy="214312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7657" name="1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3714750" y="2500313"/>
            <a:ext cx="3214687" cy="20716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58" name="11 - TextBox"/>
          <p:cNvSpPr txBox="1">
            <a:spLocks noChangeArrowheads="1"/>
          </p:cNvSpPr>
          <p:nvPr/>
        </p:nvSpPr>
        <p:spPr bwMode="auto">
          <a:xfrm>
            <a:off x="3643313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cxnSp>
        <p:nvCxnSpPr>
          <p:cNvPr id="27659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572125" y="3429001"/>
            <a:ext cx="2928937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60" name="13 - TextBox"/>
          <p:cNvSpPr txBox="1">
            <a:spLocks noChangeArrowheads="1"/>
          </p:cNvSpPr>
          <p:nvPr/>
        </p:nvSpPr>
        <p:spPr bwMode="auto">
          <a:xfrm>
            <a:off x="6000750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  <p:sp>
        <p:nvSpPr>
          <p:cNvPr id="27661" name="15 - Έλλειψη"/>
          <p:cNvSpPr>
            <a:spLocks noChangeArrowheads="1"/>
          </p:cNvSpPr>
          <p:nvPr/>
        </p:nvSpPr>
        <p:spPr bwMode="auto">
          <a:xfrm>
            <a:off x="6357938" y="1928813"/>
            <a:ext cx="1714500" cy="214312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643438" y="5715000"/>
            <a:ext cx="3000375" cy="2857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To Error Bar </a:t>
            </a:r>
            <a:r>
              <a:rPr lang="el-GR" sz="1200" dirty="0"/>
              <a:t>προϋποθέτει Κανονικότητα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Ανάλυση Δεδομένων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n-US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Γραφήματα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2100" dirty="0" smtClean="0"/>
          </a:p>
        </p:txBody>
      </p:sp>
      <p:pic>
        <p:nvPicPr>
          <p:cNvPr id="28674" name="Picture 2" descr="http://3.bp.blogspot.com/_Wvcp0LJM_HY/S2mk2kitbUI/AAAAAAAANr0/areW4SfAD-U/s400/funny_statistics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386064" cy="42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Error Bar</a:t>
            </a:r>
            <a:endParaRPr lang="el-GR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85938"/>
            <a:ext cx="5395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- Έλλειψη"/>
          <p:cNvSpPr>
            <a:spLocks noChangeArrowheads="1"/>
          </p:cNvSpPr>
          <p:nvPr/>
        </p:nvSpPr>
        <p:spPr bwMode="auto">
          <a:xfrm>
            <a:off x="4714875" y="3071813"/>
            <a:ext cx="642938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7" name="5 - Έλλειψη"/>
          <p:cNvSpPr>
            <a:spLocks noChangeArrowheads="1"/>
          </p:cNvSpPr>
          <p:nvPr/>
        </p:nvSpPr>
        <p:spPr bwMode="auto">
          <a:xfrm>
            <a:off x="4714875" y="4714875"/>
            <a:ext cx="642938" cy="3571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78" name="7 - Ευθύγραμμο βέλος σύνδεσης"/>
          <p:cNvCxnSpPr>
            <a:cxnSpLocks noChangeShapeType="1"/>
            <a:stCxn id="28676" idx="6"/>
          </p:cNvCxnSpPr>
          <p:nvPr/>
        </p:nvCxnSpPr>
        <p:spPr bwMode="auto">
          <a:xfrm flipV="1">
            <a:off x="5357813" y="2571750"/>
            <a:ext cx="928687" cy="6778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8679" name="9 - Ευθύγραμμο βέλος σύνδεσης"/>
          <p:cNvCxnSpPr>
            <a:cxnSpLocks noChangeShapeType="1"/>
            <a:endCxn id="28681" idx="1"/>
          </p:cNvCxnSpPr>
          <p:nvPr/>
        </p:nvCxnSpPr>
        <p:spPr bwMode="auto">
          <a:xfrm>
            <a:off x="5357813" y="4965700"/>
            <a:ext cx="928687" cy="315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0" name="11 - TextBox"/>
          <p:cNvSpPr txBox="1">
            <a:spLocks noChangeArrowheads="1"/>
          </p:cNvSpPr>
          <p:nvPr/>
        </p:nvSpPr>
        <p:spPr bwMode="auto">
          <a:xfrm>
            <a:off x="6286500" y="235743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Άνω όριο Διαστήματος Εμπιστοσύνης</a:t>
            </a:r>
          </a:p>
        </p:txBody>
      </p:sp>
      <p:sp>
        <p:nvSpPr>
          <p:cNvPr id="28681" name="12 - TextBox"/>
          <p:cNvSpPr txBox="1">
            <a:spLocks noChangeArrowheads="1"/>
          </p:cNvSpPr>
          <p:nvPr/>
        </p:nvSpPr>
        <p:spPr bwMode="auto">
          <a:xfrm>
            <a:off x="6286500" y="5143500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Κάτω όριο Διαστήματος Εμπιστοσύνης</a:t>
            </a:r>
          </a:p>
        </p:txBody>
      </p:sp>
      <p:sp>
        <p:nvSpPr>
          <p:cNvPr id="28682" name="15 - Έλλειψη"/>
          <p:cNvSpPr>
            <a:spLocks noChangeArrowheads="1"/>
          </p:cNvSpPr>
          <p:nvPr/>
        </p:nvSpPr>
        <p:spPr bwMode="auto">
          <a:xfrm>
            <a:off x="4714875" y="3857625"/>
            <a:ext cx="642938" cy="357188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83" name="1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357813" y="3929063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4" name="17 - TextBox"/>
          <p:cNvSpPr txBox="1">
            <a:spLocks noChangeArrowheads="1"/>
          </p:cNvSpPr>
          <p:nvPr/>
        </p:nvSpPr>
        <p:spPr bwMode="auto">
          <a:xfrm>
            <a:off x="6357938" y="3786188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1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88"/>
            <a:ext cx="412591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3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4387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4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461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9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500188"/>
            <a:ext cx="4151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794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57688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7" name="3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928813" y="3357563"/>
            <a:ext cx="1571625" cy="128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500188"/>
            <a:ext cx="3856038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9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5705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5 - TextBox"/>
          <p:cNvSpPr txBox="1">
            <a:spLocks noChangeArrowheads="1"/>
          </p:cNvSpPr>
          <p:nvPr/>
        </p:nvSpPr>
        <p:spPr bwMode="auto">
          <a:xfrm>
            <a:off x="5715000" y="3357563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των ανά δύο ποσοτικών μεταβλητών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497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5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000500" y="3143250"/>
            <a:ext cx="1928813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54435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3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276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63"/>
            <a:ext cx="4222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3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3143250"/>
            <a:ext cx="1928812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43375"/>
            <a:ext cx="40719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5 - TextBox"/>
          <p:cNvSpPr txBox="1">
            <a:spLocks noChangeArrowheads="1"/>
          </p:cNvSpPr>
          <p:nvPr/>
        </p:nvSpPr>
        <p:spPr bwMode="auto">
          <a:xfrm>
            <a:off x="4857750" y="55006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Descriptives</a:t>
            </a:r>
            <a:r>
              <a:rPr lang="el-GR" sz="1200"/>
              <a:t> εμφανίζονται τα βασικά περιγραφικά μέτρα για την επιλεγόμενη μεταβλητή</a:t>
            </a:r>
          </a:p>
        </p:txBody>
      </p:sp>
      <p:cxnSp>
        <p:nvCxnSpPr>
          <p:cNvPr id="25606" name="7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499519" y="4144169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5607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215607" y="3501231"/>
            <a:ext cx="928688" cy="784225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500188"/>
            <a:ext cx="2590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305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4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 ως προς κάθε κατηγορία της κατηγορικής μεταβλητής.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86063"/>
            <a:ext cx="857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7863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571625"/>
            <a:ext cx="37861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4 - TextBox"/>
          <p:cNvSpPr txBox="1">
            <a:spLocks noChangeArrowheads="1"/>
          </p:cNvSpPr>
          <p:nvPr/>
        </p:nvSpPr>
        <p:spPr bwMode="auto">
          <a:xfrm>
            <a:off x="5572125" y="4857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Frequencies </a:t>
            </a:r>
            <a:r>
              <a:rPr lang="el-GR" sz="1200"/>
              <a:t>παράγουμε στατιστικά μέτρα και γραφήματα για ποσοτικές και κατηγορικές μεταβλητές (μία ή περισσότερες)</a:t>
            </a:r>
          </a:p>
        </p:txBody>
      </p:sp>
      <p:cxnSp>
        <p:nvCxnSpPr>
          <p:cNvPr id="27654" name="6 - Ευθύγραμμο βέλος σύνδεσης"/>
          <p:cNvCxnSpPr>
            <a:cxnSpLocks noChangeShapeType="1"/>
          </p:cNvCxnSpPr>
          <p:nvPr/>
        </p:nvCxnSpPr>
        <p:spPr bwMode="auto">
          <a:xfrm>
            <a:off x="4929188" y="2143125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7655" name="7 - Έλλειψη"/>
          <p:cNvSpPr>
            <a:spLocks noChangeArrowheads="1"/>
          </p:cNvSpPr>
          <p:nvPr/>
        </p:nvSpPr>
        <p:spPr bwMode="auto">
          <a:xfrm>
            <a:off x="8143875" y="1928813"/>
            <a:ext cx="785813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6" name="8 - Έλλειψη"/>
          <p:cNvSpPr>
            <a:spLocks noChangeArrowheads="1"/>
          </p:cNvSpPr>
          <p:nvPr/>
        </p:nvSpPr>
        <p:spPr bwMode="auto">
          <a:xfrm>
            <a:off x="8143875" y="2214563"/>
            <a:ext cx="785813" cy="214312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7" name="9 - Έλλειψη"/>
          <p:cNvSpPr>
            <a:spLocks noChangeArrowheads="1"/>
          </p:cNvSpPr>
          <p:nvPr/>
        </p:nvSpPr>
        <p:spPr bwMode="auto">
          <a:xfrm>
            <a:off x="8143875" y="2428875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3943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571625"/>
            <a:ext cx="2638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357688"/>
            <a:ext cx="4357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5 - Έλλειψη"/>
          <p:cNvSpPr>
            <a:spLocks noChangeArrowheads="1"/>
          </p:cNvSpPr>
          <p:nvPr/>
        </p:nvSpPr>
        <p:spPr bwMode="auto">
          <a:xfrm>
            <a:off x="1071563" y="1357313"/>
            <a:ext cx="785812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9" name="8 - TextBox"/>
          <p:cNvSpPr txBox="1">
            <a:spLocks noChangeArrowheads="1"/>
          </p:cNvSpPr>
          <p:nvPr/>
        </p:nvSpPr>
        <p:spPr bwMode="auto">
          <a:xfrm>
            <a:off x="1285875" y="2500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τα στατιστικά μέτρα που θα υπολογιστούν για τη μεταβλητή μας</a:t>
            </a:r>
          </a:p>
        </p:txBody>
      </p:sp>
      <p:sp>
        <p:nvSpPr>
          <p:cNvPr id="28680" name="9 - Έλλειψη"/>
          <p:cNvSpPr>
            <a:spLocks noChangeArrowheads="1"/>
          </p:cNvSpPr>
          <p:nvPr/>
        </p:nvSpPr>
        <p:spPr bwMode="auto">
          <a:xfrm>
            <a:off x="6143625" y="1571625"/>
            <a:ext cx="785813" cy="28575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81" name="10 - TextBox"/>
          <p:cNvSpPr txBox="1">
            <a:spLocks noChangeArrowheads="1"/>
          </p:cNvSpPr>
          <p:nvPr/>
        </p:nvSpPr>
        <p:spPr bwMode="auto">
          <a:xfrm>
            <a:off x="6215063" y="20716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Επιλέγουμε το κατάλληλο για τη μεταβλητή γράφημα</a:t>
            </a:r>
          </a:p>
        </p:txBody>
      </p:sp>
      <p:sp>
        <p:nvSpPr>
          <p:cNvPr id="28682" name="11 - TextBox"/>
          <p:cNvSpPr txBox="1">
            <a:spLocks noChangeArrowheads="1"/>
          </p:cNvSpPr>
          <p:nvPr/>
        </p:nvSpPr>
        <p:spPr bwMode="auto">
          <a:xfrm>
            <a:off x="5715000" y="4929188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Επιλέγουμε το </a:t>
            </a:r>
            <a:r>
              <a:rPr lang="en-US" sz="1200">
                <a:solidFill>
                  <a:srgbClr val="808000"/>
                </a:solidFill>
              </a:rPr>
              <a:t>format</a:t>
            </a:r>
            <a:endParaRPr lang="el-GR" sz="12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28683" name="12 - Έλλειψη"/>
          <p:cNvSpPr>
            <a:spLocks noChangeArrowheads="1"/>
          </p:cNvSpPr>
          <p:nvPr/>
        </p:nvSpPr>
        <p:spPr bwMode="auto">
          <a:xfrm>
            <a:off x="2000250" y="4286250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4010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00188"/>
            <a:ext cx="2857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857625"/>
            <a:ext cx="29860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2011</TotalTime>
  <Words>795</Words>
  <Application>Microsoft Office PowerPoint</Application>
  <PresentationFormat>Προβολή στην οθόνη (4:3)</PresentationFormat>
  <Paragraphs>175</Paragraphs>
  <Slides>50</Slides>
  <Notes>50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3" baseType="lpstr">
      <vt:lpstr>Στούντιο</vt:lpstr>
      <vt:lpstr>Θέμα του Office</vt:lpstr>
      <vt:lpstr>Εικόνα bitmap</vt:lpstr>
      <vt:lpstr>ΑΝΑΛΥΣΗ ΔΕΔΟΜΕΝΩΝ</vt:lpstr>
      <vt:lpstr>Άδειες Χρήσης</vt:lpstr>
      <vt:lpstr>Χρηματοδότηση</vt:lpstr>
      <vt:lpstr>Περιεχόμενα Διάλεξης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Γραφήματα</vt:lpstr>
      <vt:lpstr>Γραφήματα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Pie Charts</vt:lpstr>
      <vt:lpstr>Γραφήματα – Pie Charts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Error Bar</vt:lpstr>
      <vt:lpstr>Γραφήματα – Error Bar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Histogram</vt:lpstr>
      <vt:lpstr>Γραφήματα – Histogram</vt:lpstr>
      <vt:lpstr>Γραφήματα – Histogram</vt:lpstr>
      <vt:lpstr>Γραφήματα – Histogram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CS</cp:lastModifiedBy>
  <cp:revision>147</cp:revision>
  <dcterms:created xsi:type="dcterms:W3CDTF">2009-09-29T10:20:01Z</dcterms:created>
  <dcterms:modified xsi:type="dcterms:W3CDTF">2015-11-14T21:23:51Z</dcterms:modified>
</cp:coreProperties>
</file>