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Default Extension="mp4" ContentType="video/mp4"/>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Lst>
  <p:notesMasterIdLst>
    <p:notesMasterId r:id="rId58"/>
  </p:notesMasterIdLst>
  <p:handoutMasterIdLst>
    <p:handoutMasterId r:id="rId59"/>
  </p:handoutMasterIdLst>
  <p:sldIdLst>
    <p:sldId id="688" r:id="rId4"/>
    <p:sldId id="689" r:id="rId5"/>
    <p:sldId id="690" r:id="rId6"/>
    <p:sldId id="623" r:id="rId7"/>
    <p:sldId id="382" r:id="rId8"/>
    <p:sldId id="413" r:id="rId9"/>
    <p:sldId id="414" r:id="rId10"/>
    <p:sldId id="415" r:id="rId11"/>
    <p:sldId id="416" r:id="rId12"/>
    <p:sldId id="417" r:id="rId13"/>
    <p:sldId id="418" r:id="rId14"/>
    <p:sldId id="419" r:id="rId15"/>
    <p:sldId id="420" r:id="rId16"/>
    <p:sldId id="421" r:id="rId17"/>
    <p:sldId id="424" r:id="rId18"/>
    <p:sldId id="422" r:id="rId19"/>
    <p:sldId id="423" r:id="rId20"/>
    <p:sldId id="425" r:id="rId21"/>
    <p:sldId id="426" r:id="rId22"/>
    <p:sldId id="427" r:id="rId23"/>
    <p:sldId id="428" r:id="rId24"/>
    <p:sldId id="429" r:id="rId25"/>
    <p:sldId id="430" r:id="rId26"/>
    <p:sldId id="383" r:id="rId27"/>
    <p:sldId id="384" r:id="rId28"/>
    <p:sldId id="431" r:id="rId29"/>
    <p:sldId id="432" r:id="rId30"/>
    <p:sldId id="433" r:id="rId31"/>
    <p:sldId id="434" r:id="rId32"/>
    <p:sldId id="435" r:id="rId33"/>
    <p:sldId id="436" r:id="rId34"/>
    <p:sldId id="444" r:id="rId35"/>
    <p:sldId id="437" r:id="rId36"/>
    <p:sldId id="438" r:id="rId37"/>
    <p:sldId id="439" r:id="rId38"/>
    <p:sldId id="440" r:id="rId39"/>
    <p:sldId id="441" r:id="rId40"/>
    <p:sldId id="442" r:id="rId41"/>
    <p:sldId id="443" r:id="rId42"/>
    <p:sldId id="445" r:id="rId43"/>
    <p:sldId id="385" r:id="rId44"/>
    <p:sldId id="446" r:id="rId45"/>
    <p:sldId id="447" r:id="rId46"/>
    <p:sldId id="448" r:id="rId47"/>
    <p:sldId id="449" r:id="rId48"/>
    <p:sldId id="450" r:id="rId49"/>
    <p:sldId id="451" r:id="rId50"/>
    <p:sldId id="452" r:id="rId51"/>
    <p:sldId id="453" r:id="rId52"/>
    <p:sldId id="454" r:id="rId53"/>
    <p:sldId id="455" r:id="rId54"/>
    <p:sldId id="387" r:id="rId55"/>
    <p:sldId id="687" r:id="rId56"/>
    <p:sldId id="624" r:id="rId57"/>
  </p:sldIdLst>
  <p:sldSz cx="12188825"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72279" autoAdjust="0"/>
  </p:normalViewPr>
  <p:slideViewPr>
    <p:cSldViewPr showGuides="1">
      <p:cViewPr varScale="1">
        <p:scale>
          <a:sx n="71" d="100"/>
          <a:sy n="71" d="100"/>
        </p:scale>
        <p:origin x="-402" y="-102"/>
      </p:cViewPr>
      <p:guideLst>
        <p:guide orient="horz" pos="2160"/>
        <p:guide pos="3839"/>
      </p:guideLst>
    </p:cSldViewPr>
  </p:slideViewPr>
  <p:outlineViewPr>
    <p:cViewPr>
      <p:scale>
        <a:sx n="33" d="100"/>
        <a:sy n="33" d="100"/>
      </p:scale>
      <p:origin x="0" y="-94350"/>
    </p:cViewPr>
  </p:outlineViewPr>
  <p:notesTextViewPr>
    <p:cViewPr>
      <p:scale>
        <a:sx n="1" d="1"/>
        <a:sy n="1" d="1"/>
      </p:scale>
      <p:origin x="0" y="0"/>
    </p:cViewPr>
  </p:notesTextViewPr>
  <p:sorterViewPr>
    <p:cViewPr varScale="1">
      <p:scale>
        <a:sx n="1" d="1"/>
        <a:sy n="1" d="1"/>
      </p:scale>
      <p:origin x="0" y="-116220"/>
    </p:cViewPr>
  </p:sorterViewPr>
  <p:notesViewPr>
    <p:cSldViewPr showGuides="1">
      <p:cViewPr varScale="1">
        <p:scale>
          <a:sx n="63" d="100"/>
          <a:sy n="63" d="100"/>
        </p:scale>
        <p:origin x="1986" y="10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pPr/>
              <a:t>9/2/2015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p14="http://schemas.microsoft.com/office/powerpoint/2010/main" xmlns=""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9/2/2015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xmlns=""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29</a:t>
            </a:fld>
            <a:endParaRPr lang="en-US"/>
          </a:p>
        </p:txBody>
      </p:sp>
    </p:spTree>
    <p:extLst>
      <p:ext uri="{BB962C8B-B14F-4D97-AF65-F5344CB8AC3E}">
        <p14:creationId xmlns:p14="http://schemas.microsoft.com/office/powerpoint/2010/main" xmlns="" val="3220812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30</a:t>
            </a:fld>
            <a:endParaRPr lang="en-US"/>
          </a:p>
        </p:txBody>
      </p:sp>
    </p:spTree>
    <p:extLst>
      <p:ext uri="{BB962C8B-B14F-4D97-AF65-F5344CB8AC3E}">
        <p14:creationId xmlns:p14="http://schemas.microsoft.com/office/powerpoint/2010/main" xmlns="" val="2221925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31</a:t>
            </a:fld>
            <a:endParaRPr lang="en-US"/>
          </a:p>
        </p:txBody>
      </p:sp>
    </p:spTree>
    <p:extLst>
      <p:ext uri="{BB962C8B-B14F-4D97-AF65-F5344CB8AC3E}">
        <p14:creationId xmlns:p14="http://schemas.microsoft.com/office/powerpoint/2010/main" xmlns="" val="404640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32</a:t>
            </a:fld>
            <a:endParaRPr lang="en-US"/>
          </a:p>
        </p:txBody>
      </p:sp>
    </p:spTree>
    <p:extLst>
      <p:ext uri="{BB962C8B-B14F-4D97-AF65-F5344CB8AC3E}">
        <p14:creationId xmlns:p14="http://schemas.microsoft.com/office/powerpoint/2010/main" xmlns="" val="159971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33</a:t>
            </a:fld>
            <a:endParaRPr lang="en-US"/>
          </a:p>
        </p:txBody>
      </p:sp>
    </p:spTree>
    <p:extLst>
      <p:ext uri="{BB962C8B-B14F-4D97-AF65-F5344CB8AC3E}">
        <p14:creationId xmlns:p14="http://schemas.microsoft.com/office/powerpoint/2010/main" xmlns="" val="1674549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34</a:t>
            </a:fld>
            <a:endParaRPr lang="en-US"/>
          </a:p>
        </p:txBody>
      </p:sp>
    </p:spTree>
    <p:extLst>
      <p:ext uri="{BB962C8B-B14F-4D97-AF65-F5344CB8AC3E}">
        <p14:creationId xmlns:p14="http://schemas.microsoft.com/office/powerpoint/2010/main" xmlns="" val="53198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35</a:t>
            </a:fld>
            <a:endParaRPr lang="en-US"/>
          </a:p>
        </p:txBody>
      </p:sp>
    </p:spTree>
    <p:extLst>
      <p:ext uri="{BB962C8B-B14F-4D97-AF65-F5344CB8AC3E}">
        <p14:creationId xmlns:p14="http://schemas.microsoft.com/office/powerpoint/2010/main" xmlns="" val="3603117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36</a:t>
            </a:fld>
            <a:endParaRPr lang="en-US"/>
          </a:p>
        </p:txBody>
      </p:sp>
    </p:spTree>
    <p:extLst>
      <p:ext uri="{BB962C8B-B14F-4D97-AF65-F5344CB8AC3E}">
        <p14:creationId xmlns:p14="http://schemas.microsoft.com/office/powerpoint/2010/main" xmlns="" val="2333031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37</a:t>
            </a:fld>
            <a:endParaRPr lang="en-US"/>
          </a:p>
        </p:txBody>
      </p:sp>
    </p:spTree>
    <p:extLst>
      <p:ext uri="{BB962C8B-B14F-4D97-AF65-F5344CB8AC3E}">
        <p14:creationId xmlns:p14="http://schemas.microsoft.com/office/powerpoint/2010/main" xmlns="" val="2953309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38</a:t>
            </a:fld>
            <a:endParaRPr lang="en-US"/>
          </a:p>
        </p:txBody>
      </p:sp>
    </p:spTree>
    <p:extLst>
      <p:ext uri="{BB962C8B-B14F-4D97-AF65-F5344CB8AC3E}">
        <p14:creationId xmlns:p14="http://schemas.microsoft.com/office/powerpoint/2010/main" xmlns="" val="318592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39</a:t>
            </a:fld>
            <a:endParaRPr lang="en-US"/>
          </a:p>
        </p:txBody>
      </p:sp>
    </p:spTree>
    <p:extLst>
      <p:ext uri="{BB962C8B-B14F-4D97-AF65-F5344CB8AC3E}">
        <p14:creationId xmlns:p14="http://schemas.microsoft.com/office/powerpoint/2010/main" xmlns="" val="1882829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40</a:t>
            </a:fld>
            <a:endParaRPr lang="en-US"/>
          </a:p>
        </p:txBody>
      </p:sp>
    </p:spTree>
    <p:extLst>
      <p:ext uri="{BB962C8B-B14F-4D97-AF65-F5344CB8AC3E}">
        <p14:creationId xmlns:p14="http://schemas.microsoft.com/office/powerpoint/2010/main" xmlns="" val="1524566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53</a:t>
            </a:fld>
            <a:endParaRPr lang="en-US"/>
          </a:p>
        </p:txBody>
      </p:sp>
    </p:spTree>
    <p:extLst>
      <p:ext uri="{BB962C8B-B14F-4D97-AF65-F5344CB8AC3E}">
        <p14:creationId xmlns:p14="http://schemas.microsoft.com/office/powerpoint/2010/main" xmlns="" val="3112841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54</a:t>
            </a:fld>
            <a:endParaRPr lang="en-US"/>
          </a:p>
        </p:txBody>
      </p:sp>
    </p:spTree>
    <p:extLst>
      <p:ext uri="{BB962C8B-B14F-4D97-AF65-F5344CB8AC3E}">
        <p14:creationId xmlns:p14="http://schemas.microsoft.com/office/powerpoint/2010/main" xmlns="" val="381903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21</a:t>
            </a:fld>
            <a:endParaRPr lang="en-US"/>
          </a:p>
        </p:txBody>
      </p:sp>
    </p:spTree>
    <p:extLst>
      <p:ext uri="{BB962C8B-B14F-4D97-AF65-F5344CB8AC3E}">
        <p14:creationId xmlns:p14="http://schemas.microsoft.com/office/powerpoint/2010/main" xmlns="" val="64624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22</a:t>
            </a:fld>
            <a:endParaRPr lang="en-US"/>
          </a:p>
        </p:txBody>
      </p:sp>
    </p:spTree>
    <p:extLst>
      <p:ext uri="{BB962C8B-B14F-4D97-AF65-F5344CB8AC3E}">
        <p14:creationId xmlns:p14="http://schemas.microsoft.com/office/powerpoint/2010/main" xmlns="" val="108113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23</a:t>
            </a:fld>
            <a:endParaRPr lang="en-US"/>
          </a:p>
        </p:txBody>
      </p:sp>
    </p:spTree>
    <p:extLst>
      <p:ext uri="{BB962C8B-B14F-4D97-AF65-F5344CB8AC3E}">
        <p14:creationId xmlns:p14="http://schemas.microsoft.com/office/powerpoint/2010/main" xmlns="" val="330984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26</a:t>
            </a:fld>
            <a:endParaRPr lang="en-US"/>
          </a:p>
        </p:txBody>
      </p:sp>
    </p:spTree>
    <p:extLst>
      <p:ext uri="{BB962C8B-B14F-4D97-AF65-F5344CB8AC3E}">
        <p14:creationId xmlns:p14="http://schemas.microsoft.com/office/powerpoint/2010/main" xmlns="" val="3564050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27</a:t>
            </a:fld>
            <a:endParaRPr lang="en-US"/>
          </a:p>
        </p:txBody>
      </p:sp>
    </p:spTree>
    <p:extLst>
      <p:ext uri="{BB962C8B-B14F-4D97-AF65-F5344CB8AC3E}">
        <p14:creationId xmlns:p14="http://schemas.microsoft.com/office/powerpoint/2010/main" xmlns="" val="163552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28</a:t>
            </a:fld>
            <a:endParaRPr lang="en-US"/>
          </a:p>
        </p:txBody>
      </p:sp>
    </p:spTree>
    <p:extLst>
      <p:ext uri="{BB962C8B-B14F-4D97-AF65-F5344CB8AC3E}">
        <p14:creationId xmlns:p14="http://schemas.microsoft.com/office/powerpoint/2010/main" xmlns="" val="4189750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xmlns="" val="94999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60095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079035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60DB1C8C-B414-4477-82F8-703A46026E4D}" type="datetimeFigureOut">
              <a:rPr lang="el-GR" smtClean="0"/>
              <a:t>2/9/2015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AD98DB-74AE-4F0B-AD86-0F0B52A901BB}" type="slidenum">
              <a:rPr lang="el-GR" smtClean="0"/>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3F41C87-7AD9-4845-A077-840E4A0F3F06}"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441" y="1600205"/>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5986" y="1600205"/>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03F41C87-7AD9-4845-A077-840E4A0F3F06}"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03F41C87-7AD9-4845-A077-840E4A0F3F06}" type="datetimeFigureOut">
              <a:rPr lang="en-US" smtClean="0"/>
              <a:pPr/>
              <a:t>9/2/2015</a:t>
            </a:fld>
            <a:endParaRPr lang="en-US"/>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3F41C87-7AD9-4845-A077-840E4A0F3F06}" type="datetimeFigureOut">
              <a:rPr lang="en-US" smtClean="0"/>
              <a:pPr/>
              <a:t>9/2/2015</a:t>
            </a:fld>
            <a:endParaRPr lang="en-US"/>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pPr/>
              <a:t>9/2/2015</a:t>
            </a:fld>
            <a:endParaRPr lang="en-US"/>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738254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3F41C87-7AD9-4845-A077-840E4A0F3F06}"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3"/>
            <a:ext cx="2742486"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441" y="274643"/>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3F41C87-7AD9-4845-A077-840E4A0F3F06}"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pPr/>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76181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pPr/>
              <a:t>9/2/2015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825340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pPr/>
              <a:t>9/2/2015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208419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pPr/>
              <a:t>9/2/2015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62663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pPr/>
              <a:t>9/2/2015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360754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9/2/2015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54498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9/2/2015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249172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9/2/2015</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xmlns=""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41C87-7AD9-4845-A077-840E4A0F3F06}" type="datetimeFigureOut">
              <a:rPr lang="en-US" smtClean="0"/>
              <a:pPr/>
              <a:t>9/2/2015</a:t>
            </a:fld>
            <a:endParaRPr lang="en-US"/>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13F82-EE5E-44EE-A61D-E31C6657F26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1188" y="1484787"/>
            <a:ext cx="10360501" cy="1470025"/>
          </a:xfrm>
        </p:spPr>
        <p:txBody>
          <a:bodyPr>
            <a:normAutofit fontScale="90000"/>
          </a:bodyPr>
          <a:lstStyle/>
          <a:p>
            <a:r>
              <a:rPr lang="el-GR" b="1" dirty="0" smtClean="0"/>
              <a:t>Τεχνολογικές και διδακτικές καινοτομίες με τη χρήση της Πληροφορικής</a:t>
            </a:r>
            <a:br>
              <a:rPr lang="el-GR" b="1" dirty="0" smtClean="0"/>
            </a:br>
            <a:r>
              <a:rPr lang="el-GR" b="1" dirty="0" smtClean="0"/>
              <a:t>Εικονική Πραγματικότητα</a:t>
            </a:r>
            <a:endParaRPr lang="el-GR" b="1" dirty="0"/>
          </a:p>
        </p:txBody>
      </p:sp>
      <p:sp>
        <p:nvSpPr>
          <p:cNvPr id="3" name="Υπότιτλος 2"/>
          <p:cNvSpPr>
            <a:spLocks noGrp="1"/>
          </p:cNvSpPr>
          <p:nvPr>
            <p:ph type="subTitle" idx="1"/>
          </p:nvPr>
        </p:nvSpPr>
        <p:spPr>
          <a:xfrm>
            <a:off x="527244" y="3281564"/>
            <a:ext cx="11326308" cy="2290576"/>
          </a:xfrm>
        </p:spPr>
        <p:txBody>
          <a:bodyPr>
            <a:noAutofit/>
          </a:bodyPr>
          <a:lstStyle/>
          <a:p>
            <a:r>
              <a:rPr lang="el-GR" sz="2800" b="1" dirty="0" smtClean="0">
                <a:solidFill>
                  <a:schemeClr val="tx1"/>
                </a:solidFill>
              </a:rPr>
              <a:t>Ενότητα </a:t>
            </a:r>
            <a:r>
              <a:rPr lang="el-GR" sz="2800" b="1" dirty="0" smtClean="0">
                <a:solidFill>
                  <a:schemeClr val="tx1"/>
                </a:solidFill>
              </a:rPr>
              <a:t>3:</a:t>
            </a:r>
            <a:r>
              <a:rPr lang="en-US" sz="2800" dirty="0" smtClean="0">
                <a:solidFill>
                  <a:schemeClr val="tx1"/>
                </a:solidFill>
              </a:rPr>
              <a:t> </a:t>
            </a:r>
            <a:r>
              <a:rPr lang="el-GR" sz="2800" smtClean="0">
                <a:solidFill>
                  <a:schemeClr val="tx1"/>
                </a:solidFill>
              </a:rPr>
              <a:t>Τεχνικά θέματα εικονικής πραγματικότητας</a:t>
            </a:r>
            <a:endParaRPr lang="en-US" sz="2800" dirty="0" smtClean="0">
              <a:solidFill>
                <a:schemeClr val="tx1"/>
              </a:solidFill>
            </a:endParaRPr>
          </a:p>
          <a:p>
            <a:endParaRPr lang="el-GR" sz="2800" dirty="0" smtClean="0">
              <a:solidFill>
                <a:schemeClr val="tx1"/>
              </a:solidFill>
            </a:endParaRPr>
          </a:p>
          <a:p>
            <a:r>
              <a:rPr lang="el-GR" sz="2800" dirty="0" smtClean="0">
                <a:solidFill>
                  <a:schemeClr val="tx1"/>
                </a:solidFill>
              </a:rPr>
              <a:t>Εμμανουήλ Φωκίδης</a:t>
            </a:r>
          </a:p>
          <a:p>
            <a:r>
              <a:rPr lang="el-GR" sz="2800" dirty="0" smtClean="0">
                <a:solidFill>
                  <a:schemeClr val="tx1"/>
                </a:solidFill>
              </a:rPr>
              <a:t>Παιδαγωγικό Τμήμα Δημοτικής Εκπαίδευσης</a:t>
            </a:r>
            <a:endParaRPr lang="en-US"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63215" y="5827938"/>
            <a:ext cx="2108364"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86939" y="5591697"/>
            <a:ext cx="5745555" cy="1025873"/>
          </a:xfrm>
          <a:prstGeom prst="rect">
            <a:avLst/>
          </a:prstGeom>
          <a:noFill/>
        </p:spPr>
      </p:pic>
      <p:pic>
        <p:nvPicPr>
          <p:cNvPr id="7" name="Picture 3" descr="logo"/>
          <p:cNvPicPr>
            <a:picLocks noChangeAspect="1" noChangeArrowheads="1"/>
          </p:cNvPicPr>
          <p:nvPr/>
        </p:nvPicPr>
        <p:blipFill>
          <a:blip r:embed="rId5" cstate="print"/>
          <a:srcRect/>
          <a:stretch>
            <a:fillRect/>
          </a:stretch>
        </p:blipFill>
        <p:spPr bwMode="auto">
          <a:xfrm>
            <a:off x="719481" y="404813"/>
            <a:ext cx="1149051" cy="862012"/>
          </a:xfrm>
          <a:prstGeom prst="rect">
            <a:avLst/>
          </a:prstGeom>
          <a:noFill/>
          <a:ln w="9525">
            <a:noFill/>
            <a:miter lim="800000"/>
            <a:headEnd/>
            <a:tailEnd/>
          </a:ln>
        </p:spPr>
      </p:pic>
      <p:sp>
        <p:nvSpPr>
          <p:cNvPr id="8" name="Rectangle 8"/>
          <p:cNvSpPr>
            <a:spLocks noChangeArrowheads="1"/>
          </p:cNvSpPr>
          <p:nvPr/>
        </p:nvSpPr>
        <p:spPr bwMode="auto">
          <a:xfrm>
            <a:off x="2063215" y="548680"/>
            <a:ext cx="5183027" cy="523220"/>
          </a:xfrm>
          <a:prstGeom prst="rect">
            <a:avLst/>
          </a:prstGeom>
          <a:noFill/>
          <a:ln w="9525">
            <a:noFill/>
            <a:miter lim="800000"/>
            <a:headEnd/>
            <a:tailEnd/>
          </a:ln>
        </p:spPr>
        <p:txBody>
          <a:bodyPr wrap="square">
            <a:spAutoFit/>
          </a:bodyPr>
          <a:lstStyle/>
          <a:p>
            <a:r>
              <a:rPr lang="el-GR" altLang="el-GR" sz="2800" b="1" dirty="0" smtClean="0"/>
              <a:t>Πανεπιστήμιο Αιγαίου</a:t>
            </a:r>
          </a:p>
        </p:txBody>
      </p:sp>
    </p:spTree>
    <p:extLst>
      <p:ext uri="{BB962C8B-B14F-4D97-AF65-F5344CB8AC3E}">
        <p14:creationId xmlns="" xmlns:p14="http://schemas.microsoft.com/office/powerpoint/2010/main" val="63169769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Προσδιορισμός των δομικών στοιχείων του λογισμικού κατασκευής εικονικών  κόσμων </a:t>
            </a:r>
          </a:p>
        </p:txBody>
      </p:sp>
      <p:sp>
        <p:nvSpPr>
          <p:cNvPr id="14" name="Content Placeholder 13"/>
          <p:cNvSpPr>
            <a:spLocks noGrp="1"/>
          </p:cNvSpPr>
          <p:nvPr>
            <p:ph idx="1"/>
          </p:nvPr>
        </p:nvSpPr>
        <p:spPr>
          <a:xfrm>
            <a:off x="1629916" y="1340768"/>
            <a:ext cx="9828774" cy="5328592"/>
          </a:xfrm>
        </p:spPr>
        <p:txBody>
          <a:bodyPr>
            <a:normAutofit/>
          </a:bodyPr>
          <a:lstStyle/>
          <a:p>
            <a:pPr marL="0" indent="0">
              <a:buNone/>
            </a:pPr>
            <a:r>
              <a:rPr lang="el-GR" sz="2000" dirty="0">
                <a:solidFill>
                  <a:srgbClr val="00B0F0"/>
                </a:solidFill>
              </a:rPr>
              <a:t>Εκτελέσιμο πρόγραμμα-Player</a:t>
            </a:r>
          </a:p>
          <a:p>
            <a:pPr marL="0" indent="0">
              <a:buNone/>
            </a:pPr>
            <a:r>
              <a:rPr lang="el-GR" sz="2000" dirty="0" smtClean="0"/>
              <a:t>Τα </a:t>
            </a:r>
            <a:r>
              <a:rPr lang="el-GR" sz="2000" dirty="0"/>
              <a:t>παραπάνω δομικά στοιχεία αφορούν αποκλειστικά την μεριά του σχεδιαστή-κατασκευαστή ενός εικονικού κόσμου. Δεν υπάρχει η απαίτηση από τον τελικό χρήστη να έχει ένα πρόγραμμα κατασκευής μόνο και μόνο για να χρησιμοποιήσει την εφαρμογή. </a:t>
            </a:r>
          </a:p>
          <a:p>
            <a:pPr marL="0" indent="0">
              <a:buNone/>
            </a:pPr>
            <a:r>
              <a:rPr lang="el-GR" sz="2000" dirty="0" smtClean="0"/>
              <a:t>Χρειάζεται </a:t>
            </a:r>
            <a:r>
              <a:rPr lang="el-GR" sz="2000" dirty="0"/>
              <a:t>λοιπόν ένα ξεχωριστό κομμάτι, ένας </a:t>
            </a:r>
            <a:r>
              <a:rPr lang="el-GR" sz="2000" dirty="0" err="1"/>
              <a:t>player</a:t>
            </a:r>
            <a:r>
              <a:rPr lang="el-GR" sz="2000" dirty="0"/>
              <a:t> της εφαρμογής. Ο ρόλος του είναι ακριβώς ότι υποδηλώνει το όνομά του, απλά “παίζει” την εφαρμογή. </a:t>
            </a:r>
          </a:p>
          <a:p>
            <a:pPr marL="0" indent="0">
              <a:buNone/>
            </a:pPr>
            <a:r>
              <a:rPr lang="el-GR" sz="2000" dirty="0" smtClean="0"/>
              <a:t>Οι </a:t>
            </a:r>
            <a:r>
              <a:rPr lang="el-GR" sz="2000" dirty="0" err="1"/>
              <a:t>players</a:t>
            </a:r>
            <a:r>
              <a:rPr lang="el-GR" sz="2000" dirty="0"/>
              <a:t> έχουν διάφορες μορφές, συνήθως αποτελούν τμήμα του προγράμματος κατασκευής και περιλαμβάνουν την εφαρμογή μαζί με όλα τα απαραίτητα αρχεία και βιβλιοθήκες για την εκτέλεσή της. </a:t>
            </a:r>
            <a:endParaRPr lang="en-US" sz="2000" dirty="0"/>
          </a:p>
        </p:txBody>
      </p:sp>
    </p:spTree>
    <p:extLst>
      <p:ext uri="{BB962C8B-B14F-4D97-AF65-F5344CB8AC3E}">
        <p14:creationId xmlns:p14="http://schemas.microsoft.com/office/powerpoint/2010/main" xmlns="" val="2891387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Κατηγορίες λογισμικού κατασκευής εικονικών κόσμων</a:t>
            </a:r>
          </a:p>
        </p:txBody>
      </p:sp>
      <p:sp>
        <p:nvSpPr>
          <p:cNvPr id="14" name="Content Placeholder 13"/>
          <p:cNvSpPr>
            <a:spLocks noGrp="1"/>
          </p:cNvSpPr>
          <p:nvPr>
            <p:ph idx="1"/>
          </p:nvPr>
        </p:nvSpPr>
        <p:spPr>
          <a:xfrm>
            <a:off x="1629916" y="1340768"/>
            <a:ext cx="9828774" cy="5328592"/>
          </a:xfrm>
        </p:spPr>
        <p:txBody>
          <a:bodyPr>
            <a:normAutofit fontScale="92500" lnSpcReduction="10000"/>
          </a:bodyPr>
          <a:lstStyle/>
          <a:p>
            <a:pPr marL="0" indent="0">
              <a:buNone/>
            </a:pPr>
            <a:r>
              <a:rPr lang="el-GR" dirty="0">
                <a:solidFill>
                  <a:srgbClr val="00B0F0"/>
                </a:solidFill>
              </a:rPr>
              <a:t>Προγραμματιστική προσέγγιση</a:t>
            </a:r>
          </a:p>
          <a:p>
            <a:pPr marL="0" indent="0">
              <a:buNone/>
            </a:pPr>
            <a:r>
              <a:rPr lang="el-GR" dirty="0" smtClean="0"/>
              <a:t>Η </a:t>
            </a:r>
            <a:r>
              <a:rPr lang="el-GR" dirty="0"/>
              <a:t>κατασκευή ενός εικονικού κόσμου χρησιμοποιώντας μία γλώσσα προγραμματισμού, είναι ο πιο δύσκολος τρόπος να προσεγγίσει κάποιος το θέμα. Ο σχεδιαστής έχει τον απόλυτο έλεγχο για ότι συμβαίνει, αλλά απαιτείται η άριστη γνώση της γλώσσας που θα επιλέξει. </a:t>
            </a:r>
          </a:p>
          <a:p>
            <a:pPr marL="0" indent="0">
              <a:buNone/>
            </a:pPr>
            <a:r>
              <a:rPr lang="el-GR" dirty="0" smtClean="0"/>
              <a:t>Συνήθως </a:t>
            </a:r>
            <a:r>
              <a:rPr lang="el-GR" dirty="0"/>
              <a:t>συνεργάζονται ομάδες προγραμματιστών και το κάθε μέλος αναλαμβάνει να ολοκληρώσει ένα συγκεκριμένο κομμάτι. Απαιτούνται συνεχείς έλεγχοι για να διαπιστωθεί η ομαλή λειτουργία του κόσμου, να γίνει η διόρθωση των λαθών και να βελτιωθεί ο κώδικας. </a:t>
            </a:r>
          </a:p>
          <a:p>
            <a:pPr marL="0" indent="0">
              <a:buNone/>
            </a:pPr>
            <a:r>
              <a:rPr lang="el-GR" dirty="0" smtClean="0"/>
              <a:t>Βασικό </a:t>
            </a:r>
            <a:r>
              <a:rPr lang="el-GR" dirty="0"/>
              <a:t>πλεονέκτημα είναι η δυνατότητα εκτέλεσης του προγράμματος ανεξάρτητα από το λειτουργικό σύστημα που χρησιμοποιεί ο τελικός χρήστης. </a:t>
            </a:r>
          </a:p>
          <a:p>
            <a:pPr marL="0" indent="0">
              <a:buNone/>
            </a:pPr>
            <a:r>
              <a:rPr lang="el-GR" dirty="0" smtClean="0"/>
              <a:t>Δύο </a:t>
            </a:r>
            <a:r>
              <a:rPr lang="el-GR" dirty="0"/>
              <a:t>είναι οι γλώσσες που χρησιμοποιούνται συνήθως. Η C++, μία πολύ ισχυρή προγραμματιστική γλώσσα με πολλές δυνατότητες, χρήσιμη για την κατασκευή οποιαδήποτε είδος προγράμματος και όχι συγκεκριμένα για την Ε.Π. Η δεύτερη είναι η VRML (</a:t>
            </a:r>
            <a:r>
              <a:rPr lang="el-GR" dirty="0" err="1"/>
              <a:t>Virtual</a:t>
            </a:r>
            <a:r>
              <a:rPr lang="el-GR" dirty="0"/>
              <a:t> </a:t>
            </a:r>
            <a:r>
              <a:rPr lang="el-GR" dirty="0" err="1"/>
              <a:t>Reality</a:t>
            </a:r>
            <a:r>
              <a:rPr lang="el-GR" dirty="0"/>
              <a:t> </a:t>
            </a:r>
            <a:r>
              <a:rPr lang="el-GR" dirty="0" err="1"/>
              <a:t>Modelling</a:t>
            </a:r>
            <a:r>
              <a:rPr lang="el-GR" dirty="0"/>
              <a:t> </a:t>
            </a:r>
            <a:r>
              <a:rPr lang="el-GR" dirty="0" err="1"/>
              <a:t>Language</a:t>
            </a:r>
            <a:r>
              <a:rPr lang="el-GR" dirty="0"/>
              <a:t>), μία γλώσσα που αναπτύχθηκε από την κοινή προσπάθεια πολλών προγραμματιστών, ειδικά για την Ε.Π </a:t>
            </a:r>
            <a:endParaRPr lang="en-US" dirty="0"/>
          </a:p>
        </p:txBody>
      </p:sp>
    </p:spTree>
    <p:extLst>
      <p:ext uri="{BB962C8B-B14F-4D97-AF65-F5344CB8AC3E}">
        <p14:creationId xmlns:p14="http://schemas.microsoft.com/office/powerpoint/2010/main" xmlns="" val="1774130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Κατηγορίες λογισμικού κατασκευής εικονικών κόσμων</a:t>
            </a:r>
          </a:p>
        </p:txBody>
      </p:sp>
      <p:sp>
        <p:nvSpPr>
          <p:cNvPr id="14" name="Content Placeholder 13"/>
          <p:cNvSpPr>
            <a:spLocks noGrp="1"/>
          </p:cNvSpPr>
          <p:nvPr>
            <p:ph idx="1"/>
          </p:nvPr>
        </p:nvSpPr>
        <p:spPr>
          <a:xfrm>
            <a:off x="1629916" y="1340768"/>
            <a:ext cx="9828774" cy="5328592"/>
          </a:xfrm>
        </p:spPr>
        <p:txBody>
          <a:bodyPr>
            <a:normAutofit/>
          </a:bodyPr>
          <a:lstStyle/>
          <a:p>
            <a:pPr marL="0" indent="0">
              <a:buNone/>
            </a:pPr>
            <a:r>
              <a:rPr lang="el-GR" sz="2000" dirty="0">
                <a:solidFill>
                  <a:srgbClr val="00B0F0"/>
                </a:solidFill>
              </a:rPr>
              <a:t>Πανοράματα </a:t>
            </a:r>
            <a:r>
              <a:rPr lang="el-GR" sz="2000" dirty="0" smtClean="0">
                <a:solidFill>
                  <a:srgbClr val="00B0F0"/>
                </a:solidFill>
              </a:rPr>
              <a:t>360</a:t>
            </a:r>
            <a:r>
              <a:rPr lang="el-GR" sz="2000" baseline="30000" dirty="0" smtClean="0">
                <a:solidFill>
                  <a:srgbClr val="00B0F0"/>
                </a:solidFill>
              </a:rPr>
              <a:t>ο</a:t>
            </a:r>
            <a:r>
              <a:rPr lang="el-GR" sz="2000" dirty="0" smtClean="0">
                <a:solidFill>
                  <a:srgbClr val="00B0F0"/>
                </a:solidFill>
              </a:rPr>
              <a:t> </a:t>
            </a:r>
            <a:endParaRPr lang="el-GR" sz="2000" dirty="0">
              <a:solidFill>
                <a:srgbClr val="00B0F0"/>
              </a:solidFill>
            </a:endParaRPr>
          </a:p>
          <a:p>
            <a:pPr marL="0" indent="0">
              <a:buNone/>
            </a:pPr>
            <a:r>
              <a:rPr lang="el-GR" sz="2000" dirty="0" smtClean="0"/>
              <a:t>Η </a:t>
            </a:r>
            <a:r>
              <a:rPr lang="el-GR" sz="2000" dirty="0"/>
              <a:t>γενική ιδέα σε αυτά τα προγράμματα είναι ότι δίνουν τη δυνατότητα να γίνει συρραφή από φωτογραφίες κατά τέτοιο τρόπο ώστε να καλύπτουν έναν πλήρη κύκλο. Το γεγονός ότι χρησιμοποιούνται φωτογραφίες επιτρέπει υψηλό βαθμό ρεαλισμού. Εδώ όμως σταματούν τα όποια θετικά στοιχεία αυτής της μεθόδου. </a:t>
            </a:r>
          </a:p>
          <a:p>
            <a:pPr marL="0" indent="0">
              <a:buNone/>
            </a:pPr>
            <a:r>
              <a:rPr lang="el-GR" sz="2000" dirty="0" smtClean="0"/>
              <a:t>Ο </a:t>
            </a:r>
            <a:r>
              <a:rPr lang="el-GR" sz="2000" dirty="0"/>
              <a:t>εικονικός κόσμος πρώτα απ’ όλα, δεν είναι τρισδιάστατος. Ο χρήστης το μόνο που μπορεί να κάνει είναι να περιστρέφεται. Δεν υπάρχει αλληλεπίδραση, δεν υπάρχει κίνηση, δεν υπάρχει εξερεύνηση του κόσμου.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85128" y="4142011"/>
            <a:ext cx="7118350" cy="2687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2596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Κατηγορίες λογισμικού κατασκευής εικονικών κόσμων</a:t>
            </a:r>
          </a:p>
        </p:txBody>
      </p:sp>
      <p:sp>
        <p:nvSpPr>
          <p:cNvPr id="14" name="Content Placeholder 13"/>
          <p:cNvSpPr>
            <a:spLocks noGrp="1"/>
          </p:cNvSpPr>
          <p:nvPr>
            <p:ph idx="1"/>
          </p:nvPr>
        </p:nvSpPr>
        <p:spPr>
          <a:xfrm>
            <a:off x="1629916" y="1340768"/>
            <a:ext cx="9828774" cy="5328592"/>
          </a:xfrm>
        </p:spPr>
        <p:txBody>
          <a:bodyPr>
            <a:normAutofit fontScale="92500" lnSpcReduction="20000"/>
          </a:bodyPr>
          <a:lstStyle/>
          <a:p>
            <a:pPr marL="0" indent="0">
              <a:buNone/>
            </a:pPr>
            <a:r>
              <a:rPr lang="el-GR" dirty="0">
                <a:solidFill>
                  <a:srgbClr val="00B0F0"/>
                </a:solidFill>
              </a:rPr>
              <a:t>Προγράμματα προεπιλεγμένης διαδρομής ή ταινίες</a:t>
            </a:r>
          </a:p>
          <a:p>
            <a:pPr marL="0" indent="0">
              <a:buNone/>
            </a:pPr>
            <a:r>
              <a:rPr lang="el-GR" dirty="0" smtClean="0"/>
              <a:t>Στην </a:t>
            </a:r>
            <a:r>
              <a:rPr lang="el-GR" dirty="0"/>
              <a:t>ταινία </a:t>
            </a:r>
            <a:r>
              <a:rPr lang="el-GR" dirty="0" err="1"/>
              <a:t>Final</a:t>
            </a:r>
            <a:r>
              <a:rPr lang="el-GR" dirty="0"/>
              <a:t> </a:t>
            </a:r>
            <a:r>
              <a:rPr lang="el-GR" dirty="0" err="1"/>
              <a:t>Fantasy</a:t>
            </a:r>
            <a:r>
              <a:rPr lang="el-GR" dirty="0"/>
              <a:t>: The </a:t>
            </a:r>
            <a:r>
              <a:rPr lang="el-GR" dirty="0" err="1"/>
              <a:t>spirits</a:t>
            </a:r>
            <a:r>
              <a:rPr lang="el-GR" dirty="0"/>
              <a:t> </a:t>
            </a:r>
            <a:r>
              <a:rPr lang="el-GR" dirty="0" err="1"/>
              <a:t>within</a:t>
            </a:r>
            <a:r>
              <a:rPr lang="el-GR" dirty="0"/>
              <a:t>, το μόνο πραγματικό στοιχείο ήταν οι φωνές των ηθοποιών. Όλα τα υπόλοιπα, τοπία, κτίρια, ηθοποιοί, φυτά, ζώα, </a:t>
            </a:r>
            <a:r>
              <a:rPr lang="el-GR" dirty="0" err="1"/>
              <a:t>κτλ</a:t>
            </a:r>
            <a:r>
              <a:rPr lang="el-GR" dirty="0"/>
              <a:t>, ήταν μοντέλα εξαιρετικά υψηλής ανάλυσης. Για να κατασκευαστούν τα μοντέλα χρειάστηκαν 200 ηλεκτρονικοί υπολογιστές. Για να περαστούν οι υφές, οι φωτοσκιάσεις και οι κινήσεις, χρειάστηκε να δουλεύουν ταυτόχρονα πάνω από 1000 ειδικής κατασκευής ηλεκτρονικοί υπολογιστές, με ένα σύνολο 1500 επεξεργαστών και δεκαοκτώ μήνες σκληρής δουλειάς </a:t>
            </a:r>
            <a:r>
              <a:rPr lang="el-GR" dirty="0" smtClean="0"/>
              <a:t>για 140 </a:t>
            </a:r>
            <a:r>
              <a:rPr lang="el-GR" dirty="0"/>
              <a:t>λεπτά ταινίας. Το αποτέλεσμα, όσον αφορά την ρεαλιστική απόδοση των χαρακτήρων και του κόσμου γενικότερα, ήταν κοντά στην τελειότητα. </a:t>
            </a:r>
          </a:p>
          <a:p>
            <a:pPr marL="0" indent="0">
              <a:buNone/>
            </a:pPr>
            <a:r>
              <a:rPr lang="el-GR" dirty="0" smtClean="0"/>
              <a:t>Το </a:t>
            </a:r>
            <a:r>
              <a:rPr lang="el-GR" dirty="0"/>
              <a:t>τελικό προϊόν, ο εικονικός κόσμος, δεν εκτελείται σε πραγματικό χρόνο, αλλά είναι κατά κάποιο τρόπο “μαγνητοσκοπημένος”, είναι μία ταινία με πολλές σκηνές συγκροτημένες σε ενιαίο σύνολο. </a:t>
            </a:r>
          </a:p>
          <a:p>
            <a:pPr marL="0" indent="0">
              <a:buNone/>
            </a:pPr>
            <a:r>
              <a:rPr lang="el-GR" dirty="0" smtClean="0"/>
              <a:t>Ο </a:t>
            </a:r>
            <a:r>
              <a:rPr lang="el-GR" dirty="0"/>
              <a:t>τελικός χρήστης αρκεί να έχει έναν ηλεκτρονικό υπολογιστή που μπορεί να εκτελεί αρχεία βίντεο, πράγμα που ισχύει για το σύνολο των σημερινών υπολογιστικών συστημάτων. Όμως ο χρήστης απλά παρακολουθεί, δεν επεμβαίνει, δεν </a:t>
            </a:r>
            <a:r>
              <a:rPr lang="el-GR" dirty="0" err="1"/>
              <a:t>αλληλεπιδρά</a:t>
            </a:r>
            <a:r>
              <a:rPr lang="el-GR" dirty="0"/>
              <a:t> με τα αντικείμενα, δεν εξερευνά τον κόσμο. Με άλλα λόγια ο ρόλος του είναι παθητικός και όχι ενεργητικός. Η ουσία όμως της Ε.Π. βρίσκεται στην ενεργό συμμετοχή του χρήστη. </a:t>
            </a:r>
          </a:p>
          <a:p>
            <a:pPr marL="0" indent="0">
              <a:buNone/>
            </a:pPr>
            <a:endParaRPr lang="en-US" dirty="0"/>
          </a:p>
        </p:txBody>
      </p:sp>
    </p:spTree>
    <p:extLst>
      <p:ext uri="{BB962C8B-B14F-4D97-AF65-F5344CB8AC3E}">
        <p14:creationId xmlns:p14="http://schemas.microsoft.com/office/powerpoint/2010/main" xmlns="" val="3762354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Κατηγορίες λογισμικού κατασκευής εικονικών κόσμων</a:t>
            </a:r>
          </a:p>
        </p:txBody>
      </p:sp>
      <p:pic>
        <p:nvPicPr>
          <p:cNvPr id="3" name="Making of Motion Capture - Final Fantasy_ The Spirits Within">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1917948" y="1556792"/>
            <a:ext cx="9073008" cy="4491139"/>
          </a:xfrm>
          <a:prstGeom prst="rect">
            <a:avLst/>
          </a:prstGeom>
        </p:spPr>
      </p:pic>
    </p:spTree>
    <p:extLst>
      <p:ext uri="{BB962C8B-B14F-4D97-AF65-F5344CB8AC3E}">
        <p14:creationId xmlns:p14="http://schemas.microsoft.com/office/powerpoint/2010/main" xmlns="" val="4348409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Κατηγορίες λογισμικού κατασκευής εικονικών κόσμων</a:t>
            </a:r>
          </a:p>
        </p:txBody>
      </p:sp>
      <p:sp>
        <p:nvSpPr>
          <p:cNvPr id="14" name="Content Placeholder 13"/>
          <p:cNvSpPr>
            <a:spLocks noGrp="1"/>
          </p:cNvSpPr>
          <p:nvPr>
            <p:ph idx="1"/>
          </p:nvPr>
        </p:nvSpPr>
        <p:spPr>
          <a:xfrm>
            <a:off x="1629916" y="1340768"/>
            <a:ext cx="9828774" cy="5328592"/>
          </a:xfrm>
        </p:spPr>
        <p:txBody>
          <a:bodyPr>
            <a:normAutofit fontScale="85000" lnSpcReduction="20000"/>
          </a:bodyPr>
          <a:lstStyle/>
          <a:p>
            <a:pPr marL="0" indent="0">
              <a:buNone/>
            </a:pPr>
            <a:r>
              <a:rPr lang="el-GR" dirty="0">
                <a:solidFill>
                  <a:srgbClr val="00B0F0"/>
                </a:solidFill>
              </a:rPr>
              <a:t>Ολοκληρωμένα πακέτα δημιουργίας εικονικών κόσμων</a:t>
            </a:r>
          </a:p>
          <a:p>
            <a:pPr marL="0" indent="0">
              <a:buNone/>
            </a:pPr>
            <a:r>
              <a:rPr lang="el-GR" dirty="0"/>
              <a:t>Από τις κατηγορίες λογισμικού την πιο ικανοποιητική λύση δίνει ο προγραμματισμός σε C++. Όμως είναι η λιγότερο εύχρηστη λύση. Έτσι, υπάρχουν αρκετά προγράμματα που παρέχουν στο σχεδιαστή ένα </a:t>
            </a:r>
            <a:r>
              <a:rPr lang="el-GR" dirty="0" err="1"/>
              <a:t>παραθυρικό</a:t>
            </a:r>
            <a:r>
              <a:rPr lang="el-GR" dirty="0"/>
              <a:t>, εργονομικό και εύχρηστο περιβάλλον εργασίας, ενώ στο παρασκήνιο ότι κατασκευάζεται μεταφράζεται σε C++ ή σε κάποιες παραλλαγές της. </a:t>
            </a:r>
          </a:p>
          <a:p>
            <a:pPr marL="0" indent="0">
              <a:buNone/>
            </a:pPr>
            <a:r>
              <a:rPr lang="el-GR" dirty="0" smtClean="0"/>
              <a:t>Τα </a:t>
            </a:r>
            <a:r>
              <a:rPr lang="el-GR" dirty="0"/>
              <a:t>πλεονεκτήματα μίας τέτοιας προσέγγισης είναι προφανή. Χρησιμοποιείται μία ισχυρή γλώσσα και ταυτόχρονα δεν είναι απαραίτητη η καλή γνώση της. </a:t>
            </a:r>
          </a:p>
          <a:p>
            <a:pPr marL="0" indent="0">
              <a:buNone/>
            </a:pPr>
            <a:r>
              <a:rPr lang="el-GR" dirty="0" smtClean="0"/>
              <a:t>Οι </a:t>
            </a:r>
            <a:r>
              <a:rPr lang="el-GR" dirty="0"/>
              <a:t>ιδιότητες και η συμπεριφορά των αντικειμένων καθορίζονται από έτοιμες βιβλιοθήκες. Όταν ο σχεδιαστής τοποθετεί ένα αντικείμενο στον εικονικό κόσμο και του δίνει ορισμένες ιδιότητες, το πρόγραμμα αναλαμβάνει να γράψει τον απαραίτητο κώδικα. Αν ο σχεδιαστής θελήσει να υλοποιήσει κάτι που δεν έχει προβλεφθεί, τότε είναι δυνατό να γράψει εκείνος τον απαραίτητο κώδικα (</a:t>
            </a:r>
            <a:r>
              <a:rPr lang="el-GR" dirty="0" err="1"/>
              <a:t>script</a:t>
            </a:r>
            <a:r>
              <a:rPr lang="el-GR" dirty="0"/>
              <a:t>), επεμβαίνοντας στο συνολικό κώδικα της εφαρμογής.</a:t>
            </a:r>
          </a:p>
          <a:p>
            <a:pPr marL="0" indent="0">
              <a:buNone/>
            </a:pPr>
            <a:r>
              <a:rPr lang="el-GR" dirty="0" smtClean="0"/>
              <a:t>Υπάρχουν </a:t>
            </a:r>
            <a:r>
              <a:rPr lang="el-GR" dirty="0"/>
              <a:t>όμως σοβαρά μειονεκτήματα, με κυριότερο το κόστος απόκτησής τους, το οποίο -σε κάποιες περιπτώσεις- ανέρχεται σε αρκετές χιλιάδες ευρώ. Επίσης, κανένα δεν συγκεντρώνει το σύνολο των χαρακτηριστικών που θα επιθυμούσε ένας σχεδιαστής. Άλλα δίνουν βαρύτητα στην κίνηση, άλλα στην υψηλή ποιότητα των γραφικών, ενώ παράγουν τύπους αρχείων που είναι ασύμβατοι μεταξύ τους. </a:t>
            </a:r>
          </a:p>
          <a:p>
            <a:pPr marL="0" indent="0">
              <a:buNone/>
            </a:pPr>
            <a:endParaRPr lang="en-US" dirty="0"/>
          </a:p>
        </p:txBody>
      </p:sp>
    </p:spTree>
    <p:extLst>
      <p:ext uri="{BB962C8B-B14F-4D97-AF65-F5344CB8AC3E}">
        <p14:creationId xmlns:p14="http://schemas.microsoft.com/office/powerpoint/2010/main" xmlns="" val="552315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Κατηγορίες λογισμικού κατασκευής εικονικών κόσμων</a:t>
            </a:r>
          </a:p>
        </p:txBody>
      </p:sp>
      <p:sp>
        <p:nvSpPr>
          <p:cNvPr id="14" name="Content Placeholder 13"/>
          <p:cNvSpPr>
            <a:spLocks noGrp="1"/>
          </p:cNvSpPr>
          <p:nvPr>
            <p:ph idx="1"/>
          </p:nvPr>
        </p:nvSpPr>
        <p:spPr>
          <a:xfrm>
            <a:off x="1629916" y="1340768"/>
            <a:ext cx="9828774" cy="5328592"/>
          </a:xfrm>
        </p:spPr>
        <p:txBody>
          <a:bodyPr>
            <a:normAutofit fontScale="92500" lnSpcReduction="10000"/>
          </a:bodyPr>
          <a:lstStyle/>
          <a:p>
            <a:pPr marL="0" indent="0">
              <a:buNone/>
            </a:pPr>
            <a:r>
              <a:rPr lang="el-GR" dirty="0">
                <a:solidFill>
                  <a:srgbClr val="00B0F0"/>
                </a:solidFill>
              </a:rPr>
              <a:t>Βοηθητικά προγράμματα</a:t>
            </a:r>
          </a:p>
          <a:p>
            <a:pPr marL="0" indent="0">
              <a:buNone/>
            </a:pPr>
            <a:r>
              <a:rPr lang="el-GR" dirty="0" smtClean="0"/>
              <a:t>Τα </a:t>
            </a:r>
            <a:r>
              <a:rPr lang="el-GR" dirty="0"/>
              <a:t>βοηθητικά προγράμματα δεν ανήκουν σε μία συγκεκριμένη κατηγορία, αλλά αντίθετα είναι μία ετερόκλητη συλλογή προγραμμάτων, με το καθένα να εξυπηρετεί ένα συγκεκριμένο σκοπό. Όσο πλήρεις και αν είναι οι βιβλιοθήκες έτοιμων αντικειμένων, ο σχεδιαστής αρκετά συχνά θα χρειαστεί να τροποποιήσει ή να κατασκευάσει εκ του μηδενός ένα τρισδιάστατο μοντέλο, έναν ήχο, μία εικόνα ή ένα γραφικό. </a:t>
            </a:r>
          </a:p>
          <a:p>
            <a:pPr marL="0" indent="0">
              <a:buNone/>
            </a:pPr>
            <a:r>
              <a:rPr lang="el-GR" dirty="0" smtClean="0"/>
              <a:t>Θα </a:t>
            </a:r>
            <a:r>
              <a:rPr lang="el-GR" dirty="0"/>
              <a:t>χρειαστεί να καταφύγει σε εξωτερικά προγράμματα που του δίνουν περισσότερες δυνατότητες. Το κόστος αυτών των προγραμμάτων είναι ιδιαίτερα σημαντικό, ειδικά για τα προγράμματα κατασκευής τρισδιάστατων μοντέλων (3D </a:t>
            </a:r>
            <a:r>
              <a:rPr lang="el-GR" dirty="0" err="1"/>
              <a:t>Studio</a:t>
            </a:r>
            <a:r>
              <a:rPr lang="el-GR" dirty="0"/>
              <a:t> </a:t>
            </a:r>
            <a:r>
              <a:rPr lang="el-GR" dirty="0" err="1"/>
              <a:t>Max</a:t>
            </a:r>
            <a:r>
              <a:rPr lang="el-GR" dirty="0"/>
              <a:t>, </a:t>
            </a:r>
            <a:r>
              <a:rPr lang="el-GR" dirty="0" err="1"/>
              <a:t>Lightwave</a:t>
            </a:r>
            <a:r>
              <a:rPr lang="el-GR" dirty="0"/>
              <a:t>, </a:t>
            </a:r>
            <a:r>
              <a:rPr lang="el-GR" dirty="0" err="1"/>
              <a:t>Maya</a:t>
            </a:r>
            <a:r>
              <a:rPr lang="el-GR" dirty="0"/>
              <a:t>), που αθροιζόμενο με το κόστος ενός προγράμματος κατασκευής εικονικών κόσμων, ανεβάζουν σημαντικά το συνολικό κόστος. </a:t>
            </a:r>
          </a:p>
          <a:p>
            <a:pPr marL="0" indent="0">
              <a:buNone/>
            </a:pPr>
            <a:r>
              <a:rPr lang="el-GR" dirty="0" smtClean="0"/>
              <a:t>Τα </a:t>
            </a:r>
            <a:r>
              <a:rPr lang="el-GR" dirty="0"/>
              <a:t>προγράμματα κατασκευής εικονικών κόσμων περιλαμβάνουν μηχανισμούς και φίλτρα εισαγωγής διαφόρων τύπων αρχείων από εξωτερικά προγράμματα και αναλαμβάνουν τη διαμόρφωσή τους με τέτοιο τρόπο ώστε να ενσωματώνονται χωρίς προβλήματα στην κύρια εφαρμογή. </a:t>
            </a:r>
          </a:p>
          <a:p>
            <a:pPr marL="0" indent="0">
              <a:buNone/>
            </a:pPr>
            <a:endParaRPr lang="en-US" dirty="0"/>
          </a:p>
        </p:txBody>
      </p:sp>
    </p:spTree>
    <p:extLst>
      <p:ext uri="{BB962C8B-B14F-4D97-AF65-F5344CB8AC3E}">
        <p14:creationId xmlns:p14="http://schemas.microsoft.com/office/powerpoint/2010/main" xmlns="" val="13662954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Προδιαγραφές ενός προγράμματος κατασκευής εικονικών κόσμων</a:t>
            </a:r>
          </a:p>
        </p:txBody>
      </p:sp>
      <p:sp>
        <p:nvSpPr>
          <p:cNvPr id="14" name="Content Placeholder 13"/>
          <p:cNvSpPr>
            <a:spLocks noGrp="1"/>
          </p:cNvSpPr>
          <p:nvPr>
            <p:ph idx="1"/>
          </p:nvPr>
        </p:nvSpPr>
        <p:spPr>
          <a:xfrm>
            <a:off x="1629916" y="1340768"/>
            <a:ext cx="9828774" cy="5328592"/>
          </a:xfrm>
        </p:spPr>
        <p:txBody>
          <a:bodyPr>
            <a:normAutofit fontScale="92500" lnSpcReduction="20000"/>
          </a:bodyPr>
          <a:lstStyle/>
          <a:p>
            <a:pPr marL="0" indent="0">
              <a:buNone/>
            </a:pPr>
            <a:r>
              <a:rPr lang="el-GR" dirty="0">
                <a:solidFill>
                  <a:srgbClr val="00B0F0"/>
                </a:solidFill>
              </a:rPr>
              <a:t>Ευχρηστία</a:t>
            </a:r>
          </a:p>
          <a:p>
            <a:pPr marL="0" indent="0">
              <a:buNone/>
            </a:pPr>
            <a:r>
              <a:rPr lang="el-GR" dirty="0" smtClean="0"/>
              <a:t>Ένα </a:t>
            </a:r>
            <a:r>
              <a:rPr lang="el-GR" dirty="0"/>
              <a:t>πρώτο στοιχείο που πρέπει να προσεχθεί κατά την επιλογή ενός προγράμματος κατασκευής εικονικών κόσμων είναι η ευχρηστία του. Ο όρος “ευχρηστία” είναι δύσκολο να οριστεί και εξαρτάται σε μεγάλο βαθμό από την εμπειρία αυτού που θα χρησιμοποιήσει την εφαρμογή. </a:t>
            </a:r>
          </a:p>
          <a:p>
            <a:pPr marL="0" indent="0">
              <a:buNone/>
            </a:pPr>
            <a:r>
              <a:rPr lang="el-GR" dirty="0" smtClean="0"/>
              <a:t>Το </a:t>
            </a:r>
            <a:r>
              <a:rPr lang="el-GR" dirty="0"/>
              <a:t>περιβάλλον εργασίας στα ολοκληρωμένα πακέτα που θεωρούνται τα πιο εύχρηστα, είναι συνήθως μία επιφάνεια πάνω στην οποία ο σχεδιαστής, τοποθετώντας διάφορα αντικείμενα, “χτίζει” σταδιακά τον εικονικό κόσμο. Ορισμένες φορές αυτή η επιφάνεια παρουσιάζεται από διαφορετικές οπτικές γωνίες (κάτοψη, πλάγια όψη κατά πλάτος, πλάγια όψη κατά μήκος και πανοραμική). </a:t>
            </a:r>
          </a:p>
          <a:p>
            <a:pPr marL="0" indent="0">
              <a:buNone/>
            </a:pPr>
            <a:r>
              <a:rPr lang="el-GR" dirty="0" smtClean="0"/>
              <a:t>Με </a:t>
            </a:r>
            <a:r>
              <a:rPr lang="el-GR" dirty="0"/>
              <a:t>εργαλειοθήκες, δίνονται ιδιότητες και κίνηση στα αντικείμενα. Η ευχρηστία σε αυτή την περίπτωση αφορά τη διάταξη και την προσβασιμότητα των εργαλειοθηκών και το πόσο εύληπτα παρουσιάζονται οι λειτουργίες τους στο σχεδιαστή. Ακόμα και ένας έμπειρος σχεδιαστής χρειάζεται ένα χρονικό διάστημα προσαρμογής και εξοικείωσης όταν από το ένα πρόγραμμα κατασκευής μεταπηδά σε ένα άλλο. </a:t>
            </a:r>
          </a:p>
          <a:p>
            <a:pPr marL="0" indent="0">
              <a:buNone/>
            </a:pPr>
            <a:endParaRPr lang="en-US" dirty="0"/>
          </a:p>
        </p:txBody>
      </p:sp>
    </p:spTree>
    <p:extLst>
      <p:ext uri="{BB962C8B-B14F-4D97-AF65-F5344CB8AC3E}">
        <p14:creationId xmlns:p14="http://schemas.microsoft.com/office/powerpoint/2010/main" xmlns="" val="31232951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Προδιαγραφές ενός προγράμματος κατασκευής εικονικών κόσμων</a:t>
            </a:r>
          </a:p>
        </p:txBody>
      </p:sp>
      <p:sp>
        <p:nvSpPr>
          <p:cNvPr id="14" name="Content Placeholder 13"/>
          <p:cNvSpPr>
            <a:spLocks noGrp="1"/>
          </p:cNvSpPr>
          <p:nvPr>
            <p:ph idx="1"/>
          </p:nvPr>
        </p:nvSpPr>
        <p:spPr>
          <a:xfrm>
            <a:off x="1629916" y="1340768"/>
            <a:ext cx="9828774" cy="5328592"/>
          </a:xfrm>
        </p:spPr>
        <p:txBody>
          <a:bodyPr>
            <a:normAutofit/>
          </a:bodyPr>
          <a:lstStyle/>
          <a:p>
            <a:pPr marL="0" indent="0">
              <a:buNone/>
            </a:pPr>
            <a:r>
              <a:rPr lang="el-GR" sz="2000" dirty="0">
                <a:solidFill>
                  <a:srgbClr val="00B0F0"/>
                </a:solidFill>
              </a:rPr>
              <a:t>Βιβλιοθήκες αντικειμένων</a:t>
            </a:r>
          </a:p>
          <a:p>
            <a:pPr marL="0" indent="0">
              <a:buNone/>
            </a:pPr>
            <a:r>
              <a:rPr lang="el-GR" sz="2000" dirty="0" smtClean="0"/>
              <a:t>Αν </a:t>
            </a:r>
            <a:r>
              <a:rPr lang="el-GR" sz="2000" dirty="0"/>
              <a:t>η ευχρηστία του προγράμματος κατασκευής είναι το πρώτο βήμα για τη μείωση του χρόνου κατασκευής ενός εικονικού κόσμου, οι βιβλιοθήκες έτοιμων αντικειμένων μειώνουν το χρόνο αυτό ακόμη περισσότερο. </a:t>
            </a:r>
          </a:p>
          <a:p>
            <a:pPr marL="0" indent="0">
              <a:buNone/>
            </a:pPr>
            <a:r>
              <a:rPr lang="el-GR" sz="2000" dirty="0" smtClean="0"/>
              <a:t>Είναι </a:t>
            </a:r>
            <a:r>
              <a:rPr lang="el-GR" sz="2000" dirty="0"/>
              <a:t>αδύνατο ένα πρόγραμμα κατασκευής να περιλαμβάνει σε βιβλιοθήκη έτοιμων αντικειμένων όλα τα αντικείμενα που μπορεί να χρειαστεί ένας σχεδιαστής. </a:t>
            </a:r>
          </a:p>
          <a:p>
            <a:pPr marL="0" indent="0">
              <a:buNone/>
            </a:pPr>
            <a:r>
              <a:rPr lang="el-GR" sz="2000" dirty="0" smtClean="0"/>
              <a:t>Επιπλέον</a:t>
            </a:r>
            <a:r>
              <a:rPr lang="el-GR" sz="2000" dirty="0"/>
              <a:t>, ένα πρόγραμμα κατασκευής δεν χρησιμοποιείται για τη δημιουργία ενός και μόνο εικονικού κόσμου, με αποτέλεσμα οι βιβλιοθήκες αυτές να πρέπει να περιέχουν μία σημαντική ποικιλία αντικειμένων. Το συμπέρασμα που προκύπτει είναι ότι ο σχεδιαστής πρέπει να επιλέξει ένα πρόγραμμα κατασκευής που οι βιβλιοθήκες του να ικανοποιούν σε μεγάλο βαθμό τις ανάγκες των εικονικών κόσμων που θα κατασκευάσει και μάλιστα σε βάθος χρόνου. </a:t>
            </a:r>
          </a:p>
          <a:p>
            <a:pPr marL="0" indent="0">
              <a:buNone/>
            </a:pPr>
            <a:endParaRPr lang="en-US" dirty="0"/>
          </a:p>
        </p:txBody>
      </p:sp>
    </p:spTree>
    <p:extLst>
      <p:ext uri="{BB962C8B-B14F-4D97-AF65-F5344CB8AC3E}">
        <p14:creationId xmlns:p14="http://schemas.microsoft.com/office/powerpoint/2010/main" xmlns="" val="2009481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Προδιαγραφές ενός προγράμματος κατασκευής εικονικών κόσμων</a:t>
            </a:r>
          </a:p>
        </p:txBody>
      </p:sp>
      <p:sp>
        <p:nvSpPr>
          <p:cNvPr id="14" name="Content Placeholder 13"/>
          <p:cNvSpPr>
            <a:spLocks noGrp="1"/>
          </p:cNvSpPr>
          <p:nvPr>
            <p:ph idx="1"/>
          </p:nvPr>
        </p:nvSpPr>
        <p:spPr>
          <a:xfrm>
            <a:off x="1629916" y="1340768"/>
            <a:ext cx="9828774" cy="5328592"/>
          </a:xfrm>
        </p:spPr>
        <p:txBody>
          <a:bodyPr>
            <a:normAutofit/>
          </a:bodyPr>
          <a:lstStyle/>
          <a:p>
            <a:pPr marL="0" indent="0">
              <a:buNone/>
            </a:pPr>
            <a:r>
              <a:rPr lang="el-GR" dirty="0">
                <a:solidFill>
                  <a:srgbClr val="00B0F0"/>
                </a:solidFill>
              </a:rPr>
              <a:t>Συνεργασία με εξωτερικά προγράμματα</a:t>
            </a:r>
          </a:p>
          <a:p>
            <a:pPr marL="0" indent="0">
              <a:buNone/>
            </a:pPr>
            <a:r>
              <a:rPr lang="el-GR" dirty="0" smtClean="0"/>
              <a:t>Για </a:t>
            </a:r>
            <a:r>
              <a:rPr lang="el-GR" dirty="0"/>
              <a:t>το λόγο ότι σε καμία περίπτωση οι παραπάνω βιβλιοθήκες δεν μπορούν να καλύψουν πλήρως τις ανάγκες του σχεδιαστή, είναι ιδιαίτερα σημαντική η δυνατότητα του προγράμματος κατασκευής να συνεργάζεται με βοηθητικά προγράμματα. </a:t>
            </a:r>
          </a:p>
          <a:p>
            <a:pPr marL="0" indent="0">
              <a:buNone/>
            </a:pPr>
            <a:r>
              <a:rPr lang="el-GR" dirty="0" smtClean="0"/>
              <a:t>Η </a:t>
            </a:r>
            <a:r>
              <a:rPr lang="el-GR" dirty="0"/>
              <a:t>έννοια της συνεργασίας είναι αμφίδρομη. Θα πρέπει δηλαδή το πρόγραμμα κατασκευής να διαχειρίζεται αρχεία εξωτερικών προγραμμάτων, αλλά και να δημιουργεί αρχεία που να είναι δυνατή η επεξεργασία τους από τα εξωτερικά προγράμματα. </a:t>
            </a:r>
          </a:p>
          <a:p>
            <a:pPr marL="0" indent="0">
              <a:buNone/>
            </a:pPr>
            <a:endParaRPr lang="en-US" dirty="0"/>
          </a:p>
        </p:txBody>
      </p:sp>
    </p:spTree>
    <p:extLst>
      <p:ext uri="{BB962C8B-B14F-4D97-AF65-F5344CB8AC3E}">
        <p14:creationId xmlns:p14="http://schemas.microsoft.com/office/powerpoint/2010/main" xmlns="" val="13107552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4942585" y="4941171"/>
            <a:ext cx="2108364" cy="553393"/>
          </a:xfrm>
          <a:prstGeom prst="rect">
            <a:avLst/>
          </a:prstGeom>
        </p:spPr>
      </p:pic>
    </p:spTree>
    <p:extLst>
      <p:ext uri="{BB962C8B-B14F-4D97-AF65-F5344CB8AC3E}">
        <p14:creationId xmlns="" xmlns:p14="http://schemas.microsoft.com/office/powerpoint/2010/main" val="376790737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Προδιαγραφές ενός προγράμματος κατασκευής εικονικών κόσμων</a:t>
            </a:r>
          </a:p>
        </p:txBody>
      </p:sp>
      <p:sp>
        <p:nvSpPr>
          <p:cNvPr id="14" name="Content Placeholder 13"/>
          <p:cNvSpPr>
            <a:spLocks noGrp="1"/>
          </p:cNvSpPr>
          <p:nvPr>
            <p:ph idx="1"/>
          </p:nvPr>
        </p:nvSpPr>
        <p:spPr>
          <a:xfrm>
            <a:off x="1629916" y="1340768"/>
            <a:ext cx="9828774" cy="5328592"/>
          </a:xfrm>
        </p:spPr>
        <p:txBody>
          <a:bodyPr>
            <a:normAutofit fontScale="77500" lnSpcReduction="20000"/>
          </a:bodyPr>
          <a:lstStyle/>
          <a:p>
            <a:pPr marL="0" indent="0">
              <a:buNone/>
            </a:pPr>
            <a:r>
              <a:rPr lang="el-GR" dirty="0">
                <a:solidFill>
                  <a:srgbClr val="00B0F0"/>
                </a:solidFill>
              </a:rPr>
              <a:t>Υποστήριξη</a:t>
            </a:r>
          </a:p>
          <a:p>
            <a:pPr marL="0" indent="0">
              <a:buNone/>
            </a:pPr>
            <a:r>
              <a:rPr lang="el-GR" dirty="0" smtClean="0"/>
              <a:t>Όσο </a:t>
            </a:r>
            <a:r>
              <a:rPr lang="el-GR" dirty="0"/>
              <a:t>έμπειρος και αν είναι ο σχεδιαστής, συχνά θα βρεθεί στη δυσάρεστη κατάσταση να μην ξέρει πώς να υλοποιήσει ένα στοιχείο του εικονικού του κόσμου ή πώς να βελτιώσει κάποια στοιχεία του. Αν μάλιστα το πρόγραμμα κατασκευής χρησιμοποιεί μία προγραμματιστική γλώσσα για τα </a:t>
            </a:r>
            <a:r>
              <a:rPr lang="el-GR" dirty="0" err="1"/>
              <a:t>scripts</a:t>
            </a:r>
            <a:r>
              <a:rPr lang="el-GR" dirty="0"/>
              <a:t> που δεν γνωρίζει καλά ο σχεδιαστής, τότε τα προβλήματα πολλαπλασιάζονται. </a:t>
            </a:r>
          </a:p>
          <a:p>
            <a:pPr marL="0" indent="0">
              <a:buNone/>
            </a:pPr>
            <a:r>
              <a:rPr lang="el-GR" dirty="0" smtClean="0"/>
              <a:t>Οι </a:t>
            </a:r>
            <a:r>
              <a:rPr lang="el-GR" dirty="0"/>
              <a:t>εταιρείες που κατασκευάζουν πακέτα δημιουργίας εικονικών κόσμων αναγνωρίζουν αυτό το πρόβλημα και σε μικρό ή μεγάλο βαθμό παρέχουν υποστήριξη σε διάφορες μορφές. </a:t>
            </a:r>
            <a:endParaRPr lang="el-GR" dirty="0" smtClean="0"/>
          </a:p>
          <a:p>
            <a:pPr marL="0" indent="0">
              <a:buNone/>
            </a:pPr>
            <a:r>
              <a:rPr lang="el-GR" dirty="0"/>
              <a:t>Η πιο απλή είναι η ενσωμάτωση στο κυρίως πρόγραμμα ενός συστήματος βοήθειας. </a:t>
            </a:r>
          </a:p>
          <a:p>
            <a:pPr marL="0" indent="0">
              <a:buNone/>
            </a:pPr>
            <a:r>
              <a:rPr lang="el-GR" dirty="0" smtClean="0"/>
              <a:t>Στις </a:t>
            </a:r>
            <a:r>
              <a:rPr lang="el-GR" dirty="0"/>
              <a:t>περιπτώσεις που ο σχεδιαστής δεν βρίσκει απάντηση στο πρόβλημά του, οι εταιρείες παρέχουν υποστήριξη με διάφορες άλλες μορφές όπως μέσω τηλεφώνου, ηλεκτρονικού ταχυδρομείου, σελίδων στο Διαδίκτυο, κτλ. </a:t>
            </a:r>
          </a:p>
          <a:p>
            <a:pPr marL="0" indent="0">
              <a:buNone/>
            </a:pPr>
            <a:r>
              <a:rPr lang="el-GR" dirty="0" smtClean="0"/>
              <a:t>Μία </a:t>
            </a:r>
            <a:r>
              <a:rPr lang="el-GR" dirty="0"/>
              <a:t>τελευταία μορφή υποστήριξης μπορεί να προέλθει από διαδικτυακές ομάδες συζητήσεων των άλλων χρηστών του ίδιου προγράμματος. </a:t>
            </a:r>
          </a:p>
          <a:p>
            <a:pPr marL="0" indent="0">
              <a:buNone/>
            </a:pPr>
            <a:r>
              <a:rPr lang="el-GR" dirty="0" smtClean="0"/>
              <a:t>Όμως </a:t>
            </a:r>
            <a:r>
              <a:rPr lang="el-GR" dirty="0"/>
              <a:t>τα προγράμματα κατασκευής εικονικών κόσμων απευθύνονται σε ένα ιδιαίτερα εξειδικευμένο κοινό και δεν γνωρίζουν τη διάδοση που έχουν άλλα είδη προγραμμάτων. Αυτό σημαίνει ότι η υποστήριξη του σχεδιαστή συνδέεται και εξαρτάται σε μεγάλο βαθμό από την κατασκευάστρια εταιρεία.</a:t>
            </a:r>
          </a:p>
          <a:p>
            <a:pPr marL="0" indent="0">
              <a:buNone/>
            </a:pPr>
            <a:endParaRPr lang="el-GR" dirty="0" smtClean="0"/>
          </a:p>
          <a:p>
            <a:pPr marL="0" indent="0">
              <a:buNone/>
            </a:pPr>
            <a:endParaRPr lang="en-US" dirty="0"/>
          </a:p>
        </p:txBody>
      </p:sp>
    </p:spTree>
    <p:extLst>
      <p:ext uri="{BB962C8B-B14F-4D97-AF65-F5344CB8AC3E}">
        <p14:creationId xmlns:p14="http://schemas.microsoft.com/office/powerpoint/2010/main" xmlns="" val="2071059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Προδιαγραφές ενός προγράμματος κατασκευής εικονικών κόσμων</a:t>
            </a:r>
          </a:p>
        </p:txBody>
      </p:sp>
      <p:sp>
        <p:nvSpPr>
          <p:cNvPr id="14" name="Content Placeholder 13"/>
          <p:cNvSpPr>
            <a:spLocks noGrp="1"/>
          </p:cNvSpPr>
          <p:nvPr>
            <p:ph idx="1"/>
          </p:nvPr>
        </p:nvSpPr>
        <p:spPr>
          <a:xfrm>
            <a:off x="1629916" y="1340768"/>
            <a:ext cx="9828774" cy="5328592"/>
          </a:xfrm>
        </p:spPr>
        <p:txBody>
          <a:bodyPr>
            <a:normAutofit/>
          </a:bodyPr>
          <a:lstStyle/>
          <a:p>
            <a:pPr marL="0" indent="0">
              <a:buNone/>
            </a:pPr>
            <a:endParaRPr lang="el-GR" dirty="0" smtClean="0"/>
          </a:p>
          <a:p>
            <a:pPr marL="0" indent="0">
              <a:buNone/>
            </a:pPr>
            <a:endParaRPr lang="en-US" dirty="0"/>
          </a:p>
        </p:txBody>
      </p:sp>
      <p:sp>
        <p:nvSpPr>
          <p:cNvPr id="3" name="Rectangle 2"/>
          <p:cNvSpPr/>
          <p:nvPr/>
        </p:nvSpPr>
        <p:spPr>
          <a:xfrm>
            <a:off x="1449221" y="1320867"/>
            <a:ext cx="9144001" cy="5324535"/>
          </a:xfrm>
          <a:prstGeom prst="rect">
            <a:avLst/>
          </a:prstGeom>
        </p:spPr>
        <p:txBody>
          <a:bodyPr wrap="square">
            <a:spAutoFit/>
          </a:bodyPr>
          <a:lstStyle/>
          <a:p>
            <a:r>
              <a:rPr lang="el-GR" sz="2000" dirty="0">
                <a:solidFill>
                  <a:srgbClr val="00B0F0"/>
                </a:solidFill>
              </a:rPr>
              <a:t>Διαχείριση των πόρων του υλικού</a:t>
            </a:r>
          </a:p>
          <a:p>
            <a:endParaRPr lang="el-GR" sz="2000" dirty="0"/>
          </a:p>
          <a:p>
            <a:r>
              <a:rPr lang="el-GR" sz="2000" dirty="0"/>
              <a:t>Έγινε εκτενής αναφορά στα προβλήματα και τους περιορισμούς του υλικού όσον αφορά τις εφαρμογές Ε.Π. και πώς αυτά επιδρούν στην ποιότητα του εικονικού κόσμου. Το πρόγραμμα κατασκευής θα πρέπει να επιτρέπει ιδιαίτερα ακριβείς ρυθμίσεις όλων των παραμέτρων που επηρεάζουν την ποιότητα, τόσο κατά το στάδιο της κατασκευής, όσο και κατά τη διάρκεια εκτέλεσης της εφαρμογής από τον τελικό χρήστη. </a:t>
            </a:r>
          </a:p>
          <a:p>
            <a:endParaRPr lang="el-GR" sz="2000" dirty="0"/>
          </a:p>
          <a:p>
            <a:r>
              <a:rPr lang="el-GR" sz="2000" dirty="0"/>
              <a:t>Όταν μάλιστα ο εικονικός κόσμος είναι απαραίτητο να αναπαριστά εξωτερικούς χώρους, η κατάσταση περιπλέκεται. Κατά την εκτέλεση της εφαρμογής, να σχεδιάζονται πολλά αντικείμενα που επιβαρύνουν σημαντικά το υπολογιστικό φορτίο. </a:t>
            </a:r>
          </a:p>
          <a:p>
            <a:endParaRPr lang="el-GR" sz="2000" dirty="0"/>
          </a:p>
          <a:p>
            <a:r>
              <a:rPr lang="el-GR" sz="2000" dirty="0"/>
              <a:t>Το πρόγραμμα κατασκευής θα πρέπει να υλοποιεί μεθόδους αντιμετώπισης αυτού του προβλήματος που να μην επιδρούν στην ποιότητα και το ρεαλισμό της εφαρμογής. </a:t>
            </a:r>
          </a:p>
        </p:txBody>
      </p:sp>
    </p:spTree>
    <p:extLst>
      <p:ext uri="{BB962C8B-B14F-4D97-AF65-F5344CB8AC3E}">
        <p14:creationId xmlns:p14="http://schemas.microsoft.com/office/powerpoint/2010/main" xmlns="" val="2424814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Προδιαγραφές ενός προγράμματος κατασκευής εικονικών κόσμων</a:t>
            </a:r>
          </a:p>
        </p:txBody>
      </p:sp>
      <p:sp>
        <p:nvSpPr>
          <p:cNvPr id="14" name="Content Placeholder 13"/>
          <p:cNvSpPr>
            <a:spLocks noGrp="1"/>
          </p:cNvSpPr>
          <p:nvPr>
            <p:ph idx="1"/>
          </p:nvPr>
        </p:nvSpPr>
        <p:spPr>
          <a:xfrm>
            <a:off x="1629916" y="1340768"/>
            <a:ext cx="9828774" cy="5328592"/>
          </a:xfrm>
        </p:spPr>
        <p:txBody>
          <a:bodyPr>
            <a:normAutofit/>
          </a:bodyPr>
          <a:lstStyle/>
          <a:p>
            <a:pPr marL="0" indent="0">
              <a:buNone/>
            </a:pPr>
            <a:endParaRPr lang="el-GR" dirty="0" smtClean="0"/>
          </a:p>
          <a:p>
            <a:pPr marL="0" indent="0">
              <a:buNone/>
            </a:pPr>
            <a:endParaRPr lang="en-US" dirty="0"/>
          </a:p>
        </p:txBody>
      </p:sp>
      <p:sp>
        <p:nvSpPr>
          <p:cNvPr id="3" name="Rectangle 2"/>
          <p:cNvSpPr/>
          <p:nvPr/>
        </p:nvSpPr>
        <p:spPr>
          <a:xfrm>
            <a:off x="1521396" y="1340768"/>
            <a:ext cx="8928992" cy="4708981"/>
          </a:xfrm>
          <a:prstGeom prst="rect">
            <a:avLst/>
          </a:prstGeom>
        </p:spPr>
        <p:txBody>
          <a:bodyPr wrap="square">
            <a:spAutoFit/>
          </a:bodyPr>
          <a:lstStyle/>
          <a:p>
            <a:r>
              <a:rPr lang="el-GR" sz="2000" dirty="0">
                <a:solidFill>
                  <a:srgbClr val="00B0F0"/>
                </a:solidFill>
              </a:rPr>
              <a:t>Δικτυακή υποστήριξη</a:t>
            </a:r>
          </a:p>
          <a:p>
            <a:endParaRPr lang="el-GR" sz="2000" dirty="0">
              <a:solidFill>
                <a:srgbClr val="00B0F0"/>
              </a:solidFill>
            </a:endParaRPr>
          </a:p>
          <a:p>
            <a:r>
              <a:rPr lang="el-GR" sz="2000" dirty="0"/>
              <a:t>Ένα από τα σημαντικότερα χαρακτηριστικά του προγράμματος κατασκευής πρέπει να είναι η δυνατότητα ο παραγόμενος εικονικός κόσμος να επιτρέπει την ταυτόχρονη παρουσία παραπάνω του ενός χρηστών. </a:t>
            </a:r>
          </a:p>
          <a:p>
            <a:endParaRPr lang="el-GR" sz="2000" dirty="0"/>
          </a:p>
          <a:p>
            <a:r>
              <a:rPr lang="el-GR" sz="2000" dirty="0"/>
              <a:t>Για το σκοπό αυτό, θα πρέπει να υποστηρίζονται τα σημαντικότερα πρωτόκολλα τοπικού δικτύου, χωρίς να αποκλείεται η δυνατότητα διαδικτυακής εκτέλεσης της εφαρμογής. </a:t>
            </a:r>
          </a:p>
          <a:p>
            <a:endParaRPr lang="el-GR" sz="2000" dirty="0"/>
          </a:p>
          <a:p>
            <a:r>
              <a:rPr lang="el-GR" sz="2000" dirty="0"/>
              <a:t>Πρέπει να σημειωθεί πάντως ότι τα τρισδιάστατα γραφικά εκτός από ιδιαίτερες απαιτήσεις που έχουν από το υλικό, δημιουργούν ιδιαίτερα σημαντική κίνηση στο δίκτυο, λόγω του μεγέθους των αρχείων τους. Συνεπώς το πρόγραμμα κατασκευής θα πρέπει να χρησιμοποιεί τεχνικές που ελαττώνουν αυτή την κίνηση.</a:t>
            </a:r>
          </a:p>
        </p:txBody>
      </p:sp>
    </p:spTree>
    <p:extLst>
      <p:ext uri="{BB962C8B-B14F-4D97-AF65-F5344CB8AC3E}">
        <p14:creationId xmlns:p14="http://schemas.microsoft.com/office/powerpoint/2010/main" xmlns="" val="975655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Προδιαγραφές ενός προγράμματος κατασκευής εικονικών κόσμων</a:t>
            </a:r>
          </a:p>
        </p:txBody>
      </p:sp>
      <p:sp>
        <p:nvSpPr>
          <p:cNvPr id="14" name="Content Placeholder 13"/>
          <p:cNvSpPr>
            <a:spLocks noGrp="1"/>
          </p:cNvSpPr>
          <p:nvPr>
            <p:ph idx="1"/>
          </p:nvPr>
        </p:nvSpPr>
        <p:spPr>
          <a:xfrm>
            <a:off x="1629916" y="1340768"/>
            <a:ext cx="9828774" cy="5328592"/>
          </a:xfrm>
        </p:spPr>
        <p:txBody>
          <a:bodyPr>
            <a:normAutofit/>
          </a:bodyPr>
          <a:lstStyle/>
          <a:p>
            <a:pPr marL="0" indent="0">
              <a:buNone/>
            </a:pPr>
            <a:r>
              <a:rPr lang="el-GR" sz="2000" dirty="0">
                <a:solidFill>
                  <a:srgbClr val="00B0F0"/>
                </a:solidFill>
              </a:rPr>
              <a:t>Χρήση περιφερειακών συσκευών</a:t>
            </a:r>
          </a:p>
          <a:p>
            <a:pPr marL="0" indent="0">
              <a:buNone/>
            </a:pPr>
            <a:r>
              <a:rPr lang="el-GR" sz="2000" dirty="0" smtClean="0"/>
              <a:t>Αν </a:t>
            </a:r>
            <a:r>
              <a:rPr lang="el-GR" sz="2000" dirty="0"/>
              <a:t>και το συγκεκριμένο θέμα αφορά κυρίως τις άλλες μορφές Ε.Π. εκτός της επιτραπέζιας, εντούτοις η δυνατότητα ενός προγράμματος κατασκευής να υποστηρίζει εξειδικευμένες περιφερειακές συσκευές είναι ένα επιθυμητό στοιχείο. </a:t>
            </a:r>
          </a:p>
          <a:p>
            <a:pPr marL="0" indent="0">
              <a:buNone/>
            </a:pPr>
            <a:r>
              <a:rPr lang="el-GR" sz="2000" dirty="0" smtClean="0"/>
              <a:t>Πρώτα </a:t>
            </a:r>
            <a:r>
              <a:rPr lang="el-GR" sz="2000" dirty="0"/>
              <a:t>απ’ όλα δεν χρειάζεται η κατασκευή μίας καινούριας εφαρμογής, αλλά μπορεί να τροποποιηθεί η υπάρχουσα και να εκτελεστεί και σε άλλες μορφές Ε.Π., παρέχοντας τη δυνατότητα ελέγχου των επιδράσεων που έχει η κάθε μορφή. </a:t>
            </a:r>
          </a:p>
          <a:p>
            <a:pPr marL="0" indent="0">
              <a:buNone/>
            </a:pPr>
            <a:r>
              <a:rPr lang="el-GR" sz="2000" dirty="0" smtClean="0"/>
              <a:t>Επίσης</a:t>
            </a:r>
            <a:r>
              <a:rPr lang="el-GR" sz="2000" dirty="0"/>
              <a:t>, όταν κάποιες περιφερειακές συσκευές γίνονται πιο προσιτές στο ευρύ κοινό, μπορούν να ενσωματωθούν χωρίς αλλαγές στην αρχική εφαρμογή και να διευρύνουν τις δυνατότητές τις. </a:t>
            </a:r>
            <a:endParaRPr lang="en-US" sz="2000" dirty="0"/>
          </a:p>
        </p:txBody>
      </p:sp>
    </p:spTree>
    <p:extLst>
      <p:ext uri="{BB962C8B-B14F-4D97-AF65-F5344CB8AC3E}">
        <p14:creationId xmlns:p14="http://schemas.microsoft.com/office/powerpoint/2010/main" xmlns="" val="39470559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38664" y="496888"/>
            <a:ext cx="9144001" cy="699864"/>
          </a:xfrm>
        </p:spPr>
        <p:txBody>
          <a:bodyPr>
            <a:normAutofit fontScale="90000"/>
          </a:bodyPr>
          <a:lstStyle/>
          <a:p>
            <a:r>
              <a:rPr lang="el-GR" dirty="0">
                <a:solidFill>
                  <a:srgbClr val="00B0F0"/>
                </a:solidFill>
              </a:rPr>
              <a:t>Μία εναλλακτική προσέγγιση στο πρόβλημα κατασκευής εικονικών κόσμων</a:t>
            </a:r>
          </a:p>
        </p:txBody>
      </p:sp>
      <p:sp>
        <p:nvSpPr>
          <p:cNvPr id="14" name="Content Placeholder 13"/>
          <p:cNvSpPr>
            <a:spLocks noGrp="1"/>
          </p:cNvSpPr>
          <p:nvPr>
            <p:ph idx="1"/>
          </p:nvPr>
        </p:nvSpPr>
        <p:spPr>
          <a:xfrm>
            <a:off x="1538664" y="1412776"/>
            <a:ext cx="9828774" cy="5328592"/>
          </a:xfrm>
        </p:spPr>
        <p:txBody>
          <a:bodyPr>
            <a:normAutofit/>
          </a:bodyPr>
          <a:lstStyle/>
          <a:p>
            <a:pPr marL="0" indent="0">
              <a:buNone/>
            </a:pPr>
            <a:r>
              <a:rPr lang="el-GR" dirty="0"/>
              <a:t>Είναι απαραίτητο να χρησιμοποιηθεί στην κατασκευή εικονικών κόσμων αποκλειστικά και μόνο λογισμικό κατασκευασμένο για αυτό το σκοπό; </a:t>
            </a:r>
          </a:p>
          <a:p>
            <a:pPr marL="0" indent="0">
              <a:buNone/>
            </a:pPr>
            <a:r>
              <a:rPr lang="el-GR" dirty="0" smtClean="0"/>
              <a:t>Μήπως </a:t>
            </a:r>
            <a:r>
              <a:rPr lang="el-GR" dirty="0"/>
              <a:t>υπάρχει μία εναλλακτική λύση; </a:t>
            </a:r>
          </a:p>
          <a:p>
            <a:pPr marL="0" indent="0">
              <a:buNone/>
            </a:pPr>
            <a:r>
              <a:rPr lang="el-GR" dirty="0" smtClean="0"/>
              <a:t>Τα </a:t>
            </a:r>
            <a:r>
              <a:rPr lang="el-GR" dirty="0"/>
              <a:t>τρισδιάστατα γραφικά κρύβουν το κλειδί για τη λύση του προβλήματος. </a:t>
            </a:r>
          </a:p>
          <a:p>
            <a:pPr marL="0" indent="0">
              <a:buNone/>
            </a:pPr>
            <a:r>
              <a:rPr lang="el-GR" dirty="0" smtClean="0"/>
              <a:t>Η </a:t>
            </a:r>
            <a:r>
              <a:rPr lang="el-GR" dirty="0"/>
              <a:t>ερώτηση που τέθηκε ήταν στη σύλληψή της πολύ απλή. </a:t>
            </a:r>
          </a:p>
          <a:p>
            <a:pPr marL="0" indent="0">
              <a:buNone/>
            </a:pPr>
            <a:r>
              <a:rPr lang="el-GR" dirty="0" smtClean="0"/>
              <a:t>Ποιες </a:t>
            </a:r>
            <a:r>
              <a:rPr lang="el-GR" dirty="0"/>
              <a:t>άλλες αλληλεπιδραστικές εφαρμογές εκτός της Ε.Π. χρησιμοποιούν τρισδιάστατα γραφικά; </a:t>
            </a:r>
          </a:p>
          <a:p>
            <a:pPr marL="0" indent="0">
              <a:buNone/>
            </a:pPr>
            <a:r>
              <a:rPr lang="el-GR" dirty="0" smtClean="0"/>
              <a:t>Η </a:t>
            </a:r>
            <a:r>
              <a:rPr lang="el-GR" dirty="0"/>
              <a:t>απάντηση ήταν μάλλον αναπάντεχη. </a:t>
            </a:r>
          </a:p>
          <a:p>
            <a:pPr marL="0" indent="0">
              <a:buNone/>
            </a:pPr>
            <a:r>
              <a:rPr lang="el-GR" dirty="0" smtClean="0"/>
              <a:t>Τα </a:t>
            </a:r>
            <a:r>
              <a:rPr lang="el-GR" dirty="0"/>
              <a:t>παιχνίδια για τους ηλεκτρονικούς υπολογιστές είναι οι ευρύτερα διαδεδομένες εφαρμογές τρισδιάστατων αλληλεπιδραστικών γραφικών.</a:t>
            </a:r>
          </a:p>
          <a:p>
            <a:pPr marL="0" indent="0">
              <a:buNone/>
            </a:pPr>
            <a:endParaRPr lang="en-US" dirty="0"/>
          </a:p>
        </p:txBody>
      </p:sp>
    </p:spTree>
    <p:extLst>
      <p:ext uri="{BB962C8B-B14F-4D97-AF65-F5344CB8AC3E}">
        <p14:creationId xmlns:p14="http://schemas.microsoft.com/office/powerpoint/2010/main" xmlns="" val="3822307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lnSpcReduction="10000"/>
          </a:bodyPr>
          <a:lstStyle/>
          <a:p>
            <a:pPr marL="0" indent="0">
              <a:buNone/>
            </a:pPr>
            <a:r>
              <a:rPr lang="el-GR" dirty="0"/>
              <a:t>Υπάρχουν πολλά είδη παιχνιδιών για ηλεκτρονικούς υπολογιστές, τα οποία κατατάσσονται σε διάφορες κατηγορίες (στρατηγικής, ρόλων, βολών, κ.ά.). </a:t>
            </a:r>
          </a:p>
          <a:p>
            <a:pPr marL="0" indent="0">
              <a:buNone/>
            </a:pPr>
            <a:r>
              <a:rPr lang="el-GR" dirty="0" smtClean="0"/>
              <a:t>Τα </a:t>
            </a:r>
            <a:r>
              <a:rPr lang="el-GR" dirty="0"/>
              <a:t>περισσότερα χρησιμοποιούν πλέον τρισδιάστατα γραφικά με αποτέλεσμα, στο σύνολό τους, να είναι ιδιαίτερα απαιτητικές εφαρμογές για το υλικό. </a:t>
            </a:r>
          </a:p>
          <a:p>
            <a:pPr marL="0" indent="0">
              <a:buNone/>
            </a:pPr>
            <a:r>
              <a:rPr lang="el-GR" dirty="0" smtClean="0"/>
              <a:t>Είναι </a:t>
            </a:r>
            <a:r>
              <a:rPr lang="el-GR" dirty="0"/>
              <a:t>χαρακτηριστικό ότι οι ηλεκτρονικοί υπολογιστές που χρησιμοποιούνται για παιχνίδια είναι από τους καλύτερα εξοπλισμένους. </a:t>
            </a:r>
          </a:p>
          <a:p>
            <a:pPr marL="0" indent="0">
              <a:buNone/>
            </a:pPr>
            <a:r>
              <a:rPr lang="el-GR" dirty="0" smtClean="0"/>
              <a:t>Θα </a:t>
            </a:r>
            <a:r>
              <a:rPr lang="el-GR" dirty="0"/>
              <a:t>αναρωτηθεί κανείς ποιοι είναι οι παράγοντες που στρέφουν το ενδιαφέρον στα παιχνίδια, πώς αυτά σχετίζονται με τις εφαρμογές της Ε.Π., από τη στιγμή που ο κάθε τομέας απευθύνεται σε διαφορετικό κοινό. </a:t>
            </a:r>
          </a:p>
          <a:p>
            <a:pPr marL="0" indent="0">
              <a:buNone/>
            </a:pPr>
            <a:r>
              <a:rPr lang="el-GR" dirty="0" smtClean="0"/>
              <a:t>Η </a:t>
            </a:r>
            <a:r>
              <a:rPr lang="el-GR" dirty="0"/>
              <a:t>απάντηση δεν βρίσκεται στο σύνολο των παιχνιδιών, αλλά σε μία συγκεκριμένη κατηγορία που ονομάζεται παιχνίδια “βολών πρώτου προσώπου” (</a:t>
            </a:r>
            <a:r>
              <a:rPr lang="el-GR" dirty="0" err="1"/>
              <a:t>first</a:t>
            </a:r>
            <a:r>
              <a:rPr lang="el-GR" dirty="0"/>
              <a:t> </a:t>
            </a:r>
            <a:r>
              <a:rPr lang="el-GR" dirty="0" err="1"/>
              <a:t>person</a:t>
            </a:r>
            <a:r>
              <a:rPr lang="el-GR" dirty="0"/>
              <a:t> </a:t>
            </a:r>
            <a:r>
              <a:rPr lang="el-GR" dirty="0" err="1"/>
              <a:t>shoot</a:t>
            </a:r>
            <a:r>
              <a:rPr lang="el-GR" dirty="0"/>
              <a:t> </a:t>
            </a:r>
            <a:r>
              <a:rPr lang="el-GR" dirty="0" err="1"/>
              <a:t>them</a:t>
            </a:r>
            <a:r>
              <a:rPr lang="el-GR" dirty="0"/>
              <a:t> </a:t>
            </a:r>
            <a:r>
              <a:rPr lang="el-GR" dirty="0" err="1"/>
              <a:t>up’s</a:t>
            </a:r>
            <a:r>
              <a:rPr lang="el-GR" dirty="0"/>
              <a:t>). </a:t>
            </a:r>
          </a:p>
          <a:p>
            <a:pPr marL="0" indent="0">
              <a:buNone/>
            </a:pPr>
            <a:endParaRPr lang="en-US" dirty="0"/>
          </a:p>
        </p:txBody>
      </p:sp>
    </p:spTree>
    <p:extLst>
      <p:ext uri="{BB962C8B-B14F-4D97-AF65-F5344CB8AC3E}">
        <p14:creationId xmlns:p14="http://schemas.microsoft.com/office/powerpoint/2010/main" xmlns="" val="3528554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39791" y="1340768"/>
            <a:ext cx="9828774" cy="5328592"/>
          </a:xfrm>
        </p:spPr>
        <p:txBody>
          <a:bodyPr>
            <a:normAutofit/>
          </a:bodyPr>
          <a:lstStyle/>
          <a:p>
            <a:pPr marL="0" indent="0">
              <a:buNone/>
            </a:pPr>
            <a:r>
              <a:rPr lang="el-GR" sz="2000" dirty="0"/>
              <a:t>Η γενική τους ιδέα είναι ότι ο χρήσης βρίσκεται σε ένα τρισδιάστατο περιβάλλον, μερικώς ή ολικώς </a:t>
            </a:r>
            <a:r>
              <a:rPr lang="el-GR" sz="2000" dirty="0" err="1"/>
              <a:t>εξερευνήσιμο</a:t>
            </a:r>
            <a:r>
              <a:rPr lang="el-GR" sz="2000" dirty="0"/>
              <a:t> και αλληλεπιδραστικό. Το περιβάλλον το βλέπει με προοπτική πρώτου προσώπου, δηλαδή η κάμερα είναι επάνω του και από το σώμα του βλέπει μόνο τα χέρια του. Με βάση ένα σενάριο καλείται να αντιμετωπίσει μία αναρίθμητη στρατιά “αντιπάλων” τους οποίους πρέπει να “εξοντώσει” με διάφορα όπλα, να λύσει γρίφους και να αποφύγει παγίδες, με απώτερο σκοπό να μείνει “ζωντανός” και να ολοκληρώσει τα διάφορα επίπεδα του παιχνιδιού.</a:t>
            </a:r>
          </a:p>
          <a:p>
            <a:pPr marL="0" indent="0">
              <a:buNone/>
            </a:pPr>
            <a:endParaRPr lang="en-US" sz="2000" dirty="0"/>
          </a:p>
        </p:txBody>
      </p:sp>
      <p:pic>
        <p:nvPicPr>
          <p:cNvPr id="1026" name="Picture 2" descr="http://img1.wikia.nocookie.net/__cb20111028213511/serious/images/d/df/Serioussam3bfeexclusive.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701"/>
          <a:stretch/>
        </p:blipFill>
        <p:spPr bwMode="auto">
          <a:xfrm>
            <a:off x="549796" y="3501008"/>
            <a:ext cx="4241279" cy="316835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denofgeek.us/sites/denofgeekus/files/styles/insert_main_wide_image/public/black-ops-2-review-2.jpg?itok=FbR_O_F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63065" y="3427834"/>
            <a:ext cx="5905500" cy="3314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4706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34855" y="1210476"/>
            <a:ext cx="9828774" cy="4392488"/>
          </a:xfrm>
        </p:spPr>
        <p:txBody>
          <a:bodyPr>
            <a:normAutofit/>
          </a:bodyPr>
          <a:lstStyle/>
          <a:p>
            <a:pPr marL="0" indent="0">
              <a:buNone/>
            </a:pPr>
            <a:r>
              <a:rPr lang="el-GR" sz="1800" dirty="0"/>
              <a:t>Κοινά τεχνικά χαρακτηριστικά παιχνιδιών και εφαρμογών Ε.Π.</a:t>
            </a:r>
          </a:p>
          <a:p>
            <a:pPr marL="0" indent="0">
              <a:buNone/>
            </a:pPr>
            <a:r>
              <a:rPr lang="el-GR" sz="1800" dirty="0"/>
              <a:t>Η προσεκτική μελέτη δείχνει ότι οι ομοιότητες των παιχνιδιών βολών πρώτου προσώπου και των εφαρμογών Ε.Π. είναι πάρα πολλές και σημαντικές. Σε τέτοιο βαθμό μάλιστα, που τα όρια μεταξύ των δύο να είναι πλέον δυσδιάκριτα. </a:t>
            </a:r>
          </a:p>
          <a:p>
            <a:pPr marL="0" indent="0">
              <a:buNone/>
            </a:pPr>
            <a:r>
              <a:rPr lang="el-GR" sz="1800" dirty="0" smtClean="0"/>
              <a:t>Ο </a:t>
            </a:r>
            <a:r>
              <a:rPr lang="el-GR" sz="1800" dirty="0"/>
              <a:t>όποιες διαφορές είναι δευτερεύουσας σημασίας και το σημαντικότερο, οφείλονται στη διαφορετική φιλοσοφία με την οποία η κάθε κατηγορία προσεγγίζει το αντικείμενό της. Συνεπώς, αφού οι διαφορές δεν είναι τεχνικές, μπορούν να τροποποιηθούν και να εξαλειφθούν. </a:t>
            </a:r>
          </a:p>
          <a:p>
            <a:pPr marL="0" indent="0">
              <a:buNone/>
            </a:pPr>
            <a:r>
              <a:rPr lang="el-GR" sz="1800" dirty="0" smtClean="0"/>
              <a:t>Συνοπτικά </a:t>
            </a:r>
            <a:r>
              <a:rPr lang="el-GR" sz="1800" dirty="0"/>
              <a:t>οι </a:t>
            </a:r>
            <a:r>
              <a:rPr lang="el-GR" sz="1800" dirty="0" smtClean="0"/>
              <a:t>ομοιότητες είναι: </a:t>
            </a:r>
            <a:endParaRPr lang="el-GR" sz="1800" dirty="0"/>
          </a:p>
        </p:txBody>
      </p:sp>
      <p:graphicFrame>
        <p:nvGraphicFramePr>
          <p:cNvPr id="4" name="Group 36"/>
          <p:cNvGraphicFramePr>
            <a:graphicFrameLocks noGrp="1"/>
          </p:cNvGraphicFramePr>
          <p:nvPr>
            <p:extLst>
              <p:ext uri="{D42A27DB-BD31-4B8C-83A1-F6EECF244321}">
                <p14:modId xmlns:p14="http://schemas.microsoft.com/office/powerpoint/2010/main" xmlns="" val="354631934"/>
              </p:ext>
            </p:extLst>
          </p:nvPr>
        </p:nvGraphicFramePr>
        <p:xfrm>
          <a:off x="2349996" y="4066101"/>
          <a:ext cx="7848600" cy="2773554"/>
        </p:xfrm>
        <a:graphic>
          <a:graphicData uri="http://schemas.openxmlformats.org/drawingml/2006/table">
            <a:tbl>
              <a:tblPr/>
              <a:tblGrid>
                <a:gridCol w="4225925"/>
                <a:gridCol w="3622675"/>
              </a:tblGrid>
              <a:tr h="396195">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dirty="0" smtClean="0">
                          <a:ln>
                            <a:noFill/>
                          </a:ln>
                          <a:solidFill>
                            <a:schemeClr val="tx1"/>
                          </a:solidFill>
                          <a:effectLst>
                            <a:outerShdw blurRad="38100" dist="38100" dir="2700000" algn="tl">
                              <a:srgbClr val="000000"/>
                            </a:outerShdw>
                          </a:effectLst>
                          <a:latin typeface="+mn-lt"/>
                          <a:cs typeface="Times New Roman" pitchFamily="18" charset="0"/>
                        </a:rPr>
                        <a:t>Η έννοια του κόσμου.</a:t>
                      </a:r>
                    </a:p>
                  </a:txBody>
                  <a:tcPr marT="45711" marB="45711" horzOverflow="overflow">
                    <a:lnL cap="flat">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smtClean="0">
                          <a:ln>
                            <a:noFill/>
                          </a:ln>
                          <a:solidFill>
                            <a:schemeClr val="tx1"/>
                          </a:solidFill>
                          <a:effectLst>
                            <a:outerShdw blurRad="38100" dist="38100" dir="2700000" algn="tl">
                              <a:srgbClr val="000000"/>
                            </a:outerShdw>
                          </a:effectLst>
                          <a:latin typeface="+mn-lt"/>
                          <a:cs typeface="Times New Roman" pitchFamily="18" charset="0"/>
                        </a:rPr>
                        <a:t>Η τεχνητή νοημοσύνη.</a:t>
                      </a:r>
                    </a:p>
                  </a:txBody>
                  <a:tcPr marT="45711" marB="45711" horzOverflow="overflow">
                    <a:lnL>
                      <a:noFill/>
                    </a:lnL>
                    <a:lnR cap="flat">
                      <a:noFill/>
                    </a:lnR>
                    <a:lnT cap="flat">
                      <a:noFill/>
                    </a:lnT>
                    <a:lnB>
                      <a:noFill/>
                    </a:lnB>
                    <a:lnTlToBr>
                      <a:noFill/>
                    </a:lnTlToBr>
                    <a:lnBlToTr>
                      <a:noFill/>
                    </a:lnBlToTr>
                    <a:noFill/>
                  </a:tcPr>
                </a:tc>
              </a:tr>
              <a:tr h="396195">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dirty="0" smtClean="0">
                          <a:ln>
                            <a:noFill/>
                          </a:ln>
                          <a:solidFill>
                            <a:schemeClr val="tx1"/>
                          </a:solidFill>
                          <a:effectLst>
                            <a:outerShdw blurRad="38100" dist="38100" dir="2700000" algn="tl">
                              <a:srgbClr val="000000"/>
                            </a:outerShdw>
                          </a:effectLst>
                          <a:latin typeface="+mn-lt"/>
                          <a:cs typeface="Times New Roman" pitchFamily="18" charset="0"/>
                        </a:rPr>
                        <a:t>Τα ΑΡΙ , οι ρυθμίσεις του υλικού.</a:t>
                      </a:r>
                    </a:p>
                  </a:txBody>
                  <a:tcPr marT="45711" marB="45711"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smtClean="0">
                          <a:ln>
                            <a:noFill/>
                          </a:ln>
                          <a:solidFill>
                            <a:schemeClr val="tx1"/>
                          </a:solidFill>
                          <a:effectLst>
                            <a:outerShdw blurRad="38100" dist="38100" dir="2700000" algn="tl">
                              <a:srgbClr val="000000"/>
                            </a:outerShdw>
                          </a:effectLst>
                          <a:latin typeface="+mn-lt"/>
                          <a:cs typeface="Times New Roman" pitchFamily="18" charset="0"/>
                        </a:rPr>
                        <a:t>Ο ρεαλισμός και η εμβύθιση.</a:t>
                      </a:r>
                    </a:p>
                  </a:txBody>
                  <a:tcPr marT="45711" marB="45711" horzOverflow="overflow">
                    <a:lnL>
                      <a:noFill/>
                    </a:lnL>
                    <a:lnR cap="flat">
                      <a:noFill/>
                    </a:lnR>
                    <a:lnT>
                      <a:noFill/>
                    </a:lnT>
                    <a:lnB>
                      <a:noFill/>
                    </a:lnB>
                    <a:lnTlToBr>
                      <a:noFill/>
                    </a:lnTlToBr>
                    <a:lnBlToTr>
                      <a:noFill/>
                    </a:lnBlToTr>
                    <a:noFill/>
                  </a:tcPr>
                </a:tc>
              </a:tr>
              <a:tr h="396195">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dirty="0" smtClean="0">
                          <a:ln>
                            <a:noFill/>
                          </a:ln>
                          <a:solidFill>
                            <a:schemeClr val="tx1"/>
                          </a:solidFill>
                          <a:effectLst>
                            <a:outerShdw blurRad="38100" dist="38100" dir="2700000" algn="tl">
                              <a:srgbClr val="000000"/>
                            </a:outerShdw>
                          </a:effectLst>
                          <a:latin typeface="+mn-lt"/>
                          <a:cs typeface="Times New Roman" pitchFamily="18" charset="0"/>
                        </a:rPr>
                        <a:t>Η δικτυακή υποστήριξη.</a:t>
                      </a:r>
                    </a:p>
                  </a:txBody>
                  <a:tcPr marT="45711" marB="45711"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dirty="0" smtClean="0">
                          <a:ln>
                            <a:noFill/>
                          </a:ln>
                          <a:solidFill>
                            <a:schemeClr val="tx1"/>
                          </a:solidFill>
                          <a:effectLst>
                            <a:outerShdw blurRad="38100" dist="38100" dir="2700000" algn="tl">
                              <a:srgbClr val="000000"/>
                            </a:outerShdw>
                          </a:effectLst>
                          <a:latin typeface="+mn-lt"/>
                          <a:cs typeface="Times New Roman" pitchFamily="18" charset="0"/>
                        </a:rPr>
                        <a:t>Η διαχείριση του ήχου.</a:t>
                      </a:r>
                    </a:p>
                  </a:txBody>
                  <a:tcPr marT="45711" marB="45711" horzOverflow="overflow">
                    <a:lnL>
                      <a:noFill/>
                    </a:lnL>
                    <a:lnR cap="flat">
                      <a:noFill/>
                    </a:lnR>
                    <a:lnT>
                      <a:noFill/>
                    </a:lnT>
                    <a:lnB>
                      <a:noFill/>
                    </a:lnB>
                    <a:lnTlToBr>
                      <a:noFill/>
                    </a:lnTlToBr>
                    <a:lnBlToTr>
                      <a:noFill/>
                    </a:lnBlToTr>
                    <a:noFill/>
                  </a:tcPr>
                </a:tc>
              </a:tr>
              <a:tr h="396195">
                <a:tc gridSpan="2">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smtClean="0">
                          <a:ln>
                            <a:noFill/>
                          </a:ln>
                          <a:solidFill>
                            <a:schemeClr val="tx1"/>
                          </a:solidFill>
                          <a:effectLst>
                            <a:outerShdw blurRad="38100" dist="38100" dir="2700000" algn="tl">
                              <a:srgbClr val="000000"/>
                            </a:outerShdw>
                          </a:effectLst>
                          <a:latin typeface="+mn-lt"/>
                          <a:cs typeface="Times New Roman" pitchFamily="18" charset="0"/>
                        </a:rPr>
                        <a:t>Η φιλικότητα χρήσης-εργονομία.</a:t>
                      </a:r>
                    </a:p>
                  </a:txBody>
                  <a:tcPr marT="45711" marB="45711" horzOverflow="overflow">
                    <a:lnL cap="flat">
                      <a:noFill/>
                    </a:lnL>
                    <a:lnR cap="flat">
                      <a:noFill/>
                    </a:lnR>
                    <a:lnT>
                      <a:noFill/>
                    </a:lnT>
                    <a:lnB>
                      <a:noFill/>
                    </a:lnB>
                    <a:lnTlToBr>
                      <a:noFill/>
                    </a:lnTlToBr>
                    <a:lnBlToTr>
                      <a:noFill/>
                    </a:lnBlToTr>
                    <a:noFill/>
                  </a:tcPr>
                </a:tc>
                <a:tc hMerge="1">
                  <a:txBody>
                    <a:bodyPr/>
                    <a:lstStyle/>
                    <a:p>
                      <a:endParaRPr lang="en-US"/>
                    </a:p>
                  </a:txBody>
                  <a:tcPr/>
                </a:tc>
              </a:tr>
              <a:tr h="396195">
                <a:tc gridSpan="2">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smtClean="0">
                          <a:ln>
                            <a:noFill/>
                          </a:ln>
                          <a:solidFill>
                            <a:schemeClr val="tx1"/>
                          </a:solidFill>
                          <a:effectLst>
                            <a:outerShdw blurRad="38100" dist="38100" dir="2700000" algn="tl">
                              <a:srgbClr val="000000"/>
                            </a:outerShdw>
                          </a:effectLst>
                          <a:latin typeface="+mn-lt"/>
                          <a:cs typeface="Times New Roman" pitchFamily="18" charset="0"/>
                        </a:rPr>
                        <a:t>Η αλληλεπίδραση, οι σκανδάλες και τα γεγονότα.</a:t>
                      </a:r>
                    </a:p>
                  </a:txBody>
                  <a:tcPr marT="45711" marB="45711" horzOverflow="overflow">
                    <a:lnL cap="flat">
                      <a:noFill/>
                    </a:lnL>
                    <a:lnR cap="flat">
                      <a:noFill/>
                    </a:lnR>
                    <a:lnT>
                      <a:noFill/>
                    </a:lnT>
                    <a:lnB>
                      <a:noFill/>
                    </a:lnB>
                    <a:lnTlToBr>
                      <a:noFill/>
                    </a:lnTlToBr>
                    <a:lnBlToTr>
                      <a:noFill/>
                    </a:lnBlToTr>
                    <a:noFill/>
                  </a:tcPr>
                </a:tc>
                <a:tc hMerge="1">
                  <a:txBody>
                    <a:bodyPr/>
                    <a:lstStyle/>
                    <a:p>
                      <a:endParaRPr lang="en-US"/>
                    </a:p>
                  </a:txBody>
                  <a:tcPr/>
                </a:tc>
              </a:tr>
              <a:tr h="396195">
                <a:tc gridSpan="2">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smtClean="0">
                          <a:ln>
                            <a:noFill/>
                          </a:ln>
                          <a:solidFill>
                            <a:schemeClr val="tx1"/>
                          </a:solidFill>
                          <a:effectLst>
                            <a:outerShdw blurRad="38100" dist="38100" dir="2700000" algn="tl">
                              <a:srgbClr val="000000"/>
                            </a:outerShdw>
                          </a:effectLst>
                          <a:latin typeface="+mn-lt"/>
                          <a:cs typeface="Times New Roman" pitchFamily="18" charset="0"/>
                        </a:rPr>
                        <a:t>Οι μη ελεγχόμενοι από το χρήστη χαρακτήρες.</a:t>
                      </a:r>
                    </a:p>
                  </a:txBody>
                  <a:tcPr marT="45711" marB="45711" horzOverflow="overflow">
                    <a:lnL cap="flat">
                      <a:noFill/>
                    </a:lnL>
                    <a:lnR cap="flat">
                      <a:noFill/>
                    </a:lnR>
                    <a:lnT>
                      <a:noFill/>
                    </a:lnT>
                    <a:lnB>
                      <a:noFill/>
                    </a:lnB>
                    <a:lnTlToBr>
                      <a:noFill/>
                    </a:lnTlToBr>
                    <a:lnBlToTr>
                      <a:noFill/>
                    </a:lnBlToTr>
                    <a:noFill/>
                  </a:tcPr>
                </a:tc>
                <a:tc hMerge="1">
                  <a:txBody>
                    <a:bodyPr/>
                    <a:lstStyle/>
                    <a:p>
                      <a:endParaRPr lang="en-US"/>
                    </a:p>
                  </a:txBody>
                  <a:tcPr/>
                </a:tc>
              </a:tr>
              <a:tr h="396195">
                <a:tc gridSpan="2">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dirty="0" smtClean="0">
                          <a:ln>
                            <a:noFill/>
                          </a:ln>
                          <a:solidFill>
                            <a:schemeClr val="tx1"/>
                          </a:solidFill>
                          <a:effectLst>
                            <a:outerShdw blurRad="38100" dist="38100" dir="2700000" algn="tl">
                              <a:srgbClr val="000000"/>
                            </a:outerShdw>
                          </a:effectLst>
                          <a:latin typeface="+mn-lt"/>
                          <a:cs typeface="Times New Roman" pitchFamily="18" charset="0"/>
                        </a:rPr>
                        <a:t>Οι βαθμοί ελευθερίας, η κάμερα και οι περιφερειακές συσκευές.</a:t>
                      </a:r>
                    </a:p>
                  </a:txBody>
                  <a:tcPr marT="45711" marB="45711" horzOverflow="overflow">
                    <a:lnL cap="flat">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xmlns="" val="3676407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lnSpcReduction="10000"/>
          </a:bodyPr>
          <a:lstStyle/>
          <a:p>
            <a:pPr marL="0" indent="0">
              <a:buNone/>
            </a:pPr>
            <a:r>
              <a:rPr lang="el-GR" dirty="0">
                <a:solidFill>
                  <a:srgbClr val="00B0F0"/>
                </a:solidFill>
              </a:rPr>
              <a:t>Κόσμος</a:t>
            </a:r>
          </a:p>
          <a:p>
            <a:pPr marL="0" indent="0">
              <a:buNone/>
            </a:pPr>
            <a:r>
              <a:rPr lang="el-GR" dirty="0" smtClean="0"/>
              <a:t>Ο </a:t>
            </a:r>
            <a:r>
              <a:rPr lang="el-GR" dirty="0"/>
              <a:t>κόσμος είναι το περιβάλλον μέσα στο οποίο είναι τοποθετημένα όλα τα αντικείμενα και όπου εκτυλίσσονται όλα τα γεγονότα. Μπορεί να είναι μικρός όσο ένα δωμάτιο ή μεγάλος καταλαμβάνοντας έκταση μερικών τετραγωνικών χιλιομέτρων. </a:t>
            </a:r>
          </a:p>
          <a:p>
            <a:pPr marL="0" indent="0">
              <a:buNone/>
            </a:pPr>
            <a:r>
              <a:rPr lang="el-GR" dirty="0" smtClean="0"/>
              <a:t>Ο </a:t>
            </a:r>
            <a:r>
              <a:rPr lang="el-GR" dirty="0"/>
              <a:t>κόσμος αρχικά δεν είναι τίποτα παραπάνω από μία επίπεδη επιφάνεια πάνω στην οποία ο σχεδιαστής σταδιακά τοποθετεί τα αντικείμενα. Χωρίς να είναι υποχρεωτικό, η πιο συνηθισμένη πρακτική είναι το σπάσιμο σε </a:t>
            </a:r>
            <a:r>
              <a:rPr lang="el-GR" dirty="0" err="1"/>
              <a:t>υπο</a:t>
            </a:r>
            <a:r>
              <a:rPr lang="el-GR" dirty="0"/>
              <a:t>-επίπεδα, ώστε να γίνεται καλύτερη διαχείριση του υλικού, όμοια όπως και στα προγράμματα κατασκευής εικονικών κόσμων. </a:t>
            </a:r>
          </a:p>
          <a:p>
            <a:pPr marL="0" indent="0">
              <a:buNone/>
            </a:pPr>
            <a:r>
              <a:rPr lang="el-GR" dirty="0" smtClean="0"/>
              <a:t>Η </a:t>
            </a:r>
            <a:r>
              <a:rPr lang="el-GR" dirty="0"/>
              <a:t>διαδικασία κατασκευής και προσθήκης κίνησης στα αντικείμενα ενός κόσμου είναι σε μεγάλο βαθμό κοινή και στις δύο περιπτώσεις και περιλαμβάνει τη χρήση εξωτερικών προγραμμάτων κατασκευής τρισδιάστατων μοντέλων.</a:t>
            </a:r>
          </a:p>
          <a:p>
            <a:pPr marL="0" indent="0">
              <a:buNone/>
            </a:pPr>
            <a:endParaRPr lang="en-US" dirty="0"/>
          </a:p>
        </p:txBody>
      </p:sp>
    </p:spTree>
    <p:extLst>
      <p:ext uri="{BB962C8B-B14F-4D97-AF65-F5344CB8AC3E}">
        <p14:creationId xmlns:p14="http://schemas.microsoft.com/office/powerpoint/2010/main" xmlns="" val="3964397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lnSpcReduction="10000"/>
          </a:bodyPr>
          <a:lstStyle/>
          <a:p>
            <a:pPr marL="0" indent="0">
              <a:buNone/>
            </a:pPr>
            <a:r>
              <a:rPr lang="el-GR" dirty="0">
                <a:solidFill>
                  <a:srgbClr val="00B0F0"/>
                </a:solidFill>
              </a:rPr>
              <a:t>Αλληλεπίδραση, σκανδάλες, γεγονότα</a:t>
            </a:r>
          </a:p>
          <a:p>
            <a:pPr marL="0" indent="0">
              <a:buNone/>
            </a:pPr>
            <a:r>
              <a:rPr lang="el-GR" dirty="0" smtClean="0"/>
              <a:t>Ο </a:t>
            </a:r>
            <a:r>
              <a:rPr lang="el-GR" dirty="0"/>
              <a:t>χρήστης και στις δύο περιπτώσεις έχει τη δυνατότητα να </a:t>
            </a:r>
            <a:r>
              <a:rPr lang="el-GR" dirty="0" err="1"/>
              <a:t>αλληλεπιδρά</a:t>
            </a:r>
            <a:r>
              <a:rPr lang="el-GR" dirty="0"/>
              <a:t> με τα αντικείμενα. Στις εφαρμογές Ε.Π. αυτό γίνεται συνήθως προγραμματιστικά, με τη χρήση </a:t>
            </a:r>
            <a:r>
              <a:rPr lang="el-GR" dirty="0" err="1"/>
              <a:t>scripts</a:t>
            </a:r>
            <a:r>
              <a:rPr lang="el-GR" dirty="0"/>
              <a:t>. Στα παιχνίδια βολών πρώτου προσώπου χρησιμοποιούνται οι έννοιες της σκανδάλης (</a:t>
            </a:r>
            <a:r>
              <a:rPr lang="el-GR" dirty="0" err="1"/>
              <a:t>trigger</a:t>
            </a:r>
            <a:r>
              <a:rPr lang="el-GR" dirty="0"/>
              <a:t>) και του γεγονότος (</a:t>
            </a:r>
            <a:r>
              <a:rPr lang="el-GR" dirty="0" err="1"/>
              <a:t>event</a:t>
            </a:r>
            <a:r>
              <a:rPr lang="el-GR" dirty="0"/>
              <a:t>). Για παράδειγμα, όταν ο χρήστης ακουμπήσει το πόμολο μίας πόρτας ενεργοποιεί μία σκανδάλη, που έχει σαν αποτέλεσμα-γεγονός το άνοιγμα της πόρτας. </a:t>
            </a:r>
          </a:p>
          <a:p>
            <a:pPr marL="0" indent="0">
              <a:buNone/>
            </a:pPr>
            <a:r>
              <a:rPr lang="el-GR" dirty="0" smtClean="0"/>
              <a:t>Σε </a:t>
            </a:r>
            <a:r>
              <a:rPr lang="el-GR" dirty="0"/>
              <a:t>όποιο αντικείμενο δεν υπάρχει συνδεδεμένη μία σκανδάλη και ένα γεγονός, ο χρήστης δεν μπορεί να μεταβάλλει τις ιδιότητές του, με αποτέλεσμα μικρότερο ή μηδενικό βαθμό αλληλεπίδρασης. </a:t>
            </a:r>
          </a:p>
          <a:p>
            <a:pPr marL="0" indent="0">
              <a:buNone/>
            </a:pPr>
            <a:r>
              <a:rPr lang="el-GR" dirty="0" smtClean="0"/>
              <a:t>Για </a:t>
            </a:r>
            <a:r>
              <a:rPr lang="el-GR" dirty="0"/>
              <a:t>να γίνει ένας κόσμος απόλυτα αλληλεπιδραστικός, απαιτείται μεγάλος αριθμός από σκανδάλες και γεγονότα, που ενώ δεν υπάρχει περιορισμός στον αριθμό τους, εντούτοις απαιτεί επίπονη εργασία. </a:t>
            </a:r>
          </a:p>
          <a:p>
            <a:pPr marL="0" indent="0">
              <a:buNone/>
            </a:pPr>
            <a:endParaRPr lang="en-US" dirty="0"/>
          </a:p>
        </p:txBody>
      </p:sp>
    </p:spTree>
    <p:extLst>
      <p:ext uri="{BB962C8B-B14F-4D97-AF65-F5344CB8AC3E}">
        <p14:creationId xmlns:p14="http://schemas.microsoft.com/office/powerpoint/2010/main" xmlns="" val="3041531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609441" y="1340770"/>
            <a:ext cx="10969943"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a:t>
            </a:r>
            <a:r>
              <a:rPr lang="el-GR" sz="2400" b="1" smtClean="0"/>
              <a:t>Πανεπιστήμιο Αιγαίου</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775953" y="5055064"/>
            <a:ext cx="8637814" cy="1542288"/>
          </a:xfrm>
          <a:prstGeom prst="rect">
            <a:avLst/>
          </a:prstGeom>
          <a:noFill/>
        </p:spPr>
      </p:pic>
    </p:spTree>
    <p:extLst>
      <p:ext uri="{BB962C8B-B14F-4D97-AF65-F5344CB8AC3E}">
        <p14:creationId xmlns="" xmlns:p14="http://schemas.microsoft.com/office/powerpoint/2010/main" val="226248691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fontScale="92500"/>
          </a:bodyPr>
          <a:lstStyle/>
          <a:p>
            <a:pPr marL="0" indent="0">
              <a:buNone/>
            </a:pPr>
            <a:r>
              <a:rPr lang="el-GR" dirty="0">
                <a:solidFill>
                  <a:srgbClr val="00B0F0"/>
                </a:solidFill>
              </a:rPr>
              <a:t>Οι μη ελεγχόμενοι από το χρήστη χαρακτήρες </a:t>
            </a:r>
          </a:p>
          <a:p>
            <a:pPr marL="0" indent="0">
              <a:buNone/>
            </a:pPr>
            <a:r>
              <a:rPr lang="el-GR" dirty="0" smtClean="0"/>
              <a:t>Υπάρχει </a:t>
            </a:r>
            <a:r>
              <a:rPr lang="el-GR" dirty="0"/>
              <a:t>μία κατηγορία αντικειμένων που δεν είναι κατ’ ανάγκη αλληλεπιδραστικά, που όμως συμβάλλουν στη συνολική ποιότητα του κόσμου, Ε.Π. και παιχνιδιού. Σε αυτά τα αντικείμενα εκτυλίσσονται αυτόματα γεγονότα ανεξάρτητα από τη συμπεριφορά του χρήστη και φέρουν την ονομασία μη ελεγχόμενοι από το χρήστη χαρακτήρες (non </a:t>
            </a:r>
            <a:r>
              <a:rPr lang="el-GR" dirty="0" err="1"/>
              <a:t>playable</a:t>
            </a:r>
            <a:r>
              <a:rPr lang="el-GR" dirty="0"/>
              <a:t> </a:t>
            </a:r>
            <a:r>
              <a:rPr lang="el-GR" dirty="0" err="1"/>
              <a:t>characters</a:t>
            </a:r>
            <a:r>
              <a:rPr lang="el-GR" dirty="0"/>
              <a:t>). </a:t>
            </a:r>
          </a:p>
          <a:p>
            <a:pPr marL="0" indent="0">
              <a:buNone/>
            </a:pPr>
            <a:r>
              <a:rPr lang="el-GR" dirty="0" smtClean="0"/>
              <a:t>Αυτοκίνητα </a:t>
            </a:r>
            <a:r>
              <a:rPr lang="el-GR" dirty="0"/>
              <a:t>και άνθρωποι που κινούνται και περπατούν σε ένα δρόμο δίνουν ζωντάνια στον κόσμο, χωρίς να παίζουν κάποιο συγκεκριμένο ρόλο. </a:t>
            </a:r>
          </a:p>
          <a:p>
            <a:pPr marL="0" indent="0">
              <a:buNone/>
            </a:pPr>
            <a:r>
              <a:rPr lang="el-GR" dirty="0" smtClean="0"/>
              <a:t>Η </a:t>
            </a:r>
            <a:r>
              <a:rPr lang="el-GR" dirty="0"/>
              <a:t>συμπεριφορά τους είναι αποτέλεσμα μίας αρκετά δύσκολης διαδικασίας προγραμματισμού, η οποία λαμβάνει υπόψη της πολλές πιθανές καταστάσεις. </a:t>
            </a:r>
          </a:p>
          <a:p>
            <a:pPr marL="0" indent="0">
              <a:buNone/>
            </a:pPr>
            <a:r>
              <a:rPr lang="el-GR" dirty="0" smtClean="0"/>
              <a:t>Για </a:t>
            </a:r>
            <a:r>
              <a:rPr lang="el-GR" dirty="0"/>
              <a:t>παράδειγμα, εφόσον οι κινήσεις τους είναι ως επί το </a:t>
            </a:r>
            <a:r>
              <a:rPr lang="el-GR" dirty="0" err="1"/>
              <a:t>πλείστον</a:t>
            </a:r>
            <a:r>
              <a:rPr lang="el-GR" dirty="0"/>
              <a:t> τυχαίες, πρέπει να προβλεφθεί το είδος της συμπεριφοράς τους αν συγκρουστούν μεταξύ τους ή με ένα άλλο εμπόδιο.</a:t>
            </a:r>
          </a:p>
          <a:p>
            <a:pPr marL="0" indent="0">
              <a:buNone/>
            </a:pPr>
            <a:endParaRPr lang="en-US" dirty="0"/>
          </a:p>
        </p:txBody>
      </p:sp>
    </p:spTree>
    <p:extLst>
      <p:ext uri="{BB962C8B-B14F-4D97-AF65-F5344CB8AC3E}">
        <p14:creationId xmlns:p14="http://schemas.microsoft.com/office/powerpoint/2010/main" xmlns="" val="3042535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a:bodyPr>
          <a:lstStyle/>
          <a:p>
            <a:pPr marL="0" indent="0">
              <a:buNone/>
            </a:pPr>
            <a:r>
              <a:rPr lang="el-GR" dirty="0">
                <a:solidFill>
                  <a:srgbClr val="00B0F0"/>
                </a:solidFill>
              </a:rPr>
              <a:t>Τεχνητή Νοημοσύνη</a:t>
            </a:r>
          </a:p>
          <a:p>
            <a:pPr marL="0" indent="0">
              <a:buNone/>
            </a:pPr>
            <a:r>
              <a:rPr lang="el-GR" dirty="0" smtClean="0"/>
              <a:t>Αντικείμενα </a:t>
            </a:r>
            <a:r>
              <a:rPr lang="el-GR" dirty="0"/>
              <a:t>με τα οποία ο χρήστης </a:t>
            </a:r>
            <a:r>
              <a:rPr lang="el-GR" dirty="0" err="1"/>
              <a:t>αλληλεπιδρά</a:t>
            </a:r>
            <a:r>
              <a:rPr lang="el-GR" dirty="0"/>
              <a:t> με σύνθετο τρόπο, που μεταβάλλουν τη συμπεριφορά τους ανάλογα με τις αποφάσεις του, είναι μία ιδιαίτερη περίπτωση αντικειμένων και στις δύο περιπτώσεις εφαρμογών. </a:t>
            </a:r>
          </a:p>
          <a:p>
            <a:pPr marL="0" indent="0">
              <a:buNone/>
            </a:pPr>
            <a:r>
              <a:rPr lang="el-GR" dirty="0" smtClean="0"/>
              <a:t>Η </a:t>
            </a:r>
            <a:r>
              <a:rPr lang="el-GR" dirty="0"/>
              <a:t>“νοημοσύνη” σε αντικείμενα ενός εικονικού κόσμου ή ενός παιχνιδιού, είναι αποτέλεσμα συνδυασμένης χρήσης γεγονότων και προγραμματισμού με τη μορφή </a:t>
            </a:r>
            <a:r>
              <a:rPr lang="el-GR" dirty="0" err="1"/>
              <a:t>scripts</a:t>
            </a:r>
            <a:r>
              <a:rPr lang="el-GR" dirty="0"/>
              <a:t>. </a:t>
            </a:r>
          </a:p>
          <a:p>
            <a:pPr marL="0" indent="0">
              <a:buNone/>
            </a:pPr>
            <a:r>
              <a:rPr lang="el-GR" dirty="0" smtClean="0"/>
              <a:t>Το </a:t>
            </a:r>
            <a:r>
              <a:rPr lang="el-GR" dirty="0"/>
              <a:t>πόσο έξυπνο θα είναι ένα αντικείμενο εξαρτάται από το πόσο έξυπνο θέλει να το κάνει ο σχεδιαστής και πραγματικά δεν υπάρχουν όρια, πέρα από το χρόνο που απαιτείται για να γραφούν </a:t>
            </a:r>
            <a:r>
              <a:rPr lang="el-GR" dirty="0" err="1"/>
              <a:t>scripts</a:t>
            </a:r>
            <a:r>
              <a:rPr lang="el-GR" dirty="0"/>
              <a:t> που να προβλέπουν πολλές πιθανότητες. </a:t>
            </a:r>
          </a:p>
        </p:txBody>
      </p:sp>
    </p:spTree>
    <p:extLst>
      <p:ext uri="{BB962C8B-B14F-4D97-AF65-F5344CB8AC3E}">
        <p14:creationId xmlns:p14="http://schemas.microsoft.com/office/powerpoint/2010/main" xmlns="" val="3601573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a:bodyPr>
          <a:lstStyle/>
          <a:p>
            <a:pPr marL="0" indent="0">
              <a:buNone/>
            </a:pPr>
            <a:r>
              <a:rPr lang="el-GR" dirty="0">
                <a:solidFill>
                  <a:srgbClr val="00B0F0"/>
                </a:solidFill>
              </a:rPr>
              <a:t>Βαθμοί ελευθερίας, κάμερες</a:t>
            </a:r>
          </a:p>
          <a:p>
            <a:pPr marL="0" indent="0">
              <a:buNone/>
            </a:pPr>
            <a:r>
              <a:rPr lang="el-GR" dirty="0" smtClean="0"/>
              <a:t>Ο </a:t>
            </a:r>
            <a:r>
              <a:rPr lang="el-GR" dirty="0"/>
              <a:t>χρήστης κατά την πλοήγησή του στον κόσμο έχει έξι βαθμούς ελευθερίας. Μετακινείται μπροστά, πίσω, δεξιά και αριστερά, αλλά μπορεί να κοιτάξει πάνω και κάτω. </a:t>
            </a:r>
          </a:p>
          <a:p>
            <a:pPr marL="0" indent="0">
              <a:buNone/>
            </a:pPr>
            <a:r>
              <a:rPr lang="el-GR" dirty="0" smtClean="0"/>
              <a:t>Μπορεί </a:t>
            </a:r>
            <a:r>
              <a:rPr lang="el-GR" dirty="0"/>
              <a:t>επίσης να περπατήσει, να τρέξει, να κολυμπήσει ή και να πετάξει, όταν χρειάζεται να μετακινηθεί γρήγορα. </a:t>
            </a:r>
          </a:p>
          <a:p>
            <a:pPr marL="0" indent="0">
              <a:buNone/>
            </a:pPr>
            <a:r>
              <a:rPr lang="el-GR" dirty="0" smtClean="0"/>
              <a:t>Αναφέρθηκε </a:t>
            </a:r>
            <a:r>
              <a:rPr lang="el-GR" dirty="0"/>
              <a:t>ήδη η έννοια της κάμερας, που είναι κοινή και στην Ε.Π. και στα παιχνίδια. Και τα δύο είδη εφαρμογών χρησιμοποιούν κατά κόρον την προοπτική πρώτου προσώπου, αλλά δίνουν τη δυνατότητα τρίτου προσώπου ή οπτικής από όποιο σημείο είναι τοποθετημένη μία κάμερα. </a:t>
            </a:r>
          </a:p>
          <a:p>
            <a:pPr marL="0" indent="0">
              <a:buNone/>
            </a:pPr>
            <a:endParaRPr lang="en-US" dirty="0"/>
          </a:p>
        </p:txBody>
      </p:sp>
    </p:spTree>
    <p:extLst>
      <p:ext uri="{BB962C8B-B14F-4D97-AF65-F5344CB8AC3E}">
        <p14:creationId xmlns:p14="http://schemas.microsoft.com/office/powerpoint/2010/main" xmlns="" val="3754247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a:bodyPr>
          <a:lstStyle/>
          <a:p>
            <a:pPr marL="0" indent="0">
              <a:buNone/>
            </a:pPr>
            <a:r>
              <a:rPr lang="el-GR" dirty="0">
                <a:solidFill>
                  <a:srgbClr val="00B0F0"/>
                </a:solidFill>
              </a:rPr>
              <a:t>Διαχείριση ήχου</a:t>
            </a:r>
          </a:p>
          <a:p>
            <a:pPr marL="0" indent="0">
              <a:buNone/>
            </a:pPr>
            <a:r>
              <a:rPr lang="el-GR" dirty="0" smtClean="0"/>
              <a:t>Ο </a:t>
            </a:r>
            <a:r>
              <a:rPr lang="el-GR" dirty="0"/>
              <a:t>τρόπος με τον οποίο γίνεται η διαχείριση των ήχων είναι επίσης κοινός. Υπάρχει δηλαδή ένα τμήμα που αναλαμβάνει την εκτέλεση μουσικών κομματιών και ένα τμήμα για την εκτέλεση μεμονωμένων ήχων στα αντικείμενα. Η απλή στερεοφωνική υποστήριξη είναι πιο συνηθισμένη στις εφαρμογές Ε.Π. </a:t>
            </a:r>
          </a:p>
          <a:p>
            <a:pPr marL="0" indent="0">
              <a:buNone/>
            </a:pPr>
            <a:r>
              <a:rPr lang="el-GR" dirty="0" smtClean="0"/>
              <a:t>Στα </a:t>
            </a:r>
            <a:r>
              <a:rPr lang="el-GR" dirty="0"/>
              <a:t>παιχνίδια και επειδή ο ρόλος της μουσικής είναι αναβαθμισμένος, υποστηρίζεται </a:t>
            </a:r>
            <a:r>
              <a:rPr lang="el-GR" dirty="0" err="1"/>
              <a:t>πολυκάναλος</a:t>
            </a:r>
            <a:r>
              <a:rPr lang="el-GR" dirty="0"/>
              <a:t> ήχος και υπάρχει η δυνατότητα να αλλάζει το τέμπο ή το μουσικό κομμάτι ανάλογα με τα δρώμενα. </a:t>
            </a:r>
          </a:p>
          <a:p>
            <a:pPr marL="0" indent="0">
              <a:buNone/>
            </a:pPr>
            <a:endParaRPr lang="en-US" dirty="0"/>
          </a:p>
        </p:txBody>
      </p:sp>
    </p:spTree>
    <p:extLst>
      <p:ext uri="{BB962C8B-B14F-4D97-AF65-F5344CB8AC3E}">
        <p14:creationId xmlns:p14="http://schemas.microsoft.com/office/powerpoint/2010/main" xmlns="" val="1795199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fontScale="85000" lnSpcReduction="20000"/>
          </a:bodyPr>
          <a:lstStyle/>
          <a:p>
            <a:pPr marL="0" indent="0">
              <a:buNone/>
            </a:pPr>
            <a:r>
              <a:rPr lang="el-GR" dirty="0">
                <a:solidFill>
                  <a:srgbClr val="00B0F0"/>
                </a:solidFill>
              </a:rPr>
              <a:t>Δικτυακή υποστήριξη</a:t>
            </a:r>
          </a:p>
          <a:p>
            <a:pPr marL="0" indent="0">
              <a:buNone/>
            </a:pPr>
            <a:r>
              <a:rPr lang="el-GR" dirty="0"/>
              <a:t>Αντίθετα από ορισμένες εφαρμογές Ε.Π., τα παιχνίδια έχουν όγκο εκατοντάδες </a:t>
            </a:r>
            <a:r>
              <a:rPr lang="el-GR" dirty="0" err="1"/>
              <a:t>Mb</a:t>
            </a:r>
            <a:r>
              <a:rPr lang="el-GR" dirty="0"/>
              <a:t>. Αναγκαστικά η εφαρμογή ή το παιχνίδι είναι εγκατεστημένο στον υπολογιστή του χρήστη χρησιμοποιώντας κάποιο CD που έχει προμηθευτεί. Έτσι, η μόνη πληροφορία που είναι απαραίτητο να μεταδίδεται δικτυακά είναι η θέση του κάθε χρήστη μέσα στον κόσμο. </a:t>
            </a:r>
          </a:p>
          <a:p>
            <a:pPr marL="0" indent="0">
              <a:buNone/>
            </a:pPr>
            <a:r>
              <a:rPr lang="el-GR" dirty="0"/>
              <a:t>Αυτό γίνεται με τη μορφή συντεταγμένων που ανανεώνονται αρκετές φορές το δευτερόλεπτο.</a:t>
            </a:r>
          </a:p>
          <a:p>
            <a:pPr marL="0" indent="0">
              <a:buNone/>
            </a:pPr>
            <a:r>
              <a:rPr lang="el-GR" dirty="0" smtClean="0"/>
              <a:t>Ένα </a:t>
            </a:r>
            <a:r>
              <a:rPr lang="el-GR" dirty="0"/>
              <a:t>από τα σημαντικά προβλήματα που αντιμετωπίζουν οι ερευνητές σε πολλούς επιστημονικούς κλάδους, όπως για παράδειγμα στις γνωστικές επιστήμες, στην ψυχολογία, και στην παιδαγωγική, είναι η ακρίβεια της καταγραφής των ποιοτικών δεδομένων του πειράματος ή της πιλοτικής εφαρμογής τους. Συνήθως καταφεύγουν στη βιντεοσκόπηση ή ηχογράφηση του πειράματος και στη συνέχεια προχωρούν στην ανάλυση των στοιχείων που προκύπτουν από αυτή.</a:t>
            </a:r>
          </a:p>
          <a:p>
            <a:pPr marL="0" indent="0">
              <a:buNone/>
            </a:pPr>
            <a:r>
              <a:rPr lang="el-GR" dirty="0" smtClean="0"/>
              <a:t>Στα </a:t>
            </a:r>
            <a:r>
              <a:rPr lang="el-GR" dirty="0"/>
              <a:t>παιχνίδια που υποστηρίζουν τη συμμετοχή πολλών παικτών, υπάρχει ένας μηχανισμός που καταγράφει τις ενέργειες του κάθε παίκτη. Αυτός ο μηχανισμός στηρίζεται στην καταγραφή των διαδοχικών θέσεων του μοντέλου που αναπαριστά το χρήστη και η πληροφορία αντί να μεταδοθεί μέσω δικτύου, αποθηκεύεται τοπικά και μπορεί να ξαναπαιχτεί. Έτσι ο παίκτης ή ο ερευνητής, μπορεί να ξαναδεί το παιχνίδι με τη μορφή βίντεο, χωρίς να έχει χρησιμοποιήσει επιπλέον εξοπλισμό. Από αυτή τη σκοπιά τα παιχνίδια υπερτερούν των εφαρμογών Ε.Π. </a:t>
            </a:r>
          </a:p>
        </p:txBody>
      </p:sp>
    </p:spTree>
    <p:extLst>
      <p:ext uri="{BB962C8B-B14F-4D97-AF65-F5344CB8AC3E}">
        <p14:creationId xmlns:p14="http://schemas.microsoft.com/office/powerpoint/2010/main" xmlns="" val="1455375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a:bodyPr>
          <a:lstStyle/>
          <a:p>
            <a:pPr marL="0" indent="0">
              <a:buNone/>
            </a:pPr>
            <a:r>
              <a:rPr lang="el-GR" dirty="0">
                <a:solidFill>
                  <a:srgbClr val="00B0F0"/>
                </a:solidFill>
              </a:rPr>
              <a:t>Ρυθμίσεις και χρήση του υλικού</a:t>
            </a:r>
          </a:p>
          <a:p>
            <a:pPr marL="0" indent="0">
              <a:buNone/>
            </a:pPr>
            <a:r>
              <a:rPr lang="el-GR" dirty="0" smtClean="0"/>
              <a:t>Τα </a:t>
            </a:r>
            <a:r>
              <a:rPr lang="el-GR" dirty="0"/>
              <a:t>παιχνίδια συνήθως επιτρέπουν περισσότερες ρυθμίσεις, μιας και απευθύνονται σε ευρύτερο κοινό, με μεγαλύτερη ποικιλία υλικού. </a:t>
            </a:r>
          </a:p>
          <a:p>
            <a:pPr marL="0" indent="0">
              <a:buNone/>
            </a:pPr>
            <a:r>
              <a:rPr lang="el-GR" dirty="0" smtClean="0"/>
              <a:t>Οι </a:t>
            </a:r>
            <a:r>
              <a:rPr lang="el-GR" dirty="0"/>
              <a:t>εφαρμογές Ε.Π. επιτρέπουν λιγότερες ρυθμίσεις γιατί και το κοινό τους είναι κατά πολύ πιο περιορισμένο και οι προδιαγραφές των υπολογιστών που χρησιμοποιούνται είναι πολύ πιο συγκεκριμένες. </a:t>
            </a:r>
          </a:p>
          <a:p>
            <a:pPr marL="0" indent="0">
              <a:buNone/>
            </a:pPr>
            <a:r>
              <a:rPr lang="el-GR" dirty="0" smtClean="0"/>
              <a:t>Ένα </a:t>
            </a:r>
            <a:r>
              <a:rPr lang="el-GR" dirty="0"/>
              <a:t>ενδιαφέρον σημείο είναι ότι επειδή τα παιχνίδια πρέπει να εκτελούνται ικανοποιητικά σε μεγάλη ποικιλία διαμορφώσεων ηλεκτρονικών υπολογιστών, υλοποιούν τεχνικές πολύ καλύτερης αξιοποίησης του υλικού του χρήστη, στοιχείο όχι απόλυτα απαραίτητο σε ένα πρόγραμμα κατασκευής εικονικών κόσμων. </a:t>
            </a:r>
          </a:p>
          <a:p>
            <a:pPr marL="0" indent="0">
              <a:buNone/>
            </a:pPr>
            <a:endParaRPr lang="en-US" dirty="0"/>
          </a:p>
        </p:txBody>
      </p:sp>
    </p:spTree>
    <p:extLst>
      <p:ext uri="{BB962C8B-B14F-4D97-AF65-F5344CB8AC3E}">
        <p14:creationId xmlns:p14="http://schemas.microsoft.com/office/powerpoint/2010/main" xmlns="" val="37662893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a:bodyPr>
          <a:lstStyle/>
          <a:p>
            <a:pPr marL="0" indent="0">
              <a:buNone/>
            </a:pPr>
            <a:r>
              <a:rPr lang="el-GR" dirty="0">
                <a:solidFill>
                  <a:srgbClr val="00B0F0"/>
                </a:solidFill>
              </a:rPr>
              <a:t>Ρεαλισμός-</a:t>
            </a:r>
            <a:r>
              <a:rPr lang="el-GR" dirty="0" err="1">
                <a:solidFill>
                  <a:srgbClr val="00B0F0"/>
                </a:solidFill>
              </a:rPr>
              <a:t>εμβύθιση</a:t>
            </a:r>
            <a:endParaRPr lang="el-GR" dirty="0">
              <a:solidFill>
                <a:srgbClr val="00B0F0"/>
              </a:solidFill>
            </a:endParaRPr>
          </a:p>
          <a:p>
            <a:pPr marL="0" indent="0">
              <a:buNone/>
            </a:pPr>
            <a:r>
              <a:rPr lang="el-GR" dirty="0" smtClean="0"/>
              <a:t>Ο </a:t>
            </a:r>
            <a:r>
              <a:rPr lang="el-GR" dirty="0"/>
              <a:t>ρεαλισμός που προκύπτει από τις αλληλεπιδράσεις, τον ήχο και τα υψηλής ποιότητας γραφικά, οδηγούν στην </a:t>
            </a:r>
            <a:r>
              <a:rPr lang="el-GR" dirty="0" err="1"/>
              <a:t>εμβύθιση</a:t>
            </a:r>
            <a:r>
              <a:rPr lang="el-GR" dirty="0"/>
              <a:t> που είναι η βασικότερη επιδίωξη και των δύο ειδών εφαρμογών. </a:t>
            </a:r>
          </a:p>
          <a:p>
            <a:pPr marL="0" indent="0">
              <a:buNone/>
            </a:pPr>
            <a:r>
              <a:rPr lang="el-GR" dirty="0" smtClean="0"/>
              <a:t>Βέβαια</a:t>
            </a:r>
            <a:r>
              <a:rPr lang="el-GR" dirty="0"/>
              <a:t>, το κάθε είδος την επιδιώκει για διαφορετικούς λόγους το κάθε ένα. Για εκπαίδευση οι εφαρμογές Ε.Π. και για ψυχαγωγία τα παιχνίδια. </a:t>
            </a:r>
          </a:p>
          <a:p>
            <a:pPr marL="0" indent="0">
              <a:buNone/>
            </a:pPr>
            <a:r>
              <a:rPr lang="el-GR" dirty="0" smtClean="0"/>
              <a:t>Ανεξάρτητα </a:t>
            </a:r>
            <a:r>
              <a:rPr lang="el-GR" dirty="0"/>
              <a:t>από αυτό, το συμπέρασμα είναι ότι για να πετύχουν το σκοπό τους και τα δύο είδη χρησιμοποιούν παρόμοιες μεθόδους τεχνικές και μέσα, με λίγο ως πολύ τον ίδιο τρόπο. </a:t>
            </a:r>
          </a:p>
          <a:p>
            <a:pPr marL="0" indent="0">
              <a:buNone/>
            </a:pPr>
            <a:endParaRPr lang="en-US" dirty="0"/>
          </a:p>
        </p:txBody>
      </p:sp>
    </p:spTree>
    <p:extLst>
      <p:ext uri="{BB962C8B-B14F-4D97-AF65-F5344CB8AC3E}">
        <p14:creationId xmlns:p14="http://schemas.microsoft.com/office/powerpoint/2010/main" xmlns="" val="26682416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2016224"/>
          </a:xfrm>
        </p:spPr>
        <p:txBody>
          <a:bodyPr>
            <a:normAutofit/>
          </a:bodyPr>
          <a:lstStyle/>
          <a:p>
            <a:pPr marL="0" indent="0">
              <a:buNone/>
            </a:pPr>
            <a:r>
              <a:rPr lang="el-GR" sz="2000" dirty="0"/>
              <a:t>Διαφορές εικονικής πραγματικότητας και παιχνιδιών βολών πρώτου προσώπου</a:t>
            </a:r>
          </a:p>
          <a:p>
            <a:pPr marL="0" indent="0">
              <a:buNone/>
            </a:pPr>
            <a:r>
              <a:rPr lang="el-GR" sz="2000" dirty="0" smtClean="0"/>
              <a:t>Οι </a:t>
            </a:r>
            <a:r>
              <a:rPr lang="el-GR" sz="2000" dirty="0"/>
              <a:t>διαφορές εφαρμογών Ε.Π. και παιχνιδιών είναι επουσιώδεις και πηγάζουν από τη διαφορετικό σκοπό που εξυπηρετούν και υπάρχουν τρόποι να εξαλειφθούν. </a:t>
            </a:r>
          </a:p>
          <a:p>
            <a:pPr marL="0" indent="0">
              <a:buNone/>
            </a:pPr>
            <a:r>
              <a:rPr lang="el-GR" sz="2000" dirty="0" smtClean="0"/>
              <a:t>Διαφορές </a:t>
            </a:r>
            <a:r>
              <a:rPr lang="el-GR" sz="2000" dirty="0"/>
              <a:t>υπάρχουν στα εξής σημεία:</a:t>
            </a:r>
          </a:p>
          <a:p>
            <a:pPr marL="0" indent="0">
              <a:buNone/>
            </a:pPr>
            <a:endParaRPr lang="en-US" dirty="0"/>
          </a:p>
        </p:txBody>
      </p:sp>
      <p:graphicFrame>
        <p:nvGraphicFramePr>
          <p:cNvPr id="6" name="Group 28"/>
          <p:cNvGraphicFramePr>
            <a:graphicFrameLocks noGrp="1"/>
          </p:cNvGraphicFramePr>
          <p:nvPr>
            <p:extLst>
              <p:ext uri="{D42A27DB-BD31-4B8C-83A1-F6EECF244321}">
                <p14:modId xmlns:p14="http://schemas.microsoft.com/office/powerpoint/2010/main" xmlns="" val="2966862430"/>
              </p:ext>
            </p:extLst>
          </p:nvPr>
        </p:nvGraphicFramePr>
        <p:xfrm>
          <a:off x="2422004" y="3544281"/>
          <a:ext cx="7508875" cy="2194304"/>
        </p:xfrm>
        <a:graphic>
          <a:graphicData uri="http://schemas.openxmlformats.org/drawingml/2006/table">
            <a:tbl>
              <a:tblPr/>
              <a:tblGrid>
                <a:gridCol w="3670300"/>
                <a:gridCol w="3838575"/>
              </a:tblGrid>
              <a:tr h="39608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dirty="0" smtClean="0">
                          <a:ln>
                            <a:noFill/>
                          </a:ln>
                          <a:solidFill>
                            <a:schemeClr val="tx1"/>
                          </a:solidFill>
                          <a:effectLst>
                            <a:outerShdw blurRad="38100" dist="38100" dir="2700000" algn="tl">
                              <a:srgbClr val="000000"/>
                            </a:outerShdw>
                          </a:effectLst>
                          <a:latin typeface="+mn-lt"/>
                          <a:cs typeface="Times New Roman" pitchFamily="18" charset="0"/>
                        </a:rPr>
                        <a:t>Στην πλοκή.</a:t>
                      </a:r>
                    </a:p>
                  </a:txBody>
                  <a:tcPr marT="45688" marB="45688"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smtClean="0">
                          <a:ln>
                            <a:noFill/>
                          </a:ln>
                          <a:solidFill>
                            <a:schemeClr val="tx1"/>
                          </a:solidFill>
                          <a:effectLst>
                            <a:outerShdw blurRad="38100" dist="38100" dir="2700000" algn="tl">
                              <a:srgbClr val="000000"/>
                            </a:outerShdw>
                          </a:effectLst>
                          <a:latin typeface="+mn-lt"/>
                          <a:cs typeface="Times New Roman" pitchFamily="18" charset="0"/>
                        </a:rPr>
                        <a:t>Στη βία.</a:t>
                      </a:r>
                    </a:p>
                  </a:txBody>
                  <a:tcPr marT="45688" marB="45688" horzOverflow="overflow">
                    <a:lnL>
                      <a:noFill/>
                    </a:lnL>
                    <a:lnR cap="flat">
                      <a:noFill/>
                    </a:lnR>
                    <a:lnT cap="flat">
                      <a:noFill/>
                    </a:lnT>
                    <a:lnB>
                      <a:noFill/>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smtClean="0">
                          <a:ln>
                            <a:noFill/>
                          </a:ln>
                          <a:solidFill>
                            <a:schemeClr val="tx1"/>
                          </a:solidFill>
                          <a:effectLst>
                            <a:outerShdw blurRad="38100" dist="38100" dir="2700000" algn="tl">
                              <a:srgbClr val="000000"/>
                            </a:outerShdw>
                          </a:effectLst>
                          <a:latin typeface="+mn-lt"/>
                          <a:cs typeface="Times New Roman" pitchFamily="18" charset="0"/>
                        </a:rPr>
                        <a:t>Στο σκορ.</a:t>
                      </a:r>
                    </a:p>
                  </a:txBody>
                  <a:tcPr marT="45688" marB="45688"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smtClean="0">
                          <a:ln>
                            <a:noFill/>
                          </a:ln>
                          <a:solidFill>
                            <a:schemeClr val="tx1"/>
                          </a:solidFill>
                          <a:effectLst>
                            <a:outerShdw blurRad="38100" dist="38100" dir="2700000" algn="tl">
                              <a:srgbClr val="000000"/>
                            </a:outerShdw>
                          </a:effectLst>
                          <a:latin typeface="+mn-lt"/>
                          <a:cs typeface="Times New Roman" pitchFamily="18" charset="0"/>
                        </a:rPr>
                        <a:t>Στο εκτελέσιμο πρόγραμμα-player.</a:t>
                      </a:r>
                    </a:p>
                  </a:txBody>
                  <a:tcPr marT="45688" marB="45688" horzOverflow="overflow">
                    <a:lnL>
                      <a:noFill/>
                    </a:lnL>
                    <a:lnR cap="flat">
                      <a:noFill/>
                    </a:lnR>
                    <a:lnT>
                      <a:noFill/>
                    </a:lnT>
                    <a:lnB>
                      <a:noFill/>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smtClean="0">
                          <a:ln>
                            <a:noFill/>
                          </a:ln>
                          <a:solidFill>
                            <a:schemeClr val="tx1"/>
                          </a:solidFill>
                          <a:effectLst>
                            <a:outerShdw blurRad="38100" dist="38100" dir="2700000" algn="tl">
                              <a:srgbClr val="000000"/>
                            </a:outerShdw>
                          </a:effectLst>
                          <a:latin typeface="+mn-lt"/>
                          <a:cs typeface="Times New Roman" pitchFamily="18" charset="0"/>
                        </a:rPr>
                        <a:t>Στην υποστήριξη της εφαρμογής.</a:t>
                      </a:r>
                    </a:p>
                  </a:txBody>
                  <a:tcPr marT="45688" marB="45688"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1" u="none" strike="noStrike" cap="none" normalizeH="0" baseline="0" smtClean="0">
                        <a:ln>
                          <a:noFill/>
                        </a:ln>
                        <a:solidFill>
                          <a:schemeClr val="tx1"/>
                        </a:solidFill>
                        <a:effectLst>
                          <a:outerShdw blurRad="38100" dist="38100" dir="2700000" algn="tl">
                            <a:srgbClr val="000000"/>
                          </a:outerShdw>
                        </a:effectLst>
                        <a:latin typeface="+mn-lt"/>
                        <a:cs typeface="Times New Roman" pitchFamily="18" charset="0"/>
                      </a:endParaRPr>
                    </a:p>
                  </a:txBody>
                  <a:tcPr marT="45688" marB="45688" horzOverflow="overflow">
                    <a:lnL>
                      <a:noFill/>
                    </a:lnL>
                    <a:lnR cap="flat">
                      <a:noFill/>
                    </a:lnR>
                    <a:lnT>
                      <a:noFill/>
                    </a:lnT>
                    <a:lnB>
                      <a:noFill/>
                    </a:lnB>
                    <a:lnTlToBr>
                      <a:noFill/>
                    </a:lnTlToBr>
                    <a:lnBlToTr>
                      <a:noFill/>
                    </a:lnBlToTr>
                    <a:noFill/>
                  </a:tcPr>
                </a:tc>
              </a:tr>
              <a:tr h="396081">
                <a:tc gridSpan="2">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l-GR" sz="2000" b="0" i="1" u="none" strike="noStrike" cap="none" normalizeH="0" baseline="0" dirty="0" smtClean="0">
                          <a:ln>
                            <a:noFill/>
                          </a:ln>
                          <a:solidFill>
                            <a:schemeClr val="tx1"/>
                          </a:solidFill>
                          <a:effectLst>
                            <a:outerShdw blurRad="38100" dist="38100" dir="2700000" algn="tl">
                              <a:srgbClr val="000000"/>
                            </a:outerShdw>
                          </a:effectLst>
                          <a:latin typeface="+mn-lt"/>
                          <a:cs typeface="Times New Roman" pitchFamily="18" charset="0"/>
                        </a:rPr>
                        <a:t>Στο μέσο και στο υλικό εκτέλεσης της εφαρμογής.</a:t>
                      </a:r>
                    </a:p>
                  </a:txBody>
                  <a:tcPr marT="45688" marB="45688" horzOverflow="overflow">
                    <a:lnL cap="flat">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xmlns="" val="20884719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fontScale="92500" lnSpcReduction="10000"/>
          </a:bodyPr>
          <a:lstStyle/>
          <a:p>
            <a:pPr marL="0" indent="0">
              <a:buNone/>
            </a:pPr>
            <a:r>
              <a:rPr lang="el-GR" dirty="0">
                <a:solidFill>
                  <a:srgbClr val="00B0F0"/>
                </a:solidFill>
              </a:rPr>
              <a:t>Πλοκή</a:t>
            </a:r>
          </a:p>
          <a:p>
            <a:pPr marL="0" indent="0">
              <a:buNone/>
            </a:pPr>
            <a:r>
              <a:rPr lang="el-GR" dirty="0" smtClean="0"/>
              <a:t>Τα </a:t>
            </a:r>
            <a:r>
              <a:rPr lang="el-GR" dirty="0"/>
              <a:t>παιχνίδια είναι αναμενόμενο να έχουν μία συγκεκριμένη πλοκή. Υπάρχει ένα σενάριο το οποίο εκτυλίσσεται, οδηγώντας το χρήστη σε μία συγκεκριμένη κατεύθυνση. Πρέπει να ολοκληρώσει μία “αποστολή” για να του ανατεθεί η επόμενη που συνήθως είναι πιο δύσκολη, με περισσότερους αντιπάλους, παγίδες και γρίφους. </a:t>
            </a:r>
          </a:p>
          <a:p>
            <a:pPr marL="0" indent="0">
              <a:buNone/>
            </a:pPr>
            <a:r>
              <a:rPr lang="el-GR" dirty="0"/>
              <a:t>Διαπιστώνεται ότι υπάρχει μία γραμμική πορεία εξέλιξης των γεγονότων σε ένα παιχνίδι. </a:t>
            </a:r>
          </a:p>
          <a:p>
            <a:pPr marL="0" indent="0">
              <a:buNone/>
            </a:pPr>
            <a:r>
              <a:rPr lang="el-GR" dirty="0" smtClean="0"/>
              <a:t>Πού </a:t>
            </a:r>
            <a:r>
              <a:rPr lang="el-GR" dirty="0"/>
              <a:t>οφείλεται όμως αυτό;</a:t>
            </a:r>
          </a:p>
          <a:p>
            <a:pPr marL="0" indent="0">
              <a:buNone/>
            </a:pPr>
            <a:r>
              <a:rPr lang="el-GR" dirty="0" smtClean="0"/>
              <a:t>Ο </a:t>
            </a:r>
            <a:r>
              <a:rPr lang="el-GR" dirty="0"/>
              <a:t>σχεδιαστής του παιχνιδιού τοποθετεί στα επίπεδα του κόσμου ένα είδος σκανδάλης, που δεν διαφέρει από αυτές που ενεργοποιούν τοπικά γεγονότα, που ο σκοπός της είναι να ενεργοποιήσει γενικές εξελίξεις. </a:t>
            </a:r>
          </a:p>
          <a:p>
            <a:pPr marL="0" indent="0">
              <a:buNone/>
            </a:pPr>
            <a:r>
              <a:rPr lang="el-GR" dirty="0" smtClean="0"/>
              <a:t>Αν </a:t>
            </a:r>
            <a:r>
              <a:rPr lang="el-GR" dirty="0"/>
              <a:t>δεν τοποθετηθούν καθόλου ή αν ο χρήστης δεν τις ενεργοποιήσει, το αποτέλεσμα είναι μία άσκοπη περιπλάνηση στον κόσμο. Κάτι τέτοιο είναι αρνητικό στοιχείο για ένα παιχνίδι, όχι όμως για μια εκπαιδευτική εφαρμογή.</a:t>
            </a:r>
          </a:p>
          <a:p>
            <a:pPr marL="0" indent="0">
              <a:buNone/>
            </a:pPr>
            <a:endParaRPr lang="en-US" dirty="0"/>
          </a:p>
        </p:txBody>
      </p:sp>
    </p:spTree>
    <p:extLst>
      <p:ext uri="{BB962C8B-B14F-4D97-AF65-F5344CB8AC3E}">
        <p14:creationId xmlns:p14="http://schemas.microsoft.com/office/powerpoint/2010/main" xmlns="" val="745557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lnSpcReduction="10000"/>
          </a:bodyPr>
          <a:lstStyle/>
          <a:p>
            <a:pPr marL="0" indent="0">
              <a:buNone/>
            </a:pPr>
            <a:r>
              <a:rPr lang="el-GR" dirty="0">
                <a:solidFill>
                  <a:srgbClr val="00B0F0"/>
                </a:solidFill>
              </a:rPr>
              <a:t>Βία</a:t>
            </a:r>
          </a:p>
          <a:p>
            <a:pPr marL="0" indent="0">
              <a:buNone/>
            </a:pPr>
            <a:r>
              <a:rPr lang="el-GR" dirty="0" smtClean="0"/>
              <a:t>Το </a:t>
            </a:r>
            <a:r>
              <a:rPr lang="el-GR" dirty="0"/>
              <a:t>κύριο συστατικό στοιχείο των παιχνιδιών βολών είναι η βία. Βία που είναι μάλιστα αλόγιστη και σε υπερβολικές ποσότητες.</a:t>
            </a:r>
          </a:p>
          <a:p>
            <a:pPr marL="0" indent="0">
              <a:buNone/>
            </a:pPr>
            <a:r>
              <a:rPr lang="el-GR" dirty="0" smtClean="0"/>
              <a:t>Μέρος </a:t>
            </a:r>
            <a:r>
              <a:rPr lang="el-GR" dirty="0"/>
              <a:t>της επιτυχίας των παιχνιδιών οφείλεται στην ποικιλία “όπλων” που χρησιμοποιεί ο παίκτης για να εξολοθρεύσει τους αντιπάλους του και στο πόσο εντυπωσιακοί είναι αυτοί οι αντίπαλοι. </a:t>
            </a:r>
          </a:p>
          <a:p>
            <a:pPr marL="0" indent="0">
              <a:buNone/>
            </a:pPr>
            <a:r>
              <a:rPr lang="el-GR" dirty="0" smtClean="0"/>
              <a:t>Όμως </a:t>
            </a:r>
            <a:r>
              <a:rPr lang="el-GR" dirty="0"/>
              <a:t>τα παιχνίδια είναι ένα “ψυχαγωγικό” εμπορικό προϊόν. </a:t>
            </a:r>
          </a:p>
          <a:p>
            <a:pPr marL="0" indent="0">
              <a:buNone/>
            </a:pPr>
            <a:r>
              <a:rPr lang="el-GR" dirty="0" smtClean="0"/>
              <a:t>Όλα </a:t>
            </a:r>
            <a:r>
              <a:rPr lang="el-GR" dirty="0"/>
              <a:t>ξεκινούν από τα μοντέλα που χρησιμοποιούνται σε έναν κόσμο στα οποία δίνονται κάποιες ιδιότητες. Μία ομάδα ιδιοτήτων αφορά τη δυνατότητα να προξενούν ή να δέχονται βλάβες από άλλα μοντέλα. Όταν η βλάβη φτάσει σε μία προκαθορισμένη τιμή, το μοντέλο “σκοτώνεται”. </a:t>
            </a:r>
          </a:p>
          <a:p>
            <a:pPr marL="0" indent="0">
              <a:buNone/>
            </a:pPr>
            <a:r>
              <a:rPr lang="el-GR" dirty="0" smtClean="0"/>
              <a:t>Αν </a:t>
            </a:r>
            <a:r>
              <a:rPr lang="el-GR" dirty="0"/>
              <a:t>δεν δοθούν τιμές σε αυτές τις ιδιότητες και αν παραλειφθούν τα μοντέλα όπλων και εχθρών, η βία παύει να υπάρχει. </a:t>
            </a:r>
          </a:p>
        </p:txBody>
      </p:sp>
    </p:spTree>
    <p:extLst>
      <p:ext uri="{BB962C8B-B14F-4D97-AF65-F5344CB8AC3E}">
        <p14:creationId xmlns:p14="http://schemas.microsoft.com/office/powerpoint/2010/main" xmlns="" val="2746543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3" y="1844824"/>
            <a:ext cx="6829399" cy="2015480"/>
          </a:xfrm>
        </p:spPr>
        <p:txBody>
          <a:bodyPr>
            <a:noAutofit/>
          </a:bodyPr>
          <a:lstStyle/>
          <a:p>
            <a:r>
              <a:rPr lang="el-GR" sz="3600" dirty="0"/>
              <a:t>Τεχνολογικές και διδακτικές καινοτομίες με τη χρήση της </a:t>
            </a:r>
            <a:r>
              <a:rPr lang="el-GR" sz="3600" dirty="0" smtClean="0"/>
              <a:t>Πληροφορικής</a:t>
            </a:r>
            <a:br>
              <a:rPr lang="el-GR" sz="3600" dirty="0" smtClean="0"/>
            </a:br>
            <a:r>
              <a:rPr lang="el-GR" sz="3600" dirty="0" smtClean="0"/>
              <a:t>Εικονική </a:t>
            </a:r>
            <a:r>
              <a:rPr lang="el-GR" sz="3600" dirty="0"/>
              <a:t>Πραγματικότητα</a:t>
            </a:r>
            <a:endParaRPr lang="en-US" sz="3600" dirty="0"/>
          </a:p>
        </p:txBody>
      </p:sp>
      <p:sp>
        <p:nvSpPr>
          <p:cNvPr id="4" name="Subtitle 3"/>
          <p:cNvSpPr>
            <a:spLocks noGrp="1"/>
          </p:cNvSpPr>
          <p:nvPr>
            <p:ph type="subTitle" idx="1"/>
          </p:nvPr>
        </p:nvSpPr>
        <p:spPr>
          <a:xfrm>
            <a:off x="1065212" y="4800600"/>
            <a:ext cx="9997751" cy="1219200"/>
          </a:xfrm>
        </p:spPr>
        <p:txBody>
          <a:bodyPr>
            <a:normAutofit/>
          </a:bodyPr>
          <a:lstStyle/>
          <a:p>
            <a:r>
              <a:rPr lang="el-GR" sz="2800" b="1" cap="none" dirty="0" smtClean="0"/>
              <a:t>Διάλεξη </a:t>
            </a:r>
            <a:r>
              <a:rPr lang="el-GR" sz="3600" b="1" cap="none" dirty="0" smtClean="0"/>
              <a:t>3</a:t>
            </a:r>
            <a:r>
              <a:rPr lang="el-GR" sz="2800" b="1" cap="none" baseline="30000" dirty="0" smtClean="0"/>
              <a:t>η</a:t>
            </a:r>
            <a:r>
              <a:rPr lang="el-GR" sz="2800" b="1" cap="none" dirty="0"/>
              <a:t> Τεχνικά θέματα Εικονικής Πραγματικότητας</a:t>
            </a:r>
            <a:endParaRPr lang="it-IT" sz="2800" b="1" cap="none" dirty="0"/>
          </a:p>
        </p:txBody>
      </p:sp>
    </p:spTree>
    <p:extLst>
      <p:ext uri="{BB962C8B-B14F-4D97-AF65-F5344CB8AC3E}">
        <p14:creationId xmlns:p14="http://schemas.microsoft.com/office/powerpoint/2010/main" xmlns="" val="97983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130"/>
            <a:ext cx="9144001" cy="699864"/>
          </a:xfrm>
        </p:spPr>
        <p:txBody>
          <a:bodyPr>
            <a:normAutofit fontScale="90000"/>
          </a:bodyPr>
          <a:lstStyle/>
          <a:p>
            <a:r>
              <a:rPr lang="el-GR" dirty="0">
                <a:solidFill>
                  <a:srgbClr val="00B0F0"/>
                </a:solidFill>
              </a:rPr>
              <a:t>Τα τρισδιάστατα παιχνίδια βολών πρώτου προσώπου</a:t>
            </a:r>
          </a:p>
        </p:txBody>
      </p:sp>
      <p:sp>
        <p:nvSpPr>
          <p:cNvPr id="14" name="Content Placeholder 13"/>
          <p:cNvSpPr>
            <a:spLocks noGrp="1"/>
          </p:cNvSpPr>
          <p:nvPr>
            <p:ph idx="1"/>
          </p:nvPr>
        </p:nvSpPr>
        <p:spPr>
          <a:xfrm>
            <a:off x="1522222" y="1340768"/>
            <a:ext cx="9828774" cy="5328592"/>
          </a:xfrm>
        </p:spPr>
        <p:txBody>
          <a:bodyPr>
            <a:normAutofit fontScale="92500" lnSpcReduction="20000"/>
          </a:bodyPr>
          <a:lstStyle/>
          <a:p>
            <a:pPr marL="0" indent="0">
              <a:buNone/>
            </a:pPr>
            <a:r>
              <a:rPr lang="el-GR" dirty="0">
                <a:solidFill>
                  <a:srgbClr val="00B0F0"/>
                </a:solidFill>
              </a:rPr>
              <a:t>Βαθμολογία-σκορ</a:t>
            </a:r>
          </a:p>
          <a:p>
            <a:pPr marL="0" indent="0">
              <a:lnSpc>
                <a:spcPct val="100000"/>
              </a:lnSpc>
              <a:buNone/>
            </a:pPr>
            <a:r>
              <a:rPr lang="el-GR" dirty="0"/>
              <a:t>Ο χρήστης ενός παιχνιδιού ανάλογα με τη συμπεριφορά και τις επιδόσεις του ανταμείβεται με διάφορους τρόπους (ξεκλείδωμα κρυφών επιπέδων, νέα όπλα, περισσότερη δύναμη, </a:t>
            </a:r>
            <a:r>
              <a:rPr lang="el-GR" dirty="0" err="1"/>
              <a:t>κτλ</a:t>
            </a:r>
            <a:r>
              <a:rPr lang="el-GR" dirty="0"/>
              <a:t>). Η πιο απλή και αποτελεσματική επιβράβευση είναι η συγκέντρωση βαθμών ανάλογα με τις επιτυχίες του, το σκορ. Είναι ένα μέσο σύγκρισης με τις επιδόσεις άλλων παικτών και συνάμα ένας πολύ αποτελεσματικός τρόπος να αναγκαστεί ο παίκτης να ξαναπαίξει το παιχνίδι, που αποτελεί και δείκτη επιτυχίας του παιχνιδιού. Δεν αρκεί η ολοκλήρωση των επιπέδων ενός παιχνιδιού, αυτό πρέπει να γίνει με τη μεγαλύτερη δυνατή βαθμολογία.</a:t>
            </a:r>
          </a:p>
          <a:p>
            <a:pPr marL="0" indent="0">
              <a:lnSpc>
                <a:spcPct val="100000"/>
              </a:lnSpc>
              <a:buNone/>
            </a:pPr>
            <a:r>
              <a:rPr lang="el-GR" dirty="0" smtClean="0"/>
              <a:t>Αναμφισβήτητα </a:t>
            </a:r>
            <a:r>
              <a:rPr lang="el-GR" dirty="0"/>
              <a:t>υπάρχουν εφαρμογές της Ε.Π. που η βαθμολογία είναι απαραίτητη, όπως υπάρχουν άλλες που αυτό το στοιχείο δεν χρειάζεται. </a:t>
            </a:r>
          </a:p>
          <a:p>
            <a:pPr marL="0" indent="0">
              <a:lnSpc>
                <a:spcPct val="100000"/>
              </a:lnSpc>
              <a:buNone/>
            </a:pPr>
            <a:r>
              <a:rPr lang="el-GR" dirty="0" smtClean="0"/>
              <a:t>Η </a:t>
            </a:r>
            <a:r>
              <a:rPr lang="el-GR" dirty="0"/>
              <a:t>βαθμολογία υλοποιείται μέσω μετρητών μέσα στο πρόγραμμα που αυξάνονται με βάση στοιχεία που στέλνουν σκανδάλες. </a:t>
            </a:r>
          </a:p>
          <a:p>
            <a:pPr marL="0" indent="0">
              <a:lnSpc>
                <a:spcPct val="100000"/>
              </a:lnSpc>
              <a:buNone/>
            </a:pPr>
            <a:r>
              <a:rPr lang="el-GR" dirty="0" smtClean="0"/>
              <a:t>Είναι </a:t>
            </a:r>
            <a:r>
              <a:rPr lang="el-GR" dirty="0"/>
              <a:t>στο χέρι του σχεδιαστή να τις τοποθετήσει, να τις αφαιρέσει ή να κάνει τα στοιχεία της βαθμολογίας μη </a:t>
            </a:r>
            <a:r>
              <a:rPr lang="el-GR" dirty="0" err="1"/>
              <a:t>προσβάσιμα</a:t>
            </a:r>
            <a:r>
              <a:rPr lang="el-GR" dirty="0"/>
              <a:t> στο χρήστη. </a:t>
            </a:r>
          </a:p>
          <a:p>
            <a:pPr marL="0" indent="0">
              <a:buNone/>
            </a:pPr>
            <a:endParaRPr lang="el-GR" dirty="0">
              <a:solidFill>
                <a:srgbClr val="00B0F0"/>
              </a:solidFill>
            </a:endParaRPr>
          </a:p>
        </p:txBody>
      </p:sp>
    </p:spTree>
    <p:extLst>
      <p:ext uri="{BB962C8B-B14F-4D97-AF65-F5344CB8AC3E}">
        <p14:creationId xmlns:p14="http://schemas.microsoft.com/office/powerpoint/2010/main" xmlns="" val="2382059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62179"/>
            <a:ext cx="9144001" cy="699864"/>
          </a:xfrm>
        </p:spPr>
        <p:txBody>
          <a:bodyPr>
            <a:normAutofit fontScale="90000"/>
          </a:bodyPr>
          <a:lstStyle/>
          <a:p>
            <a:r>
              <a:rPr lang="el-GR" dirty="0">
                <a:solidFill>
                  <a:srgbClr val="00B0F0"/>
                </a:solidFill>
              </a:rPr>
              <a:t>Πεδία εφαρμογών των παιχνιδιών βολών πρώτου προσώπου </a:t>
            </a:r>
          </a:p>
        </p:txBody>
      </p:sp>
      <p:sp>
        <p:nvSpPr>
          <p:cNvPr id="14" name="Content Placeholder 13"/>
          <p:cNvSpPr>
            <a:spLocks noGrp="1"/>
          </p:cNvSpPr>
          <p:nvPr>
            <p:ph idx="1"/>
          </p:nvPr>
        </p:nvSpPr>
        <p:spPr>
          <a:xfrm>
            <a:off x="1522222" y="1530308"/>
            <a:ext cx="9828774" cy="5328592"/>
          </a:xfrm>
        </p:spPr>
        <p:txBody>
          <a:bodyPr>
            <a:normAutofit/>
          </a:bodyPr>
          <a:lstStyle/>
          <a:p>
            <a:pPr marL="0" indent="0">
              <a:buNone/>
            </a:pPr>
            <a:r>
              <a:rPr lang="el-GR" dirty="0"/>
              <a:t>Τα παιχνίδια μπορούν -θεωρητικά τουλάχιστο- να χρησιμοποιηθούν σε όλα εκείνα τα πεδία όπου ήδη χρησιμοποιούνται εφαρμογές Ε.Π. </a:t>
            </a:r>
          </a:p>
          <a:p>
            <a:pPr marL="0" indent="0">
              <a:buNone/>
            </a:pPr>
            <a:r>
              <a:rPr lang="el-GR" dirty="0" smtClean="0"/>
              <a:t>Ισχύει </a:t>
            </a:r>
            <a:r>
              <a:rPr lang="el-GR" dirty="0"/>
              <a:t>όμως κάτι τέτοιο; </a:t>
            </a:r>
          </a:p>
          <a:p>
            <a:pPr marL="0" indent="0">
              <a:buNone/>
            </a:pPr>
            <a:r>
              <a:rPr lang="el-GR" dirty="0" smtClean="0"/>
              <a:t>Υπάρχουν </a:t>
            </a:r>
            <a:r>
              <a:rPr lang="el-GR" dirty="0"/>
              <a:t>παραδείγματα εφαρμογών Ε.Π. όπου χρησιμοποιήθηκαν τρισδιάστατα παιχνίδια, εκτός από ψυχαγωγικούς σκοπούς; </a:t>
            </a:r>
          </a:p>
          <a:p>
            <a:pPr marL="0" indent="0">
              <a:buNone/>
            </a:pPr>
            <a:r>
              <a:rPr lang="el-GR" dirty="0" smtClean="0"/>
              <a:t>Η </a:t>
            </a:r>
            <a:r>
              <a:rPr lang="el-GR" dirty="0"/>
              <a:t>απάντηση είναι καταφατική. </a:t>
            </a:r>
          </a:p>
          <a:p>
            <a:pPr marL="0" indent="0">
              <a:buNone/>
            </a:pPr>
            <a:r>
              <a:rPr lang="el-GR" dirty="0" smtClean="0"/>
              <a:t>Τα </a:t>
            </a:r>
            <a:r>
              <a:rPr lang="el-GR" dirty="0"/>
              <a:t>παιχνίδια χρησιμοποιούνται ήδη σε ένα ευρύ φάσμα δραστηριοτήτων και επιστημών, με πιο χαρακτηριστικά τα παρακάτω παραδείγματα. </a:t>
            </a:r>
          </a:p>
          <a:p>
            <a:pPr marL="0" indent="0">
              <a:buNone/>
            </a:pPr>
            <a:endParaRPr lang="en-US" dirty="0"/>
          </a:p>
        </p:txBody>
      </p:sp>
    </p:spTree>
    <p:extLst>
      <p:ext uri="{BB962C8B-B14F-4D97-AF65-F5344CB8AC3E}">
        <p14:creationId xmlns:p14="http://schemas.microsoft.com/office/powerpoint/2010/main" xmlns="" val="24567377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62179"/>
            <a:ext cx="9144001" cy="699864"/>
          </a:xfrm>
        </p:spPr>
        <p:txBody>
          <a:bodyPr>
            <a:normAutofit fontScale="90000"/>
          </a:bodyPr>
          <a:lstStyle/>
          <a:p>
            <a:r>
              <a:rPr lang="el-GR" dirty="0">
                <a:solidFill>
                  <a:srgbClr val="00B0F0"/>
                </a:solidFill>
              </a:rPr>
              <a:t>Πεδία εφαρμογών των παιχνιδιών βολών πρώτου προσώπου </a:t>
            </a:r>
          </a:p>
        </p:txBody>
      </p:sp>
      <p:sp>
        <p:nvSpPr>
          <p:cNvPr id="14" name="Content Placeholder 13"/>
          <p:cNvSpPr>
            <a:spLocks noGrp="1"/>
          </p:cNvSpPr>
          <p:nvPr>
            <p:ph idx="1"/>
          </p:nvPr>
        </p:nvSpPr>
        <p:spPr>
          <a:xfrm>
            <a:off x="1522222" y="1196752"/>
            <a:ext cx="9828774" cy="5328592"/>
          </a:xfrm>
        </p:spPr>
        <p:txBody>
          <a:bodyPr>
            <a:normAutofit fontScale="85000" lnSpcReduction="20000"/>
          </a:bodyPr>
          <a:lstStyle/>
          <a:p>
            <a:pPr marL="0" indent="0">
              <a:buNone/>
            </a:pPr>
            <a:r>
              <a:rPr lang="el-GR" dirty="0">
                <a:solidFill>
                  <a:srgbClr val="00B0F0"/>
                </a:solidFill>
              </a:rPr>
              <a:t>Εφαρμογές στον τομέα της άμυνας</a:t>
            </a:r>
          </a:p>
          <a:p>
            <a:pPr marL="0" indent="0">
              <a:buNone/>
            </a:pPr>
            <a:r>
              <a:rPr lang="el-GR" dirty="0"/>
              <a:t>Το ινστιτούτο ερευνών του αμερικανικού στρατού αναζήτησε μεθόδους ώστε να εκπαιδεύσει τους στρατιώτες στη νέα πολεμική τεχνολογία. Θεώρησε ότι οι εφαρμογές Ε.Π. είναι η ενδεδειγμένη λύση, αλλά λόγω του μεγάλου κόστους, αλλά και γιατί ο εξοπλισμός δεν είναι εύχρηστος διερεύνησε και μία διαφορετική προσέγγιση. </a:t>
            </a:r>
          </a:p>
          <a:p>
            <a:pPr marL="0" indent="0">
              <a:buNone/>
            </a:pPr>
            <a:r>
              <a:rPr lang="el-GR" dirty="0" smtClean="0"/>
              <a:t>Οι </a:t>
            </a:r>
            <a:r>
              <a:rPr lang="el-GR" dirty="0"/>
              <a:t>υπεύθυνοι του προγράμματος D.I.V.E. (</a:t>
            </a:r>
            <a:r>
              <a:rPr lang="el-GR" dirty="0" err="1"/>
              <a:t>Dismounted</a:t>
            </a:r>
            <a:r>
              <a:rPr lang="el-GR" dirty="0"/>
              <a:t> </a:t>
            </a:r>
            <a:r>
              <a:rPr lang="el-GR" dirty="0" err="1"/>
              <a:t>Infantry</a:t>
            </a:r>
            <a:r>
              <a:rPr lang="el-GR" dirty="0"/>
              <a:t> </a:t>
            </a:r>
            <a:r>
              <a:rPr lang="el-GR" dirty="0" err="1"/>
              <a:t>Virtual</a:t>
            </a:r>
            <a:r>
              <a:rPr lang="el-GR" dirty="0"/>
              <a:t> </a:t>
            </a:r>
            <a:r>
              <a:rPr lang="el-GR" dirty="0" err="1"/>
              <a:t>Environment</a:t>
            </a:r>
            <a:r>
              <a:rPr lang="el-GR" dirty="0"/>
              <a:t>) έστρεψαν το ενδιαφέρον τους στα παιχνίδια τα οποία θα μπορούσαν να τροποποιήσουν και κατέληξαν στο </a:t>
            </a:r>
            <a:r>
              <a:rPr lang="el-GR" dirty="0" err="1"/>
              <a:t>Half-Life</a:t>
            </a:r>
            <a:r>
              <a:rPr lang="el-GR" dirty="0"/>
              <a:t>. </a:t>
            </a:r>
          </a:p>
          <a:p>
            <a:pPr marL="0" indent="0">
              <a:buNone/>
            </a:pPr>
            <a:r>
              <a:rPr lang="el-GR" dirty="0" smtClean="0"/>
              <a:t>Αντικαταστάθηκαν </a:t>
            </a:r>
            <a:r>
              <a:rPr lang="el-GR" dirty="0"/>
              <a:t>τα όπλα του παιχνιδιού, εξαλείφθηκαν όλα τα στοιχεία επιστημονικής φαντασίας και αντικαταστάθηκαν όλοι οι αντίπαλοι-τέρατα με πλήρως ελεγχόμενους από τον παίκτη ανθρώπινους χαρακτήρες. </a:t>
            </a:r>
          </a:p>
          <a:p>
            <a:pPr marL="0" indent="0">
              <a:buNone/>
            </a:pPr>
            <a:r>
              <a:rPr lang="el-GR" dirty="0" smtClean="0"/>
              <a:t>Η </a:t>
            </a:r>
            <a:r>
              <a:rPr lang="el-GR" dirty="0"/>
              <a:t>πιλοτική εφαρμογή κράτησε ένα χρόνο. Το σημαντικότερο στοιχείο ήταν ότι οι διαφορετικές δεξιότητες παιξίματος ενός παιχνιδιού από τον κάθε παίκτη-στρατιώτη δεν επηρέασαν την απόδοσή του κατά την προσομοίωση και η προσομοίωση αντιμετωπίστηκε ως εκπαίδευση σε πραγματικό περιβάλλον. </a:t>
            </a:r>
          </a:p>
          <a:p>
            <a:pPr marL="0" indent="0">
              <a:buNone/>
            </a:pPr>
            <a:r>
              <a:rPr lang="el-GR" dirty="0" smtClean="0"/>
              <a:t>Αξιοποιώντας </a:t>
            </a:r>
            <a:r>
              <a:rPr lang="el-GR" dirty="0"/>
              <a:t>τη δυνατότητα καταγραφής των ενεργειών του παίκτη, έγινε πολύ γρηγορότερα η αξιολόγηση των επιδόσεων και η επισήμανση των αδυναμιών και προτερημάτων του κάθε συμμετέχοντα. </a:t>
            </a:r>
            <a:endParaRPr lang="en-US" dirty="0"/>
          </a:p>
        </p:txBody>
      </p:sp>
    </p:spTree>
    <p:extLst>
      <p:ext uri="{BB962C8B-B14F-4D97-AF65-F5344CB8AC3E}">
        <p14:creationId xmlns:p14="http://schemas.microsoft.com/office/powerpoint/2010/main" xmlns="" val="8713926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62179"/>
            <a:ext cx="9144001" cy="699864"/>
          </a:xfrm>
        </p:spPr>
        <p:txBody>
          <a:bodyPr>
            <a:normAutofit fontScale="90000"/>
          </a:bodyPr>
          <a:lstStyle/>
          <a:p>
            <a:r>
              <a:rPr lang="el-GR" dirty="0">
                <a:solidFill>
                  <a:srgbClr val="00B0F0"/>
                </a:solidFill>
              </a:rPr>
              <a:t>Πεδία εφαρμογών των παιχνιδιών βολών πρώτου προσώπου </a:t>
            </a:r>
          </a:p>
        </p:txBody>
      </p:sp>
      <p:sp>
        <p:nvSpPr>
          <p:cNvPr id="14" name="Content Placeholder 13"/>
          <p:cNvSpPr>
            <a:spLocks noGrp="1"/>
          </p:cNvSpPr>
          <p:nvPr>
            <p:ph idx="1"/>
          </p:nvPr>
        </p:nvSpPr>
        <p:spPr>
          <a:xfrm>
            <a:off x="1522222" y="1196752"/>
            <a:ext cx="9828774" cy="5328592"/>
          </a:xfrm>
        </p:spPr>
        <p:txBody>
          <a:bodyPr>
            <a:normAutofit fontScale="92500"/>
          </a:bodyPr>
          <a:lstStyle/>
          <a:p>
            <a:pPr marL="0" indent="0">
              <a:buNone/>
            </a:pPr>
            <a:r>
              <a:rPr lang="el-GR" dirty="0">
                <a:solidFill>
                  <a:srgbClr val="00B0F0"/>
                </a:solidFill>
              </a:rPr>
              <a:t>Εφαρμογές στην αρχιτεκτονική</a:t>
            </a:r>
          </a:p>
          <a:p>
            <a:pPr marL="0" indent="0">
              <a:buNone/>
            </a:pPr>
            <a:r>
              <a:rPr lang="el-GR" dirty="0" smtClean="0"/>
              <a:t>Το </a:t>
            </a:r>
            <a:r>
              <a:rPr lang="el-GR" dirty="0"/>
              <a:t>αυξημένο κόστος απόκτησης εξοπλισμού και λογισμικού Ε.Π. ήταν επίσης η αιτία που στο Martin Centre for </a:t>
            </a:r>
            <a:r>
              <a:rPr lang="el-GR" dirty="0" err="1"/>
              <a:t>Architectural</a:t>
            </a:r>
            <a:r>
              <a:rPr lang="el-GR" dirty="0"/>
              <a:t> and </a:t>
            </a:r>
            <a:r>
              <a:rPr lang="el-GR" dirty="0" err="1"/>
              <a:t>Urban</a:t>
            </a:r>
            <a:r>
              <a:rPr lang="el-GR" dirty="0"/>
              <a:t> </a:t>
            </a:r>
            <a:r>
              <a:rPr lang="el-GR" dirty="0" err="1"/>
              <a:t>Studies</a:t>
            </a:r>
            <a:r>
              <a:rPr lang="el-GR" dirty="0"/>
              <a:t> του </a:t>
            </a:r>
            <a:r>
              <a:rPr lang="el-GR" dirty="0" err="1"/>
              <a:t>University</a:t>
            </a:r>
            <a:r>
              <a:rPr lang="el-GR" dirty="0"/>
              <a:t> of </a:t>
            </a:r>
            <a:r>
              <a:rPr lang="el-GR" dirty="0" err="1"/>
              <a:t>Cambridge</a:t>
            </a:r>
            <a:r>
              <a:rPr lang="el-GR" dirty="0"/>
              <a:t>, ασχολήθηκαν με τα παιχνίδια βολών πρώτου προσώπου. </a:t>
            </a:r>
          </a:p>
          <a:p>
            <a:pPr marL="0" indent="0">
              <a:buNone/>
            </a:pPr>
            <a:r>
              <a:rPr lang="el-GR" dirty="0" smtClean="0"/>
              <a:t>Στην </a:t>
            </a:r>
            <a:r>
              <a:rPr lang="el-GR" dirty="0"/>
              <a:t>περίπτωση αυτή η αλληλεπίδραση του χρήστη με το περιβάλλον δεν έπαιζε τόσο σημαντικό ρόλο όπως στη στρατιωτική εφαρμογή. Αυτό που ενδιέφερε ήταν: </a:t>
            </a:r>
            <a:endParaRPr lang="el-GR" dirty="0" smtClean="0"/>
          </a:p>
          <a:p>
            <a:pPr marL="0" indent="0">
              <a:buNone/>
            </a:pPr>
            <a:r>
              <a:rPr lang="el-GR" dirty="0" smtClean="0"/>
              <a:t>α</a:t>
            </a:r>
            <a:r>
              <a:rPr lang="el-GR" dirty="0"/>
              <a:t>) η πιστή αναπαράσταση του χώρου και συγκεκριμένα του εσωτερικού ενός κτιρίου και </a:t>
            </a:r>
          </a:p>
          <a:p>
            <a:pPr marL="0" indent="0">
              <a:buNone/>
            </a:pPr>
            <a:r>
              <a:rPr lang="el-GR" dirty="0"/>
              <a:t>β) η δυνατότητα να είναι </a:t>
            </a:r>
            <a:r>
              <a:rPr lang="el-GR" dirty="0" err="1"/>
              <a:t>προσβάσιμη</a:t>
            </a:r>
            <a:r>
              <a:rPr lang="el-GR" dirty="0"/>
              <a:t> η εφαρμογή από το Διαδίκτυο. </a:t>
            </a:r>
          </a:p>
          <a:p>
            <a:pPr marL="0" indent="0">
              <a:buNone/>
            </a:pPr>
            <a:r>
              <a:rPr lang="el-GR" dirty="0" smtClean="0"/>
              <a:t>Χρησιμοποιήθηκε </a:t>
            </a:r>
            <a:r>
              <a:rPr lang="el-GR" dirty="0"/>
              <a:t>το </a:t>
            </a:r>
            <a:r>
              <a:rPr lang="el-GR" dirty="0" err="1"/>
              <a:t>Quake</a:t>
            </a:r>
            <a:r>
              <a:rPr lang="el-GR" dirty="0"/>
              <a:t>, γιατί παρόλο που είναι ξεπερασμένο, ο κώδικας του προγράμματος δίνεται δωρεάν από την κατασκευάστρια εταιρεία.</a:t>
            </a:r>
          </a:p>
          <a:p>
            <a:pPr marL="0" indent="0">
              <a:buNone/>
            </a:pPr>
            <a:endParaRPr lang="en-US" dirty="0"/>
          </a:p>
        </p:txBody>
      </p:sp>
    </p:spTree>
    <p:extLst>
      <p:ext uri="{BB962C8B-B14F-4D97-AF65-F5344CB8AC3E}">
        <p14:creationId xmlns:p14="http://schemas.microsoft.com/office/powerpoint/2010/main" xmlns="" val="3601720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62179"/>
            <a:ext cx="9144001" cy="699864"/>
          </a:xfrm>
        </p:spPr>
        <p:txBody>
          <a:bodyPr>
            <a:normAutofit fontScale="90000"/>
          </a:bodyPr>
          <a:lstStyle/>
          <a:p>
            <a:r>
              <a:rPr lang="el-GR" dirty="0">
                <a:solidFill>
                  <a:srgbClr val="00B0F0"/>
                </a:solidFill>
              </a:rPr>
              <a:t>Πεδία εφαρμογών των παιχνιδιών βολών πρώτου προσώπου </a:t>
            </a:r>
          </a:p>
        </p:txBody>
      </p:sp>
      <p:sp>
        <p:nvSpPr>
          <p:cNvPr id="14" name="Content Placeholder 13"/>
          <p:cNvSpPr>
            <a:spLocks noGrp="1"/>
          </p:cNvSpPr>
          <p:nvPr>
            <p:ph idx="1"/>
          </p:nvPr>
        </p:nvSpPr>
        <p:spPr>
          <a:xfrm>
            <a:off x="1522222" y="1196752"/>
            <a:ext cx="9828774" cy="5328592"/>
          </a:xfrm>
        </p:spPr>
        <p:txBody>
          <a:bodyPr>
            <a:normAutofit fontScale="92500"/>
          </a:bodyPr>
          <a:lstStyle/>
          <a:p>
            <a:pPr marL="0" indent="0">
              <a:buNone/>
            </a:pPr>
            <a:r>
              <a:rPr lang="el-GR" dirty="0">
                <a:solidFill>
                  <a:srgbClr val="00B0F0"/>
                </a:solidFill>
              </a:rPr>
              <a:t>Εφαρμογές στην εκπαίδευση</a:t>
            </a:r>
          </a:p>
          <a:p>
            <a:pPr marL="0" indent="0">
              <a:buNone/>
            </a:pPr>
            <a:r>
              <a:rPr lang="el-GR" dirty="0" smtClean="0"/>
              <a:t>Ένα </a:t>
            </a:r>
            <a:r>
              <a:rPr lang="el-GR" dirty="0"/>
              <a:t>παράδειγμα από το χώρο της εκπαίδευσης, αφορά το πρόγραμμα </a:t>
            </a:r>
            <a:r>
              <a:rPr lang="el-GR" dirty="0" err="1"/>
              <a:t>Virtual</a:t>
            </a:r>
            <a:r>
              <a:rPr lang="el-GR" dirty="0"/>
              <a:t> </a:t>
            </a:r>
            <a:r>
              <a:rPr lang="el-GR" dirty="0" err="1"/>
              <a:t>Florida</a:t>
            </a:r>
            <a:r>
              <a:rPr lang="el-GR" dirty="0"/>
              <a:t> </a:t>
            </a:r>
            <a:r>
              <a:rPr lang="el-GR" dirty="0" err="1"/>
              <a:t>Everglades</a:t>
            </a:r>
            <a:r>
              <a:rPr lang="el-GR" dirty="0"/>
              <a:t>, την αναπαράσταση των υδροβιότοπων της Φλόριντα, που χρηματοδοτήθηκε από την UNESCO (</a:t>
            </a:r>
            <a:r>
              <a:rPr lang="el-GR" dirty="0" err="1"/>
              <a:t>Virtual</a:t>
            </a:r>
            <a:r>
              <a:rPr lang="el-GR" dirty="0"/>
              <a:t> World </a:t>
            </a:r>
            <a:r>
              <a:rPr lang="el-GR" dirty="0" err="1"/>
              <a:t>Heritage</a:t>
            </a:r>
            <a:r>
              <a:rPr lang="el-GR" dirty="0"/>
              <a:t> Project). Ο σκοπός του προγράμματος ήταν η ανάπτυξη ενός πλούσιου σε λεπτομέρειες εικονικού περιβάλλοντος για την ευαισθητοποίηση του κοινού σε θέματα που αφορούν οικοσυστήματα σε κίνδυνο. </a:t>
            </a:r>
          </a:p>
          <a:p>
            <a:pPr marL="0" indent="0">
              <a:buNone/>
            </a:pPr>
            <a:r>
              <a:rPr lang="el-GR" dirty="0" smtClean="0"/>
              <a:t>Το </a:t>
            </a:r>
            <a:r>
              <a:rPr lang="el-GR" dirty="0"/>
              <a:t>ζητούμενο σε αυτή την περίπτωση ήταν το κόστος της εφαρμογής να είναι χαμηλό και για το λόγο αυτό προτιμήθηκε, όπως και στις προηγούμενες περιπτώσεις, ένα παιχνίδι βολών πρώτου προσώπου, το </a:t>
            </a:r>
            <a:r>
              <a:rPr lang="el-GR" dirty="0" err="1"/>
              <a:t>Unreal</a:t>
            </a:r>
            <a:r>
              <a:rPr lang="el-GR" dirty="0"/>
              <a:t>. </a:t>
            </a:r>
          </a:p>
          <a:p>
            <a:pPr marL="0" indent="0">
              <a:buNone/>
            </a:pPr>
            <a:r>
              <a:rPr lang="el-GR" dirty="0" smtClean="0"/>
              <a:t>Χρησιμοποιώντας </a:t>
            </a:r>
            <a:r>
              <a:rPr lang="el-GR" dirty="0"/>
              <a:t>αυτό το παιχνίδι, </a:t>
            </a:r>
            <a:r>
              <a:rPr lang="el-GR" dirty="0" err="1"/>
              <a:t>μοντελοποιήθηκε</a:t>
            </a:r>
            <a:r>
              <a:rPr lang="el-GR" dirty="0"/>
              <a:t> και κατασκευάστηκε μία πιστή αναπαράσταση ενός μέρους του υδροβιότοπου, χρησιμοποιήθηκε </a:t>
            </a:r>
            <a:r>
              <a:rPr lang="el-GR" dirty="0" err="1"/>
              <a:t>πολυκάναλος</a:t>
            </a:r>
            <a:r>
              <a:rPr lang="el-GR" dirty="0"/>
              <a:t> ήχος και προστέθηκαν κινούμενα ζώα. Ο χρήστης μπορούσε να </a:t>
            </a:r>
            <a:r>
              <a:rPr lang="el-GR" dirty="0" err="1"/>
              <a:t>πλοηγηθεί</a:t>
            </a:r>
            <a:r>
              <a:rPr lang="el-GR" dirty="0"/>
              <a:t> στον εικονικό κόσμο “πετώντας”, έχοντας δηλαδή άποψη πρώτου προσώπου αλλά από ψηλά. </a:t>
            </a:r>
          </a:p>
          <a:p>
            <a:pPr marL="0" indent="0">
              <a:buNone/>
            </a:pPr>
            <a:endParaRPr lang="en-US" dirty="0"/>
          </a:p>
        </p:txBody>
      </p:sp>
    </p:spTree>
    <p:extLst>
      <p:ext uri="{BB962C8B-B14F-4D97-AF65-F5344CB8AC3E}">
        <p14:creationId xmlns:p14="http://schemas.microsoft.com/office/powerpoint/2010/main" xmlns="" val="33524457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62179"/>
            <a:ext cx="9144001" cy="699864"/>
          </a:xfrm>
        </p:spPr>
        <p:txBody>
          <a:bodyPr>
            <a:normAutofit fontScale="90000"/>
          </a:bodyPr>
          <a:lstStyle/>
          <a:p>
            <a:r>
              <a:rPr lang="el-GR" dirty="0">
                <a:solidFill>
                  <a:srgbClr val="00B0F0"/>
                </a:solidFill>
              </a:rPr>
              <a:t>Πεδία εφαρμογών των παιχνιδιών βολών πρώτου προσώπου </a:t>
            </a:r>
          </a:p>
        </p:txBody>
      </p:sp>
      <p:sp>
        <p:nvSpPr>
          <p:cNvPr id="14" name="Content Placeholder 13"/>
          <p:cNvSpPr>
            <a:spLocks noGrp="1"/>
          </p:cNvSpPr>
          <p:nvPr>
            <p:ph idx="1"/>
          </p:nvPr>
        </p:nvSpPr>
        <p:spPr>
          <a:xfrm>
            <a:off x="1522222" y="1501280"/>
            <a:ext cx="9828774" cy="5328592"/>
          </a:xfrm>
        </p:spPr>
        <p:txBody>
          <a:bodyPr>
            <a:normAutofit/>
          </a:bodyPr>
          <a:lstStyle/>
          <a:p>
            <a:pPr marL="0" indent="0">
              <a:buNone/>
            </a:pPr>
            <a:r>
              <a:rPr lang="el-GR" dirty="0"/>
              <a:t>Ακόμα ένα παράδειγμα χρήσης παιχνιδιού στην εκπαίδευση, συγκεκριμένα και πάλι του </a:t>
            </a:r>
            <a:r>
              <a:rPr lang="el-GR" dirty="0" err="1"/>
              <a:t>Unreal</a:t>
            </a:r>
            <a:r>
              <a:rPr lang="el-GR" dirty="0"/>
              <a:t>, έρχεται από τη NASA. Αφορά την αναπαράσταση του Διεθνούς Διαστημικού Σταθμού (</a:t>
            </a:r>
            <a:r>
              <a:rPr lang="el-GR" dirty="0" err="1"/>
              <a:t>Virtual</a:t>
            </a:r>
            <a:r>
              <a:rPr lang="el-GR" dirty="0"/>
              <a:t> International </a:t>
            </a:r>
            <a:r>
              <a:rPr lang="el-GR" dirty="0" err="1"/>
              <a:t>Space</a:t>
            </a:r>
            <a:r>
              <a:rPr lang="el-GR" dirty="0"/>
              <a:t> </a:t>
            </a:r>
            <a:r>
              <a:rPr lang="el-GR" dirty="0" err="1"/>
              <a:t>Station</a:t>
            </a:r>
            <a:r>
              <a:rPr lang="el-GR" dirty="0"/>
              <a:t>, VISS). </a:t>
            </a:r>
          </a:p>
          <a:p>
            <a:pPr marL="0" indent="0">
              <a:buNone/>
            </a:pPr>
            <a:r>
              <a:rPr lang="el-GR" dirty="0" smtClean="0"/>
              <a:t>Ο </a:t>
            </a:r>
            <a:r>
              <a:rPr lang="el-GR" dirty="0"/>
              <a:t>σταθμός αποδίδεται με μεγάλη λεπτομέρεια χρησιμοποιώντας τα πραγματικά τεχνικά του στοιχεία. Ο χρήστης μπορεί να περπατήσει στο εσωτερικό του, να πετάξει έξω στο διάστημα και να συνεργαστεί με άλλους χρήστες. Επιλεγμένα σημεία του σταθμού είναι σημειωμένα με ένα ερωτηματικό και ακουμπώντας τα ο χρήστης μπορεί να πάρει παραπάνω πληροφορίες. </a:t>
            </a:r>
          </a:p>
          <a:p>
            <a:pPr marL="0" indent="0">
              <a:buNone/>
            </a:pPr>
            <a:r>
              <a:rPr lang="el-GR" dirty="0" smtClean="0"/>
              <a:t>Η </a:t>
            </a:r>
            <a:r>
              <a:rPr lang="el-GR" dirty="0"/>
              <a:t>συγκεκριμένη εφαρμογή περιλαμβάνεται στα εκπαιδευτικά προγράμματα της NASA για μαθητές γυμνασίου. </a:t>
            </a:r>
          </a:p>
          <a:p>
            <a:pPr marL="0" indent="0">
              <a:buNone/>
            </a:pPr>
            <a:endParaRPr lang="en-US" dirty="0"/>
          </a:p>
        </p:txBody>
      </p:sp>
    </p:spTree>
    <p:extLst>
      <p:ext uri="{BB962C8B-B14F-4D97-AF65-F5344CB8AC3E}">
        <p14:creationId xmlns:p14="http://schemas.microsoft.com/office/powerpoint/2010/main" xmlns="" val="3861654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62179"/>
            <a:ext cx="9144001" cy="699864"/>
          </a:xfrm>
        </p:spPr>
        <p:txBody>
          <a:bodyPr>
            <a:normAutofit fontScale="90000"/>
          </a:bodyPr>
          <a:lstStyle/>
          <a:p>
            <a:r>
              <a:rPr lang="el-GR" dirty="0">
                <a:solidFill>
                  <a:srgbClr val="00B0F0"/>
                </a:solidFill>
              </a:rPr>
              <a:t>Πεδία εφαρμογών των παιχνιδιών βολών πρώτου προσώπου </a:t>
            </a:r>
          </a:p>
        </p:txBody>
      </p:sp>
      <p:sp>
        <p:nvSpPr>
          <p:cNvPr id="14" name="Content Placeholder 13"/>
          <p:cNvSpPr>
            <a:spLocks noGrp="1"/>
          </p:cNvSpPr>
          <p:nvPr>
            <p:ph idx="1"/>
          </p:nvPr>
        </p:nvSpPr>
        <p:spPr>
          <a:xfrm>
            <a:off x="1522222" y="1196752"/>
            <a:ext cx="9828774" cy="5328592"/>
          </a:xfrm>
        </p:spPr>
        <p:txBody>
          <a:bodyPr>
            <a:normAutofit/>
          </a:bodyPr>
          <a:lstStyle/>
          <a:p>
            <a:pPr marL="0" indent="0">
              <a:buNone/>
            </a:pPr>
            <a:r>
              <a:rPr lang="el-GR" dirty="0"/>
              <a:t>Το τελευταίο και ίσως πιο χαρακτηριστικό παράδειγμα χρήσης παιχνιδιών για την κατασκευή εικονικών κόσμων, αφορά το πολυσήμαντο έργο του Ιδρύματος Μείζονος Ελληνισμού.</a:t>
            </a:r>
          </a:p>
          <a:p>
            <a:pPr marL="0" indent="0">
              <a:buNone/>
            </a:pPr>
            <a:r>
              <a:rPr lang="el-GR" dirty="0" smtClean="0"/>
              <a:t>Οι </a:t>
            </a:r>
            <a:r>
              <a:rPr lang="el-GR" dirty="0"/>
              <a:t>πιο σημαντικές εφαρμογές που έχει αναπτύξει το τμήμα αυτό είναι η αναπαράσταση της αρχαίας Μιλήτου, ο ναός του Δία στην αρχαία Ολυμπία και τα 4000 χρόνια ελληνικής φορεσιάς. </a:t>
            </a:r>
          </a:p>
          <a:p>
            <a:pPr marL="0" indent="0">
              <a:buNone/>
            </a:pPr>
            <a:r>
              <a:rPr lang="el-GR" dirty="0" smtClean="0"/>
              <a:t>Παρότι </a:t>
            </a:r>
            <a:r>
              <a:rPr lang="el-GR" dirty="0"/>
              <a:t>οι εφαρμογές αυτές ανήκουν στην </a:t>
            </a:r>
            <a:r>
              <a:rPr lang="el-GR" dirty="0" err="1"/>
              <a:t>ημι-εμβυθισμένη</a:t>
            </a:r>
            <a:r>
              <a:rPr lang="el-GR" dirty="0"/>
              <a:t> Ε.Π. και χρησιμοποιούν ιδιαίτερα ακριβό εξοπλισμό, η βάση της ανάπτυξής τους δεν είναι τίποτα άλλο από ένα παιχνίδι, το </a:t>
            </a:r>
            <a:r>
              <a:rPr lang="el-GR" dirty="0" err="1"/>
              <a:t>Doom</a:t>
            </a:r>
            <a:r>
              <a:rPr lang="el-GR" dirty="0"/>
              <a:t>. </a:t>
            </a:r>
          </a:p>
          <a:p>
            <a:pPr marL="0" indent="0">
              <a:buNone/>
            </a:pPr>
            <a:endParaRPr lang="en-US" dirty="0"/>
          </a:p>
        </p:txBody>
      </p:sp>
    </p:spTree>
    <p:extLst>
      <p:ext uri="{BB962C8B-B14F-4D97-AF65-F5344CB8AC3E}">
        <p14:creationId xmlns:p14="http://schemas.microsoft.com/office/powerpoint/2010/main" xmlns="" val="2511939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62179"/>
            <a:ext cx="9144001" cy="699864"/>
          </a:xfrm>
        </p:spPr>
        <p:txBody>
          <a:bodyPr>
            <a:normAutofit fontScale="90000"/>
          </a:bodyPr>
          <a:lstStyle/>
          <a:p>
            <a:r>
              <a:rPr lang="el-GR" dirty="0">
                <a:solidFill>
                  <a:srgbClr val="00B0F0"/>
                </a:solidFill>
              </a:rPr>
              <a:t>Πιθανές επιδράσεις των παιχνιδιών βολών πρώτου προσώπου στα παιδιά</a:t>
            </a:r>
          </a:p>
        </p:txBody>
      </p:sp>
      <p:sp>
        <p:nvSpPr>
          <p:cNvPr id="14" name="Content Placeholder 13"/>
          <p:cNvSpPr>
            <a:spLocks noGrp="1"/>
          </p:cNvSpPr>
          <p:nvPr>
            <p:ph idx="1"/>
          </p:nvPr>
        </p:nvSpPr>
        <p:spPr>
          <a:xfrm>
            <a:off x="1522222" y="1196752"/>
            <a:ext cx="9828774" cy="5328592"/>
          </a:xfrm>
        </p:spPr>
        <p:txBody>
          <a:bodyPr>
            <a:normAutofit fontScale="92500" lnSpcReduction="10000"/>
          </a:bodyPr>
          <a:lstStyle/>
          <a:p>
            <a:pPr marL="0" indent="0">
              <a:buNone/>
            </a:pPr>
            <a:r>
              <a:rPr lang="el-GR" dirty="0"/>
              <a:t>Σχεδόν από την πρώτη ημέρα της εμφάνισής τους, τα ηλεκτρονικά παιχνίδια και ειδικότερα τα παιχνίδια βολών πρώτου προσώπου, δέχονται σοβαρές επικρίσεις για τις πιθανές επιπτώσεις που έχουν στα παιδιά. </a:t>
            </a:r>
          </a:p>
          <a:p>
            <a:pPr marL="0" indent="0">
              <a:buNone/>
            </a:pPr>
            <a:r>
              <a:rPr lang="el-GR" dirty="0" smtClean="0"/>
              <a:t>Η </a:t>
            </a:r>
            <a:r>
              <a:rPr lang="el-GR" dirty="0"/>
              <a:t>κύρια αιτία των επικρίσεων αυτών είναι η βία που είναι κύριο συστατικό τους. Ένας μεγάλος αριθμός μελετών παρουσιάζει στοιχεία που συνδέουν το παίξιμο βίαιων ηλεκτρονικών παιχνιδιών με την αύξηση της βίαιης συμπεριφοράς στα παιδιά, είτε σαν βραχυπρόθεσμη είτε σαν μακροπρόθεσμη επίπτωση. </a:t>
            </a:r>
          </a:p>
          <a:p>
            <a:pPr marL="0" indent="0">
              <a:buNone/>
            </a:pPr>
            <a:r>
              <a:rPr lang="el-GR" dirty="0" smtClean="0"/>
              <a:t>Υπάρχει </a:t>
            </a:r>
            <a:r>
              <a:rPr lang="el-GR" dirty="0"/>
              <a:t>βέβαια και ισχυρός αντίλογος, που στηρίζεται στη </a:t>
            </a:r>
            <a:r>
              <a:rPr lang="el-GR" dirty="0" err="1"/>
              <a:t>μετα</a:t>
            </a:r>
            <a:r>
              <a:rPr lang="el-GR" dirty="0"/>
              <a:t>-ανάλυση όλων των σχετικών ερευνών, που υποστηρίζει ότι τα παραπάνω συμπεράσματα δεν είναι και τόσο βάσιμα, κυρίως λόγω των μικρών δειγμάτων που χρησιμοποίησαν οι έρευνες και των μεθοδολογικών αδυναμιών τους. Σε κάθε περίπτωση, η βία από τα παιχνίδια βολών πρώτου προσώπου είναι στοιχείο που μπορεί να αφαιρεθεί. </a:t>
            </a:r>
          </a:p>
          <a:p>
            <a:pPr marL="0" indent="0">
              <a:buNone/>
            </a:pPr>
            <a:r>
              <a:rPr lang="el-GR" dirty="0" smtClean="0"/>
              <a:t>Το </a:t>
            </a:r>
            <a:r>
              <a:rPr lang="el-GR" dirty="0"/>
              <a:t>πιο σημαντικό είναι ότι δεν υπάρχει διαχωρισμός των διαφόρων ειδών ηλεκτρονικών παιχνιδιών, όλα τα είδη καλύπτονται από τον ενιαίο χαρακτηρισμό βιντεοπαιχνίδια (</a:t>
            </a:r>
            <a:r>
              <a:rPr lang="el-GR" dirty="0" err="1"/>
              <a:t>video</a:t>
            </a:r>
            <a:r>
              <a:rPr lang="el-GR" dirty="0"/>
              <a:t> </a:t>
            </a:r>
            <a:r>
              <a:rPr lang="el-GR" dirty="0" err="1"/>
              <a:t>games</a:t>
            </a:r>
            <a:r>
              <a:rPr lang="el-GR" dirty="0"/>
              <a:t>).</a:t>
            </a:r>
          </a:p>
          <a:p>
            <a:pPr marL="0" indent="0">
              <a:buNone/>
            </a:pPr>
            <a:endParaRPr lang="en-US" dirty="0"/>
          </a:p>
        </p:txBody>
      </p:sp>
    </p:spTree>
    <p:extLst>
      <p:ext uri="{BB962C8B-B14F-4D97-AF65-F5344CB8AC3E}">
        <p14:creationId xmlns:p14="http://schemas.microsoft.com/office/powerpoint/2010/main" xmlns="" val="4267108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62179"/>
            <a:ext cx="9144001" cy="699864"/>
          </a:xfrm>
        </p:spPr>
        <p:txBody>
          <a:bodyPr>
            <a:normAutofit fontScale="90000"/>
          </a:bodyPr>
          <a:lstStyle/>
          <a:p>
            <a:r>
              <a:rPr lang="el-GR" dirty="0">
                <a:solidFill>
                  <a:srgbClr val="00B0F0"/>
                </a:solidFill>
              </a:rPr>
              <a:t>Πιθανές επιδράσεις των παιχνιδιών βολών πρώτου προσώπου στα παιδιά</a:t>
            </a:r>
          </a:p>
        </p:txBody>
      </p:sp>
      <p:sp>
        <p:nvSpPr>
          <p:cNvPr id="14" name="Content Placeholder 13"/>
          <p:cNvSpPr>
            <a:spLocks noGrp="1"/>
          </p:cNvSpPr>
          <p:nvPr>
            <p:ph idx="1"/>
          </p:nvPr>
        </p:nvSpPr>
        <p:spPr>
          <a:xfrm>
            <a:off x="1522222" y="1700808"/>
            <a:ext cx="9828774" cy="5328592"/>
          </a:xfrm>
        </p:spPr>
        <p:txBody>
          <a:bodyPr>
            <a:normAutofit/>
          </a:bodyPr>
          <a:lstStyle/>
          <a:p>
            <a:pPr marL="0" indent="0">
              <a:buNone/>
            </a:pPr>
            <a:r>
              <a:rPr lang="el-GR" dirty="0"/>
              <a:t>Υπάρχουν όμως και ορισμένες μελέτες με ενδιαφέροντα συμπεράσματα.</a:t>
            </a:r>
          </a:p>
          <a:p>
            <a:pPr marL="0" indent="0">
              <a:buNone/>
            </a:pPr>
            <a:r>
              <a:rPr lang="el-GR" dirty="0" smtClean="0"/>
              <a:t>Ένα </a:t>
            </a:r>
            <a:r>
              <a:rPr lang="el-GR" dirty="0"/>
              <a:t>πρώτο συμπέρασμα είναι ότι τα βιντεοπαιχνίδια μπορούν να βελτιώσουν τις δεξιότητες που σχετίζονται με την αντίληψη του χώρου και την ικανότητα να μοιράζεται η προσοχή σε περισσότερα του ενός θέματα. </a:t>
            </a:r>
          </a:p>
          <a:p>
            <a:pPr marL="0" indent="0">
              <a:buNone/>
            </a:pPr>
            <a:r>
              <a:rPr lang="el-GR" dirty="0" smtClean="0"/>
              <a:t>Όσον </a:t>
            </a:r>
            <a:r>
              <a:rPr lang="el-GR" dirty="0"/>
              <a:t>αφορά την αντίληψη του χώρου, φαίνεται ότι μπορούν επίσης να μειώσουν τη διαφορά που υπάρχει στις επιδόσεις μεταξύ αγοριών και κοριτσιών και τα καλύτερα αποτελέσματα επιτυγχάνονται όταν τα παιδιά δεν έχουν τόσο ανεπτυγμένη αυτή τη δεξιότητα. </a:t>
            </a:r>
          </a:p>
          <a:p>
            <a:pPr marL="0" indent="0">
              <a:buNone/>
            </a:pPr>
            <a:endParaRPr lang="en-US" dirty="0"/>
          </a:p>
        </p:txBody>
      </p:sp>
    </p:spTree>
    <p:extLst>
      <p:ext uri="{BB962C8B-B14F-4D97-AF65-F5344CB8AC3E}">
        <p14:creationId xmlns:p14="http://schemas.microsoft.com/office/powerpoint/2010/main" xmlns="" val="20955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62179"/>
            <a:ext cx="9144001" cy="699864"/>
          </a:xfrm>
        </p:spPr>
        <p:txBody>
          <a:bodyPr>
            <a:normAutofit fontScale="90000"/>
          </a:bodyPr>
          <a:lstStyle/>
          <a:p>
            <a:r>
              <a:rPr lang="el-GR" dirty="0">
                <a:solidFill>
                  <a:srgbClr val="00B0F0"/>
                </a:solidFill>
              </a:rPr>
              <a:t>Πιθανές επιδράσεις των παιχνιδιών βολών πρώτου προσώπου στα παιδιά</a:t>
            </a:r>
          </a:p>
        </p:txBody>
      </p:sp>
      <p:sp>
        <p:nvSpPr>
          <p:cNvPr id="14" name="Content Placeholder 13"/>
          <p:cNvSpPr>
            <a:spLocks noGrp="1"/>
          </p:cNvSpPr>
          <p:nvPr>
            <p:ph idx="1"/>
          </p:nvPr>
        </p:nvSpPr>
        <p:spPr>
          <a:xfrm>
            <a:off x="1522222" y="1196752"/>
            <a:ext cx="9828774" cy="5328592"/>
          </a:xfrm>
        </p:spPr>
        <p:txBody>
          <a:bodyPr>
            <a:normAutofit fontScale="92500" lnSpcReduction="20000"/>
          </a:bodyPr>
          <a:lstStyle/>
          <a:p>
            <a:pPr marL="0" indent="0">
              <a:buNone/>
            </a:pPr>
            <a:r>
              <a:rPr lang="el-GR" dirty="0"/>
              <a:t>Ο παίκτης για να κερδίσει στα βίαια βιντεοπαιχνίδια πρέπει να υιοθετήσει μία βίαιη συμπεριφορά απέναντι στους εικονικούς αντιπάλους του. Αυτή η βίαιη συμπεριφορά οδηγεί στην επιβράβευσή του, που έχει τη μορφή υψηλής βαθμολογίας ή το πέρασμα σε επόμενο επίπεδο ή τελικά τη νίκη στο παιχνίδι. </a:t>
            </a:r>
          </a:p>
          <a:p>
            <a:pPr marL="0" indent="0">
              <a:buNone/>
            </a:pPr>
            <a:r>
              <a:rPr lang="el-GR" dirty="0" smtClean="0"/>
              <a:t>Το </a:t>
            </a:r>
            <a:r>
              <a:rPr lang="el-GR" dirty="0"/>
              <a:t>ίδιο επαναλαμβάνεται με κάθε νέο βίαιο βιντεοπαιχνίδι που παίζει ο παίκτης. Αυτό το σχήμα από μόνο του είναι μία πολύ αποτελεσματική “διδακτική” μέθοδος. </a:t>
            </a:r>
          </a:p>
          <a:p>
            <a:pPr marL="0" indent="0">
              <a:buNone/>
            </a:pPr>
            <a:r>
              <a:rPr lang="el-GR" dirty="0" smtClean="0"/>
              <a:t>Συνεχής </a:t>
            </a:r>
            <a:r>
              <a:rPr lang="el-GR" dirty="0"/>
              <a:t>επανάληψη αυτής της συμπεριφοράς, σε συνδυασμό με την αληθοφάνεια ορισμένων παιχνιδιών, μπορεί τελικά να οδηγήσει στη σύγχυση των σεναρίων που αναπτύχθηκαν για να περιγράψουν συμπεριφορές στο παιχνίδι, με σενάρια που περιγράφουν συμπεριφορές στον πραγματικό κόσμο.    </a:t>
            </a:r>
          </a:p>
          <a:p>
            <a:pPr marL="0" indent="0">
              <a:buNone/>
            </a:pPr>
            <a:r>
              <a:rPr lang="el-GR" dirty="0" smtClean="0"/>
              <a:t>Αναφέρθηκε </a:t>
            </a:r>
            <a:r>
              <a:rPr lang="el-GR" dirty="0"/>
              <a:t>ότι με όρους σεναρίων μπορεί να εξηγηθεί επίσης ο τρόπος απόκτησης δεξιοτήτων με την πρακτική εξάσκηση. </a:t>
            </a:r>
          </a:p>
          <a:p>
            <a:pPr marL="0" indent="0">
              <a:buNone/>
            </a:pPr>
            <a:r>
              <a:rPr lang="el-GR" dirty="0" smtClean="0"/>
              <a:t>Αν </a:t>
            </a:r>
            <a:r>
              <a:rPr lang="el-GR" dirty="0"/>
              <a:t>όντως ισχύει ότι σενάρια που δημιουργήθηκαν παίζοντας βιντεοπαιχνίδια μπορούν και αυτά να μεταφέρονται στην πραγματικότητα, τότε δεν υπάρχει λόγος να μην χρησιμοποιηθούν τα βιντεοπαιχνίδια για πρακτική εξάσκηση των παιδιών σε διάφορες δεξιότητες.</a:t>
            </a:r>
          </a:p>
          <a:p>
            <a:pPr marL="0" indent="0">
              <a:buNone/>
            </a:pPr>
            <a:endParaRPr lang="en-US" dirty="0"/>
          </a:p>
        </p:txBody>
      </p:sp>
    </p:spTree>
    <p:extLst>
      <p:ext uri="{BB962C8B-B14F-4D97-AF65-F5344CB8AC3E}">
        <p14:creationId xmlns:p14="http://schemas.microsoft.com/office/powerpoint/2010/main" xmlns="" val="3284367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Προσδιορισμός των δομικών στοιχείων του λογισμικού κατασκευής εικονικών  κόσμων </a:t>
            </a:r>
          </a:p>
        </p:txBody>
      </p:sp>
      <p:sp>
        <p:nvSpPr>
          <p:cNvPr id="14" name="Content Placeholder 13"/>
          <p:cNvSpPr>
            <a:spLocks noGrp="1"/>
          </p:cNvSpPr>
          <p:nvPr>
            <p:ph idx="1"/>
          </p:nvPr>
        </p:nvSpPr>
        <p:spPr>
          <a:xfrm>
            <a:off x="1629916" y="1340768"/>
            <a:ext cx="9828774" cy="5328592"/>
          </a:xfrm>
        </p:spPr>
        <p:txBody>
          <a:bodyPr>
            <a:normAutofit fontScale="92500" lnSpcReduction="20000"/>
          </a:bodyPr>
          <a:lstStyle/>
          <a:p>
            <a:pPr marL="0" indent="0">
              <a:buNone/>
            </a:pPr>
            <a:r>
              <a:rPr lang="el-GR" dirty="0" err="1">
                <a:solidFill>
                  <a:srgbClr val="00B0F0"/>
                </a:solidFill>
              </a:rPr>
              <a:t>Renderer</a:t>
            </a:r>
            <a:endParaRPr lang="el-GR" dirty="0">
              <a:solidFill>
                <a:srgbClr val="00B0F0"/>
              </a:solidFill>
            </a:endParaRPr>
          </a:p>
          <a:p>
            <a:pPr marL="0" indent="0">
              <a:buNone/>
            </a:pPr>
            <a:r>
              <a:rPr lang="el-GR" dirty="0"/>
              <a:t>Ο </a:t>
            </a:r>
            <a:r>
              <a:rPr lang="el-GR" dirty="0" err="1"/>
              <a:t>renderer</a:t>
            </a:r>
            <a:r>
              <a:rPr lang="el-GR" dirty="0"/>
              <a:t> αναλαμβάνει τη μετατροπή ενός τρισδιάστατου μοντέλου που αποτελείται αρχικά μόνο από πολύγωνα, σε ένα μοντέλο που έχει “ντυθεί” με κάποιο υλικό, έχει χρωματιστεί, έχει φωτιστεί και έχει </a:t>
            </a:r>
            <a:r>
              <a:rPr lang="el-GR" dirty="0" err="1"/>
              <a:t>σκιαστεί</a:t>
            </a:r>
            <a:r>
              <a:rPr lang="el-GR" dirty="0"/>
              <a:t>. </a:t>
            </a:r>
          </a:p>
          <a:p>
            <a:pPr marL="0" indent="0">
              <a:buNone/>
            </a:pPr>
            <a:endParaRPr lang="el-GR" dirty="0"/>
          </a:p>
          <a:p>
            <a:pPr marL="0" indent="0">
              <a:buNone/>
            </a:pPr>
            <a:r>
              <a:rPr lang="el-GR" dirty="0"/>
              <a:t>Ο τρόπος με τον οποίο το πρόγραμμα διαχειρίζεται τα πολύγωνα ενός μοντέλου είναι η πρώτη σημαντική του εργασία.</a:t>
            </a:r>
          </a:p>
          <a:p>
            <a:pPr marL="0" indent="0">
              <a:buNone/>
            </a:pPr>
            <a:endParaRPr lang="el-GR" dirty="0"/>
          </a:p>
          <a:p>
            <a:pPr marL="0" indent="0">
              <a:buNone/>
            </a:pPr>
            <a:r>
              <a:rPr lang="el-GR" dirty="0"/>
              <a:t>Το επόμενο βήμα είναι ο καθορισμός των πολυγώνων που είναι ορατά σε κάθε δεδομένη στιγμή. Για παράδειγμα, δεν πρέπει να είναι ορατά τα πολύγωνα που βρίσκονται πίσω από ένα τοίχο ή πάνω από μία ορισμένη απόσταση, αλλά θα πρέπει να είναι ορατά τα πολύγωνα πίσω από ένα παράθυρο. </a:t>
            </a:r>
          </a:p>
          <a:p>
            <a:pPr marL="0" indent="0">
              <a:buNone/>
            </a:pPr>
            <a:endParaRPr lang="el-GR" dirty="0"/>
          </a:p>
          <a:p>
            <a:pPr marL="0" indent="0">
              <a:buNone/>
            </a:pPr>
            <a:r>
              <a:rPr lang="el-GR" dirty="0"/>
              <a:t>Στη συνέχεια ακολουθούν ο φωτισμός, οι σκιάσεις και οι υφές των αντικειμένων. </a:t>
            </a:r>
          </a:p>
          <a:p>
            <a:pPr marL="0" indent="0">
              <a:buNone/>
            </a:pPr>
            <a:endParaRPr lang="en-US" dirty="0"/>
          </a:p>
        </p:txBody>
      </p:sp>
    </p:spTree>
    <p:extLst>
      <p:ext uri="{BB962C8B-B14F-4D97-AF65-F5344CB8AC3E}">
        <p14:creationId xmlns:p14="http://schemas.microsoft.com/office/powerpoint/2010/main" xmlns="" val="301564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62179"/>
            <a:ext cx="9144001" cy="699864"/>
          </a:xfrm>
        </p:spPr>
        <p:txBody>
          <a:bodyPr>
            <a:normAutofit fontScale="90000"/>
          </a:bodyPr>
          <a:lstStyle/>
          <a:p>
            <a:r>
              <a:rPr lang="el-GR" dirty="0">
                <a:solidFill>
                  <a:srgbClr val="00B0F0"/>
                </a:solidFill>
              </a:rPr>
              <a:t>Πιθανές επιδράσεις των παιχνιδιών βολών πρώτου προσώπου στα παιδιά</a:t>
            </a:r>
          </a:p>
        </p:txBody>
      </p:sp>
      <p:sp>
        <p:nvSpPr>
          <p:cNvPr id="14" name="Content Placeholder 13"/>
          <p:cNvSpPr>
            <a:spLocks noGrp="1"/>
          </p:cNvSpPr>
          <p:nvPr>
            <p:ph idx="1"/>
          </p:nvPr>
        </p:nvSpPr>
        <p:spPr>
          <a:xfrm>
            <a:off x="1522222" y="1196752"/>
            <a:ext cx="9828774" cy="5328592"/>
          </a:xfrm>
        </p:spPr>
        <p:txBody>
          <a:bodyPr>
            <a:normAutofit fontScale="92500" lnSpcReduction="20000"/>
          </a:bodyPr>
          <a:lstStyle/>
          <a:p>
            <a:pPr marL="0" indent="0">
              <a:buNone/>
            </a:pPr>
            <a:r>
              <a:rPr lang="el-GR" dirty="0"/>
              <a:t>Ένα τελευταίο θέμα που παρουσιάζει ενδιαφέρον, είναι ο τρόπος που ερμηνεύεται η απορρόφηση των παιδιών όταν παίζουν βιντεοπαιχνίδια. </a:t>
            </a:r>
          </a:p>
          <a:p>
            <a:pPr marL="0" indent="0">
              <a:buNone/>
            </a:pPr>
            <a:r>
              <a:rPr lang="el-GR" dirty="0" smtClean="0"/>
              <a:t>Αυτή </a:t>
            </a:r>
            <a:r>
              <a:rPr lang="el-GR" dirty="0"/>
              <a:t>η ψυχολογική απορρόφηση θεωρείται από κάποιους ένας τύπος διαφοροποιημένης κατάστασης της συνείδησης, εμφανίζεται όταν κάποιος είναι </a:t>
            </a:r>
            <a:r>
              <a:rPr lang="el-GR" dirty="0" err="1"/>
              <a:t>εμβυθισμένος</a:t>
            </a:r>
            <a:r>
              <a:rPr lang="el-GR" dirty="0"/>
              <a:t> στην εμπειρία που βιώνει και είναι μία μορφή μη παθολογικής αποσύνδεσης (non-</a:t>
            </a:r>
            <a:r>
              <a:rPr lang="el-GR" dirty="0" err="1"/>
              <a:t>pathological</a:t>
            </a:r>
            <a:r>
              <a:rPr lang="el-GR" dirty="0"/>
              <a:t> </a:t>
            </a:r>
            <a:r>
              <a:rPr lang="el-GR" dirty="0" err="1"/>
              <a:t>dissociation</a:t>
            </a:r>
            <a:r>
              <a:rPr lang="el-GR" dirty="0"/>
              <a:t>). Η μη παθολογική αποσύνδεση είναι αρκετά συχνή στα παιδιά (εκδηλώνεται με ονειροπόληση και φαντασιώσεις) και κορυφώνεται περίπου στην ηλικία των 9-10 ετών </a:t>
            </a:r>
          </a:p>
          <a:p>
            <a:pPr marL="0" indent="0">
              <a:buNone/>
            </a:pPr>
            <a:r>
              <a:rPr lang="el-GR" dirty="0" smtClean="0"/>
              <a:t>Σε </a:t>
            </a:r>
            <a:r>
              <a:rPr lang="el-GR" dirty="0"/>
              <a:t>αυτή την κατάσταση αναστέλλεται η λογική ενοποίηση (</a:t>
            </a:r>
            <a:r>
              <a:rPr lang="el-GR" dirty="0" err="1"/>
              <a:t>logical</a:t>
            </a:r>
            <a:r>
              <a:rPr lang="el-GR" dirty="0"/>
              <a:t> </a:t>
            </a:r>
            <a:r>
              <a:rPr lang="el-GR" dirty="0" err="1"/>
              <a:t>integration</a:t>
            </a:r>
            <a:r>
              <a:rPr lang="el-GR" dirty="0"/>
              <a:t>) σκέψεων, συναισθημάτων και εμπειριών, σαν να αναστέλλεται η ίδια η πραγματικότητα. </a:t>
            </a:r>
          </a:p>
          <a:p>
            <a:pPr marL="0" indent="0">
              <a:buNone/>
            </a:pPr>
            <a:r>
              <a:rPr lang="el-GR" dirty="0" smtClean="0"/>
              <a:t>Όταν </a:t>
            </a:r>
            <a:r>
              <a:rPr lang="el-GR" dirty="0"/>
              <a:t>η εμπειρία που βιώνει ο παίκτης από το παιχνίδι είναι θετική, μοιάζει με την κατάσταση ροής (</a:t>
            </a:r>
            <a:r>
              <a:rPr lang="el-GR" dirty="0" err="1"/>
              <a:t>flow</a:t>
            </a:r>
            <a:r>
              <a:rPr lang="el-GR" dirty="0"/>
              <a:t> </a:t>
            </a:r>
            <a:r>
              <a:rPr lang="el-GR" dirty="0" err="1"/>
              <a:t>state</a:t>
            </a:r>
            <a:r>
              <a:rPr lang="el-GR" dirty="0"/>
              <a:t>) που έχει </a:t>
            </a:r>
            <a:r>
              <a:rPr lang="el-GR" dirty="0" err="1"/>
              <a:t>περιγραφεί</a:t>
            </a:r>
            <a:r>
              <a:rPr lang="el-GR" dirty="0"/>
              <a:t> από τους </a:t>
            </a:r>
            <a:r>
              <a:rPr lang="el-GR" dirty="0" err="1"/>
              <a:t>Csikszentmihalyi</a:t>
            </a:r>
            <a:r>
              <a:rPr lang="el-GR" dirty="0"/>
              <a:t> και </a:t>
            </a:r>
            <a:r>
              <a:rPr lang="el-GR" dirty="0" err="1"/>
              <a:t>Csikszentmihalyi</a:t>
            </a:r>
            <a:r>
              <a:rPr lang="el-GR" dirty="0"/>
              <a:t> που συνδέεται με την ενισχυμένη μάθηση (</a:t>
            </a:r>
            <a:r>
              <a:rPr lang="el-GR" dirty="0" err="1"/>
              <a:t>enhanced</a:t>
            </a:r>
            <a:r>
              <a:rPr lang="el-GR" dirty="0"/>
              <a:t> </a:t>
            </a:r>
            <a:r>
              <a:rPr lang="el-GR" dirty="0" err="1"/>
              <a:t>learning</a:t>
            </a:r>
            <a:r>
              <a:rPr lang="el-GR" dirty="0"/>
              <a:t>). </a:t>
            </a:r>
          </a:p>
          <a:p>
            <a:pPr marL="0" indent="0">
              <a:buNone/>
            </a:pPr>
            <a:r>
              <a:rPr lang="el-GR" dirty="0" smtClean="0"/>
              <a:t>Φαίνεται </a:t>
            </a:r>
            <a:r>
              <a:rPr lang="el-GR" dirty="0"/>
              <a:t>λοιπόν ότι η </a:t>
            </a:r>
            <a:r>
              <a:rPr lang="el-GR" dirty="0" err="1"/>
              <a:t>εμβύθιση</a:t>
            </a:r>
            <a:r>
              <a:rPr lang="el-GR" dirty="0"/>
              <a:t> που είναι σημαντικό στοιχείο της Ε.Π., έχει κοινά στοιχεία -αν όχι ταύτιση- με την απορρόφηση των παιδιών όταν παίζουν βιντεοπαιχνίδια. </a:t>
            </a:r>
          </a:p>
          <a:p>
            <a:pPr marL="0" indent="0">
              <a:buNone/>
            </a:pPr>
            <a:endParaRPr lang="en-US" dirty="0"/>
          </a:p>
        </p:txBody>
      </p:sp>
    </p:spTree>
    <p:extLst>
      <p:ext uri="{BB962C8B-B14F-4D97-AF65-F5344CB8AC3E}">
        <p14:creationId xmlns:p14="http://schemas.microsoft.com/office/powerpoint/2010/main" xmlns="" val="284958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62179"/>
            <a:ext cx="9144001" cy="699864"/>
          </a:xfrm>
        </p:spPr>
        <p:txBody>
          <a:bodyPr>
            <a:normAutofit fontScale="90000"/>
          </a:bodyPr>
          <a:lstStyle/>
          <a:p>
            <a:r>
              <a:rPr lang="el-GR" dirty="0">
                <a:solidFill>
                  <a:srgbClr val="00B0F0"/>
                </a:solidFill>
              </a:rPr>
              <a:t>Πιθανές επιδράσεις των παιχνιδιών βολών πρώτου προσώπου στα παιδιά</a:t>
            </a:r>
          </a:p>
        </p:txBody>
      </p:sp>
      <p:sp>
        <p:nvSpPr>
          <p:cNvPr id="14" name="Content Placeholder 13"/>
          <p:cNvSpPr>
            <a:spLocks noGrp="1"/>
          </p:cNvSpPr>
          <p:nvPr>
            <p:ph idx="1"/>
          </p:nvPr>
        </p:nvSpPr>
        <p:spPr>
          <a:xfrm>
            <a:off x="1522222" y="1628800"/>
            <a:ext cx="9828774" cy="5328592"/>
          </a:xfrm>
        </p:spPr>
        <p:txBody>
          <a:bodyPr>
            <a:normAutofit/>
          </a:bodyPr>
          <a:lstStyle/>
          <a:p>
            <a:pPr marL="0" indent="0">
              <a:buNone/>
            </a:pPr>
            <a:r>
              <a:rPr lang="el-GR" dirty="0"/>
              <a:t>Αυτό λοιπόν που μπορεί να ειπωθεί με σχετική βεβαιότητα είναι ότι οι ψυχολογικοί και γνωστικοί μηχανισμοί που διέπουν τα παιχνίδια βολών πρώτου προσώπου, έχουν σημαντικές ομοιότητες με τους αντίστοιχους μηχανισμούς της Ε.Π., πράγμα που συνηγορεί υπέρ της χρήσης τους σε αντικατάσταση των εξειδικευμένων προγραμμάτων κατασκευής εφαρμογών Ε.Π. </a:t>
            </a:r>
          </a:p>
          <a:p>
            <a:pPr marL="0" indent="0">
              <a:buNone/>
            </a:pPr>
            <a:endParaRPr lang="en-US" dirty="0"/>
          </a:p>
        </p:txBody>
      </p:sp>
    </p:spTree>
    <p:extLst>
      <p:ext uri="{BB962C8B-B14F-4D97-AF65-F5344CB8AC3E}">
        <p14:creationId xmlns:p14="http://schemas.microsoft.com/office/powerpoint/2010/main" xmlns="" val="1282235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222" y="476694"/>
            <a:ext cx="9144001" cy="699864"/>
          </a:xfrm>
        </p:spPr>
        <p:txBody>
          <a:bodyPr>
            <a:normAutofit fontScale="90000"/>
          </a:bodyPr>
          <a:lstStyle/>
          <a:p>
            <a:r>
              <a:rPr lang="el-GR" dirty="0" smtClean="0">
                <a:solidFill>
                  <a:srgbClr val="00B0F0"/>
                </a:solidFill>
              </a:rPr>
              <a:t>Ο τρίτος δρόμος στην κατασκευή εφαρμογών Εικονικής Πραγματικότητας</a:t>
            </a:r>
            <a:endParaRPr lang="en-US" dirty="0">
              <a:solidFill>
                <a:srgbClr val="00B0F0"/>
              </a:solidFill>
            </a:endParaRPr>
          </a:p>
        </p:txBody>
      </p:sp>
      <p:sp>
        <p:nvSpPr>
          <p:cNvPr id="14" name="Content Placeholder 13"/>
          <p:cNvSpPr>
            <a:spLocks noGrp="1"/>
          </p:cNvSpPr>
          <p:nvPr>
            <p:ph idx="1"/>
          </p:nvPr>
        </p:nvSpPr>
        <p:spPr>
          <a:xfrm>
            <a:off x="1522222" y="1196752"/>
            <a:ext cx="9828774" cy="5328592"/>
          </a:xfrm>
        </p:spPr>
        <p:txBody>
          <a:bodyPr>
            <a:normAutofit/>
          </a:bodyPr>
          <a:lstStyle/>
          <a:p>
            <a:pPr marL="0" indent="0">
              <a:buNone/>
            </a:pPr>
            <a:r>
              <a:rPr lang="el-GR" b="1" dirty="0">
                <a:solidFill>
                  <a:srgbClr val="00B0F0"/>
                </a:solidFill>
              </a:rPr>
              <a:t>Τρισδιάστατα κοινωνικά δίκτυα, </a:t>
            </a:r>
            <a:r>
              <a:rPr lang="en-US" b="1" dirty="0">
                <a:solidFill>
                  <a:srgbClr val="00B0F0"/>
                </a:solidFill>
              </a:rPr>
              <a:t>Second Life</a:t>
            </a:r>
            <a:r>
              <a:rPr lang="el-GR" b="1" dirty="0">
                <a:solidFill>
                  <a:srgbClr val="00B0F0"/>
                </a:solidFill>
              </a:rPr>
              <a:t> και </a:t>
            </a:r>
            <a:r>
              <a:rPr lang="en-US" b="1" dirty="0" err="1">
                <a:solidFill>
                  <a:srgbClr val="00B0F0"/>
                </a:solidFill>
              </a:rPr>
              <a:t>Opensim</a:t>
            </a:r>
            <a:r>
              <a:rPr lang="el-GR" b="1" dirty="0">
                <a:solidFill>
                  <a:srgbClr val="00B0F0"/>
                </a:solidFill>
              </a:rPr>
              <a:t>  </a:t>
            </a:r>
            <a:endParaRPr lang="en-US" b="1" dirty="0">
              <a:solidFill>
                <a:srgbClr val="00B0F0"/>
              </a:solidFill>
            </a:endParaRPr>
          </a:p>
          <a:p>
            <a:pPr marL="0" indent="0">
              <a:buNone/>
            </a:pPr>
            <a:r>
              <a:rPr lang="el-GR" dirty="0" smtClean="0"/>
              <a:t>Δικτυωμένοι εικονικοί κόσμοι πολλών χρηστών</a:t>
            </a:r>
          </a:p>
          <a:p>
            <a:pPr marL="0" indent="0">
              <a:buNone/>
            </a:pPr>
            <a:r>
              <a:rPr lang="en-US" dirty="0" smtClean="0"/>
              <a:t>Multiuser Virtual Environments</a:t>
            </a:r>
          </a:p>
          <a:p>
            <a:pPr marL="0" indent="0">
              <a:buNone/>
            </a:pPr>
            <a:r>
              <a:rPr lang="en-US" dirty="0" smtClean="0"/>
              <a:t>MUVEs</a:t>
            </a:r>
          </a:p>
          <a:p>
            <a:pPr marL="0" indent="0">
              <a:buNone/>
            </a:pPr>
            <a:r>
              <a:rPr lang="el-GR" dirty="0" smtClean="0"/>
              <a:t>Κυριότεροι εκπρόσωποι: </a:t>
            </a:r>
            <a:r>
              <a:rPr lang="en-US" dirty="0" smtClean="0"/>
              <a:t>Second Life </a:t>
            </a:r>
            <a:r>
              <a:rPr lang="el-GR" dirty="0" smtClean="0"/>
              <a:t>και </a:t>
            </a:r>
            <a:r>
              <a:rPr lang="en-US" dirty="0" err="1" smtClean="0"/>
              <a:t>Opensimulator</a:t>
            </a:r>
            <a:r>
              <a:rPr lang="en-US" dirty="0" smtClean="0"/>
              <a:t> (</a:t>
            </a:r>
            <a:r>
              <a:rPr lang="en-US" dirty="0" err="1" smtClean="0"/>
              <a:t>Opensim</a:t>
            </a:r>
            <a:r>
              <a:rPr lang="en-US" dirty="0" smtClean="0"/>
              <a:t>)</a:t>
            </a:r>
            <a:endParaRPr lang="en-US" dirty="0"/>
          </a:p>
        </p:txBody>
      </p:sp>
    </p:spTree>
    <p:extLst>
      <p:ext uri="{BB962C8B-B14F-4D97-AF65-F5344CB8AC3E}">
        <p14:creationId xmlns:p14="http://schemas.microsoft.com/office/powerpoint/2010/main" xmlns="" val="3080858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2"/>
          <p:cNvSpPr>
            <a:spLocks noGrp="1"/>
          </p:cNvSpPr>
          <p:nvPr>
            <p:ph type="title"/>
          </p:nvPr>
        </p:nvSpPr>
        <p:spPr>
          <a:xfrm>
            <a:off x="1522413" y="380999"/>
            <a:ext cx="9144001" cy="1383341"/>
          </a:xfrm>
        </p:spPr>
        <p:txBody>
          <a:bodyPr>
            <a:normAutofit/>
          </a:bodyPr>
          <a:lstStyle/>
          <a:p>
            <a:r>
              <a:rPr lang="el-GR" dirty="0" smtClean="0">
                <a:solidFill>
                  <a:srgbClr val="00B0F0"/>
                </a:solidFill>
              </a:rPr>
              <a:t>Σύνοψη 3</a:t>
            </a:r>
            <a:r>
              <a:rPr lang="el-GR" baseline="30000" dirty="0" smtClean="0">
                <a:solidFill>
                  <a:srgbClr val="00B0F0"/>
                </a:solidFill>
              </a:rPr>
              <a:t>ης</a:t>
            </a:r>
            <a:r>
              <a:rPr lang="el-GR" dirty="0" smtClean="0">
                <a:solidFill>
                  <a:srgbClr val="00B0F0"/>
                </a:solidFill>
              </a:rPr>
              <a:t> διάλεξης</a:t>
            </a:r>
            <a:r>
              <a:rPr lang="el-GR" dirty="0"/>
              <a:t/>
            </a:r>
            <a:br>
              <a:rPr lang="el-GR" dirty="0"/>
            </a:br>
            <a:endParaRPr lang="el-GR" dirty="0"/>
          </a:p>
        </p:txBody>
      </p:sp>
      <p:sp>
        <p:nvSpPr>
          <p:cNvPr id="14" name="Content Placeholder 13"/>
          <p:cNvSpPr>
            <a:spLocks noGrp="1"/>
          </p:cNvSpPr>
          <p:nvPr>
            <p:ph idx="1"/>
          </p:nvPr>
        </p:nvSpPr>
        <p:spPr>
          <a:xfrm>
            <a:off x="1492573" y="1556792"/>
            <a:ext cx="9173841" cy="5184576"/>
          </a:xfrm>
        </p:spPr>
        <p:txBody>
          <a:bodyPr>
            <a:normAutofit fontScale="62500" lnSpcReduction="20000"/>
          </a:bodyPr>
          <a:lstStyle/>
          <a:p>
            <a:pPr marL="0" indent="0" algn="just">
              <a:buNone/>
            </a:pPr>
            <a:r>
              <a:rPr lang="el-GR" sz="3000" dirty="0"/>
              <a:t>Στη διάλεξη αυτή ασχοληθήκαμε με τα δομικά στοιχεία του λογισμικού κατασκευής </a:t>
            </a:r>
            <a:r>
              <a:rPr lang="el-GR" sz="3000" dirty="0" smtClean="0"/>
              <a:t>εικονικών  κόσμων: </a:t>
            </a:r>
            <a:r>
              <a:rPr lang="en-US" sz="3100" dirty="0" smtClean="0"/>
              <a:t>Renderer, </a:t>
            </a:r>
            <a:r>
              <a:rPr lang="el-GR" sz="3100" dirty="0" smtClean="0"/>
              <a:t>Κινούμενα γραφικά</a:t>
            </a:r>
            <a:r>
              <a:rPr lang="en-US" sz="3100" dirty="0" smtClean="0"/>
              <a:t>, </a:t>
            </a:r>
            <a:r>
              <a:rPr lang="el-GR" sz="3100" dirty="0" smtClean="0"/>
              <a:t>Ήχο</a:t>
            </a:r>
            <a:r>
              <a:rPr lang="en-US" sz="3100" dirty="0" smtClean="0"/>
              <a:t>, </a:t>
            </a:r>
            <a:r>
              <a:rPr lang="el-GR" sz="3100" dirty="0" smtClean="0"/>
              <a:t>Δικτυακή εκτέλεση</a:t>
            </a:r>
            <a:r>
              <a:rPr lang="en-US" sz="3100" dirty="0" smtClean="0"/>
              <a:t>, </a:t>
            </a:r>
            <a:r>
              <a:rPr lang="el-GR" sz="3100" dirty="0" smtClean="0"/>
              <a:t>Πλοήγηση</a:t>
            </a:r>
            <a:r>
              <a:rPr lang="en-US" sz="3100" dirty="0" smtClean="0"/>
              <a:t>, </a:t>
            </a:r>
            <a:r>
              <a:rPr lang="el-GR" sz="3100" dirty="0" smtClean="0"/>
              <a:t>Προγραμματισμός-</a:t>
            </a:r>
            <a:r>
              <a:rPr lang="en-US" sz="3100" dirty="0" smtClean="0"/>
              <a:t>Scripting, Player</a:t>
            </a:r>
          </a:p>
          <a:p>
            <a:pPr marL="0" indent="0">
              <a:buNone/>
            </a:pPr>
            <a:r>
              <a:rPr lang="el-GR" sz="3100" dirty="0" smtClean="0"/>
              <a:t>Γνωρίσαμε επίσης τις προσεγγίσεις για την κατασκευή εικονικών κόσμων: Προγραμματιστικά, Πανοράματα 360</a:t>
            </a:r>
            <a:r>
              <a:rPr lang="el-GR" sz="3100" baseline="30000" dirty="0" smtClean="0"/>
              <a:t>ο</a:t>
            </a:r>
            <a:r>
              <a:rPr lang="el-GR" sz="3100" dirty="0"/>
              <a:t>, Ταινίες, Ολοκληρωμένα πακέτα δημιουργίας εικονικών </a:t>
            </a:r>
            <a:r>
              <a:rPr lang="el-GR" sz="3100" dirty="0" smtClean="0"/>
              <a:t>κόσμων και Βοηθητικά προγράμματα.</a:t>
            </a:r>
          </a:p>
          <a:p>
            <a:pPr marL="0" indent="0">
              <a:buNone/>
            </a:pPr>
            <a:r>
              <a:rPr lang="el-GR" sz="3100" dirty="0"/>
              <a:t>Στη συνέχεια, είδαμε τις προδιαγραφές ενός προγράμματος κατασκευής εικονικών κόσμων: Ευχρηστία, Βιβλιοθήκες αντικειμένων, Συνεργασία με εξωτερικά προγράμματα, Διαχείριση των πόρων του υλικού, Υποστήριξη, Δικτυακή </a:t>
            </a:r>
            <a:r>
              <a:rPr lang="el-GR" sz="3100" dirty="0" smtClean="0"/>
              <a:t>υποστήριξη και Διαχείριση πόρων.</a:t>
            </a:r>
          </a:p>
          <a:p>
            <a:pPr marL="0" indent="0">
              <a:buNone/>
            </a:pPr>
            <a:r>
              <a:rPr lang="el-GR" sz="3000" dirty="0"/>
              <a:t>Τα προβλήματα που παρουσιάζονται από τα προγράμματα αυτά, μας οδήγησαν σε έναν εναλλακτικό τρόπο κατασκευής εικονικών κόσμων που δεν είναι άλλος από τα τρισδιάστατα παιχνίδια βολών πρώτου προσώπου. Αυτά διαπιστώθηκε ότι έχουν πολλά κοινά σημεία με τα κλασσικά προγράμματα, αλλά και κάποια επιπλέον χαρακτηριστικά, που τα κάνουν ελκυστικότερα. Διαπιστώσαμε ότι διεθνώς χρησιμοποιούνται μηχανές παιχνιδιών σε πολλά επιστημονικά πεδία.  </a:t>
            </a:r>
          </a:p>
          <a:p>
            <a:pPr marL="0" indent="0">
              <a:buNone/>
            </a:pPr>
            <a:r>
              <a:rPr lang="el-GR" sz="3000" dirty="0"/>
              <a:t>Τέλος, είδαμε ότι οι πιθανές επιδράσεις των παιχνιδιών βολών πρώτου προσώπου στα παιδιά δεν συμβαδίζουν με την κοινή πεποίθηση ότι τα ηλεκτρονικά παιχνίδια είναι βλαβερά.</a:t>
            </a:r>
            <a:endParaRPr lang="en-US" sz="3000" dirty="0"/>
          </a:p>
        </p:txBody>
      </p:sp>
    </p:spTree>
    <p:extLst>
      <p:ext uri="{BB962C8B-B14F-4D97-AF65-F5344CB8AC3E}">
        <p14:creationId xmlns:p14="http://schemas.microsoft.com/office/powerpoint/2010/main" xmlns="" val="2746903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204" y="2492896"/>
            <a:ext cx="4716015" cy="1371600"/>
          </a:xfrm>
        </p:spPr>
        <p:txBody>
          <a:bodyPr/>
          <a:lstStyle/>
          <a:p>
            <a:r>
              <a:rPr lang="el-GR" dirty="0" smtClean="0">
                <a:solidFill>
                  <a:srgbClr val="00B0F0"/>
                </a:solidFill>
              </a:rPr>
              <a:t>Τέλος </a:t>
            </a:r>
            <a:r>
              <a:rPr lang="en-US" dirty="0" smtClean="0">
                <a:solidFill>
                  <a:srgbClr val="00B0F0"/>
                </a:solidFill>
              </a:rPr>
              <a:t>3</a:t>
            </a:r>
            <a:r>
              <a:rPr lang="el-GR" baseline="30000" dirty="0" smtClean="0">
                <a:solidFill>
                  <a:srgbClr val="00B0F0"/>
                </a:solidFill>
              </a:rPr>
              <a:t>ης</a:t>
            </a:r>
            <a:r>
              <a:rPr lang="el-GR" dirty="0" smtClean="0">
                <a:solidFill>
                  <a:srgbClr val="00B0F0"/>
                </a:solidFill>
              </a:rPr>
              <a:t> Διάλεξης</a:t>
            </a:r>
            <a:endParaRPr lang="en-US" dirty="0">
              <a:solidFill>
                <a:srgbClr val="00B0F0"/>
              </a:solidFill>
            </a:endParaRPr>
          </a:p>
        </p:txBody>
      </p:sp>
    </p:spTree>
    <p:extLst>
      <p:ext uri="{BB962C8B-B14F-4D97-AF65-F5344CB8AC3E}">
        <p14:creationId xmlns:p14="http://schemas.microsoft.com/office/powerpoint/2010/main" xmlns="" val="7000466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Προσδιορισμός των δομικών στοιχείων του λογισμικού κατασκευής εικονικών  κόσμων </a:t>
            </a:r>
          </a:p>
        </p:txBody>
      </p:sp>
      <p:sp>
        <p:nvSpPr>
          <p:cNvPr id="14" name="Content Placeholder 13"/>
          <p:cNvSpPr>
            <a:spLocks noGrp="1"/>
          </p:cNvSpPr>
          <p:nvPr>
            <p:ph idx="1"/>
          </p:nvPr>
        </p:nvSpPr>
        <p:spPr>
          <a:xfrm>
            <a:off x="1629916" y="1340768"/>
            <a:ext cx="9828774" cy="5328592"/>
          </a:xfrm>
        </p:spPr>
        <p:txBody>
          <a:bodyPr>
            <a:normAutofit fontScale="92500" lnSpcReduction="10000"/>
          </a:bodyPr>
          <a:lstStyle/>
          <a:p>
            <a:pPr marL="0" indent="0">
              <a:buNone/>
            </a:pPr>
            <a:r>
              <a:rPr lang="el-GR" dirty="0">
                <a:solidFill>
                  <a:srgbClr val="00B0F0"/>
                </a:solidFill>
              </a:rPr>
              <a:t>Κινούμενα γραφικά-</a:t>
            </a:r>
            <a:r>
              <a:rPr lang="el-GR" dirty="0" err="1">
                <a:solidFill>
                  <a:srgbClr val="00B0F0"/>
                </a:solidFill>
              </a:rPr>
              <a:t>Animation</a:t>
            </a:r>
            <a:endParaRPr lang="el-GR" dirty="0">
              <a:solidFill>
                <a:srgbClr val="00B0F0"/>
              </a:solidFill>
            </a:endParaRPr>
          </a:p>
          <a:p>
            <a:pPr marL="0" indent="0">
              <a:buNone/>
            </a:pPr>
            <a:r>
              <a:rPr lang="el-GR" dirty="0" smtClean="0"/>
              <a:t>Η </a:t>
            </a:r>
            <a:r>
              <a:rPr lang="el-GR" dirty="0"/>
              <a:t>προσθήκη κίνησης στα γραφικά, είναι αυτό που ζωντανεύει τον εικονικό κόσμο. Πρέπει να είναι δυνατή η διαχείριση όλου το φάσματος κινήσεων, από την μετακίνηση ενός κουτιού σε ευθεία γραμμή, μέχρι τις πολυσύνθετες κινήσεις που κάνει ένα ανθρώπινο πρόσωπο όταν μιλά. </a:t>
            </a:r>
          </a:p>
          <a:p>
            <a:pPr marL="0" indent="0">
              <a:buNone/>
            </a:pPr>
            <a:r>
              <a:rPr lang="el-GR" dirty="0" smtClean="0"/>
              <a:t>Η </a:t>
            </a:r>
            <a:r>
              <a:rPr lang="el-GR" dirty="0"/>
              <a:t>μετακίνηση ενός αυτοκινήτου πάνω σε μία νοητή τεθλασμένη γραμμή μπορεί να υλοποιηθεί με απλό </a:t>
            </a:r>
            <a:r>
              <a:rPr lang="el-GR" dirty="0" err="1"/>
              <a:t>path</a:t>
            </a:r>
            <a:r>
              <a:rPr lang="el-GR" dirty="0"/>
              <a:t> </a:t>
            </a:r>
            <a:r>
              <a:rPr lang="el-GR" dirty="0" err="1"/>
              <a:t>animation</a:t>
            </a:r>
            <a:r>
              <a:rPr lang="el-GR" dirty="0"/>
              <a:t> (ο ορισμός διαδοχικών σημείων της τροχιάς που ακολουθεί ένα κινούμενο αντικείμενο). </a:t>
            </a:r>
          </a:p>
          <a:p>
            <a:pPr marL="0" indent="0">
              <a:buNone/>
            </a:pPr>
            <a:r>
              <a:rPr lang="el-GR" dirty="0" smtClean="0"/>
              <a:t>Το </a:t>
            </a:r>
            <a:r>
              <a:rPr lang="el-GR" dirty="0"/>
              <a:t>στρίψιμο των μπροστινών τροχών του, είναι μία άλλη μορφή κίνησης, στην οποία ορίζονται στο μοντέλο “κόκαλα και αρθρώσεις” (</a:t>
            </a:r>
            <a:r>
              <a:rPr lang="el-GR" dirty="0" err="1"/>
              <a:t>skeletal</a:t>
            </a:r>
            <a:r>
              <a:rPr lang="el-GR" dirty="0"/>
              <a:t> </a:t>
            </a:r>
            <a:r>
              <a:rPr lang="el-GR" dirty="0" err="1"/>
              <a:t>animation</a:t>
            </a:r>
            <a:r>
              <a:rPr lang="el-GR" dirty="0"/>
              <a:t>), που κινούνται με συγκεκριμένο τρόπο, συμπαρασύροντας τα πολύγωνα του μοντέλου που βρίσκονται πάνω από τα κόκαλα. </a:t>
            </a:r>
          </a:p>
          <a:p>
            <a:pPr marL="0" indent="0">
              <a:buNone/>
            </a:pPr>
            <a:r>
              <a:rPr lang="el-GR" dirty="0" smtClean="0"/>
              <a:t>Μία </a:t>
            </a:r>
            <a:r>
              <a:rPr lang="el-GR" dirty="0"/>
              <a:t>τρίτη μορφή κίνησης είναι η μετακίνηση ενός πλέγματος πολυγώνων από τη μία θέση στην άλλη ανάλογα με τον αριθμό των καρέ που έχει η κίνηση (</a:t>
            </a:r>
            <a:r>
              <a:rPr lang="el-GR" dirty="0" err="1"/>
              <a:t>mesh</a:t>
            </a:r>
            <a:r>
              <a:rPr lang="el-GR" dirty="0"/>
              <a:t> </a:t>
            </a:r>
            <a:r>
              <a:rPr lang="el-GR" dirty="0" err="1"/>
              <a:t>animation</a:t>
            </a:r>
            <a:r>
              <a:rPr lang="el-GR" dirty="0"/>
              <a:t>). </a:t>
            </a:r>
          </a:p>
          <a:p>
            <a:pPr marL="0" indent="0">
              <a:buNone/>
            </a:pPr>
            <a:endParaRPr lang="en-US" dirty="0"/>
          </a:p>
        </p:txBody>
      </p:sp>
    </p:spTree>
    <p:extLst>
      <p:ext uri="{BB962C8B-B14F-4D97-AF65-F5344CB8AC3E}">
        <p14:creationId xmlns:p14="http://schemas.microsoft.com/office/powerpoint/2010/main" xmlns="" val="3274031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Προσδιορισμός των δομικών στοιχείων του λογισμικού κατασκευής εικονικών  κόσμων </a:t>
            </a:r>
          </a:p>
        </p:txBody>
      </p:sp>
      <p:sp>
        <p:nvSpPr>
          <p:cNvPr id="14" name="Content Placeholder 13"/>
          <p:cNvSpPr>
            <a:spLocks noGrp="1"/>
          </p:cNvSpPr>
          <p:nvPr>
            <p:ph idx="1"/>
          </p:nvPr>
        </p:nvSpPr>
        <p:spPr>
          <a:xfrm>
            <a:off x="1629916" y="1340768"/>
            <a:ext cx="9828774" cy="5328592"/>
          </a:xfrm>
        </p:spPr>
        <p:txBody>
          <a:bodyPr>
            <a:normAutofit/>
          </a:bodyPr>
          <a:lstStyle/>
          <a:p>
            <a:pPr marL="0" indent="0">
              <a:buNone/>
            </a:pPr>
            <a:r>
              <a:rPr lang="el-GR" dirty="0">
                <a:solidFill>
                  <a:srgbClr val="00B0F0"/>
                </a:solidFill>
              </a:rPr>
              <a:t>Ήχος</a:t>
            </a:r>
          </a:p>
          <a:p>
            <a:pPr marL="0" indent="0">
              <a:buNone/>
            </a:pPr>
            <a:r>
              <a:rPr lang="el-GR" sz="2000" dirty="0" smtClean="0"/>
              <a:t>Ο </a:t>
            </a:r>
            <a:r>
              <a:rPr lang="el-GR" sz="2000" dirty="0"/>
              <a:t>ήχος και η μουσική προσφέρουν αρκετά στην ποιότητα μίας εφαρμογής</a:t>
            </a:r>
            <a:r>
              <a:rPr lang="el-GR" dirty="0"/>
              <a:t>. </a:t>
            </a:r>
            <a:r>
              <a:rPr lang="el-GR" sz="2000" dirty="0"/>
              <a:t>Η μουσική συμβάλλει στη δημιουργία κατάλληλης ατμόσφαιρας, ενώ οι διάφοροι ήχοι συμβάλλουν στην αληθοφάνεια, στη ρεαλιστική απόδοση των αντικειμένων. </a:t>
            </a:r>
          </a:p>
          <a:p>
            <a:pPr marL="0" indent="0">
              <a:buNone/>
            </a:pPr>
            <a:r>
              <a:rPr lang="el-GR" sz="2000" dirty="0" smtClean="0"/>
              <a:t>Σύμφωνα </a:t>
            </a:r>
            <a:r>
              <a:rPr lang="el-GR" sz="2000" dirty="0"/>
              <a:t>με τα σημερινά δεδομένα, τα περισσότερα υπολογιστικά συστήματα περιλαμβάνουν τέσσερα ως έξι ηχεία, που σε συνεργασία με τις κάρτες ήχου δίνουν τη δυνατότητα παραγωγής ήχων που προέρχονται από συγκεκριμένες κατευθύνσεις και υλοποιούν τα πρότυπα </a:t>
            </a:r>
            <a:r>
              <a:rPr lang="el-GR" sz="2000" dirty="0" err="1"/>
              <a:t>Doldy</a:t>
            </a:r>
            <a:r>
              <a:rPr lang="el-GR" sz="2000" dirty="0"/>
              <a:t> </a:t>
            </a:r>
            <a:r>
              <a:rPr lang="el-GR" sz="2000" dirty="0" err="1"/>
              <a:t>Digital</a:t>
            </a:r>
            <a:r>
              <a:rPr lang="el-GR" sz="2000" dirty="0"/>
              <a:t> και DTS. </a:t>
            </a:r>
          </a:p>
          <a:p>
            <a:pPr marL="0" indent="0">
              <a:buNone/>
            </a:pPr>
            <a:r>
              <a:rPr lang="el-GR" sz="2000" dirty="0" smtClean="0"/>
              <a:t>Το </a:t>
            </a:r>
            <a:r>
              <a:rPr lang="el-GR" sz="2000" dirty="0"/>
              <a:t>ζητούμενο λοιπόν από ένα πρόγραμμα ανάπτυξης εικονικών κόσμων, είναι να μπορεί να διαχειρίζεται ήχο με πολλά κανάλια, διάφορα ηχητικά εφέ και μουσική.</a:t>
            </a:r>
          </a:p>
          <a:p>
            <a:pPr marL="0" indent="0">
              <a:buNone/>
            </a:pPr>
            <a:endParaRPr lang="en-US" dirty="0"/>
          </a:p>
        </p:txBody>
      </p:sp>
    </p:spTree>
    <p:extLst>
      <p:ext uri="{BB962C8B-B14F-4D97-AF65-F5344CB8AC3E}">
        <p14:creationId xmlns:p14="http://schemas.microsoft.com/office/powerpoint/2010/main" xmlns="" val="13168156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Προσδιορισμός των δομικών στοιχείων του λογισμικού κατασκευής εικονικών  κόσμων </a:t>
            </a:r>
          </a:p>
        </p:txBody>
      </p:sp>
      <p:sp>
        <p:nvSpPr>
          <p:cNvPr id="14" name="Content Placeholder 13"/>
          <p:cNvSpPr>
            <a:spLocks noGrp="1"/>
          </p:cNvSpPr>
          <p:nvPr>
            <p:ph idx="1"/>
          </p:nvPr>
        </p:nvSpPr>
        <p:spPr>
          <a:xfrm>
            <a:off x="1629916" y="1340768"/>
            <a:ext cx="9828774" cy="5328592"/>
          </a:xfrm>
        </p:spPr>
        <p:txBody>
          <a:bodyPr>
            <a:noAutofit/>
          </a:bodyPr>
          <a:lstStyle/>
          <a:p>
            <a:pPr marL="0" indent="0">
              <a:buNone/>
              <a:defRPr/>
            </a:pPr>
            <a:r>
              <a:rPr lang="el-GR" sz="1800" dirty="0">
                <a:solidFill>
                  <a:srgbClr val="00B0F0"/>
                </a:solidFill>
              </a:rPr>
              <a:t>Δικτυακή εκτέλεση</a:t>
            </a:r>
            <a:endParaRPr lang="en-US" sz="1800" dirty="0">
              <a:solidFill>
                <a:srgbClr val="00B0F0"/>
              </a:solidFill>
            </a:endParaRPr>
          </a:p>
          <a:p>
            <a:pPr marL="0" indent="0">
              <a:buNone/>
              <a:defRPr/>
            </a:pPr>
            <a:r>
              <a:rPr lang="el-GR" sz="1800" dirty="0" smtClean="0"/>
              <a:t>Κυρίως </a:t>
            </a:r>
            <a:r>
              <a:rPr lang="el-GR" sz="1800" dirty="0"/>
              <a:t>εννοείται η δυνατότητα να συνυπάρχουν στην ίδια εφαρμογή περισσότεροι του ενός χρήστες. Έτσι αυξάνεται κατά πολύ η </a:t>
            </a:r>
            <a:r>
              <a:rPr lang="el-GR" sz="1800" dirty="0" err="1"/>
              <a:t>διαδραστικότητα</a:t>
            </a:r>
            <a:r>
              <a:rPr lang="el-GR" sz="1800" dirty="0"/>
              <a:t> της εφαρμογής, επιτρέποντας αλληλεπιδράσεις και συνεργασίες μεταξύ των χρηστών. </a:t>
            </a:r>
          </a:p>
          <a:p>
            <a:pPr marL="0" indent="0">
              <a:buNone/>
              <a:defRPr/>
            </a:pPr>
            <a:r>
              <a:rPr lang="el-GR" sz="1800" dirty="0" smtClean="0"/>
              <a:t>Αυτό </a:t>
            </a:r>
            <a:r>
              <a:rPr lang="el-GR" sz="1800" dirty="0"/>
              <a:t>έχει άμεση επίπτωση στο ρεαλισμό της εφαρμογής, γιατί υλοποιεί κάτι που ισχύει και στον πραγματικό κόσμο. </a:t>
            </a:r>
            <a:endParaRPr lang="el-GR" sz="1800" dirty="0" smtClean="0"/>
          </a:p>
          <a:p>
            <a:pPr marL="0" indent="0">
              <a:buNone/>
              <a:defRPr/>
            </a:pPr>
            <a:endParaRPr lang="en-US" sz="1800" dirty="0"/>
          </a:p>
          <a:p>
            <a:pPr marL="0" indent="0">
              <a:buNone/>
              <a:defRPr/>
            </a:pPr>
            <a:r>
              <a:rPr lang="el-GR" sz="1800" dirty="0">
                <a:solidFill>
                  <a:srgbClr val="00B0F0"/>
                </a:solidFill>
              </a:rPr>
              <a:t>Πλοήγηση</a:t>
            </a:r>
            <a:endParaRPr lang="en-US" sz="1800" dirty="0">
              <a:solidFill>
                <a:srgbClr val="00B0F0"/>
              </a:solidFill>
            </a:endParaRPr>
          </a:p>
          <a:p>
            <a:pPr marL="0" indent="0">
              <a:buNone/>
              <a:defRPr/>
            </a:pPr>
            <a:r>
              <a:rPr lang="el-GR" sz="1800" dirty="0" smtClean="0"/>
              <a:t>Η </a:t>
            </a:r>
            <a:r>
              <a:rPr lang="el-GR" sz="1800" dirty="0"/>
              <a:t>πλοήγηση αφορά τον τρόπο μετακίνησης του χρήστη μέσα στον εικονικό κόσμο, αλλά και τις περιφερειακές συσκευές που χρησιμοποιούνται για να γίνει κάτι τέτοιο. </a:t>
            </a:r>
            <a:endParaRPr lang="en-US" sz="1800" dirty="0"/>
          </a:p>
          <a:p>
            <a:pPr marL="0" indent="0">
              <a:buNone/>
              <a:defRPr/>
            </a:pPr>
            <a:r>
              <a:rPr lang="el-GR" sz="1800" dirty="0" smtClean="0"/>
              <a:t>Για </a:t>
            </a:r>
            <a:r>
              <a:rPr lang="el-GR" sz="1800" dirty="0"/>
              <a:t>την πλοήγηση χρησιμοποιείται μία φανταστική κάμερα. </a:t>
            </a:r>
            <a:endParaRPr lang="en-US" sz="1800" dirty="0"/>
          </a:p>
          <a:p>
            <a:pPr marL="0" indent="0">
              <a:buNone/>
              <a:defRPr/>
            </a:pPr>
            <a:r>
              <a:rPr lang="el-GR" sz="1800" dirty="0" smtClean="0"/>
              <a:t>Αν </a:t>
            </a:r>
            <a:r>
              <a:rPr lang="el-GR" sz="1800" dirty="0"/>
              <a:t>η κάμερα είναι πάνω στο μοντέλο που αναπαριστά το χρήστη και μάλιστα στο ύψος των ματιών του, τότε αυτός βλέπει τον εικονικό κόσμο με προοπτική “πρώτου προσώπου”, τον βλέπει όπως βλέπουμε και τον πραγματικό κόσμο. Αν είναι πίσω του, ο χρήστης βλέπει τον εικονικό κόσμο με προοπτική “τρίτου προσώπου”, βλέπει δηλαδή και την αναπαράσταση του εαυτού του. </a:t>
            </a:r>
          </a:p>
          <a:p>
            <a:pPr marL="0" indent="0">
              <a:buNone/>
            </a:pPr>
            <a:endParaRPr lang="en-US" sz="2000" dirty="0"/>
          </a:p>
        </p:txBody>
      </p:sp>
    </p:spTree>
    <p:extLst>
      <p:ext uri="{BB962C8B-B14F-4D97-AF65-F5344CB8AC3E}">
        <p14:creationId xmlns:p14="http://schemas.microsoft.com/office/powerpoint/2010/main" xmlns="" val="2175795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404664"/>
            <a:ext cx="9144001" cy="699864"/>
          </a:xfrm>
        </p:spPr>
        <p:txBody>
          <a:bodyPr>
            <a:normAutofit fontScale="90000"/>
          </a:bodyPr>
          <a:lstStyle/>
          <a:p>
            <a:r>
              <a:rPr lang="el-GR" dirty="0">
                <a:solidFill>
                  <a:srgbClr val="00B0F0"/>
                </a:solidFill>
              </a:rPr>
              <a:t>Προσδιορισμός των δομικών στοιχείων του λογισμικού κατασκευής εικονικών  κόσμων </a:t>
            </a:r>
          </a:p>
        </p:txBody>
      </p:sp>
      <p:sp>
        <p:nvSpPr>
          <p:cNvPr id="14" name="Content Placeholder 13"/>
          <p:cNvSpPr>
            <a:spLocks noGrp="1"/>
          </p:cNvSpPr>
          <p:nvPr>
            <p:ph idx="1"/>
          </p:nvPr>
        </p:nvSpPr>
        <p:spPr>
          <a:xfrm>
            <a:off x="1629916" y="1340768"/>
            <a:ext cx="9828774" cy="5328592"/>
          </a:xfrm>
        </p:spPr>
        <p:txBody>
          <a:bodyPr>
            <a:normAutofit fontScale="92500" lnSpcReduction="10000"/>
          </a:bodyPr>
          <a:lstStyle/>
          <a:p>
            <a:pPr marL="0" indent="0">
              <a:buNone/>
            </a:pPr>
            <a:r>
              <a:rPr lang="el-GR" dirty="0">
                <a:solidFill>
                  <a:srgbClr val="00B0F0"/>
                </a:solidFill>
              </a:rPr>
              <a:t>Προγραμματισμός-</a:t>
            </a:r>
            <a:r>
              <a:rPr lang="el-GR" dirty="0" err="1">
                <a:solidFill>
                  <a:srgbClr val="00B0F0"/>
                </a:solidFill>
              </a:rPr>
              <a:t>Scripting</a:t>
            </a:r>
            <a:endParaRPr lang="el-GR" dirty="0">
              <a:solidFill>
                <a:srgbClr val="00B0F0"/>
              </a:solidFill>
            </a:endParaRPr>
          </a:p>
          <a:p>
            <a:pPr marL="0" indent="0">
              <a:buNone/>
            </a:pPr>
            <a:r>
              <a:rPr lang="el-GR" dirty="0" smtClean="0"/>
              <a:t>Τι </a:t>
            </a:r>
            <a:r>
              <a:rPr lang="el-GR" dirty="0"/>
              <a:t>συμβαίνει στην περίπτωση που ο σχεδιαστής θέλει να υλοποιήσει κάτι που δεν έχει προβλεφθεί από το πρόγραμμα κατασκευής του εικονικού κόσμου; </a:t>
            </a:r>
          </a:p>
          <a:p>
            <a:pPr marL="0" indent="0">
              <a:buNone/>
            </a:pPr>
            <a:r>
              <a:rPr lang="el-GR" dirty="0" smtClean="0"/>
              <a:t>Στην </a:t>
            </a:r>
            <a:r>
              <a:rPr lang="el-GR" dirty="0"/>
              <a:t>απλούστερη περίπτωση, ο σχεδιαστής μεταβάλλει μία σειρά μεταβλητών και αριθμητικών τιμών σε έτοιμες καρτέλες προεπιλογών. Για παράδειγμα, μπορεί να αλλάξει την τιμή της βαρύτητας που επικρατεί στον εικονικό κόσμο. </a:t>
            </a:r>
          </a:p>
          <a:p>
            <a:pPr marL="0" indent="0">
              <a:buNone/>
            </a:pPr>
            <a:r>
              <a:rPr lang="el-GR" dirty="0" smtClean="0"/>
              <a:t>Για </a:t>
            </a:r>
            <a:r>
              <a:rPr lang="el-GR" dirty="0"/>
              <a:t>να αντιμετωπίσει πιο σύνθετες καταστάσεις, θα πρέπει να του δίνεται η δυνατότητα να γράψει εντολές προς το πρόγραμμα (</a:t>
            </a:r>
            <a:r>
              <a:rPr lang="el-GR" dirty="0" err="1"/>
              <a:t>scripts</a:t>
            </a:r>
            <a:r>
              <a:rPr lang="el-GR" dirty="0"/>
              <a:t>) που να υλοποιούν αυτό που έχει κατά νου.</a:t>
            </a:r>
          </a:p>
          <a:p>
            <a:pPr marL="0" indent="0">
              <a:buNone/>
            </a:pPr>
            <a:r>
              <a:rPr lang="el-GR" dirty="0" smtClean="0"/>
              <a:t>Οι </a:t>
            </a:r>
            <a:r>
              <a:rPr lang="el-GR" dirty="0"/>
              <a:t>εντολές αυτές έχουν τη μορφή και τη σύνταξη μίας γλώσσας προγραμματισμού. </a:t>
            </a:r>
          </a:p>
          <a:p>
            <a:pPr marL="0" indent="0">
              <a:buNone/>
            </a:pPr>
            <a:r>
              <a:rPr lang="el-GR" dirty="0" smtClean="0"/>
              <a:t>Ένα </a:t>
            </a:r>
            <a:r>
              <a:rPr lang="el-GR" dirty="0"/>
              <a:t>παράδειγμα χρήσης </a:t>
            </a:r>
            <a:r>
              <a:rPr lang="el-GR" dirty="0" err="1"/>
              <a:t>script</a:t>
            </a:r>
            <a:r>
              <a:rPr lang="el-GR" dirty="0"/>
              <a:t> είναι όταν προσδίδονται στοιχεία “νοημοσύνης” σε κάποια αντικείμενα, για να φαίνεται ότι συμπεριφέρονται έξυπνα. Ένας εικονικός άνθρωπος μπορεί να απαντά σε συγκεκριμένες ερωτήσεις με βάση κάποιες ερωτήσεις και απαντήσεις που έχουν γραφτεί εκ των προτέρων σε ένα </a:t>
            </a:r>
            <a:r>
              <a:rPr lang="el-GR" dirty="0" err="1"/>
              <a:t>script</a:t>
            </a:r>
            <a:r>
              <a:rPr lang="el-GR" dirty="0"/>
              <a:t>. </a:t>
            </a:r>
          </a:p>
          <a:p>
            <a:pPr marL="0" indent="0">
              <a:buNone/>
            </a:pPr>
            <a:endParaRPr lang="en-US" dirty="0"/>
          </a:p>
        </p:txBody>
      </p:sp>
    </p:spTree>
    <p:extLst>
      <p:ext uri="{BB962C8B-B14F-4D97-AF65-F5344CB8AC3E}">
        <p14:creationId xmlns:p14="http://schemas.microsoft.com/office/powerpoint/2010/main" xmlns="" val="66122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6537</Words>
  <Application>Microsoft Office PowerPoint</Application>
  <PresentationFormat>Custom</PresentationFormat>
  <Paragraphs>328</Paragraphs>
  <Slides>54</Slides>
  <Notes>23</Notes>
  <HiddenSlides>0</HiddenSlides>
  <MMClips>1</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Digital Blue Tunnel 16x9</vt:lpstr>
      <vt:lpstr>Office Theme</vt:lpstr>
      <vt:lpstr>Τεχνολογικές και διδακτικές καινοτομίες με τη χρήση της Πληροφορικής Εικονική Πραγματικότητα</vt:lpstr>
      <vt:lpstr>Άδειες Χρήσης</vt:lpstr>
      <vt:lpstr>Χρηματοδότηση</vt:lpstr>
      <vt:lpstr>Τεχνολογικές και διδακτικές καινοτομίες με τη χρήση της Πληροφορικής Εικονική Πραγματικότητα</vt:lpstr>
      <vt:lpstr>Προσδιορισμός των δομικών στοιχείων του λογισμικού κατασκευής εικονικών  κόσμων </vt:lpstr>
      <vt:lpstr>Προσδιορισμός των δομικών στοιχείων του λογισμικού κατασκευής εικονικών  κόσμων </vt:lpstr>
      <vt:lpstr>Προσδιορισμός των δομικών στοιχείων του λογισμικού κατασκευής εικονικών  κόσμων </vt:lpstr>
      <vt:lpstr>Προσδιορισμός των δομικών στοιχείων του λογισμικού κατασκευής εικονικών  κόσμων </vt:lpstr>
      <vt:lpstr>Προσδιορισμός των δομικών στοιχείων του λογισμικού κατασκευής εικονικών  κόσμων </vt:lpstr>
      <vt:lpstr>Προσδιορισμός των δομικών στοιχείων του λογισμικού κατασκευής εικονικών  κόσμων </vt:lpstr>
      <vt:lpstr>Κατηγορίες λογισμικού κατασκευής εικονικών κόσμων</vt:lpstr>
      <vt:lpstr>Κατηγορίες λογισμικού κατασκευής εικονικών κόσμων</vt:lpstr>
      <vt:lpstr>Κατηγορίες λογισμικού κατασκευής εικονικών κόσμων</vt:lpstr>
      <vt:lpstr>Κατηγορίες λογισμικού κατασκευής εικονικών κόσμων</vt:lpstr>
      <vt:lpstr>Κατηγορίες λογισμικού κατασκευής εικονικών κόσμων</vt:lpstr>
      <vt:lpstr>Κατηγορίες λογισμικού κατασκευής εικονικών κόσμων</vt:lpstr>
      <vt:lpstr>Προδιαγραφές ενός προγράμματος κατασκευής εικονικών κόσμων</vt:lpstr>
      <vt:lpstr>Προδιαγραφές ενός προγράμματος κατασκευής εικονικών κόσμων</vt:lpstr>
      <vt:lpstr>Προδιαγραφές ενός προγράμματος κατασκευής εικονικών κόσμων</vt:lpstr>
      <vt:lpstr>Προδιαγραφές ενός προγράμματος κατασκευής εικονικών κόσμων</vt:lpstr>
      <vt:lpstr>Προδιαγραφές ενός προγράμματος κατασκευής εικονικών κόσμων</vt:lpstr>
      <vt:lpstr>Προδιαγραφές ενός προγράμματος κατασκευής εικονικών κόσμων</vt:lpstr>
      <vt:lpstr>Προδιαγραφές ενός προγράμματος κατασκευής εικονικών κόσμων</vt:lpstr>
      <vt:lpstr>Μία εναλλακτική προσέγγιση στο πρόβλημα κατασκευής εικονικών κόσμων</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Τα τρισδιάστατα παιχνίδια βολών πρώτου προσώπου</vt:lpstr>
      <vt:lpstr>Πεδία εφαρμογών των παιχνιδιών βολών πρώτου προσώπου </vt:lpstr>
      <vt:lpstr>Πεδία εφαρμογών των παιχνιδιών βολών πρώτου προσώπου </vt:lpstr>
      <vt:lpstr>Πεδία εφαρμογών των παιχνιδιών βολών πρώτου προσώπου </vt:lpstr>
      <vt:lpstr>Πεδία εφαρμογών των παιχνιδιών βολών πρώτου προσώπου </vt:lpstr>
      <vt:lpstr>Πεδία εφαρμογών των παιχνιδιών βολών πρώτου προσώπου </vt:lpstr>
      <vt:lpstr>Πεδία εφαρμογών των παιχνιδιών βολών πρώτου προσώπου </vt:lpstr>
      <vt:lpstr>Πιθανές επιδράσεις των παιχνιδιών βολών πρώτου προσώπου στα παιδιά</vt:lpstr>
      <vt:lpstr>Πιθανές επιδράσεις των παιχνιδιών βολών πρώτου προσώπου στα παιδιά</vt:lpstr>
      <vt:lpstr>Πιθανές επιδράσεις των παιχνιδιών βολών πρώτου προσώπου στα παιδιά</vt:lpstr>
      <vt:lpstr>Πιθανές επιδράσεις των παιχνιδιών βολών πρώτου προσώπου στα παιδιά</vt:lpstr>
      <vt:lpstr>Πιθανές επιδράσεις των παιχνιδιών βολών πρώτου προσώπου στα παιδιά</vt:lpstr>
      <vt:lpstr>Ο τρίτος δρόμος στην κατασκευή εφαρμογών Εικονικής Πραγματικότητας</vt:lpstr>
      <vt:lpstr>Σύνοψη 3ης διάλεξης </vt:lpstr>
      <vt:lpstr>Τέλος 3ης Διάλεξης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2015-06-02T14:18:30Z</dcterms:created>
  <dcterms:modified xsi:type="dcterms:W3CDTF">2015-09-02T16:39:55Z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