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handoutMasterIdLst>
    <p:handoutMasterId r:id="rId21"/>
  </p:handoutMasterIdLst>
  <p:sldIdLst>
    <p:sldId id="256" r:id="rId2"/>
    <p:sldId id="263" r:id="rId3"/>
    <p:sldId id="264" r:id="rId4"/>
    <p:sldId id="265" r:id="rId5"/>
    <p:sldId id="280" r:id="rId6"/>
    <p:sldId id="298" r:id="rId7"/>
    <p:sldId id="258" r:id="rId8"/>
    <p:sldId id="299" r:id="rId9"/>
    <p:sldId id="300" r:id="rId10"/>
    <p:sldId id="301" r:id="rId11"/>
    <p:sldId id="302" r:id="rId12"/>
    <p:sldId id="303" r:id="rId13"/>
    <p:sldId id="304" r:id="rId14"/>
    <p:sldId id="305" r:id="rId15"/>
    <p:sldId id="306" r:id="rId16"/>
    <p:sldId id="307" r:id="rId17"/>
    <p:sldId id="308" r:id="rId18"/>
    <p:sldId id="30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11/22/2023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5" name="Rectangle 8"/>
            <p:cNvSpPr>
              <a:spLocks noChangeArrowheads="1"/>
            </p:cNvSpPr>
            <p:nvPr/>
          </p:nvSpPr>
          <p:spPr bwMode="auto">
            <a:xfrm>
              <a:off x="414338" y="9525"/>
              <a:ext cx="28575" cy="4481513"/>
            </a:xfrm>
            <a:prstGeom prst="rect">
              <a:avLst/>
            </a:prstGeom>
            <a:grpFill/>
            <a:ln>
              <a:noFill/>
            </a:ln>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0" name="Rectangle 33"/>
            <p:cNvSpPr>
              <a:spLocks noChangeArrowheads="1"/>
            </p:cNvSpPr>
            <p:nvPr/>
          </p:nvSpPr>
          <p:spPr bwMode="auto">
            <a:xfrm>
              <a:off x="642938" y="6610350"/>
              <a:ext cx="23813" cy="242888"/>
            </a:xfrm>
            <a:prstGeom prst="rect">
              <a:avLst/>
            </a:prstGeom>
            <a:grpFill/>
            <a:ln>
              <a:noFill/>
            </a:ln>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52" name="Rectangle 45"/>
            <p:cNvSpPr>
              <a:spLocks noChangeArrowheads="1"/>
            </p:cNvSpPr>
            <p:nvPr/>
          </p:nvSpPr>
          <p:spPr bwMode="auto">
            <a:xfrm>
              <a:off x="1228725" y="4662488"/>
              <a:ext cx="23813" cy="2181225"/>
            </a:xfrm>
            <a:prstGeom prst="rect">
              <a:avLst/>
            </a:prstGeom>
            <a:grpFill/>
            <a:ln>
              <a:noFill/>
            </a:ln>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11/22/2023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7" name="Rectangle 21"/>
              <p:cNvSpPr>
                <a:spLocks noChangeArrowheads="1"/>
              </p:cNvSpPr>
              <p:nvPr/>
            </p:nvSpPr>
            <p:spPr bwMode="auto">
              <a:xfrm>
                <a:off x="133350" y="4662488"/>
                <a:ext cx="23813" cy="2181225"/>
              </a:xfrm>
              <a:prstGeom prst="rect">
                <a:avLst/>
              </a:prstGeom>
              <a:grpFill/>
              <a:ln>
                <a:noFill/>
              </a:ln>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 name="Rectangle 41"/>
              <p:cNvSpPr>
                <a:spLocks noChangeArrowheads="1"/>
              </p:cNvSpPr>
              <p:nvPr/>
            </p:nvSpPr>
            <p:spPr bwMode="auto">
              <a:xfrm>
                <a:off x="11939587" y="6596063"/>
                <a:ext cx="23813" cy="252413"/>
              </a:xfrm>
              <a:prstGeom prst="rect">
                <a:avLst/>
              </a:prstGeom>
              <a:grpFill/>
              <a:ln>
                <a:noFill/>
              </a:ln>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t>11/22/2023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dirty="0">
                <a:latin typeface="Arial Narrow" panose="020B0606020202030204" pitchFamily="34" charset="0"/>
                <a:cs typeface="Arial" panose="020B0604020202020204" pitchFamily="34" charset="0"/>
              </a:rPr>
              <a:t>Εισαγωγ</a:t>
            </a:r>
            <a:r>
              <a:rPr lang="el-GR" dirty="0">
                <a:latin typeface="Arial Narrow" panose="020B0606020202030204" pitchFamily="34" charset="0"/>
                <a:cs typeface="Arial" panose="020B0604020202020204" pitchFamily="34" charset="0"/>
              </a:rPr>
              <a:t>η</a:t>
            </a:r>
            <a:r>
              <a:rPr dirty="0">
                <a:latin typeface="Arial Narrow" panose="020B0606020202030204" pitchFamily="34" charset="0"/>
                <a:cs typeface="Arial" panose="020B0604020202020204" pitchFamily="34" charset="0"/>
              </a:rPr>
              <a:t> στη Ρομποτικ</a:t>
            </a:r>
            <a:r>
              <a:rPr lang="el-GR" dirty="0">
                <a:latin typeface="Arial Narrow" panose="020B0606020202030204" pitchFamily="34" charset="0"/>
                <a:cs typeface="Arial" panose="020B0604020202020204" pitchFamily="34" charset="0"/>
              </a:rPr>
              <a:t>η </a:t>
            </a:r>
            <a:r>
              <a:rPr dirty="0">
                <a:latin typeface="Arial Narrow" panose="020B0606020202030204" pitchFamily="34" charset="0"/>
                <a:cs typeface="Arial" panose="020B0604020202020204" pitchFamily="34" charset="0"/>
              </a:rPr>
              <a:t>Απ</a:t>
            </a:r>
            <a:r>
              <a:rPr lang="el-GR" dirty="0">
                <a:latin typeface="Arial Narrow" panose="020B0606020202030204" pitchFamily="34" charset="0"/>
                <a:cs typeface="Arial" panose="020B0604020202020204" pitchFamily="34" charset="0"/>
              </a:rPr>
              <a:t>ο</a:t>
            </a:r>
            <a:r>
              <a:rPr dirty="0">
                <a:latin typeface="Arial Narrow" panose="020B0606020202030204" pitchFamily="34" charset="0"/>
                <a:cs typeface="Arial" panose="020B0604020202020204" pitchFamily="34" charset="0"/>
              </a:rPr>
              <a:t> τα </a:t>
            </a:r>
            <a:r>
              <a:rPr lang="el-GR" dirty="0">
                <a:latin typeface="Arial Narrow" panose="020B0606020202030204" pitchFamily="34" charset="0"/>
                <a:cs typeface="Arial" panose="020B0604020202020204" pitchFamily="34" charset="0"/>
              </a:rPr>
              <a:t>ο</a:t>
            </a:r>
            <a:r>
              <a:rPr dirty="0">
                <a:latin typeface="Arial Narrow" panose="020B0606020202030204" pitchFamily="34" charset="0"/>
                <a:cs typeface="Arial" panose="020B0604020202020204" pitchFamily="34" charset="0"/>
              </a:rPr>
              <a:t>νειρα της Επιστ</a:t>
            </a:r>
            <a:r>
              <a:rPr lang="el-GR" dirty="0">
                <a:latin typeface="Arial Narrow" panose="020B0606020202030204" pitchFamily="34" charset="0"/>
                <a:cs typeface="Arial" panose="020B0604020202020204" pitchFamily="34" charset="0"/>
              </a:rPr>
              <a:t>η</a:t>
            </a:r>
            <a:r>
              <a:rPr dirty="0">
                <a:latin typeface="Arial Narrow" panose="020B0606020202030204" pitchFamily="34" charset="0"/>
                <a:cs typeface="Arial" panose="020B0604020202020204" pitchFamily="34" charset="0"/>
              </a:rPr>
              <a:t>μης στην Πραγματικ</a:t>
            </a:r>
            <a:r>
              <a:rPr lang="el-GR" dirty="0">
                <a:latin typeface="Arial Narrow" panose="020B0606020202030204" pitchFamily="34" charset="0"/>
                <a:cs typeface="Arial" panose="020B0604020202020204" pitchFamily="34" charset="0"/>
              </a:rPr>
              <a:t>ο</a:t>
            </a:r>
            <a:r>
              <a:rPr dirty="0">
                <a:latin typeface="Arial Narrow" panose="020B0606020202030204" pitchFamily="34" charset="0"/>
                <a:cs typeface="Arial" panose="020B0604020202020204" pitchFamily="34" charset="0"/>
              </a:rPr>
              <a:t>τητα</a:t>
            </a:r>
          </a:p>
        </p:txBody>
      </p:sp>
      <p:sp>
        <p:nvSpPr>
          <p:cNvPr id="3" name="Subtitle 2"/>
          <p:cNvSpPr>
            <a:spLocks noGrp="1"/>
          </p:cNvSpPr>
          <p:nvPr>
            <p:ph type="subTitle" idx="1"/>
          </p:nvPr>
        </p:nvSpPr>
        <p:spPr/>
        <p:txBody>
          <a:bodyPr/>
          <a:lstStyle/>
          <a:p>
            <a:pPr algn="ctr"/>
            <a:r>
              <a:rPr lang="el-GR" dirty="0">
                <a:solidFill>
                  <a:schemeClr val="tx1">
                    <a:lumMod val="75000"/>
                  </a:schemeClr>
                </a:solidFill>
                <a:latin typeface="Arial Narrow" panose="020B0606020202030204" pitchFamily="34" charset="0"/>
              </a:rPr>
              <a:t>Δι</a:t>
            </a:r>
            <a:r>
              <a:rPr lang="en-US" dirty="0">
                <a:solidFill>
                  <a:schemeClr val="tx1">
                    <a:lumMod val="75000"/>
                  </a:schemeClr>
                </a:solidFill>
                <a:latin typeface="Arial Narrow" panose="020B0606020202030204" pitchFamily="34" charset="0"/>
              </a:rPr>
              <a:t>a</a:t>
            </a:r>
            <a:r>
              <a:rPr lang="el-GR" dirty="0">
                <a:solidFill>
                  <a:schemeClr val="tx1">
                    <a:lumMod val="75000"/>
                  </a:schemeClr>
                </a:solidFill>
                <a:latin typeface="Arial Narrow" panose="020B0606020202030204" pitchFamily="34" charset="0"/>
              </a:rPr>
              <a:t>λεξη 4</a:t>
            </a:r>
            <a:r>
              <a:rPr lang="el-GR" baseline="30000" dirty="0">
                <a:solidFill>
                  <a:schemeClr val="tx1">
                    <a:lumMod val="75000"/>
                  </a:schemeClr>
                </a:solidFill>
                <a:latin typeface="Arial Narrow" panose="020B0606020202030204" pitchFamily="34" charset="0"/>
              </a:rPr>
              <a:t>η</a:t>
            </a:r>
          </a:p>
          <a:p>
            <a:pPr algn="ctr"/>
            <a:r>
              <a:rPr lang="el-GR" baseline="30000" dirty="0">
                <a:solidFill>
                  <a:schemeClr val="tx1">
                    <a:lumMod val="75000"/>
                  </a:schemeClr>
                </a:solidFill>
                <a:latin typeface="Arial Narrow" panose="020B0606020202030204" pitchFamily="34" charset="0"/>
              </a:rPr>
              <a:t>Μενξι αναστασια</a:t>
            </a:r>
            <a:endParaRPr lang="en-US" baseline="30000" dirty="0">
              <a:solidFill>
                <a:schemeClr val="tx1">
                  <a:lumMod val="75000"/>
                </a:schemeClr>
              </a:solidFill>
              <a:latin typeface="Arial Narrow" panose="020B0606020202030204" pitchFamily="34" charset="0"/>
            </a:endParaRPr>
          </a:p>
          <a:p>
            <a:pPr algn="ctr"/>
            <a:r>
              <a:rPr lang="el-GR" baseline="30000" dirty="0">
                <a:solidFill>
                  <a:schemeClr val="tx1">
                    <a:lumMod val="75000"/>
                  </a:schemeClr>
                </a:solidFill>
                <a:latin typeface="Arial Narrow" panose="020B0606020202030204" pitchFamily="34" charset="0"/>
              </a:rPr>
              <a:t>Εντεταλμ</a:t>
            </a:r>
            <a:r>
              <a:rPr lang="en-US" baseline="30000" dirty="0">
                <a:solidFill>
                  <a:schemeClr val="tx1">
                    <a:lumMod val="75000"/>
                  </a:schemeClr>
                </a:solidFill>
                <a:latin typeface="Arial Narrow" panose="020B0606020202030204" pitchFamily="34" charset="0"/>
              </a:rPr>
              <a:t>e</a:t>
            </a:r>
            <a:r>
              <a:rPr lang="el-GR" baseline="30000" dirty="0">
                <a:solidFill>
                  <a:schemeClr val="tx1">
                    <a:lumMod val="75000"/>
                  </a:schemeClr>
                </a:solidFill>
                <a:latin typeface="Arial Narrow" panose="020B0606020202030204" pitchFamily="34" charset="0"/>
              </a:rPr>
              <a:t>ν</a:t>
            </a:r>
            <a:r>
              <a:rPr lang="en-US" baseline="30000" dirty="0">
                <a:solidFill>
                  <a:schemeClr val="tx1">
                    <a:lumMod val="75000"/>
                  </a:schemeClr>
                </a:solidFill>
                <a:latin typeface="Arial Narrow" panose="020B0606020202030204" pitchFamily="34" charset="0"/>
              </a:rPr>
              <a:t>h</a:t>
            </a:r>
            <a:r>
              <a:rPr lang="el-GR" baseline="30000" dirty="0">
                <a:solidFill>
                  <a:schemeClr val="tx1">
                    <a:lumMod val="75000"/>
                  </a:schemeClr>
                </a:solidFill>
                <a:latin typeface="Arial Narrow" panose="020B0606020202030204" pitchFamily="34" charset="0"/>
              </a:rPr>
              <a:t> Καθηγητρι</a:t>
            </a:r>
            <a:r>
              <a:rPr lang="en-US" baseline="30000" dirty="0">
                <a:solidFill>
                  <a:schemeClr val="tx1">
                    <a:lumMod val="75000"/>
                  </a:schemeClr>
                </a:solidFill>
                <a:latin typeface="Arial Narrow" panose="020B0606020202030204" pitchFamily="34" charset="0"/>
              </a:rPr>
              <a:t>a</a:t>
            </a:r>
          </a:p>
          <a:p>
            <a:pPr algn="ctr"/>
            <a:r>
              <a:rPr lang="el-GR" baseline="30000" dirty="0">
                <a:solidFill>
                  <a:schemeClr val="tx1">
                    <a:lumMod val="75000"/>
                  </a:schemeClr>
                </a:solidFill>
                <a:latin typeface="Arial Narrow" panose="020B0606020202030204" pitchFamily="34" charset="0"/>
              </a:rPr>
              <a:t>Τμημα Επιστημης Τροφιμων και Διατροφης  ΠΑΝΕΠΙΣΤΗΜΙΟ ΑΙΓΑΙΟΥ </a:t>
            </a:r>
            <a:endParaRPr lang="en-US" baseline="30000" dirty="0">
              <a:solidFill>
                <a:schemeClr val="tx1">
                  <a:lumMod val="75000"/>
                </a:schemeClr>
              </a:solidFill>
              <a:latin typeface="Arial Narrow" panose="020B0606020202030204" pitchFamily="34" charset="0"/>
            </a:endParaRPr>
          </a:p>
          <a:p>
            <a:endParaRPr lang="en-US" dirty="0">
              <a:latin typeface="Arial Narrow" panose="020B0606020202030204" pitchFamily="34" charset="0"/>
            </a:endParaRP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795780"/>
            <a:ext cx="9906000" cy="4250690"/>
          </a:xfrm>
        </p:spPr>
        <p:txBody>
          <a:bodyPr>
            <a:noAutofit/>
          </a:bodyPr>
          <a:lstStyle/>
          <a:p>
            <a:r>
              <a:rPr lang="en-US" sz="2000">
                <a:latin typeface="Arial Narrow" panose="020B0606020202030204" pitchFamily="34" charset="0"/>
                <a:cs typeface="Arial Narrow" panose="020B0606020202030204" pitchFamily="34" charset="0"/>
              </a:rPr>
              <a:t>Συντόμευση του Χρόνου Ανάρρωσης:</a:t>
            </a:r>
          </a:p>
          <a:p>
            <a:pPr marL="0" indent="0">
              <a:buNone/>
            </a:pPr>
            <a:r>
              <a:rPr lang="en-US" sz="2000">
                <a:latin typeface="Arial Narrow" panose="020B0606020202030204" pitchFamily="34" charset="0"/>
                <a:cs typeface="Arial Narrow" panose="020B0606020202030204" pitchFamily="34" charset="0"/>
              </a:rPr>
              <a:t>Η ελάχιστη επέμβαση στον ιστό και η ακρίβεια των ρομποτικών συστοιχιών συντελούν στη συντόμευση του χρόνου ανάρρωσης του ασθενούς.</a:t>
            </a:r>
          </a:p>
          <a:p>
            <a:r>
              <a:rPr lang="en-US" sz="2000">
                <a:latin typeface="Arial Narrow" panose="020B0606020202030204" pitchFamily="34" charset="0"/>
                <a:cs typeface="Arial Narrow" panose="020B0606020202030204" pitchFamily="34" charset="0"/>
              </a:rPr>
              <a:t>Ενσωμάτωση της Τεχνητής Νοημοσύνης:</a:t>
            </a:r>
          </a:p>
          <a:p>
            <a:pPr marL="0" indent="0">
              <a:buNone/>
            </a:pPr>
            <a:r>
              <a:rPr lang="en-US" sz="2000">
                <a:latin typeface="Arial Narrow" panose="020B0606020202030204" pitchFamily="34" charset="0"/>
                <a:cs typeface="Arial Narrow" panose="020B0606020202030204" pitchFamily="34" charset="0"/>
              </a:rPr>
              <a:t>Οι προηγμένοι αλγόριθμοι και τα συστήματα τεχνητής νοημοσύνης συχνά ενσωματώνονται για να βοηθήσουν στην παρακολούθηση και την εκτέλεση της επέμβασης.</a:t>
            </a:r>
          </a:p>
          <a:p>
            <a:pPr marL="0" indent="0">
              <a:buNone/>
            </a:pPr>
            <a:endParaRPr lang="en-US" sz="2000">
              <a:latin typeface="Arial Narrow" panose="020B0606020202030204" pitchFamily="34" charset="0"/>
              <a:cs typeface="Arial Narrow" panose="020B0606020202030204" pitchFamily="34" charset="0"/>
            </a:endParaRPr>
          </a:p>
          <a:p>
            <a:pPr marL="0" indent="0">
              <a:buNone/>
            </a:pPr>
            <a:r>
              <a:rPr lang="en-US" sz="2000">
                <a:latin typeface="Arial Narrow" panose="020B0606020202030204" pitchFamily="34" charset="0"/>
                <a:cs typeface="Arial Narrow" panose="020B0606020202030204" pitchFamily="34" charset="0"/>
              </a:rPr>
              <a:t>Αυτές οι εξελίξεις στη ρομποτική χειρουργική έχουν επιτρέψει την εκτέλεση πιο αποτελεσματικών και ασφαλών επεμβάσεων, ενισχύοντας την ποιότητα της περίθαλψης και μειώνοντας τον κίνδυνο για τους ασθενείς.</a:t>
            </a:r>
          </a:p>
          <a:p>
            <a:pPr marL="0" indent="0">
              <a:buNone/>
            </a:pPr>
            <a:endParaRPr lang="en-US" sz="2000">
              <a:latin typeface="Arial Narrow" panose="020B0606020202030204" pitchFamily="34" charset="0"/>
              <a:cs typeface="Arial Narrow" panose="020B0606020202030204" pitchFamily="34" charset="0"/>
            </a:endParaRPr>
          </a:p>
          <a:p>
            <a:pPr marL="0" indent="0">
              <a:buNone/>
            </a:pPr>
            <a:endParaRPr lang="en-US" sz="2000">
              <a:latin typeface="Arial Narrow" panose="020B0606020202030204" pitchFamily="34" charset="0"/>
              <a:cs typeface="Arial Narrow" panose="020B0606020202030204" pitchFamily="34" charset="0"/>
            </a:endParaRPr>
          </a:p>
          <a:p>
            <a:pPr marL="0" indent="0">
              <a:buNone/>
            </a:pPr>
            <a:endParaRPr lang="en-US" sz="2000">
              <a:latin typeface="Arial Narrow" panose="020B0606020202030204" pitchFamily="34" charset="0"/>
              <a:cs typeface="Arial Narrow" panose="020B0606020202030204" pitchFamily="34" charset="0"/>
            </a:endParaRPr>
          </a:p>
          <a:p>
            <a:pPr marL="0" indent="0">
              <a:buNone/>
            </a:pPr>
            <a:endParaRPr lang="en-US" sz="2000">
              <a:latin typeface="Arial Narrow" panose="020B0606020202030204" pitchFamily="34" charset="0"/>
              <a:cs typeface="Arial Narrow" panose="020B0606020202030204" pitchFamily="34" charset="0"/>
            </a:endParaRPr>
          </a:p>
          <a:p>
            <a:pPr marL="0" indent="0">
              <a:buNone/>
            </a:pPr>
            <a:endParaRPr lang="en-US" sz="2000">
              <a:latin typeface="Arial Narrow" panose="020B0606020202030204" pitchFamily="34" charset="0"/>
              <a:cs typeface="Arial Narrow" panose="020B0606020202030204" pitchFamily="34" charset="0"/>
            </a:endParaRPr>
          </a:p>
        </p:txBody>
      </p:sp>
      <p:sp>
        <p:nvSpPr>
          <p:cNvPr id="4" name="Title 3"/>
          <p:cNvSpPr>
            <a:spLocks noGrp="1"/>
          </p:cNvSpPr>
          <p:nvPr>
            <p:ph type="title"/>
          </p:nvPr>
        </p:nvSpPr>
        <p:spPr>
          <a:xfrm>
            <a:off x="1140778" y="316893"/>
            <a:ext cx="9905998" cy="1478570"/>
          </a:xfrm>
        </p:spPr>
        <p:txBody>
          <a:bodyPr/>
          <a:lstStyle/>
          <a:p>
            <a:r>
              <a:rPr lang="en-US">
                <a:latin typeface="Arial Narrow" panose="020B0606020202030204" pitchFamily="34" charset="0"/>
                <a:cs typeface="Arial Narrow" panose="020B0606020202030204" pitchFamily="34" charset="0"/>
              </a:rPr>
              <a:t>Ρομποτικh και ελaχιστα επεμβατικeς χειρουργικeς επεμβaσει</a:t>
            </a:r>
            <a:r>
              <a:rPr lang="en-US"/>
              <a:t>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s2.0-B9780128142455000013-f01-03-9780128142455"/>
          <p:cNvPicPr>
            <a:picLocks noGrp="1" noChangeAspect="1"/>
          </p:cNvPicPr>
          <p:nvPr>
            <p:ph idx="1"/>
          </p:nvPr>
        </p:nvPicPr>
        <p:blipFill>
          <a:blip r:embed="rId2"/>
          <a:stretch>
            <a:fillRect/>
          </a:stretch>
        </p:blipFill>
        <p:spPr>
          <a:xfrm>
            <a:off x="1141730" y="1915795"/>
            <a:ext cx="6539230" cy="4088765"/>
          </a:xfrm>
          <a:prstGeom prst="rect">
            <a:avLst/>
          </a:prstGeom>
        </p:spPr>
      </p:pic>
      <p:sp>
        <p:nvSpPr>
          <p:cNvPr id="6" name="Title 5"/>
          <p:cNvSpPr>
            <a:spLocks noGrp="1"/>
          </p:cNvSpPr>
          <p:nvPr>
            <p:ph type="title"/>
          </p:nvPr>
        </p:nvSpPr>
        <p:spPr>
          <a:xfrm>
            <a:off x="1140778" y="316893"/>
            <a:ext cx="9905998" cy="1478570"/>
          </a:xfrm>
        </p:spPr>
        <p:txBody>
          <a:bodyPr/>
          <a:lstStyle/>
          <a:p>
            <a:r>
              <a:rPr lang="en-US">
                <a:latin typeface="Arial Narrow" panose="020B0606020202030204" pitchFamily="34" charset="0"/>
                <a:cs typeface="Arial Narrow" panose="020B0606020202030204" pitchFamily="34" charset="0"/>
              </a:rPr>
              <a:t>Ρομποτικh και ελaχιστα επεμβατικeς χειρουργικeς επεμβaσει</a:t>
            </a:r>
            <a:r>
              <a:rPr lang="en-US"/>
              <a:t>ς</a:t>
            </a:r>
          </a:p>
        </p:txBody>
      </p:sp>
      <p:sp>
        <p:nvSpPr>
          <p:cNvPr id="7" name="Text Box 6"/>
          <p:cNvSpPr txBox="1"/>
          <p:nvPr/>
        </p:nvSpPr>
        <p:spPr>
          <a:xfrm>
            <a:off x="7903845" y="1915795"/>
            <a:ext cx="3279140" cy="3815080"/>
          </a:xfrm>
          <a:prstGeom prst="rect">
            <a:avLst/>
          </a:prstGeom>
          <a:noFill/>
        </p:spPr>
        <p:txBody>
          <a:bodyPr wrap="square" rtlCol="0" anchor="t">
            <a:spAutoFit/>
          </a:bodyPr>
          <a:lstStyle/>
          <a:p>
            <a:r>
              <a:rPr lang="en-US" sz="2200">
                <a:latin typeface="Arial Narrow" panose="020B0606020202030204" pitchFamily="34" charset="0"/>
                <a:cs typeface="Arial Narrow" panose="020B0606020202030204" pitchFamily="34" charset="0"/>
              </a:rPr>
              <a:t>Το χειρουργικό σύστημα Senhance είναι μια ψηφιακή λαπαροσκοπική πλατφόρμα ενσωματωμένη με προηγμένη τεχνολογία για να προσφέρει ρομποτική ακρίβεια, απτική αίσθηση, έλεγχο κάμερας παρακολούθησης και καλύτερη οικονομία για ελάχιστα επεμβατικές χειρουργικές επεμβάσεις</a:t>
            </a:r>
            <a:r>
              <a:rPr lang="el-GR" altLang="en-US" sz="2200">
                <a:latin typeface="Arial Narrow" panose="020B0606020202030204" pitchFamily="34" charset="0"/>
                <a:cs typeface="Arial Narrow" panose="020B0606020202030204"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Narrow" panose="020B0606020202030204" pitchFamily="34" charset="0"/>
                <a:cs typeface="Arial Narrow" panose="020B0606020202030204" pitchFamily="34" charset="0"/>
              </a:rPr>
              <a:t>ρομποτικη και αποκατασταση </a:t>
            </a:r>
            <a:br>
              <a:rPr lang="en-US">
                <a:latin typeface="Arial Narrow" panose="020B0606020202030204" pitchFamily="34" charset="0"/>
                <a:cs typeface="Arial Narrow" panose="020B0606020202030204" pitchFamily="34" charset="0"/>
              </a:rPr>
            </a:br>
            <a:endParaRPr lang="en-US">
              <a:latin typeface="Arial Narrow" panose="020B0606020202030204" pitchFamily="34" charset="0"/>
              <a:cs typeface="Arial Narrow" panose="020B0606020202030204" pitchFamily="34" charset="0"/>
            </a:endParaRPr>
          </a:p>
        </p:txBody>
      </p:sp>
      <p:sp>
        <p:nvSpPr>
          <p:cNvPr id="3" name="Content Placeholder 2"/>
          <p:cNvSpPr>
            <a:spLocks noGrp="1"/>
          </p:cNvSpPr>
          <p:nvPr>
            <p:ph idx="1"/>
          </p:nvPr>
        </p:nvSpPr>
        <p:spPr>
          <a:xfrm>
            <a:off x="1141095" y="1510030"/>
            <a:ext cx="9906000" cy="5200650"/>
          </a:xfrm>
        </p:spPr>
        <p:txBody>
          <a:bodyPr>
            <a:noAutofit/>
          </a:bodyPr>
          <a:lstStyle/>
          <a:p>
            <a:pPr marL="0" indent="0">
              <a:buNone/>
            </a:pPr>
            <a:r>
              <a:rPr lang="en-US" sz="1800">
                <a:latin typeface="Arial Narrow" panose="020B0606020202030204" pitchFamily="34" charset="0"/>
                <a:cs typeface="Arial Narrow" panose="020B0606020202030204" pitchFamily="34" charset="0"/>
              </a:rPr>
              <a:t>Η ρομποτική έχει επίσης επηρεάσει σημαντικά τον τομέα της αποκατάστασης, προσφέροντας προηγμένες τεχνολογικές λύσεις για την αποκατάσταση λειτουργιών και τη βελτίωση της ποιότητας ζωής για άτομα με αναπηρίες ή άλλες περιορισμένες δυνατότητες. Εδώ είναι κάποιοι τρόποι με τους οποίους η ρομποτική συμβάλλει στην αποκατάσταση:</a:t>
            </a:r>
          </a:p>
          <a:p>
            <a:r>
              <a:rPr lang="en-US" sz="1800">
                <a:latin typeface="Arial Narrow" panose="020B0606020202030204" pitchFamily="34" charset="0"/>
                <a:cs typeface="Arial Narrow" panose="020B0606020202030204" pitchFamily="34" charset="0"/>
              </a:rPr>
              <a:t>Εξωσκελετικά Ρομπότ:</a:t>
            </a:r>
          </a:p>
          <a:p>
            <a:pPr marL="0" indent="0">
              <a:buNone/>
            </a:pPr>
            <a:r>
              <a:rPr lang="en-US" sz="1800">
                <a:latin typeface="Arial Narrow" panose="020B0606020202030204" pitchFamily="34" charset="0"/>
                <a:cs typeface="Arial Narrow" panose="020B0606020202030204" pitchFamily="34" charset="0"/>
              </a:rPr>
              <a:t>Εξωσκελετικά ρομπότ μπορούν να βοηθήσουν άτομα με περιορισμένη κινητικότητα να κινούνται πιο εύκολα. Παρέχουν υποστήριξη κατά την περιπλάνηση, την ανύψωση αντικειμένων και άλλες καθημερινές ενέργειες.</a:t>
            </a:r>
          </a:p>
          <a:p>
            <a:r>
              <a:rPr lang="en-US" sz="1800">
                <a:latin typeface="Arial Narrow" panose="020B0606020202030204" pitchFamily="34" charset="0"/>
                <a:cs typeface="Arial Narrow" panose="020B0606020202030204" pitchFamily="34" charset="0"/>
              </a:rPr>
              <a:t>Εκπαιδευτικά Ρομπότ:</a:t>
            </a:r>
          </a:p>
          <a:p>
            <a:pPr marL="0" indent="0">
              <a:buNone/>
            </a:pPr>
            <a:r>
              <a:rPr lang="en-US" sz="1800">
                <a:latin typeface="Arial Narrow" panose="020B0606020202030204" pitchFamily="34" charset="0"/>
                <a:cs typeface="Arial Narrow" panose="020B0606020202030204" pitchFamily="34" charset="0"/>
              </a:rPr>
              <a:t>Ρομπότ σχεδιασμένα για εκπαιδευτικούς σκοπούς μπορούν να χρησιμοποιηθούν σε θεραπευτικά προγράμματα για παιδιά με αυτισμό ή άλλες αναπτυξιακές διαταραχές. Τα ρομπότ αυτά μπορούν να βοηθήσουν στην κοινωνικοποίηση και την επικοινωνία.</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358265"/>
            <a:ext cx="9906000" cy="5367655"/>
          </a:xfrm>
        </p:spPr>
        <p:txBody>
          <a:bodyPr>
            <a:noAutofit/>
          </a:bodyPr>
          <a:lstStyle/>
          <a:p>
            <a:r>
              <a:rPr lang="el-GR" altLang="en-US" sz="2000" dirty="0">
                <a:latin typeface="Arial Narrow" panose="020B0606020202030204" pitchFamily="34" charset="0"/>
                <a:cs typeface="Arial Narrow" panose="020B0606020202030204" pitchFamily="34" charset="0"/>
              </a:rPr>
              <a:t>Έρποντα ρομπότ</a:t>
            </a:r>
            <a:r>
              <a:rPr lang="en-US" sz="2000" dirty="0">
                <a:latin typeface="Arial Narrow" panose="020B0606020202030204" pitchFamily="34" charset="0"/>
                <a:cs typeface="Arial Narrow" panose="020B0606020202030204" pitchFamily="34" charset="0"/>
              </a:rPr>
              <a:t>:</a:t>
            </a:r>
          </a:p>
          <a:p>
            <a:pPr marL="0" indent="0">
              <a:buNone/>
            </a:pPr>
            <a:r>
              <a:rPr lang="el-GR" altLang="en-US" sz="2000" dirty="0">
                <a:latin typeface="Arial Narrow" panose="020B0606020202030204" pitchFamily="34" charset="0"/>
                <a:cs typeface="Arial Narrow" panose="020B0606020202030204" pitchFamily="34" charset="0"/>
                <a:sym typeface="+mn-ea"/>
              </a:rPr>
              <a:t>Έρποντα</a:t>
            </a:r>
            <a:r>
              <a:rPr lang="en-US" sz="2000" dirty="0">
                <a:latin typeface="Arial Narrow" panose="020B0606020202030204" pitchFamily="34" charset="0"/>
                <a:cs typeface="Arial Narrow" panose="020B0606020202030204" pitchFamily="34" charset="0"/>
              </a:rPr>
              <a:t> </a:t>
            </a:r>
            <a:r>
              <a:rPr lang="en-US" sz="2000" dirty="0" err="1">
                <a:latin typeface="Arial Narrow" panose="020B0606020202030204" pitchFamily="34" charset="0"/>
                <a:cs typeface="Arial Narrow" panose="020B0606020202030204" pitchFamily="34" charset="0"/>
              </a:rPr>
              <a:t>είν</a:t>
            </a:r>
            <a:r>
              <a:rPr lang="en-US" sz="2000" dirty="0">
                <a:latin typeface="Arial Narrow" panose="020B0606020202030204" pitchFamily="34" charset="0"/>
                <a:cs typeface="Arial Narrow" panose="020B0606020202030204" pitchFamily="34" charset="0"/>
              </a:rPr>
              <a:t>αι ρομπότ που μιμούνται τον τρόπο περπατήματος και βοηθούν στην αποκατάσταση της κινητικότητας. </a:t>
            </a:r>
            <a:r>
              <a:rPr lang="en-US" sz="2000" dirty="0" err="1">
                <a:latin typeface="Arial Narrow" panose="020B0606020202030204" pitchFamily="34" charset="0"/>
                <a:cs typeface="Arial Narrow" panose="020B0606020202030204" pitchFamily="34" charset="0"/>
              </a:rPr>
              <a:t>Είν</a:t>
            </a:r>
            <a:r>
              <a:rPr lang="en-US" sz="2000" dirty="0">
                <a:latin typeface="Arial Narrow" panose="020B0606020202030204" pitchFamily="34" charset="0"/>
                <a:cs typeface="Arial Narrow" panose="020B0606020202030204" pitchFamily="34" charset="0"/>
              </a:rPr>
              <a:t>αι χρήσιμες για άτομα με αναπηρίες στα κάτω άκρα.</a:t>
            </a:r>
          </a:p>
          <a:p>
            <a:r>
              <a:rPr lang="en-US" sz="2000" dirty="0" err="1">
                <a:latin typeface="Arial Narrow" panose="020B0606020202030204" pitchFamily="34" charset="0"/>
                <a:cs typeface="Arial Narrow" panose="020B0606020202030204" pitchFamily="34" charset="0"/>
              </a:rPr>
              <a:t>Εξελιγμέν</a:t>
            </a:r>
            <a:r>
              <a:rPr lang="en-US" sz="2000" dirty="0">
                <a:latin typeface="Arial Narrow" panose="020B0606020202030204" pitchFamily="34" charset="0"/>
                <a:cs typeface="Arial Narrow" panose="020B0606020202030204" pitchFamily="34" charset="0"/>
              </a:rPr>
              <a:t>α Εξωκ</a:t>
            </a:r>
            <a:r>
              <a:rPr lang="el-GR" sz="2000" dirty="0">
                <a:latin typeface="Arial Narrow" panose="020B0606020202030204" pitchFamily="34" charset="0"/>
                <a:cs typeface="Arial Narrow" panose="020B0606020202030204" pitchFamily="34" charset="0"/>
              </a:rPr>
              <a:t>σ</a:t>
            </a:r>
            <a:r>
              <a:rPr lang="en-US" sz="2000" dirty="0" err="1">
                <a:latin typeface="Arial Narrow" panose="020B0606020202030204" pitchFamily="34" charset="0"/>
                <a:cs typeface="Arial Narrow" panose="020B0606020202030204" pitchFamily="34" charset="0"/>
              </a:rPr>
              <a:t>ελετικά</a:t>
            </a:r>
            <a:r>
              <a:rPr lang="en-US" sz="2000" dirty="0">
                <a:latin typeface="Arial Narrow" panose="020B0606020202030204" pitchFamily="34" charset="0"/>
                <a:cs typeface="Arial Narrow" panose="020B0606020202030204" pitchFamily="34" charset="0"/>
              </a:rPr>
              <a:t> </a:t>
            </a:r>
            <a:r>
              <a:rPr lang="en-US" sz="2000" dirty="0" err="1">
                <a:latin typeface="Arial Narrow" panose="020B0606020202030204" pitchFamily="34" charset="0"/>
                <a:cs typeface="Arial Narrow" panose="020B0606020202030204" pitchFamily="34" charset="0"/>
              </a:rPr>
              <a:t>Βοηθήμ</a:t>
            </a:r>
            <a:r>
              <a:rPr lang="en-US" sz="2000" dirty="0">
                <a:latin typeface="Arial Narrow" panose="020B0606020202030204" pitchFamily="34" charset="0"/>
                <a:cs typeface="Arial Narrow" panose="020B0606020202030204" pitchFamily="34" charset="0"/>
              </a:rPr>
              <a:t>ατα:</a:t>
            </a:r>
          </a:p>
          <a:p>
            <a:pPr marL="0" indent="0">
              <a:buNone/>
            </a:pPr>
            <a:r>
              <a:rPr lang="en-US" sz="2000" dirty="0" err="1">
                <a:latin typeface="Arial Narrow" panose="020B0606020202030204" pitchFamily="34" charset="0"/>
                <a:cs typeface="Arial Narrow" panose="020B0606020202030204" pitchFamily="34" charset="0"/>
              </a:rPr>
              <a:t>Εξελιγμέν</a:t>
            </a:r>
            <a:r>
              <a:rPr lang="en-US" sz="2000" dirty="0">
                <a:latin typeface="Arial Narrow" panose="020B0606020202030204" pitchFamily="34" charset="0"/>
                <a:cs typeface="Arial Narrow" panose="020B0606020202030204" pitchFamily="34" charset="0"/>
              </a:rPr>
              <a:t>α εξωκ</a:t>
            </a:r>
            <a:r>
              <a:rPr lang="el-GR" sz="2000" dirty="0">
                <a:latin typeface="Arial Narrow" panose="020B0606020202030204" pitchFamily="34" charset="0"/>
                <a:cs typeface="Arial Narrow" panose="020B0606020202030204" pitchFamily="34" charset="0"/>
              </a:rPr>
              <a:t>σ</a:t>
            </a:r>
            <a:r>
              <a:rPr lang="en-US" sz="2000" dirty="0" err="1">
                <a:latin typeface="Arial Narrow" panose="020B0606020202030204" pitchFamily="34" charset="0"/>
                <a:cs typeface="Arial Narrow" panose="020B0606020202030204" pitchFamily="34" charset="0"/>
              </a:rPr>
              <a:t>ελετικά</a:t>
            </a:r>
            <a:r>
              <a:rPr lang="en-US" sz="2000" dirty="0">
                <a:latin typeface="Arial Narrow" panose="020B0606020202030204" pitchFamily="34" charset="0"/>
                <a:cs typeface="Arial Narrow" panose="020B0606020202030204" pitchFamily="34" charset="0"/>
              </a:rPr>
              <a:t> βοηθήματα, συνδυασμένα με τεχνητή νοημοσύνη, μπορούν να παρέχουν εξατομικευμένη υποστήριξη στην κινητικότητα με βάση τις ανάγκες κάθε χρήστη.</a:t>
            </a:r>
          </a:p>
          <a:p>
            <a:r>
              <a:rPr lang="en-US" sz="2000" dirty="0" err="1">
                <a:latin typeface="Arial Narrow" panose="020B0606020202030204" pitchFamily="34" charset="0"/>
                <a:cs typeface="Arial Narrow" panose="020B0606020202030204" pitchFamily="34" charset="0"/>
              </a:rPr>
              <a:t>Βιονικ</a:t>
            </a:r>
            <a:r>
              <a:rPr lang="el-GR" altLang="en-US" sz="2000" dirty="0">
                <a:latin typeface="Arial Narrow" panose="020B0606020202030204" pitchFamily="34" charset="0"/>
                <a:cs typeface="Arial Narrow" panose="020B0606020202030204" pitchFamily="34" charset="0"/>
              </a:rPr>
              <a:t>οί</a:t>
            </a:r>
            <a:r>
              <a:rPr lang="en-US" sz="2000" dirty="0">
                <a:latin typeface="Arial Narrow" panose="020B0606020202030204" pitchFamily="34" charset="0"/>
                <a:cs typeface="Arial Narrow" panose="020B0606020202030204" pitchFamily="34" charset="0"/>
              </a:rPr>
              <a:t> </a:t>
            </a:r>
            <a:r>
              <a:rPr lang="en-US" sz="2000" dirty="0" err="1">
                <a:latin typeface="Arial Narrow" panose="020B0606020202030204" pitchFamily="34" charset="0"/>
                <a:cs typeface="Arial Narrow" panose="020B0606020202030204" pitchFamily="34" charset="0"/>
              </a:rPr>
              <a:t>Βρ</a:t>
            </a:r>
            <a:r>
              <a:rPr lang="en-US" sz="2000" dirty="0">
                <a:latin typeface="Arial Narrow" panose="020B0606020202030204" pitchFamily="34" charset="0"/>
                <a:cs typeface="Arial Narrow" panose="020B0606020202030204" pitchFamily="34" charset="0"/>
              </a:rPr>
              <a:t>αχιόνες και Κάτω Άκρα:</a:t>
            </a:r>
          </a:p>
          <a:p>
            <a:pPr marL="0" indent="0">
              <a:buNone/>
            </a:pPr>
            <a:r>
              <a:rPr lang="en-US" sz="2000" dirty="0" err="1">
                <a:latin typeface="Arial Narrow" panose="020B0606020202030204" pitchFamily="34" charset="0"/>
                <a:cs typeface="Arial Narrow" panose="020B0606020202030204" pitchFamily="34" charset="0"/>
              </a:rPr>
              <a:t>Οι</a:t>
            </a:r>
            <a:r>
              <a:rPr lang="en-US" sz="2000" dirty="0">
                <a:latin typeface="Arial Narrow" panose="020B0606020202030204" pitchFamily="34" charset="0"/>
                <a:cs typeface="Arial Narrow" panose="020B0606020202030204" pitchFamily="34" charset="0"/>
              </a:rPr>
              <a:t> β</a:t>
            </a:r>
            <a:r>
              <a:rPr lang="en-US" sz="2000" dirty="0" err="1">
                <a:latin typeface="Arial Narrow" panose="020B0606020202030204" pitchFamily="34" charset="0"/>
                <a:cs typeface="Arial Narrow" panose="020B0606020202030204" pitchFamily="34" charset="0"/>
              </a:rPr>
              <a:t>ιονικές</a:t>
            </a:r>
            <a:r>
              <a:rPr lang="en-US" sz="2000" dirty="0">
                <a:latin typeface="Arial Narrow" panose="020B0606020202030204" pitchFamily="34" charset="0"/>
                <a:cs typeface="Arial Narrow" panose="020B0606020202030204" pitchFamily="34" charset="0"/>
              </a:rPr>
              <a:t> π</a:t>
            </a:r>
            <a:r>
              <a:rPr lang="en-US" sz="2000" dirty="0" err="1">
                <a:latin typeface="Arial Narrow" panose="020B0606020202030204" pitchFamily="34" charset="0"/>
                <a:cs typeface="Arial Narrow" panose="020B0606020202030204" pitchFamily="34" charset="0"/>
              </a:rPr>
              <a:t>ροθέσεις</a:t>
            </a:r>
            <a:r>
              <a:rPr lang="en-US" sz="2000" dirty="0">
                <a:latin typeface="Arial Narrow" panose="020B0606020202030204" pitchFamily="34" charset="0"/>
                <a:cs typeface="Arial Narrow" panose="020B0606020202030204" pitchFamily="34" charset="0"/>
              </a:rPr>
              <a:t> και </a:t>
            </a:r>
            <a:r>
              <a:rPr lang="el-GR" altLang="en-US" sz="2000" dirty="0">
                <a:latin typeface="Arial Narrow" panose="020B0606020202030204" pitchFamily="34" charset="0"/>
                <a:cs typeface="Arial Narrow" panose="020B0606020202030204" pitchFamily="34" charset="0"/>
              </a:rPr>
              <a:t>τα</a:t>
            </a:r>
            <a:r>
              <a:rPr lang="en-US" sz="2000" dirty="0">
                <a:latin typeface="Arial Narrow" panose="020B0606020202030204" pitchFamily="34" charset="0"/>
                <a:cs typeface="Arial Narrow" panose="020B0606020202030204" pitchFamily="34" charset="0"/>
              </a:rPr>
              <a:t> β</a:t>
            </a:r>
            <a:r>
              <a:rPr lang="en-US" sz="2000" dirty="0" err="1">
                <a:latin typeface="Arial Narrow" panose="020B0606020202030204" pitchFamily="34" charset="0"/>
                <a:cs typeface="Arial Narrow" panose="020B0606020202030204" pitchFamily="34" charset="0"/>
              </a:rPr>
              <a:t>ιονικ</a:t>
            </a:r>
            <a:r>
              <a:rPr lang="el-GR" altLang="en-US" sz="2000" dirty="0">
                <a:latin typeface="Arial Narrow" panose="020B0606020202030204" pitchFamily="34" charset="0"/>
                <a:cs typeface="Arial Narrow" panose="020B0606020202030204" pitchFamily="34" charset="0"/>
              </a:rPr>
              <a:t>ά</a:t>
            </a:r>
            <a:r>
              <a:rPr lang="en-US" sz="2000" dirty="0">
                <a:latin typeface="Arial Narrow" panose="020B0606020202030204" pitchFamily="34" charset="0"/>
                <a:cs typeface="Arial Narrow" panose="020B0606020202030204" pitchFamily="34" charset="0"/>
              </a:rPr>
              <a:t> </a:t>
            </a:r>
            <a:r>
              <a:rPr lang="en-US" sz="2000" dirty="0" err="1">
                <a:latin typeface="Arial Narrow" panose="020B0606020202030204" pitchFamily="34" charset="0"/>
                <a:cs typeface="Arial Narrow" panose="020B0606020202030204" pitchFamily="34" charset="0"/>
              </a:rPr>
              <a:t>κάτω</a:t>
            </a:r>
            <a:r>
              <a:rPr lang="en-US" sz="2000" dirty="0">
                <a:latin typeface="Arial Narrow" panose="020B0606020202030204" pitchFamily="34" charset="0"/>
                <a:cs typeface="Arial Narrow" panose="020B0606020202030204" pitchFamily="34" charset="0"/>
              </a:rPr>
              <a:t> </a:t>
            </a:r>
            <a:r>
              <a:rPr lang="en-US" sz="2000" dirty="0" err="1">
                <a:latin typeface="Arial Narrow" panose="020B0606020202030204" pitchFamily="34" charset="0"/>
                <a:cs typeface="Arial Narrow" panose="020B0606020202030204" pitchFamily="34" charset="0"/>
              </a:rPr>
              <a:t>άκρ</a:t>
            </a:r>
            <a:r>
              <a:rPr lang="en-US" sz="2000" dirty="0">
                <a:latin typeface="Arial Narrow" panose="020B0606020202030204" pitchFamily="34" charset="0"/>
                <a:cs typeface="Arial Narrow" panose="020B0606020202030204" pitchFamily="34" charset="0"/>
              </a:rPr>
              <a:t>α επιτρέπουν σε άτομα με απώλεια άκρων να αποκτήσουν πιο φυσική και λειτουργική κίνηση.</a:t>
            </a:r>
          </a:p>
          <a:p>
            <a:pPr marL="0" indent="0">
              <a:buNone/>
            </a:pPr>
            <a:r>
              <a:rPr lang="en-US" sz="2000" dirty="0" err="1">
                <a:latin typeface="Arial Narrow" panose="020B0606020202030204" pitchFamily="34" charset="0"/>
                <a:cs typeface="Arial Narrow" panose="020B0606020202030204" pitchFamily="34" charset="0"/>
              </a:rPr>
              <a:t>Αυτές</a:t>
            </a:r>
            <a:r>
              <a:rPr lang="en-US" sz="2000" dirty="0">
                <a:latin typeface="Arial Narrow" panose="020B0606020202030204" pitchFamily="34" charset="0"/>
                <a:cs typeface="Arial Narrow" panose="020B0606020202030204" pitchFamily="34" charset="0"/>
              </a:rPr>
              <a:t> </a:t>
            </a:r>
            <a:r>
              <a:rPr lang="en-US" sz="2000" dirty="0" err="1">
                <a:latin typeface="Arial Narrow" panose="020B0606020202030204" pitchFamily="34" charset="0"/>
                <a:cs typeface="Arial Narrow" panose="020B0606020202030204" pitchFamily="34" charset="0"/>
              </a:rPr>
              <a:t>οι</a:t>
            </a:r>
            <a:r>
              <a:rPr lang="en-US" sz="2000" dirty="0">
                <a:latin typeface="Arial Narrow" panose="020B0606020202030204" pitchFamily="34" charset="0"/>
                <a:cs typeface="Arial Narrow" panose="020B0606020202030204" pitchFamily="34" charset="0"/>
              </a:rPr>
              <a:t> </a:t>
            </a:r>
            <a:r>
              <a:rPr lang="en-US" sz="2000" dirty="0" err="1">
                <a:latin typeface="Arial Narrow" panose="020B0606020202030204" pitchFamily="34" charset="0"/>
                <a:cs typeface="Arial Narrow" panose="020B0606020202030204" pitchFamily="34" charset="0"/>
              </a:rPr>
              <a:t>τεχνολογικές</a:t>
            </a:r>
            <a:r>
              <a:rPr lang="en-US" sz="2000" dirty="0">
                <a:latin typeface="Arial Narrow" panose="020B0606020202030204" pitchFamily="34" charset="0"/>
                <a:cs typeface="Arial Narrow" panose="020B0606020202030204" pitchFamily="34" charset="0"/>
              </a:rPr>
              <a:t> κα</a:t>
            </a:r>
            <a:r>
              <a:rPr lang="en-US" sz="2000" dirty="0" err="1">
                <a:latin typeface="Arial Narrow" panose="020B0606020202030204" pitchFamily="34" charset="0"/>
                <a:cs typeface="Arial Narrow" panose="020B0606020202030204" pitchFamily="34" charset="0"/>
              </a:rPr>
              <a:t>ινοτομίες</a:t>
            </a:r>
            <a:r>
              <a:rPr lang="en-US" sz="2000" dirty="0">
                <a:latin typeface="Arial Narrow" panose="020B0606020202030204" pitchFamily="34" charset="0"/>
                <a:cs typeface="Arial Narrow" panose="020B0606020202030204" pitchFamily="34" charset="0"/>
              </a:rPr>
              <a:t> </a:t>
            </a:r>
            <a:r>
              <a:rPr lang="en-US" sz="2000" dirty="0" err="1">
                <a:latin typeface="Arial Narrow" panose="020B0606020202030204" pitchFamily="34" charset="0"/>
                <a:cs typeface="Arial Narrow" panose="020B0606020202030204" pitchFamily="34" charset="0"/>
              </a:rPr>
              <a:t>στον</a:t>
            </a:r>
            <a:r>
              <a:rPr lang="en-US" sz="2000" dirty="0">
                <a:latin typeface="Arial Narrow" panose="020B0606020202030204" pitchFamily="34" charset="0"/>
                <a:cs typeface="Arial Narrow" panose="020B0606020202030204" pitchFamily="34" charset="0"/>
              </a:rPr>
              <a:t> </a:t>
            </a:r>
            <a:r>
              <a:rPr lang="en-US" sz="2000" dirty="0" err="1">
                <a:latin typeface="Arial Narrow" panose="020B0606020202030204" pitchFamily="34" charset="0"/>
                <a:cs typeface="Arial Narrow" panose="020B0606020202030204" pitchFamily="34" charset="0"/>
              </a:rPr>
              <a:t>τομέ</a:t>
            </a:r>
            <a:r>
              <a:rPr lang="en-US" sz="2000" dirty="0">
                <a:latin typeface="Arial Narrow" panose="020B0606020202030204" pitchFamily="34" charset="0"/>
                <a:cs typeface="Arial Narrow" panose="020B0606020202030204" pitchFamily="34" charset="0"/>
              </a:rPr>
              <a:t>α της ρομποτικής έχουν το δυναμικό να επαναπροσδιορίσουν τον τρόπο που η κοινωνία αντιμετωπίζει την αποκατάσταση και τη στήριξη των ατόμων με αναπηρίες.</a:t>
            </a:r>
          </a:p>
        </p:txBody>
      </p:sp>
      <p:sp>
        <p:nvSpPr>
          <p:cNvPr id="4" name="Title 3"/>
          <p:cNvSpPr>
            <a:spLocks noGrp="1"/>
          </p:cNvSpPr>
          <p:nvPr>
            <p:ph type="title"/>
          </p:nvPr>
        </p:nvSpPr>
        <p:spPr>
          <a:xfrm>
            <a:off x="1140778" y="422303"/>
            <a:ext cx="9905998" cy="1478570"/>
          </a:xfrm>
        </p:spPr>
        <p:txBody>
          <a:bodyPr/>
          <a:lstStyle/>
          <a:p>
            <a:r>
              <a:rPr lang="en-US">
                <a:latin typeface="Arial Narrow" panose="020B0606020202030204" pitchFamily="34" charset="0"/>
                <a:cs typeface="Arial Narrow" panose="020B0606020202030204" pitchFamily="34" charset="0"/>
              </a:rPr>
              <a:t>ρομποτικη και αποκατασταση </a:t>
            </a:r>
            <a:br>
              <a:rPr lang="en-US">
                <a:latin typeface="Arial Narrow" panose="020B0606020202030204" pitchFamily="34" charset="0"/>
                <a:cs typeface="Arial Narrow" panose="020B0606020202030204" pitchFamily="34" charset="0"/>
              </a:rPr>
            </a:br>
            <a:endParaRPr lang="en-US">
              <a:latin typeface="Arial Narrow" panose="020B0606020202030204" pitchFamily="34" charset="0"/>
              <a:cs typeface="Arial Narrow" panose="020B0606020202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Narrow" panose="020B0606020202030204" pitchFamily="34" charset="0"/>
                <a:cs typeface="Arial Narrow" panose="020B0606020202030204" pitchFamily="34" charset="0"/>
              </a:rPr>
              <a:t>Το Ρομποτικ</a:t>
            </a:r>
            <a:r>
              <a:rPr lang="el-GR" altLang="en-US">
                <a:latin typeface="Arial Narrow" panose="020B0606020202030204" pitchFamily="34" charset="0"/>
                <a:cs typeface="Arial Narrow" panose="020B0606020202030204" pitchFamily="34" charset="0"/>
              </a:rPr>
              <a:t>ο</a:t>
            </a:r>
            <a:r>
              <a:rPr lang="en-US">
                <a:latin typeface="Arial Narrow" panose="020B0606020202030204" pitchFamily="34" charset="0"/>
                <a:cs typeface="Arial Narrow" panose="020B0606020202030204" pitchFamily="34" charset="0"/>
              </a:rPr>
              <a:t> σ</a:t>
            </a:r>
            <a:r>
              <a:rPr lang="el-GR" altLang="en-US">
                <a:latin typeface="Arial Narrow" panose="020B0606020202030204" pitchFamily="34" charset="0"/>
                <a:cs typeface="Arial Narrow" panose="020B0606020202030204" pitchFamily="34" charset="0"/>
              </a:rPr>
              <a:t>υ</a:t>
            </a:r>
            <a:r>
              <a:rPr lang="en-US">
                <a:latin typeface="Arial Narrow" panose="020B0606020202030204" pitchFamily="34" charset="0"/>
                <a:cs typeface="Arial Narrow" panose="020B0606020202030204" pitchFamily="34" charset="0"/>
              </a:rPr>
              <a:t>στημα LOKOMAT </a:t>
            </a:r>
            <a:br>
              <a:rPr lang="en-US">
                <a:latin typeface="Arial Narrow" panose="020B0606020202030204" pitchFamily="34" charset="0"/>
                <a:cs typeface="Arial Narrow" panose="020B0606020202030204" pitchFamily="34" charset="0"/>
              </a:rPr>
            </a:br>
            <a:endParaRPr lang="en-US">
              <a:latin typeface="Arial Narrow" panose="020B0606020202030204" pitchFamily="34" charset="0"/>
              <a:cs typeface="Arial Narrow" panose="020B0606020202030204" pitchFamily="34" charset="0"/>
            </a:endParaRPr>
          </a:p>
        </p:txBody>
      </p:sp>
      <p:sp>
        <p:nvSpPr>
          <p:cNvPr id="3" name="Content Placeholder 2"/>
          <p:cNvSpPr>
            <a:spLocks noGrp="1"/>
          </p:cNvSpPr>
          <p:nvPr>
            <p:ph idx="1"/>
          </p:nvPr>
        </p:nvSpPr>
        <p:spPr>
          <a:xfrm>
            <a:off x="1141095" y="1766570"/>
            <a:ext cx="9906000" cy="4461510"/>
          </a:xfrm>
        </p:spPr>
        <p:txBody>
          <a:bodyPr>
            <a:normAutofit/>
          </a:bodyPr>
          <a:lstStyle/>
          <a:p>
            <a:pPr marL="0" indent="0">
              <a:buNone/>
            </a:pPr>
            <a:r>
              <a:rPr lang="en-US" sz="1800">
                <a:latin typeface="Arial Narrow" panose="020B0606020202030204" pitchFamily="34" charset="0"/>
                <a:cs typeface="Arial Narrow" panose="020B0606020202030204" pitchFamily="34" charset="0"/>
              </a:rPr>
              <a:t>Το Lokomat είναι ένα ρομποτικό σύστημα που χρησιμοποιείται στον τομέα της αποκατάστασης και της θεραπείας για άτομα με προβλήματα κινητικότητας, όπως τραυματισμοί μυών και νευρών, εγκεφαλικά επεισόδια, ή άλλες νευρολογικές διαταραχές. Είναι ένα εξελιγμένο σύστημα εκγύμνασης που στοχεύει στη βελτίωση της κινητικότητας και της λειτουργίας των κάτω άκρων.</a:t>
            </a:r>
          </a:p>
          <a:p>
            <a:pPr marL="0" indent="0">
              <a:buNone/>
            </a:pPr>
            <a:r>
              <a:rPr lang="en-US" sz="1800">
                <a:latin typeface="Arial Narrow" panose="020B0606020202030204" pitchFamily="34" charset="0"/>
                <a:cs typeface="Arial Narrow" panose="020B0606020202030204" pitchFamily="34" charset="0"/>
              </a:rPr>
              <a:t>Τα βασικά χαρακτηριστικά του Lokomat περιλαμβάνουν:</a:t>
            </a:r>
          </a:p>
          <a:p>
            <a:r>
              <a:rPr lang="en-US" sz="1800">
                <a:latin typeface="Arial Narrow" panose="020B0606020202030204" pitchFamily="34" charset="0"/>
                <a:cs typeface="Arial Narrow" panose="020B0606020202030204" pitchFamily="34" charset="0"/>
              </a:rPr>
              <a:t>Εξελιγμένο Ρομποτικό Περίβλημα:</a:t>
            </a:r>
          </a:p>
          <a:p>
            <a:pPr marL="0" indent="0">
              <a:buNone/>
            </a:pPr>
            <a:r>
              <a:rPr lang="en-US" sz="1800">
                <a:latin typeface="Arial Narrow" panose="020B0606020202030204" pitchFamily="34" charset="0"/>
                <a:cs typeface="Arial Narrow" panose="020B0606020202030204" pitchFamily="34" charset="0"/>
              </a:rPr>
              <a:t>Το Lokomat περιλαμβάνει ένα ρομποτικό περίβλημα που τοποθετείται γύρω από τα κάτω άκρα του χρήστη. Τα κινητικά τμήματα του ρομπότ εξομοιώνουν τα φυσιολογικά κινητικά πρότυπα.</a:t>
            </a:r>
          </a:p>
          <a:p>
            <a:r>
              <a:rPr lang="en-US" sz="1800">
                <a:latin typeface="Arial Narrow" panose="020B0606020202030204" pitchFamily="34" charset="0"/>
                <a:cs typeface="Arial Narrow" panose="020B0606020202030204" pitchFamily="34" charset="0"/>
              </a:rPr>
              <a:t>Σύστημα Στήριξης Βάρους:</a:t>
            </a:r>
          </a:p>
          <a:p>
            <a:pPr marL="0" indent="0">
              <a:buNone/>
            </a:pPr>
            <a:r>
              <a:rPr lang="en-US" sz="1800">
                <a:latin typeface="Arial Narrow" panose="020B0606020202030204" pitchFamily="34" charset="0"/>
                <a:cs typeface="Arial Narrow" panose="020B0606020202030204" pitchFamily="34" charset="0"/>
              </a:rPr>
              <a:t>Ένα σύστημα στήριξης βάρους επιτρέπει τον έλεγχο του ποσοστού βάρους που υποστηρίζεται από το Lokomat, προσαρμόζοντάς το ανάλογα με τις ανάγκες του χρήστη.</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15440"/>
            <a:ext cx="9906000" cy="5042535"/>
          </a:xfrm>
        </p:spPr>
        <p:txBody>
          <a:bodyPr>
            <a:noAutofit/>
          </a:bodyPr>
          <a:lstStyle/>
          <a:p>
            <a:r>
              <a:rPr lang="en-US" sz="1900">
                <a:latin typeface="Arial Narrow" panose="020B0606020202030204" pitchFamily="34" charset="0"/>
                <a:cs typeface="Arial Narrow" panose="020B0606020202030204" pitchFamily="34" charset="0"/>
              </a:rPr>
              <a:t>Ηλεκτρονική Ρύθμιση της Κίνησης:</a:t>
            </a:r>
          </a:p>
          <a:p>
            <a:pPr marL="0" indent="0">
              <a:buNone/>
            </a:pPr>
            <a:r>
              <a:rPr lang="en-US" sz="1900">
                <a:latin typeface="Arial Narrow" panose="020B0606020202030204" pitchFamily="34" charset="0"/>
                <a:cs typeface="Arial Narrow" panose="020B0606020202030204" pitchFamily="34" charset="0"/>
              </a:rPr>
              <a:t>Το σύστημα μπορεί να προσαρμόσει ηλεκτρονικά την κίνηση των κάτω άκρων, λαμβάνοντας υπόψη τα ιδιαίτερα χαρακτηριστικά του κάθε ασθενούς.</a:t>
            </a:r>
          </a:p>
          <a:p>
            <a:r>
              <a:rPr lang="en-US" sz="1900">
                <a:latin typeface="Arial Narrow" panose="020B0606020202030204" pitchFamily="34" charset="0"/>
                <a:cs typeface="Arial Narrow" panose="020B0606020202030204" pitchFamily="34" charset="0"/>
              </a:rPr>
              <a:t>Κινητήρες και Αισθητήρες:</a:t>
            </a:r>
          </a:p>
          <a:p>
            <a:pPr marL="0" indent="0">
              <a:buNone/>
            </a:pPr>
            <a:r>
              <a:rPr lang="en-US" sz="1900">
                <a:latin typeface="Arial Narrow" panose="020B0606020202030204" pitchFamily="34" charset="0"/>
                <a:cs typeface="Arial Narrow" panose="020B0606020202030204" pitchFamily="34" charset="0"/>
              </a:rPr>
              <a:t>Κινητήρες και αισθητήρες ενσωματώνονται για να παρέχουν ακρίβεια στην κίνηση και να ανταποκρίνονται στην αντίσταση των μυών του ασθενούς.</a:t>
            </a:r>
          </a:p>
          <a:p>
            <a:r>
              <a:rPr lang="en-US" sz="1900">
                <a:latin typeface="Arial Narrow" panose="020B0606020202030204" pitchFamily="34" charset="0"/>
                <a:cs typeface="Arial Narrow" panose="020B0606020202030204" pitchFamily="34" charset="0"/>
              </a:rPr>
              <a:t>Προγράμματα Αποκατάστασης και Εκγύμνασης:</a:t>
            </a:r>
          </a:p>
          <a:p>
            <a:pPr marL="0" indent="0">
              <a:buNone/>
            </a:pPr>
            <a:r>
              <a:rPr lang="en-US" sz="1900">
                <a:latin typeface="Arial Narrow" panose="020B0606020202030204" pitchFamily="34" charset="0"/>
                <a:cs typeface="Arial Narrow" panose="020B0606020202030204" pitchFamily="34" charset="0"/>
              </a:rPr>
              <a:t>Το Lokomat διαθέτει προηγμένα προγράμματα αποκατάστασης και εκγύμνασης που επιτρέπουν στους θεραπευτές να παρακολουθούν και να προσαρμόζουν τη θεραπεία ανάλογα με την πρόοδο του ασθενούς.</a:t>
            </a:r>
          </a:p>
          <a:p>
            <a:pPr marL="0" indent="0">
              <a:buNone/>
            </a:pPr>
            <a:r>
              <a:rPr lang="en-US" sz="1900">
                <a:latin typeface="Arial Narrow" panose="020B0606020202030204" pitchFamily="34" charset="0"/>
                <a:cs typeface="Arial Narrow" panose="020B0606020202030204" pitchFamily="34" charset="0"/>
              </a:rPr>
              <a:t>Το Lokomat βοηθά στην αποκατάσταση της κινητικότητας, τη βελτίωση της μυϊκής δύναμης και της σταθερότητας, καθώς και στην αύξηση της αυτονομίας των ατόμων με προβλήματα κινητικότητας.</a:t>
            </a:r>
          </a:p>
        </p:txBody>
      </p:sp>
      <p:sp>
        <p:nvSpPr>
          <p:cNvPr id="4" name="Title 3"/>
          <p:cNvSpPr>
            <a:spLocks noGrp="1"/>
          </p:cNvSpPr>
          <p:nvPr>
            <p:ph type="title"/>
          </p:nvPr>
        </p:nvSpPr>
        <p:spPr/>
        <p:txBody>
          <a:bodyPr/>
          <a:lstStyle/>
          <a:p>
            <a:r>
              <a:rPr lang="en-US">
                <a:latin typeface="Arial Narrow" panose="020B0606020202030204" pitchFamily="34" charset="0"/>
                <a:cs typeface="Arial Narrow" panose="020B0606020202030204" pitchFamily="34" charset="0"/>
              </a:rPr>
              <a:t>Το Ρομποτικ</a:t>
            </a:r>
            <a:r>
              <a:rPr lang="el-GR" altLang="en-US">
                <a:latin typeface="Arial Narrow" panose="020B0606020202030204" pitchFamily="34" charset="0"/>
                <a:cs typeface="Arial Narrow" panose="020B0606020202030204" pitchFamily="34" charset="0"/>
              </a:rPr>
              <a:t>ο</a:t>
            </a:r>
            <a:r>
              <a:rPr lang="en-US">
                <a:latin typeface="Arial Narrow" panose="020B0606020202030204" pitchFamily="34" charset="0"/>
                <a:cs typeface="Arial Narrow" panose="020B0606020202030204" pitchFamily="34" charset="0"/>
              </a:rPr>
              <a:t> σ</a:t>
            </a:r>
            <a:r>
              <a:rPr lang="el-GR" altLang="en-US">
                <a:latin typeface="Arial Narrow" panose="020B0606020202030204" pitchFamily="34" charset="0"/>
                <a:cs typeface="Arial Narrow" panose="020B0606020202030204" pitchFamily="34" charset="0"/>
              </a:rPr>
              <a:t>υ</a:t>
            </a:r>
            <a:r>
              <a:rPr lang="en-US">
                <a:latin typeface="Arial Narrow" panose="020B0606020202030204" pitchFamily="34" charset="0"/>
                <a:cs typeface="Arial Narrow" panose="020B0606020202030204" pitchFamily="34" charset="0"/>
              </a:rPr>
              <a:t>στημα LOKOMAT </a:t>
            </a:r>
            <a:br>
              <a:rPr lang="en-US">
                <a:latin typeface="Arial Narrow" panose="020B0606020202030204" pitchFamily="34" charset="0"/>
                <a:cs typeface="Arial Narrow" panose="020B0606020202030204" pitchFamily="34" charset="0"/>
              </a:rPr>
            </a:br>
            <a:endParaRPr lang="en-US">
              <a:latin typeface="Arial Narrow" panose="020B0606020202030204" pitchFamily="34" charset="0"/>
              <a:cs typeface="Arial Narrow" panose="020B0606020202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komatPro-Sensation02"/>
          <p:cNvPicPr>
            <a:picLocks noGrp="1" noChangeAspect="1"/>
          </p:cNvPicPr>
          <p:nvPr>
            <p:ph idx="1"/>
          </p:nvPr>
        </p:nvPicPr>
        <p:blipFill>
          <a:blip r:embed="rId2"/>
          <a:stretch>
            <a:fillRect/>
          </a:stretch>
        </p:blipFill>
        <p:spPr>
          <a:xfrm>
            <a:off x="1358265" y="1199515"/>
            <a:ext cx="9476105" cy="5294630"/>
          </a:xfrm>
          <a:prstGeom prst="rect">
            <a:avLst/>
          </a:prstGeom>
        </p:spPr>
      </p:pic>
      <p:sp>
        <p:nvSpPr>
          <p:cNvPr id="4" name="Title 3"/>
          <p:cNvSpPr>
            <a:spLocks noGrp="1"/>
          </p:cNvSpPr>
          <p:nvPr/>
        </p:nvSpPr>
        <p:spPr>
          <a:xfrm>
            <a:off x="1267778" y="233073"/>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a:latin typeface="Arial Narrow" panose="020B0606020202030204" pitchFamily="34" charset="0"/>
                <a:cs typeface="Arial Narrow" panose="020B0606020202030204" pitchFamily="34" charset="0"/>
              </a:rPr>
              <a:t>Το Ρομποτικ</a:t>
            </a:r>
            <a:r>
              <a:rPr lang="el-GR" altLang="en-US">
                <a:latin typeface="Arial Narrow" panose="020B0606020202030204" pitchFamily="34" charset="0"/>
                <a:cs typeface="Arial Narrow" panose="020B0606020202030204" pitchFamily="34" charset="0"/>
              </a:rPr>
              <a:t>ο</a:t>
            </a:r>
            <a:r>
              <a:rPr lang="en-US">
                <a:latin typeface="Arial Narrow" panose="020B0606020202030204" pitchFamily="34" charset="0"/>
                <a:cs typeface="Arial Narrow" panose="020B0606020202030204" pitchFamily="34" charset="0"/>
              </a:rPr>
              <a:t> σ</a:t>
            </a:r>
            <a:r>
              <a:rPr lang="el-GR" altLang="en-US">
                <a:latin typeface="Arial Narrow" panose="020B0606020202030204" pitchFamily="34" charset="0"/>
                <a:cs typeface="Arial Narrow" panose="020B0606020202030204" pitchFamily="34" charset="0"/>
              </a:rPr>
              <a:t>υ</a:t>
            </a:r>
            <a:r>
              <a:rPr lang="en-US">
                <a:latin typeface="Arial Narrow" panose="020B0606020202030204" pitchFamily="34" charset="0"/>
                <a:cs typeface="Arial Narrow" panose="020B0606020202030204" pitchFamily="34" charset="0"/>
              </a:rPr>
              <a:t>στημα LOKOMAT </a:t>
            </a:r>
            <a:br>
              <a:rPr lang="en-US">
                <a:latin typeface="Arial Narrow" panose="020B0606020202030204" pitchFamily="34" charset="0"/>
                <a:cs typeface="Arial Narrow" panose="020B0606020202030204" pitchFamily="34" charset="0"/>
              </a:rPr>
            </a:br>
            <a:endParaRPr lang="en-US">
              <a:latin typeface="Arial Narrow" panose="020B0606020202030204" pitchFamily="34" charset="0"/>
              <a:cs typeface="Arial Narrow" panose="020B0606020202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95" y="257175"/>
            <a:ext cx="9906000" cy="1478280"/>
          </a:xfrm>
        </p:spPr>
        <p:txBody>
          <a:bodyPr/>
          <a:lstStyle/>
          <a:p>
            <a:r>
              <a:rPr lang="en-US">
                <a:latin typeface="Arial Narrow" panose="020B0606020202030204" pitchFamily="34" charset="0"/>
                <a:cs typeface="Arial Narrow" panose="020B0606020202030204" pitchFamily="34" charset="0"/>
              </a:rPr>
              <a:t>Οφeλη Ρομποτικhς</a:t>
            </a:r>
            <a:br>
              <a:rPr lang="en-US">
                <a:latin typeface="Arial Narrow" panose="020B0606020202030204" pitchFamily="34" charset="0"/>
                <a:cs typeface="Arial Narrow" panose="020B0606020202030204" pitchFamily="34" charset="0"/>
              </a:rPr>
            </a:br>
            <a:endParaRPr lang="en-US">
              <a:latin typeface="Arial Narrow" panose="020B0606020202030204" pitchFamily="34" charset="0"/>
              <a:cs typeface="Arial Narrow" panose="020B0606020202030204" pitchFamily="34" charset="0"/>
            </a:endParaRPr>
          </a:p>
        </p:txBody>
      </p:sp>
      <p:sp>
        <p:nvSpPr>
          <p:cNvPr id="3" name="Content Placeholder 2"/>
          <p:cNvSpPr>
            <a:spLocks noGrp="1"/>
          </p:cNvSpPr>
          <p:nvPr>
            <p:ph idx="1"/>
          </p:nvPr>
        </p:nvSpPr>
        <p:spPr>
          <a:xfrm>
            <a:off x="1143000" y="1268095"/>
            <a:ext cx="9906000" cy="5020945"/>
          </a:xfrm>
        </p:spPr>
        <p:txBody>
          <a:bodyPr>
            <a:noAutofit/>
          </a:bodyPr>
          <a:lstStyle/>
          <a:p>
            <a:pPr marL="0" indent="0">
              <a:buNone/>
            </a:pPr>
            <a:r>
              <a:rPr lang="en-US" sz="2000">
                <a:latin typeface="Arial Narrow" panose="020B0606020202030204" pitchFamily="34" charset="0"/>
                <a:cs typeface="Arial Narrow" panose="020B0606020202030204" pitchFamily="34" charset="0"/>
              </a:rPr>
              <a:t>Η ρομποτική προσφέρει πολλά οφέλη σε διάφορους τομείς, επηρεάζοντας θετικά την κοινωνία και την οικονομία. Ακολουθούν κάποια από τα κύρια οφέλη της ρομποτικής:</a:t>
            </a:r>
          </a:p>
          <a:p>
            <a:r>
              <a:rPr lang="en-US" sz="2000">
                <a:latin typeface="Arial Narrow" panose="020B0606020202030204" pitchFamily="34" charset="0"/>
                <a:cs typeface="Arial Narrow" panose="020B0606020202030204" pitchFamily="34" charset="0"/>
              </a:rPr>
              <a:t>Ενίσχυση της Παραγωγικότητας:</a:t>
            </a:r>
          </a:p>
          <a:p>
            <a:pPr marL="0" indent="0">
              <a:buNone/>
            </a:pPr>
            <a:r>
              <a:rPr lang="en-US" sz="2000">
                <a:latin typeface="Arial Narrow" panose="020B0606020202030204" pitchFamily="34" charset="0"/>
                <a:cs typeface="Arial Narrow" panose="020B0606020202030204" pitchFamily="34" charset="0"/>
              </a:rPr>
              <a:t>Στη βιομηχανία, οι βιομηχανικοί ρομπότ συμβάλλουν στην αύξηση της παραγωγικότητας και της ακρίβειας στις γραμμές παραγωγής.</a:t>
            </a:r>
          </a:p>
          <a:p>
            <a:r>
              <a:rPr lang="en-US" sz="2000">
                <a:latin typeface="Arial Narrow" panose="020B0606020202030204" pitchFamily="34" charset="0"/>
                <a:cs typeface="Arial Narrow" panose="020B0606020202030204" pitchFamily="34" charset="0"/>
              </a:rPr>
              <a:t>Εκτέλεση Επικίνδυνων Εργασιών:</a:t>
            </a:r>
          </a:p>
          <a:p>
            <a:pPr marL="0" indent="0">
              <a:buNone/>
            </a:pPr>
            <a:r>
              <a:rPr lang="en-US" sz="2000">
                <a:latin typeface="Arial Narrow" panose="020B0606020202030204" pitchFamily="34" charset="0"/>
                <a:cs typeface="Arial Narrow" panose="020B0606020202030204" pitchFamily="34" charset="0"/>
              </a:rPr>
              <a:t>Τα ρομπότ μπορούν να χρησιμοποιηθούν για την εκτέλεση επικίνδυνων ή δύσκολων εργασιών, όπως η απεριόριστη εξερεύνηση σε επικίνδυνα περιβάλλοντα ή η αποκατάσταση μετά από καταστροφές.</a:t>
            </a:r>
          </a:p>
          <a:p>
            <a:r>
              <a:rPr lang="en-US" sz="2000">
                <a:latin typeface="Arial Narrow" panose="020B0606020202030204" pitchFamily="34" charset="0"/>
                <a:cs typeface="Arial Narrow" panose="020B0606020202030204" pitchFamily="34" charset="0"/>
              </a:rPr>
              <a:t>Βελτίωση της Ποιότητας της Ζωής:</a:t>
            </a:r>
          </a:p>
          <a:p>
            <a:pPr marL="0" indent="0">
              <a:buNone/>
            </a:pPr>
            <a:r>
              <a:rPr lang="en-US" sz="2000">
                <a:latin typeface="Arial Narrow" panose="020B0606020202030204" pitchFamily="34" charset="0"/>
                <a:cs typeface="Arial Narrow" panose="020B0606020202030204" pitchFamily="34" charset="0"/>
              </a:rPr>
              <a:t>Στον τομέα της υγείας, η χρήση ρομποτικών συστημάτων στη χειρουργική βοηθά στη βελτίωση της ακρίβειας, μειώνοντας τους κινδύνους και συχνά συντελεί στη συντόμευση του χρόνου ανάρρωσης.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095" y="1193800"/>
            <a:ext cx="9906000" cy="5382260"/>
          </a:xfrm>
        </p:spPr>
        <p:txBody>
          <a:bodyPr>
            <a:noAutofit/>
          </a:bodyPr>
          <a:lstStyle/>
          <a:p>
            <a:r>
              <a:rPr lang="en-US" sz="1600">
                <a:latin typeface="Arial Narrow" panose="020B0606020202030204" pitchFamily="34" charset="0"/>
                <a:cs typeface="Arial Narrow" panose="020B0606020202030204" pitchFamily="34" charset="0"/>
              </a:rPr>
              <a:t>Δημιουργία Νέων Επαγγελμάτων:</a:t>
            </a:r>
          </a:p>
          <a:p>
            <a:pPr marL="0" indent="0">
              <a:buNone/>
            </a:pPr>
            <a:r>
              <a:rPr lang="en-US" sz="1600">
                <a:latin typeface="Arial Narrow" panose="020B0606020202030204" pitchFamily="34" charset="0"/>
                <a:cs typeface="Arial Narrow" panose="020B0606020202030204" pitchFamily="34" charset="0"/>
              </a:rPr>
              <a:t>Η ανάπτυξη της ρομποτικής δημιουργεί νέες ευκαιρίες εργασίας στον τομέα της σχεδίασης, της κατασκευής, της συντήρησης και της προγραμματισμού.</a:t>
            </a:r>
          </a:p>
          <a:p>
            <a:r>
              <a:rPr lang="en-US" sz="1600">
                <a:latin typeface="Arial Narrow" panose="020B0606020202030204" pitchFamily="34" charset="0"/>
                <a:cs typeface="Arial Narrow" panose="020B0606020202030204" pitchFamily="34" charset="0"/>
              </a:rPr>
              <a:t>Υποστήριξη της Αναπηρίας:</a:t>
            </a:r>
          </a:p>
          <a:p>
            <a:pPr marL="0" indent="0">
              <a:buNone/>
            </a:pPr>
            <a:r>
              <a:rPr lang="en-US" sz="1600">
                <a:latin typeface="Arial Narrow" panose="020B0606020202030204" pitchFamily="34" charset="0"/>
                <a:cs typeface="Arial Narrow" panose="020B0606020202030204" pitchFamily="34" charset="0"/>
              </a:rPr>
              <a:t>Στην ιατρική, ρομποτικές συσκευές όπως εξωσκελετοί βοηθοί μπορούν να παρέχουν υποστήριξη σε ανθρώπους με αναπηρίες, βελτιώνοντας την κινητικότητα και την ποιότητα ζωής.</a:t>
            </a:r>
          </a:p>
          <a:p>
            <a:r>
              <a:rPr lang="en-US" sz="1600">
                <a:latin typeface="Arial Narrow" panose="020B0606020202030204" pitchFamily="34" charset="0"/>
                <a:cs typeface="Arial Narrow" panose="020B0606020202030204" pitchFamily="34" charset="0"/>
              </a:rPr>
              <a:t>Εκπαίδευση και Επιμόρφωση:</a:t>
            </a:r>
          </a:p>
          <a:p>
            <a:pPr marL="0" indent="0">
              <a:buNone/>
            </a:pPr>
            <a:r>
              <a:rPr lang="en-US" sz="1600">
                <a:latin typeface="Arial Narrow" panose="020B0606020202030204" pitchFamily="34" charset="0"/>
                <a:cs typeface="Arial Narrow" panose="020B0606020202030204" pitchFamily="34" charset="0"/>
              </a:rPr>
              <a:t>Η εκπαίδευση σε θέματα ρομποτικής παρέχει τη δυνατότητα στους ανθρώπους να αποκτήσουν νέες δεξιότητες και γνώσεις, ενθαρρύνοντας τη διαρκή εκπαίδευση.</a:t>
            </a:r>
          </a:p>
          <a:p>
            <a:r>
              <a:rPr lang="en-US" sz="1600">
                <a:latin typeface="Arial Narrow" panose="020B0606020202030204" pitchFamily="34" charset="0"/>
                <a:cs typeface="Arial Narrow" panose="020B0606020202030204" pitchFamily="34" charset="0"/>
              </a:rPr>
              <a:t>Εξερεύνηση Δύσκολων Περιβαλλόντων:</a:t>
            </a:r>
          </a:p>
          <a:p>
            <a:pPr marL="0" indent="0">
              <a:buNone/>
            </a:pPr>
            <a:r>
              <a:rPr lang="en-US" sz="1600">
                <a:latin typeface="Arial Narrow" panose="020B0606020202030204" pitchFamily="34" charset="0"/>
                <a:cs typeface="Arial Narrow" panose="020B0606020202030204" pitchFamily="34" charset="0"/>
              </a:rPr>
              <a:t>Τα ρομπότ μπορούν να χρησιμοποιηθούν για την εξερεύνηση δύσκολων ή ανεξερεύνητων περιβαλλόντων, όπως ο ωκεανός ή ο διαστημικός χώρος.</a:t>
            </a:r>
          </a:p>
          <a:p>
            <a:pPr marL="0" indent="0">
              <a:buNone/>
            </a:pPr>
            <a:r>
              <a:rPr lang="en-US" sz="1600">
                <a:latin typeface="Arial Narrow" panose="020B0606020202030204" pitchFamily="34" charset="0"/>
                <a:cs typeface="Arial Narrow" panose="020B0606020202030204" pitchFamily="34" charset="0"/>
              </a:rPr>
              <a:t>Αυτά τα οφέλη αποδεικνύουν πώς η ρομποτική δεν επηρεάζει μόνο την τεχνολογία και τη βιομηχανία, αλλά επίσης έχει σημαντική επίδραση στην κοινωνία και την ποιότητα ζωή</a:t>
            </a:r>
          </a:p>
          <a:p>
            <a:endParaRPr lang="en-US" sz="1600">
              <a:latin typeface="Arial Narrow" panose="020B0606020202030204" pitchFamily="34" charset="0"/>
              <a:cs typeface="Arial Narrow" panose="020B0606020202030204" pitchFamily="34" charset="0"/>
            </a:endParaRPr>
          </a:p>
          <a:p>
            <a:endParaRPr lang="en-US" sz="1600">
              <a:latin typeface="Arial Narrow" panose="020B0606020202030204" pitchFamily="34" charset="0"/>
              <a:cs typeface="Arial Narrow" panose="020B0606020202030204" pitchFamily="34" charset="0"/>
            </a:endParaRPr>
          </a:p>
          <a:p>
            <a:endParaRPr lang="en-US" sz="1600">
              <a:latin typeface="Arial Narrow" panose="020B0606020202030204" pitchFamily="34" charset="0"/>
              <a:cs typeface="Arial Narrow" panose="020B0606020202030204" pitchFamily="34" charset="0"/>
            </a:endParaRPr>
          </a:p>
          <a:p>
            <a:endParaRPr lang="en-US" sz="1600">
              <a:latin typeface="Arial Narrow" panose="020B0606020202030204" pitchFamily="34" charset="0"/>
              <a:cs typeface="Arial Narrow" panose="020B0606020202030204" pitchFamily="34" charset="0"/>
            </a:endParaRPr>
          </a:p>
          <a:p>
            <a:endParaRPr lang="en-US" sz="1600">
              <a:latin typeface="Arial Narrow" panose="020B0606020202030204" pitchFamily="34" charset="0"/>
              <a:cs typeface="Arial Narrow" panose="020B0606020202030204" pitchFamily="34" charset="0"/>
            </a:endParaRPr>
          </a:p>
        </p:txBody>
      </p:sp>
      <p:sp>
        <p:nvSpPr>
          <p:cNvPr id="4" name="Title 3"/>
          <p:cNvSpPr>
            <a:spLocks noGrp="1"/>
          </p:cNvSpPr>
          <p:nvPr>
            <p:ph type="title"/>
          </p:nvPr>
        </p:nvSpPr>
        <p:spPr>
          <a:xfrm>
            <a:off x="1141095" y="257175"/>
            <a:ext cx="9906000" cy="1478280"/>
          </a:xfrm>
        </p:spPr>
        <p:txBody>
          <a:bodyPr/>
          <a:lstStyle/>
          <a:p>
            <a:r>
              <a:rPr lang="en-US">
                <a:latin typeface="Arial Narrow" panose="020B0606020202030204" pitchFamily="34" charset="0"/>
                <a:cs typeface="Arial Narrow" panose="020B0606020202030204" pitchFamily="34" charset="0"/>
              </a:rPr>
              <a:t>Οφeλη Ρομποτικhς</a:t>
            </a:r>
            <a:br>
              <a:rPr lang="en-US">
                <a:latin typeface="Arial Narrow" panose="020B0606020202030204" pitchFamily="34" charset="0"/>
                <a:cs typeface="Arial Narrow" panose="020B0606020202030204" pitchFamily="34" charset="0"/>
              </a:rPr>
            </a:br>
            <a:endParaRPr lang="en-US">
              <a:latin typeface="Arial Narrow" panose="020B0606020202030204" pitchFamily="34" charset="0"/>
              <a:cs typeface="Arial Narrow" panose="020B0606020202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95" y="543560"/>
            <a:ext cx="9906000" cy="1070610"/>
          </a:xfrm>
        </p:spPr>
        <p:txBody>
          <a:bodyPr>
            <a:normAutofit fontScale="90000"/>
          </a:bodyPr>
          <a:lstStyle/>
          <a:p>
            <a:r>
              <a:rPr lang="el-GR" dirty="0">
                <a:latin typeface="Arial Narrow" panose="020B0606020202030204" pitchFamily="34" charset="0"/>
                <a:sym typeface="+mn-ea"/>
              </a:rPr>
              <a:t>Ορισμος της Ρομποτικης</a:t>
            </a:r>
            <a:br>
              <a:rPr lang="el-GR" dirty="0">
                <a:latin typeface="Arial Narrow" panose="020B0606020202030204" pitchFamily="34" charset="0"/>
                <a:sym typeface="+mn-ea"/>
              </a:rPr>
            </a:br>
            <a:endParaRPr lang="el-GR" dirty="0">
              <a:latin typeface="Arial Narrow" panose="020B0606020202030204" pitchFamily="34" charset="0"/>
              <a:sym typeface="+mn-ea"/>
            </a:endParaRPr>
          </a:p>
        </p:txBody>
      </p:sp>
      <p:sp>
        <p:nvSpPr>
          <p:cNvPr id="3" name="Content Placeholder 2"/>
          <p:cNvSpPr>
            <a:spLocks noGrp="1"/>
          </p:cNvSpPr>
          <p:nvPr>
            <p:ph idx="1"/>
          </p:nvPr>
        </p:nvSpPr>
        <p:spPr>
          <a:xfrm>
            <a:off x="1141411" y="1768447"/>
            <a:ext cx="9906000" cy="4471035"/>
          </a:xfrm>
        </p:spPr>
        <p:txBody>
          <a:bodyPr>
            <a:noAutofit/>
          </a:bodyPr>
          <a:lstStyle/>
          <a:p>
            <a:pPr marL="0" indent="0">
              <a:buNone/>
            </a:pPr>
            <a:r>
              <a:rPr lang="el-GR" sz="3200" dirty="0">
                <a:latin typeface="Arial Narrow" panose="020B0606020202030204" pitchFamily="34" charset="0"/>
              </a:rPr>
              <a:t>Η ρομποτική δεν είναι πλέον απλώς ένα όνειρο των επιστημόνων και συγγραφέων επιστημονικής φαντασίας, αλλά μια πραγματική και δυναμική πεδίο επιστημονικής έρευνας και καινοτομίας. Στην ουσία, η ρομποτική ασχολείται με το σχεδιασμό, την κατασκευή και τη λειτουργία ρομπότ, που είναι μηχανικές συσκευές που μπορούν να εκτελούν εργασίες χωρίς ανθρώπινη παρέμβαση.</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931670"/>
            <a:ext cx="9906000" cy="4037330"/>
          </a:xfrm>
        </p:spPr>
        <p:txBody>
          <a:bodyPr>
            <a:noAutofit/>
          </a:bodyPr>
          <a:lstStyle/>
          <a:p>
            <a:r>
              <a:rPr lang="el-GR" dirty="0">
                <a:latin typeface="Arial Narrow" panose="020B0606020202030204" pitchFamily="34" charset="0"/>
              </a:rPr>
              <a:t> Οι Αρχαίες Ρομποτικές Εκτελέσεις (Αρχαία Ελλάδα)</a:t>
            </a:r>
          </a:p>
          <a:p>
            <a:pPr marL="0" indent="0">
              <a:buNone/>
            </a:pPr>
            <a:r>
              <a:rPr lang="el-GR" dirty="0">
                <a:latin typeface="Arial Narrow" panose="020B0606020202030204" pitchFamily="34" charset="0"/>
              </a:rPr>
              <a:t>Ας ξεκινήσουμε από την αρχαία Ελλάδα, όπου ο μηχανικός Ήφαιστος ήταν ο θεός του κλάδου. Λέγεται ότι δημιούργησε αυτόματα μεταλλικά πλάσματα, ορισμένα από τα οποία θεωρούνται να είναι τα πρώτα "ρομπότ" στην ιστορία.</a:t>
            </a:r>
          </a:p>
          <a:p>
            <a:r>
              <a:rPr lang="el-GR" dirty="0">
                <a:latin typeface="Arial Narrow" panose="020B0606020202030204" pitchFamily="34" charset="0"/>
              </a:rPr>
              <a:t>Οι Μηχανικοί του Μεσαίωνα και η Αναγέννηση</a:t>
            </a:r>
          </a:p>
          <a:p>
            <a:pPr marL="0" indent="0">
              <a:buNone/>
            </a:pPr>
            <a:r>
              <a:rPr lang="el-GR" dirty="0">
                <a:latin typeface="Arial Narrow" panose="020B0606020202030204" pitchFamily="34" charset="0"/>
              </a:rPr>
              <a:t>Κατά τον Μεσαίωνα, οι μηχανικοί όπως ο Λεονάρντο ντα Βίντσι είχαν σχεδιάσει σχέδια για αυτόματα μηχανήματα, όπως αυτόματοι άνθρωποι και μηχανισμοί αυτοκίνησης.</a:t>
            </a:r>
          </a:p>
        </p:txBody>
      </p:sp>
      <p:sp>
        <p:nvSpPr>
          <p:cNvPr id="5" name="Title 1"/>
          <p:cNvSpPr>
            <a:spLocks noGrp="1"/>
          </p:cNvSpPr>
          <p:nvPr/>
        </p:nvSpPr>
        <p:spPr>
          <a:xfrm>
            <a:off x="1298258" y="453418"/>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l-GR" dirty="0">
                <a:latin typeface="Arial Narrow" panose="020B0606020202030204" pitchFamily="34" charset="0"/>
                <a:sym typeface="+mn-ea"/>
              </a:rPr>
              <a:t>Ιστορικη Αναδρομη στη Ρομποτικη</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615" y="1509395"/>
            <a:ext cx="10478770" cy="4704080"/>
          </a:xfrm>
        </p:spPr>
        <p:txBody>
          <a:bodyPr>
            <a:noAutofit/>
          </a:bodyPr>
          <a:lstStyle/>
          <a:p>
            <a:r>
              <a:rPr lang="el-GR" dirty="0">
                <a:latin typeface="Arial Narrow" panose="020B0606020202030204" pitchFamily="34" charset="0"/>
              </a:rPr>
              <a:t>Η Βιομηχανική Επανάσταση και οι Αυτοματισμοί</a:t>
            </a:r>
          </a:p>
          <a:p>
            <a:pPr marL="0" indent="0">
              <a:buNone/>
            </a:pPr>
            <a:r>
              <a:rPr lang="el-GR" dirty="0">
                <a:latin typeface="Arial Narrow" panose="020B0606020202030204" pitchFamily="34" charset="0"/>
              </a:rPr>
              <a:t>Η εποχή της βιομηχανικής επανάστασης έφερε την ανάγκη για αυτοματισμούς. Οι μηχανικοί όπως ο Τζοζέφ Μπράμα, ο οποίος δημιούργησε τον αυτοκινούμενο υδραυλικό αυτόματο του, συνέβαλαν στην ανάπτυξη των πρώτων μορφών αυτοματισμών.</a:t>
            </a:r>
          </a:p>
          <a:p>
            <a:r>
              <a:rPr lang="el-GR" dirty="0">
                <a:latin typeface="Arial Narrow" panose="020B0606020202030204" pitchFamily="34" charset="0"/>
              </a:rPr>
              <a:t>Η Εμφάνιση της Σύγχρονης Ρομποτικής</a:t>
            </a:r>
          </a:p>
          <a:p>
            <a:pPr marL="0" indent="0">
              <a:buNone/>
            </a:pPr>
            <a:r>
              <a:rPr lang="el-GR" dirty="0">
                <a:latin typeface="Arial Narrow" panose="020B0606020202030204" pitchFamily="34" charset="0"/>
              </a:rPr>
              <a:t>Οι δεκαετίες του '50 και '60 σηματοδότησαν την έναρξη της σύγχρονης ρομποτικής. Ο George Devol και ο Joseph Engelberger ιδρύουν την εταιρεία Unimation και κατασκευάζουν τον πρώτο βιομηχανικό ρομποτ, το Unimate, το οποίο χρησιμοποιήθηκε στη γραμμή παραγωγής το 1961.</a:t>
            </a:r>
          </a:p>
        </p:txBody>
      </p:sp>
      <p:sp>
        <p:nvSpPr>
          <p:cNvPr id="2" name="Title 1"/>
          <p:cNvSpPr>
            <a:spLocks noGrp="1"/>
          </p:cNvSpPr>
          <p:nvPr/>
        </p:nvSpPr>
        <p:spPr>
          <a:xfrm>
            <a:off x="1268413" y="182273"/>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l-GR" dirty="0">
                <a:latin typeface="Arial Narrow" panose="020B0606020202030204" pitchFamily="34" charset="0"/>
                <a:sym typeface="+mn-ea"/>
              </a:rPr>
              <a:t>Ιστορικη Αναδρομη στη Ρομποτικη</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nvSpPr>
        <p:spPr>
          <a:xfrm>
            <a:off x="1283653" y="278793"/>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l-GR" dirty="0">
                <a:latin typeface="Arial Narrow" panose="020B0606020202030204" pitchFamily="34" charset="0"/>
                <a:sym typeface="+mn-ea"/>
              </a:rPr>
              <a:t>Ιστορικη Αναδρομη στη Ρομποτικη</a:t>
            </a:r>
            <a:endParaRPr dirty="0">
              <a:latin typeface="Arial Narrow" panose="020B0606020202030204" pitchFamily="34" charset="0"/>
            </a:endParaRPr>
          </a:p>
        </p:txBody>
      </p:sp>
      <p:pic>
        <p:nvPicPr>
          <p:cNvPr id="4" name="Content Placeholder 3" descr="Unimate_1"/>
          <p:cNvPicPr>
            <a:picLocks noGrp="1" noChangeAspect="1"/>
          </p:cNvPicPr>
          <p:nvPr>
            <p:ph sz="half" idx="1"/>
          </p:nvPr>
        </p:nvPicPr>
        <p:blipFill>
          <a:blip r:embed="rId2"/>
          <a:stretch>
            <a:fillRect/>
          </a:stretch>
        </p:blipFill>
        <p:spPr>
          <a:xfrm>
            <a:off x="1186180" y="1757045"/>
            <a:ext cx="4878705" cy="2439035"/>
          </a:xfrm>
          <a:prstGeom prst="rect">
            <a:avLst/>
          </a:prstGeom>
        </p:spPr>
      </p:pic>
      <p:pic>
        <p:nvPicPr>
          <p:cNvPr id="6" name="Content Placeholder 5" descr="Robot_polar.svg"/>
          <p:cNvPicPr>
            <a:picLocks noGrp="1" noChangeAspect="1"/>
          </p:cNvPicPr>
          <p:nvPr>
            <p:ph sz="half" idx="2"/>
          </p:nvPr>
        </p:nvPicPr>
        <p:blipFill>
          <a:blip r:embed="rId3"/>
          <a:stretch>
            <a:fillRect/>
          </a:stretch>
        </p:blipFill>
        <p:spPr>
          <a:xfrm>
            <a:off x="6678295" y="1657985"/>
            <a:ext cx="4616450" cy="3542030"/>
          </a:xfrm>
          <a:prstGeom prst="rect">
            <a:avLst/>
          </a:prstGeom>
        </p:spPr>
      </p:pic>
      <p:sp>
        <p:nvSpPr>
          <p:cNvPr id="8" name="Text Box 7"/>
          <p:cNvSpPr txBox="1"/>
          <p:nvPr/>
        </p:nvSpPr>
        <p:spPr>
          <a:xfrm>
            <a:off x="1035050" y="4506595"/>
            <a:ext cx="6327775" cy="1568450"/>
          </a:xfrm>
          <a:prstGeom prst="rect">
            <a:avLst/>
          </a:prstGeom>
          <a:noFill/>
        </p:spPr>
        <p:txBody>
          <a:bodyPr wrap="square" rtlCol="0" anchor="t">
            <a:spAutoFit/>
          </a:bodyPr>
          <a:lstStyle/>
          <a:p>
            <a:r>
              <a:rPr lang="en-US" sz="1600">
                <a:latin typeface="Arial Narrow" panose="020B0606020202030204" pitchFamily="34" charset="0"/>
                <a:cs typeface="Arial Narrow" panose="020B0606020202030204" pitchFamily="34" charset="0"/>
              </a:rPr>
              <a:t>Unimate (1961): Το Unimate θεωρείται το πρώτο βιομηχανικό ρομπότ. Η εταιρεία Unimation, που ιδρύθηκε από τον George Devol και τον Joseph Engelberger, κατασκεύασε το Unimate το 1961. Αρχικά χρησιμοποιήθηκε στη γραμμή παραγωγής της General Motors για τον αυτόματο έλεγχο του συγκόλλησης και της τοποθέτησης εξαρτημάτων σε αυτοκίνητα. Το Unimate σήμανε την έναρξη της εποχής των βιομηχανικών ρομπότ.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nvSpPr>
        <p:spPr>
          <a:xfrm>
            <a:off x="1283653" y="278793"/>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l-GR" dirty="0">
                <a:latin typeface="Arial Narrow" panose="020B0606020202030204" pitchFamily="34" charset="0"/>
                <a:sym typeface="+mn-ea"/>
              </a:rPr>
              <a:t>Ιστορικη Αναδρομη στη Ρομποτικη</a:t>
            </a:r>
            <a:endParaRPr dirty="0">
              <a:latin typeface="Arial Narrow" panose="020B0606020202030204" pitchFamily="34" charset="0"/>
            </a:endParaRPr>
          </a:p>
        </p:txBody>
      </p:sp>
      <p:pic>
        <p:nvPicPr>
          <p:cNvPr id="8" name="Content Placeholder 7"/>
          <p:cNvPicPr>
            <a:picLocks noGrp="1" noChangeAspect="1"/>
          </p:cNvPicPr>
          <p:nvPr>
            <p:ph sz="half" idx="1"/>
          </p:nvPr>
        </p:nvPicPr>
        <p:blipFill>
          <a:blip r:embed="rId2"/>
          <a:stretch>
            <a:fillRect/>
          </a:stretch>
        </p:blipFill>
        <p:spPr>
          <a:xfrm>
            <a:off x="2214880" y="1512570"/>
            <a:ext cx="8259445" cy="3489325"/>
          </a:xfrm>
          <a:prstGeom prst="rect">
            <a:avLst/>
          </a:prstGeom>
        </p:spPr>
      </p:pic>
      <p:sp>
        <p:nvSpPr>
          <p:cNvPr id="9" name="Text Box 8"/>
          <p:cNvSpPr txBox="1"/>
          <p:nvPr/>
        </p:nvSpPr>
        <p:spPr>
          <a:xfrm>
            <a:off x="1672590" y="5122545"/>
            <a:ext cx="9344660" cy="1476375"/>
          </a:xfrm>
          <a:prstGeom prst="rect">
            <a:avLst/>
          </a:prstGeom>
          <a:noFill/>
        </p:spPr>
        <p:txBody>
          <a:bodyPr wrap="square" rtlCol="0" anchor="t">
            <a:spAutoFit/>
          </a:bodyPr>
          <a:lstStyle/>
          <a:p>
            <a:r>
              <a:rPr lang="en-US">
                <a:latin typeface="Arial Narrow" panose="020B0606020202030204" pitchFamily="34" charset="0"/>
                <a:cs typeface="Arial Narrow" panose="020B0606020202030204" pitchFamily="34" charset="0"/>
              </a:rPr>
              <a:t>Shakey (1966): Το Shakey ήταν ένα από τα πρώτα ρομπότ με ενσωματωμένη τεχνητή νοημοσύνη. Αναπτύχθηκε στο Stanford Research Institute από τον Charles Rosen και την ομάδα του. Το Shakey μπορούσε να κινείται σε ένα περιβάλλον με τη χρήση αισθητήρων και να λαμβάνει αποφάσεις για τον καλύτερο τρόπο πλοήγησης. Ήταν ένα σημαντικό βήμα προς την ανάπτυξη ρομπότ με αυτοματισμένη λήψη αποφάσεων.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095" y="1916430"/>
            <a:ext cx="9906000" cy="3918585"/>
          </a:xfrm>
        </p:spPr>
        <p:txBody>
          <a:bodyPr>
            <a:noAutofit/>
          </a:bodyPr>
          <a:lstStyle/>
          <a:p>
            <a:r>
              <a:rPr lang="el-GR" dirty="0">
                <a:latin typeface="Arial Narrow" panose="020B0606020202030204" pitchFamily="34" charset="0"/>
              </a:rPr>
              <a:t>Η Ρομποτική στην Καθημερινότητά μας</a:t>
            </a:r>
          </a:p>
          <a:p>
            <a:pPr marL="0" indent="0">
              <a:buNone/>
            </a:pPr>
            <a:r>
              <a:rPr lang="el-GR" dirty="0">
                <a:latin typeface="Arial Narrow" panose="020B0606020202030204" pitchFamily="34" charset="0"/>
              </a:rPr>
              <a:t>Σήμερα, η ρομποτική διανύει μια εποχή ακόμη πιο συναρπαστική. Από τα οικιακά ρομπότ έως την τεχνητή νοημοσύνη και την ρομποτική χειρουργική, οι εφαρμογές της είναι αστραφτερές και ποικίλες.</a:t>
            </a:r>
          </a:p>
          <a:p>
            <a:pPr marL="0" indent="0">
              <a:buNone/>
            </a:pPr>
            <a:endParaRPr lang="el-GR" dirty="0">
              <a:latin typeface="Arial Narrow" panose="020B0606020202030204" pitchFamily="34" charset="0"/>
            </a:endParaRPr>
          </a:p>
          <a:p>
            <a:pPr marL="0" indent="0">
              <a:buNone/>
            </a:pPr>
            <a:r>
              <a:rPr lang="el-GR" dirty="0">
                <a:latin typeface="Arial Narrow" panose="020B0606020202030204" pitchFamily="34" charset="0"/>
              </a:rPr>
              <a:t>Αυτή η σύντομη αναδρομή αναδεικνύει πώς η ρομποτική ξεκίνησε από τις αντιλήψεις των αρχαίων πολιτισμών και εξελίχθηκε σε έναν δυναμικό κλάδο της τεχνολογίας, επηρεάζοντας τη ζωή μας καθημερινά.</a:t>
            </a:r>
          </a:p>
        </p:txBody>
      </p:sp>
      <p:sp>
        <p:nvSpPr>
          <p:cNvPr id="5" name="Title 4"/>
          <p:cNvSpPr>
            <a:spLocks noGrp="1"/>
          </p:cNvSpPr>
          <p:nvPr/>
        </p:nvSpPr>
        <p:spPr>
          <a:xfrm>
            <a:off x="1283653" y="519458"/>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l-GR" dirty="0">
                <a:latin typeface="Arial Narrow" panose="020B0606020202030204" pitchFamily="34" charset="0"/>
                <a:sym typeface="+mn-ea"/>
              </a:rPr>
              <a:t>Ιστορικη Αναδρομη στη Ρομποτικη</a:t>
            </a:r>
            <a:endParaRPr dirty="0">
              <a:latin typeface="Arial Narrow" panose="020B0606020202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Narrow" panose="020B0606020202030204" pitchFamily="34" charset="0"/>
                <a:cs typeface="Arial Narrow" panose="020B0606020202030204" pitchFamily="34" charset="0"/>
              </a:rPr>
              <a:t>Ρομποτικh και ελaχιστα επεμβατικeς χειρουργικeς επεμβaσει</a:t>
            </a:r>
            <a:r>
              <a:rPr lang="en-US"/>
              <a:t>ς</a:t>
            </a:r>
          </a:p>
        </p:txBody>
      </p:sp>
      <p:sp>
        <p:nvSpPr>
          <p:cNvPr id="3" name="Content Placeholder 2"/>
          <p:cNvSpPr>
            <a:spLocks noGrp="1"/>
          </p:cNvSpPr>
          <p:nvPr>
            <p:ph idx="1"/>
          </p:nvPr>
        </p:nvSpPr>
        <p:spPr/>
        <p:txBody>
          <a:bodyPr/>
          <a:lstStyle/>
          <a:p>
            <a:pPr marL="0" indent="0">
              <a:buNone/>
            </a:pPr>
            <a:r>
              <a:rPr lang="en-US" sz="2800">
                <a:latin typeface="Arial Narrow" panose="020B0606020202030204" pitchFamily="34" charset="0"/>
                <a:cs typeface="Arial Narrow" panose="020B0606020202030204" pitchFamily="34" charset="0"/>
              </a:rPr>
              <a:t>Η ρομποτική έχει επανασχεδιάσει τον τρόπο που πραγματοποιούνται οι χειρουργικές επεμβάσεις, εισάγοντας την έννοια των ελάχιστα επεμβατικών ή ρομποτικών χειρουργικών επεμβάσεων. Αυτή η τεχνολογία επιτρέπει στους χειρουργούς να εκτελούν πολύπλοκες επεμβάσεις με ακρίβεια και ελάχιστες επεμβάσεις στον ασθενή.</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095" y="1657985"/>
            <a:ext cx="9906000" cy="4643120"/>
          </a:xfrm>
        </p:spPr>
        <p:txBody>
          <a:bodyPr>
            <a:noAutofit/>
          </a:bodyPr>
          <a:lstStyle/>
          <a:p>
            <a:pPr marL="0" indent="0">
              <a:buNone/>
            </a:pPr>
            <a:r>
              <a:rPr lang="en-US" sz="2000">
                <a:latin typeface="Arial Narrow" panose="020B0606020202030204" pitchFamily="34" charset="0"/>
                <a:cs typeface="Arial Narrow" panose="020B0606020202030204" pitchFamily="34" charset="0"/>
              </a:rPr>
              <a:t>Ορισμένα από τα βασικά στοιχεία και πλεονεκτήματα της ρομποτικής στη χειρουργική περιλαμβάνουν:</a:t>
            </a:r>
          </a:p>
          <a:p>
            <a:r>
              <a:rPr lang="en-US" sz="2000">
                <a:latin typeface="Arial Narrow" panose="020B0606020202030204" pitchFamily="34" charset="0"/>
                <a:cs typeface="Arial Narrow" panose="020B0606020202030204" pitchFamily="34" charset="0"/>
              </a:rPr>
              <a:t>Ελάχιστα Επεμβατική Φύση:</a:t>
            </a:r>
          </a:p>
          <a:p>
            <a:pPr marL="0" indent="0">
              <a:buNone/>
            </a:pPr>
            <a:r>
              <a:rPr lang="en-US" sz="2000">
                <a:latin typeface="Arial Narrow" panose="020B0606020202030204" pitchFamily="34" charset="0"/>
                <a:cs typeface="Arial Narrow" panose="020B0606020202030204" pitchFamily="34" charset="0"/>
              </a:rPr>
              <a:t>Οι ρομποτικές συστοιχίες παρέχουν λεπτή και ευέλικτη χειρουργική πρόσβαση μέσα από μικροσκοπικές τομές, μειώνοντας την ανάγκη για μεγάλες τομές στο σώμα.</a:t>
            </a:r>
          </a:p>
          <a:p>
            <a:r>
              <a:rPr lang="en-US" sz="2000">
                <a:latin typeface="Arial Narrow" panose="020B0606020202030204" pitchFamily="34" charset="0"/>
                <a:cs typeface="Arial Narrow" panose="020B0606020202030204" pitchFamily="34" charset="0"/>
              </a:rPr>
              <a:t>Υψηλή Ακρίβεια:</a:t>
            </a:r>
          </a:p>
          <a:p>
            <a:pPr marL="0" indent="0">
              <a:buNone/>
            </a:pPr>
            <a:r>
              <a:rPr lang="en-US" sz="2000">
                <a:latin typeface="Arial Narrow" panose="020B0606020202030204" pitchFamily="34" charset="0"/>
                <a:cs typeface="Arial Narrow" panose="020B0606020202030204" pitchFamily="34" charset="0"/>
              </a:rPr>
              <a:t>Οι ρομποτικές συστοιχίες επιτρέπουν στους χειρουργούς να εκτελούν κίνησεις με μεγάλη ακρίβεια και ευαισθησία, ελαχιστοποιώντας τυχόν κακώσεις στα περιβάλλοντα ιστούς.</a:t>
            </a:r>
          </a:p>
          <a:p>
            <a:r>
              <a:rPr lang="en-US" sz="2000">
                <a:latin typeface="Arial Narrow" panose="020B0606020202030204" pitchFamily="34" charset="0"/>
                <a:cs typeface="Arial Narrow" panose="020B0606020202030204" pitchFamily="34" charset="0"/>
              </a:rPr>
              <a:t>Ελάχιστ</a:t>
            </a:r>
            <a:r>
              <a:rPr lang="el-GR" altLang="en-US" sz="2000">
                <a:latin typeface="Arial Narrow" panose="020B0606020202030204" pitchFamily="34" charset="0"/>
                <a:cs typeface="Arial Narrow" panose="020B0606020202030204" pitchFamily="34" charset="0"/>
              </a:rPr>
              <a:t>α</a:t>
            </a:r>
            <a:r>
              <a:rPr lang="en-US" sz="2000">
                <a:latin typeface="Arial Narrow" panose="020B0606020202030204" pitchFamily="34" charset="0"/>
                <a:cs typeface="Arial Narrow" panose="020B0606020202030204" pitchFamily="34" charset="0"/>
              </a:rPr>
              <a:t> Αιμοπεταλιά:</a:t>
            </a:r>
          </a:p>
          <a:p>
            <a:pPr marL="0" indent="0">
              <a:buNone/>
            </a:pPr>
            <a:r>
              <a:rPr lang="en-US" sz="2000">
                <a:latin typeface="Arial Narrow" panose="020B0606020202030204" pitchFamily="34" charset="0"/>
                <a:cs typeface="Arial Narrow" panose="020B0606020202030204" pitchFamily="34" charset="0"/>
              </a:rPr>
              <a:t>Επειδή οι τομές είναι μικρές και ο χειρουργός μπορεί να εργαστεί με μεγάλη ακρίβεια, η αιμοπεταλιά μειώνεται σημαντικά, μειώνοντας τον κίνδυνο αιμορραγίας.</a:t>
            </a:r>
          </a:p>
        </p:txBody>
      </p:sp>
      <p:sp>
        <p:nvSpPr>
          <p:cNvPr id="4" name="Title 3"/>
          <p:cNvSpPr>
            <a:spLocks noGrp="1"/>
          </p:cNvSpPr>
          <p:nvPr>
            <p:ph type="title"/>
          </p:nvPr>
        </p:nvSpPr>
        <p:spPr>
          <a:xfrm>
            <a:off x="1140778" y="316893"/>
            <a:ext cx="9905998" cy="1478570"/>
          </a:xfrm>
        </p:spPr>
        <p:txBody>
          <a:bodyPr/>
          <a:lstStyle/>
          <a:p>
            <a:r>
              <a:rPr lang="en-US">
                <a:latin typeface="Arial Narrow" panose="020B0606020202030204" pitchFamily="34" charset="0"/>
                <a:cs typeface="Arial Narrow" panose="020B0606020202030204" pitchFamily="34" charset="0"/>
              </a:rPr>
              <a:t>Ρομποτικh και ελaχιστα επεμβατικeς χειρουργικeς επεμβaσει</a:t>
            </a:r>
            <a:r>
              <a:rPr lang="en-US"/>
              <a:t>ς</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47</TotalTime>
  <Words>1503</Words>
  <Application>Microsoft Office PowerPoint</Application>
  <PresentationFormat>Widescreen</PresentationFormat>
  <Paragraphs>99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Narrow</vt:lpstr>
      <vt:lpstr>Calibri</vt:lpstr>
      <vt:lpstr>Tw Cen MT</vt:lpstr>
      <vt:lpstr>Circuit</vt:lpstr>
      <vt:lpstr>Εισαγωγη στη Ρομποτικη Απο τα ονειρα της Επιστημης στην Πραγματικοτητα</vt:lpstr>
      <vt:lpstr>Ορισμος της Ρομποτικης </vt:lpstr>
      <vt:lpstr>PowerPoint Presentation</vt:lpstr>
      <vt:lpstr>PowerPoint Presentation</vt:lpstr>
      <vt:lpstr>PowerPoint Presentation</vt:lpstr>
      <vt:lpstr>PowerPoint Presentation</vt:lpstr>
      <vt:lpstr>PowerPoint Presentation</vt:lpstr>
      <vt:lpstr>Ρομποτικh και ελaχιστα επεμβατικeς χειρουργικeς επεμβaσεις</vt:lpstr>
      <vt:lpstr>Ρομποτικh και ελaχιστα επεμβατικeς χειρουργικeς επεμβaσεις</vt:lpstr>
      <vt:lpstr>Ρομποτικh και ελaχιστα επεμβατικeς χειρουργικeς επεμβaσεις</vt:lpstr>
      <vt:lpstr>Ρομποτικh και ελaχιστα επεμβατικeς χειρουργικeς επεμβaσεις</vt:lpstr>
      <vt:lpstr>ρομποτικη και αποκατασταση  </vt:lpstr>
      <vt:lpstr>ρομποτικη και αποκατασταση  </vt:lpstr>
      <vt:lpstr>Το Ρομποτικο συστημα LOKOMAT  </vt:lpstr>
      <vt:lpstr>Το Ρομποτικο συστημα LOKOMAT  </vt:lpstr>
      <vt:lpstr>PowerPoint Presentation</vt:lpstr>
      <vt:lpstr>Οφeλη Ρομποτικhς </vt:lpstr>
      <vt:lpstr>Οφeλη Ρομποτικhς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δυναμικh της εξoρυξης δεδομeνων και της τεχνητhς νοημοσyνης.</dc:title>
  <dc:creator>Anastasia</dc:creator>
  <cp:lastModifiedBy>Anastasia</cp:lastModifiedBy>
  <cp:revision>74</cp:revision>
  <dcterms:created xsi:type="dcterms:W3CDTF">2023-10-30T20:24:00Z</dcterms:created>
  <dcterms:modified xsi:type="dcterms:W3CDTF">2023-11-22T07:55:09Z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94EBC47F585B4AE78CB19F4DA9D6387B</vt:lpwstr>
  </property>
  <property fmtid="{D5CDD505-2E9C-101B-9397-08002B2CF9AE}" pid="3" name="KSOProductBuildVer">
    <vt:lpwstr>1033-11.2.0.11225</vt:lpwstr>
  </property>
</Properties>
</file>