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288"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kern="1200">
        <a:solidFill>
          <a:schemeClr val="tx1"/>
        </a:solidFill>
        <a:latin typeface="Century Goth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48">
          <p15:clr>
            <a:srgbClr val="A4A3A4"/>
          </p15:clr>
        </p15:guide>
        <p15:guide id="2" pos="41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A16"/>
    <a:srgbClr val="534997"/>
    <a:srgbClr val="87004A"/>
    <a:srgbClr val="CEDECE"/>
    <a:srgbClr val="D0DCCD"/>
    <a:srgbClr val="6A643D"/>
    <a:srgbClr val="18417B"/>
    <a:srgbClr val="173B6E"/>
    <a:srgbClr val="D1C49A"/>
    <a:srgbClr val="E485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8" d="100"/>
          <a:sy n="68" d="100"/>
        </p:scale>
        <p:origin x="270" y="66"/>
      </p:cViewPr>
      <p:guideLst>
        <p:guide orient="horz" pos="3148"/>
        <p:guide pos="4170"/>
      </p:guideLst>
    </p:cSldViewPr>
  </p:slideViewPr>
  <p:notesTextViewPr>
    <p:cViewPr>
      <p:scale>
        <a:sx n="100" d="100"/>
        <a:sy n="100" d="100"/>
      </p:scale>
      <p:origin x="0" y="0"/>
    </p:cViewPr>
  </p:notesTextViewPr>
  <p:sorterViewPr>
    <p:cViewPr>
      <p:scale>
        <a:sx n="258" d="100"/>
        <a:sy n="25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30B6AF0-8D5F-A744-9847-F947E7B953E8}" type="slidenum">
              <a:rPr/>
              <a:pPr>
                <a:defRPr/>
              </a:pPr>
              <a:t>‹#›</a:t>
            </a:fld>
            <a:endParaRPr lang="en-US"/>
          </a:p>
        </p:txBody>
      </p:sp>
    </p:spTree>
    <p:extLst>
      <p:ext uri="{BB962C8B-B14F-4D97-AF65-F5344CB8AC3E}">
        <p14:creationId xmlns:p14="http://schemas.microsoft.com/office/powerpoint/2010/main" val="3884899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09BDD51-505B-0941-A338-BF90C2F4CFF9}" type="slidenum">
              <a:rPr/>
              <a:pPr>
                <a:defRPr/>
              </a:pPr>
              <a:t>‹#›</a:t>
            </a:fld>
            <a:endParaRPr lang="en-US"/>
          </a:p>
        </p:txBody>
      </p:sp>
    </p:spTree>
    <p:extLst>
      <p:ext uri="{BB962C8B-B14F-4D97-AF65-F5344CB8AC3E}">
        <p14:creationId xmlns:p14="http://schemas.microsoft.com/office/powerpoint/2010/main" val="347720908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ArnoldMAred_72dpi.jpg"/>
          <p:cNvPicPr>
            <a:picLocks noChangeAspect="1"/>
          </p:cNvPicPr>
          <p:nvPr userDrawn="1"/>
        </p:nvPicPr>
        <p:blipFill rotWithShape="1">
          <a:blip r:embed="rId2">
            <a:extLst>
              <a:ext uri="{28A0092B-C50C-407E-A947-70E740481C1C}">
                <a14:useLocalDpi xmlns:a14="http://schemas.microsoft.com/office/drawing/2010/main" val="0"/>
              </a:ext>
            </a:extLst>
          </a:blip>
          <a:srcRect l="4243"/>
          <a:stretch/>
        </p:blipFill>
        <p:spPr>
          <a:xfrm>
            <a:off x="14287" y="557179"/>
            <a:ext cx="4741583" cy="3713756"/>
          </a:xfrm>
          <a:prstGeom prst="rect">
            <a:avLst/>
          </a:prstGeom>
        </p:spPr>
      </p:pic>
      <p:sp>
        <p:nvSpPr>
          <p:cNvPr id="9" name="Rectangle 8"/>
          <p:cNvSpPr/>
          <p:nvPr userDrawn="1"/>
        </p:nvSpPr>
        <p:spPr>
          <a:xfrm>
            <a:off x="4187910" y="0"/>
            <a:ext cx="4956089" cy="6858000"/>
          </a:xfrm>
          <a:prstGeom prst="rect">
            <a:avLst/>
          </a:prstGeom>
          <a:solidFill>
            <a:srgbClr val="B41A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187911" y="202562"/>
            <a:ext cx="4956088" cy="507724"/>
          </a:xfrm>
          <a:prstGeom prst="rect">
            <a:avLst/>
          </a:prstGeom>
        </p:spPr>
        <p:txBody>
          <a:bodyPr anchor="t" anchorCtr="0">
            <a:normAutofit/>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lgn="ctr" fontAlgn="auto">
              <a:spcAft>
                <a:spcPts val="0"/>
              </a:spcAft>
              <a:defRPr/>
            </a:pPr>
            <a:r>
              <a:rPr lang="en-US" sz="2400" b="0" i="0" spc="300">
                <a:solidFill>
                  <a:schemeClr val="bg1">
                    <a:lumMod val="85000"/>
                  </a:schemeClr>
                </a:solidFill>
              </a:rPr>
              <a:t>CHAPTER</a:t>
            </a:r>
          </a:p>
        </p:txBody>
      </p:sp>
      <p:sp>
        <p:nvSpPr>
          <p:cNvPr id="6" name="Footer Placeholder 6"/>
          <p:cNvSpPr txBox="1">
            <a:spLocks/>
          </p:cNvSpPr>
          <p:nvPr/>
        </p:nvSpPr>
        <p:spPr>
          <a:xfrm>
            <a:off x="284163" y="6215063"/>
            <a:ext cx="3903747" cy="649287"/>
          </a:xfrm>
          <a:prstGeom prst="rect">
            <a:avLst/>
          </a:prstGeom>
        </p:spPr>
        <p:txBody>
          <a:bodyPr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1000">
                <a:solidFill>
                  <a:schemeClr val="bg1">
                    <a:lumMod val="65000"/>
                  </a:schemeClr>
                </a:solidFill>
                <a:latin typeface="Arial Narrow"/>
                <a:cs typeface="Arial Narrow"/>
              </a:rPr>
              <a:t>©2019 Cengage Learning. All Rights Reserved. May not be scanned, copied or duplicated, or posted to a publicly accessible website, in whole or in part.  </a:t>
            </a:r>
          </a:p>
          <a:p>
            <a:pPr algn="l" fontAlgn="auto">
              <a:spcBef>
                <a:spcPts val="0"/>
              </a:spcBef>
              <a:spcAft>
                <a:spcPts val="0"/>
              </a:spcAft>
              <a:defRPr/>
            </a:pPr>
            <a:r>
              <a:rPr lang="en-US" sz="1000">
                <a:solidFill>
                  <a:schemeClr val="bg1">
                    <a:lumMod val="65000"/>
                  </a:schemeClr>
                </a:solidFill>
                <a:latin typeface="Arial Narrow"/>
                <a:cs typeface="Arial Narrow"/>
              </a:rPr>
              <a:t>©Sashkin/Shutterstock</a:t>
            </a:r>
          </a:p>
        </p:txBody>
      </p:sp>
      <p:sp>
        <p:nvSpPr>
          <p:cNvPr id="2" name="Title 1"/>
          <p:cNvSpPr>
            <a:spLocks noGrp="1"/>
          </p:cNvSpPr>
          <p:nvPr>
            <p:ph type="ctrTitle"/>
          </p:nvPr>
        </p:nvSpPr>
        <p:spPr>
          <a:xfrm>
            <a:off x="5858731" y="750270"/>
            <a:ext cx="1522288" cy="1243943"/>
          </a:xfrm>
        </p:spPr>
        <p:txBody>
          <a:bodyPr>
            <a:noAutofit/>
          </a:bodyPr>
          <a:lstStyle>
            <a:lvl1pPr algn="ctr">
              <a:defRPr sz="8800" b="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4376526" y="2615133"/>
            <a:ext cx="4617915" cy="3984105"/>
          </a:xfrm>
        </p:spPr>
        <p:txBody>
          <a:bodyPr>
            <a:normAutofit/>
          </a:bodyPr>
          <a:lstStyle>
            <a:lvl1pPr marL="0" indent="0" algn="ctr">
              <a:buNone/>
              <a:defRPr sz="4000" b="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10" name="TextBox 9"/>
          <p:cNvSpPr txBox="1"/>
          <p:nvPr userDrawn="1"/>
        </p:nvSpPr>
        <p:spPr>
          <a:xfrm>
            <a:off x="1" y="4430888"/>
            <a:ext cx="4187910" cy="523220"/>
          </a:xfrm>
          <a:prstGeom prst="rect">
            <a:avLst/>
          </a:prstGeom>
          <a:noFill/>
        </p:spPr>
        <p:txBody>
          <a:bodyPr wrap="square" rtlCol="0">
            <a:spAutoFit/>
          </a:bodyPr>
          <a:lstStyle/>
          <a:p>
            <a:pPr algn="ctr"/>
            <a:r>
              <a:rPr lang="en-US" sz="2800">
                <a:solidFill>
                  <a:srgbClr val="B41A16"/>
                </a:solidFill>
                <a:effectLst>
                  <a:outerShdw blurRad="50800" dist="38100" dir="2700000" algn="tl" rotWithShape="0">
                    <a:srgbClr val="000000">
                      <a:alpha val="43000"/>
                    </a:srgbClr>
                  </a:outerShdw>
                </a:effectLst>
              </a:rPr>
              <a:t>MACROECONOMICS</a:t>
            </a:r>
          </a:p>
        </p:txBody>
      </p:sp>
      <p:sp>
        <p:nvSpPr>
          <p:cNvPr id="11" name="TextBox 10"/>
          <p:cNvSpPr txBox="1"/>
          <p:nvPr userDrawn="1"/>
        </p:nvSpPr>
        <p:spPr>
          <a:xfrm>
            <a:off x="0" y="4954108"/>
            <a:ext cx="4187911" cy="338554"/>
          </a:xfrm>
          <a:prstGeom prst="rect">
            <a:avLst/>
          </a:prstGeom>
          <a:noFill/>
        </p:spPr>
        <p:txBody>
          <a:bodyPr wrap="square" rtlCol="0">
            <a:spAutoFit/>
          </a:bodyPr>
          <a:lstStyle/>
          <a:p>
            <a:pPr algn="ctr"/>
            <a:r>
              <a:rPr lang="en-US" sz="1600"/>
              <a:t>Roger A. Arnold   </a:t>
            </a:r>
            <a:r>
              <a:rPr lang="en-US" sz="1600">
                <a:solidFill>
                  <a:srgbClr val="558ED5"/>
                </a:solidFill>
              </a:rPr>
              <a:t>•</a:t>
            </a:r>
            <a:r>
              <a:rPr lang="en-US" sz="1600"/>
              <a:t>   Thirteenth Edition</a:t>
            </a:r>
          </a:p>
        </p:txBody>
      </p:sp>
    </p:spTree>
    <p:extLst>
      <p:ext uri="{BB962C8B-B14F-4D97-AF65-F5344CB8AC3E}">
        <p14:creationId xmlns:p14="http://schemas.microsoft.com/office/powerpoint/2010/main" val="187030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4" name="Slide Number Placeholder 3"/>
          <p:cNvSpPr>
            <a:spLocks noGrp="1"/>
          </p:cNvSpPr>
          <p:nvPr>
            <p:ph type="sldNum" sz="quarter" idx="12"/>
          </p:nvPr>
        </p:nvSpPr>
        <p:spPr/>
        <p:txBody>
          <a:bodyPr/>
          <a:lstStyle>
            <a:lvl1pPr>
              <a:defRPr/>
            </a:lvl1pPr>
          </a:lstStyle>
          <a:p>
            <a:pPr>
              <a:defRPr/>
            </a:pPr>
            <a:fld id="{9DAB9016-46C0-D646-9825-C6FC9752D3C4}" type="slidenum">
              <a:rPr/>
              <a:pPr>
                <a:defRPr/>
              </a:pPr>
              <a:t>‹#›</a:t>
            </a:fld>
            <a:endParaRPr lang="en-US"/>
          </a:p>
        </p:txBody>
      </p:sp>
    </p:spTree>
    <p:extLst>
      <p:ext uri="{BB962C8B-B14F-4D97-AF65-F5344CB8AC3E}">
        <p14:creationId xmlns:p14="http://schemas.microsoft.com/office/powerpoint/2010/main" val="125532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989EE3EC-4935-A041-98E3-DDF91A8729F4}" type="slidenum">
              <a:rPr/>
              <a:pPr>
                <a:defRPr/>
              </a:pPr>
              <a:t>‹#›</a:t>
            </a:fld>
            <a:endParaRPr lang="en-US"/>
          </a:p>
        </p:txBody>
      </p:sp>
    </p:spTree>
    <p:extLst>
      <p:ext uri="{BB962C8B-B14F-4D97-AF65-F5344CB8AC3E}">
        <p14:creationId xmlns:p14="http://schemas.microsoft.com/office/powerpoint/2010/main" val="414146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6AC915B6-A78A-7447-B8D5-904229F5D0CA}" type="slidenum">
              <a:rPr/>
              <a:pPr>
                <a:defRPr/>
              </a:pPr>
              <a:t>‹#›</a:t>
            </a:fld>
            <a:endParaRPr lang="en-US"/>
          </a:p>
        </p:txBody>
      </p:sp>
    </p:spTree>
    <p:extLst>
      <p:ext uri="{BB962C8B-B14F-4D97-AF65-F5344CB8AC3E}">
        <p14:creationId xmlns:p14="http://schemas.microsoft.com/office/powerpoint/2010/main" val="2940949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0B7545FF-C066-CA47-8FDF-82AFB1BDE8A3}" type="slidenum">
              <a:rPr/>
              <a:pPr>
                <a:defRPr/>
              </a:pPr>
              <a:t>‹#›</a:t>
            </a:fld>
            <a:endParaRPr lang="en-US"/>
          </a:p>
        </p:txBody>
      </p:sp>
    </p:spTree>
    <p:extLst>
      <p:ext uri="{BB962C8B-B14F-4D97-AF65-F5344CB8AC3E}">
        <p14:creationId xmlns:p14="http://schemas.microsoft.com/office/powerpoint/2010/main" val="2428636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81AE6CAF-B300-A842-8784-EDE3EB783516}" type="slidenum">
              <a:rPr/>
              <a:pPr>
                <a:defRPr/>
              </a:pPr>
              <a:t>‹#›</a:t>
            </a:fld>
            <a:endParaRPr lang="en-US"/>
          </a:p>
        </p:txBody>
      </p:sp>
    </p:spTree>
    <p:extLst>
      <p:ext uri="{BB962C8B-B14F-4D97-AF65-F5344CB8AC3E}">
        <p14:creationId xmlns:p14="http://schemas.microsoft.com/office/powerpoint/2010/main" val="203985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ound Same Side Corner Rectangle 10"/>
          <p:cNvSpPr/>
          <p:nvPr userDrawn="1"/>
        </p:nvSpPr>
        <p:spPr>
          <a:xfrm rot="10800000">
            <a:off x="197058" y="1173"/>
            <a:ext cx="8779992" cy="1178720"/>
          </a:xfrm>
          <a:prstGeom prst="round2SameRect">
            <a:avLst>
              <a:gd name="adj1" fmla="val 24151"/>
              <a:gd name="adj2" fmla="val 0"/>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txBox="1">
            <a:spLocks/>
          </p:cNvSpPr>
          <p:nvPr/>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2" name="Title 1"/>
          <p:cNvSpPr>
            <a:spLocks noGrp="1"/>
          </p:cNvSpPr>
          <p:nvPr>
            <p:ph type="title"/>
          </p:nvPr>
        </p:nvSpPr>
        <p:spPr>
          <a:xfrm>
            <a:off x="443087" y="759"/>
            <a:ext cx="8352084" cy="1179135"/>
          </a:xfrm>
        </p:spPr>
        <p:txBody>
          <a:bodyPr>
            <a:normAutofit/>
          </a:bodyPr>
          <a:lstStyle>
            <a:lvl1pPr>
              <a:defRPr sz="3200" b="0">
                <a:solidFill>
                  <a:schemeClr val="tx1"/>
                </a:solidFill>
              </a:defRPr>
            </a:lvl1pPr>
          </a:lstStyle>
          <a:p>
            <a:r>
              <a:rPr lang="en-US"/>
              <a:t>Click to edit Master title style</a:t>
            </a:r>
          </a:p>
        </p:txBody>
      </p:sp>
      <p:sp>
        <p:nvSpPr>
          <p:cNvPr id="10" name="Content Placeholder 2"/>
          <p:cNvSpPr>
            <a:spLocks noGrp="1"/>
          </p:cNvSpPr>
          <p:nvPr>
            <p:ph idx="1"/>
          </p:nvPr>
        </p:nvSpPr>
        <p:spPr>
          <a:xfrm>
            <a:off x="528794" y="1554717"/>
            <a:ext cx="8329089" cy="4938057"/>
          </a:xfrm>
        </p:spPr>
        <p:txBody>
          <a:bodyPr lIns="0" rIns="0">
            <a:normAutofit/>
          </a:bodyPr>
          <a:lstStyle>
            <a:lvl1pPr marL="342900" indent="-342900">
              <a:spcBef>
                <a:spcPts val="1400"/>
              </a:spcBef>
              <a:spcAft>
                <a:spcPts val="200"/>
              </a:spcAft>
              <a:buClr>
                <a:schemeClr val="tx2">
                  <a:lumMod val="60000"/>
                  <a:lumOff val="40000"/>
                </a:schemeClr>
              </a:buClr>
              <a:buSzPct val="125000"/>
              <a:buFont typeface="Lucida Grande"/>
              <a:buChar char="●"/>
              <a:defRPr sz="2200" b="1" i="0">
                <a:latin typeface="Century Gothic"/>
                <a:cs typeface="Century Gothic"/>
              </a:defRPr>
            </a:lvl1pPr>
            <a:lvl2pPr marL="685800" indent="-285750">
              <a:buClr>
                <a:schemeClr val="accent2">
                  <a:lumMod val="75000"/>
                </a:schemeClr>
              </a:buClr>
              <a:buFont typeface="Lucida Grande"/>
              <a:buChar char="•"/>
              <a:defRPr sz="2400"/>
            </a:lvl2pPr>
            <a:lvl3pPr marL="960120">
              <a:buClr>
                <a:schemeClr val="tx2">
                  <a:lumMod val="60000"/>
                  <a:lumOff val="40000"/>
                </a:schemeClr>
              </a:buClr>
              <a:defRPr sz="2400"/>
            </a:lvl3pPr>
            <a:lvl4pPr marL="1234440">
              <a:defRPr sz="2200" i="1"/>
            </a:lvl4pPr>
            <a:lvl5pPr marL="1508760" indent="-228600">
              <a:buFont typeface="Arial"/>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6C5D4F67-4CA5-9544-BC5A-68CA2F38FE09}" type="slidenum">
              <a:rPr/>
              <a:pPr>
                <a:defRPr/>
              </a:pPr>
              <a:t>‹#›</a:t>
            </a:fld>
            <a:endParaRPr lang="en-US"/>
          </a:p>
        </p:txBody>
      </p:sp>
      <p:pic>
        <p:nvPicPr>
          <p:cNvPr id="6" name="Picture 5" descr="SpokesBW.psd"/>
          <p:cNvPicPr>
            <a:picLocks noChangeAspect="1"/>
          </p:cNvPicPr>
          <p:nvPr userDrawn="1"/>
        </p:nvPicPr>
        <p:blipFill rotWithShape="1">
          <a:blip r:embed="rId2">
            <a:extLst>
              <a:ext uri="{28A0092B-C50C-407E-A947-70E740481C1C}">
                <a14:useLocalDpi xmlns:a14="http://schemas.microsoft.com/office/drawing/2010/main" val="0"/>
              </a:ext>
            </a:extLst>
          </a:blip>
          <a:srcRect r="62681"/>
          <a:stretch/>
        </p:blipFill>
        <p:spPr>
          <a:xfrm>
            <a:off x="8243117" y="192632"/>
            <a:ext cx="900883" cy="2011680"/>
          </a:xfrm>
          <a:prstGeom prst="rect">
            <a:avLst/>
          </a:prstGeom>
        </p:spPr>
      </p:pic>
    </p:spTree>
    <p:extLst>
      <p:ext uri="{BB962C8B-B14F-4D97-AF65-F5344CB8AC3E}">
        <p14:creationId xmlns:p14="http://schemas.microsoft.com/office/powerpoint/2010/main" val="410481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1" name="Round Same Side Corner Rectangle 10"/>
          <p:cNvSpPr/>
          <p:nvPr userDrawn="1"/>
        </p:nvSpPr>
        <p:spPr>
          <a:xfrm rot="10800000">
            <a:off x="197058" y="418"/>
            <a:ext cx="8779992" cy="618862"/>
          </a:xfrm>
          <a:prstGeom prst="round2SameRect">
            <a:avLst>
              <a:gd name="adj1" fmla="val 24151"/>
              <a:gd name="adj2" fmla="val 0"/>
            </a:avLst>
          </a:prstGeom>
          <a:solidFill>
            <a:srgbClr val="B9CD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txBox="1">
            <a:spLocks/>
          </p:cNvSpPr>
          <p:nvPr/>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2" name="Title 1"/>
          <p:cNvSpPr>
            <a:spLocks noGrp="1"/>
          </p:cNvSpPr>
          <p:nvPr>
            <p:ph type="title"/>
          </p:nvPr>
        </p:nvSpPr>
        <p:spPr>
          <a:xfrm>
            <a:off x="443087" y="760"/>
            <a:ext cx="8352084" cy="618521"/>
          </a:xfrm>
          <a:noFill/>
        </p:spPr>
        <p:txBody>
          <a:bodyPr>
            <a:normAutofit/>
          </a:bodyPr>
          <a:lstStyle>
            <a:lvl1pPr>
              <a:defRPr sz="1400" b="0">
                <a:solidFill>
                  <a:schemeClr val="tx1">
                    <a:lumMod val="50000"/>
                    <a:lumOff val="50000"/>
                  </a:schemeClr>
                </a:solidFill>
              </a:defRPr>
            </a:lvl1pPr>
          </a:lstStyle>
          <a:p>
            <a:r>
              <a:rPr lang="en-US"/>
              <a:t>Click to edit Master title style</a:t>
            </a:r>
          </a:p>
        </p:txBody>
      </p:sp>
      <p:sp>
        <p:nvSpPr>
          <p:cNvPr id="10" name="Content Placeholder 2"/>
          <p:cNvSpPr>
            <a:spLocks noGrp="1"/>
          </p:cNvSpPr>
          <p:nvPr>
            <p:ph idx="1"/>
          </p:nvPr>
        </p:nvSpPr>
        <p:spPr>
          <a:xfrm>
            <a:off x="528794" y="902679"/>
            <a:ext cx="8329089" cy="5590095"/>
          </a:xfrm>
        </p:spPr>
        <p:txBody>
          <a:bodyPr lIns="0" rIns="0">
            <a:normAutofit/>
          </a:bodyPr>
          <a:lstStyle>
            <a:lvl1pPr marL="342900" indent="-342900">
              <a:spcBef>
                <a:spcPts val="1400"/>
              </a:spcBef>
              <a:spcAft>
                <a:spcPts val="200"/>
              </a:spcAft>
              <a:buClr>
                <a:schemeClr val="tx2">
                  <a:lumMod val="60000"/>
                  <a:lumOff val="40000"/>
                </a:schemeClr>
              </a:buClr>
              <a:buFont typeface="Lucida Grande"/>
              <a:buChar char="●"/>
              <a:defRPr sz="2400" b="1" i="0">
                <a:latin typeface="Century Gothic"/>
                <a:cs typeface="Century Gothic"/>
              </a:defRPr>
            </a:lvl1pPr>
            <a:lvl2pPr marL="685800" indent="-285750">
              <a:buClr>
                <a:schemeClr val="accent2">
                  <a:lumMod val="75000"/>
                </a:schemeClr>
              </a:buClr>
              <a:buFont typeface="Lucida Grande"/>
              <a:buChar char="•"/>
              <a:defRPr sz="2400"/>
            </a:lvl2pPr>
            <a:lvl3pPr marL="960120">
              <a:buClr>
                <a:schemeClr val="tx2">
                  <a:lumMod val="60000"/>
                  <a:lumOff val="40000"/>
                </a:schemeClr>
              </a:buClr>
              <a:defRPr sz="2400"/>
            </a:lvl3pPr>
            <a:lvl4pPr marL="1234440">
              <a:defRPr sz="2200" i="1"/>
            </a:lvl4pPr>
            <a:lvl5pPr marL="1508760" indent="-228600">
              <a:buFont typeface="Arial"/>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6C5D4F67-4CA5-9544-BC5A-68CA2F38FE09}" type="slidenum">
              <a:rPr/>
              <a:pPr>
                <a:defRPr/>
              </a:pPr>
              <a:t>‹#›</a:t>
            </a:fld>
            <a:endParaRPr lang="en-US"/>
          </a:p>
        </p:txBody>
      </p:sp>
    </p:spTree>
    <p:extLst>
      <p:ext uri="{BB962C8B-B14F-4D97-AF65-F5344CB8AC3E}">
        <p14:creationId xmlns:p14="http://schemas.microsoft.com/office/powerpoint/2010/main" val="223339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ound Same Side Corner Rectangle 8"/>
          <p:cNvSpPr/>
          <p:nvPr userDrawn="1"/>
        </p:nvSpPr>
        <p:spPr>
          <a:xfrm rot="10800000">
            <a:off x="197058" y="1172"/>
            <a:ext cx="8779992" cy="1269585"/>
          </a:xfrm>
          <a:prstGeom prst="round2SameRect">
            <a:avLst>
              <a:gd name="adj1" fmla="val 18115"/>
              <a:gd name="adj2" fmla="val 0"/>
            </a:avLst>
          </a:prstGeom>
          <a:solidFill>
            <a:srgbClr val="1841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9376" y="405102"/>
            <a:ext cx="8675275" cy="865656"/>
          </a:xfrm>
        </p:spPr>
        <p:txBody>
          <a:bodyPr/>
          <a:lstStyle>
            <a:lvl1pPr>
              <a:defRPr sz="2400" b="0">
                <a:solidFill>
                  <a:schemeClr val="bg1"/>
                </a:solidFill>
              </a:defRPr>
            </a:lvl1pPr>
          </a:lstStyle>
          <a:p>
            <a:r>
              <a:rPr lang="en-US"/>
              <a:t>Click to edit Master 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D9487666-B69C-074C-93BE-57F8E88D27D5}" type="slidenum">
              <a:rPr/>
              <a:pPr>
                <a:defRPr/>
              </a:pPr>
              <a:t>‹#›</a:t>
            </a:fld>
            <a:endParaRPr lang="en-US"/>
          </a:p>
        </p:txBody>
      </p:sp>
      <p:sp>
        <p:nvSpPr>
          <p:cNvPr id="14" name="Text Placeholder 13"/>
          <p:cNvSpPr>
            <a:spLocks noGrp="1"/>
          </p:cNvSpPr>
          <p:nvPr>
            <p:ph type="body" sz="quarter" idx="13" hasCustomPrompt="1"/>
          </p:nvPr>
        </p:nvSpPr>
        <p:spPr>
          <a:xfrm>
            <a:off x="339376" y="29770"/>
            <a:ext cx="3590820" cy="1404511"/>
          </a:xfrm>
        </p:spPr>
        <p:txBody>
          <a:bodyPr/>
          <a:lstStyle>
            <a:lvl1pPr marL="0" indent="0">
              <a:buFontTx/>
              <a:buNone/>
              <a:defRPr sz="2000" b="1">
                <a:solidFill>
                  <a:srgbClr val="FFFFFF"/>
                </a:solidFill>
                <a:latin typeface="+mj-lt"/>
              </a:defRPr>
            </a:lvl1pPr>
            <a:lvl2pPr marL="457200" indent="0">
              <a:buFontTx/>
              <a:buNone/>
              <a:defRPr sz="2400" b="1">
                <a:solidFill>
                  <a:srgbClr val="FFFFFF"/>
                </a:solidFill>
                <a:latin typeface="+mj-lt"/>
              </a:defRPr>
            </a:lvl2pPr>
            <a:lvl3pPr marL="914400" indent="0">
              <a:buFontTx/>
              <a:buNone/>
              <a:defRPr sz="2400" b="1">
                <a:solidFill>
                  <a:srgbClr val="FFFFFF"/>
                </a:solidFill>
                <a:latin typeface="+mj-lt"/>
              </a:defRPr>
            </a:lvl3pPr>
            <a:lvl4pPr marL="1371600" indent="0">
              <a:buFontTx/>
              <a:buNone/>
              <a:defRPr sz="2400" b="1">
                <a:solidFill>
                  <a:srgbClr val="FFFFFF"/>
                </a:solidFill>
                <a:latin typeface="+mj-lt"/>
              </a:defRPr>
            </a:lvl4pPr>
            <a:lvl5pPr marL="1828800" indent="0">
              <a:buFontTx/>
              <a:buNone/>
              <a:defRPr sz="2400" b="1">
                <a:solidFill>
                  <a:srgbClr val="FFFFFF"/>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p:cNvSpPr txBox="1">
            <a:spLocks/>
          </p:cNvSpPr>
          <p:nvPr userDrawn="1"/>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Tree>
    <p:extLst>
      <p:ext uri="{BB962C8B-B14F-4D97-AF65-F5344CB8AC3E}">
        <p14:creationId xmlns:p14="http://schemas.microsoft.com/office/powerpoint/2010/main" val="347696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4084C598-CDB6-C447-99F9-BFC2DE5DF6D1}" type="slidenum">
              <a:rPr/>
              <a:pPr>
                <a:defRPr/>
              </a:pPr>
              <a:t>‹#›</a:t>
            </a:fld>
            <a:endParaRPr lang="en-US"/>
          </a:p>
        </p:txBody>
      </p:sp>
      <p:sp>
        <p:nvSpPr>
          <p:cNvPr id="9" name="Footer Placeholder 4"/>
          <p:cNvSpPr txBox="1">
            <a:spLocks/>
          </p:cNvSpPr>
          <p:nvPr userDrawn="1"/>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16" name="Rectangle 15"/>
          <p:cNvSpPr/>
          <p:nvPr userDrawn="1"/>
        </p:nvSpPr>
        <p:spPr>
          <a:xfrm>
            <a:off x="0" y="0"/>
            <a:ext cx="9144000" cy="1343522"/>
          </a:xfrm>
          <a:prstGeom prst="rect">
            <a:avLst/>
          </a:prstGeom>
          <a:gradFill flip="none" rotWithShape="1">
            <a:gsLst>
              <a:gs pos="0">
                <a:schemeClr val="accent1">
                  <a:lumMod val="60000"/>
                  <a:lumOff val="40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gradFill flip="none" rotWithShape="1">
                <a:gsLst>
                  <a:gs pos="0">
                    <a:schemeClr val="tx2">
                      <a:lumMod val="60000"/>
                      <a:lumOff val="40000"/>
                    </a:schemeClr>
                  </a:gs>
                  <a:gs pos="100000">
                    <a:schemeClr val="bg1"/>
                  </a:gs>
                </a:gsLst>
                <a:lin ang="16200000" scaled="0"/>
                <a:tileRect/>
              </a:gradFill>
            </a:endParaRPr>
          </a:p>
        </p:txBody>
      </p:sp>
      <p:pic>
        <p:nvPicPr>
          <p:cNvPr id="11" name="Picture 10" descr="SpokesBW.psd"/>
          <p:cNvPicPr>
            <a:picLocks noChangeAspect="1"/>
          </p:cNvPicPr>
          <p:nvPr userDrawn="1"/>
        </p:nvPicPr>
        <p:blipFill rotWithShape="1">
          <a:blip r:embed="rId2">
            <a:extLst>
              <a:ext uri="{28A0092B-C50C-407E-A947-70E740481C1C}">
                <a14:useLocalDpi xmlns:a14="http://schemas.microsoft.com/office/drawing/2010/main" val="0"/>
              </a:ext>
            </a:extLst>
          </a:blip>
          <a:srcRect l="-392" r="64052"/>
          <a:stretch/>
        </p:blipFill>
        <p:spPr>
          <a:xfrm flipH="1">
            <a:off x="-1" y="83969"/>
            <a:ext cx="1605776" cy="3682446"/>
          </a:xfrm>
          <a:prstGeom prst="rect">
            <a:avLst/>
          </a:prstGeom>
        </p:spPr>
      </p:pic>
      <p:sp>
        <p:nvSpPr>
          <p:cNvPr id="3" name="Content Placeholder 2"/>
          <p:cNvSpPr>
            <a:spLocks noGrp="1"/>
          </p:cNvSpPr>
          <p:nvPr>
            <p:ph idx="1"/>
          </p:nvPr>
        </p:nvSpPr>
        <p:spPr>
          <a:xfrm>
            <a:off x="1752709" y="619280"/>
            <a:ext cx="6819514" cy="5873496"/>
          </a:xfrm>
          <a:noFill/>
        </p:spPr>
        <p:txBody>
          <a:bodyPr lIns="0" tIns="0" rIns="0" bIns="0" anchor="ctr">
            <a:normAutofit/>
          </a:bodyPr>
          <a:lstStyle>
            <a:lvl1pPr marL="1097280" indent="-1097280">
              <a:spcBef>
                <a:spcPts val="2424"/>
              </a:spcBef>
              <a:buFontTx/>
              <a:buNone/>
              <a:defRPr sz="2800" b="1">
                <a:solidFill>
                  <a:srgbClr val="6A643D"/>
                </a:solidFill>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82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631F1600-D6CC-FE44-AFE4-8891FF7FFC1C}" type="slidenum">
              <a:rPr/>
              <a:pPr>
                <a:defRPr/>
              </a:pPr>
              <a:t>‹#›</a:t>
            </a:fld>
            <a:endParaRPr lang="en-US"/>
          </a:p>
        </p:txBody>
      </p:sp>
    </p:spTree>
    <p:extLst>
      <p:ext uri="{BB962C8B-B14F-4D97-AF65-F5344CB8AC3E}">
        <p14:creationId xmlns:p14="http://schemas.microsoft.com/office/powerpoint/2010/main" val="338028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35F89EAB-D633-9D47-815E-16007C70D692}" type="slidenum">
              <a:rPr/>
              <a:pPr>
                <a:defRPr/>
              </a:pPr>
              <a:t>‹#›</a:t>
            </a:fld>
            <a:endParaRPr lang="en-US"/>
          </a:p>
        </p:txBody>
      </p:sp>
    </p:spTree>
    <p:extLst>
      <p:ext uri="{BB962C8B-B14F-4D97-AF65-F5344CB8AC3E}">
        <p14:creationId xmlns:p14="http://schemas.microsoft.com/office/powerpoint/2010/main" val="50785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9" name="Slide Number Placeholder 8"/>
          <p:cNvSpPr>
            <a:spLocks noGrp="1"/>
          </p:cNvSpPr>
          <p:nvPr>
            <p:ph type="sldNum" sz="quarter" idx="12"/>
          </p:nvPr>
        </p:nvSpPr>
        <p:spPr/>
        <p:txBody>
          <a:bodyPr/>
          <a:lstStyle>
            <a:lvl1pPr>
              <a:defRPr/>
            </a:lvl1pPr>
          </a:lstStyle>
          <a:p>
            <a:pPr>
              <a:defRPr/>
            </a:pPr>
            <a:fld id="{C8431CF2-EAF6-6448-AA5E-B8C68DC37EFB}" type="slidenum">
              <a:rPr/>
              <a:pPr>
                <a:defRPr/>
              </a:pPr>
              <a:t>‹#›</a:t>
            </a:fld>
            <a:endParaRPr lang="en-US"/>
          </a:p>
        </p:txBody>
      </p:sp>
    </p:spTree>
    <p:extLst>
      <p:ext uri="{BB962C8B-B14F-4D97-AF65-F5344CB8AC3E}">
        <p14:creationId xmlns:p14="http://schemas.microsoft.com/office/powerpoint/2010/main" val="35198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5" name="Slide Number Placeholder 4"/>
          <p:cNvSpPr>
            <a:spLocks noGrp="1"/>
          </p:cNvSpPr>
          <p:nvPr>
            <p:ph type="sldNum" sz="quarter" idx="12"/>
          </p:nvPr>
        </p:nvSpPr>
        <p:spPr/>
        <p:txBody>
          <a:bodyPr/>
          <a:lstStyle>
            <a:lvl1pPr>
              <a:defRPr/>
            </a:lvl1pPr>
          </a:lstStyle>
          <a:p>
            <a:pPr>
              <a:defRPr/>
            </a:pPr>
            <a:fld id="{5B42A96A-305F-0F4B-9FEA-4CA6654C0BAC}" type="slidenum">
              <a:rPr/>
              <a:pPr>
                <a:defRPr/>
              </a:pPr>
              <a:t>‹#›</a:t>
            </a:fld>
            <a:endParaRPr lang="en-US"/>
          </a:p>
        </p:txBody>
      </p:sp>
    </p:spTree>
    <p:extLst>
      <p:ext uri="{BB962C8B-B14F-4D97-AF65-F5344CB8AC3E}">
        <p14:creationId xmlns:p14="http://schemas.microsoft.com/office/powerpoint/2010/main" val="13856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84288" y="274638"/>
            <a:ext cx="785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284288" y="1600200"/>
            <a:ext cx="78597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288" y="6234113"/>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237538" y="6408738"/>
            <a:ext cx="831850" cy="365125"/>
          </a:xfrm>
          <a:prstGeom prst="rect">
            <a:avLst/>
          </a:prstGeom>
        </p:spPr>
        <p:txBody>
          <a:bodyPr vert="horz" lIns="91440" tIns="45720" rIns="91440" bIns="45720" rtlCol="0" anchor="ctr"/>
          <a:lstStyle>
            <a:lvl1pPr algn="r" fontAlgn="auto">
              <a:spcBef>
                <a:spcPts val="0"/>
              </a:spcBef>
              <a:spcAft>
                <a:spcPts val="0"/>
              </a:spcAft>
              <a:defRPr sz="1100" b="1" i="0">
                <a:solidFill>
                  <a:schemeClr val="tx1"/>
                </a:solidFill>
                <a:latin typeface="Arial Narrow Bold"/>
                <a:ea typeface="+mn-ea"/>
                <a:cs typeface="Arial Narrow Bold"/>
              </a:defRPr>
            </a:lvl1pPr>
          </a:lstStyle>
          <a:p>
            <a:pPr>
              <a:defRPr/>
            </a:pPr>
            <a:fld id="{10DD219F-0D4B-D141-B0E5-45004FBD38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35" r:id="rId3"/>
    <p:sldLayoutId id="2147483723" r:id="rId4"/>
    <p:sldLayoutId id="2147483724"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hdr="0" dt="0"/>
  <p:txStyles>
    <p:titleStyle>
      <a:lvl1pPr algn="l" defTabSz="457200" rtl="0" eaLnBrk="1" fontAlgn="base" hangingPunct="1">
        <a:spcBef>
          <a:spcPct val="0"/>
        </a:spcBef>
        <a:spcAft>
          <a:spcPct val="0"/>
        </a:spcAft>
        <a:defRPr sz="3200" b="1" kern="1200">
          <a:solidFill>
            <a:srgbClr val="376092"/>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2pPr>
      <a:lvl3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3pPr>
      <a:lvl4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4pPr>
      <a:lvl5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77933C"/>
        </a:buClr>
        <a:buFont typeface="Lucida Grande" charset="0"/>
        <a:buChar char="●"/>
        <a:defRPr sz="3000" kern="1200">
          <a:solidFill>
            <a:schemeClr val="tx1"/>
          </a:solidFill>
          <a:latin typeface="Century Schoolbook"/>
          <a:ea typeface="ＭＳ Ｐゴシック" charset="0"/>
          <a:cs typeface="Century Schoolbook"/>
        </a:defRPr>
      </a:lvl1pPr>
      <a:lvl2pPr marL="742950" indent="-285750" algn="l" defTabSz="457200" rtl="0" eaLnBrk="1" fontAlgn="base" hangingPunct="1">
        <a:spcBef>
          <a:spcPct val="20000"/>
        </a:spcBef>
        <a:spcAft>
          <a:spcPct val="0"/>
        </a:spcAft>
        <a:buClr>
          <a:srgbClr val="376092"/>
        </a:buClr>
        <a:buFont typeface="Arial" charset="0"/>
        <a:buChar char="–"/>
        <a:defRPr sz="2800" kern="1200">
          <a:solidFill>
            <a:schemeClr val="tx1"/>
          </a:solidFill>
          <a:latin typeface="Century Schoolbook"/>
          <a:ea typeface="ＭＳ Ｐゴシック" charset="0"/>
          <a:cs typeface="Century Schoolbook"/>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entury Schoolbook"/>
          <a:ea typeface="ＭＳ Ｐゴシック" charset="0"/>
          <a:cs typeface="Century Schoolbook"/>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entury Schoolbook"/>
          <a:ea typeface="ＭＳ Ｐゴシック" charset="0"/>
          <a:cs typeface="Century Schoolbook"/>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entury Schoolbook"/>
          <a:ea typeface="ＭＳ Ｐゴシック" charset="0"/>
          <a:cs typeface="Century School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7</a:t>
            </a:r>
          </a:p>
        </p:txBody>
      </p:sp>
      <p:sp>
        <p:nvSpPr>
          <p:cNvPr id="6" name="Subtitle 5"/>
          <p:cNvSpPr>
            <a:spLocks noGrp="1"/>
          </p:cNvSpPr>
          <p:nvPr>
            <p:ph type="subTitle" idx="1"/>
          </p:nvPr>
        </p:nvSpPr>
        <p:spPr/>
        <p:txBody>
          <a:bodyPr/>
          <a:lstStyle/>
          <a:p>
            <a:r>
              <a:rPr lang="el-GR" dirty="0"/>
              <a:t>ΜΑΚΡΟΟΙΚΟΝΟΜΙΚΑ ΜΕΓΕΘΗ</a:t>
            </a:r>
            <a:r>
              <a:rPr lang="en-US" dirty="0"/>
              <a:t>, </a:t>
            </a:r>
            <a:r>
              <a:rPr lang="el-GR" dirty="0"/>
              <a:t>ΜΕΡΟΣ</a:t>
            </a:r>
            <a:r>
              <a:rPr lang="en-US" dirty="0"/>
              <a:t> </a:t>
            </a:r>
            <a:r>
              <a:rPr lang="el-GR" dirty="0"/>
              <a:t>2</a:t>
            </a:r>
            <a:r>
              <a:rPr lang="el-GR" baseline="30000" dirty="0"/>
              <a:t>Ο</a:t>
            </a:r>
            <a:r>
              <a:rPr lang="en-US" dirty="0"/>
              <a:t>: </a:t>
            </a:r>
            <a:r>
              <a:rPr lang="el-GR" dirty="0"/>
              <a:t>ΑΕΠ ΚΑΙ ΠΡΑΓΜΑΤΙΚΟ ΑΕΠ</a:t>
            </a:r>
            <a:endParaRPr lang="en-US" dirty="0"/>
          </a:p>
        </p:txBody>
      </p:sp>
      <p:sp>
        <p:nvSpPr>
          <p:cNvPr id="4" name="TextBox 3">
            <a:extLst>
              <a:ext uri="{FF2B5EF4-FFF2-40B4-BE49-F238E27FC236}">
                <a16:creationId xmlns:a16="http://schemas.microsoft.com/office/drawing/2014/main" id="{E18DD0EA-8DB3-496F-B8B4-37DFE198B7F1}"/>
              </a:ext>
            </a:extLst>
          </p:cNvPr>
          <p:cNvSpPr txBox="1"/>
          <p:nvPr/>
        </p:nvSpPr>
        <p:spPr>
          <a:xfrm>
            <a:off x="5979673" y="565604"/>
            <a:ext cx="1401346" cy="369332"/>
          </a:xfrm>
          <a:prstGeom prst="rect">
            <a:avLst/>
          </a:prstGeom>
          <a:solidFill>
            <a:srgbClr val="92D050"/>
          </a:solidFill>
        </p:spPr>
        <p:txBody>
          <a:bodyPr wrap="none" rtlCol="0">
            <a:spAutoFit/>
          </a:bodyPr>
          <a:lstStyle>
            <a:defPPr>
              <a:defRPr lang="en-US"/>
            </a:defPPr>
            <a:lvl1pPr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kern="1200">
                <a:solidFill>
                  <a:schemeClr val="tx1"/>
                </a:solidFill>
                <a:latin typeface="Century Gothic" charset="0"/>
                <a:ea typeface="ＭＳ Ｐゴシック" charset="0"/>
                <a:cs typeface="ＭＳ Ｐゴシック" charset="0"/>
              </a:defRPr>
            </a:lvl9pPr>
          </a:lstStyle>
          <a:p>
            <a:r>
              <a:rPr lang="el-GR" dirty="0"/>
              <a:t>ΚΕΦΑΛΑΙΟ</a:t>
            </a:r>
          </a:p>
        </p:txBody>
      </p:sp>
    </p:spTree>
    <p:extLst>
      <p:ext uri="{BB962C8B-B14F-4D97-AF65-F5344CB8AC3E}">
        <p14:creationId xmlns:p14="http://schemas.microsoft.com/office/powerpoint/2010/main" val="4267500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7004A"/>
                </a:solidFill>
              </a:rPr>
              <a:t>7-2  </a:t>
            </a:r>
            <a:r>
              <a:rPr lang="el-GR" dirty="0"/>
              <a:t>Υπολογισμός του ΑΕΠ με την Προσέγγιση των Δαπανών για Μια Πραγματική Οικονομία </a:t>
            </a:r>
            <a:r>
              <a:rPr lang="en-US" sz="1400" dirty="0"/>
              <a:t>(1 </a:t>
            </a:r>
            <a:r>
              <a:rPr lang="el-GR" sz="1400" dirty="0"/>
              <a:t>από</a:t>
            </a:r>
            <a:r>
              <a:rPr lang="en-US" sz="1400" dirty="0"/>
              <a:t> 6) </a:t>
            </a:r>
          </a:p>
        </p:txBody>
      </p:sp>
      <p:sp>
        <p:nvSpPr>
          <p:cNvPr id="3" name="Content Placeholder 2"/>
          <p:cNvSpPr>
            <a:spLocks noGrp="1"/>
          </p:cNvSpPr>
          <p:nvPr>
            <p:ph idx="1"/>
          </p:nvPr>
        </p:nvSpPr>
        <p:spPr>
          <a:xfrm>
            <a:off x="528794" y="1378635"/>
            <a:ext cx="8329089" cy="5114140"/>
          </a:xfrm>
        </p:spPr>
        <p:txBody>
          <a:bodyPr>
            <a:normAutofit/>
          </a:bodyPr>
          <a:lstStyle/>
          <a:p>
            <a:pPr lvl="1"/>
            <a:r>
              <a:rPr lang="el-GR" dirty="0"/>
              <a:t>Σε μία μικροσκοπική οικονομία, μπορούμε να υπολογίσουμε το ΑΕΠ πολλαπλασιάζοντας απλώς την τιμή κάθε αγαθού με την παραγόμενη ποσότητά του</a:t>
            </a:r>
            <a:endParaRPr lang="en-US" dirty="0"/>
          </a:p>
          <a:p>
            <a:pPr lvl="1"/>
            <a:r>
              <a:rPr lang="el-GR" dirty="0"/>
              <a:t>Η οικονομία των ΗΠΑ είναι πολύ μεγάλη για να ακολουθηθεί η παραπάνω μέθοδος υπολογισμού του ΑΕΠ. Ωστόσο, μπορούμε να υπολογίσουμε το ΑΕΠ με άλλους τρόπους</a:t>
            </a:r>
            <a:r>
              <a:rPr lang="en-US" dirty="0"/>
              <a:t> </a:t>
            </a:r>
            <a:endParaRPr lang="el-GR" dirty="0"/>
          </a:p>
          <a:p>
            <a:pPr lvl="1"/>
            <a:r>
              <a:rPr lang="el-GR" dirty="0"/>
              <a:t>Ένας από τους βασικούς τρόπους είναι η</a:t>
            </a:r>
            <a:r>
              <a:rPr lang="en-US" dirty="0"/>
              <a:t> </a:t>
            </a:r>
            <a:r>
              <a:rPr lang="el-GR" i="1" dirty="0"/>
              <a:t>προσέγγιση των δαπανών. </a:t>
            </a:r>
            <a:r>
              <a:rPr lang="el-GR" dirty="0"/>
              <a:t>Οι οικονομολόγοι αθροίζουν τις δαπάνες για τελικά αγαθά και υπηρεσίες</a:t>
            </a:r>
            <a:r>
              <a:rPr lang="en-US" dirty="0"/>
              <a:t> </a:t>
            </a:r>
            <a:r>
              <a:rPr lang="el-GR" dirty="0"/>
              <a:t>σε τέσσερεις τομείς της οικονομίας</a:t>
            </a:r>
            <a:r>
              <a:rPr lang="en-US" dirty="0"/>
              <a:t>: </a:t>
            </a:r>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10</a:t>
            </a:fld>
            <a:endParaRPr lang="en-US" sz="1100">
              <a:latin typeface="Arial Narrow Bold" charset="0"/>
              <a:cs typeface="Arial Narrow Bold" charset="0"/>
            </a:endParaRPr>
          </a:p>
        </p:txBody>
      </p:sp>
      <p:pic>
        <p:nvPicPr>
          <p:cNvPr id="6" name="Εικόνα 5">
            <a:extLst>
              <a:ext uri="{FF2B5EF4-FFF2-40B4-BE49-F238E27FC236}">
                <a16:creationId xmlns:a16="http://schemas.microsoft.com/office/drawing/2014/main" id="{2A6BFE5E-9661-4156-8058-A302CD3AF61A}"/>
              </a:ext>
            </a:extLst>
          </p:cNvPr>
          <p:cNvPicPr>
            <a:picLocks noChangeAspect="1"/>
          </p:cNvPicPr>
          <p:nvPr/>
        </p:nvPicPr>
        <p:blipFill>
          <a:blip r:embed="rId2"/>
          <a:stretch>
            <a:fillRect/>
          </a:stretch>
        </p:blipFill>
        <p:spPr>
          <a:xfrm>
            <a:off x="3535924" y="5303772"/>
            <a:ext cx="3737074" cy="1407631"/>
          </a:xfrm>
          <a:prstGeom prst="rect">
            <a:avLst/>
          </a:prstGeom>
        </p:spPr>
      </p:pic>
    </p:spTree>
    <p:extLst>
      <p:ext uri="{BB962C8B-B14F-4D97-AF65-F5344CB8AC3E}">
        <p14:creationId xmlns:p14="http://schemas.microsoft.com/office/powerpoint/2010/main" val="29234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7004A"/>
                </a:solidFill>
              </a:rPr>
              <a:t>7-2 </a:t>
            </a:r>
            <a:r>
              <a:rPr lang="el-GR" dirty="0"/>
              <a:t>Υπολογισμός του ΑΕΠ με την Προσέγγιση των Δαπανών για Μια Πραγματική Οικονομία </a:t>
            </a:r>
            <a:r>
              <a:rPr lang="en-US" sz="1400" dirty="0"/>
              <a:t>(2 </a:t>
            </a:r>
            <a:r>
              <a:rPr lang="el-GR" sz="1400" dirty="0"/>
              <a:t>από</a:t>
            </a:r>
            <a:r>
              <a:rPr lang="en-US" sz="1400" dirty="0"/>
              <a:t> 6) </a:t>
            </a:r>
          </a:p>
        </p:txBody>
      </p:sp>
      <p:sp>
        <p:nvSpPr>
          <p:cNvPr id="3" name="Content Placeholder 2"/>
          <p:cNvSpPr>
            <a:spLocks noGrp="1"/>
          </p:cNvSpPr>
          <p:nvPr>
            <p:ph idx="1"/>
          </p:nvPr>
        </p:nvSpPr>
        <p:spPr>
          <a:xfrm>
            <a:off x="528794" y="1470681"/>
            <a:ext cx="8329089" cy="4938057"/>
          </a:xfrm>
        </p:spPr>
        <p:txBody>
          <a:bodyPr>
            <a:normAutofit fontScale="92500" lnSpcReduction="10000"/>
          </a:bodyPr>
          <a:lstStyle/>
          <a:p>
            <a:pPr lvl="1"/>
            <a:r>
              <a:rPr lang="el-GR" b="1" dirty="0">
                <a:solidFill>
                  <a:srgbClr val="87004A"/>
                </a:solidFill>
              </a:rPr>
              <a:t>Κατανάλωση</a:t>
            </a:r>
            <a:r>
              <a:rPr lang="en-US" dirty="0">
                <a:solidFill>
                  <a:srgbClr val="87004A"/>
                </a:solidFill>
              </a:rPr>
              <a:t>:</a:t>
            </a:r>
            <a:r>
              <a:rPr lang="en-US" dirty="0"/>
              <a:t> </a:t>
            </a:r>
            <a:r>
              <a:rPr lang="el-GR" dirty="0"/>
              <a:t>Το άθροισμα των δαπανών σε διαρκή, μη διαρκή αγαθά και υπηρεσίες</a:t>
            </a:r>
            <a:endParaRPr lang="en-US" dirty="0"/>
          </a:p>
          <a:p>
            <a:pPr lvl="1"/>
            <a:r>
              <a:rPr lang="el-GR" b="1" dirty="0">
                <a:solidFill>
                  <a:srgbClr val="87004A"/>
                </a:solidFill>
              </a:rPr>
              <a:t>Επένδυση</a:t>
            </a:r>
            <a:r>
              <a:rPr lang="en-US" dirty="0"/>
              <a:t>: T</a:t>
            </a:r>
            <a:r>
              <a:rPr lang="el-GR" dirty="0"/>
              <a:t>το άθροισμα των αγορών των κεφαλαιακών αγαθών που μόλις παράχθηκαν, των αλλαγών στα αποθέματα των επιχειρήσεων και των αγορών νέων κατοικιών</a:t>
            </a:r>
            <a:endParaRPr lang="en-US" dirty="0"/>
          </a:p>
          <a:p>
            <a:pPr lvl="1"/>
            <a:r>
              <a:rPr lang="el-GR" b="1" dirty="0">
                <a:solidFill>
                  <a:srgbClr val="87004A"/>
                </a:solidFill>
              </a:rPr>
              <a:t>Επένδυση Αποθεματικού</a:t>
            </a:r>
            <a:r>
              <a:rPr lang="en-US" b="1" dirty="0"/>
              <a:t>: </a:t>
            </a:r>
            <a:r>
              <a:rPr lang="el-GR" dirty="0"/>
              <a:t>Αλλαγές στα αποθέματα αδιάθετων αγαθών</a:t>
            </a:r>
            <a:endParaRPr lang="en-US" dirty="0"/>
          </a:p>
          <a:p>
            <a:pPr lvl="1"/>
            <a:r>
              <a:rPr lang="el-GR" b="1" dirty="0">
                <a:solidFill>
                  <a:srgbClr val="87004A"/>
                </a:solidFill>
              </a:rPr>
              <a:t>Πάγια Κεφάλαια</a:t>
            </a:r>
            <a:r>
              <a:rPr lang="en-US" dirty="0"/>
              <a:t>: </a:t>
            </a:r>
            <a:r>
              <a:rPr lang="el-GR" dirty="0"/>
              <a:t>Επιχειρηματικές αγορές κεφαλαιακών αγαθών, όπως εξοπλισμός και εργοστάσια και αγορές νέων κατοικιών</a:t>
            </a:r>
            <a:endParaRPr lang="en-US" dirty="0"/>
          </a:p>
          <a:p>
            <a:pPr lvl="1"/>
            <a:r>
              <a:rPr lang="el-GR" b="1" dirty="0">
                <a:solidFill>
                  <a:srgbClr val="87004A"/>
                </a:solidFill>
              </a:rPr>
              <a:t>Κρατικές (Δημόσιες) Δαπάνες</a:t>
            </a:r>
            <a:r>
              <a:rPr lang="en-US" dirty="0"/>
              <a:t>: </a:t>
            </a:r>
            <a:r>
              <a:rPr lang="el-GR" dirty="0"/>
              <a:t>Ομοσπονδιακές, πολιτειακές και τοπικές κρατικές αγορές αγαθών και υπηρεσιών και ακαθάριστες επενδύσεις σε αυτοκινητόδρομους, γέφυρες </a:t>
            </a:r>
            <a:r>
              <a:rPr lang="el-GR" dirty="0" err="1"/>
              <a:t>κ.ο.κ.</a:t>
            </a:r>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11</a:t>
            </a:fld>
            <a:endParaRPr lang="en-US" sz="1100">
              <a:latin typeface="Arial Narrow Bold" charset="0"/>
              <a:cs typeface="Arial Narrow Bold" charset="0"/>
            </a:endParaRPr>
          </a:p>
        </p:txBody>
      </p:sp>
    </p:spTree>
    <p:extLst>
      <p:ext uri="{BB962C8B-B14F-4D97-AF65-F5344CB8AC3E}">
        <p14:creationId xmlns:p14="http://schemas.microsoft.com/office/powerpoint/2010/main" val="2460775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7004A"/>
                </a:solidFill>
              </a:rPr>
              <a:t>7-2 </a:t>
            </a:r>
            <a:r>
              <a:rPr lang="el-GR" dirty="0"/>
              <a:t>Υπολογισμός του ΑΕΠ με την Προσέγγιση των Δαπανών για Μια Πραγματική Οικονομία  </a:t>
            </a:r>
            <a:r>
              <a:rPr lang="en-US" sz="1400" dirty="0"/>
              <a:t>(3 </a:t>
            </a:r>
            <a:r>
              <a:rPr lang="el-GR" sz="1400" dirty="0"/>
              <a:t>από</a:t>
            </a:r>
            <a:r>
              <a:rPr lang="en-US" sz="1400" dirty="0"/>
              <a:t> 6) </a:t>
            </a:r>
          </a:p>
        </p:txBody>
      </p:sp>
      <p:sp>
        <p:nvSpPr>
          <p:cNvPr id="3" name="Content Placeholder 2"/>
          <p:cNvSpPr>
            <a:spLocks noGrp="1"/>
          </p:cNvSpPr>
          <p:nvPr>
            <p:ph idx="1"/>
          </p:nvPr>
        </p:nvSpPr>
        <p:spPr/>
        <p:txBody>
          <a:bodyPr>
            <a:normAutofit/>
          </a:bodyPr>
          <a:lstStyle/>
          <a:p>
            <a:pPr lvl="1"/>
            <a:r>
              <a:rPr lang="el-GR" b="1" dirty="0">
                <a:solidFill>
                  <a:srgbClr val="87004A"/>
                </a:solidFill>
              </a:rPr>
              <a:t>Κρατικές Μεταβιβαστικές Πληρωμές</a:t>
            </a:r>
            <a:r>
              <a:rPr lang="en-US" dirty="0"/>
              <a:t>: </a:t>
            </a:r>
            <a:r>
              <a:rPr lang="el-GR" dirty="0"/>
              <a:t>Πληρωμές σε άτομα που δεν συμβαίνουν ως ανταπόδοση για αγαθά ή υπηρεσίες που προσφέρονται αυτή τη στιγμή</a:t>
            </a:r>
            <a:endParaRPr lang="en-US" dirty="0"/>
          </a:p>
          <a:p>
            <a:pPr lvl="1"/>
            <a:r>
              <a:rPr lang="el-GR" b="1" dirty="0">
                <a:solidFill>
                  <a:srgbClr val="87004A"/>
                </a:solidFill>
              </a:rPr>
              <a:t>Εισαγωγές</a:t>
            </a:r>
            <a:r>
              <a:rPr lang="en-US" dirty="0"/>
              <a:t>: </a:t>
            </a:r>
            <a:r>
              <a:rPr lang="el-GR" dirty="0"/>
              <a:t>Συνολικές εγχώριες (των ΗΠΑ) δαπάνες για αγαθά που παρήχθησαν στο εξωτερικό</a:t>
            </a:r>
            <a:endParaRPr lang="en-US" dirty="0"/>
          </a:p>
          <a:p>
            <a:pPr lvl="1"/>
            <a:r>
              <a:rPr lang="el-GR" b="1" dirty="0">
                <a:solidFill>
                  <a:srgbClr val="87004A"/>
                </a:solidFill>
              </a:rPr>
              <a:t>Εξαγωγές</a:t>
            </a:r>
            <a:r>
              <a:rPr lang="en-US" dirty="0"/>
              <a:t>: </a:t>
            </a:r>
            <a:r>
              <a:rPr lang="el-GR" dirty="0"/>
              <a:t>Συνολικές ξένες δαπάνες για αγαθά που παρήχθησαν στις ΗΠΑ </a:t>
            </a:r>
          </a:p>
          <a:p>
            <a:pPr lvl="1"/>
            <a:r>
              <a:rPr lang="el-GR" b="1" dirty="0">
                <a:solidFill>
                  <a:srgbClr val="87004A"/>
                </a:solidFill>
              </a:rPr>
              <a:t>Καθαρές Εξαγωγές</a:t>
            </a:r>
            <a:r>
              <a:rPr lang="en-US" dirty="0"/>
              <a:t>: </a:t>
            </a:r>
            <a:r>
              <a:rPr lang="el-GR" dirty="0"/>
              <a:t>Εξαγωγές μείον εισαγωγές</a:t>
            </a:r>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12</a:t>
            </a:fld>
            <a:endParaRPr lang="en-US" sz="1100">
              <a:latin typeface="Arial Narrow Bold" charset="0"/>
              <a:cs typeface="Arial Narrow Bold" charset="0"/>
            </a:endParaRPr>
          </a:p>
        </p:txBody>
      </p:sp>
      <p:pic>
        <p:nvPicPr>
          <p:cNvPr id="4" name="Picture 3" descr="N X = E X minus I M&#10;"/>
          <p:cNvPicPr>
            <a:picLocks noChangeAspect="1"/>
          </p:cNvPicPr>
          <p:nvPr/>
        </p:nvPicPr>
        <p:blipFill>
          <a:blip r:embed="rId2"/>
          <a:stretch>
            <a:fillRect/>
          </a:stretch>
        </p:blipFill>
        <p:spPr>
          <a:xfrm>
            <a:off x="3361765" y="5092298"/>
            <a:ext cx="2523568" cy="582362"/>
          </a:xfrm>
          <a:prstGeom prst="rect">
            <a:avLst/>
          </a:prstGeom>
        </p:spPr>
      </p:pic>
    </p:spTree>
    <p:extLst>
      <p:ext uri="{BB962C8B-B14F-4D97-AF65-F5344CB8AC3E}">
        <p14:creationId xmlns:p14="http://schemas.microsoft.com/office/powerpoint/2010/main" val="64880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7004A"/>
                </a:solidFill>
              </a:rPr>
              <a:t>7-2 </a:t>
            </a:r>
            <a:r>
              <a:rPr lang="el-GR" dirty="0"/>
              <a:t>Υπολογισμός του ΑΕΠ με την Προσέγγιση των Δαπανών για Μια Πραγματική Οικονομία  </a:t>
            </a:r>
            <a:r>
              <a:rPr lang="en-US" sz="1400" dirty="0"/>
              <a:t>(4 </a:t>
            </a:r>
            <a:r>
              <a:rPr lang="el-GR" sz="1400" dirty="0"/>
              <a:t>από</a:t>
            </a:r>
            <a:r>
              <a:rPr lang="en-US" sz="1400" dirty="0"/>
              <a:t> 6) </a:t>
            </a:r>
          </a:p>
        </p:txBody>
      </p:sp>
      <p:sp>
        <p:nvSpPr>
          <p:cNvPr id="3" name="Content Placeholder 2"/>
          <p:cNvSpPr>
            <a:spLocks noGrp="1"/>
          </p:cNvSpPr>
          <p:nvPr>
            <p:ph idx="1"/>
          </p:nvPr>
        </p:nvSpPr>
        <p:spPr>
          <a:xfrm>
            <a:off x="156800" y="1470681"/>
            <a:ext cx="8329089" cy="4938057"/>
          </a:xfrm>
        </p:spPr>
        <p:txBody>
          <a:bodyPr>
            <a:normAutofit lnSpcReduction="10000"/>
          </a:bodyPr>
          <a:lstStyle/>
          <a:p>
            <a:pPr lvl="1"/>
            <a:r>
              <a:rPr lang="en-US" sz="2200" b="1" dirty="0">
                <a:latin typeface="Century Gothic" panose="020B0502020202020204" pitchFamily="34" charset="0"/>
              </a:rPr>
              <a:t>7-2</a:t>
            </a:r>
            <a:r>
              <a:rPr lang="el-GR" sz="2200" b="1" dirty="0">
                <a:latin typeface="Century Gothic" panose="020B0502020202020204" pitchFamily="34" charset="0"/>
              </a:rPr>
              <a:t>α</a:t>
            </a:r>
            <a:r>
              <a:rPr lang="en-US" sz="2200" b="1" dirty="0">
                <a:latin typeface="Century Gothic" panose="020B0502020202020204" pitchFamily="34" charset="0"/>
              </a:rPr>
              <a:t> </a:t>
            </a:r>
            <a:r>
              <a:rPr lang="el-GR" sz="2200" b="1" dirty="0">
                <a:latin typeface="Century Gothic" panose="020B0502020202020204" pitchFamily="34" charset="0"/>
              </a:rPr>
              <a:t>Υπολογισμός του ΑΕΠ με την Προσέγγιση των Δαπανών</a:t>
            </a:r>
            <a:endParaRPr lang="en-US" sz="2200" b="1" dirty="0">
              <a:latin typeface="Century Gothic" panose="020B0502020202020204" pitchFamily="34" charset="0"/>
            </a:endParaRPr>
          </a:p>
          <a:p>
            <a:pPr lvl="2"/>
            <a:r>
              <a:rPr lang="el-GR" dirty="0"/>
              <a:t>Ο υπολογισμός του ΑΕΠ με προσέγγιση των δαπανών </a:t>
            </a:r>
            <a:r>
              <a:rPr lang="en-US" dirty="0"/>
              <a:t> </a:t>
            </a:r>
            <a:r>
              <a:rPr lang="el-GR" dirty="0"/>
              <a:t>απαιτεί την πρόσθεση των</a:t>
            </a:r>
            <a:r>
              <a:rPr lang="en-US" dirty="0"/>
              <a:t> </a:t>
            </a:r>
            <a:r>
              <a:rPr lang="el-GR" i="1" dirty="0"/>
              <a:t>αγορών</a:t>
            </a:r>
            <a:r>
              <a:rPr lang="en-US" dirty="0"/>
              <a:t> </a:t>
            </a:r>
            <a:r>
              <a:rPr lang="el-GR" dirty="0"/>
              <a:t>τελικών αγαθών και υπηρεσιών που συμβαίνουν στους τέσσερεις τομείς της οικονομίας</a:t>
            </a:r>
            <a:r>
              <a:rPr lang="en-US" dirty="0"/>
              <a:t> (</a:t>
            </a:r>
            <a:r>
              <a:rPr lang="el-GR" dirty="0"/>
              <a:t>Σχήμα</a:t>
            </a:r>
            <a:r>
              <a:rPr lang="en-US" dirty="0"/>
              <a:t> 2) </a:t>
            </a:r>
          </a:p>
          <a:p>
            <a:pPr lvl="2"/>
            <a:r>
              <a:rPr lang="el-GR" dirty="0"/>
              <a:t>Ωστόσο, μπορείτε να θυμηθείτε ότι ορίσαμε το ΑΕΠ ως τη συνολική αγοραία αξία όλων των τελικών αγαθών και υπηρεσιών που </a:t>
            </a:r>
            <a:r>
              <a:rPr lang="el-GR" i="1" dirty="0"/>
              <a:t>παράγονται</a:t>
            </a:r>
            <a:r>
              <a:rPr lang="en-US" dirty="0"/>
              <a:t> </a:t>
            </a:r>
            <a:r>
              <a:rPr lang="el-GR" dirty="0"/>
              <a:t>ετησίως</a:t>
            </a:r>
            <a:endParaRPr lang="en-US" dirty="0"/>
          </a:p>
          <a:p>
            <a:pPr lvl="2"/>
            <a:r>
              <a:rPr lang="el-GR" dirty="0"/>
              <a:t>Οι οικονομολόγοι που υπολογίζουν το ΑΕΠ υποθέτουν πως οτιδήποτε παράγεται αλλά δεν πωλείται στους καταναλωτές «αγοράζεται» από την επιχείρηση που το παρήγαγε</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13</a:t>
            </a:fld>
            <a:endParaRPr lang="en-US" sz="1100">
              <a:latin typeface="Arial Narrow Bold" charset="0"/>
              <a:cs typeface="Arial Narrow Bold" charset="0"/>
            </a:endParaRPr>
          </a:p>
        </p:txBody>
      </p:sp>
      <p:pic>
        <p:nvPicPr>
          <p:cNvPr id="5" name="Εικόνα 4">
            <a:extLst>
              <a:ext uri="{FF2B5EF4-FFF2-40B4-BE49-F238E27FC236}">
                <a16:creationId xmlns:a16="http://schemas.microsoft.com/office/drawing/2014/main" id="{7A5985C5-0866-4AC3-AD51-A88B079C106E}"/>
              </a:ext>
            </a:extLst>
          </p:cNvPr>
          <p:cNvPicPr>
            <a:picLocks noChangeAspect="1"/>
          </p:cNvPicPr>
          <p:nvPr/>
        </p:nvPicPr>
        <p:blipFill>
          <a:blip r:embed="rId2"/>
          <a:stretch>
            <a:fillRect/>
          </a:stretch>
        </p:blipFill>
        <p:spPr>
          <a:xfrm>
            <a:off x="2799405" y="6179285"/>
            <a:ext cx="3043878" cy="458905"/>
          </a:xfrm>
          <a:prstGeom prst="rect">
            <a:avLst/>
          </a:prstGeom>
        </p:spPr>
      </p:pic>
    </p:spTree>
    <p:extLst>
      <p:ext uri="{BB962C8B-B14F-4D97-AF65-F5344CB8AC3E}">
        <p14:creationId xmlns:p14="http://schemas.microsoft.com/office/powerpoint/2010/main" val="2010200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Υπολογισμός του ΑΕΠ με την Προσέγγιση των Δαπανών</a:t>
            </a:r>
            <a:r>
              <a:rPr lang="en-US" dirty="0"/>
              <a:t>	</a:t>
            </a:r>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14</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2</a:t>
            </a:r>
          </a:p>
        </p:txBody>
      </p:sp>
      <p:pic>
        <p:nvPicPr>
          <p:cNvPr id="6" name="Εικόνα 5">
            <a:extLst>
              <a:ext uri="{FF2B5EF4-FFF2-40B4-BE49-F238E27FC236}">
                <a16:creationId xmlns:a16="http://schemas.microsoft.com/office/drawing/2014/main" id="{0FD2F382-8490-4AB7-9A46-65784BE9DA00}"/>
              </a:ext>
            </a:extLst>
          </p:cNvPr>
          <p:cNvPicPr>
            <a:picLocks noChangeAspect="1"/>
          </p:cNvPicPr>
          <p:nvPr/>
        </p:nvPicPr>
        <p:blipFill>
          <a:blip r:embed="rId2"/>
          <a:stretch>
            <a:fillRect/>
          </a:stretch>
        </p:blipFill>
        <p:spPr>
          <a:xfrm>
            <a:off x="131100" y="1637534"/>
            <a:ext cx="8806375" cy="3461490"/>
          </a:xfrm>
          <a:prstGeom prst="rect">
            <a:avLst/>
          </a:prstGeom>
        </p:spPr>
      </p:pic>
      <p:pic>
        <p:nvPicPr>
          <p:cNvPr id="7" name="Εικόνα 6">
            <a:extLst>
              <a:ext uri="{FF2B5EF4-FFF2-40B4-BE49-F238E27FC236}">
                <a16:creationId xmlns:a16="http://schemas.microsoft.com/office/drawing/2014/main" id="{E0564B40-8679-4768-A9A1-8EDC58F91F70}"/>
              </a:ext>
            </a:extLst>
          </p:cNvPr>
          <p:cNvPicPr>
            <a:picLocks noChangeAspect="1"/>
          </p:cNvPicPr>
          <p:nvPr/>
        </p:nvPicPr>
        <p:blipFill>
          <a:blip r:embed="rId3"/>
          <a:stretch>
            <a:fillRect/>
          </a:stretch>
        </p:blipFill>
        <p:spPr>
          <a:xfrm>
            <a:off x="339375" y="5220466"/>
            <a:ext cx="8598099" cy="454507"/>
          </a:xfrm>
          <a:prstGeom prst="rect">
            <a:avLst/>
          </a:prstGeom>
        </p:spPr>
      </p:pic>
    </p:spTree>
    <p:extLst>
      <p:ext uri="{BB962C8B-B14F-4D97-AF65-F5344CB8AC3E}">
        <p14:creationId xmlns:p14="http://schemas.microsoft.com/office/powerpoint/2010/main" val="10092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Στοιχεία του ΑΕΠ</a:t>
            </a:r>
            <a:r>
              <a:rPr lang="en-US" dirty="0"/>
              <a:t> (</a:t>
            </a:r>
            <a:r>
              <a:rPr lang="el-GR" dirty="0"/>
              <a:t>Προσέγγιση Δαπανών</a:t>
            </a:r>
            <a:r>
              <a:rPr lang="en-US" dirty="0"/>
              <a:t>)	</a:t>
            </a:r>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15</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3</a:t>
            </a:r>
          </a:p>
        </p:txBody>
      </p:sp>
      <p:pic>
        <p:nvPicPr>
          <p:cNvPr id="6" name="Εικόνα 5">
            <a:extLst>
              <a:ext uri="{FF2B5EF4-FFF2-40B4-BE49-F238E27FC236}">
                <a16:creationId xmlns:a16="http://schemas.microsoft.com/office/drawing/2014/main" id="{56C86A01-A4AE-4E86-9278-03B4FB9F9FFC}"/>
              </a:ext>
            </a:extLst>
          </p:cNvPr>
          <p:cNvPicPr>
            <a:picLocks noChangeAspect="1"/>
          </p:cNvPicPr>
          <p:nvPr/>
        </p:nvPicPr>
        <p:blipFill>
          <a:blip r:embed="rId2"/>
          <a:stretch>
            <a:fillRect/>
          </a:stretch>
        </p:blipFill>
        <p:spPr>
          <a:xfrm>
            <a:off x="1420837" y="1623547"/>
            <a:ext cx="5556598" cy="3138311"/>
          </a:xfrm>
          <a:prstGeom prst="rect">
            <a:avLst/>
          </a:prstGeom>
        </p:spPr>
      </p:pic>
      <p:pic>
        <p:nvPicPr>
          <p:cNvPr id="7" name="Εικόνα 6">
            <a:extLst>
              <a:ext uri="{FF2B5EF4-FFF2-40B4-BE49-F238E27FC236}">
                <a16:creationId xmlns:a16="http://schemas.microsoft.com/office/drawing/2014/main" id="{F1B9B335-BA3D-4626-8233-DDDC304A4DAA}"/>
              </a:ext>
            </a:extLst>
          </p:cNvPr>
          <p:cNvPicPr>
            <a:picLocks noChangeAspect="1"/>
          </p:cNvPicPr>
          <p:nvPr/>
        </p:nvPicPr>
        <p:blipFill>
          <a:blip r:embed="rId3"/>
          <a:stretch>
            <a:fillRect/>
          </a:stretch>
        </p:blipFill>
        <p:spPr>
          <a:xfrm>
            <a:off x="2357214" y="4898884"/>
            <a:ext cx="4429572" cy="1509854"/>
          </a:xfrm>
          <a:prstGeom prst="rect">
            <a:avLst/>
          </a:prstGeom>
        </p:spPr>
      </p:pic>
    </p:spTree>
    <p:extLst>
      <p:ext uri="{BB962C8B-B14F-4D97-AF65-F5344CB8AC3E}">
        <p14:creationId xmlns:p14="http://schemas.microsoft.com/office/powerpoint/2010/main" val="2048194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7004A"/>
                </a:solidFill>
              </a:rPr>
              <a:t>7-2  </a:t>
            </a:r>
            <a:r>
              <a:rPr lang="el-GR" dirty="0"/>
              <a:t>Υπολογισμός του ΑΕΠ με την Προσέγγιση των Δαπανών για Μια Πραγματική Οικονομία </a:t>
            </a:r>
            <a:r>
              <a:rPr lang="en-US" sz="1400" dirty="0"/>
              <a:t>(5 </a:t>
            </a:r>
            <a:r>
              <a:rPr lang="el-GR" sz="1400" dirty="0"/>
              <a:t>από</a:t>
            </a:r>
            <a:r>
              <a:rPr lang="en-US" sz="1400" dirty="0"/>
              <a:t> 6) </a:t>
            </a:r>
          </a:p>
        </p:txBody>
      </p:sp>
      <p:sp>
        <p:nvSpPr>
          <p:cNvPr id="3" name="Content Placeholder 2"/>
          <p:cNvSpPr>
            <a:spLocks noGrp="1"/>
          </p:cNvSpPr>
          <p:nvPr>
            <p:ph idx="1"/>
          </p:nvPr>
        </p:nvSpPr>
        <p:spPr>
          <a:xfrm>
            <a:off x="454584" y="1325287"/>
            <a:ext cx="8329089" cy="4938057"/>
          </a:xfrm>
        </p:spPr>
        <p:txBody>
          <a:bodyPr>
            <a:normAutofit fontScale="92500" lnSpcReduction="10000"/>
          </a:bodyPr>
          <a:lstStyle/>
          <a:p>
            <a:pPr lvl="1"/>
            <a:r>
              <a:rPr lang="en-US" sz="2200" b="1" dirty="0">
                <a:latin typeface="Century Gothic" panose="020B0502020202020204" pitchFamily="34" charset="0"/>
              </a:rPr>
              <a:t>7-2</a:t>
            </a:r>
            <a:r>
              <a:rPr lang="el-GR" sz="2200" b="1" dirty="0">
                <a:latin typeface="Century Gothic" panose="020B0502020202020204" pitchFamily="34" charset="0"/>
              </a:rPr>
              <a:t>β</a:t>
            </a:r>
            <a:r>
              <a:rPr lang="en-US" sz="2200" b="1" dirty="0">
                <a:latin typeface="Century Gothic" panose="020B0502020202020204" pitchFamily="34" charset="0"/>
              </a:rPr>
              <a:t> </a:t>
            </a:r>
            <a:r>
              <a:rPr lang="el-GR" sz="2200" b="1" dirty="0">
                <a:latin typeface="Century Gothic" panose="020B0502020202020204" pitchFamily="34" charset="0"/>
              </a:rPr>
              <a:t>Συνηθισμένες Παρανοήσεις για τις Αυξήσεις στο ΑΕΠ</a:t>
            </a:r>
            <a:endParaRPr lang="en-US" sz="2200" b="1" dirty="0">
              <a:latin typeface="Century Gothic" panose="020B0502020202020204" pitchFamily="34" charset="0"/>
            </a:endParaRPr>
          </a:p>
          <a:p>
            <a:pPr lvl="2"/>
            <a:r>
              <a:rPr lang="el-GR" dirty="0"/>
              <a:t>Η επένδυση μπορεί να αυξάνεται για τρεις λόγους</a:t>
            </a:r>
            <a:r>
              <a:rPr lang="en-US" dirty="0"/>
              <a:t>:</a:t>
            </a:r>
          </a:p>
          <a:p>
            <a:pPr lvl="2"/>
            <a:r>
              <a:rPr lang="en-US" dirty="0"/>
              <a:t>1. </a:t>
            </a:r>
            <a:r>
              <a:rPr lang="el-GR" dirty="0"/>
              <a:t>Οι επιχειρήσεις μπορεί να αγοράζουν περισσότερα νέα κεφαλαιακά αγαθά</a:t>
            </a:r>
            <a:endParaRPr lang="en-US" dirty="0"/>
          </a:p>
          <a:p>
            <a:pPr lvl="2"/>
            <a:r>
              <a:rPr lang="en-US" dirty="0"/>
              <a:t>2. </a:t>
            </a:r>
            <a:r>
              <a:rPr lang="el-GR" dirty="0"/>
              <a:t>Τα άτομα μπορεί να αγοράζουν περισσότερες νέες κατοικίες</a:t>
            </a:r>
            <a:endParaRPr lang="en-US" dirty="0"/>
          </a:p>
          <a:p>
            <a:pPr lvl="2"/>
            <a:r>
              <a:rPr lang="en-US" dirty="0"/>
              <a:t>3. </a:t>
            </a:r>
            <a:r>
              <a:rPr lang="el-GR" dirty="0"/>
              <a:t>Η επένδυση αποθεματικού των επιχειρήσεων αυξάνεται. Αυτό μπορεί να συμβαίνει με δύο τρόπους</a:t>
            </a:r>
            <a:r>
              <a:rPr lang="en-US" dirty="0"/>
              <a:t>:</a:t>
            </a:r>
          </a:p>
          <a:p>
            <a:pPr lvl="3"/>
            <a:r>
              <a:rPr lang="el-GR" dirty="0"/>
              <a:t>Προσχεδιασμένη επένδυση αποθεματικού </a:t>
            </a:r>
            <a:r>
              <a:rPr lang="en-US" i="0" dirty="0"/>
              <a:t>(</a:t>
            </a:r>
            <a:r>
              <a:rPr lang="el-GR" i="0" dirty="0"/>
              <a:t>οι επιχειρήσεις παράγουν σκόπιμα περισσότερες μονάδες ενός αγαθού και τις προσθέτουν στο αποθεματικό τους</a:t>
            </a:r>
            <a:r>
              <a:rPr lang="en-US" i="0" dirty="0"/>
              <a:t>)</a:t>
            </a:r>
          </a:p>
          <a:p>
            <a:pPr lvl="3"/>
            <a:r>
              <a:rPr lang="el-GR" dirty="0"/>
              <a:t>Απρόβλεπτη επένδυση αποθεματικού </a:t>
            </a:r>
            <a:r>
              <a:rPr lang="en-US" i="0" dirty="0"/>
              <a:t>(</a:t>
            </a:r>
            <a:r>
              <a:rPr lang="el-GR" i="0" dirty="0"/>
              <a:t>οι καταναλωτές δεν αγοράζουν τόσο πολλές μονάδες παραγωγής όσες έχουν παράγει οι επιχειρήσεις. Έτσι, τα αδιάθετα προϊόντα προστίθενται στο αποθεματικό</a:t>
            </a:r>
            <a:r>
              <a:rPr lang="en-US" i="0" dirty="0"/>
              <a:t>)</a:t>
            </a:r>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16</a:t>
            </a:fld>
            <a:endParaRPr lang="en-US" sz="1100">
              <a:latin typeface="Arial Narrow Bold" charset="0"/>
              <a:cs typeface="Arial Narrow Bold" charset="0"/>
            </a:endParaRPr>
          </a:p>
        </p:txBody>
      </p:sp>
    </p:spTree>
    <p:extLst>
      <p:ext uri="{BB962C8B-B14F-4D97-AF65-F5344CB8AC3E}">
        <p14:creationId xmlns:p14="http://schemas.microsoft.com/office/powerpoint/2010/main" val="2334279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7004A"/>
                </a:solidFill>
              </a:rPr>
              <a:t>7-2  </a:t>
            </a:r>
            <a:r>
              <a:rPr lang="el-GR" dirty="0"/>
              <a:t>Υπολογισμός του ΑΕΠ με την Προσέγγιση των Δαπανών για Μια Πραγματική Οικονομία </a:t>
            </a:r>
            <a:r>
              <a:rPr lang="en-US" sz="1400" dirty="0"/>
              <a:t>(6 </a:t>
            </a:r>
            <a:r>
              <a:rPr lang="el-GR" sz="1400" dirty="0"/>
              <a:t>από</a:t>
            </a:r>
            <a:r>
              <a:rPr lang="en-US" sz="1400" dirty="0"/>
              <a:t> 6) </a:t>
            </a:r>
          </a:p>
        </p:txBody>
      </p:sp>
      <p:sp>
        <p:nvSpPr>
          <p:cNvPr id="3" name="Content Placeholder 2"/>
          <p:cNvSpPr>
            <a:spLocks noGrp="1"/>
          </p:cNvSpPr>
          <p:nvPr>
            <p:ph idx="1"/>
          </p:nvPr>
        </p:nvSpPr>
        <p:spPr>
          <a:xfrm>
            <a:off x="466082" y="1470681"/>
            <a:ext cx="8329089" cy="4938057"/>
          </a:xfrm>
        </p:spPr>
        <p:txBody>
          <a:bodyPr>
            <a:normAutofit fontScale="92500" lnSpcReduction="20000"/>
          </a:bodyPr>
          <a:lstStyle/>
          <a:p>
            <a:pPr lvl="1"/>
            <a:r>
              <a:rPr lang="el-GR" sz="2200" b="1" dirty="0">
                <a:latin typeface="Century Gothic" panose="020B0502020202020204" pitchFamily="34" charset="0"/>
              </a:rPr>
              <a:t>7-2β Συνηθισμένες Παρανοήσεις για τις Αυξήσεις στο ΑΕΠ </a:t>
            </a:r>
            <a:r>
              <a:rPr lang="en-US" sz="1400" dirty="0"/>
              <a:t>(</a:t>
            </a:r>
            <a:r>
              <a:rPr lang="el-GR" sz="1400" dirty="0"/>
              <a:t>συνέχεια</a:t>
            </a:r>
            <a:r>
              <a:rPr lang="en-US" sz="1400" dirty="0"/>
              <a:t>)</a:t>
            </a:r>
            <a:endParaRPr lang="en-US" sz="2200" b="1" dirty="0"/>
          </a:p>
          <a:p>
            <a:pPr lvl="2"/>
            <a:r>
              <a:rPr lang="el-GR" dirty="0"/>
              <a:t>Ας συγκρίνουμε δύο περιπτώσεις</a:t>
            </a:r>
            <a:r>
              <a:rPr lang="en-US" dirty="0"/>
              <a:t>:</a:t>
            </a:r>
          </a:p>
          <a:p>
            <a:pPr lvl="3"/>
            <a:r>
              <a:rPr lang="el-GR" i="0" dirty="0"/>
              <a:t>Περίπτωση</a:t>
            </a:r>
            <a:r>
              <a:rPr lang="en-US" i="0" dirty="0"/>
              <a:t> 1. </a:t>
            </a:r>
            <a:r>
              <a:rPr lang="el-GR" i="0" dirty="0"/>
              <a:t>Οι επιχειρήσεις αγοράζουν περισσότερα κεφαλαιακά αγαθά που μόλις παράχθηκαν (περισσότερα εργοστάσια και εξοπλισμό). Έτσι, η επένδυση αυξάνεται και το ίδιο θα συμβεί και στο ΑΕΠ, με τους υπόλοιπους παράγοντες σταθερούς</a:t>
            </a:r>
          </a:p>
          <a:p>
            <a:pPr lvl="3"/>
            <a:r>
              <a:rPr lang="el-GR" i="0" dirty="0"/>
              <a:t>Περίπτωση</a:t>
            </a:r>
            <a:r>
              <a:rPr lang="en-US" i="0" dirty="0"/>
              <a:t> 2. </a:t>
            </a:r>
            <a:r>
              <a:rPr lang="el-GR" i="0" dirty="0"/>
              <a:t>Οι αγοραστές δεν αγοράζουν όλες τις μονάδες της παραγωγής των επιχειρήσεων. Τα αδιάθετα προϊόντα υπολογίζονται στην (μη σχεδιασμένη) επένδυση αποθεματικού. Έτσι, η επένδυση αυξάνεται και το ίδιο θα συμβεί στο ΑΕΠ, με τους υπόλοιπους παράγοντες σταθερούς</a:t>
            </a:r>
            <a:endParaRPr lang="en-US" i="0" dirty="0"/>
          </a:p>
          <a:p>
            <a:pPr lvl="2"/>
            <a:r>
              <a:rPr lang="el-GR" dirty="0"/>
              <a:t>Είναι ισοδύναμη η αύξηση του ΑΕΠ στις δύο παραπάνω περιπτώσεις</a:t>
            </a:r>
            <a:endParaRPr lang="en-US" dirty="0"/>
          </a:p>
          <a:p>
            <a:pPr lvl="2"/>
            <a:r>
              <a:rPr lang="el-GR" i="0" dirty="0"/>
              <a:t>Όσον αφορά την ευρωστία και την ισχύ της οικονομίας, η αύξηση του ΑΕΠ στην περίπτωση 1 είναι ανώτερη της αύξησης του ΑΕΠ στην πε</a:t>
            </a:r>
            <a:r>
              <a:rPr lang="el-GR" dirty="0"/>
              <a:t>ρίπτωση 2</a:t>
            </a:r>
            <a:endParaRPr lang="en-US" i="0"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17</a:t>
            </a:fld>
            <a:endParaRPr lang="en-US" sz="1100">
              <a:latin typeface="Arial Narrow Bold" charset="0"/>
              <a:cs typeface="Arial Narrow Bold" charset="0"/>
            </a:endParaRPr>
          </a:p>
        </p:txBody>
      </p:sp>
    </p:spTree>
    <p:extLst>
      <p:ext uri="{BB962C8B-B14F-4D97-AF65-F5344CB8AC3E}">
        <p14:creationId xmlns:p14="http://schemas.microsoft.com/office/powerpoint/2010/main" val="1651657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7004A"/>
                </a:solidFill>
              </a:rPr>
              <a:t>7-3  </a:t>
            </a:r>
            <a:r>
              <a:rPr lang="el-GR" dirty="0"/>
              <a:t>Η Εισοδηματική Προσέγγιση για τον Υπολογισμό του ΑΕΠ για Μια Πραγματική Οικονομία </a:t>
            </a:r>
            <a:r>
              <a:rPr lang="en-US" sz="1400" dirty="0"/>
              <a:t>(1 </a:t>
            </a:r>
            <a:r>
              <a:rPr lang="el-GR" sz="1400" dirty="0"/>
              <a:t>από</a:t>
            </a:r>
            <a:r>
              <a:rPr lang="en-US" sz="1400" dirty="0"/>
              <a:t> 5) </a:t>
            </a:r>
          </a:p>
        </p:txBody>
      </p:sp>
      <p:sp>
        <p:nvSpPr>
          <p:cNvPr id="3" name="Content Placeholder 2"/>
          <p:cNvSpPr>
            <a:spLocks noGrp="1"/>
          </p:cNvSpPr>
          <p:nvPr>
            <p:ph idx="1"/>
          </p:nvPr>
        </p:nvSpPr>
        <p:spPr/>
        <p:txBody>
          <a:bodyPr>
            <a:normAutofit fontScale="92500" lnSpcReduction="20000"/>
          </a:bodyPr>
          <a:lstStyle/>
          <a:p>
            <a:pPr lvl="1"/>
            <a:r>
              <a:rPr lang="el-GR" dirty="0"/>
              <a:t>Ένας δεύτερος τρόπος υπολογισμού του ΑΕΠ, η εισοδηματική προσέγγιση, θα πρέπει να καταλήγει στον ίδιο αριθμό για το ΑΕΠ με την προσέγγιση των δαπανών</a:t>
            </a:r>
            <a:endParaRPr lang="en-US" dirty="0"/>
          </a:p>
          <a:p>
            <a:pPr lvl="1"/>
            <a:r>
              <a:rPr lang="el-GR" dirty="0"/>
              <a:t>Ωστόσο</a:t>
            </a:r>
            <a:r>
              <a:rPr lang="en-US" dirty="0"/>
              <a:t>, </a:t>
            </a:r>
            <a:r>
              <a:rPr lang="el-GR" dirty="0"/>
              <a:t>τα χρήματα που δαπάνησε κάποιος κερδήθηκαν από κάποιον άλλο. Ο άνθρωπος που πουλά 10 μονάδες του αγαθού Α προς</a:t>
            </a:r>
            <a:r>
              <a:rPr lang="en-US" dirty="0"/>
              <a:t> $1 </a:t>
            </a:r>
            <a:r>
              <a:rPr lang="el-GR" dirty="0"/>
              <a:t>ανά μονάδα λαμβάνει εισόδημα</a:t>
            </a:r>
            <a:r>
              <a:rPr lang="en-US" dirty="0"/>
              <a:t> $10</a:t>
            </a:r>
            <a:r>
              <a:rPr lang="el-GR" dirty="0"/>
              <a:t>. Τα</a:t>
            </a:r>
            <a:r>
              <a:rPr lang="en-US" dirty="0"/>
              <a:t> $10 </a:t>
            </a:r>
            <a:r>
              <a:rPr lang="el-GR" dirty="0"/>
              <a:t>δαπανώνται από τον αγοραστή και κερδίζονται από τον πωλητή</a:t>
            </a:r>
            <a:endParaRPr lang="en-US" dirty="0"/>
          </a:p>
          <a:p>
            <a:pPr lvl="1"/>
            <a:r>
              <a:rPr lang="el-GR" dirty="0"/>
              <a:t>Το Σχήμα</a:t>
            </a:r>
            <a:r>
              <a:rPr lang="en-US" dirty="0"/>
              <a:t> 4 </a:t>
            </a:r>
            <a:r>
              <a:rPr lang="el-GR" dirty="0"/>
              <a:t>παρουσιάζει ένα γράφημα κυκλικής ροής της οικονομίας</a:t>
            </a:r>
            <a:endParaRPr lang="en-US" dirty="0"/>
          </a:p>
          <a:p>
            <a:pPr lvl="1"/>
            <a:r>
              <a:rPr lang="el-GR" dirty="0"/>
              <a:t>Η εισοδηματική προσέγγιση για τον υπολογισμό του ΑΕΠ περιλαμβάνει δύο βήματα</a:t>
            </a:r>
            <a:r>
              <a:rPr lang="en-US" dirty="0"/>
              <a:t> :</a:t>
            </a:r>
          </a:p>
          <a:p>
            <a:pPr lvl="2"/>
            <a:r>
              <a:rPr lang="el-GR" dirty="0"/>
              <a:t>Πρώτον</a:t>
            </a:r>
            <a:r>
              <a:rPr lang="en-US" dirty="0"/>
              <a:t>, </a:t>
            </a:r>
            <a:r>
              <a:rPr lang="el-GR" dirty="0"/>
              <a:t>τον υπολογισμό του εθνικού εισοδήματος</a:t>
            </a:r>
            <a:endParaRPr lang="en-US" dirty="0"/>
          </a:p>
          <a:p>
            <a:pPr lvl="2"/>
            <a:r>
              <a:rPr lang="el-GR" dirty="0"/>
              <a:t>Δεύτερον</a:t>
            </a:r>
            <a:r>
              <a:rPr lang="en-US" dirty="0"/>
              <a:t>, </a:t>
            </a:r>
            <a:r>
              <a:rPr lang="el-GR" dirty="0"/>
              <a:t>την προσαρμογή του εθνικού εισοδήματος σε διάφορες συνθήκες</a:t>
            </a:r>
            <a:endParaRPr lang="en-US" dirty="0"/>
          </a:p>
          <a:p>
            <a:pPr lvl="2"/>
            <a:r>
              <a:rPr lang="el-GR" dirty="0"/>
              <a:t>Το τελικό αποτέλεσμα είναι το ΑΕΠ</a:t>
            </a:r>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18</a:t>
            </a:fld>
            <a:endParaRPr lang="en-US" sz="1100">
              <a:latin typeface="Arial Narrow Bold" charset="0"/>
              <a:cs typeface="Arial Narrow Bold" charset="0"/>
            </a:endParaRPr>
          </a:p>
        </p:txBody>
      </p:sp>
    </p:spTree>
    <p:extLst>
      <p:ext uri="{BB962C8B-B14F-4D97-AF65-F5344CB8AC3E}">
        <p14:creationId xmlns:p14="http://schemas.microsoft.com/office/powerpoint/2010/main" val="1296595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Ανάλυση του Πληθυσμού και του Εργατικού Δυναμικού των ΗΠΑ</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19</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4</a:t>
            </a:r>
          </a:p>
        </p:txBody>
      </p:sp>
      <p:pic>
        <p:nvPicPr>
          <p:cNvPr id="6" name="Εικόνα 5">
            <a:extLst>
              <a:ext uri="{FF2B5EF4-FFF2-40B4-BE49-F238E27FC236}">
                <a16:creationId xmlns:a16="http://schemas.microsoft.com/office/drawing/2014/main" id="{6255443F-41DA-4EE4-AD57-279C7312B7C8}"/>
              </a:ext>
            </a:extLst>
          </p:cNvPr>
          <p:cNvPicPr>
            <a:picLocks noChangeAspect="1"/>
          </p:cNvPicPr>
          <p:nvPr/>
        </p:nvPicPr>
        <p:blipFill>
          <a:blip r:embed="rId2"/>
          <a:stretch>
            <a:fillRect/>
          </a:stretch>
        </p:blipFill>
        <p:spPr>
          <a:xfrm>
            <a:off x="919756" y="1423934"/>
            <a:ext cx="7304487" cy="5142589"/>
          </a:xfrm>
          <a:prstGeom prst="rect">
            <a:avLst/>
          </a:prstGeom>
        </p:spPr>
      </p:pic>
    </p:spTree>
    <p:extLst>
      <p:ext uri="{BB962C8B-B14F-4D97-AF65-F5344CB8AC3E}">
        <p14:creationId xmlns:p14="http://schemas.microsoft.com/office/powerpoint/2010/main" val="2899152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noFill/>
        </p:spPr>
        <p:txBody>
          <a:bodyPr rtlCol="0">
            <a:normAutofit/>
          </a:bodyPr>
          <a:lstStyle/>
          <a:p>
            <a:r>
              <a:rPr lang="en-US" sz="2400" dirty="0">
                <a:solidFill>
                  <a:srgbClr val="87004A"/>
                </a:solidFill>
              </a:rPr>
              <a:t>7-1 </a:t>
            </a:r>
            <a:r>
              <a:rPr lang="en-US" sz="2400" dirty="0"/>
              <a:t>	</a:t>
            </a:r>
            <a:r>
              <a:rPr lang="el-GR" sz="2400" dirty="0"/>
              <a:t>Ακαθάριστο Εγχώριο Προϊόν</a:t>
            </a:r>
            <a:endParaRPr lang="en-US" sz="2400" dirty="0"/>
          </a:p>
          <a:p>
            <a:r>
              <a:rPr lang="en-US" sz="2400" dirty="0">
                <a:solidFill>
                  <a:srgbClr val="87004A"/>
                </a:solidFill>
              </a:rPr>
              <a:t>7-2 </a:t>
            </a:r>
            <a:r>
              <a:rPr lang="en-US" sz="2400" dirty="0"/>
              <a:t>	</a:t>
            </a:r>
            <a:r>
              <a:rPr lang="el-GR" sz="2400" dirty="0"/>
              <a:t>Υπολογισμός του ΑΕΠ με την Προσέγγιση των Δαπανών για Μια Πραγματική Οικονομία</a:t>
            </a:r>
            <a:endParaRPr lang="en-US" sz="2400" dirty="0"/>
          </a:p>
          <a:p>
            <a:r>
              <a:rPr lang="en-US" sz="2400" dirty="0">
                <a:solidFill>
                  <a:srgbClr val="87004A"/>
                </a:solidFill>
              </a:rPr>
              <a:t>7-3</a:t>
            </a:r>
            <a:r>
              <a:rPr lang="en-US" sz="2400" dirty="0"/>
              <a:t>	</a:t>
            </a:r>
            <a:r>
              <a:rPr lang="el-GR" sz="2400" dirty="0"/>
              <a:t>Η Εισοδηματική Προσέγγιση για τον Υπολογισμός του ΑΕΠ για Μια Πραγματική Οικονομία</a:t>
            </a:r>
            <a:endParaRPr lang="en-US" sz="2400" dirty="0"/>
          </a:p>
          <a:p>
            <a:r>
              <a:rPr lang="en-US" sz="2400" dirty="0">
                <a:solidFill>
                  <a:srgbClr val="87004A"/>
                </a:solidFill>
              </a:rPr>
              <a:t>7-4</a:t>
            </a:r>
            <a:r>
              <a:rPr lang="en-US" sz="2400" dirty="0"/>
              <a:t>	</a:t>
            </a:r>
            <a:r>
              <a:rPr lang="el-GR" sz="2400" dirty="0"/>
              <a:t>Πραγματικό ΑΕΠ</a:t>
            </a:r>
            <a:r>
              <a:rPr lang="en-US" sz="2400" dirty="0"/>
              <a:t>	</a:t>
            </a:r>
          </a:p>
        </p:txBody>
      </p:sp>
      <p:sp>
        <p:nvSpPr>
          <p:cNvPr id="2253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639A3E87-5F9C-ED4C-A994-779A6922CFAF}" type="slidenum">
              <a:rPr lang="en-US" sz="1100">
                <a:latin typeface="Arial Narrow Bold" charset="0"/>
                <a:cs typeface="Arial Narrow Bold" charset="0"/>
              </a:rPr>
              <a:pPr eaLnBrk="1" fontAlgn="base" hangingPunct="1">
                <a:spcBef>
                  <a:spcPct val="0"/>
                </a:spcBef>
                <a:spcAft>
                  <a:spcPct val="0"/>
                </a:spcAft>
              </a:pPr>
              <a:t>2</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865631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7004A"/>
                </a:solidFill>
              </a:rPr>
              <a:t>7-3  </a:t>
            </a:r>
            <a:r>
              <a:rPr lang="el-GR" dirty="0"/>
              <a:t>Η Εισοδηματική Προσέγγιση για τον Υπολογισμό του ΑΕΠ για Μια Πραγματική Οικονομία </a:t>
            </a:r>
            <a:r>
              <a:rPr lang="en-US" sz="1400" dirty="0"/>
              <a:t>(2 </a:t>
            </a:r>
            <a:r>
              <a:rPr lang="el-GR" sz="1400" dirty="0"/>
              <a:t>από</a:t>
            </a:r>
            <a:r>
              <a:rPr lang="en-US" sz="1400" dirty="0"/>
              <a:t> 5) </a:t>
            </a:r>
          </a:p>
        </p:txBody>
      </p:sp>
      <p:sp>
        <p:nvSpPr>
          <p:cNvPr id="3" name="Content Placeholder 2"/>
          <p:cNvSpPr>
            <a:spLocks noGrp="1"/>
          </p:cNvSpPr>
          <p:nvPr>
            <p:ph idx="1"/>
          </p:nvPr>
        </p:nvSpPr>
        <p:spPr>
          <a:xfrm>
            <a:off x="466082" y="1470681"/>
            <a:ext cx="8329089" cy="4938057"/>
          </a:xfrm>
        </p:spPr>
        <p:txBody>
          <a:bodyPr>
            <a:normAutofit/>
          </a:bodyPr>
          <a:lstStyle/>
          <a:p>
            <a:pPr lvl="1"/>
            <a:r>
              <a:rPr lang="en-US" sz="2200" b="1" dirty="0">
                <a:latin typeface="Century Gothic" panose="020B0502020202020204" pitchFamily="34" charset="0"/>
              </a:rPr>
              <a:t>7-3</a:t>
            </a:r>
            <a:r>
              <a:rPr lang="el-GR" sz="2200" b="1" dirty="0">
                <a:latin typeface="Century Gothic" panose="020B0502020202020204" pitchFamily="34" charset="0"/>
              </a:rPr>
              <a:t>α</a:t>
            </a:r>
            <a:r>
              <a:rPr lang="en-US" sz="2200" b="1" dirty="0">
                <a:latin typeface="Century Gothic" panose="020B0502020202020204" pitchFamily="34" charset="0"/>
              </a:rPr>
              <a:t> </a:t>
            </a:r>
            <a:r>
              <a:rPr lang="el-GR" sz="2200" b="1" dirty="0">
                <a:latin typeface="Century Gothic" panose="020B0502020202020204" pitchFamily="34" charset="0"/>
              </a:rPr>
              <a:t>Υπολογισμός του Εθνικού Εισοδήματος</a:t>
            </a:r>
            <a:endParaRPr lang="en-US" sz="2200" b="1" dirty="0">
              <a:latin typeface="Century Gothic" panose="020B0502020202020204" pitchFamily="34" charset="0"/>
            </a:endParaRPr>
          </a:p>
          <a:p>
            <a:pPr lvl="2"/>
            <a:r>
              <a:rPr lang="el-GR" b="1" dirty="0">
                <a:solidFill>
                  <a:srgbClr val="87004A"/>
                </a:solidFill>
              </a:rPr>
              <a:t>Εθνικό Εισόδημα</a:t>
            </a:r>
            <a:r>
              <a:rPr lang="en-US" dirty="0"/>
              <a:t>: </a:t>
            </a:r>
            <a:r>
              <a:rPr lang="el-GR" dirty="0"/>
              <a:t>Το συνολικό εισόδημα που κερδίζεται από τους κατοίκους και τις επιχειρήσεις των ΗΠΑ</a:t>
            </a:r>
            <a:r>
              <a:rPr lang="en-US" dirty="0"/>
              <a:t>, </a:t>
            </a:r>
            <a:r>
              <a:rPr lang="el-GR" dirty="0"/>
              <a:t>ανεξαρτήτως του τόπου διαμονής ή εγκατάστασής τους</a:t>
            </a:r>
            <a:r>
              <a:rPr lang="en-US" dirty="0"/>
              <a:t>. </a:t>
            </a:r>
            <a:r>
              <a:rPr lang="el-GR" dirty="0"/>
              <a:t>Το εθνικό εισόδημα είναι το άθροισμα των πληρωμών σε πόρους (γη, εργασία, κεφάλαιο και επιχειρηματικότητα)</a:t>
            </a:r>
            <a:r>
              <a:rPr lang="en-US" dirty="0"/>
              <a:t>. </a:t>
            </a:r>
            <a:r>
              <a:rPr lang="el-GR" dirty="0"/>
              <a:t>Εθνικό εισόδημα </a:t>
            </a:r>
            <a:r>
              <a:rPr lang="en-US" dirty="0"/>
              <a:t>= </a:t>
            </a:r>
            <a:r>
              <a:rPr lang="el-GR" dirty="0"/>
              <a:t>Αποζημίωση εργαζομένων </a:t>
            </a:r>
            <a:r>
              <a:rPr lang="en-US" dirty="0"/>
              <a:t>+ </a:t>
            </a:r>
            <a:r>
              <a:rPr lang="el-GR" dirty="0"/>
              <a:t>Εισόδημα ιδιοκτητών </a:t>
            </a:r>
            <a:r>
              <a:rPr lang="en-US" dirty="0"/>
              <a:t>+ </a:t>
            </a:r>
            <a:r>
              <a:rPr lang="el-GR" dirty="0"/>
              <a:t>Εταιρικά κέρδη </a:t>
            </a:r>
            <a:r>
              <a:rPr lang="en-US" dirty="0"/>
              <a:t>+ </a:t>
            </a:r>
            <a:r>
              <a:rPr lang="el-GR" dirty="0"/>
              <a:t>Μισθωτικά έσοδα</a:t>
            </a:r>
            <a:r>
              <a:rPr lang="en-US" dirty="0"/>
              <a:t> + </a:t>
            </a:r>
            <a:r>
              <a:rPr lang="el-GR" dirty="0"/>
              <a:t>καθαροί τόκοι</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20</a:t>
            </a:fld>
            <a:endParaRPr lang="en-US" sz="1100">
              <a:latin typeface="Arial Narrow Bold" charset="0"/>
              <a:cs typeface="Arial Narrow Bold" charset="0"/>
            </a:endParaRPr>
          </a:p>
        </p:txBody>
      </p:sp>
      <p:pic>
        <p:nvPicPr>
          <p:cNvPr id="6" name="Εικόνα 5">
            <a:extLst>
              <a:ext uri="{FF2B5EF4-FFF2-40B4-BE49-F238E27FC236}">
                <a16:creationId xmlns:a16="http://schemas.microsoft.com/office/drawing/2014/main" id="{2F581654-0E75-491E-A700-B6556DA1E070}"/>
              </a:ext>
            </a:extLst>
          </p:cNvPr>
          <p:cNvPicPr>
            <a:picLocks noChangeAspect="1"/>
          </p:cNvPicPr>
          <p:nvPr/>
        </p:nvPicPr>
        <p:blipFill>
          <a:blip r:embed="rId2"/>
          <a:stretch>
            <a:fillRect/>
          </a:stretch>
        </p:blipFill>
        <p:spPr>
          <a:xfrm>
            <a:off x="2809646" y="4856677"/>
            <a:ext cx="4081756" cy="1552061"/>
          </a:xfrm>
          <a:prstGeom prst="rect">
            <a:avLst/>
          </a:prstGeom>
        </p:spPr>
      </p:pic>
    </p:spTree>
    <p:extLst>
      <p:ext uri="{BB962C8B-B14F-4D97-AF65-F5344CB8AC3E}">
        <p14:creationId xmlns:p14="http://schemas.microsoft.com/office/powerpoint/2010/main" val="778059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i="1" dirty="0"/>
              <a:t>Κατά Κεφαλήν ΑΕΠ σε Διάφορες Χώρες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21</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5</a:t>
            </a:r>
          </a:p>
        </p:txBody>
      </p:sp>
      <p:pic>
        <p:nvPicPr>
          <p:cNvPr id="4" name="Εικόνα 3">
            <a:extLst>
              <a:ext uri="{FF2B5EF4-FFF2-40B4-BE49-F238E27FC236}">
                <a16:creationId xmlns:a16="http://schemas.microsoft.com/office/drawing/2014/main" id="{6AE90125-410D-4269-A33A-D259EC1C1864}"/>
              </a:ext>
            </a:extLst>
          </p:cNvPr>
          <p:cNvPicPr>
            <a:picLocks noChangeAspect="1"/>
          </p:cNvPicPr>
          <p:nvPr/>
        </p:nvPicPr>
        <p:blipFill>
          <a:blip r:embed="rId2"/>
          <a:stretch>
            <a:fillRect/>
          </a:stretch>
        </p:blipFill>
        <p:spPr>
          <a:xfrm>
            <a:off x="339376" y="1842867"/>
            <a:ext cx="8479544" cy="3441977"/>
          </a:xfrm>
          <a:prstGeom prst="rect">
            <a:avLst/>
          </a:prstGeom>
        </p:spPr>
      </p:pic>
    </p:spTree>
    <p:extLst>
      <p:ext uri="{BB962C8B-B14F-4D97-AF65-F5344CB8AC3E}">
        <p14:creationId xmlns:p14="http://schemas.microsoft.com/office/powerpoint/2010/main" val="2250292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7004A"/>
                </a:solidFill>
              </a:rPr>
              <a:t>7-3 </a:t>
            </a:r>
            <a:r>
              <a:rPr lang="el-GR" dirty="0"/>
              <a:t>Η Εισοδηματική Προσέγγιση για τον Υπολογισμό του ΑΕΠ για Μια Πραγματική Οικονομία </a:t>
            </a:r>
            <a:r>
              <a:rPr lang="en-US" sz="1400" dirty="0"/>
              <a:t>(3 </a:t>
            </a:r>
            <a:r>
              <a:rPr lang="el-GR" sz="1400" dirty="0"/>
              <a:t>από</a:t>
            </a:r>
            <a:r>
              <a:rPr lang="en-US" sz="1400" dirty="0"/>
              <a:t> 5) </a:t>
            </a:r>
          </a:p>
        </p:txBody>
      </p:sp>
      <p:sp>
        <p:nvSpPr>
          <p:cNvPr id="3" name="Content Placeholder 2"/>
          <p:cNvSpPr>
            <a:spLocks noGrp="1"/>
          </p:cNvSpPr>
          <p:nvPr>
            <p:ph idx="1"/>
          </p:nvPr>
        </p:nvSpPr>
        <p:spPr>
          <a:xfrm>
            <a:off x="466082" y="1470681"/>
            <a:ext cx="8329089" cy="4938057"/>
          </a:xfrm>
        </p:spPr>
        <p:txBody>
          <a:bodyPr>
            <a:normAutofit/>
          </a:bodyPr>
          <a:lstStyle/>
          <a:p>
            <a:pPr lvl="1"/>
            <a:r>
              <a:rPr lang="en-US" sz="2200" b="1" dirty="0">
                <a:latin typeface="Century Gothic" panose="020B0502020202020204" pitchFamily="34" charset="0"/>
              </a:rPr>
              <a:t>7-3</a:t>
            </a:r>
            <a:r>
              <a:rPr lang="el-GR" sz="2200" b="1" dirty="0">
                <a:latin typeface="Century Gothic" panose="020B0502020202020204" pitchFamily="34" charset="0"/>
              </a:rPr>
              <a:t>β</a:t>
            </a:r>
            <a:r>
              <a:rPr lang="en-US" sz="2200" b="1" dirty="0">
                <a:latin typeface="Century Gothic" panose="020B0502020202020204" pitchFamily="34" charset="0"/>
              </a:rPr>
              <a:t> </a:t>
            </a:r>
            <a:r>
              <a:rPr lang="el-GR" sz="2200" b="1" dirty="0">
                <a:latin typeface="Century Gothic" panose="020B0502020202020204" pitchFamily="34" charset="0"/>
              </a:rPr>
              <a:t>Από το Εθνικό Εισόδημα στο ΑΕΠ: Προχωρώντας σε Ορισμένες Προσαρμογές</a:t>
            </a:r>
            <a:endParaRPr lang="en-US" sz="2200" b="1" dirty="0">
              <a:latin typeface="Century Gothic" panose="020B0502020202020204" pitchFamily="34" charset="0"/>
            </a:endParaRPr>
          </a:p>
          <a:p>
            <a:pPr lvl="2"/>
            <a:r>
              <a:rPr lang="el-GR" dirty="0"/>
              <a:t>Το σύνολο των δαπανών δεν αποτελεί το σύνολο των εισοδημάτων των υπολοίπων μερών. Έτσι, θα πρέπει από αυτό</a:t>
            </a:r>
            <a:r>
              <a:rPr lang="en-US" dirty="0"/>
              <a:t>: </a:t>
            </a:r>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22</a:t>
            </a:fld>
            <a:endParaRPr lang="en-US" sz="1100">
              <a:latin typeface="Arial Narrow Bold" charset="0"/>
              <a:cs typeface="Arial Narrow Bold" charset="0"/>
            </a:endParaRPr>
          </a:p>
        </p:txBody>
      </p:sp>
      <p:pic>
        <p:nvPicPr>
          <p:cNvPr id="6" name="Εικόνα 5">
            <a:extLst>
              <a:ext uri="{FF2B5EF4-FFF2-40B4-BE49-F238E27FC236}">
                <a16:creationId xmlns:a16="http://schemas.microsoft.com/office/drawing/2014/main" id="{7696363C-06B7-4021-A71A-E339A28C3B80}"/>
              </a:ext>
            </a:extLst>
          </p:cNvPr>
          <p:cNvPicPr>
            <a:picLocks noChangeAspect="1"/>
          </p:cNvPicPr>
          <p:nvPr/>
        </p:nvPicPr>
        <p:blipFill>
          <a:blip r:embed="rId2"/>
          <a:stretch>
            <a:fillRect/>
          </a:stretch>
        </p:blipFill>
        <p:spPr>
          <a:xfrm>
            <a:off x="1546744" y="3429000"/>
            <a:ext cx="6809465" cy="2520919"/>
          </a:xfrm>
          <a:prstGeom prst="rect">
            <a:avLst/>
          </a:prstGeom>
        </p:spPr>
      </p:pic>
    </p:spTree>
    <p:extLst>
      <p:ext uri="{BB962C8B-B14F-4D97-AF65-F5344CB8AC3E}">
        <p14:creationId xmlns:p14="http://schemas.microsoft.com/office/powerpoint/2010/main" val="720324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Εισοδηματική Προσέγγιση για τον Υπολογισμό του ΑΕΠ</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23</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6</a:t>
            </a:r>
          </a:p>
        </p:txBody>
      </p:sp>
      <p:pic>
        <p:nvPicPr>
          <p:cNvPr id="6" name="Εικόνα 5">
            <a:extLst>
              <a:ext uri="{FF2B5EF4-FFF2-40B4-BE49-F238E27FC236}">
                <a16:creationId xmlns:a16="http://schemas.microsoft.com/office/drawing/2014/main" id="{D6E318A7-770A-4D4C-9EF1-B1478181EE20}"/>
              </a:ext>
            </a:extLst>
          </p:cNvPr>
          <p:cNvPicPr>
            <a:picLocks noChangeAspect="1"/>
          </p:cNvPicPr>
          <p:nvPr/>
        </p:nvPicPr>
        <p:blipFill>
          <a:blip r:embed="rId2"/>
          <a:stretch>
            <a:fillRect/>
          </a:stretch>
        </p:blipFill>
        <p:spPr>
          <a:xfrm>
            <a:off x="309489" y="1506524"/>
            <a:ext cx="8525022" cy="2893163"/>
          </a:xfrm>
          <a:prstGeom prst="rect">
            <a:avLst/>
          </a:prstGeom>
        </p:spPr>
      </p:pic>
      <p:pic>
        <p:nvPicPr>
          <p:cNvPr id="7" name="Εικόνα 6">
            <a:extLst>
              <a:ext uri="{FF2B5EF4-FFF2-40B4-BE49-F238E27FC236}">
                <a16:creationId xmlns:a16="http://schemas.microsoft.com/office/drawing/2014/main" id="{4378F11F-9C8F-4E4D-8D0A-FEB51BEAFD1D}"/>
              </a:ext>
            </a:extLst>
          </p:cNvPr>
          <p:cNvPicPr>
            <a:picLocks noChangeAspect="1"/>
          </p:cNvPicPr>
          <p:nvPr/>
        </p:nvPicPr>
        <p:blipFill>
          <a:blip r:embed="rId3"/>
          <a:stretch>
            <a:fillRect/>
          </a:stretch>
        </p:blipFill>
        <p:spPr>
          <a:xfrm>
            <a:off x="339376" y="4651557"/>
            <a:ext cx="8525022" cy="452399"/>
          </a:xfrm>
          <a:prstGeom prst="rect">
            <a:avLst/>
          </a:prstGeom>
        </p:spPr>
      </p:pic>
    </p:spTree>
    <p:extLst>
      <p:ext uri="{BB962C8B-B14F-4D97-AF65-F5344CB8AC3E}">
        <p14:creationId xmlns:p14="http://schemas.microsoft.com/office/powerpoint/2010/main" val="542927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7004A"/>
                </a:solidFill>
              </a:rPr>
              <a:t>7-3 </a:t>
            </a:r>
            <a:r>
              <a:rPr lang="el-GR" dirty="0"/>
              <a:t>Η Εισοδηματική Προσέγγιση για τον Υπολογισμό του ΑΕΠ για Μια Πραγματική Οικονομία </a:t>
            </a:r>
            <a:r>
              <a:rPr lang="en-US" sz="1400" dirty="0"/>
              <a:t>(4 </a:t>
            </a:r>
            <a:r>
              <a:rPr lang="el-GR" sz="1400" dirty="0"/>
              <a:t>από</a:t>
            </a:r>
            <a:r>
              <a:rPr lang="en-US" sz="1400" dirty="0"/>
              <a:t> 5) </a:t>
            </a:r>
          </a:p>
        </p:txBody>
      </p:sp>
      <p:sp>
        <p:nvSpPr>
          <p:cNvPr id="3" name="Content Placeholder 2"/>
          <p:cNvSpPr>
            <a:spLocks noGrp="1"/>
          </p:cNvSpPr>
          <p:nvPr>
            <p:ph idx="1"/>
          </p:nvPr>
        </p:nvSpPr>
        <p:spPr>
          <a:xfrm>
            <a:off x="210588" y="1462186"/>
            <a:ext cx="8329089" cy="4938057"/>
          </a:xfrm>
        </p:spPr>
        <p:txBody>
          <a:bodyPr>
            <a:normAutofit/>
          </a:bodyPr>
          <a:lstStyle/>
          <a:p>
            <a:pPr lvl="1"/>
            <a:r>
              <a:rPr lang="en-US" sz="2200" b="1" dirty="0">
                <a:latin typeface="Century Gothic" panose="020B0502020202020204" pitchFamily="34" charset="0"/>
              </a:rPr>
              <a:t>7-3</a:t>
            </a:r>
            <a:r>
              <a:rPr lang="el-GR" sz="2200" b="1" dirty="0">
                <a:latin typeface="Century Gothic" panose="020B0502020202020204" pitchFamily="34" charset="0"/>
              </a:rPr>
              <a:t>γ</a:t>
            </a:r>
            <a:r>
              <a:rPr lang="en-US" sz="2200" b="1" dirty="0">
                <a:latin typeface="Century Gothic" panose="020B0502020202020204" pitchFamily="34" charset="0"/>
              </a:rPr>
              <a:t> </a:t>
            </a:r>
            <a:r>
              <a:rPr lang="el-GR" sz="2200" b="1" dirty="0">
                <a:latin typeface="Century Gothic" panose="020B0502020202020204" pitchFamily="34" charset="0"/>
              </a:rPr>
              <a:t>Άλλα Σημαντικά Λογιστικά Μεγέθη</a:t>
            </a:r>
            <a:endParaRPr lang="en-US" sz="2200" b="1" dirty="0">
              <a:latin typeface="Century Gothic" panose="020B0502020202020204" pitchFamily="34" charset="0"/>
            </a:endParaRPr>
          </a:p>
          <a:p>
            <a:pPr lvl="2"/>
            <a:r>
              <a:rPr lang="el-GR" dirty="0"/>
              <a:t>Τρία ακόμη σημαντικά λογιστικά μεγέθη για το εθνικό εισόδημα είναι τα</a:t>
            </a:r>
            <a:r>
              <a:rPr lang="en-US" dirty="0"/>
              <a:t>:</a:t>
            </a:r>
          </a:p>
          <a:p>
            <a:pPr lvl="3"/>
            <a:r>
              <a:rPr lang="el-GR" dirty="0"/>
              <a:t>Καθαρό εγχώριο προϊόν</a:t>
            </a:r>
            <a:endParaRPr lang="en-US" dirty="0"/>
          </a:p>
          <a:p>
            <a:pPr lvl="3"/>
            <a:r>
              <a:rPr lang="el-GR" dirty="0"/>
              <a:t>Προσωπικό εισόδημα</a:t>
            </a:r>
            <a:endParaRPr lang="en-US" dirty="0"/>
          </a:p>
          <a:p>
            <a:pPr lvl="3"/>
            <a:r>
              <a:rPr lang="el-GR" dirty="0"/>
              <a:t>Διαθέσιμο εισόδημα</a:t>
            </a:r>
            <a:endParaRPr lang="en-US" dirty="0"/>
          </a:p>
          <a:p>
            <a:pPr lvl="2"/>
            <a:r>
              <a:rPr lang="el-GR" dirty="0"/>
              <a:t>Και τα πέντε μεγέθη χρησιμοποιούνται συχνά χωρίς διαφορά για να μετρήσουν το επίπεδο παραγωγής και το εισόδημα που κερδήθηκε σε μια οικονομία</a:t>
            </a:r>
            <a:endParaRPr lang="en-US" dirty="0"/>
          </a:p>
          <a:p>
            <a:pPr lvl="1"/>
            <a:r>
              <a:rPr lang="en-US" sz="2200" b="1" dirty="0">
                <a:latin typeface="Century Gothic" panose="020B0502020202020204" pitchFamily="34" charset="0"/>
              </a:rPr>
              <a:t>7-3</a:t>
            </a:r>
            <a:r>
              <a:rPr lang="el-GR" sz="2200" b="1" dirty="0">
                <a:latin typeface="Century Gothic" panose="020B0502020202020204" pitchFamily="34" charset="0"/>
              </a:rPr>
              <a:t>δ</a:t>
            </a:r>
            <a:r>
              <a:rPr lang="en-US" sz="2200" b="1" dirty="0">
                <a:latin typeface="Century Gothic" panose="020B0502020202020204" pitchFamily="34" charset="0"/>
              </a:rPr>
              <a:t> </a:t>
            </a:r>
            <a:r>
              <a:rPr lang="el-GR" sz="2200" b="1" dirty="0">
                <a:latin typeface="Century Gothic" panose="020B0502020202020204" pitchFamily="34" charset="0"/>
              </a:rPr>
              <a:t>Καθαρό Εγχώριο Προϊόν</a:t>
            </a:r>
            <a:endParaRPr lang="en-US" sz="2200" b="1" dirty="0">
              <a:latin typeface="Century Gothic" panose="020B0502020202020204" pitchFamily="34" charset="0"/>
            </a:endParaRPr>
          </a:p>
          <a:p>
            <a:pPr lvl="2"/>
            <a:r>
              <a:rPr lang="el-GR" b="1" dirty="0">
                <a:solidFill>
                  <a:srgbClr val="87004A"/>
                </a:solidFill>
              </a:rPr>
              <a:t>Καθαρό Εγχώριο Προϊόν </a:t>
            </a:r>
            <a:r>
              <a:rPr lang="en-US" b="1" dirty="0">
                <a:solidFill>
                  <a:srgbClr val="87004A"/>
                </a:solidFill>
              </a:rPr>
              <a:t>(</a:t>
            </a:r>
            <a:r>
              <a:rPr lang="el-GR" b="1" dirty="0">
                <a:solidFill>
                  <a:srgbClr val="87004A"/>
                </a:solidFill>
              </a:rPr>
              <a:t>ΚΕΠ</a:t>
            </a:r>
            <a:r>
              <a:rPr lang="en-US" b="1" dirty="0">
                <a:solidFill>
                  <a:srgbClr val="87004A"/>
                </a:solidFill>
              </a:rPr>
              <a:t>)</a:t>
            </a:r>
            <a:r>
              <a:rPr lang="en-US" b="1" dirty="0"/>
              <a:t>: </a:t>
            </a:r>
            <a:r>
              <a:rPr lang="el-GR" dirty="0"/>
              <a:t>Το ΑΕΠ μείον την απόσβεση κεφαλαίου</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24</a:t>
            </a:fld>
            <a:endParaRPr lang="en-US" sz="1100">
              <a:latin typeface="Arial Narrow Bold" charset="0"/>
              <a:cs typeface="Arial Narrow Bold" charset="0"/>
            </a:endParaRPr>
          </a:p>
        </p:txBody>
      </p:sp>
    </p:spTree>
    <p:extLst>
      <p:ext uri="{BB962C8B-B14F-4D97-AF65-F5344CB8AC3E}">
        <p14:creationId xmlns:p14="http://schemas.microsoft.com/office/powerpoint/2010/main" val="225350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7004A"/>
                </a:solidFill>
              </a:rPr>
              <a:t>7-3 </a:t>
            </a:r>
            <a:r>
              <a:rPr lang="el-GR" dirty="0"/>
              <a:t>Η Εισοδηματική Προσέγγιση για τον Υπολογισμό του ΑΕΠ για Μια Πραγματική Οικονομία </a:t>
            </a:r>
            <a:r>
              <a:rPr lang="en-US" sz="1400" dirty="0"/>
              <a:t>(5 </a:t>
            </a:r>
            <a:r>
              <a:rPr lang="el-GR" sz="1400" dirty="0"/>
              <a:t>από</a:t>
            </a:r>
            <a:r>
              <a:rPr lang="en-US" sz="1400" dirty="0"/>
              <a:t> 5) </a:t>
            </a:r>
          </a:p>
        </p:txBody>
      </p:sp>
      <p:sp>
        <p:nvSpPr>
          <p:cNvPr id="3" name="Content Placeholder 2"/>
          <p:cNvSpPr>
            <a:spLocks noGrp="1"/>
          </p:cNvSpPr>
          <p:nvPr>
            <p:ph idx="1"/>
          </p:nvPr>
        </p:nvSpPr>
        <p:spPr>
          <a:xfrm>
            <a:off x="466082" y="1470681"/>
            <a:ext cx="8329089" cy="4938057"/>
          </a:xfrm>
        </p:spPr>
        <p:txBody>
          <a:bodyPr>
            <a:normAutofit lnSpcReduction="10000"/>
          </a:bodyPr>
          <a:lstStyle/>
          <a:p>
            <a:pPr lvl="1"/>
            <a:r>
              <a:rPr lang="en-US" sz="2200" b="1" dirty="0">
                <a:latin typeface="Century Gothic" panose="020B0502020202020204" pitchFamily="34" charset="0"/>
              </a:rPr>
              <a:t>7-3</a:t>
            </a:r>
            <a:r>
              <a:rPr lang="el-GR" sz="2200" b="1" dirty="0">
                <a:latin typeface="Century Gothic" panose="020B0502020202020204" pitchFamily="34" charset="0"/>
              </a:rPr>
              <a:t>ε</a:t>
            </a:r>
            <a:r>
              <a:rPr lang="en-US" sz="2200" b="1" dirty="0">
                <a:latin typeface="Century Gothic" panose="020B0502020202020204" pitchFamily="34" charset="0"/>
              </a:rPr>
              <a:t> </a:t>
            </a:r>
            <a:r>
              <a:rPr lang="el-GR" sz="2200" b="1" dirty="0">
                <a:latin typeface="Century Gothic" panose="020B0502020202020204" pitchFamily="34" charset="0"/>
              </a:rPr>
              <a:t>Προσωπικό Εισόδημα</a:t>
            </a:r>
            <a:endParaRPr lang="en-US" sz="2200" b="1" dirty="0">
              <a:latin typeface="Century Gothic" panose="020B0502020202020204" pitchFamily="34" charset="0"/>
            </a:endParaRPr>
          </a:p>
          <a:p>
            <a:pPr lvl="2"/>
            <a:r>
              <a:rPr lang="el-GR" b="1" dirty="0">
                <a:solidFill>
                  <a:srgbClr val="87004A"/>
                </a:solidFill>
              </a:rPr>
              <a:t>Προσωπικό Εισόδημα</a:t>
            </a:r>
            <a:r>
              <a:rPr lang="en-US" dirty="0"/>
              <a:t>: </a:t>
            </a:r>
            <a:r>
              <a:rPr lang="el-GR" dirty="0"/>
              <a:t>Η ποσότητα του εισοδήματος που τα άτομα λαμβάνουν στην πραγματικότητα. Ισούται με το εθνικό εισόδημα μείον τα αδιάθετα εταιρικά κέρδη, τους φόρους κοινωνικής ασφάλισης και τους φόρους επί των εταιρικών κερδών, συν τις μεταβιβαστικές πληρωμές</a:t>
            </a:r>
            <a:endParaRPr lang="en-US" dirty="0"/>
          </a:p>
          <a:p>
            <a:pPr lvl="1"/>
            <a:r>
              <a:rPr lang="en-US" sz="2200" b="1" dirty="0">
                <a:latin typeface="Century Gothic" panose="020B0502020202020204" pitchFamily="34" charset="0"/>
              </a:rPr>
              <a:t>7-3</a:t>
            </a:r>
            <a:r>
              <a:rPr lang="el-GR" sz="2200" b="1" dirty="0" err="1">
                <a:latin typeface="Century Gothic" panose="020B0502020202020204" pitchFamily="34" charset="0"/>
              </a:rPr>
              <a:t>στ</a:t>
            </a:r>
            <a:r>
              <a:rPr lang="el-GR" sz="2200" b="1" dirty="0">
                <a:latin typeface="Century Gothic" panose="020B0502020202020204" pitchFamily="34" charset="0"/>
              </a:rPr>
              <a:t> Διαθέσιμο Εισόδημα</a:t>
            </a:r>
            <a:endParaRPr lang="en-US" sz="2200" b="1" dirty="0">
              <a:latin typeface="Century Gothic" panose="020B0502020202020204" pitchFamily="34" charset="0"/>
            </a:endParaRPr>
          </a:p>
          <a:p>
            <a:pPr lvl="2"/>
            <a:r>
              <a:rPr lang="el-GR" b="1" dirty="0">
                <a:solidFill>
                  <a:srgbClr val="87004A"/>
                </a:solidFill>
              </a:rPr>
              <a:t>Διαθέσιμο Εισόδημα</a:t>
            </a:r>
            <a:r>
              <a:rPr lang="en-US" b="1" dirty="0">
                <a:solidFill>
                  <a:srgbClr val="87004A"/>
                </a:solidFill>
              </a:rPr>
              <a:t>:</a:t>
            </a:r>
            <a:r>
              <a:rPr lang="en-US" b="1" dirty="0"/>
              <a:t> </a:t>
            </a:r>
            <a:r>
              <a:rPr lang="el-GR" dirty="0"/>
              <a:t>Το μέρος του προσωπικού εισοδήματος που μπορεί να χρησιμοποιηθεί για κατανάλωση ή αποταμίευση. Ισούται με το προσωπικό εισόδημα μείον τους προσωπικούς φόρους (ιδιαίτερα τους εισοδηματικούς φόρους)</a:t>
            </a:r>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25</a:t>
            </a:fld>
            <a:endParaRPr lang="en-US" sz="1100">
              <a:latin typeface="Arial Narrow Bold" charset="0"/>
              <a:cs typeface="Arial Narrow Bold" charset="0"/>
            </a:endParaRPr>
          </a:p>
        </p:txBody>
      </p:sp>
    </p:spTree>
    <p:extLst>
      <p:ext uri="{BB962C8B-B14F-4D97-AF65-F5344CB8AC3E}">
        <p14:creationId xmlns:p14="http://schemas.microsoft.com/office/powerpoint/2010/main" val="2939934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87004A"/>
                </a:solidFill>
              </a:rPr>
              <a:t>7-4  </a:t>
            </a:r>
            <a:r>
              <a:rPr lang="el-GR" dirty="0"/>
              <a:t>Πραγματικό ΑΕΠ </a:t>
            </a:r>
            <a:r>
              <a:rPr lang="en-US" sz="1400" dirty="0"/>
              <a:t>(1 </a:t>
            </a:r>
            <a:r>
              <a:rPr lang="el-GR" sz="1400" dirty="0"/>
              <a:t>από</a:t>
            </a:r>
            <a:r>
              <a:rPr lang="en-US" sz="1400" dirty="0"/>
              <a:t> </a:t>
            </a:r>
            <a:r>
              <a:rPr lang="el-GR" sz="1400" dirty="0"/>
              <a:t>6</a:t>
            </a:r>
            <a:r>
              <a:rPr lang="en-US" sz="1400" dirty="0"/>
              <a:t>) </a:t>
            </a:r>
          </a:p>
        </p:txBody>
      </p:sp>
      <p:sp>
        <p:nvSpPr>
          <p:cNvPr id="3" name="Content Placeholder 2"/>
          <p:cNvSpPr>
            <a:spLocks noGrp="1"/>
          </p:cNvSpPr>
          <p:nvPr>
            <p:ph idx="1"/>
          </p:nvPr>
        </p:nvSpPr>
        <p:spPr/>
        <p:txBody>
          <a:bodyPr>
            <a:normAutofit fontScale="92500" lnSpcReduction="10000"/>
          </a:bodyPr>
          <a:lstStyle/>
          <a:p>
            <a:pPr lvl="1"/>
            <a:r>
              <a:rPr lang="en-US" sz="2200" b="1" dirty="0">
                <a:latin typeface="Century Gothic" panose="020B0502020202020204" pitchFamily="34" charset="0"/>
              </a:rPr>
              <a:t>7-4</a:t>
            </a:r>
            <a:r>
              <a:rPr lang="el-GR" sz="2200" b="1" dirty="0">
                <a:latin typeface="Century Gothic" panose="020B0502020202020204" pitchFamily="34" charset="0"/>
              </a:rPr>
              <a:t>α</a:t>
            </a:r>
            <a:r>
              <a:rPr lang="en-US" sz="2200" b="1" dirty="0">
                <a:latin typeface="Century Gothic" panose="020B0502020202020204" pitchFamily="34" charset="0"/>
              </a:rPr>
              <a:t> </a:t>
            </a:r>
            <a:r>
              <a:rPr lang="el-GR" sz="2200" b="1" dirty="0">
                <a:latin typeface="Century Gothic" panose="020B0502020202020204" pitchFamily="34" charset="0"/>
              </a:rPr>
              <a:t>Γιατί μας Χρειάζεται το Πραγματικό ΑΕΠ</a:t>
            </a:r>
            <a:endParaRPr lang="en-US" sz="2200" b="1" dirty="0">
              <a:latin typeface="Century Gothic" panose="020B0502020202020204" pitchFamily="34" charset="0"/>
            </a:endParaRPr>
          </a:p>
          <a:p>
            <a:pPr lvl="2"/>
            <a:r>
              <a:rPr lang="el-GR" dirty="0"/>
              <a:t>Το ΑΕΠ μπορεί να αυξάνεται λόγω της αύξησης της τιμής ενός αγαθού, λόγω της αύξησης της παραγόμενης ποσότητας ενός αγαθού ή λόγω της αύξησης και των δύο παραπάνω μεγεθών</a:t>
            </a:r>
            <a:endParaRPr lang="en-US" dirty="0"/>
          </a:p>
          <a:p>
            <a:pPr lvl="2"/>
            <a:r>
              <a:rPr lang="el-GR" dirty="0"/>
              <a:t>Για να εκτιμήσουν την ευρωστία μίας οικονομίας, οι οικονομολόγοι πρέπει να γνωρίζουν την αιτία αύξησης του ΑΕΠ</a:t>
            </a:r>
            <a:endParaRPr lang="en-US" dirty="0"/>
          </a:p>
          <a:p>
            <a:pPr lvl="3"/>
            <a:r>
              <a:rPr lang="el-GR" dirty="0"/>
              <a:t>Αν το ΑΕΠ αυξήθηκε απλώς επειδή οι τιμές αυξήθηκαν</a:t>
            </a:r>
            <a:r>
              <a:rPr lang="en-US" dirty="0"/>
              <a:t>, </a:t>
            </a:r>
            <a:r>
              <a:rPr lang="el-GR" dirty="0"/>
              <a:t>τότε η οικονομία δεν μεγεθύνεται</a:t>
            </a:r>
            <a:endParaRPr lang="en-US" dirty="0"/>
          </a:p>
          <a:p>
            <a:pPr lvl="3"/>
            <a:r>
              <a:rPr lang="el-GR" dirty="0"/>
              <a:t>Για να αναπτυχθεί μία οικονομία</a:t>
            </a:r>
            <a:r>
              <a:rPr lang="en-US" dirty="0"/>
              <a:t>, </a:t>
            </a:r>
            <a:r>
              <a:rPr lang="el-GR" dirty="0"/>
              <a:t>θα πρέπει να αυξηθεί η παραγωγή της</a:t>
            </a:r>
            <a:endParaRPr lang="en-US" dirty="0"/>
          </a:p>
          <a:p>
            <a:pPr lvl="2"/>
            <a:r>
              <a:rPr lang="el-GR" b="1" dirty="0"/>
              <a:t>Πραγματικό ΑΕΠ</a:t>
            </a:r>
            <a:r>
              <a:rPr lang="en-US" b="1" dirty="0"/>
              <a:t>: </a:t>
            </a:r>
            <a:r>
              <a:rPr lang="el-GR" dirty="0"/>
              <a:t>Η αξία του συνόλου της ετήσιας παραγωγής εντός των γεωγραφικών ορίων μιας χώρας, προσαρμοσμένο στις αλλαγές των τιμών</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26</a:t>
            </a:fld>
            <a:endParaRPr lang="en-US" sz="1100">
              <a:latin typeface="Arial Narrow Bold" charset="0"/>
              <a:cs typeface="Arial Narrow Bold" charset="0"/>
            </a:endParaRPr>
          </a:p>
        </p:txBody>
      </p:sp>
    </p:spTree>
    <p:extLst>
      <p:ext uri="{BB962C8B-B14F-4D97-AF65-F5344CB8AC3E}">
        <p14:creationId xmlns:p14="http://schemas.microsoft.com/office/powerpoint/2010/main" val="2995576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87004A"/>
                </a:solidFill>
              </a:rPr>
              <a:t>7-4  </a:t>
            </a:r>
            <a:r>
              <a:rPr lang="el-GR" dirty="0"/>
              <a:t>Πραγματικό ΑΕΠ </a:t>
            </a:r>
            <a:r>
              <a:rPr lang="en-US" sz="1400" dirty="0"/>
              <a:t>(2 </a:t>
            </a:r>
            <a:r>
              <a:rPr lang="el-GR" sz="1400" dirty="0"/>
              <a:t>από</a:t>
            </a:r>
            <a:r>
              <a:rPr lang="en-US" sz="1400" dirty="0"/>
              <a:t> </a:t>
            </a:r>
            <a:r>
              <a:rPr lang="el-GR" sz="1400" dirty="0"/>
              <a:t>6</a:t>
            </a:r>
            <a:r>
              <a:rPr lang="en-US" sz="1400" dirty="0"/>
              <a:t>) </a:t>
            </a:r>
          </a:p>
        </p:txBody>
      </p:sp>
      <p:sp>
        <p:nvSpPr>
          <p:cNvPr id="3" name="Content Placeholder 2"/>
          <p:cNvSpPr>
            <a:spLocks noGrp="1"/>
          </p:cNvSpPr>
          <p:nvPr>
            <p:ph idx="1"/>
          </p:nvPr>
        </p:nvSpPr>
        <p:spPr>
          <a:xfrm>
            <a:off x="528794" y="1653243"/>
            <a:ext cx="8329089" cy="4938057"/>
          </a:xfrm>
        </p:spPr>
        <p:txBody>
          <a:bodyPr>
            <a:normAutofit/>
          </a:bodyPr>
          <a:lstStyle/>
          <a:p>
            <a:pPr lvl="1"/>
            <a:r>
              <a:rPr lang="en-US" sz="2200" b="1" dirty="0">
                <a:latin typeface="Century Gothic" panose="020B0502020202020204" pitchFamily="34" charset="0"/>
              </a:rPr>
              <a:t>7-4</a:t>
            </a:r>
            <a:r>
              <a:rPr lang="el-GR" sz="2200" b="1" dirty="0">
                <a:latin typeface="Century Gothic" panose="020B0502020202020204" pitchFamily="34" charset="0"/>
              </a:rPr>
              <a:t>β</a:t>
            </a:r>
            <a:r>
              <a:rPr lang="en-US" sz="2200" b="1" dirty="0">
                <a:latin typeface="Century Gothic" panose="020B0502020202020204" pitchFamily="34" charset="0"/>
              </a:rPr>
              <a:t> </a:t>
            </a:r>
            <a:r>
              <a:rPr lang="el-GR" sz="2200" b="1" dirty="0">
                <a:latin typeface="Century Gothic" panose="020B0502020202020204" pitchFamily="34" charset="0"/>
              </a:rPr>
              <a:t>Υπολογισμός του Πραγματικού ΑΕΠ</a:t>
            </a:r>
            <a:endParaRPr lang="en-US" sz="2200" b="1" dirty="0">
              <a:latin typeface="Century Gothic" panose="020B0502020202020204" pitchFamily="34" charset="0"/>
            </a:endParaRPr>
          </a:p>
          <a:p>
            <a:pPr lvl="2"/>
            <a:r>
              <a:rPr lang="el-GR" dirty="0"/>
              <a:t>Ένας τρόπος για να υπολογίσουμε το πραγματικό ΑΕΠ είναι να βρούμε την αξία της παραγωγής για διαφορετικά έτη με όρους ίδιων τιμών, δηλαδή με τιμές έτους βάσης: Τα ακόλουθα δεδομένα αφορούν μία οικονομία ενός αγαθού</a:t>
            </a:r>
            <a:r>
              <a:rPr lang="en-US" dirty="0"/>
              <a:t>: </a:t>
            </a:r>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27</a:t>
            </a:fld>
            <a:endParaRPr lang="en-US" sz="1100">
              <a:latin typeface="Arial Narrow Bold" charset="0"/>
              <a:cs typeface="Arial Narrow Bold" charset="0"/>
            </a:endParaRPr>
          </a:p>
        </p:txBody>
      </p:sp>
      <p:pic>
        <p:nvPicPr>
          <p:cNvPr id="6" name="Εικόνα 5">
            <a:extLst>
              <a:ext uri="{FF2B5EF4-FFF2-40B4-BE49-F238E27FC236}">
                <a16:creationId xmlns:a16="http://schemas.microsoft.com/office/drawing/2014/main" id="{3526A468-8A93-447B-8EB6-E879C7230879}"/>
              </a:ext>
            </a:extLst>
          </p:cNvPr>
          <p:cNvPicPr>
            <a:picLocks noChangeAspect="1"/>
          </p:cNvPicPr>
          <p:nvPr/>
        </p:nvPicPr>
        <p:blipFill>
          <a:blip r:embed="rId2"/>
          <a:stretch>
            <a:fillRect/>
          </a:stretch>
        </p:blipFill>
        <p:spPr>
          <a:xfrm>
            <a:off x="903196" y="4132822"/>
            <a:ext cx="7891975" cy="1936321"/>
          </a:xfrm>
          <a:prstGeom prst="rect">
            <a:avLst/>
          </a:prstGeom>
        </p:spPr>
      </p:pic>
    </p:spTree>
    <p:extLst>
      <p:ext uri="{BB962C8B-B14F-4D97-AF65-F5344CB8AC3E}">
        <p14:creationId xmlns:p14="http://schemas.microsoft.com/office/powerpoint/2010/main" val="1580410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87004A"/>
                </a:solidFill>
              </a:rPr>
              <a:t>7-4 </a:t>
            </a:r>
            <a:r>
              <a:rPr lang="el-GR" dirty="0"/>
              <a:t>Πραγματικό ΑΕΠ </a:t>
            </a:r>
            <a:r>
              <a:rPr lang="en-US" sz="1400" dirty="0"/>
              <a:t>(3 </a:t>
            </a:r>
            <a:r>
              <a:rPr lang="el-GR" sz="1400" dirty="0"/>
              <a:t>από 6</a:t>
            </a:r>
            <a:r>
              <a:rPr lang="en-US" sz="1400" dirty="0"/>
              <a:t>) </a:t>
            </a:r>
          </a:p>
        </p:txBody>
      </p:sp>
      <p:sp>
        <p:nvSpPr>
          <p:cNvPr id="3" name="Content Placeholder 2"/>
          <p:cNvSpPr>
            <a:spLocks noGrp="1"/>
          </p:cNvSpPr>
          <p:nvPr>
            <p:ph idx="1"/>
          </p:nvPr>
        </p:nvSpPr>
        <p:spPr>
          <a:xfrm>
            <a:off x="528794" y="1653243"/>
            <a:ext cx="8329089" cy="4938057"/>
          </a:xfrm>
        </p:spPr>
        <p:txBody>
          <a:bodyPr>
            <a:normAutofit/>
          </a:bodyPr>
          <a:lstStyle/>
          <a:p>
            <a:pPr lvl="1"/>
            <a:r>
              <a:rPr lang="en-US" sz="2200" b="1" dirty="0">
                <a:latin typeface="Century Gothic" panose="020B0502020202020204" pitchFamily="34" charset="0"/>
              </a:rPr>
              <a:t>7-4</a:t>
            </a:r>
            <a:r>
              <a:rPr lang="el-GR" sz="2200" b="1" dirty="0">
                <a:latin typeface="Century Gothic" panose="020B0502020202020204" pitchFamily="34" charset="0"/>
              </a:rPr>
              <a:t>β</a:t>
            </a:r>
            <a:r>
              <a:rPr lang="en-US" sz="2200" b="1" dirty="0">
                <a:latin typeface="Century Gothic" panose="020B0502020202020204" pitchFamily="34" charset="0"/>
              </a:rPr>
              <a:t> </a:t>
            </a:r>
            <a:r>
              <a:rPr lang="el-GR" sz="2200" b="1" dirty="0">
                <a:latin typeface="Century Gothic" panose="020B0502020202020204" pitchFamily="34" charset="0"/>
              </a:rPr>
              <a:t>Υπολογισμός του Πραγματικού ΑΕΠ </a:t>
            </a:r>
            <a:r>
              <a:rPr lang="en-US" sz="1400" dirty="0">
                <a:latin typeface="Century Gothic" panose="020B0502020202020204" pitchFamily="34" charset="0"/>
              </a:rPr>
              <a:t>(</a:t>
            </a:r>
            <a:r>
              <a:rPr lang="el-GR" sz="1400" dirty="0">
                <a:latin typeface="Century Gothic" panose="020B0502020202020204" pitchFamily="34" charset="0"/>
              </a:rPr>
              <a:t>συνέχεια</a:t>
            </a:r>
            <a:r>
              <a:rPr lang="en-US" sz="1400" dirty="0">
                <a:latin typeface="Century Gothic" panose="020B0502020202020204" pitchFamily="34" charset="0"/>
              </a:rPr>
              <a:t>)</a:t>
            </a:r>
            <a:endParaRPr lang="en-US" sz="2200" b="1" dirty="0">
              <a:latin typeface="Century Gothic" panose="020B0502020202020204" pitchFamily="34" charset="0"/>
            </a:endParaRPr>
          </a:p>
          <a:p>
            <a:pPr lvl="2"/>
            <a:r>
              <a:rPr lang="el-GR" dirty="0"/>
              <a:t>Τα δεδομένα αποδεικνύουν γιατί το ΑΕΠ είναι υψηλότερο κατά τα έτη 2 και 3: τόσο η τιμή όσο και η ποσότητα έχουν αυξηθεί. Ωστόσο, θέλουμε να διακρίνουμε το μέρος του ΑΕΠ όπου είναι υψηλότερο εξαιτίας της αύξησης της ποσότητας από το μέρος του ΑΕΠ που είναι υψηλότερο εξαιτίας της αύξησης της τιμής. Θέλουμε να υπολογίσουμε το πραγματικό ΑΕΠ</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28</a:t>
            </a:fld>
            <a:endParaRPr lang="en-US" sz="1100">
              <a:latin typeface="Arial Narrow Bold" charset="0"/>
              <a:cs typeface="Arial Narrow Bold" charset="0"/>
            </a:endParaRPr>
          </a:p>
        </p:txBody>
      </p:sp>
      <p:pic>
        <p:nvPicPr>
          <p:cNvPr id="6" name="Εικόνα 5">
            <a:extLst>
              <a:ext uri="{FF2B5EF4-FFF2-40B4-BE49-F238E27FC236}">
                <a16:creationId xmlns:a16="http://schemas.microsoft.com/office/drawing/2014/main" id="{0BC2C14F-B54B-4CFC-A7AB-35A6C1383A8E}"/>
              </a:ext>
            </a:extLst>
          </p:cNvPr>
          <p:cNvPicPr>
            <a:picLocks noChangeAspect="1"/>
          </p:cNvPicPr>
          <p:nvPr/>
        </p:nvPicPr>
        <p:blipFill>
          <a:blip r:embed="rId2"/>
          <a:stretch>
            <a:fillRect/>
          </a:stretch>
        </p:blipFill>
        <p:spPr>
          <a:xfrm>
            <a:off x="385735" y="5050478"/>
            <a:ext cx="8615206" cy="1632103"/>
          </a:xfrm>
          <a:prstGeom prst="rect">
            <a:avLst/>
          </a:prstGeom>
        </p:spPr>
      </p:pic>
    </p:spTree>
    <p:extLst>
      <p:ext uri="{BB962C8B-B14F-4D97-AF65-F5344CB8AC3E}">
        <p14:creationId xmlns:p14="http://schemas.microsoft.com/office/powerpoint/2010/main" val="2484739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87004A"/>
                </a:solidFill>
              </a:rPr>
              <a:t>7-4 </a:t>
            </a:r>
            <a:r>
              <a:rPr lang="el-GR" dirty="0"/>
              <a:t>Πραγματικό ΑΕΠ </a:t>
            </a:r>
            <a:r>
              <a:rPr lang="en-US" sz="1400" dirty="0"/>
              <a:t>(4 </a:t>
            </a:r>
            <a:r>
              <a:rPr lang="el-GR" sz="1400" dirty="0"/>
              <a:t>από</a:t>
            </a:r>
            <a:r>
              <a:rPr lang="en-US" sz="1400" dirty="0"/>
              <a:t> </a:t>
            </a:r>
            <a:r>
              <a:rPr lang="el-GR" sz="1400" dirty="0"/>
              <a:t>6</a:t>
            </a:r>
            <a:r>
              <a:rPr lang="en-US" sz="1400" dirty="0"/>
              <a:t>) </a:t>
            </a:r>
          </a:p>
        </p:txBody>
      </p:sp>
      <p:sp>
        <p:nvSpPr>
          <p:cNvPr id="3" name="Content Placeholder 2"/>
          <p:cNvSpPr>
            <a:spLocks noGrp="1"/>
          </p:cNvSpPr>
          <p:nvPr>
            <p:ph idx="1"/>
          </p:nvPr>
        </p:nvSpPr>
        <p:spPr/>
        <p:txBody>
          <a:bodyPr>
            <a:normAutofit/>
          </a:bodyPr>
          <a:lstStyle/>
          <a:p>
            <a:pPr lvl="1"/>
            <a:r>
              <a:rPr lang="en-US" sz="2200" b="1" dirty="0">
                <a:latin typeface="Century Gothic" panose="020B0502020202020204" pitchFamily="34" charset="0"/>
              </a:rPr>
              <a:t>7-4</a:t>
            </a:r>
            <a:r>
              <a:rPr lang="el-GR" sz="2200" b="1" dirty="0">
                <a:latin typeface="Century Gothic" panose="020B0502020202020204" pitchFamily="34" charset="0"/>
              </a:rPr>
              <a:t>γ</a:t>
            </a:r>
            <a:r>
              <a:rPr lang="en-US" sz="2200" b="1" dirty="0">
                <a:latin typeface="Century Gothic" panose="020B0502020202020204" pitchFamily="34" charset="0"/>
              </a:rPr>
              <a:t> </a:t>
            </a:r>
            <a:r>
              <a:rPr lang="el-GR" sz="2200" b="1" dirty="0">
                <a:latin typeface="Century Gothic" panose="020B0502020202020204" pitchFamily="34" charset="0"/>
              </a:rPr>
              <a:t>Η Γενική Εξίσωση για το Πραγματικό ΑΕΠ</a:t>
            </a:r>
            <a:endParaRPr lang="en-US" sz="2200" b="1" dirty="0">
              <a:latin typeface="Century Gothic" panose="020B0502020202020204" pitchFamily="34" charset="0"/>
            </a:endParaRPr>
          </a:p>
          <a:p>
            <a:pPr lvl="1"/>
            <a:endParaRPr lang="en-US" sz="2200" b="1" dirty="0">
              <a:latin typeface="Century Gothic" panose="020B0502020202020204" pitchFamily="34" charset="0"/>
            </a:endParaRPr>
          </a:p>
          <a:p>
            <a:pPr lvl="1"/>
            <a:endParaRPr lang="en-US" sz="2200" b="1" dirty="0">
              <a:latin typeface="Century Gothic" panose="020B0502020202020204" pitchFamily="34" charset="0"/>
            </a:endParaRPr>
          </a:p>
          <a:p>
            <a:pPr lvl="1"/>
            <a:r>
              <a:rPr lang="en-US" sz="2200" b="1" dirty="0">
                <a:latin typeface="Century Gothic" panose="020B0502020202020204" pitchFamily="34" charset="0"/>
              </a:rPr>
              <a:t>7-4</a:t>
            </a:r>
            <a:r>
              <a:rPr lang="el-GR" sz="2200" b="1" dirty="0">
                <a:latin typeface="Century Gothic" panose="020B0502020202020204" pitchFamily="34" charset="0"/>
              </a:rPr>
              <a:t>δ</a:t>
            </a:r>
            <a:r>
              <a:rPr lang="en-US" sz="2200" b="1" dirty="0">
                <a:latin typeface="Century Gothic" panose="020B0502020202020204" pitchFamily="34" charset="0"/>
              </a:rPr>
              <a:t> </a:t>
            </a:r>
            <a:r>
              <a:rPr lang="el-GR" sz="2200" b="1" dirty="0">
                <a:latin typeface="Century Gothic" panose="020B0502020202020204" pitchFamily="34" charset="0"/>
              </a:rPr>
              <a:t>Τι Σημαίνει Όταν το Πραγματικό ΑΕΠ Είναι Υψηλότερο το Ένα Έτος σε Σύγκριση με το Άλλο;</a:t>
            </a:r>
            <a:endParaRPr lang="en-US" sz="2200" b="1" dirty="0">
              <a:latin typeface="Century Gothic" panose="020B0502020202020204" pitchFamily="34" charset="0"/>
            </a:endParaRPr>
          </a:p>
          <a:p>
            <a:pPr lvl="2"/>
            <a:r>
              <a:rPr lang="el-GR" dirty="0">
                <a:latin typeface="Century Schoolbook" panose="02040604050505020304" pitchFamily="18" charset="0"/>
              </a:rPr>
              <a:t>Το πραγματικό ΑΕΠ αυξάνεται μόνο αν αυξηθεί η παραγωγή</a:t>
            </a:r>
            <a:endParaRPr lang="en-US" dirty="0">
              <a:latin typeface="Century Schoolbook" panose="02040604050505020304" pitchFamily="18" charset="0"/>
            </a:endParaRPr>
          </a:p>
          <a:p>
            <a:pPr lvl="2"/>
            <a:r>
              <a:rPr lang="el-GR" sz="2200" dirty="0">
                <a:latin typeface="Century Schoolbook" panose="02040604050505020304" pitchFamily="18" charset="0"/>
              </a:rPr>
              <a:t>Το πραγματικό ΑΕΠ αυξάνεται μόνο αν παραχθούν περισσότερα αγαθά και υπηρεσίες</a:t>
            </a:r>
            <a:endParaRPr lang="en-US" sz="2200" dirty="0">
              <a:latin typeface="Century Gothic" panose="020B0502020202020204" pitchFamily="34" charset="0"/>
            </a:endParaRPr>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29</a:t>
            </a:fld>
            <a:endParaRPr lang="en-US" sz="1100">
              <a:latin typeface="Arial Narrow Bold" charset="0"/>
              <a:cs typeface="Arial Narrow Bold" charset="0"/>
            </a:endParaRPr>
          </a:p>
        </p:txBody>
      </p:sp>
      <p:pic>
        <p:nvPicPr>
          <p:cNvPr id="6" name="Εικόνα 5">
            <a:extLst>
              <a:ext uri="{FF2B5EF4-FFF2-40B4-BE49-F238E27FC236}">
                <a16:creationId xmlns:a16="http://schemas.microsoft.com/office/drawing/2014/main" id="{BF0CA70A-B6E2-4FFB-97D3-C5A397BFD4F1}"/>
              </a:ext>
            </a:extLst>
          </p:cNvPr>
          <p:cNvPicPr>
            <a:picLocks noChangeAspect="1"/>
          </p:cNvPicPr>
          <p:nvPr/>
        </p:nvPicPr>
        <p:blipFill>
          <a:blip r:embed="rId2"/>
          <a:stretch>
            <a:fillRect/>
          </a:stretch>
        </p:blipFill>
        <p:spPr>
          <a:xfrm>
            <a:off x="1186449" y="2145974"/>
            <a:ext cx="6424172" cy="394564"/>
          </a:xfrm>
          <a:prstGeom prst="rect">
            <a:avLst/>
          </a:prstGeom>
        </p:spPr>
      </p:pic>
    </p:spTree>
    <p:extLst>
      <p:ext uri="{BB962C8B-B14F-4D97-AF65-F5344CB8AC3E}">
        <p14:creationId xmlns:p14="http://schemas.microsoft.com/office/powerpoint/2010/main" val="24379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7-1  </a:t>
            </a:r>
            <a:r>
              <a:rPr lang="el-GR" dirty="0"/>
              <a:t>Ακαθάριστο Εγχώριο Προϊόν </a:t>
            </a:r>
            <a:r>
              <a:rPr lang="en-US" sz="1400" dirty="0"/>
              <a:t>(1 </a:t>
            </a:r>
            <a:r>
              <a:rPr lang="el-GR" sz="1400" dirty="0"/>
              <a:t>από</a:t>
            </a:r>
            <a:r>
              <a:rPr lang="en-US" sz="1400" dirty="0"/>
              <a:t> 5) </a:t>
            </a:r>
          </a:p>
        </p:txBody>
      </p:sp>
      <p:sp>
        <p:nvSpPr>
          <p:cNvPr id="3" name="Content Placeholder 2" descr="&#10;"/>
          <p:cNvSpPr>
            <a:spLocks noGrp="1"/>
          </p:cNvSpPr>
          <p:nvPr>
            <p:ph idx="1"/>
          </p:nvPr>
        </p:nvSpPr>
        <p:spPr/>
        <p:txBody>
          <a:bodyPr>
            <a:normAutofit/>
          </a:bodyPr>
          <a:lstStyle/>
          <a:p>
            <a:pPr lvl="1"/>
            <a:r>
              <a:rPr lang="el-GR" b="1" dirty="0"/>
              <a:t>Ακαθάριστο Εγχώριο Προϊόν </a:t>
            </a:r>
            <a:r>
              <a:rPr lang="en-US" b="1" dirty="0"/>
              <a:t>(</a:t>
            </a:r>
            <a:r>
              <a:rPr lang="el-GR" b="1" dirty="0"/>
              <a:t>ΑΕΠ</a:t>
            </a:r>
            <a:r>
              <a:rPr lang="en-US" b="1" dirty="0"/>
              <a:t>): </a:t>
            </a:r>
            <a:r>
              <a:rPr lang="el-GR" dirty="0"/>
              <a:t>Η Συνολική αγοραία αξία όλων των τελικών αγαθών και υπηρεσιών που παράγονται ετησίως εντός των γεωγραφικών ορίων μιας χώρας</a:t>
            </a:r>
            <a:endParaRPr lang="en-US" dirty="0"/>
          </a:p>
          <a:p>
            <a:pPr lvl="1"/>
            <a:r>
              <a:rPr lang="en-US" sz="2200" b="1" dirty="0">
                <a:latin typeface="Century Gothic" panose="020B0502020202020204" pitchFamily="34" charset="0"/>
              </a:rPr>
              <a:t>7-1</a:t>
            </a:r>
            <a:r>
              <a:rPr lang="el-GR" sz="2200" b="1" dirty="0">
                <a:latin typeface="Century Gothic" panose="020B0502020202020204" pitchFamily="34" charset="0"/>
              </a:rPr>
              <a:t>α</a:t>
            </a:r>
            <a:r>
              <a:rPr lang="en-US" sz="2200" b="1" dirty="0">
                <a:latin typeface="Century Gothic" panose="020B0502020202020204" pitchFamily="34" charset="0"/>
              </a:rPr>
              <a:t> </a:t>
            </a:r>
            <a:r>
              <a:rPr lang="el-GR" sz="2200" b="1" dirty="0">
                <a:latin typeface="Century Gothic" panose="020B0502020202020204" pitchFamily="34" charset="0"/>
              </a:rPr>
              <a:t>Υπολογισμός του ΑΕΠ</a:t>
            </a:r>
            <a:endParaRPr lang="en-US" sz="2200" b="1" dirty="0">
              <a:latin typeface="Century Gothic" panose="020B0502020202020204" pitchFamily="34" charset="0"/>
            </a:endParaRPr>
          </a:p>
          <a:p>
            <a:pPr lvl="2"/>
            <a:r>
              <a:rPr lang="el-GR" dirty="0"/>
              <a:t>Για να υπολογίσουμε το ΑΕΠ</a:t>
            </a:r>
            <a:r>
              <a:rPr lang="en-US" dirty="0"/>
              <a:t>, </a:t>
            </a:r>
            <a:r>
              <a:rPr lang="el-GR" dirty="0"/>
              <a:t>υποθέτουμε ότι τα ακόλουθα δεδομένα αναπαριστούν τις τιμές και τις ποσότητες τριών αγαθών που παράχθηκαν σε μια μικρή οικονομία φέτος:</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a:t>
            </a:fld>
            <a:endParaRPr lang="en-US" sz="1100" dirty="0">
              <a:latin typeface="Arial Narrow Bold" charset="0"/>
              <a:cs typeface="Arial Narrow Bold" charset="0"/>
            </a:endParaRPr>
          </a:p>
        </p:txBody>
      </p:sp>
      <p:pic>
        <p:nvPicPr>
          <p:cNvPr id="7" name="Εικόνα 6">
            <a:extLst>
              <a:ext uri="{FF2B5EF4-FFF2-40B4-BE49-F238E27FC236}">
                <a16:creationId xmlns:a16="http://schemas.microsoft.com/office/drawing/2014/main" id="{D73D685C-2CCC-4772-8B10-44CD0BD628EC}"/>
              </a:ext>
            </a:extLst>
          </p:cNvPr>
          <p:cNvPicPr>
            <a:picLocks noChangeAspect="1"/>
          </p:cNvPicPr>
          <p:nvPr/>
        </p:nvPicPr>
        <p:blipFill>
          <a:blip r:embed="rId2"/>
          <a:stretch>
            <a:fillRect/>
          </a:stretch>
        </p:blipFill>
        <p:spPr>
          <a:xfrm>
            <a:off x="1311648" y="5091406"/>
            <a:ext cx="6925890" cy="1449606"/>
          </a:xfrm>
          <a:prstGeom prst="rect">
            <a:avLst/>
          </a:prstGeom>
        </p:spPr>
      </p:pic>
    </p:spTree>
    <p:extLst>
      <p:ext uri="{BB962C8B-B14F-4D97-AF65-F5344CB8AC3E}">
        <p14:creationId xmlns:p14="http://schemas.microsoft.com/office/powerpoint/2010/main" val="3610118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87004A"/>
                </a:solidFill>
              </a:rPr>
              <a:t>7-4 </a:t>
            </a:r>
            <a:r>
              <a:rPr lang="el-GR" dirty="0"/>
              <a:t>Πραγματικό ΑΕΠ </a:t>
            </a:r>
            <a:r>
              <a:rPr lang="en-US" sz="1400" dirty="0"/>
              <a:t>(</a:t>
            </a:r>
            <a:r>
              <a:rPr lang="el-GR" sz="1400" dirty="0"/>
              <a:t>5 από 6</a:t>
            </a:r>
            <a:r>
              <a:rPr lang="en-US" sz="1400" dirty="0"/>
              <a:t>) </a:t>
            </a:r>
          </a:p>
        </p:txBody>
      </p:sp>
      <p:sp>
        <p:nvSpPr>
          <p:cNvPr id="3" name="Content Placeholder 2"/>
          <p:cNvSpPr>
            <a:spLocks noGrp="1"/>
          </p:cNvSpPr>
          <p:nvPr>
            <p:ph idx="1"/>
          </p:nvPr>
        </p:nvSpPr>
        <p:spPr>
          <a:xfrm>
            <a:off x="466082" y="1325287"/>
            <a:ext cx="8329089" cy="4938057"/>
          </a:xfrm>
        </p:spPr>
        <p:txBody>
          <a:bodyPr>
            <a:normAutofit fontScale="92500"/>
          </a:bodyPr>
          <a:lstStyle/>
          <a:p>
            <a:pPr lvl="1"/>
            <a:r>
              <a:rPr lang="en-US" sz="2200" b="1" dirty="0">
                <a:latin typeface="Century Gothic" panose="020B0502020202020204" pitchFamily="34" charset="0"/>
              </a:rPr>
              <a:t>7-4</a:t>
            </a:r>
            <a:r>
              <a:rPr lang="el-GR" sz="2200" b="1" dirty="0">
                <a:latin typeface="Century Gothic" panose="020B0502020202020204" pitchFamily="34" charset="0"/>
              </a:rPr>
              <a:t>ε</a:t>
            </a:r>
            <a:r>
              <a:rPr lang="en-US" sz="2200" b="1" dirty="0">
                <a:latin typeface="Century Gothic" panose="020B0502020202020204" pitchFamily="34" charset="0"/>
              </a:rPr>
              <a:t> </a:t>
            </a:r>
            <a:r>
              <a:rPr lang="el-GR" sz="2200" b="1" dirty="0">
                <a:latin typeface="Century Gothic" panose="020B0502020202020204" pitchFamily="34" charset="0"/>
              </a:rPr>
              <a:t>Πραγματικό ΑΕΠ, Οικονομική Ανάπτυξη και Επιχειρηματικοί Κύκλοι</a:t>
            </a:r>
            <a:endParaRPr lang="en-US" sz="2200" b="1" dirty="0">
              <a:latin typeface="Century Gothic" panose="020B0502020202020204" pitchFamily="34" charset="0"/>
            </a:endParaRPr>
          </a:p>
          <a:p>
            <a:pPr lvl="2"/>
            <a:r>
              <a:rPr lang="el-GR" b="1" dirty="0">
                <a:latin typeface="Century Schoolbook" panose="02040604050505020304" pitchFamily="18" charset="0"/>
              </a:rPr>
              <a:t>Οικονομική Μεγέθυνση</a:t>
            </a:r>
            <a:r>
              <a:rPr lang="en-US" dirty="0">
                <a:latin typeface="Century Schoolbook" panose="02040604050505020304" pitchFamily="18" charset="0"/>
              </a:rPr>
              <a:t>: </a:t>
            </a:r>
            <a:r>
              <a:rPr lang="el-GR" dirty="0">
                <a:latin typeface="Century Schoolbook" panose="02040604050505020304" pitchFamily="18" charset="0"/>
              </a:rPr>
              <a:t>Αυξήσεις στο πραγματικό ΑΕΠ</a:t>
            </a:r>
            <a:endParaRPr lang="en-US" dirty="0">
              <a:latin typeface="Century Schoolbook" panose="02040604050505020304" pitchFamily="18" charset="0"/>
            </a:endParaRPr>
          </a:p>
          <a:p>
            <a:pPr lvl="2"/>
            <a:r>
              <a:rPr lang="el-GR" sz="2200" b="1" dirty="0">
                <a:latin typeface="Century Schoolbook" panose="02040604050505020304" pitchFamily="18" charset="0"/>
              </a:rPr>
              <a:t>Επιχειρηματικός Κύκλος</a:t>
            </a:r>
            <a:r>
              <a:rPr lang="en-US" sz="2200" dirty="0">
                <a:latin typeface="Century Schoolbook" panose="02040604050505020304" pitchFamily="18" charset="0"/>
              </a:rPr>
              <a:t>: </a:t>
            </a:r>
            <a:r>
              <a:rPr lang="el-GR" sz="2200" dirty="0">
                <a:latin typeface="Century Schoolbook" panose="02040604050505020304" pitchFamily="18" charset="0"/>
              </a:rPr>
              <a:t>Συνεχόμενες διακυμάνσεις στο πραγματικό ΑΕΠ</a:t>
            </a:r>
            <a:endParaRPr lang="en-US" sz="2200" dirty="0">
              <a:latin typeface="Century Schoolbook" panose="02040604050505020304" pitchFamily="18" charset="0"/>
            </a:endParaRPr>
          </a:p>
          <a:p>
            <a:pPr lvl="2"/>
            <a:r>
              <a:rPr lang="en-US" sz="2200" dirty="0">
                <a:latin typeface="Century Schoolbook" panose="02040604050505020304" pitchFamily="18" charset="0"/>
              </a:rPr>
              <a:t>1. </a:t>
            </a:r>
            <a:r>
              <a:rPr lang="el-GR" sz="2200" dirty="0">
                <a:latin typeface="Century Schoolbook" panose="02040604050505020304" pitchFamily="18" charset="0"/>
              </a:rPr>
              <a:t>Κορύφωση</a:t>
            </a:r>
            <a:r>
              <a:rPr lang="en-US" sz="2200" dirty="0">
                <a:latin typeface="Century Schoolbook" panose="02040604050505020304" pitchFamily="18" charset="0"/>
              </a:rPr>
              <a:t> – </a:t>
            </a:r>
            <a:r>
              <a:rPr lang="el-GR" sz="2200" dirty="0">
                <a:latin typeface="Century Schoolbook" panose="02040604050505020304" pitchFamily="18" charset="0"/>
              </a:rPr>
              <a:t>προσωρινό υψηλό</a:t>
            </a:r>
            <a:endParaRPr lang="en-US" sz="2200" dirty="0">
              <a:latin typeface="Century Schoolbook" panose="02040604050505020304" pitchFamily="18" charset="0"/>
            </a:endParaRPr>
          </a:p>
          <a:p>
            <a:pPr lvl="2"/>
            <a:r>
              <a:rPr lang="en-US" sz="2200" dirty="0">
                <a:latin typeface="Century Schoolbook" panose="02040604050505020304" pitchFamily="18" charset="0"/>
              </a:rPr>
              <a:t>2. </a:t>
            </a:r>
            <a:r>
              <a:rPr lang="el-GR" sz="2200" dirty="0">
                <a:latin typeface="Century Schoolbook" panose="02040604050505020304" pitchFamily="18" charset="0"/>
              </a:rPr>
              <a:t>Συρρίκνωση</a:t>
            </a:r>
            <a:r>
              <a:rPr lang="en-US" sz="2200" dirty="0">
                <a:latin typeface="Century Schoolbook" panose="02040604050505020304" pitchFamily="18" charset="0"/>
              </a:rPr>
              <a:t> – </a:t>
            </a:r>
            <a:r>
              <a:rPr lang="el-GR" sz="2200" dirty="0">
                <a:latin typeface="Century Schoolbook" panose="02040604050505020304" pitchFamily="18" charset="0"/>
              </a:rPr>
              <a:t>μια μείωση στο πραγματικό ΑΕΠ</a:t>
            </a:r>
            <a:endParaRPr lang="en-US" sz="2200" dirty="0">
              <a:latin typeface="Century Schoolbook" panose="02040604050505020304" pitchFamily="18" charset="0"/>
            </a:endParaRPr>
          </a:p>
          <a:p>
            <a:pPr lvl="2"/>
            <a:r>
              <a:rPr lang="en-US" sz="2200" dirty="0">
                <a:latin typeface="Century Schoolbook" panose="02040604050505020304" pitchFamily="18" charset="0"/>
              </a:rPr>
              <a:t>3. </a:t>
            </a:r>
            <a:r>
              <a:rPr lang="el-GR" sz="2200" dirty="0">
                <a:latin typeface="Century Schoolbook" panose="02040604050505020304" pitchFamily="18" charset="0"/>
              </a:rPr>
              <a:t>Κατώτερο σημείο </a:t>
            </a:r>
            <a:r>
              <a:rPr lang="en-US" sz="2200" dirty="0">
                <a:latin typeface="Century Schoolbook" panose="02040604050505020304" pitchFamily="18" charset="0"/>
              </a:rPr>
              <a:t> – </a:t>
            </a:r>
            <a:r>
              <a:rPr lang="el-GR" sz="2200" dirty="0">
                <a:latin typeface="Century Schoolbook" panose="02040604050505020304" pitchFamily="18" charset="0"/>
              </a:rPr>
              <a:t>το χαμηλότερο σημείο του πραγματικού ΑΕΠ πριν ξεκινήσει να αυξάνεται</a:t>
            </a:r>
            <a:endParaRPr lang="en-US" sz="2200" dirty="0">
              <a:latin typeface="Century Schoolbook" panose="02040604050505020304" pitchFamily="18" charset="0"/>
            </a:endParaRPr>
          </a:p>
          <a:p>
            <a:pPr lvl="2"/>
            <a:r>
              <a:rPr lang="en-US" sz="2200" dirty="0">
                <a:latin typeface="Century Schoolbook" panose="02040604050505020304" pitchFamily="18" charset="0"/>
              </a:rPr>
              <a:t>4. </a:t>
            </a:r>
            <a:r>
              <a:rPr lang="el-GR" sz="2200" dirty="0">
                <a:latin typeface="Century Schoolbook" panose="02040604050505020304" pitchFamily="18" charset="0"/>
              </a:rPr>
              <a:t>Ανάκαμψη</a:t>
            </a:r>
            <a:r>
              <a:rPr lang="en-US" sz="2200" dirty="0">
                <a:latin typeface="Century Schoolbook" panose="02040604050505020304" pitchFamily="18" charset="0"/>
              </a:rPr>
              <a:t> – </a:t>
            </a:r>
            <a:r>
              <a:rPr lang="el-GR" sz="2200" dirty="0">
                <a:latin typeface="Century Schoolbook" panose="02040604050505020304" pitchFamily="18" charset="0"/>
              </a:rPr>
              <a:t>η περίοδος που το πραγματικό ΑΕΠ αυξάνεται</a:t>
            </a:r>
            <a:endParaRPr lang="en-US" sz="2200" dirty="0">
              <a:latin typeface="Century Schoolbook" panose="02040604050505020304" pitchFamily="18" charset="0"/>
            </a:endParaRPr>
          </a:p>
          <a:p>
            <a:pPr lvl="2"/>
            <a:r>
              <a:rPr lang="en-US" sz="2200" dirty="0">
                <a:latin typeface="Century Schoolbook" panose="02040604050505020304" pitchFamily="18" charset="0"/>
              </a:rPr>
              <a:t>5. </a:t>
            </a:r>
            <a:r>
              <a:rPr lang="el-GR" sz="2200" dirty="0">
                <a:latin typeface="Century Schoolbook" panose="02040604050505020304" pitchFamily="18" charset="0"/>
              </a:rPr>
              <a:t>Διεύρυνση</a:t>
            </a:r>
            <a:r>
              <a:rPr lang="en-US" sz="2200" dirty="0">
                <a:latin typeface="Century Schoolbook" panose="02040604050505020304" pitchFamily="18" charset="0"/>
              </a:rPr>
              <a:t> – </a:t>
            </a:r>
            <a:r>
              <a:rPr lang="el-GR" sz="2200" dirty="0">
                <a:latin typeface="Century Schoolbook" panose="02040604050505020304" pitchFamily="18" charset="0"/>
              </a:rPr>
              <a:t>αναφέρεται σε αυξήσεις στο πραγματικό ΑΕΠ πέρα από την ανάκαμψη. Στο Σχήμα 7, η διεύρυνση αναφέρεται σε αυξήσεις του πραγματικού ΑΕΠ πάνω από το </a:t>
            </a:r>
            <a:r>
              <a:rPr lang="en-US" sz="2200" i="1" dirty="0">
                <a:latin typeface="Century Schoolbook" panose="02040604050505020304" pitchFamily="18" charset="0"/>
              </a:rPr>
              <a:t>Q</a:t>
            </a:r>
            <a:r>
              <a:rPr lang="en-US" sz="2200" i="1" baseline="-25000" dirty="0">
                <a:latin typeface="Century Schoolbook" panose="02040604050505020304" pitchFamily="18" charset="0"/>
              </a:rPr>
              <a:t>1</a:t>
            </a:r>
            <a:endParaRPr lang="en-US" sz="2200" i="1" baseline="-25000" dirty="0">
              <a:latin typeface="Century Gothic" panose="020B0502020202020204" pitchFamily="34" charset="0"/>
            </a:endParaRPr>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30</a:t>
            </a:fld>
            <a:endParaRPr lang="en-US" sz="1100">
              <a:latin typeface="Arial Narrow Bold" charset="0"/>
              <a:cs typeface="Arial Narrow Bold" charset="0"/>
            </a:endParaRPr>
          </a:p>
        </p:txBody>
      </p:sp>
    </p:spTree>
    <p:extLst>
      <p:ext uri="{BB962C8B-B14F-4D97-AF65-F5344CB8AC3E}">
        <p14:creationId xmlns:p14="http://schemas.microsoft.com/office/powerpoint/2010/main" val="2677945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 Φάσεις του Επιχειρηματικού Κύκλου</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31</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7</a:t>
            </a:r>
          </a:p>
        </p:txBody>
      </p:sp>
      <p:pic>
        <p:nvPicPr>
          <p:cNvPr id="6" name="Εικόνα 5">
            <a:extLst>
              <a:ext uri="{FF2B5EF4-FFF2-40B4-BE49-F238E27FC236}">
                <a16:creationId xmlns:a16="http://schemas.microsoft.com/office/drawing/2014/main" id="{3804D50D-F402-4DD8-84F9-70F967A6174D}"/>
              </a:ext>
            </a:extLst>
          </p:cNvPr>
          <p:cNvPicPr>
            <a:picLocks noChangeAspect="1"/>
          </p:cNvPicPr>
          <p:nvPr/>
        </p:nvPicPr>
        <p:blipFill>
          <a:blip r:embed="rId2"/>
          <a:stretch>
            <a:fillRect/>
          </a:stretch>
        </p:blipFill>
        <p:spPr>
          <a:xfrm>
            <a:off x="2155954" y="1570093"/>
            <a:ext cx="6497509" cy="3880717"/>
          </a:xfrm>
          <a:prstGeom prst="rect">
            <a:avLst/>
          </a:prstGeom>
        </p:spPr>
      </p:pic>
      <p:pic>
        <p:nvPicPr>
          <p:cNvPr id="7" name="Εικόνα 6">
            <a:extLst>
              <a:ext uri="{FF2B5EF4-FFF2-40B4-BE49-F238E27FC236}">
                <a16:creationId xmlns:a16="http://schemas.microsoft.com/office/drawing/2014/main" id="{7C097721-1458-4F2E-8F03-60E4BDE9A3C1}"/>
              </a:ext>
            </a:extLst>
          </p:cNvPr>
          <p:cNvPicPr>
            <a:picLocks noChangeAspect="1"/>
          </p:cNvPicPr>
          <p:nvPr/>
        </p:nvPicPr>
        <p:blipFill>
          <a:blip r:embed="rId3"/>
          <a:stretch>
            <a:fillRect/>
          </a:stretch>
        </p:blipFill>
        <p:spPr>
          <a:xfrm>
            <a:off x="170564" y="3428999"/>
            <a:ext cx="2226498" cy="1853843"/>
          </a:xfrm>
          <a:prstGeom prst="rect">
            <a:avLst/>
          </a:prstGeom>
        </p:spPr>
      </p:pic>
    </p:spTree>
    <p:extLst>
      <p:ext uri="{BB962C8B-B14F-4D97-AF65-F5344CB8AC3E}">
        <p14:creationId xmlns:p14="http://schemas.microsoft.com/office/powerpoint/2010/main" val="1256616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87004A"/>
                </a:solidFill>
              </a:rPr>
              <a:t>7-4 </a:t>
            </a:r>
            <a:r>
              <a:rPr lang="el-GR" dirty="0"/>
              <a:t>Πραγματικό ΑΕΠ </a:t>
            </a:r>
            <a:r>
              <a:rPr lang="en-US" sz="1400" dirty="0"/>
              <a:t>(</a:t>
            </a:r>
            <a:r>
              <a:rPr lang="el-GR" sz="1400" dirty="0"/>
              <a:t>6 από 6</a:t>
            </a:r>
            <a:r>
              <a:rPr lang="en-US" sz="1400" dirty="0"/>
              <a:t>) </a:t>
            </a:r>
          </a:p>
        </p:txBody>
      </p:sp>
      <p:sp>
        <p:nvSpPr>
          <p:cNvPr id="3" name="Content Placeholder 2"/>
          <p:cNvSpPr>
            <a:spLocks noGrp="1"/>
          </p:cNvSpPr>
          <p:nvPr>
            <p:ph idx="1"/>
          </p:nvPr>
        </p:nvSpPr>
        <p:spPr>
          <a:xfrm>
            <a:off x="528794" y="1347039"/>
            <a:ext cx="8329089" cy="4938057"/>
          </a:xfrm>
        </p:spPr>
        <p:txBody>
          <a:bodyPr>
            <a:normAutofit lnSpcReduction="10000"/>
          </a:bodyPr>
          <a:lstStyle/>
          <a:p>
            <a:pPr lvl="1"/>
            <a:r>
              <a:rPr lang="en-US" sz="2200" b="1" dirty="0">
                <a:latin typeface="Century Gothic" panose="020B0502020202020204" pitchFamily="34" charset="0"/>
              </a:rPr>
              <a:t>7-4</a:t>
            </a:r>
            <a:r>
              <a:rPr lang="el-GR" sz="2200" b="1" dirty="0">
                <a:latin typeface="Century Gothic" panose="020B0502020202020204" pitchFamily="34" charset="0"/>
              </a:rPr>
              <a:t>ε</a:t>
            </a:r>
            <a:r>
              <a:rPr lang="en-US" sz="2200" b="1" dirty="0">
                <a:latin typeface="Century Gothic" panose="020B0502020202020204" pitchFamily="34" charset="0"/>
              </a:rPr>
              <a:t> </a:t>
            </a:r>
            <a:r>
              <a:rPr lang="el-GR" sz="2200" b="1" dirty="0">
                <a:latin typeface="Century Gothic" panose="020B0502020202020204" pitchFamily="34" charset="0"/>
              </a:rPr>
              <a:t>Πραγματικό ΑΕΠ, Οικονομική Ανάπτυξη και Επιχειρηματικοί Κύκλοι </a:t>
            </a:r>
            <a:r>
              <a:rPr lang="en-US" sz="1400" dirty="0">
                <a:latin typeface="Century Gothic" panose="020B0502020202020204" pitchFamily="34" charset="0"/>
              </a:rPr>
              <a:t>(</a:t>
            </a:r>
            <a:r>
              <a:rPr lang="el-GR" sz="1400" dirty="0">
                <a:latin typeface="Century Gothic" panose="020B0502020202020204" pitchFamily="34" charset="0"/>
              </a:rPr>
              <a:t>συνέχεια</a:t>
            </a:r>
            <a:r>
              <a:rPr lang="en-US" sz="1400" dirty="0">
                <a:latin typeface="Century Gothic" panose="020B0502020202020204" pitchFamily="34" charset="0"/>
              </a:rPr>
              <a:t>)</a:t>
            </a:r>
            <a:endParaRPr lang="en-US" sz="2200" b="1" dirty="0">
              <a:latin typeface="Century Gothic" panose="020B0502020202020204" pitchFamily="34" charset="0"/>
            </a:endParaRPr>
          </a:p>
          <a:p>
            <a:pPr lvl="2"/>
            <a:r>
              <a:rPr lang="el-GR" dirty="0">
                <a:latin typeface="Century Schoolbook" panose="02040604050505020304" pitchFamily="18" charset="0"/>
              </a:rPr>
              <a:t>Ο τυπικός ορισμός της ύφεσης αναφέρεται στη μείωση του πραγματικού ΑΕΠ για δύο συνεχόμενα τρίμηνα. Ωστόσο, αυτός δεν είναι ο μοναδικός ορισμός της ύφεσης</a:t>
            </a:r>
            <a:endParaRPr lang="en-US" sz="2200" i="1" baseline="-25000" dirty="0">
              <a:latin typeface="Century Gothic" panose="020B0502020202020204" pitchFamily="34" charset="0"/>
            </a:endParaRPr>
          </a:p>
          <a:p>
            <a:pPr lvl="2"/>
            <a:r>
              <a:rPr lang="el-GR" dirty="0">
                <a:latin typeface="Century Schoolbook" panose="02040604050505020304" pitchFamily="18" charset="0"/>
              </a:rPr>
              <a:t>Εθνική Υπηρεσία Οικονομικών Ερευνών και Υφέσεων </a:t>
            </a:r>
            <a:r>
              <a:rPr lang="en-US" dirty="0">
                <a:latin typeface="Century Schoolbook" panose="02040604050505020304" pitchFamily="18" charset="0"/>
              </a:rPr>
              <a:t>(NBER):</a:t>
            </a:r>
          </a:p>
          <a:p>
            <a:pPr lvl="3"/>
            <a:r>
              <a:rPr lang="el-GR" dirty="0">
                <a:latin typeface="Century Schoolbook" panose="02040604050505020304" pitchFamily="18" charset="0"/>
              </a:rPr>
              <a:t>Μια ύφεση είναι μια περίοδος μεταξύ μιας κορύφωσης και ενός κατώτερου σημείου. Κατά τη διάρκεια μιας ύφεσης, μια σημαντική μείωση της οικονομικής δραστηριότητας εξαπλώνεται στην οικονομία και μπορεί να διαρκέσει από μερικούς μήνες μέχρι και περισσότερο από έναν χρόνο</a:t>
            </a:r>
            <a:endParaRPr lang="en-US" dirty="0">
              <a:latin typeface="Century Schoolbook" panose="02040604050505020304" pitchFamily="18" charset="0"/>
            </a:endParaRPr>
          </a:p>
          <a:p>
            <a:pPr lvl="3"/>
            <a:endParaRPr lang="en-US" dirty="0">
              <a:latin typeface="Century Schoolbook" panose="02040604050505020304" pitchFamily="18" charset="0"/>
            </a:endParaRPr>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32</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708023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7-1 </a:t>
            </a:r>
            <a:r>
              <a:rPr lang="el-GR" dirty="0"/>
              <a:t>Ακαθάριστο Εγχώριο Προϊόν </a:t>
            </a:r>
            <a:r>
              <a:rPr lang="en-US" sz="1400" dirty="0"/>
              <a:t>(2 </a:t>
            </a:r>
            <a:r>
              <a:rPr lang="el-GR" sz="1400" dirty="0"/>
              <a:t>από</a:t>
            </a:r>
            <a:r>
              <a:rPr lang="en-US" sz="1400" dirty="0"/>
              <a:t> 5) </a:t>
            </a:r>
          </a:p>
        </p:txBody>
      </p:sp>
      <p:sp>
        <p:nvSpPr>
          <p:cNvPr id="3" name="Content Placeholder 2"/>
          <p:cNvSpPr>
            <a:spLocks noGrp="1"/>
          </p:cNvSpPr>
          <p:nvPr>
            <p:ph idx="1"/>
          </p:nvPr>
        </p:nvSpPr>
        <p:spPr>
          <a:xfrm>
            <a:off x="528794" y="1830664"/>
            <a:ext cx="8329089" cy="4938057"/>
          </a:xfrm>
        </p:spPr>
        <p:txBody>
          <a:bodyPr>
            <a:normAutofit/>
          </a:bodyPr>
          <a:lstStyle/>
          <a:p>
            <a:pPr lvl="1"/>
            <a:r>
              <a:rPr lang="en-US" sz="2200" b="1" dirty="0">
                <a:latin typeface="Century Gothic" panose="020B0502020202020204" pitchFamily="34" charset="0"/>
              </a:rPr>
              <a:t>7-1</a:t>
            </a:r>
            <a:r>
              <a:rPr lang="el-GR" sz="2200" b="1" dirty="0">
                <a:latin typeface="Century Gothic" panose="020B0502020202020204" pitchFamily="34" charset="0"/>
              </a:rPr>
              <a:t>α</a:t>
            </a:r>
            <a:r>
              <a:rPr lang="en-US" sz="2200" b="1" dirty="0">
                <a:latin typeface="Century Gothic" panose="020B0502020202020204" pitchFamily="34" charset="0"/>
              </a:rPr>
              <a:t> </a:t>
            </a:r>
            <a:r>
              <a:rPr lang="el-GR" sz="2200" b="1" dirty="0">
                <a:latin typeface="Century Gothic" panose="020B0502020202020204" pitchFamily="34" charset="0"/>
              </a:rPr>
              <a:t>Υπολογισμός του ΑΕΠ </a:t>
            </a:r>
            <a:r>
              <a:rPr lang="en-US" sz="1400" dirty="0"/>
              <a:t>(</a:t>
            </a:r>
            <a:r>
              <a:rPr lang="el-GR" sz="1400" dirty="0"/>
              <a:t>συνέχεια</a:t>
            </a:r>
            <a:r>
              <a:rPr lang="en-US" sz="1400" dirty="0"/>
              <a:t>)</a:t>
            </a:r>
            <a:endParaRPr lang="en-US" b="1" dirty="0"/>
          </a:p>
          <a:p>
            <a:pPr lvl="2"/>
            <a:r>
              <a:rPr lang="el-GR" dirty="0"/>
              <a:t>Το ΑΕΠ είναι το άθροισμα</a:t>
            </a:r>
            <a:r>
              <a:rPr lang="en-US" dirty="0"/>
              <a:t> (</a:t>
            </a:r>
            <a:r>
              <a:rPr lang="el-GR" i="1" dirty="0"/>
              <a:t>Σ</a:t>
            </a:r>
            <a:r>
              <a:rPr lang="en-US" dirty="0"/>
              <a:t>) </a:t>
            </a:r>
            <a:r>
              <a:rPr lang="el-GR" dirty="0"/>
              <a:t>των γινομένων των τιμών </a:t>
            </a:r>
            <a:r>
              <a:rPr lang="en-US" dirty="0"/>
              <a:t>(</a:t>
            </a:r>
            <a:r>
              <a:rPr lang="en-US" i="1" dirty="0"/>
              <a:t>P</a:t>
            </a:r>
            <a:r>
              <a:rPr lang="en-US" dirty="0"/>
              <a:t>) </a:t>
            </a:r>
            <a:r>
              <a:rPr lang="el-GR" dirty="0"/>
              <a:t>και των ποσοτήτων </a:t>
            </a:r>
            <a:r>
              <a:rPr lang="en-US" dirty="0"/>
              <a:t>(</a:t>
            </a:r>
            <a:r>
              <a:rPr lang="en-US" i="1" dirty="0"/>
              <a:t>Q</a:t>
            </a:r>
            <a:r>
              <a:rPr lang="en-US" dirty="0"/>
              <a:t>) </a:t>
            </a:r>
            <a:r>
              <a:rPr lang="el-GR" dirty="0"/>
              <a:t>όλων των αγαθών που παρήχθησαν</a:t>
            </a:r>
            <a:r>
              <a:rPr lang="en-US" dirty="0"/>
              <a:t>: </a:t>
            </a:r>
          </a:p>
          <a:p>
            <a:pPr lvl="2"/>
            <a:endParaRPr lang="en-US" dirty="0"/>
          </a:p>
          <a:p>
            <a:pPr lvl="2"/>
            <a:endParaRPr lang="en-US" dirty="0"/>
          </a:p>
          <a:p>
            <a:pPr lvl="2"/>
            <a:r>
              <a:rPr lang="el-GR" dirty="0"/>
              <a:t>Στην περίπτωση της υποθετικής μας οικονομίας</a:t>
            </a:r>
            <a:r>
              <a:rPr lang="en-US" dirty="0"/>
              <a:t>: </a:t>
            </a:r>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4</a:t>
            </a:fld>
            <a:endParaRPr lang="en-US" sz="1100" dirty="0">
              <a:latin typeface="Arial Narrow Bold" charset="0"/>
              <a:cs typeface="Arial Narrow Bold" charset="0"/>
            </a:endParaRPr>
          </a:p>
        </p:txBody>
      </p:sp>
      <p:pic>
        <p:nvPicPr>
          <p:cNvPr id="5" name="Εικόνα 4">
            <a:extLst>
              <a:ext uri="{FF2B5EF4-FFF2-40B4-BE49-F238E27FC236}">
                <a16:creationId xmlns:a16="http://schemas.microsoft.com/office/drawing/2014/main" id="{F12748D7-8ECB-43C8-92E0-801A8C7BE765}"/>
              </a:ext>
            </a:extLst>
          </p:cNvPr>
          <p:cNvPicPr>
            <a:picLocks noChangeAspect="1"/>
          </p:cNvPicPr>
          <p:nvPr/>
        </p:nvPicPr>
        <p:blipFill>
          <a:blip r:embed="rId2"/>
          <a:stretch>
            <a:fillRect/>
          </a:stretch>
        </p:blipFill>
        <p:spPr>
          <a:xfrm>
            <a:off x="3775643" y="3506484"/>
            <a:ext cx="1927011" cy="525548"/>
          </a:xfrm>
          <a:prstGeom prst="rect">
            <a:avLst/>
          </a:prstGeom>
        </p:spPr>
      </p:pic>
      <p:pic>
        <p:nvPicPr>
          <p:cNvPr id="8" name="Εικόνα 7">
            <a:extLst>
              <a:ext uri="{FF2B5EF4-FFF2-40B4-BE49-F238E27FC236}">
                <a16:creationId xmlns:a16="http://schemas.microsoft.com/office/drawing/2014/main" id="{E8CAE4D5-7FA4-4C86-A074-3BB8B48C092E}"/>
              </a:ext>
            </a:extLst>
          </p:cNvPr>
          <p:cNvPicPr>
            <a:picLocks noChangeAspect="1"/>
          </p:cNvPicPr>
          <p:nvPr/>
        </p:nvPicPr>
        <p:blipFill>
          <a:blip r:embed="rId3"/>
          <a:stretch>
            <a:fillRect/>
          </a:stretch>
        </p:blipFill>
        <p:spPr>
          <a:xfrm>
            <a:off x="990517" y="5163883"/>
            <a:ext cx="7624689" cy="465953"/>
          </a:xfrm>
          <a:prstGeom prst="rect">
            <a:avLst/>
          </a:prstGeom>
        </p:spPr>
      </p:pic>
    </p:spTree>
    <p:extLst>
      <p:ext uri="{BB962C8B-B14F-4D97-AF65-F5344CB8AC3E}">
        <p14:creationId xmlns:p14="http://schemas.microsoft.com/office/powerpoint/2010/main" val="3415143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7-1 </a:t>
            </a:r>
            <a:r>
              <a:rPr lang="el-GR" dirty="0"/>
              <a:t>Ακαθάριστο Εγχώριο Προϊόν </a:t>
            </a:r>
            <a:r>
              <a:rPr lang="en-US" sz="1400" dirty="0"/>
              <a:t>(3 </a:t>
            </a:r>
            <a:r>
              <a:rPr lang="el-GR" sz="1400" dirty="0"/>
              <a:t>από</a:t>
            </a:r>
            <a:r>
              <a:rPr lang="en-US" sz="1400" dirty="0"/>
              <a:t> 5) </a:t>
            </a:r>
          </a:p>
        </p:txBody>
      </p:sp>
      <p:sp>
        <p:nvSpPr>
          <p:cNvPr id="3" name="Content Placeholder 2"/>
          <p:cNvSpPr>
            <a:spLocks noGrp="1"/>
          </p:cNvSpPr>
          <p:nvPr>
            <p:ph idx="1"/>
          </p:nvPr>
        </p:nvSpPr>
        <p:spPr>
          <a:xfrm>
            <a:off x="466082" y="1644748"/>
            <a:ext cx="8329089" cy="4938057"/>
          </a:xfrm>
        </p:spPr>
        <p:txBody>
          <a:bodyPr>
            <a:normAutofit/>
          </a:bodyPr>
          <a:lstStyle/>
          <a:p>
            <a:pPr lvl="1"/>
            <a:r>
              <a:rPr lang="en-US" sz="2200" b="1" dirty="0">
                <a:latin typeface="Century Gothic" panose="020B0502020202020204" pitchFamily="34" charset="0"/>
              </a:rPr>
              <a:t>7-1</a:t>
            </a:r>
            <a:r>
              <a:rPr lang="el-GR" sz="2200" b="1" dirty="0">
                <a:latin typeface="Century Gothic" panose="020B0502020202020204" pitchFamily="34" charset="0"/>
              </a:rPr>
              <a:t>β</a:t>
            </a:r>
            <a:r>
              <a:rPr lang="en-US" sz="2200" b="1" dirty="0">
                <a:latin typeface="Century Gothic" panose="020B0502020202020204" pitchFamily="34" charset="0"/>
              </a:rPr>
              <a:t> </a:t>
            </a:r>
            <a:r>
              <a:rPr lang="el-GR" sz="2200" b="1" dirty="0">
                <a:latin typeface="Century Gothic" panose="020B0502020202020204" pitchFamily="34" charset="0"/>
              </a:rPr>
              <a:t>Τελικά Αγαθά και Ενδιάμεσα Αγαθά</a:t>
            </a:r>
            <a:endParaRPr lang="en-US" sz="2200" b="1" dirty="0">
              <a:latin typeface="Century Gothic" panose="020B0502020202020204" pitchFamily="34" charset="0"/>
            </a:endParaRPr>
          </a:p>
          <a:p>
            <a:pPr lvl="2"/>
            <a:r>
              <a:rPr lang="el-GR" b="1" dirty="0">
                <a:solidFill>
                  <a:srgbClr val="87004A"/>
                </a:solidFill>
              </a:rPr>
              <a:t>Τελικό Αγαθό</a:t>
            </a:r>
            <a:r>
              <a:rPr lang="en-US" dirty="0">
                <a:solidFill>
                  <a:srgbClr val="87004A"/>
                </a:solidFill>
              </a:rPr>
              <a:t>:</a:t>
            </a:r>
            <a:r>
              <a:rPr lang="en-US" dirty="0"/>
              <a:t> </a:t>
            </a:r>
            <a:r>
              <a:rPr lang="el-GR" dirty="0"/>
              <a:t>Ένα αγαθό στα χέρια του τελικού χρήστη</a:t>
            </a:r>
            <a:endParaRPr lang="en-US" dirty="0"/>
          </a:p>
          <a:p>
            <a:pPr lvl="2"/>
            <a:r>
              <a:rPr lang="el-GR" b="1" dirty="0">
                <a:solidFill>
                  <a:srgbClr val="87004A"/>
                </a:solidFill>
              </a:rPr>
              <a:t>Ενδιάμεσο Αγαθό</a:t>
            </a:r>
            <a:r>
              <a:rPr lang="en-US" b="1" dirty="0"/>
              <a:t>: </a:t>
            </a:r>
            <a:r>
              <a:rPr lang="el-GR" dirty="0"/>
              <a:t>Ένα αγαθό που είναι ένας παραγωγικός συντελεστής ενός άλλου αγαθού</a:t>
            </a:r>
            <a:endParaRPr lang="en-US" dirty="0"/>
          </a:p>
          <a:p>
            <a:pPr lvl="2"/>
            <a:r>
              <a:rPr lang="el-GR" b="1" dirty="0">
                <a:solidFill>
                  <a:srgbClr val="87004A"/>
                </a:solidFill>
              </a:rPr>
              <a:t>Διπλή Καταμέτρηση</a:t>
            </a:r>
            <a:r>
              <a:rPr lang="en-US" dirty="0"/>
              <a:t>: </a:t>
            </a:r>
            <a:r>
              <a:rPr lang="el-GR" dirty="0"/>
              <a:t>Η μέτρηση ενός αγαθού πάνω από μία φορά κατά τον υπολογισμό του ΑΕΠ</a:t>
            </a:r>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5</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657737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7-1 </a:t>
            </a:r>
            <a:r>
              <a:rPr lang="el-GR" dirty="0"/>
              <a:t>Ακαθάριστο Εγχώριο Προϊόν </a:t>
            </a:r>
            <a:r>
              <a:rPr lang="en-US" sz="1400" dirty="0"/>
              <a:t>(4 </a:t>
            </a:r>
            <a:r>
              <a:rPr lang="el-GR" sz="1400" dirty="0"/>
              <a:t>από</a:t>
            </a:r>
            <a:r>
              <a:rPr lang="en-US" sz="1400" dirty="0"/>
              <a:t> 5) </a:t>
            </a:r>
          </a:p>
        </p:txBody>
      </p:sp>
      <p:sp>
        <p:nvSpPr>
          <p:cNvPr id="3" name="Content Placeholder 2"/>
          <p:cNvSpPr>
            <a:spLocks noGrp="1"/>
          </p:cNvSpPr>
          <p:nvPr>
            <p:ph idx="1"/>
          </p:nvPr>
        </p:nvSpPr>
        <p:spPr>
          <a:xfrm>
            <a:off x="466082" y="1470681"/>
            <a:ext cx="8329089" cy="4938057"/>
          </a:xfrm>
        </p:spPr>
        <p:txBody>
          <a:bodyPr>
            <a:normAutofit/>
          </a:bodyPr>
          <a:lstStyle/>
          <a:p>
            <a:pPr lvl="1"/>
            <a:r>
              <a:rPr lang="en-US" sz="2200" b="1" dirty="0">
                <a:latin typeface="Century Gothic" panose="020B0502020202020204" pitchFamily="34" charset="0"/>
              </a:rPr>
              <a:t>7-1</a:t>
            </a:r>
            <a:r>
              <a:rPr lang="el-GR" sz="2200" b="1" dirty="0">
                <a:latin typeface="Century Gothic" panose="020B0502020202020204" pitchFamily="34" charset="0"/>
              </a:rPr>
              <a:t>γ</a:t>
            </a:r>
            <a:r>
              <a:rPr lang="en-US" sz="2200" b="1" dirty="0">
                <a:latin typeface="Century Gothic" panose="020B0502020202020204" pitchFamily="34" charset="0"/>
              </a:rPr>
              <a:t> </a:t>
            </a:r>
            <a:r>
              <a:rPr lang="el-GR" sz="2200" b="1" dirty="0">
                <a:latin typeface="Century Gothic" panose="020B0502020202020204" pitchFamily="34" charset="0"/>
              </a:rPr>
              <a:t>Τι Παραλείπει το ΑΕΠ</a:t>
            </a:r>
            <a:endParaRPr lang="en-US" sz="2200" b="1" dirty="0">
              <a:latin typeface="Century Gothic" panose="020B0502020202020204" pitchFamily="34" charset="0"/>
            </a:endParaRPr>
          </a:p>
          <a:p>
            <a:pPr lvl="2"/>
            <a:r>
              <a:rPr lang="el-GR" dirty="0"/>
              <a:t>Ορισμένα μη Αγοραία Αγαθά και Υπηρεσίες</a:t>
            </a:r>
            <a:endParaRPr lang="en-US" dirty="0"/>
          </a:p>
          <a:p>
            <a:pPr lvl="2"/>
            <a:r>
              <a:rPr lang="el-GR" dirty="0"/>
              <a:t>Νόμιμες και Παράνομες Δραστηριότητες Παραοικονομίας</a:t>
            </a:r>
            <a:endParaRPr lang="en-US" dirty="0"/>
          </a:p>
          <a:p>
            <a:pPr lvl="2"/>
            <a:r>
              <a:rPr lang="el-GR" dirty="0"/>
              <a:t>Πωλήσεις Χρησιμοποιημένων Αγαθών</a:t>
            </a:r>
            <a:endParaRPr lang="en-US" dirty="0"/>
          </a:p>
          <a:p>
            <a:pPr lvl="2"/>
            <a:r>
              <a:rPr lang="el-GR" dirty="0"/>
              <a:t>Χρηματοοικονομικές Συναλλαγές</a:t>
            </a:r>
            <a:endParaRPr lang="en-US" dirty="0"/>
          </a:p>
          <a:p>
            <a:pPr lvl="2"/>
            <a:r>
              <a:rPr lang="el-GR" dirty="0"/>
              <a:t>Κρατικές Μεταβιβαστικές Πληρωμές</a:t>
            </a:r>
            <a:endParaRPr lang="en-US" dirty="0"/>
          </a:p>
          <a:p>
            <a:pPr lvl="3"/>
            <a:r>
              <a:rPr lang="el-GR" b="1" i="0" dirty="0">
                <a:solidFill>
                  <a:srgbClr val="87004A"/>
                </a:solidFill>
              </a:rPr>
              <a:t>Μεταβιβαστική Πληρωμή</a:t>
            </a:r>
            <a:r>
              <a:rPr lang="en-US" b="1" i="0" dirty="0"/>
              <a:t>: </a:t>
            </a:r>
            <a:r>
              <a:rPr lang="el-GR" i="0" dirty="0"/>
              <a:t>Μία πληρωμή σε ένα άτομο που δε συμβαίνει ως ανταπόδοση για αγαθά ή υπηρεσίες που προσφέρονται αυτή τη στιγμή</a:t>
            </a:r>
            <a:endParaRPr lang="en-US" i="0" dirty="0"/>
          </a:p>
          <a:p>
            <a:pPr lvl="2"/>
            <a:r>
              <a:rPr lang="el-GR" dirty="0"/>
              <a:t>Ελεύθερος χρόνος</a:t>
            </a:r>
            <a:endParaRPr lang="en-US" dirty="0"/>
          </a:p>
          <a:p>
            <a:pPr lvl="2"/>
            <a:endParaRPr lang="en-US" i="0"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6</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072725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7-1 </a:t>
            </a:r>
            <a:r>
              <a:rPr lang="el-GR" dirty="0"/>
              <a:t>Ακαθάριστο Εγχώριο Προϊόν </a:t>
            </a:r>
            <a:r>
              <a:rPr lang="en-US" sz="1400" dirty="0"/>
              <a:t>(5 </a:t>
            </a:r>
            <a:r>
              <a:rPr lang="el-GR" sz="1400" dirty="0"/>
              <a:t>από</a:t>
            </a:r>
            <a:r>
              <a:rPr lang="en-US" sz="1400" dirty="0"/>
              <a:t> 5) </a:t>
            </a:r>
          </a:p>
        </p:txBody>
      </p:sp>
      <p:sp>
        <p:nvSpPr>
          <p:cNvPr id="3" name="Content Placeholder 2"/>
          <p:cNvSpPr>
            <a:spLocks noGrp="1"/>
          </p:cNvSpPr>
          <p:nvPr>
            <p:ph idx="1"/>
          </p:nvPr>
        </p:nvSpPr>
        <p:spPr>
          <a:xfrm>
            <a:off x="466082" y="1470681"/>
            <a:ext cx="8329089" cy="4938057"/>
          </a:xfrm>
        </p:spPr>
        <p:txBody>
          <a:bodyPr>
            <a:normAutofit lnSpcReduction="10000"/>
          </a:bodyPr>
          <a:lstStyle/>
          <a:p>
            <a:pPr lvl="1"/>
            <a:r>
              <a:rPr lang="en-US" sz="2200" b="1" dirty="0">
                <a:latin typeface="Century Gothic" panose="020B0502020202020204" pitchFamily="34" charset="0"/>
              </a:rPr>
              <a:t>7-1</a:t>
            </a:r>
            <a:r>
              <a:rPr lang="el-GR" sz="2200" b="1" dirty="0">
                <a:latin typeface="Century Gothic" panose="020B0502020202020204" pitchFamily="34" charset="0"/>
              </a:rPr>
              <a:t>δ</a:t>
            </a:r>
            <a:r>
              <a:rPr lang="en-US" sz="2200" b="1" dirty="0">
                <a:latin typeface="Century Gothic" panose="020B0502020202020204" pitchFamily="34" charset="0"/>
              </a:rPr>
              <a:t> </a:t>
            </a:r>
            <a:r>
              <a:rPr lang="el-GR" sz="2200" b="1" dirty="0">
                <a:latin typeface="Century Gothic" panose="020B0502020202020204" pitchFamily="34" charset="0"/>
              </a:rPr>
              <a:t>Το ΑΕΠ δεν Προσαρμόζεται σε Αρνητικά Αγαθά που Δημιουργούνται κατά την Παραγωγή των Αγαθών</a:t>
            </a:r>
            <a:endParaRPr lang="en-US" sz="2200" b="1" dirty="0">
              <a:latin typeface="Century Gothic" panose="020B0502020202020204" pitchFamily="34" charset="0"/>
            </a:endParaRPr>
          </a:p>
          <a:p>
            <a:pPr lvl="2"/>
            <a:r>
              <a:rPr lang="el-GR" dirty="0"/>
              <a:t>Η οικονομική μεγέθυνση συχνά επιφέρει ορισμένα αρνητικά αγαθά (κάθε τι από το οποίο τα άτομα λαμβάνουν αρνητική χρησιμότητα ή δυσαρέσκεια)</a:t>
            </a:r>
            <a:r>
              <a:rPr lang="en-US" dirty="0"/>
              <a:t> growth often comes</a:t>
            </a:r>
          </a:p>
          <a:p>
            <a:pPr lvl="1"/>
            <a:r>
              <a:rPr lang="en-US" dirty="0"/>
              <a:t>7-1</a:t>
            </a:r>
            <a:r>
              <a:rPr lang="el-GR" dirty="0"/>
              <a:t>ε</a:t>
            </a:r>
            <a:r>
              <a:rPr lang="en-US" dirty="0"/>
              <a:t> </a:t>
            </a:r>
            <a:r>
              <a:rPr lang="el-GR" dirty="0"/>
              <a:t>Κατά Κεφαλήν ΑΕΠ</a:t>
            </a:r>
            <a:endParaRPr lang="en-US" dirty="0"/>
          </a:p>
          <a:p>
            <a:pPr lvl="2"/>
            <a:r>
              <a:rPr lang="el-GR" dirty="0"/>
              <a:t>Αν διαιρέσουμε το ΑΕΠ μιας χώρας με τον πληθυσμό της, τότε καταλήγουμε στο </a:t>
            </a:r>
            <a:r>
              <a:rPr lang="el-GR" i="1" dirty="0"/>
              <a:t>κατά κεφαλήν</a:t>
            </a:r>
            <a:r>
              <a:rPr lang="en-US" dirty="0"/>
              <a:t> </a:t>
            </a:r>
            <a:r>
              <a:rPr lang="el-GR" dirty="0"/>
              <a:t>ΑΕΠ</a:t>
            </a:r>
            <a:endParaRPr lang="en-US" dirty="0"/>
          </a:p>
          <a:p>
            <a:pPr lvl="2"/>
            <a:r>
              <a:rPr lang="el-GR" dirty="0"/>
              <a:t>Το</a:t>
            </a:r>
            <a:r>
              <a:rPr lang="en-US" dirty="0"/>
              <a:t> 2015, </a:t>
            </a:r>
            <a:r>
              <a:rPr lang="el-GR" dirty="0"/>
              <a:t>το κατά κεφαλήν ΑΕΠ</a:t>
            </a:r>
            <a:r>
              <a:rPr lang="en-US" dirty="0"/>
              <a:t> </a:t>
            </a:r>
            <a:r>
              <a:rPr lang="el-GR" dirty="0"/>
              <a:t>στις ΗΠΑ ήταν </a:t>
            </a:r>
            <a:r>
              <a:rPr lang="en-US" dirty="0"/>
              <a:t>$56</a:t>
            </a:r>
            <a:r>
              <a:rPr lang="el-GR" dirty="0"/>
              <a:t>.</a:t>
            </a:r>
            <a:r>
              <a:rPr lang="en-US" dirty="0"/>
              <a:t>115</a:t>
            </a:r>
          </a:p>
          <a:p>
            <a:pPr lvl="2"/>
            <a:r>
              <a:rPr lang="el-GR" dirty="0"/>
              <a:t>Χρήματα και Ευτυχία</a:t>
            </a:r>
            <a:r>
              <a:rPr lang="en-US" dirty="0"/>
              <a:t>: </a:t>
            </a:r>
            <a:r>
              <a:rPr lang="el-GR" dirty="0"/>
              <a:t>Το παράδοξο του</a:t>
            </a:r>
            <a:r>
              <a:rPr lang="en-US" dirty="0"/>
              <a:t> </a:t>
            </a:r>
            <a:r>
              <a:rPr lang="en-US" dirty="0" err="1"/>
              <a:t>Easterlin</a:t>
            </a:r>
            <a:r>
              <a:rPr lang="en-US" dirty="0"/>
              <a:t> </a:t>
            </a:r>
            <a:r>
              <a:rPr lang="el-GR" dirty="0"/>
              <a:t>έχει αμφισβητηθεί από τους </a:t>
            </a:r>
            <a:r>
              <a:rPr lang="en-US" dirty="0"/>
              <a:t>Stevenson &amp; Wolfers</a:t>
            </a:r>
          </a:p>
          <a:p>
            <a:pPr lvl="2"/>
            <a:endParaRPr lang="en-US" i="0"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7</a:t>
            </a:fld>
            <a:endParaRPr lang="en-US" sz="1100">
              <a:latin typeface="Arial Narrow Bold" charset="0"/>
              <a:cs typeface="Arial Narrow Bold" charset="0"/>
            </a:endParaRPr>
          </a:p>
        </p:txBody>
      </p:sp>
    </p:spTree>
    <p:extLst>
      <p:ext uri="{BB962C8B-B14F-4D97-AF65-F5344CB8AC3E}">
        <p14:creationId xmlns:p14="http://schemas.microsoft.com/office/powerpoint/2010/main" val="558088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Εισόδημα και Υποκειμενική Ευημερία </a:t>
            </a:r>
            <a:r>
              <a:rPr lang="en-US" sz="1400" dirty="0"/>
              <a:t>(</a:t>
            </a:r>
            <a:r>
              <a:rPr lang="el-GR" sz="1400" dirty="0"/>
              <a:t>μέρος</a:t>
            </a:r>
            <a:r>
              <a:rPr lang="en-US" sz="1400" dirty="0"/>
              <a:t> 1) </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8</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a:t>
            </a:r>
          </a:p>
        </p:txBody>
      </p:sp>
      <p:pic>
        <p:nvPicPr>
          <p:cNvPr id="6" name="Εικόνα 5">
            <a:extLst>
              <a:ext uri="{FF2B5EF4-FFF2-40B4-BE49-F238E27FC236}">
                <a16:creationId xmlns:a16="http://schemas.microsoft.com/office/drawing/2014/main" id="{C2B5FE08-6B08-4D7E-BF05-40192463382E}"/>
              </a:ext>
            </a:extLst>
          </p:cNvPr>
          <p:cNvPicPr>
            <a:picLocks noChangeAspect="1"/>
          </p:cNvPicPr>
          <p:nvPr/>
        </p:nvPicPr>
        <p:blipFill>
          <a:blip r:embed="rId2"/>
          <a:stretch>
            <a:fillRect/>
          </a:stretch>
        </p:blipFill>
        <p:spPr>
          <a:xfrm>
            <a:off x="1803086" y="1284065"/>
            <a:ext cx="5190389" cy="4393547"/>
          </a:xfrm>
          <a:prstGeom prst="rect">
            <a:avLst/>
          </a:prstGeom>
        </p:spPr>
      </p:pic>
      <p:pic>
        <p:nvPicPr>
          <p:cNvPr id="7" name="Εικόνα 6">
            <a:extLst>
              <a:ext uri="{FF2B5EF4-FFF2-40B4-BE49-F238E27FC236}">
                <a16:creationId xmlns:a16="http://schemas.microsoft.com/office/drawing/2014/main" id="{F6C16E90-8053-4426-A04D-F0CAB6B52CC9}"/>
              </a:ext>
            </a:extLst>
          </p:cNvPr>
          <p:cNvPicPr>
            <a:picLocks noChangeAspect="1"/>
          </p:cNvPicPr>
          <p:nvPr/>
        </p:nvPicPr>
        <p:blipFill>
          <a:blip r:embed="rId3"/>
          <a:stretch>
            <a:fillRect/>
          </a:stretch>
        </p:blipFill>
        <p:spPr>
          <a:xfrm>
            <a:off x="154744" y="5761693"/>
            <a:ext cx="8834511" cy="716562"/>
          </a:xfrm>
          <a:prstGeom prst="rect">
            <a:avLst/>
          </a:prstGeom>
        </p:spPr>
      </p:pic>
    </p:spTree>
    <p:extLst>
      <p:ext uri="{BB962C8B-B14F-4D97-AF65-F5344CB8AC3E}">
        <p14:creationId xmlns:p14="http://schemas.microsoft.com/office/powerpoint/2010/main" val="3255029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Εισόδημα και Υποκειμενική Ευημερία </a:t>
            </a:r>
            <a:r>
              <a:rPr lang="en-US" sz="1400" dirty="0"/>
              <a:t>(</a:t>
            </a:r>
            <a:r>
              <a:rPr lang="el-GR" sz="1400" dirty="0"/>
              <a:t>μέρος</a:t>
            </a:r>
            <a:r>
              <a:rPr lang="en-US" sz="1400" dirty="0"/>
              <a:t> </a:t>
            </a:r>
            <a:r>
              <a:rPr lang="el-GR" sz="1400" dirty="0"/>
              <a:t>2</a:t>
            </a:r>
            <a:r>
              <a:rPr lang="en-US" sz="1400" dirty="0"/>
              <a:t>) </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9</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a:t>
            </a:r>
          </a:p>
        </p:txBody>
      </p:sp>
      <p:pic>
        <p:nvPicPr>
          <p:cNvPr id="6" name="Εικόνα 5">
            <a:extLst>
              <a:ext uri="{FF2B5EF4-FFF2-40B4-BE49-F238E27FC236}">
                <a16:creationId xmlns:a16="http://schemas.microsoft.com/office/drawing/2014/main" id="{97105D60-2E19-4F07-9E30-8BA824330555}"/>
              </a:ext>
            </a:extLst>
          </p:cNvPr>
          <p:cNvPicPr>
            <a:picLocks noChangeAspect="1"/>
          </p:cNvPicPr>
          <p:nvPr/>
        </p:nvPicPr>
        <p:blipFill>
          <a:blip r:embed="rId2"/>
          <a:stretch>
            <a:fillRect/>
          </a:stretch>
        </p:blipFill>
        <p:spPr>
          <a:xfrm>
            <a:off x="1390064" y="1364247"/>
            <a:ext cx="5995475" cy="5088651"/>
          </a:xfrm>
          <a:prstGeom prst="rect">
            <a:avLst/>
          </a:prstGeom>
        </p:spPr>
      </p:pic>
    </p:spTree>
    <p:extLst>
      <p:ext uri="{BB962C8B-B14F-4D97-AF65-F5344CB8AC3E}">
        <p14:creationId xmlns:p14="http://schemas.microsoft.com/office/powerpoint/2010/main" val="3965142223"/>
      </p:ext>
    </p:extLst>
  </p:cSld>
  <p:clrMapOvr>
    <a:masterClrMapping/>
  </p:clrMapOvr>
</p:sld>
</file>

<file path=ppt/theme/theme1.xml><?xml version="1.0" encoding="utf-8"?>
<a:theme xmlns:a="http://schemas.openxmlformats.org/drawingml/2006/main" name="Arnold12e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Arnold12e_new.pot</Template>
  <TotalTime>3771</TotalTime>
  <Words>2092</Words>
  <Application>Microsoft Office PowerPoint</Application>
  <PresentationFormat>Προβολή στην οθόνη (4:3)</PresentationFormat>
  <Paragraphs>182</Paragraphs>
  <Slides>32</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32</vt:i4>
      </vt:variant>
    </vt:vector>
  </HeadingPairs>
  <TitlesOfParts>
    <vt:vector size="41" baseType="lpstr">
      <vt:lpstr>Arial</vt:lpstr>
      <vt:lpstr>Arial Narrow</vt:lpstr>
      <vt:lpstr>Arial Narrow Bold</vt:lpstr>
      <vt:lpstr>Calibri</vt:lpstr>
      <vt:lpstr>Century Gothic</vt:lpstr>
      <vt:lpstr>Century Schoolbook</vt:lpstr>
      <vt:lpstr>Lucida Grande</vt:lpstr>
      <vt:lpstr>Palatino Linotype</vt:lpstr>
      <vt:lpstr>Arnold12e_new</vt:lpstr>
      <vt:lpstr>7</vt:lpstr>
      <vt:lpstr>Παρουσίαση του PowerPoint</vt:lpstr>
      <vt:lpstr>7-1  Ακαθάριστο Εγχώριο Προϊόν (1 από 5) </vt:lpstr>
      <vt:lpstr>7-1 Ακαθάριστο Εγχώριο Προϊόν (2 από 5) </vt:lpstr>
      <vt:lpstr>7-1 Ακαθάριστο Εγχώριο Προϊόν (3 από 5) </vt:lpstr>
      <vt:lpstr>7-1 Ακαθάριστο Εγχώριο Προϊόν (4 από 5) </vt:lpstr>
      <vt:lpstr>7-1 Ακαθάριστο Εγχώριο Προϊόν (5 από 5) </vt:lpstr>
      <vt:lpstr>Εισόδημα και Υποκειμενική Ευημερία (μέρος 1) </vt:lpstr>
      <vt:lpstr>Εισόδημα και Υποκειμενική Ευημερία (μέρος 2) </vt:lpstr>
      <vt:lpstr>7-2  Υπολογισμός του ΑΕΠ με την Προσέγγιση των Δαπανών για Μια Πραγματική Οικονομία (1 από 6) </vt:lpstr>
      <vt:lpstr>7-2 Υπολογισμός του ΑΕΠ με την Προσέγγιση των Δαπανών για Μια Πραγματική Οικονομία (2 από 6) </vt:lpstr>
      <vt:lpstr>7-2 Υπολογισμός του ΑΕΠ με την Προσέγγιση των Δαπανών για Μια Πραγματική Οικονομία  (3 από 6) </vt:lpstr>
      <vt:lpstr>7-2 Υπολογισμός του ΑΕΠ με την Προσέγγιση των Δαπανών για Μια Πραγματική Οικονομία  (4 από 6) </vt:lpstr>
      <vt:lpstr>Υπολογισμός του ΑΕΠ με την Προσέγγιση των Δαπανών </vt:lpstr>
      <vt:lpstr>Στοιχεία του ΑΕΠ (Προσέγγιση Δαπανών) </vt:lpstr>
      <vt:lpstr>7-2  Υπολογισμός του ΑΕΠ με την Προσέγγιση των Δαπανών για Μια Πραγματική Οικονομία (5 από 6) </vt:lpstr>
      <vt:lpstr>7-2  Υπολογισμός του ΑΕΠ με την Προσέγγιση των Δαπανών για Μια Πραγματική Οικονομία (6 από 6) </vt:lpstr>
      <vt:lpstr>7-3  Η Εισοδηματική Προσέγγιση για τον Υπολογισμό του ΑΕΠ για Μια Πραγματική Οικονομία (1 από 5) </vt:lpstr>
      <vt:lpstr>Ανάλυση του Πληθυσμού και του Εργατικού Δυναμικού των ΗΠΑ</vt:lpstr>
      <vt:lpstr>7-3  Η Εισοδηματική Προσέγγιση για τον Υπολογισμό του ΑΕΠ για Μια Πραγματική Οικονομία (2 από 5) </vt:lpstr>
      <vt:lpstr>Κατά Κεφαλήν ΑΕΠ σε Διάφορες Χώρες</vt:lpstr>
      <vt:lpstr>7-3 Η Εισοδηματική Προσέγγιση για τον Υπολογισμό του ΑΕΠ για Μια Πραγματική Οικονομία (3 από 5) </vt:lpstr>
      <vt:lpstr>Η Εισοδηματική Προσέγγιση για τον Υπολογισμό του ΑΕΠ</vt:lpstr>
      <vt:lpstr>7-3 Η Εισοδηματική Προσέγγιση για τον Υπολογισμό του ΑΕΠ για Μια Πραγματική Οικονομία (4 από 5) </vt:lpstr>
      <vt:lpstr>7-3 Η Εισοδηματική Προσέγγιση για τον Υπολογισμό του ΑΕΠ για Μια Πραγματική Οικονομία (5 από 5) </vt:lpstr>
      <vt:lpstr>7-4  Πραγματικό ΑΕΠ (1 από 6) </vt:lpstr>
      <vt:lpstr>7-4  Πραγματικό ΑΕΠ (2 από 6) </vt:lpstr>
      <vt:lpstr>7-4 Πραγματικό ΑΕΠ (3 από 6) </vt:lpstr>
      <vt:lpstr>7-4 Πραγματικό ΑΕΠ (4 από 6) </vt:lpstr>
      <vt:lpstr>7-4 Πραγματικό ΑΕΠ (5 από 6) </vt:lpstr>
      <vt:lpstr>Οι Φάσεις του Επιχειρηματικού Κύκλου</vt:lpstr>
      <vt:lpstr>7-4 Πραγματικό ΑΕΠ (6 από 6) </vt:lpstr>
    </vt:vector>
  </TitlesOfParts>
  <Company>just 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patti hudepohl</dc:creator>
  <cp:lastModifiedBy>pc3</cp:lastModifiedBy>
  <cp:revision>119</cp:revision>
  <dcterms:created xsi:type="dcterms:W3CDTF">2017-01-09T20:37:40Z</dcterms:created>
  <dcterms:modified xsi:type="dcterms:W3CDTF">2021-06-29T10:29:07Z</dcterms:modified>
</cp:coreProperties>
</file>