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1" r:id="rId1"/>
  </p:sldMasterIdLst>
  <p:notesMasterIdLst>
    <p:notesMasterId r:id="rId19"/>
  </p:notesMasterIdLst>
  <p:sldIdLst>
    <p:sldId id="256" r:id="rId2"/>
    <p:sldId id="272" r:id="rId3"/>
    <p:sldId id="273" r:id="rId4"/>
    <p:sldId id="287" r:id="rId5"/>
    <p:sldId id="274" r:id="rId6"/>
    <p:sldId id="275" r:id="rId7"/>
    <p:sldId id="276" r:id="rId8"/>
    <p:sldId id="277" r:id="rId9"/>
    <p:sldId id="278" r:id="rId10"/>
    <p:sldId id="284" r:id="rId11"/>
    <p:sldId id="279" r:id="rId12"/>
    <p:sldId id="280" r:id="rId13"/>
    <p:sldId id="285" r:id="rId14"/>
    <p:sldId id="286" r:id="rId15"/>
    <p:sldId id="281" r:id="rId16"/>
    <p:sldId id="282" r:id="rId17"/>
    <p:sldId id="28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F5BF9-E8EA-4DC0-BB7E-08416B137990}" type="datetimeFigureOut">
              <a:rPr lang="en-US" smtClean="0"/>
              <a:t>11/12/2019</a:t>
            </a:fld>
            <a:endParaRPr lang="en-US"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80241-8FBE-43AE-8FC3-DACDC933D84A}" type="slidenum">
              <a:rPr lang="en-US" smtClean="0"/>
              <a:t>‹#›</a:t>
            </a:fld>
            <a:endParaRPr lang="en-US" dirty="0"/>
          </a:p>
        </p:txBody>
      </p:sp>
    </p:spTree>
    <p:extLst>
      <p:ext uri="{BB962C8B-B14F-4D97-AF65-F5344CB8AC3E}">
        <p14:creationId xmlns:p14="http://schemas.microsoft.com/office/powerpoint/2010/main" val="503545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E1DC7F14-0A28-4AF5-B943-24481685C670}" type="datetime1">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TextBox 6"/>
          <p:cNvSpPr txBox="1"/>
          <p:nvPr userDrawn="1"/>
        </p:nvSpPr>
        <p:spPr>
          <a:xfrm>
            <a:off x="0" y="6409592"/>
            <a:ext cx="1120820" cy="369332"/>
          </a:xfrm>
          <a:prstGeom prst="rect">
            <a:avLst/>
          </a:prstGeom>
          <a:noFill/>
        </p:spPr>
        <p:txBody>
          <a:bodyPr wrap="none" rtlCol="0">
            <a:spAutoFit/>
          </a:bodyPr>
          <a:lstStyle/>
          <a:p>
            <a:r>
              <a:rPr lang="el-GR" dirty="0"/>
              <a:t>ΓΕΩ 444</a:t>
            </a:r>
            <a:r>
              <a:rPr lang="en-US" dirty="0"/>
              <a:t> </a:t>
            </a:r>
          </a:p>
        </p:txBody>
      </p:sp>
    </p:spTree>
    <p:extLst>
      <p:ext uri="{BB962C8B-B14F-4D97-AF65-F5344CB8AC3E}">
        <p14:creationId xmlns:p14="http://schemas.microsoft.com/office/powerpoint/2010/main" val="2866139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7EB2394-F4DC-494F-83D7-215F55DBEEBF}" type="datetime1">
              <a:rPr lang="en-US" smtClean="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18209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CF390A39-924E-40B1-A210-86363F36F7BF}" type="datetime1">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64073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a:t>Επεξεργασία 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1C01B407-E27E-4748-B44A-AA8163C64352}" type="datetime1">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31178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5C990150-4949-4180-8594-EFF38857ADF9}" type="datetime1">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3769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AA273F2-BBBB-4040-8DB1-E7BE5CE5EB9C}" type="datetime1">
              <a:rPr lang="en-US" smtClean="0"/>
              <a:t>11/12/2019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83275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89673C-0826-4495-8A76-9CF1CA4E31F7}" type="datetime1">
              <a:rPr lang="en-US" smtClean="0"/>
              <a:t>11/12/2019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4073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0537EDDD-27FA-4B2D-B7FB-F93C7C11BE21}" type="datetime1">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85344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C6157D27-0BCD-4A84-BC91-EFBEC78F0052}" type="datetime1">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19526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3"/>
          <p:cNvSpPr>
            <a:spLocks noGrp="1"/>
          </p:cNvSpPr>
          <p:nvPr>
            <p:ph type="dt" sz="half" idx="10"/>
          </p:nvPr>
        </p:nvSpPr>
        <p:spPr/>
        <p:txBody>
          <a:bodyPr/>
          <a:lstStyle/>
          <a:p>
            <a:fld id="{DDFDCA20-2E13-4515-99C7-F4F915F4146C}" type="datetime1">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8136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52F01215-EFA3-42F9-8302-38436BFE280D}" type="datetime1">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3144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8807CE8E-0439-4207-92A1-D1BCCC8E8AB2}" type="datetime1">
              <a:rPr lang="en-US" smtClean="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8515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E775F964-1E2D-436B-9238-67BE59227D00}" type="datetime1">
              <a:rPr lang="en-US" smtClean="0"/>
              <a:t>11/12/2019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8165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7" name="Date Placeholder 2"/>
          <p:cNvSpPr>
            <a:spLocks noGrp="1"/>
          </p:cNvSpPr>
          <p:nvPr>
            <p:ph type="dt" sz="half" idx="10"/>
          </p:nvPr>
        </p:nvSpPr>
        <p:spPr/>
        <p:txBody>
          <a:bodyPr/>
          <a:lstStyle/>
          <a:p>
            <a:fld id="{C539A344-6F27-46B8-A76A-43C217F9D904}" type="datetime1">
              <a:rPr lang="en-US" smtClean="0"/>
              <a:t>11/12/2019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926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D383649-068B-48B6-B579-0B457335B01D}" type="datetime1">
              <a:rPr lang="en-US" smtClean="0"/>
              <a:t>11/12/2019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4602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7" name="Date Placeholder 4"/>
          <p:cNvSpPr>
            <a:spLocks noGrp="1"/>
          </p:cNvSpPr>
          <p:nvPr>
            <p:ph type="dt" sz="half" idx="10"/>
          </p:nvPr>
        </p:nvSpPr>
        <p:spPr/>
        <p:txBody>
          <a:bodyPr/>
          <a:lstStyle/>
          <a:p>
            <a:fld id="{FCD820A9-2CB3-4E6E-AB4A-25355DF4E965}" type="datetime1">
              <a:rPr lang="en-US" smtClean="0"/>
              <a:t>11/12/2019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0759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5EBB8842-7094-4124-B130-96712F776112}" type="datetime1">
              <a:rPr lang="en-US" smtClean="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89304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1123612" y="6477000"/>
            <a:ext cx="990599" cy="304799"/>
          </a:xfrm>
          <a:prstGeom prst="rect">
            <a:avLst/>
          </a:prstGeom>
        </p:spPr>
        <p:txBody>
          <a:bodyPr vert="horz" lIns="91440" tIns="45720" rIns="91440" bIns="45720" rtlCol="0" anchor="t"/>
          <a:lstStyle>
            <a:lvl1pPr algn="l">
              <a:defRPr sz="1200" b="1" i="0">
                <a:solidFill>
                  <a:schemeClr val="tx1">
                    <a:alpha val="60000"/>
                  </a:schemeClr>
                </a:solidFill>
              </a:defRPr>
            </a:lvl1pPr>
          </a:lstStyle>
          <a:p>
            <a:fld id="{F94E836B-0C3A-4C18-9921-B895F168138C}" type="datetime1">
              <a:rPr lang="en-US" smtClean="0"/>
              <a:t>11/12/2019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8284373"/>
      </p:ext>
    </p:extLst>
  </p:cSld>
  <p:clrMap bg1="dk1" tx1="lt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Lst>
  <p:hf hdr="0" ft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ncjrs.gov/pdffiles1/nij/209393.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69000"/>
                <a:hueMod val="108000"/>
                <a:satMod val="164000"/>
                <a:lumMod val="74000"/>
              </a:schemeClr>
              <a:schemeClr val="bg2">
                <a:tint val="96000"/>
                <a:hueMod val="88000"/>
                <a:satMod val="140000"/>
                <a:lumMod val="13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7464490" y="979102"/>
            <a:ext cx="4760939" cy="3308840"/>
          </a:xfrm>
        </p:spPr>
        <p:txBody>
          <a:bodyPr>
            <a:normAutofit/>
          </a:bodyPr>
          <a:lstStyle/>
          <a:p>
            <a:r>
              <a:rPr lang="el-GR" sz="4000" dirty="0"/>
              <a:t>Εισαγωγή στην ανάλυση θερμών σημείων (</a:t>
            </a:r>
            <a:r>
              <a:rPr lang="en-US" sz="4000" dirty="0"/>
              <a:t>hotspots)</a:t>
            </a:r>
          </a:p>
        </p:txBody>
      </p:sp>
      <p:sp>
        <p:nvSpPr>
          <p:cNvPr id="3" name="Υπότιτλος 2"/>
          <p:cNvSpPr>
            <a:spLocks noGrp="1"/>
          </p:cNvSpPr>
          <p:nvPr>
            <p:ph type="subTitle" idx="1"/>
          </p:nvPr>
        </p:nvSpPr>
        <p:spPr>
          <a:xfrm>
            <a:off x="8201838" y="4763803"/>
            <a:ext cx="3919509" cy="1896076"/>
          </a:xfrm>
        </p:spPr>
        <p:txBody>
          <a:bodyPr>
            <a:normAutofit/>
          </a:bodyPr>
          <a:lstStyle/>
          <a:p>
            <a:pPr algn="r">
              <a:lnSpc>
                <a:spcPct val="90000"/>
              </a:lnSpc>
            </a:pPr>
            <a:r>
              <a:rPr lang="el-GR" sz="1800" cap="none" dirty="0"/>
              <a:t>Δρ. Παλαιολόγος Παλαιολόγου</a:t>
            </a:r>
            <a:endParaRPr lang="en-US" sz="1800" cap="none" dirty="0"/>
          </a:p>
          <a:p>
            <a:pPr algn="r">
              <a:lnSpc>
                <a:spcPct val="90000"/>
              </a:lnSpc>
            </a:pPr>
            <a:r>
              <a:rPr lang="el-GR" sz="1600" cap="none" dirty="0"/>
              <a:t>Μεταδιδάκτορας ερευνητής, Πανεπιστήμιο Αιγαίου, Τμήμα Γεωγραφίας</a:t>
            </a:r>
          </a:p>
        </p:txBody>
      </p:sp>
      <p:sp>
        <p:nvSpPr>
          <p:cNvPr id="10" name="Θέση ημερομηνίας 9"/>
          <p:cNvSpPr>
            <a:spLocks noGrp="1"/>
          </p:cNvSpPr>
          <p:nvPr>
            <p:ph type="dt" sz="half" idx="10"/>
          </p:nvPr>
        </p:nvSpPr>
        <p:spPr>
          <a:xfrm>
            <a:off x="8706921" y="6492241"/>
            <a:ext cx="3414427" cy="304799"/>
          </a:xfrm>
        </p:spPr>
        <p:txBody>
          <a:bodyPr>
            <a:normAutofit/>
          </a:bodyPr>
          <a:lstStyle/>
          <a:p>
            <a:pPr algn="r">
              <a:spcAft>
                <a:spcPts val="600"/>
              </a:spcAft>
            </a:pPr>
            <a:fld id="{803201D9-342A-4D08-BB22-692A927ED05B}" type="datetime1">
              <a:rPr lang="en-US" smtClean="0"/>
              <a:t>11/12/2019</a:t>
            </a:fld>
            <a:endParaRPr lang="en-US" dirty="0"/>
          </a:p>
        </p:txBody>
      </p:sp>
      <p:sp>
        <p:nvSpPr>
          <p:cNvPr id="4" name="Θέση αριθμού διαφάνειας 3">
            <a:extLst>
              <a:ext uri="{FF2B5EF4-FFF2-40B4-BE49-F238E27FC236}">
                <a16:creationId xmlns:a16="http://schemas.microsoft.com/office/drawing/2014/main" id="{00CA076F-672B-4836-9436-570E4476F706}"/>
              </a:ext>
            </a:extLst>
          </p:cNvPr>
          <p:cNvSpPr>
            <a:spLocks noGrp="1"/>
          </p:cNvSpPr>
          <p:nvPr>
            <p:ph type="sldNum" sz="quarter" idx="12"/>
          </p:nvPr>
        </p:nvSpPr>
        <p:spPr/>
        <p:txBody>
          <a:bodyPr/>
          <a:lstStyle/>
          <a:p>
            <a:fld id="{6D22F896-40B5-4ADD-8801-0D06FADFA095}" type="slidenum">
              <a:rPr lang="en-US" smtClean="0"/>
              <a:t>1</a:t>
            </a:fld>
            <a:endParaRPr lang="en-US" dirty="0"/>
          </a:p>
        </p:txBody>
      </p:sp>
      <p:pic>
        <p:nvPicPr>
          <p:cNvPr id="19" name="Εικόνα 18" descr="Εικόνα που περιέχει σχεδίαση&#10;&#10;Περιγραφή που δημιουργήθηκε αυτόματα">
            <a:extLst>
              <a:ext uri="{FF2B5EF4-FFF2-40B4-BE49-F238E27FC236}">
                <a16:creationId xmlns:a16="http://schemas.microsoft.com/office/drawing/2014/main" id="{0DC380E4-B346-4F7D-9D9B-A6757AB316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22861" y="60960"/>
            <a:ext cx="1222957" cy="1222957"/>
          </a:xfrm>
          <a:prstGeom prst="rect">
            <a:avLst/>
          </a:prstGeom>
        </p:spPr>
      </p:pic>
      <p:sp>
        <p:nvSpPr>
          <p:cNvPr id="5" name="Ορθογώνιο 4">
            <a:extLst>
              <a:ext uri="{FF2B5EF4-FFF2-40B4-BE49-F238E27FC236}">
                <a16:creationId xmlns:a16="http://schemas.microsoft.com/office/drawing/2014/main" id="{46B73807-B88A-4280-A1A2-5D1683DAE0C6}"/>
              </a:ext>
            </a:extLst>
          </p:cNvPr>
          <p:cNvSpPr/>
          <p:nvPr/>
        </p:nvSpPr>
        <p:spPr>
          <a:xfrm>
            <a:off x="0" y="6122909"/>
            <a:ext cx="1362874" cy="369332"/>
          </a:xfrm>
          <a:prstGeom prst="rect">
            <a:avLst/>
          </a:prstGeom>
        </p:spPr>
        <p:txBody>
          <a:bodyPr wrap="none">
            <a:spAutoFit/>
          </a:bodyPr>
          <a:lstStyle/>
          <a:p>
            <a:r>
              <a:rPr lang="el-GR" dirty="0"/>
              <a:t>Διάλεξη </a:t>
            </a:r>
            <a:r>
              <a:rPr lang="en-US" dirty="0"/>
              <a:t>4</a:t>
            </a:r>
            <a:r>
              <a:rPr lang="el-GR" dirty="0"/>
              <a:t>η</a:t>
            </a:r>
            <a:endParaRPr lang="en-US" dirty="0"/>
          </a:p>
        </p:txBody>
      </p:sp>
      <p:sp>
        <p:nvSpPr>
          <p:cNvPr id="7" name="Ορθογώνιο 6">
            <a:extLst>
              <a:ext uri="{FF2B5EF4-FFF2-40B4-BE49-F238E27FC236}">
                <a16:creationId xmlns:a16="http://schemas.microsoft.com/office/drawing/2014/main" id="{885636B3-57DF-4A57-B308-957AE8D14FED}"/>
              </a:ext>
            </a:extLst>
          </p:cNvPr>
          <p:cNvSpPr/>
          <p:nvPr/>
        </p:nvSpPr>
        <p:spPr>
          <a:xfrm>
            <a:off x="-1" y="60960"/>
            <a:ext cx="8795657" cy="369332"/>
          </a:xfrm>
          <a:prstGeom prst="rect">
            <a:avLst/>
          </a:prstGeom>
        </p:spPr>
        <p:txBody>
          <a:bodyPr wrap="square">
            <a:spAutoFit/>
          </a:bodyPr>
          <a:lstStyle/>
          <a:p>
            <a:r>
              <a:rPr lang="el-GR" dirty="0"/>
              <a:t>Εφαρμογές Γεωπληροφορικής στις Κοινωνικές Επιστήμες</a:t>
            </a:r>
            <a:endParaRPr lang="en-US" dirty="0"/>
          </a:p>
        </p:txBody>
      </p:sp>
      <p:pic>
        <p:nvPicPr>
          <p:cNvPr id="9" name="Εικόνα 8" descr="Εικόνα που περιέχει κείμενο, χάρτης&#10;&#10;Περιγραφή που δημιουργήθηκε αυτόματα">
            <a:extLst>
              <a:ext uri="{FF2B5EF4-FFF2-40B4-BE49-F238E27FC236}">
                <a16:creationId xmlns:a16="http://schemas.microsoft.com/office/drawing/2014/main" id="{9C733784-C3AB-44A2-BBEE-881463DE3392}"/>
              </a:ext>
            </a:extLst>
          </p:cNvPr>
          <p:cNvPicPr>
            <a:picLocks noChangeAspect="1"/>
          </p:cNvPicPr>
          <p:nvPr/>
        </p:nvPicPr>
        <p:blipFill>
          <a:blip r:embed="rId4"/>
          <a:stretch>
            <a:fillRect/>
          </a:stretch>
        </p:blipFill>
        <p:spPr>
          <a:xfrm>
            <a:off x="82765" y="430292"/>
            <a:ext cx="6602540" cy="3749365"/>
          </a:xfrm>
          <a:prstGeom prst="rect">
            <a:avLst/>
          </a:prstGeom>
        </p:spPr>
      </p:pic>
      <p:pic>
        <p:nvPicPr>
          <p:cNvPr id="11" name="Εικόνα 10">
            <a:extLst>
              <a:ext uri="{FF2B5EF4-FFF2-40B4-BE49-F238E27FC236}">
                <a16:creationId xmlns:a16="http://schemas.microsoft.com/office/drawing/2014/main" id="{7BAD7023-5CF4-4023-83F3-A0309A084E1F}"/>
              </a:ext>
            </a:extLst>
          </p:cNvPr>
          <p:cNvPicPr>
            <a:picLocks noChangeAspect="1"/>
          </p:cNvPicPr>
          <p:nvPr/>
        </p:nvPicPr>
        <p:blipFill>
          <a:blip r:embed="rId5"/>
          <a:stretch>
            <a:fillRect/>
          </a:stretch>
        </p:blipFill>
        <p:spPr>
          <a:xfrm>
            <a:off x="1445640" y="3993616"/>
            <a:ext cx="3645977" cy="2803424"/>
          </a:xfrm>
          <a:prstGeom prst="rect">
            <a:avLst/>
          </a:prstGeom>
        </p:spPr>
      </p:pic>
    </p:spTree>
    <p:extLst>
      <p:ext uri="{BB962C8B-B14F-4D97-AF65-F5344CB8AC3E}">
        <p14:creationId xmlns:p14="http://schemas.microsoft.com/office/powerpoint/2010/main" val="1100242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228F0B99-AA24-435D-B0AB-4F2B51C6F93F}"/>
              </a:ext>
            </a:extLst>
          </p:cNvPr>
          <p:cNvSpPr>
            <a:spLocks noGrp="1"/>
          </p:cNvSpPr>
          <p:nvPr>
            <p:ph type="title"/>
          </p:nvPr>
        </p:nvSpPr>
        <p:spPr>
          <a:xfrm>
            <a:off x="648931" y="629266"/>
            <a:ext cx="4166510" cy="1622321"/>
          </a:xfrm>
        </p:spPr>
        <p:txBody>
          <a:bodyPr>
            <a:normAutofit/>
          </a:bodyPr>
          <a:lstStyle/>
          <a:p>
            <a:pPr>
              <a:lnSpc>
                <a:spcPct val="90000"/>
              </a:lnSpc>
            </a:pPr>
            <a:r>
              <a:rPr lang="el-GR" sz="2600" dirty="0">
                <a:solidFill>
                  <a:srgbClr val="EBEBEB"/>
                </a:solidFill>
              </a:rPr>
              <a:t>Χωρική </a:t>
            </a:r>
            <a:r>
              <a:rPr lang="el-GR" sz="2600" dirty="0" err="1">
                <a:solidFill>
                  <a:srgbClr val="EBEBEB"/>
                </a:solidFill>
              </a:rPr>
              <a:t>Αυτοσυσχέτιση</a:t>
            </a:r>
            <a:r>
              <a:rPr lang="el-GR" sz="2600" dirty="0">
                <a:solidFill>
                  <a:srgbClr val="EBEBEB"/>
                </a:solidFill>
              </a:rPr>
              <a:t>: Υπάρχει συσσωμάτωση (</a:t>
            </a:r>
            <a:r>
              <a:rPr lang="en-US" sz="2600" dirty="0">
                <a:solidFill>
                  <a:srgbClr val="EBEBEB"/>
                </a:solidFill>
              </a:rPr>
              <a:t>clustering)?</a:t>
            </a:r>
          </a:p>
        </p:txBody>
      </p:sp>
      <p:sp>
        <p:nvSpPr>
          <p:cNvPr id="16"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8" name="Freeform: Shape 17">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7" name="Θέση περιεχομένου 6" descr="Εικόνα που περιέχει κτίριο, σχεδίαση&#10;&#10;Περιγραφή που δημιουργήθηκε αυτόματα">
            <a:extLst>
              <a:ext uri="{FF2B5EF4-FFF2-40B4-BE49-F238E27FC236}">
                <a16:creationId xmlns:a16="http://schemas.microsoft.com/office/drawing/2014/main" id="{09B438A3-9CAE-4052-977A-94B2A59163A5}"/>
              </a:ext>
            </a:extLst>
          </p:cNvPr>
          <p:cNvPicPr>
            <a:picLocks noChangeAspect="1"/>
          </p:cNvPicPr>
          <p:nvPr/>
        </p:nvPicPr>
        <p:blipFill>
          <a:blip r:embed="rId2"/>
          <a:stretch>
            <a:fillRect/>
          </a:stretch>
        </p:blipFill>
        <p:spPr>
          <a:xfrm>
            <a:off x="6093992" y="1983673"/>
            <a:ext cx="5449889" cy="2890650"/>
          </a:xfrm>
          <a:prstGeom prst="rect">
            <a:avLst/>
          </a:prstGeom>
          <a:effectLst/>
        </p:spPr>
      </p:pic>
      <p:sp>
        <p:nvSpPr>
          <p:cNvPr id="20" name="Rectangle 19">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Θέση αριθμού διαφάνειας 4">
            <a:extLst>
              <a:ext uri="{FF2B5EF4-FFF2-40B4-BE49-F238E27FC236}">
                <a16:creationId xmlns:a16="http://schemas.microsoft.com/office/drawing/2014/main" id="{76E8841D-5A0E-443D-9A21-B4AFC2C29C82}"/>
              </a:ext>
            </a:extLst>
          </p:cNvPr>
          <p:cNvSpPr>
            <a:spLocks noGrp="1"/>
          </p:cNvSpPr>
          <p:nvPr>
            <p:ph type="sldNum" sz="quarter" idx="12"/>
          </p:nvPr>
        </p:nvSpPr>
        <p:spPr>
          <a:xfrm>
            <a:off x="10352540" y="295729"/>
            <a:ext cx="838199" cy="767687"/>
          </a:xfrm>
        </p:spPr>
        <p:txBody>
          <a:bodyPr>
            <a:normAutofit/>
          </a:bodyPr>
          <a:lstStyle/>
          <a:p>
            <a:pPr>
              <a:spcAft>
                <a:spcPts val="600"/>
              </a:spcAft>
            </a:pPr>
            <a:fld id="{6D22F896-40B5-4ADD-8801-0D06FADFA095}" type="slidenum">
              <a:rPr lang="en-US">
                <a:solidFill>
                  <a:srgbClr val="FFFFFF"/>
                </a:solidFill>
              </a:rPr>
              <a:pPr>
                <a:spcAft>
                  <a:spcPts val="600"/>
                </a:spcAft>
              </a:pPr>
              <a:t>10</a:t>
            </a:fld>
            <a:endParaRPr lang="en-US">
              <a:solidFill>
                <a:srgbClr val="FFFFFF"/>
              </a:solidFill>
            </a:endParaRPr>
          </a:p>
        </p:txBody>
      </p:sp>
      <p:sp>
        <p:nvSpPr>
          <p:cNvPr id="11" name="Content Placeholder 10">
            <a:extLst>
              <a:ext uri="{FF2B5EF4-FFF2-40B4-BE49-F238E27FC236}">
                <a16:creationId xmlns:a16="http://schemas.microsoft.com/office/drawing/2014/main" id="{8F896ADB-8B97-4682-B4E0-2DD2D300488F}"/>
              </a:ext>
            </a:extLst>
          </p:cNvPr>
          <p:cNvSpPr>
            <a:spLocks noGrp="1"/>
          </p:cNvSpPr>
          <p:nvPr>
            <p:ph idx="1"/>
          </p:nvPr>
        </p:nvSpPr>
        <p:spPr>
          <a:xfrm>
            <a:off x="648931" y="2438400"/>
            <a:ext cx="4166509" cy="3785419"/>
          </a:xfrm>
        </p:spPr>
        <p:txBody>
          <a:bodyPr>
            <a:normAutofit lnSpcReduction="10000"/>
          </a:bodyPr>
          <a:lstStyle/>
          <a:p>
            <a:r>
              <a:rPr lang="el-GR" dirty="0">
                <a:solidFill>
                  <a:srgbClr val="EBEBEB"/>
                </a:solidFill>
              </a:rPr>
              <a:t>Η παρουσία χωρικής αυτοσυσχέτισης στα δεδομένα είναι </a:t>
            </a:r>
            <a:r>
              <a:rPr lang="el-GR" dirty="0" err="1">
                <a:solidFill>
                  <a:srgbClr val="EBEBEB"/>
                </a:solidFill>
              </a:rPr>
              <a:t>προαπαιτούμενο</a:t>
            </a:r>
            <a:r>
              <a:rPr lang="el-GR" dirty="0">
                <a:solidFill>
                  <a:srgbClr val="EBEBEB"/>
                </a:solidFill>
              </a:rPr>
              <a:t> της χωρικής ανάλυσης.</a:t>
            </a:r>
          </a:p>
          <a:p>
            <a:r>
              <a:rPr lang="el-GR" dirty="0">
                <a:solidFill>
                  <a:srgbClr val="EBEBEB"/>
                </a:solidFill>
              </a:rPr>
              <a:t>Ο δείκτης </a:t>
            </a:r>
            <a:r>
              <a:rPr lang="en-US" dirty="0">
                <a:solidFill>
                  <a:srgbClr val="EBEBEB"/>
                </a:solidFill>
              </a:rPr>
              <a:t>Moran’s I</a:t>
            </a:r>
            <a:r>
              <a:rPr lang="el-GR" dirty="0">
                <a:solidFill>
                  <a:srgbClr val="EBEBEB"/>
                </a:solidFill>
              </a:rPr>
              <a:t> είναι ένα μέτρο εκτίμησης της χωρικής αυτοσυσχέτισης και επιστρέφει τιμές στο εύρος -1 έως 1.</a:t>
            </a:r>
            <a:r>
              <a:rPr lang="en-US" dirty="0">
                <a:solidFill>
                  <a:srgbClr val="EBEBEB"/>
                </a:solidFill>
              </a:rPr>
              <a:t> </a:t>
            </a:r>
            <a:endParaRPr lang="el-GR" dirty="0">
              <a:solidFill>
                <a:srgbClr val="EBEBEB"/>
              </a:solidFill>
            </a:endParaRPr>
          </a:p>
          <a:p>
            <a:r>
              <a:rPr lang="el-GR" dirty="0">
                <a:solidFill>
                  <a:srgbClr val="EBEBEB"/>
                </a:solidFill>
              </a:rPr>
              <a:t>Τιμές κοντά στο 0 δείχνουν τελείως τυχαία κατανομή</a:t>
            </a:r>
            <a:endParaRPr lang="en-US" dirty="0">
              <a:solidFill>
                <a:srgbClr val="EBEBEB"/>
              </a:solidFill>
            </a:endParaRPr>
          </a:p>
        </p:txBody>
      </p:sp>
      <p:sp>
        <p:nvSpPr>
          <p:cNvPr id="4" name="Θέση ημερομηνίας 3">
            <a:extLst>
              <a:ext uri="{FF2B5EF4-FFF2-40B4-BE49-F238E27FC236}">
                <a16:creationId xmlns:a16="http://schemas.microsoft.com/office/drawing/2014/main" id="{4A8EBF17-EFA0-4CF3-9E76-47FDEA2E6D7D}"/>
              </a:ext>
            </a:extLst>
          </p:cNvPr>
          <p:cNvSpPr>
            <a:spLocks noGrp="1"/>
          </p:cNvSpPr>
          <p:nvPr>
            <p:ph type="dt" sz="half" idx="10"/>
          </p:nvPr>
        </p:nvSpPr>
        <p:spPr>
          <a:xfrm>
            <a:off x="9254068" y="6355080"/>
            <a:ext cx="2290232" cy="304799"/>
          </a:xfrm>
        </p:spPr>
        <p:txBody>
          <a:bodyPr anchor="t">
            <a:normAutofit/>
          </a:bodyPr>
          <a:lstStyle/>
          <a:p>
            <a:pPr algn="r">
              <a:spcAft>
                <a:spcPts val="600"/>
              </a:spcAft>
            </a:pPr>
            <a:fld id="{DDFDCA20-2E13-4515-99C7-F4F915F4146C}" type="datetime1">
              <a:rPr lang="en-US" smtClean="0"/>
              <a:pPr algn="r">
                <a:spcAft>
                  <a:spcPts val="600"/>
                </a:spcAft>
              </a:pPr>
              <a:t>11/12/2019</a:t>
            </a:fld>
            <a:endParaRPr lang="en-US"/>
          </a:p>
        </p:txBody>
      </p:sp>
    </p:spTree>
    <p:extLst>
      <p:ext uri="{BB962C8B-B14F-4D97-AF65-F5344CB8AC3E}">
        <p14:creationId xmlns:p14="http://schemas.microsoft.com/office/powerpoint/2010/main" val="141664732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735133-5713-4A5D-A88A-4EC3D303A27D}"/>
              </a:ext>
            </a:extLst>
          </p:cNvPr>
          <p:cNvSpPr>
            <a:spLocks noGrp="1"/>
          </p:cNvSpPr>
          <p:nvPr>
            <p:ph type="title"/>
          </p:nvPr>
        </p:nvSpPr>
        <p:spPr/>
        <p:txBody>
          <a:bodyPr/>
          <a:lstStyle/>
          <a:p>
            <a:r>
              <a:rPr lang="en-US" b="1" dirty="0"/>
              <a:t>Gettis-OrdGi*</a:t>
            </a:r>
            <a:endParaRPr lang="en-US" dirty="0"/>
          </a:p>
        </p:txBody>
      </p:sp>
      <p:sp>
        <p:nvSpPr>
          <p:cNvPr id="3" name="Θέση περιεχομένου 2">
            <a:extLst>
              <a:ext uri="{FF2B5EF4-FFF2-40B4-BE49-F238E27FC236}">
                <a16:creationId xmlns:a16="http://schemas.microsoft.com/office/drawing/2014/main" id="{371C39AC-7871-4146-91D4-82B8F8CE1EDA}"/>
              </a:ext>
            </a:extLst>
          </p:cNvPr>
          <p:cNvSpPr>
            <a:spLocks noGrp="1"/>
          </p:cNvSpPr>
          <p:nvPr>
            <p:ph idx="1"/>
          </p:nvPr>
        </p:nvSpPr>
        <p:spPr/>
        <p:txBody>
          <a:bodyPr>
            <a:normAutofit/>
          </a:bodyPr>
          <a:lstStyle/>
          <a:p>
            <a:r>
              <a:rPr lang="el-GR" dirty="0"/>
              <a:t>Παράγει</a:t>
            </a:r>
            <a:r>
              <a:rPr lang="en-US" dirty="0"/>
              <a:t> Z scores </a:t>
            </a:r>
            <a:r>
              <a:rPr lang="el-GR" dirty="0"/>
              <a:t>και</a:t>
            </a:r>
            <a:r>
              <a:rPr lang="en-US" dirty="0"/>
              <a:t> P values</a:t>
            </a:r>
          </a:p>
          <a:p>
            <a:endParaRPr lang="en-US" dirty="0"/>
          </a:p>
          <a:p>
            <a:r>
              <a:rPr lang="el-GR" dirty="0"/>
              <a:t>Ένα υψηλό Ζ </a:t>
            </a:r>
            <a:r>
              <a:rPr lang="en-US" dirty="0"/>
              <a:t>score</a:t>
            </a:r>
            <a:r>
              <a:rPr lang="el-GR" dirty="0"/>
              <a:t> σε συνδυασμό με μια χαμηλή </a:t>
            </a:r>
            <a:r>
              <a:rPr lang="en-US" dirty="0"/>
              <a:t>P </a:t>
            </a:r>
            <a:r>
              <a:rPr lang="el-GR" dirty="0"/>
              <a:t>τιμή για κάθε ένα αντικείμενο (πολύγωνο, σημείο) φανερώνει ότι υπάρχει ένα σημαντικό θερμό σημείο. Ένα χαμηλό αρνητικό </a:t>
            </a:r>
            <a:r>
              <a:rPr lang="en-US" dirty="0"/>
              <a:t>Z score</a:t>
            </a:r>
            <a:r>
              <a:rPr lang="el-GR" dirty="0"/>
              <a:t> με μικρές </a:t>
            </a:r>
            <a:r>
              <a:rPr lang="en-US" dirty="0"/>
              <a:t>P </a:t>
            </a:r>
            <a:r>
              <a:rPr lang="el-GR" dirty="0"/>
              <a:t>τιμές φανερώνει ότι υπάρχει ένα ψυχρό σημείο. Όσο υψηλότερο (η χαμηλότερο) είναι το </a:t>
            </a:r>
            <a:r>
              <a:rPr lang="en-US" dirty="0"/>
              <a:t>Z score</a:t>
            </a:r>
            <a:r>
              <a:rPr lang="el-GR" dirty="0"/>
              <a:t>, τόσο εντονότερη είναι η συσσωμάτωση (</a:t>
            </a:r>
            <a:r>
              <a:rPr lang="en-US" dirty="0"/>
              <a:t>clustering). </a:t>
            </a:r>
            <a:r>
              <a:rPr lang="el-GR" dirty="0"/>
              <a:t>Ένα </a:t>
            </a:r>
            <a:r>
              <a:rPr lang="en-US" dirty="0"/>
              <a:t>Z score</a:t>
            </a:r>
            <a:r>
              <a:rPr lang="el-GR" dirty="0"/>
              <a:t> κοντά στο μηδέν φανερώνει ότι δεν υπάρχει συσσωμάτωση.</a:t>
            </a:r>
            <a:endParaRPr lang="en-US" dirty="0"/>
          </a:p>
        </p:txBody>
      </p:sp>
      <p:sp>
        <p:nvSpPr>
          <p:cNvPr id="4" name="Θέση ημερομηνίας 3">
            <a:extLst>
              <a:ext uri="{FF2B5EF4-FFF2-40B4-BE49-F238E27FC236}">
                <a16:creationId xmlns:a16="http://schemas.microsoft.com/office/drawing/2014/main" id="{97A2D31C-11D3-439D-987A-8B926A302232}"/>
              </a:ext>
            </a:extLst>
          </p:cNvPr>
          <p:cNvSpPr>
            <a:spLocks noGrp="1"/>
          </p:cNvSpPr>
          <p:nvPr>
            <p:ph type="dt" sz="half" idx="10"/>
          </p:nvPr>
        </p:nvSpPr>
        <p:spPr/>
        <p:txBody>
          <a:bodyPr/>
          <a:lstStyle/>
          <a:p>
            <a:fld id="{DDFDCA20-2E13-4515-99C7-F4F915F4146C}" type="datetime1">
              <a:rPr lang="en-US" smtClean="0"/>
              <a:t>11/12/2019</a:t>
            </a:fld>
            <a:endParaRPr lang="en-US" dirty="0"/>
          </a:p>
        </p:txBody>
      </p:sp>
      <p:sp>
        <p:nvSpPr>
          <p:cNvPr id="5" name="Θέση αριθμού διαφάνειας 4">
            <a:extLst>
              <a:ext uri="{FF2B5EF4-FFF2-40B4-BE49-F238E27FC236}">
                <a16:creationId xmlns:a16="http://schemas.microsoft.com/office/drawing/2014/main" id="{72A4B0FD-C2A3-4332-ADEA-4BA79A569812}"/>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1140251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39C0B8C0-F533-49D2-A31D-8E3420E92101}"/>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3400" b="0" i="0" kern="1200" dirty="0" err="1">
                <a:solidFill>
                  <a:srgbClr val="EBEBEB"/>
                </a:solidFill>
                <a:latin typeface="+mj-lt"/>
                <a:ea typeface="+mj-ea"/>
                <a:cs typeface="+mj-cs"/>
              </a:rPr>
              <a:t>Λίγ</a:t>
            </a:r>
            <a:r>
              <a:rPr lang="en-US" sz="3400" b="0" i="0" kern="1200" dirty="0">
                <a:solidFill>
                  <a:srgbClr val="EBEBEB"/>
                </a:solidFill>
                <a:latin typeface="+mj-lt"/>
                <a:ea typeface="+mj-ea"/>
                <a:cs typeface="+mj-cs"/>
              </a:rPr>
              <a:t>α μαθηματικά….</a:t>
            </a:r>
          </a:p>
        </p:txBody>
      </p:sp>
      <p:sp>
        <p:nvSpPr>
          <p:cNvPr id="2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Θέση αριθμού διαφάνειας 4">
            <a:extLst>
              <a:ext uri="{FF2B5EF4-FFF2-40B4-BE49-F238E27FC236}">
                <a16:creationId xmlns:a16="http://schemas.microsoft.com/office/drawing/2014/main" id="{656A2094-6F3D-4D3B-B406-47E318E27518}"/>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6D22F896-40B5-4ADD-8801-0D06FADFA095}" type="slidenum">
              <a:rPr lang="en-US">
                <a:solidFill>
                  <a:srgbClr val="FFFFFF"/>
                </a:solidFill>
              </a:rPr>
              <a:pPr defTabSz="914400">
                <a:spcAft>
                  <a:spcPts val="600"/>
                </a:spcAft>
              </a:pPr>
              <a:t>12</a:t>
            </a:fld>
            <a:endParaRPr lang="en-US">
              <a:solidFill>
                <a:srgbClr val="FFFFFF"/>
              </a:solidFill>
            </a:endParaRPr>
          </a:p>
        </p:txBody>
      </p:sp>
      <p:pic>
        <p:nvPicPr>
          <p:cNvPr id="6" name="Εικόνα 5">
            <a:extLst>
              <a:ext uri="{FF2B5EF4-FFF2-40B4-BE49-F238E27FC236}">
                <a16:creationId xmlns:a16="http://schemas.microsoft.com/office/drawing/2014/main" id="{B1B10BAC-B90A-4262-B9C7-BF5250E25464}"/>
              </a:ext>
            </a:extLst>
          </p:cNvPr>
          <p:cNvPicPr>
            <a:picLocks noChangeAspect="1"/>
          </p:cNvPicPr>
          <p:nvPr/>
        </p:nvPicPr>
        <p:blipFill>
          <a:blip r:embed="rId6"/>
          <a:stretch>
            <a:fillRect/>
          </a:stretch>
        </p:blipFill>
        <p:spPr>
          <a:xfrm>
            <a:off x="643854" y="1197457"/>
            <a:ext cx="6270662" cy="4462621"/>
          </a:xfrm>
          <a:prstGeom prst="rect">
            <a:avLst/>
          </a:prstGeom>
          <a:effectLst/>
        </p:spPr>
      </p:pic>
      <p:sp>
        <p:nvSpPr>
          <p:cNvPr id="4" name="Θέση ημερομηνίας 3">
            <a:extLst>
              <a:ext uri="{FF2B5EF4-FFF2-40B4-BE49-F238E27FC236}">
                <a16:creationId xmlns:a16="http://schemas.microsoft.com/office/drawing/2014/main" id="{507B8D7A-7F31-4611-A12C-48B9C500C715}"/>
              </a:ext>
            </a:extLst>
          </p:cNvPr>
          <p:cNvSpPr>
            <a:spLocks noGrp="1"/>
          </p:cNvSpPr>
          <p:nvPr>
            <p:ph type="dt" sz="half" idx="10"/>
          </p:nvPr>
        </p:nvSpPr>
        <p:spPr>
          <a:xfrm>
            <a:off x="9254068" y="6355080"/>
            <a:ext cx="2290232" cy="304799"/>
          </a:xfrm>
        </p:spPr>
        <p:txBody>
          <a:bodyPr vert="horz" lIns="91440" tIns="45720" rIns="91440" bIns="45720" rtlCol="0" anchor="t">
            <a:normAutofit/>
          </a:bodyPr>
          <a:lstStyle/>
          <a:p>
            <a:pPr algn="r" defTabSz="914400">
              <a:spcAft>
                <a:spcPts val="600"/>
              </a:spcAft>
            </a:pPr>
            <a:fld id="{DDFDCA20-2E13-4515-99C7-F4F915F4146C}" type="datetime1">
              <a:rPr lang="en-US" sz="1100" b="0">
                <a:solidFill>
                  <a:srgbClr val="FFFFFF">
                    <a:alpha val="60000"/>
                  </a:srgbClr>
                </a:solidFill>
              </a:rPr>
              <a:pPr algn="r" defTabSz="914400">
                <a:spcAft>
                  <a:spcPts val="600"/>
                </a:spcAft>
              </a:pPr>
              <a:t>11/12/2019</a:t>
            </a:fld>
            <a:endParaRPr lang="en-US" sz="1100" b="0">
              <a:solidFill>
                <a:srgbClr val="FFFFFF">
                  <a:alpha val="60000"/>
                </a:srgbClr>
              </a:solidFill>
            </a:endParaRPr>
          </a:p>
        </p:txBody>
      </p:sp>
    </p:spTree>
    <p:extLst>
      <p:ext uri="{BB962C8B-B14F-4D97-AF65-F5344CB8AC3E}">
        <p14:creationId xmlns:p14="http://schemas.microsoft.com/office/powerpoint/2010/main" val="262654209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31D919-9BB7-4EE1-9FC1-74A90CD2B484}"/>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95727CED-2C5D-49A6-B60E-62EC5F3DA828}"/>
              </a:ext>
            </a:extLst>
          </p:cNvPr>
          <p:cNvSpPr>
            <a:spLocks noGrp="1"/>
          </p:cNvSpPr>
          <p:nvPr>
            <p:ph idx="1"/>
          </p:nvPr>
        </p:nvSpPr>
        <p:spPr/>
        <p:txBody>
          <a:bodyPr>
            <a:normAutofit/>
          </a:bodyPr>
          <a:lstStyle/>
          <a:p>
            <a:r>
              <a:rPr lang="el-GR" dirty="0"/>
              <a:t>Τόσο η </a:t>
            </a:r>
            <a:r>
              <a:rPr lang="en-US" dirty="0"/>
              <a:t>Moran’s I (Global) </a:t>
            </a:r>
            <a:r>
              <a:rPr lang="el-GR" dirty="0"/>
              <a:t>όσο και η</a:t>
            </a:r>
            <a:r>
              <a:rPr lang="en-US" dirty="0"/>
              <a:t> </a:t>
            </a:r>
            <a:r>
              <a:rPr lang="en-US" dirty="0" err="1"/>
              <a:t>Getis</a:t>
            </a:r>
            <a:r>
              <a:rPr lang="en-US" dirty="0"/>
              <a:t>-Ord</a:t>
            </a:r>
            <a:r>
              <a:rPr lang="el-GR" dirty="0"/>
              <a:t> </a:t>
            </a:r>
            <a:r>
              <a:rPr lang="en-US" dirty="0"/>
              <a:t>General G (Global)</a:t>
            </a:r>
            <a:r>
              <a:rPr lang="el-GR" dirty="0"/>
              <a:t> θα επιστρέψουν τιμές, συμπεριλαμβανομένου και του </a:t>
            </a:r>
            <a:r>
              <a:rPr lang="en-US" dirty="0"/>
              <a:t>z-score</a:t>
            </a:r>
            <a:r>
              <a:rPr lang="el-GR" dirty="0"/>
              <a:t> κάθε πολυγώνου/σημείου.</a:t>
            </a:r>
          </a:p>
          <a:p>
            <a:r>
              <a:rPr lang="el-GR" dirty="0"/>
              <a:t>Δείχνουν αν υπάρχει συσσωμάτωση στα δεδομένα.</a:t>
            </a:r>
          </a:p>
          <a:p>
            <a:endParaRPr lang="el-GR" dirty="0"/>
          </a:p>
          <a:p>
            <a:r>
              <a:rPr lang="en-US" i="1" dirty="0"/>
              <a:t>“The local sum for a feature and its neighbors is compared proportionally to the sum of all</a:t>
            </a:r>
            <a:r>
              <a:rPr lang="el-GR" i="1" dirty="0"/>
              <a:t> </a:t>
            </a:r>
            <a:r>
              <a:rPr lang="en-US" i="1" dirty="0"/>
              <a:t>features; when the local sum is very different from the expected local sum, and that</a:t>
            </a:r>
            <a:r>
              <a:rPr lang="el-GR" i="1" dirty="0"/>
              <a:t> </a:t>
            </a:r>
            <a:r>
              <a:rPr lang="en-US" i="1" dirty="0"/>
              <a:t>difference is too large to be the result of random choice, a statistically significant z-score</a:t>
            </a:r>
            <a:r>
              <a:rPr lang="el-GR" i="1" dirty="0"/>
              <a:t> </a:t>
            </a:r>
            <a:r>
              <a:rPr lang="en-US" i="1" dirty="0"/>
              <a:t>results.”</a:t>
            </a:r>
            <a:endParaRPr lang="en-US" dirty="0"/>
          </a:p>
        </p:txBody>
      </p:sp>
      <p:sp>
        <p:nvSpPr>
          <p:cNvPr id="4" name="Θέση ημερομηνίας 3">
            <a:extLst>
              <a:ext uri="{FF2B5EF4-FFF2-40B4-BE49-F238E27FC236}">
                <a16:creationId xmlns:a16="http://schemas.microsoft.com/office/drawing/2014/main" id="{8504B03E-4294-4E7D-B035-DB513388E795}"/>
              </a:ext>
            </a:extLst>
          </p:cNvPr>
          <p:cNvSpPr>
            <a:spLocks noGrp="1"/>
          </p:cNvSpPr>
          <p:nvPr>
            <p:ph type="dt" sz="half" idx="10"/>
          </p:nvPr>
        </p:nvSpPr>
        <p:spPr/>
        <p:txBody>
          <a:bodyPr/>
          <a:lstStyle/>
          <a:p>
            <a:fld id="{DDFDCA20-2E13-4515-99C7-F4F915F4146C}" type="datetime1">
              <a:rPr lang="en-US" smtClean="0"/>
              <a:t>11/12/2019</a:t>
            </a:fld>
            <a:endParaRPr lang="en-US" dirty="0"/>
          </a:p>
        </p:txBody>
      </p:sp>
      <p:sp>
        <p:nvSpPr>
          <p:cNvPr id="5" name="Θέση αριθμού διαφάνειας 4">
            <a:extLst>
              <a:ext uri="{FF2B5EF4-FFF2-40B4-BE49-F238E27FC236}">
                <a16:creationId xmlns:a16="http://schemas.microsoft.com/office/drawing/2014/main" id="{6665D09A-17C2-4A32-8169-E14F9D523D08}"/>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2994686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DF9A6152-6AB3-435F-823F-0996E0F99236}"/>
              </a:ext>
            </a:extLst>
          </p:cNvPr>
          <p:cNvSpPr>
            <a:spLocks noGrp="1"/>
          </p:cNvSpPr>
          <p:nvPr>
            <p:ph type="dt" sz="half" idx="10"/>
          </p:nvPr>
        </p:nvSpPr>
        <p:spPr>
          <a:xfrm>
            <a:off x="10907486" y="6477000"/>
            <a:ext cx="1206725" cy="304799"/>
          </a:xfrm>
        </p:spPr>
        <p:txBody>
          <a:bodyPr/>
          <a:lstStyle/>
          <a:p>
            <a:fld id="{DDFDCA20-2E13-4515-99C7-F4F915F4146C}" type="datetime1">
              <a:rPr lang="en-US" smtClean="0"/>
              <a:t>11/12/2019</a:t>
            </a:fld>
            <a:endParaRPr lang="en-US" dirty="0"/>
          </a:p>
        </p:txBody>
      </p:sp>
      <p:sp>
        <p:nvSpPr>
          <p:cNvPr id="5" name="Θέση αριθμού διαφάνειας 4">
            <a:extLst>
              <a:ext uri="{FF2B5EF4-FFF2-40B4-BE49-F238E27FC236}">
                <a16:creationId xmlns:a16="http://schemas.microsoft.com/office/drawing/2014/main" id="{964CB53B-CB42-46A8-A826-42F7BCCEB7A8}"/>
              </a:ext>
            </a:extLst>
          </p:cNvPr>
          <p:cNvSpPr>
            <a:spLocks noGrp="1"/>
          </p:cNvSpPr>
          <p:nvPr>
            <p:ph type="sldNum" sz="quarter" idx="12"/>
          </p:nvPr>
        </p:nvSpPr>
        <p:spPr>
          <a:xfrm>
            <a:off x="10352540" y="295729"/>
            <a:ext cx="838199" cy="767687"/>
          </a:xfrm>
        </p:spPr>
        <p:txBody>
          <a:bodyPr/>
          <a:lstStyle/>
          <a:p>
            <a:fld id="{6D22F896-40B5-4ADD-8801-0D06FADFA095}" type="slidenum">
              <a:rPr lang="en-US" smtClean="0"/>
              <a:t>14</a:t>
            </a:fld>
            <a:endParaRPr lang="en-US" dirty="0"/>
          </a:p>
        </p:txBody>
      </p:sp>
      <p:pic>
        <p:nvPicPr>
          <p:cNvPr id="7" name="Εικόνα 6" descr="Εικόνα που περιέχει κείμενο, χάρτης&#10;&#10;Περιγραφή που δημιουργήθηκε αυτόματα">
            <a:extLst>
              <a:ext uri="{FF2B5EF4-FFF2-40B4-BE49-F238E27FC236}">
                <a16:creationId xmlns:a16="http://schemas.microsoft.com/office/drawing/2014/main" id="{60F9935E-4CF1-4DD3-B484-6609B4FDB26E}"/>
              </a:ext>
            </a:extLst>
          </p:cNvPr>
          <p:cNvPicPr>
            <a:picLocks noChangeAspect="1"/>
          </p:cNvPicPr>
          <p:nvPr/>
        </p:nvPicPr>
        <p:blipFill>
          <a:blip r:embed="rId2"/>
          <a:stretch>
            <a:fillRect/>
          </a:stretch>
        </p:blipFill>
        <p:spPr>
          <a:xfrm>
            <a:off x="417453" y="83818"/>
            <a:ext cx="9752914" cy="6697981"/>
          </a:xfrm>
          <a:prstGeom prst="rect">
            <a:avLst/>
          </a:prstGeom>
        </p:spPr>
      </p:pic>
    </p:spTree>
    <p:extLst>
      <p:ext uri="{BB962C8B-B14F-4D97-AF65-F5344CB8AC3E}">
        <p14:creationId xmlns:p14="http://schemas.microsoft.com/office/powerpoint/2010/main" val="4215640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95920FA1-ED4F-4658-8802-C8643BD94230}"/>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4600" b="0" i="0" kern="1200" dirty="0" err="1">
                <a:solidFill>
                  <a:srgbClr val="EBEBEB"/>
                </a:solidFill>
                <a:latin typeface="+mj-lt"/>
                <a:ea typeface="+mj-ea"/>
                <a:cs typeface="+mj-cs"/>
              </a:rPr>
              <a:t>Το</a:t>
            </a:r>
            <a:r>
              <a:rPr lang="en-US" sz="4600" b="0" i="0" kern="1200" dirty="0">
                <a:solidFill>
                  <a:srgbClr val="EBEBEB"/>
                </a:solidFill>
                <a:latin typeface="+mj-lt"/>
                <a:ea typeface="+mj-ea"/>
                <a:cs typeface="+mj-cs"/>
              </a:rPr>
              <a:t> </a:t>
            </a:r>
            <a:r>
              <a:rPr lang="en-US" sz="4600" b="0" i="0" kern="1200" dirty="0" err="1">
                <a:solidFill>
                  <a:srgbClr val="EBEBEB"/>
                </a:solidFill>
                <a:latin typeface="+mj-lt"/>
                <a:ea typeface="+mj-ea"/>
                <a:cs typeface="+mj-cs"/>
              </a:rPr>
              <a:t>εργ</a:t>
            </a:r>
            <a:r>
              <a:rPr lang="en-US" sz="4600" b="0" i="0" kern="1200" dirty="0">
                <a:solidFill>
                  <a:srgbClr val="EBEBEB"/>
                </a:solidFill>
                <a:latin typeface="+mj-lt"/>
                <a:ea typeface="+mj-ea"/>
                <a:cs typeface="+mj-cs"/>
              </a:rPr>
              <a:t>αλείο Hotspot στο ArcGIS</a:t>
            </a:r>
          </a:p>
        </p:txBody>
      </p:sp>
      <p:sp>
        <p:nvSpPr>
          <p:cNvPr id="2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Θέση αριθμού διαφάνειας 4">
            <a:extLst>
              <a:ext uri="{FF2B5EF4-FFF2-40B4-BE49-F238E27FC236}">
                <a16:creationId xmlns:a16="http://schemas.microsoft.com/office/drawing/2014/main" id="{A86EFB59-A5EA-49CE-AFF2-EC823361924E}"/>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6D22F896-40B5-4ADD-8801-0D06FADFA095}" type="slidenum">
              <a:rPr lang="en-US">
                <a:solidFill>
                  <a:srgbClr val="FFFFFF"/>
                </a:solidFill>
              </a:rPr>
              <a:pPr defTabSz="914400">
                <a:spcAft>
                  <a:spcPts val="600"/>
                </a:spcAft>
              </a:pPr>
              <a:t>15</a:t>
            </a:fld>
            <a:endParaRPr lang="en-US">
              <a:solidFill>
                <a:srgbClr val="FFFFFF"/>
              </a:solidFill>
            </a:endParaRPr>
          </a:p>
        </p:txBody>
      </p:sp>
      <p:pic>
        <p:nvPicPr>
          <p:cNvPr id="6" name="Εικόνα 5">
            <a:extLst>
              <a:ext uri="{FF2B5EF4-FFF2-40B4-BE49-F238E27FC236}">
                <a16:creationId xmlns:a16="http://schemas.microsoft.com/office/drawing/2014/main" id="{2FCB1452-B501-45E5-9306-CFE2CE090C82}"/>
              </a:ext>
            </a:extLst>
          </p:cNvPr>
          <p:cNvPicPr>
            <a:picLocks noChangeAspect="1"/>
          </p:cNvPicPr>
          <p:nvPr/>
        </p:nvPicPr>
        <p:blipFill>
          <a:blip r:embed="rId6"/>
          <a:stretch>
            <a:fillRect/>
          </a:stretch>
        </p:blipFill>
        <p:spPr>
          <a:xfrm>
            <a:off x="643854" y="978110"/>
            <a:ext cx="6270662" cy="4901315"/>
          </a:xfrm>
          <a:prstGeom prst="rect">
            <a:avLst/>
          </a:prstGeom>
          <a:effectLst/>
        </p:spPr>
      </p:pic>
      <p:sp>
        <p:nvSpPr>
          <p:cNvPr id="4" name="Θέση ημερομηνίας 3">
            <a:extLst>
              <a:ext uri="{FF2B5EF4-FFF2-40B4-BE49-F238E27FC236}">
                <a16:creationId xmlns:a16="http://schemas.microsoft.com/office/drawing/2014/main" id="{CD5039B4-7040-485D-9082-E49C0CB96DAF}"/>
              </a:ext>
            </a:extLst>
          </p:cNvPr>
          <p:cNvSpPr>
            <a:spLocks noGrp="1"/>
          </p:cNvSpPr>
          <p:nvPr>
            <p:ph type="dt" sz="half" idx="10"/>
          </p:nvPr>
        </p:nvSpPr>
        <p:spPr>
          <a:xfrm>
            <a:off x="9254068" y="6355080"/>
            <a:ext cx="2290232" cy="304799"/>
          </a:xfrm>
        </p:spPr>
        <p:txBody>
          <a:bodyPr vert="horz" lIns="91440" tIns="45720" rIns="91440" bIns="45720" rtlCol="0" anchor="t">
            <a:normAutofit/>
          </a:bodyPr>
          <a:lstStyle/>
          <a:p>
            <a:pPr algn="r" defTabSz="914400">
              <a:spcAft>
                <a:spcPts val="600"/>
              </a:spcAft>
            </a:pPr>
            <a:fld id="{DDFDCA20-2E13-4515-99C7-F4F915F4146C}" type="datetime1">
              <a:rPr lang="en-US" sz="1100" b="0">
                <a:solidFill>
                  <a:srgbClr val="FFFFFF">
                    <a:alpha val="60000"/>
                  </a:srgbClr>
                </a:solidFill>
              </a:rPr>
              <a:pPr algn="r" defTabSz="914400">
                <a:spcAft>
                  <a:spcPts val="600"/>
                </a:spcAft>
              </a:pPr>
              <a:t>11/12/2019</a:t>
            </a:fld>
            <a:endParaRPr lang="en-US" sz="1100" b="0">
              <a:solidFill>
                <a:srgbClr val="FFFFFF">
                  <a:alpha val="60000"/>
                </a:srgbClr>
              </a:solidFill>
            </a:endParaRPr>
          </a:p>
        </p:txBody>
      </p:sp>
    </p:spTree>
    <p:extLst>
      <p:ext uri="{BB962C8B-B14F-4D97-AF65-F5344CB8AC3E}">
        <p14:creationId xmlns:p14="http://schemas.microsoft.com/office/powerpoint/2010/main" val="413695053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FE501D-1531-49E3-A2B5-0A9E27F0885E}"/>
              </a:ext>
            </a:extLst>
          </p:cNvPr>
          <p:cNvSpPr>
            <a:spLocks noGrp="1"/>
          </p:cNvSpPr>
          <p:nvPr>
            <p:ph type="title"/>
          </p:nvPr>
        </p:nvSpPr>
        <p:spPr/>
        <p:txBody>
          <a:bodyPr/>
          <a:lstStyle/>
          <a:p>
            <a:r>
              <a:rPr lang="el-GR" dirty="0"/>
              <a:t>Κατανόηση των χωρικών σχέσεων</a:t>
            </a:r>
            <a:endParaRPr lang="en-US" dirty="0"/>
          </a:p>
        </p:txBody>
      </p:sp>
      <p:sp>
        <p:nvSpPr>
          <p:cNvPr id="3" name="Θέση περιεχομένου 2">
            <a:extLst>
              <a:ext uri="{FF2B5EF4-FFF2-40B4-BE49-F238E27FC236}">
                <a16:creationId xmlns:a16="http://schemas.microsoft.com/office/drawing/2014/main" id="{FE10FF6B-B685-4F66-9436-BCF741B2AFAF}"/>
              </a:ext>
            </a:extLst>
          </p:cNvPr>
          <p:cNvSpPr>
            <a:spLocks noGrp="1"/>
          </p:cNvSpPr>
          <p:nvPr>
            <p:ph idx="1"/>
          </p:nvPr>
        </p:nvSpPr>
        <p:spPr>
          <a:xfrm>
            <a:off x="1103312" y="1352939"/>
            <a:ext cx="8946541" cy="5428859"/>
          </a:xfrm>
        </p:spPr>
        <p:txBody>
          <a:bodyPr>
            <a:normAutofit fontScale="92500" lnSpcReduction="20000"/>
          </a:bodyPr>
          <a:lstStyle/>
          <a:p>
            <a:r>
              <a:rPr lang="el-GR" dirty="0"/>
              <a:t>Τα δεδομένα πρέπει να είναι </a:t>
            </a:r>
            <a:r>
              <a:rPr lang="en-US" dirty="0"/>
              <a:t>projected!</a:t>
            </a:r>
          </a:p>
          <a:p>
            <a:pPr marL="0" indent="0">
              <a:buNone/>
            </a:pPr>
            <a:endParaRPr lang="en-US" dirty="0"/>
          </a:p>
          <a:p>
            <a:r>
              <a:rPr lang="en-US" dirty="0"/>
              <a:t>Inverse Distance –</a:t>
            </a:r>
            <a:r>
              <a:rPr lang="el-GR" dirty="0"/>
              <a:t>Αντικείμενα που είναι κοντά λαμβάνουν μεγαλύτερο συντελεστή από αντικείμενα που είναι μακρύτερα</a:t>
            </a:r>
            <a:endParaRPr lang="en-US" dirty="0"/>
          </a:p>
          <a:p>
            <a:pPr marL="0" indent="0">
              <a:buNone/>
            </a:pPr>
            <a:endParaRPr lang="en-US" dirty="0"/>
          </a:p>
          <a:p>
            <a:r>
              <a:rPr lang="en-US" dirty="0"/>
              <a:t>Inverse Distance Squared –</a:t>
            </a:r>
            <a:r>
              <a:rPr lang="el-GR" dirty="0"/>
              <a:t>Ίδιο με πριν, αλλά οι συντελεστές μειώνονται πιο έντονα με την απόσταση.</a:t>
            </a:r>
            <a:endParaRPr lang="en-US" dirty="0"/>
          </a:p>
          <a:p>
            <a:pPr marL="0" indent="0">
              <a:buNone/>
            </a:pPr>
            <a:endParaRPr lang="en-US" dirty="0"/>
          </a:p>
          <a:p>
            <a:r>
              <a:rPr lang="en-US" dirty="0"/>
              <a:t>Fixed Distance Band –</a:t>
            </a:r>
            <a:r>
              <a:rPr lang="el-GR" dirty="0"/>
              <a:t>Κατά των υπολογισμών των τιμών κάθε σημείου ή πολυγώνου, κάθε αντικείμενο εντός μιας καθορισμένης απόστασης λαμβάνεται υπόψη και όποιο είναι εκτός, αποκλείεται από την ανάλυση.</a:t>
            </a:r>
            <a:endParaRPr lang="en-US" dirty="0"/>
          </a:p>
          <a:p>
            <a:pPr marL="0" indent="0">
              <a:buNone/>
            </a:pPr>
            <a:endParaRPr lang="en-US" dirty="0"/>
          </a:p>
          <a:p>
            <a:r>
              <a:rPr lang="en-US" dirty="0"/>
              <a:t>Zone of Indifference –</a:t>
            </a:r>
            <a:r>
              <a:rPr lang="el-GR" dirty="0"/>
              <a:t> Συνδυασμός της </a:t>
            </a:r>
            <a:r>
              <a:rPr lang="en-US" dirty="0"/>
              <a:t>Inverse Distance </a:t>
            </a:r>
            <a:r>
              <a:rPr lang="el-GR" dirty="0"/>
              <a:t>με τη μέθοδο</a:t>
            </a:r>
            <a:r>
              <a:rPr lang="en-US" dirty="0"/>
              <a:t> Fixed Distance Band</a:t>
            </a:r>
          </a:p>
          <a:p>
            <a:pPr marL="0" indent="0">
              <a:buNone/>
            </a:pPr>
            <a:endParaRPr lang="en-US" dirty="0"/>
          </a:p>
          <a:p>
            <a:r>
              <a:rPr lang="en-US" dirty="0"/>
              <a:t>Polygon Contiguity –</a:t>
            </a:r>
            <a:r>
              <a:rPr lang="el-GR" dirty="0"/>
              <a:t> Μόνο τα πολύγωνα που έχουν κοινό σύνορο συμμετέχουν στην ανάλυση. </a:t>
            </a:r>
            <a:endParaRPr lang="en-US" dirty="0"/>
          </a:p>
        </p:txBody>
      </p:sp>
      <p:sp>
        <p:nvSpPr>
          <p:cNvPr id="4" name="Θέση ημερομηνίας 3">
            <a:extLst>
              <a:ext uri="{FF2B5EF4-FFF2-40B4-BE49-F238E27FC236}">
                <a16:creationId xmlns:a16="http://schemas.microsoft.com/office/drawing/2014/main" id="{488B6DEE-7E40-4F8A-B3CF-D46A224EB48C}"/>
              </a:ext>
            </a:extLst>
          </p:cNvPr>
          <p:cNvSpPr>
            <a:spLocks noGrp="1"/>
          </p:cNvSpPr>
          <p:nvPr>
            <p:ph type="dt" sz="half" idx="10"/>
          </p:nvPr>
        </p:nvSpPr>
        <p:spPr/>
        <p:txBody>
          <a:bodyPr/>
          <a:lstStyle/>
          <a:p>
            <a:fld id="{DDFDCA20-2E13-4515-99C7-F4F915F4146C}" type="datetime1">
              <a:rPr lang="en-US" smtClean="0"/>
              <a:t>11/12/2019</a:t>
            </a:fld>
            <a:endParaRPr lang="en-US" dirty="0"/>
          </a:p>
        </p:txBody>
      </p:sp>
      <p:sp>
        <p:nvSpPr>
          <p:cNvPr id="5" name="Θέση αριθμού διαφάνειας 4">
            <a:extLst>
              <a:ext uri="{FF2B5EF4-FFF2-40B4-BE49-F238E27FC236}">
                <a16:creationId xmlns:a16="http://schemas.microsoft.com/office/drawing/2014/main" id="{82E17969-9690-492E-8FE9-36E9C74D2375}"/>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3000369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F337756-2EA7-4082-B9A5-37BFDE2B1C1F}"/>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3000" b="0" i="0" kern="1200">
                <a:solidFill>
                  <a:srgbClr val="EBEBEB"/>
                </a:solidFill>
                <a:latin typeface="+mj-lt"/>
                <a:ea typeface="+mj-ea"/>
                <a:cs typeface="+mj-cs"/>
              </a:rPr>
              <a:t>Κατανόηση των αποτελεσμάτων</a:t>
            </a:r>
          </a:p>
        </p:txBody>
      </p:sp>
      <p:sp>
        <p:nvSpPr>
          <p:cNvPr id="2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Θέση αριθμού διαφάνειας 4">
            <a:extLst>
              <a:ext uri="{FF2B5EF4-FFF2-40B4-BE49-F238E27FC236}">
                <a16:creationId xmlns:a16="http://schemas.microsoft.com/office/drawing/2014/main" id="{8DFFF3B5-620E-43E3-930B-76C726D6E7A3}"/>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6D22F896-40B5-4ADD-8801-0D06FADFA095}" type="slidenum">
              <a:rPr lang="en-US">
                <a:solidFill>
                  <a:srgbClr val="FFFFFF"/>
                </a:solidFill>
              </a:rPr>
              <a:pPr defTabSz="914400">
                <a:spcAft>
                  <a:spcPts val="600"/>
                </a:spcAft>
              </a:pPr>
              <a:t>17</a:t>
            </a:fld>
            <a:endParaRPr lang="en-US">
              <a:solidFill>
                <a:srgbClr val="FFFFFF"/>
              </a:solidFill>
            </a:endParaRPr>
          </a:p>
        </p:txBody>
      </p:sp>
      <p:pic>
        <p:nvPicPr>
          <p:cNvPr id="6" name="Εικόνα 5">
            <a:extLst>
              <a:ext uri="{FF2B5EF4-FFF2-40B4-BE49-F238E27FC236}">
                <a16:creationId xmlns:a16="http://schemas.microsoft.com/office/drawing/2014/main" id="{BEF61B58-3CA5-4840-9F98-13CD6CFA9A08}"/>
              </a:ext>
            </a:extLst>
          </p:cNvPr>
          <p:cNvPicPr>
            <a:picLocks noChangeAspect="1"/>
          </p:cNvPicPr>
          <p:nvPr/>
        </p:nvPicPr>
        <p:blipFill>
          <a:blip r:embed="rId6"/>
          <a:stretch>
            <a:fillRect/>
          </a:stretch>
        </p:blipFill>
        <p:spPr>
          <a:xfrm>
            <a:off x="992673" y="647698"/>
            <a:ext cx="5573023" cy="5562139"/>
          </a:xfrm>
          <a:prstGeom prst="rect">
            <a:avLst/>
          </a:prstGeom>
          <a:effectLst/>
        </p:spPr>
      </p:pic>
      <p:sp>
        <p:nvSpPr>
          <p:cNvPr id="4" name="Θέση ημερομηνίας 3">
            <a:extLst>
              <a:ext uri="{FF2B5EF4-FFF2-40B4-BE49-F238E27FC236}">
                <a16:creationId xmlns:a16="http://schemas.microsoft.com/office/drawing/2014/main" id="{7804E9A3-C71F-4B11-8AA8-565F8085A42F}"/>
              </a:ext>
            </a:extLst>
          </p:cNvPr>
          <p:cNvSpPr>
            <a:spLocks noGrp="1"/>
          </p:cNvSpPr>
          <p:nvPr>
            <p:ph type="dt" sz="half" idx="10"/>
          </p:nvPr>
        </p:nvSpPr>
        <p:spPr>
          <a:xfrm>
            <a:off x="9254068" y="6355080"/>
            <a:ext cx="2290232" cy="304799"/>
          </a:xfrm>
        </p:spPr>
        <p:txBody>
          <a:bodyPr vert="horz" lIns="91440" tIns="45720" rIns="91440" bIns="45720" rtlCol="0" anchor="t">
            <a:normAutofit/>
          </a:bodyPr>
          <a:lstStyle/>
          <a:p>
            <a:pPr algn="r" defTabSz="914400">
              <a:spcAft>
                <a:spcPts val="600"/>
              </a:spcAft>
            </a:pPr>
            <a:fld id="{DDFDCA20-2E13-4515-99C7-F4F915F4146C}" type="datetime1">
              <a:rPr lang="en-US" sz="1100" b="0">
                <a:solidFill>
                  <a:srgbClr val="FFFFFF">
                    <a:alpha val="60000"/>
                  </a:srgbClr>
                </a:solidFill>
              </a:rPr>
              <a:pPr algn="r" defTabSz="914400">
                <a:spcAft>
                  <a:spcPts val="600"/>
                </a:spcAft>
              </a:pPr>
              <a:t>11/12/2019</a:t>
            </a:fld>
            <a:endParaRPr lang="en-US" sz="1100" b="0">
              <a:solidFill>
                <a:srgbClr val="FFFFFF">
                  <a:alpha val="60000"/>
                </a:srgbClr>
              </a:solidFill>
            </a:endParaRPr>
          </a:p>
        </p:txBody>
      </p:sp>
      <p:sp>
        <p:nvSpPr>
          <p:cNvPr id="7" name="Ορθογώνιο 6">
            <a:extLst>
              <a:ext uri="{FF2B5EF4-FFF2-40B4-BE49-F238E27FC236}">
                <a16:creationId xmlns:a16="http://schemas.microsoft.com/office/drawing/2014/main" id="{37961120-5A25-4502-90BE-7E0997FAB7D2}"/>
              </a:ext>
            </a:extLst>
          </p:cNvPr>
          <p:cNvSpPr/>
          <p:nvPr/>
        </p:nvSpPr>
        <p:spPr>
          <a:xfrm>
            <a:off x="4945626" y="1325880"/>
            <a:ext cx="1754467" cy="493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38446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4E64B2-A06B-4DFB-AEE6-6AA6745734BF}"/>
              </a:ext>
            </a:extLst>
          </p:cNvPr>
          <p:cNvSpPr>
            <a:spLocks noGrp="1"/>
          </p:cNvSpPr>
          <p:nvPr>
            <p:ph type="title"/>
          </p:nvPr>
        </p:nvSpPr>
        <p:spPr/>
        <p:txBody>
          <a:bodyPr/>
          <a:lstStyle/>
          <a:p>
            <a:r>
              <a:rPr lang="el-GR" dirty="0"/>
              <a:t>Συνοπτικά </a:t>
            </a:r>
            <a:endParaRPr lang="en-US" dirty="0"/>
          </a:p>
        </p:txBody>
      </p:sp>
      <p:sp>
        <p:nvSpPr>
          <p:cNvPr id="3" name="Θέση περιεχομένου 2">
            <a:extLst>
              <a:ext uri="{FF2B5EF4-FFF2-40B4-BE49-F238E27FC236}">
                <a16:creationId xmlns:a16="http://schemas.microsoft.com/office/drawing/2014/main" id="{52338A72-1F91-459C-AD21-73DD02FDD4CD}"/>
              </a:ext>
            </a:extLst>
          </p:cNvPr>
          <p:cNvSpPr>
            <a:spLocks noGrp="1"/>
          </p:cNvSpPr>
          <p:nvPr>
            <p:ph idx="1"/>
          </p:nvPr>
        </p:nvSpPr>
        <p:spPr/>
        <p:txBody>
          <a:bodyPr/>
          <a:lstStyle/>
          <a:p>
            <a:endParaRPr lang="en-US" dirty="0"/>
          </a:p>
          <a:p>
            <a:endParaRPr lang="en-US" dirty="0"/>
          </a:p>
          <a:p>
            <a:r>
              <a:rPr lang="el-GR" dirty="0"/>
              <a:t>Γιατί χρησιμοποιούμε την </a:t>
            </a:r>
            <a:r>
              <a:rPr lang="en-US" dirty="0"/>
              <a:t>hotspot </a:t>
            </a:r>
            <a:r>
              <a:rPr lang="el-GR" dirty="0"/>
              <a:t>ανάλυση?</a:t>
            </a:r>
          </a:p>
          <a:p>
            <a:r>
              <a:rPr lang="en-US" dirty="0"/>
              <a:t>Gettis-OrdGi*</a:t>
            </a:r>
            <a:endParaRPr lang="el-GR" dirty="0"/>
          </a:p>
          <a:p>
            <a:r>
              <a:rPr lang="el-GR" dirty="0"/>
              <a:t>Επιλογές κατά τη διεξαγωγή της ανάλυσης</a:t>
            </a:r>
          </a:p>
          <a:p>
            <a:r>
              <a:rPr lang="el-GR" dirty="0"/>
              <a:t>Κατανόηση των αποτελεσμάτων</a:t>
            </a:r>
          </a:p>
          <a:p>
            <a:endParaRPr lang="el-GR" dirty="0"/>
          </a:p>
          <a:p>
            <a:endParaRPr lang="en-US" dirty="0"/>
          </a:p>
        </p:txBody>
      </p:sp>
      <p:sp>
        <p:nvSpPr>
          <p:cNvPr id="4" name="Θέση ημερομηνίας 3">
            <a:extLst>
              <a:ext uri="{FF2B5EF4-FFF2-40B4-BE49-F238E27FC236}">
                <a16:creationId xmlns:a16="http://schemas.microsoft.com/office/drawing/2014/main" id="{9E30ACBC-51DF-464E-8439-5F1D60263639}"/>
              </a:ext>
            </a:extLst>
          </p:cNvPr>
          <p:cNvSpPr>
            <a:spLocks noGrp="1"/>
          </p:cNvSpPr>
          <p:nvPr>
            <p:ph type="dt" sz="half" idx="10"/>
          </p:nvPr>
        </p:nvSpPr>
        <p:spPr>
          <a:xfrm>
            <a:off x="10903974" y="6477000"/>
            <a:ext cx="1210237" cy="381000"/>
          </a:xfrm>
        </p:spPr>
        <p:txBody>
          <a:bodyPr/>
          <a:lstStyle/>
          <a:p>
            <a:fld id="{DDFDCA20-2E13-4515-99C7-F4F915F4146C}" type="datetime1">
              <a:rPr lang="en-US" smtClean="0"/>
              <a:t>11/12/2019</a:t>
            </a:fld>
            <a:endParaRPr lang="en-US" dirty="0"/>
          </a:p>
        </p:txBody>
      </p:sp>
      <p:sp>
        <p:nvSpPr>
          <p:cNvPr id="5" name="Θέση αριθμού διαφάνειας 4">
            <a:extLst>
              <a:ext uri="{FF2B5EF4-FFF2-40B4-BE49-F238E27FC236}">
                <a16:creationId xmlns:a16="http://schemas.microsoft.com/office/drawing/2014/main" id="{C438291C-44DC-44F0-9BFD-C97D29B5C658}"/>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86351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73455780-A437-4345-A404-0DB0E5F2E58E}"/>
              </a:ext>
            </a:extLst>
          </p:cNvPr>
          <p:cNvSpPr>
            <a:spLocks noGrp="1"/>
          </p:cNvSpPr>
          <p:nvPr>
            <p:ph type="title"/>
          </p:nvPr>
        </p:nvSpPr>
        <p:spPr>
          <a:xfrm>
            <a:off x="648930" y="629266"/>
            <a:ext cx="6188190" cy="1622321"/>
          </a:xfrm>
        </p:spPr>
        <p:txBody>
          <a:bodyPr>
            <a:normAutofit/>
          </a:bodyPr>
          <a:lstStyle/>
          <a:p>
            <a:r>
              <a:rPr lang="el-GR" dirty="0">
                <a:solidFill>
                  <a:srgbClr val="EBEBEB"/>
                </a:solidFill>
              </a:rPr>
              <a:t>Τί είναι η </a:t>
            </a:r>
            <a:r>
              <a:rPr lang="en-US" dirty="0">
                <a:solidFill>
                  <a:srgbClr val="EBEBEB"/>
                </a:solidFill>
              </a:rPr>
              <a:t>Hotspot</a:t>
            </a:r>
            <a:r>
              <a:rPr lang="el-GR" dirty="0">
                <a:solidFill>
                  <a:srgbClr val="EBEBEB"/>
                </a:solidFill>
              </a:rPr>
              <a:t> ανάλυση?</a:t>
            </a:r>
            <a:endParaRPr lang="en-US" dirty="0">
              <a:solidFill>
                <a:srgbClr val="EBEBEB"/>
              </a:solidFill>
            </a:endParaRPr>
          </a:p>
        </p:txBody>
      </p:sp>
      <p:sp>
        <p:nvSpPr>
          <p:cNvPr id="1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p>
        </p:txBody>
      </p:sp>
      <p:sp useBgFill="1">
        <p:nvSpPr>
          <p:cNvPr id="15" name="Freeform: Shape 14">
            <a:extLst>
              <a:ext uri="{FF2B5EF4-FFF2-40B4-BE49-F238E27FC236}">
                <a16:creationId xmlns:a16="http://schemas.microsoft.com/office/drawing/2014/main" id="{AC3BF0FA-36FA-4CE9-840E-F7C3A8F16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81796" y="947378"/>
            <a:ext cx="6858001" cy="4963245"/>
          </a:xfrm>
          <a:custGeom>
            <a:avLst/>
            <a:gdLst>
              <a:gd name="connsiteX0" fmla="*/ 6858001 w 6858001"/>
              <a:gd name="connsiteY0" fmla="*/ 1177 h 4963245"/>
              <a:gd name="connsiteX1" fmla="*/ 6858001 w 6858001"/>
              <a:gd name="connsiteY1" fmla="*/ 1344715 h 4963245"/>
              <a:gd name="connsiteX2" fmla="*/ 6858000 w 6858001"/>
              <a:gd name="connsiteY2" fmla="*/ 1344715 h 4963245"/>
              <a:gd name="connsiteX3" fmla="*/ 6858000 w 6858001"/>
              <a:gd name="connsiteY3" fmla="*/ 4963245 h 4963245"/>
              <a:gd name="connsiteX4" fmla="*/ 0 w 6858001"/>
              <a:gd name="connsiteY4" fmla="*/ 4963244 h 4963245"/>
              <a:gd name="connsiteX5" fmla="*/ 0 w 6858001"/>
              <a:gd name="connsiteY5" fmla="*/ 900697 h 4963245"/>
              <a:gd name="connsiteX6" fmla="*/ 1 w 6858001"/>
              <a:gd name="connsiteY6" fmla="*/ 900697 h 4963245"/>
              <a:gd name="connsiteX7" fmla="*/ 1 w 6858001"/>
              <a:gd name="connsiteY7" fmla="*/ 0 h 4963245"/>
              <a:gd name="connsiteX8" fmla="*/ 40463 w 6858001"/>
              <a:gd name="connsiteY8" fmla="*/ 5883 h 4963245"/>
              <a:gd name="connsiteX9" fmla="*/ 159107 w 6858001"/>
              <a:gd name="connsiteY9" fmla="*/ 23196 h 4963245"/>
              <a:gd name="connsiteX10" fmla="*/ 245518 w 6858001"/>
              <a:gd name="connsiteY10" fmla="*/ 35299 h 4963245"/>
              <a:gd name="connsiteX11" fmla="*/ 348388 w 6858001"/>
              <a:gd name="connsiteY11" fmla="*/ 48073 h 4963245"/>
              <a:gd name="connsiteX12" fmla="*/ 470460 w 6858001"/>
              <a:gd name="connsiteY12" fmla="*/ 63369 h 4963245"/>
              <a:gd name="connsiteX13" fmla="*/ 605563 w 6858001"/>
              <a:gd name="connsiteY13" fmla="*/ 79506 h 4963245"/>
              <a:gd name="connsiteX14" fmla="*/ 757810 w 6858001"/>
              <a:gd name="connsiteY14" fmla="*/ 96483 h 4963245"/>
              <a:gd name="connsiteX15" fmla="*/ 923774 w 6858001"/>
              <a:gd name="connsiteY15" fmla="*/ 114469 h 4963245"/>
              <a:gd name="connsiteX16" fmla="*/ 1104139 w 6858001"/>
              <a:gd name="connsiteY16" fmla="*/ 132454 h 4963245"/>
              <a:gd name="connsiteX17" fmla="*/ 1296163 w 6858001"/>
              <a:gd name="connsiteY17" fmla="*/ 150776 h 4963245"/>
              <a:gd name="connsiteX18" fmla="*/ 1503275 w 6858001"/>
              <a:gd name="connsiteY18" fmla="*/ 167753 h 4963245"/>
              <a:gd name="connsiteX19" fmla="*/ 1719988 w 6858001"/>
              <a:gd name="connsiteY19" fmla="*/ 184058 h 4963245"/>
              <a:gd name="connsiteX20" fmla="*/ 1949045 w 6858001"/>
              <a:gd name="connsiteY20" fmla="*/ 198849 h 4963245"/>
              <a:gd name="connsiteX21" fmla="*/ 2187703 w 6858001"/>
              <a:gd name="connsiteY21" fmla="*/ 212969 h 4963245"/>
              <a:gd name="connsiteX22" fmla="*/ 2436649 w 6858001"/>
              <a:gd name="connsiteY22" fmla="*/ 226248 h 4963245"/>
              <a:gd name="connsiteX23" fmla="*/ 2564208 w 6858001"/>
              <a:gd name="connsiteY23" fmla="*/ 230955 h 4963245"/>
              <a:gd name="connsiteX24" fmla="*/ 2694509 w 6858001"/>
              <a:gd name="connsiteY24" fmla="*/ 236165 h 4963245"/>
              <a:gd name="connsiteX25" fmla="*/ 2826868 w 6858001"/>
              <a:gd name="connsiteY25" fmla="*/ 241040 h 4963245"/>
              <a:gd name="connsiteX26" fmla="*/ 2959914 w 6858001"/>
              <a:gd name="connsiteY26" fmla="*/ 244234 h 4963245"/>
              <a:gd name="connsiteX27" fmla="*/ 3095702 w 6858001"/>
              <a:gd name="connsiteY27" fmla="*/ 247091 h 4963245"/>
              <a:gd name="connsiteX28" fmla="*/ 3232862 w 6858001"/>
              <a:gd name="connsiteY28" fmla="*/ 250117 h 4963245"/>
              <a:gd name="connsiteX29" fmla="*/ 3372765 w 6858001"/>
              <a:gd name="connsiteY29" fmla="*/ 252134 h 4963245"/>
              <a:gd name="connsiteX30" fmla="*/ 3514040 w 6858001"/>
              <a:gd name="connsiteY30" fmla="*/ 252134 h 4963245"/>
              <a:gd name="connsiteX31" fmla="*/ 3656686 w 6858001"/>
              <a:gd name="connsiteY31" fmla="*/ 253142 h 4963245"/>
              <a:gd name="connsiteX32" fmla="*/ 3800704 w 6858001"/>
              <a:gd name="connsiteY32" fmla="*/ 252134 h 4963245"/>
              <a:gd name="connsiteX33" fmla="*/ 3946780 w 6858001"/>
              <a:gd name="connsiteY33" fmla="*/ 250117 h 4963245"/>
              <a:gd name="connsiteX34" fmla="*/ 4092855 w 6858001"/>
              <a:gd name="connsiteY34" fmla="*/ 248268 h 4963245"/>
              <a:gd name="connsiteX35" fmla="*/ 4240988 w 6858001"/>
              <a:gd name="connsiteY35" fmla="*/ 244234 h 4963245"/>
              <a:gd name="connsiteX36" fmla="*/ 4390492 w 6858001"/>
              <a:gd name="connsiteY36" fmla="*/ 240032 h 4963245"/>
              <a:gd name="connsiteX37" fmla="*/ 4539997 w 6858001"/>
              <a:gd name="connsiteY37" fmla="*/ 235157 h 4963245"/>
              <a:gd name="connsiteX38" fmla="*/ 4690873 w 6858001"/>
              <a:gd name="connsiteY38" fmla="*/ 228266 h 4963245"/>
              <a:gd name="connsiteX39" fmla="*/ 4843120 w 6858001"/>
              <a:gd name="connsiteY39" fmla="*/ 220029 h 4963245"/>
              <a:gd name="connsiteX40" fmla="*/ 4996054 w 6858001"/>
              <a:gd name="connsiteY40" fmla="*/ 212129 h 4963245"/>
              <a:gd name="connsiteX41" fmla="*/ 5148987 w 6858001"/>
              <a:gd name="connsiteY41" fmla="*/ 202044 h 4963245"/>
              <a:gd name="connsiteX42" fmla="*/ 5303978 w 6858001"/>
              <a:gd name="connsiteY42" fmla="*/ 189941 h 4963245"/>
              <a:gd name="connsiteX43" fmla="*/ 5456911 w 6858001"/>
              <a:gd name="connsiteY43" fmla="*/ 177839 h 4963245"/>
              <a:gd name="connsiteX44" fmla="*/ 5612588 w 6858001"/>
              <a:gd name="connsiteY44" fmla="*/ 163887 h 4963245"/>
              <a:gd name="connsiteX45" fmla="*/ 5768950 w 6858001"/>
              <a:gd name="connsiteY45" fmla="*/ 148591 h 4963245"/>
              <a:gd name="connsiteX46" fmla="*/ 5923255 w 6858001"/>
              <a:gd name="connsiteY46" fmla="*/ 132455 h 4963245"/>
              <a:gd name="connsiteX47" fmla="*/ 6079618 w 6858001"/>
              <a:gd name="connsiteY47" fmla="*/ 113629 h 4963245"/>
              <a:gd name="connsiteX48" fmla="*/ 6235294 w 6858001"/>
              <a:gd name="connsiteY48" fmla="*/ 93458 h 4963245"/>
              <a:gd name="connsiteX49" fmla="*/ 6391657 w 6858001"/>
              <a:gd name="connsiteY49" fmla="*/ 73455 h 4963245"/>
              <a:gd name="connsiteX50" fmla="*/ 6547333 w 6858001"/>
              <a:gd name="connsiteY50" fmla="*/ 50091 h 4963245"/>
              <a:gd name="connsiteX51" fmla="*/ 6702324 w 6858001"/>
              <a:gd name="connsiteY51" fmla="*/ 26222 h 496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63245">
                <a:moveTo>
                  <a:pt x="6858001" y="1177"/>
                </a:moveTo>
                <a:lnTo>
                  <a:pt x="6858001" y="1344715"/>
                </a:lnTo>
                <a:lnTo>
                  <a:pt x="6858000" y="1344715"/>
                </a:lnTo>
                <a:lnTo>
                  <a:pt x="6858000" y="4963245"/>
                </a:lnTo>
                <a:lnTo>
                  <a:pt x="0" y="4963244"/>
                </a:lnTo>
                <a:lnTo>
                  <a:pt x="0" y="900697"/>
                </a:lnTo>
                <a:lnTo>
                  <a:pt x="1" y="900697"/>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6" name="Εικόνα 5">
            <a:extLst>
              <a:ext uri="{FF2B5EF4-FFF2-40B4-BE49-F238E27FC236}">
                <a16:creationId xmlns:a16="http://schemas.microsoft.com/office/drawing/2014/main" id="{29B76D8A-DED3-49D0-9E9D-C4551FEDBC6C}"/>
              </a:ext>
            </a:extLst>
          </p:cNvPr>
          <p:cNvPicPr>
            <a:picLocks noChangeAspect="1"/>
          </p:cNvPicPr>
          <p:nvPr/>
        </p:nvPicPr>
        <p:blipFill>
          <a:blip r:embed="rId2"/>
          <a:stretch>
            <a:fillRect/>
          </a:stretch>
        </p:blipFill>
        <p:spPr>
          <a:xfrm>
            <a:off x="8129871" y="1066626"/>
            <a:ext cx="3414010" cy="4724745"/>
          </a:xfrm>
          <a:prstGeom prst="rect">
            <a:avLst/>
          </a:prstGeom>
          <a:effectLst/>
        </p:spPr>
      </p:pic>
      <p:sp>
        <p:nvSpPr>
          <p:cNvPr id="17" name="Rectangle 16">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Θέση αριθμού διαφάνειας 4">
            <a:extLst>
              <a:ext uri="{FF2B5EF4-FFF2-40B4-BE49-F238E27FC236}">
                <a16:creationId xmlns:a16="http://schemas.microsoft.com/office/drawing/2014/main" id="{49D955DB-3C34-445B-8F26-062C8213F61E}"/>
              </a:ext>
            </a:extLst>
          </p:cNvPr>
          <p:cNvSpPr>
            <a:spLocks noGrp="1"/>
          </p:cNvSpPr>
          <p:nvPr>
            <p:ph type="sldNum" sz="quarter" idx="12"/>
          </p:nvPr>
        </p:nvSpPr>
        <p:spPr>
          <a:xfrm>
            <a:off x="10352540" y="295729"/>
            <a:ext cx="838199" cy="767687"/>
          </a:xfrm>
        </p:spPr>
        <p:txBody>
          <a:bodyPr>
            <a:normAutofit/>
          </a:bodyPr>
          <a:lstStyle/>
          <a:p>
            <a:pPr>
              <a:spcAft>
                <a:spcPts val="600"/>
              </a:spcAft>
            </a:pPr>
            <a:fld id="{6D22F896-40B5-4ADD-8801-0D06FADFA095}" type="slidenum">
              <a:rPr lang="en-US">
                <a:solidFill>
                  <a:srgbClr val="FFFFFF"/>
                </a:solidFill>
              </a:rPr>
              <a:pPr>
                <a:spcAft>
                  <a:spcPts val="600"/>
                </a:spcAft>
              </a:pPr>
              <a:t>3</a:t>
            </a:fld>
            <a:endParaRPr lang="en-US" dirty="0">
              <a:solidFill>
                <a:srgbClr val="FFFFFF"/>
              </a:solidFill>
            </a:endParaRPr>
          </a:p>
        </p:txBody>
      </p:sp>
      <p:sp>
        <p:nvSpPr>
          <p:cNvPr id="3" name="Θέση περιεχομένου 2">
            <a:extLst>
              <a:ext uri="{FF2B5EF4-FFF2-40B4-BE49-F238E27FC236}">
                <a16:creationId xmlns:a16="http://schemas.microsoft.com/office/drawing/2014/main" id="{F67142A0-2217-4FD1-A986-92ABBD6407DD}"/>
              </a:ext>
            </a:extLst>
          </p:cNvPr>
          <p:cNvSpPr>
            <a:spLocks noGrp="1"/>
          </p:cNvSpPr>
          <p:nvPr>
            <p:ph idx="1"/>
          </p:nvPr>
        </p:nvSpPr>
        <p:spPr>
          <a:xfrm>
            <a:off x="648930" y="2438400"/>
            <a:ext cx="6188189" cy="4221479"/>
          </a:xfrm>
        </p:spPr>
        <p:txBody>
          <a:bodyPr>
            <a:normAutofit fontScale="85000" lnSpcReduction="20000"/>
          </a:bodyPr>
          <a:lstStyle/>
          <a:p>
            <a:r>
              <a:rPr lang="el-GR" dirty="0">
                <a:solidFill>
                  <a:srgbClr val="FFFFFF"/>
                </a:solidFill>
              </a:rPr>
              <a:t>Επιφάνειες χωρικής πυκνότητας μπορούν να δείξουν το που υπάρχουν συστάδες στα δεδομένα μας (</a:t>
            </a:r>
            <a:r>
              <a:rPr lang="en-US" dirty="0">
                <a:solidFill>
                  <a:srgbClr val="FFFFFF"/>
                </a:solidFill>
              </a:rPr>
              <a:t>clusters), </a:t>
            </a:r>
            <a:r>
              <a:rPr lang="el-GR" dirty="0">
                <a:solidFill>
                  <a:srgbClr val="FFFFFF"/>
                </a:solidFill>
              </a:rPr>
              <a:t>αλλά όχι αν είναι στατιστικά σημαντικά.</a:t>
            </a:r>
            <a:endParaRPr lang="en-US" dirty="0">
              <a:solidFill>
                <a:srgbClr val="FFFFFF"/>
              </a:solidFill>
            </a:endParaRPr>
          </a:p>
          <a:p>
            <a:endParaRPr lang="en-US" dirty="0">
              <a:solidFill>
                <a:srgbClr val="FFFFFF"/>
              </a:solidFill>
            </a:endParaRPr>
          </a:p>
          <a:p>
            <a:r>
              <a:rPr lang="el-GR" dirty="0">
                <a:solidFill>
                  <a:srgbClr val="FFFFFF"/>
                </a:solidFill>
              </a:rPr>
              <a:t>Η </a:t>
            </a:r>
            <a:r>
              <a:rPr lang="en-US" dirty="0">
                <a:solidFill>
                  <a:srgbClr val="FFFFFF"/>
                </a:solidFill>
              </a:rPr>
              <a:t>Hotspot </a:t>
            </a:r>
            <a:r>
              <a:rPr lang="el-GR" dirty="0">
                <a:solidFill>
                  <a:srgbClr val="FFFFFF"/>
                </a:solidFill>
              </a:rPr>
              <a:t>ανάλυση χρησιμοποιεί διανυσματικά δεδομένα (όχι </a:t>
            </a:r>
            <a:r>
              <a:rPr lang="en-US" dirty="0">
                <a:solidFill>
                  <a:srgbClr val="FFFFFF"/>
                </a:solidFill>
              </a:rPr>
              <a:t>rasters) </a:t>
            </a:r>
            <a:r>
              <a:rPr lang="el-GR" dirty="0">
                <a:solidFill>
                  <a:srgbClr val="FFFFFF"/>
                </a:solidFill>
              </a:rPr>
              <a:t>για να αναγνωρίσει περιοχές με στατιστικά σημαντικά θερμά ή ψυχρά σημεία στα δεδομένα μας. </a:t>
            </a:r>
          </a:p>
          <a:p>
            <a:endParaRPr lang="en-US" dirty="0">
              <a:solidFill>
                <a:srgbClr val="FFFFFF"/>
              </a:solidFill>
            </a:endParaRPr>
          </a:p>
          <a:p>
            <a:r>
              <a:rPr lang="el-GR" dirty="0">
                <a:solidFill>
                  <a:srgbClr val="FFFFFF"/>
                </a:solidFill>
              </a:rPr>
              <a:t>Τα σημεία (</a:t>
            </a:r>
            <a:r>
              <a:rPr lang="en-US" dirty="0">
                <a:solidFill>
                  <a:srgbClr val="FFFFFF"/>
                </a:solidFill>
              </a:rPr>
              <a:t>points) </a:t>
            </a:r>
            <a:r>
              <a:rPr lang="el-GR" dirty="0">
                <a:solidFill>
                  <a:srgbClr val="FFFFFF"/>
                </a:solidFill>
              </a:rPr>
              <a:t>πρέπει να είναι συγκεντρωμένα ή υπολογισμένα σε πολυγωνικές χωρικές μονάδες – αν και είναι εφικτή (αλλά όχι προτιμητέα) η ανάλυση στα ίδια τα σημεία.</a:t>
            </a:r>
          </a:p>
          <a:p>
            <a:r>
              <a:rPr lang="el-GR" dirty="0">
                <a:solidFill>
                  <a:srgbClr val="FFFFFF"/>
                </a:solidFill>
              </a:rPr>
              <a:t>Η ανάλυση ομαδοποιεί τα δεδομένα μας όταν όμοια υψηλές (θερμό) ή χαμηλές (ψυχρό) τιμές βρίσκονται σε ένα </a:t>
            </a:r>
            <a:r>
              <a:rPr lang="en-US" dirty="0">
                <a:solidFill>
                  <a:srgbClr val="FFFFFF"/>
                </a:solidFill>
              </a:rPr>
              <a:t>cluster.</a:t>
            </a:r>
          </a:p>
        </p:txBody>
      </p:sp>
      <p:sp>
        <p:nvSpPr>
          <p:cNvPr id="4" name="Θέση ημερομηνίας 3">
            <a:extLst>
              <a:ext uri="{FF2B5EF4-FFF2-40B4-BE49-F238E27FC236}">
                <a16:creationId xmlns:a16="http://schemas.microsoft.com/office/drawing/2014/main" id="{6CBA8AAC-BD0D-466F-A62F-FF216718E281}"/>
              </a:ext>
            </a:extLst>
          </p:cNvPr>
          <p:cNvSpPr>
            <a:spLocks noGrp="1"/>
          </p:cNvSpPr>
          <p:nvPr>
            <p:ph type="dt" sz="half" idx="10"/>
          </p:nvPr>
        </p:nvSpPr>
        <p:spPr>
          <a:xfrm>
            <a:off x="9254068" y="6355080"/>
            <a:ext cx="2290232" cy="304799"/>
          </a:xfrm>
        </p:spPr>
        <p:txBody>
          <a:bodyPr anchor="t">
            <a:normAutofit/>
          </a:bodyPr>
          <a:lstStyle/>
          <a:p>
            <a:pPr algn="r">
              <a:spcAft>
                <a:spcPts val="600"/>
              </a:spcAft>
            </a:pPr>
            <a:fld id="{DDFDCA20-2E13-4515-99C7-F4F915F4146C}" type="datetime1">
              <a:rPr lang="en-US" smtClean="0"/>
              <a:pPr algn="r">
                <a:spcAft>
                  <a:spcPts val="600"/>
                </a:spcAft>
              </a:pPr>
              <a:t>11/12/2019</a:t>
            </a:fld>
            <a:endParaRPr lang="en-US" dirty="0"/>
          </a:p>
        </p:txBody>
      </p:sp>
    </p:spTree>
    <p:extLst>
      <p:ext uri="{BB962C8B-B14F-4D97-AF65-F5344CB8AC3E}">
        <p14:creationId xmlns:p14="http://schemas.microsoft.com/office/powerpoint/2010/main" val="328992911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E009DB-EDE7-4BC3-9846-FB2CCA5DFF74}"/>
              </a:ext>
            </a:extLst>
          </p:cNvPr>
          <p:cNvSpPr>
            <a:spLocks noGrp="1"/>
          </p:cNvSpPr>
          <p:nvPr>
            <p:ph type="title"/>
          </p:nvPr>
        </p:nvSpPr>
        <p:spPr/>
        <p:txBody>
          <a:bodyPr/>
          <a:lstStyle/>
          <a:p>
            <a:r>
              <a:rPr lang="en-US" b="1" i="1" dirty="0"/>
              <a:t>Mapping Crime: Understanding Hotspots (</a:t>
            </a:r>
            <a:r>
              <a:rPr lang="en-US" b="1" i="1" dirty="0">
                <a:hlinkClick r:id="rId2"/>
              </a:rPr>
              <a:t>Report</a:t>
            </a:r>
            <a:r>
              <a:rPr lang="en-US" b="1" i="1" dirty="0"/>
              <a:t>)</a:t>
            </a:r>
            <a:endParaRPr lang="en-US" dirty="0"/>
          </a:p>
        </p:txBody>
      </p:sp>
      <p:sp>
        <p:nvSpPr>
          <p:cNvPr id="3" name="Θέση περιεχομένου 2">
            <a:extLst>
              <a:ext uri="{FF2B5EF4-FFF2-40B4-BE49-F238E27FC236}">
                <a16:creationId xmlns:a16="http://schemas.microsoft.com/office/drawing/2014/main" id="{F46B05E2-648D-4DE2-B74B-689AF66E7C8B}"/>
              </a:ext>
            </a:extLst>
          </p:cNvPr>
          <p:cNvSpPr>
            <a:spLocks noGrp="1"/>
          </p:cNvSpPr>
          <p:nvPr>
            <p:ph idx="1"/>
          </p:nvPr>
        </p:nvSpPr>
        <p:spPr>
          <a:xfrm>
            <a:off x="1104293" y="1853248"/>
            <a:ext cx="8946541" cy="4805082"/>
          </a:xfrm>
        </p:spPr>
        <p:txBody>
          <a:bodyPr>
            <a:normAutofit lnSpcReduction="10000"/>
          </a:bodyPr>
          <a:lstStyle/>
          <a:p>
            <a:r>
              <a:rPr lang="en-US" i="1" dirty="0"/>
              <a:t>“</a:t>
            </a:r>
            <a:r>
              <a:rPr lang="el-GR" i="1" dirty="0"/>
              <a:t>Ένα θερμό σημείο είναι μια περιοχή που έχει περισσότερα από τον μέσο όρο περιστατικά δημοσίας τάξεως ή εγκληματικών ενεργειών, ή μια περιοχή όπου οι κάτοικοι έχουν υψηλότερο από τον μέσο όρο κίνδυνο να θυματοποιηθούν</a:t>
            </a:r>
            <a:r>
              <a:rPr lang="en-US" i="1" dirty="0"/>
              <a:t>”</a:t>
            </a:r>
            <a:endParaRPr lang="el-GR" i="1" dirty="0"/>
          </a:p>
          <a:p>
            <a:endParaRPr lang="el-GR" i="1" dirty="0"/>
          </a:p>
          <a:p>
            <a:r>
              <a:rPr lang="el-GR" dirty="0"/>
              <a:t>Παραδείγματα άλλων θεματικών περιοχών όπου η ανάλυση </a:t>
            </a:r>
            <a:r>
              <a:rPr lang="en-US" dirty="0"/>
              <a:t>hotspot</a:t>
            </a:r>
            <a:r>
              <a:rPr lang="el-GR" dirty="0"/>
              <a:t> μπορεί να χρησιμοποιηθεί είναι η επιδημιολογία, το που μια ασθένεια έχει μεγαλύτερη συγκέντρωση, ανάλυση πωλήσεων, δημογραφία, πρότυπα ψηφοφορίας, και έλεγχος ξενικών ειδών. Που είναι οι πλέον </a:t>
            </a:r>
            <a:r>
              <a:rPr lang="el-GR" dirty="0" err="1"/>
              <a:t>προσβάσιμες</a:t>
            </a:r>
            <a:r>
              <a:rPr lang="el-GR" dirty="0"/>
              <a:t> θέσεις για ένα νέο νοσοκομείο ή σταθμό </a:t>
            </a:r>
          </a:p>
          <a:p>
            <a:endParaRPr lang="el-GR" dirty="0"/>
          </a:p>
          <a:p>
            <a:r>
              <a:rPr lang="el-GR" dirty="0"/>
              <a:t>Τα εργαλεία χωρικής στατιστικής βλέπουν τις κατανομές των τιμών που σχετίζονται με γεωγραφικές πληροφορίες και διεξάγουν συγκρίσεις με μια υποθετική τυχαία κατανομή ώστε να απαντήσουν σε ερωτήσεις με χωρική αναφορά με ένα στατιστικά ορθό τρόπο.</a:t>
            </a:r>
          </a:p>
          <a:p>
            <a:endParaRPr lang="en-US" dirty="0"/>
          </a:p>
        </p:txBody>
      </p:sp>
      <p:sp>
        <p:nvSpPr>
          <p:cNvPr id="4" name="Θέση ημερομηνίας 3">
            <a:extLst>
              <a:ext uri="{FF2B5EF4-FFF2-40B4-BE49-F238E27FC236}">
                <a16:creationId xmlns:a16="http://schemas.microsoft.com/office/drawing/2014/main" id="{1A0291F3-8A57-4B03-ADF1-CC417BD3D5E4}"/>
              </a:ext>
            </a:extLst>
          </p:cNvPr>
          <p:cNvSpPr>
            <a:spLocks noGrp="1"/>
          </p:cNvSpPr>
          <p:nvPr>
            <p:ph type="dt" sz="half" idx="10"/>
          </p:nvPr>
        </p:nvSpPr>
        <p:spPr>
          <a:xfrm>
            <a:off x="10692882" y="6477000"/>
            <a:ext cx="1421329" cy="304799"/>
          </a:xfrm>
        </p:spPr>
        <p:txBody>
          <a:bodyPr/>
          <a:lstStyle/>
          <a:p>
            <a:fld id="{DDFDCA20-2E13-4515-99C7-F4F915F4146C}" type="datetime1">
              <a:rPr lang="en-US" smtClean="0"/>
              <a:t>11/12/2019</a:t>
            </a:fld>
            <a:endParaRPr lang="en-US" dirty="0"/>
          </a:p>
        </p:txBody>
      </p:sp>
      <p:sp>
        <p:nvSpPr>
          <p:cNvPr id="5" name="Θέση αριθμού διαφάνειας 4">
            <a:extLst>
              <a:ext uri="{FF2B5EF4-FFF2-40B4-BE49-F238E27FC236}">
                <a16:creationId xmlns:a16="http://schemas.microsoft.com/office/drawing/2014/main" id="{8351BB17-3336-4900-A583-5584EDC942DE}"/>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962866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9D20D758-F10C-4445-B6C8-C2015A35CEE4}"/>
              </a:ext>
            </a:extLst>
          </p:cNvPr>
          <p:cNvSpPr>
            <a:spLocks noGrp="1"/>
          </p:cNvSpPr>
          <p:nvPr>
            <p:ph type="dt" sz="half" idx="10"/>
          </p:nvPr>
        </p:nvSpPr>
        <p:spPr>
          <a:xfrm>
            <a:off x="11000792" y="6477000"/>
            <a:ext cx="1113419" cy="304799"/>
          </a:xfrm>
        </p:spPr>
        <p:txBody>
          <a:bodyPr/>
          <a:lstStyle/>
          <a:p>
            <a:fld id="{DDFDCA20-2E13-4515-99C7-F4F915F4146C}" type="datetime1">
              <a:rPr lang="en-US" smtClean="0"/>
              <a:t>11/12/2019</a:t>
            </a:fld>
            <a:endParaRPr lang="en-US" dirty="0"/>
          </a:p>
        </p:txBody>
      </p:sp>
      <p:sp>
        <p:nvSpPr>
          <p:cNvPr id="5" name="Θέση αριθμού διαφάνειας 4">
            <a:extLst>
              <a:ext uri="{FF2B5EF4-FFF2-40B4-BE49-F238E27FC236}">
                <a16:creationId xmlns:a16="http://schemas.microsoft.com/office/drawing/2014/main" id="{A90098EE-25D4-40E8-BB50-D29FD1EE57C0}"/>
              </a:ext>
            </a:extLst>
          </p:cNvPr>
          <p:cNvSpPr>
            <a:spLocks noGrp="1"/>
          </p:cNvSpPr>
          <p:nvPr>
            <p:ph type="sldNum" sz="quarter" idx="12"/>
          </p:nvPr>
        </p:nvSpPr>
        <p:spPr/>
        <p:txBody>
          <a:bodyPr/>
          <a:lstStyle/>
          <a:p>
            <a:fld id="{6D22F896-40B5-4ADD-8801-0D06FADFA095}" type="slidenum">
              <a:rPr lang="en-US" smtClean="0"/>
              <a:t>5</a:t>
            </a:fld>
            <a:endParaRPr lang="en-US" dirty="0"/>
          </a:p>
        </p:txBody>
      </p:sp>
      <p:pic>
        <p:nvPicPr>
          <p:cNvPr id="6" name="Εικόνα 5">
            <a:extLst>
              <a:ext uri="{FF2B5EF4-FFF2-40B4-BE49-F238E27FC236}">
                <a16:creationId xmlns:a16="http://schemas.microsoft.com/office/drawing/2014/main" id="{E7164C00-72A1-4425-A9E6-641468405F2A}"/>
              </a:ext>
            </a:extLst>
          </p:cNvPr>
          <p:cNvPicPr>
            <a:picLocks noChangeAspect="1"/>
          </p:cNvPicPr>
          <p:nvPr/>
        </p:nvPicPr>
        <p:blipFill rotWithShape="1">
          <a:blip r:embed="rId2"/>
          <a:srcRect l="1897" r="1933" b="24354"/>
          <a:stretch/>
        </p:blipFill>
        <p:spPr>
          <a:xfrm>
            <a:off x="231283" y="1362269"/>
            <a:ext cx="8516391" cy="5187820"/>
          </a:xfrm>
          <a:prstGeom prst="rect">
            <a:avLst/>
          </a:prstGeom>
        </p:spPr>
      </p:pic>
      <p:sp>
        <p:nvSpPr>
          <p:cNvPr id="9" name="Τίτλος 1">
            <a:extLst>
              <a:ext uri="{FF2B5EF4-FFF2-40B4-BE49-F238E27FC236}">
                <a16:creationId xmlns:a16="http://schemas.microsoft.com/office/drawing/2014/main" id="{F36CB449-9E97-408B-A9D2-335457D73EED}"/>
              </a:ext>
            </a:extLst>
          </p:cNvPr>
          <p:cNvSpPr>
            <a:spLocks noGrp="1"/>
          </p:cNvSpPr>
          <p:nvPr>
            <p:ph type="title"/>
          </p:nvPr>
        </p:nvSpPr>
        <p:spPr>
          <a:xfrm>
            <a:off x="646111" y="-60464"/>
            <a:ext cx="9404723" cy="1400530"/>
          </a:xfrm>
        </p:spPr>
        <p:txBody>
          <a:bodyPr/>
          <a:lstStyle/>
          <a:p>
            <a:r>
              <a:rPr lang="el-GR" dirty="0"/>
              <a:t>Γιατί να χρησιμοποιηθούν </a:t>
            </a:r>
            <a:r>
              <a:rPr lang="en-US" dirty="0"/>
              <a:t>Hotspots?</a:t>
            </a:r>
          </a:p>
        </p:txBody>
      </p:sp>
    </p:spTree>
    <p:extLst>
      <p:ext uri="{BB962C8B-B14F-4D97-AF65-F5344CB8AC3E}">
        <p14:creationId xmlns:p14="http://schemas.microsoft.com/office/powerpoint/2010/main" val="827960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68FE9F-6AFC-4211-8910-80B44FA1118C}"/>
              </a:ext>
            </a:extLst>
          </p:cNvPr>
          <p:cNvSpPr>
            <a:spLocks noGrp="1"/>
          </p:cNvSpPr>
          <p:nvPr>
            <p:ph type="title"/>
          </p:nvPr>
        </p:nvSpPr>
        <p:spPr>
          <a:xfrm>
            <a:off x="646111" y="-60464"/>
            <a:ext cx="9404723" cy="1400530"/>
          </a:xfrm>
        </p:spPr>
        <p:txBody>
          <a:bodyPr/>
          <a:lstStyle/>
          <a:p>
            <a:r>
              <a:rPr lang="el-GR" dirty="0"/>
              <a:t>Γιατί να χρησιμοποιηθούν </a:t>
            </a:r>
            <a:r>
              <a:rPr lang="en-US" dirty="0"/>
              <a:t>Hotspots?</a:t>
            </a:r>
          </a:p>
        </p:txBody>
      </p:sp>
      <p:sp>
        <p:nvSpPr>
          <p:cNvPr id="4" name="Θέση ημερομηνίας 3">
            <a:extLst>
              <a:ext uri="{FF2B5EF4-FFF2-40B4-BE49-F238E27FC236}">
                <a16:creationId xmlns:a16="http://schemas.microsoft.com/office/drawing/2014/main" id="{B1C438C1-9C1D-42E0-B48E-F47780365C0F}"/>
              </a:ext>
            </a:extLst>
          </p:cNvPr>
          <p:cNvSpPr>
            <a:spLocks noGrp="1"/>
          </p:cNvSpPr>
          <p:nvPr>
            <p:ph type="dt" sz="half" idx="10"/>
          </p:nvPr>
        </p:nvSpPr>
        <p:spPr>
          <a:xfrm>
            <a:off x="10842172" y="6477000"/>
            <a:ext cx="1272040" cy="304799"/>
          </a:xfrm>
        </p:spPr>
        <p:txBody>
          <a:bodyPr/>
          <a:lstStyle/>
          <a:p>
            <a:fld id="{DDFDCA20-2E13-4515-99C7-F4F915F4146C}" type="datetime1">
              <a:rPr lang="en-US" smtClean="0"/>
              <a:t>11/12/2019</a:t>
            </a:fld>
            <a:endParaRPr lang="en-US" dirty="0"/>
          </a:p>
        </p:txBody>
      </p:sp>
      <p:sp>
        <p:nvSpPr>
          <p:cNvPr id="5" name="Θέση αριθμού διαφάνειας 4">
            <a:extLst>
              <a:ext uri="{FF2B5EF4-FFF2-40B4-BE49-F238E27FC236}">
                <a16:creationId xmlns:a16="http://schemas.microsoft.com/office/drawing/2014/main" id="{6D9EB94A-F08A-4E47-80C6-E56ADD0ACECF}"/>
              </a:ext>
            </a:extLst>
          </p:cNvPr>
          <p:cNvSpPr>
            <a:spLocks noGrp="1"/>
          </p:cNvSpPr>
          <p:nvPr>
            <p:ph type="sldNum" sz="quarter" idx="12"/>
          </p:nvPr>
        </p:nvSpPr>
        <p:spPr/>
        <p:txBody>
          <a:bodyPr/>
          <a:lstStyle/>
          <a:p>
            <a:fld id="{6D22F896-40B5-4ADD-8801-0D06FADFA095}" type="slidenum">
              <a:rPr lang="en-US" smtClean="0"/>
              <a:t>6</a:t>
            </a:fld>
            <a:endParaRPr lang="en-US" dirty="0"/>
          </a:p>
        </p:txBody>
      </p:sp>
      <p:pic>
        <p:nvPicPr>
          <p:cNvPr id="7" name="Εικόνα 6" descr="Εικόνα που περιέχει κείμενο, χάρτης&#10;&#10;Περιγραφή που δημιουργήθηκε αυτόματα">
            <a:extLst>
              <a:ext uri="{FF2B5EF4-FFF2-40B4-BE49-F238E27FC236}">
                <a16:creationId xmlns:a16="http://schemas.microsoft.com/office/drawing/2014/main" id="{B2081495-4B8C-4E2E-A32B-A3823AA75907}"/>
              </a:ext>
            </a:extLst>
          </p:cNvPr>
          <p:cNvPicPr>
            <a:picLocks noChangeAspect="1"/>
          </p:cNvPicPr>
          <p:nvPr/>
        </p:nvPicPr>
        <p:blipFill>
          <a:blip r:embed="rId2"/>
          <a:stretch>
            <a:fillRect/>
          </a:stretch>
        </p:blipFill>
        <p:spPr>
          <a:xfrm>
            <a:off x="2409581" y="1152983"/>
            <a:ext cx="7372837" cy="5694130"/>
          </a:xfrm>
          <a:prstGeom prst="rect">
            <a:avLst/>
          </a:prstGeom>
        </p:spPr>
      </p:pic>
    </p:spTree>
    <p:extLst>
      <p:ext uri="{BB962C8B-B14F-4D97-AF65-F5344CB8AC3E}">
        <p14:creationId xmlns:p14="http://schemas.microsoft.com/office/powerpoint/2010/main" val="3123449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7CFA327E-20AB-490C-BEC1-02C44FDA561C}"/>
              </a:ext>
            </a:extLst>
          </p:cNvPr>
          <p:cNvSpPr>
            <a:spLocks noGrp="1"/>
          </p:cNvSpPr>
          <p:nvPr>
            <p:ph type="dt" sz="half" idx="10"/>
          </p:nvPr>
        </p:nvSpPr>
        <p:spPr/>
        <p:txBody>
          <a:bodyPr/>
          <a:lstStyle/>
          <a:p>
            <a:fld id="{DDFDCA20-2E13-4515-99C7-F4F915F4146C}" type="datetime1">
              <a:rPr lang="en-US" smtClean="0"/>
              <a:t>11/12/2019</a:t>
            </a:fld>
            <a:endParaRPr lang="en-US" dirty="0"/>
          </a:p>
        </p:txBody>
      </p:sp>
      <p:sp>
        <p:nvSpPr>
          <p:cNvPr id="5" name="Θέση αριθμού διαφάνειας 4">
            <a:extLst>
              <a:ext uri="{FF2B5EF4-FFF2-40B4-BE49-F238E27FC236}">
                <a16:creationId xmlns:a16="http://schemas.microsoft.com/office/drawing/2014/main" id="{A1AF0AA6-AEC7-4C95-B936-609EDF400527}"/>
              </a:ext>
            </a:extLst>
          </p:cNvPr>
          <p:cNvSpPr>
            <a:spLocks noGrp="1"/>
          </p:cNvSpPr>
          <p:nvPr>
            <p:ph type="sldNum" sz="quarter" idx="12"/>
          </p:nvPr>
        </p:nvSpPr>
        <p:spPr/>
        <p:txBody>
          <a:bodyPr/>
          <a:lstStyle/>
          <a:p>
            <a:fld id="{6D22F896-40B5-4ADD-8801-0D06FADFA095}" type="slidenum">
              <a:rPr lang="en-US" smtClean="0"/>
              <a:t>7</a:t>
            </a:fld>
            <a:endParaRPr lang="en-US" dirty="0"/>
          </a:p>
        </p:txBody>
      </p:sp>
      <p:pic>
        <p:nvPicPr>
          <p:cNvPr id="9" name="Εικόνα 8" descr="Εικόνα που περιέχει κείμενο, χάρτης&#10;&#10;Περιγραφή που δημιουργήθηκε αυτόματα">
            <a:extLst>
              <a:ext uri="{FF2B5EF4-FFF2-40B4-BE49-F238E27FC236}">
                <a16:creationId xmlns:a16="http://schemas.microsoft.com/office/drawing/2014/main" id="{982B137F-F1E9-4EA4-8662-BE69E7972C07}"/>
              </a:ext>
            </a:extLst>
          </p:cNvPr>
          <p:cNvPicPr>
            <a:picLocks noChangeAspect="1"/>
          </p:cNvPicPr>
          <p:nvPr/>
        </p:nvPicPr>
        <p:blipFill>
          <a:blip r:embed="rId2"/>
          <a:stretch>
            <a:fillRect/>
          </a:stretch>
        </p:blipFill>
        <p:spPr>
          <a:xfrm>
            <a:off x="1540547" y="1152983"/>
            <a:ext cx="7615850" cy="5713187"/>
          </a:xfrm>
          <a:prstGeom prst="rect">
            <a:avLst/>
          </a:prstGeom>
        </p:spPr>
      </p:pic>
      <p:sp>
        <p:nvSpPr>
          <p:cNvPr id="12" name="Τίτλος 1">
            <a:extLst>
              <a:ext uri="{FF2B5EF4-FFF2-40B4-BE49-F238E27FC236}">
                <a16:creationId xmlns:a16="http://schemas.microsoft.com/office/drawing/2014/main" id="{5961A01D-76BB-4052-95EE-3FB8076FBF86}"/>
              </a:ext>
            </a:extLst>
          </p:cNvPr>
          <p:cNvSpPr>
            <a:spLocks noGrp="1"/>
          </p:cNvSpPr>
          <p:nvPr>
            <p:ph type="title"/>
          </p:nvPr>
        </p:nvSpPr>
        <p:spPr>
          <a:xfrm>
            <a:off x="646110" y="0"/>
            <a:ext cx="9404723" cy="1400530"/>
          </a:xfrm>
        </p:spPr>
        <p:txBody>
          <a:bodyPr/>
          <a:lstStyle/>
          <a:p>
            <a:r>
              <a:rPr lang="el-GR" dirty="0"/>
              <a:t>Γιατί να χρησιμοποιηθούν </a:t>
            </a:r>
            <a:r>
              <a:rPr lang="en-US" dirty="0"/>
              <a:t>Hotspots?</a:t>
            </a:r>
          </a:p>
        </p:txBody>
      </p:sp>
    </p:spTree>
    <p:extLst>
      <p:ext uri="{BB962C8B-B14F-4D97-AF65-F5344CB8AC3E}">
        <p14:creationId xmlns:p14="http://schemas.microsoft.com/office/powerpoint/2010/main" val="3994951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FB2C729D-1B1A-4601-BDFF-FE7114452D05}"/>
              </a:ext>
            </a:extLst>
          </p:cNvPr>
          <p:cNvSpPr>
            <a:spLocks noGrp="1"/>
          </p:cNvSpPr>
          <p:nvPr>
            <p:ph type="dt" sz="half" idx="10"/>
          </p:nvPr>
        </p:nvSpPr>
        <p:spPr>
          <a:xfrm>
            <a:off x="10922956" y="6477000"/>
            <a:ext cx="1191256" cy="304799"/>
          </a:xfrm>
        </p:spPr>
        <p:txBody>
          <a:bodyPr/>
          <a:lstStyle/>
          <a:p>
            <a:fld id="{DDFDCA20-2E13-4515-99C7-F4F915F4146C}" type="datetime1">
              <a:rPr lang="en-US" smtClean="0"/>
              <a:t>11/12/2019</a:t>
            </a:fld>
            <a:endParaRPr lang="en-US" dirty="0"/>
          </a:p>
        </p:txBody>
      </p:sp>
      <p:sp>
        <p:nvSpPr>
          <p:cNvPr id="5" name="Θέση αριθμού διαφάνειας 4">
            <a:extLst>
              <a:ext uri="{FF2B5EF4-FFF2-40B4-BE49-F238E27FC236}">
                <a16:creationId xmlns:a16="http://schemas.microsoft.com/office/drawing/2014/main" id="{0D7F095C-02D7-49D2-A27E-81586EE79406}"/>
              </a:ext>
            </a:extLst>
          </p:cNvPr>
          <p:cNvSpPr>
            <a:spLocks noGrp="1"/>
          </p:cNvSpPr>
          <p:nvPr>
            <p:ph type="sldNum" sz="quarter" idx="12"/>
          </p:nvPr>
        </p:nvSpPr>
        <p:spPr/>
        <p:txBody>
          <a:bodyPr/>
          <a:lstStyle/>
          <a:p>
            <a:fld id="{6D22F896-40B5-4ADD-8801-0D06FADFA095}" type="slidenum">
              <a:rPr lang="en-US" smtClean="0"/>
              <a:t>8</a:t>
            </a:fld>
            <a:endParaRPr lang="en-US" dirty="0"/>
          </a:p>
        </p:txBody>
      </p:sp>
      <p:sp>
        <p:nvSpPr>
          <p:cNvPr id="10" name="Τίτλος 1">
            <a:extLst>
              <a:ext uri="{FF2B5EF4-FFF2-40B4-BE49-F238E27FC236}">
                <a16:creationId xmlns:a16="http://schemas.microsoft.com/office/drawing/2014/main" id="{4342641C-E595-494E-8D3E-5410988E5668}"/>
              </a:ext>
            </a:extLst>
          </p:cNvPr>
          <p:cNvSpPr>
            <a:spLocks noGrp="1"/>
          </p:cNvSpPr>
          <p:nvPr>
            <p:ph type="title"/>
          </p:nvPr>
        </p:nvSpPr>
        <p:spPr>
          <a:xfrm>
            <a:off x="646110" y="0"/>
            <a:ext cx="9404723" cy="1400530"/>
          </a:xfrm>
        </p:spPr>
        <p:txBody>
          <a:bodyPr/>
          <a:lstStyle/>
          <a:p>
            <a:r>
              <a:rPr lang="el-GR" dirty="0"/>
              <a:t>Γιατί να χρησιμοποιηθούν </a:t>
            </a:r>
            <a:r>
              <a:rPr lang="en-US" dirty="0"/>
              <a:t>Hotspots?</a:t>
            </a:r>
          </a:p>
        </p:txBody>
      </p:sp>
      <p:pic>
        <p:nvPicPr>
          <p:cNvPr id="12" name="Εικόνα 11" descr="Εικόνα που περιέχει κείμενο, χάρτης&#10;&#10;Περιγραφή που δημιουργήθηκε αυτόματα">
            <a:extLst>
              <a:ext uri="{FF2B5EF4-FFF2-40B4-BE49-F238E27FC236}">
                <a16:creationId xmlns:a16="http://schemas.microsoft.com/office/drawing/2014/main" id="{1FED3931-4826-4C62-B22F-7143D02C3FC8}"/>
              </a:ext>
            </a:extLst>
          </p:cNvPr>
          <p:cNvPicPr>
            <a:picLocks noChangeAspect="1"/>
          </p:cNvPicPr>
          <p:nvPr/>
        </p:nvPicPr>
        <p:blipFill>
          <a:blip r:embed="rId2"/>
          <a:stretch>
            <a:fillRect/>
          </a:stretch>
        </p:blipFill>
        <p:spPr>
          <a:xfrm>
            <a:off x="1269045" y="802905"/>
            <a:ext cx="8464890" cy="5997465"/>
          </a:xfrm>
          <a:prstGeom prst="rect">
            <a:avLst/>
          </a:prstGeom>
        </p:spPr>
      </p:pic>
    </p:spTree>
    <p:extLst>
      <p:ext uri="{BB962C8B-B14F-4D97-AF65-F5344CB8AC3E}">
        <p14:creationId xmlns:p14="http://schemas.microsoft.com/office/powerpoint/2010/main" val="886255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A270B7BD-D57C-4BA4-BF73-D6DD6EC34208}"/>
              </a:ext>
            </a:extLst>
          </p:cNvPr>
          <p:cNvSpPr>
            <a:spLocks noGrp="1"/>
          </p:cNvSpPr>
          <p:nvPr>
            <p:ph type="dt" sz="half" idx="10"/>
          </p:nvPr>
        </p:nvSpPr>
        <p:spPr>
          <a:xfrm>
            <a:off x="10963470" y="6477000"/>
            <a:ext cx="1150742" cy="304799"/>
          </a:xfrm>
        </p:spPr>
        <p:txBody>
          <a:bodyPr/>
          <a:lstStyle/>
          <a:p>
            <a:fld id="{DDFDCA20-2E13-4515-99C7-F4F915F4146C}" type="datetime1">
              <a:rPr lang="en-US" smtClean="0"/>
              <a:t>11/12/2019</a:t>
            </a:fld>
            <a:endParaRPr lang="en-US" dirty="0"/>
          </a:p>
        </p:txBody>
      </p:sp>
      <p:sp>
        <p:nvSpPr>
          <p:cNvPr id="5" name="Θέση αριθμού διαφάνειας 4">
            <a:extLst>
              <a:ext uri="{FF2B5EF4-FFF2-40B4-BE49-F238E27FC236}">
                <a16:creationId xmlns:a16="http://schemas.microsoft.com/office/drawing/2014/main" id="{4D91BAA7-230F-487A-8610-DB2F52E54A67}"/>
              </a:ext>
            </a:extLst>
          </p:cNvPr>
          <p:cNvSpPr>
            <a:spLocks noGrp="1"/>
          </p:cNvSpPr>
          <p:nvPr>
            <p:ph type="sldNum" sz="quarter" idx="12"/>
          </p:nvPr>
        </p:nvSpPr>
        <p:spPr/>
        <p:txBody>
          <a:bodyPr/>
          <a:lstStyle/>
          <a:p>
            <a:fld id="{6D22F896-40B5-4ADD-8801-0D06FADFA095}" type="slidenum">
              <a:rPr lang="en-US" smtClean="0"/>
              <a:t>9</a:t>
            </a:fld>
            <a:endParaRPr lang="en-US" dirty="0"/>
          </a:p>
        </p:txBody>
      </p:sp>
      <p:sp>
        <p:nvSpPr>
          <p:cNvPr id="6" name="Τίτλος 1">
            <a:extLst>
              <a:ext uri="{FF2B5EF4-FFF2-40B4-BE49-F238E27FC236}">
                <a16:creationId xmlns:a16="http://schemas.microsoft.com/office/drawing/2014/main" id="{AA98A966-5114-4CF0-B5F7-4C8BD82B6683}"/>
              </a:ext>
            </a:extLst>
          </p:cNvPr>
          <p:cNvSpPr>
            <a:spLocks noGrp="1"/>
          </p:cNvSpPr>
          <p:nvPr>
            <p:ph type="title"/>
          </p:nvPr>
        </p:nvSpPr>
        <p:spPr>
          <a:xfrm>
            <a:off x="646110" y="0"/>
            <a:ext cx="9404723" cy="1400530"/>
          </a:xfrm>
        </p:spPr>
        <p:txBody>
          <a:bodyPr/>
          <a:lstStyle/>
          <a:p>
            <a:r>
              <a:rPr lang="el-GR" dirty="0"/>
              <a:t>Γιατί να χρησιμοποιηθούν </a:t>
            </a:r>
            <a:r>
              <a:rPr lang="en-US" dirty="0"/>
              <a:t>Hotspots?</a:t>
            </a:r>
          </a:p>
        </p:txBody>
      </p:sp>
      <p:pic>
        <p:nvPicPr>
          <p:cNvPr id="14" name="Εικόνα 13">
            <a:extLst>
              <a:ext uri="{FF2B5EF4-FFF2-40B4-BE49-F238E27FC236}">
                <a16:creationId xmlns:a16="http://schemas.microsoft.com/office/drawing/2014/main" id="{8B662EA6-E687-4F5B-A17D-23FC7F7FD8E1}"/>
              </a:ext>
            </a:extLst>
          </p:cNvPr>
          <p:cNvPicPr>
            <a:picLocks noChangeAspect="1"/>
          </p:cNvPicPr>
          <p:nvPr/>
        </p:nvPicPr>
        <p:blipFill>
          <a:blip r:embed="rId2"/>
          <a:stretch>
            <a:fillRect/>
          </a:stretch>
        </p:blipFill>
        <p:spPr>
          <a:xfrm>
            <a:off x="913508" y="868515"/>
            <a:ext cx="8869926" cy="5913284"/>
          </a:xfrm>
          <a:prstGeom prst="rect">
            <a:avLst/>
          </a:prstGeom>
        </p:spPr>
      </p:pic>
    </p:spTree>
    <p:extLst>
      <p:ext uri="{BB962C8B-B14F-4D97-AF65-F5344CB8AC3E}">
        <p14:creationId xmlns:p14="http://schemas.microsoft.com/office/powerpoint/2010/main" val="38438603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679</Words>
  <Application>Microsoft Office PowerPoint</Application>
  <PresentationFormat>Ευρεία οθόνη</PresentationFormat>
  <Paragraphs>91</Paragraphs>
  <Slides>17</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17</vt:i4>
      </vt:variant>
    </vt:vector>
  </HeadingPairs>
  <TitlesOfParts>
    <vt:vector size="22" baseType="lpstr">
      <vt:lpstr>Arial</vt:lpstr>
      <vt:lpstr>Calibri</vt:lpstr>
      <vt:lpstr>Century Gothic</vt:lpstr>
      <vt:lpstr>Wingdings 3</vt:lpstr>
      <vt:lpstr>Ιόν</vt:lpstr>
      <vt:lpstr>Εισαγωγή στην ανάλυση θερμών σημείων (hotspots)</vt:lpstr>
      <vt:lpstr>Συνοπτικά </vt:lpstr>
      <vt:lpstr>Τί είναι η Hotspot ανάλυση?</vt:lpstr>
      <vt:lpstr>Mapping Crime: Understanding Hotspots (Report)</vt:lpstr>
      <vt:lpstr>Γιατί να χρησιμοποιηθούν Hotspots?</vt:lpstr>
      <vt:lpstr>Γιατί να χρησιμοποιηθούν Hotspots?</vt:lpstr>
      <vt:lpstr>Γιατί να χρησιμοποιηθούν Hotspots?</vt:lpstr>
      <vt:lpstr>Γιατί να χρησιμοποιηθούν Hotspots?</vt:lpstr>
      <vt:lpstr>Γιατί να χρησιμοποιηθούν Hotspots?</vt:lpstr>
      <vt:lpstr>Χωρική Αυτοσυσχέτιση: Υπάρχει συσσωμάτωση (clustering)?</vt:lpstr>
      <vt:lpstr>Gettis-OrdGi*</vt:lpstr>
      <vt:lpstr>Λίγα μαθηματικά….</vt:lpstr>
      <vt:lpstr>Παρουσίαση του PowerPoint</vt:lpstr>
      <vt:lpstr>Παρουσίαση του PowerPoint</vt:lpstr>
      <vt:lpstr>Το εργαλείο Hotspot στο ArcGIS</vt:lpstr>
      <vt:lpstr>Κατανόηση των χωρικών σχέσεων</vt:lpstr>
      <vt:lpstr>Κατανόηση των αποτελεσμάτων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στην ανάλυση θερμών σημείων (hotspots)</dc:title>
  <dc:creator>Παλαιολόγος Παλαιολόγου</dc:creator>
  <cp:lastModifiedBy>Παλαιολόγος Παλαιολόγου</cp:lastModifiedBy>
  <cp:revision>8</cp:revision>
  <dcterms:created xsi:type="dcterms:W3CDTF">2019-11-11T18:21:49Z</dcterms:created>
  <dcterms:modified xsi:type="dcterms:W3CDTF">2019-11-12T08:18:08Z</dcterms:modified>
</cp:coreProperties>
</file>