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Lst>
  <p:notesMasterIdLst>
    <p:notesMasterId r:id="rId28"/>
  </p:notesMasterIdLst>
  <p:sldIdLst>
    <p:sldId id="446" r:id="rId4"/>
    <p:sldId id="450" r:id="rId5"/>
    <p:sldId id="451" r:id="rId6"/>
    <p:sldId id="452" r:id="rId7"/>
    <p:sldId id="453" r:id="rId8"/>
    <p:sldId id="454" r:id="rId9"/>
    <p:sldId id="455" r:id="rId10"/>
    <p:sldId id="456" r:id="rId11"/>
    <p:sldId id="449" r:id="rId12"/>
    <p:sldId id="448" r:id="rId13"/>
    <p:sldId id="457" r:id="rId14"/>
    <p:sldId id="459" r:id="rId15"/>
    <p:sldId id="460" r:id="rId16"/>
    <p:sldId id="461" r:id="rId17"/>
    <p:sldId id="463" r:id="rId18"/>
    <p:sldId id="464" r:id="rId19"/>
    <p:sldId id="467" r:id="rId20"/>
    <p:sldId id="465" r:id="rId21"/>
    <p:sldId id="468" r:id="rId22"/>
    <p:sldId id="469" r:id="rId23"/>
    <p:sldId id="466" r:id="rId24"/>
    <p:sldId id="470" r:id="rId25"/>
    <p:sldId id="472" r:id="rId26"/>
    <p:sldId id="474" r:id="rId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B238D-59E0-422E-AB29-B253BE2DD467}" type="datetimeFigureOut">
              <a:rPr lang="el-GR" smtClean="0"/>
              <a:t>24/2/2022</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DA8EA-A0BB-4466-8FDA-988C47C68590}" type="slidenum">
              <a:rPr lang="el-GR" smtClean="0"/>
              <a:t>‹#›</a:t>
            </a:fld>
            <a:endParaRPr lang="el-GR"/>
          </a:p>
        </p:txBody>
      </p:sp>
    </p:spTree>
    <p:extLst>
      <p:ext uri="{BB962C8B-B14F-4D97-AF65-F5344CB8AC3E}">
        <p14:creationId xmlns:p14="http://schemas.microsoft.com/office/powerpoint/2010/main" val="2765863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3F1C3-4FA3-4491-97F4-43CA9C8BDF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956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41BB-3F21-4C5B-BBE2-D413887031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F66C555A-2320-4DE0-877A-497A46D477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E1EA8C5E-BBB4-4A1F-9757-19BC2FF94CD3}"/>
              </a:ext>
            </a:extLst>
          </p:cNvPr>
          <p:cNvSpPr>
            <a:spLocks noGrp="1"/>
          </p:cNvSpPr>
          <p:nvPr>
            <p:ph type="dt" sz="half" idx="10"/>
          </p:nvPr>
        </p:nvSpPr>
        <p:spPr/>
        <p:txBody>
          <a:bodyPr/>
          <a:lstStyle/>
          <a:p>
            <a:fld id="{A8851B13-1A98-47EE-9DD2-BB51A1F5A093}" type="datetimeFigureOut">
              <a:rPr lang="el-GR" smtClean="0"/>
              <a:t>24/2/2022</a:t>
            </a:fld>
            <a:endParaRPr lang="el-GR"/>
          </a:p>
        </p:txBody>
      </p:sp>
      <p:sp>
        <p:nvSpPr>
          <p:cNvPr id="5" name="Footer Placeholder 4">
            <a:extLst>
              <a:ext uri="{FF2B5EF4-FFF2-40B4-BE49-F238E27FC236}">
                <a16:creationId xmlns:a16="http://schemas.microsoft.com/office/drawing/2014/main" id="{0F63BC23-8123-4D06-B1DB-ED517D66A94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6CBBA2A-557F-4B75-8B99-E000DFE95E86}"/>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57893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407EC-DDD8-41DB-AAED-C613FB68AB70}"/>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EC55E42-52EB-466F-9C2D-C145A15157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0DC82B3-9C56-458F-9D5B-2D537EDAD291}"/>
              </a:ext>
            </a:extLst>
          </p:cNvPr>
          <p:cNvSpPr>
            <a:spLocks noGrp="1"/>
          </p:cNvSpPr>
          <p:nvPr>
            <p:ph type="dt" sz="half" idx="10"/>
          </p:nvPr>
        </p:nvSpPr>
        <p:spPr/>
        <p:txBody>
          <a:bodyPr/>
          <a:lstStyle/>
          <a:p>
            <a:fld id="{A8851B13-1A98-47EE-9DD2-BB51A1F5A093}" type="datetimeFigureOut">
              <a:rPr lang="el-GR" smtClean="0"/>
              <a:t>24/2/2022</a:t>
            </a:fld>
            <a:endParaRPr lang="el-GR"/>
          </a:p>
        </p:txBody>
      </p:sp>
      <p:sp>
        <p:nvSpPr>
          <p:cNvPr id="5" name="Footer Placeholder 4">
            <a:extLst>
              <a:ext uri="{FF2B5EF4-FFF2-40B4-BE49-F238E27FC236}">
                <a16:creationId xmlns:a16="http://schemas.microsoft.com/office/drawing/2014/main" id="{7E895F3E-FD97-49AB-960B-688091B13FD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EB408BC-734E-48CD-937D-751E14C17777}"/>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1809259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8AE8F-6629-4088-8630-712F810CB6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23D06C45-4722-445A-9C06-0F5C8E097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700779C-3BFF-47A6-AF20-33F6965515D6}"/>
              </a:ext>
            </a:extLst>
          </p:cNvPr>
          <p:cNvSpPr>
            <a:spLocks noGrp="1"/>
          </p:cNvSpPr>
          <p:nvPr>
            <p:ph type="dt" sz="half" idx="10"/>
          </p:nvPr>
        </p:nvSpPr>
        <p:spPr/>
        <p:txBody>
          <a:bodyPr/>
          <a:lstStyle/>
          <a:p>
            <a:fld id="{A8851B13-1A98-47EE-9DD2-BB51A1F5A093}" type="datetimeFigureOut">
              <a:rPr lang="el-GR" smtClean="0"/>
              <a:t>24/2/2022</a:t>
            </a:fld>
            <a:endParaRPr lang="el-GR"/>
          </a:p>
        </p:txBody>
      </p:sp>
      <p:sp>
        <p:nvSpPr>
          <p:cNvPr id="5" name="Footer Placeholder 4">
            <a:extLst>
              <a:ext uri="{FF2B5EF4-FFF2-40B4-BE49-F238E27FC236}">
                <a16:creationId xmlns:a16="http://schemas.microsoft.com/office/drawing/2014/main" id="{C33C83ED-2358-46B4-804C-089750E675B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811A9CF-3BD2-4939-8419-78FDF92404F8}"/>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500710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22164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4305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2796263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ette Balance 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r>
              <a:rPr lang="en-US"/>
              <a:t>Click icon to add picture</a:t>
            </a:r>
            <a:endParaRPr lang="en-US" dirty="0"/>
          </a:p>
        </p:txBody>
      </p:sp>
    </p:spTree>
    <p:extLst>
      <p:ext uri="{BB962C8B-B14F-4D97-AF65-F5344CB8AC3E}">
        <p14:creationId xmlns:p14="http://schemas.microsoft.com/office/powerpoint/2010/main" val="1109776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524507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a:lstStyle>
            <a:lvl1pPr>
              <a:lnSpc>
                <a:spcPts val="4600"/>
              </a:lnSpc>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912375191"/>
      </p:ext>
    </p:extLst>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09813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2472746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0CF7-1D86-4DCF-A827-9D01244A2708}"/>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69FF59ED-D47F-4CB9-B399-7B13041420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80AB35B-F0C5-4C99-A62A-10F1F5A43221}"/>
              </a:ext>
            </a:extLst>
          </p:cNvPr>
          <p:cNvSpPr>
            <a:spLocks noGrp="1"/>
          </p:cNvSpPr>
          <p:nvPr>
            <p:ph type="dt" sz="half" idx="10"/>
          </p:nvPr>
        </p:nvSpPr>
        <p:spPr/>
        <p:txBody>
          <a:bodyPr/>
          <a:lstStyle/>
          <a:p>
            <a:fld id="{A8851B13-1A98-47EE-9DD2-BB51A1F5A093}" type="datetimeFigureOut">
              <a:rPr lang="el-GR" smtClean="0"/>
              <a:t>24/2/2022</a:t>
            </a:fld>
            <a:endParaRPr lang="el-GR"/>
          </a:p>
        </p:txBody>
      </p:sp>
      <p:sp>
        <p:nvSpPr>
          <p:cNvPr id="5" name="Footer Placeholder 4">
            <a:extLst>
              <a:ext uri="{FF2B5EF4-FFF2-40B4-BE49-F238E27FC236}">
                <a16:creationId xmlns:a16="http://schemas.microsoft.com/office/drawing/2014/main" id="{D24A2875-0056-4E79-9F3D-F8CBE3F605F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6BA2800F-0C06-4A58-810A-155589654B72}"/>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3823425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lette Balance 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r>
              <a:rPr lang="en-US"/>
              <a:t>Click icon to add picture</a:t>
            </a:r>
            <a:endParaRPr lang="en-US" dirty="0"/>
          </a:p>
        </p:txBody>
      </p:sp>
    </p:spTree>
    <p:extLst>
      <p:ext uri="{BB962C8B-B14F-4D97-AF65-F5344CB8AC3E}">
        <p14:creationId xmlns:p14="http://schemas.microsoft.com/office/powerpoint/2010/main" val="3681821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395042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a:lstStyle>
            <a:lvl1pPr>
              <a:lnSpc>
                <a:spcPts val="4600"/>
              </a:lnSpc>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841986809"/>
      </p:ext>
    </p:extLst>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0D74A-E70C-43FF-93C7-8FF0CA1A3C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42747FE4-5C9D-4B97-A2CB-84BCB7E534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DB4E7-B6F7-4479-BE50-6F298535A15C}"/>
              </a:ext>
            </a:extLst>
          </p:cNvPr>
          <p:cNvSpPr>
            <a:spLocks noGrp="1"/>
          </p:cNvSpPr>
          <p:nvPr>
            <p:ph type="dt" sz="half" idx="10"/>
          </p:nvPr>
        </p:nvSpPr>
        <p:spPr/>
        <p:txBody>
          <a:bodyPr/>
          <a:lstStyle/>
          <a:p>
            <a:fld id="{A8851B13-1A98-47EE-9DD2-BB51A1F5A093}" type="datetimeFigureOut">
              <a:rPr lang="el-GR" smtClean="0"/>
              <a:t>24/2/2022</a:t>
            </a:fld>
            <a:endParaRPr lang="el-GR"/>
          </a:p>
        </p:txBody>
      </p:sp>
      <p:sp>
        <p:nvSpPr>
          <p:cNvPr id="5" name="Footer Placeholder 4">
            <a:extLst>
              <a:ext uri="{FF2B5EF4-FFF2-40B4-BE49-F238E27FC236}">
                <a16:creationId xmlns:a16="http://schemas.microsoft.com/office/drawing/2014/main" id="{0413F7BF-3D25-4CC8-818D-6DD3BF5E411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9879098-FE7F-421C-84C1-94C9A74DC1FB}"/>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2630671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6C0EA-98C2-40C5-94F5-38E6A51672A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DA53D11B-C9E9-4F21-B91D-85E131F38F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9CA44E79-CBE9-4D5E-9F07-F91202F10C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5A7A9DB6-C6DF-4828-8C0A-D6B8B7A7F62E}"/>
              </a:ext>
            </a:extLst>
          </p:cNvPr>
          <p:cNvSpPr>
            <a:spLocks noGrp="1"/>
          </p:cNvSpPr>
          <p:nvPr>
            <p:ph type="dt" sz="half" idx="10"/>
          </p:nvPr>
        </p:nvSpPr>
        <p:spPr/>
        <p:txBody>
          <a:bodyPr/>
          <a:lstStyle/>
          <a:p>
            <a:fld id="{A8851B13-1A98-47EE-9DD2-BB51A1F5A093}" type="datetimeFigureOut">
              <a:rPr lang="el-GR" smtClean="0"/>
              <a:t>24/2/2022</a:t>
            </a:fld>
            <a:endParaRPr lang="el-GR"/>
          </a:p>
        </p:txBody>
      </p:sp>
      <p:sp>
        <p:nvSpPr>
          <p:cNvPr id="6" name="Footer Placeholder 5">
            <a:extLst>
              <a:ext uri="{FF2B5EF4-FFF2-40B4-BE49-F238E27FC236}">
                <a16:creationId xmlns:a16="http://schemas.microsoft.com/office/drawing/2014/main" id="{E30F839B-291A-4FD1-B9B1-2F9E9B7A23E3}"/>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F89EA52F-A706-49F8-A351-401109023390}"/>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87541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E4491-9910-4964-80F7-6578B9263566}"/>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49FE8D1-0B9F-4FEE-BBE8-BB44B1D196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E293D6-6DB6-47E2-B14E-F3E8B5AE48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85D159D7-18A0-485E-BDD2-DC5DE141C5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8F5039-C4A1-4F28-AD61-2A5218E45C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915259D6-DBB3-4CE9-94C9-728D6A13AA6C}"/>
              </a:ext>
            </a:extLst>
          </p:cNvPr>
          <p:cNvSpPr>
            <a:spLocks noGrp="1"/>
          </p:cNvSpPr>
          <p:nvPr>
            <p:ph type="dt" sz="half" idx="10"/>
          </p:nvPr>
        </p:nvSpPr>
        <p:spPr/>
        <p:txBody>
          <a:bodyPr/>
          <a:lstStyle/>
          <a:p>
            <a:fld id="{A8851B13-1A98-47EE-9DD2-BB51A1F5A093}" type="datetimeFigureOut">
              <a:rPr lang="el-GR" smtClean="0"/>
              <a:t>24/2/2022</a:t>
            </a:fld>
            <a:endParaRPr lang="el-GR"/>
          </a:p>
        </p:txBody>
      </p:sp>
      <p:sp>
        <p:nvSpPr>
          <p:cNvPr id="8" name="Footer Placeholder 7">
            <a:extLst>
              <a:ext uri="{FF2B5EF4-FFF2-40B4-BE49-F238E27FC236}">
                <a16:creationId xmlns:a16="http://schemas.microsoft.com/office/drawing/2014/main" id="{A03B0284-47B6-439A-8B0D-C803EAD555FC}"/>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9BAD0D38-6C96-4023-9F89-AE7F8D49F3C2}"/>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2148128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85E18-019B-497C-B62E-074DB1F32D12}"/>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8171B33E-CF0A-403C-BB18-3F4724C84B39}"/>
              </a:ext>
            </a:extLst>
          </p:cNvPr>
          <p:cNvSpPr>
            <a:spLocks noGrp="1"/>
          </p:cNvSpPr>
          <p:nvPr>
            <p:ph type="dt" sz="half" idx="10"/>
          </p:nvPr>
        </p:nvSpPr>
        <p:spPr/>
        <p:txBody>
          <a:bodyPr/>
          <a:lstStyle/>
          <a:p>
            <a:fld id="{A8851B13-1A98-47EE-9DD2-BB51A1F5A093}" type="datetimeFigureOut">
              <a:rPr lang="el-GR" smtClean="0"/>
              <a:t>24/2/2022</a:t>
            </a:fld>
            <a:endParaRPr lang="el-GR"/>
          </a:p>
        </p:txBody>
      </p:sp>
      <p:sp>
        <p:nvSpPr>
          <p:cNvPr id="4" name="Footer Placeholder 3">
            <a:extLst>
              <a:ext uri="{FF2B5EF4-FFF2-40B4-BE49-F238E27FC236}">
                <a16:creationId xmlns:a16="http://schemas.microsoft.com/office/drawing/2014/main" id="{4059A41D-3E7E-409F-820A-DD54D5EBDF65}"/>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A947E460-B911-48C1-AC1F-116982C906BE}"/>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4013710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78509D-76BA-4D30-86D9-0899071E01E2}"/>
              </a:ext>
            </a:extLst>
          </p:cNvPr>
          <p:cNvSpPr>
            <a:spLocks noGrp="1"/>
          </p:cNvSpPr>
          <p:nvPr>
            <p:ph type="dt" sz="half" idx="10"/>
          </p:nvPr>
        </p:nvSpPr>
        <p:spPr/>
        <p:txBody>
          <a:bodyPr/>
          <a:lstStyle/>
          <a:p>
            <a:fld id="{A8851B13-1A98-47EE-9DD2-BB51A1F5A093}" type="datetimeFigureOut">
              <a:rPr lang="el-GR" smtClean="0"/>
              <a:t>24/2/2022</a:t>
            </a:fld>
            <a:endParaRPr lang="el-GR"/>
          </a:p>
        </p:txBody>
      </p:sp>
      <p:sp>
        <p:nvSpPr>
          <p:cNvPr id="3" name="Footer Placeholder 2">
            <a:extLst>
              <a:ext uri="{FF2B5EF4-FFF2-40B4-BE49-F238E27FC236}">
                <a16:creationId xmlns:a16="http://schemas.microsoft.com/office/drawing/2014/main" id="{2FD0105D-DC0F-4B69-A2AC-96F8C48476FD}"/>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FB2F1E95-3BC3-4EC1-BFF5-24D88F77E32D}"/>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3621167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DD40B-204E-427A-B3AA-180015387D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4A8AF15C-7C97-46AA-868F-7856D54F82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8C7E0FE0-8585-4421-B336-3B8F5D25A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F9839A-6946-42C4-9784-F8C88A752EA3}"/>
              </a:ext>
            </a:extLst>
          </p:cNvPr>
          <p:cNvSpPr>
            <a:spLocks noGrp="1"/>
          </p:cNvSpPr>
          <p:nvPr>
            <p:ph type="dt" sz="half" idx="10"/>
          </p:nvPr>
        </p:nvSpPr>
        <p:spPr/>
        <p:txBody>
          <a:bodyPr/>
          <a:lstStyle/>
          <a:p>
            <a:fld id="{A8851B13-1A98-47EE-9DD2-BB51A1F5A093}" type="datetimeFigureOut">
              <a:rPr lang="el-GR" smtClean="0"/>
              <a:t>24/2/2022</a:t>
            </a:fld>
            <a:endParaRPr lang="el-GR"/>
          </a:p>
        </p:txBody>
      </p:sp>
      <p:sp>
        <p:nvSpPr>
          <p:cNvPr id="6" name="Footer Placeholder 5">
            <a:extLst>
              <a:ext uri="{FF2B5EF4-FFF2-40B4-BE49-F238E27FC236}">
                <a16:creationId xmlns:a16="http://schemas.microsoft.com/office/drawing/2014/main" id="{A3133708-0F9C-4C6E-B853-7B8BF1CD878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4442C490-EE80-40D4-8288-45B695C6B5C4}"/>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296693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667ED-91DD-4BEA-83FE-F909CBA8C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BDB7FCDD-2E64-43F6-A125-0FFE0AC73B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60A08381-0FBC-4357-8385-6AF4DC55A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B106F-B268-421F-BB96-47AB3D07F360}"/>
              </a:ext>
            </a:extLst>
          </p:cNvPr>
          <p:cNvSpPr>
            <a:spLocks noGrp="1"/>
          </p:cNvSpPr>
          <p:nvPr>
            <p:ph type="dt" sz="half" idx="10"/>
          </p:nvPr>
        </p:nvSpPr>
        <p:spPr/>
        <p:txBody>
          <a:bodyPr/>
          <a:lstStyle/>
          <a:p>
            <a:fld id="{A8851B13-1A98-47EE-9DD2-BB51A1F5A093}" type="datetimeFigureOut">
              <a:rPr lang="el-GR" smtClean="0"/>
              <a:t>24/2/2022</a:t>
            </a:fld>
            <a:endParaRPr lang="el-GR"/>
          </a:p>
        </p:txBody>
      </p:sp>
      <p:sp>
        <p:nvSpPr>
          <p:cNvPr id="6" name="Footer Placeholder 5">
            <a:extLst>
              <a:ext uri="{FF2B5EF4-FFF2-40B4-BE49-F238E27FC236}">
                <a16:creationId xmlns:a16="http://schemas.microsoft.com/office/drawing/2014/main" id="{5AF0612B-D2CF-464E-9ED1-62C9ECE86823}"/>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6F71AF34-FE51-4C4C-A95C-7443A975CAE1}"/>
              </a:ext>
            </a:extLst>
          </p:cNvPr>
          <p:cNvSpPr>
            <a:spLocks noGrp="1"/>
          </p:cNvSpPr>
          <p:nvPr>
            <p:ph type="sldNum" sz="quarter" idx="12"/>
          </p:nvPr>
        </p:nvSpPr>
        <p:spPr/>
        <p:txBody>
          <a:bodyPr/>
          <a:lstStyle/>
          <a:p>
            <a:fld id="{8F8D95CC-1419-40E8-8763-E1CCCA587602}" type="slidenum">
              <a:rPr lang="el-GR" smtClean="0"/>
              <a:t>‹#›</a:t>
            </a:fld>
            <a:endParaRPr lang="el-GR"/>
          </a:p>
        </p:txBody>
      </p:sp>
    </p:spTree>
    <p:extLst>
      <p:ext uri="{BB962C8B-B14F-4D97-AF65-F5344CB8AC3E}">
        <p14:creationId xmlns:p14="http://schemas.microsoft.com/office/powerpoint/2010/main" val="2819438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76C66-9150-4238-A04F-629418230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BED355E3-230A-42A4-A5B1-81554EBE1A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595104E-8BF0-47EB-BA00-A7F31C36C8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51B13-1A98-47EE-9DD2-BB51A1F5A093}" type="datetimeFigureOut">
              <a:rPr lang="el-GR" smtClean="0"/>
              <a:t>24/2/2022</a:t>
            </a:fld>
            <a:endParaRPr lang="el-GR"/>
          </a:p>
        </p:txBody>
      </p:sp>
      <p:sp>
        <p:nvSpPr>
          <p:cNvPr id="5" name="Footer Placeholder 4">
            <a:extLst>
              <a:ext uri="{FF2B5EF4-FFF2-40B4-BE49-F238E27FC236}">
                <a16:creationId xmlns:a16="http://schemas.microsoft.com/office/drawing/2014/main" id="{05FF32EF-BDEC-48FD-8E16-99BFA2AA8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D48F82B6-6525-46C9-ADDA-37EBF16B05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D95CC-1419-40E8-8763-E1CCCA587602}" type="slidenum">
              <a:rPr lang="el-GR" smtClean="0"/>
              <a:t>‹#›</a:t>
            </a:fld>
            <a:endParaRPr lang="el-GR"/>
          </a:p>
        </p:txBody>
      </p:sp>
    </p:spTree>
    <p:extLst>
      <p:ext uri="{BB962C8B-B14F-4D97-AF65-F5344CB8AC3E}">
        <p14:creationId xmlns:p14="http://schemas.microsoft.com/office/powerpoint/2010/main" val="4228997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2/24/2022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3410942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pos="2568">
          <p15:clr>
            <a:srgbClr val="F26B43"/>
          </p15:clr>
        </p15:guide>
        <p15:guide id="3" pos="288">
          <p15:clr>
            <a:srgbClr val="5ACBF0"/>
          </p15:clr>
        </p15:guide>
        <p15:guide id="4" pos="7392">
          <p15:clr>
            <a:srgbClr val="5ACBF0"/>
          </p15:clr>
        </p15:guide>
        <p15:guide id="5" orient="horz" pos="576">
          <p15:clr>
            <a:srgbClr val="5ACBF0"/>
          </p15:clr>
        </p15:guide>
        <p15:guide id="6" orient="horz" pos="3744">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60386264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pos="2568">
          <p15:clr>
            <a:srgbClr val="F26B43"/>
          </p15:clr>
        </p15:guide>
        <p15:guide id="3" pos="288">
          <p15:clr>
            <a:srgbClr val="5ACBF0"/>
          </p15:clr>
        </p15:guide>
        <p15:guide id="4" pos="7392">
          <p15:clr>
            <a:srgbClr val="5ACBF0"/>
          </p15:clr>
        </p15:guide>
        <p15:guide id="5" orient="horz" pos="576">
          <p15:clr>
            <a:srgbClr val="5ACBF0"/>
          </p15:clr>
        </p15:guide>
        <p15:guide id="6" orient="horz" pos="374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a:srcRect/>
          <a:stretch/>
        </p:blipFill>
        <p:spPr>
          <a:xfrm>
            <a:off x="225" y="0"/>
            <a:ext cx="12191550" cy="6857999"/>
          </a:xfrm>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37919" y="36339"/>
            <a:ext cx="6581554" cy="2076546"/>
          </a:xfrm>
        </p:spPr>
        <p:txBody>
          <a:bodyPr anchor="t" anchorCtr="0">
            <a:normAutofit fontScale="9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l-GR" dirty="0">
                <a:latin typeface="Arial" panose="020B0604020202020204" pitchFamily="34" charset="0"/>
                <a:cs typeface="Arial" panose="020B0604020202020204" pitchFamily="34" charset="0"/>
              </a:rPr>
              <a:t>Επιδημιολογια τροφιμογενων νοσηματων</a:t>
            </a:r>
            <a:br>
              <a:rPr lang="el-GR" dirty="0">
                <a:latin typeface="Arial" panose="020B0604020202020204" pitchFamily="34" charset="0"/>
                <a:cs typeface="Arial" panose="020B0604020202020204" pitchFamily="34" charset="0"/>
              </a:rPr>
            </a:br>
            <a:r>
              <a:rPr lang="el-GR">
                <a:latin typeface="Arial" panose="020B0604020202020204" pitchFamily="34" charset="0"/>
                <a:cs typeface="Arial" panose="020B0604020202020204" pitchFamily="34" charset="0"/>
              </a:rPr>
              <a:t>Διαλεξη 2</a:t>
            </a:r>
            <a:r>
              <a:rPr lang="el-GR" baseline="30000">
                <a:latin typeface="Arial" panose="020B0604020202020204" pitchFamily="34" charset="0"/>
                <a:cs typeface="Arial" panose="020B0604020202020204" pitchFamily="34" charset="0"/>
              </a:rPr>
              <a:t>η</a:t>
            </a:r>
            <a:r>
              <a:rPr lang="el-GR">
                <a:latin typeface="Arial" panose="020B0604020202020204" pitchFamily="34" charset="0"/>
                <a:cs typeface="Arial" panose="020B0604020202020204" pitchFamily="34" charset="0"/>
              </a:rPr>
              <a:t> </a:t>
            </a:r>
            <a:br>
              <a:rPr lang="el-GR" dirty="0">
                <a:latin typeface="Arial" panose="020B0604020202020204" pitchFamily="34" charset="0"/>
                <a:cs typeface="Arial" panose="020B0604020202020204" pitchFamily="34" charset="0"/>
              </a:rPr>
            </a:br>
            <a:br>
              <a:rPr lang="el-GR" dirty="0">
                <a:latin typeface="Arial" panose="020B0604020202020204" pitchFamily="34" charset="0"/>
                <a:cs typeface="Arial" panose="020B0604020202020204" pitchFamily="34" charset="0"/>
              </a:rPr>
            </a:br>
            <a:br>
              <a:rPr lang="el-GR" dirty="0"/>
            </a:br>
            <a:br>
              <a:rPr kumimoji="0" lang="el-GR"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n-US" dirty="0"/>
          </a:p>
        </p:txBody>
      </p:sp>
      <p:sp>
        <p:nvSpPr>
          <p:cNvPr id="7" name="TextBox 6">
            <a:extLst>
              <a:ext uri="{FF2B5EF4-FFF2-40B4-BE49-F238E27FC236}">
                <a16:creationId xmlns:a16="http://schemas.microsoft.com/office/drawing/2014/main" id="{3567E7E6-95B1-4DCC-B52F-012DD377DDD0}"/>
              </a:ext>
            </a:extLst>
          </p:cNvPr>
          <p:cNvSpPr txBox="1"/>
          <p:nvPr/>
        </p:nvSpPr>
        <p:spPr>
          <a:xfrm>
            <a:off x="3009900" y="5581091"/>
            <a:ext cx="6172200" cy="923330"/>
          </a:xfrm>
          <a:prstGeom prst="rect">
            <a:avLst/>
          </a:prstGeom>
          <a:noFill/>
        </p:spPr>
        <p:txBody>
          <a:bodyPr wrap="square">
            <a:spAutoFit/>
          </a:bodyPr>
          <a:lstStyle/>
          <a:p>
            <a:pPr algn="ctr"/>
            <a:r>
              <a:rPr kumimoji="0" lang="el-GR"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Παλαιογεώργου Αναστασία-Μαρίνα</a:t>
            </a:r>
            <a:br>
              <a:rPr kumimoji="0" lang="el-GR"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M.Sc., Ph.D.</a:t>
            </a:r>
            <a:br>
              <a:rPr kumimoji="0" lang="el-GR"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l-GR"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Πανεπιστημιακή υπότροφος</a:t>
            </a:r>
            <a:endParaRPr lang="el-GR" dirty="0">
              <a:solidFill>
                <a:schemeClr val="bg1"/>
              </a:solidFill>
              <a:latin typeface="Arial" panose="020B0604020202020204" pitchFamily="34" charset="0"/>
              <a:cs typeface="Arial" panose="020B0604020202020204" pitchFamily="34" charset="0"/>
            </a:endParaRPr>
          </a:p>
        </p:txBody>
      </p:sp>
      <p:pic>
        <p:nvPicPr>
          <p:cNvPr id="9" name="Εικόνα 3">
            <a:extLst>
              <a:ext uri="{FF2B5EF4-FFF2-40B4-BE49-F238E27FC236}">
                <a16:creationId xmlns:a16="http://schemas.microsoft.com/office/drawing/2014/main" id="{FCF64627-8501-4923-B738-64B8318CC955}"/>
              </a:ext>
            </a:extLst>
          </p:cNvPr>
          <p:cNvPicPr>
            <a:picLocks noChangeAspect="1"/>
          </p:cNvPicPr>
          <p:nvPr/>
        </p:nvPicPr>
        <p:blipFill>
          <a:blip r:embed="rId4"/>
          <a:stretch>
            <a:fillRect/>
          </a:stretch>
        </p:blipFill>
        <p:spPr>
          <a:xfrm>
            <a:off x="9629191" y="210083"/>
            <a:ext cx="2380084" cy="12921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5831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2721-A1C5-40A1-B108-A7D5123B8516}"/>
              </a:ext>
            </a:extLst>
          </p:cNvPr>
          <p:cNvSpPr>
            <a:spLocks noGrp="1"/>
          </p:cNvSpPr>
          <p:nvPr>
            <p:ph type="title"/>
          </p:nvPr>
        </p:nvSpPr>
        <p:spPr>
          <a:xfrm>
            <a:off x="443144" y="452762"/>
            <a:ext cx="7511248" cy="2139518"/>
          </a:xfrm>
        </p:spPr>
        <p:txBody>
          <a:bodyPr>
            <a:noAutofit/>
          </a:bodyPr>
          <a:lstStyle/>
          <a:p>
            <a:pPr algn="just">
              <a:lnSpc>
                <a:spcPct val="150000"/>
              </a:lnSpc>
            </a:pPr>
            <a:br>
              <a:rPr lang="en-US" sz="1800" b="1" i="0" u="none" strike="noStrike" baseline="0" dirty="0">
                <a:latin typeface="Arial" panose="020B0604020202020204" pitchFamily="34" charset="0"/>
                <a:cs typeface="Arial" panose="020B0604020202020204" pitchFamily="34" charset="0"/>
              </a:rPr>
            </a:br>
            <a:br>
              <a:rPr lang="en-US" sz="1800" b="1" i="0" u="none" strike="noStrike" baseline="0" dirty="0">
                <a:latin typeface="Arial" panose="020B0604020202020204" pitchFamily="34" charset="0"/>
                <a:cs typeface="Arial" panose="020B0604020202020204" pitchFamily="34" charset="0"/>
              </a:rPr>
            </a:br>
            <a:r>
              <a:rPr lang="en-US" sz="1800" i="0" u="none" strike="noStrike" baseline="0" dirty="0">
                <a:latin typeface="Arial" panose="020B0604020202020204" pitchFamily="34" charset="0"/>
                <a:cs typeface="Arial" panose="020B0604020202020204" pitchFamily="34" charset="0"/>
              </a:rPr>
              <a:t>T</a:t>
            </a:r>
            <a:r>
              <a:rPr lang="el-GR" sz="1800" i="0" u="none" strike="noStrike" baseline="0" dirty="0">
                <a:latin typeface="Arial" panose="020B0604020202020204" pitchFamily="34" charset="0"/>
                <a:cs typeface="Arial" panose="020B0604020202020204" pitchFamily="34" charset="0"/>
              </a:rPr>
              <a:t>α τρόφιμα μπορεί να είναι παθητικοί ή ενεργοί αγωγοί!!</a:t>
            </a:r>
            <a:br>
              <a:rPr lang="en-US" sz="1800" i="0" u="none" strike="noStrike" baseline="0" dirty="0">
                <a:latin typeface="Arial" panose="020B0604020202020204" pitchFamily="34" charset="0"/>
                <a:cs typeface="Arial" panose="020B0604020202020204" pitchFamily="34" charset="0"/>
              </a:rPr>
            </a:br>
            <a:br>
              <a:rPr lang="el-GR" sz="1800" i="0" u="none" strike="noStrike" baseline="0" dirty="0">
                <a:latin typeface="Arial" panose="020B0604020202020204" pitchFamily="34" charset="0"/>
                <a:cs typeface="Arial" panose="020B0604020202020204" pitchFamily="34" charset="0"/>
              </a:rPr>
            </a:br>
            <a:r>
              <a:rPr lang="el-GR" sz="1800" b="1" i="0" u="none" strike="noStrike" baseline="0" dirty="0">
                <a:latin typeface="Arial" panose="020B0604020202020204" pitchFamily="34" charset="0"/>
                <a:cs typeface="Arial" panose="020B0604020202020204" pitchFamily="34" charset="0"/>
              </a:rPr>
              <a:t>Παθητικοί αγωγοί: </a:t>
            </a:r>
            <a:r>
              <a:rPr lang="el-GR" sz="1800" b="0" i="0" u="none" strike="noStrike" baseline="0" dirty="0">
                <a:latin typeface="Arial" panose="020B0604020202020204" pitchFamily="34" charset="0"/>
                <a:cs typeface="Arial" panose="020B0604020202020204" pitchFamily="34" charset="0"/>
              </a:rPr>
              <a:t>απλά μεταφέρουν</a:t>
            </a:r>
            <a:r>
              <a:rPr lang="en-US" sz="1800" b="0" i="0" u="none" strike="noStrike" baseline="0"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κάποιον μικροοργανισμό ή κάποιον επικίνδυνο για την ανθρώπινη υγεία φυσικό ή χημικό παράγοντα, χωρίς να επιτρέπουν, εξαιτίας της σύστασής τους ή και των συνθηκών διατήρησής τους, την αύξηση του μικροοργανισμού</a:t>
            </a:r>
            <a:r>
              <a:rPr lang="en-US" sz="1800" b="0" i="0" u="none" strike="noStrike" baseline="0" dirty="0">
                <a:latin typeface="Arial" panose="020B0604020202020204" pitchFamily="34" charset="0"/>
                <a:cs typeface="Arial" panose="020B0604020202020204" pitchFamily="34" charset="0"/>
              </a:rPr>
              <a:t>.</a:t>
            </a:r>
            <a:br>
              <a:rPr lang="el-GR" sz="1800" dirty="0">
                <a:latin typeface="Arial" panose="020B0604020202020204" pitchFamily="34" charset="0"/>
                <a:cs typeface="Arial" panose="020B0604020202020204" pitchFamily="34" charset="0"/>
              </a:rPr>
            </a:br>
            <a:r>
              <a:rPr lang="el-GR" sz="1800" b="1" dirty="0">
                <a:latin typeface="Arial" panose="020B0604020202020204" pitchFamily="34" charset="0"/>
                <a:cs typeface="Arial" panose="020B0604020202020204" pitchFamily="34" charset="0"/>
              </a:rPr>
              <a:t>Ε</a:t>
            </a:r>
            <a:r>
              <a:rPr lang="el-GR" sz="1800" b="1" i="0" u="none" strike="noStrike" baseline="0" dirty="0">
                <a:latin typeface="Arial" panose="020B0604020202020204" pitchFamily="34" charset="0"/>
                <a:cs typeface="Arial" panose="020B0604020202020204" pitchFamily="34" charset="0"/>
              </a:rPr>
              <a:t>νεργοί</a:t>
            </a:r>
            <a:r>
              <a:rPr lang="en-US" sz="1800" b="1" i="0" u="none" strike="noStrike" baseline="0" dirty="0">
                <a:latin typeface="Arial" panose="020B0604020202020204" pitchFamily="34" charset="0"/>
                <a:cs typeface="Arial" panose="020B0604020202020204" pitchFamily="34" charset="0"/>
              </a:rPr>
              <a:t> </a:t>
            </a:r>
            <a:r>
              <a:rPr lang="el-GR" sz="1800" b="1" i="0" u="none" strike="noStrike" baseline="0" dirty="0">
                <a:latin typeface="Arial" panose="020B0604020202020204" pitchFamily="34" charset="0"/>
                <a:cs typeface="Arial" panose="020B0604020202020204" pitchFamily="34" charset="0"/>
              </a:rPr>
              <a:t>αγωγοί</a:t>
            </a:r>
            <a:r>
              <a:rPr lang="el-GR" sz="1800" b="1" dirty="0">
                <a:latin typeface="Arial" panose="020B0604020202020204" pitchFamily="34" charset="0"/>
                <a:cs typeface="Arial" panose="020B0604020202020204" pitchFamily="34" charset="0"/>
              </a:rPr>
              <a:t>:</a:t>
            </a:r>
            <a:r>
              <a:rPr lang="el-GR" sz="1800" b="1" i="0" u="none" strike="noStrike" baseline="0"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εάν έχουν τέτοια σύσταση ώστε υπό κατάλληλες συνθήκες να ευνοείται ο πολλαπλασιασμός του μικροοργανισμού</a:t>
            </a:r>
            <a:r>
              <a:rPr lang="en-US" sz="1800" b="0" i="0" u="none" strike="noStrike" baseline="0" dirty="0">
                <a:latin typeface="Arial" panose="020B0604020202020204" pitchFamily="34" charset="0"/>
                <a:cs typeface="Arial" panose="020B0604020202020204" pitchFamily="34" charset="0"/>
              </a:rPr>
              <a:t>.</a:t>
            </a:r>
            <a:endParaRPr lang="el-GR" sz="1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2186272-8EB8-4DF9-B9C3-96028476D2F3}"/>
              </a:ext>
            </a:extLst>
          </p:cNvPr>
          <p:cNvPicPr>
            <a:picLocks noChangeAspect="1"/>
          </p:cNvPicPr>
          <p:nvPr/>
        </p:nvPicPr>
        <p:blipFill>
          <a:blip r:embed="rId2"/>
          <a:stretch>
            <a:fillRect/>
          </a:stretch>
        </p:blipFill>
        <p:spPr>
          <a:xfrm>
            <a:off x="8723698" y="4881931"/>
            <a:ext cx="2876550" cy="1590675"/>
          </a:xfrm>
          <a:prstGeom prst="rect">
            <a:avLst/>
          </a:prstGeom>
        </p:spPr>
      </p:pic>
      <p:pic>
        <p:nvPicPr>
          <p:cNvPr id="4" name="Picture 3">
            <a:extLst>
              <a:ext uri="{FF2B5EF4-FFF2-40B4-BE49-F238E27FC236}">
                <a16:creationId xmlns:a16="http://schemas.microsoft.com/office/drawing/2014/main" id="{1A613538-AAA7-437E-80F5-A35C94DCCA84}"/>
              </a:ext>
            </a:extLst>
          </p:cNvPr>
          <p:cNvPicPr>
            <a:picLocks noChangeAspect="1"/>
          </p:cNvPicPr>
          <p:nvPr/>
        </p:nvPicPr>
        <p:blipFill>
          <a:blip r:embed="rId3"/>
          <a:stretch>
            <a:fillRect/>
          </a:stretch>
        </p:blipFill>
        <p:spPr>
          <a:xfrm>
            <a:off x="1154837" y="4881931"/>
            <a:ext cx="3230732" cy="1590675"/>
          </a:xfrm>
          <a:prstGeom prst="rect">
            <a:avLst/>
          </a:prstGeom>
        </p:spPr>
      </p:pic>
    </p:spTree>
    <p:extLst>
      <p:ext uri="{BB962C8B-B14F-4D97-AF65-F5344CB8AC3E}">
        <p14:creationId xmlns:p14="http://schemas.microsoft.com/office/powerpoint/2010/main" val="3112430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52A452-4B4E-4DF6-A331-3D7B7F6F569D}"/>
              </a:ext>
            </a:extLst>
          </p:cNvPr>
          <p:cNvSpPr>
            <a:spLocks noGrp="1"/>
          </p:cNvSpPr>
          <p:nvPr>
            <p:ph type="body" sz="quarter" idx="14"/>
          </p:nvPr>
        </p:nvSpPr>
        <p:spPr>
          <a:xfrm>
            <a:off x="395056" y="4013772"/>
            <a:ext cx="3465576" cy="957723"/>
          </a:xfrm>
        </p:spPr>
        <p:txBody>
          <a:bodyPr/>
          <a:lstStyle/>
          <a:p>
            <a:pPr>
              <a:lnSpc>
                <a:spcPct val="150000"/>
              </a:lnSpc>
            </a:pPr>
            <a:r>
              <a:rPr lang="el-GR" b="1" dirty="0">
                <a:latin typeface="Arial" panose="020B0604020202020204" pitchFamily="34" charset="0"/>
                <a:cs typeface="Arial" panose="020B0604020202020204" pitchFamily="34" charset="0"/>
              </a:rPr>
              <a:t>Παράγοντες κινδύνου τροφιμογενών νοσημάτων</a:t>
            </a:r>
          </a:p>
        </p:txBody>
      </p:sp>
      <p:sp>
        <p:nvSpPr>
          <p:cNvPr id="8" name="TextBox 7">
            <a:extLst>
              <a:ext uri="{FF2B5EF4-FFF2-40B4-BE49-F238E27FC236}">
                <a16:creationId xmlns:a16="http://schemas.microsoft.com/office/drawing/2014/main" id="{4F7EBF03-F3D1-482D-A39F-4D491E660713}"/>
              </a:ext>
            </a:extLst>
          </p:cNvPr>
          <p:cNvSpPr txBox="1"/>
          <p:nvPr/>
        </p:nvSpPr>
        <p:spPr>
          <a:xfrm>
            <a:off x="7628138" y="2726240"/>
            <a:ext cx="1542495" cy="1287532"/>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Βιολογικοί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Χημικοί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Φυσικοί</a:t>
            </a:r>
          </a:p>
        </p:txBody>
      </p:sp>
    </p:spTree>
    <p:extLst>
      <p:ext uri="{BB962C8B-B14F-4D97-AF65-F5344CB8AC3E}">
        <p14:creationId xmlns:p14="http://schemas.microsoft.com/office/powerpoint/2010/main" val="33645817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0E29F9-0912-4BD1-AD26-711BA8C96DD4}"/>
              </a:ext>
            </a:extLst>
          </p:cNvPr>
          <p:cNvSpPr>
            <a:spLocks noGrp="1"/>
          </p:cNvSpPr>
          <p:nvPr>
            <p:ph type="body" sz="quarter" idx="14"/>
          </p:nvPr>
        </p:nvSpPr>
        <p:spPr>
          <a:xfrm>
            <a:off x="457200" y="3791831"/>
            <a:ext cx="3465576" cy="1144154"/>
          </a:xfrm>
        </p:spPr>
        <p:txBody>
          <a:bodyPr/>
          <a:lstStyle/>
          <a:p>
            <a:pPr>
              <a:lnSpc>
                <a:spcPct val="150000"/>
              </a:lnSpc>
            </a:pPr>
            <a:r>
              <a:rPr lang="el-GR" b="1" dirty="0">
                <a:latin typeface="Arial" panose="020B0604020202020204" pitchFamily="34" charset="0"/>
                <a:cs typeface="Arial" panose="020B0604020202020204" pitchFamily="34" charset="0"/>
              </a:rPr>
              <a:t>Βιολογικοί παράγοντες κινδύνου στα τρόφιμα</a:t>
            </a:r>
          </a:p>
          <a:p>
            <a:endParaRPr lang="el-GR" dirty="0"/>
          </a:p>
        </p:txBody>
      </p:sp>
      <p:pic>
        <p:nvPicPr>
          <p:cNvPr id="5" name="Picture 4">
            <a:extLst>
              <a:ext uri="{FF2B5EF4-FFF2-40B4-BE49-F238E27FC236}">
                <a16:creationId xmlns:a16="http://schemas.microsoft.com/office/drawing/2014/main" id="{948175E4-1BB2-4DE9-9A45-F88F5ED96B1C}"/>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270159" y="2396972"/>
            <a:ext cx="7464641" cy="4461028"/>
          </a:xfrm>
          <a:prstGeom prst="rect">
            <a:avLst/>
          </a:prstGeom>
        </p:spPr>
      </p:pic>
      <p:pic>
        <p:nvPicPr>
          <p:cNvPr id="6" name="Picture 5">
            <a:extLst>
              <a:ext uri="{FF2B5EF4-FFF2-40B4-BE49-F238E27FC236}">
                <a16:creationId xmlns:a16="http://schemas.microsoft.com/office/drawing/2014/main" id="{570B4B56-5055-4C89-A1EA-FC51B78F7F34}"/>
              </a:ext>
            </a:extLst>
          </p:cNvPr>
          <p:cNvPicPr>
            <a:picLocks noChangeAspect="1"/>
          </p:cNvPicPr>
          <p:nvPr/>
        </p:nvPicPr>
        <p:blipFill>
          <a:blip r:embed="rId4"/>
          <a:stretch>
            <a:fillRect/>
          </a:stretch>
        </p:blipFill>
        <p:spPr>
          <a:xfrm>
            <a:off x="0" y="0"/>
            <a:ext cx="11734800" cy="2396972"/>
          </a:xfrm>
          <a:prstGeom prst="rect">
            <a:avLst/>
          </a:prstGeom>
        </p:spPr>
      </p:pic>
    </p:spTree>
    <p:extLst>
      <p:ext uri="{BB962C8B-B14F-4D97-AF65-F5344CB8AC3E}">
        <p14:creationId xmlns:p14="http://schemas.microsoft.com/office/powerpoint/2010/main" val="344788367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0E29F9-0912-4BD1-AD26-711BA8C96DD4}"/>
              </a:ext>
            </a:extLst>
          </p:cNvPr>
          <p:cNvSpPr>
            <a:spLocks noGrp="1"/>
          </p:cNvSpPr>
          <p:nvPr>
            <p:ph type="body" sz="quarter" idx="14"/>
          </p:nvPr>
        </p:nvSpPr>
        <p:spPr>
          <a:xfrm>
            <a:off x="457200" y="3791831"/>
            <a:ext cx="3465576" cy="1144154"/>
          </a:xfrm>
        </p:spPr>
        <p:txBody>
          <a:bodyPr/>
          <a:lstStyle/>
          <a:p>
            <a:pPr>
              <a:lnSpc>
                <a:spcPct val="150000"/>
              </a:lnSpc>
            </a:pPr>
            <a:r>
              <a:rPr lang="el-GR" b="1" dirty="0">
                <a:latin typeface="Arial" panose="020B0604020202020204" pitchFamily="34" charset="0"/>
                <a:cs typeface="Arial" panose="020B0604020202020204" pitchFamily="34" charset="0"/>
              </a:rPr>
              <a:t>Χημικοί παράγοντες κινδύνου στα τρόφιμα</a:t>
            </a:r>
          </a:p>
          <a:p>
            <a:endParaRPr lang="el-GR" dirty="0"/>
          </a:p>
        </p:txBody>
      </p:sp>
      <p:pic>
        <p:nvPicPr>
          <p:cNvPr id="4" name="Picture 3">
            <a:extLst>
              <a:ext uri="{FF2B5EF4-FFF2-40B4-BE49-F238E27FC236}">
                <a16:creationId xmlns:a16="http://schemas.microsoft.com/office/drawing/2014/main" id="{312388E7-5521-45DC-B4A9-B6A4612BB4A0}"/>
              </a:ext>
            </a:extLst>
          </p:cNvPr>
          <p:cNvPicPr>
            <a:picLocks noChangeAspect="1"/>
          </p:cNvPicPr>
          <p:nvPr/>
        </p:nvPicPr>
        <p:blipFill rotWithShape="1">
          <a:blip r:embed="rId2">
            <a:duotone>
              <a:schemeClr val="accent3">
                <a:shade val="45000"/>
                <a:satMod val="135000"/>
              </a:schemeClr>
              <a:prstClr val="white"/>
            </a:duotone>
          </a:blip>
          <a:srcRect l="21262" t="30421" r="21796" b="13528"/>
          <a:stretch/>
        </p:blipFill>
        <p:spPr>
          <a:xfrm>
            <a:off x="4279038" y="2388093"/>
            <a:ext cx="7455762" cy="4469907"/>
          </a:xfrm>
          <a:prstGeom prst="rect">
            <a:avLst/>
          </a:prstGeom>
        </p:spPr>
      </p:pic>
      <p:pic>
        <p:nvPicPr>
          <p:cNvPr id="8" name="Picture 7">
            <a:extLst>
              <a:ext uri="{FF2B5EF4-FFF2-40B4-BE49-F238E27FC236}">
                <a16:creationId xmlns:a16="http://schemas.microsoft.com/office/drawing/2014/main" id="{99B413EE-D8E7-4B9A-BD6A-9F317AC17B61}"/>
              </a:ext>
            </a:extLst>
          </p:cNvPr>
          <p:cNvPicPr>
            <a:picLocks noChangeAspect="1"/>
          </p:cNvPicPr>
          <p:nvPr/>
        </p:nvPicPr>
        <p:blipFill>
          <a:blip r:embed="rId3"/>
          <a:stretch>
            <a:fillRect/>
          </a:stretch>
        </p:blipFill>
        <p:spPr>
          <a:xfrm>
            <a:off x="0" y="-1"/>
            <a:ext cx="11734800" cy="2388093"/>
          </a:xfrm>
          <a:prstGeom prst="rect">
            <a:avLst/>
          </a:prstGeom>
        </p:spPr>
      </p:pic>
    </p:spTree>
    <p:extLst>
      <p:ext uri="{BB962C8B-B14F-4D97-AF65-F5344CB8AC3E}">
        <p14:creationId xmlns:p14="http://schemas.microsoft.com/office/powerpoint/2010/main" val="2456810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0E29F9-0912-4BD1-AD26-711BA8C96DD4}"/>
              </a:ext>
            </a:extLst>
          </p:cNvPr>
          <p:cNvSpPr>
            <a:spLocks noGrp="1"/>
          </p:cNvSpPr>
          <p:nvPr>
            <p:ph type="body" sz="quarter" idx="14"/>
          </p:nvPr>
        </p:nvSpPr>
        <p:spPr>
          <a:xfrm>
            <a:off x="457200" y="3791831"/>
            <a:ext cx="3465576" cy="1144154"/>
          </a:xfrm>
        </p:spPr>
        <p:txBody>
          <a:bodyPr/>
          <a:lstStyle/>
          <a:p>
            <a:pPr>
              <a:lnSpc>
                <a:spcPct val="150000"/>
              </a:lnSpc>
            </a:pPr>
            <a:r>
              <a:rPr lang="el-GR" b="1" dirty="0">
                <a:latin typeface="Arial" panose="020B0604020202020204" pitchFamily="34" charset="0"/>
                <a:cs typeface="Arial" panose="020B0604020202020204" pitchFamily="34" charset="0"/>
              </a:rPr>
              <a:t>Φυσικοί παράγοντες κινδύνου στα τρόφιμα</a:t>
            </a:r>
          </a:p>
          <a:p>
            <a:endParaRPr lang="el-GR" dirty="0"/>
          </a:p>
        </p:txBody>
      </p:sp>
      <p:pic>
        <p:nvPicPr>
          <p:cNvPr id="5" name="Picture 4">
            <a:extLst>
              <a:ext uri="{FF2B5EF4-FFF2-40B4-BE49-F238E27FC236}">
                <a16:creationId xmlns:a16="http://schemas.microsoft.com/office/drawing/2014/main" id="{44182771-1F4F-4654-A2A5-16C52963FCFE}"/>
              </a:ext>
            </a:extLst>
          </p:cNvPr>
          <p:cNvPicPr>
            <a:picLocks noChangeAspect="1"/>
          </p:cNvPicPr>
          <p:nvPr/>
        </p:nvPicPr>
        <p:blipFill rotWithShape="1">
          <a:blip r:embed="rId2">
            <a:duotone>
              <a:schemeClr val="accent3">
                <a:shade val="45000"/>
                <a:satMod val="135000"/>
              </a:schemeClr>
              <a:prstClr val="white"/>
            </a:duotone>
          </a:blip>
          <a:srcRect l="20898" t="24336" r="21577" b="15987"/>
          <a:stretch/>
        </p:blipFill>
        <p:spPr>
          <a:xfrm>
            <a:off x="4270158" y="2405849"/>
            <a:ext cx="7464641" cy="4452151"/>
          </a:xfrm>
          <a:prstGeom prst="rect">
            <a:avLst/>
          </a:prstGeom>
        </p:spPr>
      </p:pic>
      <p:pic>
        <p:nvPicPr>
          <p:cNvPr id="6" name="Picture 5">
            <a:extLst>
              <a:ext uri="{FF2B5EF4-FFF2-40B4-BE49-F238E27FC236}">
                <a16:creationId xmlns:a16="http://schemas.microsoft.com/office/drawing/2014/main" id="{254B63BA-032D-48F1-AE3E-C05DF9286410}"/>
              </a:ext>
            </a:extLst>
          </p:cNvPr>
          <p:cNvPicPr>
            <a:picLocks noChangeAspect="1"/>
          </p:cNvPicPr>
          <p:nvPr/>
        </p:nvPicPr>
        <p:blipFill>
          <a:blip r:embed="rId3"/>
          <a:stretch>
            <a:fillRect/>
          </a:stretch>
        </p:blipFill>
        <p:spPr>
          <a:xfrm>
            <a:off x="0" y="0"/>
            <a:ext cx="6276513" cy="2405849"/>
          </a:xfrm>
          <a:prstGeom prst="rect">
            <a:avLst/>
          </a:prstGeom>
        </p:spPr>
      </p:pic>
      <p:pic>
        <p:nvPicPr>
          <p:cNvPr id="7" name="Picture 6">
            <a:extLst>
              <a:ext uri="{FF2B5EF4-FFF2-40B4-BE49-F238E27FC236}">
                <a16:creationId xmlns:a16="http://schemas.microsoft.com/office/drawing/2014/main" id="{E25CF059-3008-4865-BC6D-82954873C37E}"/>
              </a:ext>
            </a:extLst>
          </p:cNvPr>
          <p:cNvPicPr>
            <a:picLocks noChangeAspect="1"/>
          </p:cNvPicPr>
          <p:nvPr/>
        </p:nvPicPr>
        <p:blipFill>
          <a:blip r:embed="rId4"/>
          <a:stretch>
            <a:fillRect/>
          </a:stretch>
        </p:blipFill>
        <p:spPr>
          <a:xfrm>
            <a:off x="6276513" y="0"/>
            <a:ext cx="5458286" cy="2405849"/>
          </a:xfrm>
          <a:prstGeom prst="rect">
            <a:avLst/>
          </a:prstGeom>
        </p:spPr>
      </p:pic>
    </p:spTree>
    <p:extLst>
      <p:ext uri="{BB962C8B-B14F-4D97-AF65-F5344CB8AC3E}">
        <p14:creationId xmlns:p14="http://schemas.microsoft.com/office/powerpoint/2010/main" val="343784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911FC-3EC8-484E-8A46-B6784001CA7E}"/>
              </a:ext>
            </a:extLst>
          </p:cNvPr>
          <p:cNvSpPr>
            <a:spLocks noGrp="1"/>
          </p:cNvSpPr>
          <p:nvPr>
            <p:ph type="title"/>
          </p:nvPr>
        </p:nvSpPr>
        <p:spPr>
          <a:xfrm>
            <a:off x="229931" y="139646"/>
            <a:ext cx="8846598" cy="1387314"/>
          </a:xfrm>
        </p:spPr>
        <p:txBody>
          <a:bodyPr>
            <a:normAutofit/>
          </a:bodyPr>
          <a:lstStyle/>
          <a:p>
            <a:pPr>
              <a:lnSpc>
                <a:spcPct val="150000"/>
              </a:lnSpc>
            </a:pPr>
            <a:r>
              <a:rPr lang="el-GR" sz="1800" b="1" dirty="0">
                <a:latin typeface="Arial" panose="020B0604020202020204" pitchFamily="34" charset="0"/>
                <a:cs typeface="Arial" panose="020B0604020202020204" pitchFamily="34" charset="0"/>
              </a:rPr>
              <a:t>Κατηγορίες τροφιμογενών νοσημάτων</a:t>
            </a:r>
            <a:br>
              <a:rPr lang="el-GR" sz="1800" b="1" dirty="0">
                <a:latin typeface="Arial" panose="020B0604020202020204" pitchFamily="34" charset="0"/>
                <a:cs typeface="Arial" panose="020B0604020202020204" pitchFamily="34" charset="0"/>
              </a:rPr>
            </a:br>
            <a:endParaRPr lang="el-GR" sz="1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9353DB1-2FFA-4AAB-ABF0-E654EE1C9212}"/>
              </a:ext>
            </a:extLst>
          </p:cNvPr>
          <p:cNvSpPr txBox="1"/>
          <p:nvPr/>
        </p:nvSpPr>
        <p:spPr>
          <a:xfrm>
            <a:off x="229931" y="833303"/>
            <a:ext cx="9508873" cy="2533963"/>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l-GR" sz="1800" dirty="0">
                <a:latin typeface="Arial" panose="020B0604020202020204" pitchFamily="34" charset="0"/>
                <a:cs typeface="Arial" panose="020B0604020202020204" pitchFamily="34" charset="0"/>
              </a:rPr>
              <a:t>Τροφιμογενή νοσήματα μικροβιακής αιτιολογίας </a:t>
            </a:r>
          </a:p>
          <a:p>
            <a:pPr marL="285750" indent="-285750">
              <a:lnSpc>
                <a:spcPct val="150000"/>
              </a:lnSpc>
              <a:buFont typeface="Wingdings" panose="05000000000000000000" pitchFamily="2" charset="2"/>
              <a:buChar char="ü"/>
            </a:pPr>
            <a:r>
              <a:rPr lang="el-GR" sz="1800" dirty="0">
                <a:latin typeface="Arial" panose="020B0604020202020204" pitchFamily="34" charset="0"/>
                <a:cs typeface="Arial" panose="020B0604020202020204" pitchFamily="34" charset="0"/>
              </a:rPr>
              <a:t>Ζωοανθρωπονόσοι με πιθανότητα τροφιμογενούς μετάδοσης στον άνθρωπο </a:t>
            </a:r>
          </a:p>
          <a:p>
            <a:pPr marL="285750" indent="-285750">
              <a:lnSpc>
                <a:spcPct val="150000"/>
              </a:lnSpc>
              <a:buFont typeface="Wingdings" panose="05000000000000000000" pitchFamily="2" charset="2"/>
              <a:buChar char="ü"/>
            </a:pPr>
            <a:r>
              <a:rPr lang="el-GR" sz="1800" dirty="0">
                <a:latin typeface="Arial" panose="020B0604020202020204" pitchFamily="34" charset="0"/>
                <a:cs typeface="Arial" panose="020B0604020202020204" pitchFamily="34" charset="0"/>
              </a:rPr>
              <a:t>Τροφιμογενή νοσήματα οφειλόμενα σε παράσιτα</a:t>
            </a:r>
          </a:p>
          <a:p>
            <a:pPr marL="285750" indent="-285750">
              <a:lnSpc>
                <a:spcPct val="150000"/>
              </a:lnSpc>
              <a:buFont typeface="Wingdings" panose="05000000000000000000" pitchFamily="2" charset="2"/>
              <a:buChar char="ü"/>
            </a:pPr>
            <a:r>
              <a:rPr lang="el-GR" sz="1800" dirty="0">
                <a:latin typeface="Arial" panose="020B0604020202020204" pitchFamily="34" charset="0"/>
                <a:cs typeface="Arial" panose="020B0604020202020204" pitchFamily="34" charset="0"/>
              </a:rPr>
              <a:t>Τροφιμογενείς διαταραχές οφειλόμενες σε χημικούς παράγοντες </a:t>
            </a:r>
          </a:p>
          <a:p>
            <a:pPr marL="285750" indent="-285750">
              <a:lnSpc>
                <a:spcPct val="150000"/>
              </a:lnSpc>
              <a:buFont typeface="Wingdings" panose="05000000000000000000" pitchFamily="2" charset="2"/>
              <a:buChar char="ü"/>
            </a:pPr>
            <a:r>
              <a:rPr lang="el-GR" sz="1800" dirty="0">
                <a:latin typeface="Arial" panose="020B0604020202020204" pitchFamily="34" charset="0"/>
                <a:cs typeface="Arial" panose="020B0604020202020204" pitchFamily="34" charset="0"/>
              </a:rPr>
              <a:t>Τροφιμογενείς διαταραχές ψυχικής υγείας </a:t>
            </a:r>
          </a:p>
          <a:p>
            <a:pPr marL="285750" indent="-285750">
              <a:lnSpc>
                <a:spcPct val="150000"/>
              </a:lnSpc>
              <a:buFont typeface="Wingdings" panose="05000000000000000000" pitchFamily="2" charset="2"/>
              <a:buChar char="ü"/>
            </a:pPr>
            <a:r>
              <a:rPr lang="el-GR" sz="1800" dirty="0">
                <a:latin typeface="Arial" panose="020B0604020202020204" pitchFamily="34" charset="0"/>
                <a:cs typeface="Arial" panose="020B0604020202020204" pitchFamily="34" charset="0"/>
              </a:rPr>
              <a:t>Τροφιμογενείς ασθένειες/τραυματισμοί οφειλόμενοι σε φυσικούς παράγοντες </a:t>
            </a:r>
            <a:endParaRPr lang="el-GR" dirty="0"/>
          </a:p>
        </p:txBody>
      </p:sp>
    </p:spTree>
    <p:extLst>
      <p:ext uri="{BB962C8B-B14F-4D97-AF65-F5344CB8AC3E}">
        <p14:creationId xmlns:p14="http://schemas.microsoft.com/office/powerpoint/2010/main" val="12775069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34ADA6-3F40-41DD-AF98-44BBAA28AC70}"/>
              </a:ext>
            </a:extLst>
          </p:cNvPr>
          <p:cNvSpPr txBox="1"/>
          <p:nvPr/>
        </p:nvSpPr>
        <p:spPr>
          <a:xfrm>
            <a:off x="215283" y="462470"/>
            <a:ext cx="11485486" cy="2118529"/>
          </a:xfrm>
          <a:prstGeom prst="rect">
            <a:avLst/>
          </a:prstGeom>
          <a:noFill/>
        </p:spPr>
        <p:txBody>
          <a:bodyPr wrap="square">
            <a:spAutoFit/>
          </a:bodyPr>
          <a:lstStyle/>
          <a:p>
            <a:pPr algn="just">
              <a:lnSpc>
                <a:spcPct val="150000"/>
              </a:lnSpc>
            </a:pPr>
            <a:r>
              <a:rPr lang="el-GR" b="1" dirty="0">
                <a:latin typeface="Arial" panose="020B0604020202020204" pitchFamily="34" charset="0"/>
                <a:cs typeface="Arial" panose="020B0604020202020204" pitchFamily="34" charset="0"/>
              </a:rPr>
              <a:t>Ταξινόμηση τροφιμογενών νοσημάτων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Τροφολοιμώξεις (</a:t>
            </a:r>
            <a:r>
              <a:rPr lang="en-US" dirty="0">
                <a:latin typeface="Arial" panose="020B0604020202020204" pitchFamily="34" charset="0"/>
                <a:cs typeface="Arial" panose="020B0604020202020204" pitchFamily="34" charset="0"/>
              </a:rPr>
              <a:t>foodborne infections): </a:t>
            </a:r>
            <a:r>
              <a:rPr lang="el-GR" dirty="0">
                <a:latin typeface="Arial" panose="020B0604020202020204" pitchFamily="34" charset="0"/>
                <a:cs typeface="Arial" panose="020B0604020202020204" pitchFamily="34" charset="0"/>
              </a:rPr>
              <a:t>αιτιολογικός παράγοντας → βιολογικός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Τροφοτοξινώσεις (</a:t>
            </a:r>
            <a:r>
              <a:rPr lang="en-US" dirty="0">
                <a:latin typeface="Arial" panose="020B0604020202020204" pitchFamily="34" charset="0"/>
                <a:cs typeface="Arial" panose="020B0604020202020204" pitchFamily="34" charset="0"/>
              </a:rPr>
              <a:t>foodborne </a:t>
            </a:r>
            <a:r>
              <a:rPr lang="en-US" dirty="0" err="1">
                <a:latin typeface="Arial" panose="020B0604020202020204" pitchFamily="34" charset="0"/>
                <a:cs typeface="Arial" panose="020B0604020202020204" pitchFamily="34" charset="0"/>
              </a:rPr>
              <a:t>intoxinations</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ή τροφικές δηλητηριάσεις (</a:t>
            </a:r>
            <a:r>
              <a:rPr lang="en-US" dirty="0">
                <a:latin typeface="Arial" panose="020B0604020202020204" pitchFamily="34" charset="0"/>
                <a:cs typeface="Arial" panose="020B0604020202020204" pitchFamily="34" charset="0"/>
              </a:rPr>
              <a:t>food poisonings): </a:t>
            </a:r>
            <a:r>
              <a:rPr lang="el-GR" dirty="0">
                <a:latin typeface="Arial" panose="020B0604020202020204" pitchFamily="34" charset="0"/>
                <a:cs typeface="Arial" panose="020B0604020202020204" pitchFamily="34" charset="0"/>
              </a:rPr>
              <a:t>αιτιολογικός παράγοντας → (μικρο)βιολογικός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Τροφοτοξικώσεις (</a:t>
            </a:r>
            <a:r>
              <a:rPr lang="en-US" dirty="0">
                <a:latin typeface="Arial" panose="020B0604020202020204" pitchFamily="34" charset="0"/>
                <a:cs typeface="Arial" panose="020B0604020202020204" pitchFamily="34" charset="0"/>
              </a:rPr>
              <a:t>foodborne intoxications): </a:t>
            </a:r>
            <a:r>
              <a:rPr lang="el-GR" dirty="0">
                <a:latin typeface="Arial" panose="020B0604020202020204" pitchFamily="34" charset="0"/>
                <a:cs typeface="Arial" panose="020B0604020202020204" pitchFamily="34" charset="0"/>
              </a:rPr>
              <a:t>αιτιολογικός παράγοντας → χημικός </a:t>
            </a:r>
          </a:p>
        </p:txBody>
      </p:sp>
      <p:pic>
        <p:nvPicPr>
          <p:cNvPr id="8" name="Picture 7">
            <a:extLst>
              <a:ext uri="{FF2B5EF4-FFF2-40B4-BE49-F238E27FC236}">
                <a16:creationId xmlns:a16="http://schemas.microsoft.com/office/drawing/2014/main" id="{842D9115-321D-4F88-91F0-5250B0A31C2C}"/>
              </a:ext>
            </a:extLst>
          </p:cNvPr>
          <p:cNvPicPr>
            <a:picLocks noChangeAspect="1"/>
          </p:cNvPicPr>
          <p:nvPr/>
        </p:nvPicPr>
        <p:blipFill rotWithShape="1">
          <a:blip r:embed="rId2">
            <a:duotone>
              <a:schemeClr val="accent3">
                <a:shade val="45000"/>
                <a:satMod val="135000"/>
              </a:schemeClr>
              <a:prstClr val="white"/>
            </a:duotone>
          </a:blip>
          <a:srcRect l="19078" t="30809" r="20121" b="8350"/>
          <a:stretch/>
        </p:blipFill>
        <p:spPr>
          <a:xfrm>
            <a:off x="3053918" y="2787588"/>
            <a:ext cx="6684886" cy="3965916"/>
          </a:xfrm>
          <a:prstGeom prst="rect">
            <a:avLst/>
          </a:prstGeom>
        </p:spPr>
      </p:pic>
    </p:spTree>
    <p:extLst>
      <p:ext uri="{BB962C8B-B14F-4D97-AF65-F5344CB8AC3E}">
        <p14:creationId xmlns:p14="http://schemas.microsoft.com/office/powerpoint/2010/main" val="317718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54C669-47FD-41DC-976F-C9728F7C9B34}"/>
              </a:ext>
            </a:extLst>
          </p:cNvPr>
          <p:cNvSpPr>
            <a:spLocks noGrp="1"/>
          </p:cNvSpPr>
          <p:nvPr>
            <p:ph type="body" sz="quarter" idx="14"/>
          </p:nvPr>
        </p:nvSpPr>
        <p:spPr>
          <a:xfrm>
            <a:off x="359546" y="3541294"/>
            <a:ext cx="3465576" cy="1259564"/>
          </a:xfrm>
        </p:spPr>
        <p:txBody>
          <a:bodyPr/>
          <a:lstStyle/>
          <a:p>
            <a:r>
              <a:rPr lang="el-GR" b="1" dirty="0">
                <a:latin typeface="Arial" panose="020B0604020202020204" pitchFamily="34" charset="0"/>
                <a:cs typeface="Arial" panose="020B0604020202020204" pitchFamily="34" charset="0"/>
              </a:rPr>
              <a:t>Τροφικές λοιμώξεις ή απλά τροφολοιμώξεις (foodborne infections):</a:t>
            </a:r>
          </a:p>
        </p:txBody>
      </p:sp>
      <p:sp>
        <p:nvSpPr>
          <p:cNvPr id="6" name="TextBox 5">
            <a:extLst>
              <a:ext uri="{FF2B5EF4-FFF2-40B4-BE49-F238E27FC236}">
                <a16:creationId xmlns:a16="http://schemas.microsoft.com/office/drawing/2014/main" id="{6E1F4F53-C7A1-46FD-A3E3-023C314ACAD9}"/>
              </a:ext>
            </a:extLst>
          </p:cNvPr>
          <p:cNvSpPr txBox="1"/>
          <p:nvPr/>
        </p:nvSpPr>
        <p:spPr>
          <a:xfrm>
            <a:off x="4361154" y="1891694"/>
            <a:ext cx="7250838" cy="3780522"/>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Είναι οι λοιμώξεις του ανθρώπου που οφείλονται σε (δυνητικά ή υποχρεωτικά) παθογόνους (μικρο)οργανισμούς οι οποίοι μεταδίδονται με τα τρόφιμα. Όταν καταναλωθεί το τρόφιμο ο (μικρο)οργανισμός εγκαθίσταται στον γαστρεντερικό σωλήνα του ανθρώπου και προκαλεί τη νόσο. </a:t>
            </a:r>
            <a:endParaRPr lang="en-US" dirty="0">
              <a:latin typeface="Arial" panose="020B0604020202020204" pitchFamily="34" charset="0"/>
              <a:cs typeface="Arial" panose="020B0604020202020204" pitchFamily="34" charset="0"/>
            </a:endParaRPr>
          </a:p>
          <a:p>
            <a:pPr algn="just">
              <a:lnSpc>
                <a:spcPct val="150000"/>
              </a:lnSpc>
            </a:pPr>
            <a:r>
              <a:rPr lang="el-GR" dirty="0">
                <a:latin typeface="Arial" panose="020B0604020202020204" pitchFamily="34" charset="0"/>
                <a:cs typeface="Arial" panose="020B0604020202020204" pitchFamily="34" charset="0"/>
              </a:rPr>
              <a:t>Προκαλούν νόσο είτε προσβάλλοντας απευθείας τον ξενιστή είτε απελευθερώνοντας τοξικές ουσίες (τοξίνες), οι οποίες προκύπτουν ως αποτέλεσμα της αύξησής τους στον γαστρεντερικό σωλήνα ή κάποιο άλλο όργανο (π.χ. </a:t>
            </a:r>
            <a:r>
              <a:rPr lang="el-GR" i="1" dirty="0">
                <a:latin typeface="Arial" panose="020B0604020202020204" pitchFamily="34" charset="0"/>
                <a:cs typeface="Arial" panose="020B0604020202020204" pitchFamily="34" charset="0"/>
              </a:rPr>
              <a:t>Clostridium perfringens</a:t>
            </a:r>
            <a:r>
              <a:rPr lang="el-GR"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2C322E05-2BCE-4B12-9C72-4164ADA65148}"/>
              </a:ext>
            </a:extLst>
          </p:cNvPr>
          <p:cNvPicPr>
            <a:picLocks noChangeAspect="1"/>
          </p:cNvPicPr>
          <p:nvPr/>
        </p:nvPicPr>
        <p:blipFill>
          <a:blip r:embed="rId2"/>
          <a:stretch>
            <a:fillRect/>
          </a:stretch>
        </p:blipFill>
        <p:spPr>
          <a:xfrm>
            <a:off x="0" y="10819"/>
            <a:ext cx="4270159" cy="2386152"/>
          </a:xfrm>
          <a:prstGeom prst="rect">
            <a:avLst/>
          </a:prstGeom>
        </p:spPr>
      </p:pic>
    </p:spTree>
    <p:extLst>
      <p:ext uri="{BB962C8B-B14F-4D97-AF65-F5344CB8AC3E}">
        <p14:creationId xmlns:p14="http://schemas.microsoft.com/office/powerpoint/2010/main" val="962148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FF3988-1AB9-46F3-80CB-82D863D35E55}"/>
              </a:ext>
            </a:extLst>
          </p:cNvPr>
          <p:cNvSpPr txBox="1"/>
          <p:nvPr/>
        </p:nvSpPr>
        <p:spPr>
          <a:xfrm>
            <a:off x="415400" y="609808"/>
            <a:ext cx="11361199" cy="2949525"/>
          </a:xfrm>
          <a:prstGeom prst="rect">
            <a:avLst/>
          </a:prstGeom>
          <a:noFill/>
        </p:spPr>
        <p:txBody>
          <a:bodyPr wrap="square">
            <a:spAutoFit/>
          </a:bodyPr>
          <a:lstStyle/>
          <a:p>
            <a:pPr algn="just">
              <a:lnSpc>
                <a:spcPct val="150000"/>
              </a:lnSpc>
            </a:pPr>
            <a:r>
              <a:rPr lang="el-GR" b="1" dirty="0">
                <a:latin typeface="Arial" panose="020B0604020202020204" pitchFamily="34" charset="0"/>
                <a:cs typeface="Arial" panose="020B0604020202020204" pitchFamily="34" charset="0"/>
              </a:rPr>
              <a:t>Για την πρόκληση μιας τροφολοίμωξης θα πρέπει να συντρέχουν οι εξής προϋποθέσεις: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Ο παθογόνος (μικρο)οργανισμός να ανευρίσκεται στο τρόφιμο.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Οι συνθήκες και η σύσταση του τροφίμου να εξασφαλίζουν τουλάχιστον την επιβίωση του παθογόνου. Ο πολλαπλασιασμός του δεν θεωρείται απαραίτητος επί του τροφίμου (παθητικός αγωγός).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Το τρόφιμο να καταναλωθεί.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Ο (μικρο)οργανισμός να εγκατασταθεί στον εντερικό σωλήνα του ατόμου (ξενιστή).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Το άτομο να παρουσιάζει ευαισθησία έναντι του παθογόνου και να μην εμφανίζει ανοσία.</a:t>
            </a:r>
          </a:p>
        </p:txBody>
      </p:sp>
    </p:spTree>
    <p:extLst>
      <p:ext uri="{BB962C8B-B14F-4D97-AF65-F5344CB8AC3E}">
        <p14:creationId xmlns:p14="http://schemas.microsoft.com/office/powerpoint/2010/main" val="3658750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54C669-47FD-41DC-976F-C9728F7C9B34}"/>
              </a:ext>
            </a:extLst>
          </p:cNvPr>
          <p:cNvSpPr>
            <a:spLocks noGrp="1"/>
          </p:cNvSpPr>
          <p:nvPr>
            <p:ph type="body" sz="quarter" idx="14"/>
          </p:nvPr>
        </p:nvSpPr>
        <p:spPr>
          <a:xfrm>
            <a:off x="359546" y="3541294"/>
            <a:ext cx="3209277" cy="1259564"/>
          </a:xfrm>
        </p:spPr>
        <p:txBody>
          <a:bodyPr/>
          <a:lstStyle/>
          <a:p>
            <a:r>
              <a:rPr lang="el-GR" b="1" dirty="0">
                <a:latin typeface="Arial" panose="020B0604020202020204" pitchFamily="34" charset="0"/>
                <a:cs typeface="Arial" panose="020B0604020202020204" pitchFamily="34" charset="0"/>
              </a:rPr>
              <a:t>Τροφοτοξινώσεις (</a:t>
            </a:r>
            <a:r>
              <a:rPr lang="en-US" b="1" dirty="0">
                <a:latin typeface="Arial" panose="020B0604020202020204" pitchFamily="34" charset="0"/>
                <a:cs typeface="Arial" panose="020B0604020202020204" pitchFamily="34" charset="0"/>
              </a:rPr>
              <a:t>foodborne </a:t>
            </a:r>
            <a:r>
              <a:rPr lang="en-US" b="1" dirty="0" err="1">
                <a:latin typeface="Arial" panose="020B0604020202020204" pitchFamily="34" charset="0"/>
                <a:cs typeface="Arial" panose="020B0604020202020204" pitchFamily="34" charset="0"/>
              </a:rPr>
              <a:t>intoxinations</a:t>
            </a:r>
            <a:r>
              <a:rPr lang="en-US" b="1" dirty="0">
                <a:latin typeface="Arial" panose="020B0604020202020204" pitchFamily="34" charset="0"/>
                <a:cs typeface="Arial" panose="020B0604020202020204" pitchFamily="34" charset="0"/>
              </a:rPr>
              <a:t>):</a:t>
            </a:r>
            <a:endParaRPr lang="el-GR"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F656013-A793-47C0-89E3-23ACEF5399F3}"/>
              </a:ext>
            </a:extLst>
          </p:cNvPr>
          <p:cNvSpPr txBox="1"/>
          <p:nvPr/>
        </p:nvSpPr>
        <p:spPr>
          <a:xfrm>
            <a:off x="4591975" y="2603779"/>
            <a:ext cx="6094520" cy="2949462"/>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Οφείλονται στην κατανάλωση επικίνδυνων τοξικών ουσιών, γνωστές και ως τοξίνες (toxins), που έχουν προσχηματιστεί στο τρόφιμο κατά τη διάρκεια του πολλαπλασιασμού και του μεταβολισμού συγκεκριμένων μικροοργανισμών και προκαλούν νόσο ύστερα από την εντερική τους απορρόφηση από το πεπτικό σύστημα του ανθρώπου.</a:t>
            </a:r>
          </a:p>
        </p:txBody>
      </p:sp>
      <p:pic>
        <p:nvPicPr>
          <p:cNvPr id="4" name="Picture 3">
            <a:extLst>
              <a:ext uri="{FF2B5EF4-FFF2-40B4-BE49-F238E27FC236}">
                <a16:creationId xmlns:a16="http://schemas.microsoft.com/office/drawing/2014/main" id="{F7295492-376F-42E1-A14A-98B8F6824810}"/>
              </a:ext>
            </a:extLst>
          </p:cNvPr>
          <p:cNvPicPr>
            <a:picLocks noChangeAspect="1"/>
          </p:cNvPicPr>
          <p:nvPr/>
        </p:nvPicPr>
        <p:blipFill>
          <a:blip r:embed="rId2"/>
          <a:stretch>
            <a:fillRect/>
          </a:stretch>
        </p:blipFill>
        <p:spPr>
          <a:xfrm>
            <a:off x="-1" y="0"/>
            <a:ext cx="4270159" cy="2405849"/>
          </a:xfrm>
          <a:prstGeom prst="rect">
            <a:avLst/>
          </a:prstGeom>
        </p:spPr>
      </p:pic>
    </p:spTree>
    <p:extLst>
      <p:ext uri="{BB962C8B-B14F-4D97-AF65-F5344CB8AC3E}">
        <p14:creationId xmlns:p14="http://schemas.microsoft.com/office/powerpoint/2010/main" val="2973216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0ECE95-114B-4032-AD80-C4AD1795752C}"/>
              </a:ext>
            </a:extLst>
          </p:cNvPr>
          <p:cNvSpPr txBox="1"/>
          <p:nvPr/>
        </p:nvSpPr>
        <p:spPr>
          <a:xfrm>
            <a:off x="472734" y="574374"/>
            <a:ext cx="7259715" cy="3365024"/>
          </a:xfrm>
          <a:prstGeom prst="rect">
            <a:avLst/>
          </a:prstGeom>
          <a:noFill/>
        </p:spPr>
        <p:txBody>
          <a:bodyPr wrap="square">
            <a:spAutoFit/>
          </a:bodyPr>
          <a:lstStyle/>
          <a:p>
            <a:pPr algn="just">
              <a:lnSpc>
                <a:spcPct val="150000"/>
              </a:lnSpc>
            </a:pPr>
            <a:r>
              <a:rPr lang="el-GR" b="1" dirty="0">
                <a:latin typeface="Arial" panose="020B0604020202020204" pitchFamily="34" charset="0"/>
                <a:cs typeface="Arial" panose="020B0604020202020204" pitchFamily="34" charset="0"/>
              </a:rPr>
              <a:t>Σημαντικές νεότερες επιδημίες και διατροφικά σκάνδαλα</a:t>
            </a:r>
            <a:endParaRPr lang="en-US" b="1"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n-US" dirty="0">
                <a:latin typeface="Arial" panose="020B0604020202020204" pitchFamily="34" charset="0"/>
                <a:cs typeface="Arial" panose="020B0604020202020204" pitchFamily="34" charset="0"/>
              </a:rPr>
              <a:t>N</a:t>
            </a:r>
            <a:r>
              <a:rPr lang="el-GR" dirty="0">
                <a:latin typeface="Arial" panose="020B0604020202020204" pitchFamily="34" charset="0"/>
                <a:cs typeface="Arial" panose="020B0604020202020204" pitchFamily="34" charset="0"/>
              </a:rPr>
              <a:t>όσος του Έμπολα ή αιμορραγικός πυρετός Έμπολα</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Γρίπη των χοίρων</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Κοροναϊοί (</a:t>
            </a:r>
            <a:r>
              <a:rPr lang="en-US" dirty="0">
                <a:latin typeface="Arial" panose="020B0604020202020204" pitchFamily="34" charset="0"/>
                <a:cs typeface="Arial" panose="020B0604020202020204" pitchFamily="34" charset="0"/>
              </a:rPr>
              <a:t>Coronavirus· </a:t>
            </a:r>
            <a:r>
              <a:rPr lang="en-US" dirty="0" err="1">
                <a:latin typeface="Arial" panose="020B0604020202020204" pitchFamily="34" charset="0"/>
                <a:cs typeface="Arial" panose="020B0604020202020204" pitchFamily="34" charset="0"/>
              </a:rPr>
              <a:t>CoV</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Εμφάνιση διοξινών σε ζωικά προϊόντα,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Προσθήκη μελαμίνης σε βρεφικό γάλα,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Παρουσία </a:t>
            </a:r>
            <a:r>
              <a:rPr lang="el-GR" i="1" dirty="0">
                <a:latin typeface="Arial" panose="020B0604020202020204" pitchFamily="34" charset="0"/>
                <a:cs typeface="Arial" panose="020B0604020202020204" pitchFamily="34" charset="0"/>
              </a:rPr>
              <a:t>Escherichia coli </a:t>
            </a:r>
            <a:r>
              <a:rPr lang="el-GR" dirty="0">
                <a:latin typeface="Arial" panose="020B0604020202020204" pitchFamily="34" charset="0"/>
                <a:cs typeface="Arial" panose="020B0604020202020204" pitchFamily="34" charset="0"/>
              </a:rPr>
              <a:t>σε φύτρα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Παρουσία κρέατος αλόγου σε τρόφιμα</a:t>
            </a:r>
            <a:endParaRPr lang="el-G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078744"/>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0EE7BE-8816-401F-96F8-29308AAD4D02}"/>
              </a:ext>
            </a:extLst>
          </p:cNvPr>
          <p:cNvSpPr txBox="1"/>
          <p:nvPr/>
        </p:nvSpPr>
        <p:spPr>
          <a:xfrm>
            <a:off x="490491" y="592129"/>
            <a:ext cx="10739762" cy="2118529"/>
          </a:xfrm>
          <a:prstGeom prst="rect">
            <a:avLst/>
          </a:prstGeom>
          <a:noFill/>
        </p:spPr>
        <p:txBody>
          <a:bodyPr wrap="square">
            <a:spAutoFit/>
          </a:bodyPr>
          <a:lstStyle/>
          <a:p>
            <a:pPr algn="just">
              <a:lnSpc>
                <a:spcPct val="150000"/>
              </a:lnSpc>
            </a:pPr>
            <a:r>
              <a:rPr lang="en-US" b="1" dirty="0">
                <a:latin typeface="Arial" panose="020B0604020202020204" pitchFamily="34" charset="0"/>
                <a:cs typeface="Arial" panose="020B0604020202020204" pitchFamily="34" charset="0"/>
              </a:rPr>
              <a:t>B</a:t>
            </a:r>
            <a:r>
              <a:rPr lang="el-GR" b="1" dirty="0">
                <a:latin typeface="Arial" panose="020B0604020202020204" pitchFamily="34" charset="0"/>
                <a:cs typeface="Arial" panose="020B0604020202020204" pitchFamily="34" charset="0"/>
              </a:rPr>
              <a:t>ακτηριακές</a:t>
            </a:r>
            <a:r>
              <a:rPr lang="en-US" b="1"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τοξίνες</a:t>
            </a:r>
          </a:p>
          <a:p>
            <a:pPr algn="just">
              <a:lnSpc>
                <a:spcPct val="150000"/>
              </a:lnSpc>
            </a:pPr>
            <a:r>
              <a:rPr lang="el-GR" dirty="0">
                <a:latin typeface="Arial" panose="020B0604020202020204" pitchFamily="34" charset="0"/>
                <a:cs typeface="Arial" panose="020B0604020202020204" pitchFamily="34" charset="0"/>
              </a:rPr>
              <a:t>Ενδοτοξίνες: παράγονται από το κυτταρικό τοίχωμα των αρνητικών κατά Gram βακτηρίων, παραμένουν όμως στο σώμα τους και απελευθερώνονται μετά το θάνατο και την αυτόλυση των βακτηρίων.</a:t>
            </a:r>
          </a:p>
          <a:p>
            <a:pPr algn="just">
              <a:lnSpc>
                <a:spcPct val="150000"/>
              </a:lnSpc>
            </a:pPr>
            <a:r>
              <a:rPr lang="el-GR" dirty="0">
                <a:latin typeface="Arial" panose="020B0604020202020204" pitchFamily="34" charset="0"/>
                <a:cs typeface="Arial" panose="020B0604020202020204" pitchFamily="34" charset="0"/>
              </a:rPr>
              <a:t>Εξωτοξίνες: παράγονται συνήθως από τα θετικά κατά Gram βακτήρια κατά τη διάρκεια της ζωής τους και όταν απελευθερώνονται από το κύτταρο διοχετεύονται στο υλικό που περιβάλλει τα βακτήρια.</a:t>
            </a:r>
          </a:p>
        </p:txBody>
      </p:sp>
      <p:pic>
        <p:nvPicPr>
          <p:cNvPr id="7" name="Picture 6">
            <a:extLst>
              <a:ext uri="{FF2B5EF4-FFF2-40B4-BE49-F238E27FC236}">
                <a16:creationId xmlns:a16="http://schemas.microsoft.com/office/drawing/2014/main" id="{BB1A28C9-051D-4FAC-9BD8-A922A3D2CAD1}"/>
              </a:ext>
            </a:extLst>
          </p:cNvPr>
          <p:cNvPicPr>
            <a:picLocks noChangeAspect="1"/>
          </p:cNvPicPr>
          <p:nvPr/>
        </p:nvPicPr>
        <p:blipFill>
          <a:blip r:embed="rId2"/>
          <a:stretch>
            <a:fillRect/>
          </a:stretch>
        </p:blipFill>
        <p:spPr>
          <a:xfrm>
            <a:off x="490491" y="4147342"/>
            <a:ext cx="3708647" cy="21185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BF96FA9A-28E6-4D4B-B986-81EAADBA5046}"/>
              </a:ext>
            </a:extLst>
          </p:cNvPr>
          <p:cNvPicPr>
            <a:picLocks noChangeAspect="1"/>
          </p:cNvPicPr>
          <p:nvPr/>
        </p:nvPicPr>
        <p:blipFill>
          <a:blip r:embed="rId3"/>
          <a:stretch>
            <a:fillRect/>
          </a:stretch>
        </p:blipFill>
        <p:spPr>
          <a:xfrm>
            <a:off x="7661430" y="4147342"/>
            <a:ext cx="3568824" cy="21185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01114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21A515-4FBA-4B35-9752-E4473F79E7B9}"/>
              </a:ext>
            </a:extLst>
          </p:cNvPr>
          <p:cNvSpPr txBox="1"/>
          <p:nvPr/>
        </p:nvSpPr>
        <p:spPr>
          <a:xfrm>
            <a:off x="410592" y="522822"/>
            <a:ext cx="10997214" cy="2949525"/>
          </a:xfrm>
          <a:prstGeom prst="rect">
            <a:avLst/>
          </a:prstGeom>
          <a:noFill/>
        </p:spPr>
        <p:txBody>
          <a:bodyPr wrap="square">
            <a:spAutoFit/>
          </a:bodyPr>
          <a:lstStyle/>
          <a:p>
            <a:pPr algn="just">
              <a:lnSpc>
                <a:spcPct val="150000"/>
              </a:lnSpc>
            </a:pPr>
            <a:r>
              <a:rPr lang="el-GR" b="1" dirty="0">
                <a:latin typeface="Arial" panose="020B0604020202020204" pitchFamily="34" charset="0"/>
                <a:cs typeface="Arial" panose="020B0604020202020204" pitchFamily="34" charset="0"/>
              </a:rPr>
              <a:t>Ως προϋποθέσεις εκδήλωσης μιας τροφοτοξίνωσης θεωρούνται οι ακόλουθες: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Ο παθογόνος μικροοργανισμός να υπάρχει στο τρόφιμο.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Το τρόφιμο να υποστηρίζει την αύξηση του παθογόνου (ενεργός αγωγός).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Ο μικροοργανισμός να πολλαπλασιαστεί σε μεγάλη συγκέντρωση (δηλ. &gt;10</a:t>
            </a:r>
            <a:r>
              <a:rPr lang="el-GR" baseline="30000" dirty="0">
                <a:latin typeface="Arial" panose="020B0604020202020204" pitchFamily="34" charset="0"/>
                <a:cs typeface="Arial" panose="020B0604020202020204" pitchFamily="34" charset="0"/>
              </a:rPr>
              <a:t>5</a:t>
            </a:r>
            <a:r>
              <a:rPr lang="el-GR" dirty="0">
                <a:latin typeface="Arial" panose="020B0604020202020204" pitchFamily="34" charset="0"/>
                <a:cs typeface="Arial" panose="020B0604020202020204" pitchFamily="34" charset="0"/>
              </a:rPr>
              <a:t> cfu/g τροφίμου).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Να παραχθεί η τοξίνη του παθογόνου επί του τροφίμου.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Να καταναλωθεί το τρόφιμο.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Το άτομο να είναι ευαίσθητο στη δράση της τοξίνης.</a:t>
            </a:r>
          </a:p>
        </p:txBody>
      </p:sp>
    </p:spTree>
    <p:extLst>
      <p:ext uri="{BB962C8B-B14F-4D97-AF65-F5344CB8AC3E}">
        <p14:creationId xmlns:p14="http://schemas.microsoft.com/office/powerpoint/2010/main" val="880800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54C669-47FD-41DC-976F-C9728F7C9B34}"/>
              </a:ext>
            </a:extLst>
          </p:cNvPr>
          <p:cNvSpPr>
            <a:spLocks noGrp="1"/>
          </p:cNvSpPr>
          <p:nvPr>
            <p:ph type="body" sz="quarter" idx="14"/>
          </p:nvPr>
        </p:nvSpPr>
        <p:spPr>
          <a:xfrm>
            <a:off x="359546" y="3541294"/>
            <a:ext cx="3209277" cy="1259564"/>
          </a:xfrm>
        </p:spPr>
        <p:txBody>
          <a:bodyPr/>
          <a:lstStyle/>
          <a:p>
            <a:r>
              <a:rPr lang="el-GR" b="1" dirty="0">
                <a:latin typeface="Arial" panose="020B0604020202020204" pitchFamily="34" charset="0"/>
                <a:cs typeface="Arial" panose="020B0604020202020204" pitchFamily="34" charset="0"/>
              </a:rPr>
              <a:t>Τροφοτοξικώσεις (</a:t>
            </a:r>
            <a:r>
              <a:rPr lang="en-US" b="1" dirty="0">
                <a:latin typeface="Arial" panose="020B0604020202020204" pitchFamily="34" charset="0"/>
                <a:cs typeface="Arial" panose="020B0604020202020204" pitchFamily="34" charset="0"/>
              </a:rPr>
              <a:t>foodborne intoxications):</a:t>
            </a:r>
            <a:endParaRPr lang="el-GR"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F656013-A793-47C0-89E3-23ACEF5399F3}"/>
              </a:ext>
            </a:extLst>
          </p:cNvPr>
          <p:cNvSpPr txBox="1"/>
          <p:nvPr/>
        </p:nvSpPr>
        <p:spPr>
          <a:xfrm>
            <a:off x="4787284" y="1742645"/>
            <a:ext cx="6094520" cy="3780458"/>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Οφείλονται στην κατανάλωση τοξικών χημικών ουσιών που ενυπάρχουν στο τρόφιμο, είτε λόγω ρύπανσης (π.χ. κατάλοιπα βαρέων μετάλλων και φυτοφαρμάκων) είτε επειδή προϋπήρχαν στον οργανισμό των ζώων ενώ αυτά ήταν ακόμη ζωντανά και μέσω των ζωικών τροφίμων έφτασαν μέχρι τον άνθρωπο (π.χ. αντιβιοτικά, διοξίνες, ορμόνες) είτε επειδή εισχώρησαν στα έτοιμα τρόφιμα κατά το στάδιο της επεξεργασίας τους (π.χ. πρόσθετα τροφίμων).</a:t>
            </a:r>
          </a:p>
        </p:txBody>
      </p:sp>
      <p:pic>
        <p:nvPicPr>
          <p:cNvPr id="2" name="Picture 1">
            <a:extLst>
              <a:ext uri="{FF2B5EF4-FFF2-40B4-BE49-F238E27FC236}">
                <a16:creationId xmlns:a16="http://schemas.microsoft.com/office/drawing/2014/main" id="{A27AE6CA-095A-4B1E-9C2A-7F70B9A60205}"/>
              </a:ext>
            </a:extLst>
          </p:cNvPr>
          <p:cNvPicPr>
            <a:picLocks noChangeAspect="1"/>
          </p:cNvPicPr>
          <p:nvPr/>
        </p:nvPicPr>
        <p:blipFill>
          <a:blip r:embed="rId2"/>
          <a:stretch>
            <a:fillRect/>
          </a:stretch>
        </p:blipFill>
        <p:spPr>
          <a:xfrm>
            <a:off x="0" y="0"/>
            <a:ext cx="4261282" cy="2414726"/>
          </a:xfrm>
          <a:prstGeom prst="rect">
            <a:avLst/>
          </a:prstGeom>
        </p:spPr>
      </p:pic>
    </p:spTree>
    <p:extLst>
      <p:ext uri="{BB962C8B-B14F-4D97-AF65-F5344CB8AC3E}">
        <p14:creationId xmlns:p14="http://schemas.microsoft.com/office/powerpoint/2010/main" val="3596076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EBC4D30-BAAB-4D7C-83EA-C58B71F58B4A}"/>
              </a:ext>
            </a:extLst>
          </p:cNvPr>
          <p:cNvPicPr>
            <a:picLocks noGrp="1" noChangeAspect="1"/>
          </p:cNvPicPr>
          <p:nvPr>
            <p:ph type="pic" sz="quarter" idx="13"/>
          </p:nvPr>
        </p:nvPicPr>
        <p:blipFill rotWithShape="1">
          <a:blip r:embed="rId2"/>
          <a:srcRect l="36189" t="20971" r="36942" b="8737"/>
          <a:stretch/>
        </p:blipFill>
        <p:spPr>
          <a:xfrm>
            <a:off x="6613864" y="330692"/>
            <a:ext cx="5302188" cy="62299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5A919654-A452-45A4-A5BE-07613285C7B7}"/>
              </a:ext>
            </a:extLst>
          </p:cNvPr>
          <p:cNvSpPr txBox="1"/>
          <p:nvPr/>
        </p:nvSpPr>
        <p:spPr>
          <a:xfrm>
            <a:off x="206407" y="688760"/>
            <a:ext cx="5111318" cy="1703030"/>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Χρόνος επώασης τροφιμογενών νοσημάτων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Τροφιμογενή νοσήματα βραχείας επώασης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Τροφιμογενή νοσήματα μέσης επώασης </a:t>
            </a:r>
            <a:endParaRPr lang="en-US"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Τροφιμογενή νοσήματα μακράς επώαση</a:t>
            </a:r>
          </a:p>
        </p:txBody>
      </p:sp>
    </p:spTree>
    <p:extLst>
      <p:ext uri="{BB962C8B-B14F-4D97-AF65-F5344CB8AC3E}">
        <p14:creationId xmlns:p14="http://schemas.microsoft.com/office/powerpoint/2010/main" val="3550222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B1A825-7D75-4CE4-9B51-AB27665B10D1}"/>
              </a:ext>
            </a:extLst>
          </p:cNvPr>
          <p:cNvSpPr>
            <a:spLocks noGrp="1"/>
          </p:cNvSpPr>
          <p:nvPr>
            <p:ph type="body" sz="quarter" idx="14"/>
          </p:nvPr>
        </p:nvSpPr>
        <p:spPr>
          <a:xfrm>
            <a:off x="2965142" y="684567"/>
            <a:ext cx="6094520" cy="1783425"/>
          </a:xfrm>
        </p:spPr>
        <p:txBody>
          <a:bodyPr/>
          <a:lstStyle/>
          <a:p>
            <a:pPr marL="0" indent="0" algn="ctr">
              <a:lnSpc>
                <a:spcPct val="150000"/>
              </a:lnSpc>
              <a:buNone/>
            </a:pPr>
            <a:r>
              <a:rPr lang="el-GR" sz="2800" dirty="0">
                <a:latin typeface="Arial" panose="020B0604020202020204" pitchFamily="34" charset="0"/>
                <a:cs typeface="Arial" panose="020B0604020202020204" pitchFamily="34" charset="0"/>
              </a:rPr>
              <a:t>Επιδημιολογία τροφιμογενών</a:t>
            </a:r>
            <a:r>
              <a:rPr lang="en-US" sz="28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νοσημάτων</a:t>
            </a:r>
            <a:endParaRPr lang="en-US" sz="2800" dirty="0">
              <a:latin typeface="Arial" panose="020B0604020202020204" pitchFamily="34" charset="0"/>
              <a:cs typeface="Arial" panose="020B0604020202020204" pitchFamily="34" charset="0"/>
            </a:endParaRPr>
          </a:p>
          <a:p>
            <a:pPr marL="0" indent="0" algn="ctr">
              <a:lnSpc>
                <a:spcPct val="150000"/>
              </a:lnSpc>
              <a:buNone/>
            </a:pPr>
            <a:r>
              <a:rPr lang="el-GR" sz="2800" dirty="0">
                <a:latin typeface="Arial" panose="020B0604020202020204" pitchFamily="34" charset="0"/>
                <a:cs typeface="Arial" panose="020B0604020202020204" pitchFamily="34" charset="0"/>
              </a:rPr>
              <a:t>Νικόλαος Ανδρίτσος</a:t>
            </a:r>
            <a:endParaRPr lang="en-US" sz="2800" dirty="0">
              <a:latin typeface="Arial" panose="020B0604020202020204" pitchFamily="34" charset="0"/>
              <a:cs typeface="Arial" panose="020B0604020202020204" pitchFamily="34" charset="0"/>
            </a:endParaRPr>
          </a:p>
          <a:p>
            <a:pPr marL="0" indent="0" algn="ctr">
              <a:lnSpc>
                <a:spcPct val="150000"/>
              </a:lnSpc>
              <a:buNone/>
            </a:pPr>
            <a:r>
              <a:rPr lang="el-GR" sz="2800" dirty="0">
                <a:latin typeface="Arial" panose="020B0604020202020204" pitchFamily="34" charset="0"/>
                <a:cs typeface="Arial" panose="020B0604020202020204" pitchFamily="34" charset="0"/>
              </a:rPr>
              <a:t>© Εκδόσεις ΕΜΒΡΥΟ, 2020</a:t>
            </a:r>
            <a:endParaRPr lang="en-US" sz="2800" dirty="0">
              <a:latin typeface="Arial" panose="020B0604020202020204" pitchFamily="34" charset="0"/>
              <a:cs typeface="Arial" panose="020B0604020202020204" pitchFamily="34" charset="0"/>
            </a:endParaRPr>
          </a:p>
          <a:p>
            <a:pPr marL="0" indent="0" algn="ctr">
              <a:lnSpc>
                <a:spcPct val="150000"/>
              </a:lnSpc>
              <a:buNone/>
            </a:pPr>
            <a:r>
              <a:rPr lang="el-GR" sz="2800" dirty="0">
                <a:latin typeface="Arial" panose="020B0604020202020204" pitchFamily="34" charset="0"/>
                <a:cs typeface="Arial" panose="020B0604020202020204" pitchFamily="34" charset="0"/>
              </a:rPr>
              <a:t> ISBN 978-618-5252-21-2 </a:t>
            </a:r>
          </a:p>
          <a:p>
            <a:pPr marL="0" indent="0" algn="ctr">
              <a:lnSpc>
                <a:spcPct val="150000"/>
              </a:lnSpc>
              <a:buNone/>
            </a:pPr>
            <a:endParaRPr lang="en-US" sz="2800" dirty="0">
              <a:latin typeface="Arial" panose="020B0604020202020204" pitchFamily="34" charset="0"/>
              <a:cs typeface="Arial" panose="020B0604020202020204" pitchFamily="34" charset="0"/>
            </a:endParaRPr>
          </a:p>
          <a:p>
            <a:pPr marL="0" indent="0" algn="ctr">
              <a:lnSpc>
                <a:spcPct val="150000"/>
              </a:lnSpc>
              <a:buNone/>
            </a:pPr>
            <a:r>
              <a:rPr lang="el-GR" sz="2800" dirty="0">
                <a:latin typeface="Arial" panose="020B0604020202020204" pitchFamily="34" charset="0"/>
                <a:cs typeface="Arial" panose="020B0604020202020204" pitchFamily="34" charset="0"/>
              </a:rPr>
              <a:t>Ευχαριστώ πολύ!!</a:t>
            </a:r>
          </a:p>
          <a:p>
            <a:pPr marL="0" indent="0" algn="ctr">
              <a:lnSpc>
                <a:spcPct val="150000"/>
              </a:lnSpc>
              <a:buNone/>
            </a:pPr>
            <a:r>
              <a:rPr lang="en-US" sz="2800" dirty="0">
                <a:latin typeface="Arial" panose="020B0604020202020204" pitchFamily="34" charset="0"/>
                <a:cs typeface="Arial" panose="020B0604020202020204" pitchFamily="34" charset="0"/>
              </a:rPr>
              <a:t>palaio_n@aegean.gr</a:t>
            </a:r>
            <a:endParaRPr lang="el-GR" sz="2800" dirty="0">
              <a:latin typeface="Arial" panose="020B0604020202020204" pitchFamily="34" charset="0"/>
              <a:cs typeface="Arial" panose="020B0604020202020204" pitchFamily="34" charset="0"/>
            </a:endParaRPr>
          </a:p>
          <a:p>
            <a:pPr marL="0" indent="0">
              <a:buNone/>
            </a:pPr>
            <a:endParaRPr lang="el-GR" dirty="0"/>
          </a:p>
        </p:txBody>
      </p:sp>
    </p:spTree>
    <p:extLst>
      <p:ext uri="{BB962C8B-B14F-4D97-AF65-F5344CB8AC3E}">
        <p14:creationId xmlns:p14="http://schemas.microsoft.com/office/powerpoint/2010/main" val="2435874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11B5BD-7D80-46D6-9A40-61343EE8FAF8}"/>
              </a:ext>
            </a:extLst>
          </p:cNvPr>
          <p:cNvSpPr txBox="1"/>
          <p:nvPr/>
        </p:nvSpPr>
        <p:spPr>
          <a:xfrm>
            <a:off x="428346" y="492684"/>
            <a:ext cx="10828539" cy="4196020"/>
          </a:xfrm>
          <a:prstGeom prst="rect">
            <a:avLst/>
          </a:prstGeom>
          <a:noFill/>
        </p:spPr>
        <p:txBody>
          <a:bodyPr wrap="square">
            <a:spAutoFit/>
          </a:bodyPr>
          <a:lstStyle/>
          <a:p>
            <a:pPr algn="just">
              <a:lnSpc>
                <a:spcPct val="150000"/>
              </a:lnSpc>
            </a:pPr>
            <a:r>
              <a:rPr lang="en-US" b="1" dirty="0">
                <a:latin typeface="Arial" panose="020B0604020202020204" pitchFamily="34" charset="0"/>
                <a:cs typeface="Arial" panose="020B0604020202020204" pitchFamily="34" charset="0"/>
              </a:rPr>
              <a:t>N</a:t>
            </a:r>
            <a:r>
              <a:rPr lang="el-GR" b="1" dirty="0">
                <a:latin typeface="Arial" panose="020B0604020202020204" pitchFamily="34" charset="0"/>
                <a:cs typeface="Arial" panose="020B0604020202020204" pitchFamily="34" charset="0"/>
              </a:rPr>
              <a:t>όσος του Έμπολα ή αιμορραγικός πυρετός Έμπολα</a:t>
            </a:r>
            <a:endParaRPr lang="en-US" b="1" dirty="0">
              <a:latin typeface="Arial" panose="020B0604020202020204" pitchFamily="34" charset="0"/>
              <a:cs typeface="Arial" panose="020B0604020202020204" pitchFamily="34" charset="0"/>
            </a:endParaRPr>
          </a:p>
          <a:p>
            <a:pPr algn="just">
              <a:lnSpc>
                <a:spcPct val="150000"/>
              </a:lnSpc>
            </a:pPr>
            <a:r>
              <a:rPr lang="el-GR" dirty="0">
                <a:latin typeface="Arial" panose="020B0604020202020204" pitchFamily="34" charset="0"/>
                <a:cs typeface="Arial" panose="020B0604020202020204" pitchFamily="34" charset="0"/>
              </a:rPr>
              <a:t>Είναι μια ανθρώπινη νόσος που προκαλείται από τον ομώνυμο ιό. Η νόσος εμφανίζει πολύ υψηλά ποσοστά θνητότητας καθώς 50% έως και 90% των ατόμων που μολύνονται από τον ιό, καταλήγει συνήθως στον θάνατο. Ο ιός μπορεί να μεταδοθεί μετά από επαφή με το αίμα ή με σωματικά υγρά (π.χ. σπέρμα, μητρικό γάλα) του ανθρώπου ή κάποιου μολυσμένου ζώου (ενοχοποιούνται τα πρωτεύοντα θηλαστικά και κυρίως οι πίθηκοι).</a:t>
            </a:r>
          </a:p>
          <a:p>
            <a:pPr algn="just">
              <a:lnSpc>
                <a:spcPct val="150000"/>
              </a:lnSpc>
            </a:pPr>
            <a:r>
              <a:rPr lang="el-GR" dirty="0">
                <a:latin typeface="Arial" panose="020B0604020202020204" pitchFamily="34" charset="0"/>
                <a:cs typeface="Arial" panose="020B0604020202020204" pitchFamily="34" charset="0"/>
              </a:rPr>
              <a:t>Μεταξύ 1976 και 2013, ο WHO αναφέρει 24 επιδημικές συρροές κρουσμάτων με 2.387 κρούσματα και 1.590 θανάτους. Η μεγαλύτερη επιδημία της νόσου μέχρι σήμερα συνέβη στη Δ. Αφρική (Γουινέα, Λιβερία, Σιέρρα Λεόνε) και διήρκεσε από το Δεκέμβριο του 2013 μέχρι τον Ιανουάριο του 2016, στοιχίζοντας τη ζωή σε 11.323 ανθρώπους από τους 28.648 που προσβλήθηκαν από τον ιό. </a:t>
            </a:r>
          </a:p>
        </p:txBody>
      </p:sp>
    </p:spTree>
    <p:extLst>
      <p:ext uri="{BB962C8B-B14F-4D97-AF65-F5344CB8AC3E}">
        <p14:creationId xmlns:p14="http://schemas.microsoft.com/office/powerpoint/2010/main" val="1718651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357BD6-3986-483B-B104-FE87559F1BAA}"/>
              </a:ext>
            </a:extLst>
          </p:cNvPr>
          <p:cNvPicPr>
            <a:picLocks noChangeAspect="1"/>
          </p:cNvPicPr>
          <p:nvPr/>
        </p:nvPicPr>
        <p:blipFill rotWithShape="1">
          <a:blip r:embed="rId2"/>
          <a:srcRect l="47548" t="38317" r="32209" b="36181"/>
          <a:stretch/>
        </p:blipFill>
        <p:spPr>
          <a:xfrm>
            <a:off x="7377343" y="2947386"/>
            <a:ext cx="3861787" cy="2707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AB01DDD4-AAF9-4D91-AA6E-C3CF53BB5704}"/>
              </a:ext>
            </a:extLst>
          </p:cNvPr>
          <p:cNvSpPr txBox="1"/>
          <p:nvPr/>
        </p:nvSpPr>
        <p:spPr>
          <a:xfrm>
            <a:off x="676922" y="1136206"/>
            <a:ext cx="4498760" cy="2118529"/>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Δεν υπάρχει ειδική θεραπεία και πρόσφατα πήρε έγκριση το εμβόλιο Ervebo (Εμβόλιο κατά του ιού Έμπολα του Ζαΐρ [rVSV∆GZEBOV-GP, από ζώντες ιούς]).</a:t>
            </a:r>
          </a:p>
        </p:txBody>
      </p:sp>
    </p:spTree>
    <p:extLst>
      <p:ext uri="{BB962C8B-B14F-4D97-AF65-F5344CB8AC3E}">
        <p14:creationId xmlns:p14="http://schemas.microsoft.com/office/powerpoint/2010/main" val="390264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3DD1E8-0D03-4199-94E2-9AB7F9E640CB}"/>
              </a:ext>
            </a:extLst>
          </p:cNvPr>
          <p:cNvSpPr txBox="1"/>
          <p:nvPr/>
        </p:nvSpPr>
        <p:spPr>
          <a:xfrm>
            <a:off x="543757" y="583252"/>
            <a:ext cx="10722005" cy="1703030"/>
          </a:xfrm>
          <a:prstGeom prst="rect">
            <a:avLst/>
          </a:prstGeom>
          <a:noFill/>
        </p:spPr>
        <p:txBody>
          <a:bodyPr wrap="square">
            <a:spAutoFit/>
          </a:bodyPr>
          <a:lstStyle/>
          <a:p>
            <a:pPr algn="just">
              <a:lnSpc>
                <a:spcPct val="150000"/>
              </a:lnSpc>
            </a:pPr>
            <a:r>
              <a:rPr lang="el-GR" b="1" dirty="0">
                <a:latin typeface="Arial" panose="020B0604020202020204" pitchFamily="34" charset="0"/>
                <a:cs typeface="Arial" panose="020B0604020202020204" pitchFamily="34" charset="0"/>
              </a:rPr>
              <a:t>Γρίπη των χοίρων</a:t>
            </a:r>
          </a:p>
          <a:p>
            <a:pPr algn="just">
              <a:lnSpc>
                <a:spcPct val="150000"/>
              </a:lnSpc>
            </a:pPr>
            <a:r>
              <a:rPr lang="el-GR" dirty="0">
                <a:latin typeface="Arial" panose="020B0604020202020204" pitchFamily="34" charset="0"/>
                <a:cs typeface="Arial" panose="020B0604020202020204" pitchFamily="34" charset="0"/>
              </a:rPr>
              <a:t>Το 2009 μια παραλλαγή (μετάλλαξη) του ιού της γρίπης των χοίρων (H1:N1) μεταφέρθηκε στον άνθρωπο και προκάλεσε την πανδημία γρίπης των χοίρων. Η πανδημία αυτή ήταν παρόμοια με την πανδημία γρίπης του 1918 (‘ισπανική γρίπη’) που στοίχισε τη ζωή σε 50-100 εκατ. άτομα.</a:t>
            </a:r>
            <a:endParaRPr lang="el-GR"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5DF7D30-609E-4FEA-BB87-F24A08C0DCC9}"/>
              </a:ext>
            </a:extLst>
          </p:cNvPr>
          <p:cNvPicPr>
            <a:picLocks noChangeAspect="1"/>
          </p:cNvPicPr>
          <p:nvPr/>
        </p:nvPicPr>
        <p:blipFill>
          <a:blip r:embed="rId2"/>
          <a:stretch>
            <a:fillRect/>
          </a:stretch>
        </p:blipFill>
        <p:spPr>
          <a:xfrm>
            <a:off x="4191000" y="2607623"/>
            <a:ext cx="3810000" cy="3667125"/>
          </a:xfrm>
          <a:prstGeom prst="rect">
            <a:avLst/>
          </a:prstGeom>
        </p:spPr>
      </p:pic>
    </p:spTree>
    <p:extLst>
      <p:ext uri="{BB962C8B-B14F-4D97-AF65-F5344CB8AC3E}">
        <p14:creationId xmlns:p14="http://schemas.microsoft.com/office/powerpoint/2010/main" val="1341627357"/>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F55E95-8F67-467A-87BB-3493948C1AEE}"/>
              </a:ext>
            </a:extLst>
          </p:cNvPr>
          <p:cNvSpPr txBox="1"/>
          <p:nvPr/>
        </p:nvSpPr>
        <p:spPr>
          <a:xfrm>
            <a:off x="552634" y="654273"/>
            <a:ext cx="11290177" cy="4195957"/>
          </a:xfrm>
          <a:prstGeom prst="rect">
            <a:avLst/>
          </a:prstGeom>
          <a:noFill/>
        </p:spPr>
        <p:txBody>
          <a:bodyPr wrap="square">
            <a:spAutoFit/>
          </a:bodyPr>
          <a:lstStyle/>
          <a:p>
            <a:pPr algn="just">
              <a:lnSpc>
                <a:spcPct val="150000"/>
              </a:lnSpc>
            </a:pPr>
            <a:r>
              <a:rPr lang="el-GR" b="1" dirty="0">
                <a:latin typeface="Arial" panose="020B0604020202020204" pitchFamily="34" charset="0"/>
                <a:cs typeface="Arial" panose="020B0604020202020204" pitchFamily="34" charset="0"/>
              </a:rPr>
              <a:t>Κοροναϊοί (</a:t>
            </a:r>
            <a:r>
              <a:rPr lang="en-US" b="1" dirty="0">
                <a:latin typeface="Arial" panose="020B0604020202020204" pitchFamily="34" charset="0"/>
                <a:cs typeface="Arial" panose="020B0604020202020204" pitchFamily="34" charset="0"/>
              </a:rPr>
              <a:t>Coronavirus· </a:t>
            </a:r>
            <a:r>
              <a:rPr lang="en-US" b="1" dirty="0" err="1">
                <a:latin typeface="Arial" panose="020B0604020202020204" pitchFamily="34" charset="0"/>
                <a:cs typeface="Arial" panose="020B0604020202020204" pitchFamily="34" charset="0"/>
              </a:rPr>
              <a:t>CoV</a:t>
            </a:r>
            <a:r>
              <a:rPr lang="en-US" b="1" dirty="0">
                <a:latin typeface="Arial" panose="020B0604020202020204" pitchFamily="34" charset="0"/>
                <a:cs typeface="Arial" panose="020B0604020202020204" pitchFamily="34" charset="0"/>
              </a:rPr>
              <a:t>)</a:t>
            </a:r>
            <a:endParaRPr lang="el-GR" b="1" dirty="0">
              <a:latin typeface="Arial" panose="020B0604020202020204" pitchFamily="34" charset="0"/>
              <a:cs typeface="Arial" panose="020B0604020202020204" pitchFamily="34" charset="0"/>
            </a:endParaRPr>
          </a:p>
          <a:p>
            <a:pPr algn="just">
              <a:lnSpc>
                <a:spcPct val="150000"/>
              </a:lnSpc>
            </a:pPr>
            <a:r>
              <a:rPr lang="el-GR" dirty="0">
                <a:latin typeface="Arial" panose="020B0604020202020204" pitchFamily="34" charset="0"/>
                <a:cs typeface="Arial" panose="020B0604020202020204" pitchFamily="34" charset="0"/>
              </a:rPr>
              <a:t>Είναι μια μεγάλη οικογένεια ιών που προκαλούν από απλά κρυολογήματα μέχρι περισσότερο σοβαρές νόσους, όπως το αναπνευστικό σύνδρομο της Μέσης Ανατολής (MERS) και το σοβαρό οξύ αναπνευστικό σύνδρομο (SARS). Οι κοροναϊοί είναι ζωονοσογόνοι μικροοργανισμοί που προσβάλουν τα ζώα και μεταδίδονται στους ανθρώπους προκαλώντας αντίστοιχες νόσους (ζωοανθρωπονόσοι).</a:t>
            </a:r>
            <a:r>
              <a:rPr lang="en-US" b="1" dirty="0">
                <a:latin typeface="Arial" panose="020B0604020202020204" pitchFamily="34" charset="0"/>
                <a:cs typeface="Arial" panose="020B0604020202020204" pitchFamily="34" charset="0"/>
              </a:rPr>
              <a:t> </a:t>
            </a:r>
            <a:endParaRPr lang="el-GR" b="1" dirty="0">
              <a:latin typeface="Arial" panose="020B0604020202020204" pitchFamily="34" charset="0"/>
              <a:cs typeface="Arial" panose="020B0604020202020204" pitchFamily="34" charset="0"/>
            </a:endParaRPr>
          </a:p>
          <a:p>
            <a:pPr algn="just">
              <a:lnSpc>
                <a:spcPct val="150000"/>
              </a:lnSpc>
            </a:pPr>
            <a:r>
              <a:rPr lang="el-GR" dirty="0">
                <a:latin typeface="Arial" panose="020B0604020202020204" pitchFamily="34" charset="0"/>
                <a:cs typeface="Arial" panose="020B0604020202020204" pitchFamily="34" charset="0"/>
              </a:rPr>
              <a:t>Ο ιός MERS-CoV εντοπίστηκε στα τέλη του 2012 και οι δρομάδες καμήλες εικάζονται ότι υπήρξαν φορείς μετάδοσης του ιού στους ανθρώπους.</a:t>
            </a:r>
          </a:p>
          <a:p>
            <a:pPr algn="just">
              <a:lnSpc>
                <a:spcPct val="150000"/>
              </a:lnSpc>
            </a:pPr>
            <a:r>
              <a:rPr lang="el-GR" dirty="0">
                <a:latin typeface="Arial" panose="020B0604020202020204" pitchFamily="34" charset="0"/>
                <a:cs typeface="Arial" panose="020B0604020202020204" pitchFamily="34" charset="0"/>
              </a:rPr>
              <a:t>Ο ιός SARS-CoV ευθύνεται για την πανδημία του 2003 που ξεκίνησε από τη Ν. Κίνα. Στη μετάδοση του SARS-CoV ενεπλάκησαν οι μοσχογαλές (civet cats), ενώ στα τέλη του 2017 Κινέζοι επιστήμονες κατάφεραν να εντοπίσουν την αρχική πηγή του ιού στις νυχτερίδες. </a:t>
            </a:r>
          </a:p>
        </p:txBody>
      </p:sp>
    </p:spTree>
    <p:extLst>
      <p:ext uri="{BB962C8B-B14F-4D97-AF65-F5344CB8AC3E}">
        <p14:creationId xmlns:p14="http://schemas.microsoft.com/office/powerpoint/2010/main" val="154772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CB4776-64CC-449B-8629-15D5E5E24EB2}"/>
              </a:ext>
            </a:extLst>
          </p:cNvPr>
          <p:cNvSpPr txBox="1"/>
          <p:nvPr/>
        </p:nvSpPr>
        <p:spPr>
          <a:xfrm>
            <a:off x="756821" y="968457"/>
            <a:ext cx="11059358" cy="2949462"/>
          </a:xfrm>
          <a:prstGeom prst="rect">
            <a:avLst/>
          </a:prstGeom>
          <a:noFill/>
        </p:spPr>
        <p:txBody>
          <a:bodyPr wrap="square">
            <a:spAutoFit/>
          </a:bodyPr>
          <a:lstStyle/>
          <a:p>
            <a:pPr algn="just">
              <a:lnSpc>
                <a:spcPct val="150000"/>
              </a:lnSpc>
            </a:pPr>
            <a:r>
              <a:rPr lang="el-GR" dirty="0">
                <a:latin typeface="Arial" panose="020B0604020202020204" pitchFamily="34" charset="0"/>
                <a:cs typeface="Arial" panose="020B0604020202020204" pitchFamily="34" charset="0"/>
              </a:rPr>
              <a:t>Η πιο πρόσφατη επιδημία από κοροναϊό αφορά την πόλη Γιουχάν στην Κίνα, όπου εμφανίστηκε συρροή κρουσμάτων πνευμονίας στις 31 Δεκεμβρίου 2019. Η νόσος εξελίχθηκε σε πανδημία. Το νέο στέλεχος κοροναϊού που ενοχοποιήθηκε για την προκαλούμενη λοίμωξη της νόσου του κοροναϊού 2019 (COVID-19) ονομάστηκε SARS-CoV-2 και από τον πρώτο μήνα εμφάνισής του ξεπέρασε σε νεκρούς τον SARS-CoV, με τον οποίο παρουσιάζει γενετική ομοιότητα κατά 79,5%. Επίσης, ο ιός παρουσιάζει γενετική ομοιότητα κατά 96% με τους κοροναϊούς της νυχτερίδας, ενώ θεωρείται ότι εμπλέκεται και ένας ενδιάμεσος ξενιστής, όπως ο παγκολίνος (μυρμηγκοφάγος).</a:t>
            </a:r>
          </a:p>
        </p:txBody>
      </p:sp>
      <p:pic>
        <p:nvPicPr>
          <p:cNvPr id="8" name="Picture 7">
            <a:extLst>
              <a:ext uri="{FF2B5EF4-FFF2-40B4-BE49-F238E27FC236}">
                <a16:creationId xmlns:a16="http://schemas.microsoft.com/office/drawing/2014/main" id="{B11860A1-8239-4F3A-B89F-441AB43B5690}"/>
              </a:ext>
            </a:extLst>
          </p:cNvPr>
          <p:cNvPicPr>
            <a:picLocks noChangeAspect="1"/>
          </p:cNvPicPr>
          <p:nvPr/>
        </p:nvPicPr>
        <p:blipFill rotWithShape="1">
          <a:blip r:embed="rId2"/>
          <a:srcRect l="50000" t="34951" r="32063" b="29321"/>
          <a:stretch/>
        </p:blipFill>
        <p:spPr>
          <a:xfrm>
            <a:off x="7625918" y="3917919"/>
            <a:ext cx="2610035" cy="2722578"/>
          </a:xfrm>
          <a:prstGeom prst="rect">
            <a:avLst/>
          </a:prstGeom>
        </p:spPr>
      </p:pic>
    </p:spTree>
    <p:extLst>
      <p:ext uri="{BB962C8B-B14F-4D97-AF65-F5344CB8AC3E}">
        <p14:creationId xmlns:p14="http://schemas.microsoft.com/office/powerpoint/2010/main" val="1242435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4C024D-C429-4B71-9FDC-54BD5CBD24D1}"/>
              </a:ext>
            </a:extLst>
          </p:cNvPr>
          <p:cNvSpPr txBox="1"/>
          <p:nvPr/>
        </p:nvSpPr>
        <p:spPr>
          <a:xfrm>
            <a:off x="597022" y="627602"/>
            <a:ext cx="11174768" cy="4611455"/>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Το 1999 στο Βέλγιο, η κυβέρνηση της χώρας προσπάθησε να αποσιωπήσει το γεγονός ότι κατάλοιπα ρύπων (</a:t>
            </a:r>
            <a:r>
              <a:rPr lang="el-GR" b="1" dirty="0">
                <a:latin typeface="Arial" panose="020B0604020202020204" pitchFamily="34" charset="0"/>
                <a:cs typeface="Arial" panose="020B0604020202020204" pitchFamily="34" charset="0"/>
              </a:rPr>
              <a:t>διοξινών</a:t>
            </a:r>
            <a:r>
              <a:rPr lang="el-GR" dirty="0">
                <a:latin typeface="Arial" panose="020B0604020202020204" pitchFamily="34" charset="0"/>
                <a:cs typeface="Arial" panose="020B0604020202020204" pitchFamily="34" charset="0"/>
              </a:rPr>
              <a:t>) κατέληγαν σε ζωοτροφές, με αποτέλεσμα να ανιχνεύονται υψηλά επίπεδα διοξινών σε προϊόντα κρέατος (χοίρων, βοοειδών, κοτόπουλων) και αυγά. </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Το 2008 υπήρξε μια εταιρεία στην Κίνα η οποία στην προσπάθειά της να αυξήσει τα στερεά συστατικά του γάλακτος προχώρησε σε προσθήκη </a:t>
            </a:r>
            <a:r>
              <a:rPr lang="el-GR" b="1" dirty="0">
                <a:latin typeface="Arial" panose="020B0604020202020204" pitchFamily="34" charset="0"/>
                <a:cs typeface="Arial" panose="020B0604020202020204" pitchFamily="34" charset="0"/>
              </a:rPr>
              <a:t>μελαμίνης</a:t>
            </a:r>
            <a:r>
              <a:rPr lang="el-GR" dirty="0">
                <a:latin typeface="Arial" panose="020B0604020202020204" pitchFamily="34" charset="0"/>
                <a:cs typeface="Arial" panose="020B0604020202020204" pitchFamily="34" charset="0"/>
              </a:rPr>
              <a:t> σε βρεφικό γάλα, με αποτέλεσμα 300.000 βρέφη να νοσήσουν και να υπάρξουν 6 θάνατοι με 54.000 νοσηλείες.</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Στη Γερμανία το 2011 καταγράφηκαν επιδημικές εξάρσεις από </a:t>
            </a:r>
            <a:r>
              <a:rPr lang="el-GR" b="1" dirty="0">
                <a:latin typeface="Arial" panose="020B0604020202020204" pitchFamily="34" charset="0"/>
                <a:cs typeface="Arial" panose="020B0604020202020204" pitchFamily="34" charset="0"/>
              </a:rPr>
              <a:t>μη τοξινογόνα στελέχη </a:t>
            </a:r>
            <a:r>
              <a:rPr lang="el-GR" b="1" i="1" dirty="0">
                <a:latin typeface="Arial" panose="020B0604020202020204" pitchFamily="34" charset="0"/>
                <a:cs typeface="Arial" panose="020B0604020202020204" pitchFamily="34" charset="0"/>
              </a:rPr>
              <a:t>E. coli </a:t>
            </a:r>
            <a:r>
              <a:rPr lang="el-GR" dirty="0">
                <a:latin typeface="Arial" panose="020B0604020202020204" pitchFamily="34" charset="0"/>
                <a:cs typeface="Arial" panose="020B0604020202020204" pitchFamily="34" charset="0"/>
              </a:rPr>
              <a:t>(όπως Ο104:H4) τα οποία ευρέθησαν σε φύτρα λόγω άρδευσης με νερό κακής μικροβιολογικής ποιότητας. Αποτέλεσμα αυτής της κατάστασης ήταν η καταγραφή 3.950 κρουσμάτων και 53 θανάτων.</a:t>
            </a:r>
          </a:p>
          <a:p>
            <a:pPr marL="285750" indent="-285750" algn="just">
              <a:lnSpc>
                <a:spcPct val="150000"/>
              </a:lnSpc>
              <a:buFont typeface="Wingdings" panose="05000000000000000000" pitchFamily="2" charset="2"/>
              <a:buChar char="ü"/>
            </a:pPr>
            <a:r>
              <a:rPr lang="el-GR" dirty="0">
                <a:latin typeface="Arial" panose="020B0604020202020204" pitchFamily="34" charset="0"/>
                <a:cs typeface="Arial" panose="020B0604020202020204" pitchFamily="34" charset="0"/>
              </a:rPr>
              <a:t>Το 2013 εντοπίστηκε σε υπεραγορές τροφίμων της Ιρλανδίας και Μ. Βρετανίας </a:t>
            </a:r>
            <a:r>
              <a:rPr lang="el-GR" b="1" dirty="0">
                <a:latin typeface="Arial" panose="020B0604020202020204" pitchFamily="34" charset="0"/>
                <a:cs typeface="Arial" panose="020B0604020202020204" pitchFamily="34" charset="0"/>
              </a:rPr>
              <a:t>νοθεία</a:t>
            </a:r>
            <a:r>
              <a:rPr lang="el-GR" dirty="0">
                <a:latin typeface="Arial" panose="020B0604020202020204" pitchFamily="34" charset="0"/>
                <a:cs typeface="Arial" panose="020B0604020202020204" pitchFamily="34" charset="0"/>
              </a:rPr>
              <a:t> βόειου κρέατος με κρέας αλόγου.</a:t>
            </a:r>
          </a:p>
        </p:txBody>
      </p:sp>
    </p:spTree>
    <p:extLst>
      <p:ext uri="{BB962C8B-B14F-4D97-AF65-F5344CB8AC3E}">
        <p14:creationId xmlns:p14="http://schemas.microsoft.com/office/powerpoint/2010/main" val="508214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CA1F7A2-5D1E-4427-AAC7-D52C1075E91D}"/>
              </a:ext>
            </a:extLst>
          </p:cNvPr>
          <p:cNvSpPr txBox="1"/>
          <p:nvPr/>
        </p:nvSpPr>
        <p:spPr>
          <a:xfrm>
            <a:off x="669472" y="1266244"/>
            <a:ext cx="10480610" cy="523220"/>
          </a:xfrm>
          <a:prstGeom prst="rect">
            <a:avLst/>
          </a:prstGeom>
          <a:noFill/>
        </p:spPr>
        <p:txBody>
          <a:bodyPr wrap="square">
            <a:spAutoFit/>
          </a:bodyPr>
          <a:lstStyle/>
          <a:p>
            <a:r>
              <a:rPr lang="el-GR" sz="2800" b="1" dirty="0">
                <a:solidFill>
                  <a:schemeClr val="bg1"/>
                </a:solidFill>
                <a:latin typeface="Arial" panose="020B0604020202020204" pitchFamily="34" charset="0"/>
                <a:ea typeface="+mj-ea"/>
                <a:cs typeface="Arial" panose="020B0604020202020204" pitchFamily="34" charset="0"/>
              </a:rPr>
              <a:t>2. Κατηγορίες και ταξινόμηση τροφιμογενών νοσημάτων </a:t>
            </a:r>
          </a:p>
        </p:txBody>
      </p:sp>
    </p:spTree>
    <p:extLst>
      <p:ext uri="{BB962C8B-B14F-4D97-AF65-F5344CB8AC3E}">
        <p14:creationId xmlns:p14="http://schemas.microsoft.com/office/powerpoint/2010/main" val="2874322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98AF5320-421A-4856-A75D-6587C36D5470}"/>
    </a:ext>
  </a:extLst>
</a:theme>
</file>

<file path=ppt/theme/theme3.xml><?xml version="1.0" encoding="utf-8"?>
<a:theme xmlns:a="http://schemas.openxmlformats.org/drawingml/2006/main" name="1_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98AF5320-421A-4856-A75D-6587C36D547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1350</Words>
  <Application>Microsoft Office PowerPoint</Application>
  <PresentationFormat>Widescreen</PresentationFormat>
  <Paragraphs>80</Paragraphs>
  <Slides>24</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Arial</vt:lpstr>
      <vt:lpstr>Calibri</vt:lpstr>
      <vt:lpstr>Calibri Light</vt:lpstr>
      <vt:lpstr>Segoe UI</vt:lpstr>
      <vt:lpstr>Segoe UI Light</vt:lpstr>
      <vt:lpstr>Times New Roman</vt:lpstr>
      <vt:lpstr>Wingdings</vt:lpstr>
      <vt:lpstr>Office Theme</vt:lpstr>
      <vt:lpstr>Balancing Act</vt:lpstr>
      <vt:lpstr>1_Balancing Act</vt:lpstr>
      <vt:lpstr>Επιδημιολογια τροφιμογενων νοσηματων Διαλεξη 2η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Tα τρόφιμα μπορεί να είναι παθητικοί ή ενεργοί αγωγοί!!  Παθητικοί αγωγοί: απλά μεταφέρουν κάποιον μικροοργανισμό ή κάποιον επικίνδυνο για την ανθρώπινη υγεία φυσικό ή χημικό παράγοντα, χωρίς να επιτρέπουν, εξαιτίας της σύστασής τους ή και των συνθηκών διατήρησής τους, την αύξηση του μικροοργανισμού. Ενεργοί αγωγοί: εάν έχουν τέτοια σύσταση ώστε υπό κατάλληλες συνθήκες να ευνοείται ο πολλαπλασιασμός του μικροοργανισμού.</vt:lpstr>
      <vt:lpstr>PowerPoint Presentation</vt:lpstr>
      <vt:lpstr>PowerPoint Presentation</vt:lpstr>
      <vt:lpstr>PowerPoint Presentation</vt:lpstr>
      <vt:lpstr>PowerPoint Presentation</vt:lpstr>
      <vt:lpstr>Κατηγορίες τροφιμογενών νοσημάτων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Επιδημιολογια τροφιμογενων νοσηματων Διαλεξη 2η     </dc:title>
  <dc:creator>Νατάσα</dc:creator>
  <cp:lastModifiedBy>Νατάσα</cp:lastModifiedBy>
  <cp:revision>68</cp:revision>
  <dcterms:created xsi:type="dcterms:W3CDTF">2022-02-09T17:25:43Z</dcterms:created>
  <dcterms:modified xsi:type="dcterms:W3CDTF">2022-02-24T16:29:54Z</dcterms:modified>
</cp:coreProperties>
</file>