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66" r:id="rId3"/>
  </p:sldMasterIdLst>
  <p:notesMasterIdLst>
    <p:notesMasterId r:id="rId21"/>
  </p:notesMasterIdLst>
  <p:sldIdLst>
    <p:sldId id="266" r:id="rId4"/>
    <p:sldId id="267" r:id="rId5"/>
    <p:sldId id="268" r:id="rId6"/>
    <p:sldId id="256" r:id="rId7"/>
    <p:sldId id="257" r:id="rId8"/>
    <p:sldId id="258" r:id="rId9"/>
    <p:sldId id="259" r:id="rId10"/>
    <p:sldId id="269" r:id="rId11"/>
    <p:sldId id="270" r:id="rId12"/>
    <p:sldId id="271" r:id="rId13"/>
    <p:sldId id="272" r:id="rId14"/>
    <p:sldId id="260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4514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latin typeface="Calibri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2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02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89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37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4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023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557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56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4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latin typeface="Calibri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8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latin typeface="Calibri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4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5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91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86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68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66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26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2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8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9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225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832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350"/>
            </a:lvl5pPr>
            <a:lvl6pPr rtl="0">
              <a:spcBef>
                <a:spcPts val="0"/>
              </a:spcBef>
              <a:defRPr sz="1350"/>
            </a:lvl6pPr>
            <a:lvl7pPr rtl="0">
              <a:spcBef>
                <a:spcPts val="0"/>
              </a:spcBef>
              <a:defRPr sz="1350"/>
            </a:lvl7pPr>
            <a:lvl8pPr rtl="0">
              <a:spcBef>
                <a:spcPts val="0"/>
              </a:spcBef>
              <a:defRPr sz="1350"/>
            </a:lvl8pPr>
            <a:lvl9pPr rtl="0">
              <a:spcBef>
                <a:spcPts val="0"/>
              </a:spcBef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24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350"/>
            </a:lvl5pPr>
            <a:lvl6pPr rtl="0">
              <a:spcBef>
                <a:spcPts val="0"/>
              </a:spcBef>
              <a:defRPr sz="1350"/>
            </a:lvl6pPr>
            <a:lvl7pPr rtl="0">
              <a:spcBef>
                <a:spcPts val="0"/>
              </a:spcBef>
              <a:defRPr sz="1350"/>
            </a:lvl7pPr>
            <a:lvl8pPr rtl="0">
              <a:spcBef>
                <a:spcPts val="0"/>
              </a:spcBef>
              <a:defRPr sz="1350"/>
            </a:lvl8pPr>
            <a:lvl9pPr rtl="0">
              <a:spcBef>
                <a:spcPts val="0"/>
              </a:spcBef>
              <a:defRPr sz="135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350"/>
            </a:lvl5pPr>
            <a:lvl6pPr rtl="0">
              <a:spcBef>
                <a:spcPts val="0"/>
              </a:spcBef>
              <a:defRPr sz="1350"/>
            </a:lvl6pPr>
            <a:lvl7pPr rtl="0">
              <a:spcBef>
                <a:spcPts val="0"/>
              </a:spcBef>
              <a:defRPr sz="1350"/>
            </a:lvl7pPr>
            <a:lvl8pPr rtl="0">
              <a:spcBef>
                <a:spcPts val="0"/>
              </a:spcBef>
              <a:defRPr sz="1350"/>
            </a:lvl8pPr>
            <a:lvl9pPr rtl="0">
              <a:spcBef>
                <a:spcPts val="0"/>
              </a:spcBef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85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37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80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1pPr>
            <a:lvl2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2pPr>
            <a:lvl3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3pPr>
            <a:lvl4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4pPr>
            <a:lvl5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5pPr>
            <a:lvl6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6pPr>
            <a:lvl7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7pPr>
            <a:lvl8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8pPr>
            <a:lvl9pPr algn="ctr" rtl="0">
              <a:spcBef>
                <a:spcPts val="0"/>
              </a:spcBef>
              <a:buSzPct val="100000"/>
              <a:buFont typeface="Arial"/>
              <a:buNone/>
              <a:defRPr sz="135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221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9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8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0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7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 kern="1200">
                <a:solidFill>
                  <a:prstClr val="black"/>
                </a:solidFill>
                <a:ea typeface="+mn-ea"/>
              </a:rPr>
              <a:pPr>
                <a:defRPr/>
              </a:pPr>
              <a:t>‹#›</a:t>
            </a:fld>
            <a:endParaRPr lang="el-GR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46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0952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ragistics.com/products/indigo-studi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hackdesign.org/toolkit/omnigraffle" TargetMode="External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ckdesign.org/toolkit/balsamiq" TargetMode="External"/><Relationship Id="rId11" Type="http://schemas.openxmlformats.org/officeDocument/2006/relationships/image" Target="../media/image9.jpg"/><Relationship Id="rId5" Type="http://schemas.openxmlformats.org/officeDocument/2006/relationships/hyperlink" Target="http://www.invisionapp.com/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://www.axure.com" TargetMode="Externa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Arial" charset="0"/>
              </a:rPr>
              <a:t>Διαδραστική σχεδίαση </a:t>
            </a:r>
            <a:br>
              <a:rPr lang="el-GR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(Interaction Design) </a:t>
            </a:r>
            <a:r>
              <a:rPr lang="el-GR" sz="2400" dirty="0">
                <a:latin typeface="Arial" charset="0"/>
              </a:rPr>
              <a:t/>
            </a:r>
            <a:br>
              <a:rPr lang="el-GR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000" b="1" dirty="0" smtClean="0"/>
              <a:t>:</a:t>
            </a:r>
            <a:r>
              <a:rPr lang="el-GR" sz="2400" dirty="0" smtClean="0">
                <a:latin typeface="Arial" charset="0"/>
              </a:rPr>
              <a:t> Εισαγωγή</a:t>
            </a: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 </a:t>
            </a: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 </a:t>
            </a: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 </a:t>
            </a: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824" y="161144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322513" y="3906699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800" b="1" i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Μόδεστος </a:t>
            </a:r>
            <a:r>
              <a:rPr lang="el-GR" sz="1800" b="1" i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Σταυράκης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800" b="1" i="1" kern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Τμήμα </a:t>
            </a:r>
            <a:r>
              <a:rPr lang="el-GR" sz="1800" b="1" i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Μηχανικών Σχεδίασης Προϊόντων και Συστημάτων</a:t>
            </a:r>
            <a:endParaRPr lang="el-GR" sz="1800" b="1" i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85900" y="1063228"/>
            <a:ext cx="6172200" cy="8572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>
                <a:solidFill>
                  <a:srgbClr val="81CB35"/>
                </a:solidFill>
              </a:rPr>
              <a:t>Topics Covered 2/3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485900" y="2057400"/>
            <a:ext cx="6172200" cy="37257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6 - Emotional Interaction ::</a:t>
            </a:r>
            <a:r>
              <a:rPr lang="en-US" sz="1725"/>
              <a:t> Emotions and the User Experience, Expressive/Frustrating interfaces, Persuasive technologies and behavioural change, Anthropomorphism and zoomorphism, Models of emotion.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7 - Interfaces ::</a:t>
            </a:r>
            <a:r>
              <a:rPr lang="en-US" sz="1725"/>
              <a:t>  Interface types, Natural User Interfaces.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8 - Data Gathering ::</a:t>
            </a:r>
            <a:r>
              <a:rPr lang="en-US" sz="1725"/>
              <a:t> Data Recording, Interviews Questionnaires, Observation.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9 - Data analysis, Interpretation and presentation ::</a:t>
            </a:r>
            <a:r>
              <a:rPr lang="en-US" sz="1725"/>
              <a:t> Qualitative and Quantitative analysis, Tools to support data analysis, Presenting Findings. 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10 - The process of Interaction Design :: </a:t>
            </a:r>
            <a:r>
              <a:rPr lang="en-US" sz="1725">
                <a:solidFill>
                  <a:schemeClr val="dk1"/>
                </a:solidFill>
              </a:rPr>
              <a:t>What is involved in interaction design, Practical Issues.</a:t>
            </a:r>
          </a:p>
        </p:txBody>
      </p:sp>
    </p:spTree>
    <p:extLst>
      <p:ext uri="{BB962C8B-B14F-4D97-AF65-F5344CB8AC3E}">
        <p14:creationId xmlns:p14="http://schemas.microsoft.com/office/powerpoint/2010/main" val="29544824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485900" y="1063228"/>
            <a:ext cx="6172200" cy="8572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>
                <a:solidFill>
                  <a:srgbClr val="81CB35"/>
                </a:solidFill>
              </a:rPr>
              <a:t>Topics Covered 3/3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485900" y="2057400"/>
            <a:ext cx="6172200" cy="37257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11 - Requirements ::</a:t>
            </a:r>
            <a:r>
              <a:rPr lang="en-US" sz="1725"/>
              <a:t> What, How and why?, What are requirements, how to gather, analyse, interpret and present requirements.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12 - Design Prototyping and Construction ::</a:t>
            </a:r>
            <a:r>
              <a:rPr lang="en-US" sz="1725"/>
              <a:t>  Prototyping and Construction, Concept Design, Physical Design, Use of Scenarios, Use Prototypes, Design Support.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13 - Evaluation ::</a:t>
            </a:r>
            <a:r>
              <a:rPr lang="en-US" sz="1725"/>
              <a:t> Types of evaluation, Evaluation Frameworks, Evaluation case studies.</a:t>
            </a:r>
          </a:p>
        </p:txBody>
      </p:sp>
    </p:spTree>
    <p:extLst>
      <p:ext uri="{BB962C8B-B14F-4D97-AF65-F5344CB8AC3E}">
        <p14:creationId xmlns:p14="http://schemas.microsoft.com/office/powerpoint/2010/main" val="364767418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Introduction to the course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What is the aim of the course: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 b="1"/>
              <a:t>In this course, you will learn how to design artifacts that bring people </a:t>
            </a:r>
            <a:r>
              <a:rPr lang="en-US" b="1">
                <a:solidFill>
                  <a:srgbClr val="81CB35"/>
                </a:solidFill>
              </a:rPr>
              <a:t>joy</a:t>
            </a:r>
            <a:r>
              <a:rPr lang="en-US" b="1"/>
              <a:t>, rather than frustration.</a:t>
            </a:r>
          </a:p>
          <a:p>
            <a:pPr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-US" b="1"/>
              <a:t>Focus on learning about designing for interaction and experience rather than for the artifact or software alone.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Introduction to the course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The main goal of this course is helping you build </a:t>
            </a:r>
            <a:r>
              <a:rPr lang="en-US" b="1">
                <a:solidFill>
                  <a:schemeClr val="dk1"/>
                </a:solidFill>
              </a:rPr>
              <a:t>human-centered design skills</a:t>
            </a:r>
            <a:r>
              <a:rPr lang="en-US">
                <a:solidFill>
                  <a:schemeClr val="dk1"/>
                </a:solidFill>
              </a:rPr>
              <a:t>, so that you have the principles and methods to trigger pleasurable experiences by designing physical or digital products.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675" y="4423400"/>
            <a:ext cx="4779000" cy="23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4253975" y="5059025"/>
            <a:ext cx="986399" cy="52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What you will learn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You'll learn: 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How to conduct </a:t>
            </a:r>
            <a:r>
              <a:rPr lang="en-US" b="1">
                <a:solidFill>
                  <a:schemeClr val="dk1"/>
                </a:solidFill>
              </a:rPr>
              <a:t>fieldwork </a:t>
            </a:r>
            <a:r>
              <a:rPr lang="en-US">
                <a:solidFill>
                  <a:schemeClr val="dk1"/>
                </a:solidFill>
              </a:rPr>
              <a:t>with people to help you get design ideas. 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How to make paper </a:t>
            </a:r>
            <a:r>
              <a:rPr lang="en-US" b="1">
                <a:solidFill>
                  <a:schemeClr val="dk1"/>
                </a:solidFill>
              </a:rPr>
              <a:t>prototypes </a:t>
            </a:r>
            <a:r>
              <a:rPr lang="en-US">
                <a:solidFill>
                  <a:schemeClr val="dk1"/>
                </a:solidFill>
              </a:rPr>
              <a:t>and low-fidelity </a:t>
            </a:r>
            <a:r>
              <a:rPr lang="en-US" b="1">
                <a:solidFill>
                  <a:schemeClr val="dk1"/>
                </a:solidFill>
              </a:rPr>
              <a:t>mock-ups</a:t>
            </a:r>
            <a:r>
              <a:rPr lang="en-US">
                <a:solidFill>
                  <a:schemeClr val="dk1"/>
                </a:solidFill>
              </a:rPr>
              <a:t> that are interactive -- and how to use these designs to get feedback from other stakeholders like your teammates, clients, and users. 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 b="1">
                <a:solidFill>
                  <a:schemeClr val="dk1"/>
                </a:solidFill>
              </a:rPr>
              <a:t>Principles of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visual design</a:t>
            </a:r>
            <a:r>
              <a:rPr lang="en-US">
                <a:solidFill>
                  <a:schemeClr val="dk1"/>
                </a:solidFill>
              </a:rPr>
              <a:t> so that you can effectively organize and present information.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Principles of </a:t>
            </a:r>
            <a:r>
              <a:rPr lang="en-US" b="1">
                <a:solidFill>
                  <a:schemeClr val="dk1"/>
                </a:solidFill>
              </a:rPr>
              <a:t>perception </a:t>
            </a:r>
            <a:r>
              <a:rPr lang="en-US">
                <a:solidFill>
                  <a:schemeClr val="dk1"/>
                </a:solidFill>
              </a:rPr>
              <a:t>and </a:t>
            </a:r>
            <a:r>
              <a:rPr lang="en-US" b="1">
                <a:solidFill>
                  <a:schemeClr val="dk1"/>
                </a:solidFill>
              </a:rPr>
              <a:t>cognition </a:t>
            </a:r>
            <a:r>
              <a:rPr lang="en-US">
                <a:solidFill>
                  <a:schemeClr val="dk1"/>
                </a:solidFill>
              </a:rPr>
              <a:t>that inform effective interaction design.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What you will learn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You'll learn 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How to perform and analyse </a:t>
            </a:r>
            <a:r>
              <a:rPr lang="en-US" b="1">
                <a:solidFill>
                  <a:schemeClr val="dk1"/>
                </a:solidFill>
              </a:rPr>
              <a:t>controlled experiments</a:t>
            </a:r>
            <a:r>
              <a:rPr lang="en-US">
                <a:solidFill>
                  <a:schemeClr val="dk1"/>
                </a:solidFill>
              </a:rPr>
              <a:t> with people, in situ or online,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To understand interaction design </a:t>
            </a:r>
            <a:r>
              <a:rPr lang="en-US" b="1">
                <a:solidFill>
                  <a:schemeClr val="dk1"/>
                </a:solidFill>
              </a:rPr>
              <a:t>methodologies </a:t>
            </a:r>
            <a:r>
              <a:rPr lang="en-US">
                <a:solidFill>
                  <a:schemeClr val="dk1"/>
                </a:solidFill>
              </a:rPr>
              <a:t>and apply interaction design </a:t>
            </a:r>
            <a:r>
              <a:rPr lang="en-US" b="1">
                <a:solidFill>
                  <a:schemeClr val="dk1"/>
                </a:solidFill>
              </a:rPr>
              <a:t>methods</a:t>
            </a:r>
            <a:r>
              <a:rPr lang="en-US">
                <a:solidFill>
                  <a:schemeClr val="dk1"/>
                </a:solidFill>
              </a:rPr>
              <a:t>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Experiment with </a:t>
            </a:r>
            <a:r>
              <a:rPr lang="en-US" b="1">
                <a:solidFill>
                  <a:schemeClr val="dk1"/>
                </a:solidFill>
              </a:rPr>
              <a:t>software </a:t>
            </a:r>
            <a:r>
              <a:rPr lang="en-US">
                <a:solidFill>
                  <a:schemeClr val="dk1"/>
                </a:solidFill>
              </a:rPr>
              <a:t>and </a:t>
            </a:r>
            <a:r>
              <a:rPr lang="en-US" b="1">
                <a:solidFill>
                  <a:schemeClr val="dk1"/>
                </a:solidFill>
              </a:rPr>
              <a:t>hardware</a:t>
            </a:r>
            <a:r>
              <a:rPr lang="en-US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What you will learn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>
                <a:solidFill>
                  <a:schemeClr val="dk1"/>
                </a:solidFill>
              </a:rPr>
              <a:t>Software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Axure RP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InVision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Balsamiq Mockups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OmniGraffle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Indigo Studio</a:t>
            </a:r>
            <a:r>
              <a:rPr lang="en-US">
                <a:solidFill>
                  <a:schemeClr val="dk1"/>
                </a:solidFill>
              </a:rPr>
              <a:t>, Google Draw.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Hardware / Platforms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425" y="4532450"/>
            <a:ext cx="2856383" cy="20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0250" y="4532450"/>
            <a:ext cx="3048031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4812" y="5777042"/>
            <a:ext cx="1758902" cy="98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70724" y="4532449"/>
            <a:ext cx="2534700" cy="20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Keywords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>
                <a:solidFill>
                  <a:schemeClr val="dk1"/>
                </a:solidFill>
              </a:rPr>
              <a:t>Interaction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Design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User experience design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Human computer interaction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User Interface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Usability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Interaction Design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B3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Interaction Design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282425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- Week 1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What you will learn: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>
                <a:solidFill>
                  <a:srgbClr val="3C3C3C"/>
                </a:solidFill>
              </a:rPr>
              <a:t>What is the aim of today’s lecture: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Introduction to the course,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Teaching and Learning Strategies,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History of Interaction Design,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Course content and other topics that we will cover,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Introduction to theories of interaction,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Interaction design definitions,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In class discussion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chemeClr val="dk1"/>
                </a:solidFill>
              </a:rPr>
              <a:t>Examples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81CB35"/>
                </a:solidFill>
              </a:rPr>
              <a:t>What you will learn: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3C3C3C"/>
                </a:solidFill>
              </a:rPr>
              <a:t>Other topics include: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What interaction design is and how it relates to human-computer interaction and other fields.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Explain the relationship between the user experience and usability.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Describe what and who is involved in the process of interaction design.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>
                <a:solidFill>
                  <a:schemeClr val="dk1"/>
                </a:solidFill>
              </a:rPr>
              <a:t>Enable you to evaluate an interactive product and explain what is good and bad about it in terms of the goals and core principles of interaction design.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B3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1657350" y="2440592"/>
            <a:ext cx="5829300" cy="1159875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Interaction Design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1657350" y="3697303"/>
            <a:ext cx="5829300" cy="7848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>
                <a:solidFill>
                  <a:srgbClr val="282425"/>
                </a:solidFill>
                <a:latin typeface="Trebuchet MS"/>
                <a:ea typeface="Trebuchet MS"/>
                <a:cs typeface="Trebuchet MS"/>
                <a:sym typeface="Trebuchet MS"/>
              </a:rPr>
              <a:t>Course Content - Week 1</a:t>
            </a:r>
          </a:p>
        </p:txBody>
      </p:sp>
    </p:spTree>
    <p:extLst>
      <p:ext uri="{BB962C8B-B14F-4D97-AF65-F5344CB8AC3E}">
        <p14:creationId xmlns:p14="http://schemas.microsoft.com/office/powerpoint/2010/main" val="120142954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485900" y="1063228"/>
            <a:ext cx="6172200" cy="8572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>
                <a:solidFill>
                  <a:srgbClr val="81CB35"/>
                </a:solidFill>
              </a:rPr>
              <a:t>Topics Covered 1/3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485900" y="2057400"/>
            <a:ext cx="6172200" cy="372577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1 - Introduction ::</a:t>
            </a:r>
            <a:r>
              <a:rPr lang="en-US" sz="1725"/>
              <a:t> Introduction to Interaction Design, What is Interaction Design?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2 - Theories of Interaction ::</a:t>
            </a:r>
            <a:r>
              <a:rPr lang="en-US" sz="1725"/>
              <a:t> Introduction to the most fundamental theories and methods of interaction design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3 - Researching for Interaction ::</a:t>
            </a:r>
            <a:r>
              <a:rPr lang="en-US" sz="1725"/>
              <a:t> Understanding the problem space, Conceptual models of interaction, interface metaphors, interaction paradigms, theories, models and frameworks 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4 - Understanding Users ::</a:t>
            </a:r>
            <a:r>
              <a:rPr lang="en-US" sz="1725"/>
              <a:t> Cognition and Cognitive Frameworks, Mental Models, Information Processing.</a:t>
            </a:r>
          </a:p>
          <a:p>
            <a:pPr>
              <a:buNone/>
            </a:pPr>
            <a:r>
              <a:rPr lang="en-US" sz="1800" b="1">
                <a:solidFill>
                  <a:srgbClr val="81CB35"/>
                </a:solidFill>
              </a:rPr>
              <a:t>Week 5 - Social Interaction :: </a:t>
            </a:r>
            <a:r>
              <a:rPr lang="en-US" sz="1725">
                <a:solidFill>
                  <a:schemeClr val="dk1"/>
                </a:solidFill>
              </a:rPr>
              <a:t>Social, Face to face conversations, Remote conversations, Telepresence, Co-presence, Emergent social phenomena.</a:t>
            </a:r>
          </a:p>
        </p:txBody>
      </p:sp>
    </p:spTree>
    <p:extLst>
      <p:ext uri="{BB962C8B-B14F-4D97-AF65-F5344CB8AC3E}">
        <p14:creationId xmlns:p14="http://schemas.microsoft.com/office/powerpoint/2010/main" val="56290364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794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Courier New</vt:lpstr>
      <vt:lpstr>Trebuchet MS</vt:lpstr>
      <vt:lpstr>Wingdings</vt:lpstr>
      <vt:lpstr>Custom Theme</vt:lpstr>
      <vt:lpstr>Θέμα του Office</vt:lpstr>
      <vt:lpstr>1_Custom Theme</vt:lpstr>
      <vt:lpstr>Διαδραστική σχεδίαση  (Interaction Design)  </vt:lpstr>
      <vt:lpstr>Άδειες Χρήσης</vt:lpstr>
      <vt:lpstr>Χρηματοδότηση</vt:lpstr>
      <vt:lpstr>Interaction Design</vt:lpstr>
      <vt:lpstr>Interaction Design</vt:lpstr>
      <vt:lpstr>What you will learn:</vt:lpstr>
      <vt:lpstr>What you will learn:</vt:lpstr>
      <vt:lpstr>Interaction Design</vt:lpstr>
      <vt:lpstr>Topics Covered 1/3</vt:lpstr>
      <vt:lpstr>Topics Covered 2/3</vt:lpstr>
      <vt:lpstr>Topics Covered 3/3</vt:lpstr>
      <vt:lpstr>Introduction to the course</vt:lpstr>
      <vt:lpstr>Introduction to the course</vt:lpstr>
      <vt:lpstr>What you will learn</vt:lpstr>
      <vt:lpstr>What you will learn</vt:lpstr>
      <vt:lpstr>What you will learn</vt:lpstr>
      <vt:lpstr>Keywords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Design</dc:title>
  <dc:creator>Pellas Nikolaos</dc:creator>
  <cp:lastModifiedBy>Pellas Nikolaos</cp:lastModifiedBy>
  <cp:revision>4</cp:revision>
  <dcterms:modified xsi:type="dcterms:W3CDTF">2015-09-03T10:49:53Z</dcterms:modified>
</cp:coreProperties>
</file>