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87"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48">
          <p15:clr>
            <a:srgbClr val="A4A3A4"/>
          </p15:clr>
        </p15:guide>
        <p15:guide id="2" pos="4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A16"/>
    <a:srgbClr val="534997"/>
    <a:srgbClr val="87004A"/>
    <a:srgbClr val="CEDECE"/>
    <a:srgbClr val="D0DCCD"/>
    <a:srgbClr val="6A643D"/>
    <a:srgbClr val="18417B"/>
    <a:srgbClr val="173B6E"/>
    <a:srgbClr val="D1C49A"/>
    <a:srgbClr val="E48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8" d="100"/>
          <a:sy n="68" d="100"/>
        </p:scale>
        <p:origin x="270" y="66"/>
      </p:cViewPr>
      <p:guideLst>
        <p:guide orient="horz" pos="3148"/>
        <p:guide pos="4170"/>
      </p:guideLst>
    </p:cSldViewPr>
  </p:slideViewPr>
  <p:notesTextViewPr>
    <p:cViewPr>
      <p:scale>
        <a:sx n="100" d="100"/>
        <a:sy n="100" d="100"/>
      </p:scale>
      <p:origin x="0" y="0"/>
    </p:cViewPr>
  </p:notesTextViewPr>
  <p:sorterViewPr>
    <p:cViewPr>
      <p:scale>
        <a:sx n="258" d="100"/>
        <a:sy n="2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0B6AF0-8D5F-A744-9847-F947E7B953E8}" type="slidenum">
              <a:rPr/>
              <a:pPr>
                <a:defRPr/>
              </a:pPr>
              <a:t>‹#›</a:t>
            </a:fld>
            <a:endParaRPr lang="en-US"/>
          </a:p>
        </p:txBody>
      </p:sp>
    </p:spTree>
    <p:extLst>
      <p:ext uri="{BB962C8B-B14F-4D97-AF65-F5344CB8AC3E}">
        <p14:creationId xmlns:p14="http://schemas.microsoft.com/office/powerpoint/2010/main" val="3884899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09BDD51-505B-0941-A338-BF90C2F4CFF9}" type="slidenum">
              <a:rPr/>
              <a:pPr>
                <a:defRPr/>
              </a:pPr>
              <a:t>‹#›</a:t>
            </a:fld>
            <a:endParaRPr lang="en-US"/>
          </a:p>
        </p:txBody>
      </p:sp>
    </p:spTree>
    <p:extLst>
      <p:ext uri="{BB962C8B-B14F-4D97-AF65-F5344CB8AC3E}">
        <p14:creationId xmlns:p14="http://schemas.microsoft.com/office/powerpoint/2010/main" val="34772090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rnoldMAred_72dpi.jpg"/>
          <p:cNvPicPr>
            <a:picLocks noChangeAspect="1"/>
          </p:cNvPicPr>
          <p:nvPr userDrawn="1"/>
        </p:nvPicPr>
        <p:blipFill rotWithShape="1">
          <a:blip r:embed="rId2">
            <a:extLst>
              <a:ext uri="{28A0092B-C50C-407E-A947-70E740481C1C}">
                <a14:useLocalDpi xmlns:a14="http://schemas.microsoft.com/office/drawing/2010/main" val="0"/>
              </a:ext>
            </a:extLst>
          </a:blip>
          <a:srcRect l="4243"/>
          <a:stretch/>
        </p:blipFill>
        <p:spPr>
          <a:xfrm>
            <a:off x="14287" y="557179"/>
            <a:ext cx="4741583" cy="3713756"/>
          </a:xfrm>
          <a:prstGeom prst="rect">
            <a:avLst/>
          </a:prstGeom>
        </p:spPr>
      </p:pic>
      <p:sp>
        <p:nvSpPr>
          <p:cNvPr id="9" name="Rectangle 8"/>
          <p:cNvSpPr/>
          <p:nvPr userDrawn="1"/>
        </p:nvSpPr>
        <p:spPr>
          <a:xfrm>
            <a:off x="4187910" y="0"/>
            <a:ext cx="4956089" cy="6858000"/>
          </a:xfrm>
          <a:prstGeom prst="rect">
            <a:avLst/>
          </a:prstGeom>
          <a:solidFill>
            <a:srgbClr val="B41A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187911" y="202562"/>
            <a:ext cx="4956088" cy="507724"/>
          </a:xfrm>
          <a:prstGeom prst="rect">
            <a:avLst/>
          </a:prstGeom>
        </p:spPr>
        <p:txBody>
          <a:bodyPr anchor="t" anchorCtr="0">
            <a:norm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gn="ctr" fontAlgn="auto">
              <a:spcAft>
                <a:spcPts val="0"/>
              </a:spcAft>
              <a:defRPr/>
            </a:pPr>
            <a:r>
              <a:rPr lang="en-US" sz="2400" b="0" i="0" spc="300">
                <a:solidFill>
                  <a:schemeClr val="bg1">
                    <a:lumMod val="85000"/>
                  </a:schemeClr>
                </a:solidFill>
              </a:rPr>
              <a:t>CHAPTER</a:t>
            </a:r>
          </a:p>
        </p:txBody>
      </p:sp>
      <p:sp>
        <p:nvSpPr>
          <p:cNvPr id="6" name="Footer Placeholder 6"/>
          <p:cNvSpPr txBox="1">
            <a:spLocks/>
          </p:cNvSpPr>
          <p:nvPr/>
        </p:nvSpPr>
        <p:spPr>
          <a:xfrm>
            <a:off x="284163" y="6215063"/>
            <a:ext cx="3903747" cy="649287"/>
          </a:xfrm>
          <a:prstGeom prst="rect">
            <a:avLst/>
          </a:prstGeom>
        </p:spPr>
        <p:txBody>
          <a:bodyPr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000">
                <a:solidFill>
                  <a:schemeClr val="bg1">
                    <a:lumMod val="65000"/>
                  </a:schemeClr>
                </a:solidFill>
                <a:latin typeface="Arial Narrow"/>
                <a:cs typeface="Arial Narrow"/>
              </a:rPr>
              <a:t>©2019 Cengage Learning. All Rights Reserved. May not be scanned, copied or duplicated, or posted to a publicly accessible website, in whole or in part.  </a:t>
            </a:r>
          </a:p>
          <a:p>
            <a:pPr algn="l" fontAlgn="auto">
              <a:spcBef>
                <a:spcPts val="0"/>
              </a:spcBef>
              <a:spcAft>
                <a:spcPts val="0"/>
              </a:spcAft>
              <a:defRPr/>
            </a:pPr>
            <a:r>
              <a:rPr lang="en-US" sz="1000">
                <a:solidFill>
                  <a:schemeClr val="bg1">
                    <a:lumMod val="65000"/>
                  </a:schemeClr>
                </a:solidFill>
                <a:latin typeface="Arial Narrow"/>
                <a:cs typeface="Arial Narrow"/>
              </a:rPr>
              <a:t>©Sashkin/Shutterstock</a:t>
            </a:r>
          </a:p>
        </p:txBody>
      </p:sp>
      <p:sp>
        <p:nvSpPr>
          <p:cNvPr id="2" name="Title 1"/>
          <p:cNvSpPr>
            <a:spLocks noGrp="1"/>
          </p:cNvSpPr>
          <p:nvPr>
            <p:ph type="ctrTitle"/>
          </p:nvPr>
        </p:nvSpPr>
        <p:spPr>
          <a:xfrm>
            <a:off x="5858731" y="750270"/>
            <a:ext cx="1522288" cy="1243943"/>
          </a:xfrm>
        </p:spPr>
        <p:txBody>
          <a:bodyPr>
            <a:noAutofit/>
          </a:bodyPr>
          <a:lstStyle>
            <a:lvl1pPr algn="ctr">
              <a:defRPr sz="8800" b="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4376526" y="2615133"/>
            <a:ext cx="4617915" cy="3984105"/>
          </a:xfrm>
        </p:spPr>
        <p:txBody>
          <a:bodyPr>
            <a:normAutofit/>
          </a:bodyPr>
          <a:lstStyle>
            <a:lvl1pPr marL="0" indent="0" algn="ctr">
              <a:buNone/>
              <a:defRPr sz="4000" b="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10" name="TextBox 9"/>
          <p:cNvSpPr txBox="1"/>
          <p:nvPr userDrawn="1"/>
        </p:nvSpPr>
        <p:spPr>
          <a:xfrm>
            <a:off x="1" y="4430888"/>
            <a:ext cx="4187910" cy="523220"/>
          </a:xfrm>
          <a:prstGeom prst="rect">
            <a:avLst/>
          </a:prstGeom>
          <a:noFill/>
        </p:spPr>
        <p:txBody>
          <a:bodyPr wrap="square" rtlCol="0">
            <a:spAutoFit/>
          </a:bodyPr>
          <a:lstStyle/>
          <a:p>
            <a:pPr algn="ctr"/>
            <a:r>
              <a:rPr lang="en-US" sz="2800">
                <a:solidFill>
                  <a:srgbClr val="B41A16"/>
                </a:solidFill>
                <a:effectLst>
                  <a:outerShdw blurRad="50800" dist="38100" dir="2700000" algn="tl" rotWithShape="0">
                    <a:srgbClr val="000000">
                      <a:alpha val="43000"/>
                    </a:srgbClr>
                  </a:outerShdw>
                </a:effectLst>
              </a:rPr>
              <a:t>MACROECONOMICS</a:t>
            </a:r>
          </a:p>
        </p:txBody>
      </p:sp>
      <p:sp>
        <p:nvSpPr>
          <p:cNvPr id="11" name="TextBox 10"/>
          <p:cNvSpPr txBox="1"/>
          <p:nvPr userDrawn="1"/>
        </p:nvSpPr>
        <p:spPr>
          <a:xfrm>
            <a:off x="0" y="4954108"/>
            <a:ext cx="4187911" cy="338554"/>
          </a:xfrm>
          <a:prstGeom prst="rect">
            <a:avLst/>
          </a:prstGeom>
          <a:noFill/>
        </p:spPr>
        <p:txBody>
          <a:bodyPr wrap="square" rtlCol="0">
            <a:spAutoFit/>
          </a:bodyPr>
          <a:lstStyle/>
          <a:p>
            <a:pPr algn="ctr"/>
            <a:r>
              <a:rPr lang="en-US" sz="1600"/>
              <a:t>Roger A. Arnold   </a:t>
            </a:r>
            <a:r>
              <a:rPr lang="en-US" sz="1600">
                <a:solidFill>
                  <a:srgbClr val="558ED5"/>
                </a:solidFill>
              </a:rPr>
              <a:t>•</a:t>
            </a:r>
            <a:r>
              <a:rPr lang="en-US" sz="1600"/>
              <a:t>   Thirteenth Edition</a:t>
            </a:r>
          </a:p>
        </p:txBody>
      </p:sp>
    </p:spTree>
    <p:extLst>
      <p:ext uri="{BB962C8B-B14F-4D97-AF65-F5344CB8AC3E}">
        <p14:creationId xmlns:p14="http://schemas.microsoft.com/office/powerpoint/2010/main" val="187030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4" name="Slide Number Placeholder 3"/>
          <p:cNvSpPr>
            <a:spLocks noGrp="1"/>
          </p:cNvSpPr>
          <p:nvPr>
            <p:ph type="sldNum" sz="quarter" idx="12"/>
          </p:nvPr>
        </p:nvSpPr>
        <p:spPr/>
        <p:txBody>
          <a:bodyPr/>
          <a:lstStyle>
            <a:lvl1pPr>
              <a:defRPr/>
            </a:lvl1pPr>
          </a:lstStyle>
          <a:p>
            <a:pPr>
              <a:defRPr/>
            </a:pPr>
            <a:fld id="{9DAB9016-46C0-D646-9825-C6FC9752D3C4}" type="slidenum">
              <a:rPr/>
              <a:pPr>
                <a:defRPr/>
              </a:pPr>
              <a:t>‹#›</a:t>
            </a:fld>
            <a:endParaRPr lang="en-US"/>
          </a:p>
        </p:txBody>
      </p:sp>
    </p:spTree>
    <p:extLst>
      <p:ext uri="{BB962C8B-B14F-4D97-AF65-F5344CB8AC3E}">
        <p14:creationId xmlns:p14="http://schemas.microsoft.com/office/powerpoint/2010/main" val="12553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989EE3EC-4935-A041-98E3-DDF91A8729F4}" type="slidenum">
              <a:rPr/>
              <a:pPr>
                <a:defRPr/>
              </a:pPr>
              <a:t>‹#›</a:t>
            </a:fld>
            <a:endParaRPr lang="en-US"/>
          </a:p>
        </p:txBody>
      </p:sp>
    </p:spTree>
    <p:extLst>
      <p:ext uri="{BB962C8B-B14F-4D97-AF65-F5344CB8AC3E}">
        <p14:creationId xmlns:p14="http://schemas.microsoft.com/office/powerpoint/2010/main" val="414146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6AC915B6-A78A-7447-B8D5-904229F5D0CA}" type="slidenum">
              <a:rPr/>
              <a:pPr>
                <a:defRPr/>
              </a:pPr>
              <a:t>‹#›</a:t>
            </a:fld>
            <a:endParaRPr lang="en-US"/>
          </a:p>
        </p:txBody>
      </p:sp>
    </p:spTree>
    <p:extLst>
      <p:ext uri="{BB962C8B-B14F-4D97-AF65-F5344CB8AC3E}">
        <p14:creationId xmlns:p14="http://schemas.microsoft.com/office/powerpoint/2010/main" val="294094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0B7545FF-C066-CA47-8FDF-82AFB1BDE8A3}" type="slidenum">
              <a:rPr/>
              <a:pPr>
                <a:defRPr/>
              </a:pPr>
              <a:t>‹#›</a:t>
            </a:fld>
            <a:endParaRPr lang="en-US"/>
          </a:p>
        </p:txBody>
      </p:sp>
    </p:spTree>
    <p:extLst>
      <p:ext uri="{BB962C8B-B14F-4D97-AF65-F5344CB8AC3E}">
        <p14:creationId xmlns:p14="http://schemas.microsoft.com/office/powerpoint/2010/main" val="242863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81AE6CAF-B300-A842-8784-EDE3EB783516}" type="slidenum">
              <a:rPr/>
              <a:pPr>
                <a:defRPr/>
              </a:pPr>
              <a:t>‹#›</a:t>
            </a:fld>
            <a:endParaRPr lang="en-US"/>
          </a:p>
        </p:txBody>
      </p:sp>
    </p:spTree>
    <p:extLst>
      <p:ext uri="{BB962C8B-B14F-4D97-AF65-F5344CB8AC3E}">
        <p14:creationId xmlns:p14="http://schemas.microsoft.com/office/powerpoint/2010/main" val="203985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1173"/>
            <a:ext cx="8779992" cy="1178720"/>
          </a:xfrm>
          <a:prstGeom prst="round2SameRect">
            <a:avLst>
              <a:gd name="adj1" fmla="val 24151"/>
              <a:gd name="adj2" fmla="val 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59"/>
            <a:ext cx="8352084" cy="1179135"/>
          </a:xfrm>
        </p:spPr>
        <p:txBody>
          <a:bodyPr>
            <a:normAutofit/>
          </a:bodyPr>
          <a:lstStyle>
            <a:lvl1pPr>
              <a:defRPr sz="3200" b="0">
                <a:solidFill>
                  <a:schemeClr val="tx1"/>
                </a:solidFill>
              </a:defRPr>
            </a:lvl1pPr>
          </a:lstStyle>
          <a:p>
            <a:r>
              <a:rPr lang="en-US"/>
              <a:t>Click to edit Master title style</a:t>
            </a:r>
          </a:p>
        </p:txBody>
      </p:sp>
      <p:sp>
        <p:nvSpPr>
          <p:cNvPr id="10" name="Content Placeholder 2"/>
          <p:cNvSpPr>
            <a:spLocks noGrp="1"/>
          </p:cNvSpPr>
          <p:nvPr>
            <p:ph idx="1"/>
          </p:nvPr>
        </p:nvSpPr>
        <p:spPr>
          <a:xfrm>
            <a:off x="528794" y="1554717"/>
            <a:ext cx="8329089" cy="4938057"/>
          </a:xfrm>
        </p:spPr>
        <p:txBody>
          <a:bodyPr lIns="0" rIns="0">
            <a:normAutofit/>
          </a:bodyPr>
          <a:lstStyle>
            <a:lvl1pPr marL="342900" indent="-342900">
              <a:spcBef>
                <a:spcPts val="1400"/>
              </a:spcBef>
              <a:spcAft>
                <a:spcPts val="200"/>
              </a:spcAft>
              <a:buClr>
                <a:schemeClr val="tx2">
                  <a:lumMod val="60000"/>
                  <a:lumOff val="40000"/>
                </a:schemeClr>
              </a:buClr>
              <a:buSzPct val="125000"/>
              <a:buFont typeface="Lucida Grande"/>
              <a:buChar char="●"/>
              <a:defRPr sz="22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pic>
        <p:nvPicPr>
          <p:cNvPr id="6" name="Picture 5"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r="62681"/>
          <a:stretch/>
        </p:blipFill>
        <p:spPr>
          <a:xfrm>
            <a:off x="8243117" y="192632"/>
            <a:ext cx="900883" cy="2011680"/>
          </a:xfrm>
          <a:prstGeom prst="rect">
            <a:avLst/>
          </a:prstGeom>
        </p:spPr>
      </p:pic>
    </p:spTree>
    <p:extLst>
      <p:ext uri="{BB962C8B-B14F-4D97-AF65-F5344CB8AC3E}">
        <p14:creationId xmlns:p14="http://schemas.microsoft.com/office/powerpoint/2010/main" val="410481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418"/>
            <a:ext cx="8779992" cy="618862"/>
          </a:xfrm>
          <a:prstGeom prst="round2SameRect">
            <a:avLst>
              <a:gd name="adj1" fmla="val 24151"/>
              <a:gd name="adj2" fmla="val 0"/>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60"/>
            <a:ext cx="8352084" cy="618521"/>
          </a:xfrm>
          <a:noFill/>
        </p:spPr>
        <p:txBody>
          <a:bodyPr>
            <a:normAutofit/>
          </a:bodyPr>
          <a:lstStyle>
            <a:lvl1pPr>
              <a:defRPr sz="1400" b="0">
                <a:solidFill>
                  <a:schemeClr val="tx1">
                    <a:lumMod val="50000"/>
                    <a:lumOff val="50000"/>
                  </a:schemeClr>
                </a:solidFill>
              </a:defRPr>
            </a:lvl1pPr>
          </a:lstStyle>
          <a:p>
            <a:r>
              <a:rPr lang="en-US"/>
              <a:t>Click to edit Master title style</a:t>
            </a:r>
          </a:p>
        </p:txBody>
      </p:sp>
      <p:sp>
        <p:nvSpPr>
          <p:cNvPr id="10" name="Content Placeholder 2"/>
          <p:cNvSpPr>
            <a:spLocks noGrp="1"/>
          </p:cNvSpPr>
          <p:nvPr>
            <p:ph idx="1"/>
          </p:nvPr>
        </p:nvSpPr>
        <p:spPr>
          <a:xfrm>
            <a:off x="528794" y="902679"/>
            <a:ext cx="8329089" cy="5590095"/>
          </a:xfrm>
        </p:spPr>
        <p:txBody>
          <a:bodyPr lIns="0" rIns="0">
            <a:normAutofit/>
          </a:bodyPr>
          <a:lstStyle>
            <a:lvl1pPr marL="342900" indent="-342900">
              <a:spcBef>
                <a:spcPts val="1400"/>
              </a:spcBef>
              <a:spcAft>
                <a:spcPts val="200"/>
              </a:spcAft>
              <a:buClr>
                <a:schemeClr val="tx2">
                  <a:lumMod val="60000"/>
                  <a:lumOff val="40000"/>
                </a:schemeClr>
              </a:buClr>
              <a:buFont typeface="Lucida Grande"/>
              <a:buChar char="●"/>
              <a:defRPr sz="24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spTree>
    <p:extLst>
      <p:ext uri="{BB962C8B-B14F-4D97-AF65-F5344CB8AC3E}">
        <p14:creationId xmlns:p14="http://schemas.microsoft.com/office/powerpoint/2010/main" val="223339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ound Same Side Corner Rectangle 8"/>
          <p:cNvSpPr/>
          <p:nvPr userDrawn="1"/>
        </p:nvSpPr>
        <p:spPr>
          <a:xfrm rot="10800000">
            <a:off x="197058" y="1172"/>
            <a:ext cx="8779992" cy="1269585"/>
          </a:xfrm>
          <a:prstGeom prst="round2SameRect">
            <a:avLst>
              <a:gd name="adj1" fmla="val 18115"/>
              <a:gd name="adj2" fmla="val 0"/>
            </a:avLst>
          </a:prstGeom>
          <a:solidFill>
            <a:srgbClr val="184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9376" y="405102"/>
            <a:ext cx="8675275" cy="865656"/>
          </a:xfrm>
        </p:spPr>
        <p:txBody>
          <a:bodyPr/>
          <a:lstStyle>
            <a:lvl1pPr>
              <a:defRPr sz="2400" b="0">
                <a:solidFill>
                  <a:schemeClr val="bg1"/>
                </a:solidFill>
              </a:defRPr>
            </a:lvl1p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9487666-B69C-074C-93BE-57F8E88D27D5}" type="slidenum">
              <a:rPr/>
              <a:pPr>
                <a:defRPr/>
              </a:pPr>
              <a:t>‹#›</a:t>
            </a:fld>
            <a:endParaRPr lang="en-US"/>
          </a:p>
        </p:txBody>
      </p:sp>
      <p:sp>
        <p:nvSpPr>
          <p:cNvPr id="14" name="Text Placeholder 13"/>
          <p:cNvSpPr>
            <a:spLocks noGrp="1"/>
          </p:cNvSpPr>
          <p:nvPr>
            <p:ph type="body" sz="quarter" idx="13" hasCustomPrompt="1"/>
          </p:nvPr>
        </p:nvSpPr>
        <p:spPr>
          <a:xfrm>
            <a:off x="339376" y="29770"/>
            <a:ext cx="3590820" cy="1404511"/>
          </a:xfrm>
        </p:spPr>
        <p:txBody>
          <a:bodyPr/>
          <a:lstStyle>
            <a:lvl1pPr marL="0" indent="0">
              <a:buFontTx/>
              <a:buNone/>
              <a:defRPr sz="2000" b="1">
                <a:solidFill>
                  <a:srgbClr val="FFFFFF"/>
                </a:solidFill>
                <a:latin typeface="+mj-lt"/>
              </a:defRPr>
            </a:lvl1pPr>
            <a:lvl2pPr marL="457200" indent="0">
              <a:buFontTx/>
              <a:buNone/>
              <a:defRPr sz="2400" b="1">
                <a:solidFill>
                  <a:srgbClr val="FFFFFF"/>
                </a:solidFill>
                <a:latin typeface="+mj-lt"/>
              </a:defRPr>
            </a:lvl2pPr>
            <a:lvl3pPr marL="914400" indent="0">
              <a:buFontTx/>
              <a:buNone/>
              <a:defRPr sz="2400" b="1">
                <a:solidFill>
                  <a:srgbClr val="FFFFFF"/>
                </a:solidFill>
                <a:latin typeface="+mj-lt"/>
              </a:defRPr>
            </a:lvl3pPr>
            <a:lvl4pPr marL="1371600" indent="0">
              <a:buFontTx/>
              <a:buNone/>
              <a:defRPr sz="2400" b="1">
                <a:solidFill>
                  <a:srgbClr val="FFFFFF"/>
                </a:solidFill>
                <a:latin typeface="+mj-lt"/>
              </a:defRPr>
            </a:lvl4pPr>
            <a:lvl5pPr marL="1828800" indent="0">
              <a:buFontTx/>
              <a:buNone/>
              <a:defRPr sz="2400" b="1">
                <a:solidFill>
                  <a:srgbClr val="FFFFFF"/>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Tree>
    <p:extLst>
      <p:ext uri="{BB962C8B-B14F-4D97-AF65-F5344CB8AC3E}">
        <p14:creationId xmlns:p14="http://schemas.microsoft.com/office/powerpoint/2010/main" val="34769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084C598-CDB6-C447-99F9-BFC2DE5DF6D1}" type="slidenum">
              <a:rPr/>
              <a:pPr>
                <a:defRPr/>
              </a:pPr>
              <a:t>‹#›</a:t>
            </a:fld>
            <a:endParaRPr lang="en-US"/>
          </a:p>
        </p:txBody>
      </p:sp>
      <p:sp>
        <p:nvSpPr>
          <p:cNvPr id="9"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16" name="Rectangle 15"/>
          <p:cNvSpPr/>
          <p:nvPr userDrawn="1"/>
        </p:nvSpPr>
        <p:spPr>
          <a:xfrm>
            <a:off x="0" y="0"/>
            <a:ext cx="9144000" cy="1343522"/>
          </a:xfrm>
          <a:prstGeom prst="rect">
            <a:avLst/>
          </a:prstGeom>
          <a:gradFill flip="none" rotWithShape="1">
            <a:gsLst>
              <a:gs pos="0">
                <a:schemeClr val="accent1">
                  <a:lumMod val="60000"/>
                  <a:lumOff val="4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gradFill flip="none" rotWithShape="1">
                <a:gsLst>
                  <a:gs pos="0">
                    <a:schemeClr val="tx2">
                      <a:lumMod val="60000"/>
                      <a:lumOff val="40000"/>
                    </a:schemeClr>
                  </a:gs>
                  <a:gs pos="100000">
                    <a:schemeClr val="bg1"/>
                  </a:gs>
                </a:gsLst>
                <a:lin ang="16200000" scaled="0"/>
                <a:tileRect/>
              </a:gradFill>
            </a:endParaRPr>
          </a:p>
        </p:txBody>
      </p:sp>
      <p:pic>
        <p:nvPicPr>
          <p:cNvPr id="11" name="Picture 10"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l="-392" r="64052"/>
          <a:stretch/>
        </p:blipFill>
        <p:spPr>
          <a:xfrm flipH="1">
            <a:off x="-1" y="83969"/>
            <a:ext cx="1605776" cy="3682446"/>
          </a:xfrm>
          <a:prstGeom prst="rect">
            <a:avLst/>
          </a:prstGeom>
        </p:spPr>
      </p:pic>
      <p:sp>
        <p:nvSpPr>
          <p:cNvPr id="3" name="Content Placeholder 2"/>
          <p:cNvSpPr>
            <a:spLocks noGrp="1"/>
          </p:cNvSpPr>
          <p:nvPr>
            <p:ph idx="1"/>
          </p:nvPr>
        </p:nvSpPr>
        <p:spPr>
          <a:xfrm>
            <a:off x="1752709" y="619280"/>
            <a:ext cx="6819514" cy="5873496"/>
          </a:xfrm>
          <a:noFill/>
        </p:spPr>
        <p:txBody>
          <a:bodyPr lIns="0" tIns="0" rIns="0" bIns="0" anchor="ctr">
            <a:normAutofit/>
          </a:bodyPr>
          <a:lstStyle>
            <a:lvl1pPr marL="1097280" indent="-1097280">
              <a:spcBef>
                <a:spcPts val="2424"/>
              </a:spcBef>
              <a:buFontTx/>
              <a:buNone/>
              <a:defRPr sz="2800" b="1">
                <a:solidFill>
                  <a:srgbClr val="6A643D"/>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82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631F1600-D6CC-FE44-AFE4-8891FF7FFC1C}" type="slidenum">
              <a:rPr/>
              <a:pPr>
                <a:defRPr/>
              </a:pPr>
              <a:t>‹#›</a:t>
            </a:fld>
            <a:endParaRPr lang="en-US"/>
          </a:p>
        </p:txBody>
      </p:sp>
    </p:spTree>
    <p:extLst>
      <p:ext uri="{BB962C8B-B14F-4D97-AF65-F5344CB8AC3E}">
        <p14:creationId xmlns:p14="http://schemas.microsoft.com/office/powerpoint/2010/main" val="338028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35F89EAB-D633-9D47-815E-16007C70D692}" type="slidenum">
              <a:rPr/>
              <a:pPr>
                <a:defRPr/>
              </a:pPr>
              <a:t>‹#›</a:t>
            </a:fld>
            <a:endParaRPr lang="en-US"/>
          </a:p>
        </p:txBody>
      </p:sp>
    </p:spTree>
    <p:extLst>
      <p:ext uri="{BB962C8B-B14F-4D97-AF65-F5344CB8AC3E}">
        <p14:creationId xmlns:p14="http://schemas.microsoft.com/office/powerpoint/2010/main" val="50785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9" name="Slide Number Placeholder 8"/>
          <p:cNvSpPr>
            <a:spLocks noGrp="1"/>
          </p:cNvSpPr>
          <p:nvPr>
            <p:ph type="sldNum" sz="quarter" idx="12"/>
          </p:nvPr>
        </p:nvSpPr>
        <p:spPr/>
        <p:txBody>
          <a:bodyPr/>
          <a:lstStyle>
            <a:lvl1pPr>
              <a:defRPr/>
            </a:lvl1pPr>
          </a:lstStyle>
          <a:p>
            <a:pPr>
              <a:defRPr/>
            </a:pPr>
            <a:fld id="{C8431CF2-EAF6-6448-AA5E-B8C68DC37EFB}" type="slidenum">
              <a:rPr/>
              <a:pPr>
                <a:defRPr/>
              </a:pPr>
              <a:t>‹#›</a:t>
            </a:fld>
            <a:endParaRPr lang="en-US"/>
          </a:p>
        </p:txBody>
      </p:sp>
    </p:spTree>
    <p:extLst>
      <p:ext uri="{BB962C8B-B14F-4D97-AF65-F5344CB8AC3E}">
        <p14:creationId xmlns:p14="http://schemas.microsoft.com/office/powerpoint/2010/main" val="35198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5" name="Slide Number Placeholder 4"/>
          <p:cNvSpPr>
            <a:spLocks noGrp="1"/>
          </p:cNvSpPr>
          <p:nvPr>
            <p:ph type="sldNum" sz="quarter" idx="12"/>
          </p:nvPr>
        </p:nvSpPr>
        <p:spPr/>
        <p:txBody>
          <a:bodyPr/>
          <a:lstStyle>
            <a:lvl1pPr>
              <a:defRPr/>
            </a:lvl1pPr>
          </a:lstStyle>
          <a:p>
            <a:pPr>
              <a:defRPr/>
            </a:pPr>
            <a:fld id="{5B42A96A-305F-0F4B-9FEA-4CA6654C0BAC}" type="slidenum">
              <a:rPr/>
              <a:pPr>
                <a:defRPr/>
              </a:pPr>
              <a:t>‹#›</a:t>
            </a:fld>
            <a:endParaRPr lang="en-US"/>
          </a:p>
        </p:txBody>
      </p:sp>
    </p:spTree>
    <p:extLst>
      <p:ext uri="{BB962C8B-B14F-4D97-AF65-F5344CB8AC3E}">
        <p14:creationId xmlns:p14="http://schemas.microsoft.com/office/powerpoint/2010/main" val="13856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84288" y="274638"/>
            <a:ext cx="785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84288" y="1600200"/>
            <a:ext cx="78597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288" y="623411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37538" y="6408738"/>
            <a:ext cx="831850" cy="365125"/>
          </a:xfrm>
          <a:prstGeom prst="rect">
            <a:avLst/>
          </a:prstGeom>
        </p:spPr>
        <p:txBody>
          <a:bodyPr vert="horz" lIns="91440" tIns="45720" rIns="91440" bIns="45720" rtlCol="0" anchor="ctr"/>
          <a:lstStyle>
            <a:lvl1pPr algn="r" fontAlgn="auto">
              <a:spcBef>
                <a:spcPts val="0"/>
              </a:spcBef>
              <a:spcAft>
                <a:spcPts val="0"/>
              </a:spcAft>
              <a:defRPr sz="1100" b="1" i="0">
                <a:solidFill>
                  <a:schemeClr val="tx1"/>
                </a:solidFill>
                <a:latin typeface="Arial Narrow Bold"/>
                <a:ea typeface="+mn-ea"/>
                <a:cs typeface="Arial Narrow Bold"/>
              </a:defRPr>
            </a:lvl1pPr>
          </a:lstStyle>
          <a:p>
            <a:pPr>
              <a:defRPr/>
            </a:pPr>
            <a:fld id="{10DD219F-0D4B-D141-B0E5-45004FBD3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35" r:id="rId3"/>
    <p:sldLayoutId id="2147483723" r:id="rId4"/>
    <p:sldLayoutId id="2147483724"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dt="0"/>
  <p:txStyles>
    <p:titleStyle>
      <a:lvl1pPr algn="l" defTabSz="457200" rtl="0" eaLnBrk="1" fontAlgn="base" hangingPunct="1">
        <a:spcBef>
          <a:spcPct val="0"/>
        </a:spcBef>
        <a:spcAft>
          <a:spcPct val="0"/>
        </a:spcAft>
        <a:defRPr sz="3200" b="1" kern="1200">
          <a:solidFill>
            <a:srgbClr val="376092"/>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2pPr>
      <a:lvl3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3pPr>
      <a:lvl4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4pPr>
      <a:lvl5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77933C"/>
        </a:buClr>
        <a:buFont typeface="Lucida Grande" charset="0"/>
        <a:buChar char="●"/>
        <a:defRPr sz="3000" kern="1200">
          <a:solidFill>
            <a:schemeClr val="tx1"/>
          </a:solidFill>
          <a:latin typeface="Century Schoolbook"/>
          <a:ea typeface="ＭＳ Ｐゴシック" charset="0"/>
          <a:cs typeface="Century Schoolbook"/>
        </a:defRPr>
      </a:lvl1pPr>
      <a:lvl2pPr marL="742950" indent="-285750" algn="l" defTabSz="457200" rtl="0" eaLnBrk="1" fontAlgn="base" hangingPunct="1">
        <a:spcBef>
          <a:spcPct val="20000"/>
        </a:spcBef>
        <a:spcAft>
          <a:spcPct val="0"/>
        </a:spcAft>
        <a:buClr>
          <a:srgbClr val="376092"/>
        </a:buClr>
        <a:buFont typeface="Arial" charset="0"/>
        <a:buChar char="–"/>
        <a:defRPr sz="2800" kern="1200">
          <a:solidFill>
            <a:schemeClr val="tx1"/>
          </a:solidFill>
          <a:latin typeface="Century Schoolbook"/>
          <a:ea typeface="ＭＳ Ｐゴシック" charset="0"/>
          <a:cs typeface="Century Schoolbook"/>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entury Schoolbook"/>
          <a:ea typeface="ＭＳ Ｐゴシック" charset="0"/>
          <a:cs typeface="Century Schoolbook"/>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4</a:t>
            </a:r>
          </a:p>
        </p:txBody>
      </p:sp>
      <p:sp>
        <p:nvSpPr>
          <p:cNvPr id="6" name="Subtitle 5"/>
          <p:cNvSpPr>
            <a:spLocks noGrp="1"/>
          </p:cNvSpPr>
          <p:nvPr>
            <p:ph type="subTitle" idx="1"/>
          </p:nvPr>
        </p:nvSpPr>
        <p:spPr/>
        <p:txBody>
          <a:bodyPr/>
          <a:lstStyle/>
          <a:p>
            <a:r>
              <a:rPr lang="el-GR" dirty="0"/>
              <a:t>ΤΙΜΕΣ</a:t>
            </a:r>
            <a:r>
              <a:rPr lang="en-US" dirty="0"/>
              <a:t>: </a:t>
            </a:r>
            <a:r>
              <a:rPr lang="el-GR" dirty="0"/>
              <a:t>ΕΛΕΥΘΕΡΕΣ</a:t>
            </a:r>
            <a:r>
              <a:rPr lang="en-US" dirty="0"/>
              <a:t>, </a:t>
            </a:r>
            <a:r>
              <a:rPr lang="el-GR" dirty="0"/>
              <a:t>ΕΛΕΓΧΟΜΕΝΕΣ ΚΑΙ ΣΧΕΤΙΚΕΣ</a:t>
            </a:r>
            <a:endParaRPr lang="en-US" dirty="0"/>
          </a:p>
        </p:txBody>
      </p:sp>
      <p:sp>
        <p:nvSpPr>
          <p:cNvPr id="3" name="TextBox 2">
            <a:extLst>
              <a:ext uri="{FF2B5EF4-FFF2-40B4-BE49-F238E27FC236}">
                <a16:creationId xmlns:a16="http://schemas.microsoft.com/office/drawing/2014/main" id="{E9A0A767-4ED4-4236-B6F7-563B4F60E184}"/>
              </a:ext>
            </a:extLst>
          </p:cNvPr>
          <p:cNvSpPr txBox="1"/>
          <p:nvPr/>
        </p:nvSpPr>
        <p:spPr>
          <a:xfrm>
            <a:off x="5979673" y="565604"/>
            <a:ext cx="1401346" cy="369332"/>
          </a:xfrm>
          <a:prstGeom prst="rect">
            <a:avLst/>
          </a:prstGeom>
          <a:solidFill>
            <a:srgbClr val="92D050"/>
          </a:solidFill>
        </p:spPr>
        <p:txBody>
          <a:bodyPr wrap="none" rtlCol="0">
            <a:spAutoFit/>
          </a:bodyPr>
          <a:lstStyle/>
          <a:p>
            <a:r>
              <a:rPr lang="el-GR" dirty="0">
                <a:solidFill>
                  <a:schemeClr val="bg1"/>
                </a:solidFill>
              </a:rPr>
              <a:t>ΚΕΦΑΛΑΙΟ</a:t>
            </a:r>
            <a:endParaRPr lang="en-US" dirty="0">
              <a:solidFill>
                <a:schemeClr val="bg1"/>
              </a:solidFill>
            </a:endParaRPr>
          </a:p>
        </p:txBody>
      </p:sp>
    </p:spTree>
    <p:extLst>
      <p:ext uri="{BB962C8B-B14F-4D97-AF65-F5344CB8AC3E}">
        <p14:creationId xmlns:p14="http://schemas.microsoft.com/office/powerpoint/2010/main" val="274960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4-2  </a:t>
            </a:r>
            <a:r>
              <a:rPr lang="el-GR" dirty="0"/>
              <a:t>Έλεγχοι Τιμών </a:t>
            </a:r>
            <a:r>
              <a:rPr lang="en-US" sz="1400" dirty="0"/>
              <a:t>(3 </a:t>
            </a:r>
            <a:r>
              <a:rPr lang="el-GR" sz="1400" dirty="0"/>
              <a:t>από</a:t>
            </a:r>
            <a:r>
              <a:rPr lang="en-US" sz="1400" dirty="0"/>
              <a:t> 7) </a:t>
            </a:r>
          </a:p>
        </p:txBody>
      </p:sp>
      <p:sp>
        <p:nvSpPr>
          <p:cNvPr id="3" name="Content Placeholder 2"/>
          <p:cNvSpPr>
            <a:spLocks noGrp="1"/>
          </p:cNvSpPr>
          <p:nvPr>
            <p:ph idx="1"/>
          </p:nvPr>
        </p:nvSpPr>
        <p:spPr>
          <a:xfrm>
            <a:off x="528794" y="1385047"/>
            <a:ext cx="8329089" cy="5206253"/>
          </a:xfrm>
        </p:spPr>
        <p:txBody>
          <a:bodyPr>
            <a:normAutofit fontScale="92500" lnSpcReduction="20000"/>
          </a:bodyPr>
          <a:lstStyle/>
          <a:p>
            <a:r>
              <a:rPr lang="en-US" dirty="0"/>
              <a:t>4-2a  </a:t>
            </a:r>
            <a:r>
              <a:rPr lang="el-GR" dirty="0"/>
              <a:t>Ανώτατο Όριο Τιμών </a:t>
            </a:r>
            <a:r>
              <a:rPr lang="en-US" sz="1400" b="0" dirty="0"/>
              <a:t>(</a:t>
            </a:r>
            <a:r>
              <a:rPr lang="el-GR" sz="1400" b="0" dirty="0"/>
              <a:t>συνέχεια</a:t>
            </a:r>
            <a:r>
              <a:rPr lang="en-US" sz="1400" b="0" dirty="0"/>
              <a:t>)</a:t>
            </a:r>
            <a:endParaRPr lang="en-US" dirty="0"/>
          </a:p>
          <a:p>
            <a:pPr lvl="1"/>
            <a:r>
              <a:rPr lang="el-GR" i="1" dirty="0"/>
              <a:t>Αγοραπωλησίες σε Απαγορευμένες Τιμές</a:t>
            </a:r>
            <a:r>
              <a:rPr lang="en-US" dirty="0"/>
              <a:t>: </a:t>
            </a:r>
            <a:r>
              <a:rPr lang="el-GR" dirty="0"/>
              <a:t>Οι αγοραστές και οι πωλητές μπορεί να παρακάμπτουν το ανώτατο όριο, πραγματοποιώντας κρυφές συναλλαγές</a:t>
            </a:r>
            <a:endParaRPr lang="en-US" dirty="0"/>
          </a:p>
          <a:p>
            <a:pPr lvl="1"/>
            <a:r>
              <a:rPr lang="el-GR" i="1" dirty="0"/>
              <a:t>Συνδεδεμένες Πωλήσεις</a:t>
            </a:r>
            <a:r>
              <a:rPr lang="en-US" dirty="0"/>
              <a:t>: </a:t>
            </a:r>
            <a:r>
              <a:rPr lang="el-GR" dirty="0"/>
              <a:t>Στο Σχήμα 1, η μέγιστη τιμή που είναι πρόθυμοι και ικανοί να καταβάλουν οι αγοραστές ανά μονάδα για τις 100 μονάδες του αγαθού Χ είναι</a:t>
            </a:r>
            <a:r>
              <a:rPr lang="en-US" dirty="0"/>
              <a:t> $18</a:t>
            </a:r>
            <a:r>
              <a:rPr lang="el-GR" dirty="0"/>
              <a:t>. Ωστόσο, η μέγιστη νόμιμη τιμή είναι</a:t>
            </a:r>
            <a:r>
              <a:rPr lang="en-US" dirty="0"/>
              <a:t> $8</a:t>
            </a:r>
            <a:r>
              <a:rPr lang="el-GR" dirty="0"/>
              <a:t>. Αυτή η διαφορά μπορεί να οδηγήσει σε μία συνδεδεμένη πώληση</a:t>
            </a:r>
            <a:endParaRPr lang="en-US" dirty="0"/>
          </a:p>
          <a:p>
            <a:pPr lvl="2"/>
            <a:r>
              <a:rPr lang="el-GR" b="1" dirty="0">
                <a:solidFill>
                  <a:srgbClr val="87004A"/>
                </a:solidFill>
              </a:rPr>
              <a:t>Συνδεδεμένη Πώληση</a:t>
            </a:r>
            <a:r>
              <a:rPr lang="en-US" b="1" dirty="0"/>
              <a:t>: </a:t>
            </a:r>
            <a:r>
              <a:rPr lang="el-GR" dirty="0"/>
              <a:t>Μία πώληση όπου ένα αγαθό μπορεί να αγοραστεί μόνο αν αγοραστεί και ένα άλλο ταυτόχρονα</a:t>
            </a:r>
            <a:endParaRPr lang="en-US" dirty="0"/>
          </a:p>
          <a:p>
            <a:pPr lvl="2"/>
            <a:r>
              <a:rPr lang="el-GR" b="1" dirty="0">
                <a:solidFill>
                  <a:srgbClr val="87004A"/>
                </a:solidFill>
              </a:rPr>
              <a:t>Ανώτατο Όριο Τιμής</a:t>
            </a:r>
            <a:r>
              <a:rPr lang="en-US" dirty="0"/>
              <a:t>: </a:t>
            </a:r>
            <a:r>
              <a:rPr lang="el-GR" dirty="0"/>
              <a:t>Μία μέγιστη τιμή που έχει καθοριστεί από την κυβέρνηση, πάνω από την οποία δε μπορεί να προκύψει νόμιμο εμπόριο</a:t>
            </a:r>
            <a:endParaRPr lang="en-US" dirty="0"/>
          </a:p>
          <a:p>
            <a:pPr lvl="1"/>
            <a:r>
              <a:rPr lang="el-GR" dirty="0"/>
              <a:t>Ένα ανώτατο όριο μπορεί να εμποδίσει τις τιμές να μεταδίδουν πληροφορίες</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10</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635687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4-2  </a:t>
            </a:r>
            <a:r>
              <a:rPr lang="el-GR" dirty="0"/>
              <a:t>Έλεγχοι Τιμών </a:t>
            </a:r>
            <a:r>
              <a:rPr lang="en-US" sz="1400" dirty="0"/>
              <a:t>(4 </a:t>
            </a:r>
            <a:r>
              <a:rPr lang="el-GR" sz="1400" dirty="0"/>
              <a:t>από</a:t>
            </a:r>
            <a:r>
              <a:rPr lang="en-US" sz="1400" dirty="0"/>
              <a:t> 7) </a:t>
            </a:r>
          </a:p>
        </p:txBody>
      </p:sp>
      <p:sp>
        <p:nvSpPr>
          <p:cNvPr id="3" name="Content Placeholder 2"/>
          <p:cNvSpPr>
            <a:spLocks noGrp="1"/>
          </p:cNvSpPr>
          <p:nvPr>
            <p:ph idx="1"/>
          </p:nvPr>
        </p:nvSpPr>
        <p:spPr>
          <a:xfrm>
            <a:off x="206064" y="1653243"/>
            <a:ext cx="8329089" cy="4938057"/>
          </a:xfrm>
        </p:spPr>
        <p:txBody>
          <a:bodyPr>
            <a:normAutofit fontScale="85000" lnSpcReduction="10000"/>
          </a:bodyPr>
          <a:lstStyle/>
          <a:p>
            <a:r>
              <a:rPr lang="en-US" dirty="0"/>
              <a:t>4-2a  </a:t>
            </a:r>
            <a:r>
              <a:rPr lang="el-GR" dirty="0"/>
              <a:t>Ανώτατο Όριο Τιμών </a:t>
            </a:r>
            <a:r>
              <a:rPr lang="en-US" sz="1400" b="0" dirty="0"/>
              <a:t>(</a:t>
            </a:r>
            <a:r>
              <a:rPr lang="el-GR" sz="1400" b="0" dirty="0"/>
              <a:t>συνέχεια</a:t>
            </a:r>
            <a:r>
              <a:rPr lang="en-US" sz="1400" b="0" dirty="0"/>
              <a:t>)</a:t>
            </a:r>
            <a:endParaRPr lang="en-US" dirty="0"/>
          </a:p>
          <a:p>
            <a:pPr lvl="1"/>
            <a:r>
              <a:rPr lang="el-GR" i="1" dirty="0"/>
              <a:t>Αγοραστές και Υψηλότερες και Χαμηλότερες Τιμές</a:t>
            </a:r>
            <a:r>
              <a:rPr lang="en-US" i="1" dirty="0"/>
              <a:t>: </a:t>
            </a:r>
            <a:r>
              <a:rPr lang="el-GR" dirty="0"/>
              <a:t>Μπορεί να σκεφτείτε ότι «φυσικά, οι αγοραστές προτιμούν τις χαμηλότερες από τις υψηλότερες τιμές». Ωστόσο, ένας αγοραστής μπορεί να προτιμούσε να πληρώσει μία υψηλότερη τιμή ισορροπίας ώστε να αποφεύγει τα ελλείμματα, οι συνδεδεμένες πωλήσεις </a:t>
            </a:r>
            <a:r>
              <a:rPr lang="el-GR" dirty="0" err="1"/>
              <a:t>κ.ο.κ.</a:t>
            </a:r>
            <a:r>
              <a:rPr lang="en-US" dirty="0"/>
              <a:t> </a:t>
            </a:r>
            <a:endParaRPr lang="el-GR" dirty="0"/>
          </a:p>
          <a:p>
            <a:pPr lvl="1"/>
            <a:r>
              <a:rPr lang="el-GR" i="1" dirty="0"/>
              <a:t>Ανώτατο Όριο Τιμών και Λανθασμένες Πληροφορίες</a:t>
            </a:r>
            <a:r>
              <a:rPr lang="en-US" i="1" dirty="0"/>
              <a:t>: </a:t>
            </a:r>
            <a:r>
              <a:rPr lang="el-GR" dirty="0"/>
              <a:t>Εξετάστε και πάλι το παράδειγμα με τον χυμό πορτοκαλιού. Αν η κυβέρνηση έθετε ένα ανώτατο όριο για την τιμή, αυτό το όριο θα απέτρεπε τη μετάδοση πληροφοριών στους καταναλωτές σχετικά με την αυξημένη σχετική σπανιότητα του χυμού πορτοκαλιού. Μπορεί να εξακολουθήσουν να αγοράζουν χυμό πορτοκαλιού στις ίδιες ποσότητες με προηγουμένως, χωρίς να αντιλαμβάνονται ότι η διαθεσιμότητα του αγαθού έχει περιοριστεί</a:t>
            </a:r>
            <a:endParaRPr lang="en-US" dirty="0"/>
          </a:p>
          <a:p>
            <a:pPr lvl="1"/>
            <a:r>
              <a:rPr lang="el-GR" i="1" dirty="0"/>
              <a:t>Σκεφτείτε ως Οικονομολόγος</a:t>
            </a:r>
            <a:r>
              <a:rPr lang="en-US" i="1" dirty="0"/>
              <a:t>: </a:t>
            </a:r>
            <a:r>
              <a:rPr lang="el-GR" i="1" dirty="0"/>
              <a:t>Αναζητείστε τις Αθέλητες Συνέπειες</a:t>
            </a:r>
            <a:endParaRPr lang="en-US" i="1"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11</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38304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Αγορά Νεφρών</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12</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2</a:t>
            </a:r>
          </a:p>
        </p:txBody>
      </p:sp>
      <p:pic>
        <p:nvPicPr>
          <p:cNvPr id="6" name="Εικόνα 5">
            <a:extLst>
              <a:ext uri="{FF2B5EF4-FFF2-40B4-BE49-F238E27FC236}">
                <a16:creationId xmlns:a16="http://schemas.microsoft.com/office/drawing/2014/main" id="{31A44461-510E-406B-AD9E-D5A04ACF4AD1}"/>
              </a:ext>
            </a:extLst>
          </p:cNvPr>
          <p:cNvPicPr>
            <a:picLocks noChangeAspect="1"/>
          </p:cNvPicPr>
          <p:nvPr/>
        </p:nvPicPr>
        <p:blipFill>
          <a:blip r:embed="rId2"/>
          <a:stretch>
            <a:fillRect/>
          </a:stretch>
        </p:blipFill>
        <p:spPr>
          <a:xfrm>
            <a:off x="527538" y="1276310"/>
            <a:ext cx="8088923" cy="5314990"/>
          </a:xfrm>
          <a:prstGeom prst="rect">
            <a:avLst/>
          </a:prstGeom>
        </p:spPr>
      </p:pic>
    </p:spTree>
    <p:extLst>
      <p:ext uri="{BB962C8B-B14F-4D97-AF65-F5344CB8AC3E}">
        <p14:creationId xmlns:p14="http://schemas.microsoft.com/office/powerpoint/2010/main" val="371372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4-2  </a:t>
            </a:r>
            <a:r>
              <a:rPr lang="el-GR" dirty="0"/>
              <a:t>Έλεγχοι Τιμών </a:t>
            </a:r>
            <a:r>
              <a:rPr lang="en-US" sz="1400" dirty="0"/>
              <a:t>(5 </a:t>
            </a:r>
            <a:r>
              <a:rPr lang="el-GR" sz="1400" dirty="0"/>
              <a:t>από</a:t>
            </a:r>
            <a:r>
              <a:rPr lang="en-US" sz="1400" dirty="0"/>
              <a:t> 7) </a:t>
            </a:r>
          </a:p>
        </p:txBody>
      </p:sp>
      <p:sp>
        <p:nvSpPr>
          <p:cNvPr id="3" name="Content Placeholder 2"/>
          <p:cNvSpPr>
            <a:spLocks noGrp="1"/>
          </p:cNvSpPr>
          <p:nvPr>
            <p:ph idx="1"/>
          </p:nvPr>
        </p:nvSpPr>
        <p:spPr>
          <a:xfrm>
            <a:off x="528794" y="1385047"/>
            <a:ext cx="8329089" cy="5206253"/>
          </a:xfrm>
        </p:spPr>
        <p:txBody>
          <a:bodyPr>
            <a:normAutofit/>
          </a:bodyPr>
          <a:lstStyle/>
          <a:p>
            <a:r>
              <a:rPr lang="en-US" dirty="0"/>
              <a:t>4-2</a:t>
            </a:r>
            <a:r>
              <a:rPr lang="el-GR" dirty="0"/>
              <a:t>β</a:t>
            </a:r>
            <a:r>
              <a:rPr lang="en-US" dirty="0"/>
              <a:t>  </a:t>
            </a:r>
            <a:r>
              <a:rPr lang="el-GR" dirty="0"/>
              <a:t>Κατώτατο Όριο Τιμών</a:t>
            </a:r>
            <a:r>
              <a:rPr lang="en-US" dirty="0"/>
              <a:t>: </a:t>
            </a:r>
            <a:r>
              <a:rPr lang="el-GR" dirty="0"/>
              <a:t>Ορισμός και Συνέπειες</a:t>
            </a:r>
            <a:endParaRPr lang="en-US" dirty="0"/>
          </a:p>
          <a:p>
            <a:pPr lvl="1"/>
            <a:r>
              <a:rPr lang="el-GR" b="1" dirty="0"/>
              <a:t>Κατώτατο Όριο Τιμών</a:t>
            </a:r>
            <a:r>
              <a:rPr lang="en-US" b="1" dirty="0"/>
              <a:t>: </a:t>
            </a:r>
            <a:r>
              <a:rPr lang="el-GR" dirty="0"/>
              <a:t>Μία ελάχιστη τιμή, η οποία έχει καθοριστεί από την κυβέρνηση, κάτω από την οποία δε μπορούν να προκύψουν νόμιμες εμπορικές συναλλαγές</a:t>
            </a:r>
            <a:endParaRPr lang="en-US" dirty="0"/>
          </a:p>
          <a:p>
            <a:pPr lvl="1"/>
            <a:r>
              <a:rPr lang="el-GR" dirty="0"/>
              <a:t>Συνέπειες του Κατώτατου Ορίου Τιμών</a:t>
            </a:r>
            <a:r>
              <a:rPr lang="en-US" dirty="0"/>
              <a:t>:</a:t>
            </a:r>
          </a:p>
          <a:p>
            <a:pPr lvl="2"/>
            <a:r>
              <a:rPr lang="el-GR" i="1" dirty="0"/>
              <a:t>Πλεονάσματα</a:t>
            </a:r>
            <a:r>
              <a:rPr lang="en-US" dirty="0"/>
              <a:t>: </a:t>
            </a:r>
            <a:r>
              <a:rPr lang="el-GR" dirty="0"/>
              <a:t>Στην τιμή ισορροπίας</a:t>
            </a:r>
            <a:r>
              <a:rPr lang="en-US" dirty="0"/>
              <a:t> $15 </a:t>
            </a:r>
            <a:r>
              <a:rPr lang="el-GR" dirty="0"/>
              <a:t>στο Σχήμα 3, η ζητούμενη ποσότητα ισούται με την προσφερόμενη ποσότητα. Στην τιμή</a:t>
            </a:r>
            <a:r>
              <a:rPr lang="en-US" dirty="0"/>
              <a:t> $20, </a:t>
            </a:r>
            <a:r>
              <a:rPr lang="el-GR" dirty="0"/>
              <a:t>υπάρχει πλεόνασμα</a:t>
            </a:r>
            <a:endParaRPr lang="en-US" dirty="0"/>
          </a:p>
          <a:p>
            <a:pPr lvl="2"/>
            <a:r>
              <a:rPr lang="el-GR" i="1" dirty="0"/>
              <a:t>Λιγότερες Συναλλαγές</a:t>
            </a:r>
            <a:r>
              <a:rPr lang="en-US" dirty="0"/>
              <a:t>: </a:t>
            </a:r>
            <a:r>
              <a:rPr lang="el-GR" dirty="0"/>
              <a:t>Στην τιμή ισορροπίας πωλούνται 130 μονάδες του αγαθού. Στο κατώτατο όριο για την τιμή πωλούνται 90 μονάδες</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429252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Κατώτατο Όριο Τιμής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14</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3</a:t>
            </a:r>
          </a:p>
        </p:txBody>
      </p:sp>
      <p:pic>
        <p:nvPicPr>
          <p:cNvPr id="6" name="Εικόνα 5">
            <a:extLst>
              <a:ext uri="{FF2B5EF4-FFF2-40B4-BE49-F238E27FC236}">
                <a16:creationId xmlns:a16="http://schemas.microsoft.com/office/drawing/2014/main" id="{08F00126-023E-44D4-A774-118C04AD8C43}"/>
              </a:ext>
            </a:extLst>
          </p:cNvPr>
          <p:cNvPicPr>
            <a:picLocks noChangeAspect="1"/>
          </p:cNvPicPr>
          <p:nvPr/>
        </p:nvPicPr>
        <p:blipFill>
          <a:blip r:embed="rId2"/>
          <a:stretch>
            <a:fillRect/>
          </a:stretch>
        </p:blipFill>
        <p:spPr>
          <a:xfrm>
            <a:off x="295421" y="1706027"/>
            <a:ext cx="8553157" cy="3701651"/>
          </a:xfrm>
          <a:prstGeom prst="rect">
            <a:avLst/>
          </a:prstGeom>
        </p:spPr>
      </p:pic>
    </p:spTree>
    <p:extLst>
      <p:ext uri="{BB962C8B-B14F-4D97-AF65-F5344CB8AC3E}">
        <p14:creationId xmlns:p14="http://schemas.microsoft.com/office/powerpoint/2010/main" val="437956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4-2  </a:t>
            </a:r>
            <a:r>
              <a:rPr lang="el-GR" dirty="0"/>
              <a:t>Έλεγχοι Τιμών </a:t>
            </a:r>
            <a:r>
              <a:rPr lang="en-US" sz="1400" dirty="0"/>
              <a:t>(6 </a:t>
            </a:r>
            <a:r>
              <a:rPr lang="el-GR" sz="1400" dirty="0"/>
              <a:t>από</a:t>
            </a:r>
            <a:r>
              <a:rPr lang="en-US" sz="1400" dirty="0"/>
              <a:t> 7) </a:t>
            </a:r>
          </a:p>
        </p:txBody>
      </p:sp>
      <p:sp>
        <p:nvSpPr>
          <p:cNvPr id="3" name="Content Placeholder 2"/>
          <p:cNvSpPr>
            <a:spLocks noGrp="1"/>
          </p:cNvSpPr>
          <p:nvPr>
            <p:ph idx="1"/>
          </p:nvPr>
        </p:nvSpPr>
        <p:spPr>
          <a:xfrm>
            <a:off x="528794" y="1651747"/>
            <a:ext cx="8329089" cy="5206253"/>
          </a:xfrm>
        </p:spPr>
        <p:txBody>
          <a:bodyPr>
            <a:normAutofit/>
          </a:bodyPr>
          <a:lstStyle/>
          <a:p>
            <a:r>
              <a:rPr lang="en-US" dirty="0"/>
              <a:t>4-2</a:t>
            </a:r>
            <a:r>
              <a:rPr lang="el-GR" dirty="0"/>
              <a:t>β</a:t>
            </a:r>
            <a:r>
              <a:rPr lang="en-US" dirty="0"/>
              <a:t>  </a:t>
            </a:r>
            <a:r>
              <a:rPr lang="el-GR" dirty="0"/>
              <a:t>Κατώτατο Όριο Τιμών</a:t>
            </a:r>
            <a:r>
              <a:rPr lang="en-US" dirty="0"/>
              <a:t>: </a:t>
            </a:r>
            <a:r>
              <a:rPr lang="el-GR" dirty="0"/>
              <a:t>Ορισμός και Συνέπειες </a:t>
            </a:r>
            <a:r>
              <a:rPr lang="en-US" sz="1400" b="0" dirty="0"/>
              <a:t>(</a:t>
            </a:r>
            <a:r>
              <a:rPr lang="el-GR" sz="1400" b="0" dirty="0"/>
              <a:t>συνέχεια</a:t>
            </a:r>
            <a:r>
              <a:rPr lang="en-US" sz="1400" b="0" dirty="0"/>
              <a:t>)</a:t>
            </a:r>
            <a:endParaRPr lang="en-US" dirty="0"/>
          </a:p>
          <a:p>
            <a:pPr lvl="1"/>
            <a:r>
              <a:rPr lang="el-GR" dirty="0"/>
              <a:t>Κατώτατος Μισθός </a:t>
            </a:r>
            <a:r>
              <a:rPr lang="en-US" dirty="0"/>
              <a:t>– </a:t>
            </a:r>
            <a:r>
              <a:rPr lang="el-GR" dirty="0"/>
              <a:t>Ο κατώτατος μισθός είναι ένα κατώτατο όριο τιμής για την ανειδίκευτη εργασία</a:t>
            </a:r>
            <a:endParaRPr lang="en-US" dirty="0"/>
          </a:p>
          <a:p>
            <a:pPr lvl="1"/>
            <a:r>
              <a:rPr lang="el-GR" dirty="0"/>
              <a:t>Στο Σχήμα</a:t>
            </a:r>
            <a:r>
              <a:rPr lang="en-US" dirty="0"/>
              <a:t> 4, </a:t>
            </a:r>
            <a:r>
              <a:rPr lang="el-GR" dirty="0"/>
              <a:t>στον μισθό ισορροπίας</a:t>
            </a:r>
            <a:r>
              <a:rPr lang="en-US" dirty="0"/>
              <a:t> </a:t>
            </a:r>
            <a:r>
              <a:rPr lang="el-GR" dirty="0"/>
              <a:t>απασχολούνται</a:t>
            </a:r>
            <a:r>
              <a:rPr lang="en-US" dirty="0"/>
              <a:t> </a:t>
            </a:r>
            <a:r>
              <a:rPr lang="en-US" i="1" dirty="0"/>
              <a:t>N</a:t>
            </a:r>
            <a:r>
              <a:rPr lang="en-US" i="1" baseline="-25000" dirty="0"/>
              <a:t>1</a:t>
            </a:r>
            <a:r>
              <a:rPr lang="en-US" dirty="0"/>
              <a:t> </a:t>
            </a:r>
            <a:r>
              <a:rPr lang="el-GR" dirty="0"/>
              <a:t>εργαζόμενοι</a:t>
            </a:r>
            <a:endParaRPr lang="en-US" dirty="0"/>
          </a:p>
          <a:p>
            <a:pPr lvl="1"/>
            <a:r>
              <a:rPr lang="el-GR" dirty="0"/>
              <a:t>Στο υψηλότερο, κατώτατο μισθό</a:t>
            </a:r>
            <a:r>
              <a:rPr lang="en-US" dirty="0"/>
              <a:t> </a:t>
            </a:r>
            <a:r>
              <a:rPr lang="en-US" i="1" dirty="0"/>
              <a:t>N</a:t>
            </a:r>
            <a:r>
              <a:rPr lang="en-US" i="1" baseline="-25000" dirty="0"/>
              <a:t>3</a:t>
            </a:r>
            <a:r>
              <a:rPr lang="en-US" dirty="0"/>
              <a:t> </a:t>
            </a:r>
            <a:r>
              <a:rPr lang="el-GR" dirty="0"/>
              <a:t>άτομα επιθυμούν να εργαστούν, αλλά μόνο οι</a:t>
            </a:r>
            <a:r>
              <a:rPr lang="en-US" dirty="0"/>
              <a:t> </a:t>
            </a:r>
            <a:r>
              <a:rPr lang="en-US" i="1" dirty="0"/>
              <a:t>N</a:t>
            </a:r>
            <a:r>
              <a:rPr lang="en-US" i="1" baseline="-25000" dirty="0"/>
              <a:t>2</a:t>
            </a:r>
            <a:r>
              <a:rPr lang="en-US" dirty="0"/>
              <a:t> </a:t>
            </a:r>
            <a:r>
              <a:rPr lang="el-GR" dirty="0"/>
              <a:t>εργάζονται πράγματι</a:t>
            </a:r>
            <a:endParaRPr lang="en-US" dirty="0"/>
          </a:p>
          <a:p>
            <a:pPr lvl="1"/>
            <a:r>
              <a:rPr lang="el-GR" dirty="0"/>
              <a:t>Συνολικά, οι επιπτώσεις του κατώτατου μισθού είναι:</a:t>
            </a:r>
            <a:endParaRPr lang="en-US" dirty="0"/>
          </a:p>
          <a:p>
            <a:pPr lvl="2"/>
            <a:r>
              <a:rPr lang="en-US" dirty="0"/>
              <a:t>1. </a:t>
            </a:r>
            <a:r>
              <a:rPr lang="el-GR" dirty="0"/>
              <a:t>πλεόνασμα ανειδίκευτων εργατών και</a:t>
            </a:r>
            <a:endParaRPr lang="en-US" dirty="0"/>
          </a:p>
          <a:p>
            <a:pPr lvl="2"/>
            <a:r>
              <a:rPr lang="en-US" dirty="0"/>
              <a:t>2. </a:t>
            </a:r>
            <a:r>
              <a:rPr lang="el-GR" dirty="0"/>
              <a:t>απασχόληση λιγότερων εργατών</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15</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98104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Επιπτώσεις του Κατώτατου Μισθού</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16</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4</a:t>
            </a:r>
          </a:p>
        </p:txBody>
      </p:sp>
      <p:pic>
        <p:nvPicPr>
          <p:cNvPr id="6" name="Εικόνα 5">
            <a:extLst>
              <a:ext uri="{FF2B5EF4-FFF2-40B4-BE49-F238E27FC236}">
                <a16:creationId xmlns:a16="http://schemas.microsoft.com/office/drawing/2014/main" id="{94BA6601-02AF-42A8-B8C7-FB77D0FC8294}"/>
              </a:ext>
            </a:extLst>
          </p:cNvPr>
          <p:cNvPicPr>
            <a:picLocks noChangeAspect="1"/>
          </p:cNvPicPr>
          <p:nvPr/>
        </p:nvPicPr>
        <p:blipFill>
          <a:blip r:embed="rId2"/>
          <a:stretch>
            <a:fillRect/>
          </a:stretch>
        </p:blipFill>
        <p:spPr>
          <a:xfrm>
            <a:off x="606663" y="1313378"/>
            <a:ext cx="8016831" cy="5139520"/>
          </a:xfrm>
          <a:prstGeom prst="rect">
            <a:avLst/>
          </a:prstGeom>
        </p:spPr>
      </p:pic>
    </p:spTree>
    <p:extLst>
      <p:ext uri="{BB962C8B-B14F-4D97-AF65-F5344CB8AC3E}">
        <p14:creationId xmlns:p14="http://schemas.microsoft.com/office/powerpoint/2010/main" val="318739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Ένας Υψηλότερος Μισθός και η Κλίση της Καμπύλης Ζήτησης για Ανειδίκευτο Εργατικό Δυναμικό</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5</a:t>
            </a:r>
          </a:p>
        </p:txBody>
      </p:sp>
      <p:pic>
        <p:nvPicPr>
          <p:cNvPr id="6" name="Εικόνα 5">
            <a:extLst>
              <a:ext uri="{FF2B5EF4-FFF2-40B4-BE49-F238E27FC236}">
                <a16:creationId xmlns:a16="http://schemas.microsoft.com/office/drawing/2014/main" id="{EAA8620B-DED5-4EFB-AFE5-12F82A2C60B4}"/>
              </a:ext>
            </a:extLst>
          </p:cNvPr>
          <p:cNvPicPr>
            <a:picLocks noChangeAspect="1"/>
          </p:cNvPicPr>
          <p:nvPr/>
        </p:nvPicPr>
        <p:blipFill>
          <a:blip r:embed="rId2"/>
          <a:stretch>
            <a:fillRect/>
          </a:stretch>
        </p:blipFill>
        <p:spPr>
          <a:xfrm>
            <a:off x="1258564" y="1538918"/>
            <a:ext cx="6836898" cy="4718800"/>
          </a:xfrm>
          <a:prstGeom prst="rect">
            <a:avLst/>
          </a:prstGeom>
        </p:spPr>
      </p:pic>
    </p:spTree>
    <p:extLst>
      <p:ext uri="{BB962C8B-B14F-4D97-AF65-F5344CB8AC3E}">
        <p14:creationId xmlns:p14="http://schemas.microsoft.com/office/powerpoint/2010/main" val="411704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4-2  </a:t>
            </a:r>
            <a:r>
              <a:rPr lang="el-GR" dirty="0"/>
              <a:t>Έλεγχοι Τιμών </a:t>
            </a:r>
            <a:r>
              <a:rPr lang="en-US" sz="1400" dirty="0"/>
              <a:t>(7 </a:t>
            </a:r>
            <a:r>
              <a:rPr lang="el-GR" sz="1400" dirty="0"/>
              <a:t>από</a:t>
            </a:r>
            <a:r>
              <a:rPr lang="en-US" sz="1400" dirty="0"/>
              <a:t> 7) </a:t>
            </a:r>
          </a:p>
        </p:txBody>
      </p:sp>
      <p:sp>
        <p:nvSpPr>
          <p:cNvPr id="3" name="Content Placeholder 2"/>
          <p:cNvSpPr>
            <a:spLocks noGrp="1"/>
          </p:cNvSpPr>
          <p:nvPr>
            <p:ph idx="1"/>
          </p:nvPr>
        </p:nvSpPr>
        <p:spPr>
          <a:xfrm>
            <a:off x="528794" y="1786219"/>
            <a:ext cx="8329089" cy="4622520"/>
          </a:xfrm>
        </p:spPr>
        <p:txBody>
          <a:bodyPr>
            <a:normAutofit fontScale="92500" lnSpcReduction="20000"/>
          </a:bodyPr>
          <a:lstStyle/>
          <a:p>
            <a:r>
              <a:rPr lang="en-US" dirty="0"/>
              <a:t>4-2</a:t>
            </a:r>
            <a:r>
              <a:rPr lang="el-GR" dirty="0"/>
              <a:t>β</a:t>
            </a:r>
            <a:r>
              <a:rPr lang="en-US" dirty="0"/>
              <a:t>  </a:t>
            </a:r>
            <a:r>
              <a:rPr lang="el-GR" dirty="0"/>
              <a:t>Κατώτατο Όριο Τιμών</a:t>
            </a:r>
            <a:r>
              <a:rPr lang="en-US" dirty="0"/>
              <a:t>: </a:t>
            </a:r>
            <a:r>
              <a:rPr lang="el-GR" dirty="0"/>
              <a:t>Ορισμός και Συνέπειες </a:t>
            </a:r>
            <a:r>
              <a:rPr lang="en-US" sz="1400" b="0" dirty="0"/>
              <a:t>(</a:t>
            </a:r>
            <a:r>
              <a:rPr lang="el-GR" sz="1400" b="0" dirty="0"/>
              <a:t>συνέχεια</a:t>
            </a:r>
            <a:r>
              <a:rPr lang="en-US" sz="1400" b="0" dirty="0"/>
              <a:t>)</a:t>
            </a:r>
            <a:endParaRPr lang="en-US" dirty="0"/>
          </a:p>
          <a:p>
            <a:pPr lvl="1"/>
            <a:r>
              <a:rPr lang="el-GR" dirty="0"/>
              <a:t>Κατώτατα Όρια Τιμών, Αλλαγές στα Πλεονάσματα Καταναλωτή και Παραγωγού και Απώλεια Κοινωνικής Ευημερίας</a:t>
            </a:r>
            <a:endParaRPr lang="en-US" dirty="0"/>
          </a:p>
          <a:p>
            <a:pPr lvl="2"/>
            <a:r>
              <a:rPr lang="el-GR" dirty="0"/>
              <a:t>Το Σχήμα</a:t>
            </a:r>
            <a:r>
              <a:rPr lang="en-US" dirty="0"/>
              <a:t> 6 </a:t>
            </a:r>
            <a:r>
              <a:rPr lang="el-GR" dirty="0"/>
              <a:t>παρουσιάζει τα παρακάτω αποτελέσματα του κατώτατου ορίου τιμών</a:t>
            </a:r>
            <a:r>
              <a:rPr lang="en-US" dirty="0"/>
              <a:t>: </a:t>
            </a:r>
          </a:p>
          <a:p>
            <a:pPr lvl="2"/>
            <a:endParaRPr lang="en-US" dirty="0"/>
          </a:p>
          <a:p>
            <a:pPr lvl="2"/>
            <a:endParaRPr lang="en-US" dirty="0"/>
          </a:p>
          <a:p>
            <a:pPr marL="731520" lvl="2" indent="0">
              <a:buNone/>
            </a:pPr>
            <a:endParaRPr lang="en-US" dirty="0"/>
          </a:p>
          <a:p>
            <a:pPr lvl="2"/>
            <a:endParaRPr lang="en-US" dirty="0"/>
          </a:p>
          <a:p>
            <a:pPr lvl="1"/>
            <a:r>
              <a:rPr lang="el-GR" b="1" dirty="0">
                <a:solidFill>
                  <a:srgbClr val="87004A"/>
                </a:solidFill>
              </a:rPr>
              <a:t>Απώλεια Κοινωνικής Ευημερίας</a:t>
            </a:r>
            <a:r>
              <a:rPr lang="en-US" dirty="0"/>
              <a:t>: </a:t>
            </a:r>
            <a:r>
              <a:rPr lang="el-GR" dirty="0"/>
              <a:t>Η ζημία</a:t>
            </a:r>
            <a:r>
              <a:rPr lang="en-US" dirty="0"/>
              <a:t> </a:t>
            </a:r>
            <a:r>
              <a:rPr lang="el-GR" dirty="0"/>
              <a:t>για την κοινωνία λόγω της μη παραγωγής του ανταγωνιστικού, ή καθορισμένου από την προσφορά και τη ζήτηση, επιπέδου παραγωγής</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18</a:t>
            </a:fld>
            <a:endParaRPr lang="en-US" sz="1100" dirty="0">
              <a:latin typeface="Arial Narrow Bold" charset="0"/>
              <a:cs typeface="Arial Narrow Bold" charset="0"/>
            </a:endParaRPr>
          </a:p>
        </p:txBody>
      </p:sp>
      <p:sp>
        <p:nvSpPr>
          <p:cNvPr id="5" name="TextBox 4">
            <a:extLst>
              <a:ext uri="{FF2B5EF4-FFF2-40B4-BE49-F238E27FC236}">
                <a16:creationId xmlns:a16="http://schemas.microsoft.com/office/drawing/2014/main" id="{649DAD1A-6965-4452-92DD-E9BC17C9F5E0}"/>
              </a:ext>
            </a:extLst>
          </p:cNvPr>
          <p:cNvSpPr txBox="1"/>
          <p:nvPr/>
        </p:nvSpPr>
        <p:spPr>
          <a:xfrm>
            <a:off x="4114800" y="2968283"/>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F49B6840-EAE1-43FD-B4DC-92E6B327E190}"/>
              </a:ext>
            </a:extLst>
          </p:cNvPr>
          <p:cNvSpPr txBox="1"/>
          <p:nvPr/>
        </p:nvSpPr>
        <p:spPr>
          <a:xfrm>
            <a:off x="4114800" y="2968283"/>
            <a:ext cx="914400" cy="914400"/>
          </a:xfrm>
          <a:prstGeom prst="rect">
            <a:avLst/>
          </a:prstGeom>
          <a:noFill/>
        </p:spPr>
        <p:txBody>
          <a:bodyPr wrap="square" rtlCol="0">
            <a:spAutoFit/>
          </a:bodyPr>
          <a:lstStyle/>
          <a:p>
            <a:endParaRPr lang="en-US" dirty="0"/>
          </a:p>
        </p:txBody>
      </p:sp>
      <p:pic>
        <p:nvPicPr>
          <p:cNvPr id="8" name="Εικόνα 7">
            <a:extLst>
              <a:ext uri="{FF2B5EF4-FFF2-40B4-BE49-F238E27FC236}">
                <a16:creationId xmlns:a16="http://schemas.microsoft.com/office/drawing/2014/main" id="{3A618B6D-565B-48CA-82DC-D4350F4E9FE9}"/>
              </a:ext>
            </a:extLst>
          </p:cNvPr>
          <p:cNvPicPr>
            <a:picLocks noChangeAspect="1"/>
          </p:cNvPicPr>
          <p:nvPr/>
        </p:nvPicPr>
        <p:blipFill>
          <a:blip r:embed="rId2"/>
          <a:stretch>
            <a:fillRect/>
          </a:stretch>
        </p:blipFill>
        <p:spPr>
          <a:xfrm>
            <a:off x="1940423" y="3736137"/>
            <a:ext cx="4769866" cy="1051870"/>
          </a:xfrm>
          <a:prstGeom prst="rect">
            <a:avLst/>
          </a:prstGeom>
        </p:spPr>
      </p:pic>
    </p:spTree>
    <p:extLst>
      <p:ext uri="{BB962C8B-B14F-4D97-AF65-F5344CB8AC3E}">
        <p14:creationId xmlns:p14="http://schemas.microsoft.com/office/powerpoint/2010/main" val="944895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Κατώτατο όριο τιμής </a:t>
            </a:r>
            <a:r>
              <a:rPr lang="en-US" dirty="0"/>
              <a:t> </a:t>
            </a:r>
            <a:r>
              <a:rPr lang="el-GR" dirty="0"/>
              <a:t>σε γεωργικό προϊόν</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19</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6</a:t>
            </a:r>
          </a:p>
        </p:txBody>
      </p:sp>
      <p:pic>
        <p:nvPicPr>
          <p:cNvPr id="6" name="Εικόνα 5">
            <a:extLst>
              <a:ext uri="{FF2B5EF4-FFF2-40B4-BE49-F238E27FC236}">
                <a16:creationId xmlns:a16="http://schemas.microsoft.com/office/drawing/2014/main" id="{3ADA87D8-035B-481D-B1F4-08C18AB050A7}"/>
              </a:ext>
            </a:extLst>
          </p:cNvPr>
          <p:cNvPicPr>
            <a:picLocks noChangeAspect="1"/>
          </p:cNvPicPr>
          <p:nvPr/>
        </p:nvPicPr>
        <p:blipFill>
          <a:blip r:embed="rId2"/>
          <a:stretch>
            <a:fillRect/>
          </a:stretch>
        </p:blipFill>
        <p:spPr>
          <a:xfrm>
            <a:off x="683187" y="2005762"/>
            <a:ext cx="7554351" cy="3985637"/>
          </a:xfrm>
          <a:prstGeom prst="rect">
            <a:avLst/>
          </a:prstGeom>
        </p:spPr>
      </p:pic>
    </p:spTree>
    <p:extLst>
      <p:ext uri="{BB962C8B-B14F-4D97-AF65-F5344CB8AC3E}">
        <p14:creationId xmlns:p14="http://schemas.microsoft.com/office/powerpoint/2010/main" val="395854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noFill/>
        </p:spPr>
        <p:txBody>
          <a:bodyPr rtlCol="0">
            <a:normAutofit/>
          </a:bodyPr>
          <a:lstStyle/>
          <a:p>
            <a:r>
              <a:rPr lang="en-US" sz="2400" dirty="0">
                <a:solidFill>
                  <a:srgbClr val="87004A"/>
                </a:solidFill>
              </a:rPr>
              <a:t>4-1 </a:t>
            </a:r>
            <a:r>
              <a:rPr lang="en-US" sz="2400" dirty="0"/>
              <a:t>	</a:t>
            </a:r>
            <a:r>
              <a:rPr lang="el-GR" sz="2400" dirty="0"/>
              <a:t>Τιμή</a:t>
            </a:r>
            <a:endParaRPr lang="en-US" sz="2400" dirty="0"/>
          </a:p>
          <a:p>
            <a:r>
              <a:rPr lang="en-US" sz="2400" dirty="0">
                <a:solidFill>
                  <a:srgbClr val="87004A"/>
                </a:solidFill>
              </a:rPr>
              <a:t>4-2 </a:t>
            </a:r>
            <a:r>
              <a:rPr lang="en-US" sz="2400" dirty="0"/>
              <a:t>	</a:t>
            </a:r>
            <a:r>
              <a:rPr lang="el-GR" sz="2400" dirty="0"/>
              <a:t>Έλεγχοι Τιμών</a:t>
            </a:r>
            <a:endParaRPr lang="en-US" sz="2400" dirty="0"/>
          </a:p>
          <a:p>
            <a:r>
              <a:rPr lang="en-US" sz="2400" dirty="0">
                <a:solidFill>
                  <a:srgbClr val="87004A"/>
                </a:solidFill>
              </a:rPr>
              <a:t>4-3 </a:t>
            </a:r>
            <a:r>
              <a:rPr lang="en-US" sz="2400" dirty="0"/>
              <a:t>	</a:t>
            </a:r>
            <a:r>
              <a:rPr lang="el-GR" sz="2400" dirty="0"/>
              <a:t>Δύο Τιμές</a:t>
            </a:r>
            <a:r>
              <a:rPr lang="en-US" sz="2400" dirty="0"/>
              <a:t>: </a:t>
            </a:r>
            <a:r>
              <a:rPr lang="el-GR" sz="2400" dirty="0"/>
              <a:t>Απόλυτες και Σχετικές</a:t>
            </a:r>
            <a:endParaRPr lang="en-US" sz="2400" dirty="0"/>
          </a:p>
        </p:txBody>
      </p:sp>
      <p:sp>
        <p:nvSpPr>
          <p:cNvPr id="2253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639A3E87-5F9C-ED4C-A994-779A6922CFAF}" type="slidenum">
              <a:rPr lang="en-US" sz="1100">
                <a:latin typeface="Arial Narrow Bold" charset="0"/>
                <a:cs typeface="Arial Narrow Bold" charset="0"/>
              </a:rPr>
              <a:pPr eaLnBrk="1" fontAlgn="base" hangingPunct="1">
                <a:spcBef>
                  <a:spcPct val="0"/>
                </a:spcBef>
                <a:spcAft>
                  <a:spcPct val="0"/>
                </a:spcAft>
              </a:pPr>
              <a:t>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73531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4-3  </a:t>
            </a:r>
            <a:r>
              <a:rPr lang="el-GR" dirty="0"/>
              <a:t>Δύο Τιμές</a:t>
            </a:r>
            <a:r>
              <a:rPr lang="en-US" dirty="0"/>
              <a:t>: </a:t>
            </a:r>
            <a:r>
              <a:rPr lang="el-GR" dirty="0"/>
              <a:t>Απόλυτες και Σχετικές </a:t>
            </a:r>
            <a:r>
              <a:rPr lang="en-US" sz="1400" dirty="0"/>
              <a:t>(1 </a:t>
            </a:r>
            <a:r>
              <a:rPr lang="el-GR" sz="1400" dirty="0"/>
              <a:t>από</a:t>
            </a:r>
            <a:r>
              <a:rPr lang="en-US" sz="1400" dirty="0"/>
              <a:t> 2) </a:t>
            </a:r>
          </a:p>
        </p:txBody>
      </p:sp>
      <p:sp>
        <p:nvSpPr>
          <p:cNvPr id="3" name="Content Placeholder 2"/>
          <p:cNvSpPr>
            <a:spLocks noGrp="1"/>
          </p:cNvSpPr>
          <p:nvPr>
            <p:ph idx="1"/>
          </p:nvPr>
        </p:nvSpPr>
        <p:spPr>
          <a:xfrm>
            <a:off x="528794" y="1385047"/>
            <a:ext cx="8329089" cy="5206253"/>
          </a:xfrm>
        </p:spPr>
        <p:txBody>
          <a:bodyPr>
            <a:normAutofit fontScale="92500" lnSpcReduction="10000"/>
          </a:bodyPr>
          <a:lstStyle/>
          <a:p>
            <a:r>
              <a:rPr lang="en-US" dirty="0"/>
              <a:t>4-3</a:t>
            </a:r>
            <a:r>
              <a:rPr lang="el-GR" dirty="0"/>
              <a:t>α</a:t>
            </a:r>
            <a:r>
              <a:rPr lang="en-US" dirty="0"/>
              <a:t>  </a:t>
            </a:r>
            <a:r>
              <a:rPr lang="el-GR" dirty="0"/>
              <a:t>Απόλυτη </a:t>
            </a:r>
            <a:r>
              <a:rPr lang="en-US" dirty="0"/>
              <a:t>(</a:t>
            </a:r>
            <a:r>
              <a:rPr lang="el-GR" dirty="0"/>
              <a:t>Χρηματική</a:t>
            </a:r>
            <a:r>
              <a:rPr lang="en-US" dirty="0"/>
              <a:t>) </a:t>
            </a:r>
            <a:r>
              <a:rPr lang="el-GR" dirty="0"/>
              <a:t>Τιμή</a:t>
            </a:r>
            <a:r>
              <a:rPr lang="en-US" dirty="0"/>
              <a:t> </a:t>
            </a:r>
            <a:r>
              <a:rPr lang="el-GR" dirty="0"/>
              <a:t>και Σχετική Τιμή</a:t>
            </a:r>
            <a:r>
              <a:rPr lang="en-US" dirty="0"/>
              <a:t> Relative Price</a:t>
            </a:r>
          </a:p>
          <a:p>
            <a:pPr lvl="1"/>
            <a:r>
              <a:rPr lang="el-GR" b="1" dirty="0">
                <a:solidFill>
                  <a:srgbClr val="87004A"/>
                </a:solidFill>
              </a:rPr>
              <a:t>Απόλυτη</a:t>
            </a:r>
            <a:r>
              <a:rPr lang="en-US" b="1" dirty="0">
                <a:solidFill>
                  <a:srgbClr val="87004A"/>
                </a:solidFill>
              </a:rPr>
              <a:t> (</a:t>
            </a:r>
            <a:r>
              <a:rPr lang="el-GR" b="1" dirty="0">
                <a:solidFill>
                  <a:srgbClr val="87004A"/>
                </a:solidFill>
              </a:rPr>
              <a:t>Χρηματική</a:t>
            </a:r>
            <a:r>
              <a:rPr lang="en-US" b="1" dirty="0">
                <a:solidFill>
                  <a:srgbClr val="87004A"/>
                </a:solidFill>
              </a:rPr>
              <a:t>) </a:t>
            </a:r>
            <a:r>
              <a:rPr lang="el-GR" b="1" dirty="0">
                <a:solidFill>
                  <a:srgbClr val="87004A"/>
                </a:solidFill>
              </a:rPr>
              <a:t>Τιμή</a:t>
            </a:r>
            <a:r>
              <a:rPr lang="en-US" b="1" dirty="0"/>
              <a:t>: </a:t>
            </a:r>
            <a:r>
              <a:rPr lang="el-GR" dirty="0"/>
              <a:t>Η τιμή ενός αγαθού σε όρους χρήματος</a:t>
            </a:r>
            <a:endParaRPr lang="en-US" dirty="0"/>
          </a:p>
          <a:p>
            <a:pPr lvl="1"/>
            <a:r>
              <a:rPr lang="el-GR" b="1" dirty="0">
                <a:solidFill>
                  <a:srgbClr val="87004A"/>
                </a:solidFill>
              </a:rPr>
              <a:t>Σχετική Τιμή</a:t>
            </a:r>
            <a:r>
              <a:rPr lang="en-US" b="1" dirty="0"/>
              <a:t>: </a:t>
            </a:r>
            <a:r>
              <a:rPr lang="el-GR" dirty="0"/>
              <a:t>Η τιμή ενός αγαθού αναφορικά με ένα άλλο αγαθό</a:t>
            </a:r>
            <a:endParaRPr lang="en-US" dirty="0"/>
          </a:p>
          <a:p>
            <a:pPr lvl="1"/>
            <a:r>
              <a:rPr lang="el-GR" dirty="0"/>
              <a:t>Υποθέστε ότι η</a:t>
            </a:r>
            <a:r>
              <a:rPr lang="en-US" dirty="0"/>
              <a:t> </a:t>
            </a:r>
            <a:r>
              <a:rPr lang="el-GR" i="1" dirty="0"/>
              <a:t>απόλυτη τιμή</a:t>
            </a:r>
            <a:r>
              <a:rPr lang="en-US" i="1" dirty="0"/>
              <a:t> </a:t>
            </a:r>
            <a:r>
              <a:rPr lang="el-GR" dirty="0"/>
              <a:t>ενός αυτοκινήτου είναι</a:t>
            </a:r>
            <a:r>
              <a:rPr lang="en-US" dirty="0"/>
              <a:t> $30</a:t>
            </a:r>
            <a:r>
              <a:rPr lang="el-GR" dirty="0"/>
              <a:t>.</a:t>
            </a:r>
            <a:r>
              <a:rPr lang="en-US" dirty="0"/>
              <a:t>000 </a:t>
            </a:r>
            <a:r>
              <a:rPr lang="el-GR" dirty="0"/>
              <a:t>και η απόλυτη τιμή ενός ηλεκτρονικού υπολογιστή είναι</a:t>
            </a:r>
            <a:r>
              <a:rPr lang="en-US" dirty="0"/>
              <a:t> $2</a:t>
            </a:r>
            <a:r>
              <a:rPr lang="el-GR" dirty="0"/>
              <a:t>.</a:t>
            </a:r>
            <a:r>
              <a:rPr lang="en-US" dirty="0"/>
              <a:t>000</a:t>
            </a:r>
          </a:p>
          <a:p>
            <a:pPr lvl="1"/>
            <a:r>
              <a:rPr lang="el-GR" dirty="0"/>
              <a:t>Τότε, η</a:t>
            </a:r>
            <a:r>
              <a:rPr lang="en-US" dirty="0"/>
              <a:t> </a:t>
            </a:r>
            <a:r>
              <a:rPr lang="el-GR" i="1" dirty="0"/>
              <a:t>σχετική τιμή</a:t>
            </a:r>
            <a:r>
              <a:rPr lang="en-US" i="1" dirty="0"/>
              <a:t> </a:t>
            </a:r>
            <a:r>
              <a:rPr lang="el-GR" dirty="0"/>
              <a:t>του αυτοκινήτου</a:t>
            </a:r>
            <a:r>
              <a:rPr lang="en-US" dirty="0"/>
              <a:t> (</a:t>
            </a:r>
            <a:r>
              <a:rPr lang="el-GR" dirty="0"/>
              <a:t>σε όρους υπολογιστών</a:t>
            </a:r>
            <a:r>
              <a:rPr lang="en-US" dirty="0"/>
              <a:t>) </a:t>
            </a:r>
            <a:r>
              <a:rPr lang="el-GR" dirty="0"/>
              <a:t>είναι</a:t>
            </a:r>
            <a:r>
              <a:rPr lang="en-US" dirty="0"/>
              <a:t> 15 </a:t>
            </a:r>
            <a:r>
              <a:rPr lang="el-GR" dirty="0"/>
              <a:t>υπολογιστές. Κάποιος πρέπει να θυσιάσει την ευκαιρία να αγοράσει 15 ηλεκτρονικούς υπολογιστές ώστε να αγοράσει ένα αυτοκίνητο </a:t>
            </a:r>
          </a:p>
          <a:p>
            <a:pPr lvl="1"/>
            <a:r>
              <a:rPr lang="el-GR" i="1" dirty="0"/>
              <a:t>Σκεφτείτε ως Οικονομολόγος</a:t>
            </a:r>
            <a:r>
              <a:rPr lang="en-US" i="1" dirty="0"/>
              <a:t>:</a:t>
            </a:r>
            <a:r>
              <a:rPr lang="el-GR" i="1" dirty="0"/>
              <a:t> Η Υψηλότερη Απόλυτη Τιμή</a:t>
            </a:r>
            <a:r>
              <a:rPr lang="en-US" i="1" dirty="0"/>
              <a:t> </a:t>
            </a:r>
            <a:r>
              <a:rPr lang="el-GR" i="1" dirty="0"/>
              <a:t>Μπορεί Ορισμένες Φορές να Συνεπάγεται Χαμηλότερη Σχετική Τιμή</a:t>
            </a:r>
            <a:endParaRPr lang="en-US" i="1"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20</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186279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4-3 </a:t>
            </a:r>
            <a:r>
              <a:rPr lang="el-GR" dirty="0"/>
              <a:t>Δύο Τιμές</a:t>
            </a:r>
            <a:r>
              <a:rPr lang="en-US" dirty="0"/>
              <a:t>: </a:t>
            </a:r>
            <a:r>
              <a:rPr lang="el-GR" dirty="0"/>
              <a:t>Απόλυτες και Σχετικές </a:t>
            </a:r>
            <a:r>
              <a:rPr lang="en-US" sz="1400" dirty="0"/>
              <a:t>(2 </a:t>
            </a:r>
            <a:r>
              <a:rPr lang="el-GR" sz="1400" dirty="0"/>
              <a:t>από</a:t>
            </a:r>
            <a:r>
              <a:rPr lang="en-US" sz="1400" dirty="0"/>
              <a:t> 2) </a:t>
            </a:r>
          </a:p>
        </p:txBody>
      </p:sp>
      <p:sp>
        <p:nvSpPr>
          <p:cNvPr id="3" name="Content Placeholder 2"/>
          <p:cNvSpPr>
            <a:spLocks noGrp="1"/>
          </p:cNvSpPr>
          <p:nvPr>
            <p:ph idx="1"/>
          </p:nvPr>
        </p:nvSpPr>
        <p:spPr>
          <a:xfrm>
            <a:off x="528794" y="1385047"/>
            <a:ext cx="8329089" cy="5206253"/>
          </a:xfrm>
        </p:spPr>
        <p:txBody>
          <a:bodyPr>
            <a:normAutofit fontScale="92500"/>
          </a:bodyPr>
          <a:lstStyle/>
          <a:p>
            <a:r>
              <a:rPr lang="en-US" dirty="0"/>
              <a:t>4-3</a:t>
            </a:r>
            <a:r>
              <a:rPr lang="el-GR" dirty="0"/>
              <a:t>β</a:t>
            </a:r>
            <a:r>
              <a:rPr lang="en-US" dirty="0"/>
              <a:t>  </a:t>
            </a:r>
            <a:r>
              <a:rPr lang="el-GR" dirty="0"/>
              <a:t>Φόροι σε Συγκεκριμένα Αγαθά και Αλλαγές στις Σχετικές Τιμές</a:t>
            </a:r>
            <a:endParaRPr lang="en-US" dirty="0"/>
          </a:p>
          <a:p>
            <a:pPr lvl="1"/>
            <a:r>
              <a:rPr lang="el-GR" dirty="0"/>
              <a:t>Υποθέστε ότι η τιμή ισορροπίας του αγαθού Χ είναι </a:t>
            </a:r>
            <a:r>
              <a:rPr lang="en-US" dirty="0"/>
              <a:t>$10 </a:t>
            </a:r>
            <a:r>
              <a:rPr lang="el-GR" dirty="0"/>
              <a:t>και η τιμή ισορροπίας του αγαθού</a:t>
            </a:r>
            <a:r>
              <a:rPr lang="en-US" dirty="0"/>
              <a:t> </a:t>
            </a:r>
            <a:r>
              <a:rPr lang="en-US" i="1" dirty="0"/>
              <a:t>Y</a:t>
            </a:r>
            <a:r>
              <a:rPr lang="en-US" dirty="0"/>
              <a:t> </a:t>
            </a:r>
            <a:r>
              <a:rPr lang="el-GR" dirty="0"/>
              <a:t>είναι</a:t>
            </a:r>
            <a:r>
              <a:rPr lang="en-US" dirty="0"/>
              <a:t> $20</a:t>
            </a:r>
          </a:p>
          <a:p>
            <a:pPr lvl="1"/>
            <a:r>
              <a:rPr lang="el-GR" dirty="0"/>
              <a:t>Οι σχετικές τιμές είναι</a:t>
            </a:r>
            <a:r>
              <a:rPr lang="en-US" dirty="0"/>
              <a:t>: </a:t>
            </a:r>
          </a:p>
          <a:p>
            <a:pPr lvl="1"/>
            <a:r>
              <a:rPr lang="el-GR" dirty="0"/>
              <a:t>Τώρα</a:t>
            </a:r>
            <a:r>
              <a:rPr lang="en-US" dirty="0"/>
              <a:t>,</a:t>
            </a:r>
            <a:r>
              <a:rPr lang="el-GR" dirty="0"/>
              <a:t> υποθέστε ότι η κυβέρνηση επιβάλλει έναν φόρο μόνο στην αγορά του αγαθού Χ. Ο φόρος αυξάνει την τιμή που πληρώνει ο καταναλωτής για το αγαθό από</a:t>
            </a:r>
            <a:r>
              <a:rPr lang="en-US" dirty="0"/>
              <a:t> $10 </a:t>
            </a:r>
            <a:r>
              <a:rPr lang="el-GR" dirty="0"/>
              <a:t>σε</a:t>
            </a:r>
            <a:r>
              <a:rPr lang="en-US" dirty="0"/>
              <a:t> $15</a:t>
            </a:r>
            <a:r>
              <a:rPr lang="el-GR" dirty="0"/>
              <a:t>. Πλέον, οι σχετικές τιμές είναι:</a:t>
            </a:r>
            <a:endParaRPr lang="en-US" dirty="0"/>
          </a:p>
          <a:p>
            <a:pPr lvl="1"/>
            <a:endParaRPr lang="en-US" dirty="0"/>
          </a:p>
          <a:p>
            <a:pPr lvl="1"/>
            <a:r>
              <a:rPr lang="el-GR" dirty="0"/>
              <a:t>Ο φόρος καθιστά το αγαθό Χ σχετικά ακριβότερο και καθιστά το αγαθό</a:t>
            </a:r>
            <a:r>
              <a:rPr lang="en-US" dirty="0"/>
              <a:t> </a:t>
            </a:r>
            <a:r>
              <a:rPr lang="en-US" i="1" dirty="0"/>
              <a:t>Y </a:t>
            </a:r>
            <a:r>
              <a:rPr lang="el-GR" dirty="0"/>
              <a:t>σχετικά φθηνότερο. Έτσι, θα αναμέναμε ότι οι καταναλωτές θ αγοράσουν σχετικά λιγότερες μονάδες του Χ και σχετικά περισσότερες μονάδες του</a:t>
            </a:r>
            <a:r>
              <a:rPr lang="en-US" dirty="0"/>
              <a:t> </a:t>
            </a:r>
            <a:r>
              <a:rPr lang="en-US" i="1" dirty="0"/>
              <a:t>Y</a:t>
            </a: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21</a:t>
            </a:fld>
            <a:endParaRPr lang="en-US" sz="1100" dirty="0">
              <a:latin typeface="Arial Narrow Bold" charset="0"/>
              <a:cs typeface="Arial Narrow Bold" charset="0"/>
            </a:endParaRPr>
          </a:p>
        </p:txBody>
      </p:sp>
      <p:pic>
        <p:nvPicPr>
          <p:cNvPr id="4" name="Picture 3" descr="&quot;1 X = 1/2 Y. 1 Y = 2 X.&#10;&quot;&#10;"/>
          <p:cNvPicPr>
            <a:picLocks noChangeAspect="1"/>
          </p:cNvPicPr>
          <p:nvPr/>
        </p:nvPicPr>
        <p:blipFill>
          <a:blip r:embed="rId2"/>
          <a:stretch>
            <a:fillRect/>
          </a:stretch>
        </p:blipFill>
        <p:spPr>
          <a:xfrm>
            <a:off x="4619129" y="2833544"/>
            <a:ext cx="881339" cy="493130"/>
          </a:xfrm>
          <a:prstGeom prst="rect">
            <a:avLst/>
          </a:prstGeom>
        </p:spPr>
      </p:pic>
      <p:pic>
        <p:nvPicPr>
          <p:cNvPr id="5" name="Picture 4" descr="1 X = (3/4) Y. 1 Y = 1.33 X.&#10;"/>
          <p:cNvPicPr>
            <a:picLocks noChangeAspect="1"/>
          </p:cNvPicPr>
          <p:nvPr/>
        </p:nvPicPr>
        <p:blipFill>
          <a:blip r:embed="rId3"/>
          <a:stretch>
            <a:fillRect/>
          </a:stretch>
        </p:blipFill>
        <p:spPr>
          <a:xfrm>
            <a:off x="5149158" y="4278263"/>
            <a:ext cx="1620264" cy="787418"/>
          </a:xfrm>
          <a:prstGeom prst="rect">
            <a:avLst/>
          </a:prstGeom>
        </p:spPr>
      </p:pic>
    </p:spTree>
    <p:extLst>
      <p:ext uri="{BB962C8B-B14F-4D97-AF65-F5344CB8AC3E}">
        <p14:creationId xmlns:p14="http://schemas.microsoft.com/office/powerpoint/2010/main" val="56235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4-1  </a:t>
            </a:r>
            <a:r>
              <a:rPr lang="el-GR" dirty="0"/>
              <a:t>Τιμή</a:t>
            </a:r>
            <a:r>
              <a:rPr lang="en-US" dirty="0"/>
              <a:t> </a:t>
            </a:r>
            <a:r>
              <a:rPr lang="en-US" sz="1400" dirty="0"/>
              <a:t>(1 </a:t>
            </a:r>
            <a:r>
              <a:rPr lang="el-GR" sz="1400" dirty="0"/>
              <a:t>από</a:t>
            </a:r>
            <a:r>
              <a:rPr lang="en-US" sz="1400" dirty="0"/>
              <a:t> 4) </a:t>
            </a:r>
          </a:p>
        </p:txBody>
      </p:sp>
      <p:sp>
        <p:nvSpPr>
          <p:cNvPr id="3" name="Content Placeholder 2"/>
          <p:cNvSpPr>
            <a:spLocks noGrp="1"/>
          </p:cNvSpPr>
          <p:nvPr>
            <p:ph idx="1"/>
          </p:nvPr>
        </p:nvSpPr>
        <p:spPr>
          <a:xfrm>
            <a:off x="466082" y="1325287"/>
            <a:ext cx="8329089" cy="4938057"/>
          </a:xfrm>
        </p:spPr>
        <p:txBody>
          <a:bodyPr/>
          <a:lstStyle/>
          <a:p>
            <a:pPr lvl="1"/>
            <a:r>
              <a:rPr lang="el-GR" dirty="0"/>
              <a:t>Για τους περισσότερους ανθρώπους η τιμή είναι ένας αριθμός με το σήμα του δολαρίου μπροστά από αυτόν</a:t>
            </a:r>
            <a:r>
              <a:rPr lang="en-US" dirty="0"/>
              <a:t>,</a:t>
            </a:r>
            <a:r>
              <a:rPr lang="el-GR" dirty="0"/>
              <a:t> όπως για παράδειγμα</a:t>
            </a:r>
            <a:r>
              <a:rPr lang="en-US" dirty="0"/>
              <a:t> $10</a:t>
            </a:r>
          </a:p>
          <a:p>
            <a:pPr lvl="1"/>
            <a:r>
              <a:rPr lang="el-GR" dirty="0"/>
              <a:t>Ωστόσο, η τιμή είναι πολλά περισσότερα</a:t>
            </a:r>
            <a:endParaRPr lang="en-US" dirty="0"/>
          </a:p>
          <a:p>
            <a:pPr lvl="1"/>
            <a:r>
              <a:rPr lang="el-GR" dirty="0"/>
              <a:t>Η τιμή επιτελεί δύο βασικές λειτουργίες. Ενεργεί ως</a:t>
            </a:r>
            <a:r>
              <a:rPr lang="en-US" dirty="0"/>
              <a:t>:</a:t>
            </a:r>
          </a:p>
          <a:p>
            <a:pPr lvl="2"/>
            <a:r>
              <a:rPr lang="en-US" dirty="0"/>
              <a:t>1. </a:t>
            </a:r>
            <a:r>
              <a:rPr lang="el-GR" dirty="0"/>
              <a:t>μέσω κατανομής και</a:t>
            </a:r>
            <a:endParaRPr lang="en-US" dirty="0"/>
          </a:p>
          <a:p>
            <a:pPr lvl="2"/>
            <a:r>
              <a:rPr lang="en-US" dirty="0"/>
              <a:t>2. </a:t>
            </a:r>
            <a:r>
              <a:rPr lang="el-GR" dirty="0"/>
              <a:t>μέσο μετάδοσης πληροφοριών</a:t>
            </a:r>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53043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4-1  </a:t>
            </a:r>
            <a:r>
              <a:rPr lang="el-GR" dirty="0"/>
              <a:t>Τιμή</a:t>
            </a:r>
            <a:r>
              <a:rPr lang="en-US" dirty="0"/>
              <a:t> </a:t>
            </a:r>
            <a:r>
              <a:rPr lang="en-US" sz="1400" dirty="0"/>
              <a:t>(2 </a:t>
            </a:r>
            <a:r>
              <a:rPr lang="el-GR" sz="1400" dirty="0"/>
              <a:t>από</a:t>
            </a:r>
            <a:r>
              <a:rPr lang="en-US" sz="1400" dirty="0"/>
              <a:t> 4) </a:t>
            </a:r>
          </a:p>
        </p:txBody>
      </p:sp>
      <p:sp>
        <p:nvSpPr>
          <p:cNvPr id="3" name="Content Placeholder 2"/>
          <p:cNvSpPr>
            <a:spLocks noGrp="1"/>
          </p:cNvSpPr>
          <p:nvPr>
            <p:ph idx="1"/>
          </p:nvPr>
        </p:nvSpPr>
        <p:spPr/>
        <p:txBody>
          <a:bodyPr>
            <a:normAutofit/>
          </a:bodyPr>
          <a:lstStyle/>
          <a:p>
            <a:r>
              <a:rPr lang="en-US" dirty="0"/>
              <a:t>4-1</a:t>
            </a:r>
            <a:r>
              <a:rPr lang="el-GR" dirty="0"/>
              <a:t>α</a:t>
            </a:r>
            <a:r>
              <a:rPr lang="en-US" dirty="0"/>
              <a:t>  </a:t>
            </a:r>
            <a:r>
              <a:rPr lang="el-GR" dirty="0"/>
              <a:t>Η Τιμή ως Μέσο Κατανομής</a:t>
            </a:r>
            <a:endParaRPr lang="en-US" dirty="0"/>
          </a:p>
          <a:p>
            <a:pPr lvl="1"/>
            <a:r>
              <a:rPr lang="el-GR" dirty="0"/>
              <a:t>Λόγω της σπανιότητας</a:t>
            </a:r>
            <a:r>
              <a:rPr lang="en-US" dirty="0"/>
              <a:t>, </a:t>
            </a:r>
            <a:r>
              <a:rPr lang="el-GR" dirty="0"/>
              <a:t>η ύπαρξη ενός μέσου κατανομής είναι απαραίτητη ώστε να καθορίζεται το ποιος θα πάρει ποια ποσότητα από τους διαθέσιμους περιορισμένους πόρους και αγαθά</a:t>
            </a:r>
            <a:endParaRPr lang="en-US" dirty="0"/>
          </a:p>
          <a:p>
            <a:pPr lvl="2"/>
            <a:r>
              <a:rPr lang="el-GR" dirty="0"/>
              <a:t>Κατανέμει τους πόρους στους παραγωγούς που πληρώνουν για τους πόρους</a:t>
            </a:r>
            <a:endParaRPr lang="en-US" dirty="0"/>
          </a:p>
          <a:p>
            <a:pPr lvl="2"/>
            <a:r>
              <a:rPr lang="el-GR" dirty="0"/>
              <a:t>Κατανέμει αγαθά στους αγοραστές που πληρώνουν για τα αγαθά</a:t>
            </a:r>
            <a:endParaRPr lang="en-US" dirty="0"/>
          </a:p>
          <a:p>
            <a:pPr lvl="2"/>
            <a:r>
              <a:rPr lang="el-GR" dirty="0"/>
              <a:t>Το παραπάνω οδηγεί σε διάκριση κατά των φτωχών ανθρώπων. Ωστόσο, όλα τα μέσα κατανομής οδηγούν σε διάκριση κατά ορισμένων μερών</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9964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4-1  </a:t>
            </a:r>
            <a:r>
              <a:rPr lang="en-US" dirty="0"/>
              <a:t>Price </a:t>
            </a:r>
            <a:r>
              <a:rPr lang="en-US" sz="1400" dirty="0"/>
              <a:t>(3 </a:t>
            </a:r>
            <a:r>
              <a:rPr lang="el-GR" sz="1400" dirty="0"/>
              <a:t>από</a:t>
            </a:r>
            <a:r>
              <a:rPr lang="en-US" sz="1400" dirty="0"/>
              <a:t> 4) </a:t>
            </a:r>
          </a:p>
        </p:txBody>
      </p:sp>
      <p:sp>
        <p:nvSpPr>
          <p:cNvPr id="3" name="Content Placeholder 2"/>
          <p:cNvSpPr>
            <a:spLocks noGrp="1"/>
          </p:cNvSpPr>
          <p:nvPr>
            <p:ph idx="1"/>
          </p:nvPr>
        </p:nvSpPr>
        <p:spPr/>
        <p:txBody>
          <a:bodyPr/>
          <a:lstStyle/>
          <a:p>
            <a:r>
              <a:rPr lang="en-US" dirty="0"/>
              <a:t>4-1</a:t>
            </a:r>
            <a:r>
              <a:rPr lang="el-GR" dirty="0"/>
              <a:t>α</a:t>
            </a:r>
            <a:r>
              <a:rPr lang="en-US" dirty="0"/>
              <a:t>  </a:t>
            </a:r>
            <a:r>
              <a:rPr lang="el-GR" dirty="0"/>
              <a:t>Η Τιμή ως Μέσο Κατανομής </a:t>
            </a:r>
            <a:r>
              <a:rPr lang="en-US" sz="1400" b="0" dirty="0"/>
              <a:t>(</a:t>
            </a:r>
            <a:r>
              <a:rPr lang="el-GR" sz="1400" b="0" dirty="0"/>
              <a:t>συνέχεια</a:t>
            </a:r>
            <a:r>
              <a:rPr lang="en-US" sz="1400" b="0" dirty="0"/>
              <a:t>)</a:t>
            </a:r>
            <a:endParaRPr lang="en-US" dirty="0"/>
          </a:p>
          <a:p>
            <a:pPr lvl="1"/>
            <a:r>
              <a:rPr lang="el-GR" dirty="0"/>
              <a:t>Άλλα μέσα κατανομής</a:t>
            </a:r>
            <a:r>
              <a:rPr lang="en-US" dirty="0"/>
              <a:t>:</a:t>
            </a:r>
          </a:p>
          <a:p>
            <a:pPr lvl="2"/>
            <a:r>
              <a:rPr lang="el-GR" dirty="0"/>
              <a:t>Όποιος έρχεται πρώτος, εξυπηρετείται πρώτος</a:t>
            </a:r>
            <a:endParaRPr lang="en-US" dirty="0"/>
          </a:p>
          <a:p>
            <a:pPr lvl="2"/>
            <a:r>
              <a:rPr lang="el-GR" dirty="0"/>
              <a:t>Μυϊκή δύναμη</a:t>
            </a:r>
            <a:endParaRPr lang="en-US" dirty="0"/>
          </a:p>
          <a:p>
            <a:pPr lvl="2"/>
            <a:r>
              <a:rPr lang="el-GR" dirty="0"/>
              <a:t>Ομορφιά</a:t>
            </a:r>
            <a:endParaRPr lang="en-US" dirty="0"/>
          </a:p>
          <a:p>
            <a:pPr lvl="1"/>
            <a:r>
              <a:rPr lang="el-GR" dirty="0"/>
              <a:t>Με την τιμή σε δολάρια ως μέσο κατανομής, κάποιος μπορεί να παράγει ηλεκτρονικούς υπολογιστές και να τους πουλά έναντι χρημάτων</a:t>
            </a:r>
            <a:r>
              <a:rPr lang="en-US" dirty="0"/>
              <a:t> </a:t>
            </a:r>
            <a:endParaRPr lang="el-GR" dirty="0"/>
          </a:p>
          <a:p>
            <a:pPr lvl="1"/>
            <a:r>
              <a:rPr lang="el-GR" dirty="0"/>
              <a:t>Αν, όμως, το μέσο κατανομής ήταν η μυϊκή δύναμη, δεν θα είχε κίνητρο να παράγει</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5</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826075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4-1  </a:t>
            </a:r>
            <a:r>
              <a:rPr lang="en-US" dirty="0"/>
              <a:t>Price </a:t>
            </a:r>
            <a:r>
              <a:rPr lang="en-US" sz="1400" dirty="0"/>
              <a:t>(4 </a:t>
            </a:r>
            <a:r>
              <a:rPr lang="el-GR" sz="1400" dirty="0"/>
              <a:t>από</a:t>
            </a:r>
            <a:r>
              <a:rPr lang="en-US" sz="1400" dirty="0"/>
              <a:t> 4) </a:t>
            </a:r>
          </a:p>
        </p:txBody>
      </p:sp>
      <p:sp>
        <p:nvSpPr>
          <p:cNvPr id="3" name="Content Placeholder 2"/>
          <p:cNvSpPr>
            <a:spLocks noGrp="1"/>
          </p:cNvSpPr>
          <p:nvPr>
            <p:ph idx="1"/>
          </p:nvPr>
        </p:nvSpPr>
        <p:spPr>
          <a:xfrm>
            <a:off x="528794" y="1653243"/>
            <a:ext cx="8329089" cy="4938057"/>
          </a:xfrm>
        </p:spPr>
        <p:txBody>
          <a:bodyPr>
            <a:normAutofit fontScale="92500"/>
          </a:bodyPr>
          <a:lstStyle/>
          <a:p>
            <a:r>
              <a:rPr lang="en-US" dirty="0"/>
              <a:t>4-1</a:t>
            </a:r>
            <a:r>
              <a:rPr lang="el-GR" dirty="0"/>
              <a:t>β</a:t>
            </a:r>
            <a:r>
              <a:rPr lang="en-US" dirty="0"/>
              <a:t>  </a:t>
            </a:r>
            <a:r>
              <a:rPr lang="el-GR" dirty="0"/>
              <a:t>Η Τιμή ως Μέσο Μετάδοσης Πληροφοριών</a:t>
            </a:r>
            <a:endParaRPr lang="en-US" dirty="0"/>
          </a:p>
          <a:p>
            <a:pPr lvl="1"/>
            <a:r>
              <a:rPr lang="el-GR" dirty="0"/>
              <a:t>Η τιμή και η μεταβολές της μεταδίδουν πληροφορίες σχετικά με το τι συμβαίνει στην αγορά</a:t>
            </a:r>
            <a:endParaRPr lang="en-US" dirty="0"/>
          </a:p>
          <a:p>
            <a:pPr lvl="1"/>
            <a:r>
              <a:rPr lang="el-GR" dirty="0"/>
              <a:t>Συχνά σχετίζεται με τη σχετική σπανιότητα ενός αγαθού</a:t>
            </a:r>
            <a:endParaRPr lang="en-US" dirty="0"/>
          </a:p>
          <a:p>
            <a:pPr lvl="2"/>
            <a:r>
              <a:rPr lang="el-GR" dirty="0"/>
              <a:t>Υποθέστε ότι η</a:t>
            </a:r>
            <a:r>
              <a:rPr lang="en-US" dirty="0"/>
              <a:t> Noelle </a:t>
            </a:r>
            <a:r>
              <a:rPr lang="el-GR" dirty="0"/>
              <a:t>αγοράζει μισό γαλόνι χυμού πορτοκαλιού για</a:t>
            </a:r>
            <a:r>
              <a:rPr lang="en-US" dirty="0"/>
              <a:t> $2</a:t>
            </a:r>
            <a:r>
              <a:rPr lang="el-GR" dirty="0"/>
              <a:t>,</a:t>
            </a:r>
            <a:r>
              <a:rPr lang="en-US" dirty="0"/>
              <a:t>50</a:t>
            </a:r>
          </a:p>
          <a:p>
            <a:pPr lvl="2"/>
            <a:r>
              <a:rPr lang="el-GR" dirty="0"/>
              <a:t>Έπειτα, μία παγωνιά πλήττει τη</a:t>
            </a:r>
            <a:r>
              <a:rPr lang="en-US" dirty="0"/>
              <a:t> Florida </a:t>
            </a:r>
            <a:r>
              <a:rPr lang="el-GR" dirty="0"/>
              <a:t>και καταστρέφει τη μισή σοδειά πορτοκαλιών</a:t>
            </a:r>
            <a:endParaRPr lang="en-US" dirty="0"/>
          </a:p>
          <a:p>
            <a:pPr lvl="2"/>
            <a:r>
              <a:rPr lang="el-GR" dirty="0"/>
              <a:t>Η τιμή του μισού γαλονιού χυμού πορτοκαλιού αυξάνεται σε </a:t>
            </a:r>
            <a:r>
              <a:rPr lang="en-US" dirty="0"/>
              <a:t>$3</a:t>
            </a:r>
            <a:r>
              <a:rPr lang="el-GR" dirty="0"/>
              <a:t>,</a:t>
            </a:r>
            <a:r>
              <a:rPr lang="en-US" dirty="0"/>
              <a:t>50</a:t>
            </a:r>
          </a:p>
          <a:p>
            <a:pPr lvl="2"/>
            <a:r>
              <a:rPr lang="el-GR" dirty="0"/>
              <a:t>Λόγω της υψηλότερης τιμής</a:t>
            </a:r>
            <a:r>
              <a:rPr lang="en-US" dirty="0"/>
              <a:t>, </a:t>
            </a:r>
            <a:r>
              <a:rPr lang="el-GR" dirty="0"/>
              <a:t>η </a:t>
            </a:r>
            <a:r>
              <a:rPr lang="en-US" dirty="0"/>
              <a:t>Noelle </a:t>
            </a:r>
            <a:r>
              <a:rPr lang="el-GR" dirty="0"/>
              <a:t>πλέον αγοράζει ένα τέταρτο του γαλονιού και όχι μισό γαλόνι</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904649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4-2  </a:t>
            </a:r>
            <a:r>
              <a:rPr lang="el-GR" dirty="0"/>
              <a:t>Έλεγχοι Τιμών </a:t>
            </a:r>
            <a:r>
              <a:rPr lang="en-US" sz="1400" dirty="0"/>
              <a:t>(1 </a:t>
            </a:r>
            <a:r>
              <a:rPr lang="el-GR" sz="1400" dirty="0"/>
              <a:t>από</a:t>
            </a:r>
            <a:r>
              <a:rPr lang="en-US" sz="1400" dirty="0"/>
              <a:t> 7) </a:t>
            </a:r>
          </a:p>
        </p:txBody>
      </p:sp>
      <p:sp>
        <p:nvSpPr>
          <p:cNvPr id="3" name="Content Placeholder 2"/>
          <p:cNvSpPr>
            <a:spLocks noGrp="1"/>
          </p:cNvSpPr>
          <p:nvPr>
            <p:ph idx="1"/>
          </p:nvPr>
        </p:nvSpPr>
        <p:spPr>
          <a:xfrm>
            <a:off x="528794" y="1452092"/>
            <a:ext cx="8329089" cy="4938057"/>
          </a:xfrm>
        </p:spPr>
        <p:txBody>
          <a:bodyPr>
            <a:normAutofit/>
          </a:bodyPr>
          <a:lstStyle/>
          <a:p>
            <a:pPr lvl="1"/>
            <a:r>
              <a:rPr lang="el-GR" dirty="0"/>
              <a:t>Οι συνθήκες δεν επιτρέπουν πάντοτε στην τιμή να αποτελεί μέσο κατανομής</a:t>
            </a:r>
            <a:endParaRPr lang="en-US" dirty="0"/>
          </a:p>
          <a:p>
            <a:pPr lvl="1"/>
            <a:r>
              <a:rPr lang="el-GR" dirty="0"/>
              <a:t>Ορισμένες φορές η τιμή ελέγχεται</a:t>
            </a:r>
            <a:endParaRPr lang="en-US" dirty="0"/>
          </a:p>
          <a:p>
            <a:pPr lvl="1"/>
            <a:r>
              <a:rPr lang="el-GR" dirty="0"/>
              <a:t>Υπάρχουν δύο ειδών έλεγχοι τιμών</a:t>
            </a:r>
            <a:r>
              <a:rPr lang="en-US" dirty="0"/>
              <a:t>:</a:t>
            </a:r>
          </a:p>
          <a:p>
            <a:pPr lvl="2"/>
            <a:r>
              <a:rPr lang="el-GR" dirty="0"/>
              <a:t>Ανώτατο όριο τιμών και</a:t>
            </a:r>
            <a:endParaRPr lang="en-US" dirty="0"/>
          </a:p>
          <a:p>
            <a:pPr lvl="2"/>
            <a:r>
              <a:rPr lang="el-GR" dirty="0"/>
              <a:t>Κατώτατο όριο τιμών</a:t>
            </a:r>
            <a:endParaRPr lang="en-US" dirty="0"/>
          </a:p>
          <a:p>
            <a:pPr lvl="1"/>
            <a:r>
              <a:rPr lang="el-GR" dirty="0"/>
              <a:t>Όταν εξετάζουμε τους ελέγχους τιμών, η λέξη </a:t>
            </a:r>
            <a:r>
              <a:rPr lang="en-US" dirty="0"/>
              <a:t>“</a:t>
            </a:r>
            <a:r>
              <a:rPr lang="el-GR" dirty="0"/>
              <a:t>τιμή</a:t>
            </a:r>
            <a:r>
              <a:rPr lang="en-US" dirty="0"/>
              <a:t>” </a:t>
            </a:r>
            <a:r>
              <a:rPr lang="el-GR" dirty="0"/>
              <a:t>χρησιμοποιείται με τη γενική της έννοια</a:t>
            </a:r>
            <a:endParaRPr lang="en-US" dirty="0"/>
          </a:p>
          <a:p>
            <a:pPr lvl="1"/>
            <a:r>
              <a:rPr lang="el-GR" dirty="0"/>
              <a:t>Αναφέρεται, για παράδειγμα, στην τιμή ενός μήλου, την τιμή της εργασίας (μισθός), την τιμή της πίστωσης (επιτόκιο) </a:t>
            </a:r>
            <a:r>
              <a:rPr lang="el-GR" dirty="0" err="1"/>
              <a:t>κ.ο.κ.</a:t>
            </a:r>
            <a:r>
              <a:rPr lang="el-GR" dirty="0"/>
              <a:t> </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7</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41629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4-2  </a:t>
            </a:r>
            <a:r>
              <a:rPr lang="el-GR" dirty="0"/>
              <a:t>Έλεγχοι Τιμών </a:t>
            </a:r>
            <a:r>
              <a:rPr lang="en-US" sz="1400" dirty="0"/>
              <a:t>(2 </a:t>
            </a:r>
            <a:r>
              <a:rPr lang="el-GR" sz="1400" dirty="0"/>
              <a:t>από</a:t>
            </a:r>
            <a:r>
              <a:rPr lang="en-US" sz="1400" dirty="0"/>
              <a:t> 7) </a:t>
            </a:r>
          </a:p>
        </p:txBody>
      </p:sp>
      <p:sp>
        <p:nvSpPr>
          <p:cNvPr id="3" name="Content Placeholder 2"/>
          <p:cNvSpPr>
            <a:spLocks noGrp="1"/>
          </p:cNvSpPr>
          <p:nvPr>
            <p:ph idx="1"/>
          </p:nvPr>
        </p:nvSpPr>
        <p:spPr>
          <a:xfrm>
            <a:off x="528794" y="1653243"/>
            <a:ext cx="8329089" cy="4938057"/>
          </a:xfrm>
        </p:spPr>
        <p:txBody>
          <a:bodyPr>
            <a:normAutofit lnSpcReduction="10000"/>
          </a:bodyPr>
          <a:lstStyle/>
          <a:p>
            <a:r>
              <a:rPr lang="en-US" dirty="0"/>
              <a:t>4-2a  </a:t>
            </a:r>
            <a:r>
              <a:rPr lang="el-GR" dirty="0"/>
              <a:t>Ανώτατο Όριο Τιμών</a:t>
            </a:r>
            <a:endParaRPr lang="en-US" dirty="0"/>
          </a:p>
          <a:p>
            <a:pPr lvl="1"/>
            <a:r>
              <a:rPr lang="el-GR" dirty="0"/>
              <a:t>Το ανώτατο όριο τιμών είναι μία μέγιστη τιμή η οποία έχει καθοριστεί από την κυβέρνηση, πάνω από την οποία δε μπορεί να διεξαχθεί νόμιμο εμπόριο</a:t>
            </a:r>
            <a:endParaRPr lang="en-US" dirty="0"/>
          </a:p>
          <a:p>
            <a:pPr lvl="1"/>
            <a:r>
              <a:rPr lang="el-GR" dirty="0"/>
              <a:t>Στο παράδειγμα του Σχήματος 1, υποθέστε ότι το ανώτατο όριο για την τιμή είναι</a:t>
            </a:r>
            <a:r>
              <a:rPr lang="en-US" dirty="0"/>
              <a:t> $8</a:t>
            </a:r>
            <a:r>
              <a:rPr lang="el-GR" dirty="0"/>
              <a:t>. Αυτό οδηγεί σε:</a:t>
            </a:r>
            <a:endParaRPr lang="en-US" dirty="0"/>
          </a:p>
          <a:p>
            <a:pPr lvl="2"/>
            <a:r>
              <a:rPr lang="el-GR" i="1" dirty="0"/>
              <a:t>Ελλείμματα</a:t>
            </a:r>
            <a:r>
              <a:rPr lang="en-US" dirty="0"/>
              <a:t>: </a:t>
            </a:r>
            <a:r>
              <a:rPr lang="el-GR" dirty="0"/>
              <a:t>Στην τιμή ισορροπίας </a:t>
            </a:r>
            <a:r>
              <a:rPr lang="en-US" dirty="0"/>
              <a:t>$12 </a:t>
            </a:r>
            <a:r>
              <a:rPr lang="el-GR" dirty="0"/>
              <a:t>η ζητούμενη ποσότητα ισούται με την προσφερόμενη ποσότητα. Στην τιμή</a:t>
            </a:r>
            <a:r>
              <a:rPr lang="en-US" dirty="0"/>
              <a:t> $8, </a:t>
            </a:r>
            <a:r>
              <a:rPr lang="el-GR" dirty="0"/>
              <a:t>υπάρχει έλλειμμα</a:t>
            </a:r>
            <a:endParaRPr lang="en-US" dirty="0"/>
          </a:p>
          <a:p>
            <a:pPr lvl="2"/>
            <a:r>
              <a:rPr lang="el-GR" i="1" dirty="0"/>
              <a:t>Λιγότερες Συναλλαγές</a:t>
            </a:r>
            <a:r>
              <a:rPr lang="en-US" dirty="0"/>
              <a:t>: </a:t>
            </a:r>
            <a:r>
              <a:rPr lang="el-GR" dirty="0"/>
              <a:t>Στην τιμή ισορροπίας πωλούνται 150 μονάδες. Στην τιμή </a:t>
            </a:r>
            <a:r>
              <a:rPr lang="en-US" dirty="0"/>
              <a:t>$8</a:t>
            </a:r>
            <a:r>
              <a:rPr lang="el-GR" dirty="0"/>
              <a:t> πωλούνται</a:t>
            </a:r>
            <a:r>
              <a:rPr lang="en-US" dirty="0"/>
              <a:t> 100</a:t>
            </a:r>
          </a:p>
          <a:p>
            <a:pPr lvl="2"/>
            <a:r>
              <a:rPr lang="el-GR" i="1" dirty="0"/>
              <a:t>Μη Τιμολογιακά Μέσα Κατανομής</a:t>
            </a:r>
            <a:r>
              <a:rPr lang="en-US" i="1" dirty="0"/>
              <a:t>: </a:t>
            </a:r>
            <a:r>
              <a:rPr lang="el-GR" dirty="0"/>
              <a:t>Η χαμηλότερη τιμή των</a:t>
            </a:r>
            <a:r>
              <a:rPr lang="en-US" dirty="0"/>
              <a:t> $8 </a:t>
            </a:r>
            <a:r>
              <a:rPr lang="el-GR" dirty="0"/>
              <a:t>κατανέμει μόνο μερικώς το αγαθό</a:t>
            </a:r>
            <a:endParaRPr lang="en-US" i="1"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8</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32568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Ένα Ανώτατο Όριο Τιμής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9</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a:t>
            </a:r>
          </a:p>
        </p:txBody>
      </p:sp>
      <p:pic>
        <p:nvPicPr>
          <p:cNvPr id="6" name="Εικόνα 5">
            <a:extLst>
              <a:ext uri="{FF2B5EF4-FFF2-40B4-BE49-F238E27FC236}">
                <a16:creationId xmlns:a16="http://schemas.microsoft.com/office/drawing/2014/main" id="{3BAA6E43-6C36-4149-B46C-D932917D64C6}"/>
              </a:ext>
            </a:extLst>
          </p:cNvPr>
          <p:cNvPicPr>
            <a:picLocks noChangeAspect="1"/>
          </p:cNvPicPr>
          <p:nvPr/>
        </p:nvPicPr>
        <p:blipFill>
          <a:blip r:embed="rId2"/>
          <a:stretch>
            <a:fillRect/>
          </a:stretch>
        </p:blipFill>
        <p:spPr>
          <a:xfrm>
            <a:off x="234362" y="1957936"/>
            <a:ext cx="8675275" cy="3110169"/>
          </a:xfrm>
          <a:prstGeom prst="rect">
            <a:avLst/>
          </a:prstGeom>
        </p:spPr>
      </p:pic>
    </p:spTree>
    <p:extLst>
      <p:ext uri="{BB962C8B-B14F-4D97-AF65-F5344CB8AC3E}">
        <p14:creationId xmlns:p14="http://schemas.microsoft.com/office/powerpoint/2010/main" val="1722746628"/>
      </p:ext>
    </p:extLst>
  </p:cSld>
  <p:clrMapOvr>
    <a:masterClrMapping/>
  </p:clrMapOvr>
</p:sld>
</file>

<file path=ppt/theme/theme1.xml><?xml version="1.0" encoding="utf-8"?>
<a:theme xmlns:a="http://schemas.openxmlformats.org/drawingml/2006/main" name="Arnold12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Arnold12e_new.pot</Template>
  <TotalTime>1119</TotalTime>
  <Words>1378</Words>
  <Application>Microsoft Office PowerPoint</Application>
  <PresentationFormat>Προβολή στην οθόνη (4:3)</PresentationFormat>
  <Paragraphs>130</Paragraphs>
  <Slides>21</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21</vt:i4>
      </vt:variant>
    </vt:vector>
  </HeadingPairs>
  <TitlesOfParts>
    <vt:vector size="30" baseType="lpstr">
      <vt:lpstr>Arial</vt:lpstr>
      <vt:lpstr>Arial Narrow</vt:lpstr>
      <vt:lpstr>Arial Narrow Bold</vt:lpstr>
      <vt:lpstr>Calibri</vt:lpstr>
      <vt:lpstr>Century Gothic</vt:lpstr>
      <vt:lpstr>Century Schoolbook</vt:lpstr>
      <vt:lpstr>Lucida Grande</vt:lpstr>
      <vt:lpstr>Palatino Linotype</vt:lpstr>
      <vt:lpstr>Arnold12e_new</vt:lpstr>
      <vt:lpstr>4</vt:lpstr>
      <vt:lpstr>Παρουσίαση του PowerPoint</vt:lpstr>
      <vt:lpstr>4-1  Τιμή (1 από 4) </vt:lpstr>
      <vt:lpstr>4-1  Τιμή (2 από 4) </vt:lpstr>
      <vt:lpstr>4-1  Price (3 από 4) </vt:lpstr>
      <vt:lpstr>4-1  Price (4 από 4) </vt:lpstr>
      <vt:lpstr>4-2  Έλεγχοι Τιμών (1 από 7) </vt:lpstr>
      <vt:lpstr>4-2  Έλεγχοι Τιμών (2 από 7) </vt:lpstr>
      <vt:lpstr>Ένα Ανώτατο Όριο Τιμής</vt:lpstr>
      <vt:lpstr>4-2  Έλεγχοι Τιμών (3 από 7) </vt:lpstr>
      <vt:lpstr>4-2  Έλεγχοι Τιμών (4 από 7) </vt:lpstr>
      <vt:lpstr>Η Αγορά Νεφρών</vt:lpstr>
      <vt:lpstr>4-2  Έλεγχοι Τιμών (5 από 7) </vt:lpstr>
      <vt:lpstr>Κατώτατο Όριο Τιμής</vt:lpstr>
      <vt:lpstr>4-2  Έλεγχοι Τιμών (6 από 7) </vt:lpstr>
      <vt:lpstr>Επιπτώσεις του Κατώτατου Μισθού</vt:lpstr>
      <vt:lpstr>Ένας Υψηλότερος Μισθός και η Κλίση της Καμπύλης Ζήτησης για Ανειδίκευτο Εργατικό Δυναμικό</vt:lpstr>
      <vt:lpstr>4-2  Έλεγχοι Τιμών (7 από 7) </vt:lpstr>
      <vt:lpstr>Κατώτατο όριο τιμής  σε γεωργικό προϊόν</vt:lpstr>
      <vt:lpstr>4-3  Δύο Τιμές: Απόλυτες και Σχετικές (1 από 2) </vt:lpstr>
      <vt:lpstr>4-3 Δύο Τιμές: Απόλυτες και Σχετικές (2 από 2) </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pc3</cp:lastModifiedBy>
  <cp:revision>103</cp:revision>
  <dcterms:created xsi:type="dcterms:W3CDTF">2017-01-09T20:37:40Z</dcterms:created>
  <dcterms:modified xsi:type="dcterms:W3CDTF">2021-06-29T09:18:20Z</dcterms:modified>
</cp:coreProperties>
</file>