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4649" r:id="rId2"/>
  </p:sldMasterIdLst>
  <p:notesMasterIdLst>
    <p:notesMasterId r:id="rId28"/>
  </p:notesMasterIdLst>
  <p:sldIdLst>
    <p:sldId id="579" r:id="rId3"/>
    <p:sldId id="580" r:id="rId4"/>
    <p:sldId id="581" r:id="rId5"/>
    <p:sldId id="386" r:id="rId6"/>
    <p:sldId id="569" r:id="rId7"/>
    <p:sldId id="575" r:id="rId8"/>
    <p:sldId id="572" r:id="rId9"/>
    <p:sldId id="573" r:id="rId10"/>
    <p:sldId id="574" r:id="rId11"/>
    <p:sldId id="57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78" r:id="rId20"/>
    <p:sldId id="559" r:id="rId21"/>
    <p:sldId id="560" r:id="rId22"/>
    <p:sldId id="561" r:id="rId23"/>
    <p:sldId id="565" r:id="rId24"/>
    <p:sldId id="566" r:id="rId25"/>
    <p:sldId id="567" r:id="rId26"/>
    <p:sldId id="568" r:id="rId27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B8"/>
    <a:srgbClr val="FF0066"/>
    <a:srgbClr val="C3DEEB"/>
    <a:srgbClr val="660033"/>
    <a:srgbClr val="663300"/>
    <a:srgbClr val="FF9900"/>
    <a:srgbClr val="00003A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581" autoAdjust="0"/>
  </p:normalViewPr>
  <p:slideViewPr>
    <p:cSldViewPr>
      <p:cViewPr varScale="1">
        <p:scale>
          <a:sx n="76" d="100"/>
          <a:sy n="76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5EE0D47-0C7F-45AF-84D9-2EC8A39E69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B693D-7E63-4CBE-8E24-4D7D1945160C}" type="slidenum">
              <a:rPr lang="el-GR" altLang="el-GR" smtClean="0"/>
              <a:pPr/>
              <a:t>15</a:t>
            </a:fld>
            <a:endParaRPr lang="el-GR" altLang="el-GR" smtClean="0">
              <a:latin typeface="Times New Roman Greek" charset="-95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GB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039B6-C08A-4F16-8A70-2AE666B4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78FA-4AF1-4F42-A74E-C1201081F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371CB-F653-4CE6-9057-C1EE69D75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D663-8E9A-4AF8-AEF5-8119F8AC3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EE1AA-10C2-4CAB-9D9A-AEBA41B6FB78}" type="slidenum">
              <a:rPr lang="el-GR"/>
              <a:pPr>
                <a:defRPr/>
              </a:pPr>
              <a:t>‹#›</a:t>
            </a:fld>
            <a:endParaRPr lang="el-GR">
              <a:latin typeface="Times New Roman Greek" charset="-95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50EE-A016-4F46-9BFC-3E22586E9886}" type="slidenum">
              <a:rPr lang="el-GR"/>
              <a:pPr>
                <a:defRPr/>
              </a:pPr>
              <a:t>‹#›</a:t>
            </a:fld>
            <a:endParaRPr lang="el-GR">
              <a:latin typeface="Times New Roman Greek" charset="-95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34E37-1070-4A3C-8CFC-49241A9BEA4B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78B2-4C60-46F3-9BDB-3299CF8EE39A}" type="slidenum">
              <a:rPr lang="de-DE" altLang="el-GR"/>
              <a:pPr>
                <a:defRPr/>
              </a:pPr>
              <a:t>‹#›</a:t>
            </a:fld>
            <a:endParaRPr lang="de-DE" alt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15/4, 6&amp;13/52011</a:t>
            </a: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Διαλέξεις 7-10, Η΄ Εξάμηνο 2011,                      Π. Κουσούλης-ΤΜΣ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3CB5C-A2E5-44C9-A0E8-25E1B65BF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039B6-C08A-4F16-8A70-2AE666B40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6D3FE-93C3-48F8-9857-6DA4C42206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6D3FE-93C3-48F8-9857-6DA4C4220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0BC42-896E-4D1C-A2E7-1ED27EF93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F6647-9622-48BC-9BCC-CAC5DEB4B8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26263-69F4-4D65-AA84-CD8524EF69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8199F-98D8-4274-96B4-FB3B2DFF4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B9182-752E-46B9-A410-02AE0AA60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BE4BB-7953-4934-9922-162F26AEE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7752F-4145-46BA-AF23-AECA929DE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A78FA-4AF1-4F42-A74E-C1201081FE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371CB-F653-4CE6-9057-C1EE69D751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C42-896E-4D1C-A2E7-1ED27EF93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6647-9622-48BC-9BCC-CAC5DEB4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26263-69F4-4D65-AA84-CD8524EF6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199F-98D8-4274-96B4-FB3B2DFF4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9182-752E-46B9-A410-02AE0AA60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E4BB-7953-4934-9922-162F26AEE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7752F-4145-46BA-AF23-AECA929DE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27/5 &amp; 3/6/2011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l-GR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9DFCE658-7F98-494C-9F39-14E4A4432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1" r:id="rId1"/>
    <p:sldLayoutId id="2147484632" r:id="rId2"/>
    <p:sldLayoutId id="2147484642" r:id="rId3"/>
    <p:sldLayoutId id="2147484633" r:id="rId4"/>
    <p:sldLayoutId id="214748464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40" r:id="rId12"/>
    <p:sldLayoutId id="2147484644" r:id="rId13"/>
    <p:sldLayoutId id="2147484645" r:id="rId14"/>
    <p:sldLayoutId id="2147484646" r:id="rId15"/>
    <p:sldLayoutId id="2147484647" r:id="rId16"/>
    <p:sldLayoutId id="2147484648" r:id="rId17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27/5 &amp; 3/6/2011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Διάλεξη 8-9 - ΣΤ΄ Εξάμηνο, 2011                          Π. Κουσούλης, ΤΜΣ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FCE658-7F98-494C-9F39-14E4A4432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Αιγυπτιακή Αρχαιολογία 1: Τα μεγάλα βασίλεια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496944" cy="21602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chemeClr val="tx1"/>
                </a:solidFill>
              </a:rPr>
              <a:t>Ενότητα 6: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Μνημειακή αρχιτεκτονική</a:t>
            </a:r>
          </a:p>
          <a:p>
            <a:pPr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&amp; πολιτική ιδεολογία ΙΙ: </a:t>
            </a:r>
            <a:r>
              <a:rPr lang="en-US" sz="2800" dirty="0" smtClean="0">
                <a:solidFill>
                  <a:schemeClr val="tx1"/>
                </a:solidFill>
              </a:rPr>
              <a:t>M</a:t>
            </a:r>
            <a:r>
              <a:rPr lang="el-GR" sz="2800" dirty="0" smtClean="0">
                <a:solidFill>
                  <a:schemeClr val="tx1"/>
                </a:solidFill>
              </a:rPr>
              <a:t>έσο &amp; Νέο Βασίλειο</a:t>
            </a:r>
          </a:p>
          <a:p>
            <a:pPr>
              <a:defRPr/>
            </a:pPr>
            <a:endParaRPr lang="el-GR" sz="20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Παναγιώτης </a:t>
            </a:r>
            <a:r>
              <a:rPr lang="el-GR" sz="2800" dirty="0" err="1" smtClean="0">
                <a:solidFill>
                  <a:schemeClr val="tx1"/>
                </a:solidFill>
              </a:rPr>
              <a:t>Κουσούλης</a:t>
            </a:r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Τμήμα Μεσογειακών Σπουδών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l-GR" altLang="el-GR" sz="2800" b="1" dirty="0" smtClean="0">
                <a:latin typeface="+mj-lt"/>
              </a:rPr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xmlns="" val="631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hebes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44450"/>
            <a:ext cx="9167813" cy="67056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2008" y="44624"/>
            <a:ext cx="777240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smtClean="0">
                <a:solidFill>
                  <a:schemeClr val="bg1"/>
                </a:solidFill>
              </a:rPr>
              <a:t>Νεκρόπολη των Θηβών</a:t>
            </a:r>
            <a:r>
              <a:rPr lang="el-GR" smtClean="0">
                <a:solidFill>
                  <a:schemeClr val="bg1"/>
                </a:solidFill>
              </a:rPr>
              <a:t> </a:t>
            </a:r>
            <a:endParaRPr lang="el-G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4624"/>
            <a:ext cx="7772400" cy="865188"/>
          </a:xfrm>
        </p:spPr>
        <p:txBody>
          <a:bodyPr/>
          <a:lstStyle/>
          <a:p>
            <a:pPr algn="ctr">
              <a:defRPr/>
            </a:pPr>
            <a:r>
              <a:rPr lang="el-GR" sz="3600" b="1">
                <a:solidFill>
                  <a:srgbClr val="FFC000"/>
                </a:solidFill>
              </a:rPr>
              <a:t>Ναός της </a:t>
            </a:r>
            <a:r>
              <a:rPr lang="el-GR" sz="3600" b="1" err="1" smtClean="0">
                <a:solidFill>
                  <a:srgbClr val="FFC000"/>
                </a:solidFill>
              </a:rPr>
              <a:t>Χατσεψούτ</a:t>
            </a:r>
            <a:endParaRPr lang="el-GR" sz="3600" b="1">
              <a:solidFill>
                <a:srgbClr val="FFC000"/>
              </a:solidFill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373688"/>
            <a:ext cx="8424862" cy="1295400"/>
          </a:xfrm>
        </p:spPr>
        <p:txBody>
          <a:bodyPr/>
          <a:lstStyle/>
          <a:p>
            <a:r>
              <a:rPr lang="el-GR" altLang="el-GR" sz="2000" smtClean="0"/>
              <a:t>Αφιερωμένος στη Χ., ΤΑ΄, Άμμωνα-Ρα , Αθώρ</a:t>
            </a:r>
          </a:p>
          <a:p>
            <a:r>
              <a:rPr lang="el-GR" altLang="el-GR" sz="2000" smtClean="0"/>
              <a:t>Επάλληλα επίπεδα που ακολουθούν την αμφιθεατρική κλίση της πλαγιάς</a:t>
            </a:r>
          </a:p>
          <a:p>
            <a:r>
              <a:rPr lang="el-GR" altLang="el-GR" sz="2000" smtClean="0"/>
              <a:t>Οδός από σφίγγες, αίθριο, υπόστυλη αίθουσα, δύο επίπεδα, άδυτο</a:t>
            </a:r>
            <a:endParaRPr lang="en-GB" altLang="el-GR" sz="2000" smtClean="0"/>
          </a:p>
        </p:txBody>
      </p:sp>
      <p:pic>
        <p:nvPicPr>
          <p:cNvPr id="33797" name="Picture 8" descr="Egy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980727"/>
            <a:ext cx="8712968" cy="435846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3" descr="bahri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99992" cy="682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4" descr="bahri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464496" cy="683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bahri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27984" cy="678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3" descr="bahri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728" y="15838"/>
            <a:ext cx="4493768" cy="6842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2" descr="bahri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-27385"/>
            <a:ext cx="4427984" cy="6827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3" descr="bahri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-1"/>
            <a:ext cx="4392488" cy="6772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419600" y="152400"/>
            <a:ext cx="4495800" cy="756320"/>
          </a:xfrm>
        </p:spPr>
        <p:txBody>
          <a:bodyPr/>
          <a:lstStyle/>
          <a:p>
            <a:pPr algn="ctr">
              <a:defRPr/>
            </a:pPr>
            <a:r>
              <a:rPr lang="el-GR" sz="3600" b="1" smtClean="0">
                <a:solidFill>
                  <a:srgbClr val="FFC000"/>
                </a:solidFill>
              </a:rPr>
              <a:t>Ναός </a:t>
            </a:r>
            <a:r>
              <a:rPr lang="el-GR" sz="3600" b="1" err="1" smtClean="0">
                <a:solidFill>
                  <a:srgbClr val="FFC000"/>
                </a:solidFill>
              </a:rPr>
              <a:t>Σέθου</a:t>
            </a:r>
            <a:r>
              <a:rPr lang="el-GR" sz="3600" b="1" smtClean="0">
                <a:solidFill>
                  <a:srgbClr val="FFC000"/>
                </a:solidFill>
              </a:rPr>
              <a:t> Ι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64063" y="1125538"/>
            <a:ext cx="4329112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3200" smtClean="0"/>
              <a:t>Ιδιότυπο αρχιτεκτονικό σχέδιο σχήματος </a:t>
            </a:r>
            <a:r>
              <a:rPr lang="en-US" altLang="el-GR" sz="3200" i="1" smtClean="0">
                <a:solidFill>
                  <a:srgbClr val="FF0000"/>
                </a:solidFill>
              </a:rPr>
              <a:t>L</a:t>
            </a:r>
          </a:p>
          <a:p>
            <a:pPr>
              <a:lnSpc>
                <a:spcPct val="90000"/>
              </a:lnSpc>
            </a:pPr>
            <a:r>
              <a:rPr lang="el-GR" altLang="el-GR" sz="3200" smtClean="0"/>
              <a:t>Αποτελείται από 2 πυλώνες, 2 αυλές 2 υπόστυλες αίθουσες</a:t>
            </a:r>
          </a:p>
          <a:p>
            <a:pPr>
              <a:lnSpc>
                <a:spcPct val="90000"/>
              </a:lnSpc>
            </a:pPr>
            <a:r>
              <a:rPr lang="el-GR" altLang="el-GR" sz="3200" smtClean="0"/>
              <a:t>7 ιερά αφιερωμένα στους Φθα, Ρα-Χοράκχτη, Άμμωνα-Ρα, Όσιρι, Ίσιδα, Ώρο, Σέθο</a:t>
            </a:r>
          </a:p>
        </p:txBody>
      </p:sp>
      <p:pic>
        <p:nvPicPr>
          <p:cNvPr id="21508" name="Picture 7" descr="plan2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30371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05901"/>
            <a:ext cx="7772400" cy="7308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mtClean="0"/>
              <a:t>Ναός του Ραμσή ΙΙΙ (</a:t>
            </a:r>
            <a:r>
              <a:rPr lang="el-GR" err="1" smtClean="0"/>
              <a:t>Μεντινέτ</a:t>
            </a:r>
            <a:r>
              <a:rPr lang="el-GR" smtClean="0"/>
              <a:t> </a:t>
            </a:r>
            <a:r>
              <a:rPr lang="el-GR" err="1" smtClean="0"/>
              <a:t>Χάμπου</a:t>
            </a:r>
            <a:r>
              <a:rPr lang="el-GR" smtClean="0"/>
              <a:t>)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260648"/>
            <a:ext cx="4139952" cy="7200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mtClean="0"/>
              <a:t>Ναός</a:t>
            </a:r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5763" y="1377950"/>
            <a:ext cx="36814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400" dirty="0" smtClean="0">
                <a:solidFill>
                  <a:schemeClr val="tx1">
                    <a:lumMod val="95000"/>
                  </a:schemeClr>
                </a:solidFill>
              </a:rPr>
              <a:t>Οριζόντια ανάπτυξη: περιμετρικός τοίχος (</a:t>
            </a:r>
            <a:r>
              <a:rPr lang="el-GR" altLang="el-GR" sz="2400" i="1" dirty="0" smtClean="0">
                <a:solidFill>
                  <a:schemeClr val="tx1">
                    <a:lumMod val="95000"/>
                  </a:schemeClr>
                </a:solidFill>
              </a:rPr>
              <a:t>ορίζοντας</a:t>
            </a:r>
            <a:r>
              <a:rPr lang="el-GR" altLang="el-GR" sz="2400" dirty="0" smtClean="0">
                <a:solidFill>
                  <a:schemeClr val="tx1">
                    <a:lumMod val="95000"/>
                  </a:schemeClr>
                </a:solidFill>
              </a:rPr>
              <a:t>), πυλώνας, αίθριο με κιονοστοιχίες, υπόστυλη αίθουσα, άδυτο (</a:t>
            </a:r>
            <a:r>
              <a:rPr lang="el-GR" altLang="el-GR" sz="2400" i="1" dirty="0" smtClean="0">
                <a:solidFill>
                  <a:schemeClr val="tx1">
                    <a:lumMod val="95000"/>
                  </a:schemeClr>
                </a:solidFill>
              </a:rPr>
              <a:t>σκότος</a:t>
            </a:r>
            <a:r>
              <a:rPr lang="el-GR" altLang="el-GR" sz="2400" dirty="0" smtClean="0">
                <a:solidFill>
                  <a:schemeClr val="tx1">
                    <a:lumMod val="95000"/>
                  </a:schemeClr>
                </a:solidFill>
              </a:rPr>
              <a:t>), περιφερειακά διαμερίσματα</a:t>
            </a:r>
          </a:p>
          <a:p>
            <a:pPr>
              <a:defRPr/>
            </a:pPr>
            <a:r>
              <a:rPr lang="el-GR" altLang="el-GR" sz="2400" dirty="0" smtClean="0">
                <a:solidFill>
                  <a:schemeClr val="tx1">
                    <a:lumMod val="95000"/>
                  </a:schemeClr>
                </a:solidFill>
              </a:rPr>
              <a:t>Κάθετη ανάπτυξη: δάπεδο (</a:t>
            </a:r>
            <a:r>
              <a:rPr lang="el-GR" altLang="el-GR" sz="2400" i="1" dirty="0" smtClean="0">
                <a:solidFill>
                  <a:schemeClr val="tx1">
                    <a:lumMod val="95000"/>
                  </a:schemeClr>
                </a:solidFill>
              </a:rPr>
              <a:t>αρχέγονο ύδωρ-Νουν</a:t>
            </a:r>
            <a:r>
              <a:rPr lang="el-GR" altLang="el-GR" sz="2400" dirty="0" smtClean="0">
                <a:solidFill>
                  <a:schemeClr val="tx1">
                    <a:lumMod val="95000"/>
                  </a:schemeClr>
                </a:solidFill>
              </a:rPr>
              <a:t>), διαζώματα, ζωοφόρος, οροφή (</a:t>
            </a:r>
            <a:r>
              <a:rPr lang="el-GR" altLang="el-GR" sz="2400" i="1" dirty="0" smtClean="0">
                <a:solidFill>
                  <a:schemeClr val="tx1">
                    <a:lumMod val="95000"/>
                  </a:schemeClr>
                </a:solidFill>
              </a:rPr>
              <a:t>ουρανός)</a:t>
            </a:r>
            <a:endParaRPr lang="en-GB" altLang="el-GR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3556" name="Picture 3"/>
          <p:cNvPicPr>
            <a:picLocks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64050" y="0"/>
            <a:ext cx="47164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edfh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907213"/>
          </a:xfrm>
          <a:noFill/>
        </p:spPr>
      </p:pic>
      <p:pic>
        <p:nvPicPr>
          <p:cNvPr id="24579" name="Picture 8"/>
          <p:cNvPicPr>
            <a:picLocks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-26988"/>
            <a:ext cx="4500562" cy="6884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karnak29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905500"/>
          </a:xfrm>
          <a:noFill/>
        </p:spPr>
      </p:pic>
      <p:pic>
        <p:nvPicPr>
          <p:cNvPr id="10245" name="Picture 5" descr="edfu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00450"/>
            <a:ext cx="45370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SCN01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07950" y="3600450"/>
            <a:ext cx="481806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killing enemies Karna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90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edfu1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4568825" cy="6858000"/>
          </a:xfrm>
          <a:noFill/>
        </p:spPr>
      </p:pic>
      <p:sp>
        <p:nvSpPr>
          <p:cNvPr id="26627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endParaRPr lang="el-GR" altLang="el-GR" smtClean="0"/>
          </a:p>
        </p:txBody>
      </p:sp>
      <p:pic>
        <p:nvPicPr>
          <p:cNvPr id="6" name="Picture 4" descr="edfu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5400"/>
            <a:ext cx="904875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dfu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988"/>
            <a:ext cx="91313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DSCN01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processional stations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92238"/>
            <a:ext cx="9144000" cy="5492750"/>
          </a:xfrm>
          <a:noFill/>
        </p:spPr>
      </p:pic>
      <p:pic>
        <p:nvPicPr>
          <p:cNvPr id="27651" name="Picture 8" descr="barque03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769100" y="-26988"/>
            <a:ext cx="2374900" cy="3573463"/>
          </a:xfr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0109" y="404664"/>
            <a:ext cx="3527995" cy="549275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>
              <a:defRPr/>
            </a:pPr>
            <a:r>
              <a:rPr lang="el-GR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+mj-cs"/>
              </a:rPr>
              <a:t>Κιόσκι</a:t>
            </a:r>
            <a:endParaRPr lang="el-GR" sz="3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C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DSCN013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00600" cy="3600450"/>
          </a:xfrm>
          <a:noFill/>
        </p:spPr>
      </p:pic>
      <p:pic>
        <p:nvPicPr>
          <p:cNvPr id="28675" name="Picture 7" descr="hypostyle hall-edf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3371850"/>
            <a:ext cx="4608513" cy="3513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rackets0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3459163"/>
          </a:xfrm>
          <a:noFill/>
        </p:spPr>
      </p:pic>
      <p:pic>
        <p:nvPicPr>
          <p:cNvPr id="29699" name="Picture 2" descr="hallOfferings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413" y="3213100"/>
            <a:ext cx="48355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4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endParaRPr altLang="el-GR"/>
          </a:p>
        </p:txBody>
      </p:sp>
      <p:pic>
        <p:nvPicPr>
          <p:cNvPr id="30723" name="Picture 4" descr="courtyard02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12700"/>
            <a:ext cx="9144000" cy="6080125"/>
          </a:xfr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2852738"/>
            <a:ext cx="9144000" cy="4005262"/>
            <a:chOff x="0" y="935"/>
            <a:chExt cx="5760" cy="3385"/>
          </a:xfrm>
        </p:grpSpPr>
        <p:pic>
          <p:nvPicPr>
            <p:cNvPr id="30727" name="Picture 6" descr="edfu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35"/>
              <a:ext cx="2880" cy="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9" descr="edfu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935"/>
              <a:ext cx="2880" cy="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5" descr="hathor%20column%20denderah_6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7138" y="2852738"/>
            <a:ext cx="53832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edfu1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1116013" y="0"/>
            <a:ext cx="65849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Edfu sanctuary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9338" cy="6858000"/>
          </a:xfr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1748" name="Picture 6" descr="altarHorus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061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49" name="Picture 9" descr="barque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8" y="0"/>
              <a:ext cx="287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4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87800"/>
            <a:ext cx="8305800" cy="1457325"/>
          </a:xfrm>
        </p:spPr>
        <p:txBody>
          <a:bodyPr/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0000"/>
                </a:solidFill>
              </a:rPr>
              <a:t>Μάθημα </a:t>
            </a:r>
            <a:r>
              <a:rPr lang="en-US" sz="4000" dirty="0" smtClean="0">
                <a:solidFill>
                  <a:srgbClr val="FF0000"/>
                </a:solidFill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l-GR" sz="4000" dirty="0"/>
              <a:t>Μνημειακή αρχιτεκτονική</a:t>
            </a:r>
          </a:p>
          <a:p>
            <a:pPr eaLnBrk="1" hangingPunct="1">
              <a:defRPr/>
            </a:pPr>
            <a:r>
              <a:rPr lang="el-GR" sz="4000" dirty="0"/>
              <a:t>&amp; πολιτική ιδεολογία </a:t>
            </a:r>
            <a:r>
              <a:rPr lang="el-GR" sz="4000" dirty="0" smtClean="0"/>
              <a:t>ΙΙ: </a:t>
            </a:r>
            <a:endParaRPr lang="el-GR" sz="4000" dirty="0"/>
          </a:p>
          <a:p>
            <a:pPr eaLnBrk="1" hangingPunct="1">
              <a:defRPr/>
            </a:pPr>
            <a:r>
              <a:rPr lang="en-US" sz="4000" dirty="0" smtClean="0"/>
              <a:t>M</a:t>
            </a:r>
            <a:r>
              <a:rPr lang="el-GR" sz="4000" dirty="0" smtClean="0"/>
              <a:t>έσο &amp; Νέο Βασίλειο</a:t>
            </a:r>
            <a:endParaRPr lang="en-US" sz="4000" dirty="0" smtClean="0"/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 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305800" cy="2664296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lang="el-GR" smtClean="0">
                <a:solidFill>
                  <a:srgbClr val="FFC000"/>
                </a:solidFill>
              </a:rPr>
              <a:t>ΑΙΓΥΠΤΙΑΚΗ ΡΧΑΙΟΛΟΓΙΑ Ι</a:t>
            </a:r>
            <a:br>
              <a:rPr lang="el-GR" smtClean="0">
                <a:solidFill>
                  <a:srgbClr val="FFC000"/>
                </a:solidFill>
              </a:rPr>
            </a:br>
            <a:r>
              <a:rPr lang="el-GR" smtClean="0">
                <a:solidFill>
                  <a:srgbClr val="FFC000"/>
                </a:solidFill>
              </a:rPr>
              <a:t>Τα μεγάλα Βασίλεια</a:t>
            </a:r>
            <a:endParaRPr lang="el-GR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16013" y="2420938"/>
            <a:ext cx="7239000" cy="3311525"/>
          </a:xfrm>
        </p:spPr>
        <p:txBody>
          <a:bodyPr/>
          <a:lstStyle/>
          <a:p>
            <a:pPr eaLnBrk="1" hangingPunct="1"/>
            <a:r>
              <a:rPr lang="el-GR" altLang="el-GR" sz="3200" smtClean="0"/>
              <a:t>Τοπικές παραδόσεις, αντιπαλότητες και συγκρούσεις</a:t>
            </a:r>
          </a:p>
          <a:p>
            <a:pPr eaLnBrk="1" hangingPunct="1"/>
            <a:r>
              <a:rPr lang="el-GR" altLang="el-GR" sz="3200" i="1" smtClean="0"/>
              <a:t>Πρωτογραφή &amp; πολιτική ιδεολογία στην αρχαία Αίγυπτο</a:t>
            </a:r>
          </a:p>
          <a:p>
            <a:pPr eaLnBrk="1" hangingPunct="1"/>
            <a:r>
              <a:rPr lang="en-US" altLang="el-GR" sz="3200" smtClean="0">
                <a:solidFill>
                  <a:srgbClr val="FF0000"/>
                </a:solidFill>
              </a:rPr>
              <a:t>H </a:t>
            </a:r>
            <a:r>
              <a:rPr lang="el-GR" altLang="el-GR" sz="3200" smtClean="0">
                <a:solidFill>
                  <a:srgbClr val="FF0000"/>
                </a:solidFill>
              </a:rPr>
              <a:t>αρχιτεκτονική ως μέσο διαμόρφωσης και επιβεβαίωσης της φαραωνικής μοναρχίας</a:t>
            </a:r>
            <a:endParaRPr lang="en-GB" altLang="el-GR" sz="3200" smtClean="0">
              <a:solidFill>
                <a:srgbClr val="FF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68760"/>
            <a:ext cx="8229600" cy="7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3600" b="1" smtClean="0">
                <a:solidFill>
                  <a:srgbClr val="FFC000"/>
                </a:solidFill>
              </a:rPr>
              <a:t>Συνιστώσες δημιουργίας του Αιγυπτιακού κράτους</a:t>
            </a:r>
            <a:endParaRPr lang="el-GR" sz="3600" b="1">
              <a:solidFill>
                <a:srgbClr val="FFC000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Egypt_Site_150dpi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0" y="0"/>
            <a:ext cx="49609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l-GR" sz="3600" b="1">
                <a:solidFill>
                  <a:srgbClr val="FFC000"/>
                </a:solidFill>
              </a:rPr>
              <a:t>Μέσο Βασίλειο</a:t>
            </a:r>
            <a:endParaRPr lang="en-GB" sz="3600" b="1">
              <a:solidFill>
                <a:srgbClr val="FFC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4663"/>
            <a:ext cx="8153400" cy="4348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mtClean="0"/>
              <a:t>Ο βασιλιάς παύει να θεωρείται ο αποκλειστικός αποδέκτης των λατρευτικών εκδηλώσεων, αλλά συμμετείχε σε αυτές προς τιμήν του θεού ήλιου</a:t>
            </a:r>
          </a:p>
          <a:p>
            <a:pPr>
              <a:lnSpc>
                <a:spcPct val="90000"/>
              </a:lnSpc>
            </a:pPr>
            <a:r>
              <a:rPr lang="el-GR" altLang="el-GR" smtClean="0"/>
              <a:t>Ο νεκρικός ναός του συμπλέγματος εξυπηρετεί τη λατρεία του Όσιρι, με τον οποίον ταυτίζεται ο Φαραώ ως προστάτης της Χώρας του Νείλου</a:t>
            </a:r>
          </a:p>
          <a:p>
            <a:pPr>
              <a:lnSpc>
                <a:spcPct val="90000"/>
              </a:lnSpc>
            </a:pPr>
            <a:r>
              <a:rPr lang="el-GR" altLang="el-GR" smtClean="0"/>
              <a:t>Ο ν.ν. γίνεται ο χώρος, όπου η λατρεία προς το πρόσωπο του βασιλιά και του θεού ενώνονται στο ίδιο άγαλμα</a:t>
            </a:r>
          </a:p>
          <a:p>
            <a:pPr>
              <a:lnSpc>
                <a:spcPct val="90000"/>
              </a:lnSpc>
            </a:pPr>
            <a:r>
              <a:rPr lang="el-GR" altLang="el-GR" smtClean="0"/>
              <a:t>Ο βασιλιά προφέρει προς τη θεότητα για να τον ευλογήσει με αιώνια εξουσία και δύναμη </a:t>
            </a:r>
            <a:endParaRPr lang="en-GB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hebes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738" y="44450"/>
            <a:ext cx="9167813" cy="670560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2008" y="44624"/>
            <a:ext cx="7772400" cy="7200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smtClean="0">
                <a:solidFill>
                  <a:schemeClr val="bg1"/>
                </a:solidFill>
              </a:rPr>
              <a:t>Νεκρόπολη των Θηβών</a:t>
            </a:r>
            <a:r>
              <a:rPr lang="el-GR" smtClean="0">
                <a:solidFill>
                  <a:schemeClr val="bg1"/>
                </a:solidFill>
              </a:rPr>
              <a:t> </a:t>
            </a:r>
            <a:endParaRPr lang="el-GR">
              <a:solidFill>
                <a:schemeClr val="bg1"/>
              </a:solidFill>
            </a:endParaRPr>
          </a:p>
        </p:txBody>
      </p:sp>
      <p:pic>
        <p:nvPicPr>
          <p:cNvPr id="8" name="Picture 3" descr="bahri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25" y="1008827"/>
            <a:ext cx="9271591" cy="594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4184" y="350168"/>
            <a:ext cx="3805808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600" b="1">
                <a:solidFill>
                  <a:srgbClr val="FFC000"/>
                </a:solidFill>
              </a:rPr>
              <a:t>Ναός του </a:t>
            </a:r>
            <a:r>
              <a:rPr lang="el-GR" sz="3600" b="1" err="1" smtClean="0">
                <a:solidFill>
                  <a:srgbClr val="FFC000"/>
                </a:solidFill>
              </a:rPr>
              <a:t>Μεντουχότεπ</a:t>
            </a:r>
            <a:r>
              <a:rPr lang="el-GR" sz="3600" b="1" smtClean="0">
                <a:solidFill>
                  <a:srgbClr val="FFC000"/>
                </a:solidFill>
              </a:rPr>
              <a:t> ΙΙ</a:t>
            </a:r>
            <a:endParaRPr lang="el-GR" sz="3600" b="1">
              <a:solidFill>
                <a:srgbClr val="FFC000"/>
              </a:solidFill>
            </a:endParaRPr>
          </a:p>
        </p:txBody>
      </p:sp>
      <p:pic>
        <p:nvPicPr>
          <p:cNvPr id="5" name="Picture 10" descr="mentuhotep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3613"/>
            <a:ext cx="4924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entuhoptep templ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5762</TotalTime>
  <Words>391</Words>
  <Application>Microsoft Office PowerPoint</Application>
  <PresentationFormat>On-screen Show (4:3)</PresentationFormat>
  <Paragraphs>54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Constantia</vt:lpstr>
      <vt:lpstr>Wingdings 2</vt:lpstr>
      <vt:lpstr>Times New Roman</vt:lpstr>
      <vt:lpstr>Times New Roman Greek</vt:lpstr>
      <vt:lpstr>Paper</vt:lpstr>
      <vt:lpstr>Office Theme</vt:lpstr>
      <vt:lpstr>Αιγυπτιακή Αρχαιολογία 1: Τα μεγάλα βασίλεια</vt:lpstr>
      <vt:lpstr>Άδειες Χρήσης</vt:lpstr>
      <vt:lpstr>Χρηματοδότηση</vt:lpstr>
      <vt:lpstr>     ΑΙΓΥΠΤΙΑΚΗ ΡΧΑΙΟΛΟΓΙΑ Ι Τα μεγάλα Βασίλεια</vt:lpstr>
      <vt:lpstr>Συνιστώσες δημιουργίας του Αιγυπτιακού κράτους</vt:lpstr>
      <vt:lpstr>Slide 6</vt:lpstr>
      <vt:lpstr>Μέσο Βασίλειο</vt:lpstr>
      <vt:lpstr>Νεκρόπολη των Θηβών </vt:lpstr>
      <vt:lpstr>Ναός του Μεντουχότεπ ΙΙ</vt:lpstr>
      <vt:lpstr>Νεκρόπολη των Θηβών </vt:lpstr>
      <vt:lpstr>Ναός της Χατσεψούτ</vt:lpstr>
      <vt:lpstr>Slide 12</vt:lpstr>
      <vt:lpstr>Slide 13</vt:lpstr>
      <vt:lpstr>Slide 14</vt:lpstr>
      <vt:lpstr>Ναός Σέθου Ι</vt:lpstr>
      <vt:lpstr>Ναός του Ραμσή ΙΙΙ (Μεντινέτ Χάμπου)</vt:lpstr>
      <vt:lpstr>Ναός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U.A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Mediterranean Studies University of the Aegean</dc:title>
  <dc:creator>Panagiotis Kousoulis</dc:creator>
  <cp:lastModifiedBy>Μίνα</cp:lastModifiedBy>
  <cp:revision>208</cp:revision>
  <dcterms:created xsi:type="dcterms:W3CDTF">2002-10-06T20:22:01Z</dcterms:created>
  <dcterms:modified xsi:type="dcterms:W3CDTF">2015-07-15T21:14:45Z</dcterms:modified>
</cp:coreProperties>
</file>