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 id="2147483748" r:id="rId3"/>
  </p:sldMasterIdLst>
  <p:notesMasterIdLst>
    <p:notesMasterId r:id="rId50"/>
  </p:notesMasterIdLst>
  <p:handoutMasterIdLst>
    <p:handoutMasterId r:id="rId51"/>
  </p:handoutMasterIdLst>
  <p:sldIdLst>
    <p:sldId id="477" r:id="rId4"/>
    <p:sldId id="478" r:id="rId5"/>
    <p:sldId id="479" r:id="rId6"/>
    <p:sldId id="432" r:id="rId7"/>
    <p:sldId id="469" r:id="rId8"/>
    <p:sldId id="470" r:id="rId9"/>
    <p:sldId id="471" r:id="rId10"/>
    <p:sldId id="435"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74" r:id="rId43"/>
    <p:sldId id="475" r:id="rId44"/>
    <p:sldId id="476" r:id="rId45"/>
    <p:sldId id="467" r:id="rId46"/>
    <p:sldId id="472" r:id="rId47"/>
    <p:sldId id="473" r:id="rId48"/>
    <p:sldId id="468" r:id="rId4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p:cViewPr varScale="1">
        <p:scale>
          <a:sx n="73" d="100"/>
          <a:sy n="73" d="100"/>
        </p:scale>
        <p:origin x="-108" y="-42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76" d="100"/>
          <a:sy n="76" d="100"/>
        </p:scale>
        <p:origin x="16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pPr/>
              <a:t>8/13/2015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xmlns=""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pPr/>
              <a:t>8/13/2015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xmlns=""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pPr/>
              <a:t>4</a:t>
            </a:fld>
            <a:endParaRPr lang="en-US"/>
          </a:p>
        </p:txBody>
      </p:sp>
    </p:spTree>
    <p:extLst>
      <p:ext uri="{BB962C8B-B14F-4D97-AF65-F5344CB8AC3E}">
        <p14:creationId xmlns:p14="http://schemas.microsoft.com/office/powerpoint/2010/main" xmlns="" val="15913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1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15074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153475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xmlns="" val="199176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264308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59"/>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47"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7"/>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47"/>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xmlns="" val="3638904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140658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3561680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469684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88034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7683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44899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xmlns=""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5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D5434-F838-4DD4-A17B-1CB1A1850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7" y="1484785"/>
            <a:ext cx="10360501" cy="1470025"/>
          </a:xfrm>
        </p:spPr>
        <p:txBody>
          <a:bodyPr>
            <a:normAutofit/>
          </a:bodyPr>
          <a:lstStyle/>
          <a:p>
            <a:r>
              <a:rPr lang="el-GR" b="1" dirty="0" smtClean="0"/>
              <a:t>Εικονικά Περιβάλλοντα Μάθησης και Πολυμέσα</a:t>
            </a:r>
            <a:endParaRPr lang="el-GR" b="1" dirty="0"/>
          </a:p>
        </p:txBody>
      </p:sp>
      <p:sp>
        <p:nvSpPr>
          <p:cNvPr id="3" name="Υπότιτλος 2"/>
          <p:cNvSpPr>
            <a:spLocks noGrp="1"/>
          </p:cNvSpPr>
          <p:nvPr>
            <p:ph type="subTitle" idx="1"/>
          </p:nvPr>
        </p:nvSpPr>
        <p:spPr>
          <a:xfrm>
            <a:off x="527244" y="2995812"/>
            <a:ext cx="11326308" cy="2290576"/>
          </a:xfrm>
        </p:spPr>
        <p:txBody>
          <a:bodyPr>
            <a:noAutofit/>
          </a:bodyPr>
          <a:lstStyle/>
          <a:p>
            <a:r>
              <a:rPr lang="el-GR" sz="2800" b="1" dirty="0" smtClean="0">
                <a:solidFill>
                  <a:schemeClr val="tx1"/>
                </a:solidFill>
              </a:rPr>
              <a:t>Ενότητα </a:t>
            </a:r>
            <a:r>
              <a:rPr lang="el-GR" sz="2800" b="1" dirty="0" smtClean="0">
                <a:solidFill>
                  <a:schemeClr val="tx1"/>
                </a:solidFill>
              </a:rPr>
              <a:t>3:</a:t>
            </a:r>
            <a:r>
              <a:rPr lang="en-US" sz="2800" dirty="0" smtClean="0">
                <a:solidFill>
                  <a:schemeClr val="tx1"/>
                </a:solidFill>
              </a:rPr>
              <a:t> </a:t>
            </a:r>
            <a:r>
              <a:rPr lang="el-GR" sz="2800" dirty="0" smtClean="0">
                <a:solidFill>
                  <a:schemeClr val="tx1"/>
                </a:solidFill>
              </a:rPr>
              <a:t>Ηλεκτρονικά παιχνίδια και μάθηση</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endParaRPr lang="el-GR" sz="2800" dirty="0" smtClean="0">
              <a:solidFill>
                <a:schemeClr val="tx1"/>
              </a:solidFill>
            </a:endParaRP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4" y="5827936"/>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8" y="5591695"/>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0"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4"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xmlns=""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l-GR" sz="1800" i="1" dirty="0"/>
              <a:t>Αντιπροσώπευση-Agency</a:t>
            </a:r>
            <a:r>
              <a:rPr lang="el-GR" sz="1800" dirty="0"/>
              <a:t>: Χάρη σε όλες τις παραπάνω αρχές, οι παίχτες έχουν την αίσθηση της επίδρασης, του ελέγχου και της αντιπροσώπευσής τους στο παιχνίδι. Έχουν την αίσθηση πως αυτό που κάνουν είναι δικό τους. Τέτοια αίσθηση είναι σπανιότερη στο σχολείο. </a:t>
            </a:r>
            <a:endParaRPr lang="en-US" sz="1800" dirty="0"/>
          </a:p>
          <a:p>
            <a:pPr marL="0" indent="0">
              <a:buNone/>
            </a:pPr>
            <a:endParaRPr lang="en-US" sz="1800" dirty="0"/>
          </a:p>
          <a:p>
            <a:pPr lvl="0"/>
            <a:r>
              <a:rPr lang="el-GR" sz="1800" i="1" dirty="0"/>
              <a:t>Καλώς οργανωμένα προβλήματα-</a:t>
            </a:r>
            <a:r>
              <a:rPr lang="el-GR" sz="1800" i="1" dirty="0" err="1"/>
              <a:t>Well</a:t>
            </a:r>
            <a:r>
              <a:rPr lang="el-GR" sz="1800" i="1" dirty="0"/>
              <a:t> </a:t>
            </a:r>
            <a:r>
              <a:rPr lang="el-GR" sz="1800" i="1" dirty="0" err="1"/>
              <a:t>Order</a:t>
            </a:r>
            <a:r>
              <a:rPr lang="en-US" sz="1800" i="1" dirty="0" err="1"/>
              <a:t>ed</a:t>
            </a:r>
            <a:r>
              <a:rPr lang="el-GR" sz="1800" i="1" dirty="0"/>
              <a:t> </a:t>
            </a:r>
            <a:r>
              <a:rPr lang="el-GR" sz="1800" i="1" dirty="0" err="1"/>
              <a:t>Problems</a:t>
            </a:r>
            <a:r>
              <a:rPr lang="el-GR" sz="1800" dirty="0"/>
              <a:t>: Η έρευνα έχει δείξει πως όταν οι μαθητές αφήνονται ελεύθεροι να λύσουν ένα πολύπλοκο πρόβλημα έχουν την τάση να μην οδηγούνται σε σωστές υποθέσεις για το πώς να λύσουν αργότερα ακόμα και πιο εύκολα προβλήματα. Στα ηλεκτρονικά παιχνίδια, τα προβλήματα που αντιμετωπίζουν οι παίχτες ταξινομούνται. Τα αρχικά προβλήματα είναι έτσι οργανωμένα έτσι ώστε οι παίκτες να έχουν μια εντύπωση για το πώς να αντιμετωπίσουν, σε μεταγενέστερα στάδια, δυσκολότερα προβλήματα. Για αυτό άλλωστε τα παιχνίδια έχουν επίπεδα δυσκολίας.   </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9602948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l-GR" sz="1800" i="1" dirty="0"/>
              <a:t>Πρόκληση και Παγίωση-</a:t>
            </a:r>
            <a:r>
              <a:rPr lang="el-GR" sz="1800" i="1" dirty="0" err="1"/>
              <a:t>Challenge</a:t>
            </a:r>
            <a:r>
              <a:rPr lang="el-GR" sz="1800" i="1" dirty="0"/>
              <a:t> and </a:t>
            </a:r>
            <a:r>
              <a:rPr lang="el-GR" sz="1800" i="1" dirty="0" err="1"/>
              <a:t>Consolidation</a:t>
            </a:r>
            <a:r>
              <a:rPr lang="el-GR" sz="1800" dirty="0"/>
              <a:t>: Τα ηλεκτρονικά παιχνίδια προσφέρουν στους παίχτες ένα σύνολο προβλημάτων που πρέπει να επιλύσουν. Στη συνέχεια όμως, οι παίκτες αντιμετωπίζουν μια νέα παραλλαγή του προβλήματος, όπου πρέπει να επανεξετάσουν τα όσα έμαθαν μέχρι εκείνη τη στιγμή, να μάθουν κάτι καινούριο και να το εντάξουν στην παλιότερη γνώση. Αυτή η νέα γνώση παγιώνεται μέσω της επανάληψης και αυτός ο κύκλος ονομάζεται "Κύκλος εμπειρίας-</a:t>
            </a:r>
            <a:r>
              <a:rPr lang="el-GR" sz="1800" dirty="0" err="1"/>
              <a:t>Cycle</a:t>
            </a:r>
            <a:r>
              <a:rPr lang="el-GR" sz="1800" dirty="0"/>
              <a:t> of </a:t>
            </a:r>
            <a:r>
              <a:rPr lang="el-GR" sz="1800" dirty="0" err="1"/>
              <a:t>Experience</a:t>
            </a:r>
            <a:r>
              <a:rPr lang="el-GR" sz="1800" dirty="0"/>
              <a:t>". Στο σχολείο, μερικές φορές, οι αδύναμοι μαθητές δεν έχουν αρκετές ευκαιρίες να παγιώσουν τις γνώσεις τους και οι καλοί μαθητές δεν έχουν αρκετές καλές προκλήσεις, αναλογικά με το επίπεδό τους. </a:t>
            </a:r>
            <a:endParaRPr lang="en-US" sz="1800" dirty="0"/>
          </a:p>
          <a:p>
            <a:pPr lvl="0"/>
            <a:r>
              <a:rPr lang="el-GR" sz="1800" i="1" dirty="0" smtClean="0"/>
              <a:t>Έγκαιρα </a:t>
            </a:r>
            <a:r>
              <a:rPr lang="el-GR" sz="1800" i="1" dirty="0"/>
              <a:t>και Κατ' απαίτηση-</a:t>
            </a:r>
            <a:r>
              <a:rPr lang="el-GR" sz="1800" i="1" dirty="0" err="1"/>
              <a:t>Just</a:t>
            </a:r>
            <a:r>
              <a:rPr lang="el-GR" sz="1800" i="1" dirty="0"/>
              <a:t> in </a:t>
            </a:r>
            <a:r>
              <a:rPr lang="el-GR" sz="1800" i="1" dirty="0" err="1"/>
              <a:t>Time</a:t>
            </a:r>
            <a:r>
              <a:rPr lang="el-GR" sz="1800" i="1" dirty="0"/>
              <a:t> and On </a:t>
            </a:r>
            <a:r>
              <a:rPr lang="el-GR" sz="1800" i="1" dirty="0" err="1"/>
              <a:t>Demand</a:t>
            </a:r>
            <a:r>
              <a:rPr lang="el-GR" sz="1800" dirty="0"/>
              <a:t>: Τα παιχνίδια, σχεδόν πάντα, δίνουν πληροφορίες είτε "</a:t>
            </a:r>
            <a:r>
              <a:rPr lang="el-GR" sz="1800" dirty="0" err="1"/>
              <a:t>Just</a:t>
            </a:r>
            <a:r>
              <a:rPr lang="el-GR" sz="1800" dirty="0"/>
              <a:t> in </a:t>
            </a:r>
            <a:r>
              <a:rPr lang="el-GR" sz="1800" dirty="0" err="1"/>
              <a:t>Time</a:t>
            </a:r>
            <a:r>
              <a:rPr lang="el-GR" sz="1800" dirty="0"/>
              <a:t>", όταν δηλαδή ο παίχτης τις χρειάζεται και μπορεί να τις χρησιμοποιήσει είτε "On </a:t>
            </a:r>
            <a:r>
              <a:rPr lang="el-GR" sz="1800" dirty="0" err="1"/>
              <a:t>Demand</a:t>
            </a:r>
            <a:r>
              <a:rPr lang="el-GR" sz="1800" dirty="0"/>
              <a:t>", δηλαδή όταν ο παίχτης αισθάνεται την ανάγκη για αυτές, και μπορεί να κάνει καλή χρήση τους. Οι πληροφορίες, το γνωστικό υλικό δηλαδή, θα πρέπει να λειτουργεί στο σχολείο με τον ίδιο τρόπο. </a:t>
            </a:r>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12464339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l-GR" sz="1800" i="1" dirty="0"/>
              <a:t>Νοήματα ανάλογα με το πλαίσιο-</a:t>
            </a:r>
            <a:r>
              <a:rPr lang="el-GR" sz="1800" i="1" dirty="0" err="1"/>
              <a:t>Situated</a:t>
            </a:r>
            <a:r>
              <a:rPr lang="el-GR" sz="1800" i="1" dirty="0"/>
              <a:t> </a:t>
            </a:r>
            <a:r>
              <a:rPr lang="el-GR" sz="1800" i="1" dirty="0" err="1"/>
              <a:t>meanings</a:t>
            </a:r>
            <a:r>
              <a:rPr lang="el-GR" sz="1800" dirty="0"/>
              <a:t>: Οι λέξεις και οι φράσεις έχουν διαφορετικές σημασίες ανάλογα με το πλαίσιο που χρησιμοποιούνται. Τα παιχνίδια πάντα τις χρησιμοποιούν κατ' αυτόν τον τρόπο, δηλαδή ανάλογα με τις ενέργειες, τις εικόνες και την πλοκή. Κάτι αντίστοιχο θα πρέπει να συμβαίνει και στο σχολείο</a:t>
            </a:r>
            <a:r>
              <a:rPr lang="el-GR" sz="1800" dirty="0" smtClean="0"/>
              <a:t>.</a:t>
            </a:r>
            <a:endParaRPr lang="en-US" sz="1800" dirty="0"/>
          </a:p>
          <a:p>
            <a:pPr lvl="0"/>
            <a:r>
              <a:rPr lang="el-GR" sz="1800" i="1" dirty="0"/>
              <a:t>Ευχάριστα εξοργιστικό-</a:t>
            </a:r>
            <a:r>
              <a:rPr lang="el-GR" sz="1800" i="1" dirty="0" err="1"/>
              <a:t>Pleasantly</a:t>
            </a:r>
            <a:r>
              <a:rPr lang="el-GR" sz="1800" i="1" dirty="0"/>
              <a:t> </a:t>
            </a:r>
            <a:r>
              <a:rPr lang="el-GR" sz="1800" i="1" dirty="0" err="1"/>
              <a:t>Frustrating</a:t>
            </a:r>
            <a:r>
              <a:rPr lang="el-GR" sz="1800" dirty="0"/>
              <a:t>: Όταν παίζεται ένα παιχνίδι, δημιουργείται η αίσθηση ότι ο επιδιωκόμενος στόχος είναι μεν εφικτός αλλά ταυτόχρονα και προκλητικός. Είναι μια κατάσταση που παρέχει υψηλά κίνητρα για μάθηση. Το σχολείο όμως είτε είναι αρκετά εύκολο για μερικούς μαθητές είτε πάρα πολύ δύσκολο για κάποιους άλλους, ακόμα και στην ίδια τάξη.  </a:t>
            </a:r>
            <a:endParaRPr lang="en-US" sz="1800" dirty="0"/>
          </a:p>
          <a:p>
            <a:pPr lvl="0"/>
            <a:r>
              <a:rPr lang="el-GR" sz="1800" i="1" dirty="0"/>
              <a:t>Συστηματική σκέψη-</a:t>
            </a:r>
            <a:r>
              <a:rPr lang="el-GR" sz="1800" i="1" dirty="0" err="1"/>
              <a:t>System</a:t>
            </a:r>
            <a:r>
              <a:rPr lang="el-GR" sz="1800" i="1" dirty="0"/>
              <a:t> </a:t>
            </a:r>
            <a:r>
              <a:rPr lang="el-GR" sz="1800" i="1" dirty="0" err="1"/>
              <a:t>Thinking</a:t>
            </a:r>
            <a:r>
              <a:rPr lang="el-GR" sz="1800" dirty="0"/>
              <a:t>: Τα παιχνίδια ενθαρρύνουν τους παίχτες να σκεφτούν τις σχέσεις μεταξύ γεγονότων. Πρέπει να σκεφτούν πώς η δράση τους έχει αντίκτυπο σε μελλοντικές τους ενέργειες και σε ενέργειες άλλων παιχτών. Ένα τέτοιο σύστημα σκέψης είναι κρίσιμο για τον καθένα.  </a:t>
            </a:r>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2018433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l-GR" sz="1800" i="1" dirty="0"/>
              <a:t>Εξερεύνηση, Μη γραμμική σκέψη, </a:t>
            </a:r>
            <a:r>
              <a:rPr lang="el-GR" sz="1800" i="1" dirty="0" err="1"/>
              <a:t>Αναστοχασμός</a:t>
            </a:r>
            <a:r>
              <a:rPr lang="el-GR" sz="1800" i="1" dirty="0"/>
              <a:t> των στόχων-</a:t>
            </a:r>
            <a:r>
              <a:rPr lang="el-GR" sz="1800" i="1" dirty="0" err="1"/>
              <a:t>Explore</a:t>
            </a:r>
            <a:r>
              <a:rPr lang="el-GR" sz="1800" i="1" dirty="0"/>
              <a:t>, </a:t>
            </a:r>
            <a:r>
              <a:rPr lang="el-GR" sz="1800" i="1" dirty="0" err="1"/>
              <a:t>Think</a:t>
            </a:r>
            <a:r>
              <a:rPr lang="el-GR" sz="1800" i="1" dirty="0"/>
              <a:t> </a:t>
            </a:r>
            <a:r>
              <a:rPr lang="el-GR" sz="1800" i="1" dirty="0" err="1"/>
              <a:t>Laterally</a:t>
            </a:r>
            <a:r>
              <a:rPr lang="el-GR" sz="1800" i="1" dirty="0"/>
              <a:t>, </a:t>
            </a:r>
            <a:r>
              <a:rPr lang="el-GR" sz="1800" i="1" dirty="0" err="1"/>
              <a:t>Rethink</a:t>
            </a:r>
            <a:r>
              <a:rPr lang="el-GR" sz="1800" i="1" dirty="0"/>
              <a:t> </a:t>
            </a:r>
            <a:r>
              <a:rPr lang="el-GR" sz="1800" i="1" dirty="0" err="1"/>
              <a:t>Goals</a:t>
            </a:r>
            <a:r>
              <a:rPr lang="el-GR" sz="1800" dirty="0"/>
              <a:t>: Τα παιχνίδια ενθαρρύνουν τους παίχτες να εξερευνήσουν προσεχτικά πριν προχωρήσουν, να σκεφτούν πλευρικά και όχι γραμμικά και να χρησιμοποιήσουν αυτή την εξερεύνηση και τον πλευρικό τρόπο σκέψης για να επαναπροσδιορίζουν τους στόχους τους. Πρόκειται για μια διαφορετική στάση από το σχολείο, στο οποίο ο μαθητής που είναι έξυπνος κινείται όσο το δυνατόν πιο γρήγορα και αποτελεσματικά στο στόχο του. </a:t>
            </a:r>
            <a:endParaRPr lang="en-US" sz="1800" dirty="0"/>
          </a:p>
          <a:p>
            <a:pPr marL="0" indent="0">
              <a:buNone/>
            </a:pPr>
            <a:endParaRPr lang="en-US" sz="1800" dirty="0"/>
          </a:p>
          <a:p>
            <a:pPr lvl="0"/>
            <a:r>
              <a:rPr lang="el-GR" sz="1800" i="1" dirty="0"/>
              <a:t>Έξυπνα εργαλεία και Κατανεμημένη γνώση-Smart </a:t>
            </a:r>
            <a:r>
              <a:rPr lang="el-GR" sz="1800" i="1" dirty="0" err="1"/>
              <a:t>tools</a:t>
            </a:r>
            <a:r>
              <a:rPr lang="el-GR" sz="1800" i="1" dirty="0"/>
              <a:t> and </a:t>
            </a:r>
            <a:r>
              <a:rPr lang="el-GR" sz="1800" i="1" dirty="0" err="1"/>
              <a:t>Distributed</a:t>
            </a:r>
            <a:r>
              <a:rPr lang="el-GR" sz="1800" i="1" dirty="0"/>
              <a:t> </a:t>
            </a:r>
            <a:r>
              <a:rPr lang="el-GR" sz="1800" i="1" dirty="0" err="1"/>
              <a:t>Knowledge</a:t>
            </a:r>
            <a:r>
              <a:rPr lang="el-GR" sz="1800" dirty="0"/>
              <a:t>: Οι χαρακτήρες σε ένα παιχνίδι είναι στην πραγματικότητα "έξυπνα εργαλεία". Έχουν τις δικές τους δεξιότητες και γνώσεις τις οποίες χειρίζεται ο παίκτης. Για παράδειγμα, σε ένα παιχνίδι, οι στρατιώτες ξέρουν πώς να κινηθούν, όμως ο παίχτης θα πρέπει να ξέρει πότε και πού θα τους διατάξει. Σε ένα </a:t>
            </a:r>
            <a:r>
              <a:rPr lang="el-GR" sz="1800" dirty="0" err="1"/>
              <a:t>πολυχρηστικό</a:t>
            </a:r>
            <a:r>
              <a:rPr lang="el-GR" sz="1800" dirty="0"/>
              <a:t> παιχνίδι, οι παίχτες δουλεύουν σε ομάδες, όπου κάθε μέλος συμβάλλει με τις δικές του δεξιότητες. Έξυπνα εργαλεία και κατανεμημένη γνώση είναι το κλειδί για τους σύγχρονους εργασιακούς χώρους, κάτι που δεν συμβαίνει στα σχολεία. </a:t>
            </a:r>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11392197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l-GR" sz="1800" i="1" dirty="0"/>
              <a:t>Δια-λειτουργικές ομάδες-Cross-</a:t>
            </a:r>
            <a:r>
              <a:rPr lang="el-GR" sz="1800" i="1" dirty="0" err="1"/>
              <a:t>Functional</a:t>
            </a:r>
            <a:r>
              <a:rPr lang="el-GR" sz="1800" i="1" dirty="0"/>
              <a:t> </a:t>
            </a:r>
            <a:r>
              <a:rPr lang="el-GR" sz="1800" i="1" dirty="0" err="1"/>
              <a:t>Teams</a:t>
            </a:r>
            <a:r>
              <a:rPr lang="el-GR" sz="1800" dirty="0"/>
              <a:t>: Στα παιχνίδια πολλών χρηστών, στα οποία συχνά οι παίχτες παίζουν σε ομάδες, κάθε παίχτης έχει ένα διαφορετικό σύνολο δεξιοτήτων. Κάθε παίχτης είναι επιδέξιος σε κάτι, αλλά κατανοεί και τις ειδικότητες των άλλων προκειμένου να συντονιστεί μαζί τους. Επιπλέον, σε τέτοιες ομάδες, οι παίχτες συνδέονται από τη δέσμευσή τους για μια κοινή προσπάθεια και όχι από τη φυλή, την κατηγορία, το έθνος ή το φύλο τους. Πάλι τέτοιες μορφές συνεταιρισμού απαιτούνται συνήθως στη σύγχρονη εργασία, εντούτοις όχι πάντα στα σύγχρονα σχολεία. </a:t>
            </a:r>
            <a:endParaRPr lang="en-US" sz="1800" dirty="0"/>
          </a:p>
          <a:p>
            <a:pPr marL="0" indent="0">
              <a:buNone/>
            </a:pPr>
            <a:endParaRPr lang="en-US" sz="1800" dirty="0"/>
          </a:p>
          <a:p>
            <a:pPr lvl="0"/>
            <a:r>
              <a:rPr lang="el-GR" sz="1800" i="1" dirty="0"/>
              <a:t>Επίδοση πριν από την ικανότητα-</a:t>
            </a:r>
            <a:r>
              <a:rPr lang="el-GR" sz="1800" i="1" dirty="0" err="1"/>
              <a:t>Performance</a:t>
            </a:r>
            <a:r>
              <a:rPr lang="el-GR" sz="1800" i="1" dirty="0"/>
              <a:t> </a:t>
            </a:r>
            <a:r>
              <a:rPr lang="el-GR" sz="1800" i="1" dirty="0" err="1"/>
              <a:t>before</a:t>
            </a:r>
            <a:r>
              <a:rPr lang="el-GR" sz="1800" i="1" dirty="0"/>
              <a:t> </a:t>
            </a:r>
            <a:r>
              <a:rPr lang="el-GR" sz="1800" i="1" dirty="0" err="1"/>
              <a:t>Competence</a:t>
            </a:r>
            <a:r>
              <a:rPr lang="el-GR" sz="1800" dirty="0"/>
              <a:t>: Τα ηλεκτρονικά παιχνίδια λειτουργούν με βάση την αρχή ότι οι παίκτες πρέπει να είναι ικανοί σε μία ενέργεια, πριν να έχουν καλές επιδόσεις σε αυτή. Έτσι λειτουργεί και η γλωσσική ικανότητα, εντούτοις κάτι τέτοιο δεν συμβαίνει στα σχολεία. Εκεί απαιτείται για παράδειγμα, η απόκτηση της ικανότητας ανάγνωσης κειμένων πριν οι μαθητές αρχίσουν να αποδίδουν στον τομέα της μάθησης.</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13900263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Με τις παραπάνω μαθησιακές αρχές, ο </a:t>
            </a:r>
            <a:r>
              <a:rPr lang="en-US" sz="1800" dirty="0"/>
              <a:t>Gee </a:t>
            </a:r>
            <a:r>
              <a:rPr lang="el-GR" sz="1800" dirty="0"/>
              <a:t>θέλησε να καταδείξει τους διάφορους τρόπους με τους οποίους παιχνίδια και μάθηση είναι συνδεδεμένες και το πως κάθε αρχή υποστηρίζει τη μάθηση μέσα από το παιχνίδι. </a:t>
            </a:r>
            <a:endParaRPr lang="el-GR" sz="1800" dirty="0" smtClean="0"/>
          </a:p>
          <a:p>
            <a:pPr marL="0" indent="0">
              <a:buNone/>
            </a:pPr>
            <a:endParaRPr lang="el-GR" sz="1800" dirty="0"/>
          </a:p>
          <a:p>
            <a:pPr marL="0" indent="0">
              <a:buNone/>
            </a:pPr>
            <a:r>
              <a:rPr lang="el-GR" sz="1800" dirty="0" smtClean="0"/>
              <a:t>Από </a:t>
            </a:r>
            <a:r>
              <a:rPr lang="el-GR" sz="1800" dirty="0"/>
              <a:t>την άλλη, δεν αρκούν μόνο τα παιχνίδια για να γίνουν τα σχολεία καλύτερα. </a:t>
            </a:r>
            <a:endParaRPr lang="el-GR" sz="1800" dirty="0" smtClean="0"/>
          </a:p>
          <a:p>
            <a:pPr marL="0" indent="0">
              <a:buNone/>
            </a:pPr>
            <a:endParaRPr lang="el-GR" sz="1800" dirty="0"/>
          </a:p>
          <a:p>
            <a:pPr marL="0" indent="0">
              <a:buNone/>
            </a:pPr>
            <a:r>
              <a:rPr lang="el-GR" sz="1800" dirty="0" smtClean="0"/>
              <a:t>Ο </a:t>
            </a:r>
            <a:r>
              <a:rPr lang="el-GR" sz="1800" dirty="0"/>
              <a:t>ρόλος τους μένει ακόμα να </a:t>
            </a:r>
            <a:r>
              <a:rPr lang="el-GR" sz="1800" dirty="0" err="1"/>
              <a:t>οριοθετηθεί</a:t>
            </a:r>
            <a:r>
              <a:rPr lang="el-GR" sz="1800" dirty="0"/>
              <a:t> και χρειάζεται να γίνουν έρευνες προς αυτή την κατεύθυνση. </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Κριτική στα ηλεκτρονικά παιχνίδια</a:t>
            </a:r>
            <a:endParaRPr lang="en-US" dirty="0"/>
          </a:p>
        </p:txBody>
      </p:sp>
    </p:spTree>
    <p:extLst>
      <p:ext uri="{BB962C8B-B14F-4D97-AF65-F5344CB8AC3E}">
        <p14:creationId xmlns:p14="http://schemas.microsoft.com/office/powerpoint/2010/main" xmlns="" val="5580485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Ορισμένοι ερευνητές υποστηρίζουν ότι οι άνθρωποι μαθαίνουν από ηλεκτρονικά παιχνίδια μαθήματα που δεν είναι πάντα επιθυμητά. Για παράδειγμα, βρέθηκε ότι παιδιά που επανειλημμένα παίζουν βίαια βιντεοπαιχνίδια μαθαίνουν πρότυπα σκέψης που θα επηρεάσει τη συμπεριφορά τους καθώς μεγαλώνουν. </a:t>
            </a:r>
            <a:endParaRPr lang="el-GR" sz="1800" dirty="0" smtClean="0"/>
          </a:p>
          <a:p>
            <a:pPr marL="0" indent="0">
              <a:buNone/>
            </a:pPr>
            <a:r>
              <a:rPr lang="el-GR" sz="1800" dirty="0" smtClean="0"/>
              <a:t>Διαπιστώθηκε </a:t>
            </a:r>
            <a:r>
              <a:rPr lang="el-GR" sz="1800" dirty="0"/>
              <a:t>ότι τα παιδιά άρχισαν να σκέφτονται πιο επιθετικά και όταν κάποιος τα προκαλούσε στο σπίτι, στο σχολείο ή σε άλλες περιπτώσεις, τα παιδιά αντέδρασαν όπως όταν έπαιζαν ένα βίαιο </a:t>
            </a:r>
            <a:r>
              <a:rPr lang="el-GR" sz="1800" dirty="0" err="1"/>
              <a:t>βίντεοπαιχνίδι</a:t>
            </a:r>
            <a:r>
              <a:rPr lang="el-GR" sz="1800" dirty="0"/>
              <a:t>. </a:t>
            </a:r>
            <a:endParaRPr lang="el-GR" sz="1800" dirty="0" smtClean="0"/>
          </a:p>
          <a:p>
            <a:pPr marL="0" indent="0">
              <a:buNone/>
            </a:pPr>
            <a:r>
              <a:rPr lang="el-GR" sz="1800" dirty="0" smtClean="0"/>
              <a:t>Αλλά </a:t>
            </a:r>
            <a:r>
              <a:rPr lang="el-GR" sz="1800" dirty="0"/>
              <a:t>ακόμα και οι σκληρότεροι επικριτές των ηλεκτρονικών παιχνιδιών συμφωνούν ότι κάτι μαθαίνουμε από αυτά. </a:t>
            </a:r>
            <a:endParaRPr lang="el-GR" sz="1800" dirty="0" smtClean="0"/>
          </a:p>
          <a:p>
            <a:pPr marL="0" indent="0">
              <a:buNone/>
            </a:pPr>
            <a:r>
              <a:rPr lang="el-GR" sz="1800" dirty="0" smtClean="0"/>
              <a:t>Ενώ </a:t>
            </a:r>
            <a:r>
              <a:rPr lang="el-GR" sz="1800" dirty="0"/>
              <a:t>η έρευνα σχετικά με τις </a:t>
            </a:r>
            <a:r>
              <a:rPr lang="el-GR" sz="1800" dirty="0" err="1"/>
              <a:t>συμπεριφορικές</a:t>
            </a:r>
            <a:r>
              <a:rPr lang="el-GR" sz="1800" dirty="0"/>
              <a:t> και γνωστικές επιπτώσεις των ηλεκτρονικών παιχνιδιών είχε μικτά αποτελέσματα, για τα παιχνίδια με ελάχιστη ή καθόλου βία υπάρχουν ελπιδοφόρα αποτελέσματα. </a:t>
            </a:r>
            <a:endParaRPr lang="el-GR" sz="1800" dirty="0" smtClean="0"/>
          </a:p>
          <a:p>
            <a:pPr marL="0" indent="0">
              <a:buNone/>
            </a:pPr>
            <a:r>
              <a:rPr lang="el-GR" sz="1800" dirty="0" smtClean="0"/>
              <a:t>Μερικά </a:t>
            </a:r>
            <a:r>
              <a:rPr lang="el-GR" sz="1800" dirty="0"/>
              <a:t>ψηφιακά παιχνίδια έχουν αποδειχθεί ότι βελτιώνουν τη λειτουργία του εγκεφάλου, ενώ άλλα έχουν το δυναμικό να αντιστρέψουν νοητικές απώλειες λόγω γήρανσης. </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Κριτική στα ηλεκτρονικά παιχνίδια</a:t>
            </a:r>
            <a:endParaRPr lang="en-US" dirty="0"/>
          </a:p>
        </p:txBody>
      </p:sp>
    </p:spTree>
    <p:extLst>
      <p:ext uri="{BB962C8B-B14F-4D97-AF65-F5344CB8AC3E}">
        <p14:creationId xmlns:p14="http://schemas.microsoft.com/office/powerpoint/2010/main" xmlns="" val="32533037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Μερικοί ερευνητές αναρωτώνται κατά πόσο αν στηριζόμαστε περισσότερο στα παιχνίδια, αυτό θα αποβεί προς όφελος των μαθητών, λέγοντας ότι υπάρχουν λίγες αποδείξεις πως το επιδέξιο παιχνίδι μεταφράζεται σε καλύτερη επίδοση σε διαγωνίσματα και σε γενικότερη γνωστική ανάπτυξη. </a:t>
            </a:r>
            <a:endParaRPr lang="el-GR" sz="1800" dirty="0" smtClean="0"/>
          </a:p>
          <a:p>
            <a:pPr marL="0" indent="0">
              <a:buNone/>
            </a:pPr>
            <a:endParaRPr lang="el-GR" sz="1800" dirty="0"/>
          </a:p>
          <a:p>
            <a:pPr marL="0" indent="0">
              <a:buNone/>
            </a:pPr>
            <a:r>
              <a:rPr lang="el-GR" sz="1800" dirty="0" smtClean="0"/>
              <a:t>Το </a:t>
            </a:r>
            <a:r>
              <a:rPr lang="el-GR" sz="1800" dirty="0"/>
              <a:t>βασικό πρόβλημα είναι ότι η επίδοση των μαθητών στα διάφορα μαθήματα, στηρίζεται σε τυποποιημένα εξεταστικά εργαλεία (</a:t>
            </a:r>
            <a:r>
              <a:rPr lang="en-US" sz="1800" dirty="0"/>
              <a:t>standardized testing</a:t>
            </a:r>
            <a:r>
              <a:rPr lang="el-GR" sz="1800" dirty="0"/>
              <a:t>), όπου εκεί τα παιχνίδια έχουν ελάχιστη αξία.</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Κριτική στα ηλεκτρονικά παιχνίδια</a:t>
            </a:r>
            <a:endParaRPr lang="en-US" dirty="0"/>
          </a:p>
        </p:txBody>
      </p:sp>
    </p:spTree>
    <p:extLst>
      <p:ext uri="{BB962C8B-B14F-4D97-AF65-F5344CB8AC3E}">
        <p14:creationId xmlns:p14="http://schemas.microsoft.com/office/powerpoint/2010/main" xmlns="" val="17790641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Η </a:t>
            </a:r>
            <a:r>
              <a:rPr lang="el-GR" sz="1800" dirty="0" err="1"/>
              <a:t>παιχνιδοποίηση</a:t>
            </a:r>
            <a:r>
              <a:rPr lang="el-GR" sz="1800" dirty="0"/>
              <a:t> της μάθησης, είναι μια εκπαιδευτική προσέγγιση με σκοπό να δώσει κίνητρα στους μαθητές να μάθουν παίζοντας ηλεκτρονικά παιχνίδια ή στοιχεία αυτών μέσα σε ένα εκπαιδευτικό περιβάλλον. Στόχος είναι να μεγιστοποιηθεί η διασκέδαση και η εμπλοκή, κεντρίζοντας το ενδιαφέρον των μαθητών και εμπνέοντάς τους να συνεχίσουν να μαθαίνουν. </a:t>
            </a:r>
            <a:endParaRPr lang="el-GR" sz="1800" dirty="0" smtClean="0"/>
          </a:p>
          <a:p>
            <a:pPr marL="0" indent="0">
              <a:buNone/>
            </a:pPr>
            <a:endParaRPr lang="el-GR" sz="1800" dirty="0"/>
          </a:p>
          <a:p>
            <a:pPr marL="0" indent="0">
              <a:buNone/>
            </a:pPr>
            <a:r>
              <a:rPr lang="el-GR" sz="1800" dirty="0" smtClean="0"/>
              <a:t>Η </a:t>
            </a:r>
            <a:r>
              <a:rPr lang="el-GR" sz="1800" dirty="0" err="1"/>
              <a:t>παιχνιδοποίηση</a:t>
            </a:r>
            <a:r>
              <a:rPr lang="el-GR" sz="1800" dirty="0"/>
              <a:t> της μάθησης, αν θέλουμε να την ορίσουμε, είναι η διαδικασία του προσδιορισμού των στοιχείων των παιχνιδιών που τα κάνουν διασκεδαστικά και δίνουν κίνητρα στους παίκτες να τα παίζουν και εν συνεχεία η χρήση αυτών των στοιχείων σε ένα πλαίσιο εκτός παιχνιδιών (εκπαιδευτικό στην περίπτωση αυτή), με σκοπό να επηρεαστεί η συμπεριφορά. </a:t>
            </a:r>
            <a:endParaRPr lang="el-GR" sz="1800" dirty="0" smtClean="0"/>
          </a:p>
          <a:p>
            <a:pPr marL="0" indent="0">
              <a:buNone/>
            </a:pPr>
            <a:endParaRPr lang="el-GR" sz="1800" dirty="0"/>
          </a:p>
          <a:p>
            <a:pPr marL="0" indent="0">
              <a:buNone/>
            </a:pPr>
            <a:r>
              <a:rPr lang="el-GR" sz="1800" dirty="0" smtClean="0"/>
              <a:t>Για </a:t>
            </a:r>
            <a:r>
              <a:rPr lang="el-GR" sz="1800" dirty="0"/>
              <a:t>παράδειγμα, τέτοιες συμπεριφορές μπορεί να είναι η συμμετοχή στην τάξη, η εστίαση σε ουσιαστικές μαθησιακές εργασίες και η ανάληψη πρωτοβουλιών.  </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3663905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Ακόμα και χωρίς την προσθήκη επιπρόσθετων στοιχείων παιχνιδιών, το σχολικό περιβάλλον ήδη περιέχει στοιχεία ανάλογα με αυτά των παιχνιδιών. Ακόμα και από το 1700, που πρωτάρχισε να χρησιμοποιείται, η βαθμολογία είναι μία μορφή πόντων. Όσοι μαθητές συγκεντρώνουν πολλούς τέτοιους πόντους (υψηλή βαθμολογία), κερδίζουν αποδεικτικά για αυτό, για παράδειγμα βραβεία και επαίνους. </a:t>
            </a:r>
            <a:endParaRPr lang="el-GR" sz="1800" dirty="0" smtClean="0"/>
          </a:p>
          <a:p>
            <a:pPr marL="0" indent="0">
              <a:buNone/>
            </a:pPr>
            <a:r>
              <a:rPr lang="el-GR" sz="1800" dirty="0" smtClean="0"/>
              <a:t>Αρκετοί </a:t>
            </a:r>
            <a:r>
              <a:rPr lang="el-GR" sz="1800" dirty="0"/>
              <a:t>δε ασκούν κριτική στον όρο "</a:t>
            </a:r>
            <a:r>
              <a:rPr lang="el-GR" sz="1800" dirty="0" err="1"/>
              <a:t>παιχνιδοποίηση</a:t>
            </a:r>
            <a:r>
              <a:rPr lang="el-GR" sz="1800" dirty="0"/>
              <a:t>", μιας και υποστηρίζουν ότι είναι απλά ένα νέο όνομα για μία πρακτική που χρησιμοποιείται εδώ και χρόνια. </a:t>
            </a:r>
            <a:endParaRPr lang="en-US" sz="1800" dirty="0"/>
          </a:p>
          <a:p>
            <a:pPr marL="0" indent="0">
              <a:buNone/>
            </a:pPr>
            <a:r>
              <a:rPr lang="el-GR" sz="1800" dirty="0"/>
              <a:t>Ως όρος εμφανίστηκε το 2002 και έγινε δημοφιλής το 2007. Δεν αναφέρεται όμως μονοδιάστατα σε ένα σύστημα ανταμοιβών. Αντιθέτως, λαμβάνει υπόψη μία σειρά περίπλοκων παραγόντων που ωθούν ένα άτομο να αποφασίσει να κάνει κάτι. Συνεπώς, περιέχει στοιχεία από την ψυχολογία, το σχεδιασμό, τη στρατηγική και την τεχνολογία. </a:t>
            </a:r>
            <a:endParaRPr lang="el-GR" sz="1800" dirty="0" smtClean="0"/>
          </a:p>
          <a:p>
            <a:pPr marL="0" indent="0">
              <a:buNone/>
            </a:pPr>
            <a:r>
              <a:rPr lang="el-GR" sz="1800" dirty="0" smtClean="0"/>
              <a:t>Παρότι </a:t>
            </a:r>
            <a:r>
              <a:rPr lang="el-GR" sz="1800" dirty="0"/>
              <a:t>είναι δύσκολο να προσδιοριστεί με ακρίβεια το πότε, ο όρος με αυστηρή αναφορά στην εκπαιδευτική πρακτική και τη χρήση του από δασκάλους, έγινε περίπου το 2010. </a:t>
            </a:r>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11312912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69"/>
            <a:ext cx="2108364" cy="553393"/>
          </a:xfrm>
          <a:prstGeom prst="rect">
            <a:avLst/>
          </a:prstGeom>
        </p:spPr>
      </p:pic>
    </p:spTree>
    <p:extLst>
      <p:ext uri="{BB962C8B-B14F-4D97-AF65-F5344CB8AC3E}">
        <p14:creationId xmlns:p14="http://schemas.microsoft.com/office/powerpoint/2010/main" xmlns="" val="37679073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600" dirty="0" smtClean="0"/>
              <a:t>Η </a:t>
            </a:r>
            <a:r>
              <a:rPr lang="el-GR" sz="1600" dirty="0" err="1"/>
              <a:t>παιχνιδοποίηση</a:t>
            </a:r>
            <a:r>
              <a:rPr lang="el-GR" sz="1600" dirty="0"/>
              <a:t> της μάθησης διαφέρει από τη χρήση των παιχνιδιών στη μάθηση, γιατί οι μαθητές δεν συμμετέχουν στη σχεδίαση ή την κατασκευή δικών τους παιχνιδιών ή γιατί δεν παίζουν εμπορικά ηλεκτρονικά παιχνίδια. Κατ' αυτή την έννοια, η </a:t>
            </a:r>
            <a:r>
              <a:rPr lang="el-GR" sz="1600" dirty="0" err="1"/>
              <a:t>παιχνιδοποίηση</a:t>
            </a:r>
            <a:r>
              <a:rPr lang="el-GR" sz="1600" dirty="0"/>
              <a:t> αφορά καταστάσεις όπου η μάθηση συμβαίνει εκτός πλαισίου παιχνιδιών, όπως στη σχολική τάξη και όταν μια σειρά από στοιχεία παιχνιδιών οργανωμένα σε ένα σύστημα, λειτουργούν σε συνεργασία με τη μαθησιακή διαδικασία που λαμβάνει χώρα σε μια σχολική αίθουσα. </a:t>
            </a:r>
            <a:endParaRPr lang="en-US" sz="1600" dirty="0"/>
          </a:p>
          <a:p>
            <a:pPr marL="0" indent="0">
              <a:buNone/>
            </a:pPr>
            <a:r>
              <a:rPr lang="el-GR" sz="1600" dirty="0"/>
              <a:t>Τα στοιχεία των παιχνιδιών που υποβοηθούν τη μάθηση είναι:</a:t>
            </a:r>
            <a:endParaRPr lang="en-US" sz="1600" dirty="0"/>
          </a:p>
          <a:p>
            <a:pPr lvl="0"/>
            <a:r>
              <a:rPr lang="el-GR" sz="1600" dirty="0"/>
              <a:t>Οι μηχανισμοί επιβράβευσης: βαθμοί, παράσημα, </a:t>
            </a:r>
            <a:r>
              <a:rPr lang="el-GR" sz="1600" dirty="0" err="1"/>
              <a:t>κτλ</a:t>
            </a:r>
            <a:endParaRPr lang="en-US" sz="1600" dirty="0"/>
          </a:p>
          <a:p>
            <a:pPr lvl="0"/>
            <a:r>
              <a:rPr lang="el-GR" sz="1600" dirty="0"/>
              <a:t>Η αφηγηματικότητα</a:t>
            </a:r>
            <a:endParaRPr lang="en-US" sz="1600" dirty="0"/>
          </a:p>
          <a:p>
            <a:pPr lvl="0"/>
            <a:r>
              <a:rPr lang="el-GR" sz="1600" dirty="0"/>
              <a:t>Ο έλεγχος του παίκτη</a:t>
            </a:r>
            <a:endParaRPr lang="en-US" sz="1600" dirty="0"/>
          </a:p>
          <a:p>
            <a:pPr lvl="0"/>
            <a:r>
              <a:rPr lang="el-GR" sz="1600" dirty="0"/>
              <a:t>Η άμεση ανατροφοδότηση</a:t>
            </a:r>
            <a:endParaRPr lang="en-US" sz="1600" dirty="0"/>
          </a:p>
          <a:p>
            <a:pPr lvl="0"/>
            <a:r>
              <a:rPr lang="el-GR" sz="1600" dirty="0"/>
              <a:t>Οι ευκαιρίες για ομαδική εργασία και ομαδική επίλυση προβλημάτων</a:t>
            </a:r>
            <a:endParaRPr lang="en-US" sz="1600" dirty="0"/>
          </a:p>
          <a:p>
            <a:pPr lvl="0"/>
            <a:r>
              <a:rPr lang="el-GR" sz="1600" dirty="0"/>
              <a:t>Η κοινωνικοποίηση</a:t>
            </a:r>
            <a:endParaRPr lang="en-US" sz="1600" dirty="0"/>
          </a:p>
          <a:p>
            <a:pPr lvl="0"/>
            <a:r>
              <a:rPr lang="el-GR" sz="1600" dirty="0"/>
              <a:t>Οι ευκαιρίες για ανέλιξη και κατάκτηση </a:t>
            </a:r>
            <a:r>
              <a:rPr lang="el-GR" sz="1600" dirty="0" smtClean="0"/>
              <a:t>δεξιοτήτων</a:t>
            </a:r>
          </a:p>
          <a:p>
            <a:pPr marL="0" indent="0">
              <a:buNone/>
            </a:pPr>
            <a:r>
              <a:rPr lang="el-GR" sz="1800" dirty="0" smtClean="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4063308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Όταν σε μια σχολική αίθουσα χρησιμοποιούνται κάποια από τα παραπάνω στοιχεία, χωρίς να είναι απαραίτητο να προσδιοριστεί ο αριθμός τους, τότε το περιβάλλον μπορεί να χαρακτηριστεί "</a:t>
            </a:r>
            <a:r>
              <a:rPr lang="el-GR" sz="1800" dirty="0" err="1"/>
              <a:t>παιχνιδοποιημένο</a:t>
            </a:r>
            <a:r>
              <a:rPr lang="el-GR" sz="1800" dirty="0"/>
              <a:t>" (</a:t>
            </a:r>
            <a:r>
              <a:rPr lang="en-US" sz="1800" dirty="0"/>
              <a:t>gamified</a:t>
            </a:r>
            <a:r>
              <a:rPr lang="el-GR" sz="1800" dirty="0"/>
              <a:t>). Το πρόβλημα είναι ότι, όταν τα στοιχεία αυτά χρησιμοποιούνται μεμονωμένα, δεν προσφέρουν ικανά κίνητρα για μάθηση. Κάτι τέτοιο όμως ισχύει και για τα παιχνίδια. Δεν αξιοποιούν μόνο ένα στοιχείο, αλλά συνδυασμούς στοιχείων για να κρατήσουν αμείωτο το ενδιαφέρον των παικτών. </a:t>
            </a:r>
            <a:endParaRPr lang="en-US" sz="1800" dirty="0"/>
          </a:p>
          <a:p>
            <a:pPr marL="0" indent="0">
              <a:buNone/>
            </a:pPr>
            <a:r>
              <a:rPr lang="el-GR" sz="1800" dirty="0"/>
              <a:t> </a:t>
            </a:r>
            <a:endParaRPr lang="en-US" sz="1800" dirty="0"/>
          </a:p>
          <a:p>
            <a:pPr marL="0" indent="0">
              <a:buNone/>
            </a:pPr>
            <a:r>
              <a:rPr lang="el-GR" sz="1800" dirty="0"/>
              <a:t>Ένα σύστημα στοιχείων παιχνιδιών όταν χρησιμοποιείται στη σχολική τάξη, χρησιμοποιείται συνειδητά και αποκλειστικά από τους μαθητές αυτής της τάξης. Δεν υπάρχει κάποια κρυφή ατζέντα με την οποία οι δάσκαλοι προσπαθούν να εξαναγκάσουν τους μαθητές να κάνουν κάτι. Οι μαθητές αυτόβουλα και αυτόνομα συμμετέχουν σε μαθησιακές διαδικασίες. </a:t>
            </a:r>
            <a:endParaRPr lang="en-US" sz="1800" dirty="0"/>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12235530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Όσοι αναλαμβάνουν πρωτοβουλίες </a:t>
            </a:r>
            <a:r>
              <a:rPr lang="el-GR" sz="1800" dirty="0" err="1"/>
              <a:t>παιχνιδοποίησης</a:t>
            </a:r>
            <a:r>
              <a:rPr lang="el-GR" sz="1800" dirty="0"/>
              <a:t> της μάθησης, αναγνωρίζουν το γεγονός ότι μεγάλος αριθμός μαθητών παίζει ηλεκτρονικά παιχνίδια, που ως ένα βαθμό διαμορφώνουν την ταυτότητά τους ως μαθητές αλλά και ως άτομα. </a:t>
            </a:r>
            <a:endParaRPr lang="el-GR" sz="1800" dirty="0" smtClean="0"/>
          </a:p>
          <a:p>
            <a:pPr marL="0" indent="0">
              <a:buNone/>
            </a:pPr>
            <a:endParaRPr lang="el-GR" sz="1800" dirty="0"/>
          </a:p>
          <a:p>
            <a:pPr marL="0" indent="0">
              <a:buNone/>
            </a:pPr>
            <a:r>
              <a:rPr lang="el-GR" sz="1800" dirty="0" smtClean="0"/>
              <a:t>Ενώ </a:t>
            </a:r>
            <a:r>
              <a:rPr lang="el-GR" sz="1800" dirty="0"/>
              <a:t>παλαιότερα υπήρχε η αντίληψη ότι τα αγόρια παίζουν ηλεκτρονικά παιχνίδια, πρόσφατες έρευνες δείχνουν ότι αγόρια και κορίτσια παίζουν περίπου το ίδιο (55% αγόρια και 45% κορίτσια). </a:t>
            </a:r>
            <a:endParaRPr lang="el-GR" sz="1800" dirty="0" smtClean="0"/>
          </a:p>
          <a:p>
            <a:pPr marL="0" indent="0">
              <a:buNone/>
            </a:pPr>
            <a:endParaRPr lang="el-GR" sz="1800" dirty="0"/>
          </a:p>
          <a:p>
            <a:pPr marL="0" indent="0">
              <a:buNone/>
            </a:pPr>
            <a:r>
              <a:rPr lang="el-GR" sz="1800" dirty="0" smtClean="0"/>
              <a:t>Όταν </a:t>
            </a:r>
            <a:r>
              <a:rPr lang="el-GR" sz="1800" dirty="0"/>
              <a:t>λοιπόν χρησιμοποιούμε στοιχεία παιχνιδιών στην τάξη, αναγνωρίζουμε τα παραπάνω δεδομένα -την πραγματικότητα που βιώνουν οι μαθητές- και ότι αυτά τα δεδομένα προσδιορίζουν τι είδους μαθητές έχουμε. </a:t>
            </a:r>
            <a:endParaRPr lang="el-GR" sz="1800" dirty="0" smtClean="0"/>
          </a:p>
          <a:p>
            <a:pPr marL="0" indent="0">
              <a:buNone/>
            </a:pPr>
            <a:endParaRPr lang="el-GR" sz="1800" dirty="0"/>
          </a:p>
          <a:p>
            <a:pPr marL="0" indent="0">
              <a:buNone/>
            </a:pPr>
            <a:r>
              <a:rPr lang="el-GR" sz="1800" dirty="0" smtClean="0"/>
              <a:t>Η </a:t>
            </a:r>
            <a:r>
              <a:rPr lang="el-GR" sz="1800" dirty="0"/>
              <a:t>γλώσσα των παιχνιδιών είναι οικεία στους μαθητές και ένα επιπλέον κανάλι επικοινωνίας δασκάλων-μαθητών. </a:t>
            </a:r>
            <a:endParaRPr lang="en-US" sz="1800" dirty="0"/>
          </a:p>
          <a:p>
            <a:pPr marL="0" indent="0">
              <a:buNone/>
            </a:pPr>
            <a:r>
              <a:rPr lang="el-GR" sz="1800" dirty="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41287804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55" y="1484784"/>
            <a:ext cx="10360501" cy="4470400"/>
          </a:xfrm>
        </p:spPr>
        <p:txBody>
          <a:bodyPr>
            <a:noAutofit/>
          </a:bodyPr>
          <a:lstStyle/>
          <a:p>
            <a:pPr marL="0" indent="0">
              <a:buNone/>
            </a:pPr>
            <a:r>
              <a:rPr lang="el-GR" sz="1800" dirty="0"/>
              <a:t>Εφόσον οι δάσκαλοι οργανώσουν με επιτυχία τις τάξεις τους και τις δραστηριότητες με τέτοιο τρόπο ώστε να ενσωματώνουν στοιχεία παιχνιδιών που διευκολύνουν την εμπιστοσύνη και την αίσθηση στόχου, τότε οι μαθητές μπορεί να </a:t>
            </a:r>
            <a:r>
              <a:rPr lang="el-GR" sz="1800" dirty="0" err="1"/>
              <a:t>απορροφηθούν</a:t>
            </a:r>
            <a:r>
              <a:rPr lang="el-GR" sz="1800" dirty="0"/>
              <a:t> τόσο πολύ στη μάθηση και στην ομαδική εργασία, που να μην θέλουν να σταματήσουν. </a:t>
            </a:r>
            <a:endParaRPr lang="en-US" sz="1800" dirty="0" smtClean="0"/>
          </a:p>
          <a:p>
            <a:pPr marL="0" indent="0">
              <a:buNone/>
            </a:pPr>
            <a:r>
              <a:rPr lang="el-GR" sz="1800" dirty="0" smtClean="0"/>
              <a:t>Ο </a:t>
            </a:r>
            <a:r>
              <a:rPr lang="el-GR" sz="1800" dirty="0"/>
              <a:t>δυναμικός συνδυασμός εσωτερικών και εξωτερικών κινήτρων, είναι μία ισχυρή δύναμη η οποία, μέσα σε ένα </a:t>
            </a:r>
            <a:r>
              <a:rPr lang="el-GR" sz="1800" dirty="0" err="1"/>
              <a:t>παιχνιδοποιημένο</a:t>
            </a:r>
            <a:r>
              <a:rPr lang="el-GR" sz="1800" dirty="0"/>
              <a:t> εκπαιδευτικό πλαίσιο, δυνητικά μπορεί να δώσει κίνητρα στους μαθητές και να επιτύχει καλά μαθησιακά αποτελέσματα. </a:t>
            </a:r>
            <a:endParaRPr lang="en-US" sz="1800" dirty="0" smtClean="0"/>
          </a:p>
          <a:p>
            <a:pPr marL="0" indent="0">
              <a:buNone/>
            </a:pPr>
            <a:r>
              <a:rPr lang="el-GR" sz="1800" dirty="0" smtClean="0"/>
              <a:t>Μερικά </a:t>
            </a:r>
            <a:r>
              <a:rPr lang="el-GR" sz="1800" dirty="0"/>
              <a:t>από τα οφέλη της </a:t>
            </a:r>
            <a:r>
              <a:rPr lang="el-GR" sz="1800" dirty="0" err="1"/>
              <a:t>παιχνιδοποίησης</a:t>
            </a:r>
            <a:r>
              <a:rPr lang="el-GR" sz="1800" dirty="0"/>
              <a:t> της μάθησης είναι:</a:t>
            </a:r>
            <a:endParaRPr lang="en-US" sz="1800" dirty="0"/>
          </a:p>
          <a:p>
            <a:pPr lvl="0"/>
            <a:r>
              <a:rPr lang="el-GR" sz="1800" dirty="0"/>
              <a:t>Οι μαθητές έχουν την αίσθηση ότι τους ανήκει η μαθησιακή διαδικασία</a:t>
            </a:r>
            <a:endParaRPr lang="en-US" sz="1800" dirty="0"/>
          </a:p>
          <a:p>
            <a:pPr lvl="0"/>
            <a:r>
              <a:rPr lang="el-GR" sz="1800" dirty="0"/>
              <a:t>Ελευθερία για αποτυχία και επανάληψη της προσπάθειας, χωρίς αρνητικές συνέπειες</a:t>
            </a:r>
            <a:endParaRPr lang="en-US" sz="1800" dirty="0"/>
          </a:p>
          <a:p>
            <a:pPr lvl="0"/>
            <a:r>
              <a:rPr lang="el-GR" sz="1800" dirty="0"/>
              <a:t>Διασκέδαση στην τάξη</a:t>
            </a:r>
            <a:endParaRPr lang="en-US" sz="1800" dirty="0"/>
          </a:p>
          <a:p>
            <a:pPr lvl="0"/>
            <a:r>
              <a:rPr lang="el-GR" sz="1800" dirty="0"/>
              <a:t>Ευκαιρίες για διαφοροποιημένη διδασκαλία</a:t>
            </a:r>
            <a:endParaRPr lang="en-US" sz="1800" dirty="0"/>
          </a:p>
          <a:p>
            <a:pPr lvl="0"/>
            <a:r>
              <a:rPr lang="el-GR" sz="1800" dirty="0"/>
              <a:t>Παροχή ενός συνόλου εργασιών που μπορούν να διαχειριστούν οι μαθητές</a:t>
            </a:r>
            <a:endParaRPr lang="en-US" sz="1800" dirty="0"/>
          </a:p>
          <a:p>
            <a:pPr lvl="0"/>
            <a:r>
              <a:rPr lang="el-GR" sz="1800" dirty="0"/>
              <a:t>Έμπνευση στους μαθητές να ανακαλύψουν εγγενή κίνητρα μάθησης</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18915187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Η </a:t>
            </a:r>
            <a:r>
              <a:rPr lang="el-GR" sz="1800" dirty="0" err="1"/>
              <a:t>παιχνιδοποίηση</a:t>
            </a:r>
            <a:r>
              <a:rPr lang="el-GR" sz="1800" dirty="0"/>
              <a:t> της τάξης ή ενός μαθήματος συμβαίνει αλλάζοντας τρία στοιχεία: τη γλώσσα, τον τρόπο βαθμολόγησης και τη δομή του μαθησιακού περιβάλλοντος. Αναφορικά με τη γλώσσα, αντί της ακαδημαϊκής και των συνηθισμένων όρων, μπορεί να χρησιμοποιηθεί λεξιλόγιο που συναντάται στα παιχνίδια. </a:t>
            </a:r>
            <a:endParaRPr lang="el-GR" sz="1800" dirty="0" smtClean="0"/>
          </a:p>
          <a:p>
            <a:pPr marL="0" indent="0">
              <a:buNone/>
            </a:pPr>
            <a:endParaRPr lang="el-GR" sz="1800" dirty="0"/>
          </a:p>
          <a:p>
            <a:pPr marL="0" indent="0">
              <a:buNone/>
            </a:pPr>
            <a:r>
              <a:rPr lang="el-GR" sz="1800" dirty="0" smtClean="0"/>
              <a:t>Για </a:t>
            </a:r>
            <a:r>
              <a:rPr lang="el-GR" sz="1800" dirty="0"/>
              <a:t>παράδειγμα, αντί να χρησιμοποιείται ο όρος "παρουσίαση μαθήματος", μπορεί να χρησιμοποιηθεί "ξεκινώντας μια αναζήτηση", αντί του "διαγώνισμα" το "νικώντας τα τέρατα". Αναφορικά με τη βαθμολόγηση, αντί των κλασσικών βαθμών μπορούν να χρησιμοποιηθούν βαθμοί εμπειρίας ή βαθμοί υγείας. </a:t>
            </a:r>
            <a:endParaRPr lang="el-GR" sz="1800" dirty="0" smtClean="0"/>
          </a:p>
          <a:p>
            <a:pPr marL="0" indent="0">
              <a:buNone/>
            </a:pPr>
            <a:endParaRPr lang="el-GR" sz="1800" dirty="0"/>
          </a:p>
          <a:p>
            <a:pPr marL="0" indent="0">
              <a:buNone/>
            </a:pPr>
            <a:r>
              <a:rPr lang="el-GR" sz="1800" dirty="0" smtClean="0"/>
              <a:t>Κάθε </a:t>
            </a:r>
            <a:r>
              <a:rPr lang="el-GR" sz="1800" dirty="0"/>
              <a:t>μαθητής μπορεί να ξεκινά από το 1</a:t>
            </a:r>
            <a:r>
              <a:rPr lang="el-GR" sz="1800" baseline="30000" dirty="0"/>
              <a:t>ο</a:t>
            </a:r>
            <a:r>
              <a:rPr lang="el-GR" sz="1800" dirty="0"/>
              <a:t> επίπεδο, να κερδίζει βαθμούς και να αλλάζει επίπεδο. Μπορεί επίσης να υπάρχει αντιστοίχιση μεταξύ βαθμών εμπειρίας και κανονικών βαθμών.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5295943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Αναφορικά με τη δομή του μαθησιακού περιβάλλοντος, αυτό μπορεί να αλλάξει το ρόλο δασκάλων και μαθητών. Οι μαθητές μπορεί να έχουν το όνομα ενός ήρωα παιχνιδιού με το οποίο να εκτελούν τις διάφορες εργασίες τους. </a:t>
            </a:r>
            <a:endParaRPr lang="el-GR" sz="1800" dirty="0" smtClean="0"/>
          </a:p>
          <a:p>
            <a:pPr marL="0" indent="0">
              <a:buNone/>
            </a:pPr>
            <a:endParaRPr lang="el-GR" sz="1800" dirty="0" smtClean="0"/>
          </a:p>
          <a:p>
            <a:pPr marL="0" indent="0">
              <a:buNone/>
            </a:pPr>
            <a:r>
              <a:rPr lang="el-GR" sz="1800" dirty="0" smtClean="0"/>
              <a:t>Μπορεί </a:t>
            </a:r>
            <a:r>
              <a:rPr lang="el-GR" sz="1800" dirty="0"/>
              <a:t>να δημιουργούνται ομάδες μαθητών, όπως στα παιχνίδια πολλών χρηστών και να εκτελούν από κοινού αποστολές, βοηθώντας ακόμα άλλες ομάδες που έχουν δυσκολίες. </a:t>
            </a:r>
            <a:endParaRPr lang="el-GR" sz="1800" dirty="0" smtClean="0"/>
          </a:p>
          <a:p>
            <a:pPr marL="0" indent="0">
              <a:buNone/>
            </a:pPr>
            <a:endParaRPr lang="el-GR" sz="1800" dirty="0"/>
          </a:p>
          <a:p>
            <a:pPr marL="0" indent="0">
              <a:buNone/>
            </a:pPr>
            <a:r>
              <a:rPr lang="el-GR" sz="1800" dirty="0" smtClean="0"/>
              <a:t>Ο </a:t>
            </a:r>
            <a:r>
              <a:rPr lang="el-GR" sz="1800" dirty="0"/>
              <a:t>δάσκαλος καταγράφει τα επιτεύγματα των μαθητών και διαχειρίζεται του βαθμούς εμπειρίας που συγκεντρώνουν. </a:t>
            </a:r>
            <a:endParaRPr lang="el-GR" sz="1800" dirty="0" smtClean="0"/>
          </a:p>
          <a:p>
            <a:pPr marL="0" indent="0">
              <a:buNone/>
            </a:pPr>
            <a:endParaRPr lang="el-GR" sz="1800" dirty="0"/>
          </a:p>
          <a:p>
            <a:pPr marL="0" indent="0">
              <a:buNone/>
            </a:pPr>
            <a:r>
              <a:rPr lang="el-GR" sz="1800" dirty="0" smtClean="0"/>
              <a:t>Επίσης</a:t>
            </a:r>
            <a:r>
              <a:rPr lang="el-GR" sz="1800" dirty="0"/>
              <a:t>, καθορίζει τις παραμέτρους του "παιχνιδιού", τα επίπεδα, τις αποστολές και την επιβράβευση για την επιτυχία.</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12077047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Στη δομή του </a:t>
            </a:r>
            <a:r>
              <a:rPr lang="el-GR" sz="1800" dirty="0" err="1"/>
              <a:t>παιχνιδοποιημένου</a:t>
            </a:r>
            <a:r>
              <a:rPr lang="el-GR" sz="1800" dirty="0"/>
              <a:t> μαθησιακού περιβάλλοντος, κυρίαρχο ρόλο παίζει η αφήγηση, η ιστορία, που "ντύνει" όλες τις δραστηριότητες. </a:t>
            </a:r>
            <a:endParaRPr lang="el-GR" sz="1800" dirty="0" smtClean="0"/>
          </a:p>
          <a:p>
            <a:pPr marL="0" indent="0">
              <a:buNone/>
            </a:pPr>
            <a:endParaRPr lang="el-GR" sz="1800" dirty="0"/>
          </a:p>
          <a:p>
            <a:pPr marL="0" indent="0">
              <a:buNone/>
            </a:pPr>
            <a:r>
              <a:rPr lang="el-GR" sz="1800" dirty="0" smtClean="0"/>
              <a:t>Η </a:t>
            </a:r>
            <a:r>
              <a:rPr lang="el-GR" sz="1800" dirty="0"/>
              <a:t>αφήγηση μπορεί να αφορά, να έχει ως θέμα, κάτι σχετικό με το γνωστικό αντικείμενο. </a:t>
            </a:r>
            <a:r>
              <a:rPr lang="el-GR" sz="1800" dirty="0" smtClean="0"/>
              <a:t>Για </a:t>
            </a:r>
            <a:r>
              <a:rPr lang="el-GR" sz="1800" dirty="0"/>
              <a:t>παράδειγμα, η ιστορία μπορεί να αφορά μια φανταστική επιδημία που για να αντιμετωπιστεί θα πρέπει οι παίκτες να μάθουν στοιχεία βιολογίας. </a:t>
            </a:r>
            <a:endParaRPr lang="el-GR" sz="1800" dirty="0" smtClean="0"/>
          </a:p>
          <a:p>
            <a:pPr marL="0" indent="0">
              <a:buNone/>
            </a:pPr>
            <a:endParaRPr lang="el-GR" sz="1800" dirty="0" smtClean="0"/>
          </a:p>
          <a:p>
            <a:pPr marL="0" indent="0">
              <a:buNone/>
            </a:pPr>
            <a:r>
              <a:rPr lang="el-GR" sz="1800" dirty="0" smtClean="0"/>
              <a:t>Άλλες </a:t>
            </a:r>
            <a:r>
              <a:rPr lang="el-GR" sz="1800" dirty="0"/>
              <a:t>φορές, το θέμα μπορεί να είναι άσχετο με το γνωστικό αντικείμενο. Για παράδειγμα, οι μαθητές μπορεί να χρειαστεί να μάθουν τραγούδια που θα τους επιτρέψουν να αναρριχηθούν ένα ψηλό βουνό.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25898490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20" y="1412776"/>
            <a:ext cx="10360501" cy="4470400"/>
          </a:xfrm>
        </p:spPr>
        <p:txBody>
          <a:bodyPr>
            <a:noAutofit/>
          </a:bodyPr>
          <a:lstStyle/>
          <a:p>
            <a:pPr marL="0" indent="0">
              <a:buNone/>
            </a:pPr>
            <a:r>
              <a:rPr lang="el-GR" sz="1800" dirty="0"/>
              <a:t>Τα ερευνητικά δεδομένα είναι κάποιες φορές αντιφατικά. Για παράδειγμα, οι μαθητές που ολοκλήρωσαν </a:t>
            </a:r>
            <a:r>
              <a:rPr lang="el-GR" sz="1800" dirty="0" err="1"/>
              <a:t>παιχνιδοποιημένες</a:t>
            </a:r>
            <a:r>
              <a:rPr lang="el-GR" sz="1800" dirty="0"/>
              <a:t> εκπαιδευτικές δραστηριότητες είχαν καλύτερη επίδοση σε δραστηριότητες πάνω σε πρακτικά θέματα και συνολικά καλύτερη επίδοση. </a:t>
            </a:r>
            <a:endParaRPr lang="el-GR" sz="1800" dirty="0" smtClean="0"/>
          </a:p>
          <a:p>
            <a:pPr marL="0" indent="0">
              <a:buNone/>
            </a:pPr>
            <a:endParaRPr lang="en-US" sz="1800" dirty="0" smtClean="0"/>
          </a:p>
          <a:p>
            <a:pPr marL="0" indent="0">
              <a:buNone/>
            </a:pPr>
            <a:r>
              <a:rPr lang="el-GR" sz="1800" dirty="0" smtClean="0"/>
              <a:t>Όμως </a:t>
            </a:r>
            <a:r>
              <a:rPr lang="el-GR" sz="1800" dirty="0"/>
              <a:t>η επίδοσή τους ήταν χειρότερη σε γραπτές δραστηριότητες και συμμετείχαν λιγότερο σε δραστηριότητες της τάξης, αν και αρχικά φάνηκε πως είχαν περισσότερα κίνητρα. </a:t>
            </a:r>
            <a:endParaRPr lang="el-GR" sz="1800" dirty="0" smtClean="0"/>
          </a:p>
          <a:p>
            <a:pPr marL="0" indent="0">
              <a:buNone/>
            </a:pPr>
            <a:endParaRPr lang="en-US" sz="1800" dirty="0" smtClean="0"/>
          </a:p>
          <a:p>
            <a:pPr marL="0" indent="0">
              <a:buNone/>
            </a:pPr>
            <a:r>
              <a:rPr lang="el-GR" sz="1800" dirty="0" smtClean="0"/>
              <a:t>Αντίστοιχα</a:t>
            </a:r>
            <a:r>
              <a:rPr lang="el-GR" sz="1800" dirty="0"/>
              <a:t>, η </a:t>
            </a:r>
            <a:r>
              <a:rPr lang="el-GR" sz="1800" dirty="0" err="1"/>
              <a:t>παιχνιδοποίηση</a:t>
            </a:r>
            <a:r>
              <a:rPr lang="el-GR" sz="1800" dirty="0"/>
              <a:t> εξ αποστάσεως εκπαίδευσης περιβαλλόντων, ναι μεν δίνει περισσότερα κίνητρα σε όσους τα χρησιμοποιούν, όμως το αποτέλεσμα είναι δυσανάλογα μικρό σε σχέση με τον κόπο που απαιτείται για να σχεδιαστούν και να εφαρμοστούν τέτοια συστήματα. Ποιοτικές αναλύσεις δείχνουν ότι η </a:t>
            </a:r>
            <a:r>
              <a:rPr lang="el-GR" sz="1800" dirty="0" err="1"/>
              <a:t>παιχνιδοποίηση</a:t>
            </a:r>
            <a:r>
              <a:rPr lang="el-GR" sz="1800" dirty="0"/>
              <a:t> έχει σπουδαία συναισθηματική και κοινωνική επίδραση στους μαθητές, καθώς τα συστήματα επιβράβευσης και οι ανταγωνιστικοί κοινωνικοί μηχανισμοί δείχνουν να τους κινητοποιούν. </a:t>
            </a:r>
            <a:endParaRPr lang="el-GR" sz="1800" dirty="0" smtClean="0"/>
          </a:p>
          <a:p>
            <a:pPr marL="0" indent="0">
              <a:buNone/>
            </a:pPr>
            <a:endParaRPr lang="en-US" sz="1800" dirty="0" smtClean="0"/>
          </a:p>
          <a:p>
            <a:pPr marL="0" indent="0">
              <a:buNone/>
            </a:pPr>
            <a:r>
              <a:rPr lang="el-GR" sz="1800" dirty="0" smtClean="0"/>
              <a:t>Όμως</a:t>
            </a:r>
            <a:r>
              <a:rPr lang="el-GR" sz="1800" dirty="0"/>
              <a:t>, άλλες ποιοτικές αναλύσεις δείχνουν ότι η γνωστική επίδραση της </a:t>
            </a:r>
            <a:r>
              <a:rPr lang="el-GR" sz="1800" dirty="0" err="1"/>
              <a:t>παιχνιδοποίησης</a:t>
            </a:r>
            <a:r>
              <a:rPr lang="el-GR" sz="1800" dirty="0"/>
              <a:t> δεν είναι σημαντική, όπως ήδη αναφέρθηκε.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17710071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Αρκετοί εκπαιδευτικοί κατακρίνουν την </a:t>
            </a:r>
            <a:r>
              <a:rPr lang="el-GR" sz="1800" dirty="0" err="1"/>
              <a:t>παιχνιδοποίηση</a:t>
            </a:r>
            <a:r>
              <a:rPr lang="el-GR" sz="1800" dirty="0"/>
              <a:t> της εκπαίδευσης, με το σκεπτικό ότι δεν τηρεί μία "σοβαρή" στάση απέναντι στην εκπαίδευση. Αυτή η άποψη ξεπηδά από τον (ξεπερασμένο) ιστορικό διαχωρισμό εργασίας και παιχνιδιού και συνεπώς από την αντίληψη ότι η τάξη δεν μπορεί να είναι χώρος διασκέδασης</a:t>
            </a:r>
            <a:r>
              <a:rPr lang="el-GR" sz="1800" dirty="0" smtClean="0"/>
              <a:t>.</a:t>
            </a:r>
            <a:endParaRPr lang="en-US" sz="1800" dirty="0" smtClean="0"/>
          </a:p>
          <a:p>
            <a:pPr marL="0" indent="0">
              <a:buNone/>
            </a:pPr>
            <a:r>
              <a:rPr lang="el-GR" sz="1800" dirty="0" smtClean="0"/>
              <a:t> </a:t>
            </a:r>
            <a:r>
              <a:rPr lang="el-GR" sz="1800" dirty="0"/>
              <a:t>Υπάρχει επίσης η (λανθασμένη) αντίληψη ότι η </a:t>
            </a:r>
            <a:r>
              <a:rPr lang="el-GR" sz="1800" dirty="0" err="1"/>
              <a:t>παιχνιδοποίηση</a:t>
            </a:r>
            <a:r>
              <a:rPr lang="el-GR" sz="1800" dirty="0"/>
              <a:t> είναι εύκολη, άσχετη με την εκπαίδευση και κατάλληλη μόνο για πολύ μικρά παιδιά, που οδηγεί στην καχυποψία σχετικά με την αξία τη διασκέδασης και του παιχνιδιού στην εκπαίδευση. </a:t>
            </a:r>
            <a:endParaRPr lang="en-US" sz="1800" dirty="0"/>
          </a:p>
          <a:p>
            <a:pPr marL="0" indent="0">
              <a:buNone/>
            </a:pPr>
            <a:r>
              <a:rPr lang="el-GR" sz="1800" dirty="0"/>
              <a:t> </a:t>
            </a:r>
            <a:r>
              <a:rPr lang="el-GR" sz="1800" dirty="0" smtClean="0"/>
              <a:t>Υπάρχουν </a:t>
            </a:r>
            <a:r>
              <a:rPr lang="el-GR" sz="1800" dirty="0"/>
              <a:t>βέβαια και οι γνωστές ενστάσεις και ανησυχίες των εκπαιδευτικών, ότι τέτοιες διδακτικές μέθοδοι είναι δύσκολο να εφαρμοστούν στα στενά χρονικά περιθώρια του διδακτικού προγράμματος και ότι δεν θα καλυφθεί η διδακτική ύλη. </a:t>
            </a:r>
            <a:endParaRPr lang="en-US" sz="1800" dirty="0" smtClean="0"/>
          </a:p>
          <a:p>
            <a:pPr marL="0" indent="0">
              <a:buNone/>
            </a:pPr>
            <a:r>
              <a:rPr lang="el-GR" sz="1800" dirty="0" smtClean="0"/>
              <a:t>Τέλος</a:t>
            </a:r>
            <a:r>
              <a:rPr lang="el-GR" sz="1800" dirty="0"/>
              <a:t>, είναι σαφές ότι η </a:t>
            </a:r>
            <a:r>
              <a:rPr lang="el-GR" sz="1800" dirty="0" err="1"/>
              <a:t>παιχνιδοποίηση</a:t>
            </a:r>
            <a:r>
              <a:rPr lang="el-GR" sz="1800" dirty="0"/>
              <a:t> δεν είναι κατάλληλη για όλα τα εκπαιδευτικά σενάρια και καταστάσεις και δεν είναι αποτελεσματική σε όλους τους μαθητές. </a:t>
            </a:r>
            <a:endParaRPr lang="en-US" sz="1800" dirty="0"/>
          </a:p>
          <a:p>
            <a:pPr marL="0" indent="0">
              <a:buNone/>
            </a:pPr>
            <a:r>
              <a:rPr lang="el-GR" sz="1800" dirty="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a:t>
            </a:r>
            <a:r>
              <a:rPr lang="el-GR" dirty="0" err="1"/>
              <a:t>παιχνιδοποίηση</a:t>
            </a:r>
            <a:r>
              <a:rPr lang="el-GR" dirty="0"/>
              <a:t>" (</a:t>
            </a:r>
            <a:r>
              <a:rPr lang="el-GR" dirty="0" err="1"/>
              <a:t>gamification</a:t>
            </a:r>
            <a:r>
              <a:rPr lang="el-GR" dirty="0"/>
              <a:t>) της μάθησης</a:t>
            </a:r>
            <a:endParaRPr lang="en-US" dirty="0"/>
          </a:p>
        </p:txBody>
      </p:sp>
    </p:spTree>
    <p:extLst>
      <p:ext uri="{BB962C8B-B14F-4D97-AF65-F5344CB8AC3E}">
        <p14:creationId xmlns:p14="http://schemas.microsoft.com/office/powerpoint/2010/main" xmlns="" val="28948097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Τα σοβαρά ή εφαρμοσμένα παιχνίδια, είναι σχεδιασμένα με βασικό σκοπό διαφορετικό από αυτόν της διασκέδασης. Ως ιδέα, δεν είναι νέα. Ένα παράδειγμα, αποτελεί το παιχνίδι </a:t>
            </a:r>
            <a:r>
              <a:rPr lang="en-US" sz="1800" dirty="0" err="1"/>
              <a:t>Kriegsspiel</a:t>
            </a:r>
            <a:r>
              <a:rPr lang="el-GR" sz="1800" dirty="0"/>
              <a:t> (παιχνίδι πολέμου), με το οποίο εκπαιδεύονταν οι Πρώσοι, τον 19</a:t>
            </a:r>
            <a:r>
              <a:rPr lang="el-GR" sz="1800" baseline="30000" dirty="0"/>
              <a:t>ο</a:t>
            </a:r>
            <a:r>
              <a:rPr lang="el-GR" sz="1800" dirty="0"/>
              <a:t> αιώνα. Ως όρος, προϋπάρχει των ηλεκτρονικών υπολογιστών. </a:t>
            </a:r>
            <a:endParaRPr lang="el-GR" sz="1800" dirty="0" smtClean="0"/>
          </a:p>
          <a:p>
            <a:pPr marL="0" indent="0">
              <a:buNone/>
            </a:pPr>
            <a:endParaRPr lang="el-GR" sz="1800" dirty="0"/>
          </a:p>
          <a:p>
            <a:pPr marL="0" indent="0">
              <a:buNone/>
            </a:pPr>
            <a:r>
              <a:rPr lang="el-GR" sz="1800" dirty="0" smtClean="0"/>
              <a:t>Πρωτοαναφέρεται </a:t>
            </a:r>
            <a:r>
              <a:rPr lang="el-GR" sz="1800" dirty="0"/>
              <a:t>το 1970, στο βιβλίο "</a:t>
            </a:r>
            <a:r>
              <a:rPr lang="en-US" sz="1800" dirty="0"/>
              <a:t>Serious Games</a:t>
            </a:r>
            <a:r>
              <a:rPr lang="el-GR" sz="1800" dirty="0"/>
              <a:t>", του </a:t>
            </a:r>
            <a:r>
              <a:rPr lang="en-US" sz="1800" dirty="0"/>
              <a:t>Clark </a:t>
            </a:r>
            <a:r>
              <a:rPr lang="en-US" sz="1800" dirty="0" err="1"/>
              <a:t>Abt</a:t>
            </a:r>
            <a:r>
              <a:rPr lang="el-GR" sz="1800" dirty="0"/>
              <a:t> και αφορά επιτραπέζια παιχνίδια και παιχνίδια με κάρτες. Παρόλα αυτά, ο ορισμός που δόθηκε τότε παραμένει επίκαιρος και εφαρμόσιμος στην εποχή των υπολογιστών. </a:t>
            </a:r>
            <a:endParaRPr lang="en-US" sz="1800" dirty="0"/>
          </a:p>
          <a:p>
            <a:pPr marL="0" indent="0">
              <a:buNone/>
            </a:pPr>
            <a:r>
              <a:rPr lang="el-GR" sz="1800" dirty="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Σοβαρά Παιχνίδια-</a:t>
            </a:r>
            <a:r>
              <a:rPr lang="en-US" dirty="0"/>
              <a:t>Serious Games</a:t>
            </a:r>
          </a:p>
        </p:txBody>
      </p:sp>
    </p:spTree>
    <p:extLst>
      <p:ext uri="{BB962C8B-B14F-4D97-AF65-F5344CB8AC3E}">
        <p14:creationId xmlns:p14="http://schemas.microsoft.com/office/powerpoint/2010/main" xmlns="" val="1707554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69"/>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Η αποτυχία του </a:t>
            </a:r>
            <a:r>
              <a:rPr lang="en-US" sz="1800" dirty="0"/>
              <a:t>edutainment</a:t>
            </a:r>
            <a:r>
              <a:rPr lang="el-GR" sz="1800" dirty="0"/>
              <a:t> να αποδειχθεί κερδοφόρο, καθώς και οι αυξανόμενες δυνατότητες των ηλεκτρονικών παιχνιδιών να παρέχουν ρεαλιστικά περιβάλλοντα, οδήγησε σε μια επανεξέταση της έννοιας των ηλεκτρονικών εκπαιδευτικών παιχνιδιών στα τέλη του 1990. Το διάστημα αυτό, ένας αριθμός των ερευνητών άρχισε να εξετάζει τη χρησιμότητα των παιχνιδιών και για άλλους σκοπούς. </a:t>
            </a:r>
            <a:endParaRPr lang="el-GR" sz="1800" dirty="0" smtClean="0"/>
          </a:p>
          <a:p>
            <a:pPr marL="0" indent="0">
              <a:buNone/>
            </a:pPr>
            <a:r>
              <a:rPr lang="el-GR" sz="1800" dirty="0" smtClean="0"/>
              <a:t>Το </a:t>
            </a:r>
            <a:r>
              <a:rPr lang="el-GR" sz="1800" dirty="0"/>
              <a:t>2002, το </a:t>
            </a:r>
            <a:r>
              <a:rPr lang="en-US" sz="1800" dirty="0"/>
              <a:t>Woodrow Wilson International Center for Scholars in Washington D</a:t>
            </a:r>
            <a:r>
              <a:rPr lang="el-GR" sz="1800" dirty="0"/>
              <a:t>.</a:t>
            </a:r>
            <a:r>
              <a:rPr lang="en-US" sz="1800" dirty="0"/>
              <a:t>C</a:t>
            </a:r>
            <a:r>
              <a:rPr lang="el-GR" sz="1800" dirty="0"/>
              <a:t>., ξεκίνησε την "Πρωτοβουλία για τα Σοβαρά Παιχνίδια-</a:t>
            </a:r>
            <a:r>
              <a:rPr lang="en-US" sz="1800" dirty="0"/>
              <a:t>Serious Games Initiative</a:t>
            </a:r>
            <a:r>
              <a:rPr lang="el-GR" sz="1800" dirty="0"/>
              <a:t>", με σκοπό να ενθαρρύνει την ανάπτυξη των παιχνιδιών για χρήση στη διαχείριση και στη διαμόρφωση πολιτικών. </a:t>
            </a:r>
            <a:endParaRPr lang="el-GR" sz="1800" dirty="0" smtClean="0"/>
          </a:p>
          <a:p>
            <a:pPr marL="0" indent="0">
              <a:buNone/>
            </a:pPr>
            <a:r>
              <a:rPr lang="el-GR" sz="1800" dirty="0" smtClean="0"/>
              <a:t>Το </a:t>
            </a:r>
            <a:r>
              <a:rPr lang="el-GR" sz="1800" dirty="0"/>
              <a:t>2004 άρχισαν να εμφανίζονται παιχνίδια για κοινωνικά ζητήματα και για την υγεία. </a:t>
            </a:r>
            <a:endParaRPr lang="el-GR" sz="1800" dirty="0" smtClean="0"/>
          </a:p>
          <a:p>
            <a:pPr marL="0" indent="0">
              <a:buNone/>
            </a:pPr>
            <a:r>
              <a:rPr lang="el-GR" sz="1800" dirty="0" smtClean="0"/>
              <a:t>Έτσι </a:t>
            </a:r>
            <a:r>
              <a:rPr lang="el-GR" sz="1800" dirty="0"/>
              <a:t>λοιπόν, και αντίθετα με τα παιχνίδια που έχουν και εκπαιδευτική χρήση, τα σοβαρά παιχνίδια έχουν αποκλειστικά εκπαιδευτική χρήση και δεν παίζονται για διασκέδαση. Είναι προϊόντα-παιχνίδια σχετικά με την άμυνα, την εκπαίδευση, τις επιστήμες, την υγεία, τη διαχείριση έκτακτων καταστάσεων, τον σχεδιασμό πόλεων, την πολιτική, κ.ά.</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Σοβαρά Παιχνίδια-</a:t>
            </a:r>
            <a:r>
              <a:rPr lang="en-US" dirty="0"/>
              <a:t>Serious Games</a:t>
            </a:r>
          </a:p>
        </p:txBody>
      </p:sp>
    </p:spTree>
    <p:extLst>
      <p:ext uri="{BB962C8B-B14F-4D97-AF65-F5344CB8AC3E}">
        <p14:creationId xmlns:p14="http://schemas.microsoft.com/office/powerpoint/2010/main" xmlns="" val="13753767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Γενικά μιλώντας, τα σοβαρά παιχνίδια είναι προσομοιώσεις πραγματικών γεγονότων, καταστάσεων και διεργασιών, σχεδιασμένες με σκοπό την επίλυση ενός προβλήματος. Όμως, δεν είναι αποκλειστικά και μόνο προσομοιώσεις. Συνδυάζουν και άλλα στοιχεία και κυρίως τη δυνατότητα να νικήσεις κάποιον ή κάτι, αλλά σε σχέση με τον πραγματικό κόσμο. </a:t>
            </a:r>
            <a:endParaRPr lang="el-GR" sz="1800" dirty="0" smtClean="0"/>
          </a:p>
          <a:p>
            <a:pPr marL="0" indent="0">
              <a:buNone/>
            </a:pPr>
            <a:endParaRPr lang="el-GR" sz="1800" dirty="0"/>
          </a:p>
          <a:p>
            <a:pPr marL="0" indent="0">
              <a:buNone/>
            </a:pPr>
            <a:r>
              <a:rPr lang="el-GR" sz="1800" dirty="0" smtClean="0"/>
              <a:t>Αν </a:t>
            </a:r>
            <a:r>
              <a:rPr lang="el-GR" sz="1800" dirty="0"/>
              <a:t>και τα σοβαρά παιχνίδια έχουν ως κύριο σκοπό την εκπαίδευση και την κατάρτιση, μπορούν να έχουν και άλλους σκοπούς, όπως διαφημιστικούς. Κάποιες φορές εσκεμμένα θα θυσιάσουν τη διασκέδαση, εάν με τον τρόπο αυτό θα επιτευχθεί η επιθυμητή πρόοδος από τον παίκτη. </a:t>
            </a:r>
            <a:endParaRPr lang="el-GR" sz="1800" dirty="0" smtClean="0"/>
          </a:p>
          <a:p>
            <a:pPr marL="0" indent="0">
              <a:buNone/>
            </a:pPr>
            <a:r>
              <a:rPr lang="el-GR" sz="1800" dirty="0" smtClean="0"/>
              <a:t>Δεν </a:t>
            </a:r>
            <a:r>
              <a:rPr lang="el-GR" sz="1800" dirty="0"/>
              <a:t>αποτελούν μία ξεχωριστή κατηγορία </a:t>
            </a:r>
            <a:r>
              <a:rPr lang="el-GR" sz="1800" dirty="0" smtClean="0"/>
              <a:t>παιχνιδιών και </a:t>
            </a:r>
            <a:r>
              <a:rPr lang="el-GR" sz="1800" dirty="0"/>
              <a:t>το κοινό στο οποίο εστιάζουν δεν ανήκει αποκλειστικά στην πρωτοβάθμια ή τη δευτεροβάθμια εκπαίδευση. </a:t>
            </a:r>
            <a:endParaRPr lang="en-US" sz="1800" dirty="0"/>
          </a:p>
          <a:p>
            <a:pPr marL="0" indent="0">
              <a:buNone/>
            </a:pPr>
            <a:r>
              <a:rPr lang="el-GR" sz="1800" dirty="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Σοβαρά Παιχνίδια-</a:t>
            </a:r>
            <a:r>
              <a:rPr lang="en-US" dirty="0"/>
              <a:t>Serious Games</a:t>
            </a:r>
          </a:p>
        </p:txBody>
      </p:sp>
    </p:spTree>
    <p:extLst>
      <p:ext uri="{BB962C8B-B14F-4D97-AF65-F5344CB8AC3E}">
        <p14:creationId xmlns:p14="http://schemas.microsoft.com/office/powerpoint/2010/main" xmlns="" val="3971838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Αν και δεν υπάρχει συγκεκριμένος ορισμός, ο </a:t>
            </a:r>
            <a:r>
              <a:rPr lang="en-US" sz="1800" dirty="0"/>
              <a:t>Mike </a:t>
            </a:r>
            <a:r>
              <a:rPr lang="en-US" sz="1800" dirty="0" err="1"/>
              <a:t>Zyda</a:t>
            </a:r>
            <a:r>
              <a:rPr lang="el-GR" sz="1800" dirty="0"/>
              <a:t>, στο άρθρο του "</a:t>
            </a:r>
            <a:r>
              <a:rPr lang="en-US" sz="1800" dirty="0"/>
              <a:t>From Visual Simulation to Virtual Reality to Games</a:t>
            </a:r>
            <a:r>
              <a:rPr lang="el-GR" sz="1800" dirty="0"/>
              <a:t>", προσεγγίζει τον όρο "σοβαρά παιχνίδια" δίνοντας προοδευτικούς ορισμούς:</a:t>
            </a:r>
            <a:endParaRPr lang="en-US" sz="1800" dirty="0"/>
          </a:p>
          <a:p>
            <a:pPr lvl="0"/>
            <a:r>
              <a:rPr lang="el-GR" sz="1800" dirty="0"/>
              <a:t>Παιχνίδι είναι ένας φυσικός ή πνευματικός διαγωνισμός, που παίζεται με συγκεκριμένους κανόνες, με σκοπό την επιβράβευση του νικητή και τη διασκέδαση των παικτών.</a:t>
            </a:r>
            <a:endParaRPr lang="en-US" sz="1800" dirty="0"/>
          </a:p>
          <a:p>
            <a:pPr lvl="0"/>
            <a:r>
              <a:rPr lang="el-GR" sz="1800" dirty="0"/>
              <a:t>Ηλεκτρονικό παιχνίδι είναι ένας πνευματικός διαγωνισμός που παίζεται με τον υπολογιστή, με συγκεκριμένους κανόνες, με σκοπό τη διασκέδαση ή τη νίκη σε ένα στοίχημα.</a:t>
            </a:r>
            <a:endParaRPr lang="en-US" sz="1800" dirty="0"/>
          </a:p>
          <a:p>
            <a:pPr lvl="0"/>
            <a:r>
              <a:rPr lang="el-GR" sz="1800" dirty="0"/>
              <a:t>Σοβαρό παιχνίδι είναι ένας πνευματικός διαγωνισμός, που παίζεται με τον υπολογιστή, με συγκεκριμένους κανόνες, που χρησιμοποιεί τη διασκέδαση με σκοπό να καταρτίσει ή να εκπαιδεύσει περεταίρω τους παίκτες πάνω σε διάφορα θέματα.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Σοβαρά Παιχνίδια-</a:t>
            </a:r>
            <a:r>
              <a:rPr lang="en-US" dirty="0"/>
              <a:t>Serious Games</a:t>
            </a:r>
          </a:p>
        </p:txBody>
      </p:sp>
    </p:spTree>
    <p:extLst>
      <p:ext uri="{BB962C8B-B14F-4D97-AF65-F5344CB8AC3E}">
        <p14:creationId xmlns:p14="http://schemas.microsoft.com/office/powerpoint/2010/main" xmlns="" val="13680329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Άλλοι ερευνητές ισχυρίζονται ότι τα σοβαρά παιχνίδια δεν είχαν την αναμενόμενη επιτυχία και νέες θεωρίες, όπως το Έξυπνο Παιχνίδι-</a:t>
            </a:r>
            <a:r>
              <a:rPr lang="en-US" sz="1800" dirty="0"/>
              <a:t>Smart Gaming</a:t>
            </a:r>
            <a:r>
              <a:rPr lang="el-GR" sz="1800" dirty="0"/>
              <a:t> έκαναν την εμφάνισή τους με σκοπό να τα αντικαταστήσουν. </a:t>
            </a:r>
            <a:endParaRPr lang="en-US" sz="1800" dirty="0"/>
          </a:p>
          <a:p>
            <a:pPr marL="0" indent="0">
              <a:buNone/>
            </a:pPr>
            <a:r>
              <a:rPr lang="el-GR" sz="1800" dirty="0"/>
              <a:t>Οι </a:t>
            </a:r>
            <a:r>
              <a:rPr lang="el-GR" sz="1800" dirty="0" err="1"/>
              <a:t>Gunter</a:t>
            </a:r>
            <a:r>
              <a:rPr lang="el-GR" sz="1800" dirty="0"/>
              <a:t>, </a:t>
            </a:r>
            <a:r>
              <a:rPr lang="el-GR" sz="1800" dirty="0" err="1"/>
              <a:t>Kenny</a:t>
            </a:r>
            <a:r>
              <a:rPr lang="el-GR" sz="1800" dirty="0"/>
              <a:t> and </a:t>
            </a:r>
            <a:r>
              <a:rPr lang="el-GR" sz="1800" dirty="0" err="1"/>
              <a:t>Vick</a:t>
            </a:r>
            <a:r>
              <a:rPr lang="el-GR" sz="1800" dirty="0"/>
              <a:t> (2006) ορίζουν τα σοβαρά παιχνίδια ως παιχνίδια με εκπαιδευτικούς στόχους, που υποστηρίζονται από την ψυχαγωγία. Ο στόχος τους είναι ίδιος με τα παιχνίδια, αλλά πιο περίπλοκος, καθώς πρέπει να διατηρηθεί ο έλεγχος της διασκέδασης που οδηγεί στην συμμετοχή και τα εκπαιδευτικά στοιχεία που οδηγούν στην εκπαιδευτική εμπειρία και τη μάθηση.  </a:t>
            </a:r>
            <a:endParaRPr lang="en-US" sz="1800" dirty="0"/>
          </a:p>
          <a:p>
            <a:pPr marL="0" indent="0">
              <a:buNone/>
            </a:pPr>
            <a:r>
              <a:rPr lang="el-GR" sz="1800" dirty="0"/>
              <a:t>Τέλος, οι </a:t>
            </a:r>
            <a:r>
              <a:rPr lang="el-GR" sz="1800" dirty="0" err="1"/>
              <a:t>Rankin</a:t>
            </a:r>
            <a:r>
              <a:rPr lang="el-GR" sz="1800" dirty="0"/>
              <a:t> και </a:t>
            </a:r>
            <a:r>
              <a:rPr lang="el-GR" sz="1800" dirty="0" err="1"/>
              <a:t>Vargas</a:t>
            </a:r>
            <a:r>
              <a:rPr lang="el-GR" sz="1800" dirty="0"/>
              <a:t> (2008) ορίζουν τα σοβαρά παιχνίδια ως ηλεκτρονικά παιχνίδια με σοβαρούς σκοπούς, όπως η διδασκαλία ή η κατάρτιση, των οποίων κύριος στόχος είναι η εκπαίδευση. Τα σοβαρά παιχνίδια εμπεριέχουν την ένωση των ηλεκτρονικών παιχνιδιών με τον ακαδημαϊκό κόσμο και τον κόσμο της προσομοίωσης, προκειμένου να </a:t>
            </a:r>
            <a:r>
              <a:rPr lang="el-GR" sz="1800" dirty="0" err="1"/>
              <a:t>εμβυθίσουν</a:t>
            </a:r>
            <a:r>
              <a:rPr lang="el-GR" sz="1800" dirty="0"/>
              <a:t>-τοποθετήσουν τον παίχτη σε ένα ασφαλές και διασκεδαστικό περιβάλλον μάθησης.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Σοβαρά Παιχνίδια-</a:t>
            </a:r>
            <a:r>
              <a:rPr lang="en-US" dirty="0"/>
              <a:t>Serious Games</a:t>
            </a:r>
          </a:p>
        </p:txBody>
      </p:sp>
    </p:spTree>
    <p:extLst>
      <p:ext uri="{BB962C8B-B14F-4D97-AF65-F5344CB8AC3E}">
        <p14:creationId xmlns:p14="http://schemas.microsoft.com/office/powerpoint/2010/main" xmlns="" val="34189258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Η χρήση των σοβαρών παιχνιδιών έχει πολλά πλεονεκτήματα και μπορούν να μετατραπούν σε ισχυρά εργαλεία διδασκαλίας. Τα πλεονεκτήματα αυτά είναι: </a:t>
            </a:r>
            <a:endParaRPr lang="en-US" sz="1800" dirty="0"/>
          </a:p>
          <a:p>
            <a:pPr lvl="0"/>
            <a:r>
              <a:rPr lang="el-GR" sz="1800" dirty="0"/>
              <a:t>Στήριξη της ανάπτυξης διαφόρων δεξιοτήτων, όπως η στρατηγική σκέψη, ο σχεδιασμός, η επικοινωνία, η συνεργασία, οι ομαδικές αποφάσεις και οι δεξιότητες διαπραγμάτευσης. </a:t>
            </a:r>
            <a:endParaRPr lang="en-US" sz="1800" dirty="0"/>
          </a:p>
          <a:p>
            <a:pPr lvl="0"/>
            <a:r>
              <a:rPr lang="el-GR" sz="1800" dirty="0"/>
              <a:t>Ενίσχυση της </a:t>
            </a:r>
            <a:r>
              <a:rPr lang="el-GR" sz="1800" dirty="0" err="1"/>
              <a:t>αποκτηθείσας</a:t>
            </a:r>
            <a:r>
              <a:rPr lang="el-GR" sz="1800" dirty="0"/>
              <a:t> γνώσης και του βαθμού διάρκειάς της. </a:t>
            </a:r>
            <a:endParaRPr lang="en-US" sz="1800" dirty="0"/>
          </a:p>
          <a:p>
            <a:pPr lvl="0"/>
            <a:r>
              <a:rPr lang="el-GR" sz="1800" dirty="0"/>
              <a:t>Προσαρμογή της μαθησιακής εμπειρίας, σύμφωνα με τα χαρακτηριστικά του μαθητή, το στυλ και το βαθμό μάθησης. </a:t>
            </a:r>
            <a:endParaRPr lang="en-US" sz="1800" dirty="0"/>
          </a:p>
          <a:p>
            <a:pPr lvl="0"/>
            <a:r>
              <a:rPr lang="el-GR" sz="1800" dirty="0"/>
              <a:t>Διευκόλυνση της μάθησης να λάβει χώρα σε ένα πλαίσιο που να έχει νόημα για το παιχνίδι. </a:t>
            </a:r>
            <a:endParaRPr lang="en-US" sz="1800" dirty="0"/>
          </a:p>
          <a:p>
            <a:pPr lvl="0"/>
            <a:r>
              <a:rPr lang="el-GR" sz="1800" dirty="0"/>
              <a:t>Στήριξη της δημιουργίας ομάδων.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Σοβαρά Παιχνίδια-</a:t>
            </a:r>
            <a:r>
              <a:rPr lang="en-US" dirty="0"/>
              <a:t>Serious Games</a:t>
            </a:r>
          </a:p>
        </p:txBody>
      </p:sp>
    </p:spTree>
    <p:extLst>
      <p:ext uri="{BB962C8B-B14F-4D97-AF65-F5344CB8AC3E}">
        <p14:creationId xmlns:p14="http://schemas.microsoft.com/office/powerpoint/2010/main" xmlns="" val="37919111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Σύμφωνα με τους ορισμούς που αναφέραμε παραπάνω για τα σοβαρά παιχνίδια, φαίνεται ξεκάθαρα πως η ψυχαγωγία δεν είναι βασικός σκοπός τους, αλλά, η διασκέδαση και η δέσμευση στα βασικά τουλάχιστον χαρακτηριστικά ενός παιχνιδιού είναι πάντα μέσα στους κύριους στόχους τους. </a:t>
            </a:r>
            <a:endParaRPr lang="el-GR" sz="1800" dirty="0" smtClean="0"/>
          </a:p>
          <a:p>
            <a:pPr marL="0" indent="0">
              <a:buNone/>
            </a:pPr>
            <a:r>
              <a:rPr lang="el-GR" sz="1800" dirty="0" smtClean="0"/>
              <a:t>Το </a:t>
            </a:r>
            <a:r>
              <a:rPr lang="el-GR" sz="1800" dirty="0"/>
              <a:t>κύριο χαρακτηριστικό ενός τέτοιου παιχνιδιού είναι η παιδαγωγική, η οποία περιλαμβάνει όλες εκείνες τις δραστηριότητες που εκπαιδεύουν, εξασκούν και διδάσκουν τον παίχτη. Άλλα χαρακτηριστικά είναι η χρήση αρχών ψυχαγωγίας και δημιουργικότητας, καθώς και τεχνολογίας για τη δημιουργία παιχνιδιών με σοβαρούς σκοπούς. </a:t>
            </a:r>
            <a:endParaRPr lang="en-US" sz="1800" dirty="0" smtClean="0"/>
          </a:p>
          <a:p>
            <a:pPr marL="0" indent="0">
              <a:buNone/>
            </a:pPr>
            <a:r>
              <a:rPr lang="el-GR" sz="1800" dirty="0" smtClean="0"/>
              <a:t>Επίσης</a:t>
            </a:r>
            <a:r>
              <a:rPr lang="el-GR" sz="1800" dirty="0"/>
              <a:t>, χαρακτηρίζονται ως παιχνίδια που "κλέβουν" τη μάθηση, που σημαίνει ότι η μάθηση μεταφέρεται από περιοχή σε περιοχή, χωρίς να το καταλαβαίνει ο παίχτης. </a:t>
            </a:r>
            <a:endParaRPr lang="el-GR" sz="1800" dirty="0" smtClean="0"/>
          </a:p>
          <a:p>
            <a:pPr marL="0" indent="0">
              <a:buNone/>
            </a:pPr>
            <a:r>
              <a:rPr lang="el-GR" sz="1800" dirty="0" smtClean="0"/>
              <a:t>Επιτρέπουν </a:t>
            </a:r>
            <a:r>
              <a:rPr lang="el-GR" sz="1800" dirty="0"/>
              <a:t>την κατάρτιση σε ένα ασφαλές περιβάλλον, μειώνοντας τον κίνδυνο τραυματισμού του εκπαιδευόμενου και βλάβες σε ακριβό εξοπλισμό. Τέλος δεν απαιτούν υψηλά γραφικά και μπορούν να καταστούν σημαντικά εργαλεία σε οποιαδήποτε κατάσταση. </a:t>
            </a:r>
            <a:endParaRPr lang="en-US" sz="1800" dirty="0"/>
          </a:p>
          <a:p>
            <a:pPr marL="0" indent="0">
              <a:buNone/>
            </a:pPr>
            <a:r>
              <a:rPr lang="el-GR" sz="1800" dirty="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Εκπαιδευτικά </a:t>
            </a:r>
            <a:r>
              <a:rPr lang="en-US" dirty="0"/>
              <a:t>vs. </a:t>
            </a:r>
            <a:r>
              <a:rPr lang="el-GR" dirty="0"/>
              <a:t>σοβαρά παιχνίδια</a:t>
            </a:r>
            <a:endParaRPr lang="en-US" dirty="0"/>
          </a:p>
        </p:txBody>
      </p:sp>
    </p:spTree>
    <p:extLst>
      <p:ext uri="{BB962C8B-B14F-4D97-AF65-F5344CB8AC3E}">
        <p14:creationId xmlns:p14="http://schemas.microsoft.com/office/powerpoint/2010/main" xmlns="" val="21190544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55" y="1412776"/>
            <a:ext cx="10360501" cy="4470400"/>
          </a:xfrm>
        </p:spPr>
        <p:txBody>
          <a:bodyPr>
            <a:noAutofit/>
          </a:bodyPr>
          <a:lstStyle/>
          <a:p>
            <a:pPr marL="0" indent="0">
              <a:buNone/>
            </a:pPr>
            <a:r>
              <a:rPr lang="el-GR" sz="1600" dirty="0"/>
              <a:t>Συγκρίνοντας τα εκπαιδευτικά παιχνίδια με τα σοβαρά παιχνίδια, διακρίνουμε μια μεγάλη ποικιλία χαρακτηριστικών ή μη χαρακτηριστικών, που κυμαίνονται από υψηλή εκπαιδευτική αξία μέχρι την υψηλή ψυχαγωγική αξία. </a:t>
            </a:r>
            <a:endParaRPr lang="en-US" sz="1600" dirty="0" smtClean="0"/>
          </a:p>
          <a:p>
            <a:pPr marL="0" indent="0">
              <a:buNone/>
            </a:pPr>
            <a:r>
              <a:rPr lang="el-GR" sz="1600" dirty="0" smtClean="0"/>
              <a:t>Ένα </a:t>
            </a:r>
            <a:r>
              <a:rPr lang="el-GR" sz="1600" dirty="0"/>
              <a:t>παιχνίδι αποτελείται από τρία βασικά  συστατικά: την ιστορία-σενάριο (</a:t>
            </a:r>
            <a:r>
              <a:rPr lang="el-GR" sz="1600" dirty="0" err="1"/>
              <a:t>story</a:t>
            </a:r>
            <a:r>
              <a:rPr lang="el-GR" sz="1600" dirty="0"/>
              <a:t>), την τέχνη (</a:t>
            </a:r>
            <a:r>
              <a:rPr lang="el-GR" sz="1600" dirty="0" err="1"/>
              <a:t>art</a:t>
            </a:r>
            <a:r>
              <a:rPr lang="el-GR" sz="1600" dirty="0"/>
              <a:t>) και το λογισμικό (</a:t>
            </a:r>
            <a:r>
              <a:rPr lang="el-GR" sz="1600" dirty="0" err="1"/>
              <a:t>software</a:t>
            </a:r>
            <a:r>
              <a:rPr lang="el-GR" sz="1600" dirty="0"/>
              <a:t>). Όταν σχεδιάζεται ένα ηλεκτρονικό παιχνίδι, η ομάδα ανάπτυξης συνδυάζει αυτά τα στοιχεία και παράγει το τελικό προϊόν. Η ομάδα σχεδιασμού δημιουργεί την ιστορία, την οποία εφοδιάζουν με στοιχεία διασκέδασης. Η ομάδα τέχνης ασχολείται με την εμφάνιση και την αίσθηση που θα δίνει το παιχνίδι και η ομάδα προγραμματισμού αναπτύσσει τον κώδικα πάνω στον οποίο θα τρέξει το παιχνίδια. </a:t>
            </a:r>
            <a:endParaRPr lang="el-GR" sz="1600" dirty="0" smtClean="0"/>
          </a:p>
          <a:p>
            <a:pPr marL="0" indent="0">
              <a:buNone/>
            </a:pPr>
            <a:r>
              <a:rPr lang="el-GR" sz="1600" dirty="0" smtClean="0"/>
              <a:t>Τα </a:t>
            </a:r>
            <a:r>
              <a:rPr lang="el-GR" sz="1600" dirty="0"/>
              <a:t>σοβαρά παιχνίδια διαθέτουν κάτι περισσότερο από τα τρία αυτά συστατικά, περιέχουν και παιδαγωγική, δηλαδή δραστηριότητες που εκπαιδεύουν ή καθοδηγούν, με αποτέλεσμα τη μετάδοση γνώσεων ή δεξιοτήτων. </a:t>
            </a:r>
            <a:endParaRPr lang="en-US" sz="1600" dirty="0" smtClean="0"/>
          </a:p>
          <a:p>
            <a:pPr marL="0" indent="0">
              <a:buNone/>
            </a:pPr>
            <a:r>
              <a:rPr lang="el-GR" sz="1600" dirty="0" smtClean="0"/>
              <a:t>Αυτό </a:t>
            </a:r>
            <a:r>
              <a:rPr lang="el-GR" sz="1600" dirty="0"/>
              <a:t>το επιπλέον συστατικό κάνει και τα παιχνίδια σοβαρά. Ωστόσο, η παιδαγωγική θα πρέπει να υποτάσσεται στην ιστορία, καθώς η διασκέδαση έρχεται πρώτη. Μόλις αυτή πραγματοποιηθεί, ακολουθεί η παιδαγωγική. Μια ομάδα μηχανικών, που απαρτίζεται από εκπαιδευτικούς, επιστήμονες και ειδικούς θεμάτων, συνεργάζεται στενά με την ομάδα σχεδιασμού για να εποπτεύσουν την εισαγωγή της παιδαγωγικής. </a:t>
            </a:r>
            <a:endParaRPr lang="el-GR" sz="1600" dirty="0" smtClean="0"/>
          </a:p>
          <a:p>
            <a:pPr marL="0" indent="0">
              <a:buNone/>
            </a:pPr>
            <a:r>
              <a:rPr lang="el-GR" sz="1600" dirty="0" smtClean="0"/>
              <a:t>Η </a:t>
            </a:r>
            <a:r>
              <a:rPr lang="el-GR" sz="1600" dirty="0"/>
              <a:t>δημιουργία ενός σοβαρού παιχνιδιού διαρκεί πολύ περισσότερο από την ανάπτυξής ενός απλού ηλεκτρονικού παιχνιδιού. </a:t>
            </a:r>
            <a:endParaRPr lang="en-US" sz="16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Εκπαιδευτικά </a:t>
            </a:r>
            <a:r>
              <a:rPr lang="en-US" dirty="0"/>
              <a:t>vs. </a:t>
            </a:r>
            <a:r>
              <a:rPr lang="el-GR" dirty="0"/>
              <a:t>σοβαρά παιχνίδια</a:t>
            </a:r>
            <a:endParaRPr lang="en-US" dirty="0"/>
          </a:p>
        </p:txBody>
      </p:sp>
    </p:spTree>
    <p:extLst>
      <p:ext uri="{BB962C8B-B14F-4D97-AF65-F5344CB8AC3E}">
        <p14:creationId xmlns:p14="http://schemas.microsoft.com/office/powerpoint/2010/main" xmlns="" val="42569600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Τα σοβαρά παιχνίδια είναι μια νέα εκπαιδευτική τάση. Πολλοί σπεύδουν να εντάξουν εκπαιδευτικό περιεχόμενο σε διάφορα παιχνίδια ή να χρησιμοποιήσουν παιχνίδια μέσα στην τάξη, με ακατάλληλο συνήθως τρόπο, με την ελπίδα πως οι μαθητές θα έχουν κίνητρο να μάθουν, απλώς και μόνο επειδή το περιεχόμενο εμπεριέχεται μέσα σε ένα παιχνίδι. </a:t>
            </a:r>
            <a:endParaRPr lang="en-US" sz="1800" dirty="0" smtClean="0"/>
          </a:p>
          <a:p>
            <a:pPr marL="0" indent="0">
              <a:buNone/>
            </a:pPr>
            <a:r>
              <a:rPr lang="el-GR" sz="1800" dirty="0" smtClean="0"/>
              <a:t>Η </a:t>
            </a:r>
            <a:r>
              <a:rPr lang="el-GR" sz="1800" dirty="0"/>
              <a:t>αποτυχία στηρίζεται στον εκ βάσεως λανθασμένο τρόπο σχεδιασμού του παιχνιδιού, στον τρόπο διδασκαλίας και τη θεωρία μάθησης που χρησιμοποιείται, με αποτέλεσμα, οι παίχτες-μαθητές απλά να διασκεδάσουν χωρίς όμως να έχουν αποκτήσει νέες δεξιότητες ή γνώσεις. </a:t>
            </a:r>
            <a:endParaRPr lang="en-US" sz="1800" dirty="0"/>
          </a:p>
          <a:p>
            <a:pPr marL="0" indent="0">
              <a:buNone/>
            </a:pPr>
            <a:r>
              <a:rPr lang="el-GR" sz="1800" dirty="0"/>
              <a:t> </a:t>
            </a:r>
            <a:r>
              <a:rPr lang="el-GR" sz="1800" dirty="0" smtClean="0"/>
              <a:t>Αν </a:t>
            </a:r>
            <a:r>
              <a:rPr lang="el-GR" sz="1800" dirty="0"/>
              <a:t>και η βιομηχανία παιχνιδιών έχει αυξηθεί ραγδαία τις τελευταίες δεκαετίες, η χρήση των παιχνιδιών στην εκπαίδευση είναι ακόμη περιορισμένη. Παρά τις μεγάλες ευκαιρίες για συνεργία, η βιομηχανία παιχνιδιών και εκπαίδευσης σε μεγάλο βαθμό ενεργούν ως ανεξάρτητοι τομείς οδηγούμενοι από τις αποστολές και τους στόχους τους. </a:t>
            </a:r>
            <a:endParaRPr lang="en-US" sz="1800" dirty="0" smtClean="0"/>
          </a:p>
          <a:p>
            <a:pPr marL="0" indent="0">
              <a:buNone/>
            </a:pPr>
            <a:r>
              <a:rPr lang="el-GR" sz="1800" dirty="0" smtClean="0"/>
              <a:t>Εκπαίδευση </a:t>
            </a:r>
            <a:r>
              <a:rPr lang="el-GR" sz="1800" dirty="0"/>
              <a:t>και παιχνίδια μοιράζονται την ιδέα ότι οι συμμετέχοντες πρέπει να επιτύχουν κάποιο στόχο, αλλά οι στόχοι ενός παιχνιδιού δεν ταιριάζουν απαραίτητα με τους επιδιωκόμενους στόχους μάθησης.</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Εκπαιδευτικά </a:t>
            </a:r>
            <a:r>
              <a:rPr lang="en-US" dirty="0"/>
              <a:t>vs. </a:t>
            </a:r>
            <a:r>
              <a:rPr lang="el-GR" dirty="0"/>
              <a:t>σοβαρά παιχνίδια</a:t>
            </a:r>
            <a:endParaRPr lang="en-US" dirty="0"/>
          </a:p>
        </p:txBody>
      </p:sp>
    </p:spTree>
    <p:extLst>
      <p:ext uri="{BB962C8B-B14F-4D97-AF65-F5344CB8AC3E}">
        <p14:creationId xmlns:p14="http://schemas.microsoft.com/office/powerpoint/2010/main" xmlns="" val="18448803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Διατυπώνεται από ορισμένους η άποψη ότι τα παιχνίδια και η τεχνολογία που τα διέπει είναι έτοιμα να αλλάξουν τον τρόπο εκπαίδευσης και κατάρτισης των σπουδαστών σε όλα τα επίπεδα. Εκπαίδευση και πληροφόρηση, κατάρτιση σε δεξιότητες, ακόμη και πολιτικές και θρησκευτικές πεποιθήσεις μπορούν να μεταδοθούν μέσω ηλεκτρονικών παιχνιδιών. Δεν είναι αρκετό όμως να δηλωθεί ότι "τα παιχνίδια διδάσκουν" και να μείνουμε σε αυτό. </a:t>
            </a:r>
            <a:endParaRPr lang="el-GR" sz="1800" dirty="0" smtClean="0"/>
          </a:p>
          <a:p>
            <a:pPr marL="0" indent="0">
              <a:buNone/>
            </a:pPr>
            <a:endParaRPr lang="el-GR" sz="1800" dirty="0" smtClean="0"/>
          </a:p>
          <a:p>
            <a:pPr marL="0" indent="0">
              <a:buNone/>
            </a:pPr>
            <a:r>
              <a:rPr lang="el-GR" sz="1800" dirty="0" smtClean="0"/>
              <a:t>Οι </a:t>
            </a:r>
            <a:r>
              <a:rPr lang="el-GR" sz="1800" dirty="0"/>
              <a:t>εκπαιδευτικοί δεν μπορούν να δώσουν ένα παιχνίδι στους μαθητές και απλά να έχουν την πεποίθηση ότι έχουν μάθει το υλικό.  Τα σοβαρά παιχνίδια, όπως και κάθε άλλο εκπαιδευτικό εργαλείο, πρέπει να είναι σε θέση να αποδείξει ότι με τη χρήση του επιτυγχάνεται η μάθηση. Συγκεκριμένα, τα παιχνίδια που διδάσκουν πρέπει επίσης να είναι και παιχνίδια που αξιολογούν-ελέγχουν. </a:t>
            </a:r>
            <a:endParaRPr lang="el-GR" sz="1800" dirty="0" smtClean="0"/>
          </a:p>
          <a:p>
            <a:pPr marL="0" indent="0">
              <a:buNone/>
            </a:pPr>
            <a:endParaRPr lang="el-GR" sz="1800" dirty="0"/>
          </a:p>
          <a:p>
            <a:pPr marL="0" indent="0">
              <a:buNone/>
            </a:pPr>
            <a:r>
              <a:rPr lang="el-GR" sz="1800" dirty="0" smtClean="0"/>
              <a:t>Ευτυχώς</a:t>
            </a:r>
            <a:r>
              <a:rPr lang="el-GR" sz="1800" dirty="0"/>
              <a:t>, τα σοβαρά παιχνίδια μπορεί να βασίζονται και στις παραδοσιακές μεθόδους αξιολόγησης και τη </a:t>
            </a:r>
            <a:r>
              <a:rPr lang="el-GR" sz="1800" dirty="0" err="1"/>
              <a:t>διαδραστική</a:t>
            </a:r>
            <a:r>
              <a:rPr lang="el-GR" sz="1800" dirty="0"/>
              <a:t> φύση των βιντεοπαιχνιδιών και να παρέχουν αξιολογήσεις-ελέγχους και αποδείξεις της μάθησης. </a:t>
            </a:r>
            <a:endParaRPr lang="en-US" sz="1800" dirty="0"/>
          </a:p>
          <a:p>
            <a:pPr marL="0" indent="0">
              <a:buNone/>
            </a:pPr>
            <a:r>
              <a:rPr lang="el-GR" sz="1800" dirty="0"/>
              <a:t>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Εκπαιδευτικά </a:t>
            </a:r>
            <a:r>
              <a:rPr lang="en-US" dirty="0"/>
              <a:t>vs. </a:t>
            </a:r>
            <a:r>
              <a:rPr lang="el-GR" dirty="0"/>
              <a:t>σοβαρά παιχνίδια</a:t>
            </a:r>
            <a:endParaRPr lang="en-US" dirty="0"/>
          </a:p>
        </p:txBody>
      </p:sp>
    </p:spTree>
    <p:extLst>
      <p:ext uri="{BB962C8B-B14F-4D97-AF65-F5344CB8AC3E}">
        <p14:creationId xmlns:p14="http://schemas.microsoft.com/office/powerpoint/2010/main" xmlns="" val="26833399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Η εκπαίδευση δεν είναι απλώς μια παρουσίαση ενός θέματος στους μαθητές. </a:t>
            </a:r>
            <a:endParaRPr lang="en-US" sz="1800" dirty="0" smtClean="0"/>
          </a:p>
          <a:p>
            <a:pPr marL="0" indent="0">
              <a:buNone/>
            </a:pPr>
            <a:r>
              <a:rPr lang="el-GR" sz="1800" dirty="0" smtClean="0"/>
              <a:t>Η </a:t>
            </a:r>
            <a:r>
              <a:rPr lang="el-GR" sz="1800" dirty="0"/>
              <a:t>αξιολόγηση και ο έλεγχος έχει ζωτική σημασία προκειμένου να διαπιστωθεί ότι οι μαθητές έχουν κατανοήσει την ύλη που πρέπει. Για χιλιετίες, οι εκπαιδευτικοί έχουν χρησιμοποιήσει κουίζ γνώσεων, γραπτούς ή προφορικούς διαγωνισμούς, καθώς και μια ποικιλία άλλων μεθόδων εξέτασης για να ελέγξουν πόσο καλά οι μαθητές τους έχουν μάθει την απαιτούμενη κάθε φορά ύλη. </a:t>
            </a:r>
            <a:endParaRPr lang="en-US" sz="1800" dirty="0" smtClean="0"/>
          </a:p>
          <a:p>
            <a:pPr marL="0" indent="0">
              <a:buNone/>
            </a:pPr>
            <a:r>
              <a:rPr lang="el-GR" sz="1800" dirty="0" smtClean="0"/>
              <a:t>Η </a:t>
            </a:r>
            <a:r>
              <a:rPr lang="el-GR" sz="1800" dirty="0"/>
              <a:t>διδασκαλία και η αξιολόγηση της μάθησης είναι ένας κύκλος που επαναλαμβάνεται ξανά και ξανά σε όλη τη διαδικασία της εκπαίδευσης. </a:t>
            </a:r>
            <a:endParaRPr lang="el-GR" sz="1800" dirty="0" smtClean="0"/>
          </a:p>
          <a:p>
            <a:pPr marL="0" indent="0">
              <a:buNone/>
            </a:pPr>
            <a:r>
              <a:rPr lang="el-GR" sz="1800" dirty="0" smtClean="0"/>
              <a:t>Τα </a:t>
            </a:r>
            <a:r>
              <a:rPr lang="el-GR" sz="1800" dirty="0"/>
              <a:t>σοβαρά παιχνίδια αποτελούν μια ευκαιρία για να προχωρήσουμε πέρα από αυτό το απλό και περιορισμένης εμβέλειας είδος ελέγχου. Στην πραγματικότητα, μπορούν να συνδυάσουν άλλες μορφές ελέγχου με τις παραδοσιακές μεθόδους και έτσι να δημιουργηθούν πιο σύνθετες και ολοκληρωμένες μορφές αξιολόγησης. </a:t>
            </a: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Εκπαιδευτικά </a:t>
            </a:r>
            <a:r>
              <a:rPr lang="en-US" dirty="0"/>
              <a:t>vs. </a:t>
            </a:r>
            <a:r>
              <a:rPr lang="el-GR" dirty="0"/>
              <a:t>σοβαρά παιχνίδια</a:t>
            </a:r>
            <a:endParaRPr lang="en-US" dirty="0"/>
          </a:p>
        </p:txBody>
      </p:sp>
    </p:spTree>
    <p:extLst>
      <p:ext uri="{BB962C8B-B14F-4D97-AF65-F5344CB8AC3E}">
        <p14:creationId xmlns:p14="http://schemas.microsoft.com/office/powerpoint/2010/main" xmlns="" val="22553449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Διάλεξη </a:t>
            </a:r>
            <a:r>
              <a:rPr lang="el-GR" dirty="0"/>
              <a:t>3</a:t>
            </a:r>
            <a:r>
              <a:rPr lang="el-GR" baseline="30000" dirty="0" smtClean="0"/>
              <a:t>η</a:t>
            </a:r>
            <a:r>
              <a:rPr lang="el-GR" dirty="0" smtClean="0"/>
              <a:t> Ηλεκτρονικά παιχνίδια και μάθηση</a:t>
            </a:r>
            <a:endParaRPr lang="en-US" dirty="0"/>
          </a:p>
        </p:txBody>
      </p:sp>
      <p:sp>
        <p:nvSpPr>
          <p:cNvPr id="2" name="Title 1"/>
          <p:cNvSpPr>
            <a:spLocks noGrp="1"/>
          </p:cNvSpPr>
          <p:nvPr>
            <p:ph type="ctrTitle"/>
          </p:nvPr>
        </p:nvSpPr>
        <p:spPr/>
        <p:txBody>
          <a:bodyPr>
            <a:normAutofit/>
          </a:bodyPr>
          <a:lstStyle/>
          <a:p>
            <a:r>
              <a:rPr lang="el-GR" cap="none" dirty="0" smtClean="0"/>
              <a:t>Εικονικά Περιβάλλοντα Μάθησης και Πολυμέσα</a:t>
            </a:r>
            <a:endParaRPr lang="en-US" cap="none" dirty="0"/>
          </a:p>
        </p:txBody>
      </p:sp>
    </p:spTree>
    <p:extLst>
      <p:ext uri="{BB962C8B-B14F-4D97-AF65-F5344CB8AC3E}">
        <p14:creationId xmlns:p14="http://schemas.microsoft.com/office/powerpoint/2010/main" xmlns="" val="1411132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Η ανάπτυξη των γλωσσών προγραμματισμού υψηλού επιπέδου (ειδικά αυτών 3ης και 4ης γενιάς) έχει δώσει την ευκαιρία στους εκπαιδευτές να χρησιμοποιήσουν μια πληθώρα εργαλείων και υπολογιστικών περιβαλλόντων για την αποτελεσματική διδασκαλία εννοιών του προγραμματισμού σε μικρές ηλικίες. Τα περιβάλλοντα αυτά διαθέτουν χαρακτηριστικά όπως ευκολία χρήσης, ελκυστικότητα για τους μικρούς χρήστες, απόκρυψη σύνθετων εννοιών και αντικατάστασή τους με ισοδύναμες, εύκολα κατανοητές ενέργειες. Για το σκοπό αυτό αυτά τα περιβάλλοντα κάνουν χρήση γραφικών, χρωμάτων, εικόνων, κίνησης και </a:t>
            </a:r>
            <a:r>
              <a:rPr lang="el-GR" sz="2000" dirty="0" err="1"/>
              <a:t>animation</a:t>
            </a:r>
            <a:r>
              <a:rPr lang="el-GR" sz="2000" dirty="0"/>
              <a:t>, ήχων και άλλων ελκυστικών πηγών πληροφορίας. </a:t>
            </a:r>
            <a:endParaRPr lang="en-US" sz="2000" dirty="0"/>
          </a:p>
          <a:p>
            <a:pPr marL="0" indent="0">
              <a:buNone/>
            </a:pPr>
            <a:r>
              <a:rPr lang="el-GR" sz="2000" dirty="0"/>
              <a:t> </a:t>
            </a:r>
            <a:endParaRPr lang="en-US" sz="2000" dirty="0"/>
          </a:p>
          <a:p>
            <a:pPr marL="0" indent="0">
              <a:buNone/>
            </a:pPr>
            <a:r>
              <a:rPr lang="el-GR" sz="2000" dirty="0"/>
              <a:t>Το περιβάλλον </a:t>
            </a:r>
            <a:r>
              <a:rPr lang="el-GR" sz="2000" dirty="0" err="1"/>
              <a:t>Kodu</a:t>
            </a:r>
            <a:r>
              <a:rPr lang="el-GR" sz="2000" dirty="0"/>
              <a:t>, που αναπτύχθηκε από τη Microsoft Research </a:t>
            </a:r>
            <a:r>
              <a:rPr lang="el-GR" sz="2000" dirty="0" err="1"/>
              <a:t>Labs</a:t>
            </a:r>
            <a:r>
              <a:rPr lang="el-GR" sz="2000" dirty="0"/>
              <a:t>, ανήκει στην κατηγορία εκείνων των λογισμικών που απευθύνονται σε μικρά παιδιά και εφήβους (μαθητές τελευταίων τάξεων του Δημοτικού-Γυμνασίου-Λυκείου). Το περιβάλλον έχει γνωρίσει ιδιαίτερη αποδοχή παγκοσμίως, αφού από το 2009 που πρωτοεμφανίστηκε έχει εγκατασταθεί σε εκατομμύρια Η/Υ σε πάνω από 100 χώρες. </a:t>
            </a:r>
            <a:endParaRPr lang="en-US" sz="2000" dirty="0"/>
          </a:p>
          <a:p>
            <a:pPr marL="0" indent="0">
              <a:buNone/>
            </a:pPr>
            <a:endParaRPr lang="en-US" sz="2000" dirty="0"/>
          </a:p>
          <a:p>
            <a:pPr marL="0" indent="0">
              <a:buNone/>
            </a:pPr>
            <a:r>
              <a:rPr lang="el-GR" sz="2000" dirty="0" smtClean="0"/>
              <a:t> </a:t>
            </a:r>
            <a:endParaRPr lang="el-GR" sz="2000" dirty="0"/>
          </a:p>
          <a:p>
            <a:pPr marL="0" indent="0">
              <a:buNone/>
            </a:pPr>
            <a:r>
              <a:rPr lang="el-GR" sz="2000" dirty="0" smtClean="0"/>
              <a:t> </a:t>
            </a:r>
          </a:p>
          <a:p>
            <a:pPr marL="0" indent="0">
              <a:buNone/>
            </a:pPr>
            <a:endParaRPr lang="en-US" sz="20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Το προγραμματιστικό περιβάλλον </a:t>
            </a:r>
            <a:r>
              <a:rPr lang="el-GR" dirty="0" err="1"/>
              <a:t>Kodu</a:t>
            </a:r>
            <a:endParaRPr lang="en-US" dirty="0"/>
          </a:p>
        </p:txBody>
      </p:sp>
    </p:spTree>
    <p:extLst>
      <p:ext uri="{BB962C8B-B14F-4D97-AF65-F5344CB8AC3E}">
        <p14:creationId xmlns:p14="http://schemas.microsoft.com/office/powerpoint/2010/main" xmlns="" val="3056536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Το </a:t>
            </a:r>
            <a:r>
              <a:rPr lang="el-GR" sz="2000" dirty="0" err="1"/>
              <a:t>Kodu</a:t>
            </a:r>
            <a:r>
              <a:rPr lang="el-GR" sz="2000" dirty="0"/>
              <a:t> επιτρέπει στο χρήστη να περιηγείται σε τρισδιάστατους κόσμους και να δημιουργεί εκεί προγραμματιζόμενους χαρακτήρες και γραφικά. Χρησιμοποιεί εντολές μιας οπτικής γλώσσας προγραμματισμού, με απλούς κανόνες, οι οποίοι καθορίζονται με λογικές σειρές ενεργειών. Ο χρήστης του </a:t>
            </a:r>
            <a:r>
              <a:rPr lang="el-GR" sz="2000" dirty="0" err="1"/>
              <a:t>Kodu</a:t>
            </a:r>
            <a:r>
              <a:rPr lang="el-GR" sz="2000" dirty="0"/>
              <a:t> δεν εμπλέκεται με αφηρημένα σύμβολα, ούτε και έρχεται σε επαφή με τον φορμαλισμό της αλγοριθμικής σκέψης, αντίθετα έχει την αίσθηση ότι "παίζει" και δημιουργεί μέσα σε ένα εικονικό 3D περιβάλλον.</a:t>
            </a:r>
            <a:endParaRPr lang="en-US" sz="2000" dirty="0"/>
          </a:p>
          <a:p>
            <a:pPr marL="0" indent="0">
              <a:buNone/>
            </a:pPr>
            <a:r>
              <a:rPr lang="el-GR" sz="2000" dirty="0"/>
              <a:t> </a:t>
            </a:r>
            <a:endParaRPr lang="en-US" sz="2000" dirty="0"/>
          </a:p>
          <a:p>
            <a:pPr marL="0" indent="0">
              <a:buNone/>
            </a:pPr>
            <a:r>
              <a:rPr lang="el-GR" sz="2000" dirty="0"/>
              <a:t>Η γλώσσα προγραμματισμού του </a:t>
            </a:r>
            <a:r>
              <a:rPr lang="en-US" sz="2000" dirty="0"/>
              <a:t>Kodu</a:t>
            </a:r>
            <a:r>
              <a:rPr lang="el-GR" sz="2000" dirty="0"/>
              <a:t> έχει σχεδιαστεί αποκλειστικά για την κατασκευή παιχνιδιών. Το πρόγραμμα δομείται σε σελίδες, που αποτελούνται από κανόνες, που με τη σειρά τους αποτελούνται από συνθήκες και ενέργειες, με όλες τις συνθήκες να εκτελούνται ταυτόχρονα. Η γλώσσα στηρίζεται σε φυσικούς όρους και έννοιες όπως βλέπω, ακούω, συγκρούομαι για τον έλεγχο του ήρωα και των χαρακτήρων του παιχνιδιού. Παρότι λοιπόν δεν είναι μία γλώσσα προγραμματισμού γενικής χρήσης, επιτρέπει την υλοποίηση ακόμα και περίπλοκων στοιχείων των παιχνιδιών, με έναν απλό και ευθύ τρόπο.</a:t>
            </a:r>
            <a:endParaRPr lang="en-US" sz="2000" dirty="0"/>
          </a:p>
          <a:p>
            <a:pPr marL="0" indent="0">
              <a:buNone/>
            </a:pPr>
            <a:endParaRPr lang="en-US" sz="2000" dirty="0"/>
          </a:p>
          <a:p>
            <a:pPr marL="0" indent="0">
              <a:buNone/>
            </a:pPr>
            <a:r>
              <a:rPr lang="el-GR" sz="2000" dirty="0" smtClean="0"/>
              <a:t> </a:t>
            </a:r>
            <a:endParaRPr lang="el-GR" sz="2000" dirty="0"/>
          </a:p>
          <a:p>
            <a:pPr marL="0" indent="0">
              <a:buNone/>
            </a:pPr>
            <a:r>
              <a:rPr lang="el-GR" sz="2000" dirty="0" smtClean="0"/>
              <a:t> </a:t>
            </a:r>
          </a:p>
          <a:p>
            <a:pPr marL="0" indent="0">
              <a:buNone/>
            </a:pPr>
            <a:endParaRPr lang="en-US" sz="20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Το προγραμματιστικό περιβάλλον </a:t>
            </a:r>
            <a:r>
              <a:rPr lang="el-GR" dirty="0" err="1"/>
              <a:t>Kodu</a:t>
            </a:r>
            <a:endParaRPr lang="en-US" dirty="0"/>
          </a:p>
        </p:txBody>
      </p:sp>
    </p:spTree>
    <p:extLst>
      <p:ext uri="{BB962C8B-B14F-4D97-AF65-F5344CB8AC3E}">
        <p14:creationId xmlns:p14="http://schemas.microsoft.com/office/powerpoint/2010/main" xmlns="" val="1717560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Ακριβώς αυτή η απλότητα υλοποίησης, καθιστά το </a:t>
            </a:r>
            <a:r>
              <a:rPr lang="en-US" sz="2000" dirty="0"/>
              <a:t>Kodu</a:t>
            </a:r>
            <a:r>
              <a:rPr lang="el-GR" sz="2000" dirty="0"/>
              <a:t> όχι μόνο ένα ισχυρό προγραμματιστικό εργαλείο, αλλά και ένα εργαλείο κατάλληλο για χρήση από παιδιά και εφήβους και μάλιστα χωρίς πρότερες γνώσεις προγραμματισμού</a:t>
            </a:r>
            <a:r>
              <a:rPr lang="el-GR" sz="2000" dirty="0" smtClean="0"/>
              <a:t>.</a:t>
            </a:r>
            <a:endParaRPr lang="en-US" sz="2000" dirty="0" smtClean="0"/>
          </a:p>
          <a:p>
            <a:pPr marL="0" indent="0">
              <a:buNone/>
            </a:pPr>
            <a:endParaRPr lang="en-US" sz="2000" dirty="0" smtClean="0"/>
          </a:p>
          <a:p>
            <a:pPr marL="0" indent="0">
              <a:buNone/>
            </a:pPr>
            <a:r>
              <a:rPr lang="el-GR" sz="2000" b="1" dirty="0"/>
              <a:t>Τι μπορεί να διδάξει το </a:t>
            </a:r>
            <a:r>
              <a:rPr lang="en-US" sz="2000" b="1" dirty="0"/>
              <a:t>Kodu</a:t>
            </a:r>
            <a:r>
              <a:rPr lang="el-GR" sz="2000" b="1" dirty="0"/>
              <a:t>;</a:t>
            </a:r>
            <a:endParaRPr lang="en-US" sz="2000" dirty="0"/>
          </a:p>
          <a:p>
            <a:pPr marL="0" indent="0">
              <a:buNone/>
            </a:pPr>
            <a:r>
              <a:rPr lang="en-US" sz="2000" dirty="0"/>
              <a:t>To Kodu </a:t>
            </a:r>
            <a:r>
              <a:rPr lang="el-GR" sz="2000" dirty="0"/>
              <a:t>μπορεί να χρησιμοποιηθεί για να διδάξει τη </a:t>
            </a:r>
            <a:r>
              <a:rPr lang="el-GR" sz="2000" dirty="0" err="1"/>
              <a:t>συνεργατικότητα</a:t>
            </a:r>
            <a:r>
              <a:rPr lang="el-GR" sz="2000" dirty="0"/>
              <a:t>, τη δημιουργικότητα, την επίλυση προβλημάτων, την αφήγηση ιστοριών και φυσικά τον προγραμματισμό. </a:t>
            </a:r>
            <a:endParaRPr lang="en-US" sz="2000" dirty="0"/>
          </a:p>
          <a:p>
            <a:pPr marL="0" indent="0">
              <a:buNone/>
            </a:pPr>
            <a:r>
              <a:rPr lang="el-GR" sz="2000" dirty="0"/>
              <a:t> </a:t>
            </a:r>
            <a:endParaRPr lang="en-US" sz="2000" dirty="0"/>
          </a:p>
          <a:p>
            <a:pPr marL="0" indent="0">
              <a:buNone/>
            </a:pPr>
            <a:r>
              <a:rPr lang="el-GR" sz="2000" dirty="0"/>
              <a:t>Αναπτύσσει τις λεγόμενες δεξιότητες του 21</a:t>
            </a:r>
            <a:r>
              <a:rPr lang="el-GR" sz="2000" baseline="30000" dirty="0"/>
              <a:t>ου</a:t>
            </a:r>
            <a:r>
              <a:rPr lang="el-GR" sz="2000" dirty="0"/>
              <a:t> αιώνα, προκαλώντας τους χρήστες να αναλύσουν σε βάθος ένα πρόβλημα και να δομήσουν τη λύση του. Κάτι τέτοιο βρίσκει εφαρμογή σε κάθε ακαδημαϊκό πεδίο, ακόμα και στις διαπροσωπικές σχέσεις.</a:t>
            </a:r>
            <a:endParaRPr lang="en-US" sz="2000" dirty="0"/>
          </a:p>
          <a:p>
            <a:pPr marL="0" indent="0">
              <a:buNone/>
            </a:pPr>
            <a:r>
              <a:rPr lang="el-GR" sz="2000" dirty="0" smtClean="0"/>
              <a:t>   </a:t>
            </a:r>
            <a:endParaRPr lang="en-US" sz="2000" dirty="0"/>
          </a:p>
          <a:p>
            <a:pPr marL="0" indent="0">
              <a:buNone/>
            </a:pPr>
            <a:endParaRPr lang="en-US" sz="2000" dirty="0"/>
          </a:p>
          <a:p>
            <a:pPr marL="0" indent="0">
              <a:buNone/>
            </a:pPr>
            <a:r>
              <a:rPr lang="el-GR" sz="2000" dirty="0" smtClean="0"/>
              <a:t> </a:t>
            </a:r>
            <a:endParaRPr lang="el-GR" sz="2000" dirty="0"/>
          </a:p>
          <a:p>
            <a:pPr marL="0" indent="0">
              <a:buNone/>
            </a:pPr>
            <a:r>
              <a:rPr lang="el-GR" sz="2000" dirty="0" smtClean="0"/>
              <a:t> </a:t>
            </a:r>
          </a:p>
          <a:p>
            <a:pPr marL="0" indent="0">
              <a:buNone/>
            </a:pPr>
            <a:endParaRPr lang="en-US" sz="20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Το προγραμματιστικό περιβάλλον </a:t>
            </a:r>
            <a:r>
              <a:rPr lang="el-GR" dirty="0" err="1"/>
              <a:t>Kodu</a:t>
            </a:r>
            <a:endParaRPr lang="en-US" dirty="0"/>
          </a:p>
        </p:txBody>
      </p:sp>
    </p:spTree>
    <p:extLst>
      <p:ext uri="{BB962C8B-B14F-4D97-AF65-F5344CB8AC3E}">
        <p14:creationId xmlns:p14="http://schemas.microsoft.com/office/powerpoint/2010/main" xmlns="" val="3774684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3</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672872" y="1412776"/>
            <a:ext cx="10724868" cy="5156283"/>
          </a:xfrm>
          <a:prstGeom prst="rect">
            <a:avLst/>
          </a:prstGeom>
        </p:spPr>
        <p:txBody>
          <a:bodyPr wrap="square">
            <a:spAutoFit/>
          </a:bodyPr>
          <a:lstStyle/>
          <a:p>
            <a:r>
              <a:rPr lang="el-GR" sz="1800" dirty="0" smtClean="0"/>
              <a:t>Στη διάλεξη αυτή, εστιάσαμε στις βασικότερες αρχές της θεωρίας μάθησης με ηλεκτρονικά παιχνίδια του </a:t>
            </a:r>
            <a:r>
              <a:rPr lang="en-US" sz="1800" dirty="0" smtClean="0"/>
              <a:t>Gee</a:t>
            </a:r>
            <a:r>
              <a:rPr lang="el-GR" sz="1800" dirty="0" smtClean="0"/>
              <a:t> (</a:t>
            </a:r>
            <a:r>
              <a:rPr lang="el-GR" sz="1800" i="1" dirty="0" smtClean="0"/>
              <a:t>Ταυτότητα, Αλληλεπίδραση, Παραγωγή, Ανάληψη κινδύνων, Προσαρμογή</a:t>
            </a:r>
            <a:endParaRPr lang="en-US" sz="1800" dirty="0"/>
          </a:p>
          <a:p>
            <a:r>
              <a:rPr lang="el-GR" sz="1800" i="1" dirty="0" smtClean="0"/>
              <a:t>Αντιπροσώπευση, Καλώς </a:t>
            </a:r>
            <a:r>
              <a:rPr lang="el-GR" sz="1800" i="1" dirty="0"/>
              <a:t>οργανωμένα </a:t>
            </a:r>
            <a:r>
              <a:rPr lang="el-GR" sz="1800" i="1" dirty="0" smtClean="0"/>
              <a:t>προβλήματα, Πρόκληση και Παγίωση, Έγκαιρα </a:t>
            </a:r>
            <a:r>
              <a:rPr lang="el-GR" sz="1800" i="1" dirty="0"/>
              <a:t>και Κατ' </a:t>
            </a:r>
            <a:r>
              <a:rPr lang="el-GR" sz="1800" i="1" dirty="0" smtClean="0"/>
              <a:t>απαίτηση, Νοήματα </a:t>
            </a:r>
            <a:r>
              <a:rPr lang="el-GR" sz="1800" i="1" dirty="0"/>
              <a:t>ανάλογα με το </a:t>
            </a:r>
            <a:r>
              <a:rPr lang="el-GR" sz="1800" i="1" dirty="0" smtClean="0"/>
              <a:t>πλαίσιο, Ευχάριστα εξοργιστικό, Συστηματική σκέψη,</a:t>
            </a:r>
            <a:endParaRPr lang="en-US" sz="1800" dirty="0"/>
          </a:p>
          <a:p>
            <a:r>
              <a:rPr lang="el-GR" sz="1800" i="1" dirty="0" smtClean="0"/>
              <a:t>Εξερεύνηση, Έξυπνα </a:t>
            </a:r>
            <a:r>
              <a:rPr lang="el-GR" sz="1800" i="1" dirty="0"/>
              <a:t>εργαλεία και Κατανεμημένη </a:t>
            </a:r>
            <a:r>
              <a:rPr lang="el-GR" sz="1800" i="1" dirty="0" smtClean="0"/>
              <a:t>γνώση, Δια-λειτουργικές ομάδες, Επίδοση </a:t>
            </a:r>
            <a:r>
              <a:rPr lang="el-GR" sz="1800" i="1" dirty="0"/>
              <a:t>πριν από την </a:t>
            </a:r>
            <a:r>
              <a:rPr lang="el-GR" sz="1800" i="1" dirty="0" smtClean="0"/>
              <a:t>ικανότητα)</a:t>
            </a:r>
          </a:p>
          <a:p>
            <a:endParaRPr lang="el-GR" sz="1800" i="1" dirty="0"/>
          </a:p>
          <a:p>
            <a:r>
              <a:rPr lang="el-GR" sz="1800" i="1" dirty="0" smtClean="0"/>
              <a:t>Ασκήθηκε κριτική στα ηλεκτρονικά παιχνίδια και διαπιστώθηκε ότι </a:t>
            </a:r>
            <a:r>
              <a:rPr lang="el-GR" sz="1800" dirty="0"/>
              <a:t>βασικό πρόβλημα είναι ότι η επίδοση των μαθητών στα διάφορα μαθήματα, στηρίζεται σε τυποποιημένα εξεταστικά εργαλεία (</a:t>
            </a:r>
            <a:r>
              <a:rPr lang="en-US" sz="1800" dirty="0"/>
              <a:t>standardized testing</a:t>
            </a:r>
            <a:r>
              <a:rPr lang="el-GR" sz="1800" dirty="0"/>
              <a:t>), όπου εκεί τα παιχνίδια έχουν ελάχιστη αξία</a:t>
            </a:r>
            <a:r>
              <a:rPr lang="el-GR" sz="1800" dirty="0" smtClean="0"/>
              <a:t>.</a:t>
            </a:r>
          </a:p>
          <a:p>
            <a:endParaRPr lang="el-GR" sz="1800" dirty="0"/>
          </a:p>
          <a:p>
            <a:r>
              <a:rPr lang="el-GR" sz="1800" dirty="0" smtClean="0"/>
              <a:t>Εξετάστηκε η </a:t>
            </a:r>
            <a:r>
              <a:rPr lang="el-GR" sz="1800" dirty="0"/>
              <a:t>"</a:t>
            </a:r>
            <a:r>
              <a:rPr lang="el-GR" sz="1800" dirty="0" err="1"/>
              <a:t>παιχνιδοποίηση</a:t>
            </a:r>
            <a:r>
              <a:rPr lang="el-GR" sz="1800" dirty="0"/>
              <a:t>" (</a:t>
            </a:r>
            <a:r>
              <a:rPr lang="el-GR" sz="1800" dirty="0" err="1"/>
              <a:t>gamification</a:t>
            </a:r>
            <a:r>
              <a:rPr lang="el-GR" sz="1800" dirty="0"/>
              <a:t>) της </a:t>
            </a:r>
            <a:r>
              <a:rPr lang="el-GR" sz="1800" dirty="0" smtClean="0"/>
              <a:t>μάθησης, επισημαίνοντας πως αυτή αφορά </a:t>
            </a:r>
            <a:r>
              <a:rPr lang="el-GR" sz="1800" dirty="0"/>
              <a:t>καταστάσεις όπου η μάθηση συμβαίνει εκτός πλαισίου παιχνιδιών, όπως στη σχολική τάξη και όταν μια σειρά από στοιχεία παιχνιδιών οργανωμένα σε ένα σύστημα, λειτουργούν σε συνεργασία με τη μαθησιακή διαδικασία που λαμβάνει χώρα σε μια σχολική αίθουσα.</a:t>
            </a:r>
            <a:endParaRPr lang="en-US" sz="1800" dirty="0"/>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endParaRPr lang="el-GR" sz="1800" dirty="0" smtClean="0"/>
          </a:p>
        </p:txBody>
      </p:sp>
    </p:spTree>
    <p:extLst>
      <p:ext uri="{BB962C8B-B14F-4D97-AF65-F5344CB8AC3E}">
        <p14:creationId xmlns:p14="http://schemas.microsoft.com/office/powerpoint/2010/main" xmlns="" val="34875470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3</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672872" y="1412776"/>
            <a:ext cx="10724868" cy="6448945"/>
          </a:xfrm>
          <a:prstGeom prst="rect">
            <a:avLst/>
          </a:prstGeom>
        </p:spPr>
        <p:txBody>
          <a:bodyPr wrap="square">
            <a:spAutoFit/>
          </a:bodyPr>
          <a:lstStyle/>
          <a:p>
            <a:r>
              <a:rPr lang="el-GR" sz="1600" dirty="0"/>
              <a:t>Τα στοιχεία των παιχνιδιών που υποβοηθούν τη μάθηση είναι:</a:t>
            </a:r>
            <a:endParaRPr lang="en-US" sz="1600" dirty="0"/>
          </a:p>
          <a:p>
            <a:pPr lvl="0"/>
            <a:r>
              <a:rPr lang="el-GR" sz="1600" dirty="0"/>
              <a:t>Οι μηχανισμοί επιβράβευσης: βαθμοί, παράσημα, </a:t>
            </a:r>
            <a:r>
              <a:rPr lang="el-GR" sz="1600" dirty="0" err="1"/>
              <a:t>κτλ</a:t>
            </a:r>
            <a:endParaRPr lang="en-US" sz="1600" dirty="0"/>
          </a:p>
          <a:p>
            <a:pPr lvl="0"/>
            <a:r>
              <a:rPr lang="el-GR" sz="1600" dirty="0"/>
              <a:t>Η αφηγηματικότητα</a:t>
            </a:r>
            <a:endParaRPr lang="en-US" sz="1600" dirty="0"/>
          </a:p>
          <a:p>
            <a:pPr lvl="0"/>
            <a:r>
              <a:rPr lang="el-GR" sz="1600" dirty="0"/>
              <a:t>Ο έλεγχος του παίκτη</a:t>
            </a:r>
            <a:endParaRPr lang="en-US" sz="1600" dirty="0"/>
          </a:p>
          <a:p>
            <a:pPr lvl="0"/>
            <a:r>
              <a:rPr lang="el-GR" sz="1600" dirty="0"/>
              <a:t>Η άμεση ανατροφοδότηση</a:t>
            </a:r>
            <a:endParaRPr lang="en-US" sz="1600" dirty="0"/>
          </a:p>
          <a:p>
            <a:pPr lvl="0"/>
            <a:r>
              <a:rPr lang="el-GR" sz="1600" dirty="0"/>
              <a:t>Οι ευκαιρίες για ομαδική εργασία και ομαδική επίλυση προβλημάτων</a:t>
            </a:r>
            <a:endParaRPr lang="en-US" sz="1600" dirty="0"/>
          </a:p>
          <a:p>
            <a:pPr lvl="0"/>
            <a:r>
              <a:rPr lang="el-GR" sz="1600" dirty="0"/>
              <a:t>Η κοινωνικοποίηση</a:t>
            </a:r>
            <a:endParaRPr lang="en-US" sz="1600" dirty="0"/>
          </a:p>
          <a:p>
            <a:pPr lvl="0"/>
            <a:r>
              <a:rPr lang="el-GR" sz="1600" dirty="0"/>
              <a:t>Οι ευκαιρίες για ανέλιξη και κατάκτηση </a:t>
            </a:r>
            <a:r>
              <a:rPr lang="el-GR" sz="1600" dirty="0" smtClean="0"/>
              <a:t>δεξιοτήτων</a:t>
            </a:r>
          </a:p>
          <a:p>
            <a:pPr lvl="0"/>
            <a:endParaRPr lang="el-GR" sz="1600" dirty="0"/>
          </a:p>
          <a:p>
            <a:pPr lvl="0"/>
            <a:r>
              <a:rPr lang="el-GR" sz="1600" dirty="0" smtClean="0"/>
              <a:t>Εξετάστηκαν επίσης τα Σοβαρά παιχνίδια που είναι </a:t>
            </a:r>
            <a:r>
              <a:rPr lang="el-GR" sz="1600" dirty="0"/>
              <a:t>προσομοιώσεις πραγματικών γεγονότων, καταστάσεων και διεργασιών, σχεδιασμένες με σκοπό την επίλυση ενός προβλήματος. </a:t>
            </a:r>
            <a:endParaRPr lang="el-GR" sz="1600" dirty="0" smtClean="0"/>
          </a:p>
          <a:p>
            <a:pPr lvl="0"/>
            <a:endParaRPr lang="el-GR" sz="1600" dirty="0"/>
          </a:p>
          <a:p>
            <a:r>
              <a:rPr lang="el-GR" sz="1600" dirty="0"/>
              <a:t>Η χρήση των σοβαρών παιχνιδιών έχει πολλά πλεονεκτήματα και μπορούν να μετατραπούν σε ισχυρά εργαλεία διδασκαλίας. Τα πλεονεκτήματα αυτά είναι: </a:t>
            </a:r>
            <a:endParaRPr lang="en-US" sz="1600" dirty="0"/>
          </a:p>
          <a:p>
            <a:pPr marL="285750" lvl="0" indent="-285750">
              <a:buFont typeface="Arial" panose="020B0604020202020204" pitchFamily="34" charset="0"/>
              <a:buChar char="•"/>
            </a:pPr>
            <a:r>
              <a:rPr lang="el-GR" sz="1600" dirty="0"/>
              <a:t>Στήριξη της ανάπτυξης διαφόρων δεξιοτήτων, όπως η στρατηγική σκέψη, ο σχεδιασμός, η επικοινωνία, η συνεργασία, οι ομαδικές αποφάσεις και οι δεξιότητες διαπραγμάτευσης. </a:t>
            </a:r>
            <a:endParaRPr lang="en-US" sz="1600" dirty="0"/>
          </a:p>
          <a:p>
            <a:pPr marL="285750" lvl="0" indent="-285750">
              <a:buFont typeface="Arial" panose="020B0604020202020204" pitchFamily="34" charset="0"/>
              <a:buChar char="•"/>
            </a:pPr>
            <a:r>
              <a:rPr lang="el-GR" sz="1600" dirty="0"/>
              <a:t>Ενίσχυση της </a:t>
            </a:r>
            <a:r>
              <a:rPr lang="el-GR" sz="1600" dirty="0" err="1"/>
              <a:t>αποκτηθείσας</a:t>
            </a:r>
            <a:r>
              <a:rPr lang="el-GR" sz="1600" dirty="0"/>
              <a:t> γνώσης και του βαθμού διάρκειάς της. </a:t>
            </a:r>
            <a:endParaRPr lang="en-US" sz="1600" dirty="0"/>
          </a:p>
          <a:p>
            <a:pPr marL="285750" lvl="0" indent="-285750">
              <a:buFont typeface="Arial" panose="020B0604020202020204" pitchFamily="34" charset="0"/>
              <a:buChar char="•"/>
            </a:pPr>
            <a:r>
              <a:rPr lang="el-GR" sz="1600" dirty="0"/>
              <a:t>Προσαρμογή της μαθησιακής εμπειρίας, σύμφωνα με τα χαρακτηριστικά του μαθητή, το στυλ και το βαθμό μάθησης. </a:t>
            </a:r>
            <a:endParaRPr lang="en-US" sz="1600" dirty="0"/>
          </a:p>
          <a:p>
            <a:pPr marL="285750" lvl="0" indent="-285750">
              <a:buFont typeface="Arial" panose="020B0604020202020204" pitchFamily="34" charset="0"/>
              <a:buChar char="•"/>
            </a:pPr>
            <a:r>
              <a:rPr lang="el-GR" sz="1600" dirty="0"/>
              <a:t>Διευκόλυνση της μάθησης να λάβει χώρα σε ένα πλαίσιο που να έχει νόημα για το παιχνίδι. </a:t>
            </a:r>
            <a:endParaRPr lang="en-US" sz="1600" dirty="0"/>
          </a:p>
          <a:p>
            <a:pPr marL="285750" lvl="0" indent="-285750">
              <a:buFont typeface="Arial" panose="020B0604020202020204" pitchFamily="34" charset="0"/>
              <a:buChar char="•"/>
            </a:pPr>
            <a:r>
              <a:rPr lang="el-GR" sz="1600" dirty="0"/>
              <a:t>Στήριξη της δημιουργίας ομάδων. </a:t>
            </a:r>
            <a:endParaRPr lang="en-US" sz="1600" dirty="0"/>
          </a:p>
          <a:p>
            <a:pPr lvl="0"/>
            <a:endParaRPr lang="en-US" sz="1800" dirty="0"/>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endParaRPr lang="el-GR" sz="1800" dirty="0" smtClean="0"/>
          </a:p>
        </p:txBody>
      </p:sp>
    </p:spTree>
    <p:extLst>
      <p:ext uri="{BB962C8B-B14F-4D97-AF65-F5344CB8AC3E}">
        <p14:creationId xmlns:p14="http://schemas.microsoft.com/office/powerpoint/2010/main" xmlns="" val="32832333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3</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672872" y="1412776"/>
            <a:ext cx="10724868" cy="2509405"/>
          </a:xfrm>
          <a:prstGeom prst="rect">
            <a:avLst/>
          </a:prstGeom>
        </p:spPr>
        <p:txBody>
          <a:bodyPr wrap="square">
            <a:spAutoFit/>
          </a:bodyPr>
          <a:lstStyle/>
          <a:p>
            <a:r>
              <a:rPr lang="el-GR" sz="1600" dirty="0"/>
              <a:t>Τέλος είδαμε ότι υπάρχουν προγραμματιστικά περιβάλλοντα που μας επιτρέπουν τη γρήγορη ανάπτυξη παιχνιδιών.</a:t>
            </a:r>
          </a:p>
          <a:p>
            <a:endParaRPr lang="el-GR" sz="1600" dirty="0"/>
          </a:p>
          <a:p>
            <a:r>
              <a:rPr lang="el-GR" sz="1600" dirty="0"/>
              <a:t>Ένα από αυτά είναι το </a:t>
            </a:r>
            <a:r>
              <a:rPr lang="en-US" sz="1600" dirty="0"/>
              <a:t>Kodu</a:t>
            </a:r>
            <a:r>
              <a:rPr lang="el-GR" sz="1600" dirty="0"/>
              <a:t> που έχει το επιπλέον χαρακτηριστικό ότι απευθύνεται και σε μικρές ηλικίες, με αποτέλεσμα να μπορούμε να διδάξουμε προγραμματισμό σε παιδιά.</a:t>
            </a:r>
            <a:endParaRPr lang="en-US" sz="1600" dirty="0"/>
          </a:p>
          <a:p>
            <a:pPr lvl="0"/>
            <a:endParaRPr lang="en-US" sz="1800" dirty="0"/>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endParaRPr lang="el-GR" sz="1800" dirty="0" smtClean="0"/>
          </a:p>
        </p:txBody>
      </p:sp>
    </p:spTree>
    <p:extLst>
      <p:ext uri="{BB962C8B-B14F-4D97-AF65-F5344CB8AC3E}">
        <p14:creationId xmlns:p14="http://schemas.microsoft.com/office/powerpoint/2010/main" xmlns="" val="914936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2832" y="3198168"/>
            <a:ext cx="2876108" cy="461665"/>
          </a:xfrm>
          <a:prstGeom prst="rect">
            <a:avLst/>
          </a:prstGeom>
        </p:spPr>
        <p:txBody>
          <a:bodyPr wrap="none">
            <a:spAutoFit/>
          </a:bodyPr>
          <a:lstStyle/>
          <a:p>
            <a:r>
              <a:rPr lang="el-GR" dirty="0" smtClean="0"/>
              <a:t>Τέλος 3</a:t>
            </a:r>
            <a:r>
              <a:rPr lang="el-GR" baseline="30000" dirty="0" smtClean="0"/>
              <a:t>ης</a:t>
            </a:r>
            <a:r>
              <a:rPr lang="el-GR" dirty="0" smtClean="0"/>
              <a:t> Διάλεξης</a:t>
            </a:r>
            <a:endParaRPr lang="en-US" dirty="0"/>
          </a:p>
        </p:txBody>
      </p:sp>
    </p:spTree>
    <p:extLst>
      <p:ext uri="{BB962C8B-B14F-4D97-AF65-F5344CB8AC3E}">
        <p14:creationId xmlns:p14="http://schemas.microsoft.com/office/powerpoint/2010/main" xmlns="" val="22324774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Σύνδεση με τα προηγούμενα</a:t>
            </a:r>
            <a:endParaRPr lang="en-US" dirty="0"/>
          </a:p>
        </p:txBody>
      </p:sp>
      <p:sp>
        <p:nvSpPr>
          <p:cNvPr id="5" name="Rectangle 4"/>
          <p:cNvSpPr/>
          <p:nvPr/>
        </p:nvSpPr>
        <p:spPr>
          <a:xfrm>
            <a:off x="551640" y="1340768"/>
            <a:ext cx="10724868" cy="4548938"/>
          </a:xfrm>
          <a:prstGeom prst="rect">
            <a:avLst/>
          </a:prstGeom>
        </p:spPr>
        <p:txBody>
          <a:bodyPr wrap="square">
            <a:spAutoFit/>
          </a:bodyPr>
          <a:lstStyle/>
          <a:p>
            <a:pPr>
              <a:lnSpc>
                <a:spcPct val="90000"/>
              </a:lnSpc>
              <a:spcBef>
                <a:spcPts val="1600"/>
              </a:spcBef>
              <a:buClr>
                <a:schemeClr val="accent1"/>
              </a:buClr>
              <a:buSzPct val="90000"/>
            </a:pPr>
            <a:r>
              <a:rPr lang="el-GR" sz="1600" dirty="0" smtClean="0"/>
              <a:t>Στην προηγούμενη διάλεξη είδαμε τις διάφορες κατηγορίες παιχνιδιών και διαπιστώσαμε ότι σε αρκετές περιπτώσεις αυτά δεν μπορούν να καταταχθούν σε μια και μόνο κατηγορία.</a:t>
            </a:r>
            <a:endParaRPr lang="en-US" sz="1600" dirty="0" smtClean="0"/>
          </a:p>
          <a:p>
            <a:pPr>
              <a:lnSpc>
                <a:spcPct val="90000"/>
              </a:lnSpc>
              <a:spcBef>
                <a:spcPts val="1600"/>
              </a:spcBef>
              <a:buClr>
                <a:schemeClr val="accent1"/>
              </a:buClr>
              <a:buSzPct val="90000"/>
            </a:pPr>
            <a:r>
              <a:rPr lang="el-GR" sz="1600" dirty="0" smtClean="0"/>
              <a:t>Οι κατηγορίες είναι:</a:t>
            </a:r>
          </a:p>
          <a:p>
            <a:pPr>
              <a:lnSpc>
                <a:spcPct val="90000"/>
              </a:lnSpc>
              <a:spcBef>
                <a:spcPts val="1600"/>
              </a:spcBef>
              <a:buClr>
                <a:schemeClr val="accent1"/>
              </a:buClr>
              <a:buSzPct val="90000"/>
            </a:pPr>
            <a:r>
              <a:rPr lang="el-GR" sz="1600" dirty="0"/>
              <a:t>Παιχνίδια δράσης-</a:t>
            </a:r>
            <a:r>
              <a:rPr lang="en-US" sz="1600" dirty="0"/>
              <a:t>Action </a:t>
            </a:r>
            <a:r>
              <a:rPr lang="en-US" sz="1600" dirty="0" smtClean="0"/>
              <a:t>games	</a:t>
            </a:r>
            <a:r>
              <a:rPr lang="el-GR" sz="1600" dirty="0" smtClean="0"/>
              <a:t>Παιχνίδια </a:t>
            </a:r>
            <a:r>
              <a:rPr lang="el-GR" sz="1600" dirty="0"/>
              <a:t>βολών-</a:t>
            </a:r>
            <a:r>
              <a:rPr lang="en-US" sz="1600" dirty="0"/>
              <a:t>Shooter games</a:t>
            </a:r>
          </a:p>
          <a:p>
            <a:pPr>
              <a:lnSpc>
                <a:spcPct val="90000"/>
              </a:lnSpc>
              <a:spcBef>
                <a:spcPts val="1600"/>
              </a:spcBef>
              <a:buClr>
                <a:schemeClr val="accent1"/>
              </a:buClr>
              <a:buSzPct val="90000"/>
            </a:pPr>
            <a:r>
              <a:rPr lang="el-GR" sz="1600" dirty="0"/>
              <a:t>Παιχνίδια δράσης/περιπέτειας-</a:t>
            </a:r>
            <a:r>
              <a:rPr lang="en-US" sz="1600" dirty="0"/>
              <a:t>Action-adventure </a:t>
            </a:r>
            <a:r>
              <a:rPr lang="en-US" sz="1600" dirty="0" smtClean="0"/>
              <a:t>games		</a:t>
            </a:r>
            <a:r>
              <a:rPr lang="el-GR" sz="1600" dirty="0" smtClean="0"/>
              <a:t>Παιχνίδια </a:t>
            </a:r>
            <a:r>
              <a:rPr lang="el-GR" sz="1600" dirty="0"/>
              <a:t>ρόλων-</a:t>
            </a:r>
            <a:r>
              <a:rPr lang="en-US" sz="1600" dirty="0"/>
              <a:t>Role-playing games (RPGs)</a:t>
            </a:r>
          </a:p>
          <a:p>
            <a:pPr>
              <a:lnSpc>
                <a:spcPct val="90000"/>
              </a:lnSpc>
              <a:spcBef>
                <a:spcPts val="1600"/>
              </a:spcBef>
              <a:buClr>
                <a:schemeClr val="accent1"/>
              </a:buClr>
              <a:buSzPct val="90000"/>
            </a:pPr>
            <a:r>
              <a:rPr lang="el-GR" sz="1600" dirty="0"/>
              <a:t>Παιχνίδια προσομοιώσεων-</a:t>
            </a:r>
            <a:r>
              <a:rPr lang="en-US" sz="1600" dirty="0"/>
              <a:t>Simulation </a:t>
            </a:r>
            <a:r>
              <a:rPr lang="en-US" sz="1600" dirty="0" smtClean="0"/>
              <a:t>games	</a:t>
            </a:r>
            <a:r>
              <a:rPr lang="el-GR" sz="1600" dirty="0" smtClean="0"/>
              <a:t>Παιχνίδια </a:t>
            </a:r>
            <a:r>
              <a:rPr lang="el-GR" sz="1600" dirty="0"/>
              <a:t>στρατηγικής-</a:t>
            </a:r>
            <a:r>
              <a:rPr lang="en-US" sz="1600" dirty="0"/>
              <a:t>Strategy games</a:t>
            </a:r>
          </a:p>
          <a:p>
            <a:pPr>
              <a:lnSpc>
                <a:spcPct val="90000"/>
              </a:lnSpc>
              <a:spcBef>
                <a:spcPts val="1600"/>
              </a:spcBef>
              <a:buClr>
                <a:schemeClr val="accent1"/>
              </a:buClr>
              <a:buSzPct val="90000"/>
            </a:pPr>
            <a:endParaRPr lang="en-US" sz="1600" dirty="0" smtClean="0"/>
          </a:p>
          <a:p>
            <a:pPr>
              <a:lnSpc>
                <a:spcPct val="90000"/>
              </a:lnSpc>
              <a:spcBef>
                <a:spcPts val="1600"/>
              </a:spcBef>
              <a:buClr>
                <a:schemeClr val="accent1"/>
              </a:buClr>
              <a:buSzPct val="90000"/>
            </a:pPr>
            <a:r>
              <a:rPr lang="el-GR" sz="1600" dirty="0" smtClean="0"/>
              <a:t>Εναλλακτικά τα παιχνίδια μπορούν να καταταχθούν ως εξής:</a:t>
            </a:r>
          </a:p>
          <a:p>
            <a:r>
              <a:rPr lang="el-GR" sz="1600" i="1" dirty="0"/>
              <a:t>Διαδικτυακά παιχνίδια πολλών </a:t>
            </a:r>
            <a:r>
              <a:rPr lang="el-GR" sz="1600" i="1" dirty="0" smtClean="0"/>
              <a:t>χρηστών</a:t>
            </a:r>
            <a:r>
              <a:rPr lang="en-US" sz="1600" i="1" dirty="0" smtClean="0"/>
              <a:t>		</a:t>
            </a:r>
            <a:r>
              <a:rPr lang="el-GR" sz="1600" i="1" dirty="0" smtClean="0"/>
              <a:t>Ανέμελα παιχνίδια</a:t>
            </a:r>
            <a:r>
              <a:rPr lang="en-US" sz="1600" i="1" dirty="0" smtClean="0"/>
              <a:t>	</a:t>
            </a:r>
            <a:r>
              <a:rPr lang="el-GR" sz="1600" i="1" dirty="0" smtClean="0"/>
              <a:t>Παιχνίδια </a:t>
            </a:r>
            <a:r>
              <a:rPr lang="el-GR" sz="1600" i="1" dirty="0"/>
              <a:t>μουσικής</a:t>
            </a:r>
            <a:endParaRPr lang="en-US" sz="1600" dirty="0"/>
          </a:p>
          <a:p>
            <a:endParaRPr lang="en-US" sz="1600" i="1" dirty="0" smtClean="0"/>
          </a:p>
          <a:p>
            <a:r>
              <a:rPr lang="el-GR" sz="1600" i="1" dirty="0" err="1" smtClean="0"/>
              <a:t>Party</a:t>
            </a:r>
            <a:r>
              <a:rPr lang="el-GR" sz="1600" i="1" dirty="0" smtClean="0"/>
              <a:t> </a:t>
            </a:r>
            <a:r>
              <a:rPr lang="el-GR" sz="1600" i="1" dirty="0" err="1" smtClean="0"/>
              <a:t>games</a:t>
            </a:r>
            <a:r>
              <a:rPr lang="en-US" sz="1600" i="1" dirty="0" smtClean="0"/>
              <a:t>		</a:t>
            </a:r>
            <a:r>
              <a:rPr lang="el-GR" sz="1600" i="1" dirty="0" smtClean="0"/>
              <a:t>Παιχνίδια προγραμματισμού</a:t>
            </a:r>
            <a:r>
              <a:rPr lang="en-US" sz="1600" i="1" dirty="0" smtClean="0"/>
              <a:t>		</a:t>
            </a:r>
            <a:r>
              <a:rPr lang="el-GR" sz="1600" i="1" dirty="0" smtClean="0"/>
              <a:t>Παιχνίδια </a:t>
            </a:r>
            <a:r>
              <a:rPr lang="el-GR" sz="1600" i="1" dirty="0"/>
              <a:t>γρίφων</a:t>
            </a:r>
            <a:endParaRPr lang="en-US" sz="1600" dirty="0"/>
          </a:p>
          <a:p>
            <a:endParaRPr lang="en-US" sz="1600" i="1" dirty="0" smtClean="0"/>
          </a:p>
          <a:p>
            <a:r>
              <a:rPr lang="el-GR" sz="1600" i="1" dirty="0" smtClean="0"/>
              <a:t>Παιχνίδια γνώσεων</a:t>
            </a:r>
            <a:r>
              <a:rPr lang="en-US" sz="1600" i="1" dirty="0" smtClean="0"/>
              <a:t>	</a:t>
            </a:r>
            <a:r>
              <a:rPr lang="el-GR" sz="1600" i="1" dirty="0" smtClean="0"/>
              <a:t>Επιτραπέζια </a:t>
            </a:r>
            <a:r>
              <a:rPr lang="el-GR" sz="1600" i="1" dirty="0"/>
              <a:t>παιχνίδια και παιχνίδια με </a:t>
            </a:r>
            <a:r>
              <a:rPr lang="el-GR" sz="1600" i="1" dirty="0" smtClean="0"/>
              <a:t>κάρτες</a:t>
            </a:r>
            <a:r>
              <a:rPr lang="en-US" sz="1600" i="1" dirty="0" smtClean="0"/>
              <a:t>	</a:t>
            </a:r>
            <a:r>
              <a:rPr lang="el-GR" sz="1600" i="1" dirty="0" smtClean="0"/>
              <a:t>Τεμπέλικα παιχνίδια</a:t>
            </a:r>
            <a:endParaRPr lang="en-US" sz="1600" dirty="0"/>
          </a:p>
        </p:txBody>
      </p:sp>
    </p:spTree>
    <p:extLst>
      <p:ext uri="{BB962C8B-B14F-4D97-AF65-F5344CB8AC3E}">
        <p14:creationId xmlns:p14="http://schemas.microsoft.com/office/powerpoint/2010/main" xmlns="" val="8217868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Σύνδεση με τα προηγούμενα</a:t>
            </a:r>
            <a:endParaRPr lang="en-US" dirty="0"/>
          </a:p>
        </p:txBody>
      </p:sp>
      <p:sp>
        <p:nvSpPr>
          <p:cNvPr id="5" name="Rectangle 4"/>
          <p:cNvSpPr/>
          <p:nvPr/>
        </p:nvSpPr>
        <p:spPr>
          <a:xfrm>
            <a:off x="551640" y="1340768"/>
            <a:ext cx="10724868" cy="4028475"/>
          </a:xfrm>
          <a:prstGeom prst="rect">
            <a:avLst/>
          </a:prstGeom>
        </p:spPr>
        <p:txBody>
          <a:bodyPr wrap="square">
            <a:spAutoFit/>
          </a:bodyPr>
          <a:lstStyle/>
          <a:p>
            <a:pPr>
              <a:lnSpc>
                <a:spcPct val="90000"/>
              </a:lnSpc>
              <a:spcBef>
                <a:spcPts val="1600"/>
              </a:spcBef>
              <a:buClr>
                <a:schemeClr val="accent1"/>
              </a:buClr>
              <a:buSzPct val="90000"/>
            </a:pPr>
            <a:r>
              <a:rPr lang="el-GR" sz="1800" dirty="0" smtClean="0"/>
              <a:t>Με βάση το κοινό που απευθύνονται οι κατηγορίες είναι:</a:t>
            </a:r>
          </a:p>
          <a:p>
            <a:pPr marL="285750" indent="-285750">
              <a:lnSpc>
                <a:spcPct val="150000"/>
              </a:lnSpc>
              <a:buFont typeface="Arial" panose="020B0604020202020204" pitchFamily="34" charset="0"/>
              <a:buChar char="•"/>
            </a:pPr>
            <a:r>
              <a:rPr lang="el-GR" sz="1800" i="1" dirty="0"/>
              <a:t>Διαφημιστικά παιχνίδια</a:t>
            </a:r>
            <a:endParaRPr lang="en-US" sz="1800" dirty="0"/>
          </a:p>
          <a:p>
            <a:pPr marL="285750" indent="-285750">
              <a:lnSpc>
                <a:spcPct val="150000"/>
              </a:lnSpc>
              <a:buFont typeface="Arial" panose="020B0604020202020204" pitchFamily="34" charset="0"/>
              <a:buChar char="•"/>
            </a:pPr>
            <a:r>
              <a:rPr lang="el-GR" sz="1800" i="1" dirty="0"/>
              <a:t>Παιχνίδια Τέχνης</a:t>
            </a:r>
            <a:endParaRPr lang="en-US" sz="1800" dirty="0"/>
          </a:p>
          <a:p>
            <a:pPr marL="285750" indent="-285750">
              <a:lnSpc>
                <a:spcPct val="150000"/>
              </a:lnSpc>
              <a:buFont typeface="Arial" panose="020B0604020202020204" pitchFamily="34" charset="0"/>
              <a:buChar char="•"/>
            </a:pPr>
            <a:r>
              <a:rPr lang="el-GR" sz="1800" i="1" dirty="0"/>
              <a:t>Πρόχειρα παιχνίδια</a:t>
            </a:r>
            <a:endParaRPr lang="en-US" sz="1800" dirty="0"/>
          </a:p>
          <a:p>
            <a:pPr marL="285750" indent="-285750">
              <a:lnSpc>
                <a:spcPct val="150000"/>
              </a:lnSpc>
              <a:buFont typeface="Arial" panose="020B0604020202020204" pitchFamily="34" charset="0"/>
              <a:buChar char="•"/>
            </a:pPr>
            <a:r>
              <a:rPr lang="el-GR" sz="1800" i="1" dirty="0"/>
              <a:t>Χριστιανικά παιχνίδια</a:t>
            </a:r>
            <a:endParaRPr lang="en-US" sz="1800" dirty="0"/>
          </a:p>
          <a:p>
            <a:pPr marL="285750" indent="-285750">
              <a:lnSpc>
                <a:spcPct val="150000"/>
              </a:lnSpc>
              <a:buFont typeface="Arial" panose="020B0604020202020204" pitchFamily="34" charset="0"/>
              <a:buChar char="•"/>
            </a:pPr>
            <a:r>
              <a:rPr lang="el-GR" sz="1800" i="1" dirty="0"/>
              <a:t>Εκπαιδευτικά παιχνίδια</a:t>
            </a:r>
            <a:endParaRPr lang="en-US" sz="1800" dirty="0"/>
          </a:p>
          <a:p>
            <a:pPr marL="285750" indent="-285750">
              <a:lnSpc>
                <a:spcPct val="150000"/>
              </a:lnSpc>
              <a:buFont typeface="Arial" panose="020B0604020202020204" pitchFamily="34" charset="0"/>
              <a:buChar char="•"/>
            </a:pPr>
            <a:r>
              <a:rPr lang="el-GR" sz="1800" i="1" dirty="0"/>
              <a:t>Ηλεκτρονικά σπορ</a:t>
            </a:r>
            <a:endParaRPr lang="en-US" sz="1800" dirty="0"/>
          </a:p>
          <a:p>
            <a:pPr marL="285750" indent="-285750">
              <a:lnSpc>
                <a:spcPct val="150000"/>
              </a:lnSpc>
              <a:buFont typeface="Arial" panose="020B0604020202020204" pitchFamily="34" charset="0"/>
              <a:buChar char="•"/>
            </a:pPr>
            <a:r>
              <a:rPr lang="el-GR" sz="1800" i="1" dirty="0"/>
              <a:t>Παιχνίδια γυμναστικής</a:t>
            </a:r>
            <a:endParaRPr lang="en-US" sz="1800" dirty="0"/>
          </a:p>
          <a:p>
            <a:pPr marL="285750" indent="-285750">
              <a:lnSpc>
                <a:spcPct val="150000"/>
              </a:lnSpc>
              <a:buFont typeface="Arial" panose="020B0604020202020204" pitchFamily="34" charset="0"/>
              <a:buChar char="•"/>
            </a:pPr>
            <a:r>
              <a:rPr lang="el-GR" sz="1800" i="1" dirty="0"/>
              <a:t>Πορνογραφικά παιχνίδια</a:t>
            </a:r>
            <a:endParaRPr lang="en-US" sz="1800" dirty="0"/>
          </a:p>
          <a:p>
            <a:pPr marL="285750" indent="-285750">
              <a:lnSpc>
                <a:spcPct val="150000"/>
              </a:lnSpc>
              <a:buFont typeface="Arial" panose="020B0604020202020204" pitchFamily="34" charset="0"/>
              <a:buChar char="•"/>
            </a:pPr>
            <a:r>
              <a:rPr lang="el-GR" sz="1800" i="1" dirty="0"/>
              <a:t>Σοβαρά παιχνίδια</a:t>
            </a:r>
            <a:endParaRPr lang="en-US" sz="1800" dirty="0"/>
          </a:p>
        </p:txBody>
      </p:sp>
    </p:spTree>
    <p:extLst>
      <p:ext uri="{BB962C8B-B14F-4D97-AF65-F5344CB8AC3E}">
        <p14:creationId xmlns:p14="http://schemas.microsoft.com/office/powerpoint/2010/main" xmlns="" val="30777082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Σύνδεση με τα προηγούμενα</a:t>
            </a:r>
            <a:endParaRPr lang="en-US" dirty="0"/>
          </a:p>
        </p:txBody>
      </p:sp>
      <p:sp>
        <p:nvSpPr>
          <p:cNvPr id="5" name="Rectangle 4"/>
          <p:cNvSpPr/>
          <p:nvPr/>
        </p:nvSpPr>
        <p:spPr>
          <a:xfrm>
            <a:off x="551640" y="1340768"/>
            <a:ext cx="10724868" cy="4564326"/>
          </a:xfrm>
          <a:prstGeom prst="rect">
            <a:avLst/>
          </a:prstGeom>
        </p:spPr>
        <p:txBody>
          <a:bodyPr wrap="square">
            <a:spAutoFit/>
          </a:bodyPr>
          <a:lstStyle/>
          <a:p>
            <a:pPr>
              <a:lnSpc>
                <a:spcPct val="90000"/>
              </a:lnSpc>
              <a:spcBef>
                <a:spcPts val="1600"/>
              </a:spcBef>
              <a:buClr>
                <a:schemeClr val="accent1"/>
              </a:buClr>
              <a:buSzPct val="90000"/>
            </a:pPr>
            <a:r>
              <a:rPr lang="el-GR" sz="1800" dirty="0" smtClean="0"/>
              <a:t>Διαπιστώθηκε ότι υπάρχει </a:t>
            </a:r>
            <a:r>
              <a:rPr lang="el-GR" sz="1800" dirty="0"/>
              <a:t>έντονο ερευνητικό ενδιαφέρον στο τι μαθαίνει κάποιος παίζοντας ηλεκτρονικά παιχνίδια και στο πώς οι σχεδιαστικές αρχές, το </a:t>
            </a:r>
            <a:r>
              <a:rPr lang="el-GR" sz="1800" dirty="0" err="1"/>
              <a:t>Gameplay</a:t>
            </a:r>
            <a:r>
              <a:rPr lang="el-GR" sz="1800" dirty="0"/>
              <a:t>, τα </a:t>
            </a:r>
            <a:r>
              <a:rPr lang="el-GR" sz="1800" dirty="0" err="1"/>
              <a:t>Game</a:t>
            </a:r>
            <a:r>
              <a:rPr lang="el-GR" sz="1800" dirty="0"/>
              <a:t> </a:t>
            </a:r>
            <a:r>
              <a:rPr lang="el-GR" sz="1800" dirty="0" err="1"/>
              <a:t>mechanics</a:t>
            </a:r>
            <a:r>
              <a:rPr lang="el-GR" sz="1800" dirty="0"/>
              <a:t>, αλλά ακόμα και οι διαδικτυακές κοινότητες μπορούν να χρησιμοποιηθούν στην ανάπτυξη νέων μαθησιακών περιβαλλόντων που στηρίζονται στα παιχνίδια. </a:t>
            </a:r>
            <a:endParaRPr lang="el-GR" sz="1800" dirty="0" smtClean="0"/>
          </a:p>
          <a:p>
            <a:pPr>
              <a:lnSpc>
                <a:spcPct val="90000"/>
              </a:lnSpc>
              <a:spcBef>
                <a:spcPts val="1600"/>
              </a:spcBef>
              <a:buClr>
                <a:schemeClr val="accent1"/>
              </a:buClr>
              <a:buSzPct val="90000"/>
            </a:pPr>
            <a:endParaRPr lang="el-GR" sz="1800" dirty="0"/>
          </a:p>
          <a:p>
            <a:pPr>
              <a:lnSpc>
                <a:spcPct val="90000"/>
              </a:lnSpc>
              <a:spcBef>
                <a:spcPts val="1600"/>
              </a:spcBef>
              <a:buClr>
                <a:schemeClr val="accent1"/>
              </a:buClr>
              <a:buSzPct val="90000"/>
            </a:pPr>
            <a:r>
              <a:rPr lang="el-GR" sz="1800" dirty="0" smtClean="0"/>
              <a:t>Το κύριο ερώτημα είναι εάν </a:t>
            </a:r>
            <a:r>
              <a:rPr lang="el-GR" sz="1800" dirty="0"/>
              <a:t>τα παιχνίδια είναι κατάλληλα για την εκπαίδευση. Τα ηλεκτρονικά παιχνίδια είναι μέσα που διευκολύνουν ορισμένα θέματα, αλλά έχουν και περιορισμούς, όπως ακριβώς τα πραγματικά ή εικονικά εργαστήρια, οι προσομοιώσεις και κάθε άλλο μέσο.</a:t>
            </a:r>
            <a:endParaRPr lang="el-GR" sz="1800" dirty="0" smtClean="0"/>
          </a:p>
          <a:p>
            <a:pPr>
              <a:lnSpc>
                <a:spcPct val="90000"/>
              </a:lnSpc>
              <a:spcBef>
                <a:spcPts val="1600"/>
              </a:spcBef>
              <a:buClr>
                <a:schemeClr val="accent1"/>
              </a:buClr>
              <a:buSzPct val="90000"/>
            </a:pPr>
            <a:endParaRPr lang="el-GR" sz="1800" dirty="0"/>
          </a:p>
          <a:p>
            <a:pPr>
              <a:lnSpc>
                <a:spcPct val="90000"/>
              </a:lnSpc>
              <a:spcBef>
                <a:spcPts val="1600"/>
              </a:spcBef>
              <a:buClr>
                <a:schemeClr val="accent1"/>
              </a:buClr>
              <a:buSzPct val="90000"/>
            </a:pPr>
            <a:r>
              <a:rPr lang="el-GR" sz="1800" dirty="0" smtClean="0"/>
              <a:t>Τέλος, διαπιστώθηκε ότι παιχνίδια και προσομοιώσεις μοιράζονται κοινά στοιχεία.</a:t>
            </a:r>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r>
              <a:rPr lang="el-GR" sz="1800" dirty="0"/>
              <a:t>Η κύρια διαφοροποίησή τους αφορά τη ρητή συμπερίληψη: α) κανόνων, β) στόχων που πρέπει να πετύχει ο παίκτης και γ) στοιχείων που δείχνουν την πρόοδο του παίκτη στο παιχνίδι. </a:t>
            </a:r>
            <a:endParaRPr lang="en-US" sz="1800" dirty="0"/>
          </a:p>
        </p:txBody>
      </p:sp>
    </p:spTree>
    <p:extLst>
      <p:ext uri="{BB962C8B-B14F-4D97-AF65-F5344CB8AC3E}">
        <p14:creationId xmlns:p14="http://schemas.microsoft.com/office/powerpoint/2010/main" xmlns="" val="30725023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800" dirty="0"/>
              <a:t>Στο βιβλίο του "</a:t>
            </a:r>
            <a:r>
              <a:rPr lang="el-GR" sz="1800" dirty="0" err="1"/>
              <a:t>What</a:t>
            </a:r>
            <a:r>
              <a:rPr lang="el-GR" sz="1800" dirty="0"/>
              <a:t> </a:t>
            </a:r>
            <a:r>
              <a:rPr lang="el-GR" sz="1800" dirty="0" err="1"/>
              <a:t>Video</a:t>
            </a:r>
            <a:r>
              <a:rPr lang="el-GR" sz="1800" dirty="0"/>
              <a:t> </a:t>
            </a:r>
            <a:r>
              <a:rPr lang="el-GR" sz="1800" dirty="0" err="1"/>
              <a:t>Games</a:t>
            </a:r>
            <a:r>
              <a:rPr lang="el-GR" sz="1800" dirty="0"/>
              <a:t> </a:t>
            </a:r>
            <a:r>
              <a:rPr lang="el-GR" sz="1800" dirty="0" err="1"/>
              <a:t>Have</a:t>
            </a:r>
            <a:r>
              <a:rPr lang="el-GR" sz="1800" dirty="0"/>
              <a:t> </a:t>
            </a:r>
            <a:r>
              <a:rPr lang="el-GR" sz="1800" dirty="0" err="1"/>
              <a:t>to</a:t>
            </a:r>
            <a:r>
              <a:rPr lang="el-GR" sz="1800" dirty="0"/>
              <a:t> </a:t>
            </a:r>
            <a:r>
              <a:rPr lang="el-GR" sz="1800" dirty="0" err="1"/>
              <a:t>Teach</a:t>
            </a:r>
            <a:r>
              <a:rPr lang="el-GR" sz="1800" dirty="0"/>
              <a:t> </a:t>
            </a:r>
            <a:r>
              <a:rPr lang="el-GR" sz="1800" dirty="0" err="1"/>
              <a:t>Us</a:t>
            </a:r>
            <a:r>
              <a:rPr lang="el-GR" sz="1800" dirty="0"/>
              <a:t> </a:t>
            </a:r>
            <a:r>
              <a:rPr lang="el-GR" sz="1800" dirty="0" err="1"/>
              <a:t>About</a:t>
            </a:r>
            <a:r>
              <a:rPr lang="el-GR" sz="1800" dirty="0"/>
              <a:t> </a:t>
            </a:r>
            <a:r>
              <a:rPr lang="el-GR" sz="1800" dirty="0" err="1"/>
              <a:t>Learning</a:t>
            </a:r>
            <a:r>
              <a:rPr lang="el-GR" sz="1800" dirty="0"/>
              <a:t> and </a:t>
            </a:r>
            <a:r>
              <a:rPr lang="el-GR" sz="1800" dirty="0" err="1"/>
              <a:t>Literacy</a:t>
            </a:r>
            <a:r>
              <a:rPr lang="el-GR" sz="1800" dirty="0"/>
              <a:t>" (2003), ο </a:t>
            </a:r>
            <a:r>
              <a:rPr lang="el-GR" sz="1800" dirty="0" err="1"/>
              <a:t>James</a:t>
            </a:r>
            <a:r>
              <a:rPr lang="el-GR" sz="1800" dirty="0"/>
              <a:t> </a:t>
            </a:r>
            <a:r>
              <a:rPr lang="el-GR" sz="1800" dirty="0" err="1"/>
              <a:t>Paul</a:t>
            </a:r>
            <a:r>
              <a:rPr lang="el-GR" sz="1800" dirty="0"/>
              <a:t> </a:t>
            </a:r>
            <a:r>
              <a:rPr lang="el-GR" sz="1800" dirty="0" err="1"/>
              <a:t>Gee</a:t>
            </a:r>
            <a:r>
              <a:rPr lang="el-GR" sz="1800" dirty="0"/>
              <a:t> εστιάζει στις μαθησιακές αρχές των ηλεκτρονικών παιχνιδιών και στο πως αυτές μπορούν να εφαρμοστούν στο δημοτικό σχολείο. Στη θεωρία που ανέπτυξε (</a:t>
            </a:r>
            <a:r>
              <a:rPr lang="el-GR" sz="1800" dirty="0" err="1"/>
              <a:t>Gee's</a:t>
            </a:r>
            <a:r>
              <a:rPr lang="el-GR" sz="1800" dirty="0"/>
              <a:t> </a:t>
            </a:r>
            <a:r>
              <a:rPr lang="el-GR" sz="1800" dirty="0" err="1"/>
              <a:t>video</a:t>
            </a:r>
            <a:r>
              <a:rPr lang="el-GR" sz="1800" dirty="0"/>
              <a:t> </a:t>
            </a:r>
            <a:r>
              <a:rPr lang="el-GR" sz="1800" dirty="0" err="1"/>
              <a:t>game</a:t>
            </a:r>
            <a:r>
              <a:rPr lang="el-GR" sz="1800" dirty="0"/>
              <a:t> </a:t>
            </a:r>
            <a:r>
              <a:rPr lang="el-GR" sz="1800" dirty="0" err="1"/>
              <a:t>learning</a:t>
            </a:r>
            <a:r>
              <a:rPr lang="el-GR" sz="1800" dirty="0"/>
              <a:t> </a:t>
            </a:r>
            <a:r>
              <a:rPr lang="el-GR" sz="1800" dirty="0" err="1"/>
              <a:t>theory</a:t>
            </a:r>
            <a:r>
              <a:rPr lang="el-GR" sz="1800" dirty="0"/>
              <a:t>), περιλαμβάνει 36 μαθησιακές αρχές μεταξύ των οποίων:</a:t>
            </a:r>
            <a:endParaRPr lang="en-US" sz="1800" dirty="0"/>
          </a:p>
          <a:p>
            <a:pPr lvl="0"/>
            <a:r>
              <a:rPr lang="el-GR" sz="1800" i="1" dirty="0" smtClean="0"/>
              <a:t>Ταυτότητα-</a:t>
            </a:r>
            <a:r>
              <a:rPr lang="el-GR" sz="1800" i="1" dirty="0" err="1" smtClean="0"/>
              <a:t>Identity</a:t>
            </a:r>
            <a:r>
              <a:rPr lang="el-GR" sz="1800" dirty="0"/>
              <a:t>: Κάθε παίχτης αποκτά μία εικονική ταυτότητα, με την οποία και ταυτίζεται. Στον εικονικό κόσμο ζει, μαθαίνει και ενεργεί μέσω της ταύτισής του με τον ήρωα του παιχνιδιού. </a:t>
            </a:r>
            <a:endParaRPr lang="en-US" sz="1800" dirty="0"/>
          </a:p>
          <a:p>
            <a:pPr lvl="0"/>
            <a:r>
              <a:rPr lang="el-GR" sz="1800" i="1" dirty="0" smtClean="0"/>
              <a:t>Αλληλεπίδραση-</a:t>
            </a:r>
            <a:r>
              <a:rPr lang="el-GR" sz="1800" i="1" dirty="0" err="1" smtClean="0"/>
              <a:t>Interaction</a:t>
            </a:r>
            <a:r>
              <a:rPr lang="el-GR" sz="1800" dirty="0"/>
              <a:t>: Τα βιβλία είναι "παθητικά" μέσα, με την έννοια ότι δεν μπορούν να μιλήσουν μαζί μας, όπως σε έναν πραγματικό διάλογο μεταξύ προσώπων. Στα παιχνίδια όμως,  όταν ο παίχτης κάνει κάτι ή λάβει μια απόφαση, το παιχνίδι αντιδρά, δίνει ανατροφοδότηση στον παίχτη. Έτσι και στο σχολείο, τα κείμενα και τα βιβλία θα πρέπει να </a:t>
            </a:r>
            <a:r>
              <a:rPr lang="el-GR" sz="1800" dirty="0" err="1"/>
              <a:t>αλληλεπιδρούν</a:t>
            </a:r>
            <a:r>
              <a:rPr lang="el-GR" sz="1800" dirty="0"/>
              <a:t> με τον μαθητή με παρόμοιο τρόπο. </a:t>
            </a:r>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24966013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l-GR" sz="1800" i="1" dirty="0"/>
              <a:t>Παραγωγή-</a:t>
            </a:r>
            <a:r>
              <a:rPr lang="el-GR" sz="1800" i="1" dirty="0" err="1"/>
              <a:t>Production</a:t>
            </a:r>
            <a:r>
              <a:rPr lang="el-GR" sz="1800" dirty="0"/>
              <a:t>: Οι παίχτες είναι παραγωγοί και όχι απλά καταναλωτές. Είναι "συγγραφείς" και όχι "αναγνώστες" του εικονικού κόσμου. </a:t>
            </a:r>
            <a:endParaRPr lang="en-US" sz="1800" dirty="0"/>
          </a:p>
          <a:p>
            <a:pPr lvl="0"/>
            <a:r>
              <a:rPr lang="el-GR" sz="1800" i="1" dirty="0"/>
              <a:t>Ανάληψη κινδύνων-</a:t>
            </a:r>
            <a:r>
              <a:rPr lang="el-GR" sz="1800" i="1" dirty="0" err="1"/>
              <a:t>Risk</a:t>
            </a:r>
            <a:r>
              <a:rPr lang="el-GR" sz="1800" i="1" dirty="0"/>
              <a:t> </a:t>
            </a:r>
            <a:r>
              <a:rPr lang="el-GR" sz="1800" i="1" dirty="0" err="1"/>
              <a:t>Taking</a:t>
            </a:r>
            <a:r>
              <a:rPr lang="el-GR" sz="1800" dirty="0"/>
              <a:t>: Τα παιχνίδια διδάσκουν ότι η αποτυχία είναι αναπόφευκτη αλλά όχι αμετάκλητη. Στο σχολείο η αποτυχία είναι κάτι σημαντικό, ενώ στα παιχνίδια όχι, γιατί μπορείς να ξεκινήσεις από την αρχή ή από το σημείο της τελευταίας αποθήκευσης της προόδου στο παιχνίδι. Ακριβώς εξαιτίας του γεγονότος ότι η αποτυχία στο παιχνίδι έχει μικρές επιπτώσεις, οι παίκτες είναι διατεθειμένοι να εξερευνήσουν, να δοκιμάσουν νέα πράγματα και να είναι πιο ριψοκίνδυνοι</a:t>
            </a:r>
            <a:r>
              <a:rPr lang="el-GR" sz="1800" dirty="0" smtClean="0"/>
              <a:t>.</a:t>
            </a:r>
            <a:endParaRPr lang="en-US" sz="1800" dirty="0"/>
          </a:p>
          <a:p>
            <a:pPr lvl="0"/>
            <a:r>
              <a:rPr lang="el-GR" sz="1800" i="1" dirty="0"/>
              <a:t>Προσαρμογή-</a:t>
            </a:r>
            <a:r>
              <a:rPr lang="el-GR" sz="1800" i="1" dirty="0" err="1"/>
              <a:t>Customization</a:t>
            </a:r>
            <a:r>
              <a:rPr lang="el-GR" sz="1800" dirty="0"/>
              <a:t>: Οι παίχτες μπορούν να προσαρμόσουν ένα παιχνίδι και να το ταιριάξουν στον τρόπο και το στιλ που τους ταιριάζει. Τα παιχνίδια, έχουν συχνά διαφορετικά επίπεδα δυσκολίας και πολλά παιχνίδια επιτρέπουν στους παίχτες να λύσουν τα προβλήματα με διαφορετικούς τρόπους. Οι παίχτες μπορούν επίσης να πειραματιστούν χάρη στην παραπάνω αρχή (</a:t>
            </a:r>
            <a:r>
              <a:rPr lang="el-GR" sz="1800" dirty="0" err="1"/>
              <a:t>Risk</a:t>
            </a:r>
            <a:r>
              <a:rPr lang="el-GR" sz="1800" dirty="0"/>
              <a:t> </a:t>
            </a:r>
            <a:r>
              <a:rPr lang="el-GR" sz="1800" dirty="0" err="1"/>
              <a:t>Taking</a:t>
            </a:r>
            <a:r>
              <a:rPr lang="el-GR" sz="1800" dirty="0"/>
              <a:t>). Έτσι θα πρέπει να προσαρμοστεί το πρόγραμμα σπουδών στα σχολεία, στα ενδιαφέροντα, τις επιθυμίες και το στιλ των μαθητών. </a:t>
            </a:r>
            <a:endParaRPr lang="en-US" sz="1800" dirty="0"/>
          </a:p>
          <a:p>
            <a:pPr lvl="0"/>
            <a:endParaRPr lang="en-US" sz="1800" dirty="0"/>
          </a:p>
          <a:p>
            <a:pPr marL="0" indent="0">
              <a:buNone/>
            </a:pPr>
            <a:r>
              <a:rPr lang="el-GR" sz="1800" dirty="0" smtClean="0"/>
              <a:t> </a:t>
            </a:r>
            <a:endParaRPr lang="el-GR" sz="1800" dirty="0"/>
          </a:p>
          <a:p>
            <a:pPr marL="0" indent="0">
              <a:buNone/>
            </a:pPr>
            <a:r>
              <a:rPr lang="el-GR" sz="1800" dirty="0" smtClean="0"/>
              <a:t> </a:t>
            </a:r>
          </a:p>
          <a:p>
            <a:pPr marL="0" indent="0">
              <a:buNone/>
            </a:pPr>
            <a:endParaRPr lang="en-US" sz="1800" dirty="0"/>
          </a:p>
        </p:txBody>
      </p:sp>
      <p:sp>
        <p:nvSpPr>
          <p:cNvPr id="4" name="Title 12"/>
          <p:cNvSpPr txBox="1">
            <a:spLocks/>
          </p:cNvSpPr>
          <p:nvPr/>
        </p:nvSpPr>
        <p:spPr>
          <a:xfrm>
            <a:off x="1463306"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 θεωρία μάθησης με ηλεκτρονικά παιχνίδια του </a:t>
            </a:r>
            <a:r>
              <a:rPr lang="el-GR" dirty="0" err="1"/>
              <a:t>Gee</a:t>
            </a:r>
            <a:endParaRPr lang="en-US" dirty="0"/>
          </a:p>
        </p:txBody>
      </p:sp>
    </p:spTree>
    <p:extLst>
      <p:ext uri="{BB962C8B-B14F-4D97-AF65-F5344CB8AC3E}">
        <p14:creationId xmlns:p14="http://schemas.microsoft.com/office/powerpoint/2010/main" xmlns="" val="32290937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5588</Words>
  <Application>Microsoft Office PowerPoint</Application>
  <PresentationFormat>Custom</PresentationFormat>
  <Paragraphs>338</Paragraphs>
  <Slides>46</Slides>
  <Notes>4</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Crimson landscape design template</vt:lpstr>
      <vt:lpstr>Office Theme</vt:lpstr>
      <vt:lpstr>Εικονικά Περιβάλλοντα Μάθησης και Πολυμέσα</vt:lpstr>
      <vt:lpstr>Άδειες Χρήσης</vt:lpstr>
      <vt:lpstr>Χρηματοδότηση</vt:lpstr>
      <vt:lpstr>Εικονικά Περιβάλλοντα Μάθησης και Πολυμέσα</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2015-06-09T05:40:37Z</dcterms:created>
  <dcterms:modified xsi:type="dcterms:W3CDTF">2015-08-13T20:16:20Z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