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78" r:id="rId2"/>
  </p:sldMasterIdLst>
  <p:notesMasterIdLst>
    <p:notesMasterId r:id="rId53"/>
  </p:notesMasterIdLst>
  <p:handoutMasterIdLst>
    <p:handoutMasterId r:id="rId54"/>
  </p:handoutMasterIdLst>
  <p:sldIdLst>
    <p:sldId id="346" r:id="rId3"/>
    <p:sldId id="347" r:id="rId4"/>
    <p:sldId id="348" r:id="rId5"/>
    <p:sldId id="25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4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99FF33"/>
    <a:srgbClr val="800000"/>
    <a:srgbClr val="00FFFF"/>
    <a:srgbClr val="66FF33"/>
    <a:srgbClr val="FFFF00"/>
    <a:srgbClr val="FFFF66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466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t" anchorCtr="0" compatLnSpc="1">
            <a:prstTxWarp prst="textNoShape">
              <a:avLst/>
            </a:prstTxWarp>
          </a:bodyPr>
          <a:lstStyle>
            <a:lvl1pPr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b" anchorCtr="0" compatLnSpc="1">
            <a:prstTxWarp prst="textNoShape">
              <a:avLst/>
            </a:prstTxWarp>
          </a:bodyPr>
          <a:lstStyle>
            <a:lvl1pPr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9F104648-4652-4F6A-8DE2-C76E203FCD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00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t" anchorCtr="0" compatLnSpc="1">
            <a:prstTxWarp prst="textNoShape">
              <a:avLst/>
            </a:prstTxWarp>
          </a:bodyPr>
          <a:lstStyle>
            <a:lvl1pPr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b" anchorCtr="0" compatLnSpc="1">
            <a:prstTxWarp prst="textNoShape">
              <a:avLst/>
            </a:prstTxWarp>
          </a:bodyPr>
          <a:lstStyle>
            <a:lvl1pPr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38B13A56-1052-4C68-BD7A-3FD81B15D6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515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6493" indent="-186493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47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DBE29-B7B5-487F-B92A-C538F57346C9}" type="slidenum">
              <a:rPr lang="el-GR" smtClean="0"/>
              <a:pPr/>
              <a:t>10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270008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57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F85CD-2196-4DA5-8561-7701EA67F402}" type="slidenum">
              <a:rPr lang="el-GR" smtClean="0"/>
              <a:pPr/>
              <a:t>11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530820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68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76585-4244-45D8-94CD-420A81290C4A}" type="slidenum">
              <a:rPr lang="el-GR" smtClean="0"/>
              <a:pPr/>
              <a:t>12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871145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99ED3-696B-40C7-B4BA-E584242C5564}" type="slidenum">
              <a:rPr lang="el-GR" smtClean="0"/>
              <a:pPr/>
              <a:t>13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09467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88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63CC6A-2830-4AB9-B49F-433079EDE442}" type="slidenum">
              <a:rPr lang="el-GR" smtClean="0"/>
              <a:pPr/>
              <a:t>14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23143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98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F540E-5444-45A7-93CD-248E5B84A75D}" type="slidenum">
              <a:rPr lang="el-GR" smtClean="0"/>
              <a:pPr/>
              <a:t>15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873264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09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97AB9-93BF-4ECC-BE64-7952E2FFC6F0}" type="slidenum">
              <a:rPr lang="el-GR" smtClean="0"/>
              <a:pPr/>
              <a:t>16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214776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7348" name="3 - Θέση αριθμού διαφάνειας"/>
          <p:cNvSpPr txBox="1">
            <a:spLocks noGrp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48" tIns="47624" rIns="95248" bIns="47624" anchor="b"/>
          <a:lstStyle/>
          <a:p>
            <a:pPr algn="r" defTabSz="952500"/>
            <a:fld id="{CBEA164B-3535-4D83-B7B2-20C518B334A6}" type="slidenum">
              <a:rPr lang="el-GR" sz="1300">
                <a:latin typeface="Arial" charset="0"/>
              </a:rPr>
              <a:pPr algn="r" defTabSz="952500"/>
              <a:t>17</a:t>
            </a:fld>
            <a:endParaRPr lang="el-GR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4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8372" name="3 - Θέση αριθμού διαφάνειας"/>
          <p:cNvSpPr txBox="1">
            <a:spLocks noGrp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48" tIns="47624" rIns="95248" bIns="47624" anchor="b"/>
          <a:lstStyle/>
          <a:p>
            <a:pPr algn="r" defTabSz="952500"/>
            <a:fld id="{4A99626C-16C7-4B9A-B928-D7B2A709455D}" type="slidenum">
              <a:rPr lang="el-GR" sz="1300">
                <a:latin typeface="Arial" charset="0"/>
              </a:rPr>
              <a:pPr algn="r" defTabSz="952500"/>
              <a:t>18</a:t>
            </a:fld>
            <a:endParaRPr lang="el-GR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52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9396" name="3 - Θέση αριθμού διαφάνειας"/>
          <p:cNvSpPr txBox="1">
            <a:spLocks noGrp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48" tIns="47624" rIns="95248" bIns="47624" anchor="b"/>
          <a:lstStyle/>
          <a:p>
            <a:pPr algn="r" defTabSz="952500"/>
            <a:fld id="{7AA55EFE-D704-41B0-A772-2BB76BAC8164}" type="slidenum">
              <a:rPr lang="el-GR" sz="1300">
                <a:latin typeface="Arial" charset="0"/>
              </a:rPr>
              <a:pPr algn="r" defTabSz="952500"/>
              <a:t>19</a:t>
            </a:fld>
            <a:endParaRPr lang="el-GR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5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0420" name="3 - Θέση αριθμού διαφάνειας"/>
          <p:cNvSpPr txBox="1">
            <a:spLocks noGrp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48" tIns="47624" rIns="95248" bIns="47624" anchor="b"/>
          <a:lstStyle/>
          <a:p>
            <a:pPr algn="r" defTabSz="952500"/>
            <a:fld id="{6DA5ADC6-5FE5-404C-8A5D-0C30EED64311}" type="slidenum">
              <a:rPr lang="el-GR" sz="1300">
                <a:latin typeface="Arial" charset="0"/>
              </a:rPr>
              <a:pPr algn="r" defTabSz="952500"/>
              <a:t>20</a:t>
            </a:fld>
            <a:endParaRPr lang="el-GR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4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835C50B8-4BB6-4CC1-BC37-932CF7C42039}" type="slidenum">
              <a:rPr lang="el-GR" smtClean="0"/>
              <a:pPr defTabSz="952500"/>
              <a:t>21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099693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835C50B8-4BB6-4CC1-BC37-932CF7C42039}" type="slidenum">
              <a:rPr lang="el-GR" smtClean="0"/>
              <a:pPr defTabSz="952500"/>
              <a:t>22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70884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8E786D27-19BD-49DA-83CD-8C2461FD561D}" type="slidenum">
              <a:rPr lang="el-GR" smtClean="0"/>
              <a:pPr defTabSz="952500"/>
              <a:t>23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11881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093B72A0-7A41-46AB-BB02-3DDBB507CE18}" type="slidenum">
              <a:rPr lang="el-GR" smtClean="0"/>
              <a:pPr defTabSz="952500"/>
              <a:t>24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31678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4516" name="3 - Θέση αριθμού διαφάνειας"/>
          <p:cNvSpPr txBox="1">
            <a:spLocks noGrp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48" tIns="47624" rIns="95248" bIns="47624" anchor="b"/>
          <a:lstStyle/>
          <a:p>
            <a:pPr algn="r" defTabSz="952500"/>
            <a:fld id="{F49BE5AC-A063-4287-A376-C5DF0682EE94}" type="slidenum">
              <a:rPr lang="el-GR" sz="1300">
                <a:latin typeface="Arial" charset="0"/>
              </a:rPr>
              <a:pPr algn="r" defTabSz="952500"/>
              <a:t>25</a:t>
            </a:fld>
            <a:endParaRPr lang="el-GR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8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2572409D-6D14-4F27-BEF8-B14FA3DB35AC}" type="slidenum">
              <a:rPr lang="el-GR" smtClean="0"/>
              <a:pPr defTabSz="952500"/>
              <a:t>26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74902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B1DFC8B3-39C6-4E26-8618-5ECE859A8FE0}" type="slidenum">
              <a:rPr lang="el-GR" smtClean="0"/>
              <a:pPr defTabSz="952500"/>
              <a:t>27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645851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7E729263-AADF-445C-B73F-7914AA3CF52F}" type="slidenum">
              <a:rPr lang="el-GR" smtClean="0"/>
              <a:pPr defTabSz="952500"/>
              <a:t>28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49284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E9DE67BC-8CD2-405F-BDC0-A08AAAF5DB4A}" type="slidenum">
              <a:rPr lang="el-GR" smtClean="0"/>
              <a:pPr defTabSz="952500"/>
              <a:t>29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97230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6493" indent="-186493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86EC5199-34ED-41FF-A6CF-A11262B5343E}" type="slidenum">
              <a:rPr lang="el-GR" smtClean="0"/>
              <a:pPr defTabSz="952500"/>
              <a:t>30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753789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EDBEBF1A-055F-45C8-AF6E-870BFB28B339}" type="slidenum">
              <a:rPr lang="el-GR" smtClean="0"/>
              <a:pPr defTabSz="952500"/>
              <a:t>31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042450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CAA71DC6-3F78-46B5-9C34-294DA104E550}" type="slidenum">
              <a:rPr lang="el-GR" smtClean="0"/>
              <a:pPr defTabSz="952500"/>
              <a:t>32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712451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27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A4ED46D7-FEB7-4AC9-ACF1-64DCC19E3435}" type="slidenum">
              <a:rPr lang="el-GR" smtClean="0"/>
              <a:pPr defTabSz="952500"/>
              <a:t>33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8915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42FA0FA8-2FD3-4009-AC1B-95CC5932B50F}" type="slidenum">
              <a:rPr lang="el-GR" smtClean="0"/>
              <a:pPr defTabSz="952500"/>
              <a:t>34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536674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47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0DD6CB8A-2B70-48E5-96FC-A7EEF9DBFBBF}" type="slidenum">
              <a:rPr lang="el-GR" smtClean="0"/>
              <a:pPr defTabSz="952500"/>
              <a:t>35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137082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57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D4F5EDCD-9C96-48B2-9DEF-9079211EDB37}" type="slidenum">
              <a:rPr lang="el-GR" smtClean="0"/>
              <a:pPr defTabSz="952500"/>
              <a:t>36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473245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68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82B849E0-5AA4-4B16-92C8-732B393BB525}" type="slidenum">
              <a:rPr lang="el-GR" smtClean="0"/>
              <a:pPr defTabSz="952500"/>
              <a:t>37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7284862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AC560287-6644-4F87-B8EE-035D908AB7C8}" type="slidenum">
              <a:rPr lang="el-GR" smtClean="0"/>
              <a:pPr defTabSz="952500"/>
              <a:t>38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174504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88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1F31B0BC-1B40-4A5E-858F-1D70C947F782}" type="slidenum">
              <a:rPr lang="el-GR" smtClean="0"/>
              <a:pPr defTabSz="952500"/>
              <a:t>39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13604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491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EC683A-5AC4-450C-9649-025FD1F5A5A8}" type="slidenum">
              <a:rPr lang="el-GR" smtClean="0"/>
              <a:pPr/>
              <a:t>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611134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98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8DADFA80-B0AA-4E4E-9140-90CB3A34345D}" type="slidenum">
              <a:rPr lang="el-GR" smtClean="0"/>
              <a:pPr defTabSz="952500"/>
              <a:t>40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667542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09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08D78839-D68E-4334-AAAF-C43B0BD11A37}" type="slidenum">
              <a:rPr lang="el-GR" smtClean="0"/>
              <a:pPr defTabSz="952500"/>
              <a:t>41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2887377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19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851E2FC4-6102-4588-9C21-D2FD552A83F0}" type="slidenum">
              <a:rPr lang="el-GR" smtClean="0"/>
              <a:pPr defTabSz="952500"/>
              <a:t>42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652707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29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6C177514-8A35-4CC4-9461-77425192A616}" type="slidenum">
              <a:rPr lang="el-GR" smtClean="0"/>
              <a:pPr defTabSz="952500"/>
              <a:t>43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2519698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39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2E615776-E45B-4CBE-A697-A5C3CF57EE77}" type="slidenum">
              <a:rPr lang="el-GR" smtClean="0"/>
              <a:pPr defTabSz="952500"/>
              <a:t>44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237260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49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80BFC620-63E1-458B-8D5E-A92802045446}" type="slidenum">
              <a:rPr lang="el-GR" smtClean="0"/>
              <a:pPr defTabSz="952500"/>
              <a:t>45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12218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60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1CCB91FF-316B-41AD-88F6-A85360AAD6B8}" type="slidenum">
              <a:rPr lang="el-GR" smtClean="0"/>
              <a:pPr defTabSz="952500"/>
              <a:t>46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7779182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70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43C27F8E-FFCE-45BA-A17C-658514E9D6F2}" type="slidenum">
              <a:rPr lang="el-GR" smtClean="0"/>
              <a:pPr defTabSz="952500"/>
              <a:t>47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249614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80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2DCEB0A4-C194-40F6-ADD7-049D0F14B86D}" type="slidenum">
              <a:rPr lang="el-GR" smtClean="0"/>
              <a:pPr defTabSz="952500"/>
              <a:t>48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549916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90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A75899FA-BAE0-4E5A-BCF9-90AFB689E272}" type="slidenum">
              <a:rPr lang="el-GR" smtClean="0"/>
              <a:pPr defTabSz="952500"/>
              <a:t>49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444766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EE263-2681-422D-B09A-FA1094D1390D}" type="slidenum">
              <a:rPr lang="el-GR" smtClean="0"/>
              <a:pPr/>
              <a:t>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4239585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01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36F81443-8068-4DB1-A6FD-0DBE3A9C97B2}" type="slidenum">
              <a:rPr lang="el-GR" smtClean="0"/>
              <a:pPr defTabSz="952500"/>
              <a:t>50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16421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48D72-36AD-432E-94C7-18340C12AAC3}" type="slidenum">
              <a:rPr lang="el-GR" smtClean="0"/>
              <a:pPr/>
              <a:t>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024404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68446-FE45-47BE-9430-C3CF65CB5055}" type="slidenum">
              <a:rPr lang="el-GR" smtClean="0"/>
              <a:pPr/>
              <a:t>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695078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27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DDFFE-A18F-4F6C-901B-B3AD753AA071}" type="slidenum">
              <a:rPr lang="el-GR" smtClean="0"/>
              <a:pPr/>
              <a:t>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671056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4F977-F219-4AF6-A68D-FF0B7F6D2F6E}" type="slidenum">
              <a:rPr lang="el-GR" smtClean="0"/>
              <a:pPr/>
              <a:t>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1006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>
              <a:latin typeface="Arial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3600" i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900"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C1741-6DC7-4D51-BA86-BC40FA8258E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0B557-4321-402A-823E-F80D4DB2DA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27800" y="333375"/>
            <a:ext cx="1924050" cy="575945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55650" y="333375"/>
            <a:ext cx="5619750" cy="57594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5723E-5155-4807-8022-C0792FA338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0C810-B7C6-4AA9-A16B-92587FE10D7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0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81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80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22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7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74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6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3C7A-D05A-49A4-A9C5-02B4B35E7EF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9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73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3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5AAF5-0446-4309-8E50-8CE1D3A8EC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556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799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7B874-1D47-4AF0-940E-A0DE5EDF74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527A-6FF1-44E0-A63E-91A1C6067D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E36A-7DC7-4D7A-B0CE-4233EFC3D7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A18A7-DE2A-4715-A95A-8F1800F2D1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23862-0B0F-4D7A-BE66-3834ED4579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B74CF-7B30-4DE3-A7E2-3736CFEDB69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3375"/>
            <a:ext cx="7696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16113"/>
            <a:ext cx="76962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82BCF9F0-4EC3-477A-B671-A7E0D460BB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5544" name="AutoShape 8"/>
          <p:cNvSpPr>
            <a:spLocks noChangeArrowheads="1"/>
          </p:cNvSpPr>
          <p:nvPr userDrawn="1"/>
        </p:nvSpPr>
        <p:spPr bwMode="auto">
          <a:xfrm>
            <a:off x="179388" y="188913"/>
            <a:ext cx="8823325" cy="6096000"/>
          </a:xfrm>
          <a:prstGeom prst="roundRect">
            <a:avLst>
              <a:gd name="adj" fmla="val 11046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 userDrawn="1"/>
        </p:nvSpPr>
        <p:spPr bwMode="auto">
          <a:xfrm>
            <a:off x="755650" y="1341438"/>
            <a:ext cx="7696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58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4.png"/><Relationship Id="rId4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r>
              <a:rPr lang="el-GR" sz="3200" b="1" dirty="0" smtClean="0"/>
              <a:t>ΑΝΑΛΥΣΗ </a:t>
            </a:r>
            <a:r>
              <a:rPr lang="el-GR" sz="3200" b="1" dirty="0"/>
              <a:t>ΔΕΔΟΜΕΝΩΝ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2: Ανάλυση με τη χρήση </a:t>
            </a:r>
            <a:r>
              <a:rPr lang="en-US" sz="2800" b="1">
                <a:solidFill>
                  <a:schemeClr val="tx1"/>
                </a:solidFill>
              </a:rPr>
              <a:t>SPSS</a:t>
            </a:r>
            <a:endParaRPr 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Ελένη Γάκη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Διοίκησης Επιχειρήσεων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7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500188"/>
            <a:ext cx="464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1428750"/>
            <a:ext cx="39433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4071938"/>
            <a:ext cx="26479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5 - TextBox"/>
          <p:cNvSpPr txBox="1">
            <a:spLocks noChangeArrowheads="1"/>
          </p:cNvSpPr>
          <p:nvPr/>
        </p:nvSpPr>
        <p:spPr bwMode="auto">
          <a:xfrm>
            <a:off x="928688" y="4643438"/>
            <a:ext cx="3500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Στις κατηγορικές μεταβλητές επιλέγουμε τον </a:t>
            </a:r>
            <a:r>
              <a:rPr lang="el-GR" sz="1200">
                <a:solidFill>
                  <a:srgbClr val="FF0000"/>
                </a:solidFill>
              </a:rPr>
              <a:t>πίνακα συχνοτήτων</a:t>
            </a:r>
            <a:r>
              <a:rPr lang="el-GR" sz="1200"/>
              <a:t>, ορισμένα μόνο </a:t>
            </a:r>
            <a:r>
              <a:rPr lang="el-GR" sz="1200">
                <a:solidFill>
                  <a:srgbClr val="808000"/>
                </a:solidFill>
              </a:rPr>
              <a:t>στατιστικά μέτρα </a:t>
            </a:r>
            <a:r>
              <a:rPr lang="el-GR" sz="1200"/>
              <a:t>και </a:t>
            </a:r>
            <a:r>
              <a:rPr lang="en-US" sz="1200">
                <a:solidFill>
                  <a:srgbClr val="00B0F0"/>
                </a:solidFill>
              </a:rPr>
              <a:t>Bar chart </a:t>
            </a:r>
            <a:r>
              <a:rPr lang="el-GR" sz="1200">
                <a:solidFill>
                  <a:srgbClr val="00B0F0"/>
                </a:solidFill>
              </a:rPr>
              <a:t>ή </a:t>
            </a:r>
            <a:r>
              <a:rPr lang="en-US" sz="1200">
                <a:solidFill>
                  <a:srgbClr val="00B0F0"/>
                </a:solidFill>
              </a:rPr>
              <a:t>Pie chart</a:t>
            </a:r>
            <a:r>
              <a:rPr lang="en-US" sz="1200"/>
              <a:t>.</a:t>
            </a:r>
            <a:endParaRPr lang="el-GR" sz="1200"/>
          </a:p>
        </p:txBody>
      </p:sp>
      <p:sp>
        <p:nvSpPr>
          <p:cNvPr id="30727" name="6 - Έλλειψη"/>
          <p:cNvSpPr>
            <a:spLocks noChangeArrowheads="1"/>
          </p:cNvSpPr>
          <p:nvPr/>
        </p:nvSpPr>
        <p:spPr bwMode="auto">
          <a:xfrm>
            <a:off x="428625" y="3571875"/>
            <a:ext cx="1571625" cy="285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0728" name="7 - Έλλειψη"/>
          <p:cNvSpPr>
            <a:spLocks noChangeArrowheads="1"/>
          </p:cNvSpPr>
          <p:nvPr/>
        </p:nvSpPr>
        <p:spPr bwMode="auto">
          <a:xfrm>
            <a:off x="5286375" y="1428750"/>
            <a:ext cx="1571625" cy="285750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0729" name="8 - Έλλειψη"/>
          <p:cNvSpPr>
            <a:spLocks noChangeArrowheads="1"/>
          </p:cNvSpPr>
          <p:nvPr/>
        </p:nvSpPr>
        <p:spPr bwMode="auto">
          <a:xfrm>
            <a:off x="5857875" y="4572000"/>
            <a:ext cx="1071563" cy="428625"/>
          </a:xfrm>
          <a:prstGeom prst="ellips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l-GR" b="1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500188"/>
            <a:ext cx="22098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1285875"/>
            <a:ext cx="52673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071813"/>
            <a:ext cx="38576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8" y="3143250"/>
            <a:ext cx="40560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428750"/>
            <a:ext cx="3575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1571625"/>
            <a:ext cx="45815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4 - TextBox"/>
          <p:cNvSpPr txBox="1">
            <a:spLocks noChangeArrowheads="1"/>
          </p:cNvSpPr>
          <p:nvPr/>
        </p:nvSpPr>
        <p:spPr bwMode="auto">
          <a:xfrm>
            <a:off x="714375" y="5286375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την εντολή</a:t>
            </a:r>
            <a:r>
              <a:rPr lang="en-US" sz="1200"/>
              <a:t> Explore</a:t>
            </a:r>
            <a:r>
              <a:rPr lang="el-GR" sz="1200"/>
              <a:t> παράγουμε στατιστικά μέτρα και γραφήματα για το σύνολο των δεδομένων ή για ομάδες παρατηρήσεων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785938"/>
            <a:ext cx="2647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571625"/>
            <a:ext cx="2581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1571625"/>
            <a:ext cx="28098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7 - Έλλειψη"/>
          <p:cNvSpPr>
            <a:spLocks noChangeArrowheads="1"/>
          </p:cNvSpPr>
          <p:nvPr/>
        </p:nvSpPr>
        <p:spPr bwMode="auto">
          <a:xfrm>
            <a:off x="285750" y="1571625"/>
            <a:ext cx="1571625" cy="285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3799" name="8 - TextBox"/>
          <p:cNvSpPr txBox="1">
            <a:spLocks noChangeArrowheads="1"/>
          </p:cNvSpPr>
          <p:nvPr/>
        </p:nvSpPr>
        <p:spPr bwMode="auto">
          <a:xfrm>
            <a:off x="500063" y="3929063"/>
            <a:ext cx="1571625" cy="830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Εκτός από τα βασικά στατιστικά μέτρα, μπορούμε να δούμε και τις </a:t>
            </a:r>
            <a:r>
              <a:rPr lang="el-GR" sz="1200">
                <a:solidFill>
                  <a:srgbClr val="FFC000"/>
                </a:solidFill>
              </a:rPr>
              <a:t>ακραίες</a:t>
            </a:r>
            <a:r>
              <a:rPr lang="el-GR" sz="1200"/>
              <a:t> τιμές</a:t>
            </a:r>
          </a:p>
        </p:txBody>
      </p:sp>
      <p:sp>
        <p:nvSpPr>
          <p:cNvPr id="33800" name="9 - Έλλειψη"/>
          <p:cNvSpPr>
            <a:spLocks noChangeArrowheads="1"/>
          </p:cNvSpPr>
          <p:nvPr/>
        </p:nvSpPr>
        <p:spPr bwMode="auto">
          <a:xfrm>
            <a:off x="428625" y="2571750"/>
            <a:ext cx="857250" cy="285750"/>
          </a:xfrm>
          <a:prstGeom prst="ellips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3801" name="10 - Έλλειψη"/>
          <p:cNvSpPr>
            <a:spLocks noChangeArrowheads="1"/>
          </p:cNvSpPr>
          <p:nvPr/>
        </p:nvSpPr>
        <p:spPr bwMode="auto">
          <a:xfrm>
            <a:off x="3214688" y="1571625"/>
            <a:ext cx="1357312" cy="285750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3802" name="11 - TextBox"/>
          <p:cNvSpPr txBox="1">
            <a:spLocks noChangeArrowheads="1"/>
          </p:cNvSpPr>
          <p:nvPr/>
        </p:nvSpPr>
        <p:spPr bwMode="auto">
          <a:xfrm>
            <a:off x="3500438" y="5214938"/>
            <a:ext cx="2714625" cy="646112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Εκτός από γραφήματα στην συγκεκριμένη επιλογή υπάρχει και η εντολή για τον </a:t>
            </a:r>
            <a:r>
              <a:rPr lang="el-GR" sz="1200">
                <a:solidFill>
                  <a:srgbClr val="99FF33"/>
                </a:solidFill>
              </a:rPr>
              <a:t>έλεγχο κανονικότητας</a:t>
            </a:r>
          </a:p>
        </p:txBody>
      </p:sp>
      <p:sp>
        <p:nvSpPr>
          <p:cNvPr id="33803" name="12 - Έλλειψη"/>
          <p:cNvSpPr>
            <a:spLocks noChangeArrowheads="1"/>
          </p:cNvSpPr>
          <p:nvPr/>
        </p:nvSpPr>
        <p:spPr bwMode="auto">
          <a:xfrm>
            <a:off x="3500438" y="3000375"/>
            <a:ext cx="1357312" cy="285750"/>
          </a:xfrm>
          <a:prstGeom prst="ellipse">
            <a:avLst/>
          </a:prstGeom>
          <a:noFill/>
          <a:ln w="1905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3804" name="13 - Έλλειψη"/>
          <p:cNvSpPr>
            <a:spLocks noChangeArrowheads="1"/>
          </p:cNvSpPr>
          <p:nvPr/>
        </p:nvSpPr>
        <p:spPr bwMode="auto">
          <a:xfrm>
            <a:off x="6286500" y="1785938"/>
            <a:ext cx="1357313" cy="285750"/>
          </a:xfrm>
          <a:prstGeom prst="ellips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3805" name="14 - TextBox"/>
          <p:cNvSpPr txBox="1">
            <a:spLocks noChangeArrowheads="1"/>
          </p:cNvSpPr>
          <p:nvPr/>
        </p:nvSpPr>
        <p:spPr bwMode="auto">
          <a:xfrm>
            <a:off x="6500813" y="3929063"/>
            <a:ext cx="2071687" cy="6461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Ορίζουμε τον τρόπο χειρισμού των </a:t>
            </a:r>
            <a:r>
              <a:rPr lang="en-US" sz="1200"/>
              <a:t>Missing Values</a:t>
            </a:r>
            <a:endParaRPr lang="el-GR" sz="1200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00188"/>
            <a:ext cx="37433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143125"/>
            <a:ext cx="7543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500188"/>
            <a:ext cx="70675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857375"/>
            <a:ext cx="4283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1857375"/>
            <a:ext cx="4429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5 - Έλλειψη"/>
          <p:cNvSpPr>
            <a:spLocks noChangeArrowheads="1"/>
          </p:cNvSpPr>
          <p:nvPr/>
        </p:nvSpPr>
        <p:spPr bwMode="auto">
          <a:xfrm>
            <a:off x="7715250" y="2286000"/>
            <a:ext cx="500063" cy="35718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6870" name="6 - TextBox"/>
          <p:cNvSpPr txBox="1">
            <a:spLocks noChangeArrowheads="1"/>
          </p:cNvSpPr>
          <p:nvPr/>
        </p:nvSpPr>
        <p:spPr bwMode="auto">
          <a:xfrm>
            <a:off x="6786563" y="5500688"/>
            <a:ext cx="1000125" cy="276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Ακραία τιμή</a:t>
            </a:r>
          </a:p>
        </p:txBody>
      </p:sp>
      <p:sp>
        <p:nvSpPr>
          <p:cNvPr id="36871" name="7 - Έλλειψη"/>
          <p:cNvSpPr>
            <a:spLocks noChangeArrowheads="1"/>
          </p:cNvSpPr>
          <p:nvPr/>
        </p:nvSpPr>
        <p:spPr bwMode="auto">
          <a:xfrm>
            <a:off x="5429250" y="2286000"/>
            <a:ext cx="509588" cy="35718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500188"/>
            <a:ext cx="40147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500188"/>
            <a:ext cx="3929062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4 - TextBox"/>
          <p:cNvSpPr txBox="1">
            <a:spLocks noChangeArrowheads="1"/>
          </p:cNvSpPr>
          <p:nvPr/>
        </p:nvSpPr>
        <p:spPr bwMode="auto">
          <a:xfrm>
            <a:off x="4714875" y="492918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την επιλογή </a:t>
            </a:r>
            <a:r>
              <a:rPr lang="en-US" sz="1200"/>
              <a:t>Crosstabs </a:t>
            </a:r>
            <a:r>
              <a:rPr lang="el-GR" sz="1200"/>
              <a:t>παράγουμε δισδιάστατους ή πολυδιάστατους πίνακες συχνοτήτων (Πίνακες Συνάφειας)</a:t>
            </a:r>
          </a:p>
        </p:txBody>
      </p:sp>
      <p:sp>
        <p:nvSpPr>
          <p:cNvPr id="8198" name="5 - Έλλειψη"/>
          <p:cNvSpPr>
            <a:spLocks noChangeArrowheads="1"/>
          </p:cNvSpPr>
          <p:nvPr/>
        </p:nvSpPr>
        <p:spPr bwMode="auto">
          <a:xfrm>
            <a:off x="4786313" y="3857625"/>
            <a:ext cx="1571625" cy="285750"/>
          </a:xfrm>
          <a:prstGeom prst="ellips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8199" name="6 - TextBox"/>
          <p:cNvSpPr txBox="1">
            <a:spLocks noChangeArrowheads="1"/>
          </p:cNvSpPr>
          <p:nvPr/>
        </p:nvSpPr>
        <p:spPr bwMode="auto">
          <a:xfrm>
            <a:off x="6357938" y="3786188"/>
            <a:ext cx="23574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100">
                <a:solidFill>
                  <a:srgbClr val="FFC000"/>
                </a:solidFill>
              </a:rPr>
              <a:t>Κατασκευάζουμε ραβδόγραμμα συστάδας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428750"/>
            <a:ext cx="29241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1571625"/>
            <a:ext cx="26289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571625"/>
            <a:ext cx="221456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88" y="4857750"/>
            <a:ext cx="25717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7 - Έλλειψη"/>
          <p:cNvSpPr>
            <a:spLocks noChangeArrowheads="1"/>
          </p:cNvSpPr>
          <p:nvPr/>
        </p:nvSpPr>
        <p:spPr bwMode="auto">
          <a:xfrm>
            <a:off x="285750" y="1571625"/>
            <a:ext cx="1571625" cy="285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9224" name="8 - TextBox"/>
          <p:cNvSpPr txBox="1">
            <a:spLocks noChangeArrowheads="1"/>
          </p:cNvSpPr>
          <p:nvPr/>
        </p:nvSpPr>
        <p:spPr bwMode="auto">
          <a:xfrm>
            <a:off x="285750" y="4786313"/>
            <a:ext cx="1571625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τις επιλογές </a:t>
            </a:r>
            <a:r>
              <a:rPr lang="en-US" sz="1200"/>
              <a:t>Exact </a:t>
            </a:r>
            <a:r>
              <a:rPr lang="el-GR" sz="1200"/>
              <a:t>και </a:t>
            </a:r>
            <a:r>
              <a:rPr lang="en-US" sz="1200"/>
              <a:t>Statistics </a:t>
            </a:r>
            <a:r>
              <a:rPr lang="el-GR" sz="1200"/>
              <a:t>καθορίζουμε τα τεστ που θα εφαρμόσουμε</a:t>
            </a:r>
          </a:p>
        </p:txBody>
      </p:sp>
      <p:sp>
        <p:nvSpPr>
          <p:cNvPr id="9225" name="9 - Έλλειψη"/>
          <p:cNvSpPr>
            <a:spLocks noChangeArrowheads="1"/>
          </p:cNvSpPr>
          <p:nvPr/>
        </p:nvSpPr>
        <p:spPr bwMode="auto">
          <a:xfrm>
            <a:off x="2786063" y="1571625"/>
            <a:ext cx="1571625" cy="285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9226" name="10 - TextBox"/>
          <p:cNvSpPr txBox="1">
            <a:spLocks noChangeArrowheads="1"/>
          </p:cNvSpPr>
          <p:nvPr/>
        </p:nvSpPr>
        <p:spPr bwMode="auto">
          <a:xfrm>
            <a:off x="3143250" y="5072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00B0F0"/>
                </a:solidFill>
              </a:rPr>
              <a:t>Καθορίζουμε τη σειρά των κατηγοριών</a:t>
            </a:r>
          </a:p>
        </p:txBody>
      </p:sp>
      <p:sp>
        <p:nvSpPr>
          <p:cNvPr id="9227" name="11 - Έλλειψη"/>
          <p:cNvSpPr>
            <a:spLocks noChangeArrowheads="1"/>
          </p:cNvSpPr>
          <p:nvPr/>
        </p:nvSpPr>
        <p:spPr bwMode="auto">
          <a:xfrm>
            <a:off x="5715000" y="1357313"/>
            <a:ext cx="1571625" cy="285750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9228" name="12 - TextBox"/>
          <p:cNvSpPr txBox="1">
            <a:spLocks noChangeArrowheads="1"/>
          </p:cNvSpPr>
          <p:nvPr/>
        </p:nvSpPr>
        <p:spPr bwMode="auto">
          <a:xfrm>
            <a:off x="5500688" y="5143500"/>
            <a:ext cx="3214687" cy="6461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/>
              <a:t>Με την επιλογή </a:t>
            </a:r>
            <a:r>
              <a:rPr lang="en-US" sz="1200" dirty="0"/>
              <a:t>Cell Display  </a:t>
            </a:r>
            <a:r>
              <a:rPr lang="el-GR" sz="1200" dirty="0"/>
              <a:t>καθορίζουμε τα περιγραφικά μέτρα που θα εμφανιστούν στον πίνακα συνάφειας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00188"/>
            <a:ext cx="53816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3000375"/>
            <a:ext cx="71247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428750"/>
            <a:ext cx="59721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</a:p>
        </p:txBody>
      </p:sp>
      <p:sp>
        <p:nvSpPr>
          <p:cNvPr id="12291" name="3 - TextBox"/>
          <p:cNvSpPr txBox="1">
            <a:spLocks noChangeArrowheads="1"/>
          </p:cNvSpPr>
          <p:nvPr/>
        </p:nvSpPr>
        <p:spPr bwMode="auto">
          <a:xfrm>
            <a:off x="899592" y="1700808"/>
            <a:ext cx="7344816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600" dirty="0" smtClean="0"/>
              <a:t>Για τη δημιουργία διαγραμμάτων χρησιμοποιούμε το μενού </a:t>
            </a:r>
            <a:r>
              <a:rPr lang="en-US" sz="1600" dirty="0" smtClean="0"/>
              <a:t>Graphs</a:t>
            </a:r>
            <a:endParaRPr lang="el-GR" sz="1600" dirty="0"/>
          </a:p>
        </p:txBody>
      </p:sp>
      <p:sp>
        <p:nvSpPr>
          <p:cNvPr id="5" name="4 - TextBox"/>
          <p:cNvSpPr txBox="1"/>
          <p:nvPr/>
        </p:nvSpPr>
        <p:spPr>
          <a:xfrm>
            <a:off x="899592" y="2348880"/>
            <a:ext cx="7344816" cy="341632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solidFill>
                  <a:srgbClr val="C00000"/>
                </a:solidFill>
              </a:rPr>
              <a:t>Dataset advertisements</a:t>
            </a:r>
          </a:p>
          <a:p>
            <a:pPr algn="just"/>
            <a:endParaRPr lang="en-US" sz="1200" dirty="0" smtClean="0"/>
          </a:p>
          <a:p>
            <a:pPr algn="just"/>
            <a:r>
              <a:rPr lang="el-GR" sz="1200" dirty="0" smtClean="0"/>
              <a:t>Τριάντα περιοδικά κατατάχθηκαν με βάση το εκπαιδευτικό επίπεδο των αναγνωστών τους. Στη συνέχεια επιλέχθηκαν τρία περιοδικά από κάθε ένα από τα τρία εκπαιδευτικά επίπεδα, και από αυτά, επιλέχθηκαν τυχαία 6 διαφημίσεις. Για τις διαφημίσεις αυτές καταγράφηκαν ο αριθμός των λέξεων στο κείμενο, ο αριθμός των προτάσεων στο κείμενο και ο αριθμός των λέξεων στο κείμενο που είχαν περισσότερες από 3 συλλαβές. Οι μεταβλητές που χρησιμοποιούνται είναι οι εξής:</a:t>
            </a:r>
            <a:endParaRPr lang="en-US" sz="1200" dirty="0" smtClean="0"/>
          </a:p>
          <a:p>
            <a:pPr algn="just"/>
            <a:endParaRPr lang="el-GR" sz="1200" dirty="0" smtClean="0"/>
          </a:p>
          <a:p>
            <a:pPr marL="630238" lvl="1" indent="-173038" algn="just">
              <a:buFont typeface="Arial" pitchFamily="34" charset="0"/>
              <a:buChar char="•"/>
            </a:pPr>
            <a:r>
              <a:rPr lang="el-GR" sz="1200" dirty="0" smtClean="0"/>
              <a:t> </a:t>
            </a:r>
            <a:r>
              <a:rPr lang="en-GB" sz="1200" dirty="0" smtClean="0"/>
              <a:t>words</a:t>
            </a:r>
            <a:r>
              <a:rPr lang="el-GR" sz="1200" dirty="0" smtClean="0"/>
              <a:t> = Αριθμός λέξεων στο κείμενο της διαφήμισης</a:t>
            </a:r>
          </a:p>
          <a:p>
            <a:pPr marL="630238" lvl="1" indent="-173038" algn="just">
              <a:buFont typeface="Arial" pitchFamily="34" charset="0"/>
              <a:buChar char="•"/>
            </a:pPr>
            <a:r>
              <a:rPr lang="en-GB" sz="1200" dirty="0" smtClean="0"/>
              <a:t>sentences</a:t>
            </a:r>
            <a:r>
              <a:rPr lang="el-GR" sz="1200" dirty="0" smtClean="0"/>
              <a:t> = Αριθμός προτάσεων στο κείμενο της διαφήμισης </a:t>
            </a:r>
          </a:p>
          <a:p>
            <a:pPr marL="630238" lvl="1" indent="-173038" algn="just">
              <a:buFont typeface="Arial" pitchFamily="34" charset="0"/>
              <a:buChar char="•"/>
            </a:pPr>
            <a:r>
              <a:rPr lang="en-US" sz="1200" dirty="0" smtClean="0"/>
              <a:t>syllable</a:t>
            </a:r>
            <a:r>
              <a:rPr lang="el-GR" sz="1200" dirty="0" smtClean="0"/>
              <a:t> = Αριθμός λέξεων με περισσότερες από 3 συλλαβές στο κείμενο της διαφήμισης </a:t>
            </a:r>
          </a:p>
          <a:p>
            <a:pPr marL="630238" lvl="1" indent="-173038" algn="just">
              <a:buFont typeface="Arial" pitchFamily="34" charset="0"/>
              <a:buChar char="•"/>
            </a:pPr>
            <a:r>
              <a:rPr lang="en-GB" sz="1200" dirty="0" smtClean="0"/>
              <a:t>magazine = 1. Scientific American</a:t>
            </a:r>
            <a:r>
              <a:rPr lang="en-US" sz="1200" dirty="0" smtClean="0"/>
              <a:t>,</a:t>
            </a:r>
            <a:r>
              <a:rPr lang="en-GB" sz="1200" dirty="0" smtClean="0"/>
              <a:t> 2. Fortune</a:t>
            </a:r>
            <a:r>
              <a:rPr lang="en-US" sz="1200" dirty="0" smtClean="0"/>
              <a:t>,</a:t>
            </a:r>
            <a:r>
              <a:rPr lang="en-GB" sz="1200" dirty="0" smtClean="0"/>
              <a:t> 3. The New Yorker</a:t>
            </a:r>
            <a:r>
              <a:rPr lang="en-US" sz="1200" dirty="0" smtClean="0"/>
              <a:t>, </a:t>
            </a:r>
            <a:r>
              <a:rPr lang="en-GB" sz="1200" dirty="0" smtClean="0"/>
              <a:t>4. Sports </a:t>
            </a:r>
            <a:r>
              <a:rPr lang="en-GB" sz="1200" dirty="0" err="1" smtClean="0"/>
              <a:t>IIlustrated</a:t>
            </a:r>
            <a:r>
              <a:rPr lang="en-US" sz="1200" dirty="0" smtClean="0"/>
              <a:t>,</a:t>
            </a:r>
            <a:r>
              <a:rPr lang="en-GB" sz="1200" dirty="0" smtClean="0"/>
              <a:t> 5. Newsweek, 6. People, 7. National Enquirer, 8. Grit,  9. True Confessions  </a:t>
            </a:r>
            <a:endParaRPr lang="el-GR" sz="1200" dirty="0" smtClean="0"/>
          </a:p>
          <a:p>
            <a:pPr marL="630238" lvl="1" indent="-173038" algn="just">
              <a:buFont typeface="Arial" pitchFamily="34" charset="0"/>
              <a:buChar char="•"/>
            </a:pPr>
            <a:r>
              <a:rPr lang="en-GB" sz="1200" dirty="0" err="1" smtClean="0"/>
              <a:t>ed_level</a:t>
            </a:r>
            <a:r>
              <a:rPr lang="en-GB" sz="1200" dirty="0" smtClean="0"/>
              <a:t> = </a:t>
            </a:r>
            <a:r>
              <a:rPr lang="el-GR" sz="1200" dirty="0" smtClean="0"/>
              <a:t>Επίπεδο Εκπαίδευση</a:t>
            </a:r>
            <a:r>
              <a:rPr lang="en-GB" sz="1200" dirty="0" smtClean="0"/>
              <a:t> (1: </a:t>
            </a:r>
            <a:r>
              <a:rPr lang="el-GR" sz="1200" dirty="0" smtClean="0"/>
              <a:t>Υψηλό Μορφωτικό Επίπεδο</a:t>
            </a:r>
            <a:r>
              <a:rPr lang="en-GB" sz="1200" dirty="0" smtClean="0"/>
              <a:t>, 2: </a:t>
            </a:r>
            <a:r>
              <a:rPr lang="el-GR" sz="1200" dirty="0" smtClean="0"/>
              <a:t>Μέτριο Μορφωτικό Επίπεδο</a:t>
            </a:r>
            <a:r>
              <a:rPr lang="en-GB" sz="1200" dirty="0" smtClean="0"/>
              <a:t>, 3: </a:t>
            </a:r>
            <a:r>
              <a:rPr lang="el-GR" sz="1200" dirty="0" smtClean="0"/>
              <a:t>Χαμηλό Μορφωτικό Επίπεδο</a:t>
            </a:r>
            <a:r>
              <a:rPr lang="en-GB" sz="1200" dirty="0" smtClean="0"/>
              <a:t>)</a:t>
            </a:r>
            <a:endParaRPr lang="el-GR" sz="1200" dirty="0" smtClean="0"/>
          </a:p>
          <a:p>
            <a:pPr marL="630238" lvl="1" indent="-173038" algn="just">
              <a:buFont typeface="Arial" pitchFamily="34" charset="0"/>
              <a:buChar char="•"/>
            </a:pPr>
            <a:r>
              <a:rPr lang="en-US" sz="1200" dirty="0" smtClean="0"/>
              <a:t>age </a:t>
            </a:r>
            <a:r>
              <a:rPr lang="el-GR" sz="1200" dirty="0" smtClean="0"/>
              <a:t>= Ηλικιακή Κατηγορία (1: Άτομα ηλικίας έως 25 ετών, 2: Άτομα ηλικίας μεταξύ 25 και 40 ετών, 3: Άτομα ηλικίας μεγαλύτερης των 40 ετών)</a:t>
            </a:r>
          </a:p>
          <a:p>
            <a:pPr algn="just"/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</a:p>
        </p:txBody>
      </p:sp>
      <p:sp>
        <p:nvSpPr>
          <p:cNvPr id="12291" name="3 - TextBox"/>
          <p:cNvSpPr txBox="1">
            <a:spLocks noChangeArrowheads="1"/>
          </p:cNvSpPr>
          <p:nvPr/>
        </p:nvSpPr>
        <p:spPr bwMode="auto">
          <a:xfrm>
            <a:off x="6286500" y="2714625"/>
            <a:ext cx="2071688" cy="6461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/>
              <a:t>Από την επιλογή </a:t>
            </a:r>
            <a:r>
              <a:rPr lang="en-US" sz="1200" dirty="0"/>
              <a:t>Graphs </a:t>
            </a:r>
            <a:r>
              <a:rPr lang="el-GR" sz="1200" dirty="0"/>
              <a:t>μπορούμε να παράγουμε γραφήματα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428750"/>
            <a:ext cx="5357813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n-US" smtClean="0"/>
              <a:t> – Bar Charts</a:t>
            </a:r>
            <a:endParaRPr lang="el-GR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571750"/>
            <a:ext cx="23225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 flipV="1">
            <a:off x="1714500" y="3000375"/>
            <a:ext cx="64770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084888" y="2276475"/>
            <a:ext cx="3059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200" dirty="0" err="1">
                <a:latin typeface="+mn-lt"/>
              </a:rPr>
              <a:t>Ραβδόγραμμα</a:t>
            </a:r>
            <a:r>
              <a:rPr lang="el-GR" sz="1200" dirty="0">
                <a:latin typeface="+mn-lt"/>
              </a:rPr>
              <a:t> για τη κατηγορική μεταβλητή </a:t>
            </a:r>
            <a:r>
              <a:rPr lang="en-US" sz="1200" dirty="0">
                <a:latin typeface="+mn-lt"/>
              </a:rPr>
              <a:t>age</a:t>
            </a:r>
            <a:endParaRPr lang="el-GR" sz="1200" dirty="0">
              <a:latin typeface="+mn-lt"/>
            </a:endParaRPr>
          </a:p>
        </p:txBody>
      </p:sp>
      <p:pic>
        <p:nvPicPr>
          <p:cNvPr id="1331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1928813"/>
            <a:ext cx="31210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2928938"/>
            <a:ext cx="3302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5072063" y="3429000"/>
            <a:ext cx="647700" cy="6461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1285875"/>
            <a:ext cx="3270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n-US" smtClean="0"/>
              <a:t> – Bar Charts</a:t>
            </a:r>
            <a:endParaRPr lang="el-GR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428750"/>
            <a:ext cx="24669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6804025" y="1484313"/>
            <a:ext cx="15478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Οι μεταβλητές για τις οποίες θα παρασταθεί σε </a:t>
            </a:r>
            <a:r>
              <a:rPr lang="en-US" sz="1400"/>
              <a:t>bar chart </a:t>
            </a:r>
            <a:r>
              <a:rPr lang="el-GR" sz="1400"/>
              <a:t>η μέση τιμή</a:t>
            </a:r>
          </a:p>
        </p:txBody>
      </p:sp>
      <p:sp>
        <p:nvSpPr>
          <p:cNvPr id="14342" name="Oval 8"/>
          <p:cNvSpPr>
            <a:spLocks noChangeArrowheads="1"/>
          </p:cNvSpPr>
          <p:nvPr/>
        </p:nvSpPr>
        <p:spPr bwMode="auto">
          <a:xfrm>
            <a:off x="4000500" y="1500188"/>
            <a:ext cx="1511300" cy="5762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>
            <a:off x="5795963" y="1700213"/>
            <a:ext cx="9366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44" name="Oval 10"/>
          <p:cNvSpPr>
            <a:spLocks noChangeArrowheads="1"/>
          </p:cNvSpPr>
          <p:nvPr/>
        </p:nvSpPr>
        <p:spPr bwMode="auto">
          <a:xfrm>
            <a:off x="4000500" y="2143125"/>
            <a:ext cx="1511300" cy="576263"/>
          </a:xfrm>
          <a:prstGeom prst="ellipse">
            <a:avLst/>
          </a:prstGeom>
          <a:noFill/>
          <a:ln w="19050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539750" y="5084763"/>
            <a:ext cx="3095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Μπορούμε να αλλάξουμε το στατιστικό μέτρο που θα υπολογίζεται</a:t>
            </a:r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 flipH="1">
            <a:off x="1979613" y="2636838"/>
            <a:ext cx="2232025" cy="2520950"/>
          </a:xfrm>
          <a:prstGeom prst="line">
            <a:avLst/>
          </a:prstGeom>
          <a:noFill/>
          <a:ln w="9525">
            <a:solidFill>
              <a:srgbClr val="8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1434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3071813"/>
            <a:ext cx="3609975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Oval 14"/>
          <p:cNvSpPr>
            <a:spLocks noChangeArrowheads="1"/>
          </p:cNvSpPr>
          <p:nvPr/>
        </p:nvSpPr>
        <p:spPr bwMode="auto">
          <a:xfrm>
            <a:off x="5286375" y="4071938"/>
            <a:ext cx="576263" cy="792162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2214563"/>
            <a:ext cx="459263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n-US" smtClean="0"/>
              <a:t> – Bar Charts</a:t>
            </a:r>
            <a:endParaRPr lang="el-GR" smtClean="0"/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684213" y="1628775"/>
          <a:ext cx="2619375" cy="408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Εικόνα bitmap" r:id="rId5" imgW="2619048" imgH="4086795" progId="PBrush">
                  <p:embed/>
                </p:oleObj>
              </mc:Choice>
              <mc:Fallback>
                <p:oleObj name="Εικόνα bitmap" r:id="rId5" imgW="2619048" imgH="4086795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628775"/>
                        <a:ext cx="2619375" cy="408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Oval 12"/>
          <p:cNvSpPr>
            <a:spLocks noChangeArrowheads="1"/>
          </p:cNvSpPr>
          <p:nvPr/>
        </p:nvSpPr>
        <p:spPr bwMode="auto">
          <a:xfrm>
            <a:off x="611188" y="1989138"/>
            <a:ext cx="2663825" cy="1512887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0" name="Line 13"/>
          <p:cNvSpPr>
            <a:spLocks noChangeShapeType="1"/>
          </p:cNvSpPr>
          <p:nvPr/>
        </p:nvSpPr>
        <p:spPr bwMode="auto">
          <a:xfrm flipV="1">
            <a:off x="3348038" y="1773238"/>
            <a:ext cx="1008062" cy="86360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4356100" y="1412875"/>
            <a:ext cx="42481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Επιλέγουμε μια σειρά από στατιστικά μέτρα για την κατασκευή των ραβδογραμμάτων των δύο ή περισσότερων μεταβλητών.</a:t>
            </a:r>
          </a:p>
        </p:txBody>
      </p:sp>
      <p:sp>
        <p:nvSpPr>
          <p:cNvPr id="1032" name="Oval 16"/>
          <p:cNvSpPr>
            <a:spLocks noChangeArrowheads="1"/>
          </p:cNvSpPr>
          <p:nvPr/>
        </p:nvSpPr>
        <p:spPr bwMode="auto">
          <a:xfrm>
            <a:off x="4143375" y="3500438"/>
            <a:ext cx="576263" cy="792162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Bar Charts</a:t>
            </a:r>
            <a:endParaRPr lang="el-GR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57188" y="1643063"/>
          <a:ext cx="2552700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Εικόνα bitmap" r:id="rId4" imgW="2553056" imgH="3438095" progId="PBrush">
                  <p:embed/>
                </p:oleObj>
              </mc:Choice>
              <mc:Fallback>
                <p:oleObj name="Εικόνα bitmap" r:id="rId4" imgW="2553056" imgH="3438095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643063"/>
                        <a:ext cx="2552700" cy="343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1500188"/>
            <a:ext cx="34639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53" name="8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286000" y="3357563"/>
            <a:ext cx="2500313" cy="642937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Bar Charts</a:t>
            </a:r>
            <a:endParaRPr lang="el-GR" smtClean="0"/>
          </a:p>
        </p:txBody>
      </p:sp>
      <p:sp>
        <p:nvSpPr>
          <p:cNvPr id="15363" name="5 - TextBox"/>
          <p:cNvSpPr txBox="1">
            <a:spLocks noChangeArrowheads="1"/>
          </p:cNvSpPr>
          <p:nvPr/>
        </p:nvSpPr>
        <p:spPr bwMode="auto">
          <a:xfrm>
            <a:off x="6215063" y="3143250"/>
            <a:ext cx="1857375" cy="6461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Ραβδόγραμμα για το επίπεδο εκπαίδευσης και την ηλικία. 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71625"/>
            <a:ext cx="55324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Bar Charts</a:t>
            </a:r>
            <a:endParaRPr lang="el-GR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571625"/>
            <a:ext cx="2562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1571625"/>
            <a:ext cx="40989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389" name="6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857500" y="3143250"/>
            <a:ext cx="1785938" cy="785813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Bar Charts</a:t>
            </a:r>
            <a:endParaRPr lang="el-GR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500188"/>
            <a:ext cx="59721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5 - TextBox"/>
          <p:cNvSpPr txBox="1">
            <a:spLocks noChangeArrowheads="1"/>
          </p:cNvSpPr>
          <p:nvPr/>
        </p:nvSpPr>
        <p:spPr bwMode="auto">
          <a:xfrm>
            <a:off x="6215063" y="3143250"/>
            <a:ext cx="1857375" cy="8302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Η μέση τιμή για δύο ποσοτικές μεταβλητές ως προς το επίπεδο εκπαίδευσης.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Pie Charts</a:t>
            </a:r>
            <a:endParaRPr lang="el-GR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0"/>
            <a:ext cx="41894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8" y="4357688"/>
            <a:ext cx="25622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1428750"/>
            <a:ext cx="4179888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38" name="6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2035969" y="3607594"/>
            <a:ext cx="2071687" cy="428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439" name="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643313" y="3071813"/>
            <a:ext cx="2786062" cy="20716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Pie Charts</a:t>
            </a:r>
            <a:endParaRPr lang="el-GR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1708150"/>
            <a:ext cx="528637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5 - TextBox"/>
          <p:cNvSpPr txBox="1">
            <a:spLocks noChangeArrowheads="1"/>
          </p:cNvSpPr>
          <p:nvPr/>
        </p:nvSpPr>
        <p:spPr bwMode="auto">
          <a:xfrm>
            <a:off x="6215063" y="3143250"/>
            <a:ext cx="1857375" cy="6461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πίτας για την κατηγορική μεταβλητή Ηλικιακή Κατηγορία.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Boxplot</a:t>
            </a:r>
            <a:endParaRPr lang="el-GR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00188"/>
            <a:ext cx="37941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4286250"/>
            <a:ext cx="1893887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85" name="4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2321719" y="3964781"/>
            <a:ext cx="2071688" cy="428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1785938"/>
            <a:ext cx="4043363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87" name="5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286125" y="3286125"/>
            <a:ext cx="2786063" cy="20716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0488" name="7 - Έλλειψη"/>
          <p:cNvSpPr>
            <a:spLocks noChangeArrowheads="1"/>
          </p:cNvSpPr>
          <p:nvPr/>
        </p:nvSpPr>
        <p:spPr bwMode="auto">
          <a:xfrm>
            <a:off x="6357938" y="2000250"/>
            <a:ext cx="1714500" cy="428625"/>
          </a:xfrm>
          <a:prstGeom prst="ellipse">
            <a:avLst/>
          </a:prstGeom>
          <a:noFill/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0489" name="8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4464843" y="3107532"/>
            <a:ext cx="3071813" cy="17145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0490" name="10 - TextBox"/>
          <p:cNvSpPr txBox="1">
            <a:spLocks noChangeArrowheads="1"/>
          </p:cNvSpPr>
          <p:nvPr/>
        </p:nvSpPr>
        <p:spPr bwMode="auto">
          <a:xfrm>
            <a:off x="4071938" y="5500688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C00000"/>
                </a:solidFill>
              </a:rPr>
              <a:t>Η ποσοτική μεταβλητή</a:t>
            </a:r>
          </a:p>
        </p:txBody>
      </p:sp>
      <p:sp>
        <p:nvSpPr>
          <p:cNvPr id="20491" name="11 - Έλλειψη"/>
          <p:cNvSpPr>
            <a:spLocks noChangeArrowheads="1"/>
          </p:cNvSpPr>
          <p:nvPr/>
        </p:nvSpPr>
        <p:spPr bwMode="auto">
          <a:xfrm>
            <a:off x="6429375" y="2357438"/>
            <a:ext cx="1714500" cy="428625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0492" name="12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715000" y="4071938"/>
            <a:ext cx="2928938" cy="500062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0493" name="13 - TextBox"/>
          <p:cNvSpPr txBox="1">
            <a:spLocks noChangeArrowheads="1"/>
          </p:cNvSpPr>
          <p:nvPr/>
        </p:nvSpPr>
        <p:spPr bwMode="auto">
          <a:xfrm>
            <a:off x="5857875" y="5786438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Η κατηγορική μεταβλητή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Boxplot</a:t>
            </a:r>
            <a:endParaRPr lang="el-GR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28750"/>
            <a:ext cx="69056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3357563"/>
            <a:ext cx="370046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6 - TextBox"/>
          <p:cNvSpPr txBox="1">
            <a:spLocks noChangeArrowheads="1"/>
          </p:cNvSpPr>
          <p:nvPr/>
        </p:nvSpPr>
        <p:spPr bwMode="auto">
          <a:xfrm>
            <a:off x="6715125" y="3714750"/>
            <a:ext cx="1857375" cy="8302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πλαισίου απολήξεων της ποσοτικής μεταβλητής ως προς μία κατηγορική.</a:t>
            </a:r>
          </a:p>
        </p:txBody>
      </p:sp>
      <p:sp>
        <p:nvSpPr>
          <p:cNvPr id="21510" name="7 - Έλλειψη"/>
          <p:cNvSpPr>
            <a:spLocks noChangeArrowheads="1"/>
          </p:cNvSpPr>
          <p:nvPr/>
        </p:nvSpPr>
        <p:spPr bwMode="auto">
          <a:xfrm>
            <a:off x="3714750" y="3857625"/>
            <a:ext cx="642938" cy="14287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1511" name="8 - Έλλειψη"/>
          <p:cNvSpPr>
            <a:spLocks noChangeArrowheads="1"/>
          </p:cNvSpPr>
          <p:nvPr/>
        </p:nvSpPr>
        <p:spPr bwMode="auto">
          <a:xfrm>
            <a:off x="3714750" y="5429250"/>
            <a:ext cx="642938" cy="14287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1512" name="9 - Ευθύγραμμο βέλος σύνδεσης"/>
          <p:cNvCxnSpPr>
            <a:cxnSpLocks noChangeShapeType="1"/>
            <a:stCxn id="21510" idx="6"/>
          </p:cNvCxnSpPr>
          <p:nvPr/>
        </p:nvCxnSpPr>
        <p:spPr bwMode="auto">
          <a:xfrm flipV="1">
            <a:off x="4357688" y="3643313"/>
            <a:ext cx="642937" cy="2857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21513" name="10 - Ευθύγραμμο βέλος σύνδεσης"/>
          <p:cNvCxnSpPr>
            <a:cxnSpLocks noChangeShapeType="1"/>
          </p:cNvCxnSpPr>
          <p:nvPr/>
        </p:nvCxnSpPr>
        <p:spPr bwMode="auto">
          <a:xfrm>
            <a:off x="4357688" y="5643563"/>
            <a:ext cx="714375" cy="2857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1514" name="11 - TextBox"/>
          <p:cNvSpPr txBox="1">
            <a:spLocks noChangeArrowheads="1"/>
          </p:cNvSpPr>
          <p:nvPr/>
        </p:nvSpPr>
        <p:spPr bwMode="auto">
          <a:xfrm>
            <a:off x="5000625" y="3500438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Μέγιστη Τιμή</a:t>
            </a:r>
          </a:p>
        </p:txBody>
      </p:sp>
      <p:sp>
        <p:nvSpPr>
          <p:cNvPr id="21515" name="12 - TextBox"/>
          <p:cNvSpPr txBox="1">
            <a:spLocks noChangeArrowheads="1"/>
          </p:cNvSpPr>
          <p:nvPr/>
        </p:nvSpPr>
        <p:spPr bwMode="auto">
          <a:xfrm>
            <a:off x="5072063" y="5786438"/>
            <a:ext cx="12144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Ελάχιστη Τιμή</a:t>
            </a:r>
          </a:p>
        </p:txBody>
      </p:sp>
      <p:sp>
        <p:nvSpPr>
          <p:cNvPr id="21516" name="13 - Έλλειψη"/>
          <p:cNvSpPr>
            <a:spLocks noChangeArrowheads="1"/>
          </p:cNvSpPr>
          <p:nvPr/>
        </p:nvSpPr>
        <p:spPr bwMode="auto">
          <a:xfrm>
            <a:off x="3786188" y="4857750"/>
            <a:ext cx="642937" cy="214313"/>
          </a:xfrm>
          <a:prstGeom prst="ellipse">
            <a:avLst/>
          </a:prstGeom>
          <a:noFill/>
          <a:ln w="2857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1517" name="14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4357688" y="4857750"/>
            <a:ext cx="1000125" cy="107950"/>
          </a:xfrm>
          <a:prstGeom prst="straightConnector1">
            <a:avLst/>
          </a:prstGeom>
          <a:noFill/>
          <a:ln w="9525" algn="ctr">
            <a:solidFill>
              <a:srgbClr val="808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1518" name="15 - TextBox"/>
          <p:cNvSpPr txBox="1">
            <a:spLocks noChangeArrowheads="1"/>
          </p:cNvSpPr>
          <p:nvPr/>
        </p:nvSpPr>
        <p:spPr bwMode="auto">
          <a:xfrm>
            <a:off x="5357813" y="4714875"/>
            <a:ext cx="10715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Διάμεσος</a:t>
            </a:r>
          </a:p>
        </p:txBody>
      </p:sp>
      <p:sp>
        <p:nvSpPr>
          <p:cNvPr id="19" name="18 - Έλλειψη"/>
          <p:cNvSpPr/>
          <p:nvPr/>
        </p:nvSpPr>
        <p:spPr bwMode="auto">
          <a:xfrm>
            <a:off x="3714750" y="4214813"/>
            <a:ext cx="571500" cy="250825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  <p:cxnSp>
        <p:nvCxnSpPr>
          <p:cNvPr id="20" name="19 - Ευθύγραμμο βέλος σύνδεσης"/>
          <p:cNvCxnSpPr>
            <a:endCxn id="21" idx="1"/>
          </p:cNvCxnSpPr>
          <p:nvPr/>
        </p:nvCxnSpPr>
        <p:spPr bwMode="auto">
          <a:xfrm flipV="1">
            <a:off x="4357688" y="4071938"/>
            <a:ext cx="714375" cy="2682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1" name="20 - TextBox"/>
          <p:cNvSpPr txBox="1"/>
          <p:nvPr/>
        </p:nvSpPr>
        <p:spPr>
          <a:xfrm>
            <a:off x="5072063" y="3929063"/>
            <a:ext cx="1500187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</a:rPr>
              <a:t>Τρίτο Τεταρτημόριο</a:t>
            </a:r>
          </a:p>
        </p:txBody>
      </p:sp>
      <p:sp>
        <p:nvSpPr>
          <p:cNvPr id="22" name="21 - Έλλειψη"/>
          <p:cNvSpPr/>
          <p:nvPr/>
        </p:nvSpPr>
        <p:spPr bwMode="auto">
          <a:xfrm>
            <a:off x="3714750" y="5143500"/>
            <a:ext cx="642938" cy="142875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  <p:cxnSp>
        <p:nvCxnSpPr>
          <p:cNvPr id="23" name="22 - Ευθύγραμμο βέλος σύνδεσης"/>
          <p:cNvCxnSpPr>
            <a:stCxn id="22" idx="6"/>
            <a:endCxn id="24" idx="1"/>
          </p:cNvCxnSpPr>
          <p:nvPr/>
        </p:nvCxnSpPr>
        <p:spPr bwMode="auto">
          <a:xfrm>
            <a:off x="4357688" y="5214938"/>
            <a:ext cx="785812" cy="666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4" name="23 - TextBox"/>
          <p:cNvSpPr txBox="1"/>
          <p:nvPr/>
        </p:nvSpPr>
        <p:spPr>
          <a:xfrm>
            <a:off x="5143500" y="5143500"/>
            <a:ext cx="17859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</a:rPr>
              <a:t>Πρώτο Τεταρτημόριο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Boxplot</a:t>
            </a:r>
            <a:endParaRPr lang="el-GR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4071938"/>
            <a:ext cx="21431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500188"/>
            <a:ext cx="37941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33" name="4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1571626" y="4071937"/>
            <a:ext cx="2857500" cy="7143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1571625"/>
            <a:ext cx="4279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35" name="5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928938" y="3714750"/>
            <a:ext cx="2786062" cy="20716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536" name="8 - Έλλειψη"/>
          <p:cNvSpPr>
            <a:spLocks noChangeArrowheads="1"/>
          </p:cNvSpPr>
          <p:nvPr/>
        </p:nvSpPr>
        <p:spPr bwMode="auto">
          <a:xfrm>
            <a:off x="6215063" y="1857375"/>
            <a:ext cx="1714500" cy="428625"/>
          </a:xfrm>
          <a:prstGeom prst="ellipse">
            <a:avLst/>
          </a:prstGeom>
          <a:noFill/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2537" name="9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4286250" y="3143250"/>
            <a:ext cx="3214688" cy="1500188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2538" name="10 - TextBox"/>
          <p:cNvSpPr txBox="1">
            <a:spLocks noChangeArrowheads="1"/>
          </p:cNvSpPr>
          <p:nvPr/>
        </p:nvSpPr>
        <p:spPr bwMode="auto">
          <a:xfrm>
            <a:off x="4071938" y="5500688"/>
            <a:ext cx="2500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C00000"/>
                </a:solidFill>
              </a:rPr>
              <a:t>Ορίζουμε τις ποσοτικές μεταβλητές</a:t>
            </a:r>
          </a:p>
        </p:txBody>
      </p:sp>
      <p:sp>
        <p:nvSpPr>
          <p:cNvPr id="22539" name="11 - Έλλειψη"/>
          <p:cNvSpPr>
            <a:spLocks noChangeArrowheads="1"/>
          </p:cNvSpPr>
          <p:nvPr/>
        </p:nvSpPr>
        <p:spPr bwMode="auto">
          <a:xfrm>
            <a:off x="6143625" y="2857500"/>
            <a:ext cx="1714500" cy="428625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2540" name="12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893594" y="4321969"/>
            <a:ext cx="2500313" cy="428625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2541" name="13 - TextBox"/>
          <p:cNvSpPr txBox="1">
            <a:spLocks noChangeArrowheads="1"/>
          </p:cNvSpPr>
          <p:nvPr/>
        </p:nvSpPr>
        <p:spPr bwMode="auto">
          <a:xfrm>
            <a:off x="5857875" y="5786438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Ορίζουμε την κατηγορική μεταβλητή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Boxplot</a:t>
            </a:r>
            <a:endParaRPr lang="el-GR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357313"/>
            <a:ext cx="53816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2857500"/>
            <a:ext cx="4071938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10 - TextBox"/>
          <p:cNvSpPr txBox="1">
            <a:spLocks noChangeArrowheads="1"/>
          </p:cNvSpPr>
          <p:nvPr/>
        </p:nvSpPr>
        <p:spPr bwMode="auto">
          <a:xfrm>
            <a:off x="6643688" y="3786188"/>
            <a:ext cx="1857375" cy="8302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πλαισίου απολήξεων δύο ποσοτικών μεταβλητών ως προς μία κατηγορική.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Boxplot</a:t>
            </a:r>
            <a:endParaRPr lang="el-GR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500188"/>
            <a:ext cx="37941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4071938"/>
            <a:ext cx="206057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81" name="6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1678781" y="3464719"/>
            <a:ext cx="2143125" cy="12144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1500188"/>
            <a:ext cx="39116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83" name="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43188" y="3357563"/>
            <a:ext cx="2786062" cy="20716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4584" name="11 - Έλλειψη"/>
          <p:cNvSpPr>
            <a:spLocks noChangeArrowheads="1"/>
          </p:cNvSpPr>
          <p:nvPr/>
        </p:nvSpPr>
        <p:spPr bwMode="auto">
          <a:xfrm>
            <a:off x="6357938" y="1785938"/>
            <a:ext cx="1714500" cy="285750"/>
          </a:xfrm>
          <a:prstGeom prst="ellipse">
            <a:avLst/>
          </a:prstGeom>
          <a:noFill/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4585" name="12 - Ευθύγραμμο βέλος σύνδεσης"/>
          <p:cNvCxnSpPr>
            <a:cxnSpLocks noChangeShapeType="1"/>
            <a:stCxn id="24584" idx="3"/>
          </p:cNvCxnSpPr>
          <p:nvPr/>
        </p:nvCxnSpPr>
        <p:spPr bwMode="auto">
          <a:xfrm rot="5400000">
            <a:off x="3998119" y="2818607"/>
            <a:ext cx="3398837" cy="182245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4586" name="13 - TextBox"/>
          <p:cNvSpPr txBox="1">
            <a:spLocks noChangeArrowheads="1"/>
          </p:cNvSpPr>
          <p:nvPr/>
        </p:nvSpPr>
        <p:spPr bwMode="auto">
          <a:xfrm>
            <a:off x="3357563" y="5357813"/>
            <a:ext cx="2500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C00000"/>
                </a:solidFill>
              </a:rPr>
              <a:t>Ορίζουμε την ποσοτική μεταβλητή</a:t>
            </a:r>
          </a:p>
        </p:txBody>
      </p:sp>
      <p:sp>
        <p:nvSpPr>
          <p:cNvPr id="24587" name="14 - Έλλειψη"/>
          <p:cNvSpPr>
            <a:spLocks noChangeArrowheads="1"/>
          </p:cNvSpPr>
          <p:nvPr/>
        </p:nvSpPr>
        <p:spPr bwMode="auto">
          <a:xfrm>
            <a:off x="6429375" y="2143125"/>
            <a:ext cx="1714500" cy="214313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4588" name="15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464969" y="3679032"/>
            <a:ext cx="2928937" cy="285750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4589" name="16 - TextBox"/>
          <p:cNvSpPr txBox="1">
            <a:spLocks noChangeArrowheads="1"/>
          </p:cNvSpPr>
          <p:nvPr/>
        </p:nvSpPr>
        <p:spPr bwMode="auto">
          <a:xfrm>
            <a:off x="5786438" y="5143500"/>
            <a:ext cx="3357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Ορίζουμε την  πρώτη κατηγορική μεταβλητή</a:t>
            </a:r>
          </a:p>
        </p:txBody>
      </p:sp>
      <p:sp>
        <p:nvSpPr>
          <p:cNvPr id="24590" name="20 - Έλλειψη"/>
          <p:cNvSpPr>
            <a:spLocks noChangeArrowheads="1"/>
          </p:cNvSpPr>
          <p:nvPr/>
        </p:nvSpPr>
        <p:spPr bwMode="auto">
          <a:xfrm>
            <a:off x="6429375" y="2500313"/>
            <a:ext cx="1714500" cy="214312"/>
          </a:xfrm>
          <a:prstGeom prst="ellips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4591" name="21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6072188" y="4000500"/>
            <a:ext cx="3000375" cy="428625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4592" name="22 - TextBox"/>
          <p:cNvSpPr txBox="1">
            <a:spLocks noChangeArrowheads="1"/>
          </p:cNvSpPr>
          <p:nvPr/>
        </p:nvSpPr>
        <p:spPr bwMode="auto">
          <a:xfrm>
            <a:off x="5572125" y="5715000"/>
            <a:ext cx="3357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C000"/>
                </a:solidFill>
              </a:rPr>
              <a:t>Ορίζουμε τη  δεύτερη κατηγορική μεταβλητή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Boxplot</a:t>
            </a:r>
            <a:endParaRPr lang="el-GR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857375"/>
            <a:ext cx="84296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Boxplot</a:t>
            </a:r>
            <a:endParaRPr lang="el-GR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571625"/>
            <a:ext cx="5629275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3 - TextBox"/>
          <p:cNvSpPr txBox="1">
            <a:spLocks noChangeArrowheads="1"/>
          </p:cNvSpPr>
          <p:nvPr/>
        </p:nvSpPr>
        <p:spPr bwMode="auto">
          <a:xfrm>
            <a:off x="6000750" y="3500438"/>
            <a:ext cx="2500313" cy="6461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πλαισίου απολήξεων μίας ποσοτικής μεταβλητής ως προς δύο κατηγορικές.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Error Bar</a:t>
            </a:r>
            <a:endParaRPr lang="el-GR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500188"/>
            <a:ext cx="3648075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3929063"/>
            <a:ext cx="2101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53" name="4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2107407" y="3321844"/>
            <a:ext cx="1357312" cy="11430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42875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55" name="5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43188" y="3143250"/>
            <a:ext cx="2786062" cy="20716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7656" name="9 - Έλλειψη"/>
          <p:cNvSpPr>
            <a:spLocks noChangeArrowheads="1"/>
          </p:cNvSpPr>
          <p:nvPr/>
        </p:nvSpPr>
        <p:spPr bwMode="auto">
          <a:xfrm>
            <a:off x="6286500" y="1643063"/>
            <a:ext cx="1714500" cy="214312"/>
          </a:xfrm>
          <a:prstGeom prst="ellipse">
            <a:avLst/>
          </a:prstGeom>
          <a:noFill/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7657" name="10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3714750" y="2500313"/>
            <a:ext cx="3214687" cy="2071688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7658" name="11 - TextBox"/>
          <p:cNvSpPr txBox="1">
            <a:spLocks noChangeArrowheads="1"/>
          </p:cNvSpPr>
          <p:nvPr/>
        </p:nvSpPr>
        <p:spPr bwMode="auto">
          <a:xfrm>
            <a:off x="3643313" y="5143500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C00000"/>
                </a:solidFill>
              </a:rPr>
              <a:t>Η ποσοτική μεταβλητή</a:t>
            </a:r>
          </a:p>
        </p:txBody>
      </p:sp>
      <p:cxnSp>
        <p:nvCxnSpPr>
          <p:cNvPr id="27659" name="12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572125" y="3429001"/>
            <a:ext cx="2928937" cy="500062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7660" name="13 - TextBox"/>
          <p:cNvSpPr txBox="1">
            <a:spLocks noChangeArrowheads="1"/>
          </p:cNvSpPr>
          <p:nvPr/>
        </p:nvSpPr>
        <p:spPr bwMode="auto">
          <a:xfrm>
            <a:off x="6000750" y="5143500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Η κατηγορική μεταβλητή</a:t>
            </a:r>
          </a:p>
        </p:txBody>
      </p:sp>
      <p:sp>
        <p:nvSpPr>
          <p:cNvPr id="27661" name="15 - Έλλειψη"/>
          <p:cNvSpPr>
            <a:spLocks noChangeArrowheads="1"/>
          </p:cNvSpPr>
          <p:nvPr/>
        </p:nvSpPr>
        <p:spPr bwMode="auto">
          <a:xfrm>
            <a:off x="6357938" y="1928813"/>
            <a:ext cx="1714500" cy="214312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17" name="16 - TextBox"/>
          <p:cNvSpPr txBox="1">
            <a:spLocks noChangeArrowheads="1"/>
          </p:cNvSpPr>
          <p:nvPr/>
        </p:nvSpPr>
        <p:spPr bwMode="auto">
          <a:xfrm>
            <a:off x="4643438" y="5715000"/>
            <a:ext cx="3000375" cy="28575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To Error Bar </a:t>
            </a:r>
            <a:r>
              <a:rPr lang="el-GR" sz="1200" dirty="0"/>
              <a:t>προϋποθέτει Κανονικότητα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Περιεχόμενα Διάλεξης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l-GR" sz="2100" dirty="0" smtClean="0"/>
              <a:t>Ανάλυση Δεδομένων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endParaRPr lang="en-US" sz="21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l-GR" sz="2100" dirty="0" smtClean="0"/>
              <a:t>Γραφήματα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2100" dirty="0" smtClean="0"/>
          </a:p>
        </p:txBody>
      </p:sp>
      <p:pic>
        <p:nvPicPr>
          <p:cNvPr id="28674" name="Picture 2" descr="http://3.bp.blogspot.com/_Wvcp0LJM_HY/S2mk2kitbUI/AAAAAAAANr0/areW4SfAD-U/s400/funny_statistics_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386064" cy="423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Error Bar</a:t>
            </a:r>
            <a:endParaRPr lang="el-GR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785938"/>
            <a:ext cx="539591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4 - Έλλειψη"/>
          <p:cNvSpPr>
            <a:spLocks noChangeArrowheads="1"/>
          </p:cNvSpPr>
          <p:nvPr/>
        </p:nvSpPr>
        <p:spPr bwMode="auto">
          <a:xfrm>
            <a:off x="4714875" y="3071813"/>
            <a:ext cx="642938" cy="35718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8677" name="5 - Έλλειψη"/>
          <p:cNvSpPr>
            <a:spLocks noChangeArrowheads="1"/>
          </p:cNvSpPr>
          <p:nvPr/>
        </p:nvSpPr>
        <p:spPr bwMode="auto">
          <a:xfrm>
            <a:off x="4714875" y="4714875"/>
            <a:ext cx="642938" cy="35718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8678" name="7 - Ευθύγραμμο βέλος σύνδεσης"/>
          <p:cNvCxnSpPr>
            <a:cxnSpLocks noChangeShapeType="1"/>
            <a:stCxn id="28676" idx="6"/>
          </p:cNvCxnSpPr>
          <p:nvPr/>
        </p:nvCxnSpPr>
        <p:spPr bwMode="auto">
          <a:xfrm flipV="1">
            <a:off x="5357813" y="2571750"/>
            <a:ext cx="928687" cy="67786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28679" name="9 - Ευθύγραμμο βέλος σύνδεσης"/>
          <p:cNvCxnSpPr>
            <a:cxnSpLocks noChangeShapeType="1"/>
            <a:endCxn id="28681" idx="1"/>
          </p:cNvCxnSpPr>
          <p:nvPr/>
        </p:nvCxnSpPr>
        <p:spPr bwMode="auto">
          <a:xfrm>
            <a:off x="5357813" y="4965700"/>
            <a:ext cx="928687" cy="3159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8680" name="11 - TextBox"/>
          <p:cNvSpPr txBox="1">
            <a:spLocks noChangeArrowheads="1"/>
          </p:cNvSpPr>
          <p:nvPr/>
        </p:nvSpPr>
        <p:spPr bwMode="auto">
          <a:xfrm>
            <a:off x="6286500" y="2357438"/>
            <a:ext cx="2643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Άνω όριο Διαστήματος Εμπιστοσύνης</a:t>
            </a:r>
          </a:p>
        </p:txBody>
      </p:sp>
      <p:sp>
        <p:nvSpPr>
          <p:cNvPr id="28681" name="12 - TextBox"/>
          <p:cNvSpPr txBox="1">
            <a:spLocks noChangeArrowheads="1"/>
          </p:cNvSpPr>
          <p:nvPr/>
        </p:nvSpPr>
        <p:spPr bwMode="auto">
          <a:xfrm>
            <a:off x="6286500" y="5143500"/>
            <a:ext cx="2857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Κάτω όριο Διαστήματος Εμπιστοσύνης</a:t>
            </a:r>
          </a:p>
        </p:txBody>
      </p:sp>
      <p:sp>
        <p:nvSpPr>
          <p:cNvPr id="28682" name="15 - Έλλειψη"/>
          <p:cNvSpPr>
            <a:spLocks noChangeArrowheads="1"/>
          </p:cNvSpPr>
          <p:nvPr/>
        </p:nvSpPr>
        <p:spPr bwMode="auto">
          <a:xfrm>
            <a:off x="4714875" y="3857625"/>
            <a:ext cx="642938" cy="357188"/>
          </a:xfrm>
          <a:prstGeom prst="ellipse">
            <a:avLst/>
          </a:prstGeom>
          <a:noFill/>
          <a:ln w="2857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8683" name="16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5357813" y="3929063"/>
            <a:ext cx="1000125" cy="107950"/>
          </a:xfrm>
          <a:prstGeom prst="straightConnector1">
            <a:avLst/>
          </a:prstGeom>
          <a:noFill/>
          <a:ln w="9525" algn="ctr">
            <a:solidFill>
              <a:srgbClr val="808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8684" name="17 - TextBox"/>
          <p:cNvSpPr txBox="1">
            <a:spLocks noChangeArrowheads="1"/>
          </p:cNvSpPr>
          <p:nvPr/>
        </p:nvSpPr>
        <p:spPr bwMode="auto">
          <a:xfrm>
            <a:off x="6357938" y="3786188"/>
            <a:ext cx="10715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Μέση Τιμή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Scatter / Dot</a:t>
            </a:r>
            <a:endParaRPr lang="el-GR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428750"/>
            <a:ext cx="40973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4429125"/>
            <a:ext cx="3009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1" name="3 - Ευθύγραμμο βέλος σύνδεσης"/>
          <p:cNvCxnSpPr>
            <a:cxnSpLocks noChangeShapeType="1"/>
          </p:cNvCxnSpPr>
          <p:nvPr/>
        </p:nvCxnSpPr>
        <p:spPr bwMode="auto">
          <a:xfrm rot="10800000" flipV="1">
            <a:off x="1214438" y="3214688"/>
            <a:ext cx="2143125" cy="1571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500188"/>
            <a:ext cx="4125912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3" name="4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43188" y="3643313"/>
            <a:ext cx="2786062" cy="20716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Scatter / Dot</a:t>
            </a:r>
            <a:endParaRPr lang="el-GR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71625"/>
            <a:ext cx="54387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4 - TextBox"/>
          <p:cNvSpPr txBox="1">
            <a:spLocks noChangeArrowheads="1"/>
          </p:cNvSpPr>
          <p:nvPr/>
        </p:nvSpPr>
        <p:spPr bwMode="auto">
          <a:xfrm>
            <a:off x="6000750" y="3500438"/>
            <a:ext cx="2500313" cy="461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Διασποράς για δύο ποσοτικές μεταβλητές.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Scatter / Dot</a:t>
            </a:r>
            <a:endParaRPr lang="el-GR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428750"/>
            <a:ext cx="40973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4429125"/>
            <a:ext cx="3009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749" name="3 - Ευθύγραμμο βέλος σύνδεσης"/>
          <p:cNvCxnSpPr>
            <a:cxnSpLocks noChangeShapeType="1"/>
          </p:cNvCxnSpPr>
          <p:nvPr/>
        </p:nvCxnSpPr>
        <p:spPr bwMode="auto">
          <a:xfrm rot="10800000" flipV="1">
            <a:off x="1214438" y="3214688"/>
            <a:ext cx="2143125" cy="1571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1750" name="4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43188" y="3643313"/>
            <a:ext cx="2786062" cy="20716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1500188"/>
            <a:ext cx="41513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Scatter / Dot</a:t>
            </a:r>
            <a:endParaRPr lang="el-GR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428750"/>
            <a:ext cx="57943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3 - TextBox"/>
          <p:cNvSpPr txBox="1">
            <a:spLocks noChangeArrowheads="1"/>
          </p:cNvSpPr>
          <p:nvPr/>
        </p:nvSpPr>
        <p:spPr bwMode="auto">
          <a:xfrm>
            <a:off x="6000750" y="3500438"/>
            <a:ext cx="2500313" cy="6461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Διασποράς για δύο ποσοτικές μεταβλητές ως προς μία κατηγορική.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Scatter / Dot</a:t>
            </a:r>
            <a:endParaRPr lang="el-GR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428750"/>
            <a:ext cx="40973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357688"/>
            <a:ext cx="30003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797" name="3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1928813" y="3357563"/>
            <a:ext cx="1571625" cy="12858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1500188"/>
            <a:ext cx="3856038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799" name="4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43188" y="3643313"/>
            <a:ext cx="2786062" cy="20716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Scatter / Dot</a:t>
            </a:r>
            <a:endParaRPr lang="el-GR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0"/>
            <a:ext cx="5705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5 - TextBox"/>
          <p:cNvSpPr txBox="1">
            <a:spLocks noChangeArrowheads="1"/>
          </p:cNvSpPr>
          <p:nvPr/>
        </p:nvSpPr>
        <p:spPr bwMode="auto">
          <a:xfrm>
            <a:off x="5715000" y="3357563"/>
            <a:ext cx="2500313" cy="6461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Διασποράς των ανά δύο ποσοτικών μεταβλητών ως προς μία κατηγορική.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Histogram</a:t>
            </a:r>
            <a:endParaRPr lang="el-GR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00188"/>
            <a:ext cx="40497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1714500"/>
            <a:ext cx="44497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845" name="3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4000500" y="3143250"/>
            <a:ext cx="1928813" cy="6429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Histogram</a:t>
            </a:r>
            <a:endParaRPr lang="el-GR" smtClean="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500188"/>
            <a:ext cx="54435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3 - TextBox"/>
          <p:cNvSpPr txBox="1">
            <a:spLocks noChangeArrowheads="1"/>
          </p:cNvSpPr>
          <p:nvPr/>
        </p:nvSpPr>
        <p:spPr bwMode="auto">
          <a:xfrm>
            <a:off x="5715000" y="3357563"/>
            <a:ext cx="3071813" cy="2762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Ιστόγραμμα μιας ποσοτικής μεταβλητής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Histogram</a:t>
            </a:r>
            <a:endParaRPr lang="el-GR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00188"/>
            <a:ext cx="40497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643063"/>
            <a:ext cx="42227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893" name="3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929063" y="3143250"/>
            <a:ext cx="1928812" cy="6429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500188"/>
            <a:ext cx="4000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143375"/>
            <a:ext cx="4071938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5 - TextBox"/>
          <p:cNvSpPr txBox="1">
            <a:spLocks noChangeArrowheads="1"/>
          </p:cNvSpPr>
          <p:nvPr/>
        </p:nvSpPr>
        <p:spPr bwMode="auto">
          <a:xfrm>
            <a:off x="4857750" y="5500688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την εντολή </a:t>
            </a:r>
            <a:r>
              <a:rPr lang="en-US" sz="1200"/>
              <a:t>Descriptives</a:t>
            </a:r>
            <a:r>
              <a:rPr lang="el-GR" sz="1200"/>
              <a:t> εμφανίζονται τα βασικά περιγραφικά μέτρα για την επιλεγόμενη μεταβλητή</a:t>
            </a:r>
          </a:p>
        </p:txBody>
      </p:sp>
      <p:cxnSp>
        <p:nvCxnSpPr>
          <p:cNvPr id="25606" name="7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2499519" y="4144169"/>
            <a:ext cx="285750" cy="1588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25607" name="8 - Ευθύγραμμο βέλος σύνδεσης"/>
          <p:cNvCxnSpPr>
            <a:cxnSpLocks noChangeShapeType="1"/>
          </p:cNvCxnSpPr>
          <p:nvPr/>
        </p:nvCxnSpPr>
        <p:spPr bwMode="auto">
          <a:xfrm rot="5400000" flipH="1" flipV="1">
            <a:off x="4215607" y="3501231"/>
            <a:ext cx="928688" cy="784225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  <p:pic>
        <p:nvPicPr>
          <p:cNvPr id="2560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1500188"/>
            <a:ext cx="25908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Γραφήματα</a:t>
            </a:r>
            <a:r>
              <a:rPr lang="el-GR" smtClean="0">
                <a:latin typeface="Arial" charset="0"/>
              </a:rPr>
              <a:t> </a:t>
            </a:r>
            <a:r>
              <a:rPr lang="en-US" smtClean="0"/>
              <a:t>– Histogram</a:t>
            </a:r>
            <a:endParaRPr lang="el-GR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71625"/>
            <a:ext cx="53054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4 - TextBox"/>
          <p:cNvSpPr txBox="1">
            <a:spLocks noChangeArrowheads="1"/>
          </p:cNvSpPr>
          <p:nvPr/>
        </p:nvSpPr>
        <p:spPr bwMode="auto">
          <a:xfrm>
            <a:off x="5715000" y="3357563"/>
            <a:ext cx="3071813" cy="6461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Ιστόγραμμα μιας ποσοτικής μεταβλητής ως προς κάθε κατηγορία της κατηγορικής μεταβλητής.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786063"/>
            <a:ext cx="8572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0"/>
            <a:ext cx="4786313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571625"/>
            <a:ext cx="37861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4 - TextBox"/>
          <p:cNvSpPr txBox="1">
            <a:spLocks noChangeArrowheads="1"/>
          </p:cNvSpPr>
          <p:nvPr/>
        </p:nvSpPr>
        <p:spPr bwMode="auto">
          <a:xfrm>
            <a:off x="5572125" y="485775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την εντολή </a:t>
            </a:r>
            <a:r>
              <a:rPr lang="en-US" sz="1200"/>
              <a:t>Frequencies </a:t>
            </a:r>
            <a:r>
              <a:rPr lang="el-GR" sz="1200"/>
              <a:t>παράγουμε στατιστικά μέτρα και γραφήματα για ποσοτικές και κατηγορικές μεταβλητές (μία ή περισσότερες)</a:t>
            </a:r>
          </a:p>
        </p:txBody>
      </p:sp>
      <p:cxnSp>
        <p:nvCxnSpPr>
          <p:cNvPr id="27654" name="6 - Ευθύγραμμο βέλος σύνδεσης"/>
          <p:cNvCxnSpPr>
            <a:cxnSpLocks noChangeShapeType="1"/>
          </p:cNvCxnSpPr>
          <p:nvPr/>
        </p:nvCxnSpPr>
        <p:spPr bwMode="auto">
          <a:xfrm>
            <a:off x="4929188" y="2143125"/>
            <a:ext cx="428625" cy="1588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27655" name="7 - Έλλειψη"/>
          <p:cNvSpPr>
            <a:spLocks noChangeArrowheads="1"/>
          </p:cNvSpPr>
          <p:nvPr/>
        </p:nvSpPr>
        <p:spPr bwMode="auto">
          <a:xfrm>
            <a:off x="8143875" y="1928813"/>
            <a:ext cx="785813" cy="28575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7656" name="8 - Έλλειψη"/>
          <p:cNvSpPr>
            <a:spLocks noChangeArrowheads="1"/>
          </p:cNvSpPr>
          <p:nvPr/>
        </p:nvSpPr>
        <p:spPr bwMode="auto">
          <a:xfrm>
            <a:off x="8143875" y="2214563"/>
            <a:ext cx="785813" cy="214312"/>
          </a:xfrm>
          <a:prstGeom prst="ellips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7657" name="9 - Έλλειψη"/>
          <p:cNvSpPr>
            <a:spLocks noChangeArrowheads="1"/>
          </p:cNvSpPr>
          <p:nvPr/>
        </p:nvSpPr>
        <p:spPr bwMode="auto">
          <a:xfrm>
            <a:off x="8143875" y="2428875"/>
            <a:ext cx="785813" cy="285750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0"/>
            <a:ext cx="3943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1571625"/>
            <a:ext cx="26384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4357688"/>
            <a:ext cx="43576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5 - Έλλειψη"/>
          <p:cNvSpPr>
            <a:spLocks noChangeArrowheads="1"/>
          </p:cNvSpPr>
          <p:nvPr/>
        </p:nvSpPr>
        <p:spPr bwMode="auto">
          <a:xfrm>
            <a:off x="1071563" y="1357313"/>
            <a:ext cx="785812" cy="28575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8679" name="8 - TextBox"/>
          <p:cNvSpPr txBox="1">
            <a:spLocks noChangeArrowheads="1"/>
          </p:cNvSpPr>
          <p:nvPr/>
        </p:nvSpPr>
        <p:spPr bwMode="auto">
          <a:xfrm>
            <a:off x="1285875" y="2500313"/>
            <a:ext cx="285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Επιλέγουμε τα στατιστικά μέτρα που θα υπολογιστούν για τη μεταβλητή μας</a:t>
            </a:r>
          </a:p>
        </p:txBody>
      </p:sp>
      <p:sp>
        <p:nvSpPr>
          <p:cNvPr id="28680" name="9 - Έλλειψη"/>
          <p:cNvSpPr>
            <a:spLocks noChangeArrowheads="1"/>
          </p:cNvSpPr>
          <p:nvPr/>
        </p:nvSpPr>
        <p:spPr bwMode="auto">
          <a:xfrm>
            <a:off x="6143625" y="1571625"/>
            <a:ext cx="785813" cy="285750"/>
          </a:xfrm>
          <a:prstGeom prst="ellips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8681" name="10 - TextBox"/>
          <p:cNvSpPr txBox="1">
            <a:spLocks noChangeArrowheads="1"/>
          </p:cNvSpPr>
          <p:nvPr/>
        </p:nvSpPr>
        <p:spPr bwMode="auto">
          <a:xfrm>
            <a:off x="6215063" y="2071688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00B0F0"/>
                </a:solidFill>
              </a:rPr>
              <a:t>Επιλέγουμε το κατάλληλο για τη μεταβλητή γράφημα</a:t>
            </a:r>
          </a:p>
        </p:txBody>
      </p:sp>
      <p:sp>
        <p:nvSpPr>
          <p:cNvPr id="28682" name="11 - TextBox"/>
          <p:cNvSpPr txBox="1">
            <a:spLocks noChangeArrowheads="1"/>
          </p:cNvSpPr>
          <p:nvPr/>
        </p:nvSpPr>
        <p:spPr bwMode="auto">
          <a:xfrm>
            <a:off x="5715000" y="4929188"/>
            <a:ext cx="2143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Επιλέγουμε το </a:t>
            </a:r>
            <a:r>
              <a:rPr lang="en-US" sz="1200">
                <a:solidFill>
                  <a:srgbClr val="808000"/>
                </a:solidFill>
              </a:rPr>
              <a:t>format</a:t>
            </a:r>
            <a:endParaRPr lang="el-GR" sz="1200">
              <a:solidFill>
                <a:srgbClr val="808000"/>
              </a:solidFill>
              <a:latin typeface="Arial" charset="0"/>
            </a:endParaRPr>
          </a:p>
        </p:txBody>
      </p:sp>
      <p:sp>
        <p:nvSpPr>
          <p:cNvPr id="28683" name="12 - Έλλειψη"/>
          <p:cNvSpPr>
            <a:spLocks noChangeArrowheads="1"/>
          </p:cNvSpPr>
          <p:nvPr/>
        </p:nvSpPr>
        <p:spPr bwMode="auto">
          <a:xfrm>
            <a:off x="2000250" y="4286250"/>
            <a:ext cx="785813" cy="285750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Ανάλυση Δεδομένων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357313"/>
            <a:ext cx="40100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1500188"/>
            <a:ext cx="28575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3857625"/>
            <a:ext cx="2986087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Στούντιο">
  <a:themeElements>
    <a:clrScheme name="Στούντιο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Στούντιο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lnDef>
  </a:objectDefaults>
  <a:extraClrSchemeLst>
    <a:extraClrScheme>
      <a:clrScheme name="Στούντιο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2003</TotalTime>
  <Words>795</Words>
  <Application>Microsoft Office PowerPoint</Application>
  <PresentationFormat>On-screen Show (4:3)</PresentationFormat>
  <Paragraphs>175</Paragraphs>
  <Slides>50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Cambria</vt:lpstr>
      <vt:lpstr>Times New Roman</vt:lpstr>
      <vt:lpstr>Wingdings</vt:lpstr>
      <vt:lpstr>Στούντιο</vt:lpstr>
      <vt:lpstr>Θέμα του Office</vt:lpstr>
      <vt:lpstr>Εικόνα bitmap</vt:lpstr>
      <vt:lpstr>ΑΝΑΛΥΣΗ ΔΕΔΟΜΕΝΩΝ</vt:lpstr>
      <vt:lpstr>Άδειες Χρήσης</vt:lpstr>
      <vt:lpstr>Χρηματοδότηση</vt:lpstr>
      <vt:lpstr>Περιεχόμενα Διάλεξης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Γραφήματα</vt:lpstr>
      <vt:lpstr>Γραφήματα</vt:lpstr>
      <vt:lpstr>Γραφήματα – Bar Charts</vt:lpstr>
      <vt:lpstr>Γραφήματα – Bar Charts</vt:lpstr>
      <vt:lpstr>Γραφήματα – Bar Charts</vt:lpstr>
      <vt:lpstr>Γραφήματα – Bar Charts</vt:lpstr>
      <vt:lpstr>Γραφήματα – Bar Charts</vt:lpstr>
      <vt:lpstr>Γραφήματα – Bar Charts</vt:lpstr>
      <vt:lpstr>Γραφήματα – Bar Charts</vt:lpstr>
      <vt:lpstr>Γραφήματα – Pie Charts</vt:lpstr>
      <vt:lpstr>Γραφήματα – Pie Charts</vt:lpstr>
      <vt:lpstr>Γραφήματα – Boxplot</vt:lpstr>
      <vt:lpstr>Γραφήματα – Boxplot</vt:lpstr>
      <vt:lpstr>Γραφήματα – Boxplot</vt:lpstr>
      <vt:lpstr>Γραφήματα – Boxplot</vt:lpstr>
      <vt:lpstr>Γραφήματα – Boxplot</vt:lpstr>
      <vt:lpstr>Γραφήματα – Boxplot</vt:lpstr>
      <vt:lpstr>Γραφήματα – Boxplot</vt:lpstr>
      <vt:lpstr>Γραφήματα – Error Bar</vt:lpstr>
      <vt:lpstr>Γραφήματα – Error Bar</vt:lpstr>
      <vt:lpstr>Γραφήματα – Scatter / Dot</vt:lpstr>
      <vt:lpstr>Γραφήματα – Scatter / Dot</vt:lpstr>
      <vt:lpstr>Γραφήματα – Scatter / Dot</vt:lpstr>
      <vt:lpstr>Γραφήματα – Scatter / Dot</vt:lpstr>
      <vt:lpstr>Γραφήματα – Scatter / Dot</vt:lpstr>
      <vt:lpstr>Γραφήματα – Scatter / Dot</vt:lpstr>
      <vt:lpstr>Γραφήματα – Histogram</vt:lpstr>
      <vt:lpstr>Γραφήματα – Histogram</vt:lpstr>
      <vt:lpstr>Γραφήματα – Histogram</vt:lpstr>
      <vt:lpstr>Γραφήματα – Histogram</vt:lpstr>
    </vt:vector>
  </TitlesOfParts>
  <Company>University of Aegean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ΑΝΑΛΥΣΗ ΔΕΔΟΜΕΝΩΝ</dc:title>
  <dc:creator>e.gaki</dc:creator>
  <cp:lastModifiedBy>Eleni Gaki</cp:lastModifiedBy>
  <cp:revision>146</cp:revision>
  <dcterms:created xsi:type="dcterms:W3CDTF">2009-09-29T10:20:01Z</dcterms:created>
  <dcterms:modified xsi:type="dcterms:W3CDTF">2015-11-11T13:39:21Z</dcterms:modified>
</cp:coreProperties>
</file>