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05" r:id="rId1"/>
  </p:sldMasterIdLst>
  <p:notesMasterIdLst>
    <p:notesMasterId r:id="rId44"/>
  </p:notesMasterIdLst>
  <p:sldIdLst>
    <p:sldId id="317" r:id="rId2"/>
    <p:sldId id="355" r:id="rId3"/>
    <p:sldId id="303" r:id="rId4"/>
    <p:sldId id="257" r:id="rId5"/>
    <p:sldId id="288" r:id="rId6"/>
    <p:sldId id="306" r:id="rId7"/>
    <p:sldId id="259" r:id="rId8"/>
    <p:sldId id="258" r:id="rId9"/>
    <p:sldId id="298" r:id="rId10"/>
    <p:sldId id="295" r:id="rId11"/>
    <p:sldId id="284" r:id="rId12"/>
    <p:sldId id="307" r:id="rId13"/>
    <p:sldId id="262" r:id="rId14"/>
    <p:sldId id="264" r:id="rId15"/>
    <p:sldId id="265" r:id="rId16"/>
    <p:sldId id="266" r:id="rId17"/>
    <p:sldId id="267" r:id="rId18"/>
    <p:sldId id="269" r:id="rId19"/>
    <p:sldId id="296" r:id="rId20"/>
    <p:sldId id="283" r:id="rId21"/>
    <p:sldId id="308" r:id="rId22"/>
    <p:sldId id="299" r:id="rId23"/>
    <p:sldId id="300" r:id="rId24"/>
    <p:sldId id="301" r:id="rId25"/>
    <p:sldId id="270" r:id="rId26"/>
    <p:sldId id="309" r:id="rId27"/>
    <p:sldId id="275" r:id="rId28"/>
    <p:sldId id="289" r:id="rId29"/>
    <p:sldId id="277" r:id="rId30"/>
    <p:sldId id="297" r:id="rId31"/>
    <p:sldId id="278" r:id="rId32"/>
    <p:sldId id="310" r:id="rId33"/>
    <p:sldId id="313" r:id="rId34"/>
    <p:sldId id="302" r:id="rId35"/>
    <p:sldId id="280" r:id="rId36"/>
    <p:sldId id="290" r:id="rId37"/>
    <p:sldId id="291" r:id="rId38"/>
    <p:sldId id="292" r:id="rId39"/>
    <p:sldId id="293" r:id="rId40"/>
    <p:sldId id="311" r:id="rId41"/>
    <p:sldId id="294" r:id="rId42"/>
    <p:sldId id="357" r:id="rId4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6DB0"/>
    <a:srgbClr val="E22000"/>
    <a:srgbClr val="EA0064"/>
    <a:srgbClr val="BF016E"/>
    <a:srgbClr val="7102E0"/>
    <a:srgbClr val="9B57FF"/>
    <a:srgbClr val="4A00B8"/>
    <a:srgbClr val="F5C2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30" autoAdjust="0"/>
    <p:restoredTop sz="90404" autoAdjust="0"/>
  </p:normalViewPr>
  <p:slideViewPr>
    <p:cSldViewPr>
      <p:cViewPr varScale="1">
        <p:scale>
          <a:sx n="103" d="100"/>
          <a:sy n="103" d="100"/>
        </p:scale>
        <p:origin x="1728" y="102"/>
      </p:cViewPr>
      <p:guideLst>
        <p:guide orient="horz" pos="2160"/>
        <p:guide pos="2880"/>
      </p:guideLst>
    </p:cSldViewPr>
  </p:slideViewPr>
  <p:outlineViewPr>
    <p:cViewPr>
      <p:scale>
        <a:sx n="33" d="100"/>
        <a:sy n="33" d="100"/>
      </p:scale>
      <p:origin x="0" y="7530"/>
    </p:cViewPr>
  </p:outlineViewPr>
  <p:notesTextViewPr>
    <p:cViewPr>
      <p:scale>
        <a:sx n="100" d="100"/>
        <a:sy n="100" d="100"/>
      </p:scale>
      <p:origin x="0" y="0"/>
    </p:cViewPr>
  </p:notesTextViewPr>
  <p:sorterViewPr>
    <p:cViewPr varScale="1">
      <p:scale>
        <a:sx n="100" d="100"/>
        <a:sy n="100" d="100"/>
      </p:scale>
      <p:origin x="0" y="-2706"/>
    </p:cViewPr>
  </p:sorterViewPr>
  <p:notesViewPr>
    <p:cSldViewPr>
      <p:cViewPr varScale="1">
        <p:scale>
          <a:sx n="90" d="100"/>
          <a:sy n="90" d="100"/>
        </p:scale>
        <p:origin x="-369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422B10-FE80-4935-B9C9-55F2DE02CE53}" type="datetimeFigureOut">
              <a:rPr lang="en-US" smtClean="0"/>
              <a:pPr/>
              <a:t>10/29/2020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974C31-EB4A-4B21-8134-CB5741A1DC5F}" type="slidenum">
              <a:rPr lang="en-US" smtClean="0"/>
              <a:pPr/>
              <a:t>‹#›</a:t>
            </a:fld>
            <a:endParaRPr lang="en-US"/>
          </a:p>
        </p:txBody>
      </p:sp>
    </p:spTree>
    <p:extLst>
      <p:ext uri="{BB962C8B-B14F-4D97-AF65-F5344CB8AC3E}">
        <p14:creationId xmlns:p14="http://schemas.microsoft.com/office/powerpoint/2010/main" val="2113143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39974C31-EB4A-4B21-8134-CB5741A1DC5F}" type="slidenum">
              <a:rPr lang="en-US" smtClean="0"/>
              <a:pPr/>
              <a:t>1</a:t>
            </a:fld>
            <a:endParaRPr lang="en-US"/>
          </a:p>
        </p:txBody>
      </p:sp>
    </p:spTree>
    <p:extLst>
      <p:ext uri="{BB962C8B-B14F-4D97-AF65-F5344CB8AC3E}">
        <p14:creationId xmlns:p14="http://schemas.microsoft.com/office/powerpoint/2010/main" val="20598037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974C31-EB4A-4B21-8134-CB5741A1DC5F}" type="slidenum">
              <a:rPr lang="en-US" smtClean="0"/>
              <a:pPr/>
              <a:t>25</a:t>
            </a:fld>
            <a:endParaRPr lang="en-US"/>
          </a:p>
        </p:txBody>
      </p:sp>
    </p:spTree>
    <p:extLst>
      <p:ext uri="{BB962C8B-B14F-4D97-AF65-F5344CB8AC3E}">
        <p14:creationId xmlns:p14="http://schemas.microsoft.com/office/powerpoint/2010/main" val="41483051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200" kern="1200" dirty="0">
                <a:solidFill>
                  <a:schemeClr val="tx1"/>
                </a:solidFill>
                <a:effectLst/>
                <a:latin typeface="+mn-lt"/>
                <a:ea typeface="+mn-ea"/>
                <a:cs typeface="+mn-cs"/>
              </a:rPr>
              <a:t>Όσο προχωράτε με την Άσκηση της Επιχειρηματικότητας, θα ανακαλύψετε ότι η αποδεκτή απώλειά σας αλλάζει</a:t>
            </a:r>
            <a:r>
              <a:rPr lang="el-GR" sz="1200" kern="1200" baseline="0" dirty="0">
                <a:solidFill>
                  <a:schemeClr val="tx1"/>
                </a:solidFill>
                <a:effectLst/>
                <a:latin typeface="+mn-lt"/>
                <a:ea typeface="+mn-ea"/>
                <a:cs typeface="+mn-cs"/>
              </a:rPr>
              <a:t> </a:t>
            </a:r>
            <a:r>
              <a:rPr lang="el-GR" sz="1200" kern="1200" dirty="0">
                <a:solidFill>
                  <a:schemeClr val="tx1"/>
                </a:solidFill>
                <a:effectLst/>
                <a:latin typeface="+mn-lt"/>
                <a:ea typeface="+mn-ea"/>
                <a:cs typeface="+mn-cs"/>
              </a:rPr>
              <a:t>(συνήθως αυξάνεται) με κάθε δράση. Γιατί; Η ιδέα σας λαμβάνει μεγαλύτερη αποδοχή, διαθέτετε στέρεη και αυξανόμενη βάση γνώσης, περισσότεροι άνθρωποι αποτελούν, πλέον, μέλη της ομάδας σας, τα αποθέματα πόρων</a:t>
            </a:r>
            <a:r>
              <a:rPr lang="el-GR" sz="1200" kern="1200" baseline="0" dirty="0">
                <a:solidFill>
                  <a:schemeClr val="tx1"/>
                </a:solidFill>
                <a:effectLst/>
                <a:latin typeface="+mn-lt"/>
                <a:ea typeface="+mn-ea"/>
                <a:cs typeface="+mn-cs"/>
              </a:rPr>
              <a:t> </a:t>
            </a:r>
            <a:r>
              <a:rPr lang="el-GR" sz="1200" kern="1200" dirty="0">
                <a:solidFill>
                  <a:schemeClr val="tx1"/>
                </a:solidFill>
                <a:effectLst/>
                <a:latin typeface="+mn-lt"/>
                <a:ea typeface="+mn-ea"/>
                <a:cs typeface="+mn-cs"/>
              </a:rPr>
              <a:t>αυξάνονται και η συνολική εμπιστοσύνη σας στην ικανότητά σας να δράσετε αυξάνεται. Μέσα από την εξάσκηση,</a:t>
            </a:r>
            <a:r>
              <a:rPr lang="el-GR" sz="1200" kern="1200" baseline="0" dirty="0">
                <a:solidFill>
                  <a:schemeClr val="tx1"/>
                </a:solidFill>
                <a:effectLst/>
                <a:latin typeface="+mn-lt"/>
                <a:ea typeface="+mn-ea"/>
                <a:cs typeface="+mn-cs"/>
              </a:rPr>
              <a:t> </a:t>
            </a:r>
            <a:r>
              <a:rPr lang="el-GR" sz="1200" kern="1200" dirty="0">
                <a:solidFill>
                  <a:schemeClr val="tx1"/>
                </a:solidFill>
                <a:effectLst/>
                <a:latin typeface="+mn-lt"/>
                <a:ea typeface="+mn-ea"/>
                <a:cs typeface="+mn-cs"/>
              </a:rPr>
              <a:t>θα είστε σε θέση να αντιμετωπίσετε την ακραία αβεβαιότητα, να την ελέγξετε και να τη χρησιμοποιήσετε για να</a:t>
            </a:r>
            <a:r>
              <a:rPr lang="el-GR" sz="1200" kern="1200" baseline="0" dirty="0">
                <a:solidFill>
                  <a:schemeClr val="tx1"/>
                </a:solidFill>
                <a:effectLst/>
                <a:latin typeface="+mn-lt"/>
                <a:ea typeface="+mn-ea"/>
                <a:cs typeface="+mn-cs"/>
              </a:rPr>
              <a:t> </a:t>
            </a:r>
            <a:r>
              <a:rPr lang="el-GR" sz="1200" kern="1200" dirty="0">
                <a:solidFill>
                  <a:schemeClr val="tx1"/>
                </a:solidFill>
                <a:effectLst/>
                <a:latin typeface="+mn-lt"/>
                <a:ea typeface="+mn-ea"/>
                <a:cs typeface="+mn-cs"/>
              </a:rPr>
              <a:t>σας βοηθήσει να δημιουργήσετε ό,τι άλλοι δεν μπορούν.</a:t>
            </a:r>
          </a:p>
          <a:p>
            <a:endParaRPr lang="en-US" dirty="0"/>
          </a:p>
        </p:txBody>
      </p:sp>
      <p:sp>
        <p:nvSpPr>
          <p:cNvPr id="4" name="Slide Number Placeholder 3"/>
          <p:cNvSpPr>
            <a:spLocks noGrp="1"/>
          </p:cNvSpPr>
          <p:nvPr>
            <p:ph type="sldNum" sz="quarter" idx="10"/>
          </p:nvPr>
        </p:nvSpPr>
        <p:spPr/>
        <p:txBody>
          <a:bodyPr/>
          <a:lstStyle/>
          <a:p>
            <a:fld id="{39974C31-EB4A-4B21-8134-CB5741A1DC5F}" type="slidenum">
              <a:rPr lang="en-US" smtClean="0"/>
              <a:pPr/>
              <a:t>29</a:t>
            </a:fld>
            <a:endParaRPr lang="en-US"/>
          </a:p>
        </p:txBody>
      </p:sp>
    </p:spTree>
    <p:extLst>
      <p:ext uri="{BB962C8B-B14F-4D97-AF65-F5344CB8AC3E}">
        <p14:creationId xmlns:p14="http://schemas.microsoft.com/office/powerpoint/2010/main" val="15225594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974C31-EB4A-4B21-8134-CB5741A1DC5F}" type="slidenum">
              <a:rPr lang="en-US" smtClean="0"/>
              <a:pPr/>
              <a:t>31</a:t>
            </a:fld>
            <a:endParaRPr lang="en-US"/>
          </a:p>
        </p:txBody>
      </p:sp>
    </p:spTree>
    <p:extLst>
      <p:ext uri="{BB962C8B-B14F-4D97-AF65-F5344CB8AC3E}">
        <p14:creationId xmlns:p14="http://schemas.microsoft.com/office/powerpoint/2010/main" val="19418402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974C31-EB4A-4B21-8134-CB5741A1DC5F}" type="slidenum">
              <a:rPr lang="en-US" smtClean="0"/>
              <a:pPr/>
              <a:t>35</a:t>
            </a:fld>
            <a:endParaRPr lang="en-US"/>
          </a:p>
        </p:txBody>
      </p:sp>
    </p:spTree>
    <p:extLst>
      <p:ext uri="{BB962C8B-B14F-4D97-AF65-F5344CB8AC3E}">
        <p14:creationId xmlns:p14="http://schemas.microsoft.com/office/powerpoint/2010/main" val="40982638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974C31-EB4A-4B21-8134-CB5741A1DC5F}" type="slidenum">
              <a:rPr lang="en-US" smtClean="0"/>
              <a:pPr/>
              <a:t>41</a:t>
            </a:fld>
            <a:endParaRPr lang="en-US"/>
          </a:p>
        </p:txBody>
      </p:sp>
    </p:spTree>
    <p:extLst>
      <p:ext uri="{BB962C8B-B14F-4D97-AF65-F5344CB8AC3E}">
        <p14:creationId xmlns:p14="http://schemas.microsoft.com/office/powerpoint/2010/main" val="260074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39974C31-EB4A-4B21-8134-CB5741A1DC5F}" type="slidenum">
              <a:rPr lang="en-US" smtClean="0"/>
              <a:pPr/>
              <a:t>2</a:t>
            </a:fld>
            <a:endParaRPr lang="en-US"/>
          </a:p>
        </p:txBody>
      </p:sp>
    </p:spTree>
    <p:extLst>
      <p:ext uri="{BB962C8B-B14F-4D97-AF65-F5344CB8AC3E}">
        <p14:creationId xmlns:p14="http://schemas.microsoft.com/office/powerpoint/2010/main" val="577178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974C31-EB4A-4B21-8134-CB5741A1DC5F}" type="slidenum">
              <a:rPr lang="en-US" smtClean="0"/>
              <a:pPr/>
              <a:t>6</a:t>
            </a:fld>
            <a:endParaRPr lang="en-US"/>
          </a:p>
        </p:txBody>
      </p:sp>
    </p:spTree>
    <p:extLst>
      <p:ext uri="{BB962C8B-B14F-4D97-AF65-F5344CB8AC3E}">
        <p14:creationId xmlns:p14="http://schemas.microsoft.com/office/powerpoint/2010/main" val="2631190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9974C31-EB4A-4B21-8134-CB5741A1DC5F}" type="slidenum">
              <a:rPr lang="en-US" smtClean="0"/>
              <a:pPr/>
              <a:t>7</a:t>
            </a:fld>
            <a:endParaRPr lang="en-US"/>
          </a:p>
        </p:txBody>
      </p:sp>
    </p:spTree>
    <p:extLst>
      <p:ext uri="{BB962C8B-B14F-4D97-AF65-F5344CB8AC3E}">
        <p14:creationId xmlns:p14="http://schemas.microsoft.com/office/powerpoint/2010/main" val="27544064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974C31-EB4A-4B21-8134-CB5741A1DC5F}" type="slidenum">
              <a:rPr lang="en-US" smtClean="0"/>
              <a:pPr/>
              <a:t>8</a:t>
            </a:fld>
            <a:endParaRPr lang="en-US"/>
          </a:p>
        </p:txBody>
      </p:sp>
    </p:spTree>
    <p:extLst>
      <p:ext uri="{BB962C8B-B14F-4D97-AF65-F5344CB8AC3E}">
        <p14:creationId xmlns:p14="http://schemas.microsoft.com/office/powerpoint/2010/main" val="12987525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39974C31-EB4A-4B21-8134-CB5741A1DC5F}" type="slidenum">
              <a:rPr lang="en-US" smtClean="0"/>
              <a:pPr/>
              <a:t>10</a:t>
            </a:fld>
            <a:endParaRPr lang="en-US"/>
          </a:p>
        </p:txBody>
      </p:sp>
    </p:spTree>
    <p:extLst>
      <p:ext uri="{BB962C8B-B14F-4D97-AF65-F5344CB8AC3E}">
        <p14:creationId xmlns:p14="http://schemas.microsoft.com/office/powerpoint/2010/main" val="1332909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974C31-EB4A-4B21-8134-CB5741A1DC5F}" type="slidenum">
              <a:rPr lang="en-US" smtClean="0"/>
              <a:pPr/>
              <a:t>14</a:t>
            </a:fld>
            <a:endParaRPr lang="en-US"/>
          </a:p>
        </p:txBody>
      </p:sp>
    </p:spTree>
    <p:extLst>
      <p:ext uri="{BB962C8B-B14F-4D97-AF65-F5344CB8AC3E}">
        <p14:creationId xmlns:p14="http://schemas.microsoft.com/office/powerpoint/2010/main" val="10556198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9974C31-EB4A-4B21-8134-CB5741A1DC5F}" type="slidenum">
              <a:rPr lang="en-US" smtClean="0"/>
              <a:pPr/>
              <a:t>17</a:t>
            </a:fld>
            <a:endParaRPr lang="en-US"/>
          </a:p>
        </p:txBody>
      </p:sp>
    </p:spTree>
    <p:extLst>
      <p:ext uri="{BB962C8B-B14F-4D97-AF65-F5344CB8AC3E}">
        <p14:creationId xmlns:p14="http://schemas.microsoft.com/office/powerpoint/2010/main" val="27060725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974C31-EB4A-4B21-8134-CB5741A1DC5F}" type="slidenum">
              <a:rPr lang="en-US" smtClean="0"/>
              <a:pPr/>
              <a:t>18</a:t>
            </a:fld>
            <a:endParaRPr lang="en-US"/>
          </a:p>
        </p:txBody>
      </p:sp>
    </p:spTree>
    <p:extLst>
      <p:ext uri="{BB962C8B-B14F-4D97-AF65-F5344CB8AC3E}">
        <p14:creationId xmlns:p14="http://schemas.microsoft.com/office/powerpoint/2010/main" val="4084241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958069B-DF82-4D9C-A68A-EEF8C011EB7F}"/>
              </a:ext>
            </a:extLst>
          </p:cNvPr>
          <p:cNvSpPr>
            <a:spLocks noGrp="1"/>
          </p:cNvSpPr>
          <p:nvPr>
            <p:ph type="ctrTitle"/>
          </p:nvPr>
        </p:nvSpPr>
        <p:spPr>
          <a:xfrm>
            <a:off x="1143000" y="1122363"/>
            <a:ext cx="6858000" cy="2387600"/>
          </a:xfrm>
        </p:spPr>
        <p:txBody>
          <a:bodyPr anchor="b"/>
          <a:lstStyle>
            <a:lvl1pPr algn="ctr">
              <a:defRPr sz="45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6DE53DD8-7CDD-4DE4-85BD-BF009FBFF609}"/>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E4440454-0A41-4878-9049-3E33420639C5}"/>
              </a:ext>
            </a:extLst>
          </p:cNvPr>
          <p:cNvSpPr>
            <a:spLocks noGrp="1"/>
          </p:cNvSpPr>
          <p:nvPr>
            <p:ph type="dt" sz="half" idx="10"/>
          </p:nvPr>
        </p:nvSpPr>
        <p:spPr/>
        <p:txBody>
          <a:bodyPr/>
          <a:lstStyle/>
          <a:p>
            <a:fld id="{583A977F-2504-E741-85B4-8F01994E1F25}" type="datetimeFigureOut">
              <a:rPr lang="en-US" smtClean="0"/>
              <a:t>10/29/2020</a:t>
            </a:fld>
            <a:endParaRPr lang="en-US" dirty="0"/>
          </a:p>
        </p:txBody>
      </p:sp>
      <p:sp>
        <p:nvSpPr>
          <p:cNvPr id="5" name="Θέση υποσέλιδου 4">
            <a:extLst>
              <a:ext uri="{FF2B5EF4-FFF2-40B4-BE49-F238E27FC236}">
                <a16:creationId xmlns:a16="http://schemas.microsoft.com/office/drawing/2014/main" id="{6DBD1500-AC16-4AFA-9EC8-EAAEC2BC79F1}"/>
              </a:ext>
            </a:extLst>
          </p:cNvPr>
          <p:cNvSpPr>
            <a:spLocks noGrp="1"/>
          </p:cNvSpPr>
          <p:nvPr>
            <p:ph type="ftr" sz="quarter" idx="11"/>
          </p:nvPr>
        </p:nvSpPr>
        <p:spPr/>
        <p:txBody>
          <a:bodyPr/>
          <a:lstStyle/>
          <a:p>
            <a:r>
              <a:rPr lang="fr-FR"/>
              <a:t>Neck, Entrepreneurship. © SAGE Publications, 2018.</a:t>
            </a:r>
            <a:endParaRPr lang="en-US" dirty="0"/>
          </a:p>
        </p:txBody>
      </p:sp>
      <p:sp>
        <p:nvSpPr>
          <p:cNvPr id="6" name="Θέση αριθμού διαφάνειας 5">
            <a:extLst>
              <a:ext uri="{FF2B5EF4-FFF2-40B4-BE49-F238E27FC236}">
                <a16:creationId xmlns:a16="http://schemas.microsoft.com/office/drawing/2014/main" id="{4E0D298C-25F9-40B8-ABFE-ADAD182B1629}"/>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27113984"/>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F98046C-A002-46A6-91E7-88E8F20D909A}"/>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879BF4B7-2757-4662-B1FC-3D558D5F68BF}"/>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ABB3A04B-9562-4F6E-B5E2-738B215F49B0}"/>
              </a:ext>
            </a:extLst>
          </p:cNvPr>
          <p:cNvSpPr>
            <a:spLocks noGrp="1"/>
          </p:cNvSpPr>
          <p:nvPr>
            <p:ph type="dt" sz="half" idx="10"/>
          </p:nvPr>
        </p:nvSpPr>
        <p:spPr/>
        <p:txBody>
          <a:bodyPr/>
          <a:lstStyle/>
          <a:p>
            <a:fld id="{DE9A7C16-FAF2-2C41-B697-563997C522AD}" type="datetimeFigureOut">
              <a:rPr lang="en-US" smtClean="0"/>
              <a:t>10/29/2020</a:t>
            </a:fld>
            <a:endParaRPr lang="en-US" dirty="0"/>
          </a:p>
        </p:txBody>
      </p:sp>
      <p:sp>
        <p:nvSpPr>
          <p:cNvPr id="5" name="Θέση υποσέλιδου 4">
            <a:extLst>
              <a:ext uri="{FF2B5EF4-FFF2-40B4-BE49-F238E27FC236}">
                <a16:creationId xmlns:a16="http://schemas.microsoft.com/office/drawing/2014/main" id="{BFD43558-067C-482F-BC09-5A41C3B0AE0A}"/>
              </a:ext>
            </a:extLst>
          </p:cNvPr>
          <p:cNvSpPr>
            <a:spLocks noGrp="1"/>
          </p:cNvSpPr>
          <p:nvPr>
            <p:ph type="ftr" sz="quarter" idx="11"/>
          </p:nvPr>
        </p:nvSpPr>
        <p:spPr/>
        <p:txBody>
          <a:bodyPr/>
          <a:lstStyle/>
          <a:p>
            <a:r>
              <a:rPr lang="fr-FR"/>
              <a:t>Neck, Entrepreneurship. © SAGE Publications, 2018.</a:t>
            </a:r>
            <a:endParaRPr lang="en-US" dirty="0"/>
          </a:p>
        </p:txBody>
      </p:sp>
      <p:sp>
        <p:nvSpPr>
          <p:cNvPr id="6" name="Θέση αριθμού διαφάνειας 5">
            <a:extLst>
              <a:ext uri="{FF2B5EF4-FFF2-40B4-BE49-F238E27FC236}">
                <a16:creationId xmlns:a16="http://schemas.microsoft.com/office/drawing/2014/main" id="{B4842E57-6E45-42CB-9E66-F8C3F7D73DFE}"/>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59907623"/>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99896254-6CCC-4246-81D6-EF26D8B75BA7}"/>
              </a:ext>
            </a:extLst>
          </p:cNvPr>
          <p:cNvSpPr>
            <a:spLocks noGrp="1"/>
          </p:cNvSpPr>
          <p:nvPr>
            <p:ph type="title" orient="vert"/>
          </p:nvPr>
        </p:nvSpPr>
        <p:spPr>
          <a:xfrm>
            <a:off x="6543675" y="365125"/>
            <a:ext cx="1971675"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B4EB682A-BBE1-4994-A0DB-C48F920F5E14}"/>
              </a:ext>
            </a:extLst>
          </p:cNvPr>
          <p:cNvSpPr>
            <a:spLocks noGrp="1"/>
          </p:cNvSpPr>
          <p:nvPr>
            <p:ph type="body" orient="vert" idx="1"/>
          </p:nvPr>
        </p:nvSpPr>
        <p:spPr>
          <a:xfrm>
            <a:off x="628650" y="365125"/>
            <a:ext cx="5800725"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CC2CE53C-C818-4C24-BA75-21F42967C0ED}"/>
              </a:ext>
            </a:extLst>
          </p:cNvPr>
          <p:cNvSpPr>
            <a:spLocks noGrp="1"/>
          </p:cNvSpPr>
          <p:nvPr>
            <p:ph type="dt" sz="half" idx="10"/>
          </p:nvPr>
        </p:nvSpPr>
        <p:spPr/>
        <p:txBody>
          <a:bodyPr/>
          <a:lstStyle/>
          <a:p>
            <a:fld id="{0A19D9EA-0687-604F-B97A-763B6765DF9F}" type="datetimeFigureOut">
              <a:rPr lang="en-US" smtClean="0"/>
              <a:t>10/29/2020</a:t>
            </a:fld>
            <a:endParaRPr lang="en-US" dirty="0"/>
          </a:p>
        </p:txBody>
      </p:sp>
      <p:sp>
        <p:nvSpPr>
          <p:cNvPr id="5" name="Θέση υποσέλιδου 4">
            <a:extLst>
              <a:ext uri="{FF2B5EF4-FFF2-40B4-BE49-F238E27FC236}">
                <a16:creationId xmlns:a16="http://schemas.microsoft.com/office/drawing/2014/main" id="{E6D2486C-3D0C-45C6-BA87-2EB37596B849}"/>
              </a:ext>
            </a:extLst>
          </p:cNvPr>
          <p:cNvSpPr>
            <a:spLocks noGrp="1"/>
          </p:cNvSpPr>
          <p:nvPr>
            <p:ph type="ftr" sz="quarter" idx="11"/>
          </p:nvPr>
        </p:nvSpPr>
        <p:spPr/>
        <p:txBody>
          <a:bodyPr/>
          <a:lstStyle/>
          <a:p>
            <a:r>
              <a:rPr lang="fr-FR"/>
              <a:t>Neck, Entrepreneurship. © SAGE Publications, 2018.</a:t>
            </a:r>
            <a:endParaRPr lang="en-US" dirty="0"/>
          </a:p>
        </p:txBody>
      </p:sp>
      <p:sp>
        <p:nvSpPr>
          <p:cNvPr id="6" name="Θέση αριθμού διαφάνειας 5">
            <a:extLst>
              <a:ext uri="{FF2B5EF4-FFF2-40B4-BE49-F238E27FC236}">
                <a16:creationId xmlns:a16="http://schemas.microsoft.com/office/drawing/2014/main" id="{95A634D3-E5C6-43BB-B671-F7F125AFEBC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21409985"/>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Learning Objective 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12877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1" y="152400"/>
            <a:ext cx="4724399" cy="2514600"/>
          </a:xfrm>
          <a:prstGeom prst="rect">
            <a:avLst/>
          </a:prstGeom>
        </p:spPr>
        <p:txBody>
          <a:bodyPr anchor="t">
            <a:normAutofit/>
          </a:bodyPr>
          <a:lstStyle>
            <a:lvl1pPr algn="l">
              <a:defRPr sz="3600" b="0">
                <a:solidFill>
                  <a:srgbClr val="FEF190"/>
                </a:solidFill>
              </a:defRPr>
            </a:lvl1pPr>
          </a:lstStyle>
          <a:p>
            <a:r>
              <a:rPr lang="en-US"/>
              <a:t>Click to edit Master title style</a:t>
            </a:r>
            <a:endParaRPr lang="en-US" dirty="0"/>
          </a:p>
        </p:txBody>
      </p:sp>
    </p:spTree>
    <p:extLst>
      <p:ext uri="{BB962C8B-B14F-4D97-AF65-F5344CB8AC3E}">
        <p14:creationId xmlns:p14="http://schemas.microsoft.com/office/powerpoint/2010/main" val="1402336663"/>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Purple">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305800" cy="1115456"/>
          </a:xfrm>
        </p:spPr>
        <p:txBody>
          <a:bodyPr/>
          <a:lstStyle>
            <a:lvl1pPr>
              <a:defRPr>
                <a:solidFill>
                  <a:srgbClr val="39029C"/>
                </a:solidFill>
              </a:defRPr>
            </a:lvl1pPr>
          </a:lstStyle>
          <a:p>
            <a:r>
              <a:rPr lang="en-US"/>
              <a:t>Click to edit Master title style</a:t>
            </a:r>
            <a:endParaRPr lang="en-US" dirty="0"/>
          </a:p>
        </p:txBody>
      </p:sp>
      <p:sp>
        <p:nvSpPr>
          <p:cNvPr id="7" name="Content Placeholder 2"/>
          <p:cNvSpPr>
            <a:spLocks noGrp="1"/>
          </p:cNvSpPr>
          <p:nvPr>
            <p:ph idx="1"/>
          </p:nvPr>
        </p:nvSpPr>
        <p:spPr>
          <a:xfrm>
            <a:off x="457200" y="2514600"/>
            <a:ext cx="8305800" cy="3581400"/>
          </a:xfrm>
        </p:spPr>
        <p:txBody>
          <a:bodyPr/>
          <a:lstStyle>
            <a:lvl1pPr>
              <a:defRPr>
                <a:solidFill>
                  <a:srgbClr val="7102E0"/>
                </a:solidFill>
              </a:defRPr>
            </a:lvl1pPr>
            <a:lvl2pPr>
              <a:defRPr>
                <a:solidFill>
                  <a:srgbClr val="7102E0"/>
                </a:solidFill>
              </a:defRPr>
            </a:lvl2pPr>
            <a:lvl3pPr>
              <a:defRPr>
                <a:solidFill>
                  <a:srgbClr val="7102E0"/>
                </a:solidFill>
              </a:defRPr>
            </a:lvl3pPr>
            <a:lvl4pPr>
              <a:defRPr>
                <a:solidFill>
                  <a:srgbClr val="7102E0"/>
                </a:solidFill>
              </a:defRPr>
            </a:lvl4pPr>
            <a:lvl5pPr>
              <a:defRPr>
                <a:solidFill>
                  <a:srgbClr val="7102E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p:cNvSpPr>
            <a:spLocks noGrp="1"/>
          </p:cNvSpPr>
          <p:nvPr>
            <p:ph type="ftr" sz="quarter" idx="11"/>
          </p:nvPr>
        </p:nvSpPr>
        <p:spPr>
          <a:xfrm>
            <a:off x="457200" y="6400800"/>
            <a:ext cx="3352800" cy="320675"/>
          </a:xfrm>
        </p:spPr>
        <p:txBody>
          <a:bodyPr/>
          <a:lstStyle/>
          <a:p>
            <a:r>
              <a:rPr lang="fr-FR"/>
              <a:t>Neck, Entrepreneurship. © SAGE Publications, 2018.</a:t>
            </a:r>
            <a:endParaRPr lang="en-US" dirty="0"/>
          </a:p>
        </p:txBody>
      </p:sp>
      <p:sp>
        <p:nvSpPr>
          <p:cNvPr id="9" name="Slide Number Placeholder 5"/>
          <p:cNvSpPr>
            <a:spLocks noGrp="1"/>
          </p:cNvSpPr>
          <p:nvPr>
            <p:ph type="sldNum" sz="quarter" idx="12"/>
          </p:nvPr>
        </p:nvSpPr>
        <p:spPr>
          <a:xfrm>
            <a:off x="8229600" y="6356350"/>
            <a:ext cx="533400" cy="365125"/>
          </a:xfrm>
        </p:spPr>
        <p:txBody>
          <a:bodyPr/>
          <a:lstStyle/>
          <a:p>
            <a:fld id="{B6F15528-21DE-4FAA-801E-634DDDAF4B2B}" type="slidenum">
              <a:rPr lang="en-US" smtClean="0"/>
              <a:pPr/>
              <a:t>‹#›</a:t>
            </a:fld>
            <a:endParaRPr lang="en-US"/>
          </a:p>
        </p:txBody>
      </p:sp>
      <p:sp>
        <p:nvSpPr>
          <p:cNvPr id="4" name="Text Placeholder 3"/>
          <p:cNvSpPr>
            <a:spLocks noGrp="1"/>
          </p:cNvSpPr>
          <p:nvPr>
            <p:ph type="body" sz="quarter" idx="13"/>
          </p:nvPr>
        </p:nvSpPr>
        <p:spPr>
          <a:xfrm>
            <a:off x="457200" y="762000"/>
            <a:ext cx="8305800" cy="304800"/>
          </a:xfrm>
        </p:spPr>
        <p:txBody>
          <a:bodyPr/>
          <a:lstStyle>
            <a:lvl1pPr marL="0" indent="0" algn="r">
              <a:buNone/>
              <a:defRPr sz="2000" cap="all" baseline="0">
                <a:solidFill>
                  <a:schemeClr val="bg1">
                    <a:lumMod val="65000"/>
                  </a:schemeClr>
                </a:solidFill>
              </a:defRPr>
            </a:lvl1pPr>
          </a:lstStyle>
          <a:p>
            <a:pPr lvl="0"/>
            <a:r>
              <a:rPr lang="en-US"/>
              <a:t>Edit Master text styles</a:t>
            </a:r>
          </a:p>
        </p:txBody>
      </p:sp>
    </p:spTree>
    <p:extLst>
      <p:ext uri="{BB962C8B-B14F-4D97-AF65-F5344CB8AC3E}">
        <p14:creationId xmlns:p14="http://schemas.microsoft.com/office/powerpoint/2010/main" val="4096659055"/>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Learning Objective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38400"/>
            <a:ext cx="8305800" cy="3687763"/>
          </a:xfrm>
        </p:spPr>
        <p:txBody>
          <a:bodyPr/>
          <a:lstStyle>
            <a:lvl1pPr marL="0" indent="0">
              <a:buNone/>
              <a:defRPr>
                <a:solidFill>
                  <a:srgbClr val="333399"/>
                </a:solidFill>
              </a:defRPr>
            </a:lvl1pPr>
            <a:lvl2pPr>
              <a:defRPr>
                <a:solidFill>
                  <a:srgbClr val="333399"/>
                </a:solidFill>
              </a:defRPr>
            </a:lvl2pPr>
            <a:lvl3pPr>
              <a:defRPr>
                <a:solidFill>
                  <a:srgbClr val="333399"/>
                </a:solidFill>
              </a:defRPr>
            </a:lvl3pPr>
            <a:lvl4pPr>
              <a:defRPr>
                <a:solidFill>
                  <a:srgbClr val="333399"/>
                </a:solidFill>
              </a:defRPr>
            </a:lvl4pPr>
            <a:lvl5pPr>
              <a:defRPr>
                <a:solidFill>
                  <a:srgbClr val="333399"/>
                </a:solidFill>
              </a:defRPr>
            </a:lvl5pPr>
          </a:lstStyle>
          <a:p>
            <a:pPr lvl="0"/>
            <a:r>
              <a:rPr lang="en-US"/>
              <a:t>Edit Master text styles</a:t>
            </a:r>
          </a:p>
        </p:txBody>
      </p:sp>
      <p:sp>
        <p:nvSpPr>
          <p:cNvPr id="5" name="Footer Placeholder 4"/>
          <p:cNvSpPr>
            <a:spLocks noGrp="1"/>
          </p:cNvSpPr>
          <p:nvPr>
            <p:ph type="ftr" sz="quarter" idx="11"/>
          </p:nvPr>
        </p:nvSpPr>
        <p:spPr/>
        <p:txBody>
          <a:bodyPr/>
          <a:lstStyle/>
          <a:p>
            <a:r>
              <a:rPr lang="fr-FR"/>
              <a:t>Neck, Entrepreneurship. © SAGE Publications, 2018.</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5" name="Title 14"/>
          <p:cNvSpPr>
            <a:spLocks noGrp="1"/>
          </p:cNvSpPr>
          <p:nvPr>
            <p:ph type="title"/>
          </p:nvPr>
        </p:nvSpPr>
        <p:spPr/>
        <p:txBody>
          <a:bodyPr/>
          <a:lstStyle>
            <a:lvl1pPr>
              <a:defRPr>
                <a:solidFill>
                  <a:srgbClr val="027578"/>
                </a:solidFill>
              </a:defRPr>
            </a:lvl1pPr>
          </a:lstStyle>
          <a:p>
            <a:r>
              <a:rPr lang="en-US"/>
              <a:t>Click to edit Master title style</a:t>
            </a:r>
            <a:endParaRPr lang="en-US" dirty="0"/>
          </a:p>
        </p:txBody>
      </p:sp>
    </p:spTree>
    <p:extLst>
      <p:ext uri="{BB962C8B-B14F-4D97-AF65-F5344CB8AC3E}">
        <p14:creationId xmlns:p14="http://schemas.microsoft.com/office/powerpoint/2010/main" val="3726707783"/>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A-Head Title">
    <p:spTree>
      <p:nvGrpSpPr>
        <p:cNvPr id="1" name=""/>
        <p:cNvGrpSpPr/>
        <p:nvPr/>
      </p:nvGrpSpPr>
      <p:grpSpPr>
        <a:xfrm>
          <a:off x="0" y="0"/>
          <a:ext cx="0" cy="0"/>
          <a:chOff x="0" y="0"/>
          <a:chExt cx="0" cy="0"/>
        </a:xfrm>
      </p:grpSpPr>
      <p:sp>
        <p:nvSpPr>
          <p:cNvPr id="8" name="Title 1"/>
          <p:cNvSpPr>
            <a:spLocks noGrp="1"/>
          </p:cNvSpPr>
          <p:nvPr>
            <p:ph type="title"/>
          </p:nvPr>
        </p:nvSpPr>
        <p:spPr>
          <a:xfrm>
            <a:off x="228600" y="304800"/>
            <a:ext cx="8686800" cy="1600200"/>
          </a:xfrm>
          <a:prstGeom prst="rect">
            <a:avLst/>
          </a:prstGeom>
        </p:spPr>
        <p:txBody>
          <a:bodyPr anchor="t">
            <a:normAutofit/>
          </a:bodyPr>
          <a:lstStyle>
            <a:lvl1pPr>
              <a:defRPr sz="5400">
                <a:solidFill>
                  <a:srgbClr val="0084D6"/>
                </a:solidFill>
              </a:defRPr>
            </a:lvl1pPr>
          </a:lstStyle>
          <a:p>
            <a:r>
              <a:rPr lang="en-US"/>
              <a:t>Click to edit Master title style</a:t>
            </a:r>
            <a:endParaRPr lang="en-US" dirty="0"/>
          </a:p>
        </p:txBody>
      </p:sp>
    </p:spTree>
    <p:extLst>
      <p:ext uri="{BB962C8B-B14F-4D97-AF65-F5344CB8AC3E}">
        <p14:creationId xmlns:p14="http://schemas.microsoft.com/office/powerpoint/2010/main" val="430807158"/>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Main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57200" y="6400800"/>
            <a:ext cx="3352800" cy="320675"/>
          </a:xfrm>
        </p:spPr>
        <p:txBody>
          <a:bodyPr/>
          <a:lstStyle/>
          <a:p>
            <a:r>
              <a:rPr lang="fr-FR"/>
              <a:t>Neck, Entrepreneurship. © SAGE Publications, 2018.</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0" name="Title 9"/>
          <p:cNvSpPr>
            <a:spLocks noGrp="1"/>
          </p:cNvSpPr>
          <p:nvPr>
            <p:ph type="title"/>
          </p:nvPr>
        </p:nvSpPr>
        <p:spPr/>
        <p:txBody>
          <a:bodyPr/>
          <a:lstStyle>
            <a:lvl1pPr>
              <a:defRPr>
                <a:solidFill>
                  <a:srgbClr val="BF016E"/>
                </a:solidFill>
              </a:defRPr>
            </a:lvl1pPr>
          </a:lstStyle>
          <a:p>
            <a:r>
              <a:rPr lang="en-US"/>
              <a:t>Click to edit Master title style</a:t>
            </a:r>
            <a:endParaRPr lang="en-US" dirty="0"/>
          </a:p>
        </p:txBody>
      </p:sp>
      <p:sp>
        <p:nvSpPr>
          <p:cNvPr id="12" name="Text Placeholder 11"/>
          <p:cNvSpPr>
            <a:spLocks noGrp="1"/>
          </p:cNvSpPr>
          <p:nvPr>
            <p:ph type="body" sz="quarter" idx="14"/>
          </p:nvPr>
        </p:nvSpPr>
        <p:spPr>
          <a:xfrm>
            <a:off x="457200" y="2500828"/>
            <a:ext cx="8305800" cy="3657600"/>
          </a:xfrm>
        </p:spPr>
        <p:txBody>
          <a:bodyPr/>
          <a:lstStyle>
            <a:lvl1pPr>
              <a:defRPr>
                <a:solidFill>
                  <a:srgbClr val="EA0064"/>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p:cNvSpPr>
            <a:spLocks noGrp="1"/>
          </p:cNvSpPr>
          <p:nvPr>
            <p:ph type="body" sz="quarter" idx="15"/>
          </p:nvPr>
        </p:nvSpPr>
        <p:spPr>
          <a:xfrm>
            <a:off x="457200" y="762000"/>
            <a:ext cx="8305800" cy="304800"/>
          </a:xfrm>
        </p:spPr>
        <p:txBody>
          <a:bodyPr>
            <a:noAutofit/>
          </a:bodyPr>
          <a:lstStyle>
            <a:lvl1pPr marL="0" indent="0" algn="r">
              <a:buNone/>
              <a:defRPr sz="2000" cap="all" baseline="0">
                <a:solidFill>
                  <a:schemeClr val="bg1">
                    <a:lumMod val="65000"/>
                  </a:schemeClr>
                </a:solidFill>
              </a:defRPr>
            </a:lvl1pPr>
          </a:lstStyle>
          <a:p>
            <a:pPr lvl="0"/>
            <a:r>
              <a:rPr lang="en-US"/>
              <a:t>Edit Master text styles</a:t>
            </a:r>
          </a:p>
        </p:txBody>
      </p:sp>
    </p:spTree>
    <p:extLst>
      <p:ext uri="{BB962C8B-B14F-4D97-AF65-F5344CB8AC3E}">
        <p14:creationId xmlns:p14="http://schemas.microsoft.com/office/powerpoint/2010/main" val="3441008312"/>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Critical Thinking ">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28600" y="1352550"/>
            <a:ext cx="8610600" cy="1619250"/>
          </a:xfrm>
        </p:spPr>
        <p:txBody>
          <a:bodyPr/>
          <a:lstStyle>
            <a:lvl1pPr marL="0" indent="0">
              <a:buNone/>
              <a:defRPr>
                <a:solidFill>
                  <a:srgbClr val="5EBB01"/>
                </a:solidFill>
              </a:defRPr>
            </a:lvl1pPr>
          </a:lstStyle>
          <a:p>
            <a:pPr lvl="0"/>
            <a:r>
              <a:rPr lang="en-US"/>
              <a:t>Edit Master text styles</a:t>
            </a:r>
          </a:p>
        </p:txBody>
      </p:sp>
    </p:spTree>
    <p:extLst>
      <p:ext uri="{BB962C8B-B14F-4D97-AF65-F5344CB8AC3E}">
        <p14:creationId xmlns:p14="http://schemas.microsoft.com/office/powerpoint/2010/main" val="3750688294"/>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Mindshift ">
    <p:spTree>
      <p:nvGrpSpPr>
        <p:cNvPr id="1" name=""/>
        <p:cNvGrpSpPr/>
        <p:nvPr/>
      </p:nvGrpSpPr>
      <p:grpSpPr>
        <a:xfrm>
          <a:off x="0" y="0"/>
          <a:ext cx="0" cy="0"/>
          <a:chOff x="0" y="0"/>
          <a:chExt cx="0" cy="0"/>
        </a:xfrm>
      </p:grpSpPr>
      <p:sp>
        <p:nvSpPr>
          <p:cNvPr id="2" name="Title 1"/>
          <p:cNvSpPr>
            <a:spLocks noGrp="1"/>
          </p:cNvSpPr>
          <p:nvPr>
            <p:ph type="title"/>
          </p:nvPr>
        </p:nvSpPr>
        <p:spPr>
          <a:xfrm>
            <a:off x="457200" y="1173162"/>
            <a:ext cx="8305800" cy="655638"/>
          </a:xfrm>
          <a:prstGeom prst="rect">
            <a:avLst/>
          </a:prstGeom>
          <a:ln>
            <a:solidFill>
              <a:srgbClr val="D63604"/>
            </a:solidFill>
          </a:ln>
        </p:spPr>
        <p:txBody>
          <a:bodyPr>
            <a:noAutofit/>
          </a:bodyPr>
          <a:lstStyle>
            <a:lvl1pPr>
              <a:defRPr sz="3200">
                <a:solidFill>
                  <a:srgbClr val="E22000"/>
                </a:solidFill>
              </a:defRPr>
            </a:lvl1pPr>
          </a:lstStyle>
          <a:p>
            <a:r>
              <a:rPr lang="en-US"/>
              <a:t>Click to edit Master title style</a:t>
            </a:r>
            <a:endParaRPr lang="en-US" dirty="0"/>
          </a:p>
        </p:txBody>
      </p:sp>
      <p:sp>
        <p:nvSpPr>
          <p:cNvPr id="3" name="Content Placeholder 2"/>
          <p:cNvSpPr>
            <a:spLocks noGrp="1"/>
          </p:cNvSpPr>
          <p:nvPr>
            <p:ph idx="1"/>
          </p:nvPr>
        </p:nvSpPr>
        <p:spPr>
          <a:xfrm>
            <a:off x="457200" y="2133600"/>
            <a:ext cx="8305800" cy="3992563"/>
          </a:xfrm>
        </p:spPr>
        <p:txBody>
          <a:bodyPr/>
          <a:lstStyle>
            <a:lvl1pPr>
              <a:defRPr>
                <a:solidFill>
                  <a:srgbClr val="F44A06"/>
                </a:solidFill>
              </a:defRPr>
            </a:lvl1pPr>
            <a:lvl2pPr>
              <a:defRPr>
                <a:solidFill>
                  <a:srgbClr val="F44A06"/>
                </a:solidFill>
              </a:defRPr>
            </a:lvl2pPr>
            <a:lvl3pPr>
              <a:defRPr>
                <a:solidFill>
                  <a:srgbClr val="F44A06"/>
                </a:solidFill>
              </a:defRPr>
            </a:lvl3pPr>
            <a:lvl4pPr>
              <a:defRPr>
                <a:solidFill>
                  <a:srgbClr val="F44A06"/>
                </a:solidFill>
              </a:defRPr>
            </a:lvl4pPr>
            <a:lvl5pPr>
              <a:defRPr>
                <a:solidFill>
                  <a:srgbClr val="F44A06"/>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fr-FR"/>
              <a:t>Neck, Entrepreneurship. © SAGE Publications, 2018.</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4200525"/>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7021EA2-1A09-430B-AAE0-CF75B1416449}"/>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5082B5C3-2512-4787-A313-647CA29F245B}"/>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2464BBD8-66AA-4987-B8A3-1847C8EAF310}"/>
              </a:ext>
            </a:extLst>
          </p:cNvPr>
          <p:cNvSpPr>
            <a:spLocks noGrp="1"/>
          </p:cNvSpPr>
          <p:nvPr>
            <p:ph type="dt" sz="half" idx="10"/>
          </p:nvPr>
        </p:nvSpPr>
        <p:spPr/>
        <p:txBody>
          <a:bodyPr/>
          <a:lstStyle/>
          <a:p>
            <a:fld id="{12B9A02F-357D-AF42-B110-A7740AFDCA1B}" type="datetimeFigureOut">
              <a:rPr lang="en-US" smtClean="0"/>
              <a:t>10/29/2020</a:t>
            </a:fld>
            <a:endParaRPr lang="en-US" dirty="0"/>
          </a:p>
        </p:txBody>
      </p:sp>
      <p:sp>
        <p:nvSpPr>
          <p:cNvPr id="5" name="Θέση υποσέλιδου 4">
            <a:extLst>
              <a:ext uri="{FF2B5EF4-FFF2-40B4-BE49-F238E27FC236}">
                <a16:creationId xmlns:a16="http://schemas.microsoft.com/office/drawing/2014/main" id="{90294A7B-21EC-42CF-971A-08DAB441B0FF}"/>
              </a:ext>
            </a:extLst>
          </p:cNvPr>
          <p:cNvSpPr>
            <a:spLocks noGrp="1"/>
          </p:cNvSpPr>
          <p:nvPr>
            <p:ph type="ftr" sz="quarter" idx="11"/>
          </p:nvPr>
        </p:nvSpPr>
        <p:spPr/>
        <p:txBody>
          <a:bodyPr/>
          <a:lstStyle/>
          <a:p>
            <a:r>
              <a:rPr lang="fr-FR"/>
              <a:t>Neck, Entrepreneurship. © SAGE Publications, 2018.</a:t>
            </a:r>
            <a:endParaRPr lang="en-US" dirty="0"/>
          </a:p>
        </p:txBody>
      </p:sp>
      <p:sp>
        <p:nvSpPr>
          <p:cNvPr id="6" name="Θέση αριθμού διαφάνειας 5">
            <a:extLst>
              <a:ext uri="{FF2B5EF4-FFF2-40B4-BE49-F238E27FC236}">
                <a16:creationId xmlns:a16="http://schemas.microsoft.com/office/drawing/2014/main" id="{647166F9-B723-4C17-8801-207708B40D61}"/>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75794870"/>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7A172F1-4E78-4ED4-8017-EE4B26FB68BF}"/>
              </a:ext>
            </a:extLst>
          </p:cNvPr>
          <p:cNvSpPr>
            <a:spLocks noGrp="1"/>
          </p:cNvSpPr>
          <p:nvPr>
            <p:ph type="title"/>
          </p:nvPr>
        </p:nvSpPr>
        <p:spPr>
          <a:xfrm>
            <a:off x="623888" y="1709739"/>
            <a:ext cx="7886700" cy="2852737"/>
          </a:xfrm>
        </p:spPr>
        <p:txBody>
          <a:bodyPr anchor="b"/>
          <a:lstStyle>
            <a:lvl1pPr>
              <a:defRPr sz="45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4B8D1117-AF73-4FD3-B52D-D0392A13D084}"/>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BA32F8E1-4433-41EC-B358-3B429D122C91}"/>
              </a:ext>
            </a:extLst>
          </p:cNvPr>
          <p:cNvSpPr>
            <a:spLocks noGrp="1"/>
          </p:cNvSpPr>
          <p:nvPr>
            <p:ph type="dt" sz="half" idx="10"/>
          </p:nvPr>
        </p:nvSpPr>
        <p:spPr/>
        <p:txBody>
          <a:bodyPr/>
          <a:lstStyle/>
          <a:p>
            <a:fld id="{DABB9B27-4D02-2940-AED5-BC8F2B3B1507}" type="datetimeFigureOut">
              <a:rPr lang="en-US" smtClean="0"/>
              <a:t>10/29/2020</a:t>
            </a:fld>
            <a:endParaRPr lang="en-US" dirty="0"/>
          </a:p>
        </p:txBody>
      </p:sp>
      <p:sp>
        <p:nvSpPr>
          <p:cNvPr id="5" name="Θέση υποσέλιδου 4">
            <a:extLst>
              <a:ext uri="{FF2B5EF4-FFF2-40B4-BE49-F238E27FC236}">
                <a16:creationId xmlns:a16="http://schemas.microsoft.com/office/drawing/2014/main" id="{5862A3C1-98F5-477D-8190-3EE21952946B}"/>
              </a:ext>
            </a:extLst>
          </p:cNvPr>
          <p:cNvSpPr>
            <a:spLocks noGrp="1"/>
          </p:cNvSpPr>
          <p:nvPr>
            <p:ph type="ftr" sz="quarter" idx="11"/>
          </p:nvPr>
        </p:nvSpPr>
        <p:spPr/>
        <p:txBody>
          <a:bodyPr/>
          <a:lstStyle/>
          <a:p>
            <a:r>
              <a:rPr lang="fr-FR"/>
              <a:t>Neck, Entrepreneurship. © SAGE Publications, 2018.</a:t>
            </a:r>
            <a:endParaRPr lang="en-US" dirty="0"/>
          </a:p>
        </p:txBody>
      </p:sp>
      <p:sp>
        <p:nvSpPr>
          <p:cNvPr id="6" name="Θέση αριθμού διαφάνειας 5">
            <a:extLst>
              <a:ext uri="{FF2B5EF4-FFF2-40B4-BE49-F238E27FC236}">
                <a16:creationId xmlns:a16="http://schemas.microsoft.com/office/drawing/2014/main" id="{9D9CE9C2-E2B3-46F0-8E0E-A3115B7C6424}"/>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11071082"/>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AB0F66F-0D79-4A3F-97FE-907D7BF489BA}"/>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3B2346B9-0BE1-471E-9526-BF7348EBBFE8}"/>
              </a:ext>
            </a:extLst>
          </p:cNvPr>
          <p:cNvSpPr>
            <a:spLocks noGrp="1"/>
          </p:cNvSpPr>
          <p:nvPr>
            <p:ph sz="half" idx="1"/>
          </p:nvPr>
        </p:nvSpPr>
        <p:spPr>
          <a:xfrm>
            <a:off x="628650" y="1825625"/>
            <a:ext cx="38862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B6B4347E-89A5-428C-BDA4-0C22946CAA92}"/>
              </a:ext>
            </a:extLst>
          </p:cNvPr>
          <p:cNvSpPr>
            <a:spLocks noGrp="1"/>
          </p:cNvSpPr>
          <p:nvPr>
            <p:ph sz="half" idx="2"/>
          </p:nvPr>
        </p:nvSpPr>
        <p:spPr>
          <a:xfrm>
            <a:off x="4629150" y="1825625"/>
            <a:ext cx="38862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BAC4C8E6-5A7E-4731-ADA6-68F0C1EE972C}"/>
              </a:ext>
            </a:extLst>
          </p:cNvPr>
          <p:cNvSpPr>
            <a:spLocks noGrp="1"/>
          </p:cNvSpPr>
          <p:nvPr>
            <p:ph type="dt" sz="half" idx="10"/>
          </p:nvPr>
        </p:nvSpPr>
        <p:spPr/>
        <p:txBody>
          <a:bodyPr/>
          <a:lstStyle/>
          <a:p>
            <a:fld id="{04CF7878-2C98-7449-BB8F-764A5EA8E558}" type="datetimeFigureOut">
              <a:rPr lang="en-US" smtClean="0"/>
              <a:t>10/29/2020</a:t>
            </a:fld>
            <a:endParaRPr lang="en-US" dirty="0"/>
          </a:p>
        </p:txBody>
      </p:sp>
      <p:sp>
        <p:nvSpPr>
          <p:cNvPr id="6" name="Θέση υποσέλιδου 5">
            <a:extLst>
              <a:ext uri="{FF2B5EF4-FFF2-40B4-BE49-F238E27FC236}">
                <a16:creationId xmlns:a16="http://schemas.microsoft.com/office/drawing/2014/main" id="{FEB1DCE8-0563-4940-84FD-42A9327F66C6}"/>
              </a:ext>
            </a:extLst>
          </p:cNvPr>
          <p:cNvSpPr>
            <a:spLocks noGrp="1"/>
          </p:cNvSpPr>
          <p:nvPr>
            <p:ph type="ftr" sz="quarter" idx="11"/>
          </p:nvPr>
        </p:nvSpPr>
        <p:spPr/>
        <p:txBody>
          <a:bodyPr/>
          <a:lstStyle/>
          <a:p>
            <a:r>
              <a:rPr lang="fr-FR"/>
              <a:t>Neck, Entrepreneurship. © SAGE Publications, 2018.</a:t>
            </a:r>
            <a:endParaRPr lang="en-US" dirty="0"/>
          </a:p>
        </p:txBody>
      </p:sp>
      <p:sp>
        <p:nvSpPr>
          <p:cNvPr id="7" name="Θέση αριθμού διαφάνειας 6">
            <a:extLst>
              <a:ext uri="{FF2B5EF4-FFF2-40B4-BE49-F238E27FC236}">
                <a16:creationId xmlns:a16="http://schemas.microsoft.com/office/drawing/2014/main" id="{423216A1-90B4-4896-AB7F-2FEA897DDC1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51915938"/>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954293D-EBF7-415D-8C34-CAECF5963F73}"/>
              </a:ext>
            </a:extLst>
          </p:cNvPr>
          <p:cNvSpPr>
            <a:spLocks noGrp="1"/>
          </p:cNvSpPr>
          <p:nvPr>
            <p:ph type="title"/>
          </p:nvPr>
        </p:nvSpPr>
        <p:spPr>
          <a:xfrm>
            <a:off x="629841" y="365126"/>
            <a:ext cx="78867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DDF339A1-5358-4331-BEAF-6C1699324510}"/>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90ECBEC5-5234-4A65-87B7-23181D7955FA}"/>
              </a:ext>
            </a:extLst>
          </p:cNvPr>
          <p:cNvSpPr>
            <a:spLocks noGrp="1"/>
          </p:cNvSpPr>
          <p:nvPr>
            <p:ph sz="half" idx="2"/>
          </p:nvPr>
        </p:nvSpPr>
        <p:spPr>
          <a:xfrm>
            <a:off x="629842" y="2505075"/>
            <a:ext cx="3868340"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34656334-0A2E-4F5D-B795-2015E9D291F2}"/>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22B423AA-41CA-478A-9B99-E272376D1569}"/>
              </a:ext>
            </a:extLst>
          </p:cNvPr>
          <p:cNvSpPr>
            <a:spLocks noGrp="1"/>
          </p:cNvSpPr>
          <p:nvPr>
            <p:ph sz="quarter" idx="4"/>
          </p:nvPr>
        </p:nvSpPr>
        <p:spPr>
          <a:xfrm>
            <a:off x="4629150" y="2505075"/>
            <a:ext cx="3887391"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97A34EAB-D1B1-4DDA-8D1F-B4CF7A54A91A}"/>
              </a:ext>
            </a:extLst>
          </p:cNvPr>
          <p:cNvSpPr>
            <a:spLocks noGrp="1"/>
          </p:cNvSpPr>
          <p:nvPr>
            <p:ph type="dt" sz="half" idx="10"/>
          </p:nvPr>
        </p:nvSpPr>
        <p:spPr/>
        <p:txBody>
          <a:bodyPr/>
          <a:lstStyle/>
          <a:p>
            <a:fld id="{E6D2F403-9584-1749-B6AB-5E1C5F94527C}" type="datetimeFigureOut">
              <a:rPr lang="en-US" smtClean="0"/>
              <a:t>10/29/2020</a:t>
            </a:fld>
            <a:endParaRPr lang="en-US" dirty="0"/>
          </a:p>
        </p:txBody>
      </p:sp>
      <p:sp>
        <p:nvSpPr>
          <p:cNvPr id="8" name="Θέση υποσέλιδου 7">
            <a:extLst>
              <a:ext uri="{FF2B5EF4-FFF2-40B4-BE49-F238E27FC236}">
                <a16:creationId xmlns:a16="http://schemas.microsoft.com/office/drawing/2014/main" id="{68B9EC81-C328-47E4-85D8-5A0D08648C72}"/>
              </a:ext>
            </a:extLst>
          </p:cNvPr>
          <p:cNvSpPr>
            <a:spLocks noGrp="1"/>
          </p:cNvSpPr>
          <p:nvPr>
            <p:ph type="ftr" sz="quarter" idx="11"/>
          </p:nvPr>
        </p:nvSpPr>
        <p:spPr/>
        <p:txBody>
          <a:bodyPr/>
          <a:lstStyle/>
          <a:p>
            <a:r>
              <a:rPr lang="fr-FR"/>
              <a:t>Neck, Entrepreneurship. © SAGE Publications, 2018.</a:t>
            </a:r>
            <a:endParaRPr lang="en-US" dirty="0"/>
          </a:p>
        </p:txBody>
      </p:sp>
      <p:sp>
        <p:nvSpPr>
          <p:cNvPr id="9" name="Θέση αριθμού διαφάνειας 8">
            <a:extLst>
              <a:ext uri="{FF2B5EF4-FFF2-40B4-BE49-F238E27FC236}">
                <a16:creationId xmlns:a16="http://schemas.microsoft.com/office/drawing/2014/main" id="{591A2198-BD32-4964-A13B-7C086A958EF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04999197"/>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B4C268D-A76E-425C-BF1A-104ED91F6EFF}"/>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C2A4363D-99D0-4646-BD24-06412F0373D9}"/>
              </a:ext>
            </a:extLst>
          </p:cNvPr>
          <p:cNvSpPr>
            <a:spLocks noGrp="1"/>
          </p:cNvSpPr>
          <p:nvPr>
            <p:ph type="dt" sz="half" idx="10"/>
          </p:nvPr>
        </p:nvSpPr>
        <p:spPr/>
        <p:txBody>
          <a:bodyPr/>
          <a:lstStyle/>
          <a:p>
            <a:fld id="{A58C0351-EB03-5444-BA93-B7E778374E24}" type="datetimeFigureOut">
              <a:rPr lang="en-US" smtClean="0"/>
              <a:t>10/29/2020</a:t>
            </a:fld>
            <a:endParaRPr lang="en-US" dirty="0"/>
          </a:p>
        </p:txBody>
      </p:sp>
      <p:sp>
        <p:nvSpPr>
          <p:cNvPr id="4" name="Θέση υποσέλιδου 3">
            <a:extLst>
              <a:ext uri="{FF2B5EF4-FFF2-40B4-BE49-F238E27FC236}">
                <a16:creationId xmlns:a16="http://schemas.microsoft.com/office/drawing/2014/main" id="{9B9EFF98-DDCA-42B6-98D5-ED7ECADDFE79}"/>
              </a:ext>
            </a:extLst>
          </p:cNvPr>
          <p:cNvSpPr>
            <a:spLocks noGrp="1"/>
          </p:cNvSpPr>
          <p:nvPr>
            <p:ph type="ftr" sz="quarter" idx="11"/>
          </p:nvPr>
        </p:nvSpPr>
        <p:spPr/>
        <p:txBody>
          <a:bodyPr/>
          <a:lstStyle/>
          <a:p>
            <a:r>
              <a:rPr lang="fr-FR"/>
              <a:t>Neck, Entrepreneurship. © SAGE Publications, 2018.</a:t>
            </a:r>
            <a:endParaRPr lang="en-US" dirty="0"/>
          </a:p>
        </p:txBody>
      </p:sp>
      <p:sp>
        <p:nvSpPr>
          <p:cNvPr id="5" name="Θέση αριθμού διαφάνειας 4">
            <a:extLst>
              <a:ext uri="{FF2B5EF4-FFF2-40B4-BE49-F238E27FC236}">
                <a16:creationId xmlns:a16="http://schemas.microsoft.com/office/drawing/2014/main" id="{AFFE7A87-8D08-4F8E-B94C-FC010BF7548A}"/>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05338285"/>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7E95FABB-CA2B-4D41-A065-8B46DCEAC41B}"/>
              </a:ext>
            </a:extLst>
          </p:cNvPr>
          <p:cNvSpPr>
            <a:spLocks noGrp="1"/>
          </p:cNvSpPr>
          <p:nvPr>
            <p:ph type="dt" sz="half" idx="10"/>
          </p:nvPr>
        </p:nvSpPr>
        <p:spPr/>
        <p:txBody>
          <a:bodyPr/>
          <a:lstStyle/>
          <a:p>
            <a:fld id="{A7EADB90-FF7E-5041-AB9F-1BC0957AB829}" type="datetimeFigureOut">
              <a:rPr lang="en-US" smtClean="0"/>
              <a:t>10/29/2020</a:t>
            </a:fld>
            <a:endParaRPr lang="en-US" dirty="0"/>
          </a:p>
        </p:txBody>
      </p:sp>
      <p:sp>
        <p:nvSpPr>
          <p:cNvPr id="3" name="Θέση υποσέλιδου 2">
            <a:extLst>
              <a:ext uri="{FF2B5EF4-FFF2-40B4-BE49-F238E27FC236}">
                <a16:creationId xmlns:a16="http://schemas.microsoft.com/office/drawing/2014/main" id="{4E8C778F-B045-407E-8A6A-6A57BBC89F9E}"/>
              </a:ext>
            </a:extLst>
          </p:cNvPr>
          <p:cNvSpPr>
            <a:spLocks noGrp="1"/>
          </p:cNvSpPr>
          <p:nvPr>
            <p:ph type="ftr" sz="quarter" idx="11"/>
          </p:nvPr>
        </p:nvSpPr>
        <p:spPr/>
        <p:txBody>
          <a:bodyPr/>
          <a:lstStyle/>
          <a:p>
            <a:r>
              <a:rPr lang="fr-FR"/>
              <a:t>Neck, Entrepreneurship. © SAGE Publications, 2018.</a:t>
            </a:r>
            <a:endParaRPr lang="en-US" dirty="0"/>
          </a:p>
        </p:txBody>
      </p:sp>
      <p:sp>
        <p:nvSpPr>
          <p:cNvPr id="4" name="Θέση αριθμού διαφάνειας 3">
            <a:extLst>
              <a:ext uri="{FF2B5EF4-FFF2-40B4-BE49-F238E27FC236}">
                <a16:creationId xmlns:a16="http://schemas.microsoft.com/office/drawing/2014/main" id="{5348AB3E-D645-4468-B066-C10AA19ABC9C}"/>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93964168"/>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E0DB798-9BBB-40E2-980A-F6E12B963C37}"/>
              </a:ext>
            </a:extLst>
          </p:cNvPr>
          <p:cNvSpPr>
            <a:spLocks noGrp="1"/>
          </p:cNvSpPr>
          <p:nvPr>
            <p:ph type="title"/>
          </p:nvPr>
        </p:nvSpPr>
        <p:spPr>
          <a:xfrm>
            <a:off x="629841" y="457200"/>
            <a:ext cx="2949178" cy="1600200"/>
          </a:xfrm>
        </p:spPr>
        <p:txBody>
          <a:bodyPr anchor="b"/>
          <a:lstStyle>
            <a:lvl1pPr>
              <a:defRPr sz="24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AE8ABA07-6915-421B-9999-50866D030981}"/>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367D74AF-BBE0-49D0-B817-95C61C01389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27FC2803-F975-4488-B29D-89CF946246E2}"/>
              </a:ext>
            </a:extLst>
          </p:cNvPr>
          <p:cNvSpPr>
            <a:spLocks noGrp="1"/>
          </p:cNvSpPr>
          <p:nvPr>
            <p:ph type="dt" sz="half" idx="10"/>
          </p:nvPr>
        </p:nvSpPr>
        <p:spPr/>
        <p:txBody>
          <a:bodyPr/>
          <a:lstStyle/>
          <a:p>
            <a:fld id="{C1EB8CB6-48D8-4E47-B0D3-B56230F429D0}" type="datetimeFigureOut">
              <a:rPr lang="en-US" smtClean="0"/>
              <a:t>10/29/2020</a:t>
            </a:fld>
            <a:endParaRPr lang="en-US" dirty="0"/>
          </a:p>
        </p:txBody>
      </p:sp>
      <p:sp>
        <p:nvSpPr>
          <p:cNvPr id="6" name="Θέση υποσέλιδου 5">
            <a:extLst>
              <a:ext uri="{FF2B5EF4-FFF2-40B4-BE49-F238E27FC236}">
                <a16:creationId xmlns:a16="http://schemas.microsoft.com/office/drawing/2014/main" id="{E0AD619E-B122-4B0E-A50E-0C1D147BD5DA}"/>
              </a:ext>
            </a:extLst>
          </p:cNvPr>
          <p:cNvSpPr>
            <a:spLocks noGrp="1"/>
          </p:cNvSpPr>
          <p:nvPr>
            <p:ph type="ftr" sz="quarter" idx="11"/>
          </p:nvPr>
        </p:nvSpPr>
        <p:spPr/>
        <p:txBody>
          <a:bodyPr/>
          <a:lstStyle/>
          <a:p>
            <a:r>
              <a:rPr lang="fr-FR"/>
              <a:t>Neck, Entrepreneurship. © SAGE Publications, 2018.</a:t>
            </a:r>
            <a:endParaRPr lang="en-US" dirty="0"/>
          </a:p>
        </p:txBody>
      </p:sp>
      <p:sp>
        <p:nvSpPr>
          <p:cNvPr id="7" name="Θέση αριθμού διαφάνειας 6">
            <a:extLst>
              <a:ext uri="{FF2B5EF4-FFF2-40B4-BE49-F238E27FC236}">
                <a16:creationId xmlns:a16="http://schemas.microsoft.com/office/drawing/2014/main" id="{4175BB38-FC42-42C6-9ECA-90505B0765AC}"/>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51825618"/>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8812AF6-9A10-4E6C-BB8C-DF235431CBFA}"/>
              </a:ext>
            </a:extLst>
          </p:cNvPr>
          <p:cNvSpPr>
            <a:spLocks noGrp="1"/>
          </p:cNvSpPr>
          <p:nvPr>
            <p:ph type="title"/>
          </p:nvPr>
        </p:nvSpPr>
        <p:spPr>
          <a:xfrm>
            <a:off x="629841" y="457200"/>
            <a:ext cx="2949178" cy="1600200"/>
          </a:xfrm>
        </p:spPr>
        <p:txBody>
          <a:bodyPr anchor="b"/>
          <a:lstStyle>
            <a:lvl1pPr>
              <a:defRPr sz="24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C31F5E4F-7343-4E6B-8753-E62DBE5C3AF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l-GR"/>
          </a:p>
        </p:txBody>
      </p:sp>
      <p:sp>
        <p:nvSpPr>
          <p:cNvPr id="4" name="Θέση κειμένου 3">
            <a:extLst>
              <a:ext uri="{FF2B5EF4-FFF2-40B4-BE49-F238E27FC236}">
                <a16:creationId xmlns:a16="http://schemas.microsoft.com/office/drawing/2014/main" id="{AEEC9AF1-EDD7-45E1-958B-B71615FC2E8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6B3CDFED-3BA4-44E4-85FF-EC594E40F795}"/>
              </a:ext>
            </a:extLst>
          </p:cNvPr>
          <p:cNvSpPr>
            <a:spLocks noGrp="1"/>
          </p:cNvSpPr>
          <p:nvPr>
            <p:ph type="dt" sz="half" idx="10"/>
          </p:nvPr>
        </p:nvSpPr>
        <p:spPr/>
        <p:txBody>
          <a:bodyPr/>
          <a:lstStyle/>
          <a:p>
            <a:fld id="{4EF716D3-DCE8-CC45-8106-AE5DFCD073F9}" type="datetimeFigureOut">
              <a:rPr lang="en-US" smtClean="0"/>
              <a:t>10/29/2020</a:t>
            </a:fld>
            <a:endParaRPr lang="en-US" dirty="0"/>
          </a:p>
        </p:txBody>
      </p:sp>
      <p:sp>
        <p:nvSpPr>
          <p:cNvPr id="6" name="Θέση υποσέλιδου 5">
            <a:extLst>
              <a:ext uri="{FF2B5EF4-FFF2-40B4-BE49-F238E27FC236}">
                <a16:creationId xmlns:a16="http://schemas.microsoft.com/office/drawing/2014/main" id="{32DDD65E-EF1A-40AB-951B-1B8E3526F625}"/>
              </a:ext>
            </a:extLst>
          </p:cNvPr>
          <p:cNvSpPr>
            <a:spLocks noGrp="1"/>
          </p:cNvSpPr>
          <p:nvPr>
            <p:ph type="ftr" sz="quarter" idx="11"/>
          </p:nvPr>
        </p:nvSpPr>
        <p:spPr/>
        <p:txBody>
          <a:bodyPr/>
          <a:lstStyle/>
          <a:p>
            <a:r>
              <a:rPr lang="fr-FR"/>
              <a:t>Neck, Entrepreneurship. © SAGE Publications, 2018.</a:t>
            </a:r>
            <a:endParaRPr lang="en-US" dirty="0"/>
          </a:p>
        </p:txBody>
      </p:sp>
      <p:sp>
        <p:nvSpPr>
          <p:cNvPr id="7" name="Θέση αριθμού διαφάνειας 6">
            <a:extLst>
              <a:ext uri="{FF2B5EF4-FFF2-40B4-BE49-F238E27FC236}">
                <a16:creationId xmlns:a16="http://schemas.microsoft.com/office/drawing/2014/main" id="{CDE1C1DC-D60A-40D8-A4A2-7085E503DA5A}"/>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77342213"/>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54DB2F7F-443D-4368-9150-9CEA9E8B1495}"/>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885D62B0-FFE4-4BE4-B220-3E66EDCC590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A837B3BA-23F1-40E3-9D05-EA0CDF91D393}"/>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D9FFFB4-400D-1240-AB24-6F86C96D4DFB}" type="datetimeFigureOut">
              <a:rPr lang="en-US" smtClean="0"/>
              <a:t>10/29/2020</a:t>
            </a:fld>
            <a:endParaRPr lang="en-US" dirty="0"/>
          </a:p>
        </p:txBody>
      </p:sp>
      <p:sp>
        <p:nvSpPr>
          <p:cNvPr id="5" name="Θέση υποσέλιδου 4">
            <a:extLst>
              <a:ext uri="{FF2B5EF4-FFF2-40B4-BE49-F238E27FC236}">
                <a16:creationId xmlns:a16="http://schemas.microsoft.com/office/drawing/2014/main" id="{E66D5E11-8FD9-495D-BB45-796ED7317311}"/>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fr-FR"/>
              <a:t>Neck, Entrepreneurship. © SAGE Publications, 2018.</a:t>
            </a:r>
            <a:endParaRPr lang="en-US" dirty="0"/>
          </a:p>
        </p:txBody>
      </p:sp>
      <p:sp>
        <p:nvSpPr>
          <p:cNvPr id="6" name="Θέση αριθμού διαφάνειας 5">
            <a:extLst>
              <a:ext uri="{FF2B5EF4-FFF2-40B4-BE49-F238E27FC236}">
                <a16:creationId xmlns:a16="http://schemas.microsoft.com/office/drawing/2014/main" id="{FF23A221-2AC7-405F-8FCC-7A47E1EBC523}"/>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F15528-21DE-4FAA-801E-634DDDAF4B2B}" type="slidenum">
              <a:rPr lang="en-US" smtClean="0"/>
              <a:pPr/>
              <a:t>‹#›</a:t>
            </a:fld>
            <a:endParaRPr lang="en-US"/>
          </a:p>
        </p:txBody>
      </p:sp>
      <p:sp>
        <p:nvSpPr>
          <p:cNvPr id="7" name="TextBox 7">
            <a:extLst>
              <a:ext uri="{FF2B5EF4-FFF2-40B4-BE49-F238E27FC236}">
                <a16:creationId xmlns:a16="http://schemas.microsoft.com/office/drawing/2014/main" id="{0A308461-F2C1-4E12-8076-EDEC176E35B7}"/>
              </a:ext>
            </a:extLst>
          </p:cNvPr>
          <p:cNvSpPr txBox="1"/>
          <p:nvPr userDrawn="1"/>
        </p:nvSpPr>
        <p:spPr>
          <a:xfrm>
            <a:off x="6934200" y="162400"/>
            <a:ext cx="4572000" cy="323165"/>
          </a:xfrm>
          <a:prstGeom prst="rect">
            <a:avLst/>
          </a:prstGeom>
          <a:noFill/>
        </p:spPr>
        <p:txBody>
          <a:bodyPr wrap="square">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500" dirty="0">
                <a:latin typeface="Arial" panose="020B0604020202020204" pitchFamily="34" charset="0"/>
                <a:cs typeface="Arial" panose="020B0604020202020204" pitchFamily="34" charset="0"/>
              </a:rPr>
              <a:t>© Εκδόσεις Κριτική</a:t>
            </a:r>
          </a:p>
        </p:txBody>
      </p:sp>
    </p:spTree>
    <p:extLst>
      <p:ext uri="{BB962C8B-B14F-4D97-AF65-F5344CB8AC3E}">
        <p14:creationId xmlns:p14="http://schemas.microsoft.com/office/powerpoint/2010/main" val="1920460136"/>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 id="2147483817" r:id="rId12"/>
    <p:sldLayoutId id="2147483818" r:id="rId13"/>
    <p:sldLayoutId id="2147483819" r:id="rId14"/>
    <p:sldLayoutId id="2147483820" r:id="rId15"/>
    <p:sldLayoutId id="2147483821" r:id="rId16"/>
    <p:sldLayoutId id="2147483822" r:id="rId17"/>
    <p:sldLayoutId id="2147483823" r:id="rId18"/>
    <p:sldLayoutId id="2147483824" r:id="rId19"/>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l-G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68552E82-306C-4F15-A8EB-AFFB073DA4F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04800" y="1089002"/>
            <a:ext cx="3387425" cy="4679995"/>
          </a:xfrm>
          <a:prstGeom prst="rect">
            <a:avLst/>
          </a:prstGeom>
          <a:ln>
            <a:solidFill>
              <a:schemeClr val="bg2">
                <a:lumMod val="90000"/>
              </a:schemeClr>
            </a:solidFill>
          </a:ln>
          <a:effectLst>
            <a:outerShdw blurRad="50800" dist="38100" dir="2700000" algn="tl" rotWithShape="0">
              <a:prstClr val="black">
                <a:alpha val="40000"/>
              </a:prstClr>
            </a:outerShdw>
          </a:effectLst>
        </p:spPr>
      </p:pic>
      <p:sp>
        <p:nvSpPr>
          <p:cNvPr id="40" name="Rectangle 2">
            <a:extLst>
              <a:ext uri="{FF2B5EF4-FFF2-40B4-BE49-F238E27FC236}">
                <a16:creationId xmlns:a16="http://schemas.microsoft.com/office/drawing/2014/main" id="{455D4FA0-2C4C-4642-A8CA-CDA14EA8FA57}"/>
              </a:ext>
            </a:extLst>
          </p:cNvPr>
          <p:cNvSpPr txBox="1">
            <a:spLocks noChangeArrowheads="1"/>
          </p:cNvSpPr>
          <p:nvPr/>
        </p:nvSpPr>
        <p:spPr>
          <a:xfrm>
            <a:off x="3962400" y="1524000"/>
            <a:ext cx="4953000" cy="2019299"/>
          </a:xfrm>
          <a:prstGeom prst="rect">
            <a:avLst/>
          </a:prstGeom>
        </p:spPr>
        <p:txBody>
          <a:bodyPr vert="horz" lIns="91440" tIns="45720" rIns="91440" bIns="45720" rtlCol="0" anchor="b">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50000"/>
              </a:lnSpc>
            </a:pPr>
            <a:r>
              <a:rPr lang="en-US" altLang="el-GR" sz="2200" dirty="0"/>
              <a:t>H. M. Neck, C. P. Neck, E. L. Murray</a:t>
            </a:r>
            <a:br>
              <a:rPr lang="en-US" altLang="el-GR" sz="3900" dirty="0"/>
            </a:br>
            <a:r>
              <a:rPr lang="el-GR" altLang="el-GR" sz="3600" i="1" dirty="0"/>
              <a:t>Επιχειρηματικότητα</a:t>
            </a:r>
          </a:p>
          <a:p>
            <a:pPr algn="ctr">
              <a:lnSpc>
                <a:spcPct val="150000"/>
              </a:lnSpc>
            </a:pPr>
            <a:r>
              <a:rPr lang="el-GR" altLang="el-GR" sz="2800" dirty="0"/>
              <a:t>Νοοτροπία και πρακτική </a:t>
            </a:r>
            <a:endParaRPr lang="en-US" altLang="el-GR" sz="2800" b="1" dirty="0"/>
          </a:p>
        </p:txBody>
      </p:sp>
      <p:pic>
        <p:nvPicPr>
          <p:cNvPr id="42" name="Εικόνα 41">
            <a:extLst>
              <a:ext uri="{FF2B5EF4-FFF2-40B4-BE49-F238E27FC236}">
                <a16:creationId xmlns:a16="http://schemas.microsoft.com/office/drawing/2014/main" id="{3DB3211B-3F2D-40C2-9CA3-B8A865060418}"/>
              </a:ext>
            </a:extLst>
          </p:cNvPr>
          <p:cNvPicPr>
            <a:picLocks noChangeAspect="1"/>
          </p:cNvPicPr>
          <p:nvPr/>
        </p:nvPicPr>
        <p:blipFill>
          <a:blip r:embed="rId4"/>
          <a:stretch>
            <a:fillRect/>
          </a:stretch>
        </p:blipFill>
        <p:spPr>
          <a:xfrm>
            <a:off x="6911635" y="5941841"/>
            <a:ext cx="1969179" cy="646232"/>
          </a:xfrm>
          <a:prstGeom prst="rect">
            <a:avLst/>
          </a:prstGeom>
        </p:spPr>
      </p:pic>
    </p:spTree>
    <p:extLst>
      <p:ext uri="{BB962C8B-B14F-4D97-AF65-F5344CB8AC3E}">
        <p14:creationId xmlns:p14="http://schemas.microsoft.com/office/powerpoint/2010/main" val="5515872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457200"/>
            <a:ext cx="4724400" cy="1752600"/>
          </a:xfrm>
        </p:spPr>
        <p:txBody>
          <a:bodyPr>
            <a:normAutofit/>
          </a:bodyPr>
          <a:lstStyle/>
          <a:p>
            <a:pPr algn="ctr"/>
            <a:r>
              <a:rPr lang="el-GR" dirty="0">
                <a:solidFill>
                  <a:schemeClr val="tx1"/>
                </a:solidFill>
              </a:rPr>
              <a:t>Σχήμα</a:t>
            </a:r>
            <a:r>
              <a:rPr lang="en-US" dirty="0">
                <a:solidFill>
                  <a:schemeClr val="tx1"/>
                </a:solidFill>
              </a:rPr>
              <a:t> 2.1: </a:t>
            </a:r>
            <a:r>
              <a:rPr lang="el-GR" dirty="0">
                <a:solidFill>
                  <a:schemeClr val="tx1"/>
                </a:solidFill>
              </a:rPr>
              <a:t>Η δημιουργική προσέγγιση εν δράσει</a:t>
            </a:r>
            <a:endParaRPr lang="en-US" dirty="0">
              <a:solidFill>
                <a:schemeClr val="tx1"/>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10</a:t>
            </a:fld>
            <a:endParaRPr lang="en-US"/>
          </a:p>
        </p:txBody>
      </p:sp>
      <p:pic>
        <p:nvPicPr>
          <p:cNvPr id="13" name="Εικόνα 12">
            <a:extLst>
              <a:ext uri="{FF2B5EF4-FFF2-40B4-BE49-F238E27FC236}">
                <a16:creationId xmlns:a16="http://schemas.microsoft.com/office/drawing/2014/main" id="{037FEDD9-5E4F-4231-B435-259A7D9AC2E2}"/>
              </a:ext>
            </a:extLst>
          </p:cNvPr>
          <p:cNvPicPr>
            <a:picLocks noChangeAspect="1"/>
          </p:cNvPicPr>
          <p:nvPr/>
        </p:nvPicPr>
        <p:blipFill rotWithShape="1">
          <a:blip r:embed="rId3"/>
          <a:srcRect l="18333" t="21851" r="22500" b="5556"/>
          <a:stretch/>
        </p:blipFill>
        <p:spPr>
          <a:xfrm>
            <a:off x="1295400" y="1981200"/>
            <a:ext cx="6477000" cy="4114800"/>
          </a:xfrm>
          <a:prstGeom prst="rect">
            <a:avLst/>
          </a:prstGeom>
        </p:spPr>
      </p:pic>
    </p:spTree>
    <p:extLst>
      <p:ext uri="{BB962C8B-B14F-4D97-AF65-F5344CB8AC3E}">
        <p14:creationId xmlns:p14="http://schemas.microsoft.com/office/powerpoint/2010/main" val="4226660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a:extLst>
              <a:ext uri="{FF2B5EF4-FFF2-40B4-BE49-F238E27FC236}">
                <a16:creationId xmlns:a16="http://schemas.microsoft.com/office/drawing/2014/main" id="{9BBBB2D2-A62A-43E5-A53B-A35D463FA52A}"/>
              </a:ext>
            </a:extLst>
          </p:cNvPr>
          <p:cNvSpPr>
            <a:spLocks noGrp="1"/>
          </p:cNvSpPr>
          <p:nvPr>
            <p:ph type="ctrTitle"/>
          </p:nvPr>
        </p:nvSpPr>
        <p:spPr>
          <a:xfrm>
            <a:off x="533400" y="609600"/>
            <a:ext cx="6858000" cy="1239837"/>
          </a:xfrm>
        </p:spPr>
        <p:txBody>
          <a:bodyPr anchor="t">
            <a:normAutofit/>
          </a:bodyPr>
          <a:lstStyle/>
          <a:p>
            <a:pPr algn="l"/>
            <a:r>
              <a:rPr lang="el-GR" sz="3600" dirty="0"/>
              <a:t>Κριτική σκέψη</a:t>
            </a:r>
          </a:p>
        </p:txBody>
      </p:sp>
      <p:sp>
        <p:nvSpPr>
          <p:cNvPr id="3" name="Content Placeholder 2"/>
          <p:cNvSpPr>
            <a:spLocks noGrp="1"/>
          </p:cNvSpPr>
          <p:nvPr>
            <p:ph type="subTitle" idx="1"/>
          </p:nvPr>
        </p:nvSpPr>
        <p:spPr>
          <a:xfrm>
            <a:off x="508518" y="1849437"/>
            <a:ext cx="7696200" cy="2201068"/>
          </a:xfrm>
        </p:spPr>
        <p:txBody>
          <a:bodyPr>
            <a:normAutofit fontScale="92500"/>
          </a:bodyPr>
          <a:lstStyle/>
          <a:p>
            <a:pPr algn="l"/>
            <a:r>
              <a:rPr lang="el-GR" sz="2600" dirty="0">
                <a:solidFill>
                  <a:schemeClr val="tx1"/>
                </a:solidFill>
              </a:rPr>
              <a:t>Ποια δυνατά και αδύναμα σημεία εντοπίζετε όσον αφορά τη δημιουργία της οπτικής της επιχειρηματικότητας; </a:t>
            </a:r>
          </a:p>
          <a:p>
            <a:endParaRPr lang="el-GR" sz="2800" dirty="0">
              <a:solidFill>
                <a:schemeClr val="tx1"/>
              </a:solidFill>
            </a:endParaRPr>
          </a:p>
          <a:p>
            <a:pPr algn="l"/>
            <a:r>
              <a:rPr lang="el-GR" sz="2600" dirty="0">
                <a:solidFill>
                  <a:schemeClr val="tx1"/>
                </a:solidFill>
              </a:rPr>
              <a:t>Δώστε ορισμένα παραδείγματα που θα μπορούσαν να εφαρμοστούν στην πραγματική ζωή.</a:t>
            </a:r>
          </a:p>
          <a:p>
            <a:pPr marL="0" indent="0">
              <a:buNone/>
            </a:pP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11</a:t>
            </a:fld>
            <a:endParaRPr lang="en-US"/>
          </a:p>
        </p:txBody>
      </p:sp>
    </p:spTree>
    <p:extLst>
      <p:ext uri="{BB962C8B-B14F-4D97-AF65-F5344CB8AC3E}">
        <p14:creationId xmlns:p14="http://schemas.microsoft.com/office/powerpoint/2010/main" val="12087545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90500" y="685800"/>
            <a:ext cx="8686800" cy="1600200"/>
          </a:xfrm>
        </p:spPr>
        <p:txBody>
          <a:bodyPr>
            <a:noAutofit/>
          </a:bodyPr>
          <a:lstStyle/>
          <a:p>
            <a:pPr algn="ctr"/>
            <a:r>
              <a:rPr lang="en-US" sz="4000" dirty="0">
                <a:solidFill>
                  <a:schemeClr val="tx1"/>
                </a:solidFill>
              </a:rPr>
              <a:t>2.2 </a:t>
            </a:r>
            <a:r>
              <a:rPr lang="el-GR" sz="4000" dirty="0">
                <a:solidFill>
                  <a:schemeClr val="tx1"/>
                </a:solidFill>
              </a:rPr>
              <a:t>Οι πέντε πιο σημαντικές δεξιότητες για την άσκηση της επιχειρηματικότητας</a:t>
            </a:r>
            <a:br>
              <a:rPr lang="el-GR" sz="4000" dirty="0">
                <a:solidFill>
                  <a:schemeClr val="tx1"/>
                </a:solidFill>
              </a:rPr>
            </a:br>
            <a:endParaRPr lang="el-GR" sz="4000" dirty="0">
              <a:solidFill>
                <a:schemeClr val="tx1"/>
              </a:solidFill>
            </a:endParaRPr>
          </a:p>
        </p:txBody>
      </p:sp>
      <p:sp>
        <p:nvSpPr>
          <p:cNvPr id="3" name="Slide Number Placeholder 2"/>
          <p:cNvSpPr>
            <a:spLocks noGrp="1"/>
          </p:cNvSpPr>
          <p:nvPr>
            <p:ph type="sldNum" sz="quarter" idx="4294967295"/>
          </p:nvPr>
        </p:nvSpPr>
        <p:spPr>
          <a:xfrm>
            <a:off x="8610600" y="6356350"/>
            <a:ext cx="533400" cy="365125"/>
          </a:xfrm>
        </p:spPr>
        <p:txBody>
          <a:bodyPr/>
          <a:lstStyle/>
          <a:p>
            <a:fld id="{B6F15528-21DE-4FAA-801E-634DDDAF4B2B}" type="slidenum">
              <a:rPr lang="en-US" smtClean="0"/>
              <a:pPr/>
              <a:t>12</a:t>
            </a:fld>
            <a:endParaRPr lang="en-US"/>
          </a:p>
        </p:txBody>
      </p:sp>
      <p:sp>
        <p:nvSpPr>
          <p:cNvPr id="5" name="TextBox 4">
            <a:extLst>
              <a:ext uri="{FF2B5EF4-FFF2-40B4-BE49-F238E27FC236}">
                <a16:creationId xmlns:a16="http://schemas.microsoft.com/office/drawing/2014/main" id="{AF6A5744-1A50-47DB-AB23-60EC28172B1F}"/>
              </a:ext>
            </a:extLst>
          </p:cNvPr>
          <p:cNvSpPr txBox="1"/>
          <p:nvPr/>
        </p:nvSpPr>
        <p:spPr>
          <a:xfrm>
            <a:off x="762000" y="2843847"/>
            <a:ext cx="6324600" cy="2246769"/>
          </a:xfrm>
          <a:prstGeom prst="rect">
            <a:avLst/>
          </a:prstGeom>
          <a:noFill/>
        </p:spPr>
        <p:txBody>
          <a:bodyPr wrap="square">
            <a:spAutoFit/>
          </a:bodyPr>
          <a:lstStyle/>
          <a:p>
            <a:pPr marL="457200" indent="-457200">
              <a:buFont typeface="Arial" panose="020B0604020202020204" pitchFamily="34" charset="0"/>
              <a:buChar char="•"/>
            </a:pPr>
            <a:r>
              <a:rPr lang="el-GR" sz="2800" dirty="0">
                <a:solidFill>
                  <a:schemeClr val="tx1"/>
                </a:solidFill>
              </a:rPr>
              <a:t>Παιχνίδι</a:t>
            </a:r>
            <a:endParaRPr lang="en-US" sz="2800" dirty="0">
              <a:solidFill>
                <a:schemeClr val="tx1"/>
              </a:solidFill>
            </a:endParaRPr>
          </a:p>
          <a:p>
            <a:pPr marL="457200" indent="-457200">
              <a:buFont typeface="Arial" panose="020B0604020202020204" pitchFamily="34" charset="0"/>
              <a:buChar char="•"/>
            </a:pPr>
            <a:r>
              <a:rPr lang="el-GR" sz="2800" dirty="0">
                <a:solidFill>
                  <a:schemeClr val="tx1"/>
                </a:solidFill>
              </a:rPr>
              <a:t>Πειραματισμός</a:t>
            </a:r>
            <a:endParaRPr lang="en-US" sz="2800" dirty="0">
              <a:solidFill>
                <a:schemeClr val="tx1"/>
              </a:solidFill>
            </a:endParaRPr>
          </a:p>
          <a:p>
            <a:pPr marL="457200" indent="-457200">
              <a:buFont typeface="Arial" panose="020B0604020202020204" pitchFamily="34" charset="0"/>
              <a:buChar char="•"/>
            </a:pPr>
            <a:r>
              <a:rPr lang="el-GR" sz="2800" dirty="0" err="1">
                <a:solidFill>
                  <a:schemeClr val="tx1"/>
                </a:solidFill>
              </a:rPr>
              <a:t>Ενσυναίσθηση</a:t>
            </a:r>
            <a:endParaRPr lang="en-US" sz="2800" dirty="0">
              <a:solidFill>
                <a:schemeClr val="tx1"/>
              </a:solidFill>
            </a:endParaRPr>
          </a:p>
          <a:p>
            <a:pPr marL="457200" indent="-457200">
              <a:buFont typeface="Arial" panose="020B0604020202020204" pitchFamily="34" charset="0"/>
              <a:buChar char="•"/>
            </a:pPr>
            <a:r>
              <a:rPr lang="el-GR" sz="2800" dirty="0">
                <a:solidFill>
                  <a:schemeClr val="tx1"/>
                </a:solidFill>
              </a:rPr>
              <a:t>Δημιουργικότητα</a:t>
            </a:r>
            <a:endParaRPr lang="en-US" sz="2800" dirty="0">
              <a:solidFill>
                <a:schemeClr val="tx1"/>
              </a:solidFill>
            </a:endParaRPr>
          </a:p>
          <a:p>
            <a:pPr marL="457200" indent="-457200">
              <a:buFont typeface="Arial" panose="020B0604020202020204" pitchFamily="34" charset="0"/>
              <a:buChar char="•"/>
            </a:pPr>
            <a:r>
              <a:rPr lang="el-GR" sz="2800" dirty="0">
                <a:solidFill>
                  <a:schemeClr val="tx1"/>
                </a:solidFill>
              </a:rPr>
              <a:t>Προβληματισμός</a:t>
            </a:r>
            <a:endParaRPr lang="en-US" sz="2800" dirty="0">
              <a:solidFill>
                <a:schemeClr val="tx1"/>
              </a:solidFill>
            </a:endParaRPr>
          </a:p>
        </p:txBody>
      </p:sp>
    </p:spTree>
    <p:extLst>
      <p:ext uri="{BB962C8B-B14F-4D97-AF65-F5344CB8AC3E}">
        <p14:creationId xmlns:p14="http://schemas.microsoft.com/office/powerpoint/2010/main" val="1620346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6F15528-21DE-4FAA-801E-634DDDAF4B2B}" type="slidenum">
              <a:rPr lang="en-US" smtClean="0"/>
              <a:pPr/>
              <a:t>13</a:t>
            </a:fld>
            <a:endParaRPr lang="en-US"/>
          </a:p>
        </p:txBody>
      </p:sp>
      <p:sp>
        <p:nvSpPr>
          <p:cNvPr id="2" name="Title 1"/>
          <p:cNvSpPr>
            <a:spLocks noGrp="1"/>
          </p:cNvSpPr>
          <p:nvPr>
            <p:ph type="title"/>
          </p:nvPr>
        </p:nvSpPr>
        <p:spPr/>
        <p:txBody>
          <a:bodyPr/>
          <a:lstStyle/>
          <a:p>
            <a:r>
              <a:rPr lang="el-GR" dirty="0">
                <a:solidFill>
                  <a:schemeClr val="tx1"/>
                </a:solidFill>
              </a:rPr>
              <a:t>Η δεξιότητα του παιχνιδιού</a:t>
            </a:r>
            <a:endParaRPr lang="en-US" dirty="0">
              <a:solidFill>
                <a:schemeClr val="tx1"/>
              </a:solidFill>
            </a:endParaRPr>
          </a:p>
        </p:txBody>
      </p:sp>
      <p:sp>
        <p:nvSpPr>
          <p:cNvPr id="3" name="Content Placeholder 2"/>
          <p:cNvSpPr>
            <a:spLocks noGrp="1"/>
          </p:cNvSpPr>
          <p:nvPr>
            <p:ph type="body" sz="quarter" idx="14"/>
          </p:nvPr>
        </p:nvSpPr>
        <p:spPr/>
        <p:txBody>
          <a:bodyPr>
            <a:normAutofit/>
          </a:bodyPr>
          <a:lstStyle/>
          <a:p>
            <a:r>
              <a:rPr lang="el-GR" sz="2400" dirty="0">
                <a:solidFill>
                  <a:schemeClr val="tx1"/>
                </a:solidFill>
              </a:rPr>
              <a:t>Απελευθερώνει τη φαντασία</a:t>
            </a:r>
          </a:p>
          <a:p>
            <a:endParaRPr lang="en-US" sz="2400" dirty="0">
              <a:solidFill>
                <a:schemeClr val="tx1"/>
              </a:solidFill>
            </a:endParaRPr>
          </a:p>
          <a:p>
            <a:r>
              <a:rPr lang="el-GR" sz="2400" dirty="0">
                <a:solidFill>
                  <a:schemeClr val="tx1"/>
                </a:solidFill>
              </a:rPr>
              <a:t>Διευρύνει το πνεύμα μας σε πλούτο ευκαιριών</a:t>
            </a:r>
          </a:p>
          <a:p>
            <a:endParaRPr lang="en-US" sz="2400" dirty="0">
              <a:solidFill>
                <a:schemeClr val="tx1"/>
              </a:solidFill>
            </a:endParaRPr>
          </a:p>
          <a:p>
            <a:r>
              <a:rPr lang="el-GR" sz="2400" dirty="0">
                <a:solidFill>
                  <a:schemeClr val="tx1"/>
                </a:solidFill>
              </a:rPr>
              <a:t>Μας βοηθά να γίνουμε πιο καινοτόμοι</a:t>
            </a:r>
            <a:endParaRPr lang="en-US" sz="2400" dirty="0">
              <a:solidFill>
                <a:schemeClr val="tx1"/>
              </a:solidFill>
            </a:endParaRPr>
          </a:p>
        </p:txBody>
      </p:sp>
    </p:spTree>
    <p:extLst>
      <p:ext uri="{BB962C8B-B14F-4D97-AF65-F5344CB8AC3E}">
        <p14:creationId xmlns:p14="http://schemas.microsoft.com/office/powerpoint/2010/main" val="7592475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6F15528-21DE-4FAA-801E-634DDDAF4B2B}" type="slidenum">
              <a:rPr lang="en-US" smtClean="0"/>
              <a:pPr/>
              <a:t>14</a:t>
            </a:fld>
            <a:endParaRPr lang="en-US"/>
          </a:p>
        </p:txBody>
      </p:sp>
      <p:sp>
        <p:nvSpPr>
          <p:cNvPr id="2" name="Title 1"/>
          <p:cNvSpPr>
            <a:spLocks noGrp="1"/>
          </p:cNvSpPr>
          <p:nvPr>
            <p:ph type="title"/>
          </p:nvPr>
        </p:nvSpPr>
        <p:spPr/>
        <p:txBody>
          <a:bodyPr/>
          <a:lstStyle/>
          <a:p>
            <a:r>
              <a:rPr lang="el-GR" dirty="0">
                <a:solidFill>
                  <a:schemeClr val="tx1"/>
                </a:solidFill>
              </a:rPr>
              <a:t>Η δεξιότητα της </a:t>
            </a:r>
            <a:r>
              <a:rPr lang="el-GR" dirty="0" err="1">
                <a:solidFill>
                  <a:schemeClr val="tx1"/>
                </a:solidFill>
              </a:rPr>
              <a:t>ενσυναίσθησης</a:t>
            </a:r>
            <a:endParaRPr lang="en-US" dirty="0">
              <a:solidFill>
                <a:schemeClr val="tx1"/>
              </a:solidFill>
            </a:endParaRPr>
          </a:p>
        </p:txBody>
      </p:sp>
      <p:sp>
        <p:nvSpPr>
          <p:cNvPr id="3" name="Content Placeholder 2"/>
          <p:cNvSpPr>
            <a:spLocks noGrp="1"/>
          </p:cNvSpPr>
          <p:nvPr>
            <p:ph type="body" sz="quarter" idx="14"/>
          </p:nvPr>
        </p:nvSpPr>
        <p:spPr/>
        <p:txBody>
          <a:bodyPr>
            <a:normAutofit/>
          </a:bodyPr>
          <a:lstStyle/>
          <a:p>
            <a:r>
              <a:rPr lang="el-GR" sz="2400" dirty="0">
                <a:solidFill>
                  <a:schemeClr val="tx1"/>
                </a:solidFill>
              </a:rPr>
              <a:t>Κατανόηση των συναισθημάτων, των συνθηκών, των προθέσεων, των σκέψεων και των αναγκών των άλλων</a:t>
            </a:r>
          </a:p>
          <a:p>
            <a:endParaRPr lang="el-GR" sz="2400" dirty="0">
              <a:solidFill>
                <a:schemeClr val="tx1"/>
              </a:solidFill>
            </a:endParaRPr>
          </a:p>
          <a:p>
            <a:r>
              <a:rPr lang="el-GR" sz="2400" dirty="0">
                <a:solidFill>
                  <a:schemeClr val="tx1"/>
                </a:solidFill>
              </a:rPr>
              <a:t>Μας βοηθά να επικοινωνήσουμε με δυνητικούς συνεργάτες</a:t>
            </a:r>
          </a:p>
          <a:p>
            <a:endParaRPr lang="en-US" sz="2400" dirty="0">
              <a:solidFill>
                <a:schemeClr val="tx1"/>
              </a:solidFill>
            </a:endParaRPr>
          </a:p>
          <a:p>
            <a:r>
              <a:rPr lang="el-GR" sz="2400" dirty="0">
                <a:solidFill>
                  <a:schemeClr val="tx1"/>
                </a:solidFill>
              </a:rPr>
              <a:t>Μας βοηθά στην αναγνώριση ανικανοποίητων αναγκών</a:t>
            </a:r>
            <a:endParaRPr lang="en-US" sz="2400" dirty="0">
              <a:solidFill>
                <a:schemeClr val="tx1"/>
              </a:solidFill>
            </a:endParaRPr>
          </a:p>
        </p:txBody>
      </p:sp>
    </p:spTree>
    <p:extLst>
      <p:ext uri="{BB962C8B-B14F-4D97-AF65-F5344CB8AC3E}">
        <p14:creationId xmlns:p14="http://schemas.microsoft.com/office/powerpoint/2010/main" val="18828636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6F15528-21DE-4FAA-801E-634DDDAF4B2B}" type="slidenum">
              <a:rPr lang="en-US" smtClean="0"/>
              <a:pPr/>
              <a:t>15</a:t>
            </a:fld>
            <a:endParaRPr lang="en-US"/>
          </a:p>
        </p:txBody>
      </p:sp>
      <p:sp>
        <p:nvSpPr>
          <p:cNvPr id="2" name="Title 1"/>
          <p:cNvSpPr>
            <a:spLocks noGrp="1"/>
          </p:cNvSpPr>
          <p:nvPr>
            <p:ph type="title"/>
          </p:nvPr>
        </p:nvSpPr>
        <p:spPr/>
        <p:txBody>
          <a:bodyPr>
            <a:normAutofit/>
          </a:bodyPr>
          <a:lstStyle/>
          <a:p>
            <a:r>
              <a:rPr lang="el-GR" dirty="0">
                <a:solidFill>
                  <a:schemeClr val="tx1"/>
                </a:solidFill>
              </a:rPr>
              <a:t>Η δεξιότητα της δημιουργικότητας</a:t>
            </a:r>
            <a:endParaRPr lang="en-US" dirty="0">
              <a:solidFill>
                <a:schemeClr val="tx1"/>
              </a:solidFill>
            </a:endParaRPr>
          </a:p>
        </p:txBody>
      </p:sp>
      <p:sp>
        <p:nvSpPr>
          <p:cNvPr id="3" name="Content Placeholder 2"/>
          <p:cNvSpPr>
            <a:spLocks noGrp="1"/>
          </p:cNvSpPr>
          <p:nvPr>
            <p:ph type="body" sz="quarter" idx="14"/>
          </p:nvPr>
        </p:nvSpPr>
        <p:spPr/>
        <p:txBody>
          <a:bodyPr>
            <a:normAutofit/>
          </a:bodyPr>
          <a:lstStyle/>
          <a:p>
            <a:r>
              <a:rPr lang="el-GR" sz="2400" dirty="0">
                <a:solidFill>
                  <a:schemeClr val="tx1"/>
                </a:solidFill>
              </a:rPr>
              <a:t>Απαιτεί μια γενικότερη δεκτικότητα απέναντι στον κόσμο</a:t>
            </a:r>
          </a:p>
          <a:p>
            <a:endParaRPr lang="el-GR" sz="2400" dirty="0">
              <a:solidFill>
                <a:schemeClr val="tx1"/>
              </a:solidFill>
            </a:endParaRPr>
          </a:p>
          <a:p>
            <a:r>
              <a:rPr lang="el-GR" sz="2400" dirty="0">
                <a:solidFill>
                  <a:schemeClr val="tx1"/>
                </a:solidFill>
              </a:rPr>
              <a:t>Μας βοηθά να δημιουργήσουμε ευκαιρίες αντί να τις ψάχνουμε</a:t>
            </a:r>
          </a:p>
          <a:p>
            <a:pPr marL="0" indent="0">
              <a:buNone/>
            </a:pPr>
            <a:endParaRPr lang="el-GR" sz="2400" dirty="0">
              <a:solidFill>
                <a:schemeClr val="tx1"/>
              </a:solidFill>
            </a:endParaRPr>
          </a:p>
          <a:p>
            <a:r>
              <a:rPr lang="el-GR" sz="2400" dirty="0">
                <a:solidFill>
                  <a:schemeClr val="tx1"/>
                </a:solidFill>
              </a:rPr>
              <a:t>Μας βοηθά να δραστηριοποιηθούμε σε συνθήκες αβεβαιότητας</a:t>
            </a:r>
            <a:endParaRPr lang="en-US" sz="2400" dirty="0">
              <a:solidFill>
                <a:schemeClr val="tx1"/>
              </a:solidFill>
            </a:endParaRPr>
          </a:p>
          <a:p>
            <a:endParaRPr lang="en-US" dirty="0"/>
          </a:p>
        </p:txBody>
      </p:sp>
    </p:spTree>
    <p:extLst>
      <p:ext uri="{BB962C8B-B14F-4D97-AF65-F5344CB8AC3E}">
        <p14:creationId xmlns:p14="http://schemas.microsoft.com/office/powerpoint/2010/main" val="17490207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6F15528-21DE-4FAA-801E-634DDDAF4B2B}" type="slidenum">
              <a:rPr lang="en-US" smtClean="0"/>
              <a:pPr/>
              <a:t>16</a:t>
            </a:fld>
            <a:endParaRPr lang="en-US"/>
          </a:p>
        </p:txBody>
      </p:sp>
      <p:sp>
        <p:nvSpPr>
          <p:cNvPr id="2" name="Title 1"/>
          <p:cNvSpPr>
            <a:spLocks noGrp="1"/>
          </p:cNvSpPr>
          <p:nvPr>
            <p:ph type="title"/>
          </p:nvPr>
        </p:nvSpPr>
        <p:spPr/>
        <p:txBody>
          <a:bodyPr/>
          <a:lstStyle/>
          <a:p>
            <a:r>
              <a:rPr lang="el-GR" dirty="0">
                <a:solidFill>
                  <a:schemeClr val="tx1"/>
                </a:solidFill>
              </a:rPr>
              <a:t>Η δεξιότητα του πειραματισμού</a:t>
            </a:r>
            <a:endParaRPr lang="en-US" dirty="0">
              <a:solidFill>
                <a:schemeClr val="tx1"/>
              </a:solidFill>
            </a:endParaRPr>
          </a:p>
        </p:txBody>
      </p:sp>
      <p:sp>
        <p:nvSpPr>
          <p:cNvPr id="3" name="Content Placeholder 2"/>
          <p:cNvSpPr>
            <a:spLocks noGrp="1"/>
          </p:cNvSpPr>
          <p:nvPr>
            <p:ph type="body" sz="quarter" idx="14"/>
          </p:nvPr>
        </p:nvSpPr>
        <p:spPr/>
        <p:txBody>
          <a:bodyPr>
            <a:normAutofit/>
          </a:bodyPr>
          <a:lstStyle/>
          <a:p>
            <a:r>
              <a:rPr lang="el-GR" sz="2400" dirty="0">
                <a:solidFill>
                  <a:schemeClr val="tx1"/>
                </a:solidFill>
              </a:rPr>
              <a:t>Δράση με στόχο τη μάθηση</a:t>
            </a:r>
            <a:endParaRPr lang="en-US" sz="2400" dirty="0">
              <a:solidFill>
                <a:schemeClr val="tx1"/>
              </a:solidFill>
            </a:endParaRPr>
          </a:p>
          <a:p>
            <a:r>
              <a:rPr lang="el-GR" sz="2400" dirty="0">
                <a:solidFill>
                  <a:schemeClr val="tx1"/>
                </a:solidFill>
              </a:rPr>
              <a:t>Συγκέντρωση πληροφοριών που ανταποκρίνονται στην πραγματικότητα </a:t>
            </a:r>
          </a:p>
          <a:p>
            <a:r>
              <a:rPr lang="el-GR" sz="2400" dirty="0">
                <a:solidFill>
                  <a:schemeClr val="tx1"/>
                </a:solidFill>
              </a:rPr>
              <a:t>Έλεγχος νέων εννοιών</a:t>
            </a:r>
            <a:endParaRPr lang="en-US" sz="2400" dirty="0">
              <a:solidFill>
                <a:schemeClr val="tx1"/>
              </a:solidFill>
            </a:endParaRPr>
          </a:p>
          <a:p>
            <a:r>
              <a:rPr lang="el-GR" sz="2400" dirty="0">
                <a:solidFill>
                  <a:schemeClr val="tx1"/>
                </a:solidFill>
              </a:rPr>
              <a:t>Υποβολή ερωτήσεων</a:t>
            </a:r>
            <a:endParaRPr lang="en-US" sz="2400" dirty="0">
              <a:solidFill>
                <a:schemeClr val="tx1"/>
              </a:solidFill>
            </a:endParaRPr>
          </a:p>
          <a:p>
            <a:r>
              <a:rPr lang="el-GR" sz="2400" dirty="0">
                <a:solidFill>
                  <a:schemeClr val="tx1"/>
                </a:solidFill>
              </a:rPr>
              <a:t>Επαλήθευση εικασιών</a:t>
            </a:r>
            <a:endParaRPr lang="en-US" sz="2400" dirty="0">
              <a:solidFill>
                <a:schemeClr val="tx1"/>
              </a:solidFill>
            </a:endParaRPr>
          </a:p>
          <a:p>
            <a:r>
              <a:rPr lang="el-GR" sz="2400" dirty="0">
                <a:solidFill>
                  <a:schemeClr val="tx1"/>
                </a:solidFill>
              </a:rPr>
              <a:t>Βασίζεται στη δράση, όχι στην έρευνα</a:t>
            </a:r>
            <a:endParaRPr lang="en-US" sz="2400" dirty="0">
              <a:solidFill>
                <a:schemeClr val="tx1"/>
              </a:solidFill>
            </a:endParaRPr>
          </a:p>
        </p:txBody>
      </p:sp>
    </p:spTree>
    <p:extLst>
      <p:ext uri="{BB962C8B-B14F-4D97-AF65-F5344CB8AC3E}">
        <p14:creationId xmlns:p14="http://schemas.microsoft.com/office/powerpoint/2010/main" val="32575835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6F15528-21DE-4FAA-801E-634DDDAF4B2B}" type="slidenum">
              <a:rPr lang="en-US" smtClean="0"/>
              <a:pPr/>
              <a:t>17</a:t>
            </a:fld>
            <a:endParaRPr lang="en-US"/>
          </a:p>
        </p:txBody>
      </p:sp>
      <p:sp>
        <p:nvSpPr>
          <p:cNvPr id="2" name="Title 1"/>
          <p:cNvSpPr>
            <a:spLocks noGrp="1"/>
          </p:cNvSpPr>
          <p:nvPr>
            <p:ph type="title"/>
          </p:nvPr>
        </p:nvSpPr>
        <p:spPr/>
        <p:txBody>
          <a:bodyPr>
            <a:normAutofit/>
          </a:bodyPr>
          <a:lstStyle/>
          <a:p>
            <a:r>
              <a:rPr lang="el-GR" dirty="0">
                <a:solidFill>
                  <a:schemeClr val="tx1"/>
                </a:solidFill>
              </a:rPr>
              <a:t>Η δεξιότητα του προβληματισμού</a:t>
            </a:r>
            <a:endParaRPr lang="en-US" dirty="0">
              <a:solidFill>
                <a:schemeClr val="tx1"/>
              </a:solidFill>
            </a:endParaRPr>
          </a:p>
        </p:txBody>
      </p:sp>
      <p:sp>
        <p:nvSpPr>
          <p:cNvPr id="3" name="Content Placeholder 2"/>
          <p:cNvSpPr>
            <a:spLocks noGrp="1"/>
          </p:cNvSpPr>
          <p:nvPr>
            <p:ph type="body" sz="quarter" idx="14"/>
          </p:nvPr>
        </p:nvSpPr>
        <p:spPr/>
        <p:txBody>
          <a:bodyPr>
            <a:normAutofit/>
          </a:bodyPr>
          <a:lstStyle/>
          <a:p>
            <a:r>
              <a:rPr lang="el-GR" sz="2400" dirty="0">
                <a:solidFill>
                  <a:schemeClr val="tx1"/>
                </a:solidFill>
              </a:rPr>
              <a:t>Βοηθά στην κριτική ανάλυση των συναισθημάτων και των </a:t>
            </a:r>
            <a:r>
              <a:rPr lang="el-GR" sz="2400" dirty="0" err="1">
                <a:solidFill>
                  <a:schemeClr val="tx1"/>
                </a:solidFill>
              </a:rPr>
              <a:t>γνώσεών</a:t>
            </a:r>
            <a:r>
              <a:rPr lang="el-GR" sz="2400" dirty="0">
                <a:solidFill>
                  <a:schemeClr val="tx1"/>
                </a:solidFill>
              </a:rPr>
              <a:t> μας</a:t>
            </a:r>
          </a:p>
          <a:p>
            <a:endParaRPr lang="el-GR" sz="2400" dirty="0">
              <a:solidFill>
                <a:schemeClr val="tx1"/>
              </a:solidFill>
            </a:endParaRPr>
          </a:p>
          <a:p>
            <a:r>
              <a:rPr lang="el-GR" sz="2400" dirty="0">
                <a:solidFill>
                  <a:schemeClr val="tx1"/>
                </a:solidFill>
              </a:rPr>
              <a:t>Προσφέρει νέες προοπτικές</a:t>
            </a:r>
          </a:p>
          <a:p>
            <a:endParaRPr lang="en-US" sz="2400" dirty="0">
              <a:solidFill>
                <a:schemeClr val="tx1"/>
              </a:solidFill>
            </a:endParaRPr>
          </a:p>
          <a:p>
            <a:r>
              <a:rPr lang="el-GR" sz="2400" dirty="0">
                <a:solidFill>
                  <a:schemeClr val="tx1"/>
                </a:solidFill>
              </a:rPr>
              <a:t>Μας βοηθά να αξιολογήσουμε τα αποτελέσματα</a:t>
            </a:r>
          </a:p>
          <a:p>
            <a:endParaRPr lang="en-US" sz="2400" dirty="0">
              <a:solidFill>
                <a:schemeClr val="tx1"/>
              </a:solidFill>
            </a:endParaRPr>
          </a:p>
          <a:p>
            <a:r>
              <a:rPr lang="el-GR" sz="2400" dirty="0">
                <a:solidFill>
                  <a:schemeClr val="tx1"/>
                </a:solidFill>
              </a:rPr>
              <a:t>Μας βοηθά να εξαγάγουμε συμπεράσματα</a:t>
            </a:r>
            <a:endParaRPr lang="en-US" sz="2400" dirty="0">
              <a:solidFill>
                <a:schemeClr val="tx1"/>
              </a:solidFill>
            </a:endParaRPr>
          </a:p>
        </p:txBody>
      </p:sp>
    </p:spTree>
    <p:extLst>
      <p:ext uri="{BB962C8B-B14F-4D97-AF65-F5344CB8AC3E}">
        <p14:creationId xmlns:p14="http://schemas.microsoft.com/office/powerpoint/2010/main" val="24907515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6F15528-21DE-4FAA-801E-634DDDAF4B2B}" type="slidenum">
              <a:rPr lang="en-US" smtClean="0"/>
              <a:pPr/>
              <a:t>18</a:t>
            </a:fld>
            <a:endParaRPr lang="en-US"/>
          </a:p>
        </p:txBody>
      </p:sp>
      <p:sp>
        <p:nvSpPr>
          <p:cNvPr id="2" name="Title 1"/>
          <p:cNvSpPr>
            <a:spLocks noGrp="1"/>
          </p:cNvSpPr>
          <p:nvPr>
            <p:ph type="title"/>
          </p:nvPr>
        </p:nvSpPr>
        <p:spPr/>
        <p:txBody>
          <a:bodyPr>
            <a:normAutofit/>
          </a:bodyPr>
          <a:lstStyle/>
          <a:p>
            <a:pPr algn="ctr"/>
            <a:r>
              <a:rPr lang="el-GR" dirty="0">
                <a:solidFill>
                  <a:schemeClr val="tx1"/>
                </a:solidFill>
              </a:rPr>
              <a:t>Τρόποι εξάσκησης του προβληματισμού</a:t>
            </a:r>
            <a:endParaRPr lang="en-US" dirty="0">
              <a:solidFill>
                <a:schemeClr val="tx1"/>
              </a:solidFill>
            </a:endParaRPr>
          </a:p>
        </p:txBody>
      </p:sp>
      <p:sp>
        <p:nvSpPr>
          <p:cNvPr id="3" name="Content Placeholder 2"/>
          <p:cNvSpPr>
            <a:spLocks noGrp="1"/>
          </p:cNvSpPr>
          <p:nvPr>
            <p:ph type="body" sz="quarter" idx="14"/>
          </p:nvPr>
        </p:nvSpPr>
        <p:spPr/>
        <p:txBody>
          <a:bodyPr/>
          <a:lstStyle/>
          <a:p>
            <a:pPr lvl="0"/>
            <a:r>
              <a:rPr lang="el-GR" sz="2400" dirty="0">
                <a:solidFill>
                  <a:schemeClr val="tx1"/>
                </a:solidFill>
              </a:rPr>
              <a:t>Αφηγηματικός προβληματισμός</a:t>
            </a:r>
            <a:endParaRPr lang="en-US" sz="2400" dirty="0">
              <a:solidFill>
                <a:schemeClr val="tx1"/>
              </a:solidFill>
            </a:endParaRPr>
          </a:p>
          <a:p>
            <a:pPr lvl="0"/>
            <a:r>
              <a:rPr lang="el-GR" sz="2400" dirty="0">
                <a:solidFill>
                  <a:schemeClr val="tx1"/>
                </a:solidFill>
              </a:rPr>
              <a:t>Συναισθηματικός προβληματισμός</a:t>
            </a:r>
            <a:endParaRPr lang="en-US" sz="2400" dirty="0">
              <a:solidFill>
                <a:schemeClr val="tx1"/>
              </a:solidFill>
            </a:endParaRPr>
          </a:p>
          <a:p>
            <a:pPr lvl="0"/>
            <a:r>
              <a:rPr lang="el-GR" sz="2400" dirty="0">
                <a:solidFill>
                  <a:schemeClr val="tx1"/>
                </a:solidFill>
              </a:rPr>
              <a:t>Αντιληπτικός προβληματισμός</a:t>
            </a:r>
            <a:endParaRPr lang="en-US" sz="2400" dirty="0">
              <a:solidFill>
                <a:schemeClr val="tx1"/>
              </a:solidFill>
            </a:endParaRPr>
          </a:p>
          <a:p>
            <a:pPr lvl="0"/>
            <a:r>
              <a:rPr lang="el-GR" sz="2400" dirty="0">
                <a:solidFill>
                  <a:schemeClr val="tx1"/>
                </a:solidFill>
              </a:rPr>
              <a:t>Αναλυτικός προβληματισμός</a:t>
            </a:r>
            <a:endParaRPr lang="en-US" sz="2400" dirty="0">
              <a:solidFill>
                <a:schemeClr val="tx1"/>
              </a:solidFill>
            </a:endParaRPr>
          </a:p>
          <a:p>
            <a:pPr lvl="0"/>
            <a:r>
              <a:rPr lang="el-GR" sz="2400" dirty="0">
                <a:solidFill>
                  <a:schemeClr val="tx1"/>
                </a:solidFill>
              </a:rPr>
              <a:t>Αξιολογικός προβληματισμός</a:t>
            </a:r>
            <a:endParaRPr lang="en-US" sz="2400" dirty="0">
              <a:solidFill>
                <a:schemeClr val="tx1"/>
              </a:solidFill>
            </a:endParaRPr>
          </a:p>
          <a:p>
            <a:pPr lvl="0"/>
            <a:r>
              <a:rPr lang="el-GR" sz="2400" dirty="0">
                <a:solidFill>
                  <a:schemeClr val="tx1"/>
                </a:solidFill>
              </a:rPr>
              <a:t>Κριτικός προβληματισμός</a:t>
            </a:r>
            <a:endParaRPr lang="en-US" sz="2400" dirty="0">
              <a:solidFill>
                <a:schemeClr val="tx1"/>
              </a:solidFill>
            </a:endParaRPr>
          </a:p>
          <a:p>
            <a:endParaRPr lang="en-US" dirty="0"/>
          </a:p>
        </p:txBody>
      </p:sp>
    </p:spTree>
    <p:extLst>
      <p:ext uri="{BB962C8B-B14F-4D97-AF65-F5344CB8AC3E}">
        <p14:creationId xmlns:p14="http://schemas.microsoft.com/office/powerpoint/2010/main" val="25212991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08960"/>
            <a:ext cx="7467600" cy="1371600"/>
          </a:xfrm>
        </p:spPr>
        <p:txBody>
          <a:bodyPr>
            <a:noAutofit/>
          </a:bodyPr>
          <a:lstStyle/>
          <a:p>
            <a:pPr algn="ctr"/>
            <a:r>
              <a:rPr lang="el-GR" sz="2800" dirty="0">
                <a:solidFill>
                  <a:schemeClr val="tx1"/>
                </a:solidFill>
              </a:rPr>
              <a:t>Σχήμα</a:t>
            </a:r>
            <a:r>
              <a:rPr lang="en-US" sz="2800" dirty="0">
                <a:solidFill>
                  <a:schemeClr val="tx1"/>
                </a:solidFill>
              </a:rPr>
              <a:t> 2.2: </a:t>
            </a:r>
            <a:r>
              <a:rPr lang="el-GR" sz="2800" dirty="0">
                <a:solidFill>
                  <a:schemeClr val="tx1"/>
                </a:solidFill>
              </a:rPr>
              <a:t>Οι πέντε πλέον σημαντικές δεξιότητες στην άσκηση της επιχειρηματικότητας</a:t>
            </a:r>
          </a:p>
        </p:txBody>
      </p:sp>
      <p:sp>
        <p:nvSpPr>
          <p:cNvPr id="3" name="Content Placeholder 2"/>
          <p:cNvSpPr>
            <a:spLocks noGrp="1"/>
          </p:cNvSpPr>
          <p:nvPr>
            <p:ph idx="1"/>
          </p:nvPr>
        </p:nvSpPr>
        <p:spPr>
          <a:xfrm>
            <a:off x="609600" y="5853436"/>
            <a:ext cx="7924800" cy="487363"/>
          </a:xfrm>
        </p:spPr>
        <p:txBody>
          <a:bodyPr>
            <a:normAutofit/>
          </a:bodyPr>
          <a:lstStyle/>
          <a:p>
            <a:pPr marL="0" indent="0">
              <a:buNone/>
            </a:pPr>
            <a:r>
              <a:rPr lang="el-GR" sz="1050" dirty="0">
                <a:solidFill>
                  <a:schemeClr val="tx1"/>
                </a:solidFill>
              </a:rPr>
              <a:t>Πηγή</a:t>
            </a:r>
            <a:r>
              <a:rPr lang="en-US" sz="1050" dirty="0">
                <a:solidFill>
                  <a:schemeClr val="tx1"/>
                </a:solidFill>
              </a:rPr>
              <a:t>: Neck, H. M., Greene, P. G., &amp; Brush, C. (2014). </a:t>
            </a:r>
            <a:r>
              <a:rPr lang="en-US" sz="1050" i="1" dirty="0">
                <a:solidFill>
                  <a:schemeClr val="tx1"/>
                </a:solidFill>
              </a:rPr>
              <a:t>Teaching entrepreneurship: A practice-based approach. </a:t>
            </a:r>
            <a:r>
              <a:rPr lang="en-US" sz="1050" dirty="0">
                <a:solidFill>
                  <a:schemeClr val="tx1"/>
                </a:solidFill>
              </a:rPr>
              <a:t>Northampton, MA: Edward Elgar.</a:t>
            </a:r>
          </a:p>
          <a:p>
            <a:pPr marL="0" indent="0">
              <a:buNone/>
            </a:pPr>
            <a:endParaRPr lang="en-US" sz="1050"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19</a:t>
            </a:fld>
            <a:endParaRPr lang="en-US"/>
          </a:p>
        </p:txBody>
      </p:sp>
      <p:pic>
        <p:nvPicPr>
          <p:cNvPr id="7" name="Εικόνα 6">
            <a:extLst>
              <a:ext uri="{FF2B5EF4-FFF2-40B4-BE49-F238E27FC236}">
                <a16:creationId xmlns:a16="http://schemas.microsoft.com/office/drawing/2014/main" id="{01CCE3AF-8742-4753-A541-15DB12533E70}"/>
              </a:ext>
            </a:extLst>
          </p:cNvPr>
          <p:cNvPicPr>
            <a:picLocks noChangeAspect="1"/>
          </p:cNvPicPr>
          <p:nvPr/>
        </p:nvPicPr>
        <p:blipFill rotWithShape="1">
          <a:blip r:embed="rId2"/>
          <a:srcRect l="12500" t="17408" r="25000" b="11481"/>
          <a:stretch/>
        </p:blipFill>
        <p:spPr>
          <a:xfrm>
            <a:off x="1476375" y="1676400"/>
            <a:ext cx="6191250" cy="3962400"/>
          </a:xfrm>
          <a:prstGeom prst="rect">
            <a:avLst/>
          </a:prstGeom>
        </p:spPr>
      </p:pic>
    </p:spTree>
    <p:extLst>
      <p:ext uri="{BB962C8B-B14F-4D97-AF65-F5344CB8AC3E}">
        <p14:creationId xmlns:p14="http://schemas.microsoft.com/office/powerpoint/2010/main" val="3731925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600200"/>
            <a:ext cx="7315200" cy="2514600"/>
          </a:xfrm>
        </p:spPr>
        <p:txBody>
          <a:bodyPr>
            <a:normAutofit/>
          </a:bodyPr>
          <a:lstStyle/>
          <a:p>
            <a:pPr algn="ctr"/>
            <a:r>
              <a:rPr lang="el-GR" sz="4000" dirty="0">
                <a:solidFill>
                  <a:schemeClr val="tx1"/>
                </a:solidFill>
              </a:rPr>
              <a:t>Κεφάλαιο</a:t>
            </a:r>
            <a:r>
              <a:rPr lang="en-US" sz="4000" dirty="0">
                <a:solidFill>
                  <a:schemeClr val="tx1"/>
                </a:solidFill>
              </a:rPr>
              <a:t> </a:t>
            </a:r>
            <a:r>
              <a:rPr lang="el-GR" sz="4000" dirty="0">
                <a:solidFill>
                  <a:schemeClr val="tx1"/>
                </a:solidFill>
              </a:rPr>
              <a:t>2</a:t>
            </a:r>
            <a:r>
              <a:rPr lang="en-US" sz="4000" dirty="0">
                <a:solidFill>
                  <a:schemeClr val="tx1"/>
                </a:solidFill>
              </a:rPr>
              <a:t>: </a:t>
            </a:r>
            <a:br>
              <a:rPr lang="en-US" sz="4000" dirty="0">
                <a:solidFill>
                  <a:schemeClr val="tx1"/>
                </a:solidFill>
              </a:rPr>
            </a:br>
            <a:r>
              <a:rPr lang="el-GR" sz="4000" dirty="0">
                <a:solidFill>
                  <a:schemeClr val="tx1"/>
                </a:solidFill>
              </a:rPr>
              <a:t>Επιχειρηματικότητα: Η άσκηση της επιχειρηματικής δραστηριότητας</a:t>
            </a:r>
            <a:endParaRPr lang="en-US" sz="4000" dirty="0">
              <a:solidFill>
                <a:schemeClr val="tx1"/>
              </a:solidFill>
            </a:endParaRPr>
          </a:p>
        </p:txBody>
      </p:sp>
    </p:spTree>
    <p:extLst>
      <p:ext uri="{BB962C8B-B14F-4D97-AF65-F5344CB8AC3E}">
        <p14:creationId xmlns:p14="http://schemas.microsoft.com/office/powerpoint/2010/main" val="26161085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2B3E0FA-E25E-4BC3-90DB-562AAEE1EF93}"/>
              </a:ext>
            </a:extLst>
          </p:cNvPr>
          <p:cNvSpPr>
            <a:spLocks noGrp="1"/>
          </p:cNvSpPr>
          <p:nvPr>
            <p:ph type="ctrTitle"/>
          </p:nvPr>
        </p:nvSpPr>
        <p:spPr>
          <a:xfrm>
            <a:off x="571500" y="720242"/>
            <a:ext cx="6858000" cy="1381124"/>
          </a:xfrm>
        </p:spPr>
        <p:txBody>
          <a:bodyPr/>
          <a:lstStyle/>
          <a:p>
            <a:pPr algn="l"/>
            <a:r>
              <a:rPr lang="el-GR" sz="3600" dirty="0">
                <a:solidFill>
                  <a:schemeClr val="tx1"/>
                </a:solidFill>
              </a:rPr>
              <a:t>Κριτική σκέψη</a:t>
            </a:r>
            <a:br>
              <a:rPr lang="en-US" dirty="0">
                <a:solidFill>
                  <a:schemeClr val="tx1"/>
                </a:solidFill>
              </a:rPr>
            </a:br>
            <a:endParaRPr lang="el-GR" dirty="0"/>
          </a:p>
        </p:txBody>
      </p:sp>
      <p:sp>
        <p:nvSpPr>
          <p:cNvPr id="3" name="Content Placeholder 2"/>
          <p:cNvSpPr>
            <a:spLocks noGrp="1"/>
          </p:cNvSpPr>
          <p:nvPr>
            <p:ph type="subTitle" idx="1"/>
          </p:nvPr>
        </p:nvSpPr>
        <p:spPr>
          <a:xfrm>
            <a:off x="457200" y="2286000"/>
            <a:ext cx="8058150" cy="1981200"/>
          </a:xfrm>
        </p:spPr>
        <p:txBody>
          <a:bodyPr>
            <a:normAutofit/>
          </a:bodyPr>
          <a:lstStyle/>
          <a:p>
            <a:pPr algn="l"/>
            <a:r>
              <a:rPr lang="el-GR" sz="2400" dirty="0"/>
              <a:t>Σε ποιο βαθμό διαφέρουν οι επιθυμητές ιδιότητες σε έναν εργαζόμενο από τις επιθυμητές ιδιότητες σε έναν ιδιοκτήτη επιχείρησης ή επιχειρηματία; </a:t>
            </a:r>
          </a:p>
          <a:p>
            <a:pPr algn="l"/>
            <a:r>
              <a:rPr lang="el-GR" sz="2400" dirty="0"/>
              <a:t>Εξηγήστε την απάντησή σας και δώστε παραδείγματα.</a:t>
            </a:r>
          </a:p>
          <a:p>
            <a:pPr algn="l"/>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20</a:t>
            </a:fld>
            <a:endParaRPr lang="en-US"/>
          </a:p>
        </p:txBody>
      </p:sp>
    </p:spTree>
    <p:extLst>
      <p:ext uri="{BB962C8B-B14F-4D97-AF65-F5344CB8AC3E}">
        <p14:creationId xmlns:p14="http://schemas.microsoft.com/office/powerpoint/2010/main" val="15295290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50067" y="1447800"/>
            <a:ext cx="8763000" cy="1828800"/>
          </a:xfrm>
        </p:spPr>
        <p:txBody>
          <a:bodyPr>
            <a:noAutofit/>
          </a:bodyPr>
          <a:lstStyle/>
          <a:p>
            <a:pPr algn="ctr"/>
            <a:r>
              <a:rPr lang="en-US" sz="4000" dirty="0">
                <a:solidFill>
                  <a:schemeClr val="tx1"/>
                </a:solidFill>
              </a:rPr>
              <a:t>2.3 </a:t>
            </a:r>
            <a:r>
              <a:rPr lang="el-GR" sz="4000" dirty="0">
                <a:solidFill>
                  <a:schemeClr val="tx1"/>
                </a:solidFill>
              </a:rPr>
              <a:t>Η επιχειρηματικότητα είναι </a:t>
            </a:r>
            <a:br>
              <a:rPr lang="el-GR" sz="4000" dirty="0">
                <a:solidFill>
                  <a:schemeClr val="tx1"/>
                </a:solidFill>
              </a:rPr>
            </a:br>
            <a:r>
              <a:rPr lang="el-GR" sz="4000" dirty="0">
                <a:solidFill>
                  <a:schemeClr val="tx1"/>
                </a:solidFill>
              </a:rPr>
              <a:t>περισσότερο μέθοδος παρά διαδικασία</a:t>
            </a:r>
          </a:p>
        </p:txBody>
      </p:sp>
      <p:sp>
        <p:nvSpPr>
          <p:cNvPr id="5" name="Slide Number Placeholder 4"/>
          <p:cNvSpPr>
            <a:spLocks noGrp="1"/>
          </p:cNvSpPr>
          <p:nvPr>
            <p:ph type="sldNum" sz="quarter" idx="4294967295"/>
          </p:nvPr>
        </p:nvSpPr>
        <p:spPr>
          <a:xfrm>
            <a:off x="8610600" y="6356350"/>
            <a:ext cx="533400" cy="365125"/>
          </a:xfrm>
        </p:spPr>
        <p:txBody>
          <a:bodyPr/>
          <a:lstStyle/>
          <a:p>
            <a:fld id="{B6F15528-21DE-4FAA-801E-634DDDAF4B2B}" type="slidenum">
              <a:rPr lang="en-US" smtClean="0"/>
              <a:pPr/>
              <a:t>21</a:t>
            </a:fld>
            <a:endParaRPr lang="en-US"/>
          </a:p>
        </p:txBody>
      </p:sp>
    </p:spTree>
    <p:extLst>
      <p:ext uri="{BB962C8B-B14F-4D97-AF65-F5344CB8AC3E}">
        <p14:creationId xmlns:p14="http://schemas.microsoft.com/office/powerpoint/2010/main" val="17829212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609600"/>
            <a:ext cx="8305800" cy="963056"/>
          </a:xfrm>
        </p:spPr>
        <p:txBody>
          <a:bodyPr>
            <a:noAutofit/>
          </a:bodyPr>
          <a:lstStyle/>
          <a:p>
            <a:pPr algn="ctr"/>
            <a:r>
              <a:rPr lang="el-GR" sz="3200" dirty="0">
                <a:solidFill>
                  <a:schemeClr val="tx1"/>
                </a:solidFill>
              </a:rPr>
              <a:t>Πίνακας</a:t>
            </a:r>
            <a:r>
              <a:rPr lang="en-US" sz="3200" dirty="0">
                <a:solidFill>
                  <a:schemeClr val="tx1"/>
                </a:solidFill>
              </a:rPr>
              <a:t> 2.2: </a:t>
            </a:r>
            <a:r>
              <a:rPr lang="el-GR" sz="3200" dirty="0">
                <a:solidFill>
                  <a:schemeClr val="tx1"/>
                </a:solidFill>
              </a:rPr>
              <a:t>Τα παραδοσιακά βήματα της επιχειρηματικής διαδικασίας </a:t>
            </a:r>
            <a:endParaRPr lang="en-US" sz="3200" dirty="0">
              <a:solidFill>
                <a:schemeClr val="tx1"/>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22</a:t>
            </a:fld>
            <a:endParaRPr lang="en-US"/>
          </a:p>
        </p:txBody>
      </p:sp>
      <p:pic>
        <p:nvPicPr>
          <p:cNvPr id="3" name="Εικόνα 2">
            <a:extLst>
              <a:ext uri="{FF2B5EF4-FFF2-40B4-BE49-F238E27FC236}">
                <a16:creationId xmlns:a16="http://schemas.microsoft.com/office/drawing/2014/main" id="{53713C69-CE65-47C8-8D2B-D19BB0DE3C7F}"/>
              </a:ext>
            </a:extLst>
          </p:cNvPr>
          <p:cNvPicPr>
            <a:picLocks noChangeAspect="1"/>
          </p:cNvPicPr>
          <p:nvPr/>
        </p:nvPicPr>
        <p:blipFill rotWithShape="1">
          <a:blip r:embed="rId2"/>
          <a:srcRect l="8334" t="41111" r="39167" b="17408"/>
          <a:stretch/>
        </p:blipFill>
        <p:spPr>
          <a:xfrm>
            <a:off x="1215257" y="2049600"/>
            <a:ext cx="7047000" cy="3132000"/>
          </a:xfrm>
          <a:prstGeom prst="rect">
            <a:avLst/>
          </a:prstGeom>
        </p:spPr>
      </p:pic>
    </p:spTree>
    <p:extLst>
      <p:ext uri="{BB962C8B-B14F-4D97-AF65-F5344CB8AC3E}">
        <p14:creationId xmlns:p14="http://schemas.microsoft.com/office/powerpoint/2010/main" val="37384003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689016"/>
            <a:ext cx="8001000" cy="1596984"/>
          </a:xfrm>
        </p:spPr>
        <p:txBody>
          <a:bodyPr>
            <a:noAutofit/>
          </a:bodyPr>
          <a:lstStyle/>
          <a:p>
            <a:pPr algn="ctr"/>
            <a:r>
              <a:rPr lang="el-GR" sz="3200" dirty="0">
                <a:solidFill>
                  <a:schemeClr val="tx1"/>
                </a:solidFill>
              </a:rPr>
              <a:t>Πίνακας</a:t>
            </a:r>
            <a:r>
              <a:rPr lang="en-US" sz="3200" dirty="0">
                <a:solidFill>
                  <a:schemeClr val="tx1"/>
                </a:solidFill>
              </a:rPr>
              <a:t> 2.3: </a:t>
            </a:r>
            <a:r>
              <a:rPr lang="el-GR" sz="3200" dirty="0">
                <a:solidFill>
                  <a:schemeClr val="tx1"/>
                </a:solidFill>
              </a:rPr>
              <a:t>Υποθέσεις που δίνουν έμφαση στην άσκηση επιχειρηματικής δραστηριότητας</a:t>
            </a:r>
            <a:endParaRPr lang="en-US" sz="3200" dirty="0">
              <a:solidFill>
                <a:schemeClr val="tx1"/>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23</a:t>
            </a:fld>
            <a:endParaRPr lang="en-US"/>
          </a:p>
        </p:txBody>
      </p:sp>
      <p:pic>
        <p:nvPicPr>
          <p:cNvPr id="3" name="Εικόνα 2">
            <a:extLst>
              <a:ext uri="{FF2B5EF4-FFF2-40B4-BE49-F238E27FC236}">
                <a16:creationId xmlns:a16="http://schemas.microsoft.com/office/drawing/2014/main" id="{8E8AB364-24CB-419D-B943-20F871028D01}"/>
              </a:ext>
            </a:extLst>
          </p:cNvPr>
          <p:cNvPicPr>
            <a:picLocks noChangeAspect="1"/>
          </p:cNvPicPr>
          <p:nvPr/>
        </p:nvPicPr>
        <p:blipFill rotWithShape="1">
          <a:blip r:embed="rId2"/>
          <a:srcRect l="8177" t="23333" r="37500" b="57408"/>
          <a:stretch/>
        </p:blipFill>
        <p:spPr>
          <a:xfrm>
            <a:off x="762000" y="2450400"/>
            <a:ext cx="7581900" cy="1512000"/>
          </a:xfrm>
          <a:prstGeom prst="rect">
            <a:avLst/>
          </a:prstGeom>
        </p:spPr>
      </p:pic>
    </p:spTree>
    <p:extLst>
      <p:ext uri="{BB962C8B-B14F-4D97-AF65-F5344CB8AC3E}">
        <p14:creationId xmlns:p14="http://schemas.microsoft.com/office/powerpoint/2010/main" val="8453831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19090"/>
            <a:ext cx="8305800" cy="1115456"/>
          </a:xfrm>
        </p:spPr>
        <p:txBody>
          <a:bodyPr>
            <a:normAutofit/>
          </a:bodyPr>
          <a:lstStyle/>
          <a:p>
            <a:pPr algn="ctr"/>
            <a:r>
              <a:rPr lang="el-GR" sz="3200" dirty="0">
                <a:solidFill>
                  <a:schemeClr val="tx1"/>
                </a:solidFill>
              </a:rPr>
              <a:t>Πίνακας</a:t>
            </a:r>
            <a:r>
              <a:rPr lang="en-US" sz="3200" dirty="0">
                <a:solidFill>
                  <a:schemeClr val="tx1"/>
                </a:solidFill>
              </a:rPr>
              <a:t> 2.4: </a:t>
            </a:r>
            <a:r>
              <a:rPr lang="el-GR" sz="3200" dirty="0">
                <a:solidFill>
                  <a:schemeClr val="tx1"/>
                </a:solidFill>
              </a:rPr>
              <a:t>Μέθοδος έναντι διαδικασίας</a:t>
            </a:r>
            <a:endParaRPr lang="en-US" sz="3200" dirty="0">
              <a:solidFill>
                <a:schemeClr val="tx1"/>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24</a:t>
            </a:fld>
            <a:endParaRPr lang="en-US"/>
          </a:p>
        </p:txBody>
      </p:sp>
      <p:sp>
        <p:nvSpPr>
          <p:cNvPr id="6" name="TextBox 5"/>
          <p:cNvSpPr txBox="1"/>
          <p:nvPr/>
        </p:nvSpPr>
        <p:spPr>
          <a:xfrm>
            <a:off x="617025" y="5638800"/>
            <a:ext cx="8305800" cy="400110"/>
          </a:xfrm>
          <a:prstGeom prst="rect">
            <a:avLst/>
          </a:prstGeom>
          <a:noFill/>
        </p:spPr>
        <p:txBody>
          <a:bodyPr wrap="square" rtlCol="0">
            <a:spAutoFit/>
          </a:bodyPr>
          <a:lstStyle/>
          <a:p>
            <a:r>
              <a:rPr lang="el-GR" sz="1000" dirty="0"/>
              <a:t>Πηγή</a:t>
            </a:r>
            <a:r>
              <a:rPr lang="en-US" sz="1000" dirty="0"/>
              <a:t>: Neck, H. M., Greene, P. G. &amp; Brush, C. (2014). </a:t>
            </a:r>
            <a:r>
              <a:rPr lang="en-US" sz="1000" i="1" dirty="0"/>
              <a:t>Teaching Entrepreneurship: A Practice-Based Approach</a:t>
            </a:r>
            <a:r>
              <a:rPr lang="en-US" sz="1000" dirty="0"/>
              <a:t>. </a:t>
            </a:r>
            <a:r>
              <a:rPr lang="en-US" sz="1000" dirty="0" err="1"/>
              <a:t>Northhampton</a:t>
            </a:r>
            <a:r>
              <a:rPr lang="en-US" sz="1000" dirty="0"/>
              <a:t>, MA: Edward Elgar Publishing. http://www.e-elgar.com/ </a:t>
            </a:r>
          </a:p>
        </p:txBody>
      </p:sp>
      <p:pic>
        <p:nvPicPr>
          <p:cNvPr id="10" name="Εικόνα 9">
            <a:extLst>
              <a:ext uri="{FF2B5EF4-FFF2-40B4-BE49-F238E27FC236}">
                <a16:creationId xmlns:a16="http://schemas.microsoft.com/office/drawing/2014/main" id="{E37C122D-3802-4A4F-B418-95F48190296F}"/>
              </a:ext>
            </a:extLst>
          </p:cNvPr>
          <p:cNvPicPr>
            <a:picLocks noChangeAspect="1"/>
          </p:cNvPicPr>
          <p:nvPr/>
        </p:nvPicPr>
        <p:blipFill rotWithShape="1">
          <a:blip r:embed="rId2"/>
          <a:srcRect l="9167" t="41111" r="13333" b="20371"/>
          <a:stretch/>
        </p:blipFill>
        <p:spPr>
          <a:xfrm>
            <a:off x="952500" y="2133600"/>
            <a:ext cx="7315200" cy="2590800"/>
          </a:xfrm>
          <a:prstGeom prst="rect">
            <a:avLst/>
          </a:prstGeom>
        </p:spPr>
      </p:pic>
    </p:spTree>
    <p:extLst>
      <p:ext uri="{BB962C8B-B14F-4D97-AF65-F5344CB8AC3E}">
        <p14:creationId xmlns:p14="http://schemas.microsoft.com/office/powerpoint/2010/main" val="11989305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6F15528-21DE-4FAA-801E-634DDDAF4B2B}" type="slidenum">
              <a:rPr lang="en-US" smtClean="0"/>
              <a:pPr/>
              <a:t>25</a:t>
            </a:fld>
            <a:endParaRPr lang="en-US"/>
          </a:p>
        </p:txBody>
      </p:sp>
      <p:sp>
        <p:nvSpPr>
          <p:cNvPr id="2" name="Title 1"/>
          <p:cNvSpPr>
            <a:spLocks noGrp="1"/>
          </p:cNvSpPr>
          <p:nvPr>
            <p:ph type="title"/>
          </p:nvPr>
        </p:nvSpPr>
        <p:spPr/>
        <p:txBody>
          <a:bodyPr>
            <a:normAutofit/>
          </a:bodyPr>
          <a:lstStyle/>
          <a:p>
            <a:pPr algn="ctr"/>
            <a:r>
              <a:rPr lang="el-GR" dirty="0">
                <a:solidFill>
                  <a:schemeClr val="tx1"/>
                </a:solidFill>
              </a:rPr>
              <a:t>Διαδικασίες και μέθοδοι</a:t>
            </a:r>
            <a:endParaRPr lang="en-US" dirty="0">
              <a:solidFill>
                <a:schemeClr val="tx1"/>
              </a:solidFill>
            </a:endParaRPr>
          </a:p>
        </p:txBody>
      </p:sp>
      <p:sp>
        <p:nvSpPr>
          <p:cNvPr id="3" name="Content Placeholder 2"/>
          <p:cNvSpPr>
            <a:spLocks noGrp="1"/>
          </p:cNvSpPr>
          <p:nvPr>
            <p:ph type="body" sz="quarter" idx="14"/>
          </p:nvPr>
        </p:nvSpPr>
        <p:spPr/>
        <p:txBody>
          <a:bodyPr>
            <a:normAutofit/>
          </a:bodyPr>
          <a:lstStyle/>
          <a:p>
            <a:r>
              <a:rPr lang="el-GR" sz="2800" dirty="0">
                <a:solidFill>
                  <a:schemeClr val="tx1"/>
                </a:solidFill>
              </a:rPr>
              <a:t>Η προσέγγιση της διαδικασίας βασίζεται στον σχεδιασμό και στην πρόβλεψη</a:t>
            </a:r>
            <a:r>
              <a:rPr lang="en-US" sz="2800" dirty="0">
                <a:solidFill>
                  <a:schemeClr val="tx1"/>
                </a:solidFill>
              </a:rPr>
              <a:t>.</a:t>
            </a:r>
            <a:endParaRPr lang="el-GR" sz="2800" dirty="0">
              <a:solidFill>
                <a:schemeClr val="tx1"/>
              </a:solidFill>
            </a:endParaRPr>
          </a:p>
          <a:p>
            <a:endParaRPr lang="en-US" sz="2800" dirty="0">
              <a:solidFill>
                <a:schemeClr val="tx1"/>
              </a:solidFill>
            </a:endParaRPr>
          </a:p>
          <a:p>
            <a:r>
              <a:rPr lang="el-GR" sz="2800" dirty="0">
                <a:solidFill>
                  <a:schemeClr val="tx1"/>
                </a:solidFill>
              </a:rPr>
              <a:t>Η προσέγγιση της μεθόδου βασίζεται στη δοκιμή και στην αποτυχία, προϋποθέτει μάθηση μέσω της επανάληψης, άσκηση και στοχασμό</a:t>
            </a:r>
            <a:endParaRPr lang="en-US" sz="2800" dirty="0">
              <a:solidFill>
                <a:schemeClr val="tx1"/>
              </a:solidFill>
            </a:endParaRPr>
          </a:p>
        </p:txBody>
      </p:sp>
    </p:spTree>
    <p:extLst>
      <p:ext uri="{BB962C8B-B14F-4D97-AF65-F5344CB8AC3E}">
        <p14:creationId xmlns:p14="http://schemas.microsoft.com/office/powerpoint/2010/main" val="35093565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14300" y="1828800"/>
            <a:ext cx="8915400" cy="1600200"/>
          </a:xfrm>
        </p:spPr>
        <p:txBody>
          <a:bodyPr>
            <a:noAutofit/>
          </a:bodyPr>
          <a:lstStyle/>
          <a:p>
            <a:pPr algn="ctr"/>
            <a:r>
              <a:rPr lang="en-US" sz="4000" dirty="0">
                <a:solidFill>
                  <a:schemeClr val="tx1"/>
                </a:solidFill>
              </a:rPr>
              <a:t>2.4 </a:t>
            </a:r>
            <a:r>
              <a:rPr lang="el-GR" sz="4000" dirty="0">
                <a:solidFill>
                  <a:schemeClr val="tx1"/>
                </a:solidFill>
              </a:rPr>
              <a:t>Η άσκηση της επιχειρηματικής δραστηριότητας: Εισαγωγή</a:t>
            </a:r>
          </a:p>
        </p:txBody>
      </p:sp>
      <p:sp>
        <p:nvSpPr>
          <p:cNvPr id="5" name="Slide Number Placeholder 4"/>
          <p:cNvSpPr>
            <a:spLocks noGrp="1"/>
          </p:cNvSpPr>
          <p:nvPr>
            <p:ph type="sldNum" sz="quarter" idx="4294967295"/>
          </p:nvPr>
        </p:nvSpPr>
        <p:spPr>
          <a:xfrm>
            <a:off x="8610600" y="6356350"/>
            <a:ext cx="533400" cy="365125"/>
          </a:xfrm>
        </p:spPr>
        <p:txBody>
          <a:bodyPr/>
          <a:lstStyle/>
          <a:p>
            <a:fld id="{B6F15528-21DE-4FAA-801E-634DDDAF4B2B}" type="slidenum">
              <a:rPr lang="en-US" smtClean="0"/>
              <a:pPr/>
              <a:t>26</a:t>
            </a:fld>
            <a:endParaRPr lang="en-US"/>
          </a:p>
        </p:txBody>
      </p:sp>
    </p:spTree>
    <p:extLst>
      <p:ext uri="{BB962C8B-B14F-4D97-AF65-F5344CB8AC3E}">
        <p14:creationId xmlns:p14="http://schemas.microsoft.com/office/powerpoint/2010/main" val="33714990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6F15528-21DE-4FAA-801E-634DDDAF4B2B}" type="slidenum">
              <a:rPr lang="en-US" smtClean="0"/>
              <a:pPr/>
              <a:t>27</a:t>
            </a:fld>
            <a:endParaRPr lang="en-US"/>
          </a:p>
        </p:txBody>
      </p:sp>
      <p:sp>
        <p:nvSpPr>
          <p:cNvPr id="2" name="Title 1"/>
          <p:cNvSpPr>
            <a:spLocks noGrp="1"/>
          </p:cNvSpPr>
          <p:nvPr>
            <p:ph type="title"/>
          </p:nvPr>
        </p:nvSpPr>
        <p:spPr/>
        <p:txBody>
          <a:bodyPr>
            <a:normAutofit/>
          </a:bodyPr>
          <a:lstStyle/>
          <a:p>
            <a:pPr algn="ctr"/>
            <a:r>
              <a:rPr lang="el-GR" dirty="0">
                <a:solidFill>
                  <a:schemeClr val="tx1"/>
                </a:solidFill>
              </a:rPr>
              <a:t>Βασικές συνιστώσες της άσκησης της επιχειρηματικής δραστηριότητας</a:t>
            </a:r>
          </a:p>
        </p:txBody>
      </p:sp>
      <p:sp>
        <p:nvSpPr>
          <p:cNvPr id="3" name="Content Placeholder 2"/>
          <p:cNvSpPr>
            <a:spLocks noGrp="1"/>
          </p:cNvSpPr>
          <p:nvPr>
            <p:ph type="body" sz="quarter" idx="14"/>
          </p:nvPr>
        </p:nvSpPr>
        <p:spPr/>
        <p:txBody>
          <a:bodyPr>
            <a:normAutofit/>
          </a:bodyPr>
          <a:lstStyle/>
          <a:p>
            <a:r>
              <a:rPr lang="el-GR" sz="2400" dirty="0">
                <a:solidFill>
                  <a:schemeClr val="tx1"/>
                </a:solidFill>
              </a:rPr>
              <a:t>Δώστε έμφαση στην έξυπνη δράση έναντι του σχεδιασμού </a:t>
            </a:r>
          </a:p>
          <a:p>
            <a:r>
              <a:rPr lang="el-GR" sz="2400" dirty="0">
                <a:solidFill>
                  <a:schemeClr val="tx1"/>
                </a:solidFill>
              </a:rPr>
              <a:t>Κάντε ό,τι μπορείτε, προσπαθήστε να κάνετε όσα δεν έχετε ακόμα καταφέρει</a:t>
            </a:r>
          </a:p>
          <a:p>
            <a:r>
              <a:rPr lang="el-GR" sz="2400" dirty="0">
                <a:solidFill>
                  <a:schemeClr val="tx1"/>
                </a:solidFill>
              </a:rPr>
              <a:t>Οι προσπάθειές σας θα είναι πρώιμες</a:t>
            </a:r>
            <a:endParaRPr lang="en-US" sz="2400" dirty="0">
              <a:solidFill>
                <a:schemeClr val="tx1"/>
              </a:solidFill>
            </a:endParaRPr>
          </a:p>
          <a:p>
            <a:r>
              <a:rPr lang="el-GR" sz="2400" dirty="0">
                <a:solidFill>
                  <a:schemeClr val="tx1"/>
                </a:solidFill>
              </a:rPr>
              <a:t>Θα αποτύχετε γρήγορα</a:t>
            </a:r>
            <a:endParaRPr lang="en-US" sz="2400" dirty="0">
              <a:solidFill>
                <a:schemeClr val="tx1"/>
              </a:solidFill>
            </a:endParaRPr>
          </a:p>
          <a:p>
            <a:r>
              <a:rPr lang="el-GR" sz="2400" dirty="0">
                <a:solidFill>
                  <a:schemeClr val="tx1"/>
                </a:solidFill>
              </a:rPr>
              <a:t>Θα πειραματιστείτε με πολλές ιδέες ταυτόχρονα</a:t>
            </a:r>
            <a:endParaRPr lang="en-US" sz="2400" dirty="0">
              <a:solidFill>
                <a:schemeClr val="tx1"/>
              </a:solidFill>
            </a:endParaRPr>
          </a:p>
        </p:txBody>
      </p:sp>
    </p:spTree>
    <p:extLst>
      <p:ext uri="{BB962C8B-B14F-4D97-AF65-F5344CB8AC3E}">
        <p14:creationId xmlns:p14="http://schemas.microsoft.com/office/powerpoint/2010/main" val="7175023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18CB536-5A6C-4004-8E2F-A0E4715F1DA9}"/>
              </a:ext>
            </a:extLst>
          </p:cNvPr>
          <p:cNvSpPr>
            <a:spLocks noGrp="1"/>
          </p:cNvSpPr>
          <p:nvPr>
            <p:ph type="ctrTitle"/>
          </p:nvPr>
        </p:nvSpPr>
        <p:spPr>
          <a:xfrm>
            <a:off x="662862" y="914400"/>
            <a:ext cx="6858000" cy="1087437"/>
          </a:xfrm>
        </p:spPr>
        <p:txBody>
          <a:bodyPr anchor="t">
            <a:normAutofit/>
          </a:bodyPr>
          <a:lstStyle/>
          <a:p>
            <a:pPr algn="l"/>
            <a:r>
              <a:rPr lang="el-GR" sz="3600" dirty="0">
                <a:solidFill>
                  <a:schemeClr val="tx1"/>
                </a:solidFill>
              </a:rPr>
              <a:t>Κριτική σκέψη</a:t>
            </a:r>
            <a:endParaRPr lang="el-GR" sz="3600" dirty="0"/>
          </a:p>
        </p:txBody>
      </p:sp>
      <p:sp>
        <p:nvSpPr>
          <p:cNvPr id="3" name="Content Placeholder 2"/>
          <p:cNvSpPr>
            <a:spLocks noGrp="1"/>
          </p:cNvSpPr>
          <p:nvPr>
            <p:ph type="subTitle" idx="1"/>
          </p:nvPr>
        </p:nvSpPr>
        <p:spPr>
          <a:xfrm>
            <a:off x="628650" y="2438400"/>
            <a:ext cx="6858000" cy="2554287"/>
          </a:xfrm>
        </p:spPr>
        <p:txBody>
          <a:bodyPr>
            <a:normAutofit/>
          </a:bodyPr>
          <a:lstStyle/>
          <a:p>
            <a:pPr algn="l"/>
            <a:r>
              <a:rPr lang="el-GR" sz="2400" dirty="0">
                <a:solidFill>
                  <a:schemeClr val="tx1"/>
                </a:solidFill>
              </a:rPr>
              <a:t>Δώστε ένα παράδειγμα του πώς ένας επιχειρηματίας έλυσε κάποιο πρόβλημα. Εξετάστε με ποιον τρόπο η αποτυχία και ο προβληματισμός μπορούν να οδηγήσουν στη λύση. </a:t>
            </a:r>
          </a:p>
          <a:p>
            <a:pPr algn="l"/>
            <a:r>
              <a:rPr lang="el-GR" sz="2400" dirty="0">
                <a:solidFill>
                  <a:schemeClr val="tx1"/>
                </a:solidFill>
              </a:rPr>
              <a:t>Τι θα είχατε κάνει εσείς σε ανάλογες συνθήκες;</a:t>
            </a:r>
            <a:r>
              <a:rPr lang="en-US" sz="2400" dirty="0">
                <a:solidFill>
                  <a:schemeClr val="tx1"/>
                </a:solidFill>
              </a:rPr>
              <a:t> </a:t>
            </a:r>
          </a:p>
        </p:txBody>
      </p:sp>
      <p:sp>
        <p:nvSpPr>
          <p:cNvPr id="5" name="Slide Number Placeholder 4"/>
          <p:cNvSpPr>
            <a:spLocks noGrp="1"/>
          </p:cNvSpPr>
          <p:nvPr>
            <p:ph type="sldNum" sz="quarter" idx="12"/>
          </p:nvPr>
        </p:nvSpPr>
        <p:spPr/>
        <p:txBody>
          <a:bodyPr/>
          <a:lstStyle/>
          <a:p>
            <a:fld id="{B6F15528-21DE-4FAA-801E-634DDDAF4B2B}" type="slidenum">
              <a:rPr lang="en-US" smtClean="0"/>
              <a:pPr/>
              <a:t>28</a:t>
            </a:fld>
            <a:endParaRPr lang="en-US"/>
          </a:p>
        </p:txBody>
      </p:sp>
    </p:spTree>
    <p:extLst>
      <p:ext uri="{BB962C8B-B14F-4D97-AF65-F5344CB8AC3E}">
        <p14:creationId xmlns:p14="http://schemas.microsoft.com/office/powerpoint/2010/main" val="12087545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6F15528-21DE-4FAA-801E-634DDDAF4B2B}" type="slidenum">
              <a:rPr lang="en-US" smtClean="0"/>
              <a:pPr/>
              <a:t>29</a:t>
            </a:fld>
            <a:endParaRPr lang="en-US"/>
          </a:p>
        </p:txBody>
      </p:sp>
      <p:sp>
        <p:nvSpPr>
          <p:cNvPr id="2" name="Title 1"/>
          <p:cNvSpPr>
            <a:spLocks noGrp="1"/>
          </p:cNvSpPr>
          <p:nvPr>
            <p:ph type="title"/>
          </p:nvPr>
        </p:nvSpPr>
        <p:spPr/>
        <p:txBody>
          <a:bodyPr>
            <a:noAutofit/>
          </a:bodyPr>
          <a:lstStyle/>
          <a:p>
            <a:pPr algn="ctr"/>
            <a:r>
              <a:rPr lang="el-GR" dirty="0">
                <a:solidFill>
                  <a:schemeClr val="tx1"/>
                </a:solidFill>
              </a:rPr>
              <a:t>Οκτώ στοιχεία της άσκησης της επιχειρηματικής δραστηριότητας</a:t>
            </a:r>
          </a:p>
        </p:txBody>
      </p:sp>
      <p:sp>
        <p:nvSpPr>
          <p:cNvPr id="3" name="Content Placeholder 2"/>
          <p:cNvSpPr>
            <a:spLocks noGrp="1"/>
          </p:cNvSpPr>
          <p:nvPr>
            <p:ph type="body" sz="quarter" idx="14"/>
          </p:nvPr>
        </p:nvSpPr>
        <p:spPr>
          <a:xfrm>
            <a:off x="419100" y="2194720"/>
            <a:ext cx="8305800" cy="4053680"/>
          </a:xfrm>
        </p:spPr>
        <p:txBody>
          <a:bodyPr>
            <a:normAutofit lnSpcReduction="10000"/>
          </a:bodyPr>
          <a:lstStyle/>
          <a:p>
            <a:pPr marL="514350" indent="-514350">
              <a:buAutoNum type="arabicPeriod"/>
            </a:pPr>
            <a:r>
              <a:rPr lang="el-GR" sz="2400" dirty="0">
                <a:solidFill>
                  <a:schemeClr val="tx1"/>
                </a:solidFill>
              </a:rPr>
              <a:t>Προσδιορίστε ποιος θα είναι ο επιθυμητός σας αντίκτυπος στον κόσμο</a:t>
            </a:r>
            <a:endParaRPr lang="en-US" sz="2400" dirty="0">
              <a:solidFill>
                <a:schemeClr val="tx1"/>
              </a:solidFill>
            </a:endParaRPr>
          </a:p>
          <a:p>
            <a:pPr marL="514350" indent="-514350">
              <a:buAutoNum type="arabicPeriod"/>
            </a:pPr>
            <a:r>
              <a:rPr lang="el-GR" sz="2400" dirty="0">
                <a:solidFill>
                  <a:schemeClr val="tx1"/>
                </a:solidFill>
              </a:rPr>
              <a:t>Ξεκινήστε με όσα μέσα έχετε διαθέσιμα</a:t>
            </a:r>
            <a:endParaRPr lang="en-US" sz="2400" dirty="0">
              <a:solidFill>
                <a:schemeClr val="tx1"/>
              </a:solidFill>
            </a:endParaRPr>
          </a:p>
          <a:p>
            <a:pPr marL="514350" indent="-514350">
              <a:buAutoNum type="arabicPeriod"/>
            </a:pPr>
            <a:r>
              <a:rPr lang="el-GR" sz="2400" dirty="0">
                <a:solidFill>
                  <a:schemeClr val="tx1"/>
                </a:solidFill>
              </a:rPr>
              <a:t>Περιγράψτε την ιδέα σήμερα</a:t>
            </a:r>
          </a:p>
          <a:p>
            <a:pPr marL="514350" indent="-514350">
              <a:buFont typeface="Arial" panose="020B0604020202020204" pitchFamily="34" charset="0"/>
              <a:buAutoNum type="arabicPeriod"/>
            </a:pPr>
            <a:r>
              <a:rPr lang="el-GR" sz="2400" dirty="0">
                <a:solidFill>
                  <a:schemeClr val="tx1"/>
                </a:solidFill>
              </a:rPr>
              <a:t>Υπολογίστε τη ζημία που μπορείτε να αντέξετε</a:t>
            </a:r>
          </a:p>
          <a:p>
            <a:pPr marL="514350" indent="-514350">
              <a:buFont typeface="+mj-lt"/>
              <a:buAutoNum type="arabicPeriod" startAt="5"/>
            </a:pPr>
            <a:r>
              <a:rPr lang="el-GR" sz="2400" dirty="0">
                <a:solidFill>
                  <a:schemeClr val="tx1"/>
                </a:solidFill>
              </a:rPr>
              <a:t>Κάντε μικρά βήματα</a:t>
            </a:r>
            <a:endParaRPr lang="en-US" sz="2400" dirty="0">
              <a:solidFill>
                <a:schemeClr val="tx1"/>
              </a:solidFill>
            </a:endParaRPr>
          </a:p>
          <a:p>
            <a:pPr marL="514350" indent="-514350">
              <a:buFont typeface="+mj-lt"/>
              <a:buAutoNum type="arabicPeriod" startAt="5"/>
            </a:pPr>
            <a:r>
              <a:rPr lang="el-GR" sz="2400" dirty="0">
                <a:solidFill>
                  <a:schemeClr val="tx1"/>
                </a:solidFill>
              </a:rPr>
              <a:t>Δικτυωθείτε και καλέστε και άλλους να συμμετάσχουν στο εγχείρημά σας</a:t>
            </a:r>
            <a:endParaRPr lang="en-US" sz="2400" dirty="0">
              <a:solidFill>
                <a:schemeClr val="tx1"/>
              </a:solidFill>
            </a:endParaRPr>
          </a:p>
          <a:p>
            <a:pPr marL="514350" indent="-514350">
              <a:buFont typeface="+mj-lt"/>
              <a:buAutoNum type="arabicPeriod" startAt="5"/>
            </a:pPr>
            <a:r>
              <a:rPr lang="el-GR" sz="2400" dirty="0">
                <a:solidFill>
                  <a:schemeClr val="tx1"/>
                </a:solidFill>
              </a:rPr>
              <a:t>Δημιουργήστε με βάση τις γνώσεις που έχετε αποκτήσει</a:t>
            </a:r>
            <a:endParaRPr lang="en-US" sz="2400" dirty="0">
              <a:solidFill>
                <a:schemeClr val="tx1"/>
              </a:solidFill>
            </a:endParaRPr>
          </a:p>
          <a:p>
            <a:pPr marL="514350" indent="-514350">
              <a:buFont typeface="+mj-lt"/>
              <a:buAutoNum type="arabicPeriod" startAt="5"/>
            </a:pPr>
            <a:r>
              <a:rPr lang="el-GR" sz="2400" dirty="0">
                <a:solidFill>
                  <a:schemeClr val="tx1"/>
                </a:solidFill>
              </a:rPr>
              <a:t>Προβληματιστείτε και παραμείνετε ειλικρινείς με τον εαυτό σας</a:t>
            </a:r>
            <a:endParaRPr lang="en-US" sz="2400" dirty="0">
              <a:solidFill>
                <a:schemeClr val="tx1"/>
              </a:solidFill>
            </a:endParaRPr>
          </a:p>
          <a:p>
            <a:pPr marL="514350" indent="-514350">
              <a:buFont typeface="Arial" panose="020B0604020202020204" pitchFamily="34" charset="0"/>
              <a:buAutoNum type="arabicPeriod"/>
            </a:pPr>
            <a:endParaRPr lang="en-US" dirty="0"/>
          </a:p>
          <a:p>
            <a:pPr marL="0" indent="0">
              <a:buNone/>
            </a:pPr>
            <a:endParaRPr lang="en-US" dirty="0"/>
          </a:p>
        </p:txBody>
      </p:sp>
    </p:spTree>
    <p:extLst>
      <p:ext uri="{BB962C8B-B14F-4D97-AF65-F5344CB8AC3E}">
        <p14:creationId xmlns:p14="http://schemas.microsoft.com/office/powerpoint/2010/main" val="2317272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762000"/>
            <a:ext cx="8305800" cy="1115456"/>
          </a:xfrm>
        </p:spPr>
        <p:txBody>
          <a:bodyPr>
            <a:normAutofit/>
          </a:bodyPr>
          <a:lstStyle/>
          <a:p>
            <a:r>
              <a:rPr lang="el-GR" sz="3200" dirty="0">
                <a:solidFill>
                  <a:schemeClr val="tx1"/>
                </a:solidFill>
              </a:rPr>
              <a:t>Αξιοσημείωτη Ρήση</a:t>
            </a:r>
            <a:endParaRPr lang="en-US" sz="3200" dirty="0">
              <a:solidFill>
                <a:schemeClr val="tx1"/>
              </a:solidFill>
            </a:endParaRPr>
          </a:p>
        </p:txBody>
      </p:sp>
      <p:sp>
        <p:nvSpPr>
          <p:cNvPr id="6" name="Content Placeholder 5"/>
          <p:cNvSpPr>
            <a:spLocks noGrp="1"/>
          </p:cNvSpPr>
          <p:nvPr>
            <p:ph idx="1"/>
          </p:nvPr>
        </p:nvSpPr>
        <p:spPr>
          <a:xfrm>
            <a:off x="457200" y="1638300"/>
            <a:ext cx="8305800" cy="3581400"/>
          </a:xfrm>
        </p:spPr>
        <p:txBody>
          <a:bodyPr>
            <a:noAutofit/>
          </a:bodyPr>
          <a:lstStyle/>
          <a:p>
            <a:pPr marL="0" indent="0">
              <a:buNone/>
            </a:pPr>
            <a:r>
              <a:rPr lang="el-GR" sz="2200" i="1" dirty="0">
                <a:solidFill>
                  <a:schemeClr val="tx1"/>
                </a:solidFill>
              </a:rPr>
              <a:t>Ίσως έχετε αναρωτηθεί γιατί όλο και πιο συχνά πολλά</a:t>
            </a:r>
          </a:p>
          <a:p>
            <a:pPr marL="0" indent="0">
              <a:buNone/>
            </a:pPr>
            <a:r>
              <a:rPr lang="el-GR" sz="2200" i="1" dirty="0">
                <a:solidFill>
                  <a:schemeClr val="tx1"/>
                </a:solidFill>
              </a:rPr>
              <a:t>πράγματα φαντάζουν πιο δύσκολα και πιο χρονοβόρα στο</a:t>
            </a:r>
          </a:p>
          <a:p>
            <a:pPr marL="0" indent="0">
              <a:buNone/>
            </a:pPr>
            <a:r>
              <a:rPr lang="el-GR" sz="2200" i="1" dirty="0">
                <a:solidFill>
                  <a:schemeClr val="tx1"/>
                </a:solidFill>
              </a:rPr>
              <a:t>να επιτευχθούν απ’ ό,τι θα θέλατε. Δεν έχουμε την</a:t>
            </a:r>
          </a:p>
          <a:p>
            <a:pPr marL="0" indent="0">
              <a:buNone/>
            </a:pPr>
            <a:r>
              <a:rPr lang="el-GR" sz="2200" i="1" dirty="0">
                <a:solidFill>
                  <a:schemeClr val="tx1"/>
                </a:solidFill>
              </a:rPr>
              <a:t>απάντηση σε κάθε περίπτωση, αλλά παραθέτουμε σε αυτό</a:t>
            </a:r>
          </a:p>
          <a:p>
            <a:pPr marL="0" indent="0">
              <a:buNone/>
            </a:pPr>
            <a:r>
              <a:rPr lang="el-GR" sz="2200" i="1" dirty="0">
                <a:solidFill>
                  <a:schemeClr val="tx1"/>
                </a:solidFill>
              </a:rPr>
              <a:t>το σημείο μια εξήγηση που ίσως καλύπτει την πλειοψηφία</a:t>
            </a:r>
          </a:p>
          <a:p>
            <a:pPr marL="0" indent="0">
              <a:buNone/>
            </a:pPr>
            <a:r>
              <a:rPr lang="el-GR" sz="2200" i="1" dirty="0">
                <a:solidFill>
                  <a:schemeClr val="tx1"/>
                </a:solidFill>
              </a:rPr>
              <a:t>των περιπτώσεων: διδαχθήκαμε έναν τρόπο επίλυσης</a:t>
            </a:r>
          </a:p>
          <a:p>
            <a:pPr marL="0" indent="0">
              <a:buNone/>
            </a:pPr>
            <a:r>
              <a:rPr lang="el-GR" sz="2200" i="1" dirty="0">
                <a:solidFill>
                  <a:schemeClr val="tx1"/>
                </a:solidFill>
              </a:rPr>
              <a:t>προβλημάτων, ο οποίος είχε σχεδιαστεί για έναν</a:t>
            </a:r>
          </a:p>
          <a:p>
            <a:pPr marL="0" indent="0">
              <a:buNone/>
            </a:pPr>
            <a:r>
              <a:rPr lang="el-GR" sz="2200" i="1" dirty="0">
                <a:solidFill>
                  <a:schemeClr val="tx1"/>
                </a:solidFill>
              </a:rPr>
              <a:t>διαφορετικό κόσμο. Για να αντιμετωπίσουμε τη σημερινή</a:t>
            </a:r>
          </a:p>
          <a:p>
            <a:pPr marL="0" indent="0">
              <a:buNone/>
            </a:pPr>
            <a:r>
              <a:rPr lang="el-GR" sz="2200" i="1" dirty="0">
                <a:solidFill>
                  <a:schemeClr val="tx1"/>
                </a:solidFill>
              </a:rPr>
              <a:t>αβεβαιότητα, χρειαζόμαστε μια διαφορετική προσέγγιση</a:t>
            </a:r>
            <a:r>
              <a:rPr lang="el-GR" sz="2200" dirty="0">
                <a:solidFill>
                  <a:schemeClr val="tx1"/>
                </a:solidFill>
              </a:rPr>
              <a:t>.</a:t>
            </a:r>
            <a:endParaRPr lang="en-US" sz="2200" dirty="0">
              <a:solidFill>
                <a:schemeClr val="tx1"/>
              </a:solidFill>
            </a:endParaRPr>
          </a:p>
          <a:p>
            <a:pPr marL="0" indent="0" algn="r">
              <a:buNone/>
            </a:pPr>
            <a:r>
              <a:rPr lang="en-US" sz="2200" dirty="0">
                <a:solidFill>
                  <a:schemeClr val="tx1"/>
                </a:solidFill>
              </a:rPr>
              <a:t>Leonard A. Schlesinger, Charles F. Kiefer, </a:t>
            </a:r>
            <a:r>
              <a:rPr lang="el-GR" sz="2200" dirty="0">
                <a:solidFill>
                  <a:schemeClr val="tx1"/>
                </a:solidFill>
              </a:rPr>
              <a:t>και</a:t>
            </a:r>
            <a:r>
              <a:rPr lang="en-US" sz="2200" dirty="0">
                <a:solidFill>
                  <a:schemeClr val="tx1"/>
                </a:solidFill>
              </a:rPr>
              <a:t> Paul B. Brown, </a:t>
            </a:r>
            <a:r>
              <a:rPr lang="el-GR" sz="2200" dirty="0">
                <a:solidFill>
                  <a:schemeClr val="tx1"/>
                </a:solidFill>
              </a:rPr>
              <a:t>συγγραφείς</a:t>
            </a:r>
            <a:r>
              <a:rPr lang="en-US" sz="2200" dirty="0">
                <a:solidFill>
                  <a:schemeClr val="tx1"/>
                </a:solidFill>
              </a:rPr>
              <a:t> </a:t>
            </a:r>
          </a:p>
        </p:txBody>
      </p:sp>
      <p:sp>
        <p:nvSpPr>
          <p:cNvPr id="5" name="Slide Number Placeholder 4"/>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5602898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Τίτλος 7">
            <a:extLst>
              <a:ext uri="{FF2B5EF4-FFF2-40B4-BE49-F238E27FC236}">
                <a16:creationId xmlns:a16="http://schemas.microsoft.com/office/drawing/2014/main" id="{182BAE06-4D48-4E52-A68C-80F32AAC2014}"/>
              </a:ext>
            </a:extLst>
          </p:cNvPr>
          <p:cNvSpPr>
            <a:spLocks noGrp="1"/>
          </p:cNvSpPr>
          <p:nvPr>
            <p:ph type="title"/>
          </p:nvPr>
        </p:nvSpPr>
        <p:spPr>
          <a:xfrm>
            <a:off x="628650" y="365127"/>
            <a:ext cx="7886700" cy="1006474"/>
          </a:xfrm>
        </p:spPr>
        <p:txBody>
          <a:bodyPr>
            <a:normAutofit/>
          </a:bodyPr>
          <a:lstStyle/>
          <a:p>
            <a:pPr algn="ctr"/>
            <a:r>
              <a:rPr lang="el-GR" sz="3200" dirty="0"/>
              <a:t>Σχήμα</a:t>
            </a:r>
            <a:r>
              <a:rPr lang="en-US" sz="3200" dirty="0"/>
              <a:t> 2.3: </a:t>
            </a:r>
            <a:r>
              <a:rPr lang="el-GR" sz="3200" dirty="0"/>
              <a:t>Η άσκηση της επιχειρηματικής δραστηριότητας</a:t>
            </a:r>
          </a:p>
        </p:txBody>
      </p:sp>
      <p:sp>
        <p:nvSpPr>
          <p:cNvPr id="9" name="Θέση περιεχομένου 8">
            <a:extLst>
              <a:ext uri="{FF2B5EF4-FFF2-40B4-BE49-F238E27FC236}">
                <a16:creationId xmlns:a16="http://schemas.microsoft.com/office/drawing/2014/main" id="{C2B5538D-E53B-42EF-9CC2-F9FBEDB05A4D}"/>
              </a:ext>
            </a:extLst>
          </p:cNvPr>
          <p:cNvSpPr>
            <a:spLocks noGrp="1"/>
          </p:cNvSpPr>
          <p:nvPr>
            <p:ph idx="1"/>
          </p:nvPr>
        </p:nvSpPr>
        <p:spPr/>
        <p:txBody>
          <a:bodyPr/>
          <a:lstStyle/>
          <a:p>
            <a:pPr marL="0" indent="0">
              <a:buNone/>
            </a:pPr>
            <a:endParaRPr lang="el-GR" dirty="0"/>
          </a:p>
          <a:p>
            <a:pPr marL="0" indent="0">
              <a:buNone/>
            </a:pPr>
            <a:endParaRPr lang="el-GR" dirty="0"/>
          </a:p>
          <a:p>
            <a:pPr marL="0" indent="0">
              <a:buNone/>
            </a:pPr>
            <a:endParaRPr lang="el-GR" dirty="0"/>
          </a:p>
          <a:p>
            <a:pPr marL="0" indent="0">
              <a:buNone/>
            </a:pPr>
            <a:endParaRPr lang="el-GR" dirty="0"/>
          </a:p>
          <a:p>
            <a:pPr marL="0" indent="0">
              <a:buNone/>
            </a:pPr>
            <a:endParaRPr lang="el-GR"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30</a:t>
            </a:fld>
            <a:endParaRPr lang="en-US"/>
          </a:p>
        </p:txBody>
      </p:sp>
      <p:pic>
        <p:nvPicPr>
          <p:cNvPr id="4" name="Εικόνα 3">
            <a:extLst>
              <a:ext uri="{FF2B5EF4-FFF2-40B4-BE49-F238E27FC236}">
                <a16:creationId xmlns:a16="http://schemas.microsoft.com/office/drawing/2014/main" id="{FECD558F-CDBB-4BA8-990B-F3A638B7C11D}"/>
              </a:ext>
            </a:extLst>
          </p:cNvPr>
          <p:cNvPicPr>
            <a:picLocks noChangeAspect="1"/>
          </p:cNvPicPr>
          <p:nvPr/>
        </p:nvPicPr>
        <p:blipFill rotWithShape="1">
          <a:blip r:embed="rId2"/>
          <a:srcRect l="14167" t="17407" r="27500" b="12963"/>
          <a:stretch/>
        </p:blipFill>
        <p:spPr>
          <a:xfrm>
            <a:off x="388973" y="1371601"/>
            <a:ext cx="8297827" cy="5365658"/>
          </a:xfrm>
          <a:prstGeom prst="rect">
            <a:avLst/>
          </a:prstGeom>
        </p:spPr>
      </p:pic>
    </p:spTree>
    <p:extLst>
      <p:ext uri="{BB962C8B-B14F-4D97-AF65-F5344CB8AC3E}">
        <p14:creationId xmlns:p14="http://schemas.microsoft.com/office/powerpoint/2010/main" val="13215571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6F15528-21DE-4FAA-801E-634DDDAF4B2B}" type="slidenum">
              <a:rPr lang="en-US" smtClean="0"/>
              <a:pPr/>
              <a:t>31</a:t>
            </a:fld>
            <a:endParaRPr lang="en-US"/>
          </a:p>
        </p:txBody>
      </p:sp>
      <p:sp>
        <p:nvSpPr>
          <p:cNvPr id="2" name="Title 1"/>
          <p:cNvSpPr>
            <a:spLocks noGrp="1"/>
          </p:cNvSpPr>
          <p:nvPr>
            <p:ph type="title"/>
          </p:nvPr>
        </p:nvSpPr>
        <p:spPr>
          <a:xfrm>
            <a:off x="628650" y="607004"/>
            <a:ext cx="7886700" cy="1325563"/>
          </a:xfrm>
        </p:spPr>
        <p:txBody>
          <a:bodyPr>
            <a:noAutofit/>
          </a:bodyPr>
          <a:lstStyle/>
          <a:p>
            <a:pPr algn="ctr"/>
            <a:r>
              <a:rPr lang="el-GR" sz="3200" dirty="0">
                <a:solidFill>
                  <a:schemeClr val="tx1"/>
                </a:solidFill>
              </a:rPr>
              <a:t>Χρήση της άσκησης με σκοπό την επίτευξη διαρκούς επιτυχίας</a:t>
            </a:r>
            <a:r>
              <a:rPr lang="en-US" sz="3200" dirty="0">
                <a:solidFill>
                  <a:schemeClr val="tx1"/>
                </a:solidFill>
              </a:rPr>
              <a:t>: </a:t>
            </a:r>
            <a:r>
              <a:rPr lang="el-GR" sz="3200" dirty="0">
                <a:solidFill>
                  <a:schemeClr val="tx1"/>
                </a:solidFill>
              </a:rPr>
              <a:t>Συμβουλές από την </a:t>
            </a:r>
            <a:r>
              <a:rPr lang="en-US" sz="3200" dirty="0" err="1">
                <a:solidFill>
                  <a:schemeClr val="tx1"/>
                </a:solidFill>
              </a:rPr>
              <a:t>Baekgaard</a:t>
            </a:r>
            <a:r>
              <a:rPr lang="en-US" sz="3200" dirty="0">
                <a:solidFill>
                  <a:schemeClr val="tx1"/>
                </a:solidFill>
              </a:rPr>
              <a:t> </a:t>
            </a:r>
            <a:r>
              <a:rPr lang="el-GR" sz="3200" dirty="0">
                <a:solidFill>
                  <a:schemeClr val="tx1"/>
                </a:solidFill>
              </a:rPr>
              <a:t>και</a:t>
            </a:r>
            <a:r>
              <a:rPr lang="en-US" sz="3200" dirty="0">
                <a:solidFill>
                  <a:schemeClr val="tx1"/>
                </a:solidFill>
              </a:rPr>
              <a:t> </a:t>
            </a:r>
            <a:r>
              <a:rPr lang="el-GR" sz="3200" dirty="0">
                <a:solidFill>
                  <a:schemeClr val="tx1"/>
                </a:solidFill>
              </a:rPr>
              <a:t>τη </a:t>
            </a:r>
            <a:r>
              <a:rPr lang="en-US" sz="3200" dirty="0">
                <a:solidFill>
                  <a:schemeClr val="tx1"/>
                </a:solidFill>
              </a:rPr>
              <a:t>Miller</a:t>
            </a:r>
          </a:p>
        </p:txBody>
      </p:sp>
      <p:sp>
        <p:nvSpPr>
          <p:cNvPr id="3" name="Content Placeholder 2"/>
          <p:cNvSpPr>
            <a:spLocks noGrp="1"/>
          </p:cNvSpPr>
          <p:nvPr>
            <p:ph type="body" sz="quarter" idx="14"/>
          </p:nvPr>
        </p:nvSpPr>
        <p:spPr>
          <a:xfrm>
            <a:off x="457200" y="2133600"/>
            <a:ext cx="8305800" cy="4024828"/>
          </a:xfrm>
        </p:spPr>
        <p:txBody>
          <a:bodyPr>
            <a:normAutofit/>
          </a:bodyPr>
          <a:lstStyle/>
          <a:p>
            <a:pPr lvl="0"/>
            <a:r>
              <a:rPr lang="el-GR" sz="2400" dirty="0">
                <a:solidFill>
                  <a:schemeClr val="tx1"/>
                </a:solidFill>
              </a:rPr>
              <a:t>Εστιάστε σε αυτό που κάνετε καλύτερα</a:t>
            </a:r>
          </a:p>
          <a:p>
            <a:pPr lvl="0"/>
            <a:r>
              <a:rPr lang="el-GR" sz="2400" dirty="0">
                <a:solidFill>
                  <a:schemeClr val="tx1"/>
                </a:solidFill>
              </a:rPr>
              <a:t>Μην ικανοποιήστε με την υπάρχουσα κατάσταση πραγμάτων – καινοτομήστε και προσπαθήστε να βελτιώνεστε διαρκώς</a:t>
            </a:r>
          </a:p>
          <a:p>
            <a:pPr lvl="0"/>
            <a:r>
              <a:rPr lang="el-GR" sz="2400" dirty="0">
                <a:solidFill>
                  <a:schemeClr val="tx1"/>
                </a:solidFill>
              </a:rPr>
              <a:t>Επιλέξτε τους σωστούς ανθρώπους με τους οποίους θα συνεργάζεστε: πωλητές, τραπεζίτες και εργαζομένους</a:t>
            </a:r>
          </a:p>
          <a:p>
            <a:pPr lvl="0"/>
            <a:r>
              <a:rPr lang="el-GR" sz="2400" dirty="0">
                <a:solidFill>
                  <a:schemeClr val="tx1"/>
                </a:solidFill>
              </a:rPr>
              <a:t>Η δικτύωση είναι σημαντική. Είναι σημαντική όταν τα άτομα σας συμπαθούν και όταν τους συμπαθείτε κι εσείς</a:t>
            </a:r>
          </a:p>
          <a:p>
            <a:pPr lvl="0"/>
            <a:r>
              <a:rPr lang="el-GR" sz="2400" dirty="0">
                <a:solidFill>
                  <a:schemeClr val="tx1"/>
                </a:solidFill>
              </a:rPr>
              <a:t>Μη φοβάστε να παίρνετε ρίσκο</a:t>
            </a:r>
          </a:p>
          <a:p>
            <a:pPr lvl="0"/>
            <a:r>
              <a:rPr lang="el-GR" sz="2400" dirty="0">
                <a:solidFill>
                  <a:schemeClr val="tx1"/>
                </a:solidFill>
              </a:rPr>
              <a:t>Αντιμετωπίστε κάθε μέρα διαφορετικά</a:t>
            </a:r>
          </a:p>
          <a:p>
            <a:pPr lvl="0"/>
            <a:r>
              <a:rPr lang="el-GR" sz="2400" dirty="0">
                <a:solidFill>
                  <a:schemeClr val="tx1"/>
                </a:solidFill>
              </a:rPr>
              <a:t>Ακολουθήστε το πάθος σας και απολαύστε το!</a:t>
            </a:r>
          </a:p>
          <a:p>
            <a:pPr lvl="0"/>
            <a:endParaRPr lang="el-GR" sz="2400" dirty="0"/>
          </a:p>
          <a:p>
            <a:endParaRPr lang="en-US" dirty="0"/>
          </a:p>
        </p:txBody>
      </p:sp>
    </p:spTree>
    <p:extLst>
      <p:ext uri="{BB962C8B-B14F-4D97-AF65-F5344CB8AC3E}">
        <p14:creationId xmlns:p14="http://schemas.microsoft.com/office/powerpoint/2010/main" val="23982315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90500" y="1807029"/>
            <a:ext cx="8686800" cy="1600200"/>
          </a:xfrm>
        </p:spPr>
        <p:txBody>
          <a:bodyPr anchor="ctr">
            <a:normAutofit/>
          </a:bodyPr>
          <a:lstStyle/>
          <a:p>
            <a:pPr algn="ctr"/>
            <a:r>
              <a:rPr lang="en-US" sz="4000" dirty="0">
                <a:solidFill>
                  <a:schemeClr val="tx1"/>
                </a:solidFill>
              </a:rPr>
              <a:t>2.5 </a:t>
            </a:r>
            <a:r>
              <a:rPr lang="el-GR" sz="4000" dirty="0">
                <a:solidFill>
                  <a:schemeClr val="tx1"/>
                </a:solidFill>
              </a:rPr>
              <a:t>Η έννοια της συνειδητής εξάσκησης</a:t>
            </a:r>
          </a:p>
        </p:txBody>
      </p:sp>
      <p:sp>
        <p:nvSpPr>
          <p:cNvPr id="3" name="Slide Number Placeholder 2"/>
          <p:cNvSpPr>
            <a:spLocks noGrp="1"/>
          </p:cNvSpPr>
          <p:nvPr>
            <p:ph type="sldNum" sz="quarter" idx="4294967295"/>
          </p:nvPr>
        </p:nvSpPr>
        <p:spPr>
          <a:xfrm>
            <a:off x="8610600" y="6356350"/>
            <a:ext cx="533400" cy="365125"/>
          </a:xfrm>
        </p:spPr>
        <p:txBody>
          <a:bodyPr/>
          <a:lstStyle/>
          <a:p>
            <a:fld id="{B6F15528-21DE-4FAA-801E-634DDDAF4B2B}" type="slidenum">
              <a:rPr lang="en-US" smtClean="0"/>
              <a:pPr/>
              <a:t>32</a:t>
            </a:fld>
            <a:endParaRPr lang="en-US"/>
          </a:p>
        </p:txBody>
      </p:sp>
    </p:spTree>
    <p:extLst>
      <p:ext uri="{BB962C8B-B14F-4D97-AF65-F5344CB8AC3E}">
        <p14:creationId xmlns:p14="http://schemas.microsoft.com/office/powerpoint/2010/main" val="23647886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19100" y="1447800"/>
            <a:ext cx="8305800" cy="3657600"/>
          </a:xfrm>
        </p:spPr>
        <p:txBody>
          <a:bodyPr>
            <a:normAutofit/>
          </a:bodyPr>
          <a:lstStyle/>
          <a:p>
            <a:pPr marL="0" indent="0" algn="ctr">
              <a:buNone/>
            </a:pPr>
            <a:r>
              <a:rPr lang="el-GR" sz="2800" dirty="0">
                <a:solidFill>
                  <a:schemeClr val="tx1"/>
                </a:solidFill>
              </a:rPr>
              <a:t>Συνειδητή εξάσκηση είναι η μέθοδος εκτέλεσης</a:t>
            </a:r>
          </a:p>
          <a:p>
            <a:pPr marL="0" indent="0" algn="ctr">
              <a:buNone/>
            </a:pPr>
            <a:r>
              <a:rPr lang="el-GR" sz="2800" dirty="0">
                <a:solidFill>
                  <a:schemeClr val="tx1"/>
                </a:solidFill>
              </a:rPr>
              <a:t> προσεκτικά εστιασμένων προσπαθειών με σκοπό τη</a:t>
            </a:r>
          </a:p>
          <a:p>
            <a:pPr marL="0" indent="0" algn="ctr">
              <a:buNone/>
            </a:pPr>
            <a:r>
              <a:rPr lang="el-GR" sz="2800" dirty="0">
                <a:solidFill>
                  <a:schemeClr val="tx1"/>
                </a:solidFill>
              </a:rPr>
              <a:t> βελτίωση της τρέχουσας επίδοσης</a:t>
            </a:r>
          </a:p>
        </p:txBody>
      </p:sp>
    </p:spTree>
    <p:extLst>
      <p:ext uri="{BB962C8B-B14F-4D97-AF65-F5344CB8AC3E}">
        <p14:creationId xmlns:p14="http://schemas.microsoft.com/office/powerpoint/2010/main" val="34405906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305800" cy="1371600"/>
          </a:xfrm>
        </p:spPr>
        <p:txBody>
          <a:bodyPr>
            <a:normAutofit fontScale="90000"/>
          </a:bodyPr>
          <a:lstStyle/>
          <a:p>
            <a:pPr algn="ctr"/>
            <a:r>
              <a:rPr lang="el-GR" sz="3600" dirty="0">
                <a:solidFill>
                  <a:schemeClr val="tx1"/>
                </a:solidFill>
              </a:rPr>
              <a:t>Πίνακας</a:t>
            </a:r>
            <a:r>
              <a:rPr lang="en-US" sz="3600" dirty="0">
                <a:solidFill>
                  <a:schemeClr val="tx1"/>
                </a:solidFill>
              </a:rPr>
              <a:t> 2.5: </a:t>
            </a:r>
            <a:r>
              <a:rPr lang="el-GR" sz="3600" dirty="0">
                <a:solidFill>
                  <a:schemeClr val="tx1"/>
                </a:solidFill>
              </a:rPr>
              <a:t>Συνιστώσες της συνειδητής εξάσκησης</a:t>
            </a:r>
            <a:br>
              <a:rPr lang="el-GR" dirty="0"/>
            </a:b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34</a:t>
            </a:fld>
            <a:endParaRPr lang="en-US"/>
          </a:p>
        </p:txBody>
      </p:sp>
      <p:sp>
        <p:nvSpPr>
          <p:cNvPr id="10" name="TextBox 9"/>
          <p:cNvSpPr txBox="1"/>
          <p:nvPr/>
        </p:nvSpPr>
        <p:spPr>
          <a:xfrm>
            <a:off x="381000" y="5695890"/>
            <a:ext cx="7772400" cy="400110"/>
          </a:xfrm>
          <a:prstGeom prst="rect">
            <a:avLst/>
          </a:prstGeom>
          <a:noFill/>
        </p:spPr>
        <p:txBody>
          <a:bodyPr wrap="square" rtlCol="0">
            <a:spAutoFit/>
          </a:bodyPr>
          <a:lstStyle/>
          <a:p>
            <a:r>
              <a:rPr lang="el-GR" sz="1000" dirty="0"/>
              <a:t>Πηγή</a:t>
            </a:r>
            <a:r>
              <a:rPr lang="en-US" sz="1000" dirty="0"/>
              <a:t>: Baron, R. A., &amp; Henry, R. A. 2010. How entrepreneurs acquire the capacity to excel: Insights from research on expert performance. </a:t>
            </a:r>
            <a:r>
              <a:rPr lang="en-US" sz="1000" i="1" dirty="0"/>
              <a:t>Strategic Entrepreneurship Journal</a:t>
            </a:r>
            <a:r>
              <a:rPr lang="en-US" sz="1000" dirty="0"/>
              <a:t>, 4: 49–65. </a:t>
            </a:r>
            <a:r>
              <a:rPr lang="el-GR" sz="1000" dirty="0"/>
              <a:t>Ανατυπώθηκε με άδεια από τους </a:t>
            </a:r>
            <a:r>
              <a:rPr lang="en-US" sz="1000" dirty="0"/>
              <a:t>John Wiley &amp; Sons </a:t>
            </a:r>
          </a:p>
        </p:txBody>
      </p:sp>
      <p:pic>
        <p:nvPicPr>
          <p:cNvPr id="9" name="Εικόνα 8">
            <a:extLst>
              <a:ext uri="{FF2B5EF4-FFF2-40B4-BE49-F238E27FC236}">
                <a16:creationId xmlns:a16="http://schemas.microsoft.com/office/drawing/2014/main" id="{4848C6B7-173D-44DE-B151-37F90F9EC89D}"/>
              </a:ext>
            </a:extLst>
          </p:cNvPr>
          <p:cNvPicPr>
            <a:picLocks noChangeAspect="1"/>
          </p:cNvPicPr>
          <p:nvPr/>
        </p:nvPicPr>
        <p:blipFill rotWithShape="1">
          <a:blip r:embed="rId2"/>
          <a:srcRect l="8333" t="36667" r="15000" b="27778"/>
          <a:stretch/>
        </p:blipFill>
        <p:spPr>
          <a:xfrm>
            <a:off x="457200" y="2071520"/>
            <a:ext cx="8229600" cy="3304144"/>
          </a:xfrm>
          <a:prstGeom prst="rect">
            <a:avLst/>
          </a:prstGeom>
        </p:spPr>
      </p:pic>
    </p:spTree>
    <p:extLst>
      <p:ext uri="{BB962C8B-B14F-4D97-AF65-F5344CB8AC3E}">
        <p14:creationId xmlns:p14="http://schemas.microsoft.com/office/powerpoint/2010/main" val="1621287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6F15528-21DE-4FAA-801E-634DDDAF4B2B}" type="slidenum">
              <a:rPr lang="en-US" smtClean="0"/>
              <a:pPr/>
              <a:t>35</a:t>
            </a:fld>
            <a:endParaRPr lang="en-US"/>
          </a:p>
        </p:txBody>
      </p:sp>
      <p:sp>
        <p:nvSpPr>
          <p:cNvPr id="2" name="Title 1"/>
          <p:cNvSpPr>
            <a:spLocks noGrp="1"/>
          </p:cNvSpPr>
          <p:nvPr>
            <p:ph type="title"/>
          </p:nvPr>
        </p:nvSpPr>
        <p:spPr/>
        <p:txBody>
          <a:bodyPr>
            <a:normAutofit/>
          </a:bodyPr>
          <a:lstStyle/>
          <a:p>
            <a:pPr algn="ctr"/>
            <a:r>
              <a:rPr lang="el-GR" sz="3200" dirty="0">
                <a:solidFill>
                  <a:schemeClr val="tx1"/>
                </a:solidFill>
              </a:rPr>
              <a:t>Γιατί συνειδητή εξάσκηση; </a:t>
            </a:r>
            <a:endParaRPr lang="en-US" sz="3200" dirty="0">
              <a:solidFill>
                <a:schemeClr val="tx1"/>
              </a:solidFill>
            </a:endParaRPr>
          </a:p>
        </p:txBody>
      </p:sp>
      <p:sp>
        <p:nvSpPr>
          <p:cNvPr id="3" name="Content Placeholder 2"/>
          <p:cNvSpPr>
            <a:spLocks noGrp="1"/>
          </p:cNvSpPr>
          <p:nvPr>
            <p:ph type="body" sz="quarter" idx="14"/>
          </p:nvPr>
        </p:nvSpPr>
        <p:spPr/>
        <p:txBody>
          <a:bodyPr>
            <a:normAutofit/>
          </a:bodyPr>
          <a:lstStyle/>
          <a:p>
            <a:r>
              <a:rPr lang="el-GR" sz="2400" dirty="0">
                <a:solidFill>
                  <a:schemeClr val="tx1"/>
                </a:solidFill>
              </a:rPr>
              <a:t>Βοηθάει τους ανθρώπους να αποκτήσουν </a:t>
            </a:r>
            <a:r>
              <a:rPr lang="el-GR" sz="2400" dirty="0" err="1">
                <a:solidFill>
                  <a:schemeClr val="tx1"/>
                </a:solidFill>
              </a:rPr>
              <a:t>μεταγνωστικές</a:t>
            </a:r>
            <a:r>
              <a:rPr lang="el-GR" sz="2400" dirty="0">
                <a:solidFill>
                  <a:schemeClr val="tx1"/>
                </a:solidFill>
              </a:rPr>
              <a:t> ικανότητες (</a:t>
            </a:r>
            <a:r>
              <a:rPr lang="en-GB" sz="2400" dirty="0">
                <a:solidFill>
                  <a:schemeClr val="tx1"/>
                </a:solidFill>
              </a:rPr>
              <a:t>learn how to learn)</a:t>
            </a:r>
            <a:endParaRPr lang="en-US" sz="2400" dirty="0">
              <a:solidFill>
                <a:schemeClr val="tx1"/>
              </a:solidFill>
            </a:endParaRPr>
          </a:p>
          <a:p>
            <a:r>
              <a:rPr lang="el-GR" sz="2400" dirty="0">
                <a:solidFill>
                  <a:schemeClr val="tx1"/>
                </a:solidFill>
              </a:rPr>
              <a:t>Βελτιώνει την αντίληψη, την αναγνώριση μοτίβων και τις αναλυτικές δεξιότητες </a:t>
            </a:r>
          </a:p>
          <a:p>
            <a:r>
              <a:rPr lang="el-GR" sz="2400" dirty="0">
                <a:solidFill>
                  <a:schemeClr val="tx1"/>
                </a:solidFill>
              </a:rPr>
              <a:t>Δεν υπάρχει λόγος αποθάρρυνσης – αρχίστε με τις μεταβιβάσιμες δεξιότητες που ήδη διαθέτετε! </a:t>
            </a:r>
            <a:endParaRPr lang="en-US" sz="2400" dirty="0">
              <a:solidFill>
                <a:schemeClr val="tx1"/>
              </a:solidFill>
            </a:endParaRPr>
          </a:p>
        </p:txBody>
      </p:sp>
    </p:spTree>
    <p:extLst>
      <p:ext uri="{BB962C8B-B14F-4D97-AF65-F5344CB8AC3E}">
        <p14:creationId xmlns:p14="http://schemas.microsoft.com/office/powerpoint/2010/main" val="32407578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3400" y="1295400"/>
            <a:ext cx="7886700" cy="1325563"/>
          </a:xfrm>
        </p:spPr>
        <p:txBody>
          <a:bodyPr>
            <a:normAutofit/>
          </a:bodyPr>
          <a:lstStyle/>
          <a:p>
            <a:pPr algn="ctr"/>
            <a:r>
              <a:rPr lang="el-GR" sz="3600" dirty="0"/>
              <a:t>Η πρόκληση των τριών ωρών</a:t>
            </a:r>
          </a:p>
        </p:txBody>
      </p:sp>
      <p:sp>
        <p:nvSpPr>
          <p:cNvPr id="5" name="Slide Number Placeholder 4"/>
          <p:cNvSpPr>
            <a:spLocks noGrp="1"/>
          </p:cNvSpPr>
          <p:nvPr>
            <p:ph type="sldNum" sz="quarter" idx="12"/>
          </p:nvPr>
        </p:nvSpPr>
        <p:spPr>
          <a:xfrm>
            <a:off x="7010400" y="6356350"/>
            <a:ext cx="2133600" cy="365125"/>
          </a:xfrm>
        </p:spPr>
        <p:txBody>
          <a:bodyPr/>
          <a:lstStyle/>
          <a:p>
            <a:fld id="{B6F15528-21DE-4FAA-801E-634DDDAF4B2B}" type="slidenum">
              <a:rPr lang="en-US" smtClean="0"/>
              <a:pPr/>
              <a:t>36</a:t>
            </a:fld>
            <a:endParaRPr lang="en-US"/>
          </a:p>
        </p:txBody>
      </p:sp>
    </p:spTree>
    <p:extLst>
      <p:ext uri="{BB962C8B-B14F-4D97-AF65-F5344CB8AC3E}">
        <p14:creationId xmlns:p14="http://schemas.microsoft.com/office/powerpoint/2010/main" val="6821274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763000" cy="1295400"/>
          </a:xfrm>
        </p:spPr>
        <p:txBody>
          <a:bodyPr/>
          <a:lstStyle/>
          <a:p>
            <a:r>
              <a:rPr lang="el-GR" dirty="0">
                <a:solidFill>
                  <a:schemeClr val="tx1"/>
                </a:solidFill>
              </a:rPr>
              <a:t>ΑΛΛΑΓΗ ΝΟΟΤΡΟΠΙΑΣ</a:t>
            </a:r>
            <a:r>
              <a:rPr lang="en-US" dirty="0">
                <a:solidFill>
                  <a:schemeClr val="tx1"/>
                </a:solidFill>
              </a:rPr>
              <a:t>: </a:t>
            </a:r>
            <a:br>
              <a:rPr lang="el-GR" dirty="0">
                <a:solidFill>
                  <a:schemeClr val="tx1"/>
                </a:solidFill>
              </a:rPr>
            </a:br>
            <a:r>
              <a:rPr lang="el-GR" dirty="0">
                <a:solidFill>
                  <a:schemeClr val="tx1"/>
                </a:solidFill>
              </a:rPr>
              <a:t>Η πρόκληση των τριών ωρών</a:t>
            </a:r>
          </a:p>
        </p:txBody>
      </p:sp>
      <p:sp>
        <p:nvSpPr>
          <p:cNvPr id="3" name="Content Placeholder 2"/>
          <p:cNvSpPr>
            <a:spLocks noGrp="1"/>
          </p:cNvSpPr>
          <p:nvPr>
            <p:ph idx="1"/>
          </p:nvPr>
        </p:nvSpPr>
        <p:spPr>
          <a:xfrm>
            <a:off x="457200" y="2133600"/>
            <a:ext cx="8305800" cy="4343400"/>
          </a:xfrm>
        </p:spPr>
        <p:txBody>
          <a:bodyPr>
            <a:noAutofit/>
          </a:bodyPr>
          <a:lstStyle/>
          <a:p>
            <a:pPr marL="0" indent="0">
              <a:buNone/>
            </a:pPr>
            <a:r>
              <a:rPr lang="el-GR" sz="2400" dirty="0">
                <a:solidFill>
                  <a:schemeClr val="tx1"/>
                </a:solidFill>
              </a:rPr>
              <a:t>Ίσως έχετε σκεφτεί διεξοδικά –ίσως και όχι– τα επιχειρηματικά σας σχέδια και στόχους. Σε κάθε περίπτωση, αυτή η δραστηριότητα θα σας προκαλέσει να ξεκαθαρίσετε ποια σχέδια και ποιους στόχους έχετε και γιατί.</a:t>
            </a:r>
          </a:p>
          <a:p>
            <a:pPr marL="0" indent="0">
              <a:buNone/>
            </a:pPr>
            <a:endParaRPr lang="en-US" sz="2400" dirty="0">
              <a:solidFill>
                <a:schemeClr val="tx1"/>
              </a:solidFill>
            </a:endParaRPr>
          </a:p>
          <a:p>
            <a:pPr marL="0" indent="0">
              <a:buNone/>
            </a:pPr>
            <a:r>
              <a:rPr lang="el-GR" sz="2400" dirty="0">
                <a:solidFill>
                  <a:schemeClr val="tx1"/>
                </a:solidFill>
              </a:rPr>
              <a:t>Μπορείτε να ασχοληθείτε με πολλά πράγματα για μόνο τρεις ώρες, άρα κάντε μια προσπάθεια με τη συγκεκριμένη αλλαγή νοοτροπίας. Δεν είναι απαραίτητο να εξαντλήσετε και τις τρεις ώρες μαζί. Εάν αφιερώσετε όλο τον χρόνο σε μία δραστηριότητα, δεν είναι πρακτικό, άρα είναι καλό να μοιράσετε τον χρόνο σε ωριαίες δόσεις, αλλά μην υπερβείτε τις τρεις ημέρες.</a:t>
            </a:r>
          </a:p>
        </p:txBody>
      </p:sp>
      <p:sp>
        <p:nvSpPr>
          <p:cNvPr id="5" name="Slide Number Placeholder 4"/>
          <p:cNvSpPr>
            <a:spLocks noGrp="1"/>
          </p:cNvSpPr>
          <p:nvPr>
            <p:ph type="sldNum" sz="quarter" idx="12"/>
          </p:nvPr>
        </p:nvSpPr>
        <p:spPr/>
        <p:txBody>
          <a:bodyPr/>
          <a:lstStyle/>
          <a:p>
            <a:fld id="{B6F15528-21DE-4FAA-801E-634DDDAF4B2B}" type="slidenum">
              <a:rPr lang="en-US" smtClean="0"/>
              <a:pPr/>
              <a:t>37</a:t>
            </a:fld>
            <a:endParaRPr lang="en-US"/>
          </a:p>
        </p:txBody>
      </p:sp>
    </p:spTree>
    <p:extLst>
      <p:ext uri="{BB962C8B-B14F-4D97-AF65-F5344CB8AC3E}">
        <p14:creationId xmlns:p14="http://schemas.microsoft.com/office/powerpoint/2010/main" val="18973104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496300" cy="1293812"/>
          </a:xfrm>
        </p:spPr>
        <p:txBody>
          <a:bodyPr/>
          <a:lstStyle/>
          <a:p>
            <a:r>
              <a:rPr lang="el-GR" dirty="0">
                <a:solidFill>
                  <a:schemeClr val="tx1"/>
                </a:solidFill>
              </a:rPr>
              <a:t>ΑΛΛΑΓΗ ΝΟΟΤΡΟΠΙΑΣ</a:t>
            </a:r>
            <a:r>
              <a:rPr lang="en-US" dirty="0">
                <a:solidFill>
                  <a:schemeClr val="tx1"/>
                </a:solidFill>
              </a:rPr>
              <a:t>: </a:t>
            </a:r>
            <a:br>
              <a:rPr lang="el-GR" dirty="0">
                <a:solidFill>
                  <a:schemeClr val="tx1"/>
                </a:solidFill>
              </a:rPr>
            </a:br>
            <a:r>
              <a:rPr lang="el-GR" dirty="0">
                <a:solidFill>
                  <a:schemeClr val="tx1"/>
                </a:solidFill>
              </a:rPr>
              <a:t>Η πρόκληση των τριών ωρών</a:t>
            </a:r>
            <a:endParaRPr lang="en-US"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dirty="0">
                <a:solidFill>
                  <a:schemeClr val="tx1"/>
                </a:solidFill>
              </a:rPr>
              <a:t>Ώρα 1: Συντάξτε τη δήλωση επιπτώσεών σας. Έχετε κατά νου ότι αυτό είναι κάτι που κινεί την περιέργειά σας και την ανάγκη για δέσμευση και ενθουσιασμό. Η δήλωση επιπτώσεών σας δεν είναι ιδέα. Είναι η δήλωση που εκφράζει την επιθυμία σας για τον αντίκτυπο που θέλετε να δημιουργήσετε ως επιχειρηματίας.</a:t>
            </a:r>
          </a:p>
          <a:p>
            <a:pPr marL="0" indent="0">
              <a:buNone/>
            </a:pPr>
            <a:endParaRPr lang="en-US" sz="2400" dirty="0">
              <a:solidFill>
                <a:schemeClr val="tx1"/>
              </a:solidFill>
            </a:endParaRPr>
          </a:p>
          <a:p>
            <a:pPr marL="0" indent="0">
              <a:buNone/>
            </a:pPr>
            <a:r>
              <a:rPr lang="el-GR" sz="2400" dirty="0">
                <a:solidFill>
                  <a:schemeClr val="tx1"/>
                </a:solidFill>
              </a:rPr>
              <a:t>Αφιερώστε μία ολόκληρη ώρα για να καταγράψετε τη δήλωση επιπτώσεών σας. Σκεφτείτε την καλά και αναρωτηθείτε με ειλικρίνεια: Τι με ενθουσιάζει; Γράψτε την απάντηση με όσο το δυνατόν μεγαλύτερη σαφήνεια, ειλικρίνεια και πληρότητα μπορείτε.</a:t>
            </a:r>
          </a:p>
        </p:txBody>
      </p:sp>
      <p:sp>
        <p:nvSpPr>
          <p:cNvPr id="5" name="Slide Number Placeholder 4"/>
          <p:cNvSpPr>
            <a:spLocks noGrp="1"/>
          </p:cNvSpPr>
          <p:nvPr>
            <p:ph type="sldNum" sz="quarter" idx="12"/>
          </p:nvPr>
        </p:nvSpPr>
        <p:spPr/>
        <p:txBody>
          <a:bodyPr/>
          <a:lstStyle/>
          <a:p>
            <a:fld id="{B6F15528-21DE-4FAA-801E-634DDDAF4B2B}" type="slidenum">
              <a:rPr lang="en-US" smtClean="0"/>
              <a:pPr/>
              <a:t>38</a:t>
            </a:fld>
            <a:endParaRPr lang="en-US"/>
          </a:p>
        </p:txBody>
      </p:sp>
    </p:spTree>
    <p:extLst>
      <p:ext uri="{BB962C8B-B14F-4D97-AF65-F5344CB8AC3E}">
        <p14:creationId xmlns:p14="http://schemas.microsoft.com/office/powerpoint/2010/main" val="19420650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46906"/>
            <a:ext cx="8420100" cy="1371600"/>
          </a:xfrm>
        </p:spPr>
        <p:txBody>
          <a:bodyPr/>
          <a:lstStyle/>
          <a:p>
            <a:r>
              <a:rPr lang="el-GR" dirty="0">
                <a:solidFill>
                  <a:schemeClr val="tx1"/>
                </a:solidFill>
              </a:rPr>
              <a:t>ΑΛΛΑΓΗ ΝΟΟΤΡΟΠΙΑΣ</a:t>
            </a:r>
            <a:r>
              <a:rPr lang="en-US" dirty="0">
                <a:solidFill>
                  <a:schemeClr val="tx1"/>
                </a:solidFill>
              </a:rPr>
              <a:t>: </a:t>
            </a:r>
            <a:br>
              <a:rPr lang="el-GR" dirty="0">
                <a:solidFill>
                  <a:schemeClr val="tx1"/>
                </a:solidFill>
              </a:rPr>
            </a:br>
            <a:r>
              <a:rPr lang="el-GR" dirty="0">
                <a:solidFill>
                  <a:schemeClr val="tx1"/>
                </a:solidFill>
              </a:rPr>
              <a:t>Η πρόκληση των τριών ωρών</a:t>
            </a:r>
            <a:endParaRPr lang="en-US" dirty="0"/>
          </a:p>
        </p:txBody>
      </p:sp>
      <p:sp>
        <p:nvSpPr>
          <p:cNvPr id="3" name="Content Placeholder 2"/>
          <p:cNvSpPr>
            <a:spLocks noGrp="1"/>
          </p:cNvSpPr>
          <p:nvPr>
            <p:ph idx="1"/>
          </p:nvPr>
        </p:nvSpPr>
        <p:spPr>
          <a:xfrm>
            <a:off x="419100" y="2533909"/>
            <a:ext cx="8305800" cy="3677185"/>
          </a:xfrm>
        </p:spPr>
        <p:txBody>
          <a:bodyPr>
            <a:normAutofit/>
          </a:bodyPr>
          <a:lstStyle/>
          <a:p>
            <a:pPr marL="0" indent="0">
              <a:buNone/>
            </a:pPr>
            <a:r>
              <a:rPr lang="el-GR" sz="2400" dirty="0">
                <a:solidFill>
                  <a:schemeClr val="tx1"/>
                </a:solidFill>
              </a:rPr>
              <a:t>Ώρα 2: Μοιραστείτε τη δήλωση επιπτώσεών σας με τους συμφοιτητές σας ή με άλλους οικείους σας και προσπαθήστε να βρείτε κάποιον ο οποίος μοιράζεται παρόμοιο όραμα με εσάς. </a:t>
            </a:r>
          </a:p>
          <a:p>
            <a:pPr marL="0" indent="0">
              <a:buNone/>
            </a:pPr>
            <a:endParaRPr lang="el-GR" sz="2400" dirty="0">
              <a:solidFill>
                <a:schemeClr val="tx1"/>
              </a:solidFill>
            </a:endParaRPr>
          </a:p>
          <a:p>
            <a:pPr marL="0" indent="0">
              <a:buNone/>
            </a:pPr>
            <a:r>
              <a:rPr lang="el-GR" sz="2400" dirty="0">
                <a:solidFill>
                  <a:schemeClr val="tx1"/>
                </a:solidFill>
              </a:rPr>
              <a:t>Στόχος σας είναι να βρείτε έστω κι ένα άτομο με παρόμοιο όραμα, αλλά, αν βρείτε περισσότερα, και αυτό είναι υπέροχο!</a:t>
            </a:r>
          </a:p>
        </p:txBody>
      </p:sp>
      <p:sp>
        <p:nvSpPr>
          <p:cNvPr id="5" name="Slide Number Placeholder 4"/>
          <p:cNvSpPr>
            <a:spLocks noGrp="1"/>
          </p:cNvSpPr>
          <p:nvPr>
            <p:ph type="sldNum" sz="quarter" idx="12"/>
          </p:nvPr>
        </p:nvSpPr>
        <p:spPr/>
        <p:txBody>
          <a:bodyPr/>
          <a:lstStyle/>
          <a:p>
            <a:fld id="{B6F15528-21DE-4FAA-801E-634DDDAF4B2B}" type="slidenum">
              <a:rPr lang="en-US" smtClean="0"/>
              <a:pPr/>
              <a:t>39</a:t>
            </a:fld>
            <a:endParaRPr lang="en-US"/>
          </a:p>
        </p:txBody>
      </p:sp>
    </p:spTree>
    <p:extLst>
      <p:ext uri="{BB962C8B-B14F-4D97-AF65-F5344CB8AC3E}">
        <p14:creationId xmlns:p14="http://schemas.microsoft.com/office/powerpoint/2010/main" val="10239787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511228" y="1585118"/>
            <a:ext cx="8480372" cy="3687763"/>
          </a:xfrm>
        </p:spPr>
        <p:txBody>
          <a:bodyPr>
            <a:noAutofit/>
          </a:bodyPr>
          <a:lstStyle/>
          <a:p>
            <a:r>
              <a:rPr lang="en-US" sz="2400" dirty="0">
                <a:solidFill>
                  <a:schemeClr val="tx1"/>
                </a:solidFill>
              </a:rPr>
              <a:t>2.1</a:t>
            </a:r>
          </a:p>
          <a:p>
            <a:r>
              <a:rPr lang="el-GR" sz="2400" dirty="0">
                <a:solidFill>
                  <a:schemeClr val="tx1"/>
                </a:solidFill>
              </a:rPr>
              <a:t>Να συγκρίνουμε και να αντιπαραβάλλουμε τις μεθόδους πρόβλεψης και δημιουργίας με την επιχειρηματικότητα</a:t>
            </a:r>
          </a:p>
          <a:p>
            <a:endParaRPr lang="en-US" sz="2400" dirty="0">
              <a:solidFill>
                <a:schemeClr val="tx1"/>
              </a:solidFill>
            </a:endParaRPr>
          </a:p>
          <a:p>
            <a:r>
              <a:rPr lang="en-US" sz="2400" dirty="0">
                <a:solidFill>
                  <a:schemeClr val="tx1"/>
                </a:solidFill>
              </a:rPr>
              <a:t>2.2</a:t>
            </a:r>
          </a:p>
          <a:p>
            <a:r>
              <a:rPr lang="el-GR" sz="2400" dirty="0">
                <a:solidFill>
                  <a:schemeClr val="tx1"/>
                </a:solidFill>
              </a:rPr>
              <a:t>Να δημιουργήσουμε ένα χαρτοφυλάκιο πέντε δεξιοτήτων που είναι ουσιώδεις για τον τρόπο με τον οποίο γίνεται αντιληπτή η άσκηση της επιχειρηματικής δραστηριότητας</a:t>
            </a:r>
          </a:p>
          <a:p>
            <a:endParaRPr lang="en-US" sz="2400"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4</a:t>
            </a:fld>
            <a:endParaRPr lang="en-US"/>
          </a:p>
        </p:txBody>
      </p:sp>
      <p:sp>
        <p:nvSpPr>
          <p:cNvPr id="8" name="Title 7"/>
          <p:cNvSpPr>
            <a:spLocks noGrp="1"/>
          </p:cNvSpPr>
          <p:nvPr>
            <p:ph type="title"/>
          </p:nvPr>
        </p:nvSpPr>
        <p:spPr>
          <a:xfrm>
            <a:off x="1277400" y="329900"/>
            <a:ext cx="6589200" cy="1280890"/>
          </a:xfrm>
        </p:spPr>
        <p:txBody>
          <a:bodyPr/>
          <a:lstStyle/>
          <a:p>
            <a:pPr algn="ctr"/>
            <a:r>
              <a:rPr lang="el-GR" dirty="0">
                <a:solidFill>
                  <a:schemeClr val="tx1"/>
                </a:solidFill>
              </a:rPr>
              <a:t>Μαθησιακοί στόχοι</a:t>
            </a:r>
            <a:endParaRPr lang="en-US" dirty="0">
              <a:solidFill>
                <a:schemeClr val="tx1"/>
              </a:solidFill>
            </a:endParaRPr>
          </a:p>
        </p:txBody>
      </p:sp>
    </p:spTree>
    <p:extLst>
      <p:ext uri="{BB962C8B-B14F-4D97-AF65-F5344CB8AC3E}">
        <p14:creationId xmlns:p14="http://schemas.microsoft.com/office/powerpoint/2010/main" val="11870231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4988"/>
            <a:ext cx="8458200" cy="1446212"/>
          </a:xfrm>
        </p:spPr>
        <p:txBody>
          <a:bodyPr/>
          <a:lstStyle/>
          <a:p>
            <a:r>
              <a:rPr lang="el-GR" dirty="0">
                <a:solidFill>
                  <a:schemeClr val="tx1"/>
                </a:solidFill>
              </a:rPr>
              <a:t>ΑΛΛΑΓΗ ΝΟΟΤΡΟΠΙΑΣ</a:t>
            </a:r>
            <a:r>
              <a:rPr lang="en-US" dirty="0">
                <a:solidFill>
                  <a:schemeClr val="tx1"/>
                </a:solidFill>
              </a:rPr>
              <a:t>: </a:t>
            </a:r>
            <a:br>
              <a:rPr lang="el-GR" dirty="0">
                <a:solidFill>
                  <a:schemeClr val="tx1"/>
                </a:solidFill>
              </a:rPr>
            </a:br>
            <a:r>
              <a:rPr lang="el-GR" dirty="0">
                <a:solidFill>
                  <a:schemeClr val="tx1"/>
                </a:solidFill>
              </a:rPr>
              <a:t>Η πρόκληση των τριών ωρών</a:t>
            </a:r>
            <a:endParaRPr lang="en-US" dirty="0"/>
          </a:p>
        </p:txBody>
      </p:sp>
      <p:sp>
        <p:nvSpPr>
          <p:cNvPr id="3" name="Content Placeholder 2"/>
          <p:cNvSpPr>
            <a:spLocks noGrp="1"/>
          </p:cNvSpPr>
          <p:nvPr>
            <p:ph idx="1"/>
          </p:nvPr>
        </p:nvSpPr>
        <p:spPr>
          <a:xfrm>
            <a:off x="457200" y="2362200"/>
            <a:ext cx="8305800" cy="3763963"/>
          </a:xfrm>
        </p:spPr>
        <p:txBody>
          <a:bodyPr>
            <a:normAutofit/>
          </a:bodyPr>
          <a:lstStyle/>
          <a:p>
            <a:pPr marL="0" indent="0">
              <a:buNone/>
            </a:pPr>
            <a:r>
              <a:rPr lang="el-GR" sz="2400" dirty="0">
                <a:solidFill>
                  <a:schemeClr val="tx1"/>
                </a:solidFill>
              </a:rPr>
              <a:t>Ώρα 3: Από τη στιγμή που βρείτε τον άνθρωπό σας, προγραμματίστε μια ωριαία συνάντηση. Συναντηθείτε σε κάποιο ασυνήθιστο μέρος, όχι στην ίδια καφετέρια ή στο ίδιο εστιατόριο το οποίο επισκέπτεστε πάντα. </a:t>
            </a:r>
          </a:p>
          <a:p>
            <a:pPr marL="0" indent="0">
              <a:buNone/>
            </a:pPr>
            <a:endParaRPr lang="el-GR" sz="2400" dirty="0">
              <a:solidFill>
                <a:schemeClr val="tx1"/>
              </a:solidFill>
            </a:endParaRPr>
          </a:p>
          <a:p>
            <a:pPr marL="0" indent="0">
              <a:buNone/>
            </a:pPr>
            <a:r>
              <a:rPr lang="el-GR" sz="2400" dirty="0">
                <a:solidFill>
                  <a:schemeClr val="tx1"/>
                </a:solidFill>
              </a:rPr>
              <a:t>Αναφέρετε πώς έχει προκύψει ο επιθυμητός σας αντίκτυπος και αναγνωρίστε τρεις πιθανές επιχειρηματικές ιδέες που οι δυο σας θα μπορούσατε από κοινού να επιδιώξετε για να εκπληρώσετε την επιθυμητή επίπτωσή σας.</a:t>
            </a:r>
            <a:endParaRPr lang="en-US" sz="2400" dirty="0">
              <a:solidFill>
                <a:schemeClr val="tx1"/>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40</a:t>
            </a:fld>
            <a:endParaRPr lang="en-US"/>
          </a:p>
        </p:txBody>
      </p:sp>
    </p:spTree>
    <p:extLst>
      <p:ext uri="{BB962C8B-B14F-4D97-AF65-F5344CB8AC3E}">
        <p14:creationId xmlns:p14="http://schemas.microsoft.com/office/powerpoint/2010/main" val="15964337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362200"/>
            <a:ext cx="7511143" cy="2971800"/>
          </a:xfrm>
        </p:spPr>
        <p:txBody>
          <a:bodyPr anchor="t">
            <a:noAutofit/>
          </a:bodyPr>
          <a:lstStyle/>
          <a:p>
            <a:pPr algn="l"/>
            <a:r>
              <a:rPr lang="el-GR" sz="2400" dirty="0">
                <a:latin typeface="+mn-lt"/>
              </a:rPr>
              <a:t>Ποιες υποθέσεις και πεποιθήσεις είχατε πριν ξεκινήσετε την πρόκληση των τριών ωρών;</a:t>
            </a:r>
            <a:br>
              <a:rPr lang="el-GR" sz="2400" dirty="0">
                <a:latin typeface="+mn-lt"/>
              </a:rPr>
            </a:br>
            <a:br>
              <a:rPr lang="el-GR" sz="2400" dirty="0">
                <a:latin typeface="+mn-lt"/>
              </a:rPr>
            </a:br>
            <a:r>
              <a:rPr lang="el-GR" sz="2400" dirty="0">
                <a:latin typeface="+mn-lt"/>
              </a:rPr>
              <a:t>Πώς η πρόκληση των τριών ωρών επιβεβαίωσε τις υπάρχουσες υποθέσεις και πεποιθήσεις σας; Πώς τις άλλαξε;</a:t>
            </a:r>
            <a:br>
              <a:rPr lang="el-GR" sz="2400" dirty="0">
                <a:latin typeface="+mn-lt"/>
              </a:rPr>
            </a:br>
            <a:br>
              <a:rPr lang="el-GR" sz="2400" dirty="0">
                <a:latin typeface="+mn-lt"/>
              </a:rPr>
            </a:br>
            <a:r>
              <a:rPr lang="el-GR" sz="2400" dirty="0">
                <a:latin typeface="+mn-lt"/>
              </a:rPr>
              <a:t>Τι μάθατε για τον εαυτό σας που ήταν αναπάντεχο ή προκάλεσε έκπληξη;</a:t>
            </a:r>
          </a:p>
        </p:txBody>
      </p:sp>
      <p:sp>
        <p:nvSpPr>
          <p:cNvPr id="7" name="Υπότιτλος 6">
            <a:extLst>
              <a:ext uri="{FF2B5EF4-FFF2-40B4-BE49-F238E27FC236}">
                <a16:creationId xmlns:a16="http://schemas.microsoft.com/office/drawing/2014/main" id="{D5BE76CF-14EE-4197-ACE8-B2EE16865B5E}"/>
              </a:ext>
            </a:extLst>
          </p:cNvPr>
          <p:cNvSpPr>
            <a:spLocks noGrp="1"/>
          </p:cNvSpPr>
          <p:nvPr>
            <p:ph type="subTitle" idx="1"/>
          </p:nvPr>
        </p:nvSpPr>
        <p:spPr>
          <a:xfrm>
            <a:off x="533400" y="609600"/>
            <a:ext cx="6858000" cy="1447800"/>
          </a:xfrm>
        </p:spPr>
        <p:txBody>
          <a:bodyPr/>
          <a:lstStyle/>
          <a:p>
            <a:endParaRPr lang="el-GR" dirty="0"/>
          </a:p>
          <a:p>
            <a:pPr algn="l"/>
            <a:r>
              <a:rPr lang="el-GR" sz="3600" dirty="0">
                <a:solidFill>
                  <a:schemeClr val="tx1"/>
                </a:solidFill>
                <a:latin typeface="+mj-lt"/>
              </a:rPr>
              <a:t>Κριτική σκέψη</a:t>
            </a:r>
            <a:endParaRPr lang="en-US" sz="3600" dirty="0">
              <a:solidFill>
                <a:schemeClr val="tx1"/>
              </a:solidFill>
              <a:latin typeface="+mj-lt"/>
            </a:endParaRPr>
          </a:p>
          <a:p>
            <a:endParaRPr lang="el-GR"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41</a:t>
            </a:fld>
            <a:endParaRPr lang="en-US"/>
          </a:p>
        </p:txBody>
      </p:sp>
    </p:spTree>
    <p:extLst>
      <p:ext uri="{BB962C8B-B14F-4D97-AF65-F5344CB8AC3E}">
        <p14:creationId xmlns:p14="http://schemas.microsoft.com/office/powerpoint/2010/main" val="40314614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TextBox">
            <a:extLst>
              <a:ext uri="{FF2B5EF4-FFF2-40B4-BE49-F238E27FC236}">
                <a16:creationId xmlns:a16="http://schemas.microsoft.com/office/drawing/2014/main" id="{5F291A26-A144-4436-9BFA-6AB4DECBF474}"/>
              </a:ext>
            </a:extLst>
          </p:cNvPr>
          <p:cNvSpPr txBox="1"/>
          <p:nvPr/>
        </p:nvSpPr>
        <p:spPr>
          <a:xfrm>
            <a:off x="1027113" y="2362200"/>
            <a:ext cx="7010400" cy="1477328"/>
          </a:xfrm>
          <a:prstGeom prst="rect">
            <a:avLst/>
          </a:prstGeom>
          <a:noFill/>
          <a:ln>
            <a:solidFill>
              <a:srgbClr val="FF0000"/>
            </a:solidFill>
          </a:ln>
        </p:spPr>
        <p:txBody>
          <a:bodyPr>
            <a:spAutoFit/>
          </a:bodyPr>
          <a:lstStyle/>
          <a:p>
            <a:pPr algn="ctr">
              <a:defRPr/>
            </a:pPr>
            <a:r>
              <a:rPr lang="el-GR" dirty="0">
                <a:cs typeface="Arial" charset="0"/>
              </a:rPr>
              <a:t>Απαγορεύεται η αναδημοσίευση ή αναπαραγωγή του παρόντος έργου με οποιονδήποτε τρόπο χωρίς γραπτή άδεια του εκδότη, σύμφωνα με το Ν. 2121/1993 και τη Διεθνή Σύμβαση της Βέρνης </a:t>
            </a:r>
          </a:p>
          <a:p>
            <a:pPr algn="ctr">
              <a:defRPr/>
            </a:pPr>
            <a:r>
              <a:rPr lang="el-GR" dirty="0">
                <a:cs typeface="Arial" charset="0"/>
              </a:rPr>
              <a:t>(που έχει κυρωθεί με τον Ν. 100/1975)</a:t>
            </a:r>
          </a:p>
        </p:txBody>
      </p:sp>
    </p:spTree>
    <p:extLst>
      <p:ext uri="{BB962C8B-B14F-4D97-AF65-F5344CB8AC3E}">
        <p14:creationId xmlns:p14="http://schemas.microsoft.com/office/powerpoint/2010/main" val="1398632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511228" y="1547018"/>
            <a:ext cx="8305800" cy="4809333"/>
          </a:xfrm>
        </p:spPr>
        <p:txBody>
          <a:bodyPr>
            <a:noAutofit/>
          </a:bodyPr>
          <a:lstStyle/>
          <a:p>
            <a:r>
              <a:rPr lang="en-US" sz="2400" dirty="0">
                <a:solidFill>
                  <a:schemeClr val="tx1"/>
                </a:solidFill>
              </a:rPr>
              <a:t>2.3</a:t>
            </a:r>
          </a:p>
          <a:p>
            <a:r>
              <a:rPr lang="el-GR" sz="2400" dirty="0">
                <a:solidFill>
                  <a:schemeClr val="tx1"/>
                </a:solidFill>
              </a:rPr>
              <a:t>Να διαχωρίσουμε την επιχειρηματικότητα ως μέθοδο και ως διαδικασία</a:t>
            </a:r>
          </a:p>
          <a:p>
            <a:endParaRPr lang="en-US" sz="2400" dirty="0">
              <a:solidFill>
                <a:schemeClr val="tx1"/>
              </a:solidFill>
            </a:endParaRPr>
          </a:p>
          <a:p>
            <a:r>
              <a:rPr lang="en-US" sz="2400" dirty="0">
                <a:solidFill>
                  <a:schemeClr val="tx1"/>
                </a:solidFill>
              </a:rPr>
              <a:t>2.4</a:t>
            </a:r>
          </a:p>
          <a:p>
            <a:r>
              <a:rPr lang="el-GR" sz="2400" dirty="0">
                <a:solidFill>
                  <a:schemeClr val="tx1"/>
                </a:solidFill>
              </a:rPr>
              <a:t>Να αποτυπώσουμε τις βασικές συνιστώσες της</a:t>
            </a:r>
          </a:p>
          <a:p>
            <a:r>
              <a:rPr lang="el-GR" sz="2400" dirty="0">
                <a:solidFill>
                  <a:schemeClr val="tx1"/>
                </a:solidFill>
              </a:rPr>
              <a:t>άσκησης της επιχειρηματικής δραστηριότητας</a:t>
            </a:r>
          </a:p>
          <a:p>
            <a:endParaRPr lang="el-GR" sz="2400" dirty="0">
              <a:solidFill>
                <a:schemeClr val="tx1"/>
              </a:solidFill>
            </a:endParaRPr>
          </a:p>
          <a:p>
            <a:r>
              <a:rPr lang="en-US" sz="2400" dirty="0">
                <a:solidFill>
                  <a:schemeClr val="tx1"/>
                </a:solidFill>
              </a:rPr>
              <a:t>2.5</a:t>
            </a:r>
          </a:p>
          <a:p>
            <a:r>
              <a:rPr lang="el-GR" sz="2400" dirty="0">
                <a:solidFill>
                  <a:schemeClr val="tx1"/>
                </a:solidFill>
              </a:rPr>
              <a:t>Να αξιολογήσουμε τον ρόλο της σκόπιμης άσκησης με σκοπό την επίτευξη αριστείας</a:t>
            </a:r>
          </a:p>
          <a:p>
            <a:endParaRPr lang="el-GR" sz="2400" dirty="0">
              <a:solidFill>
                <a:schemeClr val="tx1"/>
              </a:solidFill>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5</a:t>
            </a:fld>
            <a:endParaRPr lang="en-US"/>
          </a:p>
        </p:txBody>
      </p:sp>
      <p:sp>
        <p:nvSpPr>
          <p:cNvPr id="8" name="Title 7"/>
          <p:cNvSpPr>
            <a:spLocks noGrp="1"/>
          </p:cNvSpPr>
          <p:nvPr>
            <p:ph type="title"/>
          </p:nvPr>
        </p:nvSpPr>
        <p:spPr/>
        <p:txBody>
          <a:bodyPr/>
          <a:lstStyle/>
          <a:p>
            <a:pPr algn="ctr"/>
            <a:r>
              <a:rPr lang="el-GR" dirty="0">
                <a:solidFill>
                  <a:schemeClr val="tx1"/>
                </a:solidFill>
              </a:rPr>
              <a:t>Μαθησιακοί στόχοι</a:t>
            </a:r>
            <a:endParaRPr lang="en-US" dirty="0">
              <a:solidFill>
                <a:schemeClr val="tx1"/>
              </a:solidFill>
            </a:endParaRPr>
          </a:p>
        </p:txBody>
      </p:sp>
    </p:spTree>
    <p:extLst>
      <p:ext uri="{BB962C8B-B14F-4D97-AF65-F5344CB8AC3E}">
        <p14:creationId xmlns:p14="http://schemas.microsoft.com/office/powerpoint/2010/main" val="1187023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28600" y="1066800"/>
            <a:ext cx="8686800" cy="2209800"/>
          </a:xfrm>
        </p:spPr>
        <p:txBody>
          <a:bodyPr>
            <a:noAutofit/>
          </a:bodyPr>
          <a:lstStyle/>
          <a:p>
            <a:pPr algn="ctr"/>
            <a:br>
              <a:rPr lang="el-GR" sz="4400" dirty="0"/>
            </a:br>
            <a:r>
              <a:rPr lang="en-US" sz="4000" dirty="0">
                <a:solidFill>
                  <a:schemeClr val="tx1"/>
                </a:solidFill>
              </a:rPr>
              <a:t>2.1 </a:t>
            </a:r>
            <a:r>
              <a:rPr lang="el-GR" sz="4000" dirty="0">
                <a:solidFill>
                  <a:schemeClr val="tx1"/>
                </a:solidFill>
              </a:rPr>
              <a:t>Δύο βασικές αρχές της επιχειρηματικότητας</a:t>
            </a:r>
          </a:p>
        </p:txBody>
      </p:sp>
      <p:sp>
        <p:nvSpPr>
          <p:cNvPr id="5" name="Slide Number Placeholder 4"/>
          <p:cNvSpPr>
            <a:spLocks noGrp="1"/>
          </p:cNvSpPr>
          <p:nvPr>
            <p:ph type="sldNum" sz="quarter" idx="4294967295"/>
          </p:nvPr>
        </p:nvSpPr>
        <p:spPr>
          <a:xfrm>
            <a:off x="8610600" y="6356350"/>
            <a:ext cx="533400" cy="365125"/>
          </a:xfrm>
        </p:spPr>
        <p:txBody>
          <a:bodyPr/>
          <a:lstStyle/>
          <a:p>
            <a:fld id="{B6F15528-21DE-4FAA-801E-634DDDAF4B2B}" type="slidenum">
              <a:rPr lang="en-US" smtClean="0"/>
              <a:pPr/>
              <a:t>6</a:t>
            </a:fld>
            <a:endParaRPr lang="en-US"/>
          </a:p>
        </p:txBody>
      </p:sp>
    </p:spTree>
    <p:extLst>
      <p:ext uri="{BB962C8B-B14F-4D97-AF65-F5344CB8AC3E}">
        <p14:creationId xmlns:p14="http://schemas.microsoft.com/office/powerpoint/2010/main" val="931575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6F15528-21DE-4FAA-801E-634DDDAF4B2B}" type="slidenum">
              <a:rPr lang="en-US" smtClean="0"/>
              <a:pPr/>
              <a:t>7</a:t>
            </a:fld>
            <a:endParaRPr lang="en-US"/>
          </a:p>
        </p:txBody>
      </p:sp>
      <p:sp>
        <p:nvSpPr>
          <p:cNvPr id="2" name="Title 1"/>
          <p:cNvSpPr>
            <a:spLocks noGrp="1"/>
          </p:cNvSpPr>
          <p:nvPr>
            <p:ph type="title"/>
          </p:nvPr>
        </p:nvSpPr>
        <p:spPr/>
        <p:txBody>
          <a:bodyPr>
            <a:normAutofit/>
          </a:bodyPr>
          <a:lstStyle/>
          <a:p>
            <a:pPr algn="ctr"/>
            <a:r>
              <a:rPr lang="el-GR" dirty="0">
                <a:solidFill>
                  <a:schemeClr val="tx1"/>
                </a:solidFill>
              </a:rPr>
              <a:t>Η μέθοδος της πρόληψης</a:t>
            </a:r>
            <a:endParaRPr lang="en-US" dirty="0">
              <a:solidFill>
                <a:schemeClr val="tx1"/>
              </a:solidFill>
            </a:endParaRPr>
          </a:p>
        </p:txBody>
      </p:sp>
      <p:sp>
        <p:nvSpPr>
          <p:cNvPr id="3" name="Content Placeholder 2"/>
          <p:cNvSpPr>
            <a:spLocks noGrp="1"/>
          </p:cNvSpPr>
          <p:nvPr>
            <p:ph type="body" sz="quarter" idx="14"/>
          </p:nvPr>
        </p:nvSpPr>
        <p:spPr>
          <a:xfrm>
            <a:off x="419100" y="1905000"/>
            <a:ext cx="8305800" cy="3657600"/>
          </a:xfrm>
        </p:spPr>
        <p:txBody>
          <a:bodyPr>
            <a:normAutofit/>
          </a:bodyPr>
          <a:lstStyle/>
          <a:p>
            <a:r>
              <a:rPr lang="el-GR" sz="2400" dirty="0">
                <a:solidFill>
                  <a:schemeClr val="tx1"/>
                </a:solidFill>
              </a:rPr>
              <a:t>Ορίζει την επιχειρηματικότητα ως γραμμική διαδικασία, στην οποία ακολουθούνται συγκεκριμένα βήματα και τα αποτελέσματα είναι προβλέψιμα</a:t>
            </a:r>
          </a:p>
          <a:p>
            <a:endParaRPr lang="en-US" sz="2400" dirty="0">
              <a:solidFill>
                <a:schemeClr val="tx1"/>
              </a:solidFill>
            </a:endParaRPr>
          </a:p>
          <a:p>
            <a:r>
              <a:rPr lang="el-GR" sz="2400" dirty="0">
                <a:solidFill>
                  <a:schemeClr val="tx1"/>
                </a:solidFill>
              </a:rPr>
              <a:t>Αποδίδει καλύτερα σε περιόδους βεβαιότητας</a:t>
            </a:r>
            <a:endParaRPr lang="en-US" sz="2400" dirty="0">
              <a:solidFill>
                <a:schemeClr val="tx1"/>
              </a:solidFill>
            </a:endParaRPr>
          </a:p>
        </p:txBody>
      </p:sp>
    </p:spTree>
    <p:extLst>
      <p:ext uri="{BB962C8B-B14F-4D97-AF65-F5344CB8AC3E}">
        <p14:creationId xmlns:p14="http://schemas.microsoft.com/office/powerpoint/2010/main" val="16785346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6F15528-21DE-4FAA-801E-634DDDAF4B2B}" type="slidenum">
              <a:rPr lang="en-US" smtClean="0"/>
              <a:pPr/>
              <a:t>8</a:t>
            </a:fld>
            <a:endParaRPr lang="en-US"/>
          </a:p>
        </p:txBody>
      </p:sp>
      <p:sp>
        <p:nvSpPr>
          <p:cNvPr id="9" name="Title 8"/>
          <p:cNvSpPr>
            <a:spLocks noGrp="1"/>
          </p:cNvSpPr>
          <p:nvPr>
            <p:ph type="title"/>
          </p:nvPr>
        </p:nvSpPr>
        <p:spPr/>
        <p:txBody>
          <a:bodyPr>
            <a:normAutofit/>
          </a:bodyPr>
          <a:lstStyle/>
          <a:p>
            <a:pPr algn="ctr"/>
            <a:r>
              <a:rPr lang="el-GR" dirty="0">
                <a:solidFill>
                  <a:schemeClr val="tx1"/>
                </a:solidFill>
              </a:rPr>
              <a:t>Η μέθοδος της δημιουργίας</a:t>
            </a:r>
            <a:endParaRPr lang="en-US" dirty="0">
              <a:solidFill>
                <a:schemeClr val="tx1"/>
              </a:solidFill>
            </a:endParaRPr>
          </a:p>
        </p:txBody>
      </p:sp>
      <p:sp>
        <p:nvSpPr>
          <p:cNvPr id="10" name="Content Placeholder 9"/>
          <p:cNvSpPr>
            <a:spLocks noGrp="1"/>
          </p:cNvSpPr>
          <p:nvPr>
            <p:ph type="body" sz="quarter" idx="14"/>
          </p:nvPr>
        </p:nvSpPr>
        <p:spPr>
          <a:xfrm>
            <a:off x="419100" y="1905000"/>
            <a:ext cx="8305800" cy="3657600"/>
          </a:xfrm>
        </p:spPr>
        <p:txBody>
          <a:bodyPr>
            <a:normAutofit/>
          </a:bodyPr>
          <a:lstStyle/>
          <a:p>
            <a:r>
              <a:rPr lang="el-GR" sz="2400" dirty="0">
                <a:solidFill>
                  <a:schemeClr val="tx1"/>
                </a:solidFill>
              </a:rPr>
              <a:t>Ορίζει την επιχειρηματικότητα ως μέθοδο που απαιτεί εξάσκηση</a:t>
            </a:r>
          </a:p>
          <a:p>
            <a:endParaRPr lang="el-GR" sz="2400" dirty="0">
              <a:solidFill>
                <a:schemeClr val="tx1"/>
              </a:solidFill>
            </a:endParaRPr>
          </a:p>
          <a:p>
            <a:r>
              <a:rPr lang="el-GR" sz="2400" dirty="0">
                <a:solidFill>
                  <a:schemeClr val="tx1"/>
                </a:solidFill>
              </a:rPr>
              <a:t>Οικοδόμηση του μέλλοντος μέσω δοκιμής και σφάλματος</a:t>
            </a:r>
          </a:p>
          <a:p>
            <a:endParaRPr lang="el-GR" sz="2400" dirty="0">
              <a:solidFill>
                <a:schemeClr val="tx1"/>
              </a:solidFill>
            </a:endParaRPr>
          </a:p>
          <a:p>
            <a:r>
              <a:rPr lang="el-GR" sz="2400" dirty="0">
                <a:solidFill>
                  <a:schemeClr val="tx1"/>
                </a:solidFill>
              </a:rPr>
              <a:t>Θεωρία υλοποίησης</a:t>
            </a:r>
            <a:r>
              <a:rPr lang="en-US" sz="2400" dirty="0">
                <a:solidFill>
                  <a:schemeClr val="tx1"/>
                </a:solidFill>
              </a:rPr>
              <a:t>: </a:t>
            </a:r>
            <a:r>
              <a:rPr lang="el-GR" sz="2400" dirty="0">
                <a:solidFill>
                  <a:schemeClr val="tx1"/>
                </a:solidFill>
              </a:rPr>
              <a:t>το μέλλον είναι απρόβλεπτο αλλά ελεγχόμενο</a:t>
            </a:r>
            <a:endParaRPr lang="en-US" sz="2400" dirty="0">
              <a:solidFill>
                <a:schemeClr val="tx1"/>
              </a:solidFill>
            </a:endParaRPr>
          </a:p>
          <a:p>
            <a:endParaRPr lang="en-US" sz="2400" dirty="0">
              <a:solidFill>
                <a:schemeClr val="tx1"/>
              </a:solidFill>
            </a:endParaRPr>
          </a:p>
          <a:p>
            <a:pPr marL="0" indent="0">
              <a:buNone/>
            </a:pPr>
            <a:endParaRPr lang="en-US" dirty="0"/>
          </a:p>
        </p:txBody>
      </p:sp>
    </p:spTree>
    <p:extLst>
      <p:ext uri="{BB962C8B-B14F-4D97-AF65-F5344CB8AC3E}">
        <p14:creationId xmlns:p14="http://schemas.microsoft.com/office/powerpoint/2010/main" val="34544216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70544"/>
            <a:ext cx="8305800" cy="576427"/>
          </a:xfrm>
        </p:spPr>
        <p:txBody>
          <a:bodyPr>
            <a:noAutofit/>
          </a:bodyPr>
          <a:lstStyle/>
          <a:p>
            <a:pPr algn="ctr"/>
            <a:r>
              <a:rPr lang="el-GR" sz="3200" dirty="0">
                <a:solidFill>
                  <a:schemeClr val="tx1"/>
                </a:solidFill>
              </a:rPr>
              <a:t>Πίνακας</a:t>
            </a:r>
            <a:r>
              <a:rPr lang="en-US" sz="3200" dirty="0">
                <a:solidFill>
                  <a:schemeClr val="tx1"/>
                </a:solidFill>
              </a:rPr>
              <a:t> 2.1: </a:t>
            </a:r>
            <a:r>
              <a:rPr lang="el-GR" sz="3200" dirty="0">
                <a:solidFill>
                  <a:schemeClr val="tx1"/>
                </a:solidFill>
              </a:rPr>
              <a:t>Πρόβλεψη και δημιουργία </a:t>
            </a:r>
            <a:endParaRPr lang="en-US" sz="3200" dirty="0">
              <a:solidFill>
                <a:schemeClr val="tx1"/>
              </a:solidFill>
            </a:endParaRPr>
          </a:p>
        </p:txBody>
      </p:sp>
      <p:sp>
        <p:nvSpPr>
          <p:cNvPr id="3" name="Content Placeholder 2"/>
          <p:cNvSpPr>
            <a:spLocks noGrp="1"/>
          </p:cNvSpPr>
          <p:nvPr>
            <p:ph idx="1"/>
          </p:nvPr>
        </p:nvSpPr>
        <p:spPr>
          <a:xfrm>
            <a:off x="760429" y="5564439"/>
            <a:ext cx="7669214" cy="561724"/>
          </a:xfrm>
        </p:spPr>
        <p:txBody>
          <a:bodyPr>
            <a:normAutofit fontScale="77500" lnSpcReduction="20000"/>
          </a:bodyPr>
          <a:lstStyle/>
          <a:p>
            <a:pPr marL="0" indent="0">
              <a:buNone/>
            </a:pPr>
            <a:r>
              <a:rPr lang="en-US" sz="1000" dirty="0" err="1">
                <a:solidFill>
                  <a:schemeClr val="tx1"/>
                </a:solidFill>
              </a:rPr>
              <a:t>Sarasvathy</a:t>
            </a:r>
            <a:r>
              <a:rPr lang="en-US" sz="1000" dirty="0">
                <a:solidFill>
                  <a:schemeClr val="tx1"/>
                </a:solidFill>
              </a:rPr>
              <a:t>, S. D. 2008. Effectuation: Elements of Entrepreneurial Expertise. Cheltenham, UK and Northampton, MA, USA: Edward Elgar Publishing,</a:t>
            </a:r>
          </a:p>
          <a:p>
            <a:pPr marL="0" indent="0">
              <a:buNone/>
            </a:pPr>
            <a:r>
              <a:rPr lang="en-US" sz="1000" dirty="0">
                <a:solidFill>
                  <a:schemeClr val="tx1"/>
                </a:solidFill>
              </a:rPr>
              <a:t>Schlesinger, L., Kiefer, C., </a:t>
            </a:r>
            <a:r>
              <a:rPr lang="el-GR" sz="1000" dirty="0">
                <a:solidFill>
                  <a:schemeClr val="tx1"/>
                </a:solidFill>
              </a:rPr>
              <a:t>και </a:t>
            </a:r>
            <a:r>
              <a:rPr lang="en-US" sz="1000" dirty="0">
                <a:solidFill>
                  <a:schemeClr val="tx1"/>
                </a:solidFill>
              </a:rPr>
              <a:t>Brown, P. 2012. Just Start: Take Action, Embrace Uncertainty, Create the Future. Cambridge, MA: Harvard Business School</a:t>
            </a:r>
          </a:p>
          <a:p>
            <a:pPr marL="0" indent="0">
              <a:buNone/>
            </a:pPr>
            <a:r>
              <a:rPr lang="en-US" sz="1000" dirty="0">
                <a:solidFill>
                  <a:schemeClr val="tx1"/>
                </a:solidFill>
              </a:rPr>
              <a:t>Press. http://www.e-elgar.com/</a:t>
            </a:r>
          </a:p>
        </p:txBody>
      </p:sp>
      <p:sp>
        <p:nvSpPr>
          <p:cNvPr id="5" name="Slide Number Placeholder 4"/>
          <p:cNvSpPr>
            <a:spLocks noGrp="1"/>
          </p:cNvSpPr>
          <p:nvPr>
            <p:ph type="sldNum" sz="quarter" idx="12"/>
          </p:nvPr>
        </p:nvSpPr>
        <p:spPr/>
        <p:txBody>
          <a:bodyPr/>
          <a:lstStyle/>
          <a:p>
            <a:fld id="{B6F15528-21DE-4FAA-801E-634DDDAF4B2B}" type="slidenum">
              <a:rPr lang="en-US" smtClean="0"/>
              <a:pPr/>
              <a:t>9</a:t>
            </a:fld>
            <a:endParaRPr lang="en-US"/>
          </a:p>
        </p:txBody>
      </p:sp>
      <p:pic>
        <p:nvPicPr>
          <p:cNvPr id="10" name="Εικόνα 9">
            <a:extLst>
              <a:ext uri="{FF2B5EF4-FFF2-40B4-BE49-F238E27FC236}">
                <a16:creationId xmlns:a16="http://schemas.microsoft.com/office/drawing/2014/main" id="{AF5790A4-6821-4AD2-8825-B0250BFFC42A}"/>
              </a:ext>
            </a:extLst>
          </p:cNvPr>
          <p:cNvPicPr>
            <a:picLocks noChangeAspect="1"/>
          </p:cNvPicPr>
          <p:nvPr/>
        </p:nvPicPr>
        <p:blipFill rotWithShape="1">
          <a:blip r:embed="rId2"/>
          <a:srcRect l="4166" t="24814" r="17500" b="30741"/>
          <a:stretch/>
        </p:blipFill>
        <p:spPr>
          <a:xfrm>
            <a:off x="685800" y="2057400"/>
            <a:ext cx="7669214" cy="2819400"/>
          </a:xfrm>
          <a:prstGeom prst="rect">
            <a:avLst/>
          </a:prstGeom>
        </p:spPr>
      </p:pic>
    </p:spTree>
    <p:extLst>
      <p:ext uri="{BB962C8B-B14F-4D97-AF65-F5344CB8AC3E}">
        <p14:creationId xmlns:p14="http://schemas.microsoft.com/office/powerpoint/2010/main" val="3052874306"/>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1778</TotalTime>
  <Words>1718</Words>
  <Application>Microsoft Office PowerPoint</Application>
  <PresentationFormat>Προβολή στην οθόνη (4:3)</PresentationFormat>
  <Paragraphs>226</Paragraphs>
  <Slides>42</Slides>
  <Notes>14</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42</vt:i4>
      </vt:variant>
    </vt:vector>
  </HeadingPairs>
  <TitlesOfParts>
    <vt:vector size="46" baseType="lpstr">
      <vt:lpstr>Arial</vt:lpstr>
      <vt:lpstr>Calibri</vt:lpstr>
      <vt:lpstr>Calibri Light</vt:lpstr>
      <vt:lpstr>Θέμα του Office</vt:lpstr>
      <vt:lpstr>Παρουσίαση του PowerPoint</vt:lpstr>
      <vt:lpstr>Κεφάλαιο 2:  Επιχειρηματικότητα: Η άσκηση της επιχειρηματικής δραστηριότητας</vt:lpstr>
      <vt:lpstr>Αξιοσημείωτη Ρήση</vt:lpstr>
      <vt:lpstr>Μαθησιακοί στόχοι</vt:lpstr>
      <vt:lpstr>Μαθησιακοί στόχοι</vt:lpstr>
      <vt:lpstr> 2.1 Δύο βασικές αρχές της επιχειρηματικότητας</vt:lpstr>
      <vt:lpstr>Η μέθοδος της πρόληψης</vt:lpstr>
      <vt:lpstr>Η μέθοδος της δημιουργίας</vt:lpstr>
      <vt:lpstr>Πίνακας 2.1: Πρόβλεψη και δημιουργία </vt:lpstr>
      <vt:lpstr>Σχήμα 2.1: Η δημιουργική προσέγγιση εν δράσει</vt:lpstr>
      <vt:lpstr>Κριτική σκέψη</vt:lpstr>
      <vt:lpstr>2.2 Οι πέντε πιο σημαντικές δεξιότητες για την άσκηση της επιχειρηματικότητας </vt:lpstr>
      <vt:lpstr>Η δεξιότητα του παιχνιδιού</vt:lpstr>
      <vt:lpstr>Η δεξιότητα της ενσυναίσθησης</vt:lpstr>
      <vt:lpstr>Η δεξιότητα της δημιουργικότητας</vt:lpstr>
      <vt:lpstr>Η δεξιότητα του πειραματισμού</vt:lpstr>
      <vt:lpstr>Η δεξιότητα του προβληματισμού</vt:lpstr>
      <vt:lpstr>Τρόποι εξάσκησης του προβληματισμού</vt:lpstr>
      <vt:lpstr>Σχήμα 2.2: Οι πέντε πλέον σημαντικές δεξιότητες στην άσκηση της επιχειρηματικότητας</vt:lpstr>
      <vt:lpstr>Κριτική σκέψη </vt:lpstr>
      <vt:lpstr>2.3 Η επιχειρηματικότητα είναι  περισσότερο μέθοδος παρά διαδικασία</vt:lpstr>
      <vt:lpstr>Πίνακας 2.2: Τα παραδοσιακά βήματα της επιχειρηματικής διαδικασίας </vt:lpstr>
      <vt:lpstr>Πίνακας 2.3: Υποθέσεις που δίνουν έμφαση στην άσκηση επιχειρηματικής δραστηριότητας</vt:lpstr>
      <vt:lpstr>Πίνακας 2.4: Μέθοδος έναντι διαδικασίας</vt:lpstr>
      <vt:lpstr>Διαδικασίες και μέθοδοι</vt:lpstr>
      <vt:lpstr>2.4 Η άσκηση της επιχειρηματικής δραστηριότητας: Εισαγωγή</vt:lpstr>
      <vt:lpstr>Βασικές συνιστώσες της άσκησης της επιχειρηματικής δραστηριότητας</vt:lpstr>
      <vt:lpstr>Κριτική σκέψη</vt:lpstr>
      <vt:lpstr>Οκτώ στοιχεία της άσκησης της επιχειρηματικής δραστηριότητας</vt:lpstr>
      <vt:lpstr>Σχήμα 2.3: Η άσκηση της επιχειρηματικής δραστηριότητας</vt:lpstr>
      <vt:lpstr>Χρήση της άσκησης με σκοπό την επίτευξη διαρκούς επιτυχίας: Συμβουλές από την Baekgaard και τη Miller</vt:lpstr>
      <vt:lpstr>2.5 Η έννοια της συνειδητής εξάσκησης</vt:lpstr>
      <vt:lpstr>Παρουσίαση του PowerPoint</vt:lpstr>
      <vt:lpstr>Πίνακας 2.5: Συνιστώσες της συνειδητής εξάσκησης </vt:lpstr>
      <vt:lpstr>Γιατί συνειδητή εξάσκηση; </vt:lpstr>
      <vt:lpstr>Η πρόκληση των τριών ωρών</vt:lpstr>
      <vt:lpstr>ΑΛΛΑΓΗ ΝΟΟΤΡΟΠΙΑΣ:  Η πρόκληση των τριών ωρών</vt:lpstr>
      <vt:lpstr>ΑΛΛΑΓΗ ΝΟΟΤΡΟΠΙΑΣ:  Η πρόκληση των τριών ωρών</vt:lpstr>
      <vt:lpstr>ΑΛΛΑΓΗ ΝΟΟΤΡΟΠΙΑΣ:  Η πρόκληση των τριών ωρών</vt:lpstr>
      <vt:lpstr>ΑΛΛΑΓΗ ΝΟΟΤΡΟΠΙΑΣ:  Η πρόκληση των τριών ωρών</vt:lpstr>
      <vt:lpstr>Ποιες υποθέσεις και πεποιθήσεις είχατε πριν ξεκινήσετε την πρόκληση των τριών ωρών;  Πώς η πρόκληση των τριών ωρών επιβεβαίωσε τις υπάρχουσες υποθέσεις και πεποιθήσεις σας; Πώς τις άλλαξε;  Τι μάθατε για τον εαυτό σας που ήταν αναπάντεχο ή προκάλεσε έκπληξη;</vt:lpstr>
      <vt:lpstr>Παρουσίαση του PowerPoint</vt:lpstr>
    </vt:vector>
  </TitlesOfParts>
  <Company>SAGE Publications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Hollingsworth, Megan</dc:creator>
  <cp:lastModifiedBy>ΜΑΓΔΑ ΚΑΡΑΒΙΩΤΗ</cp:lastModifiedBy>
  <cp:revision>146</cp:revision>
  <dcterms:created xsi:type="dcterms:W3CDTF">2016-11-09T23:27:58Z</dcterms:created>
  <dcterms:modified xsi:type="dcterms:W3CDTF">2020-10-29T12:05:39Z</dcterms:modified>
</cp:coreProperties>
</file>