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8</a:t>
            </a:r>
          </a:p>
        </p:txBody>
      </p:sp>
      <p:sp>
        <p:nvSpPr>
          <p:cNvPr id="6" name="Subtitle 5"/>
          <p:cNvSpPr>
            <a:spLocks noGrp="1"/>
          </p:cNvSpPr>
          <p:nvPr>
            <p:ph type="subTitle" idx="1"/>
          </p:nvPr>
        </p:nvSpPr>
        <p:spPr/>
        <p:txBody>
          <a:bodyPr/>
          <a:lstStyle/>
          <a:p>
            <a:r>
              <a:rPr lang="el-GR" dirty="0"/>
              <a:t>ΣΥΝΟΛΙΚΗ ΖΗΤΗΣΗ ΚΑΙ ΣΥΝΟΛΙΚΗ ΠΡΟΣΦΟΡΑ</a:t>
            </a:r>
            <a:endParaRPr lang="en-US" dirty="0"/>
          </a:p>
        </p:txBody>
      </p:sp>
      <p:sp>
        <p:nvSpPr>
          <p:cNvPr id="4" name="TextBox 3">
            <a:extLst>
              <a:ext uri="{FF2B5EF4-FFF2-40B4-BE49-F238E27FC236}">
                <a16:creationId xmlns:a16="http://schemas.microsoft.com/office/drawing/2014/main" id="{3F17CF3B-5E07-4707-A49A-FCB740410A36}"/>
              </a:ext>
            </a:extLst>
          </p:cNvPr>
          <p:cNvSpPr txBox="1"/>
          <p:nvPr/>
        </p:nvSpPr>
        <p:spPr>
          <a:xfrm>
            <a:off x="5979673" y="565604"/>
            <a:ext cx="1401346" cy="369332"/>
          </a:xfrm>
          <a:prstGeom prst="rect">
            <a:avLst/>
          </a:prstGeom>
          <a:solidFill>
            <a:srgbClr val="92D050"/>
          </a:solid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r>
              <a:rPr lang="el-GR" dirty="0"/>
              <a:t>ΚΕΦΑΛΑΙΟ</a:t>
            </a:r>
          </a:p>
        </p:txBody>
      </p:sp>
    </p:spTree>
    <p:extLst>
      <p:ext uri="{BB962C8B-B14F-4D97-AF65-F5344CB8AC3E}">
        <p14:creationId xmlns:p14="http://schemas.microsoft.com/office/powerpoint/2010/main" val="238663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76" y="405102"/>
            <a:ext cx="8675275" cy="831964"/>
          </a:xfrm>
        </p:spPr>
        <p:txBody>
          <a:bodyPr/>
          <a:lstStyle/>
          <a:p>
            <a:r>
              <a:rPr lang="el-GR" dirty="0"/>
              <a:t>Γιατί η Καμπύλη Ζήτησης Έχει Αρνητική Κλίση </a:t>
            </a:r>
            <a:r>
              <a:rPr lang="en-US" sz="1400" dirty="0"/>
              <a:t>(1 </a:t>
            </a:r>
            <a:r>
              <a:rPr lang="el-GR" sz="1400" dirty="0"/>
              <a:t>από</a:t>
            </a:r>
            <a:r>
              <a:rPr lang="en-US" sz="1400" dirty="0"/>
              <a:t> 2)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4" name="Εικόνα 3">
            <a:extLst>
              <a:ext uri="{FF2B5EF4-FFF2-40B4-BE49-F238E27FC236}">
                <a16:creationId xmlns:a16="http://schemas.microsoft.com/office/drawing/2014/main" id="{5DCB33BC-A811-4537-B705-603DD48D2FAE}"/>
              </a:ext>
            </a:extLst>
          </p:cNvPr>
          <p:cNvPicPr>
            <a:picLocks noChangeAspect="1"/>
          </p:cNvPicPr>
          <p:nvPr/>
        </p:nvPicPr>
        <p:blipFill>
          <a:blip r:embed="rId2"/>
          <a:stretch>
            <a:fillRect/>
          </a:stretch>
        </p:blipFill>
        <p:spPr>
          <a:xfrm>
            <a:off x="2677896" y="1237066"/>
            <a:ext cx="5585921" cy="5041456"/>
          </a:xfrm>
          <a:prstGeom prst="rect">
            <a:avLst/>
          </a:prstGeom>
        </p:spPr>
      </p:pic>
      <p:pic>
        <p:nvPicPr>
          <p:cNvPr id="7" name="Εικόνα 6">
            <a:extLst>
              <a:ext uri="{FF2B5EF4-FFF2-40B4-BE49-F238E27FC236}">
                <a16:creationId xmlns:a16="http://schemas.microsoft.com/office/drawing/2014/main" id="{743B531F-DC75-40F2-9660-9BC471D615D7}"/>
              </a:ext>
            </a:extLst>
          </p:cNvPr>
          <p:cNvPicPr>
            <a:picLocks noChangeAspect="1"/>
          </p:cNvPicPr>
          <p:nvPr/>
        </p:nvPicPr>
        <p:blipFill>
          <a:blip r:embed="rId3"/>
          <a:stretch>
            <a:fillRect/>
          </a:stretch>
        </p:blipFill>
        <p:spPr>
          <a:xfrm>
            <a:off x="0" y="6278522"/>
            <a:ext cx="8820443" cy="549707"/>
          </a:xfrm>
          <a:prstGeom prst="rect">
            <a:avLst/>
          </a:prstGeom>
        </p:spPr>
      </p:pic>
    </p:spTree>
    <p:extLst>
      <p:ext uri="{BB962C8B-B14F-4D97-AF65-F5344CB8AC3E}">
        <p14:creationId xmlns:p14="http://schemas.microsoft.com/office/powerpoint/2010/main" val="243938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η Καμπύλη Ζήτησης Έχει Αρνητική Κλίση</a:t>
            </a:r>
            <a:r>
              <a:rPr lang="en-US" dirty="0"/>
              <a:t> </a:t>
            </a:r>
            <a:r>
              <a:rPr lang="en-US" sz="1400" dirty="0"/>
              <a:t>(2 </a:t>
            </a:r>
            <a:r>
              <a:rPr lang="el-GR" sz="1400" dirty="0"/>
              <a:t>από</a:t>
            </a:r>
            <a:r>
              <a:rPr lang="en-US" sz="1400" dirty="0"/>
              <a:t> 2)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5" name="Picture 4"/>
          <p:cNvPicPr>
            <a:picLocks noChangeAspect="1"/>
          </p:cNvPicPr>
          <p:nvPr/>
        </p:nvPicPr>
        <p:blipFill>
          <a:blip r:embed="rId2"/>
          <a:stretch>
            <a:fillRect/>
          </a:stretch>
        </p:blipFill>
        <p:spPr>
          <a:xfrm>
            <a:off x="792152" y="3108932"/>
            <a:ext cx="7559695" cy="640135"/>
          </a:xfrm>
          <a:prstGeom prst="rect">
            <a:avLst/>
          </a:prstGeom>
        </p:spPr>
      </p:pic>
      <p:pic>
        <p:nvPicPr>
          <p:cNvPr id="6" name="Εικόνα 5">
            <a:extLst>
              <a:ext uri="{FF2B5EF4-FFF2-40B4-BE49-F238E27FC236}">
                <a16:creationId xmlns:a16="http://schemas.microsoft.com/office/drawing/2014/main" id="{0C3EEA9C-DF00-4F16-AF5F-B12DDA0CB1F8}"/>
              </a:ext>
            </a:extLst>
          </p:cNvPr>
          <p:cNvPicPr>
            <a:picLocks noChangeAspect="1"/>
          </p:cNvPicPr>
          <p:nvPr/>
        </p:nvPicPr>
        <p:blipFill>
          <a:blip r:embed="rId3"/>
          <a:stretch>
            <a:fillRect/>
          </a:stretch>
        </p:blipFill>
        <p:spPr>
          <a:xfrm>
            <a:off x="1773951" y="1460942"/>
            <a:ext cx="5806124" cy="5041339"/>
          </a:xfrm>
          <a:prstGeom prst="rect">
            <a:avLst/>
          </a:prstGeom>
        </p:spPr>
      </p:pic>
    </p:spTree>
    <p:extLst>
      <p:ext uri="{BB962C8B-B14F-4D97-AF65-F5344CB8AC3E}">
        <p14:creationId xmlns:p14="http://schemas.microsoft.com/office/powerpoint/2010/main" val="281021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(4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Μια Σημαντική Σημείωση για τα Τρία Αποτελέσματα</a:t>
            </a:r>
            <a:endParaRPr lang="en-US" b="1" dirty="0"/>
          </a:p>
          <a:p>
            <a:pPr lvl="2"/>
            <a:r>
              <a:rPr lang="el-GR" dirty="0"/>
              <a:t>Η καμπύλη συνολικής ζήτησης έχει αρνητική κλίση εξαιτίας των αποτελεσμάτων πραγματικών διαθεσίμων, επιτοκίων και διεθνούς εμπορίου</a:t>
            </a:r>
            <a:endParaRPr lang="en-US" dirty="0"/>
          </a:p>
          <a:p>
            <a:pPr lvl="2"/>
            <a:r>
              <a:rPr lang="el-GR" dirty="0"/>
              <a:t>Θυμηθείτε ότι αυτό που προκαλεί αυτά τα τρία αποτελέσματα είναι </a:t>
            </a:r>
            <a:r>
              <a:rPr lang="el-GR" i="1" dirty="0"/>
              <a:t>μια αλλαγή στο επίπεδο τιμών</a:t>
            </a:r>
            <a:endParaRPr lang="en-US" i="1" dirty="0"/>
          </a:p>
          <a:p>
            <a:pPr lvl="2"/>
            <a:r>
              <a:rPr lang="el-GR" dirty="0"/>
              <a:t>Γιατί είναι σημαντικό αυτό; Το επιτόκιο μπορεί να αλλάξει ως αποτέλεσμα </a:t>
            </a:r>
            <a:r>
              <a:rPr lang="el-GR" i="1" dirty="0"/>
              <a:t>άλλων παραγόντων πέρα από  τις αλλαγές του επιπέδου τιμών</a:t>
            </a:r>
            <a:r>
              <a:rPr lang="el-GR" dirty="0"/>
              <a:t>. Οι παράγοντες που επιφέρουν αλλαγές στα επιτόκια δεν οδηγούν απαραίτητα σε κίνηση από το ένα σημείο στο άλλο στην καμπύλη συνολικής ζήτησης </a:t>
            </a:r>
            <a:r>
              <a:rPr lang="en-US" i="1" dirty="0"/>
              <a:t>AD</a:t>
            </a:r>
          </a:p>
          <a:p>
            <a:pPr lvl="2"/>
            <a:r>
              <a:rPr lang="el-GR" dirty="0"/>
              <a:t>Άλλοι παράγοντες ιπου αλλάζουν τα επιτόκια μπορούν να οδηγήσουν σε μετατόπιση της καμπύλης συνολικής ζήτησης </a:t>
            </a:r>
            <a:r>
              <a:rPr lang="en-US" i="1" dirty="0"/>
              <a:t>AD</a:t>
            </a: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28002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(5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γ</a:t>
            </a:r>
            <a:r>
              <a:rPr lang="en-US" sz="2200" b="1" dirty="0">
                <a:latin typeface="Century Gothic" panose="020B0502020202020204" pitchFamily="34" charset="0"/>
              </a:rPr>
              <a:t> </a:t>
            </a:r>
            <a:r>
              <a:rPr lang="el-GR" sz="2200" b="1" dirty="0">
                <a:latin typeface="Century Gothic" panose="020B0502020202020204" pitchFamily="34" charset="0"/>
              </a:rPr>
              <a:t>Μια Αλλαγή στη Ζητούμενη Ποσότητα του Πραγματικού ΑΕΠ </a:t>
            </a:r>
            <a:r>
              <a:rPr lang="en-US" sz="2200" b="1" dirty="0">
                <a:latin typeface="Century Gothic" panose="020B0502020202020204" pitchFamily="34" charset="0"/>
              </a:rPr>
              <a:t>vs </a:t>
            </a:r>
            <a:r>
              <a:rPr lang="el-GR" sz="2200" b="1" dirty="0">
                <a:latin typeface="Century Gothic" panose="020B0502020202020204" pitchFamily="34" charset="0"/>
              </a:rPr>
              <a:t>Μια Αλλαγή στη Συνολική Ζήτηση</a:t>
            </a:r>
            <a:endParaRPr lang="en-US" b="1" dirty="0"/>
          </a:p>
          <a:p>
            <a:pPr lvl="2"/>
            <a:r>
              <a:rPr lang="el-GR" dirty="0"/>
              <a:t>Καθώς το επίπεδο τιμών μειώνεται</a:t>
            </a:r>
            <a:r>
              <a:rPr lang="en-US" dirty="0"/>
              <a:t>, </a:t>
            </a:r>
            <a:r>
              <a:rPr lang="el-GR" dirty="0"/>
              <a:t>η ζητούμενη  ποσότητα του πραγματικού ΑΕΠ αυξάνεται</a:t>
            </a:r>
            <a:r>
              <a:rPr lang="en-US" dirty="0"/>
              <a:t>, </a:t>
            </a:r>
            <a:r>
              <a:rPr lang="en-US" i="1" dirty="0"/>
              <a:t>ceteris paribus</a:t>
            </a:r>
          </a:p>
          <a:p>
            <a:pPr lvl="2"/>
            <a:r>
              <a:rPr lang="el-GR" dirty="0"/>
              <a:t>Στη γραφική πάράσταση (α) του Σχήματος </a:t>
            </a:r>
            <a:r>
              <a:rPr lang="en-US" dirty="0"/>
              <a:t>4,</a:t>
            </a:r>
            <a:r>
              <a:rPr lang="el-GR" dirty="0"/>
              <a:t> μία αλλαγή στη ζητούμενη ποσότητα του πραγματικού ΑΕΠ αναπαρίσταται από μια κίνηση από το σημείο Α στο σημείο Β της </a:t>
            </a:r>
            <a:r>
              <a:rPr lang="en-US" i="1" dirty="0"/>
              <a:t>AD</a:t>
            </a:r>
            <a:r>
              <a:rPr lang="en-US" i="1" baseline="-25000" dirty="0"/>
              <a:t>1</a:t>
            </a:r>
          </a:p>
          <a:p>
            <a:pPr lvl="2"/>
            <a:r>
              <a:rPr lang="el-GR" dirty="0"/>
              <a:t>Στη γραφική πάράσταση (β) του Σχήματος </a:t>
            </a:r>
            <a:r>
              <a:rPr lang="en-US" dirty="0"/>
              <a:t>4</a:t>
            </a:r>
            <a:r>
              <a:rPr lang="el-GR" dirty="0"/>
              <a:t>, παρουσιάζεται μια αλλαγή στη συνολική ζήτηση, η οποία αναπαρίσταται από μια μετατόπιση της καμπύλης συνολικής ζήτησης από </a:t>
            </a:r>
            <a:r>
              <a:rPr lang="en-US" i="1" dirty="0"/>
              <a:t>AD</a:t>
            </a:r>
            <a:r>
              <a:rPr lang="en-US" i="1" baseline="-25000" dirty="0"/>
              <a:t>1</a:t>
            </a:r>
            <a:r>
              <a:rPr lang="en-US" dirty="0"/>
              <a:t> </a:t>
            </a:r>
            <a:r>
              <a:rPr lang="el-GR" dirty="0"/>
              <a:t>σε</a:t>
            </a:r>
            <a:r>
              <a:rPr lang="en-US" dirty="0"/>
              <a:t> </a:t>
            </a:r>
            <a:r>
              <a:rPr lang="en-US" i="1" dirty="0"/>
              <a:t>AD</a:t>
            </a:r>
            <a:r>
              <a:rPr lang="en-US" i="1" baseline="-25000" dirty="0"/>
              <a:t>2</a:t>
            </a:r>
          </a:p>
          <a:p>
            <a:pPr lvl="2"/>
            <a:r>
              <a:rPr lang="el-GR" dirty="0"/>
              <a:t>Όταν μετατοπίζεται η καμπύλη συνολικής ζήτησης,  η ζητούμενη  ποσότητα του πραγματικού ΑΕΠ αλλάζει, παρά το γεγονός ότι το επίπεδο τιμών παραμένει σταθερό</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46180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Αλλαγή στη Ζητούμενη Ποσότητα του Πραγματικού ΑΕΠ vs Μια Αλλαγή στη Συνολική Ζήτηση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5" name="Εικόνα 4">
            <a:extLst>
              <a:ext uri="{FF2B5EF4-FFF2-40B4-BE49-F238E27FC236}">
                <a16:creationId xmlns:a16="http://schemas.microsoft.com/office/drawing/2014/main" id="{D55F0FCD-AF6F-4732-89AD-3CCD9F6AD85E}"/>
              </a:ext>
            </a:extLst>
          </p:cNvPr>
          <p:cNvPicPr>
            <a:picLocks noChangeAspect="1"/>
          </p:cNvPicPr>
          <p:nvPr/>
        </p:nvPicPr>
        <p:blipFill>
          <a:blip r:embed="rId2"/>
          <a:stretch>
            <a:fillRect/>
          </a:stretch>
        </p:blipFill>
        <p:spPr>
          <a:xfrm>
            <a:off x="689316" y="1565807"/>
            <a:ext cx="7441809" cy="3726385"/>
          </a:xfrm>
          <a:prstGeom prst="rect">
            <a:avLst/>
          </a:prstGeom>
        </p:spPr>
      </p:pic>
      <p:pic>
        <p:nvPicPr>
          <p:cNvPr id="7" name="Εικόνα 6">
            <a:extLst>
              <a:ext uri="{FF2B5EF4-FFF2-40B4-BE49-F238E27FC236}">
                <a16:creationId xmlns:a16="http://schemas.microsoft.com/office/drawing/2014/main" id="{89484B9F-773C-4396-BFAF-5F26F5529097}"/>
              </a:ext>
            </a:extLst>
          </p:cNvPr>
          <p:cNvPicPr>
            <a:picLocks noChangeAspect="1"/>
          </p:cNvPicPr>
          <p:nvPr/>
        </p:nvPicPr>
        <p:blipFill>
          <a:blip r:embed="rId3"/>
          <a:stretch>
            <a:fillRect/>
          </a:stretch>
        </p:blipFill>
        <p:spPr>
          <a:xfrm>
            <a:off x="344658" y="5551706"/>
            <a:ext cx="8454684" cy="650361"/>
          </a:xfrm>
          <a:prstGeom prst="rect">
            <a:avLst/>
          </a:prstGeom>
        </p:spPr>
      </p:pic>
    </p:spTree>
    <p:extLst>
      <p:ext uri="{BB962C8B-B14F-4D97-AF65-F5344CB8AC3E}">
        <p14:creationId xmlns:p14="http://schemas.microsoft.com/office/powerpoint/2010/main" val="327669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(6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δ</a:t>
            </a:r>
            <a:r>
              <a:rPr lang="en-US" sz="2200" b="1" dirty="0">
                <a:latin typeface="Century Gothic" panose="020B0502020202020204" pitchFamily="34" charset="0"/>
              </a:rPr>
              <a:t> </a:t>
            </a:r>
            <a:r>
              <a:rPr lang="el-GR" sz="2200" b="1" dirty="0">
                <a:latin typeface="Century Gothic" panose="020B0502020202020204" pitchFamily="34" charset="0"/>
              </a:rPr>
              <a:t>Αλλαγές στη Συνολική Ζήτηση: Μετατοπίσεις της Καμπύλης </a:t>
            </a:r>
            <a:r>
              <a:rPr lang="en-US" sz="2200" b="1" dirty="0">
                <a:latin typeface="Century Gothic" panose="020B0502020202020204" pitchFamily="34" charset="0"/>
              </a:rPr>
              <a:t>AD</a:t>
            </a:r>
            <a:endParaRPr lang="en-US" b="1" dirty="0"/>
          </a:p>
          <a:p>
            <a:pPr lvl="2"/>
            <a:r>
              <a:rPr lang="el-GR" dirty="0"/>
              <a:t>Η συνολική ζήτηση αλλάζει όταν αλλάζουν οι δαπάνες στα αμερικανικά αγαθά και υπηρεσίες</a:t>
            </a:r>
            <a:r>
              <a:rPr lang="en-US" dirty="0"/>
              <a:t>: </a:t>
            </a:r>
          </a:p>
          <a:p>
            <a:pPr lvl="2"/>
            <a:endParaRPr lang="en-US" dirty="0"/>
          </a:p>
          <a:p>
            <a:pPr marL="731520" lvl="2" indent="0">
              <a:buNone/>
            </a:pPr>
            <a:endParaRPr lang="en-US" dirty="0"/>
          </a:p>
          <a:p>
            <a:pPr lvl="1"/>
            <a:r>
              <a:rPr lang="en-US" sz="2200" b="1" dirty="0">
                <a:latin typeface="Century Gothic" panose="020B0502020202020204" pitchFamily="34" charset="0"/>
              </a:rPr>
              <a:t>8-2</a:t>
            </a:r>
            <a:r>
              <a:rPr lang="el-GR" sz="2200" b="1" dirty="0">
                <a:latin typeface="Century Gothic" panose="020B0502020202020204" pitchFamily="34" charset="0"/>
              </a:rPr>
              <a:t>ε</a:t>
            </a:r>
            <a:r>
              <a:rPr lang="en-US" sz="2200" b="1" dirty="0">
                <a:latin typeface="Century Gothic" panose="020B0502020202020204" pitchFamily="34" charset="0"/>
              </a:rPr>
              <a:t> </a:t>
            </a:r>
            <a:r>
              <a:rPr lang="el-GR" sz="2200" b="1" dirty="0">
                <a:latin typeface="Century Gothic" panose="020B0502020202020204" pitchFamily="34" charset="0"/>
              </a:rPr>
              <a:t>Πώς τα Στοιχεία των Δαπανών Επηρεάζουν τη Συνολική Ζήτηση</a:t>
            </a:r>
            <a:endParaRPr lang="en-US" b="1" dirty="0"/>
          </a:p>
          <a:p>
            <a:pPr marL="731520" lvl="2" indent="0">
              <a:buNone/>
            </a:pPr>
            <a:endParaRPr lang="en-US" dirty="0"/>
          </a:p>
          <a:p>
            <a:pPr lvl="2"/>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pic>
        <p:nvPicPr>
          <p:cNvPr id="8" name="Εικόνα 7">
            <a:extLst>
              <a:ext uri="{FF2B5EF4-FFF2-40B4-BE49-F238E27FC236}">
                <a16:creationId xmlns:a16="http://schemas.microsoft.com/office/drawing/2014/main" id="{C6016E88-135F-4A71-97CA-8CEDD29D2BD4}"/>
              </a:ext>
            </a:extLst>
          </p:cNvPr>
          <p:cNvPicPr>
            <a:picLocks noChangeAspect="1"/>
          </p:cNvPicPr>
          <p:nvPr/>
        </p:nvPicPr>
        <p:blipFill>
          <a:blip r:embed="rId2"/>
          <a:stretch>
            <a:fillRect/>
          </a:stretch>
        </p:blipFill>
        <p:spPr>
          <a:xfrm>
            <a:off x="1524000" y="3101974"/>
            <a:ext cx="5581506" cy="613247"/>
          </a:xfrm>
          <a:prstGeom prst="rect">
            <a:avLst/>
          </a:prstGeom>
        </p:spPr>
      </p:pic>
      <p:pic>
        <p:nvPicPr>
          <p:cNvPr id="10" name="Εικόνα 9">
            <a:extLst>
              <a:ext uri="{FF2B5EF4-FFF2-40B4-BE49-F238E27FC236}">
                <a16:creationId xmlns:a16="http://schemas.microsoft.com/office/drawing/2014/main" id="{55A57E6B-859C-4002-93B6-0FDDDCB10630}"/>
              </a:ext>
            </a:extLst>
          </p:cNvPr>
          <p:cNvPicPr>
            <a:picLocks noChangeAspect="1"/>
          </p:cNvPicPr>
          <p:nvPr/>
        </p:nvPicPr>
        <p:blipFill>
          <a:blip r:embed="rId3"/>
          <a:stretch>
            <a:fillRect/>
          </a:stretch>
        </p:blipFill>
        <p:spPr>
          <a:xfrm>
            <a:off x="1782285" y="5343501"/>
            <a:ext cx="6154057" cy="346106"/>
          </a:xfrm>
          <a:prstGeom prst="rect">
            <a:avLst/>
          </a:prstGeom>
        </p:spPr>
      </p:pic>
      <p:pic>
        <p:nvPicPr>
          <p:cNvPr id="11" name="Εικόνα 10">
            <a:extLst>
              <a:ext uri="{FF2B5EF4-FFF2-40B4-BE49-F238E27FC236}">
                <a16:creationId xmlns:a16="http://schemas.microsoft.com/office/drawing/2014/main" id="{324F2D45-441E-414B-9B17-1DBC4769E34E}"/>
              </a:ext>
            </a:extLst>
          </p:cNvPr>
          <p:cNvPicPr>
            <a:picLocks noChangeAspect="1"/>
          </p:cNvPicPr>
          <p:nvPr/>
        </p:nvPicPr>
        <p:blipFill>
          <a:blip r:embed="rId4"/>
          <a:stretch>
            <a:fillRect/>
          </a:stretch>
        </p:blipFill>
        <p:spPr>
          <a:xfrm>
            <a:off x="1782286" y="5810607"/>
            <a:ext cx="6115850" cy="410871"/>
          </a:xfrm>
          <a:prstGeom prst="rect">
            <a:avLst/>
          </a:prstGeom>
        </p:spPr>
      </p:pic>
      <p:pic>
        <p:nvPicPr>
          <p:cNvPr id="15" name="Εικόνα 14">
            <a:extLst>
              <a:ext uri="{FF2B5EF4-FFF2-40B4-BE49-F238E27FC236}">
                <a16:creationId xmlns:a16="http://schemas.microsoft.com/office/drawing/2014/main" id="{96CC10CE-DB31-40B3-B28A-46C05B18F514}"/>
              </a:ext>
            </a:extLst>
          </p:cNvPr>
          <p:cNvPicPr>
            <a:picLocks noChangeAspect="1"/>
          </p:cNvPicPr>
          <p:nvPr/>
        </p:nvPicPr>
        <p:blipFill>
          <a:blip r:embed="rId5"/>
          <a:stretch>
            <a:fillRect/>
          </a:stretch>
        </p:blipFill>
        <p:spPr>
          <a:xfrm>
            <a:off x="1782285" y="4815361"/>
            <a:ext cx="6035040" cy="299099"/>
          </a:xfrm>
          <a:prstGeom prst="rect">
            <a:avLst/>
          </a:prstGeom>
        </p:spPr>
      </p:pic>
    </p:spTree>
    <p:extLst>
      <p:ext uri="{BB962C8B-B14F-4D97-AF65-F5344CB8AC3E}">
        <p14:creationId xmlns:p14="http://schemas.microsoft.com/office/powerpoint/2010/main" val="225285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(7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ε</a:t>
            </a:r>
            <a:r>
              <a:rPr lang="en-US" sz="2200" b="1" dirty="0">
                <a:latin typeface="Century Gothic" panose="020B0502020202020204" pitchFamily="34" charset="0"/>
              </a:rPr>
              <a:t> </a:t>
            </a:r>
            <a:r>
              <a:rPr lang="el-GR" sz="2200" b="1" dirty="0">
                <a:latin typeface="Century Gothic" panose="020B0502020202020204" pitchFamily="34" charset="0"/>
              </a:rPr>
              <a:t>Πώς τα Στοιχεία των Δαπανών Επηρεάζουν τη Συνολική Ζήτηση </a:t>
            </a:r>
            <a:r>
              <a:rPr lang="en-US" sz="1400" dirty="0">
                <a:latin typeface="Century Gothic" panose="020B0502020202020204" pitchFamily="34" charset="0"/>
              </a:rPr>
              <a:t>(</a:t>
            </a:r>
            <a:r>
              <a:rPr lang="el-GR" sz="1400" dirty="0">
                <a:latin typeface="Century Gothic" panose="020B0502020202020204" pitchFamily="34" charset="0"/>
              </a:rPr>
              <a:t>συνέχεια</a:t>
            </a:r>
            <a:r>
              <a:rPr lang="en-US" sz="1400" dirty="0">
                <a:latin typeface="Century Gothic" panose="020B0502020202020204" pitchFamily="34" charset="0"/>
              </a:rPr>
              <a:t>)</a:t>
            </a:r>
            <a:endParaRPr lang="en-US" b="1" dirty="0"/>
          </a:p>
          <a:p>
            <a:pPr lvl="2"/>
            <a:r>
              <a:rPr lang="el-GR" dirty="0"/>
              <a:t>Μπορούμε να συσχετίζουμε τα στοιχεία των δαπανών με τη συνολική ζήτηση (των ΗΠΑ)</a:t>
            </a:r>
            <a:r>
              <a:rPr lang="en-US" dirty="0"/>
              <a:t>: </a:t>
            </a:r>
          </a:p>
          <a:p>
            <a:pPr lvl="2"/>
            <a:endParaRPr lang="en-US" dirty="0"/>
          </a:p>
          <a:p>
            <a:pPr lvl="2"/>
            <a:endParaRPr lang="en-US" dirty="0"/>
          </a:p>
          <a:p>
            <a:pPr marL="731520" lvl="2" indent="0">
              <a:buNone/>
            </a:pPr>
            <a:endParaRPr lang="en-US" dirty="0"/>
          </a:p>
          <a:p>
            <a:pPr lvl="2"/>
            <a:r>
              <a:rPr lang="el-GR" dirty="0"/>
              <a:t>Τα γραφήματα ροής στο Σχήμα 5 παρουσιάζουν πώς οι αλλαγές στα στοιχεία των δαπανών επηρεάζουν τη συνολική ζήτηση</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FD5D4FF0-E479-42FD-894F-62DB5E55FEB0}"/>
              </a:ext>
            </a:extLst>
          </p:cNvPr>
          <p:cNvPicPr>
            <a:picLocks noChangeAspect="1"/>
          </p:cNvPicPr>
          <p:nvPr/>
        </p:nvPicPr>
        <p:blipFill>
          <a:blip r:embed="rId2"/>
          <a:stretch>
            <a:fillRect/>
          </a:stretch>
        </p:blipFill>
        <p:spPr>
          <a:xfrm>
            <a:off x="1631853" y="3320413"/>
            <a:ext cx="5458265" cy="668760"/>
          </a:xfrm>
          <a:prstGeom prst="rect">
            <a:avLst/>
          </a:prstGeom>
        </p:spPr>
      </p:pic>
    </p:spTree>
    <p:extLst>
      <p:ext uri="{BB962C8B-B14F-4D97-AF65-F5344CB8AC3E}">
        <p14:creationId xmlns:p14="http://schemas.microsoft.com/office/powerpoint/2010/main" val="40810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Αλλαγές στη Συνολική Ζήτηση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5" name="Εικόνα 4">
            <a:extLst>
              <a:ext uri="{FF2B5EF4-FFF2-40B4-BE49-F238E27FC236}">
                <a16:creationId xmlns:a16="http://schemas.microsoft.com/office/drawing/2014/main" id="{C5108A30-B6FB-469A-917A-E7C20FA06284}"/>
              </a:ext>
            </a:extLst>
          </p:cNvPr>
          <p:cNvPicPr>
            <a:picLocks noChangeAspect="1"/>
          </p:cNvPicPr>
          <p:nvPr/>
        </p:nvPicPr>
        <p:blipFill>
          <a:blip r:embed="rId2"/>
          <a:stretch>
            <a:fillRect/>
          </a:stretch>
        </p:blipFill>
        <p:spPr>
          <a:xfrm>
            <a:off x="3082657" y="1670040"/>
            <a:ext cx="5570806" cy="3045325"/>
          </a:xfrm>
          <a:prstGeom prst="rect">
            <a:avLst/>
          </a:prstGeom>
        </p:spPr>
      </p:pic>
      <p:pic>
        <p:nvPicPr>
          <p:cNvPr id="7" name="Εικόνα 6">
            <a:extLst>
              <a:ext uri="{FF2B5EF4-FFF2-40B4-BE49-F238E27FC236}">
                <a16:creationId xmlns:a16="http://schemas.microsoft.com/office/drawing/2014/main" id="{E1D40ADE-991C-4832-9828-44810BCF906E}"/>
              </a:ext>
            </a:extLst>
          </p:cNvPr>
          <p:cNvPicPr>
            <a:picLocks noChangeAspect="1"/>
          </p:cNvPicPr>
          <p:nvPr/>
        </p:nvPicPr>
        <p:blipFill>
          <a:blip r:embed="rId3"/>
          <a:stretch>
            <a:fillRect/>
          </a:stretch>
        </p:blipFill>
        <p:spPr>
          <a:xfrm>
            <a:off x="339376" y="2062887"/>
            <a:ext cx="2166666" cy="2614285"/>
          </a:xfrm>
          <a:prstGeom prst="rect">
            <a:avLst/>
          </a:prstGeom>
        </p:spPr>
      </p:pic>
    </p:spTree>
    <p:extLst>
      <p:ext uri="{BB962C8B-B14F-4D97-AF65-F5344CB8AC3E}">
        <p14:creationId xmlns:p14="http://schemas.microsoft.com/office/powerpoint/2010/main" val="121675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(8 </a:t>
            </a:r>
            <a:r>
              <a:rPr lang="el-GR" sz="1400" dirty="0"/>
              <a:t>από</a:t>
            </a:r>
            <a:r>
              <a:rPr lang="en-US" sz="1400" dirty="0"/>
              <a:t> 12) </a:t>
            </a:r>
          </a:p>
        </p:txBody>
      </p:sp>
      <p:sp>
        <p:nvSpPr>
          <p:cNvPr id="3" name="Content Placeholder 2"/>
          <p:cNvSpPr>
            <a:spLocks noGrp="1"/>
          </p:cNvSpPr>
          <p:nvPr>
            <p:ph idx="1"/>
          </p:nvPr>
        </p:nvSpPr>
        <p:spPr>
          <a:xfrm>
            <a:off x="324374" y="1653243"/>
            <a:ext cx="8329089" cy="4938057"/>
          </a:xfrm>
        </p:spPr>
        <p:txBody>
          <a:bodyPr>
            <a:normAutofit/>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στ Γιατί Υπάρχουν Περισσότερες Συνολικές Δαπάνες;</a:t>
            </a:r>
            <a:endParaRPr lang="en-US" b="1" dirty="0"/>
          </a:p>
          <a:p>
            <a:pPr lvl="2"/>
            <a:r>
              <a:rPr lang="el-GR" dirty="0"/>
              <a:t>Η συνολική ζήτηση αυξάνεται μόνο αν οι συνολικές δαπάνες αυξηθούν </a:t>
            </a:r>
            <a:r>
              <a:rPr lang="el-GR" i="1" dirty="0"/>
              <a:t>σε ένα δεδομένο επίπεδο τιμών</a:t>
            </a:r>
            <a:endParaRPr lang="en-US" i="1" dirty="0"/>
          </a:p>
          <a:p>
            <a:pPr lvl="2"/>
            <a:r>
              <a:rPr lang="el-GR" dirty="0"/>
              <a:t>Οι συνολικές δαπάνες μπορούν να αυξηθοιύν για δύο λόγους</a:t>
            </a:r>
            <a:r>
              <a:rPr lang="en-US" dirty="0"/>
              <a:t>:</a:t>
            </a:r>
          </a:p>
          <a:p>
            <a:pPr lvl="3"/>
            <a:r>
              <a:rPr lang="el-GR" i="0" dirty="0"/>
              <a:t>Ο πρώτος σχετίζεται με μία μείωση στις τιμές που οδηγεί σε μία</a:t>
            </a:r>
            <a:r>
              <a:rPr lang="en-US" i="0" dirty="0"/>
              <a:t> </a:t>
            </a:r>
            <a:r>
              <a:rPr lang="el-GR" dirty="0"/>
              <a:t>μετακίνηση</a:t>
            </a:r>
            <a:r>
              <a:rPr lang="en-US" dirty="0"/>
              <a:t> </a:t>
            </a:r>
            <a:r>
              <a:rPr lang="el-GR" i="0" dirty="0"/>
              <a:t>κατά μήκος μίας δεδομένης καμπύλης </a:t>
            </a:r>
            <a:r>
              <a:rPr lang="en-US" dirty="0"/>
              <a:t>AD</a:t>
            </a:r>
          </a:p>
          <a:p>
            <a:pPr lvl="3"/>
            <a:r>
              <a:rPr lang="el-GR" i="0" dirty="0"/>
              <a:t>Ο δεύτερος σχετίζεται με τη μεταβολή κάποιου μη τιμολογιακού παράγοντα που οδηγεί σε μία </a:t>
            </a:r>
            <a:r>
              <a:rPr lang="el-GR" dirty="0"/>
              <a:t>μετατόπιση</a:t>
            </a:r>
            <a:r>
              <a:rPr lang="el-GR" i="0" dirty="0"/>
              <a:t> της καμπύλης </a:t>
            </a:r>
            <a:r>
              <a:rPr lang="en-US" dirty="0"/>
              <a:t>AD</a:t>
            </a: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8170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(9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ζ</a:t>
            </a:r>
            <a:r>
              <a:rPr lang="en-US" sz="2200" b="1" dirty="0">
                <a:latin typeface="Century Gothic" panose="020B0502020202020204" pitchFamily="34" charset="0"/>
              </a:rPr>
              <a:t> </a:t>
            </a:r>
            <a:r>
              <a:rPr lang="el-GR" sz="2200" b="1" dirty="0">
                <a:latin typeface="Century Gothic" panose="020B0502020202020204" pitchFamily="34" charset="0"/>
              </a:rPr>
              <a:t>Παράγοντες που μπορεί να αλλάξουν τα  </a:t>
            </a:r>
            <a:r>
              <a:rPr lang="en-US" sz="2200" b="1" i="1" dirty="0">
                <a:latin typeface="Century Gothic" panose="020B0502020202020204" pitchFamily="34" charset="0"/>
              </a:rPr>
              <a:t>C, I, G,</a:t>
            </a:r>
            <a:r>
              <a:rPr lang="en-US" sz="2200" b="1" dirty="0">
                <a:latin typeface="Century Gothic" panose="020B0502020202020204" pitchFamily="34" charset="0"/>
              </a:rPr>
              <a:t> </a:t>
            </a:r>
            <a:r>
              <a:rPr lang="el-GR" sz="2200" b="1" dirty="0">
                <a:latin typeface="Century Gothic" panose="020B0502020202020204" pitchFamily="34" charset="0"/>
              </a:rPr>
              <a:t>και</a:t>
            </a:r>
            <a:r>
              <a:rPr lang="en-US" sz="2200" b="1" dirty="0">
                <a:latin typeface="Century Gothic" panose="020B0502020202020204" pitchFamily="34" charset="0"/>
              </a:rPr>
              <a:t> </a:t>
            </a:r>
            <a:r>
              <a:rPr lang="en-US" sz="2200" b="1" i="1" dirty="0">
                <a:latin typeface="Century Gothic" panose="020B0502020202020204" pitchFamily="34" charset="0"/>
              </a:rPr>
              <a:t>NX (EX-IM)</a:t>
            </a:r>
            <a:r>
              <a:rPr lang="en-US" sz="2200" b="1" dirty="0">
                <a:latin typeface="Century Gothic" panose="020B0502020202020204" pitchFamily="34" charset="0"/>
              </a:rPr>
              <a:t> </a:t>
            </a:r>
            <a:r>
              <a:rPr lang="el-GR" sz="2200" b="1" dirty="0">
                <a:latin typeface="Century Gothic" panose="020B0502020202020204" pitchFamily="34" charset="0"/>
              </a:rPr>
              <a:t>και, Κατά Συνέπεια, την</a:t>
            </a:r>
            <a:r>
              <a:rPr lang="en-US" sz="2200" b="1" dirty="0">
                <a:latin typeface="Century Gothic" panose="020B0502020202020204" pitchFamily="34" charset="0"/>
              </a:rPr>
              <a:t> </a:t>
            </a:r>
            <a:r>
              <a:rPr lang="en-US" sz="2200" b="1" i="1" dirty="0">
                <a:latin typeface="Century Gothic" panose="020B0502020202020204" pitchFamily="34" charset="0"/>
              </a:rPr>
              <a:t>AD</a:t>
            </a:r>
            <a:r>
              <a:rPr lang="en-US" sz="2200" b="1" dirty="0">
                <a:latin typeface="Century Gothic" panose="020B0502020202020204" pitchFamily="34" charset="0"/>
              </a:rPr>
              <a:t> (</a:t>
            </a:r>
            <a:r>
              <a:rPr lang="el-GR" sz="2200" b="1" dirty="0">
                <a:latin typeface="Century Gothic" panose="020B0502020202020204" pitchFamily="34" charset="0"/>
              </a:rPr>
              <a:t>Μετατόπιση της Καμπύλης </a:t>
            </a:r>
            <a:r>
              <a:rPr lang="en-US" sz="2200" b="1" i="1" dirty="0">
                <a:latin typeface="Century Gothic" panose="020B0502020202020204" pitchFamily="34" charset="0"/>
              </a:rPr>
              <a:t>AD</a:t>
            </a:r>
            <a:r>
              <a:rPr lang="en-US" sz="2200" b="1" dirty="0">
                <a:latin typeface="Century Gothic" panose="020B0502020202020204" pitchFamily="34" charset="0"/>
              </a:rPr>
              <a:t>)</a:t>
            </a:r>
            <a:endParaRPr lang="en-US" b="1" dirty="0"/>
          </a:p>
          <a:p>
            <a:pPr lvl="2"/>
            <a:r>
              <a:rPr lang="el-GR" b="1" dirty="0">
                <a:solidFill>
                  <a:srgbClr val="87004A"/>
                </a:solidFill>
              </a:rPr>
              <a:t>Πλούτος</a:t>
            </a:r>
            <a:r>
              <a:rPr lang="en-US" dirty="0"/>
              <a:t>: </a:t>
            </a:r>
            <a:r>
              <a:rPr lang="el-GR" dirty="0"/>
              <a:t>Η αξία όλων των περιουσιακών στοιχείων ενός ατόμου, τόσο νομισματικών όσο και μη νομισματικών</a:t>
            </a:r>
            <a:r>
              <a:rPr lang="en-US" dirty="0"/>
              <a:t> </a:t>
            </a:r>
            <a:endParaRPr lang="el-GR" dirty="0"/>
          </a:p>
          <a:p>
            <a:pPr lvl="2"/>
            <a:r>
              <a:rPr lang="el-GR" dirty="0"/>
              <a:t>Τέσσερεις παράγοντες μπορούν να επηρεάσουν την </a:t>
            </a:r>
            <a:r>
              <a:rPr lang="el-GR" i="1" dirty="0"/>
              <a:t>κατανάλωση</a:t>
            </a:r>
            <a:r>
              <a:rPr lang="en-US" i="0" dirty="0"/>
              <a:t>: </a:t>
            </a:r>
            <a:r>
              <a:rPr lang="el-GR" i="0" dirty="0"/>
              <a:t>πλούτος</a:t>
            </a:r>
            <a:r>
              <a:rPr lang="en-US" i="0" dirty="0"/>
              <a:t>, </a:t>
            </a:r>
            <a:r>
              <a:rPr lang="el-GR" i="0" dirty="0"/>
              <a:t>προσδοκίες για μελλοντικές τιμές και μελλοντικό εισόδημα, επιτόκια και εισοδηματικοί φόροι </a:t>
            </a:r>
          </a:p>
          <a:p>
            <a:pPr lvl="2"/>
            <a:r>
              <a:rPr lang="el-GR" dirty="0"/>
              <a:t>Τεις παράγοντες μπορούν να επηρεάσουν την </a:t>
            </a:r>
            <a:r>
              <a:rPr lang="el-GR" i="1" dirty="0"/>
              <a:t>επένδυση</a:t>
            </a:r>
            <a:r>
              <a:rPr lang="en-US" dirty="0"/>
              <a:t>: </a:t>
            </a:r>
            <a:r>
              <a:rPr lang="el-GR" dirty="0"/>
              <a:t>επιτόκιο</a:t>
            </a:r>
            <a:r>
              <a:rPr lang="en-US" dirty="0"/>
              <a:t>, </a:t>
            </a:r>
            <a:r>
              <a:rPr lang="el-GR" dirty="0"/>
              <a:t>προσδοκίες για μελλοντικές πωλήσεις και επιχειρηματικοί φόροι </a:t>
            </a:r>
          </a:p>
          <a:p>
            <a:pPr lvl="2"/>
            <a:r>
              <a:rPr lang="el-GR" i="0" dirty="0"/>
              <a:t>Δύο παράγοντες μπορούν να επηρεάσουν τις</a:t>
            </a:r>
            <a:r>
              <a:rPr lang="en-US" i="0" dirty="0"/>
              <a:t> </a:t>
            </a:r>
            <a:r>
              <a:rPr lang="el-GR" i="1" dirty="0"/>
              <a:t>καθαρές εξαγωγές</a:t>
            </a:r>
            <a:r>
              <a:rPr lang="en-US" i="0" dirty="0"/>
              <a:t>: </a:t>
            </a:r>
            <a:r>
              <a:rPr lang="el-GR" i="0" dirty="0"/>
              <a:t>το ξένο εθνικό εισόδημα και η συναλλαγματική ισοτιμία</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6393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8-1 </a:t>
            </a:r>
            <a:r>
              <a:rPr lang="en-US" sz="2400" dirty="0"/>
              <a:t>	</a:t>
            </a:r>
            <a:r>
              <a:rPr lang="el-GR" sz="2400" dirty="0"/>
              <a:t>Ένας Τρόπος Αντιμετώπισης της Οικονομίας</a:t>
            </a:r>
            <a:endParaRPr lang="en-US" sz="2400" dirty="0"/>
          </a:p>
          <a:p>
            <a:r>
              <a:rPr lang="en-US" sz="2400" dirty="0">
                <a:solidFill>
                  <a:srgbClr val="87004A"/>
                </a:solidFill>
              </a:rPr>
              <a:t>8-2 </a:t>
            </a:r>
            <a:r>
              <a:rPr lang="en-US" sz="2400" dirty="0"/>
              <a:t>	</a:t>
            </a:r>
            <a:r>
              <a:rPr lang="el-GR" sz="2400" dirty="0"/>
              <a:t>Συνολική Ζήτηση</a:t>
            </a:r>
            <a:endParaRPr lang="en-US" sz="2400" dirty="0"/>
          </a:p>
          <a:p>
            <a:r>
              <a:rPr lang="en-US" sz="2400" dirty="0">
                <a:solidFill>
                  <a:srgbClr val="87004A"/>
                </a:solidFill>
              </a:rPr>
              <a:t>8-3</a:t>
            </a:r>
            <a:r>
              <a:rPr lang="en-US" sz="2400" dirty="0"/>
              <a:t>	</a:t>
            </a:r>
            <a:r>
              <a:rPr lang="el-GR" sz="2400" dirty="0"/>
              <a:t>Βραχυπρόθεσμη Συνολική Προσφορά</a:t>
            </a:r>
            <a:endParaRPr lang="en-US" sz="2400" dirty="0"/>
          </a:p>
          <a:p>
            <a:r>
              <a:rPr lang="en-US" sz="2400" dirty="0">
                <a:solidFill>
                  <a:srgbClr val="87004A"/>
                </a:solidFill>
              </a:rPr>
              <a:t>8-4</a:t>
            </a:r>
            <a:r>
              <a:rPr lang="en-US" sz="2400" dirty="0"/>
              <a:t>	</a:t>
            </a:r>
            <a:r>
              <a:rPr lang="el-GR" sz="2400" dirty="0"/>
              <a:t>Συνδυάζοντας την </a:t>
            </a:r>
            <a:r>
              <a:rPr lang="en-US" sz="2400" dirty="0"/>
              <a:t>AD </a:t>
            </a:r>
            <a:r>
              <a:rPr lang="el-GR" sz="2400" dirty="0"/>
              <a:t>και την </a:t>
            </a:r>
            <a:r>
              <a:rPr lang="en-US" sz="2400" dirty="0"/>
              <a:t>SRAS</a:t>
            </a:r>
            <a:r>
              <a:rPr lang="el-GR" sz="2400" dirty="0"/>
              <a:t>: Βραχυπρόθεσμη Ισορροπία</a:t>
            </a:r>
            <a:endParaRPr lang="en-US" sz="2400" dirty="0"/>
          </a:p>
          <a:p>
            <a:r>
              <a:rPr lang="en-US" sz="2400" dirty="0">
                <a:solidFill>
                  <a:srgbClr val="87004A"/>
                </a:solidFill>
              </a:rPr>
              <a:t>8-5</a:t>
            </a:r>
            <a:r>
              <a:rPr lang="en-US" sz="2400" dirty="0"/>
              <a:t>	</a:t>
            </a:r>
            <a:r>
              <a:rPr lang="el-GR" sz="2400" dirty="0"/>
              <a:t>Μακροπρόθεσμη Συνολική Προσφορά</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13089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(10 </a:t>
            </a:r>
            <a:r>
              <a:rPr lang="el-GR" sz="1400" dirty="0"/>
              <a:t>από</a:t>
            </a:r>
            <a:r>
              <a:rPr lang="en-US" sz="1400" dirty="0"/>
              <a:t> 12) </a:t>
            </a:r>
          </a:p>
        </p:txBody>
      </p:sp>
      <p:sp>
        <p:nvSpPr>
          <p:cNvPr id="3" name="Content Placeholder 2"/>
          <p:cNvSpPr>
            <a:spLocks noGrp="1"/>
          </p:cNvSpPr>
          <p:nvPr>
            <p:ph idx="1"/>
          </p:nvPr>
        </p:nvSpPr>
        <p:spPr>
          <a:xfrm>
            <a:off x="324374" y="1653243"/>
            <a:ext cx="8329089" cy="4938057"/>
          </a:xfrm>
        </p:spPr>
        <p:txBody>
          <a:bodyPr>
            <a:normAutofit/>
          </a:bodyPr>
          <a:lstStyle/>
          <a:p>
            <a:pPr lvl="1"/>
            <a:r>
              <a:rPr lang="el-GR" sz="2200" b="1" dirty="0">
                <a:latin typeface="Century Gothic" panose="020B0502020202020204" pitchFamily="34" charset="0"/>
              </a:rPr>
              <a:t>8-2ζ Παράγοντες που μπορεί να αλλάξουν τα  C, I, G, και NX (EX-IM) και, Κατά Συνέπεια, την AD (Μετατόπιση της Καμπύλης AD) </a:t>
            </a:r>
            <a:r>
              <a:rPr lang="en-US" sz="1400" dirty="0">
                <a:latin typeface="Century Gothic" panose="020B0502020202020204" pitchFamily="34" charset="0"/>
              </a:rPr>
              <a:t>(</a:t>
            </a:r>
            <a:r>
              <a:rPr lang="el-GR" sz="1400" dirty="0">
                <a:latin typeface="Century Gothic" panose="020B0502020202020204" pitchFamily="34" charset="0"/>
              </a:rPr>
              <a:t>συνέχεια</a:t>
            </a:r>
            <a:r>
              <a:rPr lang="en-US" sz="1400" dirty="0">
                <a:latin typeface="Century Gothic" panose="020B0502020202020204" pitchFamily="34" charset="0"/>
              </a:rPr>
              <a:t>)</a:t>
            </a:r>
            <a:endParaRPr lang="en-US" b="1" dirty="0"/>
          </a:p>
          <a:p>
            <a:pPr lvl="2"/>
            <a:r>
              <a:rPr lang="el-GR" b="1" dirty="0">
                <a:solidFill>
                  <a:srgbClr val="87004A"/>
                </a:solidFill>
              </a:rPr>
              <a:t>Συναλλαγματική Ισοτιμία</a:t>
            </a:r>
            <a:r>
              <a:rPr lang="en-US" dirty="0"/>
              <a:t>: </a:t>
            </a:r>
            <a:r>
              <a:rPr lang="el-GR" dirty="0"/>
              <a:t>Η τιμή ενός νομίσματος αναφορικά με ένα άλλο νόμισμα</a:t>
            </a:r>
            <a:endParaRPr lang="en-US" dirty="0"/>
          </a:p>
          <a:p>
            <a:pPr lvl="2"/>
            <a:r>
              <a:rPr lang="el-GR" b="1" i="0" dirty="0">
                <a:solidFill>
                  <a:srgbClr val="87004A"/>
                </a:solidFill>
              </a:rPr>
              <a:t>Ανατίμηση</a:t>
            </a:r>
            <a:r>
              <a:rPr lang="en-US" b="1" i="0" dirty="0"/>
              <a:t>: </a:t>
            </a:r>
            <a:r>
              <a:rPr lang="el-GR" i="0" dirty="0"/>
              <a:t>Η αύξηση στην αξία ενός νομίσματος σε σύγκριση με άλλα νομίσματα</a:t>
            </a:r>
            <a:endParaRPr lang="en-US" i="0" dirty="0"/>
          </a:p>
          <a:p>
            <a:pPr lvl="2"/>
            <a:r>
              <a:rPr lang="el-GR" b="1" dirty="0">
                <a:solidFill>
                  <a:srgbClr val="87004A"/>
                </a:solidFill>
              </a:rPr>
              <a:t>Υποτίμηση</a:t>
            </a:r>
            <a:r>
              <a:rPr lang="en-US" b="1" dirty="0"/>
              <a:t>: </a:t>
            </a:r>
            <a:r>
              <a:rPr lang="el-GR" dirty="0"/>
              <a:t>Η μείωση στην αξία ενός νομίσματος σε σύγκριση με άλλα νομίσματα</a:t>
            </a:r>
            <a:endParaRPr lang="en-US" dirty="0"/>
          </a:p>
          <a:p>
            <a:pPr lvl="3"/>
            <a:r>
              <a:rPr lang="el-GR" dirty="0"/>
              <a:t>Η υποτίμηση του νομίσματος μίας χώρας καθιστά τα ξένα αγαθά ακριβότερα</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29107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Παράγοντες που Αλλάζουν τη Συνολική Ζήτηση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21</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5" name="Εικόνα 4">
            <a:extLst>
              <a:ext uri="{FF2B5EF4-FFF2-40B4-BE49-F238E27FC236}">
                <a16:creationId xmlns:a16="http://schemas.microsoft.com/office/drawing/2014/main" id="{FA30347B-A879-4E33-865F-7BEA91B7A0D3}"/>
              </a:ext>
            </a:extLst>
          </p:cNvPr>
          <p:cNvPicPr>
            <a:picLocks noChangeAspect="1"/>
          </p:cNvPicPr>
          <p:nvPr/>
        </p:nvPicPr>
        <p:blipFill>
          <a:blip r:embed="rId2"/>
          <a:stretch>
            <a:fillRect/>
          </a:stretch>
        </p:blipFill>
        <p:spPr>
          <a:xfrm>
            <a:off x="1139483" y="1453982"/>
            <a:ext cx="6949439" cy="3663783"/>
          </a:xfrm>
          <a:prstGeom prst="rect">
            <a:avLst/>
          </a:prstGeom>
        </p:spPr>
      </p:pic>
      <p:pic>
        <p:nvPicPr>
          <p:cNvPr id="7" name="Εικόνα 6">
            <a:extLst>
              <a:ext uri="{FF2B5EF4-FFF2-40B4-BE49-F238E27FC236}">
                <a16:creationId xmlns:a16="http://schemas.microsoft.com/office/drawing/2014/main" id="{D5D1F042-02EB-4C91-BA46-FDE3182EF260}"/>
              </a:ext>
            </a:extLst>
          </p:cNvPr>
          <p:cNvPicPr>
            <a:picLocks noChangeAspect="1"/>
          </p:cNvPicPr>
          <p:nvPr/>
        </p:nvPicPr>
        <p:blipFill>
          <a:blip r:embed="rId3"/>
          <a:stretch>
            <a:fillRect/>
          </a:stretch>
        </p:blipFill>
        <p:spPr>
          <a:xfrm>
            <a:off x="236411" y="5291660"/>
            <a:ext cx="8778240" cy="686399"/>
          </a:xfrm>
          <a:prstGeom prst="rect">
            <a:avLst/>
          </a:prstGeom>
        </p:spPr>
      </p:pic>
    </p:spTree>
    <p:extLst>
      <p:ext uri="{BB962C8B-B14F-4D97-AF65-F5344CB8AC3E}">
        <p14:creationId xmlns:p14="http://schemas.microsoft.com/office/powerpoint/2010/main" val="276350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(11 </a:t>
            </a:r>
            <a:r>
              <a:rPr lang="el-GR" sz="1400" dirty="0"/>
              <a:t>από</a:t>
            </a:r>
            <a:r>
              <a:rPr lang="en-US" sz="1400" dirty="0"/>
              <a:t> 12) </a:t>
            </a:r>
          </a:p>
        </p:txBody>
      </p:sp>
      <p:sp>
        <p:nvSpPr>
          <p:cNvPr id="3" name="Content Placeholder 2"/>
          <p:cNvSpPr>
            <a:spLocks noGrp="1"/>
          </p:cNvSpPr>
          <p:nvPr>
            <p:ph idx="1"/>
          </p:nvPr>
        </p:nvSpPr>
        <p:spPr>
          <a:xfrm>
            <a:off x="324374" y="1653243"/>
            <a:ext cx="8329089" cy="4938057"/>
          </a:xfrm>
        </p:spPr>
        <p:txBody>
          <a:bodyPr>
            <a:normAutofit fontScale="92500" lnSpcReduction="10000"/>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η</a:t>
            </a:r>
            <a:r>
              <a:rPr lang="en-US" sz="2200" b="1" dirty="0">
                <a:latin typeface="Century Gothic" panose="020B0502020202020204" pitchFamily="34" charset="0"/>
              </a:rPr>
              <a:t> </a:t>
            </a:r>
            <a:r>
              <a:rPr lang="el-GR" sz="2200" b="1" dirty="0">
                <a:latin typeface="Century Gothic" panose="020B0502020202020204" pitchFamily="34" charset="0"/>
              </a:rPr>
              <a:t>Μπορεί Μια Αλλαγή στην Προσφορά Χρήματος να Αλλάξει τη Συνολική Ζήτηση;</a:t>
            </a:r>
            <a:endParaRPr lang="en-US" b="1" dirty="0"/>
          </a:p>
          <a:p>
            <a:pPr lvl="2"/>
            <a:r>
              <a:rPr lang="el-GR" dirty="0"/>
              <a:t>Οι περισσότεροι οικονομολόγοι θεωρούν ότι η απάντηση στο παραπάνω ερώτημα είναι θετική, αλλά υπάρχει διαφωνία ως προς τον τρόπο που συμβαίνει αυτό </a:t>
            </a:r>
          </a:p>
          <a:p>
            <a:pPr lvl="2"/>
            <a:r>
              <a:rPr lang="el-GR" dirty="0"/>
              <a:t>Ένας τρόπος εξήγησης αυτού του αποτελέσματος είναι</a:t>
            </a:r>
            <a:r>
              <a:rPr lang="en-US" dirty="0"/>
              <a:t>:</a:t>
            </a:r>
          </a:p>
          <a:p>
            <a:pPr lvl="3"/>
            <a:r>
              <a:rPr lang="en-US" dirty="0"/>
              <a:t>1. </a:t>
            </a:r>
            <a:r>
              <a:rPr lang="el-GR" dirty="0"/>
              <a:t>Μια αλλαγή στην προσφορά χρήματος επηρεάζει τα επιτόκια</a:t>
            </a:r>
            <a:endParaRPr lang="en-US" dirty="0"/>
          </a:p>
          <a:p>
            <a:pPr lvl="3"/>
            <a:r>
              <a:rPr lang="en-US" dirty="0"/>
              <a:t>2. </a:t>
            </a:r>
            <a:r>
              <a:rPr lang="el-GR" dirty="0"/>
              <a:t>Μια αλλαγή στα επιτόκια αλλάζει την κατανάλωση και την επένδυση, και</a:t>
            </a:r>
            <a:endParaRPr lang="en-US" dirty="0"/>
          </a:p>
          <a:p>
            <a:pPr lvl="3"/>
            <a:r>
              <a:rPr lang="en-US" dirty="0"/>
              <a:t>3. </a:t>
            </a:r>
            <a:r>
              <a:rPr lang="el-GR" dirty="0"/>
              <a:t>Μια αλλαγή στην κατανάλωση και την επένδυση επηρεάζει τη συνολική ζήτηση</a:t>
            </a:r>
            <a:endParaRPr lang="en-US" dirty="0"/>
          </a:p>
          <a:p>
            <a:pPr lvl="2"/>
            <a:r>
              <a:rPr lang="el-GR" dirty="0"/>
              <a:t>Επομένως</a:t>
            </a:r>
            <a:r>
              <a:rPr lang="en-US" dirty="0"/>
              <a:t>, </a:t>
            </a:r>
            <a:r>
              <a:rPr lang="el-GR" dirty="0"/>
              <a:t>μία αλλαγή στην προσφορά χρήματος δρα ως καταλύτης σε μια διαδικασία που καταλήγει σε μεταβολή της συνολικής ζήτησης</a:t>
            </a:r>
            <a:endParaRPr lang="en-US" dirty="0"/>
          </a:p>
          <a:p>
            <a:pPr marL="731520" lvl="2" indent="0">
              <a:buNone/>
            </a:pP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05320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(12 </a:t>
            </a:r>
            <a:r>
              <a:rPr lang="el-GR" sz="1400" dirty="0"/>
              <a:t>από</a:t>
            </a:r>
            <a:r>
              <a:rPr lang="en-US" sz="1400" dirty="0"/>
              <a:t> 12) </a:t>
            </a:r>
          </a:p>
        </p:txBody>
      </p:sp>
      <p:sp>
        <p:nvSpPr>
          <p:cNvPr id="3" name="Content Placeholder 2"/>
          <p:cNvSpPr>
            <a:spLocks noGrp="1"/>
          </p:cNvSpPr>
          <p:nvPr>
            <p:ph idx="1"/>
          </p:nvPr>
        </p:nvSpPr>
        <p:spPr>
          <a:xfrm>
            <a:off x="324374" y="1653243"/>
            <a:ext cx="8329089" cy="4938057"/>
          </a:xfrm>
        </p:spPr>
        <p:txBody>
          <a:bodyPr>
            <a:normAutofit fontScale="92500" lnSpcReduction="10000"/>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θ</a:t>
            </a:r>
            <a:r>
              <a:rPr lang="en-US" sz="2200" b="1" dirty="0">
                <a:latin typeface="Century Gothic" panose="020B0502020202020204" pitchFamily="34" charset="0"/>
              </a:rPr>
              <a:t> </a:t>
            </a:r>
            <a:r>
              <a:rPr lang="el-GR" sz="2200" b="1" dirty="0">
                <a:latin typeface="Century Gothic" panose="020B0502020202020204" pitchFamily="34" charset="0"/>
              </a:rPr>
              <a:t>Αν η Κατανάλωση Αυξηθεί Πρέπει να Μειωθούν Άλλα Στοιχεία των Δαπανών;</a:t>
            </a:r>
            <a:endParaRPr lang="en-US" b="1" dirty="0"/>
          </a:p>
          <a:p>
            <a:pPr lvl="2"/>
            <a:r>
              <a:rPr lang="el-GR" dirty="0"/>
              <a:t>Ναι</a:t>
            </a:r>
            <a:r>
              <a:rPr lang="en-US" dirty="0"/>
              <a:t>, </a:t>
            </a:r>
            <a:r>
              <a:rPr lang="el-GR" dirty="0"/>
              <a:t>αν η προσφορά χρήματος και η κυκλοφοριακή ταχύτητα του χρήματος παραμένουν σταθερές</a:t>
            </a:r>
            <a:r>
              <a:rPr lang="en-US" dirty="0"/>
              <a:t> </a:t>
            </a:r>
            <a:endParaRPr lang="el-GR" dirty="0"/>
          </a:p>
          <a:p>
            <a:pPr lvl="2"/>
            <a:r>
              <a:rPr lang="el-GR" dirty="0"/>
              <a:t>Όχι</a:t>
            </a:r>
            <a:r>
              <a:rPr lang="en-US" dirty="0"/>
              <a:t>, </a:t>
            </a:r>
            <a:r>
              <a:rPr lang="el-GR" dirty="0"/>
              <a:t>αν η προσφορά χρήματος ή η κυκλοφοριακή ταχύτητα του χρήματος αυξηθούν</a:t>
            </a:r>
            <a:endParaRPr lang="en-US" dirty="0"/>
          </a:p>
          <a:p>
            <a:pPr lvl="2"/>
            <a:r>
              <a:rPr lang="el-GR" b="1" dirty="0">
                <a:solidFill>
                  <a:srgbClr val="87004A"/>
                </a:solidFill>
              </a:rPr>
              <a:t>Κυκλοφοριακή Ταχύτητα Χρήματος</a:t>
            </a:r>
            <a:r>
              <a:rPr lang="en-US" dirty="0"/>
              <a:t>: </a:t>
            </a:r>
            <a:r>
              <a:rPr lang="el-GR" dirty="0"/>
              <a:t>Ο μέσος αριθμός των φορών που ένα δολάριο δαπανήθηκε για την αγορά τελικών αγαθών και υπηρεσι΄λλων εντός του έτους</a:t>
            </a:r>
            <a:endParaRPr lang="en-US" dirty="0"/>
          </a:p>
          <a:p>
            <a:pPr lvl="2"/>
            <a:r>
              <a:rPr lang="el-GR" dirty="0"/>
              <a:t>Οι συνολικές δαπάνες στην οικονομία μπορεί να αποτελούν μεγαλύτερο μέγεθος σε δολάρια από την προσφορά χρήματος</a:t>
            </a:r>
            <a:endParaRPr lang="en-US" dirty="0"/>
          </a:p>
          <a:p>
            <a:pPr lvl="2"/>
            <a:r>
              <a:rPr lang="el-GR" dirty="0"/>
              <a:t>Οι συνολικές δαπάνες εξαρτώνται από την προσφορά χρήματος και την κυκλοφοριακή ταχύτητα του χρήματος</a:t>
            </a:r>
            <a:endParaRPr lang="en-US" dirty="0"/>
          </a:p>
          <a:p>
            <a:pPr marL="731520" lvl="2" indent="0">
              <a:buNone/>
            </a:pP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58980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8-3  </a:t>
            </a:r>
            <a:r>
              <a:rPr lang="el-GR" dirty="0"/>
              <a:t>Βραχυπρόθεσμη Συνολική Προσφορά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324374" y="1470681"/>
            <a:ext cx="8329089" cy="4938057"/>
          </a:xfrm>
        </p:spPr>
        <p:txBody>
          <a:bodyPr>
            <a:normAutofit fontScale="92500"/>
          </a:bodyPr>
          <a:lstStyle/>
          <a:p>
            <a:pPr lvl="1"/>
            <a:r>
              <a:rPr lang="el-GR" sz="2200" b="1" dirty="0">
                <a:latin typeface="Century Schoolbook" panose="02040604050505020304" pitchFamily="18" charset="0"/>
              </a:rPr>
              <a:t>Συνολική Προσφορά</a:t>
            </a:r>
            <a:r>
              <a:rPr lang="en-US" sz="2200" b="1" dirty="0">
                <a:latin typeface="Century Schoolbook" panose="02040604050505020304" pitchFamily="18" charset="0"/>
              </a:rPr>
              <a:t>: </a:t>
            </a:r>
            <a:r>
              <a:rPr lang="el-GR" sz="2200" dirty="0">
                <a:latin typeface="Century Schoolbook" panose="02040604050505020304" pitchFamily="18" charset="0"/>
              </a:rPr>
              <a:t>Η προσφερόμενη ποσότητα όλων των αγαθών και υπηρεσιών (πραγματικό ΑΕΠ) σε διάφορα επίπεδα τιμών</a:t>
            </a:r>
            <a:r>
              <a:rPr lang="en-US" sz="2200" dirty="0">
                <a:latin typeface="Century Schoolbook" panose="02040604050505020304" pitchFamily="18" charset="0"/>
              </a:rPr>
              <a:t>, </a:t>
            </a:r>
            <a:r>
              <a:rPr lang="en-US" sz="2200" i="1" dirty="0">
                <a:latin typeface="Century Schoolbook" panose="02040604050505020304" pitchFamily="18" charset="0"/>
              </a:rPr>
              <a:t>ceteris paribus</a:t>
            </a:r>
          </a:p>
          <a:p>
            <a:pPr lvl="1"/>
            <a:r>
              <a:rPr lang="en-US" sz="2200" b="1" dirty="0">
                <a:latin typeface="Century Gothic" panose="020B0502020202020204" pitchFamily="34" charset="0"/>
              </a:rPr>
              <a:t>8-3</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Καμπύλη Βραχυπρόθεσμης Συνολικής Προσφοράς: Ποια Είναι και Γιατί Έχει Ανοδική Κλίση</a:t>
            </a:r>
            <a:endParaRPr lang="en-US" sz="2200" b="1" dirty="0">
              <a:latin typeface="Century Gothic" panose="020B0502020202020204" pitchFamily="34" charset="0"/>
            </a:endParaRPr>
          </a:p>
          <a:p>
            <a:pPr lvl="2"/>
            <a:r>
              <a:rPr lang="el-GR" sz="2200" b="1" dirty="0">
                <a:latin typeface="Century Gothic" panose="020B0502020202020204" pitchFamily="34" charset="0"/>
              </a:rPr>
              <a:t>Καμπύλη Βραχυπρόθεσμης Συνολικής Προσφοράς </a:t>
            </a:r>
            <a:r>
              <a:rPr lang="en-US" sz="2200" b="1" dirty="0">
                <a:latin typeface="Century Gothic" panose="020B0502020202020204" pitchFamily="34" charset="0"/>
              </a:rPr>
              <a:t>(</a:t>
            </a:r>
            <a:r>
              <a:rPr lang="en-US" sz="2200" b="1" i="1" dirty="0">
                <a:latin typeface="Century Gothic" panose="020B0502020202020204" pitchFamily="34" charset="0"/>
              </a:rPr>
              <a:t>SRAS</a:t>
            </a:r>
            <a:r>
              <a:rPr lang="en-US" sz="2200" b="1" dirty="0">
                <a:latin typeface="Century Gothic" panose="020B0502020202020204" pitchFamily="34" charset="0"/>
              </a:rPr>
              <a:t>): </a:t>
            </a:r>
            <a:r>
              <a:rPr lang="el-GR" sz="2200" dirty="0">
                <a:latin typeface="Century Gothic" panose="020B0502020202020204" pitchFamily="34" charset="0"/>
              </a:rPr>
              <a:t>Μια καμπύλη που παρουσιάζει την προσφερόμενη  ποσότητα όλων των αγαθών και υπηρεσιών (πραγματικό ΑΕΠ) σε διαφορετικά επίπεδα τιμών</a:t>
            </a:r>
            <a:r>
              <a:rPr lang="en-US" sz="2200" dirty="0">
                <a:latin typeface="Century Gothic" panose="020B0502020202020204" pitchFamily="34" charset="0"/>
              </a:rPr>
              <a:t>, </a:t>
            </a:r>
            <a:r>
              <a:rPr lang="en-US" sz="2200" i="1" dirty="0">
                <a:latin typeface="Century Gothic" panose="020B0502020202020204" pitchFamily="34" charset="0"/>
              </a:rPr>
              <a:t>ceteris paribus</a:t>
            </a:r>
            <a:endParaRPr lang="en-US" sz="2200" b="1" i="1" dirty="0">
              <a:latin typeface="Century Gothic" panose="020B0502020202020204" pitchFamily="34" charset="0"/>
            </a:endParaRPr>
          </a:p>
          <a:p>
            <a:pPr lvl="2"/>
            <a:r>
              <a:rPr lang="el-GR" dirty="0"/>
              <a:t>Γιατί η καμπύλη</a:t>
            </a:r>
            <a:r>
              <a:rPr lang="en-US" dirty="0"/>
              <a:t> </a:t>
            </a:r>
            <a:r>
              <a:rPr lang="en-US" i="1" dirty="0"/>
              <a:t>SRAS</a:t>
            </a:r>
            <a:r>
              <a:rPr lang="en-US" dirty="0"/>
              <a:t> (Exhibit 7) </a:t>
            </a:r>
            <a:r>
              <a:rPr lang="el-GR" dirty="0"/>
              <a:t>έχει ανοδική κλίση; Οι οικονομολόγοι έχουν προτείνει διάφορες εξηγήσεις. Θα αναλύσουμε δύο από αυτές</a:t>
            </a:r>
            <a:r>
              <a:rPr lang="en-US" dirty="0"/>
              <a:t>:</a:t>
            </a:r>
          </a:p>
          <a:p>
            <a:pPr lvl="3"/>
            <a:r>
              <a:rPr lang="el-GR" dirty="0"/>
              <a:t>Άκαμπτοι Μισθοί</a:t>
            </a:r>
            <a:endParaRPr lang="en-US" dirty="0"/>
          </a:p>
          <a:p>
            <a:pPr lvl="3"/>
            <a:r>
              <a:rPr lang="el-GR" dirty="0"/>
              <a:t>Παρανοήσεις Εργαζομένων</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206962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Καμπύλη Βραχυπρόθεσμης Συνολικής Προσφοράς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5" name="Εικόνα 4">
            <a:extLst>
              <a:ext uri="{FF2B5EF4-FFF2-40B4-BE49-F238E27FC236}">
                <a16:creationId xmlns:a16="http://schemas.microsoft.com/office/drawing/2014/main" id="{F59DF6D4-A894-4C19-ADCE-C2BDA27E643F}"/>
              </a:ext>
            </a:extLst>
          </p:cNvPr>
          <p:cNvPicPr>
            <a:picLocks noChangeAspect="1"/>
          </p:cNvPicPr>
          <p:nvPr/>
        </p:nvPicPr>
        <p:blipFill>
          <a:blip r:embed="rId2"/>
          <a:stretch>
            <a:fillRect/>
          </a:stretch>
        </p:blipFill>
        <p:spPr>
          <a:xfrm>
            <a:off x="210619" y="2138288"/>
            <a:ext cx="8722762" cy="2712409"/>
          </a:xfrm>
          <a:prstGeom prst="rect">
            <a:avLst/>
          </a:prstGeom>
        </p:spPr>
      </p:pic>
    </p:spTree>
    <p:extLst>
      <p:ext uri="{BB962C8B-B14F-4D97-AF65-F5344CB8AC3E}">
        <p14:creationId xmlns:p14="http://schemas.microsoft.com/office/powerpoint/2010/main" val="180903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8-3  </a:t>
            </a:r>
            <a:r>
              <a:rPr lang="el-GR" dirty="0"/>
              <a:t>Βραχυπρόθεσμη Συνολική Προσφορά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n-US" sz="2200" b="1" dirty="0">
                <a:latin typeface="Century Gothic" panose="020B0502020202020204" pitchFamily="34" charset="0"/>
              </a:rPr>
              <a:t>8-3</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Γιατί η Καμπύλη </a:t>
            </a:r>
            <a:r>
              <a:rPr lang="en-US" sz="2200" b="1" dirty="0">
                <a:latin typeface="Century Gothic" panose="020B0502020202020204" pitchFamily="34" charset="0"/>
              </a:rPr>
              <a:t>SRAS </a:t>
            </a:r>
            <a:r>
              <a:rPr lang="el-GR" sz="2200" b="1" dirty="0">
                <a:latin typeface="Century Gothic" panose="020B0502020202020204" pitchFamily="34" charset="0"/>
              </a:rPr>
              <a:t>Χαρακτηρίζεται ως «Βραχυπρόθεσμη»;</a:t>
            </a:r>
            <a:endParaRPr lang="en-US" sz="2200" b="1" dirty="0">
              <a:latin typeface="Century Gothic" panose="020B0502020202020204" pitchFamily="34" charset="0"/>
            </a:endParaRPr>
          </a:p>
          <a:p>
            <a:pPr lvl="2"/>
            <a:r>
              <a:rPr lang="el-GR" sz="2200" dirty="0">
                <a:latin typeface="Century Schoolbook" panose="02040604050505020304" pitchFamily="18" charset="0"/>
              </a:rPr>
              <a:t>Οι περισσότεροι μακροοικονομολόγοι θεωρούν ότι η </a:t>
            </a:r>
            <a:r>
              <a:rPr lang="en-US" sz="2200" dirty="0">
                <a:latin typeface="Century Schoolbook" panose="02040604050505020304" pitchFamily="18" charset="0"/>
              </a:rPr>
              <a:t>SRAS </a:t>
            </a:r>
            <a:r>
              <a:rPr lang="el-GR" sz="2200" dirty="0">
                <a:latin typeface="Century Schoolbook" panose="02040604050505020304" pitchFamily="18" charset="0"/>
              </a:rPr>
              <a:t>έχει ανοδική κλίση λόγω των άκαμπτων μισθών ή των εσφαλμένων αντιλήψεων των εργαζομένων</a:t>
            </a:r>
            <a:endParaRPr lang="en-US" sz="2200" dirty="0">
              <a:latin typeface="Century Schoolbook" panose="02040604050505020304" pitchFamily="18" charset="0"/>
            </a:endParaRPr>
          </a:p>
          <a:p>
            <a:pPr lvl="2"/>
            <a:r>
              <a:rPr lang="el-GR" sz="2200" dirty="0">
                <a:latin typeface="Century Schoolbook" panose="02040604050505020304" pitchFamily="18" charset="0"/>
              </a:rPr>
              <a:t>Ωστόσο, αυτά είναι πιθανό να</a:t>
            </a:r>
            <a:r>
              <a:rPr lang="en-US" sz="2200" dirty="0">
                <a:latin typeface="Century Schoolbook" panose="02040604050505020304" pitchFamily="18" charset="0"/>
              </a:rPr>
              <a:t> </a:t>
            </a:r>
            <a:r>
              <a:rPr lang="el-GR" sz="2200" dirty="0">
                <a:latin typeface="Century Schoolbook" panose="02040604050505020304" pitchFamily="18" charset="0"/>
              </a:rPr>
              <a:t>αλλάζουν με τον χρόνο. Επομένως, προκύπτει ο χαρακτηρισμός </a:t>
            </a:r>
            <a:r>
              <a:rPr lang="en-US" sz="2200" dirty="0">
                <a:latin typeface="Century Schoolbook" panose="02040604050505020304" pitchFamily="18" charset="0"/>
              </a:rPr>
              <a:t>“</a:t>
            </a:r>
            <a:r>
              <a:rPr lang="el-GR" sz="2200" dirty="0">
                <a:latin typeface="Century Schoolbook" panose="02040604050505020304" pitchFamily="18" charset="0"/>
              </a:rPr>
              <a:t>βραχυπρόθεσμη</a:t>
            </a:r>
            <a:r>
              <a:rPr lang="en-US" sz="2200" dirty="0">
                <a:latin typeface="Century Schoolbook" panose="02040604050505020304" pitchFamily="18" charset="0"/>
              </a:rPr>
              <a:t>”</a:t>
            </a:r>
          </a:p>
          <a:p>
            <a:pPr lvl="1"/>
            <a:r>
              <a:rPr lang="en-US" sz="2200" b="1" dirty="0">
                <a:latin typeface="Century Gothic" panose="020B0502020202020204" pitchFamily="34" charset="0"/>
              </a:rPr>
              <a:t>8-3</a:t>
            </a:r>
            <a:r>
              <a:rPr lang="el-GR" sz="2200" b="1" dirty="0">
                <a:latin typeface="Century Gothic" panose="020B0502020202020204" pitchFamily="34" charset="0"/>
              </a:rPr>
              <a:t>γ</a:t>
            </a:r>
            <a:r>
              <a:rPr lang="en-US" sz="2200" b="1" dirty="0">
                <a:latin typeface="Century Gothic" panose="020B0502020202020204" pitchFamily="34" charset="0"/>
              </a:rPr>
              <a:t> </a:t>
            </a:r>
            <a:r>
              <a:rPr lang="el-GR" sz="2200" b="1" dirty="0">
                <a:latin typeface="Century Gothic" panose="020B0502020202020204" pitchFamily="34" charset="0"/>
              </a:rPr>
              <a:t>Αλλαγές στη Βραχυπρόθεσμη Συνολική Ζήτηση: Μετατοπίσεις της Καμπύλης </a:t>
            </a:r>
            <a:r>
              <a:rPr lang="en-US" sz="2200" b="1" i="1" dirty="0">
                <a:latin typeface="Century Gothic" panose="020B0502020202020204" pitchFamily="34" charset="0"/>
              </a:rPr>
              <a:t>SRAS</a:t>
            </a:r>
          </a:p>
          <a:p>
            <a:pPr lvl="2"/>
            <a:r>
              <a:rPr lang="el-GR" sz="2200" dirty="0">
                <a:latin typeface="Century Schoolbook" panose="02040604050505020304" pitchFamily="18" charset="0"/>
              </a:rPr>
              <a:t>Οι παράγοντες που μπορούν να  μετατοπίσουν την καμπύλη </a:t>
            </a:r>
            <a:r>
              <a:rPr lang="en-US" sz="2200" dirty="0">
                <a:latin typeface="Century Schoolbook" panose="02040604050505020304" pitchFamily="18" charset="0"/>
              </a:rPr>
              <a:t>SRAS </a:t>
            </a:r>
            <a:r>
              <a:rPr lang="el-GR" sz="2200" dirty="0">
                <a:latin typeface="Century Schoolbook" panose="02040604050505020304" pitchFamily="18" charset="0"/>
              </a:rPr>
              <a:t>είναι οι μισθοί, οι τιμές των μη εργασιακών παραγωγικών συντελεστών, η παραγωγικότητα και τα σοκ προσφοράς</a:t>
            </a:r>
            <a:endParaRPr lang="en-US" sz="2200" dirty="0">
              <a:latin typeface="Century Schoolbook" panose="02040604050505020304" pitchFamily="18" charset="0"/>
            </a:endParaRPr>
          </a:p>
          <a:p>
            <a:pPr lvl="1"/>
            <a:r>
              <a:rPr lang="en-US" sz="2200" b="1" dirty="0">
                <a:latin typeface="Century Gothic" panose="020B0502020202020204" pitchFamily="34" charset="0"/>
              </a:rPr>
              <a:t>8-3</a:t>
            </a:r>
            <a:r>
              <a:rPr lang="el-GR" sz="2200" b="1" dirty="0">
                <a:latin typeface="Century Gothic" panose="020B0502020202020204" pitchFamily="34" charset="0"/>
              </a:rPr>
              <a:t>δ</a:t>
            </a:r>
            <a:r>
              <a:rPr lang="en-US" sz="2200" b="1" dirty="0">
                <a:latin typeface="Century Gothic" panose="020B0502020202020204" pitchFamily="34" charset="0"/>
              </a:rPr>
              <a:t> </a:t>
            </a:r>
            <a:r>
              <a:rPr lang="el-GR" sz="2200" b="1" dirty="0">
                <a:latin typeface="Century Gothic" panose="020B0502020202020204" pitchFamily="34" charset="0"/>
              </a:rPr>
              <a:t>Οι Προσδοκίες των Ατόμων</a:t>
            </a:r>
            <a:endParaRPr lang="en-US" sz="2200" b="1" dirty="0">
              <a:latin typeface="Century Gothic" panose="020B0502020202020204" pitchFamily="34" charset="0"/>
            </a:endParaRPr>
          </a:p>
          <a:p>
            <a:pPr lvl="2"/>
            <a:r>
              <a:rPr lang="el-GR" sz="2200" dirty="0">
                <a:latin typeface="Century Schoolbook" panose="02040604050505020304" pitchFamily="18" charset="0"/>
              </a:rPr>
              <a:t>Σε επόμενο κεφάλαιο</a:t>
            </a:r>
            <a:r>
              <a:rPr lang="en-US" sz="2200" dirty="0">
                <a:latin typeface="Century Schoolbook" panose="02040604050505020304" pitchFamily="18" charset="0"/>
              </a:rPr>
              <a:t>,</a:t>
            </a:r>
            <a:r>
              <a:rPr lang="el-GR" sz="2200" dirty="0">
                <a:latin typeface="Century Schoolbook" panose="02040604050505020304" pitchFamily="18" charset="0"/>
              </a:rPr>
              <a:t> θα αναλύσουμε πώς οι προσδοκίες των ατόμων μπορούν να επηρεάσουν το επίπεδο τιμών και το πραγματικό ΑΕΠ</a:t>
            </a:r>
            <a:endParaRPr lang="en-US" sz="2000" dirty="0">
              <a:latin typeface="Century Schoolbook" panose="02040604050505020304" pitchFamily="18" charset="0"/>
            </a:endParaRP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152429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Μισθοί και Μια Μετατόπιση στην Καμπύλη Βραχυπρόθεσμης Συνολικής Προσφοράς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8</a:t>
            </a:r>
          </a:p>
        </p:txBody>
      </p:sp>
      <p:pic>
        <p:nvPicPr>
          <p:cNvPr id="4" name="Εικόνα 3">
            <a:extLst>
              <a:ext uri="{FF2B5EF4-FFF2-40B4-BE49-F238E27FC236}">
                <a16:creationId xmlns:a16="http://schemas.microsoft.com/office/drawing/2014/main" id="{F25C56BC-BCD5-424F-9FBA-28C8820AAF13}"/>
              </a:ext>
            </a:extLst>
          </p:cNvPr>
          <p:cNvPicPr>
            <a:picLocks noChangeAspect="1"/>
          </p:cNvPicPr>
          <p:nvPr/>
        </p:nvPicPr>
        <p:blipFill>
          <a:blip r:embed="rId2"/>
          <a:stretch>
            <a:fillRect/>
          </a:stretch>
        </p:blipFill>
        <p:spPr>
          <a:xfrm>
            <a:off x="288387" y="1857042"/>
            <a:ext cx="8567225" cy="3370851"/>
          </a:xfrm>
          <a:prstGeom prst="rect">
            <a:avLst/>
          </a:prstGeom>
        </p:spPr>
      </p:pic>
    </p:spTree>
    <p:extLst>
      <p:ext uri="{BB962C8B-B14F-4D97-AF65-F5344CB8AC3E}">
        <p14:creationId xmlns:p14="http://schemas.microsoft.com/office/powerpoint/2010/main" val="280141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Αλλαγές στη Βραχυπρόθεσμη Συνολική Ζήτηση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28</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9</a:t>
            </a:r>
          </a:p>
        </p:txBody>
      </p:sp>
      <p:pic>
        <p:nvPicPr>
          <p:cNvPr id="4" name="Εικόνα 3">
            <a:extLst>
              <a:ext uri="{FF2B5EF4-FFF2-40B4-BE49-F238E27FC236}">
                <a16:creationId xmlns:a16="http://schemas.microsoft.com/office/drawing/2014/main" id="{65508901-21F1-4A27-A61E-12749BFBC8F7}"/>
              </a:ext>
            </a:extLst>
          </p:cNvPr>
          <p:cNvPicPr>
            <a:picLocks noChangeAspect="1"/>
          </p:cNvPicPr>
          <p:nvPr/>
        </p:nvPicPr>
        <p:blipFill>
          <a:blip r:embed="rId2"/>
          <a:stretch>
            <a:fillRect/>
          </a:stretch>
        </p:blipFill>
        <p:spPr>
          <a:xfrm>
            <a:off x="2879066" y="1479860"/>
            <a:ext cx="6190321" cy="3807835"/>
          </a:xfrm>
          <a:prstGeom prst="rect">
            <a:avLst/>
          </a:prstGeom>
        </p:spPr>
      </p:pic>
      <p:pic>
        <p:nvPicPr>
          <p:cNvPr id="7" name="Εικόνα 6">
            <a:extLst>
              <a:ext uri="{FF2B5EF4-FFF2-40B4-BE49-F238E27FC236}">
                <a16:creationId xmlns:a16="http://schemas.microsoft.com/office/drawing/2014/main" id="{AD864235-1F91-4EF9-B0B8-79F9AD9484F6}"/>
              </a:ext>
            </a:extLst>
          </p:cNvPr>
          <p:cNvPicPr>
            <a:picLocks noChangeAspect="1"/>
          </p:cNvPicPr>
          <p:nvPr/>
        </p:nvPicPr>
        <p:blipFill>
          <a:blip r:embed="rId3"/>
          <a:stretch>
            <a:fillRect/>
          </a:stretch>
        </p:blipFill>
        <p:spPr>
          <a:xfrm>
            <a:off x="174032" y="1646089"/>
            <a:ext cx="2705035" cy="1357801"/>
          </a:xfrm>
          <a:prstGeom prst="rect">
            <a:avLst/>
          </a:prstGeom>
        </p:spPr>
      </p:pic>
    </p:spTree>
    <p:extLst>
      <p:ext uri="{BB962C8B-B14F-4D97-AF65-F5344CB8AC3E}">
        <p14:creationId xmlns:p14="http://schemas.microsoft.com/office/powerpoint/2010/main" val="3162041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8-4  </a:t>
            </a:r>
            <a:r>
              <a:rPr lang="el-GR" dirty="0"/>
              <a:t>Συνδυάζοντας την AD και την SRAS: Βραχυπρόθεσμη Ισορροπία </a:t>
            </a:r>
            <a:r>
              <a:rPr lang="en-US" sz="1400" dirty="0"/>
              <a:t>(1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l-GR" sz="2200" b="1" dirty="0">
                <a:latin typeface="Century Schoolbook" panose="02040604050505020304" pitchFamily="18" charset="0"/>
              </a:rPr>
              <a:t>Βραχυπρόθεσμη Ισορροπία</a:t>
            </a:r>
            <a:r>
              <a:rPr lang="en-US" sz="2200" b="1" dirty="0">
                <a:latin typeface="Century Schoolbook" panose="02040604050505020304" pitchFamily="18" charset="0"/>
              </a:rPr>
              <a:t>: </a:t>
            </a:r>
            <a:r>
              <a:rPr lang="el-GR" sz="2200" dirty="0">
                <a:latin typeface="Century Schoolbook" panose="02040604050505020304" pitchFamily="18" charset="0"/>
              </a:rPr>
              <a:t>Η συνθήκη της οικονομίας όπου η ζητούμενη ποσότητα του πραγματικού ΑΕΠ ισούται με τη (βραχυπρόθεσμη) προσφερόμενη ποσότητα του πραγματικού ΑΕΠ. Αυτή η συνθήκη ικανοποιείται όταν η καμπύλη συνολικής ζήτησης τέμνεται με την καμπύλη βραχυπρόθεσμης συνολικής προσφοράς</a:t>
            </a:r>
            <a:endParaRPr lang="en-US" sz="2200" i="1" dirty="0">
              <a:latin typeface="Century Schoolbook" panose="02040604050505020304" pitchFamily="18" charset="0"/>
            </a:endParaRPr>
          </a:p>
          <a:p>
            <a:pPr lvl="1"/>
            <a:r>
              <a:rPr lang="en-US" sz="2200" b="1" dirty="0">
                <a:latin typeface="Century Gothic" panose="020B0502020202020204" pitchFamily="34" charset="0"/>
              </a:rPr>
              <a:t>8-4a </a:t>
            </a:r>
            <a:r>
              <a:rPr lang="el-GR" sz="2200" b="1" dirty="0">
                <a:latin typeface="Century Gothic" panose="020B0502020202020204" pitchFamily="34" charset="0"/>
              </a:rPr>
              <a:t>Πώς Επιτυγχάνεται η Βραχυπρόθεσμη Ισορροπία στην Οικονομία</a:t>
            </a:r>
            <a:endParaRPr lang="en-US" sz="2200" b="1" dirty="0">
              <a:latin typeface="Century Gothic" panose="020B0502020202020204" pitchFamily="34" charset="0"/>
            </a:endParaRPr>
          </a:p>
          <a:p>
            <a:pPr lvl="2"/>
            <a:r>
              <a:rPr lang="el-GR" sz="2200" dirty="0">
                <a:latin typeface="Century Gothic" panose="020B0502020202020204" pitchFamily="34" charset="0"/>
              </a:rPr>
              <a:t>Το Σχήμα</a:t>
            </a:r>
            <a:r>
              <a:rPr lang="en-US" sz="2200" dirty="0">
                <a:latin typeface="Century Gothic" panose="020B0502020202020204" pitchFamily="34" charset="0"/>
              </a:rPr>
              <a:t> 10 </a:t>
            </a:r>
            <a:r>
              <a:rPr lang="el-GR" sz="2200" dirty="0">
                <a:latin typeface="Century Gothic" panose="020B0502020202020204" pitchFamily="34" charset="0"/>
              </a:rPr>
              <a:t>παρουσιάζει μία καμπύλη συνολικής ζήτησης</a:t>
            </a:r>
            <a:r>
              <a:rPr lang="en-US" sz="2200" dirty="0">
                <a:latin typeface="Century Gothic" panose="020B0502020202020204" pitchFamily="34" charset="0"/>
              </a:rPr>
              <a:t> (</a:t>
            </a:r>
            <a:r>
              <a:rPr lang="en-US" sz="2200" i="1" dirty="0">
                <a:latin typeface="Century Gothic" panose="020B0502020202020204" pitchFamily="34" charset="0"/>
              </a:rPr>
              <a:t>AD</a:t>
            </a:r>
            <a:r>
              <a:rPr lang="en-US" sz="2200" dirty="0">
                <a:latin typeface="Century Gothic" panose="020B0502020202020204" pitchFamily="34" charset="0"/>
              </a:rPr>
              <a:t>) </a:t>
            </a:r>
            <a:r>
              <a:rPr lang="el-GR" sz="2200" dirty="0">
                <a:latin typeface="Century Gothic" panose="020B0502020202020204" pitchFamily="34" charset="0"/>
              </a:rPr>
              <a:t>και μία καμπύλη βραχυπρόθεσμης συνολικής προσφοράς </a:t>
            </a:r>
            <a:r>
              <a:rPr lang="en-US" sz="2200" dirty="0">
                <a:latin typeface="Century Gothic" panose="020B0502020202020204" pitchFamily="34" charset="0"/>
              </a:rPr>
              <a:t>(</a:t>
            </a:r>
            <a:r>
              <a:rPr lang="en-US" sz="2200" i="1" dirty="0">
                <a:latin typeface="Century Gothic" panose="020B0502020202020204" pitchFamily="34" charset="0"/>
              </a:rPr>
              <a:t>SRAS</a:t>
            </a:r>
            <a:r>
              <a:rPr lang="en-US" sz="2200" dirty="0">
                <a:latin typeface="Century Gothic" panose="020B0502020202020204" pitchFamily="34" charset="0"/>
              </a:rPr>
              <a:t>)</a:t>
            </a:r>
          </a:p>
          <a:p>
            <a:pPr lvl="2"/>
            <a:r>
              <a:rPr lang="el-GR" sz="2200" dirty="0">
                <a:latin typeface="Century Gothic" panose="020B0502020202020204" pitchFamily="34" charset="0"/>
              </a:rPr>
              <a:t>Η ζητούμενη ποσότητα και η προσφερόμενη ποσότητα του πραγματικού ΑΕΠ παρουσιάζονται σε τρία διαφορετικά επίπεδα τιμών</a:t>
            </a:r>
            <a:r>
              <a:rPr lang="en-US" sz="2200" dirty="0">
                <a:latin typeface="Century Gothic" panose="020B0502020202020204" pitchFamily="34" charset="0"/>
              </a:rPr>
              <a:t> </a:t>
            </a:r>
            <a:r>
              <a:rPr lang="en-US" sz="2200" i="1" dirty="0">
                <a:latin typeface="Century Gothic" panose="020B0502020202020204" pitchFamily="34" charset="0"/>
              </a:rPr>
              <a:t>P</a:t>
            </a:r>
            <a:r>
              <a:rPr lang="en-US" sz="2200" i="1" baseline="-25000" dirty="0">
                <a:latin typeface="Century Gothic" panose="020B0502020202020204" pitchFamily="34" charset="0"/>
              </a:rPr>
              <a:t>1</a:t>
            </a:r>
            <a:r>
              <a:rPr lang="en-US" sz="2200" i="1" dirty="0">
                <a:latin typeface="Century Gothic" panose="020B0502020202020204" pitchFamily="34" charset="0"/>
              </a:rPr>
              <a:t>, P</a:t>
            </a:r>
            <a:r>
              <a:rPr lang="en-US" sz="2200" i="1" baseline="-25000" dirty="0">
                <a:latin typeface="Century Gothic" panose="020B0502020202020204" pitchFamily="34" charset="0"/>
              </a:rPr>
              <a:t>2</a:t>
            </a:r>
            <a:r>
              <a:rPr lang="el-GR" sz="2200" dirty="0">
                <a:latin typeface="Century Gothic" panose="020B0502020202020204" pitchFamily="34" charset="0"/>
              </a:rPr>
              <a:t> και</a:t>
            </a:r>
            <a:r>
              <a:rPr lang="en-US" sz="2200" dirty="0">
                <a:latin typeface="Century Gothic" panose="020B0502020202020204" pitchFamily="34" charset="0"/>
              </a:rPr>
              <a:t> </a:t>
            </a:r>
            <a:r>
              <a:rPr lang="en-US" sz="2200" i="1" dirty="0">
                <a:latin typeface="Century Gothic" panose="020B0502020202020204" pitchFamily="34" charset="0"/>
              </a:rPr>
              <a:t>P</a:t>
            </a:r>
            <a:r>
              <a:rPr lang="en-US" sz="2200" i="1" baseline="-25000" dirty="0">
                <a:latin typeface="Century Gothic" panose="020B0502020202020204" pitchFamily="34" charset="0"/>
              </a:rPr>
              <a:t>3</a:t>
            </a:r>
          </a:p>
          <a:p>
            <a:pPr lvl="2"/>
            <a:r>
              <a:rPr lang="el-GR" sz="2200" dirty="0">
                <a:latin typeface="Century Gothic" panose="020B0502020202020204" pitchFamily="34" charset="0"/>
              </a:rPr>
              <a:t>Μια αλλαγή στη συνολική ζήτηση, τη βραχυπρόθεσμη συνολική προσφορά ή και στα δύο, θα επηρεάσει το επίπεδο τιμών και/ή το πραγματικό ΑΕΠ </a:t>
            </a:r>
            <a:r>
              <a:rPr lang="en-US" sz="2200" dirty="0">
                <a:latin typeface="Century Gothic" panose="020B0502020202020204" pitchFamily="34" charset="0"/>
              </a:rPr>
              <a:t>(</a:t>
            </a:r>
            <a:r>
              <a:rPr lang="el-GR" sz="2200" dirty="0">
                <a:latin typeface="Century Gothic" panose="020B0502020202020204" pitchFamily="34" charset="0"/>
              </a:rPr>
              <a:t>Σχήμα</a:t>
            </a:r>
            <a:r>
              <a:rPr lang="en-US" sz="2200" dirty="0">
                <a:latin typeface="Century Gothic" panose="020B0502020202020204" pitchFamily="34" charset="0"/>
              </a:rPr>
              <a:t> 11)</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81419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8-1  </a:t>
            </a:r>
            <a:r>
              <a:rPr lang="el-GR" dirty="0"/>
              <a:t>Ένας Τρόπος Αντιμετώπισης της Οικονομίας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324374" y="1470681"/>
            <a:ext cx="8329089" cy="4938057"/>
          </a:xfrm>
        </p:spPr>
        <p:txBody>
          <a:bodyPr>
            <a:normAutofit/>
          </a:bodyPr>
          <a:lstStyle/>
          <a:p>
            <a:pPr lvl="1"/>
            <a:r>
              <a:rPr lang="el-GR" dirty="0"/>
              <a:t>Αυτό το κεφάλαιο αποτελεί την έναρξη της θεωρητικής ανάλυσης της οικονομίας</a:t>
            </a:r>
            <a:endParaRPr lang="en-US" dirty="0"/>
          </a:p>
          <a:p>
            <a:pPr lvl="1"/>
            <a:r>
              <a:rPr lang="el-GR" dirty="0"/>
              <a:t>Μπορούμε να αντιμετωπίσουμε την οικονομία ως κάτι το οποίο αποτελείται από δύο βασικές δραστηριότητες</a:t>
            </a:r>
            <a:r>
              <a:rPr lang="en-US" dirty="0"/>
              <a:t>: </a:t>
            </a:r>
            <a:r>
              <a:rPr lang="el-GR" dirty="0"/>
              <a:t>αγορά και παραγωγή </a:t>
            </a:r>
            <a:r>
              <a:rPr lang="en-US" dirty="0"/>
              <a:t>(</a:t>
            </a:r>
            <a:r>
              <a:rPr lang="el-GR" dirty="0"/>
              <a:t>βλ. Σχήμα </a:t>
            </a:r>
            <a:r>
              <a:rPr lang="en-US" dirty="0"/>
              <a:t>1) </a:t>
            </a:r>
          </a:p>
          <a:p>
            <a:pPr lvl="1"/>
            <a:r>
              <a:rPr lang="el-GR" dirty="0"/>
              <a:t>Όταν οι οικονομολόγοι κάνουν λόγο για τη συνολική ζήτηση </a:t>
            </a:r>
            <a:r>
              <a:rPr lang="en-US" dirty="0"/>
              <a:t>(</a:t>
            </a:r>
            <a:r>
              <a:rPr lang="en-US" i="1" dirty="0"/>
              <a:t>AD</a:t>
            </a:r>
            <a:r>
              <a:rPr lang="en-US" dirty="0"/>
              <a:t>), </a:t>
            </a:r>
            <a:r>
              <a:rPr lang="el-GR" dirty="0"/>
              <a:t>αναφέρονται στην αγοραστική πλευρά της οικονομίας</a:t>
            </a:r>
            <a:endParaRPr lang="en-US" dirty="0"/>
          </a:p>
          <a:p>
            <a:pPr lvl="1"/>
            <a:r>
              <a:rPr lang="el-GR" dirty="0"/>
              <a:t>Όταν κάνουν λόγο για τη συνολική προσφορά</a:t>
            </a:r>
            <a:r>
              <a:rPr lang="en-US" dirty="0"/>
              <a:t>, </a:t>
            </a:r>
            <a:r>
              <a:rPr lang="el-GR" dirty="0"/>
              <a:t>αναφέρονται στην πλευρά της παραγωγής</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pic>
        <p:nvPicPr>
          <p:cNvPr id="6" name="Εικόνα 5">
            <a:extLst>
              <a:ext uri="{FF2B5EF4-FFF2-40B4-BE49-F238E27FC236}">
                <a16:creationId xmlns:a16="http://schemas.microsoft.com/office/drawing/2014/main" id="{430F829F-7090-4564-B0CE-A706CB49FB2E}"/>
              </a:ext>
            </a:extLst>
          </p:cNvPr>
          <p:cNvPicPr>
            <a:picLocks noChangeAspect="1"/>
          </p:cNvPicPr>
          <p:nvPr/>
        </p:nvPicPr>
        <p:blipFill>
          <a:blip r:embed="rId2"/>
          <a:stretch>
            <a:fillRect/>
          </a:stretch>
        </p:blipFill>
        <p:spPr>
          <a:xfrm>
            <a:off x="1403451" y="5532617"/>
            <a:ext cx="5644463" cy="731580"/>
          </a:xfrm>
          <a:prstGeom prst="rect">
            <a:avLst/>
          </a:prstGeom>
        </p:spPr>
      </p:pic>
    </p:spTree>
    <p:extLst>
      <p:ext uri="{BB962C8B-B14F-4D97-AF65-F5344CB8AC3E}">
        <p14:creationId xmlns:p14="http://schemas.microsoft.com/office/powerpoint/2010/main" val="1212004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Βραχυπρόθεσμη Ισορροπία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10</a:t>
            </a:r>
          </a:p>
        </p:txBody>
      </p:sp>
      <p:pic>
        <p:nvPicPr>
          <p:cNvPr id="5" name="Εικόνα 4">
            <a:extLst>
              <a:ext uri="{FF2B5EF4-FFF2-40B4-BE49-F238E27FC236}">
                <a16:creationId xmlns:a16="http://schemas.microsoft.com/office/drawing/2014/main" id="{DB94D972-BF4B-4176-AA51-5F28CB91544D}"/>
              </a:ext>
            </a:extLst>
          </p:cNvPr>
          <p:cNvPicPr>
            <a:picLocks noChangeAspect="1"/>
          </p:cNvPicPr>
          <p:nvPr/>
        </p:nvPicPr>
        <p:blipFill>
          <a:blip r:embed="rId2"/>
          <a:stretch>
            <a:fillRect/>
          </a:stretch>
        </p:blipFill>
        <p:spPr>
          <a:xfrm>
            <a:off x="112542" y="1820734"/>
            <a:ext cx="8902109" cy="3306374"/>
          </a:xfrm>
          <a:prstGeom prst="rect">
            <a:avLst/>
          </a:prstGeom>
        </p:spPr>
      </p:pic>
    </p:spTree>
    <p:extLst>
      <p:ext uri="{BB962C8B-B14F-4D97-AF65-F5344CB8AC3E}">
        <p14:creationId xmlns:p14="http://schemas.microsoft.com/office/powerpoint/2010/main" val="1212469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Αλλαγές στη Βραχυπρόθεσμη Ισορροπία της Οικονομίας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31</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11</a:t>
            </a:r>
          </a:p>
        </p:txBody>
      </p:sp>
      <p:pic>
        <p:nvPicPr>
          <p:cNvPr id="4" name="Εικόνα 3">
            <a:extLst>
              <a:ext uri="{FF2B5EF4-FFF2-40B4-BE49-F238E27FC236}">
                <a16:creationId xmlns:a16="http://schemas.microsoft.com/office/drawing/2014/main" id="{4D11D2F9-DC16-4409-AB6A-09684B4CD986}"/>
              </a:ext>
            </a:extLst>
          </p:cNvPr>
          <p:cNvPicPr>
            <a:picLocks noChangeAspect="1"/>
          </p:cNvPicPr>
          <p:nvPr/>
        </p:nvPicPr>
        <p:blipFill>
          <a:blip r:embed="rId2"/>
          <a:stretch>
            <a:fillRect/>
          </a:stretch>
        </p:blipFill>
        <p:spPr>
          <a:xfrm>
            <a:off x="136186" y="1806992"/>
            <a:ext cx="8539089" cy="3244016"/>
          </a:xfrm>
          <a:prstGeom prst="rect">
            <a:avLst/>
          </a:prstGeom>
        </p:spPr>
      </p:pic>
      <p:pic>
        <p:nvPicPr>
          <p:cNvPr id="8" name="Εικόνα 7">
            <a:extLst>
              <a:ext uri="{FF2B5EF4-FFF2-40B4-BE49-F238E27FC236}">
                <a16:creationId xmlns:a16="http://schemas.microsoft.com/office/drawing/2014/main" id="{EB70518C-1B5F-41DB-A623-0A6F3D1596C1}"/>
              </a:ext>
            </a:extLst>
          </p:cNvPr>
          <p:cNvPicPr>
            <a:picLocks noChangeAspect="1"/>
          </p:cNvPicPr>
          <p:nvPr/>
        </p:nvPicPr>
        <p:blipFill>
          <a:blip r:embed="rId3"/>
          <a:stretch>
            <a:fillRect/>
          </a:stretch>
        </p:blipFill>
        <p:spPr>
          <a:xfrm>
            <a:off x="339375" y="5474758"/>
            <a:ext cx="8675275" cy="727877"/>
          </a:xfrm>
          <a:prstGeom prst="rect">
            <a:avLst/>
          </a:prstGeom>
        </p:spPr>
      </p:pic>
    </p:spTree>
    <p:extLst>
      <p:ext uri="{BB962C8B-B14F-4D97-AF65-F5344CB8AC3E}">
        <p14:creationId xmlns:p14="http://schemas.microsoft.com/office/powerpoint/2010/main" val="2629586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8-4  </a:t>
            </a:r>
            <a:r>
              <a:rPr lang="el-GR" dirty="0"/>
              <a:t>Συνδυάζοντας την AD και την SRAS: Βραχυπρόθεσμη Ισορροπία </a:t>
            </a:r>
            <a:r>
              <a:rPr lang="en-US" sz="1400" dirty="0"/>
              <a:t>(2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sz="2200" b="1" dirty="0">
                <a:latin typeface="Century Gothic" panose="020B0502020202020204" pitchFamily="34" charset="0"/>
              </a:rPr>
              <a:t>8-4</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Σκεπτόμενοι με Όρους Αλλαγών στη Βραχυπρόθεσμη Ισορροπία Μιας Οικονομίας</a:t>
            </a:r>
            <a:endParaRPr lang="en-US" sz="2200" b="1" dirty="0">
              <a:latin typeface="Century Gothic" panose="020B0502020202020204" pitchFamily="34" charset="0"/>
            </a:endParaRPr>
          </a:p>
          <a:p>
            <a:pPr lvl="2"/>
            <a:r>
              <a:rPr lang="el-GR" sz="2200" dirty="0">
                <a:latin typeface="Century Gothic" panose="020B0502020202020204" pitchFamily="34" charset="0"/>
              </a:rPr>
              <a:t>Το Σχήμα</a:t>
            </a:r>
            <a:r>
              <a:rPr lang="en-US" sz="2200" dirty="0">
                <a:latin typeface="Century Gothic" panose="020B0502020202020204" pitchFamily="34" charset="0"/>
              </a:rPr>
              <a:t> 12 </a:t>
            </a:r>
            <a:r>
              <a:rPr lang="el-GR" sz="2200" dirty="0">
                <a:latin typeface="Century Gothic" panose="020B0502020202020204" pitchFamily="34" charset="0"/>
              </a:rPr>
              <a:t>παρουσιάζει πώς οι αλλαγές στις καμπύλες</a:t>
            </a:r>
            <a:r>
              <a:rPr lang="en-US" sz="2200" dirty="0">
                <a:latin typeface="Century Gothic" panose="020B0502020202020204" pitchFamily="34" charset="0"/>
              </a:rPr>
              <a:t> (</a:t>
            </a:r>
            <a:r>
              <a:rPr lang="en-US" sz="2200" i="1" dirty="0">
                <a:latin typeface="Century Gothic" panose="020B0502020202020204" pitchFamily="34" charset="0"/>
              </a:rPr>
              <a:t>AD</a:t>
            </a:r>
            <a:r>
              <a:rPr lang="en-US" sz="2200" dirty="0">
                <a:latin typeface="Century Gothic" panose="020B0502020202020204" pitchFamily="34" charset="0"/>
              </a:rPr>
              <a:t>) </a:t>
            </a:r>
            <a:r>
              <a:rPr lang="el-GR" sz="2200" dirty="0">
                <a:latin typeface="Century Gothic" panose="020B0502020202020204" pitchFamily="34" charset="0"/>
              </a:rPr>
              <a:t>ή</a:t>
            </a:r>
            <a:r>
              <a:rPr lang="en-US" sz="2200" dirty="0">
                <a:latin typeface="Century Gothic" panose="020B0502020202020204" pitchFamily="34" charset="0"/>
              </a:rPr>
              <a:t> (</a:t>
            </a:r>
            <a:r>
              <a:rPr lang="en-US" sz="2200" i="1" dirty="0">
                <a:latin typeface="Century Gothic" panose="020B0502020202020204" pitchFamily="34" charset="0"/>
              </a:rPr>
              <a:t>SRAS</a:t>
            </a:r>
            <a:r>
              <a:rPr lang="en-US" sz="2200" dirty="0">
                <a:latin typeface="Century Gothic" panose="020B0502020202020204" pitchFamily="34" charset="0"/>
              </a:rPr>
              <a:t>) </a:t>
            </a:r>
            <a:r>
              <a:rPr lang="el-GR" sz="2200" dirty="0">
                <a:latin typeface="Century Gothic" panose="020B0502020202020204" pitchFamily="34" charset="0"/>
              </a:rPr>
              <a:t>μπορούν να επιρεάσουν την οικονομία και να μεταβάλουν τα</a:t>
            </a:r>
            <a:r>
              <a:rPr lang="en-US" sz="2200" dirty="0">
                <a:latin typeface="Century Gothic" panose="020B0502020202020204" pitchFamily="34" charset="0"/>
              </a:rPr>
              <a:t> </a:t>
            </a:r>
            <a:r>
              <a:rPr lang="en-US" sz="2200" i="1" dirty="0">
                <a:latin typeface="Century Gothic" panose="020B0502020202020204" pitchFamily="34" charset="0"/>
              </a:rPr>
              <a:t>P</a:t>
            </a:r>
            <a:r>
              <a:rPr lang="en-US" sz="2200" dirty="0">
                <a:latin typeface="Century Gothic" panose="020B0502020202020204" pitchFamily="34" charset="0"/>
              </a:rPr>
              <a:t> </a:t>
            </a:r>
            <a:r>
              <a:rPr lang="el-GR" sz="2200" dirty="0">
                <a:latin typeface="Century Gothic" panose="020B0502020202020204" pitchFamily="34" charset="0"/>
              </a:rPr>
              <a:t>και</a:t>
            </a:r>
            <a:r>
              <a:rPr lang="en-US" sz="2200" dirty="0">
                <a:latin typeface="Century Gothic" panose="020B0502020202020204" pitchFamily="34" charset="0"/>
              </a:rPr>
              <a:t> </a:t>
            </a:r>
            <a:r>
              <a:rPr lang="en-US" sz="2200" i="1" dirty="0">
                <a:latin typeface="Century Gothic" panose="020B0502020202020204" pitchFamily="34" charset="0"/>
              </a:rPr>
              <a:t>Q</a:t>
            </a:r>
          </a:p>
          <a:p>
            <a:pPr lvl="2"/>
            <a:r>
              <a:rPr lang="el-GR" sz="2200" dirty="0">
                <a:latin typeface="Century Gothic" panose="020B0502020202020204" pitchFamily="34" charset="0"/>
              </a:rPr>
              <a:t>Ο παράγοντας επηρεάζει την καμπύλη</a:t>
            </a:r>
            <a:r>
              <a:rPr lang="en-US" sz="2200" dirty="0">
                <a:latin typeface="Century Gothic" panose="020B0502020202020204" pitchFamily="34" charset="0"/>
              </a:rPr>
              <a:t> </a:t>
            </a:r>
            <a:r>
              <a:rPr lang="en-US" sz="2200" i="1" dirty="0">
                <a:latin typeface="Century Gothic" panose="020B0502020202020204" pitchFamily="34" charset="0"/>
              </a:rPr>
              <a:t>AD</a:t>
            </a:r>
            <a:r>
              <a:rPr lang="en-US" sz="2200" dirty="0">
                <a:latin typeface="Century Gothic" panose="020B0502020202020204" pitchFamily="34" charset="0"/>
              </a:rPr>
              <a:t> </a:t>
            </a:r>
            <a:r>
              <a:rPr lang="el-GR" sz="2200" dirty="0">
                <a:latin typeface="Century Gothic" panose="020B0502020202020204" pitchFamily="34" charset="0"/>
              </a:rPr>
              <a:t>ή την καμπύλη </a:t>
            </a:r>
            <a:r>
              <a:rPr lang="en-US" sz="2200" i="1" dirty="0">
                <a:latin typeface="Century Gothic" panose="020B0502020202020204" pitchFamily="34" charset="0"/>
              </a:rPr>
              <a:t>SRAS</a:t>
            </a:r>
            <a:r>
              <a:rPr lang="el-GR" sz="2200" dirty="0">
                <a:latin typeface="Century Gothic" panose="020B0502020202020204" pitchFamily="34" charset="0"/>
              </a:rPr>
              <a:t>;</a:t>
            </a:r>
            <a:r>
              <a:rPr lang="en-US" sz="2200" dirty="0">
                <a:latin typeface="Century Gothic" panose="020B0502020202020204" pitchFamily="34" charset="0"/>
              </a:rPr>
              <a:t> </a:t>
            </a:r>
            <a:r>
              <a:rPr lang="el-GR" sz="2200" dirty="0">
                <a:latin typeface="Century Gothic" panose="020B0502020202020204" pitchFamily="34" charset="0"/>
              </a:rPr>
              <a:t>Αν δεν επηρεάζει καμία από τις δύο, τότε δεν θα υπάρχει αλλαγή σε καμία καμπύλη </a:t>
            </a:r>
          </a:p>
          <a:p>
            <a:pPr lvl="2"/>
            <a:r>
              <a:rPr lang="el-GR" sz="2200" dirty="0">
                <a:latin typeface="Century Gothic" panose="020B0502020202020204" pitchFamily="34" charset="0"/>
              </a:rPr>
              <a:t>Αν επηρεάζει την καμπύλη </a:t>
            </a:r>
            <a:r>
              <a:rPr lang="en-US" sz="2200" i="1" dirty="0">
                <a:latin typeface="Century Gothic" panose="020B0502020202020204" pitchFamily="34" charset="0"/>
              </a:rPr>
              <a:t>AD</a:t>
            </a:r>
            <a:r>
              <a:rPr lang="en-US" sz="2200" dirty="0">
                <a:latin typeface="Century Gothic" panose="020B0502020202020204" pitchFamily="34" charset="0"/>
              </a:rPr>
              <a:t>, </a:t>
            </a:r>
            <a:r>
              <a:rPr lang="el-GR" sz="2200" dirty="0">
                <a:latin typeface="Century Gothic" panose="020B0502020202020204" pitchFamily="34" charset="0"/>
              </a:rPr>
              <a:t>τότε αυτή μετατοπίζεται δεξιά ή αριστερά;</a:t>
            </a:r>
            <a:endParaRPr lang="en-US" sz="2200" i="1" baseline="-25000" dirty="0">
              <a:latin typeface="Century Gothic" panose="020B0502020202020204" pitchFamily="34" charset="0"/>
            </a:endParaRPr>
          </a:p>
          <a:p>
            <a:pPr lvl="2"/>
            <a:r>
              <a:rPr lang="el-GR" sz="2200" dirty="0">
                <a:latin typeface="Century Gothic" panose="020B0502020202020204" pitchFamily="34" charset="0"/>
              </a:rPr>
              <a:t>Αν επηρεάζει την καμπύλη </a:t>
            </a:r>
            <a:r>
              <a:rPr lang="en-US" sz="2200" i="1" dirty="0">
                <a:latin typeface="Century Gothic" panose="020B0502020202020204" pitchFamily="34" charset="0"/>
              </a:rPr>
              <a:t>SRAS</a:t>
            </a:r>
            <a:r>
              <a:rPr lang="en-US" sz="2200" dirty="0">
                <a:latin typeface="Century Gothic" panose="020B0502020202020204" pitchFamily="34" charset="0"/>
              </a:rPr>
              <a:t>, </a:t>
            </a:r>
            <a:r>
              <a:rPr lang="el-GR" sz="2200" dirty="0">
                <a:latin typeface="Century Gothic" panose="020B0502020202020204" pitchFamily="34" charset="0"/>
              </a:rPr>
              <a:t>τότε αυτή μετατοπίζεται δεξιά ή αριστερά;</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28053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Επηρεάζει Ένας Παράγοντας το Επίπεδο Τιμών και το Πραγματικό ΑΕΠ Βραχυπρόθεσμα;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33</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12</a:t>
            </a:r>
          </a:p>
        </p:txBody>
      </p:sp>
      <p:pic>
        <p:nvPicPr>
          <p:cNvPr id="5" name="Εικόνα 4">
            <a:extLst>
              <a:ext uri="{FF2B5EF4-FFF2-40B4-BE49-F238E27FC236}">
                <a16:creationId xmlns:a16="http://schemas.microsoft.com/office/drawing/2014/main" id="{240561CE-4371-4A97-BD7A-3706298DBBEC}"/>
              </a:ext>
            </a:extLst>
          </p:cNvPr>
          <p:cNvPicPr>
            <a:picLocks noChangeAspect="1"/>
          </p:cNvPicPr>
          <p:nvPr/>
        </p:nvPicPr>
        <p:blipFill>
          <a:blip r:embed="rId2"/>
          <a:stretch>
            <a:fillRect/>
          </a:stretch>
        </p:blipFill>
        <p:spPr>
          <a:xfrm>
            <a:off x="2194560" y="1271317"/>
            <a:ext cx="5008099" cy="5521616"/>
          </a:xfrm>
          <a:prstGeom prst="rect">
            <a:avLst/>
          </a:prstGeom>
        </p:spPr>
      </p:pic>
    </p:spTree>
    <p:extLst>
      <p:ext uri="{BB962C8B-B14F-4D97-AF65-F5344CB8AC3E}">
        <p14:creationId xmlns:p14="http://schemas.microsoft.com/office/powerpoint/2010/main" val="1324522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Αλλαγές στη Συνολική Ζήτηση και στη Βραχυπρόθεσμη Συνολική Προσφορά </a:t>
            </a:r>
            <a:r>
              <a:rPr lang="en-US" sz="1400" dirty="0"/>
              <a:t>(1 </a:t>
            </a:r>
            <a:r>
              <a:rPr lang="el-GR" sz="1400" dirty="0"/>
              <a:t>από</a:t>
            </a:r>
            <a:r>
              <a:rPr lang="en-US" sz="1400" dirty="0"/>
              <a:t> 2) </a:t>
            </a:r>
            <a:endParaRPr lang="en-US" i="1"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13</a:t>
            </a:r>
          </a:p>
        </p:txBody>
      </p:sp>
      <p:pic>
        <p:nvPicPr>
          <p:cNvPr id="4" name="Εικόνα 3">
            <a:extLst>
              <a:ext uri="{FF2B5EF4-FFF2-40B4-BE49-F238E27FC236}">
                <a16:creationId xmlns:a16="http://schemas.microsoft.com/office/drawing/2014/main" id="{9CA14027-7902-4A4E-AE42-5C34D9F6FACD}"/>
              </a:ext>
            </a:extLst>
          </p:cNvPr>
          <p:cNvPicPr>
            <a:picLocks noChangeAspect="1"/>
          </p:cNvPicPr>
          <p:nvPr/>
        </p:nvPicPr>
        <p:blipFill>
          <a:blip r:embed="rId2"/>
          <a:stretch>
            <a:fillRect/>
          </a:stretch>
        </p:blipFill>
        <p:spPr>
          <a:xfrm>
            <a:off x="703384" y="1391689"/>
            <a:ext cx="7737231" cy="5017049"/>
          </a:xfrm>
          <a:prstGeom prst="rect">
            <a:avLst/>
          </a:prstGeom>
        </p:spPr>
      </p:pic>
    </p:spTree>
    <p:extLst>
      <p:ext uri="{BB962C8B-B14F-4D97-AF65-F5344CB8AC3E}">
        <p14:creationId xmlns:p14="http://schemas.microsoft.com/office/powerpoint/2010/main" val="530424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Αλλαγές στη Συνολική Ζήτηση και στη Βραχυπρόθεσμη Συνολική Προσφορά </a:t>
            </a:r>
            <a:r>
              <a:rPr lang="en-US" sz="1400" dirty="0"/>
              <a:t>(</a:t>
            </a:r>
            <a:r>
              <a:rPr lang="el-GR" sz="1400" dirty="0"/>
              <a:t>2</a:t>
            </a:r>
            <a:r>
              <a:rPr lang="en-US" sz="1400" dirty="0"/>
              <a:t> </a:t>
            </a:r>
            <a:r>
              <a:rPr lang="el-GR" sz="1400" dirty="0"/>
              <a:t>από</a:t>
            </a:r>
            <a:r>
              <a:rPr lang="en-US" sz="1400" dirty="0"/>
              <a:t> 2) </a:t>
            </a:r>
            <a:endParaRPr lang="en-US" i="1"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13</a:t>
            </a:r>
          </a:p>
        </p:txBody>
      </p:sp>
      <p:pic>
        <p:nvPicPr>
          <p:cNvPr id="5" name="Εικόνα 4">
            <a:extLst>
              <a:ext uri="{FF2B5EF4-FFF2-40B4-BE49-F238E27FC236}">
                <a16:creationId xmlns:a16="http://schemas.microsoft.com/office/drawing/2014/main" id="{F5E6FD6F-5486-4C5A-9400-EC2B59C97441}"/>
              </a:ext>
            </a:extLst>
          </p:cNvPr>
          <p:cNvPicPr>
            <a:picLocks noChangeAspect="1"/>
          </p:cNvPicPr>
          <p:nvPr/>
        </p:nvPicPr>
        <p:blipFill>
          <a:blip r:embed="rId2"/>
          <a:stretch>
            <a:fillRect/>
          </a:stretch>
        </p:blipFill>
        <p:spPr>
          <a:xfrm>
            <a:off x="1856679" y="1282061"/>
            <a:ext cx="5640668" cy="5309239"/>
          </a:xfrm>
          <a:prstGeom prst="rect">
            <a:avLst/>
          </a:prstGeom>
        </p:spPr>
      </p:pic>
    </p:spTree>
    <p:extLst>
      <p:ext uri="{BB962C8B-B14F-4D97-AF65-F5344CB8AC3E}">
        <p14:creationId xmlns:p14="http://schemas.microsoft.com/office/powerpoint/2010/main" val="1669852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8-4  </a:t>
            </a:r>
            <a:r>
              <a:rPr lang="el-GR" dirty="0"/>
              <a:t>Συνδυάζοντας την AD και την SRAS: Βραχυπρόθεσμη Ισορροπία </a:t>
            </a:r>
            <a:r>
              <a:rPr lang="en-US" sz="1400" dirty="0"/>
              <a:t>(3 </a:t>
            </a:r>
            <a:r>
              <a:rPr lang="el-GR" sz="1400" dirty="0"/>
              <a:t>από</a:t>
            </a:r>
            <a:r>
              <a:rPr lang="en-US" sz="1400" dirty="0"/>
              <a:t> 3)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sz="2200" b="1" dirty="0">
                <a:latin typeface="Century Gothic" panose="020B0502020202020204" pitchFamily="34" charset="0"/>
              </a:rPr>
              <a:t>8-4</a:t>
            </a:r>
            <a:r>
              <a:rPr lang="el-GR" sz="2200" b="1" dirty="0">
                <a:latin typeface="Century Gothic" panose="020B0502020202020204" pitchFamily="34" charset="0"/>
              </a:rPr>
              <a:t>γ</a:t>
            </a:r>
            <a:r>
              <a:rPr lang="en-US" sz="2200" b="1" dirty="0">
                <a:latin typeface="Century Gothic" panose="020B0502020202020204" pitchFamily="34" charset="0"/>
              </a:rPr>
              <a:t> </a:t>
            </a:r>
            <a:r>
              <a:rPr lang="el-GR" sz="2200" b="1" dirty="0">
                <a:latin typeface="Century Gothic" panose="020B0502020202020204" pitchFamily="34" charset="0"/>
              </a:rPr>
              <a:t>Ένα Σημαντικό Σχήμα</a:t>
            </a:r>
            <a:endParaRPr lang="en-US" sz="2200" b="1" dirty="0">
              <a:latin typeface="Century Gothic" panose="020B0502020202020204" pitchFamily="34" charset="0"/>
            </a:endParaRPr>
          </a:p>
          <a:p>
            <a:pPr lvl="2"/>
            <a:r>
              <a:rPr lang="el-GR" sz="2200" dirty="0">
                <a:latin typeface="Century Gothic" panose="020B0502020202020204" pitchFamily="34" charset="0"/>
              </a:rPr>
              <a:t>Το Σχήμα</a:t>
            </a:r>
            <a:r>
              <a:rPr lang="en-US" sz="2200" dirty="0">
                <a:latin typeface="Century Gothic" panose="020B0502020202020204" pitchFamily="34" charset="0"/>
              </a:rPr>
              <a:t> 14 </a:t>
            </a:r>
            <a:r>
              <a:rPr lang="el-GR" sz="2200" dirty="0">
                <a:latin typeface="Century Gothic" panose="020B0502020202020204" pitchFamily="34" charset="0"/>
              </a:rPr>
              <a:t>συνοψίζει το υλικό που έχουμε άναλύσει ως τώρα</a:t>
            </a:r>
            <a:endParaRPr lang="en-US" sz="2200" i="1" dirty="0">
              <a:latin typeface="Century Gothic" panose="020B0502020202020204" pitchFamily="34" charset="0"/>
            </a:endParaRPr>
          </a:p>
          <a:p>
            <a:pPr lvl="2"/>
            <a:r>
              <a:rPr lang="el-GR" sz="2200" dirty="0">
                <a:latin typeface="Century Gothic" panose="020B0502020202020204" pitchFamily="34" charset="0"/>
              </a:rPr>
              <a:t>Το Σχήμα</a:t>
            </a:r>
            <a:r>
              <a:rPr lang="en-US" sz="2200" dirty="0">
                <a:latin typeface="Century Gothic" panose="020B0502020202020204" pitchFamily="34" charset="0"/>
              </a:rPr>
              <a:t> 14 </a:t>
            </a:r>
            <a:r>
              <a:rPr lang="el-GR" sz="2200" dirty="0">
                <a:latin typeface="Century Gothic" panose="020B0502020202020204" pitchFamily="34" charset="0"/>
              </a:rPr>
              <a:t>μας πληροφορεί ότι οι αλλαγές στη συνολική ζήτηση και στη βραχυπρόθεσμη συνολική προσφορά θα αλλάξουν το επίπεδο τιμών και το πραγματικό ΑΕΠ βραχυπρόθεσμα. Στη συνέχεια, παρουσιάζει τους παράγοντες που μπορούν να  επηρεάσουν τη συνολική ζήτηση και τη βραχυπρόθεσμη συνολική προσφορά</a:t>
            </a:r>
            <a:endParaRPr lang="en-US" sz="2200" i="1" dirty="0">
              <a:latin typeface="Century Gothic" panose="020B0502020202020204" pitchFamily="34" charset="0"/>
            </a:endParaRPr>
          </a:p>
          <a:p>
            <a:pPr lvl="2"/>
            <a:r>
              <a:rPr lang="el-GR" sz="2200" dirty="0">
                <a:latin typeface="Century Gothic" panose="020B0502020202020204" pitchFamily="34" charset="0"/>
              </a:rPr>
              <a:t>Κατά τη μελέτη του Σχήματος </a:t>
            </a:r>
            <a:r>
              <a:rPr lang="en-US" sz="2200" dirty="0">
                <a:latin typeface="Century Gothic" panose="020B0502020202020204" pitchFamily="34" charset="0"/>
              </a:rPr>
              <a:t>14, </a:t>
            </a:r>
            <a:r>
              <a:rPr lang="el-GR" sz="2200" dirty="0">
                <a:latin typeface="Century Gothic" panose="020B0502020202020204" pitchFamily="34" charset="0"/>
              </a:rPr>
              <a:t>σκεφτείτε τις επιπτώσεις που μπορεί να έχει μία μείωση στο επιτόκιο στο</a:t>
            </a:r>
            <a:r>
              <a:rPr lang="en-US" sz="2200" dirty="0">
                <a:latin typeface="Century Gothic" panose="020B0502020202020204" pitchFamily="34" charset="0"/>
              </a:rPr>
              <a:t> </a:t>
            </a:r>
            <a:r>
              <a:rPr lang="en-US" sz="2200" i="1" dirty="0">
                <a:latin typeface="Century Gothic" panose="020B0502020202020204" pitchFamily="34" charset="0"/>
              </a:rPr>
              <a:t>P</a:t>
            </a:r>
            <a:r>
              <a:rPr lang="en-US" sz="2200" dirty="0">
                <a:latin typeface="Century Gothic" panose="020B0502020202020204" pitchFamily="34" charset="0"/>
              </a:rPr>
              <a:t> </a:t>
            </a:r>
            <a:r>
              <a:rPr lang="el-GR" sz="2200" dirty="0">
                <a:latin typeface="Century Gothic" panose="020B0502020202020204" pitchFamily="34" charset="0"/>
              </a:rPr>
              <a:t>και το</a:t>
            </a:r>
            <a:r>
              <a:rPr lang="en-US" sz="2200" dirty="0">
                <a:latin typeface="Century Gothic" panose="020B0502020202020204" pitchFamily="34" charset="0"/>
              </a:rPr>
              <a:t> </a:t>
            </a:r>
            <a:r>
              <a:rPr lang="en-US" sz="2200" i="1" dirty="0">
                <a:latin typeface="Century Gothic" panose="020B0502020202020204" pitchFamily="34" charset="0"/>
              </a:rPr>
              <a:t>Q</a:t>
            </a:r>
            <a:r>
              <a:rPr lang="en-US" sz="2200" dirty="0">
                <a:latin typeface="Century Gothic" panose="020B0502020202020204" pitchFamily="34" charset="0"/>
              </a:rPr>
              <a:t> </a:t>
            </a:r>
            <a:r>
              <a:rPr lang="el-GR" sz="2200" dirty="0">
                <a:latin typeface="Century Gothic" panose="020B0502020202020204" pitchFamily="34" charset="0"/>
              </a:rPr>
              <a:t>βραχυπρόθεσμα</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412313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Ένα Ανακεφαλαιωτικό Σχήμα για τη Συνολική Ζήτηση και τη Βραχυπρόθεσμη Συνολική Προσφορά</a:t>
            </a:r>
            <a:endParaRPr lang="en-US" i="1"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14</a:t>
            </a:r>
          </a:p>
        </p:txBody>
      </p:sp>
      <p:pic>
        <p:nvPicPr>
          <p:cNvPr id="5" name="Εικόνα 4">
            <a:extLst>
              <a:ext uri="{FF2B5EF4-FFF2-40B4-BE49-F238E27FC236}">
                <a16:creationId xmlns:a16="http://schemas.microsoft.com/office/drawing/2014/main" id="{C59AC0D3-D190-466E-9F10-B1A14FC07DD7}"/>
              </a:ext>
            </a:extLst>
          </p:cNvPr>
          <p:cNvPicPr>
            <a:picLocks noChangeAspect="1"/>
          </p:cNvPicPr>
          <p:nvPr/>
        </p:nvPicPr>
        <p:blipFill>
          <a:blip r:embed="rId2"/>
          <a:stretch>
            <a:fillRect/>
          </a:stretch>
        </p:blipFill>
        <p:spPr>
          <a:xfrm>
            <a:off x="309385" y="1646089"/>
            <a:ext cx="8468751" cy="4038749"/>
          </a:xfrm>
          <a:prstGeom prst="rect">
            <a:avLst/>
          </a:prstGeom>
        </p:spPr>
      </p:pic>
    </p:spTree>
    <p:extLst>
      <p:ext uri="{BB962C8B-B14F-4D97-AF65-F5344CB8AC3E}">
        <p14:creationId xmlns:p14="http://schemas.microsoft.com/office/powerpoint/2010/main" val="2137443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8-5  </a:t>
            </a:r>
            <a:r>
              <a:rPr lang="el-GR" dirty="0"/>
              <a:t>Μακροπρόθεσμη Συνολική Προσφορά </a:t>
            </a:r>
            <a:r>
              <a:rPr lang="en-US" sz="1400" dirty="0"/>
              <a:t>(1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l-GR" sz="2200" b="1" dirty="0">
                <a:solidFill>
                  <a:srgbClr val="87004A"/>
                </a:solidFill>
                <a:latin typeface="Century Schoolbook" panose="02040604050505020304" pitchFamily="18" charset="0"/>
              </a:rPr>
              <a:t>Φυσικό Πραγματικό ΑΕΠ</a:t>
            </a:r>
            <a:r>
              <a:rPr lang="en-US" sz="2200" b="1" dirty="0">
                <a:latin typeface="Century Schoolbook" panose="02040604050505020304" pitchFamily="18" charset="0"/>
              </a:rPr>
              <a:t>: </a:t>
            </a:r>
            <a:r>
              <a:rPr lang="el-GR" sz="2200" dirty="0">
                <a:latin typeface="Century Schoolbook" panose="02040604050505020304" pitchFamily="18" charset="0"/>
              </a:rPr>
              <a:t>Το πραγματικό ΑΕΠ που παράγεται στο φυσικό ποσοστό ανεργίας. Επίσης, το πραγματικό ΑΕΠ που παράγεται όταν μια οικονομία βρίσκεται στη μακροπρόθεσμη ισορροπία</a:t>
            </a:r>
            <a:endParaRPr lang="en-US" sz="2200" dirty="0">
              <a:latin typeface="Century Schoolbook" panose="02040604050505020304" pitchFamily="18" charset="0"/>
            </a:endParaRPr>
          </a:p>
          <a:p>
            <a:pPr lvl="1"/>
            <a:r>
              <a:rPr lang="el-GR" sz="2200" b="1" dirty="0">
                <a:solidFill>
                  <a:srgbClr val="87004A"/>
                </a:solidFill>
                <a:latin typeface="Century Schoolbook" panose="02040604050505020304" pitchFamily="18" charset="0"/>
              </a:rPr>
              <a:t>Καμπύλη Μακροπρόθεσμης Συνολικής Προσφοράς </a:t>
            </a:r>
            <a:r>
              <a:rPr lang="en-US" sz="2200" b="1" dirty="0">
                <a:solidFill>
                  <a:srgbClr val="87004A"/>
                </a:solidFill>
                <a:latin typeface="Century Schoolbook" panose="02040604050505020304" pitchFamily="18" charset="0"/>
              </a:rPr>
              <a:t>(</a:t>
            </a:r>
            <a:r>
              <a:rPr lang="en-US" sz="2200" b="1" i="1" dirty="0">
                <a:solidFill>
                  <a:srgbClr val="87004A"/>
                </a:solidFill>
                <a:latin typeface="Century Schoolbook" panose="02040604050505020304" pitchFamily="18" charset="0"/>
              </a:rPr>
              <a:t>LRAS</a:t>
            </a:r>
            <a:r>
              <a:rPr lang="en-US" sz="2200" b="1" dirty="0">
                <a:solidFill>
                  <a:srgbClr val="87004A"/>
                </a:solidFill>
                <a:latin typeface="Century Schoolbook" panose="02040604050505020304" pitchFamily="18" charset="0"/>
              </a:rPr>
              <a:t>) </a:t>
            </a:r>
            <a:r>
              <a:rPr lang="en-US" sz="2200" dirty="0">
                <a:latin typeface="Century Schoolbook" panose="02040604050505020304" pitchFamily="18" charset="0"/>
              </a:rPr>
              <a:t>: </a:t>
            </a:r>
            <a:r>
              <a:rPr lang="el-GR" sz="2200" dirty="0">
                <a:latin typeface="Century Schoolbook" panose="02040604050505020304" pitchFamily="18" charset="0"/>
              </a:rPr>
              <a:t>Μια καμπύλη που αναπαριστά την παραγωγή μιας οικονομίας όταν οι μισθοί και οι τιμές έχουν προσαρμοστεί στα τελικά τους επίπεδα ισορροπίας και όταν οι σχετικές παρανοήσεις των εργαζομένων έχουν αποσαφηνιστεί. Η καμπύλη</a:t>
            </a:r>
            <a:r>
              <a:rPr lang="en-US" sz="2200" dirty="0">
                <a:latin typeface="Century Schoolbook" panose="02040604050505020304" pitchFamily="18" charset="0"/>
              </a:rPr>
              <a:t> </a:t>
            </a:r>
            <a:r>
              <a:rPr lang="en-US" sz="2200" i="1" dirty="0">
                <a:latin typeface="Century Schoolbook" panose="02040604050505020304" pitchFamily="18" charset="0"/>
              </a:rPr>
              <a:t>LRAS</a:t>
            </a:r>
            <a:r>
              <a:rPr lang="en-US" sz="2200" dirty="0">
                <a:latin typeface="Century Schoolbook" panose="02040604050505020304" pitchFamily="18" charset="0"/>
              </a:rPr>
              <a:t> </a:t>
            </a:r>
            <a:r>
              <a:rPr lang="el-GR" sz="2200" dirty="0">
                <a:latin typeface="Century Schoolbook" panose="02040604050505020304" pitchFamily="18" charset="0"/>
              </a:rPr>
              <a:t>είναι μία κ΄λαθετη γραμμή στο επίπεδο του φυσικού πραγματικού ΑΕΠ</a:t>
            </a:r>
            <a:endParaRPr lang="en-US" sz="2200" dirty="0">
              <a:latin typeface="Century Schoolbook" panose="02040604050505020304" pitchFamily="18" charset="0"/>
            </a:endParaRPr>
          </a:p>
          <a:p>
            <a:pPr lvl="1"/>
            <a:r>
              <a:rPr lang="el-GR" sz="2200" b="1" dirty="0">
                <a:solidFill>
                  <a:srgbClr val="87004A"/>
                </a:solidFill>
                <a:latin typeface="Century Schoolbook" panose="02040604050505020304" pitchFamily="18" charset="0"/>
              </a:rPr>
              <a:t>Μακροπρόθεσμη Ισορροπία</a:t>
            </a:r>
            <a:r>
              <a:rPr lang="en-US" sz="2200" dirty="0">
                <a:latin typeface="Century Schoolbook" panose="02040604050505020304" pitchFamily="18" charset="0"/>
              </a:rPr>
              <a:t>: </a:t>
            </a:r>
            <a:r>
              <a:rPr lang="el-GR" sz="2200" dirty="0">
                <a:latin typeface="Century Schoolbook" panose="02040604050505020304" pitchFamily="18" charset="0"/>
              </a:rPr>
              <a:t>Η συνθήκη που υπάρχει στην οικονομία όταν οι μισθοί και οι τιμές έχουν προσαρμοστεί στα (τελικά) επίπεδα ισορροπίας και όταν οι σχετικές παρανοήσεις των εργαζομένων έχουν αποσαφηνιστεί. Γραφικά, αυτό το σημείο προκύπτει στο σημείο  τομής της καμπύλης</a:t>
            </a:r>
            <a:r>
              <a:rPr lang="en-US" sz="2200" dirty="0">
                <a:latin typeface="Century Schoolbook" panose="02040604050505020304" pitchFamily="18" charset="0"/>
              </a:rPr>
              <a:t> </a:t>
            </a:r>
            <a:r>
              <a:rPr lang="en-US" sz="2200" i="1" dirty="0">
                <a:latin typeface="Century Schoolbook" panose="02040604050505020304" pitchFamily="18" charset="0"/>
              </a:rPr>
              <a:t>AD</a:t>
            </a:r>
            <a:r>
              <a:rPr lang="en-US" sz="2200" dirty="0">
                <a:latin typeface="Century Schoolbook" panose="02040604050505020304" pitchFamily="18" charset="0"/>
              </a:rPr>
              <a:t> </a:t>
            </a:r>
            <a:r>
              <a:rPr lang="el-GR" sz="2200" dirty="0">
                <a:latin typeface="Century Schoolbook" panose="02040604050505020304" pitchFamily="18" charset="0"/>
              </a:rPr>
              <a:t>και της καμπύλης</a:t>
            </a:r>
            <a:r>
              <a:rPr lang="en-US" sz="2200" dirty="0">
                <a:latin typeface="Century Schoolbook" panose="02040604050505020304" pitchFamily="18" charset="0"/>
              </a:rPr>
              <a:t> </a:t>
            </a:r>
            <a:r>
              <a:rPr lang="en-US" sz="2200" i="1" dirty="0">
                <a:latin typeface="Century Schoolbook" panose="02040604050505020304" pitchFamily="18" charset="0"/>
              </a:rPr>
              <a:t>LRAS</a:t>
            </a:r>
            <a:endParaRPr lang="en-US" sz="2200" dirty="0">
              <a:latin typeface="Century Schoolbook" panose="02040604050505020304" pitchFamily="18" charset="0"/>
            </a:endParaRPr>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63651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8-5 </a:t>
            </a:r>
            <a:r>
              <a:rPr lang="el-GR" dirty="0"/>
              <a:t>Μακροπρόθεσμη Συνολική Προσφορά </a:t>
            </a:r>
            <a:r>
              <a:rPr lang="en-US" sz="1400" dirty="0"/>
              <a:t>(2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sz="2200" b="1" dirty="0">
                <a:latin typeface="Century Gothic" panose="020B0502020202020204" pitchFamily="34" charset="0"/>
              </a:rPr>
              <a:t>8-5</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Μετάβαση από τη Βραχυπρόθεσμη Περίοδο στη Μακροπρόθεσμη</a:t>
            </a:r>
            <a:endParaRPr lang="en-US" sz="2200" b="1" dirty="0">
              <a:latin typeface="Century Gothic" panose="020B0502020202020204" pitchFamily="34" charset="0"/>
            </a:endParaRPr>
          </a:p>
          <a:p>
            <a:pPr lvl="2"/>
            <a:r>
              <a:rPr lang="el-GR" sz="2200" dirty="0">
                <a:latin typeface="Century Gothic" panose="020B0502020202020204" pitchFamily="34" charset="0"/>
              </a:rPr>
              <a:t>Γραφικά</a:t>
            </a:r>
            <a:r>
              <a:rPr lang="en-US" sz="2200" dirty="0">
                <a:latin typeface="Century Gothic" panose="020B0502020202020204" pitchFamily="34" charset="0"/>
              </a:rPr>
              <a:t>, </a:t>
            </a:r>
            <a:r>
              <a:rPr lang="el-GR" sz="2200" dirty="0">
                <a:latin typeface="Century Gothic" panose="020B0502020202020204" pitchFamily="34" charset="0"/>
              </a:rPr>
              <a:t>η βραχυπρόθεσμη ισορροπία είναι το σημείο τομής της καμπύλης συνολικής ζήτησης </a:t>
            </a:r>
            <a:r>
              <a:rPr lang="en-US" sz="2200" i="1" dirty="0">
                <a:latin typeface="Century Gothic" panose="020B0502020202020204" pitchFamily="34" charset="0"/>
              </a:rPr>
              <a:t>AD</a:t>
            </a:r>
            <a:r>
              <a:rPr lang="el-GR" sz="2200" dirty="0">
                <a:latin typeface="Century Gothic" panose="020B0502020202020204" pitchFamily="34" charset="0"/>
              </a:rPr>
              <a:t> και της καμπύλης βραχυπρόθεσμης συνολικής προσφοράς (με  ανοδική κλίση)</a:t>
            </a:r>
            <a:r>
              <a:rPr lang="en-US" sz="2200" dirty="0">
                <a:latin typeface="Century Gothic" panose="020B0502020202020204" pitchFamily="34" charset="0"/>
              </a:rPr>
              <a:t> </a:t>
            </a:r>
            <a:r>
              <a:rPr lang="en-US" sz="2200" i="1" dirty="0">
                <a:latin typeface="Century Gothic" panose="020B0502020202020204" pitchFamily="34" charset="0"/>
              </a:rPr>
              <a:t>SRAS</a:t>
            </a:r>
          </a:p>
          <a:p>
            <a:pPr lvl="2"/>
            <a:r>
              <a:rPr lang="el-GR" sz="2200" dirty="0">
                <a:latin typeface="Century Gothic" panose="020B0502020202020204" pitchFamily="34" charset="0"/>
              </a:rPr>
              <a:t>Οι οικονομολόγοι αποδίδουν την ανοδική κλίση της </a:t>
            </a:r>
            <a:r>
              <a:rPr lang="en-US" sz="2200" i="1" dirty="0">
                <a:latin typeface="Century Gothic" panose="020B0502020202020204" pitchFamily="34" charset="0"/>
              </a:rPr>
              <a:t>SRAS</a:t>
            </a:r>
            <a:r>
              <a:rPr lang="en-US" sz="2200" dirty="0">
                <a:latin typeface="Century Gothic" panose="020B0502020202020204" pitchFamily="34" charset="0"/>
              </a:rPr>
              <a:t> </a:t>
            </a:r>
            <a:r>
              <a:rPr lang="el-GR" sz="2200" dirty="0">
                <a:latin typeface="Century Gothic" panose="020B0502020202020204" pitchFamily="34" charset="0"/>
              </a:rPr>
              <a:t>σε διαφορετικές αιτίες, οι  οποίες σχετίζονται με τους άκαμπτους μισθούς και τις παρανοήσεις των εργαζομένων </a:t>
            </a:r>
            <a:endParaRPr lang="en-US" sz="2200" dirty="0">
              <a:latin typeface="Century Gothic" panose="020B0502020202020204" pitchFamily="34" charset="0"/>
            </a:endParaRPr>
          </a:p>
          <a:p>
            <a:pPr lvl="2"/>
            <a:r>
              <a:rPr lang="el-GR" sz="2200" dirty="0">
                <a:latin typeface="Century Gothic" panose="020B0502020202020204" pitchFamily="34" charset="0"/>
              </a:rPr>
              <a:t>Όταν ισχύει μία από τις δύο αυτές καταστάσεις, η βραχυπρόεσμη ισορροπία προσφιορίζει το πραγματικό ΑΕΠ που παράγει μια οικονομία </a:t>
            </a:r>
          </a:p>
          <a:p>
            <a:pPr lvl="2"/>
            <a:r>
              <a:rPr lang="el-GR" sz="2200" dirty="0">
                <a:latin typeface="Century Gothic" panose="020B0502020202020204" pitchFamily="34" charset="0"/>
              </a:rPr>
              <a:t>Ωστόσο, με την πάροδο του χρόνου, οι μισθοί παύουν να είναι άκαμπτοι, ενώ οι παρανοήσεις αποσαφηνίζονται </a:t>
            </a:r>
          </a:p>
          <a:p>
            <a:pPr lvl="2"/>
            <a:r>
              <a:rPr lang="el-GR" sz="2200" dirty="0">
                <a:latin typeface="Century Gothic" panose="020B0502020202020204" pitchFamily="34" charset="0"/>
              </a:rPr>
              <a:t>Έτσι</a:t>
            </a:r>
            <a:r>
              <a:rPr lang="en-US" sz="2200" dirty="0">
                <a:latin typeface="Century Gothic" panose="020B0502020202020204" pitchFamily="34" charset="0"/>
              </a:rPr>
              <a:t>, </a:t>
            </a:r>
            <a:r>
              <a:rPr lang="el-GR" sz="2200" dirty="0">
                <a:latin typeface="Century Gothic" panose="020B0502020202020204" pitchFamily="34" charset="0"/>
              </a:rPr>
              <a:t>η οικονομία λέγεται ότι βρίσκεται σε </a:t>
            </a:r>
            <a:r>
              <a:rPr lang="el-GR" sz="2200" i="1" dirty="0">
                <a:latin typeface="Century Gothic" panose="020B0502020202020204" pitchFamily="34" charset="0"/>
              </a:rPr>
              <a:t>μακροπρόθεσμη περίοδο</a:t>
            </a:r>
            <a:r>
              <a:rPr lang="el-GR" sz="2200" dirty="0">
                <a:latin typeface="Century Gothic" panose="020B0502020202020204" pitchFamily="34" charset="0"/>
              </a:rPr>
              <a:t>. Οι δύο συνθήκες δεν ισχύουν μακροπρόθεσμα</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81334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8-1  </a:t>
            </a:r>
            <a:r>
              <a:rPr lang="el-GR" dirty="0"/>
              <a:t>Ένας Τρόπος Αντιμετώπισης της Οικονομίας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178600" y="1470681"/>
            <a:ext cx="8329089" cy="4938057"/>
          </a:xfrm>
        </p:spPr>
        <p:txBody>
          <a:bodyPr>
            <a:normAutofit/>
          </a:bodyPr>
          <a:lstStyle/>
          <a:p>
            <a:pPr lvl="1"/>
            <a:r>
              <a:rPr lang="el-GR" dirty="0"/>
              <a:t>Το πλαίσιο ανάλυσης που χρησιμοποιούμε ονομάζεται συνολική ζήτηση – συνολική προσφορά </a:t>
            </a:r>
            <a:r>
              <a:rPr lang="en-US" dirty="0"/>
              <a:t>(</a:t>
            </a:r>
            <a:r>
              <a:rPr lang="en-US" i="1" dirty="0"/>
              <a:t>AD</a:t>
            </a:r>
            <a:r>
              <a:rPr lang="en-US" dirty="0"/>
              <a:t> – </a:t>
            </a:r>
            <a:r>
              <a:rPr lang="en-US" i="1" dirty="0"/>
              <a:t>AS</a:t>
            </a:r>
            <a:r>
              <a:rPr lang="en-US" dirty="0"/>
              <a:t>)</a:t>
            </a:r>
          </a:p>
          <a:p>
            <a:pPr lvl="1"/>
            <a:r>
              <a:rPr lang="el-GR" dirty="0"/>
              <a:t>Αυτό το πλαίσιο διαθέτει τρία μέρη</a:t>
            </a:r>
            <a:r>
              <a:rPr lang="en-US" dirty="0"/>
              <a:t>:</a:t>
            </a:r>
          </a:p>
          <a:p>
            <a:pPr lvl="2"/>
            <a:r>
              <a:rPr lang="en-US" dirty="0"/>
              <a:t>1. </a:t>
            </a:r>
            <a:r>
              <a:rPr lang="el-GR" dirty="0"/>
              <a:t>Συνολική ζήτηση </a:t>
            </a:r>
            <a:r>
              <a:rPr lang="en-US" dirty="0"/>
              <a:t>(</a:t>
            </a:r>
            <a:r>
              <a:rPr lang="en-US" i="1" dirty="0"/>
              <a:t>AD</a:t>
            </a:r>
            <a:r>
              <a:rPr lang="en-US" dirty="0"/>
              <a:t>)</a:t>
            </a:r>
          </a:p>
          <a:p>
            <a:pPr lvl="2"/>
            <a:r>
              <a:rPr lang="en-US" dirty="0"/>
              <a:t>2. </a:t>
            </a:r>
            <a:r>
              <a:rPr lang="el-GR" dirty="0"/>
              <a:t>Βραχυπρόθεσμη συνολική προσφορά </a:t>
            </a:r>
            <a:r>
              <a:rPr lang="en-US" dirty="0"/>
              <a:t>(</a:t>
            </a:r>
            <a:r>
              <a:rPr lang="en-US" i="1" dirty="0"/>
              <a:t>SRAS</a:t>
            </a:r>
            <a:r>
              <a:rPr lang="en-US" dirty="0"/>
              <a:t>)</a:t>
            </a:r>
          </a:p>
          <a:p>
            <a:pPr lvl="2"/>
            <a:r>
              <a:rPr lang="en-US" dirty="0"/>
              <a:t>3. </a:t>
            </a:r>
            <a:r>
              <a:rPr lang="el-GR" dirty="0"/>
              <a:t>Μακροπρόθεσμη συνολική </a:t>
            </a:r>
            <a:r>
              <a:rPr lang="el-GR" dirty="0" err="1"/>
              <a:t>προσφο΄ρα</a:t>
            </a:r>
            <a:r>
              <a:rPr lang="el-GR" dirty="0"/>
              <a:t> </a:t>
            </a:r>
            <a:r>
              <a:rPr lang="en-US" dirty="0"/>
              <a:t>(</a:t>
            </a:r>
            <a:r>
              <a:rPr lang="en-US" i="1" dirty="0"/>
              <a:t>LRAS</a:t>
            </a:r>
            <a:r>
              <a:rPr lang="en-US" dirty="0"/>
              <a:t>) </a:t>
            </a:r>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29952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8-5 </a:t>
            </a:r>
            <a:r>
              <a:rPr lang="el-GR" dirty="0"/>
              <a:t>Μακροπρόθεσμη Συνολική Προσφορά </a:t>
            </a:r>
            <a:r>
              <a:rPr lang="en-US" sz="1400" dirty="0"/>
              <a:t>(3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sz="2200" b="1" dirty="0">
                <a:latin typeface="Century Gothic" panose="020B0502020202020204" pitchFamily="34" charset="0"/>
              </a:rPr>
              <a:t>8-5a </a:t>
            </a:r>
            <a:r>
              <a:rPr lang="el-GR" sz="2200" b="1" dirty="0">
                <a:latin typeface="Century Gothic" panose="020B0502020202020204" pitchFamily="34" charset="0"/>
              </a:rPr>
              <a:t>Μετάβαση από τη Βραχυπρόθεσμη Περίοδο στη Μακροπρόθεσμη </a:t>
            </a:r>
            <a:r>
              <a:rPr lang="en-US" sz="1400" dirty="0">
                <a:latin typeface="Century Gothic" panose="020B0502020202020204" pitchFamily="34" charset="0"/>
              </a:rPr>
              <a:t>(</a:t>
            </a:r>
            <a:r>
              <a:rPr lang="el-GR" sz="1400" dirty="0">
                <a:latin typeface="Century Gothic" panose="020B0502020202020204" pitchFamily="34" charset="0"/>
              </a:rPr>
              <a:t>συνέχεια</a:t>
            </a:r>
            <a:r>
              <a:rPr lang="en-US" sz="1400" dirty="0">
                <a:latin typeface="Century Gothic" panose="020B0502020202020204" pitchFamily="34" charset="0"/>
              </a:rPr>
              <a:t>)</a:t>
            </a:r>
            <a:endParaRPr lang="en-US" sz="2200" b="1" dirty="0">
              <a:latin typeface="Century Gothic" panose="020B0502020202020204" pitchFamily="34" charset="0"/>
            </a:endParaRPr>
          </a:p>
          <a:p>
            <a:pPr lvl="2"/>
            <a:r>
              <a:rPr lang="el-GR" sz="2200" i="1" dirty="0">
                <a:latin typeface="Century Gothic" panose="020B0502020202020204" pitchFamily="34" charset="0"/>
              </a:rPr>
              <a:t>Το επίπεδο του πραγματικού ΑΕΠ που παράγει η οικονομία μακροπρόθεσμα θα είναι το ίδιο με αυτό που παράγει βραχυπρόθεσμα;</a:t>
            </a:r>
            <a:endParaRPr lang="en-US" sz="2200" i="1" dirty="0">
              <a:latin typeface="Century Gothic" panose="020B0502020202020204" pitchFamily="34" charset="0"/>
            </a:endParaRPr>
          </a:p>
          <a:p>
            <a:pPr lvl="2"/>
            <a:r>
              <a:rPr lang="el-GR" sz="2200" dirty="0">
                <a:latin typeface="Century Gothic" panose="020B0502020202020204" pitchFamily="34" charset="0"/>
              </a:rPr>
              <a:t>Οι περισσότεροι οικονομολόγοι απαντούν αρνητικά, καθώς υποστηρίζουν ότι μακροπρόθεσμα η οικονομία παράγει το πραγματικό ΑΕΠ πλήρους απασχόλησης ή το φυσικό πραγματικό ΑΕΠ </a:t>
            </a:r>
            <a:r>
              <a:rPr lang="en-US" sz="2200" dirty="0">
                <a:latin typeface="Century Gothic" panose="020B0502020202020204" pitchFamily="34" charset="0"/>
              </a:rPr>
              <a:t>(</a:t>
            </a:r>
            <a:r>
              <a:rPr lang="en-US" sz="2200" i="1" dirty="0">
                <a:latin typeface="Century Gothic" panose="020B0502020202020204" pitchFamily="34" charset="0"/>
              </a:rPr>
              <a:t>Q</a:t>
            </a:r>
            <a:r>
              <a:rPr lang="en-US" sz="2200" i="1" baseline="-25000" dirty="0">
                <a:latin typeface="Century Gothic" panose="020B0502020202020204" pitchFamily="34" charset="0"/>
              </a:rPr>
              <a:t>N</a:t>
            </a:r>
            <a:r>
              <a:rPr lang="en-US" sz="2200" dirty="0">
                <a:latin typeface="Century Gothic" panose="020B0502020202020204" pitchFamily="34" charset="0"/>
              </a:rPr>
              <a:t>)</a:t>
            </a:r>
          </a:p>
          <a:p>
            <a:pPr lvl="2"/>
            <a:r>
              <a:rPr lang="el-GR" sz="2200" dirty="0">
                <a:latin typeface="Century Gothic" panose="020B0502020202020204" pitchFamily="34" charset="0"/>
              </a:rPr>
              <a:t>Η καμπύλη μακροπρόθεσμης Συνολικής Προσφοράς </a:t>
            </a:r>
            <a:r>
              <a:rPr lang="en-US" sz="2200" dirty="0">
                <a:latin typeface="Century Gothic" panose="020B0502020202020204" pitchFamily="34" charset="0"/>
              </a:rPr>
              <a:t>(LRAS) </a:t>
            </a:r>
            <a:r>
              <a:rPr lang="el-GR" sz="2200" dirty="0">
                <a:latin typeface="Century Gothic" panose="020B0502020202020204" pitchFamily="34" charset="0"/>
              </a:rPr>
              <a:t>απεικονίζεται ως μια κάθετη γραμμή στο Σχήμα 15</a:t>
            </a:r>
            <a:endParaRPr lang="en-US" sz="2200" dirty="0">
              <a:latin typeface="Century Gothic" panose="020B0502020202020204" pitchFamily="34" charset="0"/>
            </a:endParaRPr>
          </a:p>
          <a:p>
            <a:pPr lvl="2"/>
            <a:r>
              <a:rPr lang="el-GR" sz="2200" dirty="0">
                <a:latin typeface="Century Gothic" panose="020B0502020202020204" pitchFamily="34" charset="0"/>
              </a:rPr>
              <a:t>Η μακροπρόθεσμη ισορροπία προσδιορίζει το πραγματικό ΑΕΠ που παράγει η οικονομία </a:t>
            </a:r>
            <a:r>
              <a:rPr lang="en-US" sz="2200" dirty="0">
                <a:latin typeface="Century Gothic" panose="020B0502020202020204" pitchFamily="34" charset="0"/>
              </a:rPr>
              <a:t>(</a:t>
            </a:r>
            <a:r>
              <a:rPr lang="el-GR" sz="2200" dirty="0">
                <a:latin typeface="Century Gothic" panose="020B0502020202020204" pitchFamily="34" charset="0"/>
              </a:rPr>
              <a:t>το σημείο τομής των καμπυλών</a:t>
            </a:r>
            <a:r>
              <a:rPr lang="en-US" sz="2200" dirty="0">
                <a:latin typeface="Century Gothic" panose="020B0502020202020204" pitchFamily="34" charset="0"/>
              </a:rPr>
              <a:t> </a:t>
            </a:r>
            <a:r>
              <a:rPr lang="en-US" sz="2200" i="1" dirty="0">
                <a:latin typeface="Century Gothic" panose="020B0502020202020204" pitchFamily="34" charset="0"/>
              </a:rPr>
              <a:t>AD </a:t>
            </a:r>
            <a:r>
              <a:rPr lang="el-GR" sz="2200" dirty="0">
                <a:latin typeface="Century Gothic" panose="020B0502020202020204" pitchFamily="34" charset="0"/>
              </a:rPr>
              <a:t>και</a:t>
            </a:r>
            <a:r>
              <a:rPr lang="en-US" sz="2200" dirty="0">
                <a:latin typeface="Century Gothic" panose="020B0502020202020204" pitchFamily="34" charset="0"/>
              </a:rPr>
              <a:t> </a:t>
            </a:r>
            <a:r>
              <a:rPr lang="en-US" sz="2200" i="1" dirty="0">
                <a:latin typeface="Century Gothic" panose="020B0502020202020204" pitchFamily="34" charset="0"/>
              </a:rPr>
              <a:t>LRAS</a:t>
            </a:r>
            <a:r>
              <a:rPr lang="en-US" sz="2200" dirty="0">
                <a:latin typeface="Century Gothic" panose="020B0502020202020204" pitchFamily="34" charset="0"/>
              </a:rPr>
              <a:t>) </a:t>
            </a: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719260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Καμπύλη Μακροπρόθεσμης Συνολικής Προσφοράς</a:t>
            </a:r>
            <a:r>
              <a:rPr lang="en-US" dirty="0"/>
              <a:t> (</a:t>
            </a:r>
            <a:r>
              <a:rPr lang="en-US" i="1" dirty="0"/>
              <a:t>LRAS</a:t>
            </a:r>
            <a:r>
              <a:rPr lang="en-US" dirty="0"/>
              <a:t>)</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41</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15</a:t>
            </a:r>
          </a:p>
        </p:txBody>
      </p:sp>
      <p:pic>
        <p:nvPicPr>
          <p:cNvPr id="4" name="Εικόνα 3">
            <a:extLst>
              <a:ext uri="{FF2B5EF4-FFF2-40B4-BE49-F238E27FC236}">
                <a16:creationId xmlns:a16="http://schemas.microsoft.com/office/drawing/2014/main" id="{58D114FB-0AA2-401C-84DE-ADAAF9A4E583}"/>
              </a:ext>
            </a:extLst>
          </p:cNvPr>
          <p:cNvPicPr>
            <a:picLocks noChangeAspect="1"/>
          </p:cNvPicPr>
          <p:nvPr/>
        </p:nvPicPr>
        <p:blipFill>
          <a:blip r:embed="rId2"/>
          <a:stretch>
            <a:fillRect/>
          </a:stretch>
        </p:blipFill>
        <p:spPr>
          <a:xfrm>
            <a:off x="4572000" y="1586662"/>
            <a:ext cx="4178342" cy="4506172"/>
          </a:xfrm>
          <a:prstGeom prst="rect">
            <a:avLst/>
          </a:prstGeom>
        </p:spPr>
      </p:pic>
      <p:pic>
        <p:nvPicPr>
          <p:cNvPr id="7" name="Εικόνα 6">
            <a:extLst>
              <a:ext uri="{FF2B5EF4-FFF2-40B4-BE49-F238E27FC236}">
                <a16:creationId xmlns:a16="http://schemas.microsoft.com/office/drawing/2014/main" id="{604F2D85-1884-468D-A650-43AE77D1A1CC}"/>
              </a:ext>
            </a:extLst>
          </p:cNvPr>
          <p:cNvPicPr>
            <a:picLocks noChangeAspect="1"/>
          </p:cNvPicPr>
          <p:nvPr/>
        </p:nvPicPr>
        <p:blipFill>
          <a:blip r:embed="rId3"/>
          <a:stretch>
            <a:fillRect/>
          </a:stretch>
        </p:blipFill>
        <p:spPr>
          <a:xfrm>
            <a:off x="151679" y="2700262"/>
            <a:ext cx="4743878" cy="1706935"/>
          </a:xfrm>
          <a:prstGeom prst="rect">
            <a:avLst/>
          </a:prstGeom>
        </p:spPr>
      </p:pic>
    </p:spTree>
    <p:extLst>
      <p:ext uri="{BB962C8B-B14F-4D97-AF65-F5344CB8AC3E}">
        <p14:creationId xmlns:p14="http://schemas.microsoft.com/office/powerpoint/2010/main" val="2579535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8-5 </a:t>
            </a:r>
            <a:r>
              <a:rPr lang="el-GR" dirty="0"/>
              <a:t>Μακροπρόθεσμη Συνολική Προσφορά </a:t>
            </a:r>
            <a:r>
              <a:rPr lang="en-US" sz="1400" dirty="0"/>
              <a:t>(4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n-US" sz="2200" b="1" dirty="0">
                <a:latin typeface="Century Gothic" panose="020B0502020202020204" pitchFamily="34" charset="0"/>
              </a:rPr>
              <a:t>8-5</a:t>
            </a:r>
            <a:r>
              <a:rPr lang="el-GR" sz="2200" b="1" dirty="0">
                <a:latin typeface="Century Gothic" panose="020B0502020202020204" pitchFamily="34" charset="0"/>
              </a:rPr>
              <a:t>β</a:t>
            </a:r>
            <a:r>
              <a:rPr lang="en-US" sz="2200" b="1" dirty="0">
                <a:latin typeface="Century Gothic" panose="020B0502020202020204" pitchFamily="34" charset="0"/>
              </a:rPr>
              <a:t> </a:t>
            </a:r>
            <a:r>
              <a:rPr lang="el-GR" sz="2200" b="1" dirty="0">
                <a:latin typeface="Century Gothic" panose="020B0502020202020204" pitchFamily="34" charset="0"/>
              </a:rPr>
              <a:t>Βραχυπρόθεσμη Ισορροπία, Μακροπρόθεσμη Ισορροπία και Ανισορροπία</a:t>
            </a:r>
            <a:endParaRPr lang="en-US" sz="2200" b="1" dirty="0">
              <a:latin typeface="Century Gothic" panose="020B0502020202020204" pitchFamily="34" charset="0"/>
            </a:endParaRPr>
          </a:p>
          <a:p>
            <a:pPr lvl="2"/>
            <a:r>
              <a:rPr lang="el-GR" sz="2200" dirty="0">
                <a:latin typeface="Century Gothic" panose="020B0502020202020204" pitchFamily="34" charset="0"/>
              </a:rPr>
              <a:t>Οι δύο καταστάσεις ισορροπίας της οικονομίας </a:t>
            </a:r>
            <a:r>
              <a:rPr lang="en-US" sz="2200" dirty="0">
                <a:latin typeface="Century Gothic" panose="020B0502020202020204" pitchFamily="34" charset="0"/>
              </a:rPr>
              <a:t>– </a:t>
            </a:r>
            <a:r>
              <a:rPr lang="el-GR" sz="2200" dirty="0">
                <a:latin typeface="Century Gothic" panose="020B0502020202020204" pitchFamily="34" charset="0"/>
              </a:rPr>
              <a:t>βραχυπρόθεσμη</a:t>
            </a:r>
            <a:r>
              <a:rPr lang="en-US" sz="2200" dirty="0">
                <a:latin typeface="Century Gothic" panose="020B0502020202020204" pitchFamily="34" charset="0"/>
              </a:rPr>
              <a:t> </a:t>
            </a:r>
            <a:r>
              <a:rPr lang="el-GR" sz="2200" dirty="0">
                <a:latin typeface="Century Gothic" panose="020B0502020202020204" pitchFamily="34" charset="0"/>
              </a:rPr>
              <a:t>και</a:t>
            </a:r>
            <a:r>
              <a:rPr lang="en-US" sz="2200" dirty="0">
                <a:latin typeface="Century Gothic" panose="020B0502020202020204" pitchFamily="34" charset="0"/>
              </a:rPr>
              <a:t> </a:t>
            </a:r>
            <a:r>
              <a:rPr lang="el-GR" sz="2200" dirty="0">
                <a:latin typeface="Century Gothic" panose="020B0502020202020204" pitchFamily="34" charset="0"/>
              </a:rPr>
              <a:t>μακροπρόθεσμη</a:t>
            </a:r>
            <a:r>
              <a:rPr lang="en-US" sz="2200" dirty="0">
                <a:latin typeface="Century Gothic" panose="020B0502020202020204" pitchFamily="34" charset="0"/>
              </a:rPr>
              <a:t>, </a:t>
            </a:r>
            <a:r>
              <a:rPr lang="el-GR" sz="2200" dirty="0">
                <a:latin typeface="Century Gothic" panose="020B0502020202020204" pitchFamily="34" charset="0"/>
              </a:rPr>
              <a:t>παρουσιάζονται διαγραμματικά στο Σχήμα</a:t>
            </a:r>
            <a:r>
              <a:rPr lang="en-US" sz="2200" dirty="0">
                <a:latin typeface="Century Gothic" panose="020B0502020202020204" pitchFamily="34" charset="0"/>
              </a:rPr>
              <a:t> 16</a:t>
            </a:r>
          </a:p>
          <a:p>
            <a:pPr lvl="2"/>
            <a:r>
              <a:rPr lang="el-GR" sz="2200" dirty="0">
                <a:latin typeface="Century Gothic" panose="020B0502020202020204" pitchFamily="34" charset="0"/>
              </a:rPr>
              <a:t>Τόσο στη βραχυπρόθεσμη όσο και στη μακροπρόθεσμη ισορροπία, η προσφερόμενη ποσότητα του πραγματικού ΑΕΠ ισούται με τη ζητούμενη ποσότητα. Επομένως, ποια είναι η διαφορά μεταξύ βραχυπρόθεσμης και μακροπρόθεσμης ισορροπίας; </a:t>
            </a:r>
          </a:p>
          <a:p>
            <a:pPr lvl="2"/>
            <a:r>
              <a:rPr lang="el-GR" sz="2200" dirty="0">
                <a:latin typeface="Century Gothic" panose="020B0502020202020204" pitchFamily="34" charset="0"/>
              </a:rPr>
              <a:t>Στη μακροπρόθεσμη ισορροπία</a:t>
            </a:r>
            <a:r>
              <a:rPr lang="en-US" sz="2200" dirty="0">
                <a:latin typeface="Century Gothic" panose="020B0502020202020204" pitchFamily="34" charset="0"/>
              </a:rPr>
              <a:t>, </a:t>
            </a:r>
            <a:r>
              <a:rPr lang="el-GR" sz="2200" dirty="0">
                <a:latin typeface="Century Gothic" panose="020B0502020202020204" pitchFamily="34" charset="0"/>
              </a:rPr>
              <a:t>η προσφερόμενη και η ζητούμενη ποσότητα πραγματικού ΑΕΠ είναι ίσες με το φυσικό πραγματικό ΑΕΠ (γραφική παράσταση (β), ΄Σχήμα 16) </a:t>
            </a:r>
          </a:p>
          <a:p>
            <a:pPr lvl="2"/>
            <a:r>
              <a:rPr lang="el-GR" sz="2200" dirty="0">
                <a:latin typeface="Century Gothic" panose="020B0502020202020204" pitchFamily="34" charset="0"/>
              </a:rPr>
              <a:t>Στη βραχυπρόθεσμη ισορροπία</a:t>
            </a:r>
            <a:r>
              <a:rPr lang="en-US" sz="2200" dirty="0">
                <a:latin typeface="Century Gothic" panose="020B0502020202020204" pitchFamily="34" charset="0"/>
              </a:rPr>
              <a:t>, </a:t>
            </a:r>
            <a:r>
              <a:rPr lang="el-GR" sz="2200" dirty="0">
                <a:latin typeface="Century Gothic" panose="020B0502020202020204" pitchFamily="34" charset="0"/>
              </a:rPr>
              <a:t>η προσφερόμενη και η ζητούμενη ποσότητα πραγματικού ΑΕΠ είναι είναι μεγαλύτερες είτε μικρότερες από το φυσικό πραγματικό ΑΕΠ</a:t>
            </a:r>
            <a:endParaRPr lang="en-US" sz="2200" dirty="0">
              <a:latin typeface="Century Gothic" panose="020B0502020202020204" pitchFamily="34" charset="0"/>
            </a:endParaRP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956460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Καταστάσεις Ισορροπίας της Οικονομίας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43</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16</a:t>
            </a:r>
          </a:p>
        </p:txBody>
      </p:sp>
      <p:pic>
        <p:nvPicPr>
          <p:cNvPr id="5" name="Εικόνα 4">
            <a:extLst>
              <a:ext uri="{FF2B5EF4-FFF2-40B4-BE49-F238E27FC236}">
                <a16:creationId xmlns:a16="http://schemas.microsoft.com/office/drawing/2014/main" id="{B61DEF14-C734-46BD-96AB-A58F5FB0AD62}"/>
              </a:ext>
            </a:extLst>
          </p:cNvPr>
          <p:cNvPicPr>
            <a:picLocks noChangeAspect="1"/>
          </p:cNvPicPr>
          <p:nvPr/>
        </p:nvPicPr>
        <p:blipFill>
          <a:blip r:embed="rId2"/>
          <a:stretch>
            <a:fillRect/>
          </a:stretch>
        </p:blipFill>
        <p:spPr>
          <a:xfrm>
            <a:off x="2507322" y="1374656"/>
            <a:ext cx="6348033" cy="3517700"/>
          </a:xfrm>
          <a:prstGeom prst="rect">
            <a:avLst/>
          </a:prstGeom>
        </p:spPr>
      </p:pic>
      <p:pic>
        <p:nvPicPr>
          <p:cNvPr id="7" name="Εικόνα 6">
            <a:extLst>
              <a:ext uri="{FF2B5EF4-FFF2-40B4-BE49-F238E27FC236}">
                <a16:creationId xmlns:a16="http://schemas.microsoft.com/office/drawing/2014/main" id="{B748B72A-5329-4C50-8CD5-27C33476D792}"/>
              </a:ext>
            </a:extLst>
          </p:cNvPr>
          <p:cNvPicPr>
            <a:picLocks noChangeAspect="1"/>
          </p:cNvPicPr>
          <p:nvPr/>
        </p:nvPicPr>
        <p:blipFill>
          <a:blip r:embed="rId3"/>
          <a:stretch>
            <a:fillRect/>
          </a:stretch>
        </p:blipFill>
        <p:spPr>
          <a:xfrm>
            <a:off x="66835" y="4687732"/>
            <a:ext cx="2440487" cy="1851827"/>
          </a:xfrm>
          <a:prstGeom prst="rect">
            <a:avLst/>
          </a:prstGeom>
        </p:spPr>
      </p:pic>
    </p:spTree>
    <p:extLst>
      <p:ext uri="{BB962C8B-B14F-4D97-AF65-F5344CB8AC3E}">
        <p14:creationId xmlns:p14="http://schemas.microsoft.com/office/powerpoint/2010/main" val="304649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Οικονομία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6" name="Εικόνα 5">
            <a:extLst>
              <a:ext uri="{FF2B5EF4-FFF2-40B4-BE49-F238E27FC236}">
                <a16:creationId xmlns:a16="http://schemas.microsoft.com/office/drawing/2014/main" id="{F2788C52-EE14-4612-BFCD-CBA703C2298A}"/>
              </a:ext>
            </a:extLst>
          </p:cNvPr>
          <p:cNvPicPr>
            <a:picLocks noChangeAspect="1"/>
          </p:cNvPicPr>
          <p:nvPr/>
        </p:nvPicPr>
        <p:blipFill>
          <a:blip r:embed="rId2"/>
          <a:stretch>
            <a:fillRect/>
          </a:stretch>
        </p:blipFill>
        <p:spPr>
          <a:xfrm>
            <a:off x="2941980" y="1646089"/>
            <a:ext cx="5922498" cy="3319248"/>
          </a:xfrm>
          <a:prstGeom prst="rect">
            <a:avLst/>
          </a:prstGeom>
        </p:spPr>
      </p:pic>
      <p:pic>
        <p:nvPicPr>
          <p:cNvPr id="7" name="Εικόνα 6">
            <a:extLst>
              <a:ext uri="{FF2B5EF4-FFF2-40B4-BE49-F238E27FC236}">
                <a16:creationId xmlns:a16="http://schemas.microsoft.com/office/drawing/2014/main" id="{6A96A208-350F-41D0-9E0D-921ADF0CB59E}"/>
              </a:ext>
            </a:extLst>
          </p:cNvPr>
          <p:cNvPicPr>
            <a:picLocks noChangeAspect="1"/>
          </p:cNvPicPr>
          <p:nvPr/>
        </p:nvPicPr>
        <p:blipFill>
          <a:blip r:embed="rId3"/>
          <a:stretch>
            <a:fillRect/>
          </a:stretch>
        </p:blipFill>
        <p:spPr>
          <a:xfrm>
            <a:off x="180613" y="1646089"/>
            <a:ext cx="2550352" cy="4002258"/>
          </a:xfrm>
          <a:prstGeom prst="rect">
            <a:avLst/>
          </a:prstGeom>
        </p:spPr>
      </p:pic>
    </p:spTree>
    <p:extLst>
      <p:ext uri="{BB962C8B-B14F-4D97-AF65-F5344CB8AC3E}">
        <p14:creationId xmlns:p14="http://schemas.microsoft.com/office/powerpoint/2010/main" val="68137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(1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a:bodyPr>
          <a:lstStyle/>
          <a:p>
            <a:pPr lvl="1"/>
            <a:r>
              <a:rPr lang="el-GR" sz="2200" b="1" dirty="0">
                <a:latin typeface="Century Schoolbook" panose="02040604050505020304" pitchFamily="18" charset="0"/>
              </a:rPr>
              <a:t>Συνολική Ζήτηση</a:t>
            </a:r>
            <a:r>
              <a:rPr lang="en-US" sz="2200" b="1" dirty="0">
                <a:latin typeface="Century Schoolbook" panose="02040604050505020304" pitchFamily="18" charset="0"/>
              </a:rPr>
              <a:t>: </a:t>
            </a:r>
            <a:r>
              <a:rPr lang="el-GR" sz="2200" dirty="0">
                <a:latin typeface="Century Schoolbook" panose="02040604050505020304" pitchFamily="18" charset="0"/>
              </a:rPr>
              <a:t>Η ζητούμενη ποσότητα όλων των αγαθών και υπηρεσιών </a:t>
            </a:r>
            <a:r>
              <a:rPr lang="en-US" sz="2200" dirty="0">
                <a:latin typeface="Century Schoolbook" panose="02040604050505020304" pitchFamily="18" charset="0"/>
              </a:rPr>
              <a:t>(</a:t>
            </a:r>
            <a:r>
              <a:rPr lang="el-GR" sz="2200" dirty="0">
                <a:latin typeface="Century Schoolbook" panose="02040604050505020304" pitchFamily="18" charset="0"/>
              </a:rPr>
              <a:t>Πραγματικό ΑΕΠ</a:t>
            </a:r>
            <a:r>
              <a:rPr lang="en-US" sz="2200" dirty="0">
                <a:latin typeface="Century Schoolbook" panose="02040604050505020304" pitchFamily="18" charset="0"/>
              </a:rPr>
              <a:t>) </a:t>
            </a:r>
            <a:r>
              <a:rPr lang="el-GR" sz="2200" dirty="0">
                <a:latin typeface="Century Schoolbook" panose="02040604050505020304" pitchFamily="18" charset="0"/>
              </a:rPr>
              <a:t>σε διάφορα επίπεδα τιμών</a:t>
            </a:r>
            <a:r>
              <a:rPr lang="en-US" sz="2200" dirty="0">
                <a:latin typeface="Century Schoolbook" panose="02040604050505020304" pitchFamily="18" charset="0"/>
              </a:rPr>
              <a:t>, </a:t>
            </a:r>
            <a:r>
              <a:rPr lang="en-US" sz="2200" i="1" dirty="0">
                <a:latin typeface="Century Schoolbook" panose="02040604050505020304" pitchFamily="18" charset="0"/>
              </a:rPr>
              <a:t>ceteris paribus</a:t>
            </a:r>
          </a:p>
          <a:p>
            <a:pPr lvl="1"/>
            <a:endParaRPr lang="en-US" sz="2200" b="1" dirty="0">
              <a:latin typeface="Century Gothic" panose="020B0502020202020204" pitchFamily="34" charset="0"/>
            </a:endParaRPr>
          </a:p>
          <a:p>
            <a:pPr lvl="1"/>
            <a:endParaRPr lang="en-US" sz="2200" b="1" dirty="0">
              <a:latin typeface="Century Gothic" panose="020B0502020202020204" pitchFamily="34" charset="0"/>
            </a:endParaRPr>
          </a:p>
          <a:p>
            <a:pPr lvl="1"/>
            <a:endParaRPr lang="en-US" sz="2200" b="1" dirty="0">
              <a:latin typeface="Century Gothic" panose="020B0502020202020204" pitchFamily="34" charset="0"/>
            </a:endParaRPr>
          </a:p>
          <a:p>
            <a:pPr lvl="1"/>
            <a:endParaRPr lang="en-US" sz="2200" b="1" dirty="0">
              <a:latin typeface="Century Gothic" panose="020B0502020202020204" pitchFamily="34" charset="0"/>
            </a:endParaRPr>
          </a:p>
          <a:p>
            <a:pPr lvl="1"/>
            <a:endParaRPr lang="en-US" sz="2200" b="1" dirty="0">
              <a:latin typeface="Century Gothic" panose="020B0502020202020204" pitchFamily="34" charset="0"/>
            </a:endParaRPr>
          </a:p>
          <a:p>
            <a:pPr lvl="1"/>
            <a:r>
              <a:rPr lang="el-GR" sz="2200" b="1" dirty="0">
                <a:latin typeface="Century Schoolbook" panose="02040604050505020304" pitchFamily="18" charset="0"/>
              </a:rPr>
              <a:t>Καμπύλη Συνολικής Ζήτησης</a:t>
            </a:r>
            <a:r>
              <a:rPr lang="en-US" sz="2200" b="1" dirty="0">
                <a:latin typeface="Century Schoolbook" panose="02040604050505020304" pitchFamily="18" charset="0"/>
              </a:rPr>
              <a:t>: </a:t>
            </a:r>
            <a:r>
              <a:rPr lang="el-GR" sz="2200" dirty="0">
                <a:latin typeface="Century Schoolbook" panose="02040604050505020304" pitchFamily="18" charset="0"/>
              </a:rPr>
              <a:t>Μία καμπύλη που παρουσιάζει τη ζητούμενη ποσότητα για όλα τα αγαθά και τις υπηρεσίες (πραγματικό ΑΕΠ) σε διαφορετικά επίπεδα τιμών</a:t>
            </a:r>
            <a:r>
              <a:rPr lang="en-US" sz="2200" dirty="0">
                <a:latin typeface="Century Schoolbook" panose="02040604050505020304" pitchFamily="18" charset="0"/>
              </a:rPr>
              <a:t>, </a:t>
            </a:r>
            <a:r>
              <a:rPr lang="en-US" sz="2200" i="1" dirty="0">
                <a:latin typeface="Century Schoolbook" panose="02040604050505020304" pitchFamily="18" charset="0"/>
              </a:rPr>
              <a:t>ceteris paribus</a:t>
            </a: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pic>
        <p:nvPicPr>
          <p:cNvPr id="4" name="Εικόνα 3">
            <a:extLst>
              <a:ext uri="{FF2B5EF4-FFF2-40B4-BE49-F238E27FC236}">
                <a16:creationId xmlns:a16="http://schemas.microsoft.com/office/drawing/2014/main" id="{2F85D754-08EC-4DA6-BCB5-924C222E572B}"/>
              </a:ext>
            </a:extLst>
          </p:cNvPr>
          <p:cNvPicPr>
            <a:picLocks noChangeAspect="1"/>
          </p:cNvPicPr>
          <p:nvPr/>
        </p:nvPicPr>
        <p:blipFill>
          <a:blip r:embed="rId2"/>
          <a:stretch>
            <a:fillRect/>
          </a:stretch>
        </p:blipFill>
        <p:spPr>
          <a:xfrm>
            <a:off x="2362152" y="2642431"/>
            <a:ext cx="4332849" cy="1768346"/>
          </a:xfrm>
          <a:prstGeom prst="rect">
            <a:avLst/>
          </a:prstGeom>
        </p:spPr>
      </p:pic>
    </p:spTree>
    <p:extLst>
      <p:ext uri="{BB962C8B-B14F-4D97-AF65-F5344CB8AC3E}">
        <p14:creationId xmlns:p14="http://schemas.microsoft.com/office/powerpoint/2010/main" val="255229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ΚΑΜΠΥΛΗ ΣΥΝΟΛΙΚΗΣ ΖΗΤΗΣΗΣ</a:t>
            </a:r>
            <a:r>
              <a:rPr lang="en-US" dirty="0"/>
              <a:t>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5" name="Εικόνα 4">
            <a:extLst>
              <a:ext uri="{FF2B5EF4-FFF2-40B4-BE49-F238E27FC236}">
                <a16:creationId xmlns:a16="http://schemas.microsoft.com/office/drawing/2014/main" id="{0E24895E-9F76-4A62-BDAA-C716F0521C03}"/>
              </a:ext>
            </a:extLst>
          </p:cNvPr>
          <p:cNvPicPr>
            <a:picLocks noChangeAspect="1"/>
          </p:cNvPicPr>
          <p:nvPr/>
        </p:nvPicPr>
        <p:blipFill>
          <a:blip r:embed="rId2"/>
          <a:stretch>
            <a:fillRect/>
          </a:stretch>
        </p:blipFill>
        <p:spPr>
          <a:xfrm>
            <a:off x="3293607" y="1840263"/>
            <a:ext cx="5161076" cy="3884260"/>
          </a:xfrm>
          <a:prstGeom prst="rect">
            <a:avLst/>
          </a:prstGeom>
        </p:spPr>
      </p:pic>
      <p:pic>
        <p:nvPicPr>
          <p:cNvPr id="7" name="Εικόνα 6">
            <a:extLst>
              <a:ext uri="{FF2B5EF4-FFF2-40B4-BE49-F238E27FC236}">
                <a16:creationId xmlns:a16="http://schemas.microsoft.com/office/drawing/2014/main" id="{0BC4DE25-5600-4885-B313-EEE0E6AC8B55}"/>
              </a:ext>
            </a:extLst>
          </p:cNvPr>
          <p:cNvPicPr>
            <a:picLocks noChangeAspect="1"/>
          </p:cNvPicPr>
          <p:nvPr/>
        </p:nvPicPr>
        <p:blipFill>
          <a:blip r:embed="rId3"/>
          <a:stretch>
            <a:fillRect/>
          </a:stretch>
        </p:blipFill>
        <p:spPr>
          <a:xfrm>
            <a:off x="339376" y="3545059"/>
            <a:ext cx="2285587" cy="1773300"/>
          </a:xfrm>
          <a:prstGeom prst="rect">
            <a:avLst/>
          </a:prstGeom>
        </p:spPr>
      </p:pic>
    </p:spTree>
    <p:extLst>
      <p:ext uri="{BB962C8B-B14F-4D97-AF65-F5344CB8AC3E}">
        <p14:creationId xmlns:p14="http://schemas.microsoft.com/office/powerpoint/2010/main" val="275259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(2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Γιατί η Καμπύλη Ζήτησης Έχει Αρνητική Κλίση;</a:t>
            </a:r>
            <a:endParaRPr lang="en-US" b="1" dirty="0"/>
          </a:p>
          <a:p>
            <a:pPr lvl="2"/>
            <a:r>
              <a:rPr lang="el-GR" b="1" dirty="0">
                <a:solidFill>
                  <a:srgbClr val="87004A"/>
                </a:solidFill>
              </a:rPr>
              <a:t>Αποτέλεσμα Πραγματικών Διαθεσίμων</a:t>
            </a:r>
            <a:r>
              <a:rPr lang="en-US" b="1" dirty="0"/>
              <a:t>: </a:t>
            </a:r>
            <a:r>
              <a:rPr lang="el-GR" dirty="0"/>
              <a:t>Η αλλαγή στην αγοραστική δύναμη σε περιουσιακά στοιχεία σε δολάρια που προκύπτει από μια αλλαγή στο επίπεδο τιμών</a:t>
            </a:r>
            <a:endParaRPr lang="en-US" dirty="0"/>
          </a:p>
          <a:p>
            <a:pPr lvl="2"/>
            <a:r>
              <a:rPr lang="el-GR" b="1" dirty="0">
                <a:solidFill>
                  <a:srgbClr val="87004A"/>
                </a:solidFill>
              </a:rPr>
              <a:t>Νομισματικός Πλούτος</a:t>
            </a:r>
            <a:r>
              <a:rPr lang="en-US" b="1" dirty="0"/>
              <a:t>: </a:t>
            </a:r>
            <a:r>
              <a:rPr lang="el-GR" dirty="0"/>
              <a:t>Η αξία των περιουσιακών στοιχείων ενός ατόμου. Ο πλούτος, σε αντίθεση με τον νομισματικό πλούτο, αναφέρεται στην αξία όλων των περιουσιακών στοιχείων, τόσο νομισματικών όσο και μη νομισματικών. Εν συντομία, ο πλούτος ενός ατόμου ισούται με το άθροισμα του νομισματικού (π.χ. $1.000 σε μετρητά) και του μη νομισματικού του πλούτου (π.χ. Ένα αυτοκίνητο ή ένα σπίτι)</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07369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8-2 </a:t>
            </a:r>
            <a:r>
              <a:rPr lang="el-GR" dirty="0"/>
              <a:t>Συνολική Ζήτηση </a:t>
            </a:r>
            <a:r>
              <a:rPr lang="en-US" sz="1400" dirty="0"/>
              <a:t>(3 </a:t>
            </a:r>
            <a:r>
              <a:rPr lang="el-GR" sz="1400" dirty="0"/>
              <a:t>από</a:t>
            </a:r>
            <a:r>
              <a:rPr lang="en-US" sz="1400" dirty="0"/>
              <a:t> 12)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sz="2200" b="1" dirty="0">
                <a:latin typeface="Century Gothic" panose="020B0502020202020204" pitchFamily="34" charset="0"/>
              </a:rPr>
              <a:t>8-2</a:t>
            </a:r>
            <a:r>
              <a:rPr lang="el-GR" sz="2200" b="1" dirty="0">
                <a:latin typeface="Century Gothic" panose="020B0502020202020204" pitchFamily="34" charset="0"/>
              </a:rPr>
              <a:t>α</a:t>
            </a:r>
            <a:r>
              <a:rPr lang="en-US" sz="2200" b="1" dirty="0">
                <a:latin typeface="Century Gothic" panose="020B0502020202020204" pitchFamily="34" charset="0"/>
              </a:rPr>
              <a:t> </a:t>
            </a:r>
            <a:r>
              <a:rPr lang="el-GR" sz="2200" b="1" dirty="0">
                <a:latin typeface="Century Gothic" panose="020B0502020202020204" pitchFamily="34" charset="0"/>
              </a:rPr>
              <a:t>Γιατί η Καμπύλη Ζήτησης Έχει Αρνητική Κλίση;</a:t>
            </a:r>
            <a:r>
              <a:rPr lang="en-US" sz="2200" b="1" dirty="0">
                <a:latin typeface="Century Gothic" panose="020B0502020202020204" pitchFamily="34" charset="0"/>
              </a:rPr>
              <a:t> </a:t>
            </a:r>
            <a:r>
              <a:rPr lang="en-US" sz="1400" dirty="0">
                <a:latin typeface="Century Gothic" panose="020B0502020202020204" pitchFamily="34" charset="0"/>
              </a:rPr>
              <a:t>(</a:t>
            </a:r>
            <a:r>
              <a:rPr lang="el-GR" sz="1400" dirty="0">
                <a:latin typeface="Century Gothic" panose="020B0502020202020204" pitchFamily="34" charset="0"/>
              </a:rPr>
              <a:t>συνέχεια</a:t>
            </a:r>
            <a:r>
              <a:rPr lang="en-US" sz="1400" dirty="0">
                <a:latin typeface="Century Gothic" panose="020B0502020202020204" pitchFamily="34" charset="0"/>
              </a:rPr>
              <a:t>)</a:t>
            </a:r>
            <a:endParaRPr lang="en-US" b="1" dirty="0"/>
          </a:p>
          <a:p>
            <a:pPr lvl="2"/>
            <a:r>
              <a:rPr lang="el-GR" dirty="0"/>
              <a:t>Λόγω τριών δυνάμεων</a:t>
            </a:r>
            <a:r>
              <a:rPr lang="en-US" dirty="0"/>
              <a:t>: </a:t>
            </a:r>
          </a:p>
          <a:p>
            <a:pPr lvl="3"/>
            <a:r>
              <a:rPr lang="el-GR" b="1" dirty="0"/>
              <a:t>Αγοραστική Δύναμη</a:t>
            </a:r>
            <a:r>
              <a:rPr lang="en-US" b="1" dirty="0"/>
              <a:t>: </a:t>
            </a:r>
            <a:r>
              <a:rPr lang="el-GR" dirty="0"/>
              <a:t>Η ποσότητα των αγαθών και των υπηρεσιών που μπορούν να αγοραστούν με μία μονάδα χρήματος. Η αγοραστική δύναμη και το επίπεδο τιμών έχουν αντιστρόφως ανάλογη σχέση: καθώς το επίπεδο τιμών αυξάνεται (μειώνεται), η αγοραστική δύναμη μειώνεται (αυξάνεται)</a:t>
            </a:r>
          </a:p>
          <a:p>
            <a:pPr lvl="3"/>
            <a:r>
              <a:rPr lang="el-GR" b="1" dirty="0"/>
              <a:t>Αποτέλεσμα Επιτοκίων</a:t>
            </a:r>
            <a:r>
              <a:rPr lang="en-US" b="1" dirty="0"/>
              <a:t>: </a:t>
            </a:r>
            <a:r>
              <a:rPr lang="el-GR" dirty="0"/>
              <a:t>Οι αλλαγές στις αγορές των νοικοκυριών και των επιχειρήσεων καθώς αλλάζουν τα επιτόκια (με άλλα λόγια, μια αντανάκλαση της αλλαγής στη ζήτηση ή την προσφορά των πιστώσεων εξαιτίας αλλαγών στο επίπεδο τιμών)</a:t>
            </a:r>
            <a:endParaRPr lang="en-US" dirty="0"/>
          </a:p>
          <a:p>
            <a:pPr lvl="3"/>
            <a:r>
              <a:rPr lang="el-GR" b="1" dirty="0"/>
              <a:t>Αποτέλεσμα Διεθνούς Εμπορίου</a:t>
            </a:r>
            <a:r>
              <a:rPr lang="en-US" b="1" dirty="0"/>
              <a:t>:</a:t>
            </a:r>
            <a:r>
              <a:rPr lang="en-US" dirty="0"/>
              <a:t> </a:t>
            </a:r>
            <a:r>
              <a:rPr lang="el-GR" dirty="0"/>
              <a:t>Η αλλαγή στις δαπάνες του τομέα του του εξωτερικολύ, καθώς αλλάζει το επίπεδο τιμών</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02378870"/>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59</TotalTime>
  <Words>2591</Words>
  <Application>Microsoft Office PowerPoint</Application>
  <PresentationFormat>Προβολή στην οθόνη (4:3)</PresentationFormat>
  <Paragraphs>229</Paragraphs>
  <Slides>43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43</vt:i4>
      </vt:variant>
    </vt:vector>
  </HeadingPairs>
  <TitlesOfParts>
    <vt:vector size="52" baseType="lpstr">
      <vt:lpstr>Arial</vt:lpstr>
      <vt:lpstr>Arial Narrow</vt:lpstr>
      <vt:lpstr>Arial Narrow Bold</vt:lpstr>
      <vt:lpstr>Calibri</vt:lpstr>
      <vt:lpstr>Century Gothic</vt:lpstr>
      <vt:lpstr>Century Schoolbook</vt:lpstr>
      <vt:lpstr>Lucida Grande</vt:lpstr>
      <vt:lpstr>Palatino Linotype</vt:lpstr>
      <vt:lpstr>Arnold12e_new</vt:lpstr>
      <vt:lpstr>8</vt:lpstr>
      <vt:lpstr>Παρουσίαση του PowerPoint</vt:lpstr>
      <vt:lpstr>8-1  Ένας Τρόπος Αντιμετώπισης της Οικονομίας (1 από 2) </vt:lpstr>
      <vt:lpstr>8-1  Ένας Τρόπος Αντιμετώπισης της Οικονομίας (2 από 2) </vt:lpstr>
      <vt:lpstr>Μια Οικονομία</vt:lpstr>
      <vt:lpstr>8-2  Συνολική Ζήτηση (1 από 12) </vt:lpstr>
      <vt:lpstr>Η ΚΑΜΠΥΛΗ ΣΥΝΟΛΙΚΗΣ ΖΗΤΗΣΗΣ </vt:lpstr>
      <vt:lpstr>8-2 Συνολική Ζήτηση (2 από 12) </vt:lpstr>
      <vt:lpstr>8-2 Συνολική Ζήτηση (3 από 12) </vt:lpstr>
      <vt:lpstr>Γιατί η Καμπύλη Ζήτησης Έχει Αρνητική Κλίση (1 από 2) </vt:lpstr>
      <vt:lpstr>Γιατί η Καμπύλη Ζήτησης Έχει Αρνητική Κλίση (2 από 2) </vt:lpstr>
      <vt:lpstr>8-2 Συνολική Ζήτηση (4 από 12) </vt:lpstr>
      <vt:lpstr>8-2 Συνολική Ζήτηση (5 από 12) </vt:lpstr>
      <vt:lpstr>Μια Αλλαγή στη Ζητούμενη Ποσότητα του Πραγματικού ΑΕΠ vs Μια Αλλαγή στη Συνολική Ζήτηση</vt:lpstr>
      <vt:lpstr>8-2 Συνολική Ζήτηση (6 από 12) </vt:lpstr>
      <vt:lpstr>8-2 Συνολική Ζήτηση (7 από 12) </vt:lpstr>
      <vt:lpstr>Αλλαγές στη Συνολική Ζήτηση</vt:lpstr>
      <vt:lpstr>8-2 Συνολική Ζήτηση (8 από 12) </vt:lpstr>
      <vt:lpstr>8-2 Συνολική Ζήτηση (9 από 12) </vt:lpstr>
      <vt:lpstr>8-2 Συνολική Ζήτηση (10 από 12) </vt:lpstr>
      <vt:lpstr>Παράγοντες που Αλλάζουν τη Συνολική Ζήτηση</vt:lpstr>
      <vt:lpstr>8-2 Συνολική Ζήτηση (11 από 12) </vt:lpstr>
      <vt:lpstr>8-2 Συνολική Ζήτηση (12 από 12) </vt:lpstr>
      <vt:lpstr>8-3  Βραχυπρόθεσμη Συνολική Προσφορά (1 από 2) </vt:lpstr>
      <vt:lpstr>Η Καμπύλη Βραχυπρόθεσμης Συνολικής Προσφοράς</vt:lpstr>
      <vt:lpstr>8-3  Βραχυπρόθεσμη Συνολική Προσφορά (2 από 2) </vt:lpstr>
      <vt:lpstr>Μισθοί και Μια Μετατόπιση στην Καμπύλη Βραχυπρόθεσμης Συνολικής Προσφοράς</vt:lpstr>
      <vt:lpstr>Αλλαγές στη Βραχυπρόθεσμη Συνολική Ζήτηση</vt:lpstr>
      <vt:lpstr>8-4  Συνδυάζοντας την AD και την SRAS: Βραχυπρόθεσμη Ισορροπία (1 από 3) </vt:lpstr>
      <vt:lpstr>Βραχυπρόθεσμη Ισορροπία</vt:lpstr>
      <vt:lpstr>Αλλαγές στη Βραχυπρόθεσμη Ισορροπία της Οικονομίας</vt:lpstr>
      <vt:lpstr>8-4  Συνδυάζοντας την AD και την SRAS: Βραχυπρόθεσμη Ισορροπία (2 από 3) </vt:lpstr>
      <vt:lpstr>Πώς Επηρεάζει Ένας Παράγοντας το Επίπεδο Τιμών και το Πραγματικό ΑΕΠ Βραχυπρόθεσμα;</vt:lpstr>
      <vt:lpstr>Αλλαγές στη Συνολική Ζήτηση και στη Βραχυπρόθεσμη Συνολική Προσφορά (1 από 2) </vt:lpstr>
      <vt:lpstr>Αλλαγές στη Συνολική Ζήτηση και στη Βραχυπρόθεσμη Συνολική Προσφορά (2 από 2) </vt:lpstr>
      <vt:lpstr>8-4  Συνδυάζοντας την AD και την SRAS: Βραχυπρόθεσμη Ισορροπία (3 από 3) </vt:lpstr>
      <vt:lpstr>Ένα Ανακεφαλαιωτικό Σχήμα για τη Συνολική Ζήτηση και τη Βραχυπρόθεσμη Συνολική Προσφορά</vt:lpstr>
      <vt:lpstr>8-5  Μακροπρόθεσμη Συνολική Προσφορά (1 από 4) </vt:lpstr>
      <vt:lpstr>8-5 Μακροπρόθεσμη Συνολική Προσφορά (2 από 4) </vt:lpstr>
      <vt:lpstr>8-5 Μακροπρόθεσμη Συνολική Προσφορά (3 από 4) </vt:lpstr>
      <vt:lpstr>Καμπύλη Μακροπρόθεσμης Συνολικής Προσφοράς (LRAS)</vt:lpstr>
      <vt:lpstr>8-5 Μακροπρόθεσμη Συνολική Προσφορά (4 από 4) </vt:lpstr>
      <vt:lpstr>Καταστάσεις Ισορροπίας της Οικονομίας</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159</cp:revision>
  <dcterms:created xsi:type="dcterms:W3CDTF">2017-01-09T20:37:40Z</dcterms:created>
  <dcterms:modified xsi:type="dcterms:W3CDTF">2021-06-29T11:29:15Z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e47c19-e68f-4046-bf94-918d2dcc81ee_Enabled">
    <vt:lpwstr>true</vt:lpwstr>
  </property>
  <property fmtid="{D5CDD505-2E9C-101B-9397-08002B2CF9AE}" pid="3" name="MSIP_Label_a4e47c19-e68f-4046-bf94-918d2dcc81ee_SetDate">
    <vt:lpwstr>2020-11-21T08:22:31Z</vt:lpwstr>
  </property>
  <property fmtid="{D5CDD505-2E9C-101B-9397-08002B2CF9AE}" pid="4" name="MSIP_Label_a4e47c19-e68f-4046-bf94-918d2dcc81ee_Method">
    <vt:lpwstr>Standard</vt:lpwstr>
  </property>
  <property fmtid="{D5CDD505-2E9C-101B-9397-08002B2CF9AE}" pid="5" name="MSIP_Label_a4e47c19-e68f-4046-bf94-918d2dcc81ee_Name">
    <vt:lpwstr>Business Use Only</vt:lpwstr>
  </property>
  <property fmtid="{D5CDD505-2E9C-101B-9397-08002B2CF9AE}" pid="6" name="MSIP_Label_a4e47c19-e68f-4046-bf94-918d2dcc81ee_SiteId">
    <vt:lpwstr>34cd94b5-d86c-447f-8d9b-81b4ff94d329</vt:lpwstr>
  </property>
  <property fmtid="{D5CDD505-2E9C-101B-9397-08002B2CF9AE}" pid="7" name="MSIP_Label_a4e47c19-e68f-4046-bf94-918d2dcc81ee_ActionId">
    <vt:lpwstr>ab140af9-2aa6-4dbf-8bcc-17bb2257e83a</vt:lpwstr>
  </property>
  <property fmtid="{D5CDD505-2E9C-101B-9397-08002B2CF9AE}" pid="8" name="MSIP_Label_a4e47c19-e68f-4046-bf94-918d2dcc81ee_ContentBits">
    <vt:lpwstr>0</vt:lpwstr>
  </property>
</Properties>
</file>