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9" r:id="rId5"/>
    <p:sldId id="261"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solidFill>
                  <a:prstClr val="black">
                    <a:tint val="75000"/>
                  </a:prstClr>
                </a:solidFill>
              </a:rPr>
              <a:pPr/>
              <a:t>7/3/2015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791073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solidFill>
                  <a:prstClr val="black">
                    <a:tint val="75000"/>
                  </a:prstClr>
                </a:solidFill>
              </a:rPr>
              <a:pPr/>
              <a:t>7/3/2015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784043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solidFill>
                  <a:prstClr val="black">
                    <a:tint val="75000"/>
                  </a:prstClr>
                </a:solidFill>
              </a:rPr>
              <a:pPr/>
              <a:t>7/3/2015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51774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solidFill>
                  <a:prstClr val="black">
                    <a:tint val="75000"/>
                  </a:prstClr>
                </a:solidFill>
              </a:rPr>
              <a:pPr/>
              <a:t>7/3/2015</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86536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solidFill>
                  <a:prstClr val="black">
                    <a:tint val="75000"/>
                  </a:prstClr>
                </a:solidFill>
              </a:rPr>
              <a:pPr/>
              <a:t>7/3/2015</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1497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solidFill>
                  <a:prstClr val="black">
                    <a:tint val="75000"/>
                  </a:prstClr>
                </a:solidFill>
              </a:rPr>
              <a:pPr/>
              <a:t>7/3/2015</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777411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solidFill>
                  <a:prstClr val="black">
                    <a:tint val="75000"/>
                  </a:prstClr>
                </a:solidFill>
              </a:rPr>
              <a:pPr/>
              <a:t>7/3/2015</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08556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solidFill>
                  <a:prstClr val="black">
                    <a:tint val="75000"/>
                  </a:prstClr>
                </a:solidFill>
              </a:rPr>
              <a:pPr/>
              <a:t>7/3/2015</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07448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solidFill>
                  <a:prstClr val="black">
                    <a:tint val="75000"/>
                  </a:prstClr>
                </a:solidFill>
              </a:rPr>
              <a:pPr/>
              <a:t>7/3/2015</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16346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solidFill>
                  <a:prstClr val="black">
                    <a:tint val="75000"/>
                  </a:prstClr>
                </a:solidFill>
              </a:rPr>
              <a:pPr/>
              <a:t>7/3/2015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753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solidFill>
                  <a:prstClr val="black">
                    <a:tint val="75000"/>
                  </a:prstClr>
                </a:solidFill>
              </a:rPr>
              <a:pPr/>
              <a:t>7/3/2015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6173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solidFill>
                  <a:prstClr val="black">
                    <a:tint val="75000"/>
                  </a:prstClr>
                </a:solidFill>
              </a:rPr>
              <a:pPr/>
              <a:t>7/3/2015</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7259197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25470"/>
          </a:xfrm>
        </p:spPr>
        <p:txBody>
          <a:bodyPr>
            <a:normAutofit/>
          </a:bodyPr>
          <a:lstStyle/>
          <a:p>
            <a:r>
              <a:rPr lang="el-GR" sz="2400" b="1" u="sng" dirty="0" smtClean="0">
                <a:solidFill>
                  <a:schemeClr val="accent1"/>
                </a:solidFill>
                <a:effectLst>
                  <a:outerShdw blurRad="38100" dist="38100" dir="2700000" algn="tl">
                    <a:srgbClr val="000000">
                      <a:alpha val="43137"/>
                    </a:srgbClr>
                  </a:outerShdw>
                </a:effectLst>
              </a:rPr>
              <a:t>Φυλή και Χωρικός Διαχωρισμός</a:t>
            </a:r>
            <a:endParaRPr lang="el-GR" sz="2400" dirty="0">
              <a:solidFill>
                <a:schemeClr val="accent1"/>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457200" y="1142984"/>
            <a:ext cx="8229600" cy="4983179"/>
          </a:xfrm>
        </p:spPr>
        <p:txBody>
          <a:bodyPr>
            <a:normAutofit fontScale="55000" lnSpcReduction="20000"/>
          </a:bodyPr>
          <a:lstStyle/>
          <a:p>
            <a:pPr>
              <a:buNone/>
            </a:pPr>
            <a:endParaRPr lang="el-GR" dirty="0" smtClean="0"/>
          </a:p>
          <a:p>
            <a:pPr>
              <a:buNone/>
            </a:pPr>
            <a:r>
              <a:rPr lang="el-GR" b="1" dirty="0" smtClean="0"/>
              <a:t>	Στον καθημερινό λόγο, οι έννοιες ‘φυλή’ και ‘έθνος’ έχουν παρόμοιο νόημα.</a:t>
            </a:r>
            <a:endParaRPr lang="el-GR" dirty="0" smtClean="0"/>
          </a:p>
          <a:p>
            <a:pPr>
              <a:buNone/>
            </a:pPr>
            <a:endParaRPr lang="el-GR" dirty="0" smtClean="0"/>
          </a:p>
          <a:p>
            <a:pPr>
              <a:buNone/>
            </a:pPr>
            <a:r>
              <a:rPr lang="el-GR" b="1" dirty="0" smtClean="0"/>
              <a:t>	Η ’φυλή’ δεν αναγνωρίζει απλά τις φυσιογνωμικές διαφορές που υπάρχουν ανάμεσα στους ανθρώπους: </a:t>
            </a:r>
            <a:endParaRPr lang="el-GR" dirty="0" smtClean="0"/>
          </a:p>
          <a:p>
            <a:pPr>
              <a:buNone/>
            </a:pPr>
            <a:endParaRPr lang="el-GR" dirty="0" smtClean="0"/>
          </a:p>
          <a:p>
            <a:pPr lvl="1">
              <a:buNone/>
            </a:pPr>
            <a:r>
              <a:rPr lang="el-GR" sz="3600" b="1" dirty="0" smtClean="0"/>
              <a:t>	…υπονοεί ότι στη βάση των παραπάνω διαφορετικών χαρακτηριστικών οι άνθρωποι είναι δυνατόν να διαιρεθούν σε διακριτές ομάδες (φυλές, ράτσες)</a:t>
            </a:r>
            <a:endParaRPr lang="el-GR" sz="3600" dirty="0" smtClean="0"/>
          </a:p>
          <a:p>
            <a:pPr>
              <a:buNone/>
            </a:pPr>
            <a:endParaRPr lang="el-GR" dirty="0" smtClean="0"/>
          </a:p>
          <a:p>
            <a:pPr>
              <a:buNone/>
            </a:pPr>
            <a:endParaRPr lang="el-GR" b="1" dirty="0" smtClean="0"/>
          </a:p>
          <a:p>
            <a:pPr>
              <a:buNone/>
            </a:pPr>
            <a:r>
              <a:rPr lang="el-GR" b="1" dirty="0" smtClean="0"/>
              <a:t>	Οι κοινωνικές διαστρωματώσεις, ανομοιότητες και ανισότητες, υποστηρίζεται, αντανακλούν αυτές τις φυσιογνωμικές διαφορές</a:t>
            </a:r>
          </a:p>
          <a:p>
            <a:pPr>
              <a:buNone/>
            </a:pPr>
            <a:endParaRPr lang="el-GR" b="1" dirty="0" smtClean="0"/>
          </a:p>
          <a:p>
            <a:pPr>
              <a:buNone/>
            </a:pPr>
            <a:endParaRPr lang="el-GR" b="1" dirty="0" smtClean="0"/>
          </a:p>
          <a:p>
            <a:pPr>
              <a:buNone/>
            </a:pPr>
            <a:endParaRPr lang="el-GR" b="1" dirty="0" smtClean="0"/>
          </a:p>
          <a:p>
            <a:pPr>
              <a:buNone/>
            </a:pPr>
            <a:r>
              <a:rPr lang="el-GR" sz="3600" b="1" dirty="0" smtClean="0">
                <a:effectLst>
                  <a:outerShdw blurRad="38100" dist="38100" dir="2700000" algn="tl">
                    <a:srgbClr val="000000">
                      <a:alpha val="43137"/>
                    </a:srgbClr>
                  </a:outerShdw>
                </a:effectLst>
              </a:rPr>
              <a:t>	Αναγωγή διαφορετικών στάσεων, </a:t>
            </a:r>
            <a:r>
              <a:rPr lang="el-GR" sz="3600" b="1" dirty="0" err="1" smtClean="0">
                <a:effectLst>
                  <a:outerShdw blurRad="38100" dist="38100" dir="2700000" algn="tl">
                    <a:srgbClr val="000000">
                      <a:alpha val="43137"/>
                    </a:srgbClr>
                  </a:outerShdw>
                </a:effectLst>
              </a:rPr>
              <a:t>παρεκκλίνουσων</a:t>
            </a:r>
            <a:r>
              <a:rPr lang="el-GR" sz="3600" b="1" dirty="0" smtClean="0">
                <a:effectLst>
                  <a:outerShdw blurRad="38100" dist="38100" dir="2700000" algn="tl">
                    <a:srgbClr val="000000">
                      <a:alpha val="43137"/>
                    </a:srgbClr>
                  </a:outerShdw>
                </a:effectLst>
              </a:rPr>
              <a:t> συμπεριφορών και πολιτισμικών ιδιαιτεροτήτων, σε έμφυτες βιολογικές προδιαθέσεις</a:t>
            </a:r>
          </a:p>
          <a:p>
            <a:endParaRPr lang="el-GR" dirty="0"/>
          </a:p>
        </p:txBody>
      </p:sp>
      <p:sp>
        <p:nvSpPr>
          <p:cNvPr id="4" name="3 - Βέλος προς τα κάτω"/>
          <p:cNvSpPr/>
          <p:nvPr/>
        </p:nvSpPr>
        <p:spPr>
          <a:xfrm rot="10800000" flipH="1" flipV="1">
            <a:off x="3000364" y="4786322"/>
            <a:ext cx="525786" cy="3114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5" name="4 - Βέλος προς τα κάτω"/>
          <p:cNvSpPr/>
          <p:nvPr/>
        </p:nvSpPr>
        <p:spPr>
          <a:xfrm rot="10800000" flipH="1" flipV="1">
            <a:off x="4000496" y="4929198"/>
            <a:ext cx="525786" cy="3114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 name="5 - Βέλος προς τα κάτω"/>
          <p:cNvSpPr/>
          <p:nvPr/>
        </p:nvSpPr>
        <p:spPr>
          <a:xfrm rot="10800000" flipH="1" flipV="1">
            <a:off x="5000628" y="4786322"/>
            <a:ext cx="525786" cy="3114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val="2494195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25470"/>
          </a:xfrm>
        </p:spPr>
        <p:txBody>
          <a:bodyPr>
            <a:normAutofit/>
          </a:bodyPr>
          <a:lstStyle/>
          <a:p>
            <a:r>
              <a:rPr lang="el-GR" sz="2400" b="1" u="sng" dirty="0" smtClean="0">
                <a:solidFill>
                  <a:schemeClr val="accent1"/>
                </a:solidFill>
                <a:effectLst>
                  <a:outerShdw blurRad="38100" dist="38100" dir="2700000" algn="tl">
                    <a:srgbClr val="000000">
                      <a:alpha val="43137"/>
                    </a:srgbClr>
                  </a:outerShdw>
                </a:effectLst>
              </a:rPr>
              <a:t>Αρνητικά χαρακτηριστικά χωρικού διαχωρισμού</a:t>
            </a:r>
            <a:endParaRPr lang="el-GR" sz="2400" dirty="0">
              <a:solidFill>
                <a:schemeClr val="accent1"/>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428596" y="1285860"/>
            <a:ext cx="8229600" cy="4525963"/>
          </a:xfrm>
        </p:spPr>
        <p:txBody>
          <a:bodyPr>
            <a:normAutofit fontScale="92500" lnSpcReduction="10000"/>
          </a:bodyPr>
          <a:lstStyle/>
          <a:p>
            <a:pPr>
              <a:buNone/>
            </a:pPr>
            <a:endParaRPr lang="el-GR" sz="2800" dirty="0" smtClean="0"/>
          </a:p>
          <a:p>
            <a:pPr lvl="1"/>
            <a:r>
              <a:rPr lang="el-GR" b="1" dirty="0" smtClean="0"/>
              <a:t>Αποτέλεσμα προσπαθειών περιχαράκωσης μειονοτικών ομάδων σε χαμηλότερου επιπέδου οικιστικές συνθήκες.</a:t>
            </a:r>
            <a:endParaRPr lang="el-GR" sz="2400" dirty="0" smtClean="0"/>
          </a:p>
          <a:p>
            <a:pPr>
              <a:buNone/>
            </a:pPr>
            <a:endParaRPr lang="el-GR" sz="2800" dirty="0" smtClean="0"/>
          </a:p>
          <a:p>
            <a:pPr lvl="1"/>
            <a:r>
              <a:rPr lang="el-GR" b="1" dirty="0" smtClean="0"/>
              <a:t>Μειώνει τις συνδιαλλαγές ανάμεσα σε ομάδες και επηρεάζει τις δυνατότητες οικονομικής ανάπτυξης.</a:t>
            </a:r>
            <a:endParaRPr lang="el-GR" sz="2400" dirty="0" smtClean="0"/>
          </a:p>
          <a:p>
            <a:pPr>
              <a:buNone/>
            </a:pPr>
            <a:endParaRPr lang="el-GR" sz="2800" dirty="0" smtClean="0"/>
          </a:p>
          <a:p>
            <a:pPr lvl="1"/>
            <a:r>
              <a:rPr lang="el-GR" b="1" dirty="0" smtClean="0"/>
              <a:t>Η χωρική συγκέντρωση των μη-ευνοημένων από την οικονομική σφαίρα δημιουργεί προϋποθέσεις κοινωνικής και πολιτισμικής απομόνωσης.  </a:t>
            </a:r>
            <a:endParaRPr lang="el-GR" sz="2400" dirty="0" smtClean="0"/>
          </a:p>
          <a:p>
            <a:endParaRPr lang="el-GR" dirty="0"/>
          </a:p>
        </p:txBody>
      </p:sp>
    </p:spTree>
    <p:extLst>
      <p:ext uri="{BB962C8B-B14F-4D97-AF65-F5344CB8AC3E}">
        <p14:creationId xmlns:p14="http://schemas.microsoft.com/office/powerpoint/2010/main" val="3613986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571481"/>
            <a:ext cx="8229600" cy="2928958"/>
          </a:xfrm>
        </p:spPr>
        <p:txBody>
          <a:bodyPr>
            <a:normAutofit fontScale="62500" lnSpcReduction="20000"/>
          </a:bodyPr>
          <a:lstStyle/>
          <a:p>
            <a:pPr>
              <a:buNone/>
            </a:pPr>
            <a:r>
              <a:rPr lang="el-GR" b="1" dirty="0" smtClean="0">
                <a:solidFill>
                  <a:schemeClr val="accent1"/>
                </a:solidFill>
                <a:effectLst>
                  <a:outerShdw blurRad="38100" dist="38100" dir="2700000" algn="tl">
                    <a:srgbClr val="000000">
                      <a:alpha val="43137"/>
                    </a:srgbClr>
                  </a:outerShdw>
                </a:effectLst>
              </a:rPr>
              <a:t>	</a:t>
            </a:r>
            <a:r>
              <a:rPr lang="el-GR" b="1" u="sng" dirty="0" smtClean="0">
                <a:solidFill>
                  <a:schemeClr val="accent1"/>
                </a:solidFill>
                <a:effectLst>
                  <a:outerShdw blurRad="38100" dist="38100" dir="2700000" algn="tl">
                    <a:srgbClr val="000000">
                      <a:alpha val="43137"/>
                    </a:srgbClr>
                  </a:outerShdw>
                </a:effectLst>
              </a:rPr>
              <a:t>Η ματαιότητα των προσπαθειών κοινωνικής ανέλιξης:</a:t>
            </a:r>
            <a:endParaRPr lang="el-GR" sz="2800" u="sng" dirty="0" smtClean="0">
              <a:solidFill>
                <a:schemeClr val="accent1"/>
              </a:solidFill>
              <a:effectLst>
                <a:outerShdw blurRad="38100" dist="38100" dir="2700000" algn="tl">
                  <a:srgbClr val="000000">
                    <a:alpha val="43137"/>
                  </a:srgbClr>
                </a:outerShdw>
              </a:effectLst>
            </a:endParaRPr>
          </a:p>
          <a:p>
            <a:pPr>
              <a:buNone/>
            </a:pPr>
            <a:endParaRPr lang="el-GR" sz="2800" dirty="0" smtClean="0"/>
          </a:p>
          <a:p>
            <a:pPr lvl="1"/>
            <a:r>
              <a:rPr lang="el-GR" b="1" dirty="0" smtClean="0"/>
              <a:t>Αναπαράγει και πολλαπλασιάζει  τριβές </a:t>
            </a:r>
            <a:r>
              <a:rPr lang="el-GR" b="1" dirty="0" err="1" smtClean="0"/>
              <a:t>κ΄</a:t>
            </a:r>
            <a:r>
              <a:rPr lang="el-GR" b="1" dirty="0" smtClean="0"/>
              <a:t> εντάσεις. </a:t>
            </a:r>
            <a:endParaRPr lang="el-GR" sz="2400" dirty="0" smtClean="0"/>
          </a:p>
          <a:p>
            <a:pPr>
              <a:buNone/>
            </a:pPr>
            <a:endParaRPr lang="el-GR" sz="4400" dirty="0" smtClean="0"/>
          </a:p>
          <a:p>
            <a:pPr lvl="1"/>
            <a:r>
              <a:rPr lang="el-GR" b="1" dirty="0" smtClean="0"/>
              <a:t>Καταξιώνει μια κουλτούρα αντίστασης (‘υποκουλτούρα’) που υποβαθμίζει τη σημασία της εργασίας / εκπαίδευσης,</a:t>
            </a:r>
            <a:endParaRPr lang="el-GR" sz="2400" dirty="0" smtClean="0"/>
          </a:p>
          <a:p>
            <a:pPr>
              <a:buNone/>
            </a:pPr>
            <a:endParaRPr lang="el-GR" sz="4400" dirty="0" smtClean="0"/>
          </a:p>
          <a:p>
            <a:pPr lvl="1"/>
            <a:r>
              <a:rPr lang="el-GR" b="1" dirty="0" smtClean="0"/>
              <a:t>Ενισχύει συμπεριφορές αντίθετες / εχθρικές προς τις αξίες της οικονομικής καταξίωσης και της επιτυχίας.</a:t>
            </a:r>
            <a:endParaRPr lang="el-GR" sz="2400" dirty="0" smtClean="0"/>
          </a:p>
          <a:p>
            <a:endParaRPr lang="el-GR" dirty="0"/>
          </a:p>
        </p:txBody>
      </p:sp>
      <p:sp>
        <p:nvSpPr>
          <p:cNvPr id="34818" name="Text Box 2"/>
          <p:cNvSpPr txBox="1">
            <a:spLocks noChangeArrowheads="1"/>
          </p:cNvSpPr>
          <p:nvPr/>
        </p:nvSpPr>
        <p:spPr bwMode="auto">
          <a:xfrm>
            <a:off x="1071538" y="3786190"/>
            <a:ext cx="7429552" cy="2571768"/>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l-GR" sz="1400" b="1" dirty="0" smtClean="0">
                <a:solidFill>
                  <a:prstClr val="black"/>
                </a:solidFill>
                <a:latin typeface="Arial" pitchFamily="34" charset="0"/>
                <a:cs typeface="Arial" pitchFamily="34" charset="0"/>
              </a:rPr>
              <a:t>Ο χωρικός διαχωρισμός υποστηρίζει τη διαδικασία συγκρότησης </a:t>
            </a:r>
            <a:r>
              <a:rPr lang="el-GR" sz="1400" b="1" i="1" u="sng" dirty="0" smtClean="0">
                <a:solidFill>
                  <a:prstClr val="black"/>
                </a:solidFill>
                <a:latin typeface="Arial" pitchFamily="34" charset="0"/>
                <a:cs typeface="Arial" pitchFamily="34" charset="0"/>
              </a:rPr>
              <a:t>ετεροτήτων</a:t>
            </a:r>
          </a:p>
          <a:p>
            <a:pPr fontAlgn="base">
              <a:spcBef>
                <a:spcPct val="0"/>
              </a:spcBef>
              <a:spcAft>
                <a:spcPts val="1000"/>
              </a:spcAft>
            </a:pPr>
            <a:endParaRPr lang="el-GR" sz="1100" b="1" dirty="0" smtClean="0">
              <a:solidFill>
                <a:prstClr val="black"/>
              </a:solidFill>
              <a:latin typeface="Arial" pitchFamily="34" charset="0"/>
              <a:cs typeface="Arial" pitchFamily="34" charset="0"/>
            </a:endParaRPr>
          </a:p>
          <a:p>
            <a:pPr algn="ctr" fontAlgn="base">
              <a:spcBef>
                <a:spcPct val="0"/>
              </a:spcBef>
              <a:spcAft>
                <a:spcPts val="1000"/>
              </a:spcAft>
            </a:pPr>
            <a:r>
              <a:rPr lang="el-GR" sz="1400" b="1" dirty="0" smtClean="0">
                <a:solidFill>
                  <a:prstClr val="black"/>
                </a:solidFill>
                <a:latin typeface="Arial" pitchFamily="34" charset="0"/>
                <a:cs typeface="Arial" pitchFamily="34" charset="0"/>
              </a:rPr>
              <a:t>Ο εξοβελισμός των Αφρικανών-Αμερικανών από τον συμβατικό κοινωνικό χώρο απορρέει από την ‘απειλή’ που η κυρίαρχη κοινωνική ομάδα αισθάνεται από την εγγύτητα με τους ‘άλλους’ (</a:t>
            </a:r>
            <a:r>
              <a:rPr lang="en-US" sz="1400" b="1" dirty="0" smtClean="0">
                <a:solidFill>
                  <a:prstClr val="black"/>
                </a:solidFill>
                <a:latin typeface="Arial" pitchFamily="34" charset="0"/>
                <a:cs typeface="Arial" pitchFamily="34" charset="0"/>
              </a:rPr>
              <a:t>Sibley</a:t>
            </a:r>
            <a:r>
              <a:rPr lang="el-GR" sz="1400" b="1" dirty="0" smtClean="0">
                <a:solidFill>
                  <a:prstClr val="black"/>
                </a:solidFill>
                <a:latin typeface="Arial" pitchFamily="34" charset="0"/>
                <a:cs typeface="Arial" pitchFamily="34" charset="0"/>
              </a:rPr>
              <a:t>, 1995).</a:t>
            </a:r>
          </a:p>
          <a:p>
            <a:pPr fontAlgn="base">
              <a:spcBef>
                <a:spcPct val="0"/>
              </a:spcBef>
              <a:spcAft>
                <a:spcPts val="1000"/>
              </a:spcAft>
            </a:pPr>
            <a:r>
              <a:rPr lang="el-GR" sz="1400" b="1" dirty="0" smtClean="0">
                <a:solidFill>
                  <a:prstClr val="black"/>
                </a:solidFill>
                <a:latin typeface="Arial" pitchFamily="34" charset="0"/>
                <a:cs typeface="Arial" pitchFamily="34" charset="0"/>
              </a:rPr>
              <a:t>                                                 </a:t>
            </a:r>
          </a:p>
          <a:p>
            <a:pPr algn="ctr" fontAlgn="base">
              <a:spcBef>
                <a:spcPct val="0"/>
              </a:spcBef>
              <a:spcAft>
                <a:spcPts val="1000"/>
              </a:spcAft>
            </a:pPr>
            <a:r>
              <a:rPr lang="el-GR" sz="1400" b="1" dirty="0" smtClean="0">
                <a:solidFill>
                  <a:prstClr val="black"/>
                </a:solidFill>
                <a:latin typeface="Arial" pitchFamily="34" charset="0"/>
                <a:cs typeface="Arial" pitchFamily="34" charset="0"/>
              </a:rPr>
              <a:t>Το γκέτο στιγματίζεται ως μια περιοχή-πρόβλημα, και όχι ως μια περιοχή που οι κάτοικοί του έχουν προβλήματα.</a:t>
            </a:r>
            <a:endParaRPr lang="el-GR" dirty="0" smtClean="0">
              <a:solidFill>
                <a:prstClr val="black"/>
              </a:solidFill>
              <a:latin typeface="Arial" pitchFamily="34" charset="0"/>
              <a:cs typeface="Arial" pitchFamily="34" charset="0"/>
            </a:endParaRPr>
          </a:p>
        </p:txBody>
      </p:sp>
      <p:sp>
        <p:nvSpPr>
          <p:cNvPr id="5" name="4 - Βέλος προς τα κάτω"/>
          <p:cNvSpPr/>
          <p:nvPr/>
        </p:nvSpPr>
        <p:spPr>
          <a:xfrm>
            <a:off x="4357686" y="5214950"/>
            <a:ext cx="64294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val="2169782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25470"/>
          </a:xfrm>
        </p:spPr>
        <p:txBody>
          <a:bodyPr>
            <a:normAutofit/>
          </a:bodyPr>
          <a:lstStyle/>
          <a:p>
            <a:r>
              <a:rPr lang="el-GR" sz="2400" b="1" u="sng" dirty="0" smtClean="0">
                <a:solidFill>
                  <a:schemeClr val="accent1"/>
                </a:solidFill>
                <a:effectLst>
                  <a:outerShdw blurRad="38100" dist="38100" dir="2700000" algn="tl">
                    <a:srgbClr val="000000">
                      <a:alpha val="43137"/>
                    </a:srgbClr>
                  </a:outerShdw>
                </a:effectLst>
              </a:rPr>
              <a:t>Άλλες επιπτώσεις χωρικού διαχωρισμού</a:t>
            </a:r>
            <a:endParaRPr lang="el-GR" sz="2400" dirty="0">
              <a:solidFill>
                <a:schemeClr val="accent1"/>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571472" y="1000108"/>
            <a:ext cx="8229600" cy="3214709"/>
          </a:xfrm>
        </p:spPr>
        <p:txBody>
          <a:bodyPr>
            <a:normAutofit fontScale="62500" lnSpcReduction="20000"/>
          </a:bodyPr>
          <a:lstStyle/>
          <a:p>
            <a:pPr>
              <a:buNone/>
            </a:pPr>
            <a:endParaRPr lang="el-GR" dirty="0" smtClean="0"/>
          </a:p>
          <a:p>
            <a:pPr lvl="0"/>
            <a:r>
              <a:rPr lang="el-GR" b="1" dirty="0" smtClean="0"/>
              <a:t>Ο διαχωρισμός είναι τρόπος διαχείρισης της ‘διαφορετικότητας’.</a:t>
            </a:r>
            <a:endParaRPr lang="el-GR" dirty="0" smtClean="0"/>
          </a:p>
          <a:p>
            <a:pPr>
              <a:buNone/>
            </a:pPr>
            <a:endParaRPr lang="el-GR" dirty="0" smtClean="0"/>
          </a:p>
          <a:p>
            <a:pPr lvl="0"/>
            <a:r>
              <a:rPr lang="el-GR" b="1" dirty="0" smtClean="0"/>
              <a:t>‘Προστατεύει’ μέσω της άμυνας που σχηματίζει.</a:t>
            </a:r>
            <a:endParaRPr lang="el-GR" dirty="0" smtClean="0"/>
          </a:p>
          <a:p>
            <a:pPr>
              <a:buNone/>
            </a:pPr>
            <a:endParaRPr lang="el-GR" dirty="0" smtClean="0"/>
          </a:p>
          <a:p>
            <a:pPr lvl="0"/>
            <a:r>
              <a:rPr lang="el-GR" b="1" dirty="0" smtClean="0"/>
              <a:t>Υποβοηθά την διατήρηση πολιτισμικών αξιών </a:t>
            </a:r>
            <a:r>
              <a:rPr lang="el-GR" b="1" dirty="0" err="1" smtClean="0"/>
              <a:t>κ΄</a:t>
            </a:r>
            <a:r>
              <a:rPr lang="el-GR" b="1" dirty="0" smtClean="0"/>
              <a:t> προτύπων, αλλά και τη θεσμική αντιπροσώπευση.</a:t>
            </a:r>
            <a:endParaRPr lang="el-GR" dirty="0" smtClean="0"/>
          </a:p>
          <a:p>
            <a:pPr>
              <a:buNone/>
            </a:pPr>
            <a:endParaRPr lang="el-GR" dirty="0" smtClean="0"/>
          </a:p>
          <a:p>
            <a:pPr lvl="0"/>
            <a:r>
              <a:rPr lang="el-GR" b="1" dirty="0" smtClean="0"/>
              <a:t>Επιτρέπει σε ομάδες να διατηρήσουν την κοινωνική τους συνοχή και να διεκδικήσουν δικαιώματα.</a:t>
            </a:r>
            <a:endParaRPr lang="el-GR" dirty="0" smtClean="0"/>
          </a:p>
          <a:p>
            <a:endParaRPr lang="el-GR" dirty="0"/>
          </a:p>
        </p:txBody>
      </p:sp>
      <p:sp>
        <p:nvSpPr>
          <p:cNvPr id="35841" name="Rectangle 1"/>
          <p:cNvSpPr>
            <a:spLocks noChangeArrowheads="1"/>
          </p:cNvSpPr>
          <p:nvPr/>
        </p:nvSpPr>
        <p:spPr bwMode="auto">
          <a:xfrm>
            <a:off x="428596" y="5171466"/>
            <a:ext cx="857256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l-GR" sz="2000" b="1" dirty="0" smtClean="0">
                <a:ln>
                  <a:solidFill>
                    <a:prstClr val="black"/>
                  </a:solidFill>
                </a:ln>
                <a:solidFill>
                  <a:prstClr val="black"/>
                </a:solidFill>
                <a:ea typeface="Times New Roman" pitchFamily="18" charset="0"/>
                <a:cs typeface="Arial" pitchFamily="34" charset="0"/>
              </a:rPr>
              <a:t>Ο δείκτης ανομοιότητας στις βόρειο-Αμερικανικές πόλεις είναι ιδιαίτερα υψηλός τόσο για τα χαμηλά εισοδηματικά στρώματα (85.8) όσο και για τις μεσαίες κατηγορίες του μαύρου πληθυσμού (83.2).</a:t>
            </a:r>
            <a:endParaRPr lang="el-GR" sz="2000" dirty="0" smtClean="0">
              <a:ln>
                <a:solidFill>
                  <a:prstClr val="black"/>
                </a:solidFill>
              </a:ln>
              <a:solidFill>
                <a:prstClr val="black"/>
              </a:solidFill>
              <a:cs typeface="Arial" pitchFamily="34" charset="0"/>
            </a:endParaRPr>
          </a:p>
        </p:txBody>
      </p:sp>
      <p:sp>
        <p:nvSpPr>
          <p:cNvPr id="6" name="5 - Ορθογώνιο"/>
          <p:cNvSpPr/>
          <p:nvPr/>
        </p:nvSpPr>
        <p:spPr>
          <a:xfrm>
            <a:off x="2214546" y="4357694"/>
            <a:ext cx="5857916" cy="707886"/>
          </a:xfrm>
          <a:prstGeom prst="rect">
            <a:avLst/>
          </a:prstGeom>
        </p:spPr>
        <p:txBody>
          <a:bodyPr wrap="square">
            <a:spAutoFit/>
          </a:bodyPr>
          <a:lstStyle/>
          <a:p>
            <a:r>
              <a:rPr lang="el-GR" sz="2000" b="1" u="sng" dirty="0" smtClean="0">
                <a:solidFill>
                  <a:prstClr val="black"/>
                </a:solidFill>
              </a:rPr>
              <a:t>Χ</a:t>
            </a:r>
            <a:r>
              <a:rPr lang="en-GB" sz="2000" b="1" u="sng" dirty="0" err="1" smtClean="0">
                <a:solidFill>
                  <a:prstClr val="black"/>
                </a:solidFill>
              </a:rPr>
              <a:t>ωρική</a:t>
            </a:r>
            <a:r>
              <a:rPr lang="en-GB" sz="2000" b="1" u="sng" dirty="0" smtClean="0">
                <a:solidFill>
                  <a:prstClr val="black"/>
                </a:solidFill>
              </a:rPr>
              <a:t> </a:t>
            </a:r>
            <a:r>
              <a:rPr lang="en-GB" sz="2000" b="1" u="sng" dirty="0" err="1" smtClean="0">
                <a:solidFill>
                  <a:prstClr val="black"/>
                </a:solidFill>
              </a:rPr>
              <a:t>διαφοροποίηση</a:t>
            </a:r>
            <a:r>
              <a:rPr lang="en-GB" sz="2000" b="1" u="sng" dirty="0" smtClean="0">
                <a:solidFill>
                  <a:prstClr val="black"/>
                </a:solidFill>
              </a:rPr>
              <a:t> </a:t>
            </a:r>
            <a:r>
              <a:rPr lang="el-GR" sz="2000" b="1" u="sng" dirty="0" smtClean="0">
                <a:solidFill>
                  <a:prstClr val="black"/>
                </a:solidFill>
              </a:rPr>
              <a:t>: </a:t>
            </a:r>
          </a:p>
          <a:p>
            <a:r>
              <a:rPr lang="en-GB" sz="2000" b="1" u="sng" dirty="0" err="1" smtClean="0">
                <a:solidFill>
                  <a:prstClr val="black"/>
                </a:solidFill>
              </a:rPr>
              <a:t>κοινωνική</a:t>
            </a:r>
            <a:r>
              <a:rPr lang="en-GB" sz="2000" b="1" u="sng" dirty="0" smtClean="0">
                <a:solidFill>
                  <a:prstClr val="black"/>
                </a:solidFill>
              </a:rPr>
              <a:t>, </a:t>
            </a:r>
            <a:r>
              <a:rPr lang="en-GB" sz="2000" b="1" u="sng" dirty="0" err="1" smtClean="0">
                <a:solidFill>
                  <a:prstClr val="black"/>
                </a:solidFill>
              </a:rPr>
              <a:t>οικονομική</a:t>
            </a:r>
            <a:r>
              <a:rPr lang="en-GB" sz="2000" b="1" u="sng" dirty="0" smtClean="0">
                <a:solidFill>
                  <a:prstClr val="black"/>
                </a:solidFill>
              </a:rPr>
              <a:t> κ΄ </a:t>
            </a:r>
            <a:r>
              <a:rPr lang="en-GB" sz="2000" b="1" u="sng" dirty="0" err="1" smtClean="0">
                <a:solidFill>
                  <a:prstClr val="black"/>
                </a:solidFill>
              </a:rPr>
              <a:t>πολιτισμική</a:t>
            </a:r>
            <a:r>
              <a:rPr lang="en-GB" sz="2000" b="1" u="sng" dirty="0" smtClean="0">
                <a:solidFill>
                  <a:prstClr val="black"/>
                </a:solidFill>
              </a:rPr>
              <a:t> </a:t>
            </a:r>
            <a:r>
              <a:rPr lang="en-GB" sz="2000" b="1" u="sng" dirty="0" err="1" smtClean="0">
                <a:solidFill>
                  <a:prstClr val="black"/>
                </a:solidFill>
              </a:rPr>
              <a:t>ομοιογένεια</a:t>
            </a:r>
            <a:r>
              <a:rPr lang="el-GR" sz="2000" b="1" dirty="0" smtClean="0">
                <a:solidFill>
                  <a:prstClr val="black"/>
                </a:solidFill>
              </a:rPr>
              <a:t>;</a:t>
            </a:r>
            <a:r>
              <a:rPr lang="en-GB" sz="2000" b="1" dirty="0" smtClean="0">
                <a:solidFill>
                  <a:prstClr val="black"/>
                </a:solidFill>
              </a:rPr>
              <a:t> </a:t>
            </a:r>
            <a:endParaRPr lang="el-GR" sz="2000" b="1" dirty="0">
              <a:solidFill>
                <a:prstClr val="black"/>
              </a:solidFill>
            </a:endParaRPr>
          </a:p>
        </p:txBody>
      </p:sp>
    </p:spTree>
    <p:extLst>
      <p:ext uri="{BB962C8B-B14F-4D97-AF65-F5344CB8AC3E}">
        <p14:creationId xmlns:p14="http://schemas.microsoft.com/office/powerpoint/2010/main" val="697436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l-GR" sz="2800" b="1" i="1" dirty="0">
                <a:solidFill>
                  <a:schemeClr val="accent6"/>
                </a:solidFill>
                <a:effectLst>
                  <a:outerShdw blurRad="38100" dist="38100" dir="2700000" algn="tl">
                    <a:srgbClr val="000000">
                      <a:alpha val="43137"/>
                    </a:srgbClr>
                  </a:outerShdw>
                </a:effectLst>
              </a:rPr>
              <a:t>Έ</a:t>
            </a:r>
            <a:r>
              <a:rPr lang="el-GR" sz="2800" b="1" i="1" dirty="0" smtClean="0">
                <a:solidFill>
                  <a:schemeClr val="accent6"/>
                </a:solidFill>
                <a:effectLst>
                  <a:outerShdw blurRad="38100" dist="38100" dir="2700000" algn="tl">
                    <a:srgbClr val="000000">
                      <a:alpha val="43137"/>
                    </a:srgbClr>
                  </a:outerShdw>
                </a:effectLst>
              </a:rPr>
              <a:t>λληνες </a:t>
            </a:r>
            <a:r>
              <a:rPr lang="el-GR" sz="2800" b="1" i="1" dirty="0" err="1" smtClean="0">
                <a:solidFill>
                  <a:schemeClr val="accent6"/>
                </a:solidFill>
                <a:effectLst>
                  <a:outerShdw blurRad="38100" dist="38100" dir="2700000" algn="tl">
                    <a:srgbClr val="000000">
                      <a:alpha val="43137"/>
                    </a:srgbClr>
                  </a:outerShdw>
                </a:effectLst>
              </a:rPr>
              <a:t>Ρομά</a:t>
            </a:r>
            <a:endParaRPr lang="el-GR" sz="2800" b="1" i="1" dirty="0">
              <a:solidFill>
                <a:schemeClr val="accent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14400"/>
            <a:ext cx="8382000" cy="5562600"/>
          </a:xfrm>
        </p:spPr>
        <p:txBody>
          <a:bodyPr>
            <a:normAutofit lnSpcReduction="10000"/>
          </a:bodyPr>
          <a:lstStyle/>
          <a:p>
            <a:r>
              <a:rPr lang="el-GR" sz="1800" b="1" dirty="0" smtClean="0"/>
              <a:t>Η κατασκευή της «ετερότητας» των </a:t>
            </a:r>
            <a:r>
              <a:rPr lang="el-GR" sz="1800" b="1" dirty="0" err="1" smtClean="0"/>
              <a:t>Ρομά</a:t>
            </a:r>
            <a:r>
              <a:rPr lang="el-GR" sz="1800" b="1" dirty="0" smtClean="0"/>
              <a:t> βασίστηκε σε στερεότυπα που απαξίωναν την πολιτισμική ιδιαιτερότητα των (νομαδικών ή σταθερών) </a:t>
            </a:r>
            <a:r>
              <a:rPr lang="el-GR" sz="1800" b="1" dirty="0"/>
              <a:t>κοινοτήτων </a:t>
            </a:r>
            <a:r>
              <a:rPr lang="el-GR" sz="1800" b="1" dirty="0" smtClean="0"/>
              <a:t>τους.  Και στις δύο περιπτώσεις, ο επιβαλλόμενος σε αυτούς στεγαστικός διαχωρισμός χρησιμοποιήθηκε εκ των υστέρων προκειμένου να αιτιολογηθεί ο στιγματισμός τους.</a:t>
            </a:r>
          </a:p>
          <a:p>
            <a:endParaRPr lang="el-GR" sz="1800" b="1" dirty="0" smtClean="0"/>
          </a:p>
          <a:p>
            <a:pPr marL="0" indent="0">
              <a:buNone/>
            </a:pPr>
            <a:r>
              <a:rPr lang="el-GR" sz="1800" b="1" u="sng" dirty="0" smtClean="0"/>
              <a:t>Απροσδιόριστο πληθυσμιακό μέγεθος : </a:t>
            </a:r>
            <a:r>
              <a:rPr lang="el-GR" sz="1800" b="1" dirty="0"/>
              <a:t>100.000-350.000 </a:t>
            </a:r>
            <a:r>
              <a:rPr lang="el-GR" sz="1800" b="1" dirty="0" smtClean="0"/>
              <a:t>άτομα.</a:t>
            </a:r>
            <a:endParaRPr lang="el-GR" sz="1800" b="1" u="sng" dirty="0"/>
          </a:p>
          <a:p>
            <a:pPr marL="0" indent="0">
              <a:buNone/>
            </a:pPr>
            <a:endParaRPr lang="el-GR" sz="1800" b="1" u="sng" dirty="0" smtClean="0"/>
          </a:p>
          <a:p>
            <a:pPr lvl="1">
              <a:buFont typeface="Wingdings" panose="05000000000000000000" pitchFamily="2" charset="2"/>
              <a:buChar char="q"/>
            </a:pPr>
            <a:r>
              <a:rPr lang="el-GR" sz="1800" b="1" dirty="0" smtClean="0"/>
              <a:t>Οι έρευνες για τον αριθμό των </a:t>
            </a:r>
            <a:r>
              <a:rPr lang="el-GR" sz="1800" b="1" dirty="0" err="1" smtClean="0"/>
              <a:t>Ρομά</a:t>
            </a:r>
            <a:r>
              <a:rPr lang="el-GR" sz="1800" b="1" dirty="0" smtClean="0"/>
              <a:t> εμφανίζουν αξιοσημείωτες διαφορές </a:t>
            </a:r>
          </a:p>
          <a:p>
            <a:pPr lvl="1">
              <a:buFont typeface="Wingdings" panose="05000000000000000000" pitchFamily="2" charset="2"/>
              <a:buChar char="q"/>
            </a:pPr>
            <a:r>
              <a:rPr lang="el-GR" sz="1800" b="1" dirty="0" smtClean="0"/>
              <a:t>Πρόσφατη είσοδος μεταναστών </a:t>
            </a:r>
            <a:r>
              <a:rPr lang="el-GR" sz="1800" b="1" dirty="0" err="1" smtClean="0"/>
              <a:t>Ρομά</a:t>
            </a:r>
            <a:r>
              <a:rPr lang="el-GR" sz="1800" b="1" dirty="0" smtClean="0"/>
              <a:t> από τα βαλκάνια.</a:t>
            </a:r>
          </a:p>
          <a:p>
            <a:pPr lvl="1">
              <a:buFont typeface="Wingdings" panose="05000000000000000000" pitchFamily="2" charset="2"/>
              <a:buChar char="q"/>
            </a:pPr>
            <a:r>
              <a:rPr lang="el-GR" sz="1800" b="1" dirty="0" smtClean="0"/>
              <a:t>Η παρουσία των </a:t>
            </a:r>
            <a:r>
              <a:rPr lang="el-GR" sz="1800" b="1" dirty="0" err="1"/>
              <a:t>Ρ</a:t>
            </a:r>
            <a:r>
              <a:rPr lang="el-GR" sz="1800" b="1" dirty="0" err="1" smtClean="0"/>
              <a:t>ομά</a:t>
            </a:r>
            <a:r>
              <a:rPr lang="el-GR" sz="1800" b="1" dirty="0" smtClean="0"/>
              <a:t> στη χώρα προϋπάρχει της ίδρυσης του νεοελληνικού κράτους.</a:t>
            </a:r>
          </a:p>
          <a:p>
            <a:pPr lvl="1">
              <a:buFont typeface="Wingdings" panose="05000000000000000000" pitchFamily="2" charset="2"/>
              <a:buChar char="q"/>
            </a:pPr>
            <a:r>
              <a:rPr lang="el-GR" sz="1800" b="1" dirty="0" smtClean="0"/>
              <a:t>Όλους αυτούς τους αιώνες θεωρούνται «παρείσακτοι»</a:t>
            </a:r>
          </a:p>
          <a:p>
            <a:endParaRPr lang="el-GR" sz="1800" b="1" dirty="0" smtClean="0"/>
          </a:p>
          <a:p>
            <a:pPr marL="0" indent="0">
              <a:buNone/>
            </a:pPr>
            <a:r>
              <a:rPr lang="el-GR" sz="1800" b="1" u="sng" dirty="0" smtClean="0"/>
              <a:t>Ιθαγένεια :  </a:t>
            </a:r>
          </a:p>
          <a:p>
            <a:pPr marL="857250" lvl="2" indent="0">
              <a:buNone/>
            </a:pPr>
            <a:r>
              <a:rPr lang="el-GR" sz="1800" b="1" dirty="0"/>
              <a:t>α</a:t>
            </a:r>
            <a:r>
              <a:rPr lang="el-GR" sz="1800" b="1" dirty="0" smtClean="0"/>
              <a:t>) Τα δικαιώματα </a:t>
            </a:r>
            <a:r>
              <a:rPr lang="el-GR" sz="1800" b="1" dirty="0"/>
              <a:t>π</a:t>
            </a:r>
            <a:r>
              <a:rPr lang="el-GR" sz="1800" b="1" dirty="0" smtClean="0"/>
              <a:t>ερίπου 20.000 μουσουλμάνων </a:t>
            </a:r>
            <a:r>
              <a:rPr lang="el-GR" sz="1800" b="1" dirty="0" err="1" smtClean="0"/>
              <a:t>Ρομά</a:t>
            </a:r>
            <a:r>
              <a:rPr lang="el-GR" sz="1800" b="1" dirty="0" smtClean="0"/>
              <a:t> </a:t>
            </a:r>
            <a:r>
              <a:rPr lang="el-GR" sz="1800" b="1" dirty="0"/>
              <a:t>οι οποίοι κατοικούν στη </a:t>
            </a:r>
            <a:r>
              <a:rPr lang="el-GR" sz="1800" b="1" dirty="0" smtClean="0"/>
              <a:t>Θράκη ρυθμίζονται από τη Συνθήκη της Λοζάνης. </a:t>
            </a:r>
          </a:p>
          <a:p>
            <a:pPr marL="857250" lvl="2" indent="0">
              <a:buNone/>
            </a:pPr>
            <a:r>
              <a:rPr lang="el-GR" sz="1800" b="1" dirty="0"/>
              <a:t>β</a:t>
            </a:r>
            <a:r>
              <a:rPr lang="el-GR" sz="1800" b="1" dirty="0" smtClean="0"/>
              <a:t>) Η διαδικασία αναγνώρισης της Ελληνικής ιθαγένειας των υπολοίπων άρχισε τυπικά το 1955 και ουσιαστικά την περίοδο της μεταπολίτευσης.</a:t>
            </a:r>
          </a:p>
        </p:txBody>
      </p:sp>
    </p:spTree>
    <p:extLst>
      <p:ext uri="{BB962C8B-B14F-4D97-AF65-F5344CB8AC3E}">
        <p14:creationId xmlns:p14="http://schemas.microsoft.com/office/powerpoint/2010/main" val="2769792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l-GR" sz="2800" b="1" i="1" dirty="0" smtClean="0">
                <a:solidFill>
                  <a:schemeClr val="accent6"/>
                </a:solidFill>
                <a:effectLst>
                  <a:outerShdw blurRad="38100" dist="38100" dir="2700000" algn="tl">
                    <a:srgbClr val="000000">
                      <a:alpha val="43137"/>
                    </a:srgbClr>
                  </a:outerShdw>
                </a:effectLst>
              </a:rPr>
              <a:t>Ανισότητες</a:t>
            </a:r>
            <a:endParaRPr lang="el-GR" sz="2800" b="1" i="1" dirty="0">
              <a:solidFill>
                <a:schemeClr val="accent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14400"/>
            <a:ext cx="8229600" cy="5211763"/>
          </a:xfrm>
        </p:spPr>
        <p:txBody>
          <a:bodyPr>
            <a:noAutofit/>
          </a:bodyPr>
          <a:lstStyle/>
          <a:p>
            <a:pPr marL="0" indent="0">
              <a:buNone/>
            </a:pPr>
            <a:r>
              <a:rPr lang="el-GR" sz="1800" b="1" dirty="0" smtClean="0"/>
              <a:t>Με βάση ένα εκτιμώμενο πληθυσμό </a:t>
            </a:r>
            <a:r>
              <a:rPr lang="el-GR" sz="1800" b="1" dirty="0"/>
              <a:t>125.000 </a:t>
            </a:r>
            <a:r>
              <a:rPr lang="el-GR" sz="1800" b="1" dirty="0" err="1" smtClean="0"/>
              <a:t>Ρομά</a:t>
            </a:r>
            <a:r>
              <a:rPr lang="el-GR" sz="1800" b="1" dirty="0" smtClean="0"/>
              <a:t>:</a:t>
            </a:r>
          </a:p>
          <a:p>
            <a:endParaRPr lang="el-GR" sz="1800" b="1" dirty="0" smtClean="0"/>
          </a:p>
          <a:p>
            <a:pPr marL="400050" lvl="1" indent="0">
              <a:buNone/>
            </a:pPr>
            <a:r>
              <a:rPr lang="el-GR" sz="1800" b="1" u="sng" dirty="0" smtClean="0"/>
              <a:t>Στέγαση</a:t>
            </a:r>
          </a:p>
          <a:p>
            <a:pPr lvl="1">
              <a:buFont typeface="Wingdings" panose="05000000000000000000" pitchFamily="2" charset="2"/>
              <a:buChar char="q"/>
            </a:pPr>
            <a:r>
              <a:rPr lang="el-GR" sz="1800" b="1" dirty="0" smtClean="0"/>
              <a:t>Το 25% ζει σε ακατάλληλες συνθήκες στέγασης</a:t>
            </a:r>
          </a:p>
          <a:p>
            <a:pPr lvl="1">
              <a:buFont typeface="Wingdings" panose="05000000000000000000" pitchFamily="2" charset="2"/>
              <a:buChar char="q"/>
            </a:pPr>
            <a:r>
              <a:rPr lang="el-GR" sz="1800" b="1" dirty="0" smtClean="0"/>
              <a:t>Ένα επιπλέον 22% ζει σε καταυλισμούς</a:t>
            </a:r>
          </a:p>
          <a:p>
            <a:pPr lvl="1">
              <a:buFont typeface="Wingdings" panose="05000000000000000000" pitchFamily="2" charset="2"/>
              <a:buChar char="q"/>
            </a:pPr>
            <a:endParaRPr lang="el-GR" sz="1800" b="1" dirty="0" smtClean="0"/>
          </a:p>
          <a:p>
            <a:pPr marL="400050" lvl="1" indent="0">
              <a:buNone/>
            </a:pPr>
            <a:r>
              <a:rPr lang="el-GR" sz="1800" b="1" u="sng" dirty="0" smtClean="0"/>
              <a:t>Εργασία</a:t>
            </a:r>
          </a:p>
          <a:p>
            <a:pPr lvl="1">
              <a:buFont typeface="Wingdings" panose="05000000000000000000" pitchFamily="2" charset="2"/>
              <a:buChar char="q"/>
            </a:pPr>
            <a:r>
              <a:rPr lang="el-GR" sz="1800" b="1" dirty="0" smtClean="0"/>
              <a:t>Τα ποσοστά ανεργίας ανέρχονται στο 61,7% του συνόλου</a:t>
            </a:r>
          </a:p>
          <a:p>
            <a:pPr lvl="1">
              <a:buFont typeface="Wingdings" panose="05000000000000000000" pitchFamily="2" charset="2"/>
              <a:buChar char="q"/>
            </a:pPr>
            <a:endParaRPr lang="el-GR" sz="1800" b="1" dirty="0"/>
          </a:p>
          <a:p>
            <a:pPr marL="400050" lvl="1" indent="0">
              <a:buNone/>
            </a:pPr>
            <a:r>
              <a:rPr lang="el-GR" sz="1800" b="1" u="sng" dirty="0" smtClean="0"/>
              <a:t>Εκπαίδευση</a:t>
            </a:r>
          </a:p>
          <a:p>
            <a:pPr lvl="1">
              <a:buFont typeface="Wingdings" panose="05000000000000000000" pitchFamily="2" charset="2"/>
              <a:buChar char="q"/>
            </a:pPr>
            <a:r>
              <a:rPr lang="el-GR" sz="1800" b="1" dirty="0" smtClean="0"/>
              <a:t>Το 41,2% των </a:t>
            </a:r>
            <a:r>
              <a:rPr lang="el-GR" sz="1800" b="1" dirty="0" err="1" smtClean="0"/>
              <a:t>Ρομά</a:t>
            </a:r>
            <a:r>
              <a:rPr lang="el-GR" sz="1800" b="1" dirty="0" smtClean="0"/>
              <a:t> είναι αγράμματοι </a:t>
            </a:r>
          </a:p>
          <a:p>
            <a:pPr lvl="1">
              <a:buFont typeface="Wingdings" panose="05000000000000000000" pitchFamily="2" charset="2"/>
              <a:buChar char="q"/>
            </a:pPr>
            <a:r>
              <a:rPr lang="el-GR" sz="1800" b="1" dirty="0" smtClean="0"/>
              <a:t>Μόνο 17% των παιδιών είναι εγγεγραμμένα στα σχολεία</a:t>
            </a:r>
          </a:p>
          <a:p>
            <a:pPr marL="685800" lvl="1">
              <a:buFont typeface="Wingdings" panose="05000000000000000000" pitchFamily="2" charset="2"/>
              <a:buChar char="q"/>
            </a:pPr>
            <a:endParaRPr lang="el-GR" sz="1800" b="1" dirty="0" smtClean="0"/>
          </a:p>
          <a:p>
            <a:pPr marL="400050" lvl="1" indent="0">
              <a:buNone/>
            </a:pPr>
            <a:r>
              <a:rPr lang="el-GR" sz="1800" b="1" u="sng" dirty="0" err="1"/>
              <a:t>Έ</a:t>
            </a:r>
            <a:r>
              <a:rPr lang="el-GR" sz="1800" b="1" u="sng" dirty="0" err="1" smtClean="0"/>
              <a:t>μφυλες</a:t>
            </a:r>
            <a:r>
              <a:rPr lang="el-GR" sz="1800" b="1" u="sng" dirty="0" smtClean="0"/>
              <a:t> διακρίσεις</a:t>
            </a:r>
          </a:p>
          <a:p>
            <a:pPr lvl="1">
              <a:buFont typeface="Wingdings" panose="05000000000000000000" pitchFamily="2" charset="2"/>
              <a:buChar char="q"/>
            </a:pPr>
            <a:r>
              <a:rPr lang="el-GR" sz="1800" b="1" dirty="0" smtClean="0"/>
              <a:t>Ο </a:t>
            </a:r>
            <a:r>
              <a:rPr lang="el-GR" sz="1800" b="1" dirty="0"/>
              <a:t>γυναικείος πληθυσμός απέχει από την επίσημη αγορά </a:t>
            </a:r>
            <a:r>
              <a:rPr lang="el-GR" sz="1800" b="1" dirty="0" smtClean="0"/>
              <a:t>εργασίας</a:t>
            </a:r>
          </a:p>
          <a:p>
            <a:pPr lvl="1">
              <a:buFont typeface="Wingdings" panose="05000000000000000000" pitchFamily="2" charset="2"/>
              <a:buChar char="q"/>
            </a:pPr>
            <a:r>
              <a:rPr lang="el-GR" sz="1800" b="1" dirty="0" smtClean="0"/>
              <a:t>Τα ποσοστά συμμετοχής στην εκπαίδευση είναι 1 κορίτσι / 16 αγόρια</a:t>
            </a:r>
          </a:p>
          <a:p>
            <a:pPr marL="457200" lvl="1" indent="0">
              <a:buNone/>
            </a:pPr>
            <a:r>
              <a:rPr lang="el-GR" sz="1800" b="1" dirty="0" smtClean="0"/>
              <a:t>						             (Μ.Ι.Α., 2012)</a:t>
            </a:r>
            <a:endParaRPr lang="el-GR" sz="1800" b="1" dirty="0"/>
          </a:p>
          <a:p>
            <a:pPr marL="0" indent="0">
              <a:buNone/>
            </a:pPr>
            <a:endParaRPr lang="el-GR" sz="1800" b="1" dirty="0" smtClean="0"/>
          </a:p>
          <a:p>
            <a:endParaRPr lang="el-GR" sz="1800" b="1" dirty="0" smtClean="0"/>
          </a:p>
          <a:p>
            <a:endParaRPr lang="el-GR" sz="1800" b="1" dirty="0" smtClean="0"/>
          </a:p>
          <a:p>
            <a:endParaRPr lang="el-GR" sz="1800" b="1" dirty="0"/>
          </a:p>
        </p:txBody>
      </p:sp>
    </p:spTree>
    <p:extLst>
      <p:ext uri="{BB962C8B-B14F-4D97-AF65-F5344CB8AC3E}">
        <p14:creationId xmlns:p14="http://schemas.microsoft.com/office/powerpoint/2010/main" val="1510155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a:bodyPr>
          <a:lstStyle/>
          <a:p>
            <a:r>
              <a:rPr lang="el-GR" sz="3600" b="1" i="1" u="sng" dirty="0" smtClean="0">
                <a:solidFill>
                  <a:schemeClr val="accent6"/>
                </a:solidFill>
                <a:effectLst>
                  <a:outerShdw blurRad="38100" dist="38100" dir="2700000" algn="tl">
                    <a:srgbClr val="000000">
                      <a:alpha val="43137"/>
                    </a:srgbClr>
                  </a:outerShdw>
                </a:effectLst>
              </a:rPr>
              <a:t>Διακρίσεις</a:t>
            </a:r>
            <a:r>
              <a:rPr lang="el-GR" sz="3600" b="1" i="1" dirty="0" smtClean="0">
                <a:solidFill>
                  <a:schemeClr val="accent6"/>
                </a:solidFill>
                <a:effectLst>
                  <a:outerShdw blurRad="38100" dist="38100" dir="2700000" algn="tl">
                    <a:srgbClr val="000000">
                      <a:alpha val="43137"/>
                    </a:srgbClr>
                  </a:outerShdw>
                </a:effectLst>
              </a:rPr>
              <a:t> </a:t>
            </a:r>
            <a:r>
              <a:rPr lang="el-GR" sz="2800" b="1" i="1" dirty="0" smtClean="0">
                <a:solidFill>
                  <a:schemeClr val="accent6"/>
                </a:solidFill>
                <a:effectLst>
                  <a:outerShdw blurRad="38100" dist="38100" dir="2700000" algn="tl">
                    <a:srgbClr val="000000">
                      <a:alpha val="43137"/>
                    </a:srgbClr>
                  </a:outerShdw>
                </a:effectLst>
              </a:rPr>
              <a:t>: ΦΕΚ 243 /11.05.1983</a:t>
            </a:r>
            <a:endParaRPr lang="el-GR" sz="2800" b="1" i="1" dirty="0">
              <a:solidFill>
                <a:schemeClr val="accent6"/>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rotWithShape="1">
          <a:blip r:embed="rId2">
            <a:duotone>
              <a:prstClr val="black"/>
              <a:schemeClr val="tx2">
                <a:tint val="45000"/>
                <a:satMod val="400000"/>
              </a:schemeClr>
            </a:duotone>
          </a:blip>
          <a:srcRect r="6080" b="30617"/>
          <a:stretch/>
        </p:blipFill>
        <p:spPr>
          <a:xfrm>
            <a:off x="152400" y="897875"/>
            <a:ext cx="6858000" cy="2454925"/>
          </a:xfrm>
          <a:prstGeom prst="rect">
            <a:avLst/>
          </a:prstGeom>
        </p:spPr>
      </p:pic>
      <p:pic>
        <p:nvPicPr>
          <p:cNvPr id="5" name="Picture 4"/>
          <p:cNvPicPr>
            <a:picLocks noChangeAspect="1"/>
          </p:cNvPicPr>
          <p:nvPr/>
        </p:nvPicPr>
        <p:blipFill rotWithShape="1">
          <a:blip r:embed="rId3">
            <a:duotone>
              <a:prstClr val="black"/>
              <a:schemeClr val="tx2">
                <a:tint val="45000"/>
                <a:satMod val="400000"/>
              </a:schemeClr>
            </a:duotone>
          </a:blip>
          <a:srcRect t="2844" b="-1"/>
          <a:stretch/>
        </p:blipFill>
        <p:spPr>
          <a:xfrm>
            <a:off x="152400" y="3352800"/>
            <a:ext cx="6858000" cy="1219200"/>
          </a:xfrm>
          <a:prstGeom prst="rect">
            <a:avLst/>
          </a:prstGeom>
        </p:spPr>
      </p:pic>
      <p:sp>
        <p:nvSpPr>
          <p:cNvPr id="6" name="TextBox 5"/>
          <p:cNvSpPr txBox="1"/>
          <p:nvPr/>
        </p:nvSpPr>
        <p:spPr>
          <a:xfrm>
            <a:off x="7239000" y="2131764"/>
            <a:ext cx="1676400" cy="1477328"/>
          </a:xfrm>
          <a:prstGeom prst="rect">
            <a:avLst/>
          </a:prstGeom>
          <a:ln>
            <a:noFill/>
          </a:ln>
          <a:effectLst>
            <a:glow rad="228600">
              <a:schemeClr val="accent5">
                <a:satMod val="175000"/>
                <a:alpha val="40000"/>
              </a:schemeClr>
            </a:glow>
            <a:outerShdw blurRad="107950" dist="12700" dir="5400000" algn="ctr">
              <a:srgbClr val="000000"/>
            </a:outerShdw>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l-GR" b="1" dirty="0"/>
              <a:t>Ν</a:t>
            </a:r>
            <a:r>
              <a:rPr lang="el-GR" b="1" dirty="0" smtClean="0"/>
              <a:t>ομική βάση για επιχειρήσεις «εκκαθάρισης» περιοχών </a:t>
            </a:r>
            <a:endParaRPr lang="el-GR" b="1" dirty="0"/>
          </a:p>
        </p:txBody>
      </p:sp>
      <p:sp>
        <p:nvSpPr>
          <p:cNvPr id="7" name="Right Brace 6"/>
          <p:cNvSpPr/>
          <p:nvPr/>
        </p:nvSpPr>
        <p:spPr>
          <a:xfrm>
            <a:off x="6858000" y="2131764"/>
            <a:ext cx="304800" cy="1602036"/>
          </a:xfrm>
          <a:prstGeom prst="righ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8" name="TextBox 7"/>
          <p:cNvSpPr txBox="1"/>
          <p:nvPr/>
        </p:nvSpPr>
        <p:spPr>
          <a:xfrm>
            <a:off x="164335" y="5191035"/>
            <a:ext cx="6846065" cy="1200329"/>
          </a:xfrm>
          <a:prstGeom prst="rect">
            <a:avLst/>
          </a:prstGeom>
          <a:noFill/>
        </p:spPr>
        <p:txBody>
          <a:bodyPr wrap="square" rtlCol="0">
            <a:spAutoFit/>
          </a:bodyPr>
          <a:lstStyle/>
          <a:p>
            <a:r>
              <a:rPr lang="el-GR" b="1" dirty="0" smtClean="0"/>
              <a:t>Παράλληλη συστηματική άρνηση των τοπικών αρχών να εγγράψουν τους </a:t>
            </a:r>
            <a:r>
              <a:rPr lang="el-GR" b="1" dirty="0" err="1" smtClean="0"/>
              <a:t>Ρομά</a:t>
            </a:r>
            <a:r>
              <a:rPr lang="el-GR" b="1" dirty="0" smtClean="0"/>
              <a:t> στα δημοτολόγια, περιορίζοντας την πρόσβαση σε βασικά κοινωνικά δικαιώματα, όπως αυτό της εκπαίδευσης</a:t>
            </a:r>
            <a:endParaRPr lang="en-US" b="1" dirty="0" smtClean="0"/>
          </a:p>
          <a:p>
            <a:r>
              <a:rPr lang="en-US" b="1" dirty="0" smtClean="0"/>
              <a:t>					(NCHR 2001 &amp;2009)</a:t>
            </a:r>
            <a:endParaRPr lang="el-GR" b="1" dirty="0" smtClean="0"/>
          </a:p>
        </p:txBody>
      </p:sp>
      <p:sp>
        <p:nvSpPr>
          <p:cNvPr id="11" name="TextBox 10"/>
          <p:cNvSpPr txBox="1"/>
          <p:nvPr/>
        </p:nvSpPr>
        <p:spPr>
          <a:xfrm>
            <a:off x="4648200" y="4581832"/>
            <a:ext cx="2362200" cy="369332"/>
          </a:xfrm>
          <a:prstGeom prst="rect">
            <a:avLst/>
          </a:prstGeom>
          <a:noFill/>
        </p:spPr>
        <p:txBody>
          <a:bodyPr wrap="square" rtlCol="0">
            <a:spAutoFit/>
          </a:bodyPr>
          <a:lstStyle/>
          <a:p>
            <a:r>
              <a:rPr lang="en-US" dirty="0" smtClean="0"/>
              <a:t>(</a:t>
            </a:r>
            <a:r>
              <a:rPr lang="el-GR" dirty="0" smtClean="0"/>
              <a:t>ΦΕΚ </a:t>
            </a:r>
            <a:r>
              <a:rPr lang="el-GR" dirty="0"/>
              <a:t>243 /</a:t>
            </a:r>
            <a:r>
              <a:rPr lang="el-GR" dirty="0" smtClean="0"/>
              <a:t>11.05.1983</a:t>
            </a:r>
            <a:r>
              <a:rPr lang="en-US" dirty="0" smtClean="0"/>
              <a:t>)</a:t>
            </a:r>
            <a:endParaRPr lang="el-GR" dirty="0"/>
          </a:p>
        </p:txBody>
      </p:sp>
    </p:spTree>
    <p:extLst>
      <p:ext uri="{BB962C8B-B14F-4D97-AF65-F5344CB8AC3E}">
        <p14:creationId xmlns:p14="http://schemas.microsoft.com/office/powerpoint/2010/main" val="2122626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l-GR" sz="2800" b="1" i="1" dirty="0" smtClean="0">
                <a:solidFill>
                  <a:schemeClr val="accent6"/>
                </a:solidFill>
                <a:effectLst>
                  <a:outerShdw blurRad="38100" dist="38100" dir="2700000" algn="tl">
                    <a:srgbClr val="000000">
                      <a:alpha val="43137"/>
                    </a:srgbClr>
                  </a:outerShdw>
                </a:effectLst>
              </a:rPr>
              <a:t>Πολιτικές αντιμετώπισης του Αποκλεισμού των </a:t>
            </a:r>
            <a:r>
              <a:rPr lang="el-GR" sz="2800" b="1" i="1" dirty="0" err="1" smtClean="0">
                <a:solidFill>
                  <a:schemeClr val="accent6"/>
                </a:solidFill>
                <a:effectLst>
                  <a:outerShdw blurRad="38100" dist="38100" dir="2700000" algn="tl">
                    <a:srgbClr val="000000">
                      <a:alpha val="43137"/>
                    </a:srgbClr>
                  </a:outerShdw>
                </a:effectLst>
              </a:rPr>
              <a:t>Ρομά</a:t>
            </a:r>
            <a:endParaRPr lang="el-GR" sz="2800" b="1" i="1" dirty="0">
              <a:solidFill>
                <a:schemeClr val="accent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847380"/>
            <a:ext cx="8686800" cy="5705819"/>
          </a:xfrm>
        </p:spPr>
        <p:txBody>
          <a:bodyPr>
            <a:normAutofit/>
          </a:bodyPr>
          <a:lstStyle/>
          <a:p>
            <a:pPr marL="0" indent="0">
              <a:buNone/>
            </a:pPr>
            <a:r>
              <a:rPr lang="el-GR" sz="1600" b="1" u="sng" dirty="0" smtClean="0"/>
              <a:t>Η διττή προσέγγιση της ΕΕ:</a:t>
            </a:r>
          </a:p>
          <a:p>
            <a:pPr lvl="2">
              <a:buFont typeface="Wingdings" panose="05000000000000000000" pitchFamily="2" charset="2"/>
              <a:buChar char="§"/>
            </a:pPr>
            <a:r>
              <a:rPr lang="el-GR" sz="1600" b="1" dirty="0" smtClean="0"/>
              <a:t>Έμμεση αναγνώριση των </a:t>
            </a:r>
            <a:r>
              <a:rPr lang="el-GR" sz="1600" b="1" dirty="0" err="1" smtClean="0"/>
              <a:t>Ρομά</a:t>
            </a:r>
            <a:r>
              <a:rPr lang="el-GR" sz="1600" b="1" dirty="0" smtClean="0"/>
              <a:t> ως «ευρωπαϊκή μειονότητα»</a:t>
            </a:r>
          </a:p>
          <a:p>
            <a:pPr lvl="2">
              <a:buFont typeface="Wingdings" panose="05000000000000000000" pitchFamily="2" charset="2"/>
              <a:buChar char="§"/>
            </a:pPr>
            <a:r>
              <a:rPr lang="el-GR" sz="1600" b="1" dirty="0" smtClean="0"/>
              <a:t>Κινητοποίηση των χωρών για λήψη δράσεων σε συγκεκριμένους τομείς (στέγαση, απασχόληση, εκπαίδευση, υγειονομική περίθαλψη)</a:t>
            </a:r>
          </a:p>
          <a:p>
            <a:endParaRPr lang="el-GR" sz="1600" b="1" dirty="0" smtClean="0"/>
          </a:p>
          <a:p>
            <a:pPr lvl="1">
              <a:buFont typeface="Wingdings" panose="05000000000000000000" pitchFamily="2" charset="2"/>
              <a:buChar char="q"/>
            </a:pPr>
            <a:r>
              <a:rPr lang="el-GR" sz="1600" b="1" dirty="0" smtClean="0"/>
              <a:t>Συλλογή δεδομένων από τον Οργανισμό Θεμελιωδών Δικαιωμάτων της ΕΕ (</a:t>
            </a:r>
            <a:r>
              <a:rPr lang="en-US" sz="1600" b="1" dirty="0" smtClean="0"/>
              <a:t>FRA – Fundamental Rights Agency)</a:t>
            </a:r>
            <a:r>
              <a:rPr lang="el-GR" sz="1600" b="1" dirty="0" smtClean="0"/>
              <a:t>,</a:t>
            </a:r>
            <a:r>
              <a:rPr lang="en-US" sz="1600" b="1" dirty="0" smtClean="0"/>
              <a:t> </a:t>
            </a:r>
            <a:r>
              <a:rPr lang="el-GR" sz="1600" b="1" dirty="0" smtClean="0"/>
              <a:t>σε συνεργασία με τις εθνικές στατιστικές αρχές.</a:t>
            </a:r>
          </a:p>
          <a:p>
            <a:pPr lvl="1">
              <a:buFont typeface="Wingdings" panose="05000000000000000000" pitchFamily="2" charset="2"/>
              <a:buChar char="q"/>
            </a:pPr>
            <a:r>
              <a:rPr lang="el-GR" sz="1600" b="1" dirty="0" smtClean="0"/>
              <a:t>Δημιουργία της Ομάδας </a:t>
            </a:r>
            <a:r>
              <a:rPr lang="el-GR" sz="1600" b="1" dirty="0"/>
              <a:t>Δ</a:t>
            </a:r>
            <a:r>
              <a:rPr lang="el-GR" sz="1600" b="1" dirty="0" smtClean="0"/>
              <a:t>ράσης για τους </a:t>
            </a:r>
            <a:r>
              <a:rPr lang="el-GR" sz="1600" b="1" dirty="0" err="1" smtClean="0"/>
              <a:t>Ρομά</a:t>
            </a:r>
            <a:r>
              <a:rPr lang="el-GR" sz="1600" b="1" dirty="0" smtClean="0"/>
              <a:t> (</a:t>
            </a:r>
            <a:r>
              <a:rPr lang="en-US" sz="1600" b="1" dirty="0" smtClean="0"/>
              <a:t> “Roma Task Force”</a:t>
            </a:r>
            <a:r>
              <a:rPr lang="el-GR" sz="1600" b="1" dirty="0" smtClean="0"/>
              <a:t>) από την ΕΕ, η οποία συνδράμει τα κράτη μέλη στη υιοθέτηση των σχετικών πολιτικών.</a:t>
            </a:r>
            <a:endParaRPr lang="en-US" sz="1600" b="1" dirty="0" smtClean="0"/>
          </a:p>
          <a:p>
            <a:pPr lvl="1">
              <a:buFont typeface="Wingdings" panose="05000000000000000000" pitchFamily="2" charset="2"/>
              <a:buChar char="q"/>
            </a:pPr>
            <a:r>
              <a:rPr lang="el-GR" sz="1600" b="1" dirty="0" smtClean="0"/>
              <a:t>Ρητή στήριξη της συμμετοχής των </a:t>
            </a:r>
            <a:r>
              <a:rPr lang="el-GR" sz="1600" b="1" dirty="0" err="1" smtClean="0"/>
              <a:t>Ρομά</a:t>
            </a:r>
            <a:r>
              <a:rPr lang="el-GR" sz="1600" b="1" dirty="0" smtClean="0"/>
              <a:t> στις παρεμβάσεις που τους αφορούν και δημιουργία σχετικής συμμετοχικής πλατφόρμας στο Ευρωπαϊκό επίπεδο (</a:t>
            </a:r>
            <a:r>
              <a:rPr lang="en-US" sz="1600" b="1" dirty="0" smtClean="0"/>
              <a:t>“European Platform for Roma Inclusion”</a:t>
            </a:r>
            <a:r>
              <a:rPr lang="el-GR" sz="1600" b="1" dirty="0" smtClean="0"/>
              <a:t>).</a:t>
            </a:r>
          </a:p>
          <a:p>
            <a:pPr marL="457200" lvl="1" indent="0">
              <a:buNone/>
            </a:pPr>
            <a:endParaRPr lang="el-GR" sz="1600" b="1" dirty="0"/>
          </a:p>
          <a:p>
            <a:pPr marL="57150" indent="0">
              <a:buNone/>
            </a:pPr>
            <a:r>
              <a:rPr lang="el-GR" sz="1600" b="1" u="sng" dirty="0" smtClean="0"/>
              <a:t>Ελλάδα:</a:t>
            </a:r>
          </a:p>
          <a:p>
            <a:pPr lvl="1">
              <a:buFont typeface="Wingdings" panose="05000000000000000000" pitchFamily="2" charset="2"/>
              <a:buChar char="q"/>
            </a:pPr>
            <a:r>
              <a:rPr lang="el-GR" sz="1600" b="1" dirty="0" smtClean="0"/>
              <a:t>Θεσμικό πλαίσιο για τις διακρίσεις που βιώνουν οι «ευάλωτες κοινωνικά ομάδες» (2005).</a:t>
            </a:r>
          </a:p>
          <a:p>
            <a:pPr lvl="1">
              <a:buFont typeface="Wingdings" panose="05000000000000000000" pitchFamily="2" charset="2"/>
              <a:buChar char="q"/>
            </a:pPr>
            <a:r>
              <a:rPr lang="el-GR" sz="1600" b="1" dirty="0" smtClean="0"/>
              <a:t>«Ολοκληρωμένο Πρόγραμμα Δράσης» για του </a:t>
            </a:r>
            <a:r>
              <a:rPr lang="el-GR" sz="1600" b="1" dirty="0" err="1" smtClean="0"/>
              <a:t>Ρομά</a:t>
            </a:r>
            <a:r>
              <a:rPr lang="el-GR" sz="1600" b="1" dirty="0" smtClean="0"/>
              <a:t> (2002-2008).</a:t>
            </a:r>
          </a:p>
          <a:p>
            <a:pPr lvl="2"/>
            <a:r>
              <a:rPr lang="el-GR" sz="1600" b="1" dirty="0" smtClean="0"/>
              <a:t>Συνολικά 96 παρεμβάσεις - Προϋπολογισμός 308.6 εκ. </a:t>
            </a:r>
          </a:p>
          <a:p>
            <a:pPr lvl="2"/>
            <a:endParaRPr lang="el-GR" sz="1600" b="1" dirty="0" smtClean="0"/>
          </a:p>
          <a:p>
            <a:pPr lvl="2"/>
            <a:r>
              <a:rPr lang="el-GR" sz="1600" b="1" dirty="0" smtClean="0"/>
              <a:t>Εστίαση σε δύο </a:t>
            </a:r>
          </a:p>
          <a:p>
            <a:pPr marL="914400" lvl="2" indent="0">
              <a:buNone/>
            </a:pPr>
            <a:r>
              <a:rPr lang="el-GR" sz="1600" b="1" dirty="0" smtClean="0"/>
              <a:t>     κατηγορίες δράσεων</a:t>
            </a:r>
          </a:p>
          <a:p>
            <a:pPr lvl="1">
              <a:buFont typeface="Wingdings" panose="05000000000000000000" pitchFamily="2" charset="2"/>
              <a:buChar char="q"/>
            </a:pPr>
            <a:endParaRPr lang="el-GR" sz="1600" b="1" dirty="0" smtClean="0"/>
          </a:p>
          <a:p>
            <a:pPr marL="457200" lvl="1" indent="0">
              <a:buNone/>
            </a:pPr>
            <a:endParaRPr lang="el-GR" sz="1600" b="1" dirty="0" smtClean="0"/>
          </a:p>
          <a:p>
            <a:endParaRPr lang="el-GR" sz="1600" b="1" dirty="0" smtClean="0"/>
          </a:p>
          <a:p>
            <a:endParaRPr lang="el-GR" sz="1600" b="1" dirty="0"/>
          </a:p>
        </p:txBody>
      </p:sp>
      <p:sp>
        <p:nvSpPr>
          <p:cNvPr id="4" name="Right Brace 3"/>
          <p:cNvSpPr/>
          <p:nvPr/>
        </p:nvSpPr>
        <p:spPr>
          <a:xfrm>
            <a:off x="3200400" y="5918775"/>
            <a:ext cx="228600" cy="609600"/>
          </a:xfrm>
          <a:prstGeom prst="righ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 name="TextBox 4"/>
          <p:cNvSpPr txBox="1"/>
          <p:nvPr/>
        </p:nvSpPr>
        <p:spPr>
          <a:xfrm>
            <a:off x="3657600" y="5905922"/>
            <a:ext cx="4800600" cy="584775"/>
          </a:xfrm>
          <a:prstGeom prst="rect">
            <a:avLst/>
          </a:prstGeom>
          <a:noFill/>
        </p:spPr>
        <p:txBody>
          <a:bodyPr wrap="square" rtlCol="0">
            <a:spAutoFit/>
          </a:bodyPr>
          <a:lstStyle/>
          <a:p>
            <a:r>
              <a:rPr lang="el-GR" sz="1600" b="1" dirty="0" smtClean="0"/>
              <a:t>Α) βελτίωση φυσικών υποδομών (στέγαση)</a:t>
            </a:r>
          </a:p>
          <a:p>
            <a:r>
              <a:rPr lang="el-GR" sz="1600" b="1" dirty="0" smtClean="0"/>
              <a:t>Β)  Πρόσβαση σε </a:t>
            </a:r>
            <a:r>
              <a:rPr lang="el-GR" sz="1600" b="1" dirty="0" err="1" smtClean="0"/>
              <a:t>κοιν</a:t>
            </a:r>
            <a:r>
              <a:rPr lang="el-GR" sz="1600" b="1" dirty="0" smtClean="0"/>
              <a:t>. δικαιώματα κ’ υπηρεσίες</a:t>
            </a:r>
            <a:endParaRPr lang="el-GR" sz="1600" b="1" dirty="0"/>
          </a:p>
        </p:txBody>
      </p:sp>
    </p:spTree>
    <p:extLst>
      <p:ext uri="{BB962C8B-B14F-4D97-AF65-F5344CB8AC3E}">
        <p14:creationId xmlns:p14="http://schemas.microsoft.com/office/powerpoint/2010/main" val="3410833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l-GR" sz="2800" b="1" i="1" dirty="0" smtClean="0">
                <a:solidFill>
                  <a:schemeClr val="accent6"/>
                </a:solidFill>
                <a:effectLst>
                  <a:outerShdw blurRad="38100" dist="38100" dir="2700000" algn="tl">
                    <a:srgbClr val="000000">
                      <a:alpha val="43137"/>
                    </a:srgbClr>
                  </a:outerShdw>
                </a:effectLst>
              </a:rPr>
              <a:t>Κομοτηνή : Η κοινότητες των </a:t>
            </a:r>
            <a:r>
              <a:rPr lang="el-GR" sz="2800" b="1" i="1" dirty="0" err="1" smtClean="0">
                <a:solidFill>
                  <a:schemeClr val="accent6"/>
                </a:solidFill>
                <a:effectLst>
                  <a:outerShdw blurRad="38100" dist="38100" dir="2700000" algn="tl">
                    <a:srgbClr val="000000">
                      <a:alpha val="43137"/>
                    </a:srgbClr>
                  </a:outerShdw>
                </a:effectLst>
              </a:rPr>
              <a:t>Ρομά</a:t>
            </a:r>
            <a:r>
              <a:rPr lang="el-GR" sz="2800" b="1" i="1" dirty="0" smtClean="0">
                <a:solidFill>
                  <a:schemeClr val="accent6"/>
                </a:solidFill>
                <a:effectLst>
                  <a:outerShdw blurRad="38100" dist="38100" dir="2700000" algn="tl">
                    <a:srgbClr val="000000">
                      <a:alpha val="43137"/>
                    </a:srgbClr>
                  </a:outerShdw>
                </a:effectLst>
              </a:rPr>
              <a:t> της Πόλης</a:t>
            </a:r>
            <a:endParaRPr lang="el-GR" sz="2800" b="1" i="1" dirty="0">
              <a:solidFill>
                <a:schemeClr val="accent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43000"/>
            <a:ext cx="8229600" cy="4983163"/>
          </a:xfrm>
        </p:spPr>
        <p:txBody>
          <a:bodyPr>
            <a:normAutofit/>
          </a:bodyPr>
          <a:lstStyle/>
          <a:p>
            <a:pPr marL="0" indent="0">
              <a:buNone/>
            </a:pPr>
            <a:r>
              <a:rPr lang="el-GR" sz="1800" b="1" dirty="0" smtClean="0"/>
              <a:t>			Ήφαιστος </a:t>
            </a:r>
            <a:r>
              <a:rPr lang="el-GR" sz="1800" b="1" dirty="0"/>
              <a:t>(</a:t>
            </a:r>
            <a:r>
              <a:rPr lang="el-GR" sz="1800" b="1" dirty="0" smtClean="0"/>
              <a:t>2.200 κάτοικοι) - Β.Α της πόλης</a:t>
            </a:r>
            <a:endParaRPr lang="el-GR" sz="1800" b="1" dirty="0" smtClean="0"/>
          </a:p>
          <a:p>
            <a:r>
              <a:rPr lang="el-GR" sz="1800" b="1" dirty="0" smtClean="0"/>
              <a:t>Δύο κοινότητες </a:t>
            </a:r>
            <a:r>
              <a:rPr lang="el-GR" sz="1800" b="1" dirty="0" err="1" smtClean="0"/>
              <a:t>Ρομά</a:t>
            </a:r>
            <a:r>
              <a:rPr lang="el-GR" sz="1800" b="1" dirty="0" smtClean="0"/>
              <a:t> </a:t>
            </a:r>
          </a:p>
          <a:p>
            <a:pPr marL="0" indent="0">
              <a:buNone/>
            </a:pPr>
            <a:r>
              <a:rPr lang="el-GR" sz="1800" b="1" dirty="0" smtClean="0"/>
              <a:t> 			</a:t>
            </a:r>
            <a:r>
              <a:rPr lang="el-GR" sz="1800" b="1" dirty="0" err="1" smtClean="0"/>
              <a:t>Αλάν</a:t>
            </a:r>
            <a:r>
              <a:rPr lang="el-GR" sz="1800" b="1" dirty="0" smtClean="0"/>
              <a:t> </a:t>
            </a:r>
            <a:r>
              <a:rPr lang="el-GR" sz="1800" b="1" dirty="0" err="1" smtClean="0"/>
              <a:t>Κογιού</a:t>
            </a:r>
            <a:r>
              <a:rPr lang="el-GR" sz="1800" b="1" dirty="0" smtClean="0"/>
              <a:t> (900 κάτοικοι) - όμορα του κέντρου</a:t>
            </a:r>
          </a:p>
          <a:p>
            <a:pPr marL="0" indent="0">
              <a:buNone/>
            </a:pPr>
            <a:endParaRPr lang="el-GR" sz="1800" b="1" dirty="0"/>
          </a:p>
          <a:p>
            <a:pPr marL="0" indent="0">
              <a:buNone/>
            </a:pPr>
            <a:r>
              <a:rPr lang="el-GR" sz="1800" b="1" u="sng" dirty="0" err="1" smtClean="0"/>
              <a:t>Αλάν</a:t>
            </a:r>
            <a:r>
              <a:rPr lang="el-GR" sz="1800" b="1" u="sng" dirty="0" smtClean="0"/>
              <a:t> </a:t>
            </a:r>
            <a:r>
              <a:rPr lang="el-GR" sz="1800" b="1" u="sng" dirty="0" err="1" smtClean="0"/>
              <a:t>Κογιού</a:t>
            </a:r>
            <a:r>
              <a:rPr lang="el-GR" sz="1800" b="1" u="sng" dirty="0" smtClean="0"/>
              <a:t> ή Τέρμα </a:t>
            </a:r>
            <a:r>
              <a:rPr lang="el-GR" sz="1800" b="1" u="sng" dirty="0" err="1" smtClean="0"/>
              <a:t>Ανδριανουπόλεως</a:t>
            </a:r>
            <a:r>
              <a:rPr lang="el-GR" sz="1800" b="1" u="sng" dirty="0" smtClean="0"/>
              <a:t> </a:t>
            </a:r>
          </a:p>
          <a:p>
            <a:r>
              <a:rPr lang="el-GR" sz="1800" b="1" dirty="0" smtClean="0"/>
              <a:t>277 οικογένειες – 169 «κατοικίες»</a:t>
            </a:r>
          </a:p>
          <a:p>
            <a:r>
              <a:rPr lang="el-GR" sz="1800" b="1" dirty="0" smtClean="0"/>
              <a:t>Το 90% των κατοικιών : τσίγκος , πλαστικά και κόντρα πλακέ.</a:t>
            </a:r>
          </a:p>
          <a:p>
            <a:r>
              <a:rPr lang="el-GR" sz="1800" b="1" dirty="0" smtClean="0"/>
              <a:t>Ένας ασφαλτοστρωμένος δρόμος που χώριζε τον συνοικισμό στη μέση.</a:t>
            </a:r>
          </a:p>
          <a:p>
            <a:r>
              <a:rPr lang="el-GR" sz="1800" b="1" dirty="0" smtClean="0"/>
              <a:t>Χωρίς αποχετευτικό δίκτυο. </a:t>
            </a:r>
          </a:p>
          <a:p>
            <a:r>
              <a:rPr lang="el-GR" sz="1800" b="1" dirty="0"/>
              <a:t>Τ</a:t>
            </a:r>
            <a:r>
              <a:rPr lang="el-GR" sz="1800" b="1" dirty="0" smtClean="0"/>
              <a:t>ρεις κοινόχρηστες βρύσες, όλες στο δρόμο (ύδρευση </a:t>
            </a:r>
            <a:r>
              <a:rPr lang="el-GR" sz="1800" b="1" dirty="0" err="1" smtClean="0"/>
              <a:t>κ΄</a:t>
            </a:r>
            <a:r>
              <a:rPr lang="el-GR" sz="1800" b="1" dirty="0" smtClean="0"/>
              <a:t> πλύσιμο ρούχων).</a:t>
            </a:r>
          </a:p>
          <a:p>
            <a:r>
              <a:rPr lang="el-GR" sz="1800" b="1" dirty="0" smtClean="0"/>
              <a:t>Παροχή ηλεκτρικού από παράνομες συνδέσεις στο δίκτυο.</a:t>
            </a:r>
          </a:p>
          <a:p>
            <a:r>
              <a:rPr lang="el-GR" sz="1800" b="1" dirty="0" smtClean="0"/>
              <a:t>Ανεργία 75%.  </a:t>
            </a:r>
          </a:p>
          <a:p>
            <a:r>
              <a:rPr lang="el-GR" sz="1800" b="1" dirty="0" smtClean="0"/>
              <a:t>Μηδενική πρόσβαση των γυναικών στην επίσημη αγορά εργασίας.</a:t>
            </a:r>
          </a:p>
          <a:p>
            <a:r>
              <a:rPr lang="el-GR" sz="1800" b="1" dirty="0" smtClean="0"/>
              <a:t>Μια στις τρεις γυναίκες – θύμα κακοποίησης.</a:t>
            </a:r>
            <a:endParaRPr lang="el-GR" sz="1800" b="1" dirty="0"/>
          </a:p>
          <a:p>
            <a:endParaRPr lang="el-GR" sz="1800" b="1" dirty="0" smtClean="0"/>
          </a:p>
          <a:p>
            <a:endParaRPr lang="el-GR" sz="1800" b="1" dirty="0"/>
          </a:p>
          <a:p>
            <a:endParaRPr lang="el-GR" sz="1800" b="1" dirty="0"/>
          </a:p>
        </p:txBody>
      </p:sp>
      <p:cxnSp>
        <p:nvCxnSpPr>
          <p:cNvPr id="14" name="Straight Arrow Connector 13"/>
          <p:cNvCxnSpPr/>
          <p:nvPr/>
        </p:nvCxnSpPr>
        <p:spPr>
          <a:xfrm>
            <a:off x="2991715" y="1790700"/>
            <a:ext cx="280555" cy="1143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991715" y="1458191"/>
            <a:ext cx="280555" cy="1143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926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a:bodyPr>
          <a:lstStyle/>
          <a:p>
            <a:r>
              <a:rPr lang="el-GR" sz="2800" b="1" i="1" dirty="0" err="1" smtClean="0">
                <a:solidFill>
                  <a:schemeClr val="accent6"/>
                </a:solidFill>
                <a:effectLst>
                  <a:outerShdw blurRad="38100" dist="38100" dir="2700000" algn="tl">
                    <a:srgbClr val="000000">
                      <a:alpha val="43137"/>
                    </a:srgbClr>
                  </a:outerShdw>
                </a:effectLst>
              </a:rPr>
              <a:t>Αλάν</a:t>
            </a:r>
            <a:r>
              <a:rPr lang="el-GR" sz="2800" b="1" i="1" dirty="0" smtClean="0">
                <a:solidFill>
                  <a:schemeClr val="accent6"/>
                </a:solidFill>
                <a:effectLst>
                  <a:outerShdw blurRad="38100" dist="38100" dir="2700000" algn="tl">
                    <a:srgbClr val="000000">
                      <a:alpha val="43137"/>
                    </a:srgbClr>
                  </a:outerShdw>
                </a:effectLst>
              </a:rPr>
              <a:t> </a:t>
            </a:r>
            <a:r>
              <a:rPr lang="el-GR" sz="2800" b="1" i="1" dirty="0" err="1" smtClean="0">
                <a:solidFill>
                  <a:schemeClr val="accent6"/>
                </a:solidFill>
                <a:effectLst>
                  <a:outerShdw blurRad="38100" dist="38100" dir="2700000" algn="tl">
                    <a:srgbClr val="000000">
                      <a:alpha val="43137"/>
                    </a:srgbClr>
                  </a:outerShdw>
                </a:effectLst>
              </a:rPr>
              <a:t>Κογιού</a:t>
            </a:r>
            <a:endParaRPr lang="en-GB" sz="2800" b="1" i="1" dirty="0">
              <a:solidFill>
                <a:schemeClr val="accent6"/>
              </a:solidFill>
              <a:effectLst>
                <a:outerShdw blurRad="38100" dist="38100" dir="2700000" algn="tl">
                  <a:srgbClr val="000000">
                    <a:alpha val="43137"/>
                  </a:srgbClr>
                </a:outerShdw>
              </a:effectLst>
            </a:endParaRPr>
          </a:p>
        </p:txBody>
      </p:sp>
      <p:pic>
        <p:nvPicPr>
          <p:cNvPr id="1026" name="Picture 2" descr="C:\Users\Yiannis\Documents\Papers\ROMA\INTERVIEWS PRIMARY\Photos\ΑΛΑΝ ΚΟΓΙΟΥ_Α1\37_3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21431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Yiannis\Documents\Papers\ROMA\INTERVIEWS PRIMARY\Photos\ΑΛΑΝ ΚΟΓΙΟΥ_Α1\DSC011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164" y="901656"/>
            <a:ext cx="4759143" cy="27178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Yiannis\Documents\Papers\ROMA\INTERVIEWS PRIMARY\Photos\ΑΛΑΝ ΚΟΓΙΟΥ_Α1\DSC0114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886200"/>
            <a:ext cx="39624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Yiannis\Documents\Papers\ROMA\INTERVIEWS PRIMARY\Photos\ΑΛΑΝ ΚΟΓΙΟΥ_Α1\Public taps (Paratiritis, 20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2059" y="3886200"/>
            <a:ext cx="3609516"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987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a:bodyPr>
          <a:lstStyle/>
          <a:p>
            <a:r>
              <a:rPr lang="el-GR" sz="2800" b="1" i="1" dirty="0" smtClean="0">
                <a:solidFill>
                  <a:schemeClr val="accent6"/>
                </a:solidFill>
                <a:effectLst>
                  <a:outerShdw blurRad="38100" dist="38100" dir="2700000" algn="tl">
                    <a:srgbClr val="000000">
                      <a:alpha val="43137"/>
                    </a:srgbClr>
                  </a:outerShdw>
                </a:effectLst>
              </a:rPr>
              <a:t>Το ολοκληρωμένο πρόγραμμα παρέμβασης</a:t>
            </a:r>
            <a:endParaRPr lang="en-GB" sz="2800" b="1" i="1" dirty="0">
              <a:solidFill>
                <a:schemeClr val="accent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90600"/>
            <a:ext cx="8229600" cy="4598987"/>
          </a:xfrm>
        </p:spPr>
        <p:txBody>
          <a:bodyPr>
            <a:normAutofit/>
          </a:bodyPr>
          <a:lstStyle/>
          <a:p>
            <a:r>
              <a:rPr lang="el-GR" sz="1800" b="1" dirty="0" smtClean="0"/>
              <a:t>Χρονικός ορίζοντας εξαετίας (2002-2008)  - Προϋπολογισμός 20 εκ. ευρώ.</a:t>
            </a:r>
          </a:p>
          <a:p>
            <a:r>
              <a:rPr lang="el-GR" sz="1800" b="1" dirty="0" smtClean="0"/>
              <a:t>Χρηματοδότηση από ΕΣΠΑ</a:t>
            </a:r>
          </a:p>
          <a:p>
            <a:r>
              <a:rPr lang="el-GR" sz="1800" b="1" dirty="0" smtClean="0"/>
              <a:t>Προϋπόθεση χρηματοδότησης </a:t>
            </a:r>
            <a:r>
              <a:rPr lang="el-GR" sz="1800" b="1" dirty="0" smtClean="0">
                <a:sym typeface="Wingdings" pitchFamily="2" charset="2"/>
              </a:rPr>
              <a:t> </a:t>
            </a:r>
            <a:r>
              <a:rPr lang="el-GR" sz="1800" b="1" dirty="0">
                <a:sym typeface="Wingdings" pitchFamily="2" charset="2"/>
              </a:rPr>
              <a:t>Σ</a:t>
            </a:r>
            <a:r>
              <a:rPr lang="el-GR" sz="1800" b="1" dirty="0" smtClean="0"/>
              <a:t>υμμετοχή της κοινότητας</a:t>
            </a:r>
          </a:p>
          <a:p>
            <a:endParaRPr lang="el-GR" sz="1800" b="1" dirty="0" smtClean="0"/>
          </a:p>
          <a:p>
            <a:pPr marL="0" indent="0" algn="ctr">
              <a:buNone/>
            </a:pPr>
            <a:r>
              <a:rPr lang="el-GR" sz="1800" b="1" dirty="0" smtClean="0"/>
              <a:t>Η κοινότητα κλήθηκε στο δήμο για συζητήσεις αφού είχε ετοιμαστεί το πλαίσιο</a:t>
            </a:r>
            <a:endParaRPr lang="el-GR" sz="1800" b="1" dirty="0"/>
          </a:p>
          <a:p>
            <a:endParaRPr lang="el-GR" sz="1800" b="1" dirty="0" smtClean="0"/>
          </a:p>
          <a:p>
            <a:pPr marL="0" indent="0">
              <a:buNone/>
            </a:pPr>
            <a:r>
              <a:rPr lang="el-GR" sz="1800" b="1" dirty="0" smtClean="0"/>
              <a:t>			  </a:t>
            </a:r>
            <a:r>
              <a:rPr lang="el-GR" sz="1800" b="1" u="sng" dirty="0" smtClean="0"/>
              <a:t>Βασικές Πτυχές</a:t>
            </a:r>
          </a:p>
          <a:p>
            <a:r>
              <a:rPr lang="el-GR" sz="1800" b="1" dirty="0" smtClean="0"/>
              <a:t>Μετεγκατάσταση σε νέα περιοχή η οποία θα αναζητηθεί μαζί με την κοινότητα.</a:t>
            </a:r>
          </a:p>
          <a:p>
            <a:r>
              <a:rPr lang="el-GR" sz="1800" b="1" dirty="0" smtClean="0"/>
              <a:t>Δημιουργία φυσικών υποδομών (ρυμοτομία και κοινωνικός εξοπλισμός).</a:t>
            </a:r>
          </a:p>
          <a:p>
            <a:r>
              <a:rPr lang="el-GR" sz="1800" b="1" dirty="0" smtClean="0"/>
              <a:t>Δημιουργία προκατασκευασμένων κατοικιών.</a:t>
            </a:r>
          </a:p>
          <a:p>
            <a:r>
              <a:rPr lang="el-GR" sz="1800" b="1" dirty="0" smtClean="0"/>
              <a:t>Πρόβλεψη για χαμηλότοκα στεγαστικά δάνεια για την κατασκευή νέων.</a:t>
            </a:r>
          </a:p>
          <a:p>
            <a:r>
              <a:rPr lang="el-GR" sz="1800" b="1" dirty="0" smtClean="0"/>
              <a:t>Παρουσία δικτύου κοινωνικών υπηρεσιών και δομών στήριξης </a:t>
            </a:r>
          </a:p>
          <a:p>
            <a:pPr marL="0" indent="0">
              <a:buNone/>
            </a:pPr>
            <a:r>
              <a:rPr lang="el-GR" sz="1800" b="1" dirty="0" smtClean="0"/>
              <a:t>       (υγεία, εκπαίδευση, επαγγελματική κατάρτιση </a:t>
            </a:r>
            <a:r>
              <a:rPr lang="el-GR" sz="1800" b="1" dirty="0" smtClean="0">
                <a:sym typeface="Wingdings" pitchFamily="2" charset="2"/>
              </a:rPr>
              <a:t> έμφαση σε ΜΜΕ</a:t>
            </a:r>
            <a:r>
              <a:rPr lang="el-GR" sz="1800" b="1" dirty="0" smtClean="0"/>
              <a:t>). </a:t>
            </a:r>
            <a:endParaRPr lang="en-GB" sz="1800" b="1" dirty="0"/>
          </a:p>
        </p:txBody>
      </p:sp>
      <p:sp>
        <p:nvSpPr>
          <p:cNvPr id="4" name="Down Arrow 3"/>
          <p:cNvSpPr/>
          <p:nvPr/>
        </p:nvSpPr>
        <p:spPr>
          <a:xfrm>
            <a:off x="3826668" y="2012373"/>
            <a:ext cx="533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7137" y="2743200"/>
            <a:ext cx="65246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1960" y="5334000"/>
            <a:ext cx="65246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85391" y="5802868"/>
            <a:ext cx="6705600" cy="369332"/>
          </a:xfrm>
          <a:prstGeom prst="rect">
            <a:avLst/>
          </a:prstGeom>
          <a:noFill/>
          <a:ln w="38100">
            <a:solidFill>
              <a:schemeClr val="tx1"/>
            </a:solidFill>
          </a:ln>
        </p:spPr>
        <p:txBody>
          <a:bodyPr wrap="square" rtlCol="0">
            <a:spAutoFit/>
          </a:bodyPr>
          <a:lstStyle/>
          <a:p>
            <a:r>
              <a:rPr lang="el-GR" b="1" dirty="0" smtClean="0"/>
              <a:t>Παρέμβαση εκτός πόλης </a:t>
            </a:r>
            <a:r>
              <a:rPr lang="el-GR" b="1" dirty="0" smtClean="0">
                <a:sym typeface="Wingdings" pitchFamily="2" charset="2"/>
              </a:rPr>
              <a:t> απελευθέρωση έκτασης στο κέντρο της </a:t>
            </a:r>
            <a:endParaRPr lang="en-GB" b="1" dirty="0"/>
          </a:p>
        </p:txBody>
      </p:sp>
    </p:spTree>
    <p:extLst>
      <p:ext uri="{BB962C8B-B14F-4D97-AF65-F5344CB8AC3E}">
        <p14:creationId xmlns:p14="http://schemas.microsoft.com/office/powerpoint/2010/main" val="1880634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20" y="857232"/>
            <a:ext cx="4143404" cy="1857388"/>
          </a:xfrm>
        </p:spPr>
        <p:txBody>
          <a:bodyPr>
            <a:normAutofit/>
          </a:bodyPr>
          <a:lstStyle/>
          <a:p>
            <a:pPr>
              <a:buNone/>
            </a:pPr>
            <a:r>
              <a:rPr lang="el-GR" sz="1800" b="1" dirty="0" smtClean="0"/>
              <a:t>Ο ρατσισμός </a:t>
            </a:r>
            <a:r>
              <a:rPr lang="el-GR" sz="1800" b="1" i="1" u="sng" dirty="0" smtClean="0">
                <a:effectLst>
                  <a:outerShdw blurRad="38100" dist="38100" dir="2700000" algn="tl">
                    <a:srgbClr val="000000">
                      <a:alpha val="43137"/>
                    </a:srgbClr>
                  </a:outerShdw>
                </a:effectLst>
              </a:rPr>
              <a:t>κατασκευάζεται κοινωνικά</a:t>
            </a:r>
            <a:r>
              <a:rPr lang="el-GR" sz="1800" b="1" dirty="0" smtClean="0"/>
              <a:t>, ωθούμενος από εγγενείς ψυχολογικές συνιστώσες της ανθρώπινης συμπεριφοράς (φόβος του ‘άλλου’, ανασφάλεια ενώπιον της διαφορετικότητας).</a:t>
            </a:r>
          </a:p>
        </p:txBody>
      </p:sp>
      <p:sp>
        <p:nvSpPr>
          <p:cNvPr id="25601" name="Rectangle 1"/>
          <p:cNvSpPr>
            <a:spLocks noChangeArrowheads="1"/>
          </p:cNvSpPr>
          <p:nvPr/>
        </p:nvSpPr>
        <p:spPr bwMode="auto">
          <a:xfrm>
            <a:off x="5214942" y="785794"/>
            <a:ext cx="3357586"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el-GR" b="1" dirty="0" smtClean="0">
              <a:solidFill>
                <a:prstClr val="black"/>
              </a:solidFill>
              <a:ea typeface="Times New Roman" pitchFamily="18" charset="0"/>
              <a:cs typeface="Arial" pitchFamily="34" charset="0"/>
            </a:endParaRPr>
          </a:p>
          <a:p>
            <a:pPr fontAlgn="base">
              <a:spcBef>
                <a:spcPct val="0"/>
              </a:spcBef>
              <a:spcAft>
                <a:spcPct val="0"/>
              </a:spcAft>
            </a:pPr>
            <a:r>
              <a:rPr lang="el-GR" b="1" dirty="0" smtClean="0">
                <a:solidFill>
                  <a:prstClr val="black"/>
                </a:solidFill>
                <a:ea typeface="Times New Roman" pitchFamily="18" charset="0"/>
                <a:cs typeface="Arial" pitchFamily="34" charset="0"/>
              </a:rPr>
              <a:t>Συγκεκριμένες συνθήκες καλλιεργούν ιδιαίτερες προκαταλήψεις και οδηγούν σε κοινωνικά προσδιορισμένες μορφές διακρίσεων.  </a:t>
            </a:r>
          </a:p>
          <a:p>
            <a:pPr fontAlgn="base">
              <a:spcBef>
                <a:spcPct val="0"/>
              </a:spcBef>
              <a:spcAft>
                <a:spcPct val="0"/>
              </a:spcAft>
            </a:pPr>
            <a:endParaRPr lang="el-GR" dirty="0" smtClean="0">
              <a:solidFill>
                <a:prstClr val="black"/>
              </a:solidFill>
              <a:cs typeface="Arial" pitchFamily="34" charset="0"/>
            </a:endParaRPr>
          </a:p>
        </p:txBody>
      </p:sp>
      <p:sp>
        <p:nvSpPr>
          <p:cNvPr id="6" name="5 - Δεξιό άγκιστρο"/>
          <p:cNvSpPr/>
          <p:nvPr/>
        </p:nvSpPr>
        <p:spPr>
          <a:xfrm>
            <a:off x="4572000" y="785794"/>
            <a:ext cx="285752" cy="1928826"/>
          </a:xfrm>
          <a:prstGeom prst="rightBrac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solidFill>
                <a:prstClr val="black"/>
              </a:solidFill>
            </a:endParaRPr>
          </a:p>
        </p:txBody>
      </p:sp>
      <p:sp>
        <p:nvSpPr>
          <p:cNvPr id="25602" name="Text Box 2"/>
          <p:cNvSpPr txBox="1">
            <a:spLocks noChangeArrowheads="1"/>
          </p:cNvSpPr>
          <p:nvPr/>
        </p:nvSpPr>
        <p:spPr bwMode="auto">
          <a:xfrm>
            <a:off x="500034" y="3357562"/>
            <a:ext cx="5500726" cy="3000396"/>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l-GR" b="1" u="sng" dirty="0" smtClean="0">
                <a:solidFill>
                  <a:prstClr val="black"/>
                </a:solidFill>
                <a:effectLst>
                  <a:outerShdw blurRad="38100" dist="38100" dir="2700000" algn="tl">
                    <a:srgbClr val="000000">
                      <a:alpha val="43137"/>
                    </a:srgbClr>
                  </a:outerShdw>
                </a:effectLst>
                <a:latin typeface="Times New Roman" pitchFamily="18" charset="0"/>
                <a:cs typeface="Arial" pitchFamily="34" charset="0"/>
              </a:rPr>
              <a:t>Κοινωνικός Δαρβινισμός</a:t>
            </a:r>
            <a:r>
              <a:rPr lang="el-GR" b="1" u="sng" dirty="0" smtClean="0">
                <a:solidFill>
                  <a:prstClr val="black"/>
                </a:solidFill>
                <a:latin typeface="Times New Roman" pitchFamily="18" charset="0"/>
                <a:cs typeface="Arial" pitchFamily="34" charset="0"/>
              </a:rPr>
              <a:t>: οι ικανότεροι επικρατούν</a:t>
            </a:r>
          </a:p>
          <a:p>
            <a:pPr fontAlgn="base">
              <a:spcBef>
                <a:spcPct val="0"/>
              </a:spcBef>
              <a:spcAft>
                <a:spcPct val="0"/>
              </a:spcAft>
            </a:pPr>
            <a:endParaRPr lang="el-GR" b="1" dirty="0" smtClean="0">
              <a:solidFill>
                <a:prstClr val="black"/>
              </a:solidFill>
              <a:latin typeface="Times New Roman" pitchFamily="18" charset="0"/>
              <a:cs typeface="Arial" pitchFamily="34" charset="0"/>
            </a:endParaRPr>
          </a:p>
          <a:p>
            <a:pPr fontAlgn="base">
              <a:spcBef>
                <a:spcPct val="0"/>
              </a:spcBef>
              <a:spcAft>
                <a:spcPct val="0"/>
              </a:spcAft>
            </a:pPr>
            <a:r>
              <a:rPr lang="el-GR" b="1" dirty="0" smtClean="0">
                <a:solidFill>
                  <a:prstClr val="black"/>
                </a:solidFill>
                <a:latin typeface="Times New Roman" pitchFamily="18" charset="0"/>
                <a:cs typeface="Arial" pitchFamily="34" charset="0"/>
              </a:rPr>
              <a:t>Βιολογικά προσδιορισμένη ‘φυλετική’ εξελικτική διαδικασία που προεκτείνεται στο κοινωνικό επίπεδο.  Συγκεκριμένες ‘φυλές’ αναγνωρίζονται ως ανώτερες.</a:t>
            </a:r>
          </a:p>
          <a:p>
            <a:pPr fontAlgn="base">
              <a:spcBef>
                <a:spcPct val="0"/>
              </a:spcBef>
              <a:spcAft>
                <a:spcPct val="0"/>
              </a:spcAft>
            </a:pPr>
            <a:endParaRPr lang="el-GR" b="1" dirty="0" smtClean="0">
              <a:solidFill>
                <a:prstClr val="black"/>
              </a:solidFill>
              <a:latin typeface="Times New Roman" pitchFamily="18" charset="0"/>
              <a:cs typeface="Arial" pitchFamily="34" charset="0"/>
            </a:endParaRPr>
          </a:p>
          <a:p>
            <a:pPr fontAlgn="base">
              <a:spcBef>
                <a:spcPct val="0"/>
              </a:spcBef>
              <a:spcAft>
                <a:spcPts val="1000"/>
              </a:spcAft>
            </a:pPr>
            <a:r>
              <a:rPr lang="el-GR" b="1" u="sng" dirty="0" smtClean="0">
                <a:solidFill>
                  <a:prstClr val="black"/>
                </a:solidFill>
                <a:effectLst>
                  <a:outerShdw blurRad="38100" dist="38100" dir="2700000" algn="tl">
                    <a:srgbClr val="000000">
                      <a:alpha val="43137"/>
                    </a:srgbClr>
                  </a:outerShdw>
                </a:effectLst>
                <a:cs typeface="Arial" pitchFamily="34" charset="0"/>
              </a:rPr>
              <a:t>Φυλή</a:t>
            </a:r>
            <a:r>
              <a:rPr lang="el-GR" b="1" dirty="0" smtClean="0">
                <a:solidFill>
                  <a:prstClr val="black"/>
                </a:solidFill>
                <a:effectLst>
                  <a:outerShdw blurRad="38100" dist="38100" dir="2700000" algn="tl">
                    <a:srgbClr val="000000">
                      <a:alpha val="43137"/>
                    </a:srgbClr>
                  </a:outerShdw>
                </a:effectLst>
                <a:cs typeface="Arial" pitchFamily="34" charset="0"/>
              </a:rPr>
              <a:t> </a:t>
            </a:r>
            <a:r>
              <a:rPr lang="el-GR" b="1" dirty="0" smtClean="0">
                <a:solidFill>
                  <a:prstClr val="black"/>
                </a:solidFill>
                <a:cs typeface="Arial" pitchFamily="34" charset="0"/>
              </a:rPr>
              <a:t>: </a:t>
            </a:r>
          </a:p>
          <a:p>
            <a:pPr fontAlgn="base">
              <a:spcBef>
                <a:spcPct val="0"/>
              </a:spcBef>
              <a:spcAft>
                <a:spcPts val="1000"/>
              </a:spcAft>
            </a:pPr>
            <a:r>
              <a:rPr lang="el-GR" b="1" i="1" dirty="0" smtClean="0">
                <a:solidFill>
                  <a:prstClr val="black"/>
                </a:solidFill>
                <a:cs typeface="Arial" pitchFamily="34" charset="0"/>
              </a:rPr>
              <a:t>Κοινωνική κατασκευή</a:t>
            </a:r>
            <a:r>
              <a:rPr lang="el-GR" b="1" dirty="0" smtClean="0">
                <a:solidFill>
                  <a:prstClr val="black"/>
                </a:solidFill>
                <a:cs typeface="Arial" pitchFamily="34" charset="0"/>
              </a:rPr>
              <a:t> όπου ομάδες ατόμων κατηγοριοποιούνται βάση φυσικών / βιολογικών κριτηρίων.</a:t>
            </a:r>
          </a:p>
          <a:p>
            <a:pPr fontAlgn="base">
              <a:spcBef>
                <a:spcPct val="0"/>
              </a:spcBef>
              <a:spcAft>
                <a:spcPct val="0"/>
              </a:spcAft>
            </a:pPr>
            <a:endParaRPr lang="el-GR" b="1" dirty="0" smtClean="0">
              <a:solidFill>
                <a:prstClr val="black"/>
              </a:solidFill>
              <a:latin typeface="Times New Roman" pitchFamily="18" charset="0"/>
              <a:cs typeface="Arial" pitchFamily="34" charset="0"/>
            </a:endParaRPr>
          </a:p>
          <a:p>
            <a:pPr fontAlgn="base">
              <a:spcBef>
                <a:spcPct val="0"/>
              </a:spcBef>
              <a:spcAft>
                <a:spcPct val="0"/>
              </a:spcAft>
            </a:pPr>
            <a:endParaRPr lang="el-GR" dirty="0" smtClean="0">
              <a:solidFill>
                <a:prstClr val="black"/>
              </a:solidFill>
              <a:latin typeface="Arial" pitchFamily="34" charset="0"/>
              <a:cs typeface="Arial" pitchFamily="34" charset="0"/>
            </a:endParaRPr>
          </a:p>
        </p:txBody>
      </p:sp>
      <p:pic>
        <p:nvPicPr>
          <p:cNvPr id="25603" name="Picture 3" descr="Head-Measurer_of_Tremearne_(side_view)"/>
          <p:cNvPicPr>
            <a:picLocks noChangeAspect="1" noChangeArrowheads="1"/>
          </p:cNvPicPr>
          <p:nvPr/>
        </p:nvPicPr>
        <p:blipFill>
          <a:blip r:embed="rId2" cstate="print"/>
          <a:srcRect/>
          <a:stretch>
            <a:fillRect/>
          </a:stretch>
        </p:blipFill>
        <p:spPr bwMode="auto">
          <a:xfrm>
            <a:off x="6215074" y="3929066"/>
            <a:ext cx="2693689" cy="1842188"/>
          </a:xfrm>
          <a:prstGeom prst="rect">
            <a:avLst/>
          </a:prstGeom>
          <a:noFill/>
          <a:ln w="9525">
            <a:noFill/>
            <a:miter lim="800000"/>
            <a:headEnd/>
            <a:tailEnd/>
          </a:ln>
        </p:spPr>
      </p:pic>
    </p:spTree>
    <p:extLst>
      <p:ext uri="{BB962C8B-B14F-4D97-AF65-F5344CB8AC3E}">
        <p14:creationId xmlns:p14="http://schemas.microsoft.com/office/powerpoint/2010/main" val="4188102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229600" cy="2819400"/>
          </a:xfrm>
        </p:spPr>
        <p:txBody>
          <a:bodyPr>
            <a:normAutofit/>
          </a:bodyPr>
          <a:lstStyle/>
          <a:p>
            <a:pPr marL="0" indent="0">
              <a:buNone/>
            </a:pPr>
            <a:r>
              <a:rPr lang="el-GR" sz="1800" b="1" u="sng" dirty="0"/>
              <a:t>Το δικαίωμα της χρησικτησίας</a:t>
            </a:r>
            <a:r>
              <a:rPr lang="el-GR" sz="1800" b="1" dirty="0"/>
              <a:t>:</a:t>
            </a:r>
            <a:br>
              <a:rPr lang="el-GR" sz="1800" b="1" dirty="0"/>
            </a:br>
            <a:r>
              <a:rPr lang="el-GR" sz="1800" b="1" dirty="0" smtClean="0"/>
              <a:t>Φανερή </a:t>
            </a:r>
            <a:r>
              <a:rPr lang="el-GR" sz="1800" b="1" dirty="0"/>
              <a:t>και </a:t>
            </a:r>
            <a:r>
              <a:rPr lang="el-GR" sz="1800" b="1" dirty="0" smtClean="0"/>
              <a:t>συνεχής </a:t>
            </a:r>
            <a:r>
              <a:rPr lang="el-GR" sz="1800" b="1" dirty="0"/>
              <a:t>χρήση </a:t>
            </a:r>
            <a:r>
              <a:rPr lang="el-GR" sz="1800" b="1" dirty="0" smtClean="0"/>
              <a:t>μιας περιοχής για </a:t>
            </a:r>
            <a:r>
              <a:rPr lang="el-GR" sz="1800" b="1" dirty="0"/>
              <a:t>μια </a:t>
            </a:r>
            <a:r>
              <a:rPr lang="el-GR" sz="1800" b="1" dirty="0" smtClean="0"/>
              <a:t>τουλάχιστον εικοσαετία</a:t>
            </a:r>
            <a:r>
              <a:rPr lang="el-GR" sz="1800" b="1" dirty="0"/>
              <a:t>, χωρίς διεκδίκηση από τους νόμιμους κατόχους των τίτλων </a:t>
            </a:r>
            <a:r>
              <a:rPr lang="el-GR" sz="1800" b="1" dirty="0" smtClean="0"/>
              <a:t>ιδιοκτησίας</a:t>
            </a:r>
          </a:p>
          <a:p>
            <a:pPr marL="0" indent="0">
              <a:buNone/>
            </a:pPr>
            <a:endParaRPr lang="el-GR" sz="1800" b="1" dirty="0" smtClean="0"/>
          </a:p>
          <a:p>
            <a:pPr marL="400050" lvl="1" indent="0">
              <a:buNone/>
            </a:pPr>
            <a:r>
              <a:rPr lang="el-GR" sz="1800" b="1" dirty="0" smtClean="0"/>
              <a:t>«Αρχικά 13 οικογένειες ήρθαν εδώ το 1921 από τη Βουλγαρία και το 1923 από την Τουρκία, και εγκαταστάθηκαν δίπλα στο ποτάμι που χώριζε τότε την πόλη. Πούλησαν τα υπάρχοντά τους και αγόρασαν ένα κομμάτι γης 1700 τετραγωνικά.  Οι οικογένειες μεγάλωσαν, και ήρθαν κ</a:t>
            </a:r>
            <a:r>
              <a:rPr lang="el-GR" sz="1800" b="1" dirty="0"/>
              <a:t>ι</a:t>
            </a:r>
            <a:r>
              <a:rPr lang="el-GR" sz="1800" b="1" dirty="0" smtClean="0"/>
              <a:t> άλλοι από άλλα μέρη»</a:t>
            </a:r>
          </a:p>
          <a:p>
            <a:pPr marL="0" indent="0">
              <a:buNone/>
            </a:pPr>
            <a:r>
              <a:rPr lang="el-GR" sz="1800" b="1" dirty="0" smtClean="0"/>
              <a:t>					(Δήμητρα, κάτοικος περιοχής)</a:t>
            </a:r>
          </a:p>
        </p:txBody>
      </p:sp>
      <p:sp>
        <p:nvSpPr>
          <p:cNvPr id="4" name="Title 3"/>
          <p:cNvSpPr>
            <a:spLocks noGrp="1"/>
          </p:cNvSpPr>
          <p:nvPr>
            <p:ph type="title"/>
          </p:nvPr>
        </p:nvSpPr>
        <p:spPr>
          <a:xfrm>
            <a:off x="457200" y="152400"/>
            <a:ext cx="8229600" cy="639762"/>
          </a:xfrm>
        </p:spPr>
        <p:txBody>
          <a:bodyPr>
            <a:normAutofit/>
          </a:bodyPr>
          <a:lstStyle/>
          <a:p>
            <a:r>
              <a:rPr lang="el-GR" sz="2800" b="1" i="1" dirty="0">
                <a:solidFill>
                  <a:schemeClr val="accent6"/>
                </a:solidFill>
                <a:effectLst>
                  <a:outerShdw blurRad="38100" dist="38100" dir="2700000" algn="tl">
                    <a:srgbClr val="000000">
                      <a:alpha val="43137"/>
                    </a:srgbClr>
                  </a:outerShdw>
                </a:effectLst>
              </a:rPr>
              <a:t>Χ</a:t>
            </a:r>
            <a:r>
              <a:rPr lang="el-GR" sz="2800" b="1" i="1" dirty="0" smtClean="0">
                <a:solidFill>
                  <a:schemeClr val="accent6"/>
                </a:solidFill>
                <a:effectLst>
                  <a:outerShdw blurRad="38100" dist="38100" dir="2700000" algn="tl">
                    <a:srgbClr val="000000">
                      <a:alpha val="43137"/>
                    </a:srgbClr>
                  </a:outerShdw>
                </a:effectLst>
              </a:rPr>
              <a:t>ειριστικές διαδικασίες</a:t>
            </a:r>
            <a:endParaRPr lang="en-GB" sz="2800" b="1" i="1" dirty="0">
              <a:solidFill>
                <a:schemeClr val="accent6"/>
              </a:solidFill>
              <a:effectLst>
                <a:outerShdw blurRad="38100" dist="38100" dir="2700000" algn="tl">
                  <a:srgbClr val="000000">
                    <a:alpha val="43137"/>
                  </a:srgbClr>
                </a:outerShdw>
              </a:effectLst>
            </a:endParaRPr>
          </a:p>
        </p:txBody>
      </p:sp>
      <p:pic>
        <p:nvPicPr>
          <p:cNvPr id="3074" name="Picture 2" descr="C:\Users\Yiannis\Documents\Papers\ROMA\INTERVIEWS PRIMARY\Photos\ΑΛΑΝ ΚΟΓΙΟΥ_Β2\DSC000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8400" y="3733800"/>
            <a:ext cx="4165600" cy="3124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3733800"/>
            <a:ext cx="4648200" cy="3139321"/>
          </a:xfrm>
          <a:prstGeom prst="rect">
            <a:avLst/>
          </a:prstGeom>
          <a:noFill/>
        </p:spPr>
        <p:txBody>
          <a:bodyPr wrap="square" rtlCol="0">
            <a:spAutoFit/>
          </a:bodyPr>
          <a:lstStyle/>
          <a:p>
            <a:r>
              <a:rPr lang="el-GR" b="1" u="sng" dirty="0" smtClean="0"/>
              <a:t>Ασύμμετρες </a:t>
            </a:r>
            <a:r>
              <a:rPr lang="el-GR" b="1" u="sng" dirty="0"/>
              <a:t>σχέσεις δύναμης ανάμεσα στους συμμετέχοντες στις διακυβερνητικές δομές </a:t>
            </a:r>
          </a:p>
          <a:p>
            <a:endParaRPr lang="el-GR" b="1" dirty="0"/>
          </a:p>
          <a:p>
            <a:r>
              <a:rPr lang="el-GR" b="1" dirty="0"/>
              <a:t>«Ήξερα ότι μπορούσαμε να διεκδικήσουμε τα δικαιώματά μας που συνδέονται με την περιοχή.  Μπορούσαμε να τους πάμε στα δικαστήρια, αλλά οι περισσότεροι είμαστε αγράμματοι.  Δεν μας λένε πολλά.  Τους το είπα στη συνάντηση, αλλά αρνήθηκαν</a:t>
            </a:r>
            <a:r>
              <a:rPr lang="el-GR" b="1" dirty="0" smtClean="0"/>
              <a:t>»</a:t>
            </a:r>
          </a:p>
          <a:p>
            <a:endParaRPr lang="el-GR" b="1" dirty="0"/>
          </a:p>
          <a:p>
            <a:r>
              <a:rPr lang="el-GR" b="1" dirty="0" smtClean="0"/>
              <a:t>(</a:t>
            </a:r>
            <a:r>
              <a:rPr lang="el-GR" b="1" dirty="0" err="1" smtClean="0"/>
              <a:t>Μουφίτ</a:t>
            </a:r>
            <a:r>
              <a:rPr lang="el-GR" b="1" dirty="0"/>
              <a:t>, Πρόεδρος συλλόγου </a:t>
            </a:r>
            <a:r>
              <a:rPr lang="el-GR" b="1" dirty="0" err="1"/>
              <a:t>Αλάν</a:t>
            </a:r>
            <a:r>
              <a:rPr lang="el-GR" b="1" dirty="0"/>
              <a:t> </a:t>
            </a:r>
            <a:r>
              <a:rPr lang="el-GR" b="1" dirty="0" err="1"/>
              <a:t>Κογιού</a:t>
            </a:r>
            <a:r>
              <a:rPr lang="el-GR" b="1" dirty="0" smtClean="0"/>
              <a:t>).</a:t>
            </a:r>
            <a:endParaRPr lang="el-GR" b="1" dirty="0"/>
          </a:p>
        </p:txBody>
      </p:sp>
    </p:spTree>
    <p:extLst>
      <p:ext uri="{BB962C8B-B14F-4D97-AF65-F5344CB8AC3E}">
        <p14:creationId xmlns:p14="http://schemas.microsoft.com/office/powerpoint/2010/main" val="663937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l-GR" sz="2800" b="1" i="1" dirty="0">
                <a:solidFill>
                  <a:schemeClr val="accent6"/>
                </a:solidFill>
                <a:effectLst>
                  <a:outerShdw blurRad="38100" dist="38100" dir="2700000" algn="tl">
                    <a:srgbClr val="000000">
                      <a:alpha val="43137"/>
                    </a:srgbClr>
                  </a:outerShdw>
                </a:effectLst>
              </a:rPr>
              <a:t>Α</a:t>
            </a:r>
            <a:r>
              <a:rPr lang="el-GR" sz="2800" b="1" i="1" dirty="0" smtClean="0">
                <a:solidFill>
                  <a:schemeClr val="accent6"/>
                </a:solidFill>
                <a:effectLst>
                  <a:outerShdw blurRad="38100" dist="38100" dir="2700000" algn="tl">
                    <a:srgbClr val="000000">
                      <a:alpha val="43137"/>
                    </a:srgbClr>
                  </a:outerShdw>
                </a:effectLst>
              </a:rPr>
              <a:t>νεπιθύμητοι </a:t>
            </a:r>
            <a:endParaRPr lang="en-GB" sz="2800" b="1" i="1" dirty="0">
              <a:solidFill>
                <a:schemeClr val="accent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838201"/>
            <a:ext cx="8229600" cy="3505200"/>
          </a:xfrm>
        </p:spPr>
        <p:txBody>
          <a:bodyPr>
            <a:normAutofit/>
          </a:bodyPr>
          <a:lstStyle/>
          <a:p>
            <a:r>
              <a:rPr lang="el-GR" sz="1800" b="1" dirty="0" smtClean="0"/>
              <a:t>Η πρόταση της κοινότητας για μετεγκατάσταση σε περιοχή εντός των ορίων της πόλης δεν έγινε αποδεκτή από το Δήμο, χωρίς να αιτιολογηθεί η απόφαση. </a:t>
            </a:r>
          </a:p>
          <a:p>
            <a:pPr marL="0" indent="0">
              <a:buNone/>
            </a:pPr>
            <a:r>
              <a:rPr lang="el-GR" sz="1800" b="1" dirty="0" smtClean="0"/>
              <a:t>	(…προηγήθηκε συλλογή υπογραφών από κατοίκους όμορων περιοχών).</a:t>
            </a:r>
          </a:p>
          <a:p>
            <a:r>
              <a:rPr lang="el-GR" sz="1800" b="1" dirty="0" smtClean="0"/>
              <a:t>Η πρόταση του Δήμου </a:t>
            </a:r>
            <a:r>
              <a:rPr lang="el-GR" sz="1800" b="1" dirty="0"/>
              <a:t>για μετεγκατάσταση </a:t>
            </a:r>
            <a:r>
              <a:rPr lang="el-GR" sz="1800" b="1" dirty="0" smtClean="0"/>
              <a:t>στην περιοχή «Ανάχωμα» (εκτός </a:t>
            </a:r>
            <a:r>
              <a:rPr lang="el-GR" sz="1800" b="1" dirty="0"/>
              <a:t>των ορίων της </a:t>
            </a:r>
            <a:r>
              <a:rPr lang="el-GR" sz="1800" b="1" dirty="0" smtClean="0"/>
              <a:t>πόλης) έγινε δεκτή από την κοινότητα.</a:t>
            </a:r>
          </a:p>
          <a:p>
            <a:r>
              <a:rPr lang="el-GR" sz="1800" b="1" dirty="0" smtClean="0"/>
              <a:t>Οι ιδιοκτήτες καλλιεργούμενων εκτάσεων στο «Ανάχωμα», όμως, άσκησαν πιέσεις στο Υπ. </a:t>
            </a:r>
            <a:r>
              <a:rPr lang="el-GR" sz="1800" b="1" dirty="0"/>
              <a:t>Α</a:t>
            </a:r>
            <a:r>
              <a:rPr lang="el-GR" sz="1800" b="1" dirty="0" smtClean="0"/>
              <a:t>γροτικής </a:t>
            </a:r>
            <a:r>
              <a:rPr lang="el-GR" sz="1800" b="1" dirty="0"/>
              <a:t>Α</a:t>
            </a:r>
            <a:r>
              <a:rPr lang="el-GR" sz="1800" b="1" dirty="0" smtClean="0"/>
              <a:t>νάπτυξης και άλλαξαν τον χαρακτηρισμό της περιοχής σε «…υψηλής παραγωγικής αξίας», μια </a:t>
            </a:r>
            <a:r>
              <a:rPr lang="el-GR" sz="1800" b="1" dirty="0"/>
              <a:t>χρήση γης </a:t>
            </a:r>
            <a:r>
              <a:rPr lang="el-GR" sz="1800" b="1" dirty="0" smtClean="0"/>
              <a:t>υψηλής προστασίας απέτρεπε την μετεγκατάσταση.</a:t>
            </a:r>
          </a:p>
          <a:p>
            <a:r>
              <a:rPr lang="el-GR" sz="1800" b="1" dirty="0" smtClean="0"/>
              <a:t>Παράλληλα, οι ιδιοκτήτες εκτάσεων γης εντός του </a:t>
            </a:r>
            <a:r>
              <a:rPr lang="el-GR" sz="1800" b="1" dirty="0" err="1" smtClean="0"/>
              <a:t>Αλάν</a:t>
            </a:r>
            <a:r>
              <a:rPr lang="el-GR" sz="1800" b="1" dirty="0" smtClean="0"/>
              <a:t> </a:t>
            </a:r>
            <a:r>
              <a:rPr lang="el-GR" sz="1800" b="1" dirty="0" err="1" smtClean="0"/>
              <a:t>Κογιού</a:t>
            </a:r>
            <a:r>
              <a:rPr lang="el-GR" sz="1800" b="1" dirty="0" smtClean="0"/>
              <a:t> παρουσίασαν προτάσεις ανάπλασης και επέδωσαν κείμενα εξώσεων.</a:t>
            </a:r>
            <a:endParaRPr lang="el-GR" sz="1800" b="1" dirty="0"/>
          </a:p>
          <a:p>
            <a:endParaRPr lang="en-GB" sz="1800" b="1" dirty="0"/>
          </a:p>
        </p:txBody>
      </p:sp>
      <p:sp>
        <p:nvSpPr>
          <p:cNvPr id="4" name="TextBox 3"/>
          <p:cNvSpPr txBox="1"/>
          <p:nvPr/>
        </p:nvSpPr>
        <p:spPr>
          <a:xfrm>
            <a:off x="914400" y="4572000"/>
            <a:ext cx="2971800" cy="2031325"/>
          </a:xfrm>
          <a:prstGeom prst="rect">
            <a:avLst/>
          </a:prstGeom>
          <a:noFill/>
        </p:spPr>
        <p:txBody>
          <a:bodyPr wrap="square" rtlCol="0">
            <a:spAutoFit/>
          </a:bodyPr>
          <a:lstStyle/>
          <a:p>
            <a:r>
              <a:rPr lang="el-GR" b="1" u="sng" dirty="0"/>
              <a:t>Κινητοποίηση της </a:t>
            </a:r>
            <a:r>
              <a:rPr lang="el-GR" b="1" u="sng" dirty="0" smtClean="0"/>
              <a:t>κοινότητας</a:t>
            </a:r>
            <a:r>
              <a:rPr lang="el-GR" b="1" dirty="0" smtClean="0"/>
              <a:t>:</a:t>
            </a:r>
          </a:p>
          <a:p>
            <a:endParaRPr lang="el-GR" b="1" dirty="0"/>
          </a:p>
          <a:p>
            <a:r>
              <a:rPr lang="el-GR" b="1" dirty="0"/>
              <a:t>Δημιουργία </a:t>
            </a:r>
            <a:r>
              <a:rPr lang="el-GR" b="1" dirty="0" smtClean="0"/>
              <a:t>του «Συλλόγου Αθίγγανων </a:t>
            </a:r>
            <a:r>
              <a:rPr lang="el-GR" b="1" dirty="0"/>
              <a:t>Ν. </a:t>
            </a:r>
            <a:r>
              <a:rPr lang="el-GR" b="1" dirty="0" smtClean="0"/>
              <a:t>Ροδόπης» (2002)</a:t>
            </a:r>
            <a:endParaRPr lang="el-GR" b="1" dirty="0"/>
          </a:p>
          <a:p>
            <a:endParaRPr lang="en-GB" b="1" dirty="0"/>
          </a:p>
        </p:txBody>
      </p:sp>
      <p:pic>
        <p:nvPicPr>
          <p:cNvPr id="4098" name="Picture 2" descr="C:\Users\Yiannis\Documents\Papers\ROMA\INTERVIEWS PRIMARY\Photos\ΑΛΑΝ ΚΟΓΙΟΥ_Α1\Eggainia Syllogou Roma 2002-2 (Chronos 2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114800"/>
            <a:ext cx="3276600" cy="246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473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l-GR" sz="2400" b="1" i="1" dirty="0" smtClean="0">
                <a:solidFill>
                  <a:schemeClr val="accent6"/>
                </a:solidFill>
                <a:effectLst>
                  <a:outerShdw blurRad="38100" dist="38100" dir="2700000" algn="tl">
                    <a:srgbClr val="000000">
                      <a:alpha val="43137"/>
                    </a:srgbClr>
                  </a:outerShdw>
                </a:effectLst>
              </a:rPr>
              <a:t>Απομυθοποίηση και διεκδίκηση…</a:t>
            </a:r>
            <a:endParaRPr lang="en-GB" sz="2400" b="1" i="1" dirty="0">
              <a:solidFill>
                <a:schemeClr val="accent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43000"/>
            <a:ext cx="8229600" cy="4983163"/>
          </a:xfrm>
        </p:spPr>
        <p:txBody>
          <a:bodyPr>
            <a:normAutofit/>
          </a:bodyPr>
          <a:lstStyle/>
          <a:p>
            <a:pPr marL="0" indent="0">
              <a:buNone/>
            </a:pPr>
            <a:r>
              <a:rPr lang="el-GR" sz="1800" b="1" dirty="0" smtClean="0"/>
              <a:t>«φαίνεται πως το μόνο που ξεκίνησε αυτό το πράγμα είναι η περιοχή που μένουμε, γιατί είναι μέσα στο σχέδιο, είναι ακριβή και είναι έτοιμη να αναπτυχτεί»</a:t>
            </a:r>
          </a:p>
          <a:p>
            <a:pPr marL="0" indent="0">
              <a:buNone/>
            </a:pPr>
            <a:r>
              <a:rPr lang="el-GR" sz="1800" b="1" dirty="0" smtClean="0"/>
              <a:t>					 (Αλεξίου, 2010)</a:t>
            </a:r>
          </a:p>
          <a:p>
            <a:endParaRPr lang="el-GR" sz="1800" b="1" dirty="0"/>
          </a:p>
          <a:p>
            <a:r>
              <a:rPr lang="el-GR" sz="1800" b="1" dirty="0" smtClean="0"/>
              <a:t>Δυναμικές κινητοποιήσεις της κοινότητας (2004)</a:t>
            </a:r>
          </a:p>
          <a:p>
            <a:endParaRPr lang="el-GR" sz="1800" b="1" dirty="0"/>
          </a:p>
          <a:p>
            <a:r>
              <a:rPr lang="el-GR" sz="1800" b="1" dirty="0" smtClean="0"/>
              <a:t>Αλλαγή των χρήσεων γης στο ανάχωμα έπειτα </a:t>
            </a:r>
          </a:p>
          <a:p>
            <a:pPr marL="0" indent="0">
              <a:buNone/>
            </a:pPr>
            <a:r>
              <a:rPr lang="el-GR" sz="1800" b="1" dirty="0" smtClean="0"/>
              <a:t>       από παρέμβαση του Υπ. Εσωτερικών.</a:t>
            </a:r>
          </a:p>
          <a:p>
            <a:pPr marL="0" indent="0">
              <a:buNone/>
            </a:pPr>
            <a:endParaRPr lang="el-GR" sz="1800" b="1" dirty="0" smtClean="0"/>
          </a:p>
          <a:p>
            <a:r>
              <a:rPr lang="el-GR" sz="1800" b="1" dirty="0" smtClean="0"/>
              <a:t>Δημιουργία </a:t>
            </a:r>
            <a:r>
              <a:rPr lang="el-GR" sz="1800" b="1" dirty="0"/>
              <a:t>της </a:t>
            </a:r>
            <a:r>
              <a:rPr lang="el-GR" sz="1800" b="1" dirty="0" smtClean="0"/>
              <a:t>«Ομοσπονδίας </a:t>
            </a:r>
            <a:r>
              <a:rPr lang="el-GR" sz="1800" b="1" dirty="0"/>
              <a:t>Ελλήνων </a:t>
            </a:r>
          </a:p>
          <a:p>
            <a:pPr marL="0" indent="0">
              <a:buNone/>
            </a:pPr>
            <a:r>
              <a:rPr lang="el-GR" sz="1800" b="1" dirty="0" smtClean="0"/>
              <a:t>       </a:t>
            </a:r>
            <a:r>
              <a:rPr lang="el-GR" sz="1800" b="1" dirty="0" err="1" smtClean="0"/>
              <a:t>Ρωμά</a:t>
            </a:r>
            <a:r>
              <a:rPr lang="el-GR" sz="1800" b="1" dirty="0" smtClean="0"/>
              <a:t> </a:t>
            </a:r>
            <a:r>
              <a:rPr lang="el-GR" sz="1800" b="1" dirty="0"/>
              <a:t>Θράκης και </a:t>
            </a:r>
            <a:r>
              <a:rPr lang="el-GR" sz="1800" b="1" dirty="0" smtClean="0"/>
              <a:t>Διασποράς» (2007). </a:t>
            </a:r>
          </a:p>
          <a:p>
            <a:pPr marL="0" indent="0">
              <a:buNone/>
            </a:pPr>
            <a:endParaRPr lang="el-GR" sz="1800" b="1" dirty="0" smtClean="0"/>
          </a:p>
          <a:p>
            <a:r>
              <a:rPr lang="el-GR" sz="1800" b="1" dirty="0" smtClean="0"/>
              <a:t>Οι ιδιοκτήτες εκτάσεων στο ανάχωμα πήγαν την υπόθεση στο δικαστήριο, το οποίο δικαίωσε την κοινότητα, διέταξε τις απαλλοτριώσεις (11/11/2011) και, έπειτα από νέα απογραφή, αύξησε τον αριθμό των δικαιούχων </a:t>
            </a:r>
            <a:r>
              <a:rPr lang="el-GR" sz="1800" b="1" dirty="0" err="1" smtClean="0"/>
              <a:t>Ρομά</a:t>
            </a:r>
            <a:r>
              <a:rPr lang="el-GR" sz="1800" b="1" dirty="0" smtClean="0"/>
              <a:t>.</a:t>
            </a:r>
          </a:p>
          <a:p>
            <a:pPr marL="0" indent="0">
              <a:buNone/>
            </a:pPr>
            <a:endParaRPr lang="el-GR" sz="1800" b="1" dirty="0"/>
          </a:p>
          <a:p>
            <a:pPr marL="0" indent="0">
              <a:buNone/>
            </a:pPr>
            <a:endParaRPr lang="el-GR" sz="1800" b="1" dirty="0" smtClean="0"/>
          </a:p>
          <a:p>
            <a:pPr marL="0" indent="0">
              <a:buNone/>
            </a:pPr>
            <a:endParaRPr lang="en-GB" sz="1800" b="1" dirty="0"/>
          </a:p>
        </p:txBody>
      </p:sp>
      <p:pic>
        <p:nvPicPr>
          <p:cNvPr id="5122" name="Picture 2" descr="C:\Users\Yiannis\Documents\Papers\ROMA\INTERVIEWS PRIMARY\Photos\ΑΛΑΝ ΚΟΓΙΟΥ_Α1\Rally 2004 (Paratiritis, 2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364365"/>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302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3276600" cy="868362"/>
          </a:xfrm>
        </p:spPr>
        <p:txBody>
          <a:bodyPr>
            <a:normAutofit fontScale="90000"/>
          </a:bodyPr>
          <a:lstStyle/>
          <a:p>
            <a:r>
              <a:rPr lang="el-GR" sz="2800" b="1" i="1" dirty="0" smtClean="0">
                <a:solidFill>
                  <a:schemeClr val="accent6"/>
                </a:solidFill>
                <a:effectLst>
                  <a:outerShdw blurRad="38100" dist="38100" dir="2700000" algn="tl">
                    <a:srgbClr val="000000">
                      <a:alpha val="43137"/>
                    </a:srgbClr>
                  </a:outerShdw>
                </a:effectLst>
              </a:rPr>
              <a:t>Προοπτικές &amp; Υβριδικές Ταυτότητες</a:t>
            </a:r>
            <a:endParaRPr lang="en-GB" sz="2800" b="1" i="1" dirty="0">
              <a:solidFill>
                <a:schemeClr val="accent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430597"/>
            <a:ext cx="3429000" cy="3115483"/>
          </a:xfrm>
        </p:spPr>
        <p:txBody>
          <a:bodyPr>
            <a:normAutofit lnSpcReduction="10000"/>
          </a:bodyPr>
          <a:lstStyle/>
          <a:p>
            <a:r>
              <a:rPr lang="el-GR" sz="1600" b="1" dirty="0" smtClean="0"/>
              <a:t>Το νέο ΓΠΣ της Κομοτηνής (2012) όρισε την έκταση της παρέμβασης.</a:t>
            </a:r>
            <a:endParaRPr lang="el-GR" sz="1600" b="1" dirty="0"/>
          </a:p>
          <a:p>
            <a:r>
              <a:rPr lang="el-GR" sz="1600" b="1" dirty="0" smtClean="0"/>
              <a:t>Αναμένεται η έναρξη των μέτρων υλοποίησης, τα οποία θα ενταχθούν στο νέο ολοκληρωμένο πρόγραμμα  για τους </a:t>
            </a:r>
            <a:r>
              <a:rPr lang="el-GR" sz="1600" b="1" dirty="0" err="1" smtClean="0"/>
              <a:t>Ρομά</a:t>
            </a:r>
            <a:r>
              <a:rPr lang="el-GR" sz="1600" b="1" dirty="0" smtClean="0"/>
              <a:t> της χώρας.</a:t>
            </a:r>
          </a:p>
          <a:p>
            <a:endParaRPr lang="el-GR" sz="1600" b="1" dirty="0"/>
          </a:p>
          <a:p>
            <a:r>
              <a:rPr lang="el-GR" sz="1600" b="1" dirty="0" smtClean="0"/>
              <a:t>Ο σύλλογος </a:t>
            </a:r>
            <a:r>
              <a:rPr lang="el-GR" sz="1600" b="1" dirty="0" err="1"/>
              <a:t>Ρ</a:t>
            </a:r>
            <a:r>
              <a:rPr lang="el-GR" sz="1600" b="1" dirty="0" err="1" smtClean="0"/>
              <a:t>ομά</a:t>
            </a:r>
            <a:r>
              <a:rPr lang="el-GR" sz="1600" b="1" dirty="0" smtClean="0"/>
              <a:t> της περιφέρειας υιοθετεί την ευρωπαϊκή σημαία των </a:t>
            </a:r>
            <a:r>
              <a:rPr lang="el-GR" sz="1600" b="1" dirty="0" err="1"/>
              <a:t>Ρ</a:t>
            </a:r>
            <a:r>
              <a:rPr lang="el-GR" sz="1600" b="1" dirty="0" err="1" smtClean="0"/>
              <a:t>ομά</a:t>
            </a:r>
            <a:r>
              <a:rPr lang="el-GR" sz="1600" b="1" dirty="0" smtClean="0"/>
              <a:t> (2007)</a:t>
            </a:r>
          </a:p>
        </p:txBody>
      </p:sp>
      <p:pic>
        <p:nvPicPr>
          <p:cNvPr id="4" name="Picture 3" descr="D:\Τα αρχεία μου\Papers 2010\ROMA\!Geoforum\Revision\XARTES\The city of Komotini.jpg"/>
          <p:cNvPicPr/>
          <p:nvPr/>
        </p:nvPicPr>
        <p:blipFill>
          <a:blip r:embed="rId2">
            <a:extLst>
              <a:ext uri="{28A0092B-C50C-407E-A947-70E740481C1C}">
                <a14:useLocalDpi xmlns:a14="http://schemas.microsoft.com/office/drawing/2010/main" val="0"/>
              </a:ext>
            </a:extLst>
          </a:blip>
          <a:srcRect/>
          <a:stretch>
            <a:fillRect/>
          </a:stretch>
        </p:blipFill>
        <p:spPr bwMode="auto">
          <a:xfrm>
            <a:off x="3900055" y="304800"/>
            <a:ext cx="4994910" cy="4255135"/>
          </a:xfrm>
          <a:prstGeom prst="rect">
            <a:avLst/>
          </a:prstGeom>
          <a:noFill/>
          <a:ln>
            <a:noFill/>
          </a:ln>
        </p:spPr>
      </p:pic>
      <p:pic>
        <p:nvPicPr>
          <p:cNvPr id="6146" name="Picture 2" descr="C:\Users\Yiannis\Documents\Papers\ROMA\INTERVIEWS PRIMARY\Photos\Shmaia-Roma 2007 (Chronos, 2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798771"/>
            <a:ext cx="2590800" cy="1906829"/>
          </a:xfrm>
          <a:prstGeom prst="rect">
            <a:avLst/>
          </a:prstGeom>
          <a:noFill/>
          <a:extLst>
            <a:ext uri="{909E8E84-426E-40DD-AFC4-6F175D3DCCD1}">
              <a14:hiddenFill xmlns:a14="http://schemas.microsoft.com/office/drawing/2010/main">
                <a:solidFill>
                  <a:srgbClr val="FFFFFF"/>
                </a:solidFill>
              </a14:hiddenFill>
            </a:ext>
          </a:extLst>
        </p:spPr>
      </p:pic>
      <p:sp>
        <p:nvSpPr>
          <p:cNvPr id="6" name="Line Callout 3 5"/>
          <p:cNvSpPr/>
          <p:nvPr/>
        </p:nvSpPr>
        <p:spPr>
          <a:xfrm>
            <a:off x="775855" y="5105400"/>
            <a:ext cx="3124200" cy="1371600"/>
          </a:xfrm>
          <a:prstGeom prst="borderCallout3">
            <a:avLst>
              <a:gd name="adj1" fmla="val 66224"/>
              <a:gd name="adj2" fmla="val 129584"/>
              <a:gd name="adj3" fmla="val 65215"/>
              <a:gd name="adj4" fmla="val 120362"/>
              <a:gd name="adj5" fmla="val 61616"/>
              <a:gd name="adj6" fmla="val 117258"/>
              <a:gd name="adj7" fmla="val 47307"/>
              <a:gd name="adj8" fmla="val 1043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«Το </a:t>
            </a:r>
            <a:r>
              <a:rPr lang="el-GR" dirty="0"/>
              <a:t>ξεκαθαρίζουμε, η σημαία είναι πολιτισμικό σύμβολο. […] Είμαστε Έλληνες, αλλά Έλληνες </a:t>
            </a:r>
            <a:r>
              <a:rPr lang="el-GR" dirty="0" err="1"/>
              <a:t>Ρομά</a:t>
            </a:r>
            <a:r>
              <a:rPr lang="el-GR" dirty="0" smtClean="0"/>
              <a:t>…»</a:t>
            </a:r>
            <a:endParaRPr lang="el-GR" dirty="0"/>
          </a:p>
        </p:txBody>
      </p:sp>
    </p:spTree>
    <p:extLst>
      <p:ext uri="{BB962C8B-B14F-4D97-AF65-F5344CB8AC3E}">
        <p14:creationId xmlns:p14="http://schemas.microsoft.com/office/powerpoint/2010/main" val="888649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295401"/>
            <a:ext cx="8229600" cy="3062294"/>
          </a:xfrm>
        </p:spPr>
        <p:txBody>
          <a:bodyPr>
            <a:normAutofit/>
          </a:bodyPr>
          <a:lstStyle/>
          <a:p>
            <a:pPr marL="457200" lvl="1" indent="0">
              <a:buNone/>
            </a:pPr>
            <a:r>
              <a:rPr lang="el-GR" sz="1800" b="1" dirty="0" smtClean="0"/>
              <a:t>Ο </a:t>
            </a:r>
            <a:r>
              <a:rPr lang="el-GR" sz="1800" b="1" dirty="0" smtClean="0"/>
              <a:t>όρος ‘γκέτο’ χρησιμοποιείται για την περιγραφή μιας συγκεκριμένης αστικής περιοχής όπου η πλειοψηφία των κατοίκων της αποτελείται από ένα μειονοτικό πληθυσμό. </a:t>
            </a:r>
            <a:endParaRPr lang="el-GR" sz="1800" b="1" dirty="0"/>
          </a:p>
          <a:p>
            <a:pPr lvl="1">
              <a:buFont typeface="Wingdings" pitchFamily="2" charset="2"/>
              <a:buChar char="§"/>
            </a:pPr>
            <a:r>
              <a:rPr lang="el-GR" sz="1800" b="1" dirty="0" smtClean="0"/>
              <a:t>Ταυτόχρονα</a:t>
            </a:r>
            <a:r>
              <a:rPr lang="el-GR" sz="1800" b="1" dirty="0"/>
              <a:t>, για να χαρακτηριστεί μια περιοχή ως γκέτο θα πρέπει η πλειοψηφία της μειονοτικής αυτής ομάδας να κατοικεί σε ανάλογα διαχωρισμένες περιοχές της πόλης.</a:t>
            </a:r>
          </a:p>
          <a:p>
            <a:pPr lvl="1">
              <a:buFont typeface="Wingdings" pitchFamily="2" charset="2"/>
              <a:buChar char="§"/>
            </a:pPr>
            <a:r>
              <a:rPr lang="el-GR" sz="1800" b="1" dirty="0"/>
              <a:t>Το πρώτο καταγεγραμμένο επίσημο γκέτο (</a:t>
            </a:r>
            <a:r>
              <a:rPr lang="el-GR" sz="1800" b="1" dirty="0" err="1"/>
              <a:t>ghetto</a:t>
            </a:r>
            <a:r>
              <a:rPr lang="el-GR" sz="1800" b="1" dirty="0"/>
              <a:t>) ήταν η </a:t>
            </a:r>
            <a:r>
              <a:rPr lang="el-GR" sz="1800" b="1" dirty="0" err="1"/>
              <a:t>ομόνημη</a:t>
            </a:r>
            <a:r>
              <a:rPr lang="el-GR" sz="1800" b="1" dirty="0"/>
              <a:t> εβραϊκή συνοικία της Βενετίας (1516)</a:t>
            </a:r>
          </a:p>
          <a:p>
            <a:pPr lvl="1"/>
            <a:endParaRPr lang="el-GR" sz="1800" b="1" dirty="0"/>
          </a:p>
          <a:p>
            <a:pPr marL="0" indent="0">
              <a:buNone/>
            </a:pPr>
            <a:r>
              <a:rPr lang="el-GR" sz="1800" b="1" u="sng" dirty="0">
                <a:effectLst>
                  <a:outerShdw blurRad="38100" dist="38100" dir="2700000" algn="tl">
                    <a:srgbClr val="000000">
                      <a:alpha val="43137"/>
                    </a:srgbClr>
                  </a:outerShdw>
                </a:effectLst>
              </a:rPr>
              <a:t>Διαφορά ανάμεσα στα ‘γκέτο’ και στους ‘θύλακες’ (</a:t>
            </a:r>
            <a:r>
              <a:rPr lang="el-GR" sz="1800" b="1" u="sng" dirty="0" err="1">
                <a:effectLst>
                  <a:outerShdw blurRad="38100" dist="38100" dir="2700000" algn="tl">
                    <a:srgbClr val="000000">
                      <a:alpha val="43137"/>
                    </a:srgbClr>
                  </a:outerShdw>
                </a:effectLst>
              </a:rPr>
              <a:t>enclaves</a:t>
            </a:r>
            <a:r>
              <a:rPr lang="el-GR" sz="1800" b="1" u="sng" dirty="0" smtClean="0">
                <a:effectLst>
                  <a:outerShdw blurRad="38100" dist="38100" dir="2700000" algn="tl">
                    <a:srgbClr val="000000">
                      <a:alpha val="43137"/>
                    </a:srgbClr>
                  </a:outerShdw>
                </a:effectLst>
              </a:rPr>
              <a:t>)</a:t>
            </a:r>
            <a:endParaRPr lang="el-GR" sz="1800" b="1" u="sng" dirty="0" smtClean="0">
              <a:effectLst>
                <a:outerShdw blurRad="38100" dist="38100" dir="2700000" algn="tl">
                  <a:srgbClr val="000000">
                    <a:alpha val="43137"/>
                  </a:srgbClr>
                </a:outerShdw>
              </a:effectLst>
            </a:endParaRPr>
          </a:p>
          <a:p>
            <a:endParaRPr lang="el-GR" sz="1800" b="1" dirty="0"/>
          </a:p>
        </p:txBody>
      </p:sp>
      <p:sp>
        <p:nvSpPr>
          <p:cNvPr id="2" name="TextBox 1"/>
          <p:cNvSpPr txBox="1"/>
          <p:nvPr/>
        </p:nvSpPr>
        <p:spPr>
          <a:xfrm>
            <a:off x="1066800" y="271790"/>
            <a:ext cx="7620000" cy="523220"/>
          </a:xfrm>
          <a:prstGeom prst="rect">
            <a:avLst/>
          </a:prstGeom>
          <a:noFill/>
        </p:spPr>
        <p:txBody>
          <a:bodyPr wrap="square" rtlCol="0">
            <a:spAutoFit/>
          </a:bodyPr>
          <a:lstStyle/>
          <a:p>
            <a:r>
              <a:rPr lang="el-GR" sz="2800" b="1" i="1" dirty="0" smtClean="0">
                <a:solidFill>
                  <a:schemeClr val="accent6"/>
                </a:solidFill>
                <a:effectLst>
                  <a:outerShdw blurRad="38100" dist="38100" dir="2700000" algn="tl">
                    <a:srgbClr val="000000">
                      <a:alpha val="43137"/>
                    </a:srgbClr>
                  </a:outerShdw>
                </a:effectLst>
              </a:rPr>
              <a:t>‘</a:t>
            </a:r>
            <a:r>
              <a:rPr lang="el-GR" sz="2800" b="1" i="1" dirty="0">
                <a:solidFill>
                  <a:schemeClr val="accent6"/>
                </a:solidFill>
                <a:effectLst>
                  <a:outerShdw blurRad="38100" dist="38100" dir="2700000" algn="tl">
                    <a:srgbClr val="000000">
                      <a:alpha val="43137"/>
                    </a:srgbClr>
                  </a:outerShdw>
                </a:effectLst>
              </a:rPr>
              <a:t>Φυλή’ και Χώρος: Ορατά και Αόρατα Τείχη</a:t>
            </a:r>
          </a:p>
        </p:txBody>
      </p:sp>
      <p:sp>
        <p:nvSpPr>
          <p:cNvPr id="4" name="2 - Θέση περιεχομένου"/>
          <p:cNvSpPr txBox="1">
            <a:spLocks/>
          </p:cNvSpPr>
          <p:nvPr/>
        </p:nvSpPr>
        <p:spPr>
          <a:xfrm>
            <a:off x="642910" y="4500570"/>
            <a:ext cx="3929090" cy="19288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l-GR" sz="2000" b="1" dirty="0" smtClean="0"/>
              <a:t>Στην περίπτωση όπου τμήμα μειονοτικής ομάδας εμφανίζει δείγμα </a:t>
            </a:r>
            <a:r>
              <a:rPr lang="el-GR" sz="2000" b="1" dirty="0" err="1" smtClean="0"/>
              <a:t>υπεραντιπροσώπευσης</a:t>
            </a:r>
            <a:r>
              <a:rPr lang="el-GR" sz="2000" b="1" dirty="0" smtClean="0"/>
              <a:t> σε μία περιοχή, η συγκέντρωση δεν είναι κατ’ ανάγκη επιβαλλόμενη.  </a:t>
            </a:r>
            <a:endParaRPr lang="el-GR" sz="2000" dirty="0" smtClean="0"/>
          </a:p>
        </p:txBody>
      </p:sp>
      <p:sp>
        <p:nvSpPr>
          <p:cNvPr id="5" name="Rectangle 1"/>
          <p:cNvSpPr>
            <a:spLocks noChangeArrowheads="1"/>
          </p:cNvSpPr>
          <p:nvPr/>
        </p:nvSpPr>
        <p:spPr bwMode="auto">
          <a:xfrm>
            <a:off x="5029200" y="5082371"/>
            <a:ext cx="3124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l-GR" sz="1600" b="1" dirty="0" smtClean="0">
                <a:solidFill>
                  <a:prstClr val="black"/>
                </a:solidFill>
                <a:latin typeface="Arial" pitchFamily="34" charset="0"/>
                <a:ea typeface="Times New Roman" pitchFamily="18" charset="0"/>
                <a:cs typeface="Arial" pitchFamily="34" charset="0"/>
              </a:rPr>
              <a:t>Ζητήματα πολιτισμικής ή </a:t>
            </a:r>
            <a:r>
              <a:rPr lang="el-GR" sz="1600" b="1" dirty="0" smtClean="0">
                <a:solidFill>
                  <a:prstClr val="black"/>
                </a:solidFill>
                <a:latin typeface="Arial" pitchFamily="34" charset="0"/>
                <a:ea typeface="Times New Roman" pitchFamily="18" charset="0"/>
                <a:cs typeface="Arial" pitchFamily="34" charset="0"/>
              </a:rPr>
              <a:t>και θρησκευτικής </a:t>
            </a:r>
            <a:r>
              <a:rPr lang="el-GR" sz="1600" b="1" dirty="0" smtClean="0">
                <a:solidFill>
                  <a:prstClr val="black"/>
                </a:solidFill>
                <a:latin typeface="Arial" pitchFamily="34" charset="0"/>
                <a:ea typeface="Times New Roman" pitchFamily="18" charset="0"/>
                <a:cs typeface="Arial" pitchFamily="34" charset="0"/>
              </a:rPr>
              <a:t>συνοχής.</a:t>
            </a:r>
            <a:endParaRPr lang="el-GR" sz="1600" b="1" dirty="0" smtClean="0">
              <a:solidFill>
                <a:prstClr val="black"/>
              </a:solidFill>
              <a:latin typeface="Arial" pitchFamily="34" charset="0"/>
              <a:cs typeface="Arial" pitchFamily="34" charset="0"/>
            </a:endParaRPr>
          </a:p>
        </p:txBody>
      </p:sp>
      <p:sp>
        <p:nvSpPr>
          <p:cNvPr id="6" name="5 - Δεξιό άγκιστρο"/>
          <p:cNvSpPr/>
          <p:nvPr/>
        </p:nvSpPr>
        <p:spPr>
          <a:xfrm>
            <a:off x="4465494" y="4479788"/>
            <a:ext cx="385762" cy="182403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solidFill>
                <a:prstClr val="black"/>
              </a:solidFill>
            </a:endParaRPr>
          </a:p>
        </p:txBody>
      </p:sp>
    </p:spTree>
    <p:extLst>
      <p:ext uri="{BB962C8B-B14F-4D97-AF65-F5344CB8AC3E}">
        <p14:creationId xmlns:p14="http://schemas.microsoft.com/office/powerpoint/2010/main" val="2024315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8604"/>
            <a:ext cx="8229600" cy="714380"/>
          </a:xfrm>
        </p:spPr>
        <p:txBody>
          <a:bodyPr>
            <a:normAutofit/>
          </a:bodyPr>
          <a:lstStyle/>
          <a:p>
            <a:r>
              <a:rPr lang="el-GR" sz="2400" b="1" u="sng" dirty="0" smtClean="0">
                <a:solidFill>
                  <a:schemeClr val="accent1"/>
                </a:solidFill>
                <a:effectLst>
                  <a:outerShdw blurRad="38100" dist="38100" dir="2700000" algn="tl">
                    <a:srgbClr val="000000">
                      <a:alpha val="43137"/>
                    </a:srgbClr>
                  </a:outerShdw>
                </a:effectLst>
              </a:rPr>
              <a:t>Δείκτης Ανομοιότητας (</a:t>
            </a:r>
            <a:r>
              <a:rPr lang="en-GB" sz="2400" b="1" u="sng" dirty="0" smtClean="0">
                <a:solidFill>
                  <a:schemeClr val="accent1"/>
                </a:solidFill>
                <a:effectLst>
                  <a:outerShdw blurRad="38100" dist="38100" dir="2700000" algn="tl">
                    <a:srgbClr val="000000">
                      <a:alpha val="43137"/>
                    </a:srgbClr>
                  </a:outerShdw>
                </a:effectLst>
              </a:rPr>
              <a:t>index of dissimilarity</a:t>
            </a:r>
            <a:r>
              <a:rPr lang="el-GR" sz="2400" b="1" u="sng" dirty="0" smtClean="0">
                <a:solidFill>
                  <a:schemeClr val="accent1"/>
                </a:solidFill>
                <a:effectLst>
                  <a:outerShdw blurRad="38100" dist="38100" dir="2700000" algn="tl">
                    <a:srgbClr val="000000">
                      <a:alpha val="43137"/>
                    </a:srgbClr>
                  </a:outerShdw>
                </a:effectLst>
              </a:rPr>
              <a:t>) :</a:t>
            </a:r>
            <a:endParaRPr lang="el-GR" sz="2400" dirty="0">
              <a:solidFill>
                <a:schemeClr val="accent1"/>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457200" y="1428736"/>
            <a:ext cx="8229600" cy="4697427"/>
          </a:xfrm>
        </p:spPr>
        <p:txBody>
          <a:bodyPr>
            <a:normAutofit/>
          </a:bodyPr>
          <a:lstStyle/>
          <a:p>
            <a:pPr marL="0" lvl="2" indent="0">
              <a:buFont typeface="Wingdings" pitchFamily="2" charset="2"/>
              <a:buChar char="q"/>
            </a:pPr>
            <a:r>
              <a:rPr lang="el-GR" sz="2000" b="1" dirty="0" smtClean="0"/>
              <a:t>   Μετρά τη κατανομή δύο διαφορετικών ομάδων στο ίδιο υποσύστημα αστικών χωρικών ενοτήτων (γειτονιά, συνοικία, διαμέρισμα…). </a:t>
            </a:r>
          </a:p>
          <a:p>
            <a:pPr marL="0" lvl="2" indent="0">
              <a:buNone/>
            </a:pPr>
            <a:endParaRPr lang="el-GR" sz="2000" dirty="0" smtClean="0"/>
          </a:p>
          <a:p>
            <a:pPr marL="0" lvl="2" indent="0">
              <a:buFont typeface="Wingdings" pitchFamily="2" charset="2"/>
              <a:buChar char="q"/>
            </a:pPr>
            <a:r>
              <a:rPr lang="el-GR" sz="2000" b="1" dirty="0" smtClean="0"/>
              <a:t>   Με κλίμακα από 0-100 οι τιμές υπολογίζουν το % της πληθυσμιακής ομάδας που πρέπει να αλλάξει χώρο κατοικίας ούτως ώστε να αμβλυνθεί η δυσανάλογη συγκέντρωση της σε μια περιοχή.</a:t>
            </a:r>
            <a:endParaRPr lang="el-GR" sz="2000" dirty="0" smtClean="0"/>
          </a:p>
          <a:p>
            <a:pPr>
              <a:buNone/>
            </a:pPr>
            <a:endParaRPr lang="el-GR" sz="2000" dirty="0" smtClean="0"/>
          </a:p>
          <a:p>
            <a:pPr lvl="1">
              <a:buFont typeface="Wingdings" pitchFamily="2" charset="2"/>
              <a:buChar char="v"/>
            </a:pPr>
            <a:r>
              <a:rPr lang="el-GR" sz="2000" b="1" dirty="0" smtClean="0"/>
              <a:t>Χαμηλές ολικές τιμές δείχνουν μικρό διαχωρισμό.</a:t>
            </a:r>
            <a:endParaRPr lang="el-GR" sz="2000" dirty="0" smtClean="0"/>
          </a:p>
          <a:p>
            <a:pPr lvl="1">
              <a:buFont typeface="Wingdings" pitchFamily="2" charset="2"/>
              <a:buChar char="v"/>
            </a:pPr>
            <a:endParaRPr lang="el-GR" sz="2000" b="1" dirty="0" smtClean="0"/>
          </a:p>
          <a:p>
            <a:pPr lvl="1">
              <a:buFont typeface="Wingdings" pitchFamily="2" charset="2"/>
              <a:buChar char="v"/>
            </a:pPr>
            <a:r>
              <a:rPr lang="el-GR" sz="2000" b="1" dirty="0" smtClean="0"/>
              <a:t>Η ευαισθησία / ακρίβεια με την οποία ο δείκτης υπολογίζει την ένταση του διαχωρισμού επηρεάζεται από τον προσδιορισμό των χωρικών ενοτήτων μέτρησης.</a:t>
            </a:r>
            <a:endParaRPr lang="el-GR" sz="2000" dirty="0" smtClean="0"/>
          </a:p>
          <a:p>
            <a:endParaRPr lang="el-GR" sz="2000" dirty="0"/>
          </a:p>
        </p:txBody>
      </p:sp>
    </p:spTree>
    <p:extLst>
      <p:ext uri="{BB962C8B-B14F-4D97-AF65-F5344CB8AC3E}">
        <p14:creationId xmlns:p14="http://schemas.microsoft.com/office/powerpoint/2010/main" val="635797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3714752"/>
            <a:ext cx="8229600" cy="2571768"/>
          </a:xfrm>
        </p:spPr>
        <p:txBody>
          <a:bodyPr>
            <a:normAutofit/>
          </a:bodyPr>
          <a:lstStyle/>
          <a:p>
            <a:pPr lvl="0"/>
            <a:r>
              <a:rPr lang="el-GR" sz="2400" b="1" dirty="0" smtClean="0"/>
              <a:t>Σήμερα ο όρος ‘γκέτο’ παραπέμπει σε συνοικίες μαύρου πληθυσμού στις πόλεις των ΗΠΑ.</a:t>
            </a:r>
            <a:endParaRPr lang="el-GR" sz="2400" dirty="0" smtClean="0"/>
          </a:p>
          <a:p>
            <a:pPr>
              <a:buNone/>
            </a:pPr>
            <a:endParaRPr lang="el-GR" sz="2400" dirty="0" smtClean="0"/>
          </a:p>
          <a:p>
            <a:pPr lvl="0"/>
            <a:r>
              <a:rPr lang="el-GR" sz="2400" b="1" dirty="0" smtClean="0"/>
              <a:t>Ο βαθμός ανομοιότητας στις  μεγάλες πόλεις των ΗΠΑ (1990) για τον μαύρο πληθυσμό έφτανε από το 70% - 91,7% (</a:t>
            </a:r>
            <a:r>
              <a:rPr lang="en-GB" sz="2400" b="1" dirty="0" smtClean="0"/>
              <a:t>Massey and Denton</a:t>
            </a:r>
            <a:r>
              <a:rPr lang="el-GR" sz="2400" b="1" dirty="0" smtClean="0"/>
              <a:t>, 1993).</a:t>
            </a:r>
          </a:p>
          <a:p>
            <a:pPr lvl="0"/>
            <a:endParaRPr lang="el-GR" sz="2400" dirty="0"/>
          </a:p>
        </p:txBody>
      </p:sp>
      <p:pic>
        <p:nvPicPr>
          <p:cNvPr id="18434" name="Picture 2"/>
          <p:cNvPicPr>
            <a:picLocks noChangeAspect="1" noChangeArrowheads="1"/>
          </p:cNvPicPr>
          <p:nvPr/>
        </p:nvPicPr>
        <p:blipFill>
          <a:blip r:embed="rId2" cstate="print"/>
          <a:srcRect/>
          <a:stretch>
            <a:fillRect/>
          </a:stretch>
        </p:blipFill>
        <p:spPr bwMode="auto">
          <a:xfrm>
            <a:off x="571472" y="142852"/>
            <a:ext cx="4071946" cy="2877509"/>
          </a:xfrm>
          <a:prstGeom prst="rect">
            <a:avLst/>
          </a:prstGeom>
          <a:noFill/>
          <a:ln w="9525">
            <a:noFill/>
            <a:miter lim="800000"/>
            <a:headEnd/>
            <a:tailEnd/>
          </a:ln>
        </p:spPr>
      </p:pic>
      <p:sp>
        <p:nvSpPr>
          <p:cNvPr id="6" name="5 - TextBox"/>
          <p:cNvSpPr txBox="1"/>
          <p:nvPr/>
        </p:nvSpPr>
        <p:spPr>
          <a:xfrm>
            <a:off x="4929190" y="714356"/>
            <a:ext cx="1857388" cy="646331"/>
          </a:xfrm>
          <a:prstGeom prst="rect">
            <a:avLst/>
          </a:prstGeom>
          <a:noFill/>
        </p:spPr>
        <p:txBody>
          <a:bodyPr wrap="square" rtlCol="0">
            <a:spAutoFit/>
          </a:bodyPr>
          <a:lstStyle/>
          <a:p>
            <a:r>
              <a:rPr lang="en-US" dirty="0" smtClean="0">
                <a:solidFill>
                  <a:prstClr val="black"/>
                </a:solidFill>
              </a:rPr>
              <a:t>Washington, D.C., </a:t>
            </a:r>
            <a:r>
              <a:rPr lang="el-GR" dirty="0" smtClean="0">
                <a:solidFill>
                  <a:prstClr val="black"/>
                </a:solidFill>
              </a:rPr>
              <a:t>(</a:t>
            </a:r>
            <a:r>
              <a:rPr lang="en-US" dirty="0" smtClean="0">
                <a:solidFill>
                  <a:prstClr val="black"/>
                </a:solidFill>
              </a:rPr>
              <a:t>1928</a:t>
            </a:r>
            <a:r>
              <a:rPr lang="el-GR" dirty="0" smtClean="0">
                <a:solidFill>
                  <a:prstClr val="black"/>
                </a:solidFill>
              </a:rPr>
              <a:t>)</a:t>
            </a:r>
            <a:r>
              <a:rPr lang="en-US"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2506470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39784"/>
          </a:xfrm>
        </p:spPr>
        <p:txBody>
          <a:bodyPr>
            <a:normAutofit/>
          </a:bodyPr>
          <a:lstStyle/>
          <a:p>
            <a:r>
              <a:rPr lang="el-GR" sz="2400" b="1" u="sng" dirty="0" smtClean="0">
                <a:solidFill>
                  <a:schemeClr val="accent1"/>
                </a:solidFill>
                <a:effectLst>
                  <a:outerShdw blurRad="38100" dist="38100" dir="2700000" algn="tl">
                    <a:srgbClr val="000000">
                      <a:alpha val="43137"/>
                    </a:srgbClr>
                  </a:outerShdw>
                </a:effectLst>
              </a:rPr>
              <a:t>Χωρικός Διαχωρισμός στη Β. Αμερική</a:t>
            </a:r>
            <a:endParaRPr lang="el-GR" sz="2400" dirty="0">
              <a:solidFill>
                <a:schemeClr val="accent1"/>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428596" y="1643050"/>
            <a:ext cx="4686304" cy="4286280"/>
          </a:xfrm>
        </p:spPr>
        <p:txBody>
          <a:bodyPr>
            <a:normAutofit fontScale="70000" lnSpcReduction="20000"/>
          </a:bodyPr>
          <a:lstStyle/>
          <a:p>
            <a:pPr lvl="0"/>
            <a:r>
              <a:rPr lang="el-GR" b="1" dirty="0" smtClean="0"/>
              <a:t>17</a:t>
            </a:r>
            <a:r>
              <a:rPr lang="el-GR" b="1" baseline="30000" dirty="0" smtClean="0"/>
              <a:t>ος</a:t>
            </a:r>
            <a:r>
              <a:rPr lang="el-GR" b="1" dirty="0" smtClean="0"/>
              <a:t> κ΄18</a:t>
            </a:r>
            <a:r>
              <a:rPr lang="el-GR" b="1" baseline="30000" dirty="0" smtClean="0"/>
              <a:t>ος</a:t>
            </a:r>
            <a:r>
              <a:rPr lang="el-GR" b="1" dirty="0" smtClean="0"/>
              <a:t> αιώνας : 11 εκ. σκλάβοι έφτασαν στις ΗΠΑ για δουλειά στις φυτείες.  Η δουλεία καταργήθηκε μετά  τον εμφύλιο (μέσα 19</a:t>
            </a:r>
            <a:r>
              <a:rPr lang="el-GR" b="1" baseline="30000" dirty="0" smtClean="0"/>
              <a:t>ου</a:t>
            </a:r>
            <a:r>
              <a:rPr lang="el-GR" b="1" dirty="0" smtClean="0"/>
              <a:t> αιώνα).</a:t>
            </a:r>
            <a:endParaRPr lang="el-GR" dirty="0" smtClean="0"/>
          </a:p>
          <a:p>
            <a:pPr>
              <a:buNone/>
            </a:pPr>
            <a:endParaRPr lang="el-GR" dirty="0" smtClean="0"/>
          </a:p>
          <a:p>
            <a:pPr lvl="0"/>
            <a:r>
              <a:rPr lang="el-GR" b="1" dirty="0" smtClean="0"/>
              <a:t>Στις αρχές του 20</a:t>
            </a:r>
            <a:r>
              <a:rPr lang="el-GR" b="1" baseline="30000" dirty="0" smtClean="0"/>
              <a:t>ου </a:t>
            </a:r>
            <a:r>
              <a:rPr lang="el-GR" b="1" dirty="0" smtClean="0"/>
              <a:t>αιώνα, το 75% των Αφρικανών-Αμερικανών ζούσε σε αγροτικές περιοχές.</a:t>
            </a:r>
            <a:endParaRPr lang="el-GR" dirty="0" smtClean="0"/>
          </a:p>
          <a:p>
            <a:pPr>
              <a:buNone/>
            </a:pPr>
            <a:endParaRPr lang="el-GR" dirty="0" smtClean="0"/>
          </a:p>
          <a:p>
            <a:pPr lvl="0"/>
            <a:r>
              <a:rPr lang="el-GR" b="1" dirty="0" smtClean="0"/>
              <a:t>Μέχρι το 1960 το ίδιο ποσοστό βρισκόταν στις πόλεις της Β. Αμερικής. </a:t>
            </a:r>
            <a:endParaRPr lang="el-GR" dirty="0" smtClean="0"/>
          </a:p>
          <a:p>
            <a:endParaRPr lang="el-GR" dirty="0"/>
          </a:p>
        </p:txBody>
      </p:sp>
      <p:pic>
        <p:nvPicPr>
          <p:cNvPr id="17409" name="Picture 1"/>
          <p:cNvPicPr>
            <a:picLocks noChangeAspect="1" noChangeArrowheads="1"/>
          </p:cNvPicPr>
          <p:nvPr/>
        </p:nvPicPr>
        <p:blipFill>
          <a:blip r:embed="rId2" cstate="print"/>
          <a:srcRect/>
          <a:stretch>
            <a:fillRect/>
          </a:stretch>
        </p:blipFill>
        <p:spPr bwMode="auto">
          <a:xfrm>
            <a:off x="5357818" y="2000240"/>
            <a:ext cx="2447925" cy="2857500"/>
          </a:xfrm>
          <a:prstGeom prst="rect">
            <a:avLst/>
          </a:prstGeom>
          <a:noFill/>
          <a:ln w="9525">
            <a:noFill/>
            <a:miter lim="800000"/>
            <a:headEnd/>
            <a:tailEnd/>
          </a:ln>
        </p:spPr>
      </p:pic>
      <p:sp>
        <p:nvSpPr>
          <p:cNvPr id="5" name="4 - TextBox"/>
          <p:cNvSpPr txBox="1"/>
          <p:nvPr/>
        </p:nvSpPr>
        <p:spPr>
          <a:xfrm>
            <a:off x="6072198" y="4786322"/>
            <a:ext cx="1714512" cy="369332"/>
          </a:xfrm>
          <a:prstGeom prst="rect">
            <a:avLst/>
          </a:prstGeom>
          <a:noFill/>
        </p:spPr>
        <p:txBody>
          <a:bodyPr wrap="square" rtlCol="0">
            <a:spAutoFit/>
          </a:bodyPr>
          <a:lstStyle/>
          <a:p>
            <a:r>
              <a:rPr lang="el-GR" dirty="0" smtClean="0">
                <a:solidFill>
                  <a:prstClr val="black"/>
                </a:solidFill>
              </a:rPr>
              <a:t>Δεκαετία 1930</a:t>
            </a:r>
            <a:endParaRPr lang="el-GR" dirty="0">
              <a:solidFill>
                <a:prstClr val="black"/>
              </a:solidFill>
            </a:endParaRPr>
          </a:p>
        </p:txBody>
      </p:sp>
    </p:spTree>
    <p:extLst>
      <p:ext uri="{BB962C8B-B14F-4D97-AF65-F5344CB8AC3E}">
        <p14:creationId xmlns:p14="http://schemas.microsoft.com/office/powerpoint/2010/main" val="2629813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82594"/>
          </a:xfrm>
        </p:spPr>
        <p:txBody>
          <a:bodyPr>
            <a:normAutofit/>
          </a:bodyPr>
          <a:lstStyle/>
          <a:p>
            <a:r>
              <a:rPr lang="el-GR" sz="2400" b="1" u="sng" dirty="0" smtClean="0">
                <a:solidFill>
                  <a:schemeClr val="accent1"/>
                </a:solidFill>
                <a:effectLst>
                  <a:outerShdw blurRad="38100" dist="38100" dir="2700000" algn="tl">
                    <a:srgbClr val="000000">
                      <a:alpha val="43137"/>
                    </a:srgbClr>
                  </a:outerShdw>
                </a:effectLst>
              </a:rPr>
              <a:t>Συγκρότηση Γκέτο </a:t>
            </a:r>
            <a:endParaRPr lang="el-GR" sz="2400" b="1" u="sng" dirty="0">
              <a:solidFill>
                <a:schemeClr val="accent1"/>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571472" y="1071546"/>
            <a:ext cx="8229600" cy="5429288"/>
          </a:xfrm>
        </p:spPr>
        <p:txBody>
          <a:bodyPr>
            <a:noAutofit/>
          </a:bodyPr>
          <a:lstStyle/>
          <a:p>
            <a:pPr>
              <a:buNone/>
            </a:pPr>
            <a:r>
              <a:rPr lang="el-GR" sz="2200" b="1" dirty="0" smtClean="0"/>
              <a:t>	</a:t>
            </a:r>
            <a:r>
              <a:rPr lang="el-GR" sz="2200" b="1" u="sng" dirty="0" smtClean="0"/>
              <a:t>Τα γκέτο δημιουργήθηκαν από τακτικές αποκλεισμού :</a:t>
            </a:r>
            <a:endParaRPr lang="el-GR" sz="2200" dirty="0" smtClean="0"/>
          </a:p>
          <a:p>
            <a:pPr>
              <a:buNone/>
            </a:pPr>
            <a:endParaRPr lang="el-GR" sz="2200" dirty="0" smtClean="0"/>
          </a:p>
          <a:p>
            <a:pPr lvl="0"/>
            <a:r>
              <a:rPr lang="el-GR" sz="2200" b="1" dirty="0" smtClean="0"/>
              <a:t>Συμφωνίες ιδιοκτητών ότι δεν θα πουλήσουν σε μαύρο πληθυσμό.</a:t>
            </a:r>
            <a:endParaRPr lang="el-GR" sz="2200" dirty="0" smtClean="0"/>
          </a:p>
          <a:p>
            <a:pPr>
              <a:buNone/>
            </a:pPr>
            <a:endParaRPr lang="el-GR" sz="2200" dirty="0" smtClean="0"/>
          </a:p>
          <a:p>
            <a:pPr lvl="0"/>
            <a:r>
              <a:rPr lang="el-GR" sz="2200" b="1" dirty="0" smtClean="0"/>
              <a:t>Δημιουργία κοινοτικών ταμείων για την εξαγορά οικοπέδων ή κτιρίων προκειμένου να διατηρηθούν τα σύνορα που καθόριζε το χρώμα του δέρματος.</a:t>
            </a:r>
            <a:endParaRPr lang="el-GR" sz="2200" dirty="0" smtClean="0"/>
          </a:p>
          <a:p>
            <a:pPr lvl="0">
              <a:buNone/>
            </a:pPr>
            <a:r>
              <a:rPr lang="el-GR" sz="2200" b="1" dirty="0" smtClean="0"/>
              <a:t> </a:t>
            </a:r>
            <a:endParaRPr lang="el-GR" sz="2200" dirty="0" smtClean="0"/>
          </a:p>
          <a:p>
            <a:pPr lvl="0"/>
            <a:r>
              <a:rPr lang="el-GR" sz="2200" b="1" dirty="0" smtClean="0"/>
              <a:t>Άσκηση τρομοκρατίας σε ομάδες που ‘τόλμησαν’ να εισχωρήσουν σε περιοχές λευκών.</a:t>
            </a:r>
            <a:endParaRPr lang="el-GR" sz="2200" dirty="0" smtClean="0"/>
          </a:p>
          <a:p>
            <a:pPr lvl="2">
              <a:buNone/>
            </a:pPr>
            <a:r>
              <a:rPr lang="el-GR" sz="2200" b="1" i="1" dirty="0" smtClean="0"/>
              <a:t>	[58 βομβιστικές επιθέσεις καταγράφηκαν στο Σικάγο σε σπίτια Αφρικανών-Αμερικανών μεταξύ 1917-21]</a:t>
            </a:r>
            <a:endParaRPr lang="el-GR" sz="2200" dirty="0" smtClean="0"/>
          </a:p>
          <a:p>
            <a:pPr>
              <a:buNone/>
            </a:pPr>
            <a:r>
              <a:rPr lang="el-GR" sz="2200" b="1" dirty="0" smtClean="0"/>
              <a:t> </a:t>
            </a:r>
            <a:endParaRPr lang="el-GR" sz="2200" dirty="0" smtClean="0"/>
          </a:p>
          <a:p>
            <a:endParaRPr lang="el-GR" sz="2200" dirty="0"/>
          </a:p>
        </p:txBody>
      </p:sp>
    </p:spTree>
    <p:extLst>
      <p:ext uri="{BB962C8B-B14F-4D97-AF65-F5344CB8AC3E}">
        <p14:creationId xmlns:p14="http://schemas.microsoft.com/office/powerpoint/2010/main" val="2232245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500043"/>
            <a:ext cx="8229600" cy="3429023"/>
          </a:xfrm>
        </p:spPr>
        <p:txBody>
          <a:bodyPr>
            <a:normAutofit/>
          </a:bodyPr>
          <a:lstStyle/>
          <a:p>
            <a:pPr lvl="0"/>
            <a:r>
              <a:rPr lang="el-GR" sz="2200" b="1" dirty="0" smtClean="0"/>
              <a:t>Επιχειρηματικές τακτικές ‘πανικού’ μεσιτικών γραφείων: </a:t>
            </a:r>
          </a:p>
          <a:p>
            <a:pPr lvl="1">
              <a:buNone/>
            </a:pPr>
            <a:r>
              <a:rPr lang="el-GR" sz="2000" b="1" dirty="0" smtClean="0"/>
              <a:t>	Δίνοντας σπίτια σε οικογένειες μαύρων ‘εξανάγκαζαν’ τον λευκό πληθυσμό να πουλήσει σε χαμηλές τιμές από φόβο υποτίμησης της περιουσίας τους.</a:t>
            </a:r>
            <a:endParaRPr lang="el-GR" sz="2000" dirty="0" smtClean="0"/>
          </a:p>
          <a:p>
            <a:pPr>
              <a:buNone/>
            </a:pPr>
            <a:endParaRPr lang="el-GR" sz="2200" dirty="0" smtClean="0"/>
          </a:p>
          <a:p>
            <a:pPr lvl="0">
              <a:buNone/>
            </a:pPr>
            <a:r>
              <a:rPr lang="el-GR" sz="2200" b="1" dirty="0" smtClean="0"/>
              <a:t>	Ως σημείο αλλαγής (</a:t>
            </a:r>
            <a:r>
              <a:rPr lang="en-GB" sz="2200" b="1" dirty="0" smtClean="0"/>
              <a:t>tipping point</a:t>
            </a:r>
            <a:r>
              <a:rPr lang="el-GR" sz="2200" b="1" dirty="0" smtClean="0"/>
              <a:t>) έχει υπολογιστεί η αύξηση του μειονοτικού πληθυσμού μια περιοχής στο 30% του συνόλου.</a:t>
            </a:r>
            <a:endParaRPr lang="el-GR" sz="2200" dirty="0" smtClean="0"/>
          </a:p>
          <a:p>
            <a:pPr>
              <a:buNone/>
            </a:pPr>
            <a:endParaRPr lang="el-GR" sz="2200" dirty="0" smtClean="0"/>
          </a:p>
          <a:p>
            <a:pPr>
              <a:buNone/>
            </a:pPr>
            <a:r>
              <a:rPr lang="el-GR" sz="2200" b="1" dirty="0" smtClean="0"/>
              <a:t>	</a:t>
            </a:r>
            <a:r>
              <a:rPr lang="el-GR" sz="2200" b="1" u="sng" dirty="0" smtClean="0"/>
              <a:t>Σικάγο 1941 – Γκέτο</a:t>
            </a:r>
            <a:endParaRPr lang="el-GR" sz="2200" dirty="0" smtClean="0"/>
          </a:p>
          <a:p>
            <a:endParaRPr lang="el-GR" sz="2200" dirty="0"/>
          </a:p>
        </p:txBody>
      </p:sp>
      <p:pic>
        <p:nvPicPr>
          <p:cNvPr id="32770" name="Picture 2"/>
          <p:cNvPicPr>
            <a:picLocks noChangeAspect="1" noChangeArrowheads="1"/>
          </p:cNvPicPr>
          <p:nvPr/>
        </p:nvPicPr>
        <p:blipFill>
          <a:blip r:embed="rId2" cstate="print"/>
          <a:srcRect/>
          <a:stretch>
            <a:fillRect/>
          </a:stretch>
        </p:blipFill>
        <p:spPr bwMode="auto">
          <a:xfrm>
            <a:off x="928662" y="4039493"/>
            <a:ext cx="3214710" cy="2232725"/>
          </a:xfrm>
          <a:prstGeom prst="rect">
            <a:avLst/>
          </a:prstGeom>
          <a:noFill/>
          <a:ln w="9525">
            <a:noFill/>
            <a:miter lim="800000"/>
            <a:headEnd/>
            <a:tailEnd/>
          </a:ln>
        </p:spPr>
      </p:pic>
      <p:pic>
        <p:nvPicPr>
          <p:cNvPr id="32771" name="Picture 3"/>
          <p:cNvPicPr>
            <a:picLocks noChangeAspect="1" noChangeArrowheads="1"/>
          </p:cNvPicPr>
          <p:nvPr/>
        </p:nvPicPr>
        <p:blipFill>
          <a:blip r:embed="rId3" cstate="print"/>
          <a:srcRect/>
          <a:stretch>
            <a:fillRect/>
          </a:stretch>
        </p:blipFill>
        <p:spPr bwMode="auto">
          <a:xfrm>
            <a:off x="4572000" y="4071942"/>
            <a:ext cx="3175660" cy="2154238"/>
          </a:xfrm>
          <a:prstGeom prst="rect">
            <a:avLst/>
          </a:prstGeom>
          <a:noFill/>
          <a:ln w="9525">
            <a:noFill/>
            <a:miter lim="800000"/>
            <a:headEnd/>
            <a:tailEnd/>
          </a:ln>
        </p:spPr>
      </p:pic>
    </p:spTree>
    <p:extLst>
      <p:ext uri="{BB962C8B-B14F-4D97-AF65-F5344CB8AC3E}">
        <p14:creationId xmlns:p14="http://schemas.microsoft.com/office/powerpoint/2010/main" val="3940347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hicago Map"/>
          <p:cNvPicPr>
            <a:picLocks noChangeAspect="1" noChangeArrowheads="1"/>
          </p:cNvPicPr>
          <p:nvPr/>
        </p:nvPicPr>
        <p:blipFill>
          <a:blip r:embed="rId2" cstate="print"/>
          <a:srcRect/>
          <a:stretch>
            <a:fillRect/>
          </a:stretch>
        </p:blipFill>
        <p:spPr bwMode="auto">
          <a:xfrm>
            <a:off x="714348" y="214290"/>
            <a:ext cx="3786214" cy="6306812"/>
          </a:xfrm>
          <a:prstGeom prst="rect">
            <a:avLst/>
          </a:prstGeom>
          <a:noFill/>
          <a:ln w="9525">
            <a:noFill/>
            <a:miter lim="800000"/>
            <a:headEnd/>
            <a:tailEnd/>
          </a:ln>
        </p:spPr>
      </p:pic>
      <p:graphicFrame>
        <p:nvGraphicFramePr>
          <p:cNvPr id="5" name="4 - Πίνακας"/>
          <p:cNvGraphicFramePr>
            <a:graphicFrameLocks noGrp="1"/>
          </p:cNvGraphicFramePr>
          <p:nvPr/>
        </p:nvGraphicFramePr>
        <p:xfrm>
          <a:off x="5572132" y="3286124"/>
          <a:ext cx="1916331" cy="1929130"/>
        </p:xfrm>
        <a:graphic>
          <a:graphicData uri="http://schemas.openxmlformats.org/drawingml/2006/table">
            <a:tbl>
              <a:tblPr/>
              <a:tblGrid>
                <a:gridCol w="295275"/>
                <a:gridCol w="740311"/>
                <a:gridCol w="880745"/>
              </a:tblGrid>
              <a:tr h="648970">
                <a:tc gridSpan="3">
                  <a:txBody>
                    <a:bodyPr/>
                    <a:lstStyle/>
                    <a:p>
                      <a:pPr marR="162560" algn="l">
                        <a:spcAft>
                          <a:spcPts val="0"/>
                        </a:spcAft>
                      </a:pPr>
                      <a:r>
                        <a:rPr lang="el-GR" sz="1000" b="1" dirty="0">
                          <a:latin typeface="Times New Roman"/>
                          <a:ea typeface="Times New Roman"/>
                        </a:rPr>
                        <a:t>% Αφρικανών</a:t>
                      </a:r>
                      <a:r>
                        <a:rPr lang="en-US" sz="1000" b="1" dirty="0">
                          <a:latin typeface="Times New Roman"/>
                          <a:ea typeface="Times New Roman"/>
                        </a:rPr>
                        <a:t>-</a:t>
                      </a:r>
                      <a:r>
                        <a:rPr lang="el-GR" sz="1000" b="1" dirty="0">
                          <a:latin typeface="Times New Roman"/>
                          <a:ea typeface="Times New Roman"/>
                        </a:rPr>
                        <a:t> Αμερικανών</a:t>
                      </a:r>
                      <a:endParaRPr lang="el-GR" sz="1200" dirty="0">
                        <a:latin typeface="Times New Roman"/>
                        <a:ea typeface="Times New Roman"/>
                      </a:endParaRPr>
                    </a:p>
                    <a:p>
                      <a:pPr marR="162560" algn="l">
                        <a:spcAft>
                          <a:spcPts val="0"/>
                        </a:spcAft>
                      </a:pPr>
                      <a:r>
                        <a:rPr lang="el-GR" sz="1000" b="1" dirty="0">
                          <a:latin typeface="Times New Roman"/>
                          <a:ea typeface="Times New Roman"/>
                        </a:rPr>
                        <a:t>ανά διαμέρισμα</a:t>
                      </a:r>
                      <a:endParaRPr lang="el-GR"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r>
              <a:tr h="160020">
                <a:tc>
                  <a:txBody>
                    <a:bodyPr/>
                    <a:lstStyle/>
                    <a:p>
                      <a:pPr algn="l">
                        <a:spcAft>
                          <a:spcPts val="0"/>
                        </a:spcAft>
                      </a:pPr>
                      <a:endParaRPr lang="el-G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C0C0C"/>
                    </a:solidFill>
                  </a:tcPr>
                </a:tc>
                <a:tc>
                  <a:txBody>
                    <a:bodyPr/>
                    <a:lstStyle/>
                    <a:p>
                      <a:pPr algn="l">
                        <a:spcAft>
                          <a:spcPts val="0"/>
                        </a:spcAft>
                      </a:pPr>
                      <a:endParaRPr lang="el-G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b="1">
                          <a:latin typeface="Times New Roman"/>
                          <a:ea typeface="Times New Roman"/>
                        </a:rPr>
                        <a:t>90.0-100</a:t>
                      </a:r>
                      <a:endParaRPr lang="el-G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algn="l">
                        <a:spcAft>
                          <a:spcPts val="0"/>
                        </a:spcAft>
                      </a:pPr>
                      <a:endParaRPr lang="el-G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l-G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l-G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algn="l">
                        <a:spcAft>
                          <a:spcPts val="0"/>
                        </a:spcAft>
                      </a:pPr>
                      <a:endParaRPr lang="el-G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Horz">
                      <a:fgClr>
                        <a:srgbClr val="FFFFFF"/>
                      </a:fgClr>
                      <a:bgClr>
                        <a:srgbClr val="DDDDDD"/>
                      </a:bgClr>
                    </a:pattFill>
                  </a:tcPr>
                </a:tc>
                <a:tc>
                  <a:txBody>
                    <a:bodyPr/>
                    <a:lstStyle/>
                    <a:p>
                      <a:pPr algn="l">
                        <a:spcAft>
                          <a:spcPts val="0"/>
                        </a:spcAft>
                      </a:pPr>
                      <a:endParaRPr lang="el-G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b="1">
                          <a:latin typeface="Times New Roman"/>
                          <a:ea typeface="Times New Roman"/>
                        </a:rPr>
                        <a:t>50.0-89.9</a:t>
                      </a:r>
                      <a:endParaRPr lang="el-G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algn="l">
                        <a:spcAft>
                          <a:spcPts val="0"/>
                        </a:spcAft>
                      </a:pPr>
                      <a:endParaRPr lang="el-G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l-G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l-G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495">
                <a:tc>
                  <a:txBody>
                    <a:bodyPr/>
                    <a:lstStyle/>
                    <a:p>
                      <a:pPr algn="l">
                        <a:spcAft>
                          <a:spcPts val="0"/>
                        </a:spcAft>
                      </a:pPr>
                      <a:endParaRPr lang="el-G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333333"/>
                      </a:fgClr>
                      <a:bgClr>
                        <a:srgbClr val="F7F7F7"/>
                      </a:bgClr>
                    </a:pattFill>
                  </a:tcPr>
                </a:tc>
                <a:tc>
                  <a:txBody>
                    <a:bodyPr/>
                    <a:lstStyle/>
                    <a:p>
                      <a:pPr algn="l">
                        <a:spcAft>
                          <a:spcPts val="0"/>
                        </a:spcAft>
                      </a:pPr>
                      <a:endParaRPr lang="el-G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b="1">
                          <a:latin typeface="Times New Roman"/>
                          <a:ea typeface="Times New Roman"/>
                        </a:rPr>
                        <a:t>10.0-49.9</a:t>
                      </a:r>
                      <a:endParaRPr lang="el-G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algn="l">
                        <a:spcAft>
                          <a:spcPts val="0"/>
                        </a:spcAft>
                      </a:pPr>
                      <a:endParaRPr lang="el-G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l-G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l-G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15">
                <a:tc>
                  <a:txBody>
                    <a:bodyPr/>
                    <a:lstStyle/>
                    <a:p>
                      <a:pPr algn="l">
                        <a:spcAft>
                          <a:spcPts val="0"/>
                        </a:spcAft>
                      </a:pPr>
                      <a:endParaRPr lang="el-G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l-G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b="1" dirty="0">
                          <a:latin typeface="Times New Roman"/>
                          <a:ea typeface="Times New Roman"/>
                        </a:rPr>
                        <a:t>0-9.9</a:t>
                      </a:r>
                      <a:endParaRPr lang="el-GR"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3795" name="Rectangle 3"/>
          <p:cNvSpPr>
            <a:spLocks noChangeArrowheads="1"/>
          </p:cNvSpPr>
          <p:nvPr/>
        </p:nvSpPr>
        <p:spPr bwMode="auto">
          <a:xfrm>
            <a:off x="5500694" y="5572140"/>
            <a:ext cx="264320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l-GR" sz="1200" u="sng" dirty="0" smtClean="0">
                <a:solidFill>
                  <a:prstClr val="black"/>
                </a:solidFill>
                <a:latin typeface="Arial" pitchFamily="34" charset="0"/>
                <a:ea typeface="Times New Roman" pitchFamily="18" charset="0"/>
                <a:cs typeface="Arial" pitchFamily="34" charset="0"/>
              </a:rPr>
              <a:t>Πηγή</a:t>
            </a:r>
            <a:r>
              <a:rPr lang="el-GR" sz="1200" dirty="0" smtClean="0">
                <a:solidFill>
                  <a:prstClr val="black"/>
                </a:solidFill>
                <a:latin typeface="Arial" pitchFamily="34" charset="0"/>
                <a:ea typeface="Times New Roman" pitchFamily="18" charset="0"/>
                <a:cs typeface="Arial" pitchFamily="34" charset="0"/>
              </a:rPr>
              <a:t>: (</a:t>
            </a:r>
            <a:r>
              <a:rPr lang="en-US" sz="1200" dirty="0" smtClean="0">
                <a:solidFill>
                  <a:prstClr val="black"/>
                </a:solidFill>
                <a:latin typeface="Arial" pitchFamily="34" charset="0"/>
                <a:ea typeface="Times New Roman" pitchFamily="18" charset="0"/>
                <a:cs typeface="Arial" pitchFamily="34" charset="0"/>
              </a:rPr>
              <a:t>Duncan</a:t>
            </a:r>
            <a:r>
              <a:rPr lang="el-GR" sz="1200" dirty="0" smtClean="0">
                <a:solidFill>
                  <a:prstClr val="black"/>
                </a:solidFill>
                <a:latin typeface="Arial" pitchFamily="34" charset="0"/>
                <a:ea typeface="Times New Roman" pitchFamily="18" charset="0"/>
                <a:cs typeface="Arial" pitchFamily="34" charset="0"/>
              </a:rPr>
              <a:t> και </a:t>
            </a:r>
            <a:r>
              <a:rPr lang="en-US" sz="1200" dirty="0" smtClean="0">
                <a:solidFill>
                  <a:prstClr val="black"/>
                </a:solidFill>
                <a:latin typeface="Arial" pitchFamily="34" charset="0"/>
                <a:ea typeface="Times New Roman" pitchFamily="18" charset="0"/>
                <a:cs typeface="Arial" pitchFamily="34" charset="0"/>
              </a:rPr>
              <a:t>Duncan</a:t>
            </a:r>
            <a:r>
              <a:rPr lang="el-GR" sz="1200" dirty="0" smtClean="0">
                <a:solidFill>
                  <a:prstClr val="black"/>
                </a:solidFill>
                <a:latin typeface="Arial" pitchFamily="34" charset="0"/>
                <a:ea typeface="Times New Roman" pitchFamily="18" charset="0"/>
                <a:cs typeface="Arial" pitchFamily="34" charset="0"/>
              </a:rPr>
              <a:t>, 1957, </a:t>
            </a:r>
          </a:p>
          <a:p>
            <a:pPr algn="just" fontAlgn="base">
              <a:spcBef>
                <a:spcPct val="0"/>
              </a:spcBef>
              <a:spcAft>
                <a:spcPct val="0"/>
              </a:spcAft>
            </a:pPr>
            <a:r>
              <a:rPr lang="el-GR" sz="1200" dirty="0" smtClean="0">
                <a:solidFill>
                  <a:prstClr val="black"/>
                </a:solidFill>
                <a:latin typeface="Arial" pitchFamily="34" charset="0"/>
                <a:ea typeface="Times New Roman" pitchFamily="18" charset="0"/>
                <a:cs typeface="Arial" pitchFamily="34" charset="0"/>
              </a:rPr>
              <a:t>στο </a:t>
            </a:r>
            <a:r>
              <a:rPr lang="en-US" sz="1200" dirty="0" err="1" smtClean="0">
                <a:solidFill>
                  <a:prstClr val="black"/>
                </a:solidFill>
                <a:latin typeface="Arial" pitchFamily="34" charset="0"/>
                <a:ea typeface="Times New Roman" pitchFamily="18" charset="0"/>
                <a:cs typeface="Arial" pitchFamily="34" charset="0"/>
              </a:rPr>
              <a:t>Barke</a:t>
            </a:r>
            <a:r>
              <a:rPr lang="el-GR" sz="1200" dirty="0" smtClean="0">
                <a:solidFill>
                  <a:prstClr val="black"/>
                </a:solidFill>
                <a:latin typeface="Arial" pitchFamily="34" charset="0"/>
                <a:ea typeface="Times New Roman" pitchFamily="18" charset="0"/>
                <a:cs typeface="Arial" pitchFamily="34" charset="0"/>
              </a:rPr>
              <a:t> και </a:t>
            </a:r>
            <a:r>
              <a:rPr lang="en-US" sz="1200" dirty="0" smtClean="0">
                <a:solidFill>
                  <a:prstClr val="black"/>
                </a:solidFill>
                <a:latin typeface="Arial" pitchFamily="34" charset="0"/>
                <a:ea typeface="Times New Roman" pitchFamily="18" charset="0"/>
                <a:cs typeface="Arial" pitchFamily="34" charset="0"/>
              </a:rPr>
              <a:t>Fuller</a:t>
            </a:r>
            <a:r>
              <a:rPr lang="el-GR" sz="1200" dirty="0" smtClean="0">
                <a:solidFill>
                  <a:prstClr val="black"/>
                </a:solidFill>
                <a:latin typeface="Arial" pitchFamily="34" charset="0"/>
                <a:ea typeface="Times New Roman" pitchFamily="18" charset="0"/>
                <a:cs typeface="Arial" pitchFamily="34" charset="0"/>
              </a:rPr>
              <a:t>, 2001: 104)	</a:t>
            </a:r>
            <a:endParaRPr lang="el-GR" dirty="0" smtClean="0">
              <a:solidFill>
                <a:prstClr val="black"/>
              </a:solidFill>
              <a:latin typeface="Arial" pitchFamily="34" charset="0"/>
              <a:cs typeface="Arial" pitchFamily="34" charset="0"/>
            </a:endParaRPr>
          </a:p>
        </p:txBody>
      </p:sp>
      <p:sp>
        <p:nvSpPr>
          <p:cNvPr id="33796" name="Rectangle 4"/>
          <p:cNvSpPr>
            <a:spLocks noChangeArrowheads="1"/>
          </p:cNvSpPr>
          <p:nvPr/>
        </p:nvSpPr>
        <p:spPr bwMode="auto">
          <a:xfrm>
            <a:off x="4500562" y="214290"/>
            <a:ext cx="407196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l-GR" b="1" u="sng" dirty="0" smtClean="0">
                <a:solidFill>
                  <a:srgbClr val="53548A"/>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Η δημιουργία γκέτο στο Σικάγο </a:t>
            </a:r>
          </a:p>
          <a:p>
            <a:pPr algn="just" fontAlgn="base">
              <a:spcBef>
                <a:spcPct val="0"/>
              </a:spcBef>
              <a:spcAft>
                <a:spcPct val="0"/>
              </a:spcAft>
            </a:pPr>
            <a:r>
              <a:rPr lang="el-GR" b="1" u="sng" dirty="0" smtClean="0">
                <a:solidFill>
                  <a:srgbClr val="53548A"/>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(1920-1950)</a:t>
            </a:r>
            <a:endParaRPr lang="el-GR" dirty="0" smtClean="0">
              <a:solidFill>
                <a:srgbClr val="53548A"/>
              </a:solidFill>
              <a:effectLst>
                <a:outerShdw blurRad="38100" dist="38100" dir="2700000" algn="tl">
                  <a:srgbClr val="000000">
                    <a:alpha val="43137"/>
                  </a:srgbClr>
                </a:outerShdw>
              </a:effectLst>
              <a:latin typeface="Arial" pitchFamily="34" charset="0"/>
              <a:cs typeface="Arial" pitchFamily="34" charset="0"/>
            </a:endParaRPr>
          </a:p>
        </p:txBody>
      </p:sp>
      <p:pic>
        <p:nvPicPr>
          <p:cNvPr id="33797" name="Picture 5"/>
          <p:cNvPicPr>
            <a:picLocks noChangeAspect="1" noChangeArrowheads="1"/>
          </p:cNvPicPr>
          <p:nvPr/>
        </p:nvPicPr>
        <p:blipFill>
          <a:blip r:embed="rId3" cstate="print"/>
          <a:srcRect/>
          <a:stretch>
            <a:fillRect/>
          </a:stretch>
        </p:blipFill>
        <p:spPr bwMode="auto">
          <a:xfrm>
            <a:off x="4643438" y="1071546"/>
            <a:ext cx="3643318" cy="1803442"/>
          </a:xfrm>
          <a:prstGeom prst="rect">
            <a:avLst/>
          </a:prstGeom>
          <a:noFill/>
          <a:ln w="9525">
            <a:noFill/>
            <a:miter lim="800000"/>
            <a:headEnd/>
            <a:tailEnd/>
          </a:ln>
        </p:spPr>
      </p:pic>
    </p:spTree>
    <p:extLst>
      <p:ext uri="{BB962C8B-B14F-4D97-AF65-F5344CB8AC3E}">
        <p14:creationId xmlns:p14="http://schemas.microsoft.com/office/powerpoint/2010/main" val="4194961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805</TotalTime>
  <Words>1371</Words>
  <Application>Microsoft Office PowerPoint</Application>
  <PresentationFormat>On-screen Show (4:3)</PresentationFormat>
  <Paragraphs>236</Paragraphs>
  <Slides>23</Slides>
  <Notes>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Θέμα του Office</vt:lpstr>
      <vt:lpstr>Φυλή και Χωρικός Διαχωρισμός</vt:lpstr>
      <vt:lpstr>PowerPoint Presentation</vt:lpstr>
      <vt:lpstr>PowerPoint Presentation</vt:lpstr>
      <vt:lpstr>Δείκτης Ανομοιότητας (index of dissimilarity) :</vt:lpstr>
      <vt:lpstr>PowerPoint Presentation</vt:lpstr>
      <vt:lpstr>Χωρικός Διαχωρισμός στη Β. Αμερική</vt:lpstr>
      <vt:lpstr>Συγκρότηση Γκέτο </vt:lpstr>
      <vt:lpstr>PowerPoint Presentation</vt:lpstr>
      <vt:lpstr>PowerPoint Presentation</vt:lpstr>
      <vt:lpstr>Αρνητικά χαρακτηριστικά χωρικού διαχωρισμού</vt:lpstr>
      <vt:lpstr>PowerPoint Presentation</vt:lpstr>
      <vt:lpstr>Άλλες επιπτώσεις χωρικού διαχωρισμού</vt:lpstr>
      <vt:lpstr>Έλληνες Ρομά</vt:lpstr>
      <vt:lpstr>Ανισότητες</vt:lpstr>
      <vt:lpstr>Διακρίσεις : ΦΕΚ 243 /11.05.1983</vt:lpstr>
      <vt:lpstr>Πολιτικές αντιμετώπισης του Αποκλεισμού των Ρομά</vt:lpstr>
      <vt:lpstr>Κομοτηνή : Η κοινότητες των Ρομά της Πόλης</vt:lpstr>
      <vt:lpstr>Αλάν Κογιού</vt:lpstr>
      <vt:lpstr>Το ολοκληρωμένο πρόγραμμα παρέμβασης</vt:lpstr>
      <vt:lpstr>Χειριστικές διαδικασίες</vt:lpstr>
      <vt:lpstr>Ανεπιθύμητοι </vt:lpstr>
      <vt:lpstr>Απομυθοποίηση και διεκδίκηση…</vt:lpstr>
      <vt:lpstr>Προοπτικές &amp; Υβριδικές Ταυτότητες</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Φυλή και Χωρικός Διαχωρισμός</dc:title>
  <dc:creator>Media Center</dc:creator>
  <cp:lastModifiedBy>Yiannis</cp:lastModifiedBy>
  <cp:revision>37</cp:revision>
  <dcterms:created xsi:type="dcterms:W3CDTF">2006-08-16T00:00:00Z</dcterms:created>
  <dcterms:modified xsi:type="dcterms:W3CDTF">2015-03-07T13:43:01Z</dcterms:modified>
</cp:coreProperties>
</file>