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0" r:id="rId5"/>
    <p:sldId id="264" r:id="rId6"/>
    <p:sldId id="261" r:id="rId7"/>
    <p:sldId id="262" r:id="rId8"/>
    <p:sldId id="263" r:id="rId9"/>
    <p:sldId id="266"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30D7EC1-5899-4BE4-95D0-2BF967AD7443}" type="datetimeFigureOut">
              <a:rPr lang="el-GR" smtClean="0"/>
              <a:t>29/4/2017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175EAB5-3203-44B9-BAF7-95F4A6CD17D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30D7EC1-5899-4BE4-95D0-2BF967AD7443}" type="datetimeFigureOut">
              <a:rPr lang="el-GR" smtClean="0"/>
              <a:t>29/4/2017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175EAB5-3203-44B9-BAF7-95F4A6CD17D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30D7EC1-5899-4BE4-95D0-2BF967AD7443}" type="datetimeFigureOut">
              <a:rPr lang="el-GR" smtClean="0"/>
              <a:t>29/4/2017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175EAB5-3203-44B9-BAF7-95F4A6CD17D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30D7EC1-5899-4BE4-95D0-2BF967AD7443}" type="datetimeFigureOut">
              <a:rPr lang="el-GR" smtClean="0"/>
              <a:t>29/4/2017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175EAB5-3203-44B9-BAF7-95F4A6CD17D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30D7EC1-5899-4BE4-95D0-2BF967AD7443}" type="datetimeFigureOut">
              <a:rPr lang="el-GR" smtClean="0"/>
              <a:t>29/4/2017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175EAB5-3203-44B9-BAF7-95F4A6CD17D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30D7EC1-5899-4BE4-95D0-2BF967AD7443}" type="datetimeFigureOut">
              <a:rPr lang="el-GR" smtClean="0"/>
              <a:t>29/4/2017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175EAB5-3203-44B9-BAF7-95F4A6CD17D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30D7EC1-5899-4BE4-95D0-2BF967AD7443}" type="datetimeFigureOut">
              <a:rPr lang="el-GR" smtClean="0"/>
              <a:t>29/4/2017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175EAB5-3203-44B9-BAF7-95F4A6CD17D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30D7EC1-5899-4BE4-95D0-2BF967AD7443}" type="datetimeFigureOut">
              <a:rPr lang="el-GR" smtClean="0"/>
              <a:t>29/4/2017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175EAB5-3203-44B9-BAF7-95F4A6CD17D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30D7EC1-5899-4BE4-95D0-2BF967AD7443}" type="datetimeFigureOut">
              <a:rPr lang="el-GR" smtClean="0"/>
              <a:t>29/4/2017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175EAB5-3203-44B9-BAF7-95F4A6CD17D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30D7EC1-5899-4BE4-95D0-2BF967AD7443}" type="datetimeFigureOut">
              <a:rPr lang="el-GR" smtClean="0"/>
              <a:t>29/4/2017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175EAB5-3203-44B9-BAF7-95F4A6CD17D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30D7EC1-5899-4BE4-95D0-2BF967AD7443}" type="datetimeFigureOut">
              <a:rPr lang="el-GR" smtClean="0"/>
              <a:t>29/4/2017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175EAB5-3203-44B9-BAF7-95F4A6CD17D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D7EC1-5899-4BE4-95D0-2BF967AD7443}" type="datetimeFigureOut">
              <a:rPr lang="el-GR" smtClean="0"/>
              <a:t>29/4/2017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5EAB5-3203-44B9-BAF7-95F4A6CD17D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43000" y="1778000"/>
            <a:ext cx="6858000" cy="1731963"/>
          </a:xfrm>
        </p:spPr>
        <p:txBody>
          <a:bodyPr>
            <a:normAutofit fontScale="90000"/>
          </a:bodyPr>
          <a:lstStyle/>
          <a:p>
            <a:r>
              <a:rPr lang="el-GR" sz="5400" dirty="0">
                <a:latin typeface="Times New Roman" panose="02020603050405020304" pitchFamily="18" charset="0"/>
                <a:cs typeface="Times New Roman" panose="02020603050405020304" pitchFamily="18" charset="0"/>
              </a:rPr>
              <a:t>Ολιστική Προσέγγιση </a:t>
            </a:r>
            <a:r>
              <a:rPr lang="el-GR" sz="5400" dirty="0" smtClean="0">
                <a:latin typeface="Times New Roman" panose="02020603050405020304" pitchFamily="18" charset="0"/>
                <a:cs typeface="Times New Roman" panose="02020603050405020304" pitchFamily="18" charset="0"/>
              </a:rPr>
              <a:t>Μετανάστευσης</a:t>
            </a:r>
            <a:endParaRPr lang="el-GR" sz="5400" dirty="0">
              <a:latin typeface="Times New Roman" panose="02020603050405020304" pitchFamily="18" charset="0"/>
              <a:cs typeface="Times New Roman" panose="02020603050405020304" pitchFamily="18" charset="0"/>
            </a:endParaRPr>
          </a:p>
        </p:txBody>
      </p:sp>
      <p:sp>
        <p:nvSpPr>
          <p:cNvPr id="3" name="Υπότιτλος 2"/>
          <p:cNvSpPr>
            <a:spLocks noGrp="1"/>
          </p:cNvSpPr>
          <p:nvPr>
            <p:ph type="subTitle" idx="1"/>
          </p:nvPr>
        </p:nvSpPr>
        <p:spPr>
          <a:xfrm>
            <a:off x="962025" y="3995738"/>
            <a:ext cx="7105650" cy="1655762"/>
          </a:xfrm>
        </p:spPr>
        <p:txBody>
          <a:bodyPr>
            <a:normAutofit lnSpcReduction="10000"/>
          </a:bodyPr>
          <a:lstStyle/>
          <a:p>
            <a:r>
              <a:rPr lang="el-GR" sz="5400" b="1" dirty="0">
                <a:solidFill>
                  <a:schemeClr val="tx1"/>
                </a:solidFill>
                <a:latin typeface="Times New Roman" panose="02020603050405020304" pitchFamily="18" charset="0"/>
                <a:cs typeface="Times New Roman" panose="02020603050405020304" pitchFamily="18" charset="0"/>
              </a:rPr>
              <a:t>Εσωτερίκευση / </a:t>
            </a:r>
            <a:r>
              <a:rPr lang="el-GR" sz="5400" b="1" dirty="0" smtClean="0">
                <a:solidFill>
                  <a:schemeClr val="tx1"/>
                </a:solidFill>
                <a:latin typeface="Times New Roman" panose="02020603050405020304" pitchFamily="18" charset="0"/>
                <a:cs typeface="Times New Roman" panose="02020603050405020304" pitchFamily="18" charset="0"/>
              </a:rPr>
              <a:t>Αναπαραγωγή ΙΙ</a:t>
            </a:r>
            <a:endParaRPr lang="el-GR" sz="5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59294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err="1" smtClean="0">
                <a:latin typeface="Times New Roman" pitchFamily="18" charset="0"/>
                <a:cs typeface="Times New Roman" pitchFamily="18" charset="0"/>
              </a:rPr>
              <a:t>Ψευδο</a:t>
            </a:r>
            <a:r>
              <a:rPr lang="el-GR" b="1" dirty="0" smtClean="0">
                <a:latin typeface="Times New Roman" pitchFamily="18" charset="0"/>
                <a:cs typeface="Times New Roman" pitchFamily="18" charset="0"/>
              </a:rPr>
              <a:t>-οικογενειακές σχέσεις: Φροντίδα μικρών παιδιών</a:t>
            </a:r>
            <a:endParaRPr lang="el-GR" dirty="0"/>
          </a:p>
        </p:txBody>
      </p:sp>
      <p:sp>
        <p:nvSpPr>
          <p:cNvPr id="3" name="2 - Θέση περιεχομένου"/>
          <p:cNvSpPr>
            <a:spLocks noGrp="1"/>
          </p:cNvSpPr>
          <p:nvPr>
            <p:ph idx="1"/>
          </p:nvPr>
        </p:nvSpPr>
        <p:spPr>
          <a:xfrm>
            <a:off x="457200" y="1600200"/>
            <a:ext cx="8229600" cy="4686320"/>
          </a:xfrm>
        </p:spPr>
        <p:txBody>
          <a:bodyPr>
            <a:normAutofit fontScale="85000" lnSpcReduction="10000"/>
          </a:bodyPr>
          <a:lstStyle/>
          <a:p>
            <a:pPr>
              <a:buNone/>
            </a:pPr>
            <a:r>
              <a:rPr lang="el-GR" dirty="0" smtClean="0">
                <a:latin typeface="Times New Roman" pitchFamily="18" charset="0"/>
                <a:cs typeface="Times New Roman" pitchFamily="18" charset="0"/>
              </a:rPr>
              <a:t>    «</a:t>
            </a:r>
            <a:r>
              <a:rPr lang="el-GR" i="1" dirty="0">
                <a:latin typeface="Times New Roman" pitchFamily="18" charset="0"/>
                <a:cs typeface="Times New Roman" pitchFamily="18" charset="0"/>
              </a:rPr>
              <a:t>Ήτανε πρώτα από όλα το κοριτσάκι μου. Κοριτσάκι μου! (τοποθετεί τα χέρια στο στήθος της). Γιατί το αγάπησα. Φαγητό, αλλά να φάει ήτανε πολύ δύσκολο. Δηλαδή να κοιτάει τηλεόραση και τους δίνεις μία κουταλιά και αυτή μπορεί να πάρει, και άλλη στιγμή μπορεί να μην πάρει</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Γκαλίνα</a:t>
            </a:r>
            <a:r>
              <a:rPr lang="el-GR" dirty="0">
                <a:latin typeface="Times New Roman" pitchFamily="18" charset="0"/>
                <a:cs typeface="Times New Roman" pitchFamily="18" charset="0"/>
              </a:rPr>
              <a:t>, 55 </a:t>
            </a:r>
            <a:r>
              <a:rPr lang="el-GR" dirty="0" smtClean="0">
                <a:latin typeface="Times New Roman" pitchFamily="18" charset="0"/>
                <a:cs typeface="Times New Roman" pitchFamily="18" charset="0"/>
              </a:rPr>
              <a:t>ετών).</a:t>
            </a:r>
            <a:endParaRPr lang="el-GR" dirty="0">
              <a:latin typeface="Times New Roman" pitchFamily="18" charset="0"/>
              <a:cs typeface="Times New Roman" pitchFamily="18" charset="0"/>
            </a:endParaRPr>
          </a:p>
          <a:p>
            <a:pPr>
              <a:buNone/>
            </a:pPr>
            <a:r>
              <a:rPr lang="el-GR" dirty="0" smtClean="0">
                <a:latin typeface="Times New Roman" pitchFamily="18" charset="0"/>
                <a:cs typeface="Times New Roman" pitchFamily="18" charset="0"/>
              </a:rPr>
              <a:t>    «</a:t>
            </a:r>
            <a:r>
              <a:rPr lang="el-GR" i="1" dirty="0">
                <a:latin typeface="Times New Roman" pitchFamily="18" charset="0"/>
                <a:cs typeface="Times New Roman" pitchFamily="18" charset="0"/>
              </a:rPr>
              <a:t>Όταν πήγαινε το παιδί για ύπνο και εγώ. Είχα ρεπό από την Κυριακή το πρωί μέχρι τη Δευτέρα το πρωί. Ποτέ δεν κοιμόμουν πουθενά. Επειδή χωρίς τη μικρή δεν μπορούσα</a:t>
            </a:r>
            <a:r>
              <a:rPr lang="el-GR" i="1" dirty="0" smtClean="0">
                <a:latin typeface="Times New Roman" pitchFamily="18" charset="0"/>
                <a:cs typeface="Times New Roman" pitchFamily="18" charset="0"/>
              </a:rPr>
              <a:t>... Γυρνούσα </a:t>
            </a:r>
            <a:r>
              <a:rPr lang="el-GR" i="1" dirty="0">
                <a:latin typeface="Times New Roman" pitchFamily="18" charset="0"/>
                <a:cs typeface="Times New Roman" pitchFamily="18" charset="0"/>
              </a:rPr>
              <a:t>πάντα</a:t>
            </a:r>
            <a:r>
              <a:rPr lang="el-GR" i="1" dirty="0" smtClean="0">
                <a:latin typeface="Times New Roman" pitchFamily="18" charset="0"/>
                <a:cs typeface="Times New Roman" pitchFamily="18" charset="0"/>
              </a:rPr>
              <a:t>... Επειδή </a:t>
            </a:r>
            <a:r>
              <a:rPr lang="el-GR" i="1" dirty="0">
                <a:latin typeface="Times New Roman" pitchFamily="18" charset="0"/>
                <a:cs typeface="Times New Roman" pitchFamily="18" charset="0"/>
              </a:rPr>
              <a:t>κοιμόμασταν μαζί κι αυτή πάνω μου κοιμόμουν. Τόσο καλό κοριτσάκι ήταν. Τώρα είναι δεσποινίδα</a:t>
            </a:r>
            <a:r>
              <a:rPr lang="el-GR" dirty="0">
                <a:latin typeface="Times New Roman" pitchFamily="18" charset="0"/>
                <a:cs typeface="Times New Roman" pitchFamily="18" charset="0"/>
              </a:rPr>
              <a:t>» (Σοφία, 50 </a:t>
            </a:r>
            <a:r>
              <a:rPr lang="el-GR" dirty="0" smtClean="0">
                <a:latin typeface="Times New Roman" pitchFamily="18" charset="0"/>
                <a:cs typeface="Times New Roman" pitchFamily="18" charset="0"/>
              </a:rPr>
              <a:t>ετών).</a:t>
            </a:r>
            <a:endParaRPr lang="el-GR" dirty="0">
              <a:latin typeface="Times New Roman" pitchFamily="18" charset="0"/>
              <a:cs typeface="Times New Roman" pitchFamily="18" charset="0"/>
            </a:endParaRP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err="1" smtClean="0">
                <a:latin typeface="Times New Roman" pitchFamily="18" charset="0"/>
                <a:cs typeface="Times New Roman" pitchFamily="18" charset="0"/>
              </a:rPr>
              <a:t>Ψευδο</a:t>
            </a:r>
            <a:r>
              <a:rPr lang="el-GR" b="1" dirty="0" smtClean="0">
                <a:latin typeface="Times New Roman" pitchFamily="18" charset="0"/>
                <a:cs typeface="Times New Roman" pitchFamily="18" charset="0"/>
              </a:rPr>
              <a:t>-οικογενειακές σχέσεις: Φροντίδα ηλικιωμένων</a:t>
            </a:r>
            <a:endParaRPr lang="el-GR" dirty="0"/>
          </a:p>
        </p:txBody>
      </p:sp>
      <p:sp>
        <p:nvSpPr>
          <p:cNvPr id="3" name="2 - Θέση περιεχομένου"/>
          <p:cNvSpPr>
            <a:spLocks noGrp="1"/>
          </p:cNvSpPr>
          <p:nvPr>
            <p:ph idx="1"/>
          </p:nvPr>
        </p:nvSpPr>
        <p:spPr>
          <a:xfrm>
            <a:off x="0" y="1600200"/>
            <a:ext cx="8929718" cy="5257800"/>
          </a:xfrm>
        </p:spPr>
        <p:txBody>
          <a:bodyPr>
            <a:normAutofit fontScale="85000" lnSpcReduction="10000"/>
          </a:bodyPr>
          <a:lstStyle/>
          <a:p>
            <a:r>
              <a:rPr lang="el-GR" b="1" dirty="0" smtClean="0">
                <a:latin typeface="Times New Roman" pitchFamily="18" charset="0"/>
                <a:cs typeface="Times New Roman" pitchFamily="18" charset="0"/>
              </a:rPr>
              <a:t>Η φροντίδα ηλικιωμένων γίνεται κατανοητή ως καθήκον των νεότερων απέναντι στους γεροντότερους</a:t>
            </a:r>
            <a:endParaRPr lang="el-GR" dirty="0">
              <a:latin typeface="Times New Roman" pitchFamily="18" charset="0"/>
              <a:cs typeface="Times New Roman" pitchFamily="18" charset="0"/>
            </a:endParaRPr>
          </a:p>
          <a:p>
            <a:pPr>
              <a:buNone/>
            </a:pPr>
            <a:r>
              <a:rPr lang="el-GR" dirty="0" smtClean="0">
                <a:latin typeface="Times New Roman" pitchFamily="18" charset="0"/>
                <a:cs typeface="Times New Roman" pitchFamily="18" charset="0"/>
              </a:rPr>
              <a:t>    «</a:t>
            </a:r>
            <a:r>
              <a:rPr lang="el-GR" i="1" dirty="0">
                <a:latin typeface="Times New Roman" pitchFamily="18" charset="0"/>
                <a:cs typeface="Times New Roman" pitchFamily="18" charset="0"/>
              </a:rPr>
              <a:t>Έτσι νιώθω γιατί πραγματικά πολλές φορές η κυρία Αθηνά στην πρώτη μου δουλειά, εγώ μπορούσα να τη φιλήσω και όχι μόνο αυτή, γιατί βλέπεις ότι ο άνθρωπος είναι άρρωστος και έχει ανάγκη αλλά εγώ έτσι νιώθω, έτσι τη βλέπω, όπως τη δική μου μητέρα, όπως δικός μου άνθρωπος… Και έτσι δεν ξέρω αλλιώς, έτσι ξέρω γιατί εγώ γεννήθηκα έτσι και βλέπω αυτός ο άνθρωπος έχει ανάγκη από μένα. Εγώ να τη φιλήσω. Παίζουν μουσική, έλα να χορεύουμε, να τραγουδάμε μαζί, κάτι να μου πει, να γελάμε. Έτσι τα βλέπεις με τον μεγάλο άνθρωπο, τον βλέπεις σαν κάποιο δικό σου άνθρωπο</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Λιούμπα</a:t>
            </a:r>
            <a:r>
              <a:rPr lang="el-GR" dirty="0">
                <a:latin typeface="Times New Roman" pitchFamily="18" charset="0"/>
                <a:cs typeface="Times New Roman" pitchFamily="18" charset="0"/>
              </a:rPr>
              <a:t>, 50 </a:t>
            </a:r>
            <a:r>
              <a:rPr lang="el-GR" dirty="0" smtClean="0">
                <a:latin typeface="Times New Roman" pitchFamily="18" charset="0"/>
                <a:cs typeface="Times New Roman" pitchFamily="18" charset="0"/>
              </a:rPr>
              <a:t>ετών). </a:t>
            </a:r>
            <a:endParaRPr lang="el-GR" dirty="0">
              <a:latin typeface="Times New Roman" pitchFamily="18" charset="0"/>
              <a:cs typeface="Times New Roman" pitchFamily="18" charset="0"/>
            </a:endParaRP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err="1" smtClean="0">
                <a:latin typeface="Times New Roman" pitchFamily="18" charset="0"/>
                <a:cs typeface="Times New Roman" pitchFamily="18" charset="0"/>
              </a:rPr>
              <a:t>Ψευδο</a:t>
            </a:r>
            <a:r>
              <a:rPr lang="el-GR" b="1" dirty="0" smtClean="0">
                <a:latin typeface="Times New Roman" pitchFamily="18" charset="0"/>
                <a:cs typeface="Times New Roman" pitchFamily="18" charset="0"/>
              </a:rPr>
              <a:t>-οικογενειακές σχέσεις: Φροντίδα ηλικιωμένων</a:t>
            </a:r>
            <a:endParaRPr lang="el-GR" dirty="0"/>
          </a:p>
        </p:txBody>
      </p:sp>
      <p:sp>
        <p:nvSpPr>
          <p:cNvPr id="3" name="2 - Θέση περιεχομένου"/>
          <p:cNvSpPr>
            <a:spLocks noGrp="1"/>
          </p:cNvSpPr>
          <p:nvPr>
            <p:ph idx="1"/>
          </p:nvPr>
        </p:nvSpPr>
        <p:spPr>
          <a:xfrm>
            <a:off x="457200" y="1600200"/>
            <a:ext cx="8229600" cy="5114948"/>
          </a:xfrm>
        </p:spPr>
        <p:txBody>
          <a:bodyPr>
            <a:normAutofit fontScale="85000" lnSpcReduction="20000"/>
          </a:bodyPr>
          <a:lstStyle/>
          <a:p>
            <a:r>
              <a:rPr lang="el-GR" b="1" dirty="0" err="1" smtClean="0">
                <a:latin typeface="Times New Roman" pitchFamily="18" charset="0"/>
                <a:cs typeface="Times New Roman" pitchFamily="18" charset="0"/>
              </a:rPr>
              <a:t>Ψευδο</a:t>
            </a:r>
            <a:r>
              <a:rPr lang="el-GR" b="1" dirty="0" smtClean="0">
                <a:latin typeface="Times New Roman" pitchFamily="18" charset="0"/>
                <a:cs typeface="Times New Roman" pitchFamily="18" charset="0"/>
              </a:rPr>
              <a:t>-οικογενειακές σχέσεις και αποφυγή χαμηλού κοινωνικού κύρους</a:t>
            </a:r>
          </a:p>
          <a:p>
            <a:pPr>
              <a:buNone/>
            </a:pPr>
            <a:r>
              <a:rPr lang="el-GR" dirty="0">
                <a:latin typeface="Times New Roman" pitchFamily="18" charset="0"/>
                <a:cs typeface="Times New Roman" pitchFamily="18" charset="0"/>
              </a:rPr>
              <a:t> </a:t>
            </a:r>
            <a:r>
              <a:rPr lang="el-GR"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Φροντίζω την κυρία. Το πρωί πρέπει να δώσεις και τα χάπια. Όταν ξυπνάω το πρωί, της τα δίνω, την αλλάζω, γιατί τώρα έχει πρόβλημα… δεν είναι πολύ καλά… Και όμως για να αισθάνεται λιγάκι ότι είναι ζωντανή, ότι δεν άλλαξε τίποτα, ότι είναι γυναίκα, τη φροντίζω. Το πρώτο πράγμα που κάνω είναι τα μαλλιά της. Τα φτιάχνω τα νύχια, είναι σαν κούκλα. Κοιμάται, δεν θέλω να την ξυπνήσω για να την δείτε και της αρέσει και τη φροντίζω έτσι. Και κάνω μπάνιο την κυρία… Οπωσδήποτε δύο φορές την ημέρα, πρωί και βράδυ… Μετά μαγειρεύω, ψωνίζω, όλα αυτά. Τώρα είμαι στο σπίτι δεν μπορώ να πω σαν υπηρέτρια, είμαι σαν άνθρωπος της οικογένειάς της</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Λιουντμίλλα</a:t>
            </a:r>
            <a:r>
              <a:rPr lang="el-GR" dirty="0" smtClean="0">
                <a:latin typeface="Times New Roman" pitchFamily="18" charset="0"/>
                <a:cs typeface="Times New Roman" pitchFamily="18" charset="0"/>
              </a:rPr>
              <a:t>, 57 ετών)</a:t>
            </a:r>
            <a:endParaRPr lang="el-GR"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l-GR" b="1" dirty="0">
                <a:latin typeface="Times New Roman" pitchFamily="18" charset="0"/>
                <a:cs typeface="Times New Roman" pitchFamily="18" charset="0"/>
              </a:rPr>
              <a:t>Σχέσεις με οικογένεια στη χώρα προέλευσης</a:t>
            </a:r>
          </a:p>
        </p:txBody>
      </p:sp>
      <p:sp>
        <p:nvSpPr>
          <p:cNvPr id="10243" name="Rectangle 3"/>
          <p:cNvSpPr>
            <a:spLocks noGrp="1" noChangeArrowheads="1"/>
          </p:cNvSpPr>
          <p:nvPr>
            <p:ph type="body" idx="1"/>
          </p:nvPr>
        </p:nvSpPr>
        <p:spPr>
          <a:xfrm>
            <a:off x="0" y="1412776"/>
            <a:ext cx="9144000" cy="5445224"/>
          </a:xfrm>
        </p:spPr>
        <p:txBody>
          <a:bodyPr>
            <a:normAutofit fontScale="77500" lnSpcReduction="20000"/>
          </a:bodyPr>
          <a:lstStyle/>
          <a:p>
            <a:r>
              <a:rPr lang="el-GR" b="1" dirty="0" smtClean="0">
                <a:latin typeface="Times New Roman" pitchFamily="18" charset="0"/>
                <a:cs typeface="Times New Roman" pitchFamily="18" charset="0"/>
              </a:rPr>
              <a:t>Περεταίρω </a:t>
            </a:r>
            <a:r>
              <a:rPr lang="el-GR" b="1" dirty="0">
                <a:latin typeface="Times New Roman" pitchFamily="18" charset="0"/>
                <a:cs typeface="Times New Roman" pitchFamily="18" charset="0"/>
              </a:rPr>
              <a:t>διάρρηξη οικογενειακών </a:t>
            </a:r>
            <a:r>
              <a:rPr lang="el-GR" b="1" dirty="0" smtClean="0">
                <a:latin typeface="Times New Roman" pitchFamily="18" charset="0"/>
                <a:cs typeface="Times New Roman" pitchFamily="18" charset="0"/>
              </a:rPr>
              <a:t>σχέσεων</a:t>
            </a:r>
          </a:p>
          <a:p>
            <a:pPr>
              <a:lnSpc>
                <a:spcPct val="90000"/>
              </a:lnSpc>
              <a:spcBef>
                <a:spcPts val="0"/>
              </a:spcBef>
              <a:buNone/>
            </a:pPr>
            <a:r>
              <a:rPr lang="el-GR"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Ούτε θέλω να σκεφτώ, αυτό με τρομάζει πάρα πολύ… γιατί υπάρχουν και γονείς και παιδιά που μας βλέπουν μόνο (σαν) πορτοφόλι και γελάμε και λέμε, μετά να γεράσουμε να έχουμε τα λεφτά μας και να πάμε στο γηροκομείο και να μένουμε εκεί</a:t>
            </a:r>
            <a:r>
              <a:rPr lang="el-GR" dirty="0" smtClean="0">
                <a:latin typeface="Times New Roman" pitchFamily="18" charset="0"/>
                <a:cs typeface="Times New Roman" pitchFamily="18" charset="0"/>
              </a:rPr>
              <a:t>» (Νίνα, 53 ετών, Συνέντευξη 3)</a:t>
            </a:r>
            <a:endParaRPr lang="el-GR" dirty="0">
              <a:latin typeface="Times New Roman" pitchFamily="18" charset="0"/>
              <a:cs typeface="Times New Roman" pitchFamily="18" charset="0"/>
            </a:endParaRPr>
          </a:p>
          <a:p>
            <a:r>
              <a:rPr lang="el-GR" b="1" dirty="0">
                <a:latin typeface="Times New Roman" pitchFamily="18" charset="0"/>
                <a:cs typeface="Times New Roman" pitchFamily="18" charset="0"/>
              </a:rPr>
              <a:t>Εξατομικευμένη εργασία και επικράτηση οικονομικών κριτηρίων στην αξιολόγηση των οικογενειακών σχέσεων</a:t>
            </a:r>
          </a:p>
          <a:p>
            <a:pPr>
              <a:lnSpc>
                <a:spcPct val="80000"/>
              </a:lnSpc>
              <a:buFontTx/>
              <a:buNone/>
            </a:pPr>
            <a:r>
              <a:rPr lang="el-GR" sz="2900"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a:t>
            </a:r>
            <a:r>
              <a:rPr lang="el-GR" i="1" dirty="0" smtClean="0">
                <a:latin typeface="Times New Roman" pitchFamily="18" charset="0"/>
                <a:cs typeface="Times New Roman" pitchFamily="18" charset="0"/>
              </a:rPr>
              <a:t>Μετά από χρόνια νιώθεις κάπως… πώς να το εξηγήσω, σαν προδοσία που εσύ δουλεύεις και ο άλλος δεν κάνει τίποτα. Γιατί όταν εγώ ήρθα εδώ αυτός έμεινε μ’ ένα μικρό παιδί 8,5 χρονών. Ήταν το παιδί μικρό, το πρόσεξε, εντάξει... Μεγάλωσε το παιδί, πήγε από δω, από κει, παντρεύτηκε κι αυτός, αυτός έμεινε έτσι. Και του έλεγα κάποτε «Πήγαινε για δουλειά», έλεγε «Δεν υπάρχει…». Τώρα παίρνει σύνταξη. Εγώ 14 χρόνια δουλεύω και βγάζω ψίχουλα κι ο άλλος δεν κάνει τίποτα…</a:t>
            </a:r>
            <a:r>
              <a:rPr lang="el-GR" dirty="0" smtClean="0">
                <a:latin typeface="Times New Roman" pitchFamily="18" charset="0"/>
                <a:cs typeface="Times New Roman" pitchFamily="18" charset="0"/>
              </a:rPr>
              <a:t>» (Όλγα, 50 ετών, Συνέντευξη 31)</a:t>
            </a:r>
          </a:p>
          <a:p>
            <a:pPr algn="ctr">
              <a:lnSpc>
                <a:spcPct val="80000"/>
              </a:lnSpc>
              <a:buNone/>
            </a:pPr>
            <a:endParaRPr lang="el-GR" sz="3400" b="1" u="sng" dirty="0" smtClean="0">
              <a:latin typeface="Times New Roman" pitchFamily="18" charset="0"/>
              <a:cs typeface="Times New Roman" pitchFamily="18" charset="0"/>
            </a:endParaRPr>
          </a:p>
          <a:p>
            <a:pPr algn="ctr">
              <a:lnSpc>
                <a:spcPct val="80000"/>
              </a:lnSpc>
              <a:buNone/>
            </a:pPr>
            <a:r>
              <a:rPr lang="el-GR" sz="3600" b="1" u="sng" dirty="0" smtClean="0">
                <a:latin typeface="Times New Roman" pitchFamily="18" charset="0"/>
                <a:cs typeface="Times New Roman" pitchFamily="18" charset="0"/>
              </a:rPr>
              <a:t>Αντιστροφή </a:t>
            </a:r>
            <a:r>
              <a:rPr lang="el-GR" sz="3600" b="1" u="sng" dirty="0" smtClean="0">
                <a:latin typeface="Times New Roman" pitchFamily="18" charset="0"/>
                <a:cs typeface="Times New Roman" pitchFamily="18" charset="0"/>
              </a:rPr>
              <a:t>των όρων κατανόησης οικονομίας και οικογένειας</a:t>
            </a:r>
          </a:p>
          <a:p>
            <a:pPr>
              <a:lnSpc>
                <a:spcPct val="80000"/>
              </a:lnSpc>
              <a:buFontTx/>
              <a:buNone/>
            </a:pPr>
            <a:endParaRPr lang="el-GR" dirty="0" smtClean="0"/>
          </a:p>
          <a:p>
            <a:pPr>
              <a:lnSpc>
                <a:spcPct val="80000"/>
              </a:lnSpc>
              <a:buFontTx/>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down)">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wipe(down)">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wipe(down)">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wipe(down)">
                                      <p:cBhvr>
                                        <p:cTn id="22" dur="500"/>
                                        <p:tgtEl>
                                          <p:spTgt spid="102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wipe(down)">
                                      <p:cBhvr>
                                        <p:cTn id="27" dur="5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latin typeface="Times New Roman" pitchFamily="18" charset="0"/>
                <a:cs typeface="Times New Roman" pitchFamily="18" charset="0"/>
              </a:rPr>
              <a:t>Παραμονή στην οικιακή εργασία και </a:t>
            </a:r>
            <a:r>
              <a:rPr lang="el-GR" b="1" dirty="0" smtClean="0">
                <a:latin typeface="Times New Roman" pitchFamily="18" charset="0"/>
                <a:cs typeface="Times New Roman" pitchFamily="18" charset="0"/>
              </a:rPr>
              <a:t>σχέσεις αλληλεγγύης</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lstStyle/>
          <a:p>
            <a:r>
              <a:rPr lang="el-GR" dirty="0" smtClean="0">
                <a:latin typeface="Times New Roman" pitchFamily="18" charset="0"/>
                <a:cs typeface="Times New Roman" pitchFamily="18" charset="0"/>
              </a:rPr>
              <a:t>Οι σχέσεις εντάσσονται μέσα στα αυστηρά πλαίσια της εσωτερικής οικιακής εργασίας</a:t>
            </a:r>
          </a:p>
          <a:p>
            <a:r>
              <a:rPr lang="el-GR" dirty="0" smtClean="0">
                <a:latin typeface="Times New Roman" pitchFamily="18" charset="0"/>
                <a:cs typeface="Times New Roman" pitchFamily="18" charset="0"/>
              </a:rPr>
              <a:t>Οι σχέσεις που αναπτύσσονται στα πλαίσια της εργασίας ανατροφοδοτούν τη θέση των εργατριών στα χαμηλού κύρους επαγγέλματα.</a:t>
            </a:r>
          </a:p>
          <a:p>
            <a:r>
              <a:rPr lang="el-GR" dirty="0" smtClean="0">
                <a:latin typeface="Times New Roman" pitchFamily="18" charset="0"/>
                <a:cs typeface="Times New Roman" pitchFamily="18" charset="0"/>
              </a:rPr>
              <a:t>Οι σχέσεις που αναπτύσσονται ανάμεσα στις εργάτριες δεν είναι μονοσήμαντες.</a:t>
            </a:r>
          </a:p>
          <a:p>
            <a:pPr lvl="1"/>
            <a:r>
              <a:rPr lang="el-GR" b="1" dirty="0" smtClean="0">
                <a:latin typeface="Times New Roman" pitchFamily="18" charset="0"/>
                <a:cs typeface="Times New Roman" pitchFamily="18" charset="0"/>
              </a:rPr>
              <a:t>Σχέσεις Στήριξης</a:t>
            </a:r>
          </a:p>
          <a:p>
            <a:pPr lvl="1"/>
            <a:r>
              <a:rPr lang="el-GR" b="1" dirty="0" smtClean="0">
                <a:latin typeface="Times New Roman" pitchFamily="18" charset="0"/>
                <a:cs typeface="Times New Roman" pitchFamily="18" charset="0"/>
              </a:rPr>
              <a:t>Εργαλιακές Σχέσεις / Σχέσεις Εκμετάλλευσης</a:t>
            </a:r>
            <a:endParaRPr lang="en-US" b="1"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rmAutofit fontScale="90000"/>
          </a:bodyPr>
          <a:lstStyle/>
          <a:p>
            <a:r>
              <a:rPr lang="el-GR" b="1" dirty="0" smtClean="0">
                <a:latin typeface="Times New Roman" pitchFamily="18" charset="0"/>
                <a:cs typeface="Times New Roman" pitchFamily="18" charset="0"/>
              </a:rPr>
              <a:t>Το απομονωτικό πλαίσιο της εργασίας</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r>
              <a:rPr lang="el-GR" b="1" dirty="0" smtClean="0">
                <a:latin typeface="Times New Roman" pitchFamily="18" charset="0"/>
                <a:cs typeface="Times New Roman" pitchFamily="18" charset="0"/>
              </a:rPr>
              <a:t>Εγκλεισμός στο εργοδοτικό σπίτι</a:t>
            </a:r>
          </a:p>
          <a:p>
            <a:pPr>
              <a:buNone/>
            </a:pPr>
            <a:r>
              <a:rPr lang="el-GR" dirty="0" smtClean="0">
                <a:latin typeface="Times New Roman" pitchFamily="18" charset="0"/>
                <a:cs typeface="Times New Roman" pitchFamily="18" charset="0"/>
              </a:rPr>
              <a:t>      «</a:t>
            </a:r>
            <a:r>
              <a:rPr lang="el-GR" i="1" dirty="0">
                <a:latin typeface="Times New Roman" pitchFamily="18" charset="0"/>
                <a:cs typeface="Times New Roman" pitchFamily="18" charset="0"/>
              </a:rPr>
              <a:t>Είναι ότι είσαι κλειστός, είναι σαν φυλακή. Είσαι φυλακισμένος σ' ένα σπίτι μια εβδομάδα. Δεν μπορείς, εγώ ούτε τηλέφωνο μπορώ από το σπίτι να κάνω, τίποτα. Όποτε πάω για ψώνια παίρνω. Αλλιώς δεν μπορώ. Αυτό είναι το δύσκολο. Πάντως δεν είναι δύσκολο, πρέπει να το συνηθίσεις ότι είναι έτσι το δουλειά. Δεν κουράζεσαι, εγώ δεν κουράζομαι, όμως είσαι παρών συνέχεια. Δεν υπάρχει όπως Ελλάδα αρέσει κάπου να πάμε, κάπου να βγούμε. Εγώ μετά τόσα χρόνια δεν έχω πάει πουθενά. Και την Κυριακή κάνω οικονομία, κάτι ψωνίζω, δεν θα πάω στο εστιατόριο να φάω, ούτε να κάτσω στο καφενείο να πιω καφέ ή ένα χυμό. Να αγοράσω από κάποιο κατάστημα που έχει φθηνά, να πάρω ένα λίτρο και να το πιω</a:t>
            </a:r>
            <a:r>
              <a:rPr lang="el-GR" dirty="0">
                <a:latin typeface="Times New Roman" pitchFamily="18" charset="0"/>
                <a:cs typeface="Times New Roman" pitchFamily="18" charset="0"/>
              </a:rPr>
              <a:t>» (Άννα, 63 ετών. Πιλοτική Συνέντευξη 2).</a:t>
            </a:r>
            <a:endParaRPr lang="en-US" dirty="0">
              <a:latin typeface="Times New Roman" pitchFamily="18" charset="0"/>
              <a:cs typeface="Times New Roman" pitchFamily="18" charset="0"/>
            </a:endParaRP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fontScale="90000"/>
          </a:bodyPr>
          <a:lstStyle/>
          <a:p>
            <a:r>
              <a:rPr lang="el-GR" b="1" dirty="0" smtClean="0">
                <a:latin typeface="Times New Roman" pitchFamily="18" charset="0"/>
                <a:cs typeface="Times New Roman" pitchFamily="18" charset="0"/>
              </a:rPr>
              <a:t>Το απομονωτικό πλαίσιο της εργασίας</a:t>
            </a:r>
            <a:endParaRPr lang="en-US" dirty="0"/>
          </a:p>
        </p:txBody>
      </p:sp>
      <p:sp>
        <p:nvSpPr>
          <p:cNvPr id="3" name="Content Placeholder 2"/>
          <p:cNvSpPr>
            <a:spLocks noGrp="1"/>
          </p:cNvSpPr>
          <p:nvPr>
            <p:ph idx="1"/>
          </p:nvPr>
        </p:nvSpPr>
        <p:spPr>
          <a:xfrm>
            <a:off x="0" y="1284784"/>
            <a:ext cx="9144000" cy="5573216"/>
          </a:xfrm>
        </p:spPr>
        <p:txBody>
          <a:bodyPr>
            <a:normAutofit fontScale="85000" lnSpcReduction="20000"/>
          </a:bodyPr>
          <a:lstStyle/>
          <a:p>
            <a:r>
              <a:rPr lang="el-GR" b="1" dirty="0" smtClean="0">
                <a:latin typeface="Times New Roman" pitchFamily="18" charset="0"/>
                <a:cs typeface="Times New Roman" pitchFamily="18" charset="0"/>
              </a:rPr>
              <a:t>Ανάπτυξη </a:t>
            </a:r>
            <a:r>
              <a:rPr lang="el-GR" b="1" dirty="0" err="1" smtClean="0">
                <a:latin typeface="Times New Roman" pitchFamily="18" charset="0"/>
                <a:cs typeface="Times New Roman" pitchFamily="18" charset="0"/>
              </a:rPr>
              <a:t>ατομοκεντρικών</a:t>
            </a:r>
            <a:r>
              <a:rPr lang="el-GR" b="1" dirty="0" smtClean="0">
                <a:latin typeface="Times New Roman" pitchFamily="18" charset="0"/>
                <a:cs typeface="Times New Roman" pitchFamily="18" charset="0"/>
              </a:rPr>
              <a:t> μεταφυσικών αναζητήσεων</a:t>
            </a:r>
          </a:p>
          <a:p>
            <a:pPr>
              <a:buNone/>
            </a:pPr>
            <a:r>
              <a:rPr lang="el-GR" dirty="0" smtClean="0">
                <a:latin typeface="Times New Roman" pitchFamily="18" charset="0"/>
                <a:cs typeface="Times New Roman" pitchFamily="18" charset="0"/>
              </a:rPr>
              <a:t>     «</a:t>
            </a:r>
            <a:r>
              <a:rPr lang="el-GR" i="1" dirty="0">
                <a:latin typeface="Times New Roman" pitchFamily="18" charset="0"/>
                <a:cs typeface="Times New Roman" pitchFamily="18" charset="0"/>
              </a:rPr>
              <a:t>Ξέρετε τότε, το βράδυ η γιαγιά στις 9.00, 8.30 ήταν στο κρεβάτι για να κοιμηθεί. Και εγώ δεν είχα τι να κάνω. Και σκεφτόμουν τι κάνουν τα παιδιά μου. Εντάξει, τώρα άλλαξαν τα πράγματα, βγήκαν κάρτες κλπ, μπορώ να παίρνω τηλέφωνο όποτε θέλω, είναι πιο φθηνά. Τότε μία κάρτα έκανε 3.000 δραχμές. Και δεν μιλούσες πάρα πολύ. Και δεν μπορούσες τόσο, όλος ο μισθός να πάει για αυτά τα πράγματα. Και εγώ, ξέρετε, δεν μπορώ να πω ότι δεν ήμουν χριστιανή και δεν είχα πίστη, είχα, όχι όμως τόσο. Από τότε κατάλαβα ότι αυτή την στιγμή μπορεί να με βοηθήσει μόνο ο Θεός, να μου δώσει κάποια δύναμη να το περάσω, να κάνω την προσευχή μου. Έτσι περνούσε. Εγώ κατάλαβα και πιστεύω ότι δεν είμαι μόνη μου σε αυτή την ζωή, υπάρχει κάποιος άλλος, όχι άνθρωπος, πιο δυνατός που είναι πάντα μαζί μου και μπορεί να με βοηθήσει</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Λιούμπα</a:t>
            </a:r>
            <a:r>
              <a:rPr lang="el-GR" dirty="0">
                <a:latin typeface="Times New Roman" pitchFamily="18" charset="0"/>
                <a:cs typeface="Times New Roman" pitchFamily="18" charset="0"/>
              </a:rPr>
              <a:t>, 45 ετών. Συνέντευξη 23).  </a:t>
            </a:r>
            <a:endParaRPr lang="en-US" dirty="0">
              <a:latin typeface="Times New Roman" pitchFamily="18" charset="0"/>
              <a:cs typeface="Times New Roman" pitchFamily="18" charset="0"/>
            </a:endParaRP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latin typeface="Times New Roman" pitchFamily="18" charset="0"/>
                <a:cs typeface="Times New Roman" pitchFamily="18" charset="0"/>
              </a:rPr>
              <a:t>Το απομονωτικό πλαίσιο της εργασίας</a:t>
            </a:r>
            <a:endParaRPr lang="en-US" dirty="0"/>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pPr>
              <a:buNone/>
            </a:pPr>
            <a:r>
              <a:rPr lang="el-GR" dirty="0" smtClean="0">
                <a:latin typeface="Times New Roman" pitchFamily="18" charset="0"/>
                <a:cs typeface="Times New Roman" pitchFamily="18" charset="0"/>
              </a:rPr>
              <a:t>     </a:t>
            </a:r>
            <a:r>
              <a:rPr lang="el-GR" b="1" dirty="0" smtClean="0">
                <a:latin typeface="Times New Roman" pitchFamily="18" charset="0"/>
                <a:cs typeface="Times New Roman" pitchFamily="18" charset="0"/>
              </a:rPr>
              <a:t>Ανάπτυξη </a:t>
            </a:r>
            <a:r>
              <a:rPr lang="el-GR" b="1" dirty="0" err="1" smtClean="0">
                <a:latin typeface="Times New Roman" pitchFamily="18" charset="0"/>
                <a:cs typeface="Times New Roman" pitchFamily="18" charset="0"/>
              </a:rPr>
              <a:t>ατομοκεντρικών</a:t>
            </a:r>
            <a:r>
              <a:rPr lang="el-GR" b="1" dirty="0" smtClean="0">
                <a:latin typeface="Times New Roman" pitchFamily="18" charset="0"/>
                <a:cs typeface="Times New Roman" pitchFamily="18" charset="0"/>
              </a:rPr>
              <a:t> μεταφυσικών αναζητήσεων</a:t>
            </a:r>
          </a:p>
          <a:p>
            <a:pPr>
              <a:buNone/>
            </a:pPr>
            <a:r>
              <a:rPr lang="el-GR" dirty="0" smtClean="0">
                <a:latin typeface="Times New Roman" pitchFamily="18" charset="0"/>
                <a:cs typeface="Times New Roman" pitchFamily="18" charset="0"/>
              </a:rPr>
              <a:t>    «</a:t>
            </a:r>
            <a:r>
              <a:rPr lang="el-GR" i="1" dirty="0">
                <a:latin typeface="Times New Roman" pitchFamily="18" charset="0"/>
                <a:cs typeface="Times New Roman" pitchFamily="18" charset="0"/>
              </a:rPr>
              <a:t>Έχω τώρα ομάδα γυναίκες που μόνο με αυτό απασχολούμε, δηλαδή για τον άνθρωπο μέχρι να πεθάνει να μην εγώ νευριάζω καθόλου, καθόλου. Γυναίκες σαν και εμένα. Και μάλιστα υπάρχουν και πιο μικρές και λίγο πιο μεγάλες. Αλλά όλες είμαστε γυναίκες δυνατές που θέλουμε κάτι να πετύχουμε στην ζωή μας και συνέχεια μιλάμε αλλάξουμε τη γνώμη μας, αλλάξουμε τις κουβέντες μας, δηλαδή με χαρά, με πολύ </a:t>
            </a:r>
            <a:r>
              <a:rPr lang="el-GR" i="1" dirty="0" err="1">
                <a:latin typeface="Times New Roman" pitchFamily="18" charset="0"/>
                <a:cs typeface="Times New Roman" pitchFamily="18" charset="0"/>
              </a:rPr>
              <a:t>χαρά…Ποτέ</a:t>
            </a:r>
            <a:r>
              <a:rPr lang="el-GR" i="1" dirty="0">
                <a:latin typeface="Times New Roman" pitchFamily="18" charset="0"/>
                <a:cs typeface="Times New Roman" pitchFamily="18" charset="0"/>
              </a:rPr>
              <a:t> δεν μαλώνουμε, ποτέ. Και προσπαθούμε όσο γίνεται… Την ίδια δουλειά κάνουνε όπως εγώ, αλλά απασχολούμαστε με υγεία μας. Δηλαδή εγώ παρακολουθώ 6 χρόνια γιατρό. Γιατρό είναι άλλο γιατρό από κλασικό, είναι αυτός ο γιατρός ξέρει περισσότερο κινέζικη αυτοκρατορική ιατρική και παρακολουθώ 6 χρόνια</a:t>
            </a:r>
            <a:r>
              <a:rPr lang="el-GR" dirty="0">
                <a:latin typeface="Times New Roman" pitchFamily="18" charset="0"/>
                <a:cs typeface="Times New Roman" pitchFamily="18" charset="0"/>
              </a:rPr>
              <a:t>» (Μαρία, 57 ετών. Συνέντευξη 36).</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latin typeface="Times New Roman" pitchFamily="18" charset="0"/>
                <a:cs typeface="Times New Roman" pitchFamily="18" charset="0"/>
              </a:rPr>
              <a:t>Το απομονωτικό πλαίσιο της εργασίας</a:t>
            </a:r>
            <a:endParaRPr lang="en-US" dirty="0"/>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pPr>
              <a:buNone/>
            </a:pPr>
            <a:r>
              <a:rPr lang="el-GR" dirty="0" smtClean="0"/>
              <a:t>     </a:t>
            </a:r>
            <a:r>
              <a:rPr lang="el-GR" dirty="0" smtClean="0">
                <a:latin typeface="Times New Roman" pitchFamily="18" charset="0"/>
                <a:cs typeface="Times New Roman" pitchFamily="18" charset="0"/>
              </a:rPr>
              <a:t>«</a:t>
            </a:r>
            <a:r>
              <a:rPr lang="el-GR" i="1" dirty="0">
                <a:latin typeface="Times New Roman" pitchFamily="18" charset="0"/>
                <a:cs typeface="Times New Roman" pitchFamily="18" charset="0"/>
              </a:rPr>
              <a:t>Περισσότερο στην εκκλησία</a:t>
            </a:r>
            <a:r>
              <a:rPr lang="el-GR" i="1" dirty="0" smtClean="0">
                <a:latin typeface="Times New Roman" pitchFamily="18" charset="0"/>
                <a:cs typeface="Times New Roman" pitchFamily="18" charset="0"/>
              </a:rPr>
              <a:t>… αισθανόμουν </a:t>
            </a:r>
            <a:r>
              <a:rPr lang="el-GR" i="1" dirty="0">
                <a:latin typeface="Times New Roman" pitchFamily="18" charset="0"/>
                <a:cs typeface="Times New Roman" pitchFamily="18" charset="0"/>
              </a:rPr>
              <a:t>πάντα καλύτερα. Ένας άνθρωπος φεύγει καλύτερα από εκκλησία. Εδώ περισσότερο γιατί εδώ όλη την εβδομάδα δουλεύουν οι περισσότεροι άνθρωποι. Και πολλά νεύρα έχουν γιατί βρίσκονται στη δουλειά με πολύ άρρωστοι άνθρωποι. Αυτοί από εμάς παίρνουν ενέργεια. Όταν δεν έχεις καλή ενέργεια… σ’ αυτό μας βοηθά η εκκλησία. Όταν πας να κοινωνήσεις μετά από όλα κακά είσαι προστατευμένος δεν παίρνεις το κακό. Όλη την εβδομάδα μπορείς να κρατάς ήσυχο το μέσα σου και δε βγαίνει το κακό. Ή λέξη (κακή να πείτε) ή κακό να κάνετε. Γιατί όταν προσέχετε άρρωστο άνθρωπο, πολλά ακούτε. Αυτό δεν είναι άνθρωπος να παίρνει τόσο γρήγορα. Δεν έχει θήκη (να προστατευτεί). Εσείς όταν πηγαίνετε εκκλησία είναι σαν φοράτε αυτή τη θήκη. Ό,τι το κακό δεν σας πειράζει. καταλαβαίνετε;</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Οξάνα</a:t>
            </a:r>
            <a:r>
              <a:rPr lang="el-GR" dirty="0">
                <a:latin typeface="Times New Roman" pitchFamily="18" charset="0"/>
                <a:cs typeface="Times New Roman" pitchFamily="18" charset="0"/>
              </a:rPr>
              <a:t>, 53 ετών. Συνέντευξη 30). </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latin typeface="Times New Roman" pitchFamily="18" charset="0"/>
                <a:cs typeface="Times New Roman" pitchFamily="18" charset="0"/>
              </a:rPr>
              <a:t>Σχέσεις με συναδέλφους. Στήριξη</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normAutofit lnSpcReduction="10000"/>
          </a:bodyPr>
          <a:lstStyle/>
          <a:p>
            <a:r>
              <a:rPr lang="el-GR" b="1" dirty="0" smtClean="0">
                <a:latin typeface="Times New Roman" pitchFamily="18" charset="0"/>
                <a:cs typeface="Times New Roman" pitchFamily="18" charset="0"/>
              </a:rPr>
              <a:t>Τηλεφωνική επικοινωνία</a:t>
            </a:r>
          </a:p>
          <a:p>
            <a:pPr>
              <a:buNone/>
            </a:pPr>
            <a:r>
              <a:rPr lang="el-GR" b="1" dirty="0">
                <a:latin typeface="Times New Roman" pitchFamily="18" charset="0"/>
                <a:cs typeface="Times New Roman" pitchFamily="18" charset="0"/>
              </a:rPr>
              <a:t> </a:t>
            </a:r>
            <a:r>
              <a:rPr lang="el-GR" b="1"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a:t>
            </a:r>
            <a:r>
              <a:rPr lang="el-GR" i="1" dirty="0" smtClean="0">
                <a:latin typeface="Times New Roman" pitchFamily="18" charset="0"/>
                <a:cs typeface="Times New Roman" pitchFamily="18" charset="0"/>
              </a:rPr>
              <a:t>Τα </a:t>
            </a:r>
            <a:r>
              <a:rPr lang="el-GR" i="1" dirty="0">
                <a:latin typeface="Times New Roman" pitchFamily="18" charset="0"/>
                <a:cs typeface="Times New Roman" pitchFamily="18" charset="0"/>
              </a:rPr>
              <a:t>προβλήματα τα ξέρω. Μία (εργοδότρια) είπε κάτι, γιατί ποιος να πει. Αν έχω προβλήματα με παίρνουν τηλέφωνο. Υπάρχει μία φιλενάδα το ίδιο, έχει ένα παππού, το ίδιο κάνει, δουλειές και 7 χρόνια δουλεύει. Είναι δύσκολο αυτό το θέμα και πρακτικό αν ξέρεις και μπορείς να της πεις να κάνεις αυτά. Και αυτή μπορεί να πει για μένα τα ίδια. Μπορείς να κάνεις έτσι. Η μία βοηθάει την άλλη. Γιατί στο σπίτι τέτοια (προβλήματα) υπάρχουνε</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Γκαλίνα</a:t>
            </a:r>
            <a:r>
              <a:rPr lang="el-GR" dirty="0">
                <a:latin typeface="Times New Roman" pitchFamily="18" charset="0"/>
                <a:cs typeface="Times New Roman" pitchFamily="18" charset="0"/>
              </a:rPr>
              <a:t>, 50 ετών. Συνέντευξη 21).</a:t>
            </a:r>
            <a:endParaRPr lang="en-US"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marL="228600" lvl="0" indent="-228600" algn="ctr">
              <a:spcBef>
                <a:spcPts val="1000"/>
              </a:spcBef>
            </a:pPr>
            <a:r>
              <a:rPr lang="el-GR" sz="3600" b="1" dirty="0">
                <a:solidFill>
                  <a:prstClr val="black"/>
                </a:solidFill>
                <a:latin typeface="Times New Roman" panose="02020603050405020304" pitchFamily="18" charset="0"/>
                <a:ea typeface="+mn-ea"/>
                <a:cs typeface="Times New Roman" panose="02020603050405020304" pitchFamily="18" charset="0"/>
              </a:rPr>
              <a:t>Διαδικασία παραγωγής της εργασίας </a:t>
            </a:r>
            <a:br>
              <a:rPr lang="el-GR" sz="3600" b="1" dirty="0">
                <a:solidFill>
                  <a:prstClr val="black"/>
                </a:solidFill>
                <a:latin typeface="Times New Roman" panose="02020603050405020304" pitchFamily="18" charset="0"/>
                <a:ea typeface="+mn-ea"/>
                <a:cs typeface="Times New Roman" panose="02020603050405020304" pitchFamily="18" charset="0"/>
              </a:rPr>
            </a:br>
            <a:r>
              <a:rPr lang="en-US" sz="3600" b="1" dirty="0">
                <a:solidFill>
                  <a:prstClr val="black"/>
                </a:solidFill>
                <a:latin typeface="Times New Roman" panose="02020603050405020304" pitchFamily="18" charset="0"/>
                <a:ea typeface="+mn-ea"/>
                <a:cs typeface="Times New Roman" panose="02020603050405020304" pitchFamily="18" charset="0"/>
              </a:rPr>
              <a:t>Labour Process Theory</a:t>
            </a:r>
            <a:endParaRPr lang="el-GR" b="1" dirty="0"/>
          </a:p>
        </p:txBody>
      </p:sp>
      <p:sp>
        <p:nvSpPr>
          <p:cNvPr id="3" name="Θέση περιεχομένου 2"/>
          <p:cNvSpPr>
            <a:spLocks noGrp="1"/>
          </p:cNvSpPr>
          <p:nvPr>
            <p:ph idx="1"/>
          </p:nvPr>
        </p:nvSpPr>
        <p:spPr>
          <a:xfrm>
            <a:off x="0" y="1825624"/>
            <a:ext cx="9144000" cy="5032376"/>
          </a:xfrm>
        </p:spPr>
        <p:txBody>
          <a:bodyPr>
            <a:normAutofit fontScale="85000" lnSpcReduction="10000"/>
          </a:bodyPr>
          <a:lstStyle/>
          <a:p>
            <a:pPr marL="0" indent="0">
              <a:buNone/>
            </a:pPr>
            <a:r>
              <a:rPr lang="el-GR" sz="3200" dirty="0">
                <a:latin typeface="Times New Roman" panose="02020603050405020304" pitchFamily="18" charset="0"/>
                <a:ea typeface="Times New Roman" panose="02020603050405020304" pitchFamily="18" charset="0"/>
              </a:rPr>
              <a:t>Η προσέγγιση αυτή προσπαθεί να απαντήσει 3 βασικά ερωτήματα</a:t>
            </a:r>
          </a:p>
          <a:p>
            <a:pPr marL="514350" indent="-514350">
              <a:buFont typeface="+mj-lt"/>
              <a:buAutoNum type="arabicPeriod"/>
            </a:pPr>
            <a:r>
              <a:rPr lang="el-GR" sz="3200" dirty="0">
                <a:latin typeface="Times New Roman" panose="02020603050405020304" pitchFamily="18" charset="0"/>
                <a:ea typeface="Times New Roman" panose="02020603050405020304" pitchFamily="18" charset="0"/>
              </a:rPr>
              <a:t>Πώς, με ποιους μηχανισμούς και κάτω από ποιες αντικειμενικές και υποκειμενικές συνθήκες πραγματοποιείται η εργασία;</a:t>
            </a:r>
          </a:p>
          <a:p>
            <a:pPr marL="514350" indent="-514350">
              <a:buFont typeface="+mj-lt"/>
              <a:buAutoNum type="arabicPeriod"/>
            </a:pPr>
            <a:r>
              <a:rPr lang="el-GR" sz="3200" dirty="0">
                <a:latin typeface="Times New Roman" panose="02020603050405020304" pitchFamily="18" charset="0"/>
                <a:ea typeface="Times New Roman" panose="02020603050405020304" pitchFamily="18" charset="0"/>
              </a:rPr>
              <a:t>Ποιες είναι οι επιπτώσεις για τους εκπροσώπους του κεφαλαίου και τους εργαζόμενους συμπεριλαμβανομένων και των ζητημάτων εκπροσώπησης, ασφάλειας και υγείας; </a:t>
            </a:r>
            <a:endParaRPr lang="en-US" sz="3200" dirty="0">
              <a:latin typeface="Times New Roman" panose="02020603050405020304" pitchFamily="18" charset="0"/>
              <a:ea typeface="Times New Roman" panose="02020603050405020304" pitchFamily="18" charset="0"/>
            </a:endParaRPr>
          </a:p>
          <a:p>
            <a:pPr marL="514350" indent="-514350">
              <a:buFont typeface="+mj-lt"/>
              <a:buAutoNum type="arabicPeriod"/>
            </a:pPr>
            <a:r>
              <a:rPr lang="el-GR" sz="3200" i="1" dirty="0">
                <a:latin typeface="Times New Roman" panose="02020603050405020304" pitchFamily="18" charset="0"/>
                <a:ea typeface="Times New Roman" panose="02020603050405020304" pitchFamily="18" charset="0"/>
              </a:rPr>
              <a:t>Πώς και μέσα από ποιους μηχανισμούς διαμορφώνονται η εργασιακή και κοινωνική ταυτότητα καθώς και η αυτοαντίληψη του ατόμου για τη θέση του στην οικονομία και την κοινωνία; </a:t>
            </a:r>
            <a:endParaRPr lang="el-GR"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103763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latin typeface="Times New Roman" pitchFamily="18" charset="0"/>
                <a:cs typeface="Times New Roman" pitchFamily="18" charset="0"/>
              </a:rPr>
              <a:t>Σχέσεις με συναδέλφους. Στήριξη</a:t>
            </a:r>
            <a:endParaRPr lang="en-US" dirty="0"/>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r>
              <a:rPr lang="el-GR" b="1" dirty="0" smtClean="0">
                <a:latin typeface="Times New Roman" pitchFamily="18" charset="0"/>
                <a:cs typeface="Times New Roman" pitchFamily="18" charset="0"/>
              </a:rPr>
              <a:t>Επισκέψεις σε εργάτριες χωρίς ρεπό</a:t>
            </a:r>
          </a:p>
          <a:p>
            <a:pPr>
              <a:buNone/>
            </a:pPr>
            <a:r>
              <a:rPr lang="el-GR" dirty="0">
                <a:latin typeface="Times New Roman" pitchFamily="18" charset="0"/>
                <a:cs typeface="Times New Roman" pitchFamily="18" charset="0"/>
              </a:rPr>
              <a:t> </a:t>
            </a:r>
            <a:r>
              <a:rPr lang="el-GR"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Έρχονται </a:t>
            </a:r>
            <a:r>
              <a:rPr lang="el-GR" i="1" dirty="0">
                <a:latin typeface="Times New Roman" pitchFamily="18" charset="0"/>
                <a:cs typeface="Times New Roman" pitchFamily="18" charset="0"/>
              </a:rPr>
              <a:t>και φίλες μου και της αρέσει και περνάμε πάρα πολύ καλά. Να σας πω ένα μυστικό; Είναι τόσο πολύ, η κυρία μου όταν είναι εντάξει και δουλεύει καλά το μυαλό της, θέλει ανθρώπους στο σπίτι και επειδή οι δικοί της, εντάξει, ο γιος της μεγάλωσε, η κόρη μεγάλη, δεν μπορούν συνέχεια να έρχονται και έχουν και την οικογένειά τους και δεν μπορούν να έρχονται συνέχεια εδώ, έρχονται οι δικές μου φίλες και κάνουμε και πλάκα και κάνουμε τραπέζι συνέχεια. Υπέροχα, υπέροχα</a:t>
            </a:r>
            <a:r>
              <a:rPr lang="el-GR" i="1" dirty="0" smtClean="0">
                <a:latin typeface="Times New Roman" pitchFamily="18" charset="0"/>
                <a:cs typeface="Times New Roman" pitchFamily="18" charset="0"/>
              </a:rPr>
              <a:t>… Έρχεται </a:t>
            </a:r>
            <a:r>
              <a:rPr lang="el-GR" i="1" dirty="0">
                <a:latin typeface="Times New Roman" pitchFamily="18" charset="0"/>
                <a:cs typeface="Times New Roman" pitchFamily="18" charset="0"/>
              </a:rPr>
              <a:t>ας πούμε μια φιλενάδα που έλειπα εγώ όταν πήγα για διακοπές, δούλευε αυτή αλλού, γνωρίζαμε στην κυρία και τώρα φιλενάδα μου είναι φίλη κυρίας για πάντα τώρα. Έρχεται στο σπίτι μια χαρά και πάνε πολύ καλά με την κυρία. Έρχεται και μια άλλη και πάντα έχουμε και κρασάκι και σουβλάκια και πίτσα. Όμορφα!</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Λιουντμίλλα</a:t>
            </a:r>
            <a:r>
              <a:rPr lang="el-GR" dirty="0">
                <a:latin typeface="Times New Roman" pitchFamily="18" charset="0"/>
                <a:cs typeface="Times New Roman" pitchFamily="18" charset="0"/>
              </a:rPr>
              <a:t>, 57 ετών. Συνέντευξη 41).</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latin typeface="Times New Roman" pitchFamily="18" charset="0"/>
                <a:cs typeface="Times New Roman" pitchFamily="18" charset="0"/>
              </a:rPr>
              <a:t>Σχέσεις με συναδέλφους. Στήριξη</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r>
              <a:rPr lang="el-GR" b="1" dirty="0" smtClean="0">
                <a:latin typeface="Times New Roman" pitchFamily="18" charset="0"/>
                <a:cs typeface="Times New Roman" pitchFamily="18" charset="0"/>
              </a:rPr>
              <a:t>Έρανοι και βοήθεια στα πλαίσια της εκκλησίας</a:t>
            </a:r>
          </a:p>
          <a:p>
            <a:pPr>
              <a:buNone/>
            </a:pPr>
            <a:r>
              <a:rPr lang="el-GR" dirty="0" smtClean="0">
                <a:latin typeface="Times New Roman" pitchFamily="18" charset="0"/>
                <a:cs typeface="Times New Roman" pitchFamily="18" charset="0"/>
              </a:rPr>
              <a:t>   «</a:t>
            </a:r>
            <a:r>
              <a:rPr lang="el-GR" i="1" dirty="0">
                <a:latin typeface="Times New Roman" pitchFamily="18" charset="0"/>
                <a:cs typeface="Times New Roman" pitchFamily="18" charset="0"/>
              </a:rPr>
              <a:t>Τη βοηθάμε όπως μπορούμε. Ακούμε κάποιες άρρωστες.. Εντάξει, δε μπορείς να δώσεις πολλά. 20, 30, 50 ευρώ, ότι μπορούμε βοηθάμε. Έχουμε εκκλησίες που πάμε και βοηθάμε, λέει ο παπάς ότι «συμβαίνει αυτό» και μαζεύουμε λεφτά, βοηθάμε. Αλλά κάτι πιο πολύ δε μπορούμε να βοηθάμε</a:t>
            </a:r>
            <a:r>
              <a:rPr lang="el-GR" dirty="0">
                <a:latin typeface="Times New Roman" pitchFamily="18" charset="0"/>
                <a:cs typeface="Times New Roman" pitchFamily="18" charset="0"/>
              </a:rPr>
              <a:t>» (Μαρία, 49 ετών. Συνέντευξη 29). </a:t>
            </a:r>
            <a:endParaRPr lang="en-US" dirty="0">
              <a:latin typeface="Times New Roman" pitchFamily="18" charset="0"/>
              <a:cs typeface="Times New Roman" pitchFamily="18" charset="0"/>
            </a:endParaRPr>
          </a:p>
          <a:p>
            <a:pPr>
              <a:buNone/>
            </a:pPr>
            <a:r>
              <a:rPr lang="el-GR" dirty="0" smtClean="0">
                <a:latin typeface="Times New Roman" pitchFamily="18" charset="0"/>
                <a:cs typeface="Times New Roman" pitchFamily="18" charset="0"/>
              </a:rPr>
              <a:t>    «</a:t>
            </a:r>
            <a:r>
              <a:rPr lang="el-GR" i="1" dirty="0">
                <a:latin typeface="Times New Roman" pitchFamily="18" charset="0"/>
                <a:cs typeface="Times New Roman" pitchFamily="18" charset="0"/>
              </a:rPr>
              <a:t>Στην εκκλησία, όταν κάποιος έχει κάποιο πρόβλημα, αν κάποιος πρέπει να πάει στην Ουκρανία μαζεύουμε λεφτά να του βγάλουμε εισιτήριο, ή αν χρειάζεται να πάει κάποια εγχείρηση ή κάτι άλλο, δεν έχει δουλειά ή αρχίζει να τρελαίνεται</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Οξάνα</a:t>
            </a:r>
            <a:r>
              <a:rPr lang="el-GR" dirty="0">
                <a:latin typeface="Times New Roman" pitchFamily="18" charset="0"/>
                <a:cs typeface="Times New Roman" pitchFamily="18" charset="0"/>
              </a:rPr>
              <a:t>, 53 ετών. Συνέντευξη 30).</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latin typeface="Times New Roman" pitchFamily="18" charset="0"/>
                <a:cs typeface="Times New Roman" pitchFamily="18" charset="0"/>
              </a:rPr>
              <a:t>Σχέσεις με συναδέλφους. Στήριξη</a:t>
            </a:r>
            <a:endParaRPr lang="en-US" dirty="0"/>
          </a:p>
        </p:txBody>
      </p:sp>
      <p:sp>
        <p:nvSpPr>
          <p:cNvPr id="3" name="Content Placeholder 2"/>
          <p:cNvSpPr>
            <a:spLocks noGrp="1"/>
          </p:cNvSpPr>
          <p:nvPr>
            <p:ph idx="1"/>
          </p:nvPr>
        </p:nvSpPr>
        <p:spPr>
          <a:xfrm>
            <a:off x="0" y="1600200"/>
            <a:ext cx="9144000" cy="5257800"/>
          </a:xfrm>
        </p:spPr>
        <p:txBody>
          <a:bodyPr>
            <a:normAutofit fontScale="85000" lnSpcReduction="10000"/>
          </a:bodyPr>
          <a:lstStyle/>
          <a:p>
            <a:r>
              <a:rPr lang="el-GR" b="1" dirty="0" smtClean="0">
                <a:latin typeface="Times New Roman" pitchFamily="18" charset="0"/>
                <a:cs typeface="Times New Roman" pitchFamily="18" charset="0"/>
              </a:rPr>
              <a:t>Η εκκλησία πρωτίστως ως τόπος συνάθροισης</a:t>
            </a:r>
          </a:p>
          <a:p>
            <a:pPr>
              <a:buNone/>
            </a:pPr>
            <a:r>
              <a:rPr lang="el-GR" dirty="0" smtClean="0">
                <a:latin typeface="Times New Roman" pitchFamily="18" charset="0"/>
                <a:cs typeface="Times New Roman" pitchFamily="18" charset="0"/>
              </a:rPr>
              <a:t>    «</a:t>
            </a:r>
            <a:r>
              <a:rPr lang="el-GR" i="1" dirty="0">
                <a:latin typeface="Times New Roman" pitchFamily="18" charset="0"/>
                <a:cs typeface="Times New Roman" pitchFamily="18" charset="0"/>
              </a:rPr>
              <a:t>Όταν είμαστε σ’ αυτή την εκκλησία νιώθουμε σα να είμαστε στο σπίτι και μερικές φορές νιώθουμε σα να φεύγουμε όλοι. Μένουμε δυο τρεις και βλέπουμε, χαζεύουμε τηλεόραση, δεν έχουμε εδώ να κάνουμε τίποτα… Δε θες να πας στο σπίτι. Πρόπερσι νομίζω καθόμαστε εδώ, ήμαστε και δυο άλλες κοπέλες στη Νέα Ερυθραία και ξέρετε πώς είναι, κάθεσαι στη φυλακή και μετά στο δρόμο μιλάς… Η κυρία φοβάται μη μπει κανένας κλέφτης και λέει να έρθω νωρίς για να βάλει συναγερμό.. Εγώ λέω εντάξει… «(Να) πας νωρίς στην εκκλησία» μου λέει. Αλλά εδώ είσαι απλός ένας άνθρωπος ελεύθερος. Τ’ αφήνεις όλα, δουλειές, τα ξεχνάς όλα</a:t>
            </a:r>
            <a:r>
              <a:rPr lang="el-GR" dirty="0">
                <a:latin typeface="Times New Roman" pitchFamily="18" charset="0"/>
                <a:cs typeface="Times New Roman" pitchFamily="18" charset="0"/>
              </a:rPr>
              <a:t>» (Όλγα, 50 ετών. Συνέντευξη 31).</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latin typeface="Times New Roman" pitchFamily="18" charset="0"/>
                <a:cs typeface="Times New Roman" pitchFamily="18" charset="0"/>
              </a:rPr>
              <a:t>Εργαλιακές σχέσεις. Εκμετάλλευση</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r>
              <a:rPr lang="el-GR" b="1" dirty="0" smtClean="0">
                <a:latin typeface="Times New Roman" pitchFamily="18" charset="0"/>
                <a:cs typeface="Times New Roman" pitchFamily="18" charset="0"/>
              </a:rPr>
              <a:t>Πώληση δουλειών</a:t>
            </a:r>
          </a:p>
          <a:p>
            <a:pPr lvl="1"/>
            <a:r>
              <a:rPr lang="el-GR" dirty="0">
                <a:latin typeface="Times New Roman" pitchFamily="18" charset="0"/>
                <a:cs typeface="Times New Roman" pitchFamily="18" charset="0"/>
              </a:rPr>
              <a:t>Έ</a:t>
            </a:r>
            <a:r>
              <a:rPr lang="el-GR" dirty="0" smtClean="0">
                <a:latin typeface="Times New Roman" pitchFamily="18" charset="0"/>
                <a:cs typeface="Times New Roman" pitchFamily="18" charset="0"/>
              </a:rPr>
              <a:t>λλειψη δικτύων</a:t>
            </a:r>
          </a:p>
          <a:p>
            <a:pPr lvl="1"/>
            <a:r>
              <a:rPr lang="el-GR" dirty="0" smtClean="0">
                <a:latin typeface="Times New Roman" pitchFamily="18" charset="0"/>
                <a:cs typeface="Times New Roman" pitchFamily="18" charset="0"/>
              </a:rPr>
              <a:t>Εξασφάλιση «σωστού» νοικοκυριού</a:t>
            </a:r>
          </a:p>
          <a:p>
            <a:pPr lvl="1"/>
            <a:r>
              <a:rPr lang="el-GR" dirty="0" smtClean="0">
                <a:latin typeface="Times New Roman" pitchFamily="18" charset="0"/>
                <a:cs typeface="Times New Roman" pitchFamily="18" charset="0"/>
              </a:rPr>
              <a:t>Εύρεση εργασίας στα πλαίσια ανεργίας</a:t>
            </a:r>
          </a:p>
          <a:p>
            <a:pPr>
              <a:buNone/>
            </a:pPr>
            <a:r>
              <a:rPr lang="el-GR" dirty="0" smtClean="0">
                <a:latin typeface="Times New Roman" pitchFamily="18" charset="0"/>
                <a:cs typeface="Times New Roman" pitchFamily="18" charset="0"/>
              </a:rPr>
              <a:t>   «</a:t>
            </a:r>
            <a:r>
              <a:rPr lang="el-GR" i="1" dirty="0">
                <a:latin typeface="Times New Roman" pitchFamily="18" charset="0"/>
                <a:cs typeface="Times New Roman" pitchFamily="18" charset="0"/>
              </a:rPr>
              <a:t>Και δεν μπορούσα να βρω δουλειά και πήγαμε στον Αγ. Κων/</a:t>
            </a:r>
            <a:r>
              <a:rPr lang="el-GR" i="1" dirty="0" err="1">
                <a:latin typeface="Times New Roman" pitchFamily="18" charset="0"/>
                <a:cs typeface="Times New Roman" pitchFamily="18" charset="0"/>
              </a:rPr>
              <a:t>νο </a:t>
            </a:r>
            <a:r>
              <a:rPr lang="el-GR" i="1" dirty="0">
                <a:latin typeface="Times New Roman" pitchFamily="18" charset="0"/>
                <a:cs typeface="Times New Roman" pitchFamily="18" charset="0"/>
              </a:rPr>
              <a:t>στην Ομόνοια, και υπάρχουν άνθρωποι έρχονται και λένε ποιος θέλει δουλειά, και να μου πληρώνεις 50.000 για αυτή την δουλειά. Και έτσι πήγα για ραντεβού και έτσι όλοι πουλάγανε δουλειές. Δικοί μας άνθρωποι πουλάνε για εμάς δουλειές</a:t>
            </a:r>
            <a:r>
              <a:rPr lang="el-GR" dirty="0">
                <a:latin typeface="Times New Roman" pitchFamily="18" charset="0"/>
                <a:cs typeface="Times New Roman" pitchFamily="18" charset="0"/>
              </a:rPr>
              <a:t>» (Όλγα, 48 ετών. Συνέντευξη 4). </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latin typeface="Times New Roman" pitchFamily="18" charset="0"/>
                <a:cs typeface="Times New Roman" pitchFamily="18" charset="0"/>
              </a:rPr>
              <a:t>Εργαλιακές σχέσεις. Εκμετάλλευση</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r>
              <a:rPr lang="el-GR" b="1" dirty="0" smtClean="0">
                <a:latin typeface="Times New Roman" pitchFamily="18" charset="0"/>
                <a:cs typeface="Times New Roman" pitchFamily="18" charset="0"/>
              </a:rPr>
              <a:t>Ακραίες περιπτώσεις εκμετάλλευσης</a:t>
            </a:r>
          </a:p>
          <a:p>
            <a:pPr>
              <a:buNone/>
            </a:pPr>
            <a:r>
              <a:rPr lang="el-GR" dirty="0" smtClean="0">
                <a:latin typeface="Times New Roman" pitchFamily="18" charset="0"/>
                <a:cs typeface="Times New Roman" pitchFamily="18" charset="0"/>
              </a:rPr>
              <a:t>    «</a:t>
            </a:r>
            <a:r>
              <a:rPr lang="el-GR" i="1" dirty="0">
                <a:latin typeface="Times New Roman" pitchFamily="18" charset="0"/>
                <a:cs typeface="Times New Roman" pitchFamily="18" charset="0"/>
              </a:rPr>
              <a:t>Και τότε θυμάμαι μια Ναταλία ήρθε και μου έδωσε και πήρα τηλέφωνο και της λέω δεν θα σε πληρώσω για την δουλειά γιατί εγώ φεύγω. Γιατί εσύ δεν είσαι σωστή γιατί δεν ήξερες ποια είναι αυτή η δουλειά, εγώ φεύγω. Και αυτή ήρθε, γιατί κάναμε συμφωνία να με πληρώνουν μία φορά το μήνα και ήξερε πότε φεύγω εγώ και θα μου πληρώνανε τα λεφτά, και ήρθε αυτή την μέρα και είπε δεν θα φύγεις αν δεν μου δώσεις τα 50 χιλιάρικα. Και αυτή είπε αν πεις τίποτα θα σε σκοτώσουμε γιατί έχω εδώ δικό μου άνθρωπο και εγώ δεν είπα τίποτα. Και εγώ τα έδωσα και έφυγα</a:t>
            </a:r>
            <a:r>
              <a:rPr lang="el-GR" dirty="0">
                <a:latin typeface="Times New Roman" pitchFamily="18" charset="0"/>
                <a:cs typeface="Times New Roman" pitchFamily="18" charset="0"/>
              </a:rPr>
              <a:t>» (Όλγα, 48 ετών. Συνέντευξη 4</a:t>
            </a:r>
            <a:r>
              <a:rPr lang="el-GR"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latin typeface="Times New Roman" pitchFamily="18" charset="0"/>
                <a:cs typeface="Times New Roman" pitchFamily="18" charset="0"/>
              </a:rPr>
              <a:t>Εργαλιακές σχέσεις. Εκμετάλλευση</a:t>
            </a:r>
            <a:endParaRPr lang="en-US" dirty="0"/>
          </a:p>
        </p:txBody>
      </p:sp>
      <p:sp>
        <p:nvSpPr>
          <p:cNvPr id="3" name="Content Placeholder 2"/>
          <p:cNvSpPr>
            <a:spLocks noGrp="1"/>
          </p:cNvSpPr>
          <p:nvPr>
            <p:ph idx="1"/>
          </p:nvPr>
        </p:nvSpPr>
        <p:spPr>
          <a:xfrm>
            <a:off x="0" y="1600200"/>
            <a:ext cx="9144000" cy="5257800"/>
          </a:xfrm>
        </p:spPr>
        <p:txBody>
          <a:bodyPr>
            <a:normAutofit fontScale="85000" lnSpcReduction="10000"/>
          </a:bodyPr>
          <a:lstStyle/>
          <a:p>
            <a:r>
              <a:rPr lang="el-GR" b="1" dirty="0" err="1" smtClean="0">
                <a:latin typeface="Times New Roman" pitchFamily="18" charset="0"/>
                <a:cs typeface="Times New Roman" pitchFamily="18" charset="0"/>
              </a:rPr>
              <a:t>Κανονικοποίηση</a:t>
            </a:r>
            <a:r>
              <a:rPr lang="el-GR" b="1" dirty="0" smtClean="0">
                <a:latin typeface="Times New Roman" pitchFamily="18" charset="0"/>
                <a:cs typeface="Times New Roman" pitchFamily="18" charset="0"/>
              </a:rPr>
              <a:t> </a:t>
            </a:r>
            <a:r>
              <a:rPr lang="el-GR" b="1" dirty="0" err="1" smtClean="0">
                <a:latin typeface="Times New Roman" pitchFamily="18" charset="0"/>
                <a:cs typeface="Times New Roman" pitchFamily="18" charset="0"/>
              </a:rPr>
              <a:t>εργαλιακών</a:t>
            </a:r>
            <a:r>
              <a:rPr lang="el-GR" b="1" dirty="0" smtClean="0">
                <a:latin typeface="Times New Roman" pitchFamily="18" charset="0"/>
                <a:cs typeface="Times New Roman" pitchFamily="18" charset="0"/>
              </a:rPr>
              <a:t> σχέσεων</a:t>
            </a:r>
          </a:p>
          <a:p>
            <a:pPr>
              <a:buNone/>
            </a:pPr>
            <a:r>
              <a:rPr lang="el-GR" dirty="0">
                <a:latin typeface="Times New Roman" pitchFamily="18" charset="0"/>
                <a:cs typeface="Times New Roman" pitchFamily="18" charset="0"/>
              </a:rPr>
              <a:t>«</a:t>
            </a:r>
            <a:r>
              <a:rPr lang="el-GR" i="1" dirty="0">
                <a:latin typeface="Times New Roman" pitchFamily="18" charset="0"/>
                <a:cs typeface="Times New Roman" pitchFamily="18" charset="0"/>
              </a:rPr>
              <a:t>Εγώ δουλεύω σ’ αυτό το σπίτι, είναι οικογένεια, αυτή η κυρία έχει μια φιλενάδα. Η φιλενάδα θέλει μέσα, εγώ λέω στη φιλενάδα μου, αυτή θέλει, λεφτά δεν παίρνω, απλά μπορεί να μου κάνει ένα δωράκι αν είναι ευχαριστημένη. Μπορεί ένα μικρό, κάποια </a:t>
            </a:r>
            <a:r>
              <a:rPr lang="el-GR" i="1" dirty="0" err="1">
                <a:latin typeface="Times New Roman" pitchFamily="18" charset="0"/>
                <a:cs typeface="Times New Roman" pitchFamily="18" charset="0"/>
              </a:rPr>
              <a:t>κολωνίτσα</a:t>
            </a:r>
            <a:r>
              <a:rPr lang="el-GR" i="1" dirty="0">
                <a:latin typeface="Times New Roman" pitchFamily="18" charset="0"/>
                <a:cs typeface="Times New Roman" pitchFamily="18" charset="0"/>
              </a:rPr>
              <a:t>, αλλά λεφτά δεν έχει</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Λιούμπα</a:t>
            </a:r>
            <a:r>
              <a:rPr lang="el-GR" dirty="0">
                <a:latin typeface="Times New Roman" pitchFamily="18" charset="0"/>
                <a:cs typeface="Times New Roman" pitchFamily="18" charset="0"/>
              </a:rPr>
              <a:t>, 54 ετών. Συνέντευξη 27).  </a:t>
            </a:r>
            <a:endParaRPr lang="el-GR" dirty="0" smtClean="0">
              <a:latin typeface="Times New Roman" pitchFamily="18" charset="0"/>
              <a:cs typeface="Times New Roman" pitchFamily="18" charset="0"/>
            </a:endParaRPr>
          </a:p>
          <a:p>
            <a:pPr>
              <a:buNone/>
            </a:pPr>
            <a:r>
              <a:rPr lang="el-GR" dirty="0">
                <a:latin typeface="Times New Roman" pitchFamily="18" charset="0"/>
                <a:cs typeface="Times New Roman" pitchFamily="18" charset="0"/>
              </a:rPr>
              <a:t>«</a:t>
            </a:r>
            <a:r>
              <a:rPr lang="el-GR" i="1" dirty="0">
                <a:latin typeface="Times New Roman" pitchFamily="18" charset="0"/>
                <a:cs typeface="Times New Roman" pitchFamily="18" charset="0"/>
              </a:rPr>
              <a:t>Γιατί πρέπει να είμαστε αδέρφια, να βοηθάμε ο ένας τον άλλον να μην κάνουμε έτσι. Αλλά ήτανε και άλλη που μου λέει γι’ αυτά τα τηλέφωνα που εγώ έπαιρνα</a:t>
            </a:r>
            <a:r>
              <a:rPr lang="el-GR" i="1" dirty="0" smtClean="0">
                <a:latin typeface="Times New Roman" pitchFamily="18" charset="0"/>
                <a:cs typeface="Times New Roman" pitchFamily="18" charset="0"/>
              </a:rPr>
              <a:t>… που </a:t>
            </a:r>
            <a:r>
              <a:rPr lang="el-GR" i="1" dirty="0">
                <a:latin typeface="Times New Roman" pitchFamily="18" charset="0"/>
                <a:cs typeface="Times New Roman" pitchFamily="18" charset="0"/>
              </a:rPr>
              <a:t>ψάχνω δουλειά, μόνο να μου δώσει μερικά λεφτουδάκια τουλάχιστον γι’ αυτά τα τηλέφωνα που πήρα, γιατί αγοράζω την κάρτα στο τηλέφωνο. Μόνο</a:t>
            </a:r>
            <a:r>
              <a:rPr lang="el-GR" dirty="0">
                <a:latin typeface="Times New Roman" pitchFamily="18" charset="0"/>
                <a:cs typeface="Times New Roman" pitchFamily="18" charset="0"/>
              </a:rPr>
              <a:t>» (Μαρία, 57 ετών. Συνέντευξη 36).</a:t>
            </a:r>
            <a:endParaRPr lang="en-US" dirty="0">
              <a:latin typeface="Times New Roman" pitchFamily="18" charset="0"/>
              <a:cs typeface="Times New Roman" pitchFamily="18" charset="0"/>
            </a:endParaRPr>
          </a:p>
          <a:p>
            <a:pPr>
              <a:buNone/>
            </a:pPr>
            <a:endParaRPr lang="en-US" dirty="0"/>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latin typeface="Times New Roman" pitchFamily="18" charset="0"/>
                <a:cs typeface="Times New Roman" pitchFamily="18" charset="0"/>
              </a:rPr>
              <a:t>Ατομικιστικές αντιλήψεις και υπονόμευση της κοινότητας</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txBody>
          <a:bodyPr>
            <a:normAutofit fontScale="77500" lnSpcReduction="20000"/>
          </a:bodyPr>
          <a:lstStyle/>
          <a:p>
            <a:r>
              <a:rPr lang="el-GR" b="1" dirty="0" smtClean="0">
                <a:latin typeface="Times New Roman" pitchFamily="18" charset="0"/>
                <a:cs typeface="Times New Roman" pitchFamily="18" charset="0"/>
              </a:rPr>
              <a:t>Αντιλήψεις απομάκρυνσης από συναδέλφους / συντοπίτισσες </a:t>
            </a:r>
          </a:p>
          <a:p>
            <a:pPr>
              <a:buNone/>
            </a:pPr>
            <a:r>
              <a:rPr lang="el-GR" dirty="0" smtClean="0">
                <a:latin typeface="Times New Roman" pitchFamily="18" charset="0"/>
                <a:cs typeface="Times New Roman" pitchFamily="18" charset="0"/>
              </a:rPr>
              <a:t>     «</a:t>
            </a:r>
            <a:r>
              <a:rPr lang="el-GR" i="1" dirty="0">
                <a:latin typeface="Times New Roman" pitchFamily="18" charset="0"/>
                <a:cs typeface="Times New Roman" pitchFamily="18" charset="0"/>
              </a:rPr>
              <a:t>Τίποτα. Ήξερα ότι πρέπει να κάνω τις δουλειές έτσι και αλλιώς. Ο άνθρωπος όπου και να ζει πρέπει να δουλεύει. Εγώ συνέχεια λέω άμα βλέπω ότι υπάρχουν γυναίκες που δεν θέλουνε να δουλεύουνε, που ψάχνουνε κάποιο εύκολο τρόπο ζωής, να κάτσουνε σε κάποιου την πλάτη… εγώ λέω άμα σε βάλουνε στο δάσος τώρα ή σε ένα νησί τι θα κάνεις; Θα πεθάνεις; Όχι δεν θα πεθάνεις, θα δουλέψεις. Δηλαδή ήξερα ότι πρέπει να δουλεύω έτσι κι αλλιώς και στην πατρίδα μου και εδώ πρέπει να δουλεύω. Κανείς δε με κάλεσε εδώ γι’ αυτό πρέπει να έχουμε υπομονή, ότι κάποιος να μας πει, ότι να έχουμε εδώ κακό πρέπει να αντέξουμε γιατί κανείς δεν μας φώναξε. Μόνοι μας φύγαμε και γι’ αυτό πρέπει να έχουμε υπομονή να περάσουμε όλα αυτά. Δηλαδή όσα χρόνια μένεις, όσο γρήγορα μαθαίνεις γλώσσα</a:t>
            </a:r>
            <a:r>
              <a:rPr lang="el-GR" i="1" dirty="0" smtClean="0">
                <a:latin typeface="Times New Roman" pitchFamily="18" charset="0"/>
                <a:cs typeface="Times New Roman" pitchFamily="18" charset="0"/>
              </a:rPr>
              <a:t>… πάει </a:t>
            </a:r>
            <a:r>
              <a:rPr lang="el-GR" i="1" dirty="0">
                <a:latin typeface="Times New Roman" pitchFamily="18" charset="0"/>
                <a:cs typeface="Times New Roman" pitchFamily="18" charset="0"/>
              </a:rPr>
              <a:t>καλά. Τώρα νιώθω ότι είμαι μαζί με τους Έλληνες μία οικογένεια, νιώθω ότι είμαι Ελληνίδα τώρα, παρόλο που δεν μιλάω πολύ-πολύ</a:t>
            </a:r>
            <a:r>
              <a:rPr lang="el-GR" dirty="0">
                <a:latin typeface="Times New Roman" pitchFamily="18" charset="0"/>
                <a:cs typeface="Times New Roman" pitchFamily="18" charset="0"/>
              </a:rPr>
              <a:t>» (Όλγα, 43 ετών. Συνέντευξη 28).</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fontScale="90000"/>
          </a:bodyPr>
          <a:lstStyle/>
          <a:p>
            <a:r>
              <a:rPr lang="el-GR" b="1" dirty="0" smtClean="0">
                <a:latin typeface="Times New Roman" pitchFamily="18" charset="0"/>
                <a:cs typeface="Times New Roman" pitchFamily="18" charset="0"/>
              </a:rPr>
              <a:t>Ατομικιστικές αντιλήψεις και υπονόμευση της κοινότητας</a:t>
            </a:r>
            <a:endParaRPr lang="en-US" dirty="0"/>
          </a:p>
        </p:txBody>
      </p:sp>
      <p:sp>
        <p:nvSpPr>
          <p:cNvPr id="3" name="Content Placeholder 2"/>
          <p:cNvSpPr>
            <a:spLocks noGrp="1"/>
          </p:cNvSpPr>
          <p:nvPr>
            <p:ph idx="1"/>
          </p:nvPr>
        </p:nvSpPr>
        <p:spPr>
          <a:xfrm>
            <a:off x="0" y="1428800"/>
            <a:ext cx="9144000" cy="5429200"/>
          </a:xfrm>
        </p:spPr>
        <p:txBody>
          <a:bodyPr>
            <a:normAutofit fontScale="77500" lnSpcReduction="20000"/>
          </a:bodyPr>
          <a:lstStyle/>
          <a:p>
            <a:r>
              <a:rPr lang="el-GR" b="1" dirty="0" smtClean="0">
                <a:latin typeface="Times New Roman" pitchFamily="18" charset="0"/>
                <a:cs typeface="Times New Roman" pitchFamily="18" charset="0"/>
              </a:rPr>
              <a:t>Ο ατομισμός και η υπονόμευση της κοινότητας ως προσαρμογή στις ανάγκες της εργασίας</a:t>
            </a:r>
          </a:p>
          <a:p>
            <a:pPr>
              <a:buNone/>
            </a:pPr>
            <a:r>
              <a:rPr lang="el-GR" dirty="0" smtClean="0">
                <a:latin typeface="Times New Roman" pitchFamily="18" charset="0"/>
                <a:cs typeface="Times New Roman" pitchFamily="18" charset="0"/>
              </a:rPr>
              <a:t>      «</a:t>
            </a:r>
            <a:r>
              <a:rPr lang="el-GR" i="1" dirty="0">
                <a:latin typeface="Times New Roman" pitchFamily="18" charset="0"/>
                <a:cs typeface="Times New Roman" pitchFamily="18" charset="0"/>
              </a:rPr>
              <a:t>Ναι. Είμαι πιο δυνατή, μπορεί πιο σκληρή να έγινα, αλλά είναι η ζωή έτσι.  Πρέπει να παίρνεις δύναμη γιατί δε θα ζήσεις. Ο μαλακός άνθρωπος ή παίρνει ναρκωτικά ή παίρνει ποτά και χαλάει. Μόνο ο δυνατός άνθρωπος μπορεί να περάσει τα δύσκολα.. Αυτά τα δύσκολα χρόνια τα πέρασα με προσευχή, αισθανόμουν ότι πρέπει ν’ αλλάξω. Όταν κάνεις προσευχή πολύ βαθιά, αυτό περνάει… Μετά εσείς ακούτε αυτό και ξέρετε πού πρέπει να αλλάξετε, πώς πρέπει ν’ αλλάξετε, καταλαβαίνετε; Αλλά αυτό είναι πολύ δύσκολο να γίνει. Αλλά μπορεί ο άνθρωπος ν’ αλλάξει και 50 και 60 χρονών. Αλλά αυτό θέλει δουλειά… Έτσι γίνεται ο άνθρωπος καλύτερος. Έχω περισσότερη υπομονή, περισσότερη δύναμη. Γιατί όταν ο άνθρωπος δεν τα έχει αυτά δε μπορεί να τα περνάει αυτά όλα θα τρελαθεί. Πολλές γυναίκες είναι στο τρελοκομείο τώρα γιατί δεν ήξεραν πώς να περάσουν αυτά όλα τα δύσκολα</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Οξάνα</a:t>
            </a:r>
            <a:r>
              <a:rPr lang="el-GR" dirty="0">
                <a:latin typeface="Times New Roman" pitchFamily="18" charset="0"/>
                <a:cs typeface="Times New Roman" pitchFamily="18" charset="0"/>
              </a:rPr>
              <a:t>, 53 ετών. Συνέντευξη 30). </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latin typeface="Times New Roman" pitchFamily="18" charset="0"/>
                <a:cs typeface="Times New Roman" pitchFamily="18" charset="0"/>
              </a:rPr>
              <a:t>Ατομικιστικές αντιλήψεις και υπονόμευση της κοινότητας</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pPr>
              <a:buNone/>
            </a:pPr>
            <a:r>
              <a:rPr lang="el-GR" dirty="0" smtClean="0">
                <a:latin typeface="Times New Roman" pitchFamily="18" charset="0"/>
                <a:cs typeface="Times New Roman" pitchFamily="18" charset="0"/>
              </a:rPr>
              <a:t>    «</a:t>
            </a:r>
            <a:r>
              <a:rPr lang="el-GR" i="1" dirty="0">
                <a:latin typeface="Times New Roman" pitchFamily="18" charset="0"/>
                <a:cs typeface="Times New Roman" pitchFamily="18" charset="0"/>
              </a:rPr>
              <a:t>Εγώ όταν ήρθα στην Ελλάδα, μου είπε μία γνωστή μου, είμαστε από την ίδια πόλη και ήξερε ότι θα έρθω, εγώ την βρήκα εδώ, γνωριζόμασταν απλά, δεν ήμασταν φίλες. Αλλά επειδή αυτή ήρθε νωρίτερα, και μου είπε: να θυμάστε, εδώ στην Ελλάδα, φίλοι δεν υπάρχουν</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Λύντια</a:t>
            </a:r>
            <a:r>
              <a:rPr lang="el-GR" dirty="0">
                <a:latin typeface="Times New Roman" pitchFamily="18" charset="0"/>
                <a:cs typeface="Times New Roman" pitchFamily="18" charset="0"/>
              </a:rPr>
              <a:t>, 50 ετών. Συνέντευξη 20).</a:t>
            </a:r>
            <a:endParaRPr lang="en-US" dirty="0">
              <a:latin typeface="Times New Roman" pitchFamily="18" charset="0"/>
              <a:cs typeface="Times New Roman" pitchFamily="18" charset="0"/>
            </a:endParaRPr>
          </a:p>
          <a:p>
            <a:pPr>
              <a:buNone/>
            </a:pPr>
            <a:r>
              <a:rPr lang="el-GR" dirty="0" smtClean="0">
                <a:latin typeface="Times New Roman" pitchFamily="18" charset="0"/>
                <a:cs typeface="Times New Roman" pitchFamily="18" charset="0"/>
              </a:rPr>
              <a:t>    «</a:t>
            </a:r>
            <a:r>
              <a:rPr lang="el-GR" i="1" dirty="0">
                <a:latin typeface="Times New Roman" pitchFamily="18" charset="0"/>
                <a:cs typeface="Times New Roman" pitchFamily="18" charset="0"/>
              </a:rPr>
              <a:t>Πιο στενές φίλες, να μην έχει μεγάλη παρέα και να προσέχει πολύ, αυτό είναι το πρώτο... Και από αυτές τις ιστορίες που άκουσα, όχι πέρασα εγώ, μπορώ να δώσω αυτές τις συμβουλές. Πολύ στενή παρέα, μόνο κόσμο που γνωρίζεις, να μην γνωρίζεις πολύ κόσμο, δεν χρειάζεται, ήρθες για δουλειά εδώ, όχι για παρέα</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Λιούμπα</a:t>
            </a:r>
            <a:r>
              <a:rPr lang="el-GR" dirty="0">
                <a:latin typeface="Times New Roman" pitchFamily="18" charset="0"/>
                <a:cs typeface="Times New Roman" pitchFamily="18" charset="0"/>
              </a:rPr>
              <a:t>, 57 ετών. Συνέντευξη 25).</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Ερμηνεία της οικιακής εργασίας</a:t>
            </a:r>
            <a:endParaRPr lang="el-GR"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0" y="1600200"/>
            <a:ext cx="9144000" cy="5257800"/>
          </a:xfrm>
        </p:spPr>
        <p:txBody>
          <a:bodyPr>
            <a:normAutofit lnSpcReduction="10000"/>
          </a:bodyPr>
          <a:lstStyle/>
          <a:p>
            <a:pPr>
              <a:buNone/>
            </a:pPr>
            <a:r>
              <a:rPr lang="el-GR" dirty="0" smtClean="0">
                <a:latin typeface="Times New Roman" pitchFamily="18" charset="0"/>
                <a:cs typeface="Times New Roman" pitchFamily="18" charset="0"/>
              </a:rPr>
              <a:t>Για την κατανόηση της ερμηνείας της εργασίας χρειαζόμαστε δύο θεωρητικά σχήματα</a:t>
            </a:r>
          </a:p>
          <a:p>
            <a:pPr>
              <a:buNone/>
            </a:pPr>
            <a:r>
              <a:rPr lang="el-GR" b="1" dirty="0" smtClean="0">
                <a:latin typeface="Times New Roman" pitchFamily="18" charset="0"/>
                <a:cs typeface="Times New Roman" pitchFamily="18" charset="0"/>
              </a:rPr>
              <a:t>1. </a:t>
            </a:r>
            <a:r>
              <a:rPr lang="en-US" b="1" dirty="0" err="1" smtClean="0">
                <a:latin typeface="Times New Roman" pitchFamily="18" charset="0"/>
                <a:cs typeface="Times New Roman" pitchFamily="18" charset="0"/>
              </a:rPr>
              <a:t>Baldamus</a:t>
            </a:r>
            <a:r>
              <a:rPr lang="el-GR" b="1" dirty="0" smtClean="0">
                <a:latin typeface="Times New Roman" pitchFamily="18" charset="0"/>
                <a:cs typeface="Times New Roman" pitchFamily="18" charset="0"/>
              </a:rPr>
              <a:t>: Σχετικές ικανοποιήσεις (</a:t>
            </a:r>
            <a:r>
              <a:rPr lang="en-US" b="1" dirty="0" smtClean="0">
                <a:latin typeface="Times New Roman" pitchFamily="18" charset="0"/>
                <a:cs typeface="Times New Roman" pitchFamily="18" charset="0"/>
              </a:rPr>
              <a:t>relative satisfactions)</a:t>
            </a:r>
            <a:endParaRPr lang="el-GR" b="1" dirty="0" smtClean="0">
              <a:latin typeface="Times New Roman" pitchFamily="18" charset="0"/>
              <a:cs typeface="Times New Roman" pitchFamily="18" charset="0"/>
            </a:endParaRPr>
          </a:p>
          <a:p>
            <a:r>
              <a:rPr lang="el-GR" dirty="0" err="1" smtClean="0">
                <a:latin typeface="Times New Roman" pitchFamily="18" charset="0"/>
                <a:cs typeface="Times New Roman" pitchFamily="18" charset="0"/>
              </a:rPr>
              <a:t>Βεμπεριανή</a:t>
            </a:r>
            <a:r>
              <a:rPr lang="el-GR" dirty="0" smtClean="0">
                <a:latin typeface="Times New Roman" pitchFamily="18" charset="0"/>
                <a:cs typeface="Times New Roman" pitchFamily="18" charset="0"/>
              </a:rPr>
              <a:t> προσέγγιση με έμφαση στο πώς τα υποκείμενα ερμηνεύουν τις αντικειμενικές καταστάσεις</a:t>
            </a:r>
            <a:endParaRPr lang="en-US"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Παράλληλα με τις δυσάρεστες ή και εκμεταλλευτικές διαστάσεις της εργασίας υπάρχουν στοιχεία μέσα στη δουλειά που μπορούν να προκαλέσουν μια σχετική ικανοποίηση </a:t>
            </a:r>
            <a:r>
              <a:rPr lang="en-US" dirty="0" smtClean="0">
                <a:latin typeface="Times New Roman" pitchFamily="18" charset="0"/>
                <a:cs typeface="Times New Roman" pitchFamily="18" charset="0"/>
              </a:rPr>
              <a:t> </a:t>
            </a:r>
            <a:endParaRPr lang="el-GR"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Ερμηνεία της οικιακής εργασίας</a:t>
            </a:r>
            <a:endParaRPr lang="el-GR" dirty="0"/>
          </a:p>
        </p:txBody>
      </p:sp>
      <p:sp>
        <p:nvSpPr>
          <p:cNvPr id="3" name="2 - Θέση περιεχομένου"/>
          <p:cNvSpPr>
            <a:spLocks noGrp="1"/>
          </p:cNvSpPr>
          <p:nvPr>
            <p:ph idx="1"/>
          </p:nvPr>
        </p:nvSpPr>
        <p:spPr>
          <a:xfrm>
            <a:off x="285720" y="1600200"/>
            <a:ext cx="8643998" cy="4972072"/>
          </a:xfrm>
        </p:spPr>
        <p:txBody>
          <a:bodyPr>
            <a:normAutofit fontScale="92500" lnSpcReduction="20000"/>
          </a:bodyPr>
          <a:lstStyle/>
          <a:p>
            <a:pPr>
              <a:buNone/>
            </a:pPr>
            <a:r>
              <a:rPr lang="el-GR" b="1" dirty="0" smtClean="0">
                <a:latin typeface="Times New Roman" pitchFamily="18" charset="0"/>
                <a:cs typeface="Times New Roman" pitchFamily="18" charset="0"/>
              </a:rPr>
              <a:t>2. </a:t>
            </a:r>
            <a:r>
              <a:rPr lang="en-US" b="1" dirty="0" err="1" smtClean="0">
                <a:latin typeface="Times New Roman" pitchFamily="18" charset="0"/>
                <a:cs typeface="Times New Roman" pitchFamily="18" charset="0"/>
              </a:rPr>
              <a:t>Hochschild</a:t>
            </a:r>
            <a:r>
              <a:rPr lang="en-US" b="1" dirty="0" smtClean="0">
                <a:latin typeface="Times New Roman" pitchFamily="18" charset="0"/>
                <a:cs typeface="Times New Roman" pitchFamily="18" charset="0"/>
              </a:rPr>
              <a:t>: </a:t>
            </a:r>
            <a:r>
              <a:rPr lang="el-GR" b="1" dirty="0" smtClean="0">
                <a:latin typeface="Times New Roman" pitchFamily="18" charset="0"/>
                <a:cs typeface="Times New Roman" pitchFamily="18" charset="0"/>
              </a:rPr>
              <a:t>Συγκινησιακή Εργασία (</a:t>
            </a:r>
            <a:r>
              <a:rPr lang="en-US" b="1" dirty="0" smtClean="0">
                <a:latin typeface="Times New Roman" pitchFamily="18" charset="0"/>
                <a:cs typeface="Times New Roman" pitchFamily="18" charset="0"/>
              </a:rPr>
              <a:t>emotional </a:t>
            </a:r>
            <a:r>
              <a:rPr lang="en-US" b="1" dirty="0" err="1" smtClean="0">
                <a:latin typeface="Times New Roman" pitchFamily="18" charset="0"/>
                <a:cs typeface="Times New Roman" pitchFamily="18" charset="0"/>
              </a:rPr>
              <a:t>labour</a:t>
            </a:r>
            <a:r>
              <a:rPr lang="en-US" b="1" dirty="0" smtClean="0">
                <a:latin typeface="Times New Roman" pitchFamily="18" charset="0"/>
                <a:cs typeface="Times New Roman" pitchFamily="18" charset="0"/>
              </a:rPr>
              <a:t>) </a:t>
            </a:r>
            <a:endParaRPr lang="el-GR" b="1"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Ένας τύπος </a:t>
            </a:r>
            <a:r>
              <a:rPr lang="el-GR" dirty="0">
                <a:latin typeface="Times New Roman" pitchFamily="18" charset="0"/>
                <a:cs typeface="Times New Roman" pitchFamily="18" charset="0"/>
              </a:rPr>
              <a:t>εργασιακής δραστηριότητας στην οποία απαιτείται από τον εργαζόμενο να εκφράζει συγκεκριμένες συγκινήσεις κατά τη διάρκεια παροχής </a:t>
            </a:r>
            <a:r>
              <a:rPr lang="el-GR" dirty="0" smtClean="0">
                <a:latin typeface="Times New Roman" pitchFamily="18" charset="0"/>
                <a:cs typeface="Times New Roman" pitchFamily="18" charset="0"/>
              </a:rPr>
              <a:t>μιας υπηρεσίας </a:t>
            </a:r>
          </a:p>
          <a:p>
            <a:r>
              <a:rPr lang="el-GR" dirty="0" smtClean="0">
                <a:latin typeface="Times New Roman" pitchFamily="18" charset="0"/>
                <a:cs typeface="Times New Roman" pitchFamily="18" charset="0"/>
              </a:rPr>
              <a:t>Στοχεύει </a:t>
            </a:r>
            <a:r>
              <a:rPr lang="el-GR" dirty="0">
                <a:latin typeface="Times New Roman" pitchFamily="18" charset="0"/>
                <a:cs typeface="Times New Roman" pitchFamily="18" charset="0"/>
              </a:rPr>
              <a:t>στην πρόκληση μιας συγκεκριμένης πνευματικής κατάστασης (</a:t>
            </a:r>
            <a:r>
              <a:rPr lang="en-US" dirty="0">
                <a:latin typeface="Times New Roman" pitchFamily="18" charset="0"/>
                <a:cs typeface="Times New Roman" pitchFamily="18" charset="0"/>
              </a:rPr>
              <a:t>a state of mind</a:t>
            </a:r>
            <a:r>
              <a:rPr lang="el-GR" dirty="0">
                <a:latin typeface="Times New Roman" pitchFamily="18" charset="0"/>
                <a:cs typeface="Times New Roman" pitchFamily="18" charset="0"/>
              </a:rPr>
              <a:t>) στον καταναλωτή </a:t>
            </a:r>
            <a:endParaRPr lang="el-GR"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Χαρακτηρίζει κυρίως τα επαγγέλματα του τομέα των υπηρεσιών. Αεροσυνοδοί, πωλητές, δάσκαλοι, πορνεία, οικιακή εργασία</a:t>
            </a:r>
            <a:endParaRPr lang="el-GR"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latin typeface="Times New Roman" pitchFamily="18" charset="0"/>
                <a:cs typeface="Times New Roman" pitchFamily="18" charset="0"/>
              </a:rPr>
              <a:t>Η οικιακή εργασία ως συγκινησιακή εργασία</a:t>
            </a:r>
            <a:endParaRPr lang="el-GR"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0" y="1571612"/>
            <a:ext cx="9144000" cy="5286388"/>
          </a:xfrm>
        </p:spPr>
        <p:txBody>
          <a:bodyPr>
            <a:normAutofit fontScale="85000" lnSpcReduction="10000"/>
          </a:bodyPr>
          <a:lstStyle/>
          <a:p>
            <a:pPr>
              <a:buNone/>
            </a:pPr>
            <a:r>
              <a:rPr lang="el-GR"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Να είναι πρώτα νοικοκυρά στο σπίτι, να προσέχει. Δεν μιλάει πολλά ... Αν κάτι δεν σ’ αρέσει, άλλη φορά πρέπει να κλείνεις... (το στόμα σου). Είναι σημαντικό να μη μιλάς σ' αυτή τη δουλειά… Ναι. Και να γελάει πάντα, να είναι ευγενική, έτσι (μορφασμός προσποίησης χαμόγελου)</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Λιούμπα</a:t>
            </a:r>
            <a:r>
              <a:rPr lang="el-GR" dirty="0" smtClean="0">
                <a:latin typeface="Times New Roman" pitchFamily="18" charset="0"/>
                <a:cs typeface="Times New Roman" pitchFamily="18" charset="0"/>
              </a:rPr>
              <a:t>, 53 ετών).</a:t>
            </a:r>
          </a:p>
          <a:p>
            <a:pPr>
              <a:buNone/>
            </a:pPr>
            <a:endParaRPr lang="el-GR" dirty="0" smtClean="0">
              <a:latin typeface="Times New Roman" pitchFamily="18" charset="0"/>
              <a:cs typeface="Times New Roman" pitchFamily="18" charset="0"/>
            </a:endParaRPr>
          </a:p>
          <a:p>
            <a:pPr>
              <a:buNone/>
            </a:pPr>
            <a:r>
              <a:rPr lang="el-GR"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Εγώ είχα άλλο δωμάτιο και τηλέφωνο και η κυρία είχε τηλέφωνο και αν θέλει κάτι χτυπάει το τηλέφωνο, και όλη την νύχτα χτύπαγε τηλέφωνο. Μου έκανε 3 νύχτες έτσι, και μέρα έχω δουλειές. Και έρχεται η κόρη και λέει γιατί είσαι έτσι; δεν γελάς; και λέω εγώ πολύ κουρασμένη είμαι και θέλω να κοιμηθώ. Και αυτή λέει εμείς σου πληρώνουμε να γελάς και να δουλεύεις</a:t>
            </a:r>
            <a:r>
              <a:rPr lang="el-GR" dirty="0" smtClean="0">
                <a:latin typeface="Times New Roman" pitchFamily="18" charset="0"/>
                <a:cs typeface="Times New Roman" pitchFamily="18" charset="0"/>
              </a:rPr>
              <a:t>» (Όλγα, 48 ετών. Συνέντευξη 4)</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Ερμηνεία της οικιακής εργασίας</a:t>
            </a:r>
            <a:endParaRPr lang="el-GR" dirty="0"/>
          </a:p>
        </p:txBody>
      </p:sp>
      <p:sp>
        <p:nvSpPr>
          <p:cNvPr id="3" name="2 - Θέση περιεχομένου"/>
          <p:cNvSpPr>
            <a:spLocks noGrp="1"/>
          </p:cNvSpPr>
          <p:nvPr>
            <p:ph idx="1"/>
          </p:nvPr>
        </p:nvSpPr>
        <p:spPr>
          <a:xfrm>
            <a:off x="214282" y="1600200"/>
            <a:ext cx="8501122" cy="4686320"/>
          </a:xfrm>
        </p:spPr>
        <p:txBody>
          <a:bodyPr>
            <a:normAutofit/>
          </a:bodyPr>
          <a:lstStyle/>
          <a:p>
            <a:r>
              <a:rPr lang="el-GR" dirty="0" smtClean="0">
                <a:latin typeface="Times New Roman" pitchFamily="18" charset="0"/>
                <a:cs typeface="Times New Roman" pitchFamily="18" charset="0"/>
              </a:rPr>
              <a:t>Παράλληλα με την εκμετάλλευση, υπάρχουν στοιχεία της οικιακής εργασίας που είναι θελκτικά προς τις μετανάστριες εργάτριες. </a:t>
            </a:r>
            <a:endParaRPr lang="el-GR" dirty="0">
              <a:latin typeface="Times New Roman" pitchFamily="18" charset="0"/>
              <a:cs typeface="Times New Roman" pitchFamily="18" charset="0"/>
            </a:endParaRPr>
          </a:p>
          <a:p>
            <a:r>
              <a:rPr lang="el-GR" dirty="0" smtClean="0">
                <a:latin typeface="Times New Roman" pitchFamily="18" charset="0"/>
                <a:cs typeface="Times New Roman" pitchFamily="18" charset="0"/>
              </a:rPr>
              <a:t>Οι τρεις κατηγορίες καθηκόντων ταυτί</a:t>
            </a:r>
            <a:r>
              <a:rPr lang="el-GR" dirty="0" smtClean="0">
                <a:latin typeface="Times New Roman" pitchFamily="18" charset="0"/>
                <a:cs typeface="Times New Roman" pitchFamily="18" charset="0"/>
              </a:rPr>
              <a:t>ζ</a:t>
            </a:r>
            <a:r>
              <a:rPr lang="el-GR" dirty="0" smtClean="0">
                <a:latin typeface="Times New Roman" pitchFamily="18" charset="0"/>
                <a:cs typeface="Times New Roman" pitchFamily="18" charset="0"/>
              </a:rPr>
              <a:t>ουν την εργάτρια με οικογενειακής φύσεως ρόλους και συναισθήματα: </a:t>
            </a:r>
            <a:r>
              <a:rPr lang="el-GR" b="1" dirty="0" err="1" smtClean="0">
                <a:latin typeface="Times New Roman" pitchFamily="18" charset="0"/>
                <a:cs typeface="Times New Roman" pitchFamily="18" charset="0"/>
              </a:rPr>
              <a:t>Ψευδο</a:t>
            </a:r>
            <a:r>
              <a:rPr lang="el-GR" b="1" dirty="0" smtClean="0">
                <a:latin typeface="Times New Roman" pitchFamily="18" charset="0"/>
                <a:cs typeface="Times New Roman" pitchFamily="18" charset="0"/>
              </a:rPr>
              <a:t>-οικογενειακές σχέσεις</a:t>
            </a:r>
          </a:p>
          <a:p>
            <a:pPr lvl="1"/>
            <a:r>
              <a:rPr lang="el-GR" dirty="0" smtClean="0">
                <a:latin typeface="Times New Roman" pitchFamily="18" charset="0"/>
                <a:cs typeface="Times New Roman" pitchFamily="18" charset="0"/>
              </a:rPr>
              <a:t>Οικοκυρικά</a:t>
            </a:r>
          </a:p>
          <a:p>
            <a:pPr lvl="1"/>
            <a:r>
              <a:rPr lang="el-GR" dirty="0" smtClean="0">
                <a:latin typeface="Times New Roman" pitchFamily="18" charset="0"/>
                <a:cs typeface="Times New Roman" pitchFamily="18" charset="0"/>
              </a:rPr>
              <a:t>Φροντίδα μικρών παιδιών</a:t>
            </a:r>
          </a:p>
          <a:p>
            <a:pPr lvl="1"/>
            <a:r>
              <a:rPr lang="el-GR" dirty="0" smtClean="0">
                <a:latin typeface="Times New Roman" pitchFamily="18" charset="0"/>
                <a:cs typeface="Times New Roman" pitchFamily="18" charset="0"/>
              </a:rPr>
              <a:t>Φροντίδα ηλικιωμένων</a:t>
            </a:r>
            <a:endParaRPr lang="el-GR"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err="1" smtClean="0">
                <a:latin typeface="Times New Roman" pitchFamily="18" charset="0"/>
                <a:cs typeface="Times New Roman" pitchFamily="18" charset="0"/>
              </a:rPr>
              <a:t>Ψευδο</a:t>
            </a:r>
            <a:r>
              <a:rPr lang="el-GR" b="1" dirty="0" smtClean="0">
                <a:latin typeface="Times New Roman" pitchFamily="18" charset="0"/>
                <a:cs typeface="Times New Roman" pitchFamily="18" charset="0"/>
              </a:rPr>
              <a:t>-οικογενειακές σχέσεις: </a:t>
            </a:r>
            <a:r>
              <a:rPr lang="el-GR" b="1" dirty="0" smtClean="0">
                <a:latin typeface="Times New Roman" pitchFamily="18" charset="0"/>
                <a:cs typeface="Times New Roman" pitchFamily="18" charset="0"/>
              </a:rPr>
              <a:t>Οικοκυρικά καθήκοντα</a:t>
            </a:r>
            <a:endParaRPr lang="el-GR" b="1"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85000" lnSpcReduction="10000"/>
          </a:bodyPr>
          <a:lstStyle/>
          <a:p>
            <a:pPr>
              <a:lnSpc>
                <a:spcPct val="90000"/>
              </a:lnSpc>
              <a:buFontTx/>
              <a:buNone/>
            </a:pPr>
            <a:r>
              <a:rPr lang="el-GR" b="1" dirty="0" smtClean="0">
                <a:latin typeface="Times New Roman" pitchFamily="18" charset="0"/>
                <a:cs typeface="Times New Roman" pitchFamily="18" charset="0"/>
              </a:rPr>
              <a:t>Η φροντίδα του νοικοκυριού γίνεται κατανοητή ως προέκταση καθηκόντων της νοικοκυράς</a:t>
            </a:r>
          </a:p>
          <a:p>
            <a:pPr>
              <a:lnSpc>
                <a:spcPct val="90000"/>
              </a:lnSpc>
              <a:buFontTx/>
              <a:buNone/>
            </a:pPr>
            <a:r>
              <a:rPr lang="el-GR" b="1" i="1"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«Ας πούμε Δευτέρα, εγώ το έκανα από μόνη μου το πρόγραμμα, την Δευτέρα κάνω γενική στην κουζίνα. Τρίτη υπνοδωμάτιο των κυρίων μου. Τετάρτη δωμάτιο ενός παιδιού. Πέμπτη το άλλο. Γενική. Τα παράθυρα, όλα, ξεσκόνισμα, βγάζω όλα τα βιβλία. Και την Παρασκευή το σαλόνι… Αλλά ένα δωμάτιο καθαρίζω πολύ καλά, γενική. Παντού, περνάω παντού γρήγορα, γρήγορα. Αλλά ένα δωμάτιο πρέπει να είναι πολύ καθαρισμένο, γιατί μου αρέσει αυτό. Αλλά όχι μόνο να κάνω ένα δωμάτιο και τα άλλα να τα αφήνω, όχι». </a:t>
            </a:r>
            <a:r>
              <a:rPr lang="el-GR" dirty="0" smtClean="0">
                <a:latin typeface="Times New Roman" pitchFamily="18" charset="0"/>
                <a:cs typeface="Times New Roman" pitchFamily="18" charset="0"/>
              </a:rPr>
              <a:t>(</a:t>
            </a:r>
            <a:r>
              <a:rPr lang="el-GR" dirty="0" err="1" smtClean="0">
                <a:latin typeface="Times New Roman" pitchFamily="18" charset="0"/>
                <a:cs typeface="Times New Roman" pitchFamily="18" charset="0"/>
              </a:rPr>
              <a:t>Γκαλίνα</a:t>
            </a:r>
            <a:r>
              <a:rPr lang="el-GR" dirty="0" smtClean="0">
                <a:latin typeface="Times New Roman" pitchFamily="18" charset="0"/>
                <a:cs typeface="Times New Roman" pitchFamily="18" charset="0"/>
              </a:rPr>
              <a:t>, 47 ετών)</a:t>
            </a:r>
            <a:endParaRPr lang="en-US" dirty="0" smtClean="0">
              <a:latin typeface="Times New Roman" pitchFamily="18" charset="0"/>
              <a:cs typeface="Times New Roman" pitchFamily="18" charset="0"/>
            </a:endParaRP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err="1" smtClean="0">
                <a:latin typeface="Times New Roman" pitchFamily="18" charset="0"/>
                <a:cs typeface="Times New Roman" pitchFamily="18" charset="0"/>
              </a:rPr>
              <a:t>Ψευδο</a:t>
            </a:r>
            <a:r>
              <a:rPr lang="el-GR" b="1" dirty="0" smtClean="0">
                <a:latin typeface="Times New Roman" pitchFamily="18" charset="0"/>
                <a:cs typeface="Times New Roman" pitchFamily="18" charset="0"/>
              </a:rPr>
              <a:t>-οικογενειακές σχέσεις: Οικοκυρικά καθήκοντα</a:t>
            </a:r>
            <a:endParaRPr lang="el-GR" dirty="0"/>
          </a:p>
        </p:txBody>
      </p:sp>
      <p:sp>
        <p:nvSpPr>
          <p:cNvPr id="3" name="2 - Θέση περιεχομένου"/>
          <p:cNvSpPr>
            <a:spLocks noGrp="1"/>
          </p:cNvSpPr>
          <p:nvPr>
            <p:ph idx="1"/>
          </p:nvPr>
        </p:nvSpPr>
        <p:spPr>
          <a:xfrm>
            <a:off x="0" y="1357298"/>
            <a:ext cx="9144000" cy="5500702"/>
          </a:xfrm>
        </p:spPr>
        <p:txBody>
          <a:bodyPr>
            <a:normAutofit fontScale="92500" lnSpcReduction="20000"/>
          </a:bodyPr>
          <a:lstStyle/>
          <a:p>
            <a:pPr>
              <a:buNone/>
            </a:pPr>
            <a:r>
              <a:rPr lang="el-GR" dirty="0" smtClean="0">
                <a:latin typeface="Times New Roman" pitchFamily="18" charset="0"/>
                <a:cs typeface="Times New Roman" pitchFamily="18" charset="0"/>
              </a:rPr>
              <a:t>   «</a:t>
            </a:r>
            <a:r>
              <a:rPr lang="el-GR" i="1" dirty="0">
                <a:latin typeface="Times New Roman" pitchFamily="18" charset="0"/>
                <a:cs typeface="Times New Roman" pitchFamily="18" charset="0"/>
              </a:rPr>
              <a:t>Αγαπάω το σπίτι και το προσέχω και μέχρι τώρα και το λυπάμαι να πάω αλλού, γιατί αν 6 χρόνια μένω εκεί και κάνω ότι πρέπει. Υπάρχει και τρίτη αδελφή και έρχεται μόνο μία φορά την εβδομάδα. Δίνει τα χρήματα για το φαγητό, για το φάρμακο και εγώ κάνω κουμάντο για αυτό όλο. Πηγαίνω στο φαρμακείο ότι μου γράφει ο γιατρός. Το έχω σαν δικό μου σπίτι</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Γκαλίνα</a:t>
            </a:r>
            <a:r>
              <a:rPr lang="el-GR" dirty="0">
                <a:latin typeface="Times New Roman" pitchFamily="18" charset="0"/>
                <a:cs typeface="Times New Roman" pitchFamily="18" charset="0"/>
              </a:rPr>
              <a:t>, 50 </a:t>
            </a:r>
            <a:r>
              <a:rPr lang="el-GR" dirty="0" smtClean="0">
                <a:latin typeface="Times New Roman" pitchFamily="18" charset="0"/>
                <a:cs typeface="Times New Roman" pitchFamily="18" charset="0"/>
              </a:rPr>
              <a:t>ετών)</a:t>
            </a:r>
          </a:p>
          <a:p>
            <a:pPr>
              <a:buNone/>
            </a:pPr>
            <a:r>
              <a:rPr lang="el-GR" dirty="0" smtClean="0">
                <a:latin typeface="Times New Roman" pitchFamily="18" charset="0"/>
                <a:cs typeface="Times New Roman" pitchFamily="18" charset="0"/>
              </a:rPr>
              <a:t> </a:t>
            </a:r>
            <a:endParaRPr lang="el-GR" dirty="0">
              <a:latin typeface="Times New Roman" pitchFamily="18" charset="0"/>
              <a:cs typeface="Times New Roman" pitchFamily="18" charset="0"/>
            </a:endParaRPr>
          </a:p>
          <a:p>
            <a:pPr>
              <a:buNone/>
            </a:pPr>
            <a:r>
              <a:rPr lang="el-GR" dirty="0" smtClean="0">
                <a:latin typeface="Times New Roman" pitchFamily="18" charset="0"/>
                <a:cs typeface="Times New Roman" pitchFamily="18" charset="0"/>
              </a:rPr>
              <a:t>   «</a:t>
            </a:r>
            <a:r>
              <a:rPr lang="el-GR" i="1" dirty="0">
                <a:latin typeface="Times New Roman" pitchFamily="18" charset="0"/>
                <a:cs typeface="Times New Roman" pitchFamily="18" charset="0"/>
              </a:rPr>
              <a:t>Ναι, πάντα έκανα, έτσι είναι ο χαρακτήρας μου, η ψυχή μου. Έκανα παραπάνω, τα τελευταία χρόνια τα έκανα μόνη μου όλα. Η κυρία μου καθόλου δεν ασχολούνταν, δεν ήξερε τίποτα. Μόνη μου, σαν </a:t>
            </a:r>
            <a:r>
              <a:rPr lang="el-GR" i="1" dirty="0" err="1">
                <a:latin typeface="Times New Roman" pitchFamily="18" charset="0"/>
                <a:cs typeface="Times New Roman" pitchFamily="18" charset="0"/>
              </a:rPr>
              <a:t>νοικοκυρά…και</a:t>
            </a:r>
            <a:r>
              <a:rPr lang="el-GR" i="1" dirty="0">
                <a:latin typeface="Times New Roman" pitchFamily="18" charset="0"/>
                <a:cs typeface="Times New Roman" pitchFamily="18" charset="0"/>
              </a:rPr>
              <a:t> μου έχει εμπιστοσύνη να κάνω </a:t>
            </a:r>
            <a:r>
              <a:rPr lang="el-GR" i="1" dirty="0" err="1">
                <a:latin typeface="Times New Roman" pitchFamily="18" charset="0"/>
                <a:cs typeface="Times New Roman" pitchFamily="18" charset="0"/>
              </a:rPr>
              <a:t>ό,τι</a:t>
            </a:r>
            <a:r>
              <a:rPr lang="el-GR" i="1" dirty="0">
                <a:latin typeface="Times New Roman" pitchFamily="18" charset="0"/>
                <a:cs typeface="Times New Roman" pitchFamily="18" charset="0"/>
              </a:rPr>
              <a:t> πρέπει, το καλύτερο</a:t>
            </a:r>
            <a:r>
              <a:rPr lang="el-GR" dirty="0">
                <a:latin typeface="Times New Roman" pitchFamily="18" charset="0"/>
                <a:cs typeface="Times New Roman" pitchFamily="18" charset="0"/>
              </a:rPr>
              <a:t>» (</a:t>
            </a:r>
            <a:r>
              <a:rPr lang="el-GR" dirty="0" err="1">
                <a:latin typeface="Times New Roman" pitchFamily="18" charset="0"/>
                <a:cs typeface="Times New Roman" pitchFamily="18" charset="0"/>
              </a:rPr>
              <a:t>Λιούμπα</a:t>
            </a:r>
            <a:r>
              <a:rPr lang="el-GR" dirty="0">
                <a:latin typeface="Times New Roman" pitchFamily="18" charset="0"/>
                <a:cs typeface="Times New Roman" pitchFamily="18" charset="0"/>
              </a:rPr>
              <a:t>, 52 </a:t>
            </a:r>
            <a:r>
              <a:rPr lang="el-GR" dirty="0" smtClean="0">
                <a:latin typeface="Times New Roman" pitchFamily="18" charset="0"/>
                <a:cs typeface="Times New Roman" pitchFamily="18" charset="0"/>
              </a:rPr>
              <a:t>ετών).</a:t>
            </a:r>
            <a:endParaRPr lang="el-GR" dirty="0">
              <a:latin typeface="Times New Roman" pitchFamily="18" charset="0"/>
              <a:cs typeface="Times New Roman" pitchFamily="18" charset="0"/>
            </a:endParaRPr>
          </a:p>
          <a:p>
            <a:endParaRPr lang="el-GR" dirty="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err="1" smtClean="0">
                <a:latin typeface="Times New Roman" pitchFamily="18" charset="0"/>
                <a:cs typeface="Times New Roman" pitchFamily="18" charset="0"/>
              </a:rPr>
              <a:t>Ψευδο</a:t>
            </a:r>
            <a:r>
              <a:rPr lang="el-GR" b="1" dirty="0" smtClean="0">
                <a:latin typeface="Times New Roman" pitchFamily="18" charset="0"/>
                <a:cs typeface="Times New Roman" pitchFamily="18" charset="0"/>
              </a:rPr>
              <a:t>-οικογενειακές σχέσεις: Φροντίδα μικρών παιδιών</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b="1" dirty="0" smtClean="0">
                <a:latin typeface="Times New Roman" pitchFamily="18" charset="0"/>
                <a:cs typeface="Times New Roman" pitchFamily="18" charset="0"/>
              </a:rPr>
              <a:t>Η φροντίδα προς τα παιδιά γίνεται κατανοητή ως προέκταση μητρικών καθηκόντων</a:t>
            </a:r>
          </a:p>
          <a:p>
            <a:pPr>
              <a:buNone/>
            </a:pPr>
            <a:r>
              <a:rPr lang="el-GR" i="1" dirty="0" smtClean="0">
                <a:latin typeface="Times New Roman" pitchFamily="18" charset="0"/>
                <a:cs typeface="Times New Roman" pitchFamily="18" charset="0"/>
              </a:rPr>
              <a:t>    «Μου έλεγε (η μικρή) άμα έφευγε η μαμά, μου λέει η Μαργαρίτα «Μαρία, τώρα που δεν είναι εδώ η μαμά να σε φωνάζω μαμά». Αλλά άμα η μαμά θα έρθει δεν θα σε φωνάζω. Λέω μπράβο. Είχε ξαπλώσει για ύπνο, εγώ έκανα σταυρό και τη φίλησα στο πρόσωπο και ήτανε πολύ χαρούμενη. Και κάποιες στιγμές, όχι συνέχεια αλλά κάποιες στιγμές μου έλεγε ξάπλωσε μαζί μου. Εγώ ήθελα πολύ να ξαπλώνω μαζί της».</a:t>
            </a:r>
            <a:r>
              <a:rPr lang="el-GR" dirty="0" smtClean="0">
                <a:latin typeface="Times New Roman" pitchFamily="18" charset="0"/>
                <a:cs typeface="Times New Roman" pitchFamily="18" charset="0"/>
              </a:rPr>
              <a:t> (Μαρία, 57 ετών)</a:t>
            </a:r>
            <a:endParaRPr lang="en-US" dirty="0" smtClean="0">
              <a:latin typeface="Times New Roman" pitchFamily="18" charset="0"/>
              <a:cs typeface="Times New Roman" pitchFamily="18" charset="0"/>
            </a:endParaRP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TotalTime>
  <Words>3630</Words>
  <Application>Microsoft Office PowerPoint</Application>
  <PresentationFormat>Προβολή στην οθόνη (4:3)</PresentationFormat>
  <Paragraphs>105</Paragraphs>
  <Slides>28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28</vt:i4>
      </vt:variant>
    </vt:vector>
  </HeadingPairs>
  <TitlesOfParts>
    <vt:vector size="29" baseType="lpstr">
      <vt:lpstr>Θέμα του Office</vt:lpstr>
      <vt:lpstr>Ολιστική Προσέγγιση Μετανάστευσης</vt:lpstr>
      <vt:lpstr>Διαδικασία παραγωγής της εργασίας  Labour Process Theory</vt:lpstr>
      <vt:lpstr>Ερμηνεία της οικιακής εργασίας</vt:lpstr>
      <vt:lpstr>Ερμηνεία της οικιακής εργασίας</vt:lpstr>
      <vt:lpstr>Η οικιακή εργασία ως συγκινησιακή εργασία</vt:lpstr>
      <vt:lpstr>Ερμηνεία της οικιακής εργασίας</vt:lpstr>
      <vt:lpstr>Ψευδο-οικογενειακές σχέσεις: Οικοκυρικά καθήκοντα</vt:lpstr>
      <vt:lpstr>Ψευδο-οικογενειακές σχέσεις: Οικοκυρικά καθήκοντα</vt:lpstr>
      <vt:lpstr>Ψευδο-οικογενειακές σχέσεις: Φροντίδα μικρών παιδιών</vt:lpstr>
      <vt:lpstr>Ψευδο-οικογενειακές σχέσεις: Φροντίδα μικρών παιδιών</vt:lpstr>
      <vt:lpstr>Ψευδο-οικογενειακές σχέσεις: Φροντίδα ηλικιωμένων</vt:lpstr>
      <vt:lpstr>Ψευδο-οικογενειακές σχέσεις: Φροντίδα ηλικιωμένων</vt:lpstr>
      <vt:lpstr>Σχέσεις με οικογένεια στη χώρα προέλευσης</vt:lpstr>
      <vt:lpstr>Παραμονή στην οικιακή εργασία και σχέσεις αλληλεγγύης</vt:lpstr>
      <vt:lpstr>Το απομονωτικό πλαίσιο της εργασίας</vt:lpstr>
      <vt:lpstr>Το απομονωτικό πλαίσιο της εργασίας</vt:lpstr>
      <vt:lpstr>Το απομονωτικό πλαίσιο της εργασίας</vt:lpstr>
      <vt:lpstr>Το απομονωτικό πλαίσιο της εργασίας</vt:lpstr>
      <vt:lpstr>Σχέσεις με συναδέλφους. Στήριξη</vt:lpstr>
      <vt:lpstr>Σχέσεις με συναδέλφους. Στήριξη</vt:lpstr>
      <vt:lpstr>Σχέσεις με συναδέλφους. Στήριξη</vt:lpstr>
      <vt:lpstr>Σχέσεις με συναδέλφους. Στήριξη</vt:lpstr>
      <vt:lpstr>Εργαλιακές σχέσεις. Εκμετάλλευση</vt:lpstr>
      <vt:lpstr>Εργαλιακές σχέσεις. Εκμετάλλευση</vt:lpstr>
      <vt:lpstr>Εργαλιακές σχέσεις. Εκμετάλλευση</vt:lpstr>
      <vt:lpstr>Ατομικιστικές αντιλήψεις και υπονόμευση της κοινότητας</vt:lpstr>
      <vt:lpstr>Ατομικιστικές αντιλήψεις και υπονόμευση της κοινότητας</vt:lpstr>
      <vt:lpstr>Ατομικιστικές αντιλήψεις και υπονόμευση της κοινότητας</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Ολιστική Προσέγγιση Μετανάστευσης</dc:title>
  <dc:creator>User</dc:creator>
  <cp:lastModifiedBy>User</cp:lastModifiedBy>
  <cp:revision>11</cp:revision>
  <dcterms:created xsi:type="dcterms:W3CDTF">2017-04-29T08:53:25Z</dcterms:created>
  <dcterms:modified xsi:type="dcterms:W3CDTF">2017-04-29T15:13:25Z</dcterms:modified>
</cp:coreProperties>
</file>