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71" r:id="rId2"/>
    <p:sldId id="301" r:id="rId3"/>
    <p:sldId id="302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42B19F-3521-4953-B402-4C01898EC5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85940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12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26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5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B9142-25F6-4030-BD11-2B99CB3903E6}" type="slidenum">
              <a:rPr lang="el-GR" smtClean="0"/>
              <a:pPr/>
              <a:t>32</a:t>
            </a:fld>
            <a:endParaRPr lang="el-GR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6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7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9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11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4770A-B7CD-4D08-82B4-16E0A4BD14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DD409-5F26-40D9-96E9-E3915EF7B5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45A11-9F7C-4F0E-ABE5-DC7B3E3973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4940-C6CC-4B5E-B471-D28055C4D8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59505-9F6E-41E7-90D8-FAB5C075BE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81871-ACF6-481C-A6E8-E07CED90C0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6453-B4A8-4A19-B17C-9D47F086AC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7431E-A33D-4BA6-8DF9-3D427EE5AC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2BA66-206D-49D0-92B6-D199154FEA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74C9-D686-43CE-8A03-906A9C4C7B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DA98C-43E4-4354-B6D3-7E38CED44A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2013-2014      #2</a:t>
            </a: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81E719-4DAB-4730-AC28-AE1221FCE9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103984" cy="476250"/>
          </a:xfrm>
          <a:noFill/>
        </p:spPr>
        <p:txBody>
          <a:bodyPr/>
          <a:lstStyle/>
          <a:p>
            <a:r>
              <a:rPr lang="el-GR" dirty="0" smtClean="0"/>
              <a:t>Ευρωπαϊκή και Διεθνής Πολιτική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eaLnBrk="1" hangingPunct="1"/>
            <a:endParaRPr lang="en-US" sz="2400" dirty="0" smtClean="0">
              <a:latin typeface="Verdana" pitchFamily="34" charset="0"/>
            </a:endParaRPr>
          </a:p>
          <a:p>
            <a:pPr eaLnBrk="1" hangingPunct="1"/>
            <a:r>
              <a:rPr lang="el-GR" sz="2400" dirty="0" smtClean="0">
                <a:latin typeface="Verdana" pitchFamily="34" charset="0"/>
              </a:rPr>
              <a:t>Αχιλλέας </a:t>
            </a:r>
            <a:r>
              <a:rPr lang="el-GR" sz="2400" dirty="0" smtClean="0">
                <a:latin typeface="Verdana" pitchFamily="34" charset="0"/>
              </a:rPr>
              <a:t>Μητσός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Περιβαλλοντική Πολιτική</a:t>
            </a: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Ευρωπαϊκές και Διεθνείς Διαστάσεις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b="1" dirty="0" smtClean="0">
                <a:latin typeface="Verdana" pitchFamily="34" charset="0"/>
              </a:rPr>
              <a:t>2 – Εύρος, περιεχόμενο</a:t>
            </a:r>
            <a:endParaRPr lang="en-US" sz="2200" b="1" dirty="0" smtClean="0">
              <a:latin typeface="Verdana" pitchFamily="34" charset="0"/>
            </a:endParaRPr>
          </a:p>
        </p:txBody>
      </p:sp>
      <p:pic>
        <p:nvPicPr>
          <p:cNvPr id="6" name="Εικόνα 1" descr="image0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32656"/>
            <a:ext cx="8064896" cy="7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Λογότυπο επιχειρησιακού προγράμματος εκπαίδευσης και δια βίου μάθησης&#10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63949" y="5085184"/>
            <a:ext cx="37242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6063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algn="l"/>
            <a:endParaRPr lang="el-GR" sz="2000" dirty="0" smtClean="0">
              <a:latin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400" b="1" dirty="0" smtClean="0">
                <a:solidFill>
                  <a:srgbClr val="002060"/>
                </a:solidFill>
                <a:latin typeface="Verdana" pitchFamily="34" charset="0"/>
              </a:rPr>
              <a:t>Περιοχές δημόσιας πολιτικής </a:t>
            </a:r>
          </a:p>
          <a:p>
            <a:pPr>
              <a:lnSpc>
                <a:spcPct val="150000"/>
              </a:lnSpc>
            </a:pPr>
            <a:r>
              <a:rPr lang="el-GR" sz="2400" dirty="0" smtClean="0">
                <a:solidFill>
                  <a:srgbClr val="002060"/>
                </a:solidFill>
                <a:latin typeface="Verdana" pitchFamily="34" charset="0"/>
              </a:rPr>
              <a:t>όπου υπεισέρχεται η ‘περιβαλλοντική πολιτική’</a:t>
            </a:r>
          </a:p>
          <a:p>
            <a:pPr>
              <a:lnSpc>
                <a:spcPct val="150000"/>
              </a:lnSpc>
            </a:pPr>
            <a:r>
              <a:rPr lang="el-GR" sz="2400" dirty="0" smtClean="0">
                <a:solidFill>
                  <a:srgbClr val="002060"/>
                </a:solidFill>
                <a:latin typeface="Verdana" pitchFamily="34" charset="0"/>
              </a:rPr>
              <a:t>[… πολιτικές με </a:t>
            </a:r>
            <a:r>
              <a:rPr lang="el-GR" sz="2400" b="1" dirty="0" smtClean="0">
                <a:solidFill>
                  <a:srgbClr val="002060"/>
                </a:solidFill>
                <a:latin typeface="Verdana" pitchFamily="34" charset="0"/>
              </a:rPr>
              <a:t>συνέπειες </a:t>
            </a:r>
            <a:r>
              <a:rPr lang="el-GR" sz="2400" dirty="0" smtClean="0">
                <a:solidFill>
                  <a:srgbClr val="002060"/>
                </a:solidFill>
                <a:latin typeface="Verdana" pitchFamily="34" charset="0"/>
              </a:rPr>
              <a:t> στο περιβάλλον…]</a:t>
            </a:r>
          </a:p>
          <a:p>
            <a:pPr>
              <a:lnSpc>
                <a:spcPct val="150000"/>
              </a:lnSpc>
            </a:pPr>
            <a:endParaRPr lang="el-GR" sz="24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l-GR" sz="2000" b="1" i="1" dirty="0" smtClean="0">
                <a:solidFill>
                  <a:srgbClr val="002060"/>
                </a:solidFill>
                <a:latin typeface="Verdana" pitchFamily="34" charset="0"/>
              </a:rPr>
              <a:t>Γεωργία, κτηνοτροφία, αλιεία, μεταλλεία, μεταποίηση, ενέργεια, εμπόριο, διεθνείς σχέσεις, δημόσια έργα, υγεία, εκπαίδευση, έρευνα, τουρισμός…</a:t>
            </a:r>
            <a:endParaRPr lang="el-GR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49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2400" dirty="0" smtClean="0"/>
          </a:p>
          <a:p>
            <a:pPr lvl="1" algn="just" eaLnBrk="1" hangingPunct="1">
              <a:lnSpc>
                <a:spcPct val="150000"/>
              </a:lnSpc>
            </a:pPr>
            <a:r>
              <a:rPr lang="el-GR" sz="2400" dirty="0" smtClean="0">
                <a:solidFill>
                  <a:srgbClr val="002060"/>
                </a:solidFill>
              </a:rPr>
              <a:t>Η «επανάσταση» ως προς τη θέση του περιβάλλοντος στη δημόσια πολιτική: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2400" dirty="0" smtClean="0">
              <a:solidFill>
                <a:srgbClr val="002060"/>
              </a:solidFill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sz="2400" b="1" dirty="0" smtClean="0">
                <a:solidFill>
                  <a:srgbClr val="002060"/>
                </a:solidFill>
              </a:rPr>
              <a:t>SUSTAINABILITY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{</a:t>
            </a:r>
            <a:r>
              <a:rPr lang="el-GR" sz="2400" dirty="0" smtClean="0">
                <a:solidFill>
                  <a:srgbClr val="002060"/>
                </a:solidFill>
              </a:rPr>
              <a:t>«αειφορία», «βιωσιμότητα», «</a:t>
            </a:r>
            <a:r>
              <a:rPr lang="el-GR" sz="2400" dirty="0" err="1" smtClean="0">
                <a:solidFill>
                  <a:srgbClr val="002060"/>
                </a:solidFill>
              </a:rPr>
              <a:t>διατηρησιμότητα</a:t>
            </a:r>
            <a:r>
              <a:rPr lang="el-GR" sz="2400" dirty="0" smtClean="0">
                <a:solidFill>
                  <a:srgbClr val="002060"/>
                </a:solidFill>
              </a:rPr>
              <a:t>»}</a:t>
            </a:r>
          </a:p>
        </p:txBody>
      </p:sp>
    </p:spTree>
    <p:extLst>
      <p:ext uri="{BB962C8B-B14F-4D97-AF65-F5344CB8AC3E}">
        <p14:creationId xmlns:p14="http://schemas.microsoft.com/office/powerpoint/2010/main" xmlns="" val="28832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2400" dirty="0" smtClean="0"/>
          </a:p>
          <a:p>
            <a:pPr lvl="1" algn="just" eaLnBrk="1" hangingPunct="1">
              <a:lnSpc>
                <a:spcPct val="150000"/>
              </a:lnSpc>
            </a:pPr>
            <a:r>
              <a:rPr lang="el-GR" sz="2400" b="1" dirty="0" smtClean="0">
                <a:solidFill>
                  <a:srgbClr val="002060"/>
                </a:solidFill>
              </a:rPr>
              <a:t>Βιώσιμη ανάπτυξη:</a:t>
            </a:r>
            <a:endParaRPr lang="el-GR" sz="24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400" i="1" dirty="0" smtClean="0">
                <a:solidFill>
                  <a:srgbClr val="002060"/>
                </a:solidFill>
              </a:rPr>
              <a:t>«Η ανάπτυξη που καλύπτει τις ανάγκες του σήμερα χωρίς να θέτει σε κίνδυνο την ικανότητα των επόμενων γενεών να καλύπτουν τις δικές τους ανάγκες»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24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400" i="1" dirty="0" smtClean="0">
                <a:solidFill>
                  <a:srgbClr val="002060"/>
                </a:solidFill>
              </a:rPr>
              <a:t>«Έκθεση </a:t>
            </a:r>
            <a:r>
              <a:rPr lang="en-US" sz="2400" i="1" dirty="0" err="1" smtClean="0">
                <a:solidFill>
                  <a:srgbClr val="002060"/>
                </a:solidFill>
              </a:rPr>
              <a:t>Brudtland</a:t>
            </a:r>
            <a:r>
              <a:rPr lang="el-GR" sz="2400" i="1" dirty="0" smtClean="0">
                <a:solidFill>
                  <a:srgbClr val="002060"/>
                </a:solidFill>
              </a:rPr>
              <a:t>», «</a:t>
            </a:r>
            <a:r>
              <a:rPr lang="el-GR" sz="2400" dirty="0" smtClean="0">
                <a:solidFill>
                  <a:srgbClr val="002060"/>
                </a:solidFill>
              </a:rPr>
              <a:t>Το κοινό μας Μέλλον»</a:t>
            </a:r>
            <a:endParaRPr lang="el-GR" sz="24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16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2000" rIns="360000">
            <a:noAutofit/>
          </a:bodyPr>
          <a:lstStyle/>
          <a:p>
            <a:pPr lvl="1" algn="just">
              <a:lnSpc>
                <a:spcPct val="150000"/>
              </a:lnSpc>
            </a:pPr>
            <a:r>
              <a:rPr lang="el-GR" sz="2400" b="1" dirty="0" smtClean="0">
                <a:solidFill>
                  <a:srgbClr val="002060"/>
                </a:solidFill>
              </a:rPr>
              <a:t>Δείκτες βιώσιμης ανάπτυξης</a:t>
            </a: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1 - </a:t>
            </a:r>
            <a:r>
              <a:rPr lang="el-GR" sz="2000" u="sng" dirty="0" err="1" smtClean="0">
                <a:solidFill>
                  <a:srgbClr val="002060"/>
                </a:solidFill>
              </a:rPr>
              <a:t>Κοινωνικο</a:t>
            </a:r>
            <a:r>
              <a:rPr lang="el-GR" sz="2000" u="sng" dirty="0" smtClean="0">
                <a:solidFill>
                  <a:srgbClr val="002060"/>
                </a:solidFill>
              </a:rPr>
              <a:t>-οικονομική ανάπτυξη</a:t>
            </a: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2 – Βιώσιμη κατανάλωση και παραγωγή</a:t>
            </a: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3 – Κοινωνική ένταξη</a:t>
            </a: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4 -  Δημογραφικές μεταβολές</a:t>
            </a: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5 </a:t>
            </a:r>
            <a:r>
              <a:rPr lang="el-GR" sz="2000" u="sng" dirty="0">
                <a:solidFill>
                  <a:srgbClr val="002060"/>
                </a:solidFill>
              </a:rPr>
              <a:t>– Δημόσια υγεία</a:t>
            </a: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6 – Κλιματική αλλαγή και ενέργεια</a:t>
            </a: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7 </a:t>
            </a:r>
            <a:r>
              <a:rPr lang="el-GR" sz="2000" u="sng" dirty="0">
                <a:solidFill>
                  <a:srgbClr val="002060"/>
                </a:solidFill>
              </a:rPr>
              <a:t>– Βιωσιμότητα μεταφορών</a:t>
            </a: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8 </a:t>
            </a:r>
            <a:r>
              <a:rPr lang="el-GR" sz="2000" u="sng" dirty="0">
                <a:solidFill>
                  <a:srgbClr val="002060"/>
                </a:solidFill>
              </a:rPr>
              <a:t>– Φυσικοί </a:t>
            </a:r>
            <a:r>
              <a:rPr lang="el-GR" sz="2000" u="sng" dirty="0" smtClean="0">
                <a:solidFill>
                  <a:srgbClr val="002060"/>
                </a:solidFill>
              </a:rPr>
              <a:t>πόροι</a:t>
            </a: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9 </a:t>
            </a:r>
            <a:r>
              <a:rPr lang="el-GR" sz="2000" u="sng" dirty="0">
                <a:solidFill>
                  <a:srgbClr val="002060"/>
                </a:solidFill>
              </a:rPr>
              <a:t>– Παγκόσμια </a:t>
            </a:r>
            <a:r>
              <a:rPr lang="el-GR" sz="2000" u="sng" dirty="0" err="1">
                <a:solidFill>
                  <a:srgbClr val="002060"/>
                </a:solidFill>
              </a:rPr>
              <a:t>εταιρικότητα</a:t>
            </a:r>
            <a:endParaRPr lang="el-GR" sz="2000" u="sng" dirty="0">
              <a:solidFill>
                <a:srgbClr val="002060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10 </a:t>
            </a:r>
            <a:r>
              <a:rPr lang="el-GR" sz="2000" u="sng" dirty="0">
                <a:solidFill>
                  <a:srgbClr val="002060"/>
                </a:solidFill>
              </a:rPr>
              <a:t>– </a:t>
            </a:r>
            <a:r>
              <a:rPr lang="el-GR" sz="2000" u="sng" dirty="0" smtClean="0">
                <a:solidFill>
                  <a:srgbClr val="002060"/>
                </a:solidFill>
              </a:rPr>
              <a:t>Διακυβέρνηση</a:t>
            </a:r>
            <a:endParaRPr lang="el-GR" sz="2000" u="sng" dirty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13</a:t>
            </a:fld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25144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2000" rIns="360000"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el-GR" sz="2400" b="1" dirty="0">
                <a:solidFill>
                  <a:srgbClr val="002060"/>
                </a:solidFill>
              </a:rPr>
              <a:t>Δείκτες βιώσιμης </a:t>
            </a:r>
            <a:r>
              <a:rPr lang="el-GR" sz="2400" b="1" dirty="0" smtClean="0">
                <a:solidFill>
                  <a:srgbClr val="002060"/>
                </a:solidFill>
              </a:rPr>
              <a:t>ανάπτυξης</a:t>
            </a:r>
            <a:endParaRPr lang="el-GR" sz="2900" b="1" dirty="0" smtClean="0">
              <a:solidFill>
                <a:srgbClr val="002060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1 - </a:t>
            </a:r>
            <a:r>
              <a:rPr lang="el-GR" sz="2000" u="sng" dirty="0" err="1" smtClean="0">
                <a:solidFill>
                  <a:srgbClr val="002060"/>
                </a:solidFill>
              </a:rPr>
              <a:t>Κοινωνικο</a:t>
            </a:r>
            <a:r>
              <a:rPr lang="el-GR" sz="2000" u="sng" dirty="0" smtClean="0">
                <a:solidFill>
                  <a:srgbClr val="002060"/>
                </a:solidFill>
              </a:rPr>
              <a:t>-οικονομική ανάπτυξη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 smtClean="0">
                <a:solidFill>
                  <a:srgbClr val="002060"/>
                </a:solidFill>
              </a:rPr>
              <a:t>	Κεντρικός δείκτης: 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>
                <a:solidFill>
                  <a:srgbClr val="002060"/>
                </a:solidFill>
              </a:rPr>
              <a:t>	</a:t>
            </a:r>
            <a:r>
              <a:rPr lang="el-GR" sz="2000" b="1" dirty="0" smtClean="0">
                <a:solidFill>
                  <a:srgbClr val="002060"/>
                </a:solidFill>
              </a:rPr>
              <a:t>	* Πραγματικό ΑΕΠ </a:t>
            </a:r>
            <a:r>
              <a:rPr lang="el-GR" sz="2000" b="1" dirty="0" err="1" smtClean="0">
                <a:solidFill>
                  <a:srgbClr val="002060"/>
                </a:solidFill>
              </a:rPr>
              <a:t>κ.κ</a:t>
            </a:r>
            <a:r>
              <a:rPr lang="el-GR" sz="2000" b="1" dirty="0" smtClean="0">
                <a:solidFill>
                  <a:srgbClr val="002060"/>
                </a:solidFill>
              </a:rPr>
              <a:t>. 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Οικονομική ανάπτυξη (</a:t>
            </a:r>
            <a:r>
              <a:rPr lang="el-GR" sz="2000" dirty="0" err="1" smtClean="0">
                <a:solidFill>
                  <a:srgbClr val="002060"/>
                </a:solidFill>
              </a:rPr>
              <a:t>ΑΕΠκκ</a:t>
            </a:r>
            <a:r>
              <a:rPr lang="el-GR" sz="2000" dirty="0" smtClean="0">
                <a:solidFill>
                  <a:srgbClr val="002060"/>
                </a:solidFill>
              </a:rPr>
              <a:t>, αποταμίευση…)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Ανταγωνιστικότητα (Παραγωγικότητα εργασίας, Έρευνα, Καινοτομίες, ένταση ενέργειας…)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Απασχόληση (Ανεργία ανά εκπαίδευση, φύλλο…)</a:t>
            </a: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14</a:t>
            </a:fld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29832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18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15</a:t>
            </a:fld>
            <a:endParaRPr lang="el-GR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8450829"/>
              </p:ext>
            </p:extLst>
          </p:nvPr>
        </p:nvGraphicFramePr>
        <p:xfrm>
          <a:off x="2339752" y="1084263"/>
          <a:ext cx="3816424" cy="4555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7589"/>
                <a:gridCol w="2698835"/>
              </a:tblGrid>
              <a:tr h="63079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sng" strike="noStrike">
                          <a:effectLst/>
                        </a:rPr>
                        <a:t>Real GDP pc growth rate</a:t>
                      </a:r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sng" strike="noStrike">
                          <a:effectLst/>
                        </a:rPr>
                        <a:t>2011</a:t>
                      </a:r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EU (27 )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Belgium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Bulgaria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Czech Republic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Denmark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Germany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Estonia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Ireland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Greece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-7,0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Spain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France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Italy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Cyprus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-2,0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Latvia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Lithuania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Luxembourg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-0,7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Hungary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Malta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Netherlands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Austria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Portugal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-1,7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Romania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Slovenia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Slovakia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Finland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Sweden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2365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United Kingdom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0,2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8493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2000" rIns="360000"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el-GR" sz="2400" b="1" dirty="0">
                <a:solidFill>
                  <a:srgbClr val="002060"/>
                </a:solidFill>
              </a:rPr>
              <a:t>Δείκτες βιώσιμης </a:t>
            </a:r>
            <a:r>
              <a:rPr lang="el-GR" sz="2400" b="1" dirty="0" smtClean="0">
                <a:solidFill>
                  <a:srgbClr val="002060"/>
                </a:solidFill>
              </a:rPr>
              <a:t>ανάπτυξης</a:t>
            </a: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2 – Βιώσιμη κατανάλωση και παραγωγή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 smtClean="0">
                <a:solidFill>
                  <a:srgbClr val="002060"/>
                </a:solidFill>
              </a:rPr>
              <a:t>	Κεντρικός δείκτης: 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>
                <a:solidFill>
                  <a:srgbClr val="002060"/>
                </a:solidFill>
              </a:rPr>
              <a:t>	</a:t>
            </a:r>
            <a:r>
              <a:rPr lang="el-GR" sz="2000" b="1" dirty="0" smtClean="0">
                <a:solidFill>
                  <a:srgbClr val="002060"/>
                </a:solidFill>
              </a:rPr>
              <a:t>	* Παραγωγικότητα πόρων 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Πόροι, απόβλητα (υλική κατανάλωση, εκπομπές…)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Καταναλωτικά πρότυπα 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Παραγωγικά πρότυπα</a:t>
            </a: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16</a:t>
            </a:fld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161526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18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17</a:t>
            </a:fld>
            <a:endParaRPr lang="el-GR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6917986"/>
              </p:ext>
            </p:extLst>
          </p:nvPr>
        </p:nvGraphicFramePr>
        <p:xfrm>
          <a:off x="2699793" y="1084263"/>
          <a:ext cx="3744416" cy="4555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0964"/>
                <a:gridCol w="2773452"/>
              </a:tblGrid>
              <a:tr h="63079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sng" strike="noStrike">
                          <a:effectLst/>
                        </a:rPr>
                        <a:t>Resource productivity</a:t>
                      </a:r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sng" strike="noStrike">
                          <a:effectLst/>
                        </a:rPr>
                        <a:t>2009</a:t>
                      </a:r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EU (27 )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1,6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Belgium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Bulgaria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Czech Republic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Denmark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Germany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Estonia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Ireland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Greece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Spain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France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Italy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Cyprus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Latvia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Lithuania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Luxembourg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Hungary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Malta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Netherlands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Austria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Portugal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Romania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Slovenia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Slovakia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Finland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Sweden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2365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United Kingdom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2,9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264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2000" rIns="360000"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el-GR" sz="2400" b="1" dirty="0">
                <a:solidFill>
                  <a:srgbClr val="002060"/>
                </a:solidFill>
              </a:rPr>
              <a:t>Δείκτες βιώσιμης </a:t>
            </a:r>
            <a:r>
              <a:rPr lang="el-GR" sz="2400" b="1" dirty="0" smtClean="0">
                <a:solidFill>
                  <a:srgbClr val="002060"/>
                </a:solidFill>
              </a:rPr>
              <a:t>ανάπτυξης</a:t>
            </a: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3 – Κοινωνική ένταξη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>
                <a:solidFill>
                  <a:srgbClr val="002060"/>
                </a:solidFill>
              </a:rPr>
              <a:t>	</a:t>
            </a:r>
            <a:r>
              <a:rPr lang="el-GR" sz="2000" b="1" dirty="0" smtClean="0">
                <a:solidFill>
                  <a:srgbClr val="002060"/>
                </a:solidFill>
              </a:rPr>
              <a:t>Κεντρικός δείκτης: 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>
                <a:solidFill>
                  <a:srgbClr val="002060"/>
                </a:solidFill>
              </a:rPr>
              <a:t>	</a:t>
            </a:r>
            <a:r>
              <a:rPr lang="el-GR" sz="2000" b="1" dirty="0" smtClean="0">
                <a:solidFill>
                  <a:srgbClr val="002060"/>
                </a:solidFill>
              </a:rPr>
              <a:t>	* Κίνδυνος φτώχειας ή κοινωνικού αποκλεισμού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Κίνδυνος φτώχειας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Πρόσβαση στην αγορά εργασίας 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Εκπαίδευση, κατάρτιση</a:t>
            </a: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18</a:t>
            </a:fld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246820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18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19</a:t>
            </a:fld>
            <a:endParaRPr lang="el-GR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6350524"/>
              </p:ext>
            </p:extLst>
          </p:nvPr>
        </p:nvGraphicFramePr>
        <p:xfrm>
          <a:off x="2915816" y="1031875"/>
          <a:ext cx="3816424" cy="4555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1573"/>
                <a:gridCol w="2494851"/>
              </a:tblGrid>
              <a:tr h="63079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sng" strike="noStrike">
                          <a:effectLst/>
                        </a:rPr>
                        <a:t>People at risk of poverty or social exclusion</a:t>
                      </a:r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sng" strike="noStrike">
                          <a:effectLst/>
                        </a:rPr>
                        <a:t>2011</a:t>
                      </a:r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EU (27 )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24,2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Belgium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21,0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Bulgaria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49,1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Czech Republic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Denmark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18,9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Germany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Estonia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Ireland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…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Greece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31,0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Spain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France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Italy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28,2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Cyprus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Latvia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40,4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Lithuania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33,4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Luxembourg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Hungary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Malta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21,4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Netherlands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15,7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Austria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Portugal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Romania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40,3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Slovenia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Slovakia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20,6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Finland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17,9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Sweden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2365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United Kingdom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22,7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8926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Εικόνα 2" descr="image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3" y="71438"/>
            <a:ext cx="8312150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2000" rIns="360000"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el-GR" sz="2400" b="1" dirty="0">
                <a:solidFill>
                  <a:srgbClr val="002060"/>
                </a:solidFill>
              </a:rPr>
              <a:t>Δείκτες βιώσιμης </a:t>
            </a:r>
            <a:r>
              <a:rPr lang="el-GR" sz="2400" b="1" dirty="0" smtClean="0">
                <a:solidFill>
                  <a:srgbClr val="002060"/>
                </a:solidFill>
              </a:rPr>
              <a:t>ανάπτυξης</a:t>
            </a: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4 -  Δημογραφικές μεταβολές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>
                <a:solidFill>
                  <a:srgbClr val="002060"/>
                </a:solidFill>
              </a:rPr>
              <a:t>	</a:t>
            </a:r>
            <a:r>
              <a:rPr lang="el-GR" sz="2000" b="1" dirty="0" smtClean="0">
                <a:solidFill>
                  <a:srgbClr val="002060"/>
                </a:solidFill>
              </a:rPr>
              <a:t>Κεντρικός δείκτης: 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>
                <a:solidFill>
                  <a:srgbClr val="002060"/>
                </a:solidFill>
              </a:rPr>
              <a:t>	</a:t>
            </a:r>
            <a:r>
              <a:rPr lang="el-GR" sz="2000" b="1" dirty="0" smtClean="0">
                <a:solidFill>
                  <a:srgbClr val="002060"/>
                </a:solidFill>
              </a:rPr>
              <a:t>	* Απασχόληση μεγαλύτερων εργαζόμενων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Δημογραφία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Συντάξεις…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Δημοσιονομική βιωσιμότητα</a:t>
            </a: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20</a:t>
            </a:fld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270079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18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21</a:t>
            </a:fld>
            <a:endParaRPr lang="el-GR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6282762"/>
              </p:ext>
            </p:extLst>
          </p:nvPr>
        </p:nvGraphicFramePr>
        <p:xfrm>
          <a:off x="2987825" y="1084263"/>
          <a:ext cx="3744416" cy="4555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8154"/>
                <a:gridCol w="2886262"/>
              </a:tblGrid>
              <a:tr h="63079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sng" strike="noStrike">
                          <a:effectLst/>
                        </a:rPr>
                        <a:t>Employment rate of older workers</a:t>
                      </a:r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sng" strike="noStrike">
                          <a:effectLst/>
                        </a:rPr>
                        <a:t>2011</a:t>
                      </a:r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EU (27 )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47,4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Belgium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47,4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Bulgaria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38,7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Czech Republic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43,9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Denmark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47,6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Germany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59,5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Estonia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59,9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Ireland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57,2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Greece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50,0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Spain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39,4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France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44,5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Italy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41,5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Cyprus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37,9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Latvia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54,8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Lithuania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50,5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Luxembourg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50,1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Hungary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39,3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Malta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35,8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Netherlands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Austria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56,1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41,5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Portugal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36,9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Romania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47,9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Slovenia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40,0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Slovakia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31,2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Finland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41,4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Sweden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57,0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2365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United Kingdom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72,3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400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el-GR" sz="2400" b="1" dirty="0">
                <a:solidFill>
                  <a:srgbClr val="002060"/>
                </a:solidFill>
              </a:rPr>
              <a:t>Δείκτες βιώσιμης </a:t>
            </a:r>
            <a:r>
              <a:rPr lang="el-GR" sz="2400" b="1" dirty="0" smtClean="0">
                <a:solidFill>
                  <a:srgbClr val="002060"/>
                </a:solidFill>
              </a:rPr>
              <a:t>ανάπτυξης</a:t>
            </a:r>
            <a:endParaRPr lang="el-GR" sz="2400" b="1" i="1" dirty="0" smtClean="0">
              <a:solidFill>
                <a:srgbClr val="002060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5 – Δημόσια υγεία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>
                <a:solidFill>
                  <a:srgbClr val="002060"/>
                </a:solidFill>
              </a:rPr>
              <a:t>	</a:t>
            </a:r>
            <a:r>
              <a:rPr lang="el-GR" sz="2000" b="1" dirty="0" smtClean="0">
                <a:solidFill>
                  <a:srgbClr val="002060"/>
                </a:solidFill>
              </a:rPr>
              <a:t>Κεντρικός δείκτης: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>
                <a:solidFill>
                  <a:srgbClr val="002060"/>
                </a:solidFill>
              </a:rPr>
              <a:t>	</a:t>
            </a:r>
            <a:r>
              <a:rPr lang="el-GR" sz="2000" b="1" dirty="0" smtClean="0">
                <a:solidFill>
                  <a:srgbClr val="002060"/>
                </a:solidFill>
              </a:rPr>
              <a:t>	* Προσδόκιμο ηλικίας και έτη υγιούς ζωής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Ανισότητες ως προς υγεία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Αιτίες θανάτου</a:t>
            </a: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22</a:t>
            </a:fld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38374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18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23</a:t>
            </a:fld>
            <a:endParaRPr lang="el-GR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4934899"/>
              </p:ext>
            </p:extLst>
          </p:nvPr>
        </p:nvGraphicFramePr>
        <p:xfrm>
          <a:off x="2555777" y="1084263"/>
          <a:ext cx="4176464" cy="4555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0040"/>
                <a:gridCol w="3206424"/>
              </a:tblGrid>
              <a:tr h="63079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sng" strike="noStrike">
                          <a:effectLst/>
                        </a:rPr>
                        <a:t>Healthy life years and life expectancy </a:t>
                      </a:r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sng" strike="noStrike">
                          <a:effectLst/>
                        </a:rPr>
                        <a:t>2010</a:t>
                      </a:r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EU (27 )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62,6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Belgium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62,6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Bulgaria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67,1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Czech Republic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64,5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Denmark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61,4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Germany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58,7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Estonia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58,2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Ireland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67,0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Greece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67,7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Spain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63,9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France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63,5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Italy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67,3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Cyprus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64,2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Latvia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56,7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Lithuania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62,4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Luxembourg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66,4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Hungary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58,6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Malta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71,6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Netherlands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60,2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Austria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60,7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62,3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Portugal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56,6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Romania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57,5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Slovenia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54,6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Slovakia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52,1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Finland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58,2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Sweden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71,1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2365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United Kingdom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65,6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6679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el-GR" sz="2400" b="1" dirty="0">
                <a:solidFill>
                  <a:srgbClr val="002060"/>
                </a:solidFill>
              </a:rPr>
              <a:t>Δείκτες βιώσιμης </a:t>
            </a:r>
            <a:r>
              <a:rPr lang="el-GR" sz="2400" b="1" dirty="0" smtClean="0">
                <a:solidFill>
                  <a:srgbClr val="002060"/>
                </a:solidFill>
              </a:rPr>
              <a:t>ανάπτυξης</a:t>
            </a:r>
            <a:endParaRPr lang="el-GR" sz="2400" b="1" i="1" dirty="0" smtClean="0">
              <a:solidFill>
                <a:srgbClr val="002060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6 – Κλιματική αλλαγή και ενέργεια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>
                <a:solidFill>
                  <a:srgbClr val="002060"/>
                </a:solidFill>
              </a:rPr>
              <a:t>	</a:t>
            </a:r>
            <a:r>
              <a:rPr lang="el-GR" sz="2000" b="1" dirty="0" smtClean="0">
                <a:solidFill>
                  <a:srgbClr val="002060"/>
                </a:solidFill>
              </a:rPr>
              <a:t>Κεντρικός δείκτες: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 smtClean="0">
                <a:solidFill>
                  <a:srgbClr val="002060"/>
                </a:solidFill>
              </a:rPr>
              <a:t>		* Εκπομπές αερίων του θερμοκηπίου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>
                <a:solidFill>
                  <a:srgbClr val="002060"/>
                </a:solidFill>
              </a:rPr>
              <a:t>	</a:t>
            </a:r>
            <a:r>
              <a:rPr lang="el-GR" sz="2000" b="1" dirty="0" smtClean="0">
                <a:solidFill>
                  <a:srgbClr val="002060"/>
                </a:solidFill>
              </a:rPr>
              <a:t>	* Χρήση ανανεώσιμων πηγών ενέργειας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Ενεργειακή εξάρτηση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Εκπομπές από χρήσεις </a:t>
            </a:r>
            <a:r>
              <a:rPr lang="el-GR" sz="2000" dirty="0" err="1" smtClean="0">
                <a:solidFill>
                  <a:srgbClr val="002060"/>
                </a:solidFill>
              </a:rPr>
              <a:t>γής</a:t>
            </a:r>
            <a:r>
              <a:rPr lang="el-GR" sz="2000" dirty="0" smtClean="0">
                <a:solidFill>
                  <a:srgbClr val="002060"/>
                </a:solidFill>
              </a:rPr>
              <a:t>…</a:t>
            </a: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24</a:t>
            </a:fld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189260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18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25</a:t>
            </a:fld>
            <a:endParaRPr lang="el-GR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007030"/>
              </p:ext>
            </p:extLst>
          </p:nvPr>
        </p:nvGraphicFramePr>
        <p:xfrm>
          <a:off x="2555777" y="1084263"/>
          <a:ext cx="4032448" cy="4555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198"/>
                <a:gridCol w="1122987"/>
                <a:gridCol w="2023263"/>
              </a:tblGrid>
              <a:tr h="63079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sng" strike="noStrike">
                          <a:effectLst/>
                        </a:rPr>
                        <a:t>Greenhouse gas emissions</a:t>
                      </a:r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sng" strike="noStrike">
                          <a:effectLst/>
                        </a:rPr>
                        <a:t>Share of renewable energy in …</a:t>
                      </a:r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sng" strike="noStrike">
                          <a:effectLst/>
                        </a:rPr>
                        <a:t>2010</a:t>
                      </a:r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sng" strike="noStrike">
                          <a:effectLst/>
                        </a:rPr>
                        <a:t>2010</a:t>
                      </a:r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EU (27 )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85,0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12,5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Belgium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92,0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Bulgaria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54,0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13,8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Czech Republic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71,0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Denmark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89,0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22,2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Germany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75,0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Estonia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50,0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Ireland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111,0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Greece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113,0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9,2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Spain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126,0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13,8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France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93,0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Italy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97,0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Cyprus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168,0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Latvia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45,0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32,6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Lithuania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42,0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Luxembourg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94,0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Hungary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70,0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Malta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149,0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Netherlands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99,0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Austria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108,0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30,1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88,0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Portugal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118,0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24,6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Romania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48,0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23,4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Slovenia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106,0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19,8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Slovakia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64,0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Finland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106,0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Sweden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91,0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47,9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2365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United Kingdom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77,0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3,2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503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el-GR" sz="2400" b="1" dirty="0">
                <a:solidFill>
                  <a:srgbClr val="002060"/>
                </a:solidFill>
              </a:rPr>
              <a:t>Δείκτες βιώσιμης </a:t>
            </a:r>
            <a:r>
              <a:rPr lang="el-GR" sz="2400" b="1" dirty="0" smtClean="0">
                <a:solidFill>
                  <a:srgbClr val="002060"/>
                </a:solidFill>
              </a:rPr>
              <a:t>ανάπτυξης</a:t>
            </a:r>
            <a:endParaRPr lang="el-GR" sz="2400" b="1" i="1" dirty="0" smtClean="0">
              <a:solidFill>
                <a:srgbClr val="002060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7 – Βιωσιμότητα μεταφορών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>
                <a:solidFill>
                  <a:srgbClr val="002060"/>
                </a:solidFill>
              </a:rPr>
              <a:t>	</a:t>
            </a:r>
            <a:r>
              <a:rPr lang="el-GR" sz="2000" b="1" dirty="0" smtClean="0">
                <a:solidFill>
                  <a:srgbClr val="002060"/>
                </a:solidFill>
              </a:rPr>
              <a:t>Κεντρικός δείκτης: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>
                <a:solidFill>
                  <a:srgbClr val="002060"/>
                </a:solidFill>
              </a:rPr>
              <a:t>	</a:t>
            </a:r>
            <a:r>
              <a:rPr lang="el-GR" sz="2000" b="1" dirty="0" smtClean="0">
                <a:solidFill>
                  <a:srgbClr val="002060"/>
                </a:solidFill>
              </a:rPr>
              <a:t>	* Κατανάλωση ενέργειας από μεταφορές / ΑΕΠ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Αύξηση μεταφορών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Τιμές μεταφορών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Κοινωνικό-οικονομικές επιπτώσεις μεταφορών</a:t>
            </a: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26</a:t>
            </a:fld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348838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18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27</a:t>
            </a:fld>
            <a:endParaRPr lang="el-GR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8755482"/>
              </p:ext>
            </p:extLst>
          </p:nvPr>
        </p:nvGraphicFramePr>
        <p:xfrm>
          <a:off x="3059833" y="1084263"/>
          <a:ext cx="3240360" cy="4555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1462"/>
                <a:gridCol w="2378898"/>
              </a:tblGrid>
              <a:tr h="63079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sng" strike="noStrike">
                          <a:effectLst/>
                        </a:rPr>
                        <a:t>Energy consumption of transport relative to GDP</a:t>
                      </a:r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sng" strike="noStrike">
                          <a:effectLst/>
                        </a:rPr>
                        <a:t>2010</a:t>
                      </a:r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EU (27 )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93,3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Belgium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92,8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Bulgaria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100,5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Czech Republic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102,6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Denmark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101,5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Germany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85,6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Estonia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96,8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Ireland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91,7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Greece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91,8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Spain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92,5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France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88,7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Italy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94,6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Cyprus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93,0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Latvia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113,6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Lithuania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94,5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Luxembourg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103,8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Hungary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110,7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Malta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86,7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Netherlands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92,1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Austria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107,5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122,0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Portugal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105,8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Romania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100,5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Slovenia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111,8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Slovakia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96,8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Finland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95,7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Sweden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86,7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2365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United Kingdom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85,9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424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el-GR" sz="2400" b="1" dirty="0">
                <a:solidFill>
                  <a:srgbClr val="002060"/>
                </a:solidFill>
              </a:rPr>
              <a:t>Δείκτες βιώσιμης </a:t>
            </a:r>
            <a:r>
              <a:rPr lang="el-GR" sz="2400" b="1" dirty="0" smtClean="0">
                <a:solidFill>
                  <a:srgbClr val="002060"/>
                </a:solidFill>
              </a:rPr>
              <a:t>ανάπτυξης</a:t>
            </a:r>
            <a:endParaRPr lang="el-GR" sz="2400" b="1" i="1" dirty="0" smtClean="0">
              <a:solidFill>
                <a:srgbClr val="002060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8 – Φυσικοί πόροι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>
                <a:solidFill>
                  <a:srgbClr val="002060"/>
                </a:solidFill>
              </a:rPr>
              <a:t>	</a:t>
            </a:r>
            <a:r>
              <a:rPr lang="el-GR" sz="2000" b="1" dirty="0" smtClean="0">
                <a:solidFill>
                  <a:srgbClr val="002060"/>
                </a:solidFill>
              </a:rPr>
              <a:t>Κεντρικοί δείκτες: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>
                <a:solidFill>
                  <a:srgbClr val="002060"/>
                </a:solidFill>
              </a:rPr>
              <a:t>	</a:t>
            </a:r>
            <a:r>
              <a:rPr lang="el-GR" sz="2000" b="1" dirty="0" smtClean="0">
                <a:solidFill>
                  <a:srgbClr val="002060"/>
                </a:solidFill>
              </a:rPr>
              <a:t>	* Αφθονία πουλιών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>
                <a:solidFill>
                  <a:srgbClr val="002060"/>
                </a:solidFill>
              </a:rPr>
              <a:t>	</a:t>
            </a:r>
            <a:r>
              <a:rPr lang="el-GR" sz="2000" b="1" dirty="0" smtClean="0">
                <a:solidFill>
                  <a:srgbClr val="002060"/>
                </a:solidFill>
              </a:rPr>
              <a:t>	* Διατήρηση αποθεμάτων ιχθύων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Βιοποικιλότητα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Υδάτινοι πόροι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Θαλάσσια οικοσυστήματα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Χρήσεις γης</a:t>
            </a: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28</a:t>
            </a:fld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49869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18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29</a:t>
            </a:fld>
            <a:endParaRPr lang="el-GR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865227"/>
              </p:ext>
            </p:extLst>
          </p:nvPr>
        </p:nvGraphicFramePr>
        <p:xfrm>
          <a:off x="2699791" y="2698750"/>
          <a:ext cx="3888433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3278"/>
                <a:gridCol w="1511019"/>
                <a:gridCol w="1224136"/>
              </a:tblGrid>
              <a:tr h="9144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>
                          <a:effectLst/>
                        </a:rPr>
                        <a:t>Common bird index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</a:rPr>
                        <a:t>Fish catches…</a:t>
                      </a:r>
                      <a:endParaRPr 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sng" strike="noStrike">
                          <a:effectLst/>
                        </a:rPr>
                        <a:t>2010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sng" strike="noStrike">
                          <a:effectLst/>
                        </a:rPr>
                        <a:t>2010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EU (27 )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99,8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14,3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782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Εικόνα 3" descr="image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3188"/>
            <a:ext cx="8064500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>
              <a:lnSpc>
                <a:spcPct val="150000"/>
              </a:lnSpc>
            </a:pPr>
            <a:r>
              <a:rPr lang="el-GR" sz="2400" b="1" dirty="0">
                <a:solidFill>
                  <a:srgbClr val="002060"/>
                </a:solidFill>
              </a:rPr>
              <a:t>Δείκτες βιώσιμης </a:t>
            </a:r>
            <a:r>
              <a:rPr lang="el-GR" sz="2400" b="1" dirty="0" smtClean="0">
                <a:solidFill>
                  <a:srgbClr val="002060"/>
                </a:solidFill>
              </a:rPr>
              <a:t>ανάπτυξης</a:t>
            </a:r>
            <a:endParaRPr lang="el-GR" sz="2400" b="1" i="1" dirty="0" smtClean="0">
              <a:solidFill>
                <a:srgbClr val="002060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9 – Παγκόσμια </a:t>
            </a:r>
            <a:r>
              <a:rPr lang="el-GR" sz="2000" u="sng" dirty="0" err="1" smtClean="0">
                <a:solidFill>
                  <a:srgbClr val="002060"/>
                </a:solidFill>
              </a:rPr>
              <a:t>εταιρικότητα</a:t>
            </a:r>
            <a:endParaRPr lang="el-GR" sz="2000" u="sng" dirty="0" smtClean="0">
              <a:solidFill>
                <a:srgbClr val="002060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el-GR" sz="2000" b="1" dirty="0">
                <a:solidFill>
                  <a:srgbClr val="002060"/>
                </a:solidFill>
              </a:rPr>
              <a:t>	</a:t>
            </a:r>
            <a:r>
              <a:rPr lang="el-GR" sz="2000" b="1" dirty="0" smtClean="0">
                <a:solidFill>
                  <a:srgbClr val="002060"/>
                </a:solidFill>
              </a:rPr>
              <a:t>Κεντρικός δείκτης: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>
                <a:solidFill>
                  <a:srgbClr val="002060"/>
                </a:solidFill>
              </a:rPr>
              <a:t>	</a:t>
            </a:r>
            <a:r>
              <a:rPr lang="el-GR" sz="2000" b="1" dirty="0" smtClean="0">
                <a:solidFill>
                  <a:srgbClr val="002060"/>
                </a:solidFill>
              </a:rPr>
              <a:t>	* Αναπτυξιακή βοήθεια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Εισαγωγές από αναπτυσσόμενες χώρες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Δαπάνες για βιώσιμη ανάπτυξη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18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30</a:t>
            </a:fld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10656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18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31</a:t>
            </a:fld>
            <a:endParaRPr lang="el-GR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1913594"/>
              </p:ext>
            </p:extLst>
          </p:nvPr>
        </p:nvGraphicFramePr>
        <p:xfrm>
          <a:off x="2915817" y="1084263"/>
          <a:ext cx="3960440" cy="4555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2531"/>
                <a:gridCol w="3097909"/>
              </a:tblGrid>
              <a:tr h="63079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sng" strike="noStrike">
                          <a:effectLst/>
                        </a:rPr>
                        <a:t>Development assistance as % of GNI</a:t>
                      </a:r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sng" strike="noStrike">
                          <a:effectLst/>
                        </a:rPr>
                        <a:t>2011</a:t>
                      </a:r>
                      <a:endParaRPr lang="en-US" sz="800" b="0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EU (27 )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Belgium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Bulgaria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Czech Republic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Denmark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Germany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Estonia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Ireland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Greece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Spain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France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Italy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Cyprus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Latvia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Lithuania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Luxembourg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Hungary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Malta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Netherlands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Austria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Portugal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Romania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Slovenia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Slovakia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Finland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1261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Sweden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  <a:tr h="2365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United Kingdom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0,6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257" marR="5257" marT="525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43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>
              <a:lnSpc>
                <a:spcPct val="150000"/>
              </a:lnSpc>
            </a:pPr>
            <a:r>
              <a:rPr lang="el-GR" sz="2400" b="1" dirty="0">
                <a:solidFill>
                  <a:srgbClr val="002060"/>
                </a:solidFill>
              </a:rPr>
              <a:t>Δείκτες βιώσιμης </a:t>
            </a:r>
            <a:r>
              <a:rPr lang="el-GR" sz="2400" b="1" dirty="0" smtClean="0">
                <a:solidFill>
                  <a:srgbClr val="002060"/>
                </a:solidFill>
              </a:rPr>
              <a:t>ανάπτυξης</a:t>
            </a:r>
            <a:endParaRPr lang="el-GR" sz="2400" b="1" i="1" dirty="0" smtClean="0">
              <a:solidFill>
                <a:srgbClr val="002060"/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</a:rPr>
              <a:t>10 – Διακυβέρνηση</a:t>
            </a:r>
          </a:p>
          <a:p>
            <a:pPr lvl="1" algn="just">
              <a:lnSpc>
                <a:spcPct val="150000"/>
              </a:lnSpc>
            </a:pPr>
            <a:r>
              <a:rPr lang="el-GR" sz="2000" b="1" dirty="0" smtClean="0">
                <a:solidFill>
                  <a:srgbClr val="002060"/>
                </a:solidFill>
              </a:rPr>
              <a:t>	Κεντρικός δείκτης: ---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Συνέπεια και αποτελεσματικότητα πολιτικής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Διαφάνεια και συμμετοχή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</a:rPr>
              <a:t> Οικονομικά μέσα (συμμετοχή περιβαλλοντικών φόρων στο σύνολο)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18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09634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6C61B-E948-4C48-AE85-B52B91A9C45C}" type="slidenum">
              <a:rPr lang="el-GR" smtClean="0"/>
              <a:pPr/>
              <a:t>32</a:t>
            </a:fld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142110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14313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lnSpc>
                <a:spcPct val="200000"/>
              </a:lnSpc>
            </a:pPr>
            <a:r>
              <a:rPr lang="el-GR" sz="2400" b="1" dirty="0" smtClean="0">
                <a:solidFill>
                  <a:srgbClr val="002060"/>
                </a:solidFill>
                <a:latin typeface="Verdana" pitchFamily="34" charset="0"/>
              </a:rPr>
              <a:t> τα ερωτήματα: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u="sng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2400" b="1" i="1" u="sng" dirty="0" smtClean="0">
                <a:solidFill>
                  <a:srgbClr val="002060"/>
                </a:solidFill>
                <a:latin typeface="Verdana" pitchFamily="34" charset="0"/>
              </a:rPr>
              <a:t>τι </a:t>
            </a:r>
            <a:r>
              <a:rPr lang="el-GR" sz="2400" i="1" u="sng" dirty="0" smtClean="0">
                <a:solidFill>
                  <a:srgbClr val="002060"/>
                </a:solidFill>
                <a:latin typeface="Verdana" pitchFamily="34" charset="0"/>
              </a:rPr>
              <a:t>περιλαμβάνει το «περιβάλλον», </a:t>
            </a:r>
            <a:r>
              <a:rPr lang="el-GR" sz="2400" b="1" i="1" u="sng" dirty="0" smtClean="0">
                <a:solidFill>
                  <a:srgbClr val="002060"/>
                </a:solidFill>
                <a:latin typeface="Verdana" pitchFamily="34" charset="0"/>
              </a:rPr>
              <a:t>γιατί </a:t>
            </a:r>
            <a:r>
              <a:rPr lang="el-GR" sz="2400" i="1" u="sng" dirty="0" smtClean="0">
                <a:solidFill>
                  <a:srgbClr val="002060"/>
                </a:solidFill>
                <a:latin typeface="Verdana" pitchFamily="34" charset="0"/>
              </a:rPr>
              <a:t>μας αφορά;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γιατί ανάγκη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δημόσιας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πολιτικής;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σε ποιο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γεωγραφικό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επίπεδο πρέπει να ασκείται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γιατί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ευρωπαϊκή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ποιοι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ασκούν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την ευρωπαϊκή 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ποιοι ‘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επηρεάζουν’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την ευρωπαϊκή 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πως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διαμορφώνεται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η ευρωπαϊκή 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πως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εξελίχτηκε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η ευρωπαϊκή 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πως διαμορφώνεται η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παγκόσμια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ποιες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είναι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οι διεθνείς πολιτικές για το περιβάλλον;</a:t>
            </a:r>
            <a:endParaRPr lang="el-GR" sz="1800" b="1" i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293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14313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60000"/>
          <a:lstStyle/>
          <a:p>
            <a:pPr algn="l"/>
            <a:r>
              <a:rPr lang="el-GR" sz="2400" dirty="0" smtClean="0">
                <a:solidFill>
                  <a:srgbClr val="0070C0"/>
                </a:solidFill>
                <a:latin typeface="Verdana" pitchFamily="34" charset="0"/>
              </a:rPr>
              <a:t>Ορισμός ‘περιβαλλοντικής πολιτικής’</a:t>
            </a:r>
          </a:p>
          <a:p>
            <a:pPr algn="l"/>
            <a:endParaRPr lang="el-GR" sz="24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l"/>
            <a:r>
              <a:rPr lang="el-GR" sz="2400" b="1" i="1" dirty="0" smtClean="0">
                <a:solidFill>
                  <a:srgbClr val="0070C0"/>
                </a:solidFill>
                <a:latin typeface="Verdana" pitchFamily="34" charset="0"/>
              </a:rPr>
              <a:t>(</a:t>
            </a:r>
            <a:r>
              <a:rPr lang="en-GB" sz="2400" b="1" i="1" dirty="0" smtClean="0">
                <a:solidFill>
                  <a:srgbClr val="0070C0"/>
                </a:solidFill>
                <a:latin typeface="Verdana" pitchFamily="34" charset="0"/>
              </a:rPr>
              <a:t>… Wikipedia</a:t>
            </a:r>
            <a:r>
              <a:rPr lang="el-GR" sz="2400" b="1" i="1" dirty="0" smtClean="0">
                <a:solidFill>
                  <a:srgbClr val="0070C0"/>
                </a:solidFill>
                <a:latin typeface="Verdana" pitchFamily="34" charset="0"/>
              </a:rPr>
              <a:t>…</a:t>
            </a:r>
            <a:r>
              <a:rPr lang="en-GB" sz="2400" b="1" i="1" dirty="0" smtClean="0">
                <a:solidFill>
                  <a:srgbClr val="0070C0"/>
                </a:solidFill>
                <a:latin typeface="Verdana" pitchFamily="34" charset="0"/>
              </a:rPr>
              <a:t>)</a:t>
            </a:r>
          </a:p>
          <a:p>
            <a:pPr lvl="1" algn="just">
              <a:lnSpc>
                <a:spcPct val="150000"/>
              </a:lnSpc>
            </a:pPr>
            <a:r>
              <a:rPr lang="el-GR" sz="2000" b="1" i="1" dirty="0" smtClean="0">
                <a:solidFill>
                  <a:srgbClr val="0070C0"/>
                </a:solidFill>
                <a:latin typeface="Verdana" pitchFamily="34" charset="0"/>
              </a:rPr>
              <a:t>ΠΠ αποτελεί κάθε δράση</a:t>
            </a:r>
            <a:r>
              <a:rPr lang="en-GB" sz="2000" b="1" i="1" dirty="0" smtClean="0">
                <a:solidFill>
                  <a:srgbClr val="0070C0"/>
                </a:solidFill>
                <a:latin typeface="Verdana" pitchFamily="34" charset="0"/>
              </a:rPr>
              <a:t>,</a:t>
            </a:r>
            <a:r>
              <a:rPr lang="el-GR" sz="2000" b="1" i="1" dirty="0" smtClean="0">
                <a:solidFill>
                  <a:srgbClr val="0070C0"/>
                </a:solidFill>
                <a:latin typeface="Verdana" pitchFamily="34" charset="0"/>
              </a:rPr>
              <a:t> η οποία λαμβάνεται για τη διαχείριση των ανθρώπινων δραστηριοτήτων με στόχο την πρόληψη, τη μείωση ή το μετριασμό των επιβλαβών συνεπειών στη φύση και τους φυσικούς πόρους, και στην εξασφάλιση ότι οι μεταβολές που προέρχονται από τον άνθρωπο στο περιβάλλον δεν έχουν επιβλαβείς συνέπειες στον άνθρωπο</a:t>
            </a:r>
            <a:endParaRPr lang="el-GR" sz="2400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72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14313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60000"/>
          <a:lstStyle/>
          <a:p>
            <a:pPr algn="l"/>
            <a:r>
              <a:rPr lang="el-GR" sz="2400" dirty="0" smtClean="0">
                <a:solidFill>
                  <a:srgbClr val="0070C0"/>
                </a:solidFill>
                <a:latin typeface="Verdana" pitchFamily="34" charset="0"/>
              </a:rPr>
              <a:t>Ορισμός ‘περιβαλλοντικής πολιτικής’</a:t>
            </a:r>
          </a:p>
          <a:p>
            <a:pPr algn="l"/>
            <a:endParaRPr lang="el-GR" sz="24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l"/>
            <a:r>
              <a:rPr lang="el-GR" sz="2400" b="1" i="1" dirty="0" smtClean="0">
                <a:solidFill>
                  <a:srgbClr val="0070C0"/>
                </a:solidFill>
                <a:latin typeface="Verdana" pitchFamily="34" charset="0"/>
              </a:rPr>
              <a:t>(</a:t>
            </a:r>
            <a:r>
              <a:rPr lang="en-GB" sz="2400" b="1" i="1" dirty="0" smtClean="0">
                <a:solidFill>
                  <a:srgbClr val="0070C0"/>
                </a:solidFill>
                <a:latin typeface="Verdana" pitchFamily="34" charset="0"/>
              </a:rPr>
              <a:t>… Wikipedia</a:t>
            </a:r>
            <a:r>
              <a:rPr lang="el-GR" sz="2400" b="1" i="1" dirty="0" smtClean="0">
                <a:solidFill>
                  <a:srgbClr val="0070C0"/>
                </a:solidFill>
                <a:latin typeface="Verdana" pitchFamily="34" charset="0"/>
              </a:rPr>
              <a:t>…</a:t>
            </a:r>
            <a:r>
              <a:rPr lang="en-GB" sz="2400" b="1" i="1" dirty="0" smtClean="0">
                <a:solidFill>
                  <a:srgbClr val="0070C0"/>
                </a:solidFill>
                <a:latin typeface="Verdana" pitchFamily="34" charset="0"/>
              </a:rPr>
              <a:t>)</a:t>
            </a:r>
          </a:p>
          <a:p>
            <a:pPr lvl="1" algn="just">
              <a:lnSpc>
                <a:spcPct val="150000"/>
              </a:lnSpc>
            </a:pPr>
            <a:r>
              <a:rPr lang="el-GR" sz="2000" b="1" i="1" dirty="0" smtClean="0">
                <a:solidFill>
                  <a:srgbClr val="0070C0"/>
                </a:solidFill>
                <a:latin typeface="Verdana" pitchFamily="34" charset="0"/>
              </a:rPr>
              <a:t>ΠΠ αποτελεί κάθε δράση</a:t>
            </a:r>
            <a:r>
              <a:rPr lang="en-GB" sz="2000" b="1" i="1" dirty="0" smtClean="0">
                <a:solidFill>
                  <a:srgbClr val="0070C0"/>
                </a:solidFill>
                <a:latin typeface="Verdana" pitchFamily="34" charset="0"/>
              </a:rPr>
              <a:t>,</a:t>
            </a:r>
            <a:r>
              <a:rPr lang="el-GR" sz="2000" b="1" i="1" dirty="0" smtClean="0">
                <a:solidFill>
                  <a:srgbClr val="0070C0"/>
                </a:solidFill>
                <a:latin typeface="Verdana" pitchFamily="34" charset="0"/>
              </a:rPr>
              <a:t> η οποία λαμβάνεται για τη διαχείριση των ανθρώπινων δραστηριοτήτων με στόχο την πρόληψη, τη μείωση ή το μετριασμό των επιβλαβών συνεπειών στη φύση και τους φυσικούς πόρους, και στην εξασφάλιση ότι οι </a:t>
            </a:r>
            <a:r>
              <a:rPr lang="el-GR" sz="2000" i="1" u="sng" dirty="0" smtClean="0">
                <a:solidFill>
                  <a:srgbClr val="0070C0"/>
                </a:solidFill>
                <a:latin typeface="Verdana" pitchFamily="34" charset="0"/>
              </a:rPr>
              <a:t>μεταβολές που προέρχονται από τον άνθρωπο</a:t>
            </a:r>
            <a:r>
              <a:rPr lang="el-GR" sz="2000" i="1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el-GR" sz="2000" b="1" i="1" dirty="0" smtClean="0">
                <a:solidFill>
                  <a:srgbClr val="0070C0"/>
                </a:solidFill>
                <a:latin typeface="Verdana" pitchFamily="34" charset="0"/>
              </a:rPr>
              <a:t>στο περιβάλλον </a:t>
            </a:r>
            <a:r>
              <a:rPr lang="el-GR" sz="2000" i="1" u="sng" dirty="0" smtClean="0">
                <a:solidFill>
                  <a:srgbClr val="0070C0"/>
                </a:solidFill>
                <a:latin typeface="Verdana" pitchFamily="34" charset="0"/>
              </a:rPr>
              <a:t>δεν έχουν επιβλαβείς συνέπειες στον άνθρωπο</a:t>
            </a:r>
            <a:endParaRPr lang="el-GR" sz="2400" u="sng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02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2400" b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400" b="1" dirty="0" smtClean="0">
                <a:solidFill>
                  <a:srgbClr val="002060"/>
                </a:solidFill>
              </a:rPr>
              <a:t>Κυριότερες προκλήσεις</a:t>
            </a:r>
          </a:p>
          <a:p>
            <a:pPr lvl="2" algn="just" eaLnBrk="1" hangingPunct="1">
              <a:lnSpc>
                <a:spcPct val="20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</a:rPr>
              <a:t>Ποιότητα νερών και πρόσβαση</a:t>
            </a:r>
          </a:p>
          <a:p>
            <a:pPr lvl="2" algn="just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</a:rPr>
              <a:t>Κλιματική αλλαγή</a:t>
            </a:r>
          </a:p>
          <a:p>
            <a:pPr lvl="2" algn="just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</a:rPr>
              <a:t>Βιοποικιλότητα</a:t>
            </a:r>
          </a:p>
          <a:p>
            <a:pPr lvl="2" algn="just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</a:rPr>
              <a:t>Ποιότητα αέρα (ρύπανση, στο εσωτερικό)</a:t>
            </a:r>
          </a:p>
          <a:p>
            <a:pPr lvl="2" algn="just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</a:rPr>
              <a:t>Υποβάθμιση εδάφους</a:t>
            </a:r>
          </a:p>
          <a:p>
            <a:pPr lvl="2" algn="just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</a:rPr>
              <a:t>Υπερβολική αλιεία</a:t>
            </a:r>
          </a:p>
          <a:p>
            <a:pPr lvl="2" algn="just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</a:rPr>
              <a:t>Αποψίλωση δασών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24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2400" dirty="0" smtClean="0"/>
          </a:p>
          <a:p>
            <a:pPr lvl="1" algn="just" eaLnBrk="1" hangingPunct="1">
              <a:lnSpc>
                <a:spcPct val="150000"/>
              </a:lnSpc>
            </a:pPr>
            <a:endParaRPr lang="el-GR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415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88640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/>
            <a:endParaRPr lang="el-GR" sz="1600" i="1" dirty="0" smtClean="0"/>
          </a:p>
          <a:p>
            <a:pPr lvl="1" algn="just" eaLnBrk="1" hangingPunct="1"/>
            <a:endParaRPr lang="el-GR" sz="1600" i="1" dirty="0" smtClean="0"/>
          </a:p>
          <a:p>
            <a:pPr lvl="1" algn="just" eaLnBrk="1" hangingPunct="1">
              <a:lnSpc>
                <a:spcPct val="150000"/>
              </a:lnSpc>
            </a:pPr>
            <a:r>
              <a:rPr lang="el-GR" sz="2400" i="1" dirty="0" smtClean="0">
                <a:solidFill>
                  <a:srgbClr val="002060"/>
                </a:solidFill>
              </a:rPr>
              <a:t>Περιβαλλοντικά προβλήματα:</a:t>
            </a:r>
          </a:p>
          <a:p>
            <a:pPr lvl="2" algn="just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l-GR" i="1" dirty="0" smtClean="0">
                <a:solidFill>
                  <a:srgbClr val="002060"/>
                </a:solidFill>
              </a:rPr>
              <a:t>‘καφέ’ [ </a:t>
            </a:r>
            <a:r>
              <a:rPr lang="el-GR" i="1" dirty="0" err="1" smtClean="0">
                <a:solidFill>
                  <a:srgbClr val="002060"/>
                </a:solidFill>
              </a:rPr>
              <a:t>΄…ρύπανση</a:t>
            </a:r>
            <a:r>
              <a:rPr lang="el-GR" i="1" dirty="0" smtClean="0">
                <a:solidFill>
                  <a:srgbClr val="002060"/>
                </a:solidFill>
              </a:rPr>
              <a:t>…]</a:t>
            </a:r>
          </a:p>
          <a:p>
            <a:pPr lvl="2" algn="just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el-GR" i="1" dirty="0" err="1" smtClean="0">
                <a:solidFill>
                  <a:srgbClr val="002060"/>
                </a:solidFill>
              </a:rPr>
              <a:t>΄πράσινα</a:t>
            </a:r>
            <a:r>
              <a:rPr lang="el-GR" i="1" dirty="0" smtClean="0">
                <a:solidFill>
                  <a:srgbClr val="002060"/>
                </a:solidFill>
              </a:rPr>
              <a:t>’ [ … φυσικοί πόροι …]</a:t>
            </a:r>
          </a:p>
          <a:p>
            <a:pPr lvl="1" algn="just" eaLnBrk="1" hangingPunct="1"/>
            <a:endParaRPr lang="el-GR" sz="2200" i="1" dirty="0" smtClean="0">
              <a:solidFill>
                <a:srgbClr val="002060"/>
              </a:solidFill>
            </a:endParaRPr>
          </a:p>
          <a:p>
            <a:pPr lvl="1" algn="just" eaLnBrk="1" hangingPunct="1"/>
            <a:r>
              <a:rPr lang="el-GR" sz="2200" i="1" dirty="0" smtClean="0">
                <a:solidFill>
                  <a:srgbClr val="002060"/>
                </a:solidFill>
              </a:rPr>
              <a:t>[</a:t>
            </a:r>
            <a:r>
              <a:rPr lang="en-US" sz="2200" i="1" dirty="0" smtClean="0">
                <a:solidFill>
                  <a:srgbClr val="002060"/>
                </a:solidFill>
              </a:rPr>
              <a:t>UNEP]</a:t>
            </a:r>
            <a:endParaRPr lang="el-GR" sz="22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2200" b="1" dirty="0" smtClean="0">
                <a:solidFill>
                  <a:srgbClr val="002060"/>
                </a:solidFill>
              </a:rPr>
              <a:t> Ατμόσφαιρα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2200" b="1" dirty="0" smtClean="0">
                <a:solidFill>
                  <a:srgbClr val="002060"/>
                </a:solidFill>
              </a:rPr>
              <a:t> Γη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2200" b="1" dirty="0" smtClean="0">
                <a:solidFill>
                  <a:srgbClr val="002060"/>
                </a:solidFill>
              </a:rPr>
              <a:t> Νερά</a:t>
            </a:r>
            <a:endParaRPr lang="en-US" sz="2200" b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2200" b="1" dirty="0" smtClean="0">
                <a:solidFill>
                  <a:srgbClr val="002060"/>
                </a:solidFill>
              </a:rPr>
              <a:t> Βιοποικιλότητα</a:t>
            </a:r>
          </a:p>
        </p:txBody>
      </p:sp>
    </p:spTree>
    <p:extLst>
      <p:ext uri="{BB962C8B-B14F-4D97-AF65-F5344CB8AC3E}">
        <p14:creationId xmlns:p14="http://schemas.microsoft.com/office/powerpoint/2010/main" xmlns="" val="65502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#2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algn="l">
              <a:lnSpc>
                <a:spcPct val="90000"/>
              </a:lnSpc>
            </a:pPr>
            <a:endParaRPr lang="en-US" sz="20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l-GR" sz="2400" b="1" dirty="0" smtClean="0">
                <a:solidFill>
                  <a:srgbClr val="002060"/>
                </a:solidFill>
                <a:latin typeface="Verdana" pitchFamily="34" charset="0"/>
              </a:rPr>
              <a:t>Στάδια οικονομικής διαδικασίας </a:t>
            </a:r>
            <a:r>
              <a:rPr lang="el-GR" sz="2400" dirty="0" smtClean="0">
                <a:solidFill>
                  <a:srgbClr val="002060"/>
                </a:solidFill>
                <a:latin typeface="Verdana" pitchFamily="34" charset="0"/>
              </a:rPr>
              <a:t>όπου εφαρμόζεται η ‘περιβαλλοντική πολιτική’ </a:t>
            </a:r>
          </a:p>
          <a:p>
            <a:pPr algn="l">
              <a:lnSpc>
                <a:spcPct val="90000"/>
              </a:lnSpc>
            </a:pPr>
            <a:endParaRPr lang="el-GR" sz="20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l-GR" sz="2000" b="1" i="1" dirty="0" smtClean="0">
                <a:solidFill>
                  <a:srgbClr val="002060"/>
                </a:solidFill>
              </a:rPr>
              <a:t> παραγωγή </a:t>
            </a:r>
            <a:r>
              <a:rPr lang="el-GR" sz="2000" i="1" dirty="0" smtClean="0">
                <a:solidFill>
                  <a:srgbClr val="002060"/>
                </a:solidFill>
              </a:rPr>
              <a:t>(π.χ. χημικές εκπομπές)</a:t>
            </a:r>
            <a:r>
              <a:rPr lang="el-GR" sz="2000" b="1" i="1" dirty="0" smtClean="0">
                <a:solidFill>
                  <a:srgbClr val="002060"/>
                </a:solidFill>
              </a:rPr>
              <a:t>, </a:t>
            </a: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l-GR" sz="2000" b="1" i="1" dirty="0" smtClean="0">
                <a:solidFill>
                  <a:srgbClr val="002060"/>
                </a:solidFill>
              </a:rPr>
              <a:t> διανομή </a:t>
            </a:r>
            <a:r>
              <a:rPr lang="el-GR" sz="2000" i="1" dirty="0" smtClean="0">
                <a:solidFill>
                  <a:srgbClr val="002060"/>
                </a:solidFill>
              </a:rPr>
              <a:t>(π.χ.  οικολογικές ετικέτες-</a:t>
            </a:r>
            <a:r>
              <a:rPr lang="en-GB" sz="2000" i="1" dirty="0" smtClean="0">
                <a:solidFill>
                  <a:srgbClr val="002060"/>
                </a:solidFill>
              </a:rPr>
              <a:t>eco-labelling</a:t>
            </a:r>
            <a:r>
              <a:rPr lang="el-GR" sz="2000" i="1" dirty="0" smtClean="0">
                <a:solidFill>
                  <a:srgbClr val="002060"/>
                </a:solidFill>
              </a:rPr>
              <a:t>, εμπόριο), 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l-GR" sz="2000" b="1" i="1" dirty="0" smtClean="0">
                <a:solidFill>
                  <a:srgbClr val="002060"/>
                </a:solidFill>
              </a:rPr>
              <a:t> κατανάλωση </a:t>
            </a:r>
            <a:r>
              <a:rPr lang="el-GR" sz="2000" i="1" dirty="0" smtClean="0">
                <a:solidFill>
                  <a:srgbClr val="002060"/>
                </a:solidFill>
              </a:rPr>
              <a:t>(π.χ. εκπομπές αυτοκινήτων, απορρίμματα)</a:t>
            </a:r>
          </a:p>
          <a:p>
            <a:pPr algn="l">
              <a:lnSpc>
                <a:spcPct val="150000"/>
              </a:lnSpc>
            </a:pPr>
            <a:endParaRPr lang="el-GR" sz="2000" dirty="0" smtClean="0"/>
          </a:p>
          <a:p>
            <a:pPr lvl="1" algn="l">
              <a:lnSpc>
                <a:spcPct val="150000"/>
              </a:lnSpc>
            </a:pPr>
            <a:r>
              <a:rPr lang="el-GR" sz="2000" i="1" dirty="0" smtClean="0">
                <a:solidFill>
                  <a:srgbClr val="002060"/>
                </a:solidFill>
              </a:rPr>
              <a:t>Το ‘περιβάλλον’ χρησιμοποιείται και ως καταναλωτικό αγαθό και ως παραγωγικός πόρος και ως δοχείο απορριμμάτων</a:t>
            </a:r>
            <a:endParaRPr lang="en-US" sz="2000" i="1" dirty="0" smtClean="0">
              <a:solidFill>
                <a:srgbClr val="002060"/>
              </a:solidFill>
            </a:endParaRPr>
          </a:p>
          <a:p>
            <a:pPr algn="l"/>
            <a:endParaRPr lang="el-GR" sz="2000" dirty="0" smtClean="0">
              <a:latin typeface="Verdana" pitchFamily="34" charset="0"/>
            </a:endParaRPr>
          </a:p>
          <a:p>
            <a:pPr algn="l">
              <a:lnSpc>
                <a:spcPct val="90000"/>
              </a:lnSpc>
            </a:pPr>
            <a:endParaRPr lang="el-GR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578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1486</Words>
  <Application>Microsoft Office PowerPoint</Application>
  <PresentationFormat>Προβολή στην οθόνη (4:3)</PresentationFormat>
  <Paragraphs>776</Paragraphs>
  <Slides>32</Slides>
  <Notes>30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3" baseType="lpstr">
      <vt:lpstr>Default Design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mitsos</dc:creator>
  <cp:lastModifiedBy>Andreou Antonis</cp:lastModifiedBy>
  <cp:revision>29</cp:revision>
  <dcterms:created xsi:type="dcterms:W3CDTF">2007-03-04T10:43:13Z</dcterms:created>
  <dcterms:modified xsi:type="dcterms:W3CDTF">2015-01-19T08:24:35Z</dcterms:modified>
</cp:coreProperties>
</file>