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5" r:id="rId2"/>
  </p:sldMasterIdLst>
  <p:notesMasterIdLst>
    <p:notesMasterId r:id="rId75"/>
  </p:notesMasterIdLst>
  <p:handoutMasterIdLst>
    <p:handoutMasterId r:id="rId76"/>
  </p:handoutMasterIdLst>
  <p:sldIdLst>
    <p:sldId id="349" r:id="rId3"/>
    <p:sldId id="350" r:id="rId4"/>
    <p:sldId id="351"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42" r:id="rId24"/>
    <p:sldId id="343" r:id="rId25"/>
    <p:sldId id="344" r:id="rId26"/>
    <p:sldId id="345" r:id="rId27"/>
    <p:sldId id="346" r:id="rId28"/>
    <p:sldId id="347" r:id="rId29"/>
    <p:sldId id="348" r:id="rId30"/>
    <p:sldId id="341" r:id="rId31"/>
    <p:sldId id="278" r:id="rId32"/>
    <p:sldId id="279" r:id="rId33"/>
    <p:sldId id="280" r:id="rId34"/>
    <p:sldId id="281" r:id="rId35"/>
    <p:sldId id="282" r:id="rId36"/>
    <p:sldId id="283" r:id="rId37"/>
    <p:sldId id="306" r:id="rId38"/>
    <p:sldId id="340"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291" r:id="rId52"/>
    <p:sldId id="319" r:id="rId53"/>
    <p:sldId id="320" r:id="rId54"/>
    <p:sldId id="321" r:id="rId55"/>
    <p:sldId id="322" r:id="rId56"/>
    <p:sldId id="323" r:id="rId57"/>
    <p:sldId id="326" r:id="rId58"/>
    <p:sldId id="324" r:id="rId59"/>
    <p:sldId id="325" r:id="rId60"/>
    <p:sldId id="298" r:id="rId61"/>
    <p:sldId id="331" r:id="rId62"/>
    <p:sldId id="327" r:id="rId63"/>
    <p:sldId id="332" r:id="rId64"/>
    <p:sldId id="328" r:id="rId65"/>
    <p:sldId id="329" r:id="rId66"/>
    <p:sldId id="330" r:id="rId67"/>
    <p:sldId id="338" r:id="rId68"/>
    <p:sldId id="333" r:id="rId69"/>
    <p:sldId id="334" r:id="rId70"/>
    <p:sldId id="335" r:id="rId71"/>
    <p:sldId id="336" r:id="rId72"/>
    <p:sldId id="337" r:id="rId73"/>
    <p:sldId id="339" r:id="rId74"/>
  </p:sldIdLst>
  <p:sldSz cx="9144000" cy="6858000" type="screen4x3"/>
  <p:notesSz cx="6781800" cy="9926638"/>
  <p:defaultTextStyle>
    <a:defPPr>
      <a:defRPr lang="el-GR"/>
    </a:defPPr>
    <a:lvl1pPr algn="l" rtl="0" fontAlgn="base">
      <a:spcBef>
        <a:spcPct val="0"/>
      </a:spcBef>
      <a:spcAft>
        <a:spcPct val="0"/>
      </a:spcAft>
      <a:defRPr kern="1200">
        <a:solidFill>
          <a:schemeClr val="tx1"/>
        </a:solidFill>
        <a:latin typeface="Cambria" pitchFamily="18" charset="0"/>
        <a:ea typeface="+mn-ea"/>
        <a:cs typeface="+mn-cs"/>
      </a:defRPr>
    </a:lvl1pPr>
    <a:lvl2pPr marL="457200" algn="l" rtl="0" fontAlgn="base">
      <a:spcBef>
        <a:spcPct val="0"/>
      </a:spcBef>
      <a:spcAft>
        <a:spcPct val="0"/>
      </a:spcAft>
      <a:defRPr kern="1200">
        <a:solidFill>
          <a:schemeClr val="tx1"/>
        </a:solidFill>
        <a:latin typeface="Cambria" pitchFamily="18" charset="0"/>
        <a:ea typeface="+mn-ea"/>
        <a:cs typeface="+mn-cs"/>
      </a:defRPr>
    </a:lvl2pPr>
    <a:lvl3pPr marL="914400" algn="l" rtl="0" fontAlgn="base">
      <a:spcBef>
        <a:spcPct val="0"/>
      </a:spcBef>
      <a:spcAft>
        <a:spcPct val="0"/>
      </a:spcAft>
      <a:defRPr kern="1200">
        <a:solidFill>
          <a:schemeClr val="tx1"/>
        </a:solidFill>
        <a:latin typeface="Cambria" pitchFamily="18" charset="0"/>
        <a:ea typeface="+mn-ea"/>
        <a:cs typeface="+mn-cs"/>
      </a:defRPr>
    </a:lvl3pPr>
    <a:lvl4pPr marL="1371600" algn="l" rtl="0" fontAlgn="base">
      <a:spcBef>
        <a:spcPct val="0"/>
      </a:spcBef>
      <a:spcAft>
        <a:spcPct val="0"/>
      </a:spcAft>
      <a:defRPr kern="1200">
        <a:solidFill>
          <a:schemeClr val="tx1"/>
        </a:solidFill>
        <a:latin typeface="Cambria" pitchFamily="18" charset="0"/>
        <a:ea typeface="+mn-ea"/>
        <a:cs typeface="+mn-cs"/>
      </a:defRPr>
    </a:lvl4pPr>
    <a:lvl5pPr marL="1828800" algn="l" rtl="0" fontAlgn="base">
      <a:spcBef>
        <a:spcPct val="0"/>
      </a:spcBef>
      <a:spcAft>
        <a:spcPct val="0"/>
      </a:spcAft>
      <a:defRPr kern="1200">
        <a:solidFill>
          <a:schemeClr val="tx1"/>
        </a:solidFill>
        <a:latin typeface="Cambria" pitchFamily="18" charset="0"/>
        <a:ea typeface="+mn-ea"/>
        <a:cs typeface="+mn-cs"/>
      </a:defRPr>
    </a:lvl5pPr>
    <a:lvl6pPr marL="2286000" algn="l" defTabSz="914400" rtl="0" eaLnBrk="1" latinLnBrk="0" hangingPunct="1">
      <a:defRPr kern="1200">
        <a:solidFill>
          <a:schemeClr val="tx1"/>
        </a:solidFill>
        <a:latin typeface="Cambria" pitchFamily="18" charset="0"/>
        <a:ea typeface="+mn-ea"/>
        <a:cs typeface="+mn-cs"/>
      </a:defRPr>
    </a:lvl6pPr>
    <a:lvl7pPr marL="2743200" algn="l" defTabSz="914400" rtl="0" eaLnBrk="1" latinLnBrk="0" hangingPunct="1">
      <a:defRPr kern="1200">
        <a:solidFill>
          <a:schemeClr val="tx1"/>
        </a:solidFill>
        <a:latin typeface="Cambria" pitchFamily="18" charset="0"/>
        <a:ea typeface="+mn-ea"/>
        <a:cs typeface="+mn-cs"/>
      </a:defRPr>
    </a:lvl7pPr>
    <a:lvl8pPr marL="3200400" algn="l" defTabSz="914400" rtl="0" eaLnBrk="1" latinLnBrk="0" hangingPunct="1">
      <a:defRPr kern="1200">
        <a:solidFill>
          <a:schemeClr val="tx1"/>
        </a:solidFill>
        <a:latin typeface="Cambria" pitchFamily="18" charset="0"/>
        <a:ea typeface="+mn-ea"/>
        <a:cs typeface="+mn-cs"/>
      </a:defRPr>
    </a:lvl8pPr>
    <a:lvl9pPr marL="3657600" algn="l" defTabSz="914400" rtl="0" eaLnBrk="1" latinLnBrk="0" hangingPunct="1">
      <a:defRPr kern="1200">
        <a:solidFill>
          <a:schemeClr val="tx1"/>
        </a:solidFill>
        <a:latin typeface="Cambr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9" autoAdjust="0"/>
  </p:normalViewPr>
  <p:slideViewPr>
    <p:cSldViewPr>
      <p:cViewPr varScale="1">
        <p:scale>
          <a:sx n="107" d="100"/>
          <a:sy n="107" d="100"/>
        </p:scale>
        <p:origin x="-17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38780" cy="496412"/>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endParaRPr lang="el-GR"/>
          </a:p>
        </p:txBody>
      </p:sp>
      <p:sp>
        <p:nvSpPr>
          <p:cNvPr id="94211" name="Rectangle 3"/>
          <p:cNvSpPr>
            <a:spLocks noGrp="1" noChangeArrowheads="1"/>
          </p:cNvSpPr>
          <p:nvPr>
            <p:ph type="dt" sz="quarter" idx="1"/>
          </p:nvPr>
        </p:nvSpPr>
        <p:spPr bwMode="auto">
          <a:xfrm>
            <a:off x="3841451" y="0"/>
            <a:ext cx="2938780" cy="496412"/>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endParaRPr lang="el-GR"/>
          </a:p>
        </p:txBody>
      </p:sp>
      <p:sp>
        <p:nvSpPr>
          <p:cNvPr id="94212" name="Rectangle 4"/>
          <p:cNvSpPr>
            <a:spLocks noGrp="1" noChangeArrowheads="1"/>
          </p:cNvSpPr>
          <p:nvPr>
            <p:ph type="ftr" sz="quarter" idx="2"/>
          </p:nvPr>
        </p:nvSpPr>
        <p:spPr bwMode="auto">
          <a:xfrm>
            <a:off x="0" y="9428614"/>
            <a:ext cx="2938780" cy="496412"/>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endParaRPr lang="el-GR"/>
          </a:p>
        </p:txBody>
      </p:sp>
      <p:sp>
        <p:nvSpPr>
          <p:cNvPr id="94213" name="Rectangle 5"/>
          <p:cNvSpPr>
            <a:spLocks noGrp="1" noChangeArrowheads="1"/>
          </p:cNvSpPr>
          <p:nvPr>
            <p:ph type="sldNum" sz="quarter" idx="3"/>
          </p:nvPr>
        </p:nvSpPr>
        <p:spPr bwMode="auto">
          <a:xfrm>
            <a:off x="3841451" y="9428614"/>
            <a:ext cx="2938780" cy="496412"/>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fld id="{61CEA3B0-DD02-4223-9A33-3D7B368087AF}" type="slidenum">
              <a:rPr lang="el-GR"/>
              <a:pPr/>
              <a:t>‹#›</a:t>
            </a:fld>
            <a:endParaRPr lang="el-GR"/>
          </a:p>
        </p:txBody>
      </p:sp>
    </p:spTree>
    <p:extLst>
      <p:ext uri="{BB962C8B-B14F-4D97-AF65-F5344CB8AC3E}">
        <p14:creationId xmlns:p14="http://schemas.microsoft.com/office/powerpoint/2010/main" val="68747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38780" cy="496412"/>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endParaRPr lang="el-GR"/>
          </a:p>
        </p:txBody>
      </p:sp>
      <p:sp>
        <p:nvSpPr>
          <p:cNvPr id="73731" name="Rectangle 3"/>
          <p:cNvSpPr>
            <a:spLocks noGrp="1" noChangeArrowheads="1"/>
          </p:cNvSpPr>
          <p:nvPr>
            <p:ph type="dt" idx="1"/>
          </p:nvPr>
        </p:nvSpPr>
        <p:spPr bwMode="auto">
          <a:xfrm>
            <a:off x="3841451" y="0"/>
            <a:ext cx="2938780" cy="496412"/>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endParaRPr lang="el-GR"/>
          </a:p>
        </p:txBody>
      </p:sp>
      <p:sp>
        <p:nvSpPr>
          <p:cNvPr id="73732" name="Rectangle 4"/>
          <p:cNvSpPr>
            <a:spLocks noGrp="1" noRot="1" noChangeAspect="1" noChangeArrowheads="1" noTextEdit="1"/>
          </p:cNvSpPr>
          <p:nvPr>
            <p:ph type="sldImg" idx="2"/>
          </p:nvPr>
        </p:nvSpPr>
        <p:spPr bwMode="auto">
          <a:xfrm>
            <a:off x="909638" y="744538"/>
            <a:ext cx="4962525" cy="3722687"/>
          </a:xfrm>
          <a:prstGeom prst="rect">
            <a:avLst/>
          </a:prstGeom>
          <a:noFill/>
          <a:ln w="9525">
            <a:solidFill>
              <a:srgbClr val="000000"/>
            </a:solidFill>
            <a:miter lim="800000"/>
            <a:headEnd/>
            <a:tailEnd/>
          </a:ln>
          <a:effectLst/>
        </p:spPr>
      </p:sp>
      <p:sp>
        <p:nvSpPr>
          <p:cNvPr id="73733" name="Rectangle 5"/>
          <p:cNvSpPr>
            <a:spLocks noGrp="1" noChangeArrowheads="1"/>
          </p:cNvSpPr>
          <p:nvPr>
            <p:ph type="body" sz="quarter" idx="3"/>
          </p:nvPr>
        </p:nvSpPr>
        <p:spPr bwMode="auto">
          <a:xfrm>
            <a:off x="678180" y="4715920"/>
            <a:ext cx="5425440" cy="4466101"/>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73734" name="Rectangle 6"/>
          <p:cNvSpPr>
            <a:spLocks noGrp="1" noChangeArrowheads="1"/>
          </p:cNvSpPr>
          <p:nvPr>
            <p:ph type="ftr" sz="quarter" idx="4"/>
          </p:nvPr>
        </p:nvSpPr>
        <p:spPr bwMode="auto">
          <a:xfrm>
            <a:off x="0" y="9428614"/>
            <a:ext cx="2938780" cy="496412"/>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endParaRPr lang="el-GR"/>
          </a:p>
        </p:txBody>
      </p:sp>
      <p:sp>
        <p:nvSpPr>
          <p:cNvPr id="73735" name="Rectangle 7"/>
          <p:cNvSpPr>
            <a:spLocks noGrp="1" noChangeArrowheads="1"/>
          </p:cNvSpPr>
          <p:nvPr>
            <p:ph type="sldNum" sz="quarter" idx="5"/>
          </p:nvPr>
        </p:nvSpPr>
        <p:spPr bwMode="auto">
          <a:xfrm>
            <a:off x="3841451" y="9428614"/>
            <a:ext cx="2938780" cy="496412"/>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fld id="{94F60719-5B22-437E-A1DB-355061262F32}" type="slidenum">
              <a:rPr lang="el-GR"/>
              <a:pPr/>
              <a:t>‹#›</a:t>
            </a:fld>
            <a:endParaRPr lang="el-GR"/>
          </a:p>
        </p:txBody>
      </p:sp>
    </p:spTree>
    <p:extLst>
      <p:ext uri="{BB962C8B-B14F-4D97-AF65-F5344CB8AC3E}">
        <p14:creationId xmlns:p14="http://schemas.microsoft.com/office/powerpoint/2010/main" val="37756604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p:cNvSpPr>
            <a:spLocks noGrp="1" noRot="1" noChangeAspect="1" noTextEdit="1"/>
          </p:cNvSpPr>
          <p:nvPr>
            <p:ph type="sldImg"/>
          </p:nvPr>
        </p:nvSpPr>
        <p:spPr>
          <a:ln/>
        </p:spPr>
      </p:sp>
      <p:sp>
        <p:nvSpPr>
          <p:cNvPr id="522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791" indent="-177791">
              <a:spcBef>
                <a:spcPct val="0"/>
              </a:spcBef>
              <a:buFontTx/>
              <a:buChar char="•"/>
            </a:pPr>
            <a:endParaRPr lang="el-GR" altLang="el-GR" smtClean="0">
              <a:solidFill>
                <a:srgbClr val="FF0000"/>
              </a:solidFill>
              <a:latin typeface="Arial" pitchFamily="34" charset="0"/>
            </a:endParaRPr>
          </a:p>
        </p:txBody>
      </p:sp>
      <p:sp>
        <p:nvSpPr>
          <p:cNvPr id="5222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12" indent="-285736">
              <a:defRPr>
                <a:solidFill>
                  <a:schemeClr val="tx1"/>
                </a:solidFill>
                <a:latin typeface="Arial" pitchFamily="34" charset="0"/>
              </a:defRPr>
            </a:lvl2pPr>
            <a:lvl3pPr marL="1142942" indent="-228589">
              <a:defRPr>
                <a:solidFill>
                  <a:schemeClr val="tx1"/>
                </a:solidFill>
                <a:latin typeface="Arial" pitchFamily="34" charset="0"/>
              </a:defRPr>
            </a:lvl3pPr>
            <a:lvl4pPr marL="1600119" indent="-228589">
              <a:defRPr>
                <a:solidFill>
                  <a:schemeClr val="tx1"/>
                </a:solidFill>
                <a:latin typeface="Arial" pitchFamily="34" charset="0"/>
              </a:defRPr>
            </a:lvl4pPr>
            <a:lvl5pPr marL="2057297" indent="-228589">
              <a:defRPr>
                <a:solidFill>
                  <a:schemeClr val="tx1"/>
                </a:solidFill>
                <a:latin typeface="Arial" pitchFamily="34" charset="0"/>
              </a:defRPr>
            </a:lvl5pPr>
            <a:lvl6pPr marL="2514474" indent="-228589" eaLnBrk="0" fontAlgn="base" hangingPunct="0">
              <a:spcBef>
                <a:spcPct val="0"/>
              </a:spcBef>
              <a:spcAft>
                <a:spcPct val="0"/>
              </a:spcAft>
              <a:defRPr>
                <a:solidFill>
                  <a:schemeClr val="tx1"/>
                </a:solidFill>
                <a:latin typeface="Arial" pitchFamily="34" charset="0"/>
              </a:defRPr>
            </a:lvl6pPr>
            <a:lvl7pPr marL="2971651" indent="-228589" eaLnBrk="0" fontAlgn="base" hangingPunct="0">
              <a:spcBef>
                <a:spcPct val="0"/>
              </a:spcBef>
              <a:spcAft>
                <a:spcPct val="0"/>
              </a:spcAft>
              <a:defRPr>
                <a:solidFill>
                  <a:schemeClr val="tx1"/>
                </a:solidFill>
                <a:latin typeface="Arial" pitchFamily="34" charset="0"/>
              </a:defRPr>
            </a:lvl7pPr>
            <a:lvl8pPr marL="3428828" indent="-228589" eaLnBrk="0" fontAlgn="base" hangingPunct="0">
              <a:spcBef>
                <a:spcPct val="0"/>
              </a:spcBef>
              <a:spcAft>
                <a:spcPct val="0"/>
              </a:spcAft>
              <a:defRPr>
                <a:solidFill>
                  <a:schemeClr val="tx1"/>
                </a:solidFill>
                <a:latin typeface="Arial" pitchFamily="34" charset="0"/>
              </a:defRPr>
            </a:lvl8pPr>
            <a:lvl9pPr marL="3886005" indent="-228589" eaLnBrk="0" fontAlgn="base" hangingPunct="0">
              <a:spcBef>
                <a:spcPct val="0"/>
              </a:spcBef>
              <a:spcAft>
                <a:spcPct val="0"/>
              </a:spcAft>
              <a:defRPr>
                <a:solidFill>
                  <a:schemeClr val="tx1"/>
                </a:solidFill>
                <a:latin typeface="Arial" pitchFamily="34" charset="0"/>
              </a:defRPr>
            </a:lvl9pPr>
          </a:lstStyle>
          <a:p>
            <a:fld id="{58FD84F1-AED9-4D80-8FE8-E6B29D92527F}" type="slidenum">
              <a:rPr lang="el-GR" altLang="el-GR">
                <a:solidFill>
                  <a:srgbClr val="000000"/>
                </a:solidFill>
                <a:cs typeface="Arial" pitchFamily="34" charset="0"/>
              </a:rPr>
              <a:pPr/>
              <a:t>1</a:t>
            </a:fld>
            <a:endParaRPr lang="el-GR" altLang="el-GR">
              <a:solidFill>
                <a:srgbClr val="000000"/>
              </a:solidFill>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p:cNvSpPr>
            <a:spLocks noGrp="1" noRot="1" noChangeAspect="1" noTextEdit="1"/>
          </p:cNvSpPr>
          <p:nvPr>
            <p:ph type="sldImg"/>
          </p:nvPr>
        </p:nvSpPr>
        <p:spPr>
          <a:ln/>
        </p:spPr>
      </p:sp>
      <p:sp>
        <p:nvSpPr>
          <p:cNvPr id="5325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latin typeface="Arial" pitchFamily="34" charset="0"/>
              </a:rPr>
              <a:t> </a:t>
            </a:r>
          </a:p>
        </p:txBody>
      </p:sp>
      <p:sp>
        <p:nvSpPr>
          <p:cNvPr id="5325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12" indent="-285736">
              <a:defRPr>
                <a:solidFill>
                  <a:schemeClr val="tx1"/>
                </a:solidFill>
                <a:latin typeface="Arial" pitchFamily="34" charset="0"/>
              </a:defRPr>
            </a:lvl2pPr>
            <a:lvl3pPr marL="1142942" indent="-228589">
              <a:defRPr>
                <a:solidFill>
                  <a:schemeClr val="tx1"/>
                </a:solidFill>
                <a:latin typeface="Arial" pitchFamily="34" charset="0"/>
              </a:defRPr>
            </a:lvl3pPr>
            <a:lvl4pPr marL="1600119" indent="-228589">
              <a:defRPr>
                <a:solidFill>
                  <a:schemeClr val="tx1"/>
                </a:solidFill>
                <a:latin typeface="Arial" pitchFamily="34" charset="0"/>
              </a:defRPr>
            </a:lvl4pPr>
            <a:lvl5pPr marL="2057297" indent="-228589">
              <a:defRPr>
                <a:solidFill>
                  <a:schemeClr val="tx1"/>
                </a:solidFill>
                <a:latin typeface="Arial" pitchFamily="34" charset="0"/>
              </a:defRPr>
            </a:lvl5pPr>
            <a:lvl6pPr marL="2514474" indent="-228589" eaLnBrk="0" fontAlgn="base" hangingPunct="0">
              <a:spcBef>
                <a:spcPct val="0"/>
              </a:spcBef>
              <a:spcAft>
                <a:spcPct val="0"/>
              </a:spcAft>
              <a:defRPr>
                <a:solidFill>
                  <a:schemeClr val="tx1"/>
                </a:solidFill>
                <a:latin typeface="Arial" pitchFamily="34" charset="0"/>
              </a:defRPr>
            </a:lvl6pPr>
            <a:lvl7pPr marL="2971651" indent="-228589" eaLnBrk="0" fontAlgn="base" hangingPunct="0">
              <a:spcBef>
                <a:spcPct val="0"/>
              </a:spcBef>
              <a:spcAft>
                <a:spcPct val="0"/>
              </a:spcAft>
              <a:defRPr>
                <a:solidFill>
                  <a:schemeClr val="tx1"/>
                </a:solidFill>
                <a:latin typeface="Arial" pitchFamily="34" charset="0"/>
              </a:defRPr>
            </a:lvl7pPr>
            <a:lvl8pPr marL="3428828" indent="-228589" eaLnBrk="0" fontAlgn="base" hangingPunct="0">
              <a:spcBef>
                <a:spcPct val="0"/>
              </a:spcBef>
              <a:spcAft>
                <a:spcPct val="0"/>
              </a:spcAft>
              <a:defRPr>
                <a:solidFill>
                  <a:schemeClr val="tx1"/>
                </a:solidFill>
                <a:latin typeface="Arial" pitchFamily="34" charset="0"/>
              </a:defRPr>
            </a:lvl8pPr>
            <a:lvl9pPr marL="3886005" indent="-228589" eaLnBrk="0" fontAlgn="base" hangingPunct="0">
              <a:spcBef>
                <a:spcPct val="0"/>
              </a:spcBef>
              <a:spcAft>
                <a:spcPct val="0"/>
              </a:spcAft>
              <a:defRPr>
                <a:solidFill>
                  <a:schemeClr val="tx1"/>
                </a:solidFill>
                <a:latin typeface="Arial" pitchFamily="34" charset="0"/>
              </a:defRPr>
            </a:lvl9pPr>
          </a:lstStyle>
          <a:p>
            <a:fld id="{04AE4589-27B4-448E-B59F-57150C03CCF2}" type="slidenum">
              <a:rPr lang="el-GR" altLang="el-GR">
                <a:solidFill>
                  <a:srgbClr val="000000"/>
                </a:solidFill>
                <a:cs typeface="Arial" pitchFamily="34" charset="0"/>
              </a:rPr>
              <a:pPr/>
              <a:t>2</a:t>
            </a:fld>
            <a:endParaRPr lang="el-GR" altLang="el-GR">
              <a:solidFill>
                <a:srgbClr val="000000"/>
              </a:solidFill>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a:ln/>
        </p:spPr>
      </p:sp>
      <p:sp>
        <p:nvSpPr>
          <p:cNvPr id="542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791" indent="-177791">
              <a:spcBef>
                <a:spcPct val="0"/>
              </a:spcBef>
              <a:buFontTx/>
              <a:buChar char="•"/>
            </a:pPr>
            <a:endParaRPr lang="el-GR" altLang="el-GR" smtClean="0">
              <a:latin typeface="Arial" pitchFamily="34" charset="0"/>
            </a:endParaRPr>
          </a:p>
        </p:txBody>
      </p:sp>
      <p:sp>
        <p:nvSpPr>
          <p:cNvPr id="5427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12" indent="-285736">
              <a:defRPr>
                <a:solidFill>
                  <a:schemeClr val="tx1"/>
                </a:solidFill>
                <a:latin typeface="Arial" pitchFamily="34" charset="0"/>
              </a:defRPr>
            </a:lvl2pPr>
            <a:lvl3pPr marL="1142942" indent="-228589">
              <a:defRPr>
                <a:solidFill>
                  <a:schemeClr val="tx1"/>
                </a:solidFill>
                <a:latin typeface="Arial" pitchFamily="34" charset="0"/>
              </a:defRPr>
            </a:lvl3pPr>
            <a:lvl4pPr marL="1600119" indent="-228589">
              <a:defRPr>
                <a:solidFill>
                  <a:schemeClr val="tx1"/>
                </a:solidFill>
                <a:latin typeface="Arial" pitchFamily="34" charset="0"/>
              </a:defRPr>
            </a:lvl4pPr>
            <a:lvl5pPr marL="2057297" indent="-228589">
              <a:defRPr>
                <a:solidFill>
                  <a:schemeClr val="tx1"/>
                </a:solidFill>
                <a:latin typeface="Arial" pitchFamily="34" charset="0"/>
              </a:defRPr>
            </a:lvl5pPr>
            <a:lvl6pPr marL="2514474" indent="-228589" eaLnBrk="0" fontAlgn="base" hangingPunct="0">
              <a:spcBef>
                <a:spcPct val="0"/>
              </a:spcBef>
              <a:spcAft>
                <a:spcPct val="0"/>
              </a:spcAft>
              <a:defRPr>
                <a:solidFill>
                  <a:schemeClr val="tx1"/>
                </a:solidFill>
                <a:latin typeface="Arial" pitchFamily="34" charset="0"/>
              </a:defRPr>
            </a:lvl6pPr>
            <a:lvl7pPr marL="2971651" indent="-228589" eaLnBrk="0" fontAlgn="base" hangingPunct="0">
              <a:spcBef>
                <a:spcPct val="0"/>
              </a:spcBef>
              <a:spcAft>
                <a:spcPct val="0"/>
              </a:spcAft>
              <a:defRPr>
                <a:solidFill>
                  <a:schemeClr val="tx1"/>
                </a:solidFill>
                <a:latin typeface="Arial" pitchFamily="34" charset="0"/>
              </a:defRPr>
            </a:lvl7pPr>
            <a:lvl8pPr marL="3428828" indent="-228589" eaLnBrk="0" fontAlgn="base" hangingPunct="0">
              <a:spcBef>
                <a:spcPct val="0"/>
              </a:spcBef>
              <a:spcAft>
                <a:spcPct val="0"/>
              </a:spcAft>
              <a:defRPr>
                <a:solidFill>
                  <a:schemeClr val="tx1"/>
                </a:solidFill>
                <a:latin typeface="Arial" pitchFamily="34" charset="0"/>
              </a:defRPr>
            </a:lvl8pPr>
            <a:lvl9pPr marL="3886005" indent="-228589" eaLnBrk="0" fontAlgn="base" hangingPunct="0">
              <a:spcBef>
                <a:spcPct val="0"/>
              </a:spcBef>
              <a:spcAft>
                <a:spcPct val="0"/>
              </a:spcAft>
              <a:defRPr>
                <a:solidFill>
                  <a:schemeClr val="tx1"/>
                </a:solidFill>
                <a:latin typeface="Arial" pitchFamily="34" charset="0"/>
              </a:defRPr>
            </a:lvl9pPr>
          </a:lstStyle>
          <a:p>
            <a:fld id="{539E3272-68F6-41D5-AB95-B39FC4882437}" type="slidenum">
              <a:rPr lang="el-GR" altLang="el-GR">
                <a:solidFill>
                  <a:srgbClr val="000000"/>
                </a:solidFill>
                <a:cs typeface="Arial" pitchFamily="34" charset="0"/>
              </a:rPr>
              <a:pPr/>
              <a:t>3</a:t>
            </a:fld>
            <a:endParaRPr lang="el-GR" altLang="el-GR">
              <a:solidFill>
                <a:srgbClr val="000000"/>
              </a:solidFill>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40</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41</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42</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43</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44</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45</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46</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47</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48</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5</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50</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51</a:t>
            </a:fld>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52</a:t>
            </a:fld>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53</a:t>
            </a:fld>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54</a:t>
            </a:fld>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55</a:t>
            </a:fld>
            <a:endParaRPr 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56</a:t>
            </a:fld>
            <a:endParaRPr 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57</a:t>
            </a:fld>
            <a:endParaRPr 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58</a:t>
            </a:fld>
            <a:endParaRPr 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59</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6</a:t>
            </a:fld>
            <a:endParaRPr lang="el-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60</a:t>
            </a:fld>
            <a:endParaRPr lang="el-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61</a:t>
            </a:fld>
            <a:endParaRPr lang="el-G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62</a:t>
            </a:fld>
            <a:endParaRPr lang="el-G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63</a:t>
            </a:fld>
            <a:endParaRPr lang="el-G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64</a:t>
            </a:fld>
            <a:endParaRPr lang="el-G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65</a:t>
            </a:fld>
            <a:endParaRPr lang="el-G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66</a:t>
            </a:fld>
            <a:endParaRPr lang="el-G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67</a:t>
            </a:fld>
            <a:endParaRPr lang="el-G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68</a:t>
            </a:fld>
            <a:endParaRPr lang="el-G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69</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7</a:t>
            </a:fld>
            <a:endParaRPr lang="el-G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70</a:t>
            </a:fld>
            <a:endParaRPr lang="el-G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71</a:t>
            </a:fld>
            <a:endParaRPr lang="el-G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72</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endParaRPr lang="el-GR" sz="2400">
              <a:latin typeface="Times New Roman" pitchFamily="18" charset="0"/>
            </a:endParaRPr>
          </a:p>
        </p:txBody>
      </p:sp>
      <p:sp>
        <p:nvSpPr>
          <p:cNvPr id="66563"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endParaRPr lang="el-GR" sz="2400">
              <a:latin typeface="Times New Roman" pitchFamily="18" charset="0"/>
            </a:endParaRPr>
          </a:p>
        </p:txBody>
      </p:sp>
      <p:sp>
        <p:nvSpPr>
          <p:cNvPr id="66564"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endParaRPr lang="el-GR">
              <a:latin typeface="Arial" charset="0"/>
            </a:endParaRPr>
          </a:p>
        </p:txBody>
      </p:sp>
      <p:sp>
        <p:nvSpPr>
          <p:cNvPr id="66565" name="Rectangle 5"/>
          <p:cNvSpPr>
            <a:spLocks noGrp="1" noChangeArrowheads="1"/>
          </p:cNvSpPr>
          <p:nvPr>
            <p:ph type="ctrTitle"/>
          </p:nvPr>
        </p:nvSpPr>
        <p:spPr>
          <a:xfrm>
            <a:off x="685800" y="857250"/>
            <a:ext cx="7772400" cy="2266950"/>
          </a:xfrm>
        </p:spPr>
        <p:txBody>
          <a:bodyPr anchor="ctr" anchorCtr="1"/>
          <a:lstStyle>
            <a:lvl1pPr algn="ctr">
              <a:defRPr sz="3600" i="1"/>
            </a:lvl1pPr>
          </a:lstStyle>
          <a:p>
            <a:r>
              <a:rPr lang="el-GR"/>
              <a:t>Κάντε κλικ για επεξεργασία του τίτλου</a:t>
            </a:r>
          </a:p>
        </p:txBody>
      </p:sp>
      <p:sp>
        <p:nvSpPr>
          <p:cNvPr id="6656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1900"/>
            </a:lvl1pPr>
          </a:lstStyle>
          <a:p>
            <a:r>
              <a:rPr lang="el-GR"/>
              <a:t>Κάντε κλικ για να επεξεργαστείτε τον υπότιτλο του υποδείγματος</a:t>
            </a:r>
          </a:p>
        </p:txBody>
      </p:sp>
      <p:sp>
        <p:nvSpPr>
          <p:cNvPr id="66567" name="Rectangle 7"/>
          <p:cNvSpPr>
            <a:spLocks noGrp="1" noChangeArrowheads="1"/>
          </p:cNvSpPr>
          <p:nvPr>
            <p:ph type="dt" sz="half" idx="2"/>
          </p:nvPr>
        </p:nvSpPr>
        <p:spPr/>
        <p:txBody>
          <a:bodyPr/>
          <a:lstStyle>
            <a:lvl1pPr>
              <a:defRPr/>
            </a:lvl1pPr>
          </a:lstStyle>
          <a:p>
            <a:endParaRPr lang="el-GR"/>
          </a:p>
        </p:txBody>
      </p:sp>
      <p:sp>
        <p:nvSpPr>
          <p:cNvPr id="66568" name="Rectangle 8"/>
          <p:cNvSpPr>
            <a:spLocks noGrp="1" noChangeArrowheads="1"/>
          </p:cNvSpPr>
          <p:nvPr>
            <p:ph type="ftr" sz="quarter" idx="3"/>
          </p:nvPr>
        </p:nvSpPr>
        <p:spPr>
          <a:xfrm>
            <a:off x="3352800" y="6391275"/>
            <a:ext cx="2895600" cy="457200"/>
          </a:xfrm>
        </p:spPr>
        <p:txBody>
          <a:bodyPr/>
          <a:lstStyle>
            <a:lvl1pPr>
              <a:defRPr/>
            </a:lvl1pPr>
          </a:lstStyle>
          <a:p>
            <a:endParaRPr lang="el-GR"/>
          </a:p>
        </p:txBody>
      </p:sp>
      <p:sp>
        <p:nvSpPr>
          <p:cNvPr id="66569" name="Rectangle 9"/>
          <p:cNvSpPr>
            <a:spLocks noGrp="1" noChangeArrowheads="1"/>
          </p:cNvSpPr>
          <p:nvPr>
            <p:ph type="sldNum" sz="quarter" idx="4"/>
          </p:nvPr>
        </p:nvSpPr>
        <p:spPr>
          <a:xfrm>
            <a:off x="6858000" y="6391275"/>
            <a:ext cx="1600200" cy="457200"/>
          </a:xfrm>
        </p:spPr>
        <p:txBody>
          <a:bodyPr/>
          <a:lstStyle>
            <a:lvl1pPr>
              <a:defRPr/>
            </a:lvl1pPr>
          </a:lstStyle>
          <a:p>
            <a:fld id="{33AC81C1-05DB-4616-BEF6-A5924BF892A4}"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33B51809-822C-445B-9ECF-C98503B0E342}"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27800" y="333375"/>
            <a:ext cx="1924050" cy="575945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55650" y="333375"/>
            <a:ext cx="5619750" cy="575945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09A29980-9D29-46A0-8C1D-7EF175ACB45F}"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152400"/>
            <a:ext cx="6870700" cy="1600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828800"/>
            <a:ext cx="3771900" cy="3657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10100" y="1828800"/>
            <a:ext cx="3771900" cy="3657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1371600" y="6248400"/>
            <a:ext cx="1905000" cy="457200"/>
          </a:xfrm>
        </p:spPr>
        <p:txBody>
          <a:bodyPr/>
          <a:lstStyle>
            <a:lvl1pPr>
              <a:defRPr/>
            </a:lvl1pPr>
          </a:lstStyle>
          <a:p>
            <a:endParaRPr lang="el-GR"/>
          </a:p>
        </p:txBody>
      </p:sp>
      <p:sp>
        <p:nvSpPr>
          <p:cNvPr id="6" name="5 - Θέση υποσέλιδου"/>
          <p:cNvSpPr>
            <a:spLocks noGrp="1"/>
          </p:cNvSpPr>
          <p:nvPr>
            <p:ph type="ftr" sz="quarter" idx="11"/>
          </p:nvPr>
        </p:nvSpPr>
        <p:spPr>
          <a:xfrm>
            <a:off x="3556000" y="6248400"/>
            <a:ext cx="2895600" cy="45720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718300" y="6248400"/>
            <a:ext cx="1905000" cy="457200"/>
          </a:xfrm>
        </p:spPr>
        <p:txBody>
          <a:bodyPr/>
          <a:lstStyle>
            <a:lvl1pPr>
              <a:defRPr/>
            </a:lvl1pPr>
          </a:lstStyle>
          <a:p>
            <a:fld id="{2806ABC7-40FD-4C5C-815D-6F4E11F46CD6}"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152400"/>
            <a:ext cx="6870700" cy="1600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828800"/>
            <a:ext cx="3771900" cy="3657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10100" y="1828800"/>
            <a:ext cx="3771900" cy="1752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10100" y="3733800"/>
            <a:ext cx="3771900" cy="1752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1371600" y="6248400"/>
            <a:ext cx="1905000" cy="457200"/>
          </a:xfrm>
        </p:spPr>
        <p:txBody>
          <a:bodyPr/>
          <a:lstStyle>
            <a:lvl1pPr>
              <a:defRPr/>
            </a:lvl1pPr>
          </a:lstStyle>
          <a:p>
            <a:endParaRPr lang="el-GR"/>
          </a:p>
        </p:txBody>
      </p:sp>
      <p:sp>
        <p:nvSpPr>
          <p:cNvPr id="7" name="6 - Θέση υποσέλιδου"/>
          <p:cNvSpPr>
            <a:spLocks noGrp="1"/>
          </p:cNvSpPr>
          <p:nvPr>
            <p:ph type="ftr" sz="quarter" idx="11"/>
          </p:nvPr>
        </p:nvSpPr>
        <p:spPr>
          <a:xfrm>
            <a:off x="3556000" y="6248400"/>
            <a:ext cx="2895600" cy="45720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718300" y="6248400"/>
            <a:ext cx="1905000" cy="457200"/>
          </a:xfrm>
        </p:spPr>
        <p:txBody>
          <a:bodyPr/>
          <a:lstStyle>
            <a:lvl1pPr>
              <a:defRPr/>
            </a:lvl1pPr>
          </a:lstStyle>
          <a:p>
            <a:fld id="{A3501AD8-4051-4DE9-AE8B-7F6D2EDAD827}" type="slidenum">
              <a:rPr lang="el-G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31D1C4EC-D1AE-4E92-926A-A5B5E61360F6}"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88C67CB4-AC02-49D7-B6EA-AC8D9E1E5B84}" type="slidenum">
              <a:rPr lang="el-GR" altLang="el-GR"/>
              <a:pPr>
                <a:defRPr/>
              </a:pPr>
              <a:t>‹#›</a:t>
            </a:fld>
            <a:endParaRPr lang="el-GR" altLang="el-GR"/>
          </a:p>
        </p:txBody>
      </p:sp>
    </p:spTree>
    <p:extLst>
      <p:ext uri="{BB962C8B-B14F-4D97-AF65-F5344CB8AC3E}">
        <p14:creationId xmlns:p14="http://schemas.microsoft.com/office/powerpoint/2010/main" val="2320195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3B219D36-0F7E-452B-A8FE-2E5FB39EE6F2}"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389B8BE7-5B8E-4E9D-A79C-69734E7071EA}" type="slidenum">
              <a:rPr lang="el-GR" altLang="el-GR"/>
              <a:pPr>
                <a:defRPr/>
              </a:pPr>
              <a:t>‹#›</a:t>
            </a:fld>
            <a:endParaRPr lang="el-GR" altLang="el-GR"/>
          </a:p>
        </p:txBody>
      </p:sp>
    </p:spTree>
    <p:extLst>
      <p:ext uri="{BB962C8B-B14F-4D97-AF65-F5344CB8AC3E}">
        <p14:creationId xmlns:p14="http://schemas.microsoft.com/office/powerpoint/2010/main" val="2225948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1B322BE-AC60-42BD-B5FE-A6D2A13D4B66}"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1F5EDEF4-F978-4320-A60A-EC18DCC110F7}" type="slidenum">
              <a:rPr lang="el-GR" altLang="el-GR"/>
              <a:pPr>
                <a:defRPr/>
              </a:pPr>
              <a:t>‹#›</a:t>
            </a:fld>
            <a:endParaRPr lang="el-GR" altLang="el-GR"/>
          </a:p>
        </p:txBody>
      </p:sp>
    </p:spTree>
    <p:extLst>
      <p:ext uri="{BB962C8B-B14F-4D97-AF65-F5344CB8AC3E}">
        <p14:creationId xmlns:p14="http://schemas.microsoft.com/office/powerpoint/2010/main" val="2218129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747B98A6-7629-4E7B-98A2-84FA5070FC78}" type="datetimeFigureOut">
              <a:rPr lang="el-GR"/>
              <a:pPr>
                <a:defRPr/>
              </a:pPr>
              <a:t>16/11/2015</a:t>
            </a:fld>
            <a:endParaRPr lang="el-GR"/>
          </a:p>
        </p:txBody>
      </p:sp>
      <p:sp>
        <p:nvSpPr>
          <p:cNvPr id="6" name="Θέση υποσέλιδου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eaLnBrk="0" hangingPunct="0">
              <a:defRPr smtClean="0">
                <a:latin typeface="Arial" pitchFamily="34" charset="0"/>
              </a:defRPr>
            </a:lvl1pPr>
          </a:lstStyle>
          <a:p>
            <a:pPr>
              <a:defRPr/>
            </a:pPr>
            <a:fld id="{964EC9D7-4213-42EE-AC75-400653CC1D1E}" type="slidenum">
              <a:rPr lang="el-GR" altLang="el-GR"/>
              <a:pPr>
                <a:defRPr/>
              </a:pPr>
              <a:t>‹#›</a:t>
            </a:fld>
            <a:endParaRPr lang="el-GR" altLang="el-GR"/>
          </a:p>
        </p:txBody>
      </p:sp>
    </p:spTree>
    <p:extLst>
      <p:ext uri="{BB962C8B-B14F-4D97-AF65-F5344CB8AC3E}">
        <p14:creationId xmlns:p14="http://schemas.microsoft.com/office/powerpoint/2010/main" val="3543262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6185DC10-0F5D-4523-81DB-D7C168E2688C}" type="datetimeFigureOut">
              <a:rPr lang="el-GR"/>
              <a:pPr>
                <a:defRPr/>
              </a:pPr>
              <a:t>16/11/2015</a:t>
            </a:fld>
            <a:endParaRPr lang="el-GR"/>
          </a:p>
        </p:txBody>
      </p:sp>
      <p:sp>
        <p:nvSpPr>
          <p:cNvPr id="8" name="Θέση υποσέλιδου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9" name="Θέση αριθμού διαφάνειας 8"/>
          <p:cNvSpPr>
            <a:spLocks noGrp="1"/>
          </p:cNvSpPr>
          <p:nvPr>
            <p:ph type="sldNum" sz="quarter" idx="12"/>
          </p:nvPr>
        </p:nvSpPr>
        <p:spPr/>
        <p:txBody>
          <a:bodyPr/>
          <a:lstStyle>
            <a:lvl1pPr eaLnBrk="0" hangingPunct="0">
              <a:defRPr smtClean="0">
                <a:latin typeface="Arial" pitchFamily="34" charset="0"/>
              </a:defRPr>
            </a:lvl1pPr>
          </a:lstStyle>
          <a:p>
            <a:pPr>
              <a:defRPr/>
            </a:pPr>
            <a:fld id="{6F77C93B-D312-4EE0-99F7-4F922264D329}" type="slidenum">
              <a:rPr lang="el-GR" altLang="el-GR"/>
              <a:pPr>
                <a:defRPr/>
              </a:pPr>
              <a:t>‹#›</a:t>
            </a:fld>
            <a:endParaRPr lang="el-GR" altLang="el-GR"/>
          </a:p>
        </p:txBody>
      </p:sp>
    </p:spTree>
    <p:extLst>
      <p:ext uri="{BB962C8B-B14F-4D97-AF65-F5344CB8AC3E}">
        <p14:creationId xmlns:p14="http://schemas.microsoft.com/office/powerpoint/2010/main" val="42214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ECCBF4E-FF50-4A20-B651-B7D36929BF64}" type="datetimeFigureOut">
              <a:rPr lang="el-GR"/>
              <a:pPr>
                <a:defRPr/>
              </a:pPr>
              <a:t>16/11/2015</a:t>
            </a:fld>
            <a:endParaRPr lang="el-GR"/>
          </a:p>
        </p:txBody>
      </p:sp>
      <p:sp>
        <p:nvSpPr>
          <p:cNvPr id="4" name="Θέση υποσέλιδου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5" name="Θέση αριθμού διαφάνειας 4"/>
          <p:cNvSpPr>
            <a:spLocks noGrp="1"/>
          </p:cNvSpPr>
          <p:nvPr>
            <p:ph type="sldNum" sz="quarter" idx="12"/>
          </p:nvPr>
        </p:nvSpPr>
        <p:spPr/>
        <p:txBody>
          <a:bodyPr/>
          <a:lstStyle>
            <a:lvl1pPr eaLnBrk="0" hangingPunct="0">
              <a:defRPr smtClean="0">
                <a:latin typeface="Arial" pitchFamily="34" charset="0"/>
              </a:defRPr>
            </a:lvl1pPr>
          </a:lstStyle>
          <a:p>
            <a:pPr>
              <a:defRPr/>
            </a:pPr>
            <a:fld id="{3A5B9CA8-BA8C-48B2-BC34-B602336F7502}" type="slidenum">
              <a:rPr lang="el-GR" altLang="el-GR"/>
              <a:pPr>
                <a:defRPr/>
              </a:pPr>
              <a:t>‹#›</a:t>
            </a:fld>
            <a:endParaRPr lang="el-GR" altLang="el-GR"/>
          </a:p>
        </p:txBody>
      </p:sp>
    </p:spTree>
    <p:extLst>
      <p:ext uri="{BB962C8B-B14F-4D97-AF65-F5344CB8AC3E}">
        <p14:creationId xmlns:p14="http://schemas.microsoft.com/office/powerpoint/2010/main" val="200666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A9A134D1-9823-406E-A01A-8BACD66E41F4}" type="slidenum">
              <a:rPr lang="el-G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36FF24C-9E89-45E4-9FA2-7FF64DC51DC9}" type="datetimeFigureOut">
              <a:rPr lang="el-GR"/>
              <a:pPr>
                <a:defRPr/>
              </a:pPr>
              <a:t>16/11/2015</a:t>
            </a:fld>
            <a:endParaRPr lang="el-GR"/>
          </a:p>
        </p:txBody>
      </p:sp>
      <p:sp>
        <p:nvSpPr>
          <p:cNvPr id="3" name="Θέση υποσέλιδου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4" name="Θέση αριθμού διαφάνειας 3"/>
          <p:cNvSpPr>
            <a:spLocks noGrp="1"/>
          </p:cNvSpPr>
          <p:nvPr>
            <p:ph type="sldNum" sz="quarter" idx="12"/>
          </p:nvPr>
        </p:nvSpPr>
        <p:spPr/>
        <p:txBody>
          <a:bodyPr/>
          <a:lstStyle>
            <a:lvl1pPr eaLnBrk="0" hangingPunct="0">
              <a:defRPr smtClean="0">
                <a:latin typeface="Arial" pitchFamily="34" charset="0"/>
              </a:defRPr>
            </a:lvl1pPr>
          </a:lstStyle>
          <a:p>
            <a:pPr>
              <a:defRPr/>
            </a:pPr>
            <a:fld id="{63FC7F00-6849-42A1-BE60-FC433049750F}" type="slidenum">
              <a:rPr lang="el-GR" altLang="el-GR"/>
              <a:pPr>
                <a:defRPr/>
              </a:pPr>
              <a:t>‹#›</a:t>
            </a:fld>
            <a:endParaRPr lang="el-GR" altLang="el-GR"/>
          </a:p>
        </p:txBody>
      </p:sp>
    </p:spTree>
    <p:extLst>
      <p:ext uri="{BB962C8B-B14F-4D97-AF65-F5344CB8AC3E}">
        <p14:creationId xmlns:p14="http://schemas.microsoft.com/office/powerpoint/2010/main" val="2686634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C2DB037-50EF-4A3D-815E-1453F08353A3}" type="datetimeFigureOut">
              <a:rPr lang="el-GR"/>
              <a:pPr>
                <a:defRPr/>
              </a:pPr>
              <a:t>16/11/2015</a:t>
            </a:fld>
            <a:endParaRPr lang="el-GR"/>
          </a:p>
        </p:txBody>
      </p:sp>
      <p:sp>
        <p:nvSpPr>
          <p:cNvPr id="6" name="Θέση υποσέλιδου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eaLnBrk="0" hangingPunct="0">
              <a:defRPr smtClean="0">
                <a:latin typeface="Arial" pitchFamily="34" charset="0"/>
              </a:defRPr>
            </a:lvl1pPr>
          </a:lstStyle>
          <a:p>
            <a:pPr>
              <a:defRPr/>
            </a:pPr>
            <a:fld id="{9F8F63FE-ED46-4013-AD5E-D564BA82DDCF}" type="slidenum">
              <a:rPr lang="el-GR" altLang="el-GR"/>
              <a:pPr>
                <a:defRPr/>
              </a:pPr>
              <a:t>‹#›</a:t>
            </a:fld>
            <a:endParaRPr lang="el-GR" altLang="el-GR"/>
          </a:p>
        </p:txBody>
      </p:sp>
    </p:spTree>
    <p:extLst>
      <p:ext uri="{BB962C8B-B14F-4D97-AF65-F5344CB8AC3E}">
        <p14:creationId xmlns:p14="http://schemas.microsoft.com/office/powerpoint/2010/main" val="101140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A5EF2702-09DE-4E9B-8A89-0103A58BC99C}" type="datetimeFigureOut">
              <a:rPr lang="el-GR"/>
              <a:pPr>
                <a:defRPr/>
              </a:pPr>
              <a:t>16/11/2015</a:t>
            </a:fld>
            <a:endParaRPr lang="el-GR"/>
          </a:p>
        </p:txBody>
      </p:sp>
      <p:sp>
        <p:nvSpPr>
          <p:cNvPr id="6" name="Θέση υποσέλιδου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eaLnBrk="0" hangingPunct="0">
              <a:defRPr smtClean="0">
                <a:latin typeface="Arial" pitchFamily="34" charset="0"/>
              </a:defRPr>
            </a:lvl1pPr>
          </a:lstStyle>
          <a:p>
            <a:pPr>
              <a:defRPr/>
            </a:pPr>
            <a:fld id="{C1330D97-6376-443D-8371-FC9D6043D80B}" type="slidenum">
              <a:rPr lang="el-GR" altLang="el-GR"/>
              <a:pPr>
                <a:defRPr/>
              </a:pPr>
              <a:t>‹#›</a:t>
            </a:fld>
            <a:endParaRPr lang="el-GR" altLang="el-GR"/>
          </a:p>
        </p:txBody>
      </p:sp>
    </p:spTree>
    <p:extLst>
      <p:ext uri="{BB962C8B-B14F-4D97-AF65-F5344CB8AC3E}">
        <p14:creationId xmlns:p14="http://schemas.microsoft.com/office/powerpoint/2010/main" val="4193998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92CE726-1C3E-4653-8CE8-6C113BC0037E}"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1A3C548E-AFA7-4794-AD99-09A95EAD8D86}" type="slidenum">
              <a:rPr lang="el-GR" altLang="el-GR"/>
              <a:pPr>
                <a:defRPr/>
              </a:pPr>
              <a:t>‹#›</a:t>
            </a:fld>
            <a:endParaRPr lang="el-GR" altLang="el-GR"/>
          </a:p>
        </p:txBody>
      </p:sp>
    </p:spTree>
    <p:extLst>
      <p:ext uri="{BB962C8B-B14F-4D97-AF65-F5344CB8AC3E}">
        <p14:creationId xmlns:p14="http://schemas.microsoft.com/office/powerpoint/2010/main" val="4010599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F01479A4-1EBA-40C7-98AA-914F96891E54}"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D7F7B5DA-4464-414E-9489-E3DE14871497}" type="slidenum">
              <a:rPr lang="el-GR" altLang="el-GR"/>
              <a:pPr>
                <a:defRPr/>
              </a:pPr>
              <a:t>‹#›</a:t>
            </a:fld>
            <a:endParaRPr lang="el-GR" altLang="el-GR"/>
          </a:p>
        </p:txBody>
      </p:sp>
    </p:spTree>
    <p:extLst>
      <p:ext uri="{BB962C8B-B14F-4D97-AF65-F5344CB8AC3E}">
        <p14:creationId xmlns:p14="http://schemas.microsoft.com/office/powerpoint/2010/main" val="209049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7937A2F2-BEEC-4258-8DAF-CE6138CC4F96}"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556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799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7A62AA66-B4DF-4F00-A8C9-2F8B0B7F4BC1}"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8BABA8E6-D260-45F0-AE84-DE0682362A83}"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E0D5F1DD-E1B6-40CF-9756-F61D4F35D338}"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214167DC-4C46-479C-AA1D-FF94ED7AD95E}"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F03F3050-21A0-42AC-8A76-40C7A5125D38}"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D6117C3C-3375-4FBD-9358-AE49BCACB2D3}"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755650" y="333375"/>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l-GR" smtClean="0"/>
              <a:t>Κάντε κλικ για επεξεργασία του τίτλου</a:t>
            </a:r>
          </a:p>
        </p:txBody>
      </p:sp>
      <p:sp>
        <p:nvSpPr>
          <p:cNvPr id="65539" name="Rectangle 3"/>
          <p:cNvSpPr>
            <a:spLocks noGrp="1" noChangeArrowheads="1"/>
          </p:cNvSpPr>
          <p:nvPr>
            <p:ph type="body" idx="1"/>
          </p:nvPr>
        </p:nvSpPr>
        <p:spPr bwMode="auto">
          <a:xfrm>
            <a:off x="755650" y="1916113"/>
            <a:ext cx="7696200" cy="4176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5540"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l-GR"/>
          </a:p>
        </p:txBody>
      </p:sp>
      <p:sp>
        <p:nvSpPr>
          <p:cNvPr id="65541"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l-GR"/>
          </a:p>
        </p:txBody>
      </p:sp>
      <p:sp>
        <p:nvSpPr>
          <p:cNvPr id="65542"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fld id="{F4021531-8BDE-47AB-B541-632002F52F5D}" type="slidenum">
              <a:rPr lang="el-GR"/>
              <a:pPr/>
              <a:t>‹#›</a:t>
            </a:fld>
            <a:endParaRPr lang="el-GR"/>
          </a:p>
        </p:txBody>
      </p:sp>
      <p:sp>
        <p:nvSpPr>
          <p:cNvPr id="65544" name="AutoShape 8"/>
          <p:cNvSpPr>
            <a:spLocks noChangeArrowheads="1"/>
          </p:cNvSpPr>
          <p:nvPr userDrawn="1"/>
        </p:nvSpPr>
        <p:spPr bwMode="auto">
          <a:xfrm>
            <a:off x="179388" y="188913"/>
            <a:ext cx="8823325" cy="6096000"/>
          </a:xfrm>
          <a:prstGeom prst="roundRect">
            <a:avLst>
              <a:gd name="adj" fmla="val 11046"/>
            </a:avLst>
          </a:prstGeom>
          <a:noFill/>
          <a:ln w="28575">
            <a:solidFill>
              <a:schemeClr val="folHlink"/>
            </a:solidFill>
            <a:round/>
            <a:headEnd/>
            <a:tailEnd/>
          </a:ln>
          <a:effectLst/>
        </p:spPr>
        <p:txBody>
          <a:bodyPr wrap="none" anchor="ctr"/>
          <a:lstStyle/>
          <a:p>
            <a:pPr algn="ctr"/>
            <a:endParaRPr lang="el-GR" sz="2400">
              <a:latin typeface="Times New Roman" pitchFamily="18" charset="0"/>
            </a:endParaRPr>
          </a:p>
        </p:txBody>
      </p:sp>
      <p:sp>
        <p:nvSpPr>
          <p:cNvPr id="65545" name="Line 9"/>
          <p:cNvSpPr>
            <a:spLocks noChangeShapeType="1"/>
          </p:cNvSpPr>
          <p:nvPr userDrawn="1"/>
        </p:nvSpPr>
        <p:spPr bwMode="auto">
          <a:xfrm>
            <a:off x="755650" y="1341438"/>
            <a:ext cx="7696200" cy="0"/>
          </a:xfrm>
          <a:prstGeom prst="line">
            <a:avLst/>
          </a:prstGeom>
          <a:noFill/>
          <a:ln w="38100">
            <a:solidFill>
              <a:schemeClr val="folHlink"/>
            </a:solidFill>
            <a:round/>
            <a:headEnd/>
            <a:tailEnd/>
          </a:ln>
          <a:effectLst/>
        </p:spPr>
        <p:txBody>
          <a:bodyPr/>
          <a:lstStyle/>
          <a:p>
            <a:endParaRPr lang="el-G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Cambria" pitchFamily="18" charset="0"/>
        </a:defRPr>
      </a:lvl2pPr>
      <a:lvl3pPr algn="l" rtl="0" fontAlgn="base">
        <a:spcBef>
          <a:spcPct val="0"/>
        </a:spcBef>
        <a:spcAft>
          <a:spcPct val="0"/>
        </a:spcAft>
        <a:defRPr sz="2800">
          <a:solidFill>
            <a:schemeClr val="tx2"/>
          </a:solidFill>
          <a:latin typeface="Cambria" pitchFamily="18" charset="0"/>
        </a:defRPr>
      </a:lvl3pPr>
      <a:lvl4pPr algn="l" rtl="0" fontAlgn="base">
        <a:spcBef>
          <a:spcPct val="0"/>
        </a:spcBef>
        <a:spcAft>
          <a:spcPct val="0"/>
        </a:spcAft>
        <a:defRPr sz="2800">
          <a:solidFill>
            <a:schemeClr val="tx2"/>
          </a:solidFill>
          <a:latin typeface="Cambria" pitchFamily="18" charset="0"/>
        </a:defRPr>
      </a:lvl4pPr>
      <a:lvl5pPr algn="l" rtl="0" fontAlgn="base">
        <a:spcBef>
          <a:spcPct val="0"/>
        </a:spcBef>
        <a:spcAft>
          <a:spcPct val="0"/>
        </a:spcAft>
        <a:defRPr sz="2800">
          <a:solidFill>
            <a:schemeClr val="tx2"/>
          </a:solidFill>
          <a:latin typeface="Cambria" pitchFamily="18" charset="0"/>
        </a:defRPr>
      </a:lvl5pPr>
      <a:lvl6pPr marL="457200" algn="l" rtl="0" fontAlgn="base">
        <a:spcBef>
          <a:spcPct val="0"/>
        </a:spcBef>
        <a:spcAft>
          <a:spcPct val="0"/>
        </a:spcAft>
        <a:defRPr sz="2800">
          <a:solidFill>
            <a:schemeClr val="tx2"/>
          </a:solidFill>
          <a:latin typeface="Cambria" pitchFamily="18" charset="0"/>
        </a:defRPr>
      </a:lvl6pPr>
      <a:lvl7pPr marL="914400" algn="l" rtl="0" fontAlgn="base">
        <a:spcBef>
          <a:spcPct val="0"/>
        </a:spcBef>
        <a:spcAft>
          <a:spcPct val="0"/>
        </a:spcAft>
        <a:defRPr sz="2800">
          <a:solidFill>
            <a:schemeClr val="tx2"/>
          </a:solidFill>
          <a:latin typeface="Cambria" pitchFamily="18" charset="0"/>
        </a:defRPr>
      </a:lvl7pPr>
      <a:lvl8pPr marL="1371600" algn="l" rtl="0" fontAlgn="base">
        <a:spcBef>
          <a:spcPct val="0"/>
        </a:spcBef>
        <a:spcAft>
          <a:spcPct val="0"/>
        </a:spcAft>
        <a:defRPr sz="2800">
          <a:solidFill>
            <a:schemeClr val="tx2"/>
          </a:solidFill>
          <a:latin typeface="Cambria" pitchFamily="18" charset="0"/>
        </a:defRPr>
      </a:lvl8pPr>
      <a:lvl9pPr marL="1828800" algn="l" rtl="0" fontAlgn="base">
        <a:spcBef>
          <a:spcPct val="0"/>
        </a:spcBef>
        <a:spcAft>
          <a:spcPct val="0"/>
        </a:spcAft>
        <a:defRPr sz="2800">
          <a:solidFill>
            <a:schemeClr val="tx2"/>
          </a:solidFill>
          <a:latin typeface="Cambria" pitchFamily="18"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a:solidFill>
            <a:schemeClr val="tx1"/>
          </a:solidFill>
          <a:latin typeface="+mn-lt"/>
        </a:defRPr>
      </a:lvl2pPr>
      <a:lvl3pPr marL="1143000" indent="-228600" algn="l" rtl="0" fontAlgn="base">
        <a:spcBef>
          <a:spcPct val="20000"/>
        </a:spcBef>
        <a:spcAft>
          <a:spcPct val="0"/>
        </a:spcAft>
        <a:buClr>
          <a:schemeClr val="tx1"/>
        </a:buClr>
        <a:buSzPct val="150000"/>
        <a:buChar char="•"/>
        <a:defRPr>
          <a:solidFill>
            <a:schemeClr val="tx1"/>
          </a:solidFill>
          <a:latin typeface="+mn-lt"/>
        </a:defRPr>
      </a:lvl3pPr>
      <a:lvl4pPr marL="1600200" indent="-228600" algn="l" rtl="0" fontAlgn="base">
        <a:spcBef>
          <a:spcPct val="20000"/>
        </a:spcBef>
        <a:spcAft>
          <a:spcPct val="0"/>
        </a:spcAft>
        <a:buClr>
          <a:schemeClr val="tx2"/>
        </a:buClr>
        <a:buSzPct val="150000"/>
        <a:buChar char="•"/>
        <a:defRPr>
          <a:solidFill>
            <a:schemeClr val="tx1"/>
          </a:solidFill>
          <a:latin typeface="+mn-lt"/>
        </a:defRPr>
      </a:lvl4pPr>
      <a:lvl5pPr marL="2057400" indent="-228600" algn="l" rtl="0" fontAlgn="base">
        <a:spcBef>
          <a:spcPct val="20000"/>
        </a:spcBef>
        <a:spcAft>
          <a:spcPct val="0"/>
        </a:spcAft>
        <a:buClr>
          <a:schemeClr val="folHlink"/>
        </a:buClr>
        <a:buSzPct val="150000"/>
        <a:buChar char="•"/>
        <a:defRPr>
          <a:solidFill>
            <a:schemeClr val="tx1"/>
          </a:solidFill>
          <a:latin typeface="+mn-lt"/>
        </a:defRPr>
      </a:lvl5pPr>
      <a:lvl6pPr marL="2514600" indent="-228600" algn="l" rtl="0" fontAlgn="base">
        <a:spcBef>
          <a:spcPct val="20000"/>
        </a:spcBef>
        <a:spcAft>
          <a:spcPct val="0"/>
        </a:spcAft>
        <a:buClr>
          <a:schemeClr val="folHlink"/>
        </a:buClr>
        <a:buSzPct val="150000"/>
        <a:buChar char="•"/>
        <a:defRPr>
          <a:solidFill>
            <a:schemeClr val="tx1"/>
          </a:solidFill>
          <a:latin typeface="+mn-lt"/>
        </a:defRPr>
      </a:lvl6pPr>
      <a:lvl7pPr marL="2971800" indent="-228600" algn="l" rtl="0" fontAlgn="base">
        <a:spcBef>
          <a:spcPct val="20000"/>
        </a:spcBef>
        <a:spcAft>
          <a:spcPct val="0"/>
        </a:spcAft>
        <a:buClr>
          <a:schemeClr val="folHlink"/>
        </a:buClr>
        <a:buSzPct val="150000"/>
        <a:buChar char="•"/>
        <a:defRPr>
          <a:solidFill>
            <a:schemeClr val="tx1"/>
          </a:solidFill>
          <a:latin typeface="+mn-lt"/>
        </a:defRPr>
      </a:lvl7pPr>
      <a:lvl8pPr marL="3429000" indent="-228600" algn="l" rtl="0" fontAlgn="base">
        <a:spcBef>
          <a:spcPct val="20000"/>
        </a:spcBef>
        <a:spcAft>
          <a:spcPct val="0"/>
        </a:spcAft>
        <a:buClr>
          <a:schemeClr val="folHlink"/>
        </a:buClr>
        <a:buSzPct val="150000"/>
        <a:buChar char="•"/>
        <a:defRPr>
          <a:solidFill>
            <a:schemeClr val="tx1"/>
          </a:solidFill>
          <a:latin typeface="+mn-lt"/>
        </a:defRPr>
      </a:lvl8pPr>
      <a:lvl9pPr marL="3886200" indent="-228600" algn="l" rtl="0" fontAlgn="base">
        <a:spcBef>
          <a:spcPct val="20000"/>
        </a:spcBef>
        <a:spcAft>
          <a:spcPct val="0"/>
        </a:spcAft>
        <a:buClr>
          <a:schemeClr val="folHlink"/>
        </a:buClr>
        <a:buSzPct val="150000"/>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3075"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CBB2ACE1-D55A-4C54-8243-B93511E7983B}" type="datetimeFigureOut">
              <a:rPr lang="el-GR"/>
              <a:pPr>
                <a:defRPr/>
              </a:pPr>
              <a:t>16/11/2015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A44C7981-0FC9-44D9-91BD-A715D0AB98A4}" type="slidenum">
              <a:rPr lang="el-GR" altLang="el-GR"/>
              <a:pPr>
                <a:defRPr/>
              </a:pPr>
              <a:t>‹#›</a:t>
            </a:fld>
            <a:endParaRPr lang="el-GR" altLang="el-GR"/>
          </a:p>
        </p:txBody>
      </p:sp>
    </p:spTree>
    <p:extLst>
      <p:ext uri="{BB962C8B-B14F-4D97-AF65-F5344CB8AC3E}">
        <p14:creationId xmlns:p14="http://schemas.microsoft.com/office/powerpoint/2010/main" val="357600940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9.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3.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12.w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14.w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8.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19.wmf"/><Relationship Id="rId4" Type="http://schemas.openxmlformats.org/officeDocument/2006/relationships/oleObject" Target="../embeddings/oleObject15.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20.wmf"/><Relationship Id="rId4" Type="http://schemas.openxmlformats.org/officeDocument/2006/relationships/oleObject" Target="../embeddings/oleObject16.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35.xml"/><Relationship Id="rId7" Type="http://schemas.openxmlformats.org/officeDocument/2006/relationships/image" Target="../media/image22.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18.bin"/><Relationship Id="rId5" Type="http://schemas.openxmlformats.org/officeDocument/2006/relationships/image" Target="../media/image21.wmf"/><Relationship Id="rId4" Type="http://schemas.openxmlformats.org/officeDocument/2006/relationships/oleObject" Target="../embeddings/oleObject17.bin"/><Relationship Id="rId9" Type="http://schemas.openxmlformats.org/officeDocument/2006/relationships/image" Target="../media/image23.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ctrTitle"/>
          </p:nvPr>
        </p:nvSpPr>
        <p:spPr>
          <a:xfrm>
            <a:off x="755650" y="1916113"/>
            <a:ext cx="7559675" cy="1152525"/>
          </a:xfrm>
        </p:spPr>
        <p:txBody>
          <a:bodyPr/>
          <a:lstStyle/>
          <a:p>
            <a:pPr eaLnBrk="1" hangingPunct="1"/>
            <a:r>
              <a:rPr lang="el-GR" sz="3200" b="1" dirty="0" smtClean="0"/>
              <a:t>ΕΦΑΡΜΟΣΜΕΝΗ ΣΤΑΤΙΣΤΙΚΗ</a:t>
            </a:r>
            <a:endParaRPr lang="el-GR" altLang="el-GR" sz="3200" b="1" dirty="0" smtClean="0"/>
          </a:p>
        </p:txBody>
      </p:sp>
      <p:sp>
        <p:nvSpPr>
          <p:cNvPr id="16387" name="Υπότιτλος 2"/>
          <p:cNvSpPr>
            <a:spLocks noGrp="1"/>
          </p:cNvSpPr>
          <p:nvPr>
            <p:ph type="subTitle" idx="1"/>
          </p:nvPr>
        </p:nvSpPr>
        <p:spPr>
          <a:xfrm>
            <a:off x="684213" y="3141663"/>
            <a:ext cx="7848600" cy="1871662"/>
          </a:xfrm>
        </p:spPr>
        <p:txBody>
          <a:bodyPr/>
          <a:lstStyle/>
          <a:p>
            <a:pPr eaLnBrk="1" hangingPunct="1">
              <a:lnSpc>
                <a:spcPct val="80000"/>
              </a:lnSpc>
            </a:pPr>
            <a:r>
              <a:rPr lang="el-GR" altLang="el-GR" sz="2800" b="1" dirty="0" smtClean="0">
                <a:solidFill>
                  <a:schemeClr val="tx1"/>
                </a:solidFill>
              </a:rPr>
              <a:t>Ενότητα </a:t>
            </a:r>
            <a:r>
              <a:rPr lang="en-US" altLang="el-GR" sz="2800" b="1" dirty="0" smtClean="0">
                <a:solidFill>
                  <a:schemeClr val="tx1"/>
                </a:solidFill>
              </a:rPr>
              <a:t>3</a:t>
            </a:r>
            <a:r>
              <a:rPr lang="el-GR" altLang="el-GR" sz="2800" b="1" smtClean="0">
                <a:solidFill>
                  <a:schemeClr val="tx1"/>
                </a:solidFill>
              </a:rPr>
              <a:t>: </a:t>
            </a:r>
            <a:r>
              <a:rPr lang="en-US" sz="2800" smtClean="0">
                <a:solidFill>
                  <a:schemeClr val="tx1"/>
                </a:solidFill>
                <a:latin typeface="Arial" pitchFamily="34" charset="0"/>
              </a:rPr>
              <a:t>Factor </a:t>
            </a:r>
            <a:r>
              <a:rPr lang="en-US" sz="2800" dirty="0">
                <a:solidFill>
                  <a:schemeClr val="tx1"/>
                </a:solidFill>
                <a:latin typeface="Arial" pitchFamily="34" charset="0"/>
              </a:rPr>
              <a:t>Analysis</a:t>
            </a:r>
            <a:endParaRPr lang="el-GR" altLang="el-GR" sz="2800" dirty="0">
              <a:solidFill>
                <a:schemeClr val="tx1"/>
              </a:solidFill>
              <a:latin typeface="Arial" pitchFamily="34" charset="0"/>
            </a:endParaRPr>
          </a:p>
        </p:txBody>
      </p:sp>
      <p:pic>
        <p:nvPicPr>
          <p:cNvPr id="16388" name="7 - Εικόνα"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5661025"/>
            <a:ext cx="24447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5589588"/>
            <a:ext cx="431006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cms4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333375"/>
            <a:ext cx="29797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7"/>
          <p:cNvSpPr>
            <a:spLocks noChangeArrowheads="1"/>
          </p:cNvSpPr>
          <p:nvPr/>
        </p:nvSpPr>
        <p:spPr bwMode="auto">
          <a:xfrm>
            <a:off x="2484438" y="46529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l-GR" altLang="el-GR" sz="1800" b="1" i="1" smtClean="0">
                <a:solidFill>
                  <a:srgbClr val="000000"/>
                </a:solidFill>
              </a:rPr>
              <a:t>Ελένη Γάκη</a:t>
            </a:r>
          </a:p>
          <a:p>
            <a:pPr algn="ctr">
              <a:spcBef>
                <a:spcPct val="0"/>
              </a:spcBef>
              <a:buFontTx/>
              <a:buNone/>
            </a:pPr>
            <a:r>
              <a:rPr lang="el-GR" altLang="el-GR" sz="1800" b="1" i="1" smtClean="0">
                <a:solidFill>
                  <a:srgbClr val="000000"/>
                </a:solidFill>
              </a:rPr>
              <a:t>Τμήμα Διοίκησης Επιχειρήσεων</a:t>
            </a:r>
          </a:p>
        </p:txBody>
      </p:sp>
    </p:spTree>
    <p:extLst>
      <p:ext uri="{BB962C8B-B14F-4D97-AF65-F5344CB8AC3E}">
        <p14:creationId xmlns:p14="http://schemas.microsoft.com/office/powerpoint/2010/main" val="3938971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28596" y="714356"/>
            <a:ext cx="7773988" cy="539750"/>
          </a:xfrm>
        </p:spPr>
        <p:txBody>
          <a:bodyPr/>
          <a:lstStyle/>
          <a:p>
            <a:r>
              <a:rPr lang="el-GR" dirty="0"/>
              <a:t>Υποθέσεις Ορθογωνίου Μοντέλου [1]</a:t>
            </a:r>
          </a:p>
        </p:txBody>
      </p:sp>
      <p:sp>
        <p:nvSpPr>
          <p:cNvPr id="17411" name="Rectangle 3"/>
          <p:cNvSpPr>
            <a:spLocks noGrp="1" noChangeArrowheads="1"/>
          </p:cNvSpPr>
          <p:nvPr>
            <p:ph type="body" sz="half" idx="1"/>
          </p:nvPr>
        </p:nvSpPr>
        <p:spPr>
          <a:xfrm>
            <a:off x="2285984" y="2927350"/>
            <a:ext cx="4321175" cy="3930650"/>
          </a:xfrm>
        </p:spPr>
        <p:txBody>
          <a:bodyPr/>
          <a:lstStyle/>
          <a:p>
            <a:pPr marL="609600" indent="-609600">
              <a:buFontTx/>
              <a:buAutoNum type="arabicPeriod"/>
            </a:pPr>
            <a:r>
              <a:rPr lang="el-GR" sz="1800" dirty="0">
                <a:solidFill>
                  <a:srgbClr val="990099"/>
                </a:solidFill>
              </a:rPr>
              <a:t>Ε(</a:t>
            </a:r>
            <a:r>
              <a:rPr lang="en-US" sz="1800" dirty="0">
                <a:solidFill>
                  <a:srgbClr val="990099"/>
                </a:solidFill>
              </a:rPr>
              <a:t>F)=0</a:t>
            </a:r>
          </a:p>
          <a:p>
            <a:pPr marL="609600" indent="-609600">
              <a:buFontTx/>
              <a:buAutoNum type="arabicPeriod"/>
            </a:pPr>
            <a:r>
              <a:rPr lang="en-US" sz="1800" dirty="0" err="1">
                <a:solidFill>
                  <a:schemeClr val="tx2"/>
                </a:solidFill>
              </a:rPr>
              <a:t>Cov</a:t>
            </a:r>
            <a:r>
              <a:rPr lang="el-GR" sz="1800" dirty="0">
                <a:solidFill>
                  <a:schemeClr val="tx2"/>
                </a:solidFill>
              </a:rPr>
              <a:t> </a:t>
            </a:r>
            <a:r>
              <a:rPr lang="en-US" sz="1800" dirty="0">
                <a:solidFill>
                  <a:schemeClr val="tx2"/>
                </a:solidFill>
              </a:rPr>
              <a:t>(F)=I</a:t>
            </a:r>
          </a:p>
          <a:p>
            <a:pPr marL="609600" indent="-609600">
              <a:buFontTx/>
              <a:buAutoNum type="arabicPeriod"/>
            </a:pPr>
            <a:r>
              <a:rPr lang="en-US" sz="1800" dirty="0">
                <a:solidFill>
                  <a:srgbClr val="990099"/>
                </a:solidFill>
              </a:rPr>
              <a:t>E(</a:t>
            </a:r>
            <a:r>
              <a:rPr lang="el-GR" sz="1800" dirty="0">
                <a:solidFill>
                  <a:srgbClr val="990099"/>
                </a:solidFill>
              </a:rPr>
              <a:t>ε)=0</a:t>
            </a:r>
          </a:p>
          <a:p>
            <a:pPr marL="609600" indent="-609600">
              <a:buFontTx/>
              <a:buAutoNum type="arabicPeriod"/>
            </a:pPr>
            <a:r>
              <a:rPr lang="en-US" sz="1800" dirty="0" err="1">
                <a:solidFill>
                  <a:schemeClr val="tx2"/>
                </a:solidFill>
              </a:rPr>
              <a:t>Cov</a:t>
            </a:r>
            <a:r>
              <a:rPr lang="el-GR" sz="1800" dirty="0">
                <a:solidFill>
                  <a:schemeClr val="tx2"/>
                </a:solidFill>
              </a:rPr>
              <a:t> </a:t>
            </a:r>
            <a:r>
              <a:rPr lang="en-US" sz="1800" dirty="0">
                <a:solidFill>
                  <a:schemeClr val="tx2"/>
                </a:solidFill>
              </a:rPr>
              <a:t>(</a:t>
            </a:r>
            <a:r>
              <a:rPr lang="el-GR" sz="1800" dirty="0">
                <a:solidFill>
                  <a:schemeClr val="tx2"/>
                </a:solidFill>
              </a:rPr>
              <a:t>ε</a:t>
            </a:r>
            <a:r>
              <a:rPr lang="en-US" sz="1800" dirty="0">
                <a:solidFill>
                  <a:schemeClr val="tx2"/>
                </a:solidFill>
              </a:rPr>
              <a:t>)=</a:t>
            </a:r>
            <a:r>
              <a:rPr lang="el-GR" sz="1800" dirty="0">
                <a:solidFill>
                  <a:schemeClr val="tx2"/>
                </a:solidFill>
              </a:rPr>
              <a:t>Ψ</a:t>
            </a:r>
          </a:p>
          <a:p>
            <a:pPr marL="609600" indent="-609600">
              <a:buFontTx/>
              <a:buAutoNum type="arabicPeriod"/>
            </a:pPr>
            <a:endParaRPr lang="el-GR" sz="1800" dirty="0">
              <a:solidFill>
                <a:schemeClr val="tx2"/>
              </a:solidFill>
            </a:endParaRPr>
          </a:p>
          <a:p>
            <a:pPr marL="609600" indent="-609600">
              <a:buFontTx/>
              <a:buAutoNum type="arabicPeriod"/>
            </a:pPr>
            <a:endParaRPr lang="el-GR" sz="1800" dirty="0"/>
          </a:p>
          <a:p>
            <a:pPr marL="609600" indent="-609600">
              <a:buFontTx/>
              <a:buAutoNum type="arabicPeriod"/>
            </a:pPr>
            <a:endParaRPr lang="el-GR" sz="1800" dirty="0"/>
          </a:p>
          <a:p>
            <a:pPr marL="609600" indent="-609600">
              <a:buFontTx/>
              <a:buAutoNum type="arabicPeriod"/>
            </a:pPr>
            <a:endParaRPr lang="en-US" sz="1800" dirty="0"/>
          </a:p>
          <a:p>
            <a:pPr marL="609600" indent="-609600">
              <a:buFontTx/>
              <a:buAutoNum type="arabicPeriod"/>
            </a:pPr>
            <a:endParaRPr lang="el-GR" sz="1800" dirty="0">
              <a:solidFill>
                <a:srgbClr val="FF0066"/>
              </a:solidFill>
            </a:endParaRPr>
          </a:p>
          <a:p>
            <a:pPr marL="609600" indent="-609600">
              <a:buFontTx/>
              <a:buAutoNum type="arabicPeriod"/>
            </a:pPr>
            <a:r>
              <a:rPr lang="en-US" sz="1800" dirty="0" err="1">
                <a:solidFill>
                  <a:srgbClr val="FF0066"/>
                </a:solidFill>
              </a:rPr>
              <a:t>Cov</a:t>
            </a:r>
            <a:r>
              <a:rPr lang="en-US" sz="1800" dirty="0">
                <a:solidFill>
                  <a:srgbClr val="FF0066"/>
                </a:solidFill>
              </a:rPr>
              <a:t>(</a:t>
            </a:r>
            <a:r>
              <a:rPr lang="el-GR" sz="1800" dirty="0">
                <a:solidFill>
                  <a:srgbClr val="FF0066"/>
                </a:solidFill>
              </a:rPr>
              <a:t>ε</a:t>
            </a:r>
            <a:r>
              <a:rPr lang="en-US" sz="1800" dirty="0" err="1">
                <a:solidFill>
                  <a:srgbClr val="FF0066"/>
                </a:solidFill>
              </a:rPr>
              <a:t>i,Fj</a:t>
            </a:r>
            <a:r>
              <a:rPr lang="en-US" sz="1800" dirty="0">
                <a:solidFill>
                  <a:srgbClr val="FF0066"/>
                </a:solidFill>
              </a:rPr>
              <a:t>)=0 </a:t>
            </a:r>
            <a:r>
              <a:rPr lang="el-GR" sz="1800" dirty="0">
                <a:solidFill>
                  <a:srgbClr val="FF0066"/>
                </a:solidFill>
              </a:rPr>
              <a:t>για κάθε </a:t>
            </a:r>
            <a:r>
              <a:rPr lang="en-US" sz="1800" dirty="0" err="1">
                <a:solidFill>
                  <a:srgbClr val="FF0066"/>
                </a:solidFill>
              </a:rPr>
              <a:t>i</a:t>
            </a:r>
            <a:r>
              <a:rPr lang="en-US" sz="1800" dirty="0">
                <a:solidFill>
                  <a:srgbClr val="FF0066"/>
                </a:solidFill>
              </a:rPr>
              <a:t>&lt;&gt;j</a:t>
            </a:r>
          </a:p>
          <a:p>
            <a:pPr marL="609600" indent="-609600"/>
            <a:endParaRPr lang="el-GR" sz="1800" dirty="0">
              <a:solidFill>
                <a:srgbClr val="FF0066"/>
              </a:solidFill>
            </a:endParaRPr>
          </a:p>
        </p:txBody>
      </p:sp>
      <p:sp>
        <p:nvSpPr>
          <p:cNvPr id="17412" name="AutoShape 4"/>
          <p:cNvSpPr>
            <a:spLocks noChangeArrowheads="1"/>
          </p:cNvSpPr>
          <p:nvPr/>
        </p:nvSpPr>
        <p:spPr bwMode="auto">
          <a:xfrm>
            <a:off x="5857884" y="4857760"/>
            <a:ext cx="2665413" cy="936625"/>
          </a:xfrm>
          <a:prstGeom prst="wedgeRoundRectCallout">
            <a:avLst>
              <a:gd name="adj1" fmla="val -55657"/>
              <a:gd name="adj2" fmla="val 68134"/>
              <a:gd name="adj3" fmla="val 16667"/>
            </a:avLst>
          </a:prstGeom>
          <a:noFill/>
          <a:ln w="9525">
            <a:solidFill>
              <a:srgbClr val="FF0066"/>
            </a:solidFill>
            <a:miter lim="800000"/>
            <a:headEnd/>
            <a:tailEnd/>
          </a:ln>
          <a:effectLst/>
        </p:spPr>
        <p:txBody>
          <a:bodyPr/>
          <a:lstStyle/>
          <a:p>
            <a:pPr algn="ctr"/>
            <a:r>
              <a:rPr lang="el-GR" sz="1400">
                <a:solidFill>
                  <a:srgbClr val="FF0066"/>
                </a:solidFill>
              </a:rPr>
              <a:t>Οι μοναδικοί παράγοντες και οι κοινοί παράγοντες είναι ασυσχέτιστοι</a:t>
            </a:r>
          </a:p>
          <a:p>
            <a:pPr algn="ctr"/>
            <a:r>
              <a:rPr lang="el-GR" sz="1400" b="1">
                <a:solidFill>
                  <a:srgbClr val="FF0066"/>
                </a:solidFill>
              </a:rPr>
              <a:t>Υπόθεση 5</a:t>
            </a:r>
          </a:p>
        </p:txBody>
      </p:sp>
      <p:sp>
        <p:nvSpPr>
          <p:cNvPr id="17417" name="AutoShape 9"/>
          <p:cNvSpPr>
            <a:spLocks noChangeArrowheads="1"/>
          </p:cNvSpPr>
          <p:nvPr/>
        </p:nvSpPr>
        <p:spPr bwMode="auto">
          <a:xfrm>
            <a:off x="212696" y="2076436"/>
            <a:ext cx="2665412" cy="936625"/>
          </a:xfrm>
          <a:prstGeom prst="wedgeRoundRectCallout">
            <a:avLst>
              <a:gd name="adj1" fmla="val 20995"/>
              <a:gd name="adj2" fmla="val 62032"/>
              <a:gd name="adj3" fmla="val 16667"/>
            </a:avLst>
          </a:prstGeom>
          <a:noFill/>
          <a:ln w="9525">
            <a:solidFill>
              <a:srgbClr val="990099"/>
            </a:solidFill>
            <a:miter lim="800000"/>
            <a:headEnd/>
            <a:tailEnd/>
          </a:ln>
          <a:effectLst/>
        </p:spPr>
        <p:txBody>
          <a:bodyPr/>
          <a:lstStyle/>
          <a:p>
            <a:pPr algn="ctr"/>
            <a:r>
              <a:rPr lang="el-GR" sz="1400">
                <a:solidFill>
                  <a:srgbClr val="990099"/>
                </a:solidFill>
              </a:rPr>
              <a:t>Οι παράγοντες και οι μοναδικοί παράγοντες έχουν μηδενικές μέσες τιμές</a:t>
            </a:r>
          </a:p>
          <a:p>
            <a:pPr algn="ctr"/>
            <a:r>
              <a:rPr lang="el-GR" sz="1400" b="1">
                <a:solidFill>
                  <a:srgbClr val="990099"/>
                </a:solidFill>
              </a:rPr>
              <a:t>Υποθέσεις 1 &amp; 3</a:t>
            </a:r>
          </a:p>
        </p:txBody>
      </p:sp>
      <p:sp>
        <p:nvSpPr>
          <p:cNvPr id="17419" name="Text Box 11"/>
          <p:cNvSpPr txBox="1">
            <a:spLocks noChangeArrowheads="1"/>
          </p:cNvSpPr>
          <p:nvPr/>
        </p:nvSpPr>
        <p:spPr bwMode="auto">
          <a:xfrm>
            <a:off x="357158" y="1428736"/>
            <a:ext cx="7848600" cy="366713"/>
          </a:xfrm>
          <a:prstGeom prst="rect">
            <a:avLst/>
          </a:prstGeom>
          <a:noFill/>
          <a:ln w="9525">
            <a:noFill/>
            <a:miter lim="800000"/>
            <a:headEnd/>
            <a:tailEnd/>
          </a:ln>
          <a:effectLst/>
        </p:spPr>
        <p:txBody>
          <a:bodyPr>
            <a:spAutoFit/>
          </a:bodyPr>
          <a:lstStyle/>
          <a:p>
            <a:r>
              <a:rPr lang="el-GR" dirty="0"/>
              <a:t>Τα δεδομένα προέρχονται από</a:t>
            </a:r>
            <a:r>
              <a:rPr lang="en-US" dirty="0"/>
              <a:t> </a:t>
            </a:r>
            <a:r>
              <a:rPr lang="el-GR" dirty="0" err="1"/>
              <a:t>πολυμεταβλητούς</a:t>
            </a:r>
            <a:r>
              <a:rPr lang="el-GR" dirty="0"/>
              <a:t> κανονικούς πληθυσμούς</a:t>
            </a:r>
          </a:p>
        </p:txBody>
      </p:sp>
      <p:sp>
        <p:nvSpPr>
          <p:cNvPr id="17420" name="AutoShape 12"/>
          <p:cNvSpPr>
            <a:spLocks noChangeArrowheads="1"/>
          </p:cNvSpPr>
          <p:nvPr/>
        </p:nvSpPr>
        <p:spPr bwMode="auto">
          <a:xfrm>
            <a:off x="4643438" y="2214554"/>
            <a:ext cx="2881312" cy="1006475"/>
          </a:xfrm>
          <a:prstGeom prst="wedgeRoundRectCallout">
            <a:avLst>
              <a:gd name="adj1" fmla="val -69065"/>
              <a:gd name="adj2" fmla="val 66245"/>
              <a:gd name="adj3" fmla="val 16667"/>
            </a:avLst>
          </a:prstGeom>
          <a:noFill/>
          <a:ln w="9525">
            <a:solidFill>
              <a:schemeClr val="tx2"/>
            </a:solidFill>
            <a:miter lim="800000"/>
            <a:headEnd/>
            <a:tailEnd/>
          </a:ln>
          <a:effectLst/>
        </p:spPr>
        <p:txBody>
          <a:bodyPr/>
          <a:lstStyle/>
          <a:p>
            <a:pPr algn="ctr"/>
            <a:r>
              <a:rPr lang="el-GR" sz="1400">
                <a:solidFill>
                  <a:schemeClr val="tx2"/>
                </a:solidFill>
              </a:rPr>
              <a:t>Οι παράγοντες και οι μοναδικοί παράγοντες είναι ασυσχέτιστοι μεταξύ τους </a:t>
            </a:r>
          </a:p>
          <a:p>
            <a:pPr algn="ctr"/>
            <a:r>
              <a:rPr lang="el-GR" sz="1400" b="1">
                <a:solidFill>
                  <a:schemeClr val="tx2"/>
                </a:solidFill>
              </a:rPr>
              <a:t>Υποθέσεις 2&amp;4</a:t>
            </a:r>
          </a:p>
        </p:txBody>
      </p:sp>
      <p:sp>
        <p:nvSpPr>
          <p:cNvPr id="17422" name="Text Box 14"/>
          <p:cNvSpPr txBox="1">
            <a:spLocks noChangeArrowheads="1"/>
          </p:cNvSpPr>
          <p:nvPr/>
        </p:nvSpPr>
        <p:spPr bwMode="auto">
          <a:xfrm>
            <a:off x="808038" y="3741738"/>
            <a:ext cx="184150" cy="366712"/>
          </a:xfrm>
          <a:prstGeom prst="rect">
            <a:avLst/>
          </a:prstGeom>
          <a:noFill/>
          <a:ln w="9525">
            <a:noFill/>
            <a:miter lim="800000"/>
            <a:headEnd/>
            <a:tailEnd/>
          </a:ln>
          <a:effectLst/>
        </p:spPr>
        <p:txBody>
          <a:bodyPr wrap="none">
            <a:spAutoFit/>
          </a:bodyPr>
          <a:lstStyle/>
          <a:p>
            <a:endParaRPr lang="el-GR"/>
          </a:p>
        </p:txBody>
      </p:sp>
      <p:graphicFrame>
        <p:nvGraphicFramePr>
          <p:cNvPr id="17424" name="Object 16"/>
          <p:cNvGraphicFramePr>
            <a:graphicFrameLocks noGrp="1" noChangeAspect="1"/>
          </p:cNvGraphicFramePr>
          <p:nvPr>
            <p:ph sz="half" idx="2"/>
          </p:nvPr>
        </p:nvGraphicFramePr>
        <p:xfrm>
          <a:off x="2571736" y="4500570"/>
          <a:ext cx="1704975" cy="1401762"/>
        </p:xfrm>
        <a:graphic>
          <a:graphicData uri="http://schemas.openxmlformats.org/presentationml/2006/ole">
            <mc:AlternateContent xmlns:mc="http://schemas.openxmlformats.org/markup-compatibility/2006">
              <mc:Choice xmlns:v="urn:schemas-microsoft-com:vml" Requires="v">
                <p:oleObj spid="_x0000_s158727" name="Equation" r:id="rId4" imgW="1143000" imgH="939600" progId="Equation.DSMT4">
                  <p:embed/>
                </p:oleObj>
              </mc:Choice>
              <mc:Fallback>
                <p:oleObj name="Equation" r:id="rId4" imgW="1143000" imgH="939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36" y="4500570"/>
                        <a:ext cx="1704975" cy="1401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42910" y="642918"/>
            <a:ext cx="7773988" cy="539750"/>
          </a:xfrm>
        </p:spPr>
        <p:txBody>
          <a:bodyPr/>
          <a:lstStyle/>
          <a:p>
            <a:r>
              <a:rPr lang="el-GR" dirty="0"/>
              <a:t>Υποθέσεις Ορθογωνίου Μοντέλου [</a:t>
            </a:r>
            <a:r>
              <a:rPr lang="en-US" dirty="0"/>
              <a:t>2</a:t>
            </a:r>
            <a:r>
              <a:rPr lang="el-GR" dirty="0"/>
              <a:t>]</a:t>
            </a:r>
          </a:p>
        </p:txBody>
      </p:sp>
      <p:sp>
        <p:nvSpPr>
          <p:cNvPr id="28680" name="Text Box 8"/>
          <p:cNvSpPr txBox="1">
            <a:spLocks noChangeArrowheads="1"/>
          </p:cNvSpPr>
          <p:nvPr/>
        </p:nvSpPr>
        <p:spPr bwMode="auto">
          <a:xfrm>
            <a:off x="808038" y="3741738"/>
            <a:ext cx="184150" cy="366712"/>
          </a:xfrm>
          <a:prstGeom prst="rect">
            <a:avLst/>
          </a:prstGeom>
          <a:noFill/>
          <a:ln w="9525">
            <a:noFill/>
            <a:miter lim="800000"/>
            <a:headEnd/>
            <a:tailEnd/>
          </a:ln>
          <a:effectLst/>
        </p:spPr>
        <p:txBody>
          <a:bodyPr wrap="none">
            <a:spAutoFit/>
          </a:bodyPr>
          <a:lstStyle/>
          <a:p>
            <a:endParaRPr lang="el-GR"/>
          </a:p>
        </p:txBody>
      </p:sp>
      <p:sp>
        <p:nvSpPr>
          <p:cNvPr id="28681" name="Text Box 9"/>
          <p:cNvSpPr txBox="1">
            <a:spLocks noChangeArrowheads="1"/>
          </p:cNvSpPr>
          <p:nvPr/>
        </p:nvSpPr>
        <p:spPr bwMode="auto">
          <a:xfrm>
            <a:off x="571472" y="1857364"/>
            <a:ext cx="8064500" cy="3937000"/>
          </a:xfrm>
          <a:prstGeom prst="rect">
            <a:avLst/>
          </a:prstGeom>
          <a:noFill/>
          <a:ln w="9525">
            <a:noFill/>
            <a:miter lim="800000"/>
            <a:headEnd/>
            <a:tailEnd/>
          </a:ln>
          <a:effectLst/>
        </p:spPr>
        <p:txBody>
          <a:bodyPr>
            <a:spAutoFit/>
          </a:bodyPr>
          <a:lstStyle/>
          <a:p>
            <a:r>
              <a:rPr lang="el-GR" dirty="0"/>
              <a:t>Η υπόθεση 2 σημαίνει ότι</a:t>
            </a:r>
            <a:r>
              <a:rPr lang="en-US" dirty="0"/>
              <a:t> </a:t>
            </a:r>
            <a:r>
              <a:rPr lang="el-GR" dirty="0"/>
              <a:t>οι </a:t>
            </a:r>
            <a:r>
              <a:rPr lang="el-GR" dirty="0">
                <a:solidFill>
                  <a:schemeClr val="tx2"/>
                </a:solidFill>
              </a:rPr>
              <a:t>παράγοντες είναι ορθογώνιοι </a:t>
            </a:r>
            <a:r>
              <a:rPr lang="en-US" dirty="0">
                <a:solidFill>
                  <a:schemeClr val="tx2"/>
                </a:solidFill>
              </a:rPr>
              <a:t> </a:t>
            </a:r>
            <a:r>
              <a:rPr lang="el-GR" dirty="0"/>
              <a:t>μεταξύ τους</a:t>
            </a:r>
            <a:endParaRPr lang="en-US" dirty="0"/>
          </a:p>
          <a:p>
            <a:pPr algn="just"/>
            <a:r>
              <a:rPr lang="en-US" dirty="0"/>
              <a:t>O</a:t>
            </a:r>
            <a:r>
              <a:rPr lang="el-GR" dirty="0"/>
              <a:t>ι </a:t>
            </a:r>
            <a:r>
              <a:rPr lang="el-GR" u="sng" dirty="0"/>
              <a:t>διακυμάνσεις</a:t>
            </a:r>
            <a:r>
              <a:rPr lang="el-GR" dirty="0"/>
              <a:t> των παραγόντων είναι </a:t>
            </a:r>
            <a:r>
              <a:rPr lang="el-GR" u="sng" dirty="0"/>
              <a:t>ίσες με την μονάδα</a:t>
            </a:r>
            <a:r>
              <a:rPr lang="el-GR" dirty="0"/>
              <a:t>, άρα όλοι οι παράγοντες έχουν </a:t>
            </a:r>
            <a:r>
              <a:rPr lang="el-GR" u="sng" dirty="0"/>
              <a:t>την ίδια διακύμανση</a:t>
            </a:r>
            <a:r>
              <a:rPr lang="el-GR" dirty="0"/>
              <a:t>.</a:t>
            </a:r>
          </a:p>
          <a:p>
            <a:endParaRPr lang="el-GR" dirty="0"/>
          </a:p>
          <a:p>
            <a:r>
              <a:rPr lang="el-GR" b="1" dirty="0"/>
              <a:t>Σ=</a:t>
            </a:r>
            <a:r>
              <a:rPr lang="en-US" b="1" dirty="0" err="1"/>
              <a:t>Cov</a:t>
            </a:r>
            <a:r>
              <a:rPr lang="en-US" b="1" dirty="0"/>
              <a:t> </a:t>
            </a:r>
            <a:r>
              <a:rPr lang="el-GR" b="1" dirty="0"/>
              <a:t>(Χ)=</a:t>
            </a:r>
            <a:r>
              <a:rPr lang="en-US" b="1" dirty="0" err="1"/>
              <a:t>Cov</a:t>
            </a:r>
            <a:r>
              <a:rPr lang="en-US" b="1" dirty="0"/>
              <a:t> (LF+</a:t>
            </a:r>
            <a:r>
              <a:rPr lang="el-GR" b="1" dirty="0"/>
              <a:t>ε)</a:t>
            </a:r>
            <a:r>
              <a:rPr lang="en-US" b="1" dirty="0"/>
              <a:t>=L </a:t>
            </a:r>
            <a:r>
              <a:rPr lang="en-US" b="1" dirty="0" err="1"/>
              <a:t>Cov</a:t>
            </a:r>
            <a:r>
              <a:rPr lang="en-US" b="1" dirty="0"/>
              <a:t>(F) L’+ </a:t>
            </a:r>
            <a:r>
              <a:rPr lang="en-US" b="1" dirty="0" err="1"/>
              <a:t>Cov</a:t>
            </a:r>
            <a:r>
              <a:rPr lang="en-US" b="1" dirty="0"/>
              <a:t>(</a:t>
            </a:r>
            <a:r>
              <a:rPr lang="el-GR" b="1" dirty="0"/>
              <a:t>ε)</a:t>
            </a:r>
            <a:r>
              <a:rPr lang="en-US" b="1" dirty="0"/>
              <a:t>=LL’+</a:t>
            </a:r>
            <a:r>
              <a:rPr lang="el-GR" b="1" dirty="0"/>
              <a:t>Ψ</a:t>
            </a:r>
            <a:endParaRPr lang="en-US" b="1" dirty="0"/>
          </a:p>
          <a:p>
            <a:endParaRPr lang="en-US" b="1" dirty="0"/>
          </a:p>
          <a:p>
            <a:r>
              <a:rPr lang="el-GR" dirty="0"/>
              <a:t>Από τις υποθέσεις η </a:t>
            </a:r>
            <a:r>
              <a:rPr lang="el-GR" dirty="0" err="1"/>
              <a:t>συνδιακύμανση</a:t>
            </a:r>
            <a:r>
              <a:rPr lang="el-GR" dirty="0"/>
              <a:t> μεταξύ </a:t>
            </a:r>
            <a:r>
              <a:rPr lang="en-US" dirty="0"/>
              <a:t>F</a:t>
            </a:r>
            <a:r>
              <a:rPr lang="el-GR" dirty="0"/>
              <a:t> και ε είναι μηδέν.</a:t>
            </a:r>
          </a:p>
          <a:p>
            <a:endParaRPr lang="el-GR" dirty="0"/>
          </a:p>
          <a:p>
            <a:r>
              <a:rPr lang="el-GR" dirty="0"/>
              <a:t>Ο πίνακας διακύμανσης μπορεί να διασπαστεί σε 2 μέρη:</a:t>
            </a:r>
          </a:p>
          <a:p>
            <a:pPr lvl="1">
              <a:buSzPct val="110000"/>
              <a:buFont typeface="Wingdings" pitchFamily="2" charset="2"/>
              <a:buChar char="ü"/>
            </a:pPr>
            <a:r>
              <a:rPr lang="el-GR" dirty="0"/>
              <a:t>	το ένα κομμάτι που ερμηνεύουν οι </a:t>
            </a:r>
            <a:r>
              <a:rPr lang="el-GR" dirty="0">
                <a:solidFill>
                  <a:schemeClr val="tx2"/>
                </a:solidFill>
                <a:effectLst>
                  <a:outerShdw blurRad="38100" dist="38100" dir="2700000" algn="tl">
                    <a:srgbClr val="000000">
                      <a:alpha val="43137"/>
                    </a:srgbClr>
                  </a:outerShdw>
                </a:effectLst>
              </a:rPr>
              <a:t>κοινοί παράγοντες </a:t>
            </a:r>
            <a:r>
              <a:rPr lang="el-GR" dirty="0"/>
              <a:t>και ονομάζεται</a:t>
            </a:r>
            <a:r>
              <a:rPr lang="el-GR" b="1" dirty="0">
                <a:solidFill>
                  <a:srgbClr val="990099"/>
                </a:solidFill>
              </a:rPr>
              <a:t> 	</a:t>
            </a:r>
            <a:r>
              <a:rPr lang="el-GR" b="1" dirty="0" err="1">
                <a:solidFill>
                  <a:srgbClr val="990099"/>
                </a:solidFill>
              </a:rPr>
              <a:t>εταιρικότητα</a:t>
            </a:r>
            <a:r>
              <a:rPr lang="el-GR" b="1" dirty="0">
                <a:solidFill>
                  <a:srgbClr val="990099"/>
                </a:solidFill>
              </a:rPr>
              <a:t> </a:t>
            </a:r>
            <a:r>
              <a:rPr lang="el-GR" dirty="0"/>
              <a:t>(</a:t>
            </a:r>
            <a:r>
              <a:rPr lang="en-US" b="1" dirty="0">
                <a:solidFill>
                  <a:srgbClr val="990099"/>
                </a:solidFill>
                <a:effectLst>
                  <a:outerShdw blurRad="38100" dist="38100" dir="2700000" algn="tl">
                    <a:srgbClr val="C0C0C0"/>
                  </a:outerShdw>
                </a:effectLst>
              </a:rPr>
              <a:t>communality</a:t>
            </a:r>
            <a:r>
              <a:rPr lang="en-US" dirty="0"/>
              <a:t>) </a:t>
            </a:r>
            <a:r>
              <a:rPr lang="el-GR" dirty="0"/>
              <a:t>και </a:t>
            </a:r>
          </a:p>
          <a:p>
            <a:pPr lvl="1">
              <a:buSzPct val="110000"/>
              <a:buFont typeface="Wingdings" pitchFamily="2" charset="2"/>
              <a:buChar char="ü"/>
            </a:pPr>
            <a:r>
              <a:rPr lang="el-GR" dirty="0"/>
              <a:t>	το δεύτερο κομμάτι που οφείλεται στους </a:t>
            </a:r>
            <a:r>
              <a:rPr lang="el-GR" dirty="0">
                <a:solidFill>
                  <a:srgbClr val="FF0066"/>
                </a:solidFill>
                <a:effectLst>
                  <a:outerShdw blurRad="38100" dist="38100" dir="2700000" algn="tl">
                    <a:srgbClr val="C0C0C0"/>
                  </a:outerShdw>
                </a:effectLst>
              </a:rPr>
              <a:t>μοναδικούς παράγοντες</a:t>
            </a:r>
            <a:r>
              <a:rPr lang="el-GR" dirty="0"/>
              <a:t> και  	άρα το μοντέλο δεν μπορεί να ερμηνεύσει και ονομάζεται 	</a:t>
            </a:r>
            <a:r>
              <a:rPr lang="el-GR" b="1" dirty="0">
                <a:solidFill>
                  <a:schemeClr val="tx2"/>
                </a:solidFill>
              </a:rPr>
              <a:t>ιδιαιτερότητα</a:t>
            </a:r>
            <a:r>
              <a:rPr lang="el-GR" dirty="0"/>
              <a:t> (</a:t>
            </a:r>
            <a:r>
              <a:rPr lang="en-US" b="1" dirty="0">
                <a:solidFill>
                  <a:schemeClr val="tx2"/>
                </a:solidFill>
                <a:effectLst>
                  <a:outerShdw blurRad="38100" dist="38100" dir="2700000" algn="tl">
                    <a:srgbClr val="C0C0C0"/>
                  </a:outerShdw>
                </a:effectLst>
              </a:rPr>
              <a:t>specificity)</a:t>
            </a:r>
            <a:endParaRPr lang="el-GR" b="1" dirty="0">
              <a:solidFill>
                <a:schemeClr val="tx2"/>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85720" y="1571612"/>
            <a:ext cx="8351838" cy="3657600"/>
          </a:xfrm>
        </p:spPr>
        <p:txBody>
          <a:bodyPr/>
          <a:lstStyle/>
          <a:p>
            <a:pPr>
              <a:buClr>
                <a:schemeClr val="tx2"/>
              </a:buClr>
            </a:pPr>
            <a:r>
              <a:rPr lang="el-GR" sz="1800" dirty="0"/>
              <a:t>Στην παραγοντική ανάλυση στόχος είναι ο υπολογισμός των πινάκων </a:t>
            </a:r>
            <a:r>
              <a:rPr lang="en-US" sz="1800" dirty="0"/>
              <a:t>L </a:t>
            </a:r>
            <a:r>
              <a:rPr lang="el-GR" sz="1800" dirty="0"/>
              <a:t>και </a:t>
            </a:r>
            <a:r>
              <a:rPr lang="el-GR" sz="1800" dirty="0" smtClean="0"/>
              <a:t>Ψ, να αναπαραστήσουμε δηλαδή τον </a:t>
            </a:r>
            <a:r>
              <a:rPr lang="el-GR" sz="1800" dirty="0" smtClean="0">
                <a:solidFill>
                  <a:schemeClr val="tx2"/>
                </a:solidFill>
              </a:rPr>
              <a:t>πίνακα διακύμανσης </a:t>
            </a:r>
            <a:r>
              <a:rPr lang="el-GR" sz="1800" dirty="0" smtClean="0"/>
              <a:t>του πληθυσμού.</a:t>
            </a:r>
            <a:endParaRPr lang="el-GR" sz="1800" dirty="0"/>
          </a:p>
          <a:p>
            <a:pPr>
              <a:buClr>
                <a:schemeClr val="tx2"/>
              </a:buClr>
            </a:pPr>
            <a:endParaRPr lang="el-GR" sz="1800" dirty="0"/>
          </a:p>
          <a:p>
            <a:pPr>
              <a:buClr>
                <a:schemeClr val="tx2"/>
              </a:buClr>
            </a:pPr>
            <a:r>
              <a:rPr lang="el-GR" sz="1800" dirty="0"/>
              <a:t>Τα βήματα που πρέπει να κάνουμε είναι τα εξής:</a:t>
            </a:r>
          </a:p>
          <a:p>
            <a:endParaRPr lang="el-GR" sz="1800" dirty="0"/>
          </a:p>
          <a:p>
            <a:pPr lvl="1"/>
            <a:r>
              <a:rPr lang="el-GR" sz="1600" dirty="0"/>
              <a:t>Έλεγχος αν υπάρχουν </a:t>
            </a:r>
            <a:r>
              <a:rPr lang="el-GR" sz="1600" dirty="0">
                <a:solidFill>
                  <a:srgbClr val="FF0066"/>
                </a:solidFill>
              </a:rPr>
              <a:t>συσχετίσεις ικανοποιητικές</a:t>
            </a:r>
            <a:r>
              <a:rPr lang="el-GR" sz="1600" dirty="0"/>
              <a:t> για να κάνουμε παραγοντική ανάλυση</a:t>
            </a:r>
          </a:p>
          <a:p>
            <a:pPr lvl="1"/>
            <a:endParaRPr lang="el-GR" sz="1600" dirty="0"/>
          </a:p>
          <a:p>
            <a:pPr lvl="1"/>
            <a:r>
              <a:rPr lang="el-GR" sz="1600" dirty="0"/>
              <a:t>Εύρεση του </a:t>
            </a:r>
            <a:r>
              <a:rPr lang="el-GR" sz="1600" dirty="0">
                <a:solidFill>
                  <a:srgbClr val="FF0066"/>
                </a:solidFill>
              </a:rPr>
              <a:t>αριθμού των παραγόντων</a:t>
            </a:r>
            <a:r>
              <a:rPr lang="el-GR" sz="1600" dirty="0"/>
              <a:t> και </a:t>
            </a:r>
            <a:r>
              <a:rPr lang="el-GR" sz="1600" dirty="0">
                <a:solidFill>
                  <a:srgbClr val="FF0066"/>
                </a:solidFill>
              </a:rPr>
              <a:t>εκτίμηση</a:t>
            </a:r>
            <a:r>
              <a:rPr lang="el-GR" sz="1600" dirty="0"/>
              <a:t> των παραμέτρων του μοντέλου</a:t>
            </a:r>
          </a:p>
          <a:p>
            <a:pPr lvl="1"/>
            <a:endParaRPr lang="el-GR" sz="1600" dirty="0"/>
          </a:p>
          <a:p>
            <a:pPr lvl="1"/>
            <a:r>
              <a:rPr lang="el-GR" sz="1600" dirty="0">
                <a:solidFill>
                  <a:srgbClr val="FF0066"/>
                </a:solidFill>
              </a:rPr>
              <a:t>Περιστροφή </a:t>
            </a:r>
            <a:r>
              <a:rPr lang="el-GR" sz="1600" dirty="0"/>
              <a:t>του  μοντέλου με σκοπό να αυξήσουμε την ερμηνευτική του ικανότητα</a:t>
            </a:r>
          </a:p>
          <a:p>
            <a:pPr lvl="1"/>
            <a:endParaRPr lang="el-GR" sz="1600" dirty="0"/>
          </a:p>
          <a:p>
            <a:pPr lvl="1"/>
            <a:r>
              <a:rPr lang="el-GR" sz="1600" dirty="0">
                <a:solidFill>
                  <a:srgbClr val="FF0066"/>
                </a:solidFill>
              </a:rPr>
              <a:t>Εκτίμηση των σκορ</a:t>
            </a:r>
            <a:r>
              <a:rPr lang="el-GR" sz="1600" dirty="0"/>
              <a:t> των παραγόντων για περαιτέρω στατιστική χρήση.</a:t>
            </a:r>
          </a:p>
        </p:txBody>
      </p:sp>
      <p:sp>
        <p:nvSpPr>
          <p:cNvPr id="18436" name="Rectangle 4"/>
          <p:cNvSpPr>
            <a:spLocks noGrp="1" noChangeArrowheads="1"/>
          </p:cNvSpPr>
          <p:nvPr>
            <p:ph type="title"/>
          </p:nvPr>
        </p:nvSpPr>
        <p:spPr>
          <a:xfrm>
            <a:off x="357158" y="642918"/>
            <a:ext cx="7632700" cy="663575"/>
          </a:xfrm>
          <a:noFill/>
          <a:ln/>
        </p:spPr>
        <p:txBody>
          <a:bodyPr/>
          <a:lstStyle/>
          <a:p>
            <a:r>
              <a:rPr lang="el-GR" dirty="0"/>
              <a:t>Βήματα Παραγοντικής Ανάλυσης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1472" y="642918"/>
            <a:ext cx="6870700" cy="612775"/>
          </a:xfrm>
        </p:spPr>
        <p:txBody>
          <a:bodyPr/>
          <a:lstStyle/>
          <a:p>
            <a:r>
              <a:rPr lang="el-GR" dirty="0"/>
              <a:t>Έλεγχος Συσχετίσεων</a:t>
            </a:r>
            <a:r>
              <a:rPr lang="en-US" dirty="0"/>
              <a:t> [1]</a:t>
            </a:r>
            <a:endParaRPr lang="el-GR" dirty="0"/>
          </a:p>
        </p:txBody>
      </p:sp>
      <p:sp>
        <p:nvSpPr>
          <p:cNvPr id="19459" name="Rectangle 3"/>
          <p:cNvSpPr>
            <a:spLocks noGrp="1" noChangeArrowheads="1"/>
          </p:cNvSpPr>
          <p:nvPr>
            <p:ph type="body" idx="1"/>
          </p:nvPr>
        </p:nvSpPr>
        <p:spPr>
          <a:xfrm>
            <a:off x="428595" y="2071679"/>
            <a:ext cx="8215371" cy="1857388"/>
          </a:xfrm>
        </p:spPr>
        <p:txBody>
          <a:bodyPr/>
          <a:lstStyle/>
          <a:p>
            <a:pPr algn="just">
              <a:lnSpc>
                <a:spcPct val="80000"/>
              </a:lnSpc>
            </a:pPr>
            <a:r>
              <a:rPr lang="el-GR" sz="1800" dirty="0"/>
              <a:t>Στην παραγοντική ανάλυση </a:t>
            </a:r>
            <a:r>
              <a:rPr lang="el-GR" sz="1800" i="1" dirty="0">
                <a:solidFill>
                  <a:schemeClr val="tx2"/>
                </a:solidFill>
              </a:rPr>
              <a:t>είναι σημαντικό να υπάρχουν συσχετίσεις</a:t>
            </a:r>
            <a:r>
              <a:rPr lang="el-GR" sz="1800" dirty="0">
                <a:solidFill>
                  <a:schemeClr val="tx2"/>
                </a:solidFill>
              </a:rPr>
              <a:t> </a:t>
            </a:r>
            <a:r>
              <a:rPr lang="el-GR" sz="1800" dirty="0"/>
              <a:t>ανάμεσα στις μεταβλητές γιατί </a:t>
            </a:r>
            <a:r>
              <a:rPr lang="el-GR" sz="1800" u="sng" dirty="0"/>
              <a:t>αυτές τις συσχετίσεις θα προσπαθήσουμε να </a:t>
            </a:r>
            <a:r>
              <a:rPr lang="el-GR" sz="1800" u="sng" dirty="0" smtClean="0"/>
              <a:t>εξηγήσουμε</a:t>
            </a:r>
            <a:r>
              <a:rPr lang="en-US" sz="1800" u="sng" dirty="0" smtClean="0"/>
              <a:t>.</a:t>
            </a:r>
            <a:endParaRPr lang="el-GR" sz="1800" u="sng" dirty="0"/>
          </a:p>
          <a:p>
            <a:pPr algn="just">
              <a:lnSpc>
                <a:spcPct val="80000"/>
              </a:lnSpc>
            </a:pPr>
            <a:endParaRPr lang="el-GR" sz="1800" dirty="0"/>
          </a:p>
          <a:p>
            <a:pPr algn="just">
              <a:lnSpc>
                <a:spcPct val="80000"/>
              </a:lnSpc>
            </a:pPr>
            <a:r>
              <a:rPr lang="el-GR" sz="1800" dirty="0"/>
              <a:t>Τι </a:t>
            </a:r>
            <a:r>
              <a:rPr lang="el-GR" sz="1800" b="1" i="1" u="sng" dirty="0"/>
              <a:t>σημαίνει μεγάλες</a:t>
            </a:r>
            <a:r>
              <a:rPr lang="el-GR" sz="1800" dirty="0"/>
              <a:t> </a:t>
            </a:r>
            <a:r>
              <a:rPr lang="el-GR" sz="1800" b="1" i="1" dirty="0"/>
              <a:t>συσχετίσεις</a:t>
            </a:r>
            <a:r>
              <a:rPr lang="el-GR" sz="1800" dirty="0"/>
              <a:t>?? </a:t>
            </a:r>
          </a:p>
          <a:p>
            <a:pPr lvl="1" algn="just">
              <a:lnSpc>
                <a:spcPct val="80000"/>
              </a:lnSpc>
              <a:buFontTx/>
              <a:buNone/>
            </a:pPr>
            <a:r>
              <a:rPr lang="el-GR" sz="1800" dirty="0"/>
              <a:t>	Τιμές μεγαλύτερες του 0.40 σε απόλυτη τιμή είναι ευπρόσδεκτες.</a:t>
            </a:r>
          </a:p>
          <a:p>
            <a:pPr algn="just">
              <a:lnSpc>
                <a:spcPct val="80000"/>
              </a:lnSpc>
            </a:pPr>
            <a:endParaRPr lang="el-GR" sz="1800" dirty="0"/>
          </a:p>
          <a:p>
            <a:pPr algn="just">
              <a:lnSpc>
                <a:spcPct val="80000"/>
              </a:lnSpc>
              <a:buNone/>
            </a:pPr>
            <a:endParaRPr lang="el-GR" sz="1800" dirty="0"/>
          </a:p>
          <a:p>
            <a:pPr algn="just">
              <a:lnSpc>
                <a:spcPct val="80000"/>
              </a:lnSpc>
              <a:buFontTx/>
              <a:buNone/>
            </a:pPr>
            <a:endParaRPr lang="el-GR" sz="1800" dirty="0"/>
          </a:p>
        </p:txBody>
      </p:sp>
      <p:sp>
        <p:nvSpPr>
          <p:cNvPr id="4" name="3 - TextBox"/>
          <p:cNvSpPr txBox="1"/>
          <p:nvPr/>
        </p:nvSpPr>
        <p:spPr>
          <a:xfrm>
            <a:off x="1142976" y="4143380"/>
            <a:ext cx="7072362" cy="92333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8100000" scaled="1"/>
            <a:tileRect/>
          </a:gradFill>
        </p:spPr>
        <p:txBody>
          <a:bodyPr wrap="square" rtlCol="0">
            <a:spAutoFit/>
          </a:bodyPr>
          <a:lstStyle/>
          <a:p>
            <a:pPr algn="just"/>
            <a:r>
              <a:rPr lang="el-GR" b="1" dirty="0" smtClean="0"/>
              <a:t>ΘΥΜΗΘΕΙΤΕ</a:t>
            </a:r>
            <a:r>
              <a:rPr lang="el-GR" dirty="0" smtClean="0"/>
              <a:t>: Αν υπάρχει κάποια ή κάποιες μεταβλητές που είναι ασυσχέτιστες με τις υπόλοιπες, καλό θα ήταν να τις αγνοήσουμε, αφού θα προκύψουν  μόνες τους ως ξεχωριστός παράγοντας.  </a:t>
            </a:r>
          </a:p>
        </p:txBody>
      </p:sp>
      <p:sp>
        <p:nvSpPr>
          <p:cNvPr id="6" name="5 - Κουμπί ενέργειας: Πληροφορίες">
            <a:hlinkClick r:id="" action="ppaction://noaction" highlightClick="1"/>
          </p:cNvPr>
          <p:cNvSpPr/>
          <p:nvPr/>
        </p:nvSpPr>
        <p:spPr>
          <a:xfrm>
            <a:off x="642910" y="4214818"/>
            <a:ext cx="357190" cy="785818"/>
          </a:xfrm>
          <a:prstGeom prst="actionButtonInformation">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42910" y="642918"/>
            <a:ext cx="6870700" cy="684213"/>
          </a:xfrm>
        </p:spPr>
        <p:txBody>
          <a:bodyPr/>
          <a:lstStyle/>
          <a:p>
            <a:r>
              <a:rPr lang="el-GR"/>
              <a:t>Έλεγχος Συσχετίσεων</a:t>
            </a:r>
            <a:r>
              <a:rPr lang="en-US"/>
              <a:t> [2]</a:t>
            </a:r>
            <a:endParaRPr lang="el-GR"/>
          </a:p>
        </p:txBody>
      </p:sp>
      <p:sp>
        <p:nvSpPr>
          <p:cNvPr id="20483" name="Rectangle 3"/>
          <p:cNvSpPr>
            <a:spLocks noGrp="1" noChangeArrowheads="1"/>
          </p:cNvSpPr>
          <p:nvPr>
            <p:ph type="body" sz="half" idx="1"/>
          </p:nvPr>
        </p:nvSpPr>
        <p:spPr>
          <a:xfrm>
            <a:off x="642910" y="1428736"/>
            <a:ext cx="7989887" cy="3657600"/>
          </a:xfrm>
        </p:spPr>
        <p:txBody>
          <a:bodyPr/>
          <a:lstStyle/>
          <a:p>
            <a:pPr algn="just">
              <a:lnSpc>
                <a:spcPct val="80000"/>
              </a:lnSpc>
            </a:pPr>
            <a:endParaRPr lang="el-GR" sz="1600" dirty="0"/>
          </a:p>
          <a:p>
            <a:pPr algn="just">
              <a:lnSpc>
                <a:spcPct val="80000"/>
              </a:lnSpc>
              <a:buFontTx/>
              <a:buNone/>
            </a:pPr>
            <a:r>
              <a:rPr lang="el-GR" sz="1600" dirty="0">
                <a:solidFill>
                  <a:srgbClr val="660033"/>
                </a:solidFill>
              </a:rPr>
              <a:t>(α) Στατιστική σημαντικότητα ενός δειγματικού συντελεστή συσχέτισης</a:t>
            </a:r>
          </a:p>
          <a:p>
            <a:pPr algn="just">
              <a:lnSpc>
                <a:spcPct val="80000"/>
              </a:lnSpc>
              <a:buFontTx/>
              <a:buNone/>
            </a:pPr>
            <a:endParaRPr lang="el-GR" sz="1600" dirty="0"/>
          </a:p>
          <a:p>
            <a:pPr algn="just">
              <a:buFontTx/>
              <a:buNone/>
            </a:pPr>
            <a:r>
              <a:rPr lang="el-GR" sz="1600" b="1" dirty="0"/>
              <a:t>Η</a:t>
            </a:r>
            <a:r>
              <a:rPr lang="el-GR" sz="1600" b="1" baseline="-25000" dirty="0"/>
              <a:t>0</a:t>
            </a:r>
            <a:r>
              <a:rPr lang="el-GR" sz="1600" b="1" dirty="0"/>
              <a:t>: ρ=0 έναντι</a:t>
            </a:r>
          </a:p>
          <a:p>
            <a:pPr algn="just">
              <a:buFontTx/>
              <a:buNone/>
            </a:pPr>
            <a:r>
              <a:rPr lang="el-GR" sz="1600" b="1" dirty="0"/>
              <a:t>Η</a:t>
            </a:r>
            <a:r>
              <a:rPr lang="el-GR" sz="1600" b="1" baseline="-25000" dirty="0"/>
              <a:t>1</a:t>
            </a:r>
            <a:r>
              <a:rPr lang="el-GR" sz="1600" b="1" dirty="0"/>
              <a:t>: ρ&lt;&gt;0</a:t>
            </a:r>
          </a:p>
          <a:p>
            <a:pPr algn="just">
              <a:buFontTx/>
              <a:buNone/>
            </a:pPr>
            <a:endParaRPr lang="el-GR" sz="1600" b="1" dirty="0"/>
          </a:p>
          <a:p>
            <a:pPr algn="just">
              <a:lnSpc>
                <a:spcPct val="80000"/>
              </a:lnSpc>
              <a:buFontTx/>
              <a:buNone/>
            </a:pPr>
            <a:r>
              <a:rPr lang="el-GR" sz="1600" dirty="0" err="1"/>
              <a:t>Ελεγχοσυνάρτηση</a:t>
            </a:r>
            <a:endParaRPr lang="el-GR" sz="1600" dirty="0"/>
          </a:p>
          <a:p>
            <a:pPr algn="just">
              <a:lnSpc>
                <a:spcPct val="80000"/>
              </a:lnSpc>
              <a:buFontTx/>
              <a:buNone/>
            </a:pPr>
            <a:endParaRPr lang="el-GR" sz="1600" dirty="0"/>
          </a:p>
          <a:p>
            <a:pPr algn="just">
              <a:lnSpc>
                <a:spcPct val="80000"/>
              </a:lnSpc>
              <a:buFontTx/>
              <a:buNone/>
            </a:pPr>
            <a:endParaRPr lang="el-GR" sz="1600" dirty="0"/>
          </a:p>
          <a:p>
            <a:pPr algn="just">
              <a:lnSpc>
                <a:spcPct val="80000"/>
              </a:lnSpc>
              <a:buFontTx/>
              <a:buNone/>
            </a:pPr>
            <a:endParaRPr lang="el-GR" sz="1600" dirty="0"/>
          </a:p>
          <a:p>
            <a:pPr algn="just">
              <a:lnSpc>
                <a:spcPct val="80000"/>
              </a:lnSpc>
              <a:buFontTx/>
              <a:buNone/>
            </a:pPr>
            <a:endParaRPr lang="el-GR" sz="1600" dirty="0"/>
          </a:p>
          <a:p>
            <a:pPr algn="just">
              <a:lnSpc>
                <a:spcPct val="80000"/>
              </a:lnSpc>
            </a:pPr>
            <a:r>
              <a:rPr lang="el-GR" sz="1600" dirty="0"/>
              <a:t>Ο παραπάνω έλεγχος χρησιμοποιείται μόνο στη </a:t>
            </a:r>
            <a:r>
              <a:rPr lang="el-GR" sz="1600" dirty="0">
                <a:solidFill>
                  <a:srgbClr val="FF0066"/>
                </a:solidFill>
              </a:rPr>
              <a:t>περίπτωση που ρ=0</a:t>
            </a:r>
            <a:r>
              <a:rPr lang="el-GR" sz="1600" dirty="0"/>
              <a:t> γιατί αλλιώς αλλάζει η </a:t>
            </a:r>
            <a:r>
              <a:rPr lang="el-GR" sz="1600" dirty="0" err="1"/>
              <a:t>ελεγχοσυνάρτηση</a:t>
            </a:r>
            <a:endParaRPr lang="el-GR" sz="1600" dirty="0"/>
          </a:p>
          <a:p>
            <a:pPr algn="just">
              <a:lnSpc>
                <a:spcPct val="80000"/>
              </a:lnSpc>
            </a:pPr>
            <a:endParaRPr lang="el-GR" sz="1600" dirty="0"/>
          </a:p>
          <a:p>
            <a:pPr algn="just">
              <a:lnSpc>
                <a:spcPct val="80000"/>
              </a:lnSpc>
            </a:pPr>
            <a:r>
              <a:rPr lang="el-GR" sz="1600" dirty="0"/>
              <a:t>Απόρριψη της </a:t>
            </a:r>
            <a:r>
              <a:rPr lang="el-GR" sz="1600" dirty="0" err="1"/>
              <a:t>Ηο</a:t>
            </a:r>
            <a:r>
              <a:rPr lang="el-GR" sz="1600" dirty="0">
                <a:solidFill>
                  <a:srgbClr val="3333CC"/>
                </a:solidFill>
              </a:rPr>
              <a:t> σημαίνει</a:t>
            </a:r>
            <a:r>
              <a:rPr lang="el-GR" sz="1600" dirty="0"/>
              <a:t> ότι υπάρχει </a:t>
            </a:r>
            <a:r>
              <a:rPr lang="el-GR" sz="1600" dirty="0" smtClean="0">
                <a:solidFill>
                  <a:srgbClr val="3333CC"/>
                </a:solidFill>
              </a:rPr>
              <a:t>συσχέτιση</a:t>
            </a:r>
            <a:r>
              <a:rPr lang="el-GR" sz="1600" dirty="0"/>
              <a:t>. </a:t>
            </a:r>
          </a:p>
          <a:p>
            <a:pPr algn="just">
              <a:lnSpc>
                <a:spcPct val="80000"/>
              </a:lnSpc>
            </a:pPr>
            <a:endParaRPr lang="el-GR" sz="1600" dirty="0"/>
          </a:p>
          <a:p>
            <a:pPr algn="just">
              <a:lnSpc>
                <a:spcPct val="80000"/>
              </a:lnSpc>
            </a:pPr>
            <a:r>
              <a:rPr lang="el-GR" sz="1600" dirty="0"/>
              <a:t>Για σχετικά </a:t>
            </a:r>
            <a:r>
              <a:rPr lang="el-GR" sz="1600" dirty="0" smtClean="0"/>
              <a:t>μέτρια μεγέθη</a:t>
            </a:r>
            <a:r>
              <a:rPr lang="en-US" sz="1600" dirty="0" smtClean="0"/>
              <a:t>,</a:t>
            </a:r>
            <a:r>
              <a:rPr lang="el-GR" sz="1600" dirty="0" smtClean="0"/>
              <a:t> </a:t>
            </a:r>
            <a:r>
              <a:rPr lang="el-GR" sz="1600" dirty="0"/>
              <a:t>δειγματικές συσχετίσεις τάξης 0.10 μπορεί να είναι στατιστικά σημαντικές, έστω και αν είναι πολύ χαμηλή τιμή. </a:t>
            </a:r>
            <a:r>
              <a:rPr lang="el-GR" sz="1600" dirty="0">
                <a:solidFill>
                  <a:srgbClr val="990099"/>
                </a:solidFill>
              </a:rPr>
              <a:t>Άρα μη μηδενική συσχέτιση δεν σημαίνει ότι υπάρχει έντονη συσχέτιση μεταξύ των μεταβλητών. (ΠΡΟΣΟΧΗ)</a:t>
            </a:r>
          </a:p>
        </p:txBody>
      </p:sp>
      <p:graphicFrame>
        <p:nvGraphicFramePr>
          <p:cNvPr id="20484" name="Object 4"/>
          <p:cNvGraphicFramePr>
            <a:graphicFrameLocks noGrp="1" noChangeAspect="1"/>
          </p:cNvGraphicFramePr>
          <p:nvPr>
            <p:ph sz="half" idx="2"/>
          </p:nvPr>
        </p:nvGraphicFramePr>
        <p:xfrm>
          <a:off x="2643174" y="2714620"/>
          <a:ext cx="4353532" cy="1143008"/>
        </p:xfrm>
        <a:graphic>
          <a:graphicData uri="http://schemas.openxmlformats.org/presentationml/2006/ole">
            <mc:AlternateContent xmlns:mc="http://schemas.openxmlformats.org/markup-compatibility/2006">
              <mc:Choice xmlns:v="urn:schemas-microsoft-com:vml" Requires="v">
                <p:oleObj spid="_x0000_s159751" name="Equation" r:id="rId4" imgW="3492360" imgH="914400" progId="Equation.DSMT4">
                  <p:embed/>
                </p:oleObj>
              </mc:Choice>
              <mc:Fallback>
                <p:oleObj name="Equation" r:id="rId4" imgW="3492360" imgH="9144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174" y="2714620"/>
                        <a:ext cx="4353532" cy="1143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71472" y="571480"/>
            <a:ext cx="6870700" cy="755650"/>
          </a:xfrm>
        </p:spPr>
        <p:txBody>
          <a:bodyPr/>
          <a:lstStyle/>
          <a:p>
            <a:r>
              <a:rPr lang="el-GR" dirty="0"/>
              <a:t>Έλεγχος Συσχετίσεων</a:t>
            </a:r>
            <a:r>
              <a:rPr lang="en-US" dirty="0"/>
              <a:t> [3]</a:t>
            </a:r>
            <a:endParaRPr lang="el-GR" dirty="0"/>
          </a:p>
        </p:txBody>
      </p:sp>
      <p:sp>
        <p:nvSpPr>
          <p:cNvPr id="21507" name="Rectangle 3"/>
          <p:cNvSpPr>
            <a:spLocks noGrp="1" noChangeArrowheads="1"/>
          </p:cNvSpPr>
          <p:nvPr>
            <p:ph type="body" sz="half" idx="1"/>
          </p:nvPr>
        </p:nvSpPr>
        <p:spPr>
          <a:xfrm>
            <a:off x="500034" y="1357298"/>
            <a:ext cx="8135937" cy="4032250"/>
          </a:xfrm>
        </p:spPr>
        <p:txBody>
          <a:bodyPr/>
          <a:lstStyle/>
          <a:p>
            <a:pPr>
              <a:lnSpc>
                <a:spcPct val="80000"/>
              </a:lnSpc>
            </a:pPr>
            <a:endParaRPr lang="el-GR" dirty="0"/>
          </a:p>
          <a:p>
            <a:pPr>
              <a:lnSpc>
                <a:spcPct val="80000"/>
              </a:lnSpc>
              <a:buFontTx/>
              <a:buNone/>
            </a:pPr>
            <a:r>
              <a:rPr lang="el-GR" dirty="0">
                <a:solidFill>
                  <a:srgbClr val="660033"/>
                </a:solidFill>
              </a:rPr>
              <a:t>(β) Στατιστική σημαντικότητα ενός δειγματικού συντελεστή συσχέτισης</a:t>
            </a:r>
          </a:p>
          <a:p>
            <a:pPr>
              <a:buFontTx/>
              <a:buNone/>
            </a:pPr>
            <a:endParaRPr lang="el-GR" dirty="0"/>
          </a:p>
          <a:p>
            <a:pPr>
              <a:buFontTx/>
              <a:buNone/>
            </a:pPr>
            <a:r>
              <a:rPr lang="el-GR" b="1" dirty="0"/>
              <a:t>Η</a:t>
            </a:r>
            <a:r>
              <a:rPr lang="el-GR" b="1" baseline="-25000" dirty="0"/>
              <a:t>0</a:t>
            </a:r>
            <a:r>
              <a:rPr lang="el-GR" b="1" dirty="0"/>
              <a:t>: </a:t>
            </a:r>
            <a:r>
              <a:rPr lang="el-GR" b="1" dirty="0" err="1"/>
              <a:t>ρ=ρ</a:t>
            </a:r>
            <a:r>
              <a:rPr lang="el-GR" b="1" baseline="-25000" dirty="0" err="1"/>
              <a:t>ο</a:t>
            </a:r>
            <a:r>
              <a:rPr lang="el-GR" b="1" dirty="0"/>
              <a:t> έναντι</a:t>
            </a:r>
          </a:p>
          <a:p>
            <a:pPr>
              <a:buFontTx/>
              <a:buNone/>
            </a:pPr>
            <a:r>
              <a:rPr lang="el-GR" b="1" dirty="0"/>
              <a:t>Η</a:t>
            </a:r>
            <a:r>
              <a:rPr lang="el-GR" b="1" baseline="-25000" dirty="0"/>
              <a:t>1</a:t>
            </a:r>
            <a:r>
              <a:rPr lang="el-GR" b="1" dirty="0"/>
              <a:t>: </a:t>
            </a:r>
            <a:r>
              <a:rPr lang="el-GR" b="1" dirty="0" err="1"/>
              <a:t>ρ&lt;&gt;ρ</a:t>
            </a:r>
            <a:r>
              <a:rPr lang="el-GR" b="1" baseline="-25000" dirty="0" err="1"/>
              <a:t>ο</a:t>
            </a:r>
            <a:endParaRPr lang="el-GR" b="1" baseline="-25000" dirty="0"/>
          </a:p>
          <a:p>
            <a:pPr>
              <a:buFontTx/>
              <a:buNone/>
            </a:pPr>
            <a:endParaRPr lang="el-GR" b="1" dirty="0"/>
          </a:p>
          <a:p>
            <a:pPr>
              <a:lnSpc>
                <a:spcPct val="80000"/>
              </a:lnSpc>
              <a:buFontTx/>
              <a:buNone/>
            </a:pPr>
            <a:r>
              <a:rPr lang="el-GR" dirty="0" err="1"/>
              <a:t>Ελεγχοσυνάρτηση</a:t>
            </a:r>
            <a:endParaRPr lang="el-GR" dirty="0"/>
          </a:p>
          <a:p>
            <a:pPr>
              <a:lnSpc>
                <a:spcPct val="80000"/>
              </a:lnSpc>
              <a:buFontTx/>
              <a:buNone/>
            </a:pPr>
            <a:endParaRPr lang="el-GR" dirty="0"/>
          </a:p>
          <a:p>
            <a:pPr>
              <a:lnSpc>
                <a:spcPct val="80000"/>
              </a:lnSpc>
              <a:buFontTx/>
              <a:buNone/>
            </a:pPr>
            <a:endParaRPr lang="el-GR" dirty="0"/>
          </a:p>
          <a:p>
            <a:pPr>
              <a:lnSpc>
                <a:spcPct val="80000"/>
              </a:lnSpc>
              <a:buFontTx/>
              <a:buNone/>
            </a:pPr>
            <a:endParaRPr lang="el-GR" dirty="0"/>
          </a:p>
          <a:p>
            <a:pPr>
              <a:lnSpc>
                <a:spcPct val="80000"/>
              </a:lnSpc>
              <a:buFontTx/>
              <a:buNone/>
            </a:pPr>
            <a:endParaRPr lang="el-GR" dirty="0"/>
          </a:p>
          <a:p>
            <a:pPr>
              <a:lnSpc>
                <a:spcPct val="80000"/>
              </a:lnSpc>
            </a:pPr>
            <a:endParaRPr lang="el-GR" dirty="0"/>
          </a:p>
          <a:p>
            <a:pPr>
              <a:lnSpc>
                <a:spcPct val="80000"/>
              </a:lnSpc>
            </a:pPr>
            <a:endParaRPr lang="el-GR" dirty="0"/>
          </a:p>
          <a:p>
            <a:pPr>
              <a:lnSpc>
                <a:spcPct val="80000"/>
              </a:lnSpc>
            </a:pPr>
            <a:endParaRPr lang="el-GR" dirty="0"/>
          </a:p>
          <a:p>
            <a:pPr>
              <a:lnSpc>
                <a:spcPct val="80000"/>
              </a:lnSpc>
            </a:pPr>
            <a:endParaRPr lang="el-GR" dirty="0"/>
          </a:p>
          <a:p>
            <a:pPr>
              <a:lnSpc>
                <a:spcPct val="80000"/>
              </a:lnSpc>
            </a:pPr>
            <a:r>
              <a:rPr lang="el-GR" dirty="0"/>
              <a:t>Για τον έλεγχο χρειάζεται η τιμή κάτω από τη μηδενική υπόθεση να μην είναι κοντά στο +1 ή το -1.</a:t>
            </a:r>
          </a:p>
          <a:p>
            <a:pPr>
              <a:lnSpc>
                <a:spcPct val="80000"/>
              </a:lnSpc>
            </a:pPr>
            <a:endParaRPr lang="el-GR" dirty="0"/>
          </a:p>
        </p:txBody>
      </p:sp>
      <p:graphicFrame>
        <p:nvGraphicFramePr>
          <p:cNvPr id="21508" name="Object 4"/>
          <p:cNvGraphicFramePr>
            <a:graphicFrameLocks noGrp="1" noChangeAspect="1"/>
          </p:cNvGraphicFramePr>
          <p:nvPr>
            <p:ph sz="half" idx="2"/>
          </p:nvPr>
        </p:nvGraphicFramePr>
        <p:xfrm>
          <a:off x="1500166" y="3571876"/>
          <a:ext cx="6271796" cy="1714512"/>
        </p:xfrm>
        <a:graphic>
          <a:graphicData uri="http://schemas.openxmlformats.org/presentationml/2006/ole">
            <mc:AlternateContent xmlns:mc="http://schemas.openxmlformats.org/markup-compatibility/2006">
              <mc:Choice xmlns:v="urn:schemas-microsoft-com:vml" Requires="v">
                <p:oleObj spid="_x0000_s160775" name="Equation" r:id="rId4" imgW="4838400" imgH="1320480" progId="Equation.DSMT4">
                  <p:embed/>
                </p:oleObj>
              </mc:Choice>
              <mc:Fallback>
                <p:oleObj name="Equation" r:id="rId4" imgW="4838400" imgH="13204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0166" y="3571876"/>
                        <a:ext cx="6271796" cy="171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14348" y="714356"/>
            <a:ext cx="6870700" cy="539750"/>
          </a:xfrm>
        </p:spPr>
        <p:txBody>
          <a:bodyPr/>
          <a:lstStyle/>
          <a:p>
            <a:r>
              <a:rPr lang="el-GR" dirty="0"/>
              <a:t>Έλεγχος Συσχετίσεων</a:t>
            </a:r>
            <a:r>
              <a:rPr lang="en-US" dirty="0"/>
              <a:t> [4]</a:t>
            </a:r>
            <a:endParaRPr lang="el-GR" dirty="0"/>
          </a:p>
        </p:txBody>
      </p:sp>
      <p:sp>
        <p:nvSpPr>
          <p:cNvPr id="22531" name="Rectangle 3"/>
          <p:cNvSpPr>
            <a:spLocks noGrp="1" noChangeArrowheads="1"/>
          </p:cNvSpPr>
          <p:nvPr>
            <p:ph type="body" sz="half" idx="1"/>
          </p:nvPr>
        </p:nvSpPr>
        <p:spPr>
          <a:xfrm>
            <a:off x="250825" y="1428736"/>
            <a:ext cx="8536017" cy="4248150"/>
          </a:xfrm>
        </p:spPr>
        <p:txBody>
          <a:bodyPr/>
          <a:lstStyle/>
          <a:p>
            <a:pPr>
              <a:lnSpc>
                <a:spcPct val="80000"/>
              </a:lnSpc>
              <a:buFontTx/>
              <a:buNone/>
            </a:pPr>
            <a:r>
              <a:rPr lang="el-GR" sz="1600" dirty="0"/>
              <a:t>	</a:t>
            </a:r>
            <a:r>
              <a:rPr lang="el-GR" sz="1600" dirty="0">
                <a:solidFill>
                  <a:srgbClr val="660033"/>
                </a:solidFill>
              </a:rPr>
              <a:t>(</a:t>
            </a:r>
            <a:r>
              <a:rPr lang="el-GR" sz="1600" dirty="0" err="1">
                <a:solidFill>
                  <a:srgbClr val="660033"/>
                </a:solidFill>
              </a:rPr>
              <a:t>γ.1</a:t>
            </a:r>
            <a:r>
              <a:rPr lang="el-GR" sz="1600" dirty="0">
                <a:solidFill>
                  <a:srgbClr val="660033"/>
                </a:solidFill>
              </a:rPr>
              <a:t>) έλεγχος αν υπάρχουν συσχετίσεις στα δεδομένα </a:t>
            </a:r>
          </a:p>
          <a:p>
            <a:pPr>
              <a:lnSpc>
                <a:spcPct val="80000"/>
              </a:lnSpc>
              <a:buFontTx/>
              <a:buNone/>
            </a:pPr>
            <a:r>
              <a:rPr lang="el-GR" sz="1600" dirty="0">
                <a:solidFill>
                  <a:srgbClr val="660033"/>
                </a:solidFill>
              </a:rPr>
              <a:t>			(θα χρησιμοποιήσουμε τον έλεγχο σφαιρικότητας </a:t>
            </a:r>
            <a:r>
              <a:rPr lang="en-US" sz="1600" dirty="0" smtClean="0">
                <a:solidFill>
                  <a:srgbClr val="660033"/>
                </a:solidFill>
              </a:rPr>
              <a:t>Bartlett</a:t>
            </a:r>
            <a:r>
              <a:rPr lang="el-GR" sz="1600" dirty="0" smtClean="0">
                <a:solidFill>
                  <a:srgbClr val="660033"/>
                </a:solidFill>
              </a:rPr>
              <a:t>)</a:t>
            </a:r>
            <a:endParaRPr lang="el-GR" sz="1600" dirty="0">
              <a:solidFill>
                <a:srgbClr val="660033"/>
              </a:solidFill>
            </a:endParaRPr>
          </a:p>
          <a:p>
            <a:pPr>
              <a:buFontTx/>
              <a:buNone/>
            </a:pPr>
            <a:endParaRPr lang="el-GR" sz="1600" dirty="0">
              <a:solidFill>
                <a:srgbClr val="660033"/>
              </a:solidFill>
            </a:endParaRPr>
          </a:p>
          <a:p>
            <a:pPr>
              <a:spcBef>
                <a:spcPct val="0"/>
              </a:spcBef>
              <a:spcAft>
                <a:spcPct val="15000"/>
              </a:spcAft>
              <a:buFontTx/>
              <a:buNone/>
            </a:pPr>
            <a:r>
              <a:rPr lang="el-GR" sz="1600" b="1" dirty="0"/>
              <a:t>	Η</a:t>
            </a:r>
            <a:r>
              <a:rPr lang="el-GR" sz="1600" b="1" baseline="-25000" dirty="0"/>
              <a:t>0</a:t>
            </a:r>
            <a:r>
              <a:rPr lang="el-GR" sz="1600" b="1" dirty="0"/>
              <a:t>: Σ=σ</a:t>
            </a:r>
            <a:r>
              <a:rPr lang="el-GR" sz="1600" b="1" baseline="30000" dirty="0"/>
              <a:t>2</a:t>
            </a:r>
            <a:r>
              <a:rPr lang="el-GR" sz="1600" b="1" dirty="0"/>
              <a:t>Ι</a:t>
            </a:r>
            <a:r>
              <a:rPr lang="el-GR" sz="1600" b="1" baseline="-25000" dirty="0"/>
              <a:t>ρ</a:t>
            </a:r>
            <a:r>
              <a:rPr lang="el-GR" sz="1600" b="1" dirty="0"/>
              <a:t> έναντι</a:t>
            </a:r>
          </a:p>
          <a:p>
            <a:pPr>
              <a:spcBef>
                <a:spcPct val="0"/>
              </a:spcBef>
              <a:spcAft>
                <a:spcPct val="15000"/>
              </a:spcAft>
              <a:buFontTx/>
              <a:buNone/>
            </a:pPr>
            <a:r>
              <a:rPr lang="el-GR" sz="1600" b="1" dirty="0"/>
              <a:t>	Η</a:t>
            </a:r>
            <a:r>
              <a:rPr lang="el-GR" sz="1600" b="1" baseline="-25000" dirty="0"/>
              <a:t>1</a:t>
            </a:r>
            <a:r>
              <a:rPr lang="el-GR" sz="1600" b="1" dirty="0"/>
              <a:t>: Σ&lt;&gt;σ</a:t>
            </a:r>
            <a:r>
              <a:rPr lang="el-GR" sz="1600" b="1" baseline="30000" dirty="0"/>
              <a:t>2</a:t>
            </a:r>
            <a:r>
              <a:rPr lang="el-GR" sz="1600" b="1" dirty="0"/>
              <a:t>Ι</a:t>
            </a:r>
            <a:r>
              <a:rPr lang="el-GR" sz="1600" b="1" baseline="-25000" dirty="0"/>
              <a:t>ρ</a:t>
            </a:r>
          </a:p>
          <a:p>
            <a:pPr>
              <a:buFontTx/>
              <a:buNone/>
            </a:pPr>
            <a:endParaRPr lang="el-GR" sz="1600" b="1" dirty="0"/>
          </a:p>
          <a:p>
            <a:pPr algn="just">
              <a:lnSpc>
                <a:spcPct val="80000"/>
              </a:lnSpc>
              <a:buFontTx/>
              <a:buNone/>
            </a:pPr>
            <a:r>
              <a:rPr lang="el-GR" sz="1600" dirty="0"/>
              <a:t>	Ο έλεγχος είναι γενικός και </a:t>
            </a:r>
            <a:r>
              <a:rPr lang="el-GR" sz="1600" dirty="0">
                <a:solidFill>
                  <a:schemeClr val="tx2"/>
                </a:solidFill>
              </a:rPr>
              <a:t>εξετάζει αν ο πίνακας διακύμανσης είναι διαγώνιος</a:t>
            </a:r>
            <a:r>
              <a:rPr lang="el-GR" sz="1600" dirty="0"/>
              <a:t>. Είναι ένας έλεγχος βασισμένος στο λόγο των </a:t>
            </a:r>
            <a:r>
              <a:rPr lang="el-GR" sz="1600" b="1" dirty="0" err="1" smtClean="0"/>
              <a:t>πιθανοφανειών</a:t>
            </a:r>
            <a:r>
              <a:rPr lang="el-GR" sz="1600" dirty="0" smtClean="0"/>
              <a:t> </a:t>
            </a:r>
            <a:r>
              <a:rPr lang="el-GR" sz="1600" dirty="0"/>
              <a:t>και υπολογίζει τη στατιστική συνάρτηση</a:t>
            </a:r>
          </a:p>
          <a:p>
            <a:pPr>
              <a:lnSpc>
                <a:spcPct val="80000"/>
              </a:lnSpc>
              <a:buFontTx/>
              <a:buNone/>
            </a:pPr>
            <a:endParaRPr lang="el-GR" sz="1600" dirty="0"/>
          </a:p>
          <a:p>
            <a:pPr>
              <a:lnSpc>
                <a:spcPct val="80000"/>
              </a:lnSpc>
              <a:buFontTx/>
              <a:buNone/>
            </a:pPr>
            <a:endParaRPr lang="el-GR" sz="1600" dirty="0"/>
          </a:p>
          <a:p>
            <a:pPr>
              <a:lnSpc>
                <a:spcPct val="80000"/>
              </a:lnSpc>
              <a:buFontTx/>
              <a:buNone/>
            </a:pPr>
            <a:endParaRPr lang="el-GR" sz="1600" dirty="0"/>
          </a:p>
          <a:p>
            <a:pPr>
              <a:lnSpc>
                <a:spcPct val="80000"/>
              </a:lnSpc>
              <a:buFontTx/>
              <a:buNone/>
            </a:pPr>
            <a:endParaRPr lang="el-GR" sz="1600" dirty="0"/>
          </a:p>
          <a:p>
            <a:pPr>
              <a:lnSpc>
                <a:spcPct val="80000"/>
              </a:lnSpc>
              <a:buFontTx/>
              <a:buNone/>
            </a:pPr>
            <a:r>
              <a:rPr lang="el-GR" sz="1600" dirty="0"/>
              <a:t>	</a:t>
            </a:r>
          </a:p>
          <a:p>
            <a:pPr>
              <a:lnSpc>
                <a:spcPct val="80000"/>
              </a:lnSpc>
              <a:buFontTx/>
              <a:buNone/>
            </a:pPr>
            <a:r>
              <a:rPr lang="el-GR" sz="1600" dirty="0"/>
              <a:t>	</a:t>
            </a:r>
          </a:p>
          <a:p>
            <a:pPr>
              <a:lnSpc>
                <a:spcPct val="80000"/>
              </a:lnSpc>
              <a:buFontTx/>
              <a:buNone/>
            </a:pPr>
            <a:endParaRPr lang="el-GR" sz="1600" dirty="0"/>
          </a:p>
          <a:p>
            <a:pPr>
              <a:lnSpc>
                <a:spcPct val="80000"/>
              </a:lnSpc>
              <a:buFontTx/>
              <a:buNone/>
            </a:pPr>
            <a:endParaRPr lang="el-GR" sz="1600" dirty="0"/>
          </a:p>
          <a:p>
            <a:pPr algn="just">
              <a:lnSpc>
                <a:spcPct val="80000"/>
              </a:lnSpc>
              <a:buFontTx/>
              <a:buNone/>
            </a:pPr>
            <a:r>
              <a:rPr lang="el-GR" sz="1600" dirty="0"/>
              <a:t>	</a:t>
            </a:r>
            <a:r>
              <a:rPr lang="el-GR" sz="1600" dirty="0" smtClean="0"/>
              <a:t>Και </a:t>
            </a:r>
            <a:r>
              <a:rPr lang="el-GR" sz="1600" dirty="0"/>
              <a:t>τη συγκρίνει με το ποσοστιαίο σημείο της χ</a:t>
            </a:r>
            <a:r>
              <a:rPr lang="el-GR" sz="1600" baseline="30000" dirty="0"/>
              <a:t>2</a:t>
            </a:r>
            <a:r>
              <a:rPr lang="el-GR" sz="1600" dirty="0"/>
              <a:t> κατανομής με </a:t>
            </a:r>
            <a:r>
              <a:rPr lang="en-US" sz="1600" dirty="0" smtClean="0"/>
              <a:t>p(p-1</a:t>
            </a:r>
            <a:r>
              <a:rPr lang="en-US" sz="1600" dirty="0"/>
              <a:t>)/2 </a:t>
            </a:r>
            <a:r>
              <a:rPr lang="el-GR" sz="1600" dirty="0"/>
              <a:t>βαθμούς ελευθερίας</a:t>
            </a:r>
          </a:p>
          <a:p>
            <a:pPr>
              <a:lnSpc>
                <a:spcPct val="80000"/>
              </a:lnSpc>
              <a:buFontTx/>
              <a:buNone/>
            </a:pPr>
            <a:endParaRPr lang="el-GR" sz="1600" dirty="0"/>
          </a:p>
          <a:p>
            <a:pPr>
              <a:lnSpc>
                <a:spcPct val="80000"/>
              </a:lnSpc>
              <a:buFontTx/>
              <a:buNone/>
            </a:pPr>
            <a:endParaRPr lang="el-GR" sz="1600" dirty="0"/>
          </a:p>
          <a:p>
            <a:pPr>
              <a:lnSpc>
                <a:spcPct val="80000"/>
              </a:lnSpc>
              <a:buFontTx/>
              <a:buNone/>
            </a:pPr>
            <a:endParaRPr lang="el-GR" sz="1600" dirty="0"/>
          </a:p>
        </p:txBody>
      </p:sp>
      <p:graphicFrame>
        <p:nvGraphicFramePr>
          <p:cNvPr id="22532" name="Object 4"/>
          <p:cNvGraphicFramePr>
            <a:graphicFrameLocks noGrp="1" noChangeAspect="1"/>
          </p:cNvGraphicFramePr>
          <p:nvPr>
            <p:ph sz="half" idx="2"/>
          </p:nvPr>
        </p:nvGraphicFramePr>
        <p:xfrm>
          <a:off x="714348" y="3786190"/>
          <a:ext cx="5981477" cy="1714512"/>
        </p:xfrm>
        <a:graphic>
          <a:graphicData uri="http://schemas.openxmlformats.org/presentationml/2006/ole">
            <mc:AlternateContent xmlns:mc="http://schemas.openxmlformats.org/markup-compatibility/2006">
              <mc:Choice xmlns:v="urn:schemas-microsoft-com:vml" Requires="v">
                <p:oleObj spid="_x0000_s161799" name="Equation" r:id="rId4" imgW="5524200" imgH="1714320" progId="Equation.DSMT4">
                  <p:embed/>
                </p:oleObj>
              </mc:Choice>
              <mc:Fallback>
                <p:oleObj name="Equation" r:id="rId4" imgW="5524200" imgH="17143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48" y="3786190"/>
                        <a:ext cx="5981477" cy="171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00034" y="500042"/>
            <a:ext cx="6870700" cy="828675"/>
          </a:xfrm>
        </p:spPr>
        <p:txBody>
          <a:bodyPr/>
          <a:lstStyle/>
          <a:p>
            <a:r>
              <a:rPr lang="el-GR" dirty="0"/>
              <a:t>Συνάρτηση </a:t>
            </a:r>
            <a:r>
              <a:rPr lang="el-GR" dirty="0" err="1"/>
              <a:t>Πιθανοφάνειας</a:t>
            </a:r>
            <a:endParaRPr lang="el-GR" dirty="0"/>
          </a:p>
        </p:txBody>
      </p:sp>
      <p:sp>
        <p:nvSpPr>
          <p:cNvPr id="57347" name="Rectangle 3"/>
          <p:cNvSpPr>
            <a:spLocks noGrp="1" noChangeArrowheads="1"/>
          </p:cNvSpPr>
          <p:nvPr>
            <p:ph type="body" idx="1"/>
          </p:nvPr>
        </p:nvSpPr>
        <p:spPr>
          <a:xfrm>
            <a:off x="336539" y="1763721"/>
            <a:ext cx="8280400" cy="3657600"/>
          </a:xfrm>
        </p:spPr>
        <p:txBody>
          <a:bodyPr/>
          <a:lstStyle/>
          <a:p>
            <a:pPr marL="0" indent="0" algn="just">
              <a:lnSpc>
                <a:spcPct val="80000"/>
              </a:lnSpc>
              <a:buFontTx/>
              <a:buNone/>
            </a:pPr>
            <a:r>
              <a:rPr lang="el-GR" dirty="0"/>
              <a:t>Ως συνάρτηση </a:t>
            </a:r>
            <a:r>
              <a:rPr lang="el-GR" dirty="0" err="1"/>
              <a:t>πιθανοφάνειας</a:t>
            </a:r>
            <a:r>
              <a:rPr lang="el-GR" dirty="0"/>
              <a:t> ορίζεται η </a:t>
            </a:r>
            <a:r>
              <a:rPr lang="el-GR" b="1" dirty="0"/>
              <a:t>συνάρτηση πιθανότητας</a:t>
            </a:r>
            <a:r>
              <a:rPr lang="el-GR" dirty="0"/>
              <a:t> των μεταβλητών- δεδομένων που έχουμε. </a:t>
            </a:r>
          </a:p>
          <a:p>
            <a:pPr marL="0" indent="0">
              <a:lnSpc>
                <a:spcPct val="80000"/>
              </a:lnSpc>
              <a:buFontTx/>
              <a:buNone/>
            </a:pPr>
            <a:endParaRPr lang="el-GR" dirty="0"/>
          </a:p>
          <a:p>
            <a:pPr marL="0" indent="0">
              <a:lnSpc>
                <a:spcPct val="80000"/>
              </a:lnSpc>
              <a:buFontTx/>
              <a:buNone/>
            </a:pPr>
            <a:r>
              <a:rPr lang="el-GR" dirty="0"/>
              <a:t>Έτσι αν η μεταβλητή </a:t>
            </a:r>
            <a:r>
              <a:rPr lang="en-US" dirty="0"/>
              <a:t>y</a:t>
            </a:r>
            <a:r>
              <a:rPr lang="el-GR" dirty="0"/>
              <a:t> ακολουθεί την </a:t>
            </a:r>
            <a:r>
              <a:rPr lang="el-GR" b="1" dirty="0"/>
              <a:t>κανονική κατανομή</a:t>
            </a:r>
            <a:r>
              <a:rPr lang="el-GR" dirty="0"/>
              <a:t> με μέση τιμή μ και διακύμανση σ</a:t>
            </a:r>
            <a:r>
              <a:rPr lang="el-GR" baseline="30000" dirty="0"/>
              <a:t>2</a:t>
            </a:r>
            <a:r>
              <a:rPr lang="el-GR" dirty="0"/>
              <a:t>, τότε η συνάρτηση πιθανότητας της </a:t>
            </a:r>
            <a:r>
              <a:rPr lang="en-US" dirty="0"/>
              <a:t>y</a:t>
            </a:r>
            <a:r>
              <a:rPr lang="el-GR" dirty="0"/>
              <a:t> είναι </a:t>
            </a:r>
          </a:p>
          <a:p>
            <a:pPr marL="0" indent="0">
              <a:lnSpc>
                <a:spcPct val="80000"/>
              </a:lnSpc>
              <a:buFontTx/>
              <a:buNone/>
            </a:pPr>
            <a:endParaRPr lang="el-GR" dirty="0"/>
          </a:p>
          <a:p>
            <a:pPr marL="0" indent="0">
              <a:lnSpc>
                <a:spcPct val="80000"/>
              </a:lnSpc>
              <a:buFontTx/>
              <a:buNone/>
            </a:pPr>
            <a:endParaRPr lang="el-GR" dirty="0"/>
          </a:p>
          <a:p>
            <a:pPr marL="0" indent="0">
              <a:lnSpc>
                <a:spcPct val="80000"/>
              </a:lnSpc>
              <a:buFontTx/>
              <a:buNone/>
            </a:pPr>
            <a:endParaRPr lang="el-GR" dirty="0"/>
          </a:p>
          <a:p>
            <a:pPr marL="0" indent="0">
              <a:lnSpc>
                <a:spcPct val="80000"/>
              </a:lnSpc>
              <a:buFontTx/>
              <a:buNone/>
            </a:pPr>
            <a:r>
              <a:rPr lang="el-GR" dirty="0"/>
              <a:t>ενώ η συνάρτηση πιθανότητας για τις </a:t>
            </a:r>
            <a:r>
              <a:rPr lang="el-GR" u="sng" dirty="0"/>
              <a:t>ν παρατηρήσεις</a:t>
            </a:r>
            <a:r>
              <a:rPr lang="el-GR" dirty="0"/>
              <a:t> </a:t>
            </a:r>
            <a:r>
              <a:rPr lang="en-GB" dirty="0"/>
              <a:t>y</a:t>
            </a:r>
            <a:r>
              <a:rPr lang="el-GR" baseline="-25000" dirty="0"/>
              <a:t>1</a:t>
            </a:r>
            <a:r>
              <a:rPr lang="el-GR" dirty="0"/>
              <a:t>,</a:t>
            </a:r>
            <a:r>
              <a:rPr lang="en-GB" dirty="0"/>
              <a:t>y</a:t>
            </a:r>
            <a:r>
              <a:rPr lang="el-GR" baseline="-25000" dirty="0"/>
              <a:t>2</a:t>
            </a:r>
            <a:r>
              <a:rPr lang="el-GR" dirty="0"/>
              <a:t>,…,</a:t>
            </a:r>
            <a:r>
              <a:rPr lang="en-GB" dirty="0"/>
              <a:t>y</a:t>
            </a:r>
            <a:r>
              <a:rPr lang="el-GR" baseline="-25000" dirty="0"/>
              <a:t>ν </a:t>
            </a:r>
            <a:r>
              <a:rPr lang="el-GR" dirty="0"/>
              <a:t>είναι				</a:t>
            </a:r>
          </a:p>
          <a:p>
            <a:pPr marL="0" indent="0" algn="ctr">
              <a:lnSpc>
                <a:spcPct val="80000"/>
              </a:lnSpc>
              <a:buFontTx/>
              <a:buNone/>
            </a:pPr>
            <a:endParaRPr lang="el-GR" dirty="0"/>
          </a:p>
          <a:p>
            <a:pPr marL="0" indent="0" algn="ctr">
              <a:lnSpc>
                <a:spcPct val="80000"/>
              </a:lnSpc>
            </a:pPr>
            <a:endParaRPr lang="el-GR" dirty="0"/>
          </a:p>
          <a:p>
            <a:pPr marL="0" indent="0" algn="just">
              <a:lnSpc>
                <a:spcPct val="80000"/>
              </a:lnSpc>
              <a:buFontTx/>
              <a:buNone/>
            </a:pPr>
            <a:endParaRPr lang="el-GR" dirty="0"/>
          </a:p>
          <a:p>
            <a:pPr marL="0" indent="0" algn="just">
              <a:lnSpc>
                <a:spcPct val="80000"/>
              </a:lnSpc>
              <a:buFontTx/>
              <a:buNone/>
            </a:pPr>
            <a:r>
              <a:rPr lang="el-GR" dirty="0"/>
              <a:t>Η </a:t>
            </a:r>
            <a:r>
              <a:rPr lang="el-GR" dirty="0" err="1"/>
              <a:t>πιθανοφάνεια</a:t>
            </a:r>
            <a:r>
              <a:rPr lang="el-GR" dirty="0"/>
              <a:t> είναι η </a:t>
            </a:r>
            <a:r>
              <a:rPr lang="el-GR" b="1" dirty="0"/>
              <a:t>ίδια συνάρτηση</a:t>
            </a:r>
            <a:r>
              <a:rPr lang="el-GR" dirty="0"/>
              <a:t> με την παραπάνω με τη διαφορά ότι θεωρείται συνάρτηση ως προς </a:t>
            </a:r>
            <a:r>
              <a:rPr lang="el-GR" b="1" dirty="0"/>
              <a:t>μ</a:t>
            </a:r>
            <a:r>
              <a:rPr lang="el-GR" dirty="0"/>
              <a:t>=(μ</a:t>
            </a:r>
            <a:r>
              <a:rPr lang="el-GR" baseline="-25000" dirty="0"/>
              <a:t>1</a:t>
            </a:r>
            <a:r>
              <a:rPr lang="el-GR" dirty="0"/>
              <a:t>,μ</a:t>
            </a:r>
            <a:r>
              <a:rPr lang="el-GR" baseline="-25000" dirty="0"/>
              <a:t>2</a:t>
            </a:r>
            <a:r>
              <a:rPr lang="el-GR" dirty="0"/>
              <a:t>,…,μ</a:t>
            </a:r>
            <a:r>
              <a:rPr lang="el-GR" baseline="-25000" dirty="0"/>
              <a:t>ν</a:t>
            </a:r>
            <a:r>
              <a:rPr lang="el-GR" dirty="0"/>
              <a:t>) και σ και συμβολίζεται ως </a:t>
            </a:r>
            <a:r>
              <a:rPr lang="en-US" dirty="0"/>
              <a:t>L</a:t>
            </a:r>
            <a:r>
              <a:rPr lang="el-GR" dirty="0"/>
              <a:t>(</a:t>
            </a:r>
            <a:r>
              <a:rPr lang="el-GR" dirty="0" err="1"/>
              <a:t>μ,σ</a:t>
            </a:r>
            <a:r>
              <a:rPr lang="el-GR" dirty="0"/>
              <a:t>)</a:t>
            </a:r>
          </a:p>
        </p:txBody>
      </p:sp>
      <p:sp>
        <p:nvSpPr>
          <p:cNvPr id="57349" name="Rectangle 5"/>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57348" name="Object 4"/>
          <p:cNvGraphicFramePr>
            <a:graphicFrameLocks noChangeAspect="1"/>
          </p:cNvGraphicFramePr>
          <p:nvPr/>
        </p:nvGraphicFramePr>
        <p:xfrm>
          <a:off x="2357422" y="3143248"/>
          <a:ext cx="4000528" cy="660157"/>
        </p:xfrm>
        <a:graphic>
          <a:graphicData uri="http://schemas.openxmlformats.org/presentationml/2006/ole">
            <mc:AlternateContent xmlns:mc="http://schemas.openxmlformats.org/markup-compatibility/2006">
              <mc:Choice xmlns:v="urn:schemas-microsoft-com:vml" Requires="v">
                <p:oleObj spid="_x0000_s162828" name="Equation" r:id="rId4" imgW="2590560" imgH="431640" progId="Equation.DSMT4">
                  <p:embed/>
                </p:oleObj>
              </mc:Choice>
              <mc:Fallback>
                <p:oleObj name="Equation" r:id="rId4" imgW="2590560" imgH="431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422" y="3143248"/>
                        <a:ext cx="4000528" cy="6601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1"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57350" name="Object 6"/>
          <p:cNvGraphicFramePr>
            <a:graphicFrameLocks noChangeAspect="1"/>
          </p:cNvGraphicFramePr>
          <p:nvPr/>
        </p:nvGraphicFramePr>
        <p:xfrm>
          <a:off x="2571737" y="4214819"/>
          <a:ext cx="2714644" cy="681872"/>
        </p:xfrm>
        <a:graphic>
          <a:graphicData uri="http://schemas.openxmlformats.org/presentationml/2006/ole">
            <mc:AlternateContent xmlns:mc="http://schemas.openxmlformats.org/markup-compatibility/2006">
              <mc:Choice xmlns:v="urn:schemas-microsoft-com:vml" Requires="v">
                <p:oleObj spid="_x0000_s162829" name="Equation" r:id="rId6" imgW="1511280" imgH="380880" progId="Equation.DSMT4">
                  <p:embed/>
                </p:oleObj>
              </mc:Choice>
              <mc:Fallback>
                <p:oleObj name="Equation" r:id="rId6" imgW="1511280" imgH="3808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1737" y="4214819"/>
                        <a:ext cx="2714644" cy="6818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53" name="Rectangle 9"/>
          <p:cNvSpPr>
            <a:spLocks noChangeArrowheads="1"/>
          </p:cNvSpPr>
          <p:nvPr/>
        </p:nvSpPr>
        <p:spPr bwMode="auto">
          <a:xfrm>
            <a:off x="-468313" y="3213100"/>
            <a:ext cx="9144001" cy="0"/>
          </a:xfrm>
          <a:prstGeom prst="rect">
            <a:avLst/>
          </a:prstGeom>
          <a:noFill/>
          <a:ln w="9525">
            <a:noFill/>
            <a:miter lim="800000"/>
            <a:headEnd/>
            <a:tailEnd/>
          </a:ln>
          <a:effectLst/>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28596" y="571480"/>
            <a:ext cx="6870700" cy="755650"/>
          </a:xfrm>
        </p:spPr>
        <p:txBody>
          <a:bodyPr/>
          <a:lstStyle/>
          <a:p>
            <a:r>
              <a:rPr lang="el-GR" dirty="0"/>
              <a:t>Έλεγχος Συσχετίσεων</a:t>
            </a:r>
            <a:r>
              <a:rPr lang="en-US" dirty="0"/>
              <a:t> [5]</a:t>
            </a:r>
            <a:endParaRPr lang="el-GR" dirty="0"/>
          </a:p>
        </p:txBody>
      </p:sp>
      <p:sp>
        <p:nvSpPr>
          <p:cNvPr id="23555" name="Rectangle 3"/>
          <p:cNvSpPr>
            <a:spLocks noGrp="1" noChangeArrowheads="1"/>
          </p:cNvSpPr>
          <p:nvPr>
            <p:ph type="body" sz="half" idx="1"/>
          </p:nvPr>
        </p:nvSpPr>
        <p:spPr>
          <a:xfrm>
            <a:off x="357158" y="1357298"/>
            <a:ext cx="8134350" cy="4248150"/>
          </a:xfrm>
        </p:spPr>
        <p:txBody>
          <a:bodyPr/>
          <a:lstStyle/>
          <a:p>
            <a:pPr algn="just">
              <a:lnSpc>
                <a:spcPct val="80000"/>
              </a:lnSpc>
            </a:pPr>
            <a:endParaRPr lang="el-GR" sz="1800" dirty="0"/>
          </a:p>
          <a:p>
            <a:pPr algn="just">
              <a:lnSpc>
                <a:spcPct val="80000"/>
              </a:lnSpc>
              <a:buFontTx/>
              <a:buNone/>
            </a:pPr>
            <a:r>
              <a:rPr lang="el-GR" sz="1800" dirty="0">
                <a:solidFill>
                  <a:srgbClr val="660033"/>
                </a:solidFill>
              </a:rPr>
              <a:t>(</a:t>
            </a:r>
            <a:r>
              <a:rPr lang="el-GR" sz="1800" dirty="0" err="1">
                <a:solidFill>
                  <a:srgbClr val="660033"/>
                </a:solidFill>
              </a:rPr>
              <a:t>γ.2</a:t>
            </a:r>
            <a:r>
              <a:rPr lang="el-GR" sz="1800" dirty="0">
                <a:solidFill>
                  <a:srgbClr val="660033"/>
                </a:solidFill>
              </a:rPr>
              <a:t>) έλεγχος για έναν πίνακα συσχέτισης</a:t>
            </a:r>
          </a:p>
          <a:p>
            <a:pPr algn="just">
              <a:buFontTx/>
              <a:buNone/>
            </a:pPr>
            <a:endParaRPr lang="el-GR" sz="1800" dirty="0"/>
          </a:p>
          <a:p>
            <a:pPr algn="just">
              <a:spcBef>
                <a:spcPct val="0"/>
              </a:spcBef>
              <a:spcAft>
                <a:spcPct val="15000"/>
              </a:spcAft>
              <a:buFontTx/>
              <a:buNone/>
            </a:pPr>
            <a:r>
              <a:rPr lang="el-GR" sz="1800" b="1" dirty="0" err="1"/>
              <a:t>Ηο</a:t>
            </a:r>
            <a:r>
              <a:rPr lang="el-GR" sz="1800" b="1" dirty="0"/>
              <a:t>: </a:t>
            </a:r>
            <a:r>
              <a:rPr lang="en-US" sz="1800" b="1" dirty="0"/>
              <a:t>R</a:t>
            </a:r>
            <a:r>
              <a:rPr lang="el-GR" sz="1800" b="1" dirty="0"/>
              <a:t>=</a:t>
            </a:r>
            <a:r>
              <a:rPr lang="el-GR" sz="1800" b="1" dirty="0" err="1"/>
              <a:t>Ι</a:t>
            </a:r>
            <a:r>
              <a:rPr lang="el-GR" sz="1800" b="1" baseline="-25000" dirty="0" err="1"/>
              <a:t>ρ</a:t>
            </a:r>
            <a:r>
              <a:rPr lang="el-GR" sz="1800" b="1" dirty="0"/>
              <a:t> έναντι</a:t>
            </a:r>
          </a:p>
          <a:p>
            <a:pPr algn="just">
              <a:spcBef>
                <a:spcPct val="0"/>
              </a:spcBef>
              <a:spcAft>
                <a:spcPct val="15000"/>
              </a:spcAft>
              <a:buFontTx/>
              <a:buNone/>
            </a:pPr>
            <a:r>
              <a:rPr lang="el-GR" sz="1800" b="1" dirty="0"/>
              <a:t>Η1: </a:t>
            </a:r>
            <a:r>
              <a:rPr lang="en-US" sz="1800" b="1" dirty="0"/>
              <a:t>R</a:t>
            </a:r>
            <a:r>
              <a:rPr lang="el-GR" sz="1800" b="1" dirty="0"/>
              <a:t>&lt;&gt;Ι</a:t>
            </a:r>
            <a:r>
              <a:rPr lang="el-GR" sz="1800" b="1" baseline="-25000" dirty="0"/>
              <a:t>ρ</a:t>
            </a:r>
          </a:p>
          <a:p>
            <a:pPr algn="just">
              <a:buFontTx/>
              <a:buNone/>
            </a:pPr>
            <a:endParaRPr lang="el-GR" sz="1800" dirty="0"/>
          </a:p>
          <a:p>
            <a:pPr algn="just">
              <a:lnSpc>
                <a:spcPct val="80000"/>
              </a:lnSpc>
              <a:buFontTx/>
              <a:buNone/>
            </a:pPr>
            <a:r>
              <a:rPr lang="el-GR" sz="1800" dirty="0"/>
              <a:t>	Είναι ένας έλεγχος του λόγου των </a:t>
            </a:r>
            <a:r>
              <a:rPr lang="el-GR" sz="1800" dirty="0" err="1"/>
              <a:t>πιθανοφανειών</a:t>
            </a:r>
            <a:r>
              <a:rPr lang="el-GR" sz="1800" dirty="0"/>
              <a:t> και υπολογίζει τη στατιστική συνάρτηση</a:t>
            </a:r>
          </a:p>
          <a:p>
            <a:pPr algn="just">
              <a:lnSpc>
                <a:spcPct val="80000"/>
              </a:lnSpc>
              <a:buFontTx/>
              <a:buNone/>
            </a:pPr>
            <a:endParaRPr lang="el-GR" sz="1800" dirty="0"/>
          </a:p>
          <a:p>
            <a:pPr algn="just">
              <a:lnSpc>
                <a:spcPct val="80000"/>
              </a:lnSpc>
              <a:buFontTx/>
              <a:buNone/>
            </a:pPr>
            <a:endParaRPr lang="el-GR" sz="1800" dirty="0"/>
          </a:p>
          <a:p>
            <a:pPr algn="just">
              <a:lnSpc>
                <a:spcPct val="80000"/>
              </a:lnSpc>
              <a:buFontTx/>
              <a:buNone/>
            </a:pPr>
            <a:endParaRPr lang="el-GR" sz="1800" dirty="0"/>
          </a:p>
          <a:p>
            <a:pPr algn="just">
              <a:lnSpc>
                <a:spcPct val="80000"/>
              </a:lnSpc>
              <a:buFontTx/>
              <a:buNone/>
            </a:pPr>
            <a:endParaRPr lang="el-GR" sz="1800" dirty="0"/>
          </a:p>
          <a:p>
            <a:pPr algn="just">
              <a:lnSpc>
                <a:spcPct val="80000"/>
              </a:lnSpc>
              <a:buFontTx/>
              <a:buNone/>
            </a:pPr>
            <a:r>
              <a:rPr lang="el-GR" sz="1800" dirty="0"/>
              <a:t>	Και τη συγκρίνει με το ποσοστιαίο σημείο της χ2 κατανομής με </a:t>
            </a:r>
            <a:r>
              <a:rPr lang="en-US" sz="1800" dirty="0"/>
              <a:t>p(p-1)/2 </a:t>
            </a:r>
            <a:r>
              <a:rPr lang="el-GR" sz="1800" dirty="0"/>
              <a:t>βαθμούς ελευθερίας</a:t>
            </a:r>
          </a:p>
          <a:p>
            <a:pPr algn="just">
              <a:lnSpc>
                <a:spcPct val="80000"/>
              </a:lnSpc>
              <a:buFontTx/>
              <a:buNone/>
            </a:pPr>
            <a:endParaRPr lang="el-GR" sz="1800" dirty="0"/>
          </a:p>
          <a:p>
            <a:pPr algn="just">
              <a:lnSpc>
                <a:spcPct val="80000"/>
              </a:lnSpc>
              <a:buFontTx/>
              <a:buNone/>
            </a:pPr>
            <a:r>
              <a:rPr lang="el-GR" sz="1800" dirty="0" smtClean="0"/>
              <a:t>	ΣΗΜΕΙΩΣΗ</a:t>
            </a:r>
            <a:r>
              <a:rPr lang="el-GR" sz="1800" dirty="0"/>
              <a:t>: Ο έλεγχος σφαιρικότητας αφορά όλον τον πίνακα και όχι μεμονωμένα στοιχεία του</a:t>
            </a:r>
          </a:p>
        </p:txBody>
      </p:sp>
      <p:graphicFrame>
        <p:nvGraphicFramePr>
          <p:cNvPr id="23556" name="Object 4"/>
          <p:cNvGraphicFramePr>
            <a:graphicFrameLocks noGrp="1" noChangeAspect="1"/>
          </p:cNvGraphicFramePr>
          <p:nvPr>
            <p:ph sz="half" idx="2"/>
          </p:nvPr>
        </p:nvGraphicFramePr>
        <p:xfrm>
          <a:off x="2357422" y="3857628"/>
          <a:ext cx="2357454" cy="949941"/>
        </p:xfrm>
        <a:graphic>
          <a:graphicData uri="http://schemas.openxmlformats.org/presentationml/2006/ole">
            <mc:AlternateContent xmlns:mc="http://schemas.openxmlformats.org/markup-compatibility/2006">
              <mc:Choice xmlns:v="urn:schemas-microsoft-com:vml" Requires="v">
                <p:oleObj spid="_x0000_s163847" name="Equation" r:id="rId4" imgW="1701720" imgH="685800" progId="Equation.DSMT4">
                  <p:embed/>
                </p:oleObj>
              </mc:Choice>
              <mc:Fallback>
                <p:oleObj name="Equation" r:id="rId4" imgW="1701720" imgH="685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422" y="3857628"/>
                        <a:ext cx="2357454" cy="9499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00034" y="642918"/>
            <a:ext cx="7342188" cy="612775"/>
          </a:xfrm>
        </p:spPr>
        <p:txBody>
          <a:bodyPr/>
          <a:lstStyle/>
          <a:p>
            <a:r>
              <a:rPr lang="el-GR" dirty="0"/>
              <a:t>Μερικός Συντελεστής Συσχέτισης</a:t>
            </a:r>
            <a:r>
              <a:rPr lang="en-US" dirty="0"/>
              <a:t> [1]</a:t>
            </a:r>
            <a:endParaRPr lang="el-GR" dirty="0"/>
          </a:p>
        </p:txBody>
      </p:sp>
      <p:sp>
        <p:nvSpPr>
          <p:cNvPr id="33795" name="Rectangle 3"/>
          <p:cNvSpPr>
            <a:spLocks noGrp="1" noChangeArrowheads="1"/>
          </p:cNvSpPr>
          <p:nvPr>
            <p:ph type="body" idx="1"/>
          </p:nvPr>
        </p:nvSpPr>
        <p:spPr>
          <a:xfrm>
            <a:off x="642910" y="1928802"/>
            <a:ext cx="7696200" cy="3643338"/>
          </a:xfrm>
        </p:spPr>
        <p:txBody>
          <a:bodyPr/>
          <a:lstStyle/>
          <a:p>
            <a:pPr algn="just">
              <a:lnSpc>
                <a:spcPct val="80000"/>
              </a:lnSpc>
            </a:pPr>
            <a:r>
              <a:rPr lang="el-GR" sz="1600" dirty="0"/>
              <a:t>Ο μερικός συντελεστής συσχέτισης υπολογίζει </a:t>
            </a:r>
            <a:r>
              <a:rPr lang="el-GR" sz="1600" dirty="0">
                <a:solidFill>
                  <a:srgbClr val="3333CC"/>
                </a:solidFill>
              </a:rPr>
              <a:t>τη συσχέτιση δύο μεταβλητών</a:t>
            </a:r>
            <a:r>
              <a:rPr lang="el-GR" sz="1600" dirty="0"/>
              <a:t> αφού </a:t>
            </a:r>
            <a:r>
              <a:rPr lang="el-GR" sz="1600" dirty="0">
                <a:solidFill>
                  <a:schemeClr val="tx2"/>
                </a:solidFill>
              </a:rPr>
              <a:t>αφαιρέσει </a:t>
            </a:r>
            <a:r>
              <a:rPr lang="el-GR" sz="1600" dirty="0"/>
              <a:t>την </a:t>
            </a:r>
            <a:r>
              <a:rPr lang="el-GR" sz="1600" dirty="0">
                <a:solidFill>
                  <a:schemeClr val="tx2"/>
                </a:solidFill>
              </a:rPr>
              <a:t>επίδραση των υπόλοιπων</a:t>
            </a:r>
            <a:r>
              <a:rPr lang="el-GR" sz="1600" dirty="0"/>
              <a:t> μεταβλητών.</a:t>
            </a:r>
          </a:p>
          <a:p>
            <a:pPr algn="just">
              <a:lnSpc>
                <a:spcPct val="80000"/>
              </a:lnSpc>
            </a:pPr>
            <a:endParaRPr lang="el-GR" sz="1600" dirty="0"/>
          </a:p>
          <a:p>
            <a:pPr algn="just">
              <a:lnSpc>
                <a:spcPct val="80000"/>
              </a:lnSpc>
            </a:pPr>
            <a:r>
              <a:rPr lang="el-GR" sz="1600" b="1" dirty="0"/>
              <a:t>Οι μερικοί συντελεστές συσχέτισης, για να προχωρήσουμε σε παραγοντική ανάλυση, πρέπει να </a:t>
            </a:r>
            <a:r>
              <a:rPr lang="el-GR" sz="1600" b="1" dirty="0">
                <a:solidFill>
                  <a:schemeClr val="tx2"/>
                </a:solidFill>
              </a:rPr>
              <a:t>είναι μικροί</a:t>
            </a:r>
            <a:r>
              <a:rPr lang="el-GR" sz="1600" b="1" dirty="0"/>
              <a:t>.</a:t>
            </a:r>
          </a:p>
          <a:p>
            <a:pPr algn="just">
              <a:lnSpc>
                <a:spcPct val="80000"/>
              </a:lnSpc>
            </a:pPr>
            <a:endParaRPr lang="el-GR" sz="1600" dirty="0"/>
          </a:p>
          <a:p>
            <a:pPr algn="just">
              <a:lnSpc>
                <a:spcPct val="80000"/>
              </a:lnSpc>
            </a:pPr>
            <a:r>
              <a:rPr lang="el-GR" sz="1600" dirty="0"/>
              <a:t>Αν οι μεταβλητές μοιράζονται κοινούς παράγοντες θα έπρεπε ο μερικός συντελεστής συσχέτισης ανάμεσα σε 2 μεταβλητές, όταν ακυρωθεί η επίδραση όλων των υπόλοιπων μεταβλητών, να είναι μικρός αφού η ακύρωση της επίδρασης των κοινών μεταβλητών ακυρώνει σε μεγάλο βαθμό την επίδραση των κοινών παραγόντων  </a:t>
            </a:r>
          </a:p>
          <a:p>
            <a:pPr algn="just">
              <a:lnSpc>
                <a:spcPct val="80000"/>
              </a:lnSpc>
            </a:pPr>
            <a:endParaRPr lang="el-GR" sz="1600" dirty="0"/>
          </a:p>
          <a:p>
            <a:pPr algn="just">
              <a:lnSpc>
                <a:spcPct val="80000"/>
              </a:lnSpc>
            </a:pPr>
            <a:r>
              <a:rPr lang="el-GR" sz="1600" dirty="0"/>
              <a:t>Οι μερικοί συντελεστές συσχέτισης </a:t>
            </a:r>
            <a:r>
              <a:rPr lang="el-GR" sz="1600" dirty="0">
                <a:solidFill>
                  <a:srgbClr val="990099"/>
                </a:solidFill>
              </a:rPr>
              <a:t>είναι εκτιμήσεις των συσχετίσεων μεταξύ των μοναδικών παραγόντων και θα πρέπει να είναι κοντά στο 0,</a:t>
            </a:r>
            <a:r>
              <a:rPr lang="el-GR" sz="1600" dirty="0"/>
              <a:t> όταν ισχύουν οι υποθέσεις του παραγοντικού μοντέλου. Εξάλλου στις υποθέσεις του  μοντέλου οι </a:t>
            </a:r>
            <a:r>
              <a:rPr lang="el-GR" sz="1600" dirty="0">
                <a:solidFill>
                  <a:srgbClr val="990099"/>
                </a:solidFill>
              </a:rPr>
              <a:t>μοναδικοί παράγοντες είναι ασυσχέτιστοι</a:t>
            </a:r>
            <a:r>
              <a:rPr lang="el-GR" sz="1600" dirty="0"/>
              <a:t>.</a:t>
            </a:r>
          </a:p>
          <a:p>
            <a:pPr algn="just">
              <a:lnSpc>
                <a:spcPct val="80000"/>
              </a:lnSpc>
            </a:pPr>
            <a:endParaRPr lang="el-GR"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p:txBody>
          <a:bodyPr/>
          <a:lstStyle/>
          <a:p>
            <a:pPr eaLnBrk="1" hangingPunct="1"/>
            <a:r>
              <a:rPr lang="el-GR" altLang="el-GR" smtClean="0"/>
              <a:t>Άδειες Χρήσης</a:t>
            </a:r>
          </a:p>
        </p:txBody>
      </p:sp>
      <p:sp>
        <p:nvSpPr>
          <p:cNvPr id="17411" name="Subtitle 8"/>
          <p:cNvSpPr>
            <a:spLocks noGrp="1"/>
          </p:cNvSpPr>
          <p:nvPr>
            <p:ph idx="1"/>
          </p:nvPr>
        </p:nvSpPr>
        <p:spPr/>
        <p:txBody>
          <a:bodyPr/>
          <a:lstStyle/>
          <a:p>
            <a:pPr eaLnBrk="1" hangingPunct="1"/>
            <a:r>
              <a:rPr lang="el-GR" altLang="el-GR" sz="2800" smtClean="0"/>
              <a:t>Το παρόν εκπαιδευτικό υλικό υπόκειται σε</a:t>
            </a:r>
            <a:r>
              <a:rPr lang="en-US" altLang="el-GR" sz="2800" smtClean="0"/>
              <a:t> </a:t>
            </a:r>
            <a:r>
              <a:rPr lang="el-GR" altLang="el-GR" sz="2800" smtClean="0"/>
              <a:t>άδειες χρήσης </a:t>
            </a:r>
            <a:r>
              <a:rPr lang="en-US" altLang="el-GR" sz="2800" smtClean="0"/>
              <a:t>Creative Commons. </a:t>
            </a:r>
          </a:p>
          <a:p>
            <a:pPr eaLnBrk="1" hangingPunct="1"/>
            <a:r>
              <a:rPr lang="el-GR" altLang="el-GR" sz="2800" smtClean="0"/>
              <a:t>Για εκπαιδευτικό υλικό, όπως εικόνες, που υπόκειται σε άλλου τύπου άδειας χρήσης, η άδεια χρήσης αναφέρεται ρητώς. </a:t>
            </a:r>
          </a:p>
        </p:txBody>
      </p:sp>
      <p:pic>
        <p:nvPicPr>
          <p:cNvPr id="17412" name="7 - Εικόνα"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941888"/>
            <a:ext cx="1581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Θέση αριθμού διαφάνειας 2"/>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a:spcBef>
                <a:spcPct val="0"/>
              </a:spcBef>
              <a:buFontTx/>
              <a:buNone/>
            </a:pPr>
            <a:fld id="{7429C1A8-26C4-45FB-8F56-23B6B963E256}" type="slidenum">
              <a:rPr lang="el-GR" altLang="el-GR" sz="1200">
                <a:solidFill>
                  <a:srgbClr val="898989"/>
                </a:solidFill>
                <a:latin typeface="Arial" pitchFamily="34" charset="0"/>
                <a:cs typeface="Arial" pitchFamily="34" charset="0"/>
              </a:rPr>
              <a:pPr algn="l">
                <a:spcBef>
                  <a:spcPct val="0"/>
                </a:spcBef>
                <a:buFontTx/>
                <a:buNone/>
              </a:pPr>
              <a:t>2</a:t>
            </a:fld>
            <a:endParaRPr lang="el-GR" altLang="el-GR" sz="1200">
              <a:solidFill>
                <a:srgbClr val="898989"/>
              </a:solidFill>
              <a:latin typeface="Arial" pitchFamily="34" charset="0"/>
              <a:cs typeface="Arial" pitchFamily="34" charset="0"/>
            </a:endParaRPr>
          </a:p>
        </p:txBody>
      </p:sp>
    </p:spTree>
    <p:extLst>
      <p:ext uri="{BB962C8B-B14F-4D97-AF65-F5344CB8AC3E}">
        <p14:creationId xmlns:p14="http://schemas.microsoft.com/office/powerpoint/2010/main" val="962323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8596" y="571480"/>
            <a:ext cx="7270750" cy="684213"/>
          </a:xfrm>
        </p:spPr>
        <p:txBody>
          <a:bodyPr/>
          <a:lstStyle/>
          <a:p>
            <a:r>
              <a:rPr lang="el-GR" dirty="0"/>
              <a:t>Μερικός Συντελεστής Συσχέτισης</a:t>
            </a:r>
            <a:r>
              <a:rPr lang="en-US" dirty="0"/>
              <a:t> [</a:t>
            </a:r>
            <a:r>
              <a:rPr lang="en-US" dirty="0" smtClean="0"/>
              <a:t>2]</a:t>
            </a:r>
            <a:endParaRPr lang="el-GR" dirty="0"/>
          </a:p>
        </p:txBody>
      </p:sp>
      <p:sp>
        <p:nvSpPr>
          <p:cNvPr id="24579" name="Rectangle 3"/>
          <p:cNvSpPr>
            <a:spLocks noGrp="1" noChangeArrowheads="1"/>
          </p:cNvSpPr>
          <p:nvPr>
            <p:ph type="body" sz="half" idx="1"/>
          </p:nvPr>
        </p:nvSpPr>
        <p:spPr>
          <a:xfrm>
            <a:off x="357158" y="1500174"/>
            <a:ext cx="8429684" cy="4578350"/>
          </a:xfrm>
        </p:spPr>
        <p:txBody>
          <a:bodyPr/>
          <a:lstStyle/>
          <a:p>
            <a:pPr marL="0" indent="0" algn="just">
              <a:lnSpc>
                <a:spcPct val="80000"/>
              </a:lnSpc>
              <a:buFontTx/>
              <a:buNone/>
            </a:pPr>
            <a:r>
              <a:rPr lang="en-US" sz="1600" b="1" dirty="0">
                <a:solidFill>
                  <a:srgbClr val="3333CC"/>
                </a:solidFill>
                <a:effectLst>
                  <a:outerShdw blurRad="38100" dist="38100" dir="2700000" algn="tl">
                    <a:srgbClr val="C0C0C0"/>
                  </a:outerShdw>
                </a:effectLst>
              </a:rPr>
              <a:t>Kaiser-Meyer-</a:t>
            </a:r>
            <a:r>
              <a:rPr lang="en-US" sz="1600" b="1" dirty="0" err="1">
                <a:solidFill>
                  <a:srgbClr val="3333CC"/>
                </a:solidFill>
                <a:effectLst>
                  <a:outerShdw blurRad="38100" dist="38100" dir="2700000" algn="tl">
                    <a:srgbClr val="C0C0C0"/>
                  </a:outerShdw>
                </a:effectLst>
              </a:rPr>
              <a:t>Olkin</a:t>
            </a:r>
            <a:endParaRPr lang="en-US" sz="1600" b="1" dirty="0">
              <a:solidFill>
                <a:srgbClr val="3333CC"/>
              </a:solidFill>
              <a:effectLst>
                <a:outerShdw blurRad="38100" dist="38100" dir="2700000" algn="tl">
                  <a:srgbClr val="C0C0C0"/>
                </a:outerShdw>
              </a:effectLst>
            </a:endParaRPr>
          </a:p>
          <a:p>
            <a:pPr marL="0" indent="0" algn="just">
              <a:lnSpc>
                <a:spcPct val="80000"/>
              </a:lnSpc>
            </a:pPr>
            <a:endParaRPr lang="el-GR" sz="1600" b="1" dirty="0">
              <a:solidFill>
                <a:srgbClr val="3333CC"/>
              </a:solidFill>
              <a:effectLst>
                <a:outerShdw blurRad="38100" dist="38100" dir="2700000" algn="tl">
                  <a:srgbClr val="C0C0C0"/>
                </a:outerShdw>
              </a:effectLst>
            </a:endParaRPr>
          </a:p>
          <a:p>
            <a:pPr marL="0" indent="0" algn="just">
              <a:lnSpc>
                <a:spcPct val="80000"/>
              </a:lnSpc>
              <a:buFontTx/>
              <a:buNone/>
            </a:pPr>
            <a:endParaRPr lang="el-GR" sz="1600" b="1" dirty="0">
              <a:effectLst>
                <a:outerShdw blurRad="38100" dist="38100" dir="2700000" algn="tl">
                  <a:srgbClr val="C0C0C0"/>
                </a:outerShdw>
              </a:effectLst>
            </a:endParaRPr>
          </a:p>
          <a:p>
            <a:pPr marL="0" indent="0" algn="just">
              <a:lnSpc>
                <a:spcPct val="80000"/>
              </a:lnSpc>
              <a:buFontTx/>
              <a:buNone/>
            </a:pPr>
            <a:endParaRPr lang="el-GR" sz="1600" b="1" dirty="0">
              <a:effectLst>
                <a:outerShdw blurRad="38100" dist="38100" dir="2700000" algn="tl">
                  <a:srgbClr val="C0C0C0"/>
                </a:outerShdw>
              </a:effectLst>
            </a:endParaRPr>
          </a:p>
          <a:p>
            <a:pPr marL="0" indent="0" algn="just">
              <a:lnSpc>
                <a:spcPct val="80000"/>
              </a:lnSpc>
              <a:buFontTx/>
              <a:buNone/>
            </a:pPr>
            <a:endParaRPr lang="el-GR" sz="1600" b="1" dirty="0">
              <a:effectLst>
                <a:outerShdw blurRad="38100" dist="38100" dir="2700000" algn="tl">
                  <a:srgbClr val="C0C0C0"/>
                </a:outerShdw>
              </a:effectLst>
            </a:endParaRPr>
          </a:p>
          <a:p>
            <a:pPr marL="0" indent="0" algn="just">
              <a:lnSpc>
                <a:spcPct val="80000"/>
              </a:lnSpc>
            </a:pPr>
            <a:endParaRPr lang="en-US" sz="1600" b="1" dirty="0">
              <a:effectLst>
                <a:outerShdw blurRad="38100" dist="38100" dir="2700000" algn="tl">
                  <a:srgbClr val="C0C0C0"/>
                </a:outerShdw>
              </a:effectLst>
            </a:endParaRPr>
          </a:p>
          <a:p>
            <a:pPr marL="0" indent="0" algn="just">
              <a:lnSpc>
                <a:spcPct val="80000"/>
              </a:lnSpc>
              <a:buFontTx/>
              <a:buNone/>
            </a:pPr>
            <a:r>
              <a:rPr lang="en-US" sz="1600" dirty="0" smtClean="0"/>
              <a:t>A</a:t>
            </a:r>
            <a:r>
              <a:rPr lang="el-GR" sz="1600" dirty="0"/>
              <a:t>ν</a:t>
            </a:r>
            <a:r>
              <a:rPr lang="en-US" sz="1600" dirty="0"/>
              <a:t> KMO </a:t>
            </a:r>
            <a:r>
              <a:rPr lang="el-GR" sz="1600" dirty="0"/>
              <a:t>είναι </a:t>
            </a:r>
            <a:r>
              <a:rPr lang="el-GR" sz="1600" dirty="0">
                <a:solidFill>
                  <a:srgbClr val="7030A0"/>
                </a:solidFill>
              </a:rPr>
              <a:t>μεγάλη</a:t>
            </a:r>
            <a:r>
              <a:rPr lang="el-GR" sz="1600" dirty="0"/>
              <a:t>, τότε τα δεδομένα είναι </a:t>
            </a:r>
            <a:r>
              <a:rPr lang="el-GR" sz="1600" dirty="0">
                <a:solidFill>
                  <a:srgbClr val="7030A0"/>
                </a:solidFill>
              </a:rPr>
              <a:t>κατάλληλα</a:t>
            </a:r>
            <a:r>
              <a:rPr lang="el-GR" sz="1600" dirty="0"/>
              <a:t> για παραγοντική ανάλυση</a:t>
            </a:r>
            <a:r>
              <a:rPr lang="el-GR" sz="1600" dirty="0" smtClean="0"/>
              <a:t>. Τιμές </a:t>
            </a:r>
            <a:r>
              <a:rPr lang="el-GR" sz="1600" dirty="0"/>
              <a:t>κάτω από 0.5 είναι πολύ κακές τιμές. Στην πράξη τιμές γύρω στο 0.5 είναι αρκετά καλές τιμές για να συνεχίσουμε.</a:t>
            </a:r>
          </a:p>
          <a:p>
            <a:pPr marL="0" indent="0" algn="just">
              <a:lnSpc>
                <a:spcPct val="80000"/>
              </a:lnSpc>
            </a:pPr>
            <a:endParaRPr lang="el-GR" sz="1600" b="1" dirty="0">
              <a:effectLst>
                <a:outerShdw blurRad="38100" dist="38100" dir="2700000" algn="tl">
                  <a:srgbClr val="C0C0C0"/>
                </a:outerShdw>
              </a:effectLst>
            </a:endParaRPr>
          </a:p>
          <a:p>
            <a:pPr marL="0" indent="0" algn="just">
              <a:lnSpc>
                <a:spcPct val="80000"/>
              </a:lnSpc>
              <a:buFontTx/>
              <a:buNone/>
            </a:pPr>
            <a:r>
              <a:rPr lang="en-US" sz="1600" b="1" dirty="0">
                <a:solidFill>
                  <a:srgbClr val="3333CC"/>
                </a:solidFill>
                <a:effectLst>
                  <a:outerShdw blurRad="38100" dist="38100" dir="2700000" algn="tl">
                    <a:srgbClr val="C0C0C0"/>
                  </a:outerShdw>
                </a:effectLst>
              </a:rPr>
              <a:t>Measure of Sampling Adequacy</a:t>
            </a:r>
            <a:endParaRPr lang="el-GR" sz="1600" b="1" dirty="0">
              <a:solidFill>
                <a:srgbClr val="3333CC"/>
              </a:solidFill>
              <a:effectLst>
                <a:outerShdw blurRad="38100" dist="38100" dir="2700000" algn="tl">
                  <a:srgbClr val="C0C0C0"/>
                </a:outerShdw>
              </a:effectLst>
            </a:endParaRPr>
          </a:p>
          <a:p>
            <a:pPr marL="0" indent="0" algn="just">
              <a:lnSpc>
                <a:spcPct val="80000"/>
              </a:lnSpc>
              <a:buFontTx/>
              <a:buNone/>
            </a:pPr>
            <a:r>
              <a:rPr lang="el-GR" sz="1600" dirty="0"/>
              <a:t>Πρόκειται για μέτρο δειγματικής καταλληλότητας. </a:t>
            </a:r>
          </a:p>
          <a:p>
            <a:pPr marL="0" indent="0" algn="just">
              <a:lnSpc>
                <a:spcPct val="80000"/>
              </a:lnSpc>
            </a:pPr>
            <a:endParaRPr lang="el-GR" sz="1600" dirty="0"/>
          </a:p>
          <a:p>
            <a:pPr marL="0" indent="0" algn="just">
              <a:lnSpc>
                <a:spcPct val="80000"/>
              </a:lnSpc>
              <a:buFontTx/>
              <a:buNone/>
            </a:pPr>
            <a:endParaRPr lang="el-GR" sz="1600" dirty="0" smtClean="0"/>
          </a:p>
          <a:p>
            <a:pPr marL="0" indent="0" algn="just">
              <a:lnSpc>
                <a:spcPct val="80000"/>
              </a:lnSpc>
              <a:buFontTx/>
              <a:buNone/>
            </a:pPr>
            <a:endParaRPr lang="el-GR" sz="1600" dirty="0" smtClean="0"/>
          </a:p>
          <a:p>
            <a:pPr marL="0" indent="0" algn="just">
              <a:lnSpc>
                <a:spcPct val="80000"/>
              </a:lnSpc>
              <a:buFontTx/>
              <a:buNone/>
            </a:pPr>
            <a:r>
              <a:rPr lang="el-GR" sz="1600" dirty="0" smtClean="0"/>
              <a:t>Τιμές </a:t>
            </a:r>
            <a:r>
              <a:rPr lang="el-GR" sz="1600" dirty="0"/>
              <a:t>κοντά στο </a:t>
            </a:r>
            <a:r>
              <a:rPr lang="el-GR" sz="1600" dirty="0">
                <a:solidFill>
                  <a:schemeClr val="tx2"/>
                </a:solidFill>
              </a:rPr>
              <a:t>1</a:t>
            </a:r>
            <a:r>
              <a:rPr lang="el-GR" sz="1600" dirty="0"/>
              <a:t> είναι ενδείξεις ότι η μεταβλητή είναι πολύ καλή για να τη χρησιμοποιήσουμε στην ανάλυση.</a:t>
            </a:r>
          </a:p>
          <a:p>
            <a:pPr lvl="1" algn="just">
              <a:lnSpc>
                <a:spcPct val="80000"/>
              </a:lnSpc>
              <a:buFontTx/>
              <a:buNone/>
            </a:pPr>
            <a:endParaRPr lang="el-GR" sz="1600" dirty="0" smtClean="0">
              <a:solidFill>
                <a:srgbClr val="3333CC"/>
              </a:solidFill>
            </a:endParaRPr>
          </a:p>
          <a:p>
            <a:pPr lvl="1" algn="just">
              <a:lnSpc>
                <a:spcPct val="80000"/>
              </a:lnSpc>
              <a:buFontTx/>
              <a:buNone/>
            </a:pPr>
            <a:r>
              <a:rPr lang="el-GR" sz="1600" dirty="0">
                <a:solidFill>
                  <a:srgbClr val="3333CC"/>
                </a:solidFill>
              </a:rPr>
              <a:t>	Τέλος το </a:t>
            </a:r>
            <a:r>
              <a:rPr lang="en-US" sz="1600" dirty="0">
                <a:solidFill>
                  <a:srgbClr val="3333CC"/>
                </a:solidFill>
              </a:rPr>
              <a:t>KMO</a:t>
            </a:r>
            <a:r>
              <a:rPr lang="el-GR" sz="1600" dirty="0">
                <a:solidFill>
                  <a:srgbClr val="3333CC"/>
                </a:solidFill>
              </a:rPr>
              <a:t> αφορά όλα τα δεδομένα, ενώ το </a:t>
            </a:r>
            <a:r>
              <a:rPr lang="en-US" sz="1600" dirty="0">
                <a:solidFill>
                  <a:srgbClr val="3333CC"/>
                </a:solidFill>
              </a:rPr>
              <a:t>MSA</a:t>
            </a:r>
            <a:r>
              <a:rPr lang="el-GR" sz="1600" dirty="0">
                <a:solidFill>
                  <a:srgbClr val="3333CC"/>
                </a:solidFill>
              </a:rPr>
              <a:t> κάθε μια μεταβλητή χωριστά</a:t>
            </a:r>
          </a:p>
        </p:txBody>
      </p:sp>
      <p:graphicFrame>
        <p:nvGraphicFramePr>
          <p:cNvPr id="24580" name="Object 4"/>
          <p:cNvGraphicFramePr>
            <a:graphicFrameLocks noGrp="1" noChangeAspect="1"/>
          </p:cNvGraphicFramePr>
          <p:nvPr>
            <p:ph sz="quarter" idx="2"/>
          </p:nvPr>
        </p:nvGraphicFramePr>
        <p:xfrm>
          <a:off x="1295370" y="1860537"/>
          <a:ext cx="4441000" cy="996959"/>
        </p:xfrm>
        <a:graphic>
          <a:graphicData uri="http://schemas.openxmlformats.org/presentationml/2006/ole">
            <mc:AlternateContent xmlns:mc="http://schemas.openxmlformats.org/markup-compatibility/2006">
              <mc:Choice xmlns:v="urn:schemas-microsoft-com:vml" Requires="v">
                <p:oleObj spid="_x0000_s164876" name="Equation" r:id="rId4" imgW="4419360" imgH="990360" progId="Equation.DSMT4">
                  <p:embed/>
                </p:oleObj>
              </mc:Choice>
              <mc:Fallback>
                <p:oleObj name="Equation" r:id="rId4" imgW="4419360" imgH="9903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370" y="1860537"/>
                        <a:ext cx="4441000" cy="9969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2" name="Object 6"/>
          <p:cNvGraphicFramePr>
            <a:graphicFrameLocks noGrp="1" noChangeAspect="1"/>
          </p:cNvGraphicFramePr>
          <p:nvPr>
            <p:ph sz="quarter" idx="3"/>
          </p:nvPr>
        </p:nvGraphicFramePr>
        <p:xfrm>
          <a:off x="3000364" y="4357694"/>
          <a:ext cx="1285884" cy="864987"/>
        </p:xfrm>
        <a:graphic>
          <a:graphicData uri="http://schemas.openxmlformats.org/presentationml/2006/ole">
            <mc:AlternateContent xmlns:mc="http://schemas.openxmlformats.org/markup-compatibility/2006">
              <mc:Choice xmlns:v="urn:schemas-microsoft-com:vml" Requires="v">
                <p:oleObj spid="_x0000_s164877" name="Equation" r:id="rId6" imgW="1358640" imgH="914400" progId="Equation.DSMT4">
                  <p:embed/>
                </p:oleObj>
              </mc:Choice>
              <mc:Fallback>
                <p:oleObj name="Equation" r:id="rId6" imgW="1358640" imgH="9144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64" y="4357694"/>
                        <a:ext cx="1285884" cy="86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28596" y="500042"/>
            <a:ext cx="6870700" cy="684213"/>
          </a:xfrm>
        </p:spPr>
        <p:txBody>
          <a:bodyPr/>
          <a:lstStyle/>
          <a:p>
            <a:r>
              <a:rPr lang="el-GR" dirty="0"/>
              <a:t>Αριθμός και Εκτίμηση Παραγόντων</a:t>
            </a:r>
          </a:p>
        </p:txBody>
      </p:sp>
      <p:sp>
        <p:nvSpPr>
          <p:cNvPr id="25603" name="Rectangle 3"/>
          <p:cNvSpPr>
            <a:spLocks noGrp="1" noChangeArrowheads="1"/>
          </p:cNvSpPr>
          <p:nvPr>
            <p:ph type="body" idx="1"/>
          </p:nvPr>
        </p:nvSpPr>
        <p:spPr>
          <a:xfrm>
            <a:off x="357158" y="1428736"/>
            <a:ext cx="8569325" cy="4968875"/>
          </a:xfrm>
        </p:spPr>
        <p:txBody>
          <a:bodyPr/>
          <a:lstStyle/>
          <a:p>
            <a:pPr marL="85725" indent="-28575">
              <a:lnSpc>
                <a:spcPct val="80000"/>
              </a:lnSpc>
              <a:buClr>
                <a:schemeClr val="tx2"/>
              </a:buClr>
              <a:buSzPct val="100000"/>
              <a:buNone/>
            </a:pPr>
            <a:r>
              <a:rPr lang="el-GR" dirty="0" smtClean="0">
                <a:solidFill>
                  <a:schemeClr val="folHlink"/>
                </a:solidFill>
              </a:rPr>
              <a:t>Η Απόφαση για τον αριθμό των παραγόντων που θα επιλεγούν γίνεται με ορισμένα κριτήρια :</a:t>
            </a:r>
            <a:endParaRPr lang="el-GR" dirty="0" smtClean="0"/>
          </a:p>
          <a:p>
            <a:pPr marL="1076325" lvl="3" indent="-361950">
              <a:lnSpc>
                <a:spcPct val="80000"/>
              </a:lnSpc>
              <a:buSzPct val="100000"/>
            </a:pPr>
            <a:endParaRPr lang="el-GR" dirty="0" smtClean="0"/>
          </a:p>
          <a:p>
            <a:pPr marL="1076325" lvl="3" indent="-361950">
              <a:lnSpc>
                <a:spcPct val="80000"/>
              </a:lnSpc>
              <a:buSzPct val="100000"/>
            </a:pPr>
            <a:r>
              <a:rPr lang="el-GR" dirty="0" smtClean="0"/>
              <a:t>Ποσοστό συνολικής διακύμανσης που εξηγούν οι συνιστώσες</a:t>
            </a:r>
          </a:p>
          <a:p>
            <a:pPr marL="1076325" lvl="3" indent="-361950">
              <a:lnSpc>
                <a:spcPct val="80000"/>
              </a:lnSpc>
              <a:buSzPct val="100000"/>
            </a:pPr>
            <a:r>
              <a:rPr lang="el-GR" dirty="0" smtClean="0"/>
              <a:t>Κριτήριο του </a:t>
            </a:r>
            <a:r>
              <a:rPr lang="en-US" dirty="0" smtClean="0"/>
              <a:t>Kaiser</a:t>
            </a:r>
          </a:p>
          <a:p>
            <a:pPr marL="1076325" lvl="3" indent="-361950">
              <a:lnSpc>
                <a:spcPct val="80000"/>
              </a:lnSpc>
              <a:buSzPct val="100000"/>
            </a:pPr>
            <a:r>
              <a:rPr lang="el-GR" dirty="0" smtClean="0"/>
              <a:t>Ποσοστό της διακύμανσης των αρχικών μεταβλητών που ερμηνεύεται</a:t>
            </a:r>
          </a:p>
          <a:p>
            <a:pPr marL="1076325" lvl="3" indent="-361950">
              <a:lnSpc>
                <a:spcPct val="80000"/>
              </a:lnSpc>
              <a:buSzPct val="100000"/>
            </a:pPr>
            <a:r>
              <a:rPr lang="en-US" dirty="0" err="1" smtClean="0"/>
              <a:t>Scree</a:t>
            </a:r>
            <a:r>
              <a:rPr lang="en-US" dirty="0" smtClean="0"/>
              <a:t> plot</a:t>
            </a:r>
          </a:p>
          <a:p>
            <a:pPr algn="just">
              <a:lnSpc>
                <a:spcPct val="80000"/>
              </a:lnSpc>
              <a:buClr>
                <a:schemeClr val="tx2"/>
              </a:buClr>
            </a:pPr>
            <a:endParaRPr lang="el-GR"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a:xfrm>
            <a:off x="357158" y="1500174"/>
            <a:ext cx="8229600" cy="4814887"/>
          </a:xfrm>
        </p:spPr>
        <p:txBody>
          <a:bodyPr/>
          <a:lstStyle/>
          <a:p>
            <a:pPr marL="990600" lvl="1" indent="-533400">
              <a:buClr>
                <a:schemeClr val="tx2"/>
              </a:buClr>
              <a:buSzPct val="100000"/>
            </a:pPr>
            <a:r>
              <a:rPr lang="el-GR" dirty="0">
                <a:solidFill>
                  <a:schemeClr val="tx2"/>
                </a:solidFill>
              </a:rPr>
              <a:t>Ποσοστό συνολικής διακύμανσης που εξηγούν οι συνιστώσες</a:t>
            </a:r>
          </a:p>
          <a:p>
            <a:pPr marL="990600" lvl="1" indent="-533400">
              <a:buFontTx/>
              <a:buNone/>
            </a:pPr>
            <a:r>
              <a:rPr lang="el-GR" dirty="0"/>
              <a:t>	</a:t>
            </a:r>
          </a:p>
          <a:p>
            <a:pPr marL="990600" lvl="1" indent="-533400">
              <a:buFontTx/>
              <a:buNone/>
            </a:pPr>
            <a:r>
              <a:rPr lang="el-GR" dirty="0"/>
              <a:t>	Θέτουμε ένα όριο και διαλέγουμε τόσες συνιστώσες ώστε αθροιστικά να εξηγούν μεγαλύτερο ποσοστό από το στόχο που βάλαμε.</a:t>
            </a:r>
          </a:p>
        </p:txBody>
      </p:sp>
      <p:sp>
        <p:nvSpPr>
          <p:cNvPr id="192515" name="Rectangle 3"/>
          <p:cNvSpPr>
            <a:spLocks noChangeArrowheads="1"/>
          </p:cNvSpPr>
          <p:nvPr/>
        </p:nvSpPr>
        <p:spPr bwMode="auto">
          <a:xfrm>
            <a:off x="428596" y="500042"/>
            <a:ext cx="8229600" cy="777875"/>
          </a:xfrm>
          <a:prstGeom prst="rect">
            <a:avLst/>
          </a:prstGeom>
          <a:noFill/>
          <a:ln w="9525">
            <a:noFill/>
            <a:miter lim="800000"/>
            <a:headEnd/>
            <a:tailEnd/>
          </a:ln>
          <a:effectLst/>
        </p:spPr>
        <p:txBody>
          <a:bodyPr anchor="ctr"/>
          <a:lstStyle/>
          <a:p>
            <a:r>
              <a:rPr lang="el-GR" sz="2800" dirty="0" smtClean="0">
                <a:solidFill>
                  <a:schemeClr val="accent1">
                    <a:lumMod val="50000"/>
                  </a:schemeClr>
                </a:solidFill>
              </a:rPr>
              <a:t>Αριθμός και Εκτίμηση Παραγόντων</a:t>
            </a:r>
            <a:endParaRPr lang="el-GR" sz="2800" dirty="0">
              <a:solidFill>
                <a:schemeClr val="accent1">
                  <a:lumMod val="5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3" name="Rectangle 7"/>
          <p:cNvSpPr>
            <a:spLocks noChangeArrowheads="1"/>
          </p:cNvSpPr>
          <p:nvPr/>
        </p:nvSpPr>
        <p:spPr bwMode="auto">
          <a:xfrm>
            <a:off x="714348" y="3857628"/>
            <a:ext cx="7704137" cy="1357322"/>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5400000" scaled="1"/>
            <a:tileRect/>
          </a:gradFill>
          <a:ln w="9525">
            <a:solidFill>
              <a:schemeClr val="tx1"/>
            </a:solidFill>
            <a:miter lim="800000"/>
            <a:headEnd/>
            <a:tailEnd/>
          </a:ln>
          <a:effectLst/>
        </p:spPr>
        <p:txBody>
          <a:bodyPr wrap="none" anchor="ctr"/>
          <a:lstStyle/>
          <a:p>
            <a:endParaRPr lang="el-GR" dirty="0"/>
          </a:p>
        </p:txBody>
      </p:sp>
      <p:sp>
        <p:nvSpPr>
          <p:cNvPr id="193538" name="Rectangle 2"/>
          <p:cNvSpPr>
            <a:spLocks noGrp="1" noChangeArrowheads="1"/>
          </p:cNvSpPr>
          <p:nvPr>
            <p:ph type="body" idx="1"/>
          </p:nvPr>
        </p:nvSpPr>
        <p:spPr>
          <a:xfrm>
            <a:off x="500034" y="1500174"/>
            <a:ext cx="8229600" cy="3097212"/>
          </a:xfrm>
        </p:spPr>
        <p:txBody>
          <a:bodyPr/>
          <a:lstStyle/>
          <a:p>
            <a:pPr marL="990600" lvl="1" indent="-533400">
              <a:buClr>
                <a:schemeClr val="tx2"/>
              </a:buClr>
              <a:buSzPct val="100000"/>
            </a:pPr>
            <a:r>
              <a:rPr lang="el-GR" dirty="0">
                <a:solidFill>
                  <a:schemeClr val="tx2"/>
                </a:solidFill>
              </a:rPr>
              <a:t>Κριτήριο του </a:t>
            </a:r>
            <a:r>
              <a:rPr lang="en-US" dirty="0">
                <a:solidFill>
                  <a:schemeClr val="tx2"/>
                </a:solidFill>
              </a:rPr>
              <a:t>Kaiser</a:t>
            </a:r>
            <a:endParaRPr lang="el-GR" dirty="0">
              <a:solidFill>
                <a:schemeClr val="tx2"/>
              </a:solidFill>
            </a:endParaRPr>
          </a:p>
          <a:p>
            <a:pPr marL="990600" lvl="1" indent="-533400">
              <a:buFontTx/>
              <a:buNone/>
            </a:pPr>
            <a:endParaRPr lang="el-GR" dirty="0">
              <a:solidFill>
                <a:srgbClr val="33CCCC"/>
              </a:solidFill>
            </a:endParaRPr>
          </a:p>
          <a:p>
            <a:pPr marL="609600" indent="-609600">
              <a:buFontTx/>
              <a:buNone/>
            </a:pPr>
            <a:r>
              <a:rPr lang="el-GR" dirty="0"/>
              <a:t>	Επιλέγουμε τόσες </a:t>
            </a:r>
            <a:r>
              <a:rPr lang="el-GR" dirty="0" err="1"/>
              <a:t>ιδιοτιμές</a:t>
            </a:r>
            <a:r>
              <a:rPr lang="el-GR" dirty="0"/>
              <a:t> όσες είναι μεγαλύτερες από τη μέση τιμή των </a:t>
            </a:r>
            <a:r>
              <a:rPr lang="el-GR" dirty="0" err="1"/>
              <a:t>ιδιοτιμών</a:t>
            </a:r>
            <a:r>
              <a:rPr lang="el-GR" dirty="0"/>
              <a:t>, δηλαδή</a:t>
            </a:r>
            <a:endParaRPr lang="en-US" baseline="-25000" dirty="0"/>
          </a:p>
        </p:txBody>
      </p:sp>
      <p:sp>
        <p:nvSpPr>
          <p:cNvPr id="193539" name="Rectangle 3"/>
          <p:cNvSpPr>
            <a:spLocks noChangeArrowheads="1"/>
          </p:cNvSpPr>
          <p:nvPr/>
        </p:nvSpPr>
        <p:spPr bwMode="auto">
          <a:xfrm>
            <a:off x="500034" y="500042"/>
            <a:ext cx="8229600" cy="777875"/>
          </a:xfrm>
          <a:prstGeom prst="rect">
            <a:avLst/>
          </a:prstGeom>
          <a:noFill/>
          <a:ln w="9525">
            <a:noFill/>
            <a:miter lim="800000"/>
            <a:headEnd/>
            <a:tailEnd/>
          </a:ln>
          <a:effectLst/>
        </p:spPr>
        <p:txBody>
          <a:bodyPr anchor="ctr"/>
          <a:lstStyle/>
          <a:p>
            <a:r>
              <a:rPr lang="el-GR" sz="2800" dirty="0" smtClean="0">
                <a:solidFill>
                  <a:schemeClr val="accent1">
                    <a:lumMod val="50000"/>
                  </a:schemeClr>
                </a:solidFill>
              </a:rPr>
              <a:t>Αριθμός και Εκτίμηση Παραγόντων</a:t>
            </a:r>
            <a:endParaRPr lang="el-GR" sz="2800" dirty="0">
              <a:solidFill>
                <a:schemeClr val="accent1">
                  <a:lumMod val="50000"/>
                </a:schemeClr>
              </a:solidFill>
              <a:latin typeface="+mj-lt"/>
              <a:ea typeface="+mj-ea"/>
              <a:cs typeface="+mj-cs"/>
            </a:endParaRPr>
          </a:p>
        </p:txBody>
      </p:sp>
      <p:graphicFrame>
        <p:nvGraphicFramePr>
          <p:cNvPr id="193540" name="Object 4"/>
          <p:cNvGraphicFramePr>
            <a:graphicFrameLocks noChangeAspect="1"/>
          </p:cNvGraphicFramePr>
          <p:nvPr/>
        </p:nvGraphicFramePr>
        <p:xfrm>
          <a:off x="3000364" y="2786059"/>
          <a:ext cx="1405386" cy="785818"/>
        </p:xfrm>
        <a:graphic>
          <a:graphicData uri="http://schemas.openxmlformats.org/presentationml/2006/ole">
            <mc:AlternateContent xmlns:mc="http://schemas.openxmlformats.org/markup-compatibility/2006">
              <mc:Choice xmlns:v="urn:schemas-microsoft-com:vml" Requires="v">
                <p:oleObj spid="_x0000_s224268" name="Equation" r:id="rId4" imgW="1180800" imgH="660240" progId="Equation.DSMT4">
                  <p:embed/>
                </p:oleObj>
              </mc:Choice>
              <mc:Fallback>
                <p:oleObj name="Equation" r:id="rId4" imgW="1180800" imgH="6602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64" y="2786059"/>
                        <a:ext cx="1405386"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541" name="Text Box 5"/>
          <p:cNvSpPr txBox="1">
            <a:spLocks noChangeArrowheads="1"/>
          </p:cNvSpPr>
          <p:nvPr/>
        </p:nvSpPr>
        <p:spPr bwMode="auto">
          <a:xfrm>
            <a:off x="857223" y="3857628"/>
            <a:ext cx="7559675" cy="923330"/>
          </a:xfrm>
          <a:prstGeom prst="rect">
            <a:avLst/>
          </a:prstGeom>
          <a:noFill/>
          <a:ln w="9525">
            <a:noFill/>
            <a:miter lim="800000"/>
            <a:headEnd/>
            <a:tailEnd/>
          </a:ln>
          <a:effectLst/>
        </p:spPr>
        <p:txBody>
          <a:bodyPr>
            <a:spAutoFit/>
          </a:bodyPr>
          <a:lstStyle/>
          <a:p>
            <a:pPr>
              <a:spcBef>
                <a:spcPct val="50000"/>
              </a:spcBef>
            </a:pPr>
            <a:r>
              <a:rPr lang="el-GR" b="0" dirty="0"/>
              <a:t>Για την περίπτωση που δουλεύουμε με πίνακα συσχετίσεων διαλέγουμε τόσες συνιστώσες όσες και οι </a:t>
            </a:r>
            <a:r>
              <a:rPr lang="el-GR" b="0" dirty="0" err="1"/>
              <a:t>ιδιοτιμές</a:t>
            </a:r>
            <a:r>
              <a:rPr lang="el-GR" b="0" dirty="0"/>
              <a:t> μεγαλύτερες της μονάδας, καθώς ισχύει</a:t>
            </a:r>
            <a:r>
              <a:rPr lang="el-GR" dirty="0"/>
              <a:t> </a:t>
            </a:r>
          </a:p>
        </p:txBody>
      </p:sp>
      <p:graphicFrame>
        <p:nvGraphicFramePr>
          <p:cNvPr id="193542" name="Object 6"/>
          <p:cNvGraphicFramePr>
            <a:graphicFrameLocks noChangeAspect="1"/>
          </p:cNvGraphicFramePr>
          <p:nvPr/>
        </p:nvGraphicFramePr>
        <p:xfrm>
          <a:off x="3786182" y="4714884"/>
          <a:ext cx="665705" cy="500066"/>
        </p:xfrm>
        <a:graphic>
          <a:graphicData uri="http://schemas.openxmlformats.org/presentationml/2006/ole">
            <mc:AlternateContent xmlns:mc="http://schemas.openxmlformats.org/markup-compatibility/2006">
              <mc:Choice xmlns:v="urn:schemas-microsoft-com:vml" Requires="v">
                <p:oleObj spid="_x0000_s224269" name="Equation" r:id="rId6" imgW="495000" imgH="266400" progId="Equation.DSMT4">
                  <p:embed/>
                </p:oleObj>
              </mc:Choice>
              <mc:Fallback>
                <p:oleObj name="Equation" r:id="rId6" imgW="495000" imgH="2664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6182" y="4714884"/>
                        <a:ext cx="665705"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500034" y="1643050"/>
            <a:ext cx="8229600" cy="4814887"/>
          </a:xfrm>
        </p:spPr>
        <p:txBody>
          <a:bodyPr/>
          <a:lstStyle/>
          <a:p>
            <a:pPr marL="990600" lvl="1" indent="-533400">
              <a:buClr>
                <a:schemeClr val="tx2"/>
              </a:buClr>
              <a:buSzPct val="100000"/>
            </a:pPr>
            <a:r>
              <a:rPr lang="el-GR" dirty="0">
                <a:solidFill>
                  <a:schemeClr val="tx2"/>
                </a:solidFill>
              </a:rPr>
              <a:t>Ποσοστό της διακύμανσης των αρχικών μεταβλητών που ερμηνεύεται</a:t>
            </a:r>
          </a:p>
          <a:p>
            <a:pPr marL="990600" lvl="1" indent="-533400">
              <a:buFontTx/>
              <a:buNone/>
            </a:pPr>
            <a:r>
              <a:rPr lang="el-GR" dirty="0"/>
              <a:t>	</a:t>
            </a:r>
          </a:p>
          <a:p>
            <a:pPr marL="990600" lvl="1" indent="-533400">
              <a:buFontTx/>
              <a:buNone/>
            </a:pPr>
            <a:r>
              <a:rPr lang="el-GR" dirty="0"/>
              <a:t>	Διαλέγουμε τόσες συνιστώσες ώστε να ερμηνεύεται για κάθε μεταβλητή ένα υψηλό ποσοστό. Το ποσοστό είναι υποκειμενικό</a:t>
            </a:r>
            <a:r>
              <a:rPr lang="el-GR" sz="2400" dirty="0"/>
              <a:t>.</a:t>
            </a:r>
          </a:p>
        </p:txBody>
      </p:sp>
      <p:sp>
        <p:nvSpPr>
          <p:cNvPr id="194563" name="Rectangle 3"/>
          <p:cNvSpPr>
            <a:spLocks noChangeArrowheads="1"/>
          </p:cNvSpPr>
          <p:nvPr/>
        </p:nvSpPr>
        <p:spPr bwMode="auto">
          <a:xfrm>
            <a:off x="428596" y="500042"/>
            <a:ext cx="8229600" cy="777875"/>
          </a:xfrm>
          <a:prstGeom prst="rect">
            <a:avLst/>
          </a:prstGeom>
          <a:noFill/>
          <a:ln w="9525">
            <a:noFill/>
            <a:miter lim="800000"/>
            <a:headEnd/>
            <a:tailEnd/>
          </a:ln>
          <a:effectLst/>
        </p:spPr>
        <p:txBody>
          <a:bodyPr anchor="ctr"/>
          <a:lstStyle/>
          <a:p>
            <a:r>
              <a:rPr lang="el-GR" sz="2800" dirty="0" smtClean="0">
                <a:solidFill>
                  <a:schemeClr val="accent1">
                    <a:lumMod val="50000"/>
                  </a:schemeClr>
                </a:solidFill>
              </a:rPr>
              <a:t>Αριθμός και Εκτίμηση Παραγόντων</a:t>
            </a:r>
            <a:endParaRPr lang="el-GR" sz="2800" dirty="0">
              <a:solidFill>
                <a:schemeClr val="accent1">
                  <a:lumMod val="5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body" sz="half" idx="1"/>
          </p:nvPr>
        </p:nvSpPr>
        <p:spPr>
          <a:xfrm>
            <a:off x="642910" y="1428736"/>
            <a:ext cx="7847012" cy="2608262"/>
          </a:xfrm>
        </p:spPr>
        <p:txBody>
          <a:bodyPr/>
          <a:lstStyle/>
          <a:p>
            <a:pPr marL="990600" lvl="1" indent="-533400">
              <a:lnSpc>
                <a:spcPct val="90000"/>
              </a:lnSpc>
              <a:buClr>
                <a:schemeClr val="tx2"/>
              </a:buClr>
              <a:buSzPct val="100000"/>
            </a:pPr>
            <a:r>
              <a:rPr lang="en-US" dirty="0" err="1">
                <a:solidFill>
                  <a:schemeClr val="tx2"/>
                </a:solidFill>
              </a:rPr>
              <a:t>Scree</a:t>
            </a:r>
            <a:r>
              <a:rPr lang="en-US" dirty="0">
                <a:solidFill>
                  <a:schemeClr val="tx2"/>
                </a:solidFill>
              </a:rPr>
              <a:t> plot</a:t>
            </a:r>
          </a:p>
          <a:p>
            <a:pPr marL="990600" lvl="1" indent="-533400">
              <a:lnSpc>
                <a:spcPct val="90000"/>
              </a:lnSpc>
              <a:buFontTx/>
              <a:buNone/>
            </a:pPr>
            <a:r>
              <a:rPr lang="el-GR" dirty="0"/>
              <a:t>	</a:t>
            </a:r>
          </a:p>
          <a:p>
            <a:pPr marL="990600" lvl="1" indent="-533400">
              <a:lnSpc>
                <a:spcPct val="90000"/>
              </a:lnSpc>
              <a:buFontTx/>
              <a:buNone/>
            </a:pPr>
            <a:r>
              <a:rPr lang="el-GR" dirty="0"/>
              <a:t>	Παίρνουμε τόσες συνιστώσες μέχρι το γράφημα να αρχίσει να γίνεται περίπου επίπεδο. Είναι υποκειμενικό κριτήριο και αρκετά δύσκολο να ερμηνευτεί το γράφημα.</a:t>
            </a:r>
          </a:p>
        </p:txBody>
      </p:sp>
      <p:sp>
        <p:nvSpPr>
          <p:cNvPr id="196611" name="Rectangle 3"/>
          <p:cNvSpPr>
            <a:spLocks noChangeArrowheads="1"/>
          </p:cNvSpPr>
          <p:nvPr/>
        </p:nvSpPr>
        <p:spPr bwMode="auto">
          <a:xfrm>
            <a:off x="500034" y="500042"/>
            <a:ext cx="8229600" cy="777875"/>
          </a:xfrm>
          <a:prstGeom prst="rect">
            <a:avLst/>
          </a:prstGeom>
          <a:noFill/>
          <a:ln w="9525">
            <a:noFill/>
            <a:miter lim="800000"/>
            <a:headEnd/>
            <a:tailEnd/>
          </a:ln>
          <a:effectLst/>
        </p:spPr>
        <p:txBody>
          <a:bodyPr anchor="ctr"/>
          <a:lstStyle/>
          <a:p>
            <a:r>
              <a:rPr lang="el-GR" sz="2800" dirty="0" smtClean="0">
                <a:solidFill>
                  <a:schemeClr val="accent1">
                    <a:lumMod val="50000"/>
                  </a:schemeClr>
                </a:solidFill>
              </a:rPr>
              <a:t>Αριθμός και Εκτίμηση Παραγόντων</a:t>
            </a:r>
            <a:endParaRPr lang="el-GR" sz="2800" dirty="0">
              <a:solidFill>
                <a:schemeClr val="accent1">
                  <a:lumMod val="50000"/>
                </a:schemeClr>
              </a:solidFill>
              <a:latin typeface="+mj-lt"/>
              <a:ea typeface="+mj-ea"/>
              <a:cs typeface="+mj-cs"/>
            </a:endParaRPr>
          </a:p>
        </p:txBody>
      </p:sp>
      <p:graphicFrame>
        <p:nvGraphicFramePr>
          <p:cNvPr id="196612" name="Object 4"/>
          <p:cNvGraphicFramePr>
            <a:graphicFrameLocks noGrp="1" noChangeAspect="1"/>
          </p:cNvGraphicFramePr>
          <p:nvPr>
            <p:ph sz="half" idx="2"/>
          </p:nvPr>
        </p:nvGraphicFramePr>
        <p:xfrm>
          <a:off x="2857488" y="3071810"/>
          <a:ext cx="4321175" cy="2881312"/>
        </p:xfrm>
        <a:graphic>
          <a:graphicData uri="http://schemas.openxmlformats.org/presentationml/2006/ole">
            <mc:AlternateContent xmlns:mc="http://schemas.openxmlformats.org/markup-compatibility/2006">
              <mc:Choice xmlns:v="urn:schemas-microsoft-com:vml" Requires="v">
                <p:oleObj spid="_x0000_s225287" name="Graph" r:id="rId4" imgW="5486400" imgH="3657600" progId="">
                  <p:embed/>
                </p:oleObj>
              </mc:Choice>
              <mc:Fallback>
                <p:oleObj name="Graph" r:id="rId4" imgW="5486400" imgH="36576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488" y="3071810"/>
                        <a:ext cx="4321175"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6615" name="Text Box 7"/>
          <p:cNvSpPr txBox="1">
            <a:spLocks noChangeArrowheads="1"/>
          </p:cNvSpPr>
          <p:nvPr/>
        </p:nvSpPr>
        <p:spPr bwMode="auto">
          <a:xfrm>
            <a:off x="265101" y="3575047"/>
            <a:ext cx="1655762" cy="457200"/>
          </a:xfrm>
          <a:prstGeom prst="rect">
            <a:avLst/>
          </a:prstGeom>
          <a:noFill/>
          <a:ln w="9525">
            <a:noFill/>
            <a:miter lim="800000"/>
            <a:headEnd/>
            <a:tailEnd/>
          </a:ln>
          <a:effectLst/>
        </p:spPr>
        <p:txBody>
          <a:bodyPr>
            <a:spAutoFit/>
          </a:bodyPr>
          <a:lstStyle/>
          <a:p>
            <a:pPr>
              <a:spcBef>
                <a:spcPct val="50000"/>
              </a:spcBef>
            </a:pPr>
            <a:r>
              <a:rPr lang="el-GR" sz="2400" b="0">
                <a:solidFill>
                  <a:srgbClr val="FF9933"/>
                </a:solidFill>
              </a:rPr>
              <a:t>Ιδιοτιμή</a:t>
            </a:r>
          </a:p>
        </p:txBody>
      </p:sp>
      <p:sp>
        <p:nvSpPr>
          <p:cNvPr id="196616" name="Line 8"/>
          <p:cNvSpPr>
            <a:spLocks noChangeShapeType="1"/>
          </p:cNvSpPr>
          <p:nvPr/>
        </p:nvSpPr>
        <p:spPr bwMode="auto">
          <a:xfrm>
            <a:off x="1562088" y="3790947"/>
            <a:ext cx="1655763" cy="433388"/>
          </a:xfrm>
          <a:prstGeom prst="line">
            <a:avLst/>
          </a:prstGeom>
          <a:noFill/>
          <a:ln w="9525">
            <a:solidFill>
              <a:schemeClr val="bg2"/>
            </a:solidFill>
            <a:round/>
            <a:headEnd/>
            <a:tailEnd type="triangle" w="med" len="med"/>
          </a:ln>
          <a:effectLst/>
        </p:spPr>
        <p:txBody>
          <a:bodyPr/>
          <a:lstStyle/>
          <a:p>
            <a:endParaRPr lang="el-GR"/>
          </a:p>
        </p:txBody>
      </p:sp>
      <p:sp>
        <p:nvSpPr>
          <p:cNvPr id="196617" name="Text Box 9"/>
          <p:cNvSpPr txBox="1">
            <a:spLocks noChangeArrowheads="1"/>
          </p:cNvSpPr>
          <p:nvPr/>
        </p:nvSpPr>
        <p:spPr bwMode="auto">
          <a:xfrm>
            <a:off x="1201726" y="5303835"/>
            <a:ext cx="1079500" cy="457200"/>
          </a:xfrm>
          <a:prstGeom prst="rect">
            <a:avLst/>
          </a:prstGeom>
          <a:noFill/>
          <a:ln w="9525">
            <a:noFill/>
            <a:miter lim="800000"/>
            <a:headEnd/>
            <a:tailEnd/>
          </a:ln>
          <a:effectLst/>
        </p:spPr>
        <p:txBody>
          <a:bodyPr>
            <a:spAutoFit/>
          </a:bodyPr>
          <a:lstStyle/>
          <a:p>
            <a:pPr>
              <a:spcBef>
                <a:spcPct val="50000"/>
              </a:spcBef>
            </a:pPr>
            <a:r>
              <a:rPr lang="el-GR" sz="2400" b="0">
                <a:solidFill>
                  <a:srgbClr val="FF66CC"/>
                </a:solidFill>
              </a:rPr>
              <a:t>Σειρά</a:t>
            </a:r>
          </a:p>
        </p:txBody>
      </p:sp>
      <p:sp>
        <p:nvSpPr>
          <p:cNvPr id="196618" name="Line 10"/>
          <p:cNvSpPr>
            <a:spLocks noChangeShapeType="1"/>
          </p:cNvSpPr>
          <p:nvPr/>
        </p:nvSpPr>
        <p:spPr bwMode="auto">
          <a:xfrm>
            <a:off x="2138351" y="5519735"/>
            <a:ext cx="2303462" cy="144462"/>
          </a:xfrm>
          <a:prstGeom prst="line">
            <a:avLst/>
          </a:prstGeom>
          <a:noFill/>
          <a:ln w="9525">
            <a:solidFill>
              <a:srgbClr val="FF66CC"/>
            </a:solidFill>
            <a:round/>
            <a:headEnd/>
            <a:tailEnd type="triangle" w="med" len="med"/>
          </a:ln>
          <a:effectLst/>
        </p:spPr>
        <p:txBody>
          <a:bodyPr/>
          <a:lstStyle/>
          <a:p>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28596" y="285728"/>
            <a:ext cx="8135937" cy="982684"/>
          </a:xfrm>
          <a:noFill/>
          <a:ln/>
        </p:spPr>
        <p:txBody>
          <a:bodyPr/>
          <a:lstStyle/>
          <a:p>
            <a:r>
              <a:rPr lang="el-GR" dirty="0" smtClean="0"/>
              <a:t>Τι </a:t>
            </a:r>
            <a:r>
              <a:rPr lang="el-GR" dirty="0"/>
              <a:t>είναι </a:t>
            </a:r>
            <a:r>
              <a:rPr lang="el-GR" dirty="0" smtClean="0"/>
              <a:t>οι </a:t>
            </a:r>
            <a:r>
              <a:rPr lang="el-GR" dirty="0" err="1"/>
              <a:t>ιδιοτιμές</a:t>
            </a:r>
            <a:r>
              <a:rPr lang="el-GR" dirty="0"/>
              <a:t> &amp; τα </a:t>
            </a:r>
            <a:r>
              <a:rPr lang="el-GR" dirty="0" err="1"/>
              <a:t>ιδιοδιανύσματα</a:t>
            </a:r>
            <a:r>
              <a:rPr lang="el-GR" dirty="0"/>
              <a:t>??</a:t>
            </a:r>
          </a:p>
        </p:txBody>
      </p:sp>
      <p:sp>
        <p:nvSpPr>
          <p:cNvPr id="81923" name="Rectangle 3"/>
          <p:cNvSpPr>
            <a:spLocks noGrp="1" noChangeArrowheads="1"/>
          </p:cNvSpPr>
          <p:nvPr>
            <p:ph type="body" sz="half" idx="1"/>
          </p:nvPr>
        </p:nvSpPr>
        <p:spPr>
          <a:xfrm>
            <a:off x="642910" y="1428736"/>
            <a:ext cx="7777162" cy="1528763"/>
          </a:xfrm>
        </p:spPr>
        <p:txBody>
          <a:bodyPr/>
          <a:lstStyle/>
          <a:p>
            <a:pPr>
              <a:lnSpc>
                <a:spcPct val="105000"/>
              </a:lnSpc>
              <a:buFontTx/>
              <a:buNone/>
            </a:pPr>
            <a:r>
              <a:rPr lang="el-GR" sz="1800" dirty="0"/>
              <a:t>Έστω πίνακας Α. Υπολογίζω την </a:t>
            </a:r>
            <a:r>
              <a:rPr lang="en-US" sz="1800" dirty="0" err="1"/>
              <a:t>det</a:t>
            </a:r>
            <a:r>
              <a:rPr lang="el-GR" sz="1800" dirty="0"/>
              <a:t>(Α-λΙ)</a:t>
            </a:r>
          </a:p>
          <a:p>
            <a:pPr>
              <a:lnSpc>
                <a:spcPct val="105000"/>
              </a:lnSpc>
              <a:buFontTx/>
              <a:buNone/>
            </a:pPr>
            <a:endParaRPr lang="el-GR" sz="700" dirty="0"/>
          </a:p>
          <a:p>
            <a:pPr>
              <a:lnSpc>
                <a:spcPct val="105000"/>
              </a:lnSpc>
              <a:buFontTx/>
              <a:buNone/>
            </a:pPr>
            <a:r>
              <a:rPr lang="el-GR" sz="1800" dirty="0"/>
              <a:t>Θέτω φ(λ)=</a:t>
            </a:r>
            <a:r>
              <a:rPr lang="en-US" sz="1800" dirty="0"/>
              <a:t>|</a:t>
            </a:r>
            <a:r>
              <a:rPr lang="el-GR" sz="1800" dirty="0"/>
              <a:t>Α-λΙ</a:t>
            </a:r>
            <a:r>
              <a:rPr lang="en-US" sz="1800" dirty="0" smtClean="0"/>
              <a:t>|</a:t>
            </a:r>
            <a:r>
              <a:rPr lang="el-GR" sz="1800" dirty="0" smtClean="0"/>
              <a:t> . </a:t>
            </a:r>
            <a:r>
              <a:rPr lang="en-US" sz="1800" dirty="0" smtClean="0"/>
              <a:t>To </a:t>
            </a:r>
            <a:r>
              <a:rPr lang="el-GR" sz="1800" dirty="0"/>
              <a:t>φ(λ) ονομάζεται χαρακτηριστικό πολυώνυμο</a:t>
            </a:r>
          </a:p>
          <a:p>
            <a:pPr>
              <a:lnSpc>
                <a:spcPct val="105000"/>
              </a:lnSpc>
              <a:buFontTx/>
              <a:buNone/>
            </a:pPr>
            <a:endParaRPr lang="el-GR" sz="1800" dirty="0"/>
          </a:p>
          <a:p>
            <a:pPr>
              <a:lnSpc>
                <a:spcPct val="105000"/>
              </a:lnSpc>
              <a:buFontTx/>
              <a:buNone/>
            </a:pPr>
            <a:endParaRPr lang="el-GR" sz="1800" dirty="0"/>
          </a:p>
          <a:p>
            <a:pPr>
              <a:lnSpc>
                <a:spcPct val="105000"/>
              </a:lnSpc>
              <a:buFontTx/>
              <a:buNone/>
            </a:pPr>
            <a:endParaRPr lang="el-GR" sz="1800" dirty="0"/>
          </a:p>
          <a:p>
            <a:pPr>
              <a:lnSpc>
                <a:spcPct val="105000"/>
              </a:lnSpc>
              <a:buFontTx/>
              <a:buNone/>
            </a:pPr>
            <a:endParaRPr lang="el-GR" sz="1800" dirty="0"/>
          </a:p>
        </p:txBody>
      </p:sp>
      <p:graphicFrame>
        <p:nvGraphicFramePr>
          <p:cNvPr id="81926" name="Object 6"/>
          <p:cNvGraphicFramePr>
            <a:graphicFrameLocks noChangeAspect="1"/>
          </p:cNvGraphicFramePr>
          <p:nvPr/>
        </p:nvGraphicFramePr>
        <p:xfrm>
          <a:off x="899592" y="2492896"/>
          <a:ext cx="3887787" cy="1439862"/>
        </p:xfrm>
        <a:graphic>
          <a:graphicData uri="http://schemas.openxmlformats.org/presentationml/2006/ole">
            <mc:AlternateContent xmlns:mc="http://schemas.openxmlformats.org/markup-compatibility/2006">
              <mc:Choice xmlns:v="urn:schemas-microsoft-com:vml" Requires="v">
                <p:oleObj spid="_x0000_s226316" name="Equation" r:id="rId4" imgW="2539800" imgH="939600" progId="Equation.DSMT4">
                  <p:embed/>
                </p:oleObj>
              </mc:Choice>
              <mc:Fallback>
                <p:oleObj name="Equation" r:id="rId4" imgW="2539800" imgH="939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2492896"/>
                        <a:ext cx="3887787"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9" name="Rectangle 9"/>
          <p:cNvSpPr>
            <a:spLocks noChangeArrowheads="1"/>
          </p:cNvSpPr>
          <p:nvPr/>
        </p:nvSpPr>
        <p:spPr bwMode="auto">
          <a:xfrm>
            <a:off x="323528" y="3861048"/>
            <a:ext cx="8424862" cy="1724025"/>
          </a:xfrm>
          <a:prstGeom prst="rect">
            <a:avLst/>
          </a:prstGeom>
          <a:noFill/>
          <a:ln w="9525">
            <a:noFill/>
            <a:miter lim="800000"/>
            <a:headEnd/>
            <a:tailEnd/>
          </a:ln>
          <a:effectLst/>
        </p:spPr>
        <p:txBody>
          <a:bodyPr>
            <a:spAutoFit/>
          </a:bodyPr>
          <a:lstStyle/>
          <a:p>
            <a:r>
              <a:rPr lang="el-GR" dirty="0"/>
              <a:t>Οι ρίζες του χαρακτηριστικού πολυωνύμου φ(λ)=</a:t>
            </a:r>
            <a:r>
              <a:rPr lang="en-US" dirty="0"/>
              <a:t>|</a:t>
            </a:r>
            <a:r>
              <a:rPr lang="el-GR" dirty="0"/>
              <a:t>Α-λΙ</a:t>
            </a:r>
            <a:r>
              <a:rPr lang="en-US" dirty="0"/>
              <a:t>|=0</a:t>
            </a:r>
            <a:r>
              <a:rPr lang="el-GR" dirty="0"/>
              <a:t> είναι οι </a:t>
            </a:r>
            <a:r>
              <a:rPr lang="el-GR" dirty="0" err="1">
                <a:solidFill>
                  <a:srgbClr val="FF0000"/>
                </a:solidFill>
              </a:rPr>
              <a:t>ιδιοτιμές</a:t>
            </a:r>
            <a:r>
              <a:rPr lang="el-GR" dirty="0"/>
              <a:t> του πίνακα</a:t>
            </a:r>
          </a:p>
          <a:p>
            <a:endParaRPr lang="el-GR" sz="900" dirty="0"/>
          </a:p>
          <a:p>
            <a:r>
              <a:rPr lang="el-GR" dirty="0"/>
              <a:t>Επειδή το φ(λ)</a:t>
            </a:r>
            <a:r>
              <a:rPr lang="en-US" dirty="0"/>
              <a:t> </a:t>
            </a:r>
            <a:r>
              <a:rPr lang="el-GR" dirty="0"/>
              <a:t>είναι το πολύ </a:t>
            </a:r>
            <a:r>
              <a:rPr lang="en-US" dirty="0"/>
              <a:t>n</a:t>
            </a:r>
            <a:r>
              <a:rPr lang="el-GR" dirty="0"/>
              <a:t>-βαθμού</a:t>
            </a:r>
            <a:r>
              <a:rPr lang="en-US" dirty="0"/>
              <a:t>, </a:t>
            </a:r>
            <a:r>
              <a:rPr lang="el-GR" dirty="0"/>
              <a:t>το πολυώνυμο έχει το πολύ </a:t>
            </a:r>
            <a:r>
              <a:rPr lang="en-US" dirty="0"/>
              <a:t>n</a:t>
            </a:r>
            <a:r>
              <a:rPr lang="el-GR" dirty="0"/>
              <a:t> ρίζες</a:t>
            </a:r>
          </a:p>
          <a:p>
            <a:endParaRPr lang="el-GR" sz="800" dirty="0"/>
          </a:p>
          <a:p>
            <a:r>
              <a:rPr lang="el-GR" dirty="0"/>
              <a:t>Το χαρακτηριστικό πολυώνυμο μετά την εύρεση των λύσεων γράφεται</a:t>
            </a:r>
          </a:p>
          <a:p>
            <a:endParaRPr lang="el-GR" dirty="0"/>
          </a:p>
        </p:txBody>
      </p:sp>
      <p:graphicFrame>
        <p:nvGraphicFramePr>
          <p:cNvPr id="81931" name="Object 11"/>
          <p:cNvGraphicFramePr>
            <a:graphicFrameLocks noGrp="1" noChangeAspect="1"/>
          </p:cNvGraphicFramePr>
          <p:nvPr>
            <p:ph sz="half" idx="2"/>
          </p:nvPr>
        </p:nvGraphicFramePr>
        <p:xfrm>
          <a:off x="2195736" y="5517232"/>
          <a:ext cx="4968875" cy="550862"/>
        </p:xfrm>
        <a:graphic>
          <a:graphicData uri="http://schemas.openxmlformats.org/presentationml/2006/ole">
            <mc:AlternateContent xmlns:mc="http://schemas.openxmlformats.org/markup-compatibility/2006">
              <mc:Choice xmlns:v="urn:schemas-microsoft-com:vml" Requires="v">
                <p:oleObj spid="_x0000_s226317" name="Equation" r:id="rId6" imgW="2641320" imgH="291960" progId="Equation.DSMT4">
                  <p:embed/>
                </p:oleObj>
              </mc:Choice>
              <mc:Fallback>
                <p:oleObj name="Equation" r:id="rId6" imgW="2641320" imgH="29196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5517232"/>
                        <a:ext cx="4968875"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28596" y="285728"/>
            <a:ext cx="8135937" cy="982684"/>
          </a:xfrm>
          <a:noFill/>
          <a:ln/>
        </p:spPr>
        <p:txBody>
          <a:bodyPr/>
          <a:lstStyle/>
          <a:p>
            <a:r>
              <a:rPr lang="el-GR" dirty="0" smtClean="0"/>
              <a:t>Τι </a:t>
            </a:r>
            <a:r>
              <a:rPr lang="el-GR" dirty="0"/>
              <a:t>είναι </a:t>
            </a:r>
            <a:r>
              <a:rPr lang="el-GR" dirty="0" smtClean="0"/>
              <a:t>οι </a:t>
            </a:r>
            <a:r>
              <a:rPr lang="el-GR" dirty="0" err="1"/>
              <a:t>ιδιοτιμές</a:t>
            </a:r>
            <a:r>
              <a:rPr lang="el-GR" dirty="0"/>
              <a:t> &amp; τα </a:t>
            </a:r>
            <a:r>
              <a:rPr lang="el-GR" dirty="0" err="1"/>
              <a:t>ιδιοδιανύσματα</a:t>
            </a:r>
            <a:r>
              <a:rPr lang="el-GR" dirty="0"/>
              <a:t>??</a:t>
            </a:r>
          </a:p>
        </p:txBody>
      </p:sp>
      <p:sp>
        <p:nvSpPr>
          <p:cNvPr id="7" name="6 - Ορθογώνιο"/>
          <p:cNvSpPr/>
          <p:nvPr/>
        </p:nvSpPr>
        <p:spPr>
          <a:xfrm>
            <a:off x="467544" y="1772816"/>
            <a:ext cx="7920880" cy="1865126"/>
          </a:xfrm>
          <a:prstGeom prst="rect">
            <a:avLst/>
          </a:prstGeom>
        </p:spPr>
        <p:txBody>
          <a:bodyPr wrap="square">
            <a:spAutoFit/>
          </a:bodyPr>
          <a:lstStyle/>
          <a:p>
            <a:pPr algn="just">
              <a:lnSpc>
                <a:spcPct val="80000"/>
              </a:lnSpc>
              <a:buFontTx/>
              <a:buNone/>
            </a:pPr>
            <a:r>
              <a:rPr lang="el-GR" dirty="0" smtClean="0"/>
              <a:t>Η </a:t>
            </a:r>
            <a:r>
              <a:rPr lang="el-GR" dirty="0" err="1" smtClean="0">
                <a:solidFill>
                  <a:srgbClr val="FF0000"/>
                </a:solidFill>
              </a:rPr>
              <a:t>ιδιοτιμή</a:t>
            </a:r>
            <a:r>
              <a:rPr lang="el-GR" dirty="0" smtClean="0"/>
              <a:t> λ μπορεί </a:t>
            </a:r>
            <a:r>
              <a:rPr lang="el-GR" b="1" dirty="0" smtClean="0"/>
              <a:t>να εκληφθεί</a:t>
            </a:r>
            <a:r>
              <a:rPr lang="el-GR" dirty="0" smtClean="0"/>
              <a:t> ως η τιμή εκείνη της σταθεράς που μηδενίζει την ορίζουσα-</a:t>
            </a:r>
            <a:r>
              <a:rPr lang="el-GR" b="1" dirty="0" smtClean="0"/>
              <a:t>χαρακτηριστικό</a:t>
            </a:r>
            <a:r>
              <a:rPr lang="el-GR" dirty="0" smtClean="0"/>
              <a:t> πολυώνυμο</a:t>
            </a:r>
            <a:r>
              <a:rPr lang="el-GR" b="1" dirty="0" smtClean="0"/>
              <a:t> </a:t>
            </a:r>
            <a:r>
              <a:rPr lang="el-GR" dirty="0" smtClean="0"/>
              <a:t>βαθμού ίσου με την διάσταση του πίνακα Α:                 </a:t>
            </a:r>
          </a:p>
          <a:p>
            <a:pPr algn="just">
              <a:lnSpc>
                <a:spcPct val="80000"/>
              </a:lnSpc>
              <a:buFontTx/>
              <a:buNone/>
            </a:pPr>
            <a:endParaRPr lang="el-GR" dirty="0" smtClean="0"/>
          </a:p>
          <a:p>
            <a:pPr algn="just">
              <a:lnSpc>
                <a:spcPct val="80000"/>
              </a:lnSpc>
              <a:buFontTx/>
              <a:buNone/>
            </a:pPr>
            <a:r>
              <a:rPr lang="el-GR" dirty="0" smtClean="0"/>
              <a:t>    </a:t>
            </a:r>
          </a:p>
          <a:p>
            <a:pPr algn="just">
              <a:lnSpc>
                <a:spcPct val="80000"/>
              </a:lnSpc>
              <a:buFontTx/>
              <a:buNone/>
            </a:pPr>
            <a:r>
              <a:rPr lang="el-GR" dirty="0" smtClean="0"/>
              <a:t> </a:t>
            </a:r>
          </a:p>
          <a:p>
            <a:pPr algn="just">
              <a:lnSpc>
                <a:spcPct val="80000"/>
              </a:lnSpc>
              <a:buFontTx/>
              <a:buNone/>
            </a:pPr>
            <a:endParaRPr lang="el-GR" dirty="0" smtClean="0"/>
          </a:p>
          <a:p>
            <a:pPr algn="just">
              <a:lnSpc>
                <a:spcPct val="80000"/>
              </a:lnSpc>
              <a:buFontTx/>
              <a:buNone/>
            </a:pPr>
            <a:r>
              <a:rPr lang="el-GR" dirty="0" smtClean="0"/>
              <a:t>και εξασφαλίζει </a:t>
            </a:r>
            <a:r>
              <a:rPr lang="el-GR" b="1" dirty="0" smtClean="0"/>
              <a:t>μη μηδενική λύση</a:t>
            </a:r>
            <a:endParaRPr lang="el-GR" dirty="0"/>
          </a:p>
        </p:txBody>
      </p:sp>
      <p:graphicFrame>
        <p:nvGraphicFramePr>
          <p:cNvPr id="185348" name="Object 4"/>
          <p:cNvGraphicFramePr>
            <a:graphicFrameLocks noChangeAspect="1"/>
          </p:cNvGraphicFramePr>
          <p:nvPr/>
        </p:nvGraphicFramePr>
        <p:xfrm>
          <a:off x="2411760" y="2636912"/>
          <a:ext cx="2368550" cy="541338"/>
        </p:xfrm>
        <a:graphic>
          <a:graphicData uri="http://schemas.openxmlformats.org/presentationml/2006/ole">
            <mc:AlternateContent xmlns:mc="http://schemas.openxmlformats.org/markup-compatibility/2006">
              <mc:Choice xmlns:v="urn:schemas-microsoft-com:vml" Requires="v">
                <p:oleObj spid="_x0000_s227335" name="Equation" r:id="rId4" imgW="736560" imgH="253800" progId="Equation.DSMT4">
                  <p:embed/>
                </p:oleObj>
              </mc:Choice>
              <mc:Fallback>
                <p:oleObj name="Equation" r:id="rId4" imgW="736560" imgH="253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2636912"/>
                        <a:ext cx="2368550"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10 - Ορθογώνιο"/>
          <p:cNvSpPr/>
          <p:nvPr/>
        </p:nvSpPr>
        <p:spPr>
          <a:xfrm>
            <a:off x="467544" y="3717032"/>
            <a:ext cx="7920880" cy="1754326"/>
          </a:xfrm>
          <a:prstGeom prst="rect">
            <a:avLst/>
          </a:prstGeom>
        </p:spPr>
        <p:txBody>
          <a:bodyPr wrap="square">
            <a:spAutoFit/>
          </a:bodyPr>
          <a:lstStyle/>
          <a:p>
            <a:pPr algn="just"/>
            <a:r>
              <a:rPr lang="el-GR" dirty="0" smtClean="0"/>
              <a:t>Μία πραγματική τιμή λ λέγεται </a:t>
            </a:r>
            <a:r>
              <a:rPr lang="el-GR" dirty="0" err="1" smtClean="0">
                <a:solidFill>
                  <a:srgbClr val="FF0000"/>
                </a:solidFill>
              </a:rPr>
              <a:t>ιδιοτιμή</a:t>
            </a:r>
            <a:r>
              <a:rPr lang="el-GR" dirty="0" smtClean="0"/>
              <a:t> ενός πίνακα </a:t>
            </a:r>
            <a:r>
              <a:rPr lang="el-GR" b="1" dirty="0" smtClean="0"/>
              <a:t>Α</a:t>
            </a:r>
            <a:r>
              <a:rPr lang="el-GR" dirty="0" smtClean="0"/>
              <a:t> αν υπάρχει τουλάχιστον ένα διάνυσμα </a:t>
            </a:r>
            <a:r>
              <a:rPr lang="el-GR" b="1" dirty="0" smtClean="0"/>
              <a:t>x</a:t>
            </a:r>
            <a:r>
              <a:rPr lang="el-GR" dirty="0" smtClean="0"/>
              <a:t> τέτοιο ώστε </a:t>
            </a:r>
            <a:r>
              <a:rPr lang="el-GR" b="1" dirty="0" err="1" smtClean="0"/>
              <a:t>Α</a:t>
            </a:r>
            <a:r>
              <a:rPr lang="el-GR" dirty="0" err="1" smtClean="0"/>
              <a:t>*</a:t>
            </a:r>
            <a:r>
              <a:rPr lang="el-GR" b="1" dirty="0" err="1" smtClean="0"/>
              <a:t>x</a:t>
            </a:r>
            <a:r>
              <a:rPr lang="el-GR" dirty="0" err="1" smtClean="0"/>
              <a:t>=λ</a:t>
            </a:r>
            <a:r>
              <a:rPr lang="el-GR" b="1" dirty="0" err="1" smtClean="0"/>
              <a:t>x</a:t>
            </a:r>
            <a:r>
              <a:rPr lang="el-GR" dirty="0" smtClean="0"/>
              <a:t> &lt;=&gt; (</a:t>
            </a:r>
            <a:r>
              <a:rPr lang="el-GR" b="1" dirty="0" smtClean="0"/>
              <a:t>Α</a:t>
            </a:r>
            <a:r>
              <a:rPr lang="el-GR" dirty="0" smtClean="0"/>
              <a:t>-λ</a:t>
            </a:r>
            <a:r>
              <a:rPr lang="el-GR" b="1" dirty="0" smtClean="0"/>
              <a:t>Ι</a:t>
            </a:r>
            <a:r>
              <a:rPr lang="el-GR" dirty="0" smtClean="0"/>
              <a:t>)</a:t>
            </a:r>
            <a:r>
              <a:rPr lang="el-GR" b="1" dirty="0" err="1" smtClean="0"/>
              <a:t>x</a:t>
            </a:r>
            <a:r>
              <a:rPr lang="el-GR" dirty="0" err="1" smtClean="0"/>
              <a:t>=</a:t>
            </a:r>
            <a:r>
              <a:rPr lang="el-GR" b="1" dirty="0" err="1" smtClean="0"/>
              <a:t>0</a:t>
            </a:r>
            <a:r>
              <a:rPr lang="el-GR" dirty="0" smtClean="0"/>
              <a:t> (1). </a:t>
            </a:r>
          </a:p>
          <a:p>
            <a:pPr algn="just"/>
            <a:endParaRPr lang="el-GR" dirty="0" smtClean="0"/>
          </a:p>
          <a:p>
            <a:pPr algn="just"/>
            <a:r>
              <a:rPr lang="el-GR" dirty="0" smtClean="0"/>
              <a:t>Τα διανύσματα για τα οποία ισχύει αυτή η σχέση ονομάζονται </a:t>
            </a:r>
            <a:r>
              <a:rPr lang="el-GR" dirty="0" err="1" smtClean="0">
                <a:solidFill>
                  <a:srgbClr val="FF0000"/>
                </a:solidFill>
              </a:rPr>
              <a:t>ιδιοδιανύσματα</a:t>
            </a:r>
            <a:r>
              <a:rPr lang="el-GR" dirty="0" smtClean="0"/>
              <a:t> του </a:t>
            </a:r>
            <a:r>
              <a:rPr lang="el-GR" b="1" dirty="0" smtClean="0"/>
              <a:t>Α</a:t>
            </a:r>
            <a:r>
              <a:rPr lang="el-GR" dirty="0" smtClean="0"/>
              <a:t> και το σύνολο των </a:t>
            </a:r>
            <a:r>
              <a:rPr lang="el-GR" dirty="0" err="1" smtClean="0"/>
              <a:t>ιδιοδιανυσμάτων</a:t>
            </a:r>
            <a:r>
              <a:rPr lang="el-GR" dirty="0" smtClean="0"/>
              <a:t> για δεδομένη </a:t>
            </a:r>
            <a:r>
              <a:rPr lang="el-GR" dirty="0" err="1" smtClean="0"/>
              <a:t>ιδιοτιμή</a:t>
            </a:r>
            <a:r>
              <a:rPr lang="el-GR" dirty="0" smtClean="0"/>
              <a:t> </a:t>
            </a:r>
            <a:r>
              <a:rPr lang="el-GR" dirty="0" err="1" smtClean="0"/>
              <a:t>λ</a:t>
            </a:r>
            <a:r>
              <a:rPr lang="el-GR" baseline="-25000" dirty="0" err="1" smtClean="0"/>
              <a:t>i</a:t>
            </a:r>
            <a:r>
              <a:rPr lang="el-GR" dirty="0" smtClean="0"/>
              <a:t> λέγεται </a:t>
            </a:r>
            <a:r>
              <a:rPr lang="el-GR" dirty="0" err="1" smtClean="0"/>
              <a:t>ιδιόχωρος</a:t>
            </a:r>
            <a:r>
              <a:rPr lang="el-GR" dirty="0" smtClean="0"/>
              <a:t> του </a:t>
            </a:r>
            <a:r>
              <a:rPr lang="el-GR" b="1" dirty="0" smtClean="0"/>
              <a:t>Α</a:t>
            </a:r>
            <a:r>
              <a:rPr lang="el-GR" dirty="0" smtClean="0"/>
              <a:t> για </a:t>
            </a:r>
            <a:r>
              <a:rPr lang="el-GR" dirty="0" err="1" smtClean="0"/>
              <a:t>λ</a:t>
            </a:r>
            <a:r>
              <a:rPr lang="el-GR" baseline="-25000" dirty="0" err="1" smtClean="0"/>
              <a:t>i</a:t>
            </a:r>
            <a:r>
              <a:rPr lang="el-GR" dirty="0" smtClean="0"/>
              <a:t>.</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28596" y="285728"/>
            <a:ext cx="8135937" cy="982684"/>
          </a:xfrm>
          <a:noFill/>
          <a:ln/>
        </p:spPr>
        <p:txBody>
          <a:bodyPr/>
          <a:lstStyle/>
          <a:p>
            <a:r>
              <a:rPr lang="el-GR" dirty="0" smtClean="0"/>
              <a:t>Τι </a:t>
            </a:r>
            <a:r>
              <a:rPr lang="el-GR" dirty="0"/>
              <a:t>είναι </a:t>
            </a:r>
            <a:r>
              <a:rPr lang="el-GR" dirty="0" smtClean="0"/>
              <a:t>οι </a:t>
            </a:r>
            <a:r>
              <a:rPr lang="el-GR" dirty="0" err="1"/>
              <a:t>ιδιοτιμές</a:t>
            </a:r>
            <a:r>
              <a:rPr lang="el-GR" dirty="0"/>
              <a:t> &amp; τα </a:t>
            </a:r>
            <a:r>
              <a:rPr lang="el-GR" dirty="0" err="1"/>
              <a:t>ιδιοδιανύσματα</a:t>
            </a:r>
            <a:r>
              <a:rPr lang="el-GR" dirty="0"/>
              <a:t>??</a:t>
            </a:r>
          </a:p>
        </p:txBody>
      </p:sp>
      <p:sp>
        <p:nvSpPr>
          <p:cNvPr id="2" name="Ορθογώνιο 1"/>
          <p:cNvSpPr/>
          <p:nvPr/>
        </p:nvSpPr>
        <p:spPr>
          <a:xfrm>
            <a:off x="899592" y="1997839"/>
            <a:ext cx="7416824" cy="3139321"/>
          </a:xfrm>
          <a:prstGeom prst="rect">
            <a:avLst/>
          </a:prstGeom>
        </p:spPr>
        <p:txBody>
          <a:bodyPr wrap="square">
            <a:spAutoFit/>
          </a:bodyPr>
          <a:lstStyle/>
          <a:p>
            <a:r>
              <a:rPr lang="el-GR" dirty="0"/>
              <a:t>Ας θεωρήσουμε τη γραμμική απεικόνιση </a:t>
            </a:r>
            <a:r>
              <a:rPr lang="en-US" dirty="0"/>
              <a:t>f</a:t>
            </a:r>
            <a:r>
              <a:rPr lang="el-GR" dirty="0"/>
              <a:t> : </a:t>
            </a:r>
            <a:r>
              <a:rPr lang="en-US" dirty="0"/>
              <a:t>X</a:t>
            </a:r>
            <a:r>
              <a:rPr lang="el-GR" dirty="0"/>
              <a:t> → </a:t>
            </a:r>
            <a:r>
              <a:rPr lang="en-US" dirty="0"/>
              <a:t>X</a:t>
            </a:r>
            <a:r>
              <a:rPr lang="el-GR" dirty="0"/>
              <a:t> όπου </a:t>
            </a:r>
            <a:r>
              <a:rPr lang="en-US" dirty="0"/>
              <a:t>X</a:t>
            </a:r>
            <a:r>
              <a:rPr lang="el-GR" dirty="0"/>
              <a:t> είναι ένας</a:t>
            </a:r>
          </a:p>
          <a:p>
            <a:r>
              <a:rPr lang="el-GR" dirty="0"/>
              <a:t>διανυσματικός χώρος πάνω στο </a:t>
            </a:r>
            <a:r>
              <a:rPr lang="en-US" dirty="0"/>
              <a:t>F</a:t>
            </a:r>
            <a:r>
              <a:rPr lang="el-GR" dirty="0"/>
              <a:t> </a:t>
            </a:r>
            <a:r>
              <a:rPr lang="el-GR" dirty="0" smtClean="0"/>
              <a:t>(</a:t>
            </a:r>
            <a:r>
              <a:rPr lang="en-US" dirty="0" smtClean="0"/>
              <a:t>R,C</a:t>
            </a:r>
            <a:r>
              <a:rPr lang="el-GR" dirty="0" smtClean="0"/>
              <a:t>).</a:t>
            </a:r>
            <a:endParaRPr lang="en-US" dirty="0" smtClean="0"/>
          </a:p>
          <a:p>
            <a:endParaRPr lang="en-US" dirty="0" smtClean="0"/>
          </a:p>
          <a:p>
            <a:r>
              <a:rPr lang="el-GR" dirty="0" smtClean="0"/>
              <a:t>Εάν </a:t>
            </a:r>
            <a:r>
              <a:rPr lang="el-GR" dirty="0"/>
              <a:t>υπάρχουν μη μηδενικά </a:t>
            </a:r>
            <a:r>
              <a:rPr lang="el-GR" dirty="0" smtClean="0"/>
              <a:t>διανύσματα</a:t>
            </a:r>
            <a:r>
              <a:rPr lang="en-US" dirty="0" smtClean="0"/>
              <a:t>  v</a:t>
            </a:r>
            <a:r>
              <a:rPr lang="el-GR" dirty="0"/>
              <a:t>∈ </a:t>
            </a:r>
            <a:r>
              <a:rPr lang="en-US" dirty="0"/>
              <a:t>X </a:t>
            </a:r>
            <a:r>
              <a:rPr lang="el-GR" dirty="0"/>
              <a:t>τα οποία έχουν την ιδιότητα </a:t>
            </a:r>
            <a:r>
              <a:rPr lang="en-US" dirty="0"/>
              <a:t>f</a:t>
            </a:r>
            <a:r>
              <a:rPr lang="el-GR" dirty="0"/>
              <a:t> (</a:t>
            </a:r>
            <a:r>
              <a:rPr lang="en-US" dirty="0"/>
              <a:t>v</a:t>
            </a:r>
            <a:r>
              <a:rPr lang="el-GR" dirty="0"/>
              <a:t>) = λ</a:t>
            </a:r>
            <a:r>
              <a:rPr lang="en-US" dirty="0"/>
              <a:t>v</a:t>
            </a:r>
            <a:r>
              <a:rPr lang="el-GR" dirty="0"/>
              <a:t> , όπου λ ∈</a:t>
            </a:r>
            <a:r>
              <a:rPr lang="en-US" dirty="0"/>
              <a:t>K</a:t>
            </a:r>
            <a:r>
              <a:rPr lang="el-GR" dirty="0"/>
              <a:t> , </a:t>
            </a:r>
            <a:r>
              <a:rPr lang="en-US" dirty="0" smtClean="0"/>
              <a:t> </a:t>
            </a:r>
          </a:p>
          <a:p>
            <a:endParaRPr lang="en-US" dirty="0"/>
          </a:p>
          <a:p>
            <a:pPr marL="285750" indent="-285750">
              <a:buFont typeface="Wingdings" pitchFamily="2" charset="2"/>
              <a:buChar char="§"/>
            </a:pPr>
            <a:r>
              <a:rPr lang="el-GR" dirty="0" smtClean="0"/>
              <a:t>τα </a:t>
            </a:r>
            <a:r>
              <a:rPr lang="el-GR" dirty="0"/>
              <a:t>διανύσματα </a:t>
            </a:r>
            <a:r>
              <a:rPr lang="el-GR" dirty="0" smtClean="0"/>
              <a:t>αυτά</a:t>
            </a:r>
            <a:r>
              <a:rPr lang="en-US" dirty="0" smtClean="0"/>
              <a:t> </a:t>
            </a:r>
            <a:r>
              <a:rPr lang="en-US" dirty="0" err="1" smtClean="0"/>
              <a:t>ονομάζοντ</a:t>
            </a:r>
            <a:r>
              <a:rPr lang="en-US" dirty="0" smtClean="0"/>
              <a:t>αι</a:t>
            </a:r>
            <a:r>
              <a:rPr lang="el-GR" dirty="0" smtClean="0"/>
              <a:t> </a:t>
            </a:r>
            <a:r>
              <a:rPr lang="el-GR" b="1" dirty="0" err="1">
                <a:solidFill>
                  <a:srgbClr val="C00000"/>
                </a:solidFill>
              </a:rPr>
              <a:t>ιδιοδιανύσματα</a:t>
            </a:r>
            <a:r>
              <a:rPr lang="el-GR" dirty="0">
                <a:solidFill>
                  <a:srgbClr val="C00000"/>
                </a:solidFill>
              </a:rPr>
              <a:t> </a:t>
            </a:r>
            <a:r>
              <a:rPr lang="el-GR" dirty="0"/>
              <a:t>της γραμμικής απεικόνισης </a:t>
            </a:r>
            <a:r>
              <a:rPr lang="en-US" dirty="0"/>
              <a:t>f</a:t>
            </a:r>
            <a:r>
              <a:rPr lang="el-GR" dirty="0"/>
              <a:t>, </a:t>
            </a:r>
            <a:endParaRPr lang="en-US" dirty="0" smtClean="0"/>
          </a:p>
          <a:p>
            <a:pPr marL="285750" indent="-285750">
              <a:buFont typeface="Wingdings" pitchFamily="2" charset="2"/>
              <a:buChar char="§"/>
            </a:pPr>
            <a:endParaRPr lang="en-US" dirty="0"/>
          </a:p>
          <a:p>
            <a:pPr marL="285750" indent="-285750">
              <a:buFont typeface="Wingdings" pitchFamily="2" charset="2"/>
              <a:buChar char="§"/>
            </a:pPr>
            <a:r>
              <a:rPr lang="el-GR" dirty="0" smtClean="0"/>
              <a:t>ενώ </a:t>
            </a:r>
            <a:r>
              <a:rPr lang="el-GR" dirty="0"/>
              <a:t>οι τιμές του λ για </a:t>
            </a:r>
            <a:r>
              <a:rPr lang="el-GR" dirty="0" smtClean="0"/>
              <a:t>τις</a:t>
            </a:r>
            <a:r>
              <a:rPr lang="en-US" dirty="0" smtClean="0"/>
              <a:t> οπ</a:t>
            </a:r>
            <a:r>
              <a:rPr lang="en-US" dirty="0" err="1" smtClean="0"/>
              <a:t>οίες</a:t>
            </a:r>
            <a:r>
              <a:rPr lang="el-GR" dirty="0" smtClean="0"/>
              <a:t> </a:t>
            </a:r>
            <a:r>
              <a:rPr lang="el-GR" dirty="0"/>
              <a:t>ισχύει η σχέση αυτή ονομάζονται </a:t>
            </a:r>
            <a:r>
              <a:rPr lang="el-GR" dirty="0" err="1">
                <a:solidFill>
                  <a:srgbClr val="C00000"/>
                </a:solidFill>
              </a:rPr>
              <a:t>ιδιοτιμές</a:t>
            </a:r>
            <a:r>
              <a:rPr lang="el-GR" dirty="0">
                <a:solidFill>
                  <a:srgbClr val="C00000"/>
                </a:solidFill>
              </a:rPr>
              <a:t> </a:t>
            </a:r>
            <a:r>
              <a:rPr lang="el-GR" dirty="0"/>
              <a:t>της γραμμικής απεικόνισης.</a:t>
            </a:r>
          </a:p>
        </p:txBody>
      </p:sp>
    </p:spTree>
    <p:extLst>
      <p:ext uri="{BB962C8B-B14F-4D97-AF65-F5344CB8AC3E}">
        <p14:creationId xmlns:p14="http://schemas.microsoft.com/office/powerpoint/2010/main" val="4014496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28596" y="500042"/>
            <a:ext cx="6870700" cy="684213"/>
          </a:xfrm>
        </p:spPr>
        <p:txBody>
          <a:bodyPr/>
          <a:lstStyle/>
          <a:p>
            <a:r>
              <a:rPr lang="el-GR" dirty="0"/>
              <a:t>Αριθμός και Εκτίμηση Παραγόντων</a:t>
            </a:r>
          </a:p>
        </p:txBody>
      </p:sp>
      <p:sp>
        <p:nvSpPr>
          <p:cNvPr id="25603" name="Rectangle 3"/>
          <p:cNvSpPr>
            <a:spLocks noGrp="1" noChangeArrowheads="1"/>
          </p:cNvSpPr>
          <p:nvPr>
            <p:ph type="body" idx="1"/>
          </p:nvPr>
        </p:nvSpPr>
        <p:spPr>
          <a:xfrm>
            <a:off x="357158" y="1428736"/>
            <a:ext cx="8569325" cy="4968875"/>
          </a:xfrm>
        </p:spPr>
        <p:txBody>
          <a:bodyPr/>
          <a:lstStyle/>
          <a:p>
            <a:pPr algn="just">
              <a:lnSpc>
                <a:spcPct val="80000"/>
              </a:lnSpc>
              <a:buClr>
                <a:schemeClr val="tx2"/>
              </a:buClr>
            </a:pPr>
            <a:endParaRPr lang="el-GR" sz="1600" dirty="0"/>
          </a:p>
          <a:p>
            <a:pPr algn="just">
              <a:lnSpc>
                <a:spcPct val="80000"/>
              </a:lnSpc>
              <a:buClr>
                <a:schemeClr val="tx2"/>
              </a:buClr>
            </a:pPr>
            <a:r>
              <a:rPr lang="el-GR" sz="1600" dirty="0"/>
              <a:t>Ο αριθμός των παραγόντων </a:t>
            </a:r>
            <a:r>
              <a:rPr lang="el-GR" sz="1600" dirty="0">
                <a:solidFill>
                  <a:schemeClr val="tx2"/>
                </a:solidFill>
              </a:rPr>
              <a:t>πρέπει να καθοριστεί πριν γίνει η εκτίμησή τους. </a:t>
            </a:r>
            <a:r>
              <a:rPr lang="el-GR" sz="1600" dirty="0"/>
              <a:t>Άρα κάποιος πρέπει να δουλέψει με αυξανόμενο αριθμό παραγόντων και να κρατήσει το μοντέλο με βάση κάποιο </a:t>
            </a:r>
            <a:r>
              <a:rPr lang="el-GR" sz="1600" dirty="0">
                <a:solidFill>
                  <a:srgbClr val="3333CC"/>
                </a:solidFill>
              </a:rPr>
              <a:t>κριτήριο καταλληλότητας</a:t>
            </a:r>
            <a:r>
              <a:rPr lang="el-GR" sz="1600" dirty="0"/>
              <a:t>. </a:t>
            </a:r>
          </a:p>
          <a:p>
            <a:pPr algn="just">
              <a:lnSpc>
                <a:spcPct val="80000"/>
              </a:lnSpc>
              <a:buClr>
                <a:schemeClr val="tx2"/>
              </a:buClr>
            </a:pPr>
            <a:endParaRPr lang="el-GR" sz="1600" dirty="0"/>
          </a:p>
          <a:p>
            <a:pPr algn="just">
              <a:lnSpc>
                <a:spcPct val="80000"/>
              </a:lnSpc>
              <a:buClr>
                <a:schemeClr val="tx2"/>
              </a:buClr>
            </a:pPr>
            <a:r>
              <a:rPr lang="el-GR" sz="1600" dirty="0"/>
              <a:t>Τέτοια κριτήρια είναι:</a:t>
            </a:r>
          </a:p>
          <a:p>
            <a:pPr algn="just">
              <a:lnSpc>
                <a:spcPct val="80000"/>
              </a:lnSpc>
              <a:buClr>
                <a:schemeClr val="tx2"/>
              </a:buClr>
            </a:pPr>
            <a:endParaRPr lang="el-GR" sz="1600" dirty="0"/>
          </a:p>
          <a:p>
            <a:pPr lvl="1" algn="just">
              <a:lnSpc>
                <a:spcPct val="80000"/>
              </a:lnSpc>
              <a:buClr>
                <a:schemeClr val="tx2"/>
              </a:buClr>
              <a:buFont typeface="Courier New" pitchFamily="49" charset="0"/>
              <a:buChar char="o"/>
            </a:pPr>
            <a:r>
              <a:rPr lang="el-GR" sz="1600" dirty="0"/>
              <a:t>Από τον πίνακα επιβαρύνσεων  μπορεί κάποιος να εκτιμήσει τον πίνακα Σ. Οι αποκλίσεις του πραγματικού πίνακα με τον εκτιμημένο </a:t>
            </a:r>
            <a:r>
              <a:rPr lang="el-GR" sz="1600" b="1" dirty="0">
                <a:solidFill>
                  <a:schemeClr val="tx2"/>
                </a:solidFill>
                <a:effectLst>
                  <a:outerShdw blurRad="38100" dist="38100" dir="2700000" algn="tl">
                    <a:srgbClr val="C0C0C0"/>
                  </a:outerShdw>
                </a:effectLst>
              </a:rPr>
              <a:t>(</a:t>
            </a:r>
            <a:r>
              <a:rPr lang="en-US" sz="1600" b="1" dirty="0">
                <a:solidFill>
                  <a:schemeClr val="tx2"/>
                </a:solidFill>
                <a:effectLst>
                  <a:outerShdw blurRad="38100" dist="38100" dir="2700000" algn="tl">
                    <a:srgbClr val="C0C0C0"/>
                  </a:outerShdw>
                </a:effectLst>
              </a:rPr>
              <a:t>Reproduced matrix)</a:t>
            </a:r>
            <a:r>
              <a:rPr lang="el-GR" sz="1600" dirty="0">
                <a:solidFill>
                  <a:schemeClr val="tx2"/>
                </a:solidFill>
              </a:rPr>
              <a:t> </a:t>
            </a:r>
            <a:r>
              <a:rPr lang="el-GR" sz="1600" dirty="0"/>
              <a:t>θα πρέπει να είναι μικρές.</a:t>
            </a:r>
          </a:p>
          <a:p>
            <a:pPr lvl="1" algn="just">
              <a:lnSpc>
                <a:spcPct val="80000"/>
              </a:lnSpc>
              <a:buClr>
                <a:schemeClr val="tx2"/>
              </a:buClr>
              <a:buFont typeface="Courier New" pitchFamily="49" charset="0"/>
              <a:buChar char="o"/>
            </a:pPr>
            <a:endParaRPr lang="en-US" sz="1600" dirty="0"/>
          </a:p>
          <a:p>
            <a:pPr lvl="1" algn="just">
              <a:lnSpc>
                <a:spcPct val="80000"/>
              </a:lnSpc>
              <a:buClr>
                <a:schemeClr val="tx2"/>
              </a:buClr>
              <a:buFont typeface="Courier New" pitchFamily="49" charset="0"/>
              <a:buChar char="o"/>
            </a:pPr>
            <a:r>
              <a:rPr lang="el-GR" sz="1600" dirty="0"/>
              <a:t>Έλεγχος λόγου </a:t>
            </a:r>
            <a:r>
              <a:rPr lang="el-GR" sz="1600" dirty="0" err="1"/>
              <a:t>πιθανοφανειών</a:t>
            </a:r>
            <a:r>
              <a:rPr lang="el-GR" sz="1600" dirty="0"/>
              <a:t> αν οι εκτιμήσεις έχουν γίνει με τη μέθοδο της </a:t>
            </a:r>
            <a:r>
              <a:rPr lang="el-GR" sz="1600" b="1" dirty="0">
                <a:solidFill>
                  <a:schemeClr val="tx2"/>
                </a:solidFill>
                <a:effectLst>
                  <a:outerShdw blurRad="38100" dist="38100" dir="2700000" algn="tl">
                    <a:srgbClr val="C0C0C0"/>
                  </a:outerShdw>
                </a:effectLst>
              </a:rPr>
              <a:t>μέγιστης </a:t>
            </a:r>
            <a:r>
              <a:rPr lang="el-GR" sz="1600" b="1" dirty="0" err="1">
                <a:solidFill>
                  <a:schemeClr val="tx2"/>
                </a:solidFill>
                <a:effectLst>
                  <a:outerShdw blurRad="38100" dist="38100" dir="2700000" algn="tl">
                    <a:srgbClr val="C0C0C0"/>
                  </a:outerShdw>
                </a:effectLst>
              </a:rPr>
              <a:t>πιθανοφάνειας</a:t>
            </a:r>
            <a:r>
              <a:rPr lang="el-GR" sz="1600" dirty="0">
                <a:solidFill>
                  <a:schemeClr val="tx2"/>
                </a:solidFill>
              </a:rPr>
              <a:t>. </a:t>
            </a:r>
            <a:r>
              <a:rPr lang="el-GR" sz="1600" dirty="0"/>
              <a:t>Τέτοιοι έλεγχοι στηρίζονται στις υποθέσεις για την κατανομή του πληθυσμού.</a:t>
            </a:r>
          </a:p>
          <a:p>
            <a:pPr algn="just">
              <a:lnSpc>
                <a:spcPct val="80000"/>
              </a:lnSpc>
              <a:buClr>
                <a:schemeClr val="tx2"/>
              </a:buClr>
            </a:pPr>
            <a:endParaRPr lang="el-GR" sz="1600" dirty="0"/>
          </a:p>
          <a:p>
            <a:pPr algn="just">
              <a:lnSpc>
                <a:spcPct val="80000"/>
              </a:lnSpc>
              <a:buClr>
                <a:schemeClr val="tx2"/>
              </a:buClr>
            </a:pPr>
            <a:r>
              <a:rPr lang="el-GR" sz="1600" dirty="0"/>
              <a:t>Η ερμηνεία των παραγόντων εξαρτάται από τον αριθμό </a:t>
            </a:r>
            <a:r>
              <a:rPr lang="el-GR" sz="1600" dirty="0" smtClean="0"/>
              <a:t>τους</a:t>
            </a:r>
          </a:p>
          <a:p>
            <a:pPr algn="just">
              <a:lnSpc>
                <a:spcPct val="80000"/>
              </a:lnSpc>
              <a:buClr>
                <a:schemeClr val="tx2"/>
              </a:buClr>
            </a:pPr>
            <a:endParaRPr lang="el-GR" sz="1600" dirty="0"/>
          </a:p>
          <a:p>
            <a:pPr algn="just">
              <a:lnSpc>
                <a:spcPct val="80000"/>
              </a:lnSpc>
              <a:buClr>
                <a:schemeClr val="tx2"/>
              </a:buClr>
            </a:pPr>
            <a:r>
              <a:rPr lang="el-GR" sz="1600" dirty="0"/>
              <a:t>Σε μερικές μεθόδους υπάρχει περιορισμός των παραγόντων που μπορούν να εκτιμηθούν.</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l-GR" altLang="el-GR" smtClean="0"/>
              <a:t>Χρηματοδότηση</a:t>
            </a:r>
          </a:p>
        </p:txBody>
      </p:sp>
      <p:sp>
        <p:nvSpPr>
          <p:cNvPr id="18435" name="Content Placeholder 2"/>
          <p:cNvSpPr>
            <a:spLocks noGrp="1"/>
          </p:cNvSpPr>
          <p:nvPr>
            <p:ph idx="1"/>
          </p:nvPr>
        </p:nvSpPr>
        <p:spPr>
          <a:xfrm>
            <a:off x="457200" y="1341438"/>
            <a:ext cx="8229600" cy="4525962"/>
          </a:xfrm>
        </p:spPr>
        <p:txBody>
          <a:bodyPr/>
          <a:lstStyle/>
          <a:p>
            <a:pPr eaLnBrk="1" hangingPunct="1"/>
            <a:r>
              <a:rPr lang="el-GR" altLang="el-GR" sz="2400" smtClean="0"/>
              <a:t>Το παρόν εκπαιδευτικό υλικό έχει αναπτυχθεί στα πλαίσια του εκπαιδευτικού έργου του διδάσκοντα.</a:t>
            </a:r>
            <a:endParaRPr lang="en-US" altLang="el-GR" sz="2400" smtClean="0"/>
          </a:p>
          <a:p>
            <a:pPr eaLnBrk="1" hangingPunct="1"/>
            <a:r>
              <a:rPr lang="el-GR" altLang="el-GR" sz="2400" smtClean="0"/>
              <a:t>Το έργο «</a:t>
            </a:r>
            <a:r>
              <a:rPr lang="el-GR" altLang="el-GR" sz="2400" b="1" smtClean="0"/>
              <a:t>Ανοικτά Ακαδημαϊκά Μαθήματα στο Πανεπιστήμιο Αιγαίου</a:t>
            </a:r>
            <a:r>
              <a:rPr lang="el-GR" altLang="el-GR" sz="2400" smtClean="0"/>
              <a:t>» έχει χρηματοδοτήσει μόνο τη αναδιαμόρφωση του εκπαιδευτικού υλικού. </a:t>
            </a:r>
          </a:p>
          <a:p>
            <a:pPr eaLnBrk="1" hangingPunct="1"/>
            <a:r>
              <a:rPr lang="el-GR" altLang="el-GR" sz="24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6" name="Picture 3" descr="Λογότυπο Επιχειρησιακού Προγράμματος Εκπαίδευση και Δια βίου Μάθησ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5054600"/>
            <a:ext cx="64801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Θέση αριθμού διαφάνειας 5"/>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a:spcBef>
                <a:spcPct val="0"/>
              </a:spcBef>
              <a:buFontTx/>
              <a:buNone/>
            </a:pPr>
            <a:fld id="{DDBC3635-039D-4465-A550-C4BD8F7B5DF0}" type="slidenum">
              <a:rPr lang="el-GR" altLang="el-GR" sz="1200">
                <a:solidFill>
                  <a:srgbClr val="898989"/>
                </a:solidFill>
                <a:latin typeface="Arial" pitchFamily="34" charset="0"/>
                <a:cs typeface="Arial" pitchFamily="34" charset="0"/>
              </a:rPr>
              <a:pPr algn="l">
                <a:spcBef>
                  <a:spcPct val="0"/>
                </a:spcBef>
                <a:buFontTx/>
                <a:buNone/>
              </a:pPr>
              <a:t>3</a:t>
            </a:fld>
            <a:endParaRPr lang="el-GR" altLang="el-GR" sz="1200">
              <a:solidFill>
                <a:srgbClr val="898989"/>
              </a:solidFill>
              <a:latin typeface="Arial" pitchFamily="34" charset="0"/>
              <a:cs typeface="Arial" pitchFamily="34" charset="0"/>
            </a:endParaRPr>
          </a:p>
        </p:txBody>
      </p:sp>
    </p:spTree>
    <p:extLst>
      <p:ext uri="{BB962C8B-B14F-4D97-AF65-F5344CB8AC3E}">
        <p14:creationId xmlns:p14="http://schemas.microsoft.com/office/powerpoint/2010/main" val="3941008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00034" y="428604"/>
            <a:ext cx="6870700" cy="900113"/>
          </a:xfrm>
        </p:spPr>
        <p:txBody>
          <a:bodyPr/>
          <a:lstStyle/>
          <a:p>
            <a:r>
              <a:rPr lang="el-GR" dirty="0"/>
              <a:t>Βασικές Μέθοδοι Εκτίμησης</a:t>
            </a:r>
          </a:p>
        </p:txBody>
      </p:sp>
      <p:sp>
        <p:nvSpPr>
          <p:cNvPr id="26627" name="Rectangle 3"/>
          <p:cNvSpPr>
            <a:spLocks noGrp="1" noChangeArrowheads="1"/>
          </p:cNvSpPr>
          <p:nvPr>
            <p:ph type="body" idx="1"/>
          </p:nvPr>
        </p:nvSpPr>
        <p:spPr>
          <a:xfrm>
            <a:off x="468313" y="1428736"/>
            <a:ext cx="3887787" cy="3960812"/>
          </a:xfrm>
        </p:spPr>
        <p:txBody>
          <a:bodyPr/>
          <a:lstStyle/>
          <a:p>
            <a:pPr>
              <a:lnSpc>
                <a:spcPct val="80000"/>
              </a:lnSpc>
              <a:buFontTx/>
              <a:buNone/>
            </a:pPr>
            <a:r>
              <a:rPr lang="el-GR" sz="1600" dirty="0">
                <a:solidFill>
                  <a:srgbClr val="990099"/>
                </a:solidFill>
                <a:effectLst>
                  <a:outerShdw blurRad="38100" dist="38100" dir="2700000" algn="tl">
                    <a:srgbClr val="C0C0C0"/>
                  </a:outerShdw>
                </a:effectLst>
                <a:latin typeface="+mj-lt"/>
              </a:rPr>
              <a:t>Μέθοδος Κυρίων Συνιστωσών</a:t>
            </a:r>
          </a:p>
          <a:p>
            <a:pPr>
              <a:lnSpc>
                <a:spcPct val="80000"/>
              </a:lnSpc>
              <a:buFontTx/>
              <a:buNone/>
            </a:pPr>
            <a:endParaRPr lang="el-GR" sz="1600" dirty="0">
              <a:solidFill>
                <a:srgbClr val="3333CC"/>
              </a:solidFill>
              <a:effectLst>
                <a:outerShdw blurRad="38100" dist="38100" dir="2700000" algn="tl">
                  <a:srgbClr val="C0C0C0"/>
                </a:outerShdw>
              </a:effectLst>
              <a:latin typeface="+mj-lt"/>
            </a:endParaRPr>
          </a:p>
          <a:p>
            <a:pPr>
              <a:lnSpc>
                <a:spcPct val="80000"/>
              </a:lnSpc>
            </a:pPr>
            <a:r>
              <a:rPr lang="el-GR" sz="1600" dirty="0">
                <a:latin typeface="+mj-lt"/>
              </a:rPr>
              <a:t>Όταν προσθέτουμε παράγοντες </a:t>
            </a:r>
            <a:r>
              <a:rPr lang="el-GR" sz="1600" dirty="0">
                <a:solidFill>
                  <a:srgbClr val="990099"/>
                </a:solidFill>
                <a:latin typeface="+mj-lt"/>
              </a:rPr>
              <a:t>δεν αλλάζουν οι επιβαρύνσεις</a:t>
            </a:r>
            <a:r>
              <a:rPr lang="el-GR" sz="1600" dirty="0">
                <a:latin typeface="+mj-lt"/>
              </a:rPr>
              <a:t> των παραγόντων </a:t>
            </a:r>
          </a:p>
          <a:p>
            <a:pPr>
              <a:lnSpc>
                <a:spcPct val="80000"/>
              </a:lnSpc>
            </a:pPr>
            <a:endParaRPr lang="el-GR" sz="1600" dirty="0">
              <a:latin typeface="+mj-lt"/>
            </a:endParaRPr>
          </a:p>
          <a:p>
            <a:pPr>
              <a:lnSpc>
                <a:spcPct val="80000"/>
              </a:lnSpc>
            </a:pPr>
            <a:r>
              <a:rPr lang="en-US" sz="1600" dirty="0" smtClean="0">
                <a:latin typeface="+mj-lt"/>
              </a:rPr>
              <a:t>H</a:t>
            </a:r>
            <a:r>
              <a:rPr lang="el-GR" sz="1600" dirty="0" smtClean="0">
                <a:latin typeface="+mj-lt"/>
              </a:rPr>
              <a:t> </a:t>
            </a:r>
            <a:r>
              <a:rPr lang="el-GR" sz="1600" dirty="0">
                <a:latin typeface="+mj-lt"/>
              </a:rPr>
              <a:t>μέθοδος </a:t>
            </a:r>
            <a:r>
              <a:rPr lang="el-GR" sz="1600" dirty="0">
                <a:solidFill>
                  <a:srgbClr val="990099"/>
                </a:solidFill>
                <a:latin typeface="+mj-lt"/>
              </a:rPr>
              <a:t>εξαρτάται από τις μονάδες μέτρησης</a:t>
            </a:r>
            <a:r>
              <a:rPr lang="el-GR" sz="1600" dirty="0">
                <a:latin typeface="+mj-lt"/>
              </a:rPr>
              <a:t>  και πρέπει να διαλέξουμε ανάμεσα στον πίνακα διακύμανσης και συσχέτισης</a:t>
            </a:r>
          </a:p>
          <a:p>
            <a:pPr>
              <a:lnSpc>
                <a:spcPct val="80000"/>
              </a:lnSpc>
            </a:pPr>
            <a:endParaRPr lang="el-GR" sz="1600" dirty="0">
              <a:latin typeface="+mj-lt"/>
            </a:endParaRPr>
          </a:p>
          <a:p>
            <a:pPr>
              <a:lnSpc>
                <a:spcPct val="80000"/>
              </a:lnSpc>
            </a:pPr>
            <a:r>
              <a:rPr lang="el-GR" sz="1600" dirty="0">
                <a:solidFill>
                  <a:srgbClr val="990099"/>
                </a:solidFill>
                <a:latin typeface="+mj-lt"/>
              </a:rPr>
              <a:t>Δεν βάζει περιορισμούς</a:t>
            </a:r>
            <a:r>
              <a:rPr lang="el-GR" sz="1600" dirty="0">
                <a:latin typeface="+mj-lt"/>
              </a:rPr>
              <a:t> στον αριθμό των παραγόντων</a:t>
            </a:r>
          </a:p>
          <a:p>
            <a:pPr>
              <a:lnSpc>
                <a:spcPct val="80000"/>
              </a:lnSpc>
            </a:pPr>
            <a:endParaRPr lang="el-GR" sz="1600" dirty="0">
              <a:latin typeface="+mj-lt"/>
            </a:endParaRPr>
          </a:p>
          <a:p>
            <a:pPr>
              <a:lnSpc>
                <a:spcPct val="80000"/>
              </a:lnSpc>
            </a:pPr>
            <a:r>
              <a:rPr lang="el-GR" sz="1600" dirty="0">
                <a:latin typeface="+mj-lt"/>
              </a:rPr>
              <a:t>Η μέθοδος είναι ένας μαθηματικός σχεδιασμός και </a:t>
            </a:r>
            <a:r>
              <a:rPr lang="el-GR" sz="1600" dirty="0">
                <a:solidFill>
                  <a:srgbClr val="990099"/>
                </a:solidFill>
                <a:latin typeface="+mj-lt"/>
              </a:rPr>
              <a:t>δουλεύει πάντα</a:t>
            </a:r>
          </a:p>
          <a:p>
            <a:pPr>
              <a:lnSpc>
                <a:spcPct val="80000"/>
              </a:lnSpc>
            </a:pPr>
            <a:endParaRPr lang="el-GR" sz="1600" dirty="0">
              <a:solidFill>
                <a:srgbClr val="990099"/>
              </a:solidFill>
              <a:latin typeface="+mj-lt"/>
            </a:endParaRPr>
          </a:p>
          <a:p>
            <a:pPr>
              <a:lnSpc>
                <a:spcPct val="80000"/>
              </a:lnSpc>
            </a:pPr>
            <a:r>
              <a:rPr lang="el-GR" sz="1600" dirty="0">
                <a:latin typeface="+mj-lt"/>
              </a:rPr>
              <a:t>Τα </a:t>
            </a:r>
            <a:r>
              <a:rPr lang="el-GR" sz="1600" dirty="0">
                <a:solidFill>
                  <a:srgbClr val="990099"/>
                </a:solidFill>
                <a:latin typeface="+mj-lt"/>
              </a:rPr>
              <a:t>σκορ</a:t>
            </a:r>
            <a:r>
              <a:rPr lang="el-GR" sz="1600" dirty="0">
                <a:latin typeface="+mj-lt"/>
              </a:rPr>
              <a:t> των παραγόντων </a:t>
            </a:r>
            <a:r>
              <a:rPr lang="el-GR" sz="1600" dirty="0">
                <a:solidFill>
                  <a:srgbClr val="990099"/>
                </a:solidFill>
                <a:latin typeface="+mj-lt"/>
              </a:rPr>
              <a:t>υπολογίζονται</a:t>
            </a:r>
          </a:p>
        </p:txBody>
      </p:sp>
      <p:sp>
        <p:nvSpPr>
          <p:cNvPr id="26628" name="Rectangle 4"/>
          <p:cNvSpPr>
            <a:spLocks noChangeArrowheads="1"/>
          </p:cNvSpPr>
          <p:nvPr/>
        </p:nvSpPr>
        <p:spPr bwMode="auto">
          <a:xfrm>
            <a:off x="4643438" y="1428736"/>
            <a:ext cx="3886200" cy="3657600"/>
          </a:xfrm>
          <a:prstGeom prst="rect">
            <a:avLst/>
          </a:prstGeom>
          <a:noFill/>
          <a:ln w="9525">
            <a:noFill/>
            <a:miter lim="800000"/>
            <a:headEnd/>
            <a:tailEnd/>
          </a:ln>
        </p:spPr>
        <p:txBody>
          <a:bodyPr/>
          <a:lstStyle/>
          <a:p>
            <a:pPr marL="342900" indent="-342900">
              <a:spcBef>
                <a:spcPct val="20000"/>
              </a:spcBef>
            </a:pPr>
            <a:r>
              <a:rPr lang="el-GR" sz="1600" dirty="0">
                <a:solidFill>
                  <a:schemeClr val="tx2"/>
                </a:solidFill>
                <a:effectLst>
                  <a:outerShdw blurRad="38100" dist="38100" dir="2700000" algn="tl">
                    <a:srgbClr val="C0C0C0"/>
                  </a:outerShdw>
                </a:effectLst>
                <a:latin typeface="+mj-lt"/>
              </a:rPr>
              <a:t>Μέθοδος Λόγου </a:t>
            </a:r>
            <a:r>
              <a:rPr lang="el-GR" sz="1600" dirty="0" err="1">
                <a:solidFill>
                  <a:schemeClr val="tx2"/>
                </a:solidFill>
                <a:effectLst>
                  <a:outerShdw blurRad="38100" dist="38100" dir="2700000" algn="tl">
                    <a:srgbClr val="C0C0C0"/>
                  </a:outerShdw>
                </a:effectLst>
                <a:latin typeface="+mj-lt"/>
              </a:rPr>
              <a:t>Πιθανοφανειών</a:t>
            </a:r>
            <a:endParaRPr lang="el-GR" sz="1600" dirty="0">
              <a:solidFill>
                <a:schemeClr val="tx2"/>
              </a:solidFill>
              <a:effectLst>
                <a:outerShdw blurRad="38100" dist="38100" dir="2700000" algn="tl">
                  <a:srgbClr val="C0C0C0"/>
                </a:outerShdw>
              </a:effectLst>
              <a:latin typeface="+mj-lt"/>
            </a:endParaRPr>
          </a:p>
          <a:p>
            <a:pPr marL="342900" indent="-342900">
              <a:spcBef>
                <a:spcPct val="20000"/>
              </a:spcBef>
            </a:pPr>
            <a:endParaRPr lang="el-GR" sz="1600" dirty="0">
              <a:solidFill>
                <a:schemeClr val="tx2"/>
              </a:solidFill>
              <a:effectLst>
                <a:outerShdw blurRad="38100" dist="38100" dir="2700000" algn="tl">
                  <a:srgbClr val="C0C0C0"/>
                </a:outerShdw>
              </a:effectLst>
              <a:latin typeface="+mj-lt"/>
            </a:endParaRPr>
          </a:p>
          <a:p>
            <a:pPr marL="342900" indent="-342900">
              <a:spcBef>
                <a:spcPct val="20000"/>
              </a:spcBef>
              <a:buFontTx/>
              <a:buChar char="•"/>
            </a:pPr>
            <a:r>
              <a:rPr lang="el-GR" sz="1600" dirty="0">
                <a:latin typeface="+mj-lt"/>
              </a:rPr>
              <a:t>Όταν προσθέτουμε παράγοντες </a:t>
            </a:r>
            <a:r>
              <a:rPr lang="el-GR" sz="1600" dirty="0">
                <a:solidFill>
                  <a:schemeClr val="tx2"/>
                </a:solidFill>
                <a:latin typeface="+mj-lt"/>
              </a:rPr>
              <a:t>αλλάζουν οι επιβαρύνσεις</a:t>
            </a:r>
            <a:r>
              <a:rPr lang="el-GR" sz="1600" dirty="0">
                <a:latin typeface="+mj-lt"/>
              </a:rPr>
              <a:t> και η ερμηνεία τους</a:t>
            </a:r>
          </a:p>
          <a:p>
            <a:pPr marL="342900" indent="-342900">
              <a:spcBef>
                <a:spcPct val="20000"/>
              </a:spcBef>
              <a:buFontTx/>
              <a:buChar char="•"/>
            </a:pPr>
            <a:endParaRPr lang="el-GR" sz="1600" dirty="0">
              <a:latin typeface="+mj-lt"/>
            </a:endParaRPr>
          </a:p>
          <a:p>
            <a:pPr marL="342900" indent="-342900">
              <a:spcBef>
                <a:spcPct val="20000"/>
              </a:spcBef>
              <a:buFontTx/>
              <a:buChar char="•"/>
            </a:pPr>
            <a:r>
              <a:rPr lang="el-GR" sz="1600" dirty="0">
                <a:latin typeface="+mj-lt"/>
              </a:rPr>
              <a:t>Μπορούμε </a:t>
            </a:r>
            <a:r>
              <a:rPr lang="el-GR" sz="1600" dirty="0">
                <a:solidFill>
                  <a:schemeClr val="tx2"/>
                </a:solidFill>
                <a:latin typeface="+mj-lt"/>
              </a:rPr>
              <a:t>να κάνουμε ελέγχους καλής προσαρμογής</a:t>
            </a:r>
            <a:r>
              <a:rPr lang="el-GR" sz="1600" dirty="0">
                <a:latin typeface="+mj-lt"/>
              </a:rPr>
              <a:t> βασισμένοι στον κλασικό έλεγχο του λόγου των </a:t>
            </a:r>
            <a:r>
              <a:rPr lang="el-GR" sz="1600" dirty="0" err="1">
                <a:latin typeface="+mj-lt"/>
              </a:rPr>
              <a:t>πιθανοφανειών</a:t>
            </a:r>
            <a:endParaRPr lang="el-GR" sz="1600" dirty="0">
              <a:latin typeface="+mj-lt"/>
            </a:endParaRPr>
          </a:p>
          <a:p>
            <a:pPr marL="342900" indent="-342900">
              <a:spcBef>
                <a:spcPct val="20000"/>
              </a:spcBef>
              <a:buFontTx/>
              <a:buChar char="•"/>
            </a:pPr>
            <a:endParaRPr lang="el-GR" sz="1600" dirty="0">
              <a:latin typeface="+mj-lt"/>
            </a:endParaRPr>
          </a:p>
          <a:p>
            <a:pPr marL="342900" indent="-342900">
              <a:spcBef>
                <a:spcPct val="20000"/>
              </a:spcBef>
              <a:buFontTx/>
              <a:buChar char="•"/>
            </a:pPr>
            <a:r>
              <a:rPr lang="el-GR" sz="1600" dirty="0">
                <a:latin typeface="+mj-lt"/>
              </a:rPr>
              <a:t>Όταν η μέθοδος </a:t>
            </a:r>
            <a:r>
              <a:rPr lang="el-GR" sz="1600" dirty="0">
                <a:solidFill>
                  <a:schemeClr val="tx2"/>
                </a:solidFill>
                <a:latin typeface="+mj-lt"/>
              </a:rPr>
              <a:t>δεν δουλεύει</a:t>
            </a:r>
            <a:r>
              <a:rPr lang="el-GR" sz="1600" dirty="0">
                <a:latin typeface="+mj-lt"/>
              </a:rPr>
              <a:t>  τότε υπάρχει πρόβλημα με το </a:t>
            </a:r>
            <a:r>
              <a:rPr lang="el-GR" sz="1600" dirty="0" smtClean="0">
                <a:latin typeface="+mj-lt"/>
              </a:rPr>
              <a:t>μοντέλο</a:t>
            </a:r>
            <a:endParaRPr lang="el-GR" sz="1600" dirty="0">
              <a:latin typeface="+mj-lt"/>
            </a:endParaRPr>
          </a:p>
          <a:p>
            <a:pPr marL="342900" indent="-342900">
              <a:spcBef>
                <a:spcPct val="20000"/>
              </a:spcBef>
              <a:buFontTx/>
              <a:buChar char="•"/>
            </a:pPr>
            <a:endParaRPr lang="el-GR" sz="1600" dirty="0">
              <a:latin typeface="+mj-lt"/>
            </a:endParaRPr>
          </a:p>
          <a:p>
            <a:pPr marL="342900" indent="-342900">
              <a:spcBef>
                <a:spcPct val="20000"/>
              </a:spcBef>
              <a:buFontTx/>
              <a:buChar char="•"/>
            </a:pPr>
            <a:r>
              <a:rPr lang="el-GR" sz="1600" dirty="0">
                <a:latin typeface="+mj-lt"/>
              </a:rPr>
              <a:t>Τα </a:t>
            </a:r>
            <a:r>
              <a:rPr lang="el-GR" sz="1600" dirty="0">
                <a:solidFill>
                  <a:schemeClr val="tx2"/>
                </a:solidFill>
                <a:latin typeface="+mj-lt"/>
              </a:rPr>
              <a:t>σκορ </a:t>
            </a:r>
            <a:r>
              <a:rPr lang="el-GR" sz="1600" dirty="0">
                <a:latin typeface="+mj-lt"/>
              </a:rPr>
              <a:t>των </a:t>
            </a:r>
            <a:r>
              <a:rPr lang="el-GR" sz="1600" dirty="0" smtClean="0">
                <a:latin typeface="+mj-lt"/>
              </a:rPr>
              <a:t>παραγόντων </a:t>
            </a:r>
            <a:r>
              <a:rPr lang="el-GR" sz="1600" dirty="0">
                <a:solidFill>
                  <a:schemeClr val="tx2"/>
                </a:solidFill>
                <a:latin typeface="+mj-lt"/>
              </a:rPr>
              <a:t>δεν </a:t>
            </a:r>
            <a:r>
              <a:rPr lang="el-GR" sz="1600" dirty="0">
                <a:latin typeface="+mj-lt"/>
              </a:rPr>
              <a:t>μπορούν να </a:t>
            </a:r>
            <a:r>
              <a:rPr lang="el-GR" sz="1600" dirty="0">
                <a:solidFill>
                  <a:schemeClr val="tx2"/>
                </a:solidFill>
                <a:latin typeface="+mj-lt"/>
              </a:rPr>
              <a:t>υπολογιστούν</a:t>
            </a:r>
            <a:r>
              <a:rPr lang="el-GR" sz="1600" dirty="0">
                <a:latin typeface="+mj-lt"/>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00034" y="642918"/>
            <a:ext cx="6870700" cy="684213"/>
          </a:xfrm>
        </p:spPr>
        <p:txBody>
          <a:bodyPr/>
          <a:lstStyle/>
          <a:p>
            <a:r>
              <a:rPr lang="el-GR" dirty="0"/>
              <a:t>Κριτήρια Επιλογής Μεθόδου</a:t>
            </a:r>
          </a:p>
        </p:txBody>
      </p:sp>
      <p:sp>
        <p:nvSpPr>
          <p:cNvPr id="36867" name="Rectangle 3"/>
          <p:cNvSpPr>
            <a:spLocks noGrp="1" noChangeArrowheads="1"/>
          </p:cNvSpPr>
          <p:nvPr>
            <p:ph type="body" sz="half" idx="1"/>
          </p:nvPr>
        </p:nvSpPr>
        <p:spPr>
          <a:xfrm>
            <a:off x="214282" y="1500174"/>
            <a:ext cx="8713787" cy="4433888"/>
          </a:xfrm>
        </p:spPr>
        <p:txBody>
          <a:bodyPr/>
          <a:lstStyle/>
          <a:p>
            <a:pPr algn="just"/>
            <a:r>
              <a:rPr lang="el-GR" sz="1800" dirty="0"/>
              <a:t>Η μέθοδος </a:t>
            </a:r>
            <a:r>
              <a:rPr lang="el-GR" sz="1800" dirty="0">
                <a:solidFill>
                  <a:schemeClr val="tx2"/>
                </a:solidFill>
              </a:rPr>
              <a:t>της μέγιστης </a:t>
            </a:r>
            <a:r>
              <a:rPr lang="el-GR" sz="1800" dirty="0" err="1">
                <a:solidFill>
                  <a:schemeClr val="tx2"/>
                </a:solidFill>
              </a:rPr>
              <a:t>πιθανοφάνειας</a:t>
            </a:r>
            <a:r>
              <a:rPr lang="el-GR" sz="1800" dirty="0"/>
              <a:t> μας επιτρέπει να κάνουμε </a:t>
            </a:r>
            <a:r>
              <a:rPr lang="el-GR" sz="1800" b="1" dirty="0">
                <a:solidFill>
                  <a:schemeClr val="tx2"/>
                </a:solidFill>
                <a:effectLst>
                  <a:outerShdw blurRad="38100" dist="38100" dir="2700000" algn="tl">
                    <a:srgbClr val="C0C0C0"/>
                  </a:outerShdw>
                </a:effectLst>
              </a:rPr>
              <a:t>επιλογή μοντέλου</a:t>
            </a:r>
            <a:r>
              <a:rPr lang="el-GR" sz="1800" dirty="0"/>
              <a:t>, δηλαδή </a:t>
            </a:r>
            <a:r>
              <a:rPr lang="el-GR" sz="1800" u="sng" dirty="0"/>
              <a:t>πόσοι παράγοντες</a:t>
            </a:r>
            <a:r>
              <a:rPr lang="el-GR" sz="1800" dirty="0"/>
              <a:t>  μας δίνουν το καλύτερο αποτέλεσμα.</a:t>
            </a:r>
          </a:p>
          <a:p>
            <a:pPr algn="just"/>
            <a:endParaRPr lang="el-GR" sz="1800" dirty="0"/>
          </a:p>
          <a:p>
            <a:pPr algn="just"/>
            <a:r>
              <a:rPr lang="el-GR" sz="1800" dirty="0"/>
              <a:t>Στην περίπτωση των </a:t>
            </a:r>
            <a:r>
              <a:rPr lang="el-GR" sz="1800" dirty="0">
                <a:solidFill>
                  <a:srgbClr val="990099"/>
                </a:solidFill>
              </a:rPr>
              <a:t>κυρίων συνιστωσών</a:t>
            </a:r>
            <a:r>
              <a:rPr lang="el-GR" sz="1800" dirty="0"/>
              <a:t> ο μόνος τρόπος για να το κάνουμε αυτό είναι να χρησιμοποιήσουμε </a:t>
            </a:r>
            <a:r>
              <a:rPr lang="el-GR" sz="1800" b="1" dirty="0">
                <a:solidFill>
                  <a:srgbClr val="990099"/>
                </a:solidFill>
                <a:effectLst>
                  <a:outerShdw blurRad="38100" dist="38100" dir="2700000" algn="tl">
                    <a:srgbClr val="C0C0C0"/>
                  </a:outerShdw>
                </a:effectLst>
              </a:rPr>
              <a:t>τα κατάλοιπα</a:t>
            </a:r>
            <a:r>
              <a:rPr lang="el-GR" sz="1800" dirty="0"/>
              <a:t> , από τη διαφορά του </a:t>
            </a:r>
            <a:r>
              <a:rPr lang="el-GR" sz="1800" u="sng" dirty="0"/>
              <a:t>πραγματικού πίνακα διακύμανσης με τον εκτιμώμενο πίνακα</a:t>
            </a:r>
            <a:r>
              <a:rPr lang="el-GR" sz="1800" dirty="0"/>
              <a:t>.</a:t>
            </a:r>
          </a:p>
          <a:p>
            <a:pPr algn="just"/>
            <a:endParaRPr lang="el-GR" sz="1800" dirty="0"/>
          </a:p>
          <a:p>
            <a:pPr algn="just"/>
            <a:r>
              <a:rPr lang="el-GR" sz="1800" dirty="0"/>
              <a:t>Στη μέθοδο της μέγιστης </a:t>
            </a:r>
            <a:r>
              <a:rPr lang="el-GR" sz="1800" dirty="0" err="1"/>
              <a:t>πιθανοφάνειας</a:t>
            </a:r>
            <a:r>
              <a:rPr lang="el-GR" sz="1800" dirty="0"/>
              <a:t> για κάθε μοντέλο με </a:t>
            </a:r>
            <a:r>
              <a:rPr lang="en-US" sz="1800" dirty="0"/>
              <a:t>r </a:t>
            </a:r>
            <a:r>
              <a:rPr lang="el-GR" sz="1800" dirty="0"/>
              <a:t>παράγοντες υπολογίζουμε είτε </a:t>
            </a:r>
          </a:p>
          <a:p>
            <a:pPr algn="just"/>
            <a:endParaRPr lang="el-GR" sz="1800" dirty="0"/>
          </a:p>
        </p:txBody>
      </p:sp>
      <p:graphicFrame>
        <p:nvGraphicFramePr>
          <p:cNvPr id="36868" name="Object 4"/>
          <p:cNvGraphicFramePr>
            <a:graphicFrameLocks noGrp="1" noChangeAspect="1"/>
          </p:cNvGraphicFramePr>
          <p:nvPr>
            <p:ph sz="half" idx="2"/>
          </p:nvPr>
        </p:nvGraphicFramePr>
        <p:xfrm>
          <a:off x="2143108" y="4357693"/>
          <a:ext cx="4000528" cy="1862195"/>
        </p:xfrm>
        <a:graphic>
          <a:graphicData uri="http://schemas.openxmlformats.org/presentationml/2006/ole">
            <mc:AlternateContent xmlns:mc="http://schemas.openxmlformats.org/markup-compatibility/2006">
              <mc:Choice xmlns:v="urn:schemas-microsoft-com:vml" Requires="v">
                <p:oleObj spid="_x0000_s165895" name="Equation" r:id="rId4" imgW="3111480" imgH="1447560" progId="Equation.DSMT4">
                  <p:embed/>
                </p:oleObj>
              </mc:Choice>
              <mc:Fallback>
                <p:oleObj name="Equation" r:id="rId4" imgW="3111480" imgH="14475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08" y="4357693"/>
                        <a:ext cx="4000528" cy="18621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 TextBox"/>
          <p:cNvSpPr txBox="1"/>
          <p:nvPr/>
        </p:nvSpPr>
        <p:spPr>
          <a:xfrm>
            <a:off x="6572264" y="4857760"/>
            <a:ext cx="1857388" cy="738664"/>
          </a:xfrm>
          <a:prstGeom prst="rect">
            <a:avLst/>
          </a:prstGeom>
          <a:noFill/>
          <a:ln>
            <a:solidFill>
              <a:schemeClr val="tx2"/>
            </a:solidFill>
          </a:ln>
        </p:spPr>
        <p:txBody>
          <a:bodyPr wrap="square" rtlCol="0">
            <a:spAutoFit/>
          </a:bodyPr>
          <a:lstStyle/>
          <a:p>
            <a:pPr algn="just"/>
            <a:r>
              <a:rPr lang="el-GR" sz="1400" dirty="0" smtClean="0"/>
              <a:t>Επιλέγουμε για κάθε κριτήριο το μοντέλο με τη μικρότερη τιμή</a:t>
            </a:r>
            <a:endParaRPr lang="el-GR"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14348" y="428604"/>
            <a:ext cx="6870700" cy="828675"/>
          </a:xfrm>
        </p:spPr>
        <p:txBody>
          <a:bodyPr/>
          <a:lstStyle/>
          <a:p>
            <a:r>
              <a:rPr lang="el-GR" dirty="0"/>
              <a:t>Περιστροφή</a:t>
            </a:r>
          </a:p>
        </p:txBody>
      </p:sp>
      <p:sp>
        <p:nvSpPr>
          <p:cNvPr id="38915" name="Rectangle 3"/>
          <p:cNvSpPr>
            <a:spLocks noGrp="1" noChangeArrowheads="1"/>
          </p:cNvSpPr>
          <p:nvPr>
            <p:ph type="body" idx="1"/>
          </p:nvPr>
        </p:nvSpPr>
        <p:spPr>
          <a:xfrm>
            <a:off x="500034" y="1643050"/>
            <a:ext cx="8280400" cy="5473700"/>
          </a:xfrm>
        </p:spPr>
        <p:txBody>
          <a:bodyPr/>
          <a:lstStyle/>
          <a:p>
            <a:pPr algn="just">
              <a:lnSpc>
                <a:spcPct val="80000"/>
              </a:lnSpc>
            </a:pPr>
            <a:r>
              <a:rPr lang="el-GR" sz="1800" dirty="0"/>
              <a:t>Με την περιστροφή των παραγόντων προσπαθούμε να κάνουμε τους παράγοντες πιο </a:t>
            </a:r>
            <a:r>
              <a:rPr lang="el-GR" sz="1800" dirty="0" smtClean="0">
                <a:solidFill>
                  <a:schemeClr val="tx2"/>
                </a:solidFill>
              </a:rPr>
              <a:t>ερμηνεύσιμους.</a:t>
            </a:r>
            <a:endParaRPr lang="el-GR" sz="1800" dirty="0">
              <a:solidFill>
                <a:schemeClr val="tx2"/>
              </a:solidFill>
            </a:endParaRPr>
          </a:p>
          <a:p>
            <a:pPr algn="just">
              <a:lnSpc>
                <a:spcPct val="80000"/>
              </a:lnSpc>
            </a:pPr>
            <a:endParaRPr lang="el-GR" sz="1800" dirty="0"/>
          </a:p>
          <a:p>
            <a:pPr algn="just">
              <a:lnSpc>
                <a:spcPct val="80000"/>
              </a:lnSpc>
            </a:pPr>
            <a:r>
              <a:rPr lang="el-GR" sz="1800" dirty="0"/>
              <a:t>Με την περιστροφή </a:t>
            </a:r>
            <a:r>
              <a:rPr lang="el-GR" sz="1800" dirty="0">
                <a:solidFill>
                  <a:srgbClr val="FF0000"/>
                </a:solidFill>
              </a:rPr>
              <a:t>δεν αλλάζουν </a:t>
            </a:r>
            <a:r>
              <a:rPr lang="el-GR" sz="1800" dirty="0"/>
              <a:t>χαρακτηριστικά όπως:</a:t>
            </a:r>
          </a:p>
          <a:p>
            <a:pPr algn="just">
              <a:lnSpc>
                <a:spcPct val="80000"/>
              </a:lnSpc>
            </a:pPr>
            <a:endParaRPr lang="el-GR" sz="1800" dirty="0"/>
          </a:p>
          <a:p>
            <a:pPr lvl="1" algn="just">
              <a:lnSpc>
                <a:spcPct val="80000"/>
              </a:lnSpc>
            </a:pPr>
            <a:r>
              <a:rPr lang="el-GR" sz="1600" dirty="0"/>
              <a:t>Η καλή προσαρμοστικότητα</a:t>
            </a:r>
          </a:p>
          <a:p>
            <a:pPr lvl="1" algn="just">
              <a:lnSpc>
                <a:spcPct val="80000"/>
              </a:lnSpc>
            </a:pPr>
            <a:endParaRPr lang="el-GR" sz="1600" dirty="0"/>
          </a:p>
          <a:p>
            <a:pPr lvl="1" algn="just">
              <a:lnSpc>
                <a:spcPct val="80000"/>
              </a:lnSpc>
            </a:pPr>
            <a:r>
              <a:rPr lang="el-GR" sz="1600" dirty="0"/>
              <a:t>Το ποσό της διακύμανσης </a:t>
            </a:r>
            <a:r>
              <a:rPr lang="el-GR" sz="1600" dirty="0" err="1"/>
              <a:t>συνδιακύμανσης</a:t>
            </a:r>
            <a:r>
              <a:rPr lang="el-GR" sz="1600" dirty="0"/>
              <a:t> που ερμηνεύει το </a:t>
            </a:r>
            <a:r>
              <a:rPr lang="el-GR" sz="1600" dirty="0" smtClean="0"/>
              <a:t>μοντέλο</a:t>
            </a:r>
          </a:p>
          <a:p>
            <a:pPr lvl="1" algn="just">
              <a:lnSpc>
                <a:spcPct val="80000"/>
              </a:lnSpc>
            </a:pPr>
            <a:endParaRPr lang="el-GR" sz="1600" dirty="0" smtClean="0"/>
          </a:p>
          <a:p>
            <a:pPr lvl="1" algn="just">
              <a:lnSpc>
                <a:spcPct val="80000"/>
              </a:lnSpc>
            </a:pPr>
            <a:endParaRPr lang="el-GR" sz="1600" dirty="0" smtClean="0"/>
          </a:p>
          <a:p>
            <a:pPr marL="361950" lvl="1" indent="-361950" algn="just">
              <a:lnSpc>
                <a:spcPct val="80000"/>
              </a:lnSpc>
              <a:buClr>
                <a:schemeClr val="bg2">
                  <a:lumMod val="75000"/>
                </a:schemeClr>
              </a:buClr>
              <a:buFont typeface="Arial" pitchFamily="34" charset="0"/>
              <a:buChar char="•"/>
            </a:pPr>
            <a:r>
              <a:rPr lang="el-GR" dirty="0" smtClean="0">
                <a:ea typeface="+mn-ea"/>
                <a:cs typeface="+mn-cs"/>
              </a:rPr>
              <a:t>Αλλάζουν </a:t>
            </a:r>
            <a:r>
              <a:rPr lang="el-GR" dirty="0">
                <a:ea typeface="+mn-ea"/>
                <a:cs typeface="+mn-cs"/>
              </a:rPr>
              <a:t>οι τιμές των επιβαρύνσεων</a:t>
            </a:r>
          </a:p>
          <a:p>
            <a:pPr lvl="1" algn="just">
              <a:lnSpc>
                <a:spcPct val="80000"/>
              </a:lnSpc>
            </a:pPr>
            <a:endParaRPr lang="el-GR" sz="1600" dirty="0"/>
          </a:p>
          <a:p>
            <a:pPr lvl="1" algn="just">
              <a:lnSpc>
                <a:spcPct val="80000"/>
              </a:lnSpc>
            </a:pPr>
            <a:r>
              <a:rPr lang="el-GR" sz="1600" dirty="0"/>
              <a:t>Αν </a:t>
            </a:r>
            <a:r>
              <a:rPr lang="en-US" sz="1600" dirty="0"/>
              <a:t>L </a:t>
            </a:r>
            <a:r>
              <a:rPr lang="el-GR" sz="1600" dirty="0"/>
              <a:t>είναι ένας πίνακας που περιέχει τις επιβαρύνσεις και </a:t>
            </a:r>
            <a:r>
              <a:rPr lang="en-US" sz="1600" dirty="0"/>
              <a:t>G</a:t>
            </a:r>
            <a:r>
              <a:rPr lang="el-GR" sz="1600" dirty="0"/>
              <a:t> ένας ορθογώνιος πίνακας (</a:t>
            </a:r>
            <a:r>
              <a:rPr lang="en-US" sz="1600" dirty="0"/>
              <a:t>G’G=I) </a:t>
            </a:r>
            <a:r>
              <a:rPr lang="el-GR" sz="1600" dirty="0"/>
              <a:t>τότε ισχύει πως</a:t>
            </a:r>
          </a:p>
          <a:p>
            <a:pPr lvl="2" algn="just">
              <a:lnSpc>
                <a:spcPct val="80000"/>
              </a:lnSpc>
              <a:buFontTx/>
              <a:buNone/>
            </a:pPr>
            <a:r>
              <a:rPr lang="el-GR" sz="1400" dirty="0"/>
              <a:t> 			</a:t>
            </a:r>
            <a:r>
              <a:rPr lang="en-US" sz="1800" dirty="0"/>
              <a:t>LG(LG’)=</a:t>
            </a:r>
            <a:r>
              <a:rPr lang="el-GR" sz="1800" dirty="0"/>
              <a:t> </a:t>
            </a:r>
            <a:r>
              <a:rPr lang="en-US" sz="1800" dirty="0"/>
              <a:t>LGG’L’</a:t>
            </a:r>
            <a:r>
              <a:rPr lang="el-GR" sz="1800" dirty="0"/>
              <a:t> </a:t>
            </a:r>
            <a:r>
              <a:rPr lang="en-US" sz="1800" dirty="0"/>
              <a:t>=</a:t>
            </a:r>
            <a:r>
              <a:rPr lang="el-GR" sz="1800" dirty="0"/>
              <a:t> </a:t>
            </a:r>
            <a:r>
              <a:rPr lang="en-US" sz="1800" dirty="0"/>
              <a:t>LL’ </a:t>
            </a:r>
            <a:endParaRPr lang="el-GR" sz="1800" dirty="0"/>
          </a:p>
          <a:p>
            <a:pPr lvl="2" algn="just">
              <a:lnSpc>
                <a:spcPct val="80000"/>
              </a:lnSpc>
              <a:buFontTx/>
              <a:buNone/>
            </a:pPr>
            <a:r>
              <a:rPr lang="el-GR" sz="1600" dirty="0"/>
              <a:t>και άρα ο πίνακας </a:t>
            </a:r>
            <a:r>
              <a:rPr lang="en-US" sz="1600" dirty="0"/>
              <a:t>G</a:t>
            </a:r>
            <a:r>
              <a:rPr lang="el-GR" sz="1600" dirty="0"/>
              <a:t> ορίζει έναν ορθογώνιο μετασχηματισμό.</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00034" y="357166"/>
            <a:ext cx="6870700" cy="828675"/>
          </a:xfrm>
        </p:spPr>
        <p:txBody>
          <a:bodyPr/>
          <a:lstStyle/>
          <a:p>
            <a:r>
              <a:rPr lang="el-GR" dirty="0"/>
              <a:t>Περιστροφή</a:t>
            </a:r>
          </a:p>
        </p:txBody>
      </p:sp>
      <p:sp>
        <p:nvSpPr>
          <p:cNvPr id="39939" name="Rectangle 3"/>
          <p:cNvSpPr>
            <a:spLocks noGrp="1" noChangeArrowheads="1"/>
          </p:cNvSpPr>
          <p:nvPr>
            <p:ph type="body" idx="1"/>
          </p:nvPr>
        </p:nvSpPr>
        <p:spPr>
          <a:xfrm>
            <a:off x="428596" y="1643050"/>
            <a:ext cx="8280400" cy="3786214"/>
          </a:xfrm>
        </p:spPr>
        <p:txBody>
          <a:bodyPr/>
          <a:lstStyle/>
          <a:p>
            <a:pPr algn="just">
              <a:lnSpc>
                <a:spcPct val="80000"/>
              </a:lnSpc>
              <a:buFontTx/>
              <a:buNone/>
            </a:pPr>
            <a:r>
              <a:rPr lang="el-GR" sz="1600" b="1" dirty="0"/>
              <a:t>Βασικές Μέθοδοι Περιστροφής:</a:t>
            </a:r>
          </a:p>
          <a:p>
            <a:pPr marL="895350" indent="-895350" algn="just">
              <a:lnSpc>
                <a:spcPct val="80000"/>
              </a:lnSpc>
            </a:pPr>
            <a:endParaRPr lang="el-GR" sz="1600" b="1" dirty="0"/>
          </a:p>
          <a:p>
            <a:pPr marL="895350" indent="-895350" algn="just">
              <a:lnSpc>
                <a:spcPct val="80000"/>
              </a:lnSpc>
              <a:buFontTx/>
              <a:buNone/>
            </a:pPr>
            <a:r>
              <a:rPr lang="en-US" sz="1600" i="1" dirty="0" err="1" smtClean="0">
                <a:solidFill>
                  <a:schemeClr val="tx2"/>
                </a:solidFill>
              </a:rPr>
              <a:t>Varimax</a:t>
            </a:r>
            <a:endParaRPr lang="el-GR" sz="1600" i="1" dirty="0" smtClean="0">
              <a:solidFill>
                <a:schemeClr val="tx2"/>
              </a:solidFill>
            </a:endParaRPr>
          </a:p>
          <a:p>
            <a:pPr marL="0" indent="0" algn="just">
              <a:lnSpc>
                <a:spcPct val="80000"/>
              </a:lnSpc>
              <a:buFontTx/>
              <a:buNone/>
            </a:pPr>
            <a:r>
              <a:rPr lang="el-GR" sz="1600" dirty="0" smtClean="0"/>
              <a:t>Ελαχιστοποιεί </a:t>
            </a:r>
            <a:r>
              <a:rPr lang="el-GR" sz="1600" dirty="0"/>
              <a:t>τον αριθμό των μεταβλητών που έχουν μεγάλες επιβαρύνσεις για κάθε παράγοντα</a:t>
            </a:r>
          </a:p>
          <a:p>
            <a:pPr marL="895350" indent="-895350" algn="just">
              <a:lnSpc>
                <a:spcPct val="80000"/>
              </a:lnSpc>
              <a:buFontTx/>
              <a:buNone/>
            </a:pPr>
            <a:endParaRPr lang="en-US" sz="1600" dirty="0"/>
          </a:p>
          <a:p>
            <a:pPr marL="895350" indent="-895350" algn="just">
              <a:lnSpc>
                <a:spcPct val="80000"/>
              </a:lnSpc>
              <a:buFontTx/>
              <a:buNone/>
            </a:pPr>
            <a:r>
              <a:rPr lang="en-US" sz="1600" dirty="0"/>
              <a:t> </a:t>
            </a:r>
            <a:r>
              <a:rPr lang="en-US" sz="1600" i="1" dirty="0" err="1" smtClean="0">
                <a:solidFill>
                  <a:schemeClr val="tx2"/>
                </a:solidFill>
              </a:rPr>
              <a:t>Quatrimax</a:t>
            </a:r>
            <a:endParaRPr lang="el-GR" sz="1600" dirty="0" smtClean="0">
              <a:solidFill>
                <a:schemeClr val="tx2"/>
              </a:solidFill>
            </a:endParaRPr>
          </a:p>
          <a:p>
            <a:pPr marL="895350" indent="-895350" algn="just">
              <a:lnSpc>
                <a:spcPct val="80000"/>
              </a:lnSpc>
              <a:buFontTx/>
              <a:buNone/>
            </a:pPr>
            <a:r>
              <a:rPr lang="el-GR" sz="1600" dirty="0" smtClean="0"/>
              <a:t>Ελαχιστοποιεί </a:t>
            </a:r>
            <a:r>
              <a:rPr lang="el-GR" sz="1600" dirty="0"/>
              <a:t>τον αριθμό των παραγόντων που εξηγούν μια </a:t>
            </a:r>
            <a:r>
              <a:rPr lang="el-GR" sz="1600" dirty="0" smtClean="0"/>
              <a:t>μεταβλητή</a:t>
            </a:r>
          </a:p>
          <a:p>
            <a:pPr marL="895350" indent="-895350" algn="just">
              <a:lnSpc>
                <a:spcPct val="80000"/>
              </a:lnSpc>
              <a:buFontTx/>
              <a:buNone/>
            </a:pPr>
            <a:endParaRPr lang="el-GR" sz="1600" dirty="0" smtClean="0"/>
          </a:p>
          <a:p>
            <a:pPr marL="895350" indent="-895350" algn="just">
              <a:lnSpc>
                <a:spcPct val="80000"/>
              </a:lnSpc>
              <a:buFontTx/>
              <a:buNone/>
            </a:pPr>
            <a:r>
              <a:rPr lang="en-US" sz="1600" i="1" dirty="0" err="1" smtClean="0">
                <a:solidFill>
                  <a:schemeClr val="tx2"/>
                </a:solidFill>
              </a:rPr>
              <a:t>Equimax</a:t>
            </a:r>
            <a:endParaRPr lang="el-GR" sz="1600" i="1" dirty="0" smtClean="0">
              <a:solidFill>
                <a:schemeClr val="tx2"/>
              </a:solidFill>
            </a:endParaRPr>
          </a:p>
          <a:p>
            <a:pPr marL="895350" indent="-895350" algn="just">
              <a:lnSpc>
                <a:spcPct val="80000"/>
              </a:lnSpc>
              <a:buFontTx/>
              <a:buNone/>
            </a:pPr>
            <a:r>
              <a:rPr lang="el-GR" sz="1600" dirty="0" smtClean="0"/>
              <a:t>Συνδυασμός </a:t>
            </a:r>
            <a:r>
              <a:rPr lang="en-US" sz="1600" dirty="0" err="1" smtClean="0"/>
              <a:t>Varimax</a:t>
            </a:r>
            <a:r>
              <a:rPr lang="en-US" sz="1600" dirty="0" smtClean="0"/>
              <a:t> </a:t>
            </a:r>
            <a:r>
              <a:rPr lang="el-GR" sz="1600" dirty="0" smtClean="0"/>
              <a:t>και </a:t>
            </a:r>
            <a:r>
              <a:rPr lang="en-US" sz="1600" dirty="0" err="1" smtClean="0"/>
              <a:t>Quatrimax</a:t>
            </a:r>
            <a:endParaRPr lang="en-US" sz="1600" dirty="0" smtClean="0"/>
          </a:p>
          <a:p>
            <a:pPr marL="895350" indent="-895350" algn="just">
              <a:lnSpc>
                <a:spcPct val="80000"/>
              </a:lnSpc>
              <a:buFontTx/>
              <a:buNone/>
            </a:pPr>
            <a:endParaRPr lang="en-US" sz="1600" i="1" dirty="0" smtClean="0"/>
          </a:p>
          <a:p>
            <a:pPr marL="895350" indent="-895350" algn="just">
              <a:lnSpc>
                <a:spcPct val="80000"/>
              </a:lnSpc>
              <a:buFontTx/>
              <a:buNone/>
            </a:pPr>
            <a:r>
              <a:rPr lang="en-US" sz="1600" i="1" dirty="0" smtClean="0">
                <a:solidFill>
                  <a:schemeClr val="tx2"/>
                </a:solidFill>
              </a:rPr>
              <a:t>Oblique</a:t>
            </a:r>
            <a:endParaRPr lang="el-GR" sz="1600" i="1" dirty="0" smtClean="0"/>
          </a:p>
          <a:p>
            <a:pPr marL="0" indent="0" algn="just">
              <a:lnSpc>
                <a:spcPct val="80000"/>
              </a:lnSpc>
              <a:buFontTx/>
              <a:buNone/>
            </a:pPr>
            <a:r>
              <a:rPr lang="el-GR" sz="1600" dirty="0" smtClean="0"/>
              <a:t>Μη ορθογώνια περιστροφή. Οι άξονες που προκύπτουν δεν είναι ορθογώνιοι και άρα οι παράγοντες δεν είναι ανεξάρτητοι.</a:t>
            </a:r>
            <a:endParaRPr lang="en-US" sz="1600" i="1" dirty="0"/>
          </a:p>
          <a:p>
            <a:pPr algn="just">
              <a:lnSpc>
                <a:spcPct val="80000"/>
              </a:lnSpc>
              <a:buFontTx/>
              <a:buNone/>
            </a:pPr>
            <a:endParaRPr lang="el-GR"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42910" y="714356"/>
            <a:ext cx="6870700" cy="612775"/>
          </a:xfrm>
        </p:spPr>
        <p:txBody>
          <a:bodyPr/>
          <a:lstStyle/>
          <a:p>
            <a:r>
              <a:rPr lang="el-GR" dirty="0"/>
              <a:t>Σκορ Παραγόντων</a:t>
            </a:r>
            <a:r>
              <a:rPr lang="en-US" dirty="0"/>
              <a:t> [1]</a:t>
            </a:r>
            <a:endParaRPr lang="el-GR" dirty="0"/>
          </a:p>
        </p:txBody>
      </p:sp>
      <p:sp>
        <p:nvSpPr>
          <p:cNvPr id="40963" name="Rectangle 3"/>
          <p:cNvSpPr>
            <a:spLocks noGrp="1" noChangeArrowheads="1"/>
          </p:cNvSpPr>
          <p:nvPr>
            <p:ph type="body" idx="1"/>
          </p:nvPr>
        </p:nvSpPr>
        <p:spPr>
          <a:xfrm>
            <a:off x="569886" y="1701800"/>
            <a:ext cx="8280400" cy="4089400"/>
          </a:xfrm>
        </p:spPr>
        <p:txBody>
          <a:bodyPr/>
          <a:lstStyle/>
          <a:p>
            <a:pPr marL="182563" lvl="1" indent="0" algn="just">
              <a:lnSpc>
                <a:spcPct val="80000"/>
              </a:lnSpc>
              <a:buFontTx/>
              <a:buNone/>
            </a:pPr>
            <a:r>
              <a:rPr lang="el-GR" dirty="0"/>
              <a:t>Βασικός σκοπός είναι η μείωση του αριθμού των μεταβλητών. Για να επιτευχθεί αυτό δημιουργούμε </a:t>
            </a:r>
            <a:r>
              <a:rPr lang="el-GR" dirty="0">
                <a:solidFill>
                  <a:srgbClr val="3333CC"/>
                </a:solidFill>
              </a:rPr>
              <a:t>νέες </a:t>
            </a:r>
            <a:r>
              <a:rPr lang="el-GR" dirty="0" smtClean="0">
                <a:solidFill>
                  <a:srgbClr val="3333CC"/>
                </a:solidFill>
              </a:rPr>
              <a:t>μεταβλητές,</a:t>
            </a:r>
            <a:r>
              <a:rPr lang="el-GR" dirty="0" smtClean="0"/>
              <a:t> </a:t>
            </a:r>
            <a:r>
              <a:rPr lang="el-GR" dirty="0">
                <a:solidFill>
                  <a:schemeClr val="tx2"/>
                </a:solidFill>
              </a:rPr>
              <a:t>τους </a:t>
            </a:r>
            <a:r>
              <a:rPr lang="el-GR" dirty="0" smtClean="0">
                <a:solidFill>
                  <a:schemeClr val="tx2"/>
                </a:solidFill>
              </a:rPr>
              <a:t>παράγοντες, </a:t>
            </a:r>
            <a:r>
              <a:rPr lang="el-GR" dirty="0"/>
              <a:t>γραμμικούς συνδυασμούς των αρχικών μεταβλητών	</a:t>
            </a:r>
          </a:p>
          <a:p>
            <a:pPr marL="182563" lvl="1" indent="0" algn="just">
              <a:lnSpc>
                <a:spcPct val="80000"/>
              </a:lnSpc>
              <a:buFontTx/>
              <a:buNone/>
            </a:pPr>
            <a:endParaRPr lang="el-GR" dirty="0"/>
          </a:p>
          <a:p>
            <a:pPr marL="182563" lvl="1" indent="0" algn="just">
              <a:lnSpc>
                <a:spcPct val="80000"/>
              </a:lnSpc>
              <a:buFontTx/>
              <a:buNone/>
            </a:pPr>
            <a:r>
              <a:rPr lang="el-GR" dirty="0"/>
              <a:t>Κάθε </a:t>
            </a:r>
            <a:r>
              <a:rPr lang="el-GR" b="1" dirty="0">
                <a:solidFill>
                  <a:schemeClr val="tx2"/>
                </a:solidFill>
                <a:effectLst>
                  <a:outerShdw blurRad="38100" dist="38100" dir="2700000" algn="tl">
                    <a:srgbClr val="C0C0C0"/>
                  </a:outerShdw>
                </a:effectLst>
              </a:rPr>
              <a:t>παράγοντας</a:t>
            </a:r>
            <a:r>
              <a:rPr lang="el-GR" dirty="0"/>
              <a:t> μπορεί να γραφεί  με τη μορφή</a:t>
            </a:r>
          </a:p>
          <a:p>
            <a:pPr marL="182563" lvl="1" indent="0" algn="just">
              <a:lnSpc>
                <a:spcPct val="80000"/>
              </a:lnSpc>
              <a:buFontTx/>
              <a:buNone/>
            </a:pPr>
            <a:endParaRPr lang="el-GR" dirty="0"/>
          </a:p>
          <a:p>
            <a:pPr marL="182563" lvl="1" indent="0" algn="just">
              <a:lnSpc>
                <a:spcPct val="80000"/>
              </a:lnSpc>
              <a:buFontTx/>
              <a:buNone/>
            </a:pPr>
            <a:endParaRPr lang="el-GR" dirty="0"/>
          </a:p>
          <a:p>
            <a:pPr marL="182563" lvl="1" indent="0" algn="just">
              <a:lnSpc>
                <a:spcPct val="95000"/>
              </a:lnSpc>
              <a:spcBef>
                <a:spcPct val="5000"/>
              </a:spcBef>
              <a:spcAft>
                <a:spcPct val="20000"/>
              </a:spcAft>
              <a:buFontTx/>
              <a:buNone/>
            </a:pPr>
            <a:r>
              <a:rPr lang="en-US" dirty="0"/>
              <a:t>	F</a:t>
            </a:r>
            <a:r>
              <a:rPr lang="el-GR" baseline="-25000" dirty="0"/>
              <a:t>1</a:t>
            </a:r>
            <a:r>
              <a:rPr lang="el-GR" dirty="0"/>
              <a:t>=α</a:t>
            </a:r>
            <a:r>
              <a:rPr lang="el-GR" baseline="-25000" dirty="0"/>
              <a:t>11</a:t>
            </a:r>
            <a:r>
              <a:rPr lang="el-GR" dirty="0"/>
              <a:t>Χ</a:t>
            </a:r>
            <a:r>
              <a:rPr lang="el-GR" baseline="-25000" dirty="0"/>
              <a:t>1</a:t>
            </a:r>
            <a:r>
              <a:rPr lang="en-US" dirty="0"/>
              <a:t>+</a:t>
            </a:r>
            <a:r>
              <a:rPr lang="el-GR" dirty="0"/>
              <a:t>α</a:t>
            </a:r>
            <a:r>
              <a:rPr lang="en-US" baseline="-25000" dirty="0"/>
              <a:t>12</a:t>
            </a:r>
            <a:r>
              <a:rPr lang="el-GR" dirty="0"/>
              <a:t>Χ</a:t>
            </a:r>
            <a:r>
              <a:rPr lang="en-US" baseline="-25000" dirty="0"/>
              <a:t>2</a:t>
            </a:r>
            <a:r>
              <a:rPr lang="en-US" dirty="0"/>
              <a:t>+…</a:t>
            </a:r>
            <a:r>
              <a:rPr lang="el-GR" dirty="0"/>
              <a:t>α</a:t>
            </a:r>
            <a:r>
              <a:rPr lang="en-US" baseline="-25000" dirty="0"/>
              <a:t>1p</a:t>
            </a:r>
            <a:r>
              <a:rPr lang="el-GR" dirty="0"/>
              <a:t>Χ</a:t>
            </a:r>
            <a:r>
              <a:rPr lang="en-US" baseline="-25000" dirty="0"/>
              <a:t>p</a:t>
            </a:r>
          </a:p>
          <a:p>
            <a:pPr marL="182563" lvl="1" indent="0" algn="just">
              <a:lnSpc>
                <a:spcPct val="95000"/>
              </a:lnSpc>
              <a:spcBef>
                <a:spcPct val="5000"/>
              </a:spcBef>
              <a:spcAft>
                <a:spcPct val="20000"/>
              </a:spcAft>
              <a:buFontTx/>
              <a:buNone/>
            </a:pPr>
            <a:r>
              <a:rPr lang="en-US" dirty="0"/>
              <a:t>	F</a:t>
            </a:r>
            <a:r>
              <a:rPr lang="en-US" baseline="-25000" dirty="0"/>
              <a:t>2</a:t>
            </a:r>
            <a:r>
              <a:rPr lang="el-GR" dirty="0"/>
              <a:t>=</a:t>
            </a:r>
            <a:r>
              <a:rPr lang="en-US" dirty="0"/>
              <a:t>a</a:t>
            </a:r>
            <a:r>
              <a:rPr lang="en-US" baseline="-25000" dirty="0"/>
              <a:t>2</a:t>
            </a:r>
            <a:r>
              <a:rPr lang="el-GR" baseline="-25000" dirty="0"/>
              <a:t>1</a:t>
            </a:r>
            <a:r>
              <a:rPr lang="en-US" dirty="0"/>
              <a:t>X</a:t>
            </a:r>
            <a:r>
              <a:rPr lang="el-GR" baseline="-25000" dirty="0"/>
              <a:t>1</a:t>
            </a:r>
            <a:r>
              <a:rPr lang="en-US" dirty="0"/>
              <a:t>+a</a:t>
            </a:r>
            <a:r>
              <a:rPr lang="en-US" baseline="-25000" dirty="0"/>
              <a:t>22</a:t>
            </a:r>
            <a:r>
              <a:rPr lang="en-US" dirty="0"/>
              <a:t>X</a:t>
            </a:r>
            <a:r>
              <a:rPr lang="en-US" baseline="-25000" dirty="0"/>
              <a:t>2</a:t>
            </a:r>
            <a:r>
              <a:rPr lang="en-US" dirty="0"/>
              <a:t>+…a</a:t>
            </a:r>
            <a:r>
              <a:rPr lang="en-US" baseline="-25000" dirty="0"/>
              <a:t>2p</a:t>
            </a:r>
            <a:r>
              <a:rPr lang="en-US" dirty="0"/>
              <a:t>X</a:t>
            </a:r>
            <a:r>
              <a:rPr lang="en-US" baseline="-25000" dirty="0"/>
              <a:t>p</a:t>
            </a:r>
          </a:p>
          <a:p>
            <a:pPr marL="182563" lvl="1" indent="0" algn="just">
              <a:lnSpc>
                <a:spcPct val="95000"/>
              </a:lnSpc>
              <a:spcBef>
                <a:spcPct val="5000"/>
              </a:spcBef>
              <a:spcAft>
                <a:spcPct val="20000"/>
              </a:spcAft>
              <a:buFontTx/>
              <a:buNone/>
            </a:pPr>
            <a:r>
              <a:rPr lang="en-US" baseline="-25000" dirty="0"/>
              <a:t>....</a:t>
            </a:r>
          </a:p>
          <a:p>
            <a:pPr marL="182563" lvl="1" indent="0" algn="just">
              <a:lnSpc>
                <a:spcPct val="95000"/>
              </a:lnSpc>
              <a:spcBef>
                <a:spcPct val="5000"/>
              </a:spcBef>
              <a:spcAft>
                <a:spcPct val="20000"/>
              </a:spcAft>
              <a:buFontTx/>
              <a:buNone/>
            </a:pPr>
            <a:r>
              <a:rPr lang="en-US" baseline="-25000" dirty="0"/>
              <a:t>	</a:t>
            </a:r>
            <a:endParaRPr lang="el-GR" baseline="-25000" dirty="0"/>
          </a:p>
          <a:p>
            <a:pPr marL="182563" lvl="1" indent="0" algn="just">
              <a:lnSpc>
                <a:spcPct val="95000"/>
              </a:lnSpc>
              <a:spcBef>
                <a:spcPct val="5000"/>
              </a:spcBef>
              <a:spcAft>
                <a:spcPct val="20000"/>
              </a:spcAft>
              <a:buFontTx/>
              <a:buNone/>
            </a:pPr>
            <a:r>
              <a:rPr lang="en-US" dirty="0"/>
              <a:t>	</a:t>
            </a:r>
            <a:r>
              <a:rPr lang="en-US" dirty="0" err="1"/>
              <a:t>F</a:t>
            </a:r>
            <a:r>
              <a:rPr lang="en-US" baseline="-25000" dirty="0" err="1"/>
              <a:t>k</a:t>
            </a:r>
            <a:r>
              <a:rPr lang="el-GR" dirty="0"/>
              <a:t>=</a:t>
            </a:r>
            <a:r>
              <a:rPr lang="en-US" dirty="0" err="1"/>
              <a:t>a</a:t>
            </a:r>
            <a:r>
              <a:rPr lang="en-US" baseline="-25000" dirty="0" err="1"/>
              <a:t>k</a:t>
            </a:r>
            <a:r>
              <a:rPr lang="el-GR" baseline="-25000" dirty="0"/>
              <a:t>1</a:t>
            </a:r>
            <a:r>
              <a:rPr lang="en-US" dirty="0"/>
              <a:t>X</a:t>
            </a:r>
            <a:r>
              <a:rPr lang="el-GR" baseline="-25000" dirty="0"/>
              <a:t>1</a:t>
            </a:r>
            <a:r>
              <a:rPr lang="en-US" dirty="0"/>
              <a:t>+a</a:t>
            </a:r>
            <a:r>
              <a:rPr lang="en-US" baseline="-25000" dirty="0"/>
              <a:t>k2</a:t>
            </a:r>
            <a:r>
              <a:rPr lang="en-US" dirty="0"/>
              <a:t>X</a:t>
            </a:r>
            <a:r>
              <a:rPr lang="en-US" baseline="-25000" dirty="0"/>
              <a:t>2</a:t>
            </a:r>
            <a:r>
              <a:rPr lang="en-US" dirty="0"/>
              <a:t>+…</a:t>
            </a:r>
            <a:r>
              <a:rPr lang="en-US" dirty="0" err="1"/>
              <a:t>a</a:t>
            </a:r>
            <a:r>
              <a:rPr lang="en-US" baseline="-25000" dirty="0" err="1"/>
              <a:t>kp</a:t>
            </a:r>
            <a:r>
              <a:rPr lang="en-US" dirty="0" err="1"/>
              <a:t>X</a:t>
            </a:r>
            <a:r>
              <a:rPr lang="en-US" baseline="-25000" dirty="0" err="1"/>
              <a:t>k</a:t>
            </a:r>
            <a:endParaRPr lang="en-US" baseline="-25000" dirty="0"/>
          </a:p>
          <a:p>
            <a:pPr marL="182563" lvl="1" indent="0" algn="just">
              <a:lnSpc>
                <a:spcPct val="95000"/>
              </a:lnSpc>
              <a:spcBef>
                <a:spcPct val="5000"/>
              </a:spcBef>
              <a:spcAft>
                <a:spcPct val="20000"/>
              </a:spcAft>
              <a:buFontTx/>
              <a:buNone/>
            </a:pPr>
            <a:endParaRPr lang="en-US" baseline="-25000" dirty="0"/>
          </a:p>
          <a:p>
            <a:pPr marL="182563" lvl="1" indent="0" algn="just">
              <a:lnSpc>
                <a:spcPct val="95000"/>
              </a:lnSpc>
              <a:spcBef>
                <a:spcPct val="5000"/>
              </a:spcBef>
              <a:spcAft>
                <a:spcPct val="20000"/>
              </a:spcAft>
              <a:buFontTx/>
              <a:buNone/>
            </a:pPr>
            <a:r>
              <a:rPr lang="el-GR" dirty="0"/>
              <a:t>Οι συντελεστές α</a:t>
            </a:r>
            <a:r>
              <a:rPr lang="en-US" baseline="-25000" dirty="0" err="1"/>
              <a:t>ij</a:t>
            </a:r>
            <a:r>
              <a:rPr lang="el-GR" dirty="0"/>
              <a:t> είναι τα σκορ της μεταβλητής Χ</a:t>
            </a:r>
            <a:r>
              <a:rPr lang="en-US" dirty="0"/>
              <a:t>j</a:t>
            </a:r>
            <a:r>
              <a:rPr lang="el-GR" dirty="0"/>
              <a:t> στον παράγοντα </a:t>
            </a:r>
            <a:r>
              <a:rPr lang="en-US" dirty="0" err="1"/>
              <a:t>Fi</a:t>
            </a:r>
            <a:r>
              <a:rPr lang="en-US" dirty="0"/>
              <a:t> </a:t>
            </a:r>
          </a:p>
          <a:p>
            <a:pPr marL="182563" lvl="1" indent="0" algn="just">
              <a:lnSpc>
                <a:spcPct val="95000"/>
              </a:lnSpc>
              <a:spcBef>
                <a:spcPct val="5000"/>
              </a:spcBef>
              <a:spcAft>
                <a:spcPct val="20000"/>
              </a:spcAft>
              <a:buFontTx/>
              <a:buNone/>
            </a:pPr>
            <a:endParaRPr lang="el-GR" dirty="0" smtClean="0"/>
          </a:p>
          <a:p>
            <a:pPr marL="182563" lvl="1" indent="0" algn="just">
              <a:lnSpc>
                <a:spcPct val="95000"/>
              </a:lnSpc>
              <a:spcBef>
                <a:spcPct val="5000"/>
              </a:spcBef>
              <a:spcAft>
                <a:spcPct val="20000"/>
              </a:spcAft>
              <a:buFontTx/>
              <a:buNone/>
            </a:pPr>
            <a:r>
              <a:rPr lang="el-GR" dirty="0" smtClean="0">
                <a:solidFill>
                  <a:srgbClr val="C00000"/>
                </a:solidFill>
              </a:rPr>
              <a:t>ΠΡΟΣΟΧΗ</a:t>
            </a:r>
            <a:r>
              <a:rPr lang="el-GR" dirty="0">
                <a:solidFill>
                  <a:srgbClr val="C00000"/>
                </a:solidFill>
              </a:rPr>
              <a:t>: ΔΕΝ </a:t>
            </a:r>
            <a:r>
              <a:rPr lang="el-GR" dirty="0" smtClean="0">
                <a:solidFill>
                  <a:srgbClr val="C00000"/>
                </a:solidFill>
              </a:rPr>
              <a:t>ΕΙΝΑΙ </a:t>
            </a:r>
            <a:r>
              <a:rPr lang="el-GR" dirty="0">
                <a:solidFill>
                  <a:srgbClr val="C00000"/>
                </a:solidFill>
              </a:rPr>
              <a:t>ΤΟ ΙΔΙΟ ΜΕ ΤΙΣ ΕΠΙΒΑΡΥΝΣΕΙΣ.</a:t>
            </a:r>
          </a:p>
          <a:p>
            <a:pPr marL="182563" lvl="1" indent="0" algn="just">
              <a:lnSpc>
                <a:spcPct val="95000"/>
              </a:lnSpc>
              <a:spcBef>
                <a:spcPct val="5000"/>
              </a:spcBef>
              <a:spcAft>
                <a:spcPct val="20000"/>
              </a:spcAft>
              <a:buFontTx/>
              <a:buNone/>
            </a:pPr>
            <a:endParaRPr lang="el-GR" dirty="0"/>
          </a:p>
          <a:p>
            <a:pPr marL="182563" lvl="1" indent="0" algn="just">
              <a:lnSpc>
                <a:spcPct val="95000"/>
              </a:lnSpc>
              <a:spcBef>
                <a:spcPct val="5000"/>
              </a:spcBef>
              <a:spcAft>
                <a:spcPct val="20000"/>
              </a:spcAft>
              <a:buFontTx/>
              <a:buNone/>
            </a:pPr>
            <a:endParaRPr lang="el-GR" dirty="0"/>
          </a:p>
          <a:p>
            <a:pPr marL="182563" lvl="1" indent="0" algn="just">
              <a:lnSpc>
                <a:spcPct val="95000"/>
              </a:lnSpc>
              <a:spcBef>
                <a:spcPct val="5000"/>
              </a:spcBef>
              <a:spcAft>
                <a:spcPct val="20000"/>
              </a:spcAft>
              <a:buFontTx/>
              <a:buNone/>
            </a:pPr>
            <a:endParaRPr lang="en-US" dirty="0"/>
          </a:p>
          <a:p>
            <a:pPr marL="0" indent="0" algn="just">
              <a:lnSpc>
                <a:spcPct val="95000"/>
              </a:lnSpc>
              <a:spcBef>
                <a:spcPct val="5000"/>
              </a:spcBef>
              <a:spcAft>
                <a:spcPct val="20000"/>
              </a:spcAft>
            </a:pPr>
            <a:endParaRPr lang="el-GR" dirty="0"/>
          </a:p>
        </p:txBody>
      </p:sp>
      <p:sp>
        <p:nvSpPr>
          <p:cNvPr id="40964" name="Rectangle 4"/>
          <p:cNvSpPr>
            <a:spLocks noChangeArrowheads="1"/>
          </p:cNvSpPr>
          <p:nvPr/>
        </p:nvSpPr>
        <p:spPr bwMode="auto">
          <a:xfrm>
            <a:off x="857224" y="3357562"/>
            <a:ext cx="3600450" cy="1727200"/>
          </a:xfrm>
          <a:prstGeom prst="rect">
            <a:avLst/>
          </a:prstGeom>
          <a:noFill/>
          <a:ln w="38100" cmpd="dbl">
            <a:solidFill>
              <a:schemeClr val="tx2"/>
            </a:solidFill>
            <a:prstDash val="dash"/>
            <a:miter lim="800000"/>
            <a:headEnd/>
            <a:tailEnd/>
          </a:ln>
          <a:effectLst/>
        </p:spPr>
        <p:txBody>
          <a:bodyPr wrap="none" anchor="ctr"/>
          <a:lstStyle/>
          <a:p>
            <a:endParaRPr 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71472" y="571480"/>
            <a:ext cx="6870700" cy="684213"/>
          </a:xfrm>
        </p:spPr>
        <p:txBody>
          <a:bodyPr/>
          <a:lstStyle/>
          <a:p>
            <a:r>
              <a:rPr lang="el-GR" dirty="0"/>
              <a:t>Σκορ Παραγόντων</a:t>
            </a:r>
            <a:r>
              <a:rPr lang="en-US" dirty="0"/>
              <a:t> [2]</a:t>
            </a:r>
            <a:endParaRPr lang="el-GR" dirty="0"/>
          </a:p>
        </p:txBody>
      </p:sp>
      <p:sp>
        <p:nvSpPr>
          <p:cNvPr id="41987" name="Rectangle 3"/>
          <p:cNvSpPr>
            <a:spLocks noGrp="1" noChangeArrowheads="1"/>
          </p:cNvSpPr>
          <p:nvPr>
            <p:ph type="body" sz="half" idx="1"/>
          </p:nvPr>
        </p:nvSpPr>
        <p:spPr>
          <a:xfrm>
            <a:off x="357158" y="1357298"/>
            <a:ext cx="8424863" cy="4433888"/>
          </a:xfrm>
        </p:spPr>
        <p:txBody>
          <a:bodyPr/>
          <a:lstStyle/>
          <a:p>
            <a:pPr marL="182563" lvl="1" indent="0">
              <a:lnSpc>
                <a:spcPct val="95000"/>
              </a:lnSpc>
              <a:spcBef>
                <a:spcPct val="5000"/>
              </a:spcBef>
              <a:spcAft>
                <a:spcPct val="20000"/>
              </a:spcAft>
              <a:buFontTx/>
              <a:buNone/>
            </a:pPr>
            <a:r>
              <a:rPr lang="el-GR" sz="1600" b="1" dirty="0">
                <a:solidFill>
                  <a:srgbClr val="3333CC"/>
                </a:solidFill>
              </a:rPr>
              <a:t>Μέθοδοι εκτίμησης</a:t>
            </a:r>
          </a:p>
          <a:p>
            <a:pPr marL="182563" lvl="1" indent="0">
              <a:lnSpc>
                <a:spcPct val="95000"/>
              </a:lnSpc>
              <a:spcBef>
                <a:spcPct val="5000"/>
              </a:spcBef>
              <a:spcAft>
                <a:spcPct val="20000"/>
              </a:spcAft>
              <a:buFontTx/>
              <a:buNone/>
            </a:pPr>
            <a:endParaRPr lang="en-US" sz="1600" b="1" dirty="0">
              <a:solidFill>
                <a:srgbClr val="3333CC"/>
              </a:solidFill>
            </a:endParaRPr>
          </a:p>
          <a:p>
            <a:pPr marL="182563" lvl="1" indent="0">
              <a:lnSpc>
                <a:spcPct val="95000"/>
              </a:lnSpc>
              <a:spcBef>
                <a:spcPct val="5000"/>
              </a:spcBef>
              <a:spcAft>
                <a:spcPct val="20000"/>
              </a:spcAft>
              <a:buFontTx/>
              <a:buNone/>
            </a:pPr>
            <a:r>
              <a:rPr lang="en-US" sz="1600" dirty="0">
                <a:solidFill>
                  <a:schemeClr val="tx2"/>
                </a:solidFill>
              </a:rPr>
              <a:t>Regression Method</a:t>
            </a:r>
          </a:p>
          <a:p>
            <a:pPr marL="182563" lvl="1" indent="0">
              <a:lnSpc>
                <a:spcPct val="95000"/>
              </a:lnSpc>
              <a:spcBef>
                <a:spcPct val="5000"/>
              </a:spcBef>
              <a:spcAft>
                <a:spcPct val="20000"/>
              </a:spcAft>
              <a:buFontTx/>
              <a:buNone/>
            </a:pPr>
            <a:r>
              <a:rPr lang="en-US" sz="1600" dirty="0"/>
              <a:t>To </a:t>
            </a:r>
            <a:r>
              <a:rPr lang="el-GR" sz="1600" dirty="0"/>
              <a:t>διάνυσμα </a:t>
            </a:r>
            <a:r>
              <a:rPr lang="en-US" sz="1600" dirty="0"/>
              <a:t>F</a:t>
            </a:r>
            <a:r>
              <a:rPr lang="el-GR" sz="1600" dirty="0"/>
              <a:t> των νέων μεταβλητών υπολογίζεται ως εξής:</a:t>
            </a:r>
          </a:p>
          <a:p>
            <a:pPr marL="182563" lvl="1" indent="0">
              <a:lnSpc>
                <a:spcPct val="95000"/>
              </a:lnSpc>
              <a:spcBef>
                <a:spcPct val="5000"/>
              </a:spcBef>
              <a:spcAft>
                <a:spcPct val="20000"/>
              </a:spcAft>
              <a:buFontTx/>
              <a:buNone/>
            </a:pPr>
            <a:endParaRPr lang="en-US" sz="1600" dirty="0"/>
          </a:p>
          <a:p>
            <a:pPr marL="182563" lvl="1" indent="0">
              <a:lnSpc>
                <a:spcPct val="95000"/>
              </a:lnSpc>
              <a:spcBef>
                <a:spcPct val="5000"/>
              </a:spcBef>
              <a:spcAft>
                <a:spcPct val="20000"/>
              </a:spcAft>
              <a:buFontTx/>
              <a:buNone/>
            </a:pPr>
            <a:endParaRPr lang="en-US" sz="1600" dirty="0"/>
          </a:p>
          <a:p>
            <a:pPr marL="182563" lvl="1" indent="0">
              <a:lnSpc>
                <a:spcPct val="95000"/>
              </a:lnSpc>
              <a:spcBef>
                <a:spcPct val="5000"/>
              </a:spcBef>
              <a:spcAft>
                <a:spcPct val="20000"/>
              </a:spcAft>
              <a:buFontTx/>
              <a:buNone/>
            </a:pPr>
            <a:r>
              <a:rPr lang="el-GR" sz="1600" dirty="0"/>
              <a:t>βασίζεται στη μέθοδο των ελαχίστων τετραγώνων</a:t>
            </a:r>
          </a:p>
          <a:p>
            <a:pPr marL="182563" lvl="1" indent="0">
              <a:lnSpc>
                <a:spcPct val="95000"/>
              </a:lnSpc>
              <a:spcBef>
                <a:spcPct val="5000"/>
              </a:spcBef>
              <a:spcAft>
                <a:spcPct val="20000"/>
              </a:spcAft>
              <a:buFontTx/>
              <a:buNone/>
            </a:pPr>
            <a:endParaRPr lang="en-US" sz="1600" dirty="0"/>
          </a:p>
          <a:p>
            <a:pPr marL="182563" lvl="1" indent="0">
              <a:lnSpc>
                <a:spcPct val="95000"/>
              </a:lnSpc>
              <a:spcBef>
                <a:spcPct val="5000"/>
              </a:spcBef>
              <a:spcAft>
                <a:spcPct val="20000"/>
              </a:spcAft>
              <a:buFontTx/>
              <a:buNone/>
            </a:pPr>
            <a:r>
              <a:rPr lang="en-US" sz="1600" dirty="0">
                <a:solidFill>
                  <a:schemeClr val="tx2"/>
                </a:solidFill>
              </a:rPr>
              <a:t>Bartlett method</a:t>
            </a:r>
            <a:endParaRPr lang="el-GR" sz="1600" dirty="0">
              <a:solidFill>
                <a:schemeClr val="tx2"/>
              </a:solidFill>
            </a:endParaRPr>
          </a:p>
          <a:p>
            <a:pPr marL="182563" lvl="1" indent="0">
              <a:lnSpc>
                <a:spcPct val="95000"/>
              </a:lnSpc>
              <a:spcBef>
                <a:spcPct val="5000"/>
              </a:spcBef>
              <a:spcAft>
                <a:spcPct val="20000"/>
              </a:spcAft>
              <a:buFontTx/>
              <a:buNone/>
            </a:pPr>
            <a:r>
              <a:rPr lang="el-GR" sz="1600" dirty="0"/>
              <a:t>βασίζεται στη μέθοδο των γενικευμένων ελαχίστων τετραγώνων, καθώς η διακύμανση δεν είναι ίδια για όλα τις παρατηρήσεις. Άρα η μέθοδος εκτιμά τους παράγοντες</a:t>
            </a:r>
          </a:p>
          <a:p>
            <a:pPr marL="182563" lvl="1" indent="0">
              <a:lnSpc>
                <a:spcPct val="95000"/>
              </a:lnSpc>
              <a:spcBef>
                <a:spcPct val="5000"/>
              </a:spcBef>
              <a:spcAft>
                <a:spcPct val="20000"/>
              </a:spcAft>
              <a:buFontTx/>
              <a:buNone/>
            </a:pPr>
            <a:endParaRPr lang="el-GR" sz="1600" dirty="0"/>
          </a:p>
          <a:p>
            <a:pPr marL="182563" lvl="1" indent="0">
              <a:lnSpc>
                <a:spcPct val="95000"/>
              </a:lnSpc>
              <a:spcBef>
                <a:spcPct val="5000"/>
              </a:spcBef>
              <a:spcAft>
                <a:spcPct val="20000"/>
              </a:spcAft>
              <a:buFontTx/>
              <a:buNone/>
            </a:pPr>
            <a:endParaRPr lang="el-GR" sz="1600" dirty="0"/>
          </a:p>
          <a:p>
            <a:pPr marL="182563" lvl="1" indent="0">
              <a:lnSpc>
                <a:spcPct val="95000"/>
              </a:lnSpc>
              <a:spcBef>
                <a:spcPct val="5000"/>
              </a:spcBef>
              <a:spcAft>
                <a:spcPct val="20000"/>
              </a:spcAft>
              <a:buFontTx/>
              <a:buNone/>
            </a:pPr>
            <a:r>
              <a:rPr lang="en-US" sz="1600" dirty="0" smtClean="0">
                <a:solidFill>
                  <a:schemeClr val="tx2"/>
                </a:solidFill>
              </a:rPr>
              <a:t>Anderson </a:t>
            </a:r>
            <a:r>
              <a:rPr lang="en-US" sz="1600" dirty="0">
                <a:solidFill>
                  <a:schemeClr val="tx2"/>
                </a:solidFill>
              </a:rPr>
              <a:t>method</a:t>
            </a:r>
          </a:p>
          <a:p>
            <a:pPr marL="0" indent="0">
              <a:lnSpc>
                <a:spcPct val="95000"/>
              </a:lnSpc>
              <a:spcBef>
                <a:spcPct val="5000"/>
              </a:spcBef>
              <a:spcAft>
                <a:spcPct val="20000"/>
              </a:spcAft>
            </a:pPr>
            <a:endParaRPr lang="el-GR" sz="1600" dirty="0"/>
          </a:p>
        </p:txBody>
      </p:sp>
      <p:graphicFrame>
        <p:nvGraphicFramePr>
          <p:cNvPr id="41988" name="Object 4"/>
          <p:cNvGraphicFramePr>
            <a:graphicFrameLocks noGrp="1" noChangeAspect="1"/>
          </p:cNvGraphicFramePr>
          <p:nvPr>
            <p:ph sz="quarter" idx="2"/>
          </p:nvPr>
        </p:nvGraphicFramePr>
        <p:xfrm>
          <a:off x="2301847" y="2581261"/>
          <a:ext cx="1412898" cy="508756"/>
        </p:xfrm>
        <a:graphic>
          <a:graphicData uri="http://schemas.openxmlformats.org/presentationml/2006/ole">
            <mc:AlternateContent xmlns:mc="http://schemas.openxmlformats.org/markup-compatibility/2006">
              <mc:Choice xmlns:v="urn:schemas-microsoft-com:vml" Requires="v">
                <p:oleObj spid="_x0000_s166929" name="Equation" r:id="rId4" imgW="952200" imgH="342720" progId="Equation.DSMT4">
                  <p:embed/>
                </p:oleObj>
              </mc:Choice>
              <mc:Fallback>
                <p:oleObj name="Equation" r:id="rId4" imgW="952200" imgH="3427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47" y="2581261"/>
                        <a:ext cx="1412898" cy="5087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0" name="Object 6"/>
          <p:cNvGraphicFramePr>
            <a:graphicFrameLocks noGrp="1" noChangeAspect="1"/>
          </p:cNvGraphicFramePr>
          <p:nvPr>
            <p:ph sz="quarter" idx="3"/>
          </p:nvPr>
        </p:nvGraphicFramePr>
        <p:xfrm>
          <a:off x="2143108" y="4572009"/>
          <a:ext cx="2000264" cy="519774"/>
        </p:xfrm>
        <a:graphic>
          <a:graphicData uri="http://schemas.openxmlformats.org/presentationml/2006/ole">
            <mc:AlternateContent xmlns:mc="http://schemas.openxmlformats.org/markup-compatibility/2006">
              <mc:Choice xmlns:v="urn:schemas-microsoft-com:vml" Requires="v">
                <p:oleObj spid="_x0000_s166930" name="Equation" r:id="rId6" imgW="1320480" imgH="342720" progId="Equation.DSMT4">
                  <p:embed/>
                </p:oleObj>
              </mc:Choice>
              <mc:Fallback>
                <p:oleObj name="Equation" r:id="rId6" imgW="1320480" imgH="34272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08" y="4572009"/>
                        <a:ext cx="2000264" cy="5197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2" name="Object 8"/>
          <p:cNvGraphicFramePr>
            <a:graphicFrameLocks noChangeAspect="1"/>
          </p:cNvGraphicFramePr>
          <p:nvPr/>
        </p:nvGraphicFramePr>
        <p:xfrm>
          <a:off x="2000232" y="5500702"/>
          <a:ext cx="3214710" cy="521119"/>
        </p:xfrm>
        <a:graphic>
          <a:graphicData uri="http://schemas.openxmlformats.org/presentationml/2006/ole">
            <mc:AlternateContent xmlns:mc="http://schemas.openxmlformats.org/markup-compatibility/2006">
              <mc:Choice xmlns:v="urn:schemas-microsoft-com:vml" Requires="v">
                <p:oleObj spid="_x0000_s166931" name="Equation" r:id="rId8" imgW="2120760" imgH="342720" progId="Equation.DSMT4">
                  <p:embed/>
                </p:oleObj>
              </mc:Choice>
              <mc:Fallback>
                <p:oleObj name="Equation" r:id="rId8" imgW="2120760" imgH="34272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0232" y="5500702"/>
                        <a:ext cx="3214710" cy="5211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685800" y="1484313"/>
            <a:ext cx="7696200" cy="4002087"/>
          </a:xfrm>
        </p:spPr>
        <p:txBody>
          <a:bodyPr/>
          <a:lstStyle/>
          <a:p>
            <a:pPr>
              <a:lnSpc>
                <a:spcPct val="80000"/>
              </a:lnSpc>
            </a:pPr>
            <a:r>
              <a:rPr lang="el-GR" sz="1400" dirty="0">
                <a:solidFill>
                  <a:srgbClr val="990099"/>
                </a:solidFill>
              </a:rPr>
              <a:t>Αρχείο</a:t>
            </a:r>
            <a:r>
              <a:rPr lang="en-US" sz="1400" dirty="0">
                <a:solidFill>
                  <a:srgbClr val="990099"/>
                </a:solidFill>
              </a:rPr>
              <a:t> cars.sav</a:t>
            </a:r>
          </a:p>
          <a:p>
            <a:pPr>
              <a:lnSpc>
                <a:spcPct val="80000"/>
              </a:lnSpc>
            </a:pPr>
            <a:endParaRPr lang="el-GR" sz="1400" dirty="0">
              <a:solidFill>
                <a:srgbClr val="990099"/>
              </a:solidFill>
            </a:endParaRPr>
          </a:p>
          <a:p>
            <a:pPr>
              <a:lnSpc>
                <a:spcPct val="80000"/>
              </a:lnSpc>
            </a:pPr>
            <a:r>
              <a:rPr lang="el-GR" sz="1400" dirty="0"/>
              <a:t>406 αυτοκίνητα</a:t>
            </a:r>
          </a:p>
          <a:p>
            <a:pPr>
              <a:lnSpc>
                <a:spcPct val="80000"/>
              </a:lnSpc>
            </a:pPr>
            <a:endParaRPr lang="el-GR" sz="1400" dirty="0"/>
          </a:p>
          <a:p>
            <a:pPr>
              <a:lnSpc>
                <a:spcPct val="80000"/>
              </a:lnSpc>
            </a:pPr>
            <a:r>
              <a:rPr lang="el-GR" sz="1400" dirty="0"/>
              <a:t>Οι μεταβλητές που θα χρησιμοποιήσουμε</a:t>
            </a:r>
          </a:p>
          <a:p>
            <a:pPr>
              <a:lnSpc>
                <a:spcPct val="80000"/>
              </a:lnSpc>
            </a:pPr>
            <a:endParaRPr lang="el-GR" sz="1400" dirty="0"/>
          </a:p>
          <a:p>
            <a:pPr lvl="1">
              <a:lnSpc>
                <a:spcPct val="80000"/>
              </a:lnSpc>
            </a:pPr>
            <a:r>
              <a:rPr lang="el-GR" sz="1400" dirty="0"/>
              <a:t>Κατανάλωση σε μίλια/γαλόνι βενζίνης</a:t>
            </a:r>
          </a:p>
          <a:p>
            <a:pPr lvl="1">
              <a:lnSpc>
                <a:spcPct val="80000"/>
              </a:lnSpc>
            </a:pPr>
            <a:r>
              <a:rPr lang="el-GR" sz="1400" dirty="0"/>
              <a:t>Μέγεθος μηχανής</a:t>
            </a:r>
          </a:p>
          <a:p>
            <a:pPr lvl="1">
              <a:lnSpc>
                <a:spcPct val="80000"/>
              </a:lnSpc>
            </a:pPr>
            <a:r>
              <a:rPr lang="el-GR" sz="1400" dirty="0"/>
              <a:t>Ιπποδύναμη</a:t>
            </a:r>
          </a:p>
          <a:p>
            <a:pPr lvl="1">
              <a:lnSpc>
                <a:spcPct val="80000"/>
              </a:lnSpc>
            </a:pPr>
            <a:r>
              <a:rPr lang="el-GR" sz="1400" dirty="0"/>
              <a:t>Βάρος οχήματος</a:t>
            </a:r>
          </a:p>
          <a:p>
            <a:pPr lvl="1">
              <a:lnSpc>
                <a:spcPct val="80000"/>
              </a:lnSpc>
            </a:pPr>
            <a:r>
              <a:rPr lang="el-GR" sz="1400" dirty="0"/>
              <a:t>Χρόνος επιτάχυνσης</a:t>
            </a:r>
          </a:p>
          <a:p>
            <a:pPr lvl="1">
              <a:lnSpc>
                <a:spcPct val="80000"/>
              </a:lnSpc>
            </a:pPr>
            <a:r>
              <a:rPr lang="el-GR" sz="1400" dirty="0"/>
              <a:t>Χρόνος κατασκευής</a:t>
            </a:r>
          </a:p>
          <a:p>
            <a:pPr lvl="1">
              <a:lnSpc>
                <a:spcPct val="80000"/>
              </a:lnSpc>
            </a:pPr>
            <a:r>
              <a:rPr lang="el-GR" sz="1400" dirty="0"/>
              <a:t>Αριθμός κυλίνδρων</a:t>
            </a:r>
          </a:p>
        </p:txBody>
      </p:sp>
      <p:sp>
        <p:nvSpPr>
          <p:cNvPr id="6" name="Rectangle 3"/>
          <p:cNvSpPr>
            <a:spLocks noGrp="1" noChangeArrowheads="1"/>
          </p:cNvSpPr>
          <p:nvPr>
            <p:ph type="title"/>
          </p:nvPr>
        </p:nvSpPr>
        <p:spPr>
          <a:xfrm>
            <a:off x="714348" y="285728"/>
            <a:ext cx="6870700" cy="973138"/>
          </a:xfrm>
          <a:noFill/>
          <a:ln/>
        </p:spPr>
        <p:txBody>
          <a:bodyPr/>
          <a:lstStyle/>
          <a:p>
            <a:r>
              <a:rPr lang="el-GR" dirty="0"/>
              <a:t>Μελέτη Περίπτωσης</a:t>
            </a:r>
          </a:p>
        </p:txBody>
      </p:sp>
      <p:sp>
        <p:nvSpPr>
          <p:cNvPr id="7" name="6 - TextBox"/>
          <p:cNvSpPr txBox="1"/>
          <p:nvPr/>
        </p:nvSpPr>
        <p:spPr>
          <a:xfrm>
            <a:off x="4786314" y="2143116"/>
            <a:ext cx="3786214" cy="1384995"/>
          </a:xfrm>
          <a:prstGeom prst="rect">
            <a:avLst/>
          </a:prstGeom>
          <a:noFill/>
          <a:ln w="28575">
            <a:solidFill>
              <a:srgbClr val="FF0000"/>
            </a:solidFill>
          </a:ln>
        </p:spPr>
        <p:txBody>
          <a:bodyPr wrap="square" rtlCol="0">
            <a:spAutoFit/>
          </a:bodyPr>
          <a:lstStyle/>
          <a:p>
            <a:r>
              <a:rPr lang="el-GR" sz="1400" dirty="0" smtClean="0">
                <a:solidFill>
                  <a:schemeClr val="tx2"/>
                </a:solidFill>
              </a:rPr>
              <a:t>Σκοπός της Παραγοντικής Ανάλυσης είναι να δούμε αν και κατά πόσο τα δεδομένα μπορούν να ερμηνευτούν με τη χρήση του ορθογώνιου παραγοντικού μοντέλου και κατά πόσο μπορούμε να ερμηνεύσουμε τους παράγοντες που προκύπτουν.</a:t>
            </a:r>
            <a:endParaRPr lang="el-GR" sz="1400" dirty="0">
              <a:solidFill>
                <a:schemeClr val="tx2"/>
              </a:solidFill>
            </a:endParaRPr>
          </a:p>
        </p:txBody>
      </p:sp>
      <p:sp>
        <p:nvSpPr>
          <p:cNvPr id="8" name="7 - Ορθογώνιο"/>
          <p:cNvSpPr/>
          <p:nvPr/>
        </p:nvSpPr>
        <p:spPr>
          <a:xfrm>
            <a:off x="1571604" y="4429132"/>
            <a:ext cx="6572296" cy="1698927"/>
          </a:xfrm>
          <a:prstGeom prst="rect">
            <a:avLst/>
          </a:prstGeom>
          <a:ln w="28575">
            <a:solidFill>
              <a:srgbClr val="0070C0"/>
            </a:solidFill>
          </a:ln>
        </p:spPr>
        <p:txBody>
          <a:bodyPr wrap="square">
            <a:spAutoFit/>
          </a:bodyPr>
          <a:lstStyle/>
          <a:p>
            <a:pPr marL="182563" lvl="1" indent="0" algn="ctr">
              <a:lnSpc>
                <a:spcPct val="80000"/>
              </a:lnSpc>
              <a:buFontTx/>
              <a:buNone/>
            </a:pPr>
            <a:r>
              <a:rPr lang="el-GR" dirty="0" smtClean="0">
                <a:solidFill>
                  <a:srgbClr val="0070C0"/>
                </a:solidFill>
              </a:rPr>
              <a:t>Μορφή Παραγοντικού Μοντέλου</a:t>
            </a:r>
          </a:p>
          <a:p>
            <a:pPr marL="639763" lvl="2">
              <a:lnSpc>
                <a:spcPct val="95000"/>
              </a:lnSpc>
              <a:spcBef>
                <a:spcPct val="5000"/>
              </a:spcBef>
              <a:spcAft>
                <a:spcPct val="20000"/>
              </a:spcAft>
            </a:pPr>
            <a:r>
              <a:rPr lang="el-GR" dirty="0" smtClean="0"/>
              <a:t>Κατανάλωση</a:t>
            </a:r>
            <a:r>
              <a:rPr lang="en-US" dirty="0" smtClean="0"/>
              <a:t>	</a:t>
            </a:r>
            <a:r>
              <a:rPr lang="el-GR" dirty="0" smtClean="0"/>
              <a:t>=</a:t>
            </a:r>
            <a:r>
              <a:rPr lang="en-US" dirty="0" smtClean="0"/>
              <a:t> L</a:t>
            </a:r>
            <a:r>
              <a:rPr lang="el-GR" baseline="-25000" dirty="0" smtClean="0"/>
              <a:t>11</a:t>
            </a:r>
            <a:r>
              <a:rPr lang="en-US" dirty="0" smtClean="0"/>
              <a:t>F</a:t>
            </a:r>
            <a:r>
              <a:rPr lang="el-GR" baseline="-25000" dirty="0" smtClean="0"/>
              <a:t>1</a:t>
            </a:r>
            <a:r>
              <a:rPr lang="en-US" dirty="0" smtClean="0"/>
              <a:t>+L</a:t>
            </a:r>
            <a:r>
              <a:rPr lang="en-US" baseline="-25000" dirty="0" smtClean="0"/>
              <a:t>12</a:t>
            </a:r>
            <a:r>
              <a:rPr lang="en-US" dirty="0" smtClean="0"/>
              <a:t>F</a:t>
            </a:r>
            <a:r>
              <a:rPr lang="en-US" baseline="-25000" dirty="0" smtClean="0"/>
              <a:t>2</a:t>
            </a:r>
            <a:r>
              <a:rPr lang="en-US" dirty="0" smtClean="0"/>
              <a:t>+…L</a:t>
            </a:r>
            <a:r>
              <a:rPr lang="en-US" baseline="-25000" dirty="0" smtClean="0"/>
              <a:t>1k</a:t>
            </a:r>
            <a:r>
              <a:rPr lang="en-US" dirty="0" smtClean="0"/>
              <a:t>F</a:t>
            </a:r>
            <a:r>
              <a:rPr lang="en-US" baseline="-25000" dirty="0" smtClean="0"/>
              <a:t>k</a:t>
            </a:r>
            <a:r>
              <a:rPr lang="en-US" dirty="0" smtClean="0"/>
              <a:t>+</a:t>
            </a:r>
            <a:r>
              <a:rPr lang="el-GR" dirty="0" smtClean="0"/>
              <a:t>ε</a:t>
            </a:r>
            <a:r>
              <a:rPr lang="el-GR" baseline="-25000" dirty="0" smtClean="0"/>
              <a:t>1</a:t>
            </a:r>
            <a:endParaRPr lang="en-US" baseline="-25000" dirty="0" smtClean="0"/>
          </a:p>
          <a:p>
            <a:pPr marL="639763" lvl="2">
              <a:lnSpc>
                <a:spcPct val="95000"/>
              </a:lnSpc>
              <a:spcBef>
                <a:spcPct val="5000"/>
              </a:spcBef>
              <a:spcAft>
                <a:spcPct val="20000"/>
              </a:spcAft>
            </a:pPr>
            <a:r>
              <a:rPr lang="el-GR" dirty="0" smtClean="0"/>
              <a:t>Μέγεθος Μηχανής</a:t>
            </a:r>
            <a:r>
              <a:rPr lang="en-US" dirty="0" smtClean="0"/>
              <a:t>	</a:t>
            </a:r>
            <a:r>
              <a:rPr lang="el-GR" dirty="0" smtClean="0"/>
              <a:t>=</a:t>
            </a:r>
            <a:r>
              <a:rPr lang="en-US" dirty="0" smtClean="0"/>
              <a:t> L</a:t>
            </a:r>
            <a:r>
              <a:rPr lang="en-US" baseline="-25000" dirty="0" smtClean="0"/>
              <a:t>2</a:t>
            </a:r>
            <a:r>
              <a:rPr lang="el-GR" baseline="-25000" dirty="0" smtClean="0"/>
              <a:t>1</a:t>
            </a:r>
            <a:r>
              <a:rPr lang="en-US" dirty="0" smtClean="0"/>
              <a:t>F</a:t>
            </a:r>
            <a:r>
              <a:rPr lang="el-GR" baseline="-25000" dirty="0" smtClean="0"/>
              <a:t>1</a:t>
            </a:r>
            <a:r>
              <a:rPr lang="en-US" dirty="0" smtClean="0"/>
              <a:t>+L</a:t>
            </a:r>
            <a:r>
              <a:rPr lang="en-US" baseline="-25000" dirty="0" smtClean="0"/>
              <a:t>22</a:t>
            </a:r>
            <a:r>
              <a:rPr lang="en-US" dirty="0" smtClean="0"/>
              <a:t>F</a:t>
            </a:r>
            <a:r>
              <a:rPr lang="en-US" baseline="-25000" dirty="0" smtClean="0"/>
              <a:t>2</a:t>
            </a:r>
            <a:r>
              <a:rPr lang="en-US" dirty="0" smtClean="0"/>
              <a:t>+…L</a:t>
            </a:r>
            <a:r>
              <a:rPr lang="en-US" baseline="-25000" dirty="0" smtClean="0"/>
              <a:t>2k</a:t>
            </a:r>
            <a:r>
              <a:rPr lang="en-US" dirty="0" smtClean="0"/>
              <a:t>F</a:t>
            </a:r>
            <a:r>
              <a:rPr lang="en-US" baseline="-25000" dirty="0" smtClean="0"/>
              <a:t>k</a:t>
            </a:r>
            <a:r>
              <a:rPr lang="en-US" dirty="0" smtClean="0"/>
              <a:t>+</a:t>
            </a:r>
            <a:r>
              <a:rPr lang="el-GR" dirty="0" smtClean="0"/>
              <a:t>ε</a:t>
            </a:r>
            <a:r>
              <a:rPr lang="el-GR" baseline="-25000" dirty="0" smtClean="0"/>
              <a:t>2</a:t>
            </a:r>
            <a:endParaRPr lang="en-US" baseline="-25000" dirty="0" smtClean="0"/>
          </a:p>
          <a:p>
            <a:pPr marL="639763" lvl="2">
              <a:lnSpc>
                <a:spcPct val="95000"/>
              </a:lnSpc>
              <a:spcBef>
                <a:spcPct val="5000"/>
              </a:spcBef>
              <a:spcAft>
                <a:spcPct val="20000"/>
              </a:spcAft>
            </a:pPr>
            <a:r>
              <a:rPr lang="en-US" baseline="-25000" dirty="0" smtClean="0"/>
              <a:t>....</a:t>
            </a:r>
          </a:p>
          <a:p>
            <a:pPr marL="182563" lvl="1" indent="0">
              <a:lnSpc>
                <a:spcPct val="95000"/>
              </a:lnSpc>
              <a:spcBef>
                <a:spcPct val="5000"/>
              </a:spcBef>
              <a:spcAft>
                <a:spcPct val="20000"/>
              </a:spcAft>
              <a:buFontTx/>
              <a:buNone/>
            </a:pPr>
            <a:r>
              <a:rPr lang="en-US" baseline="-25000" dirty="0" smtClean="0"/>
              <a:t>	</a:t>
            </a:r>
            <a:endParaRPr lang="el-GR" baseline="-25000" dirty="0" smtClean="0"/>
          </a:p>
          <a:p>
            <a:pPr marL="639763" lvl="2">
              <a:lnSpc>
                <a:spcPct val="95000"/>
              </a:lnSpc>
              <a:spcBef>
                <a:spcPct val="5000"/>
              </a:spcBef>
              <a:spcAft>
                <a:spcPct val="20000"/>
              </a:spcAft>
            </a:pPr>
            <a:r>
              <a:rPr lang="el-GR" dirty="0" smtClean="0"/>
              <a:t>Κύλινδροι</a:t>
            </a:r>
            <a:r>
              <a:rPr lang="en-US" dirty="0" smtClean="0"/>
              <a:t>		</a:t>
            </a:r>
            <a:r>
              <a:rPr lang="el-GR" dirty="0" smtClean="0"/>
              <a:t>=</a:t>
            </a:r>
            <a:r>
              <a:rPr lang="en-US" dirty="0" smtClean="0"/>
              <a:t> L</a:t>
            </a:r>
            <a:r>
              <a:rPr lang="en-US" baseline="-25000" dirty="0" smtClean="0"/>
              <a:t>7</a:t>
            </a:r>
            <a:r>
              <a:rPr lang="el-GR" baseline="-25000" dirty="0" smtClean="0"/>
              <a:t>1</a:t>
            </a:r>
            <a:r>
              <a:rPr lang="en-US" dirty="0" smtClean="0"/>
              <a:t>F</a:t>
            </a:r>
            <a:r>
              <a:rPr lang="el-GR" baseline="-25000" dirty="0" smtClean="0"/>
              <a:t>1</a:t>
            </a:r>
            <a:r>
              <a:rPr lang="en-US" dirty="0" smtClean="0"/>
              <a:t>+L</a:t>
            </a:r>
            <a:r>
              <a:rPr lang="en-US" baseline="-25000" dirty="0" smtClean="0"/>
              <a:t>72</a:t>
            </a:r>
            <a:r>
              <a:rPr lang="en-US" dirty="0" smtClean="0"/>
              <a:t>F</a:t>
            </a:r>
            <a:r>
              <a:rPr lang="en-US" baseline="-25000" dirty="0" smtClean="0"/>
              <a:t>2</a:t>
            </a:r>
            <a:r>
              <a:rPr lang="en-US" dirty="0" smtClean="0"/>
              <a:t>+…L</a:t>
            </a:r>
            <a:r>
              <a:rPr lang="en-US" baseline="-25000" dirty="0" smtClean="0"/>
              <a:t>7k</a:t>
            </a:r>
            <a:r>
              <a:rPr lang="en-US" dirty="0" smtClean="0"/>
              <a:t>F</a:t>
            </a:r>
            <a:r>
              <a:rPr lang="en-US" baseline="-25000" dirty="0" smtClean="0"/>
              <a:t>k</a:t>
            </a:r>
            <a:r>
              <a:rPr lang="en-US" dirty="0" smtClean="0"/>
              <a:t>+</a:t>
            </a:r>
            <a:r>
              <a:rPr lang="el-GR" dirty="0" smtClean="0"/>
              <a:t>ε</a:t>
            </a:r>
            <a:r>
              <a:rPr lang="el-GR" baseline="-25000" dirty="0" smtClean="0"/>
              <a:t>7</a:t>
            </a:r>
            <a:endParaRPr lang="en-US" baseline="-25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714348" y="285728"/>
            <a:ext cx="6870700" cy="973138"/>
          </a:xfrm>
          <a:noFill/>
          <a:ln/>
        </p:spPr>
        <p:txBody>
          <a:bodyPr/>
          <a:lstStyle/>
          <a:p>
            <a:r>
              <a:rPr lang="el-GR" dirty="0"/>
              <a:t>Μελέτη Περίπτωσης</a:t>
            </a:r>
          </a:p>
        </p:txBody>
      </p:sp>
      <p:pic>
        <p:nvPicPr>
          <p:cNvPr id="224258" name="Picture 2"/>
          <p:cNvPicPr>
            <a:picLocks noChangeAspect="1" noChangeArrowheads="1"/>
          </p:cNvPicPr>
          <p:nvPr/>
        </p:nvPicPr>
        <p:blipFill>
          <a:blip r:embed="rId3" cstate="print"/>
          <a:srcRect/>
          <a:stretch>
            <a:fillRect/>
          </a:stretch>
        </p:blipFill>
        <p:spPr bwMode="auto">
          <a:xfrm>
            <a:off x="323528" y="1556792"/>
            <a:ext cx="4320480" cy="4104456"/>
          </a:xfrm>
          <a:prstGeom prst="rect">
            <a:avLst/>
          </a:prstGeom>
          <a:noFill/>
          <a:ln w="9525">
            <a:noFill/>
            <a:miter lim="800000"/>
            <a:headEnd/>
            <a:tailEnd/>
          </a:ln>
        </p:spPr>
      </p:pic>
      <p:pic>
        <p:nvPicPr>
          <p:cNvPr id="224259" name="Picture 3"/>
          <p:cNvPicPr>
            <a:picLocks noChangeAspect="1" noChangeArrowheads="1"/>
          </p:cNvPicPr>
          <p:nvPr/>
        </p:nvPicPr>
        <p:blipFill>
          <a:blip r:embed="rId4" cstate="print"/>
          <a:srcRect/>
          <a:stretch>
            <a:fillRect/>
          </a:stretch>
        </p:blipFill>
        <p:spPr bwMode="auto">
          <a:xfrm>
            <a:off x="5076056" y="2132856"/>
            <a:ext cx="3805269" cy="2278558"/>
          </a:xfrm>
          <a:prstGeom prst="rect">
            <a:avLst/>
          </a:prstGeom>
          <a:noFill/>
          <a:ln w="9525">
            <a:noFill/>
            <a:miter lim="800000"/>
            <a:headEnd/>
            <a:tailEnd/>
          </a:ln>
        </p:spPr>
      </p:pic>
      <p:sp>
        <p:nvSpPr>
          <p:cNvPr id="10" name="9 - Δεξιό βέλος"/>
          <p:cNvSpPr/>
          <p:nvPr/>
        </p:nvSpPr>
        <p:spPr>
          <a:xfrm>
            <a:off x="4644008" y="3429000"/>
            <a:ext cx="43204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title"/>
          </p:nvPr>
        </p:nvSpPr>
        <p:spPr>
          <a:xfrm>
            <a:off x="685800" y="152400"/>
            <a:ext cx="6870700" cy="973138"/>
          </a:xfrm>
          <a:noFill/>
          <a:ln/>
        </p:spPr>
        <p:txBody>
          <a:bodyPr/>
          <a:lstStyle/>
          <a:p>
            <a:r>
              <a:rPr lang="el-GR" dirty="0"/>
              <a:t>Μελέτη Περίπτωσης</a:t>
            </a:r>
          </a:p>
        </p:txBody>
      </p:sp>
      <p:pic>
        <p:nvPicPr>
          <p:cNvPr id="70663" name="Picture 7"/>
          <p:cNvPicPr>
            <a:picLocks noChangeAspect="1" noChangeArrowheads="1"/>
          </p:cNvPicPr>
          <p:nvPr/>
        </p:nvPicPr>
        <p:blipFill>
          <a:blip r:embed="rId3" cstate="print"/>
          <a:srcRect/>
          <a:stretch>
            <a:fillRect/>
          </a:stretch>
        </p:blipFill>
        <p:spPr bwMode="auto">
          <a:xfrm>
            <a:off x="285720" y="1500174"/>
            <a:ext cx="3851275" cy="2235198"/>
          </a:xfrm>
          <a:prstGeom prst="rect">
            <a:avLst/>
          </a:prstGeom>
          <a:noFill/>
        </p:spPr>
      </p:pic>
      <p:sp>
        <p:nvSpPr>
          <p:cNvPr id="70665" name="Text Box 9"/>
          <p:cNvSpPr txBox="1">
            <a:spLocks noChangeArrowheads="1"/>
          </p:cNvSpPr>
          <p:nvPr/>
        </p:nvSpPr>
        <p:spPr bwMode="auto">
          <a:xfrm>
            <a:off x="7000893" y="2071678"/>
            <a:ext cx="1857388" cy="646331"/>
          </a:xfrm>
          <a:prstGeom prst="rect">
            <a:avLst/>
          </a:prstGeom>
          <a:noFill/>
          <a:ln w="25400" cap="rnd">
            <a:solidFill>
              <a:srgbClr val="990099"/>
            </a:solidFill>
            <a:prstDash val="sysDot"/>
            <a:miter lim="800000"/>
            <a:headEnd/>
            <a:tailEnd/>
          </a:ln>
          <a:effectLst/>
        </p:spPr>
        <p:txBody>
          <a:bodyPr wrap="square">
            <a:spAutoFit/>
          </a:bodyPr>
          <a:lstStyle/>
          <a:p>
            <a:pPr>
              <a:spcBef>
                <a:spcPct val="50000"/>
              </a:spcBef>
            </a:pPr>
            <a:r>
              <a:rPr lang="el-GR" sz="1200"/>
              <a:t>Εμφανίζει περιγραφικά μέτρα, χρήσιμα για την ανάλυση</a:t>
            </a:r>
          </a:p>
        </p:txBody>
      </p:sp>
      <p:pic>
        <p:nvPicPr>
          <p:cNvPr id="70666" name="Picture 10"/>
          <p:cNvPicPr>
            <a:picLocks noChangeAspect="1" noChangeArrowheads="1"/>
          </p:cNvPicPr>
          <p:nvPr/>
        </p:nvPicPr>
        <p:blipFill>
          <a:blip r:embed="rId4" cstate="print"/>
          <a:srcRect/>
          <a:stretch>
            <a:fillRect/>
          </a:stretch>
        </p:blipFill>
        <p:spPr bwMode="auto">
          <a:xfrm>
            <a:off x="4286248" y="1428736"/>
            <a:ext cx="2657475" cy="2266950"/>
          </a:xfrm>
          <a:prstGeom prst="rect">
            <a:avLst/>
          </a:prstGeom>
          <a:noFill/>
        </p:spPr>
      </p:pic>
      <p:sp>
        <p:nvSpPr>
          <p:cNvPr id="70664" name="Line 8"/>
          <p:cNvSpPr>
            <a:spLocks noChangeShapeType="1"/>
          </p:cNvSpPr>
          <p:nvPr/>
        </p:nvSpPr>
        <p:spPr bwMode="auto">
          <a:xfrm flipV="1">
            <a:off x="968346" y="2500305"/>
            <a:ext cx="3603654" cy="858843"/>
          </a:xfrm>
          <a:prstGeom prst="line">
            <a:avLst/>
          </a:prstGeom>
          <a:noFill/>
          <a:ln w="38100">
            <a:solidFill>
              <a:srgbClr val="990099"/>
            </a:solidFill>
            <a:round/>
            <a:headEnd/>
            <a:tailEnd type="triangle" w="med" len="med"/>
          </a:ln>
          <a:effectLst/>
        </p:spPr>
        <p:txBody>
          <a:bodyPr/>
          <a:lstStyle/>
          <a:p>
            <a:endParaRPr lang="el-GR"/>
          </a:p>
        </p:txBody>
      </p:sp>
      <p:sp>
        <p:nvSpPr>
          <p:cNvPr id="70667" name="Text Box 11"/>
          <p:cNvSpPr txBox="1">
            <a:spLocks noChangeArrowheads="1"/>
          </p:cNvSpPr>
          <p:nvPr/>
        </p:nvSpPr>
        <p:spPr bwMode="auto">
          <a:xfrm>
            <a:off x="571472" y="3857628"/>
            <a:ext cx="8143932" cy="2377574"/>
          </a:xfrm>
          <a:prstGeom prst="rect">
            <a:avLst/>
          </a:prstGeom>
          <a:noFill/>
          <a:ln w="22225">
            <a:solidFill>
              <a:srgbClr val="990099"/>
            </a:solidFill>
            <a:prstDash val="dash"/>
            <a:miter lim="800000"/>
            <a:headEnd/>
            <a:tailEnd/>
          </a:ln>
          <a:effectLst/>
        </p:spPr>
        <p:txBody>
          <a:bodyPr wrap="square">
            <a:spAutoFit/>
          </a:bodyPr>
          <a:lstStyle/>
          <a:p>
            <a:pPr>
              <a:spcBef>
                <a:spcPct val="50000"/>
              </a:spcBef>
            </a:pPr>
            <a:r>
              <a:rPr lang="en-US" sz="1100" dirty="0" err="1"/>
              <a:t>Univariate</a:t>
            </a:r>
            <a:r>
              <a:rPr lang="en-US" sz="1100" dirty="0"/>
              <a:t> </a:t>
            </a:r>
            <a:r>
              <a:rPr lang="en-US" sz="1100" dirty="0" err="1"/>
              <a:t>descriptives</a:t>
            </a:r>
            <a:r>
              <a:rPr lang="en-US" sz="1100" dirty="0"/>
              <a:t>: </a:t>
            </a:r>
            <a:r>
              <a:rPr lang="el-GR" sz="1100" dirty="0"/>
              <a:t>Διάφορα περιγραφικά στατιστικά για κάθε μεταβλητή</a:t>
            </a:r>
          </a:p>
          <a:p>
            <a:pPr>
              <a:spcBef>
                <a:spcPct val="50000"/>
              </a:spcBef>
            </a:pPr>
            <a:r>
              <a:rPr lang="en-US" sz="1100" dirty="0"/>
              <a:t>Initial Solution</a:t>
            </a:r>
            <a:r>
              <a:rPr lang="el-GR" sz="1100" dirty="0"/>
              <a:t>: Η αρχική λύση</a:t>
            </a:r>
          </a:p>
          <a:p>
            <a:pPr>
              <a:spcBef>
                <a:spcPct val="50000"/>
              </a:spcBef>
            </a:pPr>
            <a:r>
              <a:rPr lang="en-US" sz="1100" dirty="0"/>
              <a:t>Coefficients: </a:t>
            </a:r>
            <a:r>
              <a:rPr lang="el-GR" sz="1100" dirty="0"/>
              <a:t>Ο πίνακας συσχετίσεων</a:t>
            </a:r>
          </a:p>
          <a:p>
            <a:pPr>
              <a:spcBef>
                <a:spcPct val="50000"/>
              </a:spcBef>
            </a:pPr>
            <a:r>
              <a:rPr lang="en-US" sz="1100" dirty="0"/>
              <a:t>Significance levels</a:t>
            </a:r>
            <a:r>
              <a:rPr lang="el-GR" sz="1100" dirty="0"/>
              <a:t>: Ο πίνακας με τη στατιστική σημαντικότητα κάθε συσχέτισης</a:t>
            </a:r>
          </a:p>
          <a:p>
            <a:pPr>
              <a:spcBef>
                <a:spcPct val="50000"/>
              </a:spcBef>
            </a:pPr>
            <a:r>
              <a:rPr lang="en-US" sz="1100" dirty="0"/>
              <a:t>Determinant</a:t>
            </a:r>
            <a:r>
              <a:rPr lang="el-GR" sz="1100" dirty="0"/>
              <a:t>: Η ορίζουσα του πίνακα συσχετίσεων</a:t>
            </a:r>
          </a:p>
          <a:p>
            <a:pPr>
              <a:spcBef>
                <a:spcPct val="50000"/>
              </a:spcBef>
            </a:pPr>
            <a:r>
              <a:rPr lang="en-US" sz="1100" dirty="0"/>
              <a:t>KMO and Bartlett’s test of </a:t>
            </a:r>
            <a:r>
              <a:rPr lang="en-US" sz="1100" dirty="0" err="1"/>
              <a:t>sphericity</a:t>
            </a:r>
            <a:r>
              <a:rPr lang="el-GR" sz="1100" dirty="0"/>
              <a:t>: </a:t>
            </a:r>
            <a:r>
              <a:rPr lang="en-US" sz="1100" dirty="0"/>
              <a:t>O </a:t>
            </a:r>
            <a:r>
              <a:rPr lang="el-GR" sz="1100" dirty="0"/>
              <a:t>έλεγχος σφαιρικότητας του </a:t>
            </a:r>
            <a:r>
              <a:rPr lang="en-US" sz="1100" dirty="0"/>
              <a:t>Bartlett </a:t>
            </a:r>
            <a:r>
              <a:rPr lang="el-GR" sz="1100" dirty="0"/>
              <a:t>και η </a:t>
            </a:r>
            <a:r>
              <a:rPr lang="en-US" sz="1100" dirty="0"/>
              <a:t>Kaiser-Meyer-</a:t>
            </a:r>
            <a:r>
              <a:rPr lang="en-US" sz="1100" dirty="0" err="1"/>
              <a:t>Olkin</a:t>
            </a:r>
            <a:r>
              <a:rPr lang="en-US" sz="1100" dirty="0"/>
              <a:t> </a:t>
            </a:r>
            <a:r>
              <a:rPr lang="el-GR" sz="1100" dirty="0"/>
              <a:t>στατιστική συνάρτηση για την καταλληλότητα των δεδομένων</a:t>
            </a:r>
          </a:p>
          <a:p>
            <a:pPr>
              <a:spcBef>
                <a:spcPct val="50000"/>
              </a:spcBef>
            </a:pPr>
            <a:r>
              <a:rPr lang="en-US" sz="1100" dirty="0"/>
              <a:t>Reproduced</a:t>
            </a:r>
            <a:r>
              <a:rPr lang="el-GR" sz="1100" dirty="0"/>
              <a:t>: Ο εκτιμημένος πίνακας συσχετίσεων σύμφωνα με το μοντέλο. Τα διαγώνια στοιχεία είναι οι </a:t>
            </a:r>
            <a:r>
              <a:rPr lang="el-GR" sz="1100" dirty="0" err="1"/>
              <a:t>εταιρικότητες</a:t>
            </a:r>
            <a:r>
              <a:rPr lang="el-GR" sz="1100" dirty="0"/>
              <a:t> ενώ τα στοιχεία κάτω από τη διαγώνιο είναι η διαφορά της εκτιμημένης συσχέτισης από την πραγματική.</a:t>
            </a:r>
          </a:p>
          <a:p>
            <a:pPr>
              <a:spcBef>
                <a:spcPct val="50000"/>
              </a:spcBef>
            </a:pPr>
            <a:r>
              <a:rPr lang="en-US" sz="1100" dirty="0"/>
              <a:t>Anti-image</a:t>
            </a:r>
            <a:r>
              <a:rPr lang="el-GR" sz="1100" dirty="0"/>
              <a:t>: Περιέχει τις αρνητικές τιμές του πίνακα μερικών </a:t>
            </a:r>
            <a:r>
              <a:rPr lang="el-GR" sz="1100" dirty="0" smtClean="0"/>
              <a:t>συσχετίσεων, </a:t>
            </a:r>
            <a:r>
              <a:rPr lang="el-GR" sz="1100" dirty="0"/>
              <a:t>ενώ τα διαγώνια στοιχεία είναι τα </a:t>
            </a:r>
            <a:r>
              <a:rPr lang="en-US" sz="1100" dirty="0"/>
              <a:t>MSA </a:t>
            </a:r>
            <a:r>
              <a:rPr lang="el-GR" sz="1100" dirty="0"/>
              <a:t>των μεταβλητών.</a:t>
            </a:r>
          </a:p>
        </p:txBody>
      </p:sp>
      <p:sp>
        <p:nvSpPr>
          <p:cNvPr id="70668" name="Oval 12"/>
          <p:cNvSpPr>
            <a:spLocks noChangeArrowheads="1"/>
          </p:cNvSpPr>
          <p:nvPr/>
        </p:nvSpPr>
        <p:spPr bwMode="auto">
          <a:xfrm>
            <a:off x="357158" y="3357562"/>
            <a:ext cx="900113" cy="287338"/>
          </a:xfrm>
          <a:prstGeom prst="ellipse">
            <a:avLst/>
          </a:prstGeom>
          <a:noFill/>
          <a:ln w="25400">
            <a:solidFill>
              <a:srgbClr val="990099"/>
            </a:solidFill>
            <a:prstDash val="sysDot"/>
            <a:round/>
            <a:headEnd/>
            <a:tailEnd/>
          </a:ln>
          <a:effectLst/>
        </p:spPr>
        <p:txBody>
          <a:bodyPr wrap="none" anchor="ctr"/>
          <a:lstStyle/>
          <a:p>
            <a:endParaRPr lang="el-G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6" name="Picture 12"/>
          <p:cNvPicPr>
            <a:picLocks noChangeAspect="1" noChangeArrowheads="1"/>
          </p:cNvPicPr>
          <p:nvPr/>
        </p:nvPicPr>
        <p:blipFill>
          <a:blip r:embed="rId3" cstate="print"/>
          <a:srcRect/>
          <a:stretch>
            <a:fillRect/>
          </a:stretch>
        </p:blipFill>
        <p:spPr bwMode="auto">
          <a:xfrm>
            <a:off x="4572000" y="1500174"/>
            <a:ext cx="4000500" cy="2211402"/>
          </a:xfrm>
          <a:prstGeom prst="rect">
            <a:avLst/>
          </a:prstGeom>
          <a:noFill/>
        </p:spPr>
      </p:pic>
      <p:sp>
        <p:nvSpPr>
          <p:cNvPr id="72706" name="Rectangle 2"/>
          <p:cNvSpPr>
            <a:spLocks noGrp="1" noChangeArrowheads="1"/>
          </p:cNvSpPr>
          <p:nvPr>
            <p:ph type="title"/>
          </p:nvPr>
        </p:nvSpPr>
        <p:spPr>
          <a:xfrm>
            <a:off x="685800" y="152400"/>
            <a:ext cx="6870700" cy="973138"/>
          </a:xfrm>
          <a:noFill/>
          <a:ln/>
        </p:spPr>
        <p:txBody>
          <a:bodyPr/>
          <a:lstStyle/>
          <a:p>
            <a:r>
              <a:rPr lang="el-GR" dirty="0"/>
              <a:t>Μελέτη Περίπτωσης</a:t>
            </a:r>
          </a:p>
        </p:txBody>
      </p:sp>
      <p:pic>
        <p:nvPicPr>
          <p:cNvPr id="72707" name="Picture 3"/>
          <p:cNvPicPr>
            <a:picLocks noChangeAspect="1" noChangeArrowheads="1"/>
          </p:cNvPicPr>
          <p:nvPr/>
        </p:nvPicPr>
        <p:blipFill>
          <a:blip r:embed="rId4" cstate="print"/>
          <a:srcRect/>
          <a:stretch>
            <a:fillRect/>
          </a:stretch>
        </p:blipFill>
        <p:spPr bwMode="auto">
          <a:xfrm>
            <a:off x="504825" y="1571612"/>
            <a:ext cx="3851275" cy="2146314"/>
          </a:xfrm>
          <a:prstGeom prst="rect">
            <a:avLst/>
          </a:prstGeom>
          <a:noFill/>
        </p:spPr>
      </p:pic>
      <p:sp>
        <p:nvSpPr>
          <p:cNvPr id="72710" name="Oval 6"/>
          <p:cNvSpPr>
            <a:spLocks noChangeArrowheads="1"/>
          </p:cNvSpPr>
          <p:nvPr/>
        </p:nvSpPr>
        <p:spPr bwMode="auto">
          <a:xfrm>
            <a:off x="1225550" y="3284538"/>
            <a:ext cx="900113" cy="287338"/>
          </a:xfrm>
          <a:prstGeom prst="ellipse">
            <a:avLst/>
          </a:prstGeom>
          <a:noFill/>
          <a:ln w="25400">
            <a:solidFill>
              <a:srgbClr val="008080"/>
            </a:solidFill>
            <a:prstDash val="sysDot"/>
            <a:round/>
            <a:headEnd/>
            <a:tailEnd/>
          </a:ln>
          <a:effectLst/>
        </p:spPr>
        <p:txBody>
          <a:bodyPr wrap="none" anchor="ctr"/>
          <a:lstStyle/>
          <a:p>
            <a:endParaRPr lang="el-GR"/>
          </a:p>
        </p:txBody>
      </p:sp>
      <p:sp>
        <p:nvSpPr>
          <p:cNvPr id="72711" name="Text Box 7"/>
          <p:cNvSpPr txBox="1">
            <a:spLocks noChangeArrowheads="1"/>
          </p:cNvSpPr>
          <p:nvPr/>
        </p:nvSpPr>
        <p:spPr bwMode="auto">
          <a:xfrm>
            <a:off x="571472" y="4000504"/>
            <a:ext cx="7777162" cy="2031325"/>
          </a:xfrm>
          <a:prstGeom prst="rect">
            <a:avLst/>
          </a:prstGeom>
          <a:noFill/>
          <a:ln w="12700">
            <a:solidFill>
              <a:schemeClr val="tx2"/>
            </a:solidFill>
            <a:prstDash val="sysDot"/>
            <a:miter lim="800000"/>
            <a:headEnd/>
            <a:tailEnd/>
          </a:ln>
          <a:effectLst/>
        </p:spPr>
        <p:txBody>
          <a:bodyPr>
            <a:spAutoFit/>
          </a:bodyPr>
          <a:lstStyle/>
          <a:p>
            <a:pPr algn="just">
              <a:spcBef>
                <a:spcPct val="50000"/>
              </a:spcBef>
            </a:pPr>
            <a:r>
              <a:rPr lang="el-GR" sz="1200" dirty="0"/>
              <a:t>Στην επιλογή </a:t>
            </a:r>
            <a:r>
              <a:rPr lang="en-US" sz="1200" dirty="0">
                <a:solidFill>
                  <a:srgbClr val="FF0066"/>
                </a:solidFill>
              </a:rPr>
              <a:t>Method</a:t>
            </a:r>
            <a:r>
              <a:rPr lang="en-US" sz="1200" dirty="0"/>
              <a:t> </a:t>
            </a:r>
            <a:r>
              <a:rPr lang="el-GR" sz="1200" dirty="0"/>
              <a:t>διαλέγουμε τη μέθοδο εκτίμησης που θα χρησιμοποιηθεί.</a:t>
            </a:r>
          </a:p>
          <a:p>
            <a:pPr algn="just">
              <a:spcBef>
                <a:spcPct val="50000"/>
              </a:spcBef>
            </a:pPr>
            <a:r>
              <a:rPr lang="el-GR" sz="1200" dirty="0">
                <a:solidFill>
                  <a:srgbClr val="FF66CC"/>
                </a:solidFill>
              </a:rPr>
              <a:t>Διαλέγουμε</a:t>
            </a:r>
            <a:r>
              <a:rPr lang="el-GR" sz="1200" dirty="0"/>
              <a:t> επίσης τον πίνακα διακυμάνσεων ή συσχετίσεων (στη μέθοδο μεγίστης </a:t>
            </a:r>
            <a:r>
              <a:rPr lang="el-GR" sz="1200" dirty="0" err="1"/>
              <a:t>πιθανοφάνειας</a:t>
            </a:r>
            <a:r>
              <a:rPr lang="el-GR" sz="1200" dirty="0"/>
              <a:t> είναι αδιάφορο).</a:t>
            </a:r>
          </a:p>
          <a:p>
            <a:pPr algn="just">
              <a:spcBef>
                <a:spcPct val="50000"/>
              </a:spcBef>
            </a:pPr>
            <a:r>
              <a:rPr lang="el-GR" sz="1200" dirty="0"/>
              <a:t>Στην επιλογή </a:t>
            </a:r>
            <a:r>
              <a:rPr lang="en-US" sz="1200" dirty="0">
                <a:solidFill>
                  <a:srgbClr val="CC00FF"/>
                </a:solidFill>
              </a:rPr>
              <a:t>Display</a:t>
            </a:r>
            <a:r>
              <a:rPr lang="en-US" sz="1200" dirty="0"/>
              <a:t> </a:t>
            </a:r>
            <a:r>
              <a:rPr lang="el-GR" sz="1200" dirty="0"/>
              <a:t>διαλέγουμε να εμφανίσει την λύση πριν την περιστροφή καθώς και το </a:t>
            </a:r>
            <a:r>
              <a:rPr lang="en-US" sz="1200" dirty="0" err="1"/>
              <a:t>Scree</a:t>
            </a:r>
            <a:r>
              <a:rPr lang="en-US" sz="1200" dirty="0"/>
              <a:t> plot.</a:t>
            </a:r>
          </a:p>
          <a:p>
            <a:pPr algn="just">
              <a:spcBef>
                <a:spcPct val="50000"/>
              </a:spcBef>
            </a:pPr>
            <a:r>
              <a:rPr lang="el-GR" sz="1200" b="1" dirty="0">
                <a:solidFill>
                  <a:schemeClr val="tx2"/>
                </a:solidFill>
              </a:rPr>
              <a:t>Παρατήρηση</a:t>
            </a:r>
            <a:r>
              <a:rPr lang="el-GR" sz="1200" dirty="0">
                <a:solidFill>
                  <a:schemeClr val="tx2"/>
                </a:solidFill>
              </a:rPr>
              <a:t>: Για να τρέχουμε την παραγοντική ανάλυση θα πρέπει να ξέρουμε τον αριθμό των παραγόντων. Έτσι χρειάζεται να τρέξουμε μια ανάλυση ώστε να βρούμε τα στοιχεία που θα μας βοηθήσουν να βρούμε τον αριθμό των παραγόντων (είτε να διαλέξουμε απευθείας τον αριθμό είτε να διαλέξουμε μια τιμή και έτσι να πάρουμε τόσους παράγοντες όσες και οι </a:t>
            </a:r>
            <a:r>
              <a:rPr lang="el-GR" sz="1200" dirty="0" err="1">
                <a:solidFill>
                  <a:schemeClr val="tx2"/>
                </a:solidFill>
              </a:rPr>
              <a:t>ιδιοτιμές</a:t>
            </a:r>
            <a:r>
              <a:rPr lang="el-GR" sz="1200" dirty="0">
                <a:solidFill>
                  <a:schemeClr val="tx2"/>
                </a:solidFill>
              </a:rPr>
              <a:t> του πίνακα που χρησιμοποιούμε που είναι μεγαλύτερες από τη μέση τιμή όλων των </a:t>
            </a:r>
            <a:r>
              <a:rPr lang="el-GR" sz="1200" dirty="0" err="1">
                <a:solidFill>
                  <a:schemeClr val="tx2"/>
                </a:solidFill>
              </a:rPr>
              <a:t>ιδιοτιμών</a:t>
            </a:r>
            <a:r>
              <a:rPr lang="el-GR" sz="1200" dirty="0">
                <a:solidFill>
                  <a:schemeClr val="tx2"/>
                </a:solidFill>
              </a:rPr>
              <a:t>).</a:t>
            </a:r>
          </a:p>
        </p:txBody>
      </p:sp>
      <p:sp>
        <p:nvSpPr>
          <p:cNvPr id="72709" name="Line 5"/>
          <p:cNvSpPr>
            <a:spLocks noChangeShapeType="1"/>
          </p:cNvSpPr>
          <p:nvPr/>
        </p:nvSpPr>
        <p:spPr bwMode="auto">
          <a:xfrm flipV="1">
            <a:off x="1836738" y="2636838"/>
            <a:ext cx="2808287" cy="720725"/>
          </a:xfrm>
          <a:prstGeom prst="line">
            <a:avLst/>
          </a:prstGeom>
          <a:noFill/>
          <a:ln w="38100">
            <a:solidFill>
              <a:srgbClr val="008080"/>
            </a:solidFill>
            <a:round/>
            <a:headEnd/>
            <a:tailEnd type="triangle" w="med" len="med"/>
          </a:ln>
          <a:effectLst/>
        </p:spPr>
        <p:txBody>
          <a:bodyPr/>
          <a:lstStyle/>
          <a:p>
            <a:endParaRPr lang="el-GR"/>
          </a:p>
        </p:txBody>
      </p:sp>
      <p:sp>
        <p:nvSpPr>
          <p:cNvPr id="72713" name="Line 9"/>
          <p:cNvSpPr>
            <a:spLocks noChangeShapeType="1"/>
          </p:cNvSpPr>
          <p:nvPr/>
        </p:nvSpPr>
        <p:spPr bwMode="auto">
          <a:xfrm flipV="1">
            <a:off x="1357290" y="2571743"/>
            <a:ext cx="3571900" cy="1874835"/>
          </a:xfrm>
          <a:prstGeom prst="line">
            <a:avLst/>
          </a:prstGeom>
          <a:noFill/>
          <a:ln w="9525">
            <a:solidFill>
              <a:srgbClr val="FF66CC"/>
            </a:solidFill>
            <a:prstDash val="dash"/>
            <a:round/>
            <a:headEnd/>
            <a:tailEnd type="triangle" w="med" len="med"/>
          </a:ln>
          <a:effectLst/>
        </p:spPr>
        <p:txBody>
          <a:bodyPr/>
          <a:lstStyle/>
          <a:p>
            <a:endParaRPr lang="el-GR"/>
          </a:p>
        </p:txBody>
      </p:sp>
      <p:sp>
        <p:nvSpPr>
          <p:cNvPr id="72712" name="Line 8"/>
          <p:cNvSpPr>
            <a:spLocks noChangeShapeType="1"/>
          </p:cNvSpPr>
          <p:nvPr/>
        </p:nvSpPr>
        <p:spPr bwMode="auto">
          <a:xfrm flipV="1">
            <a:off x="1857356" y="1857363"/>
            <a:ext cx="3357586" cy="2305049"/>
          </a:xfrm>
          <a:prstGeom prst="line">
            <a:avLst/>
          </a:prstGeom>
          <a:noFill/>
          <a:ln w="9525">
            <a:solidFill>
              <a:srgbClr val="FF0066"/>
            </a:solidFill>
            <a:prstDash val="dash"/>
            <a:round/>
            <a:headEnd/>
            <a:tailEnd type="triangle" w="med" len="med"/>
          </a:ln>
          <a:effectLst/>
        </p:spPr>
        <p:txBody>
          <a:bodyPr/>
          <a:lstStyle/>
          <a:p>
            <a:endParaRPr lang="el-GR"/>
          </a:p>
        </p:txBody>
      </p:sp>
      <p:sp>
        <p:nvSpPr>
          <p:cNvPr id="72715" name="Line 11"/>
          <p:cNvSpPr>
            <a:spLocks noChangeShapeType="1"/>
          </p:cNvSpPr>
          <p:nvPr/>
        </p:nvSpPr>
        <p:spPr bwMode="auto">
          <a:xfrm flipV="1">
            <a:off x="2000232" y="2500305"/>
            <a:ext cx="4214842" cy="2306635"/>
          </a:xfrm>
          <a:prstGeom prst="line">
            <a:avLst/>
          </a:prstGeom>
          <a:noFill/>
          <a:ln w="9525">
            <a:solidFill>
              <a:srgbClr val="CC00FF"/>
            </a:solidFill>
            <a:prstDash val="dash"/>
            <a:round/>
            <a:headEnd/>
            <a:tailEnd type="triangle" w="med" len="med"/>
          </a:ln>
          <a:effectLst/>
        </p:spPr>
        <p:txBody>
          <a:bodyPr/>
          <a:lstStyle/>
          <a:p>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l-GR" dirty="0"/>
              <a:t>Περιεχόμενα Διάλεξης</a:t>
            </a:r>
          </a:p>
        </p:txBody>
      </p:sp>
      <p:sp>
        <p:nvSpPr>
          <p:cNvPr id="70659" name="Rectangle 3"/>
          <p:cNvSpPr>
            <a:spLocks noGrp="1" noChangeArrowheads="1"/>
          </p:cNvSpPr>
          <p:nvPr>
            <p:ph type="body" idx="1"/>
          </p:nvPr>
        </p:nvSpPr>
        <p:spPr>
          <a:xfrm>
            <a:off x="785786" y="1571612"/>
            <a:ext cx="7696200" cy="4176712"/>
          </a:xfrm>
        </p:spPr>
        <p:txBody>
          <a:bodyPr/>
          <a:lstStyle/>
          <a:p>
            <a:pPr>
              <a:lnSpc>
                <a:spcPct val="150000"/>
              </a:lnSpc>
              <a:spcBef>
                <a:spcPct val="0"/>
              </a:spcBef>
              <a:buClr>
                <a:schemeClr val="tx2"/>
              </a:buClr>
              <a:buFont typeface="Wingdings" pitchFamily="2" charset="2"/>
              <a:buChar char="Ø"/>
            </a:pPr>
            <a:r>
              <a:rPr lang="el-GR" dirty="0" smtClean="0"/>
              <a:t>Παραγοντική Ανάλυση</a:t>
            </a:r>
          </a:p>
          <a:p>
            <a:pPr>
              <a:lnSpc>
                <a:spcPct val="150000"/>
              </a:lnSpc>
              <a:spcBef>
                <a:spcPct val="0"/>
              </a:spcBef>
              <a:buClr>
                <a:schemeClr val="tx2"/>
              </a:buClr>
              <a:buFont typeface="Wingdings" pitchFamily="2" charset="2"/>
              <a:buChar char="Ø"/>
            </a:pPr>
            <a:r>
              <a:rPr lang="en-US" dirty="0" smtClean="0"/>
              <a:t>M</a:t>
            </a:r>
            <a:r>
              <a:rPr lang="el-GR" dirty="0" err="1" smtClean="0"/>
              <a:t>έθοδοι</a:t>
            </a:r>
            <a:r>
              <a:rPr lang="el-GR" dirty="0" smtClean="0"/>
              <a:t> Εκτίμησης</a:t>
            </a:r>
          </a:p>
          <a:p>
            <a:pPr>
              <a:lnSpc>
                <a:spcPct val="150000"/>
              </a:lnSpc>
              <a:spcBef>
                <a:spcPct val="0"/>
              </a:spcBef>
              <a:buClr>
                <a:schemeClr val="tx2"/>
              </a:buClr>
              <a:buFont typeface="Wingdings" pitchFamily="2" charset="2"/>
              <a:buChar char="Ø"/>
            </a:pPr>
            <a:r>
              <a:rPr lang="el-GR" dirty="0" smtClean="0"/>
              <a:t>Περιστροφή</a:t>
            </a:r>
          </a:p>
          <a:p>
            <a:pPr>
              <a:lnSpc>
                <a:spcPct val="150000"/>
              </a:lnSpc>
              <a:spcBef>
                <a:spcPct val="0"/>
              </a:spcBef>
              <a:buClr>
                <a:schemeClr val="tx2"/>
              </a:buClr>
              <a:buFont typeface="Wingdings" pitchFamily="2" charset="2"/>
              <a:buChar char="Ø"/>
            </a:pPr>
            <a:r>
              <a:rPr lang="el-GR" dirty="0" smtClean="0"/>
              <a:t>Σκορ Παραγόντων</a:t>
            </a:r>
          </a:p>
          <a:p>
            <a:pPr>
              <a:lnSpc>
                <a:spcPct val="150000"/>
              </a:lnSpc>
              <a:spcBef>
                <a:spcPct val="0"/>
              </a:spcBef>
              <a:buClr>
                <a:schemeClr val="tx2"/>
              </a:buClr>
              <a:buFont typeface="Wingdings" pitchFamily="2" charset="2"/>
              <a:buChar char="Ø"/>
            </a:pPr>
            <a:r>
              <a:rPr lang="el-GR" dirty="0" smtClean="0"/>
              <a:t>Εφαρμογή Μεθόδου</a:t>
            </a:r>
          </a:p>
          <a:p>
            <a:pPr lvl="1">
              <a:spcBef>
                <a:spcPct val="0"/>
              </a:spcBef>
              <a:buClr>
                <a:schemeClr val="tx2"/>
              </a:buClr>
              <a:buSzPct val="100000"/>
              <a:buFont typeface="Wingdings" pitchFamily="2" charset="2"/>
              <a:buChar char="ü"/>
            </a:pPr>
            <a:r>
              <a:rPr lang="el-GR" dirty="0" smtClean="0"/>
              <a:t>Επιλογή Αριθμού Παραγόντων</a:t>
            </a:r>
          </a:p>
          <a:p>
            <a:pPr lvl="1">
              <a:spcBef>
                <a:spcPct val="0"/>
              </a:spcBef>
              <a:buClr>
                <a:schemeClr val="tx2"/>
              </a:buClr>
              <a:buSzPct val="100000"/>
              <a:buFont typeface="Wingdings" pitchFamily="2" charset="2"/>
              <a:buChar char="ü"/>
            </a:pPr>
            <a:r>
              <a:rPr lang="el-GR" dirty="0" smtClean="0"/>
              <a:t>Εκτίμηση Παραμέτρων</a:t>
            </a:r>
          </a:p>
          <a:p>
            <a:pPr lvl="1">
              <a:spcBef>
                <a:spcPct val="0"/>
              </a:spcBef>
              <a:buClr>
                <a:schemeClr val="tx2"/>
              </a:buClr>
              <a:buSzPct val="100000"/>
              <a:buFont typeface="Wingdings" pitchFamily="2" charset="2"/>
              <a:buChar char="ü"/>
            </a:pPr>
            <a:r>
              <a:rPr lang="el-GR" dirty="0" smtClean="0"/>
              <a:t>Περιστροφή</a:t>
            </a:r>
            <a:endParaRPr lang="en-US" dirty="0" smtClean="0"/>
          </a:p>
          <a:p>
            <a:pPr lvl="2">
              <a:spcBef>
                <a:spcPct val="0"/>
              </a:spcBef>
              <a:buClr>
                <a:schemeClr val="tx2"/>
              </a:buClr>
              <a:buSzPct val="100000"/>
              <a:buFontTx/>
              <a:buChar char="o"/>
            </a:pPr>
            <a:r>
              <a:rPr lang="el-GR" dirty="0" smtClean="0"/>
              <a:t>(</a:t>
            </a:r>
            <a:r>
              <a:rPr lang="en-US" dirty="0" smtClean="0"/>
              <a:t>Factor Transformation Matrix)</a:t>
            </a:r>
          </a:p>
          <a:p>
            <a:pPr lvl="1">
              <a:spcBef>
                <a:spcPct val="0"/>
              </a:spcBef>
              <a:buClr>
                <a:schemeClr val="tx2"/>
              </a:buClr>
              <a:buSzPct val="100000"/>
              <a:buFont typeface="Wingdings" pitchFamily="2" charset="2"/>
              <a:buChar char="ü"/>
            </a:pPr>
            <a:r>
              <a:rPr lang="en-US" dirty="0" smtClean="0"/>
              <a:t>X</a:t>
            </a:r>
            <a:r>
              <a:rPr lang="el-GR" dirty="0" smtClean="0"/>
              <a:t>ρήση των σκορ (Βο</a:t>
            </a:r>
            <a:r>
              <a:rPr lang="en-US" dirty="0" smtClean="0"/>
              <a:t>x Plot)</a:t>
            </a:r>
            <a:endParaRPr lang="el-GR" dirty="0" smtClean="0"/>
          </a:p>
          <a:p>
            <a:pPr>
              <a:lnSpc>
                <a:spcPct val="150000"/>
              </a:lnSpc>
              <a:spcBef>
                <a:spcPct val="0"/>
              </a:spcBef>
              <a:buClr>
                <a:schemeClr val="tx2"/>
              </a:buClr>
              <a:buFont typeface="Wingdings" pitchFamily="2" charset="2"/>
              <a:buChar char="Ø"/>
            </a:pPr>
            <a:r>
              <a:rPr lang="el-GR" dirty="0" smtClean="0"/>
              <a:t>Μελέτη Περίπτωσης</a:t>
            </a:r>
          </a:p>
          <a:p>
            <a:pPr>
              <a:buClr>
                <a:schemeClr val="tx2"/>
              </a:buClr>
            </a:pPr>
            <a:endParaRPr lang="el-GR"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152400"/>
            <a:ext cx="6870700" cy="973138"/>
          </a:xfrm>
          <a:noFill/>
          <a:ln/>
        </p:spPr>
        <p:txBody>
          <a:bodyPr/>
          <a:lstStyle/>
          <a:p>
            <a:r>
              <a:rPr lang="el-GR" dirty="0"/>
              <a:t>Μελέτη Περίπτωσης</a:t>
            </a:r>
          </a:p>
        </p:txBody>
      </p:sp>
      <p:pic>
        <p:nvPicPr>
          <p:cNvPr id="73732" name="Picture 4"/>
          <p:cNvPicPr>
            <a:picLocks noChangeAspect="1" noChangeArrowheads="1"/>
          </p:cNvPicPr>
          <p:nvPr/>
        </p:nvPicPr>
        <p:blipFill>
          <a:blip r:embed="rId3" cstate="print"/>
          <a:srcRect/>
          <a:stretch>
            <a:fillRect/>
          </a:stretch>
        </p:blipFill>
        <p:spPr bwMode="auto">
          <a:xfrm>
            <a:off x="357158" y="1428736"/>
            <a:ext cx="3851275" cy="2520950"/>
          </a:xfrm>
          <a:prstGeom prst="rect">
            <a:avLst/>
          </a:prstGeom>
          <a:noFill/>
        </p:spPr>
      </p:pic>
      <p:sp>
        <p:nvSpPr>
          <p:cNvPr id="73733" name="Oval 5"/>
          <p:cNvSpPr>
            <a:spLocks noChangeArrowheads="1"/>
          </p:cNvSpPr>
          <p:nvPr/>
        </p:nvSpPr>
        <p:spPr bwMode="auto">
          <a:xfrm>
            <a:off x="1785918" y="3571876"/>
            <a:ext cx="900113" cy="287338"/>
          </a:xfrm>
          <a:prstGeom prst="ellipse">
            <a:avLst/>
          </a:prstGeom>
          <a:noFill/>
          <a:ln w="25400">
            <a:solidFill>
              <a:srgbClr val="3366FF"/>
            </a:solidFill>
            <a:prstDash val="sysDot"/>
            <a:round/>
            <a:headEnd/>
            <a:tailEnd/>
          </a:ln>
          <a:effectLst/>
        </p:spPr>
        <p:txBody>
          <a:bodyPr wrap="none" anchor="ctr"/>
          <a:lstStyle/>
          <a:p>
            <a:endParaRPr lang="el-GR"/>
          </a:p>
        </p:txBody>
      </p:sp>
      <p:sp>
        <p:nvSpPr>
          <p:cNvPr id="73734" name="Line 6"/>
          <p:cNvSpPr>
            <a:spLocks noChangeShapeType="1"/>
          </p:cNvSpPr>
          <p:nvPr/>
        </p:nvSpPr>
        <p:spPr bwMode="auto">
          <a:xfrm flipV="1">
            <a:off x="2500298" y="2786058"/>
            <a:ext cx="2016125" cy="793750"/>
          </a:xfrm>
          <a:prstGeom prst="line">
            <a:avLst/>
          </a:prstGeom>
          <a:noFill/>
          <a:ln w="38100">
            <a:solidFill>
              <a:srgbClr val="3366FF"/>
            </a:solidFill>
            <a:round/>
            <a:headEnd/>
            <a:tailEnd type="triangle" w="med" len="med"/>
          </a:ln>
          <a:effectLst/>
        </p:spPr>
        <p:txBody>
          <a:bodyPr/>
          <a:lstStyle/>
          <a:p>
            <a:endParaRPr lang="el-GR"/>
          </a:p>
        </p:txBody>
      </p:sp>
      <p:pic>
        <p:nvPicPr>
          <p:cNvPr id="73735" name="Picture 7"/>
          <p:cNvPicPr>
            <a:picLocks noChangeAspect="1" noChangeArrowheads="1"/>
          </p:cNvPicPr>
          <p:nvPr/>
        </p:nvPicPr>
        <p:blipFill>
          <a:blip r:embed="rId4" cstate="print"/>
          <a:srcRect/>
          <a:stretch>
            <a:fillRect/>
          </a:stretch>
        </p:blipFill>
        <p:spPr bwMode="auto">
          <a:xfrm>
            <a:off x="4500562" y="1500174"/>
            <a:ext cx="3152775" cy="2247900"/>
          </a:xfrm>
          <a:prstGeom prst="rect">
            <a:avLst/>
          </a:prstGeom>
          <a:noFill/>
        </p:spPr>
      </p:pic>
      <p:sp>
        <p:nvSpPr>
          <p:cNvPr id="73736" name="Text Box 8"/>
          <p:cNvSpPr txBox="1">
            <a:spLocks noChangeArrowheads="1"/>
          </p:cNvSpPr>
          <p:nvPr/>
        </p:nvSpPr>
        <p:spPr bwMode="auto">
          <a:xfrm>
            <a:off x="1331913" y="4292600"/>
            <a:ext cx="6840537" cy="1063625"/>
          </a:xfrm>
          <a:prstGeom prst="rect">
            <a:avLst/>
          </a:prstGeom>
          <a:noFill/>
          <a:ln w="9525">
            <a:solidFill>
              <a:schemeClr val="folHlink"/>
            </a:solidFill>
            <a:prstDash val="dash"/>
            <a:miter lim="800000"/>
            <a:headEnd/>
            <a:tailEnd/>
          </a:ln>
          <a:effectLst/>
        </p:spPr>
        <p:txBody>
          <a:bodyPr>
            <a:spAutoFit/>
          </a:bodyPr>
          <a:lstStyle/>
          <a:p>
            <a:pPr algn="just">
              <a:spcBef>
                <a:spcPct val="50000"/>
              </a:spcBef>
            </a:pPr>
            <a:r>
              <a:rPr lang="el-GR" dirty="0"/>
              <a:t>Επιλέγουμε τη </a:t>
            </a:r>
            <a:r>
              <a:rPr lang="el-GR" dirty="0">
                <a:solidFill>
                  <a:srgbClr val="99CCFF"/>
                </a:solidFill>
              </a:rPr>
              <a:t>μέθοδο περιστροφής.</a:t>
            </a:r>
          </a:p>
          <a:p>
            <a:pPr algn="just">
              <a:spcBef>
                <a:spcPct val="50000"/>
              </a:spcBef>
            </a:pPr>
            <a:r>
              <a:rPr lang="el-GR" dirty="0"/>
              <a:t>Επιλέγοντας </a:t>
            </a:r>
            <a:r>
              <a:rPr lang="en-US" dirty="0"/>
              <a:t>Loading Plot(s) </a:t>
            </a:r>
            <a:r>
              <a:rPr lang="el-GR" dirty="0"/>
              <a:t>θα πάρουμε τα γραφήματα </a:t>
            </a:r>
            <a:r>
              <a:rPr lang="el-GR" dirty="0" smtClean="0"/>
              <a:t>των</a:t>
            </a:r>
            <a:r>
              <a:rPr lang="en-US" dirty="0" smtClean="0"/>
              <a:t> </a:t>
            </a:r>
            <a:r>
              <a:rPr lang="el-GR" dirty="0" smtClean="0"/>
              <a:t>παραγόντων </a:t>
            </a:r>
            <a:r>
              <a:rPr lang="el-GR" dirty="0"/>
              <a:t>που έχουμε επιλέξει.</a:t>
            </a:r>
          </a:p>
        </p:txBody>
      </p:sp>
      <p:sp>
        <p:nvSpPr>
          <p:cNvPr id="73737" name="Oval 9"/>
          <p:cNvSpPr>
            <a:spLocks noChangeArrowheads="1"/>
          </p:cNvSpPr>
          <p:nvPr/>
        </p:nvSpPr>
        <p:spPr bwMode="auto">
          <a:xfrm>
            <a:off x="4500562" y="1785926"/>
            <a:ext cx="1871663" cy="792163"/>
          </a:xfrm>
          <a:prstGeom prst="ellipse">
            <a:avLst/>
          </a:prstGeom>
          <a:noFill/>
          <a:ln w="25400">
            <a:solidFill>
              <a:srgbClr val="99CCFF"/>
            </a:solidFill>
            <a:prstDash val="sysDot"/>
            <a:round/>
            <a:headEnd/>
            <a:tailEnd/>
          </a:ln>
          <a:effectLst/>
        </p:spPr>
        <p:txBody>
          <a:bodyPr wrap="none" anchor="ctr"/>
          <a:lstStyle/>
          <a:p>
            <a:endParaRPr lang="el-GR"/>
          </a:p>
        </p:txBody>
      </p:sp>
      <p:sp>
        <p:nvSpPr>
          <p:cNvPr id="73738" name="Line 10"/>
          <p:cNvSpPr>
            <a:spLocks noChangeShapeType="1"/>
          </p:cNvSpPr>
          <p:nvPr/>
        </p:nvSpPr>
        <p:spPr bwMode="auto">
          <a:xfrm flipV="1">
            <a:off x="4859338" y="2420938"/>
            <a:ext cx="288925" cy="2016125"/>
          </a:xfrm>
          <a:prstGeom prst="line">
            <a:avLst/>
          </a:prstGeom>
          <a:noFill/>
          <a:ln w="9525">
            <a:solidFill>
              <a:srgbClr val="99CCFF"/>
            </a:solidFill>
            <a:prstDash val="dash"/>
            <a:round/>
            <a:headEnd/>
            <a:tailEnd type="triangle" w="med" len="med"/>
          </a:ln>
          <a:effectLst/>
        </p:spPr>
        <p:txBody>
          <a:bodyPr/>
          <a:lstStyle/>
          <a:p>
            <a:endParaRPr lang="el-G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152400"/>
            <a:ext cx="6870700" cy="973138"/>
          </a:xfrm>
          <a:noFill/>
          <a:ln/>
        </p:spPr>
        <p:txBody>
          <a:bodyPr/>
          <a:lstStyle/>
          <a:p>
            <a:r>
              <a:rPr lang="el-GR" dirty="0"/>
              <a:t>Μελέτη Περίπτωσης</a:t>
            </a:r>
          </a:p>
        </p:txBody>
      </p:sp>
      <p:pic>
        <p:nvPicPr>
          <p:cNvPr id="74755" name="Picture 3"/>
          <p:cNvPicPr>
            <a:picLocks noChangeAspect="1" noChangeArrowheads="1"/>
          </p:cNvPicPr>
          <p:nvPr/>
        </p:nvPicPr>
        <p:blipFill>
          <a:blip r:embed="rId3" cstate="print"/>
          <a:srcRect/>
          <a:stretch>
            <a:fillRect/>
          </a:stretch>
        </p:blipFill>
        <p:spPr bwMode="auto">
          <a:xfrm>
            <a:off x="4849822" y="1633534"/>
            <a:ext cx="2476500" cy="1647825"/>
          </a:xfrm>
          <a:prstGeom prst="rect">
            <a:avLst/>
          </a:prstGeom>
          <a:noFill/>
        </p:spPr>
      </p:pic>
      <p:pic>
        <p:nvPicPr>
          <p:cNvPr id="74756" name="Picture 4"/>
          <p:cNvPicPr>
            <a:picLocks noChangeAspect="1" noChangeArrowheads="1"/>
          </p:cNvPicPr>
          <p:nvPr/>
        </p:nvPicPr>
        <p:blipFill>
          <a:blip r:embed="rId4" cstate="print"/>
          <a:srcRect/>
          <a:stretch>
            <a:fillRect/>
          </a:stretch>
        </p:blipFill>
        <p:spPr bwMode="auto">
          <a:xfrm>
            <a:off x="528647" y="1490659"/>
            <a:ext cx="3851275" cy="2520950"/>
          </a:xfrm>
          <a:prstGeom prst="rect">
            <a:avLst/>
          </a:prstGeom>
          <a:noFill/>
        </p:spPr>
      </p:pic>
      <p:sp>
        <p:nvSpPr>
          <p:cNvPr id="74757" name="Oval 5"/>
          <p:cNvSpPr>
            <a:spLocks noChangeArrowheads="1"/>
          </p:cNvSpPr>
          <p:nvPr/>
        </p:nvSpPr>
        <p:spPr bwMode="auto">
          <a:xfrm>
            <a:off x="2786050" y="3571876"/>
            <a:ext cx="900112" cy="287338"/>
          </a:xfrm>
          <a:prstGeom prst="ellipse">
            <a:avLst/>
          </a:prstGeom>
          <a:noFill/>
          <a:ln w="25400">
            <a:solidFill>
              <a:srgbClr val="FF6600"/>
            </a:solidFill>
            <a:prstDash val="sysDot"/>
            <a:round/>
            <a:headEnd/>
            <a:tailEnd/>
          </a:ln>
          <a:effectLst/>
        </p:spPr>
        <p:txBody>
          <a:bodyPr wrap="none" anchor="ctr"/>
          <a:lstStyle/>
          <a:p>
            <a:endParaRPr lang="el-GR"/>
          </a:p>
        </p:txBody>
      </p:sp>
      <p:sp>
        <p:nvSpPr>
          <p:cNvPr id="74758" name="Line 6"/>
          <p:cNvSpPr>
            <a:spLocks noChangeShapeType="1"/>
          </p:cNvSpPr>
          <p:nvPr/>
        </p:nvSpPr>
        <p:spPr bwMode="auto">
          <a:xfrm flipV="1">
            <a:off x="3408372" y="2641596"/>
            <a:ext cx="1441450" cy="938213"/>
          </a:xfrm>
          <a:prstGeom prst="line">
            <a:avLst/>
          </a:prstGeom>
          <a:noFill/>
          <a:ln w="38100">
            <a:solidFill>
              <a:srgbClr val="FF6600"/>
            </a:solidFill>
            <a:round/>
            <a:headEnd/>
            <a:tailEnd type="triangle" w="med" len="med"/>
          </a:ln>
          <a:effectLst/>
        </p:spPr>
        <p:txBody>
          <a:bodyPr/>
          <a:lstStyle/>
          <a:p>
            <a:endParaRPr lang="el-GR"/>
          </a:p>
        </p:txBody>
      </p:sp>
      <p:sp>
        <p:nvSpPr>
          <p:cNvPr id="74759" name="Text Box 7"/>
          <p:cNvSpPr txBox="1">
            <a:spLocks noChangeArrowheads="1"/>
          </p:cNvSpPr>
          <p:nvPr/>
        </p:nvSpPr>
        <p:spPr bwMode="auto">
          <a:xfrm>
            <a:off x="785786" y="4286256"/>
            <a:ext cx="7929618" cy="1600438"/>
          </a:xfrm>
          <a:prstGeom prst="rect">
            <a:avLst/>
          </a:prstGeom>
          <a:noFill/>
          <a:ln w="9525">
            <a:solidFill>
              <a:srgbClr val="FF6600"/>
            </a:solidFill>
            <a:prstDash val="dash"/>
            <a:miter lim="800000"/>
            <a:headEnd/>
            <a:tailEnd/>
          </a:ln>
          <a:effectLst/>
        </p:spPr>
        <p:txBody>
          <a:bodyPr wrap="square">
            <a:spAutoFit/>
          </a:bodyPr>
          <a:lstStyle/>
          <a:p>
            <a:pPr>
              <a:spcBef>
                <a:spcPct val="50000"/>
              </a:spcBef>
            </a:pPr>
            <a:r>
              <a:rPr lang="el-GR" sz="1400" dirty="0"/>
              <a:t>Επιλέγοντας το </a:t>
            </a:r>
            <a:r>
              <a:rPr lang="en-US" sz="1400" dirty="0"/>
              <a:t>Save as variables</a:t>
            </a:r>
            <a:r>
              <a:rPr lang="el-GR" sz="1400" dirty="0"/>
              <a:t> θα δημιουργηθούν τόσες μεταβλητές όσοι και οι παράγοντες που επιλέξαμε. Με τη μέθοδο των κύριων συνιστωσών τα </a:t>
            </a:r>
            <a:r>
              <a:rPr lang="en-US" sz="1400" dirty="0"/>
              <a:t>factor scores </a:t>
            </a:r>
            <a:r>
              <a:rPr lang="el-GR" sz="1400" dirty="0"/>
              <a:t>μπορούν να υπολογιστούν με ακρίβεια. Διαφορετικά θα πρέπει να επιλέξουμε μία από τις </a:t>
            </a:r>
            <a:r>
              <a:rPr lang="el-GR" sz="1400" dirty="0">
                <a:solidFill>
                  <a:srgbClr val="996600"/>
                </a:solidFill>
              </a:rPr>
              <a:t>τρεις μεθόδους</a:t>
            </a:r>
            <a:r>
              <a:rPr lang="el-GR" sz="1400" dirty="0"/>
              <a:t>.</a:t>
            </a:r>
          </a:p>
          <a:p>
            <a:pPr>
              <a:spcBef>
                <a:spcPct val="50000"/>
              </a:spcBef>
            </a:pPr>
            <a:r>
              <a:rPr lang="el-GR" sz="1400" dirty="0"/>
              <a:t>Το </a:t>
            </a:r>
            <a:r>
              <a:rPr lang="en-US" sz="1400" dirty="0"/>
              <a:t>Display factor score coefficient matrix </a:t>
            </a:r>
            <a:r>
              <a:rPr lang="el-GR" sz="1400" dirty="0"/>
              <a:t>εμφανίζει τον πίνακα με τους συντελεστές. </a:t>
            </a:r>
          </a:p>
          <a:p>
            <a:pPr>
              <a:spcBef>
                <a:spcPct val="50000"/>
              </a:spcBef>
            </a:pPr>
            <a:r>
              <a:rPr lang="el-GR" sz="1400" dirty="0">
                <a:solidFill>
                  <a:srgbClr val="FF0000"/>
                </a:solidFill>
              </a:rPr>
              <a:t>ΠΡΟΣΟΧΗ: Ο πίνακας αυτός περιέχει τους συντελεστές με τους οποίους μπορούμε να εκφράσουμε έναν παράγοντα ως γραμμικό συνδυασμό των μεταβλητών. </a:t>
            </a:r>
          </a:p>
        </p:txBody>
      </p:sp>
      <p:sp>
        <p:nvSpPr>
          <p:cNvPr id="74760" name="Oval 8"/>
          <p:cNvSpPr>
            <a:spLocks noChangeArrowheads="1"/>
          </p:cNvSpPr>
          <p:nvPr/>
        </p:nvSpPr>
        <p:spPr bwMode="auto">
          <a:xfrm>
            <a:off x="4992697" y="2354259"/>
            <a:ext cx="1079500" cy="576262"/>
          </a:xfrm>
          <a:prstGeom prst="ellipse">
            <a:avLst/>
          </a:prstGeom>
          <a:noFill/>
          <a:ln w="9525">
            <a:solidFill>
              <a:srgbClr val="996600"/>
            </a:solidFill>
            <a:prstDash val="sysDot"/>
            <a:round/>
            <a:headEnd/>
            <a:tailEnd/>
          </a:ln>
          <a:effectLst/>
        </p:spPr>
        <p:txBody>
          <a:bodyPr wrap="none" anchor="ctr"/>
          <a:lstStyle/>
          <a:p>
            <a:endParaRPr lang="el-GR"/>
          </a:p>
        </p:txBody>
      </p:sp>
      <p:sp>
        <p:nvSpPr>
          <p:cNvPr id="74761" name="Line 9"/>
          <p:cNvSpPr>
            <a:spLocks noChangeShapeType="1"/>
          </p:cNvSpPr>
          <p:nvPr/>
        </p:nvSpPr>
        <p:spPr bwMode="auto">
          <a:xfrm flipH="1" flipV="1">
            <a:off x="5643570" y="2786058"/>
            <a:ext cx="500066" cy="2071702"/>
          </a:xfrm>
          <a:prstGeom prst="line">
            <a:avLst/>
          </a:prstGeom>
          <a:noFill/>
          <a:ln w="25400">
            <a:solidFill>
              <a:srgbClr val="996600"/>
            </a:solidFill>
            <a:prstDash val="dash"/>
            <a:round/>
            <a:headEnd/>
            <a:tailEnd type="triangle" w="med" len="med"/>
          </a:ln>
          <a:effectLst/>
        </p:spPr>
        <p:txBody>
          <a:bodyPr/>
          <a:lstStyle/>
          <a:p>
            <a:endParaRPr lang="el-G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152400"/>
            <a:ext cx="6870700" cy="973138"/>
          </a:xfrm>
          <a:noFill/>
          <a:ln/>
        </p:spPr>
        <p:txBody>
          <a:bodyPr/>
          <a:lstStyle/>
          <a:p>
            <a:r>
              <a:rPr lang="el-GR" dirty="0"/>
              <a:t>Μελέτη Περίπτωσης</a:t>
            </a:r>
          </a:p>
        </p:txBody>
      </p:sp>
      <p:pic>
        <p:nvPicPr>
          <p:cNvPr id="75779" name="Picture 3"/>
          <p:cNvPicPr>
            <a:picLocks noChangeAspect="1" noChangeArrowheads="1"/>
          </p:cNvPicPr>
          <p:nvPr/>
        </p:nvPicPr>
        <p:blipFill>
          <a:blip r:embed="rId3" cstate="print"/>
          <a:srcRect/>
          <a:stretch>
            <a:fillRect/>
          </a:stretch>
        </p:blipFill>
        <p:spPr bwMode="auto">
          <a:xfrm>
            <a:off x="357158" y="1428736"/>
            <a:ext cx="3851275" cy="2520950"/>
          </a:xfrm>
          <a:prstGeom prst="rect">
            <a:avLst/>
          </a:prstGeom>
          <a:noFill/>
        </p:spPr>
      </p:pic>
      <p:sp>
        <p:nvSpPr>
          <p:cNvPr id="75780" name="Oval 4"/>
          <p:cNvSpPr>
            <a:spLocks noChangeArrowheads="1"/>
          </p:cNvSpPr>
          <p:nvPr/>
        </p:nvSpPr>
        <p:spPr bwMode="auto">
          <a:xfrm>
            <a:off x="3357554" y="3500438"/>
            <a:ext cx="900112" cy="287338"/>
          </a:xfrm>
          <a:prstGeom prst="ellipse">
            <a:avLst/>
          </a:prstGeom>
          <a:noFill/>
          <a:ln w="25400">
            <a:solidFill>
              <a:srgbClr val="FF00FF"/>
            </a:solidFill>
            <a:prstDash val="sysDot"/>
            <a:round/>
            <a:headEnd/>
            <a:tailEnd/>
          </a:ln>
          <a:effectLst/>
        </p:spPr>
        <p:txBody>
          <a:bodyPr wrap="none" anchor="ctr"/>
          <a:lstStyle/>
          <a:p>
            <a:endParaRPr lang="el-GR"/>
          </a:p>
        </p:txBody>
      </p:sp>
      <p:sp>
        <p:nvSpPr>
          <p:cNvPr id="75781" name="Line 5"/>
          <p:cNvSpPr>
            <a:spLocks noChangeShapeType="1"/>
          </p:cNvSpPr>
          <p:nvPr/>
        </p:nvSpPr>
        <p:spPr bwMode="auto">
          <a:xfrm flipV="1">
            <a:off x="4143373" y="2643181"/>
            <a:ext cx="428628" cy="793751"/>
          </a:xfrm>
          <a:prstGeom prst="line">
            <a:avLst/>
          </a:prstGeom>
          <a:noFill/>
          <a:ln w="38100">
            <a:solidFill>
              <a:srgbClr val="FF00FF"/>
            </a:solidFill>
            <a:round/>
            <a:headEnd/>
            <a:tailEnd type="triangle" w="med" len="med"/>
          </a:ln>
          <a:effectLst/>
        </p:spPr>
        <p:txBody>
          <a:bodyPr/>
          <a:lstStyle/>
          <a:p>
            <a:endParaRPr lang="el-GR"/>
          </a:p>
        </p:txBody>
      </p:sp>
      <p:pic>
        <p:nvPicPr>
          <p:cNvPr id="75782" name="Picture 6"/>
          <p:cNvPicPr>
            <a:picLocks noChangeAspect="1" noChangeArrowheads="1"/>
          </p:cNvPicPr>
          <p:nvPr/>
        </p:nvPicPr>
        <p:blipFill>
          <a:blip r:embed="rId4" cstate="print"/>
          <a:srcRect/>
          <a:stretch>
            <a:fillRect/>
          </a:stretch>
        </p:blipFill>
        <p:spPr bwMode="auto">
          <a:xfrm>
            <a:off x="4572000" y="1412875"/>
            <a:ext cx="3095625" cy="2084388"/>
          </a:xfrm>
          <a:prstGeom prst="rect">
            <a:avLst/>
          </a:prstGeom>
          <a:noFill/>
        </p:spPr>
      </p:pic>
      <p:sp>
        <p:nvSpPr>
          <p:cNvPr id="75783" name="Text Box 7"/>
          <p:cNvSpPr txBox="1">
            <a:spLocks noChangeArrowheads="1"/>
          </p:cNvSpPr>
          <p:nvPr/>
        </p:nvSpPr>
        <p:spPr bwMode="auto">
          <a:xfrm>
            <a:off x="1763713" y="4149725"/>
            <a:ext cx="6048375" cy="941388"/>
          </a:xfrm>
          <a:prstGeom prst="rect">
            <a:avLst/>
          </a:prstGeom>
          <a:noFill/>
          <a:ln w="25400">
            <a:solidFill>
              <a:srgbClr val="FF00FF"/>
            </a:solidFill>
            <a:prstDash val="dash"/>
            <a:miter lim="800000"/>
            <a:headEnd/>
            <a:tailEnd/>
          </a:ln>
          <a:effectLst/>
        </p:spPr>
        <p:txBody>
          <a:bodyPr>
            <a:spAutoFit/>
          </a:bodyPr>
          <a:lstStyle/>
          <a:p>
            <a:pPr algn="just">
              <a:spcBef>
                <a:spcPct val="50000"/>
              </a:spcBef>
            </a:pPr>
            <a:r>
              <a:rPr lang="el-GR"/>
              <a:t>Επιλέγουμε τον τρόπο που θα χειριστούμε τα </a:t>
            </a:r>
            <a:r>
              <a:rPr lang="en-US"/>
              <a:t>missing values</a:t>
            </a:r>
            <a:r>
              <a:rPr lang="el-GR"/>
              <a:t> και τον τρόπο που θέλουμε να εμφανίζονται τα αποτελέσματα των εκτιμημένων παραγόντων.</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42910" y="214290"/>
            <a:ext cx="6870700" cy="973138"/>
          </a:xfrm>
          <a:noFill/>
          <a:ln/>
        </p:spPr>
        <p:txBody>
          <a:bodyPr/>
          <a:lstStyle/>
          <a:p>
            <a:r>
              <a:rPr lang="el-GR" dirty="0"/>
              <a:t>Καταλληλότητα Δεδομένων</a:t>
            </a:r>
          </a:p>
        </p:txBody>
      </p:sp>
      <p:pic>
        <p:nvPicPr>
          <p:cNvPr id="76803" name="Picture 3"/>
          <p:cNvPicPr>
            <a:picLocks noChangeAspect="1" noChangeArrowheads="1"/>
          </p:cNvPicPr>
          <p:nvPr/>
        </p:nvPicPr>
        <p:blipFill>
          <a:blip r:embed="rId3" cstate="print"/>
          <a:srcRect/>
          <a:stretch>
            <a:fillRect/>
          </a:stretch>
        </p:blipFill>
        <p:spPr bwMode="auto">
          <a:xfrm>
            <a:off x="1428728" y="1643050"/>
            <a:ext cx="4824413" cy="2557462"/>
          </a:xfrm>
          <a:prstGeom prst="rect">
            <a:avLst/>
          </a:prstGeom>
          <a:noFill/>
          <a:ln w="9525">
            <a:noFill/>
            <a:miter lim="800000"/>
            <a:headEnd/>
            <a:tailEnd/>
          </a:ln>
          <a:effectLst/>
        </p:spPr>
      </p:pic>
      <p:sp>
        <p:nvSpPr>
          <p:cNvPr id="76804" name="Rectangle 4"/>
          <p:cNvSpPr>
            <a:spLocks noChangeArrowheads="1"/>
          </p:cNvSpPr>
          <p:nvPr/>
        </p:nvSpPr>
        <p:spPr bwMode="auto">
          <a:xfrm>
            <a:off x="4143372" y="2071678"/>
            <a:ext cx="1154112" cy="2016125"/>
          </a:xfrm>
          <a:prstGeom prst="rect">
            <a:avLst/>
          </a:prstGeom>
          <a:noFill/>
          <a:ln w="25400">
            <a:solidFill>
              <a:srgbClr val="FF00FF"/>
            </a:solidFill>
            <a:prstDash val="dash"/>
            <a:miter lim="800000"/>
            <a:headEnd/>
            <a:tailEnd/>
          </a:ln>
          <a:effectLst/>
        </p:spPr>
        <p:txBody>
          <a:bodyPr wrap="none" anchor="ctr"/>
          <a:lstStyle/>
          <a:p>
            <a:endParaRPr lang="el-GR"/>
          </a:p>
        </p:txBody>
      </p:sp>
      <p:sp>
        <p:nvSpPr>
          <p:cNvPr id="76805" name="Text Box 5"/>
          <p:cNvSpPr txBox="1">
            <a:spLocks noChangeArrowheads="1"/>
          </p:cNvSpPr>
          <p:nvPr/>
        </p:nvSpPr>
        <p:spPr bwMode="auto">
          <a:xfrm>
            <a:off x="755650" y="4292600"/>
            <a:ext cx="7777163" cy="925513"/>
          </a:xfrm>
          <a:prstGeom prst="rect">
            <a:avLst/>
          </a:prstGeom>
          <a:noFill/>
          <a:ln w="9525">
            <a:solidFill>
              <a:srgbClr val="FF00FF"/>
            </a:solidFill>
            <a:prstDash val="dash"/>
            <a:miter lim="800000"/>
            <a:headEnd/>
            <a:tailEnd/>
          </a:ln>
          <a:effectLst/>
        </p:spPr>
        <p:txBody>
          <a:bodyPr>
            <a:spAutoFit/>
          </a:bodyPr>
          <a:lstStyle/>
          <a:p>
            <a:pPr>
              <a:spcBef>
                <a:spcPct val="50000"/>
              </a:spcBef>
            </a:pPr>
            <a:r>
              <a:rPr lang="el-GR" dirty="0"/>
              <a:t>Υπάρχει διαφορά στις τιμές της τυπικής απόκλισης (και κατ’ επέκταση της διακύμανσης) άρα δεν φαίνεται λογικό να προχωρήσει κανείς σε ανάλυση με πίνακα διακυμάνσεων.</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152400"/>
            <a:ext cx="6870700" cy="973138"/>
          </a:xfrm>
          <a:noFill/>
          <a:ln/>
        </p:spPr>
        <p:txBody>
          <a:bodyPr/>
          <a:lstStyle/>
          <a:p>
            <a:r>
              <a:rPr lang="el-GR" dirty="0"/>
              <a:t>Καταλληλότητα Δεδομένων</a:t>
            </a:r>
          </a:p>
        </p:txBody>
      </p:sp>
      <p:pic>
        <p:nvPicPr>
          <p:cNvPr id="78854" name="Picture 6"/>
          <p:cNvPicPr>
            <a:picLocks noChangeAspect="1" noChangeArrowheads="1"/>
          </p:cNvPicPr>
          <p:nvPr/>
        </p:nvPicPr>
        <p:blipFill>
          <a:blip r:embed="rId3" cstate="print"/>
          <a:srcRect/>
          <a:stretch>
            <a:fillRect/>
          </a:stretch>
        </p:blipFill>
        <p:spPr bwMode="auto">
          <a:xfrm>
            <a:off x="428596" y="1357298"/>
            <a:ext cx="7643866" cy="3954346"/>
          </a:xfrm>
          <a:prstGeom prst="rect">
            <a:avLst/>
          </a:prstGeom>
          <a:noFill/>
          <a:ln w="9525">
            <a:noFill/>
            <a:miter lim="800000"/>
            <a:headEnd/>
            <a:tailEnd/>
          </a:ln>
          <a:effectLst/>
        </p:spPr>
      </p:pic>
      <p:sp>
        <p:nvSpPr>
          <p:cNvPr id="78855" name="Text Box 7"/>
          <p:cNvSpPr txBox="1">
            <a:spLocks noChangeArrowheads="1"/>
          </p:cNvSpPr>
          <p:nvPr/>
        </p:nvSpPr>
        <p:spPr bwMode="auto">
          <a:xfrm>
            <a:off x="214282" y="5214950"/>
            <a:ext cx="8424863" cy="276999"/>
          </a:xfrm>
          <a:prstGeom prst="rect">
            <a:avLst/>
          </a:prstGeom>
          <a:noFill/>
          <a:ln w="15875">
            <a:solidFill>
              <a:srgbClr val="00CCFF"/>
            </a:solidFill>
            <a:prstDash val="dash"/>
            <a:miter lim="800000"/>
            <a:headEnd/>
            <a:tailEnd/>
          </a:ln>
          <a:effectLst/>
        </p:spPr>
        <p:txBody>
          <a:bodyPr>
            <a:spAutoFit/>
          </a:bodyPr>
          <a:lstStyle/>
          <a:p>
            <a:r>
              <a:rPr lang="el-GR" sz="1200"/>
              <a:t>Όλες οι συσχετίσεις είναι στατιστικά σημαντικές. Ηο : ο συντελεστής συσχέτισης στον πληθυσμό είναι 0.</a:t>
            </a:r>
          </a:p>
        </p:txBody>
      </p:sp>
      <p:sp>
        <p:nvSpPr>
          <p:cNvPr id="78856" name="Rectangle 8"/>
          <p:cNvSpPr>
            <a:spLocks noChangeArrowheads="1"/>
          </p:cNvSpPr>
          <p:nvPr/>
        </p:nvSpPr>
        <p:spPr bwMode="auto">
          <a:xfrm>
            <a:off x="500035" y="3643315"/>
            <a:ext cx="7500990" cy="1428760"/>
          </a:xfrm>
          <a:prstGeom prst="rect">
            <a:avLst/>
          </a:prstGeom>
          <a:noFill/>
          <a:ln w="15875">
            <a:solidFill>
              <a:srgbClr val="00CCFF"/>
            </a:solidFill>
            <a:prstDash val="dash"/>
            <a:miter lim="800000"/>
            <a:headEnd/>
            <a:tailEnd/>
          </a:ln>
          <a:effectLst/>
        </p:spPr>
        <p:txBody>
          <a:bodyPr wrap="none" anchor="ctr"/>
          <a:lstStyle/>
          <a:p>
            <a:endParaRPr lang="el-GR"/>
          </a:p>
        </p:txBody>
      </p:sp>
      <p:sp>
        <p:nvSpPr>
          <p:cNvPr id="78857" name="Text Box 9"/>
          <p:cNvSpPr txBox="1">
            <a:spLocks noChangeArrowheads="1"/>
          </p:cNvSpPr>
          <p:nvPr/>
        </p:nvSpPr>
        <p:spPr bwMode="auto">
          <a:xfrm>
            <a:off x="428596" y="5572140"/>
            <a:ext cx="8215370" cy="276999"/>
          </a:xfrm>
          <a:prstGeom prst="rect">
            <a:avLst/>
          </a:prstGeom>
          <a:noFill/>
          <a:ln w="15875">
            <a:solidFill>
              <a:srgbClr val="FF99CC"/>
            </a:solidFill>
            <a:prstDash val="dash"/>
            <a:miter lim="800000"/>
            <a:headEnd/>
            <a:tailEnd/>
          </a:ln>
          <a:effectLst/>
        </p:spPr>
        <p:txBody>
          <a:bodyPr wrap="square">
            <a:spAutoFit/>
          </a:bodyPr>
          <a:lstStyle/>
          <a:p>
            <a:pPr>
              <a:spcBef>
                <a:spcPct val="50000"/>
              </a:spcBef>
            </a:pPr>
            <a:r>
              <a:rPr lang="el-GR" sz="1200" dirty="0"/>
              <a:t>Σχετικά μεγάλες συσχετίσεις. Η μικρότερη συσχέτιση είναι </a:t>
            </a:r>
            <a:r>
              <a:rPr lang="el-GR" sz="1200" b="1" dirty="0">
                <a:solidFill>
                  <a:srgbClr val="FF66CC"/>
                </a:solidFill>
              </a:rPr>
              <a:t>0,296</a:t>
            </a:r>
            <a:r>
              <a:rPr lang="el-GR" sz="1200" dirty="0"/>
              <a:t>, ανάμεσα στη επιτάχυνση και τη χρονιά κατασκευής</a:t>
            </a:r>
          </a:p>
        </p:txBody>
      </p:sp>
      <p:sp>
        <p:nvSpPr>
          <p:cNvPr id="78858" name="Rectangle 10"/>
          <p:cNvSpPr>
            <a:spLocks noChangeArrowheads="1"/>
          </p:cNvSpPr>
          <p:nvPr/>
        </p:nvSpPr>
        <p:spPr bwMode="auto">
          <a:xfrm>
            <a:off x="6072198" y="3286124"/>
            <a:ext cx="360363" cy="215900"/>
          </a:xfrm>
          <a:prstGeom prst="rect">
            <a:avLst/>
          </a:prstGeom>
          <a:noFill/>
          <a:ln w="19050">
            <a:solidFill>
              <a:srgbClr val="FF99CC"/>
            </a:solidFill>
            <a:miter lim="800000"/>
            <a:headEnd/>
            <a:tailEnd/>
          </a:ln>
          <a:effectLst/>
        </p:spPr>
        <p:txBody>
          <a:bodyPr wrap="none" anchor="ctr"/>
          <a:lstStyle/>
          <a:p>
            <a:endParaRPr lang="el-GR"/>
          </a:p>
        </p:txBody>
      </p:sp>
      <p:sp>
        <p:nvSpPr>
          <p:cNvPr id="78859" name="Rectangle 11"/>
          <p:cNvSpPr>
            <a:spLocks noChangeArrowheads="1"/>
          </p:cNvSpPr>
          <p:nvPr/>
        </p:nvSpPr>
        <p:spPr bwMode="auto">
          <a:xfrm>
            <a:off x="501621" y="2214555"/>
            <a:ext cx="7499403" cy="1428760"/>
          </a:xfrm>
          <a:prstGeom prst="rect">
            <a:avLst/>
          </a:prstGeom>
          <a:noFill/>
          <a:ln w="19050">
            <a:solidFill>
              <a:srgbClr val="FF99CC"/>
            </a:solidFill>
            <a:prstDash val="dash"/>
            <a:miter lim="800000"/>
            <a:headEnd/>
            <a:tailEnd/>
          </a:ln>
          <a:effectLst/>
        </p:spPr>
        <p:txBody>
          <a:bodyPr wrap="none" anchor="ctr"/>
          <a:lstStyle/>
          <a:p>
            <a:endParaRPr lang="el-GR"/>
          </a:p>
        </p:txBody>
      </p:sp>
      <p:sp>
        <p:nvSpPr>
          <p:cNvPr id="78860" name="Text Box 12"/>
          <p:cNvSpPr txBox="1">
            <a:spLocks noChangeArrowheads="1"/>
          </p:cNvSpPr>
          <p:nvPr/>
        </p:nvSpPr>
        <p:spPr bwMode="auto">
          <a:xfrm>
            <a:off x="785786" y="5929330"/>
            <a:ext cx="7705725" cy="276999"/>
          </a:xfrm>
          <a:prstGeom prst="rect">
            <a:avLst/>
          </a:prstGeom>
          <a:noFill/>
          <a:ln w="15875">
            <a:solidFill>
              <a:srgbClr val="FF6600"/>
            </a:solidFill>
            <a:prstDash val="dash"/>
            <a:miter lim="800000"/>
            <a:headEnd/>
            <a:tailEnd/>
          </a:ln>
          <a:effectLst/>
        </p:spPr>
        <p:txBody>
          <a:bodyPr>
            <a:spAutoFit/>
          </a:bodyPr>
          <a:lstStyle/>
          <a:p>
            <a:pPr>
              <a:spcBef>
                <a:spcPct val="50000"/>
              </a:spcBef>
            </a:pPr>
            <a:r>
              <a:rPr lang="el-GR" sz="1200"/>
              <a:t>Η μεταβλητή που έχει τις μικρότερες συσχετίσεις με τις υπόλοιπες είναι η Χρονιά Κατασκευής.</a:t>
            </a:r>
          </a:p>
        </p:txBody>
      </p:sp>
      <p:sp>
        <p:nvSpPr>
          <p:cNvPr id="78861" name="Rectangle 13"/>
          <p:cNvSpPr>
            <a:spLocks noChangeArrowheads="1"/>
          </p:cNvSpPr>
          <p:nvPr/>
        </p:nvSpPr>
        <p:spPr bwMode="auto">
          <a:xfrm>
            <a:off x="6500826" y="1785926"/>
            <a:ext cx="790575" cy="1943100"/>
          </a:xfrm>
          <a:prstGeom prst="rect">
            <a:avLst/>
          </a:prstGeom>
          <a:noFill/>
          <a:ln w="15875">
            <a:solidFill>
              <a:srgbClr val="FF6600"/>
            </a:solidFill>
            <a:prstDash val="dash"/>
            <a:miter lim="800000"/>
            <a:headEnd/>
            <a:tailEnd/>
          </a:ln>
          <a:effectLst/>
        </p:spPr>
        <p:txBody>
          <a:bodyPr wrap="none" anchor="ctr"/>
          <a:lstStyle/>
          <a:p>
            <a:endParaRPr lang="el-GR"/>
          </a:p>
        </p:txBody>
      </p:sp>
      <p:sp>
        <p:nvSpPr>
          <p:cNvPr id="11" name="10 - Ορθογώνιο"/>
          <p:cNvSpPr/>
          <p:nvPr/>
        </p:nvSpPr>
        <p:spPr>
          <a:xfrm>
            <a:off x="8072462" y="3571876"/>
            <a:ext cx="857256" cy="1323439"/>
          </a:xfrm>
          <a:prstGeom prst="rect">
            <a:avLst/>
          </a:prstGeom>
        </p:spPr>
        <p:txBody>
          <a:bodyPr wrap="square">
            <a:spAutoFit/>
          </a:bodyPr>
          <a:lstStyle/>
          <a:p>
            <a:r>
              <a:rPr lang="el-GR" sz="1000" dirty="0" smtClean="0">
                <a:solidFill>
                  <a:srgbClr val="FFC000"/>
                </a:solidFill>
              </a:rPr>
              <a:t>Η ορίζουσα είναι σχετικό μέτρο, επιτρέπει συγκρίσεις με άλλα σετ δεδομένων</a:t>
            </a:r>
            <a:endParaRPr lang="el-GR" sz="1000" dirty="0">
              <a:solidFill>
                <a:srgbClr val="FFC000"/>
              </a:solidFill>
            </a:endParaRPr>
          </a:p>
        </p:txBody>
      </p:sp>
      <p:sp>
        <p:nvSpPr>
          <p:cNvPr id="12" name="11 - Έλλειψη"/>
          <p:cNvSpPr/>
          <p:nvPr/>
        </p:nvSpPr>
        <p:spPr>
          <a:xfrm>
            <a:off x="714348" y="5000636"/>
            <a:ext cx="1357322" cy="21431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13 - Ευθύγραμμο βέλος σύνδεσης"/>
          <p:cNvCxnSpPr/>
          <p:nvPr/>
        </p:nvCxnSpPr>
        <p:spPr>
          <a:xfrm rot="10800000" flipV="1">
            <a:off x="2143108" y="4357694"/>
            <a:ext cx="6072230" cy="78581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152400"/>
            <a:ext cx="6870700" cy="973138"/>
          </a:xfrm>
          <a:noFill/>
          <a:ln/>
        </p:spPr>
        <p:txBody>
          <a:bodyPr/>
          <a:lstStyle/>
          <a:p>
            <a:r>
              <a:rPr lang="el-GR" dirty="0"/>
              <a:t>Καταλληλότητα Δεδομένων</a:t>
            </a:r>
          </a:p>
        </p:txBody>
      </p:sp>
      <p:pic>
        <p:nvPicPr>
          <p:cNvPr id="81923" name="Picture 3"/>
          <p:cNvPicPr>
            <a:picLocks noChangeAspect="1" noChangeArrowheads="1"/>
          </p:cNvPicPr>
          <p:nvPr/>
        </p:nvPicPr>
        <p:blipFill>
          <a:blip r:embed="rId3" cstate="print"/>
          <a:srcRect/>
          <a:stretch>
            <a:fillRect/>
          </a:stretch>
        </p:blipFill>
        <p:spPr bwMode="auto">
          <a:xfrm>
            <a:off x="1357290" y="1428736"/>
            <a:ext cx="4681537" cy="1924050"/>
          </a:xfrm>
          <a:prstGeom prst="rect">
            <a:avLst/>
          </a:prstGeom>
          <a:noFill/>
          <a:ln w="9525">
            <a:noFill/>
            <a:miter lim="800000"/>
            <a:headEnd/>
            <a:tailEnd/>
          </a:ln>
          <a:effectLst/>
        </p:spPr>
      </p:pic>
      <p:sp>
        <p:nvSpPr>
          <p:cNvPr id="81924" name="Text Box 4"/>
          <p:cNvSpPr txBox="1">
            <a:spLocks noChangeArrowheads="1"/>
          </p:cNvSpPr>
          <p:nvPr/>
        </p:nvSpPr>
        <p:spPr bwMode="auto">
          <a:xfrm>
            <a:off x="500034" y="3571876"/>
            <a:ext cx="7632700" cy="2290762"/>
          </a:xfrm>
          <a:prstGeom prst="rect">
            <a:avLst/>
          </a:prstGeom>
          <a:noFill/>
          <a:ln w="9525">
            <a:noFill/>
            <a:miter lim="800000"/>
            <a:headEnd/>
            <a:tailEnd/>
          </a:ln>
          <a:effectLst/>
        </p:spPr>
        <p:txBody>
          <a:bodyPr>
            <a:spAutoFit/>
          </a:bodyPr>
          <a:lstStyle/>
          <a:p>
            <a:pPr algn="just">
              <a:spcBef>
                <a:spcPct val="50000"/>
              </a:spcBef>
            </a:pPr>
            <a:r>
              <a:rPr lang="el-GR" dirty="0"/>
              <a:t>Το στατιστικό </a:t>
            </a:r>
            <a:r>
              <a:rPr lang="en-US" dirty="0">
                <a:solidFill>
                  <a:srgbClr val="FF0000"/>
                </a:solidFill>
              </a:rPr>
              <a:t>Kaiser-Meyer-</a:t>
            </a:r>
            <a:r>
              <a:rPr lang="en-US" dirty="0" err="1">
                <a:solidFill>
                  <a:srgbClr val="FF0000"/>
                </a:solidFill>
              </a:rPr>
              <a:t>Olkin</a:t>
            </a:r>
            <a:r>
              <a:rPr lang="en-US" dirty="0"/>
              <a:t> </a:t>
            </a:r>
            <a:r>
              <a:rPr lang="el-GR" dirty="0"/>
              <a:t>είναι αρκετά υψηλό και αυτό υποδεικνύει ότι οι συσχετίσεις ανάμεσα στα δεδομένα είναι υψηλές.  </a:t>
            </a:r>
            <a:r>
              <a:rPr lang="el-GR" dirty="0">
                <a:solidFill>
                  <a:schemeClr val="folHlink"/>
                </a:solidFill>
              </a:rPr>
              <a:t>Θυμίζουμε ότι υψηλές τιμές ΚΜΟ δείχνουν ότι τα δεδομένα είναι κατάλληλα για παραγοντική ανάλυση.</a:t>
            </a:r>
          </a:p>
          <a:p>
            <a:pPr algn="just">
              <a:spcBef>
                <a:spcPct val="50000"/>
              </a:spcBef>
            </a:pPr>
            <a:endParaRPr lang="el-GR" dirty="0">
              <a:solidFill>
                <a:schemeClr val="folHlink"/>
              </a:solidFill>
            </a:endParaRPr>
          </a:p>
          <a:p>
            <a:pPr algn="just">
              <a:spcBef>
                <a:spcPct val="50000"/>
              </a:spcBef>
            </a:pPr>
            <a:r>
              <a:rPr lang="el-GR" dirty="0"/>
              <a:t>Ο έλεγχος σφαιρικότητας του </a:t>
            </a:r>
            <a:r>
              <a:rPr lang="en-US" dirty="0">
                <a:solidFill>
                  <a:srgbClr val="00B0F0"/>
                </a:solidFill>
              </a:rPr>
              <a:t>Bartlett</a:t>
            </a:r>
            <a:r>
              <a:rPr lang="el-GR" dirty="0">
                <a:solidFill>
                  <a:srgbClr val="00B0F0"/>
                </a:solidFill>
              </a:rPr>
              <a:t> </a:t>
            </a:r>
            <a:r>
              <a:rPr lang="el-GR" dirty="0"/>
              <a:t>απορρίπτει τη μηδενική υπόθεση ότι ο πίνακας συσχέτισης είναι ο μοναδιαίος.</a:t>
            </a:r>
            <a:endParaRPr lang="el-GR" dirty="0">
              <a:solidFill>
                <a:schemeClr val="folHlink"/>
              </a:solidFill>
            </a:endParaRPr>
          </a:p>
        </p:txBody>
      </p:sp>
      <p:sp>
        <p:nvSpPr>
          <p:cNvPr id="5" name="4 - Έλλειψη"/>
          <p:cNvSpPr/>
          <p:nvPr/>
        </p:nvSpPr>
        <p:spPr>
          <a:xfrm>
            <a:off x="5000628" y="1785926"/>
            <a:ext cx="1000132"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Έλλειψη"/>
          <p:cNvSpPr/>
          <p:nvPr/>
        </p:nvSpPr>
        <p:spPr>
          <a:xfrm>
            <a:off x="4857752" y="2500306"/>
            <a:ext cx="1071570" cy="71438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42910" y="214290"/>
            <a:ext cx="6870700" cy="973138"/>
          </a:xfrm>
          <a:noFill/>
          <a:ln/>
        </p:spPr>
        <p:txBody>
          <a:bodyPr/>
          <a:lstStyle/>
          <a:p>
            <a:r>
              <a:rPr lang="el-GR" dirty="0"/>
              <a:t>Καταλληλότητα Δεδομένων</a:t>
            </a:r>
          </a:p>
        </p:txBody>
      </p:sp>
      <p:sp>
        <p:nvSpPr>
          <p:cNvPr id="82947" name="Text Box 3"/>
          <p:cNvSpPr txBox="1">
            <a:spLocks noChangeArrowheads="1"/>
          </p:cNvSpPr>
          <p:nvPr/>
        </p:nvSpPr>
        <p:spPr bwMode="auto">
          <a:xfrm>
            <a:off x="971550" y="1844675"/>
            <a:ext cx="7632700" cy="3390900"/>
          </a:xfrm>
          <a:prstGeom prst="rect">
            <a:avLst/>
          </a:prstGeom>
          <a:noFill/>
          <a:ln w="9525">
            <a:noFill/>
            <a:miter lim="800000"/>
            <a:headEnd/>
            <a:tailEnd/>
          </a:ln>
          <a:effectLst/>
        </p:spPr>
        <p:txBody>
          <a:bodyPr>
            <a:spAutoFit/>
          </a:bodyPr>
          <a:lstStyle/>
          <a:p>
            <a:pPr>
              <a:spcBef>
                <a:spcPct val="50000"/>
              </a:spcBef>
            </a:pPr>
            <a:r>
              <a:rPr lang="el-GR" dirty="0"/>
              <a:t>Όλα τα στοιχεία δείχνουν ότι τα δεδομένα είναι κατάλληλα για να προχωρήσουμε σε Παραγοντική Ανάλυση.</a:t>
            </a:r>
          </a:p>
          <a:p>
            <a:pPr>
              <a:spcBef>
                <a:spcPct val="50000"/>
              </a:spcBef>
            </a:pPr>
            <a:endParaRPr lang="el-GR" dirty="0"/>
          </a:p>
          <a:p>
            <a:pPr>
              <a:spcBef>
                <a:spcPct val="50000"/>
              </a:spcBef>
            </a:pPr>
            <a:r>
              <a:rPr lang="el-GR" dirty="0">
                <a:solidFill>
                  <a:srgbClr val="FF0000"/>
                </a:solidFill>
              </a:rPr>
              <a:t>Είναι όμως όλες οι μεταβλητές κατάλληλες για να χρησιμοποιηθούν στο μοντέλο? </a:t>
            </a:r>
          </a:p>
          <a:p>
            <a:pPr>
              <a:spcBef>
                <a:spcPct val="50000"/>
              </a:spcBef>
            </a:pPr>
            <a:endParaRPr lang="el-GR" dirty="0"/>
          </a:p>
          <a:p>
            <a:pPr>
              <a:spcBef>
                <a:spcPct val="50000"/>
              </a:spcBef>
            </a:pPr>
            <a:r>
              <a:rPr lang="el-GR" dirty="0"/>
              <a:t>Για να το εξετάσουμε αυτό χρησιμοποιούμε την τιμή </a:t>
            </a:r>
            <a:r>
              <a:rPr lang="en-US" dirty="0">
                <a:solidFill>
                  <a:srgbClr val="FF0000"/>
                </a:solidFill>
              </a:rPr>
              <a:t>MSA </a:t>
            </a:r>
            <a:r>
              <a:rPr lang="en-US" dirty="0"/>
              <a:t>(</a:t>
            </a:r>
            <a:r>
              <a:rPr lang="el-GR" dirty="0"/>
              <a:t>Μέτρο της Δειγματικής Καταλληλότητας). Θυμίζουμε ότι τιμές κοντά στο 1 είναι ενδείξεις ότι η μεταβλητή είναι πολύ καλή για να χρησιμοποιηθεί στην ανάλυση. </a:t>
            </a:r>
            <a:endParaRPr lang="el-GR" dirty="0">
              <a:solidFill>
                <a:schemeClr val="tx2"/>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152400"/>
            <a:ext cx="6870700" cy="973138"/>
          </a:xfrm>
          <a:noFill/>
          <a:ln/>
        </p:spPr>
        <p:txBody>
          <a:bodyPr/>
          <a:lstStyle/>
          <a:p>
            <a:r>
              <a:rPr lang="el-GR" dirty="0"/>
              <a:t>Καταλληλότητα Δεδομένων</a:t>
            </a:r>
          </a:p>
        </p:txBody>
      </p:sp>
      <p:pic>
        <p:nvPicPr>
          <p:cNvPr id="83971" name="Picture 3"/>
          <p:cNvPicPr>
            <a:picLocks noChangeAspect="1" noChangeArrowheads="1"/>
          </p:cNvPicPr>
          <p:nvPr/>
        </p:nvPicPr>
        <p:blipFill>
          <a:blip r:embed="rId3" cstate="print"/>
          <a:srcRect/>
          <a:stretch>
            <a:fillRect/>
          </a:stretch>
        </p:blipFill>
        <p:spPr bwMode="auto">
          <a:xfrm>
            <a:off x="468313" y="1357298"/>
            <a:ext cx="8408987" cy="3776676"/>
          </a:xfrm>
          <a:prstGeom prst="rect">
            <a:avLst/>
          </a:prstGeom>
          <a:noFill/>
          <a:ln w="9525">
            <a:noFill/>
            <a:miter lim="800000"/>
            <a:headEnd/>
            <a:tailEnd/>
          </a:ln>
          <a:effectLst/>
        </p:spPr>
      </p:pic>
      <p:sp>
        <p:nvSpPr>
          <p:cNvPr id="83972" name="Rectangle 4"/>
          <p:cNvSpPr>
            <a:spLocks noChangeArrowheads="1"/>
          </p:cNvSpPr>
          <p:nvPr/>
        </p:nvSpPr>
        <p:spPr bwMode="auto">
          <a:xfrm>
            <a:off x="3571868" y="3500439"/>
            <a:ext cx="431800" cy="214314"/>
          </a:xfrm>
          <a:prstGeom prst="rect">
            <a:avLst/>
          </a:prstGeom>
          <a:noFill/>
          <a:ln w="22225">
            <a:solidFill>
              <a:srgbClr val="FF99CC"/>
            </a:solidFill>
            <a:miter lim="800000"/>
            <a:headEnd/>
            <a:tailEnd/>
          </a:ln>
          <a:effectLst/>
        </p:spPr>
        <p:txBody>
          <a:bodyPr wrap="none" anchor="ctr"/>
          <a:lstStyle/>
          <a:p>
            <a:endParaRPr lang="el-GR"/>
          </a:p>
        </p:txBody>
      </p:sp>
      <p:sp>
        <p:nvSpPr>
          <p:cNvPr id="83973" name="Rectangle 5"/>
          <p:cNvSpPr>
            <a:spLocks noChangeArrowheads="1"/>
          </p:cNvSpPr>
          <p:nvPr/>
        </p:nvSpPr>
        <p:spPr bwMode="auto">
          <a:xfrm>
            <a:off x="4429124" y="3714752"/>
            <a:ext cx="431800" cy="287337"/>
          </a:xfrm>
          <a:prstGeom prst="rect">
            <a:avLst/>
          </a:prstGeom>
          <a:noFill/>
          <a:ln w="22225">
            <a:solidFill>
              <a:srgbClr val="FF99CC"/>
            </a:solidFill>
            <a:miter lim="800000"/>
            <a:headEnd/>
            <a:tailEnd/>
          </a:ln>
          <a:effectLst/>
        </p:spPr>
        <p:txBody>
          <a:bodyPr wrap="none" anchor="ctr"/>
          <a:lstStyle/>
          <a:p>
            <a:endParaRPr lang="el-GR"/>
          </a:p>
        </p:txBody>
      </p:sp>
      <p:sp>
        <p:nvSpPr>
          <p:cNvPr id="83974" name="Rectangle 6"/>
          <p:cNvSpPr>
            <a:spLocks noChangeArrowheads="1"/>
          </p:cNvSpPr>
          <p:nvPr/>
        </p:nvSpPr>
        <p:spPr bwMode="auto">
          <a:xfrm>
            <a:off x="5214942" y="3929067"/>
            <a:ext cx="431800" cy="214314"/>
          </a:xfrm>
          <a:prstGeom prst="rect">
            <a:avLst/>
          </a:prstGeom>
          <a:noFill/>
          <a:ln w="22225">
            <a:solidFill>
              <a:srgbClr val="FF99CC"/>
            </a:solidFill>
            <a:miter lim="800000"/>
            <a:headEnd/>
            <a:tailEnd/>
          </a:ln>
          <a:effectLst/>
        </p:spPr>
        <p:txBody>
          <a:bodyPr wrap="none" anchor="ctr"/>
          <a:lstStyle/>
          <a:p>
            <a:endParaRPr lang="el-GR"/>
          </a:p>
        </p:txBody>
      </p:sp>
      <p:sp>
        <p:nvSpPr>
          <p:cNvPr id="83975" name="Rectangle 7"/>
          <p:cNvSpPr>
            <a:spLocks noChangeArrowheads="1"/>
          </p:cNvSpPr>
          <p:nvPr/>
        </p:nvSpPr>
        <p:spPr bwMode="auto">
          <a:xfrm>
            <a:off x="6000760" y="4143380"/>
            <a:ext cx="431800" cy="214314"/>
          </a:xfrm>
          <a:prstGeom prst="rect">
            <a:avLst/>
          </a:prstGeom>
          <a:noFill/>
          <a:ln w="22225">
            <a:solidFill>
              <a:srgbClr val="FF99CC"/>
            </a:solidFill>
            <a:miter lim="800000"/>
            <a:headEnd/>
            <a:tailEnd/>
          </a:ln>
          <a:effectLst/>
        </p:spPr>
        <p:txBody>
          <a:bodyPr wrap="none" anchor="ctr"/>
          <a:lstStyle/>
          <a:p>
            <a:endParaRPr lang="el-GR"/>
          </a:p>
        </p:txBody>
      </p:sp>
      <p:sp>
        <p:nvSpPr>
          <p:cNvPr id="83976" name="Rectangle 8"/>
          <p:cNvSpPr>
            <a:spLocks noChangeArrowheads="1"/>
          </p:cNvSpPr>
          <p:nvPr/>
        </p:nvSpPr>
        <p:spPr bwMode="auto">
          <a:xfrm>
            <a:off x="6804025" y="4286256"/>
            <a:ext cx="431800" cy="222244"/>
          </a:xfrm>
          <a:prstGeom prst="rect">
            <a:avLst/>
          </a:prstGeom>
          <a:noFill/>
          <a:ln w="22225">
            <a:solidFill>
              <a:srgbClr val="FF99CC"/>
            </a:solidFill>
            <a:miter lim="800000"/>
            <a:headEnd/>
            <a:tailEnd/>
          </a:ln>
          <a:effectLst/>
        </p:spPr>
        <p:txBody>
          <a:bodyPr wrap="none" anchor="ctr"/>
          <a:lstStyle/>
          <a:p>
            <a:endParaRPr lang="el-GR"/>
          </a:p>
        </p:txBody>
      </p:sp>
      <p:sp>
        <p:nvSpPr>
          <p:cNvPr id="83977" name="Rectangle 9"/>
          <p:cNvSpPr>
            <a:spLocks noChangeArrowheads="1"/>
          </p:cNvSpPr>
          <p:nvPr/>
        </p:nvSpPr>
        <p:spPr bwMode="auto">
          <a:xfrm>
            <a:off x="7667625" y="4500570"/>
            <a:ext cx="431800" cy="223830"/>
          </a:xfrm>
          <a:prstGeom prst="rect">
            <a:avLst/>
          </a:prstGeom>
          <a:noFill/>
          <a:ln w="22225">
            <a:solidFill>
              <a:srgbClr val="FF99CC"/>
            </a:solidFill>
            <a:miter lim="800000"/>
            <a:headEnd/>
            <a:tailEnd/>
          </a:ln>
          <a:effectLst/>
        </p:spPr>
        <p:txBody>
          <a:bodyPr wrap="none" anchor="ctr"/>
          <a:lstStyle/>
          <a:p>
            <a:endParaRPr lang="el-GR"/>
          </a:p>
        </p:txBody>
      </p:sp>
      <p:sp>
        <p:nvSpPr>
          <p:cNvPr id="83978" name="Rectangle 10"/>
          <p:cNvSpPr>
            <a:spLocks noChangeArrowheads="1"/>
          </p:cNvSpPr>
          <p:nvPr/>
        </p:nvSpPr>
        <p:spPr bwMode="auto">
          <a:xfrm>
            <a:off x="8388350" y="4714884"/>
            <a:ext cx="431800" cy="225416"/>
          </a:xfrm>
          <a:prstGeom prst="rect">
            <a:avLst/>
          </a:prstGeom>
          <a:noFill/>
          <a:ln w="22225">
            <a:solidFill>
              <a:srgbClr val="FF99CC"/>
            </a:solidFill>
            <a:miter lim="800000"/>
            <a:headEnd/>
            <a:tailEnd/>
          </a:ln>
          <a:effectLst/>
        </p:spPr>
        <p:txBody>
          <a:bodyPr wrap="none" anchor="ctr"/>
          <a:lstStyle/>
          <a:p>
            <a:endParaRPr lang="el-GR"/>
          </a:p>
        </p:txBody>
      </p:sp>
      <p:sp>
        <p:nvSpPr>
          <p:cNvPr id="83979" name="Text Box 11"/>
          <p:cNvSpPr txBox="1">
            <a:spLocks noChangeArrowheads="1"/>
          </p:cNvSpPr>
          <p:nvPr/>
        </p:nvSpPr>
        <p:spPr bwMode="auto">
          <a:xfrm>
            <a:off x="611188" y="5013325"/>
            <a:ext cx="8178800" cy="738664"/>
          </a:xfrm>
          <a:prstGeom prst="rect">
            <a:avLst/>
          </a:prstGeom>
          <a:noFill/>
          <a:ln w="9525">
            <a:noFill/>
            <a:miter lim="800000"/>
            <a:headEnd/>
            <a:tailEnd/>
          </a:ln>
          <a:effectLst/>
        </p:spPr>
        <p:txBody>
          <a:bodyPr>
            <a:spAutoFit/>
          </a:bodyPr>
          <a:lstStyle/>
          <a:p>
            <a:r>
              <a:rPr lang="el-GR" sz="1400" dirty="0">
                <a:solidFill>
                  <a:srgbClr val="FF66CC"/>
                </a:solidFill>
              </a:rPr>
              <a:t>Οι τιμές </a:t>
            </a:r>
            <a:r>
              <a:rPr lang="en-US" sz="1400" dirty="0">
                <a:solidFill>
                  <a:srgbClr val="FF66CC"/>
                </a:solidFill>
              </a:rPr>
              <a:t>MSA</a:t>
            </a:r>
            <a:r>
              <a:rPr lang="el-GR" sz="1400" dirty="0">
                <a:solidFill>
                  <a:srgbClr val="FF66CC"/>
                </a:solidFill>
              </a:rPr>
              <a:t> για κάθε μεταβλητή είναι σχετικά υψηλές. Η μεταβλητή Χρονιά Κατασκευής έχει τη χαμηλότερη τιμή, που σημαίνει ότι είναι η λιγότερη σχετική από </a:t>
            </a:r>
            <a:r>
              <a:rPr lang="el-GR" sz="1400" dirty="0" smtClean="0">
                <a:solidFill>
                  <a:srgbClr val="FF66CC"/>
                </a:solidFill>
              </a:rPr>
              <a:t>τις</a:t>
            </a:r>
            <a:r>
              <a:rPr lang="en-US" sz="1400" dirty="0" smtClean="0">
                <a:solidFill>
                  <a:srgbClr val="FF66CC"/>
                </a:solidFill>
              </a:rPr>
              <a:t> </a:t>
            </a:r>
            <a:r>
              <a:rPr lang="el-GR" sz="1400" dirty="0" smtClean="0">
                <a:solidFill>
                  <a:srgbClr val="FF66CC"/>
                </a:solidFill>
              </a:rPr>
              <a:t>υπόλοιπες</a:t>
            </a:r>
            <a:r>
              <a:rPr lang="el-GR" sz="1400" dirty="0">
                <a:solidFill>
                  <a:srgbClr val="FF66CC"/>
                </a:solidFill>
              </a:rPr>
              <a:t>. Παρόλα αυτά όλες οι τιμές κρίνονται ικανοποιητικές και οι μεταβλητές είναι κατάλληλες για την ανάλυση. </a:t>
            </a:r>
          </a:p>
        </p:txBody>
      </p:sp>
      <p:sp>
        <p:nvSpPr>
          <p:cNvPr id="83980" name="Rectangle 12"/>
          <p:cNvSpPr>
            <a:spLocks noChangeArrowheads="1"/>
          </p:cNvSpPr>
          <p:nvPr/>
        </p:nvSpPr>
        <p:spPr bwMode="auto">
          <a:xfrm>
            <a:off x="3492500" y="3786190"/>
            <a:ext cx="503238" cy="1155698"/>
          </a:xfrm>
          <a:prstGeom prst="rect">
            <a:avLst/>
          </a:prstGeom>
          <a:noFill/>
          <a:ln w="22225">
            <a:solidFill>
              <a:srgbClr val="666699"/>
            </a:solidFill>
            <a:miter lim="800000"/>
            <a:headEnd/>
            <a:tailEnd/>
          </a:ln>
          <a:effectLst/>
        </p:spPr>
        <p:txBody>
          <a:bodyPr wrap="none" anchor="ctr"/>
          <a:lstStyle/>
          <a:p>
            <a:pPr algn="ctr"/>
            <a:endParaRPr lang="el-GR">
              <a:solidFill>
                <a:srgbClr val="3399FF"/>
              </a:solidFill>
            </a:endParaRPr>
          </a:p>
        </p:txBody>
      </p:sp>
      <p:sp>
        <p:nvSpPr>
          <p:cNvPr id="83981" name="Text Box 13"/>
          <p:cNvSpPr txBox="1">
            <a:spLocks noChangeArrowheads="1"/>
          </p:cNvSpPr>
          <p:nvPr/>
        </p:nvSpPr>
        <p:spPr bwMode="auto">
          <a:xfrm>
            <a:off x="785786" y="5715016"/>
            <a:ext cx="8137525" cy="523220"/>
          </a:xfrm>
          <a:prstGeom prst="rect">
            <a:avLst/>
          </a:prstGeom>
          <a:noFill/>
          <a:ln w="9525">
            <a:noFill/>
            <a:miter lim="800000"/>
            <a:headEnd/>
            <a:tailEnd/>
          </a:ln>
          <a:effectLst/>
        </p:spPr>
        <p:txBody>
          <a:bodyPr>
            <a:spAutoFit/>
          </a:bodyPr>
          <a:lstStyle/>
          <a:p>
            <a:pPr>
              <a:spcBef>
                <a:spcPct val="50000"/>
              </a:spcBef>
            </a:pPr>
            <a:r>
              <a:rPr lang="el-GR" sz="1400" dirty="0">
                <a:solidFill>
                  <a:srgbClr val="336699"/>
                </a:solidFill>
              </a:rPr>
              <a:t>Στη μη διαγώνιο βρίσκονται οι τιμές του συντελεστή μερικής συσχέτισης των δύο μεταβλητών, όταν εξουδετερώσουμε την επίδραση των υπόλοιπων με αντίστροφο όμως πρόσημο.</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152400"/>
            <a:ext cx="6870700" cy="973138"/>
          </a:xfrm>
          <a:noFill/>
          <a:ln/>
        </p:spPr>
        <p:txBody>
          <a:bodyPr/>
          <a:lstStyle/>
          <a:p>
            <a:r>
              <a:rPr lang="el-GR" dirty="0"/>
              <a:t>Επιλογή Αριθμού Παραγόντων</a:t>
            </a:r>
          </a:p>
        </p:txBody>
      </p:sp>
      <p:pic>
        <p:nvPicPr>
          <p:cNvPr id="84995" name="Picture 3"/>
          <p:cNvPicPr>
            <a:picLocks noChangeAspect="1" noChangeArrowheads="1"/>
          </p:cNvPicPr>
          <p:nvPr/>
        </p:nvPicPr>
        <p:blipFill>
          <a:blip r:embed="rId3" cstate="print"/>
          <a:srcRect/>
          <a:stretch>
            <a:fillRect/>
          </a:stretch>
        </p:blipFill>
        <p:spPr bwMode="auto">
          <a:xfrm>
            <a:off x="265100" y="1639879"/>
            <a:ext cx="8382000" cy="2133600"/>
          </a:xfrm>
          <a:prstGeom prst="rect">
            <a:avLst/>
          </a:prstGeom>
          <a:noFill/>
          <a:ln w="9525">
            <a:noFill/>
            <a:miter lim="800000"/>
            <a:headEnd/>
            <a:tailEnd/>
          </a:ln>
          <a:effectLst/>
        </p:spPr>
      </p:pic>
      <p:sp>
        <p:nvSpPr>
          <p:cNvPr id="84996" name="Litebulb"/>
          <p:cNvSpPr>
            <a:spLocks noEditPoints="1" noChangeArrowheads="1"/>
          </p:cNvSpPr>
          <p:nvPr/>
        </p:nvSpPr>
        <p:spPr bwMode="auto">
          <a:xfrm>
            <a:off x="285720" y="4214818"/>
            <a:ext cx="360362" cy="576263"/>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00"/>
          </a:solidFill>
          <a:ln w="57150">
            <a:solidFill>
              <a:srgbClr val="000000"/>
            </a:solidFill>
            <a:miter lim="800000"/>
            <a:headEnd/>
            <a:tailEnd/>
          </a:ln>
        </p:spPr>
        <p:txBody>
          <a:bodyPr/>
          <a:lstStyle/>
          <a:p>
            <a:endParaRPr lang="el-GR"/>
          </a:p>
        </p:txBody>
      </p:sp>
      <p:sp>
        <p:nvSpPr>
          <p:cNvPr id="84998" name="Text Box 6"/>
          <p:cNvSpPr txBox="1">
            <a:spLocks noChangeArrowheads="1"/>
          </p:cNvSpPr>
          <p:nvPr/>
        </p:nvSpPr>
        <p:spPr bwMode="auto">
          <a:xfrm>
            <a:off x="717520" y="4070356"/>
            <a:ext cx="8064500" cy="862012"/>
          </a:xfrm>
          <a:prstGeom prst="rect">
            <a:avLst/>
          </a:prstGeom>
          <a:noFill/>
          <a:ln w="25400">
            <a:solidFill>
              <a:schemeClr val="accent1"/>
            </a:solidFill>
            <a:prstDash val="dash"/>
            <a:miter lim="800000"/>
            <a:headEnd/>
            <a:tailEnd/>
          </a:ln>
          <a:effectLst/>
        </p:spPr>
        <p:txBody>
          <a:bodyPr>
            <a:spAutoFit/>
          </a:bodyPr>
          <a:lstStyle/>
          <a:p>
            <a:pPr>
              <a:spcBef>
                <a:spcPct val="50000"/>
              </a:spcBef>
            </a:pPr>
            <a:r>
              <a:rPr lang="el-GR" sz="1400" dirty="0"/>
              <a:t>Η επιλογή του αριθμού των παραγόντων εξαρτάται από τη μέθοδο εκτίμησης.</a:t>
            </a:r>
          </a:p>
          <a:p>
            <a:pPr>
              <a:spcBef>
                <a:spcPct val="50000"/>
              </a:spcBef>
            </a:pPr>
            <a:r>
              <a:rPr lang="el-GR" sz="1400" dirty="0"/>
              <a:t>Όμως, κριτήρια βασισμένα στις </a:t>
            </a:r>
            <a:r>
              <a:rPr lang="el-GR" sz="1400" dirty="0" err="1"/>
              <a:t>ιδιοτιμές</a:t>
            </a:r>
            <a:r>
              <a:rPr lang="el-GR" sz="1400" dirty="0"/>
              <a:t> χρησιμοποιούνται συχνά στην πράξη άσχετα από τη μέθοδο </a:t>
            </a:r>
            <a:r>
              <a:rPr lang="el-GR" sz="1400" dirty="0" smtClean="0"/>
              <a:t>εκτίμησης</a:t>
            </a:r>
            <a:r>
              <a:rPr lang="en-US" sz="1400" dirty="0" smtClean="0"/>
              <a:t> (</a:t>
            </a:r>
            <a:r>
              <a:rPr lang="el-GR" sz="1400" dirty="0" smtClean="0"/>
              <a:t>Κανόνας του </a:t>
            </a:r>
            <a:r>
              <a:rPr lang="en-US" sz="1400" dirty="0" smtClean="0"/>
              <a:t>Kaiser, </a:t>
            </a:r>
            <a:r>
              <a:rPr lang="el-GR" sz="1400" dirty="0" smtClean="0"/>
              <a:t>ποσοστό της διακύμανσης που εξηγείται ή </a:t>
            </a:r>
            <a:r>
              <a:rPr lang="en-US" sz="1400" dirty="0" err="1" smtClean="0"/>
              <a:t>scree</a:t>
            </a:r>
            <a:r>
              <a:rPr lang="en-US" sz="1400" dirty="0" smtClean="0"/>
              <a:t> plot).</a:t>
            </a:r>
            <a:endParaRPr lang="el-GR" sz="1400" dirty="0"/>
          </a:p>
        </p:txBody>
      </p:sp>
      <p:sp>
        <p:nvSpPr>
          <p:cNvPr id="84999" name="Rectangle 7"/>
          <p:cNvSpPr>
            <a:spLocks noChangeArrowheads="1"/>
          </p:cNvSpPr>
          <p:nvPr/>
        </p:nvSpPr>
        <p:spPr bwMode="auto">
          <a:xfrm>
            <a:off x="2786050" y="2143116"/>
            <a:ext cx="935038" cy="576263"/>
          </a:xfrm>
          <a:prstGeom prst="rect">
            <a:avLst/>
          </a:prstGeom>
          <a:noFill/>
          <a:ln w="19050">
            <a:solidFill>
              <a:srgbClr val="FF00FF"/>
            </a:solidFill>
            <a:prstDash val="dash"/>
            <a:miter lim="800000"/>
            <a:headEnd/>
            <a:tailEnd/>
          </a:ln>
          <a:effectLst/>
        </p:spPr>
        <p:txBody>
          <a:bodyPr wrap="none" anchor="ctr"/>
          <a:lstStyle/>
          <a:p>
            <a:endParaRPr lang="el-GR"/>
          </a:p>
        </p:txBody>
      </p:sp>
      <p:sp>
        <p:nvSpPr>
          <p:cNvPr id="85000" name="Text Box 8"/>
          <p:cNvSpPr txBox="1">
            <a:spLocks noChangeArrowheads="1"/>
          </p:cNvSpPr>
          <p:nvPr/>
        </p:nvSpPr>
        <p:spPr bwMode="auto">
          <a:xfrm>
            <a:off x="861982" y="5294318"/>
            <a:ext cx="7848600" cy="366713"/>
          </a:xfrm>
          <a:prstGeom prst="rect">
            <a:avLst/>
          </a:prstGeom>
          <a:noFill/>
          <a:ln w="9525">
            <a:noFill/>
            <a:miter lim="800000"/>
            <a:headEnd/>
            <a:tailEnd/>
          </a:ln>
          <a:effectLst/>
        </p:spPr>
        <p:txBody>
          <a:bodyPr>
            <a:spAutoFit/>
          </a:bodyPr>
          <a:lstStyle/>
          <a:p>
            <a:pPr>
              <a:spcBef>
                <a:spcPct val="50000"/>
              </a:spcBef>
            </a:pPr>
            <a:r>
              <a:rPr lang="el-GR">
                <a:solidFill>
                  <a:srgbClr val="FF66CC"/>
                </a:solidFill>
              </a:rPr>
              <a:t>Δύο παράγοντες εξηγούν πάνω από το 80% της διακύμανσης.</a:t>
            </a:r>
          </a:p>
        </p:txBody>
      </p:sp>
      <p:sp>
        <p:nvSpPr>
          <p:cNvPr id="8" name="7 - Ορθογώνιο"/>
          <p:cNvSpPr/>
          <p:nvPr/>
        </p:nvSpPr>
        <p:spPr>
          <a:xfrm>
            <a:off x="357158" y="1928802"/>
            <a:ext cx="3286148" cy="18573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152400"/>
            <a:ext cx="6870700" cy="973138"/>
          </a:xfrm>
          <a:noFill/>
          <a:ln/>
        </p:spPr>
        <p:txBody>
          <a:bodyPr/>
          <a:lstStyle/>
          <a:p>
            <a:r>
              <a:rPr lang="el-GR" dirty="0"/>
              <a:t>Επιλογή Αριθμού Παραγόντων</a:t>
            </a:r>
          </a:p>
        </p:txBody>
      </p:sp>
      <p:pic>
        <p:nvPicPr>
          <p:cNvPr id="88072" name="Picture 8"/>
          <p:cNvPicPr>
            <a:picLocks noChangeAspect="1" noChangeArrowheads="1"/>
          </p:cNvPicPr>
          <p:nvPr/>
        </p:nvPicPr>
        <p:blipFill>
          <a:blip r:embed="rId3" cstate="print"/>
          <a:srcRect/>
          <a:stretch>
            <a:fillRect/>
          </a:stretch>
        </p:blipFill>
        <p:spPr bwMode="auto">
          <a:xfrm>
            <a:off x="642910" y="1500174"/>
            <a:ext cx="5759450" cy="4606925"/>
          </a:xfrm>
          <a:prstGeom prst="rect">
            <a:avLst/>
          </a:prstGeom>
          <a:noFill/>
          <a:ln w="9525">
            <a:noFill/>
            <a:miter lim="800000"/>
            <a:headEnd/>
            <a:tailEnd/>
          </a:ln>
          <a:effectLst/>
        </p:spPr>
      </p:pic>
      <p:sp>
        <p:nvSpPr>
          <p:cNvPr id="88073" name="Text Box 9"/>
          <p:cNvSpPr txBox="1">
            <a:spLocks noChangeArrowheads="1"/>
          </p:cNvSpPr>
          <p:nvPr/>
        </p:nvSpPr>
        <p:spPr bwMode="auto">
          <a:xfrm>
            <a:off x="6443663" y="2852738"/>
            <a:ext cx="2089150" cy="1465262"/>
          </a:xfrm>
          <a:prstGeom prst="rect">
            <a:avLst/>
          </a:prstGeom>
          <a:noFill/>
          <a:ln w="9525">
            <a:noFill/>
            <a:miter lim="800000"/>
            <a:headEnd/>
            <a:tailEnd/>
          </a:ln>
          <a:effectLst/>
        </p:spPr>
        <p:txBody>
          <a:bodyPr>
            <a:spAutoFit/>
          </a:bodyPr>
          <a:lstStyle/>
          <a:p>
            <a:pPr>
              <a:spcBef>
                <a:spcPct val="50000"/>
              </a:spcBef>
            </a:pPr>
            <a:r>
              <a:rPr lang="el-GR"/>
              <a:t>Από το </a:t>
            </a:r>
            <a:r>
              <a:rPr lang="en-US"/>
              <a:t>scree plot </a:t>
            </a:r>
            <a:r>
              <a:rPr lang="el-GR"/>
              <a:t>φαίνεται ότι δύο παράγοντες θα πρέπει να εκτιμηθούν.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14348" y="642918"/>
            <a:ext cx="6870700" cy="576262"/>
          </a:xfrm>
        </p:spPr>
        <p:txBody>
          <a:bodyPr/>
          <a:lstStyle/>
          <a:p>
            <a:r>
              <a:rPr lang="el-GR" dirty="0"/>
              <a:t>Σκοπός Παραγοντικής Ανάλυσης</a:t>
            </a:r>
          </a:p>
        </p:txBody>
      </p:sp>
      <p:sp>
        <p:nvSpPr>
          <p:cNvPr id="12291" name="Rectangle 3"/>
          <p:cNvSpPr>
            <a:spLocks noGrp="1" noChangeArrowheads="1"/>
          </p:cNvSpPr>
          <p:nvPr>
            <p:ph type="body" idx="1"/>
          </p:nvPr>
        </p:nvSpPr>
        <p:spPr>
          <a:xfrm>
            <a:off x="571472" y="1571613"/>
            <a:ext cx="8064500" cy="4572032"/>
          </a:xfrm>
        </p:spPr>
        <p:txBody>
          <a:bodyPr/>
          <a:lstStyle/>
          <a:p>
            <a:pPr algn="just">
              <a:lnSpc>
                <a:spcPct val="80000"/>
              </a:lnSpc>
            </a:pPr>
            <a:r>
              <a:rPr lang="el-GR" sz="1800" dirty="0"/>
              <a:t>Σκοπός της ανάλυσης είναι η ύπαρξη κοινών παραγόντων ανάμεσα σε μια ομάδα μεταβλητών. Εκφράζοντας αυτούς τους παράγοντες</a:t>
            </a:r>
            <a:r>
              <a:rPr lang="en-US" sz="1800" dirty="0"/>
              <a:t>,</a:t>
            </a:r>
            <a:r>
              <a:rPr lang="el-GR" sz="1800" dirty="0"/>
              <a:t> που δεν είναι υπαρκτή ποσότητα αλλά την κατασκευάζουμε</a:t>
            </a:r>
            <a:r>
              <a:rPr lang="en-US" sz="1800" dirty="0"/>
              <a:t>,</a:t>
            </a:r>
            <a:r>
              <a:rPr lang="el-GR" sz="1800" dirty="0"/>
              <a:t> μπορούμε</a:t>
            </a:r>
            <a:r>
              <a:rPr lang="el-GR" sz="1800" dirty="0" smtClean="0"/>
              <a:t>:</a:t>
            </a:r>
          </a:p>
          <a:p>
            <a:pPr algn="just">
              <a:lnSpc>
                <a:spcPct val="80000"/>
              </a:lnSpc>
            </a:pPr>
            <a:endParaRPr lang="el-GR" sz="1800" dirty="0"/>
          </a:p>
          <a:p>
            <a:pPr lvl="1" algn="just">
              <a:lnSpc>
                <a:spcPct val="80000"/>
              </a:lnSpc>
            </a:pPr>
            <a:r>
              <a:rPr lang="el-GR" sz="1800" dirty="0"/>
              <a:t>Να </a:t>
            </a:r>
            <a:r>
              <a:rPr lang="el-GR" sz="1800" i="1" dirty="0"/>
              <a:t>μειώσουμε</a:t>
            </a:r>
            <a:r>
              <a:rPr lang="el-GR" sz="1800" dirty="0"/>
              <a:t> τις διαστάσεις του προβλήματος</a:t>
            </a:r>
          </a:p>
          <a:p>
            <a:pPr lvl="1" algn="just">
              <a:lnSpc>
                <a:spcPct val="80000"/>
              </a:lnSpc>
            </a:pPr>
            <a:r>
              <a:rPr lang="el-GR" sz="1800" dirty="0"/>
              <a:t>Να </a:t>
            </a:r>
            <a:r>
              <a:rPr lang="el-GR" sz="1800" i="1" dirty="0"/>
              <a:t>δημιουργήσουμε</a:t>
            </a:r>
            <a:r>
              <a:rPr lang="el-GR" sz="1800" dirty="0"/>
              <a:t> </a:t>
            </a:r>
            <a:r>
              <a:rPr lang="el-GR" sz="1800" dirty="0">
                <a:solidFill>
                  <a:srgbClr val="3333CC"/>
                </a:solidFill>
              </a:rPr>
              <a:t>νέες μεταβλητές</a:t>
            </a:r>
            <a:r>
              <a:rPr lang="el-GR" sz="1800" dirty="0"/>
              <a:t>, </a:t>
            </a:r>
            <a:r>
              <a:rPr lang="el-GR" sz="1800" dirty="0">
                <a:solidFill>
                  <a:schemeClr val="tx2"/>
                </a:solidFill>
              </a:rPr>
              <a:t>τους παράγοντες</a:t>
            </a:r>
          </a:p>
          <a:p>
            <a:pPr lvl="1" algn="just">
              <a:lnSpc>
                <a:spcPct val="80000"/>
              </a:lnSpc>
            </a:pPr>
            <a:r>
              <a:rPr lang="el-GR" sz="1800" dirty="0"/>
              <a:t>Να </a:t>
            </a:r>
            <a:r>
              <a:rPr lang="el-GR" sz="1800" i="1" dirty="0"/>
              <a:t>εξηγήσουμε</a:t>
            </a:r>
            <a:r>
              <a:rPr lang="el-GR" sz="1800" dirty="0"/>
              <a:t> τις συσχετίσεις ανάμεσα στα δεδομένα</a:t>
            </a:r>
          </a:p>
          <a:p>
            <a:pPr lvl="1" algn="just">
              <a:lnSpc>
                <a:spcPct val="80000"/>
              </a:lnSpc>
            </a:pPr>
            <a:endParaRPr lang="el-GR" sz="1800" dirty="0"/>
          </a:p>
          <a:p>
            <a:pPr algn="just">
              <a:lnSpc>
                <a:spcPct val="80000"/>
              </a:lnSpc>
            </a:pPr>
            <a:r>
              <a:rPr lang="el-GR" sz="1800" dirty="0"/>
              <a:t>Η ΠΑΡΑΓΟΝΤΙΚΗ ΑΝΑΛΥΣΗ</a:t>
            </a:r>
            <a:r>
              <a:rPr lang="en-US" sz="1800" dirty="0"/>
              <a:t> </a:t>
            </a:r>
            <a:r>
              <a:rPr lang="el-GR" sz="1800" dirty="0"/>
              <a:t> ερμηνεύει τη ΔΟΜΗ και όχι τη ΜΕΡΑΒΛΗΤΟΤΗΤΑ</a:t>
            </a:r>
          </a:p>
          <a:p>
            <a:pPr algn="just">
              <a:lnSpc>
                <a:spcPct val="80000"/>
              </a:lnSpc>
            </a:pPr>
            <a:endParaRPr lang="el-GR" sz="1800" dirty="0"/>
          </a:p>
          <a:p>
            <a:pPr algn="just">
              <a:lnSpc>
                <a:spcPct val="80000"/>
              </a:lnSpc>
            </a:pPr>
            <a:r>
              <a:rPr lang="el-GR" sz="1800" dirty="0"/>
              <a:t>Στη </a:t>
            </a:r>
            <a:r>
              <a:rPr lang="el-GR" sz="1800" dirty="0">
                <a:solidFill>
                  <a:schemeClr val="tx2"/>
                </a:solidFill>
              </a:rPr>
              <a:t>Παραγοντική Ανάλυση</a:t>
            </a:r>
            <a:r>
              <a:rPr lang="el-GR" sz="1800" dirty="0"/>
              <a:t> υπάρχει ένα δομημένο μοντέλο και κάποιες υποθέσεις, άρα πρόκειται για μια </a:t>
            </a:r>
            <a:r>
              <a:rPr lang="el-GR" sz="1800" b="1" dirty="0">
                <a:solidFill>
                  <a:schemeClr val="tx2"/>
                </a:solidFill>
              </a:rPr>
              <a:t>στατιστική </a:t>
            </a:r>
            <a:r>
              <a:rPr lang="el-GR" sz="1800" b="1" dirty="0" smtClean="0">
                <a:solidFill>
                  <a:schemeClr val="tx2"/>
                </a:solidFill>
              </a:rPr>
              <a:t>τεχνική </a:t>
            </a:r>
            <a:r>
              <a:rPr lang="el-GR" sz="1400" i="1" dirty="0" smtClean="0"/>
              <a:t>(ενώ η Ανάλυση σε Κύριες Συνιστώσες είναι μαθηματικός μετασχηματισμός)</a:t>
            </a:r>
            <a:endParaRPr lang="el-GR" sz="1400" i="1" dirty="0"/>
          </a:p>
          <a:p>
            <a:pPr algn="just">
              <a:lnSpc>
                <a:spcPct val="80000"/>
              </a:lnSpc>
            </a:pPr>
            <a:endParaRPr lang="en-US" sz="1800" dirty="0"/>
          </a:p>
          <a:p>
            <a:pPr algn="just">
              <a:lnSpc>
                <a:spcPct val="80000"/>
              </a:lnSpc>
            </a:pPr>
            <a:r>
              <a:rPr lang="el-GR" sz="1800" dirty="0"/>
              <a:t>Στη </a:t>
            </a:r>
            <a:r>
              <a:rPr lang="el-GR" sz="1800" dirty="0">
                <a:solidFill>
                  <a:schemeClr val="tx2"/>
                </a:solidFill>
              </a:rPr>
              <a:t>Παραγοντική Ανάλυση</a:t>
            </a:r>
            <a:r>
              <a:rPr lang="el-GR" sz="1800" dirty="0"/>
              <a:t> εξηγούμε τη </a:t>
            </a:r>
            <a:r>
              <a:rPr lang="el-GR" sz="1800" b="1" dirty="0" err="1">
                <a:solidFill>
                  <a:schemeClr val="tx2"/>
                </a:solidFill>
              </a:rPr>
              <a:t>συνδιακύμανση</a:t>
            </a:r>
            <a:r>
              <a:rPr lang="el-GR" sz="1800" dirty="0"/>
              <a:t> των </a:t>
            </a:r>
            <a:r>
              <a:rPr lang="el-GR" sz="1800" dirty="0" smtClean="0"/>
              <a:t>μεταβλητών (</a:t>
            </a:r>
            <a:r>
              <a:rPr lang="el-GR" sz="1400" i="1" dirty="0" smtClean="0"/>
              <a:t> ενώ στην ανάλυση σε κύριες συνιστώσες τη διακύμανση)</a:t>
            </a:r>
            <a:endParaRPr lang="el-GR" sz="1400"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Grp="1" noChangeArrowheads="1"/>
          </p:cNvSpPr>
          <p:nvPr>
            <p:ph type="title"/>
          </p:nvPr>
        </p:nvSpPr>
        <p:spPr>
          <a:xfrm>
            <a:off x="571472" y="214290"/>
            <a:ext cx="6870700" cy="1000132"/>
          </a:xfrm>
          <a:noFill/>
          <a:ln/>
        </p:spPr>
        <p:txBody>
          <a:bodyPr/>
          <a:lstStyle/>
          <a:p>
            <a:r>
              <a:rPr lang="el-GR" dirty="0"/>
              <a:t>Εκτίμηση Παραμέτρων</a:t>
            </a:r>
          </a:p>
        </p:txBody>
      </p:sp>
      <p:sp>
        <p:nvSpPr>
          <p:cNvPr id="3" name="2 - TextBox"/>
          <p:cNvSpPr txBox="1"/>
          <p:nvPr/>
        </p:nvSpPr>
        <p:spPr>
          <a:xfrm>
            <a:off x="642910" y="2000240"/>
            <a:ext cx="7429552" cy="1477328"/>
          </a:xfrm>
          <a:prstGeom prst="rect">
            <a:avLst/>
          </a:prstGeom>
          <a:noFill/>
        </p:spPr>
        <p:txBody>
          <a:bodyPr wrap="square" rtlCol="0">
            <a:spAutoFit/>
          </a:bodyPr>
          <a:lstStyle/>
          <a:p>
            <a:r>
              <a:rPr lang="el-GR" dirty="0" smtClean="0"/>
              <a:t>Για την Εκτίμηση των Παραμέτρων θα χρησιμοποιήσουμε:</a:t>
            </a:r>
          </a:p>
          <a:p>
            <a:endParaRPr lang="el-GR" dirty="0" smtClean="0"/>
          </a:p>
          <a:p>
            <a:pPr>
              <a:buFont typeface="Wingdings" pitchFamily="2" charset="2"/>
              <a:buChar char="Ø"/>
            </a:pPr>
            <a:r>
              <a:rPr lang="el-GR" dirty="0" smtClean="0">
                <a:solidFill>
                  <a:srgbClr val="C00000"/>
                </a:solidFill>
              </a:rPr>
              <a:t> Τη Μέθοδο των Κύριων Συνιστωσών</a:t>
            </a:r>
          </a:p>
          <a:p>
            <a:pPr>
              <a:buFont typeface="Wingdings" pitchFamily="2" charset="2"/>
              <a:buChar char="Ø"/>
            </a:pPr>
            <a:endParaRPr lang="el-GR" dirty="0" smtClean="0"/>
          </a:p>
          <a:p>
            <a:pPr>
              <a:buFont typeface="Wingdings" pitchFamily="2" charset="2"/>
              <a:buChar char="Ø"/>
            </a:pPr>
            <a:r>
              <a:rPr lang="el-GR" dirty="0" smtClean="0">
                <a:solidFill>
                  <a:srgbClr val="0070C0"/>
                </a:solidFill>
              </a:rPr>
              <a:t> Τη Μέθοδο Μέγιστης </a:t>
            </a:r>
            <a:r>
              <a:rPr lang="el-GR" dirty="0" err="1" smtClean="0">
                <a:solidFill>
                  <a:srgbClr val="0070C0"/>
                </a:solidFill>
              </a:rPr>
              <a:t>Πιθανοφάνειας</a:t>
            </a:r>
            <a:endParaRPr lang="el-GR" dirty="0">
              <a:solidFill>
                <a:srgbClr val="0070C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14348" y="357166"/>
            <a:ext cx="6870700" cy="973138"/>
          </a:xfrm>
          <a:noFill/>
          <a:ln/>
        </p:spPr>
        <p:txBody>
          <a:bodyPr/>
          <a:lstStyle/>
          <a:p>
            <a:r>
              <a:rPr lang="el-GR" dirty="0"/>
              <a:t>Εκτίμηση Παραμέτρων</a:t>
            </a:r>
          </a:p>
        </p:txBody>
      </p:sp>
      <p:sp>
        <p:nvSpPr>
          <p:cNvPr id="89091" name="Text Box 3"/>
          <p:cNvSpPr txBox="1">
            <a:spLocks noChangeArrowheads="1"/>
          </p:cNvSpPr>
          <p:nvPr/>
        </p:nvSpPr>
        <p:spPr bwMode="auto">
          <a:xfrm>
            <a:off x="2214546" y="1285860"/>
            <a:ext cx="4319588" cy="366713"/>
          </a:xfrm>
          <a:prstGeom prst="rect">
            <a:avLst/>
          </a:prstGeom>
          <a:noFill/>
          <a:ln w="9525">
            <a:noFill/>
            <a:miter lim="800000"/>
            <a:headEnd/>
            <a:tailEnd/>
          </a:ln>
          <a:effectLst/>
        </p:spPr>
        <p:txBody>
          <a:bodyPr>
            <a:spAutoFit/>
          </a:bodyPr>
          <a:lstStyle/>
          <a:p>
            <a:pPr algn="ctr">
              <a:spcBef>
                <a:spcPct val="50000"/>
              </a:spcBef>
            </a:pPr>
            <a:r>
              <a:rPr lang="el-GR" dirty="0">
                <a:solidFill>
                  <a:srgbClr val="C00000"/>
                </a:solidFill>
              </a:rPr>
              <a:t>Μέθοδος Κύριων Συνιστωσών</a:t>
            </a:r>
          </a:p>
        </p:txBody>
      </p:sp>
      <p:pic>
        <p:nvPicPr>
          <p:cNvPr id="89092" name="Picture 4"/>
          <p:cNvPicPr>
            <a:picLocks noChangeAspect="1" noChangeArrowheads="1"/>
          </p:cNvPicPr>
          <p:nvPr/>
        </p:nvPicPr>
        <p:blipFill>
          <a:blip r:embed="rId3" cstate="print"/>
          <a:srcRect/>
          <a:stretch>
            <a:fillRect/>
          </a:stretch>
        </p:blipFill>
        <p:spPr bwMode="auto">
          <a:xfrm>
            <a:off x="971550" y="1714488"/>
            <a:ext cx="3960813" cy="2722575"/>
          </a:xfrm>
          <a:prstGeom prst="rect">
            <a:avLst/>
          </a:prstGeom>
          <a:noFill/>
          <a:ln w="9525">
            <a:noFill/>
            <a:miter lim="800000"/>
            <a:headEnd/>
            <a:tailEnd/>
          </a:ln>
          <a:effectLst/>
        </p:spPr>
      </p:pic>
      <p:sp>
        <p:nvSpPr>
          <p:cNvPr id="89093" name="Text Box 5"/>
          <p:cNvSpPr txBox="1">
            <a:spLocks noChangeArrowheads="1"/>
          </p:cNvSpPr>
          <p:nvPr/>
        </p:nvSpPr>
        <p:spPr bwMode="auto">
          <a:xfrm>
            <a:off x="5076825" y="1844675"/>
            <a:ext cx="3132138" cy="1169551"/>
          </a:xfrm>
          <a:prstGeom prst="rect">
            <a:avLst/>
          </a:prstGeom>
          <a:noFill/>
          <a:ln w="9525">
            <a:noFill/>
            <a:miter lim="800000"/>
            <a:headEnd/>
            <a:tailEnd/>
          </a:ln>
          <a:effectLst/>
        </p:spPr>
        <p:txBody>
          <a:bodyPr>
            <a:spAutoFit/>
          </a:bodyPr>
          <a:lstStyle/>
          <a:p>
            <a:pPr algn="just">
              <a:spcBef>
                <a:spcPct val="50000"/>
              </a:spcBef>
            </a:pPr>
            <a:r>
              <a:rPr lang="el-GR" sz="1400" dirty="0"/>
              <a:t>Ο </a:t>
            </a:r>
            <a:r>
              <a:rPr lang="el-GR" sz="1400" dirty="0" smtClean="0"/>
              <a:t>πίνακας </a:t>
            </a:r>
            <a:r>
              <a:rPr lang="en-US" sz="1400" dirty="0" smtClean="0"/>
              <a:t>L</a:t>
            </a:r>
            <a:r>
              <a:rPr lang="el-GR" sz="1400" dirty="0" smtClean="0"/>
              <a:t> </a:t>
            </a:r>
            <a:r>
              <a:rPr lang="el-GR" sz="1400" dirty="0"/>
              <a:t>δείχνει τις </a:t>
            </a:r>
            <a:r>
              <a:rPr lang="el-GR" sz="1400" dirty="0">
                <a:solidFill>
                  <a:srgbClr val="FF66CC"/>
                </a:solidFill>
              </a:rPr>
              <a:t>επιβαρύνσεις</a:t>
            </a:r>
            <a:r>
              <a:rPr lang="el-GR" sz="1400" dirty="0"/>
              <a:t> των παραγόντων για το μοντέλο με δύο παράγοντες. Μπορεί έτσι να εκφραστεί κάθε μεταβλητή με τη χρήση των 2 παραγόντων.</a:t>
            </a:r>
          </a:p>
        </p:txBody>
      </p:sp>
      <p:sp>
        <p:nvSpPr>
          <p:cNvPr id="89094" name="Text Box 6"/>
          <p:cNvSpPr txBox="1">
            <a:spLocks noChangeArrowheads="1"/>
          </p:cNvSpPr>
          <p:nvPr/>
        </p:nvSpPr>
        <p:spPr bwMode="auto">
          <a:xfrm>
            <a:off x="642910" y="4286256"/>
            <a:ext cx="4176713" cy="1938992"/>
          </a:xfrm>
          <a:prstGeom prst="rect">
            <a:avLst/>
          </a:prstGeom>
          <a:noFill/>
          <a:ln w="9525">
            <a:noFill/>
            <a:miter lim="800000"/>
            <a:headEnd/>
            <a:tailEnd/>
          </a:ln>
          <a:effectLst/>
        </p:spPr>
        <p:txBody>
          <a:bodyPr>
            <a:spAutoFit/>
          </a:bodyPr>
          <a:lstStyle/>
          <a:p>
            <a:pPr>
              <a:spcBef>
                <a:spcPct val="50000"/>
              </a:spcBef>
            </a:pPr>
            <a:r>
              <a:rPr lang="el-GR" sz="1200" dirty="0">
                <a:solidFill>
                  <a:srgbClr val="FF66CC"/>
                </a:solidFill>
              </a:rPr>
              <a:t>Κατανάλωση = -0,890 </a:t>
            </a:r>
            <a:r>
              <a:rPr lang="en-US" sz="1200" dirty="0">
                <a:solidFill>
                  <a:srgbClr val="FF66CC"/>
                </a:solidFill>
              </a:rPr>
              <a:t>F</a:t>
            </a:r>
            <a:r>
              <a:rPr lang="en-US" sz="1200" baseline="-25000" dirty="0">
                <a:solidFill>
                  <a:srgbClr val="FF66CC"/>
                </a:solidFill>
              </a:rPr>
              <a:t>1</a:t>
            </a:r>
            <a:r>
              <a:rPr lang="el-GR" sz="1200" baseline="-25000" dirty="0">
                <a:solidFill>
                  <a:srgbClr val="FF66CC"/>
                </a:solidFill>
              </a:rPr>
              <a:t> </a:t>
            </a:r>
            <a:r>
              <a:rPr lang="en-US" sz="1200" dirty="0">
                <a:solidFill>
                  <a:srgbClr val="FF66CC"/>
                </a:solidFill>
              </a:rPr>
              <a:t>+</a:t>
            </a:r>
            <a:r>
              <a:rPr lang="el-GR" sz="1200" dirty="0">
                <a:solidFill>
                  <a:srgbClr val="FF66CC"/>
                </a:solidFill>
              </a:rPr>
              <a:t> </a:t>
            </a:r>
            <a:r>
              <a:rPr lang="en-US" sz="1200" dirty="0">
                <a:solidFill>
                  <a:srgbClr val="FF66CC"/>
                </a:solidFill>
              </a:rPr>
              <a:t>0,188</a:t>
            </a:r>
            <a:r>
              <a:rPr lang="el-GR" sz="1200" dirty="0">
                <a:solidFill>
                  <a:srgbClr val="FF66CC"/>
                </a:solidFill>
              </a:rPr>
              <a:t> </a:t>
            </a:r>
            <a:r>
              <a:rPr lang="en-US" sz="1200" dirty="0">
                <a:solidFill>
                  <a:srgbClr val="FF66CC"/>
                </a:solidFill>
              </a:rPr>
              <a:t>F</a:t>
            </a:r>
            <a:r>
              <a:rPr lang="en-US" sz="1200" baseline="-25000" dirty="0">
                <a:solidFill>
                  <a:srgbClr val="FF66CC"/>
                </a:solidFill>
              </a:rPr>
              <a:t>2</a:t>
            </a:r>
          </a:p>
          <a:p>
            <a:pPr>
              <a:spcBef>
                <a:spcPct val="50000"/>
              </a:spcBef>
            </a:pPr>
            <a:r>
              <a:rPr lang="el-GR" sz="1200" dirty="0">
                <a:solidFill>
                  <a:srgbClr val="FF66CC"/>
                </a:solidFill>
              </a:rPr>
              <a:t>Μέγεθος Μηχανής= 0,961 </a:t>
            </a:r>
            <a:r>
              <a:rPr lang="en-US" sz="1200" dirty="0">
                <a:solidFill>
                  <a:srgbClr val="FF66CC"/>
                </a:solidFill>
              </a:rPr>
              <a:t>F</a:t>
            </a:r>
            <a:r>
              <a:rPr lang="en-US" sz="1200" baseline="-25000" dirty="0">
                <a:solidFill>
                  <a:srgbClr val="FF66CC"/>
                </a:solidFill>
              </a:rPr>
              <a:t>1</a:t>
            </a:r>
            <a:r>
              <a:rPr lang="el-GR" sz="1200" baseline="-25000" dirty="0">
                <a:solidFill>
                  <a:srgbClr val="FF66CC"/>
                </a:solidFill>
              </a:rPr>
              <a:t> </a:t>
            </a:r>
            <a:r>
              <a:rPr lang="en-US" sz="1200" dirty="0">
                <a:solidFill>
                  <a:srgbClr val="FF66CC"/>
                </a:solidFill>
              </a:rPr>
              <a:t>+</a:t>
            </a:r>
            <a:r>
              <a:rPr lang="el-GR" sz="1200" dirty="0">
                <a:solidFill>
                  <a:srgbClr val="FF66CC"/>
                </a:solidFill>
              </a:rPr>
              <a:t> </a:t>
            </a:r>
            <a:r>
              <a:rPr lang="en-US" sz="1200" dirty="0">
                <a:solidFill>
                  <a:srgbClr val="FF66CC"/>
                </a:solidFill>
              </a:rPr>
              <a:t>0,1</a:t>
            </a:r>
            <a:r>
              <a:rPr lang="el-GR" sz="1200" dirty="0">
                <a:solidFill>
                  <a:srgbClr val="FF66CC"/>
                </a:solidFill>
              </a:rPr>
              <a:t>6</a:t>
            </a:r>
            <a:r>
              <a:rPr lang="en-US" sz="1200" dirty="0">
                <a:solidFill>
                  <a:srgbClr val="FF66CC"/>
                </a:solidFill>
              </a:rPr>
              <a:t>8</a:t>
            </a:r>
            <a:r>
              <a:rPr lang="el-GR" sz="1200" dirty="0">
                <a:solidFill>
                  <a:srgbClr val="FF66CC"/>
                </a:solidFill>
              </a:rPr>
              <a:t> </a:t>
            </a:r>
            <a:r>
              <a:rPr lang="en-US" sz="1200" dirty="0">
                <a:solidFill>
                  <a:srgbClr val="FF66CC"/>
                </a:solidFill>
              </a:rPr>
              <a:t>F</a:t>
            </a:r>
            <a:r>
              <a:rPr lang="en-US" sz="1200" baseline="-25000" dirty="0">
                <a:solidFill>
                  <a:srgbClr val="FF66CC"/>
                </a:solidFill>
              </a:rPr>
              <a:t>2</a:t>
            </a:r>
          </a:p>
          <a:p>
            <a:pPr>
              <a:spcBef>
                <a:spcPct val="50000"/>
              </a:spcBef>
            </a:pPr>
            <a:r>
              <a:rPr lang="el-GR" sz="1200" dirty="0">
                <a:solidFill>
                  <a:srgbClr val="FF66CC"/>
                </a:solidFill>
              </a:rPr>
              <a:t>Ιπποδύναμη= 0,947 </a:t>
            </a:r>
            <a:r>
              <a:rPr lang="en-US" sz="1200" dirty="0">
                <a:solidFill>
                  <a:srgbClr val="FF66CC"/>
                </a:solidFill>
              </a:rPr>
              <a:t>F</a:t>
            </a:r>
            <a:r>
              <a:rPr lang="en-US" sz="1200" baseline="-25000" dirty="0">
                <a:solidFill>
                  <a:srgbClr val="FF66CC"/>
                </a:solidFill>
              </a:rPr>
              <a:t>1</a:t>
            </a:r>
            <a:r>
              <a:rPr lang="el-GR" sz="1200" baseline="-25000" dirty="0">
                <a:solidFill>
                  <a:srgbClr val="FF66CC"/>
                </a:solidFill>
              </a:rPr>
              <a:t> </a:t>
            </a:r>
            <a:r>
              <a:rPr lang="en-US" sz="1200" dirty="0">
                <a:solidFill>
                  <a:srgbClr val="FF66CC"/>
                </a:solidFill>
              </a:rPr>
              <a:t>+</a:t>
            </a:r>
            <a:r>
              <a:rPr lang="el-GR" sz="1200" dirty="0">
                <a:solidFill>
                  <a:srgbClr val="FF66CC"/>
                </a:solidFill>
              </a:rPr>
              <a:t> </a:t>
            </a:r>
            <a:r>
              <a:rPr lang="en-US" sz="1200" dirty="0">
                <a:solidFill>
                  <a:srgbClr val="FF66CC"/>
                </a:solidFill>
              </a:rPr>
              <a:t>0,</a:t>
            </a:r>
            <a:r>
              <a:rPr lang="el-GR" sz="1200" dirty="0">
                <a:solidFill>
                  <a:srgbClr val="FF66CC"/>
                </a:solidFill>
              </a:rPr>
              <a:t>07</a:t>
            </a:r>
            <a:r>
              <a:rPr lang="en-US" sz="1200" dirty="0">
                <a:solidFill>
                  <a:srgbClr val="FF66CC"/>
                </a:solidFill>
              </a:rPr>
              <a:t>8</a:t>
            </a:r>
            <a:r>
              <a:rPr lang="el-GR" sz="1200" dirty="0">
                <a:solidFill>
                  <a:srgbClr val="FF66CC"/>
                </a:solidFill>
              </a:rPr>
              <a:t> </a:t>
            </a:r>
            <a:r>
              <a:rPr lang="en-US" sz="1200" dirty="0">
                <a:solidFill>
                  <a:srgbClr val="FF66CC"/>
                </a:solidFill>
              </a:rPr>
              <a:t>F</a:t>
            </a:r>
            <a:r>
              <a:rPr lang="en-US" sz="1200" baseline="-25000" dirty="0">
                <a:solidFill>
                  <a:srgbClr val="FF66CC"/>
                </a:solidFill>
              </a:rPr>
              <a:t>2</a:t>
            </a:r>
          </a:p>
          <a:p>
            <a:pPr>
              <a:spcBef>
                <a:spcPct val="50000"/>
              </a:spcBef>
            </a:pPr>
            <a:r>
              <a:rPr lang="el-GR" sz="1200" dirty="0">
                <a:solidFill>
                  <a:srgbClr val="FF66CC"/>
                </a:solidFill>
              </a:rPr>
              <a:t>Βάρος Οχήματος= 0,926 </a:t>
            </a:r>
            <a:r>
              <a:rPr lang="en-US" sz="1200" dirty="0">
                <a:solidFill>
                  <a:srgbClr val="FF66CC"/>
                </a:solidFill>
              </a:rPr>
              <a:t>F</a:t>
            </a:r>
            <a:r>
              <a:rPr lang="en-US" sz="1200" baseline="-25000" dirty="0">
                <a:solidFill>
                  <a:srgbClr val="FF66CC"/>
                </a:solidFill>
              </a:rPr>
              <a:t>1</a:t>
            </a:r>
            <a:r>
              <a:rPr lang="el-GR" sz="1200" baseline="-25000" dirty="0">
                <a:solidFill>
                  <a:srgbClr val="FF66CC"/>
                </a:solidFill>
              </a:rPr>
              <a:t> </a:t>
            </a:r>
            <a:r>
              <a:rPr lang="en-US" sz="1200" dirty="0">
                <a:solidFill>
                  <a:srgbClr val="FF66CC"/>
                </a:solidFill>
              </a:rPr>
              <a:t>+</a:t>
            </a:r>
            <a:r>
              <a:rPr lang="el-GR" sz="1200" dirty="0">
                <a:solidFill>
                  <a:srgbClr val="FF66CC"/>
                </a:solidFill>
              </a:rPr>
              <a:t> </a:t>
            </a:r>
            <a:r>
              <a:rPr lang="en-US" sz="1200" dirty="0">
                <a:solidFill>
                  <a:srgbClr val="FF66CC"/>
                </a:solidFill>
              </a:rPr>
              <a:t>0,</a:t>
            </a:r>
            <a:r>
              <a:rPr lang="el-GR" sz="1200" dirty="0">
                <a:solidFill>
                  <a:srgbClr val="FF66CC"/>
                </a:solidFill>
              </a:rPr>
              <a:t>216 </a:t>
            </a:r>
            <a:r>
              <a:rPr lang="en-US" sz="1200" dirty="0">
                <a:solidFill>
                  <a:srgbClr val="FF66CC"/>
                </a:solidFill>
              </a:rPr>
              <a:t>F</a:t>
            </a:r>
            <a:r>
              <a:rPr lang="en-US" sz="1200" baseline="-25000" dirty="0">
                <a:solidFill>
                  <a:srgbClr val="FF66CC"/>
                </a:solidFill>
              </a:rPr>
              <a:t>2</a:t>
            </a:r>
          </a:p>
          <a:p>
            <a:pPr>
              <a:spcBef>
                <a:spcPct val="50000"/>
              </a:spcBef>
            </a:pPr>
            <a:r>
              <a:rPr lang="el-GR" sz="1200" dirty="0">
                <a:solidFill>
                  <a:srgbClr val="FF66CC"/>
                </a:solidFill>
              </a:rPr>
              <a:t>Επιτάχυνση= -0,646 </a:t>
            </a:r>
            <a:r>
              <a:rPr lang="en-US" sz="1200" dirty="0">
                <a:solidFill>
                  <a:srgbClr val="FF66CC"/>
                </a:solidFill>
              </a:rPr>
              <a:t>F</a:t>
            </a:r>
            <a:r>
              <a:rPr lang="en-US" sz="1200" baseline="-25000" dirty="0">
                <a:solidFill>
                  <a:srgbClr val="FF66CC"/>
                </a:solidFill>
              </a:rPr>
              <a:t>1</a:t>
            </a:r>
            <a:r>
              <a:rPr lang="el-GR" sz="1200" baseline="-25000" dirty="0">
                <a:solidFill>
                  <a:srgbClr val="FF66CC"/>
                </a:solidFill>
              </a:rPr>
              <a:t> </a:t>
            </a:r>
            <a:r>
              <a:rPr lang="en-US" sz="1200" dirty="0">
                <a:solidFill>
                  <a:srgbClr val="FF66CC"/>
                </a:solidFill>
              </a:rPr>
              <a:t>+</a:t>
            </a:r>
            <a:r>
              <a:rPr lang="el-GR" sz="1200" dirty="0">
                <a:solidFill>
                  <a:srgbClr val="FF66CC"/>
                </a:solidFill>
              </a:rPr>
              <a:t> </a:t>
            </a:r>
            <a:r>
              <a:rPr lang="en-US" sz="1200" dirty="0">
                <a:solidFill>
                  <a:srgbClr val="FF66CC"/>
                </a:solidFill>
              </a:rPr>
              <a:t>0,</a:t>
            </a:r>
            <a:r>
              <a:rPr lang="el-GR" sz="1200" dirty="0">
                <a:solidFill>
                  <a:srgbClr val="FF66CC"/>
                </a:solidFill>
              </a:rPr>
              <a:t>015 </a:t>
            </a:r>
            <a:r>
              <a:rPr lang="en-US" sz="1200" dirty="0">
                <a:solidFill>
                  <a:srgbClr val="FF66CC"/>
                </a:solidFill>
              </a:rPr>
              <a:t>F</a:t>
            </a:r>
            <a:r>
              <a:rPr lang="en-US" sz="1200" baseline="-25000" dirty="0">
                <a:solidFill>
                  <a:srgbClr val="FF66CC"/>
                </a:solidFill>
              </a:rPr>
              <a:t>2</a:t>
            </a:r>
          </a:p>
          <a:p>
            <a:pPr>
              <a:spcBef>
                <a:spcPct val="50000"/>
              </a:spcBef>
            </a:pPr>
            <a:r>
              <a:rPr lang="el-GR" sz="1200" dirty="0">
                <a:solidFill>
                  <a:srgbClr val="FF66CC"/>
                </a:solidFill>
              </a:rPr>
              <a:t>Χρονιά Κατασκευής= -0,510 </a:t>
            </a:r>
            <a:r>
              <a:rPr lang="en-US" sz="1200" dirty="0">
                <a:solidFill>
                  <a:srgbClr val="FF66CC"/>
                </a:solidFill>
              </a:rPr>
              <a:t>F</a:t>
            </a:r>
            <a:r>
              <a:rPr lang="en-US" sz="1200" baseline="-25000" dirty="0">
                <a:solidFill>
                  <a:srgbClr val="FF66CC"/>
                </a:solidFill>
              </a:rPr>
              <a:t>1</a:t>
            </a:r>
            <a:r>
              <a:rPr lang="el-GR" sz="1200" baseline="-25000" dirty="0">
                <a:solidFill>
                  <a:srgbClr val="FF66CC"/>
                </a:solidFill>
              </a:rPr>
              <a:t> </a:t>
            </a:r>
            <a:r>
              <a:rPr lang="en-US" sz="1200" dirty="0">
                <a:solidFill>
                  <a:srgbClr val="FF66CC"/>
                </a:solidFill>
              </a:rPr>
              <a:t>+</a:t>
            </a:r>
            <a:r>
              <a:rPr lang="el-GR" sz="1200" dirty="0">
                <a:solidFill>
                  <a:srgbClr val="FF66CC"/>
                </a:solidFill>
              </a:rPr>
              <a:t> </a:t>
            </a:r>
            <a:r>
              <a:rPr lang="en-US" sz="1200" dirty="0">
                <a:solidFill>
                  <a:srgbClr val="FF66CC"/>
                </a:solidFill>
              </a:rPr>
              <a:t>0,</a:t>
            </a:r>
            <a:r>
              <a:rPr lang="el-GR" sz="1200" dirty="0">
                <a:solidFill>
                  <a:srgbClr val="FF66CC"/>
                </a:solidFill>
              </a:rPr>
              <a:t>84</a:t>
            </a:r>
            <a:r>
              <a:rPr lang="en-US" sz="1200" dirty="0">
                <a:solidFill>
                  <a:srgbClr val="FF66CC"/>
                </a:solidFill>
              </a:rPr>
              <a:t>8</a:t>
            </a:r>
            <a:r>
              <a:rPr lang="el-GR" sz="1200" dirty="0">
                <a:solidFill>
                  <a:srgbClr val="FF66CC"/>
                </a:solidFill>
              </a:rPr>
              <a:t> </a:t>
            </a:r>
            <a:r>
              <a:rPr lang="en-US" sz="1200" dirty="0">
                <a:solidFill>
                  <a:srgbClr val="FF66CC"/>
                </a:solidFill>
              </a:rPr>
              <a:t>F</a:t>
            </a:r>
            <a:r>
              <a:rPr lang="en-US" sz="1200" baseline="-25000" dirty="0">
                <a:solidFill>
                  <a:srgbClr val="FF66CC"/>
                </a:solidFill>
              </a:rPr>
              <a:t>2</a:t>
            </a:r>
          </a:p>
          <a:p>
            <a:pPr>
              <a:spcBef>
                <a:spcPct val="50000"/>
              </a:spcBef>
            </a:pPr>
            <a:r>
              <a:rPr lang="el-GR" sz="1200" dirty="0">
                <a:solidFill>
                  <a:srgbClr val="FF66CC"/>
                </a:solidFill>
              </a:rPr>
              <a:t>Αριθμός Κυλίνδρων= 0,931 </a:t>
            </a:r>
            <a:r>
              <a:rPr lang="en-US" sz="1200" dirty="0">
                <a:solidFill>
                  <a:srgbClr val="FF66CC"/>
                </a:solidFill>
              </a:rPr>
              <a:t>F</a:t>
            </a:r>
            <a:r>
              <a:rPr lang="en-US" sz="1200" baseline="-25000" dirty="0">
                <a:solidFill>
                  <a:srgbClr val="FF66CC"/>
                </a:solidFill>
              </a:rPr>
              <a:t>1</a:t>
            </a:r>
            <a:r>
              <a:rPr lang="en-US" sz="1200" dirty="0">
                <a:solidFill>
                  <a:srgbClr val="FF66CC"/>
                </a:solidFill>
              </a:rPr>
              <a:t>+0,18</a:t>
            </a:r>
            <a:r>
              <a:rPr lang="el-GR" sz="1200" dirty="0">
                <a:solidFill>
                  <a:srgbClr val="FF66CC"/>
                </a:solidFill>
              </a:rPr>
              <a:t>7 </a:t>
            </a:r>
            <a:r>
              <a:rPr lang="en-US" sz="1200" dirty="0">
                <a:solidFill>
                  <a:srgbClr val="FF66CC"/>
                </a:solidFill>
              </a:rPr>
              <a:t>F</a:t>
            </a:r>
            <a:r>
              <a:rPr lang="en-US" sz="1200" baseline="-25000" dirty="0">
                <a:solidFill>
                  <a:srgbClr val="FF66CC"/>
                </a:solidFill>
              </a:rPr>
              <a:t>2</a:t>
            </a:r>
            <a:endParaRPr lang="el-GR" sz="1200" baseline="-25000" dirty="0">
              <a:solidFill>
                <a:srgbClr val="FF66CC"/>
              </a:solidFill>
            </a:endParaRPr>
          </a:p>
        </p:txBody>
      </p:sp>
      <p:sp>
        <p:nvSpPr>
          <p:cNvPr id="89095" name="Text Box 7"/>
          <p:cNvSpPr txBox="1">
            <a:spLocks noChangeArrowheads="1"/>
          </p:cNvSpPr>
          <p:nvPr/>
        </p:nvSpPr>
        <p:spPr bwMode="auto">
          <a:xfrm>
            <a:off x="5000628" y="3143248"/>
            <a:ext cx="3600450" cy="3046988"/>
          </a:xfrm>
          <a:prstGeom prst="rect">
            <a:avLst/>
          </a:prstGeom>
          <a:noFill/>
          <a:ln w="38100">
            <a:solidFill>
              <a:srgbClr val="7030A0"/>
            </a:solidFill>
            <a:miter lim="800000"/>
            <a:headEnd/>
            <a:tailEnd/>
          </a:ln>
          <a:effectLst/>
        </p:spPr>
        <p:txBody>
          <a:bodyPr>
            <a:spAutoFit/>
          </a:bodyPr>
          <a:lstStyle/>
          <a:p>
            <a:pPr algn="just">
              <a:spcBef>
                <a:spcPct val="50000"/>
              </a:spcBef>
            </a:pPr>
            <a:r>
              <a:rPr lang="el-GR" sz="1200" dirty="0">
                <a:solidFill>
                  <a:schemeClr val="folHlink"/>
                </a:solidFill>
              </a:rPr>
              <a:t>Οι μεταβλητές Κατανάλωση, Επιτάχυνση και Χρονιά Κατασκευής έχουν αρνητικά πρόσημα για τον πρώτο παράγοντα !!!!</a:t>
            </a:r>
          </a:p>
          <a:p>
            <a:pPr algn="just">
              <a:spcBef>
                <a:spcPct val="50000"/>
              </a:spcBef>
            </a:pPr>
            <a:r>
              <a:rPr lang="el-GR" sz="1200" dirty="0">
                <a:solidFill>
                  <a:schemeClr val="folHlink"/>
                </a:solidFill>
              </a:rPr>
              <a:t>Φαίνεται να υπάρχει διαφορά στις μεταβλητές που αναφέρονται στο μέγεθος του αυτοκινήτου και στην απόδοση.</a:t>
            </a:r>
            <a:endParaRPr lang="en-US" sz="1200" dirty="0">
              <a:solidFill>
                <a:schemeClr val="folHlink"/>
              </a:solidFill>
            </a:endParaRPr>
          </a:p>
          <a:p>
            <a:pPr algn="just">
              <a:spcBef>
                <a:spcPct val="50000"/>
              </a:spcBef>
            </a:pPr>
            <a:r>
              <a:rPr lang="el-GR" sz="1200" b="1" dirty="0">
                <a:solidFill>
                  <a:schemeClr val="folHlink"/>
                </a:solidFill>
              </a:rPr>
              <a:t>Άρα ο πρώτος παράγοντας θα μπορούσε να είναι το Μέγεθος του Αυτοκινήτου.</a:t>
            </a:r>
            <a:endParaRPr lang="el-GR" sz="1200" dirty="0">
              <a:solidFill>
                <a:schemeClr val="folHlink"/>
              </a:solidFill>
            </a:endParaRPr>
          </a:p>
          <a:p>
            <a:pPr algn="just">
              <a:spcBef>
                <a:spcPct val="50000"/>
              </a:spcBef>
            </a:pPr>
            <a:r>
              <a:rPr lang="el-GR" sz="1200" dirty="0">
                <a:solidFill>
                  <a:schemeClr val="folHlink"/>
                </a:solidFill>
              </a:rPr>
              <a:t>Όσο μεγαλύτερο το μέγεθος του αυτοκινήτου τόσο μειώνεται η επιτάχυνσή του.</a:t>
            </a:r>
          </a:p>
          <a:p>
            <a:pPr algn="just">
              <a:spcBef>
                <a:spcPct val="50000"/>
              </a:spcBef>
            </a:pPr>
            <a:endParaRPr lang="el-GR" sz="1200" dirty="0">
              <a:solidFill>
                <a:schemeClr val="folHlink"/>
              </a:solidFill>
            </a:endParaRPr>
          </a:p>
          <a:p>
            <a:pPr algn="just">
              <a:spcBef>
                <a:spcPct val="50000"/>
              </a:spcBef>
            </a:pPr>
            <a:r>
              <a:rPr lang="el-GR" sz="1200" dirty="0">
                <a:solidFill>
                  <a:schemeClr val="tx2"/>
                </a:solidFill>
              </a:rPr>
              <a:t>Δεύτερος Παράγοντας??? </a:t>
            </a:r>
            <a:endParaRPr lang="el-GR" sz="1200" b="1" dirty="0">
              <a:solidFill>
                <a:schemeClr val="tx2"/>
              </a:solidFill>
            </a:endParaRPr>
          </a:p>
          <a:p>
            <a:pPr algn="just">
              <a:spcBef>
                <a:spcPct val="50000"/>
              </a:spcBef>
            </a:pPr>
            <a:endParaRPr lang="el-GR" sz="1200" b="1" dirty="0">
              <a:solidFill>
                <a:schemeClr val="tx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3" name="Picture 7"/>
          <p:cNvPicPr>
            <a:picLocks noChangeAspect="1" noChangeArrowheads="1"/>
          </p:cNvPicPr>
          <p:nvPr/>
        </p:nvPicPr>
        <p:blipFill>
          <a:blip r:embed="rId3" cstate="print"/>
          <a:srcRect/>
          <a:stretch>
            <a:fillRect/>
          </a:stretch>
        </p:blipFill>
        <p:spPr bwMode="auto">
          <a:xfrm>
            <a:off x="323850" y="1412875"/>
            <a:ext cx="5953125" cy="4762500"/>
          </a:xfrm>
          <a:prstGeom prst="rect">
            <a:avLst/>
          </a:prstGeom>
          <a:noFill/>
          <a:ln w="9525">
            <a:noFill/>
            <a:miter lim="800000"/>
            <a:headEnd/>
            <a:tailEnd/>
          </a:ln>
          <a:effectLst/>
        </p:spPr>
      </p:pic>
      <p:sp>
        <p:nvSpPr>
          <p:cNvPr id="91138" name="Rectangle 2"/>
          <p:cNvSpPr>
            <a:spLocks noGrp="1" noChangeArrowheads="1"/>
          </p:cNvSpPr>
          <p:nvPr>
            <p:ph type="title"/>
          </p:nvPr>
        </p:nvSpPr>
        <p:spPr>
          <a:xfrm>
            <a:off x="714348" y="214290"/>
            <a:ext cx="6870700" cy="973138"/>
          </a:xfrm>
          <a:noFill/>
          <a:ln/>
        </p:spPr>
        <p:txBody>
          <a:bodyPr/>
          <a:lstStyle/>
          <a:p>
            <a:r>
              <a:rPr lang="el-GR" dirty="0"/>
              <a:t>Εκτίμηση Παραμέτρων</a:t>
            </a:r>
          </a:p>
        </p:txBody>
      </p:sp>
      <p:sp>
        <p:nvSpPr>
          <p:cNvPr id="91140" name="Oval 4"/>
          <p:cNvSpPr>
            <a:spLocks noChangeArrowheads="1"/>
          </p:cNvSpPr>
          <p:nvPr/>
        </p:nvSpPr>
        <p:spPr bwMode="auto">
          <a:xfrm>
            <a:off x="4932363" y="3213100"/>
            <a:ext cx="1368425" cy="1366838"/>
          </a:xfrm>
          <a:prstGeom prst="ellipse">
            <a:avLst/>
          </a:prstGeom>
          <a:noFill/>
          <a:ln w="15875">
            <a:solidFill>
              <a:srgbClr val="800080"/>
            </a:solidFill>
            <a:round/>
            <a:headEnd/>
            <a:tailEnd/>
          </a:ln>
          <a:effectLst/>
        </p:spPr>
        <p:txBody>
          <a:bodyPr wrap="none" anchor="ctr"/>
          <a:lstStyle/>
          <a:p>
            <a:endParaRPr lang="el-GR"/>
          </a:p>
        </p:txBody>
      </p:sp>
      <p:sp>
        <p:nvSpPr>
          <p:cNvPr id="91141" name="Text Box 5"/>
          <p:cNvSpPr txBox="1">
            <a:spLocks noChangeArrowheads="1"/>
          </p:cNvSpPr>
          <p:nvPr/>
        </p:nvSpPr>
        <p:spPr bwMode="auto">
          <a:xfrm>
            <a:off x="6372225" y="3213100"/>
            <a:ext cx="2087563" cy="1190625"/>
          </a:xfrm>
          <a:prstGeom prst="rect">
            <a:avLst/>
          </a:prstGeom>
          <a:noFill/>
          <a:ln w="9525">
            <a:noFill/>
            <a:miter lim="800000"/>
            <a:headEnd/>
            <a:tailEnd/>
          </a:ln>
          <a:effectLst/>
        </p:spPr>
        <p:txBody>
          <a:bodyPr>
            <a:spAutoFit/>
          </a:bodyPr>
          <a:lstStyle/>
          <a:p>
            <a:pPr>
              <a:spcBef>
                <a:spcPct val="50000"/>
              </a:spcBef>
            </a:pPr>
            <a:r>
              <a:rPr lang="el-GR" dirty="0">
                <a:solidFill>
                  <a:srgbClr val="CC00FF"/>
                </a:solidFill>
              </a:rPr>
              <a:t>Οι 4 μεταβλητές βρίσκονται πολύ κοντά σε σύγκριση με τις υπόλοιπες.</a:t>
            </a:r>
          </a:p>
        </p:txBody>
      </p:sp>
      <p:sp>
        <p:nvSpPr>
          <p:cNvPr id="91142" name="Text Box 6"/>
          <p:cNvSpPr txBox="1">
            <a:spLocks noChangeArrowheads="1"/>
          </p:cNvSpPr>
          <p:nvPr/>
        </p:nvSpPr>
        <p:spPr bwMode="auto">
          <a:xfrm>
            <a:off x="2214546" y="1357298"/>
            <a:ext cx="4319587" cy="366712"/>
          </a:xfrm>
          <a:prstGeom prst="rect">
            <a:avLst/>
          </a:prstGeom>
          <a:noFill/>
          <a:ln w="9525">
            <a:noFill/>
            <a:miter lim="800000"/>
            <a:headEnd/>
            <a:tailEnd/>
          </a:ln>
          <a:effectLst/>
        </p:spPr>
        <p:txBody>
          <a:bodyPr>
            <a:spAutoFit/>
          </a:bodyPr>
          <a:lstStyle/>
          <a:p>
            <a:pPr algn="ctr">
              <a:spcBef>
                <a:spcPct val="50000"/>
              </a:spcBef>
            </a:pPr>
            <a:r>
              <a:rPr lang="el-GR" dirty="0">
                <a:solidFill>
                  <a:srgbClr val="C00000"/>
                </a:solidFill>
              </a:rPr>
              <a:t>Μέθοδος Κύριων Συνιστωσών</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42910" y="214290"/>
            <a:ext cx="6870700" cy="973138"/>
          </a:xfrm>
          <a:noFill/>
          <a:ln/>
        </p:spPr>
        <p:txBody>
          <a:bodyPr/>
          <a:lstStyle/>
          <a:p>
            <a:r>
              <a:rPr lang="el-GR" dirty="0"/>
              <a:t>Εκτίμηση Παραμέτρων</a:t>
            </a:r>
          </a:p>
        </p:txBody>
      </p:sp>
      <p:sp>
        <p:nvSpPr>
          <p:cNvPr id="93190" name="Text Box 6"/>
          <p:cNvSpPr txBox="1">
            <a:spLocks noChangeArrowheads="1"/>
          </p:cNvSpPr>
          <p:nvPr/>
        </p:nvSpPr>
        <p:spPr bwMode="auto">
          <a:xfrm>
            <a:off x="2071670" y="1357298"/>
            <a:ext cx="4319588" cy="366713"/>
          </a:xfrm>
          <a:prstGeom prst="rect">
            <a:avLst/>
          </a:prstGeom>
          <a:noFill/>
          <a:ln w="9525">
            <a:noFill/>
            <a:miter lim="800000"/>
            <a:headEnd/>
            <a:tailEnd/>
          </a:ln>
          <a:effectLst/>
        </p:spPr>
        <p:txBody>
          <a:bodyPr>
            <a:spAutoFit/>
          </a:bodyPr>
          <a:lstStyle/>
          <a:p>
            <a:pPr algn="ctr">
              <a:spcBef>
                <a:spcPct val="50000"/>
              </a:spcBef>
            </a:pPr>
            <a:r>
              <a:rPr lang="el-GR" dirty="0">
                <a:solidFill>
                  <a:srgbClr val="C00000"/>
                </a:solidFill>
              </a:rPr>
              <a:t>Μέθοδος Κύριων Συνιστωσών</a:t>
            </a:r>
          </a:p>
        </p:txBody>
      </p:sp>
      <p:sp>
        <p:nvSpPr>
          <p:cNvPr id="93191" name="Text Box 7"/>
          <p:cNvSpPr txBox="1">
            <a:spLocks noChangeArrowheads="1"/>
          </p:cNvSpPr>
          <p:nvPr/>
        </p:nvSpPr>
        <p:spPr bwMode="auto">
          <a:xfrm>
            <a:off x="1116013" y="1773238"/>
            <a:ext cx="3671887" cy="366712"/>
          </a:xfrm>
          <a:prstGeom prst="rect">
            <a:avLst/>
          </a:prstGeom>
          <a:noFill/>
          <a:ln w="9525">
            <a:noFill/>
            <a:miter lim="800000"/>
            <a:headEnd/>
            <a:tailEnd/>
          </a:ln>
          <a:effectLst/>
        </p:spPr>
        <p:txBody>
          <a:bodyPr>
            <a:spAutoFit/>
          </a:bodyPr>
          <a:lstStyle/>
          <a:p>
            <a:pPr>
              <a:spcBef>
                <a:spcPct val="50000"/>
              </a:spcBef>
            </a:pPr>
            <a:r>
              <a:rPr lang="el-GR" dirty="0">
                <a:solidFill>
                  <a:srgbClr val="FF0000"/>
                </a:solidFill>
              </a:rPr>
              <a:t>Πόσο καλό είναι το μοντέλο?</a:t>
            </a:r>
          </a:p>
        </p:txBody>
      </p:sp>
      <p:sp>
        <p:nvSpPr>
          <p:cNvPr id="93194" name="Text Box 10"/>
          <p:cNvSpPr txBox="1">
            <a:spLocks noChangeArrowheads="1"/>
          </p:cNvSpPr>
          <p:nvPr/>
        </p:nvSpPr>
        <p:spPr bwMode="auto">
          <a:xfrm>
            <a:off x="323850" y="2781300"/>
            <a:ext cx="4105275" cy="1123384"/>
          </a:xfrm>
          <a:prstGeom prst="rect">
            <a:avLst/>
          </a:prstGeom>
          <a:noFill/>
          <a:ln w="9525">
            <a:noFill/>
            <a:miter lim="800000"/>
            <a:headEnd/>
            <a:tailEnd/>
          </a:ln>
          <a:effectLst/>
        </p:spPr>
        <p:txBody>
          <a:bodyPr>
            <a:spAutoFit/>
          </a:bodyPr>
          <a:lstStyle/>
          <a:p>
            <a:pPr algn="ctr">
              <a:spcBef>
                <a:spcPct val="50000"/>
              </a:spcBef>
            </a:pPr>
            <a:r>
              <a:rPr lang="el-GR" dirty="0" err="1">
                <a:solidFill>
                  <a:srgbClr val="FFC000"/>
                </a:solidFill>
              </a:rPr>
              <a:t>Εταιρικότητες</a:t>
            </a:r>
            <a:r>
              <a:rPr lang="el-GR" dirty="0">
                <a:solidFill>
                  <a:srgbClr val="FFC000"/>
                </a:solidFill>
              </a:rPr>
              <a:t>: </a:t>
            </a:r>
          </a:p>
          <a:p>
            <a:pPr algn="just">
              <a:spcBef>
                <a:spcPct val="50000"/>
              </a:spcBef>
            </a:pPr>
            <a:r>
              <a:rPr lang="el-GR" sz="1400" dirty="0"/>
              <a:t>Εκφράζουν το ποσοστό της διακύμανσης που εξηγείται από τον αριθμό των παραγόντων που προσαρμόσαμε.</a:t>
            </a:r>
          </a:p>
        </p:txBody>
      </p:sp>
      <p:sp>
        <p:nvSpPr>
          <p:cNvPr id="93195" name="AutoShape 11"/>
          <p:cNvSpPr>
            <a:spLocks noChangeArrowheads="1"/>
          </p:cNvSpPr>
          <p:nvPr/>
        </p:nvSpPr>
        <p:spPr bwMode="auto">
          <a:xfrm>
            <a:off x="2339975" y="2276475"/>
            <a:ext cx="360363" cy="503238"/>
          </a:xfrm>
          <a:prstGeom prst="downArrow">
            <a:avLst>
              <a:gd name="adj1" fmla="val 50000"/>
              <a:gd name="adj2" fmla="val 34912"/>
            </a:avLst>
          </a:prstGeom>
          <a:noFill/>
          <a:ln w="9525">
            <a:solidFill>
              <a:srgbClr val="FF0000"/>
            </a:solidFill>
            <a:miter lim="800000"/>
            <a:headEnd/>
            <a:tailEnd/>
          </a:ln>
          <a:effectLst/>
        </p:spPr>
        <p:txBody>
          <a:bodyPr wrap="none" anchor="ctr"/>
          <a:lstStyle/>
          <a:p>
            <a:endParaRPr lang="el-GR"/>
          </a:p>
        </p:txBody>
      </p:sp>
      <p:pic>
        <p:nvPicPr>
          <p:cNvPr id="93196" name="Picture 12"/>
          <p:cNvPicPr>
            <a:picLocks noChangeAspect="1" noChangeArrowheads="1"/>
          </p:cNvPicPr>
          <p:nvPr/>
        </p:nvPicPr>
        <p:blipFill>
          <a:blip r:embed="rId3" cstate="print"/>
          <a:srcRect/>
          <a:stretch>
            <a:fillRect/>
          </a:stretch>
        </p:blipFill>
        <p:spPr bwMode="auto">
          <a:xfrm>
            <a:off x="4357685" y="1628775"/>
            <a:ext cx="3887789" cy="2957513"/>
          </a:xfrm>
          <a:prstGeom prst="rect">
            <a:avLst/>
          </a:prstGeom>
          <a:noFill/>
          <a:ln w="9525">
            <a:noFill/>
            <a:miter lim="800000"/>
            <a:headEnd/>
            <a:tailEnd/>
          </a:ln>
          <a:effectLst/>
        </p:spPr>
      </p:pic>
      <p:sp>
        <p:nvSpPr>
          <p:cNvPr id="93197" name="Text Box 13"/>
          <p:cNvSpPr txBox="1">
            <a:spLocks noChangeArrowheads="1"/>
          </p:cNvSpPr>
          <p:nvPr/>
        </p:nvSpPr>
        <p:spPr bwMode="auto">
          <a:xfrm>
            <a:off x="3428992" y="4429132"/>
            <a:ext cx="5143504" cy="1938992"/>
          </a:xfrm>
          <a:prstGeom prst="rect">
            <a:avLst/>
          </a:prstGeom>
          <a:noFill/>
          <a:ln w="9525">
            <a:noFill/>
            <a:miter lim="800000"/>
            <a:headEnd/>
            <a:tailEnd/>
          </a:ln>
          <a:effectLst/>
        </p:spPr>
        <p:txBody>
          <a:bodyPr wrap="square">
            <a:spAutoFit/>
          </a:bodyPr>
          <a:lstStyle/>
          <a:p>
            <a:pPr>
              <a:spcBef>
                <a:spcPct val="50000"/>
              </a:spcBef>
            </a:pPr>
            <a:r>
              <a:rPr lang="el-GR" sz="1200" dirty="0">
                <a:solidFill>
                  <a:schemeClr val="folHlink"/>
                </a:solidFill>
              </a:rPr>
              <a:t>Το μοντέλο ερμηνεύει το 83% της κατανάλωσης. </a:t>
            </a:r>
            <a:endParaRPr lang="el-GR" sz="1200" dirty="0"/>
          </a:p>
          <a:p>
            <a:pPr>
              <a:spcBef>
                <a:spcPct val="50000"/>
              </a:spcBef>
            </a:pPr>
            <a:r>
              <a:rPr lang="el-GR" sz="1200" dirty="0"/>
              <a:t>Πως προκύπτει? Είναι το άθροισμα των τετραγώνων των επιβαρύνσεων στη μεταβλητή αυτή.</a:t>
            </a:r>
          </a:p>
          <a:p>
            <a:pPr>
              <a:spcBef>
                <a:spcPct val="50000"/>
              </a:spcBef>
            </a:pPr>
            <a:r>
              <a:rPr lang="el-GR" sz="1200" dirty="0"/>
              <a:t>(-0,89)</a:t>
            </a:r>
            <a:r>
              <a:rPr lang="el-GR" sz="1200" baseline="30000" dirty="0"/>
              <a:t>2</a:t>
            </a:r>
            <a:r>
              <a:rPr lang="el-GR" sz="1200" dirty="0"/>
              <a:t> + (0,188)</a:t>
            </a:r>
            <a:r>
              <a:rPr lang="el-GR" sz="1200" baseline="30000" dirty="0"/>
              <a:t>2 </a:t>
            </a:r>
            <a:r>
              <a:rPr lang="el-GR" sz="1200" dirty="0"/>
              <a:t>= 0,828</a:t>
            </a:r>
          </a:p>
          <a:p>
            <a:endParaRPr lang="el-GR" sz="1200" dirty="0">
              <a:solidFill>
                <a:schemeClr val="bg2"/>
              </a:solidFill>
            </a:endParaRPr>
          </a:p>
          <a:p>
            <a:r>
              <a:rPr lang="el-GR" sz="1200" dirty="0" smtClean="0">
                <a:solidFill>
                  <a:srgbClr val="7030A0"/>
                </a:solidFill>
              </a:rPr>
              <a:t>Η εκτίμηση της </a:t>
            </a:r>
            <a:r>
              <a:rPr lang="el-GR" sz="1200" b="1" u="sng" dirty="0" smtClean="0">
                <a:solidFill>
                  <a:srgbClr val="7030A0"/>
                </a:solidFill>
                <a:effectLst>
                  <a:outerShdw blurRad="38100" dist="38100" dir="2700000" algn="tl">
                    <a:srgbClr val="C0C0C0"/>
                  </a:outerShdw>
                </a:effectLst>
              </a:rPr>
              <a:t>ιδιαιτερότητας </a:t>
            </a:r>
            <a:r>
              <a:rPr lang="el-GR" sz="1200" dirty="0" smtClean="0">
                <a:solidFill>
                  <a:srgbClr val="7030A0"/>
                </a:solidFill>
              </a:rPr>
              <a:t>κάθε μεταβλητής (το μέρος της διακύμανσης κάθε μεταβλητής που δεν εξηγεί το μοντέλο) υπολογίζεται αν αφαιρέσω από την τομή </a:t>
            </a:r>
            <a:r>
              <a:rPr lang="en-US" sz="1200" dirty="0" smtClean="0">
                <a:solidFill>
                  <a:srgbClr val="7030A0"/>
                </a:solidFill>
              </a:rPr>
              <a:t>initial-</a:t>
            </a:r>
            <a:r>
              <a:rPr lang="el-GR" sz="1200" dirty="0" smtClean="0">
                <a:solidFill>
                  <a:srgbClr val="7030A0"/>
                </a:solidFill>
              </a:rPr>
              <a:t>την τιμή </a:t>
            </a:r>
            <a:r>
              <a:rPr lang="en-US" sz="1200" dirty="0" smtClean="0">
                <a:solidFill>
                  <a:srgbClr val="7030A0"/>
                </a:solidFill>
              </a:rPr>
              <a:t>extraction</a:t>
            </a:r>
          </a:p>
          <a:p>
            <a:r>
              <a:rPr lang="el-GR" sz="1200" dirty="0" smtClean="0">
                <a:solidFill>
                  <a:srgbClr val="7030A0"/>
                </a:solidFill>
              </a:rPr>
              <a:t>Η </a:t>
            </a:r>
            <a:r>
              <a:rPr lang="el-GR" sz="1200" dirty="0">
                <a:solidFill>
                  <a:srgbClr val="7030A0"/>
                </a:solidFill>
              </a:rPr>
              <a:t>Ιδιαιτερότητα για την </a:t>
            </a:r>
            <a:r>
              <a:rPr lang="el-GR" sz="1200" b="1" u="sng" dirty="0">
                <a:solidFill>
                  <a:srgbClr val="7030A0"/>
                </a:solidFill>
              </a:rPr>
              <a:t>Κατανάλωση</a:t>
            </a:r>
            <a:r>
              <a:rPr lang="el-GR" sz="1200" dirty="0">
                <a:solidFill>
                  <a:srgbClr val="7030A0"/>
                </a:solidFill>
              </a:rPr>
              <a:t> είναι </a:t>
            </a:r>
            <a:r>
              <a:rPr lang="el-GR" sz="1200" dirty="0" smtClean="0">
                <a:solidFill>
                  <a:srgbClr val="7030A0"/>
                </a:solidFill>
              </a:rPr>
              <a:t>: 1-0,828 </a:t>
            </a:r>
            <a:r>
              <a:rPr lang="el-GR" sz="1200" dirty="0">
                <a:solidFill>
                  <a:srgbClr val="7030A0"/>
                </a:solidFill>
              </a:rPr>
              <a:t>= </a:t>
            </a:r>
            <a:r>
              <a:rPr lang="el-GR" sz="1200" dirty="0" smtClean="0">
                <a:solidFill>
                  <a:srgbClr val="7030A0"/>
                </a:solidFill>
              </a:rPr>
              <a:t>0,172</a:t>
            </a:r>
            <a:endParaRPr lang="el-GR" sz="1200" dirty="0">
              <a:solidFill>
                <a:srgbClr val="7030A0"/>
              </a:solidFill>
            </a:endParaRPr>
          </a:p>
        </p:txBody>
      </p:sp>
      <p:sp>
        <p:nvSpPr>
          <p:cNvPr id="93198" name="Rectangle 14"/>
          <p:cNvSpPr>
            <a:spLocks noChangeArrowheads="1"/>
          </p:cNvSpPr>
          <p:nvPr/>
        </p:nvSpPr>
        <p:spPr bwMode="auto">
          <a:xfrm>
            <a:off x="7667625" y="2276475"/>
            <a:ext cx="433388" cy="288925"/>
          </a:xfrm>
          <a:prstGeom prst="rect">
            <a:avLst/>
          </a:prstGeom>
          <a:noFill/>
          <a:ln w="25400">
            <a:solidFill>
              <a:schemeClr val="folHlink"/>
            </a:solidFill>
            <a:miter lim="800000"/>
            <a:headEnd/>
            <a:tailEnd/>
          </a:ln>
          <a:effectLst/>
        </p:spPr>
        <p:txBody>
          <a:bodyPr wrap="none" anchor="ctr"/>
          <a:lstStyle/>
          <a:p>
            <a:endParaRPr lang="el-GR"/>
          </a:p>
        </p:txBody>
      </p:sp>
      <p:sp>
        <p:nvSpPr>
          <p:cNvPr id="93200" name="Text Box 16"/>
          <p:cNvSpPr txBox="1">
            <a:spLocks noChangeArrowheads="1"/>
          </p:cNvSpPr>
          <p:nvPr/>
        </p:nvSpPr>
        <p:spPr bwMode="auto">
          <a:xfrm>
            <a:off x="357158" y="4000504"/>
            <a:ext cx="2952750" cy="1925638"/>
          </a:xfrm>
          <a:prstGeom prst="rect">
            <a:avLst/>
          </a:prstGeom>
          <a:noFill/>
          <a:ln w="28575">
            <a:solidFill>
              <a:srgbClr val="FFC000"/>
            </a:solidFill>
            <a:miter lim="800000"/>
            <a:headEnd/>
            <a:tailEnd/>
          </a:ln>
          <a:effectLst/>
        </p:spPr>
        <p:txBody>
          <a:bodyPr>
            <a:spAutoFit/>
          </a:bodyPr>
          <a:lstStyle/>
          <a:p>
            <a:pPr>
              <a:spcBef>
                <a:spcPct val="50000"/>
              </a:spcBef>
            </a:pPr>
            <a:r>
              <a:rPr lang="el-GR" sz="1600" dirty="0">
                <a:solidFill>
                  <a:srgbClr val="996600"/>
                </a:solidFill>
              </a:rPr>
              <a:t>Δεν ερμηνεύεται το (1-0,418) = 0,582 της Επιτάχυνσης !!</a:t>
            </a:r>
          </a:p>
          <a:p>
            <a:pPr>
              <a:spcBef>
                <a:spcPct val="50000"/>
              </a:spcBef>
            </a:pPr>
            <a:r>
              <a:rPr lang="el-GR" sz="1600" dirty="0">
                <a:solidFill>
                  <a:srgbClr val="996600"/>
                </a:solidFill>
              </a:rPr>
              <a:t>Μήπως το μοντέλο δεν είναι καλό και θα πρέπει να προσθέσουμε και άλλον παράγοντα για να αυξηθεί η ερμηνεία στην μεταβλητή???</a:t>
            </a:r>
          </a:p>
        </p:txBody>
      </p:sp>
      <p:sp>
        <p:nvSpPr>
          <p:cNvPr id="93201" name="Rectangle 17"/>
          <p:cNvSpPr>
            <a:spLocks noChangeArrowheads="1"/>
          </p:cNvSpPr>
          <p:nvPr/>
        </p:nvSpPr>
        <p:spPr bwMode="auto">
          <a:xfrm>
            <a:off x="7667625" y="3429000"/>
            <a:ext cx="433388" cy="288925"/>
          </a:xfrm>
          <a:prstGeom prst="rect">
            <a:avLst/>
          </a:prstGeom>
          <a:noFill/>
          <a:ln w="25400">
            <a:solidFill>
              <a:srgbClr val="996600"/>
            </a:solidFill>
            <a:miter lim="800000"/>
            <a:headEnd/>
            <a:tailEnd/>
          </a:ln>
          <a:effectLst/>
        </p:spPr>
        <p:txBody>
          <a:bodyPr wrap="none" anchor="ctr"/>
          <a:lstStyle/>
          <a:p>
            <a:endParaRPr lang="el-GR"/>
          </a:p>
        </p:txBody>
      </p:sp>
      <p:sp>
        <p:nvSpPr>
          <p:cNvPr id="12" name="Text Box 5"/>
          <p:cNvSpPr txBox="1">
            <a:spLocks noChangeArrowheads="1"/>
          </p:cNvSpPr>
          <p:nvPr/>
        </p:nvSpPr>
        <p:spPr bwMode="auto">
          <a:xfrm>
            <a:off x="6429356" y="1357298"/>
            <a:ext cx="2714644" cy="461665"/>
          </a:xfrm>
          <a:prstGeom prst="rect">
            <a:avLst/>
          </a:prstGeom>
          <a:noFill/>
          <a:ln w="9525">
            <a:noFill/>
            <a:miter lim="800000"/>
            <a:headEnd/>
            <a:tailEnd/>
          </a:ln>
          <a:effectLst/>
        </p:spPr>
        <p:txBody>
          <a:bodyPr wrap="square">
            <a:spAutoFit/>
          </a:bodyPr>
          <a:lstStyle/>
          <a:p>
            <a:r>
              <a:rPr lang="el-GR" sz="1200" dirty="0">
                <a:solidFill>
                  <a:srgbClr val="00B050"/>
                </a:solidFill>
              </a:rPr>
              <a:t>Η πρώτη στήλη είναι 1 αν έχω χρησιμοποιήσει κύριες συνιστώσες</a:t>
            </a:r>
          </a:p>
        </p:txBody>
      </p:sp>
      <p:sp>
        <p:nvSpPr>
          <p:cNvPr id="13" name="12 - Ορθογώνιο"/>
          <p:cNvSpPr/>
          <p:nvPr/>
        </p:nvSpPr>
        <p:spPr>
          <a:xfrm>
            <a:off x="6357950" y="2071678"/>
            <a:ext cx="1000132" cy="21431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5" name="14 - Ευθύγραμμο βέλος σύνδεσης"/>
          <p:cNvCxnSpPr/>
          <p:nvPr/>
        </p:nvCxnSpPr>
        <p:spPr>
          <a:xfrm rot="5400000">
            <a:off x="7215206" y="1857364"/>
            <a:ext cx="285752" cy="14287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71472" y="357166"/>
            <a:ext cx="6870700" cy="973138"/>
          </a:xfrm>
          <a:noFill/>
          <a:ln/>
        </p:spPr>
        <p:txBody>
          <a:bodyPr/>
          <a:lstStyle/>
          <a:p>
            <a:r>
              <a:rPr lang="el-GR" dirty="0"/>
              <a:t>Εκτίμηση Παραμέτρων</a:t>
            </a:r>
          </a:p>
        </p:txBody>
      </p:sp>
      <p:sp>
        <p:nvSpPr>
          <p:cNvPr id="99331" name="Text Box 3"/>
          <p:cNvSpPr txBox="1">
            <a:spLocks noChangeArrowheads="1"/>
          </p:cNvSpPr>
          <p:nvPr/>
        </p:nvSpPr>
        <p:spPr bwMode="auto">
          <a:xfrm>
            <a:off x="2143108" y="1357298"/>
            <a:ext cx="4319588" cy="369332"/>
          </a:xfrm>
          <a:prstGeom prst="rect">
            <a:avLst/>
          </a:prstGeom>
          <a:noFill/>
          <a:ln w="9525">
            <a:noFill/>
            <a:miter lim="800000"/>
            <a:headEnd/>
            <a:tailEnd/>
          </a:ln>
          <a:effectLst/>
        </p:spPr>
        <p:txBody>
          <a:bodyPr wrap="square">
            <a:spAutoFit/>
          </a:bodyPr>
          <a:lstStyle/>
          <a:p>
            <a:pPr algn="ctr">
              <a:spcBef>
                <a:spcPct val="50000"/>
              </a:spcBef>
            </a:pPr>
            <a:r>
              <a:rPr lang="el-GR" dirty="0">
                <a:solidFill>
                  <a:srgbClr val="C00000"/>
                </a:solidFill>
              </a:rPr>
              <a:t>Μέθοδος Κύριων Συνιστωσών</a:t>
            </a:r>
          </a:p>
        </p:txBody>
      </p:sp>
      <p:pic>
        <p:nvPicPr>
          <p:cNvPr id="99340" name="Picture 12"/>
          <p:cNvPicPr>
            <a:picLocks noChangeAspect="1" noChangeArrowheads="1"/>
          </p:cNvPicPr>
          <p:nvPr/>
        </p:nvPicPr>
        <p:blipFill>
          <a:blip r:embed="rId3" cstate="print"/>
          <a:srcRect/>
          <a:stretch>
            <a:fillRect/>
          </a:stretch>
        </p:blipFill>
        <p:spPr bwMode="auto">
          <a:xfrm>
            <a:off x="214282" y="1785926"/>
            <a:ext cx="8496300" cy="3890961"/>
          </a:xfrm>
          <a:prstGeom prst="rect">
            <a:avLst/>
          </a:prstGeom>
          <a:noFill/>
          <a:ln w="9525">
            <a:noFill/>
            <a:miter lim="800000"/>
            <a:headEnd/>
            <a:tailEnd/>
          </a:ln>
          <a:effectLst/>
        </p:spPr>
      </p:pic>
      <p:sp>
        <p:nvSpPr>
          <p:cNvPr id="99341" name="Rectangle 13"/>
          <p:cNvSpPr>
            <a:spLocks noChangeArrowheads="1"/>
          </p:cNvSpPr>
          <p:nvPr/>
        </p:nvSpPr>
        <p:spPr bwMode="auto">
          <a:xfrm>
            <a:off x="3357554" y="2500306"/>
            <a:ext cx="431800" cy="217488"/>
          </a:xfrm>
          <a:prstGeom prst="rect">
            <a:avLst/>
          </a:prstGeom>
          <a:noFill/>
          <a:ln w="25400">
            <a:solidFill>
              <a:schemeClr val="folHlink"/>
            </a:solidFill>
            <a:miter lim="800000"/>
            <a:headEnd/>
            <a:tailEnd/>
          </a:ln>
          <a:effectLst/>
        </p:spPr>
        <p:txBody>
          <a:bodyPr wrap="none" anchor="ctr"/>
          <a:lstStyle/>
          <a:p>
            <a:endParaRPr lang="el-GR"/>
          </a:p>
        </p:txBody>
      </p:sp>
      <p:sp>
        <p:nvSpPr>
          <p:cNvPr id="99342" name="Rectangle 14"/>
          <p:cNvSpPr>
            <a:spLocks noChangeArrowheads="1"/>
          </p:cNvSpPr>
          <p:nvPr/>
        </p:nvSpPr>
        <p:spPr bwMode="auto">
          <a:xfrm>
            <a:off x="4214810" y="2714620"/>
            <a:ext cx="431800" cy="217488"/>
          </a:xfrm>
          <a:prstGeom prst="rect">
            <a:avLst/>
          </a:prstGeom>
          <a:noFill/>
          <a:ln w="25400">
            <a:solidFill>
              <a:schemeClr val="folHlink"/>
            </a:solidFill>
            <a:miter lim="800000"/>
            <a:headEnd/>
            <a:tailEnd/>
          </a:ln>
          <a:effectLst/>
        </p:spPr>
        <p:txBody>
          <a:bodyPr wrap="none" anchor="ctr"/>
          <a:lstStyle/>
          <a:p>
            <a:endParaRPr lang="el-GR"/>
          </a:p>
        </p:txBody>
      </p:sp>
      <p:sp>
        <p:nvSpPr>
          <p:cNvPr id="99343" name="Rectangle 15"/>
          <p:cNvSpPr>
            <a:spLocks noChangeArrowheads="1"/>
          </p:cNvSpPr>
          <p:nvPr/>
        </p:nvSpPr>
        <p:spPr bwMode="auto">
          <a:xfrm>
            <a:off x="5000628" y="2928934"/>
            <a:ext cx="431800" cy="217488"/>
          </a:xfrm>
          <a:prstGeom prst="rect">
            <a:avLst/>
          </a:prstGeom>
          <a:noFill/>
          <a:ln w="25400">
            <a:solidFill>
              <a:schemeClr val="folHlink"/>
            </a:solidFill>
            <a:miter lim="800000"/>
            <a:headEnd/>
            <a:tailEnd/>
          </a:ln>
          <a:effectLst/>
        </p:spPr>
        <p:txBody>
          <a:bodyPr wrap="none" anchor="ctr"/>
          <a:lstStyle/>
          <a:p>
            <a:endParaRPr lang="el-GR"/>
          </a:p>
        </p:txBody>
      </p:sp>
      <p:sp>
        <p:nvSpPr>
          <p:cNvPr id="99344" name="Rectangle 16"/>
          <p:cNvSpPr>
            <a:spLocks noChangeArrowheads="1"/>
          </p:cNvSpPr>
          <p:nvPr/>
        </p:nvSpPr>
        <p:spPr bwMode="auto">
          <a:xfrm>
            <a:off x="5857884" y="3071810"/>
            <a:ext cx="431800" cy="217487"/>
          </a:xfrm>
          <a:prstGeom prst="rect">
            <a:avLst/>
          </a:prstGeom>
          <a:noFill/>
          <a:ln w="25400">
            <a:solidFill>
              <a:schemeClr val="folHlink"/>
            </a:solidFill>
            <a:miter lim="800000"/>
            <a:headEnd/>
            <a:tailEnd/>
          </a:ln>
          <a:effectLst/>
        </p:spPr>
        <p:txBody>
          <a:bodyPr wrap="none" anchor="ctr"/>
          <a:lstStyle/>
          <a:p>
            <a:endParaRPr lang="el-GR"/>
          </a:p>
        </p:txBody>
      </p:sp>
      <p:sp>
        <p:nvSpPr>
          <p:cNvPr id="99345" name="Rectangle 17"/>
          <p:cNvSpPr>
            <a:spLocks noChangeArrowheads="1"/>
          </p:cNvSpPr>
          <p:nvPr/>
        </p:nvSpPr>
        <p:spPr bwMode="auto">
          <a:xfrm>
            <a:off x="6715140" y="3214686"/>
            <a:ext cx="431800" cy="215900"/>
          </a:xfrm>
          <a:prstGeom prst="rect">
            <a:avLst/>
          </a:prstGeom>
          <a:noFill/>
          <a:ln w="25400">
            <a:solidFill>
              <a:schemeClr val="folHlink"/>
            </a:solidFill>
            <a:miter lim="800000"/>
            <a:headEnd/>
            <a:tailEnd/>
          </a:ln>
          <a:effectLst/>
        </p:spPr>
        <p:txBody>
          <a:bodyPr wrap="none" anchor="ctr"/>
          <a:lstStyle/>
          <a:p>
            <a:endParaRPr lang="el-GR"/>
          </a:p>
        </p:txBody>
      </p:sp>
      <p:sp>
        <p:nvSpPr>
          <p:cNvPr id="99346" name="Rectangle 18"/>
          <p:cNvSpPr>
            <a:spLocks noChangeArrowheads="1"/>
          </p:cNvSpPr>
          <p:nvPr/>
        </p:nvSpPr>
        <p:spPr bwMode="auto">
          <a:xfrm>
            <a:off x="7572396" y="3429000"/>
            <a:ext cx="433388" cy="217488"/>
          </a:xfrm>
          <a:prstGeom prst="rect">
            <a:avLst/>
          </a:prstGeom>
          <a:noFill/>
          <a:ln w="25400">
            <a:solidFill>
              <a:schemeClr val="folHlink"/>
            </a:solidFill>
            <a:miter lim="800000"/>
            <a:headEnd/>
            <a:tailEnd/>
          </a:ln>
          <a:effectLst/>
        </p:spPr>
        <p:txBody>
          <a:bodyPr wrap="none" anchor="ctr"/>
          <a:lstStyle/>
          <a:p>
            <a:endParaRPr lang="el-GR"/>
          </a:p>
        </p:txBody>
      </p:sp>
      <p:sp>
        <p:nvSpPr>
          <p:cNvPr id="99347" name="Rectangle 19"/>
          <p:cNvSpPr>
            <a:spLocks noChangeArrowheads="1"/>
          </p:cNvSpPr>
          <p:nvPr/>
        </p:nvSpPr>
        <p:spPr bwMode="auto">
          <a:xfrm>
            <a:off x="8215338" y="3571876"/>
            <a:ext cx="431800" cy="215900"/>
          </a:xfrm>
          <a:prstGeom prst="rect">
            <a:avLst/>
          </a:prstGeom>
          <a:noFill/>
          <a:ln w="25400">
            <a:solidFill>
              <a:schemeClr val="folHlink"/>
            </a:solidFill>
            <a:miter lim="800000"/>
            <a:headEnd/>
            <a:tailEnd/>
          </a:ln>
          <a:effectLst/>
        </p:spPr>
        <p:txBody>
          <a:bodyPr wrap="none" anchor="ctr"/>
          <a:lstStyle/>
          <a:p>
            <a:endParaRPr lang="el-GR"/>
          </a:p>
        </p:txBody>
      </p:sp>
      <p:sp>
        <p:nvSpPr>
          <p:cNvPr id="99348" name="Text Box 20"/>
          <p:cNvSpPr txBox="1">
            <a:spLocks noChangeArrowheads="1"/>
          </p:cNvSpPr>
          <p:nvPr/>
        </p:nvSpPr>
        <p:spPr bwMode="auto">
          <a:xfrm>
            <a:off x="3643306" y="5429264"/>
            <a:ext cx="5256212" cy="307777"/>
          </a:xfrm>
          <a:prstGeom prst="rect">
            <a:avLst/>
          </a:prstGeom>
          <a:noFill/>
          <a:ln w="9525">
            <a:noFill/>
            <a:miter lim="800000"/>
            <a:headEnd/>
            <a:tailEnd/>
          </a:ln>
          <a:effectLst/>
        </p:spPr>
        <p:txBody>
          <a:bodyPr>
            <a:spAutoFit/>
          </a:bodyPr>
          <a:lstStyle/>
          <a:p>
            <a:pPr>
              <a:spcBef>
                <a:spcPct val="50000"/>
              </a:spcBef>
            </a:pPr>
            <a:r>
              <a:rPr lang="el-GR" sz="1400" dirty="0">
                <a:solidFill>
                  <a:schemeClr val="folHlink"/>
                </a:solidFill>
              </a:rPr>
              <a:t>Στη διαγώνιο βρίσκονται οι </a:t>
            </a:r>
            <a:r>
              <a:rPr lang="el-GR" sz="1400" dirty="0" err="1">
                <a:solidFill>
                  <a:schemeClr val="folHlink"/>
                </a:solidFill>
              </a:rPr>
              <a:t>εταιρικότητες</a:t>
            </a:r>
            <a:r>
              <a:rPr lang="el-GR" sz="1400" dirty="0">
                <a:solidFill>
                  <a:schemeClr val="folHlink"/>
                </a:solidFill>
              </a:rPr>
              <a:t>. </a:t>
            </a:r>
          </a:p>
        </p:txBody>
      </p:sp>
      <p:sp>
        <p:nvSpPr>
          <p:cNvPr id="99349" name="Rectangle 21"/>
          <p:cNvSpPr>
            <a:spLocks noChangeArrowheads="1"/>
          </p:cNvSpPr>
          <p:nvPr/>
        </p:nvSpPr>
        <p:spPr bwMode="auto">
          <a:xfrm>
            <a:off x="323850" y="3786189"/>
            <a:ext cx="8424863" cy="1227135"/>
          </a:xfrm>
          <a:prstGeom prst="rect">
            <a:avLst/>
          </a:prstGeom>
          <a:noFill/>
          <a:ln w="25400">
            <a:solidFill>
              <a:srgbClr val="FF00FF"/>
            </a:solidFill>
            <a:miter lim="800000"/>
            <a:headEnd/>
            <a:tailEnd/>
          </a:ln>
          <a:effectLst/>
        </p:spPr>
        <p:txBody>
          <a:bodyPr wrap="none" anchor="ctr"/>
          <a:lstStyle/>
          <a:p>
            <a:endParaRPr lang="el-GR"/>
          </a:p>
        </p:txBody>
      </p:sp>
      <p:sp>
        <p:nvSpPr>
          <p:cNvPr id="99350" name="Text Box 22"/>
          <p:cNvSpPr txBox="1">
            <a:spLocks noChangeArrowheads="1"/>
          </p:cNvSpPr>
          <p:nvPr/>
        </p:nvSpPr>
        <p:spPr bwMode="auto">
          <a:xfrm>
            <a:off x="1285852" y="5786454"/>
            <a:ext cx="6356350" cy="461665"/>
          </a:xfrm>
          <a:prstGeom prst="rect">
            <a:avLst/>
          </a:prstGeom>
          <a:noFill/>
          <a:ln w="9525">
            <a:noFill/>
            <a:miter lim="800000"/>
            <a:headEnd/>
            <a:tailEnd/>
          </a:ln>
          <a:effectLst/>
        </p:spPr>
        <p:txBody>
          <a:bodyPr>
            <a:spAutoFit/>
          </a:bodyPr>
          <a:lstStyle/>
          <a:p>
            <a:pPr algn="just"/>
            <a:r>
              <a:rPr lang="el-GR" sz="1200" dirty="0">
                <a:solidFill>
                  <a:srgbClr val="FF66CC"/>
                </a:solidFill>
              </a:rPr>
              <a:t>Τα κατάλοιπα αναφέρονται στη διαφορά του πραγματικού από τον εκτιμούμενο πίνακα.</a:t>
            </a:r>
          </a:p>
          <a:p>
            <a:pPr algn="just"/>
            <a:r>
              <a:rPr lang="el-GR" sz="1200" dirty="0">
                <a:solidFill>
                  <a:srgbClr val="FF66CC"/>
                </a:solidFill>
              </a:rPr>
              <a:t>Σε ένα τέλειο μοντέλο δεν θα πρέπει να υπήρχαν διαφορές (Κατάλοιπα)</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42910" y="285728"/>
            <a:ext cx="6870700" cy="973138"/>
          </a:xfrm>
          <a:noFill/>
          <a:ln/>
        </p:spPr>
        <p:txBody>
          <a:bodyPr/>
          <a:lstStyle/>
          <a:p>
            <a:r>
              <a:rPr lang="el-GR" dirty="0"/>
              <a:t>Εκτίμηση Παραμέτρων</a:t>
            </a:r>
          </a:p>
        </p:txBody>
      </p:sp>
      <p:sp>
        <p:nvSpPr>
          <p:cNvPr id="95235" name="Text Box 3"/>
          <p:cNvSpPr txBox="1">
            <a:spLocks noChangeArrowheads="1"/>
          </p:cNvSpPr>
          <p:nvPr/>
        </p:nvSpPr>
        <p:spPr bwMode="auto">
          <a:xfrm>
            <a:off x="2143108" y="1285860"/>
            <a:ext cx="4319588" cy="366713"/>
          </a:xfrm>
          <a:prstGeom prst="rect">
            <a:avLst/>
          </a:prstGeom>
          <a:noFill/>
          <a:ln w="9525">
            <a:noFill/>
            <a:miter lim="800000"/>
            <a:headEnd/>
            <a:tailEnd/>
          </a:ln>
          <a:effectLst/>
        </p:spPr>
        <p:txBody>
          <a:bodyPr>
            <a:spAutoFit/>
          </a:bodyPr>
          <a:lstStyle/>
          <a:p>
            <a:pPr algn="ctr">
              <a:spcBef>
                <a:spcPct val="50000"/>
              </a:spcBef>
            </a:pPr>
            <a:r>
              <a:rPr lang="el-GR" dirty="0">
                <a:solidFill>
                  <a:srgbClr val="0070C0"/>
                </a:solidFill>
              </a:rPr>
              <a:t>Μέθοδος Μεγίστης </a:t>
            </a:r>
            <a:r>
              <a:rPr lang="el-GR" dirty="0" err="1">
                <a:solidFill>
                  <a:srgbClr val="0070C0"/>
                </a:solidFill>
              </a:rPr>
              <a:t>Πιθανοφάνειας</a:t>
            </a:r>
            <a:endParaRPr lang="el-GR" dirty="0">
              <a:solidFill>
                <a:srgbClr val="0070C0"/>
              </a:solidFill>
            </a:endParaRPr>
          </a:p>
        </p:txBody>
      </p:sp>
      <p:sp>
        <p:nvSpPr>
          <p:cNvPr id="8" name="Text Box 5"/>
          <p:cNvSpPr txBox="1">
            <a:spLocks noChangeArrowheads="1"/>
          </p:cNvSpPr>
          <p:nvPr/>
        </p:nvSpPr>
        <p:spPr bwMode="auto">
          <a:xfrm>
            <a:off x="500034" y="2071678"/>
            <a:ext cx="8215370" cy="2308324"/>
          </a:xfrm>
          <a:prstGeom prst="rect">
            <a:avLst/>
          </a:prstGeom>
          <a:noFill/>
          <a:ln w="9525">
            <a:noFill/>
            <a:miter lim="800000"/>
            <a:headEnd/>
            <a:tailEnd/>
          </a:ln>
          <a:effectLst/>
        </p:spPr>
        <p:txBody>
          <a:bodyPr wrap="square">
            <a:spAutoFit/>
          </a:bodyPr>
          <a:lstStyle/>
          <a:p>
            <a:pPr algn="just"/>
            <a:r>
              <a:rPr lang="el-GR" dirty="0"/>
              <a:t>Ο αλγόριθμος εργάζεται </a:t>
            </a:r>
            <a:r>
              <a:rPr lang="el-GR" dirty="0">
                <a:solidFill>
                  <a:srgbClr val="0070C0"/>
                </a:solidFill>
              </a:rPr>
              <a:t>επαναληπτικά</a:t>
            </a:r>
            <a:r>
              <a:rPr lang="el-GR" dirty="0"/>
              <a:t>, χρησιμοποιώντας κάθε φορά τις </a:t>
            </a:r>
            <a:r>
              <a:rPr lang="el-GR" dirty="0" smtClean="0"/>
              <a:t>ιδιαιτερότητες</a:t>
            </a:r>
            <a:r>
              <a:rPr lang="en-US" dirty="0" smtClean="0"/>
              <a:t> </a:t>
            </a:r>
            <a:r>
              <a:rPr lang="el-GR" dirty="0" smtClean="0"/>
              <a:t>ως </a:t>
            </a:r>
            <a:r>
              <a:rPr lang="el-GR" dirty="0"/>
              <a:t>γνωστές, εκτιμά τις επιβαρύνσεις και στη συνέχεια χρησιμοποιώντας τις επιβαρύνσεις </a:t>
            </a:r>
            <a:r>
              <a:rPr lang="en-US" dirty="0" smtClean="0"/>
              <a:t> </a:t>
            </a:r>
            <a:r>
              <a:rPr lang="en-US" dirty="0" err="1" smtClean="0"/>
              <a:t>vw</a:t>
            </a:r>
            <a:r>
              <a:rPr lang="en-US" dirty="0" smtClean="0"/>
              <a:t> </a:t>
            </a:r>
            <a:r>
              <a:rPr lang="el-GR" dirty="0" smtClean="0"/>
              <a:t>γνωστές </a:t>
            </a:r>
            <a:r>
              <a:rPr lang="el-GR" dirty="0"/>
              <a:t>εκτιμά τις ιδιαιτερότητες</a:t>
            </a:r>
          </a:p>
          <a:p>
            <a:pPr algn="just"/>
            <a:endParaRPr lang="el-GR" dirty="0"/>
          </a:p>
          <a:p>
            <a:pPr algn="just"/>
            <a:r>
              <a:rPr lang="el-GR" dirty="0"/>
              <a:t>Οι αρχικές τιμές των ιδιαιτεροτήτων είναι στον πιο κάτω </a:t>
            </a:r>
            <a:r>
              <a:rPr lang="el-GR" dirty="0" smtClean="0"/>
              <a:t>πίνακα</a:t>
            </a:r>
            <a:r>
              <a:rPr lang="en-US" dirty="0" smtClean="0"/>
              <a:t>.</a:t>
            </a:r>
          </a:p>
          <a:p>
            <a:pPr algn="just"/>
            <a:endParaRPr lang="en-US" dirty="0" smtClean="0"/>
          </a:p>
          <a:p>
            <a:pPr algn="just"/>
            <a:r>
              <a:rPr lang="el-GR" dirty="0" smtClean="0">
                <a:solidFill>
                  <a:srgbClr val="0070C0"/>
                </a:solidFill>
              </a:rPr>
              <a:t>Η διαδικασία επαναλαμβάνεται μέχρι να πάψουν να αλλάζουν οι παράμετροι</a:t>
            </a:r>
            <a:r>
              <a:rPr lang="en-US" dirty="0" smtClean="0">
                <a:solidFill>
                  <a:srgbClr val="0070C0"/>
                </a:solidFill>
              </a:rPr>
              <a:t>.</a:t>
            </a:r>
            <a:endParaRPr lang="el-GR" dirty="0" smtClean="0">
              <a:solidFill>
                <a:srgbClr val="0070C0"/>
              </a:solidFill>
            </a:endParaRPr>
          </a:p>
          <a:p>
            <a:pPr algn="just"/>
            <a:endParaRPr lang="el-G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42910" y="285728"/>
            <a:ext cx="6870700" cy="973138"/>
          </a:xfrm>
          <a:noFill/>
          <a:ln/>
        </p:spPr>
        <p:txBody>
          <a:bodyPr/>
          <a:lstStyle/>
          <a:p>
            <a:r>
              <a:rPr lang="el-GR" dirty="0"/>
              <a:t>Εκτίμηση Παραμέτρων</a:t>
            </a:r>
          </a:p>
        </p:txBody>
      </p:sp>
      <p:sp>
        <p:nvSpPr>
          <p:cNvPr id="95235" name="Text Box 3"/>
          <p:cNvSpPr txBox="1">
            <a:spLocks noChangeArrowheads="1"/>
          </p:cNvSpPr>
          <p:nvPr/>
        </p:nvSpPr>
        <p:spPr bwMode="auto">
          <a:xfrm>
            <a:off x="2143108" y="1285860"/>
            <a:ext cx="4319588" cy="366713"/>
          </a:xfrm>
          <a:prstGeom prst="rect">
            <a:avLst/>
          </a:prstGeom>
          <a:noFill/>
          <a:ln w="9525">
            <a:noFill/>
            <a:miter lim="800000"/>
            <a:headEnd/>
            <a:tailEnd/>
          </a:ln>
          <a:effectLst/>
        </p:spPr>
        <p:txBody>
          <a:bodyPr>
            <a:spAutoFit/>
          </a:bodyPr>
          <a:lstStyle/>
          <a:p>
            <a:pPr algn="ctr">
              <a:spcBef>
                <a:spcPct val="50000"/>
              </a:spcBef>
            </a:pPr>
            <a:r>
              <a:rPr lang="el-GR" dirty="0">
                <a:solidFill>
                  <a:srgbClr val="0070C0"/>
                </a:solidFill>
              </a:rPr>
              <a:t>Μέθοδος Μεγίστης </a:t>
            </a:r>
            <a:r>
              <a:rPr lang="el-GR" dirty="0" err="1">
                <a:solidFill>
                  <a:srgbClr val="0070C0"/>
                </a:solidFill>
              </a:rPr>
              <a:t>Πιθανοφάνειας</a:t>
            </a:r>
            <a:endParaRPr lang="el-GR" dirty="0">
              <a:solidFill>
                <a:srgbClr val="0070C0"/>
              </a:solidFill>
            </a:endParaRPr>
          </a:p>
        </p:txBody>
      </p:sp>
      <p:pic>
        <p:nvPicPr>
          <p:cNvPr id="95236" name="Picture 4"/>
          <p:cNvPicPr>
            <a:picLocks noChangeAspect="1" noChangeArrowheads="1"/>
          </p:cNvPicPr>
          <p:nvPr/>
        </p:nvPicPr>
        <p:blipFill>
          <a:blip r:embed="rId3" cstate="print"/>
          <a:srcRect/>
          <a:stretch>
            <a:fillRect/>
          </a:stretch>
        </p:blipFill>
        <p:spPr bwMode="auto">
          <a:xfrm>
            <a:off x="468313" y="1700213"/>
            <a:ext cx="3455987" cy="2520950"/>
          </a:xfrm>
          <a:prstGeom prst="rect">
            <a:avLst/>
          </a:prstGeom>
          <a:noFill/>
          <a:ln w="9525">
            <a:noFill/>
            <a:miter lim="800000"/>
            <a:headEnd/>
            <a:tailEnd/>
          </a:ln>
          <a:effectLst/>
        </p:spPr>
      </p:pic>
      <p:sp>
        <p:nvSpPr>
          <p:cNvPr id="95237" name="Text Box 5"/>
          <p:cNvSpPr txBox="1">
            <a:spLocks noChangeArrowheads="1"/>
          </p:cNvSpPr>
          <p:nvPr/>
        </p:nvSpPr>
        <p:spPr bwMode="auto">
          <a:xfrm>
            <a:off x="4284663" y="1844675"/>
            <a:ext cx="3132137" cy="1558925"/>
          </a:xfrm>
          <a:prstGeom prst="rect">
            <a:avLst/>
          </a:prstGeom>
          <a:noFill/>
          <a:ln w="9525">
            <a:noFill/>
            <a:miter lim="800000"/>
            <a:headEnd/>
            <a:tailEnd/>
          </a:ln>
          <a:effectLst/>
        </p:spPr>
        <p:txBody>
          <a:bodyPr>
            <a:spAutoFit/>
          </a:bodyPr>
          <a:lstStyle/>
          <a:p>
            <a:pPr>
              <a:spcBef>
                <a:spcPct val="50000"/>
              </a:spcBef>
            </a:pPr>
            <a:r>
              <a:rPr lang="el-GR" sz="1600" dirty="0"/>
              <a:t>Ο πίνακας </a:t>
            </a:r>
            <a:r>
              <a:rPr lang="en-US" sz="1600" dirty="0" smtClean="0"/>
              <a:t>L </a:t>
            </a:r>
            <a:r>
              <a:rPr lang="el-GR" sz="1600" dirty="0" smtClean="0"/>
              <a:t>δείχνει </a:t>
            </a:r>
            <a:r>
              <a:rPr lang="el-GR" sz="1600" dirty="0"/>
              <a:t>τις </a:t>
            </a:r>
            <a:r>
              <a:rPr lang="el-GR" sz="1600" dirty="0">
                <a:solidFill>
                  <a:srgbClr val="FF66CC"/>
                </a:solidFill>
              </a:rPr>
              <a:t>επιβαρύνσεις</a:t>
            </a:r>
            <a:r>
              <a:rPr lang="el-GR" sz="1600" dirty="0"/>
              <a:t> των παραγόντων για το μοντέλο με δύο παράγοντες. Μπορεί έτσι να εκφραστεί κάθε μεταβλητή με τη χρήση των 2 παραγόντων.</a:t>
            </a:r>
          </a:p>
        </p:txBody>
      </p:sp>
      <p:sp>
        <p:nvSpPr>
          <p:cNvPr id="95238" name="Text Box 6"/>
          <p:cNvSpPr txBox="1">
            <a:spLocks noChangeArrowheads="1"/>
          </p:cNvSpPr>
          <p:nvPr/>
        </p:nvSpPr>
        <p:spPr bwMode="auto">
          <a:xfrm>
            <a:off x="4140200" y="3573463"/>
            <a:ext cx="4176713" cy="2582862"/>
          </a:xfrm>
          <a:prstGeom prst="rect">
            <a:avLst/>
          </a:prstGeom>
          <a:noFill/>
          <a:ln w="9525">
            <a:noFill/>
            <a:miter lim="800000"/>
            <a:headEnd/>
            <a:tailEnd/>
          </a:ln>
          <a:effectLst/>
        </p:spPr>
        <p:txBody>
          <a:bodyPr>
            <a:spAutoFit/>
          </a:bodyPr>
          <a:lstStyle/>
          <a:p>
            <a:pPr>
              <a:spcBef>
                <a:spcPct val="50000"/>
              </a:spcBef>
            </a:pPr>
            <a:r>
              <a:rPr lang="el-GR" sz="1600">
                <a:solidFill>
                  <a:srgbClr val="FF66CC"/>
                </a:solidFill>
              </a:rPr>
              <a:t>Κατανάλωση = -0,454 </a:t>
            </a:r>
            <a:r>
              <a:rPr lang="en-US" sz="1600">
                <a:solidFill>
                  <a:srgbClr val="FF66CC"/>
                </a:solidFill>
              </a:rPr>
              <a:t>F</a:t>
            </a:r>
            <a:r>
              <a:rPr lang="en-US" sz="1600" baseline="-25000">
                <a:solidFill>
                  <a:srgbClr val="FF66CC"/>
                </a:solidFill>
              </a:rPr>
              <a:t>1</a:t>
            </a:r>
            <a:r>
              <a:rPr lang="el-GR" sz="1600" baseline="-25000">
                <a:solidFill>
                  <a:srgbClr val="FF66CC"/>
                </a:solidFill>
              </a:rPr>
              <a:t> </a:t>
            </a:r>
            <a:r>
              <a:rPr lang="el-GR" sz="1600">
                <a:solidFill>
                  <a:srgbClr val="FF66CC"/>
                </a:solidFill>
              </a:rPr>
              <a:t>- </a:t>
            </a:r>
            <a:r>
              <a:rPr lang="en-US" sz="1600">
                <a:solidFill>
                  <a:srgbClr val="FF66CC"/>
                </a:solidFill>
              </a:rPr>
              <a:t>0,</a:t>
            </a:r>
            <a:r>
              <a:rPr lang="el-GR" sz="1600">
                <a:solidFill>
                  <a:srgbClr val="FF66CC"/>
                </a:solidFill>
              </a:rPr>
              <a:t>697 </a:t>
            </a:r>
            <a:r>
              <a:rPr lang="en-US" sz="1600">
                <a:solidFill>
                  <a:srgbClr val="FF66CC"/>
                </a:solidFill>
              </a:rPr>
              <a:t>F</a:t>
            </a:r>
            <a:r>
              <a:rPr lang="en-US" sz="1600" baseline="-25000">
                <a:solidFill>
                  <a:srgbClr val="FF66CC"/>
                </a:solidFill>
              </a:rPr>
              <a:t>2</a:t>
            </a:r>
          </a:p>
          <a:p>
            <a:pPr>
              <a:spcBef>
                <a:spcPct val="50000"/>
              </a:spcBef>
            </a:pPr>
            <a:r>
              <a:rPr lang="el-GR" sz="1600">
                <a:solidFill>
                  <a:srgbClr val="FF66CC"/>
                </a:solidFill>
              </a:rPr>
              <a:t>Μέγεθος Μηχανής= 0,574 </a:t>
            </a:r>
            <a:r>
              <a:rPr lang="en-US">
                <a:solidFill>
                  <a:srgbClr val="FF66CC"/>
                </a:solidFill>
              </a:rPr>
              <a:t>F</a:t>
            </a:r>
            <a:r>
              <a:rPr lang="en-US" baseline="-25000">
                <a:solidFill>
                  <a:srgbClr val="FF66CC"/>
                </a:solidFill>
              </a:rPr>
              <a:t>1</a:t>
            </a:r>
            <a:r>
              <a:rPr lang="el-GR" baseline="-25000">
                <a:solidFill>
                  <a:srgbClr val="FF66CC"/>
                </a:solidFill>
              </a:rPr>
              <a:t> </a:t>
            </a:r>
            <a:r>
              <a:rPr lang="en-US" sz="1600">
                <a:solidFill>
                  <a:srgbClr val="FF66CC"/>
                </a:solidFill>
              </a:rPr>
              <a:t>+</a:t>
            </a:r>
            <a:r>
              <a:rPr lang="el-GR" sz="1600">
                <a:solidFill>
                  <a:srgbClr val="FF66CC"/>
                </a:solidFill>
              </a:rPr>
              <a:t> </a:t>
            </a:r>
            <a:r>
              <a:rPr lang="en-US" sz="1600">
                <a:solidFill>
                  <a:srgbClr val="FF66CC"/>
                </a:solidFill>
              </a:rPr>
              <a:t>0,</a:t>
            </a:r>
            <a:r>
              <a:rPr lang="el-GR" sz="1600">
                <a:solidFill>
                  <a:srgbClr val="FF66CC"/>
                </a:solidFill>
              </a:rPr>
              <a:t>802 </a:t>
            </a:r>
            <a:r>
              <a:rPr lang="en-US" sz="1600">
                <a:solidFill>
                  <a:srgbClr val="FF66CC"/>
                </a:solidFill>
              </a:rPr>
              <a:t>F</a:t>
            </a:r>
            <a:r>
              <a:rPr lang="en-US" sz="1600" baseline="-25000">
                <a:solidFill>
                  <a:srgbClr val="FF66CC"/>
                </a:solidFill>
              </a:rPr>
              <a:t>2</a:t>
            </a:r>
          </a:p>
          <a:p>
            <a:pPr>
              <a:spcBef>
                <a:spcPct val="50000"/>
              </a:spcBef>
            </a:pPr>
            <a:r>
              <a:rPr lang="el-GR" sz="1600">
                <a:solidFill>
                  <a:srgbClr val="FF66CC"/>
                </a:solidFill>
              </a:rPr>
              <a:t>Ιπποδύναμη= 0,721 </a:t>
            </a:r>
            <a:r>
              <a:rPr lang="en-US" sz="1600">
                <a:solidFill>
                  <a:srgbClr val="FF66CC"/>
                </a:solidFill>
              </a:rPr>
              <a:t>F</a:t>
            </a:r>
            <a:r>
              <a:rPr lang="en-US" sz="1600" baseline="-25000">
                <a:solidFill>
                  <a:srgbClr val="FF66CC"/>
                </a:solidFill>
              </a:rPr>
              <a:t>1</a:t>
            </a:r>
            <a:r>
              <a:rPr lang="el-GR" sz="1600" baseline="-25000">
                <a:solidFill>
                  <a:srgbClr val="FF66CC"/>
                </a:solidFill>
              </a:rPr>
              <a:t> </a:t>
            </a:r>
            <a:r>
              <a:rPr lang="en-US" sz="1600">
                <a:solidFill>
                  <a:srgbClr val="FF66CC"/>
                </a:solidFill>
              </a:rPr>
              <a:t>+</a:t>
            </a:r>
            <a:r>
              <a:rPr lang="el-GR" sz="1600">
                <a:solidFill>
                  <a:srgbClr val="FF66CC"/>
                </a:solidFill>
              </a:rPr>
              <a:t> </a:t>
            </a:r>
            <a:r>
              <a:rPr lang="en-US" sz="1600">
                <a:solidFill>
                  <a:srgbClr val="FF66CC"/>
                </a:solidFill>
              </a:rPr>
              <a:t>0,</a:t>
            </a:r>
            <a:r>
              <a:rPr lang="el-GR" sz="1600">
                <a:solidFill>
                  <a:srgbClr val="FF66CC"/>
                </a:solidFill>
              </a:rPr>
              <a:t>608 </a:t>
            </a:r>
            <a:r>
              <a:rPr lang="en-US" sz="1600">
                <a:solidFill>
                  <a:srgbClr val="FF66CC"/>
                </a:solidFill>
              </a:rPr>
              <a:t>F</a:t>
            </a:r>
            <a:r>
              <a:rPr lang="en-US" sz="1600" baseline="-25000">
                <a:solidFill>
                  <a:srgbClr val="FF66CC"/>
                </a:solidFill>
              </a:rPr>
              <a:t>2</a:t>
            </a:r>
          </a:p>
          <a:p>
            <a:pPr>
              <a:spcBef>
                <a:spcPct val="50000"/>
              </a:spcBef>
            </a:pPr>
            <a:r>
              <a:rPr lang="el-GR" sz="1600">
                <a:solidFill>
                  <a:srgbClr val="FF66CC"/>
                </a:solidFill>
              </a:rPr>
              <a:t>Βάρος Οχήματος= 0,453 </a:t>
            </a:r>
            <a:r>
              <a:rPr lang="en-US" sz="1600">
                <a:solidFill>
                  <a:srgbClr val="FF66CC"/>
                </a:solidFill>
              </a:rPr>
              <a:t>F</a:t>
            </a:r>
            <a:r>
              <a:rPr lang="en-US" sz="1600" baseline="-25000">
                <a:solidFill>
                  <a:srgbClr val="FF66CC"/>
                </a:solidFill>
              </a:rPr>
              <a:t>1</a:t>
            </a:r>
            <a:r>
              <a:rPr lang="el-GR" sz="1600" baseline="-25000">
                <a:solidFill>
                  <a:srgbClr val="FF66CC"/>
                </a:solidFill>
              </a:rPr>
              <a:t> </a:t>
            </a:r>
            <a:r>
              <a:rPr lang="en-US" sz="1600">
                <a:solidFill>
                  <a:srgbClr val="FF66CC"/>
                </a:solidFill>
              </a:rPr>
              <a:t>+</a:t>
            </a:r>
            <a:r>
              <a:rPr lang="el-GR" sz="1600">
                <a:solidFill>
                  <a:srgbClr val="FF66CC"/>
                </a:solidFill>
              </a:rPr>
              <a:t> </a:t>
            </a:r>
            <a:r>
              <a:rPr lang="en-US" sz="1600">
                <a:solidFill>
                  <a:srgbClr val="FF66CC"/>
                </a:solidFill>
              </a:rPr>
              <a:t>0,</a:t>
            </a:r>
            <a:r>
              <a:rPr lang="el-GR" sz="1600">
                <a:solidFill>
                  <a:srgbClr val="FF66CC"/>
                </a:solidFill>
              </a:rPr>
              <a:t>844 </a:t>
            </a:r>
            <a:r>
              <a:rPr lang="en-US" sz="1600">
                <a:solidFill>
                  <a:srgbClr val="FF66CC"/>
                </a:solidFill>
              </a:rPr>
              <a:t>F</a:t>
            </a:r>
            <a:r>
              <a:rPr lang="en-US" sz="1600" baseline="-25000">
                <a:solidFill>
                  <a:srgbClr val="FF66CC"/>
                </a:solidFill>
              </a:rPr>
              <a:t>2</a:t>
            </a:r>
          </a:p>
          <a:p>
            <a:pPr>
              <a:spcBef>
                <a:spcPct val="50000"/>
              </a:spcBef>
            </a:pPr>
            <a:r>
              <a:rPr lang="el-GR" sz="1600">
                <a:solidFill>
                  <a:srgbClr val="FF66CC"/>
                </a:solidFill>
              </a:rPr>
              <a:t>Επιτάχυνση= -0,999 </a:t>
            </a:r>
            <a:r>
              <a:rPr lang="en-US" sz="1600">
                <a:solidFill>
                  <a:srgbClr val="FF66CC"/>
                </a:solidFill>
              </a:rPr>
              <a:t>F</a:t>
            </a:r>
            <a:r>
              <a:rPr lang="en-US" sz="1600" baseline="-25000">
                <a:solidFill>
                  <a:srgbClr val="FF66CC"/>
                </a:solidFill>
              </a:rPr>
              <a:t>1</a:t>
            </a:r>
            <a:r>
              <a:rPr lang="el-GR" sz="1600" baseline="-25000">
                <a:solidFill>
                  <a:srgbClr val="FF66CC"/>
                </a:solidFill>
              </a:rPr>
              <a:t> </a:t>
            </a:r>
            <a:r>
              <a:rPr lang="en-US" sz="1600">
                <a:solidFill>
                  <a:srgbClr val="FF66CC"/>
                </a:solidFill>
              </a:rPr>
              <a:t>+</a:t>
            </a:r>
            <a:r>
              <a:rPr lang="el-GR" sz="1600">
                <a:solidFill>
                  <a:srgbClr val="FF66CC"/>
                </a:solidFill>
              </a:rPr>
              <a:t> </a:t>
            </a:r>
            <a:r>
              <a:rPr lang="en-US" sz="1600">
                <a:solidFill>
                  <a:srgbClr val="FF66CC"/>
                </a:solidFill>
              </a:rPr>
              <a:t>0,</a:t>
            </a:r>
            <a:r>
              <a:rPr lang="el-GR" sz="1600">
                <a:solidFill>
                  <a:srgbClr val="FF66CC"/>
                </a:solidFill>
              </a:rPr>
              <a:t>032 </a:t>
            </a:r>
            <a:r>
              <a:rPr lang="en-US" sz="1600">
                <a:solidFill>
                  <a:srgbClr val="FF66CC"/>
                </a:solidFill>
              </a:rPr>
              <a:t>F</a:t>
            </a:r>
            <a:r>
              <a:rPr lang="en-US" sz="1600" baseline="-25000">
                <a:solidFill>
                  <a:srgbClr val="FF66CC"/>
                </a:solidFill>
              </a:rPr>
              <a:t>2</a:t>
            </a:r>
          </a:p>
          <a:p>
            <a:pPr>
              <a:spcBef>
                <a:spcPct val="50000"/>
              </a:spcBef>
            </a:pPr>
            <a:r>
              <a:rPr lang="el-GR" sz="1600">
                <a:solidFill>
                  <a:srgbClr val="FF66CC"/>
                </a:solidFill>
              </a:rPr>
              <a:t>Χρονιά Κατασκευής= -0,305 </a:t>
            </a:r>
            <a:r>
              <a:rPr lang="en-US" sz="1600">
                <a:solidFill>
                  <a:srgbClr val="FF66CC"/>
                </a:solidFill>
              </a:rPr>
              <a:t>F</a:t>
            </a:r>
            <a:r>
              <a:rPr lang="en-US" sz="1600" baseline="-25000">
                <a:solidFill>
                  <a:srgbClr val="FF66CC"/>
                </a:solidFill>
              </a:rPr>
              <a:t>1</a:t>
            </a:r>
            <a:r>
              <a:rPr lang="el-GR" sz="1600" baseline="-25000">
                <a:solidFill>
                  <a:srgbClr val="FF66CC"/>
                </a:solidFill>
              </a:rPr>
              <a:t> </a:t>
            </a:r>
            <a:r>
              <a:rPr lang="el-GR" sz="1600">
                <a:solidFill>
                  <a:srgbClr val="FF66CC"/>
                </a:solidFill>
              </a:rPr>
              <a:t>- </a:t>
            </a:r>
            <a:r>
              <a:rPr lang="en-US" sz="1600">
                <a:solidFill>
                  <a:srgbClr val="FF66CC"/>
                </a:solidFill>
              </a:rPr>
              <a:t>0,</a:t>
            </a:r>
            <a:r>
              <a:rPr lang="el-GR" sz="1600">
                <a:solidFill>
                  <a:srgbClr val="FF66CC"/>
                </a:solidFill>
              </a:rPr>
              <a:t>249 </a:t>
            </a:r>
            <a:r>
              <a:rPr lang="en-US" sz="1600">
                <a:solidFill>
                  <a:srgbClr val="FF66CC"/>
                </a:solidFill>
              </a:rPr>
              <a:t>F</a:t>
            </a:r>
            <a:r>
              <a:rPr lang="en-US" sz="1600" baseline="-25000">
                <a:solidFill>
                  <a:srgbClr val="FF66CC"/>
                </a:solidFill>
              </a:rPr>
              <a:t>2</a:t>
            </a:r>
          </a:p>
          <a:p>
            <a:pPr>
              <a:spcBef>
                <a:spcPct val="50000"/>
              </a:spcBef>
            </a:pPr>
            <a:r>
              <a:rPr lang="el-GR" sz="1600">
                <a:solidFill>
                  <a:srgbClr val="FF66CC"/>
                </a:solidFill>
              </a:rPr>
              <a:t>Αριθμός Κυλίνδρων= 0,536 </a:t>
            </a:r>
            <a:r>
              <a:rPr lang="en-US" sz="1600">
                <a:solidFill>
                  <a:srgbClr val="FF66CC"/>
                </a:solidFill>
              </a:rPr>
              <a:t>F</a:t>
            </a:r>
            <a:r>
              <a:rPr lang="en-US" sz="1600" baseline="-25000">
                <a:solidFill>
                  <a:srgbClr val="FF66CC"/>
                </a:solidFill>
              </a:rPr>
              <a:t>1</a:t>
            </a:r>
            <a:r>
              <a:rPr lang="en-US" sz="1600">
                <a:solidFill>
                  <a:srgbClr val="FF66CC"/>
                </a:solidFill>
              </a:rPr>
              <a:t>+0,</a:t>
            </a:r>
            <a:r>
              <a:rPr lang="el-GR" sz="1600">
                <a:solidFill>
                  <a:srgbClr val="FF66CC"/>
                </a:solidFill>
              </a:rPr>
              <a:t>789 </a:t>
            </a:r>
            <a:r>
              <a:rPr lang="en-US" sz="1600">
                <a:solidFill>
                  <a:srgbClr val="FF66CC"/>
                </a:solidFill>
              </a:rPr>
              <a:t>F</a:t>
            </a:r>
            <a:r>
              <a:rPr lang="en-US" sz="1600" baseline="-25000">
                <a:solidFill>
                  <a:srgbClr val="FF66CC"/>
                </a:solidFill>
              </a:rPr>
              <a:t>2</a:t>
            </a:r>
            <a:endParaRPr lang="el-GR" sz="1600" baseline="-25000">
              <a:solidFill>
                <a:srgbClr val="FF66CC"/>
              </a:solidFill>
            </a:endParaRPr>
          </a:p>
        </p:txBody>
      </p:sp>
      <p:sp>
        <p:nvSpPr>
          <p:cNvPr id="95239" name="Text Box 7"/>
          <p:cNvSpPr txBox="1">
            <a:spLocks noChangeArrowheads="1"/>
          </p:cNvSpPr>
          <p:nvPr/>
        </p:nvSpPr>
        <p:spPr bwMode="auto">
          <a:xfrm>
            <a:off x="755650" y="4508500"/>
            <a:ext cx="3024188" cy="1436688"/>
          </a:xfrm>
          <a:prstGeom prst="rect">
            <a:avLst/>
          </a:prstGeom>
          <a:noFill/>
          <a:ln w="28575">
            <a:solidFill>
              <a:schemeClr val="tx2"/>
            </a:solidFill>
            <a:miter lim="800000"/>
            <a:headEnd/>
            <a:tailEnd/>
          </a:ln>
          <a:effectLst/>
        </p:spPr>
        <p:txBody>
          <a:bodyPr>
            <a:spAutoFit/>
          </a:bodyPr>
          <a:lstStyle/>
          <a:p>
            <a:pPr>
              <a:spcBef>
                <a:spcPct val="50000"/>
              </a:spcBef>
            </a:pPr>
            <a:r>
              <a:rPr lang="el-GR" sz="1600" dirty="0">
                <a:solidFill>
                  <a:schemeClr val="folHlink"/>
                </a:solidFill>
              </a:rPr>
              <a:t>Συγκρίνοντας τα αποτελέσματα με τις δύο μεθόδους παρατηρούμε διαφορές.</a:t>
            </a:r>
          </a:p>
          <a:p>
            <a:pPr>
              <a:spcBef>
                <a:spcPct val="50000"/>
              </a:spcBef>
            </a:pPr>
            <a:r>
              <a:rPr lang="el-GR" sz="1600" dirty="0">
                <a:solidFill>
                  <a:schemeClr val="folHlink"/>
                </a:solidFill>
              </a:rPr>
              <a:t>Αυτό αποτελεί ένδειξη ότι το μοντέλο δεν είναι σωστό.</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9" name="Picture 7"/>
          <p:cNvPicPr>
            <a:picLocks noChangeAspect="1" noChangeArrowheads="1"/>
          </p:cNvPicPr>
          <p:nvPr/>
        </p:nvPicPr>
        <p:blipFill>
          <a:blip r:embed="rId3" cstate="print"/>
          <a:srcRect/>
          <a:stretch>
            <a:fillRect/>
          </a:stretch>
        </p:blipFill>
        <p:spPr bwMode="auto">
          <a:xfrm>
            <a:off x="500034" y="1571612"/>
            <a:ext cx="5953125" cy="4619624"/>
          </a:xfrm>
          <a:prstGeom prst="rect">
            <a:avLst/>
          </a:prstGeom>
          <a:noFill/>
          <a:ln w="9525">
            <a:noFill/>
            <a:miter lim="800000"/>
            <a:headEnd/>
            <a:tailEnd/>
          </a:ln>
          <a:effectLst/>
        </p:spPr>
      </p:pic>
      <p:sp>
        <p:nvSpPr>
          <p:cNvPr id="100354" name="Rectangle 2"/>
          <p:cNvSpPr>
            <a:spLocks noGrp="1" noChangeArrowheads="1"/>
          </p:cNvSpPr>
          <p:nvPr>
            <p:ph type="title"/>
          </p:nvPr>
        </p:nvSpPr>
        <p:spPr>
          <a:xfrm>
            <a:off x="714348" y="357166"/>
            <a:ext cx="6870700" cy="973138"/>
          </a:xfrm>
          <a:noFill/>
          <a:ln/>
        </p:spPr>
        <p:txBody>
          <a:bodyPr/>
          <a:lstStyle/>
          <a:p>
            <a:r>
              <a:rPr lang="el-GR" dirty="0"/>
              <a:t>Εκτίμηση Παραμέτρων</a:t>
            </a:r>
          </a:p>
        </p:txBody>
      </p:sp>
      <p:sp>
        <p:nvSpPr>
          <p:cNvPr id="100355" name="Text Box 3"/>
          <p:cNvSpPr txBox="1">
            <a:spLocks noChangeArrowheads="1"/>
          </p:cNvSpPr>
          <p:nvPr/>
        </p:nvSpPr>
        <p:spPr bwMode="auto">
          <a:xfrm>
            <a:off x="2143108" y="1428736"/>
            <a:ext cx="4319588" cy="366713"/>
          </a:xfrm>
          <a:prstGeom prst="rect">
            <a:avLst/>
          </a:prstGeom>
          <a:noFill/>
          <a:ln w="9525">
            <a:noFill/>
            <a:miter lim="800000"/>
            <a:headEnd/>
            <a:tailEnd/>
          </a:ln>
          <a:effectLst/>
        </p:spPr>
        <p:txBody>
          <a:bodyPr>
            <a:spAutoFit/>
          </a:bodyPr>
          <a:lstStyle/>
          <a:p>
            <a:pPr algn="ctr">
              <a:spcBef>
                <a:spcPct val="50000"/>
              </a:spcBef>
            </a:pPr>
            <a:r>
              <a:rPr lang="el-GR" dirty="0">
                <a:solidFill>
                  <a:srgbClr val="0070C0"/>
                </a:solidFill>
              </a:rPr>
              <a:t>Μέθοδος Μεγίστης </a:t>
            </a:r>
            <a:r>
              <a:rPr lang="el-GR" dirty="0" err="1">
                <a:solidFill>
                  <a:srgbClr val="0070C0"/>
                </a:solidFill>
              </a:rPr>
              <a:t>Πιθανοφάνειας</a:t>
            </a:r>
            <a:endParaRPr lang="el-GR" dirty="0">
              <a:solidFill>
                <a:srgbClr val="0070C0"/>
              </a:solidFill>
            </a:endParaRPr>
          </a:p>
        </p:txBody>
      </p:sp>
      <p:sp>
        <p:nvSpPr>
          <p:cNvPr id="100357" name="Oval 5"/>
          <p:cNvSpPr>
            <a:spLocks noChangeArrowheads="1"/>
          </p:cNvSpPr>
          <p:nvPr/>
        </p:nvSpPr>
        <p:spPr bwMode="auto">
          <a:xfrm>
            <a:off x="4357686" y="2428868"/>
            <a:ext cx="1368425" cy="1366838"/>
          </a:xfrm>
          <a:prstGeom prst="ellipse">
            <a:avLst/>
          </a:prstGeom>
          <a:noFill/>
          <a:ln w="15875">
            <a:solidFill>
              <a:srgbClr val="800080"/>
            </a:solidFill>
            <a:round/>
            <a:headEnd/>
            <a:tailEnd/>
          </a:ln>
          <a:effectLst/>
        </p:spPr>
        <p:txBody>
          <a:bodyPr wrap="none" anchor="ctr"/>
          <a:lstStyle/>
          <a:p>
            <a:endParaRPr lang="el-GR"/>
          </a:p>
        </p:txBody>
      </p:sp>
      <p:sp>
        <p:nvSpPr>
          <p:cNvPr id="100358" name="Text Box 6"/>
          <p:cNvSpPr txBox="1">
            <a:spLocks noChangeArrowheads="1"/>
          </p:cNvSpPr>
          <p:nvPr/>
        </p:nvSpPr>
        <p:spPr bwMode="auto">
          <a:xfrm>
            <a:off x="6429388" y="3571876"/>
            <a:ext cx="2087562" cy="1077218"/>
          </a:xfrm>
          <a:prstGeom prst="rect">
            <a:avLst/>
          </a:prstGeom>
          <a:noFill/>
          <a:ln w="9525">
            <a:noFill/>
            <a:miter lim="800000"/>
            <a:headEnd/>
            <a:tailEnd/>
          </a:ln>
          <a:effectLst/>
        </p:spPr>
        <p:txBody>
          <a:bodyPr>
            <a:spAutoFit/>
          </a:bodyPr>
          <a:lstStyle/>
          <a:p>
            <a:pPr algn="just">
              <a:spcBef>
                <a:spcPct val="50000"/>
              </a:spcBef>
            </a:pPr>
            <a:r>
              <a:rPr lang="el-GR" sz="1600" dirty="0">
                <a:solidFill>
                  <a:srgbClr val="CC00FF"/>
                </a:solidFill>
              </a:rPr>
              <a:t>Οι 4 μεταβλητές βρίσκονται πολύ κοντά σε σύγκριση με τις υπόλοιπες.</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14348" y="285728"/>
            <a:ext cx="6870700" cy="973138"/>
          </a:xfrm>
          <a:noFill/>
          <a:ln/>
        </p:spPr>
        <p:txBody>
          <a:bodyPr/>
          <a:lstStyle/>
          <a:p>
            <a:r>
              <a:rPr lang="el-GR" dirty="0"/>
              <a:t>Εκτίμηση Παραμέτρων</a:t>
            </a:r>
          </a:p>
        </p:txBody>
      </p:sp>
      <p:sp>
        <p:nvSpPr>
          <p:cNvPr id="101379" name="Text Box 3"/>
          <p:cNvSpPr txBox="1">
            <a:spLocks noChangeArrowheads="1"/>
          </p:cNvSpPr>
          <p:nvPr/>
        </p:nvSpPr>
        <p:spPr bwMode="auto">
          <a:xfrm>
            <a:off x="2143108" y="1285860"/>
            <a:ext cx="4319588" cy="366713"/>
          </a:xfrm>
          <a:prstGeom prst="rect">
            <a:avLst/>
          </a:prstGeom>
          <a:noFill/>
          <a:ln w="9525">
            <a:noFill/>
            <a:miter lim="800000"/>
            <a:headEnd/>
            <a:tailEnd/>
          </a:ln>
          <a:effectLst/>
        </p:spPr>
        <p:txBody>
          <a:bodyPr>
            <a:spAutoFit/>
          </a:bodyPr>
          <a:lstStyle/>
          <a:p>
            <a:pPr algn="ctr">
              <a:spcBef>
                <a:spcPct val="50000"/>
              </a:spcBef>
            </a:pPr>
            <a:r>
              <a:rPr lang="el-GR" dirty="0">
                <a:solidFill>
                  <a:srgbClr val="0070C0"/>
                </a:solidFill>
              </a:rPr>
              <a:t>Μέθοδος Μεγίστης </a:t>
            </a:r>
            <a:r>
              <a:rPr lang="el-GR" dirty="0" err="1">
                <a:solidFill>
                  <a:srgbClr val="0070C0"/>
                </a:solidFill>
              </a:rPr>
              <a:t>Πιθανοφάνειας</a:t>
            </a:r>
            <a:endParaRPr lang="el-GR" dirty="0">
              <a:solidFill>
                <a:srgbClr val="0070C0"/>
              </a:solidFill>
            </a:endParaRPr>
          </a:p>
        </p:txBody>
      </p:sp>
      <p:pic>
        <p:nvPicPr>
          <p:cNvPr id="101380" name="Picture 4"/>
          <p:cNvPicPr>
            <a:picLocks noChangeAspect="1" noChangeArrowheads="1"/>
          </p:cNvPicPr>
          <p:nvPr/>
        </p:nvPicPr>
        <p:blipFill>
          <a:blip r:embed="rId3" cstate="print"/>
          <a:srcRect/>
          <a:stretch>
            <a:fillRect/>
          </a:stretch>
        </p:blipFill>
        <p:spPr bwMode="auto">
          <a:xfrm>
            <a:off x="395288" y="1773238"/>
            <a:ext cx="4032250" cy="3249612"/>
          </a:xfrm>
          <a:prstGeom prst="rect">
            <a:avLst/>
          </a:prstGeom>
          <a:noFill/>
          <a:ln w="9525">
            <a:noFill/>
            <a:miter lim="800000"/>
            <a:headEnd/>
            <a:tailEnd/>
          </a:ln>
          <a:effectLst/>
        </p:spPr>
      </p:pic>
      <p:sp>
        <p:nvSpPr>
          <p:cNvPr id="101381" name="Text Box 5"/>
          <p:cNvSpPr txBox="1">
            <a:spLocks noChangeArrowheads="1"/>
          </p:cNvSpPr>
          <p:nvPr/>
        </p:nvSpPr>
        <p:spPr bwMode="auto">
          <a:xfrm>
            <a:off x="4067175" y="2420938"/>
            <a:ext cx="4752975" cy="1192212"/>
          </a:xfrm>
          <a:prstGeom prst="rect">
            <a:avLst/>
          </a:prstGeom>
          <a:noFill/>
          <a:ln w="9525">
            <a:noFill/>
            <a:miter lim="800000"/>
            <a:headEnd/>
            <a:tailEnd/>
          </a:ln>
          <a:effectLst/>
        </p:spPr>
        <p:txBody>
          <a:bodyPr>
            <a:spAutoFit/>
          </a:bodyPr>
          <a:lstStyle/>
          <a:p>
            <a:pPr>
              <a:spcBef>
                <a:spcPct val="50000"/>
              </a:spcBef>
            </a:pPr>
            <a:r>
              <a:rPr lang="el-GR" sz="1600">
                <a:solidFill>
                  <a:schemeClr val="folHlink"/>
                </a:solidFill>
              </a:rPr>
              <a:t>Το μοντέλο ερμηνεύει το 69% της κατανάλωσης. Θυμηθείτε ότι με τη μέθοδο των κύριων συνιστωσών ερμηνευόταν το 83%.</a:t>
            </a:r>
          </a:p>
          <a:p>
            <a:pPr>
              <a:spcBef>
                <a:spcPct val="50000"/>
              </a:spcBef>
            </a:pPr>
            <a:r>
              <a:rPr lang="el-GR" sz="1600">
                <a:solidFill>
                  <a:schemeClr val="folHlink"/>
                </a:solidFill>
              </a:rPr>
              <a:t> </a:t>
            </a:r>
          </a:p>
        </p:txBody>
      </p:sp>
      <p:sp>
        <p:nvSpPr>
          <p:cNvPr id="101382" name="Rectangle 6"/>
          <p:cNvSpPr>
            <a:spLocks noChangeArrowheads="1"/>
          </p:cNvSpPr>
          <p:nvPr/>
        </p:nvSpPr>
        <p:spPr bwMode="auto">
          <a:xfrm>
            <a:off x="3419475" y="2349500"/>
            <a:ext cx="433388" cy="288925"/>
          </a:xfrm>
          <a:prstGeom prst="rect">
            <a:avLst/>
          </a:prstGeom>
          <a:noFill/>
          <a:ln w="25400">
            <a:solidFill>
              <a:schemeClr val="folHlink"/>
            </a:solidFill>
            <a:miter lim="800000"/>
            <a:headEnd/>
            <a:tailEnd/>
          </a:ln>
          <a:effectLst/>
        </p:spPr>
        <p:txBody>
          <a:bodyPr wrap="none" anchor="ctr"/>
          <a:lstStyle/>
          <a:p>
            <a:endParaRPr lang="el-GR"/>
          </a:p>
        </p:txBody>
      </p:sp>
      <p:sp>
        <p:nvSpPr>
          <p:cNvPr id="101383" name="Text Box 7"/>
          <p:cNvSpPr txBox="1">
            <a:spLocks noChangeArrowheads="1"/>
          </p:cNvSpPr>
          <p:nvPr/>
        </p:nvSpPr>
        <p:spPr bwMode="auto">
          <a:xfrm>
            <a:off x="5000628" y="3714752"/>
            <a:ext cx="2952750" cy="1314450"/>
          </a:xfrm>
          <a:prstGeom prst="rect">
            <a:avLst/>
          </a:prstGeom>
          <a:noFill/>
          <a:ln w="9525">
            <a:noFill/>
            <a:miter lim="800000"/>
            <a:headEnd/>
            <a:tailEnd/>
          </a:ln>
          <a:effectLst/>
        </p:spPr>
        <p:txBody>
          <a:bodyPr>
            <a:spAutoFit/>
          </a:bodyPr>
          <a:lstStyle/>
          <a:p>
            <a:pPr>
              <a:spcBef>
                <a:spcPct val="50000"/>
              </a:spcBef>
            </a:pPr>
            <a:r>
              <a:rPr lang="el-GR" sz="1600" dirty="0">
                <a:solidFill>
                  <a:srgbClr val="FF66CC"/>
                </a:solidFill>
              </a:rPr>
              <a:t>Με διαφορετικές μεθόδους παίρνουμε διαφορετικά αποτελέσματα ως προς το ποσοστό της διακύμανσης κάθε μεταβλητής!!!!!</a:t>
            </a:r>
          </a:p>
        </p:txBody>
      </p:sp>
      <p:sp>
        <p:nvSpPr>
          <p:cNvPr id="101385" name="Rectangle 9"/>
          <p:cNvSpPr>
            <a:spLocks noChangeArrowheads="1"/>
          </p:cNvSpPr>
          <p:nvPr/>
        </p:nvSpPr>
        <p:spPr bwMode="auto">
          <a:xfrm>
            <a:off x="684213" y="4292600"/>
            <a:ext cx="3671887" cy="719138"/>
          </a:xfrm>
          <a:prstGeom prst="rect">
            <a:avLst/>
          </a:prstGeom>
          <a:noFill/>
          <a:ln w="25400">
            <a:solidFill>
              <a:schemeClr val="tx2"/>
            </a:solidFill>
            <a:miter lim="800000"/>
            <a:headEnd/>
            <a:tailEnd/>
          </a:ln>
          <a:effectLst/>
        </p:spPr>
        <p:txBody>
          <a:bodyPr wrap="none" anchor="ctr"/>
          <a:lstStyle/>
          <a:p>
            <a:endParaRPr lang="el-GR"/>
          </a:p>
        </p:txBody>
      </p:sp>
      <p:sp>
        <p:nvSpPr>
          <p:cNvPr id="101386" name="Text Box 10"/>
          <p:cNvSpPr txBox="1">
            <a:spLocks noChangeArrowheads="1"/>
          </p:cNvSpPr>
          <p:nvPr/>
        </p:nvSpPr>
        <p:spPr bwMode="auto">
          <a:xfrm>
            <a:off x="1000100" y="5357826"/>
            <a:ext cx="5857916" cy="738664"/>
          </a:xfrm>
          <a:prstGeom prst="rect">
            <a:avLst/>
          </a:prstGeom>
          <a:noFill/>
          <a:ln w="38100">
            <a:solidFill>
              <a:schemeClr val="tx2"/>
            </a:solidFill>
            <a:miter lim="800000"/>
            <a:headEnd/>
            <a:tailEnd/>
          </a:ln>
          <a:effectLst/>
        </p:spPr>
        <p:txBody>
          <a:bodyPr wrap="square">
            <a:spAutoFit/>
          </a:bodyPr>
          <a:lstStyle/>
          <a:p>
            <a:pPr algn="just"/>
            <a:r>
              <a:rPr lang="el-GR" sz="1400" dirty="0">
                <a:solidFill>
                  <a:srgbClr val="FFC000"/>
                </a:solidFill>
              </a:rPr>
              <a:t>Προειδοποίηση ότι το μοντέλο δεν είναι καλό</a:t>
            </a:r>
            <a:r>
              <a:rPr lang="el-GR" sz="1400" dirty="0" smtClean="0">
                <a:solidFill>
                  <a:srgbClr val="FFC000"/>
                </a:solidFill>
              </a:rPr>
              <a:t>.</a:t>
            </a:r>
            <a:r>
              <a:rPr lang="en-US" sz="1400" dirty="0" smtClean="0">
                <a:solidFill>
                  <a:srgbClr val="FFC000"/>
                </a:solidFill>
              </a:rPr>
              <a:t> </a:t>
            </a:r>
            <a:r>
              <a:rPr lang="el-GR" sz="1400" dirty="0" smtClean="0">
                <a:solidFill>
                  <a:srgbClr val="FFC000"/>
                </a:solidFill>
              </a:rPr>
              <a:t>Επειδή ο αλγόριθμος εκτιμά τις παραμέτρους μέχρι να συγκλίνει, υπάρχει περίπτωση σε κάποιες επαναλήψεις να καταλήξει σε μη επιτρεπτές τιμές.</a:t>
            </a:r>
            <a:endParaRPr lang="el-GR" sz="1400" dirty="0">
              <a:solidFill>
                <a:srgbClr val="FFC000"/>
              </a:solidFill>
            </a:endParaRPr>
          </a:p>
        </p:txBody>
      </p:sp>
      <p:sp>
        <p:nvSpPr>
          <p:cNvPr id="10" name="9 - Κεραυνός"/>
          <p:cNvSpPr/>
          <p:nvPr/>
        </p:nvSpPr>
        <p:spPr>
          <a:xfrm>
            <a:off x="500034" y="5143512"/>
            <a:ext cx="500066" cy="357190"/>
          </a:xfrm>
          <a:prstGeom prst="lightningBol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00034" y="357166"/>
            <a:ext cx="8215370" cy="903309"/>
          </a:xfrm>
        </p:spPr>
        <p:txBody>
          <a:bodyPr/>
          <a:lstStyle/>
          <a:p>
            <a:r>
              <a:rPr lang="el-GR" dirty="0"/>
              <a:t>Ποσοστό </a:t>
            </a:r>
            <a:r>
              <a:rPr lang="el-GR" dirty="0" smtClean="0"/>
              <a:t>Διακύμανσης που Εξηγούν </a:t>
            </a:r>
            <a:r>
              <a:rPr lang="el-GR" dirty="0"/>
              <a:t>οι </a:t>
            </a:r>
            <a:r>
              <a:rPr lang="el-GR" dirty="0" smtClean="0"/>
              <a:t>Παράγοντες</a:t>
            </a:r>
            <a:endParaRPr lang="el-GR" dirty="0"/>
          </a:p>
        </p:txBody>
      </p:sp>
      <p:pic>
        <p:nvPicPr>
          <p:cNvPr id="62468" name="Picture 4"/>
          <p:cNvPicPr>
            <a:picLocks noChangeAspect="1" noChangeArrowheads="1"/>
          </p:cNvPicPr>
          <p:nvPr/>
        </p:nvPicPr>
        <p:blipFill>
          <a:blip r:embed="rId3" cstate="print"/>
          <a:srcRect/>
          <a:stretch>
            <a:fillRect/>
          </a:stretch>
        </p:blipFill>
        <p:spPr bwMode="auto">
          <a:xfrm>
            <a:off x="500034" y="1643050"/>
            <a:ext cx="8083550" cy="2139950"/>
          </a:xfrm>
          <a:prstGeom prst="rect">
            <a:avLst/>
          </a:prstGeom>
          <a:noFill/>
          <a:ln w="9525">
            <a:noFill/>
            <a:miter lim="800000"/>
            <a:headEnd/>
            <a:tailEnd/>
          </a:ln>
          <a:effectLst/>
        </p:spPr>
      </p:pic>
      <p:sp>
        <p:nvSpPr>
          <p:cNvPr id="62469" name="Text Box 5"/>
          <p:cNvSpPr txBox="1">
            <a:spLocks noChangeArrowheads="1"/>
          </p:cNvSpPr>
          <p:nvPr/>
        </p:nvSpPr>
        <p:spPr bwMode="auto">
          <a:xfrm>
            <a:off x="785786" y="4071942"/>
            <a:ext cx="7602537" cy="366713"/>
          </a:xfrm>
          <a:prstGeom prst="rect">
            <a:avLst/>
          </a:prstGeom>
          <a:noFill/>
          <a:ln w="9525">
            <a:noFill/>
            <a:miter lim="800000"/>
            <a:headEnd/>
            <a:tailEnd/>
          </a:ln>
          <a:effectLst/>
        </p:spPr>
        <p:txBody>
          <a:bodyPr wrap="none">
            <a:spAutoFit/>
          </a:bodyPr>
          <a:lstStyle/>
          <a:p>
            <a:r>
              <a:rPr lang="el-GR" dirty="0" err="1">
                <a:solidFill>
                  <a:srgbClr val="3333CC"/>
                </a:solidFill>
              </a:rPr>
              <a:t>Ιδιοτιμές</a:t>
            </a:r>
            <a:r>
              <a:rPr lang="el-GR" dirty="0">
                <a:solidFill>
                  <a:srgbClr val="3333CC"/>
                </a:solidFill>
              </a:rPr>
              <a:t> και το % της διακύμανσης που θα εξηγεί κάθε κύρια συνιστώσα</a:t>
            </a:r>
          </a:p>
        </p:txBody>
      </p:sp>
      <p:sp>
        <p:nvSpPr>
          <p:cNvPr id="62470" name="Text Box 6"/>
          <p:cNvSpPr txBox="1">
            <a:spLocks noChangeArrowheads="1"/>
          </p:cNvSpPr>
          <p:nvPr/>
        </p:nvSpPr>
        <p:spPr bwMode="auto">
          <a:xfrm>
            <a:off x="569886" y="4721230"/>
            <a:ext cx="8337550" cy="366712"/>
          </a:xfrm>
          <a:prstGeom prst="rect">
            <a:avLst/>
          </a:prstGeom>
          <a:noFill/>
          <a:ln w="9525">
            <a:noFill/>
            <a:miter lim="800000"/>
            <a:headEnd/>
            <a:tailEnd/>
          </a:ln>
          <a:effectLst/>
        </p:spPr>
        <p:txBody>
          <a:bodyPr wrap="none">
            <a:spAutoFit/>
          </a:bodyPr>
          <a:lstStyle/>
          <a:p>
            <a:r>
              <a:rPr lang="el-GR" dirty="0">
                <a:solidFill>
                  <a:schemeClr val="hlink"/>
                </a:solidFill>
              </a:rPr>
              <a:t>Το ποσοστό της διακύμανσης κάθε παράγοντα διαφέρει από αυτό των </a:t>
            </a:r>
            <a:r>
              <a:rPr lang="el-GR" dirty="0" err="1" smtClean="0">
                <a:solidFill>
                  <a:schemeClr val="hlink"/>
                </a:solidFill>
              </a:rPr>
              <a:t>ιδιοτιμών</a:t>
            </a:r>
            <a:r>
              <a:rPr lang="el-GR" dirty="0">
                <a:solidFill>
                  <a:schemeClr val="hlink"/>
                </a:solidFill>
              </a:rPr>
              <a:t>.</a:t>
            </a:r>
          </a:p>
        </p:txBody>
      </p:sp>
      <p:sp>
        <p:nvSpPr>
          <p:cNvPr id="62471" name="Text Box 7"/>
          <p:cNvSpPr txBox="1">
            <a:spLocks noChangeArrowheads="1"/>
          </p:cNvSpPr>
          <p:nvPr/>
        </p:nvSpPr>
        <p:spPr bwMode="auto">
          <a:xfrm>
            <a:off x="1198536" y="5321305"/>
            <a:ext cx="6126162" cy="366712"/>
          </a:xfrm>
          <a:prstGeom prst="rect">
            <a:avLst/>
          </a:prstGeom>
          <a:noFill/>
          <a:ln w="9525">
            <a:noFill/>
            <a:miter lim="800000"/>
            <a:headEnd/>
            <a:tailEnd/>
          </a:ln>
          <a:effectLst/>
        </p:spPr>
        <p:txBody>
          <a:bodyPr wrap="none">
            <a:spAutoFit/>
          </a:bodyPr>
          <a:lstStyle/>
          <a:p>
            <a:r>
              <a:rPr lang="el-GR">
                <a:solidFill>
                  <a:srgbClr val="990099"/>
                </a:solidFill>
              </a:rPr>
              <a:t>Το ποσοστό της διακύμανσης αλλάζει μετά την περιστροφή</a:t>
            </a:r>
          </a:p>
        </p:txBody>
      </p:sp>
      <p:sp>
        <p:nvSpPr>
          <p:cNvPr id="62472" name="Rectangle 8"/>
          <p:cNvSpPr>
            <a:spLocks noChangeArrowheads="1"/>
          </p:cNvSpPr>
          <p:nvPr/>
        </p:nvSpPr>
        <p:spPr bwMode="auto">
          <a:xfrm>
            <a:off x="1012797" y="1917688"/>
            <a:ext cx="2449512" cy="1584325"/>
          </a:xfrm>
          <a:prstGeom prst="rect">
            <a:avLst/>
          </a:prstGeom>
          <a:noFill/>
          <a:ln w="28575">
            <a:solidFill>
              <a:srgbClr val="3333CC"/>
            </a:solidFill>
            <a:miter lim="800000"/>
            <a:headEnd/>
            <a:tailEnd/>
          </a:ln>
          <a:effectLst/>
        </p:spPr>
        <p:txBody>
          <a:bodyPr wrap="none" anchor="ctr"/>
          <a:lstStyle/>
          <a:p>
            <a:endParaRPr lang="el-GR"/>
          </a:p>
        </p:txBody>
      </p:sp>
      <p:sp>
        <p:nvSpPr>
          <p:cNvPr id="62473" name="Rectangle 9"/>
          <p:cNvSpPr>
            <a:spLocks noChangeArrowheads="1"/>
          </p:cNvSpPr>
          <p:nvPr/>
        </p:nvSpPr>
        <p:spPr bwMode="auto">
          <a:xfrm>
            <a:off x="3462309" y="1928802"/>
            <a:ext cx="2374900" cy="1573211"/>
          </a:xfrm>
          <a:prstGeom prst="rect">
            <a:avLst/>
          </a:prstGeom>
          <a:noFill/>
          <a:ln w="28575">
            <a:solidFill>
              <a:schemeClr val="hlink"/>
            </a:solidFill>
            <a:miter lim="800000"/>
            <a:headEnd/>
            <a:tailEnd/>
          </a:ln>
          <a:effectLst/>
        </p:spPr>
        <p:txBody>
          <a:bodyPr wrap="none" anchor="ctr"/>
          <a:lstStyle/>
          <a:p>
            <a:endParaRPr lang="el-GR"/>
          </a:p>
        </p:txBody>
      </p:sp>
      <p:sp>
        <p:nvSpPr>
          <p:cNvPr id="62474" name="Rectangle 10"/>
          <p:cNvSpPr>
            <a:spLocks noChangeArrowheads="1"/>
          </p:cNvSpPr>
          <p:nvPr/>
        </p:nvSpPr>
        <p:spPr bwMode="auto">
          <a:xfrm>
            <a:off x="5910234" y="1846250"/>
            <a:ext cx="2303463" cy="1655763"/>
          </a:xfrm>
          <a:prstGeom prst="rect">
            <a:avLst/>
          </a:prstGeom>
          <a:noFill/>
          <a:ln w="28575">
            <a:solidFill>
              <a:srgbClr val="990099"/>
            </a:solidFill>
            <a:miter lim="800000"/>
            <a:headEnd/>
            <a:tailEnd/>
          </a:ln>
          <a:effectLst/>
        </p:spPr>
        <p:txBody>
          <a:bodyPr wrap="none" anchor="ct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anim calcmode="lin" valueType="num">
                                      <p:cBhvr additive="base">
                                        <p:cTn id="7" dur="500" fill="hold"/>
                                        <p:tgtEl>
                                          <p:spTgt spid="62472"/>
                                        </p:tgtEl>
                                        <p:attrNameLst>
                                          <p:attrName>ppt_x</p:attrName>
                                        </p:attrNameLst>
                                      </p:cBhvr>
                                      <p:tavLst>
                                        <p:tav tm="0">
                                          <p:val>
                                            <p:strVal val="#ppt_x"/>
                                          </p:val>
                                        </p:tav>
                                        <p:tav tm="100000">
                                          <p:val>
                                            <p:strVal val="#ppt_x"/>
                                          </p:val>
                                        </p:tav>
                                      </p:tavLst>
                                    </p:anim>
                                    <p:anim calcmode="lin" valueType="num">
                                      <p:cBhvr additive="base">
                                        <p:cTn id="8" dur="500" fill="hold"/>
                                        <p:tgtEl>
                                          <p:spTgt spid="624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469"/>
                                        </p:tgtEl>
                                        <p:attrNameLst>
                                          <p:attrName>style.visibility</p:attrName>
                                        </p:attrNameLst>
                                      </p:cBhvr>
                                      <p:to>
                                        <p:strVal val="visible"/>
                                      </p:to>
                                    </p:set>
                                    <p:anim calcmode="lin" valueType="num">
                                      <p:cBhvr additive="base">
                                        <p:cTn id="11" dur="500" fill="hold"/>
                                        <p:tgtEl>
                                          <p:spTgt spid="62469"/>
                                        </p:tgtEl>
                                        <p:attrNameLst>
                                          <p:attrName>ppt_x</p:attrName>
                                        </p:attrNameLst>
                                      </p:cBhvr>
                                      <p:tavLst>
                                        <p:tav tm="0">
                                          <p:val>
                                            <p:strVal val="#ppt_x"/>
                                          </p:val>
                                        </p:tav>
                                        <p:tav tm="100000">
                                          <p:val>
                                            <p:strVal val="#ppt_x"/>
                                          </p:val>
                                        </p:tav>
                                      </p:tavLst>
                                    </p:anim>
                                    <p:anim calcmode="lin" valueType="num">
                                      <p:cBhvr additive="base">
                                        <p:cTn id="12" dur="500" fill="hold"/>
                                        <p:tgtEl>
                                          <p:spTgt spid="6246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2473"/>
                                        </p:tgtEl>
                                        <p:attrNameLst>
                                          <p:attrName>style.visibility</p:attrName>
                                        </p:attrNameLst>
                                      </p:cBhvr>
                                      <p:to>
                                        <p:strVal val="visible"/>
                                      </p:to>
                                    </p:set>
                                    <p:anim calcmode="lin" valueType="num">
                                      <p:cBhvr additive="base">
                                        <p:cTn id="17" dur="500" fill="hold"/>
                                        <p:tgtEl>
                                          <p:spTgt spid="62473"/>
                                        </p:tgtEl>
                                        <p:attrNameLst>
                                          <p:attrName>ppt_x</p:attrName>
                                        </p:attrNameLst>
                                      </p:cBhvr>
                                      <p:tavLst>
                                        <p:tav tm="0">
                                          <p:val>
                                            <p:strVal val="#ppt_x"/>
                                          </p:val>
                                        </p:tav>
                                        <p:tav tm="100000">
                                          <p:val>
                                            <p:strVal val="#ppt_x"/>
                                          </p:val>
                                        </p:tav>
                                      </p:tavLst>
                                    </p:anim>
                                    <p:anim calcmode="lin" valueType="num">
                                      <p:cBhvr additive="base">
                                        <p:cTn id="18" dur="500" fill="hold"/>
                                        <p:tgtEl>
                                          <p:spTgt spid="6247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2470"/>
                                        </p:tgtEl>
                                        <p:attrNameLst>
                                          <p:attrName>style.visibility</p:attrName>
                                        </p:attrNameLst>
                                      </p:cBhvr>
                                      <p:to>
                                        <p:strVal val="visible"/>
                                      </p:to>
                                    </p:set>
                                    <p:anim calcmode="lin" valueType="num">
                                      <p:cBhvr additive="base">
                                        <p:cTn id="21" dur="500" fill="hold"/>
                                        <p:tgtEl>
                                          <p:spTgt spid="62470"/>
                                        </p:tgtEl>
                                        <p:attrNameLst>
                                          <p:attrName>ppt_x</p:attrName>
                                        </p:attrNameLst>
                                      </p:cBhvr>
                                      <p:tavLst>
                                        <p:tav tm="0">
                                          <p:val>
                                            <p:strVal val="#ppt_x"/>
                                          </p:val>
                                        </p:tav>
                                        <p:tav tm="100000">
                                          <p:val>
                                            <p:strVal val="#ppt_x"/>
                                          </p:val>
                                        </p:tav>
                                      </p:tavLst>
                                    </p:anim>
                                    <p:anim calcmode="lin" valueType="num">
                                      <p:cBhvr additive="base">
                                        <p:cTn id="22" dur="500" fill="hold"/>
                                        <p:tgtEl>
                                          <p:spTgt spid="6247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2474"/>
                                        </p:tgtEl>
                                        <p:attrNameLst>
                                          <p:attrName>style.visibility</p:attrName>
                                        </p:attrNameLst>
                                      </p:cBhvr>
                                      <p:to>
                                        <p:strVal val="visible"/>
                                      </p:to>
                                    </p:set>
                                    <p:anim calcmode="lin" valueType="num">
                                      <p:cBhvr additive="base">
                                        <p:cTn id="27" dur="500" fill="hold"/>
                                        <p:tgtEl>
                                          <p:spTgt spid="62474"/>
                                        </p:tgtEl>
                                        <p:attrNameLst>
                                          <p:attrName>ppt_x</p:attrName>
                                        </p:attrNameLst>
                                      </p:cBhvr>
                                      <p:tavLst>
                                        <p:tav tm="0">
                                          <p:val>
                                            <p:strVal val="#ppt_x"/>
                                          </p:val>
                                        </p:tav>
                                        <p:tav tm="100000">
                                          <p:val>
                                            <p:strVal val="#ppt_x"/>
                                          </p:val>
                                        </p:tav>
                                      </p:tavLst>
                                    </p:anim>
                                    <p:anim calcmode="lin" valueType="num">
                                      <p:cBhvr additive="base">
                                        <p:cTn id="28" dur="500" fill="hold"/>
                                        <p:tgtEl>
                                          <p:spTgt spid="6247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2471"/>
                                        </p:tgtEl>
                                        <p:attrNameLst>
                                          <p:attrName>style.visibility</p:attrName>
                                        </p:attrNameLst>
                                      </p:cBhvr>
                                      <p:to>
                                        <p:strVal val="visible"/>
                                      </p:to>
                                    </p:set>
                                    <p:anim calcmode="lin" valueType="num">
                                      <p:cBhvr additive="base">
                                        <p:cTn id="31" dur="500" fill="hold"/>
                                        <p:tgtEl>
                                          <p:spTgt spid="62471"/>
                                        </p:tgtEl>
                                        <p:attrNameLst>
                                          <p:attrName>ppt_x</p:attrName>
                                        </p:attrNameLst>
                                      </p:cBhvr>
                                      <p:tavLst>
                                        <p:tav tm="0">
                                          <p:val>
                                            <p:strVal val="#ppt_x"/>
                                          </p:val>
                                        </p:tav>
                                        <p:tav tm="100000">
                                          <p:val>
                                            <p:strVal val="#ppt_x"/>
                                          </p:val>
                                        </p:tav>
                                      </p:tavLst>
                                    </p:anim>
                                    <p:anim calcmode="lin" valueType="num">
                                      <p:cBhvr additive="base">
                                        <p:cTn id="32" dur="500" fill="hold"/>
                                        <p:tgtEl>
                                          <p:spTgt spid="62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P spid="62470" grpId="0"/>
      <p:bldP spid="62471" grpId="0"/>
      <p:bldP spid="62472" grpId="0" animBg="1"/>
      <p:bldP spid="62473" grpId="0" animBg="1"/>
      <p:bldP spid="624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42910" y="571480"/>
            <a:ext cx="7561262" cy="720725"/>
          </a:xfrm>
        </p:spPr>
        <p:txBody>
          <a:bodyPr/>
          <a:lstStyle/>
          <a:p>
            <a:r>
              <a:rPr lang="el-GR" dirty="0"/>
              <a:t>Προβλήματα Παραγοντικής Ανάλυσης</a:t>
            </a:r>
          </a:p>
        </p:txBody>
      </p:sp>
      <p:sp>
        <p:nvSpPr>
          <p:cNvPr id="13315" name="Rectangle 3"/>
          <p:cNvSpPr>
            <a:spLocks noGrp="1" noChangeArrowheads="1"/>
          </p:cNvSpPr>
          <p:nvPr>
            <p:ph type="body" idx="1"/>
          </p:nvPr>
        </p:nvSpPr>
        <p:spPr>
          <a:xfrm>
            <a:off x="642910" y="1643050"/>
            <a:ext cx="7991475" cy="4048125"/>
          </a:xfrm>
        </p:spPr>
        <p:txBody>
          <a:bodyPr/>
          <a:lstStyle/>
          <a:p>
            <a:pPr algn="just">
              <a:lnSpc>
                <a:spcPct val="80000"/>
              </a:lnSpc>
            </a:pPr>
            <a:r>
              <a:rPr lang="el-GR" dirty="0"/>
              <a:t>Στηρίζεται σε ένα πλήθος υποθέσεων οι οποίες δεν είναι απαραίτητα ρεαλιστικές</a:t>
            </a:r>
          </a:p>
          <a:p>
            <a:pPr algn="just">
              <a:lnSpc>
                <a:spcPct val="80000"/>
              </a:lnSpc>
            </a:pPr>
            <a:endParaRPr lang="el-GR" dirty="0"/>
          </a:p>
          <a:p>
            <a:pPr algn="just">
              <a:lnSpc>
                <a:spcPct val="80000"/>
              </a:lnSpc>
            </a:pPr>
            <a:r>
              <a:rPr lang="el-GR" dirty="0"/>
              <a:t>Δεν έχει μοναδική λύση. </a:t>
            </a:r>
            <a:r>
              <a:rPr lang="el-GR" dirty="0" smtClean="0"/>
              <a:t>Χρησιμοποιώντας διάφορες μεθόδους εκτίμησης, βασισμένοι σε ίδια δεδομένα μπορεί να καταλήξουμε σε διαφορετικά αποτελέσματα.</a:t>
            </a:r>
            <a:endParaRPr lang="el-GR" dirty="0"/>
          </a:p>
          <a:p>
            <a:pPr algn="just">
              <a:lnSpc>
                <a:spcPct val="80000"/>
              </a:lnSpc>
            </a:pPr>
            <a:endParaRPr lang="el-GR" dirty="0"/>
          </a:p>
          <a:p>
            <a:pPr algn="just">
              <a:lnSpc>
                <a:spcPct val="80000"/>
              </a:lnSpc>
            </a:pPr>
            <a:r>
              <a:rPr lang="el-GR" dirty="0"/>
              <a:t>Οι παράγοντες οι οποίοι προκύπτουν μπορούν να δεχθούν διαφορετικές ερμηνείες οι οποίες έρχονται σε αντιπαράθεση.</a:t>
            </a:r>
          </a:p>
          <a:p>
            <a:pPr algn="just">
              <a:lnSpc>
                <a:spcPct val="80000"/>
              </a:lnSpc>
            </a:pPr>
            <a:endParaRPr lang="el-GR" dirty="0"/>
          </a:p>
          <a:p>
            <a:pPr algn="just">
              <a:lnSpc>
                <a:spcPct val="80000"/>
              </a:lnSpc>
            </a:pPr>
            <a:r>
              <a:rPr lang="el-GR" b="1" dirty="0">
                <a:solidFill>
                  <a:srgbClr val="990099"/>
                </a:solidFill>
              </a:rPr>
              <a:t>Ο αριθμός των παραγόντων </a:t>
            </a:r>
            <a:r>
              <a:rPr lang="el-GR" dirty="0"/>
              <a:t>που χρειάζεται να εξάγουμε δεν είναι προφανής και</a:t>
            </a:r>
            <a:r>
              <a:rPr lang="el-GR" b="1" dirty="0">
                <a:solidFill>
                  <a:srgbClr val="990099"/>
                </a:solidFill>
              </a:rPr>
              <a:t> εξαρτάται από τη μέθοδο εκτίμησης.</a:t>
            </a:r>
          </a:p>
        </p:txBody>
      </p:sp>
      <p:sp>
        <p:nvSpPr>
          <p:cNvPr id="4" name="3 - TextBox"/>
          <p:cNvSpPr txBox="1"/>
          <p:nvPr/>
        </p:nvSpPr>
        <p:spPr>
          <a:xfrm>
            <a:off x="857224" y="5072074"/>
            <a:ext cx="7715304" cy="646331"/>
          </a:xfrm>
          <a:prstGeom prst="rect">
            <a:avLst/>
          </a:prstGeom>
          <a:solidFill>
            <a:schemeClr val="accent2"/>
          </a:solidFill>
        </p:spPr>
        <p:txBody>
          <a:bodyPr wrap="square" rtlCol="0">
            <a:spAutoFit/>
          </a:bodyPr>
          <a:lstStyle/>
          <a:p>
            <a:pPr algn="just"/>
            <a:r>
              <a:rPr lang="el-GR" dirty="0" smtClean="0"/>
              <a:t>Αποτελεί όμως πολύτιμο εργαλείο καθώς είναι μια μεθοδολογία με την οποία </a:t>
            </a:r>
            <a:r>
              <a:rPr lang="el-GR" dirty="0" err="1" smtClean="0"/>
              <a:t>ποσοτικοποιούνται</a:t>
            </a:r>
            <a:r>
              <a:rPr lang="el-GR" dirty="0" smtClean="0"/>
              <a:t> μη </a:t>
            </a:r>
            <a:r>
              <a:rPr lang="el-GR" dirty="0" err="1" smtClean="0"/>
              <a:t>παρατηρήσιμες</a:t>
            </a:r>
            <a:r>
              <a:rPr lang="el-GR" dirty="0" smtClean="0"/>
              <a:t> ποσότητες.</a:t>
            </a:r>
            <a:endParaRPr lang="el-G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42910" y="214290"/>
            <a:ext cx="6870700" cy="973138"/>
          </a:xfrm>
          <a:noFill/>
          <a:ln/>
        </p:spPr>
        <p:txBody>
          <a:bodyPr/>
          <a:lstStyle/>
          <a:p>
            <a:r>
              <a:rPr lang="el-GR" dirty="0"/>
              <a:t>Περιστροφή</a:t>
            </a:r>
          </a:p>
        </p:txBody>
      </p:sp>
      <p:sp>
        <p:nvSpPr>
          <p:cNvPr id="8" name="7 - TextBox"/>
          <p:cNvSpPr txBox="1"/>
          <p:nvPr/>
        </p:nvSpPr>
        <p:spPr>
          <a:xfrm>
            <a:off x="857224" y="1857364"/>
            <a:ext cx="7286676" cy="923330"/>
          </a:xfrm>
          <a:prstGeom prst="rect">
            <a:avLst/>
          </a:prstGeom>
          <a:noFill/>
        </p:spPr>
        <p:txBody>
          <a:bodyPr wrap="square" rtlCol="0">
            <a:spAutoFit/>
          </a:bodyPr>
          <a:lstStyle/>
          <a:p>
            <a:r>
              <a:rPr lang="el-GR" dirty="0" smtClean="0"/>
              <a:t>Η περιστροφή είναι </a:t>
            </a:r>
            <a:r>
              <a:rPr lang="el-GR" dirty="0" smtClean="0">
                <a:solidFill>
                  <a:srgbClr val="00B0F0"/>
                </a:solidFill>
              </a:rPr>
              <a:t>ανεξάρτητη</a:t>
            </a:r>
            <a:r>
              <a:rPr lang="el-GR" dirty="0" smtClean="0"/>
              <a:t> της μεθόδου εκτίμησης. </a:t>
            </a:r>
          </a:p>
          <a:p>
            <a:endParaRPr lang="el-GR" dirty="0" smtClean="0"/>
          </a:p>
          <a:p>
            <a:r>
              <a:rPr lang="el-GR" dirty="0" smtClean="0"/>
              <a:t>Σκοπό έχει να </a:t>
            </a:r>
            <a:r>
              <a:rPr lang="el-GR" dirty="0" smtClean="0">
                <a:solidFill>
                  <a:srgbClr val="00B0F0"/>
                </a:solidFill>
              </a:rPr>
              <a:t>αυξήσει</a:t>
            </a:r>
            <a:r>
              <a:rPr lang="el-GR" dirty="0" smtClean="0"/>
              <a:t> την ερμηνευτική ικανότητα του μοντέλου.</a:t>
            </a:r>
            <a:endParaRPr lang="el-G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714348" y="285728"/>
            <a:ext cx="6870700" cy="973138"/>
          </a:xfrm>
          <a:noFill/>
          <a:ln/>
        </p:spPr>
        <p:txBody>
          <a:bodyPr/>
          <a:lstStyle/>
          <a:p>
            <a:r>
              <a:rPr lang="el-GR" dirty="0"/>
              <a:t>Περιστροφή</a:t>
            </a:r>
          </a:p>
        </p:txBody>
      </p:sp>
      <p:sp>
        <p:nvSpPr>
          <p:cNvPr id="103427" name="Text Box 3"/>
          <p:cNvSpPr txBox="1">
            <a:spLocks noChangeArrowheads="1"/>
          </p:cNvSpPr>
          <p:nvPr/>
        </p:nvSpPr>
        <p:spPr bwMode="auto">
          <a:xfrm>
            <a:off x="2143108" y="1285860"/>
            <a:ext cx="4319588" cy="366713"/>
          </a:xfrm>
          <a:prstGeom prst="rect">
            <a:avLst/>
          </a:prstGeom>
          <a:noFill/>
          <a:ln w="9525">
            <a:noFill/>
            <a:miter lim="800000"/>
            <a:headEnd/>
            <a:tailEnd/>
          </a:ln>
          <a:effectLst/>
        </p:spPr>
        <p:txBody>
          <a:bodyPr>
            <a:spAutoFit/>
          </a:bodyPr>
          <a:lstStyle/>
          <a:p>
            <a:pPr algn="ctr">
              <a:spcBef>
                <a:spcPct val="50000"/>
              </a:spcBef>
            </a:pPr>
            <a:r>
              <a:rPr lang="el-GR" dirty="0">
                <a:solidFill>
                  <a:srgbClr val="0070C0"/>
                </a:solidFill>
              </a:rPr>
              <a:t>Μέθοδος Μεγίστης </a:t>
            </a:r>
            <a:r>
              <a:rPr lang="el-GR" dirty="0" err="1">
                <a:solidFill>
                  <a:srgbClr val="0070C0"/>
                </a:solidFill>
              </a:rPr>
              <a:t>Πιθανοφάνειας</a:t>
            </a:r>
            <a:endParaRPr lang="el-GR" dirty="0">
              <a:solidFill>
                <a:srgbClr val="0070C0"/>
              </a:solidFill>
            </a:endParaRPr>
          </a:p>
        </p:txBody>
      </p:sp>
      <p:pic>
        <p:nvPicPr>
          <p:cNvPr id="103435" name="Picture 11"/>
          <p:cNvPicPr>
            <a:picLocks noChangeAspect="1" noChangeArrowheads="1"/>
          </p:cNvPicPr>
          <p:nvPr/>
        </p:nvPicPr>
        <p:blipFill>
          <a:blip r:embed="rId3" cstate="print"/>
          <a:srcRect/>
          <a:stretch>
            <a:fillRect/>
          </a:stretch>
        </p:blipFill>
        <p:spPr bwMode="auto">
          <a:xfrm>
            <a:off x="250825" y="1628775"/>
            <a:ext cx="4248150" cy="3843338"/>
          </a:xfrm>
          <a:prstGeom prst="rect">
            <a:avLst/>
          </a:prstGeom>
          <a:noFill/>
          <a:ln w="9525">
            <a:noFill/>
            <a:miter lim="800000"/>
            <a:headEnd/>
            <a:tailEnd/>
          </a:ln>
          <a:effectLst/>
        </p:spPr>
      </p:pic>
      <p:sp>
        <p:nvSpPr>
          <p:cNvPr id="103436" name="Rectangle 12"/>
          <p:cNvSpPr>
            <a:spLocks noChangeArrowheads="1"/>
          </p:cNvSpPr>
          <p:nvPr/>
        </p:nvSpPr>
        <p:spPr bwMode="auto">
          <a:xfrm>
            <a:off x="1692275" y="4868863"/>
            <a:ext cx="2735263" cy="215900"/>
          </a:xfrm>
          <a:prstGeom prst="rect">
            <a:avLst/>
          </a:prstGeom>
          <a:noFill/>
          <a:ln w="22225">
            <a:solidFill>
              <a:srgbClr val="003366"/>
            </a:solidFill>
            <a:miter lim="800000"/>
            <a:headEnd/>
            <a:tailEnd/>
          </a:ln>
          <a:effectLst/>
        </p:spPr>
        <p:txBody>
          <a:bodyPr wrap="none" anchor="ctr"/>
          <a:lstStyle/>
          <a:p>
            <a:endParaRPr lang="el-GR"/>
          </a:p>
        </p:txBody>
      </p:sp>
      <p:sp>
        <p:nvSpPr>
          <p:cNvPr id="103437" name="Rectangle 13"/>
          <p:cNvSpPr>
            <a:spLocks noChangeArrowheads="1"/>
          </p:cNvSpPr>
          <p:nvPr/>
        </p:nvSpPr>
        <p:spPr bwMode="auto">
          <a:xfrm>
            <a:off x="2339975" y="2565400"/>
            <a:ext cx="2016125" cy="2087563"/>
          </a:xfrm>
          <a:prstGeom prst="rect">
            <a:avLst/>
          </a:prstGeom>
          <a:noFill/>
          <a:ln w="22225">
            <a:solidFill>
              <a:srgbClr val="FF00FF"/>
            </a:solidFill>
            <a:miter lim="800000"/>
            <a:headEnd/>
            <a:tailEnd/>
          </a:ln>
          <a:effectLst/>
        </p:spPr>
        <p:txBody>
          <a:bodyPr wrap="none" anchor="ctr"/>
          <a:lstStyle/>
          <a:p>
            <a:endParaRPr lang="el-GR"/>
          </a:p>
        </p:txBody>
      </p:sp>
      <p:sp>
        <p:nvSpPr>
          <p:cNvPr id="103438" name="Text Box 14"/>
          <p:cNvSpPr txBox="1">
            <a:spLocks noChangeArrowheads="1"/>
          </p:cNvSpPr>
          <p:nvPr/>
        </p:nvSpPr>
        <p:spPr bwMode="auto">
          <a:xfrm>
            <a:off x="5214942" y="2857496"/>
            <a:ext cx="3311525" cy="641350"/>
          </a:xfrm>
          <a:prstGeom prst="rect">
            <a:avLst/>
          </a:prstGeom>
          <a:noFill/>
          <a:ln w="9525">
            <a:noFill/>
            <a:miter lim="800000"/>
            <a:headEnd/>
            <a:tailEnd/>
          </a:ln>
          <a:effectLst/>
        </p:spPr>
        <p:txBody>
          <a:bodyPr>
            <a:spAutoFit/>
          </a:bodyPr>
          <a:lstStyle/>
          <a:p>
            <a:pPr>
              <a:spcBef>
                <a:spcPct val="50000"/>
              </a:spcBef>
            </a:pPr>
            <a:r>
              <a:rPr lang="el-GR" dirty="0">
                <a:solidFill>
                  <a:srgbClr val="FF66CC"/>
                </a:solidFill>
              </a:rPr>
              <a:t>Οι επιβαρύνσεις μετά την περιστροφή.</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714348" y="285728"/>
            <a:ext cx="6870700" cy="973138"/>
          </a:xfrm>
          <a:noFill/>
          <a:ln/>
        </p:spPr>
        <p:txBody>
          <a:bodyPr/>
          <a:lstStyle/>
          <a:p>
            <a:r>
              <a:rPr lang="el-GR" dirty="0"/>
              <a:t>Περιστροφή</a:t>
            </a:r>
          </a:p>
        </p:txBody>
      </p:sp>
      <p:pic>
        <p:nvPicPr>
          <p:cNvPr id="8" name="Picture 5"/>
          <p:cNvPicPr>
            <a:picLocks noChangeAspect="1" noChangeArrowheads="1"/>
          </p:cNvPicPr>
          <p:nvPr/>
        </p:nvPicPr>
        <p:blipFill>
          <a:blip r:embed="rId3" cstate="print"/>
          <a:srcRect/>
          <a:stretch>
            <a:fillRect/>
          </a:stretch>
        </p:blipFill>
        <p:spPr bwMode="auto">
          <a:xfrm>
            <a:off x="5000627" y="2857496"/>
            <a:ext cx="3644945" cy="1428760"/>
          </a:xfrm>
          <a:prstGeom prst="rect">
            <a:avLst/>
          </a:prstGeom>
          <a:noFill/>
          <a:ln w="9525">
            <a:noFill/>
            <a:miter lim="800000"/>
            <a:headEnd/>
            <a:tailEnd/>
          </a:ln>
          <a:effectLst/>
        </p:spPr>
      </p:pic>
      <p:sp>
        <p:nvSpPr>
          <p:cNvPr id="9" name="Text Box 6"/>
          <p:cNvSpPr txBox="1">
            <a:spLocks noChangeArrowheads="1"/>
          </p:cNvSpPr>
          <p:nvPr/>
        </p:nvSpPr>
        <p:spPr bwMode="auto">
          <a:xfrm>
            <a:off x="285720" y="1785926"/>
            <a:ext cx="8135938" cy="366713"/>
          </a:xfrm>
          <a:prstGeom prst="rect">
            <a:avLst/>
          </a:prstGeom>
          <a:noFill/>
          <a:ln w="9525">
            <a:noFill/>
            <a:miter lim="800000"/>
            <a:headEnd/>
            <a:tailEnd/>
          </a:ln>
          <a:effectLst/>
        </p:spPr>
        <p:txBody>
          <a:bodyPr>
            <a:spAutoFit/>
          </a:bodyPr>
          <a:lstStyle/>
          <a:p>
            <a:r>
              <a:rPr lang="en-US" dirty="0">
                <a:solidFill>
                  <a:srgbClr val="3333CC"/>
                </a:solidFill>
              </a:rPr>
              <a:t>Rotated Factor Matrix= Factor Matrix*Factor Transformation Matrix</a:t>
            </a:r>
            <a:endParaRPr lang="el-GR" dirty="0">
              <a:solidFill>
                <a:srgbClr val="3333CC"/>
              </a:solidFill>
            </a:endParaRPr>
          </a:p>
        </p:txBody>
      </p:sp>
      <p:pic>
        <p:nvPicPr>
          <p:cNvPr id="10" name="Picture 7"/>
          <p:cNvPicPr>
            <a:picLocks noChangeAspect="1" noChangeArrowheads="1"/>
          </p:cNvPicPr>
          <p:nvPr/>
        </p:nvPicPr>
        <p:blipFill>
          <a:blip r:embed="rId4" cstate="print"/>
          <a:srcRect/>
          <a:stretch>
            <a:fillRect/>
          </a:stretch>
        </p:blipFill>
        <p:spPr bwMode="auto">
          <a:xfrm>
            <a:off x="714348" y="2214554"/>
            <a:ext cx="3743325" cy="3282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p:cNvPicPr>
            <a:picLocks noChangeAspect="1" noChangeArrowheads="1"/>
          </p:cNvPicPr>
          <p:nvPr/>
        </p:nvPicPr>
        <p:blipFill>
          <a:blip r:embed="rId3" cstate="print"/>
          <a:srcRect/>
          <a:stretch>
            <a:fillRect/>
          </a:stretch>
        </p:blipFill>
        <p:spPr bwMode="auto">
          <a:xfrm>
            <a:off x="714348" y="1643050"/>
            <a:ext cx="5616575" cy="4492625"/>
          </a:xfrm>
          <a:prstGeom prst="rect">
            <a:avLst/>
          </a:prstGeom>
          <a:noFill/>
          <a:ln w="9525">
            <a:noFill/>
            <a:miter lim="800000"/>
            <a:headEnd/>
            <a:tailEnd/>
          </a:ln>
          <a:effectLst/>
        </p:spPr>
      </p:pic>
      <p:sp>
        <p:nvSpPr>
          <p:cNvPr id="104450" name="Rectangle 2"/>
          <p:cNvSpPr>
            <a:spLocks noGrp="1" noChangeArrowheads="1"/>
          </p:cNvSpPr>
          <p:nvPr>
            <p:ph type="title"/>
          </p:nvPr>
        </p:nvSpPr>
        <p:spPr>
          <a:xfrm>
            <a:off x="642910" y="285728"/>
            <a:ext cx="6870700" cy="973138"/>
          </a:xfrm>
          <a:noFill/>
          <a:ln/>
        </p:spPr>
        <p:txBody>
          <a:bodyPr/>
          <a:lstStyle/>
          <a:p>
            <a:r>
              <a:rPr lang="el-GR" dirty="0"/>
              <a:t>Περιστροφή</a:t>
            </a:r>
          </a:p>
        </p:txBody>
      </p:sp>
      <p:sp>
        <p:nvSpPr>
          <p:cNvPr id="104451" name="Text Box 3"/>
          <p:cNvSpPr txBox="1">
            <a:spLocks noChangeArrowheads="1"/>
          </p:cNvSpPr>
          <p:nvPr/>
        </p:nvSpPr>
        <p:spPr bwMode="auto">
          <a:xfrm>
            <a:off x="2071670" y="1428736"/>
            <a:ext cx="4319588" cy="366713"/>
          </a:xfrm>
          <a:prstGeom prst="rect">
            <a:avLst/>
          </a:prstGeom>
          <a:noFill/>
          <a:ln w="9525">
            <a:noFill/>
            <a:miter lim="800000"/>
            <a:headEnd/>
            <a:tailEnd/>
          </a:ln>
          <a:effectLst/>
        </p:spPr>
        <p:txBody>
          <a:bodyPr>
            <a:spAutoFit/>
          </a:bodyPr>
          <a:lstStyle/>
          <a:p>
            <a:pPr algn="ctr">
              <a:spcBef>
                <a:spcPct val="50000"/>
              </a:spcBef>
            </a:pPr>
            <a:r>
              <a:rPr lang="el-GR" dirty="0">
                <a:solidFill>
                  <a:srgbClr val="0070C0"/>
                </a:solidFill>
              </a:rPr>
              <a:t>Μέθοδος Μεγίστης </a:t>
            </a:r>
            <a:r>
              <a:rPr lang="el-GR" dirty="0" err="1">
                <a:solidFill>
                  <a:srgbClr val="0070C0"/>
                </a:solidFill>
              </a:rPr>
              <a:t>Πιθανοφάνειας</a:t>
            </a:r>
            <a:endParaRPr lang="el-GR" dirty="0">
              <a:solidFill>
                <a:srgbClr val="0070C0"/>
              </a:solidFill>
            </a:endParaRPr>
          </a:p>
        </p:txBody>
      </p:sp>
      <p:sp>
        <p:nvSpPr>
          <p:cNvPr id="104453" name="Rectangle 5"/>
          <p:cNvSpPr>
            <a:spLocks noChangeArrowheads="1"/>
          </p:cNvSpPr>
          <p:nvPr/>
        </p:nvSpPr>
        <p:spPr bwMode="auto">
          <a:xfrm>
            <a:off x="6357950" y="3214686"/>
            <a:ext cx="2576542" cy="1323439"/>
          </a:xfrm>
          <a:prstGeom prst="rect">
            <a:avLst/>
          </a:prstGeom>
          <a:noFill/>
          <a:ln w="9525">
            <a:noFill/>
            <a:miter lim="800000"/>
            <a:headEnd/>
            <a:tailEnd/>
          </a:ln>
          <a:effectLst/>
        </p:spPr>
        <p:txBody>
          <a:bodyPr wrap="square">
            <a:spAutoFit/>
          </a:bodyPr>
          <a:lstStyle/>
          <a:p>
            <a:pPr algn="just"/>
            <a:r>
              <a:rPr lang="el-GR" sz="1600" dirty="0"/>
              <a:t>Απομακρύνει τις </a:t>
            </a:r>
            <a:r>
              <a:rPr lang="el-GR" sz="1600" dirty="0" smtClean="0"/>
              <a:t>μεταβλητές ώστε σε κάθε παράγοντα μόνο λίγες μεταβλητές να έχουν μεγάλες επιβαρύνσεις</a:t>
            </a:r>
            <a:endParaRPr lang="el-GR" sz="16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14348" y="285728"/>
            <a:ext cx="6870700" cy="973138"/>
          </a:xfrm>
          <a:noFill/>
          <a:ln/>
        </p:spPr>
        <p:txBody>
          <a:bodyPr/>
          <a:lstStyle/>
          <a:p>
            <a:r>
              <a:rPr lang="el-GR" dirty="0"/>
              <a:t>Περιστροφή</a:t>
            </a:r>
          </a:p>
        </p:txBody>
      </p:sp>
      <p:sp>
        <p:nvSpPr>
          <p:cNvPr id="106499" name="Text Box 3"/>
          <p:cNvSpPr txBox="1">
            <a:spLocks noChangeArrowheads="1"/>
          </p:cNvSpPr>
          <p:nvPr/>
        </p:nvSpPr>
        <p:spPr bwMode="auto">
          <a:xfrm>
            <a:off x="2143108" y="1357298"/>
            <a:ext cx="4319588" cy="366713"/>
          </a:xfrm>
          <a:prstGeom prst="rect">
            <a:avLst/>
          </a:prstGeom>
          <a:noFill/>
          <a:ln w="9525">
            <a:noFill/>
            <a:miter lim="800000"/>
            <a:headEnd/>
            <a:tailEnd/>
          </a:ln>
          <a:effectLst/>
        </p:spPr>
        <p:txBody>
          <a:bodyPr>
            <a:spAutoFit/>
          </a:bodyPr>
          <a:lstStyle/>
          <a:p>
            <a:pPr algn="ctr">
              <a:spcBef>
                <a:spcPct val="50000"/>
              </a:spcBef>
            </a:pPr>
            <a:r>
              <a:rPr lang="el-GR" dirty="0">
                <a:solidFill>
                  <a:srgbClr val="0070C0"/>
                </a:solidFill>
              </a:rPr>
              <a:t>Μέθοδος Μεγίστης </a:t>
            </a:r>
            <a:r>
              <a:rPr lang="el-GR" dirty="0" err="1">
                <a:solidFill>
                  <a:srgbClr val="0070C0"/>
                </a:solidFill>
              </a:rPr>
              <a:t>Πιθανοφάνειας</a:t>
            </a:r>
            <a:endParaRPr lang="el-GR" dirty="0">
              <a:solidFill>
                <a:srgbClr val="0070C0"/>
              </a:solidFill>
            </a:endParaRPr>
          </a:p>
        </p:txBody>
      </p:sp>
      <p:pic>
        <p:nvPicPr>
          <p:cNvPr id="106500" name="Picture 4"/>
          <p:cNvPicPr>
            <a:picLocks noChangeAspect="1" noChangeArrowheads="1"/>
          </p:cNvPicPr>
          <p:nvPr/>
        </p:nvPicPr>
        <p:blipFill>
          <a:blip r:embed="rId3" cstate="print"/>
          <a:srcRect/>
          <a:stretch>
            <a:fillRect/>
          </a:stretch>
        </p:blipFill>
        <p:spPr bwMode="auto">
          <a:xfrm>
            <a:off x="1258888" y="1916113"/>
            <a:ext cx="4033837" cy="3508375"/>
          </a:xfrm>
          <a:prstGeom prst="rect">
            <a:avLst/>
          </a:prstGeom>
          <a:noFill/>
          <a:ln w="9525">
            <a:noFill/>
            <a:miter lim="800000"/>
            <a:headEnd/>
            <a:tailEnd/>
          </a:ln>
          <a:effectLst/>
        </p:spPr>
      </p:pic>
      <p:sp>
        <p:nvSpPr>
          <p:cNvPr id="106501" name="Rectangle 5"/>
          <p:cNvSpPr>
            <a:spLocks noChangeArrowheads="1"/>
          </p:cNvSpPr>
          <p:nvPr/>
        </p:nvSpPr>
        <p:spPr bwMode="auto">
          <a:xfrm>
            <a:off x="2555875" y="4868863"/>
            <a:ext cx="2735263" cy="215900"/>
          </a:xfrm>
          <a:prstGeom prst="rect">
            <a:avLst/>
          </a:prstGeom>
          <a:noFill/>
          <a:ln w="22225">
            <a:solidFill>
              <a:srgbClr val="003366"/>
            </a:solidFill>
            <a:miter lim="800000"/>
            <a:headEnd/>
            <a:tailEnd/>
          </a:ln>
          <a:effectLst/>
        </p:spPr>
        <p:txBody>
          <a:bodyPr wrap="none" anchor="ctr"/>
          <a:lstStyle/>
          <a:p>
            <a:endParaRPr lang="el-G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p:cNvPicPr>
            <a:picLocks noChangeAspect="1" noChangeArrowheads="1"/>
          </p:cNvPicPr>
          <p:nvPr/>
        </p:nvPicPr>
        <p:blipFill>
          <a:blip r:embed="rId3" cstate="print"/>
          <a:srcRect/>
          <a:stretch>
            <a:fillRect/>
          </a:stretch>
        </p:blipFill>
        <p:spPr bwMode="auto">
          <a:xfrm>
            <a:off x="428596" y="1500174"/>
            <a:ext cx="5545138" cy="4435475"/>
          </a:xfrm>
          <a:prstGeom prst="rect">
            <a:avLst/>
          </a:prstGeom>
          <a:noFill/>
          <a:ln w="9525">
            <a:noFill/>
            <a:miter lim="800000"/>
            <a:headEnd/>
            <a:tailEnd/>
          </a:ln>
          <a:effectLst/>
        </p:spPr>
      </p:pic>
      <p:sp>
        <p:nvSpPr>
          <p:cNvPr id="105474" name="Rectangle 2"/>
          <p:cNvSpPr>
            <a:spLocks noGrp="1" noChangeArrowheads="1"/>
          </p:cNvSpPr>
          <p:nvPr>
            <p:ph type="title"/>
          </p:nvPr>
        </p:nvSpPr>
        <p:spPr>
          <a:xfrm>
            <a:off x="685800" y="152400"/>
            <a:ext cx="6870700" cy="973138"/>
          </a:xfrm>
          <a:noFill/>
          <a:ln/>
        </p:spPr>
        <p:txBody>
          <a:bodyPr/>
          <a:lstStyle/>
          <a:p>
            <a:r>
              <a:rPr lang="el-GR" dirty="0"/>
              <a:t>Περιστροφή</a:t>
            </a:r>
          </a:p>
        </p:txBody>
      </p:sp>
      <p:sp>
        <p:nvSpPr>
          <p:cNvPr id="105475" name="Text Box 3"/>
          <p:cNvSpPr txBox="1">
            <a:spLocks noChangeArrowheads="1"/>
          </p:cNvSpPr>
          <p:nvPr/>
        </p:nvSpPr>
        <p:spPr bwMode="auto">
          <a:xfrm>
            <a:off x="2143108" y="1357298"/>
            <a:ext cx="4319588" cy="366713"/>
          </a:xfrm>
          <a:prstGeom prst="rect">
            <a:avLst/>
          </a:prstGeom>
          <a:noFill/>
          <a:ln w="9525">
            <a:noFill/>
            <a:miter lim="800000"/>
            <a:headEnd/>
            <a:tailEnd/>
          </a:ln>
          <a:effectLst/>
        </p:spPr>
        <p:txBody>
          <a:bodyPr>
            <a:spAutoFit/>
          </a:bodyPr>
          <a:lstStyle/>
          <a:p>
            <a:pPr algn="ctr">
              <a:spcBef>
                <a:spcPct val="50000"/>
              </a:spcBef>
            </a:pPr>
            <a:r>
              <a:rPr lang="el-GR" dirty="0">
                <a:solidFill>
                  <a:srgbClr val="0070C0"/>
                </a:solidFill>
              </a:rPr>
              <a:t>Μέθοδος Μεγίστης </a:t>
            </a:r>
            <a:r>
              <a:rPr lang="el-GR" dirty="0" err="1">
                <a:solidFill>
                  <a:srgbClr val="0070C0"/>
                </a:solidFill>
              </a:rPr>
              <a:t>Πιθανοφάνειας</a:t>
            </a:r>
            <a:endParaRPr lang="el-GR" dirty="0">
              <a:solidFill>
                <a:srgbClr val="0070C0"/>
              </a:solidFill>
            </a:endParaRPr>
          </a:p>
        </p:txBody>
      </p:sp>
      <p:sp>
        <p:nvSpPr>
          <p:cNvPr id="105477" name="Text Box 5"/>
          <p:cNvSpPr txBox="1">
            <a:spLocks noChangeArrowheads="1"/>
          </p:cNvSpPr>
          <p:nvPr/>
        </p:nvSpPr>
        <p:spPr bwMode="auto">
          <a:xfrm>
            <a:off x="5929322" y="2643182"/>
            <a:ext cx="2987675" cy="1815882"/>
          </a:xfrm>
          <a:prstGeom prst="rect">
            <a:avLst/>
          </a:prstGeom>
          <a:noFill/>
          <a:ln w="9525">
            <a:noFill/>
            <a:miter lim="800000"/>
            <a:headEnd/>
            <a:tailEnd/>
          </a:ln>
          <a:effectLst/>
        </p:spPr>
        <p:txBody>
          <a:bodyPr>
            <a:spAutoFit/>
          </a:bodyPr>
          <a:lstStyle/>
          <a:p>
            <a:pPr algn="just"/>
            <a:r>
              <a:rPr lang="el-GR" sz="1600" dirty="0"/>
              <a:t>Μαζεύει τις μεταβλητές κοντά σε μια από τις 2 γραμμές που δείχνουν τους</a:t>
            </a:r>
          </a:p>
          <a:p>
            <a:pPr algn="just"/>
            <a:r>
              <a:rPr lang="el-GR" sz="1600" dirty="0"/>
              <a:t>παράγοντες. Άρα γι αυτόν τον παράγοντα η μεταβλητή δεν είναι σημαντική </a:t>
            </a:r>
          </a:p>
          <a:p>
            <a:pPr algn="just"/>
            <a:r>
              <a:rPr lang="el-GR" sz="1600" dirty="0"/>
              <a:t>(έχει μικρή επιβάρυνση)</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42910" y="285728"/>
            <a:ext cx="6870700" cy="973138"/>
          </a:xfrm>
          <a:noFill/>
          <a:ln/>
        </p:spPr>
        <p:txBody>
          <a:bodyPr/>
          <a:lstStyle/>
          <a:p>
            <a:r>
              <a:rPr lang="el-GR" dirty="0"/>
              <a:t>Εκτίμηση των Σκορ</a:t>
            </a:r>
          </a:p>
        </p:txBody>
      </p:sp>
      <p:sp>
        <p:nvSpPr>
          <p:cNvPr id="10" name="9 - TextBox"/>
          <p:cNvSpPr txBox="1"/>
          <p:nvPr/>
        </p:nvSpPr>
        <p:spPr>
          <a:xfrm>
            <a:off x="857224" y="1857364"/>
            <a:ext cx="7500990" cy="2031325"/>
          </a:xfrm>
          <a:prstGeom prst="rect">
            <a:avLst/>
          </a:prstGeom>
          <a:noFill/>
        </p:spPr>
        <p:txBody>
          <a:bodyPr wrap="square" rtlCol="0">
            <a:spAutoFit/>
          </a:bodyPr>
          <a:lstStyle/>
          <a:p>
            <a:pPr algn="just"/>
            <a:r>
              <a:rPr lang="el-GR" dirty="0" smtClean="0"/>
              <a:t>Ένας από τους </a:t>
            </a:r>
            <a:r>
              <a:rPr lang="el-GR" dirty="0" smtClean="0">
                <a:solidFill>
                  <a:schemeClr val="tx2"/>
                </a:solidFill>
              </a:rPr>
              <a:t>σκοπούς</a:t>
            </a:r>
            <a:r>
              <a:rPr lang="el-GR" dirty="0" smtClean="0"/>
              <a:t> της παραγοντικής ανάλυσης είναι η </a:t>
            </a:r>
            <a:r>
              <a:rPr lang="el-GR" dirty="0" smtClean="0">
                <a:solidFill>
                  <a:srgbClr val="0070C0"/>
                </a:solidFill>
              </a:rPr>
              <a:t>δημιουργία καινούργιων μεταβλητών</a:t>
            </a:r>
            <a:r>
              <a:rPr lang="el-GR" dirty="0" smtClean="0"/>
              <a:t>, οι οποίες συμπυκνώνουν όσο γίνεται τη διακύμανση των αρχικών μεταβλητών, μειώνοντας έτσι τις διαστάσεις του προβλήματος.</a:t>
            </a:r>
          </a:p>
          <a:p>
            <a:pPr algn="just"/>
            <a:endParaRPr lang="el-GR" dirty="0" smtClean="0"/>
          </a:p>
          <a:p>
            <a:pPr algn="just"/>
            <a:r>
              <a:rPr lang="el-GR" dirty="0" smtClean="0"/>
              <a:t>Σκοπός είναι να εκφράσουμε κάθε παράγοντα ως γραμμικό συνδυασμό των αρχικών μας μεταβλητών. </a:t>
            </a:r>
            <a:endParaRPr lang="el-G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42910" y="285728"/>
            <a:ext cx="6870700" cy="973138"/>
          </a:xfrm>
          <a:noFill/>
          <a:ln/>
        </p:spPr>
        <p:txBody>
          <a:bodyPr/>
          <a:lstStyle/>
          <a:p>
            <a:r>
              <a:rPr lang="el-GR" dirty="0"/>
              <a:t>Εκτίμηση των Σκορ</a:t>
            </a:r>
          </a:p>
        </p:txBody>
      </p:sp>
      <p:sp>
        <p:nvSpPr>
          <p:cNvPr id="107523" name="Text Box 3"/>
          <p:cNvSpPr txBox="1">
            <a:spLocks noChangeArrowheads="1"/>
          </p:cNvSpPr>
          <p:nvPr/>
        </p:nvSpPr>
        <p:spPr bwMode="auto">
          <a:xfrm>
            <a:off x="2143108" y="1357298"/>
            <a:ext cx="4319588" cy="366713"/>
          </a:xfrm>
          <a:prstGeom prst="rect">
            <a:avLst/>
          </a:prstGeom>
          <a:noFill/>
          <a:ln w="9525">
            <a:noFill/>
            <a:miter lim="800000"/>
            <a:headEnd/>
            <a:tailEnd/>
          </a:ln>
          <a:effectLst/>
        </p:spPr>
        <p:txBody>
          <a:bodyPr>
            <a:spAutoFit/>
          </a:bodyPr>
          <a:lstStyle/>
          <a:p>
            <a:pPr algn="ctr">
              <a:spcBef>
                <a:spcPct val="50000"/>
              </a:spcBef>
            </a:pPr>
            <a:r>
              <a:rPr lang="el-GR" dirty="0">
                <a:solidFill>
                  <a:srgbClr val="0070C0"/>
                </a:solidFill>
              </a:rPr>
              <a:t>Μέθοδος Μεγίστης </a:t>
            </a:r>
            <a:r>
              <a:rPr lang="el-GR" dirty="0" err="1">
                <a:solidFill>
                  <a:srgbClr val="0070C0"/>
                </a:solidFill>
              </a:rPr>
              <a:t>Πιθανοφάνειας</a:t>
            </a:r>
            <a:endParaRPr lang="el-GR" dirty="0">
              <a:solidFill>
                <a:srgbClr val="0070C0"/>
              </a:solidFill>
            </a:endParaRPr>
          </a:p>
        </p:txBody>
      </p:sp>
      <p:pic>
        <p:nvPicPr>
          <p:cNvPr id="107526" name="Picture 6"/>
          <p:cNvPicPr>
            <a:picLocks noChangeAspect="1" noChangeArrowheads="1"/>
          </p:cNvPicPr>
          <p:nvPr/>
        </p:nvPicPr>
        <p:blipFill>
          <a:blip r:embed="rId3" cstate="print"/>
          <a:srcRect/>
          <a:stretch>
            <a:fillRect/>
          </a:stretch>
        </p:blipFill>
        <p:spPr bwMode="auto">
          <a:xfrm>
            <a:off x="468313" y="1773238"/>
            <a:ext cx="3959225" cy="3508375"/>
          </a:xfrm>
          <a:prstGeom prst="rect">
            <a:avLst/>
          </a:prstGeom>
          <a:noFill/>
          <a:ln w="9525">
            <a:noFill/>
            <a:miter lim="800000"/>
            <a:headEnd/>
            <a:tailEnd/>
          </a:ln>
          <a:effectLst/>
        </p:spPr>
      </p:pic>
      <p:sp>
        <p:nvSpPr>
          <p:cNvPr id="107527" name="Rectangle 7"/>
          <p:cNvSpPr>
            <a:spLocks noChangeArrowheads="1"/>
          </p:cNvSpPr>
          <p:nvPr/>
        </p:nvSpPr>
        <p:spPr bwMode="auto">
          <a:xfrm>
            <a:off x="2555875" y="2420938"/>
            <a:ext cx="863600" cy="2160587"/>
          </a:xfrm>
          <a:prstGeom prst="rect">
            <a:avLst/>
          </a:prstGeom>
          <a:noFill/>
          <a:ln w="25400">
            <a:solidFill>
              <a:srgbClr val="0000FF"/>
            </a:solidFill>
            <a:miter lim="800000"/>
            <a:headEnd/>
            <a:tailEnd/>
          </a:ln>
          <a:effectLst/>
        </p:spPr>
        <p:txBody>
          <a:bodyPr wrap="none" anchor="ctr"/>
          <a:lstStyle/>
          <a:p>
            <a:endParaRPr lang="el-GR"/>
          </a:p>
        </p:txBody>
      </p:sp>
      <p:sp>
        <p:nvSpPr>
          <p:cNvPr id="107528" name="Text Box 8"/>
          <p:cNvSpPr txBox="1">
            <a:spLocks noChangeArrowheads="1"/>
          </p:cNvSpPr>
          <p:nvPr/>
        </p:nvSpPr>
        <p:spPr bwMode="auto">
          <a:xfrm>
            <a:off x="4427538" y="1989138"/>
            <a:ext cx="4103687" cy="1739900"/>
          </a:xfrm>
          <a:prstGeom prst="rect">
            <a:avLst/>
          </a:prstGeom>
          <a:noFill/>
          <a:ln w="9525">
            <a:noFill/>
            <a:miter lim="800000"/>
            <a:headEnd/>
            <a:tailEnd/>
          </a:ln>
          <a:effectLst/>
        </p:spPr>
        <p:txBody>
          <a:bodyPr>
            <a:spAutoFit/>
          </a:bodyPr>
          <a:lstStyle/>
          <a:p>
            <a:pPr>
              <a:spcBef>
                <a:spcPct val="50000"/>
              </a:spcBef>
            </a:pPr>
            <a:r>
              <a:rPr lang="en-US" dirty="0">
                <a:solidFill>
                  <a:schemeClr val="folHlink"/>
                </a:solidFill>
              </a:rPr>
              <a:t>F</a:t>
            </a:r>
            <a:r>
              <a:rPr lang="en-US" baseline="-25000" dirty="0">
                <a:solidFill>
                  <a:schemeClr val="folHlink"/>
                </a:solidFill>
              </a:rPr>
              <a:t>1</a:t>
            </a:r>
            <a:r>
              <a:rPr lang="en-US" dirty="0">
                <a:solidFill>
                  <a:schemeClr val="folHlink"/>
                </a:solidFill>
              </a:rPr>
              <a:t> = -0,</a:t>
            </a:r>
            <a:r>
              <a:rPr lang="el-GR" dirty="0">
                <a:solidFill>
                  <a:schemeClr val="folHlink"/>
                </a:solidFill>
              </a:rPr>
              <a:t>0</a:t>
            </a:r>
            <a:r>
              <a:rPr lang="en-US" dirty="0">
                <a:solidFill>
                  <a:schemeClr val="folHlink"/>
                </a:solidFill>
              </a:rPr>
              <a:t>47 </a:t>
            </a:r>
            <a:r>
              <a:rPr lang="el-GR" dirty="0">
                <a:solidFill>
                  <a:schemeClr val="folHlink"/>
                </a:solidFill>
              </a:rPr>
              <a:t>Κατανάλωση + 0,624 Μέγεθος Μηχανής + 0,115 Ιπποδύναμη +0,212 Βάρος + 0,380 Επιτάχυνσης – 0,006 Χρονιά Κατασκευής + 0,182 Αριθμός Κυλίνδρων</a:t>
            </a:r>
          </a:p>
        </p:txBody>
      </p:sp>
      <p:sp>
        <p:nvSpPr>
          <p:cNvPr id="107529" name="Text Box 9"/>
          <p:cNvSpPr txBox="1">
            <a:spLocks noChangeArrowheads="1"/>
          </p:cNvSpPr>
          <p:nvPr/>
        </p:nvSpPr>
        <p:spPr bwMode="auto">
          <a:xfrm>
            <a:off x="4500562" y="3786190"/>
            <a:ext cx="4032250" cy="830997"/>
          </a:xfrm>
          <a:prstGeom prst="rect">
            <a:avLst/>
          </a:prstGeom>
          <a:noFill/>
          <a:ln w="9525">
            <a:noFill/>
            <a:miter lim="800000"/>
            <a:headEnd/>
            <a:tailEnd/>
          </a:ln>
          <a:effectLst/>
        </p:spPr>
        <p:txBody>
          <a:bodyPr>
            <a:spAutoFit/>
          </a:bodyPr>
          <a:lstStyle/>
          <a:p>
            <a:pPr algn="just">
              <a:spcBef>
                <a:spcPct val="50000"/>
              </a:spcBef>
            </a:pPr>
            <a:r>
              <a:rPr lang="el-GR" sz="1600" dirty="0">
                <a:solidFill>
                  <a:srgbClr val="FF66CC"/>
                </a:solidFill>
              </a:rPr>
              <a:t>Στην ουσία </a:t>
            </a:r>
            <a:r>
              <a:rPr lang="el-GR" sz="1600" dirty="0" err="1">
                <a:solidFill>
                  <a:srgbClr val="FF66CC"/>
                </a:solidFill>
              </a:rPr>
              <a:t>ποσοτικοποιήσαμε</a:t>
            </a:r>
            <a:r>
              <a:rPr lang="el-GR" sz="1600" dirty="0">
                <a:solidFill>
                  <a:srgbClr val="FF66CC"/>
                </a:solidFill>
              </a:rPr>
              <a:t> τους παράγοντες που υποθέσαμε ότι εξηγούν τις συσχετίσεις των μεταβλητών μας.</a:t>
            </a:r>
          </a:p>
        </p:txBody>
      </p:sp>
      <p:sp>
        <p:nvSpPr>
          <p:cNvPr id="107530" name="Text Box 10"/>
          <p:cNvSpPr txBox="1">
            <a:spLocks noChangeArrowheads="1"/>
          </p:cNvSpPr>
          <p:nvPr/>
        </p:nvSpPr>
        <p:spPr bwMode="auto">
          <a:xfrm>
            <a:off x="1835150" y="5589588"/>
            <a:ext cx="6481763" cy="584775"/>
          </a:xfrm>
          <a:prstGeom prst="rect">
            <a:avLst/>
          </a:prstGeom>
          <a:noFill/>
          <a:ln w="28575">
            <a:solidFill>
              <a:srgbClr val="FFC000"/>
            </a:solidFill>
            <a:prstDash val="lgDash"/>
            <a:miter lim="800000"/>
            <a:headEnd/>
            <a:tailEnd/>
          </a:ln>
          <a:effectLst/>
        </p:spPr>
        <p:txBody>
          <a:bodyPr>
            <a:spAutoFit/>
          </a:bodyPr>
          <a:lstStyle/>
          <a:p>
            <a:pPr algn="just">
              <a:spcBef>
                <a:spcPct val="50000"/>
              </a:spcBef>
            </a:pPr>
            <a:r>
              <a:rPr lang="el-GR" sz="1600" dirty="0">
                <a:solidFill>
                  <a:schemeClr val="bg2"/>
                </a:solidFill>
              </a:rPr>
              <a:t>Κάνοντας ταξινόμηση με βάση τον πρώτο παράγοντα βρίσκει κανείς το αυτοκίνητο που έχει το μεγαλύτερο μέγεθος. </a:t>
            </a:r>
          </a:p>
        </p:txBody>
      </p:sp>
      <p:sp>
        <p:nvSpPr>
          <p:cNvPr id="107531" name="Litebulb"/>
          <p:cNvSpPr>
            <a:spLocks noEditPoints="1" noChangeArrowheads="1"/>
          </p:cNvSpPr>
          <p:nvPr/>
        </p:nvSpPr>
        <p:spPr bwMode="auto">
          <a:xfrm>
            <a:off x="1285852" y="5572140"/>
            <a:ext cx="360363" cy="576262"/>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00"/>
          </a:solidFill>
          <a:ln w="57150">
            <a:solidFill>
              <a:srgbClr val="000000"/>
            </a:solidFill>
            <a:miter lim="800000"/>
            <a:headEnd/>
            <a:tailEnd/>
          </a:ln>
        </p:spPr>
        <p:txBody>
          <a:bodyPr/>
          <a:lstStyle/>
          <a:p>
            <a:endParaRPr lang="el-G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714348" y="285728"/>
            <a:ext cx="6870700" cy="973138"/>
          </a:xfrm>
          <a:noFill/>
          <a:ln/>
        </p:spPr>
        <p:txBody>
          <a:bodyPr/>
          <a:lstStyle/>
          <a:p>
            <a:r>
              <a:rPr lang="el-GR" dirty="0"/>
              <a:t>Χρήση των Σκορ</a:t>
            </a:r>
          </a:p>
        </p:txBody>
      </p:sp>
      <p:sp>
        <p:nvSpPr>
          <p:cNvPr id="108547" name="Text Box 3"/>
          <p:cNvSpPr txBox="1">
            <a:spLocks noChangeArrowheads="1"/>
          </p:cNvSpPr>
          <p:nvPr/>
        </p:nvSpPr>
        <p:spPr bwMode="auto">
          <a:xfrm>
            <a:off x="2143108" y="1285860"/>
            <a:ext cx="4319588" cy="366713"/>
          </a:xfrm>
          <a:prstGeom prst="rect">
            <a:avLst/>
          </a:prstGeom>
          <a:noFill/>
          <a:ln w="9525">
            <a:noFill/>
            <a:miter lim="800000"/>
            <a:headEnd/>
            <a:tailEnd/>
          </a:ln>
          <a:effectLst/>
        </p:spPr>
        <p:txBody>
          <a:bodyPr>
            <a:spAutoFit/>
          </a:bodyPr>
          <a:lstStyle/>
          <a:p>
            <a:pPr algn="ctr">
              <a:spcBef>
                <a:spcPct val="50000"/>
              </a:spcBef>
            </a:pPr>
            <a:r>
              <a:rPr lang="el-GR" dirty="0">
                <a:solidFill>
                  <a:srgbClr val="0070C0"/>
                </a:solidFill>
              </a:rPr>
              <a:t>Μέθοδος Μεγίστης </a:t>
            </a:r>
            <a:r>
              <a:rPr lang="el-GR" dirty="0" err="1">
                <a:solidFill>
                  <a:srgbClr val="0070C0"/>
                </a:solidFill>
              </a:rPr>
              <a:t>Πιθανοφάνειας</a:t>
            </a:r>
            <a:endParaRPr lang="el-GR" dirty="0">
              <a:solidFill>
                <a:srgbClr val="0070C0"/>
              </a:solidFill>
            </a:endParaRPr>
          </a:p>
        </p:txBody>
      </p:sp>
      <p:pic>
        <p:nvPicPr>
          <p:cNvPr id="108548" name="Picture 4"/>
          <p:cNvPicPr>
            <a:picLocks noChangeAspect="1" noChangeArrowheads="1"/>
          </p:cNvPicPr>
          <p:nvPr/>
        </p:nvPicPr>
        <p:blipFill>
          <a:blip r:embed="rId3" cstate="print"/>
          <a:srcRect/>
          <a:stretch>
            <a:fillRect/>
          </a:stretch>
        </p:blipFill>
        <p:spPr bwMode="auto">
          <a:xfrm>
            <a:off x="714348" y="1714488"/>
            <a:ext cx="5286395" cy="4229116"/>
          </a:xfrm>
          <a:prstGeom prst="rect">
            <a:avLst/>
          </a:prstGeom>
          <a:noFill/>
          <a:ln w="9525">
            <a:noFill/>
            <a:miter lim="800000"/>
            <a:headEnd/>
            <a:tailEnd/>
          </a:ln>
          <a:effectLst/>
        </p:spPr>
      </p:pic>
      <p:sp>
        <p:nvSpPr>
          <p:cNvPr id="108550" name="Oval 6"/>
          <p:cNvSpPr>
            <a:spLocks noChangeArrowheads="1"/>
          </p:cNvSpPr>
          <p:nvPr/>
        </p:nvSpPr>
        <p:spPr bwMode="auto">
          <a:xfrm>
            <a:off x="1857356" y="2285992"/>
            <a:ext cx="1081087" cy="2952750"/>
          </a:xfrm>
          <a:prstGeom prst="ellipse">
            <a:avLst/>
          </a:prstGeom>
          <a:noFill/>
          <a:ln w="9525">
            <a:solidFill>
              <a:srgbClr val="FF0000"/>
            </a:solidFill>
            <a:round/>
            <a:headEnd/>
            <a:tailEnd/>
          </a:ln>
          <a:effectLst/>
        </p:spPr>
        <p:txBody>
          <a:bodyPr wrap="none" anchor="ctr"/>
          <a:lstStyle/>
          <a:p>
            <a:endParaRPr lang="el-GR"/>
          </a:p>
        </p:txBody>
      </p:sp>
      <p:sp>
        <p:nvSpPr>
          <p:cNvPr id="108551" name="Text Box 7"/>
          <p:cNvSpPr txBox="1">
            <a:spLocks noChangeArrowheads="1"/>
          </p:cNvSpPr>
          <p:nvPr/>
        </p:nvSpPr>
        <p:spPr bwMode="auto">
          <a:xfrm>
            <a:off x="6215074" y="4429132"/>
            <a:ext cx="2232025" cy="954107"/>
          </a:xfrm>
          <a:prstGeom prst="rect">
            <a:avLst/>
          </a:prstGeom>
          <a:noFill/>
          <a:ln w="9525">
            <a:noFill/>
            <a:miter lim="800000"/>
            <a:headEnd/>
            <a:tailEnd/>
          </a:ln>
          <a:effectLst/>
        </p:spPr>
        <p:txBody>
          <a:bodyPr>
            <a:spAutoFit/>
          </a:bodyPr>
          <a:lstStyle/>
          <a:p>
            <a:pPr>
              <a:spcBef>
                <a:spcPct val="50000"/>
              </a:spcBef>
            </a:pPr>
            <a:r>
              <a:rPr lang="el-GR" sz="1400" dirty="0">
                <a:solidFill>
                  <a:srgbClr val="FF0000"/>
                </a:solidFill>
              </a:rPr>
              <a:t>Στον πρώτο παράγοντα, τα αυτοκίνητα από την </a:t>
            </a:r>
            <a:r>
              <a:rPr lang="el-GR" sz="1400" dirty="0" smtClean="0">
                <a:solidFill>
                  <a:srgbClr val="FF0000"/>
                </a:solidFill>
              </a:rPr>
              <a:t>Αμερική έχουν </a:t>
            </a:r>
            <a:r>
              <a:rPr lang="el-GR" sz="1400" dirty="0">
                <a:solidFill>
                  <a:srgbClr val="FF0000"/>
                </a:solidFill>
              </a:rPr>
              <a:t>μεγαλύτερες τιμές.</a:t>
            </a:r>
          </a:p>
        </p:txBody>
      </p:sp>
      <p:sp>
        <p:nvSpPr>
          <p:cNvPr id="7" name="Text Box 5"/>
          <p:cNvSpPr txBox="1">
            <a:spLocks noChangeArrowheads="1"/>
          </p:cNvSpPr>
          <p:nvPr/>
        </p:nvSpPr>
        <p:spPr bwMode="auto">
          <a:xfrm>
            <a:off x="6000760" y="2000240"/>
            <a:ext cx="2857520" cy="1938992"/>
          </a:xfrm>
          <a:prstGeom prst="rect">
            <a:avLst/>
          </a:prstGeom>
          <a:noFill/>
          <a:ln w="9525">
            <a:noFill/>
            <a:miter lim="800000"/>
            <a:headEnd/>
            <a:tailEnd/>
          </a:ln>
          <a:effectLst/>
        </p:spPr>
        <p:txBody>
          <a:bodyPr wrap="square">
            <a:spAutoFit/>
          </a:bodyPr>
          <a:lstStyle/>
          <a:p>
            <a:r>
              <a:rPr lang="el-GR" sz="1200" dirty="0"/>
              <a:t>Τα </a:t>
            </a:r>
            <a:r>
              <a:rPr lang="el-GR" sz="1200" dirty="0" smtClean="0"/>
              <a:t>σκορ αποτελούν πλέον τις </a:t>
            </a:r>
            <a:r>
              <a:rPr lang="el-GR" sz="1200" dirty="0"/>
              <a:t>νέες μεταβλητές μας και μπορεί να τις </a:t>
            </a:r>
            <a:r>
              <a:rPr lang="el-GR" sz="1200" dirty="0" smtClean="0"/>
              <a:t>χρησιμοποιήσει </a:t>
            </a:r>
            <a:r>
              <a:rPr lang="el-GR" sz="1200" dirty="0"/>
              <a:t>κανείς για να συνεχίσει την </a:t>
            </a:r>
            <a:r>
              <a:rPr lang="el-GR" sz="1200" dirty="0" smtClean="0"/>
              <a:t>ανάλυση.</a:t>
            </a:r>
            <a:endParaRPr lang="el-GR" sz="1200" dirty="0"/>
          </a:p>
          <a:p>
            <a:endParaRPr lang="el-GR" sz="1200" dirty="0"/>
          </a:p>
          <a:p>
            <a:r>
              <a:rPr lang="el-GR" sz="1200" dirty="0"/>
              <a:t>Στην ανάλυση μας τα αυτοκίνητα προέρχονται από 3 </a:t>
            </a:r>
            <a:r>
              <a:rPr lang="el-GR" sz="1200" dirty="0" smtClean="0"/>
              <a:t>ηπείρους. </a:t>
            </a:r>
          </a:p>
          <a:p>
            <a:endParaRPr lang="el-GR" sz="1200" dirty="0" smtClean="0"/>
          </a:p>
          <a:p>
            <a:r>
              <a:rPr lang="el-GR" sz="1200" dirty="0" smtClean="0"/>
              <a:t>Εδώ φαίνονται οι τιμές για τις 3 ομάδες αυτοκινήτων για τον 1</a:t>
            </a:r>
            <a:r>
              <a:rPr lang="el-GR" sz="1200" baseline="30000" dirty="0" smtClean="0"/>
              <a:t>ο</a:t>
            </a:r>
            <a:r>
              <a:rPr lang="el-GR" sz="1200" dirty="0" smtClean="0"/>
              <a:t> παράγοντα.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42910" y="214290"/>
            <a:ext cx="6870700" cy="973138"/>
          </a:xfrm>
          <a:noFill/>
          <a:ln/>
        </p:spPr>
        <p:txBody>
          <a:bodyPr/>
          <a:lstStyle/>
          <a:p>
            <a:r>
              <a:rPr lang="el-GR" dirty="0"/>
              <a:t>Εκτίμηση των Σκορ</a:t>
            </a:r>
          </a:p>
        </p:txBody>
      </p:sp>
      <p:sp>
        <p:nvSpPr>
          <p:cNvPr id="109571" name="Text Box 3"/>
          <p:cNvSpPr txBox="1">
            <a:spLocks noChangeArrowheads="1"/>
          </p:cNvSpPr>
          <p:nvPr/>
        </p:nvSpPr>
        <p:spPr bwMode="auto">
          <a:xfrm>
            <a:off x="2143108" y="1357298"/>
            <a:ext cx="4319588" cy="366713"/>
          </a:xfrm>
          <a:prstGeom prst="rect">
            <a:avLst/>
          </a:prstGeom>
          <a:noFill/>
          <a:ln w="9525">
            <a:noFill/>
            <a:miter lim="800000"/>
            <a:headEnd/>
            <a:tailEnd/>
          </a:ln>
          <a:effectLst/>
        </p:spPr>
        <p:txBody>
          <a:bodyPr>
            <a:spAutoFit/>
          </a:bodyPr>
          <a:lstStyle/>
          <a:p>
            <a:pPr algn="ctr">
              <a:spcBef>
                <a:spcPct val="50000"/>
              </a:spcBef>
            </a:pPr>
            <a:r>
              <a:rPr lang="el-GR" dirty="0">
                <a:solidFill>
                  <a:srgbClr val="0070C0"/>
                </a:solidFill>
              </a:rPr>
              <a:t>Μέθοδος Μεγίστης </a:t>
            </a:r>
            <a:r>
              <a:rPr lang="el-GR" dirty="0" err="1">
                <a:solidFill>
                  <a:srgbClr val="0070C0"/>
                </a:solidFill>
              </a:rPr>
              <a:t>Πιθανοφάνειας</a:t>
            </a:r>
            <a:endParaRPr lang="el-GR" dirty="0">
              <a:solidFill>
                <a:srgbClr val="0070C0"/>
              </a:solidFill>
            </a:endParaRPr>
          </a:p>
        </p:txBody>
      </p:sp>
      <p:pic>
        <p:nvPicPr>
          <p:cNvPr id="109572" name="Picture 4"/>
          <p:cNvPicPr>
            <a:picLocks noChangeAspect="1" noChangeArrowheads="1"/>
          </p:cNvPicPr>
          <p:nvPr/>
        </p:nvPicPr>
        <p:blipFill>
          <a:blip r:embed="rId3" cstate="print"/>
          <a:srcRect/>
          <a:stretch>
            <a:fillRect/>
          </a:stretch>
        </p:blipFill>
        <p:spPr bwMode="auto">
          <a:xfrm>
            <a:off x="500034" y="1785926"/>
            <a:ext cx="5953125" cy="4156092"/>
          </a:xfrm>
          <a:prstGeom prst="rect">
            <a:avLst/>
          </a:prstGeom>
          <a:noFill/>
          <a:ln w="9525">
            <a:noFill/>
            <a:miter lim="800000"/>
            <a:headEnd/>
            <a:tailEnd/>
          </a:ln>
          <a:effectLst/>
        </p:spPr>
      </p:pic>
      <p:sp>
        <p:nvSpPr>
          <p:cNvPr id="5" name="Text Box 7"/>
          <p:cNvSpPr txBox="1">
            <a:spLocks noChangeArrowheads="1"/>
          </p:cNvSpPr>
          <p:nvPr/>
        </p:nvSpPr>
        <p:spPr bwMode="auto">
          <a:xfrm>
            <a:off x="6643702" y="3214686"/>
            <a:ext cx="2071734" cy="646331"/>
          </a:xfrm>
          <a:prstGeom prst="rect">
            <a:avLst/>
          </a:prstGeom>
          <a:noFill/>
          <a:ln w="9525">
            <a:noFill/>
            <a:miter lim="800000"/>
            <a:headEnd/>
            <a:tailEnd/>
          </a:ln>
          <a:effectLst/>
        </p:spPr>
        <p:txBody>
          <a:bodyPr wrap="square">
            <a:spAutoFit/>
          </a:bodyPr>
          <a:lstStyle/>
          <a:p>
            <a:r>
              <a:rPr lang="el-GR" sz="1200" dirty="0"/>
              <a:t>Εδώ φαίνονται οι τιμές για τις 3 ομάδες αυτοκινήτων για τον 2</a:t>
            </a:r>
            <a:r>
              <a:rPr lang="el-GR" sz="1200" baseline="30000" dirty="0"/>
              <a:t>ο</a:t>
            </a:r>
            <a:r>
              <a:rPr lang="el-GR" sz="1200" dirty="0"/>
              <a:t> παράγοντα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42910" y="642918"/>
            <a:ext cx="6870700" cy="612775"/>
          </a:xfrm>
        </p:spPr>
        <p:txBody>
          <a:bodyPr/>
          <a:lstStyle/>
          <a:p>
            <a:r>
              <a:rPr lang="el-GR" dirty="0"/>
              <a:t>Ορθογώνιο Μοντέλο [1]</a:t>
            </a:r>
          </a:p>
        </p:txBody>
      </p:sp>
      <p:sp>
        <p:nvSpPr>
          <p:cNvPr id="14339" name="Rectangle 3"/>
          <p:cNvSpPr>
            <a:spLocks noGrp="1" noChangeArrowheads="1"/>
          </p:cNvSpPr>
          <p:nvPr>
            <p:ph type="body" idx="1"/>
          </p:nvPr>
        </p:nvSpPr>
        <p:spPr>
          <a:xfrm>
            <a:off x="428596" y="1673225"/>
            <a:ext cx="8208962" cy="5184775"/>
          </a:xfrm>
        </p:spPr>
        <p:txBody>
          <a:bodyPr/>
          <a:lstStyle/>
          <a:p>
            <a:pPr marL="266700" indent="-266700" algn="just">
              <a:lnSpc>
                <a:spcPct val="80000"/>
              </a:lnSpc>
            </a:pPr>
            <a:r>
              <a:rPr lang="el-GR" sz="1600" dirty="0"/>
              <a:t>Στο ορθογώνιο μοντέλο της παραγοντικής ανάλυσης που χρησιμοποιούμε , υποθέτουμε ότι οι όποιες </a:t>
            </a:r>
            <a:r>
              <a:rPr lang="el-GR" sz="1600" dirty="0">
                <a:solidFill>
                  <a:srgbClr val="3333CC"/>
                </a:solidFill>
              </a:rPr>
              <a:t>συσχετίσεις</a:t>
            </a:r>
            <a:r>
              <a:rPr lang="el-GR" sz="1600" dirty="0"/>
              <a:t> μεταξύ των </a:t>
            </a:r>
            <a:r>
              <a:rPr lang="el-GR" sz="1600" dirty="0">
                <a:solidFill>
                  <a:srgbClr val="3333CC"/>
                </a:solidFill>
              </a:rPr>
              <a:t>μεταβλητών</a:t>
            </a:r>
            <a:r>
              <a:rPr lang="el-GR" sz="1600" dirty="0"/>
              <a:t> οφείλονται αποκλειστικά στην </a:t>
            </a:r>
            <a:r>
              <a:rPr lang="el-GR" sz="1600" dirty="0">
                <a:solidFill>
                  <a:schemeClr val="tx2"/>
                </a:solidFill>
              </a:rPr>
              <a:t>ύπαρξη των κοινών παραγόντων </a:t>
            </a:r>
            <a:r>
              <a:rPr lang="el-GR" sz="1600" dirty="0"/>
              <a:t>τους οποίους δεν ξέρουμε και </a:t>
            </a:r>
            <a:r>
              <a:rPr lang="el-GR" sz="1600" dirty="0">
                <a:solidFill>
                  <a:schemeClr val="tx2"/>
                </a:solidFill>
              </a:rPr>
              <a:t>θέλουμε να </a:t>
            </a:r>
            <a:r>
              <a:rPr lang="el-GR" sz="1600" dirty="0" smtClean="0">
                <a:solidFill>
                  <a:schemeClr val="tx2"/>
                </a:solidFill>
              </a:rPr>
              <a:t>εκτιμήσουμε</a:t>
            </a:r>
            <a:r>
              <a:rPr lang="en-US" sz="1600" dirty="0" smtClean="0">
                <a:solidFill>
                  <a:schemeClr val="hlink"/>
                </a:solidFill>
              </a:rPr>
              <a:t>.</a:t>
            </a:r>
            <a:endParaRPr lang="el-GR" sz="1600" dirty="0">
              <a:solidFill>
                <a:schemeClr val="hlink"/>
              </a:solidFill>
            </a:endParaRPr>
          </a:p>
          <a:p>
            <a:pPr marL="266700" indent="-266700" algn="just">
              <a:lnSpc>
                <a:spcPct val="80000"/>
              </a:lnSpc>
            </a:pPr>
            <a:endParaRPr lang="el-GR" sz="1600" dirty="0"/>
          </a:p>
          <a:p>
            <a:pPr marL="266700" indent="-266700" algn="just">
              <a:lnSpc>
                <a:spcPct val="80000"/>
              </a:lnSpc>
            </a:pPr>
            <a:r>
              <a:rPr lang="el-GR" sz="1600" dirty="0"/>
              <a:t>Έστω </a:t>
            </a:r>
            <a:r>
              <a:rPr lang="en-US" sz="1600" dirty="0"/>
              <a:t>p</a:t>
            </a:r>
            <a:r>
              <a:rPr lang="el-GR" sz="1600" dirty="0"/>
              <a:t> μεταβλητές οι οποίες μπορούν να γραφούν ως γραμμικός συνδυασμός των </a:t>
            </a:r>
            <a:r>
              <a:rPr lang="en-US" sz="1600" dirty="0"/>
              <a:t>k </a:t>
            </a:r>
            <a:r>
              <a:rPr lang="el-GR" sz="1600" dirty="0"/>
              <a:t>παραγόντων</a:t>
            </a:r>
          </a:p>
          <a:p>
            <a:pPr marL="266700" indent="-266700" algn="just">
              <a:lnSpc>
                <a:spcPct val="80000"/>
              </a:lnSpc>
            </a:pPr>
            <a:endParaRPr lang="el-GR" sz="1600" dirty="0"/>
          </a:p>
          <a:p>
            <a:pPr marL="266700" indent="-266700" algn="ctr">
              <a:lnSpc>
                <a:spcPct val="80000"/>
              </a:lnSpc>
              <a:buFontTx/>
              <a:buNone/>
            </a:pPr>
            <a:r>
              <a:rPr lang="el-GR" sz="1600" b="1" dirty="0"/>
              <a:t>Χ-μ=</a:t>
            </a:r>
            <a:r>
              <a:rPr lang="en-US" sz="1600" b="1" dirty="0"/>
              <a:t>LF+</a:t>
            </a:r>
            <a:r>
              <a:rPr lang="el-GR" sz="1600" b="1" dirty="0"/>
              <a:t>ε</a:t>
            </a:r>
          </a:p>
          <a:p>
            <a:pPr marL="266700" indent="-266700" algn="just">
              <a:lnSpc>
                <a:spcPct val="80000"/>
              </a:lnSpc>
              <a:buFontTx/>
              <a:buNone/>
            </a:pPr>
            <a:endParaRPr lang="el-GR" sz="1600" b="1" dirty="0"/>
          </a:p>
          <a:p>
            <a:pPr marL="266700" indent="-266700" algn="just">
              <a:lnSpc>
                <a:spcPct val="80000"/>
              </a:lnSpc>
              <a:buFontTx/>
              <a:buNone/>
            </a:pPr>
            <a:r>
              <a:rPr lang="el-GR" sz="1600" dirty="0"/>
              <a:t>Χ: είναι το διάνυσμα των αρχικών μεταβλητών μεγέθους </a:t>
            </a:r>
            <a:r>
              <a:rPr lang="en-US" sz="1600" dirty="0"/>
              <a:t>px1</a:t>
            </a:r>
            <a:endParaRPr lang="el-GR" sz="1600" dirty="0"/>
          </a:p>
          <a:p>
            <a:pPr marL="266700" indent="-266700" algn="just">
              <a:lnSpc>
                <a:spcPct val="80000"/>
              </a:lnSpc>
              <a:buFontTx/>
              <a:buNone/>
            </a:pPr>
            <a:r>
              <a:rPr lang="el-GR" sz="1600" dirty="0"/>
              <a:t>μ:  είναι το διάνυσμα των μέσων μεγέθους </a:t>
            </a:r>
            <a:r>
              <a:rPr lang="en-US" sz="1600" dirty="0"/>
              <a:t>px1</a:t>
            </a:r>
          </a:p>
          <a:p>
            <a:pPr marL="266700" indent="-266700" algn="just">
              <a:lnSpc>
                <a:spcPct val="80000"/>
              </a:lnSpc>
              <a:buFontTx/>
              <a:buNone/>
            </a:pPr>
            <a:r>
              <a:rPr lang="en-US" sz="1600" dirty="0"/>
              <a:t>L</a:t>
            </a:r>
            <a:r>
              <a:rPr lang="el-GR" sz="1600" dirty="0"/>
              <a:t>:  είναι ένας πίνακας </a:t>
            </a:r>
            <a:r>
              <a:rPr lang="en-US" sz="1600" dirty="0" err="1"/>
              <a:t>pxk</a:t>
            </a:r>
            <a:r>
              <a:rPr lang="el-GR" sz="1600" dirty="0"/>
              <a:t> όπου το </a:t>
            </a:r>
            <a:r>
              <a:rPr lang="en-US" sz="1600" dirty="0" err="1"/>
              <a:t>Lij</a:t>
            </a:r>
            <a:r>
              <a:rPr lang="el-GR" sz="1600" dirty="0"/>
              <a:t> είναι η επιβάρυνση (</a:t>
            </a:r>
            <a:r>
              <a:rPr lang="en-US" sz="1600" dirty="0"/>
              <a:t>loading)</a:t>
            </a:r>
            <a:r>
              <a:rPr lang="el-GR" sz="1600" dirty="0"/>
              <a:t> του παράγοντα  </a:t>
            </a:r>
            <a:r>
              <a:rPr lang="en-US" sz="1600" dirty="0" err="1"/>
              <a:t>Fj</a:t>
            </a:r>
            <a:r>
              <a:rPr lang="en-US" sz="1600" dirty="0"/>
              <a:t> </a:t>
            </a:r>
            <a:r>
              <a:rPr lang="el-GR" sz="1600" dirty="0"/>
              <a:t>στη μεταβλητή Χ</a:t>
            </a:r>
            <a:r>
              <a:rPr lang="en-US" sz="1600" dirty="0" err="1"/>
              <a:t>i</a:t>
            </a:r>
            <a:endParaRPr lang="el-GR" sz="1600" dirty="0"/>
          </a:p>
          <a:p>
            <a:pPr marL="266700" indent="-266700" algn="just">
              <a:lnSpc>
                <a:spcPct val="80000"/>
              </a:lnSpc>
              <a:buFontTx/>
              <a:buNone/>
            </a:pPr>
            <a:r>
              <a:rPr lang="en-US" sz="1600" dirty="0"/>
              <a:t>F</a:t>
            </a:r>
            <a:r>
              <a:rPr lang="el-GR" sz="1600" dirty="0"/>
              <a:t>:</a:t>
            </a:r>
            <a:r>
              <a:rPr lang="en-US" sz="1600" dirty="0"/>
              <a:t> </a:t>
            </a:r>
            <a:r>
              <a:rPr lang="el-GR" sz="1600" dirty="0"/>
              <a:t> είναι το</a:t>
            </a:r>
            <a:r>
              <a:rPr lang="en-US" sz="1600" dirty="0"/>
              <a:t> kx1</a:t>
            </a:r>
            <a:r>
              <a:rPr lang="el-GR" sz="1600" dirty="0"/>
              <a:t> διάνυσμα με τους παράγοντες</a:t>
            </a:r>
          </a:p>
          <a:p>
            <a:pPr marL="266700" indent="-266700" algn="just">
              <a:lnSpc>
                <a:spcPct val="80000"/>
              </a:lnSpc>
              <a:buFontTx/>
              <a:buNone/>
            </a:pPr>
            <a:r>
              <a:rPr lang="el-GR" sz="1600" dirty="0"/>
              <a:t>ε:  είναι το σφάλμα ή μοναδικός παράγοντας.</a:t>
            </a:r>
            <a:r>
              <a:rPr lang="en-US" sz="1600" dirty="0"/>
              <a:t> </a:t>
            </a:r>
            <a:r>
              <a:rPr lang="el-GR" sz="1600" dirty="0"/>
              <a:t>Το σφάλμα </a:t>
            </a:r>
            <a:r>
              <a:rPr lang="el-GR" sz="1600" b="1" dirty="0">
                <a:solidFill>
                  <a:srgbClr val="FF0066"/>
                </a:solidFill>
                <a:effectLst>
                  <a:outerShdw blurRad="38100" dist="38100" dir="2700000" algn="tl">
                    <a:srgbClr val="C0C0C0"/>
                  </a:outerShdw>
                </a:effectLst>
              </a:rPr>
              <a:t>ε</a:t>
            </a:r>
            <a:r>
              <a:rPr lang="en-US" sz="1600" b="1" baseline="-25000" dirty="0" err="1">
                <a:solidFill>
                  <a:srgbClr val="FF0066"/>
                </a:solidFill>
                <a:effectLst>
                  <a:outerShdw blurRad="38100" dist="38100" dir="2700000" algn="tl">
                    <a:srgbClr val="C0C0C0"/>
                  </a:outerShdw>
                </a:effectLst>
              </a:rPr>
              <a:t>i</a:t>
            </a:r>
            <a:r>
              <a:rPr lang="el-GR" sz="1600" dirty="0"/>
              <a:t> είναι </a:t>
            </a:r>
            <a:r>
              <a:rPr lang="el-GR" sz="1600" dirty="0">
                <a:solidFill>
                  <a:srgbClr val="FF0066"/>
                </a:solidFill>
              </a:rPr>
              <a:t>ο μοναδικός παράγοντας της </a:t>
            </a:r>
            <a:r>
              <a:rPr lang="en-US" sz="1600" dirty="0" err="1">
                <a:solidFill>
                  <a:srgbClr val="FF0066"/>
                </a:solidFill>
              </a:rPr>
              <a:t>i</a:t>
            </a:r>
            <a:r>
              <a:rPr lang="el-GR" sz="1600" dirty="0">
                <a:solidFill>
                  <a:srgbClr val="FF0066"/>
                </a:solidFill>
              </a:rPr>
              <a:t> μεταβλητής</a:t>
            </a:r>
            <a:r>
              <a:rPr lang="el-GR" sz="1600" dirty="0"/>
              <a:t> και είναι το μέρος της μεταβλητής το οποίο </a:t>
            </a:r>
            <a:r>
              <a:rPr lang="el-GR" sz="1600" b="1" dirty="0">
                <a:solidFill>
                  <a:srgbClr val="FF0066"/>
                </a:solidFill>
                <a:effectLst>
                  <a:outerShdw blurRad="38100" dist="38100" dir="2700000" algn="tl">
                    <a:srgbClr val="C0C0C0"/>
                  </a:outerShdw>
                </a:effectLst>
              </a:rPr>
              <a:t>δεν</a:t>
            </a:r>
            <a:r>
              <a:rPr lang="el-GR" sz="1600" b="1" dirty="0">
                <a:solidFill>
                  <a:srgbClr val="FF0066"/>
                </a:solidFill>
              </a:rPr>
              <a:t> </a:t>
            </a:r>
            <a:r>
              <a:rPr lang="el-GR" sz="1600" dirty="0"/>
              <a:t>μπορεί να </a:t>
            </a:r>
            <a:r>
              <a:rPr lang="el-GR" sz="1600" b="1" dirty="0">
                <a:solidFill>
                  <a:srgbClr val="FF0066"/>
                </a:solidFill>
                <a:effectLst>
                  <a:outerShdw blurRad="38100" dist="38100" dir="2700000" algn="tl">
                    <a:srgbClr val="C0C0C0"/>
                  </a:outerShdw>
                </a:effectLst>
              </a:rPr>
              <a:t>εξηγηθεί</a:t>
            </a:r>
            <a:r>
              <a:rPr lang="el-GR" sz="1600" dirty="0"/>
              <a:t> από τους παράγοντες.</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42910" y="214290"/>
            <a:ext cx="6870700" cy="973138"/>
          </a:xfrm>
          <a:noFill/>
          <a:ln/>
        </p:spPr>
        <p:txBody>
          <a:bodyPr/>
          <a:lstStyle/>
          <a:p>
            <a:r>
              <a:rPr lang="el-GR" dirty="0"/>
              <a:t>Εκτίμηση των Σκορ</a:t>
            </a:r>
          </a:p>
        </p:txBody>
      </p:sp>
      <p:sp>
        <p:nvSpPr>
          <p:cNvPr id="110595" name="Text Box 3"/>
          <p:cNvSpPr txBox="1">
            <a:spLocks noChangeArrowheads="1"/>
          </p:cNvSpPr>
          <p:nvPr/>
        </p:nvSpPr>
        <p:spPr bwMode="auto">
          <a:xfrm>
            <a:off x="2143108" y="1285860"/>
            <a:ext cx="4319588" cy="366713"/>
          </a:xfrm>
          <a:prstGeom prst="rect">
            <a:avLst/>
          </a:prstGeom>
          <a:noFill/>
          <a:ln w="9525">
            <a:noFill/>
            <a:miter lim="800000"/>
            <a:headEnd/>
            <a:tailEnd/>
          </a:ln>
          <a:effectLst/>
        </p:spPr>
        <p:txBody>
          <a:bodyPr>
            <a:spAutoFit/>
          </a:bodyPr>
          <a:lstStyle/>
          <a:p>
            <a:pPr algn="ctr">
              <a:spcBef>
                <a:spcPct val="50000"/>
              </a:spcBef>
            </a:pPr>
            <a:r>
              <a:rPr lang="el-GR" dirty="0">
                <a:solidFill>
                  <a:srgbClr val="0070C0"/>
                </a:solidFill>
              </a:rPr>
              <a:t>Μέθοδος Μεγίστης </a:t>
            </a:r>
            <a:r>
              <a:rPr lang="el-GR" dirty="0" err="1">
                <a:solidFill>
                  <a:srgbClr val="0070C0"/>
                </a:solidFill>
              </a:rPr>
              <a:t>Πιθανοφάνειας</a:t>
            </a:r>
            <a:endParaRPr lang="el-GR" dirty="0">
              <a:solidFill>
                <a:srgbClr val="0070C0"/>
              </a:solidFill>
            </a:endParaRPr>
          </a:p>
        </p:txBody>
      </p:sp>
      <p:pic>
        <p:nvPicPr>
          <p:cNvPr id="110596" name="Picture 4"/>
          <p:cNvPicPr>
            <a:picLocks noChangeAspect="1" noChangeArrowheads="1"/>
          </p:cNvPicPr>
          <p:nvPr/>
        </p:nvPicPr>
        <p:blipFill>
          <a:blip r:embed="rId3" cstate="print"/>
          <a:srcRect/>
          <a:stretch>
            <a:fillRect/>
          </a:stretch>
        </p:blipFill>
        <p:spPr bwMode="auto">
          <a:xfrm>
            <a:off x="714348" y="1785926"/>
            <a:ext cx="5173672" cy="4138938"/>
          </a:xfrm>
          <a:prstGeom prst="rect">
            <a:avLst/>
          </a:prstGeom>
          <a:noFill/>
          <a:ln w="9525">
            <a:noFill/>
            <a:miter lim="800000"/>
            <a:headEnd/>
            <a:tailEnd/>
          </a:ln>
          <a:effectLst/>
        </p:spPr>
      </p:pic>
      <p:sp>
        <p:nvSpPr>
          <p:cNvPr id="110597" name="Text Box 5"/>
          <p:cNvSpPr txBox="1">
            <a:spLocks noChangeArrowheads="1"/>
          </p:cNvSpPr>
          <p:nvPr/>
        </p:nvSpPr>
        <p:spPr bwMode="auto">
          <a:xfrm>
            <a:off x="5286380" y="3000372"/>
            <a:ext cx="3024188" cy="738664"/>
          </a:xfrm>
          <a:prstGeom prst="rect">
            <a:avLst/>
          </a:prstGeom>
          <a:noFill/>
          <a:ln w="9525">
            <a:noFill/>
            <a:miter lim="800000"/>
            <a:headEnd/>
            <a:tailEnd/>
          </a:ln>
          <a:effectLst/>
        </p:spPr>
        <p:txBody>
          <a:bodyPr>
            <a:spAutoFit/>
          </a:bodyPr>
          <a:lstStyle/>
          <a:p>
            <a:pPr>
              <a:spcBef>
                <a:spcPct val="50000"/>
              </a:spcBef>
            </a:pPr>
            <a:r>
              <a:rPr lang="el-GR" sz="1400" dirty="0">
                <a:solidFill>
                  <a:srgbClr val="FF0000"/>
                </a:solidFill>
              </a:rPr>
              <a:t>Τα αυτοκίνητα από την Αμερική μαζεύονται στο δεξί μέρος του διαγράμματος.</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14348" y="285728"/>
            <a:ext cx="6870700" cy="973138"/>
          </a:xfrm>
          <a:noFill/>
          <a:ln/>
        </p:spPr>
        <p:txBody>
          <a:bodyPr/>
          <a:lstStyle/>
          <a:p>
            <a:r>
              <a:rPr lang="el-GR" dirty="0"/>
              <a:t>Συμπέρασμα</a:t>
            </a:r>
          </a:p>
        </p:txBody>
      </p:sp>
      <p:sp>
        <p:nvSpPr>
          <p:cNvPr id="111622" name="Text Box 6"/>
          <p:cNvSpPr txBox="1">
            <a:spLocks noChangeArrowheads="1"/>
          </p:cNvSpPr>
          <p:nvPr/>
        </p:nvSpPr>
        <p:spPr bwMode="auto">
          <a:xfrm>
            <a:off x="1357290" y="2214554"/>
            <a:ext cx="6480175" cy="1311275"/>
          </a:xfrm>
          <a:prstGeom prst="rect">
            <a:avLst/>
          </a:prstGeom>
          <a:noFill/>
          <a:ln w="28575">
            <a:solidFill>
              <a:srgbClr val="C00000"/>
            </a:solidFill>
            <a:miter lim="800000"/>
            <a:headEnd/>
            <a:tailEnd/>
          </a:ln>
          <a:effectLst/>
        </p:spPr>
        <p:txBody>
          <a:bodyPr>
            <a:spAutoFit/>
          </a:bodyPr>
          <a:lstStyle/>
          <a:p>
            <a:pPr algn="just">
              <a:spcBef>
                <a:spcPct val="50000"/>
              </a:spcBef>
            </a:pPr>
            <a:r>
              <a:rPr lang="el-GR" sz="2000" dirty="0">
                <a:solidFill>
                  <a:schemeClr val="tx2"/>
                </a:solidFill>
              </a:rPr>
              <a:t>Χρησιμοποιώντας την Παραγοντική Ανάλυση η πληροφορία που συμπυκνώνουν οι δύο παράγοντες είναι αρκετή για να αποκτήσουμε την ικανότητα να ξεχωρίζουμε τα αυτοκίνητα.</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14348" y="285728"/>
            <a:ext cx="6870700" cy="973138"/>
          </a:xfrm>
          <a:noFill/>
          <a:ln/>
        </p:spPr>
        <p:txBody>
          <a:bodyPr/>
          <a:lstStyle/>
          <a:p>
            <a:r>
              <a:rPr lang="el-GR" dirty="0" smtClean="0"/>
              <a:t>Παράδειγμα</a:t>
            </a:r>
            <a:endParaRPr lang="el-GR" dirty="0"/>
          </a:p>
        </p:txBody>
      </p:sp>
      <p:sp>
        <p:nvSpPr>
          <p:cNvPr id="111622" name="Text Box 6"/>
          <p:cNvSpPr txBox="1">
            <a:spLocks noChangeArrowheads="1"/>
          </p:cNvSpPr>
          <p:nvPr/>
        </p:nvSpPr>
        <p:spPr bwMode="auto">
          <a:xfrm>
            <a:off x="827584" y="1628800"/>
            <a:ext cx="7632848" cy="1323439"/>
          </a:xfrm>
          <a:prstGeom prst="rect">
            <a:avLst/>
          </a:prstGeom>
          <a:noFill/>
          <a:ln w="28575">
            <a:noFill/>
            <a:miter lim="800000"/>
            <a:headEnd/>
            <a:tailEnd/>
          </a:ln>
          <a:effectLst/>
        </p:spPr>
        <p:txBody>
          <a:bodyPr wrap="square">
            <a:spAutoFit/>
          </a:bodyPr>
          <a:lstStyle/>
          <a:p>
            <a:pPr algn="just">
              <a:spcBef>
                <a:spcPct val="50000"/>
              </a:spcBef>
            </a:pPr>
            <a:r>
              <a:rPr lang="el-GR" sz="1600" dirty="0" smtClean="0"/>
              <a:t>Ο Πίνακας που ακολουθεί περιέχει στοιχεία από 12 γεωγραφικές περιοχές που αφορούν πέντε κοινωνικοοικονομικές μεταβλητές , τον πληθυσμό της περιοχής, τη μόρφωση (διάμεσο έτος σχολικής εκπαίδευσης), την απασχόληση, τον αριθμό των υπηρεσιών και την αξία της κατοικίας (διάμεση αξία). Τα στοιχεία περιέχονται στο αρχείο </a:t>
            </a:r>
            <a:r>
              <a:rPr lang="en-US" sz="1600" dirty="0" smtClean="0"/>
              <a:t>socioeconomic. </a:t>
            </a:r>
            <a:r>
              <a:rPr lang="en-US" sz="1600" dirty="0" err="1" smtClean="0"/>
              <a:t>sav</a:t>
            </a:r>
            <a:r>
              <a:rPr lang="el-GR" sz="1600" dirty="0" smtClean="0"/>
              <a:t>. Να εφαρμοστεί η παραγοντική ανάλυση</a:t>
            </a:r>
            <a:endParaRPr lang="el-GR" sz="1600" dirty="0"/>
          </a:p>
        </p:txBody>
      </p:sp>
      <p:pic>
        <p:nvPicPr>
          <p:cNvPr id="224258" name="Picture 2"/>
          <p:cNvPicPr>
            <a:picLocks noChangeAspect="1" noChangeArrowheads="1"/>
          </p:cNvPicPr>
          <p:nvPr/>
        </p:nvPicPr>
        <p:blipFill>
          <a:blip r:embed="rId3" cstate="print"/>
          <a:srcRect/>
          <a:stretch>
            <a:fillRect/>
          </a:stretch>
        </p:blipFill>
        <p:spPr bwMode="auto">
          <a:xfrm>
            <a:off x="1763688" y="3429000"/>
            <a:ext cx="4733925"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4348" y="571480"/>
            <a:ext cx="6870700" cy="612775"/>
          </a:xfrm>
        </p:spPr>
        <p:txBody>
          <a:bodyPr/>
          <a:lstStyle/>
          <a:p>
            <a:r>
              <a:rPr lang="el-GR" dirty="0"/>
              <a:t>Ορθογώνιο Μοντέλο [2]</a:t>
            </a:r>
          </a:p>
        </p:txBody>
      </p:sp>
      <p:sp>
        <p:nvSpPr>
          <p:cNvPr id="15363" name="Rectangle 3"/>
          <p:cNvSpPr>
            <a:spLocks noGrp="1" noChangeArrowheads="1"/>
          </p:cNvSpPr>
          <p:nvPr>
            <p:ph type="body" idx="1"/>
          </p:nvPr>
        </p:nvSpPr>
        <p:spPr>
          <a:xfrm>
            <a:off x="285720" y="1428736"/>
            <a:ext cx="8569325" cy="3240088"/>
          </a:xfrm>
        </p:spPr>
        <p:txBody>
          <a:bodyPr/>
          <a:lstStyle/>
          <a:p>
            <a:pPr marL="266700" indent="-266700">
              <a:lnSpc>
                <a:spcPct val="80000"/>
              </a:lnSpc>
            </a:pPr>
            <a:r>
              <a:rPr lang="el-GR" sz="1600" dirty="0"/>
              <a:t>Υποθέτουμε ότι όλες </a:t>
            </a:r>
            <a:r>
              <a:rPr lang="el-GR" sz="1600" dirty="0">
                <a:solidFill>
                  <a:srgbClr val="3333CC"/>
                </a:solidFill>
              </a:rPr>
              <a:t>οι μεταβλητές</a:t>
            </a:r>
            <a:r>
              <a:rPr lang="el-GR" sz="1600" dirty="0"/>
              <a:t> έχουν </a:t>
            </a:r>
            <a:r>
              <a:rPr lang="el-GR" sz="1600" dirty="0">
                <a:solidFill>
                  <a:srgbClr val="3333CC"/>
                </a:solidFill>
              </a:rPr>
              <a:t>μέσο 0,</a:t>
            </a:r>
            <a:r>
              <a:rPr lang="el-GR" sz="1600" dirty="0"/>
              <a:t> οπότε το διάνυσμα μ</a:t>
            </a:r>
            <a:r>
              <a:rPr lang="en-US" sz="1600" dirty="0"/>
              <a:t> </a:t>
            </a:r>
            <a:r>
              <a:rPr lang="el-GR" sz="1600" dirty="0"/>
              <a:t>παραλείπεται</a:t>
            </a:r>
            <a:endParaRPr lang="en-US" sz="1600" dirty="0"/>
          </a:p>
          <a:p>
            <a:pPr marL="266700" indent="-266700">
              <a:lnSpc>
                <a:spcPct val="80000"/>
              </a:lnSpc>
            </a:pPr>
            <a:endParaRPr lang="el-GR" sz="1600" dirty="0"/>
          </a:p>
          <a:p>
            <a:pPr marL="266700" indent="-266700">
              <a:lnSpc>
                <a:spcPct val="80000"/>
              </a:lnSpc>
            </a:pPr>
            <a:r>
              <a:rPr lang="el-GR" sz="1600" dirty="0"/>
              <a:t>Είναι προφανές ότι </a:t>
            </a:r>
            <a:r>
              <a:rPr lang="en-US" sz="1600" dirty="0"/>
              <a:t>k </a:t>
            </a:r>
            <a:r>
              <a:rPr lang="el-GR" sz="1600" dirty="0"/>
              <a:t>&lt; </a:t>
            </a:r>
            <a:r>
              <a:rPr lang="en-US" sz="1600" dirty="0" smtClean="0"/>
              <a:t>p</a:t>
            </a:r>
            <a:r>
              <a:rPr lang="el-GR" sz="1600" dirty="0" smtClean="0"/>
              <a:t>,  </a:t>
            </a:r>
            <a:r>
              <a:rPr lang="el-GR" sz="1600" dirty="0"/>
              <a:t>δηλαδή ο αριθμός των παραγόντων είναι μικρότερος από τον αριθμό των </a:t>
            </a:r>
            <a:r>
              <a:rPr lang="el-GR" sz="1600" dirty="0" smtClean="0"/>
              <a:t>μεταβλητών</a:t>
            </a:r>
          </a:p>
          <a:p>
            <a:pPr marL="266700" indent="-266700">
              <a:lnSpc>
                <a:spcPct val="80000"/>
              </a:lnSpc>
            </a:pPr>
            <a:endParaRPr lang="el-GR" sz="1600" dirty="0"/>
          </a:p>
          <a:p>
            <a:pPr marL="266700" indent="-266700">
              <a:lnSpc>
                <a:spcPct val="80000"/>
              </a:lnSpc>
            </a:pPr>
            <a:r>
              <a:rPr lang="el-GR" sz="1600" dirty="0"/>
              <a:t>Κάθε </a:t>
            </a:r>
            <a:r>
              <a:rPr lang="el-GR" sz="1600" b="1" i="1" u="sng" dirty="0">
                <a:solidFill>
                  <a:srgbClr val="3333CC"/>
                </a:solidFill>
                <a:effectLst>
                  <a:outerShdw blurRad="38100" dist="38100" dir="2700000" algn="tl">
                    <a:srgbClr val="C0C0C0"/>
                  </a:outerShdw>
                </a:effectLst>
              </a:rPr>
              <a:t>μεταβλητή</a:t>
            </a:r>
            <a:r>
              <a:rPr lang="el-GR" sz="1600" dirty="0"/>
              <a:t> μπορεί να γραφεί στη μορφή</a:t>
            </a:r>
          </a:p>
          <a:p>
            <a:pPr marL="827088" lvl="1">
              <a:buFontTx/>
              <a:buNone/>
            </a:pPr>
            <a:endParaRPr lang="en-US" sz="1600" b="1" dirty="0"/>
          </a:p>
          <a:p>
            <a:pPr marL="827088" lvl="1">
              <a:buFontTx/>
              <a:buNone/>
            </a:pPr>
            <a:r>
              <a:rPr lang="el-GR" sz="1600" b="1" dirty="0"/>
              <a:t>	Χ</a:t>
            </a:r>
            <a:r>
              <a:rPr lang="el-GR" sz="1600" b="1" baseline="-25000" dirty="0"/>
              <a:t>1</a:t>
            </a:r>
            <a:r>
              <a:rPr lang="el-GR" sz="1600" b="1" dirty="0"/>
              <a:t>=</a:t>
            </a:r>
            <a:r>
              <a:rPr lang="en-US" sz="1600" b="1" dirty="0"/>
              <a:t>L</a:t>
            </a:r>
            <a:r>
              <a:rPr lang="el-GR" sz="1600" b="1" baseline="-25000" dirty="0"/>
              <a:t>11</a:t>
            </a:r>
            <a:r>
              <a:rPr lang="en-US" sz="1600" b="1" dirty="0"/>
              <a:t>F</a:t>
            </a:r>
            <a:r>
              <a:rPr lang="el-GR" sz="1600" b="1" baseline="-25000" dirty="0"/>
              <a:t>1</a:t>
            </a:r>
            <a:r>
              <a:rPr lang="en-US" sz="1600" b="1" dirty="0"/>
              <a:t>+L</a:t>
            </a:r>
            <a:r>
              <a:rPr lang="en-US" sz="1600" b="1" baseline="-25000" dirty="0"/>
              <a:t>12</a:t>
            </a:r>
            <a:r>
              <a:rPr lang="en-US" sz="1600" b="1" dirty="0"/>
              <a:t>F</a:t>
            </a:r>
            <a:r>
              <a:rPr lang="en-US" sz="1600" b="1" baseline="-25000" dirty="0"/>
              <a:t>2</a:t>
            </a:r>
            <a:r>
              <a:rPr lang="en-US" sz="1600" b="1" dirty="0"/>
              <a:t>+…L</a:t>
            </a:r>
            <a:r>
              <a:rPr lang="en-US" sz="1600" b="1" baseline="-25000" dirty="0"/>
              <a:t>1k</a:t>
            </a:r>
            <a:r>
              <a:rPr lang="en-US" sz="1600" b="1" dirty="0"/>
              <a:t>F</a:t>
            </a:r>
            <a:r>
              <a:rPr lang="en-US" sz="1600" b="1" baseline="-25000" dirty="0"/>
              <a:t>k</a:t>
            </a:r>
            <a:r>
              <a:rPr lang="en-US" sz="1600" b="1" dirty="0"/>
              <a:t>+</a:t>
            </a:r>
            <a:r>
              <a:rPr lang="el-GR" sz="1600" b="1" dirty="0"/>
              <a:t>ε</a:t>
            </a:r>
            <a:r>
              <a:rPr lang="en-US" sz="1600" b="1" baseline="-25000" dirty="0"/>
              <a:t>1</a:t>
            </a:r>
          </a:p>
          <a:p>
            <a:pPr marL="827088" lvl="1">
              <a:buFontTx/>
              <a:buNone/>
            </a:pPr>
            <a:r>
              <a:rPr lang="en-US" sz="1600" b="1" dirty="0"/>
              <a:t>	</a:t>
            </a:r>
            <a:r>
              <a:rPr lang="el-GR" sz="1600" b="1" dirty="0"/>
              <a:t>Χ</a:t>
            </a:r>
            <a:r>
              <a:rPr lang="en-US" sz="1600" b="1" baseline="-25000" dirty="0"/>
              <a:t>2</a:t>
            </a:r>
            <a:r>
              <a:rPr lang="el-GR" sz="1600" b="1" dirty="0"/>
              <a:t>=</a:t>
            </a:r>
            <a:r>
              <a:rPr lang="en-US" sz="1600" b="1" dirty="0"/>
              <a:t>L</a:t>
            </a:r>
            <a:r>
              <a:rPr lang="en-US" sz="1600" b="1" baseline="-25000" dirty="0"/>
              <a:t>2</a:t>
            </a:r>
            <a:r>
              <a:rPr lang="el-GR" sz="1600" b="1" baseline="-25000" dirty="0"/>
              <a:t>1</a:t>
            </a:r>
            <a:r>
              <a:rPr lang="en-US" sz="1600" b="1" dirty="0"/>
              <a:t>F</a:t>
            </a:r>
            <a:r>
              <a:rPr lang="el-GR" sz="1600" b="1" baseline="-25000" dirty="0"/>
              <a:t>1</a:t>
            </a:r>
            <a:r>
              <a:rPr lang="en-US" sz="1600" b="1" dirty="0"/>
              <a:t>+L</a:t>
            </a:r>
            <a:r>
              <a:rPr lang="en-US" sz="1600" b="1" baseline="-25000" dirty="0"/>
              <a:t>22</a:t>
            </a:r>
            <a:r>
              <a:rPr lang="en-US" sz="1600" b="1" dirty="0"/>
              <a:t>F</a:t>
            </a:r>
            <a:r>
              <a:rPr lang="en-US" sz="1600" b="1" baseline="-25000" dirty="0"/>
              <a:t>2</a:t>
            </a:r>
            <a:r>
              <a:rPr lang="en-US" sz="1600" b="1" dirty="0"/>
              <a:t>+…L</a:t>
            </a:r>
            <a:r>
              <a:rPr lang="en-US" sz="1600" b="1" baseline="-25000" dirty="0"/>
              <a:t>2k</a:t>
            </a:r>
            <a:r>
              <a:rPr lang="en-US" sz="1600" b="1" dirty="0"/>
              <a:t>F</a:t>
            </a:r>
            <a:r>
              <a:rPr lang="en-US" sz="1600" b="1" baseline="-25000" dirty="0"/>
              <a:t>k</a:t>
            </a:r>
            <a:r>
              <a:rPr lang="en-US" sz="1600" b="1" dirty="0"/>
              <a:t>+</a:t>
            </a:r>
            <a:r>
              <a:rPr lang="el-GR" sz="1600" b="1" dirty="0"/>
              <a:t>ε</a:t>
            </a:r>
            <a:r>
              <a:rPr lang="en-US" sz="1600" b="1" baseline="-25000" dirty="0"/>
              <a:t>2</a:t>
            </a:r>
          </a:p>
          <a:p>
            <a:pPr marL="827088" lvl="1">
              <a:buFontTx/>
              <a:buNone/>
            </a:pPr>
            <a:r>
              <a:rPr lang="en-US" sz="1600" b="1" baseline="-25000" dirty="0" smtClean="0"/>
              <a:t>....</a:t>
            </a:r>
          </a:p>
          <a:p>
            <a:pPr marL="827088" lvl="1">
              <a:buFontTx/>
              <a:buNone/>
            </a:pPr>
            <a:r>
              <a:rPr lang="en-US" sz="1600" b="1" baseline="-25000" dirty="0"/>
              <a:t>	</a:t>
            </a:r>
            <a:endParaRPr lang="el-GR" sz="1600" b="1" baseline="-25000" dirty="0"/>
          </a:p>
          <a:p>
            <a:pPr marL="827088" lvl="1">
              <a:spcAft>
                <a:spcPct val="15000"/>
              </a:spcAft>
              <a:buFontTx/>
              <a:buNone/>
            </a:pPr>
            <a:r>
              <a:rPr lang="en-US" sz="1600" b="1" dirty="0"/>
              <a:t>	</a:t>
            </a:r>
            <a:r>
              <a:rPr lang="el-GR" sz="1600" b="1" dirty="0"/>
              <a:t>Χ</a:t>
            </a:r>
            <a:r>
              <a:rPr lang="en-US" sz="1600" b="1" baseline="-25000" dirty="0"/>
              <a:t>p</a:t>
            </a:r>
            <a:r>
              <a:rPr lang="el-GR" sz="1600" b="1" dirty="0"/>
              <a:t>=</a:t>
            </a:r>
            <a:r>
              <a:rPr lang="en-US" sz="1600" b="1" dirty="0" err="1"/>
              <a:t>L</a:t>
            </a:r>
            <a:r>
              <a:rPr lang="en-US" sz="1600" b="1" baseline="-25000" dirty="0" err="1"/>
              <a:t>p</a:t>
            </a:r>
            <a:r>
              <a:rPr lang="el-GR" sz="1600" b="1" baseline="-25000" dirty="0"/>
              <a:t>1</a:t>
            </a:r>
            <a:r>
              <a:rPr lang="en-US" sz="1600" b="1" dirty="0"/>
              <a:t>F</a:t>
            </a:r>
            <a:r>
              <a:rPr lang="el-GR" sz="1600" b="1" baseline="-25000" dirty="0"/>
              <a:t>1</a:t>
            </a:r>
            <a:r>
              <a:rPr lang="en-US" sz="1600" b="1" dirty="0"/>
              <a:t>+L</a:t>
            </a:r>
            <a:r>
              <a:rPr lang="en-US" sz="1600" b="1" baseline="-25000" dirty="0"/>
              <a:t>p2</a:t>
            </a:r>
            <a:r>
              <a:rPr lang="en-US" sz="1600" b="1" dirty="0"/>
              <a:t>F</a:t>
            </a:r>
            <a:r>
              <a:rPr lang="en-US" sz="1600" b="1" baseline="-25000" dirty="0"/>
              <a:t>2</a:t>
            </a:r>
            <a:r>
              <a:rPr lang="en-US" sz="1600" b="1" dirty="0"/>
              <a:t>+…</a:t>
            </a:r>
            <a:r>
              <a:rPr lang="en-US" sz="1600" b="1" dirty="0" err="1"/>
              <a:t>L</a:t>
            </a:r>
            <a:r>
              <a:rPr lang="en-US" sz="1600" b="1" baseline="-25000" dirty="0" err="1"/>
              <a:t>pk</a:t>
            </a:r>
            <a:r>
              <a:rPr lang="en-US" sz="1600" b="1" dirty="0" err="1"/>
              <a:t>F</a:t>
            </a:r>
            <a:r>
              <a:rPr lang="en-US" sz="1600" b="1" baseline="-25000" dirty="0" err="1"/>
              <a:t>k</a:t>
            </a:r>
            <a:r>
              <a:rPr lang="en-US" sz="1600" b="1" dirty="0"/>
              <a:t>+</a:t>
            </a:r>
            <a:r>
              <a:rPr lang="el-GR" sz="1600" b="1" dirty="0"/>
              <a:t>ε</a:t>
            </a:r>
            <a:r>
              <a:rPr lang="en-US" sz="1600" b="1" baseline="-25000" dirty="0"/>
              <a:t>p</a:t>
            </a:r>
          </a:p>
          <a:p>
            <a:pPr marL="266700" indent="-266700" algn="ctr">
              <a:lnSpc>
                <a:spcPct val="80000"/>
              </a:lnSpc>
              <a:buFontTx/>
              <a:buNone/>
            </a:pPr>
            <a:endParaRPr lang="el-GR" sz="1600" b="1" dirty="0"/>
          </a:p>
        </p:txBody>
      </p:sp>
      <p:sp>
        <p:nvSpPr>
          <p:cNvPr id="15364" name="Rectangle 4"/>
          <p:cNvSpPr>
            <a:spLocks noChangeArrowheads="1"/>
          </p:cNvSpPr>
          <p:nvPr/>
        </p:nvSpPr>
        <p:spPr bwMode="auto">
          <a:xfrm>
            <a:off x="428596" y="4929198"/>
            <a:ext cx="8569325" cy="1512887"/>
          </a:xfrm>
          <a:prstGeom prst="rect">
            <a:avLst/>
          </a:prstGeom>
          <a:noFill/>
          <a:ln w="9525">
            <a:noFill/>
            <a:miter lim="800000"/>
            <a:headEnd/>
            <a:tailEnd/>
          </a:ln>
        </p:spPr>
        <p:txBody>
          <a:bodyPr/>
          <a:lstStyle/>
          <a:p>
            <a:pPr marL="266700" indent="-266700">
              <a:lnSpc>
                <a:spcPct val="80000"/>
              </a:lnSpc>
              <a:spcBef>
                <a:spcPct val="20000"/>
              </a:spcBef>
            </a:pPr>
            <a:r>
              <a:rPr lang="el-GR" sz="1600" b="1" u="sng" dirty="0">
                <a:effectLst>
                  <a:outerShdw blurRad="38100" dist="38100" dir="2700000" algn="tl">
                    <a:srgbClr val="C0C0C0"/>
                  </a:outerShdw>
                </a:effectLst>
              </a:rPr>
              <a:t>Παρατηρήσεις στο ΜΟΝΤΕΛΟ</a:t>
            </a:r>
          </a:p>
          <a:p>
            <a:pPr marL="266700" indent="-266700">
              <a:lnSpc>
                <a:spcPct val="80000"/>
              </a:lnSpc>
              <a:spcBef>
                <a:spcPct val="20000"/>
              </a:spcBef>
            </a:pPr>
            <a:endParaRPr lang="el-GR" sz="1600" b="1" u="sng" dirty="0">
              <a:effectLst>
                <a:outerShdw blurRad="38100" dist="38100" dir="2700000" algn="tl">
                  <a:srgbClr val="C0C0C0"/>
                </a:outerShdw>
              </a:effectLst>
            </a:endParaRPr>
          </a:p>
          <a:p>
            <a:pPr marL="266700" indent="-266700">
              <a:lnSpc>
                <a:spcPct val="80000"/>
              </a:lnSpc>
              <a:spcBef>
                <a:spcPct val="20000"/>
              </a:spcBef>
              <a:buFontTx/>
              <a:buChar char="•"/>
            </a:pPr>
            <a:r>
              <a:rPr lang="en-US" sz="1600" dirty="0"/>
              <a:t>To </a:t>
            </a:r>
            <a:r>
              <a:rPr lang="el-GR" sz="1600" dirty="0"/>
              <a:t>παραπάνω μοντέλο </a:t>
            </a:r>
            <a:r>
              <a:rPr lang="el-GR" sz="1600" b="1" dirty="0"/>
              <a:t>μοιάζει </a:t>
            </a:r>
            <a:r>
              <a:rPr lang="el-GR" sz="1600" dirty="0"/>
              <a:t>με γραμμικό, έχει όμως διαφορές.</a:t>
            </a:r>
          </a:p>
          <a:p>
            <a:pPr marL="266700" indent="-266700">
              <a:lnSpc>
                <a:spcPct val="80000"/>
              </a:lnSpc>
              <a:spcBef>
                <a:spcPct val="20000"/>
              </a:spcBef>
              <a:buFontTx/>
              <a:buChar char="•"/>
            </a:pPr>
            <a:r>
              <a:rPr lang="el-GR" sz="1600" dirty="0"/>
              <a:t>Τα Χ</a:t>
            </a:r>
            <a:r>
              <a:rPr lang="en-US" sz="1600" dirty="0" err="1"/>
              <a:t>i</a:t>
            </a:r>
            <a:r>
              <a:rPr lang="el-GR" sz="1600" dirty="0"/>
              <a:t> δεν είναι παρατηρήσεις αλλά μεταβλητές</a:t>
            </a:r>
          </a:p>
          <a:p>
            <a:pPr marL="266700" indent="-266700">
              <a:lnSpc>
                <a:spcPct val="80000"/>
              </a:lnSpc>
              <a:spcBef>
                <a:spcPct val="20000"/>
              </a:spcBef>
              <a:buFontTx/>
              <a:buChar char="•"/>
            </a:pPr>
            <a:r>
              <a:rPr lang="el-GR" sz="1600" dirty="0"/>
              <a:t>Το δεξί μέρος της εξίσωσης δεν είναι </a:t>
            </a:r>
            <a:r>
              <a:rPr lang="el-GR" sz="1600" dirty="0" err="1"/>
              <a:t>παρατηρήσιμο</a:t>
            </a:r>
            <a:r>
              <a:rPr lang="el-GR" sz="1600" dirty="0"/>
              <a:t> και άρα πρέπει να </a:t>
            </a:r>
            <a:r>
              <a:rPr lang="el-GR" sz="1600" dirty="0">
                <a:solidFill>
                  <a:schemeClr val="tx2"/>
                </a:solidFill>
              </a:rPr>
              <a:t>εκτιμηθεί</a:t>
            </a:r>
          </a:p>
        </p:txBody>
      </p:sp>
      <p:sp>
        <p:nvSpPr>
          <p:cNvPr id="15365" name="Rectangle 5"/>
          <p:cNvSpPr>
            <a:spLocks noChangeArrowheads="1"/>
          </p:cNvSpPr>
          <p:nvPr/>
        </p:nvSpPr>
        <p:spPr bwMode="auto">
          <a:xfrm>
            <a:off x="900113" y="3055949"/>
            <a:ext cx="3600450" cy="1727200"/>
          </a:xfrm>
          <a:prstGeom prst="rect">
            <a:avLst/>
          </a:prstGeom>
          <a:noFill/>
          <a:ln w="38100" cmpd="dbl">
            <a:solidFill>
              <a:srgbClr val="3333CC"/>
            </a:solidFill>
            <a:prstDash val="dash"/>
            <a:miter lim="800000"/>
            <a:headEnd/>
            <a:tailEnd/>
          </a:ln>
          <a:effectLst/>
        </p:spPr>
        <p:txBody>
          <a:bodyPr wrap="none" anchor="ctr"/>
          <a:lstStyle/>
          <a:p>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42910" y="642918"/>
            <a:ext cx="6870700" cy="612775"/>
          </a:xfrm>
        </p:spPr>
        <p:txBody>
          <a:bodyPr/>
          <a:lstStyle/>
          <a:p>
            <a:r>
              <a:rPr lang="el-GR" dirty="0"/>
              <a:t>Ορθογώνιο Μοντέλο [</a:t>
            </a:r>
            <a:r>
              <a:rPr lang="en-US" dirty="0"/>
              <a:t>3</a:t>
            </a:r>
            <a:r>
              <a:rPr lang="el-GR" dirty="0"/>
              <a:t>]</a:t>
            </a:r>
          </a:p>
        </p:txBody>
      </p:sp>
      <p:sp>
        <p:nvSpPr>
          <p:cNvPr id="16388" name="Rectangle 4"/>
          <p:cNvSpPr>
            <a:spLocks noChangeArrowheads="1"/>
          </p:cNvSpPr>
          <p:nvPr/>
        </p:nvSpPr>
        <p:spPr bwMode="auto">
          <a:xfrm>
            <a:off x="358775" y="1285860"/>
            <a:ext cx="8499505" cy="3240088"/>
          </a:xfrm>
          <a:prstGeom prst="rect">
            <a:avLst/>
          </a:prstGeom>
          <a:noFill/>
          <a:ln w="9525">
            <a:noFill/>
            <a:miter lim="800000"/>
            <a:headEnd/>
            <a:tailEnd/>
          </a:ln>
        </p:spPr>
        <p:txBody>
          <a:bodyPr/>
          <a:lstStyle/>
          <a:p>
            <a:pPr marL="266700" indent="-266700" algn="just"/>
            <a:r>
              <a:rPr lang="el-GR" sz="1600" b="1" dirty="0"/>
              <a:t>Παρατηρήσεις στο Μοντέλο</a:t>
            </a:r>
            <a:r>
              <a:rPr lang="el-GR" sz="1600" dirty="0"/>
              <a:t> (συνέχεια)</a:t>
            </a:r>
          </a:p>
          <a:p>
            <a:pPr marL="266700" indent="-266700" algn="just">
              <a:buFontTx/>
              <a:buChar char="•"/>
            </a:pPr>
            <a:r>
              <a:rPr lang="el-GR" sz="1600" dirty="0"/>
              <a:t>Οι </a:t>
            </a:r>
            <a:r>
              <a:rPr lang="el-GR" sz="1600" dirty="0">
                <a:solidFill>
                  <a:schemeClr val="tx2"/>
                </a:solidFill>
              </a:rPr>
              <a:t>παράγοντες </a:t>
            </a:r>
            <a:r>
              <a:rPr lang="en-US" sz="1600" dirty="0" err="1">
                <a:solidFill>
                  <a:schemeClr val="tx2"/>
                </a:solidFill>
              </a:rPr>
              <a:t>Fi</a:t>
            </a:r>
            <a:r>
              <a:rPr lang="el-GR" sz="1600" dirty="0">
                <a:solidFill>
                  <a:schemeClr val="tx2"/>
                </a:solidFill>
              </a:rPr>
              <a:t> </a:t>
            </a:r>
            <a:r>
              <a:rPr lang="el-GR" sz="1600" dirty="0"/>
              <a:t>μπορούν και αυτοί να γραφούν ως γραμμικός συνδυασμός των </a:t>
            </a:r>
            <a:r>
              <a:rPr lang="el-GR" sz="1600" dirty="0">
                <a:solidFill>
                  <a:srgbClr val="3333CC"/>
                </a:solidFill>
              </a:rPr>
              <a:t>μεταβλητών</a:t>
            </a:r>
            <a:r>
              <a:rPr lang="el-GR" sz="1600" dirty="0"/>
              <a:t>. (Αυτό είναι χρήσιμο στην περίπτωση που θέλουμε να φτιάξουμε νέες μεταβλητές. Οι </a:t>
            </a:r>
            <a:r>
              <a:rPr lang="el-GR" sz="1600" dirty="0">
                <a:solidFill>
                  <a:schemeClr val="tx2"/>
                </a:solidFill>
              </a:rPr>
              <a:t>ΣΥΝΤΕΛΕΣΤΕΣ</a:t>
            </a:r>
            <a:r>
              <a:rPr lang="el-GR" sz="1600" dirty="0"/>
              <a:t> αυτοί όμως διαφέρουν από τις επιβαρύνσεις)</a:t>
            </a:r>
            <a:endParaRPr lang="en-US" sz="1600" dirty="0"/>
          </a:p>
          <a:p>
            <a:pPr marL="266700" indent="-266700" algn="just">
              <a:buFontTx/>
              <a:buChar char="•"/>
            </a:pPr>
            <a:endParaRPr lang="el-GR" sz="1600" dirty="0"/>
          </a:p>
          <a:p>
            <a:pPr marL="827088" lvl="1" indent="-285750" algn="just">
              <a:buFontTx/>
              <a:buChar char="–"/>
            </a:pPr>
            <a:r>
              <a:rPr lang="el-GR" sz="1600" dirty="0"/>
              <a:t>Οι </a:t>
            </a:r>
            <a:r>
              <a:rPr lang="el-GR" sz="1600" dirty="0">
                <a:solidFill>
                  <a:schemeClr val="tx2"/>
                </a:solidFill>
              </a:rPr>
              <a:t>συντελεστές κάθε παράγοντα </a:t>
            </a:r>
            <a:r>
              <a:rPr lang="el-GR" sz="1600" dirty="0"/>
              <a:t>όταν </a:t>
            </a:r>
            <a:r>
              <a:rPr lang="el-GR" sz="1600" i="1" dirty="0"/>
              <a:t>εκφράζουμε </a:t>
            </a:r>
            <a:r>
              <a:rPr lang="el-GR" sz="1600" i="1" dirty="0">
                <a:solidFill>
                  <a:srgbClr val="3333CC"/>
                </a:solidFill>
              </a:rPr>
              <a:t>τις μεταβλητές</a:t>
            </a:r>
            <a:r>
              <a:rPr lang="el-GR" sz="1600" dirty="0"/>
              <a:t> ως γραμμικό συνδυασμό των </a:t>
            </a:r>
            <a:r>
              <a:rPr lang="el-GR" sz="1600" i="1" dirty="0"/>
              <a:t>παραγόντων</a:t>
            </a:r>
            <a:r>
              <a:rPr lang="el-GR" sz="1600" dirty="0"/>
              <a:t> καλούνται </a:t>
            </a:r>
            <a:r>
              <a:rPr lang="el-GR" sz="1600" b="1" dirty="0">
                <a:solidFill>
                  <a:schemeClr val="tx2"/>
                </a:solidFill>
              </a:rPr>
              <a:t>ΕΠΙΒΑΡΥΝΣΕΙΣ</a:t>
            </a:r>
          </a:p>
          <a:p>
            <a:pPr marL="827088" lvl="1" indent="-285750" algn="just">
              <a:buFontTx/>
              <a:buChar char="–"/>
            </a:pPr>
            <a:r>
              <a:rPr lang="el-GR" sz="1600" dirty="0"/>
              <a:t>Οι </a:t>
            </a:r>
            <a:r>
              <a:rPr lang="el-GR" sz="1600" dirty="0">
                <a:solidFill>
                  <a:srgbClr val="3333CC"/>
                </a:solidFill>
              </a:rPr>
              <a:t>συντελεστές κάθε μεταβλητής</a:t>
            </a:r>
            <a:r>
              <a:rPr lang="el-GR" sz="1600" dirty="0"/>
              <a:t> όταν </a:t>
            </a:r>
            <a:r>
              <a:rPr lang="el-GR" sz="1600" i="1" dirty="0"/>
              <a:t>εκφράζουμε </a:t>
            </a:r>
            <a:r>
              <a:rPr lang="el-GR" sz="1600" i="1" dirty="0">
                <a:solidFill>
                  <a:schemeClr val="tx2"/>
                </a:solidFill>
              </a:rPr>
              <a:t>κάθε παράγοντα</a:t>
            </a:r>
            <a:r>
              <a:rPr lang="el-GR" sz="1600" dirty="0">
                <a:solidFill>
                  <a:schemeClr val="tx2"/>
                </a:solidFill>
              </a:rPr>
              <a:t> </a:t>
            </a:r>
            <a:r>
              <a:rPr lang="el-GR" sz="1600" dirty="0"/>
              <a:t>ως γραμμικό συνδυασμό των </a:t>
            </a:r>
            <a:r>
              <a:rPr lang="el-GR" sz="1600" i="1" dirty="0"/>
              <a:t>μεταβλητών</a:t>
            </a:r>
            <a:r>
              <a:rPr lang="el-GR" sz="1600" dirty="0"/>
              <a:t> καλούνται </a:t>
            </a:r>
            <a:r>
              <a:rPr lang="el-GR" sz="1600" dirty="0">
                <a:solidFill>
                  <a:srgbClr val="7030A0"/>
                </a:solidFill>
              </a:rPr>
              <a:t>συντελεστές των σκορ </a:t>
            </a:r>
            <a:r>
              <a:rPr lang="el-GR" sz="1600" dirty="0"/>
              <a:t>(</a:t>
            </a:r>
            <a:r>
              <a:rPr lang="en-US" sz="1600" b="1" dirty="0">
                <a:solidFill>
                  <a:srgbClr val="990099"/>
                </a:solidFill>
              </a:rPr>
              <a:t>FACTOR SCORE COEFFICIENTS</a:t>
            </a:r>
            <a:r>
              <a:rPr lang="en-US" sz="1600" dirty="0"/>
              <a:t>)</a:t>
            </a:r>
            <a:endParaRPr lang="el-GR" sz="1600" dirty="0"/>
          </a:p>
          <a:p>
            <a:pPr marL="827088" lvl="1" indent="-285750" algn="just">
              <a:buFontTx/>
              <a:buChar char="–"/>
            </a:pPr>
            <a:endParaRPr lang="en-US" sz="1600" dirty="0"/>
          </a:p>
          <a:p>
            <a:pPr marL="266700" indent="-266700" algn="just">
              <a:buFontTx/>
              <a:buChar char="•"/>
            </a:pPr>
            <a:r>
              <a:rPr lang="el-GR" sz="1600" dirty="0"/>
              <a:t>Οι </a:t>
            </a:r>
            <a:r>
              <a:rPr lang="el-GR" sz="1600" dirty="0">
                <a:solidFill>
                  <a:schemeClr val="tx2"/>
                </a:solidFill>
              </a:rPr>
              <a:t>παράγοντες</a:t>
            </a:r>
            <a:r>
              <a:rPr lang="el-GR" sz="1600" dirty="0">
                <a:solidFill>
                  <a:schemeClr val="hlink"/>
                </a:solidFill>
              </a:rPr>
              <a:t> </a:t>
            </a:r>
            <a:r>
              <a:rPr lang="el-GR" sz="1600" dirty="0"/>
              <a:t>έχουν όλοι την </a:t>
            </a:r>
            <a:r>
              <a:rPr lang="el-GR" sz="1600" b="1" u="sng" dirty="0">
                <a:solidFill>
                  <a:schemeClr val="tx2"/>
                </a:solidFill>
              </a:rPr>
              <a:t>ίδια διακύμανση</a:t>
            </a:r>
            <a:r>
              <a:rPr lang="el-GR" sz="1600" dirty="0"/>
              <a:t>. </a:t>
            </a:r>
            <a:r>
              <a:rPr lang="el-GR" sz="1600" i="1" dirty="0" smtClean="0"/>
              <a:t>(Στην </a:t>
            </a:r>
            <a:r>
              <a:rPr lang="el-GR" sz="1600" i="1" dirty="0"/>
              <a:t>ανάλυση </a:t>
            </a:r>
            <a:r>
              <a:rPr lang="el-GR" sz="1600" i="1" dirty="0" smtClean="0"/>
              <a:t>σε κύριες </a:t>
            </a:r>
            <a:r>
              <a:rPr lang="el-GR" sz="1600" i="1" dirty="0"/>
              <a:t>συνιστώσες, οι κύριες συνιστώσες είναι σε φθίνουσα τάξη </a:t>
            </a:r>
            <a:r>
              <a:rPr lang="el-GR" sz="1600" i="1" dirty="0" smtClean="0"/>
              <a:t>διακύμανσης).</a:t>
            </a:r>
            <a:endParaRPr lang="el-GR" sz="1600" i="1" dirty="0"/>
          </a:p>
          <a:p>
            <a:pPr marL="266700" indent="-266700" algn="just">
              <a:buFontTx/>
              <a:buChar char="•"/>
            </a:pPr>
            <a:endParaRPr lang="el-GR" sz="1600" dirty="0"/>
          </a:p>
          <a:p>
            <a:pPr marL="266700" indent="-266700" algn="just">
              <a:buFontTx/>
              <a:buChar char="•"/>
            </a:pPr>
            <a:r>
              <a:rPr lang="el-GR" sz="1600" dirty="0"/>
              <a:t>Στην </a:t>
            </a:r>
            <a:r>
              <a:rPr lang="el-GR" sz="1600" u="sng" dirty="0"/>
              <a:t>παραγοντική ανάλυση</a:t>
            </a:r>
            <a:r>
              <a:rPr lang="el-GR" sz="1600" dirty="0"/>
              <a:t> το μοντέλο προσπαθεί να </a:t>
            </a:r>
            <a:r>
              <a:rPr lang="el-GR" sz="1600" dirty="0">
                <a:solidFill>
                  <a:srgbClr val="3333CC"/>
                </a:solidFill>
              </a:rPr>
              <a:t>εκφράσει τις μεταβλητές</a:t>
            </a:r>
            <a:r>
              <a:rPr lang="el-GR" sz="1600" dirty="0"/>
              <a:t> ως </a:t>
            </a:r>
            <a:r>
              <a:rPr lang="el-GR" sz="1600" dirty="0">
                <a:solidFill>
                  <a:schemeClr val="tx2"/>
                </a:solidFill>
              </a:rPr>
              <a:t>γραμμικό συνδυασμό</a:t>
            </a:r>
            <a:r>
              <a:rPr lang="el-GR" sz="1600" dirty="0"/>
              <a:t> </a:t>
            </a:r>
            <a:r>
              <a:rPr lang="el-GR" sz="1600" dirty="0">
                <a:solidFill>
                  <a:schemeClr val="tx2"/>
                </a:solidFill>
              </a:rPr>
              <a:t>των παραγόντων</a:t>
            </a:r>
            <a:r>
              <a:rPr lang="el-GR" sz="1600" dirty="0"/>
              <a:t>.</a:t>
            </a:r>
          </a:p>
          <a:p>
            <a:pPr marL="266700" indent="-266700" algn="just">
              <a:buFontTx/>
              <a:buChar char="•"/>
            </a:pPr>
            <a:endParaRPr lang="el-GR" sz="1600" dirty="0"/>
          </a:p>
          <a:p>
            <a:pPr marL="266700" indent="-266700" algn="just"/>
            <a:r>
              <a:rPr lang="el-GR" sz="1600" dirty="0" smtClean="0"/>
              <a:t>	</a:t>
            </a:r>
            <a:r>
              <a:rPr lang="el-GR" sz="1600" i="1" dirty="0" smtClean="0"/>
              <a:t>(Στην </a:t>
            </a:r>
            <a:r>
              <a:rPr lang="el-GR" sz="1600" i="1" u="sng" dirty="0"/>
              <a:t>ανάλυση σε κύριες συνιστώσες</a:t>
            </a:r>
            <a:r>
              <a:rPr lang="el-GR" sz="1600" i="1" dirty="0"/>
              <a:t> εκφράζουμε τις κύριες συνιστώσες ως γραμμικό συνδυασμό των αρχικών </a:t>
            </a:r>
            <a:r>
              <a:rPr lang="el-GR" sz="1600" i="1" dirty="0" smtClean="0"/>
              <a:t>μεταβλητών)</a:t>
            </a:r>
            <a:endParaRPr lang="en-US" sz="1600" i="1" dirty="0"/>
          </a:p>
          <a:p>
            <a:pPr marL="266700" indent="-266700" algn="just"/>
            <a:r>
              <a:rPr lang="el-GR" sz="1600" dirty="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Στούντιο">
  <a:themeElements>
    <a:clrScheme name="Στούντιο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Στούντιο">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Στούντιο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Στούντιο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Στούντιο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Στούντιο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Στούντιο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Στούντιο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Στούντιο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Στούντιο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Στούντιο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Στούντιο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2339</TotalTime>
  <Words>4162</Words>
  <Application>Microsoft Office PowerPoint</Application>
  <PresentationFormat>Προβολή στην οθόνη (4:3)</PresentationFormat>
  <Paragraphs>664</Paragraphs>
  <Slides>72</Slides>
  <Notes>72</Notes>
  <HiddenSlides>2</HiddenSlides>
  <MMClips>0</MMClips>
  <ScaleCrop>false</ScaleCrop>
  <HeadingPairs>
    <vt:vector size="6" baseType="variant">
      <vt:variant>
        <vt:lpstr>Θέμα</vt:lpstr>
      </vt:variant>
      <vt:variant>
        <vt:i4>2</vt:i4>
      </vt:variant>
      <vt:variant>
        <vt:lpstr>Ενσωματωμένοι διακομιστές OLE</vt:lpstr>
      </vt:variant>
      <vt:variant>
        <vt:i4>2</vt:i4>
      </vt:variant>
      <vt:variant>
        <vt:lpstr>Τίτλοι διαφανειών</vt:lpstr>
      </vt:variant>
      <vt:variant>
        <vt:i4>72</vt:i4>
      </vt:variant>
    </vt:vector>
  </HeadingPairs>
  <TitlesOfParts>
    <vt:vector size="76" baseType="lpstr">
      <vt:lpstr>Στούντιο</vt:lpstr>
      <vt:lpstr>Θέμα του Office</vt:lpstr>
      <vt:lpstr>Equation</vt:lpstr>
      <vt:lpstr>Graph</vt:lpstr>
      <vt:lpstr>ΕΦΑΡΜΟΣΜΕΝΗ ΣΤΑΤΙΣΤΙΚΗ</vt:lpstr>
      <vt:lpstr>Άδειες Χρήσης</vt:lpstr>
      <vt:lpstr>Χρηματοδότηση</vt:lpstr>
      <vt:lpstr>Περιεχόμενα Διάλεξης</vt:lpstr>
      <vt:lpstr>Σκοπός Παραγοντικής Ανάλυσης</vt:lpstr>
      <vt:lpstr>Προβλήματα Παραγοντικής Ανάλυσης</vt:lpstr>
      <vt:lpstr>Ορθογώνιο Μοντέλο [1]</vt:lpstr>
      <vt:lpstr>Ορθογώνιο Μοντέλο [2]</vt:lpstr>
      <vt:lpstr>Ορθογώνιο Μοντέλο [3]</vt:lpstr>
      <vt:lpstr>Υποθέσεις Ορθογωνίου Μοντέλου [1]</vt:lpstr>
      <vt:lpstr>Υποθέσεις Ορθογωνίου Μοντέλου [2]</vt:lpstr>
      <vt:lpstr>Βήματα Παραγοντικής Ανάλυσης</vt:lpstr>
      <vt:lpstr>Έλεγχος Συσχετίσεων [1]</vt:lpstr>
      <vt:lpstr>Έλεγχος Συσχετίσεων [2]</vt:lpstr>
      <vt:lpstr>Έλεγχος Συσχετίσεων [3]</vt:lpstr>
      <vt:lpstr>Έλεγχος Συσχετίσεων [4]</vt:lpstr>
      <vt:lpstr>Συνάρτηση Πιθανοφάνειας</vt:lpstr>
      <vt:lpstr>Έλεγχος Συσχετίσεων [5]</vt:lpstr>
      <vt:lpstr>Μερικός Συντελεστής Συσχέτισης [1]</vt:lpstr>
      <vt:lpstr>Μερικός Συντελεστής Συσχέτισης [2]</vt:lpstr>
      <vt:lpstr>Αριθμός και Εκτίμηση Παραγόντων</vt:lpstr>
      <vt:lpstr>Παρουσίαση του PowerPoint</vt:lpstr>
      <vt:lpstr>Παρουσίαση του PowerPoint</vt:lpstr>
      <vt:lpstr>Παρουσίαση του PowerPoint</vt:lpstr>
      <vt:lpstr>Παρουσίαση του PowerPoint</vt:lpstr>
      <vt:lpstr>Τι είναι οι ιδιοτιμές &amp; τα ιδιοδιανύσματα??</vt:lpstr>
      <vt:lpstr>Τι είναι οι ιδιοτιμές &amp; τα ιδιοδιανύσματα??</vt:lpstr>
      <vt:lpstr>Τι είναι οι ιδιοτιμές &amp; τα ιδιοδιανύσματα??</vt:lpstr>
      <vt:lpstr>Αριθμός και Εκτίμηση Παραγόντων</vt:lpstr>
      <vt:lpstr>Βασικές Μέθοδοι Εκτίμησης</vt:lpstr>
      <vt:lpstr>Κριτήρια Επιλογής Μεθόδου</vt:lpstr>
      <vt:lpstr>Περιστροφή</vt:lpstr>
      <vt:lpstr>Περιστροφή</vt:lpstr>
      <vt:lpstr>Σκορ Παραγόντων [1]</vt:lpstr>
      <vt:lpstr>Σκορ Παραγόντων [2]</vt:lpstr>
      <vt:lpstr>Μελέτη Περίπτωσης</vt:lpstr>
      <vt:lpstr>Μελέτη Περίπτωσης</vt:lpstr>
      <vt:lpstr>Μελέτη Περίπτωσης</vt:lpstr>
      <vt:lpstr>Μελέτη Περίπτωσης</vt:lpstr>
      <vt:lpstr>Μελέτη Περίπτωσης</vt:lpstr>
      <vt:lpstr>Μελέτη Περίπτωσης</vt:lpstr>
      <vt:lpstr>Μελέτη Περίπτωσης</vt:lpstr>
      <vt:lpstr>Καταλληλότητα Δεδομένων</vt:lpstr>
      <vt:lpstr>Καταλληλότητα Δεδομένων</vt:lpstr>
      <vt:lpstr>Καταλληλότητα Δεδομένων</vt:lpstr>
      <vt:lpstr>Καταλληλότητα Δεδομένων</vt:lpstr>
      <vt:lpstr>Καταλληλότητα Δεδομένων</vt:lpstr>
      <vt:lpstr>Επιλογή Αριθμού Παραγόντων</vt:lpstr>
      <vt:lpstr>Επιλογή Αριθμού Παραγόντων</vt:lpstr>
      <vt:lpstr>Εκτίμηση Παραμέτρων</vt:lpstr>
      <vt:lpstr>Εκτίμηση Παραμέτρων</vt:lpstr>
      <vt:lpstr>Εκτίμηση Παραμέτρων</vt:lpstr>
      <vt:lpstr>Εκτίμηση Παραμέτρων</vt:lpstr>
      <vt:lpstr>Εκτίμηση Παραμέτρων</vt:lpstr>
      <vt:lpstr>Εκτίμηση Παραμέτρων</vt:lpstr>
      <vt:lpstr>Εκτίμηση Παραμέτρων</vt:lpstr>
      <vt:lpstr>Εκτίμηση Παραμέτρων</vt:lpstr>
      <vt:lpstr>Εκτίμηση Παραμέτρων</vt:lpstr>
      <vt:lpstr>Ποσοστό Διακύμανσης που Εξηγούν οι Παράγοντες</vt:lpstr>
      <vt:lpstr>Περιστροφή</vt:lpstr>
      <vt:lpstr>Περιστροφή</vt:lpstr>
      <vt:lpstr>Περιστροφή</vt:lpstr>
      <vt:lpstr>Περιστροφή</vt:lpstr>
      <vt:lpstr>Περιστροφή</vt:lpstr>
      <vt:lpstr>Περιστροφή</vt:lpstr>
      <vt:lpstr>Εκτίμηση των Σκορ</vt:lpstr>
      <vt:lpstr>Εκτίμηση των Σκορ</vt:lpstr>
      <vt:lpstr>Χρήση των Σκορ</vt:lpstr>
      <vt:lpstr>Εκτίμηση των Σκορ</vt:lpstr>
      <vt:lpstr>Εκτίμηση των Σκορ</vt:lpstr>
      <vt:lpstr>Συμπέρασμα</vt:lpstr>
      <vt:lpstr>Παράδειγμα</vt:lpstr>
    </vt:vector>
  </TitlesOfParts>
  <Company>University of Aegean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ΑΝΑΛΥΣΗ ΔΕΔΟΜΕΝΩΝ</dc:title>
  <dc:creator>e.gaki</dc:creator>
  <cp:lastModifiedBy>PA</cp:lastModifiedBy>
  <cp:revision>238</cp:revision>
  <dcterms:created xsi:type="dcterms:W3CDTF">2009-09-29T10:20:01Z</dcterms:created>
  <dcterms:modified xsi:type="dcterms:W3CDTF">2015-11-16T15:36:45Z</dcterms:modified>
</cp:coreProperties>
</file>