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2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6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9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39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400559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0A4F91-37E6-435D-9352-0385A321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596900"/>
            <a:ext cx="9914860" cy="412331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Πότε πλένονται τα χέρια; Πριν…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φορεθεί η στολή εργασίας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από την είσοδο στον χώρο επεξεργασίας τροφίμων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την έναρξη της εργασίας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φορεθούν γάντια μιας χρήσης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από τον χειρισμό τροφίμων υψηλής επικινδυνότητας</a:t>
            </a:r>
            <a:endParaRPr lang="el-GR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2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4AA844-0CDD-4CAC-8824-EA19616F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59" y="268424"/>
            <a:ext cx="10662082" cy="58660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Πότε πλένονται τα χέρια; Μετά…;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 χρήση της τουαλέτας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τον χειρισμό ωμών τροφίμων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 κάπνισμα ή το διάλειμμα για φαγητό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 φτέρνισμα ή το βήξιμο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επαφή με τα μαλλιά, τη μύτη, το πρόσωπο ή το στόμα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 συλλογή σκουπιδιών 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αποριμμάτων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τον καθαρισμό και την επαφή με χημικά καθαριστικά και απορρυπαντικά 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επαφή με “βρώμικα” και σκονισμένα αντικείμενα (π.χ. χρήματα, λουλούδια, χώμα, υλικά συσκευασίας) </a:t>
            </a:r>
          </a:p>
        </p:txBody>
      </p:sp>
    </p:spTree>
    <p:extLst>
      <p:ext uri="{BB962C8B-B14F-4D97-AF65-F5344CB8AC3E}">
        <p14:creationId xmlns:p14="http://schemas.microsoft.com/office/powerpoint/2010/main" val="14455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24EA5AF-59D1-46E2-9E53-4999B2AA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20" t="31755" r="28371" b="13279"/>
          <a:stretch/>
        </p:blipFill>
        <p:spPr>
          <a:xfrm>
            <a:off x="3019425" y="1476374"/>
            <a:ext cx="6153150" cy="3762375"/>
          </a:xfrm>
        </p:spPr>
      </p:pic>
    </p:spTree>
    <p:extLst>
      <p:ext uri="{BB962C8B-B14F-4D97-AF65-F5344CB8AC3E}">
        <p14:creationId xmlns:p14="http://schemas.microsoft.com/office/powerpoint/2010/main" val="354969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9E7DF0-B35D-4A7C-B028-B6A042C98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40" t="33371" r="29540" b="19284"/>
          <a:stretch/>
        </p:blipFill>
        <p:spPr>
          <a:xfrm>
            <a:off x="2347912" y="1090612"/>
            <a:ext cx="7496175" cy="4676775"/>
          </a:xfrm>
        </p:spPr>
      </p:pic>
    </p:spTree>
    <p:extLst>
      <p:ext uri="{BB962C8B-B14F-4D97-AF65-F5344CB8AC3E}">
        <p14:creationId xmlns:p14="http://schemas.microsoft.com/office/powerpoint/2010/main" val="72595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C9578C-BD01-47EC-A936-D404FD16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836597"/>
            <a:ext cx="9914860" cy="412331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Αλλαγή γαντιών μιας χρήσης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λερωθούν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σχιστούν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από την έναρξη νέας εργασίας χειρισμού τροφίμων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Τουλάχιστον κάθε 4 ώρες συνεχούς χρήσης ή και πιο συχνά εφόσον απαιτείται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αλλάζει το είδος του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από ωμό κρέας σε ΕΠΚ τρόφιμο)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accent2"/>
              </a:buClr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την αλλαγή των γαντιών τα χέρια πλένονται προηγουμένως!!! </a:t>
            </a:r>
          </a:p>
        </p:txBody>
      </p:sp>
    </p:spTree>
    <p:extLst>
      <p:ext uri="{BB962C8B-B14F-4D97-AF65-F5344CB8AC3E}">
        <p14:creationId xmlns:p14="http://schemas.microsoft.com/office/powerpoint/2010/main" val="348003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5B5FF-E13A-45B8-AE8F-C24F2DD7D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3B282-46D3-4D08-AA8B-B34C55AD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42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9C63A-BB43-4695-A368-9B4D722F1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94CB8-39C5-4F07-BEE1-34C8B9FF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" y="2519076"/>
            <a:ext cx="10813044" cy="40797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Μίανση/ρύπανση τροφίμων από την ενδυμασία… τι πρέπει; 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στολή εργασίας θα πρέπει να: </a:t>
            </a:r>
          </a:p>
          <a:p>
            <a:pPr marL="514350" indent="-514350">
              <a:lnSpc>
                <a:spcPct val="11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κατά προτίμηση ανοιχτού χρώματος με φερμουάρ και χωρίς εξωτερικές τσέπες </a:t>
            </a:r>
          </a:p>
          <a:p>
            <a:pPr marL="514350" indent="-514350">
              <a:lnSpc>
                <a:spcPct val="11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πάντα καθαρή </a:t>
            </a:r>
          </a:p>
          <a:p>
            <a:pPr marL="514350" indent="-514350">
              <a:lnSpc>
                <a:spcPct val="11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καλύπτει εντελώς τα ρούχα </a:t>
            </a:r>
          </a:p>
          <a:p>
            <a:pPr marL="514350" indent="-514350">
              <a:lnSpc>
                <a:spcPct val="11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εύκολη στη χρήση και ανθεκτική </a:t>
            </a:r>
          </a:p>
          <a:p>
            <a:pPr marL="514350" indent="-514350">
              <a:lnSpc>
                <a:spcPct val="11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τοποθετείται χωριστά από τα υπόλοιπα ρούχα (ερμάρια αποδυτηρίων) 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επιτρέπονται τα κοσμήματα στους χώρους επεξεργασίας τροφίμων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86AA43-B205-46F6-AF6C-2D44E923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75" y="259210"/>
            <a:ext cx="1866900" cy="16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5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007D39-71CA-4D99-8303-F0A2B778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1" y="561390"/>
            <a:ext cx="11416683" cy="41233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Μίανση/ρύπανση τροφίμων από κακές συνήθειες… πώς;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Κατανάλωση τροφής σε χώρους επεξεργασίας τροφίμων, φτέρνισμα ή βήξιμο πάνω από τα τρόφιμα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Κάπνισμα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Δοκιμή με τις αισθήσεις μας (αφή, γεύση) ή με επαναχρησιμοποιούμενα σκεύη</a:t>
            </a:r>
          </a:p>
        </p:txBody>
      </p:sp>
    </p:spTree>
    <p:extLst>
      <p:ext uri="{BB962C8B-B14F-4D97-AF65-F5344CB8AC3E}">
        <p14:creationId xmlns:p14="http://schemas.microsoft.com/office/powerpoint/2010/main" val="318872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ED901D-8E67-4AAD-A987-F6301720C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1" t="16944" r="20781" b="9445"/>
          <a:stretch/>
        </p:blipFill>
        <p:spPr>
          <a:xfrm>
            <a:off x="2486025" y="1162050"/>
            <a:ext cx="7172326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2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9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FA2409-E497-4879-B766-11ABC3C6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7" y="579145"/>
            <a:ext cx="10892900" cy="412331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Ατομική υγιεινή του προσωπικού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E1B56FA-E986-481F-AE3D-510230A2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7" y="1276350"/>
            <a:ext cx="5224323" cy="31432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8DBEDF-312B-41D4-AE65-CE63E81B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49" y="1276348"/>
            <a:ext cx="4191001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A5FE41-E10F-4ED6-82C7-1ECE7D3B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94" y="392713"/>
            <a:ext cx="10928412" cy="564410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των γυναικών δεν πλένει τα χέρια του μετά την επίσκεψη στην τουαλέτα.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των ανδρών δεν πλένει τα χέρια του μετά την επίσκεψη στην τουαλέτα.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χειρολαβή στο μετρό πιάνεται από 5.000 διαφορετικά χέρια, πολλά από τα οποία είναι άπλυτα!!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έχεις και θα μεταφέρεις 1.000 φορές περισσότερα βακτήρια μετά το πλύσιμο των χεριών, εάν δεν τα στεγνώσεις σωστά!!!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σε εργαζόμενους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catering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έδειξε ότι το 39% δεν έπλενε τα χέρια του μετά την επίσκεψη στην τουαλέτα και 53% αυτών δεν τα έπλενε ούτε πριν την επαφή με τα τρόφιμα κατά την προετοιμασία φαγητού.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πληκτρολόγιο υπάρχουν περισσότερα μικρόβια απ’ ότι στην τουαλέτα του σπιτιού σου!!! </a:t>
            </a:r>
          </a:p>
        </p:txBody>
      </p:sp>
    </p:spTree>
    <p:extLst>
      <p:ext uri="{BB962C8B-B14F-4D97-AF65-F5344CB8AC3E}">
        <p14:creationId xmlns:p14="http://schemas.microsoft.com/office/powerpoint/2010/main" val="276580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1F5A19-AFB8-4ED6-8F86-8FE92E25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318C9-7067-4AF3-A9BC-F2C5E2B9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BCA77-4A1A-4B77-9C11-2974C6B5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567915" y="0"/>
            <a:ext cx="4618929" cy="6858000"/>
          </a:xfrm>
          <a:custGeom>
            <a:avLst/>
            <a:gdLst>
              <a:gd name="connsiteX0" fmla="*/ 0 w 4618929"/>
              <a:gd name="connsiteY0" fmla="*/ 0 h 6858000"/>
              <a:gd name="connsiteX1" fmla="*/ 4618929 w 4618929"/>
              <a:gd name="connsiteY1" fmla="*/ 0 h 6858000"/>
              <a:gd name="connsiteX2" fmla="*/ 1187974 w 4618929"/>
              <a:gd name="connsiteY2" fmla="*/ 3430955 h 6858000"/>
              <a:gd name="connsiteX3" fmla="*/ 4442373 w 4618929"/>
              <a:gd name="connsiteY3" fmla="*/ 6857446 h 6858000"/>
              <a:gd name="connsiteX4" fmla="*/ 4464285 w 4618929"/>
              <a:gd name="connsiteY4" fmla="*/ 6858000 h 6858000"/>
              <a:gd name="connsiteX5" fmla="*/ 0 w 461892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929" h="6858000">
                <a:moveTo>
                  <a:pt x="0" y="0"/>
                </a:moveTo>
                <a:lnTo>
                  <a:pt x="4618929" y="0"/>
                </a:lnTo>
                <a:cubicBezTo>
                  <a:pt x="2724065" y="0"/>
                  <a:pt x="1187974" y="1536091"/>
                  <a:pt x="1187974" y="3430955"/>
                </a:cubicBezTo>
                <a:cubicBezTo>
                  <a:pt x="1187974" y="5266604"/>
                  <a:pt x="2629559" y="6765554"/>
                  <a:pt x="4442373" y="6857446"/>
                </a:cubicBezTo>
                <a:lnTo>
                  <a:pt x="4464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141714-A262-4487-9255-83CFE2CAE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22B1E3-234F-48AB-915D-29335E5E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86050"/>
            <a:ext cx="9420225" cy="3490912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l-GR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εργαζόμενων σε επιχειρήσεις τροφίμων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Φροντίζουν την υγεία τους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Φροντίζουν την καθαριότητά τους και έχουν καλές συνήθειες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Χειρίζονται σωστά και με ενδεδειγμένο τρόπο τα τρόφιμα </a:t>
            </a:r>
          </a:p>
        </p:txBody>
      </p:sp>
    </p:spTree>
    <p:extLst>
      <p:ext uri="{BB962C8B-B14F-4D97-AF65-F5344CB8AC3E}">
        <p14:creationId xmlns:p14="http://schemas.microsoft.com/office/powerpoint/2010/main" val="33109618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EC8B20-EC1E-4F25-8D80-B5E9B65D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4" y="330571"/>
            <a:ext cx="11114842" cy="4123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για την υγεία του προσωπικού επιχειρήσεων τροφίμων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Έκδοση βιβλιαρίου υγείας, μετά από κατάλληλες εξετάσεις, για το νεοπροσλαμβανόμενο προσωπικό που θα εργαστεί στην επιχείρηση τροφίμων.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Ενημέρωση του βιβλιαρίου υγείας (θεώρηση) ανά τακτά χρονικά διαστήματα για το προσωπικό που έρχεται σε επαφή με τρόφιμα.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Προσκόμιση ιατρικής βεβαίωσης για την επιστροφή στην εργασία άρρωστου ατόμου με μολυσματική νόσο που μπορεί να μεταδοθεί με τα τρόφιμα (π.χ. δερματική νόσο, εντερική πάθηση).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B26526-5C90-4B63-9342-3BF38BEB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03" y="528524"/>
            <a:ext cx="9914859" cy="971802"/>
          </a:xfrm>
        </p:spPr>
        <p:txBody>
          <a:bodyPr>
            <a:normAutofit fontScale="90000"/>
          </a:bodyPr>
          <a:lstStyle/>
          <a:p>
            <a:r>
              <a:rPr lang="el-GR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για την υγεία του προσωπικού επιχειρήσεων τροφίμων</a:t>
            </a:r>
            <a:b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2681F4-190C-4234-8924-DE7C49CA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6" y="1014425"/>
            <a:ext cx="9914860" cy="4123318"/>
          </a:xfr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Ενημέρωση του υπεύθυνου της επιχείρησης τροφίμων όταν το προσωπικό: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8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L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Έχει ανοιχτές πληγές, καψίματα ή άλλες δερματικές παθήσεις.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8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L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Έρχεται σε επαφή με κάποιον άρρωστο ή κάποιο μέλος της οικογένειάς του το οποίο πάσχει από συμπτώματα τροφικής δηλητηρίασης.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8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L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Είναι άρρωστο ή αισθάνεται αδιαθεσία, ιδιαίτερα εάν παρατηρούνται ύποπτα συμπτώματα (π.χ. διάρροια, εμετός, πυρετός, κρύωμα, βήχας)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6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17513F-7034-4484-A2E7-1C43063D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2" y="472613"/>
            <a:ext cx="11061577" cy="41233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Ατομική υγιεινή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τήρηση κανόνων και διαδικασιών σχετικών με την υγιεινή που πρέπει να εφαρμόζει το προσωπικό, ώστε να μειωθεί αντίστοιχα η πιθανότητα άμεσης ή έμμεσης μίανσης/ρύπανσης των τροφίμων από το προσωπικό καθώς και η πιθανότητα μόλυνσης του ίδιου του προσωπικού από τα τρόφιμα.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κυριότερες πηγές μίανσης/ρύπανσης των τροφίμων από το προσωπικό: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Σώμα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Ενδυμασία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Κακές συνήθειες</a:t>
            </a:r>
          </a:p>
        </p:txBody>
      </p:sp>
    </p:spTree>
    <p:extLst>
      <p:ext uri="{BB962C8B-B14F-4D97-AF65-F5344CB8AC3E}">
        <p14:creationId xmlns:p14="http://schemas.microsoft.com/office/powerpoint/2010/main" val="30006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A441A-8FA2-475D-B056-BF86994F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738943"/>
            <a:ext cx="9914860" cy="4123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χεριών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Βρέχουμε τα χέρια μας με (ζεστό) νερό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βακτηριοκτόνου (όχι αντισηπτικού) σαπουνιού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για 20 περίπου δευτερόλεπτα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Ξέβγαλμα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Στέγνωμα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χειροπετσέτα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της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χειροπετσέτας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κλείσιμο του νιπτήρα (εάν δεν είναι ποδοκίνητοι ή με φωτοκύτταρο)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Απόρριψη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χειροπετσέτας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80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BC9A017-A26D-4797-A180-71E627413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95" t="21362" r="23174" b="20440"/>
          <a:stretch/>
        </p:blipFill>
        <p:spPr>
          <a:xfrm>
            <a:off x="1866900" y="866775"/>
            <a:ext cx="8696325" cy="4819650"/>
          </a:xfrm>
        </p:spPr>
      </p:pic>
    </p:spTree>
    <p:extLst>
      <p:ext uri="{BB962C8B-B14F-4D97-AF65-F5344CB8AC3E}">
        <p14:creationId xmlns:p14="http://schemas.microsoft.com/office/powerpoint/2010/main" val="22355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724</Words>
  <Application>Microsoft Office PowerPoint</Application>
  <PresentationFormat>Ευρεία οθόνη</PresentationFormat>
  <Paragraphs>78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Arial Nova Light</vt:lpstr>
      <vt:lpstr>Elephant</vt:lpstr>
      <vt:lpstr>Times New Roman</vt:lpstr>
      <vt:lpstr>Wingdings</vt:lpstr>
      <vt:lpstr>ModOverlayVTI</vt:lpstr>
      <vt:lpstr>Υγιεινή Τροφίμων &amp; Συμπεριφορά Καταναλωτή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Υποχρεώσεις για την υγεία του προσωπικού επιχειρήσεων τροφίμων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Ατομική υγιεινή του προσωπικού </dc:title>
  <dc:creator>Λυδία</dc:creator>
  <cp:lastModifiedBy>Λυδία</cp:lastModifiedBy>
  <cp:revision>26</cp:revision>
  <dcterms:created xsi:type="dcterms:W3CDTF">2021-12-09T16:18:48Z</dcterms:created>
  <dcterms:modified xsi:type="dcterms:W3CDTF">2021-12-13T16:35:03Z</dcterms:modified>
</cp:coreProperties>
</file>