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36"/>
  </p:notesMasterIdLst>
  <p:handoutMasterIdLst>
    <p:handoutMasterId r:id="rId37"/>
  </p:handoutMasterIdLst>
  <p:sldIdLst>
    <p:sldId id="315" r:id="rId3"/>
    <p:sldId id="316" r:id="rId4"/>
    <p:sldId id="317" r:id="rId5"/>
    <p:sldId id="259" r:id="rId6"/>
    <p:sldId id="285" r:id="rId7"/>
    <p:sldId id="286" r:id="rId8"/>
    <p:sldId id="287" r:id="rId9"/>
    <p:sldId id="289" r:id="rId10"/>
    <p:sldId id="290" r:id="rId11"/>
    <p:sldId id="314" r:id="rId12"/>
    <p:sldId id="291" r:id="rId13"/>
    <p:sldId id="292" r:id="rId14"/>
    <p:sldId id="293" r:id="rId15"/>
    <p:sldId id="295" r:id="rId16"/>
    <p:sldId id="294" r:id="rId17"/>
    <p:sldId id="296" r:id="rId18"/>
    <p:sldId id="297" r:id="rId19"/>
    <p:sldId id="298" r:id="rId20"/>
    <p:sldId id="299" r:id="rId21"/>
    <p:sldId id="300" r:id="rId22"/>
    <p:sldId id="301" r:id="rId23"/>
    <p:sldId id="313" r:id="rId24"/>
    <p:sldId id="302" r:id="rId25"/>
    <p:sldId id="303" r:id="rId26"/>
    <p:sldId id="304" r:id="rId27"/>
    <p:sldId id="306" r:id="rId28"/>
    <p:sldId id="305" r:id="rId29"/>
    <p:sldId id="307" r:id="rId30"/>
    <p:sldId id="308" r:id="rId31"/>
    <p:sldId id="309" r:id="rId32"/>
    <p:sldId id="310" r:id="rId33"/>
    <p:sldId id="311" r:id="rId34"/>
    <p:sldId id="312" r:id="rId35"/>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265" tIns="47632" rIns="95265" bIns="47632" numCol="1" anchor="t" anchorCtr="0" compatLnSpc="1">
            <a:prstTxWarp prst="textNoShape">
              <a:avLst/>
            </a:prstTxWarp>
          </a:bodyPr>
          <a:lstStyle>
            <a:lvl1pPr defTabSz="954088">
              <a:defRPr sz="1300">
                <a:latin typeface="Arial" charset="0"/>
              </a:defRPr>
            </a:lvl1pPr>
          </a:lstStyle>
          <a:p>
            <a:endParaRPr lang="el-GR"/>
          </a:p>
        </p:txBody>
      </p:sp>
      <p:sp>
        <p:nvSpPr>
          <p:cNvPr id="94211"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265" tIns="47632" rIns="95265" bIns="47632" numCol="1" anchor="t" anchorCtr="0" compatLnSpc="1">
            <a:prstTxWarp prst="textNoShape">
              <a:avLst/>
            </a:prstTxWarp>
          </a:bodyPr>
          <a:lstStyle>
            <a:lvl1pPr algn="r" defTabSz="954088">
              <a:defRPr sz="1300">
                <a:latin typeface="Arial" charset="0"/>
              </a:defRPr>
            </a:lvl1pPr>
          </a:lstStyle>
          <a:p>
            <a:endParaRPr lang="el-GR"/>
          </a:p>
        </p:txBody>
      </p:sp>
      <p:sp>
        <p:nvSpPr>
          <p:cNvPr id="94212"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265" tIns="47632" rIns="95265" bIns="47632" numCol="1" anchor="b" anchorCtr="0" compatLnSpc="1">
            <a:prstTxWarp prst="textNoShape">
              <a:avLst/>
            </a:prstTxWarp>
          </a:bodyPr>
          <a:lstStyle>
            <a:lvl1pPr defTabSz="954088">
              <a:defRPr sz="1300">
                <a:latin typeface="Arial" charset="0"/>
              </a:defRPr>
            </a:lvl1pPr>
          </a:lstStyle>
          <a:p>
            <a:endParaRPr lang="el-GR"/>
          </a:p>
        </p:txBody>
      </p:sp>
      <p:sp>
        <p:nvSpPr>
          <p:cNvPr id="94213"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265" tIns="47632" rIns="95265" bIns="47632" numCol="1" anchor="b" anchorCtr="0" compatLnSpc="1">
            <a:prstTxWarp prst="textNoShape">
              <a:avLst/>
            </a:prstTxWarp>
          </a:bodyPr>
          <a:lstStyle>
            <a:lvl1pPr algn="r" defTabSz="954088">
              <a:defRPr sz="1300">
                <a:latin typeface="Arial" charset="0"/>
              </a:defRPr>
            </a:lvl1pPr>
          </a:lstStyle>
          <a:p>
            <a:fld id="{9F08A61B-7596-4A89-8FE4-EC450FFCA693}" type="slidenum">
              <a:rPr lang="el-GR"/>
              <a:pPr/>
              <a:t>‹#›</a:t>
            </a:fld>
            <a:endParaRPr lang="el-GR"/>
          </a:p>
        </p:txBody>
      </p:sp>
    </p:spTree>
    <p:extLst>
      <p:ext uri="{BB962C8B-B14F-4D97-AF65-F5344CB8AC3E}">
        <p14:creationId xmlns:p14="http://schemas.microsoft.com/office/powerpoint/2010/main" val="3862150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265" tIns="47632" rIns="95265" bIns="47632" numCol="1" anchor="t" anchorCtr="0" compatLnSpc="1">
            <a:prstTxWarp prst="textNoShape">
              <a:avLst/>
            </a:prstTxWarp>
          </a:bodyPr>
          <a:lstStyle>
            <a:lvl1pPr defTabSz="954088">
              <a:defRPr sz="1300">
                <a:latin typeface="Arial" charset="0"/>
              </a:defRPr>
            </a:lvl1pPr>
          </a:lstStyle>
          <a:p>
            <a:endParaRPr lang="el-GR"/>
          </a:p>
        </p:txBody>
      </p:sp>
      <p:sp>
        <p:nvSpPr>
          <p:cNvPr id="73731"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5265" tIns="47632" rIns="95265" bIns="47632" numCol="1" anchor="t" anchorCtr="0" compatLnSpc="1">
            <a:prstTxWarp prst="textNoShape">
              <a:avLst/>
            </a:prstTxWarp>
          </a:bodyPr>
          <a:lstStyle>
            <a:lvl1pPr algn="r" defTabSz="954088">
              <a:defRPr sz="13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5265" tIns="47632" rIns="95265" bIns="47632"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5265" tIns="47632" rIns="95265" bIns="47632" numCol="1" anchor="b" anchorCtr="0" compatLnSpc="1">
            <a:prstTxWarp prst="textNoShape">
              <a:avLst/>
            </a:prstTxWarp>
          </a:bodyPr>
          <a:lstStyle>
            <a:lvl1pPr defTabSz="954088">
              <a:defRPr sz="1300">
                <a:latin typeface="Arial" charset="0"/>
              </a:defRPr>
            </a:lvl1pPr>
          </a:lstStyle>
          <a:p>
            <a:endParaRPr lang="el-GR"/>
          </a:p>
        </p:txBody>
      </p:sp>
      <p:sp>
        <p:nvSpPr>
          <p:cNvPr id="73735"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5265" tIns="47632" rIns="95265" bIns="47632" numCol="1" anchor="b" anchorCtr="0" compatLnSpc="1">
            <a:prstTxWarp prst="textNoShape">
              <a:avLst/>
            </a:prstTxWarp>
          </a:bodyPr>
          <a:lstStyle>
            <a:lvl1pPr algn="r" defTabSz="954088">
              <a:defRPr sz="1300">
                <a:latin typeface="Arial" charset="0"/>
              </a:defRPr>
            </a:lvl1pPr>
          </a:lstStyle>
          <a:p>
            <a:fld id="{8083813A-E087-48AD-8B16-F85A5DDA989F}" type="slidenum">
              <a:rPr lang="el-GR"/>
              <a:pPr/>
              <a:t>‹#›</a:t>
            </a:fld>
            <a:endParaRPr lang="el-GR"/>
          </a:p>
        </p:txBody>
      </p:sp>
    </p:spTree>
    <p:extLst>
      <p:ext uri="{BB962C8B-B14F-4D97-AF65-F5344CB8AC3E}">
        <p14:creationId xmlns:p14="http://schemas.microsoft.com/office/powerpoint/2010/main" val="2454785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86493" indent="-186493">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C662BA-494D-4AEA-8CDF-71287C0BE2BA}" type="slidenum">
              <a:rPr lang="el-GR"/>
              <a:pPr/>
              <a:t>11</a:t>
            </a:fld>
            <a:endParaRPr lang="el-GR"/>
          </a:p>
        </p:txBody>
      </p:sp>
      <p:sp>
        <p:nvSpPr>
          <p:cNvPr id="152578"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46A9B180-043A-4EDF-A103-099AB9D3302D}" type="slidenum">
              <a:rPr lang="el-GR" sz="1200">
                <a:latin typeface="Arial" charset="0"/>
              </a:rPr>
              <a:pPr algn="r" defTabSz="879475"/>
              <a:t>11</a:t>
            </a:fld>
            <a:endParaRPr lang="el-GR"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73805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0BFB14-B9DF-4855-986E-EF4994EDFBA8}" type="slidenum">
              <a:rPr lang="el-GR"/>
              <a:pPr/>
              <a:t>12</a:t>
            </a:fld>
            <a:endParaRPr lang="el-GR"/>
          </a:p>
        </p:txBody>
      </p:sp>
      <p:sp>
        <p:nvSpPr>
          <p:cNvPr id="15462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6BA76E8C-6ED7-407F-80BD-F231903806F5}" type="slidenum">
              <a:rPr lang="el-GR" sz="1200">
                <a:latin typeface="Arial" charset="0"/>
              </a:rPr>
              <a:pPr algn="r" defTabSz="879475"/>
              <a:t>12</a:t>
            </a:fld>
            <a:endParaRPr lang="el-GR"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75486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E3ABBE-152A-4EE4-9764-B01F6427039E}" type="slidenum">
              <a:rPr lang="el-GR"/>
              <a:pPr/>
              <a:t>13</a:t>
            </a:fld>
            <a:endParaRPr lang="el-GR"/>
          </a:p>
        </p:txBody>
      </p:sp>
      <p:sp>
        <p:nvSpPr>
          <p:cNvPr id="156674"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47066D3E-0D8B-46AD-A9BA-3643D7AE3A77}" type="slidenum">
              <a:rPr lang="el-GR" sz="1200">
                <a:latin typeface="Arial" charset="0"/>
              </a:rPr>
              <a:pPr algn="r" defTabSz="879475"/>
              <a:t>13</a:t>
            </a:fld>
            <a:endParaRPr lang="el-GR" sz="1200">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60419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C72ECD-A3C8-40FF-BDC5-70E1F6007C71}" type="slidenum">
              <a:rPr lang="el-GR"/>
              <a:pPr/>
              <a:t>14</a:t>
            </a:fld>
            <a:endParaRPr lang="el-GR"/>
          </a:p>
        </p:txBody>
      </p:sp>
      <p:sp>
        <p:nvSpPr>
          <p:cNvPr id="16077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749ADB6B-ACAB-4791-A2CF-BA60CAE78BE9}" type="slidenum">
              <a:rPr lang="el-GR" sz="1200">
                <a:latin typeface="Arial" charset="0"/>
              </a:rPr>
              <a:pPr algn="r" defTabSz="879475"/>
              <a:t>14</a:t>
            </a:fld>
            <a:endParaRPr lang="el-GR" sz="1200">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64597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3C4EB6-5357-41FB-85E6-88F7486DA24E}" type="slidenum">
              <a:rPr lang="el-GR"/>
              <a:pPr/>
              <a:t>15</a:t>
            </a:fld>
            <a:endParaRPr lang="el-GR"/>
          </a:p>
        </p:txBody>
      </p:sp>
      <p:sp>
        <p:nvSpPr>
          <p:cNvPr id="158722"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1F5ADB91-3714-4718-BEF7-36C134D08DC3}" type="slidenum">
              <a:rPr lang="el-GR" sz="1200">
                <a:latin typeface="Arial" charset="0"/>
              </a:rPr>
              <a:pPr algn="r" defTabSz="879475"/>
              <a:t>15</a:t>
            </a:fld>
            <a:endParaRPr lang="el-GR" sz="1200">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79559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6A9663-11E7-43D7-954F-BC93FE5D47B7}" type="slidenum">
              <a:rPr lang="el-GR"/>
              <a:pPr/>
              <a:t>16</a:t>
            </a:fld>
            <a:endParaRPr lang="el-GR"/>
          </a:p>
        </p:txBody>
      </p:sp>
      <p:sp>
        <p:nvSpPr>
          <p:cNvPr id="162818"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E89D6D0E-D45C-4243-933B-C7608E8BC000}" type="slidenum">
              <a:rPr lang="el-GR" sz="1200">
                <a:latin typeface="Arial" charset="0"/>
              </a:rPr>
              <a:pPr algn="r" defTabSz="879475"/>
              <a:t>16</a:t>
            </a:fld>
            <a:endParaRPr lang="el-GR"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00674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5893A4-15D0-469E-A463-51C9ED5F7E06}" type="slidenum">
              <a:rPr lang="el-GR"/>
              <a:pPr/>
              <a:t>17</a:t>
            </a:fld>
            <a:endParaRPr lang="el-GR"/>
          </a:p>
        </p:txBody>
      </p:sp>
      <p:sp>
        <p:nvSpPr>
          <p:cNvPr id="16486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5619CD30-5C12-4F99-A2BC-16BBEE2F51F0}" type="slidenum">
              <a:rPr lang="el-GR" sz="1200">
                <a:latin typeface="Arial" charset="0"/>
              </a:rPr>
              <a:pPr algn="r" defTabSz="879475"/>
              <a:t>17</a:t>
            </a:fld>
            <a:endParaRPr lang="el-GR"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961676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754844-F97A-4A62-9CD1-D3477869A35B}" type="slidenum">
              <a:rPr lang="el-GR"/>
              <a:pPr/>
              <a:t>18</a:t>
            </a:fld>
            <a:endParaRPr lang="el-GR"/>
          </a:p>
        </p:txBody>
      </p:sp>
      <p:sp>
        <p:nvSpPr>
          <p:cNvPr id="166914"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BCCE1D6E-7BC7-405D-B6D1-C8911E3E829E}" type="slidenum">
              <a:rPr lang="el-GR" sz="1200">
                <a:latin typeface="Arial" charset="0"/>
              </a:rPr>
              <a:pPr algn="r" defTabSz="879475"/>
              <a:t>18</a:t>
            </a:fld>
            <a:endParaRPr lang="el-GR" sz="1200">
              <a:latin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3910855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CFC503-F261-4EA2-9F2B-F9293E05CFE6}" type="slidenum">
              <a:rPr lang="el-GR"/>
              <a:pPr/>
              <a:t>19</a:t>
            </a:fld>
            <a:endParaRPr lang="el-GR"/>
          </a:p>
        </p:txBody>
      </p:sp>
      <p:sp>
        <p:nvSpPr>
          <p:cNvPr id="168962"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61BECB3B-AAF6-402F-AC10-918D4832643A}" type="slidenum">
              <a:rPr lang="el-GR" sz="1200">
                <a:latin typeface="Arial" charset="0"/>
              </a:rPr>
              <a:pPr algn="r" defTabSz="879475"/>
              <a:t>19</a:t>
            </a:fld>
            <a:endParaRPr lang="el-GR" sz="1200">
              <a:latin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616274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62B861-8EC6-4B17-80BE-7DAFE02AFF94}" type="slidenum">
              <a:rPr lang="el-GR"/>
              <a:pPr/>
              <a:t>20</a:t>
            </a:fld>
            <a:endParaRPr lang="el-GR"/>
          </a:p>
        </p:txBody>
      </p:sp>
      <p:sp>
        <p:nvSpPr>
          <p:cNvPr id="17101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50E67374-AABB-479B-A56D-91745A68F706}" type="slidenum">
              <a:rPr lang="el-GR" sz="1200">
                <a:latin typeface="Arial" charset="0"/>
              </a:rPr>
              <a:pPr algn="r" defTabSz="879475"/>
              <a:t>20</a:t>
            </a:fld>
            <a:endParaRPr lang="el-GR" sz="1200">
              <a:latin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2513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B51C65-016A-41D5-81CA-AEBAA66850A9}" type="slidenum">
              <a:rPr lang="el-GR"/>
              <a:pPr/>
              <a:t>21</a:t>
            </a:fld>
            <a:endParaRPr lang="el-GR"/>
          </a:p>
        </p:txBody>
      </p:sp>
      <p:sp>
        <p:nvSpPr>
          <p:cNvPr id="173058"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2B3BF627-C29E-45F8-97C7-A3F45CB51309}" type="slidenum">
              <a:rPr lang="el-GR" sz="1200">
                <a:latin typeface="Arial" charset="0"/>
              </a:rPr>
              <a:pPr algn="r" defTabSz="879475"/>
              <a:t>21</a:t>
            </a:fld>
            <a:endParaRPr lang="el-GR" sz="1200">
              <a:latin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3264070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F172C7-D146-4D3F-8361-89FAA2300133}" type="slidenum">
              <a:rPr lang="el-GR"/>
              <a:pPr/>
              <a:t>22</a:t>
            </a:fld>
            <a:endParaRPr lang="el-GR"/>
          </a:p>
        </p:txBody>
      </p:sp>
      <p:sp>
        <p:nvSpPr>
          <p:cNvPr id="17510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0B8129D4-834B-4368-B085-C5484178A5EF}" type="slidenum">
              <a:rPr lang="el-GR" sz="1200">
                <a:latin typeface="Arial" charset="0"/>
              </a:rPr>
              <a:pPr algn="r" defTabSz="879475"/>
              <a:t>22</a:t>
            </a:fld>
            <a:endParaRPr lang="el-GR" sz="1200">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421579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F172C7-D146-4D3F-8361-89FAA2300133}" type="slidenum">
              <a:rPr lang="el-GR"/>
              <a:pPr/>
              <a:t>23</a:t>
            </a:fld>
            <a:endParaRPr lang="el-GR"/>
          </a:p>
        </p:txBody>
      </p:sp>
      <p:sp>
        <p:nvSpPr>
          <p:cNvPr id="17510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0B8129D4-834B-4368-B085-C5484178A5EF}" type="slidenum">
              <a:rPr lang="el-GR" sz="1200">
                <a:latin typeface="Arial" charset="0"/>
              </a:rPr>
              <a:pPr algn="r" defTabSz="879475"/>
              <a:t>23</a:t>
            </a:fld>
            <a:endParaRPr lang="el-GR" sz="1200">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39440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66DB86-1AA9-4D49-80B2-CECED43E8F55}" type="slidenum">
              <a:rPr lang="el-GR"/>
              <a:pPr/>
              <a:t>24</a:t>
            </a:fld>
            <a:endParaRPr lang="el-GR"/>
          </a:p>
        </p:txBody>
      </p:sp>
      <p:sp>
        <p:nvSpPr>
          <p:cNvPr id="177154"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FCDBAB69-87B3-494E-BD68-682912410497}" type="slidenum">
              <a:rPr lang="el-GR" sz="1200">
                <a:latin typeface="Arial" charset="0"/>
              </a:rPr>
              <a:pPr algn="r" defTabSz="879475"/>
              <a:t>24</a:t>
            </a:fld>
            <a:endParaRPr lang="el-GR" sz="1200">
              <a:latin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8788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F5CEBB-9001-4922-98A2-3D2A0740865B}" type="slidenum">
              <a:rPr lang="el-GR"/>
              <a:pPr/>
              <a:t>25</a:t>
            </a:fld>
            <a:endParaRPr lang="el-GR"/>
          </a:p>
        </p:txBody>
      </p:sp>
      <p:sp>
        <p:nvSpPr>
          <p:cNvPr id="179202"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A66033B8-3A56-4A7E-B634-B6C9D01E47FF}" type="slidenum">
              <a:rPr lang="el-GR" sz="1200">
                <a:latin typeface="Arial" charset="0"/>
              </a:rPr>
              <a:pPr algn="r" defTabSz="879475"/>
              <a:t>25</a:t>
            </a:fld>
            <a:endParaRPr lang="el-GR" sz="1200">
              <a:latin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57234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2FF9E8-3C86-48CC-91D7-1A772741C3DF}" type="slidenum">
              <a:rPr lang="el-GR"/>
              <a:pPr/>
              <a:t>26</a:t>
            </a:fld>
            <a:endParaRPr lang="el-GR"/>
          </a:p>
        </p:txBody>
      </p:sp>
      <p:sp>
        <p:nvSpPr>
          <p:cNvPr id="183298"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EDD9B461-2BDE-44CC-8B31-81D6C2267F62}" type="slidenum">
              <a:rPr lang="el-GR" sz="1200">
                <a:latin typeface="Arial" charset="0"/>
              </a:rPr>
              <a:pPr algn="r" defTabSz="879475"/>
              <a:t>26</a:t>
            </a:fld>
            <a:endParaRPr lang="el-GR" sz="1200">
              <a:latin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36265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078985-107C-4956-8A3C-B9130EB65E8B}" type="slidenum">
              <a:rPr lang="el-GR"/>
              <a:pPr/>
              <a:t>27</a:t>
            </a:fld>
            <a:endParaRPr lang="el-GR"/>
          </a:p>
        </p:txBody>
      </p:sp>
      <p:sp>
        <p:nvSpPr>
          <p:cNvPr id="18125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7FE56096-92AC-44DA-95C1-6FD632FFB850}" type="slidenum">
              <a:rPr lang="el-GR" sz="1200">
                <a:latin typeface="Arial" charset="0"/>
              </a:rPr>
              <a:pPr algn="r" defTabSz="879475"/>
              <a:t>27</a:t>
            </a:fld>
            <a:endParaRPr lang="el-GR" sz="1200">
              <a:latin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756135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B5D3F6-C8AA-41A3-BDD3-6788F65CCB78}" type="slidenum">
              <a:rPr lang="el-GR"/>
              <a:pPr/>
              <a:t>28</a:t>
            </a:fld>
            <a:endParaRPr lang="el-GR"/>
          </a:p>
        </p:txBody>
      </p:sp>
      <p:sp>
        <p:nvSpPr>
          <p:cNvPr id="18534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061285DF-C0EF-4121-A78F-B2C2AE72A483}" type="slidenum">
              <a:rPr lang="el-GR" sz="1200">
                <a:latin typeface="Arial" charset="0"/>
              </a:rPr>
              <a:pPr algn="r" defTabSz="879475"/>
              <a:t>28</a:t>
            </a:fld>
            <a:endParaRPr lang="el-GR" sz="1200">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46369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E2C64F-3F3D-486E-8F25-4BF1576447BA}" type="slidenum">
              <a:rPr lang="el-GR"/>
              <a:pPr/>
              <a:t>29</a:t>
            </a:fld>
            <a:endParaRPr lang="el-GR"/>
          </a:p>
        </p:txBody>
      </p:sp>
      <p:sp>
        <p:nvSpPr>
          <p:cNvPr id="187394"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85E804AA-7D61-474C-84D2-25576CB8E784}" type="slidenum">
              <a:rPr lang="el-GR" sz="1200">
                <a:latin typeface="Arial" charset="0"/>
              </a:rPr>
              <a:pPr algn="r" defTabSz="879475"/>
              <a:t>29</a:t>
            </a:fld>
            <a:endParaRPr lang="el-GR" sz="1200">
              <a:latin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607757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CFBD89-5DEB-463B-96D9-5448BBFB57B3}" type="slidenum">
              <a:rPr lang="el-GR"/>
              <a:pPr/>
              <a:t>30</a:t>
            </a:fld>
            <a:endParaRPr lang="el-GR"/>
          </a:p>
        </p:txBody>
      </p:sp>
      <p:sp>
        <p:nvSpPr>
          <p:cNvPr id="189442"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8A77FE5D-8CC1-4211-A571-6EE913DD8D19}" type="slidenum">
              <a:rPr lang="el-GR" sz="1200">
                <a:latin typeface="Arial" charset="0"/>
              </a:rPr>
              <a:pPr algn="r" defTabSz="879475"/>
              <a:t>30</a:t>
            </a:fld>
            <a:endParaRPr lang="el-GR" sz="1200">
              <a:latin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13432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86493" indent="-186493">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C962C1-7A3E-4988-A92A-F594DEDD5A5F}" type="slidenum">
              <a:rPr lang="el-GR"/>
              <a:pPr/>
              <a:t>5</a:t>
            </a:fld>
            <a:endParaRPr lang="el-GR"/>
          </a:p>
        </p:txBody>
      </p:sp>
      <p:sp>
        <p:nvSpPr>
          <p:cNvPr id="11469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274BFDAF-FA47-47AC-8D5D-2930C71E1098}" type="slidenum">
              <a:rPr lang="el-GR" sz="1200">
                <a:latin typeface="Arial" charset="0"/>
              </a:rPr>
              <a:pPr algn="r" defTabSz="879475"/>
              <a:t>5</a:t>
            </a:fld>
            <a:endParaRPr lang="el-GR"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341444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1965C9-9267-4433-97FE-5D982C664015}" type="slidenum">
              <a:rPr lang="el-GR"/>
              <a:pPr/>
              <a:t>6</a:t>
            </a:fld>
            <a:endParaRPr lang="el-GR"/>
          </a:p>
        </p:txBody>
      </p:sp>
      <p:sp>
        <p:nvSpPr>
          <p:cNvPr id="14029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13CD146C-4774-4F87-86B2-02225A7E2C2A}" type="slidenum">
              <a:rPr lang="el-GR" sz="1200">
                <a:latin typeface="Arial" charset="0"/>
              </a:rPr>
              <a:pPr algn="r" defTabSz="879475"/>
              <a:t>6</a:t>
            </a:fld>
            <a:endParaRPr lang="el-GR"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9294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55250A-91A4-4565-8FE7-B9BCAAC9B345}" type="slidenum">
              <a:rPr lang="el-GR"/>
              <a:pPr/>
              <a:t>7</a:t>
            </a:fld>
            <a:endParaRPr lang="el-GR"/>
          </a:p>
        </p:txBody>
      </p:sp>
      <p:sp>
        <p:nvSpPr>
          <p:cNvPr id="144386"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F9C4B621-D41B-44F0-8C66-46E40722F0D3}" type="slidenum">
              <a:rPr lang="el-GR" sz="1200">
                <a:latin typeface="Arial" charset="0"/>
              </a:rPr>
              <a:pPr algn="r" defTabSz="879475"/>
              <a:t>7</a:t>
            </a:fld>
            <a:endParaRPr lang="el-GR"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03926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0DC226-6EA2-45FA-9477-6418792244A0}" type="slidenum">
              <a:rPr lang="el-GR"/>
              <a:pPr/>
              <a:t>8</a:t>
            </a:fld>
            <a:endParaRPr lang="el-GR"/>
          </a:p>
        </p:txBody>
      </p:sp>
      <p:sp>
        <p:nvSpPr>
          <p:cNvPr id="148482"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F61EAB64-7987-41F3-8363-26FB4737350C}" type="slidenum">
              <a:rPr lang="el-GR" sz="1200">
                <a:latin typeface="Arial" charset="0"/>
              </a:rPr>
              <a:pPr algn="r" defTabSz="879475"/>
              <a:t>8</a:t>
            </a:fld>
            <a:endParaRPr lang="el-GR"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28263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2462E0-FDCB-45BB-99E1-3AAD9D36EA18}" type="slidenum">
              <a:rPr lang="el-GR"/>
              <a:pPr/>
              <a:t>9</a:t>
            </a:fld>
            <a:endParaRPr lang="el-GR"/>
          </a:p>
        </p:txBody>
      </p:sp>
      <p:sp>
        <p:nvSpPr>
          <p:cNvPr id="150530"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CCA89F7B-C64F-41FD-B57A-8D37C3DFDF2B}" type="slidenum">
              <a:rPr lang="el-GR" sz="1200">
                <a:latin typeface="Arial" charset="0"/>
              </a:rPr>
              <a:pPr algn="r" defTabSz="879475"/>
              <a:t>9</a:t>
            </a:fld>
            <a:endParaRPr lang="el-GR" sz="1200">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402292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C662BA-494D-4AEA-8CDF-71287C0BE2BA}" type="slidenum">
              <a:rPr lang="el-GR"/>
              <a:pPr/>
              <a:t>10</a:t>
            </a:fld>
            <a:endParaRPr lang="el-GR"/>
          </a:p>
        </p:txBody>
      </p:sp>
      <p:sp>
        <p:nvSpPr>
          <p:cNvPr id="152578" name="Rectangle 7"/>
          <p:cNvSpPr txBox="1">
            <a:spLocks noGrp="1" noChangeArrowheads="1"/>
          </p:cNvSpPr>
          <p:nvPr/>
        </p:nvSpPr>
        <p:spPr bwMode="auto">
          <a:xfrm>
            <a:off x="4022725" y="9721850"/>
            <a:ext cx="3074988" cy="511175"/>
          </a:xfrm>
          <a:prstGeom prst="rect">
            <a:avLst/>
          </a:prstGeom>
          <a:noFill/>
          <a:ln w="9525">
            <a:noFill/>
            <a:miter lim="800000"/>
            <a:headEnd/>
            <a:tailEnd/>
          </a:ln>
        </p:spPr>
        <p:txBody>
          <a:bodyPr lIns="87939" tIns="43969" rIns="87939" bIns="43969" anchor="b"/>
          <a:lstStyle/>
          <a:p>
            <a:pPr algn="r" defTabSz="879475"/>
            <a:fld id="{46A9B180-043A-4EDF-A103-099AB9D3302D}" type="slidenum">
              <a:rPr lang="el-GR" sz="1200">
                <a:latin typeface="Arial" charset="0"/>
              </a:rPr>
              <a:pPr algn="r" defTabSz="879475"/>
              <a:t>10</a:t>
            </a:fld>
            <a:endParaRPr lang="el-GR" sz="1200">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p:txBody>
          <a:bodyPr lIns="87939" tIns="43969" rIns="87939" bIns="43969"/>
          <a:lstStyle/>
          <a:p>
            <a:endParaRPr lang="el-GR"/>
          </a:p>
        </p:txBody>
      </p:sp>
    </p:spTree>
    <p:extLst>
      <p:ext uri="{BB962C8B-B14F-4D97-AF65-F5344CB8AC3E}">
        <p14:creationId xmlns:p14="http://schemas.microsoft.com/office/powerpoint/2010/main" val="169601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790F66B9-734A-43BB-B5DF-723A09BE9AB1}"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4F2496F-AB58-4C13-B708-5F64803C1D4E}"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C9AC2CC-C174-4A2E-9EA7-F25E1D73E371}"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810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7098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3418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2012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4757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0357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0396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17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C9EC0BE-961A-44B4-9AC5-6B95E7BB448D}"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29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1567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2283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9963C69-BA6C-4C4F-A498-4D0FE0BC1E89}"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83E3B32-F5D5-477D-B60E-D978D65B96E5}"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693BA2D2-10AA-4A4F-87C3-01223A503BE5}"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F9E7D545-5A41-4A9B-A322-9370C532EECE}"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A64A781F-7692-4772-9844-CB11B1D7CC49}"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4139DA22-97CA-4172-B280-35D9EE81566C}"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C68FE234-F9EC-4691-956A-B31093976D57}"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C07FE029-AE23-4499-AC37-5E48DAAFFC18}"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B4075A2-49F6-490C-B511-9BC6A807BBB7}" type="datetimeFigureOut">
              <a:rPr lang="el-GR" smtClean="0">
                <a:solidFill>
                  <a:prstClr val="black">
                    <a:tint val="75000"/>
                  </a:prstClr>
                </a:solidFill>
                <a:latin typeface="Calibri"/>
              </a:rPr>
              <a:pPr fontAlgn="auto">
                <a:spcBef>
                  <a:spcPts val="0"/>
                </a:spcBef>
                <a:spcAft>
                  <a:spcPts val="0"/>
                </a:spcAft>
              </a:pPr>
              <a:t>14/11/2015</a:t>
            </a:fld>
            <a:endParaRPr lang="el-GR">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F6035E5-C53F-4350-8D1F-6D86FE5EE4C9}"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2495867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r>
              <a:rPr lang="el-GR" sz="3200" b="1" dirty="0" smtClean="0"/>
              <a:t>ΑΝΑΛΥΣΗ </a:t>
            </a:r>
            <a:r>
              <a:rPr lang="el-GR" sz="3200" b="1" dirty="0"/>
              <a:t>ΔΕΔΟΜΕΝΩΝ</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1: </a:t>
            </a:r>
            <a:r>
              <a:rPr lang="el-GR" sz="2800" dirty="0">
                <a:solidFill>
                  <a:schemeClr val="tx1"/>
                </a:solidFill>
                <a:latin typeface="Arial" pitchFamily="34" charset="0"/>
              </a:rPr>
              <a:t>Δειγματοληψία</a:t>
            </a: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fontAlgn="auto">
              <a:spcBef>
                <a:spcPts val="0"/>
              </a:spcBef>
              <a:spcAft>
                <a:spcPts val="0"/>
              </a:spcAft>
            </a:pPr>
            <a:r>
              <a:rPr lang="el-GR" b="1" i="1" dirty="0" smtClean="0">
                <a:solidFill>
                  <a:prstClr val="black"/>
                </a:solidFill>
                <a:latin typeface="Calibri"/>
              </a:rPr>
              <a:t>Ελένη Γάκη</a:t>
            </a:r>
            <a:endParaRPr lang="el-GR" b="1" i="1" dirty="0">
              <a:solidFill>
                <a:prstClr val="black"/>
              </a:solidFill>
              <a:latin typeface="Calibri"/>
            </a:endParaRPr>
          </a:p>
          <a:p>
            <a:pPr algn="ctr" fontAlgn="auto">
              <a:spcBef>
                <a:spcPts val="0"/>
              </a:spcBef>
              <a:spcAft>
                <a:spcPts val="0"/>
              </a:spcAft>
            </a:pPr>
            <a:r>
              <a:rPr lang="el-GR" b="1" i="1" dirty="0">
                <a:solidFill>
                  <a:prstClr val="black"/>
                </a:solidFill>
                <a:latin typeface="Calibri"/>
              </a:rPr>
              <a:t>Τμήμα </a:t>
            </a:r>
            <a:r>
              <a:rPr lang="el-GR" b="1" i="1" dirty="0" smtClean="0">
                <a:solidFill>
                  <a:prstClr val="black"/>
                </a:solidFill>
                <a:latin typeface="Calibri"/>
              </a:rPr>
              <a:t>Διοίκησης Επιχειρήσεων</a:t>
            </a:r>
            <a:endParaRPr lang="el-GR" b="1" i="1" dirty="0">
              <a:solidFill>
                <a:prstClr val="black"/>
              </a:solidFill>
              <a:latin typeface="Calibri"/>
            </a:endParaRPr>
          </a:p>
        </p:txBody>
      </p:sp>
    </p:spTree>
    <p:extLst>
      <p:ext uri="{BB962C8B-B14F-4D97-AF65-F5344CB8AC3E}">
        <p14:creationId xmlns:p14="http://schemas.microsoft.com/office/powerpoint/2010/main" val="393677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1556" name="Rectangle 3"/>
          <p:cNvSpPr>
            <a:spLocks noChangeArrowheads="1"/>
          </p:cNvSpPr>
          <p:nvPr/>
        </p:nvSpPr>
        <p:spPr bwMode="auto">
          <a:xfrm>
            <a:off x="611560" y="2708920"/>
            <a:ext cx="8229600" cy="777875"/>
          </a:xfrm>
          <a:prstGeom prst="rect">
            <a:avLst/>
          </a:prstGeom>
          <a:noFill/>
          <a:ln w="9525">
            <a:noFill/>
            <a:miter lim="800000"/>
            <a:headEnd/>
            <a:tailEnd/>
          </a:ln>
        </p:spPr>
        <p:txBody>
          <a:bodyPr anchor="ctr"/>
          <a:lstStyle/>
          <a:p>
            <a:pPr algn="ctr"/>
            <a:r>
              <a:rPr lang="el-GR" sz="2800" dirty="0" err="1">
                <a:solidFill>
                  <a:schemeClr val="tx2"/>
                </a:solidFill>
              </a:rPr>
              <a:t>Στρωματοποιημένη</a:t>
            </a:r>
            <a:r>
              <a:rPr lang="el-GR" sz="2800" dirty="0">
                <a:solidFill>
                  <a:schemeClr val="tx2"/>
                </a:solidFill>
              </a:rPr>
              <a:t> Τυχαία</a:t>
            </a:r>
            <a:r>
              <a:rPr lang="el-GR" dirty="0"/>
              <a:t> </a:t>
            </a:r>
            <a:r>
              <a:rPr lang="el-GR" sz="2800" dirty="0">
                <a:solidFill>
                  <a:schemeClr val="tx2"/>
                </a:solidFill>
              </a:rPr>
              <a:t>Δειγματοληψία </a:t>
            </a:r>
            <a:endParaRPr lang="en-US" sz="2800" dirty="0" smtClean="0">
              <a:solidFill>
                <a:schemeClr val="tx2"/>
              </a:solidFill>
            </a:endParaRPr>
          </a:p>
          <a:p>
            <a:pPr algn="ctr"/>
            <a:r>
              <a:rPr lang="el-GR" sz="2400" i="1" dirty="0" smtClean="0">
                <a:solidFill>
                  <a:schemeClr val="tx2"/>
                </a:solidFill>
              </a:rPr>
              <a:t>(</a:t>
            </a:r>
            <a:r>
              <a:rPr lang="en-US" sz="2400" i="1" dirty="0">
                <a:solidFill>
                  <a:schemeClr val="tx2"/>
                </a:solidFill>
              </a:rPr>
              <a:t>Stratified</a:t>
            </a:r>
            <a:r>
              <a:rPr lang="el-GR" sz="2400" i="1" dirty="0">
                <a:solidFill>
                  <a:schemeClr val="tx2"/>
                </a:solidFill>
              </a:rPr>
              <a:t> </a:t>
            </a:r>
            <a:r>
              <a:rPr lang="en-GB" sz="2400" i="1" dirty="0">
                <a:solidFill>
                  <a:schemeClr val="tx2"/>
                </a:solidFill>
              </a:rPr>
              <a:t>Random Sampling</a:t>
            </a:r>
            <a:r>
              <a:rPr lang="el-GR" sz="2400" i="1" dirty="0">
                <a:solidFill>
                  <a:schemeClr val="tx2"/>
                </a:solidFill>
              </a:rPr>
              <a:t>)</a:t>
            </a:r>
          </a:p>
        </p:txBody>
      </p:sp>
      <p:sp>
        <p:nvSpPr>
          <p:cNvPr id="15155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5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5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1555" name="Rectangle 5"/>
          <p:cNvSpPr>
            <a:spLocks noChangeArrowheads="1"/>
          </p:cNvSpPr>
          <p:nvPr/>
        </p:nvSpPr>
        <p:spPr bwMode="auto">
          <a:xfrm>
            <a:off x="539750" y="1574800"/>
            <a:ext cx="7993063" cy="1282700"/>
          </a:xfrm>
          <a:prstGeom prst="rect">
            <a:avLst/>
          </a:prstGeom>
          <a:noFill/>
          <a:ln w="9525">
            <a:noFill/>
            <a:miter lim="800000"/>
            <a:headEnd/>
            <a:tailEnd/>
          </a:ln>
        </p:spPr>
        <p:txBody>
          <a:bodyPr anchor="ctr">
            <a:spAutoFit/>
          </a:bodyPr>
          <a:lstStyle/>
          <a:p>
            <a:pPr algn="just"/>
            <a:r>
              <a:rPr lang="el-GR"/>
              <a:t>Αν ο πληθυσμός που εξετάζεται </a:t>
            </a:r>
            <a:r>
              <a:rPr lang="el-GR">
                <a:solidFill>
                  <a:schemeClr val="tx2"/>
                </a:solidFill>
              </a:rPr>
              <a:t>δεν είναι αρκετά ομοιογενής</a:t>
            </a:r>
            <a:r>
              <a:rPr lang="el-GR"/>
              <a:t> η απλή τυχαία δειγματοληψία ενδέχεται να δώσει δείγμα </a:t>
            </a:r>
            <a:r>
              <a:rPr lang="el-GR">
                <a:solidFill>
                  <a:schemeClr val="tx2"/>
                </a:solidFill>
              </a:rPr>
              <a:t>μη αντιπροσωπευτικό</a:t>
            </a:r>
            <a:r>
              <a:rPr lang="el-GR"/>
              <a:t> το οποίο θα οδηγήσει σε εκτιμήσεις μειωμένης ακρίβειας.</a:t>
            </a:r>
          </a:p>
          <a:p>
            <a:pPr algn="just"/>
            <a:endParaRPr lang="el-GR" sz="600"/>
          </a:p>
          <a:p>
            <a:pPr algn="just"/>
            <a:r>
              <a:rPr lang="el-GR">
                <a:solidFill>
                  <a:srgbClr val="FF3300"/>
                </a:solidFill>
              </a:rPr>
              <a:t>Πως μπορεί να αντιμετωπιστεί αυτό???</a:t>
            </a:r>
            <a:endParaRPr lang="el-GR"/>
          </a:p>
        </p:txBody>
      </p:sp>
      <p:sp>
        <p:nvSpPr>
          <p:cNvPr id="15155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5155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5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5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1563" name="Text Box 11"/>
          <p:cNvSpPr txBox="1">
            <a:spLocks noChangeArrowheads="1"/>
          </p:cNvSpPr>
          <p:nvPr/>
        </p:nvSpPr>
        <p:spPr bwMode="auto">
          <a:xfrm>
            <a:off x="4572000" y="2924175"/>
            <a:ext cx="4249738" cy="2582863"/>
          </a:xfrm>
          <a:prstGeom prst="rect">
            <a:avLst/>
          </a:prstGeom>
          <a:noFill/>
          <a:ln w="19050">
            <a:solidFill>
              <a:schemeClr val="tx2"/>
            </a:solidFill>
            <a:miter lim="800000"/>
            <a:headEnd/>
            <a:tailEnd/>
          </a:ln>
          <a:effectLst/>
        </p:spPr>
        <p:txBody>
          <a:bodyPr>
            <a:spAutoFit/>
          </a:bodyPr>
          <a:lstStyle/>
          <a:p>
            <a:r>
              <a:rPr lang="el-GR">
                <a:solidFill>
                  <a:srgbClr val="FF3300"/>
                </a:solidFill>
              </a:rPr>
              <a:t>2ος τρόπος</a:t>
            </a:r>
            <a:r>
              <a:rPr lang="el-GR"/>
              <a:t> </a:t>
            </a:r>
          </a:p>
          <a:p>
            <a:r>
              <a:rPr lang="el-GR"/>
              <a:t>Βελτίωση της αντιπροσωπευτικότητας του δείγματος. </a:t>
            </a:r>
          </a:p>
          <a:p>
            <a:endParaRPr lang="el-GR"/>
          </a:p>
          <a:p>
            <a:endParaRPr lang="el-GR"/>
          </a:p>
          <a:p>
            <a:pPr>
              <a:buClr>
                <a:schemeClr val="tx2"/>
              </a:buClr>
              <a:buFontTx/>
              <a:buChar char="•"/>
            </a:pPr>
            <a:r>
              <a:rPr lang="el-GR"/>
              <a:t>αυξάνεται η ακρίβεια των εκτιμήσεων</a:t>
            </a:r>
          </a:p>
          <a:p>
            <a:pPr>
              <a:buClr>
                <a:schemeClr val="tx2"/>
              </a:buClr>
              <a:buFontTx/>
              <a:buChar char="•"/>
            </a:pPr>
            <a:r>
              <a:rPr lang="el-GR"/>
              <a:t> διατηρείται σταθερό το δείγμα και </a:t>
            </a:r>
          </a:p>
          <a:p>
            <a:pPr>
              <a:buClr>
                <a:schemeClr val="tx2"/>
              </a:buClr>
              <a:buFontTx/>
              <a:buChar char="•"/>
            </a:pPr>
            <a:r>
              <a:rPr lang="el-GR"/>
              <a:t>διατηρείται σταθερό το κόστος δειγματοληψίας</a:t>
            </a:r>
          </a:p>
        </p:txBody>
      </p:sp>
      <p:sp>
        <p:nvSpPr>
          <p:cNvPr id="151564" name="Text Box 12"/>
          <p:cNvSpPr txBox="1">
            <a:spLocks noChangeArrowheads="1"/>
          </p:cNvSpPr>
          <p:nvPr/>
        </p:nvSpPr>
        <p:spPr bwMode="auto">
          <a:xfrm>
            <a:off x="468313" y="2924175"/>
            <a:ext cx="3960812" cy="2308225"/>
          </a:xfrm>
          <a:prstGeom prst="rect">
            <a:avLst/>
          </a:prstGeom>
          <a:noFill/>
          <a:ln w="19050">
            <a:solidFill>
              <a:schemeClr val="tx2"/>
            </a:solidFill>
            <a:miter lim="800000"/>
            <a:headEnd/>
            <a:tailEnd/>
          </a:ln>
          <a:effectLst/>
        </p:spPr>
        <p:txBody>
          <a:bodyPr>
            <a:spAutoFit/>
          </a:bodyPr>
          <a:lstStyle/>
          <a:p>
            <a:r>
              <a:rPr lang="el-GR">
                <a:solidFill>
                  <a:srgbClr val="FF3300"/>
                </a:solidFill>
              </a:rPr>
              <a:t>1ος τρόπος</a:t>
            </a:r>
          </a:p>
          <a:p>
            <a:r>
              <a:rPr lang="el-GR"/>
              <a:t>Αύξηση του μεγέθους του δείγματος </a:t>
            </a:r>
          </a:p>
          <a:p>
            <a:endParaRPr lang="el-GR"/>
          </a:p>
          <a:p>
            <a:endParaRPr lang="el-GR"/>
          </a:p>
          <a:p>
            <a:pPr>
              <a:buClr>
                <a:schemeClr val="tx2"/>
              </a:buClr>
              <a:buFontTx/>
              <a:buChar char="•"/>
            </a:pPr>
            <a:r>
              <a:rPr lang="el-GR"/>
              <a:t>Μείωση της τιμής του τυπικού σφάλματος εκτίμησης </a:t>
            </a:r>
          </a:p>
          <a:p>
            <a:pPr>
              <a:buClr>
                <a:schemeClr val="tx2"/>
              </a:buClr>
              <a:buFontTx/>
              <a:buChar char="•"/>
            </a:pPr>
            <a:r>
              <a:rPr lang="el-GR"/>
              <a:t>Αύξηση του κόστους της δειγματοληψίας</a:t>
            </a:r>
          </a:p>
        </p:txBody>
      </p:sp>
      <p:sp>
        <p:nvSpPr>
          <p:cNvPr id="151566" name="AutoShape 14"/>
          <p:cNvSpPr>
            <a:spLocks noChangeArrowheads="1"/>
          </p:cNvSpPr>
          <p:nvPr/>
        </p:nvSpPr>
        <p:spPr bwMode="auto">
          <a:xfrm>
            <a:off x="2124075" y="3571875"/>
            <a:ext cx="287338" cy="431800"/>
          </a:xfrm>
          <a:prstGeom prst="down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el-GR"/>
          </a:p>
        </p:txBody>
      </p:sp>
      <p:sp>
        <p:nvSpPr>
          <p:cNvPr id="151567" name="AutoShape 15"/>
          <p:cNvSpPr>
            <a:spLocks noChangeArrowheads="1"/>
          </p:cNvSpPr>
          <p:nvPr/>
        </p:nvSpPr>
        <p:spPr bwMode="auto">
          <a:xfrm>
            <a:off x="6300788" y="3787775"/>
            <a:ext cx="287337" cy="431800"/>
          </a:xfrm>
          <a:prstGeom prst="down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el-GR"/>
          </a:p>
        </p:txBody>
      </p:sp>
      <p:sp>
        <p:nvSpPr>
          <p:cNvPr id="151568" name="Text Box 16"/>
          <p:cNvSpPr txBox="1">
            <a:spLocks noChangeArrowheads="1"/>
          </p:cNvSpPr>
          <p:nvPr/>
        </p:nvSpPr>
        <p:spPr bwMode="auto">
          <a:xfrm>
            <a:off x="611188" y="5805488"/>
            <a:ext cx="7993062" cy="366712"/>
          </a:xfrm>
          <a:prstGeom prst="rect">
            <a:avLst/>
          </a:prstGeom>
          <a:solidFill>
            <a:srgbClr val="CCECFF"/>
          </a:solidFill>
          <a:ln w="9525">
            <a:noFill/>
            <a:miter lim="800000"/>
            <a:headEnd/>
            <a:tailEnd/>
          </a:ln>
          <a:effectLst/>
        </p:spPr>
        <p:txBody>
          <a:bodyPr>
            <a:spAutoFit/>
          </a:bodyPr>
          <a:lstStyle/>
          <a:p>
            <a:pPr>
              <a:buClr>
                <a:schemeClr val="tx2"/>
              </a:buClr>
            </a:pPr>
            <a:r>
              <a:rPr lang="el-GR" b="1"/>
              <a:t>Στρωματοποιημένη Τυχαία Δειγματοληψία (</a:t>
            </a:r>
            <a:r>
              <a:rPr lang="en-US" b="1" i="1"/>
              <a:t>stratified random sampling</a:t>
            </a:r>
            <a:r>
              <a:rPr lang="el-GR" b="1"/>
              <a:t>).</a:t>
            </a:r>
            <a:r>
              <a:rPr lang="el-GR"/>
              <a:t> </a:t>
            </a:r>
          </a:p>
        </p:txBody>
      </p:sp>
      <p:sp>
        <p:nvSpPr>
          <p:cNvPr id="151570" name="Line 18"/>
          <p:cNvSpPr>
            <a:spLocks noChangeShapeType="1"/>
          </p:cNvSpPr>
          <p:nvPr/>
        </p:nvSpPr>
        <p:spPr bwMode="auto">
          <a:xfrm flipH="1">
            <a:off x="5940425" y="5516563"/>
            <a:ext cx="647700" cy="288925"/>
          </a:xfrm>
          <a:prstGeom prst="line">
            <a:avLst/>
          </a:prstGeom>
          <a:noFill/>
          <a:ln w="57150" cmpd="thinThick">
            <a:solidFill>
              <a:schemeClr val="tx2"/>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3603" name="Rectangle 5"/>
          <p:cNvSpPr>
            <a:spLocks noChangeArrowheads="1"/>
          </p:cNvSpPr>
          <p:nvPr/>
        </p:nvSpPr>
        <p:spPr bwMode="auto">
          <a:xfrm>
            <a:off x="611188" y="1557338"/>
            <a:ext cx="7993062" cy="3270250"/>
          </a:xfrm>
          <a:prstGeom prst="rect">
            <a:avLst/>
          </a:prstGeom>
          <a:noFill/>
          <a:ln w="9525">
            <a:noFill/>
            <a:miter lim="800000"/>
            <a:headEnd/>
            <a:tailEnd/>
          </a:ln>
        </p:spPr>
        <p:txBody>
          <a:bodyPr anchor="ctr">
            <a:spAutoFit/>
          </a:bodyPr>
          <a:lstStyle/>
          <a:p>
            <a:pPr algn="just"/>
            <a:r>
              <a:rPr lang="el-GR" sz="1600"/>
              <a:t>Έστω πληθυσμός μεγέθους Ν ο οποίος μπορεί να υποδιαιρεθεί σε </a:t>
            </a:r>
            <a:r>
              <a:rPr lang="en-US" sz="1600"/>
              <a:t>k</a:t>
            </a:r>
            <a:r>
              <a:rPr lang="el-GR" sz="1600"/>
              <a:t> εσωτερικά ομοιογενείς υποπληθυσμούς μεγέθους Ν</a:t>
            </a:r>
            <a:r>
              <a:rPr lang="el-GR" sz="1600" baseline="-25000"/>
              <a:t>1</a:t>
            </a:r>
            <a:r>
              <a:rPr lang="el-GR" sz="1600"/>
              <a:t>, Ν</a:t>
            </a:r>
            <a:r>
              <a:rPr lang="el-GR" sz="1600" baseline="-25000"/>
              <a:t>2</a:t>
            </a:r>
            <a:r>
              <a:rPr lang="el-GR" sz="1600"/>
              <a:t>, …, N</a:t>
            </a:r>
            <a:r>
              <a:rPr lang="el-GR" sz="1600" baseline="-25000"/>
              <a:t>k</a:t>
            </a:r>
            <a:r>
              <a:rPr lang="el-GR" sz="1600"/>
              <a:t>. </a:t>
            </a:r>
          </a:p>
          <a:p>
            <a:pPr algn="just"/>
            <a:endParaRPr lang="el-GR" sz="1600"/>
          </a:p>
          <a:p>
            <a:pPr algn="just"/>
            <a:r>
              <a:rPr lang="el-GR" sz="1600"/>
              <a:t>Αν αυτοί οι υποπληθυσμοί είναι ξένοι μεταξύ τους ώστε να ισχύει  </a:t>
            </a:r>
            <a:r>
              <a:rPr lang="en-US" sz="1600"/>
              <a:t>N</a:t>
            </a:r>
            <a:r>
              <a:rPr lang="el-GR" sz="1600" baseline="-25000"/>
              <a:t>1</a:t>
            </a:r>
            <a:r>
              <a:rPr lang="el-GR" sz="1600"/>
              <a:t> + </a:t>
            </a:r>
            <a:r>
              <a:rPr lang="en-US" sz="1600"/>
              <a:t>N</a:t>
            </a:r>
            <a:r>
              <a:rPr lang="el-GR" sz="1600" baseline="-25000"/>
              <a:t>2</a:t>
            </a:r>
            <a:r>
              <a:rPr lang="el-GR" sz="1600"/>
              <a:t> + … + </a:t>
            </a:r>
            <a:r>
              <a:rPr lang="en-US" sz="1600"/>
              <a:t>N</a:t>
            </a:r>
            <a:r>
              <a:rPr lang="en-US" sz="1600" baseline="-25000"/>
              <a:t>k</a:t>
            </a:r>
            <a:r>
              <a:rPr lang="el-GR" sz="1600"/>
              <a:t> = </a:t>
            </a:r>
            <a:r>
              <a:rPr lang="en-US" sz="1600"/>
              <a:t>N</a:t>
            </a:r>
            <a:r>
              <a:rPr lang="el-GR" sz="1600"/>
              <a:t> τότε ονομάζονται </a:t>
            </a:r>
            <a:r>
              <a:rPr lang="el-GR" sz="1600" b="1">
                <a:solidFill>
                  <a:schemeClr val="tx2"/>
                </a:solidFill>
              </a:rPr>
              <a:t>στρώματα (</a:t>
            </a:r>
            <a:r>
              <a:rPr lang="en-US" sz="1600" b="1" i="1">
                <a:solidFill>
                  <a:schemeClr val="tx2"/>
                </a:solidFill>
              </a:rPr>
              <a:t>strata</a:t>
            </a:r>
            <a:r>
              <a:rPr lang="el-GR" sz="1600" b="1">
                <a:solidFill>
                  <a:schemeClr val="tx2"/>
                </a:solidFill>
              </a:rPr>
              <a:t>).</a:t>
            </a:r>
            <a:r>
              <a:rPr lang="el-GR" sz="1600"/>
              <a:t> </a:t>
            </a:r>
          </a:p>
          <a:p>
            <a:pPr algn="just"/>
            <a:endParaRPr lang="el-GR" sz="1600"/>
          </a:p>
          <a:p>
            <a:pPr algn="just"/>
            <a:r>
              <a:rPr lang="el-GR" sz="1600"/>
              <a:t>Έστω επιπλέον ότι από καθένα από τα </a:t>
            </a:r>
            <a:r>
              <a:rPr lang="en-US" sz="1600"/>
              <a:t>k</a:t>
            </a:r>
            <a:r>
              <a:rPr lang="el-GR" sz="1600"/>
              <a:t> στρώματα επιλέγεται </a:t>
            </a:r>
            <a:r>
              <a:rPr lang="el-GR" sz="1600">
                <a:solidFill>
                  <a:schemeClr val="tx2"/>
                </a:solidFill>
              </a:rPr>
              <a:t>ένα απλό τυχαίο δείγμα</a:t>
            </a:r>
            <a:r>
              <a:rPr lang="el-GR" sz="1600"/>
              <a:t> μεγέθους </a:t>
            </a:r>
            <a:r>
              <a:rPr lang="en-US" sz="1600"/>
              <a:t>n</a:t>
            </a:r>
            <a:r>
              <a:rPr lang="en-US" sz="1600" baseline="-25000"/>
              <a:t>i</a:t>
            </a:r>
            <a:r>
              <a:rPr lang="el-GR" sz="1600"/>
              <a:t>, </a:t>
            </a:r>
            <a:r>
              <a:rPr lang="en-US" sz="1600"/>
              <a:t>i</a:t>
            </a:r>
            <a:r>
              <a:rPr lang="el-GR" sz="1600"/>
              <a:t> = 1,2, … , </a:t>
            </a:r>
            <a:r>
              <a:rPr lang="en-US" sz="1600"/>
              <a:t>n</a:t>
            </a:r>
            <a:r>
              <a:rPr lang="el-GR" sz="1600"/>
              <a:t> ανεξάρτητο από τα άλλα. </a:t>
            </a:r>
          </a:p>
          <a:p>
            <a:pPr algn="just"/>
            <a:endParaRPr lang="el-GR" sz="1600"/>
          </a:p>
          <a:p>
            <a:pPr algn="just"/>
            <a:r>
              <a:rPr lang="el-GR" sz="1600"/>
              <a:t>Το δείγμα μεγέθους </a:t>
            </a:r>
            <a:r>
              <a:rPr lang="en-US" sz="1600"/>
              <a:t>n</a:t>
            </a:r>
            <a:r>
              <a:rPr lang="el-GR" sz="1600"/>
              <a:t> = </a:t>
            </a:r>
            <a:r>
              <a:rPr lang="en-US" sz="1600"/>
              <a:t>n</a:t>
            </a:r>
            <a:r>
              <a:rPr lang="el-GR" sz="1600" baseline="-25000"/>
              <a:t>1</a:t>
            </a:r>
            <a:r>
              <a:rPr lang="el-GR" sz="1600"/>
              <a:t> + </a:t>
            </a:r>
            <a:r>
              <a:rPr lang="en-US" sz="1600"/>
              <a:t>n</a:t>
            </a:r>
            <a:r>
              <a:rPr lang="el-GR" sz="1600" baseline="-25000"/>
              <a:t>2</a:t>
            </a:r>
            <a:r>
              <a:rPr lang="el-GR" sz="1600"/>
              <a:t> + … + </a:t>
            </a:r>
            <a:r>
              <a:rPr lang="en-US" sz="1600"/>
              <a:t>n</a:t>
            </a:r>
            <a:r>
              <a:rPr lang="en-US" sz="1600" baseline="-25000"/>
              <a:t>k</a:t>
            </a:r>
            <a:r>
              <a:rPr lang="el-GR" sz="1600"/>
              <a:t> που προκύπτει από την ένωση των </a:t>
            </a:r>
            <a:r>
              <a:rPr lang="en-US" sz="1600"/>
              <a:t>k</a:t>
            </a:r>
            <a:r>
              <a:rPr lang="el-GR" sz="1600"/>
              <a:t> ανεξάρτητων απλών τυχαίων δειγμάτων ονομάζεται </a:t>
            </a:r>
            <a:r>
              <a:rPr lang="el-GR" sz="1600" b="1">
                <a:solidFill>
                  <a:schemeClr val="tx2"/>
                </a:solidFill>
              </a:rPr>
              <a:t>στρωματοποιημένο τυχαίο δείγμα</a:t>
            </a:r>
            <a:r>
              <a:rPr lang="el-GR" sz="1600" b="1" i="1"/>
              <a:t> (</a:t>
            </a:r>
            <a:r>
              <a:rPr lang="en-US" sz="1600" b="1" i="1"/>
              <a:t>stratified random sample</a:t>
            </a:r>
            <a:r>
              <a:rPr lang="el-GR" sz="1600" b="1"/>
              <a:t>)</a:t>
            </a:r>
            <a:r>
              <a:rPr lang="el-GR" sz="1600"/>
              <a:t> και η διαδικασία επιλογής του </a:t>
            </a:r>
            <a:r>
              <a:rPr lang="el-GR" sz="1600" b="1">
                <a:solidFill>
                  <a:schemeClr val="tx2"/>
                </a:solidFill>
              </a:rPr>
              <a:t>στρωματοποιημένη τυχαία δειγματοληψία</a:t>
            </a:r>
            <a:r>
              <a:rPr lang="el-GR" sz="1600" b="1"/>
              <a:t> (</a:t>
            </a:r>
            <a:r>
              <a:rPr lang="en-US" sz="1600" b="1" i="1"/>
              <a:t>stratified random sampling</a:t>
            </a:r>
            <a:r>
              <a:rPr lang="el-GR" sz="1600" b="1"/>
              <a:t>).</a:t>
            </a:r>
            <a:r>
              <a:rPr lang="el-GR" sz="1600"/>
              <a:t> </a:t>
            </a:r>
          </a:p>
        </p:txBody>
      </p:sp>
      <p:sp>
        <p:nvSpPr>
          <p:cNvPr id="15360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5360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0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0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0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0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1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3617" name="Text Box 17"/>
          <p:cNvSpPr txBox="1">
            <a:spLocks noChangeArrowheads="1"/>
          </p:cNvSpPr>
          <p:nvPr/>
        </p:nvSpPr>
        <p:spPr bwMode="auto">
          <a:xfrm>
            <a:off x="539750" y="5084763"/>
            <a:ext cx="8064500" cy="952500"/>
          </a:xfrm>
          <a:prstGeom prst="rect">
            <a:avLst/>
          </a:prstGeom>
          <a:solidFill>
            <a:srgbClr val="CCECFF"/>
          </a:solidFill>
          <a:ln w="9525">
            <a:solidFill>
              <a:schemeClr val="tx1"/>
            </a:solidFill>
            <a:miter lim="800000"/>
            <a:headEnd/>
            <a:tailEnd/>
          </a:ln>
          <a:effectLst/>
        </p:spPr>
        <p:txBody>
          <a:bodyPr>
            <a:spAutoFit/>
          </a:bodyPr>
          <a:lstStyle/>
          <a:p>
            <a:pPr algn="just">
              <a:spcBef>
                <a:spcPct val="50000"/>
              </a:spcBef>
            </a:pPr>
            <a:r>
              <a:rPr lang="el-GR" sz="1400"/>
              <a:t>Από τη φύση του το ενιαίο δείγμα είναι </a:t>
            </a:r>
            <a:r>
              <a:rPr lang="el-GR" sz="1400" b="1">
                <a:solidFill>
                  <a:schemeClr val="tx2"/>
                </a:solidFill>
              </a:rPr>
              <a:t>αντιπροσωπευτικότερο</a:t>
            </a:r>
            <a:r>
              <a:rPr lang="el-GR" sz="1400"/>
              <a:t> σε σύγκριση με εκείνο της απλής τυχαίας δειγματοληψίας γιατί είναι βέβαιο ότι σε αυτό θα περιέχονται στοιχεία από όλες τις κατηγορίες (στρώματα) του πληθυσμού κάτι που δεν εξασφαλίζεται με την απλή τυχαία δειγματοληψία.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5651" name="Rectangle 5"/>
          <p:cNvSpPr>
            <a:spLocks noChangeArrowheads="1"/>
          </p:cNvSpPr>
          <p:nvPr/>
        </p:nvSpPr>
        <p:spPr bwMode="auto">
          <a:xfrm>
            <a:off x="611188" y="1628775"/>
            <a:ext cx="7993062" cy="3387725"/>
          </a:xfrm>
          <a:prstGeom prst="rect">
            <a:avLst/>
          </a:prstGeom>
          <a:noFill/>
          <a:ln w="9525">
            <a:noFill/>
            <a:miter lim="800000"/>
            <a:headEnd/>
            <a:tailEnd/>
          </a:ln>
        </p:spPr>
        <p:txBody>
          <a:bodyPr anchor="ctr">
            <a:spAutoFit/>
          </a:bodyPr>
          <a:lstStyle/>
          <a:p>
            <a:pPr algn="just"/>
            <a:r>
              <a:rPr lang="el-GR"/>
              <a:t>Με την στρωματοποίηση του πληθυσμού διαχωρίζουμε τη </a:t>
            </a:r>
            <a:r>
              <a:rPr lang="el-GR">
                <a:solidFill>
                  <a:schemeClr val="tx2"/>
                </a:solidFill>
              </a:rPr>
              <a:t>συνολική διακύμανση</a:t>
            </a:r>
            <a:r>
              <a:rPr lang="el-GR"/>
              <a:t> της μεταβλητής που εξετάζουμε σε δύο μέρη:</a:t>
            </a:r>
            <a:endParaRPr lang="en-US"/>
          </a:p>
          <a:p>
            <a:pPr algn="just"/>
            <a:endParaRPr lang="en-US"/>
          </a:p>
          <a:p>
            <a:pPr marL="179388" lvl="1" algn="just">
              <a:buClr>
                <a:schemeClr val="tx2"/>
              </a:buClr>
              <a:buFont typeface="Wingdings" pitchFamily="2" charset="2"/>
              <a:buChar char="ü"/>
            </a:pPr>
            <a:r>
              <a:rPr lang="el-GR" i="1"/>
              <a:t>Διακύμανση μεταξύ των στρωμάτων </a:t>
            </a:r>
          </a:p>
          <a:p>
            <a:pPr marL="179388" lvl="1" algn="just">
              <a:buClr>
                <a:schemeClr val="tx2"/>
              </a:buClr>
              <a:buFont typeface="Wingdings" pitchFamily="2" charset="2"/>
              <a:buChar char="ü"/>
            </a:pPr>
            <a:r>
              <a:rPr lang="el-GR" i="1"/>
              <a:t>Διακύμανση εντός των στρωμάτων</a:t>
            </a:r>
            <a:endParaRPr lang="el-GR"/>
          </a:p>
          <a:p>
            <a:pPr algn="just"/>
            <a:endParaRPr lang="en-US"/>
          </a:p>
          <a:p>
            <a:pPr algn="just"/>
            <a:r>
              <a:rPr lang="el-GR"/>
              <a:t>Επειδή όμως στο στρωματοποιημένο τυχαίο δείγμα αντιπροσωπεύονται όλα τα στρώματα</a:t>
            </a:r>
            <a:r>
              <a:rPr lang="en-US"/>
              <a:t>,</a:t>
            </a:r>
            <a:r>
              <a:rPr lang="el-GR"/>
              <a:t> η διακύμανση της δειγματικής κατανομής </a:t>
            </a:r>
            <a:r>
              <a:rPr lang="el-GR">
                <a:solidFill>
                  <a:schemeClr val="tx2"/>
                </a:solidFill>
              </a:rPr>
              <a:t>δεν επηρεάζεται</a:t>
            </a:r>
            <a:r>
              <a:rPr lang="el-GR"/>
              <a:t> από τη διακύμανση </a:t>
            </a:r>
            <a:r>
              <a:rPr lang="el-GR">
                <a:solidFill>
                  <a:schemeClr val="tx2"/>
                </a:solidFill>
              </a:rPr>
              <a:t>μεταξύ</a:t>
            </a:r>
            <a:r>
              <a:rPr lang="el-GR"/>
              <a:t> των στρωμάτων.</a:t>
            </a:r>
            <a:endParaRPr lang="en-US"/>
          </a:p>
          <a:p>
            <a:pPr algn="just"/>
            <a:endParaRPr lang="en-US"/>
          </a:p>
          <a:p>
            <a:pPr algn="just"/>
            <a:r>
              <a:rPr lang="el-GR"/>
              <a:t>Έτσι η διακύμανση της δειγματικής κατανομής </a:t>
            </a:r>
            <a:r>
              <a:rPr lang="el-GR">
                <a:solidFill>
                  <a:schemeClr val="tx2"/>
                </a:solidFill>
              </a:rPr>
              <a:t>προσδιορίζεται</a:t>
            </a:r>
            <a:r>
              <a:rPr lang="el-GR"/>
              <a:t> από τη διακύμανση </a:t>
            </a:r>
            <a:r>
              <a:rPr lang="el-GR">
                <a:solidFill>
                  <a:schemeClr val="tx2"/>
                </a:solidFill>
              </a:rPr>
              <a:t>εντός</a:t>
            </a:r>
            <a:r>
              <a:rPr lang="el-GR"/>
              <a:t> των στρωμάτων. </a:t>
            </a:r>
            <a:endParaRPr lang="en-US"/>
          </a:p>
        </p:txBody>
      </p:sp>
      <p:sp>
        <p:nvSpPr>
          <p:cNvPr id="15565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5565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5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5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5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5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5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5660" name="Text Box 12"/>
          <p:cNvSpPr txBox="1">
            <a:spLocks noChangeArrowheads="1"/>
          </p:cNvSpPr>
          <p:nvPr/>
        </p:nvSpPr>
        <p:spPr bwMode="auto">
          <a:xfrm>
            <a:off x="611188" y="5300663"/>
            <a:ext cx="7848600" cy="915987"/>
          </a:xfrm>
          <a:prstGeom prst="rect">
            <a:avLst/>
          </a:prstGeom>
          <a:solidFill>
            <a:srgbClr val="CCECFF"/>
          </a:solidFill>
          <a:ln w="9525">
            <a:noFill/>
            <a:miter lim="800000"/>
            <a:headEnd/>
            <a:tailEnd/>
          </a:ln>
          <a:effectLst/>
        </p:spPr>
        <p:txBody>
          <a:bodyPr>
            <a:spAutoFit/>
          </a:bodyPr>
          <a:lstStyle/>
          <a:p>
            <a:pPr algn="just"/>
            <a:r>
              <a:rPr lang="en-US"/>
              <a:t>H</a:t>
            </a:r>
            <a:r>
              <a:rPr lang="el-GR"/>
              <a:t> στρωματοποίηση του πληθυσμού πρέπει να γίνεται με τέτοιο τρόπο ώστε οι μονάδες του που εντάσσονται σε κάθε στρώμα να διαφέρουν μεταξύ τους όσο το δυνατό λιγότερο.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9747" name="Rectangle 5"/>
          <p:cNvSpPr>
            <a:spLocks noChangeArrowheads="1"/>
          </p:cNvSpPr>
          <p:nvPr/>
        </p:nvSpPr>
        <p:spPr bwMode="auto">
          <a:xfrm>
            <a:off x="468313" y="2133600"/>
            <a:ext cx="7993062" cy="1739900"/>
          </a:xfrm>
          <a:prstGeom prst="rect">
            <a:avLst/>
          </a:prstGeom>
          <a:noFill/>
          <a:ln w="9525">
            <a:noFill/>
            <a:miter lim="800000"/>
            <a:headEnd/>
            <a:tailEnd/>
          </a:ln>
        </p:spPr>
        <p:txBody>
          <a:bodyPr anchor="ctr">
            <a:spAutoFit/>
          </a:bodyPr>
          <a:lstStyle/>
          <a:p>
            <a:pPr algn="just"/>
            <a:r>
              <a:rPr lang="el-GR"/>
              <a:t>Α. Επιμερισμός του συνολικού δείγματος στα στρώματα </a:t>
            </a:r>
            <a:endParaRPr lang="en-US"/>
          </a:p>
          <a:p>
            <a:pPr algn="just"/>
            <a:endParaRPr lang="en-US"/>
          </a:p>
          <a:p>
            <a:pPr algn="just"/>
            <a:r>
              <a:rPr lang="el-GR"/>
              <a:t>Β. Εκτίμηση Παραμέτρων</a:t>
            </a:r>
            <a:endParaRPr lang="en-US"/>
          </a:p>
          <a:p>
            <a:pPr algn="just"/>
            <a:endParaRPr lang="en-US"/>
          </a:p>
          <a:p>
            <a:pPr algn="just"/>
            <a:r>
              <a:rPr lang="el-GR"/>
              <a:t>Γ. Μέγεθος δείγματος </a:t>
            </a:r>
            <a:endParaRPr lang="en-US"/>
          </a:p>
          <a:p>
            <a:pPr algn="just"/>
            <a:endParaRPr lang="en-US"/>
          </a:p>
        </p:txBody>
      </p:sp>
      <p:sp>
        <p:nvSpPr>
          <p:cNvPr id="159748"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5974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975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975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975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975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975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57699" name="Rectangle 5"/>
          <p:cNvSpPr>
            <a:spLocks noChangeArrowheads="1"/>
          </p:cNvSpPr>
          <p:nvPr/>
        </p:nvSpPr>
        <p:spPr bwMode="auto">
          <a:xfrm>
            <a:off x="468313" y="1628775"/>
            <a:ext cx="7993062" cy="3937000"/>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a:solidFill>
                <a:schemeClr val="tx2"/>
              </a:solidFill>
            </a:endParaRPr>
          </a:p>
          <a:p>
            <a:pPr algn="just"/>
            <a:r>
              <a:rPr lang="el-GR"/>
              <a:t>Ένα πρόβλημα που συνδέεται άμεσα με την τεχνική της στρωματοποιημένης δειγματοληψίας είναι ο επιμερισμός του συνολικού αριθμού των μονάδων του δείγματος, </a:t>
            </a:r>
            <a:r>
              <a:rPr lang="en-US"/>
              <a:t>n</a:t>
            </a:r>
            <a:r>
              <a:rPr lang="el-GR"/>
              <a:t>, στα επί μέρους στρώματα δηλαδή ο </a:t>
            </a:r>
            <a:r>
              <a:rPr lang="el-GR">
                <a:solidFill>
                  <a:schemeClr val="tx2"/>
                </a:solidFill>
              </a:rPr>
              <a:t>προσδιορισμός </a:t>
            </a:r>
            <a:r>
              <a:rPr lang="el-GR"/>
              <a:t>των μεγεθών </a:t>
            </a:r>
            <a:br>
              <a:rPr lang="el-GR"/>
            </a:br>
            <a:r>
              <a:rPr lang="en-US"/>
              <a:t>n</a:t>
            </a:r>
            <a:r>
              <a:rPr lang="el-GR" baseline="-25000"/>
              <a:t>1</a:t>
            </a:r>
            <a:r>
              <a:rPr lang="el-GR"/>
              <a:t>, </a:t>
            </a:r>
            <a:r>
              <a:rPr lang="en-US"/>
              <a:t>n</a:t>
            </a:r>
            <a:r>
              <a:rPr lang="el-GR" baseline="-25000"/>
              <a:t>2</a:t>
            </a:r>
            <a:r>
              <a:rPr lang="el-GR"/>
              <a:t>, …, </a:t>
            </a:r>
            <a:r>
              <a:rPr lang="en-US"/>
              <a:t>n</a:t>
            </a:r>
            <a:r>
              <a:rPr lang="en-US" baseline="-25000"/>
              <a:t>k</a:t>
            </a:r>
            <a:r>
              <a:rPr lang="el-GR"/>
              <a:t> των </a:t>
            </a:r>
            <a:r>
              <a:rPr lang="en-US"/>
              <a:t>k</a:t>
            </a:r>
            <a:r>
              <a:rPr lang="el-GR"/>
              <a:t> απλών δειγμάτων.</a:t>
            </a:r>
          </a:p>
          <a:p>
            <a:pPr algn="just"/>
            <a:endParaRPr lang="en-US"/>
          </a:p>
          <a:p>
            <a:pPr algn="just"/>
            <a:r>
              <a:rPr lang="el-GR"/>
              <a:t>Ο επιμερισμός του </a:t>
            </a:r>
            <a:r>
              <a:rPr lang="en-US"/>
              <a:t>n</a:t>
            </a:r>
            <a:r>
              <a:rPr lang="el-GR"/>
              <a:t> μπορεί να γίνει με τρεις τρόπους</a:t>
            </a:r>
            <a:r>
              <a:rPr lang="en-US"/>
              <a:t>:</a:t>
            </a:r>
            <a:r>
              <a:rPr lang="el-GR"/>
              <a:t>.</a:t>
            </a:r>
            <a:endParaRPr lang="en-US"/>
          </a:p>
          <a:p>
            <a:pPr algn="just"/>
            <a:endParaRPr lang="en-US"/>
          </a:p>
          <a:p>
            <a:pPr algn="just"/>
            <a:r>
              <a:rPr lang="el-GR"/>
              <a:t>α. Αναλογικός Επιμερισμός του </a:t>
            </a:r>
            <a:r>
              <a:rPr lang="en-US"/>
              <a:t>n </a:t>
            </a:r>
            <a:r>
              <a:rPr lang="el-GR" i="1"/>
              <a:t>(</a:t>
            </a:r>
            <a:r>
              <a:rPr lang="en-US" i="1"/>
              <a:t>Proportional Allocation</a:t>
            </a:r>
            <a:r>
              <a:rPr lang="el-GR" i="1"/>
              <a:t>)</a:t>
            </a:r>
            <a:r>
              <a:rPr lang="el-GR"/>
              <a:t> </a:t>
            </a:r>
            <a:endParaRPr lang="en-US"/>
          </a:p>
          <a:p>
            <a:pPr algn="just"/>
            <a:r>
              <a:rPr lang="el-GR"/>
              <a:t>β. Βέλτιστος Επιμερισμός του </a:t>
            </a:r>
            <a:r>
              <a:rPr lang="en-US"/>
              <a:t>n</a:t>
            </a:r>
            <a:r>
              <a:rPr lang="el-GR"/>
              <a:t> με σταθερό κόστος ανά δειγματοληπτική μονάδα </a:t>
            </a:r>
            <a:r>
              <a:rPr lang="el-GR" i="1"/>
              <a:t>(</a:t>
            </a:r>
            <a:r>
              <a:rPr lang="en-US" i="1"/>
              <a:t>Optimum Allocation with constant cost per unit</a:t>
            </a:r>
            <a:r>
              <a:rPr lang="el-GR" i="1"/>
              <a:t>)</a:t>
            </a:r>
            <a:r>
              <a:rPr lang="el-GR"/>
              <a:t> ή Επιμερισμός </a:t>
            </a:r>
            <a:r>
              <a:rPr lang="en-US"/>
              <a:t>Neyman </a:t>
            </a:r>
            <a:r>
              <a:rPr lang="el-GR" i="1"/>
              <a:t>(</a:t>
            </a:r>
            <a:r>
              <a:rPr lang="en-US" i="1"/>
              <a:t>Neyman Allocation</a:t>
            </a:r>
            <a:r>
              <a:rPr lang="el-GR" i="1"/>
              <a:t>)</a:t>
            </a:r>
            <a:endParaRPr lang="en-US" i="1"/>
          </a:p>
          <a:p>
            <a:pPr algn="just"/>
            <a:r>
              <a:rPr lang="el-GR"/>
              <a:t>γ.</a:t>
            </a:r>
            <a:r>
              <a:rPr lang="el-GR" i="1"/>
              <a:t> </a:t>
            </a:r>
            <a:r>
              <a:rPr lang="el-GR"/>
              <a:t>Βέλτιστος Επιμερισμός</a:t>
            </a:r>
            <a:r>
              <a:rPr lang="el-GR" i="1"/>
              <a:t> (</a:t>
            </a:r>
            <a:r>
              <a:rPr lang="en-US" i="1"/>
              <a:t>Optimum Allocation</a:t>
            </a:r>
            <a:r>
              <a:rPr lang="el-GR" i="1"/>
              <a:t>)</a:t>
            </a:r>
            <a:r>
              <a:rPr lang="el-GR"/>
              <a:t> </a:t>
            </a:r>
            <a:endParaRPr lang="en-US"/>
          </a:p>
        </p:txBody>
      </p:sp>
      <p:sp>
        <p:nvSpPr>
          <p:cNvPr id="157700"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5770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77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770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770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770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5770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61795" name="Rectangle 5"/>
          <p:cNvSpPr>
            <a:spLocks noChangeArrowheads="1"/>
          </p:cNvSpPr>
          <p:nvPr/>
        </p:nvSpPr>
        <p:spPr bwMode="auto">
          <a:xfrm>
            <a:off x="539750" y="1484313"/>
            <a:ext cx="7993063" cy="2563812"/>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a:p>
          <a:p>
            <a:pPr algn="just"/>
            <a:r>
              <a:rPr lang="el-GR" i="1">
                <a:solidFill>
                  <a:srgbClr val="FF3300"/>
                </a:solidFill>
              </a:rPr>
              <a:t>Αναλογικός Επιμερισμός του </a:t>
            </a:r>
            <a:r>
              <a:rPr lang="en-US" i="1">
                <a:solidFill>
                  <a:srgbClr val="FF3300"/>
                </a:solidFill>
              </a:rPr>
              <a:t>n </a:t>
            </a:r>
            <a:r>
              <a:rPr lang="el-GR" i="1">
                <a:solidFill>
                  <a:srgbClr val="FF3300"/>
                </a:solidFill>
              </a:rPr>
              <a:t>(</a:t>
            </a:r>
            <a:r>
              <a:rPr lang="en-US" i="1">
                <a:solidFill>
                  <a:srgbClr val="FF3300"/>
                </a:solidFill>
              </a:rPr>
              <a:t>Proportional Allocation</a:t>
            </a:r>
            <a:r>
              <a:rPr lang="el-GR" i="1">
                <a:solidFill>
                  <a:srgbClr val="FF3300"/>
                </a:solidFill>
              </a:rPr>
              <a:t>) </a:t>
            </a:r>
            <a:endParaRPr lang="en-US" i="1">
              <a:solidFill>
                <a:srgbClr val="FF3300"/>
              </a:solidFill>
            </a:endParaRPr>
          </a:p>
          <a:p>
            <a:pPr algn="just"/>
            <a:endParaRPr lang="en-US" i="1">
              <a:solidFill>
                <a:srgbClr val="FF3300"/>
              </a:solidFill>
            </a:endParaRPr>
          </a:p>
          <a:p>
            <a:pPr algn="just"/>
            <a:r>
              <a:rPr lang="en-US"/>
              <a:t>E</a:t>
            </a:r>
            <a:r>
              <a:rPr lang="el-GR"/>
              <a:t>φαρμόζεται όταν το δειγματοληπτικό κόστος ανά μονάδα είναι το ίδιο για όλα τα στρώματα (</a:t>
            </a:r>
            <a:r>
              <a:rPr lang="en-US"/>
              <a:t>c</a:t>
            </a:r>
            <a:r>
              <a:rPr lang="el-GR" baseline="-25000"/>
              <a:t>1</a:t>
            </a:r>
            <a:r>
              <a:rPr lang="el-GR"/>
              <a:t> = </a:t>
            </a:r>
            <a:r>
              <a:rPr lang="en-US"/>
              <a:t>c</a:t>
            </a:r>
            <a:r>
              <a:rPr lang="el-GR"/>
              <a:t>) και παράλληλα οι διακυμάνσεις σ</a:t>
            </a:r>
            <a:r>
              <a:rPr lang="en-US" baseline="-25000"/>
              <a:t>i</a:t>
            </a:r>
            <a:r>
              <a:rPr lang="el-GR"/>
              <a:t> στρωμάτων δεν διαφέρουν σημαντικά.</a:t>
            </a:r>
            <a:r>
              <a:rPr lang="el-GR" i="1"/>
              <a:t>	</a:t>
            </a:r>
            <a:endParaRPr lang="en-US" i="1"/>
          </a:p>
          <a:p>
            <a:pPr algn="just"/>
            <a:endParaRPr lang="en-US" i="1"/>
          </a:p>
          <a:p>
            <a:pPr algn="just"/>
            <a:r>
              <a:rPr lang="en-US"/>
              <a:t>T</a:t>
            </a:r>
            <a:r>
              <a:rPr lang="el-GR"/>
              <a:t>α </a:t>
            </a:r>
            <a:r>
              <a:rPr lang="en-US"/>
              <a:t>n</a:t>
            </a:r>
            <a:r>
              <a:rPr lang="en-US" baseline="-25000"/>
              <a:t>i</a:t>
            </a:r>
            <a:r>
              <a:rPr lang="el-GR" baseline="-25000"/>
              <a:t> </a:t>
            </a:r>
            <a:r>
              <a:rPr lang="el-GR"/>
              <a:t>επιλέγονται έτσι ώστε να ισχύει </a:t>
            </a:r>
            <a:endParaRPr lang="en-US"/>
          </a:p>
        </p:txBody>
      </p:sp>
      <p:sp>
        <p:nvSpPr>
          <p:cNvPr id="161796"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617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79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79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80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80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1804"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61803" name="Object 11"/>
          <p:cNvGraphicFramePr>
            <a:graphicFrameLocks noChangeAspect="1"/>
          </p:cNvGraphicFramePr>
          <p:nvPr/>
        </p:nvGraphicFramePr>
        <p:xfrm>
          <a:off x="971550" y="4221163"/>
          <a:ext cx="3024188" cy="638175"/>
        </p:xfrm>
        <a:graphic>
          <a:graphicData uri="http://schemas.openxmlformats.org/presentationml/2006/ole">
            <mc:AlternateContent xmlns:mc="http://schemas.openxmlformats.org/markup-compatibility/2006">
              <mc:Choice xmlns:v="urn:schemas-microsoft-com:vml" Requires="v">
                <p:oleObj spid="_x0000_s161806" name="Equation" r:id="rId4" imgW="2032000" imgH="431800" progId="Equation.DSMT4">
                  <p:embed/>
                </p:oleObj>
              </mc:Choice>
              <mc:Fallback>
                <p:oleObj name="Equation" r:id="rId4" imgW="2032000" imgH="4318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221163"/>
                        <a:ext cx="302418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05" name="Text Box 13"/>
          <p:cNvSpPr txBox="1">
            <a:spLocks noChangeArrowheads="1"/>
          </p:cNvSpPr>
          <p:nvPr/>
        </p:nvSpPr>
        <p:spPr bwMode="auto">
          <a:xfrm>
            <a:off x="468313" y="5445125"/>
            <a:ext cx="8351837" cy="641350"/>
          </a:xfrm>
          <a:prstGeom prst="rect">
            <a:avLst/>
          </a:prstGeom>
          <a:noFill/>
          <a:ln w="9525">
            <a:noFill/>
            <a:miter lim="800000"/>
            <a:headEnd/>
            <a:tailEnd/>
          </a:ln>
          <a:effectLst/>
        </p:spPr>
        <p:txBody>
          <a:bodyPr>
            <a:spAutoFit/>
          </a:bodyPr>
          <a:lstStyle/>
          <a:p>
            <a:r>
              <a:rPr lang="el-GR" i="1"/>
              <a:t>Η δειγματοληπτική αυτή τεχνική ονομάζεται και </a:t>
            </a:r>
            <a:r>
              <a:rPr lang="el-GR" b="1" i="1"/>
              <a:t>αναλογική στρωματοποιημένη δειγματοληψία (</a:t>
            </a:r>
            <a:r>
              <a:rPr lang="en-US" b="1" i="1"/>
              <a:t>proportional stratified random sampling</a:t>
            </a:r>
            <a:r>
              <a:rPr lang="el-GR" b="1" i="1"/>
              <a:t>).</a:t>
            </a:r>
            <a:r>
              <a:rPr lang="el-GR" i="1"/>
              <a:t> </a:t>
            </a:r>
          </a:p>
        </p:txBody>
      </p:sp>
      <p:sp>
        <p:nvSpPr>
          <p:cNvPr id="161806" name="Text Box 14"/>
          <p:cNvSpPr txBox="1">
            <a:spLocks noChangeArrowheads="1"/>
          </p:cNvSpPr>
          <p:nvPr/>
        </p:nvSpPr>
        <p:spPr bwMode="auto">
          <a:xfrm>
            <a:off x="4356100" y="4005263"/>
            <a:ext cx="4537075" cy="1209675"/>
          </a:xfrm>
          <a:prstGeom prst="rect">
            <a:avLst/>
          </a:prstGeom>
          <a:noFill/>
          <a:ln w="19050">
            <a:solidFill>
              <a:schemeClr val="tx2"/>
            </a:solidFill>
            <a:miter lim="800000"/>
            <a:headEnd/>
            <a:tailEnd/>
          </a:ln>
          <a:effectLst/>
        </p:spPr>
        <p:txBody>
          <a:bodyPr>
            <a:spAutoFit/>
          </a:bodyPr>
          <a:lstStyle/>
          <a:p>
            <a:r>
              <a:rPr lang="en-US"/>
              <a:t>T</a:t>
            </a:r>
            <a:r>
              <a:rPr lang="el-GR"/>
              <a:t>ο μέγεθος του δείγματος </a:t>
            </a:r>
            <a:r>
              <a:rPr lang="en-US"/>
              <a:t>n</a:t>
            </a:r>
            <a:r>
              <a:rPr lang="en-US" baseline="-25000"/>
              <a:t>i</a:t>
            </a:r>
            <a:r>
              <a:rPr lang="el-GR" baseline="-25000"/>
              <a:t> </a:t>
            </a:r>
            <a:r>
              <a:rPr lang="el-GR"/>
              <a:t>από ένα στρώμα είναι ανάλογο του ποσοστού των μονάδων του πληθυσμού που εκπροσωπεί το συγκεκριμένο στρώμα.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63843" name="Rectangle 5"/>
          <p:cNvSpPr>
            <a:spLocks noChangeArrowheads="1"/>
          </p:cNvSpPr>
          <p:nvPr/>
        </p:nvSpPr>
        <p:spPr bwMode="auto">
          <a:xfrm>
            <a:off x="611188" y="1412875"/>
            <a:ext cx="7993062" cy="3937000"/>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i="1">
              <a:solidFill>
                <a:srgbClr val="FF3300"/>
              </a:solidFill>
            </a:endParaRPr>
          </a:p>
          <a:p>
            <a:pPr algn="just"/>
            <a:r>
              <a:rPr lang="el-GR" i="1">
                <a:solidFill>
                  <a:srgbClr val="FF3300"/>
                </a:solidFill>
              </a:rPr>
              <a:t>Βέλτιστος Επιμερισμός του </a:t>
            </a:r>
            <a:r>
              <a:rPr lang="en-US" i="1">
                <a:solidFill>
                  <a:srgbClr val="FF3300"/>
                </a:solidFill>
              </a:rPr>
              <a:t>n</a:t>
            </a:r>
            <a:r>
              <a:rPr lang="el-GR" i="1">
                <a:solidFill>
                  <a:srgbClr val="FF3300"/>
                </a:solidFill>
              </a:rPr>
              <a:t> με σταθερό κόστος ανά δειγματοληπτική μονάδα (</a:t>
            </a:r>
            <a:r>
              <a:rPr lang="en-US" i="1">
                <a:solidFill>
                  <a:srgbClr val="FF3300"/>
                </a:solidFill>
              </a:rPr>
              <a:t>Optimum Allocation with constant cost per unit</a:t>
            </a:r>
            <a:r>
              <a:rPr lang="el-GR" i="1">
                <a:solidFill>
                  <a:srgbClr val="FF3300"/>
                </a:solidFill>
              </a:rPr>
              <a:t>) ή Επιμερισμός </a:t>
            </a:r>
            <a:r>
              <a:rPr lang="en-US" i="1">
                <a:solidFill>
                  <a:srgbClr val="FF3300"/>
                </a:solidFill>
              </a:rPr>
              <a:t>Neyman </a:t>
            </a:r>
            <a:r>
              <a:rPr lang="el-GR" i="1">
                <a:solidFill>
                  <a:srgbClr val="FF3300"/>
                </a:solidFill>
              </a:rPr>
              <a:t>(</a:t>
            </a:r>
            <a:r>
              <a:rPr lang="en-US" i="1">
                <a:solidFill>
                  <a:srgbClr val="FF3300"/>
                </a:solidFill>
              </a:rPr>
              <a:t>Neyman Allocation</a:t>
            </a:r>
            <a:r>
              <a:rPr lang="el-GR" i="1">
                <a:solidFill>
                  <a:srgbClr val="FF3300"/>
                </a:solidFill>
              </a:rPr>
              <a:t>)</a:t>
            </a:r>
            <a:endParaRPr lang="en-US" i="1">
              <a:solidFill>
                <a:srgbClr val="FF3300"/>
              </a:solidFill>
            </a:endParaRPr>
          </a:p>
          <a:p>
            <a:pPr algn="just"/>
            <a:endParaRPr lang="en-US" i="1">
              <a:solidFill>
                <a:srgbClr val="FF3300"/>
              </a:solidFill>
            </a:endParaRPr>
          </a:p>
          <a:p>
            <a:pPr algn="just"/>
            <a:r>
              <a:rPr lang="en-US"/>
              <a:t>E</a:t>
            </a:r>
            <a:r>
              <a:rPr lang="el-GR"/>
              <a:t>φαρμόζεται όταν το δειγματοληπτικό κόστος ανά μονάδα είναι το ίδιο για όλα τα στρώματα (</a:t>
            </a:r>
            <a:r>
              <a:rPr lang="en-US"/>
              <a:t>c</a:t>
            </a:r>
            <a:r>
              <a:rPr lang="en-US" baseline="-25000"/>
              <a:t>i</a:t>
            </a:r>
            <a:r>
              <a:rPr lang="el-GR"/>
              <a:t> = </a:t>
            </a:r>
            <a:r>
              <a:rPr lang="en-US"/>
              <a:t>c</a:t>
            </a:r>
            <a:r>
              <a:rPr lang="el-GR"/>
              <a:t>) αλλά οι διακυμάνσεις σ</a:t>
            </a:r>
            <a:r>
              <a:rPr lang="en-US" baseline="-25000"/>
              <a:t>i</a:t>
            </a:r>
            <a:r>
              <a:rPr lang="el-GR"/>
              <a:t> των στρωμάτων διαφέρουν σημαντικά.</a:t>
            </a:r>
            <a:endParaRPr lang="en-US"/>
          </a:p>
          <a:p>
            <a:pPr algn="just"/>
            <a:endParaRPr lang="en-US"/>
          </a:p>
          <a:p>
            <a:pPr algn="just"/>
            <a:r>
              <a:rPr lang="el-GR"/>
              <a:t>Για να εκπροσωπηθούν σωστά όλα τα στρώματα στο δείγμα θα πρέπει αυτά με τη μεγαλύτερη διακύμανση να εκπροσωπηθούν από μεγαλύτερο αριθμό μονάδων στο δείγμα. Με άλλα λόγια θα πρέπει ο λόγος </a:t>
            </a:r>
            <a:r>
              <a:rPr lang="en-US"/>
              <a:t>n</a:t>
            </a:r>
            <a:r>
              <a:rPr lang="en-US" baseline="-25000"/>
              <a:t>i</a:t>
            </a:r>
            <a:r>
              <a:rPr lang="el-GR"/>
              <a:t>/</a:t>
            </a:r>
            <a:r>
              <a:rPr lang="en-US"/>
              <a:t>N</a:t>
            </a:r>
            <a:r>
              <a:rPr lang="en-US" baseline="-25000"/>
              <a:t>i</a:t>
            </a:r>
            <a:r>
              <a:rPr lang="el-GR"/>
              <a:t> να είναι ανάλογος της τυπικής απόκλισης σ</a:t>
            </a:r>
            <a:r>
              <a:rPr lang="en-US" baseline="-25000"/>
              <a:t>i</a:t>
            </a:r>
            <a:r>
              <a:rPr lang="el-GR"/>
              <a:t> του στρώματος. </a:t>
            </a:r>
            <a:endParaRPr lang="en-US"/>
          </a:p>
        </p:txBody>
      </p:sp>
      <p:sp>
        <p:nvSpPr>
          <p:cNvPr id="163844"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6384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4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4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4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4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5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3853"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65891" name="Rectangle 5"/>
          <p:cNvSpPr>
            <a:spLocks noChangeArrowheads="1"/>
          </p:cNvSpPr>
          <p:nvPr/>
        </p:nvSpPr>
        <p:spPr bwMode="auto">
          <a:xfrm>
            <a:off x="611188" y="1844675"/>
            <a:ext cx="7993062" cy="2289175"/>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i="1">
              <a:solidFill>
                <a:srgbClr val="FF3300"/>
              </a:solidFill>
            </a:endParaRPr>
          </a:p>
          <a:p>
            <a:pPr algn="just"/>
            <a:r>
              <a:rPr lang="el-GR" i="1">
                <a:solidFill>
                  <a:srgbClr val="FF3300"/>
                </a:solidFill>
              </a:rPr>
              <a:t>Βέλτιστος Επιμερισμός του </a:t>
            </a:r>
            <a:r>
              <a:rPr lang="en-US" i="1">
                <a:solidFill>
                  <a:srgbClr val="FF3300"/>
                </a:solidFill>
              </a:rPr>
              <a:t>n</a:t>
            </a:r>
            <a:r>
              <a:rPr lang="el-GR" i="1">
                <a:solidFill>
                  <a:srgbClr val="FF3300"/>
                </a:solidFill>
              </a:rPr>
              <a:t> με σταθερό κόστος ανά δειγματοληπτική μονάδα (</a:t>
            </a:r>
            <a:r>
              <a:rPr lang="en-US" i="1">
                <a:solidFill>
                  <a:srgbClr val="FF3300"/>
                </a:solidFill>
              </a:rPr>
              <a:t>Optimum Allocation with constant cost per unit</a:t>
            </a:r>
            <a:r>
              <a:rPr lang="el-GR" i="1">
                <a:solidFill>
                  <a:srgbClr val="FF3300"/>
                </a:solidFill>
              </a:rPr>
              <a:t>) ή Επιμερισμός </a:t>
            </a:r>
            <a:r>
              <a:rPr lang="en-US" i="1">
                <a:solidFill>
                  <a:srgbClr val="FF3300"/>
                </a:solidFill>
              </a:rPr>
              <a:t>Neyman </a:t>
            </a:r>
            <a:r>
              <a:rPr lang="el-GR" i="1">
                <a:solidFill>
                  <a:srgbClr val="FF3300"/>
                </a:solidFill>
              </a:rPr>
              <a:t>(</a:t>
            </a:r>
            <a:r>
              <a:rPr lang="en-US" i="1">
                <a:solidFill>
                  <a:srgbClr val="FF3300"/>
                </a:solidFill>
              </a:rPr>
              <a:t>Neyman Allocation</a:t>
            </a:r>
            <a:r>
              <a:rPr lang="el-GR" i="1">
                <a:solidFill>
                  <a:srgbClr val="FF3300"/>
                </a:solidFill>
              </a:rPr>
              <a:t>)</a:t>
            </a:r>
            <a:endParaRPr lang="en-US" i="1">
              <a:solidFill>
                <a:srgbClr val="FF3300"/>
              </a:solidFill>
            </a:endParaRPr>
          </a:p>
          <a:p>
            <a:pPr algn="just"/>
            <a:endParaRPr lang="en-US" i="1">
              <a:solidFill>
                <a:srgbClr val="FF3300"/>
              </a:solidFill>
            </a:endParaRPr>
          </a:p>
          <a:p>
            <a:r>
              <a:rPr lang="el-GR"/>
              <a:t>Η ακρίβεια των εκτιμήσεων γίνεται η μέγιστη δυνατή αν τα</a:t>
            </a:r>
            <a:r>
              <a:rPr lang="en-US"/>
              <a:t> n</a:t>
            </a:r>
            <a:r>
              <a:rPr lang="el-GR" baseline="-25000"/>
              <a:t>1</a:t>
            </a:r>
            <a:r>
              <a:rPr lang="el-GR"/>
              <a:t>, </a:t>
            </a:r>
            <a:r>
              <a:rPr lang="en-US"/>
              <a:t>n</a:t>
            </a:r>
            <a:r>
              <a:rPr lang="el-GR" baseline="-25000"/>
              <a:t>2</a:t>
            </a:r>
            <a:r>
              <a:rPr lang="el-GR"/>
              <a:t>, … </a:t>
            </a:r>
            <a:r>
              <a:rPr lang="en-US"/>
              <a:t>n</a:t>
            </a:r>
            <a:r>
              <a:rPr lang="en-US" baseline="-25000"/>
              <a:t>k</a:t>
            </a:r>
            <a:r>
              <a:rPr lang="el-GR"/>
              <a:t> επιλεγούν έτσι ώστε:</a:t>
            </a:r>
            <a:endParaRPr lang="en-US"/>
          </a:p>
        </p:txBody>
      </p:sp>
      <p:sp>
        <p:nvSpPr>
          <p:cNvPr id="165892"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6589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89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89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89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89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898"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590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65901" name="Object 13"/>
          <p:cNvGraphicFramePr>
            <a:graphicFrameLocks noChangeAspect="1"/>
          </p:cNvGraphicFramePr>
          <p:nvPr/>
        </p:nvGraphicFramePr>
        <p:xfrm>
          <a:off x="1187450" y="4797425"/>
          <a:ext cx="2520950" cy="958850"/>
        </p:xfrm>
        <a:graphic>
          <a:graphicData uri="http://schemas.openxmlformats.org/presentationml/2006/ole">
            <mc:AlternateContent xmlns:mc="http://schemas.openxmlformats.org/markup-compatibility/2006">
              <mc:Choice xmlns:v="urn:schemas-microsoft-com:vml" Requires="v">
                <p:oleObj spid="_x0000_s165904" name="Equation" r:id="rId4" imgW="1675673" imgH="634725" progId="Equation.DSMT4">
                  <p:embed/>
                </p:oleObj>
              </mc:Choice>
              <mc:Fallback>
                <p:oleObj name="Equation" r:id="rId4" imgW="1675673" imgH="634725"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4797425"/>
                        <a:ext cx="252095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902" name="Text Box 14"/>
          <p:cNvSpPr txBox="1">
            <a:spLocks noChangeArrowheads="1"/>
          </p:cNvSpPr>
          <p:nvPr/>
        </p:nvSpPr>
        <p:spPr bwMode="auto">
          <a:xfrm>
            <a:off x="4284663" y="4652963"/>
            <a:ext cx="3960812" cy="1089025"/>
          </a:xfrm>
          <a:prstGeom prst="rect">
            <a:avLst/>
          </a:prstGeom>
          <a:noFill/>
          <a:ln w="19050">
            <a:solidFill>
              <a:schemeClr val="tx2"/>
            </a:solidFill>
            <a:miter lim="800000"/>
            <a:headEnd/>
            <a:tailEnd/>
          </a:ln>
          <a:effectLst/>
        </p:spPr>
        <p:txBody>
          <a:bodyPr>
            <a:spAutoFit/>
          </a:bodyPr>
          <a:lstStyle/>
          <a:p>
            <a:pPr>
              <a:spcBef>
                <a:spcPct val="50000"/>
              </a:spcBef>
            </a:pPr>
            <a:r>
              <a:rPr lang="el-GR" sz="1600"/>
              <a:t>Αν οι τιμές των σ</a:t>
            </a:r>
            <a:r>
              <a:rPr lang="en-US" sz="1600" baseline="-25000"/>
              <a:t>i</a:t>
            </a:r>
            <a:r>
              <a:rPr lang="el-GR" sz="1600"/>
              <a:t>, σ</a:t>
            </a:r>
            <a:r>
              <a:rPr lang="en-US" sz="1600" baseline="-25000"/>
              <a:t>j</a:t>
            </a:r>
            <a:r>
              <a:rPr lang="el-GR" sz="1600"/>
              <a:t> δεν είναι γνωστές χρησιμοποιούνται στη θέση τους οι τιμές </a:t>
            </a:r>
            <a:r>
              <a:rPr lang="en-US" sz="1600"/>
              <a:t>S</a:t>
            </a:r>
            <a:r>
              <a:rPr lang="en-US" sz="1600" baseline="-25000"/>
              <a:t>i</a:t>
            </a:r>
            <a:r>
              <a:rPr lang="el-GR" sz="1600"/>
              <a:t>, </a:t>
            </a:r>
            <a:r>
              <a:rPr lang="en-US" sz="1600"/>
              <a:t>S</a:t>
            </a:r>
            <a:r>
              <a:rPr lang="en-US" sz="1600" baseline="-25000"/>
              <a:t>j</a:t>
            </a:r>
            <a:r>
              <a:rPr lang="el-GR" sz="1600"/>
              <a:t> των αντιστοίχων δειγματικών μεγεθών.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67939" name="Rectangle 5"/>
          <p:cNvSpPr>
            <a:spLocks noChangeArrowheads="1"/>
          </p:cNvSpPr>
          <p:nvPr/>
        </p:nvSpPr>
        <p:spPr bwMode="auto">
          <a:xfrm>
            <a:off x="395288" y="1628775"/>
            <a:ext cx="7993062" cy="3387725"/>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a:solidFill>
                <a:schemeClr val="tx2"/>
              </a:solidFill>
            </a:endParaRPr>
          </a:p>
          <a:p>
            <a:pPr algn="just"/>
            <a:r>
              <a:rPr lang="el-GR" i="1">
                <a:solidFill>
                  <a:srgbClr val="FF3300"/>
                </a:solidFill>
              </a:rPr>
              <a:t>Βέλτιστος Επιμερισμός (</a:t>
            </a:r>
            <a:r>
              <a:rPr lang="en-US" i="1">
                <a:solidFill>
                  <a:srgbClr val="FF3300"/>
                </a:solidFill>
              </a:rPr>
              <a:t>Optimum Allocation</a:t>
            </a:r>
            <a:r>
              <a:rPr lang="el-GR" i="1">
                <a:solidFill>
                  <a:srgbClr val="FF3300"/>
                </a:solidFill>
              </a:rPr>
              <a:t>) </a:t>
            </a:r>
          </a:p>
          <a:p>
            <a:pPr algn="just"/>
            <a:endParaRPr lang="el-GR" i="1">
              <a:solidFill>
                <a:srgbClr val="FF3300"/>
              </a:solidFill>
            </a:endParaRPr>
          </a:p>
          <a:p>
            <a:pPr algn="just"/>
            <a:r>
              <a:rPr lang="el-GR"/>
              <a:t>Εφαρμόζεται όταν το δειγματοληπτικό κόστος ανά μονάδα, </a:t>
            </a:r>
            <a:r>
              <a:rPr lang="en-US"/>
              <a:t>c</a:t>
            </a:r>
            <a:r>
              <a:rPr lang="en-US" baseline="-25000"/>
              <a:t>i</a:t>
            </a:r>
            <a:r>
              <a:rPr lang="el-GR"/>
              <a:t>, διαφέρει από στρώμα σε στρώμα και παράλληλα οι διακυμάνσεις, σ</a:t>
            </a:r>
            <a:r>
              <a:rPr lang="en-US" baseline="-25000"/>
              <a:t>i</a:t>
            </a:r>
            <a:r>
              <a:rPr lang="el-GR"/>
              <a:t>, των στρωμάτων διαφέρουν σημαντικά. </a:t>
            </a:r>
          </a:p>
          <a:p>
            <a:pPr algn="just"/>
            <a:endParaRPr lang="el-GR"/>
          </a:p>
          <a:p>
            <a:pPr algn="just"/>
            <a:r>
              <a:rPr lang="el-GR"/>
              <a:t>Θα πρέπει να επιλεγούν τα </a:t>
            </a:r>
            <a:r>
              <a:rPr lang="en-US"/>
              <a:t>n</a:t>
            </a:r>
            <a:r>
              <a:rPr lang="en-US" baseline="-25000"/>
              <a:t>i</a:t>
            </a:r>
            <a:r>
              <a:rPr lang="el-GR"/>
              <a:t> έτσι ώστε αφενός να είναι ανάλογα των διακυμάνσεων σ</a:t>
            </a:r>
            <a:r>
              <a:rPr lang="en-US" baseline="-25000"/>
              <a:t>i</a:t>
            </a:r>
            <a:r>
              <a:rPr lang="el-GR"/>
              <a:t> των στρωμάτων (όπως στην προηγούμενη περίπτωση) και αφετέρου αντιστρόφως ανάλογα του αντίστοιχου δειγματοληπτικού κόστους </a:t>
            </a:r>
            <a:r>
              <a:rPr lang="en-US"/>
              <a:t>c</a:t>
            </a:r>
            <a:r>
              <a:rPr lang="en-US" baseline="-25000"/>
              <a:t>i</a:t>
            </a:r>
            <a:r>
              <a:rPr lang="el-GR"/>
              <a:t>. </a:t>
            </a:r>
            <a:endParaRPr lang="en-US"/>
          </a:p>
        </p:txBody>
      </p:sp>
      <p:sp>
        <p:nvSpPr>
          <p:cNvPr id="167940"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6794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794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794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794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794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370627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ChangeArrowheads="1"/>
          </p:cNvSpPr>
          <p:nvPr/>
        </p:nvSpPr>
        <p:spPr bwMode="auto">
          <a:xfrm>
            <a:off x="2987675" y="2781300"/>
            <a:ext cx="4895850" cy="366713"/>
          </a:xfrm>
          <a:prstGeom prst="rect">
            <a:avLst/>
          </a:prstGeom>
          <a:noFill/>
          <a:ln w="9525">
            <a:noFill/>
            <a:miter lim="800000"/>
            <a:headEnd/>
            <a:tailEnd/>
          </a:ln>
        </p:spPr>
        <p:txBody>
          <a:bodyPr anchor="ctr">
            <a:spAutoFit/>
          </a:bodyPr>
          <a:lstStyle/>
          <a:p>
            <a:r>
              <a:rPr lang="el-GR"/>
              <a:t>είναι το συνολικό κόστος μιας δειγματοληψίας</a:t>
            </a:r>
          </a:p>
        </p:txBody>
      </p:sp>
      <p:sp>
        <p:nvSpPr>
          <p:cNvPr id="169987" name="Rectangle 5"/>
          <p:cNvSpPr>
            <a:spLocks noChangeArrowheads="1"/>
          </p:cNvSpPr>
          <p:nvPr/>
        </p:nvSpPr>
        <p:spPr bwMode="auto">
          <a:xfrm>
            <a:off x="468313" y="1700213"/>
            <a:ext cx="7993062" cy="1739900"/>
          </a:xfrm>
          <a:prstGeom prst="rect">
            <a:avLst/>
          </a:prstGeom>
          <a:noFill/>
          <a:ln w="9525">
            <a:noFill/>
            <a:miter lim="800000"/>
            <a:headEnd/>
            <a:tailEnd/>
          </a:ln>
        </p:spPr>
        <p:txBody>
          <a:bodyPr anchor="ctr">
            <a:spAutoFit/>
          </a:bodyPr>
          <a:lstStyle/>
          <a:p>
            <a:pPr algn="just"/>
            <a:r>
              <a:rPr lang="el-GR">
                <a:solidFill>
                  <a:schemeClr val="tx2"/>
                </a:solidFill>
              </a:rPr>
              <a:t>Α. </a:t>
            </a:r>
            <a:r>
              <a:rPr lang="el-GR" u="sng">
                <a:solidFill>
                  <a:schemeClr val="tx2"/>
                </a:solidFill>
              </a:rPr>
              <a:t>Επιμερισμός του συνολικού δείγματος στα στρώματα</a:t>
            </a:r>
            <a:r>
              <a:rPr lang="el-GR">
                <a:solidFill>
                  <a:schemeClr val="tx2"/>
                </a:solidFill>
              </a:rPr>
              <a:t> </a:t>
            </a:r>
            <a:endParaRPr lang="en-US">
              <a:solidFill>
                <a:schemeClr val="tx2"/>
              </a:solidFill>
            </a:endParaRPr>
          </a:p>
          <a:p>
            <a:pPr algn="just"/>
            <a:endParaRPr lang="en-US">
              <a:solidFill>
                <a:schemeClr val="tx2"/>
              </a:solidFill>
            </a:endParaRPr>
          </a:p>
          <a:p>
            <a:pPr algn="just"/>
            <a:r>
              <a:rPr lang="el-GR" i="1">
                <a:solidFill>
                  <a:srgbClr val="FF3300"/>
                </a:solidFill>
              </a:rPr>
              <a:t>Βέλτιστος Επιμερισμός (</a:t>
            </a:r>
            <a:r>
              <a:rPr lang="en-US" i="1">
                <a:solidFill>
                  <a:srgbClr val="FF3300"/>
                </a:solidFill>
              </a:rPr>
              <a:t>Optimum Allocation</a:t>
            </a:r>
            <a:r>
              <a:rPr lang="el-GR" i="1">
                <a:solidFill>
                  <a:srgbClr val="FF3300"/>
                </a:solidFill>
              </a:rPr>
              <a:t>) </a:t>
            </a:r>
          </a:p>
          <a:p>
            <a:pPr algn="just"/>
            <a:endParaRPr lang="el-GR"/>
          </a:p>
          <a:p>
            <a:pPr algn="just"/>
            <a:r>
              <a:rPr lang="el-GR"/>
              <a:t>Αν  </a:t>
            </a:r>
          </a:p>
          <a:p>
            <a:pPr algn="just"/>
            <a:endParaRPr lang="en-US"/>
          </a:p>
        </p:txBody>
      </p:sp>
      <p:sp>
        <p:nvSpPr>
          <p:cNvPr id="169988"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6998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69997" name="Text Box 13"/>
          <p:cNvSpPr txBox="1">
            <a:spLocks noChangeArrowheads="1"/>
          </p:cNvSpPr>
          <p:nvPr/>
        </p:nvSpPr>
        <p:spPr bwMode="auto">
          <a:xfrm>
            <a:off x="468313" y="3357563"/>
            <a:ext cx="8208962" cy="641350"/>
          </a:xfrm>
          <a:prstGeom prst="rect">
            <a:avLst/>
          </a:prstGeom>
          <a:noFill/>
          <a:ln w="9525">
            <a:noFill/>
            <a:miter lim="800000"/>
            <a:headEnd/>
            <a:tailEnd/>
          </a:ln>
          <a:effectLst/>
        </p:spPr>
        <p:txBody>
          <a:bodyPr>
            <a:spAutoFit/>
          </a:bodyPr>
          <a:lstStyle/>
          <a:p>
            <a:pPr algn="just"/>
            <a:r>
              <a:rPr lang="el-GR"/>
              <a:t>Η ακρίβεια των εκτιμήσεων γίνεται η μέγιστη δυνατή αν τα </a:t>
            </a:r>
            <a:r>
              <a:rPr lang="en-US"/>
              <a:t>n</a:t>
            </a:r>
            <a:r>
              <a:rPr lang="el-GR" baseline="-25000"/>
              <a:t>1</a:t>
            </a:r>
            <a:r>
              <a:rPr lang="el-GR"/>
              <a:t>, </a:t>
            </a:r>
            <a:r>
              <a:rPr lang="en-US"/>
              <a:t>n</a:t>
            </a:r>
            <a:r>
              <a:rPr lang="el-GR" baseline="-25000"/>
              <a:t>2</a:t>
            </a:r>
            <a:r>
              <a:rPr lang="el-GR"/>
              <a:t>, …, </a:t>
            </a:r>
            <a:r>
              <a:rPr lang="en-US"/>
              <a:t>n</a:t>
            </a:r>
            <a:r>
              <a:rPr lang="en-US" baseline="-25000"/>
              <a:t>k</a:t>
            </a:r>
            <a:r>
              <a:rPr lang="el-GR"/>
              <a:t> επιλεγούν έτσι ώστε</a:t>
            </a:r>
          </a:p>
        </p:txBody>
      </p:sp>
      <p:graphicFrame>
        <p:nvGraphicFramePr>
          <p:cNvPr id="169998" name="Object 14"/>
          <p:cNvGraphicFramePr>
            <a:graphicFrameLocks noChangeAspect="1"/>
          </p:cNvGraphicFramePr>
          <p:nvPr/>
        </p:nvGraphicFramePr>
        <p:xfrm>
          <a:off x="684213" y="4365625"/>
          <a:ext cx="2879725" cy="930275"/>
        </p:xfrm>
        <a:graphic>
          <a:graphicData uri="http://schemas.openxmlformats.org/presentationml/2006/ole">
            <mc:AlternateContent xmlns:mc="http://schemas.openxmlformats.org/markup-compatibility/2006">
              <mc:Choice xmlns:v="urn:schemas-microsoft-com:vml" Requires="v">
                <p:oleObj spid="_x0000_s170006" name="Equation" r:id="rId4" imgW="2120900" imgH="685800" progId="Equation.DSMT4">
                  <p:embed/>
                </p:oleObj>
              </mc:Choice>
              <mc:Fallback>
                <p:oleObj name="Equation" r:id="rId4" imgW="2120900" imgH="6858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365625"/>
                        <a:ext cx="2879725"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002" name="Rectangle 1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70001" name="Object 17"/>
          <p:cNvGraphicFramePr>
            <a:graphicFrameLocks noChangeAspect="1"/>
          </p:cNvGraphicFramePr>
          <p:nvPr/>
        </p:nvGraphicFramePr>
        <p:xfrm>
          <a:off x="1042988" y="2708275"/>
          <a:ext cx="1800225" cy="536575"/>
        </p:xfrm>
        <a:graphic>
          <a:graphicData uri="http://schemas.openxmlformats.org/presentationml/2006/ole">
            <mc:AlternateContent xmlns:mc="http://schemas.openxmlformats.org/markup-compatibility/2006">
              <mc:Choice xmlns:v="urn:schemas-microsoft-com:vml" Requires="v">
                <p:oleObj spid="_x0000_s170007" name="Equation" r:id="rId6" imgW="927100" imgH="431800" progId="Equation.DSMT4">
                  <p:embed/>
                </p:oleObj>
              </mc:Choice>
              <mc:Fallback>
                <p:oleObj name="Equation" r:id="rId6" imgW="927100" imgH="431800"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708275"/>
                        <a:ext cx="18002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003" name="Text Box 19"/>
          <p:cNvSpPr txBox="1">
            <a:spLocks noChangeArrowheads="1"/>
          </p:cNvSpPr>
          <p:nvPr/>
        </p:nvSpPr>
        <p:spPr bwMode="auto">
          <a:xfrm>
            <a:off x="4284663" y="4292600"/>
            <a:ext cx="3960812" cy="1089025"/>
          </a:xfrm>
          <a:prstGeom prst="rect">
            <a:avLst/>
          </a:prstGeom>
          <a:noFill/>
          <a:ln w="19050">
            <a:solidFill>
              <a:schemeClr val="tx2"/>
            </a:solidFill>
            <a:miter lim="800000"/>
            <a:headEnd/>
            <a:tailEnd/>
          </a:ln>
          <a:effectLst/>
        </p:spPr>
        <p:txBody>
          <a:bodyPr>
            <a:spAutoFit/>
          </a:bodyPr>
          <a:lstStyle/>
          <a:p>
            <a:pPr>
              <a:spcBef>
                <a:spcPct val="50000"/>
              </a:spcBef>
            </a:pPr>
            <a:r>
              <a:rPr lang="el-GR" sz="1600"/>
              <a:t>Αν οι τιμές των σ</a:t>
            </a:r>
            <a:r>
              <a:rPr lang="en-US" sz="1600" baseline="-25000"/>
              <a:t>i</a:t>
            </a:r>
            <a:r>
              <a:rPr lang="el-GR" sz="1600"/>
              <a:t>, σ</a:t>
            </a:r>
            <a:r>
              <a:rPr lang="en-US" sz="1600" baseline="-25000"/>
              <a:t>j</a:t>
            </a:r>
            <a:r>
              <a:rPr lang="el-GR" sz="1600"/>
              <a:t> δεν είναι γνωστές χρησιμοποιούνται στη θέση τους οι τιμές </a:t>
            </a:r>
            <a:r>
              <a:rPr lang="en-US" sz="1600"/>
              <a:t>S</a:t>
            </a:r>
            <a:r>
              <a:rPr lang="en-US" sz="1600" baseline="-25000"/>
              <a:t>i</a:t>
            </a:r>
            <a:r>
              <a:rPr lang="el-GR" sz="1600"/>
              <a:t>, </a:t>
            </a:r>
            <a:r>
              <a:rPr lang="en-US" sz="1600"/>
              <a:t>S</a:t>
            </a:r>
            <a:r>
              <a:rPr lang="en-US" sz="1600" baseline="-25000"/>
              <a:t>j</a:t>
            </a:r>
            <a:r>
              <a:rPr lang="el-GR" sz="1600"/>
              <a:t> των αντιστοίχων δειγματικών μεγεθών.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5"/>
          <p:cNvSpPr>
            <a:spLocks noChangeArrowheads="1"/>
          </p:cNvSpPr>
          <p:nvPr/>
        </p:nvSpPr>
        <p:spPr bwMode="auto">
          <a:xfrm>
            <a:off x="468313" y="1700213"/>
            <a:ext cx="7993062" cy="2014537"/>
          </a:xfrm>
          <a:prstGeom prst="rect">
            <a:avLst/>
          </a:prstGeom>
          <a:noFill/>
          <a:ln w="9525">
            <a:noFill/>
            <a:miter lim="800000"/>
            <a:headEnd/>
            <a:tailEnd/>
          </a:ln>
        </p:spPr>
        <p:txBody>
          <a:bodyPr anchor="ctr">
            <a:spAutoFit/>
          </a:bodyPr>
          <a:lstStyle/>
          <a:p>
            <a:pPr algn="just"/>
            <a:r>
              <a:rPr lang="el-GR">
                <a:solidFill>
                  <a:schemeClr val="tx2"/>
                </a:solidFill>
              </a:rPr>
              <a:t>Β. </a:t>
            </a:r>
            <a:r>
              <a:rPr lang="el-GR" u="sng">
                <a:solidFill>
                  <a:schemeClr val="tx2"/>
                </a:solidFill>
              </a:rPr>
              <a:t>Εκτίμηση Παραμέτρων</a:t>
            </a:r>
            <a:r>
              <a:rPr lang="el-GR">
                <a:solidFill>
                  <a:schemeClr val="tx2"/>
                </a:solidFill>
              </a:rPr>
              <a:t> </a:t>
            </a:r>
          </a:p>
          <a:p>
            <a:pPr algn="just"/>
            <a:endParaRPr lang="el-GR">
              <a:solidFill>
                <a:schemeClr val="tx2"/>
              </a:solidFill>
            </a:endParaRPr>
          </a:p>
          <a:p>
            <a:pPr algn="just"/>
            <a:r>
              <a:rPr lang="el-GR"/>
              <a:t>α. 	Εκτίμηση του μέσου ενός πληθυσμού</a:t>
            </a:r>
          </a:p>
          <a:p>
            <a:pPr algn="just"/>
            <a:r>
              <a:rPr lang="el-GR"/>
              <a:t>β. 	Εκτίμηση του συνολικού μεγέθους κάποιου χαρακτηριστικού ενός 	πληθυσμού</a:t>
            </a:r>
          </a:p>
          <a:p>
            <a:pPr algn="just"/>
            <a:r>
              <a:rPr lang="el-GR"/>
              <a:t>γ. 	Εκτίμηση ποσοστού</a:t>
            </a:r>
            <a:endParaRPr lang="en-US">
              <a:solidFill>
                <a:schemeClr val="tx2"/>
              </a:solidFill>
            </a:endParaRPr>
          </a:p>
          <a:p>
            <a:pPr algn="just"/>
            <a:endParaRPr lang="en-US">
              <a:solidFill>
                <a:schemeClr val="tx2"/>
              </a:solidFill>
            </a:endParaRPr>
          </a:p>
        </p:txBody>
      </p:sp>
      <p:sp>
        <p:nvSpPr>
          <p:cNvPr id="172036"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7203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3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4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4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4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2045" name="Rectangle 13"/>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ChangeArrowheads="1"/>
          </p:cNvSpPr>
          <p:nvPr/>
        </p:nvSpPr>
        <p:spPr bwMode="auto">
          <a:xfrm>
            <a:off x="467544" y="1556792"/>
            <a:ext cx="7993062" cy="3600986"/>
          </a:xfrm>
          <a:prstGeom prst="rect">
            <a:avLst/>
          </a:prstGeom>
          <a:noFill/>
          <a:ln w="9525">
            <a:noFill/>
            <a:miter lim="800000"/>
            <a:headEnd/>
            <a:tailEnd/>
          </a:ln>
        </p:spPr>
        <p:txBody>
          <a:bodyPr anchor="ctr">
            <a:spAutoFit/>
          </a:bodyPr>
          <a:lstStyle/>
          <a:p>
            <a:pPr algn="just"/>
            <a:r>
              <a:rPr lang="el-GR" sz="1600" dirty="0">
                <a:solidFill>
                  <a:schemeClr val="tx2"/>
                </a:solidFill>
              </a:rPr>
              <a:t>Β. </a:t>
            </a:r>
            <a:r>
              <a:rPr lang="el-GR" sz="1600" u="sng" dirty="0">
                <a:solidFill>
                  <a:schemeClr val="tx2"/>
                </a:solidFill>
              </a:rPr>
              <a:t>Εκτίμηση </a:t>
            </a:r>
            <a:r>
              <a:rPr lang="el-GR" sz="1600" u="sng" dirty="0" smtClean="0">
                <a:solidFill>
                  <a:schemeClr val="tx2"/>
                </a:solidFill>
              </a:rPr>
              <a:t>Παραμέτρων</a:t>
            </a:r>
            <a:endParaRPr lang="en-US" sz="1600" u="sng" dirty="0" smtClean="0">
              <a:solidFill>
                <a:schemeClr val="tx2"/>
              </a:solidFill>
            </a:endParaRPr>
          </a:p>
          <a:p>
            <a:pPr algn="just"/>
            <a:endParaRPr lang="en-US" sz="1600" u="sng" dirty="0" smtClean="0">
              <a:solidFill>
                <a:schemeClr val="tx2"/>
              </a:solidFill>
            </a:endParaRPr>
          </a:p>
          <a:p>
            <a:pPr algn="just"/>
            <a:r>
              <a:rPr lang="el-GR" sz="1600" dirty="0" smtClean="0"/>
              <a:t>Έστω πληθυσμός μεγέθους Ν και Χ το χαρακτηριστικό του οποίου τη μέση τιμή μ θέλουμε να εκτιμήσουμε.</a:t>
            </a:r>
            <a:r>
              <a:rPr lang="el-GR" sz="1600" dirty="0" smtClean="0">
                <a:solidFill>
                  <a:schemeClr val="tx2"/>
                </a:solidFill>
              </a:rPr>
              <a:t> </a:t>
            </a:r>
            <a:endParaRPr lang="en-US" sz="1600" dirty="0" smtClean="0">
              <a:solidFill>
                <a:schemeClr val="tx2"/>
              </a:solidFill>
            </a:endParaRPr>
          </a:p>
          <a:p>
            <a:pPr algn="just"/>
            <a:endParaRPr lang="en-US" sz="1600" dirty="0" smtClean="0">
              <a:solidFill>
                <a:schemeClr val="tx2"/>
              </a:solidFill>
            </a:endParaRPr>
          </a:p>
          <a:p>
            <a:pPr algn="just"/>
            <a:r>
              <a:rPr lang="el-GR" sz="1600" dirty="0" smtClean="0"/>
              <a:t>Ο πληθυσμός αυτός υποδιαιρείται σε </a:t>
            </a:r>
            <a:r>
              <a:rPr lang="en-US" sz="1600" dirty="0" smtClean="0"/>
              <a:t>k</a:t>
            </a:r>
            <a:r>
              <a:rPr lang="el-GR" sz="1600" dirty="0" smtClean="0"/>
              <a:t> ομοιογενή στρώματα μεγέθους </a:t>
            </a:r>
            <a:r>
              <a:rPr lang="en-US" sz="1600" dirty="0" smtClean="0"/>
              <a:t>N</a:t>
            </a:r>
            <a:r>
              <a:rPr lang="en-US" sz="1600" baseline="-25000" dirty="0" smtClean="0"/>
              <a:t>i</a:t>
            </a:r>
            <a:r>
              <a:rPr lang="el-GR" sz="1600" dirty="0" smtClean="0"/>
              <a:t>, </a:t>
            </a:r>
            <a:r>
              <a:rPr lang="en-US" sz="1600" dirty="0" err="1" smtClean="0"/>
              <a:t>i</a:t>
            </a:r>
            <a:r>
              <a:rPr lang="el-GR" sz="1600" dirty="0" smtClean="0"/>
              <a:t> = 1, 2, …, </a:t>
            </a:r>
            <a:r>
              <a:rPr lang="en-US" sz="1600" dirty="0" smtClean="0"/>
              <a:t>k </a:t>
            </a:r>
          </a:p>
          <a:p>
            <a:pPr algn="just"/>
            <a:endParaRPr lang="en-US" sz="1600" dirty="0" smtClean="0"/>
          </a:p>
          <a:p>
            <a:pPr algn="just"/>
            <a:r>
              <a:rPr lang="el-GR" sz="1600" dirty="0" smtClean="0"/>
              <a:t>με μέση τιμή και τυπική απόκλιση μ</a:t>
            </a:r>
            <a:r>
              <a:rPr lang="en-US" sz="1600" baseline="-25000" dirty="0" err="1" smtClean="0"/>
              <a:t>i</a:t>
            </a:r>
            <a:r>
              <a:rPr lang="el-GR" sz="1600" dirty="0" smtClean="0"/>
              <a:t> και σ</a:t>
            </a:r>
            <a:r>
              <a:rPr lang="en-US" sz="1600" baseline="-25000" dirty="0" err="1" smtClean="0"/>
              <a:t>i</a:t>
            </a:r>
            <a:r>
              <a:rPr lang="el-GR" sz="1600" dirty="0" smtClean="0"/>
              <a:t> αντίστοιχα.</a:t>
            </a:r>
            <a:endParaRPr lang="en-US" sz="1600" dirty="0" smtClean="0"/>
          </a:p>
          <a:p>
            <a:pPr algn="just"/>
            <a:endParaRPr lang="en-US" sz="1600" dirty="0" smtClean="0">
              <a:solidFill>
                <a:schemeClr val="tx2"/>
              </a:solidFill>
            </a:endParaRPr>
          </a:p>
          <a:p>
            <a:pPr algn="just"/>
            <a:r>
              <a:rPr lang="el-GR" sz="1600" dirty="0" smtClean="0"/>
              <a:t>Συμβολίζουμε με </a:t>
            </a:r>
            <a:r>
              <a:rPr lang="en-US" sz="1600" dirty="0" err="1" smtClean="0"/>
              <a:t>x</a:t>
            </a:r>
            <a:r>
              <a:rPr lang="en-US" sz="1600" baseline="-25000" dirty="0" err="1" smtClean="0"/>
              <a:t>j</a:t>
            </a:r>
            <a:r>
              <a:rPr lang="el-GR" sz="1600" baseline="30000" dirty="0" smtClean="0"/>
              <a:t>(</a:t>
            </a:r>
            <a:r>
              <a:rPr lang="en-US" sz="1600" baseline="30000" dirty="0" err="1" smtClean="0"/>
              <a:t>i</a:t>
            </a:r>
            <a:r>
              <a:rPr lang="el-GR" sz="1600" baseline="30000" dirty="0" smtClean="0"/>
              <a:t>) </a:t>
            </a:r>
            <a:r>
              <a:rPr lang="el-GR" sz="1600" dirty="0" smtClean="0"/>
              <a:t>τη </a:t>
            </a:r>
            <a:r>
              <a:rPr lang="en-US" sz="1600" dirty="0" smtClean="0"/>
              <a:t>j</a:t>
            </a:r>
            <a:r>
              <a:rPr lang="el-GR" sz="1600" dirty="0" smtClean="0"/>
              <a:t> μονάδα του πληθυσμού που ανήκει στο </a:t>
            </a:r>
            <a:r>
              <a:rPr lang="en-US" sz="1600" dirty="0" err="1" smtClean="0"/>
              <a:t>i</a:t>
            </a:r>
            <a:r>
              <a:rPr lang="el-GR" sz="1600" dirty="0" smtClean="0"/>
              <a:t> στρώμα και με </a:t>
            </a:r>
            <a:r>
              <a:rPr lang="en-US" sz="1600" dirty="0" err="1" smtClean="0"/>
              <a:t>X</a:t>
            </a:r>
            <a:r>
              <a:rPr lang="en-US" sz="1600" baseline="-25000" dirty="0" err="1" smtClean="0"/>
              <a:t>j</a:t>
            </a:r>
            <a:r>
              <a:rPr lang="el-GR" sz="1600" baseline="30000" dirty="0" smtClean="0"/>
              <a:t>(</a:t>
            </a:r>
            <a:r>
              <a:rPr lang="en-US" sz="1600" baseline="30000" dirty="0" err="1" smtClean="0"/>
              <a:t>i</a:t>
            </a:r>
            <a:r>
              <a:rPr lang="el-GR" sz="1600" baseline="30000" dirty="0" smtClean="0"/>
              <a:t>)</a:t>
            </a:r>
            <a:r>
              <a:rPr lang="el-GR" sz="1600" dirty="0" smtClean="0"/>
              <a:t> τη </a:t>
            </a:r>
            <a:r>
              <a:rPr lang="en-US" sz="1600" dirty="0" smtClean="0"/>
              <a:t>j</a:t>
            </a:r>
            <a:r>
              <a:rPr lang="el-GR" sz="1600" dirty="0" smtClean="0"/>
              <a:t> μονάδα του </a:t>
            </a:r>
            <a:r>
              <a:rPr lang="en-US" sz="1600" dirty="0" err="1" smtClean="0"/>
              <a:t>i</a:t>
            </a:r>
            <a:r>
              <a:rPr lang="el-GR" sz="1600" dirty="0" smtClean="0"/>
              <a:t> δείγματος (δηλαδή του δείγματος από το </a:t>
            </a:r>
            <a:r>
              <a:rPr lang="en-US" sz="1600" dirty="0" err="1" smtClean="0"/>
              <a:t>i</a:t>
            </a:r>
            <a:r>
              <a:rPr lang="el-GR" sz="1600" dirty="0" smtClean="0"/>
              <a:t> στρώμα).</a:t>
            </a:r>
          </a:p>
          <a:p>
            <a:pPr algn="just"/>
            <a:endParaRPr lang="el-GR" sz="1600" dirty="0">
              <a:solidFill>
                <a:schemeClr val="tx2"/>
              </a:solidFill>
            </a:endParaRPr>
          </a:p>
          <a:p>
            <a:pPr algn="just"/>
            <a:endParaRPr lang="el-GR" sz="1600" dirty="0">
              <a:solidFill>
                <a:schemeClr val="tx2"/>
              </a:solidFill>
            </a:endParaRPr>
          </a:p>
          <a:p>
            <a:pPr algn="just"/>
            <a:endParaRPr lang="en-US" sz="1600" dirty="0">
              <a:solidFill>
                <a:schemeClr val="tx2"/>
              </a:solidFill>
            </a:endParaRPr>
          </a:p>
        </p:txBody>
      </p:sp>
      <p:sp>
        <p:nvSpPr>
          <p:cNvPr id="17408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740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90"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sp>
        <p:nvSpPr>
          <p:cNvPr id="185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85345" name="Object 1"/>
          <p:cNvGraphicFramePr>
            <a:graphicFrameLocks noChangeAspect="1"/>
          </p:cNvGraphicFramePr>
          <p:nvPr/>
        </p:nvGraphicFramePr>
        <p:xfrm>
          <a:off x="8028384" y="2780928"/>
          <a:ext cx="809625" cy="457200"/>
        </p:xfrm>
        <a:graphic>
          <a:graphicData uri="http://schemas.openxmlformats.org/presentationml/2006/ole">
            <mc:AlternateContent xmlns:mc="http://schemas.openxmlformats.org/markup-compatibility/2006">
              <mc:Choice xmlns:v="urn:schemas-microsoft-com:vml" Requires="v">
                <p:oleObj spid="_x0000_s185348" name="Equation" r:id="rId4" imgW="812447" imgH="457002" progId="Equation.DSMT4">
                  <p:embed/>
                </p:oleObj>
              </mc:Choice>
              <mc:Fallback>
                <p:oleObj name="Equation" r:id="rId4" imgW="812447" imgH="457002"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2780928"/>
                        <a:ext cx="8096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ChangeArrowheads="1"/>
          </p:cNvSpPr>
          <p:nvPr/>
        </p:nvSpPr>
        <p:spPr bwMode="auto">
          <a:xfrm>
            <a:off x="468313" y="1341438"/>
            <a:ext cx="7993062" cy="1069975"/>
          </a:xfrm>
          <a:prstGeom prst="rect">
            <a:avLst/>
          </a:prstGeom>
          <a:noFill/>
          <a:ln w="9525">
            <a:noFill/>
            <a:miter lim="800000"/>
            <a:headEnd/>
            <a:tailEnd/>
          </a:ln>
        </p:spPr>
        <p:txBody>
          <a:bodyPr anchor="ctr">
            <a:spAutoFit/>
          </a:bodyPr>
          <a:lstStyle/>
          <a:p>
            <a:pPr algn="just"/>
            <a:r>
              <a:rPr lang="el-GR" sz="1600">
                <a:solidFill>
                  <a:schemeClr val="tx2"/>
                </a:solidFill>
              </a:rPr>
              <a:t>Β. </a:t>
            </a:r>
            <a:r>
              <a:rPr lang="el-GR" sz="1600" u="sng">
                <a:solidFill>
                  <a:schemeClr val="tx2"/>
                </a:solidFill>
              </a:rPr>
              <a:t>Εκτίμηση Παραμέτρων</a:t>
            </a:r>
            <a:r>
              <a:rPr lang="el-GR" sz="1600">
                <a:solidFill>
                  <a:schemeClr val="tx2"/>
                </a:solidFill>
              </a:rPr>
              <a:t> </a:t>
            </a:r>
          </a:p>
          <a:p>
            <a:pPr algn="just"/>
            <a:endParaRPr lang="el-GR" sz="1600">
              <a:solidFill>
                <a:schemeClr val="tx2"/>
              </a:solidFill>
            </a:endParaRPr>
          </a:p>
          <a:p>
            <a:pPr algn="just"/>
            <a:r>
              <a:rPr lang="el-GR" sz="1600">
                <a:solidFill>
                  <a:srgbClr val="FF3300"/>
                </a:solidFill>
              </a:rPr>
              <a:t>α. Εκτίμηση του μέσου ενός πληθυσμού</a:t>
            </a:r>
          </a:p>
          <a:p>
            <a:pPr algn="just"/>
            <a:endParaRPr lang="en-US" sz="1600">
              <a:solidFill>
                <a:schemeClr val="tx2"/>
              </a:solidFill>
            </a:endParaRPr>
          </a:p>
        </p:txBody>
      </p:sp>
      <p:sp>
        <p:nvSpPr>
          <p:cNvPr id="17408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740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90"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pic>
        <p:nvPicPr>
          <p:cNvPr id="174091" name="Picture 11"/>
          <p:cNvPicPr>
            <a:picLocks noChangeAspect="1" noChangeArrowheads="1"/>
          </p:cNvPicPr>
          <p:nvPr/>
        </p:nvPicPr>
        <p:blipFill>
          <a:blip r:embed="rId3" cstate="print"/>
          <a:srcRect/>
          <a:stretch>
            <a:fillRect/>
          </a:stretch>
        </p:blipFill>
        <p:spPr bwMode="auto">
          <a:xfrm>
            <a:off x="827088" y="2276475"/>
            <a:ext cx="5278437" cy="765175"/>
          </a:xfrm>
          <a:prstGeom prst="rect">
            <a:avLst/>
          </a:prstGeom>
          <a:noFill/>
          <a:ln w="9525">
            <a:noFill/>
            <a:miter lim="800000"/>
            <a:headEnd/>
            <a:tailEnd/>
          </a:ln>
          <a:effectLst/>
        </p:spPr>
      </p:pic>
      <p:pic>
        <p:nvPicPr>
          <p:cNvPr id="174092" name="Picture 12"/>
          <p:cNvPicPr>
            <a:picLocks noChangeAspect="1" noChangeArrowheads="1"/>
          </p:cNvPicPr>
          <p:nvPr/>
        </p:nvPicPr>
        <p:blipFill>
          <a:blip r:embed="rId4" cstate="print"/>
          <a:srcRect/>
          <a:stretch>
            <a:fillRect/>
          </a:stretch>
        </p:blipFill>
        <p:spPr bwMode="auto">
          <a:xfrm>
            <a:off x="3419475" y="2203450"/>
            <a:ext cx="5278438" cy="1352550"/>
          </a:xfrm>
          <a:prstGeom prst="rect">
            <a:avLst/>
          </a:prstGeom>
          <a:noFill/>
          <a:ln w="9525">
            <a:noFill/>
            <a:miter lim="800000"/>
            <a:headEnd/>
            <a:tailEnd/>
          </a:ln>
          <a:effectLst/>
        </p:spPr>
      </p:pic>
      <p:pic>
        <p:nvPicPr>
          <p:cNvPr id="174093" name="Picture 13"/>
          <p:cNvPicPr>
            <a:picLocks noChangeAspect="1" noChangeArrowheads="1"/>
          </p:cNvPicPr>
          <p:nvPr/>
        </p:nvPicPr>
        <p:blipFill>
          <a:blip r:embed="rId5" cstate="print"/>
          <a:srcRect/>
          <a:stretch>
            <a:fillRect/>
          </a:stretch>
        </p:blipFill>
        <p:spPr bwMode="auto">
          <a:xfrm>
            <a:off x="827088" y="3716338"/>
            <a:ext cx="5278437" cy="1812925"/>
          </a:xfrm>
          <a:prstGeom prst="rect">
            <a:avLst/>
          </a:prstGeom>
          <a:noFill/>
          <a:ln w="9525">
            <a:noFill/>
            <a:miter lim="800000"/>
            <a:headEnd/>
            <a:tailEnd/>
          </a:ln>
          <a:effectLst/>
        </p:spPr>
      </p:pic>
      <p:pic>
        <p:nvPicPr>
          <p:cNvPr id="174094" name="Picture 14"/>
          <p:cNvPicPr>
            <a:picLocks noChangeAspect="1" noChangeArrowheads="1"/>
          </p:cNvPicPr>
          <p:nvPr/>
        </p:nvPicPr>
        <p:blipFill>
          <a:blip r:embed="rId6" cstate="print"/>
          <a:srcRect/>
          <a:stretch>
            <a:fillRect/>
          </a:stretch>
        </p:blipFill>
        <p:spPr bwMode="auto">
          <a:xfrm>
            <a:off x="4570413" y="3716338"/>
            <a:ext cx="5278437" cy="2424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ChangeArrowheads="1"/>
          </p:cNvSpPr>
          <p:nvPr/>
        </p:nvSpPr>
        <p:spPr bwMode="auto">
          <a:xfrm>
            <a:off x="468313" y="1412875"/>
            <a:ext cx="7993062" cy="1314450"/>
          </a:xfrm>
          <a:prstGeom prst="rect">
            <a:avLst/>
          </a:prstGeom>
          <a:noFill/>
          <a:ln w="9525">
            <a:noFill/>
            <a:miter lim="800000"/>
            <a:headEnd/>
            <a:tailEnd/>
          </a:ln>
        </p:spPr>
        <p:txBody>
          <a:bodyPr anchor="ctr">
            <a:spAutoFit/>
          </a:bodyPr>
          <a:lstStyle/>
          <a:p>
            <a:pPr algn="just"/>
            <a:r>
              <a:rPr lang="el-GR" sz="1600">
                <a:solidFill>
                  <a:schemeClr val="tx2"/>
                </a:solidFill>
              </a:rPr>
              <a:t>Β. </a:t>
            </a:r>
            <a:r>
              <a:rPr lang="el-GR" sz="1600" u="sng">
                <a:solidFill>
                  <a:schemeClr val="tx2"/>
                </a:solidFill>
              </a:rPr>
              <a:t>Εκτίμηση Παραμέτρων</a:t>
            </a:r>
            <a:r>
              <a:rPr lang="el-GR" sz="1600">
                <a:solidFill>
                  <a:schemeClr val="tx2"/>
                </a:solidFill>
              </a:rPr>
              <a:t> </a:t>
            </a:r>
          </a:p>
          <a:p>
            <a:pPr algn="just"/>
            <a:endParaRPr lang="el-GR" sz="1600">
              <a:solidFill>
                <a:schemeClr val="tx2"/>
              </a:solidFill>
            </a:endParaRPr>
          </a:p>
          <a:p>
            <a:pPr algn="just"/>
            <a:r>
              <a:rPr lang="el-GR" sz="1600">
                <a:solidFill>
                  <a:srgbClr val="FF3300"/>
                </a:solidFill>
              </a:rPr>
              <a:t>β. Εκτίμηση του συνολικού μεγέθους κάποιου χαρακτηριστικού ενός πληθυσμού</a:t>
            </a:r>
          </a:p>
          <a:p>
            <a:pPr algn="just"/>
            <a:endParaRPr lang="el-GR" sz="1600">
              <a:solidFill>
                <a:srgbClr val="FF3300"/>
              </a:solidFill>
            </a:endParaRPr>
          </a:p>
          <a:p>
            <a:pPr algn="just"/>
            <a:endParaRPr lang="en-US" sz="1600">
              <a:solidFill>
                <a:schemeClr val="tx2"/>
              </a:solidFill>
            </a:endParaRPr>
          </a:p>
        </p:txBody>
      </p:sp>
      <p:sp>
        <p:nvSpPr>
          <p:cNvPr id="176131"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761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613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613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613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613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613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76143" name="Picture 15"/>
          <p:cNvPicPr>
            <a:picLocks noChangeAspect="1" noChangeArrowheads="1"/>
          </p:cNvPicPr>
          <p:nvPr/>
        </p:nvPicPr>
        <p:blipFill>
          <a:blip r:embed="rId3" cstate="print"/>
          <a:srcRect/>
          <a:stretch>
            <a:fillRect/>
          </a:stretch>
        </p:blipFill>
        <p:spPr bwMode="auto">
          <a:xfrm>
            <a:off x="971550" y="2565400"/>
            <a:ext cx="5278438" cy="765175"/>
          </a:xfrm>
          <a:prstGeom prst="rect">
            <a:avLst/>
          </a:prstGeom>
          <a:noFill/>
          <a:ln w="9525">
            <a:noFill/>
            <a:miter lim="800000"/>
            <a:headEnd/>
            <a:tailEnd/>
          </a:ln>
          <a:effectLst/>
        </p:spPr>
      </p:pic>
      <p:pic>
        <p:nvPicPr>
          <p:cNvPr id="176147" name="Picture 19"/>
          <p:cNvPicPr>
            <a:picLocks noChangeAspect="1" noChangeArrowheads="1"/>
          </p:cNvPicPr>
          <p:nvPr/>
        </p:nvPicPr>
        <p:blipFill>
          <a:blip r:embed="rId4" cstate="print"/>
          <a:srcRect/>
          <a:stretch>
            <a:fillRect/>
          </a:stretch>
        </p:blipFill>
        <p:spPr bwMode="auto">
          <a:xfrm>
            <a:off x="3865563" y="2565400"/>
            <a:ext cx="5278437" cy="523875"/>
          </a:xfrm>
          <a:prstGeom prst="rect">
            <a:avLst/>
          </a:prstGeom>
          <a:noFill/>
          <a:ln w="9525">
            <a:noFill/>
            <a:miter lim="800000"/>
            <a:headEnd/>
            <a:tailEnd/>
          </a:ln>
          <a:effectLst/>
        </p:spPr>
      </p:pic>
      <p:pic>
        <p:nvPicPr>
          <p:cNvPr id="176154" name="Picture 26"/>
          <p:cNvPicPr>
            <a:picLocks noChangeAspect="1" noChangeArrowheads="1"/>
          </p:cNvPicPr>
          <p:nvPr/>
        </p:nvPicPr>
        <p:blipFill>
          <a:blip r:embed="rId5" cstate="print"/>
          <a:srcRect/>
          <a:stretch>
            <a:fillRect/>
          </a:stretch>
        </p:blipFill>
        <p:spPr bwMode="auto">
          <a:xfrm>
            <a:off x="900113" y="3789363"/>
            <a:ext cx="5278437" cy="1762125"/>
          </a:xfrm>
          <a:prstGeom prst="rect">
            <a:avLst/>
          </a:prstGeom>
          <a:noFill/>
          <a:ln w="9525">
            <a:noFill/>
            <a:miter lim="800000"/>
            <a:headEnd/>
            <a:tailEnd/>
          </a:ln>
          <a:effectLst/>
        </p:spPr>
      </p:pic>
      <p:pic>
        <p:nvPicPr>
          <p:cNvPr id="176155" name="Picture 27"/>
          <p:cNvPicPr>
            <a:picLocks noChangeAspect="1" noChangeArrowheads="1"/>
          </p:cNvPicPr>
          <p:nvPr/>
        </p:nvPicPr>
        <p:blipFill>
          <a:blip r:embed="rId6" cstate="print"/>
          <a:srcRect/>
          <a:stretch>
            <a:fillRect/>
          </a:stretch>
        </p:blipFill>
        <p:spPr bwMode="auto">
          <a:xfrm>
            <a:off x="4211638" y="4076700"/>
            <a:ext cx="5278437" cy="1911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ChangeArrowheads="1"/>
          </p:cNvSpPr>
          <p:nvPr/>
        </p:nvSpPr>
        <p:spPr bwMode="auto">
          <a:xfrm>
            <a:off x="539750" y="1484313"/>
            <a:ext cx="7993063" cy="2014537"/>
          </a:xfrm>
          <a:prstGeom prst="rect">
            <a:avLst/>
          </a:prstGeom>
          <a:noFill/>
          <a:ln w="9525">
            <a:noFill/>
            <a:miter lim="800000"/>
            <a:headEnd/>
            <a:tailEnd/>
          </a:ln>
        </p:spPr>
        <p:txBody>
          <a:bodyPr anchor="ctr">
            <a:spAutoFit/>
          </a:bodyPr>
          <a:lstStyle/>
          <a:p>
            <a:pPr algn="just"/>
            <a:r>
              <a:rPr lang="el-GR" sz="1600">
                <a:solidFill>
                  <a:schemeClr val="tx2"/>
                </a:solidFill>
              </a:rPr>
              <a:t>Β. </a:t>
            </a:r>
            <a:r>
              <a:rPr lang="el-GR" sz="1600" u="sng">
                <a:solidFill>
                  <a:schemeClr val="tx2"/>
                </a:solidFill>
              </a:rPr>
              <a:t>Εκτίμηση Παραμέτρων</a:t>
            </a:r>
            <a:r>
              <a:rPr lang="el-GR" sz="1600">
                <a:solidFill>
                  <a:schemeClr val="tx2"/>
                </a:solidFill>
              </a:rPr>
              <a:t> </a:t>
            </a:r>
          </a:p>
          <a:p>
            <a:pPr algn="just"/>
            <a:endParaRPr lang="el-GR" sz="1600">
              <a:solidFill>
                <a:schemeClr val="tx2"/>
              </a:solidFill>
            </a:endParaRPr>
          </a:p>
          <a:p>
            <a:pPr algn="just"/>
            <a:r>
              <a:rPr lang="el-GR" sz="1600">
                <a:solidFill>
                  <a:srgbClr val="FF3300"/>
                </a:solidFill>
              </a:rPr>
              <a:t>γ. Εκτίμηση ποσοστού των Μονάδων του Πληθυσμού που ανήκουν σε μια συγκεκριμένη κατηγορία</a:t>
            </a:r>
          </a:p>
          <a:p>
            <a:pPr algn="just"/>
            <a:endParaRPr lang="el-GR" sz="1600">
              <a:solidFill>
                <a:srgbClr val="FF3300"/>
              </a:solidFill>
            </a:endParaRPr>
          </a:p>
          <a:p>
            <a:pPr algn="just"/>
            <a:r>
              <a:rPr lang="el-GR" sz="1400"/>
              <a:t>Ν: Μέγεθος Πληθυσμού</a:t>
            </a:r>
          </a:p>
          <a:p>
            <a:pPr algn="just"/>
            <a:r>
              <a:rPr lang="el-GR" sz="1400"/>
              <a:t>Ν</a:t>
            </a:r>
            <a:r>
              <a:rPr lang="el-GR" sz="1400" baseline="-25000"/>
              <a:t>Α</a:t>
            </a:r>
            <a:r>
              <a:rPr lang="el-GR" sz="1400"/>
              <a:t>: Αριθμός Μονάδων Πληθυσμού που ανήκουν σε συγκεκριμένη κατηγορία</a:t>
            </a:r>
          </a:p>
          <a:p>
            <a:pPr algn="just"/>
            <a:r>
              <a:rPr lang="el-GR" sz="1400"/>
              <a:t>Ν</a:t>
            </a:r>
            <a:r>
              <a:rPr lang="el-GR" sz="1400" baseline="-25000"/>
              <a:t>Α</a:t>
            </a:r>
            <a:r>
              <a:rPr lang="el-GR" sz="1400" baseline="30000"/>
              <a:t>(</a:t>
            </a:r>
            <a:r>
              <a:rPr lang="en-US" sz="1400" baseline="30000"/>
              <a:t>i</a:t>
            </a:r>
            <a:r>
              <a:rPr lang="el-GR" sz="1400" baseline="30000"/>
              <a:t>)</a:t>
            </a:r>
            <a:r>
              <a:rPr lang="el-GR" sz="1400"/>
              <a:t>: Αριθμός Μονάδων του Στρώματος </a:t>
            </a:r>
            <a:r>
              <a:rPr lang="en-US" sz="1400"/>
              <a:t>i</a:t>
            </a:r>
            <a:r>
              <a:rPr lang="el-GR" sz="1400"/>
              <a:t> του Πληθυσμού που ανήκουν σε συγκεκριμένη κατηγορία</a:t>
            </a:r>
            <a:r>
              <a:rPr lang="el-GR"/>
              <a:t> </a:t>
            </a:r>
            <a:endParaRPr lang="en-US" sz="1600">
              <a:solidFill>
                <a:schemeClr val="tx2"/>
              </a:solidFill>
            </a:endParaRPr>
          </a:p>
        </p:txBody>
      </p:sp>
      <p:sp>
        <p:nvSpPr>
          <p:cNvPr id="178179"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7818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818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818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818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818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818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78190" name="Picture 14"/>
          <p:cNvPicPr>
            <a:picLocks noChangeAspect="1" noChangeArrowheads="1"/>
          </p:cNvPicPr>
          <p:nvPr/>
        </p:nvPicPr>
        <p:blipFill>
          <a:blip r:embed="rId3" cstate="print"/>
          <a:srcRect/>
          <a:stretch>
            <a:fillRect/>
          </a:stretch>
        </p:blipFill>
        <p:spPr bwMode="auto">
          <a:xfrm>
            <a:off x="611188" y="3571875"/>
            <a:ext cx="5278437" cy="1698625"/>
          </a:xfrm>
          <a:prstGeom prst="rect">
            <a:avLst/>
          </a:prstGeom>
          <a:noFill/>
          <a:ln w="9525">
            <a:noFill/>
            <a:miter lim="800000"/>
            <a:headEnd/>
            <a:tailEnd/>
          </a:ln>
          <a:effectLst/>
        </p:spPr>
      </p:pic>
      <p:pic>
        <p:nvPicPr>
          <p:cNvPr id="178193" name="Picture 17"/>
          <p:cNvPicPr>
            <a:picLocks noChangeAspect="1" noChangeArrowheads="1"/>
          </p:cNvPicPr>
          <p:nvPr/>
        </p:nvPicPr>
        <p:blipFill>
          <a:blip r:embed="rId4" cstate="print"/>
          <a:srcRect/>
          <a:stretch>
            <a:fillRect/>
          </a:stretch>
        </p:blipFill>
        <p:spPr bwMode="auto">
          <a:xfrm>
            <a:off x="3419475" y="3571875"/>
            <a:ext cx="5278438" cy="765175"/>
          </a:xfrm>
          <a:prstGeom prst="rect">
            <a:avLst/>
          </a:prstGeom>
          <a:noFill/>
          <a:ln w="9525">
            <a:noFill/>
            <a:miter lim="800000"/>
            <a:headEnd/>
            <a:tailEnd/>
          </a:ln>
          <a:effectLst/>
        </p:spPr>
      </p:pic>
      <p:pic>
        <p:nvPicPr>
          <p:cNvPr id="178194" name="Picture 18"/>
          <p:cNvPicPr>
            <a:picLocks noChangeAspect="1" noChangeArrowheads="1"/>
          </p:cNvPicPr>
          <p:nvPr/>
        </p:nvPicPr>
        <p:blipFill>
          <a:blip r:embed="rId5" cstate="print"/>
          <a:srcRect/>
          <a:stretch>
            <a:fillRect/>
          </a:stretch>
        </p:blipFill>
        <p:spPr bwMode="auto">
          <a:xfrm>
            <a:off x="3419475" y="4508500"/>
            <a:ext cx="5278438" cy="611188"/>
          </a:xfrm>
          <a:prstGeom prst="rect">
            <a:avLst/>
          </a:prstGeom>
          <a:noFill/>
          <a:ln w="9525">
            <a:noFill/>
            <a:miter lim="800000"/>
            <a:headEnd/>
            <a:tailEnd/>
          </a:ln>
          <a:effectLst/>
        </p:spPr>
      </p:pic>
      <p:pic>
        <p:nvPicPr>
          <p:cNvPr id="178195" name="Picture 19"/>
          <p:cNvPicPr>
            <a:picLocks noChangeAspect="1" noChangeArrowheads="1"/>
          </p:cNvPicPr>
          <p:nvPr/>
        </p:nvPicPr>
        <p:blipFill>
          <a:blip r:embed="rId6" cstate="print"/>
          <a:srcRect/>
          <a:stretch>
            <a:fillRect/>
          </a:stretch>
        </p:blipFill>
        <p:spPr bwMode="auto">
          <a:xfrm>
            <a:off x="611188" y="5084763"/>
            <a:ext cx="5278437" cy="1138237"/>
          </a:xfrm>
          <a:prstGeom prst="rect">
            <a:avLst/>
          </a:prstGeom>
          <a:noFill/>
          <a:ln w="9525">
            <a:noFill/>
            <a:miter lim="800000"/>
            <a:headEnd/>
            <a:tailEnd/>
          </a:ln>
          <a:effectLst/>
        </p:spPr>
      </p:pic>
      <p:pic>
        <p:nvPicPr>
          <p:cNvPr id="178196" name="Picture 20"/>
          <p:cNvPicPr>
            <a:picLocks noChangeAspect="1" noChangeArrowheads="1"/>
          </p:cNvPicPr>
          <p:nvPr/>
        </p:nvPicPr>
        <p:blipFill>
          <a:blip r:embed="rId7" cstate="print"/>
          <a:srcRect/>
          <a:stretch>
            <a:fillRect/>
          </a:stretch>
        </p:blipFill>
        <p:spPr bwMode="auto">
          <a:xfrm>
            <a:off x="3348038" y="5373688"/>
            <a:ext cx="5278437" cy="985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ChangeArrowheads="1"/>
          </p:cNvSpPr>
          <p:nvPr/>
        </p:nvSpPr>
        <p:spPr bwMode="auto">
          <a:xfrm>
            <a:off x="539750" y="1516063"/>
            <a:ext cx="7993063" cy="1952625"/>
          </a:xfrm>
          <a:prstGeom prst="rect">
            <a:avLst/>
          </a:prstGeom>
          <a:noFill/>
          <a:ln w="9525">
            <a:noFill/>
            <a:miter lim="800000"/>
            <a:headEnd/>
            <a:tailEnd/>
          </a:ln>
        </p:spPr>
        <p:txBody>
          <a:bodyPr anchor="ctr">
            <a:spAutoFit/>
          </a:bodyPr>
          <a:lstStyle/>
          <a:p>
            <a:pPr algn="just"/>
            <a:r>
              <a:rPr lang="el-GR" sz="1600">
                <a:solidFill>
                  <a:schemeClr val="tx2"/>
                </a:solidFill>
              </a:rPr>
              <a:t>Β. </a:t>
            </a:r>
            <a:r>
              <a:rPr lang="el-GR" sz="1600" u="sng">
                <a:solidFill>
                  <a:schemeClr val="tx2"/>
                </a:solidFill>
              </a:rPr>
              <a:t>Εκτίμηση Παραμέτρων</a:t>
            </a:r>
            <a:r>
              <a:rPr lang="el-GR" sz="1600">
                <a:solidFill>
                  <a:schemeClr val="tx2"/>
                </a:solidFill>
              </a:rPr>
              <a:t> </a:t>
            </a:r>
          </a:p>
          <a:p>
            <a:pPr algn="just"/>
            <a:endParaRPr lang="el-GR" sz="1600">
              <a:solidFill>
                <a:schemeClr val="tx2"/>
              </a:solidFill>
            </a:endParaRPr>
          </a:p>
          <a:p>
            <a:pPr algn="just"/>
            <a:r>
              <a:rPr lang="el-GR" sz="1600">
                <a:solidFill>
                  <a:srgbClr val="FF3300"/>
                </a:solidFill>
              </a:rPr>
              <a:t>γ. Εκτίμηση Συνολικού Αριθμού Μονάδων Πληθυσμού που ανήκουν σε μια συγκεκριμένη κατηγορία </a:t>
            </a:r>
          </a:p>
          <a:p>
            <a:pPr algn="just"/>
            <a:endParaRPr lang="el-GR" sz="1600">
              <a:solidFill>
                <a:srgbClr val="FF3300"/>
              </a:solidFill>
            </a:endParaRPr>
          </a:p>
          <a:p>
            <a:pPr algn="just"/>
            <a:r>
              <a:rPr lang="el-GR" sz="1400"/>
              <a:t>Ν: Μέγεθος Πληθυσμού</a:t>
            </a:r>
          </a:p>
          <a:p>
            <a:pPr algn="just"/>
            <a:r>
              <a:rPr lang="el-GR" sz="1400"/>
              <a:t>Ν</a:t>
            </a:r>
            <a:r>
              <a:rPr lang="el-GR" sz="1400" baseline="-25000"/>
              <a:t>Α</a:t>
            </a:r>
            <a:r>
              <a:rPr lang="el-GR" sz="1400"/>
              <a:t>: Αριθμός Μονάδων Πληθυσμού που ανήκουν σε συγκεκριμένη κατηγορία</a:t>
            </a:r>
          </a:p>
          <a:p>
            <a:pPr algn="just"/>
            <a:r>
              <a:rPr lang="el-GR" sz="1400"/>
              <a:t>Ν</a:t>
            </a:r>
            <a:r>
              <a:rPr lang="el-GR" sz="1400" baseline="-25000"/>
              <a:t>Α</a:t>
            </a:r>
            <a:r>
              <a:rPr lang="el-GR" sz="1400" baseline="30000"/>
              <a:t>(</a:t>
            </a:r>
            <a:r>
              <a:rPr lang="en-US" sz="1400" baseline="30000"/>
              <a:t>i</a:t>
            </a:r>
            <a:r>
              <a:rPr lang="el-GR" sz="1400" baseline="30000"/>
              <a:t>)</a:t>
            </a:r>
            <a:r>
              <a:rPr lang="el-GR" sz="1400"/>
              <a:t>: Αριθμός Μονάδων του Στρώματος </a:t>
            </a:r>
            <a:r>
              <a:rPr lang="en-US" sz="1400"/>
              <a:t>i</a:t>
            </a:r>
            <a:r>
              <a:rPr lang="el-GR" sz="1400"/>
              <a:t> του Πληθυσμού που ανήκουν σε συγκεκριμένη κατηγορία</a:t>
            </a:r>
            <a:endParaRPr lang="en-US" sz="1400"/>
          </a:p>
        </p:txBody>
      </p:sp>
      <p:sp>
        <p:nvSpPr>
          <p:cNvPr id="182275"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822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227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22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227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2280"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228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pic>
        <p:nvPicPr>
          <p:cNvPr id="182287" name="Picture 15"/>
          <p:cNvPicPr>
            <a:picLocks noChangeAspect="1" noChangeArrowheads="1"/>
          </p:cNvPicPr>
          <p:nvPr/>
        </p:nvPicPr>
        <p:blipFill>
          <a:blip r:embed="rId3" cstate="print"/>
          <a:srcRect/>
          <a:stretch>
            <a:fillRect/>
          </a:stretch>
        </p:blipFill>
        <p:spPr bwMode="auto">
          <a:xfrm>
            <a:off x="1547813" y="3573463"/>
            <a:ext cx="5278437" cy="263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468313" y="1844675"/>
            <a:ext cx="7993062" cy="915988"/>
          </a:xfrm>
          <a:prstGeom prst="rect">
            <a:avLst/>
          </a:prstGeom>
          <a:noFill/>
          <a:ln w="9525">
            <a:noFill/>
            <a:miter lim="800000"/>
            <a:headEnd/>
            <a:tailEnd/>
          </a:ln>
        </p:spPr>
        <p:txBody>
          <a:bodyPr anchor="ctr">
            <a:spAutoFit/>
          </a:bodyPr>
          <a:lstStyle/>
          <a:p>
            <a:pPr algn="just"/>
            <a:r>
              <a:rPr lang="el-GR">
                <a:solidFill>
                  <a:schemeClr val="tx2"/>
                </a:solidFill>
              </a:rPr>
              <a:t>Γ. </a:t>
            </a:r>
            <a:r>
              <a:rPr lang="el-GR" u="sng">
                <a:solidFill>
                  <a:schemeClr val="tx2"/>
                </a:solidFill>
              </a:rPr>
              <a:t>Μέγεθος Δείγματος</a:t>
            </a:r>
            <a:r>
              <a:rPr lang="el-GR">
                <a:solidFill>
                  <a:schemeClr val="tx2"/>
                </a:solidFill>
              </a:rPr>
              <a:t> </a:t>
            </a:r>
          </a:p>
          <a:p>
            <a:pPr algn="just"/>
            <a:endParaRPr lang="el-GR">
              <a:solidFill>
                <a:schemeClr val="tx2"/>
              </a:solidFill>
            </a:endParaRPr>
          </a:p>
          <a:p>
            <a:pPr algn="just"/>
            <a:r>
              <a:rPr lang="el-GR"/>
              <a:t>Ορισμένοι Συμβολισμοί</a:t>
            </a:r>
            <a:endParaRPr lang="en-US"/>
          </a:p>
        </p:txBody>
      </p:sp>
      <p:sp>
        <p:nvSpPr>
          <p:cNvPr id="180227"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8022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2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3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3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3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3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0234"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pic>
        <p:nvPicPr>
          <p:cNvPr id="180235" name="Picture 11"/>
          <p:cNvPicPr>
            <a:picLocks noChangeAspect="1" noChangeArrowheads="1"/>
          </p:cNvPicPr>
          <p:nvPr/>
        </p:nvPicPr>
        <p:blipFill>
          <a:blip r:embed="rId3" cstate="print"/>
          <a:srcRect/>
          <a:stretch>
            <a:fillRect/>
          </a:stretch>
        </p:blipFill>
        <p:spPr bwMode="auto">
          <a:xfrm>
            <a:off x="971550" y="2924175"/>
            <a:ext cx="5761038"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ChangeArrowheads="1"/>
          </p:cNvSpPr>
          <p:nvPr/>
        </p:nvSpPr>
        <p:spPr bwMode="auto">
          <a:xfrm>
            <a:off x="468313" y="1628775"/>
            <a:ext cx="7993062" cy="915988"/>
          </a:xfrm>
          <a:prstGeom prst="rect">
            <a:avLst/>
          </a:prstGeom>
          <a:noFill/>
          <a:ln w="9525">
            <a:noFill/>
            <a:miter lim="800000"/>
            <a:headEnd/>
            <a:tailEnd/>
          </a:ln>
        </p:spPr>
        <p:txBody>
          <a:bodyPr anchor="ctr">
            <a:spAutoFit/>
          </a:bodyPr>
          <a:lstStyle/>
          <a:p>
            <a:pPr algn="just"/>
            <a:r>
              <a:rPr lang="el-GR">
                <a:solidFill>
                  <a:schemeClr val="tx2"/>
                </a:solidFill>
              </a:rPr>
              <a:t>Γ. </a:t>
            </a:r>
            <a:r>
              <a:rPr lang="el-GR" u="sng">
                <a:solidFill>
                  <a:schemeClr val="tx2"/>
                </a:solidFill>
              </a:rPr>
              <a:t>Μέγεθος Δείγματος</a:t>
            </a:r>
            <a:r>
              <a:rPr lang="el-GR">
                <a:solidFill>
                  <a:schemeClr val="tx2"/>
                </a:solidFill>
              </a:rPr>
              <a:t> </a:t>
            </a:r>
          </a:p>
          <a:p>
            <a:pPr algn="just"/>
            <a:endParaRPr lang="el-GR">
              <a:solidFill>
                <a:srgbClr val="FF3300"/>
              </a:solidFill>
            </a:endParaRPr>
          </a:p>
          <a:p>
            <a:pPr algn="just"/>
            <a:r>
              <a:rPr lang="el-GR">
                <a:solidFill>
                  <a:srgbClr val="FF3300"/>
                </a:solidFill>
              </a:rPr>
              <a:t>α. Μέγεθος Δείγματος όταν το Κόστος Δειγματοληψίας είναι προκαθορισμένο</a:t>
            </a:r>
          </a:p>
        </p:txBody>
      </p:sp>
      <p:sp>
        <p:nvSpPr>
          <p:cNvPr id="18432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843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2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2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2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2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2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4330"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pic>
        <p:nvPicPr>
          <p:cNvPr id="184336" name="Picture 16"/>
          <p:cNvPicPr>
            <a:picLocks noChangeAspect="1" noChangeArrowheads="1"/>
          </p:cNvPicPr>
          <p:nvPr/>
        </p:nvPicPr>
        <p:blipFill>
          <a:blip r:embed="rId3" cstate="print"/>
          <a:srcRect/>
          <a:stretch>
            <a:fillRect/>
          </a:stretch>
        </p:blipFill>
        <p:spPr bwMode="auto">
          <a:xfrm>
            <a:off x="1908175" y="4221163"/>
            <a:ext cx="1695450" cy="876300"/>
          </a:xfrm>
          <a:prstGeom prst="rect">
            <a:avLst/>
          </a:prstGeom>
          <a:noFill/>
          <a:ln w="9525">
            <a:noFill/>
            <a:miter lim="800000"/>
            <a:headEnd/>
            <a:tailEnd/>
          </a:ln>
          <a:effectLst/>
        </p:spPr>
      </p:pic>
      <p:pic>
        <p:nvPicPr>
          <p:cNvPr id="184337" name="Picture 17"/>
          <p:cNvPicPr>
            <a:picLocks noChangeAspect="1" noChangeArrowheads="1"/>
          </p:cNvPicPr>
          <p:nvPr/>
        </p:nvPicPr>
        <p:blipFill>
          <a:blip r:embed="rId4" cstate="print"/>
          <a:srcRect/>
          <a:stretch>
            <a:fillRect/>
          </a:stretch>
        </p:blipFill>
        <p:spPr bwMode="auto">
          <a:xfrm>
            <a:off x="1908175" y="5516563"/>
            <a:ext cx="1524000" cy="438150"/>
          </a:xfrm>
          <a:prstGeom prst="rect">
            <a:avLst/>
          </a:prstGeom>
          <a:noFill/>
          <a:ln w="9525">
            <a:noFill/>
            <a:miter lim="800000"/>
            <a:headEnd/>
            <a:tailEnd/>
          </a:ln>
          <a:effectLst/>
        </p:spPr>
      </p:pic>
      <p:sp>
        <p:nvSpPr>
          <p:cNvPr id="184338" name="Text Box 18"/>
          <p:cNvSpPr txBox="1">
            <a:spLocks noChangeArrowheads="1"/>
          </p:cNvSpPr>
          <p:nvPr/>
        </p:nvSpPr>
        <p:spPr bwMode="auto">
          <a:xfrm>
            <a:off x="1331913" y="3789363"/>
            <a:ext cx="863600" cy="274637"/>
          </a:xfrm>
          <a:prstGeom prst="rect">
            <a:avLst/>
          </a:prstGeom>
          <a:noFill/>
          <a:ln w="9525">
            <a:noFill/>
            <a:miter lim="800000"/>
            <a:headEnd/>
            <a:tailEnd/>
          </a:ln>
          <a:effectLst/>
        </p:spPr>
        <p:txBody>
          <a:bodyPr>
            <a:spAutoFit/>
          </a:bodyPr>
          <a:lstStyle/>
          <a:p>
            <a:pPr>
              <a:spcBef>
                <a:spcPct val="50000"/>
              </a:spcBef>
            </a:pPr>
            <a:r>
              <a:rPr lang="el-GR" sz="1200" i="1"/>
              <a:t>όπου</a:t>
            </a:r>
          </a:p>
        </p:txBody>
      </p:sp>
      <p:pic>
        <p:nvPicPr>
          <p:cNvPr id="184339" name="Picture 19"/>
          <p:cNvPicPr>
            <a:picLocks noChangeAspect="1" noChangeArrowheads="1"/>
          </p:cNvPicPr>
          <p:nvPr/>
        </p:nvPicPr>
        <p:blipFill>
          <a:blip r:embed="rId5" cstate="print"/>
          <a:srcRect/>
          <a:stretch>
            <a:fillRect/>
          </a:stretch>
        </p:blipFill>
        <p:spPr bwMode="auto">
          <a:xfrm>
            <a:off x="1979613" y="2852738"/>
            <a:ext cx="1371600" cy="695325"/>
          </a:xfrm>
          <a:prstGeom prst="rect">
            <a:avLst/>
          </a:prstGeom>
          <a:noFill/>
          <a:ln w="9525">
            <a:noFill/>
            <a:miter lim="800000"/>
            <a:headEnd/>
            <a:tailEnd/>
          </a:ln>
          <a:effectLst/>
        </p:spPr>
      </p:pic>
      <p:pic>
        <p:nvPicPr>
          <p:cNvPr id="184340" name="Picture 20"/>
          <p:cNvPicPr>
            <a:picLocks noChangeAspect="1" noChangeArrowheads="1"/>
          </p:cNvPicPr>
          <p:nvPr/>
        </p:nvPicPr>
        <p:blipFill>
          <a:blip r:embed="rId6" cstate="print"/>
          <a:srcRect/>
          <a:stretch>
            <a:fillRect/>
          </a:stretch>
        </p:blipFill>
        <p:spPr bwMode="auto">
          <a:xfrm>
            <a:off x="3635375" y="2997200"/>
            <a:ext cx="5273675" cy="153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ChangeArrowheads="1"/>
          </p:cNvSpPr>
          <p:nvPr/>
        </p:nvSpPr>
        <p:spPr bwMode="auto">
          <a:xfrm>
            <a:off x="468313" y="1492250"/>
            <a:ext cx="7993062" cy="1190625"/>
          </a:xfrm>
          <a:prstGeom prst="rect">
            <a:avLst/>
          </a:prstGeom>
          <a:noFill/>
          <a:ln w="9525">
            <a:noFill/>
            <a:miter lim="800000"/>
            <a:headEnd/>
            <a:tailEnd/>
          </a:ln>
        </p:spPr>
        <p:txBody>
          <a:bodyPr anchor="ctr">
            <a:spAutoFit/>
          </a:bodyPr>
          <a:lstStyle/>
          <a:p>
            <a:pPr algn="just"/>
            <a:r>
              <a:rPr lang="el-GR">
                <a:solidFill>
                  <a:schemeClr val="tx2"/>
                </a:solidFill>
              </a:rPr>
              <a:t>Γ. </a:t>
            </a:r>
            <a:r>
              <a:rPr lang="el-GR" u="sng">
                <a:solidFill>
                  <a:schemeClr val="tx2"/>
                </a:solidFill>
              </a:rPr>
              <a:t>Μέγεθος Δείγματος</a:t>
            </a:r>
            <a:r>
              <a:rPr lang="el-GR">
                <a:solidFill>
                  <a:schemeClr val="tx2"/>
                </a:solidFill>
              </a:rPr>
              <a:t> </a:t>
            </a:r>
          </a:p>
          <a:p>
            <a:pPr algn="just"/>
            <a:endParaRPr lang="el-GR">
              <a:solidFill>
                <a:srgbClr val="FF3300"/>
              </a:solidFill>
            </a:endParaRPr>
          </a:p>
          <a:p>
            <a:pPr algn="just"/>
            <a:r>
              <a:rPr lang="el-GR">
                <a:solidFill>
                  <a:srgbClr val="FF3300"/>
                </a:solidFill>
              </a:rPr>
              <a:t>β. Μέγεθος Δείγματος όταν η Διακύμανση της Εκτιμήτριας  είναι προκαθορισμένη </a:t>
            </a:r>
          </a:p>
        </p:txBody>
      </p:sp>
      <p:sp>
        <p:nvSpPr>
          <p:cNvPr id="186371"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863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5"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6378"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pic>
        <p:nvPicPr>
          <p:cNvPr id="186381" name="Picture 13"/>
          <p:cNvPicPr>
            <a:picLocks noChangeAspect="1" noChangeArrowheads="1"/>
          </p:cNvPicPr>
          <p:nvPr/>
        </p:nvPicPr>
        <p:blipFill>
          <a:blip r:embed="rId3" cstate="print"/>
          <a:srcRect/>
          <a:stretch>
            <a:fillRect/>
          </a:stretch>
        </p:blipFill>
        <p:spPr bwMode="auto">
          <a:xfrm>
            <a:off x="3132138" y="3141663"/>
            <a:ext cx="160972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21851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ChangeArrowheads="1"/>
          </p:cNvSpPr>
          <p:nvPr/>
        </p:nvSpPr>
        <p:spPr bwMode="auto">
          <a:xfrm>
            <a:off x="468313" y="1492250"/>
            <a:ext cx="7993062" cy="1190625"/>
          </a:xfrm>
          <a:prstGeom prst="rect">
            <a:avLst/>
          </a:prstGeom>
          <a:noFill/>
          <a:ln w="9525">
            <a:noFill/>
            <a:miter lim="800000"/>
            <a:headEnd/>
            <a:tailEnd/>
          </a:ln>
        </p:spPr>
        <p:txBody>
          <a:bodyPr anchor="ctr">
            <a:spAutoFit/>
          </a:bodyPr>
          <a:lstStyle/>
          <a:p>
            <a:pPr algn="just"/>
            <a:r>
              <a:rPr lang="el-GR">
                <a:solidFill>
                  <a:schemeClr val="tx2"/>
                </a:solidFill>
              </a:rPr>
              <a:t>Γ. </a:t>
            </a:r>
            <a:r>
              <a:rPr lang="el-GR" u="sng">
                <a:solidFill>
                  <a:schemeClr val="tx2"/>
                </a:solidFill>
              </a:rPr>
              <a:t>Μέγεθος Δείγματος</a:t>
            </a:r>
            <a:r>
              <a:rPr lang="el-GR">
                <a:solidFill>
                  <a:schemeClr val="tx2"/>
                </a:solidFill>
              </a:rPr>
              <a:t> </a:t>
            </a:r>
          </a:p>
          <a:p>
            <a:pPr algn="just"/>
            <a:endParaRPr lang="el-GR">
              <a:solidFill>
                <a:srgbClr val="FF3300"/>
              </a:solidFill>
            </a:endParaRPr>
          </a:p>
          <a:p>
            <a:pPr algn="just"/>
            <a:r>
              <a:rPr lang="el-GR">
                <a:solidFill>
                  <a:srgbClr val="FF3300"/>
                </a:solidFill>
              </a:rPr>
              <a:t>γ. Μέγεθος Δείγματος όταν το Ποσοστό των Μονάδων </a:t>
            </a:r>
            <a:r>
              <a:rPr lang="en-US">
                <a:solidFill>
                  <a:srgbClr val="FF3300"/>
                </a:solidFill>
              </a:rPr>
              <a:t>wi</a:t>
            </a:r>
            <a:r>
              <a:rPr lang="el-GR">
                <a:solidFill>
                  <a:srgbClr val="FF3300"/>
                </a:solidFill>
              </a:rPr>
              <a:t>% από κάθε στρώμα </a:t>
            </a:r>
            <a:r>
              <a:rPr lang="en-US">
                <a:solidFill>
                  <a:srgbClr val="FF3300"/>
                </a:solidFill>
              </a:rPr>
              <a:t>i</a:t>
            </a:r>
            <a:r>
              <a:rPr lang="el-GR">
                <a:solidFill>
                  <a:srgbClr val="FF3300"/>
                </a:solidFill>
              </a:rPr>
              <a:t> είναι προκαθορισμένο </a:t>
            </a:r>
          </a:p>
        </p:txBody>
      </p:sp>
      <p:sp>
        <p:nvSpPr>
          <p:cNvPr id="188419"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a:solidFill>
                  <a:schemeClr val="tx2"/>
                </a:solidFill>
              </a:rPr>
              <a:t>Στρωματοποιημένη Τυχαία</a:t>
            </a:r>
            <a:r>
              <a:rPr lang="el-GR"/>
              <a:t> </a:t>
            </a:r>
            <a:r>
              <a:rPr lang="el-GR" sz="2800">
                <a:solidFill>
                  <a:schemeClr val="tx2"/>
                </a:solidFill>
              </a:rPr>
              <a:t>Δειγματοληψία </a:t>
            </a:r>
            <a:r>
              <a:rPr lang="el-GR" sz="2400" i="1">
                <a:solidFill>
                  <a:schemeClr val="tx2"/>
                </a:solidFill>
              </a:rPr>
              <a:t>(</a:t>
            </a:r>
            <a:r>
              <a:rPr lang="en-US" sz="2400" i="1">
                <a:solidFill>
                  <a:schemeClr val="tx2"/>
                </a:solidFill>
              </a:rPr>
              <a:t>Stratified</a:t>
            </a:r>
            <a:r>
              <a:rPr lang="el-GR" sz="2400" i="1">
                <a:solidFill>
                  <a:schemeClr val="tx2"/>
                </a:solidFill>
              </a:rPr>
              <a:t> </a:t>
            </a:r>
            <a:r>
              <a:rPr lang="en-GB" sz="2400" i="1">
                <a:solidFill>
                  <a:schemeClr val="tx2"/>
                </a:solidFill>
              </a:rPr>
              <a:t>Random Sampling</a:t>
            </a:r>
            <a:r>
              <a:rPr lang="el-GR" sz="2400" i="1">
                <a:solidFill>
                  <a:schemeClr val="tx2"/>
                </a:solidFill>
              </a:rPr>
              <a:t>)</a:t>
            </a:r>
          </a:p>
        </p:txBody>
      </p:sp>
      <p:sp>
        <p:nvSpPr>
          <p:cNvPr id="18842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88426"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pic>
        <p:nvPicPr>
          <p:cNvPr id="188428" name="Picture 12"/>
          <p:cNvPicPr>
            <a:picLocks noChangeAspect="1" noChangeArrowheads="1"/>
          </p:cNvPicPr>
          <p:nvPr/>
        </p:nvPicPr>
        <p:blipFill>
          <a:blip r:embed="rId3" cstate="print"/>
          <a:srcRect/>
          <a:stretch>
            <a:fillRect/>
          </a:stretch>
        </p:blipFill>
        <p:spPr bwMode="auto">
          <a:xfrm>
            <a:off x="2843213" y="2852738"/>
            <a:ext cx="3028950" cy="1123950"/>
          </a:xfrm>
          <a:prstGeom prst="rect">
            <a:avLst/>
          </a:prstGeom>
          <a:noFill/>
          <a:ln w="9525">
            <a:noFill/>
            <a:miter lim="800000"/>
            <a:headEnd/>
            <a:tailEnd/>
          </a:ln>
          <a:effectLst/>
        </p:spPr>
      </p:pic>
      <p:pic>
        <p:nvPicPr>
          <p:cNvPr id="188429" name="Picture 13"/>
          <p:cNvPicPr>
            <a:picLocks noChangeAspect="1" noChangeArrowheads="1"/>
          </p:cNvPicPr>
          <p:nvPr/>
        </p:nvPicPr>
        <p:blipFill>
          <a:blip r:embed="rId4" cstate="print"/>
          <a:srcRect/>
          <a:stretch>
            <a:fillRect/>
          </a:stretch>
        </p:blipFill>
        <p:spPr bwMode="auto">
          <a:xfrm>
            <a:off x="2268538" y="4365625"/>
            <a:ext cx="5278437" cy="99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l-GR"/>
              <a:t>Ασκήσεις</a:t>
            </a:r>
          </a:p>
        </p:txBody>
      </p:sp>
      <p:sp>
        <p:nvSpPr>
          <p:cNvPr id="191491" name="Rectangle 3"/>
          <p:cNvSpPr>
            <a:spLocks noGrp="1" noChangeArrowheads="1"/>
          </p:cNvSpPr>
          <p:nvPr>
            <p:ph type="body" idx="1"/>
          </p:nvPr>
        </p:nvSpPr>
        <p:spPr/>
        <p:txBody>
          <a:bodyPr/>
          <a:lstStyle/>
          <a:p>
            <a:pPr marL="0" indent="0">
              <a:buFont typeface="Wingdings" pitchFamily="2" charset="2"/>
              <a:buNone/>
            </a:pPr>
            <a:r>
              <a:rPr lang="el-GR" b="1" u="sng"/>
              <a:t>ΑΣΚΗΣΗ 6</a:t>
            </a:r>
            <a:r>
              <a:rPr lang="en-US" b="1" u="sng"/>
              <a:t> – </a:t>
            </a:r>
            <a:r>
              <a:rPr lang="el-GR" b="1" u="sng"/>
              <a:t>Διαδίκτυο </a:t>
            </a:r>
          </a:p>
          <a:p>
            <a:pPr marL="0" indent="0">
              <a:buFont typeface="Wingdings" pitchFamily="2" charset="2"/>
              <a:buNone/>
            </a:pPr>
            <a:endParaRPr lang="el-GR"/>
          </a:p>
        </p:txBody>
      </p:sp>
      <p:pic>
        <p:nvPicPr>
          <p:cNvPr id="191492" name="Picture 4"/>
          <p:cNvPicPr>
            <a:picLocks noChangeAspect="1" noChangeArrowheads="1"/>
          </p:cNvPicPr>
          <p:nvPr/>
        </p:nvPicPr>
        <p:blipFill>
          <a:blip r:embed="rId2" cstate="print"/>
          <a:srcRect/>
          <a:stretch>
            <a:fillRect/>
          </a:stretch>
        </p:blipFill>
        <p:spPr bwMode="auto">
          <a:xfrm>
            <a:off x="827088" y="2565400"/>
            <a:ext cx="5273675" cy="309721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l-GR"/>
              <a:t>Ασκήσεις</a:t>
            </a:r>
          </a:p>
        </p:txBody>
      </p:sp>
      <p:sp>
        <p:nvSpPr>
          <p:cNvPr id="192515" name="Rectangle 3"/>
          <p:cNvSpPr>
            <a:spLocks noGrp="1" noChangeArrowheads="1"/>
          </p:cNvSpPr>
          <p:nvPr>
            <p:ph type="body" idx="1"/>
          </p:nvPr>
        </p:nvSpPr>
        <p:spPr>
          <a:xfrm>
            <a:off x="755650" y="1412875"/>
            <a:ext cx="7696200" cy="4176713"/>
          </a:xfrm>
        </p:spPr>
        <p:txBody>
          <a:bodyPr/>
          <a:lstStyle/>
          <a:p>
            <a:pPr marL="0" indent="0">
              <a:buFont typeface="Wingdings" pitchFamily="2" charset="2"/>
              <a:buNone/>
            </a:pPr>
            <a:r>
              <a:rPr lang="el-GR" b="1" u="sng"/>
              <a:t>ΑΣΚΗΣΗ 7</a:t>
            </a:r>
            <a:r>
              <a:rPr lang="en-US" b="1" u="sng"/>
              <a:t> – </a:t>
            </a:r>
            <a:r>
              <a:rPr lang="el-GR" b="1" u="sng"/>
              <a:t>Διαδίκτυο </a:t>
            </a:r>
          </a:p>
          <a:p>
            <a:pPr marL="0" indent="0">
              <a:buFont typeface="Wingdings" pitchFamily="2" charset="2"/>
              <a:buNone/>
            </a:pPr>
            <a:endParaRPr lang="el-GR"/>
          </a:p>
          <a:p>
            <a:pPr marL="0" indent="0" algn="just">
              <a:buFont typeface="Wingdings" pitchFamily="2" charset="2"/>
              <a:buNone/>
            </a:pPr>
            <a:endParaRPr lang="el-GR"/>
          </a:p>
        </p:txBody>
      </p:sp>
      <p:pic>
        <p:nvPicPr>
          <p:cNvPr id="192517" name="Picture 5"/>
          <p:cNvPicPr>
            <a:picLocks noChangeAspect="1" noChangeArrowheads="1"/>
          </p:cNvPicPr>
          <p:nvPr/>
        </p:nvPicPr>
        <p:blipFill>
          <a:blip r:embed="rId2" cstate="print"/>
          <a:srcRect/>
          <a:stretch>
            <a:fillRect/>
          </a:stretch>
        </p:blipFill>
        <p:spPr bwMode="auto">
          <a:xfrm>
            <a:off x="611188" y="1844675"/>
            <a:ext cx="7088187" cy="44640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l-GR"/>
              <a:t>Ασκήσεις</a:t>
            </a:r>
          </a:p>
        </p:txBody>
      </p:sp>
      <p:sp>
        <p:nvSpPr>
          <p:cNvPr id="193539" name="Rectangle 3"/>
          <p:cNvSpPr>
            <a:spLocks noGrp="1" noChangeArrowheads="1"/>
          </p:cNvSpPr>
          <p:nvPr>
            <p:ph type="body" idx="1"/>
          </p:nvPr>
        </p:nvSpPr>
        <p:spPr>
          <a:xfrm>
            <a:off x="755650" y="1412875"/>
            <a:ext cx="7696200" cy="4176713"/>
          </a:xfrm>
        </p:spPr>
        <p:txBody>
          <a:bodyPr/>
          <a:lstStyle/>
          <a:p>
            <a:pPr marL="0" indent="0">
              <a:buFont typeface="Wingdings" pitchFamily="2" charset="2"/>
              <a:buNone/>
            </a:pPr>
            <a:r>
              <a:rPr lang="el-GR" b="1" u="sng"/>
              <a:t>ΑΣΚΗΣΗ 8</a:t>
            </a:r>
            <a:r>
              <a:rPr lang="en-US" b="1" u="sng"/>
              <a:t> – </a:t>
            </a:r>
            <a:r>
              <a:rPr lang="el-GR" b="1" u="sng"/>
              <a:t>Διαδίκτυο </a:t>
            </a:r>
          </a:p>
          <a:p>
            <a:pPr marL="0" indent="0">
              <a:buFont typeface="Wingdings" pitchFamily="2" charset="2"/>
              <a:buNone/>
            </a:pPr>
            <a:endParaRPr lang="el-GR"/>
          </a:p>
          <a:p>
            <a:pPr marL="0" indent="0" algn="just">
              <a:buFont typeface="Wingdings" pitchFamily="2" charset="2"/>
              <a:buNone/>
            </a:pPr>
            <a:endParaRPr lang="el-GR"/>
          </a:p>
        </p:txBody>
      </p:sp>
      <p:pic>
        <p:nvPicPr>
          <p:cNvPr id="193541" name="Picture 5"/>
          <p:cNvPicPr>
            <a:picLocks noChangeAspect="1" noChangeArrowheads="1"/>
          </p:cNvPicPr>
          <p:nvPr/>
        </p:nvPicPr>
        <p:blipFill>
          <a:blip r:embed="rId2" cstate="print"/>
          <a:srcRect/>
          <a:stretch>
            <a:fillRect/>
          </a:stretch>
        </p:blipFill>
        <p:spPr bwMode="auto">
          <a:xfrm>
            <a:off x="684213" y="1844675"/>
            <a:ext cx="5418137" cy="432593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t>Περιεχόμενα Διάλεξης</a:t>
            </a:r>
          </a:p>
        </p:txBody>
      </p:sp>
      <p:sp>
        <p:nvSpPr>
          <p:cNvPr id="70659" name="Rectangle 3"/>
          <p:cNvSpPr>
            <a:spLocks noGrp="1" noChangeArrowheads="1"/>
          </p:cNvSpPr>
          <p:nvPr>
            <p:ph type="body" idx="1"/>
          </p:nvPr>
        </p:nvSpPr>
        <p:spPr/>
        <p:txBody>
          <a:bodyPr/>
          <a:lstStyle/>
          <a:p>
            <a:pPr>
              <a:buClr>
                <a:schemeClr val="tx2"/>
              </a:buClr>
            </a:pPr>
            <a:r>
              <a:rPr lang="el-GR"/>
              <a:t>Απλή Τυχαία Δειγματοληψία</a:t>
            </a:r>
          </a:p>
          <a:p>
            <a:pPr>
              <a:buClr>
                <a:schemeClr val="tx2"/>
              </a:buClr>
              <a:buFont typeface="Wingdings" pitchFamily="2" charset="2"/>
              <a:buNone/>
            </a:pPr>
            <a:endParaRPr lang="el-GR"/>
          </a:p>
          <a:p>
            <a:pPr>
              <a:buClr>
                <a:schemeClr val="tx2"/>
              </a:buClr>
            </a:pPr>
            <a:r>
              <a:rPr lang="el-GR"/>
              <a:t>Στρωματοποιημένη Δειγματοληψία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13667" name="Rectangle 5"/>
          <p:cNvSpPr>
            <a:spLocks noChangeArrowheads="1"/>
          </p:cNvSpPr>
          <p:nvPr/>
        </p:nvSpPr>
        <p:spPr bwMode="auto">
          <a:xfrm>
            <a:off x="539750" y="1231900"/>
            <a:ext cx="7993063" cy="3113088"/>
          </a:xfrm>
          <a:prstGeom prst="rect">
            <a:avLst/>
          </a:prstGeom>
          <a:noFill/>
          <a:ln w="9525">
            <a:noFill/>
            <a:miter lim="800000"/>
            <a:headEnd/>
            <a:tailEnd/>
          </a:ln>
        </p:spPr>
        <p:txBody>
          <a:bodyPr anchor="ctr">
            <a:spAutoFit/>
          </a:bodyPr>
          <a:lstStyle/>
          <a:p>
            <a:pPr algn="just"/>
            <a:endParaRPr lang="el-GR"/>
          </a:p>
          <a:p>
            <a:pPr algn="just"/>
            <a:r>
              <a:rPr lang="el-GR" b="1" i="1">
                <a:solidFill>
                  <a:schemeClr val="tx2"/>
                </a:solidFill>
              </a:rPr>
              <a:t>Β. Προσδιορισμός Μεγέθους </a:t>
            </a:r>
            <a:r>
              <a:rPr lang="en-US" b="1" i="1">
                <a:solidFill>
                  <a:schemeClr val="tx2"/>
                </a:solidFill>
              </a:rPr>
              <a:t>n </a:t>
            </a:r>
            <a:r>
              <a:rPr lang="el-GR" b="1" i="1">
                <a:solidFill>
                  <a:schemeClr val="tx2"/>
                </a:solidFill>
              </a:rPr>
              <a:t>ενός Δείγματος</a:t>
            </a:r>
          </a:p>
          <a:p>
            <a:pPr algn="just"/>
            <a:endParaRPr lang="el-GR" b="1" i="1">
              <a:solidFill>
                <a:schemeClr val="tx2"/>
              </a:solidFill>
            </a:endParaRPr>
          </a:p>
          <a:p>
            <a:endParaRPr lang="el-GR" b="1" i="1">
              <a:solidFill>
                <a:schemeClr val="tx2"/>
              </a:solidFill>
            </a:endParaRPr>
          </a:p>
          <a:p>
            <a:pPr algn="just">
              <a:buClr>
                <a:schemeClr val="tx2"/>
              </a:buClr>
              <a:buFontTx/>
              <a:buChar char="•"/>
            </a:pPr>
            <a:r>
              <a:rPr lang="el-GR"/>
              <a:t>Δειγματοληψία για την εκτίμηση της Μέσης Τιμής ενός πληθυσμού</a:t>
            </a:r>
          </a:p>
          <a:p>
            <a:pPr algn="just">
              <a:buClr>
                <a:schemeClr val="tx2"/>
              </a:buClr>
              <a:buFontTx/>
              <a:buChar char="•"/>
            </a:pPr>
            <a:endParaRPr lang="el-GR"/>
          </a:p>
          <a:p>
            <a:pPr algn="just">
              <a:buClr>
                <a:schemeClr val="tx2"/>
              </a:buClr>
              <a:buFontTx/>
              <a:buChar char="•"/>
            </a:pPr>
            <a:r>
              <a:rPr lang="el-GR"/>
              <a:t>Δειγματοληψία για την εκτίμηση ποσοστού</a:t>
            </a:r>
            <a:endParaRPr lang="en-US"/>
          </a:p>
          <a:p>
            <a:pPr algn="just">
              <a:buClr>
                <a:schemeClr val="tx2"/>
              </a:buClr>
              <a:buFontTx/>
              <a:buChar char="•"/>
            </a:pPr>
            <a:endParaRPr lang="en-US"/>
          </a:p>
          <a:p>
            <a:pPr algn="just">
              <a:buClr>
                <a:schemeClr val="tx2"/>
              </a:buClr>
            </a:pPr>
            <a:r>
              <a:rPr lang="el-GR"/>
              <a:t>Η τιμή του </a:t>
            </a:r>
            <a:r>
              <a:rPr lang="en-US"/>
              <a:t>n</a:t>
            </a:r>
            <a:r>
              <a:rPr lang="el-GR"/>
              <a:t> σε κάθε περίπτωση εξαρτάται από το </a:t>
            </a:r>
            <a:r>
              <a:rPr lang="el-GR">
                <a:solidFill>
                  <a:schemeClr val="tx2"/>
                </a:solidFill>
              </a:rPr>
              <a:t>βαθμό ακριβείας</a:t>
            </a:r>
            <a:r>
              <a:rPr lang="el-GR"/>
              <a:t> με τον οποίο ο ερευνητής επιθυμεί να εκτιμήσει τη συγκεκριμένη παράμετρο του πληθυσμού. </a:t>
            </a:r>
            <a:endParaRPr lang="el-GR" b="1" i="1"/>
          </a:p>
        </p:txBody>
      </p:sp>
      <p:sp>
        <p:nvSpPr>
          <p:cNvPr id="11366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136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1367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39267" name="Rectangle 5"/>
          <p:cNvSpPr>
            <a:spLocks noChangeArrowheads="1"/>
          </p:cNvSpPr>
          <p:nvPr/>
        </p:nvSpPr>
        <p:spPr bwMode="auto">
          <a:xfrm>
            <a:off x="539750" y="1700213"/>
            <a:ext cx="7993063" cy="1465262"/>
          </a:xfrm>
          <a:prstGeom prst="rect">
            <a:avLst/>
          </a:prstGeom>
          <a:noFill/>
          <a:ln w="9525">
            <a:noFill/>
            <a:miter lim="800000"/>
            <a:headEnd/>
            <a:tailEnd/>
          </a:ln>
        </p:spPr>
        <p:txBody>
          <a:bodyPr anchor="ctr">
            <a:spAutoFit/>
          </a:bodyPr>
          <a:lstStyle/>
          <a:p>
            <a:pPr algn="just"/>
            <a:r>
              <a:rPr lang="el-GR" u="sng">
                <a:solidFill>
                  <a:schemeClr val="tx2"/>
                </a:solidFill>
              </a:rPr>
              <a:t>Δειγματοληψία για την εκτίμηση της Μέσης Τιμής ενός πληθυσμού</a:t>
            </a:r>
          </a:p>
          <a:p>
            <a:pPr algn="just">
              <a:buClr>
                <a:schemeClr val="tx2"/>
              </a:buClr>
            </a:pPr>
            <a:endParaRPr lang="el-GR"/>
          </a:p>
          <a:p>
            <a:pPr algn="just">
              <a:buClr>
                <a:schemeClr val="tx2"/>
              </a:buClr>
            </a:pPr>
            <a:r>
              <a:rPr lang="el-GR"/>
              <a:t>Γνωρίζουμε ότι η άγνωστη μέση τιμή μ του πληθυσμού με διακύμανση σ</a:t>
            </a:r>
            <a:r>
              <a:rPr lang="el-GR" baseline="30000"/>
              <a:t>2</a:t>
            </a:r>
            <a:r>
              <a:rPr lang="el-GR"/>
              <a:t> εκτιμάται από το δειγματικό μέσο      ενός απλού τυχαίου δείγματος μεγέθους </a:t>
            </a:r>
            <a:r>
              <a:rPr lang="en-US"/>
              <a:t>n</a:t>
            </a:r>
            <a:r>
              <a:rPr lang="el-GR"/>
              <a:t>. </a:t>
            </a:r>
          </a:p>
        </p:txBody>
      </p:sp>
      <p:sp>
        <p:nvSpPr>
          <p:cNvPr id="13926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392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39276"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9275" name="Object 11"/>
          <p:cNvGraphicFramePr>
            <a:graphicFrameLocks noChangeAspect="1"/>
          </p:cNvGraphicFramePr>
          <p:nvPr/>
        </p:nvGraphicFramePr>
        <p:xfrm>
          <a:off x="4140200" y="2565400"/>
          <a:ext cx="265113" cy="287338"/>
        </p:xfrm>
        <a:graphic>
          <a:graphicData uri="http://schemas.openxmlformats.org/presentationml/2006/ole">
            <mc:AlternateContent xmlns:mc="http://schemas.openxmlformats.org/markup-compatibility/2006">
              <mc:Choice xmlns:v="urn:schemas-microsoft-com:vml" Requires="v">
                <p:oleObj spid="_x0000_s139288" name="Equation" r:id="rId4" imgW="215713" imgH="241091" progId="Equation.DSMT4">
                  <p:embed/>
                </p:oleObj>
              </mc:Choice>
              <mc:Fallback>
                <p:oleObj name="Equation" r:id="rId4" imgW="215713" imgH="241091"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2565400"/>
                        <a:ext cx="265113"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77" name="Text Box 13"/>
          <p:cNvSpPr txBox="1">
            <a:spLocks noChangeArrowheads="1"/>
          </p:cNvSpPr>
          <p:nvPr/>
        </p:nvSpPr>
        <p:spPr bwMode="auto">
          <a:xfrm>
            <a:off x="611188" y="3429000"/>
            <a:ext cx="7921625" cy="935038"/>
          </a:xfrm>
          <a:prstGeom prst="rect">
            <a:avLst/>
          </a:prstGeom>
          <a:noFill/>
          <a:ln w="19050">
            <a:solidFill>
              <a:schemeClr val="tx2"/>
            </a:solidFill>
            <a:miter lim="800000"/>
            <a:headEnd/>
            <a:tailEnd/>
          </a:ln>
          <a:effectLst/>
        </p:spPr>
        <p:txBody>
          <a:bodyPr>
            <a:spAutoFit/>
          </a:bodyPr>
          <a:lstStyle/>
          <a:p>
            <a:pPr algn="just">
              <a:buClr>
                <a:schemeClr val="tx2"/>
              </a:buClr>
            </a:pPr>
            <a:r>
              <a:rPr lang="el-GR"/>
              <a:t>Ποια πρέπει να είναι η τιμή του </a:t>
            </a:r>
            <a:r>
              <a:rPr lang="en-US"/>
              <a:t>n</a:t>
            </a:r>
            <a:r>
              <a:rPr lang="el-GR"/>
              <a:t> έτσι ώστε το σφάλμα που κάνει ο ερευνητής εκτιμώντας το μ με το </a:t>
            </a:r>
            <a:r>
              <a:rPr lang="en-US"/>
              <a:t>X</a:t>
            </a:r>
            <a:r>
              <a:rPr lang="en-US" baseline="-25000"/>
              <a:t>n</a:t>
            </a:r>
            <a:r>
              <a:rPr lang="el-GR"/>
              <a:t> να μην υπερβαίνει μια προκαθορισμένη τιμή </a:t>
            </a:r>
            <a:r>
              <a:rPr lang="en-US"/>
              <a:t>e</a:t>
            </a:r>
            <a:r>
              <a:rPr lang="el-GR"/>
              <a:t> με μια επίσης προκαθορισμένη πιθανότητα 1-α ??</a:t>
            </a:r>
          </a:p>
        </p:txBody>
      </p:sp>
      <p:sp>
        <p:nvSpPr>
          <p:cNvPr id="139278" name="Text Box 14"/>
          <p:cNvSpPr txBox="1">
            <a:spLocks noChangeArrowheads="1"/>
          </p:cNvSpPr>
          <p:nvPr/>
        </p:nvSpPr>
        <p:spPr bwMode="auto">
          <a:xfrm>
            <a:off x="539750" y="4652963"/>
            <a:ext cx="7921625" cy="366712"/>
          </a:xfrm>
          <a:prstGeom prst="rect">
            <a:avLst/>
          </a:prstGeom>
          <a:noFill/>
          <a:ln w="9525">
            <a:noFill/>
            <a:miter lim="800000"/>
            <a:headEnd/>
            <a:tailEnd/>
          </a:ln>
          <a:effectLst/>
        </p:spPr>
        <p:txBody>
          <a:bodyPr>
            <a:spAutoFit/>
          </a:bodyPr>
          <a:lstStyle/>
          <a:p>
            <a:pPr>
              <a:spcBef>
                <a:spcPct val="50000"/>
              </a:spcBef>
            </a:pPr>
            <a:r>
              <a:rPr lang="el-GR"/>
              <a:t> Θέλουμε να βρούμε την τιμή του </a:t>
            </a:r>
            <a:r>
              <a:rPr lang="en-US"/>
              <a:t>n</a:t>
            </a:r>
            <a:r>
              <a:rPr lang="el-GR"/>
              <a:t> για την οποία ισχύει: </a:t>
            </a:r>
          </a:p>
        </p:txBody>
      </p:sp>
      <p:sp>
        <p:nvSpPr>
          <p:cNvPr id="139280"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9279" name="Object 15"/>
          <p:cNvGraphicFramePr>
            <a:graphicFrameLocks noChangeAspect="1"/>
          </p:cNvGraphicFramePr>
          <p:nvPr/>
        </p:nvGraphicFramePr>
        <p:xfrm>
          <a:off x="1547813" y="5229225"/>
          <a:ext cx="2016125" cy="487363"/>
        </p:xfrm>
        <a:graphic>
          <a:graphicData uri="http://schemas.openxmlformats.org/presentationml/2006/ole">
            <mc:AlternateContent xmlns:mc="http://schemas.openxmlformats.org/markup-compatibility/2006">
              <mc:Choice xmlns:v="urn:schemas-microsoft-com:vml" Requires="v">
                <p:oleObj spid="_x0000_s139289" name="Equation" r:id="rId6" imgW="1384300" imgH="330200" progId="Equation.DSMT4">
                  <p:embed/>
                </p:oleObj>
              </mc:Choice>
              <mc:Fallback>
                <p:oleObj name="Equation" r:id="rId6" imgW="1384300" imgH="330200" progId="Equation.DSMT4">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5229225"/>
                        <a:ext cx="20161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82" name="Rectangle 18"/>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9281" name="Object 17"/>
          <p:cNvGraphicFramePr>
            <a:graphicFrameLocks noChangeAspect="1"/>
          </p:cNvGraphicFramePr>
          <p:nvPr/>
        </p:nvGraphicFramePr>
        <p:xfrm>
          <a:off x="5076825" y="5084763"/>
          <a:ext cx="2160588" cy="719137"/>
        </p:xfrm>
        <a:graphic>
          <a:graphicData uri="http://schemas.openxmlformats.org/presentationml/2006/ole">
            <mc:AlternateContent xmlns:mc="http://schemas.openxmlformats.org/markup-compatibility/2006">
              <mc:Choice xmlns:v="urn:schemas-microsoft-com:vml" Requires="v">
                <p:oleObj spid="_x0000_s139290" name="Equation" r:id="rId8" imgW="1600200" imgH="533400" progId="Equation.DSMT4">
                  <p:embed/>
                </p:oleObj>
              </mc:Choice>
              <mc:Fallback>
                <p:oleObj name="Equation" r:id="rId8" imgW="1600200" imgH="533400" progId="Equation.DSMT4">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5084763"/>
                        <a:ext cx="2160588"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43363" name="Rectangle 5"/>
          <p:cNvSpPr>
            <a:spLocks noChangeArrowheads="1"/>
          </p:cNvSpPr>
          <p:nvPr/>
        </p:nvSpPr>
        <p:spPr bwMode="auto">
          <a:xfrm>
            <a:off x="539750" y="1773238"/>
            <a:ext cx="7993063" cy="641350"/>
          </a:xfrm>
          <a:prstGeom prst="rect">
            <a:avLst/>
          </a:prstGeom>
          <a:noFill/>
          <a:ln w="9525">
            <a:noFill/>
            <a:miter lim="800000"/>
            <a:headEnd/>
            <a:tailEnd/>
          </a:ln>
        </p:spPr>
        <p:txBody>
          <a:bodyPr anchor="ctr">
            <a:spAutoFit/>
          </a:bodyPr>
          <a:lstStyle/>
          <a:p>
            <a:pPr algn="just"/>
            <a:r>
              <a:rPr lang="el-GR" u="sng">
                <a:solidFill>
                  <a:schemeClr val="tx2"/>
                </a:solidFill>
              </a:rPr>
              <a:t>Δειγματοληψία για την εκτίμηση της Μέσης Τιμής ενός πληθυσμού</a:t>
            </a:r>
          </a:p>
          <a:p>
            <a:pPr algn="just">
              <a:buClr>
                <a:schemeClr val="tx2"/>
              </a:buClr>
            </a:pPr>
            <a:endParaRPr lang="el-GR"/>
          </a:p>
        </p:txBody>
      </p:sp>
      <p:sp>
        <p:nvSpPr>
          <p:cNvPr id="14336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4336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6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6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6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6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70"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71"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75"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80" name="Rectangle 2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81" name="Rectangle 21"/>
          <p:cNvSpPr>
            <a:spLocks noChangeArrowheads="1"/>
          </p:cNvSpPr>
          <p:nvPr/>
        </p:nvSpPr>
        <p:spPr bwMode="auto">
          <a:xfrm>
            <a:off x="3995738" y="2852738"/>
            <a:ext cx="574675" cy="304800"/>
          </a:xfrm>
          <a:prstGeom prst="rect">
            <a:avLst/>
          </a:prstGeom>
          <a:noFill/>
          <a:ln w="9525">
            <a:noFill/>
            <a:miter lim="800000"/>
            <a:headEnd/>
            <a:tailEnd/>
          </a:ln>
          <a:effectLst/>
        </p:spPr>
        <p:txBody>
          <a:bodyPr wrap="none" anchor="ctr">
            <a:spAutoFit/>
          </a:bodyPr>
          <a:lstStyle/>
          <a:p>
            <a:pPr algn="just"/>
            <a:r>
              <a:rPr lang="el-GR" sz="1400"/>
              <a:t>όπου</a:t>
            </a:r>
          </a:p>
        </p:txBody>
      </p:sp>
      <p:sp>
        <p:nvSpPr>
          <p:cNvPr id="143383" name="Rectangle 2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3385" name="Rectangle 25"/>
          <p:cNvSpPr>
            <a:spLocks noChangeArrowheads="1"/>
          </p:cNvSpPr>
          <p:nvPr/>
        </p:nvSpPr>
        <p:spPr bwMode="auto">
          <a:xfrm>
            <a:off x="0" y="28956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3384" name="Object 24"/>
          <p:cNvGraphicFramePr>
            <a:graphicFrameLocks noChangeAspect="1"/>
          </p:cNvGraphicFramePr>
          <p:nvPr/>
        </p:nvGraphicFramePr>
        <p:xfrm>
          <a:off x="827088" y="2349500"/>
          <a:ext cx="2305050" cy="1500188"/>
        </p:xfrm>
        <a:graphic>
          <a:graphicData uri="http://schemas.openxmlformats.org/presentationml/2006/ole">
            <mc:AlternateContent xmlns:mc="http://schemas.openxmlformats.org/markup-compatibility/2006">
              <mc:Choice xmlns:v="urn:schemas-microsoft-com:vml" Requires="v">
                <p:oleObj spid="_x0000_s143391" name="Equation" r:id="rId4" imgW="1638300" imgH="1066800" progId="Equation.DSMT4">
                  <p:embed/>
                </p:oleObj>
              </mc:Choice>
              <mc:Fallback>
                <p:oleObj name="Equation" r:id="rId4" imgW="1638300" imgH="1066800"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349500"/>
                        <a:ext cx="2305050"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7" name="Rectangle 27"/>
          <p:cNvSpPr>
            <a:spLocks noChangeArrowheads="1"/>
          </p:cNvSpPr>
          <p:nvPr/>
        </p:nvSpPr>
        <p:spPr bwMode="auto">
          <a:xfrm>
            <a:off x="0" y="2924175"/>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3386" name="Object 26"/>
          <p:cNvGraphicFramePr>
            <a:graphicFrameLocks noChangeAspect="1"/>
          </p:cNvGraphicFramePr>
          <p:nvPr/>
        </p:nvGraphicFramePr>
        <p:xfrm>
          <a:off x="5076825" y="2636838"/>
          <a:ext cx="1511300" cy="747712"/>
        </p:xfrm>
        <a:graphic>
          <a:graphicData uri="http://schemas.openxmlformats.org/presentationml/2006/ole">
            <mc:AlternateContent xmlns:mc="http://schemas.openxmlformats.org/markup-compatibility/2006">
              <mc:Choice xmlns:v="urn:schemas-microsoft-com:vml" Requires="v">
                <p:oleObj spid="_x0000_s143392" name="Equation" r:id="rId6" imgW="939800" imgH="469900" progId="Equation.DSMT4">
                  <p:embed/>
                </p:oleObj>
              </mc:Choice>
              <mc:Fallback>
                <p:oleObj name="Equation" r:id="rId6" imgW="939800" imgH="469900" progId="Equation.DSMT4">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2636838"/>
                        <a:ext cx="15113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8" name="Text Box 28"/>
          <p:cNvSpPr txBox="1">
            <a:spLocks noChangeArrowheads="1"/>
          </p:cNvSpPr>
          <p:nvPr/>
        </p:nvSpPr>
        <p:spPr bwMode="auto">
          <a:xfrm>
            <a:off x="611188" y="4365625"/>
            <a:ext cx="7921625" cy="915988"/>
          </a:xfrm>
          <a:prstGeom prst="rect">
            <a:avLst/>
          </a:prstGeom>
          <a:noFill/>
          <a:ln w="9525">
            <a:noFill/>
            <a:miter lim="800000"/>
            <a:headEnd/>
            <a:tailEnd/>
          </a:ln>
          <a:effectLst/>
        </p:spPr>
        <p:txBody>
          <a:bodyPr>
            <a:spAutoFit/>
          </a:bodyPr>
          <a:lstStyle/>
          <a:p>
            <a:pPr algn="just">
              <a:spcBef>
                <a:spcPct val="50000"/>
              </a:spcBef>
            </a:pPr>
            <a:r>
              <a:rPr lang="el-GR"/>
              <a:t>Αν η διακύμανση του πληθυσμού, που υπεισέρχεται στον υπολογισμό του </a:t>
            </a:r>
            <a:r>
              <a:rPr lang="en-US"/>
              <a:t>n</a:t>
            </a:r>
            <a:r>
              <a:rPr lang="el-GR"/>
              <a:t>*, δεν είναι γνωστή τότε για τον υπολογισμό του χρησιμοποιείται μια εκτίμηση της βασιζόμενη σε δείγμα μεγέθους </a:t>
            </a:r>
            <a:r>
              <a:rPr lang="el-GR">
                <a:sym typeface="Symbol" pitchFamily="18" charset="2"/>
              </a:rPr>
              <a:t></a:t>
            </a:r>
            <a:r>
              <a:rPr lang="el-GR"/>
              <a:t> 30.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47459" name="Rectangle 5"/>
          <p:cNvSpPr>
            <a:spLocks noChangeArrowheads="1"/>
          </p:cNvSpPr>
          <p:nvPr/>
        </p:nvSpPr>
        <p:spPr bwMode="auto">
          <a:xfrm>
            <a:off x="468313" y="1628775"/>
            <a:ext cx="7993062" cy="1739900"/>
          </a:xfrm>
          <a:prstGeom prst="rect">
            <a:avLst/>
          </a:prstGeom>
          <a:noFill/>
          <a:ln w="9525">
            <a:noFill/>
            <a:miter lim="800000"/>
            <a:headEnd/>
            <a:tailEnd/>
          </a:ln>
        </p:spPr>
        <p:txBody>
          <a:bodyPr anchor="ctr">
            <a:spAutoFit/>
          </a:bodyPr>
          <a:lstStyle/>
          <a:p>
            <a:pPr algn="just"/>
            <a:r>
              <a:rPr lang="el-GR" u="sng">
                <a:solidFill>
                  <a:schemeClr val="tx2"/>
                </a:solidFill>
              </a:rPr>
              <a:t>Δειγματοληψία για την εκτίμηση για την εκτίμηση ποσοστού</a:t>
            </a:r>
            <a:endParaRPr lang="en-US" u="sng">
              <a:solidFill>
                <a:schemeClr val="tx2"/>
              </a:solidFill>
            </a:endParaRPr>
          </a:p>
          <a:p>
            <a:pPr algn="just"/>
            <a:endParaRPr lang="el-GR"/>
          </a:p>
          <a:p>
            <a:pPr algn="just"/>
            <a:r>
              <a:rPr lang="el-GR"/>
              <a:t>Το άγνωστο ποσοστό των μονάδων ενός πληθυσμού που ανήκουν σε μια ορισμένη κατηγορία εκτιμάται από το       = </a:t>
            </a:r>
            <a:r>
              <a:rPr lang="en-US"/>
              <a:t>X</a:t>
            </a:r>
            <a:r>
              <a:rPr lang="el-GR"/>
              <a:t>/</a:t>
            </a:r>
            <a:r>
              <a:rPr lang="en-US"/>
              <a:t>n</a:t>
            </a:r>
            <a:r>
              <a:rPr lang="el-GR"/>
              <a:t> </a:t>
            </a:r>
          </a:p>
          <a:p>
            <a:pPr algn="just"/>
            <a:r>
              <a:rPr lang="el-GR"/>
              <a:t>όπου Χ: ο αριθμός των μονάδων ενός απλού τυχαίου δείγματος μεγέθους </a:t>
            </a:r>
            <a:r>
              <a:rPr lang="en-US"/>
              <a:t>n</a:t>
            </a:r>
            <a:r>
              <a:rPr lang="el-GR"/>
              <a:t> που ανήκουν στην κατηγορία αυτή. </a:t>
            </a:r>
          </a:p>
        </p:txBody>
      </p:sp>
      <p:sp>
        <p:nvSpPr>
          <p:cNvPr id="14746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4746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67"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71"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7473" name="Rectangle 17"/>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el-GR"/>
          </a:p>
        </p:txBody>
      </p:sp>
      <p:sp>
        <p:nvSpPr>
          <p:cNvPr id="147476" name="Rectangle 2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7475" name="Object 19"/>
          <p:cNvGraphicFramePr>
            <a:graphicFrameLocks noChangeAspect="1"/>
          </p:cNvGraphicFramePr>
          <p:nvPr/>
        </p:nvGraphicFramePr>
        <p:xfrm>
          <a:off x="4356100" y="2492375"/>
          <a:ext cx="209550" cy="287338"/>
        </p:xfrm>
        <a:graphic>
          <a:graphicData uri="http://schemas.openxmlformats.org/presentationml/2006/ole">
            <mc:AlternateContent xmlns:mc="http://schemas.openxmlformats.org/markup-compatibility/2006">
              <mc:Choice xmlns:v="urn:schemas-microsoft-com:vml" Requires="v">
                <p:oleObj spid="_x0000_s147493" name="Equation" r:id="rId4" imgW="152268" imgH="203024" progId="Equation.DSMT4">
                  <p:embed/>
                </p:oleObj>
              </mc:Choice>
              <mc:Fallback>
                <p:oleObj name="Equation" r:id="rId4" imgW="152268" imgH="203024"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492375"/>
                        <a:ext cx="20955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7" name="Text Box 21"/>
          <p:cNvSpPr txBox="1">
            <a:spLocks noChangeArrowheads="1"/>
          </p:cNvSpPr>
          <p:nvPr/>
        </p:nvSpPr>
        <p:spPr bwMode="auto">
          <a:xfrm>
            <a:off x="539750" y="3716338"/>
            <a:ext cx="7848600" cy="935037"/>
          </a:xfrm>
          <a:prstGeom prst="rect">
            <a:avLst/>
          </a:prstGeom>
          <a:noFill/>
          <a:ln w="19050">
            <a:solidFill>
              <a:schemeClr val="tx2"/>
            </a:solidFill>
            <a:miter lim="800000"/>
            <a:headEnd/>
            <a:tailEnd/>
          </a:ln>
          <a:effectLst/>
        </p:spPr>
        <p:txBody>
          <a:bodyPr>
            <a:spAutoFit/>
          </a:bodyPr>
          <a:lstStyle/>
          <a:p>
            <a:pPr>
              <a:spcBef>
                <a:spcPct val="50000"/>
              </a:spcBef>
            </a:pPr>
            <a:r>
              <a:rPr lang="el-GR"/>
              <a:t>Ποια πρέπει να είναι η τιμή του </a:t>
            </a:r>
            <a:r>
              <a:rPr lang="en-US"/>
              <a:t>n</a:t>
            </a:r>
            <a:r>
              <a:rPr lang="el-GR"/>
              <a:t> έτσι ώστε τα σφάλμα που κάνει ο ερευνητής εκτιμώντας το άγνωστο </a:t>
            </a:r>
            <a:r>
              <a:rPr lang="en-US"/>
              <a:t>p</a:t>
            </a:r>
            <a:r>
              <a:rPr lang="el-GR"/>
              <a:t> με το </a:t>
            </a:r>
            <a:r>
              <a:rPr lang="en-US"/>
              <a:t>     </a:t>
            </a:r>
            <a:r>
              <a:rPr lang="el-GR"/>
              <a:t>να μην υπερβαίνει μια προκαθορισμένη τιμή </a:t>
            </a:r>
            <a:r>
              <a:rPr lang="en-US"/>
              <a:t>e</a:t>
            </a:r>
            <a:r>
              <a:rPr lang="el-GR"/>
              <a:t> με μια προκαθορισμένη πιθανότητα 1-α ???</a:t>
            </a:r>
          </a:p>
        </p:txBody>
      </p:sp>
      <p:sp>
        <p:nvSpPr>
          <p:cNvPr id="147479" name="Rectangle 23"/>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7478" name="Object 22"/>
          <p:cNvGraphicFramePr>
            <a:graphicFrameLocks noChangeAspect="1"/>
          </p:cNvGraphicFramePr>
          <p:nvPr/>
        </p:nvGraphicFramePr>
        <p:xfrm>
          <a:off x="3851275" y="4005263"/>
          <a:ext cx="204788" cy="360362"/>
        </p:xfrm>
        <a:graphic>
          <a:graphicData uri="http://schemas.openxmlformats.org/presentationml/2006/ole">
            <mc:AlternateContent xmlns:mc="http://schemas.openxmlformats.org/markup-compatibility/2006">
              <mc:Choice xmlns:v="urn:schemas-microsoft-com:vml" Requires="v">
                <p:oleObj spid="_x0000_s147494" name="Equation" r:id="rId6" imgW="126780" imgH="215526" progId="Equation.DSMT4">
                  <p:embed/>
                </p:oleObj>
              </mc:Choice>
              <mc:Fallback>
                <p:oleObj name="Equation" r:id="rId6" imgW="126780" imgH="215526" progId="Equation.DSMT4">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005263"/>
                        <a:ext cx="20478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80" name="Text Box 24"/>
          <p:cNvSpPr txBox="1">
            <a:spLocks noChangeArrowheads="1"/>
          </p:cNvSpPr>
          <p:nvPr/>
        </p:nvSpPr>
        <p:spPr bwMode="auto">
          <a:xfrm>
            <a:off x="539750" y="5013325"/>
            <a:ext cx="7921625" cy="366713"/>
          </a:xfrm>
          <a:prstGeom prst="rect">
            <a:avLst/>
          </a:prstGeom>
          <a:noFill/>
          <a:ln w="9525">
            <a:noFill/>
            <a:miter lim="800000"/>
            <a:headEnd/>
            <a:tailEnd/>
          </a:ln>
          <a:effectLst/>
        </p:spPr>
        <p:txBody>
          <a:bodyPr>
            <a:spAutoFit/>
          </a:bodyPr>
          <a:lstStyle/>
          <a:p>
            <a:pPr>
              <a:spcBef>
                <a:spcPct val="50000"/>
              </a:spcBef>
            </a:pPr>
            <a:r>
              <a:rPr lang="el-GR"/>
              <a:t> Θέλουμε να βρούμε την τιμή του </a:t>
            </a:r>
            <a:r>
              <a:rPr lang="en-US"/>
              <a:t>n</a:t>
            </a:r>
            <a:r>
              <a:rPr lang="el-GR"/>
              <a:t> για την οποία ισχύει: </a:t>
            </a:r>
          </a:p>
        </p:txBody>
      </p:sp>
      <p:sp>
        <p:nvSpPr>
          <p:cNvPr id="147482" name="Rectangle 26"/>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7481" name="Object 25"/>
          <p:cNvGraphicFramePr>
            <a:graphicFrameLocks noChangeAspect="1"/>
          </p:cNvGraphicFramePr>
          <p:nvPr/>
        </p:nvGraphicFramePr>
        <p:xfrm>
          <a:off x="1187450" y="5589588"/>
          <a:ext cx="1800225" cy="384175"/>
        </p:xfrm>
        <a:graphic>
          <a:graphicData uri="http://schemas.openxmlformats.org/presentationml/2006/ole">
            <mc:AlternateContent xmlns:mc="http://schemas.openxmlformats.org/markup-compatibility/2006">
              <mc:Choice xmlns:v="urn:schemas-microsoft-com:vml" Requires="v">
                <p:oleObj spid="_x0000_s147495" name="Equation" r:id="rId8" imgW="1295400" imgH="279400" progId="Equation.DSMT4">
                  <p:embed/>
                </p:oleObj>
              </mc:Choice>
              <mc:Fallback>
                <p:oleObj name="Equation" r:id="rId8" imgW="1295400" imgH="279400"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450" y="5589588"/>
                        <a:ext cx="18002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83" name="Text Box 27"/>
          <p:cNvSpPr txBox="1">
            <a:spLocks noChangeArrowheads="1"/>
          </p:cNvSpPr>
          <p:nvPr/>
        </p:nvSpPr>
        <p:spPr bwMode="auto">
          <a:xfrm>
            <a:off x="3348038" y="5589588"/>
            <a:ext cx="792162" cy="304800"/>
          </a:xfrm>
          <a:prstGeom prst="rect">
            <a:avLst/>
          </a:prstGeom>
          <a:noFill/>
          <a:ln w="9525">
            <a:noFill/>
            <a:miter lim="800000"/>
            <a:headEnd/>
            <a:tailEnd/>
          </a:ln>
          <a:effectLst/>
        </p:spPr>
        <p:txBody>
          <a:bodyPr>
            <a:spAutoFit/>
          </a:bodyPr>
          <a:lstStyle/>
          <a:p>
            <a:pPr>
              <a:spcBef>
                <a:spcPct val="50000"/>
              </a:spcBef>
            </a:pPr>
            <a:r>
              <a:rPr lang="el-GR" sz="1400"/>
              <a:t>ή</a:t>
            </a:r>
          </a:p>
        </p:txBody>
      </p:sp>
      <p:sp>
        <p:nvSpPr>
          <p:cNvPr id="147485" name="Rectangle 29"/>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7484" name="Object 28"/>
          <p:cNvGraphicFramePr>
            <a:graphicFrameLocks noChangeAspect="1"/>
          </p:cNvGraphicFramePr>
          <p:nvPr/>
        </p:nvGraphicFramePr>
        <p:xfrm>
          <a:off x="4211638" y="5445125"/>
          <a:ext cx="1368425" cy="690563"/>
        </p:xfrm>
        <a:graphic>
          <a:graphicData uri="http://schemas.openxmlformats.org/presentationml/2006/ole">
            <mc:AlternateContent xmlns:mc="http://schemas.openxmlformats.org/markup-compatibility/2006">
              <mc:Choice xmlns:v="urn:schemas-microsoft-com:vml" Requires="v">
                <p:oleObj spid="_x0000_s147496" name="Equation" r:id="rId10" imgW="1054100" imgH="533400" progId="Equation.DSMT4">
                  <p:embed/>
                </p:oleObj>
              </mc:Choice>
              <mc:Fallback>
                <p:oleObj name="Equation" r:id="rId10" imgW="1054100" imgH="533400" progId="Equation.DSMT4">
                  <p:embed/>
                  <p:pic>
                    <p:nvPicPr>
                      <p:cNvPr id="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638" y="5445125"/>
                        <a:ext cx="1368425"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a:latin typeface="Tahoma" charset="0"/>
              </a:rPr>
              <a:t> </a:t>
            </a:r>
          </a:p>
        </p:txBody>
      </p:sp>
      <p:sp>
        <p:nvSpPr>
          <p:cNvPr id="149507" name="Rectangle 5"/>
          <p:cNvSpPr>
            <a:spLocks noChangeArrowheads="1"/>
          </p:cNvSpPr>
          <p:nvPr/>
        </p:nvSpPr>
        <p:spPr bwMode="auto">
          <a:xfrm>
            <a:off x="468313" y="1700213"/>
            <a:ext cx="7993062" cy="641350"/>
          </a:xfrm>
          <a:prstGeom prst="rect">
            <a:avLst/>
          </a:prstGeom>
          <a:noFill/>
          <a:ln w="9525">
            <a:noFill/>
            <a:miter lim="800000"/>
            <a:headEnd/>
            <a:tailEnd/>
          </a:ln>
        </p:spPr>
        <p:txBody>
          <a:bodyPr anchor="ctr">
            <a:spAutoFit/>
          </a:bodyPr>
          <a:lstStyle/>
          <a:p>
            <a:pPr algn="just"/>
            <a:r>
              <a:rPr lang="el-GR" u="sng">
                <a:solidFill>
                  <a:schemeClr val="tx2"/>
                </a:solidFill>
              </a:rPr>
              <a:t>Δειγματοληψία για την εκτίμηση για την εκτίμηση ποσοστού</a:t>
            </a:r>
            <a:endParaRPr lang="en-US" u="sng">
              <a:solidFill>
                <a:schemeClr val="tx2"/>
              </a:solidFill>
            </a:endParaRPr>
          </a:p>
          <a:p>
            <a:pPr algn="just"/>
            <a:endParaRPr lang="el-GR"/>
          </a:p>
        </p:txBody>
      </p:sp>
      <p:sp>
        <p:nvSpPr>
          <p:cNvPr id="14950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a:solidFill>
                  <a:schemeClr val="tx2"/>
                </a:solidFill>
              </a:rPr>
              <a:t>Απλή </a:t>
            </a:r>
            <a:r>
              <a:rPr lang="en-US" sz="2800">
                <a:solidFill>
                  <a:schemeClr val="tx2"/>
                </a:solidFill>
              </a:rPr>
              <a:t>T</a:t>
            </a:r>
            <a:r>
              <a:rPr lang="el-GR" sz="2800">
                <a:solidFill>
                  <a:schemeClr val="tx2"/>
                </a:solidFill>
              </a:rPr>
              <a:t>υχαία</a:t>
            </a:r>
            <a:r>
              <a:rPr lang="el-GR"/>
              <a:t> </a:t>
            </a:r>
            <a:r>
              <a:rPr lang="el-GR" sz="2800">
                <a:solidFill>
                  <a:schemeClr val="tx2"/>
                </a:solidFill>
              </a:rPr>
              <a:t>Δειγματοληψία </a:t>
            </a:r>
            <a:r>
              <a:rPr lang="el-GR" sz="2400" i="1">
                <a:solidFill>
                  <a:schemeClr val="tx2"/>
                </a:solidFill>
              </a:rPr>
              <a:t>(</a:t>
            </a:r>
            <a:r>
              <a:rPr lang="en-GB" sz="2400" i="1">
                <a:solidFill>
                  <a:schemeClr val="tx2"/>
                </a:solidFill>
              </a:rPr>
              <a:t>Simple Random Sampling</a:t>
            </a:r>
            <a:r>
              <a:rPr lang="el-GR" sz="2400" i="1">
                <a:solidFill>
                  <a:schemeClr val="tx2"/>
                </a:solidFill>
              </a:rPr>
              <a:t>)</a:t>
            </a:r>
          </a:p>
        </p:txBody>
      </p:sp>
      <p:sp>
        <p:nvSpPr>
          <p:cNvPr id="14950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6"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17" name="Rectangle 13"/>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el-GR"/>
          </a:p>
        </p:txBody>
      </p:sp>
      <p:sp>
        <p:nvSpPr>
          <p:cNvPr id="149518" name="Rectangle 1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49521" name="Rectangle 17"/>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a:p>
        </p:txBody>
      </p:sp>
      <p:sp>
        <p:nvSpPr>
          <p:cNvPr id="149524" name="Rectangle 20"/>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el-GR"/>
          </a:p>
        </p:txBody>
      </p:sp>
      <p:sp>
        <p:nvSpPr>
          <p:cNvPr id="149527" name="Rectangle 23"/>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el-GR"/>
          </a:p>
        </p:txBody>
      </p:sp>
      <p:sp>
        <p:nvSpPr>
          <p:cNvPr id="149530" name="Rectangle 26"/>
          <p:cNvSpPr>
            <a:spLocks noChangeArrowheads="1"/>
          </p:cNvSpPr>
          <p:nvPr/>
        </p:nvSpPr>
        <p:spPr bwMode="auto">
          <a:xfrm>
            <a:off x="0" y="28956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9529" name="Object 25"/>
          <p:cNvGraphicFramePr>
            <a:graphicFrameLocks noChangeAspect="1"/>
          </p:cNvGraphicFramePr>
          <p:nvPr/>
        </p:nvGraphicFramePr>
        <p:xfrm>
          <a:off x="827088" y="2349500"/>
          <a:ext cx="2447925" cy="1457325"/>
        </p:xfrm>
        <a:graphic>
          <a:graphicData uri="http://schemas.openxmlformats.org/presentationml/2006/ole">
            <mc:AlternateContent xmlns:mc="http://schemas.openxmlformats.org/markup-compatibility/2006">
              <mc:Choice xmlns:v="urn:schemas-microsoft-com:vml" Requires="v">
                <p:oleObj spid="_x0000_s149537" name="Equation" r:id="rId4" imgW="1790700" imgH="1066800" progId="Equation.DSMT4">
                  <p:embed/>
                </p:oleObj>
              </mc:Choice>
              <mc:Fallback>
                <p:oleObj name="Equation" r:id="rId4" imgW="1790700" imgH="1066800" progId="Equation.DSMT4">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349500"/>
                        <a:ext cx="244792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31" name="Rectangle 27"/>
          <p:cNvSpPr>
            <a:spLocks noChangeArrowheads="1"/>
          </p:cNvSpPr>
          <p:nvPr/>
        </p:nvSpPr>
        <p:spPr bwMode="auto">
          <a:xfrm>
            <a:off x="3995738" y="2852738"/>
            <a:ext cx="574675" cy="304800"/>
          </a:xfrm>
          <a:prstGeom prst="rect">
            <a:avLst/>
          </a:prstGeom>
          <a:noFill/>
          <a:ln w="9525">
            <a:noFill/>
            <a:miter lim="800000"/>
            <a:headEnd/>
            <a:tailEnd/>
          </a:ln>
          <a:effectLst/>
        </p:spPr>
        <p:txBody>
          <a:bodyPr wrap="none" anchor="ctr">
            <a:spAutoFit/>
          </a:bodyPr>
          <a:lstStyle/>
          <a:p>
            <a:pPr algn="just"/>
            <a:r>
              <a:rPr lang="el-GR" sz="1400"/>
              <a:t>όπου</a:t>
            </a:r>
          </a:p>
        </p:txBody>
      </p:sp>
      <p:sp>
        <p:nvSpPr>
          <p:cNvPr id="149533" name="Rectangle 29"/>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49532" name="Object 28"/>
          <p:cNvGraphicFramePr>
            <a:graphicFrameLocks noChangeAspect="1"/>
          </p:cNvGraphicFramePr>
          <p:nvPr/>
        </p:nvGraphicFramePr>
        <p:xfrm>
          <a:off x="5076825" y="2708275"/>
          <a:ext cx="1873250" cy="649288"/>
        </p:xfrm>
        <a:graphic>
          <a:graphicData uri="http://schemas.openxmlformats.org/presentationml/2006/ole">
            <mc:AlternateContent xmlns:mc="http://schemas.openxmlformats.org/markup-compatibility/2006">
              <mc:Choice xmlns:v="urn:schemas-microsoft-com:vml" Requires="v">
                <p:oleObj spid="_x0000_s149538" name="Equation" r:id="rId6" imgW="1206500" imgH="419100" progId="Equation.DSMT4">
                  <p:embed/>
                </p:oleObj>
              </mc:Choice>
              <mc:Fallback>
                <p:oleObj name="Equation" r:id="rId6" imgW="1206500" imgH="419100" progId="Equation.DSMT4">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2708275"/>
                        <a:ext cx="187325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34" name="Text Box 30"/>
          <p:cNvSpPr txBox="1">
            <a:spLocks noChangeArrowheads="1"/>
          </p:cNvSpPr>
          <p:nvPr/>
        </p:nvSpPr>
        <p:spPr bwMode="auto">
          <a:xfrm>
            <a:off x="468313" y="4365625"/>
            <a:ext cx="8135937" cy="1622425"/>
          </a:xfrm>
          <a:prstGeom prst="rect">
            <a:avLst/>
          </a:prstGeom>
          <a:noFill/>
          <a:ln w="19050">
            <a:solidFill>
              <a:schemeClr val="tx2"/>
            </a:solidFill>
            <a:miter lim="800000"/>
            <a:headEnd/>
            <a:tailEnd/>
          </a:ln>
          <a:effectLst/>
        </p:spPr>
        <p:txBody>
          <a:bodyPr>
            <a:spAutoFit/>
          </a:bodyPr>
          <a:lstStyle/>
          <a:p>
            <a:pPr>
              <a:spcBef>
                <a:spcPct val="50000"/>
              </a:spcBef>
            </a:pPr>
            <a:r>
              <a:rPr lang="el-GR"/>
              <a:t>Προφανώς η τιμή του </a:t>
            </a:r>
            <a:r>
              <a:rPr lang="en-US"/>
              <a:t>n</a:t>
            </a:r>
            <a:r>
              <a:rPr lang="el-GR"/>
              <a:t>* δεν μπορεί να υπολογιστεί αφού το </a:t>
            </a:r>
            <a:r>
              <a:rPr lang="en-US"/>
              <a:t>p</a:t>
            </a:r>
            <a:r>
              <a:rPr lang="el-GR"/>
              <a:t> δεν είναι γνωστό. </a:t>
            </a:r>
          </a:p>
          <a:p>
            <a:pPr>
              <a:spcBef>
                <a:spcPct val="50000"/>
              </a:spcBef>
            </a:pPr>
            <a:r>
              <a:rPr lang="el-GR"/>
              <a:t>Για το λόγο αυτό αντί της άγνωστης τιμής </a:t>
            </a:r>
            <a:r>
              <a:rPr lang="en-US"/>
              <a:t>p</a:t>
            </a:r>
            <a:r>
              <a:rPr lang="el-GR"/>
              <a:t> χρησιμοποιείται μια εκτίμηση της που βασίζεται σε προηγούμενη εμπειρία του ερευνητή. Αν τέτοια εμπειρία δεν υπάρχει τότε χρησιμοποιείται η τιμή </a:t>
            </a:r>
            <a:r>
              <a:rPr lang="en-US"/>
              <a:t>p</a:t>
            </a:r>
            <a:r>
              <a:rPr lang="el-GR"/>
              <a:t> = 1/2 η οποία μεγιστοποιεί το γινόμενο </a:t>
            </a:r>
            <a:r>
              <a:rPr lang="en-US"/>
              <a:t>p</a:t>
            </a:r>
            <a:r>
              <a:rPr lang="el-GR"/>
              <a:t>(1-</a:t>
            </a:r>
            <a:r>
              <a:rPr lang="en-US"/>
              <a:t>p</a:t>
            </a:r>
            <a:r>
              <a:rPr lang="el-G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1330</TotalTime>
  <Words>1852</Words>
  <Application>Microsoft Office PowerPoint</Application>
  <PresentationFormat>Προβολή στην οθόνη (4:3)</PresentationFormat>
  <Paragraphs>282</Paragraphs>
  <Slides>33</Slides>
  <Notes>29</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6" baseType="lpstr">
      <vt:lpstr>Στούντιο</vt:lpstr>
      <vt:lpstr>Θέμα του Office</vt:lpstr>
      <vt:lpstr>Equation</vt:lpstr>
      <vt:lpstr>ΑΝΑΛΥΣΗ ΔΕΔΟΜΕΝΩΝ</vt:lpstr>
      <vt:lpstr>Άδειες Χρήσης</vt:lpstr>
      <vt:lpstr>Χρηματοδότηση</vt:lpstr>
      <vt:lpstr>Περιεχόμενα Διάλεξης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Ασκήσεις</vt:lpstr>
      <vt:lpstr>Ασκήσεις</vt:lpstr>
      <vt:lpstr>Ασκήσεις</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CS</cp:lastModifiedBy>
  <cp:revision>81</cp:revision>
  <dcterms:created xsi:type="dcterms:W3CDTF">2009-09-29T10:20:01Z</dcterms:created>
  <dcterms:modified xsi:type="dcterms:W3CDTF">2015-11-14T21:20:07Z</dcterms:modified>
</cp:coreProperties>
</file>