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116" d="100"/>
          <a:sy n="116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DC6A37-8AF0-4305-8349-F040309415CD}" type="datetimeFigureOut">
              <a:rPr lang="el-GR"/>
              <a:pPr>
                <a:defRPr/>
              </a:pPr>
              <a:t>24/9/2015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D70836-D639-42E4-B850-0465C0D4E5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839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4282-4514-4B2A-99A1-5B98967818D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5ABF-F74C-4F53-892E-44626DE3D6F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8F85-0E20-4CBD-B297-18DA4FB143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5DD0-9E23-473A-9D08-C7A2F8E2465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89BC-6853-47B0-AADE-2CDD5B729A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F75-AFFD-4081-91C9-FE36194D2C7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BFF9-5749-4B1E-B707-69D994B8F60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5542-3421-4CEA-A516-C5473EDB5C5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321F-1C45-495F-92F0-51D3BCC7D66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E15C-D21C-4297-AA94-D9CEBA128DA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Arial" charset="0"/>
              </a:rPr>
              <a:t>Ρομποτική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b="1" dirty="0" smtClean="0"/>
              <a:t>Ενότητα </a:t>
            </a:r>
            <a:r>
              <a:rPr lang="en-US" sz="2800" b="1" dirty="0"/>
              <a:t>2</a:t>
            </a:r>
            <a:r>
              <a:rPr lang="el-GR" sz="2000" b="1" dirty="0" smtClean="0"/>
              <a:t>:</a:t>
            </a:r>
            <a:r>
              <a:rPr lang="en-US" sz="2000" dirty="0" smtClean="0"/>
              <a:t> </a:t>
            </a:r>
            <a:r>
              <a:rPr lang="el-GR" sz="2800" dirty="0">
                <a:latin typeface="Arial" charset="0"/>
              </a:rPr>
              <a:t>Δομή και Κατηγορίες Ρομπότ </a:t>
            </a:r>
          </a:p>
          <a:p>
            <a:pPr eaLnBrk="1" hangingPunct="1">
              <a:lnSpc>
                <a:spcPct val="80000"/>
              </a:lnSpc>
            </a:pPr>
            <a:endParaRPr lang="el-GR" sz="1400" b="1" i="1" dirty="0" smtClean="0"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 i="1" dirty="0" smtClean="0"/>
              <a:t>Ηλίας Ξυδιάς</a:t>
            </a:r>
            <a:endParaRPr lang="el-GR" b="1" i="1" dirty="0"/>
          </a:p>
          <a:p>
            <a:pPr algn="ctr"/>
            <a:r>
              <a:rPr lang="el-GR" b="1" i="1" dirty="0"/>
              <a:t>Τμήμα Μηχανικών Σχεδίασης Προϊόντων και Συστημάτων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Δομικά χαρακτηριστικά ρομπότ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σύνδεσμοι και οι αρθρώσεις αριθμούνται από τη βάση προς το εργαλείο τελικής δράσης (άκρο εργασίας ρομπότ)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34558" r="21182" b="44626"/>
          <a:stretch/>
        </p:blipFill>
        <p:spPr>
          <a:xfrm>
            <a:off x="899592" y="2594101"/>
            <a:ext cx="6516021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52919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Ρομποτικός βραχίονας</a:t>
            </a:r>
            <a:endParaRPr lang="en-US" dirty="0"/>
          </a:p>
        </p:txBody>
      </p:sp>
      <p:pic>
        <p:nvPicPr>
          <p:cNvPr id="8" name="M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9600" end="120000.192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Δομικά χαρακτηριστικά ρομπότ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711356"/>
          </a:xfrm>
        </p:spPr>
        <p:txBody>
          <a:bodyPr/>
          <a:lstStyle/>
          <a:p>
            <a:r>
              <a:rPr lang="el-GR" sz="2400" dirty="0" smtClean="0"/>
              <a:t>Κύριες κατηγορίες αρθρώσεων: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7640" y="1447460"/>
            <a:ext cx="245861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Στροφικές</a:t>
            </a:r>
          </a:p>
          <a:p>
            <a:r>
              <a:rPr lang="el-GR" dirty="0" smtClean="0"/>
              <a:t>Πρισματικές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9552" y="1340768"/>
            <a:ext cx="576064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8212" y="2645636"/>
            <a:ext cx="6922099" cy="251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Στροφικές αρθρώσεις: Επιτρέπουν σχετική στροφή μεταξύ 2 γειτονικών συνδέσμων.</a:t>
            </a:r>
          </a:p>
          <a:p>
            <a:r>
              <a:rPr lang="el-GR" dirty="0" smtClean="0"/>
              <a:t>Πρισματικές αρθρώσεις: Επιτρέπουν σχετική μετατόπιση (σε ευθεία γραμμή) μεταξύ 2 γειτονικών συνδέσμων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403648" y="4437112"/>
            <a:ext cx="5544616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l-GR" dirty="0" smtClean="0"/>
              <a:t>Εκτός από τις βασικές αρθρώσεις υπάρχουν και άλλα είδη αρθρώσεων όπως είναι οι σφαιρικές.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l-GR" dirty="0" smtClean="0"/>
              <a:t>Τέτοιες σύνθετες αρθρώσεις αναλύονται γεωμετρικά σε υπέρθεση 2 ή περισσοτέρων από τις βασικές αρθρώσεις.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l-GR" dirty="0" smtClean="0"/>
              <a:t>Στην ανάλυση ρομποτικών συστημάτων κάθε σύνθετη άρθρωση μελετάται στην αναλυμένη μορφή.</a:t>
            </a:r>
            <a:endParaRPr lang="en-US" dirty="0"/>
          </a:p>
        </p:txBody>
      </p:sp>
      <p:pic>
        <p:nvPicPr>
          <p:cNvPr id="10" name="M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100" end="99000.192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Δομικά χαρακτηριστικά ρομπότ</a:t>
            </a:r>
            <a:endParaRPr lang="en-US" sz="4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4716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820688"/>
          </a:xfrm>
        </p:spPr>
        <p:txBody>
          <a:bodyPr/>
          <a:lstStyle/>
          <a:p>
            <a:r>
              <a:rPr lang="el-GR" dirty="0" smtClean="0"/>
              <a:t>Δομικά μέρη ρομποτικού βραχίονα</a:t>
            </a:r>
            <a:endParaRPr lang="en-US" dirty="0"/>
          </a:p>
        </p:txBody>
      </p:sp>
      <p:pic>
        <p:nvPicPr>
          <p:cNvPr id="3" name="M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100" end="90895.192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Δομικά χαρακτηριστικά ρομπότ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820688"/>
          </a:xfrm>
        </p:spPr>
        <p:txBody>
          <a:bodyPr/>
          <a:lstStyle/>
          <a:p>
            <a:r>
              <a:rPr lang="el-GR" dirty="0" smtClean="0"/>
              <a:t>Συμβολισμοί στροφικών &amp; πρισματικών αρθρώσεων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179453" cy="312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7800" end="83000.192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Δομικά χαρακτηριστικά ρομπότ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637112"/>
          </a:xfrm>
        </p:spPr>
        <p:txBody>
          <a:bodyPr/>
          <a:lstStyle/>
          <a:p>
            <a:r>
              <a:rPr lang="el-GR" dirty="0" smtClean="0"/>
              <a:t>Οι ρομποτικοί βραχίονες αναλύονται σε 2 κατηγορίες:</a:t>
            </a:r>
          </a:p>
          <a:p>
            <a:pPr lvl="1"/>
            <a:r>
              <a:rPr lang="el-GR" dirty="0" smtClean="0"/>
              <a:t>Ανοικτού βρόχου</a:t>
            </a:r>
          </a:p>
          <a:p>
            <a:pPr lvl="2"/>
            <a:r>
              <a:rPr lang="el-GR" dirty="0" smtClean="0"/>
              <a:t>Εκτελούν «τυφλά» τις εντολές που στέλνουμε</a:t>
            </a:r>
          </a:p>
          <a:p>
            <a:pPr lvl="1"/>
            <a:r>
              <a:rPr lang="el-GR" dirty="0" smtClean="0"/>
              <a:t>Κλειστού βρόχου</a:t>
            </a:r>
          </a:p>
          <a:p>
            <a:pPr lvl="2"/>
            <a:r>
              <a:rPr lang="el-GR" dirty="0" smtClean="0"/>
              <a:t>Όργανα μέτρησης (αισθητήρες) της σχετικής ή απόλυτης κίνησης (θέση, ταχύτητα, επιτάχυνση) των συνδέσμων του βραχίονα</a:t>
            </a:r>
          </a:p>
          <a:p>
            <a:pPr lvl="2"/>
            <a:r>
              <a:rPr lang="el-GR" dirty="0" smtClean="0"/>
              <a:t>Συστήματα Αυτομάτου Ελέγχου (ελεγκτής) της κίνησης του ρομποτικού βραχίονα.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M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5100" end="59000.192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4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Δομικά χαρακτηριστικά ρομπότ</a:t>
            </a:r>
            <a:endParaRPr lang="en-US" sz="4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687055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9100" end="50000.192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Δομικά χαρακτηριστικά ρομπότ</a:t>
            </a:r>
            <a:endParaRPr lang="en-US" sz="4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079918" cy="215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5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 smtClean="0"/>
              <a:t>Γεωμετρικά χαρακτηριστικά ρομπότ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69160"/>
          </a:xfrm>
        </p:spPr>
        <p:txBody>
          <a:bodyPr/>
          <a:lstStyle/>
          <a:p>
            <a:r>
              <a:rPr lang="el-GR" sz="2800" dirty="0" smtClean="0"/>
              <a:t>Ανάλογα με τον τύπο των αρθρώσεων, οι ρομποτικοί βραχίονες διακρίνονται σε:</a:t>
            </a:r>
          </a:p>
          <a:p>
            <a:pPr lvl="1"/>
            <a:r>
              <a:rPr lang="el-GR" sz="2400" dirty="0" smtClean="0"/>
              <a:t>Καρτεσιανός (μόνο πρισματικές αρθρώσεις)</a:t>
            </a:r>
          </a:p>
          <a:p>
            <a:pPr lvl="1"/>
            <a:r>
              <a:rPr lang="el-GR" sz="2400" dirty="0" smtClean="0"/>
              <a:t>Σφαιρικούς (μια σφαιρική άρθρωση και μια πρισματική)</a:t>
            </a:r>
          </a:p>
          <a:p>
            <a:pPr lvl="1"/>
            <a:r>
              <a:rPr lang="el-GR" sz="2400" dirty="0" smtClean="0"/>
              <a:t>Κυλινδρικούς (μια στροφική άρθρωση και 2 πρισματικές)</a:t>
            </a:r>
          </a:p>
          <a:p>
            <a:pPr lvl="1"/>
            <a:r>
              <a:rPr lang="el-GR" sz="2400" dirty="0" smtClean="0"/>
              <a:t>Τύπου </a:t>
            </a:r>
            <a:r>
              <a:rPr lang="en-US" sz="2400" dirty="0" smtClean="0"/>
              <a:t>SCARA</a:t>
            </a:r>
            <a:r>
              <a:rPr lang="el-GR" sz="2400" dirty="0" smtClean="0"/>
              <a:t> (1 πρισματική και 2 τουλάχιστον στροφικές αρθρώσεις με παράλληλους άξονες στροφής)</a:t>
            </a:r>
          </a:p>
          <a:p>
            <a:pPr lvl="1"/>
            <a:r>
              <a:rPr lang="el-GR" sz="2400" dirty="0" smtClean="0"/>
              <a:t>Αρθρωτούς (μόνο στροφικές αρθρώσεις)</a:t>
            </a:r>
          </a:p>
          <a:p>
            <a:pPr marL="411480" lvl="1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M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600" end="31295.192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4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 smtClean="0"/>
              <a:t>Γεωμετρικά χαρακτηριστικά ρομπότ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69160"/>
          </a:xfrm>
        </p:spPr>
        <p:txBody>
          <a:bodyPr/>
          <a:lstStyle/>
          <a:p>
            <a:r>
              <a:rPr lang="el-GR" sz="2000" b="1" dirty="0"/>
              <a:t>Χώρος εργασίας:</a:t>
            </a:r>
            <a:r>
              <a:rPr lang="el-GR" sz="2000" dirty="0"/>
              <a:t> ο γεωμετρικός τόπος των σημείων του χώρου τα οποία μπορεί να προσεγγίσει το άκρο εργασίας του ρομποτικού βραχίονα.</a:t>
            </a:r>
          </a:p>
          <a:p>
            <a:pPr lvl="1"/>
            <a:r>
              <a:rPr lang="el-GR" sz="1800" dirty="0"/>
              <a:t>Εξαρτάται: </a:t>
            </a:r>
          </a:p>
          <a:p>
            <a:pPr lvl="2"/>
            <a:r>
              <a:rPr lang="el-GR" sz="1600" dirty="0"/>
              <a:t>γεωμετρικά χαρακτηριστικά του ρομπότ </a:t>
            </a:r>
          </a:p>
          <a:p>
            <a:pPr lvl="2"/>
            <a:r>
              <a:rPr lang="el-GR" sz="1600" dirty="0"/>
              <a:t>Περιορισμούς των </a:t>
            </a:r>
            <a:r>
              <a:rPr lang="el-GR" sz="1600" dirty="0" smtClean="0"/>
              <a:t>αρθρώσεων</a:t>
            </a:r>
          </a:p>
          <a:p>
            <a:endParaRPr lang="el-GR" sz="2000" dirty="0" smtClean="0"/>
          </a:p>
          <a:p>
            <a:r>
              <a:rPr lang="el-GR" sz="2000" dirty="0" smtClean="0"/>
              <a:t>Για τους ρομποτικούς βραχίονες ο χώρος εργασίας είναι ακίνητος ως προς τη βάση του βραχίονα. </a:t>
            </a:r>
          </a:p>
          <a:p>
            <a:pPr lvl="1"/>
            <a:r>
              <a:rPr lang="el-GR" sz="1800" dirty="0" smtClean="0"/>
              <a:t>Για αυτό το λόγο σε πολλές περιπτώσεις ο χώρος εργασίας χρησιμοποιείται και για να δηλώσει το αδρανειακό σύστημα συντεταγμένων. </a:t>
            </a:r>
            <a:endParaRPr lang="el-GR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7544" y="3933056"/>
            <a:ext cx="7560840" cy="216024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7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0" advTm="35000"/>
    </mc:Choice>
    <mc:Fallback xmlns="">
      <p:transition spd="slow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Γεωμετρικά χαρακτηριστικά ρομπότ</a:t>
            </a:r>
            <a:endParaRPr lang="en-US" sz="4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80" y="2307501"/>
            <a:ext cx="667424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3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Γεωμετρικά χαρακτηριστικά ρομπότ</a:t>
            </a:r>
            <a:endParaRPr lang="en-US" sz="4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10" y="1844824"/>
            <a:ext cx="6120680" cy="43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1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Γεωμετρικά χαρακτηριστικά ρομπότ</a:t>
            </a:r>
            <a:endParaRPr lang="en-US" sz="4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5837692" cy="389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6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Γεωμετρικά χαρακτηριστικά ρομπότ</a:t>
            </a:r>
            <a:endParaRPr lang="en-US" sz="4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33574"/>
            <a:ext cx="5808521" cy="423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1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Γεωμετρικά χαρακτηριστικά ρομπότ</a:t>
            </a:r>
            <a:endParaRPr lang="en-US" sz="4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0089"/>
            <a:ext cx="6224366" cy="46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2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Γεωμετρικά χαρακτηριστικά ρομπότ</a:t>
            </a:r>
            <a:endParaRPr lang="en-US" sz="4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9250"/>
            <a:ext cx="6632897" cy="503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1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Γεωμετρικά χαρακτηριστικά ρομπότ</a:t>
            </a:r>
            <a:endParaRPr lang="en-US" sz="4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49" y="1412776"/>
            <a:ext cx="5890471" cy="530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4000" dirty="0" smtClean="0"/>
              <a:t>Δομή </a:t>
            </a:r>
            <a:r>
              <a:rPr lang="el-GR" sz="4000" dirty="0"/>
              <a:t>και Κατηγορίες Ρομπότ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Ηλίας Κ. </a:t>
            </a:r>
            <a:r>
              <a:rPr lang="el-GR" dirty="0" err="1" smtClean="0"/>
              <a:t>Ξυδιάς</a:t>
            </a:r>
            <a:endParaRPr lang="en-US" dirty="0"/>
          </a:p>
        </p:txBody>
      </p:sp>
      <p:pic>
        <p:nvPicPr>
          <p:cNvPr id="4" name="M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95.192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</a:p>
          <a:p>
            <a:r>
              <a:rPr lang="el-GR" dirty="0" smtClean="0"/>
              <a:t>Δομικά χαρακτηριστικά ρομπότ</a:t>
            </a:r>
          </a:p>
          <a:p>
            <a:r>
              <a:rPr lang="el-GR" dirty="0" smtClean="0"/>
              <a:t>Γεωμετρικά χαρακτηριστικά ρομπότ</a:t>
            </a:r>
          </a:p>
          <a:p>
            <a:r>
              <a:rPr lang="el-GR" dirty="0" smtClean="0"/>
              <a:t>Ασκήσεις</a:t>
            </a:r>
            <a:endParaRPr lang="en-US" dirty="0"/>
          </a:p>
        </p:txBody>
      </p:sp>
      <p:pic>
        <p:nvPicPr>
          <p:cNvPr id="2050" name="Picture 2" descr="http://www.solarpowerengineering.com/wp-content/uploads/2011/07/cob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03683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508692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Ρομποτικός βραχίονας τύπου </a:t>
            </a:r>
            <a:r>
              <a:rPr lang="en-US" dirty="0" smtClean="0"/>
              <a:t>SCARA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M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00" end="213295.192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2476872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Βιομηχανικό ρομπότ: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Ρομποτικός βραχίονας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Μοιάζει με το ανθρώπινο χέρι</a:t>
            </a:r>
          </a:p>
          <a:p>
            <a:pPr lvl="1"/>
            <a:r>
              <a:rPr lang="el-GR" dirty="0" smtClean="0"/>
              <a:t>Αντικαθιστά τη χειρωνακτική εργασία </a:t>
            </a:r>
          </a:p>
          <a:p>
            <a:pPr lvl="1"/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3707904" y="2449684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214563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μία άκρη είναι συνδεμένη σε μια βάση και η άλλη άκρη διαθέτει κάποιο εργαλείο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99592" y="2060848"/>
            <a:ext cx="7200800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allthingsmike.com/CulturalBlender/robots/robo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024336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501317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Αρθρωτός ρομποτικός βραχίονας της </a:t>
            </a:r>
            <a:r>
              <a:rPr lang="en-US" dirty="0" smtClean="0"/>
              <a:t>ASEA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" name="M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00" end="190295.192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 smtClean="0"/>
              <a:t>Δομικά χαρακτηριστικά ρομπότ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5593"/>
            <a:ext cx="3394720" cy="604664"/>
          </a:xfrm>
        </p:spPr>
        <p:txBody>
          <a:bodyPr/>
          <a:lstStyle/>
          <a:p>
            <a:r>
              <a:rPr lang="el-GR" dirty="0" smtClean="0"/>
              <a:t>Ρομποτικός βραχίονας: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3617234" y="2114194"/>
            <a:ext cx="79208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9648" y="1600200"/>
            <a:ext cx="3394720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Βάση</a:t>
            </a:r>
          </a:p>
          <a:p>
            <a:r>
              <a:rPr lang="el-GR" dirty="0" smtClean="0"/>
              <a:t>Αρθρώσεις</a:t>
            </a:r>
          </a:p>
          <a:p>
            <a:r>
              <a:rPr lang="el-GR" dirty="0" smtClean="0"/>
              <a:t>Συνδέσμους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36913" y="1412776"/>
            <a:ext cx="5760640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dc95.4shared.com/doc/QzwxfyPa/preview_html_mbb747b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133422"/>
            <a:ext cx="3989859" cy="35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1207254">
            <a:off x="4239727" y="5719472"/>
            <a:ext cx="542611" cy="289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63888" y="55799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βάση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207254">
            <a:off x="4805209" y="3813504"/>
            <a:ext cx="542611" cy="289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18181" y="3656995"/>
            <a:ext cx="137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σύνδεσμοι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6887675">
            <a:off x="5932332" y="3375276"/>
            <a:ext cx="542611" cy="289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19800" y="2996952"/>
            <a:ext cx="137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αρθρώσεις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M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300" end="181795.192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Δομικά χαρακτηριστικά ρομπότ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6" y="1870981"/>
            <a:ext cx="1306488" cy="532656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Βάση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1763688" y="2018244"/>
            <a:ext cx="86409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17440" y="1407352"/>
            <a:ext cx="5050904" cy="17630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Στερεωμένη στο περιβάλλον εργασίας του ρομπότ</a:t>
            </a:r>
          </a:p>
          <a:p>
            <a:r>
              <a:rPr lang="el-GR" dirty="0" smtClean="0"/>
              <a:t>Συνδεδεμένη αλυσίδα αρθρώσεων-συνδέσμων που καταλήγει στο εργαλείο τελικής δράσης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39552" y="1312775"/>
            <a:ext cx="6984776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5899" y="3460619"/>
            <a:ext cx="2016223" cy="809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dirty="0" smtClean="0"/>
              <a:t>Σύνδεσμοι</a:t>
            </a:r>
            <a:endParaRPr lang="en-US" sz="2600" dirty="0"/>
          </a:p>
        </p:txBody>
      </p:sp>
      <p:sp>
        <p:nvSpPr>
          <p:cNvPr id="10" name="Left-Right Arrow 9"/>
          <p:cNvSpPr/>
          <p:nvPr/>
        </p:nvSpPr>
        <p:spPr>
          <a:xfrm>
            <a:off x="2422320" y="3598551"/>
            <a:ext cx="86409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21496" y="3295582"/>
            <a:ext cx="5050904" cy="881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Στερεά σώματα</a:t>
            </a:r>
          </a:p>
          <a:p>
            <a:r>
              <a:rPr lang="el-GR" dirty="0" smtClean="0"/>
              <a:t>Αποτελούν το σκελετό του ρομπότ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43205" y="3230409"/>
            <a:ext cx="7125139" cy="10586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8250" y="4608696"/>
            <a:ext cx="182150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dirty="0" smtClean="0"/>
              <a:t>Αρθρώσεις</a:t>
            </a:r>
            <a:endParaRPr lang="en-US" sz="2600" dirty="0"/>
          </a:p>
        </p:txBody>
      </p:sp>
      <p:sp>
        <p:nvSpPr>
          <p:cNvPr id="14" name="Left-Right Arrow 13"/>
          <p:cNvSpPr/>
          <p:nvPr/>
        </p:nvSpPr>
        <p:spPr>
          <a:xfrm>
            <a:off x="2257400" y="4698562"/>
            <a:ext cx="86409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59832" y="4407890"/>
            <a:ext cx="4467136" cy="881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Μηχανισμοί που επιτρέπουν τη σχετική κίνηση μεταξύ των συνδέσμων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7256" y="4338523"/>
            <a:ext cx="6256992" cy="10054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31632" y="5600784"/>
            <a:ext cx="1821502" cy="680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dirty="0" smtClean="0"/>
              <a:t>Άκρο εργασίας</a:t>
            </a:r>
            <a:endParaRPr lang="en-US" sz="2600" dirty="0"/>
          </a:p>
        </p:txBody>
      </p:sp>
      <p:sp>
        <p:nvSpPr>
          <p:cNvPr id="18" name="Left-Right Arrow 17"/>
          <p:cNvSpPr/>
          <p:nvPr/>
        </p:nvSpPr>
        <p:spPr>
          <a:xfrm>
            <a:off x="2270782" y="5765299"/>
            <a:ext cx="86409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73214" y="5474627"/>
            <a:ext cx="4467136" cy="881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Το εργαλείο με το οποίο το ρομπότ εκτελεί εργασίες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0638" y="5405260"/>
            <a:ext cx="6256992" cy="10054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M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100" end="145000.192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000" advTm="42000"/>
    </mc:Choice>
    <mc:Fallback xmlns="">
      <p:transition spd="slow" advTm="4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9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/>
              <a:t>Δομικά χαρακτηριστικά ρομπότ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800600"/>
          </a:xfrm>
        </p:spPr>
        <p:txBody>
          <a:bodyPr/>
          <a:lstStyle/>
          <a:p>
            <a:r>
              <a:rPr lang="el-GR" sz="2000" dirty="0" smtClean="0"/>
              <a:t>Ανάλογα με την εργασία που πρέπει να εκτελέσει το ρομπότ προσαρμόζονται στο </a:t>
            </a:r>
            <a:r>
              <a:rPr lang="el-GR" sz="2000" dirty="0" err="1" smtClean="0"/>
              <a:t>ρ.β</a:t>
            </a:r>
            <a:r>
              <a:rPr lang="el-GR" sz="2000" dirty="0" smtClean="0"/>
              <a:t>. διάφορα εργαλεία τελικής δράσης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4716016" y="2060848"/>
            <a:ext cx="648072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08104" y="1603304"/>
            <a:ext cx="2952328" cy="1465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Ηλεκτροσυγκολλητές</a:t>
            </a:r>
          </a:p>
          <a:p>
            <a:r>
              <a:rPr lang="el-GR" dirty="0" smtClean="0"/>
              <a:t>Κατσαβίδια</a:t>
            </a:r>
          </a:p>
          <a:p>
            <a:r>
              <a:rPr lang="el-GR" dirty="0" smtClean="0"/>
              <a:t>Ραντιστές μπογιάς</a:t>
            </a:r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4100" name="Picture 4" descr="http://www.robots.com/images/DSC_0029%20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/>
          <a:stretch/>
        </p:blipFill>
        <p:spPr bwMode="auto">
          <a:xfrm>
            <a:off x="2857190" y="3803405"/>
            <a:ext cx="2300644" cy="211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meraldinsight.com/content_images/fig/049027050200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12647" b="11501"/>
          <a:stretch/>
        </p:blipFill>
        <p:spPr bwMode="auto">
          <a:xfrm>
            <a:off x="5292080" y="3293701"/>
            <a:ext cx="3090381" cy="34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robots.com/images/DSC_000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10342" r="30866" b="8424"/>
          <a:stretch/>
        </p:blipFill>
        <p:spPr bwMode="auto">
          <a:xfrm>
            <a:off x="179512" y="3140968"/>
            <a:ext cx="2520280" cy="363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4100" end="128995.192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588</Words>
  <Application>Microsoft Office PowerPoint</Application>
  <PresentationFormat>On-screen Show (4:3)</PresentationFormat>
  <Paragraphs>105</Paragraphs>
  <Slides>25</Slides>
  <Notes>3</Notes>
  <HiddenSlides>0</HiddenSlides>
  <MMClips>14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Θέμα του Office</vt:lpstr>
      <vt:lpstr>Ρομποτική</vt:lpstr>
      <vt:lpstr>Άδειες Χρήσης</vt:lpstr>
      <vt:lpstr>Χρηματοδότηση</vt:lpstr>
      <vt:lpstr> Δομή και Κατηγορίες Ρομπότ </vt:lpstr>
      <vt:lpstr>Περιεχόμενα</vt:lpstr>
      <vt:lpstr>Εισαγωγή</vt:lpstr>
      <vt:lpstr>Δομικά χαρακτηριστικά ρομπότ</vt:lpstr>
      <vt:lpstr>Δομικά χαρακτηριστικά ρομπότ</vt:lpstr>
      <vt:lpstr>Δομικά χαρακτηριστικά ρομπότ</vt:lpstr>
      <vt:lpstr>Δομικά χαρακτηριστικά ρομπότ</vt:lpstr>
      <vt:lpstr>Δομικά χαρακτηριστικά ρομπότ</vt:lpstr>
      <vt:lpstr>Δομικά χαρακτηριστικά ρομπότ</vt:lpstr>
      <vt:lpstr>Δομικά χαρακτηριστικά ρομπότ</vt:lpstr>
      <vt:lpstr>Δομικά χαρακτηριστικά ρομπότ</vt:lpstr>
      <vt:lpstr>Δομικά χαρακτηριστικά ρομπότ</vt:lpstr>
      <vt:lpstr>Δομικά χαρακτηριστικά ρομπότ</vt:lpstr>
      <vt:lpstr>Γεωμετρικά χαρακτηριστικά ρομπότ</vt:lpstr>
      <vt:lpstr>Γεωμετρικά χαρακτηριστικά ρομπότ</vt:lpstr>
      <vt:lpstr>Γεωμετρικά χαρακτηριστικά ρομπότ</vt:lpstr>
      <vt:lpstr>Γεωμετρικά χαρακτηριστικά ρομπότ</vt:lpstr>
      <vt:lpstr>Γεωμετρικά χαρακτηριστικά ρομπότ</vt:lpstr>
      <vt:lpstr>Γεωμετρικά χαρακτηριστικά ρομπότ</vt:lpstr>
      <vt:lpstr>Γεωμετρικά χαρακτηριστικά ρομπότ</vt:lpstr>
      <vt:lpstr>Γεωμετρικά χαρακτηριστικά ρομπότ</vt:lpstr>
      <vt:lpstr>Γεωμετρικά χαρακτηριστικά ρομπότ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Pellas Nikolaos</cp:lastModifiedBy>
  <cp:revision>149</cp:revision>
  <dcterms:created xsi:type="dcterms:W3CDTF">2012-09-06T09:03:05Z</dcterms:created>
  <dcterms:modified xsi:type="dcterms:W3CDTF">2015-09-24T09:10:28Z</dcterms:modified>
</cp:coreProperties>
</file>