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4" r:id="rId3"/>
    <p:sldId id="258" r:id="rId4"/>
    <p:sldId id="275" r:id="rId5"/>
    <p:sldId id="257" r:id="rId6"/>
    <p:sldId id="271" r:id="rId7"/>
    <p:sldId id="259" r:id="rId8"/>
    <p:sldId id="260" r:id="rId9"/>
    <p:sldId id="272" r:id="rId10"/>
    <p:sldId id="273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7456-2256-481F-878B-880F149FEAEC}" type="datetimeFigureOut">
              <a:rPr lang="el-GR" smtClean="0"/>
              <a:t>26/09/2013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C81E-9452-429E-85BE-DAE09A4F97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226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B4CC-8871-496A-BE18-34EC99A18C47}" type="datetimeFigureOut">
              <a:rPr lang="el-GR" smtClean="0"/>
              <a:pPr/>
              <a:t>26/09/2013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9684-CB21-463E-8D0E-E19B43CB6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edia Center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23427" r="1933" b="3192"/>
          <a:stretch/>
        </p:blipFill>
        <p:spPr bwMode="auto">
          <a:xfrm>
            <a:off x="251520" y="332656"/>
            <a:ext cx="847083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0" y="3212976"/>
            <a:ext cx="2304256" cy="18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72300" y="4924163"/>
            <a:ext cx="504056" cy="18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372200" y="764704"/>
            <a:ext cx="2304256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Ευρωπαϊκή Ένωση: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l-GR" dirty="0" smtClean="0"/>
              <a:t>28 κράτη μέλη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l-GR" dirty="0" smtClean="0"/>
              <a:t>5 υποψήφια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l-GR" dirty="0" smtClean="0"/>
              <a:t>3 δυνάμει υποψήφια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25338" cy="5547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5085184"/>
            <a:ext cx="7992888" cy="923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Οι </a:t>
            </a:r>
            <a:r>
              <a:rPr lang="el-GR" b="1" dirty="0"/>
              <a:t>δαπάνες για την παιδεία στην Ελλάδα ανέρχονται σε 4.1% του ΑΕΠ και – μαζί με της Ρουμανίας- είναι οι τρίτες χαμηλότερες στην Ευρωπαϊκή Ένωση, μετά την Βουλγαρία (3.6%) και την Σλοβακία (4</a:t>
            </a:r>
            <a:r>
              <a:rPr lang="el-GR" b="1" dirty="0" smtClean="0"/>
              <a:t>%).</a:t>
            </a:r>
            <a:endParaRPr lang="el-G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358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057" y="331937"/>
            <a:ext cx="8447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Σύνολο Δαπανών της Γενικής Κυβέρνησης για την Εκπαίδευση (% ΑΕΠ - 2011)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1071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0125" r="11523" b="2949"/>
          <a:stretch/>
        </p:blipFill>
        <p:spPr bwMode="auto">
          <a:xfrm>
            <a:off x="221648" y="404664"/>
            <a:ext cx="8598824" cy="59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48" y="404664"/>
            <a:ext cx="4619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/>
              <a:t>Ευρωπαϊκή ενοποίηση : Τα πρώτα </a:t>
            </a:r>
            <a:r>
              <a:rPr lang="el-GR" sz="2800" b="1" u="sng" dirty="0" smtClean="0"/>
              <a:t>στάδια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/>
              <a:t>Πρόταση Τσόρτσιλ (1940):  Άγγλο-Γαλλική Ομοσπονδία με κοινό κοινοβούλιο και υπηκοότητα</a:t>
            </a:r>
            <a:r>
              <a:rPr lang="el-GR" b="1" dirty="0" smtClean="0"/>
              <a:t>.</a:t>
            </a:r>
            <a:endParaRPr lang="en-US" b="1" dirty="0" smtClean="0"/>
          </a:p>
          <a:p>
            <a:pPr lvl="0">
              <a:buNone/>
            </a:pPr>
            <a:endParaRPr lang="el-GR" b="1" dirty="0"/>
          </a:p>
          <a:p>
            <a:pPr lvl="0">
              <a:buFont typeface="Wingdings" pitchFamily="2" charset="2"/>
              <a:buChar char="q"/>
            </a:pPr>
            <a:r>
              <a:rPr lang="el-GR" b="1" dirty="0"/>
              <a:t>Πρόταση Τσόρτσιλ (1946): Δημιουργία ‘Ηνωμένων Πολιτειών της Ευρώπης’ (Η Αγγλία, όμως, δεν θα συμμετείχε</a:t>
            </a:r>
            <a:r>
              <a:rPr lang="el-GR" b="1" dirty="0" smtClean="0"/>
              <a:t>…).</a:t>
            </a:r>
            <a:endParaRPr lang="en-US" b="1" dirty="0" smtClean="0"/>
          </a:p>
          <a:p>
            <a:pPr lvl="0">
              <a:buNone/>
            </a:pPr>
            <a:endParaRPr lang="el-GR" b="1" dirty="0"/>
          </a:p>
          <a:p>
            <a:pPr lvl="0">
              <a:buFont typeface="Wingdings" pitchFamily="2" charset="2"/>
              <a:buChar char="q"/>
            </a:pPr>
            <a:r>
              <a:rPr lang="el-GR" b="1" dirty="0"/>
              <a:t>Σχέδιο </a:t>
            </a:r>
            <a:r>
              <a:rPr lang="en-GB" b="1" dirty="0"/>
              <a:t>Marshall (1947) : European Recovery Programme.  </a:t>
            </a:r>
            <a:r>
              <a:rPr lang="el-GR" b="1" dirty="0"/>
              <a:t>Προϋπόθεση συμμετοχής στη βοήθεια, η συνεργασία ανάμεσα στις χώρες</a:t>
            </a:r>
            <a:r>
              <a:rPr lang="el-GR" b="1" dirty="0" smtClean="0"/>
              <a:t>.</a:t>
            </a:r>
            <a:endParaRPr lang="en-US" b="1" dirty="0" smtClean="0"/>
          </a:p>
          <a:p>
            <a:pPr lvl="0">
              <a:buNone/>
            </a:pPr>
            <a:endParaRPr lang="el-GR" b="1" dirty="0"/>
          </a:p>
          <a:p>
            <a:pPr lvl="0">
              <a:buFont typeface="Wingdings" pitchFamily="2" charset="2"/>
              <a:buChar char="q"/>
            </a:pPr>
            <a:r>
              <a:rPr lang="en-GB" b="1" dirty="0"/>
              <a:t>BENELUX</a:t>
            </a:r>
            <a:r>
              <a:rPr lang="el-GR" b="1" dirty="0"/>
              <a:t> (1948) : Βέλγιο, Ολλανδία, </a:t>
            </a:r>
            <a:r>
              <a:rPr lang="el-GR" b="1" dirty="0" err="1"/>
              <a:t>Λουξεμβ</a:t>
            </a:r>
            <a:r>
              <a:rPr lang="el-GR" b="1" dirty="0"/>
              <a:t>. ιδρύουν τελωνιακή ένωση</a:t>
            </a:r>
            <a:r>
              <a:rPr lang="el-GR" b="1" dirty="0" smtClean="0"/>
              <a:t>.</a:t>
            </a:r>
            <a:endParaRPr lang="en-US" b="1" dirty="0" smtClean="0"/>
          </a:p>
          <a:p>
            <a:pPr lvl="0">
              <a:buNone/>
            </a:pPr>
            <a:endParaRPr lang="el-GR" b="1" dirty="0"/>
          </a:p>
          <a:p>
            <a:pPr lvl="0">
              <a:buFont typeface="Wingdings" pitchFamily="2" charset="2"/>
              <a:buChar char="q"/>
            </a:pPr>
            <a:r>
              <a:rPr lang="el-GR" b="1" dirty="0"/>
              <a:t>Συνθήκη Βρυξελλών (1948) : Ίδρυση Δυτικό-Ευρωπαϊκής Ένωσης, που επικαλύφθηκε, όμως, από την ίδρυση του ΝΑΤΟ το 1949. </a:t>
            </a:r>
          </a:p>
          <a:p>
            <a:pPr>
              <a:buNone/>
            </a:pP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Πρώτα στάδια αντιπαράθεσης ΗΠΑ-ΕΣΣΔ και απαρχές ψυχρού πολέμου:</a:t>
            </a:r>
            <a:br>
              <a:rPr lang="el-GR" sz="2000" b="1" dirty="0"/>
            </a:br>
            <a:r>
              <a:rPr lang="el-GR" sz="2000" dirty="0"/>
              <a:t>Ελληνικός εμφύλιος (1946-49)· Αποκλεισμός Βερολίνου (1949)· Κορέα (1950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7" y="1714500"/>
            <a:ext cx="4581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Αναγγελία </a:t>
            </a:r>
            <a:r>
              <a:rPr lang="el-GR" sz="2400" b="1" dirty="0"/>
              <a:t>Αμερικανικής ενθάρρυνσης Ευρωπαϊκής Ενοποίησης (Οκτώβρης 1949</a:t>
            </a:r>
            <a:r>
              <a:rPr lang="el-GR" sz="2400" b="1" dirty="0" smtClean="0"/>
              <a:t>).</a:t>
            </a:r>
            <a:endParaRPr lang="en-US" sz="2400" b="1" dirty="0" smtClean="0"/>
          </a:p>
          <a:p>
            <a:endParaRPr lang="el-GR" sz="2400" b="1" dirty="0"/>
          </a:p>
          <a:p>
            <a:pPr lvl="1"/>
            <a:r>
              <a:rPr lang="el-GR" sz="2400" b="1" u="sng" dirty="0"/>
              <a:t>Οικονομικοί λόγοι</a:t>
            </a:r>
            <a:r>
              <a:rPr lang="el-GR" sz="2400" b="1" dirty="0"/>
              <a:t> :  Αναμενόμενα οικονομικά πλεονεκτήματα από τη συνεργασία ανάμεσα στα μέλη</a:t>
            </a:r>
            <a:r>
              <a:rPr lang="el-GR" sz="2400" b="1" dirty="0" smtClean="0"/>
              <a:t>.</a:t>
            </a:r>
            <a:endParaRPr lang="en-US" sz="2400" b="1" dirty="0" smtClean="0"/>
          </a:p>
          <a:p>
            <a:pPr lvl="1">
              <a:buNone/>
            </a:pPr>
            <a:endParaRPr lang="el-GR" sz="2400" b="1" dirty="0"/>
          </a:p>
          <a:p>
            <a:pPr lvl="1"/>
            <a:r>
              <a:rPr lang="el-GR" sz="2400" b="1" u="sng" dirty="0"/>
              <a:t>Πολιτικοί λόγοι </a:t>
            </a:r>
            <a:r>
              <a:rPr lang="el-GR" sz="2400" b="1" dirty="0"/>
              <a:t>: Συνεργασία προς αποφυγή εντάσεων στη Δ.  Ευρώπη</a:t>
            </a:r>
          </a:p>
          <a:p>
            <a:pPr>
              <a:buNone/>
            </a:pPr>
            <a:r>
              <a:rPr lang="en-US" sz="2400" b="1" dirty="0"/>
              <a:t>	 </a:t>
            </a:r>
            <a:r>
              <a:rPr lang="en-US" sz="2400" b="1" dirty="0" smtClean="0"/>
              <a:t>    </a:t>
            </a:r>
            <a:r>
              <a:rPr lang="el-GR" sz="2400" b="1" dirty="0" smtClean="0"/>
              <a:t>(</a:t>
            </a:r>
            <a:r>
              <a:rPr lang="el-GR" sz="2400" b="1" dirty="0"/>
              <a:t>αλλά </a:t>
            </a:r>
            <a:r>
              <a:rPr lang="el-GR" sz="2400" b="1" dirty="0" err="1"/>
              <a:t>κ΄</a:t>
            </a:r>
            <a:r>
              <a:rPr lang="el-GR" sz="2400" b="1" dirty="0"/>
              <a:t> έλεγχος της Γερμανικής στρατιωτικής ισχύος</a:t>
            </a:r>
            <a:r>
              <a:rPr lang="el-GR" sz="2400" b="1" dirty="0" smtClean="0"/>
              <a:t>).</a:t>
            </a:r>
            <a:endParaRPr lang="en-US" sz="2400" b="1" dirty="0"/>
          </a:p>
          <a:p>
            <a:pPr>
              <a:buNone/>
            </a:pPr>
            <a:endParaRPr lang="el-GR" sz="2400" b="1" dirty="0"/>
          </a:p>
          <a:p>
            <a:pPr lvl="1"/>
            <a:r>
              <a:rPr lang="el-GR" sz="2400" b="1" u="sng" dirty="0"/>
              <a:t>Γεωπολιτικοί λόγοι </a:t>
            </a:r>
            <a:r>
              <a:rPr lang="el-GR" sz="2400" b="1" dirty="0"/>
              <a:t>:  Ψυχρός πόλεμος και </a:t>
            </a:r>
            <a:r>
              <a:rPr lang="el-GR" sz="2400" b="1" dirty="0" err="1"/>
              <a:t>πολιτικο</a:t>
            </a:r>
            <a:r>
              <a:rPr lang="el-GR" sz="2400" b="1" dirty="0"/>
              <a:t>-οικονομικός ανταγωνισμός </a:t>
            </a:r>
            <a:r>
              <a:rPr lang="el-GR" sz="2400" b="1" dirty="0" smtClean="0"/>
              <a:t>ανατολής-δύσης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>
              <a:buNone/>
            </a:pP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23528" y="332656"/>
            <a:ext cx="8352928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‘</a:t>
            </a:r>
            <a:r>
              <a:rPr lang="en-GB" sz="2800" b="1" u="sng" dirty="0" smtClean="0"/>
              <a:t>CONTAINMENT POLICY</a:t>
            </a:r>
            <a:r>
              <a:rPr lang="el-GR" sz="2800" b="1" dirty="0" smtClean="0"/>
              <a:t>’: κύριος άξονας Αμερικανικής εξωτερικής πολιτικής.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3200" b="1" u="sng" dirty="0"/>
              <a:t>Συνθήκη Παρισιού (1951</a:t>
            </a:r>
            <a:r>
              <a:rPr lang="el-GR" sz="3200" b="1" u="sng" dirty="0" smtClean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l-GR" sz="1800" b="1" dirty="0"/>
              <a:t>‘Ευρωπαϊκή Κοινότητα Άνθρακα και Χάλυβα’ (ΕΚΑΧ)</a:t>
            </a:r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l-GR" sz="1800" b="1" dirty="0" smtClean="0"/>
              <a:t>(</a:t>
            </a:r>
            <a:r>
              <a:rPr lang="el-GR" sz="1800" b="1" dirty="0"/>
              <a:t>Γαλλία, Ιταλία, Δ. Γερμανία, - Βέλγιο, Ολλανδία, Λουξεμβούργο).</a:t>
            </a:r>
          </a:p>
          <a:p>
            <a:pPr>
              <a:buNone/>
            </a:pPr>
            <a:r>
              <a:rPr lang="el-GR" sz="1800" b="1" dirty="0"/>
              <a:t> </a:t>
            </a:r>
          </a:p>
          <a:p>
            <a:r>
              <a:rPr lang="el-GR" sz="1800" b="1" u="sng" dirty="0"/>
              <a:t>Σκοπός : Η επίλυση της γαλλογερμανικής διαφοράς για τον έλεγχο της </a:t>
            </a:r>
            <a:r>
              <a:rPr lang="en-GB" sz="1800" b="1" u="sng" dirty="0"/>
              <a:t>Lorraine</a:t>
            </a:r>
            <a:r>
              <a:rPr lang="el-GR" sz="1800" b="1" u="sng" dirty="0"/>
              <a:t> (χάλυβας) και </a:t>
            </a:r>
            <a:r>
              <a:rPr lang="en-GB" sz="1800" b="1" u="sng" dirty="0" err="1"/>
              <a:t>Rhur</a:t>
            </a:r>
            <a:r>
              <a:rPr lang="el-GR" sz="1800" b="1" u="sng" dirty="0"/>
              <a:t> (άνθρακας) και η από κοινού εκμετάλλευση τους.</a:t>
            </a:r>
            <a:endParaRPr lang="el-GR" sz="1800" b="1" dirty="0"/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l-GR" sz="1800" b="1" dirty="0" smtClean="0"/>
              <a:t>(</a:t>
            </a:r>
            <a:r>
              <a:rPr lang="el-GR" sz="1800" b="1" dirty="0"/>
              <a:t>Το 1954 οι ΗΠΑ ενίσχυσαν την ΕΚΑΧ με $100εκ</a:t>
            </a:r>
            <a:r>
              <a:rPr lang="el-GR" sz="1800" b="1" dirty="0" smtClean="0"/>
              <a:t>.)</a:t>
            </a:r>
            <a:endParaRPr lang="en-US" sz="1800" b="1" dirty="0" smtClean="0"/>
          </a:p>
          <a:p>
            <a:endParaRPr lang="en-US" sz="1800" b="1" dirty="0"/>
          </a:p>
          <a:p>
            <a:endParaRPr lang="el-GR" sz="1800" b="1" dirty="0"/>
          </a:p>
          <a:p>
            <a:r>
              <a:rPr lang="el-GR" sz="1800" b="1" dirty="0" smtClean="0"/>
              <a:t>1) Ευρωπαϊκή Κοινότητα Άνθρακα και Χάλυβα (ΕΚΑΧ) </a:t>
            </a:r>
            <a:r>
              <a:rPr lang="el-GR" sz="1800" b="1" dirty="0"/>
              <a:t>	</a:t>
            </a:r>
          </a:p>
          <a:p>
            <a:pPr>
              <a:buNone/>
            </a:pPr>
            <a:r>
              <a:rPr lang="el-GR" sz="1800" b="1" u="sng" dirty="0"/>
              <a:t>Συνθήκες της Ρώμης (1957)</a:t>
            </a:r>
            <a:endParaRPr lang="el-GR" sz="1800" b="1" dirty="0"/>
          </a:p>
          <a:p>
            <a:pPr lvl="0"/>
            <a:r>
              <a:rPr lang="el-GR" sz="1800" b="1" dirty="0"/>
              <a:t>Ευρωπαϊκή Κοινότητα Ατομικής Ενέργειας (</a:t>
            </a:r>
            <a:r>
              <a:rPr lang="en-GB" sz="1800" b="1" dirty="0" err="1"/>
              <a:t>Euratom</a:t>
            </a:r>
            <a:r>
              <a:rPr lang="el-GR" sz="1800" b="1" dirty="0"/>
              <a:t>)</a:t>
            </a:r>
          </a:p>
          <a:p>
            <a:pPr lvl="0"/>
            <a:r>
              <a:rPr lang="el-GR" sz="1800" b="1" dirty="0"/>
              <a:t>Ευρωπαϊκή Οικονομική Κοινότητα (ΕΟΚ)</a:t>
            </a:r>
          </a:p>
          <a:p>
            <a:endParaRPr lang="el-GR" sz="1800" b="1" dirty="0"/>
          </a:p>
          <a:p>
            <a:pPr>
              <a:buNone/>
            </a:pPr>
            <a:endParaRPr lang="el-GR" sz="1800" b="1" dirty="0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020272" y="3573016"/>
            <a:ext cx="1257300" cy="13681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Ευρωπαϊκές Κοινότητες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‘Κοινότητα’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6372199" y="3501008"/>
            <a:ext cx="504057" cy="158417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/>
              <a:t>Ευρωπαϊκή Οικονομική Κοινότητα (ΕΟΚ</a:t>
            </a:r>
            <a:r>
              <a:rPr lang="el-GR" sz="3200" b="1" u="sng" dirty="0" smtClean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/>
              <a:t>Α) </a:t>
            </a:r>
            <a:r>
              <a:rPr lang="el-GR" b="1" u="sng" dirty="0"/>
              <a:t>Δημιουργία Κοινής Αγοράς.  Στόχος οι 4 ελευθερίες :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u="sng" dirty="0" smtClean="0"/>
              <a:t>1</a:t>
            </a:r>
            <a:r>
              <a:rPr lang="el-GR" b="1" u="sng" dirty="0"/>
              <a:t>) Ελεύθερη κυκλοφορία προϊόντων· 2) προσώπων· 3) υπηρεσιών· και, 4) κεφαλαίων.</a:t>
            </a:r>
          </a:p>
          <a:p>
            <a:pPr>
              <a:buNone/>
            </a:pPr>
            <a:r>
              <a:rPr lang="el-GR" b="1" dirty="0"/>
              <a:t> </a:t>
            </a:r>
            <a:endParaRPr lang="el-GR" b="1" u="sng" dirty="0"/>
          </a:p>
          <a:p>
            <a:pPr lvl="0"/>
            <a:r>
              <a:rPr lang="el-GR" b="1" dirty="0"/>
              <a:t>Τελωνιακή ένωση και κατάργηση ποσοτικών περιορισμών ως το 1969.</a:t>
            </a:r>
            <a:endParaRPr lang="el-GR" b="1" u="sng" dirty="0"/>
          </a:p>
          <a:p>
            <a:pPr lvl="0"/>
            <a:r>
              <a:rPr lang="el-GR" b="1" dirty="0"/>
              <a:t>Κοινή Αγροτική Πολιτική.</a:t>
            </a:r>
            <a:endParaRPr lang="el-GR" b="1" u="sng" dirty="0"/>
          </a:p>
          <a:p>
            <a:pPr lvl="0"/>
            <a:r>
              <a:rPr lang="el-GR" b="1" dirty="0"/>
              <a:t>Κοινή Πολιτική Μεταφορών.</a:t>
            </a:r>
            <a:endParaRPr lang="el-GR" b="1" u="sng" dirty="0"/>
          </a:p>
          <a:p>
            <a:pPr>
              <a:buNone/>
            </a:pPr>
            <a:r>
              <a:rPr lang="el-GR" b="1" dirty="0"/>
              <a:t> </a:t>
            </a:r>
            <a:endParaRPr lang="el-GR" b="1" u="sng" dirty="0"/>
          </a:p>
          <a:p>
            <a:pPr>
              <a:buNone/>
            </a:pPr>
            <a:r>
              <a:rPr lang="el-GR" b="1" dirty="0"/>
              <a:t> Β)  </a:t>
            </a:r>
            <a:r>
              <a:rPr lang="el-GR" b="1" u="sng" dirty="0"/>
              <a:t>Πολιτική της Κοινότητας:</a:t>
            </a:r>
          </a:p>
          <a:p>
            <a:pPr>
              <a:buNone/>
            </a:pPr>
            <a:endParaRPr lang="el-GR" b="1" u="sng" dirty="0"/>
          </a:p>
          <a:p>
            <a:pPr lvl="0"/>
            <a:r>
              <a:rPr lang="el-GR" b="1" dirty="0"/>
              <a:t>Κανόνες ανταγωνισμού· Οικονομική Πολιτική· Κοινωνική Πολιτική.</a:t>
            </a:r>
            <a:endParaRPr lang="el-GR" b="1" u="sng" dirty="0"/>
          </a:p>
          <a:p>
            <a:pPr lvl="0"/>
            <a:r>
              <a:rPr lang="el-GR" b="1" dirty="0"/>
              <a:t>Ίδρυση Ευρωπαϊκής Τράπεζας Επενδύσεων.</a:t>
            </a:r>
            <a:endParaRPr lang="el-GR" b="1" u="sng" dirty="0"/>
          </a:p>
          <a:p>
            <a:pPr>
              <a:buNone/>
            </a:pP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600" b="1" u="sng" dirty="0"/>
              <a:t>Συνθήκη της Ρώμης (1957)</a:t>
            </a:r>
            <a:r>
              <a:rPr lang="el-GR" sz="3600" b="1" dirty="0"/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202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b="1" dirty="0"/>
              <a:t> </a:t>
            </a:r>
            <a:r>
              <a:rPr lang="el-GR" b="1" u="sng" dirty="0" smtClean="0"/>
              <a:t>Άρθρο </a:t>
            </a:r>
            <a:r>
              <a:rPr lang="el-GR" b="1" u="sng" dirty="0"/>
              <a:t>92 (Μέρος 3</a:t>
            </a:r>
            <a:r>
              <a:rPr lang="el-GR" b="1" u="sng" baseline="30000" dirty="0"/>
              <a:t>ο</a:t>
            </a:r>
            <a:r>
              <a:rPr lang="el-GR" b="1" u="sng" dirty="0"/>
              <a:t> ) Κεφάλαιο : Κρατικές </a:t>
            </a:r>
            <a:r>
              <a:rPr lang="el-GR" b="1" u="sng" dirty="0" smtClean="0"/>
              <a:t>Ενισχύσεις</a:t>
            </a:r>
            <a:endParaRPr lang="en-US" b="1" u="sng" dirty="0" smtClean="0"/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dirty="0"/>
              <a:t>Δύναται να θεωρηθούν ότι συμβιβάζονται με την κοινή αγορά</a:t>
            </a:r>
            <a:r>
              <a:rPr lang="el-GR" b="1" dirty="0" smtClean="0"/>
              <a:t>:</a:t>
            </a:r>
            <a:endParaRPr lang="en-US" b="1" dirty="0" smtClean="0"/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dirty="0"/>
              <a:t>α)  Οι ενισχύσεις για την προώθηση της οικονομικής ανάπτυξης περιοχών στις οποίες το βιοτικό επίπεδο είναι </a:t>
            </a:r>
            <a:r>
              <a:rPr lang="el-GR" b="1" i="1" dirty="0"/>
              <a:t>ασύνηθες χαμηλό</a:t>
            </a:r>
            <a:r>
              <a:rPr lang="el-GR" b="1" dirty="0"/>
              <a:t> ή στις οποίες επικρατεί σοβαρή υποαπασχόληση.</a:t>
            </a:r>
          </a:p>
          <a:p>
            <a:pPr>
              <a:buNone/>
            </a:pPr>
            <a:r>
              <a:rPr lang="el-GR" b="1" dirty="0"/>
              <a:t>β)   Οι ενισχύσεις για την προώθηση σημαντικών σχεδίων κοινού Ευρωπαϊκού ενδιαφέροντος ή για την άρση σοβαρής διαταραχής της οικονομίας Κράτους-μέλους.</a:t>
            </a:r>
          </a:p>
          <a:p>
            <a:pPr>
              <a:buNone/>
            </a:pPr>
            <a:r>
              <a:rPr lang="el-GR" b="1" dirty="0"/>
              <a:t>γ)   Οι ενισχύσεις για την προώθηση ανάπτυξης ορισμένων οικονομικών δραστηριοτήτων ή οικονομικών περιοχών, εφόσον δεν αλλοιώνουν τους όρους συναλλαγών κατά τρόπο που θα αντίκειται προς το κοινό συμφέρον […].</a:t>
            </a:r>
          </a:p>
          <a:p>
            <a:pPr>
              <a:buNone/>
            </a:pPr>
            <a:endParaRPr lang="el-GR" b="1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004048" y="1340768"/>
            <a:ext cx="331236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u="sng" dirty="0" smtClean="0"/>
              <a:t>Προοίμιο</a:t>
            </a:r>
            <a:r>
              <a:rPr lang="en-US" sz="1400" b="1" u="sng" dirty="0"/>
              <a:t>:</a:t>
            </a:r>
            <a:endParaRPr lang="el-GR" sz="1400" b="1" u="sng" dirty="0" smtClean="0"/>
          </a:p>
          <a:p>
            <a:r>
              <a:rPr lang="el-GR" sz="1400" b="1" dirty="0" smtClean="0"/>
              <a:t> </a:t>
            </a:r>
          </a:p>
          <a:p>
            <a:r>
              <a:rPr lang="el-GR" sz="1400" b="1" dirty="0" smtClean="0"/>
              <a:t>[Τα κράτη-μέλη] μεριμνώντας να ενισχύσουν την ενότητα των οικονομιών τους και να προωθήσουν την αρμονική τους ανάπτυξη, μειώνοντας τις υφιστάμενες ανισότητες μεταξύ των διαφόρων περιοχών και την  καθυστέρηση των λιγότερο ευνοημένων […] αποφάσισαν τη δημιουργία της ΕΟΚ.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/>
              <a:t>Συνθήκες ένταξης </a:t>
            </a:r>
            <a:r>
              <a:rPr lang="el-GR" sz="3200" b="1" u="sng" dirty="0" smtClean="0"/>
              <a:t>μελών</a:t>
            </a:r>
            <a:endParaRPr lang="el-G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/>
          <a:stretch/>
        </p:blipFill>
        <p:spPr bwMode="auto">
          <a:xfrm>
            <a:off x="179512" y="1484784"/>
            <a:ext cx="4877072" cy="42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84" y="3068960"/>
            <a:ext cx="3962400" cy="301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24 </a:t>
            </a:r>
            <a:r>
              <a:rPr lang="el-GR" dirty="0" smtClean="0"/>
              <a:t>Επίσημες Γλώσσες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8731" r="17677" b="5296"/>
          <a:stretch/>
        </p:blipFill>
        <p:spPr bwMode="auto">
          <a:xfrm>
            <a:off x="1907704" y="1268760"/>
            <a:ext cx="5567908" cy="51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4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725749" y="944724"/>
            <a:ext cx="2880320" cy="1296144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/>
              <a:t>Μεγάλο μήκος ακτογραμμής </a:t>
            </a:r>
            <a:r>
              <a:rPr lang="el-GR" b="1" dirty="0" smtClean="0"/>
              <a:t>(&gt;60.000 </a:t>
            </a:r>
            <a:r>
              <a:rPr lang="en-GB" b="1" dirty="0"/>
              <a:t>km</a:t>
            </a:r>
            <a:r>
              <a:rPr lang="el-GR" b="1" dirty="0" smtClean="0"/>
              <a:t>).</a:t>
            </a:r>
          </a:p>
          <a:p>
            <a:pPr lvl="0">
              <a:buFont typeface="Wingdings" pitchFamily="2" charset="2"/>
              <a:buChar char="q"/>
            </a:pPr>
            <a:endParaRPr lang="el-GR" b="1" dirty="0"/>
          </a:p>
          <a:p>
            <a:pPr lvl="0">
              <a:buFont typeface="Wingdings" pitchFamily="2" charset="2"/>
              <a:buChar char="q"/>
            </a:pPr>
            <a:r>
              <a:rPr lang="el-GR" b="1" dirty="0"/>
              <a:t>Ζήτημα χωρικής συνοχής / επικοινωνίας (Μάγχη, Ø</a:t>
            </a:r>
            <a:r>
              <a:rPr lang="en-GB" b="1" dirty="0" err="1"/>
              <a:t>resund</a:t>
            </a:r>
            <a:r>
              <a:rPr lang="el-GR" b="1" dirty="0" smtClean="0"/>
              <a:t>)</a:t>
            </a:r>
            <a:endParaRPr lang="el-GR" b="1" dirty="0"/>
          </a:p>
        </p:txBody>
      </p:sp>
      <p:pic>
        <p:nvPicPr>
          <p:cNvPr id="7" name="6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44017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2458532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28600" algn="l"/>
              </a:tabLst>
            </a:pPr>
            <a:r>
              <a:rPr lang="el-GR" sz="1400" b="1" dirty="0">
                <a:ea typeface="Times New Roman" pitchFamily="18" charset="0"/>
                <a:cs typeface="Arial" pitchFamily="34" charset="0"/>
              </a:rPr>
              <a:t>50% των Ευρωπαίων ζουν κοντά σε παράκτιες περιοχές.</a:t>
            </a:r>
            <a:endParaRPr lang="el-GR" sz="1400" b="1" dirty="0">
              <a:cs typeface="Arial" pitchFamily="34" charset="0"/>
            </a:endParaRPr>
          </a:p>
          <a:p>
            <a:pPr lv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28600" algn="l"/>
              </a:tabLst>
            </a:pPr>
            <a:r>
              <a:rPr lang="el-GR" sz="1400" b="1" dirty="0">
                <a:ea typeface="Times New Roman" pitchFamily="18" charset="0"/>
                <a:cs typeface="Arial" pitchFamily="34" charset="0"/>
              </a:rPr>
              <a:t>Η περιοχή των Άλπεων είναι από τις πιο πυκνοκατοικημένες στην Ευρώπη</a:t>
            </a:r>
            <a:endParaRPr lang="el-GR" sz="1400" b="1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8600" algn="l"/>
              </a:tabLst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Εντός της ηπ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είρου 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Ελλάδα 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ήταν, μέχρι πρόσφατα,  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προβληματική περιφέρεια.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28600" algn="l"/>
              </a:tabLst>
            </a:pP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Υπάρχουν, όμως, και τα υπερπόντια 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και εξαρτώμενα εδάφη των διάφορων κρατών 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μελών. </a:t>
            </a:r>
          </a:p>
          <a:p>
            <a:pPr marL="1200150" lvl="2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lang="el-GR" sz="1400" b="1" dirty="0">
                <a:ea typeface="Times New Roman" pitchFamily="18" charset="0"/>
                <a:cs typeface="Arial" pitchFamily="34" charset="0"/>
              </a:rPr>
              <a:t>Μ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έρος 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της ΕΕ (π.χ. οι Αζόρες, η Μαδέρα, οι Κανάριοι Νήσοι, η Γαλλική Γουιάνα, η Μαρτινίκα, η Γουαδελούπη, η Ρεϋνιόν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1200150" lvl="2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28600" algn="l"/>
              </a:tabLst>
            </a:pP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Σ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ε 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άλλες περιπτώσεις τα εδάφη που συνδέονται με τα κράτη μέλη δεν είναι μέρος της ΕΕ (π.χ. η Γροιλανδία, οι Νήσοι </a:t>
            </a:r>
            <a:r>
              <a:rPr lang="el-GR" sz="1400" b="1" dirty="0" err="1">
                <a:ea typeface="Times New Roman" pitchFamily="18" charset="0"/>
                <a:cs typeface="Arial" pitchFamily="34" charset="0"/>
              </a:rPr>
              <a:t>Φερόες</a:t>
            </a:r>
            <a:r>
              <a:rPr lang="el-GR" sz="1400" b="1" dirty="0">
                <a:ea typeface="Times New Roman" pitchFamily="18" charset="0"/>
                <a:cs typeface="Arial" pitchFamily="34" charset="0"/>
              </a:rPr>
              <a:t>, οι Ολλανδικές Αντίλλες, η Νέα Καληδονία και τα περισσότερα εδάφη που συνδέονται με το Ηνωμένο Βασίλειο</a:t>
            </a:r>
            <a:r>
              <a:rPr lang="el-GR" sz="1400" b="1" dirty="0" smtClean="0">
                <a:ea typeface="Times New Roman" pitchFamily="18" charset="0"/>
                <a:cs typeface="Arial" pitchFamily="34" charset="0"/>
              </a:rPr>
              <a:t>)</a:t>
            </a:r>
            <a:r>
              <a:rPr lang="el-GR" sz="1400" b="1" dirty="0">
                <a:cs typeface="Arial" pitchFamily="34" charset="0"/>
              </a:rPr>
              <a:t>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54544" y="188640"/>
            <a:ext cx="8500594" cy="34605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l-GR" sz="2400" b="1" u="sng" dirty="0"/>
              <a:t>Γεωγραφικά χαρακτηριστικά της </a:t>
            </a:r>
            <a:r>
              <a:rPr lang="el-GR" sz="2400" b="1" u="sng" dirty="0" smtClean="0"/>
              <a:t>ΕΕ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4729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54544" y="188640"/>
            <a:ext cx="8500594" cy="34605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2400" b="1" u="sng" dirty="0"/>
              <a:t>Γεωγραφικά χαρακτηριστικά της </a:t>
            </a:r>
            <a:r>
              <a:rPr lang="el-GR" sz="2400" b="1" u="sng" dirty="0" smtClean="0"/>
              <a:t>ΕΕ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3994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4544" y="188640"/>
            <a:ext cx="8500594" cy="34605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2400" b="1" u="sng" dirty="0"/>
              <a:t>Γεωγραφικά χαρακτηριστικά της </a:t>
            </a:r>
            <a:r>
              <a:rPr lang="el-GR" sz="2400" b="1" u="sng" dirty="0" smtClean="0"/>
              <a:t>ΕΕ</a:t>
            </a:r>
            <a:endParaRPr lang="el-G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t="37810" r="20359" b="5010"/>
          <a:stretch/>
        </p:blipFill>
        <p:spPr bwMode="auto">
          <a:xfrm>
            <a:off x="1043608" y="4663008"/>
            <a:ext cx="4935438" cy="1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34402" r="10264" b="6667"/>
          <a:stretch/>
        </p:blipFill>
        <p:spPr bwMode="auto">
          <a:xfrm>
            <a:off x="254544" y="692696"/>
            <a:ext cx="850059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56176" y="5335351"/>
            <a:ext cx="226774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l-G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Έκταση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000 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km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6340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/>
              <a:t>Δημογραφικά </a:t>
            </a:r>
            <a:r>
              <a:rPr lang="el-GR" sz="3200" b="1" u="sng" dirty="0" smtClean="0"/>
              <a:t>Χαρακτηριστικά</a:t>
            </a:r>
            <a:endParaRPr lang="el-G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18679" r="8597" b="6601"/>
          <a:stretch/>
        </p:blipFill>
        <p:spPr bwMode="auto">
          <a:xfrm>
            <a:off x="395536" y="980728"/>
            <a:ext cx="8496944" cy="56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/>
              <a:t>Δημογραφικά </a:t>
            </a:r>
            <a:r>
              <a:rPr lang="el-GR" sz="3200" b="1" u="sng" dirty="0" smtClean="0"/>
              <a:t>Χαρακτηριστικά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3689648"/>
            <a:ext cx="7488832" cy="2907704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l-GR" b="1" u="sng" dirty="0" smtClean="0"/>
              <a:t>Αλλαγές </a:t>
            </a:r>
            <a:r>
              <a:rPr lang="el-GR" b="1" u="sng" dirty="0"/>
              <a:t>στην ηλικιακή δομή</a:t>
            </a:r>
            <a:endParaRPr lang="el-GR" b="1" dirty="0"/>
          </a:p>
          <a:p>
            <a:r>
              <a:rPr lang="el-GR" b="1" dirty="0" smtClean="0"/>
              <a:t>Αύξηση </a:t>
            </a:r>
            <a:r>
              <a:rPr lang="el-GR" b="1" dirty="0"/>
              <a:t>της μέσης ηλικίας του πληθυσμού.</a:t>
            </a:r>
          </a:p>
          <a:p>
            <a:r>
              <a:rPr lang="el-GR" b="1" dirty="0"/>
              <a:t>Επιπτώσεις στα προγράμματα </a:t>
            </a:r>
            <a:r>
              <a:rPr lang="el-GR" b="1" dirty="0" err="1"/>
              <a:t>κοιν</a:t>
            </a:r>
            <a:r>
              <a:rPr lang="el-GR" b="1" dirty="0"/>
              <a:t>. πρόνοιας.</a:t>
            </a:r>
          </a:p>
          <a:p>
            <a:pPr>
              <a:buNone/>
            </a:pPr>
            <a:endParaRPr lang="el-GR" b="1" dirty="0"/>
          </a:p>
          <a:p>
            <a:pPr lvl="0">
              <a:buNone/>
            </a:pPr>
            <a:r>
              <a:rPr lang="el-GR" b="1" u="sng" dirty="0"/>
              <a:t>Μεταναστευτικές κινήσεις</a:t>
            </a:r>
            <a:endParaRPr lang="el-GR" b="1" dirty="0"/>
          </a:p>
          <a:p>
            <a:r>
              <a:rPr lang="el-GR" b="1" dirty="0" smtClean="0"/>
              <a:t>Το </a:t>
            </a:r>
            <a:r>
              <a:rPr lang="el-GR" b="1" dirty="0"/>
              <a:t>ετήσιο μεταναστευτικό ρεύμα αντιστοιχεί στο 0,2 % του πληθυσμού της ΕΕ</a:t>
            </a:r>
          </a:p>
          <a:p>
            <a:pPr lvl="1"/>
            <a:r>
              <a:rPr lang="el-GR" b="1" dirty="0" smtClean="0"/>
              <a:t>(</a:t>
            </a:r>
            <a:r>
              <a:rPr lang="el-GR" b="1" dirty="0"/>
              <a:t>2/3 της φυσικής αύξησης του πληθυσμού).</a:t>
            </a:r>
          </a:p>
          <a:p>
            <a:pPr lvl="1"/>
            <a:r>
              <a:rPr lang="el-GR" b="1" dirty="0" smtClean="0"/>
              <a:t>Εγκατάσταση </a:t>
            </a:r>
            <a:r>
              <a:rPr lang="el-GR" b="1" dirty="0"/>
              <a:t>μεταναστών στις πόλεις.</a:t>
            </a:r>
          </a:p>
          <a:p>
            <a:r>
              <a:rPr lang="el-GR" b="1" dirty="0"/>
              <a:t>Συγκριτικά χαμηλές μεταναστευτικές κινήσεις ανάμεσα στις χώρες της ΕΕ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372200" y="126876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600" b="1" u="sng" dirty="0" smtClean="0"/>
              <a:t>Πληθυσμιακή μείωση </a:t>
            </a:r>
            <a:endParaRPr lang="el-GR" sz="1600" b="1" dirty="0" smtClean="0"/>
          </a:p>
          <a:p>
            <a:pPr>
              <a:buFont typeface="Wingdings" pitchFamily="2" charset="2"/>
              <a:buChar char="q"/>
            </a:pPr>
            <a:r>
              <a:rPr lang="el-GR" sz="1600" b="1" dirty="0" smtClean="0"/>
              <a:t>Η φυσική αύξηση είναι μικρότερη του 0,1%.</a:t>
            </a:r>
          </a:p>
          <a:p>
            <a:endParaRPr lang="en-US" sz="1600" b="1" dirty="0"/>
          </a:p>
          <a:p>
            <a:pPr>
              <a:buFont typeface="Wingdings" pitchFamily="2" charset="2"/>
              <a:buChar char="q"/>
            </a:pPr>
            <a:r>
              <a:rPr lang="el-GR" sz="1600" b="1" dirty="0" smtClean="0"/>
              <a:t>Μείωση σε απόλυτα νούμερα αναμένεται γύρω στο 2020.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t="40240" r="14411" b="4470"/>
          <a:stretch/>
        </p:blipFill>
        <p:spPr bwMode="auto">
          <a:xfrm>
            <a:off x="467544" y="975452"/>
            <a:ext cx="5522578" cy="25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600" b="1" u="sng" dirty="0"/>
              <a:t>Οικονομικά χαρακτηριστικά</a:t>
            </a:r>
            <a:r>
              <a:rPr lang="el-GR" sz="3600" b="1" dirty="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22536" r="8279" b="4383"/>
          <a:stretch/>
        </p:blipFill>
        <p:spPr bwMode="auto">
          <a:xfrm>
            <a:off x="467544" y="1152741"/>
            <a:ext cx="8208912" cy="54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18354" r="13692" b="3945"/>
          <a:stretch/>
        </p:blipFill>
        <p:spPr bwMode="auto">
          <a:xfrm>
            <a:off x="539552" y="475190"/>
            <a:ext cx="8082217" cy="61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507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PowerPoint Presentation</vt:lpstr>
      <vt:lpstr>24 Επίσημες Γλώσσες</vt:lpstr>
      <vt:lpstr>Γεωγραφικά χαρακτηριστικά της ΕΕ</vt:lpstr>
      <vt:lpstr>Γεωγραφικά χαρακτηριστικά της ΕΕ</vt:lpstr>
      <vt:lpstr>Γεωγραφικά χαρακτηριστικά της ΕΕ</vt:lpstr>
      <vt:lpstr>Δημογραφικά Χαρακτηριστικά</vt:lpstr>
      <vt:lpstr>Δημογραφικά Χαρακτηριστικά</vt:lpstr>
      <vt:lpstr>Οικονομικά χαρακτηριστικά </vt:lpstr>
      <vt:lpstr>PowerPoint Presentation</vt:lpstr>
      <vt:lpstr>PowerPoint Presentation</vt:lpstr>
      <vt:lpstr>PowerPoint Presentation</vt:lpstr>
      <vt:lpstr>Ευρωπαϊκή ενοποίηση : Τα πρώτα στάδια</vt:lpstr>
      <vt:lpstr>Πρώτα στάδια αντιπαράθεσης ΗΠΑ-ΕΣΣΔ και απαρχές ψυχρού πολέμου: Ελληνικός εμφύλιος (1946-49)· Αποκλεισμός Βερολίνου (1949)· Κορέα (1950)</vt:lpstr>
      <vt:lpstr>PowerPoint Presentation</vt:lpstr>
      <vt:lpstr>Συνθήκη Παρισιού (1951)</vt:lpstr>
      <vt:lpstr>Ευρωπαϊκή Οικονομική Κοινότητα (ΕΟΚ)</vt:lpstr>
      <vt:lpstr>Συνθήκη της Ρώμης (1957) </vt:lpstr>
      <vt:lpstr>Συνθήκες ένταξης μελών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</dc:title>
  <dc:creator>Media Center</dc:creator>
  <cp:lastModifiedBy>Media Center</cp:lastModifiedBy>
  <cp:revision>25</cp:revision>
  <dcterms:created xsi:type="dcterms:W3CDTF">2011-10-09T09:20:50Z</dcterms:created>
  <dcterms:modified xsi:type="dcterms:W3CDTF">2013-09-26T09:10:12Z</dcterms:modified>
</cp:coreProperties>
</file>