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2" r:id="rId3"/>
    <p:sldId id="261" r:id="rId4"/>
    <p:sldId id="275" r:id="rId5"/>
    <p:sldId id="266" r:id="rId6"/>
    <p:sldId id="276" r:id="rId7"/>
    <p:sldId id="277" r:id="rId8"/>
    <p:sldId id="267" r:id="rId9"/>
    <p:sldId id="279" r:id="rId10"/>
    <p:sldId id="272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4472C4"/>
    <a:srgbClr val="496A6D"/>
    <a:srgbClr val="E7E6E6"/>
    <a:srgbClr val="3D7178"/>
    <a:srgbClr val="6E8D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70" autoAdjust="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CCE498-3890-4580-AF87-E89847293D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7D3BCC-B28F-432C-A8EE-F89A13B182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A47E6-DA62-4F8A-9D47-73E6A61F77E4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B8E38F-FD11-4784-9201-2452E7CCCC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1F8EB-2484-4CA3-8DF3-D0620979ED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B21D80-207F-4D23-A006-D326A6E147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26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25B3B-0777-4542-B219-19EEDEADA59D}" type="datetimeFigureOut">
              <a:rPr lang="en-US" smtClean="0"/>
              <a:t>2/7/2018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22376E-B7B7-4979-891E-CB57E968E2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36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22376E-B7B7-4979-891E-CB57E968E2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01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30E4B-BB77-494A-83DD-882EDF662E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EB05C-9BA9-4B44-890F-FFE0B870C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42021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A233AD-1967-41A4-BDD4-A75DFB52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7D8E39-3A7A-4522-8468-E02B6DF28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327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D8FB3A2D-73A7-4138-AA3C-AEEF2667E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196" y="492573"/>
            <a:ext cx="5880796" cy="588079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45A142-4255-493C-8284-5D566C121B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FB9660-F42F-4313-BBC4-47C007FE484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DAE7562-998D-4131-8437-1686E9E22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4237" y="914400"/>
            <a:ext cx="3657600" cy="2887579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Studio 7a</a:t>
            </a: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4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Group B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D21F2-EAEB-4D3C-A246-81AB86524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4237" y="4129089"/>
            <a:ext cx="3657600" cy="1567010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vert="horz" lIns="91440" tIns="45720" rIns="91440" bIns="45720" rtlCol="0">
            <a:normAutofit/>
          </a:bodyPr>
          <a:lstStyle/>
          <a:p>
            <a:r>
              <a:rPr lang="en-US" sz="1300" kern="1200" dirty="0" err="1">
                <a:solidFill>
                  <a:srgbClr val="FBA100"/>
                </a:solidFill>
                <a:latin typeface="+mn-lt"/>
                <a:ea typeface="+mn-ea"/>
                <a:cs typeface="+mn-cs"/>
              </a:rPr>
              <a:t>Κορέντιος</a:t>
            </a:r>
            <a:r>
              <a:rPr lang="en-US" sz="1300" kern="1200" dirty="0">
                <a:solidFill>
                  <a:srgbClr val="FBA1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>
                <a:solidFill>
                  <a:srgbClr val="FBA100"/>
                </a:solidFill>
                <a:latin typeface="+mn-lt"/>
                <a:ea typeface="+mn-ea"/>
                <a:cs typeface="+mn-cs"/>
              </a:rPr>
              <a:t>Γιώργος</a:t>
            </a:r>
            <a:r>
              <a:rPr lang="en-US" sz="1300" kern="1200" dirty="0">
                <a:solidFill>
                  <a:srgbClr val="FBA100"/>
                </a:solidFill>
                <a:latin typeface="+mn-lt"/>
                <a:ea typeface="+mn-ea"/>
                <a:cs typeface="+mn-cs"/>
              </a:rPr>
              <a:t> dpsd14044</a:t>
            </a:r>
          </a:p>
          <a:p>
            <a:r>
              <a:rPr lang="en-US" sz="1300" kern="1200" dirty="0">
                <a:solidFill>
                  <a:srgbClr val="FBA100"/>
                </a:solidFill>
                <a:latin typeface="+mn-lt"/>
                <a:ea typeface="+mn-ea"/>
                <a:cs typeface="+mn-cs"/>
              </a:rPr>
              <a:t>Πα</a:t>
            </a:r>
            <a:r>
              <a:rPr lang="en-US" sz="1300" kern="1200" dirty="0" err="1">
                <a:solidFill>
                  <a:srgbClr val="FBA100"/>
                </a:solidFill>
                <a:latin typeface="+mn-lt"/>
                <a:ea typeface="+mn-ea"/>
                <a:cs typeface="+mn-cs"/>
              </a:rPr>
              <a:t>γώνης</a:t>
            </a:r>
            <a:r>
              <a:rPr lang="en-US" sz="1300" kern="1200" dirty="0">
                <a:solidFill>
                  <a:srgbClr val="FBA1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>
                <a:solidFill>
                  <a:srgbClr val="FBA100"/>
                </a:solidFill>
                <a:latin typeface="+mn-lt"/>
                <a:ea typeface="+mn-ea"/>
                <a:cs typeface="+mn-cs"/>
              </a:rPr>
              <a:t>Κωνστ</a:t>
            </a:r>
            <a:r>
              <a:rPr lang="en-US" sz="1300" kern="1200" dirty="0">
                <a:solidFill>
                  <a:srgbClr val="FBA100"/>
                </a:solidFill>
                <a:latin typeface="+mn-lt"/>
                <a:ea typeface="+mn-ea"/>
                <a:cs typeface="+mn-cs"/>
              </a:rPr>
              <a:t>αντίνος dpsd13087</a:t>
            </a:r>
          </a:p>
          <a:p>
            <a:r>
              <a:rPr lang="en-US" sz="1300" kern="1200" dirty="0" err="1">
                <a:solidFill>
                  <a:srgbClr val="FBA100"/>
                </a:solidFill>
                <a:latin typeface="+mn-lt"/>
                <a:ea typeface="+mn-ea"/>
                <a:cs typeface="+mn-cs"/>
              </a:rPr>
              <a:t>Πολίτη</a:t>
            </a:r>
            <a:r>
              <a:rPr lang="en-US" sz="1300" kern="1200" dirty="0">
                <a:solidFill>
                  <a:srgbClr val="FBA1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>
                <a:solidFill>
                  <a:srgbClr val="FBA100"/>
                </a:solidFill>
                <a:latin typeface="+mn-lt"/>
                <a:ea typeface="+mn-ea"/>
                <a:cs typeface="+mn-cs"/>
              </a:rPr>
              <a:t>Νικολέτ</a:t>
            </a:r>
            <a:r>
              <a:rPr lang="en-US" sz="1300" kern="1200" dirty="0">
                <a:solidFill>
                  <a:srgbClr val="FBA100"/>
                </a:solidFill>
                <a:latin typeface="+mn-lt"/>
                <a:ea typeface="+mn-ea"/>
                <a:cs typeface="+mn-cs"/>
              </a:rPr>
              <a:t>α    dpsd12077</a:t>
            </a:r>
          </a:p>
          <a:p>
            <a:r>
              <a:rPr lang="en-US" sz="1300" kern="1200" dirty="0" err="1">
                <a:solidFill>
                  <a:srgbClr val="FBA100"/>
                </a:solidFill>
                <a:latin typeface="+mn-lt"/>
                <a:ea typeface="+mn-ea"/>
                <a:cs typeface="+mn-cs"/>
              </a:rPr>
              <a:t>Σολωμού</a:t>
            </a:r>
            <a:r>
              <a:rPr lang="en-US" sz="1300" kern="1200" dirty="0">
                <a:solidFill>
                  <a:srgbClr val="FBA100"/>
                </a:solidFill>
                <a:latin typeface="+mn-lt"/>
                <a:ea typeface="+mn-ea"/>
                <a:cs typeface="+mn-cs"/>
              </a:rPr>
              <a:t> Μα</a:t>
            </a:r>
            <a:r>
              <a:rPr lang="en-US" sz="1300" kern="1200" dirty="0" err="1">
                <a:solidFill>
                  <a:srgbClr val="FBA100"/>
                </a:solidFill>
                <a:latin typeface="+mn-lt"/>
                <a:ea typeface="+mn-ea"/>
                <a:cs typeface="+mn-cs"/>
              </a:rPr>
              <a:t>ρίν</a:t>
            </a:r>
            <a:r>
              <a:rPr lang="en-US" sz="1300" kern="1200" dirty="0">
                <a:solidFill>
                  <a:srgbClr val="FBA100"/>
                </a:solidFill>
                <a:latin typeface="+mn-lt"/>
                <a:ea typeface="+mn-ea"/>
                <a:cs typeface="+mn-cs"/>
              </a:rPr>
              <a:t>α – Έλλη  dpsd13104</a:t>
            </a:r>
          </a:p>
          <a:p>
            <a:r>
              <a:rPr lang="en-US" sz="1300" kern="1200" dirty="0">
                <a:solidFill>
                  <a:srgbClr val="FBA100"/>
                </a:solidFill>
                <a:latin typeface="+mn-lt"/>
                <a:ea typeface="+mn-ea"/>
                <a:cs typeface="+mn-cs"/>
              </a:rPr>
              <a:t>Τα</a:t>
            </a:r>
            <a:r>
              <a:rPr lang="en-US" sz="1300" kern="1200" dirty="0" err="1">
                <a:solidFill>
                  <a:srgbClr val="FBA100"/>
                </a:solidFill>
                <a:latin typeface="+mn-lt"/>
                <a:ea typeface="+mn-ea"/>
                <a:cs typeface="+mn-cs"/>
              </a:rPr>
              <a:t>υρής</a:t>
            </a:r>
            <a:r>
              <a:rPr lang="en-US" sz="1300" kern="1200" dirty="0">
                <a:solidFill>
                  <a:srgbClr val="FBA1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300" kern="1200" dirty="0" err="1">
                <a:solidFill>
                  <a:srgbClr val="FBA100"/>
                </a:solidFill>
                <a:latin typeface="+mn-lt"/>
                <a:ea typeface="+mn-ea"/>
                <a:cs typeface="+mn-cs"/>
              </a:rPr>
              <a:t>Κωνστ</a:t>
            </a:r>
            <a:r>
              <a:rPr lang="en-US" sz="1300" kern="1200" dirty="0">
                <a:solidFill>
                  <a:srgbClr val="FBA100"/>
                </a:solidFill>
                <a:latin typeface="+mn-lt"/>
                <a:ea typeface="+mn-ea"/>
                <a:cs typeface="+mn-cs"/>
              </a:rPr>
              <a:t>αντίνος dpsd13109</a:t>
            </a:r>
          </a:p>
        </p:txBody>
      </p:sp>
    </p:spTree>
    <p:extLst>
      <p:ext uri="{BB962C8B-B14F-4D97-AF65-F5344CB8AC3E}">
        <p14:creationId xmlns:p14="http://schemas.microsoft.com/office/powerpoint/2010/main" val="3260984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3EF0C2-EE57-40DD-B754-BF1477FABAB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0"/>
            <a:ext cx="4072130" cy="6858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89F033-41FA-4614-8E21-C0B2CA388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965200"/>
            <a:ext cx="676607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dirty="0"/>
            </a:br>
            <a:r>
              <a:rPr lang="en-US" dirty="0"/>
              <a:t>Prototyping</a:t>
            </a:r>
            <a:br>
              <a:rPr lang="en-US" dirty="0"/>
            </a:br>
            <a:r>
              <a:rPr lang="en-US" dirty="0"/>
              <a:t>&amp;</a:t>
            </a:r>
            <a:br>
              <a:rPr lang="en-US" dirty="0"/>
            </a:br>
            <a:r>
              <a:rPr lang="en-US" dirty="0"/>
              <a:t>Evaluation </a:t>
            </a:r>
            <a:br>
              <a:rPr lang="en-US" dirty="0"/>
            </a:br>
            <a:endParaRPr lang="en-US" sz="60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1F79ED-ABCB-4E95-B57B-995616CB9A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4570" y="965199"/>
            <a:ext cx="3093963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 sz="2000" kern="120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 descr="A close up of a device&#10;&#10;Description generated with high confidence">
            <a:extLst>
              <a:ext uri="{FF2B5EF4-FFF2-40B4-BE49-F238E27FC236}">
                <a16:creationId xmlns:a16="http://schemas.microsoft.com/office/drawing/2014/main" id="{22ED05A9-0727-429F-A136-81A4B9EE74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" b="2178"/>
          <a:stretch/>
        </p:blipFill>
        <p:spPr>
          <a:xfrm>
            <a:off x="8114322" y="0"/>
            <a:ext cx="4077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185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5DA37C-1F02-4C5A-B8B1-45DEBA007850}"/>
              </a:ext>
            </a:extLst>
          </p:cNvPr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solidFill>
            <a:srgbClr val="3D7178"/>
          </a:solidFill>
          <a:ln>
            <a:solidFill>
              <a:srgbClr val="3D7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Rectangle 16">
            <a:extLst>
              <a:ext uri="{FF2B5EF4-FFF2-40B4-BE49-F238E27FC236}">
                <a16:creationId xmlns:a16="http://schemas.microsoft.com/office/drawing/2014/main" id="{ACBE1851-2230-47A9-B000-CE9046EA61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3D71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4" name="Straight Connector 18">
            <a:extLst>
              <a:ext uri="{FF2B5EF4-FFF2-40B4-BE49-F238E27FC236}">
                <a16:creationId xmlns:a16="http://schemas.microsoft.com/office/drawing/2014/main" id="{23B93832-6514-44F4-849B-5EE2C8A2337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06C48CB-B7C4-47DF-9D7F-64B9461DE4A9}"/>
              </a:ext>
            </a:extLst>
          </p:cNvPr>
          <p:cNvSpPr/>
          <p:nvPr/>
        </p:nvSpPr>
        <p:spPr>
          <a:xfrm>
            <a:off x="629946" y="3616960"/>
            <a:ext cx="4208656" cy="650240"/>
          </a:xfrm>
          <a:prstGeom prst="rect">
            <a:avLst/>
          </a:prstGeom>
          <a:solidFill>
            <a:srgbClr val="3D7178"/>
          </a:solidFill>
          <a:ln>
            <a:solidFill>
              <a:srgbClr val="3D71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7CCC93-D3B7-4BE3-8ACB-8A5A26DD4A09}"/>
              </a:ext>
            </a:extLst>
          </p:cNvPr>
          <p:cNvSpPr/>
          <p:nvPr/>
        </p:nvSpPr>
        <p:spPr>
          <a:xfrm>
            <a:off x="0" y="0"/>
            <a:ext cx="6115050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pic>
        <p:nvPicPr>
          <p:cNvPr id="4" name="Picture 3" descr="A picture containing road&#10;&#10;Description generated with high confidence">
            <a:extLst>
              <a:ext uri="{FF2B5EF4-FFF2-40B4-BE49-F238E27FC236}">
                <a16:creationId xmlns:a16="http://schemas.microsoft.com/office/drawing/2014/main" id="{DE86624C-4735-4E38-BEB5-238C2AC37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73" y="1308420"/>
            <a:ext cx="2789988" cy="4959979"/>
          </a:xfrm>
          <a:prstGeom prst="rect">
            <a:avLst/>
          </a:prstGeom>
        </p:spPr>
      </p:pic>
      <p:pic>
        <p:nvPicPr>
          <p:cNvPr id="6" name="Picture 5" descr="A picture containing grass, outdoor&#10;&#10;Description generated with high confidence">
            <a:extLst>
              <a:ext uri="{FF2B5EF4-FFF2-40B4-BE49-F238E27FC236}">
                <a16:creationId xmlns:a16="http://schemas.microsoft.com/office/drawing/2014/main" id="{560CC81F-7E63-44D7-8D41-5840321A1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33" y="1308419"/>
            <a:ext cx="2789988" cy="49599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805189-1345-473D-A3BD-2E6307FC3173}"/>
              </a:ext>
            </a:extLst>
          </p:cNvPr>
          <p:cNvSpPr txBox="1"/>
          <p:nvPr/>
        </p:nvSpPr>
        <p:spPr>
          <a:xfrm>
            <a:off x="156733" y="677771"/>
            <a:ext cx="2801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Loading Screen </a:t>
            </a:r>
            <a:endParaRPr lang="el-GR" sz="32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7943F1-34EC-4C17-9810-B2BA63945EE3}"/>
              </a:ext>
            </a:extLst>
          </p:cNvPr>
          <p:cNvSpPr txBox="1"/>
          <p:nvPr/>
        </p:nvSpPr>
        <p:spPr>
          <a:xfrm>
            <a:off x="3955900" y="677772"/>
            <a:ext cx="1181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Log In</a:t>
            </a:r>
            <a:endParaRPr lang="el-GR" sz="32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close up of a map&#10;&#10;Description generated with high confidence">
            <a:extLst>
              <a:ext uri="{FF2B5EF4-FFF2-40B4-BE49-F238E27FC236}">
                <a16:creationId xmlns:a16="http://schemas.microsoft.com/office/drawing/2014/main" id="{F45F546F-884F-4845-B20A-9BEE34E3AB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5279" y="1308419"/>
            <a:ext cx="2789988" cy="49599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D411274-9B0C-499F-A524-C543F2977B28}"/>
              </a:ext>
            </a:extLst>
          </p:cNvPr>
          <p:cNvSpPr txBox="1"/>
          <p:nvPr/>
        </p:nvSpPr>
        <p:spPr>
          <a:xfrm>
            <a:off x="9437347" y="677770"/>
            <a:ext cx="24058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Home Screen</a:t>
            </a:r>
            <a:endParaRPr lang="el-GR" sz="3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D6569AC-F17E-4646-A5AE-726BB0927070}"/>
              </a:ext>
            </a:extLst>
          </p:cNvPr>
          <p:cNvSpPr/>
          <p:nvPr/>
        </p:nvSpPr>
        <p:spPr>
          <a:xfrm>
            <a:off x="9266823" y="1495424"/>
            <a:ext cx="422596" cy="390525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56E000-9F8F-4FA8-AF56-E61B1BC49483}"/>
              </a:ext>
            </a:extLst>
          </p:cNvPr>
          <p:cNvCxnSpPr>
            <a:cxnSpLocks/>
            <a:endCxn id="15" idx="2"/>
          </p:cNvCxnSpPr>
          <p:nvPr/>
        </p:nvCxnSpPr>
        <p:spPr>
          <a:xfrm>
            <a:off x="8382000" y="1690687"/>
            <a:ext cx="88482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B3F46B1-D4AE-4141-AF65-B112C9DDE94E}"/>
              </a:ext>
            </a:extLst>
          </p:cNvPr>
          <p:cNvSpPr txBox="1"/>
          <p:nvPr/>
        </p:nvSpPr>
        <p:spPr>
          <a:xfrm>
            <a:off x="6791325" y="1495424"/>
            <a:ext cx="1440523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Menu Button</a:t>
            </a:r>
          </a:p>
          <a:p>
            <a:pPr algn="ctr"/>
            <a:r>
              <a:rPr lang="en-US" sz="1600" dirty="0"/>
              <a:t>Top Routes</a:t>
            </a:r>
          </a:p>
          <a:p>
            <a:pPr algn="ctr"/>
            <a:r>
              <a:rPr lang="en-US" sz="1600" dirty="0"/>
              <a:t>Achievements</a:t>
            </a:r>
          </a:p>
          <a:p>
            <a:pPr algn="ctr"/>
            <a:r>
              <a:rPr lang="en-US" sz="1600" dirty="0"/>
              <a:t>Statistics</a:t>
            </a:r>
          </a:p>
          <a:p>
            <a:pPr algn="ctr"/>
            <a:r>
              <a:rPr lang="en-US" sz="1600" dirty="0"/>
              <a:t>Language </a:t>
            </a:r>
          </a:p>
          <a:p>
            <a:pPr algn="ctr"/>
            <a:r>
              <a:rPr lang="en-US" sz="1600" dirty="0"/>
              <a:t>Help</a:t>
            </a:r>
          </a:p>
          <a:p>
            <a:pPr algn="ctr"/>
            <a:r>
              <a:rPr lang="en-US" sz="1600" dirty="0"/>
              <a:t>Profile</a:t>
            </a:r>
          </a:p>
          <a:p>
            <a:pPr algn="ctr"/>
            <a:r>
              <a:rPr lang="en-US" sz="1600" dirty="0"/>
              <a:t>Log Out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283163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3">
            <a:extLst>
              <a:ext uri="{FF2B5EF4-FFF2-40B4-BE49-F238E27FC236}">
                <a16:creationId xmlns:a16="http://schemas.microsoft.com/office/drawing/2014/main" id="{9E90EB45-EEE9-4563-8179-65EF62AE09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computer screen&#10;&#10;Description generated with very high confidence">
            <a:extLst>
              <a:ext uri="{FF2B5EF4-FFF2-40B4-BE49-F238E27FC236}">
                <a16:creationId xmlns:a16="http://schemas.microsoft.com/office/drawing/2014/main" id="{FAB8C5C2-2796-46B3-B741-656C545B1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99" y="1254553"/>
            <a:ext cx="2789988" cy="4959980"/>
          </a:xfrm>
          <a:prstGeom prst="rect">
            <a:avLst/>
          </a:prstGeom>
        </p:spPr>
      </p:pic>
      <p:sp>
        <p:nvSpPr>
          <p:cNvPr id="21" name="Rectangle 15">
            <a:extLst>
              <a:ext uri="{FF2B5EF4-FFF2-40B4-BE49-F238E27FC236}">
                <a16:creationId xmlns:a16="http://schemas.microsoft.com/office/drawing/2014/main" id="{23D0EF74-AD1E-4FD9-914D-8EC9058EBBA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social media post with text and grass&#10;&#10;Description generated with very high confidence">
            <a:extLst>
              <a:ext uri="{FF2B5EF4-FFF2-40B4-BE49-F238E27FC236}">
                <a16:creationId xmlns:a16="http://schemas.microsoft.com/office/drawing/2014/main" id="{32B2B902-0FE9-40A8-8A13-A88722B4D6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54554"/>
            <a:ext cx="2789987" cy="495997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E9CD5AE-532D-43EA-8875-B20774B70F87}"/>
              </a:ext>
            </a:extLst>
          </p:cNvPr>
          <p:cNvSpPr txBox="1"/>
          <p:nvPr/>
        </p:nvSpPr>
        <p:spPr>
          <a:xfrm>
            <a:off x="1528550" y="669778"/>
            <a:ext cx="20188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Top Routes</a:t>
            </a:r>
            <a:endParaRPr lang="el-GR" sz="3200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339B4B-0A4B-4CDB-ABA0-8AD794D32FD8}"/>
              </a:ext>
            </a:extLst>
          </p:cNvPr>
          <p:cNvSpPr txBox="1"/>
          <p:nvPr/>
        </p:nvSpPr>
        <p:spPr>
          <a:xfrm>
            <a:off x="4183587" y="669778"/>
            <a:ext cx="32428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Route Information</a:t>
            </a:r>
            <a:endParaRPr lang="el-GR" sz="3200" dirty="0">
              <a:solidFill>
                <a:schemeClr val="bg1"/>
              </a:solidFill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82070D3-4E2B-4B7E-A31C-0570EFF6C7FF}"/>
              </a:ext>
            </a:extLst>
          </p:cNvPr>
          <p:cNvCxnSpPr>
            <a:cxnSpLocks/>
          </p:cNvCxnSpPr>
          <p:nvPr/>
        </p:nvCxnSpPr>
        <p:spPr>
          <a:xfrm>
            <a:off x="3547437" y="2400300"/>
            <a:ext cx="976938" cy="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7A5BDA1-5658-42A7-A769-A496B0084B46}"/>
              </a:ext>
            </a:extLst>
          </p:cNvPr>
          <p:cNvSpPr txBox="1"/>
          <p:nvPr/>
        </p:nvSpPr>
        <p:spPr>
          <a:xfrm>
            <a:off x="7426399" y="2857380"/>
            <a:ext cx="4152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10 πιο δημοφιλής διαδρομές</a:t>
            </a:r>
          </a:p>
          <a:p>
            <a:endParaRPr lang="el-G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Πληροφορίες διαδρομής</a:t>
            </a:r>
          </a:p>
          <a:p>
            <a:endParaRPr lang="el-GR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Δυνατότητα πλοήγησης επιλεγμένης διαδρομής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6E62F03-8FB8-4B9A-833C-3953992654F9}"/>
              </a:ext>
            </a:extLst>
          </p:cNvPr>
          <p:cNvSpPr/>
          <p:nvPr/>
        </p:nvSpPr>
        <p:spPr>
          <a:xfrm>
            <a:off x="3124841" y="2205037"/>
            <a:ext cx="422596" cy="390525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 w="38100"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02032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263FCC-695F-4994-AFE7-65D70BD0EBE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7552267" cy="6858000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photo&#10;&#10;Description generated with high confidence">
            <a:extLst>
              <a:ext uri="{FF2B5EF4-FFF2-40B4-BE49-F238E27FC236}">
                <a16:creationId xmlns:a16="http://schemas.microsoft.com/office/drawing/2014/main" id="{27D1271B-3739-4826-A2CB-8250BD929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249" y="949011"/>
            <a:ext cx="2789988" cy="49599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15A060-8C58-43A8-8DB2-EDBFB92C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197" y="949009"/>
            <a:ext cx="2789989" cy="49599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DF68A5-E75A-4F49-9BC2-F6572B93E6DE}"/>
              </a:ext>
            </a:extLst>
          </p:cNvPr>
          <p:cNvSpPr txBox="1"/>
          <p:nvPr/>
        </p:nvSpPr>
        <p:spPr>
          <a:xfrm>
            <a:off x="632215" y="2336392"/>
            <a:ext cx="404206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Λίστα από αξιοθέατα της Σύρου</a:t>
            </a:r>
          </a:p>
          <a:p>
            <a:pPr marL="800100" lvl="1" indent="-342900">
              <a:buFont typeface="+mj-lt"/>
              <a:buAutoNum type="arabicPeriod"/>
            </a:pPr>
            <a:r>
              <a:rPr lang="el-GR" sz="1600" dirty="0">
                <a:solidFill>
                  <a:schemeClr val="bg1"/>
                </a:solidFill>
              </a:rPr>
              <a:t>Μουσεία</a:t>
            </a:r>
          </a:p>
          <a:p>
            <a:pPr marL="800100" lvl="1" indent="-342900">
              <a:buFont typeface="+mj-lt"/>
              <a:buAutoNum type="arabicPeriod"/>
            </a:pPr>
            <a:r>
              <a:rPr lang="el-GR" sz="1600" dirty="0">
                <a:solidFill>
                  <a:schemeClr val="bg1"/>
                </a:solidFill>
              </a:rPr>
              <a:t>Σημαντικά μνημεία</a:t>
            </a:r>
          </a:p>
          <a:p>
            <a:pPr marL="800100" lvl="1" indent="-342900">
              <a:buFont typeface="+mj-lt"/>
              <a:buAutoNum type="arabicPeriod"/>
            </a:pPr>
            <a:r>
              <a:rPr lang="el-GR" sz="1600" dirty="0">
                <a:solidFill>
                  <a:schemeClr val="bg1"/>
                </a:solidFill>
              </a:rPr>
              <a:t>Εκκλησίες</a:t>
            </a:r>
          </a:p>
          <a:p>
            <a:pPr marL="800100" lvl="1" indent="-342900">
              <a:buFont typeface="+mj-lt"/>
              <a:buAutoNum type="arabicPeriod"/>
            </a:pPr>
            <a:r>
              <a:rPr lang="el-GR" sz="1600" dirty="0">
                <a:solidFill>
                  <a:schemeClr val="bg1"/>
                </a:solidFill>
              </a:rPr>
              <a:t>Παραλίες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Εικόνες είναι κλειδωμένες μέχρι να </a:t>
            </a:r>
          </a:p>
          <a:p>
            <a:r>
              <a:rPr lang="el-GR" dirty="0">
                <a:solidFill>
                  <a:schemeClr val="bg1"/>
                </a:solidFill>
              </a:rPr>
              <a:t>      επισκεφτεί ο χρήστης το αξιοθέατο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Πληροφορίες για ότι έχει ξεκλειδώσει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85911-DD50-4DBE-A3BF-A28DE3AD21CF}"/>
              </a:ext>
            </a:extLst>
          </p:cNvPr>
          <p:cNvSpPr txBox="1"/>
          <p:nvPr/>
        </p:nvSpPr>
        <p:spPr>
          <a:xfrm>
            <a:off x="1335089" y="949009"/>
            <a:ext cx="2536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Achievements</a:t>
            </a:r>
            <a:endParaRPr lang="el-G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1461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ACBE1851-2230-47A9-B000-CE9046EA61B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496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23B93832-6514-44F4-849B-5EE2C8A2337D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928939"/>
            <a:ext cx="393192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65FD0A20-6115-40EE-A192-79CA3FBEECAA}"/>
              </a:ext>
            </a:extLst>
          </p:cNvPr>
          <p:cNvSpPr/>
          <p:nvPr/>
        </p:nvSpPr>
        <p:spPr>
          <a:xfrm>
            <a:off x="1695450" y="3505200"/>
            <a:ext cx="3400425" cy="695322"/>
          </a:xfrm>
          <a:prstGeom prst="rect">
            <a:avLst/>
          </a:prstGeom>
          <a:solidFill>
            <a:srgbClr val="496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2" name="Picture 11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D4F9E1F-7501-4796-9ACA-B04A95F3F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948" y="949010"/>
            <a:ext cx="2789989" cy="4959980"/>
          </a:xfrm>
          <a:prstGeom prst="rect">
            <a:avLst/>
          </a:prstGeom>
        </p:spPr>
      </p:pic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6EB4730-DCDD-4FAF-90DB-FAA19C10E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63" y="949010"/>
            <a:ext cx="2789989" cy="49599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C94076-409E-4C0B-8538-E9F24BFD1CAC}"/>
              </a:ext>
            </a:extLst>
          </p:cNvPr>
          <p:cNvSpPr txBox="1"/>
          <p:nvPr/>
        </p:nvSpPr>
        <p:spPr>
          <a:xfrm>
            <a:off x="922806" y="364235"/>
            <a:ext cx="12665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Profile</a:t>
            </a:r>
            <a:endParaRPr lang="el-GR" sz="32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015788-E63A-41ED-BD6A-1EC28A176165}"/>
              </a:ext>
            </a:extLst>
          </p:cNvPr>
          <p:cNvSpPr/>
          <p:nvPr/>
        </p:nvSpPr>
        <p:spPr>
          <a:xfrm>
            <a:off x="5145966" y="0"/>
            <a:ext cx="815742" cy="6857999"/>
          </a:xfrm>
          <a:prstGeom prst="rect">
            <a:avLst/>
          </a:prstGeom>
          <a:solidFill>
            <a:srgbClr val="496A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95D7E6B-EA56-4D6C-9A8F-6004EC81A6B6}"/>
              </a:ext>
            </a:extLst>
          </p:cNvPr>
          <p:cNvSpPr txBox="1"/>
          <p:nvPr/>
        </p:nvSpPr>
        <p:spPr>
          <a:xfrm>
            <a:off x="3112115" y="2766536"/>
            <a:ext cx="2789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Αλλαγή εικόνας προφίλ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Αλλαγή κωδικού πρόσβασης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>
                <a:solidFill>
                  <a:schemeClr val="bg1"/>
                </a:solidFill>
              </a:rPr>
              <a:t>Αλλαγή /επισκόπηση</a:t>
            </a:r>
            <a:r>
              <a:rPr lang="en-US" dirty="0">
                <a:solidFill>
                  <a:schemeClr val="bg1"/>
                </a:solidFill>
              </a:rPr>
              <a:t> email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B0358F-4299-418F-861C-8E02FD448971}"/>
              </a:ext>
            </a:extLst>
          </p:cNvPr>
          <p:cNvSpPr txBox="1"/>
          <p:nvPr/>
        </p:nvSpPr>
        <p:spPr>
          <a:xfrm>
            <a:off x="10037957" y="364235"/>
            <a:ext cx="11959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Filters</a:t>
            </a:r>
            <a:endParaRPr lang="el-GR" sz="3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D868A9-1787-49F9-ABE2-2897DC13B55B}"/>
              </a:ext>
            </a:extLst>
          </p:cNvPr>
          <p:cNvSpPr txBox="1"/>
          <p:nvPr/>
        </p:nvSpPr>
        <p:spPr>
          <a:xfrm>
            <a:off x="6107405" y="2723194"/>
            <a:ext cx="30739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Εξατομίκευση διαδρομής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Απόσταση έως και 15χλμ.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Ενεργοποίηση επιλογής για </a:t>
            </a:r>
          </a:p>
          <a:p>
            <a:r>
              <a:rPr lang="el-GR" dirty="0"/>
              <a:t>αξιοθέατα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Ενεργοποίηση επιλογής για</a:t>
            </a:r>
          </a:p>
          <a:p>
            <a:r>
              <a:rPr lang="el-GR" dirty="0"/>
              <a:t>κατάληξη διαδρομής σε παράλια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84594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D83F26F-C55B-4A92-9AFF-4894D14E27C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63558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64940E8-4031-4205-8D84-CBBB398C914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112212" y="1183158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4D8C3640-9DCE-4B69-968F-0F06271E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233" y="308692"/>
            <a:ext cx="2804277" cy="4985384"/>
          </a:xfrm>
          <a:prstGeom prst="rect">
            <a:avLst/>
          </a:prstGeom>
        </p:spPr>
      </p:pic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FB81380-92D4-498B-8FEF-9C7D393E96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03" y="308706"/>
            <a:ext cx="2789981" cy="4959969"/>
          </a:xfrm>
          <a:prstGeom prst="rect">
            <a:avLst/>
          </a:prstGeom>
        </p:spPr>
      </p:pic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176C7E78-9BBB-4489-831D-A9CA8251B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50" y="308692"/>
            <a:ext cx="2789989" cy="49599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164432F-137C-4D2D-B64A-E46278CAE0A5}"/>
              </a:ext>
            </a:extLst>
          </p:cNvPr>
          <p:cNvSpPr txBox="1"/>
          <p:nvPr/>
        </p:nvSpPr>
        <p:spPr>
          <a:xfrm>
            <a:off x="1087279" y="5734199"/>
            <a:ext cx="13292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/>
              <a:t>Routes</a:t>
            </a:r>
            <a:endParaRPr lang="el-GR" sz="320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1B9F8F-93B2-47C9-B127-44AC3D7B89F5}"/>
              </a:ext>
            </a:extLst>
          </p:cNvPr>
          <p:cNvSpPr/>
          <p:nvPr/>
        </p:nvSpPr>
        <p:spPr>
          <a:xfrm>
            <a:off x="2848616" y="4538662"/>
            <a:ext cx="422596" cy="390525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F5FA62-1C66-4E08-9E7E-1CC806047EBA}"/>
              </a:ext>
            </a:extLst>
          </p:cNvPr>
          <p:cNvSpPr txBox="1"/>
          <p:nvPr/>
        </p:nvSpPr>
        <p:spPr>
          <a:xfrm>
            <a:off x="3585174" y="5426423"/>
            <a:ext cx="50202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Εμφανίσει πολλαπλών διαδρομών που πληρούν</a:t>
            </a:r>
          </a:p>
          <a:p>
            <a:r>
              <a:rPr lang="el-GR" dirty="0"/>
              <a:t>τις προϋποθέσεις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dirty="0"/>
              <a:t>Πληροφορίες διαδρομών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Πληροφορίες αξιοθέατων μέσα στη διαδρομή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42704E79-5D9B-4A76-BCFA-3ADD71926BF3}"/>
              </a:ext>
            </a:extLst>
          </p:cNvPr>
          <p:cNvCxnSpPr>
            <a:cxnSpLocks/>
            <a:stCxn id="15" idx="6"/>
            <a:endCxn id="9" idx="1"/>
          </p:cNvCxnSpPr>
          <p:nvPr/>
        </p:nvCxnSpPr>
        <p:spPr>
          <a:xfrm flipV="1">
            <a:off x="3271212" y="2788691"/>
            <a:ext cx="1431691" cy="1945234"/>
          </a:xfrm>
          <a:prstGeom prst="bentConnector3">
            <a:avLst>
              <a:gd name="adj1" fmla="val 50000"/>
            </a:avLst>
          </a:prstGeom>
          <a:ln w="12700">
            <a:solidFill>
              <a:srgbClr val="4472C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6972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CAE51E9-357A-4830-83ED-C939B82D831B}"/>
              </a:ext>
            </a:extLst>
          </p:cNvPr>
          <p:cNvSpPr/>
          <p:nvPr/>
        </p:nvSpPr>
        <p:spPr>
          <a:xfrm>
            <a:off x="0" y="1"/>
            <a:ext cx="12191999" cy="3429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526C4F0D-2735-4CD0-93E7-CFBDC1B89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005" y="1029972"/>
            <a:ext cx="2789990" cy="4959982"/>
          </a:xfrm>
          <a:prstGeom prst="rect">
            <a:avLst/>
          </a:prstGeom>
        </p:spPr>
      </p:pic>
      <p:pic>
        <p:nvPicPr>
          <p:cNvPr id="7" name="Picture 6" descr="A close up of a map&#10;&#10;Description generated with high confidence">
            <a:extLst>
              <a:ext uri="{FF2B5EF4-FFF2-40B4-BE49-F238E27FC236}">
                <a16:creationId xmlns:a16="http://schemas.microsoft.com/office/drawing/2014/main" id="{33B63844-CC5B-4C55-B2D5-DE12060D4A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8946" y="1034735"/>
            <a:ext cx="2789990" cy="4959982"/>
          </a:xfrm>
          <a:prstGeom prst="rect">
            <a:avLst/>
          </a:prstGeom>
        </p:spPr>
      </p:pic>
      <p:pic>
        <p:nvPicPr>
          <p:cNvPr id="11" name="Picture 10" descr="A screenshot of text&#10;&#10;Description generated with very high confidence">
            <a:extLst>
              <a:ext uri="{FF2B5EF4-FFF2-40B4-BE49-F238E27FC236}">
                <a16:creationId xmlns:a16="http://schemas.microsoft.com/office/drawing/2014/main" id="{F849D3DF-5DC1-4DEF-8EEA-06808E185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13" y="949009"/>
            <a:ext cx="2789990" cy="4959982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27783F99-96BA-4468-B30E-05E2D2080194}"/>
              </a:ext>
            </a:extLst>
          </p:cNvPr>
          <p:cNvSpPr/>
          <p:nvPr/>
        </p:nvSpPr>
        <p:spPr>
          <a:xfrm>
            <a:off x="6744341" y="1714501"/>
            <a:ext cx="422596" cy="390525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9BFA0EB-1341-4852-B3BB-BC3A0B5D9DA9}"/>
              </a:ext>
            </a:extLst>
          </p:cNvPr>
          <p:cNvSpPr/>
          <p:nvPr/>
        </p:nvSpPr>
        <p:spPr>
          <a:xfrm>
            <a:off x="6898489" y="5418453"/>
            <a:ext cx="422596" cy="390525"/>
          </a:xfrm>
          <a:prstGeom prst="ellipse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n w="38100">
                <a:solidFill>
                  <a:schemeClr val="tx1"/>
                </a:solidFill>
              </a:ln>
            </a:endParaRPr>
          </a:p>
        </p:txBody>
      </p: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EFBECB2E-9A78-4BF7-AA32-C81995E9B61B}"/>
              </a:ext>
            </a:extLst>
          </p:cNvPr>
          <p:cNvCxnSpPr>
            <a:stCxn id="17" idx="6"/>
            <a:endCxn id="7" idx="1"/>
          </p:cNvCxnSpPr>
          <p:nvPr/>
        </p:nvCxnSpPr>
        <p:spPr>
          <a:xfrm>
            <a:off x="7166937" y="1909764"/>
            <a:ext cx="1942009" cy="1604962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86C136C3-2173-4E28-9FF5-AE5735B5AAE2}"/>
              </a:ext>
            </a:extLst>
          </p:cNvPr>
          <p:cNvCxnSpPr>
            <a:stCxn id="19" idx="2"/>
          </p:cNvCxnSpPr>
          <p:nvPr/>
        </p:nvCxnSpPr>
        <p:spPr>
          <a:xfrm rot="10800000">
            <a:off x="3112503" y="3667126"/>
            <a:ext cx="3785986" cy="1946591"/>
          </a:xfrm>
          <a:prstGeom prst="bentConnector3">
            <a:avLst>
              <a:gd name="adj1" fmla="val 7163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4F9C186-8182-44D3-BF43-D279411CB201}"/>
              </a:ext>
            </a:extLst>
          </p:cNvPr>
          <p:cNvSpPr txBox="1"/>
          <p:nvPr/>
        </p:nvSpPr>
        <p:spPr>
          <a:xfrm>
            <a:off x="8913377" y="211835"/>
            <a:ext cx="31811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Navigation Screen</a:t>
            </a:r>
            <a:endParaRPr lang="el-GR" sz="3200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F416B15-CE0F-4AC1-AE8E-0C15312C94E4}"/>
              </a:ext>
            </a:extLst>
          </p:cNvPr>
          <p:cNvSpPr txBox="1"/>
          <p:nvPr/>
        </p:nvSpPr>
        <p:spPr>
          <a:xfrm>
            <a:off x="4687787" y="288002"/>
            <a:ext cx="27839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Route overview</a:t>
            </a:r>
            <a:endParaRPr lang="el-GR" sz="3200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64E435-E308-4338-B7DF-AB08D5C7791B}"/>
              </a:ext>
            </a:extLst>
          </p:cNvPr>
          <p:cNvSpPr txBox="1"/>
          <p:nvPr/>
        </p:nvSpPr>
        <p:spPr>
          <a:xfrm>
            <a:off x="571359" y="245171"/>
            <a:ext cx="2355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Route incline</a:t>
            </a:r>
            <a:endParaRPr lang="el-G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134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ss, person, outdoor&#10;&#10;Description generated with very high confidence">
            <a:extLst>
              <a:ext uri="{FF2B5EF4-FFF2-40B4-BE49-F238E27FC236}">
                <a16:creationId xmlns:a16="http://schemas.microsoft.com/office/drawing/2014/main" id="{7E1D4A1E-7C67-490C-A308-A632888AA1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" b="1107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1FBCB95-389E-4A3B-A32D-E5E26CD8F9F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11554" y="1931495"/>
            <a:ext cx="8368893" cy="2995011"/>
          </a:xfrm>
          <a:prstGeom prst="rect">
            <a:avLst/>
          </a:prstGeom>
          <a:solidFill>
            <a:schemeClr val="bg1">
              <a:alpha val="85000"/>
            </a:schemeClr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8A4E45-233B-4B5C-B9A3-2791BF6FC7D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77212" y="2093976"/>
            <a:ext cx="8037576" cy="2670048"/>
          </a:xfrm>
          <a:prstGeom prst="rect">
            <a:avLst/>
          </a:prstGeom>
          <a:noFill/>
          <a:ln w="19050" cap="sq" cmpd="sng" algn="ctr">
            <a:solidFill>
              <a:schemeClr val="tx1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E71AB-95AD-437E-A755-9F70D1BB9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1804" y="2280543"/>
            <a:ext cx="7708392" cy="1617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Evaluation</a:t>
            </a:r>
          </a:p>
        </p:txBody>
      </p:sp>
    </p:spTree>
    <p:extLst>
      <p:ext uri="{BB962C8B-B14F-4D97-AF65-F5344CB8AC3E}">
        <p14:creationId xmlns:p14="http://schemas.microsoft.com/office/powerpoint/2010/main" val="518965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riding on the back of a bicycle&#10;&#10;Description generated with very high confidence">
            <a:extLst>
              <a:ext uri="{FF2B5EF4-FFF2-40B4-BE49-F238E27FC236}">
                <a16:creationId xmlns:a16="http://schemas.microsoft.com/office/drawing/2014/main" id="{98F2ED5F-13ED-4B4F-AB02-BE2508731A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7" r="2" b="22253"/>
          <a:stretch/>
        </p:blipFill>
        <p:spPr>
          <a:xfrm>
            <a:off x="6838122" y="4251960"/>
            <a:ext cx="5353878" cy="2606039"/>
          </a:xfrm>
          <a:prstGeom prst="rect">
            <a:avLst/>
          </a:prstGeom>
        </p:spPr>
      </p:pic>
      <p:pic>
        <p:nvPicPr>
          <p:cNvPr id="9" name="Picture 8" descr="A person riding a bicycle on a sidewalk&#10;&#10;Description generated with very high confidence">
            <a:extLst>
              <a:ext uri="{FF2B5EF4-FFF2-40B4-BE49-F238E27FC236}">
                <a16:creationId xmlns:a16="http://schemas.microsoft.com/office/drawing/2014/main" id="{84A65660-3E12-49FA-A1E7-712B5451D3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8" r="1" b="17963"/>
          <a:stretch/>
        </p:blipFill>
        <p:spPr>
          <a:xfrm>
            <a:off x="4818888" y="-479"/>
            <a:ext cx="7373112" cy="4252439"/>
          </a:xfrm>
          <a:prstGeom prst="rect">
            <a:avLst/>
          </a:prstGeom>
        </p:spPr>
      </p:pic>
      <p:sp>
        <p:nvSpPr>
          <p:cNvPr id="30" name="Freeform 3">
            <a:extLst>
              <a:ext uri="{FF2B5EF4-FFF2-40B4-BE49-F238E27FC236}">
                <a16:creationId xmlns:a16="http://schemas.microsoft.com/office/drawing/2014/main" id="{66BCEC1B-9617-4EF1-9B03-4BD43D100B8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4">
            <a:extLst>
              <a:ext uri="{FF2B5EF4-FFF2-40B4-BE49-F238E27FC236}">
                <a16:creationId xmlns:a16="http://schemas.microsoft.com/office/drawing/2014/main" id="{CCBFD80B-276C-4775-A363-20693A7CF95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A1CA12-3889-4457-A1AD-F88003AE36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4438" y="970215"/>
            <a:ext cx="4167376" cy="11555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algn="l"/>
            <a:endParaRPr lang="en-US" sz="20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B19655-7A0E-446B-B394-C8F8D3C4D635}"/>
              </a:ext>
            </a:extLst>
          </p:cNvPr>
          <p:cNvSpPr txBox="1"/>
          <p:nvPr/>
        </p:nvSpPr>
        <p:spPr>
          <a:xfrm>
            <a:off x="937179" y="2459264"/>
            <a:ext cx="3966727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7 χρήστες</a:t>
            </a:r>
            <a:endParaRPr lang="el-GR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bg1"/>
                </a:solidFill>
              </a:rPr>
              <a:t>Αξιολόγηση ευχρηστίας</a:t>
            </a: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Think aloud Protocol</a:t>
            </a:r>
            <a:endParaRPr lang="el-GR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schemeClr val="bg1"/>
                </a:solidFill>
              </a:rPr>
              <a:t>Καταγραφή οθόνης</a:t>
            </a:r>
          </a:p>
          <a:p>
            <a:r>
              <a:rPr lang="el-GR" dirty="0">
                <a:solidFill>
                  <a:schemeClr val="bg1"/>
                </a:solidFill>
              </a:rPr>
              <a:t> 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229040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20EB187-900F-4AF5-813B-101456D9FD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tripod&#10;&#10;Description generated with high confidence">
            <a:extLst>
              <a:ext uri="{FF2B5EF4-FFF2-40B4-BE49-F238E27FC236}">
                <a16:creationId xmlns:a16="http://schemas.microsoft.com/office/drawing/2014/main" id="{183F4672-FB84-4453-A9AC-354F1D2E99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 b="1637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4D17C8-E9C2-48A4-AA36-D7048A6CCC41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55891" y="2286000"/>
            <a:ext cx="0" cy="22860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69E0B9E-4439-4255-885B-1F6D3E7AD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00152"/>
            <a:ext cx="6897171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8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Improvements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57A2C8-0788-4617-86D0-E7B598CCFA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508" y="1200152"/>
            <a:ext cx="3339926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8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Σχεδι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ασμός νέων χειρονομιών </a:t>
            </a:r>
          </a:p>
          <a:p>
            <a:pPr algn="l"/>
            <a:r>
              <a:rPr lang="en-US" sz="28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Λειτουργί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α φωνητικών εντολών</a:t>
            </a:r>
          </a:p>
          <a:p>
            <a:pPr algn="l"/>
            <a:r>
              <a:rPr lang="en-US" sz="2800" kern="1200" dirty="0" err="1">
                <a:solidFill>
                  <a:srgbClr val="FFFFFF"/>
                </a:solidFill>
                <a:latin typeface="+mn-lt"/>
                <a:ea typeface="+mn-ea"/>
                <a:cs typeface="+mn-cs"/>
              </a:rPr>
              <a:t>Δυν</a:t>
            </a:r>
            <a:r>
              <a:rPr lang="en-US" sz="28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ατότητα αλλαγής απόστασης </a:t>
            </a:r>
          </a:p>
          <a:p>
            <a:pPr algn="l"/>
            <a:r>
              <a:rPr lang="el-GR" sz="2800" dirty="0">
                <a:solidFill>
                  <a:srgbClr val="FFFFFF"/>
                </a:solidFill>
              </a:rPr>
              <a:t>Σωστή λειτουργία σε </a:t>
            </a:r>
            <a:r>
              <a:rPr lang="en-US" sz="2800">
                <a:solidFill>
                  <a:srgbClr val="FFFFFF"/>
                </a:solidFill>
              </a:rPr>
              <a:t>landscape view</a:t>
            </a:r>
            <a:endParaRPr lang="en-US" sz="28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8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US" sz="28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8097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reeform 34">
            <a:extLst>
              <a:ext uri="{FF2B5EF4-FFF2-40B4-BE49-F238E27FC236}">
                <a16:creationId xmlns:a16="http://schemas.microsoft.com/office/drawing/2014/main" id="{B0992639-1CDA-4FE6-BB95-E1322149074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716860" y="4682362"/>
            <a:ext cx="4475140" cy="2174680"/>
          </a:xfrm>
          <a:custGeom>
            <a:avLst/>
            <a:gdLst>
              <a:gd name="connsiteX0" fmla="*/ 3468199 w 4475140"/>
              <a:gd name="connsiteY0" fmla="*/ 2174680 h 2174680"/>
              <a:gd name="connsiteX1" fmla="*/ 0 w 4475140"/>
              <a:gd name="connsiteY1" fmla="*/ 2174680 h 2174680"/>
              <a:gd name="connsiteX2" fmla="*/ 0 w 4475140"/>
              <a:gd name="connsiteY2" fmla="*/ 0 h 2174680"/>
              <a:gd name="connsiteX3" fmla="*/ 1074821 w 4475140"/>
              <a:gd name="connsiteY3" fmla="*/ 0 h 2174680"/>
              <a:gd name="connsiteX4" fmla="*/ 1074821 w 4475140"/>
              <a:gd name="connsiteY4" fmla="*/ 478 h 2174680"/>
              <a:gd name="connsiteX5" fmla="*/ 4475140 w 4475140"/>
              <a:gd name="connsiteY5" fmla="*/ 478 h 21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74680">
                <a:moveTo>
                  <a:pt x="3468199" y="2174680"/>
                </a:moveTo>
                <a:lnTo>
                  <a:pt x="0" y="2174680"/>
                </a:lnTo>
                <a:lnTo>
                  <a:pt x="0" y="0"/>
                </a:ln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5" name="Freeform 31">
            <a:extLst>
              <a:ext uri="{FF2B5EF4-FFF2-40B4-BE49-F238E27FC236}">
                <a16:creationId xmlns:a16="http://schemas.microsoft.com/office/drawing/2014/main" id="{A2AEA782-0EA4-42E9-871D-7401D6A0973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75140" cy="2130951"/>
          </a:xfrm>
          <a:custGeom>
            <a:avLst/>
            <a:gdLst>
              <a:gd name="connsiteX0" fmla="*/ 0 w 4475140"/>
              <a:gd name="connsiteY0" fmla="*/ 0 h 2130951"/>
              <a:gd name="connsiteX1" fmla="*/ 1074821 w 4475140"/>
              <a:gd name="connsiteY1" fmla="*/ 0 h 2130951"/>
              <a:gd name="connsiteX2" fmla="*/ 1074821 w 4475140"/>
              <a:gd name="connsiteY2" fmla="*/ 478 h 2130951"/>
              <a:gd name="connsiteX3" fmla="*/ 4475140 w 4475140"/>
              <a:gd name="connsiteY3" fmla="*/ 478 h 2130951"/>
              <a:gd name="connsiteX4" fmla="*/ 3488452 w 4475140"/>
              <a:gd name="connsiteY4" fmla="*/ 2130951 h 2130951"/>
              <a:gd name="connsiteX5" fmla="*/ 0 w 4475140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75140" h="2130951">
                <a:moveTo>
                  <a:pt x="0" y="0"/>
                </a:moveTo>
                <a:lnTo>
                  <a:pt x="1074821" y="0"/>
                </a:lnTo>
                <a:lnTo>
                  <a:pt x="1074821" y="478"/>
                </a:lnTo>
                <a:lnTo>
                  <a:pt x="4475140" y="478"/>
                </a:lnTo>
                <a:lnTo>
                  <a:pt x="3488452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3C5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Picture 7" descr="A person riding a bicycle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6CA226BA-F82A-4446-A37A-B26005C28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6" r="1" b="11120"/>
          <a:stretch/>
        </p:blipFill>
        <p:spPr>
          <a:xfrm>
            <a:off x="3649318" y="10"/>
            <a:ext cx="8542682" cy="2130463"/>
          </a:xfrm>
          <a:custGeom>
            <a:avLst/>
            <a:gdLst>
              <a:gd name="connsiteX0" fmla="*/ 986689 w 8542682"/>
              <a:gd name="connsiteY0" fmla="*/ 0 h 2130473"/>
              <a:gd name="connsiteX1" fmla="*/ 8542682 w 8542682"/>
              <a:gd name="connsiteY1" fmla="*/ 0 h 2130473"/>
              <a:gd name="connsiteX2" fmla="*/ 8542682 w 8542682"/>
              <a:gd name="connsiteY2" fmla="*/ 2130473 h 2130473"/>
              <a:gd name="connsiteX3" fmla="*/ 0 w 8542682"/>
              <a:gd name="connsiteY3" fmla="*/ 2130473 h 2130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42682" h="2130473">
                <a:moveTo>
                  <a:pt x="986689" y="0"/>
                </a:moveTo>
                <a:lnTo>
                  <a:pt x="8542682" y="0"/>
                </a:lnTo>
                <a:lnTo>
                  <a:pt x="8542682" y="2130473"/>
                </a:lnTo>
                <a:lnTo>
                  <a:pt x="0" y="2130473"/>
                </a:lnTo>
                <a:close/>
              </a:path>
            </a:pathLst>
          </a:custGeom>
        </p:spPr>
      </p:pic>
      <p:pic>
        <p:nvPicPr>
          <p:cNvPr id="12" name="Picture 11" descr="A person riding a bicycle on a rock&#10;&#10;Description generated with high confidence">
            <a:extLst>
              <a:ext uri="{FF2B5EF4-FFF2-40B4-BE49-F238E27FC236}">
                <a16:creationId xmlns:a16="http://schemas.microsoft.com/office/drawing/2014/main" id="{41D736CC-5474-44EC-842A-492798616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86" r="1" b="7342"/>
          <a:stretch/>
        </p:blipFill>
        <p:spPr>
          <a:xfrm>
            <a:off x="20" y="4682840"/>
            <a:ext cx="8563356" cy="2175160"/>
          </a:xfrm>
          <a:custGeom>
            <a:avLst/>
            <a:gdLst>
              <a:gd name="connsiteX0" fmla="*/ 0 w 8563376"/>
              <a:gd name="connsiteY0" fmla="*/ 0 h 2175160"/>
              <a:gd name="connsiteX1" fmla="*/ 8563376 w 8563376"/>
              <a:gd name="connsiteY1" fmla="*/ 0 h 2175160"/>
              <a:gd name="connsiteX2" fmla="*/ 7555992 w 8563376"/>
              <a:gd name="connsiteY2" fmla="*/ 2175160 h 2175160"/>
              <a:gd name="connsiteX3" fmla="*/ 0 w 8563376"/>
              <a:gd name="connsiteY3" fmla="*/ 2175160 h 2175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63376" h="2175160">
                <a:moveTo>
                  <a:pt x="0" y="0"/>
                </a:moveTo>
                <a:lnTo>
                  <a:pt x="8563376" y="0"/>
                </a:lnTo>
                <a:lnTo>
                  <a:pt x="7555992" y="2175160"/>
                </a:lnTo>
                <a:lnTo>
                  <a:pt x="0" y="217516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38ECCF-72C2-4089-BB76-E61506110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5810"/>
            <a:ext cx="9144000" cy="1355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Προβληματικός Χώρος</a:t>
            </a:r>
            <a:endParaRPr lang="en-US" sz="5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2F9443-C3AE-4748-A739-7ABBABAB8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8516"/>
            <a:ext cx="9144000" cy="91111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Ελλιπής πληροφόρηση των τουριστών που επισκέπτονται το νησί και επιλέγουν το ποδήλατο σαν μέσο μετακίνησής και περιήγησής τους. </a:t>
            </a:r>
          </a:p>
        </p:txBody>
      </p:sp>
    </p:spTree>
    <p:extLst>
      <p:ext uri="{BB962C8B-B14F-4D97-AF65-F5344CB8AC3E}">
        <p14:creationId xmlns:p14="http://schemas.microsoft.com/office/powerpoint/2010/main" val="4079423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26B9EF5-5D92-4AC7-BC55-FC5C4C98ED4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05C5575-0F07-43D0-AE78-81EAA8E671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lose up of a device&#10;&#10;Description generated with very high confidence">
            <a:extLst>
              <a:ext uri="{FF2B5EF4-FFF2-40B4-BE49-F238E27FC236}">
                <a16:creationId xmlns:a16="http://schemas.microsoft.com/office/drawing/2014/main" id="{F5024687-45E6-49F5-B496-0CA25D0BC4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39" b="3"/>
          <a:stretch/>
        </p:blipFill>
        <p:spPr>
          <a:xfrm>
            <a:off x="3639395" y="10"/>
            <a:ext cx="4023360" cy="298023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</p:spPr>
      </p:pic>
      <p:pic>
        <p:nvPicPr>
          <p:cNvPr id="7" name="Picture 6" descr="A close up of a sign&#10;&#10;Description generated with high confidence">
            <a:extLst>
              <a:ext uri="{FF2B5EF4-FFF2-40B4-BE49-F238E27FC236}">
                <a16:creationId xmlns:a16="http://schemas.microsoft.com/office/drawing/2014/main" id="{B8FDB0C3-D76F-4F3A-A656-D813FDC1BF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9" r="4539" b="2"/>
          <a:stretch/>
        </p:blipFill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C00D82E-1A71-41B1-9CAC-6439409AE3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288965"/>
            <a:ext cx="6455833" cy="6658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dirty="0"/>
              <a:t>Conclusion</a:t>
            </a:r>
            <a:endParaRPr lang="en-US" sz="4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A373F2-39E2-4422-A6CA-7E1F6DF6CDE7}"/>
              </a:ext>
            </a:extLst>
          </p:cNvPr>
          <p:cNvSpPr txBox="1"/>
          <p:nvPr/>
        </p:nvSpPr>
        <p:spPr>
          <a:xfrm>
            <a:off x="1308683" y="4253218"/>
            <a:ext cx="50808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Αντικατάσταση εντύπου χάρτη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Πληροφορίες καθολη τη διάρκεια της διαδρομής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Συγκεκριμένες πληροφορίες για τη Σύρο</a:t>
            </a:r>
            <a:br>
              <a:rPr lang="el-GR" dirty="0"/>
            </a:br>
            <a:br>
              <a:rPr lang="el-GR" dirty="0"/>
            </a:b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05559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8AA5BC-4F7A-4226-8F99-6D824B226A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5445C6-DD42-4979-86FF-03730E8C6DB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4" y="321733"/>
            <a:ext cx="11573488" cy="6214534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127000" cap="sq" cmpd="thinThick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000665-DFC7-417E-8FD7-516A0F15C975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4109417"/>
            <a:ext cx="2743200" cy="0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0944F47-50AD-49A4-B90C-666E5131D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8400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235191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hand holding a cellphone&#10;&#10;Description generated with very high confidence">
            <a:extLst>
              <a:ext uri="{FF2B5EF4-FFF2-40B4-BE49-F238E27FC236}">
                <a16:creationId xmlns:a16="http://schemas.microsoft.com/office/drawing/2014/main" id="{4C8927AA-03E4-45B1-AA62-5BFB85FC5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81" b="16389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BC6FDB-1C9C-42ED-AEE2-D834CA693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00200" y="-449263"/>
            <a:ext cx="596265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Brief</a:t>
            </a:r>
            <a:br>
              <a:rPr lang="en-US" b="0" dirty="0">
                <a:solidFill>
                  <a:srgbClr val="FFFFFF"/>
                </a:solidFill>
                <a:effectLst/>
              </a:rPr>
            </a:b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A31C56-5381-450B-8F34-93E459BE0B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8874" y="931492"/>
            <a:ext cx="5572125" cy="291411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br>
              <a:rPr lang="en-US" sz="2200" b="0" dirty="0">
                <a:solidFill>
                  <a:srgbClr val="FFFFFF"/>
                </a:solidFill>
                <a:effectLst/>
              </a:rPr>
            </a:br>
            <a:r>
              <a:rPr lang="el-GR" sz="2200" b="0" dirty="0">
                <a:solidFill>
                  <a:srgbClr val="FFFFFF"/>
                </a:solidFill>
                <a:effectLst/>
              </a:rPr>
              <a:t>Ανάπτυξη</a:t>
            </a:r>
            <a:r>
              <a:rPr lang="en-US" sz="2200" dirty="0">
                <a:solidFill>
                  <a:srgbClr val="FFFFFF"/>
                </a:solidFill>
              </a:rPr>
              <a:t> εφαρμογής η οποία θα προβάλει διαδρομές, αξιοθέατα και χρήσιμα σημεία παροχής υπηρεσιών. </a:t>
            </a:r>
            <a:r>
              <a:rPr lang="el-GR" sz="2200" dirty="0">
                <a:solidFill>
                  <a:srgbClr val="FFFFFF"/>
                </a:solidFill>
              </a:rPr>
              <a:t>Απευθύνεται</a:t>
            </a:r>
            <a:r>
              <a:rPr lang="en-US" sz="2200" dirty="0">
                <a:solidFill>
                  <a:srgbClr val="FFFFFF"/>
                </a:solidFill>
              </a:rPr>
              <a:t> στους ενήλικους τουρίστες της Σύρου, οι οποίοι μπορεί να είναι ήδη λάτρεις του ποδηλάτου ή  να είναι τουρίστες που επιλέγουν να περιηγηθούν με το ποδήλατο για να γνωρίσουν τη Σύρο. </a:t>
            </a:r>
            <a:endParaRPr lang="en-US" sz="2200" b="0" dirty="0">
              <a:solidFill>
                <a:srgbClr val="FFFFFF"/>
              </a:solidFill>
              <a:effectLst/>
            </a:endParaRPr>
          </a:p>
          <a:p>
            <a:br>
              <a:rPr lang="en-US" sz="1000" dirty="0">
                <a:solidFill>
                  <a:srgbClr val="FFFFFF"/>
                </a:solidFill>
              </a:rPr>
            </a:br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056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person, outdoor&#10;&#10;Description generated with very high confidence">
            <a:extLst>
              <a:ext uri="{FF2B5EF4-FFF2-40B4-BE49-F238E27FC236}">
                <a16:creationId xmlns:a16="http://schemas.microsoft.com/office/drawing/2014/main" id="{7DFA7314-E721-410D-947A-0D878D6FA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" t="2662" r="27306" b="1"/>
          <a:stretch/>
        </p:blipFill>
        <p:spPr>
          <a:xfrm>
            <a:off x="4818888" y="10"/>
            <a:ext cx="7373112" cy="6857989"/>
          </a:xfrm>
          <a:prstGeom prst="rect">
            <a:avLst/>
          </a:prstGeom>
        </p:spPr>
      </p:pic>
      <p:sp>
        <p:nvSpPr>
          <p:cNvPr id="31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F8E3F3-7487-489A-87D3-5A413B47E8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6369" y="2535266"/>
            <a:ext cx="5058370" cy="33209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5400" b="1" dirty="0" err="1"/>
              <a:t>Έρευν</a:t>
            </a:r>
            <a:r>
              <a:rPr lang="en-US" sz="5400" b="1" dirty="0"/>
              <a:t>α Χρηστών</a:t>
            </a:r>
            <a:endParaRPr lang="en-US" sz="5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12A81EB-08BD-4AE8-9A01-954D0E01FCB1}"/>
              </a:ext>
            </a:extLst>
          </p:cNvPr>
          <p:cNvSpPr/>
          <p:nvPr/>
        </p:nvSpPr>
        <p:spPr>
          <a:xfrm>
            <a:off x="496369" y="4088683"/>
            <a:ext cx="481373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Έλληνες/Ξένοι τουρίστες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Αγαπούν τον 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αθλητισμό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Δεν ενδιαφέρονται για την αγωνιστική ποδηλασία</a:t>
            </a:r>
          </a:p>
        </p:txBody>
      </p:sp>
    </p:spTree>
    <p:extLst>
      <p:ext uri="{BB962C8B-B14F-4D97-AF65-F5344CB8AC3E}">
        <p14:creationId xmlns:p14="http://schemas.microsoft.com/office/powerpoint/2010/main" val="2807949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823AC064-BC96-4F32-8AE1-B2FD387548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7E7C77BC-7138-40B1-A15B-20F57A494629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57">
            <a:extLst>
              <a:ext uri="{FF2B5EF4-FFF2-40B4-BE49-F238E27FC236}">
                <a16:creationId xmlns:a16="http://schemas.microsoft.com/office/drawing/2014/main" id="{DB146403-F3D6-484B-B2ED-97F9565D0370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B977B2B-CC05-4EDC-BA3D-2E9596B369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solidFill>
                  <a:schemeClr val="bg1"/>
                </a:solidFill>
              </a:rPr>
              <a:t>Ανταγωνιστές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26B68-0103-4FAA-9103-A730ABAAF8E5}"/>
              </a:ext>
            </a:extLst>
          </p:cNvPr>
          <p:cNvSpPr txBox="1"/>
          <p:nvPr/>
        </p:nvSpPr>
        <p:spPr>
          <a:xfrm>
            <a:off x="2323165" y="477749"/>
            <a:ext cx="110504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CycleMap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87E0D0-5DDD-4932-A0CF-DFBC82FA43B6}"/>
              </a:ext>
            </a:extLst>
          </p:cNvPr>
          <p:cNvSpPr txBox="1"/>
          <p:nvPr/>
        </p:nvSpPr>
        <p:spPr>
          <a:xfrm>
            <a:off x="8510547" y="485715"/>
            <a:ext cx="133081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MapMyRide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electronics, iPod, sky, photo&#10;&#10;Description generated with high confidence">
            <a:extLst>
              <a:ext uri="{FF2B5EF4-FFF2-40B4-BE49-F238E27FC236}">
                <a16:creationId xmlns:a16="http://schemas.microsoft.com/office/drawing/2014/main" id="{B7DE3310-1E71-42FC-BE5A-DB34D648D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749" y="876142"/>
            <a:ext cx="2743200" cy="3657600"/>
          </a:xfrm>
          <a:prstGeom prst="rect">
            <a:avLst/>
          </a:prstGeom>
        </p:spPr>
      </p:pic>
      <p:pic>
        <p:nvPicPr>
          <p:cNvPr id="9" name="Picture 8" descr="A screen shot of a smart phone&#10;&#10;Description generated with very high confidence">
            <a:extLst>
              <a:ext uri="{FF2B5EF4-FFF2-40B4-BE49-F238E27FC236}">
                <a16:creationId xmlns:a16="http://schemas.microsoft.com/office/drawing/2014/main" id="{065BE7DC-B9E6-4A97-8890-29A906AD7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357" y="1022853"/>
            <a:ext cx="2867025" cy="334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FA766D-3260-4E0A-9E7F-A2C93DFF193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46518"/>
            <a:ext cx="4100079" cy="6194580"/>
          </a:xfrm>
          <a:custGeom>
            <a:avLst/>
            <a:gdLst>
              <a:gd name="connsiteX0" fmla="*/ 1002789 w 4100079"/>
              <a:gd name="connsiteY0" fmla="*/ 0 h 6194580"/>
              <a:gd name="connsiteX1" fmla="*/ 4100079 w 4100079"/>
              <a:gd name="connsiteY1" fmla="*/ 3097290 h 6194580"/>
              <a:gd name="connsiteX2" fmla="*/ 1002789 w 4100079"/>
              <a:gd name="connsiteY2" fmla="*/ 6194580 h 6194580"/>
              <a:gd name="connsiteX3" fmla="*/ 81750 w 4100079"/>
              <a:gd name="connsiteY3" fmla="*/ 6055332 h 6194580"/>
              <a:gd name="connsiteX4" fmla="*/ 0 w 4100079"/>
              <a:gd name="connsiteY4" fmla="*/ 6025411 h 6194580"/>
              <a:gd name="connsiteX5" fmla="*/ 0 w 4100079"/>
              <a:gd name="connsiteY5" fmla="*/ 169169 h 6194580"/>
              <a:gd name="connsiteX6" fmla="*/ 81750 w 4100079"/>
              <a:gd name="connsiteY6" fmla="*/ 139248 h 6194580"/>
              <a:gd name="connsiteX7" fmla="*/ 1002789 w 4100079"/>
              <a:gd name="connsiteY7" fmla="*/ 0 h 619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0079" h="6194580">
                <a:moveTo>
                  <a:pt x="1002789" y="0"/>
                </a:moveTo>
                <a:cubicBezTo>
                  <a:pt x="2713375" y="0"/>
                  <a:pt x="4100079" y="1386704"/>
                  <a:pt x="4100079" y="3097290"/>
                </a:cubicBezTo>
                <a:cubicBezTo>
                  <a:pt x="4100079" y="4807876"/>
                  <a:pt x="2713375" y="6194580"/>
                  <a:pt x="1002789" y="6194580"/>
                </a:cubicBezTo>
                <a:cubicBezTo>
                  <a:pt x="682054" y="6194580"/>
                  <a:pt x="372706" y="6145829"/>
                  <a:pt x="81750" y="6055332"/>
                </a:cubicBezTo>
                <a:lnTo>
                  <a:pt x="0" y="6025411"/>
                </a:lnTo>
                <a:lnTo>
                  <a:pt x="0" y="169169"/>
                </a:lnTo>
                <a:lnTo>
                  <a:pt x="81750" y="139248"/>
                </a:lnTo>
                <a:cubicBezTo>
                  <a:pt x="372706" y="48751"/>
                  <a:pt x="682054" y="0"/>
                  <a:pt x="100278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10DA6E-C3FF-4539-BF84-4775BB7EC42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4396" y="2042"/>
            <a:ext cx="3387604" cy="4183848"/>
          </a:xfrm>
          <a:custGeom>
            <a:avLst/>
            <a:gdLst>
              <a:gd name="connsiteX0" fmla="*/ 420128 w 3387604"/>
              <a:gd name="connsiteY0" fmla="*/ 0 h 4183848"/>
              <a:gd name="connsiteX1" fmla="*/ 3387604 w 3387604"/>
              <a:gd name="connsiteY1" fmla="*/ 0 h 4183848"/>
              <a:gd name="connsiteX2" fmla="*/ 3387604 w 3387604"/>
              <a:gd name="connsiteY2" fmla="*/ 4101530 h 4183848"/>
              <a:gd name="connsiteX3" fmla="*/ 3283372 w 3387604"/>
              <a:gd name="connsiteY3" fmla="*/ 4128330 h 4183848"/>
              <a:gd name="connsiteX4" fmla="*/ 2732648 w 3387604"/>
              <a:gd name="connsiteY4" fmla="*/ 4183848 h 4183848"/>
              <a:gd name="connsiteX5" fmla="*/ 0 w 3387604"/>
              <a:gd name="connsiteY5" fmla="*/ 1451200 h 4183848"/>
              <a:gd name="connsiteX6" fmla="*/ 329816 w 3387604"/>
              <a:gd name="connsiteY6" fmla="*/ 148658 h 41838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7604" h="4183848">
                <a:moveTo>
                  <a:pt x="420128" y="0"/>
                </a:moveTo>
                <a:lnTo>
                  <a:pt x="3387604" y="0"/>
                </a:lnTo>
                <a:lnTo>
                  <a:pt x="3387604" y="4101530"/>
                </a:lnTo>
                <a:lnTo>
                  <a:pt x="3283372" y="4128330"/>
                </a:lnTo>
                <a:cubicBezTo>
                  <a:pt x="3105483" y="4164732"/>
                  <a:pt x="2921298" y="4183848"/>
                  <a:pt x="2732648" y="4183848"/>
                </a:cubicBezTo>
                <a:cubicBezTo>
                  <a:pt x="1223448" y="4183848"/>
                  <a:pt x="0" y="2960400"/>
                  <a:pt x="0" y="1451200"/>
                </a:cubicBezTo>
                <a:cubicBezTo>
                  <a:pt x="0" y="979575"/>
                  <a:pt x="119477" y="535856"/>
                  <a:pt x="329816" y="14865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D8D1E2C-CF3C-4C5E-B5AB-2EA8966888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" r="50808" b="-2"/>
          <a:stretch/>
        </p:blipFill>
        <p:spPr>
          <a:xfrm>
            <a:off x="20" y="413156"/>
            <a:ext cx="3933420" cy="5861304"/>
          </a:xfrm>
          <a:custGeom>
            <a:avLst/>
            <a:gdLst>
              <a:gd name="connsiteX0" fmla="*/ 1002788 w 3933440"/>
              <a:gd name="connsiteY0" fmla="*/ 0 h 5861304"/>
              <a:gd name="connsiteX1" fmla="*/ 3933440 w 3933440"/>
              <a:gd name="connsiteY1" fmla="*/ 2930652 h 5861304"/>
              <a:gd name="connsiteX2" fmla="*/ 1002788 w 3933440"/>
              <a:gd name="connsiteY2" fmla="*/ 5861304 h 5861304"/>
              <a:gd name="connsiteX3" fmla="*/ 131302 w 3933440"/>
              <a:gd name="connsiteY3" fmla="*/ 5729548 h 5861304"/>
              <a:gd name="connsiteX4" fmla="*/ 0 w 3933440"/>
              <a:gd name="connsiteY4" fmla="*/ 5681491 h 5861304"/>
              <a:gd name="connsiteX5" fmla="*/ 0 w 3933440"/>
              <a:gd name="connsiteY5" fmla="*/ 179814 h 5861304"/>
              <a:gd name="connsiteX6" fmla="*/ 131302 w 3933440"/>
              <a:gd name="connsiteY6" fmla="*/ 131756 h 5861304"/>
              <a:gd name="connsiteX7" fmla="*/ 1002788 w 3933440"/>
              <a:gd name="connsiteY7" fmla="*/ 0 h 586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33440" h="5861304">
                <a:moveTo>
                  <a:pt x="1002788" y="0"/>
                </a:moveTo>
                <a:cubicBezTo>
                  <a:pt x="2621342" y="0"/>
                  <a:pt x="3933440" y="1312098"/>
                  <a:pt x="3933440" y="2930652"/>
                </a:cubicBezTo>
                <a:cubicBezTo>
                  <a:pt x="3933440" y="4549206"/>
                  <a:pt x="2621342" y="5861304"/>
                  <a:pt x="1002788" y="5861304"/>
                </a:cubicBezTo>
                <a:cubicBezTo>
                  <a:pt x="699309" y="5861304"/>
                  <a:pt x="406604" y="5815176"/>
                  <a:pt x="131302" y="5729548"/>
                </a:cubicBezTo>
                <a:lnTo>
                  <a:pt x="0" y="5681491"/>
                </a:lnTo>
                <a:lnTo>
                  <a:pt x="0" y="179814"/>
                </a:lnTo>
                <a:lnTo>
                  <a:pt x="131302" y="131756"/>
                </a:lnTo>
                <a:cubicBezTo>
                  <a:pt x="406604" y="46129"/>
                  <a:pt x="699309" y="0"/>
                  <a:pt x="1002788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7BE114-27E8-4EA6-BE11-D00F8B395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5" r="-1" b="13283"/>
          <a:stretch/>
        </p:blipFill>
        <p:spPr>
          <a:xfrm>
            <a:off x="8967592" y="2042"/>
            <a:ext cx="3224421" cy="4020664"/>
          </a:xfrm>
          <a:custGeom>
            <a:avLst/>
            <a:gdLst>
              <a:gd name="connsiteX0" fmla="*/ 449733 w 3224421"/>
              <a:gd name="connsiteY0" fmla="*/ 0 h 4020664"/>
              <a:gd name="connsiteX1" fmla="*/ 3224421 w 3224421"/>
              <a:gd name="connsiteY1" fmla="*/ 0 h 4020664"/>
              <a:gd name="connsiteX2" fmla="*/ 3224421 w 3224421"/>
              <a:gd name="connsiteY2" fmla="*/ 3933205 h 4020664"/>
              <a:gd name="connsiteX3" fmla="*/ 3087301 w 3224421"/>
              <a:gd name="connsiteY3" fmla="*/ 3968462 h 4020664"/>
              <a:gd name="connsiteX4" fmla="*/ 2569464 w 3224421"/>
              <a:gd name="connsiteY4" fmla="*/ 4020664 h 4020664"/>
              <a:gd name="connsiteX5" fmla="*/ 0 w 3224421"/>
              <a:gd name="connsiteY5" fmla="*/ 1451200 h 4020664"/>
              <a:gd name="connsiteX6" fmla="*/ 438824 w 3224421"/>
              <a:gd name="connsiteY6" fmla="*/ 14588 h 4020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4421" h="4020664">
                <a:moveTo>
                  <a:pt x="449733" y="0"/>
                </a:moveTo>
                <a:lnTo>
                  <a:pt x="3224421" y="0"/>
                </a:lnTo>
                <a:lnTo>
                  <a:pt x="3224421" y="3933205"/>
                </a:lnTo>
                <a:lnTo>
                  <a:pt x="3087301" y="3968462"/>
                </a:lnTo>
                <a:cubicBezTo>
                  <a:pt x="2920035" y="4002689"/>
                  <a:pt x="2746849" y="4020664"/>
                  <a:pt x="2569464" y="4020664"/>
                </a:cubicBezTo>
                <a:cubicBezTo>
                  <a:pt x="1150388" y="4020664"/>
                  <a:pt x="0" y="2870276"/>
                  <a:pt x="0" y="1451200"/>
                </a:cubicBezTo>
                <a:cubicBezTo>
                  <a:pt x="0" y="919047"/>
                  <a:pt x="161773" y="424677"/>
                  <a:pt x="438824" y="14588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B435A06-5FFD-4CF8-BE06-3796EC42003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53543" y="0"/>
            <a:ext cx="3566160" cy="3159748"/>
          </a:xfrm>
          <a:custGeom>
            <a:avLst/>
            <a:gdLst>
              <a:gd name="connsiteX0" fmla="*/ 649888 w 3566160"/>
              <a:gd name="connsiteY0" fmla="*/ 0 h 3159748"/>
              <a:gd name="connsiteX1" fmla="*/ 2916273 w 3566160"/>
              <a:gd name="connsiteY1" fmla="*/ 0 h 3159748"/>
              <a:gd name="connsiteX2" fmla="*/ 2917285 w 3566160"/>
              <a:gd name="connsiteY2" fmla="*/ 757 h 3159748"/>
              <a:gd name="connsiteX3" fmla="*/ 3566160 w 3566160"/>
              <a:gd name="connsiteY3" fmla="*/ 1376668 h 3159748"/>
              <a:gd name="connsiteX4" fmla="*/ 1783080 w 3566160"/>
              <a:gd name="connsiteY4" fmla="*/ 3159748 h 3159748"/>
              <a:gd name="connsiteX5" fmla="*/ 0 w 3566160"/>
              <a:gd name="connsiteY5" fmla="*/ 1376668 h 3159748"/>
              <a:gd name="connsiteX6" fmla="*/ 648876 w 3566160"/>
              <a:gd name="connsiteY6" fmla="*/ 757 h 3159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66160" h="3159748">
                <a:moveTo>
                  <a:pt x="649888" y="0"/>
                </a:moveTo>
                <a:lnTo>
                  <a:pt x="2916273" y="0"/>
                </a:lnTo>
                <a:lnTo>
                  <a:pt x="2917285" y="757"/>
                </a:lnTo>
                <a:cubicBezTo>
                  <a:pt x="3313569" y="327800"/>
                  <a:pt x="3566160" y="822736"/>
                  <a:pt x="3566160" y="1376668"/>
                </a:cubicBezTo>
                <a:cubicBezTo>
                  <a:pt x="3566160" y="2361436"/>
                  <a:pt x="2767848" y="3159748"/>
                  <a:pt x="1783080" y="3159748"/>
                </a:cubicBezTo>
                <a:cubicBezTo>
                  <a:pt x="798312" y="3159748"/>
                  <a:pt x="0" y="2361436"/>
                  <a:pt x="0" y="1376668"/>
                </a:cubicBezTo>
                <a:cubicBezTo>
                  <a:pt x="0" y="822736"/>
                  <a:pt x="252591" y="327800"/>
                  <a:pt x="648876" y="7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0D58FF7-658A-420F-A5A5-2C1065346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2" r="1" b="28838"/>
          <a:stretch/>
        </p:blipFill>
        <p:spPr>
          <a:xfrm>
            <a:off x="4518135" y="10"/>
            <a:ext cx="3236976" cy="2995146"/>
          </a:xfrm>
          <a:custGeom>
            <a:avLst/>
            <a:gdLst>
              <a:gd name="connsiteX0" fmla="*/ 770517 w 3236976"/>
              <a:gd name="connsiteY0" fmla="*/ 0 h 2995156"/>
              <a:gd name="connsiteX1" fmla="*/ 2466460 w 3236976"/>
              <a:gd name="connsiteY1" fmla="*/ 0 h 2995156"/>
              <a:gd name="connsiteX2" fmla="*/ 2523400 w 3236976"/>
              <a:gd name="connsiteY2" fmla="*/ 34592 h 2995156"/>
              <a:gd name="connsiteX3" fmla="*/ 3236976 w 3236976"/>
              <a:gd name="connsiteY3" fmla="*/ 1376668 h 2995156"/>
              <a:gd name="connsiteX4" fmla="*/ 1618488 w 3236976"/>
              <a:gd name="connsiteY4" fmla="*/ 2995156 h 2995156"/>
              <a:gd name="connsiteX5" fmla="*/ 0 w 3236976"/>
              <a:gd name="connsiteY5" fmla="*/ 1376668 h 2995156"/>
              <a:gd name="connsiteX6" fmla="*/ 713576 w 3236976"/>
              <a:gd name="connsiteY6" fmla="*/ 34592 h 2995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36976" h="2995156">
                <a:moveTo>
                  <a:pt x="770517" y="0"/>
                </a:moveTo>
                <a:lnTo>
                  <a:pt x="2466460" y="0"/>
                </a:lnTo>
                <a:lnTo>
                  <a:pt x="2523400" y="34592"/>
                </a:lnTo>
                <a:cubicBezTo>
                  <a:pt x="2953921" y="325446"/>
                  <a:pt x="3236976" y="818002"/>
                  <a:pt x="3236976" y="1376668"/>
                </a:cubicBezTo>
                <a:cubicBezTo>
                  <a:pt x="3236976" y="2270534"/>
                  <a:pt x="2512354" y="2995156"/>
                  <a:pt x="1618488" y="2995156"/>
                </a:cubicBezTo>
                <a:cubicBezTo>
                  <a:pt x="724622" y="2995156"/>
                  <a:pt x="0" y="2270534"/>
                  <a:pt x="0" y="1376668"/>
                </a:cubicBezTo>
                <a:cubicBezTo>
                  <a:pt x="0" y="818002"/>
                  <a:pt x="283056" y="325446"/>
                  <a:pt x="713576" y="34592"/>
                </a:cubicBezTo>
                <a:close/>
              </a:path>
            </a:pathLst>
          </a:cu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24FA7C-1E6D-4C29-A5D1-A183C53350C1}"/>
              </a:ext>
            </a:extLst>
          </p:cNvPr>
          <p:cNvSpPr txBox="1"/>
          <p:nvPr/>
        </p:nvSpPr>
        <p:spPr>
          <a:xfrm>
            <a:off x="4100079" y="4885664"/>
            <a:ext cx="783163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Εύρεση ποδηλατικής διαδρομής.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Σχεδιασμός διαδρομής από την τοποθεσία του χρήστη ή άλλο σημείο έναρξης.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Ενημέρωση για τη θέση του χρήστη κάθε στιγμή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Προσαρμογή διαδρομής</a:t>
            </a:r>
            <a:r>
              <a:rPr lang="en-US" dirty="0"/>
              <a:t>.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Συχνή ενημέρωση των διαδρομών</a:t>
            </a:r>
            <a:r>
              <a:rPr lang="en-US" dirty="0"/>
              <a:t>.</a:t>
            </a:r>
            <a:br>
              <a:rPr lang="el-GR" dirty="0"/>
            </a:br>
            <a:br>
              <a:rPr lang="el-GR" dirty="0"/>
            </a:br>
            <a:br>
              <a:rPr lang="el-GR" dirty="0"/>
            </a:br>
            <a:endParaRPr lang="el-G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7A6673-C096-42E1-9820-4B429EB154B0}"/>
              </a:ext>
            </a:extLst>
          </p:cNvPr>
          <p:cNvSpPr txBox="1"/>
          <p:nvPr/>
        </p:nvSpPr>
        <p:spPr>
          <a:xfrm>
            <a:off x="4899171" y="4022706"/>
            <a:ext cx="3360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Δυνατότητες Εφαρμογής:</a:t>
            </a:r>
          </a:p>
        </p:txBody>
      </p:sp>
    </p:spTree>
    <p:extLst>
      <p:ext uri="{BB962C8B-B14F-4D97-AF65-F5344CB8AC3E}">
        <p14:creationId xmlns:p14="http://schemas.microsoft.com/office/powerpoint/2010/main" val="2750889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ap&#10;&#10;Description generated with high confidence">
            <a:extLst>
              <a:ext uri="{FF2B5EF4-FFF2-40B4-BE49-F238E27FC236}">
                <a16:creationId xmlns:a16="http://schemas.microsoft.com/office/drawing/2014/main" id="{C84D1FE2-17B5-43EE-AFE9-E3B837562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" r="19984" b="9091"/>
          <a:stretch/>
        </p:blipFill>
        <p:spPr>
          <a:xfrm>
            <a:off x="4818888" y="10"/>
            <a:ext cx="7373112" cy="6857989"/>
          </a:xfrm>
          <a:prstGeom prst="rect">
            <a:avLst/>
          </a:prstGeom>
        </p:spPr>
      </p:pic>
      <p:sp>
        <p:nvSpPr>
          <p:cNvPr id="10" name="Freeform 8">
            <a:extLst>
              <a:ext uri="{FF2B5EF4-FFF2-40B4-BE49-F238E27FC236}">
                <a16:creationId xmlns:a16="http://schemas.microsoft.com/office/drawing/2014/main" id="{9225B0D8-E56E-4ACC-A464-81F4062765C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1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8F5D1B28-3976-4367-807C-CAD629CDD83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852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7456D9-3DA2-4774-8F6D-FA40BE1C0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1300450"/>
            <a:ext cx="4167376" cy="115552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l-GR" sz="3200" dirty="0"/>
              <a:t>Δυνατότητες Εφαρμογής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75170-5C1D-4DBA-B86D-4BA397CB60B9}"/>
              </a:ext>
            </a:extLst>
          </p:cNvPr>
          <p:cNvSpPr txBox="1"/>
          <p:nvPr/>
        </p:nvSpPr>
        <p:spPr>
          <a:xfrm>
            <a:off x="726710" y="3010963"/>
            <a:ext cx="4323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Εμφάνιση διαδρομής και προορισμού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 Ενημέρωση τοποθεσίας του χρήστη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 Καταγραφή δραστηριότητας του χρήστη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 Καταγραφή διατροφής του χρήστη</a:t>
            </a:r>
          </a:p>
        </p:txBody>
      </p:sp>
    </p:spTree>
    <p:extLst>
      <p:ext uri="{BB962C8B-B14F-4D97-AF65-F5344CB8AC3E}">
        <p14:creationId xmlns:p14="http://schemas.microsoft.com/office/powerpoint/2010/main" val="3521073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A34CF90-DAF2-43EE-89A1-5F5E3276AB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42" b="38915"/>
          <a:stretch/>
        </p:blipFill>
        <p:spPr>
          <a:xfrm>
            <a:off x="5980922" y="3247300"/>
            <a:ext cx="6211078" cy="3610700"/>
          </a:xfrm>
          <a:prstGeom prst="rect">
            <a:avLst/>
          </a:prstGeom>
        </p:spPr>
      </p:pic>
      <p:pic>
        <p:nvPicPr>
          <p:cNvPr id="10" name="Picture 9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E4349E-1E25-48D9-ACD6-E69EBCBFF8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42"/>
          <a:stretch/>
        </p:blipFill>
        <p:spPr>
          <a:xfrm>
            <a:off x="5465097" y="0"/>
            <a:ext cx="6726903" cy="3313549"/>
          </a:xfrm>
          <a:prstGeom prst="rect">
            <a:avLst/>
          </a:prstGeom>
        </p:spPr>
      </p:pic>
      <p:sp>
        <p:nvSpPr>
          <p:cNvPr id="26" name="Freeform 3">
            <a:extLst>
              <a:ext uri="{FF2B5EF4-FFF2-40B4-BE49-F238E27FC236}">
                <a16:creationId xmlns:a16="http://schemas.microsoft.com/office/drawing/2014/main" id="{66BCEC1B-9617-4EF1-9B03-4BD43D100B8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79"/>
            <a:ext cx="9468701" cy="6858478"/>
          </a:xfrm>
          <a:custGeom>
            <a:avLst/>
            <a:gdLst>
              <a:gd name="connsiteX0" fmla="*/ 0 w 8078051"/>
              <a:gd name="connsiteY0" fmla="*/ 0 h 5829300"/>
              <a:gd name="connsiteX1" fmla="*/ 4453793 w 8078051"/>
              <a:gd name="connsiteY1" fmla="*/ 0 h 5829300"/>
              <a:gd name="connsiteX2" fmla="*/ 5363426 w 8078051"/>
              <a:gd name="connsiteY2" fmla="*/ 0 h 5829300"/>
              <a:gd name="connsiteX3" fmla="*/ 5368184 w 8078051"/>
              <a:gd name="connsiteY3" fmla="*/ 0 h 5829300"/>
              <a:gd name="connsiteX4" fmla="*/ 8078051 w 8078051"/>
              <a:gd name="connsiteY4" fmla="*/ 5829300 h 5829300"/>
              <a:gd name="connsiteX5" fmla="*/ 1743926 w 8078051"/>
              <a:gd name="connsiteY5" fmla="*/ 5829300 h 5829300"/>
              <a:gd name="connsiteX6" fmla="*/ 1744148 w 8078051"/>
              <a:gd name="connsiteY6" fmla="*/ 5828822 h 5829300"/>
              <a:gd name="connsiteX7" fmla="*/ 0 w 8078051"/>
              <a:gd name="connsiteY7" fmla="*/ 5828822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1" h="5829300">
                <a:moveTo>
                  <a:pt x="0" y="0"/>
                </a:moveTo>
                <a:lnTo>
                  <a:pt x="4453793" y="0"/>
                </a:lnTo>
                <a:lnTo>
                  <a:pt x="5363426" y="0"/>
                </a:lnTo>
                <a:lnTo>
                  <a:pt x="5368184" y="0"/>
                </a:lnTo>
                <a:lnTo>
                  <a:pt x="8078051" y="5829300"/>
                </a:lnTo>
                <a:lnTo>
                  <a:pt x="1743926" y="5829300"/>
                </a:lnTo>
                <a:lnTo>
                  <a:pt x="1744148" y="5828822"/>
                </a:lnTo>
                <a:lnTo>
                  <a:pt x="0" y="5828822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CCBFD80B-276C-4775-A363-20693A7CF95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479"/>
            <a:ext cx="8078052" cy="6858478"/>
          </a:xfrm>
          <a:custGeom>
            <a:avLst/>
            <a:gdLst>
              <a:gd name="connsiteX0" fmla="*/ 0 w 8078052"/>
              <a:gd name="connsiteY0" fmla="*/ 0 h 6858478"/>
              <a:gd name="connsiteX1" fmla="*/ 3829872 w 8078052"/>
              <a:gd name="connsiteY1" fmla="*/ 0 h 6858478"/>
              <a:gd name="connsiteX2" fmla="*/ 4896100 w 8078052"/>
              <a:gd name="connsiteY2" fmla="*/ 0 h 6858478"/>
              <a:gd name="connsiteX3" fmla="*/ 4901677 w 8078052"/>
              <a:gd name="connsiteY3" fmla="*/ 0 h 6858478"/>
              <a:gd name="connsiteX4" fmla="*/ 8078052 w 8078052"/>
              <a:gd name="connsiteY4" fmla="*/ 6858478 h 6858478"/>
              <a:gd name="connsiteX5" fmla="*/ 653497 w 8078052"/>
              <a:gd name="connsiteY5" fmla="*/ 6858478 h 6858478"/>
              <a:gd name="connsiteX6" fmla="*/ 653757 w 8078052"/>
              <a:gd name="connsiteY6" fmla="*/ 6857916 h 6858478"/>
              <a:gd name="connsiteX7" fmla="*/ 0 w 8078052"/>
              <a:gd name="connsiteY7" fmla="*/ 6857916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078052" h="6858478">
                <a:moveTo>
                  <a:pt x="0" y="0"/>
                </a:moveTo>
                <a:lnTo>
                  <a:pt x="3829872" y="0"/>
                </a:lnTo>
                <a:lnTo>
                  <a:pt x="4896100" y="0"/>
                </a:lnTo>
                <a:lnTo>
                  <a:pt x="4901677" y="0"/>
                </a:lnTo>
                <a:lnTo>
                  <a:pt x="8078052" y="6858478"/>
                </a:lnTo>
                <a:lnTo>
                  <a:pt x="653497" y="6858478"/>
                </a:lnTo>
                <a:lnTo>
                  <a:pt x="653757" y="6857916"/>
                </a:lnTo>
                <a:lnTo>
                  <a:pt x="0" y="6857916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8E8228-B53A-4067-BF26-71B84A375C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600325"/>
            <a:ext cx="4948428" cy="26512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Τεχνολογί</a:t>
            </a:r>
            <a:r>
              <a:rPr lang="el-GR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α</a:t>
            </a:r>
            <a:r>
              <a:rPr lang="en-US" sz="5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Χα</a:t>
            </a:r>
            <a:r>
              <a:rPr lang="en-US" sz="5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ρτογράφησης</a:t>
            </a:r>
            <a:endParaRPr lang="en-US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4990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>
            <a:extLst>
              <a:ext uri="{FF2B5EF4-FFF2-40B4-BE49-F238E27FC236}">
                <a16:creationId xmlns:a16="http://schemas.microsoft.com/office/drawing/2014/main" id="{3CF1D682-1440-4AED-8129-51C338153B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3" t="1022" b="-1022"/>
          <a:stretch/>
        </p:blipFill>
        <p:spPr>
          <a:xfrm>
            <a:off x="7362825" y="1865944"/>
            <a:ext cx="3990974" cy="3944959"/>
          </a:xfrm>
          <a:prstGeom prst="rect">
            <a:avLst/>
          </a:prstGeom>
        </p:spPr>
      </p:pic>
      <p:sp>
        <p:nvSpPr>
          <p:cNvPr id="125" name="Freeform: Shape 118">
            <a:extLst>
              <a:ext uri="{FF2B5EF4-FFF2-40B4-BE49-F238E27FC236}">
                <a16:creationId xmlns:a16="http://schemas.microsoft.com/office/drawing/2014/main" id="{64965EAE-E41A-435F-B993-07E824B6C97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0"/>
            <a:ext cx="7539895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6" name="Freeform: Shape 120">
            <a:extLst>
              <a:ext uri="{FF2B5EF4-FFF2-40B4-BE49-F238E27FC236}">
                <a16:creationId xmlns:a16="http://schemas.microsoft.com/office/drawing/2014/main" id="{152F8994-E6D4-4311-9548-C3607BC4364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7092985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92032C-70DD-43C2-A5E1-DD3BF1A62F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365125"/>
            <a:ext cx="552994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Δυνατότητες τεχνολογίας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68B9DDA-3F74-49C5-BC96-78D6EAFC6BC8}"/>
              </a:ext>
            </a:extLst>
          </p:cNvPr>
          <p:cNvSpPr txBox="1"/>
          <p:nvPr/>
        </p:nvSpPr>
        <p:spPr>
          <a:xfrm>
            <a:off x="838199" y="1825625"/>
            <a:ext cx="4128169" cy="33995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Μορφοποίηση δια δραστικών χαρτών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Επιλογή είδους χάρτη: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Navigation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Satellite Streets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Outdoors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Streets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Dark</a:t>
            </a:r>
          </a:p>
          <a:p>
            <a:pPr marL="80010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Light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Turn-by-turn Navigation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Open Source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Design Stoudio για σχεδίαση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προσωποποιημένου χάρτη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7829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1616</TotalTime>
  <Words>299</Words>
  <Application>Microsoft Office PowerPoint</Application>
  <PresentationFormat>Widescreen</PresentationFormat>
  <Paragraphs>108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Studio 7a   Group B </vt:lpstr>
      <vt:lpstr>Προβληματικός Χώρος</vt:lpstr>
      <vt:lpstr>Brief </vt:lpstr>
      <vt:lpstr>Έρευνα Χρηστών</vt:lpstr>
      <vt:lpstr>Ανταγωνιστές</vt:lpstr>
      <vt:lpstr>PowerPoint Presentation</vt:lpstr>
      <vt:lpstr>PowerPoint Presentation</vt:lpstr>
      <vt:lpstr>Τεχνολογία Χαρτογράφησης</vt:lpstr>
      <vt:lpstr>Δυνατότητες τεχνολογίας</vt:lpstr>
      <vt:lpstr> Prototyping &amp; Evaluation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Evaluation</vt:lpstr>
      <vt:lpstr>PowerPoint Presentation</vt:lpstr>
      <vt:lpstr>Improvements 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ΝΙΚΟΛΕΤΑ ΠΟΛΙΤΗ</dc:creator>
  <cp:lastModifiedBy>Solomou Marina-Elli</cp:lastModifiedBy>
  <cp:revision>120</cp:revision>
  <dcterms:created xsi:type="dcterms:W3CDTF">2017-10-25T08:33:23Z</dcterms:created>
  <dcterms:modified xsi:type="dcterms:W3CDTF">2018-02-07T11:50:51Z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\\aegean.gr\DPSD\Students\dpsd13104\Desktop\STUDIO7Α_PPT.pptx</vt:lpwstr>
  </property>
</Properties>
</file>