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heme/theme4.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 id="2147483765" r:id="rId2"/>
    <p:sldMasterId id="2147483777" r:id="rId3"/>
  </p:sldMasterIdLst>
  <p:notesMasterIdLst>
    <p:notesMasterId r:id="rId94"/>
  </p:notesMasterIdLst>
  <p:sldIdLst>
    <p:sldId id="328" r:id="rId4"/>
    <p:sldId id="257" r:id="rId5"/>
    <p:sldId id="258" r:id="rId6"/>
    <p:sldId id="259" r:id="rId7"/>
    <p:sldId id="260" r:id="rId8"/>
    <p:sldId id="327" r:id="rId9"/>
    <p:sldId id="261" r:id="rId10"/>
    <p:sldId id="262" r:id="rId11"/>
    <p:sldId id="263" r:id="rId12"/>
    <p:sldId id="330" r:id="rId13"/>
    <p:sldId id="267" r:id="rId14"/>
    <p:sldId id="264" r:id="rId15"/>
    <p:sldId id="265" r:id="rId16"/>
    <p:sldId id="266" r:id="rId17"/>
    <p:sldId id="268" r:id="rId18"/>
    <p:sldId id="269" r:id="rId19"/>
    <p:sldId id="270" r:id="rId20"/>
    <p:sldId id="271" r:id="rId21"/>
    <p:sldId id="331" r:id="rId22"/>
    <p:sldId id="273" r:id="rId23"/>
    <p:sldId id="272" r:id="rId24"/>
    <p:sldId id="274" r:id="rId25"/>
    <p:sldId id="275" r:id="rId26"/>
    <p:sldId id="276" r:id="rId27"/>
    <p:sldId id="332" r:id="rId28"/>
    <p:sldId id="277" r:id="rId29"/>
    <p:sldId id="333" r:id="rId30"/>
    <p:sldId id="278" r:id="rId31"/>
    <p:sldId id="334" r:id="rId32"/>
    <p:sldId id="279" r:id="rId33"/>
    <p:sldId id="280" r:id="rId34"/>
    <p:sldId id="281" r:id="rId35"/>
    <p:sldId id="335" r:id="rId36"/>
    <p:sldId id="282" r:id="rId37"/>
    <p:sldId id="283" r:id="rId38"/>
    <p:sldId id="336" r:id="rId39"/>
    <p:sldId id="324" r:id="rId40"/>
    <p:sldId id="325" r:id="rId41"/>
    <p:sldId id="326" r:id="rId42"/>
    <p:sldId id="337" r:id="rId43"/>
    <p:sldId id="284" r:id="rId44"/>
    <p:sldId id="285" r:id="rId45"/>
    <p:sldId id="286" r:id="rId46"/>
    <p:sldId id="287" r:id="rId47"/>
    <p:sldId id="288" r:id="rId48"/>
    <p:sldId id="289" r:id="rId49"/>
    <p:sldId id="290" r:id="rId50"/>
    <p:sldId id="291" r:id="rId51"/>
    <p:sldId id="292" r:id="rId52"/>
    <p:sldId id="293" r:id="rId53"/>
    <p:sldId id="294" r:id="rId54"/>
    <p:sldId id="295" r:id="rId55"/>
    <p:sldId id="296" r:id="rId56"/>
    <p:sldId id="297" r:id="rId57"/>
    <p:sldId id="298" r:id="rId58"/>
    <p:sldId id="338" r:id="rId59"/>
    <p:sldId id="299" r:id="rId60"/>
    <p:sldId id="339" r:id="rId61"/>
    <p:sldId id="300" r:id="rId62"/>
    <p:sldId id="340" r:id="rId63"/>
    <p:sldId id="301" r:id="rId64"/>
    <p:sldId id="302" r:id="rId65"/>
    <p:sldId id="341" r:id="rId66"/>
    <p:sldId id="303" r:id="rId67"/>
    <p:sldId id="304" r:id="rId68"/>
    <p:sldId id="305" r:id="rId69"/>
    <p:sldId id="306" r:id="rId70"/>
    <p:sldId id="307" r:id="rId71"/>
    <p:sldId id="342" r:id="rId72"/>
    <p:sldId id="308" r:id="rId73"/>
    <p:sldId id="343" r:id="rId74"/>
    <p:sldId id="309" r:id="rId75"/>
    <p:sldId id="310" r:id="rId76"/>
    <p:sldId id="311" r:id="rId77"/>
    <p:sldId id="312" r:id="rId78"/>
    <p:sldId id="313" r:id="rId79"/>
    <p:sldId id="314" r:id="rId80"/>
    <p:sldId id="315" r:id="rId81"/>
    <p:sldId id="316" r:id="rId82"/>
    <p:sldId id="344" r:id="rId83"/>
    <p:sldId id="317" r:id="rId84"/>
    <p:sldId id="345" r:id="rId85"/>
    <p:sldId id="318" r:id="rId86"/>
    <p:sldId id="319" r:id="rId87"/>
    <p:sldId id="320" r:id="rId88"/>
    <p:sldId id="346" r:id="rId89"/>
    <p:sldId id="321" r:id="rId90"/>
    <p:sldId id="322" r:id="rId91"/>
    <p:sldId id="323" r:id="rId92"/>
    <p:sldId id="329" r:id="rId9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3250" autoAdjust="0"/>
  </p:normalViewPr>
  <p:slideViewPr>
    <p:cSldViewPr>
      <p:cViewPr varScale="1">
        <p:scale>
          <a:sx n="67" d="100"/>
          <a:sy n="67"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presProps" Target="presProps.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80" Type="http://schemas.openxmlformats.org/officeDocument/2006/relationships/slide" Target="slides/slide77.xml"/><Relationship Id="rId85" Type="http://schemas.openxmlformats.org/officeDocument/2006/relationships/slide" Target="slides/slide82.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theme" Target="theme/theme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73A7E65-CB22-4420-8B86-282602D9E683}" type="datetimeFigureOut">
              <a:rPr lang="el-GR"/>
              <a:pPr>
                <a:defRPr/>
              </a:pPr>
              <a:t>2/12/2016</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EE6847F-AADE-4912-B763-90EF4FD41DFF}" type="slidenum">
              <a:rPr lang="el-GR" altLang="el-GR"/>
              <a:pPr/>
              <a:t>‹#›</a:t>
            </a:fld>
            <a:endParaRPr lang="el-GR" altLang="el-GR"/>
          </a:p>
        </p:txBody>
      </p:sp>
    </p:spTree>
    <p:extLst>
      <p:ext uri="{BB962C8B-B14F-4D97-AF65-F5344CB8AC3E}">
        <p14:creationId xmlns:p14="http://schemas.microsoft.com/office/powerpoint/2010/main" val="28560374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829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C8CF3FE7-40C7-4C8D-86E2-0E24E5BB67BC}" type="slidenum">
              <a:rPr lang="el-GR" altLang="el-GR">
                <a:latin typeface="Calibri" panose="020F0502020204030204" pitchFamily="34" charset="0"/>
              </a:rPr>
              <a:pPr eaLnBrk="1" hangingPunct="1"/>
              <a:t>8</a:t>
            </a:fld>
            <a:endParaRPr lang="el-GR" altLang="el-GR">
              <a:latin typeface="Calibri" panose="020F0502020204030204" pitchFamily="34" charset="0"/>
            </a:endParaRPr>
          </a:p>
        </p:txBody>
      </p:sp>
    </p:spTree>
    <p:extLst>
      <p:ext uri="{BB962C8B-B14F-4D97-AF65-F5344CB8AC3E}">
        <p14:creationId xmlns:p14="http://schemas.microsoft.com/office/powerpoint/2010/main" val="10769434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11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B1B022DD-36D9-4B32-A1E6-8B043A68EDA4}" type="slidenum">
              <a:rPr lang="el-GR" altLang="el-GR">
                <a:latin typeface="Calibri" panose="020F0502020204030204" pitchFamily="34" charset="0"/>
              </a:rPr>
              <a:pPr eaLnBrk="1" hangingPunct="1"/>
              <a:t>22</a:t>
            </a:fld>
            <a:endParaRPr lang="el-GR" altLang="el-GR">
              <a:latin typeface="Calibri" panose="020F0502020204030204" pitchFamily="34" charset="0"/>
            </a:endParaRPr>
          </a:p>
        </p:txBody>
      </p:sp>
    </p:spTree>
    <p:extLst>
      <p:ext uri="{BB962C8B-B14F-4D97-AF65-F5344CB8AC3E}">
        <p14:creationId xmlns:p14="http://schemas.microsoft.com/office/powerpoint/2010/main" val="77788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21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72A3ACCF-F596-4238-853B-F61B5C7E4026}" type="slidenum">
              <a:rPr lang="el-GR" altLang="el-GR">
                <a:latin typeface="Calibri" panose="020F0502020204030204" pitchFamily="34" charset="0"/>
              </a:rPr>
              <a:pPr eaLnBrk="1" hangingPunct="1"/>
              <a:t>23</a:t>
            </a:fld>
            <a:endParaRPr lang="el-GR" altLang="el-GR">
              <a:latin typeface="Calibri" panose="020F0502020204030204" pitchFamily="34" charset="0"/>
            </a:endParaRPr>
          </a:p>
        </p:txBody>
      </p:sp>
    </p:spTree>
    <p:extLst>
      <p:ext uri="{BB962C8B-B14F-4D97-AF65-F5344CB8AC3E}">
        <p14:creationId xmlns:p14="http://schemas.microsoft.com/office/powerpoint/2010/main" val="4293764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31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D8AFBBDA-916B-4AAF-84C2-2179642AEABB}" type="slidenum">
              <a:rPr lang="el-GR" altLang="el-GR">
                <a:latin typeface="Calibri" panose="020F0502020204030204" pitchFamily="34" charset="0"/>
              </a:rPr>
              <a:pPr eaLnBrk="1" hangingPunct="1"/>
              <a:t>24</a:t>
            </a:fld>
            <a:endParaRPr lang="el-GR" altLang="el-GR">
              <a:latin typeface="Calibri" panose="020F0502020204030204" pitchFamily="34" charset="0"/>
            </a:endParaRPr>
          </a:p>
        </p:txBody>
      </p:sp>
    </p:spTree>
    <p:extLst>
      <p:ext uri="{BB962C8B-B14F-4D97-AF65-F5344CB8AC3E}">
        <p14:creationId xmlns:p14="http://schemas.microsoft.com/office/powerpoint/2010/main" val="1780625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31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D8AFBBDA-916B-4AAF-84C2-2179642AEABB}" type="slidenum">
              <a:rPr lang="el-GR" altLang="el-GR">
                <a:latin typeface="Calibri" panose="020F0502020204030204" pitchFamily="34" charset="0"/>
              </a:rPr>
              <a:pPr eaLnBrk="1" hangingPunct="1"/>
              <a:t>25</a:t>
            </a:fld>
            <a:endParaRPr lang="el-GR" altLang="el-GR">
              <a:latin typeface="Calibri" panose="020F0502020204030204" pitchFamily="34" charset="0"/>
            </a:endParaRPr>
          </a:p>
        </p:txBody>
      </p:sp>
    </p:spTree>
    <p:extLst>
      <p:ext uri="{BB962C8B-B14F-4D97-AF65-F5344CB8AC3E}">
        <p14:creationId xmlns:p14="http://schemas.microsoft.com/office/powerpoint/2010/main" val="1780625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42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0C34DB30-0E5F-49DE-BCCB-1A67AC32986C}" type="slidenum">
              <a:rPr lang="el-GR" altLang="el-GR">
                <a:latin typeface="Calibri" panose="020F0502020204030204" pitchFamily="34" charset="0"/>
              </a:rPr>
              <a:pPr eaLnBrk="1" hangingPunct="1"/>
              <a:t>26</a:t>
            </a:fld>
            <a:endParaRPr lang="el-GR" altLang="el-GR">
              <a:latin typeface="Calibri" panose="020F0502020204030204" pitchFamily="34" charset="0"/>
            </a:endParaRPr>
          </a:p>
        </p:txBody>
      </p:sp>
    </p:spTree>
    <p:extLst>
      <p:ext uri="{BB962C8B-B14F-4D97-AF65-F5344CB8AC3E}">
        <p14:creationId xmlns:p14="http://schemas.microsoft.com/office/powerpoint/2010/main" val="295582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42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0C34DB30-0E5F-49DE-BCCB-1A67AC32986C}" type="slidenum">
              <a:rPr lang="el-GR" altLang="el-GR">
                <a:latin typeface="Calibri" panose="020F0502020204030204" pitchFamily="34" charset="0"/>
              </a:rPr>
              <a:pPr eaLnBrk="1" hangingPunct="1"/>
              <a:t>27</a:t>
            </a:fld>
            <a:endParaRPr lang="el-GR" altLang="el-GR">
              <a:latin typeface="Calibri" panose="020F0502020204030204" pitchFamily="34" charset="0"/>
            </a:endParaRPr>
          </a:p>
        </p:txBody>
      </p:sp>
    </p:spTree>
    <p:extLst>
      <p:ext uri="{BB962C8B-B14F-4D97-AF65-F5344CB8AC3E}">
        <p14:creationId xmlns:p14="http://schemas.microsoft.com/office/powerpoint/2010/main" val="2955820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52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6020715C-136F-4131-B912-F09924585E91}" type="slidenum">
              <a:rPr lang="el-GR" altLang="el-GR">
                <a:latin typeface="Calibri" panose="020F0502020204030204" pitchFamily="34" charset="0"/>
              </a:rPr>
              <a:pPr eaLnBrk="1" hangingPunct="1"/>
              <a:t>28</a:t>
            </a:fld>
            <a:endParaRPr lang="el-GR" altLang="el-GR">
              <a:latin typeface="Calibri" panose="020F0502020204030204" pitchFamily="34" charset="0"/>
            </a:endParaRPr>
          </a:p>
        </p:txBody>
      </p:sp>
    </p:spTree>
    <p:extLst>
      <p:ext uri="{BB962C8B-B14F-4D97-AF65-F5344CB8AC3E}">
        <p14:creationId xmlns:p14="http://schemas.microsoft.com/office/powerpoint/2010/main" val="350469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52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6020715C-136F-4131-B912-F09924585E91}" type="slidenum">
              <a:rPr lang="el-GR" altLang="el-GR">
                <a:latin typeface="Calibri" panose="020F0502020204030204" pitchFamily="34" charset="0"/>
              </a:rPr>
              <a:pPr eaLnBrk="1" hangingPunct="1"/>
              <a:t>29</a:t>
            </a:fld>
            <a:endParaRPr lang="el-GR" altLang="el-GR">
              <a:latin typeface="Calibri" panose="020F0502020204030204" pitchFamily="34" charset="0"/>
            </a:endParaRPr>
          </a:p>
        </p:txBody>
      </p:sp>
    </p:spTree>
    <p:extLst>
      <p:ext uri="{BB962C8B-B14F-4D97-AF65-F5344CB8AC3E}">
        <p14:creationId xmlns:p14="http://schemas.microsoft.com/office/powerpoint/2010/main" val="3504692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62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F8F7306A-C98A-453F-80B1-7B4ECB88702D}" type="slidenum">
              <a:rPr lang="el-GR" altLang="el-GR">
                <a:latin typeface="Calibri" panose="020F0502020204030204" pitchFamily="34" charset="0"/>
              </a:rPr>
              <a:pPr eaLnBrk="1" hangingPunct="1"/>
              <a:t>30</a:t>
            </a:fld>
            <a:endParaRPr lang="el-GR" altLang="el-GR">
              <a:latin typeface="Calibri" panose="020F0502020204030204" pitchFamily="34" charset="0"/>
            </a:endParaRPr>
          </a:p>
        </p:txBody>
      </p:sp>
    </p:spTree>
    <p:extLst>
      <p:ext uri="{BB962C8B-B14F-4D97-AF65-F5344CB8AC3E}">
        <p14:creationId xmlns:p14="http://schemas.microsoft.com/office/powerpoint/2010/main" val="4190364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72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D170D536-5E7A-448F-9F8A-3834C0BF6476}" type="slidenum">
              <a:rPr lang="el-GR" altLang="el-GR">
                <a:latin typeface="Calibri" panose="020F0502020204030204" pitchFamily="34" charset="0"/>
              </a:rPr>
              <a:pPr eaLnBrk="1" hangingPunct="1"/>
              <a:t>31</a:t>
            </a:fld>
            <a:endParaRPr lang="el-GR" altLang="el-GR">
              <a:latin typeface="Calibri" panose="020F0502020204030204" pitchFamily="34" charset="0"/>
            </a:endParaRPr>
          </a:p>
        </p:txBody>
      </p:sp>
    </p:spTree>
    <p:extLst>
      <p:ext uri="{BB962C8B-B14F-4D97-AF65-F5344CB8AC3E}">
        <p14:creationId xmlns:p14="http://schemas.microsoft.com/office/powerpoint/2010/main" val="3831687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839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4EE64CD4-1241-4E3C-9AFB-DCD838FAEB9C}" type="slidenum">
              <a:rPr lang="el-GR" altLang="el-GR">
                <a:latin typeface="Calibri" panose="020F0502020204030204" pitchFamily="34" charset="0"/>
              </a:rPr>
              <a:pPr eaLnBrk="1" hangingPunct="1"/>
              <a:t>12</a:t>
            </a:fld>
            <a:endParaRPr lang="el-GR" altLang="el-GR">
              <a:latin typeface="Calibri" panose="020F0502020204030204" pitchFamily="34" charset="0"/>
            </a:endParaRPr>
          </a:p>
        </p:txBody>
      </p:sp>
    </p:spTree>
    <p:extLst>
      <p:ext uri="{BB962C8B-B14F-4D97-AF65-F5344CB8AC3E}">
        <p14:creationId xmlns:p14="http://schemas.microsoft.com/office/powerpoint/2010/main" val="38024491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83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C3F5873A-EF84-4324-932C-80E132B55715}" type="slidenum">
              <a:rPr lang="el-GR" altLang="el-GR">
                <a:latin typeface="Calibri" panose="020F0502020204030204" pitchFamily="34" charset="0"/>
              </a:rPr>
              <a:pPr eaLnBrk="1" hangingPunct="1"/>
              <a:t>32</a:t>
            </a:fld>
            <a:endParaRPr lang="el-GR" altLang="el-GR">
              <a:latin typeface="Calibri" panose="020F0502020204030204" pitchFamily="34" charset="0"/>
            </a:endParaRPr>
          </a:p>
        </p:txBody>
      </p:sp>
    </p:spTree>
    <p:extLst>
      <p:ext uri="{BB962C8B-B14F-4D97-AF65-F5344CB8AC3E}">
        <p14:creationId xmlns:p14="http://schemas.microsoft.com/office/powerpoint/2010/main" val="21587062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83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C3F5873A-EF84-4324-932C-80E132B55715}" type="slidenum">
              <a:rPr lang="el-GR" altLang="el-GR">
                <a:latin typeface="Calibri" panose="020F0502020204030204" pitchFamily="34" charset="0"/>
              </a:rPr>
              <a:pPr eaLnBrk="1" hangingPunct="1"/>
              <a:t>33</a:t>
            </a:fld>
            <a:endParaRPr lang="el-GR" altLang="el-GR">
              <a:latin typeface="Calibri" panose="020F0502020204030204" pitchFamily="34" charset="0"/>
            </a:endParaRPr>
          </a:p>
        </p:txBody>
      </p:sp>
    </p:spTree>
    <p:extLst>
      <p:ext uri="{BB962C8B-B14F-4D97-AF65-F5344CB8AC3E}">
        <p14:creationId xmlns:p14="http://schemas.microsoft.com/office/powerpoint/2010/main" val="21587062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93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EA41CCB3-DD7B-43F2-8828-4FE44789E515}" type="slidenum">
              <a:rPr lang="el-GR" altLang="el-GR">
                <a:latin typeface="Calibri" panose="020F0502020204030204" pitchFamily="34" charset="0"/>
              </a:rPr>
              <a:pPr eaLnBrk="1" hangingPunct="1"/>
              <a:t>34</a:t>
            </a:fld>
            <a:endParaRPr lang="el-GR" altLang="el-GR">
              <a:latin typeface="Calibri" panose="020F0502020204030204" pitchFamily="34" charset="0"/>
            </a:endParaRPr>
          </a:p>
        </p:txBody>
      </p:sp>
    </p:spTree>
    <p:extLst>
      <p:ext uri="{BB962C8B-B14F-4D97-AF65-F5344CB8AC3E}">
        <p14:creationId xmlns:p14="http://schemas.microsoft.com/office/powerpoint/2010/main" val="22830075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03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8F48D671-233F-49B6-80C5-D4C1D6D815F8}" type="slidenum">
              <a:rPr lang="el-GR" altLang="el-GR">
                <a:latin typeface="Calibri" panose="020F0502020204030204" pitchFamily="34" charset="0"/>
              </a:rPr>
              <a:pPr eaLnBrk="1" hangingPunct="1"/>
              <a:t>35</a:t>
            </a:fld>
            <a:endParaRPr lang="el-GR" altLang="el-GR">
              <a:latin typeface="Calibri" panose="020F0502020204030204" pitchFamily="34" charset="0"/>
            </a:endParaRPr>
          </a:p>
        </p:txBody>
      </p:sp>
    </p:spTree>
    <p:extLst>
      <p:ext uri="{BB962C8B-B14F-4D97-AF65-F5344CB8AC3E}">
        <p14:creationId xmlns:p14="http://schemas.microsoft.com/office/powerpoint/2010/main" val="540337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03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8F48D671-233F-49B6-80C5-D4C1D6D815F8}" type="slidenum">
              <a:rPr lang="el-GR" altLang="el-GR">
                <a:latin typeface="Calibri" panose="020F0502020204030204" pitchFamily="34" charset="0"/>
              </a:rPr>
              <a:pPr eaLnBrk="1" hangingPunct="1"/>
              <a:t>36</a:t>
            </a:fld>
            <a:endParaRPr lang="el-GR" altLang="el-GR">
              <a:latin typeface="Calibri" panose="020F0502020204030204" pitchFamily="34" charset="0"/>
            </a:endParaRPr>
          </a:p>
        </p:txBody>
      </p:sp>
    </p:spTree>
    <p:extLst>
      <p:ext uri="{BB962C8B-B14F-4D97-AF65-F5344CB8AC3E}">
        <p14:creationId xmlns:p14="http://schemas.microsoft.com/office/powerpoint/2010/main" val="540337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13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60A5AD74-EFB3-4B51-836F-7E9480831A0C}" type="slidenum">
              <a:rPr lang="el-GR" altLang="el-GR">
                <a:latin typeface="Calibri" panose="020F0502020204030204" pitchFamily="34" charset="0"/>
              </a:rPr>
              <a:pPr eaLnBrk="1" hangingPunct="1"/>
              <a:t>37</a:t>
            </a:fld>
            <a:endParaRPr lang="el-GR" altLang="el-GR">
              <a:latin typeface="Calibri" panose="020F0502020204030204" pitchFamily="34" charset="0"/>
            </a:endParaRPr>
          </a:p>
        </p:txBody>
      </p:sp>
    </p:spTree>
    <p:extLst>
      <p:ext uri="{BB962C8B-B14F-4D97-AF65-F5344CB8AC3E}">
        <p14:creationId xmlns:p14="http://schemas.microsoft.com/office/powerpoint/2010/main" val="29889385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24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F7481381-9B58-4EEF-A67D-D899604B59C7}" type="slidenum">
              <a:rPr lang="el-GR" altLang="el-GR">
                <a:latin typeface="Calibri" panose="020F0502020204030204" pitchFamily="34" charset="0"/>
              </a:rPr>
              <a:pPr eaLnBrk="1" hangingPunct="1"/>
              <a:t>38</a:t>
            </a:fld>
            <a:endParaRPr lang="el-GR" altLang="el-GR">
              <a:latin typeface="Calibri" panose="020F0502020204030204" pitchFamily="34" charset="0"/>
            </a:endParaRPr>
          </a:p>
        </p:txBody>
      </p:sp>
    </p:spTree>
    <p:extLst>
      <p:ext uri="{BB962C8B-B14F-4D97-AF65-F5344CB8AC3E}">
        <p14:creationId xmlns:p14="http://schemas.microsoft.com/office/powerpoint/2010/main" val="4899580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34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9C778B59-ED46-4A2A-95D6-03DF04835E73}" type="slidenum">
              <a:rPr lang="el-GR" altLang="el-GR">
                <a:latin typeface="Calibri" panose="020F0502020204030204" pitchFamily="34" charset="0"/>
              </a:rPr>
              <a:pPr eaLnBrk="1" hangingPunct="1"/>
              <a:t>39</a:t>
            </a:fld>
            <a:endParaRPr lang="el-GR" altLang="el-GR">
              <a:latin typeface="Calibri" panose="020F0502020204030204" pitchFamily="34" charset="0"/>
            </a:endParaRPr>
          </a:p>
        </p:txBody>
      </p:sp>
    </p:spTree>
    <p:extLst>
      <p:ext uri="{BB962C8B-B14F-4D97-AF65-F5344CB8AC3E}">
        <p14:creationId xmlns:p14="http://schemas.microsoft.com/office/powerpoint/2010/main" val="22214448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34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9C778B59-ED46-4A2A-95D6-03DF04835E73}" type="slidenum">
              <a:rPr lang="el-GR" altLang="el-GR">
                <a:latin typeface="Calibri" panose="020F0502020204030204" pitchFamily="34" charset="0"/>
              </a:rPr>
              <a:pPr eaLnBrk="1" hangingPunct="1"/>
              <a:t>40</a:t>
            </a:fld>
            <a:endParaRPr lang="el-GR" altLang="el-GR">
              <a:latin typeface="Calibri" panose="020F0502020204030204" pitchFamily="34" charset="0"/>
            </a:endParaRPr>
          </a:p>
        </p:txBody>
      </p:sp>
    </p:spTree>
    <p:extLst>
      <p:ext uri="{BB962C8B-B14F-4D97-AF65-F5344CB8AC3E}">
        <p14:creationId xmlns:p14="http://schemas.microsoft.com/office/powerpoint/2010/main" val="22214448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44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7C1996D1-1BAC-4476-8689-C98F27E9FB2F}" type="slidenum">
              <a:rPr lang="el-GR" altLang="el-GR">
                <a:latin typeface="Calibri" panose="020F0502020204030204" pitchFamily="34" charset="0"/>
              </a:rPr>
              <a:pPr eaLnBrk="1" hangingPunct="1"/>
              <a:t>41</a:t>
            </a:fld>
            <a:endParaRPr lang="el-GR" altLang="el-GR">
              <a:latin typeface="Calibri" panose="020F0502020204030204" pitchFamily="34" charset="0"/>
            </a:endParaRPr>
          </a:p>
        </p:txBody>
      </p:sp>
    </p:spTree>
    <p:extLst>
      <p:ext uri="{BB962C8B-B14F-4D97-AF65-F5344CB8AC3E}">
        <p14:creationId xmlns:p14="http://schemas.microsoft.com/office/powerpoint/2010/main" val="3538958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849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6C5C8C38-4F06-4E33-AE0C-EDD42A70A44C}" type="slidenum">
              <a:rPr lang="el-GR" altLang="el-GR">
                <a:latin typeface="Calibri" panose="020F0502020204030204" pitchFamily="34" charset="0"/>
              </a:rPr>
              <a:pPr eaLnBrk="1" hangingPunct="1"/>
              <a:t>15</a:t>
            </a:fld>
            <a:endParaRPr lang="el-GR" altLang="el-GR">
              <a:latin typeface="Calibri" panose="020F0502020204030204" pitchFamily="34" charset="0"/>
            </a:endParaRPr>
          </a:p>
        </p:txBody>
      </p:sp>
    </p:spTree>
    <p:extLst>
      <p:ext uri="{BB962C8B-B14F-4D97-AF65-F5344CB8AC3E}">
        <p14:creationId xmlns:p14="http://schemas.microsoft.com/office/powerpoint/2010/main" val="26037256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54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026FE138-01C5-4063-B536-D799558B341F}" type="slidenum">
              <a:rPr lang="el-GR" altLang="el-GR">
                <a:latin typeface="Calibri" panose="020F0502020204030204" pitchFamily="34" charset="0"/>
              </a:rPr>
              <a:pPr eaLnBrk="1" hangingPunct="1"/>
              <a:t>42</a:t>
            </a:fld>
            <a:endParaRPr lang="el-GR" altLang="el-GR">
              <a:latin typeface="Calibri" panose="020F0502020204030204" pitchFamily="34" charset="0"/>
            </a:endParaRPr>
          </a:p>
        </p:txBody>
      </p:sp>
    </p:spTree>
    <p:extLst>
      <p:ext uri="{BB962C8B-B14F-4D97-AF65-F5344CB8AC3E}">
        <p14:creationId xmlns:p14="http://schemas.microsoft.com/office/powerpoint/2010/main" val="27654949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65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2E926CED-079C-4F67-92E9-3C028544F9CF}" type="slidenum">
              <a:rPr lang="el-GR" altLang="el-GR">
                <a:latin typeface="Calibri" panose="020F0502020204030204" pitchFamily="34" charset="0"/>
              </a:rPr>
              <a:pPr eaLnBrk="1" hangingPunct="1"/>
              <a:t>43</a:t>
            </a:fld>
            <a:endParaRPr lang="el-GR" altLang="el-GR">
              <a:latin typeface="Calibri" panose="020F0502020204030204" pitchFamily="34" charset="0"/>
            </a:endParaRPr>
          </a:p>
        </p:txBody>
      </p:sp>
    </p:spTree>
    <p:extLst>
      <p:ext uri="{BB962C8B-B14F-4D97-AF65-F5344CB8AC3E}">
        <p14:creationId xmlns:p14="http://schemas.microsoft.com/office/powerpoint/2010/main" val="6890913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75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9D41617C-D915-4269-A26E-E380BD6537E9}" type="slidenum">
              <a:rPr lang="el-GR" altLang="el-GR">
                <a:latin typeface="Calibri" panose="020F0502020204030204" pitchFamily="34" charset="0"/>
              </a:rPr>
              <a:pPr eaLnBrk="1" hangingPunct="1"/>
              <a:t>44</a:t>
            </a:fld>
            <a:endParaRPr lang="el-GR" altLang="el-GR">
              <a:latin typeface="Calibri" panose="020F0502020204030204" pitchFamily="34" charset="0"/>
            </a:endParaRPr>
          </a:p>
        </p:txBody>
      </p:sp>
    </p:spTree>
    <p:extLst>
      <p:ext uri="{BB962C8B-B14F-4D97-AF65-F5344CB8AC3E}">
        <p14:creationId xmlns:p14="http://schemas.microsoft.com/office/powerpoint/2010/main" val="14358054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85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10C099C2-3C2D-4DC0-8E64-978B0F42EECB}" type="slidenum">
              <a:rPr lang="el-GR" altLang="el-GR">
                <a:latin typeface="Calibri" panose="020F0502020204030204" pitchFamily="34" charset="0"/>
              </a:rPr>
              <a:pPr eaLnBrk="1" hangingPunct="1"/>
              <a:t>45</a:t>
            </a:fld>
            <a:endParaRPr lang="el-GR" altLang="el-GR">
              <a:latin typeface="Calibri" panose="020F0502020204030204" pitchFamily="34" charset="0"/>
            </a:endParaRPr>
          </a:p>
        </p:txBody>
      </p:sp>
    </p:spTree>
    <p:extLst>
      <p:ext uri="{BB962C8B-B14F-4D97-AF65-F5344CB8AC3E}">
        <p14:creationId xmlns:p14="http://schemas.microsoft.com/office/powerpoint/2010/main" val="38397939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95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809FF346-A7B0-4093-84C5-B465594891DB}" type="slidenum">
              <a:rPr lang="el-GR" altLang="el-GR">
                <a:latin typeface="Calibri" panose="020F0502020204030204" pitchFamily="34" charset="0"/>
              </a:rPr>
              <a:pPr eaLnBrk="1" hangingPunct="1"/>
              <a:t>46</a:t>
            </a:fld>
            <a:endParaRPr lang="el-GR" altLang="el-GR">
              <a:latin typeface="Calibri" panose="020F0502020204030204" pitchFamily="34" charset="0"/>
            </a:endParaRPr>
          </a:p>
        </p:txBody>
      </p:sp>
    </p:spTree>
    <p:extLst>
      <p:ext uri="{BB962C8B-B14F-4D97-AF65-F5344CB8AC3E}">
        <p14:creationId xmlns:p14="http://schemas.microsoft.com/office/powerpoint/2010/main" val="1790071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05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C07E01B4-7D2B-43A2-8A5A-DE58DDA46A77}" type="slidenum">
              <a:rPr lang="el-GR" altLang="el-GR">
                <a:latin typeface="Calibri" panose="020F0502020204030204" pitchFamily="34" charset="0"/>
              </a:rPr>
              <a:pPr eaLnBrk="1" hangingPunct="1"/>
              <a:t>47</a:t>
            </a:fld>
            <a:endParaRPr lang="el-GR" altLang="el-GR">
              <a:latin typeface="Calibri" panose="020F0502020204030204" pitchFamily="34" charset="0"/>
            </a:endParaRPr>
          </a:p>
        </p:txBody>
      </p:sp>
    </p:spTree>
    <p:extLst>
      <p:ext uri="{BB962C8B-B14F-4D97-AF65-F5344CB8AC3E}">
        <p14:creationId xmlns:p14="http://schemas.microsoft.com/office/powerpoint/2010/main" val="21082442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16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FA4A7A02-8F70-4136-B9AD-95F1B57A83AB}" type="slidenum">
              <a:rPr lang="el-GR" altLang="el-GR">
                <a:latin typeface="Calibri" panose="020F0502020204030204" pitchFamily="34" charset="0"/>
              </a:rPr>
              <a:pPr eaLnBrk="1" hangingPunct="1"/>
              <a:t>48</a:t>
            </a:fld>
            <a:endParaRPr lang="el-GR" altLang="el-GR">
              <a:latin typeface="Calibri" panose="020F0502020204030204" pitchFamily="34" charset="0"/>
            </a:endParaRPr>
          </a:p>
        </p:txBody>
      </p:sp>
    </p:spTree>
    <p:extLst>
      <p:ext uri="{BB962C8B-B14F-4D97-AF65-F5344CB8AC3E}">
        <p14:creationId xmlns:p14="http://schemas.microsoft.com/office/powerpoint/2010/main" val="14338528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26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DC8F37F2-C5EF-4369-A09F-5F4E8AF063A7}" type="slidenum">
              <a:rPr lang="el-GR" altLang="el-GR">
                <a:latin typeface="Calibri" panose="020F0502020204030204" pitchFamily="34" charset="0"/>
              </a:rPr>
              <a:pPr eaLnBrk="1" hangingPunct="1"/>
              <a:t>49</a:t>
            </a:fld>
            <a:endParaRPr lang="el-GR" altLang="el-GR">
              <a:latin typeface="Calibri" panose="020F0502020204030204" pitchFamily="34" charset="0"/>
            </a:endParaRPr>
          </a:p>
        </p:txBody>
      </p:sp>
    </p:spTree>
    <p:extLst>
      <p:ext uri="{BB962C8B-B14F-4D97-AF65-F5344CB8AC3E}">
        <p14:creationId xmlns:p14="http://schemas.microsoft.com/office/powerpoint/2010/main" val="17922948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36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447FE39A-7CB9-4A9E-B3FB-F78F92F8377D}" type="slidenum">
              <a:rPr lang="el-GR" altLang="el-GR">
                <a:latin typeface="Calibri" panose="020F0502020204030204" pitchFamily="34" charset="0"/>
              </a:rPr>
              <a:pPr eaLnBrk="1" hangingPunct="1"/>
              <a:t>50</a:t>
            </a:fld>
            <a:endParaRPr lang="el-GR" altLang="el-GR">
              <a:latin typeface="Calibri" panose="020F0502020204030204" pitchFamily="34" charset="0"/>
            </a:endParaRPr>
          </a:p>
        </p:txBody>
      </p:sp>
    </p:spTree>
    <p:extLst>
      <p:ext uri="{BB962C8B-B14F-4D97-AF65-F5344CB8AC3E}">
        <p14:creationId xmlns:p14="http://schemas.microsoft.com/office/powerpoint/2010/main" val="40919099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46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59D467AF-4495-4E3E-A711-D5BEDCD2EA88}" type="slidenum">
              <a:rPr lang="el-GR" altLang="el-GR">
                <a:latin typeface="Calibri" panose="020F0502020204030204" pitchFamily="34" charset="0"/>
              </a:rPr>
              <a:pPr eaLnBrk="1" hangingPunct="1"/>
              <a:t>51</a:t>
            </a:fld>
            <a:endParaRPr lang="el-GR" altLang="el-GR">
              <a:latin typeface="Calibri" panose="020F0502020204030204" pitchFamily="34" charset="0"/>
            </a:endParaRPr>
          </a:p>
        </p:txBody>
      </p:sp>
    </p:spTree>
    <p:extLst>
      <p:ext uri="{BB962C8B-B14F-4D97-AF65-F5344CB8AC3E}">
        <p14:creationId xmlns:p14="http://schemas.microsoft.com/office/powerpoint/2010/main" val="2624401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860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FE351C98-75D2-432B-A804-C515401BDD0C}" type="slidenum">
              <a:rPr lang="el-GR" altLang="el-GR">
                <a:latin typeface="Calibri" panose="020F0502020204030204" pitchFamily="34" charset="0"/>
              </a:rPr>
              <a:pPr eaLnBrk="1" hangingPunct="1"/>
              <a:t>16</a:t>
            </a:fld>
            <a:endParaRPr lang="el-GR" altLang="el-GR">
              <a:latin typeface="Calibri" panose="020F0502020204030204" pitchFamily="34" charset="0"/>
            </a:endParaRPr>
          </a:p>
        </p:txBody>
      </p:sp>
    </p:spTree>
    <p:extLst>
      <p:ext uri="{BB962C8B-B14F-4D97-AF65-F5344CB8AC3E}">
        <p14:creationId xmlns:p14="http://schemas.microsoft.com/office/powerpoint/2010/main" val="21800768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57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2EC2E5DB-BC1D-45A9-A0F7-82C0DA0EDE43}" type="slidenum">
              <a:rPr lang="el-GR" altLang="el-GR">
                <a:latin typeface="Calibri" panose="020F0502020204030204" pitchFamily="34" charset="0"/>
              </a:rPr>
              <a:pPr eaLnBrk="1" hangingPunct="1"/>
              <a:t>52</a:t>
            </a:fld>
            <a:endParaRPr lang="el-GR" altLang="el-GR">
              <a:latin typeface="Calibri" panose="020F0502020204030204" pitchFamily="34" charset="0"/>
            </a:endParaRPr>
          </a:p>
        </p:txBody>
      </p:sp>
    </p:spTree>
    <p:extLst>
      <p:ext uri="{BB962C8B-B14F-4D97-AF65-F5344CB8AC3E}">
        <p14:creationId xmlns:p14="http://schemas.microsoft.com/office/powerpoint/2010/main" val="40342471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67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03764970-0F23-456F-9B18-9B81A1DFEDA1}" type="slidenum">
              <a:rPr lang="el-GR" altLang="el-GR">
                <a:latin typeface="Calibri" panose="020F0502020204030204" pitchFamily="34" charset="0"/>
              </a:rPr>
              <a:pPr eaLnBrk="1" hangingPunct="1"/>
              <a:t>53</a:t>
            </a:fld>
            <a:endParaRPr lang="el-GR" altLang="el-GR">
              <a:latin typeface="Calibri" panose="020F0502020204030204" pitchFamily="34" charset="0"/>
            </a:endParaRPr>
          </a:p>
        </p:txBody>
      </p:sp>
    </p:spTree>
    <p:extLst>
      <p:ext uri="{BB962C8B-B14F-4D97-AF65-F5344CB8AC3E}">
        <p14:creationId xmlns:p14="http://schemas.microsoft.com/office/powerpoint/2010/main" val="76206556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77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2309363C-5B79-4C09-901A-42C881A3EF50}" type="slidenum">
              <a:rPr lang="el-GR" altLang="el-GR">
                <a:latin typeface="Calibri" panose="020F0502020204030204" pitchFamily="34" charset="0"/>
              </a:rPr>
              <a:pPr eaLnBrk="1" hangingPunct="1"/>
              <a:t>54</a:t>
            </a:fld>
            <a:endParaRPr lang="el-GR" altLang="el-GR">
              <a:latin typeface="Calibri" panose="020F0502020204030204" pitchFamily="34" charset="0"/>
            </a:endParaRPr>
          </a:p>
        </p:txBody>
      </p:sp>
    </p:spTree>
    <p:extLst>
      <p:ext uri="{BB962C8B-B14F-4D97-AF65-F5344CB8AC3E}">
        <p14:creationId xmlns:p14="http://schemas.microsoft.com/office/powerpoint/2010/main" val="195656211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87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8A547D55-56F5-4B0E-B2D6-B0797537393E}" type="slidenum">
              <a:rPr lang="el-GR" altLang="el-GR">
                <a:latin typeface="Calibri" panose="020F0502020204030204" pitchFamily="34" charset="0"/>
              </a:rPr>
              <a:pPr eaLnBrk="1" hangingPunct="1"/>
              <a:t>55</a:t>
            </a:fld>
            <a:endParaRPr lang="el-GR" altLang="el-GR">
              <a:latin typeface="Calibri" panose="020F0502020204030204" pitchFamily="34" charset="0"/>
            </a:endParaRPr>
          </a:p>
        </p:txBody>
      </p:sp>
    </p:spTree>
    <p:extLst>
      <p:ext uri="{BB962C8B-B14F-4D97-AF65-F5344CB8AC3E}">
        <p14:creationId xmlns:p14="http://schemas.microsoft.com/office/powerpoint/2010/main" val="39259512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87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8A547D55-56F5-4B0E-B2D6-B0797537393E}" type="slidenum">
              <a:rPr lang="el-GR" altLang="el-GR">
                <a:latin typeface="Calibri" panose="020F0502020204030204" pitchFamily="34" charset="0"/>
              </a:rPr>
              <a:pPr eaLnBrk="1" hangingPunct="1"/>
              <a:t>56</a:t>
            </a:fld>
            <a:endParaRPr lang="el-GR" altLang="el-GR">
              <a:latin typeface="Calibri" panose="020F0502020204030204" pitchFamily="34" charset="0"/>
            </a:endParaRPr>
          </a:p>
        </p:txBody>
      </p:sp>
    </p:spTree>
    <p:extLst>
      <p:ext uri="{BB962C8B-B14F-4D97-AF65-F5344CB8AC3E}">
        <p14:creationId xmlns:p14="http://schemas.microsoft.com/office/powerpoint/2010/main" val="392595120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98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FFAA7651-1CCE-4365-89C4-92B00B7B5D53}" type="slidenum">
              <a:rPr lang="el-GR" altLang="el-GR">
                <a:latin typeface="Calibri" panose="020F0502020204030204" pitchFamily="34" charset="0"/>
              </a:rPr>
              <a:pPr eaLnBrk="1" hangingPunct="1"/>
              <a:t>57</a:t>
            </a:fld>
            <a:endParaRPr lang="el-GR" altLang="el-GR">
              <a:latin typeface="Calibri" panose="020F0502020204030204" pitchFamily="34" charset="0"/>
            </a:endParaRPr>
          </a:p>
        </p:txBody>
      </p:sp>
    </p:spTree>
    <p:extLst>
      <p:ext uri="{BB962C8B-B14F-4D97-AF65-F5344CB8AC3E}">
        <p14:creationId xmlns:p14="http://schemas.microsoft.com/office/powerpoint/2010/main" val="40316074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98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FFAA7651-1CCE-4365-89C4-92B00B7B5D53}" type="slidenum">
              <a:rPr lang="el-GR" altLang="el-GR">
                <a:latin typeface="Calibri" panose="020F0502020204030204" pitchFamily="34" charset="0"/>
              </a:rPr>
              <a:pPr eaLnBrk="1" hangingPunct="1"/>
              <a:t>58</a:t>
            </a:fld>
            <a:endParaRPr lang="el-GR" altLang="el-GR">
              <a:latin typeface="Calibri" panose="020F0502020204030204" pitchFamily="34" charset="0"/>
            </a:endParaRPr>
          </a:p>
        </p:txBody>
      </p:sp>
    </p:spTree>
    <p:extLst>
      <p:ext uri="{BB962C8B-B14F-4D97-AF65-F5344CB8AC3E}">
        <p14:creationId xmlns:p14="http://schemas.microsoft.com/office/powerpoint/2010/main" val="403160741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08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556352BB-385B-4F8B-8109-0058C1376CDF}" type="slidenum">
              <a:rPr lang="el-GR" altLang="el-GR">
                <a:latin typeface="Calibri" panose="020F0502020204030204" pitchFamily="34" charset="0"/>
              </a:rPr>
              <a:pPr eaLnBrk="1" hangingPunct="1"/>
              <a:t>59</a:t>
            </a:fld>
            <a:endParaRPr lang="el-GR" altLang="el-GR">
              <a:latin typeface="Calibri" panose="020F0502020204030204" pitchFamily="34" charset="0"/>
            </a:endParaRPr>
          </a:p>
        </p:txBody>
      </p:sp>
    </p:spTree>
    <p:extLst>
      <p:ext uri="{BB962C8B-B14F-4D97-AF65-F5344CB8AC3E}">
        <p14:creationId xmlns:p14="http://schemas.microsoft.com/office/powerpoint/2010/main" val="76210114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08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556352BB-385B-4F8B-8109-0058C1376CDF}" type="slidenum">
              <a:rPr lang="el-GR" altLang="el-GR">
                <a:latin typeface="Calibri" panose="020F0502020204030204" pitchFamily="34" charset="0"/>
              </a:rPr>
              <a:pPr eaLnBrk="1" hangingPunct="1"/>
              <a:t>60</a:t>
            </a:fld>
            <a:endParaRPr lang="el-GR" altLang="el-GR">
              <a:latin typeface="Calibri" panose="020F0502020204030204" pitchFamily="34" charset="0"/>
            </a:endParaRPr>
          </a:p>
        </p:txBody>
      </p:sp>
    </p:spTree>
    <p:extLst>
      <p:ext uri="{BB962C8B-B14F-4D97-AF65-F5344CB8AC3E}">
        <p14:creationId xmlns:p14="http://schemas.microsoft.com/office/powerpoint/2010/main" val="7621011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18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29A17F1A-13B3-4E9B-9695-852B0A5EB80A}" type="slidenum">
              <a:rPr lang="el-GR" altLang="el-GR">
                <a:latin typeface="Calibri" panose="020F0502020204030204" pitchFamily="34" charset="0"/>
              </a:rPr>
              <a:pPr eaLnBrk="1" hangingPunct="1"/>
              <a:t>61</a:t>
            </a:fld>
            <a:endParaRPr lang="el-GR" altLang="el-GR">
              <a:latin typeface="Calibri" panose="020F0502020204030204" pitchFamily="34" charset="0"/>
            </a:endParaRPr>
          </a:p>
        </p:txBody>
      </p:sp>
    </p:spTree>
    <p:extLst>
      <p:ext uri="{BB962C8B-B14F-4D97-AF65-F5344CB8AC3E}">
        <p14:creationId xmlns:p14="http://schemas.microsoft.com/office/powerpoint/2010/main" val="3158547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870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10AE839C-2643-4B53-9226-CA6B30CD8DD4}" type="slidenum">
              <a:rPr lang="el-GR" altLang="el-GR">
                <a:latin typeface="Calibri" panose="020F0502020204030204" pitchFamily="34" charset="0"/>
              </a:rPr>
              <a:pPr eaLnBrk="1" hangingPunct="1"/>
              <a:t>17</a:t>
            </a:fld>
            <a:endParaRPr lang="el-GR" altLang="el-GR">
              <a:latin typeface="Calibri" panose="020F0502020204030204" pitchFamily="34" charset="0"/>
            </a:endParaRPr>
          </a:p>
        </p:txBody>
      </p:sp>
    </p:spTree>
    <p:extLst>
      <p:ext uri="{BB962C8B-B14F-4D97-AF65-F5344CB8AC3E}">
        <p14:creationId xmlns:p14="http://schemas.microsoft.com/office/powerpoint/2010/main" val="345077022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28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AB0E27F2-76CF-4A9C-A38B-D5D8C5FCB733}" type="slidenum">
              <a:rPr lang="el-GR" altLang="el-GR">
                <a:latin typeface="Calibri" panose="020F0502020204030204" pitchFamily="34" charset="0"/>
              </a:rPr>
              <a:pPr eaLnBrk="1" hangingPunct="1"/>
              <a:t>62</a:t>
            </a:fld>
            <a:endParaRPr lang="el-GR" altLang="el-GR">
              <a:latin typeface="Calibri" panose="020F0502020204030204" pitchFamily="34" charset="0"/>
            </a:endParaRPr>
          </a:p>
        </p:txBody>
      </p:sp>
    </p:spTree>
    <p:extLst>
      <p:ext uri="{BB962C8B-B14F-4D97-AF65-F5344CB8AC3E}">
        <p14:creationId xmlns:p14="http://schemas.microsoft.com/office/powerpoint/2010/main" val="135170075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28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AB0E27F2-76CF-4A9C-A38B-D5D8C5FCB733}" type="slidenum">
              <a:rPr lang="el-GR" altLang="el-GR">
                <a:latin typeface="Calibri" panose="020F0502020204030204" pitchFamily="34" charset="0"/>
              </a:rPr>
              <a:pPr eaLnBrk="1" hangingPunct="1"/>
              <a:t>63</a:t>
            </a:fld>
            <a:endParaRPr lang="el-GR" altLang="el-GR">
              <a:latin typeface="Calibri" panose="020F0502020204030204" pitchFamily="34" charset="0"/>
            </a:endParaRPr>
          </a:p>
        </p:txBody>
      </p:sp>
    </p:spTree>
    <p:extLst>
      <p:ext uri="{BB962C8B-B14F-4D97-AF65-F5344CB8AC3E}">
        <p14:creationId xmlns:p14="http://schemas.microsoft.com/office/powerpoint/2010/main" val="135170075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39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149657FD-C131-4858-AA94-2188F1F3DAB4}" type="slidenum">
              <a:rPr lang="el-GR" altLang="el-GR">
                <a:latin typeface="Calibri" panose="020F0502020204030204" pitchFamily="34" charset="0"/>
              </a:rPr>
              <a:pPr eaLnBrk="1" hangingPunct="1"/>
              <a:t>64</a:t>
            </a:fld>
            <a:endParaRPr lang="el-GR" altLang="el-GR">
              <a:latin typeface="Calibri" panose="020F0502020204030204" pitchFamily="34" charset="0"/>
            </a:endParaRPr>
          </a:p>
        </p:txBody>
      </p:sp>
    </p:spTree>
    <p:extLst>
      <p:ext uri="{BB962C8B-B14F-4D97-AF65-F5344CB8AC3E}">
        <p14:creationId xmlns:p14="http://schemas.microsoft.com/office/powerpoint/2010/main" val="123492785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49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62E762FB-E10E-4C94-9C67-40EDDE05E3AB}" type="slidenum">
              <a:rPr lang="el-GR" altLang="el-GR">
                <a:solidFill>
                  <a:srgbClr val="000000"/>
                </a:solidFill>
                <a:latin typeface="Calibri" panose="020F0502020204030204" pitchFamily="34" charset="0"/>
              </a:rPr>
              <a:pPr eaLnBrk="1" hangingPunct="1"/>
              <a:t>65</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113705730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59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88FC51FE-DF86-461F-B71A-A7DEA2FBE3B0}" type="slidenum">
              <a:rPr lang="el-GR" altLang="el-GR">
                <a:solidFill>
                  <a:srgbClr val="000000"/>
                </a:solidFill>
                <a:latin typeface="Calibri" panose="020F0502020204030204" pitchFamily="34" charset="0"/>
              </a:rPr>
              <a:pPr eaLnBrk="1" hangingPunct="1"/>
              <a:t>66</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123745166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69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81ACF444-5833-4448-9D75-7360D0A39730}" type="slidenum">
              <a:rPr lang="el-GR" altLang="el-GR">
                <a:solidFill>
                  <a:srgbClr val="000000"/>
                </a:solidFill>
                <a:latin typeface="Calibri" panose="020F0502020204030204" pitchFamily="34" charset="0"/>
              </a:rPr>
              <a:pPr eaLnBrk="1" hangingPunct="1"/>
              <a:t>67</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313665388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80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5DFE253F-4128-4711-9B83-63FBCDE6154D}" type="slidenum">
              <a:rPr lang="el-GR" altLang="el-GR">
                <a:solidFill>
                  <a:srgbClr val="000000"/>
                </a:solidFill>
                <a:latin typeface="Calibri" panose="020F0502020204030204" pitchFamily="34" charset="0"/>
              </a:rPr>
              <a:pPr eaLnBrk="1" hangingPunct="1"/>
              <a:t>68</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243780752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80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5DFE253F-4128-4711-9B83-63FBCDE6154D}" type="slidenum">
              <a:rPr lang="el-GR" altLang="el-GR">
                <a:solidFill>
                  <a:srgbClr val="000000"/>
                </a:solidFill>
                <a:latin typeface="Calibri" panose="020F0502020204030204" pitchFamily="34" charset="0"/>
              </a:rPr>
              <a:pPr eaLnBrk="1" hangingPunct="1"/>
              <a:t>69</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243780752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90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87AD3961-D7D8-4056-A309-D21A393F1994}" type="slidenum">
              <a:rPr lang="el-GR" altLang="el-GR">
                <a:solidFill>
                  <a:srgbClr val="000000"/>
                </a:solidFill>
                <a:latin typeface="Calibri" panose="020F0502020204030204" pitchFamily="34" charset="0"/>
              </a:rPr>
              <a:pPr eaLnBrk="1" hangingPunct="1"/>
              <a:t>70</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96393478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90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87AD3961-D7D8-4056-A309-D21A393F1994}" type="slidenum">
              <a:rPr lang="el-GR" altLang="el-GR">
                <a:solidFill>
                  <a:srgbClr val="000000"/>
                </a:solidFill>
                <a:latin typeface="Calibri" panose="020F0502020204030204" pitchFamily="34" charset="0"/>
              </a:rPr>
              <a:pPr eaLnBrk="1" hangingPunct="1"/>
              <a:t>71</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963934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880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1BC08022-813E-410A-AEF4-113A3A45AE1F}" type="slidenum">
              <a:rPr lang="el-GR" altLang="el-GR">
                <a:latin typeface="Calibri" panose="020F0502020204030204" pitchFamily="34" charset="0"/>
              </a:rPr>
              <a:pPr eaLnBrk="1" hangingPunct="1"/>
              <a:t>18</a:t>
            </a:fld>
            <a:endParaRPr lang="el-GR" altLang="el-GR">
              <a:latin typeface="Calibri" panose="020F0502020204030204" pitchFamily="34" charset="0"/>
            </a:endParaRPr>
          </a:p>
        </p:txBody>
      </p:sp>
    </p:spTree>
    <p:extLst>
      <p:ext uri="{BB962C8B-B14F-4D97-AF65-F5344CB8AC3E}">
        <p14:creationId xmlns:p14="http://schemas.microsoft.com/office/powerpoint/2010/main" val="170715639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00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B145DB59-25C1-4F2E-B081-C37AB3F0367D}" type="slidenum">
              <a:rPr lang="el-GR" altLang="el-GR">
                <a:solidFill>
                  <a:srgbClr val="000000"/>
                </a:solidFill>
                <a:latin typeface="Calibri" panose="020F0502020204030204" pitchFamily="34" charset="0"/>
              </a:rPr>
              <a:pPr eaLnBrk="1" hangingPunct="1"/>
              <a:t>72</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189073470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10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60373779-CFD4-4268-8DEC-D347946FF4B3}" type="slidenum">
              <a:rPr lang="el-GR" altLang="el-GR">
                <a:solidFill>
                  <a:srgbClr val="000000"/>
                </a:solidFill>
                <a:latin typeface="Calibri" panose="020F0502020204030204" pitchFamily="34" charset="0"/>
              </a:rPr>
              <a:pPr eaLnBrk="1" hangingPunct="1"/>
              <a:t>73</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143685973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21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DDCF240E-3170-478F-AB34-7FBCB4C60507}" type="slidenum">
              <a:rPr lang="el-GR" altLang="el-GR">
                <a:solidFill>
                  <a:srgbClr val="000000"/>
                </a:solidFill>
                <a:latin typeface="Calibri" panose="020F0502020204030204" pitchFamily="34" charset="0"/>
              </a:rPr>
              <a:pPr eaLnBrk="1" hangingPunct="1"/>
              <a:t>74</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36394983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31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D8BC2578-4BEC-45CD-8C71-4656C1E97FA5}" type="slidenum">
              <a:rPr lang="el-GR" altLang="el-GR">
                <a:solidFill>
                  <a:srgbClr val="000000"/>
                </a:solidFill>
                <a:latin typeface="Calibri" panose="020F0502020204030204" pitchFamily="34" charset="0"/>
              </a:rPr>
              <a:pPr eaLnBrk="1" hangingPunct="1"/>
              <a:t>75</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53300120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41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7F4DC485-8F18-4251-BFD0-8841AA20B7CB}" type="slidenum">
              <a:rPr lang="el-GR" altLang="el-GR">
                <a:solidFill>
                  <a:srgbClr val="000000"/>
                </a:solidFill>
                <a:latin typeface="Calibri" panose="020F0502020204030204" pitchFamily="34" charset="0"/>
              </a:rPr>
              <a:pPr eaLnBrk="1" hangingPunct="1"/>
              <a:t>76</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273986536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5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9E26C29A-CB4D-47B8-9EEB-897E9318381D}" type="slidenum">
              <a:rPr lang="el-GR" altLang="el-GR">
                <a:solidFill>
                  <a:srgbClr val="000000"/>
                </a:solidFill>
                <a:latin typeface="Calibri" panose="020F0502020204030204" pitchFamily="34" charset="0"/>
              </a:rPr>
              <a:pPr eaLnBrk="1" hangingPunct="1"/>
              <a:t>77</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71111245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61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586F12A7-0AC7-4B75-B3D1-74220F127ECE}" type="slidenum">
              <a:rPr lang="el-GR" altLang="el-GR">
                <a:solidFill>
                  <a:srgbClr val="000000"/>
                </a:solidFill>
                <a:latin typeface="Calibri" panose="020F0502020204030204" pitchFamily="34" charset="0"/>
              </a:rPr>
              <a:pPr eaLnBrk="1" hangingPunct="1"/>
              <a:t>78</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172466637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72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5B0FAB20-8C13-43BA-A0C2-DF1B2F5275A5}" type="slidenum">
              <a:rPr lang="el-GR" altLang="el-GR">
                <a:solidFill>
                  <a:srgbClr val="000000"/>
                </a:solidFill>
                <a:latin typeface="Calibri" panose="020F0502020204030204" pitchFamily="34" charset="0"/>
              </a:rPr>
              <a:pPr eaLnBrk="1" hangingPunct="1"/>
              <a:t>79</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339968532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72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5B0FAB20-8C13-43BA-A0C2-DF1B2F5275A5}" type="slidenum">
              <a:rPr lang="el-GR" altLang="el-GR">
                <a:solidFill>
                  <a:srgbClr val="000000"/>
                </a:solidFill>
                <a:latin typeface="Calibri" panose="020F0502020204030204" pitchFamily="34" charset="0"/>
              </a:rPr>
              <a:pPr eaLnBrk="1" hangingPunct="1"/>
              <a:t>80</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339968532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82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5F111B95-3C82-4EC5-BB31-5B3F1CA9322F}" type="slidenum">
              <a:rPr lang="el-GR" altLang="el-GR">
                <a:solidFill>
                  <a:srgbClr val="000000"/>
                </a:solidFill>
                <a:latin typeface="Calibri" panose="020F0502020204030204" pitchFamily="34" charset="0"/>
              </a:rPr>
              <a:pPr eaLnBrk="1" hangingPunct="1"/>
              <a:t>81</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2577637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880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1BC08022-813E-410A-AEF4-113A3A45AE1F}" type="slidenum">
              <a:rPr lang="el-GR" altLang="el-GR">
                <a:latin typeface="Calibri" panose="020F0502020204030204" pitchFamily="34" charset="0"/>
              </a:rPr>
              <a:pPr eaLnBrk="1" hangingPunct="1"/>
              <a:t>19</a:t>
            </a:fld>
            <a:endParaRPr lang="el-GR" altLang="el-GR">
              <a:latin typeface="Calibri" panose="020F0502020204030204" pitchFamily="34" charset="0"/>
            </a:endParaRPr>
          </a:p>
        </p:txBody>
      </p:sp>
    </p:spTree>
    <p:extLst>
      <p:ext uri="{BB962C8B-B14F-4D97-AF65-F5344CB8AC3E}">
        <p14:creationId xmlns:p14="http://schemas.microsoft.com/office/powerpoint/2010/main" val="170715639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82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5F111B95-3C82-4EC5-BB31-5B3F1CA9322F}" type="slidenum">
              <a:rPr lang="el-GR" altLang="el-GR">
                <a:solidFill>
                  <a:srgbClr val="000000"/>
                </a:solidFill>
                <a:latin typeface="Calibri" panose="020F0502020204030204" pitchFamily="34" charset="0"/>
              </a:rPr>
              <a:pPr eaLnBrk="1" hangingPunct="1"/>
              <a:t>82</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257763758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392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A67585C7-E708-4451-953F-E4676B07FD6B}" type="slidenum">
              <a:rPr lang="el-GR" altLang="el-GR">
                <a:solidFill>
                  <a:srgbClr val="000000"/>
                </a:solidFill>
                <a:latin typeface="Calibri" panose="020F0502020204030204" pitchFamily="34" charset="0"/>
              </a:rPr>
              <a:pPr eaLnBrk="1" hangingPunct="1"/>
              <a:t>83</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252918844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402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D8C40AFF-851B-4534-B927-E4C5B4881485}" type="slidenum">
              <a:rPr lang="el-GR" altLang="el-GR">
                <a:solidFill>
                  <a:srgbClr val="000000"/>
                </a:solidFill>
                <a:latin typeface="Calibri" panose="020F0502020204030204" pitchFamily="34" charset="0"/>
              </a:rPr>
              <a:pPr eaLnBrk="1" hangingPunct="1"/>
              <a:t>84</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136123534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413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93C01D1F-3578-4B1E-96B4-89ADF99A1CBD}" type="slidenum">
              <a:rPr lang="el-GR" altLang="el-GR">
                <a:solidFill>
                  <a:srgbClr val="000000"/>
                </a:solidFill>
                <a:latin typeface="Calibri" panose="020F0502020204030204" pitchFamily="34" charset="0"/>
              </a:rPr>
              <a:pPr eaLnBrk="1" hangingPunct="1"/>
              <a:t>85</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28294501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413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93C01D1F-3578-4B1E-96B4-89ADF99A1CBD}" type="slidenum">
              <a:rPr lang="el-GR" altLang="el-GR">
                <a:solidFill>
                  <a:srgbClr val="000000"/>
                </a:solidFill>
                <a:latin typeface="Calibri" panose="020F0502020204030204" pitchFamily="34" charset="0"/>
              </a:rPr>
              <a:pPr eaLnBrk="1" hangingPunct="1"/>
              <a:t>86</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28294501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423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DBA818BD-5683-4570-B3AB-88C40E07567B}" type="slidenum">
              <a:rPr lang="el-GR" altLang="el-GR">
                <a:solidFill>
                  <a:srgbClr val="000000"/>
                </a:solidFill>
                <a:latin typeface="Calibri" panose="020F0502020204030204" pitchFamily="34" charset="0"/>
              </a:rPr>
              <a:pPr eaLnBrk="1" hangingPunct="1"/>
              <a:t>87</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22045650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433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4F846B02-E5E5-4AC0-B23D-BE7BAD50A538}" type="slidenum">
              <a:rPr lang="el-GR" altLang="el-GR">
                <a:solidFill>
                  <a:srgbClr val="000000"/>
                </a:solidFill>
                <a:latin typeface="Calibri" panose="020F0502020204030204" pitchFamily="34" charset="0"/>
              </a:rPr>
              <a:pPr eaLnBrk="1" hangingPunct="1"/>
              <a:t>88</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121620944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443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0CD060A3-D25F-4E06-80BA-4742EBF87094}" type="slidenum">
              <a:rPr lang="el-GR" altLang="el-GR">
                <a:solidFill>
                  <a:srgbClr val="000000"/>
                </a:solidFill>
                <a:latin typeface="Calibri" panose="020F0502020204030204" pitchFamily="34" charset="0"/>
              </a:rPr>
              <a:pPr eaLnBrk="1" hangingPunct="1"/>
              <a:t>89</a:t>
            </a:fld>
            <a:endParaRPr lang="el-GR" altLang="el-GR">
              <a:solidFill>
                <a:srgbClr val="000000"/>
              </a:solidFill>
              <a:latin typeface="Calibri" panose="020F0502020204030204" pitchFamily="34" charset="0"/>
            </a:endParaRPr>
          </a:p>
        </p:txBody>
      </p:sp>
    </p:spTree>
    <p:extLst>
      <p:ext uri="{BB962C8B-B14F-4D97-AF65-F5344CB8AC3E}">
        <p14:creationId xmlns:p14="http://schemas.microsoft.com/office/powerpoint/2010/main" val="237684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890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1C5D3E21-1C2B-4C7F-BCD4-C302EBF6DC49}" type="slidenum">
              <a:rPr lang="el-GR" altLang="el-GR">
                <a:latin typeface="Calibri" panose="020F0502020204030204" pitchFamily="34" charset="0"/>
              </a:rPr>
              <a:pPr eaLnBrk="1" hangingPunct="1"/>
              <a:t>20</a:t>
            </a:fld>
            <a:endParaRPr lang="el-GR" altLang="el-GR">
              <a:latin typeface="Calibri" panose="020F0502020204030204" pitchFamily="34" charset="0"/>
            </a:endParaRPr>
          </a:p>
        </p:txBody>
      </p:sp>
    </p:spTree>
    <p:extLst>
      <p:ext uri="{BB962C8B-B14F-4D97-AF65-F5344CB8AC3E}">
        <p14:creationId xmlns:p14="http://schemas.microsoft.com/office/powerpoint/2010/main" val="2675743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901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fld id="{4EAEBFFE-E7C9-4E32-A8A1-E66DCE8862E8}" type="slidenum">
              <a:rPr lang="el-GR" altLang="el-GR">
                <a:latin typeface="Calibri" panose="020F0502020204030204" pitchFamily="34" charset="0"/>
              </a:rPr>
              <a:pPr eaLnBrk="1" hangingPunct="1"/>
              <a:t>21</a:t>
            </a:fld>
            <a:endParaRPr lang="el-GR" altLang="el-GR">
              <a:latin typeface="Calibri" panose="020F0502020204030204" pitchFamily="34" charset="0"/>
            </a:endParaRPr>
          </a:p>
        </p:txBody>
      </p:sp>
    </p:spTree>
    <p:extLst>
      <p:ext uri="{BB962C8B-B14F-4D97-AF65-F5344CB8AC3E}">
        <p14:creationId xmlns:p14="http://schemas.microsoft.com/office/powerpoint/2010/main" val="2766827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ags" Target="../tags/tag2.xml"/><Relationship Id="rId4" Type="http://schemas.openxmlformats.org/officeDocument/2006/relationships/image" Target="../media/image3.jpe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3.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3.xml"/><Relationship Id="rId1" Type="http://schemas.openxmlformats.org/officeDocument/2006/relationships/tags" Target="../tags/tag3.xml"/><Relationship Id="rId4" Type="http://schemas.openxmlformats.org/officeDocument/2006/relationships/image" Target="../media/image3.jpe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27 - Θέση ημερομηνίας"/>
          <p:cNvSpPr>
            <a:spLocks noGrp="1"/>
          </p:cNvSpPr>
          <p:nvPr>
            <p:ph type="dt" sz="half" idx="10"/>
          </p:nvPr>
        </p:nvSpPr>
        <p:spPr/>
        <p:txBody>
          <a:bodyPr/>
          <a:lstStyle/>
          <a:p>
            <a:pPr>
              <a:defRPr/>
            </a:pPr>
            <a:fld id="{D9A563A0-2166-46C8-9AE5-FEEACA54E4C1}" type="datetimeFigureOut">
              <a:rPr lang="el-GR" smtClean="0"/>
              <a:pPr>
                <a:defRPr/>
              </a:pPr>
              <a:t>2/12/2016</a:t>
            </a:fld>
            <a:endParaRPr lang="el-GR"/>
          </a:p>
        </p:txBody>
      </p:sp>
      <p:sp>
        <p:nvSpPr>
          <p:cNvPr id="17" name="16 - Θέση υποσέλιδου"/>
          <p:cNvSpPr>
            <a:spLocks noGrp="1"/>
          </p:cNvSpPr>
          <p:nvPr>
            <p:ph type="ftr" sz="quarter" idx="11"/>
          </p:nvPr>
        </p:nvSpPr>
        <p:spPr/>
        <p:txBody>
          <a:bodyPr/>
          <a:lstStyle/>
          <a:p>
            <a:pPr>
              <a:defRPr/>
            </a:pPr>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228E6153-84BF-4F2F-BCAF-AC2842CEECA8}" type="slidenum">
              <a:rPr lang="el-GR" altLang="el-GR" smtClean="0"/>
              <a:pPr/>
              <a:t>‹#›</a:t>
            </a:fld>
            <a:endParaRPr lang="el-GR" altLang="el-GR"/>
          </a:p>
        </p:txBody>
      </p:sp>
      <p:sp>
        <p:nvSpPr>
          <p:cNvPr id="7" name="6 - Ορθογώνιο"/>
          <p:cNvSpPr/>
          <p:nvPr/>
        </p:nvSpPr>
        <p:spPr>
          <a:xfrm>
            <a:off x="62931" y="1325587"/>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26876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84868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412776"/>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n-US" smtClean="0"/>
              <a:t>Click to edit Master title style</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3 - Θέση ημερομηνίας"/>
          <p:cNvSpPr>
            <a:spLocks noGrp="1"/>
          </p:cNvSpPr>
          <p:nvPr>
            <p:ph type="dt" sz="half" idx="10"/>
          </p:nvPr>
        </p:nvSpPr>
        <p:spPr/>
        <p:txBody>
          <a:bodyPr/>
          <a:lstStyle/>
          <a:p>
            <a:pPr>
              <a:defRPr/>
            </a:pPr>
            <a:fld id="{D9A563A0-2166-46C8-9AE5-FEEACA54E4C1}" type="datetimeFigureOut">
              <a:rPr lang="el-GR" smtClean="0"/>
              <a:pPr>
                <a:defRPr/>
              </a:pPr>
              <a:t>2/12/2016</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fld id="{228E6153-84BF-4F2F-BCAF-AC2842CEECA8}" type="slidenum">
              <a:rPr lang="el-GR" altLang="el-GR" smtClean="0"/>
              <a:pPr/>
              <a:t>‹#›</a:t>
            </a:fld>
            <a:endParaRPr lang="el-GR"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3 - Θέση ημερομηνίας"/>
          <p:cNvSpPr>
            <a:spLocks noGrp="1"/>
          </p:cNvSpPr>
          <p:nvPr>
            <p:ph type="dt" sz="half" idx="10"/>
          </p:nvPr>
        </p:nvSpPr>
        <p:spPr/>
        <p:txBody>
          <a:bodyPr/>
          <a:lstStyle/>
          <a:p>
            <a:pPr>
              <a:defRPr/>
            </a:pPr>
            <a:fld id="{D9A563A0-2166-46C8-9AE5-FEEACA54E4C1}" type="datetimeFigureOut">
              <a:rPr lang="el-GR" smtClean="0"/>
              <a:pPr>
                <a:defRPr/>
              </a:pPr>
              <a:t>2/12/2016</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fld id="{228E6153-84BF-4F2F-BCAF-AC2842CEECA8}" type="slidenum">
              <a:rPr lang="el-GR" altLang="el-GR" smtClean="0"/>
              <a:pPr/>
              <a:t>‹#›</a:t>
            </a:fld>
            <a:endParaRPr lang="el-GR" alt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4" name="Right Triangle 3"/>
          <p:cNvSpPr/>
          <p:nvPr/>
        </p:nvSpPr>
        <p:spPr>
          <a:xfrm flipV="1">
            <a:off x="22225" y="20638"/>
            <a:ext cx="9129713" cy="6837362"/>
          </a:xfrm>
          <a:prstGeom prst="rtTriangle">
            <a:avLst/>
          </a:prstGeom>
        </p:spPr>
        <p:txBody>
          <a:bodyPr anchor="ctr">
            <a:normAutofit/>
          </a:bodyPr>
          <a:lstStyle/>
          <a:p>
            <a:pPr marL="268288" fontAlgn="auto">
              <a:spcAft>
                <a:spcPts val="0"/>
              </a:spcAft>
              <a:defRPr/>
            </a:pPr>
            <a:endParaRPr lang="en-US" sz="2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endParaRPr>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3" name="Text Placeholder 2"/>
          <p:cNvSpPr>
            <a:spLocks noGrp="1"/>
          </p:cNvSpPr>
          <p:nvPr>
            <p:ph type="body" idx="1"/>
          </p:nvPr>
        </p:nvSpPr>
        <p:spPr>
          <a:xfrm>
            <a:off x="381000" y="1268760"/>
            <a:ext cx="8511480" cy="5112568"/>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12" name="Title 1"/>
          <p:cNvSpPr>
            <a:spLocks noGrp="1"/>
          </p:cNvSpPr>
          <p:nvPr>
            <p:ph type="title"/>
          </p:nvPr>
        </p:nvSpPr>
        <p:spPr>
          <a:xfrm>
            <a:off x="25152" y="267494"/>
            <a:ext cx="7787208" cy="641226"/>
          </a:xfrm>
        </p:spPr>
        <p:txBody>
          <a:bodyPr/>
          <a:lstStyle>
            <a:lvl1pPr>
              <a:defRPr lang="en-US" dirty="0"/>
            </a:lvl1pPr>
          </a:lstStyle>
          <a:p>
            <a:pPr lvl="0"/>
            <a:r>
              <a:rPr lang="en-US" dirty="0" smtClean="0"/>
              <a:t>Click to edit Master title style</a:t>
            </a:r>
            <a:endParaRPr lang="en-US" dirty="0"/>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FBC1E56E-3313-4F33-BA59-B3C02EE12760}" type="datetimeFigureOut">
              <a:rPr lang="el-GR"/>
              <a:pPr>
                <a:defRPr/>
              </a:pPr>
              <a:t>2/12/2016</a:t>
            </a:fld>
            <a:endParaRPr lang="el-GR"/>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el-GR"/>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fld id="{70854D16-B812-4A57-9776-6260CD5047A1}" type="slidenum">
              <a:rPr lang="el-GR" altLang="el-GR"/>
              <a:pPr/>
              <a:t>‹#›</a:t>
            </a:fld>
            <a:endParaRPr lang="el-GR" altLang="el-GR"/>
          </a:p>
        </p:txBody>
      </p:sp>
    </p:spTree>
    <p:extLst>
      <p:ext uri="{BB962C8B-B14F-4D97-AF65-F5344CB8AC3E}">
        <p14:creationId xmlns:p14="http://schemas.microsoft.com/office/powerpoint/2010/main" val="216865024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A7C02768-F510-4319-AE72-D1620063F025}" type="datetime1">
              <a:rPr lang="el-GR" smtClean="0">
                <a:solidFill>
                  <a:srgbClr val="696464"/>
                </a:solidFill>
              </a:rPr>
              <a:pPr/>
              <a:t>2/12/2016</a:t>
            </a:fld>
            <a:endParaRPr lang="el-GR">
              <a:solidFill>
                <a:srgbClr val="696464"/>
              </a:solidFill>
            </a:endParaRPr>
          </a:p>
        </p:txBody>
      </p:sp>
      <p:sp>
        <p:nvSpPr>
          <p:cNvPr id="17" name="16 - Θέση υποσέλιδου"/>
          <p:cNvSpPr>
            <a:spLocks noGrp="1"/>
          </p:cNvSpPr>
          <p:nvPr>
            <p:ph type="ftr" sz="quarter" idx="11"/>
          </p:nvPr>
        </p:nvSpPr>
        <p:spPr/>
        <p:txBody>
          <a:bodyPr/>
          <a:lstStyle/>
          <a:p>
            <a:endParaRPr lang="el-GR">
              <a:solidFill>
                <a:srgbClr val="696464"/>
              </a:solidFill>
            </a:endParaRP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D3F1D1C4-C2D9-4231-9FB2-B2D9D97AA41D}" type="slidenum">
              <a:rPr lang="el-GR" smtClean="0"/>
              <a:pPr/>
              <a:t>‹#›</a:t>
            </a:fld>
            <a:endParaRPr lang="el-GR"/>
          </a:p>
        </p:txBody>
      </p:sp>
      <p:sp>
        <p:nvSpPr>
          <p:cNvPr id="7" name="6 - Ορθογώνιο"/>
          <p:cNvSpPr/>
          <p:nvPr/>
        </p:nvSpPr>
        <p:spPr>
          <a:xfrm>
            <a:off x="62931" y="1325587"/>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62931" y="126876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62931" y="284868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457200" y="1412776"/>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extLst>
      <p:ext uri="{BB962C8B-B14F-4D97-AF65-F5344CB8AC3E}">
        <p14:creationId xmlns:p14="http://schemas.microsoft.com/office/powerpoint/2010/main" val="2875529415"/>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0D4A1CB6-9EE2-4DBC-98F8-6794BF19BFCE}" type="datetime1">
              <a:rPr lang="el-GR" smtClean="0">
                <a:solidFill>
                  <a:srgbClr val="696464"/>
                </a:solidFill>
              </a:rPr>
              <a:pPr/>
              <a:t>2/12/2016</a:t>
            </a:fld>
            <a:endParaRPr lang="el-GR">
              <a:solidFill>
                <a:srgbClr val="696464"/>
              </a:solidFill>
            </a:endParaRPr>
          </a:p>
        </p:txBody>
      </p:sp>
      <p:sp>
        <p:nvSpPr>
          <p:cNvPr id="5" name="4 - Θέση υποσέλιδου"/>
          <p:cNvSpPr>
            <a:spLocks noGrp="1"/>
          </p:cNvSpPr>
          <p:nvPr>
            <p:ph type="ftr" sz="quarter" idx="11"/>
          </p:nvPr>
        </p:nvSpPr>
        <p:spPr/>
        <p:txBody>
          <a:bodyPr/>
          <a:lstStyle/>
          <a:p>
            <a:endParaRPr lang="el-GR">
              <a:solidFill>
                <a:srgbClr val="696464"/>
              </a:solidFill>
            </a:endParaRPr>
          </a:p>
        </p:txBody>
      </p:sp>
      <p:sp>
        <p:nvSpPr>
          <p:cNvPr id="6" name="5 - Θέση αριθμού διαφάνειας"/>
          <p:cNvSpPr>
            <a:spLocks noGrp="1"/>
          </p:cNvSpPr>
          <p:nvPr>
            <p:ph type="sldNum" sz="quarter" idx="12"/>
          </p:nvPr>
        </p:nvSpPr>
        <p:spPr>
          <a:xfrm>
            <a:off x="8532440" y="6210300"/>
            <a:ext cx="457200" cy="457200"/>
          </a:xfrm>
        </p:spPr>
        <p:txBody>
          <a:bodyPr/>
          <a:lstStyle/>
          <a:p>
            <a:fld id="{D3F1D1C4-C2D9-4231-9FB2-B2D9D97AA41D}" type="slidenum">
              <a:rPr lang="el-GR" smtClean="0"/>
              <a:pPr/>
              <a:t>‹#›</a:t>
            </a:fld>
            <a:endParaRPr lang="el-GR" dirty="0"/>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5 - Θέση αριθμού διαφάνειας"/>
          <p:cNvSpPr txBox="1">
            <a:spLocks/>
          </p:cNvSpPr>
          <p:nvPr userDrawn="1"/>
        </p:nvSpPr>
        <p:spPr>
          <a:xfrm>
            <a:off x="8507288" y="6241968"/>
            <a:ext cx="457200" cy="457200"/>
          </a:xfrm>
          <a:prstGeom prst="ellipse">
            <a:avLst/>
          </a:prstGeom>
          <a:solidFill>
            <a:schemeClr val="accent1"/>
          </a:solidFill>
        </p:spPr>
        <p:txBody>
          <a:bodyPr wrap="none" lIns="0" tIns="0" rIns="0" bIns="0" anchor="ctr" anchorCtr="1">
            <a:noAutofit/>
          </a:bodyPr>
          <a:lstStyle>
            <a:defPPr>
              <a:defRPr lang="el-GR"/>
            </a:defPPr>
            <a:lvl1pPr marL="0" algn="ctr" defTabSz="914400" rtl="0" eaLnBrk="1" latinLnBrk="0" hangingPunct="1">
              <a:defRPr kumimoji="0" sz="1400" kern="1200">
                <a:solidFill>
                  <a:srgbClr val="FFFFFF"/>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fld id="{D3F1D1C4-C2D9-4231-9FB2-B2D9D97AA41D}" type="slidenum">
              <a:rPr lang="el-GR" smtClean="0"/>
              <a:pPr fontAlgn="auto">
                <a:spcBef>
                  <a:spcPts val="0"/>
                </a:spcBef>
                <a:spcAft>
                  <a:spcPts val="0"/>
                </a:spcAft>
              </a:pPr>
              <a:t>‹#›</a:t>
            </a:fld>
            <a:endParaRPr lang="el-G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09162" y="6187322"/>
            <a:ext cx="2379262" cy="566491"/>
          </a:xfrm>
          <a:prstGeom prst="rect">
            <a:avLst/>
          </a:prstGeom>
        </p:spPr>
      </p:pic>
      <p:pic>
        <p:nvPicPr>
          <p:cNvPr id="10" name="Picture 18" descr="pl"/>
          <p:cNvPicPr>
            <a:picLocks noChangeAspect="1" noChangeArrowheads="1"/>
          </p:cNvPicPr>
          <p:nvPr userDrawn="1">
            <p:custDataLst>
              <p:tags r:id="rId1"/>
            </p:custDataLst>
          </p:nvPr>
        </p:nvPicPr>
        <p:blipFill>
          <a:blip r:embed="rId4">
            <a:clrChange>
              <a:clrFrom>
                <a:srgbClr val="FFFFFF"/>
              </a:clrFrom>
              <a:clrTo>
                <a:srgbClr val="FFFFFF">
                  <a:alpha val="0"/>
                </a:srgbClr>
              </a:clrTo>
            </a:clrChange>
          </a:blip>
          <a:srcRect r="27849"/>
          <a:stretch>
            <a:fillRect/>
          </a:stretch>
        </p:blipFill>
        <p:spPr bwMode="auto">
          <a:xfrm>
            <a:off x="219952" y="6237312"/>
            <a:ext cx="1487071" cy="386785"/>
          </a:xfrm>
          <a:prstGeom prst="rect">
            <a:avLst/>
          </a:prstGeom>
          <a:noFill/>
          <a:ln w="9525">
            <a:noFill/>
            <a:miter lim="800000"/>
            <a:headEnd/>
            <a:tailEnd/>
          </a:ln>
        </p:spPr>
      </p:pic>
    </p:spTree>
    <p:extLst>
      <p:ext uri="{BB962C8B-B14F-4D97-AF65-F5344CB8AC3E}">
        <p14:creationId xmlns:p14="http://schemas.microsoft.com/office/powerpoint/2010/main" val="28193879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CAE2378-7922-468D-A2B7-EAC67D899D20}" type="datetime1">
              <a:rPr lang="el-GR" smtClean="0">
                <a:solidFill>
                  <a:srgbClr val="696464"/>
                </a:solidFill>
              </a:rPr>
              <a:pPr/>
              <a:t>2/12/2016</a:t>
            </a:fld>
            <a:endParaRPr lang="el-GR">
              <a:solidFill>
                <a:srgbClr val="696464"/>
              </a:solidFill>
            </a:endParaRP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solidFill>
                <a:srgbClr val="696464"/>
              </a:solidFill>
            </a:endParaRP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338090284"/>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57ABDEE4-33C9-43DB-BB1F-1BB80575A1C2}" type="datetime1">
              <a:rPr lang="el-GR" smtClean="0">
                <a:solidFill>
                  <a:srgbClr val="696464"/>
                </a:solidFill>
              </a:rPr>
              <a:pPr/>
              <a:t>2/12/2016</a:t>
            </a:fld>
            <a:endParaRPr lang="el-GR">
              <a:solidFill>
                <a:srgbClr val="696464"/>
              </a:solidFill>
            </a:endParaRPr>
          </a:p>
        </p:txBody>
      </p:sp>
      <p:sp>
        <p:nvSpPr>
          <p:cNvPr id="6" name="5 - Θέση υποσέλιδου"/>
          <p:cNvSpPr>
            <a:spLocks noGrp="1"/>
          </p:cNvSpPr>
          <p:nvPr>
            <p:ph type="ftr" sz="quarter" idx="11"/>
          </p:nvPr>
        </p:nvSpPr>
        <p:spPr/>
        <p:txBody>
          <a:bodyPr/>
          <a:lstStyle/>
          <a:p>
            <a:endParaRPr lang="el-GR">
              <a:solidFill>
                <a:srgbClr val="696464"/>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2511624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687B8066-5543-4CC5-B939-ED1AF2D3E293}" type="datetime1">
              <a:rPr lang="el-GR" smtClean="0">
                <a:solidFill>
                  <a:srgbClr val="696464"/>
                </a:solidFill>
              </a:rPr>
              <a:pPr/>
              <a:t>2/12/2016</a:t>
            </a:fld>
            <a:endParaRPr lang="el-GR">
              <a:solidFill>
                <a:srgbClr val="696464"/>
              </a:solidFill>
            </a:endParaRPr>
          </a:p>
        </p:txBody>
      </p:sp>
      <p:sp>
        <p:nvSpPr>
          <p:cNvPr id="8" name="7 - Θέση υποσέλιδου"/>
          <p:cNvSpPr>
            <a:spLocks noGrp="1"/>
          </p:cNvSpPr>
          <p:nvPr>
            <p:ph type="ftr" sz="quarter" idx="11"/>
          </p:nvPr>
        </p:nvSpPr>
        <p:spPr/>
        <p:txBody>
          <a:bodyPr/>
          <a:lstStyle/>
          <a:p>
            <a:endParaRPr lang="el-GR">
              <a:solidFill>
                <a:srgbClr val="696464"/>
              </a:solidFill>
            </a:endParaRP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466621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00909B1-F83C-412E-949A-C35E2BE36A4D}" type="datetime1">
              <a:rPr lang="el-GR" smtClean="0">
                <a:solidFill>
                  <a:srgbClr val="696464"/>
                </a:solidFill>
              </a:rPr>
              <a:pPr/>
              <a:t>2/12/2016</a:t>
            </a:fld>
            <a:endParaRPr lang="el-GR">
              <a:solidFill>
                <a:srgbClr val="696464"/>
              </a:solidFill>
            </a:endParaRPr>
          </a:p>
        </p:txBody>
      </p:sp>
      <p:sp>
        <p:nvSpPr>
          <p:cNvPr id="4" name="3 - Θέση υποσέλιδου"/>
          <p:cNvSpPr>
            <a:spLocks noGrp="1"/>
          </p:cNvSpPr>
          <p:nvPr>
            <p:ph type="ftr" sz="quarter" idx="11"/>
          </p:nvPr>
        </p:nvSpPr>
        <p:spPr/>
        <p:txBody>
          <a:bodyPr/>
          <a:lstStyle/>
          <a:p>
            <a:endParaRPr lang="el-GR">
              <a:solidFill>
                <a:srgbClr val="696464"/>
              </a:solidFill>
            </a:endParaRP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8334696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9095F21-A8B0-49F3-80F8-4071FD48CFE3}" type="datetime1">
              <a:rPr lang="el-GR" smtClean="0">
                <a:solidFill>
                  <a:srgbClr val="696464"/>
                </a:solidFill>
              </a:rPr>
              <a:pPr/>
              <a:t>2/12/2016</a:t>
            </a:fld>
            <a:endParaRPr lang="el-GR">
              <a:solidFill>
                <a:srgbClr val="696464"/>
              </a:solidFill>
            </a:endParaRPr>
          </a:p>
        </p:txBody>
      </p:sp>
      <p:sp>
        <p:nvSpPr>
          <p:cNvPr id="3" name="2 - Θέση υποσέλιδου"/>
          <p:cNvSpPr>
            <a:spLocks noGrp="1"/>
          </p:cNvSpPr>
          <p:nvPr>
            <p:ph type="ftr" sz="quarter" idx="11"/>
          </p:nvPr>
        </p:nvSpPr>
        <p:spPr/>
        <p:txBody>
          <a:bodyPr/>
          <a:lstStyle/>
          <a:p>
            <a:endParaRPr lang="el-GR">
              <a:solidFill>
                <a:srgbClr val="696464"/>
              </a:solidFill>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780860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71810"/>
            <a:ext cx="7772400" cy="724942"/>
          </a:xfrm>
        </p:spPr>
        <p:txBody>
          <a:bodyPr/>
          <a:lstStyle/>
          <a:p>
            <a:r>
              <a:rPr kumimoji="0" lang="en-US" dirty="0" smtClean="0"/>
              <a:t>Click to edit Master title style</a:t>
            </a:r>
            <a:endParaRPr kumimoji="0" lang="en-US" dirty="0"/>
          </a:p>
        </p:txBody>
      </p:sp>
      <p:sp>
        <p:nvSpPr>
          <p:cNvPr id="4" name="3 - Θέση ημερομηνίας"/>
          <p:cNvSpPr>
            <a:spLocks noGrp="1"/>
          </p:cNvSpPr>
          <p:nvPr>
            <p:ph type="dt" sz="half" idx="10"/>
          </p:nvPr>
        </p:nvSpPr>
        <p:spPr/>
        <p:txBody>
          <a:bodyPr/>
          <a:lstStyle/>
          <a:p>
            <a:pPr>
              <a:defRPr/>
            </a:pPr>
            <a:fld id="{D9A563A0-2166-46C8-9AE5-FEEACA54E4C1}" type="datetimeFigureOut">
              <a:rPr lang="el-GR" smtClean="0"/>
              <a:pPr>
                <a:defRPr/>
              </a:pPr>
              <a:t>2/12/2016</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a:xfrm>
            <a:off x="8532440" y="6210300"/>
            <a:ext cx="457200" cy="457200"/>
          </a:xfrm>
        </p:spPr>
        <p:txBody>
          <a:bodyPr/>
          <a:lstStyle/>
          <a:p>
            <a:fld id="{228E6153-84BF-4F2F-BCAF-AC2842CEECA8}" type="slidenum">
              <a:rPr lang="el-GR" altLang="el-GR" smtClean="0"/>
              <a:pPr/>
              <a:t>‹#›</a:t>
            </a:fld>
            <a:endParaRPr lang="el-GR" alt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5 - Θέση αριθμού διαφάνειας"/>
          <p:cNvSpPr txBox="1">
            <a:spLocks/>
          </p:cNvSpPr>
          <p:nvPr/>
        </p:nvSpPr>
        <p:spPr>
          <a:xfrm>
            <a:off x="8507288" y="6241968"/>
            <a:ext cx="457200" cy="457200"/>
          </a:xfrm>
          <a:prstGeom prst="ellipse">
            <a:avLst/>
          </a:prstGeom>
          <a:solidFill>
            <a:schemeClr val="accent1"/>
          </a:solidFill>
        </p:spPr>
        <p:txBody>
          <a:bodyPr wrap="none" lIns="0" tIns="0" rIns="0" bIns="0" anchor="ctr" anchorCtr="1">
            <a:noAutofit/>
          </a:bodyPr>
          <a:lstStyle>
            <a:defPPr>
              <a:defRPr lang="el-GR"/>
            </a:defPPr>
            <a:lvl1pPr marL="0" algn="ctr" defTabSz="914400" rtl="0" eaLnBrk="1" latinLnBrk="0" hangingPunct="1">
              <a:defRPr kumimoji="0" sz="1400" kern="1200">
                <a:solidFill>
                  <a:srgbClr val="FFFFFF"/>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F1D1C4-C2D9-4231-9FB2-B2D9D97AA41D}" type="slidenum">
              <a:rPr lang="el-GR" smtClean="0"/>
              <a:pPr/>
              <a:t>‹#›</a:t>
            </a:fld>
            <a:endParaRPr lang="el-G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09162" y="6187322"/>
            <a:ext cx="2379262" cy="566491"/>
          </a:xfrm>
          <a:prstGeom prst="rect">
            <a:avLst/>
          </a:prstGeom>
        </p:spPr>
      </p:pic>
      <p:pic>
        <p:nvPicPr>
          <p:cNvPr id="10" name="Picture 18" descr="pl"/>
          <p:cNvPicPr>
            <a:picLocks noChangeAspect="1" noChangeArrowheads="1"/>
          </p:cNvPicPr>
          <p:nvPr>
            <p:custDataLst>
              <p:tags r:id="rId1"/>
            </p:custDataLst>
          </p:nvPr>
        </p:nvPicPr>
        <p:blipFill>
          <a:blip r:embed="rId4">
            <a:clrChange>
              <a:clrFrom>
                <a:srgbClr val="FFFFFF"/>
              </a:clrFrom>
              <a:clrTo>
                <a:srgbClr val="FFFFFF">
                  <a:alpha val="0"/>
                </a:srgbClr>
              </a:clrTo>
            </a:clrChange>
          </a:blip>
          <a:srcRect r="27849"/>
          <a:stretch>
            <a:fillRect/>
          </a:stretch>
        </p:blipFill>
        <p:spPr bwMode="auto">
          <a:xfrm>
            <a:off x="219952" y="6237312"/>
            <a:ext cx="1487071" cy="38678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36A1CDC-2583-4519-A13D-598D0E212F0F}" type="datetime1">
              <a:rPr lang="el-GR" smtClean="0">
                <a:solidFill>
                  <a:srgbClr val="696464"/>
                </a:solidFill>
              </a:rPr>
              <a:pPr/>
              <a:t>2/12/2016</a:t>
            </a:fld>
            <a:endParaRPr lang="el-GR">
              <a:solidFill>
                <a:srgbClr val="696464"/>
              </a:solidFill>
            </a:endParaRPr>
          </a:p>
        </p:txBody>
      </p:sp>
      <p:sp>
        <p:nvSpPr>
          <p:cNvPr id="6" name="5 - Θέση υποσέλιδου"/>
          <p:cNvSpPr>
            <a:spLocks noGrp="1"/>
          </p:cNvSpPr>
          <p:nvPr>
            <p:ph type="ftr" sz="quarter" idx="11"/>
          </p:nvPr>
        </p:nvSpPr>
        <p:spPr/>
        <p:txBody>
          <a:bodyPr/>
          <a:lstStyle/>
          <a:p>
            <a:endParaRPr lang="el-GR">
              <a:solidFill>
                <a:srgbClr val="696464"/>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492892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781C16C-11FF-4C19-AB42-F75151F7B02A}" type="datetime1">
              <a:rPr lang="el-GR" smtClean="0">
                <a:solidFill>
                  <a:srgbClr val="696464"/>
                </a:solidFill>
              </a:rPr>
              <a:pPr/>
              <a:t>2/12/2016</a:t>
            </a:fld>
            <a:endParaRPr lang="el-GR">
              <a:solidFill>
                <a:srgbClr val="696464"/>
              </a:solidFill>
            </a:endParaRP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solidFill>
                <a:srgbClr val="696464"/>
              </a:solidFill>
            </a:endParaRP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34644684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D805EED-25E8-42AB-AFF9-E89E043CC51F}" type="datetime1">
              <a:rPr lang="el-GR" smtClean="0">
                <a:solidFill>
                  <a:srgbClr val="696464"/>
                </a:solidFill>
              </a:rPr>
              <a:pPr/>
              <a:t>2/12/2016</a:t>
            </a:fld>
            <a:endParaRPr lang="el-GR">
              <a:solidFill>
                <a:srgbClr val="696464"/>
              </a:solidFill>
            </a:endParaRPr>
          </a:p>
        </p:txBody>
      </p:sp>
      <p:sp>
        <p:nvSpPr>
          <p:cNvPr id="5" name="4 - Θέση υποσέλιδου"/>
          <p:cNvSpPr>
            <a:spLocks noGrp="1"/>
          </p:cNvSpPr>
          <p:nvPr>
            <p:ph type="ftr" sz="quarter" idx="11"/>
          </p:nvPr>
        </p:nvSpPr>
        <p:spPr/>
        <p:txBody>
          <a:bodyPr/>
          <a:lstStyle/>
          <a:p>
            <a:endParaRPr lang="el-GR">
              <a:solidFill>
                <a:srgbClr val="696464"/>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2745071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FFC431D-220E-477C-BCF6-F31629666A0E}" type="datetime1">
              <a:rPr lang="el-GR" smtClean="0">
                <a:solidFill>
                  <a:srgbClr val="696464"/>
                </a:solidFill>
              </a:rPr>
              <a:pPr/>
              <a:t>2/12/2016</a:t>
            </a:fld>
            <a:endParaRPr lang="el-GR">
              <a:solidFill>
                <a:srgbClr val="696464"/>
              </a:solidFill>
            </a:endParaRPr>
          </a:p>
        </p:txBody>
      </p:sp>
      <p:sp>
        <p:nvSpPr>
          <p:cNvPr id="5" name="4 - Θέση υποσέλιδου"/>
          <p:cNvSpPr>
            <a:spLocks noGrp="1"/>
          </p:cNvSpPr>
          <p:nvPr>
            <p:ph type="ftr" sz="quarter" idx="11"/>
          </p:nvPr>
        </p:nvSpPr>
        <p:spPr/>
        <p:txBody>
          <a:bodyPr/>
          <a:lstStyle/>
          <a:p>
            <a:endParaRPr lang="el-GR">
              <a:solidFill>
                <a:srgbClr val="696464"/>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9679394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A7C02768-F510-4319-AE72-D1620063F025}" type="datetime1">
              <a:rPr lang="el-GR" smtClean="0">
                <a:solidFill>
                  <a:srgbClr val="696464"/>
                </a:solidFill>
              </a:rPr>
              <a:pPr/>
              <a:t>2/12/2016</a:t>
            </a:fld>
            <a:endParaRPr lang="el-GR">
              <a:solidFill>
                <a:srgbClr val="696464"/>
              </a:solidFill>
            </a:endParaRPr>
          </a:p>
        </p:txBody>
      </p:sp>
      <p:sp>
        <p:nvSpPr>
          <p:cNvPr id="17" name="16 - Θέση υποσέλιδου"/>
          <p:cNvSpPr>
            <a:spLocks noGrp="1"/>
          </p:cNvSpPr>
          <p:nvPr>
            <p:ph type="ftr" sz="quarter" idx="11"/>
          </p:nvPr>
        </p:nvSpPr>
        <p:spPr/>
        <p:txBody>
          <a:bodyPr/>
          <a:lstStyle/>
          <a:p>
            <a:endParaRPr lang="el-GR">
              <a:solidFill>
                <a:srgbClr val="696464"/>
              </a:solidFill>
            </a:endParaRP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D3F1D1C4-C2D9-4231-9FB2-B2D9D97AA41D}" type="slidenum">
              <a:rPr lang="el-GR" smtClean="0"/>
              <a:pPr/>
              <a:t>‹#›</a:t>
            </a:fld>
            <a:endParaRPr lang="el-GR"/>
          </a:p>
        </p:txBody>
      </p:sp>
      <p:sp>
        <p:nvSpPr>
          <p:cNvPr id="7" name="6 - Ορθογώνιο"/>
          <p:cNvSpPr/>
          <p:nvPr/>
        </p:nvSpPr>
        <p:spPr>
          <a:xfrm>
            <a:off x="62931" y="1325587"/>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62931" y="126876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62931" y="284868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457200" y="1412776"/>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extLst>
      <p:ext uri="{BB962C8B-B14F-4D97-AF65-F5344CB8AC3E}">
        <p14:creationId xmlns:p14="http://schemas.microsoft.com/office/powerpoint/2010/main" val="3357576200"/>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0D4A1CB6-9EE2-4DBC-98F8-6794BF19BFCE}" type="datetime1">
              <a:rPr lang="el-GR" smtClean="0">
                <a:solidFill>
                  <a:srgbClr val="696464"/>
                </a:solidFill>
              </a:rPr>
              <a:pPr/>
              <a:t>2/12/2016</a:t>
            </a:fld>
            <a:endParaRPr lang="el-GR">
              <a:solidFill>
                <a:srgbClr val="696464"/>
              </a:solidFill>
            </a:endParaRPr>
          </a:p>
        </p:txBody>
      </p:sp>
      <p:sp>
        <p:nvSpPr>
          <p:cNvPr id="5" name="4 - Θέση υποσέλιδου"/>
          <p:cNvSpPr>
            <a:spLocks noGrp="1"/>
          </p:cNvSpPr>
          <p:nvPr>
            <p:ph type="ftr" sz="quarter" idx="11"/>
          </p:nvPr>
        </p:nvSpPr>
        <p:spPr/>
        <p:txBody>
          <a:bodyPr/>
          <a:lstStyle/>
          <a:p>
            <a:endParaRPr lang="el-GR">
              <a:solidFill>
                <a:srgbClr val="696464"/>
              </a:solidFill>
            </a:endParaRPr>
          </a:p>
        </p:txBody>
      </p:sp>
      <p:sp>
        <p:nvSpPr>
          <p:cNvPr id="6" name="5 - Θέση αριθμού διαφάνειας"/>
          <p:cNvSpPr>
            <a:spLocks noGrp="1"/>
          </p:cNvSpPr>
          <p:nvPr>
            <p:ph type="sldNum" sz="quarter" idx="12"/>
          </p:nvPr>
        </p:nvSpPr>
        <p:spPr>
          <a:xfrm>
            <a:off x="8532440" y="6210300"/>
            <a:ext cx="457200" cy="457200"/>
          </a:xfrm>
        </p:spPr>
        <p:txBody>
          <a:bodyPr/>
          <a:lstStyle/>
          <a:p>
            <a:fld id="{D3F1D1C4-C2D9-4231-9FB2-B2D9D97AA41D}" type="slidenum">
              <a:rPr lang="el-GR" smtClean="0"/>
              <a:pPr/>
              <a:t>‹#›</a:t>
            </a:fld>
            <a:endParaRPr lang="el-GR" dirty="0"/>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5 - Θέση αριθμού διαφάνειας"/>
          <p:cNvSpPr txBox="1">
            <a:spLocks/>
          </p:cNvSpPr>
          <p:nvPr userDrawn="1"/>
        </p:nvSpPr>
        <p:spPr>
          <a:xfrm>
            <a:off x="8507288" y="6241968"/>
            <a:ext cx="457200" cy="457200"/>
          </a:xfrm>
          <a:prstGeom prst="ellipse">
            <a:avLst/>
          </a:prstGeom>
          <a:solidFill>
            <a:schemeClr val="accent1"/>
          </a:solidFill>
        </p:spPr>
        <p:txBody>
          <a:bodyPr wrap="none" lIns="0" tIns="0" rIns="0" bIns="0" anchor="ctr" anchorCtr="1">
            <a:noAutofit/>
          </a:bodyPr>
          <a:lstStyle>
            <a:defPPr>
              <a:defRPr lang="el-GR"/>
            </a:defPPr>
            <a:lvl1pPr marL="0" algn="ctr" defTabSz="914400" rtl="0" eaLnBrk="1" latinLnBrk="0" hangingPunct="1">
              <a:defRPr kumimoji="0" sz="1400" kern="1200">
                <a:solidFill>
                  <a:srgbClr val="FFFFFF"/>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fld id="{D3F1D1C4-C2D9-4231-9FB2-B2D9D97AA41D}" type="slidenum">
              <a:rPr lang="el-GR" smtClean="0"/>
              <a:pPr fontAlgn="auto">
                <a:spcBef>
                  <a:spcPts val="0"/>
                </a:spcBef>
                <a:spcAft>
                  <a:spcPts val="0"/>
                </a:spcAft>
              </a:pPr>
              <a:t>‹#›</a:t>
            </a:fld>
            <a:endParaRPr lang="el-G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09162" y="6187322"/>
            <a:ext cx="2379262" cy="566491"/>
          </a:xfrm>
          <a:prstGeom prst="rect">
            <a:avLst/>
          </a:prstGeom>
        </p:spPr>
      </p:pic>
      <p:pic>
        <p:nvPicPr>
          <p:cNvPr id="10" name="Picture 18" descr="pl"/>
          <p:cNvPicPr>
            <a:picLocks noChangeAspect="1" noChangeArrowheads="1"/>
          </p:cNvPicPr>
          <p:nvPr userDrawn="1">
            <p:custDataLst>
              <p:tags r:id="rId1"/>
            </p:custDataLst>
          </p:nvPr>
        </p:nvPicPr>
        <p:blipFill>
          <a:blip r:embed="rId4">
            <a:clrChange>
              <a:clrFrom>
                <a:srgbClr val="FFFFFF"/>
              </a:clrFrom>
              <a:clrTo>
                <a:srgbClr val="FFFFFF">
                  <a:alpha val="0"/>
                </a:srgbClr>
              </a:clrTo>
            </a:clrChange>
          </a:blip>
          <a:srcRect r="27849"/>
          <a:stretch>
            <a:fillRect/>
          </a:stretch>
        </p:blipFill>
        <p:spPr bwMode="auto">
          <a:xfrm>
            <a:off x="219952" y="6237312"/>
            <a:ext cx="1487071" cy="386785"/>
          </a:xfrm>
          <a:prstGeom prst="rect">
            <a:avLst/>
          </a:prstGeom>
          <a:noFill/>
          <a:ln w="9525">
            <a:noFill/>
            <a:miter lim="800000"/>
            <a:headEnd/>
            <a:tailEnd/>
          </a:ln>
        </p:spPr>
      </p:pic>
    </p:spTree>
    <p:extLst>
      <p:ext uri="{BB962C8B-B14F-4D97-AF65-F5344CB8AC3E}">
        <p14:creationId xmlns:p14="http://schemas.microsoft.com/office/powerpoint/2010/main" val="5825988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CAE2378-7922-468D-A2B7-EAC67D899D20}" type="datetime1">
              <a:rPr lang="el-GR" smtClean="0">
                <a:solidFill>
                  <a:srgbClr val="696464"/>
                </a:solidFill>
              </a:rPr>
              <a:pPr/>
              <a:t>2/12/2016</a:t>
            </a:fld>
            <a:endParaRPr lang="el-GR">
              <a:solidFill>
                <a:srgbClr val="696464"/>
              </a:solidFill>
            </a:endParaRP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solidFill>
                <a:srgbClr val="696464"/>
              </a:solidFill>
            </a:endParaRP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668646311"/>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57ABDEE4-33C9-43DB-BB1F-1BB80575A1C2}" type="datetime1">
              <a:rPr lang="el-GR" smtClean="0">
                <a:solidFill>
                  <a:srgbClr val="696464"/>
                </a:solidFill>
              </a:rPr>
              <a:pPr/>
              <a:t>2/12/2016</a:t>
            </a:fld>
            <a:endParaRPr lang="el-GR">
              <a:solidFill>
                <a:srgbClr val="696464"/>
              </a:solidFill>
            </a:endParaRPr>
          </a:p>
        </p:txBody>
      </p:sp>
      <p:sp>
        <p:nvSpPr>
          <p:cNvPr id="6" name="5 - Θέση υποσέλιδου"/>
          <p:cNvSpPr>
            <a:spLocks noGrp="1"/>
          </p:cNvSpPr>
          <p:nvPr>
            <p:ph type="ftr" sz="quarter" idx="11"/>
          </p:nvPr>
        </p:nvSpPr>
        <p:spPr/>
        <p:txBody>
          <a:bodyPr/>
          <a:lstStyle/>
          <a:p>
            <a:endParaRPr lang="el-GR">
              <a:solidFill>
                <a:srgbClr val="696464"/>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975020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687B8066-5543-4CC5-B939-ED1AF2D3E293}" type="datetime1">
              <a:rPr lang="el-GR" smtClean="0">
                <a:solidFill>
                  <a:srgbClr val="696464"/>
                </a:solidFill>
              </a:rPr>
              <a:pPr/>
              <a:t>2/12/2016</a:t>
            </a:fld>
            <a:endParaRPr lang="el-GR">
              <a:solidFill>
                <a:srgbClr val="696464"/>
              </a:solidFill>
            </a:endParaRPr>
          </a:p>
        </p:txBody>
      </p:sp>
      <p:sp>
        <p:nvSpPr>
          <p:cNvPr id="8" name="7 - Θέση υποσέλιδου"/>
          <p:cNvSpPr>
            <a:spLocks noGrp="1"/>
          </p:cNvSpPr>
          <p:nvPr>
            <p:ph type="ftr" sz="quarter" idx="11"/>
          </p:nvPr>
        </p:nvSpPr>
        <p:spPr/>
        <p:txBody>
          <a:bodyPr/>
          <a:lstStyle/>
          <a:p>
            <a:endParaRPr lang="el-GR">
              <a:solidFill>
                <a:srgbClr val="696464"/>
              </a:solidFill>
            </a:endParaRP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17132641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00909B1-F83C-412E-949A-C35E2BE36A4D}" type="datetime1">
              <a:rPr lang="el-GR" smtClean="0">
                <a:solidFill>
                  <a:srgbClr val="696464"/>
                </a:solidFill>
              </a:rPr>
              <a:pPr/>
              <a:t>2/12/2016</a:t>
            </a:fld>
            <a:endParaRPr lang="el-GR">
              <a:solidFill>
                <a:srgbClr val="696464"/>
              </a:solidFill>
            </a:endParaRPr>
          </a:p>
        </p:txBody>
      </p:sp>
      <p:sp>
        <p:nvSpPr>
          <p:cNvPr id="4" name="3 - Θέση υποσέλιδου"/>
          <p:cNvSpPr>
            <a:spLocks noGrp="1"/>
          </p:cNvSpPr>
          <p:nvPr>
            <p:ph type="ftr" sz="quarter" idx="11"/>
          </p:nvPr>
        </p:nvSpPr>
        <p:spPr/>
        <p:txBody>
          <a:bodyPr/>
          <a:lstStyle/>
          <a:p>
            <a:endParaRPr lang="el-GR">
              <a:solidFill>
                <a:srgbClr val="696464"/>
              </a:solidFill>
            </a:endParaRP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73577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3 - Θέση ημερομηνίας"/>
          <p:cNvSpPr>
            <a:spLocks noGrp="1"/>
          </p:cNvSpPr>
          <p:nvPr>
            <p:ph type="dt" sz="half" idx="10"/>
          </p:nvPr>
        </p:nvSpPr>
        <p:spPr/>
        <p:txBody>
          <a:bodyPr/>
          <a:lstStyle/>
          <a:p>
            <a:pPr>
              <a:defRPr/>
            </a:pPr>
            <a:fld id="{D9A563A0-2166-46C8-9AE5-FEEACA54E4C1}" type="datetimeFigureOut">
              <a:rPr lang="el-GR" smtClean="0"/>
              <a:pPr>
                <a:defRPr/>
              </a:pPr>
              <a:t>2/12/2016</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pPr>
              <a:defRPr/>
            </a:pPr>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228E6153-84BF-4F2F-BCAF-AC2842CEECA8}" type="slidenum">
              <a:rPr lang="el-GR" altLang="el-GR" smtClean="0"/>
              <a:pPr/>
              <a:t>‹#›</a:t>
            </a:fld>
            <a:endParaRPr lang="el-GR" altLang="el-G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9095F21-A8B0-49F3-80F8-4071FD48CFE3}" type="datetime1">
              <a:rPr lang="el-GR" smtClean="0">
                <a:solidFill>
                  <a:srgbClr val="696464"/>
                </a:solidFill>
              </a:rPr>
              <a:pPr/>
              <a:t>2/12/2016</a:t>
            </a:fld>
            <a:endParaRPr lang="el-GR">
              <a:solidFill>
                <a:srgbClr val="696464"/>
              </a:solidFill>
            </a:endParaRPr>
          </a:p>
        </p:txBody>
      </p:sp>
      <p:sp>
        <p:nvSpPr>
          <p:cNvPr id="3" name="2 - Θέση υποσέλιδου"/>
          <p:cNvSpPr>
            <a:spLocks noGrp="1"/>
          </p:cNvSpPr>
          <p:nvPr>
            <p:ph type="ftr" sz="quarter" idx="11"/>
          </p:nvPr>
        </p:nvSpPr>
        <p:spPr/>
        <p:txBody>
          <a:bodyPr/>
          <a:lstStyle/>
          <a:p>
            <a:endParaRPr lang="el-GR">
              <a:solidFill>
                <a:srgbClr val="696464"/>
              </a:solidFill>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4881167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36A1CDC-2583-4519-A13D-598D0E212F0F}" type="datetime1">
              <a:rPr lang="el-GR" smtClean="0">
                <a:solidFill>
                  <a:srgbClr val="696464"/>
                </a:solidFill>
              </a:rPr>
              <a:pPr/>
              <a:t>2/12/2016</a:t>
            </a:fld>
            <a:endParaRPr lang="el-GR">
              <a:solidFill>
                <a:srgbClr val="696464"/>
              </a:solidFill>
            </a:endParaRPr>
          </a:p>
        </p:txBody>
      </p:sp>
      <p:sp>
        <p:nvSpPr>
          <p:cNvPr id="6" name="5 - Θέση υποσέλιδου"/>
          <p:cNvSpPr>
            <a:spLocks noGrp="1"/>
          </p:cNvSpPr>
          <p:nvPr>
            <p:ph type="ftr" sz="quarter" idx="11"/>
          </p:nvPr>
        </p:nvSpPr>
        <p:spPr/>
        <p:txBody>
          <a:bodyPr/>
          <a:lstStyle/>
          <a:p>
            <a:endParaRPr lang="el-GR">
              <a:solidFill>
                <a:srgbClr val="696464"/>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25425464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781C16C-11FF-4C19-AB42-F75151F7B02A}" type="datetime1">
              <a:rPr lang="el-GR" smtClean="0">
                <a:solidFill>
                  <a:srgbClr val="696464"/>
                </a:solidFill>
              </a:rPr>
              <a:pPr/>
              <a:t>2/12/2016</a:t>
            </a:fld>
            <a:endParaRPr lang="el-GR">
              <a:solidFill>
                <a:srgbClr val="696464"/>
              </a:solidFill>
            </a:endParaRP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solidFill>
                <a:srgbClr val="696464"/>
              </a:solidFill>
            </a:endParaRP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39536629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D805EED-25E8-42AB-AFF9-E89E043CC51F}" type="datetime1">
              <a:rPr lang="el-GR" smtClean="0">
                <a:solidFill>
                  <a:srgbClr val="696464"/>
                </a:solidFill>
              </a:rPr>
              <a:pPr/>
              <a:t>2/12/2016</a:t>
            </a:fld>
            <a:endParaRPr lang="el-GR">
              <a:solidFill>
                <a:srgbClr val="696464"/>
              </a:solidFill>
            </a:endParaRPr>
          </a:p>
        </p:txBody>
      </p:sp>
      <p:sp>
        <p:nvSpPr>
          <p:cNvPr id="5" name="4 - Θέση υποσέλιδου"/>
          <p:cNvSpPr>
            <a:spLocks noGrp="1"/>
          </p:cNvSpPr>
          <p:nvPr>
            <p:ph type="ftr" sz="quarter" idx="11"/>
          </p:nvPr>
        </p:nvSpPr>
        <p:spPr/>
        <p:txBody>
          <a:bodyPr/>
          <a:lstStyle/>
          <a:p>
            <a:endParaRPr lang="el-GR">
              <a:solidFill>
                <a:srgbClr val="696464"/>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3365869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FFC431D-220E-477C-BCF6-F31629666A0E}" type="datetime1">
              <a:rPr lang="el-GR" smtClean="0">
                <a:solidFill>
                  <a:srgbClr val="696464"/>
                </a:solidFill>
              </a:rPr>
              <a:pPr/>
              <a:t>2/12/2016</a:t>
            </a:fld>
            <a:endParaRPr lang="el-GR">
              <a:solidFill>
                <a:srgbClr val="696464"/>
              </a:solidFill>
            </a:endParaRPr>
          </a:p>
        </p:txBody>
      </p:sp>
      <p:sp>
        <p:nvSpPr>
          <p:cNvPr id="5" name="4 - Θέση υποσέλιδου"/>
          <p:cNvSpPr>
            <a:spLocks noGrp="1"/>
          </p:cNvSpPr>
          <p:nvPr>
            <p:ph type="ftr" sz="quarter" idx="11"/>
          </p:nvPr>
        </p:nvSpPr>
        <p:spPr/>
        <p:txBody>
          <a:bodyPr/>
          <a:lstStyle/>
          <a:p>
            <a:endParaRPr lang="el-GR">
              <a:solidFill>
                <a:srgbClr val="696464"/>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72848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n-US" smtClean="0"/>
              <a:t>Click to edit Master title style</a:t>
            </a:r>
            <a:endParaRPr kumimoji="0" lang="en-US"/>
          </a:p>
        </p:txBody>
      </p:sp>
      <p:sp>
        <p:nvSpPr>
          <p:cNvPr id="5" name="4 - Θέση ημερομηνίας"/>
          <p:cNvSpPr>
            <a:spLocks noGrp="1"/>
          </p:cNvSpPr>
          <p:nvPr>
            <p:ph type="dt" sz="half" idx="10"/>
          </p:nvPr>
        </p:nvSpPr>
        <p:spPr/>
        <p:txBody>
          <a:bodyPr/>
          <a:lstStyle/>
          <a:p>
            <a:pPr>
              <a:defRPr/>
            </a:pPr>
            <a:fld id="{D9A563A0-2166-46C8-9AE5-FEEACA54E4C1}" type="datetimeFigureOut">
              <a:rPr lang="el-GR" smtClean="0"/>
              <a:pPr>
                <a:defRPr/>
              </a:pPr>
              <a:t>2/12/2016</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fld id="{228E6153-84BF-4F2F-BCAF-AC2842CEECA8}" type="slidenum">
              <a:rPr lang="el-GR" altLang="el-GR" smtClean="0"/>
              <a:pPr/>
              <a:t>‹#›</a:t>
            </a:fld>
            <a:endParaRPr lang="el-GR" alt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6 - Θέση ημερομηνίας"/>
          <p:cNvSpPr>
            <a:spLocks noGrp="1"/>
          </p:cNvSpPr>
          <p:nvPr>
            <p:ph type="dt" sz="half" idx="10"/>
          </p:nvPr>
        </p:nvSpPr>
        <p:spPr/>
        <p:txBody>
          <a:bodyPr/>
          <a:lstStyle/>
          <a:p>
            <a:pPr>
              <a:defRPr/>
            </a:pPr>
            <a:fld id="{D9A563A0-2166-46C8-9AE5-FEEACA54E4C1}" type="datetimeFigureOut">
              <a:rPr lang="el-GR" smtClean="0"/>
              <a:pPr>
                <a:defRPr/>
              </a:pPr>
              <a:t>2/12/2016</a:t>
            </a:fld>
            <a:endParaRPr lang="el-GR"/>
          </a:p>
        </p:txBody>
      </p:sp>
      <p:sp>
        <p:nvSpPr>
          <p:cNvPr id="8" name="7 - Θέση υποσέλιδου"/>
          <p:cNvSpPr>
            <a:spLocks noGrp="1"/>
          </p:cNvSpPr>
          <p:nvPr>
            <p:ph type="ftr" sz="quarter" idx="11"/>
          </p:nvPr>
        </p:nvSpPr>
        <p:spPr/>
        <p:txBody>
          <a:bodyPr/>
          <a:lstStyle/>
          <a:p>
            <a:pPr>
              <a:defRPr/>
            </a:pPr>
            <a:endParaRPr lang="el-GR"/>
          </a:p>
        </p:txBody>
      </p:sp>
      <p:sp>
        <p:nvSpPr>
          <p:cNvPr id="9" name="8 - Θέση αριθμού διαφάνειας"/>
          <p:cNvSpPr>
            <a:spLocks noGrp="1"/>
          </p:cNvSpPr>
          <p:nvPr>
            <p:ph type="sldNum" sz="quarter" idx="12"/>
          </p:nvPr>
        </p:nvSpPr>
        <p:spPr/>
        <p:txBody>
          <a:bodyPr/>
          <a:lstStyle/>
          <a:p>
            <a:fld id="{228E6153-84BF-4F2F-BCAF-AC2842CEECA8}" type="slidenum">
              <a:rPr lang="el-GR" altLang="el-GR" smtClean="0"/>
              <a:pPr/>
              <a:t>‹#›</a:t>
            </a:fld>
            <a:endParaRPr lang="el-GR" alt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n-US" smtClean="0"/>
              <a:t>Click to edit Master title style</a:t>
            </a:r>
            <a:endParaRPr kumimoji="0" lang="en-US"/>
          </a:p>
        </p:txBody>
      </p:sp>
      <p:sp>
        <p:nvSpPr>
          <p:cNvPr id="3" name="2 - Θέση ημερομηνίας"/>
          <p:cNvSpPr>
            <a:spLocks noGrp="1"/>
          </p:cNvSpPr>
          <p:nvPr>
            <p:ph type="dt" sz="half" idx="10"/>
          </p:nvPr>
        </p:nvSpPr>
        <p:spPr/>
        <p:txBody>
          <a:bodyPr/>
          <a:lstStyle/>
          <a:p>
            <a:pPr>
              <a:defRPr/>
            </a:pPr>
            <a:fld id="{D9A563A0-2166-46C8-9AE5-FEEACA54E4C1}" type="datetimeFigureOut">
              <a:rPr lang="el-GR" smtClean="0"/>
              <a:pPr>
                <a:defRPr/>
              </a:pPr>
              <a:t>2/12/2016</a:t>
            </a:fld>
            <a:endParaRPr lang="el-GR"/>
          </a:p>
        </p:txBody>
      </p:sp>
      <p:sp>
        <p:nvSpPr>
          <p:cNvPr id="4" name="3 - Θέση υποσέλιδου"/>
          <p:cNvSpPr>
            <a:spLocks noGrp="1"/>
          </p:cNvSpPr>
          <p:nvPr>
            <p:ph type="ftr" sz="quarter" idx="11"/>
          </p:nvPr>
        </p:nvSpPr>
        <p:spPr/>
        <p:txBody>
          <a:bodyPr/>
          <a:lstStyle/>
          <a:p>
            <a:pPr>
              <a:defRPr/>
            </a:pPr>
            <a:endParaRPr lang="el-GR"/>
          </a:p>
        </p:txBody>
      </p:sp>
      <p:sp>
        <p:nvSpPr>
          <p:cNvPr id="5" name="4 - Θέση αριθμού διαφάνειας"/>
          <p:cNvSpPr>
            <a:spLocks noGrp="1"/>
          </p:cNvSpPr>
          <p:nvPr>
            <p:ph type="sldNum" sz="quarter" idx="12"/>
          </p:nvPr>
        </p:nvSpPr>
        <p:spPr/>
        <p:txBody>
          <a:bodyPr/>
          <a:lstStyle/>
          <a:p>
            <a:fld id="{228E6153-84BF-4F2F-BCAF-AC2842CEECA8}" type="slidenum">
              <a:rPr lang="el-GR" altLang="el-GR" smtClean="0"/>
              <a:pPr/>
              <a:t>‹#›</a:t>
            </a:fld>
            <a:endParaRPr lang="el-GR" altLang="el-G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fld id="{D9A563A0-2166-46C8-9AE5-FEEACA54E4C1}" type="datetimeFigureOut">
              <a:rPr lang="el-GR" smtClean="0"/>
              <a:pPr>
                <a:defRPr/>
              </a:pPr>
              <a:t>2/12/2016</a:t>
            </a:fld>
            <a:endParaRPr lang="el-GR"/>
          </a:p>
        </p:txBody>
      </p:sp>
      <p:sp>
        <p:nvSpPr>
          <p:cNvPr id="3" name="2 - Θέση υποσέλιδου"/>
          <p:cNvSpPr>
            <a:spLocks noGrp="1"/>
          </p:cNvSpPr>
          <p:nvPr>
            <p:ph type="ftr" sz="quarter" idx="11"/>
          </p:nvPr>
        </p:nvSpPr>
        <p:spPr/>
        <p:txBody>
          <a:bodyPr/>
          <a:lstStyle/>
          <a:p>
            <a:pPr>
              <a:defRPr/>
            </a:pPr>
            <a:endParaRPr lang="el-GR"/>
          </a:p>
        </p:txBody>
      </p:sp>
      <p:sp>
        <p:nvSpPr>
          <p:cNvPr id="4" name="3 - Θέση αριθμού διαφάνειας"/>
          <p:cNvSpPr>
            <a:spLocks noGrp="1"/>
          </p:cNvSpPr>
          <p:nvPr>
            <p:ph type="sldNum" sz="quarter" idx="12"/>
          </p:nvPr>
        </p:nvSpPr>
        <p:spPr/>
        <p:txBody>
          <a:bodyPr/>
          <a:lstStyle/>
          <a:p>
            <a:fld id="{228E6153-84BF-4F2F-BCAF-AC2842CEECA8}" type="slidenum">
              <a:rPr lang="el-GR" altLang="el-GR" smtClean="0"/>
              <a:pPr/>
              <a:t>‹#›</a:t>
            </a:fld>
            <a:endParaRPr lang="el-GR"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4 - Θέση ημερομηνίας"/>
          <p:cNvSpPr>
            <a:spLocks noGrp="1"/>
          </p:cNvSpPr>
          <p:nvPr>
            <p:ph type="dt" sz="half" idx="10"/>
          </p:nvPr>
        </p:nvSpPr>
        <p:spPr/>
        <p:txBody>
          <a:bodyPr/>
          <a:lstStyle/>
          <a:p>
            <a:pPr>
              <a:defRPr/>
            </a:pPr>
            <a:fld id="{D9A563A0-2166-46C8-9AE5-FEEACA54E4C1}" type="datetimeFigureOut">
              <a:rPr lang="el-GR" smtClean="0"/>
              <a:pPr>
                <a:defRPr/>
              </a:pPr>
              <a:t>2/12/2016</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fld id="{228E6153-84BF-4F2F-BCAF-AC2842CEECA8}" type="slidenum">
              <a:rPr lang="el-GR" altLang="el-GR" smtClean="0"/>
              <a:pPr/>
              <a:t>‹#›</a:t>
            </a:fld>
            <a:endParaRPr lang="el-GR" alt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4 - Θέση ημερομηνίας"/>
          <p:cNvSpPr>
            <a:spLocks noGrp="1"/>
          </p:cNvSpPr>
          <p:nvPr>
            <p:ph type="dt" sz="half" idx="10"/>
          </p:nvPr>
        </p:nvSpPr>
        <p:spPr/>
        <p:txBody>
          <a:bodyPr/>
          <a:lstStyle/>
          <a:p>
            <a:pPr>
              <a:defRPr/>
            </a:pPr>
            <a:fld id="{D9A563A0-2166-46C8-9AE5-FEEACA54E4C1}" type="datetimeFigureOut">
              <a:rPr lang="el-GR" smtClean="0"/>
              <a:pPr>
                <a:defRPr/>
              </a:pPr>
              <a:t>2/12/2016</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pPr>
              <a:defRPr/>
            </a:pPr>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228E6153-84BF-4F2F-BCAF-AC2842CEECA8}" type="slidenum">
              <a:rPr lang="el-GR" altLang="el-GR" smtClean="0"/>
              <a:pPr/>
              <a:t>‹#›</a:t>
            </a:fld>
            <a:endParaRPr lang="el-GR" alt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dirty="0" err="1" smtClean="0"/>
              <a:t>Kλικ</a:t>
            </a:r>
            <a:r>
              <a:rPr kumimoji="0" lang="el-GR" dirty="0" smtClean="0"/>
              <a:t> για επεξεργασία του τίτλου</a:t>
            </a:r>
            <a:endParaRPr kumimoji="0" lang="en-US" dirty="0"/>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dirty="0" err="1" smtClean="0"/>
              <a:t>Kλικ</a:t>
            </a:r>
            <a:r>
              <a:rPr kumimoji="0" lang="el-GR" dirty="0" smtClean="0"/>
              <a:t> για επεξεργασία των στυλ του υποδείγματος</a:t>
            </a:r>
          </a:p>
          <a:p>
            <a:pPr lvl="1" eaLnBrk="1" latinLnBrk="0" hangingPunct="1"/>
            <a:r>
              <a:rPr kumimoji="0" lang="el-GR" dirty="0" smtClean="0"/>
              <a:t>Δεύτερου επιπέδου</a:t>
            </a:r>
          </a:p>
          <a:p>
            <a:pPr lvl="2" eaLnBrk="1" latinLnBrk="0" hangingPunct="1"/>
            <a:r>
              <a:rPr kumimoji="0" lang="el-GR" dirty="0" smtClean="0"/>
              <a:t>Τρίτου επιπέδου</a:t>
            </a:r>
          </a:p>
          <a:p>
            <a:pPr lvl="3" eaLnBrk="1" latinLnBrk="0" hangingPunct="1"/>
            <a:r>
              <a:rPr kumimoji="0" lang="el-GR" dirty="0" smtClean="0"/>
              <a:t>Τέταρτου επιπέδου</a:t>
            </a:r>
          </a:p>
          <a:p>
            <a:pPr lvl="4" eaLnBrk="1" latinLnBrk="0" hangingPunct="1"/>
            <a:r>
              <a:rPr kumimoji="0" lang="el-GR" dirty="0" smtClean="0"/>
              <a:t>Πέμπτου επιπέδου</a:t>
            </a:r>
            <a:endParaRPr kumimoji="0" lang="en-US" dirty="0"/>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D9A563A0-2166-46C8-9AE5-FEEACA54E4C1}" type="datetimeFigureOut">
              <a:rPr lang="el-GR" smtClean="0"/>
              <a:pPr>
                <a:defRPr/>
              </a:pPr>
              <a:t>2/12/2016</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28E6153-84BF-4F2F-BCAF-AC2842CEECA8}" type="slidenum">
              <a:rPr lang="el-GR" altLang="el-GR" smtClean="0"/>
              <a:pPr/>
              <a:t>‹#›</a:t>
            </a:fld>
            <a:endParaRPr lang="el-GR" altLang="el-GR"/>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49" r:id="rId12"/>
  </p:sldLayoutIdLst>
  <p:timing>
    <p:tnLst>
      <p:par>
        <p:cTn id="1" dur="indefinite" restart="never" nodeType="tmRoot"/>
      </p:par>
    </p:tnLst>
  </p:timing>
  <p:txStyles>
    <p:titleStyle>
      <a:lvl1pPr algn="l" rtl="0" eaLnBrk="1" latinLnBrk="0" hangingPunct="1">
        <a:spcBef>
          <a:spcPct val="0"/>
        </a:spcBef>
        <a:buNone/>
        <a:defRPr kumimoji="0" sz="3600" kern="1200">
          <a:solidFill>
            <a:schemeClr val="accent2">
              <a:lumMod val="75000"/>
            </a:schemeClr>
          </a:solidFill>
          <a:latin typeface="+mn-lt"/>
          <a:ea typeface="+mj-ea"/>
          <a:cs typeface="+mj-cs"/>
        </a:defRPr>
      </a:lvl1pPr>
    </p:titleStyle>
    <p:bodyStyle>
      <a:lvl1pPr marL="274320" indent="-274320" algn="l" rtl="0" eaLnBrk="1" latinLnBrk="0" hangingPunct="1">
        <a:lnSpc>
          <a:spcPct val="130000"/>
        </a:lnSpc>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lnSpc>
          <a:spcPct val="130000"/>
        </a:lnSpc>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lnSpc>
          <a:spcPct val="130000"/>
        </a:lnSpc>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lnSpc>
          <a:spcPct val="130000"/>
        </a:lnSpc>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lnSpc>
          <a:spcPct val="130000"/>
        </a:lnSpc>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fontAlgn="auto">
              <a:spcBef>
                <a:spcPts val="0"/>
              </a:spcBef>
              <a:spcAft>
                <a:spcPts val="0"/>
              </a:spcAft>
            </a:pPr>
            <a:fld id="{CC0AB03F-CD8E-461C-927B-867CA4395743}" type="datetime1">
              <a:rPr lang="el-GR" smtClean="0">
                <a:solidFill>
                  <a:srgbClr val="696464"/>
                </a:solidFill>
                <a:latin typeface="Cambria"/>
                <a:cs typeface="+mn-cs"/>
              </a:rPr>
              <a:pPr fontAlgn="auto">
                <a:spcBef>
                  <a:spcPts val="0"/>
                </a:spcBef>
                <a:spcAft>
                  <a:spcPts val="0"/>
                </a:spcAft>
              </a:pPr>
              <a:t>2/12/2016</a:t>
            </a:fld>
            <a:endParaRPr lang="el-GR">
              <a:solidFill>
                <a:srgbClr val="696464"/>
              </a:solidFill>
              <a:latin typeface="Cambria"/>
              <a:cs typeface="+mn-cs"/>
            </a:endParaRP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fontAlgn="auto">
              <a:spcBef>
                <a:spcPts val="0"/>
              </a:spcBef>
              <a:spcAft>
                <a:spcPts val="0"/>
              </a:spcAft>
            </a:pPr>
            <a:endParaRPr lang="el-GR">
              <a:solidFill>
                <a:srgbClr val="696464"/>
              </a:solidFill>
              <a:latin typeface="Cambria"/>
              <a:cs typeface="+mn-cs"/>
            </a:endParaRP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fontAlgn="auto">
              <a:spcBef>
                <a:spcPts val="0"/>
              </a:spcBef>
              <a:spcAft>
                <a:spcPts val="0"/>
              </a:spcAft>
            </a:pPr>
            <a:fld id="{D3F1D1C4-C2D9-4231-9FB2-B2D9D97AA41D}" type="slidenum">
              <a:rPr lang="el-GR" smtClean="0"/>
              <a:pPr fontAlgn="auto">
                <a:spcBef>
                  <a:spcPts val="0"/>
                </a:spcBef>
                <a:spcAft>
                  <a:spcPts val="0"/>
                </a:spcAft>
              </a:pPr>
              <a:t>‹#›</a:t>
            </a:fld>
            <a:endParaRPr lang="el-GR"/>
          </a:p>
        </p:txBody>
      </p:sp>
    </p:spTree>
    <p:extLst>
      <p:ext uri="{BB962C8B-B14F-4D97-AF65-F5344CB8AC3E}">
        <p14:creationId xmlns:p14="http://schemas.microsoft.com/office/powerpoint/2010/main" val="3073654666"/>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fontAlgn="auto">
              <a:spcBef>
                <a:spcPts val="0"/>
              </a:spcBef>
              <a:spcAft>
                <a:spcPts val="0"/>
              </a:spcAft>
            </a:pPr>
            <a:fld id="{CC0AB03F-CD8E-461C-927B-867CA4395743}" type="datetime1">
              <a:rPr lang="el-GR" smtClean="0">
                <a:solidFill>
                  <a:srgbClr val="696464"/>
                </a:solidFill>
                <a:latin typeface="Cambria"/>
                <a:cs typeface="+mn-cs"/>
              </a:rPr>
              <a:pPr fontAlgn="auto">
                <a:spcBef>
                  <a:spcPts val="0"/>
                </a:spcBef>
                <a:spcAft>
                  <a:spcPts val="0"/>
                </a:spcAft>
              </a:pPr>
              <a:t>2/12/2016</a:t>
            </a:fld>
            <a:endParaRPr lang="el-GR">
              <a:solidFill>
                <a:srgbClr val="696464"/>
              </a:solidFill>
              <a:latin typeface="Cambria"/>
              <a:cs typeface="+mn-cs"/>
            </a:endParaRP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fontAlgn="auto">
              <a:spcBef>
                <a:spcPts val="0"/>
              </a:spcBef>
              <a:spcAft>
                <a:spcPts val="0"/>
              </a:spcAft>
            </a:pPr>
            <a:endParaRPr lang="el-GR">
              <a:solidFill>
                <a:srgbClr val="696464"/>
              </a:solidFill>
              <a:latin typeface="Cambria"/>
              <a:cs typeface="+mn-cs"/>
            </a:endParaRP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fontAlgn="auto">
              <a:spcBef>
                <a:spcPts val="0"/>
              </a:spcBef>
              <a:spcAft>
                <a:spcPts val="0"/>
              </a:spcAft>
            </a:pPr>
            <a:fld id="{D3F1D1C4-C2D9-4231-9FB2-B2D9D97AA41D}" type="slidenum">
              <a:rPr lang="el-GR" smtClean="0"/>
              <a:pPr fontAlgn="auto">
                <a:spcBef>
                  <a:spcPts val="0"/>
                </a:spcBef>
                <a:spcAft>
                  <a:spcPts val="0"/>
                </a:spcAft>
              </a:pPr>
              <a:t>‹#›</a:t>
            </a:fld>
            <a:endParaRPr lang="el-GR"/>
          </a:p>
        </p:txBody>
      </p:sp>
    </p:spTree>
    <p:extLst>
      <p:ext uri="{BB962C8B-B14F-4D97-AF65-F5344CB8AC3E}">
        <p14:creationId xmlns:p14="http://schemas.microsoft.com/office/powerpoint/2010/main" val="1856084995"/>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13.xml"/><Relationship Id="rId1" Type="http://schemas.openxmlformats.org/officeDocument/2006/relationships/tags" Target="../tags/tag4.xml"/><Relationship Id="rId5" Type="http://schemas.openxmlformats.org/officeDocument/2006/relationships/image" Target="../media/image5.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www.startupgreece.gov.gr/" TargetMode="External"/><Relationship Id="rId7" Type="http://schemas.openxmlformats.org/officeDocument/2006/relationships/hyperlink" Target="http://getbusy.gr/" TargetMode="External"/><Relationship Id="rId2" Type="http://schemas.openxmlformats.org/officeDocument/2006/relationships/notesSlide" Target="../notesSlides/notesSlide77.xml"/><Relationship Id="rId1" Type="http://schemas.openxmlformats.org/officeDocument/2006/relationships/slideLayout" Target="../slideLayouts/slideLayout2.xml"/><Relationship Id="rId6" Type="http://schemas.openxmlformats.org/officeDocument/2006/relationships/hyperlink" Target="http://www.businessportal.gr/onestopshop.php" TargetMode="External"/><Relationship Id="rId5" Type="http://schemas.openxmlformats.org/officeDocument/2006/relationships/hyperlink" Target="http://www.businessportal.gr/" TargetMode="External"/><Relationship Id="rId4" Type="http://schemas.openxmlformats.org/officeDocument/2006/relationships/hyperlink" Target="http://www.ggka.gr/"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4.xml"/><Relationship Id="rId1" Type="http://schemas.openxmlformats.org/officeDocument/2006/relationships/tags" Target="../tags/tag5.xml"/><Relationship Id="rId5" Type="http://schemas.openxmlformats.org/officeDocument/2006/relationships/image" Target="../media/image3.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1484784"/>
            <a:ext cx="7772400" cy="1470025"/>
          </a:xfrm>
        </p:spPr>
        <p:txBody>
          <a:bodyPr>
            <a:noAutofit/>
          </a:bodyPr>
          <a:lstStyle/>
          <a:p>
            <a:r>
              <a:rPr lang="el-GR" sz="3000" b="1" dirty="0">
                <a:solidFill>
                  <a:schemeClr val="bg1"/>
                </a:solidFill>
              </a:rPr>
              <a:t>ΒΑΣΙΚΕΣ ΑΡΧΕΣ ΕΠΙΧΕΙΡΗΜΑΤΙΚΗΣ </a:t>
            </a:r>
            <a:r>
              <a:rPr lang="el-GR" sz="3000" b="1" dirty="0" smtClean="0">
                <a:solidFill>
                  <a:schemeClr val="bg1"/>
                </a:solidFill>
              </a:rPr>
              <a:t>ΛΕΙΤΟΥΡΓΙΑΣ</a:t>
            </a:r>
            <a:endParaRPr lang="el-GR" sz="3000" b="1" dirty="0">
              <a:solidFill>
                <a:schemeClr val="bg1"/>
              </a:solidFill>
            </a:endParaRPr>
          </a:p>
        </p:txBody>
      </p:sp>
      <p:sp>
        <p:nvSpPr>
          <p:cNvPr id="6" name="5 - TextBox"/>
          <p:cNvSpPr txBox="1"/>
          <p:nvPr/>
        </p:nvSpPr>
        <p:spPr>
          <a:xfrm>
            <a:off x="1285852" y="4869160"/>
            <a:ext cx="6643733" cy="646331"/>
          </a:xfrm>
          <a:prstGeom prst="rect">
            <a:avLst/>
          </a:prstGeom>
          <a:noFill/>
        </p:spPr>
        <p:txBody>
          <a:bodyPr wrap="square" rtlCol="0">
            <a:spAutoFit/>
          </a:bodyPr>
          <a:lstStyle/>
          <a:p>
            <a:pPr algn="ctr" fontAlgn="auto">
              <a:spcBef>
                <a:spcPts val="0"/>
              </a:spcBef>
              <a:spcAft>
                <a:spcPts val="0"/>
              </a:spcAft>
            </a:pPr>
            <a:r>
              <a:rPr lang="el-GR" dirty="0">
                <a:solidFill>
                  <a:prstClr val="black"/>
                </a:solidFill>
                <a:latin typeface="Cambria"/>
                <a:cs typeface="+mn-cs"/>
              </a:rPr>
              <a:t>ΠΑΡΟΧΗ ΥΠΗΡΕΣΙΩΝ ΣΥΜΒΟΥΛΕΥΤΙΚΗΣ ΥΠΟΣΤΗΡΙΞΗΣ </a:t>
            </a:r>
          </a:p>
          <a:p>
            <a:pPr algn="ctr" fontAlgn="auto">
              <a:spcBef>
                <a:spcPts val="0"/>
              </a:spcBef>
              <a:spcAft>
                <a:spcPts val="0"/>
              </a:spcAft>
            </a:pPr>
            <a:r>
              <a:rPr lang="el-GR" dirty="0">
                <a:solidFill>
                  <a:prstClr val="black"/>
                </a:solidFill>
                <a:latin typeface="Cambria"/>
                <a:cs typeface="+mn-cs"/>
              </a:rPr>
              <a:t>5</a:t>
            </a:r>
            <a:r>
              <a:rPr lang="el-GR" dirty="0" smtClean="0">
                <a:solidFill>
                  <a:prstClr val="black"/>
                </a:solidFill>
                <a:latin typeface="Cambria"/>
                <a:cs typeface="+mn-cs"/>
              </a:rPr>
              <a:t>ος </a:t>
            </a:r>
            <a:r>
              <a:rPr lang="el-GR" dirty="0">
                <a:solidFill>
                  <a:prstClr val="black"/>
                </a:solidFill>
                <a:latin typeface="Cambria"/>
                <a:cs typeface="+mn-cs"/>
              </a:rPr>
              <a:t>Κύκλος Επιχειρηματικού Επιταχυντή </a:t>
            </a:r>
            <a:r>
              <a:rPr lang="el-GR" dirty="0" smtClean="0">
                <a:solidFill>
                  <a:prstClr val="black"/>
                </a:solidFill>
                <a:latin typeface="Cambria"/>
                <a:cs typeface="+mn-cs"/>
              </a:rPr>
              <a:t>“</a:t>
            </a:r>
            <a:r>
              <a:rPr lang="en-US" dirty="0" smtClean="0">
                <a:solidFill>
                  <a:prstClr val="black"/>
                </a:solidFill>
                <a:latin typeface="Cambria"/>
                <a:cs typeface="+mn-cs"/>
              </a:rPr>
              <a:t>Creative Industries</a:t>
            </a:r>
            <a:r>
              <a:rPr lang="el-GR" dirty="0" smtClean="0">
                <a:solidFill>
                  <a:prstClr val="black"/>
                </a:solidFill>
                <a:latin typeface="Cambria"/>
                <a:cs typeface="+mn-cs"/>
              </a:rPr>
              <a:t>”</a:t>
            </a:r>
            <a:endParaRPr lang="el-GR" dirty="0">
              <a:solidFill>
                <a:prstClr val="black"/>
              </a:solidFill>
              <a:latin typeface="Cambria"/>
              <a:cs typeface="+mn-cs"/>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6448" y="3140968"/>
            <a:ext cx="6351105" cy="1512168"/>
          </a:xfrm>
          <a:prstGeom prst="rect">
            <a:avLst/>
          </a:prstGeom>
        </p:spPr>
      </p:pic>
      <p:pic>
        <p:nvPicPr>
          <p:cNvPr id="8" name="Picture 18" descr="pl"/>
          <p:cNvPicPr>
            <a:picLocks noChangeAspect="1" noChangeArrowheads="1"/>
          </p:cNvPicPr>
          <p:nvPr>
            <p:custDataLst>
              <p:tags r:id="rId1"/>
            </p:custDataLst>
          </p:nvPr>
        </p:nvPicPr>
        <p:blipFill>
          <a:blip r:embed="rId4">
            <a:clrChange>
              <a:clrFrom>
                <a:srgbClr val="FFFFFF"/>
              </a:clrFrom>
              <a:clrTo>
                <a:srgbClr val="FFFFFF">
                  <a:alpha val="0"/>
                </a:srgbClr>
              </a:clrTo>
            </a:clrChange>
          </a:blip>
          <a:srcRect r="27849"/>
          <a:stretch>
            <a:fillRect/>
          </a:stretch>
        </p:blipFill>
        <p:spPr bwMode="auto">
          <a:xfrm>
            <a:off x="3426668" y="5949280"/>
            <a:ext cx="2369468" cy="616296"/>
          </a:xfrm>
          <a:prstGeom prst="rect">
            <a:avLst/>
          </a:prstGeom>
          <a:noFill/>
          <a:ln w="9525">
            <a:noFill/>
            <a:miter lim="800000"/>
            <a:headEnd/>
            <a:tailEnd/>
          </a:ln>
        </p:spPr>
      </p:pic>
      <p:pic>
        <p:nvPicPr>
          <p:cNvPr id="9" name="Picture 18" descr="KiNNO_Logo_2012"/>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16416" y="5949280"/>
            <a:ext cx="648072" cy="720080"/>
          </a:xfrm>
          <a:prstGeom prst="rect">
            <a:avLst/>
          </a:prstGeom>
          <a:noFill/>
          <a:ln>
            <a:noFill/>
          </a:ln>
        </p:spPr>
      </p:pic>
    </p:spTree>
    <p:extLst>
      <p:ext uri="{BB962C8B-B14F-4D97-AF65-F5344CB8AC3E}">
        <p14:creationId xmlns:p14="http://schemas.microsoft.com/office/powerpoint/2010/main" val="820233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9592" y="341784"/>
            <a:ext cx="7920880" cy="1143000"/>
          </a:xfrm>
        </p:spPr>
        <p:txBody>
          <a:bodyPr>
            <a:normAutofit fontScale="90000"/>
          </a:bodyPr>
          <a:lstStyle/>
          <a:p>
            <a:r>
              <a:rPr lang="el-GR" sz="4000" dirty="0"/>
              <a:t>Εισαγωγή στο περιβάλλον λειτουργίας μιας επιχείρησης – </a:t>
            </a:r>
            <a:r>
              <a:rPr lang="el-GR" dirty="0"/>
              <a:t/>
            </a:r>
            <a:br>
              <a:rPr lang="el-GR" dirty="0"/>
            </a:br>
            <a:r>
              <a:rPr lang="el-GR" sz="2000" dirty="0"/>
              <a:t>Βασικές έννοιες και ορισμοί </a:t>
            </a:r>
            <a:r>
              <a:rPr lang="el-GR" sz="2000" dirty="0" smtClean="0"/>
              <a:t>(</a:t>
            </a:r>
            <a:r>
              <a:rPr lang="en-US" sz="2000" dirty="0"/>
              <a:t>7</a:t>
            </a:r>
            <a:r>
              <a:rPr lang="el-GR" sz="2000" dirty="0" smtClean="0"/>
              <a:t>/</a:t>
            </a:r>
            <a:r>
              <a:rPr lang="en-US" sz="2000" dirty="0" smtClean="0"/>
              <a:t>7</a:t>
            </a:r>
            <a:r>
              <a:rPr lang="el-GR" sz="2000" dirty="0" smtClean="0"/>
              <a:t>)</a:t>
            </a:r>
            <a:endParaRPr lang="el-GR" sz="2000" dirty="0"/>
          </a:p>
        </p:txBody>
      </p:sp>
      <p:sp>
        <p:nvSpPr>
          <p:cNvPr id="15362" name="Content Placeholder 2"/>
          <p:cNvSpPr>
            <a:spLocks noGrp="1"/>
          </p:cNvSpPr>
          <p:nvPr>
            <p:ph sz="quarter" idx="1"/>
          </p:nvPr>
        </p:nvSpPr>
        <p:spPr>
          <a:xfrm>
            <a:off x="914400" y="1700808"/>
            <a:ext cx="7772400" cy="4572000"/>
          </a:xfrm>
        </p:spPr>
        <p:txBody>
          <a:bodyPr>
            <a:noAutofit/>
          </a:bodyPr>
          <a:lstStyle/>
          <a:p>
            <a:pPr algn="just" eaLnBrk="1" hangingPunct="1">
              <a:lnSpc>
                <a:spcPct val="140000"/>
              </a:lnSpc>
              <a:buFont typeface="Wingdings 2" panose="05020102010507070707" pitchFamily="18" charset="2"/>
              <a:buChar char=""/>
            </a:pPr>
            <a:r>
              <a:rPr lang="el-GR" altLang="el-GR" sz="1600" dirty="0" smtClean="0"/>
              <a:t>Βασικές αρχές της μεθοδολογίας:</a:t>
            </a:r>
            <a:endParaRPr lang="en-US" altLang="el-GR" sz="1600" dirty="0" smtClean="0"/>
          </a:p>
          <a:p>
            <a:pPr lvl="1" algn="just" eaLnBrk="1" hangingPunct="1">
              <a:lnSpc>
                <a:spcPct val="140000"/>
              </a:lnSpc>
              <a:buClr>
                <a:schemeClr val="accent2">
                  <a:lumMod val="75000"/>
                </a:schemeClr>
              </a:buClr>
            </a:pPr>
            <a:r>
              <a:rPr lang="el-GR" altLang="el-GR" sz="1400" dirty="0" smtClean="0"/>
              <a:t>Δημιουργία στενής επαφής με δυνητικούς πελάτες και συνεργάτες και λήψη ανατροφοδότησης σχετικά με τη τιμολόγηση του προϊόντος, τα κανάλια διανομής και το ίδιο το προϊόν</a:t>
            </a:r>
          </a:p>
          <a:p>
            <a:pPr lvl="1" algn="just" eaLnBrk="1" hangingPunct="1">
              <a:lnSpc>
                <a:spcPct val="140000"/>
              </a:lnSpc>
              <a:buClr>
                <a:schemeClr val="accent2">
                  <a:lumMod val="75000"/>
                </a:schemeClr>
              </a:buClr>
            </a:pPr>
            <a:r>
              <a:rPr lang="el-GR" altLang="el-GR" sz="1400" dirty="0" smtClean="0"/>
              <a:t>Προσδιορισμός των προβλημάτων που αντιμετωπίζουν οι υποψήφιοι πελάτες </a:t>
            </a:r>
          </a:p>
          <a:p>
            <a:pPr lvl="1" algn="just" eaLnBrk="1" hangingPunct="1">
              <a:lnSpc>
                <a:spcPct val="140000"/>
              </a:lnSpc>
              <a:buClr>
                <a:schemeClr val="accent2">
                  <a:lumMod val="75000"/>
                </a:schemeClr>
              </a:buClr>
            </a:pPr>
            <a:r>
              <a:rPr lang="el-GR" altLang="el-GR" sz="1400" dirty="0" smtClean="0"/>
              <a:t>Δημιουργία υποθέσεων δημιουργίας αξίας στον πελάτη στο πλαίσιο του καμβά επιχειρηματικού μοντέλου (</a:t>
            </a:r>
            <a:r>
              <a:rPr lang="el-GR" altLang="el-GR" sz="1400" dirty="0" err="1" smtClean="0"/>
              <a:t>business</a:t>
            </a:r>
            <a:r>
              <a:rPr lang="el-GR" altLang="el-GR" sz="1400" dirty="0" smtClean="0"/>
              <a:t> </a:t>
            </a:r>
            <a:r>
              <a:rPr lang="el-GR" altLang="el-GR" sz="1400" dirty="0" err="1" smtClean="0"/>
              <a:t>models</a:t>
            </a:r>
            <a:r>
              <a:rPr lang="el-GR" altLang="el-GR" sz="1400" dirty="0" smtClean="0"/>
              <a:t> </a:t>
            </a:r>
            <a:r>
              <a:rPr lang="el-GR" altLang="el-GR" sz="1400" dirty="0" err="1" smtClean="0"/>
              <a:t>canvas</a:t>
            </a:r>
            <a:r>
              <a:rPr lang="el-GR" altLang="el-GR" sz="1400" dirty="0" smtClean="0"/>
              <a:t>)</a:t>
            </a:r>
          </a:p>
          <a:p>
            <a:pPr lvl="1" algn="just" eaLnBrk="1" hangingPunct="1">
              <a:lnSpc>
                <a:spcPct val="140000"/>
              </a:lnSpc>
              <a:buClr>
                <a:schemeClr val="accent2">
                  <a:lumMod val="75000"/>
                </a:schemeClr>
              </a:buClr>
            </a:pPr>
            <a:r>
              <a:rPr lang="el-GR" altLang="el-GR" sz="1400" dirty="0" smtClean="0"/>
              <a:t>Περιορισμός του χρόνου και πόρων δημιουργώντας το προϊόν σταδιακά και ακολουθώντας τη διαδικασία δημιουργίας του ελάχιστα βιώσιμου προϊόντος (MVP)</a:t>
            </a:r>
          </a:p>
          <a:p>
            <a:pPr lvl="1" algn="just" eaLnBrk="1" hangingPunct="1">
              <a:lnSpc>
                <a:spcPct val="140000"/>
              </a:lnSpc>
              <a:buClr>
                <a:schemeClr val="accent2">
                  <a:lumMod val="75000"/>
                </a:schemeClr>
              </a:buClr>
            </a:pPr>
            <a:r>
              <a:rPr lang="el-GR" altLang="el-GR" sz="1400" dirty="0" smtClean="0"/>
              <a:t>Ανάπτυξη προϊόντος με ελάχιστο δυνατό κόστος</a:t>
            </a:r>
          </a:p>
          <a:p>
            <a:pPr lvl="1" algn="just" eaLnBrk="1" hangingPunct="1">
              <a:lnSpc>
                <a:spcPct val="140000"/>
              </a:lnSpc>
              <a:buClr>
                <a:schemeClr val="accent2">
                  <a:lumMod val="75000"/>
                </a:schemeClr>
              </a:buClr>
            </a:pPr>
            <a:r>
              <a:rPr lang="el-GR" altLang="el-GR" sz="1400" dirty="0" smtClean="0"/>
              <a:t>Η ταχύτητα αποτελεί κρίσιμο συστατικό ανάπτυξης του προϊόντος</a:t>
            </a:r>
          </a:p>
          <a:p>
            <a:pPr lvl="1" algn="just" eaLnBrk="1" hangingPunct="1">
              <a:lnSpc>
                <a:spcPct val="140000"/>
              </a:lnSpc>
              <a:buClr>
                <a:schemeClr val="accent2">
                  <a:lumMod val="75000"/>
                </a:schemeClr>
              </a:buClr>
            </a:pPr>
            <a:r>
              <a:rPr lang="el-GR" altLang="el-GR" sz="1400" dirty="0" smtClean="0"/>
              <a:t>Βελτίωση του προϊόντος / υπηρεσίας έτσι ώστε να μπορεί να προσφέρει λύση στα προβλήματα, και με ποιόν ακριβώς τρόπο.</a:t>
            </a:r>
          </a:p>
          <a:p>
            <a:pPr lvl="1" algn="just" eaLnBrk="1" hangingPunct="1">
              <a:lnSpc>
                <a:spcPct val="140000"/>
              </a:lnSpc>
              <a:buClr>
                <a:schemeClr val="accent2">
                  <a:lumMod val="75000"/>
                </a:schemeClr>
              </a:buClr>
            </a:pPr>
            <a:r>
              <a:rPr lang="el-GR" altLang="el-GR" sz="1400" dirty="0" smtClean="0"/>
              <a:t>Ενέργειες προώθησης και μάρκετινγκ</a:t>
            </a:r>
          </a:p>
        </p:txBody>
      </p:sp>
      <p:sp>
        <p:nvSpPr>
          <p:cNvPr id="15364" name="Rectangle 8"/>
          <p:cNvSpPr>
            <a:spLocks noChangeArrowheads="1"/>
          </p:cNvSpPr>
          <p:nvPr/>
        </p:nvSpPr>
        <p:spPr bwMode="auto">
          <a:xfrm>
            <a:off x="1008112" y="1404516"/>
            <a:ext cx="457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0000"/>
              <a:buFont typeface="Wingdings 2" panose="05020102010507070707" pitchFamily="18" charset="2"/>
              <a:buChar char=""/>
              <a:defRPr sz="2400">
                <a:solidFill>
                  <a:schemeClr val="tx1"/>
                </a:solidFill>
                <a:latin typeface="Century Gothic" panose="020B0502020202020204" pitchFamily="34" charset="0"/>
              </a:defRPr>
            </a:lvl1pPr>
            <a:lvl2pPr marL="742950" indent="-285750" eaLnBrk="0" hangingPunct="0">
              <a:spcBef>
                <a:spcPct val="20000"/>
              </a:spcBef>
              <a:buClr>
                <a:schemeClr val="accent1"/>
              </a:buClr>
              <a:buSzPct val="95000"/>
              <a:buFont typeface="Verdana" panose="020B0604030504040204" pitchFamily="34" charset="0"/>
              <a:buChar char="›"/>
              <a:defRPr sz="2000">
                <a:solidFill>
                  <a:schemeClr val="tx1"/>
                </a:solidFill>
                <a:latin typeface="Century Gothic" panose="020B0502020202020204" pitchFamily="34" charset="0"/>
              </a:defRPr>
            </a:lvl2pPr>
            <a:lvl3pPr marL="1143000" indent="-228600" eaLnBrk="0" hangingPunct="0">
              <a:spcBef>
                <a:spcPct val="20000"/>
              </a:spcBef>
              <a:buClr>
                <a:schemeClr val="accent1"/>
              </a:buClr>
              <a:buFont typeface="Wingdings 2" panose="05020102010507070707" pitchFamily="18" charset="2"/>
              <a:buChar char=""/>
              <a:defRPr>
                <a:solidFill>
                  <a:schemeClr val="tx1"/>
                </a:solidFill>
                <a:latin typeface="Century Gothic" panose="020B0502020202020204" pitchFamily="34" charset="0"/>
              </a:defRPr>
            </a:lvl3pPr>
            <a:lvl4pPr marL="1600200" indent="-228600" eaLnBrk="0" hangingPunct="0">
              <a:spcBef>
                <a:spcPct val="20000"/>
              </a:spcBef>
              <a:buClr>
                <a:schemeClr val="accent1"/>
              </a:buClr>
              <a:buFont typeface="Wingdings 2" panose="05020102010507070707" pitchFamily="18" charset="2"/>
              <a:buChar char=""/>
              <a:defRPr sz="1600">
                <a:solidFill>
                  <a:schemeClr val="tx1"/>
                </a:solidFill>
                <a:latin typeface="Century Gothic" panose="020B0502020202020204" pitchFamily="34" charset="0"/>
              </a:defRPr>
            </a:lvl4pPr>
            <a:lvl5pPr marL="2057400" indent="-228600" eaLnBrk="0" hangingPunct="0">
              <a:spcBef>
                <a:spcPct val="20000"/>
              </a:spcBef>
              <a:buClr>
                <a:srgbClr val="FF90B2"/>
              </a:buClr>
              <a:buFont typeface="Wingdings 2" panose="05020102010507070707" pitchFamily="18" charset="2"/>
              <a:buChar char=""/>
              <a:defRPr sz="1600">
                <a:solidFill>
                  <a:schemeClr val="tx1"/>
                </a:solidFill>
                <a:latin typeface="Century Gothic" panose="020B0502020202020204" pitchFamily="34" charset="0"/>
              </a:defRPr>
            </a:lvl5pPr>
            <a:lvl6pPr marL="25146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6pPr>
            <a:lvl7pPr marL="29718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7pPr>
            <a:lvl8pPr marL="34290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8pPr>
            <a:lvl9pPr marL="38862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9pPr>
          </a:lstStyle>
          <a:p>
            <a:pPr eaLnBrk="1" hangingPunct="1">
              <a:spcBef>
                <a:spcPct val="0"/>
              </a:spcBef>
              <a:buClrTx/>
              <a:buSzTx/>
              <a:buFontTx/>
              <a:buNone/>
            </a:pPr>
            <a:r>
              <a:rPr lang="el-GR" altLang="el-GR" sz="1800" b="1" dirty="0">
                <a:latin typeface="+mn-lt"/>
              </a:rPr>
              <a:t>Η μεθοδολογία </a:t>
            </a:r>
            <a:r>
              <a:rPr lang="el-GR" altLang="el-GR" sz="1800" b="1" dirty="0" err="1">
                <a:latin typeface="+mn-lt"/>
              </a:rPr>
              <a:t>Lean</a:t>
            </a:r>
            <a:r>
              <a:rPr lang="el-GR" altLang="el-GR" sz="1800" b="1" dirty="0">
                <a:latin typeface="+mn-lt"/>
              </a:rPr>
              <a:t> </a:t>
            </a:r>
            <a:r>
              <a:rPr lang="el-GR" altLang="el-GR" sz="1800" b="1" dirty="0" err="1">
                <a:latin typeface="+mn-lt"/>
              </a:rPr>
              <a:t>startup</a:t>
            </a:r>
            <a:endParaRPr lang="el-GR" altLang="el-GR" sz="1800" dirty="0">
              <a:latin typeface="+mn-lt"/>
            </a:endParaRPr>
          </a:p>
        </p:txBody>
      </p:sp>
    </p:spTree>
    <p:extLst>
      <p:ext uri="{BB962C8B-B14F-4D97-AF65-F5344CB8AC3E}">
        <p14:creationId xmlns:p14="http://schemas.microsoft.com/office/powerpoint/2010/main" val="1031971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6632"/>
            <a:ext cx="7772400" cy="854968"/>
          </a:xfrm>
        </p:spPr>
        <p:txBody>
          <a:bodyPr lIns="72000" rIns="36000">
            <a:noAutofit/>
          </a:bodyPr>
          <a:lstStyle/>
          <a:p>
            <a:pPr>
              <a:defRPr/>
            </a:pPr>
            <a:r>
              <a:rPr lang="el-GR" sz="3600" dirty="0" smtClean="0"/>
              <a:t>Πλαίσιο </a:t>
            </a:r>
            <a:r>
              <a:rPr lang="el-GR" sz="3600" dirty="0"/>
              <a:t>λειτουργίας </a:t>
            </a:r>
            <a:r>
              <a:rPr lang="el-GR" sz="3600" dirty="0" smtClean="0"/>
              <a:t>επιχείρησης – </a:t>
            </a:r>
            <a:r>
              <a:rPr lang="el-GR" dirty="0" smtClean="0"/>
              <a:t/>
            </a:r>
            <a:br>
              <a:rPr lang="el-GR" dirty="0" smtClean="0"/>
            </a:br>
            <a:r>
              <a:rPr lang="el-GR" sz="1800" dirty="0" smtClean="0"/>
              <a:t>Νομικές </a:t>
            </a:r>
            <a:r>
              <a:rPr lang="el-GR" sz="1800" dirty="0"/>
              <a:t>μορφές επιχειρηματικών δραστηριοτήτων στην Ελλάδα (1/1</a:t>
            </a:r>
            <a:r>
              <a:rPr lang="en-US" sz="1800" dirty="0">
                <a:latin typeface="Cambria" panose="02040503050406030204" pitchFamily="18" charset="0"/>
              </a:rPr>
              <a:t>3</a:t>
            </a:r>
            <a:r>
              <a:rPr lang="el-GR" sz="1800" dirty="0" smtClean="0"/>
              <a:t>)</a:t>
            </a:r>
            <a:endParaRPr lang="el-GR" sz="1800" dirty="0"/>
          </a:p>
        </p:txBody>
      </p:sp>
      <p:sp>
        <p:nvSpPr>
          <p:cNvPr id="3" name="Content Placeholder 2"/>
          <p:cNvSpPr>
            <a:spLocks noGrp="1"/>
          </p:cNvSpPr>
          <p:nvPr>
            <p:ph sz="quarter" idx="1"/>
          </p:nvPr>
        </p:nvSpPr>
        <p:spPr>
          <a:xfrm>
            <a:off x="914400" y="1268760"/>
            <a:ext cx="7772400" cy="4572000"/>
          </a:xfrm>
        </p:spPr>
        <p:txBody>
          <a:bodyPr>
            <a:noAutofit/>
          </a:bodyPr>
          <a:lstStyle/>
          <a:p>
            <a:pPr marL="448056" indent="-384048" algn="just" eaLnBrk="1" fontAlgn="auto" hangingPunct="1">
              <a:lnSpc>
                <a:spcPct val="140000"/>
              </a:lnSpc>
              <a:spcAft>
                <a:spcPts val="0"/>
              </a:spcAft>
              <a:buFont typeface="Wingdings 2"/>
              <a:buChar char=""/>
              <a:defRPr/>
            </a:pPr>
            <a:r>
              <a:rPr lang="el-GR" sz="1800" b="1" dirty="0" smtClean="0"/>
              <a:t>Ατομικές επιχειρήσεις</a:t>
            </a:r>
            <a:r>
              <a:rPr lang="el-GR" sz="1800" dirty="0" smtClean="0"/>
              <a:t>,</a:t>
            </a:r>
          </a:p>
          <a:p>
            <a:pPr marL="63500" indent="387350" algn="just" eaLnBrk="1" fontAlgn="auto" hangingPunct="1">
              <a:lnSpc>
                <a:spcPct val="140000"/>
              </a:lnSpc>
              <a:spcAft>
                <a:spcPts val="0"/>
              </a:spcAft>
              <a:buFont typeface="Wingdings 2"/>
              <a:buNone/>
              <a:defRPr/>
            </a:pPr>
            <a:r>
              <a:rPr lang="el-GR" sz="1600" dirty="0" smtClean="0"/>
              <a:t>όπου </a:t>
            </a:r>
            <a:r>
              <a:rPr lang="el-GR" sz="1600" dirty="0"/>
              <a:t>ο ιδιοκτήτης είναι ένα μόνο </a:t>
            </a:r>
            <a:r>
              <a:rPr lang="el-GR" sz="1600" dirty="0" smtClean="0"/>
              <a:t>άτομο </a:t>
            </a:r>
            <a:r>
              <a:rPr lang="el-GR" sz="1600" dirty="0"/>
              <a:t>και</a:t>
            </a:r>
          </a:p>
          <a:p>
            <a:pPr marL="448056" indent="-384048" algn="just" eaLnBrk="1" fontAlgn="auto" hangingPunct="1">
              <a:lnSpc>
                <a:spcPct val="140000"/>
              </a:lnSpc>
              <a:spcAft>
                <a:spcPts val="0"/>
              </a:spcAft>
              <a:buFont typeface="Wingdings 2"/>
              <a:buChar char=""/>
              <a:defRPr/>
            </a:pPr>
            <a:r>
              <a:rPr lang="el-GR" sz="1800" b="1" dirty="0" smtClean="0"/>
              <a:t>Εταιρικές επιχειρήσεις, </a:t>
            </a:r>
            <a:endParaRPr lang="el-GR" sz="1800" dirty="0"/>
          </a:p>
          <a:p>
            <a:pPr marL="450850" indent="0" algn="just" eaLnBrk="1" fontAlgn="auto" hangingPunct="1">
              <a:lnSpc>
                <a:spcPct val="140000"/>
              </a:lnSpc>
              <a:spcAft>
                <a:spcPts val="0"/>
              </a:spcAft>
              <a:buFont typeface="Wingdings 2"/>
              <a:buNone/>
              <a:defRPr/>
            </a:pPr>
            <a:r>
              <a:rPr lang="el-GR" sz="1600" dirty="0" smtClean="0"/>
              <a:t>όπου </a:t>
            </a:r>
            <a:r>
              <a:rPr lang="el-GR" sz="1600" dirty="0"/>
              <a:t>υπάρχουν περισσότεροι από έναν ιδιοκτήτη - </a:t>
            </a:r>
            <a:r>
              <a:rPr lang="el-GR" sz="1600" dirty="0" smtClean="0"/>
              <a:t>εταίρους. </a:t>
            </a:r>
            <a:r>
              <a:rPr lang="el-GR" sz="1600" dirty="0"/>
              <a:t>Με τη σειρά τους οι Εταιρικές επιχειρήσεις (εταιρείες) χωρίζονται στις</a:t>
            </a:r>
            <a:r>
              <a:rPr lang="el-GR" sz="1800" dirty="0"/>
              <a:t>: </a:t>
            </a:r>
          </a:p>
          <a:p>
            <a:pPr marL="822960" lvl="1" algn="just" eaLnBrk="1" fontAlgn="auto" hangingPunct="1">
              <a:lnSpc>
                <a:spcPct val="140000"/>
              </a:lnSpc>
              <a:spcAft>
                <a:spcPts val="0"/>
              </a:spcAft>
              <a:buFont typeface="Verdana"/>
              <a:buChar char="›"/>
              <a:defRPr/>
            </a:pPr>
            <a:r>
              <a:rPr lang="el-GR" sz="1600" dirty="0" smtClean="0"/>
              <a:t>Ομόρρυθμες </a:t>
            </a:r>
            <a:r>
              <a:rPr lang="el-GR" sz="1600" dirty="0"/>
              <a:t>εταιρείες</a:t>
            </a:r>
          </a:p>
          <a:p>
            <a:pPr marL="822960" lvl="1" algn="just" eaLnBrk="1" fontAlgn="auto" hangingPunct="1">
              <a:lnSpc>
                <a:spcPct val="140000"/>
              </a:lnSpc>
              <a:spcAft>
                <a:spcPts val="0"/>
              </a:spcAft>
              <a:buFont typeface="Verdana"/>
              <a:buChar char="›"/>
              <a:defRPr/>
            </a:pPr>
            <a:r>
              <a:rPr lang="el-GR" sz="1600" dirty="0" smtClean="0"/>
              <a:t>Ετερόρρυθμες </a:t>
            </a:r>
            <a:r>
              <a:rPr lang="el-GR" sz="1600" dirty="0"/>
              <a:t>εταιρείες</a:t>
            </a:r>
          </a:p>
          <a:p>
            <a:pPr marL="822960" lvl="1" algn="just" eaLnBrk="1" fontAlgn="auto" hangingPunct="1">
              <a:lnSpc>
                <a:spcPct val="140000"/>
              </a:lnSpc>
              <a:spcAft>
                <a:spcPts val="0"/>
              </a:spcAft>
              <a:buFont typeface="Verdana"/>
              <a:buChar char="›"/>
              <a:defRPr/>
            </a:pPr>
            <a:r>
              <a:rPr lang="el-GR" sz="1600" dirty="0" smtClean="0"/>
              <a:t>Ανώνυμες </a:t>
            </a:r>
            <a:r>
              <a:rPr lang="el-GR" sz="1600" dirty="0"/>
              <a:t>εταιρείες</a:t>
            </a:r>
          </a:p>
          <a:p>
            <a:pPr marL="822960" lvl="1" algn="just" eaLnBrk="1" fontAlgn="auto" hangingPunct="1">
              <a:lnSpc>
                <a:spcPct val="140000"/>
              </a:lnSpc>
              <a:spcAft>
                <a:spcPts val="0"/>
              </a:spcAft>
              <a:buFont typeface="Verdana"/>
              <a:buChar char="›"/>
              <a:defRPr/>
            </a:pPr>
            <a:r>
              <a:rPr lang="el-GR" sz="1600" dirty="0" smtClean="0"/>
              <a:t>Εταιρείες </a:t>
            </a:r>
            <a:r>
              <a:rPr lang="el-GR" sz="1600" dirty="0"/>
              <a:t>Περιορισμένης Ευθύνης και </a:t>
            </a:r>
            <a:endParaRPr lang="el-GR" sz="1600" dirty="0" smtClean="0"/>
          </a:p>
          <a:p>
            <a:pPr marL="822960" lvl="1" algn="just" eaLnBrk="1" fontAlgn="auto" hangingPunct="1">
              <a:lnSpc>
                <a:spcPct val="140000"/>
              </a:lnSpc>
              <a:spcAft>
                <a:spcPts val="0"/>
              </a:spcAft>
              <a:buFont typeface="Verdana"/>
              <a:buChar char="›"/>
              <a:defRPr/>
            </a:pPr>
            <a:r>
              <a:rPr lang="el-GR" sz="1600" dirty="0" smtClean="0"/>
              <a:t>Ιδιωτικές </a:t>
            </a:r>
            <a:r>
              <a:rPr lang="el-GR" sz="1600" dirty="0"/>
              <a:t>Κεφαλαιουχικές επιχειρήσεις.</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54968"/>
          </a:xfrm>
        </p:spPr>
        <p:txBody>
          <a:bodyPr lIns="72000" rIns="36000">
            <a:noAutofit/>
          </a:bodyPr>
          <a:lstStyle/>
          <a:p>
            <a:pPr>
              <a:defRPr/>
            </a:pPr>
            <a:r>
              <a:rPr lang="el-GR" sz="3600" dirty="0"/>
              <a:t>Πλαίσιο λειτουργίας επιχείρησης – </a:t>
            </a:r>
            <a:r>
              <a:rPr lang="el-GR" dirty="0"/>
              <a:t/>
            </a:r>
            <a:br>
              <a:rPr lang="el-GR" dirty="0"/>
            </a:br>
            <a:r>
              <a:rPr lang="el-GR" sz="1800" dirty="0" smtClean="0"/>
              <a:t>Νομικές </a:t>
            </a:r>
            <a:r>
              <a:rPr lang="el-GR" sz="1800" dirty="0"/>
              <a:t>μορφές επιχειρηματικών δραστηριοτήτων στην </a:t>
            </a:r>
            <a:r>
              <a:rPr lang="el-GR" sz="1800" dirty="0" smtClean="0"/>
              <a:t>Ελλάδα (</a:t>
            </a:r>
            <a:r>
              <a:rPr lang="el-GR" sz="1800" dirty="0"/>
              <a:t>2/1</a:t>
            </a:r>
            <a:r>
              <a:rPr lang="en-US" sz="1800" dirty="0">
                <a:latin typeface="Cambria" panose="02040503050406030204" pitchFamily="18" charset="0"/>
              </a:rPr>
              <a:t>3</a:t>
            </a:r>
            <a:r>
              <a:rPr lang="el-GR" sz="1800" dirty="0" smtClean="0"/>
              <a:t>)</a:t>
            </a:r>
            <a:endParaRPr lang="el-GR" sz="1800" dirty="0"/>
          </a:p>
        </p:txBody>
      </p:sp>
      <p:sp>
        <p:nvSpPr>
          <p:cNvPr id="3" name="Content Placeholder 2"/>
          <p:cNvSpPr>
            <a:spLocks noGrp="1"/>
          </p:cNvSpPr>
          <p:nvPr>
            <p:ph sz="quarter" idx="1"/>
          </p:nvPr>
        </p:nvSpPr>
        <p:spPr>
          <a:xfrm>
            <a:off x="914400" y="1124744"/>
            <a:ext cx="7772400" cy="4572000"/>
          </a:xfrm>
        </p:spPr>
        <p:txBody>
          <a:bodyPr>
            <a:noAutofit/>
          </a:bodyPr>
          <a:lstStyle/>
          <a:p>
            <a:pPr marL="64008" indent="0" algn="just" eaLnBrk="1" fontAlgn="auto" hangingPunct="1">
              <a:lnSpc>
                <a:spcPct val="140000"/>
              </a:lnSpc>
              <a:spcAft>
                <a:spcPts val="0"/>
              </a:spcAft>
              <a:buFont typeface="Wingdings 2"/>
              <a:buNone/>
              <a:defRPr/>
            </a:pPr>
            <a:r>
              <a:rPr lang="el-GR" sz="1800" b="1" dirty="0" smtClean="0"/>
              <a:t>Ατομική επιχείρηση </a:t>
            </a:r>
          </a:p>
          <a:p>
            <a:pPr marL="448056" indent="-384048" algn="just" eaLnBrk="1" fontAlgn="auto" hangingPunct="1">
              <a:lnSpc>
                <a:spcPct val="140000"/>
              </a:lnSpc>
              <a:spcAft>
                <a:spcPts val="0"/>
              </a:spcAft>
              <a:buFont typeface="Wingdings" panose="05000000000000000000" pitchFamily="2" charset="2"/>
              <a:buChar char="Ø"/>
              <a:defRPr/>
            </a:pPr>
            <a:r>
              <a:rPr lang="el-GR" sz="1600" dirty="0" smtClean="0"/>
              <a:t>Η </a:t>
            </a:r>
            <a:r>
              <a:rPr lang="el-GR" sz="1600" dirty="0"/>
              <a:t>ατομική επιχείρηση αποτελείται από </a:t>
            </a:r>
            <a:r>
              <a:rPr lang="el-GR" sz="1600" b="1" dirty="0"/>
              <a:t>ένα φυσικό πρόσωπο</a:t>
            </a:r>
            <a:r>
              <a:rPr lang="el-GR" sz="1600" dirty="0"/>
              <a:t>, τον επιχειρηματία. </a:t>
            </a:r>
          </a:p>
          <a:p>
            <a:pPr marL="448056" indent="-384048" algn="just" eaLnBrk="1" fontAlgn="auto" hangingPunct="1">
              <a:lnSpc>
                <a:spcPct val="140000"/>
              </a:lnSpc>
              <a:spcAft>
                <a:spcPts val="0"/>
              </a:spcAft>
              <a:buFont typeface="Wingdings" panose="05000000000000000000" pitchFamily="2" charset="2"/>
              <a:buChar char="Ø"/>
              <a:defRPr/>
            </a:pPr>
            <a:r>
              <a:rPr lang="el-GR" sz="1600" dirty="0"/>
              <a:t>Ο επιχειρηματίας είναι ο ιδιοκτήτης της επιχείρησης, ασκεί τη δραστηριότητά της και έχει προσωπική ευθύνη για τη λειτουργία της. </a:t>
            </a:r>
          </a:p>
          <a:p>
            <a:pPr marL="448056" indent="-384048" algn="just" eaLnBrk="1" fontAlgn="auto" hangingPunct="1">
              <a:lnSpc>
                <a:spcPct val="140000"/>
              </a:lnSpc>
              <a:spcAft>
                <a:spcPts val="0"/>
              </a:spcAft>
              <a:buFont typeface="Wingdings" panose="05000000000000000000" pitchFamily="2" charset="2"/>
              <a:buChar char="Ø"/>
              <a:defRPr/>
            </a:pPr>
            <a:r>
              <a:rPr lang="el-GR" sz="1600" dirty="0"/>
              <a:t>Η μορφή αυτή είναι ιδιαίτερα διαδεδομένη. </a:t>
            </a:r>
            <a:endParaRPr lang="el-GR" sz="1600" dirty="0" smtClean="0"/>
          </a:p>
          <a:p>
            <a:pPr marL="446088" indent="0" algn="just" eaLnBrk="1" fontAlgn="auto" hangingPunct="1">
              <a:lnSpc>
                <a:spcPct val="140000"/>
              </a:lnSpc>
              <a:spcAft>
                <a:spcPts val="0"/>
              </a:spcAft>
              <a:buFont typeface="Wingdings 2"/>
              <a:buNone/>
              <a:defRPr/>
            </a:pPr>
            <a:r>
              <a:rPr lang="el-GR" sz="1600" dirty="0" smtClean="0"/>
              <a:t>Αποτελεί </a:t>
            </a:r>
            <a:r>
              <a:rPr lang="el-GR" sz="1600" b="1" dirty="0"/>
              <a:t>ευέλικτη μορφή </a:t>
            </a:r>
            <a:r>
              <a:rPr lang="el-GR" sz="1600" dirty="0"/>
              <a:t>επιχειρηματικής δραστηριότητας, καθώς ο επιχειρηματίας ελέγχει κάθε τομέα της επιχείρησής του, παίρνει ανεμπόδιστα αποφάσεις για το μέλλον της και δρα γρήγορα και αποτελεσματικά. </a:t>
            </a:r>
            <a:endParaRPr lang="el-GR" sz="1600" dirty="0" smtClean="0"/>
          </a:p>
          <a:p>
            <a:pPr marL="446088" indent="0" algn="just" eaLnBrk="1" fontAlgn="auto" hangingPunct="1">
              <a:lnSpc>
                <a:spcPct val="140000"/>
              </a:lnSpc>
              <a:spcAft>
                <a:spcPts val="0"/>
              </a:spcAft>
              <a:buFont typeface="Wingdings 2"/>
              <a:buNone/>
              <a:defRPr/>
            </a:pPr>
            <a:r>
              <a:rPr lang="el-GR" sz="1600" dirty="0" smtClean="0"/>
              <a:t>Το </a:t>
            </a:r>
            <a:r>
              <a:rPr lang="el-GR" sz="1600" dirty="0"/>
              <a:t>πλεονέκτημα αυτό είναι σημαντικό ιδιαίτερα για τις μικρές και μέσου μεγέθους αγροτικές, βιοτεχνικές και εμπορικές επιχειρήσεις, στις οποίες η προσωπική επίβλεψη και πρωτοβουλία είναι μεγάλης σημασίας.</a:t>
            </a:r>
          </a:p>
          <a:p>
            <a:pPr marL="64008" indent="0" algn="just" eaLnBrk="1" fontAlgn="auto" hangingPunct="1">
              <a:lnSpc>
                <a:spcPct val="140000"/>
              </a:lnSpc>
              <a:spcAft>
                <a:spcPts val="0"/>
              </a:spcAft>
              <a:buFont typeface="Wingdings 2"/>
              <a:buNone/>
              <a:defRPr/>
            </a:pPr>
            <a:endParaRPr lang="el-GR"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4624"/>
            <a:ext cx="7772400" cy="926976"/>
          </a:xfrm>
        </p:spPr>
        <p:txBody>
          <a:bodyPr lIns="72000" rIns="36000">
            <a:noAutofit/>
          </a:bodyPr>
          <a:lstStyle/>
          <a:p>
            <a:pPr eaLnBrk="1" fontAlgn="auto" hangingPunct="1">
              <a:spcAft>
                <a:spcPts val="0"/>
              </a:spcAft>
              <a:defRPr/>
            </a:pPr>
            <a:r>
              <a:rPr lang="el-GR" sz="3600" dirty="0"/>
              <a:t>Πλαίσιο</a:t>
            </a:r>
            <a:r>
              <a:rPr lang="el-GR" dirty="0"/>
              <a:t> </a:t>
            </a:r>
            <a:r>
              <a:rPr lang="el-GR" sz="3600" dirty="0"/>
              <a:t>λειτουργίας επιχείρησης – </a:t>
            </a:r>
            <a:br>
              <a:rPr lang="el-GR" sz="3600" dirty="0"/>
            </a:br>
            <a:r>
              <a:rPr lang="el-GR" sz="1800" dirty="0" smtClean="0"/>
              <a:t>Νομικές </a:t>
            </a:r>
            <a:r>
              <a:rPr lang="el-GR" sz="1800" dirty="0"/>
              <a:t>μορφές επιχειρηματικών δραστηριοτήτων στην </a:t>
            </a:r>
            <a:r>
              <a:rPr lang="el-GR" sz="1800" dirty="0" smtClean="0"/>
              <a:t>Ελλάδα (3/1</a:t>
            </a:r>
            <a:r>
              <a:rPr lang="en-US" sz="1800" dirty="0" smtClean="0">
                <a:latin typeface="Cambria" panose="02040503050406030204" pitchFamily="18" charset="0"/>
              </a:rPr>
              <a:t>3</a:t>
            </a:r>
            <a:r>
              <a:rPr lang="el-GR" sz="1800" dirty="0" smtClean="0"/>
              <a:t>)</a:t>
            </a:r>
            <a:endParaRPr lang="el-GR" sz="1800" dirty="0"/>
          </a:p>
        </p:txBody>
      </p:sp>
      <p:sp>
        <p:nvSpPr>
          <p:cNvPr id="3" name="Content Placeholder 2"/>
          <p:cNvSpPr>
            <a:spLocks noGrp="1"/>
          </p:cNvSpPr>
          <p:nvPr>
            <p:ph sz="quarter" idx="1"/>
          </p:nvPr>
        </p:nvSpPr>
        <p:spPr>
          <a:xfrm>
            <a:off x="914400" y="980728"/>
            <a:ext cx="7772400" cy="4572000"/>
          </a:xfrm>
        </p:spPr>
        <p:txBody>
          <a:bodyPr>
            <a:noAutofit/>
          </a:bodyPr>
          <a:lstStyle/>
          <a:p>
            <a:pPr marL="64008" indent="0" eaLnBrk="1" fontAlgn="auto" hangingPunct="1">
              <a:lnSpc>
                <a:spcPct val="140000"/>
              </a:lnSpc>
              <a:spcAft>
                <a:spcPts val="0"/>
              </a:spcAft>
              <a:buFont typeface="Wingdings 2"/>
              <a:buNone/>
              <a:defRPr/>
            </a:pPr>
            <a:r>
              <a:rPr lang="el-GR" sz="1500" b="1" dirty="0" smtClean="0"/>
              <a:t>Ομόρρυθμη εταιρεία</a:t>
            </a:r>
          </a:p>
          <a:p>
            <a:pPr marL="448056" indent="-384048" algn="just" eaLnBrk="1" fontAlgn="auto" hangingPunct="1">
              <a:lnSpc>
                <a:spcPct val="140000"/>
              </a:lnSpc>
              <a:spcAft>
                <a:spcPts val="0"/>
              </a:spcAft>
              <a:buFont typeface="Wingdings" panose="05000000000000000000" pitchFamily="2" charset="2"/>
              <a:buChar char="Ø"/>
              <a:defRPr/>
            </a:pPr>
            <a:r>
              <a:rPr lang="el-GR" sz="1500" dirty="0" smtClean="0"/>
              <a:t>Για </a:t>
            </a:r>
            <a:r>
              <a:rPr lang="el-GR" sz="1500" dirty="0"/>
              <a:t>τη σύσταση μιας ομόρρυθμης εταιρείας </a:t>
            </a:r>
            <a:r>
              <a:rPr lang="el-GR" sz="1500" b="1" dirty="0"/>
              <a:t>πρέπει να συμπράξουν δύο τουλάχιστον μέρη </a:t>
            </a:r>
            <a:r>
              <a:rPr lang="el-GR" sz="1500" dirty="0"/>
              <a:t>τα οποία μπορεί να είναι φυσικά ή νομικά πρόσωπα και έχουν συμπληρώσει το δέκατο όγδοο έτος της ηλικίας τους. Συμμετοχή ανηλίκου στη σύσταση προσωπικής εταιρείας επιτρέπεται μόνο κατόπιν δικαστικής άδειας.</a:t>
            </a:r>
          </a:p>
          <a:p>
            <a:pPr marL="448056" indent="-384048" algn="just" eaLnBrk="1" fontAlgn="auto" hangingPunct="1">
              <a:lnSpc>
                <a:spcPct val="140000"/>
              </a:lnSpc>
              <a:spcAft>
                <a:spcPts val="0"/>
              </a:spcAft>
              <a:buFont typeface="Wingdings" panose="05000000000000000000" pitchFamily="2" charset="2"/>
              <a:buChar char="Ø"/>
              <a:defRPr/>
            </a:pPr>
            <a:r>
              <a:rPr lang="el-GR" sz="1500" dirty="0"/>
              <a:t>Οι εταίροι της ομόρρυθμης </a:t>
            </a:r>
            <a:r>
              <a:rPr lang="el-GR" sz="1500" b="1" dirty="0"/>
              <a:t>εταιρείας ευθύνονται με ολόκληρη την περιουσία τους </a:t>
            </a:r>
            <a:r>
              <a:rPr lang="el-GR" sz="1500" dirty="0"/>
              <a:t>για όλες τις υποχρεώσεις της εταιρείας, με αλληλέγγυα την ευθύνη τους και υποχρεούνται αμοιβαίως στην επιδίωξη κοινού σκοπού (Άρθρο 741 Αστικού Κώδικα). Με τη λύση της εταιρείας δεν παύει η ευθύνη των εταίρων για τυχόν υπάρχοντα χρέη της εταιρείας. </a:t>
            </a:r>
          </a:p>
          <a:p>
            <a:pPr marL="448056" indent="-384048" algn="just" eaLnBrk="1" fontAlgn="auto" hangingPunct="1">
              <a:lnSpc>
                <a:spcPct val="140000"/>
              </a:lnSpc>
              <a:spcAft>
                <a:spcPts val="0"/>
              </a:spcAft>
              <a:buFont typeface="Wingdings" panose="05000000000000000000" pitchFamily="2" charset="2"/>
              <a:buChar char="Ø"/>
              <a:defRPr/>
            </a:pPr>
            <a:r>
              <a:rPr lang="el-GR" sz="1500" dirty="0"/>
              <a:t>Η ομόρρυθμη εταιρεία </a:t>
            </a:r>
            <a:r>
              <a:rPr lang="el-GR" sz="1500" b="1" dirty="0" smtClean="0"/>
              <a:t>δε χρειάζεται συμβολαιογραφικό έγγραφο </a:t>
            </a:r>
            <a:r>
              <a:rPr lang="el-GR" sz="1500" dirty="0" smtClean="0"/>
              <a:t>για </a:t>
            </a:r>
            <a:r>
              <a:rPr lang="el-GR" sz="1500" dirty="0"/>
              <a:t>την κατάρτισή της, αντιθέτως αρκεί ένα </a:t>
            </a:r>
            <a:r>
              <a:rPr lang="el-GR" sz="1500" b="1" dirty="0"/>
              <a:t>ιδιωτικό συμφωνητικό</a:t>
            </a:r>
            <a:r>
              <a:rPr lang="el-GR" sz="1500" dirty="0"/>
              <a:t>. Ο </a:t>
            </a:r>
            <a:r>
              <a:rPr lang="el-GR" sz="1500" b="1" dirty="0"/>
              <a:t>νόμος δεν απαιτεί συγκεκριμένο ύψος εταιρικού κεφαλαίου </a:t>
            </a:r>
            <a:r>
              <a:rPr lang="el-GR" sz="1500" dirty="0"/>
              <a:t>για να συσταθεί μια Ο.Ε., γιατί ούτως ή άλλως δεν διαχωρίζεται η περιουσία της εταιρίας από την περιουσία των εταίρων, αφού αυτοί είναι υπεύθυνοι και με την προσωπική τους περιουσία για τις υποχρεώσεις της εταιρείας.</a:t>
            </a:r>
          </a:p>
          <a:p>
            <a:pPr marL="64008" indent="0" eaLnBrk="1" fontAlgn="auto" hangingPunct="1">
              <a:lnSpc>
                <a:spcPct val="140000"/>
              </a:lnSpc>
              <a:spcAft>
                <a:spcPts val="0"/>
              </a:spcAft>
              <a:buFont typeface="Wingdings 2"/>
              <a:buNone/>
              <a:defRPr/>
            </a:pPr>
            <a:endParaRPr lang="el-GR" sz="15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4624"/>
            <a:ext cx="7772400" cy="926976"/>
          </a:xfrm>
        </p:spPr>
        <p:txBody>
          <a:bodyPr lIns="72000" rIns="36000">
            <a:noAutofit/>
          </a:bodyPr>
          <a:lstStyle/>
          <a:p>
            <a:pPr>
              <a:defRPr/>
            </a:pPr>
            <a:r>
              <a:rPr lang="el-GR" sz="3600" dirty="0"/>
              <a:t>Πλαίσιο λειτουργίας επιχείρησης – </a:t>
            </a:r>
            <a:br>
              <a:rPr lang="el-GR" sz="3600" dirty="0"/>
            </a:br>
            <a:r>
              <a:rPr lang="el-GR" sz="1800" dirty="0" smtClean="0"/>
              <a:t>Νομικές </a:t>
            </a:r>
            <a:r>
              <a:rPr lang="el-GR" sz="1800" dirty="0"/>
              <a:t>μορφές επιχειρηματικών δραστηριοτήτων στην </a:t>
            </a:r>
            <a:r>
              <a:rPr lang="el-GR" sz="1800" dirty="0" smtClean="0"/>
              <a:t>Ελλάδα (</a:t>
            </a:r>
            <a:r>
              <a:rPr lang="el-GR" sz="1800" dirty="0"/>
              <a:t>4/1</a:t>
            </a:r>
            <a:r>
              <a:rPr lang="en-US" sz="1800" dirty="0">
                <a:latin typeface="Cambria" panose="02040503050406030204" pitchFamily="18" charset="0"/>
              </a:rPr>
              <a:t>3</a:t>
            </a:r>
            <a:r>
              <a:rPr lang="el-GR" sz="1800" dirty="0" smtClean="0"/>
              <a:t>)</a:t>
            </a:r>
            <a:endParaRPr lang="el-GR" sz="1800" dirty="0"/>
          </a:p>
        </p:txBody>
      </p:sp>
      <p:sp>
        <p:nvSpPr>
          <p:cNvPr id="3" name="Content Placeholder 2"/>
          <p:cNvSpPr>
            <a:spLocks noGrp="1"/>
          </p:cNvSpPr>
          <p:nvPr>
            <p:ph sz="quarter" idx="1"/>
          </p:nvPr>
        </p:nvSpPr>
        <p:spPr>
          <a:xfrm>
            <a:off x="914400" y="1089248"/>
            <a:ext cx="7772400" cy="4572000"/>
          </a:xfrm>
        </p:spPr>
        <p:txBody>
          <a:bodyPr>
            <a:noAutofit/>
          </a:bodyPr>
          <a:lstStyle/>
          <a:p>
            <a:pPr marL="64008" indent="0" algn="just" eaLnBrk="1" fontAlgn="auto" hangingPunct="1">
              <a:lnSpc>
                <a:spcPct val="140000"/>
              </a:lnSpc>
              <a:spcAft>
                <a:spcPts val="0"/>
              </a:spcAft>
              <a:buFont typeface="Wingdings 2"/>
              <a:buNone/>
              <a:defRPr/>
            </a:pPr>
            <a:r>
              <a:rPr lang="el-GR" sz="1600" b="1" dirty="0"/>
              <a:t>Ετερόρρυθμη </a:t>
            </a:r>
            <a:r>
              <a:rPr lang="el-GR" sz="1600" b="1" dirty="0" smtClean="0"/>
              <a:t>εταιρεία</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smtClean="0"/>
              <a:t>Για </a:t>
            </a:r>
            <a:r>
              <a:rPr lang="el-GR" sz="1400" dirty="0"/>
              <a:t>την ίδρυση ετερόρρυθμης εταιρείας πρέπει να </a:t>
            </a:r>
            <a:r>
              <a:rPr lang="el-GR" sz="1400" b="1" dirty="0"/>
              <a:t>συμπράξουν δύο τουλάχιστον μέρη</a:t>
            </a:r>
            <a:r>
              <a:rPr lang="el-GR" sz="1400" dirty="0"/>
              <a:t>, τα οποία κατά την έκφραση του νόμου υποχρεούνται αμοιβαίως στην επιδίωξη κοινού σκοπού. Τα ιδρυτικά μέλη της ετερόρρυθμης εταιρείας μπορεί να είναι φυσικά ή νομικά πρόσωπα.</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a:t>Οι εταίροι της εταιρείας χωρίζονται σε δύο κατηγορίες: τους </a:t>
            </a:r>
            <a:r>
              <a:rPr lang="el-GR" sz="1400" b="1" dirty="0"/>
              <a:t>ομόρρυθμους</a:t>
            </a:r>
            <a:r>
              <a:rPr lang="el-GR" sz="1400" dirty="0"/>
              <a:t> και τους </a:t>
            </a:r>
            <a:r>
              <a:rPr lang="el-GR" sz="1400" b="1" dirty="0"/>
              <a:t>ετερόρρυθμους</a:t>
            </a:r>
            <a:r>
              <a:rPr lang="el-GR" sz="1400" dirty="0"/>
              <a:t>. Η ευθύνη των ομόρρυθμων εταίρων απέναντι στους πιστωτές της εταιρείας είναι αλληλέγγυα και απεριόριστη. Η ευθύνη των ετερόρρυθμων εταίρων είναι περιορισμένη και δεν μπορεί να υπερβεί το ποσό της εισφοράς τους στην εταιρεία. </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a:t>Η ετερόρρυθμη εταιρεία δεν χρειάζεται συμβολαιογραφικό έγγραφο για την κατάρτισή της, αντιθέτως αρκεί ένα </a:t>
            </a:r>
            <a:r>
              <a:rPr lang="el-GR" sz="1400" b="1" dirty="0"/>
              <a:t>ιδιωτικό συμφωνητικό</a:t>
            </a:r>
            <a:r>
              <a:rPr lang="el-GR" sz="1400" dirty="0"/>
              <a:t>. Ο ετερόρρυθμος εταίρος ευθύνεται ως ομόρρυθμος στις περιπτώσεις που αναγράφεται το όνομα του στην επωνυμία της εταιρείας ή συμμετέχει στη διαχείριση και εκπροσώπησή της. Ο νόμος </a:t>
            </a:r>
            <a:r>
              <a:rPr lang="el-GR" sz="1400" b="1" dirty="0"/>
              <a:t>δεν απαιτεί συγκεκριμένο ύψος εταιρικού κεφαλαίου </a:t>
            </a:r>
            <a:r>
              <a:rPr lang="el-GR" sz="1400" dirty="0"/>
              <a:t>για να συσταθεί μια Ε.Ε., γιατί ούτως ή άλλως δεν διαχωρίζεται η περιουσία της εταιρίας από την περιουσία των ομορρύθμων εταίρων, αφού αυτοί είναι υπεύθυνοι και με την προσωπική τους περιουσία για τις υποχρεώσεις της εταιρείας.</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54968"/>
          </a:xfrm>
        </p:spPr>
        <p:txBody>
          <a:bodyPr lIns="72000" rIns="36000">
            <a:noAutofit/>
          </a:bodyPr>
          <a:lstStyle/>
          <a:p>
            <a:pPr>
              <a:defRPr/>
            </a:pPr>
            <a:r>
              <a:rPr lang="el-GR" sz="3600" dirty="0"/>
              <a:t>Πλαίσιο</a:t>
            </a:r>
            <a:r>
              <a:rPr lang="el-GR" dirty="0"/>
              <a:t> </a:t>
            </a:r>
            <a:r>
              <a:rPr lang="el-GR" sz="3600" dirty="0"/>
              <a:t>λειτουργίας</a:t>
            </a:r>
            <a:r>
              <a:rPr lang="el-GR" dirty="0"/>
              <a:t> </a:t>
            </a:r>
            <a:r>
              <a:rPr lang="el-GR" sz="3600" dirty="0"/>
              <a:t>επιχείρησης – </a:t>
            </a:r>
            <a:br>
              <a:rPr lang="el-GR" sz="3600" dirty="0"/>
            </a:br>
            <a:r>
              <a:rPr lang="el-GR" sz="1800" dirty="0" smtClean="0"/>
              <a:t>Νομικές </a:t>
            </a:r>
            <a:r>
              <a:rPr lang="el-GR" sz="1800" dirty="0"/>
              <a:t>μορφές επιχειρηματικών δραστηριοτήτων στην </a:t>
            </a:r>
            <a:r>
              <a:rPr lang="el-GR" sz="1800" dirty="0" smtClean="0"/>
              <a:t>Ελλάδα (</a:t>
            </a:r>
            <a:r>
              <a:rPr lang="el-GR" sz="1800" dirty="0"/>
              <a:t>5/1</a:t>
            </a:r>
            <a:r>
              <a:rPr lang="en-US" sz="1800" dirty="0">
                <a:latin typeface="Cambria" panose="02040503050406030204" pitchFamily="18" charset="0"/>
              </a:rPr>
              <a:t>3</a:t>
            </a:r>
            <a:r>
              <a:rPr lang="el-GR" sz="1800" dirty="0" smtClean="0"/>
              <a:t>)</a:t>
            </a:r>
            <a:endParaRPr lang="el-GR" sz="1800" dirty="0"/>
          </a:p>
        </p:txBody>
      </p:sp>
      <p:sp>
        <p:nvSpPr>
          <p:cNvPr id="3" name="Content Placeholder 2"/>
          <p:cNvSpPr>
            <a:spLocks noGrp="1"/>
          </p:cNvSpPr>
          <p:nvPr>
            <p:ph sz="quarter" idx="1"/>
          </p:nvPr>
        </p:nvSpPr>
        <p:spPr>
          <a:xfrm>
            <a:off x="914400" y="1052736"/>
            <a:ext cx="7772400" cy="4572000"/>
          </a:xfrm>
        </p:spPr>
        <p:txBody>
          <a:bodyPr>
            <a:noAutofit/>
          </a:bodyPr>
          <a:lstStyle/>
          <a:p>
            <a:pPr marL="64008" indent="0" algn="just" eaLnBrk="1" fontAlgn="auto" hangingPunct="1">
              <a:lnSpc>
                <a:spcPct val="140000"/>
              </a:lnSpc>
              <a:spcAft>
                <a:spcPts val="0"/>
              </a:spcAft>
              <a:buFont typeface="Wingdings 2"/>
              <a:buNone/>
              <a:defRPr/>
            </a:pPr>
            <a:r>
              <a:rPr lang="el-GR" sz="1600" b="1" dirty="0"/>
              <a:t>Εταιρεία περιορισμένης ευθύνης </a:t>
            </a:r>
            <a:endParaRPr lang="el-GR" sz="1600" b="1" dirty="0" smtClean="0"/>
          </a:p>
          <a:p>
            <a:pPr marL="448056" indent="-384048" algn="just" eaLnBrk="1" fontAlgn="auto" hangingPunct="1">
              <a:lnSpc>
                <a:spcPct val="140000"/>
              </a:lnSpc>
              <a:spcAft>
                <a:spcPts val="0"/>
              </a:spcAft>
              <a:buFont typeface="Wingdings" panose="05000000000000000000" pitchFamily="2" charset="2"/>
              <a:buChar char="Ø"/>
              <a:defRPr/>
            </a:pPr>
            <a:r>
              <a:rPr lang="el-GR" sz="1400" dirty="0" smtClean="0"/>
              <a:t>Μία </a:t>
            </a:r>
            <a:r>
              <a:rPr lang="el-GR" sz="1400" dirty="0"/>
              <a:t>Εταιρεία Περιορισμένης Ευθύνης συστήνεται από </a:t>
            </a:r>
            <a:r>
              <a:rPr lang="el-GR" sz="1400" b="1" dirty="0" smtClean="0"/>
              <a:t>τουλάχιστον δύο πρόσωπα</a:t>
            </a:r>
            <a:r>
              <a:rPr lang="el-GR" sz="1400" dirty="0" smtClean="0"/>
              <a:t>, </a:t>
            </a:r>
            <a:r>
              <a:rPr lang="el-GR" sz="1400" dirty="0"/>
              <a:t>είτε φυσικά είτε νομικά. Ωστόσο αρκεί 1 πρόσωπο φυσικό ή νομικό (μονοπρόσωπη ΕΠΕ) υπό κάποιες προϋποθέσεις. Δηλαδή δεν επιτρέπεται εφόσον έχει ήδη ιδρυθεί μονοπρόσωπη ΕΠΕ από φυσικό ή νομικό πρόσωπο αυτό να ιδρύσει νέα μονοπρόσωπη ΕΠΕ. </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a:t>Η σύσταση της επιχείρησης γίνεται με </a:t>
            </a:r>
            <a:r>
              <a:rPr lang="el-GR" sz="1400" b="1" dirty="0"/>
              <a:t>συμβολαιογραφική ιδρυτική σύμβαση</a:t>
            </a:r>
            <a:r>
              <a:rPr lang="el-GR" sz="1400" dirty="0"/>
              <a:t>.</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a:t>Το κύριο γνώρισμα των εταιρειών Περιορισμένης Ευθύνης (Ε.Π.Ε.) είναι </a:t>
            </a:r>
            <a:r>
              <a:rPr lang="el-GR" sz="1400" b="1" dirty="0" smtClean="0"/>
              <a:t>το μικρό κεφάλαιο</a:t>
            </a:r>
            <a:r>
              <a:rPr lang="el-GR" sz="1400" dirty="0" smtClean="0"/>
              <a:t> </a:t>
            </a:r>
            <a:r>
              <a:rPr lang="el-GR" sz="1400" dirty="0"/>
              <a:t>που χρειάζεται για τη σύστασή τους και η </a:t>
            </a:r>
            <a:r>
              <a:rPr lang="el-GR" sz="1400" b="1" dirty="0"/>
              <a:t>περιορισμένη ευθύνη </a:t>
            </a:r>
            <a:r>
              <a:rPr lang="el-GR" sz="1400" dirty="0"/>
              <a:t>των εταίρων, μέχρι το </a:t>
            </a:r>
            <a:r>
              <a:rPr lang="el-GR" sz="1400" dirty="0" smtClean="0"/>
              <a:t>ύψος </a:t>
            </a:r>
            <a:r>
              <a:rPr lang="el-GR" sz="1400" dirty="0"/>
              <a:t>του κατατεθειμένου εταιρικού κεφαλαίου</a:t>
            </a:r>
            <a:r>
              <a:rPr lang="el-GR" sz="1400" dirty="0" smtClean="0"/>
              <a:t>.</a:t>
            </a:r>
          </a:p>
          <a:p>
            <a:pPr marL="450850" indent="0" algn="just" eaLnBrk="1" fontAlgn="auto" hangingPunct="1">
              <a:lnSpc>
                <a:spcPct val="140000"/>
              </a:lnSpc>
              <a:spcAft>
                <a:spcPts val="0"/>
              </a:spcAft>
              <a:buFont typeface="Wingdings 2"/>
              <a:buNone/>
              <a:defRPr/>
            </a:pPr>
            <a:r>
              <a:rPr lang="el-GR" sz="1400" dirty="0" smtClean="0"/>
              <a:t>* Ωστόσο</a:t>
            </a:r>
            <a:r>
              <a:rPr lang="el-GR" sz="1400" dirty="0"/>
              <a:t>, απαγορεύεται η άσκηση ορισμένων δραστηριοτήτων, όπως τραπεζικές, ασφαλιστικές, χρηματιστηριακές, διαχείριση χαρτοφυλακίου </a:t>
            </a:r>
            <a:r>
              <a:rPr lang="el-GR" sz="1400" dirty="0" err="1"/>
              <a:t>αξιογράφων</a:t>
            </a:r>
            <a:r>
              <a:rPr lang="el-GR" sz="1400" dirty="0"/>
              <a:t>, διαχείριση αμοιβαίων κεφαλαίων, χρηματοδοτική μίσθωση, πρακτορεία επιχειρηματικών απαιτήσεων, προώθηση και υλοποίηση επενδύσεων υψηλής τεχνολογίας (μόνο </a:t>
            </a:r>
            <a:r>
              <a:rPr lang="el-GR" sz="1400" dirty="0" err="1"/>
              <a:t>venture</a:t>
            </a:r>
            <a:r>
              <a:rPr lang="el-GR" sz="1400" dirty="0"/>
              <a:t> </a:t>
            </a:r>
            <a:r>
              <a:rPr lang="el-GR" sz="1400" dirty="0" err="1"/>
              <a:t>capital</a:t>
            </a:r>
            <a:r>
              <a:rPr lang="el-GR" sz="1400" dirty="0"/>
              <a:t>) και αθλητικές δραστηριότητες</a:t>
            </a:r>
            <a:r>
              <a:rPr lang="el-GR" sz="1400" dirty="0" smtClean="0"/>
              <a:t>.</a:t>
            </a:r>
          </a:p>
          <a:p>
            <a:pPr marL="450850" indent="-366713" algn="just" eaLnBrk="1" fontAlgn="auto" hangingPunct="1">
              <a:lnSpc>
                <a:spcPct val="140000"/>
              </a:lnSpc>
              <a:spcAft>
                <a:spcPts val="0"/>
              </a:spcAft>
              <a:buFont typeface="Wingdings" panose="05000000000000000000" pitchFamily="2" charset="2"/>
              <a:buChar char="Ø"/>
              <a:defRPr/>
            </a:pPr>
            <a:r>
              <a:rPr lang="el-GR" sz="1400" dirty="0" smtClean="0"/>
              <a:t>Η εταιρεία περιορισμένης ευθύνης είναι κεφαλαιουχική εταιρεία με νομική προσωπικότητα, για τα χρέη της οποίας ευθύνεται μόνο η ίδια με την περιουσία της</a:t>
            </a:r>
            <a:endParaRPr lang="el-GR"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68958"/>
          </a:xfrm>
        </p:spPr>
        <p:txBody>
          <a:bodyPr lIns="72000" rIns="36000">
            <a:noAutofit/>
          </a:bodyPr>
          <a:lstStyle/>
          <a:p>
            <a:pPr>
              <a:defRPr/>
            </a:pPr>
            <a:r>
              <a:rPr lang="el-GR" sz="3600" dirty="0"/>
              <a:t>Πλαίσιο</a:t>
            </a:r>
            <a:r>
              <a:rPr lang="el-GR" dirty="0"/>
              <a:t> </a:t>
            </a:r>
            <a:r>
              <a:rPr lang="el-GR" sz="3600" dirty="0"/>
              <a:t>λειτουργίας επιχείρησης – </a:t>
            </a:r>
            <a:r>
              <a:rPr lang="el-GR" dirty="0"/>
              <a:t/>
            </a:r>
            <a:br>
              <a:rPr lang="el-GR" dirty="0"/>
            </a:br>
            <a:r>
              <a:rPr lang="el-GR" sz="1800" dirty="0" smtClean="0"/>
              <a:t>Νομικές </a:t>
            </a:r>
            <a:r>
              <a:rPr lang="el-GR" sz="1800" dirty="0"/>
              <a:t>μορφές επιχειρηματικών δραστηριοτήτων στην </a:t>
            </a:r>
            <a:r>
              <a:rPr lang="el-GR" sz="1800" dirty="0" smtClean="0"/>
              <a:t>Ελλάδα (</a:t>
            </a:r>
            <a:r>
              <a:rPr lang="el-GR" sz="1800" dirty="0"/>
              <a:t>6/1</a:t>
            </a:r>
            <a:r>
              <a:rPr lang="en-US" sz="1800" dirty="0">
                <a:latin typeface="Cambria" panose="02040503050406030204" pitchFamily="18" charset="0"/>
              </a:rPr>
              <a:t>3</a:t>
            </a:r>
            <a:r>
              <a:rPr lang="el-GR" sz="1800" dirty="0" smtClean="0"/>
              <a:t>)</a:t>
            </a:r>
            <a:endParaRPr lang="el-GR" sz="1800" dirty="0"/>
          </a:p>
        </p:txBody>
      </p:sp>
      <p:sp>
        <p:nvSpPr>
          <p:cNvPr id="21507" name="Content Placeholder 2"/>
          <p:cNvSpPr>
            <a:spLocks noGrp="1"/>
          </p:cNvSpPr>
          <p:nvPr>
            <p:ph sz="quarter" idx="1"/>
          </p:nvPr>
        </p:nvSpPr>
        <p:spPr>
          <a:xfrm>
            <a:off x="914400" y="836712"/>
            <a:ext cx="7772400" cy="3781400"/>
          </a:xfrm>
        </p:spPr>
        <p:txBody>
          <a:bodyPr>
            <a:noAutofit/>
          </a:bodyPr>
          <a:lstStyle/>
          <a:p>
            <a:pPr algn="just" eaLnBrk="1" hangingPunct="1">
              <a:lnSpc>
                <a:spcPct val="160000"/>
              </a:lnSpc>
              <a:buFont typeface="Wingdings" panose="05000000000000000000" pitchFamily="2" charset="2"/>
              <a:buChar char="Ø"/>
            </a:pPr>
            <a:r>
              <a:rPr lang="el-GR" altLang="el-GR" sz="1400" dirty="0" smtClean="0"/>
              <a:t>Άλλα βασικά χαρακτηριστικά της </a:t>
            </a:r>
            <a:r>
              <a:rPr lang="el-GR" altLang="el-GR" sz="1400" b="1" dirty="0" smtClean="0"/>
              <a:t>Εταιρείας περιορισμένης ευθύνης </a:t>
            </a:r>
            <a:r>
              <a:rPr lang="el-GR" altLang="el-GR" sz="1400" dirty="0" smtClean="0"/>
              <a:t>είναι :</a:t>
            </a:r>
          </a:p>
          <a:p>
            <a:pPr marL="536575" lvl="1" indent="0" algn="just" eaLnBrk="1" hangingPunct="1">
              <a:lnSpc>
                <a:spcPct val="160000"/>
              </a:lnSpc>
              <a:buFont typeface="Verdana" panose="020B0604030504040204" pitchFamily="34" charset="0"/>
              <a:buNone/>
            </a:pPr>
            <a:r>
              <a:rPr lang="el-GR" altLang="el-GR" sz="1400" dirty="0" smtClean="0"/>
              <a:t>- Το κεφάλαιο της εταιρίας διαιρείται σε </a:t>
            </a:r>
            <a:r>
              <a:rPr lang="el-GR" altLang="el-GR" sz="1400" b="1" dirty="0" smtClean="0"/>
              <a:t>“μερίδες συμμετοχής”</a:t>
            </a:r>
            <a:r>
              <a:rPr lang="el-GR" altLang="el-GR" sz="1400" dirty="0" smtClean="0"/>
              <a:t>, κάθε μία εκ των οποίων αποτελείται από εταιρικά μερίδια, από τα οποία το καθένα δεν μπορεί να είναι μικρότερο των 30 ευρώ.</a:t>
            </a:r>
          </a:p>
          <a:p>
            <a:pPr marL="536575" lvl="1" indent="0" algn="just" eaLnBrk="1" hangingPunct="1">
              <a:lnSpc>
                <a:spcPct val="160000"/>
              </a:lnSpc>
              <a:buFont typeface="Verdana" panose="020B0604030504040204" pitchFamily="34" charset="0"/>
              <a:buNone/>
            </a:pPr>
            <a:r>
              <a:rPr lang="el-GR" altLang="el-GR" sz="1400" dirty="0" smtClean="0"/>
              <a:t>- Υπάρχουν </a:t>
            </a:r>
            <a:r>
              <a:rPr lang="el-GR" altLang="el-GR" sz="1400" b="1" dirty="0" smtClean="0"/>
              <a:t>συγκεκριμένοι όροι δημοσιότητας </a:t>
            </a:r>
            <a:r>
              <a:rPr lang="el-GR" altLang="el-GR" sz="1400" dirty="0" smtClean="0"/>
              <a:t>κατά την ίδρυσή της αλλά και καθ’ όλη τη διάρκεια της ζωής της.</a:t>
            </a:r>
          </a:p>
          <a:p>
            <a:pPr marL="536575" lvl="1" indent="0" algn="just" eaLnBrk="1" hangingPunct="1">
              <a:lnSpc>
                <a:spcPct val="160000"/>
              </a:lnSpc>
              <a:buFont typeface="Verdana" panose="020B0604030504040204" pitchFamily="34" charset="0"/>
              <a:buNone/>
            </a:pPr>
            <a:r>
              <a:rPr lang="el-GR" altLang="el-GR" sz="1400" dirty="0" smtClean="0"/>
              <a:t>- Έχει </a:t>
            </a:r>
            <a:r>
              <a:rPr lang="el-GR" altLang="el-GR" sz="1400" b="1" dirty="0" smtClean="0"/>
              <a:t>ορισμένη διάρκεια </a:t>
            </a:r>
            <a:r>
              <a:rPr lang="el-GR" altLang="el-GR" sz="1400" dirty="0" smtClean="0"/>
              <a:t>(αν και η παράλειψη αναγραφής της διάρκειας δεν αποτελεί λόγο ακυρότητας της εταιρείας).</a:t>
            </a:r>
          </a:p>
          <a:p>
            <a:pPr marL="536575" lvl="1" indent="0" algn="just" eaLnBrk="1" hangingPunct="1">
              <a:lnSpc>
                <a:spcPct val="160000"/>
              </a:lnSpc>
              <a:buFont typeface="Verdana" panose="020B0604030504040204" pitchFamily="34" charset="0"/>
              <a:buNone/>
            </a:pPr>
            <a:r>
              <a:rPr lang="el-GR" altLang="el-GR" sz="1400" dirty="0" smtClean="0"/>
              <a:t>- Η </a:t>
            </a:r>
            <a:r>
              <a:rPr lang="el-GR" altLang="el-GR" sz="1400" b="1" dirty="0" smtClean="0"/>
              <a:t>περιορισμένη ευθύνη </a:t>
            </a:r>
            <a:r>
              <a:rPr lang="el-GR" altLang="el-GR" sz="1400" dirty="0" smtClean="0"/>
              <a:t>των εταίρων. Μέχρι του ύψους του κεφαλαίου ορίζεται η ευθύνη των εταίρων/μετόχων. Η ευθύνη είναι της εταιρείας με την περιουσία της, όχι των εταίρων.</a:t>
            </a:r>
          </a:p>
          <a:p>
            <a:pPr marL="536575" lvl="1" indent="0" algn="just" eaLnBrk="1" hangingPunct="1">
              <a:lnSpc>
                <a:spcPct val="160000"/>
              </a:lnSpc>
              <a:buFont typeface="Verdana" panose="020B0604030504040204" pitchFamily="34" charset="0"/>
              <a:buNone/>
            </a:pPr>
            <a:r>
              <a:rPr lang="el-GR" altLang="el-GR" sz="1400" dirty="0" smtClean="0"/>
              <a:t>- Οι </a:t>
            </a:r>
            <a:r>
              <a:rPr lang="el-GR" altLang="el-GR" sz="1400" b="1" dirty="0" smtClean="0"/>
              <a:t>αποφάσεις παίρνονται με πλειοψηφία </a:t>
            </a:r>
            <a:r>
              <a:rPr lang="el-GR" altLang="el-GR" sz="1400" dirty="0" smtClean="0"/>
              <a:t>πλέον του μισού του όλου αριθμού των εταίρων, που εκπροσωπούν πλέον του μισού του όλου εταιρικού κεφαλαίου.</a:t>
            </a:r>
          </a:p>
          <a:p>
            <a:pPr marL="536575" lvl="1" indent="0" algn="just" eaLnBrk="1" hangingPunct="1">
              <a:lnSpc>
                <a:spcPct val="160000"/>
              </a:lnSpc>
              <a:buFont typeface="Verdana" panose="020B0604030504040204" pitchFamily="34" charset="0"/>
              <a:buNone/>
            </a:pPr>
            <a:r>
              <a:rPr lang="el-GR" altLang="el-GR" sz="1400" dirty="0" smtClean="0"/>
              <a:t>- Υπάρχουν </a:t>
            </a:r>
            <a:r>
              <a:rPr lang="el-GR" altLang="el-GR" sz="1400" b="1" dirty="0" smtClean="0"/>
              <a:t>δύο όργανα</a:t>
            </a:r>
            <a:r>
              <a:rPr lang="el-GR" altLang="el-GR" sz="1400" dirty="0" smtClean="0"/>
              <a:t>, η Γενική Συνέλευση των εταίρων και ο διαχειριστής ή Διαχειριστές</a:t>
            </a:r>
          </a:p>
          <a:p>
            <a:pPr algn="just" eaLnBrk="1" hangingPunct="1">
              <a:lnSpc>
                <a:spcPct val="160000"/>
              </a:lnSpc>
              <a:buFont typeface="Wingdings" panose="05000000000000000000" pitchFamily="2" charset="2"/>
              <a:buChar char="Ø"/>
            </a:pPr>
            <a:r>
              <a:rPr lang="el-GR" altLang="el-GR" sz="1400" dirty="0" smtClean="0"/>
              <a:t>Το </a:t>
            </a:r>
            <a:r>
              <a:rPr lang="el-GR" altLang="el-GR" sz="1400" b="1" dirty="0" smtClean="0"/>
              <a:t>κεφάλαιο της εταιρείας περιορισμένης ευθύνης καθορίζεται από τους εταίρους χωρίς περιορισμό. </a:t>
            </a:r>
            <a:endParaRPr lang="el-GR" altLang="el-GR" sz="1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54968"/>
          </a:xfrm>
        </p:spPr>
        <p:txBody>
          <a:bodyPr lIns="72000" rIns="36000">
            <a:noAutofit/>
          </a:bodyPr>
          <a:lstStyle/>
          <a:p>
            <a:pPr>
              <a:defRPr/>
            </a:pPr>
            <a:r>
              <a:rPr lang="el-GR" sz="3600" dirty="0"/>
              <a:t>Πλαίσιο</a:t>
            </a:r>
            <a:r>
              <a:rPr lang="el-GR" dirty="0"/>
              <a:t> </a:t>
            </a:r>
            <a:r>
              <a:rPr lang="el-GR" sz="3600" dirty="0"/>
              <a:t>λειτουργίας επιχείρησης – </a:t>
            </a:r>
            <a:r>
              <a:rPr lang="el-GR" dirty="0"/>
              <a:t/>
            </a:r>
            <a:br>
              <a:rPr lang="el-GR" dirty="0"/>
            </a:br>
            <a:r>
              <a:rPr lang="el-GR" sz="1800" dirty="0" smtClean="0"/>
              <a:t>Νομικές </a:t>
            </a:r>
            <a:r>
              <a:rPr lang="el-GR" sz="1800" dirty="0"/>
              <a:t>μορφές επιχειρηματικών δραστηριοτήτων στην </a:t>
            </a:r>
            <a:r>
              <a:rPr lang="el-GR" sz="1800" dirty="0" smtClean="0"/>
              <a:t>Ελλάδα (</a:t>
            </a:r>
            <a:r>
              <a:rPr lang="el-GR" sz="1800" dirty="0"/>
              <a:t>7/1</a:t>
            </a:r>
            <a:r>
              <a:rPr lang="en-US" sz="1800" dirty="0">
                <a:latin typeface="Cambria" panose="02040503050406030204" pitchFamily="18" charset="0"/>
              </a:rPr>
              <a:t>3</a:t>
            </a:r>
            <a:r>
              <a:rPr lang="el-GR" sz="1800" dirty="0" smtClean="0"/>
              <a:t>)</a:t>
            </a:r>
            <a:endParaRPr lang="el-GR" sz="1800" dirty="0"/>
          </a:p>
        </p:txBody>
      </p:sp>
      <p:sp>
        <p:nvSpPr>
          <p:cNvPr id="3" name="Content Placeholder 2"/>
          <p:cNvSpPr>
            <a:spLocks noGrp="1"/>
          </p:cNvSpPr>
          <p:nvPr>
            <p:ph sz="quarter" idx="1"/>
          </p:nvPr>
        </p:nvSpPr>
        <p:spPr>
          <a:xfrm>
            <a:off x="914400" y="980728"/>
            <a:ext cx="7772400" cy="4572000"/>
          </a:xfrm>
        </p:spPr>
        <p:txBody>
          <a:bodyPr>
            <a:noAutofit/>
          </a:bodyPr>
          <a:lstStyle/>
          <a:p>
            <a:pPr marL="64008" indent="0" algn="just" eaLnBrk="1" fontAlgn="auto" hangingPunct="1">
              <a:lnSpc>
                <a:spcPct val="140000"/>
              </a:lnSpc>
              <a:spcAft>
                <a:spcPts val="0"/>
              </a:spcAft>
              <a:buFont typeface="Wingdings 2"/>
              <a:buNone/>
              <a:defRPr/>
            </a:pPr>
            <a:r>
              <a:rPr lang="el-GR" sz="1600" b="1" dirty="0" smtClean="0"/>
              <a:t>Ανώνυμη εταιρεία</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smtClean="0"/>
              <a:t>Μπορεί </a:t>
            </a:r>
            <a:r>
              <a:rPr lang="el-GR" sz="1400" dirty="0"/>
              <a:t>να ιδρυθεί από </a:t>
            </a:r>
            <a:r>
              <a:rPr lang="el-GR" sz="1400" b="1" dirty="0"/>
              <a:t>ένα ή περισσότερα πρόσωπα ή να καταστεί μονοπρόσωπη</a:t>
            </a:r>
            <a:r>
              <a:rPr lang="el-GR" sz="1400" dirty="0"/>
              <a:t> με τη συγκέντρωση όλων των μετοχών σε </a:t>
            </a:r>
            <a:r>
              <a:rPr lang="el-GR" sz="1400" b="1" dirty="0"/>
              <a:t>ένα μόνο πρόσωπο</a:t>
            </a:r>
            <a:r>
              <a:rPr lang="el-GR" sz="1400" dirty="0"/>
              <a:t>. Τα ιδρυτικά μέλη της ανώνυμης εταιρείας μπορεί να είναι φυσικά ή νομικά πρόσωπα.</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smtClean="0"/>
              <a:t>Είναι </a:t>
            </a:r>
            <a:r>
              <a:rPr lang="el-GR" sz="1400" dirty="0"/>
              <a:t>κεφαλαιουχική εταιρεία με νομική </a:t>
            </a:r>
            <a:r>
              <a:rPr lang="el-GR" sz="1400" dirty="0" smtClean="0"/>
              <a:t>προσωπικότητα </a:t>
            </a:r>
            <a:r>
              <a:rPr lang="el-GR" sz="1400" dirty="0"/>
              <a:t>για </a:t>
            </a:r>
            <a:r>
              <a:rPr lang="el-GR" sz="1400" b="1" dirty="0"/>
              <a:t>τα χρέη της οποίας ευθύνεται μόνο η ίδια</a:t>
            </a:r>
            <a:r>
              <a:rPr lang="el-GR" sz="1400" dirty="0"/>
              <a:t> με την περιουσία της. Κάθε </a:t>
            </a:r>
            <a:r>
              <a:rPr lang="el-GR" sz="1400" dirty="0" smtClean="0"/>
              <a:t>ΑΕ </a:t>
            </a:r>
            <a:r>
              <a:rPr lang="el-GR" sz="1400" dirty="0"/>
              <a:t>είναι εμπορική, έστω και αν ο σκοπός της δεν είναι η άσκηση εμπορικής επιχείρησης, σύμφωνα με το άρθρο 1 του ν. 2190/1920. Το κυριότερο πλεονέκτημα της μορφής αυτής είναι πως οι συμμετέχοντες σε αυτή (μέτοχοι) ευθύνονται μόνο μέχρι το ύψος της συμμετοχής τους. </a:t>
            </a:r>
            <a:endParaRPr lang="el-GR" sz="1400" dirty="0" smtClean="0"/>
          </a:p>
          <a:p>
            <a:pPr marL="448056" indent="-384048" algn="just" eaLnBrk="1" fontAlgn="auto" hangingPunct="1">
              <a:lnSpc>
                <a:spcPct val="140000"/>
              </a:lnSpc>
              <a:spcAft>
                <a:spcPts val="0"/>
              </a:spcAft>
              <a:buFont typeface="Wingdings" panose="05000000000000000000" pitchFamily="2" charset="2"/>
              <a:buChar char="Ø"/>
              <a:defRPr/>
            </a:pPr>
            <a:r>
              <a:rPr lang="el-GR" sz="1400" dirty="0"/>
              <a:t>Το </a:t>
            </a:r>
            <a:r>
              <a:rPr lang="el-GR" sz="1400" b="1" dirty="0"/>
              <a:t>ελάχιστο ύψος μετοχικού κεφαλαίου που απαιτεί ο νόμος, σύμφωνα με το άρθρο 6 της Π.Ν.Π. της 12.12.2012, για την σύσταση μιας ΑΕ είναι 24.000 ευρώ</a:t>
            </a:r>
            <a:r>
              <a:rPr lang="el-GR" sz="1400" dirty="0"/>
              <a:t>, ενώ υπάρχουν περιπτώσεις που ο νόμος απαιτεί πολύ μεγαλύτερο ποσό κεφαλαίου. Το κεφάλαιο πρέπει να είναι καταβεβλημένο κατά την σύστασή της. Δεν είναι απαραίτητο να είναι σε μετρητά, μπορεί να είναι και εισφορά σε είδος, δηλαδή εισφορά περιουσιακού στοιχείου στην εταιρεία (πχ ακίνητο). Όμως στην περίπτωση που μέρος ή το σύνολο του αρχικού μετοχικού κεφαλαίου καλύπτεται με εισφορά σε είδος θα πρέπει να έχει προηγηθεί αποτίμηση, σύμφωνα με τις διατάξεις του άρθρου 9 του Κ.Ν.2190/1920.</a:t>
            </a:r>
            <a:endParaRPr lang="el-GR"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71400"/>
            <a:ext cx="7772400" cy="1143000"/>
          </a:xfrm>
        </p:spPr>
        <p:txBody>
          <a:bodyPr lIns="72000" rIns="36000">
            <a:noAutofit/>
          </a:bodyPr>
          <a:lstStyle/>
          <a:p>
            <a:pPr>
              <a:defRPr/>
            </a:pPr>
            <a:r>
              <a:rPr lang="el-GR" sz="3600" dirty="0"/>
              <a:t>Πλαίσιο</a:t>
            </a:r>
            <a:r>
              <a:rPr lang="el-GR" dirty="0"/>
              <a:t> </a:t>
            </a:r>
            <a:r>
              <a:rPr lang="el-GR" sz="3600" dirty="0"/>
              <a:t>λειτουργίας επιχείρησης – </a:t>
            </a:r>
            <a:br>
              <a:rPr lang="el-GR" sz="3600" dirty="0"/>
            </a:br>
            <a:r>
              <a:rPr lang="el-GR" sz="1800" dirty="0" smtClean="0"/>
              <a:t>Νομικές </a:t>
            </a:r>
            <a:r>
              <a:rPr lang="el-GR" sz="1800" dirty="0"/>
              <a:t>μορφές επιχειρηματικών δραστηριοτήτων στην </a:t>
            </a:r>
            <a:r>
              <a:rPr lang="el-GR" sz="1800" dirty="0" smtClean="0"/>
              <a:t>Ελλάδα (</a:t>
            </a:r>
            <a:r>
              <a:rPr lang="el-GR" sz="1800" dirty="0"/>
              <a:t>8/1</a:t>
            </a:r>
            <a:r>
              <a:rPr lang="en-US" sz="1800" dirty="0">
                <a:latin typeface="Cambria" panose="02040503050406030204" pitchFamily="18" charset="0"/>
              </a:rPr>
              <a:t>3</a:t>
            </a:r>
            <a:r>
              <a:rPr lang="el-GR" sz="1800" dirty="0" smtClean="0"/>
              <a:t>)</a:t>
            </a:r>
            <a:endParaRPr lang="el-GR" sz="1800" dirty="0"/>
          </a:p>
        </p:txBody>
      </p:sp>
      <p:sp>
        <p:nvSpPr>
          <p:cNvPr id="3" name="Content Placeholder 2"/>
          <p:cNvSpPr>
            <a:spLocks noGrp="1"/>
          </p:cNvSpPr>
          <p:nvPr>
            <p:ph sz="quarter" idx="1"/>
          </p:nvPr>
        </p:nvSpPr>
        <p:spPr>
          <a:xfrm>
            <a:off x="395536" y="1161256"/>
            <a:ext cx="8496944" cy="4572000"/>
          </a:xfrm>
        </p:spPr>
        <p:txBody>
          <a:bodyPr>
            <a:noAutofit/>
          </a:bodyPr>
          <a:lstStyle/>
          <a:p>
            <a:pPr marL="448056" indent="-384048" algn="just" eaLnBrk="1" fontAlgn="auto" hangingPunct="1">
              <a:spcAft>
                <a:spcPts val="0"/>
              </a:spcAft>
              <a:buFont typeface="Wingdings" panose="05000000000000000000" pitchFamily="2" charset="2"/>
              <a:buChar char="Ø"/>
              <a:defRPr/>
            </a:pPr>
            <a:r>
              <a:rPr lang="el-GR" sz="1600" dirty="0"/>
              <a:t>Τα βασικά χαρακτηριστικά της </a:t>
            </a:r>
            <a:r>
              <a:rPr lang="el-GR" sz="1600" dirty="0" smtClean="0"/>
              <a:t>Α.Ε. είναι </a:t>
            </a:r>
            <a:r>
              <a:rPr lang="el-GR" sz="1600" dirty="0"/>
              <a:t>τα </a:t>
            </a:r>
            <a:r>
              <a:rPr lang="el-GR" sz="1600" dirty="0" smtClean="0"/>
              <a:t>ακόλουθα</a:t>
            </a:r>
            <a:r>
              <a:rPr lang="en-US" sz="1600" dirty="0" smtClean="0"/>
              <a:t> </a:t>
            </a:r>
            <a:r>
              <a:rPr lang="en-US" sz="1600" dirty="0" smtClean="0">
                <a:latin typeface="Cambria" panose="02040503050406030204" pitchFamily="18" charset="0"/>
              </a:rPr>
              <a:t>(1/2)</a:t>
            </a:r>
            <a:r>
              <a:rPr lang="el-GR" sz="1600" dirty="0" smtClean="0"/>
              <a:t>:</a:t>
            </a:r>
          </a:p>
          <a:p>
            <a:pPr marL="64008" indent="0" algn="just" eaLnBrk="1" fontAlgn="auto" hangingPunct="1">
              <a:spcAft>
                <a:spcPts val="0"/>
              </a:spcAft>
              <a:buFont typeface="Wingdings 2"/>
              <a:buNone/>
              <a:defRPr/>
            </a:pPr>
            <a:r>
              <a:rPr lang="el-GR" sz="1600" dirty="0" smtClean="0"/>
              <a:t>- </a:t>
            </a:r>
            <a:r>
              <a:rPr lang="el-GR" sz="1600" dirty="0"/>
              <a:t>Το </a:t>
            </a:r>
            <a:r>
              <a:rPr lang="el-GR" sz="1600" b="1" dirty="0"/>
              <a:t>μεγάλο σχετικά κεφάλαιο </a:t>
            </a:r>
            <a:r>
              <a:rPr lang="el-GR" sz="1600" dirty="0"/>
              <a:t>που απαιτείται για την ίδρυσή </a:t>
            </a:r>
            <a:r>
              <a:rPr lang="el-GR" sz="1600" dirty="0" smtClean="0"/>
              <a:t>της.</a:t>
            </a:r>
            <a:endParaRPr lang="el-GR" sz="1600" dirty="0"/>
          </a:p>
          <a:p>
            <a:pPr marL="64008" indent="0" algn="just" eaLnBrk="1" fontAlgn="auto" hangingPunct="1">
              <a:spcAft>
                <a:spcPts val="0"/>
              </a:spcAft>
              <a:buFont typeface="Wingdings 2"/>
              <a:buNone/>
              <a:defRPr/>
            </a:pPr>
            <a:r>
              <a:rPr lang="el-GR" sz="1600" dirty="0"/>
              <a:t>- Η </a:t>
            </a:r>
            <a:r>
              <a:rPr lang="el-GR" sz="1600" b="1" dirty="0"/>
              <a:t>διαίρεση του κεφαλαίου σε ίσα μερίδια</a:t>
            </a:r>
            <a:r>
              <a:rPr lang="el-GR" sz="1600" dirty="0"/>
              <a:t>, που ενσωματώνονται σε τίτλους, τις </a:t>
            </a:r>
            <a:r>
              <a:rPr lang="el-GR" sz="1600" dirty="0" smtClean="0"/>
              <a:t>μετοχές. Κάθε </a:t>
            </a:r>
            <a:r>
              <a:rPr lang="el-GR" sz="1600" dirty="0"/>
              <a:t>εταίρος (μέτοχος) είναι υπεύθυνος μόνο για το ποσοστό συμμετοχής του, δηλαδή για τον αριθμό των μετοχών τις οποίες διαθέτει. Οι μετοχές μπορεί να είναι είτε ανώνυμες είτε ονομαστικές. </a:t>
            </a:r>
          </a:p>
          <a:p>
            <a:pPr marL="64008" indent="0" algn="just" eaLnBrk="1" fontAlgn="auto" hangingPunct="1">
              <a:spcAft>
                <a:spcPts val="0"/>
              </a:spcAft>
              <a:buFont typeface="Wingdings 2"/>
              <a:buNone/>
              <a:defRPr/>
            </a:pPr>
            <a:r>
              <a:rPr lang="el-GR" sz="1600" dirty="0"/>
              <a:t>- Οι </a:t>
            </a:r>
            <a:r>
              <a:rPr lang="el-GR" sz="1600" b="1" dirty="0"/>
              <a:t>αυστηροί όροι δημοσιότητας </a:t>
            </a:r>
            <a:r>
              <a:rPr lang="el-GR" sz="1600" dirty="0"/>
              <a:t>κατά την ίδρυσή της αλλά και καθ’ όλη τη διάρκεια της ζωής </a:t>
            </a:r>
            <a:r>
              <a:rPr lang="el-GR" sz="1600" dirty="0" smtClean="0"/>
              <a:t>της.</a:t>
            </a:r>
            <a:endParaRPr lang="el-GR" sz="1600" dirty="0"/>
          </a:p>
          <a:p>
            <a:pPr marL="64008" indent="0" algn="just" eaLnBrk="1" fontAlgn="auto" hangingPunct="1">
              <a:spcAft>
                <a:spcPts val="0"/>
              </a:spcAft>
              <a:buFont typeface="Wingdings 2"/>
              <a:buNone/>
              <a:defRPr/>
            </a:pPr>
            <a:r>
              <a:rPr lang="el-GR" sz="1600" dirty="0"/>
              <a:t>- Η </a:t>
            </a:r>
            <a:r>
              <a:rPr lang="el-GR" sz="1600" b="1" dirty="0"/>
              <a:t>μακρά διάρκειά </a:t>
            </a:r>
            <a:r>
              <a:rPr lang="el-GR" sz="1600" dirty="0"/>
              <a:t>της (συνήθως 50 </a:t>
            </a:r>
            <a:r>
              <a:rPr lang="el-GR" sz="1600" dirty="0" smtClean="0"/>
              <a:t>έτη).</a:t>
            </a:r>
            <a:endParaRPr lang="el-GR" sz="1600" dirty="0"/>
          </a:p>
          <a:p>
            <a:pPr marL="64008" indent="0" algn="just" eaLnBrk="1" fontAlgn="auto" hangingPunct="1">
              <a:spcAft>
                <a:spcPts val="0"/>
              </a:spcAft>
              <a:buFont typeface="Wingdings 2"/>
              <a:buNone/>
              <a:defRPr/>
            </a:pPr>
            <a:r>
              <a:rPr lang="el-GR" sz="1600" dirty="0"/>
              <a:t>- Η </a:t>
            </a:r>
            <a:r>
              <a:rPr lang="el-GR" sz="1600" b="1" dirty="0" smtClean="0"/>
              <a:t>περιορισμένη ευθύνη των μετόχων.</a:t>
            </a:r>
            <a:endParaRPr lang="el-GR" sz="1600" b="1" dirty="0"/>
          </a:p>
          <a:p>
            <a:pPr marL="64008" indent="0" algn="just" eaLnBrk="1" fontAlgn="auto" hangingPunct="1">
              <a:spcAft>
                <a:spcPts val="0"/>
              </a:spcAft>
              <a:buFont typeface="Wingdings 2"/>
              <a:buNone/>
              <a:defRPr/>
            </a:pPr>
            <a:r>
              <a:rPr lang="el-GR" sz="1600" dirty="0" smtClean="0"/>
              <a:t>-Η </a:t>
            </a:r>
            <a:r>
              <a:rPr lang="el-GR" sz="1600" b="1" dirty="0" smtClean="0"/>
              <a:t>λήψη αποφάσεων κατά πλειοψηφία</a:t>
            </a:r>
            <a:r>
              <a:rPr lang="el-GR" sz="1600" dirty="0" smtClean="0"/>
              <a:t>. </a:t>
            </a:r>
            <a:r>
              <a:rPr lang="el-GR" sz="1600" dirty="0"/>
              <a:t>Ο μέτοχος συμμετέχει στην εκλογή της διοίκησης της εταιρείας, στη διαμόρφωση των γενικών αρχών της πολιτικής και στα κέρδη, ανάλογα με τον αριθμό των μετόχων που </a:t>
            </a:r>
            <a:r>
              <a:rPr lang="el-GR" sz="1600" dirty="0" smtClean="0"/>
              <a:t>διαθέτει.</a:t>
            </a:r>
            <a:endParaRPr lang="el-GR"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71400"/>
            <a:ext cx="7772400" cy="1143000"/>
          </a:xfrm>
        </p:spPr>
        <p:txBody>
          <a:bodyPr lIns="72000" rIns="36000">
            <a:noAutofit/>
          </a:bodyPr>
          <a:lstStyle/>
          <a:p>
            <a:pPr>
              <a:defRPr/>
            </a:pPr>
            <a:r>
              <a:rPr lang="el-GR" sz="3600" dirty="0"/>
              <a:t>Πλαίσιο</a:t>
            </a:r>
            <a:r>
              <a:rPr lang="el-GR" dirty="0"/>
              <a:t> </a:t>
            </a:r>
            <a:r>
              <a:rPr lang="el-GR" sz="3600" dirty="0"/>
              <a:t>λειτουργίας επιχείρησης – </a:t>
            </a:r>
            <a:br>
              <a:rPr lang="el-GR" sz="3600" dirty="0"/>
            </a:br>
            <a:r>
              <a:rPr lang="el-GR" sz="1800" dirty="0" smtClean="0"/>
              <a:t>Νομικές </a:t>
            </a:r>
            <a:r>
              <a:rPr lang="el-GR" sz="1800" dirty="0"/>
              <a:t>μορφές επιχειρηματικών δραστηριοτήτων στην </a:t>
            </a:r>
            <a:r>
              <a:rPr lang="el-GR" sz="1800" dirty="0" smtClean="0"/>
              <a:t>Ελλάδα (</a:t>
            </a:r>
            <a:r>
              <a:rPr lang="en-US" sz="1800" dirty="0" smtClean="0">
                <a:latin typeface="Cambria" panose="02040503050406030204" pitchFamily="18" charset="0"/>
              </a:rPr>
              <a:t>9</a:t>
            </a:r>
            <a:r>
              <a:rPr lang="el-GR" sz="1800" dirty="0">
                <a:latin typeface="Cambria" panose="02040503050406030204" pitchFamily="18" charset="0"/>
              </a:rPr>
              <a:t>/</a:t>
            </a:r>
            <a:r>
              <a:rPr lang="el-GR" sz="1800" dirty="0"/>
              <a:t>1</a:t>
            </a:r>
            <a:r>
              <a:rPr lang="en-US" sz="1800" dirty="0">
                <a:latin typeface="Cambria" panose="02040503050406030204" pitchFamily="18" charset="0"/>
              </a:rPr>
              <a:t>3</a:t>
            </a:r>
            <a:r>
              <a:rPr lang="el-GR" sz="1800" dirty="0" smtClean="0"/>
              <a:t>)</a:t>
            </a:r>
            <a:endParaRPr lang="el-GR" sz="1800" dirty="0"/>
          </a:p>
        </p:txBody>
      </p:sp>
      <p:sp>
        <p:nvSpPr>
          <p:cNvPr id="3" name="Content Placeholder 2"/>
          <p:cNvSpPr>
            <a:spLocks noGrp="1"/>
          </p:cNvSpPr>
          <p:nvPr>
            <p:ph sz="quarter" idx="1"/>
          </p:nvPr>
        </p:nvSpPr>
        <p:spPr>
          <a:xfrm>
            <a:off x="827584" y="1233264"/>
            <a:ext cx="7848872" cy="4572000"/>
          </a:xfrm>
        </p:spPr>
        <p:txBody>
          <a:bodyPr>
            <a:noAutofit/>
          </a:bodyPr>
          <a:lstStyle/>
          <a:p>
            <a:pPr marL="448056" indent="-384048" algn="just" eaLnBrk="1" fontAlgn="auto" hangingPunct="1">
              <a:spcAft>
                <a:spcPts val="0"/>
              </a:spcAft>
              <a:buFont typeface="Wingdings" panose="05000000000000000000" pitchFamily="2" charset="2"/>
              <a:buChar char="Ø"/>
              <a:defRPr/>
            </a:pPr>
            <a:r>
              <a:rPr lang="el-GR" sz="1600" dirty="0"/>
              <a:t>Τα βασικά χαρακτηριστικά της </a:t>
            </a:r>
            <a:r>
              <a:rPr lang="el-GR" sz="1600" dirty="0" smtClean="0"/>
              <a:t>Α.Ε. είναι </a:t>
            </a:r>
            <a:r>
              <a:rPr lang="el-GR" sz="1600" dirty="0"/>
              <a:t>τα </a:t>
            </a:r>
            <a:r>
              <a:rPr lang="el-GR" sz="1600" dirty="0" smtClean="0"/>
              <a:t>ακόλουθα</a:t>
            </a:r>
            <a:r>
              <a:rPr lang="en-US" sz="1600" dirty="0" smtClean="0"/>
              <a:t> (</a:t>
            </a:r>
            <a:r>
              <a:rPr lang="en-US" sz="1600" dirty="0" smtClean="0">
                <a:latin typeface="Cambria" panose="02040503050406030204" pitchFamily="18" charset="0"/>
              </a:rPr>
              <a:t>2/2</a:t>
            </a:r>
            <a:r>
              <a:rPr lang="en-US" sz="1600" dirty="0" smtClean="0"/>
              <a:t>)</a:t>
            </a:r>
            <a:r>
              <a:rPr lang="el-GR" sz="1600" dirty="0" smtClean="0"/>
              <a:t>:</a:t>
            </a:r>
          </a:p>
          <a:p>
            <a:pPr marL="64008" indent="0" algn="just" eaLnBrk="1" fontAlgn="auto" hangingPunct="1">
              <a:spcAft>
                <a:spcPts val="0"/>
              </a:spcAft>
              <a:buFont typeface="Wingdings 2"/>
              <a:buNone/>
              <a:defRPr/>
            </a:pPr>
            <a:r>
              <a:rPr lang="el-GR" sz="1600" dirty="0" smtClean="0"/>
              <a:t>- </a:t>
            </a:r>
            <a:r>
              <a:rPr lang="el-GR" sz="1600" dirty="0"/>
              <a:t>Η </a:t>
            </a:r>
            <a:r>
              <a:rPr lang="el-GR" sz="1600" b="1" dirty="0"/>
              <a:t>ύπαρξη δύο οργάνων</a:t>
            </a:r>
            <a:r>
              <a:rPr lang="el-GR" sz="1600" dirty="0"/>
              <a:t>, ήτοι της </a:t>
            </a:r>
            <a:r>
              <a:rPr lang="el-GR" sz="1600" b="1" dirty="0"/>
              <a:t>Γενικής Συνέλευσης </a:t>
            </a:r>
            <a:r>
              <a:rPr lang="el-GR" sz="1600" dirty="0"/>
              <a:t>των μετόχων και του </a:t>
            </a:r>
            <a:r>
              <a:rPr lang="el-GR" sz="1600" b="1" dirty="0"/>
              <a:t>Διοικητικού Συμβουλίου</a:t>
            </a:r>
            <a:r>
              <a:rPr lang="el-GR" sz="1600" dirty="0"/>
              <a:t>. Το διοικητικό συμβούλιο της Α.Ε. εκλέγεται από τη γενική συνέλευση και μπορεί να αποτελείται από μετόχους ή </a:t>
            </a:r>
            <a:r>
              <a:rPr lang="el-GR" sz="1600" dirty="0" smtClean="0"/>
              <a:t>μη. </a:t>
            </a:r>
            <a:r>
              <a:rPr lang="el-GR" sz="1600" dirty="0"/>
              <a:t>Η ευθύνη των μελών, σε περίπτωση διάλυσης και εκκαθάρισης είναι ίση με το κεφάλαιο που αντιπροσωπεύουν οι μετοχές τους, δηλαδή στη χειρότερη περίπτωση οι μετοχές των μετόχων χάνουν τελείως την αξία τους. Τα κέρδη καταβάλλονται στους μετόχους σε αναλογία με τις μετοχές τους. Μπορεί ένα μέρος να μη διανεμηθεί για να χρησιμοποιηθεί για ανάπτυξη της εταιρείας. Μπορεί να γίνει αύξηση του μετοχικού κεφαλαίου με έκδοση νέων μετοχών. Στη γενική συνέλευση των μετόχων κάθε μέτοχος διαθέτει τόσες ψήφους όσες είναι οι μετοχές που κατέχει.</a:t>
            </a:r>
          </a:p>
          <a:p>
            <a:pPr marL="64008" indent="0" algn="just" eaLnBrk="1" fontAlgn="auto" hangingPunct="1">
              <a:spcAft>
                <a:spcPts val="0"/>
              </a:spcAft>
              <a:buFont typeface="Wingdings 2"/>
              <a:buNone/>
              <a:defRPr/>
            </a:pPr>
            <a:r>
              <a:rPr lang="el-GR" sz="1600" dirty="0"/>
              <a:t>- Όταν η Α.Ε. έχει ορισμένα χαρακτηριστικά, μπορεί με αίτησή της να εισαχθεί στο </a:t>
            </a:r>
            <a:r>
              <a:rPr lang="el-GR" sz="1600" b="1" dirty="0"/>
              <a:t>χρηματιστήριο</a:t>
            </a:r>
            <a:r>
              <a:rPr lang="el-GR" sz="1600" dirty="0"/>
              <a:t>, προς δημόσια διαπραγμάτευση της μετοχής της</a:t>
            </a:r>
            <a:r>
              <a:rPr lang="el-GR" sz="1600" dirty="0" smtClean="0"/>
              <a:t>.</a:t>
            </a:r>
            <a:endParaRPr lang="el-GR" sz="1600" dirty="0"/>
          </a:p>
        </p:txBody>
      </p:sp>
    </p:spTree>
    <p:extLst>
      <p:ext uri="{BB962C8B-B14F-4D97-AF65-F5344CB8AC3E}">
        <p14:creationId xmlns:p14="http://schemas.microsoft.com/office/powerpoint/2010/main" val="3031917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1143000"/>
          </a:xfrm>
        </p:spPr>
        <p:txBody>
          <a:bodyPr lIns="72000" rIns="36000">
            <a:noAutofit/>
          </a:bodyPr>
          <a:lstStyle/>
          <a:p>
            <a:pPr eaLnBrk="1" fontAlgn="auto" hangingPunct="1">
              <a:spcAft>
                <a:spcPts val="0"/>
              </a:spcAft>
              <a:defRPr/>
            </a:pPr>
            <a:r>
              <a:rPr lang="el-GR" dirty="0">
                <a:latin typeface="+mn-lt"/>
              </a:rPr>
              <a:t>Σκοπός εκπαιδευτικής ενότητας – Προσδοκώμενα αποτελέσματα</a:t>
            </a:r>
          </a:p>
        </p:txBody>
      </p:sp>
      <p:sp>
        <p:nvSpPr>
          <p:cNvPr id="3" name="Content Placeholder 2"/>
          <p:cNvSpPr>
            <a:spLocks noGrp="1"/>
          </p:cNvSpPr>
          <p:nvPr>
            <p:ph sz="quarter" idx="1"/>
          </p:nvPr>
        </p:nvSpPr>
        <p:spPr/>
        <p:txBody>
          <a:bodyPr>
            <a:normAutofit fontScale="92500"/>
          </a:bodyPr>
          <a:lstStyle/>
          <a:p>
            <a:pPr marL="448056" indent="-384048" algn="just" eaLnBrk="1" fontAlgn="auto" hangingPunct="1">
              <a:lnSpc>
                <a:spcPct val="140000"/>
              </a:lnSpc>
              <a:spcAft>
                <a:spcPts val="0"/>
              </a:spcAft>
              <a:buClr>
                <a:schemeClr val="accent2">
                  <a:lumMod val="75000"/>
                </a:schemeClr>
              </a:buClr>
              <a:buFont typeface="Wingdings 2"/>
              <a:buChar char=""/>
              <a:defRPr/>
            </a:pPr>
            <a:r>
              <a:rPr lang="el-GR" sz="1600" dirty="0"/>
              <a:t>Η παρούσα θεματική αναγνωρίζει ότι </a:t>
            </a:r>
            <a:r>
              <a:rPr lang="el-GR" sz="1600" b="1" dirty="0"/>
              <a:t>οι ανάγκες κάθε επιχείρησης διαφέρουν ανάλογα με το στάδιο στο οποίο βρίσκεται </a:t>
            </a:r>
            <a:r>
              <a:rPr lang="el-GR" sz="1600" dirty="0"/>
              <a:t>και πως η ίδρυση, λειτουργία και οικονομική δραστηριότητα και ο έλεγχος κάθε εταιρικής μορφής επιχειρηματικής δραστηριότητας ορίζονται ρητά, με ένα σύνολο νομικού και θεσμικού πλαισίου. </a:t>
            </a:r>
            <a:endParaRPr lang="el-GR" sz="1600" dirty="0" smtClean="0"/>
          </a:p>
          <a:p>
            <a:pPr marL="448056" indent="-384048" algn="just" eaLnBrk="1" fontAlgn="auto" hangingPunct="1">
              <a:lnSpc>
                <a:spcPct val="140000"/>
              </a:lnSpc>
              <a:spcAft>
                <a:spcPts val="0"/>
              </a:spcAft>
              <a:buClr>
                <a:schemeClr val="accent2">
                  <a:lumMod val="75000"/>
                </a:schemeClr>
              </a:buClr>
              <a:buFont typeface="Wingdings 2"/>
              <a:buChar char=""/>
              <a:defRPr/>
            </a:pPr>
            <a:r>
              <a:rPr lang="el-GR" sz="1600" dirty="0" smtClean="0"/>
              <a:t>Παράλληλα</a:t>
            </a:r>
            <a:r>
              <a:rPr lang="el-GR" sz="1600" dirty="0"/>
              <a:t>, αναγνωρίζεται πως </a:t>
            </a:r>
            <a:r>
              <a:rPr lang="el-GR" sz="1600" b="1" dirty="0"/>
              <a:t>στο συνεχώς μεταβαλλόμενο, ανταγωνιστικό επιχειρηματικό περιβάλλον υπάρχει ανάγκη ανασχεδιασμού των επιχειρηματικών διεργασιών </a:t>
            </a:r>
            <a:r>
              <a:rPr lang="el-GR" sz="1600" dirty="0"/>
              <a:t>για αποτελεσματικότερη λειτουργία. </a:t>
            </a:r>
          </a:p>
          <a:p>
            <a:pPr marL="448056" indent="-384048" algn="just" eaLnBrk="1" fontAlgn="auto" hangingPunct="1">
              <a:lnSpc>
                <a:spcPct val="140000"/>
              </a:lnSpc>
              <a:spcAft>
                <a:spcPts val="0"/>
              </a:spcAft>
              <a:buClr>
                <a:schemeClr val="accent2">
                  <a:lumMod val="75000"/>
                </a:schemeClr>
              </a:buClr>
              <a:buFont typeface="Wingdings 2"/>
              <a:buChar char=""/>
              <a:defRPr/>
            </a:pPr>
            <a:r>
              <a:rPr lang="el-GR" sz="1600" dirty="0"/>
              <a:t>Στόχος της εκπαιδευτικής ενότητας είναι να παράσχει </a:t>
            </a:r>
            <a:r>
              <a:rPr lang="el-GR" sz="1600" b="1" dirty="0"/>
              <a:t>ενημερωτικό και εκπαιδευτικό υλικό που θα καλύπτει τις ξεχωριστές </a:t>
            </a:r>
            <a:r>
              <a:rPr lang="el-GR" sz="1600" b="1" dirty="0" smtClean="0"/>
              <a:t>ανάγκες</a:t>
            </a:r>
            <a:r>
              <a:rPr lang="en-US" sz="1600" dirty="0" smtClean="0"/>
              <a:t>:</a:t>
            </a:r>
          </a:p>
          <a:p>
            <a:pPr marL="822960" lvl="1" eaLnBrk="1" fontAlgn="auto" hangingPunct="1">
              <a:lnSpc>
                <a:spcPct val="140000"/>
              </a:lnSpc>
              <a:spcAft>
                <a:spcPts val="0"/>
              </a:spcAft>
              <a:buClr>
                <a:schemeClr val="accent2">
                  <a:lumMod val="75000"/>
                </a:schemeClr>
              </a:buClr>
              <a:buFont typeface="Verdana"/>
              <a:buChar char="›"/>
              <a:defRPr/>
            </a:pPr>
            <a:r>
              <a:rPr lang="el-GR" sz="1600" dirty="0" smtClean="0"/>
              <a:t>μιας νεοφυούς επιχείρησης (startup), </a:t>
            </a:r>
            <a:endParaRPr lang="en-US" sz="1600" dirty="0" smtClean="0"/>
          </a:p>
          <a:p>
            <a:pPr marL="822960" lvl="1" eaLnBrk="1" fontAlgn="auto" hangingPunct="1">
              <a:lnSpc>
                <a:spcPct val="140000"/>
              </a:lnSpc>
              <a:spcAft>
                <a:spcPts val="0"/>
              </a:spcAft>
              <a:buClr>
                <a:schemeClr val="accent2">
                  <a:lumMod val="75000"/>
                </a:schemeClr>
              </a:buClr>
              <a:buFont typeface="Verdana"/>
              <a:buChar char="›"/>
              <a:defRPr/>
            </a:pPr>
            <a:r>
              <a:rPr lang="el-GR" sz="1600" dirty="0" smtClean="0"/>
              <a:t>μιας </a:t>
            </a:r>
            <a:r>
              <a:rPr lang="el-GR" sz="1600" dirty="0"/>
              <a:t>επιχείρησης που βρίσκεται στο στάδιο βελτίωσης της λειτουργίας της και </a:t>
            </a:r>
            <a:endParaRPr lang="en-US" sz="1600" dirty="0" smtClean="0"/>
          </a:p>
          <a:p>
            <a:pPr marL="822960" lvl="1" eaLnBrk="1" fontAlgn="auto" hangingPunct="1">
              <a:lnSpc>
                <a:spcPct val="140000"/>
              </a:lnSpc>
              <a:spcAft>
                <a:spcPts val="0"/>
              </a:spcAft>
              <a:buClr>
                <a:schemeClr val="accent2">
                  <a:lumMod val="75000"/>
                </a:schemeClr>
              </a:buClr>
              <a:buFont typeface="Verdana"/>
              <a:buChar char="›"/>
              <a:defRPr/>
            </a:pPr>
            <a:r>
              <a:rPr lang="el-GR" sz="1600" dirty="0" smtClean="0"/>
              <a:t>μιας </a:t>
            </a:r>
            <a:r>
              <a:rPr lang="el-GR" sz="1600" dirty="0"/>
              <a:t>επιχείρησης που βρίσκεται στο στάδιο επαναπροσδιορισμού της λειτουργίας της.</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384"/>
            <a:ext cx="7772400" cy="1143000"/>
          </a:xfrm>
        </p:spPr>
        <p:txBody>
          <a:bodyPr lIns="72000" rIns="36000">
            <a:noAutofit/>
          </a:bodyPr>
          <a:lstStyle/>
          <a:p>
            <a:pPr>
              <a:defRPr/>
            </a:pPr>
            <a:r>
              <a:rPr lang="el-GR" sz="3600" dirty="0"/>
              <a:t>Πλαίσιο</a:t>
            </a:r>
            <a:r>
              <a:rPr lang="el-GR" dirty="0"/>
              <a:t> </a:t>
            </a:r>
            <a:r>
              <a:rPr lang="el-GR" sz="3600" dirty="0"/>
              <a:t>λειτουργίας επιχείρησης – </a:t>
            </a:r>
            <a:br>
              <a:rPr lang="el-GR" sz="3600" dirty="0"/>
            </a:br>
            <a:r>
              <a:rPr lang="el-GR" sz="1800" dirty="0" smtClean="0"/>
              <a:t>Νομικές </a:t>
            </a:r>
            <a:r>
              <a:rPr lang="el-GR" sz="1800" dirty="0"/>
              <a:t>μορφές επιχειρηματικών δραστηριοτήτων στην </a:t>
            </a:r>
            <a:r>
              <a:rPr lang="el-GR" sz="1800" dirty="0" smtClean="0"/>
              <a:t>Ελλάδα (</a:t>
            </a:r>
            <a:r>
              <a:rPr lang="en-US" sz="1800" dirty="0" smtClean="0">
                <a:latin typeface="Cambria" panose="02040503050406030204" pitchFamily="18" charset="0"/>
              </a:rPr>
              <a:t>10</a:t>
            </a:r>
            <a:r>
              <a:rPr lang="el-GR" sz="1800" dirty="0"/>
              <a:t>/1</a:t>
            </a:r>
            <a:r>
              <a:rPr lang="en-US" sz="1800" dirty="0">
                <a:latin typeface="Cambria" panose="02040503050406030204" pitchFamily="18" charset="0"/>
              </a:rPr>
              <a:t>3</a:t>
            </a:r>
            <a:r>
              <a:rPr lang="el-GR" sz="1800" dirty="0" smtClean="0"/>
              <a:t>)</a:t>
            </a:r>
            <a:endParaRPr lang="el-GR" sz="2000" dirty="0"/>
          </a:p>
        </p:txBody>
      </p:sp>
      <p:sp>
        <p:nvSpPr>
          <p:cNvPr id="3" name="Content Placeholder 2"/>
          <p:cNvSpPr>
            <a:spLocks noGrp="1"/>
          </p:cNvSpPr>
          <p:nvPr>
            <p:ph sz="quarter" idx="1"/>
          </p:nvPr>
        </p:nvSpPr>
        <p:spPr>
          <a:xfrm>
            <a:off x="914400" y="1145778"/>
            <a:ext cx="7772400" cy="4572000"/>
          </a:xfrm>
        </p:spPr>
        <p:txBody>
          <a:bodyPr>
            <a:noAutofit/>
          </a:bodyPr>
          <a:lstStyle/>
          <a:p>
            <a:pPr marL="64008" indent="0" algn="just" eaLnBrk="1" fontAlgn="auto" hangingPunct="1">
              <a:lnSpc>
                <a:spcPct val="140000"/>
              </a:lnSpc>
              <a:spcAft>
                <a:spcPts val="0"/>
              </a:spcAft>
              <a:buFont typeface="Wingdings 2"/>
              <a:buNone/>
              <a:defRPr/>
            </a:pPr>
            <a:r>
              <a:rPr lang="el-GR" sz="1400" b="1" dirty="0"/>
              <a:t>Ιδιωτική Κεφαλαιουχική Εταιρεία </a:t>
            </a:r>
            <a:endParaRPr lang="el-GR" sz="1400" b="1" dirty="0" smtClean="0"/>
          </a:p>
          <a:p>
            <a:pPr marL="448056" indent="-384048" algn="just" eaLnBrk="1" fontAlgn="auto" hangingPunct="1">
              <a:lnSpc>
                <a:spcPct val="140000"/>
              </a:lnSpc>
              <a:spcAft>
                <a:spcPts val="0"/>
              </a:spcAft>
              <a:buFont typeface="Wingdings" panose="05000000000000000000" pitchFamily="2" charset="2"/>
              <a:buChar char="Ø"/>
              <a:defRPr/>
            </a:pPr>
            <a:r>
              <a:rPr lang="el-GR" sz="1400" dirty="0" smtClean="0"/>
              <a:t>Είναι </a:t>
            </a:r>
            <a:r>
              <a:rPr lang="el-GR" sz="1400" dirty="0"/>
              <a:t>μια νέα μορφή επιχείρησης η οποία έγινε με το νόμο 4072/2012 και μπορεί να συσταθεί με το </a:t>
            </a:r>
            <a:r>
              <a:rPr lang="el-GR" sz="1400" b="1" dirty="0"/>
              <a:t>ελάχιστο κεφάλαιο ενός ευρώ</a:t>
            </a:r>
            <a:r>
              <a:rPr lang="el-GR" sz="1400" dirty="0"/>
              <a:t>. Οι εταίροι συμμετέχουν με κεφαλαιακές, </a:t>
            </a:r>
            <a:r>
              <a:rPr lang="el-GR" sz="1400" dirty="0" err="1"/>
              <a:t>εξωκεφαλαιακές</a:t>
            </a:r>
            <a:r>
              <a:rPr lang="el-GR" sz="1400" dirty="0"/>
              <a:t> ή εγγυητικές εισφορές, ενώ η νέα αυτή εταιρική μορφή ανταποκρίνεται στο </a:t>
            </a:r>
            <a:r>
              <a:rPr lang="el-GR" sz="1400" b="1" dirty="0"/>
              <a:t>διαχωρισμό των λειτουργιών </a:t>
            </a:r>
            <a:r>
              <a:rPr lang="el-GR" sz="1400" dirty="0"/>
              <a:t>των εταίρων μέσα στην επιχείρηση.</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a:t>Η σύσταση της είναι πιο </a:t>
            </a:r>
            <a:r>
              <a:rPr lang="el-GR" sz="1400" b="1" dirty="0"/>
              <a:t>ευέλικτη</a:t>
            </a:r>
            <a:r>
              <a:rPr lang="el-GR" sz="1400" dirty="0"/>
              <a:t> από αυτή της Α.Ε και της Ε.Π.Ε και μπορεί να λειτουργήσει και ως μονοπρόσωπη. Σκοπός της μεταξύ άλλων είναι και η αντικατάσταση μακροπρόθεσμα της Ε.Π.Ε. και παράλληλα η διευκόλυνση της συνεργασίας και της συνύπαρξης μεταξύ των εταίρων, καθιστώντας την κατάλληλη για οικογενειακές επιχειρήσεις, καθώς και για επιχειρήσεις και συνεργασίες νέων επιχειρηματιών.</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a:t>Η βασική καινοτομία της Ι.Κ.Ε είναι η </a:t>
            </a:r>
            <a:r>
              <a:rPr lang="el-GR" sz="1400" b="1" dirty="0"/>
              <a:t>αποσύνδεση της εταιρικής συμμετοχής και των μεριδίων από το κεφάλαιο</a:t>
            </a:r>
            <a:r>
              <a:rPr lang="el-GR" sz="1400" dirty="0"/>
              <a:t>. Δηλαδή, ενώ στην περίπτωση της Α.Ε. και Ε.Π.Ε οι μετοχές και τα εταιρικά μερίδια αποτελούν τμήμα του κεφαλαίου, τα εταιρικά μερίδια στην περίπτωση της Ι.Κ.Ε. ανάγονται όχι αποκλειστικά στο κεφάλαιο, ως μοναδικό παρονομαστή, αλλά σε έναν ευρύτερο παρονομαστή που αποτελείται από την αξία του συνόλου των εισφορών. Αυτό είναι ίσως το βασικότερο χαρακτηριστικό της μορφής αυτής.</a:t>
            </a:r>
          </a:p>
          <a:p>
            <a:pPr marL="448056" indent="-384048" algn="just" eaLnBrk="1" fontAlgn="auto" hangingPunct="1">
              <a:lnSpc>
                <a:spcPct val="140000"/>
              </a:lnSpc>
              <a:spcAft>
                <a:spcPts val="0"/>
              </a:spcAft>
              <a:buFont typeface="Wingdings" panose="05000000000000000000" pitchFamily="2" charset="2"/>
              <a:buChar char="Ø"/>
              <a:defRPr/>
            </a:pPr>
            <a:endParaRPr lang="el-GR" sz="1400" dirty="0" smtClean="0"/>
          </a:p>
          <a:p>
            <a:pPr marL="64008" indent="0" algn="just" eaLnBrk="1" fontAlgn="auto" hangingPunct="1">
              <a:lnSpc>
                <a:spcPct val="140000"/>
              </a:lnSpc>
              <a:spcAft>
                <a:spcPts val="0"/>
              </a:spcAft>
              <a:buFont typeface="Wingdings 2"/>
              <a:buNone/>
              <a:defRPr/>
            </a:pPr>
            <a:endParaRPr lang="el-GR" sz="1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868958"/>
          </a:xfrm>
        </p:spPr>
        <p:txBody>
          <a:bodyPr lIns="72000" rIns="36000">
            <a:noAutofit/>
          </a:bodyPr>
          <a:lstStyle/>
          <a:p>
            <a:pPr eaLnBrk="1" fontAlgn="auto" hangingPunct="1">
              <a:spcAft>
                <a:spcPts val="0"/>
              </a:spcAft>
              <a:defRPr/>
            </a:pPr>
            <a:r>
              <a:rPr lang="el-GR" sz="3600" dirty="0"/>
              <a:t>Πλαίσιο</a:t>
            </a:r>
            <a:r>
              <a:rPr lang="el-GR" dirty="0"/>
              <a:t> </a:t>
            </a:r>
            <a:r>
              <a:rPr lang="el-GR" sz="3600" dirty="0"/>
              <a:t>λειτουργίας επιχείρησης – </a:t>
            </a:r>
            <a:br>
              <a:rPr lang="el-GR" sz="3600" dirty="0"/>
            </a:br>
            <a:r>
              <a:rPr lang="el-GR" sz="1800" dirty="0" smtClean="0"/>
              <a:t>Νομικές </a:t>
            </a:r>
            <a:r>
              <a:rPr lang="el-GR" sz="1800" dirty="0"/>
              <a:t>μορφές επιχειρηματικών δραστηριοτήτων στην </a:t>
            </a:r>
            <a:r>
              <a:rPr lang="el-GR" sz="1800" dirty="0" smtClean="0"/>
              <a:t>Ελλάδα (</a:t>
            </a:r>
            <a:r>
              <a:rPr lang="en-US" sz="1800" dirty="0" smtClean="0">
                <a:latin typeface="Cambria" panose="02040503050406030204" pitchFamily="18" charset="0"/>
              </a:rPr>
              <a:t>11/13</a:t>
            </a:r>
            <a:r>
              <a:rPr lang="el-GR" sz="1800" dirty="0" smtClean="0"/>
              <a:t>)</a:t>
            </a:r>
            <a:endParaRPr lang="el-GR" sz="2000" dirty="0"/>
          </a:p>
        </p:txBody>
      </p:sp>
      <p:sp>
        <p:nvSpPr>
          <p:cNvPr id="3" name="Content Placeholder 2"/>
          <p:cNvSpPr>
            <a:spLocks noGrp="1"/>
          </p:cNvSpPr>
          <p:nvPr>
            <p:ph sz="quarter" idx="1"/>
          </p:nvPr>
        </p:nvSpPr>
        <p:spPr/>
        <p:txBody>
          <a:bodyPr>
            <a:noAutofit/>
          </a:bodyPr>
          <a:lstStyle/>
          <a:p>
            <a:pPr marL="448056" indent="-384048" algn="just" eaLnBrk="1" fontAlgn="auto" hangingPunct="1">
              <a:lnSpc>
                <a:spcPts val="2000"/>
              </a:lnSpc>
              <a:spcAft>
                <a:spcPts val="0"/>
              </a:spcAft>
              <a:buFont typeface="Wingdings" panose="05000000000000000000" pitchFamily="2" charset="2"/>
              <a:buChar char="Ø"/>
              <a:defRPr/>
            </a:pPr>
            <a:r>
              <a:rPr lang="el-GR" sz="1600" dirty="0">
                <a:latin typeface="+mj-lt"/>
              </a:rPr>
              <a:t>Τα βασικά χαρακτηριστικά της </a:t>
            </a:r>
            <a:r>
              <a:rPr lang="el-GR" sz="1600" dirty="0" smtClean="0">
                <a:latin typeface="+mj-lt"/>
              </a:rPr>
              <a:t>Ι.Κ.Ε. είναι </a:t>
            </a:r>
            <a:r>
              <a:rPr lang="el-GR" sz="1600" dirty="0">
                <a:latin typeface="+mj-lt"/>
              </a:rPr>
              <a:t>τα ακόλουθα</a:t>
            </a:r>
            <a:r>
              <a:rPr lang="el-GR" sz="1600" dirty="0" smtClean="0">
                <a:latin typeface="+mj-lt"/>
              </a:rPr>
              <a:t>:</a:t>
            </a:r>
          </a:p>
          <a:p>
            <a:pPr marL="64008" indent="0" algn="just" eaLnBrk="1" fontAlgn="auto" hangingPunct="1">
              <a:lnSpc>
                <a:spcPts val="2000"/>
              </a:lnSpc>
              <a:spcAft>
                <a:spcPts val="0"/>
              </a:spcAft>
              <a:buFont typeface="Wingdings 2"/>
              <a:buNone/>
              <a:defRPr/>
            </a:pPr>
            <a:endParaRPr lang="el-GR" sz="1600" b="1" dirty="0">
              <a:latin typeface="+mj-lt"/>
            </a:endParaRPr>
          </a:p>
          <a:p>
            <a:pPr marL="459042" lvl="1" indent="0" algn="just" eaLnBrk="1" fontAlgn="auto" hangingPunct="1">
              <a:lnSpc>
                <a:spcPts val="2000"/>
              </a:lnSpc>
              <a:spcAft>
                <a:spcPts val="1000"/>
              </a:spcAft>
              <a:buFont typeface="Verdana"/>
              <a:buNone/>
              <a:defRPr/>
            </a:pPr>
            <a:r>
              <a:rPr lang="el-GR" sz="1600" dirty="0">
                <a:latin typeface="+mj-lt"/>
              </a:rPr>
              <a:t>- </a:t>
            </a:r>
            <a:r>
              <a:rPr lang="el-GR" sz="1600" dirty="0">
                <a:latin typeface="+mj-lt"/>
                <a:ea typeface="Times New Roman"/>
                <a:cs typeface="Arial"/>
              </a:rPr>
              <a:t>Η </a:t>
            </a:r>
            <a:r>
              <a:rPr lang="el-GR" sz="1600" b="1" dirty="0">
                <a:latin typeface="+mj-lt"/>
                <a:ea typeface="Times New Roman"/>
                <a:cs typeface="Arial"/>
              </a:rPr>
              <a:t>ορισμένη διάρκεια</a:t>
            </a:r>
            <a:r>
              <a:rPr lang="el-GR" sz="1600" dirty="0">
                <a:latin typeface="+mj-lt"/>
                <a:ea typeface="Times New Roman"/>
                <a:cs typeface="Arial"/>
              </a:rPr>
              <a:t> (12 έτη).</a:t>
            </a:r>
          </a:p>
          <a:p>
            <a:pPr marL="459042" lvl="1" indent="0" algn="just" eaLnBrk="1" fontAlgn="auto" hangingPunct="1">
              <a:lnSpc>
                <a:spcPts val="2000"/>
              </a:lnSpc>
              <a:spcAft>
                <a:spcPts val="1000"/>
              </a:spcAft>
              <a:buFont typeface="Verdana"/>
              <a:buNone/>
              <a:defRPr/>
            </a:pPr>
            <a:r>
              <a:rPr lang="en-US" sz="1600" dirty="0" smtClean="0">
                <a:latin typeface="+mj-lt"/>
                <a:ea typeface="Times New Roman"/>
                <a:cs typeface="Arial"/>
              </a:rPr>
              <a:t>- </a:t>
            </a:r>
            <a:r>
              <a:rPr lang="el-GR" sz="1600" dirty="0" smtClean="0">
                <a:latin typeface="+mj-lt"/>
                <a:ea typeface="Times New Roman"/>
                <a:cs typeface="Arial"/>
              </a:rPr>
              <a:t>Με </a:t>
            </a:r>
            <a:r>
              <a:rPr lang="el-GR" sz="1600" dirty="0">
                <a:latin typeface="+mj-lt"/>
                <a:ea typeface="Times New Roman"/>
                <a:cs typeface="Arial"/>
              </a:rPr>
              <a:t>την επιφύλαξη του άρθρου 79 του ν. 4072/2012, για τις εταιρικές υποχρεώσεις ευθύνεται </a:t>
            </a:r>
            <a:r>
              <a:rPr lang="el-GR" sz="1600" b="1" dirty="0">
                <a:latin typeface="+mj-lt"/>
                <a:ea typeface="Times New Roman"/>
                <a:cs typeface="Arial"/>
              </a:rPr>
              <a:t>μόνο η εταιρία</a:t>
            </a:r>
            <a:r>
              <a:rPr lang="el-GR" sz="1600" dirty="0">
                <a:latin typeface="+mj-lt"/>
                <a:ea typeface="Times New Roman"/>
                <a:cs typeface="Arial"/>
              </a:rPr>
              <a:t> με την περιουσία της. 	</a:t>
            </a:r>
          </a:p>
          <a:p>
            <a:pPr marL="459042" lvl="1" indent="0" algn="just" eaLnBrk="1" fontAlgn="auto" hangingPunct="1">
              <a:lnSpc>
                <a:spcPts val="2000"/>
              </a:lnSpc>
              <a:spcAft>
                <a:spcPts val="1000"/>
              </a:spcAft>
              <a:buFont typeface="Verdana"/>
              <a:buNone/>
              <a:defRPr/>
            </a:pPr>
            <a:r>
              <a:rPr lang="en-US" sz="1600" dirty="0" smtClean="0">
                <a:latin typeface="+mj-lt"/>
                <a:ea typeface="Times New Roman"/>
                <a:cs typeface="Arial"/>
              </a:rPr>
              <a:t>- </a:t>
            </a:r>
            <a:r>
              <a:rPr lang="el-GR" sz="1600" dirty="0" smtClean="0">
                <a:latin typeface="+mj-lt"/>
                <a:ea typeface="Times New Roman"/>
                <a:cs typeface="Arial"/>
              </a:rPr>
              <a:t>Η </a:t>
            </a:r>
            <a:r>
              <a:rPr lang="el-GR" sz="1600" b="1" dirty="0">
                <a:latin typeface="+mj-lt"/>
                <a:ea typeface="Times New Roman"/>
                <a:cs typeface="Arial"/>
              </a:rPr>
              <a:t>δημοσιότητα</a:t>
            </a:r>
            <a:r>
              <a:rPr lang="el-GR" sz="1600" dirty="0">
                <a:latin typeface="+mj-lt"/>
                <a:ea typeface="Times New Roman"/>
                <a:cs typeface="Arial"/>
              </a:rPr>
              <a:t> της εταιρίας πραγματοποιείται είτε στην ιστοσελίδα είτε στο Γ.Ε.ΜΗ., χωρίς να απαιτείται δημοσίευση στο ΦΕΚ/ΤΑΕ- ΕΠΕ &amp; Γ.Ε.ΜΗ.</a:t>
            </a:r>
          </a:p>
          <a:p>
            <a:pPr marL="459042" lvl="1" indent="0" algn="just" eaLnBrk="1" fontAlgn="auto" hangingPunct="1">
              <a:lnSpc>
                <a:spcPts val="2000"/>
              </a:lnSpc>
              <a:spcAft>
                <a:spcPts val="1000"/>
              </a:spcAft>
              <a:buFont typeface="Verdana"/>
              <a:buNone/>
              <a:defRPr/>
            </a:pPr>
            <a:r>
              <a:rPr lang="en-US" sz="1600" dirty="0" smtClean="0">
                <a:latin typeface="+mj-lt"/>
                <a:ea typeface="Times New Roman"/>
                <a:cs typeface="Arial"/>
              </a:rPr>
              <a:t>- </a:t>
            </a:r>
            <a:r>
              <a:rPr lang="el-GR" sz="1600" dirty="0">
                <a:latin typeface="+mj-lt"/>
                <a:ea typeface="Times New Roman"/>
                <a:cs typeface="Arial"/>
              </a:rPr>
              <a:t>Συστήνεται και τροποποιείται με απλό </a:t>
            </a:r>
            <a:r>
              <a:rPr lang="el-GR" sz="1600" b="1" dirty="0">
                <a:latin typeface="+mj-lt"/>
                <a:ea typeface="Times New Roman"/>
                <a:cs typeface="Arial"/>
              </a:rPr>
              <a:t>ιδιωτικό έγγραφο που πρέπει να περιέχει το καταστατικό</a:t>
            </a:r>
            <a:r>
              <a:rPr lang="el-GR" sz="1600" dirty="0">
                <a:latin typeface="+mj-lt"/>
                <a:ea typeface="Times New Roman"/>
                <a:cs typeface="Arial"/>
              </a:rPr>
              <a:t>, το οποίο ελέγχεται από τις Υπηρεσίες Γ.Ε.ΜΗ. (δεν απαιτείται δηλαδή συμβολαιογραφικό εκτός αν το επιβάλλει ειδική διάταξη νόμου αν εισφέρονται στην εταιρεία περιουσιακά στοιχεία, για τη μεταβίβαση των οποίων απαιτείται ο τύπος αυτός, ή αν επιλέγεται από τα μέρη).</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782960"/>
          </a:xfrm>
        </p:spPr>
        <p:txBody>
          <a:bodyPr lIns="72000" rIns="36000">
            <a:noAutofit/>
          </a:bodyPr>
          <a:lstStyle/>
          <a:p>
            <a:pPr eaLnBrk="1" fontAlgn="auto" hangingPunct="1">
              <a:spcAft>
                <a:spcPts val="0"/>
              </a:spcAft>
              <a:defRPr/>
            </a:pPr>
            <a:r>
              <a:rPr lang="el-GR" sz="3600" dirty="0"/>
              <a:t>Πλαίσιο</a:t>
            </a:r>
            <a:r>
              <a:rPr lang="el-GR" dirty="0"/>
              <a:t> </a:t>
            </a:r>
            <a:r>
              <a:rPr lang="el-GR" sz="3600" dirty="0"/>
              <a:t>λειτουργίας επιχείρησης – </a:t>
            </a:r>
            <a:br>
              <a:rPr lang="el-GR" sz="3600" dirty="0"/>
            </a:br>
            <a:r>
              <a:rPr lang="el-GR" sz="1800" dirty="0" smtClean="0"/>
              <a:t>Νομικές </a:t>
            </a:r>
            <a:r>
              <a:rPr lang="el-GR" sz="1800" dirty="0"/>
              <a:t>μορφές επιχειρηματικών δραστηριοτήτων στην </a:t>
            </a:r>
            <a:r>
              <a:rPr lang="el-GR" sz="1800" dirty="0" smtClean="0"/>
              <a:t>Ελλάδα (</a:t>
            </a:r>
            <a:r>
              <a:rPr lang="el-GR" sz="1800" dirty="0" smtClean="0">
                <a:latin typeface="Cambria" panose="02040503050406030204" pitchFamily="18" charset="0"/>
              </a:rPr>
              <a:t>1</a:t>
            </a:r>
            <a:r>
              <a:rPr lang="en-US" sz="1800" dirty="0" smtClean="0">
                <a:latin typeface="Cambria" panose="02040503050406030204" pitchFamily="18" charset="0"/>
              </a:rPr>
              <a:t>2</a:t>
            </a:r>
            <a:r>
              <a:rPr lang="el-GR" sz="1800" dirty="0" smtClean="0">
                <a:latin typeface="Cambria" panose="02040503050406030204" pitchFamily="18" charset="0"/>
              </a:rPr>
              <a:t>/1</a:t>
            </a:r>
            <a:r>
              <a:rPr lang="en-US" sz="1800" dirty="0" smtClean="0">
                <a:latin typeface="Cambria" panose="02040503050406030204" pitchFamily="18" charset="0"/>
              </a:rPr>
              <a:t>3</a:t>
            </a:r>
            <a:r>
              <a:rPr lang="el-GR" sz="1800" dirty="0" smtClean="0"/>
              <a:t>)</a:t>
            </a:r>
            <a:endParaRPr lang="el-GR" sz="1800" dirty="0"/>
          </a:p>
        </p:txBody>
      </p:sp>
      <p:sp>
        <p:nvSpPr>
          <p:cNvPr id="3" name="Content Placeholder 2"/>
          <p:cNvSpPr>
            <a:spLocks noGrp="1"/>
          </p:cNvSpPr>
          <p:nvPr>
            <p:ph sz="quarter" idx="1"/>
          </p:nvPr>
        </p:nvSpPr>
        <p:spPr>
          <a:xfrm>
            <a:off x="817240" y="764704"/>
            <a:ext cx="7859216" cy="4572000"/>
          </a:xfrm>
        </p:spPr>
        <p:txBody>
          <a:bodyPr>
            <a:noAutofit/>
          </a:bodyPr>
          <a:lstStyle/>
          <a:p>
            <a:pPr marL="64008" indent="0" algn="just" eaLnBrk="1" fontAlgn="auto" hangingPunct="1">
              <a:lnSpc>
                <a:spcPct val="140000"/>
              </a:lnSpc>
              <a:spcAft>
                <a:spcPts val="0"/>
              </a:spcAft>
              <a:buFont typeface="Wingdings 2"/>
              <a:buNone/>
              <a:defRPr/>
            </a:pPr>
            <a:r>
              <a:rPr lang="el-GR" sz="1400" b="1" dirty="0"/>
              <a:t>Νεοφυής επιχείρηση (</a:t>
            </a:r>
            <a:r>
              <a:rPr lang="en-US" sz="1400" b="1" dirty="0"/>
              <a:t>Start-Up</a:t>
            </a:r>
            <a:r>
              <a:rPr lang="en-US" sz="1400" b="1" dirty="0" smtClean="0"/>
              <a:t>)</a:t>
            </a:r>
            <a:endParaRPr lang="el-GR" sz="1400" b="1" dirty="0" smtClean="0"/>
          </a:p>
          <a:p>
            <a:pPr marL="448056" indent="-384048" algn="just" eaLnBrk="1" fontAlgn="auto" hangingPunct="1">
              <a:lnSpc>
                <a:spcPct val="140000"/>
              </a:lnSpc>
              <a:spcAft>
                <a:spcPts val="0"/>
              </a:spcAft>
              <a:buFont typeface="Wingdings" panose="05000000000000000000" pitchFamily="2" charset="2"/>
              <a:buChar char="Ø"/>
              <a:defRPr/>
            </a:pPr>
            <a:r>
              <a:rPr lang="el-GR" sz="1400" dirty="0" smtClean="0"/>
              <a:t>Είναι </a:t>
            </a:r>
            <a:r>
              <a:rPr lang="el-GR" sz="1400" dirty="0"/>
              <a:t>ο «προσωρινός οργανισμός που σχηματίζεται με σκοπό την ταχεία ανάπτυξη, χρησιμοποιώντας ένα επαναλαμβανόμενο και επεκτάσιμο επιχειρηματικό μοντέλο». </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a:t>«</a:t>
            </a:r>
            <a:r>
              <a:rPr lang="el-GR" sz="1400" dirty="0" err="1"/>
              <a:t>Start</a:t>
            </a:r>
            <a:r>
              <a:rPr lang="el-GR" sz="1400" dirty="0"/>
              <a:t>-</a:t>
            </a:r>
            <a:r>
              <a:rPr lang="el-GR" sz="1400" dirty="0" err="1"/>
              <a:t>Up</a:t>
            </a:r>
            <a:r>
              <a:rPr lang="el-GR" sz="1400" dirty="0"/>
              <a:t> επιχείρηση είναι μια εταιρεία σχεδιασμένη να αναπτύσσεται γρήγορα</a:t>
            </a:r>
            <a:r>
              <a:rPr lang="el-GR" sz="1400" dirty="0" smtClean="0"/>
              <a:t>»</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smtClean="0"/>
              <a:t>Στην </a:t>
            </a:r>
            <a:r>
              <a:rPr lang="el-GR" sz="1400" dirty="0"/>
              <a:t>Ευρώπη και κατ’ επέκταση στη χώρα μας, ο όρος "νεοφυής </a:t>
            </a:r>
            <a:r>
              <a:rPr lang="el-GR" sz="1400" dirty="0" smtClean="0"/>
              <a:t>επιχείρηση"  </a:t>
            </a:r>
            <a:r>
              <a:rPr lang="el-GR" sz="1400" dirty="0"/>
              <a:t>χρησιμοποιείται για να </a:t>
            </a:r>
            <a:r>
              <a:rPr lang="el-GR" sz="1400" b="1" dirty="0"/>
              <a:t>περιγράψει επιχειρήσεις που συνδέονται με υψηλή ανάπτυξη, έχουν τεχνολογικό προσανατολισμό και πολλές από αυτές επιδιώκουν να δημιουργήσουν μια νέα αγορά ή να εξελίξουν δυναμικά μια υπάρχουσα</a:t>
            </a:r>
            <a:r>
              <a:rPr lang="el-GR" sz="1400" dirty="0"/>
              <a:t>.</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a:t>Οι Νεοφυείς επιχειρήσεις παρουσιάζουν </a:t>
            </a:r>
            <a:r>
              <a:rPr lang="el-GR" sz="1400" b="1" dirty="0"/>
              <a:t>ιδιαίτερα χαμηλό κόστος </a:t>
            </a:r>
            <a:r>
              <a:rPr lang="el-GR" sz="1400" dirty="0"/>
              <a:t>υλοποίησης το οποίο συνδυάζεται με </a:t>
            </a:r>
            <a:r>
              <a:rPr lang="el-GR" sz="1400" b="1" dirty="0"/>
              <a:t>υψηλό ρίσκο </a:t>
            </a:r>
            <a:r>
              <a:rPr lang="el-GR" sz="1400" dirty="0"/>
              <a:t>αλλά και </a:t>
            </a:r>
            <a:r>
              <a:rPr lang="el-GR" sz="1400" b="1" dirty="0"/>
              <a:t>υψηλή απόδοση σε περίπτωση επιτυχίας</a:t>
            </a:r>
            <a:r>
              <a:rPr lang="el-GR" sz="1400" dirty="0"/>
              <a:t>. Αυτό σε συνδυασμό με τη δυνατότητα επέκτασής τους </a:t>
            </a:r>
            <a:r>
              <a:rPr lang="el-GR" sz="1400" b="1" dirty="0"/>
              <a:t>με μικρή δαπάνη κεφαλαίου </a:t>
            </a:r>
            <a:r>
              <a:rPr lang="el-GR" sz="1400" dirty="0"/>
              <a:t>και περιορισμένες ανάγκες σε εργατικό δυναμικό και εγκαταστάσεις, προσελκύει επενδυτές από όλο τον κόσμο. Η αναζήτηση και εν τέλει η λήψη χρηματοδότησης για μια </a:t>
            </a:r>
            <a:r>
              <a:rPr lang="el-GR" sz="1400" dirty="0" err="1"/>
              <a:t>Start</a:t>
            </a:r>
            <a:r>
              <a:rPr lang="el-GR" sz="1400" dirty="0"/>
              <a:t> -</a:t>
            </a:r>
            <a:r>
              <a:rPr lang="el-GR" sz="1400" dirty="0" err="1"/>
              <a:t>Up</a:t>
            </a:r>
            <a:r>
              <a:rPr lang="el-GR" sz="1400" dirty="0"/>
              <a:t> επιχείρηση μπορεί να πραγματοποιηθεί μέσω κεφαλαίων που ειδικά χρηματοδοτούν την ίδρυση και ανάπτυξη τέτοιου είδους επιχειρήσεων, όπως τα </a:t>
            </a:r>
            <a:r>
              <a:rPr lang="el-GR" sz="1400" dirty="0" err="1"/>
              <a:t>Openfund</a:t>
            </a:r>
            <a:r>
              <a:rPr lang="el-GR" sz="1400" dirty="0"/>
              <a:t> και </a:t>
            </a:r>
            <a:r>
              <a:rPr lang="el-GR" sz="1400" dirty="0" err="1"/>
              <a:t>StartTech</a:t>
            </a:r>
            <a:r>
              <a:rPr lang="el-GR" sz="1400" dirty="0"/>
              <a:t> </a:t>
            </a:r>
            <a:r>
              <a:rPr lang="el-GR" sz="1400" dirty="0" err="1"/>
              <a:t>Ventures</a:t>
            </a:r>
            <a:r>
              <a:rPr lang="el-GR" sz="1400" dirty="0"/>
              <a:t> διαφόρων τραπεζών, καθώς και τα κεφάλαια που προέρχονται από ειδικές χρηματοδοτικές πλατφόρμες </a:t>
            </a:r>
            <a:r>
              <a:rPr lang="el-GR" sz="1400" dirty="0" err="1"/>
              <a:t>Crowdfunding</a:t>
            </a:r>
            <a:r>
              <a:rPr lang="el-GR" sz="1400" dirty="0"/>
              <a:t> όπως τα </a:t>
            </a:r>
            <a:r>
              <a:rPr lang="el-GR" sz="1400" dirty="0" err="1"/>
              <a:t>Groopio</a:t>
            </a:r>
            <a:r>
              <a:rPr lang="el-GR" sz="1400" dirty="0"/>
              <a:t> , </a:t>
            </a:r>
            <a:r>
              <a:rPr lang="el-GR" sz="1400" dirty="0" err="1"/>
              <a:t>Give</a:t>
            </a:r>
            <a:r>
              <a:rPr lang="el-GR" sz="1400" dirty="0"/>
              <a:t> &amp; </a:t>
            </a:r>
            <a:r>
              <a:rPr lang="el-GR" sz="1400" dirty="0" err="1"/>
              <a:t>Fund</a:t>
            </a:r>
            <a:r>
              <a:rPr lang="el-GR" sz="1400" dirty="0"/>
              <a:t> κλπ.</a:t>
            </a:r>
          </a:p>
          <a:p>
            <a:pPr marL="448056" indent="-384048" algn="just" eaLnBrk="1" fontAlgn="auto" hangingPunct="1">
              <a:lnSpc>
                <a:spcPct val="140000"/>
              </a:lnSpc>
              <a:spcAft>
                <a:spcPts val="0"/>
              </a:spcAft>
              <a:buFont typeface="Wingdings" panose="05000000000000000000" pitchFamily="2" charset="2"/>
              <a:buChar char="Ø"/>
              <a:defRPr/>
            </a:pPr>
            <a:endParaRPr lang="el-GR" sz="1400" dirty="0" smtClean="0"/>
          </a:p>
          <a:p>
            <a:pPr marL="448056" indent="-384048" algn="just" eaLnBrk="1" fontAlgn="auto" hangingPunct="1">
              <a:lnSpc>
                <a:spcPct val="140000"/>
              </a:lnSpc>
              <a:spcAft>
                <a:spcPts val="0"/>
              </a:spcAft>
              <a:buFont typeface="Wingdings" panose="05000000000000000000" pitchFamily="2" charset="2"/>
              <a:buChar char="Ø"/>
              <a:defRPr/>
            </a:pPr>
            <a:endParaRPr lang="el-GR" sz="1400" dirty="0" smtClean="0"/>
          </a:p>
          <a:p>
            <a:pPr marL="64008" indent="0" algn="just" eaLnBrk="1" fontAlgn="auto" hangingPunct="1">
              <a:lnSpc>
                <a:spcPct val="140000"/>
              </a:lnSpc>
              <a:spcAft>
                <a:spcPts val="0"/>
              </a:spcAft>
              <a:buFont typeface="Wingdings 2"/>
              <a:buNone/>
              <a:defRPr/>
            </a:pPr>
            <a:endParaRPr lang="el-GR" sz="1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64096"/>
          </a:xfrm>
        </p:spPr>
        <p:txBody>
          <a:bodyPr lIns="72000" rIns="36000">
            <a:noAutofit/>
          </a:bodyPr>
          <a:lstStyle/>
          <a:p>
            <a:pPr eaLnBrk="1" fontAlgn="auto" hangingPunct="1">
              <a:spcAft>
                <a:spcPts val="0"/>
              </a:spcAft>
              <a:defRPr/>
            </a:pPr>
            <a:r>
              <a:rPr lang="el-GR" sz="3600" dirty="0"/>
              <a:t>Πλαίσιο</a:t>
            </a:r>
            <a:r>
              <a:rPr lang="el-GR" dirty="0"/>
              <a:t> </a:t>
            </a:r>
            <a:r>
              <a:rPr lang="el-GR" sz="3600" dirty="0"/>
              <a:t>λειτουργίας επιχείρησης – </a:t>
            </a:r>
            <a:r>
              <a:rPr lang="el-GR" dirty="0"/>
              <a:t/>
            </a:r>
            <a:br>
              <a:rPr lang="el-GR" dirty="0"/>
            </a:br>
            <a:r>
              <a:rPr lang="el-GR" sz="1800" dirty="0" smtClean="0"/>
              <a:t>Νομικές </a:t>
            </a:r>
            <a:r>
              <a:rPr lang="el-GR" sz="1800" dirty="0"/>
              <a:t>μορφές επιχειρηματικών δραστηριοτήτων στην </a:t>
            </a:r>
            <a:r>
              <a:rPr lang="el-GR" sz="1800" dirty="0" smtClean="0"/>
              <a:t>Ελλάδα (</a:t>
            </a:r>
            <a:r>
              <a:rPr lang="el-GR" sz="1800" dirty="0" smtClean="0">
                <a:latin typeface="Cambria" panose="02040503050406030204" pitchFamily="18" charset="0"/>
              </a:rPr>
              <a:t>1</a:t>
            </a:r>
            <a:r>
              <a:rPr lang="en-US" sz="1800" dirty="0" smtClean="0">
                <a:latin typeface="Cambria" panose="02040503050406030204" pitchFamily="18" charset="0"/>
              </a:rPr>
              <a:t>3</a:t>
            </a:r>
            <a:r>
              <a:rPr lang="el-GR" sz="1800" dirty="0" smtClean="0">
                <a:latin typeface="Cambria" panose="02040503050406030204" pitchFamily="18" charset="0"/>
              </a:rPr>
              <a:t>/1</a:t>
            </a:r>
            <a:r>
              <a:rPr lang="en-US" sz="1800" dirty="0" smtClean="0">
                <a:latin typeface="Cambria" panose="02040503050406030204" pitchFamily="18" charset="0"/>
              </a:rPr>
              <a:t>3</a:t>
            </a:r>
            <a:r>
              <a:rPr lang="el-GR" sz="1800" dirty="0" smtClean="0"/>
              <a:t>)</a:t>
            </a:r>
            <a:endParaRPr lang="el-GR" sz="2000" dirty="0"/>
          </a:p>
        </p:txBody>
      </p:sp>
      <p:sp>
        <p:nvSpPr>
          <p:cNvPr id="3" name="Content Placeholder 2"/>
          <p:cNvSpPr>
            <a:spLocks noGrp="1"/>
          </p:cNvSpPr>
          <p:nvPr>
            <p:ph sz="quarter" idx="1"/>
          </p:nvPr>
        </p:nvSpPr>
        <p:spPr>
          <a:xfrm>
            <a:off x="755576" y="980728"/>
            <a:ext cx="7772400" cy="4572000"/>
          </a:xfrm>
        </p:spPr>
        <p:txBody>
          <a:bodyPr>
            <a:noAutofit/>
          </a:bodyPr>
          <a:lstStyle/>
          <a:p>
            <a:pPr marL="64008" indent="0" algn="just" eaLnBrk="1" fontAlgn="auto" hangingPunct="1">
              <a:lnSpc>
                <a:spcPct val="140000"/>
              </a:lnSpc>
              <a:spcAft>
                <a:spcPts val="0"/>
              </a:spcAft>
              <a:buFont typeface="Wingdings 2"/>
              <a:buNone/>
              <a:defRPr/>
            </a:pPr>
            <a:r>
              <a:rPr lang="el-GR" sz="1600" b="1" dirty="0" smtClean="0"/>
              <a:t>Νεοφυής επιχείρηση (</a:t>
            </a:r>
            <a:r>
              <a:rPr lang="en-US" sz="1600" b="1" dirty="0" smtClean="0"/>
              <a:t>Start-Up)</a:t>
            </a:r>
          </a:p>
          <a:p>
            <a:pPr marL="448056" indent="-384048" algn="just" eaLnBrk="1" fontAlgn="auto" hangingPunct="1">
              <a:lnSpc>
                <a:spcPct val="140000"/>
              </a:lnSpc>
              <a:spcAft>
                <a:spcPts val="0"/>
              </a:spcAft>
              <a:buFont typeface="Wingdings" panose="05000000000000000000" pitchFamily="2" charset="2"/>
              <a:buChar char="Ø"/>
              <a:defRPr/>
            </a:pPr>
            <a:r>
              <a:rPr lang="el-GR" sz="1400" dirty="0" smtClean="0"/>
              <a:t>Τα </a:t>
            </a:r>
            <a:r>
              <a:rPr lang="el-GR" sz="1400" dirty="0"/>
              <a:t>κριτήρια που χαρακτηρίζουν μια επιχείρηση ως νεοφυή είναι τα ακόλουθα:</a:t>
            </a:r>
          </a:p>
          <a:p>
            <a:pPr marL="724662" lvl="1" algn="just" eaLnBrk="1" fontAlgn="auto" hangingPunct="1">
              <a:lnSpc>
                <a:spcPct val="140000"/>
              </a:lnSpc>
              <a:spcAft>
                <a:spcPts val="0"/>
              </a:spcAft>
              <a:buFont typeface="Century Gothic" panose="020B0502020202020204" pitchFamily="34" charset="0"/>
              <a:buChar char="−"/>
              <a:defRPr/>
            </a:pPr>
            <a:r>
              <a:rPr lang="el-GR" sz="1400" dirty="0" smtClean="0"/>
              <a:t>Η </a:t>
            </a:r>
            <a:r>
              <a:rPr lang="el-GR" sz="1400" dirty="0"/>
              <a:t>αρχική μορφή της επιχείρησης είναι </a:t>
            </a:r>
            <a:r>
              <a:rPr lang="el-GR" sz="1400" b="1" dirty="0"/>
              <a:t>προσωρινή</a:t>
            </a:r>
            <a:r>
              <a:rPr lang="el-GR" sz="1400" dirty="0"/>
              <a:t>, καθώς το επενδυτικό πλάνο που έχει καταρτισθεί προβλέπει την εξέλιξη της σε κανονική / τυπική επιχείρηση. </a:t>
            </a:r>
          </a:p>
          <a:p>
            <a:pPr marL="724662" lvl="1" algn="just" eaLnBrk="1" fontAlgn="auto" hangingPunct="1">
              <a:lnSpc>
                <a:spcPct val="140000"/>
              </a:lnSpc>
              <a:spcAft>
                <a:spcPts val="0"/>
              </a:spcAft>
              <a:buFont typeface="Century Gothic" panose="020B0502020202020204" pitchFamily="34" charset="0"/>
              <a:buChar char="−"/>
              <a:defRPr/>
            </a:pPr>
            <a:r>
              <a:rPr lang="el-GR" sz="1400" dirty="0" smtClean="0"/>
              <a:t>Η </a:t>
            </a:r>
            <a:r>
              <a:rPr lang="el-GR" sz="1400" dirty="0"/>
              <a:t>μέση διάρκεια «ζωής» μιας </a:t>
            </a:r>
            <a:r>
              <a:rPr lang="el-GR" sz="1400" dirty="0" err="1"/>
              <a:t>Start</a:t>
            </a:r>
            <a:r>
              <a:rPr lang="el-GR" sz="1400" dirty="0"/>
              <a:t> </a:t>
            </a:r>
            <a:r>
              <a:rPr lang="el-GR" sz="1400" dirty="0" err="1"/>
              <a:t>Up</a:t>
            </a:r>
            <a:r>
              <a:rPr lang="el-GR" sz="1400" dirty="0"/>
              <a:t> είναι το </a:t>
            </a:r>
            <a:r>
              <a:rPr lang="el-GR" sz="1400" b="1" dirty="0"/>
              <a:t>ένα έτος </a:t>
            </a:r>
            <a:r>
              <a:rPr lang="el-GR" sz="1400" dirty="0"/>
              <a:t>καθώς σε δύο χρόνια το πολύ θα πρέπει να έχει αποκτήσει δομή και λειτουργίες κανονικής επιχείρησης. Ουσιαστικά, με την υλοποίηση του επενδυτικού πλάνου, οι ιδιοκτήτες θα πρέπει να αποφασίσουν τι είδος νομική μορφή θα πάρει το εγχείρημά τους. Συνηθέστερες νομικές μορφές που υιοθετούν οι </a:t>
            </a:r>
            <a:r>
              <a:rPr lang="el-GR" sz="1400" dirty="0" err="1"/>
              <a:t>Start</a:t>
            </a:r>
            <a:r>
              <a:rPr lang="el-GR" sz="1400" dirty="0"/>
              <a:t>-</a:t>
            </a:r>
            <a:r>
              <a:rPr lang="el-GR" sz="1400" dirty="0" err="1"/>
              <a:t>Up</a:t>
            </a:r>
            <a:r>
              <a:rPr lang="el-GR" sz="1400" dirty="0"/>
              <a:t> είναι οι Ε.Π.Ε. και Ι.Κ.Ε. αν και έχουν τη δυνατότητα να εξελιχθούν στη συνέχεια σε όλες τις άλλες εταιρικές μορφές.</a:t>
            </a:r>
          </a:p>
          <a:p>
            <a:pPr marL="724662" lvl="1" algn="just" eaLnBrk="1" fontAlgn="auto" hangingPunct="1">
              <a:lnSpc>
                <a:spcPct val="140000"/>
              </a:lnSpc>
              <a:spcAft>
                <a:spcPts val="0"/>
              </a:spcAft>
              <a:buFont typeface="Century Gothic" panose="020B0502020202020204" pitchFamily="34" charset="0"/>
              <a:buChar char="−"/>
              <a:defRPr/>
            </a:pPr>
            <a:r>
              <a:rPr lang="el-GR" sz="1400" dirty="0" err="1" smtClean="0"/>
              <a:t>Tο</a:t>
            </a:r>
            <a:r>
              <a:rPr lang="el-GR" sz="1400" dirty="0" smtClean="0"/>
              <a:t> </a:t>
            </a:r>
            <a:r>
              <a:rPr lang="el-GR" sz="1400" b="1" dirty="0"/>
              <a:t>προϊόν ή η υπηρεσία</a:t>
            </a:r>
            <a:r>
              <a:rPr lang="el-GR" sz="1400" dirty="0"/>
              <a:t> που θα δημιουργηθεί, θα μπορεί να χρησιμοποιηθεί ή να χρησιμοποιείται από τους πελάτες της εταιρείας χωρίς μετατροπές. Το κοινό στο οποίο απευθύνεται το προϊόν ή η υπηρεσία θα πρέπει να είναι αρκετά μεγάλο ώστε να ικανοποιούνται οι απαιτήσεις ραγδαίας - δυναμικής ανάπτυξης.</a:t>
            </a:r>
          </a:p>
          <a:p>
            <a:pPr marL="724662" lvl="1" algn="just" eaLnBrk="1" fontAlgn="auto" hangingPunct="1">
              <a:lnSpc>
                <a:spcPct val="140000"/>
              </a:lnSpc>
              <a:spcAft>
                <a:spcPts val="0"/>
              </a:spcAft>
              <a:buFont typeface="Century Gothic" panose="020B0502020202020204" pitchFamily="34" charset="0"/>
              <a:buChar char="−"/>
              <a:defRPr/>
            </a:pPr>
            <a:r>
              <a:rPr lang="el-GR" sz="1400" dirty="0" smtClean="0"/>
              <a:t>Φέρει </a:t>
            </a:r>
            <a:r>
              <a:rPr lang="el-GR" sz="1400" dirty="0"/>
              <a:t>ένα </a:t>
            </a:r>
            <a:r>
              <a:rPr lang="el-GR" sz="1400" b="1" dirty="0"/>
              <a:t>καινοτόμο</a:t>
            </a:r>
            <a:r>
              <a:rPr lang="el-GR" sz="1400" dirty="0"/>
              <a:t> στίγμα: o λόγος ύπαρξής της είναι να προσφέρει μια λύση σε συγκεκριμένο πρόβλημα ή μια επιθυμία των πελατών της και συνήθως σχετίζεται με προϊόντα και υπηρεσίες τεχνολογίας.</a:t>
            </a:r>
          </a:p>
          <a:p>
            <a:pPr marL="64008" indent="0" algn="just" eaLnBrk="1" fontAlgn="auto" hangingPunct="1">
              <a:lnSpc>
                <a:spcPct val="140000"/>
              </a:lnSpc>
              <a:spcAft>
                <a:spcPts val="0"/>
              </a:spcAft>
              <a:buFont typeface="Wingdings 2"/>
              <a:buNone/>
              <a:defRPr/>
            </a:pPr>
            <a:endParaRPr lang="el-GR" sz="1400" dirty="0" smtClean="0"/>
          </a:p>
          <a:p>
            <a:pPr marL="64008" indent="0" algn="just" eaLnBrk="1" fontAlgn="auto" hangingPunct="1">
              <a:lnSpc>
                <a:spcPct val="140000"/>
              </a:lnSpc>
              <a:spcAft>
                <a:spcPts val="0"/>
              </a:spcAft>
              <a:buFont typeface="Wingdings 2"/>
              <a:buNone/>
              <a:defRPr/>
            </a:pPr>
            <a:endParaRPr lang="el-GR" sz="1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54968"/>
          </a:xfrm>
        </p:spPr>
        <p:txBody>
          <a:bodyPr lIns="72000" rIns="36000">
            <a:noAutofit/>
          </a:bodyPr>
          <a:lstStyle/>
          <a:p>
            <a:pPr eaLnBrk="1" fontAlgn="auto" hangingPunct="1">
              <a:spcAft>
                <a:spcPts val="0"/>
              </a:spcAft>
              <a:defRPr/>
            </a:pPr>
            <a:r>
              <a:rPr lang="el-GR" sz="3600" dirty="0"/>
              <a:t>Πλαίσιο</a:t>
            </a:r>
            <a:r>
              <a:rPr lang="el-GR" dirty="0"/>
              <a:t> </a:t>
            </a:r>
            <a:r>
              <a:rPr lang="el-GR" sz="3600" dirty="0"/>
              <a:t>λειτουργίας</a:t>
            </a:r>
            <a:r>
              <a:rPr lang="el-GR" dirty="0"/>
              <a:t> </a:t>
            </a:r>
            <a:r>
              <a:rPr lang="el-GR" sz="3600" dirty="0"/>
              <a:t>επιχείρησης</a:t>
            </a:r>
            <a:r>
              <a:rPr lang="el-GR" dirty="0"/>
              <a:t> </a:t>
            </a:r>
            <a:r>
              <a:rPr lang="el-GR" sz="3600" dirty="0"/>
              <a:t>–</a:t>
            </a:r>
            <a:r>
              <a:rPr lang="el-GR" dirty="0"/>
              <a:t> </a:t>
            </a:r>
            <a:br>
              <a:rPr lang="el-GR" dirty="0"/>
            </a:br>
            <a:r>
              <a:rPr lang="el-GR" sz="1800" dirty="0" smtClean="0"/>
              <a:t>Θεσμικό </a:t>
            </a:r>
            <a:r>
              <a:rPr lang="el-GR" sz="1800" dirty="0"/>
              <a:t>– Νομικό πλαίσιο λειτουργίας επιχείρησης</a:t>
            </a:r>
            <a:r>
              <a:rPr lang="en-US" sz="1800" dirty="0"/>
              <a:t> (1/2)</a:t>
            </a:r>
            <a:endParaRPr lang="el-GR" sz="1800" dirty="0"/>
          </a:p>
        </p:txBody>
      </p:sp>
      <p:sp>
        <p:nvSpPr>
          <p:cNvPr id="3" name="Content Placeholder 2"/>
          <p:cNvSpPr>
            <a:spLocks noGrp="1"/>
          </p:cNvSpPr>
          <p:nvPr>
            <p:ph sz="quarter" idx="1"/>
          </p:nvPr>
        </p:nvSpPr>
        <p:spPr>
          <a:xfrm>
            <a:off x="914400" y="1233264"/>
            <a:ext cx="7772400" cy="4644008"/>
          </a:xfrm>
        </p:spPr>
        <p:txBody>
          <a:bodyPr>
            <a:noAutofit/>
          </a:bodyPr>
          <a:lstStyle/>
          <a:p>
            <a:pPr marL="64008" indent="0" algn="just" eaLnBrk="1" fontAlgn="auto" hangingPunct="1">
              <a:lnSpc>
                <a:spcPct val="140000"/>
              </a:lnSpc>
              <a:spcBef>
                <a:spcPts val="600"/>
              </a:spcBef>
              <a:spcAft>
                <a:spcPts val="0"/>
              </a:spcAft>
              <a:buFont typeface="Wingdings 2"/>
              <a:buNone/>
              <a:defRPr/>
            </a:pPr>
            <a:r>
              <a:rPr lang="el-GR" sz="1600" b="1" dirty="0"/>
              <a:t>Νομικό Πλαίσιο περί Ανώνυμων εταιρειών</a:t>
            </a:r>
          </a:p>
          <a:p>
            <a:pPr marL="558800" lvl="1" indent="-285750" algn="just" eaLnBrk="1" fontAlgn="auto" hangingPunct="1">
              <a:lnSpc>
                <a:spcPct val="140000"/>
              </a:lnSpc>
              <a:spcBef>
                <a:spcPts val="600"/>
              </a:spcBef>
              <a:spcAft>
                <a:spcPts val="0"/>
              </a:spcAft>
              <a:buClr>
                <a:schemeClr val="accent2">
                  <a:lumMod val="75000"/>
                </a:schemeClr>
              </a:buClr>
              <a:buFont typeface="Wingdings 2" panose="05020102010507070707" pitchFamily="18" charset="2"/>
              <a:buChar char=""/>
              <a:defRPr/>
            </a:pPr>
            <a:r>
              <a:rPr lang="el-GR" sz="1600" dirty="0" smtClean="0"/>
              <a:t>Βασικός </a:t>
            </a:r>
            <a:r>
              <a:rPr lang="el-GR" sz="1600" dirty="0"/>
              <a:t>Νόμος: N. 2190/1920 και Τροποποίηση Ν. 2190</a:t>
            </a:r>
          </a:p>
          <a:p>
            <a:pPr marL="558800" lvl="1" indent="-285750" algn="just" eaLnBrk="1" fontAlgn="auto" hangingPunct="1">
              <a:lnSpc>
                <a:spcPct val="140000"/>
              </a:lnSpc>
              <a:spcBef>
                <a:spcPts val="600"/>
              </a:spcBef>
              <a:spcAft>
                <a:spcPts val="0"/>
              </a:spcAft>
              <a:buClr>
                <a:schemeClr val="accent2">
                  <a:lumMod val="75000"/>
                </a:schemeClr>
              </a:buClr>
              <a:buFont typeface="Wingdings 2" panose="05020102010507070707" pitchFamily="18" charset="2"/>
              <a:buChar char=""/>
              <a:defRPr/>
            </a:pPr>
            <a:r>
              <a:rPr lang="el-GR" sz="1600" dirty="0"/>
              <a:t>Άλλοι Νόμοι, Υπουργικές Αποφάσεις και Εγκύκλιοι: Ν.4072/2012 περί βελτίωσης επιχειρηματικού περιβάλλοντος, ΠΔ/ 20/2011 Περί προσαρμογής του κωδικοποιημένου Ν. 2190/1920 «περί Ανώνυμων Εταιρειών», Ν. 2076/92, Π.Δ. 360/1993, Ν. 1806/1988, Ν. 1969/1991, Ν. 2396/1996, Ν. 2778/1999, Ν. 2725/1999, Ν. 2339/1995, Ν. 2741/1999, Ν. 2753/1999, Ν. 5076/31, Υ.Α. 2279/10.9.2000, N. 2842/2000, Ν. 3604/2007, Εγκύκλιος K2-1141/22-1-01, Εμπορικός Νόμος Αρ. 20-22</a:t>
            </a:r>
          </a:p>
          <a:p>
            <a:pPr marL="64008" indent="0" algn="just" eaLnBrk="1" fontAlgn="auto" hangingPunct="1">
              <a:lnSpc>
                <a:spcPct val="140000"/>
              </a:lnSpc>
              <a:spcBef>
                <a:spcPts val="600"/>
              </a:spcBef>
              <a:spcAft>
                <a:spcPts val="0"/>
              </a:spcAft>
              <a:buFont typeface="Wingdings 2"/>
              <a:buNone/>
              <a:defRPr/>
            </a:pPr>
            <a:r>
              <a:rPr lang="el-GR" sz="1600" b="1" dirty="0"/>
              <a:t>Νομικό Πλαίσιο περί Ε.Π.Ε.</a:t>
            </a:r>
          </a:p>
          <a:p>
            <a:pPr marL="558800" lvl="1" indent="-285750" algn="just">
              <a:lnSpc>
                <a:spcPct val="140000"/>
              </a:lnSpc>
              <a:spcBef>
                <a:spcPts val="600"/>
              </a:spcBef>
              <a:buClr>
                <a:schemeClr val="accent2">
                  <a:lumMod val="75000"/>
                </a:schemeClr>
              </a:buClr>
              <a:buFont typeface="Wingdings 2" panose="05020102010507070707" pitchFamily="18" charset="2"/>
              <a:buChar char=""/>
              <a:defRPr/>
            </a:pPr>
            <a:r>
              <a:rPr lang="el-GR" sz="1600" dirty="0"/>
              <a:t>Βασικός Νόμος: N. 3190/1955</a:t>
            </a:r>
          </a:p>
          <a:p>
            <a:pPr marL="558800" lvl="1" indent="-285750" algn="just">
              <a:lnSpc>
                <a:spcPct val="140000"/>
              </a:lnSpc>
              <a:spcBef>
                <a:spcPts val="600"/>
              </a:spcBef>
              <a:buClr>
                <a:schemeClr val="accent2">
                  <a:lumMod val="75000"/>
                </a:schemeClr>
              </a:buClr>
              <a:buFont typeface="Wingdings 2" panose="05020102010507070707" pitchFamily="18" charset="2"/>
              <a:buChar char=""/>
              <a:defRPr/>
            </a:pPr>
            <a:r>
              <a:rPr lang="el-GR" sz="1600" dirty="0"/>
              <a:t>Άλλος Νόμος: N. 2842/2000, Εμπορικός Νόμος Αρ. 20-22</a:t>
            </a:r>
          </a:p>
          <a:p>
            <a:pPr marL="64008" indent="0" algn="just" eaLnBrk="1" fontAlgn="auto" hangingPunct="1">
              <a:lnSpc>
                <a:spcPct val="140000"/>
              </a:lnSpc>
              <a:spcBef>
                <a:spcPts val="600"/>
              </a:spcBef>
              <a:spcAft>
                <a:spcPts val="0"/>
              </a:spcAft>
              <a:buFont typeface="Wingdings 2"/>
              <a:buNone/>
              <a:defRPr/>
            </a:pPr>
            <a:endParaRPr lang="el-GR" sz="1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54968"/>
          </a:xfrm>
        </p:spPr>
        <p:txBody>
          <a:bodyPr lIns="72000" rIns="36000">
            <a:noAutofit/>
          </a:bodyPr>
          <a:lstStyle/>
          <a:p>
            <a:pPr eaLnBrk="1" fontAlgn="auto" hangingPunct="1">
              <a:spcAft>
                <a:spcPts val="0"/>
              </a:spcAft>
              <a:defRPr/>
            </a:pPr>
            <a:r>
              <a:rPr lang="el-GR" sz="3600" dirty="0"/>
              <a:t>Πλαίσιο</a:t>
            </a:r>
            <a:r>
              <a:rPr lang="el-GR" dirty="0"/>
              <a:t> </a:t>
            </a:r>
            <a:r>
              <a:rPr lang="el-GR" sz="3600" dirty="0"/>
              <a:t>λειτουργίας</a:t>
            </a:r>
            <a:r>
              <a:rPr lang="el-GR" dirty="0"/>
              <a:t> </a:t>
            </a:r>
            <a:r>
              <a:rPr lang="el-GR" sz="3600" dirty="0"/>
              <a:t>επιχείρησης</a:t>
            </a:r>
            <a:r>
              <a:rPr lang="el-GR" dirty="0"/>
              <a:t> </a:t>
            </a:r>
            <a:r>
              <a:rPr lang="el-GR" sz="3600" dirty="0"/>
              <a:t>–</a:t>
            </a:r>
            <a:r>
              <a:rPr lang="el-GR" dirty="0"/>
              <a:t> </a:t>
            </a:r>
            <a:br>
              <a:rPr lang="el-GR" dirty="0"/>
            </a:br>
            <a:r>
              <a:rPr lang="el-GR" sz="1800" dirty="0" smtClean="0"/>
              <a:t>Θεσμικό </a:t>
            </a:r>
            <a:r>
              <a:rPr lang="el-GR" sz="1800" dirty="0"/>
              <a:t>– Νομικό πλαίσιο λειτουργίας </a:t>
            </a:r>
            <a:r>
              <a:rPr lang="el-GR" sz="1800" dirty="0" smtClean="0"/>
              <a:t>επιχείρησης</a:t>
            </a:r>
            <a:r>
              <a:rPr lang="en-US" sz="1800" dirty="0" smtClean="0"/>
              <a:t> (2/2)</a:t>
            </a:r>
            <a:endParaRPr lang="el-GR" sz="2000" dirty="0"/>
          </a:p>
        </p:txBody>
      </p:sp>
      <p:sp>
        <p:nvSpPr>
          <p:cNvPr id="3" name="Content Placeholder 2"/>
          <p:cNvSpPr>
            <a:spLocks noGrp="1"/>
          </p:cNvSpPr>
          <p:nvPr>
            <p:ph sz="quarter" idx="1"/>
          </p:nvPr>
        </p:nvSpPr>
        <p:spPr>
          <a:xfrm>
            <a:off x="827584" y="1089248"/>
            <a:ext cx="8064896" cy="4572000"/>
          </a:xfrm>
        </p:spPr>
        <p:txBody>
          <a:bodyPr>
            <a:noAutofit/>
          </a:bodyPr>
          <a:lstStyle/>
          <a:p>
            <a:pPr marL="64008" indent="0" algn="just" eaLnBrk="1" fontAlgn="auto" hangingPunct="1">
              <a:lnSpc>
                <a:spcPct val="140000"/>
              </a:lnSpc>
              <a:spcAft>
                <a:spcPts val="0"/>
              </a:spcAft>
              <a:buFont typeface="Wingdings 2"/>
              <a:buNone/>
              <a:defRPr/>
            </a:pPr>
            <a:r>
              <a:rPr lang="el-GR" sz="1600" b="1" dirty="0" smtClean="0"/>
              <a:t>Νομικό </a:t>
            </a:r>
            <a:r>
              <a:rPr lang="el-GR" sz="1600" b="1" dirty="0"/>
              <a:t>Πλαίσιο περί Ι.Κ.Ε</a:t>
            </a:r>
          </a:p>
          <a:p>
            <a:pPr marL="558800" lvl="1" indent="-285750" algn="just" fontAlgn="auto">
              <a:lnSpc>
                <a:spcPct val="140000"/>
              </a:lnSpc>
              <a:spcBef>
                <a:spcPts val="600"/>
              </a:spcBef>
              <a:spcAft>
                <a:spcPts val="0"/>
              </a:spcAft>
              <a:buClr>
                <a:schemeClr val="accent2">
                  <a:lumMod val="75000"/>
                </a:schemeClr>
              </a:buClr>
              <a:buFont typeface="Wingdings 2" panose="05020102010507070707" pitchFamily="18" charset="2"/>
              <a:buChar char=""/>
              <a:defRPr/>
            </a:pPr>
            <a:r>
              <a:rPr lang="el-GR" sz="1600" dirty="0"/>
              <a:t>Βασικός Νόμος: N. 3853/2010</a:t>
            </a:r>
          </a:p>
          <a:p>
            <a:pPr marL="558800" lvl="1" indent="-285750" algn="just" fontAlgn="auto">
              <a:lnSpc>
                <a:spcPct val="140000"/>
              </a:lnSpc>
              <a:spcBef>
                <a:spcPts val="600"/>
              </a:spcBef>
              <a:spcAft>
                <a:spcPts val="0"/>
              </a:spcAft>
              <a:buClr>
                <a:schemeClr val="accent2">
                  <a:lumMod val="75000"/>
                </a:schemeClr>
              </a:buClr>
              <a:buFont typeface="Wingdings 2" panose="05020102010507070707" pitchFamily="18" charset="2"/>
              <a:buChar char=""/>
              <a:defRPr/>
            </a:pPr>
            <a:r>
              <a:rPr lang="el-GR" sz="1600" dirty="0"/>
              <a:t>Άλλος Νόμος: N. 4072/2012</a:t>
            </a:r>
          </a:p>
          <a:p>
            <a:pPr marL="64008" indent="0" algn="just" eaLnBrk="1" fontAlgn="auto" hangingPunct="1">
              <a:lnSpc>
                <a:spcPct val="140000"/>
              </a:lnSpc>
              <a:spcAft>
                <a:spcPts val="0"/>
              </a:spcAft>
              <a:buFont typeface="Wingdings 2"/>
              <a:buNone/>
              <a:defRPr/>
            </a:pPr>
            <a:r>
              <a:rPr lang="el-GR" sz="1600" b="1" dirty="0"/>
              <a:t>Νομικό Πλαίσιο περί Ο.Ε και Ε.Ε</a:t>
            </a:r>
          </a:p>
          <a:p>
            <a:pPr marL="558800" lvl="1" indent="-285750" algn="just">
              <a:lnSpc>
                <a:spcPct val="140000"/>
              </a:lnSpc>
              <a:spcBef>
                <a:spcPts val="600"/>
              </a:spcBef>
              <a:buClr>
                <a:schemeClr val="accent2">
                  <a:lumMod val="75000"/>
                </a:schemeClr>
              </a:buClr>
              <a:buFont typeface="Wingdings 2" panose="05020102010507070707" pitchFamily="18" charset="2"/>
              <a:buChar char=""/>
              <a:defRPr/>
            </a:pPr>
            <a:r>
              <a:rPr lang="el-GR" sz="1600" dirty="0"/>
              <a:t>Βασικός Νόμος: ΒΔ 1835 και τροποποίηση Ν. 4072/12, Εμπορικός Νόμος Αρ. 20-22</a:t>
            </a:r>
          </a:p>
          <a:p>
            <a:pPr marL="64008" indent="0" algn="just" eaLnBrk="1" fontAlgn="auto" hangingPunct="1">
              <a:lnSpc>
                <a:spcPct val="140000"/>
              </a:lnSpc>
              <a:spcAft>
                <a:spcPts val="0"/>
              </a:spcAft>
              <a:buFont typeface="Wingdings 2"/>
              <a:buNone/>
              <a:defRPr/>
            </a:pPr>
            <a:r>
              <a:rPr lang="el-GR" sz="1600" b="1" dirty="0" smtClean="0"/>
              <a:t>Νομικό Πλαίσιο περί Επιμελητηρίων</a:t>
            </a:r>
          </a:p>
          <a:p>
            <a:pPr marL="558800" lvl="1" indent="-285750" algn="just" fontAlgn="auto">
              <a:lnSpc>
                <a:spcPct val="140000"/>
              </a:lnSpc>
              <a:spcBef>
                <a:spcPts val="600"/>
              </a:spcBef>
              <a:spcAft>
                <a:spcPts val="0"/>
              </a:spcAft>
              <a:buClr>
                <a:schemeClr val="accent2">
                  <a:lumMod val="75000"/>
                </a:schemeClr>
              </a:buClr>
              <a:buFont typeface="Wingdings 2" panose="05020102010507070707" pitchFamily="18" charset="2"/>
              <a:buChar char=""/>
              <a:defRPr/>
            </a:pPr>
            <a:r>
              <a:rPr lang="el-GR" sz="1600" dirty="0"/>
              <a:t>Ν. 2081/92</a:t>
            </a:r>
          </a:p>
          <a:p>
            <a:pPr marL="558800" lvl="1" indent="-285750" algn="just" fontAlgn="auto">
              <a:lnSpc>
                <a:spcPct val="140000"/>
              </a:lnSpc>
              <a:spcBef>
                <a:spcPts val="600"/>
              </a:spcBef>
              <a:spcAft>
                <a:spcPts val="0"/>
              </a:spcAft>
              <a:buClr>
                <a:schemeClr val="accent2">
                  <a:lumMod val="75000"/>
                </a:schemeClr>
              </a:buClr>
              <a:buFont typeface="Wingdings 2" panose="05020102010507070707" pitchFamily="18" charset="2"/>
              <a:buChar char=""/>
              <a:defRPr/>
            </a:pPr>
            <a:r>
              <a:rPr lang="el-GR" sz="1600" dirty="0"/>
              <a:t>Ν. 1089/80</a:t>
            </a:r>
          </a:p>
          <a:p>
            <a:pPr marL="64008" indent="0" algn="just" eaLnBrk="1" fontAlgn="auto" hangingPunct="1">
              <a:lnSpc>
                <a:spcPct val="140000"/>
              </a:lnSpc>
              <a:spcAft>
                <a:spcPts val="0"/>
              </a:spcAft>
              <a:buFont typeface="Wingdings 2"/>
              <a:buNone/>
              <a:defRPr/>
            </a:pPr>
            <a:r>
              <a:rPr lang="el-GR" sz="1600" b="1" dirty="0"/>
              <a:t>Νομικό Πλαίσιο περί Αμοιβής Δικηγόρων &amp; Συμβολαιογράφων</a:t>
            </a:r>
          </a:p>
          <a:p>
            <a:pPr marL="558800" lvl="1" indent="-285750" algn="just" fontAlgn="auto">
              <a:lnSpc>
                <a:spcPct val="140000"/>
              </a:lnSpc>
              <a:spcBef>
                <a:spcPts val="600"/>
              </a:spcBef>
              <a:spcAft>
                <a:spcPts val="0"/>
              </a:spcAft>
              <a:buClr>
                <a:schemeClr val="accent2">
                  <a:lumMod val="75000"/>
                </a:schemeClr>
              </a:buClr>
              <a:buFont typeface="Wingdings 2" panose="05020102010507070707" pitchFamily="18" charset="2"/>
              <a:buChar char=""/>
              <a:defRPr/>
            </a:pPr>
            <a:r>
              <a:rPr lang="el-GR" sz="1600" dirty="0"/>
              <a:t>Ν.Δ. 3026/54 (Άρθρα 42, 96, 163)</a:t>
            </a:r>
          </a:p>
          <a:p>
            <a:pPr marL="558800" lvl="1" indent="-285750" algn="just" fontAlgn="auto">
              <a:lnSpc>
                <a:spcPct val="140000"/>
              </a:lnSpc>
              <a:spcBef>
                <a:spcPts val="600"/>
              </a:spcBef>
              <a:spcAft>
                <a:spcPts val="0"/>
              </a:spcAft>
              <a:buClr>
                <a:schemeClr val="accent2">
                  <a:lumMod val="75000"/>
                </a:schemeClr>
              </a:buClr>
              <a:buFont typeface="Wingdings 2" panose="05020102010507070707" pitchFamily="18" charset="2"/>
              <a:buChar char=""/>
              <a:defRPr/>
            </a:pPr>
            <a:r>
              <a:rPr lang="el-GR" sz="1600" dirty="0"/>
              <a:t>ΚΥΑ 74084/23.10.96</a:t>
            </a:r>
          </a:p>
          <a:p>
            <a:pPr marL="558800" lvl="1" indent="-285750" algn="just" fontAlgn="auto">
              <a:lnSpc>
                <a:spcPct val="140000"/>
              </a:lnSpc>
              <a:spcBef>
                <a:spcPts val="600"/>
              </a:spcBef>
              <a:spcAft>
                <a:spcPts val="0"/>
              </a:spcAft>
              <a:buClr>
                <a:schemeClr val="accent2">
                  <a:lumMod val="75000"/>
                </a:schemeClr>
              </a:buClr>
              <a:buFont typeface="Wingdings 2" panose="05020102010507070707" pitchFamily="18" charset="2"/>
              <a:buChar char=""/>
              <a:defRPr/>
            </a:pPr>
            <a:r>
              <a:rPr lang="el-GR" sz="1600" dirty="0"/>
              <a:t>ΚΥΑ 32126/10.3.88</a:t>
            </a:r>
          </a:p>
          <a:p>
            <a:pPr marL="64008" indent="0" algn="just" eaLnBrk="1" fontAlgn="auto" hangingPunct="1">
              <a:lnSpc>
                <a:spcPct val="140000"/>
              </a:lnSpc>
              <a:spcAft>
                <a:spcPts val="0"/>
              </a:spcAft>
              <a:buFont typeface="Wingdings 2"/>
              <a:buNone/>
              <a:defRPr/>
            </a:pPr>
            <a:endParaRPr lang="el-GR" sz="1600" dirty="0"/>
          </a:p>
        </p:txBody>
      </p:sp>
    </p:spTree>
    <p:extLst>
      <p:ext uri="{BB962C8B-B14F-4D97-AF65-F5344CB8AC3E}">
        <p14:creationId xmlns:p14="http://schemas.microsoft.com/office/powerpoint/2010/main" val="40422626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64096"/>
          </a:xfrm>
        </p:spPr>
        <p:txBody>
          <a:bodyPr lIns="72000" rIns="36000">
            <a:noAutofit/>
          </a:bodyPr>
          <a:lstStyle/>
          <a:p>
            <a:pPr eaLnBrk="1" fontAlgn="auto" hangingPunct="1">
              <a:spcAft>
                <a:spcPts val="0"/>
              </a:spcAft>
              <a:defRPr/>
            </a:pPr>
            <a:r>
              <a:rPr lang="el-GR" sz="3600" dirty="0"/>
              <a:t>Πλαίσιο λειτουργίας επιχείρησης </a:t>
            </a:r>
            <a:r>
              <a:rPr lang="el-GR" dirty="0"/>
              <a:t/>
            </a:r>
            <a:br>
              <a:rPr lang="el-GR" dirty="0"/>
            </a:br>
            <a:r>
              <a:rPr lang="el-GR" sz="1800" dirty="0"/>
              <a:t>Φορολογικό πλαίσιο επιχειρήσεων – </a:t>
            </a:r>
            <a:r>
              <a:rPr lang="el-GR" sz="1800" dirty="0" smtClean="0"/>
              <a:t>ΦΠΑ</a:t>
            </a:r>
            <a:r>
              <a:rPr lang="en-US" sz="1800" dirty="0" smtClean="0"/>
              <a:t> (1/2)</a:t>
            </a:r>
            <a:endParaRPr lang="el-GR" sz="2000" dirty="0"/>
          </a:p>
        </p:txBody>
      </p:sp>
      <p:sp>
        <p:nvSpPr>
          <p:cNvPr id="29699" name="Content Placeholder 2"/>
          <p:cNvSpPr>
            <a:spLocks noGrp="1"/>
          </p:cNvSpPr>
          <p:nvPr>
            <p:ph sz="quarter" idx="1"/>
          </p:nvPr>
        </p:nvSpPr>
        <p:spPr>
          <a:xfrm>
            <a:off x="914400" y="1124744"/>
            <a:ext cx="7772400" cy="3888432"/>
          </a:xfrm>
        </p:spPr>
        <p:txBody>
          <a:bodyPr>
            <a:noAutofit/>
          </a:bodyPr>
          <a:lstStyle/>
          <a:p>
            <a:pPr marL="63500" indent="0" algn="just" eaLnBrk="1" hangingPunct="1">
              <a:spcBef>
                <a:spcPts val="1200"/>
              </a:spcBef>
              <a:buFont typeface="Wingdings 2" panose="05020102010507070707" pitchFamily="18" charset="2"/>
              <a:buNone/>
            </a:pPr>
            <a:r>
              <a:rPr lang="el-GR" altLang="el-GR" sz="1600" b="1" dirty="0" smtClean="0"/>
              <a:t>Ρυθμίσεις φορολογικού πλαισίου</a:t>
            </a:r>
          </a:p>
          <a:p>
            <a:pPr marL="63500" indent="0" algn="just" eaLnBrk="1" hangingPunct="1">
              <a:spcBef>
                <a:spcPts val="1200"/>
              </a:spcBef>
              <a:buFont typeface="Wingdings 2" panose="05020102010507070707" pitchFamily="18" charset="2"/>
              <a:buNone/>
            </a:pPr>
            <a:r>
              <a:rPr lang="el-GR" altLang="el-GR" sz="1600" dirty="0" smtClean="0"/>
              <a:t>Το φορολογικό πλαίσιο των επιχειρήσεων περιλαμβάνει ρυθμίσεις που αφορούν:</a:t>
            </a:r>
            <a:endParaRPr lang="en-US" altLang="el-GR" sz="1600" dirty="0" smtClean="0"/>
          </a:p>
          <a:p>
            <a:pPr marL="641350" lvl="1" indent="-285750" algn="just">
              <a:spcBef>
                <a:spcPts val="1200"/>
              </a:spcBef>
              <a:buClr>
                <a:schemeClr val="accent2">
                  <a:lumMod val="75000"/>
                </a:schemeClr>
              </a:buClr>
              <a:buFont typeface="Wingdings" panose="05000000000000000000" pitchFamily="2" charset="2"/>
              <a:buChar char="ü"/>
            </a:pPr>
            <a:r>
              <a:rPr lang="el-GR" altLang="el-GR" sz="1600" dirty="0" smtClean="0"/>
              <a:t>Τα </a:t>
            </a:r>
            <a:r>
              <a:rPr lang="el-GR" altLang="el-GR" sz="1600" dirty="0"/>
              <a:t>κέρδη από επιχειρηματική δραστηριότητα</a:t>
            </a:r>
          </a:p>
          <a:p>
            <a:pPr marL="641350" lvl="1" indent="-285750" algn="just">
              <a:spcBef>
                <a:spcPts val="1200"/>
              </a:spcBef>
              <a:buClr>
                <a:schemeClr val="accent2">
                  <a:lumMod val="75000"/>
                </a:schemeClr>
              </a:buClr>
              <a:buFont typeface="Wingdings" panose="05000000000000000000" pitchFamily="2" charset="2"/>
              <a:buChar char="ü"/>
            </a:pPr>
            <a:r>
              <a:rPr lang="el-GR" altLang="el-GR" sz="1600" dirty="0"/>
              <a:t>Τις εκπιπτόμενες επιχειρηματικές δαπάνες</a:t>
            </a:r>
          </a:p>
          <a:p>
            <a:pPr marL="641350" lvl="1" indent="-285750" algn="just">
              <a:spcBef>
                <a:spcPts val="1200"/>
              </a:spcBef>
              <a:buClr>
                <a:schemeClr val="accent2">
                  <a:lumMod val="75000"/>
                </a:schemeClr>
              </a:buClr>
              <a:buFont typeface="Wingdings" panose="05000000000000000000" pitchFamily="2" charset="2"/>
              <a:buChar char="ü"/>
            </a:pPr>
            <a:r>
              <a:rPr lang="el-GR" altLang="el-GR" sz="1600" dirty="0"/>
              <a:t>Τις αποσβέσεις</a:t>
            </a:r>
          </a:p>
          <a:p>
            <a:pPr marL="641350" lvl="1" indent="-285750" algn="just">
              <a:spcBef>
                <a:spcPts val="1200"/>
              </a:spcBef>
              <a:buClr>
                <a:schemeClr val="accent2">
                  <a:lumMod val="75000"/>
                </a:schemeClr>
              </a:buClr>
              <a:buFont typeface="Wingdings" panose="05000000000000000000" pitchFamily="2" charset="2"/>
              <a:buChar char="ü"/>
            </a:pPr>
            <a:r>
              <a:rPr lang="el-GR" altLang="el-GR" sz="1600" dirty="0"/>
              <a:t>Την αποτίμηση αποθεμάτων και </a:t>
            </a:r>
            <a:r>
              <a:rPr lang="el-GR" altLang="el-GR" sz="1600" dirty="0" err="1"/>
              <a:t>ημικατεργασμένων</a:t>
            </a:r>
            <a:r>
              <a:rPr lang="el-GR" altLang="el-GR" sz="1600" dirty="0"/>
              <a:t> προϊόντων</a:t>
            </a:r>
          </a:p>
          <a:p>
            <a:pPr marL="641350" lvl="1" indent="-285750" algn="just">
              <a:spcBef>
                <a:spcPts val="1200"/>
              </a:spcBef>
              <a:buClr>
                <a:schemeClr val="accent2">
                  <a:lumMod val="75000"/>
                </a:schemeClr>
              </a:buClr>
              <a:buFont typeface="Wingdings" panose="05000000000000000000" pitchFamily="2" charset="2"/>
              <a:buChar char="ü"/>
            </a:pPr>
            <a:r>
              <a:rPr lang="el-GR" altLang="el-GR" sz="1600" dirty="0"/>
              <a:t>Τις επισφαλείς απαιτήσεις</a:t>
            </a:r>
          </a:p>
          <a:p>
            <a:pPr marL="641350" lvl="1" indent="-285750" algn="just">
              <a:spcBef>
                <a:spcPts val="1200"/>
              </a:spcBef>
              <a:buClr>
                <a:schemeClr val="accent2">
                  <a:lumMod val="75000"/>
                </a:schemeClr>
              </a:buClr>
              <a:buFont typeface="Wingdings" panose="05000000000000000000" pitchFamily="2" charset="2"/>
              <a:buChar char="ü"/>
            </a:pPr>
            <a:r>
              <a:rPr lang="el-GR" altLang="el-GR" sz="1600" dirty="0"/>
              <a:t>Τη μεταφορά ζημιών</a:t>
            </a:r>
          </a:p>
          <a:p>
            <a:pPr marL="641350" lvl="1" indent="-285750" algn="just">
              <a:spcBef>
                <a:spcPts val="1200"/>
              </a:spcBef>
              <a:buClr>
                <a:schemeClr val="accent2">
                  <a:lumMod val="75000"/>
                </a:schemeClr>
              </a:buClr>
              <a:buFont typeface="Wingdings" panose="05000000000000000000" pitchFamily="2" charset="2"/>
              <a:buChar char="ü"/>
            </a:pPr>
            <a:r>
              <a:rPr lang="el-GR" altLang="el-GR" sz="1600" dirty="0"/>
              <a:t>Τον προσδιορισμό των κερδών</a:t>
            </a:r>
          </a:p>
          <a:p>
            <a:pPr marL="641350" lvl="1" indent="-285750" algn="just">
              <a:spcBef>
                <a:spcPts val="1200"/>
              </a:spcBef>
              <a:buClr>
                <a:schemeClr val="accent2">
                  <a:lumMod val="75000"/>
                </a:schemeClr>
              </a:buClr>
              <a:buFont typeface="Wingdings" panose="05000000000000000000" pitchFamily="2" charset="2"/>
              <a:buChar char="ü"/>
            </a:pPr>
            <a:r>
              <a:rPr lang="el-GR" altLang="el-GR" sz="1600" dirty="0"/>
              <a:t>Τους φορολογικούς συντελεστές </a:t>
            </a:r>
          </a:p>
          <a:p>
            <a:pPr marL="641350" lvl="1" indent="-285750" algn="just">
              <a:spcBef>
                <a:spcPts val="1200"/>
              </a:spcBef>
              <a:buClr>
                <a:schemeClr val="accent2">
                  <a:lumMod val="75000"/>
                </a:schemeClr>
              </a:buClr>
              <a:buFont typeface="Wingdings" panose="05000000000000000000" pitchFamily="2" charset="2"/>
              <a:buChar char="ü"/>
            </a:pPr>
            <a:r>
              <a:rPr lang="el-GR" altLang="el-GR" sz="1600" dirty="0"/>
              <a:t>κλπ</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64096"/>
          </a:xfrm>
        </p:spPr>
        <p:txBody>
          <a:bodyPr lIns="72000" rIns="36000">
            <a:noAutofit/>
          </a:bodyPr>
          <a:lstStyle/>
          <a:p>
            <a:pPr eaLnBrk="1" fontAlgn="auto" hangingPunct="1">
              <a:spcAft>
                <a:spcPts val="0"/>
              </a:spcAft>
              <a:defRPr/>
            </a:pPr>
            <a:r>
              <a:rPr lang="el-GR" sz="3600" dirty="0"/>
              <a:t>Πλαίσιο λειτουργίας επιχείρησης </a:t>
            </a:r>
            <a:r>
              <a:rPr lang="el-GR" dirty="0"/>
              <a:t/>
            </a:r>
            <a:br>
              <a:rPr lang="el-GR" dirty="0"/>
            </a:br>
            <a:r>
              <a:rPr lang="el-GR" sz="1800" dirty="0"/>
              <a:t>Φορολογικό πλαίσιο επιχειρήσεων – </a:t>
            </a:r>
            <a:r>
              <a:rPr lang="el-GR" sz="1800" dirty="0" smtClean="0"/>
              <a:t>ΦΠΑ</a:t>
            </a:r>
            <a:r>
              <a:rPr lang="en-US" sz="1800" dirty="0" smtClean="0"/>
              <a:t> (2/2)</a:t>
            </a:r>
            <a:endParaRPr lang="el-GR" sz="2000" dirty="0"/>
          </a:p>
        </p:txBody>
      </p:sp>
      <p:sp>
        <p:nvSpPr>
          <p:cNvPr id="29699" name="Content Placeholder 2"/>
          <p:cNvSpPr>
            <a:spLocks noGrp="1"/>
          </p:cNvSpPr>
          <p:nvPr>
            <p:ph sz="quarter" idx="1"/>
          </p:nvPr>
        </p:nvSpPr>
        <p:spPr>
          <a:xfrm>
            <a:off x="914400" y="1268760"/>
            <a:ext cx="7772400" cy="2520280"/>
          </a:xfrm>
        </p:spPr>
        <p:txBody>
          <a:bodyPr>
            <a:noAutofit/>
          </a:bodyPr>
          <a:lstStyle/>
          <a:p>
            <a:pPr marL="63500" indent="0" algn="just" eaLnBrk="1" hangingPunct="1">
              <a:lnSpc>
                <a:spcPct val="150000"/>
              </a:lnSpc>
              <a:spcBef>
                <a:spcPts val="1200"/>
              </a:spcBef>
              <a:buFont typeface="Wingdings 2" panose="05020102010507070707" pitchFamily="18" charset="2"/>
              <a:buNone/>
            </a:pPr>
            <a:r>
              <a:rPr lang="el-GR" altLang="el-GR" sz="1600" b="1" dirty="0" smtClean="0"/>
              <a:t>Ορισμός ΦΠΑ</a:t>
            </a:r>
          </a:p>
          <a:p>
            <a:pPr marL="63500" indent="0" algn="just" eaLnBrk="1" hangingPunct="1">
              <a:lnSpc>
                <a:spcPct val="150000"/>
              </a:lnSpc>
              <a:spcBef>
                <a:spcPts val="1200"/>
              </a:spcBef>
              <a:buFont typeface="Wingdings 2" panose="05020102010507070707" pitchFamily="18" charset="2"/>
              <a:buNone/>
            </a:pPr>
            <a:r>
              <a:rPr lang="el-GR" altLang="el-GR" sz="1600" dirty="0" smtClean="0"/>
              <a:t>Ο ΦΠΑ ορίζεται από το Νόμο υπ' αριθμόν 2859 του 2000 (σύμφωνα με την πιο πρόσφατη αναθεώρησή του) ως είδος έμμεσου φόρου που επιβάλλεται στις συναλλαγές σε ολόκληρη την ελληνική επικράτεια εκτός από την περιοχή του Αγίου Όρους και των υπαγομένων σε αυτό.</a:t>
            </a:r>
          </a:p>
          <a:p>
            <a:pPr marL="63500" indent="0" algn="just" eaLnBrk="1" hangingPunct="1">
              <a:lnSpc>
                <a:spcPct val="150000"/>
              </a:lnSpc>
              <a:spcBef>
                <a:spcPts val="1200"/>
              </a:spcBef>
              <a:buFont typeface="Wingdings 2" panose="05020102010507070707" pitchFamily="18" charset="2"/>
              <a:buNone/>
            </a:pPr>
            <a:r>
              <a:rPr lang="el-GR" altLang="el-GR" sz="1600" dirty="0" smtClean="0"/>
              <a:t>Οι ισχύοντες συντελεστές ΦΠΑ είναι 23%, 13% και ο </a:t>
            </a:r>
            <a:r>
              <a:rPr lang="el-GR" altLang="el-GR" sz="1600" dirty="0" err="1" smtClean="0"/>
              <a:t>υπερμειωμένος</a:t>
            </a:r>
            <a:r>
              <a:rPr lang="el-GR" altLang="el-GR" sz="1600" dirty="0" smtClean="0"/>
              <a:t> 6,5%. Οι συντελεστές αυτοί μειώνονται κατά 30% στα νησιά του Αιγαίου, πλην Κρήτης.</a:t>
            </a:r>
          </a:p>
        </p:txBody>
      </p:sp>
    </p:spTree>
    <p:extLst>
      <p:ext uri="{BB962C8B-B14F-4D97-AF65-F5344CB8AC3E}">
        <p14:creationId xmlns:p14="http://schemas.microsoft.com/office/powerpoint/2010/main" val="27972571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54968"/>
          </a:xfrm>
        </p:spPr>
        <p:txBody>
          <a:bodyPr lIns="72000" rIns="36000">
            <a:noAutofit/>
          </a:bodyPr>
          <a:lstStyle/>
          <a:p>
            <a:pPr eaLnBrk="1" fontAlgn="auto" hangingPunct="1">
              <a:spcAft>
                <a:spcPts val="0"/>
              </a:spcAft>
              <a:defRPr/>
            </a:pPr>
            <a:r>
              <a:rPr lang="el-GR" sz="3600" dirty="0"/>
              <a:t>Πλαίσιο λειτουργίας επιχείρησης – </a:t>
            </a:r>
            <a:r>
              <a:rPr lang="el-GR" dirty="0"/>
              <a:t/>
            </a:r>
            <a:br>
              <a:rPr lang="el-GR" dirty="0"/>
            </a:br>
            <a:r>
              <a:rPr lang="el-GR" sz="1800" dirty="0"/>
              <a:t>Εργατική </a:t>
            </a:r>
            <a:r>
              <a:rPr lang="el-GR" sz="1800" dirty="0" smtClean="0"/>
              <a:t>νομοθεσία (1/</a:t>
            </a:r>
            <a:r>
              <a:rPr lang="en-US" sz="1800" dirty="0" smtClean="0">
                <a:latin typeface="Cambria" panose="02040503050406030204" pitchFamily="18" charset="0"/>
              </a:rPr>
              <a:t>3</a:t>
            </a:r>
            <a:r>
              <a:rPr lang="el-GR" sz="1800" dirty="0" smtClean="0"/>
              <a:t>)</a:t>
            </a:r>
            <a:endParaRPr lang="el-GR" sz="1800" dirty="0"/>
          </a:p>
        </p:txBody>
      </p:sp>
      <p:sp>
        <p:nvSpPr>
          <p:cNvPr id="3" name="Content Placeholder 2"/>
          <p:cNvSpPr>
            <a:spLocks noGrp="1"/>
          </p:cNvSpPr>
          <p:nvPr>
            <p:ph sz="quarter" idx="1"/>
          </p:nvPr>
        </p:nvSpPr>
        <p:spPr>
          <a:xfrm>
            <a:off x="914400" y="1484784"/>
            <a:ext cx="7772400" cy="2880320"/>
          </a:xfrm>
        </p:spPr>
        <p:txBody>
          <a:bodyPr>
            <a:noAutofit/>
          </a:bodyPr>
          <a:lstStyle/>
          <a:p>
            <a:pPr marL="64008" indent="0" algn="just" eaLnBrk="1" fontAlgn="auto" hangingPunct="1">
              <a:spcAft>
                <a:spcPts val="0"/>
              </a:spcAft>
              <a:buFont typeface="Wingdings 2"/>
              <a:buNone/>
              <a:defRPr/>
            </a:pPr>
            <a:r>
              <a:rPr lang="el-GR" sz="1600" dirty="0" smtClean="0"/>
              <a:t>Η </a:t>
            </a:r>
            <a:r>
              <a:rPr lang="el-GR" sz="1600" dirty="0"/>
              <a:t>εργατική νομοθεσία ορίζει ποια είναι τα δικαιώματα και οι υποχρεώσεις των εργοδοτών και εργαζομένων. Η εργατική νομοθεσία καλύπτει 2 βασικούς τομείς: </a:t>
            </a:r>
            <a:endParaRPr lang="el-GR" sz="1600" dirty="0" smtClean="0"/>
          </a:p>
          <a:p>
            <a:pPr marL="64008" indent="0" algn="just" eaLnBrk="1" fontAlgn="auto" hangingPunct="1">
              <a:spcAft>
                <a:spcPts val="0"/>
              </a:spcAft>
              <a:buFont typeface="Wingdings 2"/>
              <a:buNone/>
              <a:defRPr/>
            </a:pPr>
            <a:endParaRPr lang="el-GR" sz="1600" dirty="0"/>
          </a:p>
          <a:p>
            <a:pPr marL="448056" indent="-384048" algn="just" eaLnBrk="1" fontAlgn="auto" hangingPunct="1">
              <a:spcAft>
                <a:spcPts val="0"/>
              </a:spcAft>
              <a:buFont typeface="Wingdings 2"/>
              <a:buChar char=""/>
              <a:defRPr/>
            </a:pPr>
            <a:r>
              <a:rPr lang="el-GR" sz="1600" dirty="0" smtClean="0"/>
              <a:t>τις </a:t>
            </a:r>
            <a:r>
              <a:rPr lang="el-GR" sz="1600" b="1" dirty="0"/>
              <a:t>συνθήκες εργασίας</a:t>
            </a:r>
            <a:r>
              <a:rPr lang="el-GR" sz="1600" dirty="0"/>
              <a:t>: ωράριο εργασίας, μερική απασχόληση και εργασία ορισμένου χρόνου, απόσπαση </a:t>
            </a:r>
            <a:r>
              <a:rPr lang="el-GR" sz="1600" dirty="0" smtClean="0"/>
              <a:t>εργαζομένων,</a:t>
            </a:r>
          </a:p>
          <a:p>
            <a:pPr marL="448056" indent="-384048" algn="just" eaLnBrk="1" fontAlgn="auto" hangingPunct="1">
              <a:spcAft>
                <a:spcPts val="0"/>
              </a:spcAft>
              <a:buFont typeface="Wingdings 2"/>
              <a:buChar char=""/>
              <a:defRPr/>
            </a:pPr>
            <a:r>
              <a:rPr lang="el-GR" sz="1600" dirty="0" smtClean="0"/>
              <a:t>την </a:t>
            </a:r>
            <a:r>
              <a:rPr lang="el-GR" sz="1600" b="1" dirty="0"/>
              <a:t>ενημέρωση και διαβούλευση </a:t>
            </a:r>
            <a:r>
              <a:rPr lang="el-GR" sz="1600" dirty="0"/>
              <a:t>με τους εργαζομένους για ομαδικές απολύσεις, μεταβιβάσεις επιχειρήσεων κ.λπ</a:t>
            </a:r>
            <a:r>
              <a:rPr lang="el-GR" sz="1600" dirty="0" smtClean="0"/>
              <a:t>.</a:t>
            </a:r>
          </a:p>
          <a:p>
            <a:pPr marL="448056" indent="-384048" algn="just" eaLnBrk="1" fontAlgn="auto" hangingPunct="1">
              <a:spcAft>
                <a:spcPts val="0"/>
              </a:spcAft>
              <a:buFont typeface="Wingdings 2"/>
              <a:buChar char=""/>
              <a:defRPr/>
            </a:pPr>
            <a:endParaRPr lang="el-GR" sz="16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54968"/>
          </a:xfrm>
        </p:spPr>
        <p:txBody>
          <a:bodyPr lIns="72000" rIns="36000">
            <a:noAutofit/>
          </a:bodyPr>
          <a:lstStyle/>
          <a:p>
            <a:pPr eaLnBrk="1" fontAlgn="auto" hangingPunct="1">
              <a:spcAft>
                <a:spcPts val="0"/>
              </a:spcAft>
              <a:defRPr/>
            </a:pPr>
            <a:r>
              <a:rPr lang="el-GR" sz="3600" dirty="0"/>
              <a:t>Πλαίσιο λειτουργίας επιχείρησης – </a:t>
            </a:r>
            <a:r>
              <a:rPr lang="el-GR" dirty="0"/>
              <a:t/>
            </a:r>
            <a:br>
              <a:rPr lang="el-GR" dirty="0"/>
            </a:br>
            <a:r>
              <a:rPr lang="el-GR" sz="1800" dirty="0"/>
              <a:t>Εργατική </a:t>
            </a:r>
            <a:r>
              <a:rPr lang="el-GR" sz="1800" dirty="0" smtClean="0"/>
              <a:t>νομοθεσία (</a:t>
            </a:r>
            <a:r>
              <a:rPr lang="en-US" sz="1800" dirty="0">
                <a:latin typeface="Cambria" panose="02040503050406030204" pitchFamily="18" charset="0"/>
              </a:rPr>
              <a:t>2</a:t>
            </a:r>
            <a:r>
              <a:rPr lang="el-GR" sz="1800" dirty="0" smtClean="0">
                <a:latin typeface="Cambria" panose="02040503050406030204" pitchFamily="18" charset="0"/>
              </a:rPr>
              <a:t>/</a:t>
            </a:r>
            <a:r>
              <a:rPr lang="en-US" sz="1800" dirty="0" smtClean="0">
                <a:latin typeface="Cambria" panose="02040503050406030204" pitchFamily="18" charset="0"/>
              </a:rPr>
              <a:t>3</a:t>
            </a:r>
            <a:r>
              <a:rPr lang="el-GR" sz="1800" dirty="0" smtClean="0"/>
              <a:t>)</a:t>
            </a:r>
            <a:endParaRPr lang="el-GR" sz="1800" dirty="0"/>
          </a:p>
        </p:txBody>
      </p:sp>
      <p:sp>
        <p:nvSpPr>
          <p:cNvPr id="3" name="Content Placeholder 2"/>
          <p:cNvSpPr>
            <a:spLocks noGrp="1"/>
          </p:cNvSpPr>
          <p:nvPr>
            <p:ph sz="quarter" idx="1"/>
          </p:nvPr>
        </p:nvSpPr>
        <p:spPr>
          <a:xfrm>
            <a:off x="832048" y="1268760"/>
            <a:ext cx="7772400" cy="4320480"/>
          </a:xfrm>
        </p:spPr>
        <p:txBody>
          <a:bodyPr>
            <a:noAutofit/>
          </a:bodyPr>
          <a:lstStyle/>
          <a:p>
            <a:pPr marL="64008" indent="0" algn="just" eaLnBrk="1" fontAlgn="auto" hangingPunct="1">
              <a:spcAft>
                <a:spcPts val="0"/>
              </a:spcAft>
              <a:buFont typeface="Wingdings 2"/>
              <a:buNone/>
              <a:defRPr/>
            </a:pPr>
            <a:r>
              <a:rPr lang="el-GR" sz="1600" dirty="0" smtClean="0"/>
              <a:t>Παρακάτω </a:t>
            </a:r>
            <a:r>
              <a:rPr lang="el-GR" sz="1600" dirty="0"/>
              <a:t>παρουσιάζονται οι Νόμοι που διέπουν την εργατική νομοθεσία:</a:t>
            </a:r>
          </a:p>
          <a:p>
            <a:pPr marL="558800" lvl="1" indent="-285750" algn="just" eaLnBrk="1" fontAlgn="auto" hangingPunct="1">
              <a:spcAft>
                <a:spcPts val="0"/>
              </a:spcAft>
              <a:buClr>
                <a:schemeClr val="accent2">
                  <a:lumMod val="75000"/>
                </a:schemeClr>
              </a:buClr>
              <a:buSzPct val="86000"/>
              <a:buFont typeface="Wingdings 2" panose="05020102010507070707" pitchFamily="18" charset="2"/>
              <a:buChar char=""/>
              <a:defRPr/>
            </a:pPr>
            <a:r>
              <a:rPr lang="el-GR" sz="1600" dirty="0" smtClean="0"/>
              <a:t>Ν.3986/2011</a:t>
            </a:r>
            <a:r>
              <a:rPr lang="el-GR" sz="1600" dirty="0"/>
              <a:t>: Επείγοντα Μέτρα Εφαρμογής Μεσοπρόθεσμου Πλαισίου Δημοσιονομικής Στρατηγικής 2012−2015</a:t>
            </a:r>
          </a:p>
          <a:p>
            <a:pPr marL="558800" lvl="1" indent="-285750" algn="just" eaLnBrk="1" fontAlgn="auto" hangingPunct="1">
              <a:spcAft>
                <a:spcPts val="0"/>
              </a:spcAft>
              <a:buClr>
                <a:schemeClr val="accent2">
                  <a:lumMod val="75000"/>
                </a:schemeClr>
              </a:buClr>
              <a:buSzPct val="86000"/>
              <a:buFont typeface="Wingdings 2" panose="05020102010507070707" pitchFamily="18" charset="2"/>
              <a:buChar char=""/>
              <a:defRPr/>
            </a:pPr>
            <a:r>
              <a:rPr lang="el-GR" sz="1600" dirty="0" smtClean="0"/>
              <a:t>Ν</a:t>
            </a:r>
            <a:r>
              <a:rPr lang="el-GR" sz="1600" dirty="0"/>
              <a:t>. 3846/2010: Εγγυήσεις για την εργασιακή ασφάλεια και άλλες διατάξεις</a:t>
            </a:r>
          </a:p>
          <a:p>
            <a:pPr marL="558800" lvl="1" indent="-285750" algn="just" eaLnBrk="1" fontAlgn="auto" hangingPunct="1">
              <a:spcAft>
                <a:spcPts val="0"/>
              </a:spcAft>
              <a:buClr>
                <a:schemeClr val="accent2">
                  <a:lumMod val="75000"/>
                </a:schemeClr>
              </a:buClr>
              <a:buSzPct val="86000"/>
              <a:buFont typeface="Wingdings 2" panose="05020102010507070707" pitchFamily="18" charset="2"/>
              <a:buChar char=""/>
              <a:defRPr/>
            </a:pPr>
            <a:r>
              <a:rPr lang="el-GR" sz="1600" dirty="0" smtClean="0"/>
              <a:t>Ν</a:t>
            </a:r>
            <a:r>
              <a:rPr lang="el-GR" sz="1600" dirty="0"/>
              <a:t>. 3863/2010: Νέο Ασφαλιστικό Σύστημα και συναφείς διατάξεις, ρυθμίσεις στις εργασιακές σχέσεις</a:t>
            </a:r>
          </a:p>
          <a:p>
            <a:pPr marL="558800" lvl="1" indent="-285750" algn="just" eaLnBrk="1" fontAlgn="auto" hangingPunct="1">
              <a:spcAft>
                <a:spcPts val="0"/>
              </a:spcAft>
              <a:buClr>
                <a:schemeClr val="accent2">
                  <a:lumMod val="75000"/>
                </a:schemeClr>
              </a:buClr>
              <a:buSzPct val="86000"/>
              <a:buFont typeface="Wingdings 2" panose="05020102010507070707" pitchFamily="18" charset="2"/>
              <a:buChar char=""/>
              <a:defRPr/>
            </a:pPr>
            <a:r>
              <a:rPr lang="el-GR" sz="1600" dirty="0" smtClean="0"/>
              <a:t>Ν</a:t>
            </a:r>
            <a:r>
              <a:rPr lang="el-GR" sz="1600" dirty="0"/>
              <a:t>. 3899/2010: Επείγοντα μέτρα εφαρμογής του προγράμματος στήριξης της ελληνικής οικονομίας</a:t>
            </a:r>
          </a:p>
          <a:p>
            <a:pPr marL="558800" lvl="1" indent="-285750" algn="just" eaLnBrk="1" fontAlgn="auto" hangingPunct="1">
              <a:spcAft>
                <a:spcPts val="0"/>
              </a:spcAft>
              <a:buClr>
                <a:schemeClr val="accent2">
                  <a:lumMod val="75000"/>
                </a:schemeClr>
              </a:buClr>
              <a:buSzPct val="86000"/>
              <a:buFont typeface="Wingdings 2" panose="05020102010507070707" pitchFamily="18" charset="2"/>
              <a:buChar char=""/>
              <a:defRPr/>
            </a:pPr>
            <a:r>
              <a:rPr lang="el-GR" sz="1600" dirty="0" smtClean="0"/>
              <a:t>Ν</a:t>
            </a:r>
            <a:r>
              <a:rPr lang="el-GR" sz="1600" dirty="0"/>
              <a:t>. 3845/2010: Μέτρα για την εφαρμογή του μηχανισμού στήριξης της ελληνικής οικονομίας από τα </a:t>
            </a:r>
            <a:r>
              <a:rPr lang="el-GR" sz="1600" dirty="0" err="1"/>
              <a:t>κράτη−μέλη</a:t>
            </a:r>
            <a:r>
              <a:rPr lang="el-GR" sz="1600" dirty="0"/>
              <a:t> της Ζώνης του ευρώ και το Διεθνές Νομισματικό Ταμείο</a:t>
            </a:r>
          </a:p>
          <a:p>
            <a:pPr marL="558800" lvl="1" indent="-285750" algn="just" eaLnBrk="1" fontAlgn="auto" hangingPunct="1">
              <a:spcAft>
                <a:spcPts val="0"/>
              </a:spcAft>
              <a:buClr>
                <a:schemeClr val="accent2">
                  <a:lumMod val="75000"/>
                </a:schemeClr>
              </a:buClr>
              <a:buSzPct val="86000"/>
              <a:buFont typeface="Wingdings 2" panose="05020102010507070707" pitchFamily="18" charset="2"/>
              <a:buChar char=""/>
              <a:defRPr/>
            </a:pPr>
            <a:r>
              <a:rPr lang="el-GR" sz="1600" dirty="0" smtClean="0"/>
              <a:t>Ν</a:t>
            </a:r>
            <a:r>
              <a:rPr lang="el-GR" sz="1600" dirty="0"/>
              <a:t>. 3871/2010: Δημοσιονομική Διαχείριση και Ευθύνη</a:t>
            </a:r>
          </a:p>
        </p:txBody>
      </p:sp>
    </p:spTree>
    <p:extLst>
      <p:ext uri="{BB962C8B-B14F-4D97-AF65-F5344CB8AC3E}">
        <p14:creationId xmlns:p14="http://schemas.microsoft.com/office/powerpoint/2010/main" val="1610361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1143000"/>
          </a:xfrm>
        </p:spPr>
        <p:txBody>
          <a:bodyPr lIns="72000" rIns="36000">
            <a:noAutofit/>
          </a:bodyPr>
          <a:lstStyle/>
          <a:p>
            <a:pPr eaLnBrk="1" fontAlgn="auto" hangingPunct="1">
              <a:spcAft>
                <a:spcPts val="0"/>
              </a:spcAft>
              <a:defRPr/>
            </a:pPr>
            <a:r>
              <a:rPr lang="el-GR" dirty="0">
                <a:latin typeface="+mn-lt"/>
              </a:rPr>
              <a:t>Πώς να διαβάσετε την εκπαιδευτική ενότητα</a:t>
            </a:r>
          </a:p>
        </p:txBody>
      </p:sp>
      <p:sp>
        <p:nvSpPr>
          <p:cNvPr id="3" name="Content Placeholder 2"/>
          <p:cNvSpPr>
            <a:spLocks noGrp="1"/>
          </p:cNvSpPr>
          <p:nvPr>
            <p:ph sz="quarter" idx="1"/>
          </p:nvPr>
        </p:nvSpPr>
        <p:spPr/>
        <p:txBody>
          <a:bodyPr>
            <a:normAutofit/>
          </a:bodyPr>
          <a:lstStyle/>
          <a:p>
            <a:pPr marL="64008" indent="0" algn="just" eaLnBrk="1" fontAlgn="auto" hangingPunct="1">
              <a:lnSpc>
                <a:spcPct val="150000"/>
              </a:lnSpc>
              <a:spcBef>
                <a:spcPts val="1200"/>
              </a:spcBef>
              <a:spcAft>
                <a:spcPts val="0"/>
              </a:spcAft>
              <a:buFont typeface="Wingdings 2"/>
              <a:buNone/>
              <a:defRPr/>
            </a:pPr>
            <a:r>
              <a:rPr lang="el-GR" sz="1600" dirty="0"/>
              <a:t>Η εκπαιδευτική ενότητα με τίτλο «ΒΑΣΙΚΕΣ ΑΡΧΕΣ ΕΠΙΧΕΙΡΗΜΑΤΙΚΗΣ ΛΕΙΤΟΥΡΓΙΑΣ - ΕΝΕΡΓΕΙΕΣ ΑΝΑΛΟΓΑ ΜΕ ΤΟ STATUS ΤΟΥ ΕΠΙΧΕΙΡΗΜΑΤΙΚΟΥ ΣΧΗΜΑΤΟΣ</a:t>
            </a:r>
            <a:r>
              <a:rPr lang="el-GR" sz="1600" dirty="0" smtClean="0"/>
              <a:t>» εισάγει </a:t>
            </a:r>
            <a:r>
              <a:rPr lang="el-GR" sz="1600" dirty="0"/>
              <a:t>τον ενδιαφερόμενο στις </a:t>
            </a:r>
            <a:r>
              <a:rPr lang="el-GR" sz="1600" b="1" dirty="0"/>
              <a:t>βασικές έννοιες και ορισμούς της επιχειρηματικής </a:t>
            </a:r>
            <a:r>
              <a:rPr lang="el-GR" sz="1600" b="1" dirty="0" smtClean="0"/>
              <a:t>λειτουργίας </a:t>
            </a:r>
            <a:r>
              <a:rPr lang="el-GR" sz="1600" dirty="0" smtClean="0"/>
              <a:t>και συνέχεια αναπτύσσει </a:t>
            </a:r>
            <a:r>
              <a:rPr lang="el-GR" sz="1600" dirty="0"/>
              <a:t>ζητήματα </a:t>
            </a:r>
            <a:r>
              <a:rPr lang="el-GR" sz="1600" dirty="0" smtClean="0"/>
              <a:t>σχετικά με :</a:t>
            </a:r>
          </a:p>
          <a:p>
            <a:pPr marL="448056" indent="-384048" algn="just" eaLnBrk="1" fontAlgn="auto" hangingPunct="1">
              <a:lnSpc>
                <a:spcPct val="150000"/>
              </a:lnSpc>
              <a:spcBef>
                <a:spcPts val="1200"/>
              </a:spcBef>
              <a:spcAft>
                <a:spcPts val="0"/>
              </a:spcAft>
              <a:buClr>
                <a:schemeClr val="accent2">
                  <a:lumMod val="75000"/>
                </a:schemeClr>
              </a:buClr>
              <a:buFont typeface="Wingdings 2"/>
              <a:buChar char=""/>
              <a:defRPr/>
            </a:pPr>
            <a:r>
              <a:rPr lang="el-GR" sz="1600" dirty="0" smtClean="0"/>
              <a:t>το </a:t>
            </a:r>
            <a:r>
              <a:rPr lang="el-GR" sz="1600" b="1" dirty="0"/>
              <a:t>θεσμικό και νομικό πλαίσιο λειτουργίας μιας επιχείρησης</a:t>
            </a:r>
            <a:r>
              <a:rPr lang="el-GR" sz="1600" dirty="0"/>
              <a:t>, </a:t>
            </a:r>
            <a:endParaRPr lang="el-GR" sz="1600" dirty="0" smtClean="0"/>
          </a:p>
          <a:p>
            <a:pPr marL="448056" indent="-384048" algn="just" eaLnBrk="1" fontAlgn="auto" hangingPunct="1">
              <a:lnSpc>
                <a:spcPct val="150000"/>
              </a:lnSpc>
              <a:spcBef>
                <a:spcPts val="1200"/>
              </a:spcBef>
              <a:spcAft>
                <a:spcPts val="0"/>
              </a:spcAft>
              <a:buClr>
                <a:schemeClr val="accent2">
                  <a:lumMod val="75000"/>
                </a:schemeClr>
              </a:buClr>
              <a:buFont typeface="Wingdings 2"/>
              <a:buChar char=""/>
              <a:defRPr/>
            </a:pPr>
            <a:r>
              <a:rPr lang="el-GR" sz="1600" dirty="0" smtClean="0"/>
              <a:t>την </a:t>
            </a:r>
            <a:r>
              <a:rPr lang="el-GR" sz="1600" b="1" dirty="0"/>
              <a:t>ίδρυση μίας εταιρείας ή </a:t>
            </a:r>
            <a:r>
              <a:rPr lang="el-GR" sz="1600" b="1" dirty="0" smtClean="0"/>
              <a:t>επιχείρησης</a:t>
            </a:r>
            <a:r>
              <a:rPr lang="el-GR" sz="1600" dirty="0" smtClean="0"/>
              <a:t>,</a:t>
            </a:r>
          </a:p>
          <a:p>
            <a:pPr marL="448056" indent="-384048" algn="just" eaLnBrk="1" fontAlgn="auto" hangingPunct="1">
              <a:lnSpc>
                <a:spcPct val="150000"/>
              </a:lnSpc>
              <a:spcBef>
                <a:spcPts val="1200"/>
              </a:spcBef>
              <a:spcAft>
                <a:spcPts val="0"/>
              </a:spcAft>
              <a:buClr>
                <a:schemeClr val="accent2">
                  <a:lumMod val="75000"/>
                </a:schemeClr>
              </a:buClr>
              <a:buFont typeface="Wingdings 2"/>
              <a:buChar char=""/>
              <a:defRPr/>
            </a:pPr>
            <a:r>
              <a:rPr lang="el-GR" sz="1600" dirty="0" smtClean="0"/>
              <a:t>τη </a:t>
            </a:r>
            <a:r>
              <a:rPr lang="el-GR" sz="1600" b="1" dirty="0"/>
              <a:t>βελτίωση της λειτουργίας μίας εταιρείας ή </a:t>
            </a:r>
            <a:r>
              <a:rPr lang="el-GR" sz="1600" b="1" dirty="0" smtClean="0"/>
              <a:t>επιχείρησης</a:t>
            </a:r>
            <a:r>
              <a:rPr lang="el-GR" sz="1600" dirty="0" smtClean="0"/>
              <a:t> και</a:t>
            </a:r>
            <a:endParaRPr lang="el-GR" sz="1600" dirty="0"/>
          </a:p>
          <a:p>
            <a:pPr marL="448056" indent="-384048" algn="just" eaLnBrk="1" fontAlgn="auto" hangingPunct="1">
              <a:lnSpc>
                <a:spcPct val="150000"/>
              </a:lnSpc>
              <a:spcBef>
                <a:spcPts val="1200"/>
              </a:spcBef>
              <a:spcAft>
                <a:spcPts val="0"/>
              </a:spcAft>
              <a:buClr>
                <a:schemeClr val="accent2">
                  <a:lumMod val="75000"/>
                </a:schemeClr>
              </a:buClr>
              <a:buFont typeface="Wingdings 2"/>
              <a:buChar char=""/>
              <a:defRPr/>
            </a:pPr>
            <a:r>
              <a:rPr lang="el-GR" sz="1600" dirty="0" smtClean="0"/>
              <a:t>τον </a:t>
            </a:r>
            <a:r>
              <a:rPr lang="el-GR" sz="1600" b="1" dirty="0"/>
              <a:t>αναπροσανατολισμό της λειτουργίας μιας επιχείρησης</a:t>
            </a:r>
            <a:r>
              <a:rPr lang="el-GR" sz="1600" dirty="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27584" y="908720"/>
            <a:ext cx="7772400" cy="4572000"/>
          </a:xfrm>
        </p:spPr>
        <p:txBody>
          <a:bodyPr>
            <a:noAutofit/>
          </a:bodyPr>
          <a:lstStyle/>
          <a:p>
            <a:pPr marL="64008" indent="0" algn="just" eaLnBrk="1" fontAlgn="auto" hangingPunct="1">
              <a:spcAft>
                <a:spcPts val="0"/>
              </a:spcAft>
              <a:buFont typeface="Wingdings 2"/>
              <a:buNone/>
              <a:defRPr/>
            </a:pPr>
            <a:r>
              <a:rPr lang="el-GR" sz="1600" dirty="0" smtClean="0"/>
              <a:t>Βασικά </a:t>
            </a:r>
            <a:r>
              <a:rPr lang="el-GR" sz="1600" dirty="0"/>
              <a:t>στοιχεία της σύμβασης εργασίας</a:t>
            </a:r>
            <a:r>
              <a:rPr lang="el-GR" sz="1600" dirty="0" smtClean="0"/>
              <a:t>:</a:t>
            </a:r>
          </a:p>
          <a:p>
            <a:pPr marL="448056" indent="-384048" algn="just" eaLnBrk="1" fontAlgn="auto" hangingPunct="1">
              <a:spcAft>
                <a:spcPts val="0"/>
              </a:spcAft>
              <a:buClr>
                <a:schemeClr val="accent2">
                  <a:lumMod val="75000"/>
                </a:schemeClr>
              </a:buClr>
              <a:buFont typeface="Wingdings 2" panose="05020102010507070707" pitchFamily="18" charset="2"/>
              <a:buChar char=""/>
              <a:defRPr/>
            </a:pPr>
            <a:r>
              <a:rPr lang="el-GR" sz="1600" dirty="0" smtClean="0"/>
              <a:t>Τα </a:t>
            </a:r>
            <a:r>
              <a:rPr lang="el-GR" sz="1600" dirty="0"/>
              <a:t>στοιχεία ταυτότητας των συμβαλλόμενων.</a:t>
            </a:r>
          </a:p>
          <a:p>
            <a:pPr marL="448056" indent="-384048" algn="just" eaLnBrk="1" fontAlgn="auto" hangingPunct="1">
              <a:spcAft>
                <a:spcPts val="0"/>
              </a:spcAft>
              <a:buClr>
                <a:schemeClr val="accent2">
                  <a:lumMod val="75000"/>
                </a:schemeClr>
              </a:buClr>
              <a:buFont typeface="Wingdings 2" panose="05020102010507070707" pitchFamily="18" charset="2"/>
              <a:buChar char=""/>
              <a:defRPr/>
            </a:pPr>
            <a:r>
              <a:rPr lang="el-GR" sz="1600" dirty="0" smtClean="0"/>
              <a:t>Ο τόπος </a:t>
            </a:r>
            <a:r>
              <a:rPr lang="el-GR" sz="1600" dirty="0"/>
              <a:t>παροχής της εργασίας και </a:t>
            </a:r>
            <a:r>
              <a:rPr lang="el-GR" sz="1600" dirty="0" smtClean="0"/>
              <a:t>η έδρα </a:t>
            </a:r>
            <a:r>
              <a:rPr lang="el-GR" sz="1600" dirty="0"/>
              <a:t>της επιχείρησης.</a:t>
            </a:r>
          </a:p>
          <a:p>
            <a:pPr marL="448056" indent="-384048" algn="just" eaLnBrk="1" fontAlgn="auto" hangingPunct="1">
              <a:spcAft>
                <a:spcPts val="0"/>
              </a:spcAft>
              <a:buClr>
                <a:schemeClr val="accent2">
                  <a:lumMod val="75000"/>
                </a:schemeClr>
              </a:buClr>
              <a:buFont typeface="Wingdings 2" panose="05020102010507070707" pitchFamily="18" charset="2"/>
              <a:buChar char=""/>
              <a:defRPr/>
            </a:pPr>
            <a:r>
              <a:rPr lang="el-GR" sz="1600" dirty="0" smtClean="0"/>
              <a:t>Η θέση </a:t>
            </a:r>
            <a:r>
              <a:rPr lang="el-GR" sz="1600" dirty="0"/>
              <a:t>ή και ειδικότητά του εργαζόμενου, </a:t>
            </a:r>
            <a:r>
              <a:rPr lang="el-GR" sz="1600" dirty="0" smtClean="0"/>
              <a:t>η κατηγορία </a:t>
            </a:r>
            <a:r>
              <a:rPr lang="el-GR" sz="1600" dirty="0"/>
              <a:t>της απασχόλησης και το αντικείμενο εργασίας του.</a:t>
            </a:r>
          </a:p>
          <a:p>
            <a:pPr marL="448056" indent="-384048" algn="just" eaLnBrk="1" fontAlgn="auto" hangingPunct="1">
              <a:spcAft>
                <a:spcPts val="0"/>
              </a:spcAft>
              <a:buClr>
                <a:schemeClr val="accent2">
                  <a:lumMod val="75000"/>
                </a:schemeClr>
              </a:buClr>
              <a:buFont typeface="Wingdings 2" panose="05020102010507070707" pitchFamily="18" charset="2"/>
              <a:buChar char=""/>
              <a:defRPr/>
            </a:pPr>
            <a:r>
              <a:rPr lang="el-GR" sz="1600" dirty="0" smtClean="0"/>
              <a:t>Η ημερομηνία </a:t>
            </a:r>
            <a:r>
              <a:rPr lang="el-GR" sz="1600" dirty="0"/>
              <a:t>έναρξης της σύμβασης και τη διάρκειά της.</a:t>
            </a:r>
          </a:p>
          <a:p>
            <a:pPr marL="448056" indent="-384048" algn="just" eaLnBrk="1" fontAlgn="auto" hangingPunct="1">
              <a:spcAft>
                <a:spcPts val="0"/>
              </a:spcAft>
              <a:buClr>
                <a:schemeClr val="accent2">
                  <a:lumMod val="75000"/>
                </a:schemeClr>
              </a:buClr>
              <a:buFont typeface="Wingdings 2" panose="05020102010507070707" pitchFamily="18" charset="2"/>
              <a:buChar char=""/>
              <a:defRPr/>
            </a:pPr>
            <a:r>
              <a:rPr lang="el-GR" sz="1600" dirty="0" smtClean="0"/>
              <a:t>Η διάρκεια </a:t>
            </a:r>
            <a:r>
              <a:rPr lang="el-GR" sz="1600" dirty="0"/>
              <a:t>της άδειας με αποδοχές που δικαιούται ο εργαζόμενος καθώς και </a:t>
            </a:r>
            <a:r>
              <a:rPr lang="el-GR" sz="1600" dirty="0" smtClean="0"/>
              <a:t>ο τρόπος </a:t>
            </a:r>
            <a:r>
              <a:rPr lang="el-GR" sz="1600" dirty="0"/>
              <a:t>και </a:t>
            </a:r>
            <a:r>
              <a:rPr lang="el-GR" sz="1600" dirty="0" smtClean="0"/>
              <a:t>χρόνος </a:t>
            </a:r>
            <a:r>
              <a:rPr lang="el-GR" sz="1600" dirty="0"/>
              <a:t>λήψης της.</a:t>
            </a:r>
          </a:p>
          <a:p>
            <a:pPr marL="448056" indent="-384048" algn="just" eaLnBrk="1" fontAlgn="auto" hangingPunct="1">
              <a:spcAft>
                <a:spcPts val="0"/>
              </a:spcAft>
              <a:buClr>
                <a:schemeClr val="accent2">
                  <a:lumMod val="75000"/>
                </a:schemeClr>
              </a:buClr>
              <a:buFont typeface="Wingdings 2" panose="05020102010507070707" pitchFamily="18" charset="2"/>
              <a:buChar char=""/>
              <a:defRPr/>
            </a:pPr>
            <a:r>
              <a:rPr lang="el-GR" sz="1600" dirty="0"/>
              <a:t>Το ύψος της αποζημίωσης που οφείλεται και τις προθεσμίες που πρέπει να τηρούν εργαζόμενος και εργοδότης σε περίπτωση λύσης της σχέσης εργασίας με καταγγελία.</a:t>
            </a:r>
          </a:p>
          <a:p>
            <a:pPr marL="448056" indent="-384048" algn="just" eaLnBrk="1" fontAlgn="auto" hangingPunct="1">
              <a:spcAft>
                <a:spcPts val="0"/>
              </a:spcAft>
              <a:buClr>
                <a:schemeClr val="accent2">
                  <a:lumMod val="75000"/>
                </a:schemeClr>
              </a:buClr>
              <a:buFont typeface="Wingdings 2" panose="05020102010507070707" pitchFamily="18" charset="2"/>
              <a:buChar char=""/>
              <a:defRPr/>
            </a:pPr>
            <a:r>
              <a:rPr lang="el-GR" sz="1600" dirty="0" smtClean="0"/>
              <a:t>Οι αποδοχές </a:t>
            </a:r>
            <a:r>
              <a:rPr lang="el-GR" sz="1600" dirty="0"/>
              <a:t>του εργαζόμενου και </a:t>
            </a:r>
            <a:r>
              <a:rPr lang="el-GR" sz="1600" dirty="0" smtClean="0"/>
              <a:t>ο χρόνος </a:t>
            </a:r>
            <a:r>
              <a:rPr lang="el-GR" sz="1600" dirty="0"/>
              <a:t>καταβολής τους.</a:t>
            </a:r>
          </a:p>
          <a:p>
            <a:pPr marL="448056" indent="-384048" algn="just" eaLnBrk="1" fontAlgn="auto" hangingPunct="1">
              <a:spcAft>
                <a:spcPts val="0"/>
              </a:spcAft>
              <a:buClr>
                <a:schemeClr val="accent2">
                  <a:lumMod val="75000"/>
                </a:schemeClr>
              </a:buClr>
              <a:buFont typeface="Wingdings 2" panose="05020102010507070707" pitchFamily="18" charset="2"/>
              <a:buChar char=""/>
              <a:defRPr/>
            </a:pPr>
            <a:r>
              <a:rPr lang="el-GR" sz="1600" dirty="0"/>
              <a:t>Το ωράριο εργασίας.</a:t>
            </a:r>
          </a:p>
          <a:p>
            <a:pPr marL="448056" indent="-384048" algn="just" eaLnBrk="1" fontAlgn="auto" hangingPunct="1">
              <a:spcAft>
                <a:spcPts val="0"/>
              </a:spcAft>
              <a:buClr>
                <a:schemeClr val="accent2">
                  <a:lumMod val="75000"/>
                </a:schemeClr>
              </a:buClr>
              <a:buFont typeface="Wingdings 2" panose="05020102010507070707" pitchFamily="18" charset="2"/>
              <a:buChar char=""/>
              <a:defRPr/>
            </a:pPr>
            <a:r>
              <a:rPr lang="el-GR" sz="1600" dirty="0"/>
              <a:t>Αναφορά της ΣΣΕ που έχει εφαρμογή και καθορίζει τους ελάχιστους όρους αμοιβής και εργασίας.</a:t>
            </a:r>
          </a:p>
        </p:txBody>
      </p:sp>
      <p:sp>
        <p:nvSpPr>
          <p:cNvPr id="4" name="Title 1"/>
          <p:cNvSpPr>
            <a:spLocks noGrp="1"/>
          </p:cNvSpPr>
          <p:nvPr>
            <p:ph type="title"/>
          </p:nvPr>
        </p:nvSpPr>
        <p:spPr>
          <a:xfrm>
            <a:off x="914400" y="116632"/>
            <a:ext cx="7772400" cy="868958"/>
          </a:xfrm>
        </p:spPr>
        <p:txBody>
          <a:bodyPr lIns="72000" rIns="36000">
            <a:noAutofit/>
          </a:bodyPr>
          <a:lstStyle/>
          <a:p>
            <a:pPr eaLnBrk="1" fontAlgn="auto" hangingPunct="1">
              <a:spcAft>
                <a:spcPts val="0"/>
              </a:spcAft>
              <a:defRPr/>
            </a:pPr>
            <a:r>
              <a:rPr lang="el-GR" sz="3600" dirty="0"/>
              <a:t>Πλαίσιο λειτουργίας επιχείρησης – </a:t>
            </a:r>
            <a:br>
              <a:rPr lang="el-GR" sz="3600" dirty="0"/>
            </a:br>
            <a:r>
              <a:rPr lang="el-GR" sz="1800" dirty="0"/>
              <a:t>Εργατική νομοθεσία </a:t>
            </a:r>
            <a:r>
              <a:rPr lang="el-GR" sz="1800" dirty="0" smtClean="0"/>
              <a:t>(</a:t>
            </a:r>
            <a:r>
              <a:rPr lang="en-US" sz="1800" dirty="0" smtClean="0">
                <a:latin typeface="Cambria" panose="02040503050406030204" pitchFamily="18" charset="0"/>
              </a:rPr>
              <a:t>3</a:t>
            </a:r>
            <a:r>
              <a:rPr lang="el-GR" sz="1800" dirty="0" smtClean="0"/>
              <a:t>/</a:t>
            </a:r>
            <a:r>
              <a:rPr lang="en-US" sz="1800" dirty="0" smtClean="0">
                <a:latin typeface="Cambria" panose="02040503050406030204" pitchFamily="18" charset="0"/>
              </a:rPr>
              <a:t>3</a:t>
            </a:r>
            <a:r>
              <a:rPr lang="el-GR" sz="1800" dirty="0" smtClean="0"/>
              <a:t>)</a:t>
            </a:r>
            <a:endParaRPr lang="el-GR" sz="1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796950"/>
          </a:xfrm>
        </p:spPr>
        <p:txBody>
          <a:bodyPr lIns="72000" rIns="36000">
            <a:noAutofit/>
          </a:bodyPr>
          <a:lstStyle/>
          <a:p>
            <a:pPr eaLnBrk="1" fontAlgn="auto" hangingPunct="1">
              <a:spcAft>
                <a:spcPts val="0"/>
              </a:spcAft>
              <a:defRPr/>
            </a:pPr>
            <a:r>
              <a:rPr lang="el-GR" sz="3600" dirty="0"/>
              <a:t>Πλαίσιο λειτουργίας επιχείρησης – </a:t>
            </a:r>
            <a:r>
              <a:rPr lang="el-GR" dirty="0" smtClean="0"/>
              <a:t/>
            </a:r>
            <a:br>
              <a:rPr lang="el-GR" dirty="0" smtClean="0"/>
            </a:br>
            <a:r>
              <a:rPr lang="el-GR" sz="1800" dirty="0"/>
              <a:t>Υποχρεώσεις ασφάλισης &amp; </a:t>
            </a:r>
            <a:r>
              <a:rPr lang="el-GR" sz="1800" dirty="0" smtClean="0"/>
              <a:t>Νομικό </a:t>
            </a:r>
            <a:r>
              <a:rPr lang="el-GR" sz="1800" dirty="0"/>
              <a:t>πλαίσιο λειτουργίας επιχειρήσεων στην ΕΕ</a:t>
            </a:r>
            <a:endParaRPr lang="el-GR" sz="2000" dirty="0"/>
          </a:p>
        </p:txBody>
      </p:sp>
      <p:sp>
        <p:nvSpPr>
          <p:cNvPr id="32771" name="Content Placeholder 2"/>
          <p:cNvSpPr>
            <a:spLocks noGrp="1"/>
          </p:cNvSpPr>
          <p:nvPr>
            <p:ph sz="quarter" idx="1"/>
          </p:nvPr>
        </p:nvSpPr>
        <p:spPr>
          <a:xfrm>
            <a:off x="914400" y="1052736"/>
            <a:ext cx="7772400" cy="5472608"/>
          </a:xfrm>
        </p:spPr>
        <p:txBody>
          <a:bodyPr>
            <a:normAutofit lnSpcReduction="10000"/>
          </a:bodyPr>
          <a:lstStyle/>
          <a:p>
            <a:pPr marL="63500" indent="0" algn="just" eaLnBrk="1" hangingPunct="1">
              <a:buFont typeface="Wingdings 2" panose="05020102010507070707" pitchFamily="18" charset="2"/>
              <a:buNone/>
            </a:pPr>
            <a:r>
              <a:rPr lang="el-GR" altLang="el-GR" sz="1400" b="1" dirty="0" smtClean="0"/>
              <a:t>Υποχρεώσεις ασφάλισης </a:t>
            </a:r>
          </a:p>
          <a:p>
            <a:pPr marL="63500" indent="0" algn="just" eaLnBrk="1" hangingPunct="1">
              <a:buFont typeface="Wingdings 2" panose="05020102010507070707" pitchFamily="18" charset="2"/>
              <a:buNone/>
            </a:pPr>
            <a:r>
              <a:rPr lang="el-GR" altLang="el-GR" sz="1400" dirty="0" smtClean="0"/>
              <a:t>Το ασφαλιστικό ταμείο των ελεύθερων επαγγελματιών είναι ο ΟΑΕΕ.</a:t>
            </a:r>
          </a:p>
          <a:p>
            <a:pPr marL="63500" indent="0" algn="just" eaLnBrk="1" hangingPunct="1">
              <a:buFont typeface="Wingdings 2" panose="05020102010507070707" pitchFamily="18" charset="2"/>
              <a:buNone/>
            </a:pPr>
            <a:r>
              <a:rPr lang="el-GR" altLang="el-GR" sz="1400" dirty="0" smtClean="0"/>
              <a:t>Αν είναι ασφαλισμένος ο επιχειρηματίας σε άλλο Ταμείο, μπορεί να πάρει απαλλαγή. Το βασικό ταμείο ασφάλισης προσωπικού για εξαρτημένη εργασία είναι το ΙΚΑ. Αναλόγως των ειδικοτήτων απασχόλησης και των φορολογικών απαλλαγών, η επιχείρηση μπορεί να οφείλει εισφορές και σε άλλα ασφαλιστικά ταμεία. Τις διαδικασίες τις εκτελεί το λογιστικό γραφείο.</a:t>
            </a:r>
          </a:p>
          <a:p>
            <a:pPr marL="63500" indent="0" algn="just" eaLnBrk="1" hangingPunct="1">
              <a:buFont typeface="Wingdings 2" panose="05020102010507070707" pitchFamily="18" charset="2"/>
              <a:buNone/>
            </a:pPr>
            <a:r>
              <a:rPr lang="el-GR" altLang="el-GR" sz="1400" dirty="0" smtClean="0"/>
              <a:t>Οι επιχειρήσεις που συμμετέχουν σε δημόσιους διαγωνισμούς, θα χρειάζονται ασφαλιστικές ενημερότητες από όλα τα Ταμεία στα οποία οφείλουν εισφορές.</a:t>
            </a:r>
          </a:p>
          <a:p>
            <a:pPr marL="63500" indent="0" algn="just" eaLnBrk="1" hangingPunct="1">
              <a:buFont typeface="Wingdings 2" panose="05020102010507070707" pitchFamily="18" charset="2"/>
              <a:buNone/>
            </a:pPr>
            <a:r>
              <a:rPr lang="el-GR" altLang="el-GR" sz="1400" b="1" dirty="0" smtClean="0"/>
              <a:t>Νομικό πλαίσιο λειτουργίας επιχειρήσεων στην ΕΕ</a:t>
            </a:r>
          </a:p>
          <a:p>
            <a:pPr marL="63500" indent="0" algn="just" eaLnBrk="1" hangingPunct="1">
              <a:buFont typeface="Wingdings 2" panose="05020102010507070707" pitchFamily="18" charset="2"/>
              <a:buNone/>
            </a:pPr>
            <a:r>
              <a:rPr lang="el-GR" altLang="el-GR" sz="1400" dirty="0" smtClean="0"/>
              <a:t>Η αρχή της ελευθερίας εγκατάστασης, όπως ορίζεται στο άρθρο 49 της Συνθήκης για τη λειτουργία της ΕΕ, δίνει τη δυνατότητα στους επιχειρηματίες να συστήσουν μια επιχείρηση σε οποιαδήποτε χώρα της ΕΕ.</a:t>
            </a:r>
          </a:p>
          <a:p>
            <a:pPr marL="63500" indent="0" algn="just" eaLnBrk="1" hangingPunct="1">
              <a:buFont typeface="Wingdings 2" panose="05020102010507070707" pitchFamily="18" charset="2"/>
              <a:buNone/>
            </a:pPr>
            <a:r>
              <a:rPr lang="el-GR" altLang="el-GR" sz="1400" dirty="0" smtClean="0"/>
              <a:t>Από τον Δεκέμβριο του 2009, τόσο οι επιχειρήσεις όσο και οι ιδιώτες έπρεπε να μπορούν να διεκπεραιώνουν ηλεκτρονικά όλες τις αναγκαίες διατυπώσεις, όπως άδειες λειτουργίας, κοινοποιήσεις και περιβαλλοντικές άδειες μέσω των "κέντρων ενιαίας εξυπηρέτησης".</a:t>
            </a:r>
          </a:p>
          <a:p>
            <a:pPr marL="63500" indent="0" algn="just" eaLnBrk="1" hangingPunct="1">
              <a:buFont typeface="Wingdings 2" panose="05020102010507070707" pitchFamily="18" charset="2"/>
              <a:buNone/>
            </a:pPr>
            <a:r>
              <a:rPr lang="el-GR" altLang="el-GR" sz="1400" dirty="0" smtClean="0"/>
              <a:t>Επίσης, ειδικά για τις μικρές επιχειρήσεις, το 2008 δημοσιεύθηκε ο Ευρωπαϊκός Νόμος για τις επιχειρήσεις (</a:t>
            </a:r>
            <a:r>
              <a:rPr lang="el-GR" altLang="el-GR" sz="1400" dirty="0" err="1" smtClean="0"/>
              <a:t>small</a:t>
            </a:r>
            <a:r>
              <a:rPr lang="el-GR" altLang="el-GR" sz="1400" dirty="0" smtClean="0"/>
              <a:t> </a:t>
            </a:r>
            <a:r>
              <a:rPr lang="el-GR" altLang="el-GR" sz="1400" dirty="0" err="1" smtClean="0"/>
              <a:t>business</a:t>
            </a:r>
            <a:r>
              <a:rPr lang="el-GR" altLang="el-GR" sz="1400" dirty="0" smtClean="0"/>
              <a:t> </a:t>
            </a:r>
            <a:r>
              <a:rPr lang="el-GR" altLang="el-GR" sz="1400" dirty="0" err="1" smtClean="0"/>
              <a:t>act</a:t>
            </a:r>
            <a:r>
              <a:rPr lang="el-GR" altLang="el-GR" sz="1400" dirty="0" smtClean="0"/>
              <a:t>) που εκφράζει την πολιτική βούληση της Επιτροπής να αναγνωρίσει τον κεντρικό ρόλο των ΜΜΕ στην οικονομία της ΕΕ.</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54968"/>
          </a:xfrm>
        </p:spPr>
        <p:txBody>
          <a:bodyPr lIns="72000" rIns="36000">
            <a:noAutofit/>
          </a:bodyPr>
          <a:lstStyle/>
          <a:p>
            <a:pPr eaLnBrk="1" fontAlgn="auto" hangingPunct="1">
              <a:spcAft>
                <a:spcPts val="0"/>
              </a:spcAft>
              <a:defRPr/>
            </a:pPr>
            <a:r>
              <a:rPr lang="el-GR" sz="3600" dirty="0"/>
              <a:t>Ίδρυση – Σύσταση επιχείρησης</a:t>
            </a:r>
            <a:br>
              <a:rPr lang="el-GR" sz="3600" dirty="0"/>
            </a:br>
            <a:r>
              <a:rPr lang="el-GR" sz="1800" dirty="0" smtClean="0"/>
              <a:t>Διαδικασία </a:t>
            </a:r>
            <a:r>
              <a:rPr lang="el-GR" sz="1800" dirty="0"/>
              <a:t>σύστασης ανεξαρτήτου νομικής </a:t>
            </a:r>
            <a:r>
              <a:rPr lang="el-GR" sz="1800" dirty="0" smtClean="0"/>
              <a:t>μορφής (1/</a:t>
            </a:r>
            <a:r>
              <a:rPr lang="en-US" sz="1800" dirty="0" smtClean="0">
                <a:latin typeface="Cambria" panose="02040503050406030204" pitchFamily="18" charset="0"/>
              </a:rPr>
              <a:t>3</a:t>
            </a:r>
            <a:r>
              <a:rPr lang="el-GR" sz="1800" dirty="0" smtClean="0"/>
              <a:t>)</a:t>
            </a:r>
            <a:endParaRPr lang="el-GR" sz="2000" dirty="0"/>
          </a:p>
        </p:txBody>
      </p:sp>
      <p:sp>
        <p:nvSpPr>
          <p:cNvPr id="3" name="Content Placeholder 2"/>
          <p:cNvSpPr>
            <a:spLocks noGrp="1"/>
          </p:cNvSpPr>
          <p:nvPr>
            <p:ph sz="quarter" idx="1"/>
          </p:nvPr>
        </p:nvSpPr>
        <p:spPr>
          <a:xfrm>
            <a:off x="899592" y="1412776"/>
            <a:ext cx="7772400" cy="2808312"/>
          </a:xfrm>
        </p:spPr>
        <p:txBody>
          <a:bodyPr>
            <a:noAutofit/>
          </a:bodyPr>
          <a:lstStyle/>
          <a:p>
            <a:pPr marL="64008" indent="0" algn="just" eaLnBrk="1" fontAlgn="auto" hangingPunct="1">
              <a:lnSpc>
                <a:spcPct val="150000"/>
              </a:lnSpc>
              <a:spcBef>
                <a:spcPts val="1800"/>
              </a:spcBef>
              <a:spcAft>
                <a:spcPts val="0"/>
              </a:spcAft>
              <a:buFont typeface="Wingdings 2"/>
              <a:buNone/>
              <a:defRPr/>
            </a:pPr>
            <a:r>
              <a:rPr lang="el-GR" sz="1600" dirty="0" smtClean="0"/>
              <a:t>Για </a:t>
            </a:r>
            <a:r>
              <a:rPr lang="el-GR" sz="1600" dirty="0"/>
              <a:t>την ίδρυση μιας επιχείρησης ανεξαρτήτου νομικής μορφής είναι απαραίτητα τα παρακάτω βήματα</a:t>
            </a:r>
            <a:r>
              <a:rPr lang="el-GR" sz="1600" dirty="0" smtClean="0"/>
              <a:t>:</a:t>
            </a:r>
            <a:r>
              <a:rPr lang="en-US" sz="1600" dirty="0" smtClean="0"/>
              <a:t> </a:t>
            </a:r>
            <a:r>
              <a:rPr lang="en-US" sz="1600" dirty="0" smtClean="0">
                <a:latin typeface="Cambria" panose="02040503050406030204" pitchFamily="18" charset="0"/>
              </a:rPr>
              <a:t>(1/1)</a:t>
            </a:r>
            <a:endParaRPr lang="el-GR" sz="1600" dirty="0">
              <a:latin typeface="Cambria" panose="02040503050406030204" pitchFamily="18" charset="0"/>
            </a:endParaRPr>
          </a:p>
          <a:p>
            <a:pPr marL="448056" indent="-384048" algn="just" eaLnBrk="1" fontAlgn="auto" hangingPunct="1">
              <a:spcAft>
                <a:spcPts val="0"/>
              </a:spcAft>
              <a:buFont typeface="Wingdings" panose="05000000000000000000" pitchFamily="2" charset="2"/>
              <a:buChar char="ü"/>
              <a:defRPr/>
            </a:pPr>
            <a:r>
              <a:rPr lang="el-GR" sz="1600" dirty="0" smtClean="0"/>
              <a:t>Εύρεση </a:t>
            </a:r>
            <a:r>
              <a:rPr lang="el-GR" sz="1600" dirty="0"/>
              <a:t>και εξασφάλιση </a:t>
            </a:r>
            <a:r>
              <a:rPr lang="el-GR" sz="1600" b="1" dirty="0"/>
              <a:t>χώρου εγκατάστασης </a:t>
            </a:r>
            <a:r>
              <a:rPr lang="el-GR" sz="1600" dirty="0"/>
              <a:t>επιχείρησης</a:t>
            </a:r>
          </a:p>
          <a:p>
            <a:pPr marL="448056" indent="-384048" algn="just" eaLnBrk="1" fontAlgn="auto" hangingPunct="1">
              <a:spcAft>
                <a:spcPts val="0"/>
              </a:spcAft>
              <a:buFont typeface="Wingdings" panose="05000000000000000000" pitchFamily="2" charset="2"/>
              <a:buChar char="ü"/>
              <a:defRPr/>
            </a:pPr>
            <a:r>
              <a:rPr lang="el-GR" sz="1600" dirty="0"/>
              <a:t>Λήψη αποφάσεων σχετικά με </a:t>
            </a:r>
            <a:r>
              <a:rPr lang="el-GR" sz="1600" b="1" dirty="0"/>
              <a:t>τη νομική μορφή </a:t>
            </a:r>
            <a:r>
              <a:rPr lang="el-GR" sz="1600" dirty="0"/>
              <a:t>της επιχείρησης</a:t>
            </a:r>
          </a:p>
          <a:p>
            <a:pPr marL="448056" indent="-384048" algn="just" eaLnBrk="1" fontAlgn="auto" hangingPunct="1">
              <a:spcAft>
                <a:spcPts val="0"/>
              </a:spcAft>
              <a:buFont typeface="Wingdings" panose="05000000000000000000" pitchFamily="2" charset="2"/>
              <a:buChar char="ü"/>
              <a:defRPr/>
            </a:pPr>
            <a:r>
              <a:rPr lang="el-GR" sz="1600" dirty="0"/>
              <a:t>Εγγραφή στο οικείο </a:t>
            </a:r>
            <a:r>
              <a:rPr lang="el-GR" sz="1600" b="1" dirty="0"/>
              <a:t>Επιμελητήριο</a:t>
            </a:r>
            <a:r>
              <a:rPr lang="el-GR" sz="1600" dirty="0"/>
              <a:t> (για τις περισσότερες περιπτώσεις ίδρυσης επιχείρησης)</a:t>
            </a:r>
          </a:p>
          <a:p>
            <a:pPr marL="448056" indent="-384048" algn="just" eaLnBrk="1" fontAlgn="auto" hangingPunct="1">
              <a:spcAft>
                <a:spcPts val="0"/>
              </a:spcAft>
              <a:buFont typeface="Wingdings" panose="05000000000000000000" pitchFamily="2" charset="2"/>
              <a:buChar char="ü"/>
              <a:defRPr/>
            </a:pPr>
            <a:r>
              <a:rPr lang="el-GR" sz="1600" dirty="0"/>
              <a:t>Εγγραφή στον </a:t>
            </a:r>
            <a:r>
              <a:rPr lang="el-GR" sz="1600" b="1" dirty="0"/>
              <a:t>Ασφαλιστικό φορέα </a:t>
            </a:r>
            <a:r>
              <a:rPr lang="el-GR" sz="1600" dirty="0"/>
              <a:t>για τα φυσικά πρόσωπα και τους εταίρους</a:t>
            </a:r>
          </a:p>
          <a:p>
            <a:pPr marL="448056" indent="-384048" algn="just" eaLnBrk="1" fontAlgn="auto" hangingPunct="1">
              <a:spcAft>
                <a:spcPts val="0"/>
              </a:spcAft>
              <a:buFont typeface="Wingdings" panose="05000000000000000000" pitchFamily="2" charset="2"/>
              <a:buChar char="ü"/>
              <a:defRPr/>
            </a:pPr>
            <a:r>
              <a:rPr lang="el-GR" sz="1600" dirty="0"/>
              <a:t>Έκδοση </a:t>
            </a:r>
            <a:r>
              <a:rPr lang="el-GR" sz="1600" b="1" dirty="0"/>
              <a:t>Άδειας εγκατάστασης </a:t>
            </a:r>
            <a:r>
              <a:rPr lang="el-GR" sz="1600" dirty="0"/>
              <a:t>και στη συνέχεια </a:t>
            </a:r>
            <a:r>
              <a:rPr lang="el-GR" sz="1600" b="1" dirty="0"/>
              <a:t>Άδειας Λειτουργίας </a:t>
            </a:r>
            <a:r>
              <a:rPr lang="el-GR" sz="1600" dirty="0"/>
              <a:t>για τις περισσότερες επιχειρήσεις που θα ασκήσουν μεταποιητική </a:t>
            </a:r>
            <a:r>
              <a:rPr lang="el-GR" sz="1600" dirty="0" smtClean="0"/>
              <a:t>δραστηριότητα</a:t>
            </a:r>
            <a:endParaRPr lang="el-GR" sz="16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54968"/>
          </a:xfrm>
        </p:spPr>
        <p:txBody>
          <a:bodyPr lIns="72000" rIns="36000">
            <a:noAutofit/>
          </a:bodyPr>
          <a:lstStyle/>
          <a:p>
            <a:pPr eaLnBrk="1" fontAlgn="auto" hangingPunct="1">
              <a:spcAft>
                <a:spcPts val="0"/>
              </a:spcAft>
              <a:defRPr/>
            </a:pPr>
            <a:r>
              <a:rPr lang="el-GR" sz="3600" dirty="0"/>
              <a:t>Ίδρυση – Σύσταση επιχείρησης</a:t>
            </a:r>
            <a:br>
              <a:rPr lang="el-GR" sz="3600" dirty="0"/>
            </a:br>
            <a:r>
              <a:rPr lang="el-GR" sz="1800" dirty="0" smtClean="0"/>
              <a:t>Διαδικασία </a:t>
            </a:r>
            <a:r>
              <a:rPr lang="el-GR" sz="1800" dirty="0"/>
              <a:t>σύστασης ανεξαρτήτου νομικής </a:t>
            </a:r>
            <a:r>
              <a:rPr lang="el-GR" sz="1800" dirty="0" smtClean="0"/>
              <a:t>μορφής (</a:t>
            </a:r>
            <a:r>
              <a:rPr lang="en-US" sz="1800" dirty="0" smtClean="0">
                <a:latin typeface="Cambria" panose="02040503050406030204" pitchFamily="18" charset="0"/>
              </a:rPr>
              <a:t>2</a:t>
            </a:r>
            <a:r>
              <a:rPr lang="el-GR" sz="1800" dirty="0" smtClean="0"/>
              <a:t>/</a:t>
            </a:r>
            <a:r>
              <a:rPr lang="en-US" sz="1800" dirty="0" smtClean="0">
                <a:latin typeface="Cambria" panose="02040503050406030204" pitchFamily="18" charset="0"/>
              </a:rPr>
              <a:t>3</a:t>
            </a:r>
            <a:r>
              <a:rPr lang="el-GR" sz="1800" dirty="0" smtClean="0"/>
              <a:t>)</a:t>
            </a:r>
            <a:endParaRPr lang="el-GR" sz="2000" dirty="0"/>
          </a:p>
        </p:txBody>
      </p:sp>
      <p:sp>
        <p:nvSpPr>
          <p:cNvPr id="3" name="Content Placeholder 2"/>
          <p:cNvSpPr>
            <a:spLocks noGrp="1"/>
          </p:cNvSpPr>
          <p:nvPr>
            <p:ph sz="quarter" idx="1"/>
          </p:nvPr>
        </p:nvSpPr>
        <p:spPr>
          <a:xfrm>
            <a:off x="914400" y="1017240"/>
            <a:ext cx="7772400" cy="4572000"/>
          </a:xfrm>
        </p:spPr>
        <p:txBody>
          <a:bodyPr>
            <a:noAutofit/>
          </a:bodyPr>
          <a:lstStyle/>
          <a:p>
            <a:pPr marL="64008" indent="0" algn="just" eaLnBrk="1" fontAlgn="auto" hangingPunct="1">
              <a:spcAft>
                <a:spcPts val="0"/>
              </a:spcAft>
              <a:buFont typeface="Wingdings 2"/>
              <a:buNone/>
              <a:defRPr/>
            </a:pPr>
            <a:r>
              <a:rPr lang="el-GR" sz="1600" dirty="0" smtClean="0"/>
              <a:t>Για </a:t>
            </a:r>
            <a:r>
              <a:rPr lang="el-GR" sz="1600" dirty="0"/>
              <a:t>την ίδρυση μιας επιχείρησης ανεξαρτήτου νομικής μορφής είναι απαραίτητα τα παρακάτω βήματα</a:t>
            </a:r>
            <a:r>
              <a:rPr lang="el-GR" sz="1600" dirty="0" smtClean="0"/>
              <a:t>:</a:t>
            </a:r>
            <a:r>
              <a:rPr lang="en-US" sz="1600" dirty="0" smtClean="0"/>
              <a:t> </a:t>
            </a:r>
            <a:r>
              <a:rPr lang="en-US" sz="1600" dirty="0" smtClean="0">
                <a:latin typeface="Cambria" panose="02040503050406030204" pitchFamily="18" charset="0"/>
              </a:rPr>
              <a:t>(2/2)</a:t>
            </a:r>
            <a:endParaRPr lang="el-GR" sz="1600" dirty="0">
              <a:latin typeface="Cambria" panose="02040503050406030204" pitchFamily="18" charset="0"/>
            </a:endParaRPr>
          </a:p>
          <a:p>
            <a:pPr marL="448056" indent="-384048" algn="just" eaLnBrk="1" fontAlgn="auto" hangingPunct="1">
              <a:spcAft>
                <a:spcPts val="0"/>
              </a:spcAft>
              <a:buFont typeface="Wingdings" panose="05000000000000000000" pitchFamily="2" charset="2"/>
              <a:buChar char="ü"/>
              <a:defRPr/>
            </a:pPr>
            <a:r>
              <a:rPr lang="el-GR" sz="1600" dirty="0" smtClean="0"/>
              <a:t>Ορισμένες κατηγορίες επαγγελματιών υποχρεούνται να έχουν </a:t>
            </a:r>
            <a:r>
              <a:rPr lang="el-GR" sz="1600" b="1" dirty="0" smtClean="0"/>
              <a:t>Άδεια Ασκήσεως Επαγγέλματος </a:t>
            </a:r>
            <a:r>
              <a:rPr lang="el-GR" sz="1600" dirty="0" smtClean="0"/>
              <a:t>προκειμένου να δραστηριοποιηθούν επαγγελματικά. Παρομοίως, ορισμένες επιχειρήσεις και επαγγελματικές δραστηριότητες υποχρεούνται σε έκδοση </a:t>
            </a:r>
            <a:r>
              <a:rPr lang="el-GR" sz="1600" b="1" dirty="0" smtClean="0"/>
              <a:t>Ειδικής Άδειας Λειτουργίας </a:t>
            </a:r>
          </a:p>
          <a:p>
            <a:pPr marL="448056" indent="-384048" algn="just" eaLnBrk="1" fontAlgn="auto" hangingPunct="1">
              <a:spcAft>
                <a:spcPts val="0"/>
              </a:spcAft>
              <a:buFont typeface="Wingdings" panose="05000000000000000000" pitchFamily="2" charset="2"/>
              <a:buChar char="ü"/>
              <a:defRPr/>
            </a:pPr>
            <a:r>
              <a:rPr lang="el-GR" sz="1600" dirty="0" smtClean="0"/>
              <a:t>Υποχρεωτική </a:t>
            </a:r>
            <a:r>
              <a:rPr lang="el-GR" sz="1600" dirty="0"/>
              <a:t>για τους επαγγελματίες είναι η </a:t>
            </a:r>
            <a:r>
              <a:rPr lang="el-GR" sz="1600" b="1" dirty="0"/>
              <a:t>δήλωση έναρξης επιτηδεύματος</a:t>
            </a:r>
            <a:r>
              <a:rPr lang="el-GR" sz="1600" dirty="0"/>
              <a:t>, η </a:t>
            </a:r>
            <a:r>
              <a:rPr lang="el-GR" sz="1600" b="1" dirty="0"/>
              <a:t>έκδοση αριθμού φορολογικού μητρώου </a:t>
            </a:r>
            <a:r>
              <a:rPr lang="el-GR" sz="1600" dirty="0"/>
              <a:t>(ΑΦΜ) </a:t>
            </a:r>
            <a:endParaRPr lang="el-GR" sz="1600" dirty="0" smtClean="0"/>
          </a:p>
          <a:p>
            <a:pPr marL="448056" indent="-384048" algn="just" eaLnBrk="1" fontAlgn="auto" hangingPunct="1">
              <a:spcAft>
                <a:spcPts val="0"/>
              </a:spcAft>
              <a:buFont typeface="Wingdings" panose="05000000000000000000" pitchFamily="2" charset="2"/>
              <a:buChar char="ü"/>
              <a:defRPr/>
            </a:pPr>
            <a:r>
              <a:rPr lang="el-GR" sz="1600" dirty="0"/>
              <a:t>Επιλογή ΚΑΔ – Κωδικού Αριθμού Δραστηριότητας, ανάλογα με τη φύση της λειτουργίας της επιχείρησης</a:t>
            </a:r>
          </a:p>
          <a:p>
            <a:pPr marL="448056" indent="-384048" algn="just" eaLnBrk="1" fontAlgn="auto" hangingPunct="1">
              <a:spcAft>
                <a:spcPts val="0"/>
              </a:spcAft>
              <a:buFont typeface="Wingdings" panose="05000000000000000000" pitchFamily="2" charset="2"/>
              <a:buChar char="ü"/>
              <a:defRPr/>
            </a:pPr>
            <a:r>
              <a:rPr lang="el-GR" sz="1600" dirty="0" smtClean="0"/>
              <a:t>Ηλεκτρονική </a:t>
            </a:r>
            <a:r>
              <a:rPr lang="el-GR" sz="1600" dirty="0"/>
              <a:t>υποβολή Ε3 «Ενιαίο Έντυπο Αναγγελίας Πρόσληψης» (έντυπο αρμοδιότητας ΟΑΕΔ και Σ.Ε.Π.Ε.), </a:t>
            </a:r>
            <a:r>
              <a:rPr lang="el-GR" sz="1600" b="1" dirty="0"/>
              <a:t>μέσω του πληροφοριακού συστήματος ΕΡΓΑΝΗ </a:t>
            </a:r>
            <a:r>
              <a:rPr lang="el-GR" sz="1600" dirty="0"/>
              <a:t>και εκτύπωση Συμπληρωματικού Πίνακα πρόσληψης (Ε4), εφόσον πρώτα έχει γίνει απογραφή στο ασφαλιστικό ταμείο (ΙΚΑ) και έχει αποδοθεί Αριθμός Μητρώου Εργοδότη.</a:t>
            </a:r>
          </a:p>
        </p:txBody>
      </p:sp>
    </p:spTree>
    <p:extLst>
      <p:ext uri="{BB962C8B-B14F-4D97-AF65-F5344CB8AC3E}">
        <p14:creationId xmlns:p14="http://schemas.microsoft.com/office/powerpoint/2010/main" val="3971152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926976"/>
          </a:xfrm>
        </p:spPr>
        <p:txBody>
          <a:bodyPr lIns="72000" rIns="36000">
            <a:noAutofit/>
          </a:bodyPr>
          <a:lstStyle/>
          <a:p>
            <a:pPr eaLnBrk="1" fontAlgn="auto" hangingPunct="1">
              <a:spcAft>
                <a:spcPts val="0"/>
              </a:spcAft>
              <a:defRPr/>
            </a:pPr>
            <a:r>
              <a:rPr lang="el-GR" sz="3600" dirty="0"/>
              <a:t>Ίδρυση – Σύσταση επιχείρησης</a:t>
            </a:r>
            <a:br>
              <a:rPr lang="el-GR" sz="3600" dirty="0"/>
            </a:br>
            <a:r>
              <a:rPr lang="el-GR" sz="1800" dirty="0" smtClean="0"/>
              <a:t>Διαδικασία </a:t>
            </a:r>
            <a:r>
              <a:rPr lang="el-GR" sz="1800" dirty="0"/>
              <a:t>σύστασης ανεξαρτήτου νομικής </a:t>
            </a:r>
            <a:r>
              <a:rPr lang="el-GR" sz="1800" dirty="0" smtClean="0"/>
              <a:t>μορφής (</a:t>
            </a:r>
            <a:r>
              <a:rPr lang="en-US" sz="1800" dirty="0" smtClean="0">
                <a:latin typeface="Cambria" panose="02040503050406030204" pitchFamily="18" charset="0"/>
              </a:rPr>
              <a:t>3</a:t>
            </a:r>
            <a:r>
              <a:rPr lang="el-GR" sz="1800" dirty="0" smtClean="0">
                <a:latin typeface="Cambria" panose="02040503050406030204" pitchFamily="18" charset="0"/>
              </a:rPr>
              <a:t>/</a:t>
            </a:r>
            <a:r>
              <a:rPr lang="en-US" sz="1800" dirty="0" smtClean="0">
                <a:latin typeface="Cambria" panose="02040503050406030204" pitchFamily="18" charset="0"/>
              </a:rPr>
              <a:t>3</a:t>
            </a:r>
            <a:r>
              <a:rPr lang="el-GR" sz="1800" dirty="0" smtClean="0"/>
              <a:t>)</a:t>
            </a:r>
            <a:endParaRPr lang="el-GR" sz="2000" dirty="0"/>
          </a:p>
        </p:txBody>
      </p:sp>
      <p:sp>
        <p:nvSpPr>
          <p:cNvPr id="34819" name="Content Placeholder 2"/>
          <p:cNvSpPr>
            <a:spLocks noGrp="1"/>
          </p:cNvSpPr>
          <p:nvPr>
            <p:ph sz="quarter" idx="1"/>
          </p:nvPr>
        </p:nvSpPr>
        <p:spPr>
          <a:xfrm>
            <a:off x="914400" y="980728"/>
            <a:ext cx="7772400" cy="5509592"/>
          </a:xfrm>
        </p:spPr>
        <p:txBody>
          <a:bodyPr>
            <a:normAutofit/>
          </a:bodyPr>
          <a:lstStyle/>
          <a:p>
            <a:pPr algn="just" eaLnBrk="1" hangingPunct="1">
              <a:buClr>
                <a:schemeClr val="accent2">
                  <a:lumMod val="75000"/>
                </a:schemeClr>
              </a:buClr>
              <a:buSzPct val="93000"/>
              <a:buFont typeface="Wingdings" panose="05000000000000000000" pitchFamily="2" charset="2"/>
              <a:buChar char="Ø"/>
            </a:pPr>
            <a:r>
              <a:rPr lang="el-GR" altLang="el-GR" sz="1400" b="1" dirty="0" smtClean="0">
                <a:solidFill>
                  <a:srgbClr val="000000"/>
                </a:solidFill>
              </a:rPr>
              <a:t>Ά</a:t>
            </a:r>
            <a:r>
              <a:rPr lang="el-GR" altLang="el-GR" sz="1400" b="1" dirty="0" smtClean="0"/>
              <a:t>λλες</a:t>
            </a:r>
            <a:r>
              <a:rPr lang="el-GR" altLang="el-GR" sz="1400" dirty="0" smtClean="0"/>
              <a:t> κατά περίπτωση ενέργειες κατά τη διαδικασία ίδρυσης της επιχείρησης όπως:</a:t>
            </a:r>
          </a:p>
          <a:p>
            <a:pPr marL="609600" lvl="1" indent="-171450" algn="just" eaLnBrk="1" hangingPunct="1">
              <a:buClr>
                <a:schemeClr val="accent2">
                  <a:lumMod val="75000"/>
                </a:schemeClr>
              </a:buClr>
              <a:buSzPct val="100000"/>
              <a:buFont typeface="Arial" panose="020B0604020202020204" pitchFamily="34" charset="0"/>
              <a:buChar char="•"/>
            </a:pPr>
            <a:r>
              <a:rPr lang="el-GR" altLang="el-GR" sz="1400" dirty="0" smtClean="0"/>
              <a:t>Μια επιχείρηση μπορεί να ζητήσει κατοχύρωση Εμπορικού σήματος (Ν. 2239/94). Αρμόδιο είναι το Υπ. Αν. Δ/</a:t>
            </a:r>
            <a:r>
              <a:rPr lang="el-GR" altLang="el-GR" sz="1400" dirty="0" err="1" smtClean="0"/>
              <a:t>νση</a:t>
            </a:r>
            <a:r>
              <a:rPr lang="el-GR" altLang="el-GR" sz="1400" dirty="0" smtClean="0"/>
              <a:t> Εμπορίου.</a:t>
            </a:r>
          </a:p>
          <a:p>
            <a:pPr marL="609600" lvl="1" indent="-171450" algn="just" eaLnBrk="1" hangingPunct="1">
              <a:buClr>
                <a:schemeClr val="accent2">
                  <a:lumMod val="75000"/>
                </a:schemeClr>
              </a:buClr>
              <a:buSzPct val="100000"/>
              <a:buFont typeface="Arial" panose="020B0604020202020204" pitchFamily="34" charset="0"/>
              <a:buChar char="•"/>
            </a:pPr>
            <a:r>
              <a:rPr lang="el-GR" altLang="el-GR" sz="1400" dirty="0" smtClean="0"/>
              <a:t>Για την παραγωγή.</a:t>
            </a:r>
          </a:p>
          <a:p>
            <a:pPr marL="609600" lvl="1" indent="-171450" algn="just" eaLnBrk="1" hangingPunct="1">
              <a:buClr>
                <a:schemeClr val="accent2">
                  <a:lumMod val="75000"/>
                </a:schemeClr>
              </a:buClr>
              <a:buSzPct val="100000"/>
              <a:buFont typeface="Arial" panose="020B0604020202020204" pitchFamily="34" charset="0"/>
              <a:buChar char="•"/>
            </a:pPr>
            <a:r>
              <a:rPr lang="el-GR" altLang="el-GR" sz="1400" dirty="0" smtClean="0"/>
              <a:t>Για την εμπορία ορισμένων προϊόντων είναι απαραίτητο το σήμα καταλληλότητας CΕ. Αρμόδιοι φορείς υπάρχουν πολλοί κατά περίπτωση, μεταξύ των οποίων η Δ/</a:t>
            </a:r>
            <a:r>
              <a:rPr lang="el-GR" altLang="el-GR" sz="1400" dirty="0" err="1" smtClean="0"/>
              <a:t>νση</a:t>
            </a:r>
            <a:r>
              <a:rPr lang="el-GR" altLang="el-GR" sz="1400" dirty="0" smtClean="0"/>
              <a:t> Πολιτικής Ποιότητας της Γεν. Γραμματείας Βιομηχανίας του Υπουργείου Ανάπτυξης.</a:t>
            </a:r>
          </a:p>
          <a:p>
            <a:pPr marL="609600" lvl="1" indent="-171450" algn="just" eaLnBrk="1" hangingPunct="1">
              <a:buClr>
                <a:schemeClr val="accent2">
                  <a:lumMod val="75000"/>
                </a:schemeClr>
              </a:buClr>
              <a:buSzPct val="100000"/>
              <a:buFont typeface="Arial" panose="020B0604020202020204" pitchFamily="34" charset="0"/>
              <a:buChar char="•"/>
            </a:pPr>
            <a:r>
              <a:rPr lang="el-GR" altLang="el-GR" sz="1400" dirty="0" smtClean="0"/>
              <a:t>Η κατοχύρωση ευρεσιτεχνίας ή βιομηχανικού σχεδιασμού ή πνευματικής ιδιοκτησίας επίσης μπορεί να είναι επιθυμητή. Αρμόδιοι φορείς είναι ο ΟΒΙ και ο ΟΠΙ.</a:t>
            </a:r>
          </a:p>
          <a:p>
            <a:pPr marL="609600" lvl="1" indent="-171450" algn="just" eaLnBrk="1" hangingPunct="1">
              <a:buClr>
                <a:schemeClr val="accent2">
                  <a:lumMod val="75000"/>
                </a:schemeClr>
              </a:buClr>
              <a:buSzPct val="100000"/>
              <a:buFont typeface="Arial" panose="020B0604020202020204" pitchFamily="34" charset="0"/>
              <a:buChar char="•"/>
            </a:pPr>
            <a:r>
              <a:rPr lang="el-GR" altLang="el-GR" sz="1400" dirty="0" smtClean="0"/>
              <a:t>Από την διαδικασία έκδοσης Άδειας Εγκατάστασης και Λειτουργίας προκύπτει η υποχρέωση έκδοσης διαφόρων άλλων κατά περίπτωση αδειών, όπως Οικοδομική (Πολεοδομία), Περιβαλλοντικών Επιπτώσεων (Νομαρχία), Μηχανολογική μελέτη κ.λπ.</a:t>
            </a:r>
          </a:p>
          <a:p>
            <a:pPr marL="609600" lvl="1" indent="-171450" algn="just" eaLnBrk="1" hangingPunct="1">
              <a:buClr>
                <a:schemeClr val="accent2">
                  <a:lumMod val="75000"/>
                </a:schemeClr>
              </a:buClr>
              <a:buSzPct val="100000"/>
              <a:buFont typeface="Arial" panose="020B0604020202020204" pitchFamily="34" charset="0"/>
              <a:buChar char="•"/>
            </a:pPr>
            <a:r>
              <a:rPr lang="el-GR" altLang="el-GR" sz="1400" dirty="0" smtClean="0"/>
              <a:t>Σημαντικές διαφοροποιήσεις και απαιτήσεις, προκειμένου να ιδρυθεί μια επιχείρηση, υπάρχουν στις περιπτώσεις επιχειρηματικής-επαγγελματικής δραστηριοποίησης στην Ελλάδα αλλοδαπών φυσικών ή νομικών προσώπων. Διαφοροποιήσεις υπάρχουν και μεταξύ υπηκόων χωρών-μελών της ΕΕ και τρίτων χωρών. Σε τέτοια περίπτωση θα πρέπει να ζητηθεί πρόσθετη ενημέρωση από τους αρμόδιους φορείς (Υπουργείο Οικονομικών: Δ/</a:t>
            </a:r>
            <a:r>
              <a:rPr lang="el-GR" altLang="el-GR" sz="1400" dirty="0" err="1" smtClean="0"/>
              <a:t>νσεις</a:t>
            </a:r>
            <a:r>
              <a:rPr lang="el-GR" altLang="el-GR" sz="1400" dirty="0" smtClean="0"/>
              <a:t> Μητρώου, Κώδικα Βιβλίων-Στοιχείων, ΦΠΑ, </a:t>
            </a:r>
            <a:r>
              <a:rPr lang="el-GR" altLang="el-GR" sz="1400" dirty="0" err="1" smtClean="0"/>
              <a:t>Tελωνειακών</a:t>
            </a:r>
            <a:r>
              <a:rPr lang="el-GR" altLang="el-GR" sz="1400" dirty="0" smtClean="0"/>
              <a:t> </a:t>
            </a:r>
            <a:r>
              <a:rPr lang="el-GR" altLang="el-GR" sz="1400" dirty="0" err="1" smtClean="0"/>
              <a:t>κ.λπ</a:t>
            </a:r>
            <a:r>
              <a:rPr lang="el-GR" altLang="el-GR" sz="1400" dirty="0" smtClean="0"/>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54968"/>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Ατομικής επιχείρησης (1/</a:t>
            </a:r>
            <a:r>
              <a:rPr lang="en-US" sz="1800" dirty="0" smtClean="0">
                <a:latin typeface="Cambria" panose="02040503050406030204" pitchFamily="18" charset="0"/>
              </a:rPr>
              <a:t>6</a:t>
            </a:r>
            <a:r>
              <a:rPr lang="el-GR" sz="1800" dirty="0" smtClean="0"/>
              <a:t>)</a:t>
            </a:r>
            <a:endParaRPr lang="el-GR" sz="2000" dirty="0"/>
          </a:p>
        </p:txBody>
      </p:sp>
      <p:sp>
        <p:nvSpPr>
          <p:cNvPr id="3" name="Content Placeholder 2"/>
          <p:cNvSpPr>
            <a:spLocks noGrp="1"/>
          </p:cNvSpPr>
          <p:nvPr>
            <p:ph sz="quarter" idx="1"/>
          </p:nvPr>
        </p:nvSpPr>
        <p:spPr>
          <a:xfrm>
            <a:off x="683568" y="1161256"/>
            <a:ext cx="8122096" cy="4716016"/>
          </a:xfrm>
        </p:spPr>
        <p:txBody>
          <a:bodyPr>
            <a:noAutofit/>
          </a:bodyPr>
          <a:lstStyle/>
          <a:p>
            <a:pPr marL="448056" indent="-384048" algn="just" eaLnBrk="1" fontAlgn="auto" hangingPunct="1">
              <a:lnSpc>
                <a:spcPct val="140000"/>
              </a:lnSpc>
              <a:spcBef>
                <a:spcPts val="600"/>
              </a:spcBef>
              <a:spcAft>
                <a:spcPts val="0"/>
              </a:spcAft>
              <a:buFont typeface="Wingdings 2"/>
              <a:buChar char=""/>
              <a:defRPr/>
            </a:pPr>
            <a:r>
              <a:rPr lang="el-GR" sz="1600" dirty="0">
                <a:latin typeface="Cambria" panose="02040503050406030204" pitchFamily="18" charset="0"/>
              </a:rPr>
              <a:t>Βήμα 1ο: </a:t>
            </a:r>
            <a:r>
              <a:rPr lang="el-GR" sz="1600" b="1" dirty="0" smtClean="0">
                <a:latin typeface="Cambria" panose="02040503050406030204" pitchFamily="18" charset="0"/>
              </a:rPr>
              <a:t>Βασική Προεργασία</a:t>
            </a:r>
          </a:p>
          <a:p>
            <a:pPr marL="450850" indent="0" algn="just" eaLnBrk="1" fontAlgn="auto" hangingPunct="1">
              <a:lnSpc>
                <a:spcPct val="140000"/>
              </a:lnSpc>
              <a:spcBef>
                <a:spcPts val="600"/>
              </a:spcBef>
              <a:spcAft>
                <a:spcPts val="0"/>
              </a:spcAft>
              <a:buClrTx/>
              <a:buSzPct val="100000"/>
              <a:buFont typeface="+mj-lt"/>
              <a:buAutoNum type="arabicPeriod"/>
              <a:defRPr/>
            </a:pPr>
            <a:r>
              <a:rPr lang="en-US" sz="1500" dirty="0" smtClean="0">
                <a:latin typeface="Cambria" panose="02040503050406030204" pitchFamily="18" charset="0"/>
              </a:rPr>
              <a:t>  </a:t>
            </a:r>
            <a:r>
              <a:rPr lang="el-GR" sz="1500" dirty="0" smtClean="0">
                <a:latin typeface="Cambria" panose="02040503050406030204" pitchFamily="18" charset="0"/>
              </a:rPr>
              <a:t>Παραγγελία </a:t>
            </a:r>
            <a:r>
              <a:rPr lang="el-GR" sz="1500" dirty="0">
                <a:latin typeface="Cambria" panose="02040503050406030204" pitchFamily="18" charset="0"/>
              </a:rPr>
              <a:t>σφραγίδας διαστάσεων μέχρι 2,3 Χ 6 cm, με: Ονοματεπώνυμο. Τίτλο </a:t>
            </a:r>
            <a:r>
              <a:rPr lang="el-GR" sz="1500" dirty="0" smtClean="0">
                <a:latin typeface="Cambria" panose="02040503050406030204" pitchFamily="18" charset="0"/>
              </a:rPr>
              <a:t>επαγγέλματος </a:t>
            </a:r>
            <a:r>
              <a:rPr lang="el-GR" sz="1500" dirty="0">
                <a:latin typeface="Cambria" panose="02040503050406030204" pitchFamily="18" charset="0"/>
              </a:rPr>
              <a:t>ή παρεχόμενων υπηρεσιών. Διεύθυνση. Τηλέφωνο. ΑΦΜ και ΔΟΥ. </a:t>
            </a:r>
          </a:p>
          <a:p>
            <a:pPr marL="450850" indent="0" algn="just" eaLnBrk="1" fontAlgn="auto" hangingPunct="1">
              <a:lnSpc>
                <a:spcPct val="140000"/>
              </a:lnSpc>
              <a:spcBef>
                <a:spcPts val="600"/>
              </a:spcBef>
              <a:spcAft>
                <a:spcPts val="0"/>
              </a:spcAft>
              <a:buClrTx/>
              <a:buSzPct val="100000"/>
              <a:buFont typeface="+mj-lt"/>
              <a:buAutoNum type="arabicPeriod"/>
              <a:defRPr/>
            </a:pPr>
            <a:r>
              <a:rPr lang="en-US" sz="1500" dirty="0" smtClean="0">
                <a:latin typeface="Cambria" panose="02040503050406030204" pitchFamily="18" charset="0"/>
              </a:rPr>
              <a:t>  </a:t>
            </a:r>
            <a:r>
              <a:rPr lang="el-GR" sz="1500" dirty="0" smtClean="0">
                <a:latin typeface="Cambria" panose="02040503050406030204" pitchFamily="18" charset="0"/>
              </a:rPr>
              <a:t>Προμήθεια </a:t>
            </a:r>
            <a:r>
              <a:rPr lang="el-GR" sz="1500" dirty="0">
                <a:latin typeface="Cambria" panose="02040503050406030204" pitchFamily="18" charset="0"/>
              </a:rPr>
              <a:t>από βιβλιοπωλείο: Ένα βιβλίο Εσόδων – Εξόδων. Ένα τριπλότυπο μπλοκ αποδείξεων Παροχής Υπηρεσιών. Ένα τριπλότυπο μπλοκ τιμολογίων Παροχής Υπηρεσιών. Το βιβλίο αριθμείται. Τα μπλοκ αριθμούνται και σφραγίζονται. </a:t>
            </a:r>
          </a:p>
          <a:p>
            <a:pPr marL="450850" indent="0" algn="just" eaLnBrk="1" fontAlgn="auto" hangingPunct="1">
              <a:lnSpc>
                <a:spcPct val="140000"/>
              </a:lnSpc>
              <a:spcBef>
                <a:spcPts val="600"/>
              </a:spcBef>
              <a:spcAft>
                <a:spcPts val="0"/>
              </a:spcAft>
              <a:buClrTx/>
              <a:buSzPct val="100000"/>
              <a:buFont typeface="+mj-lt"/>
              <a:buAutoNum type="arabicPeriod"/>
              <a:defRPr/>
            </a:pPr>
            <a:r>
              <a:rPr lang="en-US" sz="1500" dirty="0" smtClean="0">
                <a:latin typeface="Cambria" panose="02040503050406030204" pitchFamily="18" charset="0"/>
              </a:rPr>
              <a:t>  </a:t>
            </a:r>
            <a:r>
              <a:rPr lang="el-GR" sz="1500" dirty="0" smtClean="0">
                <a:latin typeface="Cambria" panose="02040503050406030204" pitchFamily="18" charset="0"/>
              </a:rPr>
              <a:t>Δημιουργία </a:t>
            </a:r>
            <a:r>
              <a:rPr lang="el-GR" sz="1500" dirty="0">
                <a:latin typeface="Cambria" panose="02040503050406030204" pitchFamily="18" charset="0"/>
              </a:rPr>
              <a:t>Φάκελου – </a:t>
            </a:r>
            <a:r>
              <a:rPr lang="el-GR" sz="1500" dirty="0" smtClean="0">
                <a:latin typeface="Cambria" panose="02040503050406030204" pitchFamily="18" charset="0"/>
              </a:rPr>
              <a:t>Πηγή </a:t>
            </a:r>
            <a:r>
              <a:rPr lang="el-GR" sz="1500" dirty="0">
                <a:latin typeface="Cambria" panose="02040503050406030204" pitchFamily="18" charset="0"/>
              </a:rPr>
              <a:t>με τα παρακάτω δικαιολογητικά: </a:t>
            </a:r>
            <a:endParaRPr lang="en-US" sz="1500" dirty="0" smtClean="0">
              <a:latin typeface="Cambria" panose="02040503050406030204" pitchFamily="18" charset="0"/>
            </a:endParaRPr>
          </a:p>
          <a:p>
            <a:pPr marL="450850" lvl="1" indent="0" algn="just" eaLnBrk="1" fontAlgn="auto" hangingPunct="1">
              <a:lnSpc>
                <a:spcPct val="140000"/>
              </a:lnSpc>
              <a:spcBef>
                <a:spcPts val="600"/>
              </a:spcBef>
              <a:spcAft>
                <a:spcPts val="0"/>
              </a:spcAft>
              <a:buClrTx/>
              <a:buFont typeface="Verdana"/>
              <a:buNone/>
              <a:defRPr/>
            </a:pPr>
            <a:r>
              <a:rPr lang="el-GR" sz="1500" dirty="0" smtClean="0">
                <a:solidFill>
                  <a:prstClr val="black"/>
                </a:solidFill>
                <a:latin typeface="Cambria" panose="02040503050406030204" pitchFamily="18" charset="0"/>
              </a:rPr>
              <a:t>3.1 </a:t>
            </a:r>
            <a:r>
              <a:rPr lang="el-GR" sz="1500" dirty="0">
                <a:solidFill>
                  <a:prstClr val="black"/>
                </a:solidFill>
                <a:latin typeface="Cambria" panose="02040503050406030204" pitchFamily="18" charset="0"/>
              </a:rPr>
              <a:t>Πέντε απλά φωτοαντίγραφα Αστυνομικής Ταυτότητας (εμπρός – πίσω</a:t>
            </a:r>
            <a:r>
              <a:rPr lang="el-GR" sz="1500" dirty="0" smtClean="0">
                <a:solidFill>
                  <a:prstClr val="black"/>
                </a:solidFill>
                <a:latin typeface="Cambria" panose="02040503050406030204" pitchFamily="18" charset="0"/>
              </a:rPr>
              <a:t>).</a:t>
            </a:r>
          </a:p>
          <a:p>
            <a:pPr marL="450850" lvl="1" indent="0" algn="just" eaLnBrk="1" fontAlgn="auto" hangingPunct="1">
              <a:lnSpc>
                <a:spcPct val="140000"/>
              </a:lnSpc>
              <a:spcBef>
                <a:spcPts val="600"/>
              </a:spcBef>
              <a:spcAft>
                <a:spcPts val="0"/>
              </a:spcAft>
              <a:buClrTx/>
              <a:buFont typeface="Verdana"/>
              <a:buNone/>
              <a:defRPr/>
            </a:pPr>
            <a:r>
              <a:rPr lang="el-GR" sz="1500" dirty="0" smtClean="0">
                <a:solidFill>
                  <a:prstClr val="black"/>
                </a:solidFill>
                <a:latin typeface="Cambria" panose="02040503050406030204" pitchFamily="18" charset="0"/>
              </a:rPr>
              <a:t>3.2 Τα ακόλουθα, κατά περίπτωση, δικαιολογητικά για την επαγγελματική στέγη:</a:t>
            </a:r>
          </a:p>
          <a:p>
            <a:pPr marL="998538" lvl="1" indent="-285750" algn="just" eaLnBrk="1" fontAlgn="auto" hangingPunct="1">
              <a:lnSpc>
                <a:spcPct val="140000"/>
              </a:lnSpc>
              <a:spcBef>
                <a:spcPts val="600"/>
              </a:spcBef>
              <a:spcAft>
                <a:spcPts val="0"/>
              </a:spcAft>
              <a:buClr>
                <a:schemeClr val="accent2">
                  <a:lumMod val="75000"/>
                </a:schemeClr>
              </a:buClr>
              <a:buSzPct val="100000"/>
              <a:buFont typeface="Arial" panose="020B0604020202020204" pitchFamily="34" charset="0"/>
              <a:buChar char="•"/>
              <a:defRPr/>
            </a:pPr>
            <a:r>
              <a:rPr lang="el-GR" sz="1500" dirty="0" smtClean="0">
                <a:solidFill>
                  <a:prstClr val="black"/>
                </a:solidFill>
                <a:latin typeface="Cambria" panose="02040503050406030204" pitchFamily="18" charset="0"/>
              </a:rPr>
              <a:t>Αν ο γονέας παραχωρεί μέρος της ιδιόκτητης κατοικίας του: Υπεύθυνη Δήλωση του Ν. 1599/86 του γονέα, εις διπλούν, επικυρωμένες από ΚΕΠ ή Αστυνομικό Τμήμα και δύο απλά φωτοαντίγραφα του Ε9 όπου έχει δηλωθεί η κατοικία.</a:t>
            </a:r>
          </a:p>
          <a:p>
            <a:pPr marL="998538" lvl="1" indent="-285750" algn="just" eaLnBrk="1" fontAlgn="auto" hangingPunct="1">
              <a:lnSpc>
                <a:spcPct val="140000"/>
              </a:lnSpc>
              <a:spcBef>
                <a:spcPts val="600"/>
              </a:spcBef>
              <a:spcAft>
                <a:spcPts val="0"/>
              </a:spcAft>
              <a:buClr>
                <a:schemeClr val="accent2">
                  <a:lumMod val="75000"/>
                </a:schemeClr>
              </a:buClr>
              <a:buSzPct val="100000"/>
              <a:buFont typeface="Arial" panose="020B0604020202020204" pitchFamily="34" charset="0"/>
              <a:buChar char="•"/>
              <a:defRPr/>
            </a:pPr>
            <a:r>
              <a:rPr lang="el-GR" sz="1500" dirty="0" smtClean="0">
                <a:solidFill>
                  <a:prstClr val="black"/>
                </a:solidFill>
                <a:latin typeface="Cambria" panose="02040503050406030204" pitchFamily="18" charset="0"/>
              </a:rPr>
              <a:t>Αν αφορά ενοικίαση: Δύο φωτοαντίγραφα του μισθωτηρίου συμβολαίου, θεωρημένα από την εφορία.</a:t>
            </a:r>
            <a:endParaRPr lang="el-GR" sz="1500" dirty="0">
              <a:solidFill>
                <a:prstClr val="black"/>
              </a:solidFill>
              <a:latin typeface="Cambria" panose="02040503050406030204"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54968"/>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Ατομικής επιχείρησης (</a:t>
            </a:r>
            <a:r>
              <a:rPr lang="en-US" sz="1800" dirty="0" smtClean="0">
                <a:latin typeface="Cambria" panose="02040503050406030204" pitchFamily="18" charset="0"/>
              </a:rPr>
              <a:t>2</a:t>
            </a:r>
            <a:r>
              <a:rPr lang="el-GR" sz="1800" dirty="0" smtClean="0"/>
              <a:t>/</a:t>
            </a:r>
            <a:r>
              <a:rPr lang="en-US" sz="1800" dirty="0">
                <a:latin typeface="Cambria" panose="02040503050406030204" pitchFamily="18" charset="0"/>
              </a:rPr>
              <a:t>6</a:t>
            </a:r>
            <a:r>
              <a:rPr lang="el-GR" sz="1800" dirty="0" smtClean="0"/>
              <a:t>)</a:t>
            </a:r>
            <a:endParaRPr lang="el-GR" sz="2000" dirty="0"/>
          </a:p>
        </p:txBody>
      </p:sp>
      <p:sp>
        <p:nvSpPr>
          <p:cNvPr id="3" name="Content Placeholder 2"/>
          <p:cNvSpPr>
            <a:spLocks noGrp="1"/>
          </p:cNvSpPr>
          <p:nvPr>
            <p:ph sz="quarter" idx="1"/>
          </p:nvPr>
        </p:nvSpPr>
        <p:spPr>
          <a:xfrm>
            <a:off x="683568" y="1305272"/>
            <a:ext cx="8122096" cy="4211960"/>
          </a:xfrm>
        </p:spPr>
        <p:txBody>
          <a:bodyPr>
            <a:noAutofit/>
          </a:bodyPr>
          <a:lstStyle/>
          <a:p>
            <a:pPr marL="450850" lvl="1" indent="0" algn="just" eaLnBrk="1" fontAlgn="auto" hangingPunct="1">
              <a:lnSpc>
                <a:spcPct val="150000"/>
              </a:lnSpc>
              <a:spcBef>
                <a:spcPts val="1200"/>
              </a:spcBef>
              <a:buClrTx/>
              <a:buFont typeface="Verdana"/>
              <a:buNone/>
              <a:defRPr/>
            </a:pPr>
            <a:r>
              <a:rPr lang="el-GR" sz="1600" dirty="0" smtClean="0">
                <a:solidFill>
                  <a:prstClr val="black"/>
                </a:solidFill>
                <a:latin typeface="Cambria" panose="02040503050406030204" pitchFamily="18" charset="0"/>
              </a:rPr>
              <a:t>3.3 </a:t>
            </a:r>
            <a:r>
              <a:rPr lang="el-GR" sz="1600" dirty="0">
                <a:solidFill>
                  <a:prstClr val="black"/>
                </a:solidFill>
                <a:latin typeface="Cambria" panose="02040503050406030204" pitchFamily="18" charset="0"/>
              </a:rPr>
              <a:t>Υπεύθυνες δηλώσεις, του Ν.1599/86, επικυρωμένες από ΚΕΠ ή Αστυνομικό Τμήμα. Συγκεκριμένα:</a:t>
            </a:r>
          </a:p>
          <a:p>
            <a:pPr marL="736600" lvl="1" indent="-285750" algn="just">
              <a:lnSpc>
                <a:spcPct val="150000"/>
              </a:lnSpc>
              <a:spcBef>
                <a:spcPts val="1200"/>
              </a:spcBef>
              <a:buClr>
                <a:schemeClr val="accent2">
                  <a:lumMod val="75000"/>
                </a:schemeClr>
              </a:buClr>
              <a:defRPr/>
            </a:pPr>
            <a:r>
              <a:rPr lang="el-GR" sz="1600" dirty="0" smtClean="0">
                <a:solidFill>
                  <a:prstClr val="black"/>
                </a:solidFill>
                <a:latin typeface="Cambria" panose="02040503050406030204" pitchFamily="18" charset="0"/>
              </a:rPr>
              <a:t>Δύο </a:t>
            </a:r>
            <a:r>
              <a:rPr lang="el-GR" sz="1600" dirty="0">
                <a:solidFill>
                  <a:prstClr val="black"/>
                </a:solidFill>
                <a:latin typeface="Cambria" panose="02040503050406030204" pitchFamily="18" charset="0"/>
              </a:rPr>
              <a:t>για την επαγγελματική </a:t>
            </a:r>
            <a:r>
              <a:rPr lang="el-GR" sz="1600" dirty="0" smtClean="0">
                <a:solidFill>
                  <a:prstClr val="black"/>
                </a:solidFill>
                <a:latin typeface="Cambria" panose="02040503050406030204" pitchFamily="18" charset="0"/>
              </a:rPr>
              <a:t>έδρα.</a:t>
            </a:r>
          </a:p>
          <a:p>
            <a:pPr marL="736600" lvl="1" indent="-285750" algn="just">
              <a:lnSpc>
                <a:spcPct val="150000"/>
              </a:lnSpc>
              <a:spcBef>
                <a:spcPts val="1200"/>
              </a:spcBef>
              <a:buClr>
                <a:schemeClr val="accent2">
                  <a:lumMod val="75000"/>
                </a:schemeClr>
              </a:buClr>
              <a:defRPr/>
            </a:pPr>
            <a:r>
              <a:rPr lang="el-GR" sz="1600" dirty="0" smtClean="0">
                <a:solidFill>
                  <a:prstClr val="black"/>
                </a:solidFill>
                <a:latin typeface="Cambria" panose="02040503050406030204" pitchFamily="18" charset="0"/>
              </a:rPr>
              <a:t>Μία </a:t>
            </a:r>
            <a:r>
              <a:rPr lang="el-GR" sz="1600" dirty="0">
                <a:solidFill>
                  <a:prstClr val="black"/>
                </a:solidFill>
                <a:latin typeface="Cambria" panose="02040503050406030204" pitchFamily="18" charset="0"/>
              </a:rPr>
              <a:t>ότι δεν έχει θεωρήσει σε άλλη ΔΟΥ Βιβλία και Στοιχεία</a:t>
            </a:r>
          </a:p>
          <a:p>
            <a:pPr marL="736600" lvl="1" indent="-285750" algn="just">
              <a:lnSpc>
                <a:spcPct val="150000"/>
              </a:lnSpc>
              <a:spcBef>
                <a:spcPts val="1200"/>
              </a:spcBef>
              <a:buClr>
                <a:schemeClr val="accent2">
                  <a:lumMod val="75000"/>
                </a:schemeClr>
              </a:buClr>
              <a:defRPr/>
            </a:pPr>
            <a:r>
              <a:rPr lang="el-GR" sz="1600" dirty="0" smtClean="0">
                <a:solidFill>
                  <a:prstClr val="black"/>
                </a:solidFill>
                <a:latin typeface="Cambria" panose="02040503050406030204" pitchFamily="18" charset="0"/>
              </a:rPr>
              <a:t>Μία </a:t>
            </a:r>
            <a:r>
              <a:rPr lang="el-GR" sz="1600" dirty="0">
                <a:solidFill>
                  <a:prstClr val="black"/>
                </a:solidFill>
                <a:latin typeface="Cambria" panose="02040503050406030204" pitchFamily="18" charset="0"/>
              </a:rPr>
              <a:t>ότι δεν απασχολεί στην επιχείρηση προσωπικό.</a:t>
            </a:r>
            <a:endParaRPr lang="el-GR" sz="1600" dirty="0" smtClean="0">
              <a:solidFill>
                <a:prstClr val="black"/>
              </a:solidFill>
              <a:latin typeface="Cambria" panose="02040503050406030204" pitchFamily="18" charset="0"/>
            </a:endParaRPr>
          </a:p>
          <a:p>
            <a:pPr marL="450850" lvl="1" indent="0" algn="just" eaLnBrk="1" fontAlgn="auto" hangingPunct="1">
              <a:lnSpc>
                <a:spcPct val="150000"/>
              </a:lnSpc>
              <a:spcBef>
                <a:spcPts val="1200"/>
              </a:spcBef>
              <a:buClrTx/>
              <a:buFont typeface="Verdana" panose="020B0604030504040204" pitchFamily="34" charset="0"/>
              <a:buNone/>
              <a:defRPr/>
            </a:pPr>
            <a:r>
              <a:rPr lang="el-GR" sz="1600" dirty="0">
                <a:solidFill>
                  <a:prstClr val="black"/>
                </a:solidFill>
                <a:latin typeface="Cambria" panose="02040503050406030204" pitchFamily="18" charset="0"/>
              </a:rPr>
              <a:t>3.4 Πίνακα των Κωδικών της κύριας και των άλλων δευτερευουσών δραστηριοτήτων.</a:t>
            </a:r>
          </a:p>
          <a:p>
            <a:pPr marL="712788" lvl="1" indent="-261938" algn="just" eaLnBrk="1" fontAlgn="auto" hangingPunct="1">
              <a:lnSpc>
                <a:spcPct val="150000"/>
              </a:lnSpc>
              <a:spcBef>
                <a:spcPts val="1200"/>
              </a:spcBef>
              <a:buClrTx/>
              <a:buFont typeface="Verdana" panose="020B0604030504040204" pitchFamily="34" charset="0"/>
              <a:buNone/>
              <a:defRPr/>
            </a:pPr>
            <a:r>
              <a:rPr lang="el-GR" sz="1600" dirty="0">
                <a:solidFill>
                  <a:prstClr val="black"/>
                </a:solidFill>
                <a:latin typeface="Cambria" panose="02040503050406030204" pitchFamily="18" charset="0"/>
              </a:rPr>
              <a:t>3.5 Τις επιπλέον Βεβαιώσεις εργοδότη και ΙΚΑ, που θα χρειαστούν αν εργάζεται ο επιχειρηματίας ή εργάστηκε και έχει ασφάλιση ΙΚΑ και που στο 3ο Βήμα θα υποβάλει στον ΟΑΕΕ.</a:t>
            </a:r>
          </a:p>
        </p:txBody>
      </p:sp>
    </p:spTree>
    <p:extLst>
      <p:ext uri="{BB962C8B-B14F-4D97-AF65-F5344CB8AC3E}">
        <p14:creationId xmlns:p14="http://schemas.microsoft.com/office/powerpoint/2010/main" val="34306318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68958"/>
          </a:xfrm>
        </p:spPr>
        <p:txBody>
          <a:bodyPr lIns="72000" rIns="36000">
            <a:noAutofit/>
          </a:bodyPr>
          <a:lstStyle/>
          <a:p>
            <a:pPr>
              <a:defRPr/>
            </a:pPr>
            <a:r>
              <a:rPr lang="el-GR" sz="3600" dirty="0"/>
              <a:t>Ίδρυση – Σύσταση επιχείρησης</a:t>
            </a:r>
            <a:r>
              <a:rPr lang="el-GR" dirty="0"/>
              <a:t/>
            </a:r>
            <a:br>
              <a:rPr lang="el-GR" dirty="0"/>
            </a:br>
            <a:r>
              <a:rPr lang="el-GR" sz="1800" dirty="0" smtClean="0"/>
              <a:t>Διαδικασία Σύστασης Ατομικής επιχείρησης (</a:t>
            </a:r>
            <a:r>
              <a:rPr lang="en-US" sz="1800" dirty="0" smtClean="0">
                <a:latin typeface="Cambria" panose="02040503050406030204" pitchFamily="18" charset="0"/>
              </a:rPr>
              <a:t>3</a:t>
            </a:r>
            <a:r>
              <a:rPr lang="el-GR" sz="1800" dirty="0" smtClean="0">
                <a:latin typeface="Cambria" panose="02040503050406030204" pitchFamily="18" charset="0"/>
              </a:rPr>
              <a:t>/</a:t>
            </a:r>
            <a:r>
              <a:rPr lang="en-US" sz="1800" dirty="0">
                <a:latin typeface="Cambria" panose="02040503050406030204" pitchFamily="18" charset="0"/>
              </a:rPr>
              <a:t>6</a:t>
            </a:r>
            <a:r>
              <a:rPr lang="el-GR" sz="1800" dirty="0" smtClean="0"/>
              <a:t>)</a:t>
            </a:r>
            <a:endParaRPr lang="el-GR" sz="2000" dirty="0"/>
          </a:p>
        </p:txBody>
      </p:sp>
      <p:sp>
        <p:nvSpPr>
          <p:cNvPr id="3" name="Content Placeholder 2"/>
          <p:cNvSpPr>
            <a:spLocks noGrp="1"/>
          </p:cNvSpPr>
          <p:nvPr>
            <p:ph sz="quarter" idx="1"/>
          </p:nvPr>
        </p:nvSpPr>
        <p:spPr>
          <a:xfrm>
            <a:off x="914400" y="1052736"/>
            <a:ext cx="7772400" cy="4967064"/>
          </a:xfrm>
        </p:spPr>
        <p:txBody>
          <a:bodyPr>
            <a:noAutofit/>
          </a:bodyPr>
          <a:lstStyle/>
          <a:p>
            <a:pPr marL="448056" indent="-384048" algn="just" eaLnBrk="1" fontAlgn="auto" hangingPunct="1">
              <a:spcAft>
                <a:spcPts val="0"/>
              </a:spcAft>
              <a:buClr>
                <a:schemeClr val="accent2">
                  <a:lumMod val="75000"/>
                </a:schemeClr>
              </a:buClr>
              <a:buFont typeface="Wingdings 2"/>
              <a:buChar char=""/>
              <a:defRPr/>
            </a:pPr>
            <a:r>
              <a:rPr lang="el-GR" sz="1600" dirty="0"/>
              <a:t>Βήμα </a:t>
            </a:r>
            <a:r>
              <a:rPr lang="el-GR" sz="1600" dirty="0" smtClean="0"/>
              <a:t>2ο</a:t>
            </a:r>
            <a:r>
              <a:rPr lang="el-GR" sz="1600" dirty="0"/>
              <a:t>: </a:t>
            </a:r>
            <a:r>
              <a:rPr lang="el-GR" sz="1600" b="1" dirty="0" smtClean="0"/>
              <a:t>Προεγγραφή στο Επαγγελματικό Επιμελητήριο </a:t>
            </a:r>
          </a:p>
          <a:p>
            <a:pPr marL="531813" indent="-176213" algn="just" eaLnBrk="1" fontAlgn="auto" hangingPunct="1">
              <a:spcAft>
                <a:spcPts val="0"/>
              </a:spcAft>
              <a:buClrTx/>
              <a:buFont typeface="+mj-lt"/>
              <a:buAutoNum type="arabicPeriod"/>
              <a:defRPr/>
            </a:pPr>
            <a:r>
              <a:rPr lang="el-GR" sz="1600" dirty="0" smtClean="0"/>
              <a:t>Προεγγραφή </a:t>
            </a:r>
            <a:r>
              <a:rPr lang="el-GR" sz="1600" dirty="0"/>
              <a:t>στο Επιμελητήριο που ανήκει. </a:t>
            </a:r>
          </a:p>
          <a:p>
            <a:pPr marL="531813" indent="-176213" algn="just" eaLnBrk="1" fontAlgn="auto" hangingPunct="1">
              <a:spcBef>
                <a:spcPts val="600"/>
              </a:spcBef>
              <a:spcAft>
                <a:spcPts val="600"/>
              </a:spcAft>
              <a:buClrTx/>
              <a:buFont typeface="+mj-lt"/>
              <a:buAutoNum type="arabicPeriod"/>
              <a:defRPr/>
            </a:pPr>
            <a:r>
              <a:rPr lang="el-GR" sz="1600" dirty="0"/>
              <a:t>Παραλαβή Βεβαίωσης /Θεώρησης προεγγραφής, που στο 4ο Βήμα θα υποβάλει στη Δ.Ο.Υ. </a:t>
            </a:r>
          </a:p>
          <a:p>
            <a:pPr marL="448056" indent="-384048" algn="just" eaLnBrk="1" fontAlgn="auto" hangingPunct="1">
              <a:spcAft>
                <a:spcPts val="0"/>
              </a:spcAft>
              <a:buClr>
                <a:schemeClr val="accent2">
                  <a:lumMod val="75000"/>
                </a:schemeClr>
              </a:buClr>
              <a:buFont typeface="Wingdings 2"/>
              <a:buChar char=""/>
              <a:defRPr/>
            </a:pPr>
            <a:r>
              <a:rPr lang="el-GR" sz="1600" dirty="0" smtClean="0">
                <a:solidFill>
                  <a:prstClr val="black"/>
                </a:solidFill>
              </a:rPr>
              <a:t>Βήμα 3ο</a:t>
            </a:r>
            <a:r>
              <a:rPr lang="el-GR" sz="1600" dirty="0">
                <a:solidFill>
                  <a:prstClr val="black"/>
                </a:solidFill>
              </a:rPr>
              <a:t>: </a:t>
            </a:r>
            <a:r>
              <a:rPr lang="el-GR" sz="1600" b="1" dirty="0" smtClean="0"/>
              <a:t>Εγγραφή στον ΟΑΕΕ που </a:t>
            </a:r>
            <a:r>
              <a:rPr lang="el-GR" sz="1600" b="1" dirty="0"/>
              <a:t>ανήκει </a:t>
            </a:r>
            <a:endParaRPr lang="el-GR" sz="1600" b="1" dirty="0" smtClean="0"/>
          </a:p>
          <a:p>
            <a:pPr marL="531813" indent="-176213" algn="just" eaLnBrk="1" fontAlgn="auto" hangingPunct="1">
              <a:spcAft>
                <a:spcPts val="0"/>
              </a:spcAft>
              <a:buClrTx/>
              <a:buFont typeface="+mj-lt"/>
              <a:buAutoNum type="arabicPeriod"/>
              <a:defRPr/>
            </a:pPr>
            <a:r>
              <a:rPr lang="el-GR" sz="1600" dirty="0" smtClean="0"/>
              <a:t>Καταθέτει</a:t>
            </a:r>
            <a:r>
              <a:rPr lang="el-GR" sz="1600" dirty="0"/>
              <a:t>, στον ΟΑΕΕ που ανήκει από το Φάκελο – Πηγή που έφτιαξε, τα δικαιολογητικά που θα ζητήσουν: Φωτοτυπία Αστυνομικής Ταυτότητας, Υπεύθυνη Δήλωση γονέα </a:t>
            </a:r>
            <a:r>
              <a:rPr lang="el-GR" sz="1600" dirty="0" err="1"/>
              <a:t>κ.λ.π</a:t>
            </a:r>
            <a:r>
              <a:rPr lang="el-GR" sz="1600" dirty="0"/>
              <a:t>.) </a:t>
            </a:r>
            <a:endParaRPr lang="el-GR" sz="1600" dirty="0" smtClean="0"/>
          </a:p>
          <a:p>
            <a:pPr marL="531813" indent="-176213" algn="just" eaLnBrk="1" fontAlgn="auto" hangingPunct="1">
              <a:spcAft>
                <a:spcPts val="0"/>
              </a:spcAft>
              <a:buClrTx/>
              <a:buFont typeface="+mj-lt"/>
              <a:buAutoNum type="arabicPeriod"/>
              <a:defRPr/>
            </a:pPr>
            <a:r>
              <a:rPr lang="el-GR" sz="1600" dirty="0" smtClean="0"/>
              <a:t>Συμπληρώνει </a:t>
            </a:r>
            <a:r>
              <a:rPr lang="el-GR" sz="1600" dirty="0"/>
              <a:t>τα δικαιολογητικά: Αίτηση εγγραφής και υπεύθυνη δήλωση, ότι ο Ο.Α.Ε.Ε. είναι ή όχι πρώτος ασφαλιστικός φορέας του επιχειρηματία. </a:t>
            </a:r>
            <a:endParaRPr lang="el-GR" sz="1600" dirty="0" smtClean="0"/>
          </a:p>
          <a:p>
            <a:pPr marL="531813" indent="-176213" algn="just" eaLnBrk="1" fontAlgn="auto" hangingPunct="1">
              <a:spcAft>
                <a:spcPts val="0"/>
              </a:spcAft>
              <a:buClrTx/>
              <a:buFont typeface="+mj-lt"/>
              <a:buAutoNum type="arabicPeriod"/>
              <a:defRPr/>
            </a:pPr>
            <a:r>
              <a:rPr lang="el-GR" sz="1600" dirty="0" smtClean="0"/>
              <a:t>Πληρώνει </a:t>
            </a:r>
            <a:r>
              <a:rPr lang="el-GR" sz="1600" dirty="0"/>
              <a:t>εισφορά απογραφής. </a:t>
            </a:r>
            <a:endParaRPr lang="el-GR" sz="1600" dirty="0" smtClean="0"/>
          </a:p>
          <a:p>
            <a:pPr marL="531813" indent="-176213" algn="just" eaLnBrk="1" fontAlgn="auto" hangingPunct="1">
              <a:spcAft>
                <a:spcPts val="0"/>
              </a:spcAft>
              <a:buClrTx/>
              <a:buFont typeface="+mj-lt"/>
              <a:buAutoNum type="arabicPeriod"/>
              <a:defRPr/>
            </a:pPr>
            <a:r>
              <a:rPr lang="el-GR" sz="1600" dirty="0" smtClean="0"/>
              <a:t>Παίρνει</a:t>
            </a:r>
            <a:r>
              <a:rPr lang="el-GR" sz="1600" dirty="0"/>
              <a:t>: Την Προσωρινή Βεβαίωση απογραφικής δήλωσης στον Ο.Α.Ε.Ε, που στο 4ο Βήμα θα υποβάλει στη Δ.Ο.Υ. </a:t>
            </a:r>
            <a:endParaRPr lang="el-GR" sz="1600" dirty="0">
              <a:solidFill>
                <a:prstClr val="black"/>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868958"/>
          </a:xfrm>
        </p:spPr>
        <p:txBody>
          <a:bodyPr lIns="72000" rIns="36000">
            <a:noAutofit/>
          </a:bodyPr>
          <a:lstStyle/>
          <a:p>
            <a:pPr>
              <a:defRPr/>
            </a:pPr>
            <a:r>
              <a:rPr lang="el-GR" sz="3600" dirty="0"/>
              <a:t>Ίδρυση – Σύσταση επιχείρησης</a:t>
            </a:r>
            <a:r>
              <a:rPr lang="el-GR" dirty="0"/>
              <a:t/>
            </a:r>
            <a:br>
              <a:rPr lang="el-GR" dirty="0"/>
            </a:br>
            <a:r>
              <a:rPr lang="el-GR" sz="1800" dirty="0" smtClean="0"/>
              <a:t>Διαδικασία Σύστασης Ατομικής επιχείρησης (</a:t>
            </a:r>
            <a:r>
              <a:rPr lang="en-US" sz="1800" dirty="0" smtClean="0">
                <a:latin typeface="Cambria" panose="02040503050406030204" pitchFamily="18" charset="0"/>
              </a:rPr>
              <a:t>4</a:t>
            </a:r>
            <a:r>
              <a:rPr lang="el-GR" sz="1800" dirty="0" smtClean="0"/>
              <a:t>/</a:t>
            </a:r>
            <a:r>
              <a:rPr lang="en-US" sz="1800" dirty="0" smtClean="0">
                <a:latin typeface="Cambria" panose="02040503050406030204" pitchFamily="18" charset="0"/>
              </a:rPr>
              <a:t>6</a:t>
            </a:r>
            <a:r>
              <a:rPr lang="el-GR" sz="1800" dirty="0" smtClean="0"/>
              <a:t>)</a:t>
            </a:r>
            <a:endParaRPr lang="el-GR" sz="2000" dirty="0"/>
          </a:p>
        </p:txBody>
      </p:sp>
      <p:sp>
        <p:nvSpPr>
          <p:cNvPr id="3" name="Content Placeholder 2"/>
          <p:cNvSpPr>
            <a:spLocks noGrp="1"/>
          </p:cNvSpPr>
          <p:nvPr>
            <p:ph sz="quarter" idx="1"/>
          </p:nvPr>
        </p:nvSpPr>
        <p:spPr>
          <a:xfrm>
            <a:off x="914400" y="908720"/>
            <a:ext cx="7772400" cy="4572000"/>
          </a:xfrm>
        </p:spPr>
        <p:txBody>
          <a:bodyPr>
            <a:noAutofit/>
          </a:bodyPr>
          <a:lstStyle/>
          <a:p>
            <a:pPr marL="448056" indent="-384048" algn="just" eaLnBrk="1" fontAlgn="auto" hangingPunct="1">
              <a:spcBef>
                <a:spcPts val="600"/>
              </a:spcBef>
              <a:buClr>
                <a:schemeClr val="accent2">
                  <a:lumMod val="75000"/>
                </a:schemeClr>
              </a:buClr>
              <a:buFont typeface="Wingdings 2"/>
              <a:buChar char=""/>
              <a:defRPr/>
            </a:pPr>
            <a:r>
              <a:rPr lang="el-GR" sz="1600" dirty="0"/>
              <a:t>Βήμα </a:t>
            </a:r>
            <a:r>
              <a:rPr lang="el-GR" sz="1600" dirty="0" smtClean="0"/>
              <a:t>4ο</a:t>
            </a:r>
            <a:r>
              <a:rPr lang="el-GR" sz="1600" dirty="0"/>
              <a:t>: </a:t>
            </a:r>
            <a:r>
              <a:rPr lang="el-GR" sz="1600" b="1" dirty="0" smtClean="0"/>
              <a:t>Δήλωση Έναρξης Επαγγέλματος στη ΔΟΥ</a:t>
            </a:r>
          </a:p>
          <a:p>
            <a:pPr marL="531813" indent="-176213" algn="just" eaLnBrk="1" fontAlgn="auto" hangingPunct="1">
              <a:spcBef>
                <a:spcPts val="600"/>
              </a:spcBef>
              <a:buClrTx/>
              <a:buFont typeface="+mj-lt"/>
              <a:buAutoNum type="arabicPeriod"/>
              <a:defRPr/>
            </a:pPr>
            <a:r>
              <a:rPr lang="el-GR" sz="1600" dirty="0" smtClean="0"/>
              <a:t>Καταθέτει </a:t>
            </a:r>
            <a:r>
              <a:rPr lang="el-GR" sz="1600" dirty="0"/>
              <a:t>στο Τμήμα Μητρώου:</a:t>
            </a:r>
          </a:p>
          <a:p>
            <a:pPr marL="1016254" lvl="1" indent="-285750" algn="just">
              <a:spcBef>
                <a:spcPts val="600"/>
              </a:spcBef>
              <a:buClr>
                <a:schemeClr val="accent2">
                  <a:lumMod val="75000"/>
                </a:schemeClr>
              </a:buClr>
              <a:defRPr/>
            </a:pPr>
            <a:r>
              <a:rPr lang="el-GR" sz="1600" dirty="0" smtClean="0"/>
              <a:t>Τη </a:t>
            </a:r>
            <a:r>
              <a:rPr lang="el-GR" sz="1600" dirty="0"/>
              <a:t>Βεβαίωση /Θεώρηση προεγγραφής στο Επαγγελματικό Επιμελητήριο.</a:t>
            </a:r>
          </a:p>
          <a:p>
            <a:pPr marL="1016254" lvl="1" indent="-285750" algn="just">
              <a:spcBef>
                <a:spcPts val="600"/>
              </a:spcBef>
              <a:buClr>
                <a:schemeClr val="accent2">
                  <a:lumMod val="75000"/>
                </a:schemeClr>
              </a:buClr>
              <a:defRPr/>
            </a:pPr>
            <a:r>
              <a:rPr lang="el-GR" sz="1600" dirty="0" smtClean="0"/>
              <a:t>Την </a:t>
            </a:r>
            <a:r>
              <a:rPr lang="el-GR" sz="1600" dirty="0"/>
              <a:t>Προσωρινή Βεβαίωση απογραφικής δήλωσης στον Ο.Α.Ε.Ε.</a:t>
            </a:r>
          </a:p>
          <a:p>
            <a:pPr marL="1016254" lvl="1" indent="-285750" algn="just">
              <a:spcBef>
                <a:spcPts val="600"/>
              </a:spcBef>
              <a:buClr>
                <a:schemeClr val="accent2">
                  <a:lumMod val="75000"/>
                </a:schemeClr>
              </a:buClr>
              <a:defRPr/>
            </a:pPr>
            <a:r>
              <a:rPr lang="el-GR" sz="1600" dirty="0" smtClean="0"/>
              <a:t>Από </a:t>
            </a:r>
            <a:r>
              <a:rPr lang="el-GR" sz="1600" dirty="0"/>
              <a:t>το Φάκελο – Πηγή, τα δικαιολογητικά που θα ζητήσουν: Φωτοτυπία Αστυνομικής Ταυτότητας, Υπεύθυνη Δήλωση γονέα </a:t>
            </a:r>
            <a:r>
              <a:rPr lang="el-GR" sz="1600" dirty="0" err="1"/>
              <a:t>κ.λ.π</a:t>
            </a:r>
            <a:r>
              <a:rPr lang="el-GR" sz="1600" dirty="0"/>
              <a:t>.)</a:t>
            </a:r>
          </a:p>
          <a:p>
            <a:pPr marL="531813" indent="-176213" algn="just" eaLnBrk="1" fontAlgn="auto" hangingPunct="1">
              <a:spcBef>
                <a:spcPts val="600"/>
              </a:spcBef>
              <a:buClrTx/>
              <a:buFont typeface="+mj-lt"/>
              <a:buAutoNum type="arabicPeriod"/>
              <a:defRPr/>
            </a:pPr>
            <a:r>
              <a:rPr lang="el-GR" sz="1600" dirty="0"/>
              <a:t>Συμπληρώνει τη Δήλωση Έναρξης Εργασιών Μ2/TAXIS, που δίνουν.</a:t>
            </a:r>
          </a:p>
          <a:p>
            <a:pPr marL="531813" indent="-176213" algn="just" eaLnBrk="1" fontAlgn="auto" hangingPunct="1">
              <a:spcBef>
                <a:spcPts val="600"/>
              </a:spcBef>
              <a:spcAft>
                <a:spcPts val="600"/>
              </a:spcAft>
              <a:buClrTx/>
              <a:buFont typeface="+mj-lt"/>
              <a:buAutoNum type="arabicPeriod"/>
              <a:defRPr/>
            </a:pPr>
            <a:r>
              <a:rPr lang="el-GR" sz="1600" dirty="0"/>
              <a:t>Βεβαίωση Έναρξης Εργασιών και τη Βεβαίωση Μεταβολής ΑΣ, των οποίων απλά φωτοαντίγραφα στο 5ο Βήμα θα υποβάλει στον ΟΑΕΕ</a:t>
            </a:r>
          </a:p>
          <a:p>
            <a:pPr marL="448056" indent="-384048" algn="just" eaLnBrk="1" fontAlgn="auto" hangingPunct="1">
              <a:spcBef>
                <a:spcPts val="600"/>
              </a:spcBef>
              <a:buClr>
                <a:schemeClr val="accent2">
                  <a:lumMod val="75000"/>
                </a:schemeClr>
              </a:buClr>
              <a:buFont typeface="Wingdings 2"/>
              <a:buChar char=""/>
              <a:defRPr/>
            </a:pPr>
            <a:r>
              <a:rPr lang="el-GR" sz="1600" dirty="0" smtClean="0">
                <a:solidFill>
                  <a:prstClr val="black"/>
                </a:solidFill>
              </a:rPr>
              <a:t>Βήμα 5ο</a:t>
            </a:r>
            <a:r>
              <a:rPr lang="el-GR" sz="1600" dirty="0">
                <a:solidFill>
                  <a:prstClr val="black"/>
                </a:solidFill>
              </a:rPr>
              <a:t>: </a:t>
            </a:r>
            <a:r>
              <a:rPr lang="el-GR" sz="1600" b="1" dirty="0" smtClean="0">
                <a:solidFill>
                  <a:prstClr val="black"/>
                </a:solidFill>
              </a:rPr>
              <a:t>Ολοκλήρωση Ε</a:t>
            </a:r>
            <a:r>
              <a:rPr lang="el-GR" sz="1600" b="1" dirty="0" smtClean="0"/>
              <a:t>γγραφής στον ΟΑΕΕ</a:t>
            </a:r>
          </a:p>
          <a:p>
            <a:pPr marL="531813" indent="-176213" algn="just" eaLnBrk="1" fontAlgn="auto" hangingPunct="1">
              <a:spcBef>
                <a:spcPts val="600"/>
              </a:spcBef>
              <a:buClrTx/>
              <a:buFont typeface="+mj-lt"/>
              <a:buAutoNum type="arabicPeriod"/>
              <a:defRPr/>
            </a:pPr>
            <a:r>
              <a:rPr lang="el-GR" sz="1600" dirty="0" smtClean="0"/>
              <a:t>Καταθέτει </a:t>
            </a:r>
            <a:r>
              <a:rPr lang="el-GR" sz="1600" dirty="0"/>
              <a:t>όπου η πινακίδα -ΕΓΓΡΑΦΕΣ-: Τη Βεβαίωση Έναρξης Εργασιών και τη Βεβαίωση Μεταβολής Α. Σ.</a:t>
            </a:r>
          </a:p>
          <a:p>
            <a:pPr marL="531813" indent="-176213" algn="just" eaLnBrk="1" fontAlgn="auto" hangingPunct="1">
              <a:spcBef>
                <a:spcPts val="600"/>
              </a:spcBef>
              <a:buClrTx/>
              <a:buFont typeface="+mj-lt"/>
              <a:buAutoNum type="arabicPeriod"/>
              <a:defRPr/>
            </a:pPr>
            <a:r>
              <a:rPr lang="el-GR" sz="1600" dirty="0"/>
              <a:t>Παίρνει: Την Πράξη Εγγραφής στον Ο.Ε.Ε.Ε, και τη Βεβαίωση Ν. 2084/92, που στο 4ο Βήμα θα υποβάλει στην Δ.Ο.Υ.</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4624"/>
            <a:ext cx="7772400" cy="868958"/>
          </a:xfrm>
        </p:spPr>
        <p:txBody>
          <a:bodyPr lIns="72000" rIns="36000">
            <a:noAutofit/>
          </a:bodyPr>
          <a:lstStyle/>
          <a:p>
            <a:pPr>
              <a:defRPr/>
            </a:pPr>
            <a:r>
              <a:rPr lang="el-GR" sz="3600" dirty="0"/>
              <a:t>Ίδρυση – Σύσταση επιχείρησης</a:t>
            </a:r>
            <a:r>
              <a:rPr lang="el-GR" dirty="0"/>
              <a:t/>
            </a:r>
            <a:br>
              <a:rPr lang="el-GR" dirty="0"/>
            </a:br>
            <a:r>
              <a:rPr lang="el-GR" sz="1800" dirty="0" smtClean="0"/>
              <a:t>Διαδικασία Σύστασης Ατομικής επιχείρησης (</a:t>
            </a:r>
            <a:r>
              <a:rPr lang="en-US" sz="1800" dirty="0" smtClean="0">
                <a:latin typeface="Cambria" panose="02040503050406030204" pitchFamily="18" charset="0"/>
              </a:rPr>
              <a:t>5</a:t>
            </a:r>
            <a:r>
              <a:rPr lang="el-GR" sz="1800" dirty="0" smtClean="0"/>
              <a:t>/</a:t>
            </a:r>
            <a:r>
              <a:rPr lang="en-US" sz="1800" dirty="0" smtClean="0">
                <a:latin typeface="Cambria" panose="02040503050406030204" pitchFamily="18" charset="0"/>
              </a:rPr>
              <a:t>6</a:t>
            </a:r>
            <a:r>
              <a:rPr lang="el-GR" sz="1800" dirty="0" smtClean="0"/>
              <a:t>)</a:t>
            </a:r>
            <a:endParaRPr lang="el-GR" sz="2000" dirty="0"/>
          </a:p>
        </p:txBody>
      </p:sp>
      <p:sp>
        <p:nvSpPr>
          <p:cNvPr id="3" name="Content Placeholder 2"/>
          <p:cNvSpPr>
            <a:spLocks noGrp="1"/>
          </p:cNvSpPr>
          <p:nvPr>
            <p:ph sz="quarter" idx="1"/>
          </p:nvPr>
        </p:nvSpPr>
        <p:spPr>
          <a:xfrm>
            <a:off x="914400" y="1268760"/>
            <a:ext cx="7772400" cy="2736304"/>
          </a:xfrm>
        </p:spPr>
        <p:txBody>
          <a:bodyPr>
            <a:noAutofit/>
          </a:bodyPr>
          <a:lstStyle/>
          <a:p>
            <a:pPr marL="448056" indent="-384048" algn="just" eaLnBrk="1" fontAlgn="auto" hangingPunct="1">
              <a:lnSpc>
                <a:spcPct val="150000"/>
              </a:lnSpc>
              <a:spcBef>
                <a:spcPts val="600"/>
              </a:spcBef>
              <a:spcAft>
                <a:spcPts val="0"/>
              </a:spcAft>
              <a:buClr>
                <a:schemeClr val="accent2">
                  <a:lumMod val="75000"/>
                </a:schemeClr>
              </a:buClr>
              <a:buFont typeface="Wingdings 2"/>
              <a:buChar char=""/>
              <a:defRPr/>
            </a:pPr>
            <a:r>
              <a:rPr lang="el-GR" sz="1600" dirty="0"/>
              <a:t>Βήμα </a:t>
            </a:r>
            <a:r>
              <a:rPr lang="el-GR" sz="1600" dirty="0" smtClean="0"/>
              <a:t>6ο</a:t>
            </a:r>
            <a:r>
              <a:rPr lang="el-GR" sz="1600" dirty="0"/>
              <a:t>: </a:t>
            </a:r>
            <a:r>
              <a:rPr lang="el-GR" sz="1600" b="1" dirty="0" smtClean="0"/>
              <a:t>Οριστική Εγγραφή στο Οικείο Επιμελητήριο</a:t>
            </a:r>
          </a:p>
          <a:p>
            <a:pPr marL="531813" indent="-176213" algn="just" eaLnBrk="1" fontAlgn="auto" hangingPunct="1">
              <a:lnSpc>
                <a:spcPct val="150000"/>
              </a:lnSpc>
              <a:spcBef>
                <a:spcPts val="600"/>
              </a:spcBef>
              <a:spcAft>
                <a:spcPts val="0"/>
              </a:spcAft>
              <a:buClrTx/>
              <a:buFont typeface="+mj-lt"/>
              <a:buAutoNum type="arabicPeriod"/>
              <a:defRPr/>
            </a:pPr>
            <a:r>
              <a:rPr lang="el-GR" sz="1600" dirty="0" smtClean="0"/>
              <a:t>Καταθέτει </a:t>
            </a:r>
            <a:r>
              <a:rPr lang="el-GR" sz="1600" dirty="0"/>
              <a:t>απλά φωτοαντίγραφα της Βεβαίωσης Έναρξης Εργασιών και της Βεβαίωσης Μεταβολής Α.Σ.</a:t>
            </a:r>
          </a:p>
          <a:p>
            <a:pPr marL="531813" indent="-176213" algn="just" eaLnBrk="1" fontAlgn="auto" hangingPunct="1">
              <a:lnSpc>
                <a:spcPct val="150000"/>
              </a:lnSpc>
              <a:spcBef>
                <a:spcPts val="600"/>
              </a:spcBef>
              <a:spcAft>
                <a:spcPts val="0"/>
              </a:spcAft>
              <a:buClrTx/>
              <a:buFont typeface="+mj-lt"/>
              <a:buAutoNum type="arabicPeriod"/>
              <a:defRPr/>
            </a:pPr>
            <a:r>
              <a:rPr lang="el-GR" sz="1600" dirty="0"/>
              <a:t>Πληρώνει δικαίωμα εγγραφής ορισμένο ποσό αναλόγως του οικείου Επιμελητηρίου που εγγράφεται.</a:t>
            </a:r>
          </a:p>
          <a:p>
            <a:pPr marL="531813" indent="-176213" algn="just" eaLnBrk="1" fontAlgn="auto" hangingPunct="1">
              <a:lnSpc>
                <a:spcPct val="150000"/>
              </a:lnSpc>
              <a:spcBef>
                <a:spcPts val="600"/>
              </a:spcBef>
              <a:spcAft>
                <a:spcPts val="0"/>
              </a:spcAft>
              <a:buClrTx/>
              <a:buFont typeface="+mj-lt"/>
              <a:buAutoNum type="arabicPeriod"/>
              <a:defRPr/>
            </a:pPr>
            <a:r>
              <a:rPr lang="el-GR" sz="1600" dirty="0"/>
              <a:t>Παίρνει: Το Πιστοποιητικό Εγγραφής, που στο 7ο Βήμα θα υποβάλει στη ΔΟΥ</a:t>
            </a:r>
            <a:r>
              <a:rPr lang="el-GR" sz="1600" dirty="0" smtClean="0"/>
              <a:t>.</a:t>
            </a:r>
            <a:endParaRPr lang="el-G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eaLnBrk="1" fontAlgn="auto" hangingPunct="1">
              <a:spcAft>
                <a:spcPts val="0"/>
              </a:spcAft>
              <a:defRPr/>
            </a:pPr>
            <a:r>
              <a:rPr lang="el-GR" sz="3600" dirty="0" smtClean="0">
                <a:latin typeface="+mn-lt"/>
              </a:rPr>
              <a:t>Εισαγωγή </a:t>
            </a:r>
            <a:r>
              <a:rPr lang="el-GR" sz="3600" dirty="0">
                <a:latin typeface="+mn-lt"/>
              </a:rPr>
              <a:t>στο περιβάλλον λειτουργίας μιας </a:t>
            </a:r>
            <a:r>
              <a:rPr lang="el-GR" sz="3600" dirty="0" smtClean="0">
                <a:latin typeface="+mn-lt"/>
              </a:rPr>
              <a:t>επιχείρησης – </a:t>
            </a:r>
            <a:br>
              <a:rPr lang="el-GR" sz="3600" dirty="0" smtClean="0">
                <a:latin typeface="+mn-lt"/>
              </a:rPr>
            </a:br>
            <a:r>
              <a:rPr lang="el-GR" sz="1800" dirty="0" smtClean="0">
                <a:latin typeface="+mn-lt"/>
              </a:rPr>
              <a:t>Βασικές </a:t>
            </a:r>
            <a:r>
              <a:rPr lang="el-GR" sz="1800" dirty="0">
                <a:latin typeface="+mn-lt"/>
              </a:rPr>
              <a:t>έννοιες και </a:t>
            </a:r>
            <a:r>
              <a:rPr lang="el-GR" sz="1800" dirty="0" smtClean="0">
                <a:latin typeface="+mn-lt"/>
              </a:rPr>
              <a:t>ορισμοί (1/</a:t>
            </a:r>
            <a:r>
              <a:rPr lang="en-US" sz="1800" dirty="0"/>
              <a:t>7</a:t>
            </a:r>
            <a:r>
              <a:rPr lang="el-GR" sz="1800" dirty="0" smtClean="0">
                <a:latin typeface="+mn-lt"/>
              </a:rPr>
              <a:t>)</a:t>
            </a:r>
            <a:endParaRPr lang="el-GR" sz="1800" dirty="0">
              <a:latin typeface="+mn-lt"/>
            </a:endParaRPr>
          </a:p>
        </p:txBody>
      </p:sp>
      <p:sp>
        <p:nvSpPr>
          <p:cNvPr id="11267" name="Content Placeholder 2"/>
          <p:cNvSpPr>
            <a:spLocks noGrp="1"/>
          </p:cNvSpPr>
          <p:nvPr>
            <p:ph sz="quarter" idx="1"/>
          </p:nvPr>
        </p:nvSpPr>
        <p:spPr>
          <a:xfrm>
            <a:off x="904056" y="3212976"/>
            <a:ext cx="7772400" cy="1431674"/>
          </a:xfrm>
        </p:spPr>
        <p:txBody>
          <a:bodyPr>
            <a:spAutoFit/>
          </a:bodyPr>
          <a:lstStyle/>
          <a:p>
            <a:pPr marL="63500" indent="0" algn="just" eaLnBrk="1" hangingPunct="1">
              <a:lnSpc>
                <a:spcPct val="140000"/>
              </a:lnSpc>
              <a:buFont typeface="Wingdings 2" panose="05020102010507070707" pitchFamily="18" charset="2"/>
              <a:buNone/>
            </a:pPr>
            <a:r>
              <a:rPr lang="el-GR" altLang="el-GR" sz="1600" dirty="0" smtClean="0"/>
              <a:t>Η επιχείρηση αποτελεί μια </a:t>
            </a:r>
            <a:r>
              <a:rPr lang="el-GR" altLang="el-GR" sz="1600" b="1" dirty="0" smtClean="0"/>
              <a:t>παραγωγική – οικονομική μονάδα</a:t>
            </a:r>
            <a:r>
              <a:rPr lang="el-GR" altLang="el-GR" sz="1600" dirty="0" smtClean="0"/>
              <a:t>, με την έννοια ότι συνδυάζει και αξιοποιεί τους συντελεστές παραγωγής (εργασία, κεφάλαιο, γνώση, τεχνολογία κλπ), προκειμένου να παράγει προϊόντα ή υπηρεσίες, με σκοπό τη διάθεσή τους μέσω του μηχανισμού της αγοράς στους καταναλωτές. </a:t>
            </a:r>
          </a:p>
        </p:txBody>
      </p:sp>
      <p:sp>
        <p:nvSpPr>
          <p:cNvPr id="11268" name="Rectangle 3"/>
          <p:cNvSpPr>
            <a:spLocks noChangeArrowheads="1"/>
          </p:cNvSpPr>
          <p:nvPr/>
        </p:nvSpPr>
        <p:spPr bwMode="auto">
          <a:xfrm>
            <a:off x="971600" y="2132856"/>
            <a:ext cx="83153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0000"/>
              <a:buFont typeface="Wingdings 2" panose="05020102010507070707" pitchFamily="18" charset="2"/>
              <a:buChar char=""/>
              <a:defRPr sz="2400">
                <a:solidFill>
                  <a:schemeClr val="tx1"/>
                </a:solidFill>
                <a:latin typeface="Century Gothic" panose="020B0502020202020204" pitchFamily="34" charset="0"/>
              </a:defRPr>
            </a:lvl1pPr>
            <a:lvl2pPr marL="742950" indent="-285750" eaLnBrk="0" hangingPunct="0">
              <a:spcBef>
                <a:spcPct val="20000"/>
              </a:spcBef>
              <a:buClr>
                <a:schemeClr val="accent1"/>
              </a:buClr>
              <a:buSzPct val="95000"/>
              <a:buFont typeface="Verdana" panose="020B0604030504040204" pitchFamily="34" charset="0"/>
              <a:buChar char="›"/>
              <a:defRPr sz="2000">
                <a:solidFill>
                  <a:schemeClr val="tx1"/>
                </a:solidFill>
                <a:latin typeface="Century Gothic" panose="020B0502020202020204" pitchFamily="34" charset="0"/>
              </a:defRPr>
            </a:lvl2pPr>
            <a:lvl3pPr marL="1143000" indent="-228600" eaLnBrk="0" hangingPunct="0">
              <a:spcBef>
                <a:spcPct val="20000"/>
              </a:spcBef>
              <a:buClr>
                <a:schemeClr val="accent1"/>
              </a:buClr>
              <a:buFont typeface="Wingdings 2" panose="05020102010507070707" pitchFamily="18" charset="2"/>
              <a:buChar char=""/>
              <a:defRPr>
                <a:solidFill>
                  <a:schemeClr val="tx1"/>
                </a:solidFill>
                <a:latin typeface="Century Gothic" panose="020B0502020202020204" pitchFamily="34" charset="0"/>
              </a:defRPr>
            </a:lvl3pPr>
            <a:lvl4pPr marL="1600200" indent="-228600" eaLnBrk="0" hangingPunct="0">
              <a:spcBef>
                <a:spcPct val="20000"/>
              </a:spcBef>
              <a:buClr>
                <a:schemeClr val="accent1"/>
              </a:buClr>
              <a:buFont typeface="Wingdings 2" panose="05020102010507070707" pitchFamily="18" charset="2"/>
              <a:buChar char=""/>
              <a:defRPr sz="1600">
                <a:solidFill>
                  <a:schemeClr val="tx1"/>
                </a:solidFill>
                <a:latin typeface="Century Gothic" panose="020B0502020202020204" pitchFamily="34" charset="0"/>
              </a:defRPr>
            </a:lvl4pPr>
            <a:lvl5pPr marL="2057400" indent="-228600" eaLnBrk="0" hangingPunct="0">
              <a:spcBef>
                <a:spcPct val="20000"/>
              </a:spcBef>
              <a:buClr>
                <a:srgbClr val="FF90B2"/>
              </a:buClr>
              <a:buFont typeface="Wingdings 2" panose="05020102010507070707" pitchFamily="18" charset="2"/>
              <a:buChar char=""/>
              <a:defRPr sz="1600">
                <a:solidFill>
                  <a:schemeClr val="tx1"/>
                </a:solidFill>
                <a:latin typeface="Century Gothic" panose="020B0502020202020204" pitchFamily="34" charset="0"/>
              </a:defRPr>
            </a:lvl5pPr>
            <a:lvl6pPr marL="25146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6pPr>
            <a:lvl7pPr marL="29718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7pPr>
            <a:lvl8pPr marL="34290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8pPr>
            <a:lvl9pPr marL="38862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9pPr>
          </a:lstStyle>
          <a:p>
            <a:pPr eaLnBrk="1" hangingPunct="1">
              <a:spcBef>
                <a:spcPct val="0"/>
              </a:spcBef>
              <a:buClrTx/>
              <a:buSzTx/>
              <a:buFontTx/>
              <a:buNone/>
            </a:pPr>
            <a:r>
              <a:rPr lang="el-GR" altLang="el-GR" sz="1800" b="1" dirty="0">
                <a:latin typeface="+mn-lt"/>
              </a:rPr>
              <a:t>Ορισμός της επιχείρησης ως παραγωγική μονάδα – </a:t>
            </a:r>
          </a:p>
          <a:p>
            <a:pPr eaLnBrk="1" hangingPunct="1">
              <a:spcBef>
                <a:spcPct val="0"/>
              </a:spcBef>
              <a:buClrTx/>
              <a:buSzTx/>
              <a:buFontTx/>
              <a:buNone/>
            </a:pPr>
            <a:r>
              <a:rPr lang="el-GR" altLang="el-GR" sz="1800" b="1" dirty="0">
                <a:latin typeface="+mn-lt"/>
              </a:rPr>
              <a:t>οικονομική οργάνωση</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4624"/>
            <a:ext cx="7772400" cy="868958"/>
          </a:xfrm>
        </p:spPr>
        <p:txBody>
          <a:bodyPr lIns="72000" rIns="36000">
            <a:noAutofit/>
          </a:bodyPr>
          <a:lstStyle/>
          <a:p>
            <a:pPr>
              <a:defRPr/>
            </a:pPr>
            <a:r>
              <a:rPr lang="el-GR" sz="3600" dirty="0"/>
              <a:t>Ίδρυση – Σύσταση επιχείρησης</a:t>
            </a:r>
            <a:r>
              <a:rPr lang="el-GR" dirty="0"/>
              <a:t/>
            </a:r>
            <a:br>
              <a:rPr lang="el-GR" dirty="0"/>
            </a:br>
            <a:r>
              <a:rPr lang="el-GR" sz="1800" dirty="0" smtClean="0"/>
              <a:t>Διαδικασία Σύστασης Ατομικής επιχείρησης (</a:t>
            </a:r>
            <a:r>
              <a:rPr lang="en-US" sz="1800" dirty="0" smtClean="0">
                <a:latin typeface="Cambria" panose="02040503050406030204" pitchFamily="18" charset="0"/>
              </a:rPr>
              <a:t>6</a:t>
            </a:r>
            <a:r>
              <a:rPr lang="el-GR" sz="1800" dirty="0" smtClean="0">
                <a:latin typeface="Cambria" panose="02040503050406030204" pitchFamily="18" charset="0"/>
              </a:rPr>
              <a:t>/</a:t>
            </a:r>
            <a:r>
              <a:rPr lang="en-US" sz="1800" dirty="0">
                <a:latin typeface="Cambria" panose="02040503050406030204" pitchFamily="18" charset="0"/>
              </a:rPr>
              <a:t>6</a:t>
            </a:r>
            <a:r>
              <a:rPr lang="el-GR" sz="1800" dirty="0" smtClean="0"/>
              <a:t>)</a:t>
            </a:r>
            <a:endParaRPr lang="el-GR" sz="2000" dirty="0"/>
          </a:p>
        </p:txBody>
      </p:sp>
      <p:sp>
        <p:nvSpPr>
          <p:cNvPr id="3" name="Content Placeholder 2"/>
          <p:cNvSpPr>
            <a:spLocks noGrp="1"/>
          </p:cNvSpPr>
          <p:nvPr>
            <p:ph sz="quarter" idx="1"/>
          </p:nvPr>
        </p:nvSpPr>
        <p:spPr>
          <a:xfrm>
            <a:off x="914400" y="1268760"/>
            <a:ext cx="7772400" cy="4283968"/>
          </a:xfrm>
        </p:spPr>
        <p:txBody>
          <a:bodyPr>
            <a:noAutofit/>
          </a:bodyPr>
          <a:lstStyle/>
          <a:p>
            <a:pPr marL="448056" indent="-384048" algn="just" eaLnBrk="1" fontAlgn="auto" hangingPunct="1">
              <a:spcAft>
                <a:spcPts val="0"/>
              </a:spcAft>
              <a:buClr>
                <a:schemeClr val="accent2">
                  <a:lumMod val="75000"/>
                </a:schemeClr>
              </a:buClr>
              <a:buFont typeface="Wingdings 2"/>
              <a:buChar char=""/>
              <a:defRPr/>
            </a:pPr>
            <a:r>
              <a:rPr lang="el-GR" sz="1600" dirty="0" smtClean="0">
                <a:solidFill>
                  <a:prstClr val="black"/>
                </a:solidFill>
              </a:rPr>
              <a:t>Βήμα 7ο: </a:t>
            </a:r>
            <a:r>
              <a:rPr lang="el-GR" sz="1600" b="1" dirty="0" smtClean="0">
                <a:solidFill>
                  <a:prstClr val="black"/>
                </a:solidFill>
              </a:rPr>
              <a:t>Θεώρηση από ΔΟΥ Βιβλίου και Στοιχείων</a:t>
            </a:r>
          </a:p>
          <a:p>
            <a:pPr marL="531813" indent="-176213" algn="just" eaLnBrk="1" fontAlgn="auto" hangingPunct="1">
              <a:spcAft>
                <a:spcPts val="0"/>
              </a:spcAft>
              <a:buClrTx/>
              <a:buFont typeface="+mj-lt"/>
              <a:buAutoNum type="arabicPeriod"/>
              <a:defRPr/>
            </a:pPr>
            <a:r>
              <a:rPr lang="el-GR" sz="1600" dirty="0" smtClean="0"/>
              <a:t>Καταθέτει στο Τμήμα Μητρώου τη Βεβαίωση Ν. 2084/92.</a:t>
            </a:r>
          </a:p>
          <a:p>
            <a:pPr marL="531813" indent="-176213" algn="just" eaLnBrk="1" fontAlgn="auto" hangingPunct="1">
              <a:spcAft>
                <a:spcPts val="0"/>
              </a:spcAft>
              <a:buClrTx/>
              <a:buFont typeface="+mj-lt"/>
              <a:buAutoNum type="arabicPeriod"/>
              <a:defRPr/>
            </a:pPr>
            <a:r>
              <a:rPr lang="el-GR" sz="1600" dirty="0" smtClean="0"/>
              <a:t>Ακολούθως στο Τμήμα ΚΒΣ:</a:t>
            </a:r>
          </a:p>
          <a:p>
            <a:pPr marL="355600" indent="0" algn="just" eaLnBrk="1" fontAlgn="auto" hangingPunct="1">
              <a:spcAft>
                <a:spcPts val="0"/>
              </a:spcAft>
              <a:buClrTx/>
              <a:buFont typeface="Wingdings 2" panose="05020102010507070707" pitchFamily="18" charset="2"/>
              <a:buNone/>
              <a:defRPr/>
            </a:pPr>
            <a:r>
              <a:rPr lang="el-GR" sz="1600" dirty="0" smtClean="0"/>
              <a:t>2.1 Καταθέτει:</a:t>
            </a:r>
          </a:p>
          <a:p>
            <a:pPr marL="1016254" lvl="1" indent="-285750" algn="just" eaLnBrk="1" fontAlgn="auto" hangingPunct="1">
              <a:spcAft>
                <a:spcPts val="0"/>
              </a:spcAft>
              <a:buClr>
                <a:schemeClr val="accent2">
                  <a:lumMod val="75000"/>
                </a:schemeClr>
              </a:buClr>
              <a:buFont typeface="Arial" panose="020B0604020202020204" pitchFamily="34" charset="0"/>
              <a:buChar char="•"/>
              <a:defRPr/>
            </a:pPr>
            <a:r>
              <a:rPr lang="el-GR" sz="1600" dirty="0" smtClean="0"/>
              <a:t>Το Πιστοποιητικό Εγγραφής στο Οικείο Επιμελητήριο.</a:t>
            </a:r>
          </a:p>
          <a:p>
            <a:pPr marL="1016254" lvl="1" indent="-285750" algn="just" eaLnBrk="1" fontAlgn="auto" hangingPunct="1">
              <a:spcAft>
                <a:spcPts val="0"/>
              </a:spcAft>
              <a:buClr>
                <a:schemeClr val="accent2">
                  <a:lumMod val="75000"/>
                </a:schemeClr>
              </a:buClr>
              <a:buFont typeface="Arial" panose="020B0604020202020204" pitchFamily="34" charset="0"/>
              <a:buChar char="•"/>
              <a:defRPr/>
            </a:pPr>
            <a:r>
              <a:rPr lang="el-GR" sz="1600" dirty="0" smtClean="0"/>
              <a:t>Τις δύο παρακάτω Υπεύθυνες Δηλώσεις:</a:t>
            </a:r>
          </a:p>
          <a:p>
            <a:pPr marL="1012825" lvl="2" indent="0" algn="just" eaLnBrk="1" fontAlgn="auto" hangingPunct="1">
              <a:spcAft>
                <a:spcPts val="0"/>
              </a:spcAft>
              <a:buClrTx/>
              <a:buFont typeface="Wingdings 2"/>
              <a:buNone/>
              <a:defRPr/>
            </a:pPr>
            <a:r>
              <a:rPr lang="el-GR" sz="1600" dirty="0" smtClean="0"/>
              <a:t>1) ότι δεν έχει θεωρήσει σε άλλη ΔΟΥ Βιβλία και Στοιχεία.</a:t>
            </a:r>
          </a:p>
          <a:p>
            <a:pPr marL="1012825" lvl="2" indent="0" algn="just" eaLnBrk="1" fontAlgn="auto" hangingPunct="1">
              <a:spcAft>
                <a:spcPts val="0"/>
              </a:spcAft>
              <a:buClrTx/>
              <a:buFont typeface="Wingdings 2"/>
              <a:buNone/>
              <a:defRPr/>
            </a:pPr>
            <a:r>
              <a:rPr lang="el-GR" sz="1600" dirty="0" smtClean="0"/>
              <a:t>2) ότι δεν απασχολεί προσωπικό στην επιχείρηση.</a:t>
            </a:r>
          </a:p>
          <a:p>
            <a:pPr marL="355600" indent="0" algn="just" eaLnBrk="1" fontAlgn="auto" hangingPunct="1">
              <a:spcAft>
                <a:spcPts val="0"/>
              </a:spcAft>
              <a:buClrTx/>
              <a:buFont typeface="Wingdings 2" panose="05020102010507070707" pitchFamily="18" charset="2"/>
              <a:buNone/>
              <a:defRPr/>
            </a:pPr>
            <a:r>
              <a:rPr lang="el-GR" sz="1600" dirty="0" smtClean="0"/>
              <a:t>2.2 Συμπληρώνει το B1/TAXIS Σημείωμα Κ.Β.Σ.</a:t>
            </a:r>
          </a:p>
          <a:p>
            <a:pPr marL="355600" indent="0" algn="just" eaLnBrk="1" fontAlgn="auto" hangingPunct="1">
              <a:spcAft>
                <a:spcPts val="0"/>
              </a:spcAft>
              <a:buClrTx/>
              <a:buFont typeface="Wingdings 2" panose="05020102010507070707" pitchFamily="18" charset="2"/>
              <a:buNone/>
              <a:defRPr/>
            </a:pPr>
            <a:r>
              <a:rPr lang="el-GR" sz="1600" dirty="0" smtClean="0"/>
              <a:t>2.3 Δίνει για θεώρηση/τρύπημα το Βιβλίο </a:t>
            </a:r>
            <a:r>
              <a:rPr lang="el-GR" sz="1600" dirty="0" err="1" smtClean="0"/>
              <a:t>Εσ</a:t>
            </a:r>
            <a:r>
              <a:rPr lang="el-GR" sz="1600" dirty="0" smtClean="0"/>
              <a:t>. Εξ. και τα μπλοκ Αποδείξεων και Τιμολογίων.</a:t>
            </a:r>
          </a:p>
          <a:p>
            <a:pPr marL="355600" indent="0" algn="just" eaLnBrk="1" fontAlgn="auto" hangingPunct="1">
              <a:spcAft>
                <a:spcPts val="0"/>
              </a:spcAft>
              <a:buClrTx/>
              <a:buFont typeface="Wingdings 2" panose="05020102010507070707" pitchFamily="18" charset="2"/>
              <a:buNone/>
              <a:defRPr/>
            </a:pPr>
            <a:r>
              <a:rPr lang="el-GR" sz="1600" dirty="0" smtClean="0"/>
              <a:t>2.4 Παίρνει το Αποδεικτικό Θεώρησης και θεωρημένα το Βιβλίο και τα 2 μπλοκ.</a:t>
            </a:r>
            <a:endParaRPr lang="el-GR" sz="1600" dirty="0"/>
          </a:p>
        </p:txBody>
      </p:sp>
    </p:spTree>
    <p:extLst>
      <p:ext uri="{BB962C8B-B14F-4D97-AF65-F5344CB8AC3E}">
        <p14:creationId xmlns:p14="http://schemas.microsoft.com/office/powerpoint/2010/main" val="3724824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Ο.Ε. και Ε.Ε. (1/2)</a:t>
            </a:r>
            <a:endParaRPr lang="el-GR" sz="2000" dirty="0"/>
          </a:p>
        </p:txBody>
      </p:sp>
      <p:sp>
        <p:nvSpPr>
          <p:cNvPr id="3" name="Content Placeholder 2"/>
          <p:cNvSpPr>
            <a:spLocks noGrp="1"/>
          </p:cNvSpPr>
          <p:nvPr>
            <p:ph sz="quarter" idx="1"/>
          </p:nvPr>
        </p:nvSpPr>
        <p:spPr>
          <a:xfrm>
            <a:off x="914400" y="1196752"/>
            <a:ext cx="7772400" cy="5400600"/>
          </a:xfrm>
        </p:spPr>
        <p:txBody>
          <a:bodyPr>
            <a:noAutofit/>
          </a:bodyPr>
          <a:lstStyle/>
          <a:p>
            <a:pPr marL="64008" indent="0" algn="just" eaLnBrk="1" fontAlgn="auto" hangingPunct="1">
              <a:spcBef>
                <a:spcPts val="600"/>
              </a:spcBef>
              <a:spcAft>
                <a:spcPts val="0"/>
              </a:spcAft>
              <a:buClr>
                <a:srgbClr val="FF388C"/>
              </a:buClr>
              <a:buFont typeface="Wingdings 2"/>
              <a:buNone/>
              <a:defRPr/>
            </a:pPr>
            <a:r>
              <a:rPr lang="el-GR" sz="1500" dirty="0">
                <a:solidFill>
                  <a:prstClr val="black"/>
                </a:solidFill>
              </a:rPr>
              <a:t>Για τη σύσταση </a:t>
            </a:r>
            <a:r>
              <a:rPr lang="el-GR" sz="1500" dirty="0" smtClean="0">
                <a:solidFill>
                  <a:prstClr val="black"/>
                </a:solidFill>
              </a:rPr>
              <a:t>ΟΕ ή ΕΕ πρέπει </a:t>
            </a:r>
            <a:r>
              <a:rPr lang="el-GR" sz="1500" dirty="0">
                <a:solidFill>
                  <a:prstClr val="black"/>
                </a:solidFill>
              </a:rPr>
              <a:t>να συμπράξουν δύο τουλάχιστον μέρη που υποχρεούνται αμοιβαίως στην επιδίωξη κοινού σκοπού. </a:t>
            </a:r>
            <a:endParaRPr lang="el-GR" sz="1500" dirty="0" smtClean="0">
              <a:solidFill>
                <a:prstClr val="black"/>
              </a:solidFill>
            </a:endParaRPr>
          </a:p>
          <a:p>
            <a:pPr marL="448056" indent="-384048" algn="just" eaLnBrk="1" fontAlgn="auto" hangingPunct="1">
              <a:spcBef>
                <a:spcPts val="600"/>
              </a:spcBef>
              <a:spcAft>
                <a:spcPts val="0"/>
              </a:spcAft>
              <a:buFont typeface="Wingdings 2"/>
              <a:buChar char=""/>
              <a:defRPr/>
            </a:pPr>
            <a:r>
              <a:rPr lang="el-GR" sz="1500" dirty="0"/>
              <a:t>Βήμα 1ο: Απόκτηση </a:t>
            </a:r>
            <a:r>
              <a:rPr lang="el-GR" sz="1500" b="1" dirty="0"/>
              <a:t>«Βεβαίωσης Προέγκρισης Επωνυμίας»</a:t>
            </a:r>
            <a:r>
              <a:rPr lang="el-GR" sz="1500" dirty="0"/>
              <a:t>  από το οικείο Επιμελητήριο βεβαιώνοντας πως η επωνυμία και διακριτός τίτλος που έχεις επιλεγεί για την επιχείρηση δεν έχει ήδη δοθεί σε κάποια άλλη Ομόρρυθμη/Ετερόρρυθμη Εταιρεία. </a:t>
            </a:r>
            <a:endParaRPr lang="en-US" sz="1500" dirty="0" smtClean="0"/>
          </a:p>
          <a:p>
            <a:pPr marL="448056" indent="-384048" algn="just" eaLnBrk="1" fontAlgn="auto" hangingPunct="1">
              <a:spcBef>
                <a:spcPts val="600"/>
              </a:spcBef>
              <a:spcAft>
                <a:spcPts val="0"/>
              </a:spcAft>
              <a:buFont typeface="Wingdings 2"/>
              <a:buChar char=""/>
              <a:defRPr/>
            </a:pPr>
            <a:r>
              <a:rPr lang="el-GR" sz="1500" dirty="0" smtClean="0"/>
              <a:t>Βήμα </a:t>
            </a:r>
            <a:r>
              <a:rPr lang="el-GR" sz="1500" dirty="0"/>
              <a:t>2ο: </a:t>
            </a:r>
            <a:r>
              <a:rPr lang="el-GR" sz="1500" b="1" dirty="0"/>
              <a:t>Σύνταξη Καταστατικού – Ιδιωτικού Συμφωνητικού</a:t>
            </a:r>
            <a:r>
              <a:rPr lang="el-GR" sz="1500" dirty="0"/>
              <a:t> της εταιρείας το οποίο αποτελεί έγγραφο σύστασής της αλλά και επίσης προδιαγράφει και όλα τα βασικά θέματα που αφορούν στις σχέσεις των εταίρων, στη διοίκηση της εταιρείας, σε θέματα που αφορούν στη διάρκεια ζωής της αλλά και στη διάλυσής της. Το καταστατικό υπογράφεται από όλους τους εταίρους και δε χρειάζεται να συνταχθεί ή να υπογραφεί από συμβολαιογράφο</a:t>
            </a:r>
            <a:r>
              <a:rPr lang="el-GR" sz="1500" dirty="0" smtClean="0"/>
              <a:t>.</a:t>
            </a:r>
            <a:endParaRPr lang="en-US" sz="1500" dirty="0" smtClean="0"/>
          </a:p>
          <a:p>
            <a:pPr marL="448056" indent="-384048" algn="just" eaLnBrk="1" fontAlgn="auto" hangingPunct="1">
              <a:spcBef>
                <a:spcPts val="600"/>
              </a:spcBef>
              <a:spcAft>
                <a:spcPts val="0"/>
              </a:spcAft>
              <a:buFont typeface="Wingdings 2"/>
              <a:buChar char=""/>
              <a:defRPr/>
            </a:pPr>
            <a:r>
              <a:rPr lang="el-GR" sz="1500" dirty="0" smtClean="0"/>
              <a:t>Βήμα </a:t>
            </a:r>
            <a:r>
              <a:rPr lang="el-GR" sz="1500" dirty="0"/>
              <a:t>3ο:</a:t>
            </a:r>
            <a:r>
              <a:rPr lang="el-GR" sz="1500" b="1" dirty="0"/>
              <a:t>’Ελεγχος επωνυμίας</a:t>
            </a:r>
            <a:r>
              <a:rPr lang="el-GR" sz="1500" dirty="0"/>
              <a:t>. Το υπογεγραμμένο καταστατικό της υπό σύσταση Ο.Ε./Ε.Ε προσκομίζεται σε δύο αντίγραφα (άρθρο 7 του Ν.2081/92), το οποίο εφόσον ελεγχθεί για την επωνυμία και το διακριτικό τίτλο, θεωρείται το καταστατικό για τον έλεγχο του δικαιώματος χρήσης της Επωνυμίας και Διακριτικού τίτλου</a:t>
            </a:r>
            <a:r>
              <a:rPr lang="el-GR" sz="1500" dirty="0" smtClean="0"/>
              <a:t>.</a:t>
            </a:r>
            <a:endParaRPr lang="el-GR" sz="15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Ο.Ε. και Ε.Ε. (2/2)</a:t>
            </a:r>
            <a:endParaRPr lang="el-GR" sz="2000" dirty="0"/>
          </a:p>
        </p:txBody>
      </p:sp>
      <p:sp>
        <p:nvSpPr>
          <p:cNvPr id="40963" name="Content Placeholder 2"/>
          <p:cNvSpPr>
            <a:spLocks noGrp="1"/>
          </p:cNvSpPr>
          <p:nvPr>
            <p:ph sz="quarter" idx="1"/>
          </p:nvPr>
        </p:nvSpPr>
        <p:spPr>
          <a:xfrm>
            <a:off x="914400" y="1268760"/>
            <a:ext cx="7772400" cy="4572000"/>
          </a:xfrm>
        </p:spPr>
        <p:txBody>
          <a:bodyPr>
            <a:normAutofit/>
          </a:bodyPr>
          <a:lstStyle/>
          <a:p>
            <a:pPr algn="just" eaLnBrk="1" hangingPunct="1">
              <a:spcBef>
                <a:spcPts val="1200"/>
              </a:spcBef>
              <a:buFont typeface="Wingdings 2" panose="05020102010507070707" pitchFamily="18" charset="2"/>
              <a:buChar char=""/>
            </a:pPr>
            <a:r>
              <a:rPr lang="el-GR" altLang="el-GR" sz="1600" dirty="0" smtClean="0"/>
              <a:t>Βήμα 4ο: </a:t>
            </a:r>
            <a:r>
              <a:rPr lang="el-GR" altLang="el-GR" sz="1600" b="1" dirty="0" smtClean="0"/>
              <a:t>Θεώρηση καταστατικού στο Ταμείο Νομικών </a:t>
            </a:r>
            <a:r>
              <a:rPr lang="el-GR" altLang="el-GR" sz="1600" dirty="0" smtClean="0"/>
              <a:t>(από την Υπηρεσία Μιας Στάσης) όπου καταβάλλεται το ποσό πέντε τοις χιλίοις 0,05% επί του εταιρικού κεφαλαίου.</a:t>
            </a:r>
          </a:p>
          <a:p>
            <a:pPr algn="just" eaLnBrk="1" hangingPunct="1">
              <a:spcBef>
                <a:spcPts val="1200"/>
              </a:spcBef>
              <a:buFont typeface="Wingdings 2" panose="05020102010507070707" pitchFamily="18" charset="2"/>
              <a:buChar char=""/>
            </a:pPr>
            <a:r>
              <a:rPr lang="el-GR" altLang="el-GR" sz="1600" dirty="0" smtClean="0"/>
              <a:t>Βήμα 5ο: </a:t>
            </a:r>
            <a:r>
              <a:rPr lang="el-GR" altLang="el-GR" sz="1600" b="1" dirty="0" smtClean="0"/>
              <a:t>Κατάθεση στο Πρωτοδικείο Έδρας από την Υπηρεσία Μιας Στάσης</a:t>
            </a:r>
            <a:r>
              <a:rPr lang="el-GR" altLang="el-GR" sz="1600" dirty="0" smtClean="0"/>
              <a:t>, δύο αντιγράφων του θεωρημένου καταστατικού από το Επιμελητήριο, από τη Δ.Ο.Υ κατά την καταβολή του ΦΚΣ και από το Ταμείο Νομικών για δημοσίευση. Η δημοσίευση αυτή αποτελεί την πράξη ίδρυσης –σύστασης της Ο.Ε/Ε.Ε.</a:t>
            </a:r>
            <a:endParaRPr lang="en-US" altLang="el-GR" sz="1600" dirty="0" smtClean="0"/>
          </a:p>
          <a:p>
            <a:pPr algn="just" eaLnBrk="1" hangingPunct="1">
              <a:spcBef>
                <a:spcPts val="1200"/>
              </a:spcBef>
              <a:buFont typeface="Wingdings 2" panose="05020102010507070707" pitchFamily="18" charset="2"/>
              <a:buChar char=""/>
            </a:pPr>
            <a:r>
              <a:rPr lang="el-GR" altLang="el-GR" sz="1600" dirty="0" smtClean="0"/>
              <a:t>Βήμα 6ο: </a:t>
            </a:r>
            <a:r>
              <a:rPr lang="el-GR" altLang="el-GR" sz="1600" b="1" dirty="0" smtClean="0"/>
              <a:t>Εγγραφή της εταιρείας στο Οικείο Επιμελητήριο </a:t>
            </a:r>
            <a:r>
              <a:rPr lang="el-GR" altLang="el-GR" sz="1600" dirty="0" smtClean="0"/>
              <a:t>εντός προθεσμίας, προσκομίζοντας τα απαραίτητα δικαιολογητικά.</a:t>
            </a:r>
          </a:p>
          <a:p>
            <a:pPr algn="just" eaLnBrk="1" hangingPunct="1">
              <a:spcBef>
                <a:spcPts val="1200"/>
              </a:spcBef>
              <a:buFont typeface="Wingdings 2" panose="05020102010507070707" pitchFamily="18" charset="2"/>
              <a:buChar char=""/>
            </a:pPr>
            <a:r>
              <a:rPr lang="el-GR" altLang="el-GR" sz="1600" dirty="0" smtClean="0"/>
              <a:t>Βήμα 7ο: </a:t>
            </a:r>
            <a:r>
              <a:rPr lang="el-GR" altLang="el-GR" sz="1600" b="1" dirty="0" smtClean="0"/>
              <a:t>Δήλωση έναρξης εργασιών στη Δ.Ο.Υ έδρας</a:t>
            </a:r>
            <a:r>
              <a:rPr lang="el-GR" altLang="el-GR" sz="1600" dirty="0" smtClean="0"/>
              <a:t> από την Υπηρεσία Μιας Στάσης και πραγματοποίηση απαραίτητων διαδικασιών για τη θεώρηση βιβλίων και στοιχείων.</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Ε.Π.Ε. (1/4)</a:t>
            </a:r>
            <a:endParaRPr lang="el-GR" sz="2000" dirty="0"/>
          </a:p>
        </p:txBody>
      </p:sp>
      <p:sp>
        <p:nvSpPr>
          <p:cNvPr id="41987" name="Content Placeholder 2"/>
          <p:cNvSpPr>
            <a:spLocks noGrp="1"/>
          </p:cNvSpPr>
          <p:nvPr>
            <p:ph sz="quarter" idx="1"/>
          </p:nvPr>
        </p:nvSpPr>
        <p:spPr>
          <a:xfrm>
            <a:off x="914400" y="836712"/>
            <a:ext cx="7772400" cy="5544616"/>
          </a:xfrm>
        </p:spPr>
        <p:txBody>
          <a:bodyPr>
            <a:normAutofit/>
          </a:bodyPr>
          <a:lstStyle/>
          <a:p>
            <a:pPr algn="just" eaLnBrk="1" hangingPunct="1">
              <a:lnSpc>
                <a:spcPct val="140000"/>
              </a:lnSpc>
              <a:spcBef>
                <a:spcPts val="1200"/>
              </a:spcBef>
              <a:buFont typeface="Wingdings 2" panose="05020102010507070707" pitchFamily="18" charset="2"/>
              <a:buChar char=""/>
            </a:pPr>
            <a:r>
              <a:rPr lang="el-GR" altLang="el-GR" sz="1600" dirty="0" smtClean="0"/>
              <a:t>Βήμα 1ο: </a:t>
            </a:r>
            <a:r>
              <a:rPr lang="el-GR" altLang="el-GR" sz="1600" b="1" dirty="0" smtClean="0"/>
              <a:t>Σύνταξη Σχεδίου Καταστατικού</a:t>
            </a:r>
            <a:r>
              <a:rPr lang="el-GR" altLang="el-GR" sz="1600" dirty="0" smtClean="0"/>
              <a:t> της εταιρείας το οποίο αποτελεί το νομικό έγγραφο της συστάσεως της εταιρείας, αλλά επίσης προδιαγράφει και όλα τα βασικά θέματα που αφορούν στις σχέσεις των μετόχων, στη διοίκηση της εταιρείας, σε θέματα που αφορούν τη διάρκεια ζωής της αλλά και τη διάλυσή της.</a:t>
            </a:r>
            <a:endParaRPr lang="el-GR" altLang="el-GR" sz="1100" dirty="0" smtClean="0"/>
          </a:p>
          <a:p>
            <a:pPr algn="just" eaLnBrk="1" hangingPunct="1">
              <a:lnSpc>
                <a:spcPct val="140000"/>
              </a:lnSpc>
              <a:spcBef>
                <a:spcPts val="1200"/>
              </a:spcBef>
              <a:buFont typeface="Wingdings 2" panose="05020102010507070707" pitchFamily="18" charset="2"/>
              <a:buChar char=""/>
            </a:pPr>
            <a:r>
              <a:rPr lang="el-GR" altLang="el-GR" sz="1600" dirty="0" smtClean="0"/>
              <a:t>Βήμα 2ο: Απόκτηση «</a:t>
            </a:r>
            <a:r>
              <a:rPr lang="el-GR" altLang="el-GR" sz="1600" b="1" dirty="0" smtClean="0"/>
              <a:t>Βεβαίωσης Προέγκρισης Επωνυμίας»  </a:t>
            </a:r>
            <a:r>
              <a:rPr lang="el-GR" altLang="el-GR" sz="1600" dirty="0" smtClean="0"/>
              <a:t>από το οικείο Επιμελητήριο βεβαιώνοντας πως η επωνυμία και διακριτός τίτλος που έχεις επιλεγεί για την επιχείρηση δεν έχει ήδη δοθεί σε κάποια άλλη Ε.Π.Ε. και είναι σύμφωνη με τις απαιτήσεις του νόμου. Εάν η επιλεγμένη επωνυμία και διακριτικός τίτλος είναι αποδεκτός, θα δοθεί βεβαίωση ένας αύξων αριθμός κράτησης της επωνυμίας ο οποίος ισχύει για 2 μήνες.</a:t>
            </a:r>
            <a:endParaRPr lang="el-GR" altLang="el-GR" sz="900" dirty="0" smtClean="0"/>
          </a:p>
          <a:p>
            <a:pPr algn="just" eaLnBrk="1" hangingPunct="1">
              <a:lnSpc>
                <a:spcPct val="140000"/>
              </a:lnSpc>
              <a:spcBef>
                <a:spcPts val="1200"/>
              </a:spcBef>
              <a:buFont typeface="Wingdings 2" panose="05020102010507070707" pitchFamily="18" charset="2"/>
              <a:buChar char=""/>
            </a:pPr>
            <a:r>
              <a:rPr lang="el-GR" altLang="el-GR" sz="1600" dirty="0" smtClean="0"/>
              <a:t>Βήμα 3ο: </a:t>
            </a:r>
            <a:r>
              <a:rPr lang="el-GR" altLang="el-GR" sz="1600" b="1" dirty="0" smtClean="0"/>
              <a:t>Καταβολή στο Δικηγορικό Σύλλογο γραμμάτιο προείσπραξης </a:t>
            </a:r>
            <a:r>
              <a:rPr lang="el-GR" altLang="el-GR" sz="1600" dirty="0" smtClean="0"/>
              <a:t>για τον συμπράττοντα δικηγόρο ο οποίος θα παρίσταται στην υπογραφή του καταστατικού. Η παρουσία του δικηγόρου κατά την υπογραφή του καταστατικού Ε.Π.Ε. είναι υποχρεωτική από το νόμο (άρθρο 42, Ν.Δ. 3026/54). Η καταβολή γίνεται πριν την υπογραφή του καταστατικού ενώπιον συμβολαιογράφου.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Ε.Π.Ε. (2/4)</a:t>
            </a:r>
            <a:endParaRPr lang="el-GR" sz="2000" dirty="0"/>
          </a:p>
        </p:txBody>
      </p:sp>
      <p:sp>
        <p:nvSpPr>
          <p:cNvPr id="43011" name="Content Placeholder 2"/>
          <p:cNvSpPr>
            <a:spLocks noGrp="1"/>
          </p:cNvSpPr>
          <p:nvPr>
            <p:ph sz="quarter" idx="1"/>
          </p:nvPr>
        </p:nvSpPr>
        <p:spPr>
          <a:xfrm>
            <a:off x="914400" y="980728"/>
            <a:ext cx="7772400" cy="4572000"/>
          </a:xfrm>
        </p:spPr>
        <p:txBody>
          <a:bodyPr>
            <a:noAutofit/>
          </a:bodyPr>
          <a:lstStyle/>
          <a:p>
            <a:pPr algn="just" eaLnBrk="1" hangingPunct="1">
              <a:lnSpc>
                <a:spcPct val="150000"/>
              </a:lnSpc>
              <a:spcBef>
                <a:spcPts val="600"/>
              </a:spcBef>
              <a:buFont typeface="Wingdings 2" panose="05020102010507070707" pitchFamily="18" charset="2"/>
              <a:buChar char=""/>
            </a:pPr>
            <a:r>
              <a:rPr lang="el-GR" altLang="el-GR" sz="1400" dirty="0" smtClean="0"/>
              <a:t>Βήμα 4ο: </a:t>
            </a:r>
            <a:r>
              <a:rPr lang="el-GR" altLang="el-GR" sz="1400" b="1" dirty="0" smtClean="0"/>
              <a:t>Υπογραφή καταστατικού συστάσεως της Ε.Π.Ε ενώπιον συμβολαιογράφου </a:t>
            </a:r>
            <a:r>
              <a:rPr lang="el-GR" altLang="el-GR" sz="1400" dirty="0" smtClean="0"/>
              <a:t>(άρθρο 6 παρ.1 Ν. 3190/1955). Προσκόμιση του Σχεδίου Καταστατικού στο συμβολαιογράφο, καθώς και τα ΑΦΜ των μετόχων και τις ταυτότητές τους και το γραμμάτιο προείσπραξης από το Δικηγορικό Σύλλογο. Το καταστατικό υπογράφεται από τα ιδρυτικά μέλη της Ε.Π.Ε. και το δικηγόρο ο οποίος παρίσταται. Οι ιδρυτές μπορούν να παρίστανται και να υπογράψουν όλοι αυτοπροσώπως ή να αντιπροσωπευθούν με συμβολαιογραφικό πληρεξούσιο από άλλα πρόσωπα (συνιδρυτές ή τρίτους) που θα υπογράψουν αντί για αυτούς. Όταν μεταξύ των συνιδρυτών υπάρχουν και νομικά πρόσωπα, αυτά εξουσιοδοτούν, μέσω των αρμοδίων οργάνων τους, τα κατάλληλα φυσικά πρόσωπα (που βάσει καταστατικών διατάξεων, μπορούν να λάβουν τέτοια εξουσιοδότηση) για να παραστούν ενώπιον του συμβολαιογράφου και να υπογράψουν το καταστατικό. </a:t>
            </a:r>
            <a:endParaRPr lang="en-US" altLang="el-GR" sz="1400" dirty="0" smtClean="0"/>
          </a:p>
          <a:p>
            <a:pPr algn="just" eaLnBrk="1" hangingPunct="1">
              <a:lnSpc>
                <a:spcPct val="150000"/>
              </a:lnSpc>
              <a:spcBef>
                <a:spcPts val="600"/>
              </a:spcBef>
              <a:buFont typeface="Wingdings 2" panose="05020102010507070707" pitchFamily="18" charset="2"/>
              <a:buChar char=""/>
            </a:pPr>
            <a:r>
              <a:rPr lang="el-GR" altLang="el-GR" sz="1400" dirty="0" smtClean="0"/>
              <a:t>Βήμα 5ο: </a:t>
            </a:r>
            <a:r>
              <a:rPr lang="el-GR" altLang="el-GR" sz="1400" b="1" dirty="0" smtClean="0"/>
              <a:t>Προσκόμιση του υπογεγραμμένου καταστατικού της υπό σύσταση Ε.Π.Ε. στο οικείο Επιμελητήριο</a:t>
            </a:r>
            <a:r>
              <a:rPr lang="el-GR" altLang="el-GR" sz="1400" dirty="0" smtClean="0"/>
              <a:t> σε δύο αντίγραφα, μαζί με τον αύξοντα αριθμό κράτησης επωνυμίας (αν έχει δοθεί από το Επιμελητήριο τέτοιος αριθμός), δύο χαρτόσημα και μία αίτηση. Το επιμελητήριο, εφόσον ελέγξει την επωνυμία και το διακριτικό τίτλο, θεωρεί το καταστατικό για τον έλεγχο του δικαιώματος χρήσης της Επωνυμίας και Διακριτικού τίτλου.</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Ε.Π.Ε. (3/4)</a:t>
            </a:r>
            <a:endParaRPr lang="el-GR" sz="2000" dirty="0"/>
          </a:p>
        </p:txBody>
      </p:sp>
      <p:sp>
        <p:nvSpPr>
          <p:cNvPr id="44035" name="Content Placeholder 2"/>
          <p:cNvSpPr>
            <a:spLocks noGrp="1"/>
          </p:cNvSpPr>
          <p:nvPr>
            <p:ph sz="quarter" idx="1"/>
          </p:nvPr>
        </p:nvSpPr>
        <p:spPr>
          <a:xfrm>
            <a:off x="914400" y="836712"/>
            <a:ext cx="7772400" cy="4968552"/>
          </a:xfrm>
        </p:spPr>
        <p:txBody>
          <a:bodyPr>
            <a:noAutofit/>
          </a:bodyPr>
          <a:lstStyle/>
          <a:p>
            <a:pPr algn="just" eaLnBrk="1" hangingPunct="1">
              <a:spcBef>
                <a:spcPts val="1200"/>
              </a:spcBef>
              <a:buFont typeface="Wingdings 2" panose="05020102010507070707" pitchFamily="18" charset="2"/>
              <a:buChar char=""/>
            </a:pPr>
            <a:r>
              <a:rPr lang="el-GR" altLang="el-GR" sz="1400" dirty="0" smtClean="0"/>
              <a:t>Βήμα 6ο: </a:t>
            </a:r>
            <a:r>
              <a:rPr lang="el-GR" altLang="el-GR" sz="1400" b="1" dirty="0" smtClean="0"/>
              <a:t>Καταβολή του Φόρου Συγκέντρωσης Κεφαλαίου </a:t>
            </a:r>
            <a:r>
              <a:rPr lang="el-GR" altLang="el-GR" sz="1400" dirty="0" smtClean="0"/>
              <a:t>(ΦΣΚ) όπου απαιτείται, το οποίο ανέρχεται σε 1% επί του ύψους του μετοχικού κεφαλαίου. Επίσης, πληρώνεται και παράβολο δημοσίου και ΤΑΠΕΤ. Το παράβολο αυτό αφορά τη μετέπειτα δημοσίευση της ανακοίνωσης της εταιρείας από το Εθνικό Τυπογραφείο. Για την καταβολή του ΦΣΚ πρέπει να προσκομιστούν δύο αντίγραφα του καταστατικού (εκ των οποίων το ένα είναι αυτό που έχει θεωρηθεί από το Επιμελητήριο), επιταγή με το προδιαγραμμένο ποσό, δήλωση ΦΣΚ εις διπλούν. Το καταστατικό θα θεωρηθεί και θα επιστραφεί επίσης το διπλότυπο καταβολής και το ένα από τα δύο αντίγραφα της δήλωσης ΦΣΚ. </a:t>
            </a:r>
            <a:endParaRPr lang="en-US" altLang="el-GR" sz="1400" dirty="0" smtClean="0"/>
          </a:p>
          <a:p>
            <a:pPr algn="just" eaLnBrk="1" hangingPunct="1">
              <a:spcBef>
                <a:spcPts val="1200"/>
              </a:spcBef>
              <a:buFont typeface="Wingdings 2" panose="05020102010507070707" pitchFamily="18" charset="2"/>
              <a:buChar char=""/>
            </a:pPr>
            <a:r>
              <a:rPr lang="el-GR" altLang="el-GR" sz="1400" dirty="0" smtClean="0"/>
              <a:t>Βήμα 7ο: </a:t>
            </a:r>
            <a:r>
              <a:rPr lang="el-GR" altLang="el-GR" sz="1400" b="1" dirty="0" smtClean="0"/>
              <a:t>Θεώρηση καταστατικού στο Ταμείο Νομικών </a:t>
            </a:r>
            <a:r>
              <a:rPr lang="el-GR" altLang="el-GR" sz="1400" dirty="0" smtClean="0"/>
              <a:t>(από την Υπηρεσία Μιας Στάσης). </a:t>
            </a:r>
            <a:endParaRPr lang="en-US" altLang="el-GR" sz="1400" dirty="0" smtClean="0"/>
          </a:p>
          <a:p>
            <a:pPr algn="just" eaLnBrk="1" hangingPunct="1">
              <a:spcBef>
                <a:spcPts val="1200"/>
              </a:spcBef>
              <a:buFont typeface="Wingdings 2" panose="05020102010507070707" pitchFamily="18" charset="2"/>
              <a:buChar char=""/>
            </a:pPr>
            <a:r>
              <a:rPr lang="el-GR" altLang="el-GR" sz="1400" dirty="0" smtClean="0"/>
              <a:t>Βήμα 8ο: </a:t>
            </a:r>
            <a:r>
              <a:rPr lang="el-GR" altLang="el-GR" sz="1400" b="1" dirty="0" smtClean="0"/>
              <a:t>Κατάθεση στο Πρωτοδικείο Έδρας, </a:t>
            </a:r>
            <a:r>
              <a:rPr lang="el-GR" altLang="el-GR" sz="1400" dirty="0" smtClean="0"/>
              <a:t>μέσα σε ένα μήνα από την υπογραφή του καταστατικού της εταιρείας τα παρακάτω έγγραφα για την έγκριση της σύστασής της:</a:t>
            </a:r>
          </a:p>
          <a:p>
            <a:pPr lvl="1" algn="just" eaLnBrk="1" hangingPunct="1">
              <a:spcBef>
                <a:spcPts val="1200"/>
              </a:spcBef>
              <a:buClr>
                <a:schemeClr val="accent2">
                  <a:lumMod val="75000"/>
                </a:schemeClr>
              </a:buClr>
              <a:buFont typeface="Arial" panose="020B0604020202020204" pitchFamily="34" charset="0"/>
              <a:buChar char="•"/>
            </a:pPr>
            <a:r>
              <a:rPr lang="el-GR" altLang="el-GR" sz="1400" dirty="0" smtClean="0"/>
              <a:t>Δύο αντίγραφα του καταστατικού θεωρημένα από την αρμόδια ΔΟΥ για την καταβολή του ΦΣΚ και το οικείο επιμελητήριο για την επωνυμία,</a:t>
            </a:r>
          </a:p>
          <a:p>
            <a:pPr lvl="1" algn="just" eaLnBrk="1" hangingPunct="1">
              <a:spcBef>
                <a:spcPts val="1200"/>
              </a:spcBef>
              <a:buClr>
                <a:schemeClr val="accent2">
                  <a:lumMod val="75000"/>
                </a:schemeClr>
              </a:buClr>
              <a:buFont typeface="Arial" panose="020B0604020202020204" pitchFamily="34" charset="0"/>
              <a:buChar char="•"/>
            </a:pPr>
            <a:r>
              <a:rPr lang="el-GR" altLang="el-GR" sz="1400" dirty="0" smtClean="0"/>
              <a:t>Παράβολο και ΤΑΠΕΤ,</a:t>
            </a:r>
          </a:p>
          <a:p>
            <a:pPr lvl="1" algn="just" eaLnBrk="1" hangingPunct="1">
              <a:spcBef>
                <a:spcPts val="1200"/>
              </a:spcBef>
              <a:buClr>
                <a:schemeClr val="accent2">
                  <a:lumMod val="75000"/>
                </a:schemeClr>
              </a:buClr>
              <a:buFont typeface="Arial" panose="020B0604020202020204" pitchFamily="34" charset="0"/>
              <a:buChar char="•"/>
            </a:pPr>
            <a:r>
              <a:rPr lang="el-GR" altLang="el-GR" sz="1400" dirty="0" smtClean="0"/>
              <a:t>Περίληψη καταστατικού και </a:t>
            </a:r>
            <a:endParaRPr lang="en-US" altLang="el-GR" sz="1400" dirty="0" smtClean="0"/>
          </a:p>
          <a:p>
            <a:pPr lvl="1" algn="just" eaLnBrk="1" hangingPunct="1">
              <a:spcBef>
                <a:spcPts val="1200"/>
              </a:spcBef>
              <a:buClr>
                <a:schemeClr val="accent2">
                  <a:lumMod val="75000"/>
                </a:schemeClr>
              </a:buClr>
              <a:buFont typeface="Arial" panose="020B0604020202020204" pitchFamily="34" charset="0"/>
              <a:buChar char="•"/>
            </a:pPr>
            <a:r>
              <a:rPr lang="en-US" altLang="el-GR" sz="1400" dirty="0" smtClean="0"/>
              <a:t>A</a:t>
            </a:r>
            <a:r>
              <a:rPr lang="el-GR" altLang="el-GR" sz="1400" dirty="0" err="1" smtClean="0"/>
              <a:t>ίτηση</a:t>
            </a:r>
            <a:r>
              <a:rPr lang="el-GR" altLang="el-GR" sz="1400" dirty="0" smtClean="0"/>
              <a:t>.</a:t>
            </a:r>
          </a:p>
          <a:p>
            <a:pPr algn="just" eaLnBrk="1" hangingPunct="1">
              <a:spcBef>
                <a:spcPts val="1200"/>
              </a:spcBef>
            </a:pPr>
            <a:endParaRPr lang="el-GR" altLang="el-GR" sz="1400" dirty="0" smtClean="0"/>
          </a:p>
          <a:p>
            <a:pPr algn="just" eaLnBrk="1" hangingPunct="1">
              <a:spcBef>
                <a:spcPts val="1200"/>
              </a:spcBef>
            </a:pPr>
            <a:endParaRPr lang="el-GR" altLang="el-GR" sz="1400" b="1" dirty="0" smtClean="0"/>
          </a:p>
          <a:p>
            <a:pPr algn="just" eaLnBrk="1" hangingPunct="1">
              <a:spcBef>
                <a:spcPts val="1200"/>
              </a:spcBef>
            </a:pPr>
            <a:endParaRPr lang="el-GR" altLang="el-GR" sz="14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Ε.Π.Ε. (4/4)</a:t>
            </a:r>
            <a:endParaRPr lang="el-GR" sz="2000" dirty="0"/>
          </a:p>
        </p:txBody>
      </p:sp>
      <p:sp>
        <p:nvSpPr>
          <p:cNvPr id="3" name="Content Placeholder 2"/>
          <p:cNvSpPr>
            <a:spLocks noGrp="1"/>
          </p:cNvSpPr>
          <p:nvPr>
            <p:ph sz="quarter" idx="1"/>
          </p:nvPr>
        </p:nvSpPr>
        <p:spPr>
          <a:xfrm>
            <a:off x="832048" y="1268760"/>
            <a:ext cx="7772400" cy="4572000"/>
          </a:xfrm>
        </p:spPr>
        <p:txBody>
          <a:bodyPr>
            <a:noAutofit/>
          </a:bodyPr>
          <a:lstStyle/>
          <a:p>
            <a:pPr marL="446088" indent="4763" algn="just" eaLnBrk="1" fontAlgn="auto" hangingPunct="1">
              <a:lnSpc>
                <a:spcPct val="150000"/>
              </a:lnSpc>
              <a:spcBef>
                <a:spcPts val="1200"/>
              </a:spcBef>
              <a:spcAft>
                <a:spcPts val="0"/>
              </a:spcAft>
              <a:buFont typeface="Wingdings 2"/>
              <a:buNone/>
              <a:defRPr/>
            </a:pPr>
            <a:r>
              <a:rPr lang="el-GR" sz="1600" dirty="0" smtClean="0"/>
              <a:t>Στη </a:t>
            </a:r>
            <a:r>
              <a:rPr lang="el-GR" sz="1600" dirty="0"/>
              <a:t>συνέχεια, εκδίδεται η απόφαση με την οποία εγκρίνεται η σύσταση της εταιρείας και καταχωρείται στο Μητρώο Εταιρειών Περιορισμένης Ευθύνης</a:t>
            </a:r>
            <a:r>
              <a:rPr lang="el-GR" sz="1600" dirty="0" smtClean="0"/>
              <a:t>.</a:t>
            </a:r>
          </a:p>
          <a:p>
            <a:pPr marL="448056" indent="-384048" algn="just" eaLnBrk="1" fontAlgn="auto" hangingPunct="1">
              <a:lnSpc>
                <a:spcPct val="150000"/>
              </a:lnSpc>
              <a:spcBef>
                <a:spcPts val="1200"/>
              </a:spcBef>
              <a:spcAft>
                <a:spcPts val="0"/>
              </a:spcAft>
              <a:buFont typeface="Wingdings 2"/>
              <a:buChar char=""/>
              <a:defRPr/>
            </a:pPr>
            <a:r>
              <a:rPr lang="el-GR" sz="1600" dirty="0" smtClean="0"/>
              <a:t>Βήμα </a:t>
            </a:r>
            <a:r>
              <a:rPr lang="el-GR" sz="1600" dirty="0"/>
              <a:t>9ο: </a:t>
            </a:r>
            <a:r>
              <a:rPr lang="el-GR" sz="1600" b="1" dirty="0"/>
              <a:t>Αποστολή από την αρμόδια αρχή που εκδίδει την απόφαση έγκρισης της σύστασης της εταιρείας, στο Εθνικό Τυπογραφείο</a:t>
            </a:r>
            <a:r>
              <a:rPr lang="el-GR" sz="1600" dirty="0"/>
              <a:t> την ανακοίνωση για τη σύσταση της εταιρείας προς δημοσίευση στην Εφημερίδα της </a:t>
            </a:r>
            <a:r>
              <a:rPr lang="el-GR" sz="1600" dirty="0" smtClean="0"/>
              <a:t>Κυβερνήσεως</a:t>
            </a:r>
            <a:r>
              <a:rPr lang="en-US" sz="1600" dirty="0" smtClean="0"/>
              <a:t> </a:t>
            </a:r>
            <a:r>
              <a:rPr lang="el-GR" sz="1600" dirty="0"/>
              <a:t>(ΦΕΚ</a:t>
            </a:r>
            <a:r>
              <a:rPr lang="el-GR" sz="1600" dirty="0" smtClean="0"/>
              <a:t>).</a:t>
            </a:r>
          </a:p>
          <a:p>
            <a:pPr marL="448056" indent="-384048" algn="just" eaLnBrk="1" fontAlgn="auto" hangingPunct="1">
              <a:lnSpc>
                <a:spcPct val="150000"/>
              </a:lnSpc>
              <a:spcBef>
                <a:spcPts val="1200"/>
              </a:spcBef>
              <a:spcAft>
                <a:spcPts val="0"/>
              </a:spcAft>
              <a:buFont typeface="Wingdings 2"/>
              <a:buChar char=""/>
              <a:defRPr/>
            </a:pPr>
            <a:r>
              <a:rPr lang="el-GR" sz="1600" dirty="0" smtClean="0"/>
              <a:t>Βήμα </a:t>
            </a:r>
            <a:r>
              <a:rPr lang="el-GR" sz="1600" dirty="0"/>
              <a:t>10ο: </a:t>
            </a:r>
            <a:r>
              <a:rPr lang="el-GR" sz="1600" b="1" dirty="0"/>
              <a:t>Εγγραφή της εταιρείας στο Επιμελητήριο</a:t>
            </a:r>
            <a:r>
              <a:rPr lang="el-GR" sz="1600" dirty="0"/>
              <a:t> (προαιρετικά) εντός ορισμένης προθεσμίας και παραλαβή βεβαίωσης εγγραφής</a:t>
            </a:r>
            <a:r>
              <a:rPr lang="el-GR" sz="1600" dirty="0" smtClean="0"/>
              <a:t>.</a:t>
            </a:r>
            <a:endParaRPr lang="en-US" sz="1600" dirty="0" smtClean="0"/>
          </a:p>
          <a:p>
            <a:pPr marL="448056" indent="-384048" algn="just" eaLnBrk="1" fontAlgn="auto" hangingPunct="1">
              <a:lnSpc>
                <a:spcPct val="150000"/>
              </a:lnSpc>
              <a:spcBef>
                <a:spcPts val="1200"/>
              </a:spcBef>
              <a:spcAft>
                <a:spcPts val="0"/>
              </a:spcAft>
              <a:buFont typeface="Wingdings 2"/>
              <a:buChar char=""/>
              <a:defRPr/>
            </a:pPr>
            <a:r>
              <a:rPr lang="el-GR" sz="1600" dirty="0" smtClean="0"/>
              <a:t>Βήμα </a:t>
            </a:r>
            <a:r>
              <a:rPr lang="el-GR" sz="1600" dirty="0"/>
              <a:t>11ο: </a:t>
            </a:r>
            <a:r>
              <a:rPr lang="el-GR" sz="1600" b="1" dirty="0"/>
              <a:t>Έναρξη εργασιών στη Δ.Ο.Υ έδρας</a:t>
            </a:r>
            <a:r>
              <a:rPr lang="el-GR" sz="1600" dirty="0"/>
              <a:t> και πραγματοποίηση απαραίτητων διαδικασιών για τη θεώρηση βιβλίων και στοιχείων εντός ορισμένης προθεσμίας από την ημερομηνία όπου εκδίδεται από την αρμόδια αρχή η απόφαση σύστασης της εταιρείας.</a:t>
            </a:r>
            <a:endParaRPr lang="el-GR" sz="1600" dirty="0" smtClean="0"/>
          </a:p>
          <a:p>
            <a:pPr marL="448056" indent="-384048" algn="just" eaLnBrk="1" fontAlgn="auto" hangingPunct="1">
              <a:lnSpc>
                <a:spcPct val="150000"/>
              </a:lnSpc>
              <a:spcBef>
                <a:spcPts val="1200"/>
              </a:spcBef>
              <a:spcAft>
                <a:spcPts val="0"/>
              </a:spcAft>
              <a:buFont typeface="Wingdings 2"/>
              <a:buChar char=""/>
              <a:defRPr/>
            </a:pPr>
            <a:endParaRPr lang="el-GR" sz="16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60648"/>
            <a:ext cx="7772400" cy="724942"/>
          </a:xfrm>
        </p:spPr>
        <p:txBody>
          <a:bodyPr lIns="72000" rIns="36000">
            <a:noAutofit/>
          </a:bodyPr>
          <a:lstStyle/>
          <a:p>
            <a:pPr eaLnBrk="1" fontAlgn="auto" hangingPunct="1">
              <a:spcAft>
                <a:spcPts val="0"/>
              </a:spcAft>
              <a:defRPr/>
            </a:pPr>
            <a:r>
              <a:rPr lang="el-GR" sz="3600" dirty="0"/>
              <a:t>Ίδρυση</a:t>
            </a:r>
            <a:r>
              <a:rPr lang="el-GR" dirty="0"/>
              <a:t> </a:t>
            </a:r>
            <a:r>
              <a:rPr lang="el-GR" sz="3600" dirty="0"/>
              <a:t>– Σύσταση επιχείρησης</a:t>
            </a:r>
            <a:r>
              <a:rPr lang="el-GR" dirty="0"/>
              <a:t/>
            </a:r>
            <a:br>
              <a:rPr lang="el-GR" dirty="0"/>
            </a:br>
            <a:r>
              <a:rPr lang="el-GR" sz="1800" dirty="0" smtClean="0"/>
              <a:t>Διαδικασία Σύστασης Ι.Κ.Ε. (1/2)</a:t>
            </a:r>
            <a:endParaRPr lang="el-GR" sz="2000" dirty="0"/>
          </a:p>
        </p:txBody>
      </p:sp>
      <p:sp>
        <p:nvSpPr>
          <p:cNvPr id="46083" name="Content Placeholder 2"/>
          <p:cNvSpPr>
            <a:spLocks noGrp="1"/>
          </p:cNvSpPr>
          <p:nvPr>
            <p:ph sz="quarter" idx="1"/>
          </p:nvPr>
        </p:nvSpPr>
        <p:spPr>
          <a:xfrm>
            <a:off x="914400" y="1268760"/>
            <a:ext cx="7772400" cy="4824536"/>
          </a:xfrm>
        </p:spPr>
        <p:txBody>
          <a:bodyPr>
            <a:noAutofit/>
          </a:bodyPr>
          <a:lstStyle/>
          <a:p>
            <a:pPr algn="just" eaLnBrk="1" hangingPunct="1">
              <a:lnSpc>
                <a:spcPct val="100000"/>
              </a:lnSpc>
              <a:spcBef>
                <a:spcPts val="600"/>
              </a:spcBef>
              <a:buFont typeface="Wingdings 2" panose="05020102010507070707" pitchFamily="18" charset="2"/>
              <a:buChar char=""/>
            </a:pPr>
            <a:r>
              <a:rPr lang="el-GR" altLang="el-GR" sz="1400" dirty="0" smtClean="0"/>
              <a:t>Βήμα 1ο: </a:t>
            </a:r>
            <a:r>
              <a:rPr lang="el-GR" altLang="el-GR" sz="1400" b="1" dirty="0" smtClean="0"/>
              <a:t>Σύνταξη Καταστατικού </a:t>
            </a:r>
            <a:r>
              <a:rPr lang="el-GR" altLang="el-GR" sz="1400" dirty="0" smtClean="0"/>
              <a:t>της εταιρείας το οποίο αποτελεί το νομικό έγγραφο σύστασής της αλλά και επίσης προδιαγράφει και όλα τα βασικά θέματα που αφορούν στις σχέσεις των εταίρων, στη διοίκηση της εταιρείας, σε θέματα που αφορούν στη διάρκεια ζωής της αλλά και στη διάλυσής της. Σύμφωνα με το άρθρο 50 του ν. 4072/2012 το καταστατικό της Ι.Κ.Ε. πρέπει να περιέχει τουλάχιστον:</a:t>
            </a:r>
          </a:p>
          <a:p>
            <a:pPr lvl="1" algn="just" eaLnBrk="1" hangingPunct="1">
              <a:lnSpc>
                <a:spcPct val="100000"/>
              </a:lnSpc>
              <a:spcBef>
                <a:spcPts val="600"/>
              </a:spcBef>
            </a:pPr>
            <a:r>
              <a:rPr lang="el-GR" altLang="el-GR" sz="1400" dirty="0" smtClean="0"/>
              <a:t>το ονοματεπώνυμο, τη διεύθυνση κατοικίας και την τυχόν ηλεκτρονική διεύθυνση των εταίρων. Εάν η εταιρεία συστήνεται ως μονοπρόσωπη, το όνομα του μοναδικού εταίρου υποβάλλεται σε δημοσιότητα δια του Γ.Ε.ΜΗ. (άρθρο 43 παρ. 4)</a:t>
            </a:r>
          </a:p>
          <a:p>
            <a:pPr lvl="1" algn="just" eaLnBrk="1" hangingPunct="1">
              <a:lnSpc>
                <a:spcPct val="100000"/>
              </a:lnSpc>
              <a:spcBef>
                <a:spcPts val="600"/>
              </a:spcBef>
            </a:pPr>
            <a:r>
              <a:rPr lang="el-GR" altLang="el-GR" sz="1400" dirty="0" smtClean="0"/>
              <a:t>την εταιρική επωνυμία (άρθρο 44)</a:t>
            </a:r>
          </a:p>
          <a:p>
            <a:pPr lvl="1" algn="just" eaLnBrk="1" hangingPunct="1">
              <a:lnSpc>
                <a:spcPct val="100000"/>
              </a:lnSpc>
              <a:spcBef>
                <a:spcPts val="600"/>
              </a:spcBef>
            </a:pPr>
            <a:r>
              <a:rPr lang="el-GR" altLang="el-GR" sz="1400" dirty="0" smtClean="0"/>
              <a:t>την έδρα της εταιρείας, τον σκοπό της, την ιδιότητά της ως Ιδιωτική Κεφαλαιουχική Εταιρεία</a:t>
            </a:r>
          </a:p>
          <a:p>
            <a:pPr lvl="1" algn="just" eaLnBrk="1" hangingPunct="1">
              <a:lnSpc>
                <a:spcPct val="100000"/>
              </a:lnSpc>
              <a:spcBef>
                <a:spcPts val="600"/>
              </a:spcBef>
            </a:pPr>
            <a:r>
              <a:rPr lang="el-GR" altLang="el-GR" sz="1400" dirty="0" smtClean="0"/>
              <a:t>Τις εισφορές των εταίρων κατά κατηγορία εισφορών και την αξία τούτων (άρθρα 77 έως και 79)</a:t>
            </a:r>
          </a:p>
          <a:p>
            <a:pPr lvl="1" algn="just" eaLnBrk="1" hangingPunct="1">
              <a:lnSpc>
                <a:spcPct val="100000"/>
              </a:lnSpc>
              <a:spcBef>
                <a:spcPts val="600"/>
              </a:spcBef>
            </a:pPr>
            <a:r>
              <a:rPr lang="el-GR" altLang="el-GR" sz="1400" dirty="0" smtClean="0"/>
              <a:t>το κεφάλαιο της εταιρείας, το συνολικό αριθμό των εταιρικών μεριδίων.</a:t>
            </a:r>
          </a:p>
          <a:p>
            <a:pPr lvl="1" algn="just" eaLnBrk="1" hangingPunct="1">
              <a:lnSpc>
                <a:spcPct val="100000"/>
              </a:lnSpc>
              <a:spcBef>
                <a:spcPts val="600"/>
              </a:spcBef>
            </a:pPr>
            <a:r>
              <a:rPr lang="el-GR" altLang="el-GR" sz="1400" dirty="0" smtClean="0"/>
              <a:t>τον αρχικό αριθμό των μεριδίων κάθε εταίρου και το είδος της εισφοράς που αυτά εκπροσωπούν</a:t>
            </a:r>
          </a:p>
          <a:p>
            <a:pPr lvl="1" algn="just" eaLnBrk="1" hangingPunct="1">
              <a:lnSpc>
                <a:spcPct val="100000"/>
              </a:lnSpc>
              <a:spcBef>
                <a:spcPts val="600"/>
              </a:spcBef>
            </a:pPr>
            <a:r>
              <a:rPr lang="el-GR" altLang="el-GR" sz="1400" dirty="0" smtClean="0"/>
              <a:t>τον τρόπο διαχείρισης και εκπροσώπησης της εταιρείας (άρθρα 55 έως και 64)</a:t>
            </a:r>
          </a:p>
          <a:p>
            <a:pPr lvl="1" algn="just" eaLnBrk="1" hangingPunct="1">
              <a:lnSpc>
                <a:spcPct val="100000"/>
              </a:lnSpc>
              <a:spcBef>
                <a:spcPts val="600"/>
              </a:spcBef>
            </a:pPr>
            <a:r>
              <a:rPr lang="el-GR" altLang="el-GR" sz="1400" dirty="0" smtClean="0"/>
              <a:t>τη διάρκεια της εταιρείας (άρθρο 46). Επισημαίνεται ότι εάν στο καταστατικό δεν αναφέρεται διάρκεια, η εταιρεία διαρκεί δώδεκα έτη από την σύστασή της.</a:t>
            </a:r>
            <a:endParaRPr lang="en-US" altLang="el-GR" sz="1400" dirty="0" smtClean="0"/>
          </a:p>
          <a:p>
            <a:pPr algn="just" eaLnBrk="1" hangingPunct="1">
              <a:lnSpc>
                <a:spcPct val="100000"/>
              </a:lnSpc>
              <a:spcBef>
                <a:spcPts val="600"/>
              </a:spcBef>
            </a:pPr>
            <a:endParaRPr lang="el-GR" altLang="el-GR" sz="14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55786"/>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Ι.Κ.Ε. (2/2)</a:t>
            </a:r>
            <a:endParaRPr lang="el-GR" sz="2000" dirty="0"/>
          </a:p>
        </p:txBody>
      </p:sp>
      <p:sp>
        <p:nvSpPr>
          <p:cNvPr id="47107" name="Content Placeholder 2"/>
          <p:cNvSpPr>
            <a:spLocks noGrp="1"/>
          </p:cNvSpPr>
          <p:nvPr>
            <p:ph sz="quarter" idx="1"/>
          </p:nvPr>
        </p:nvSpPr>
        <p:spPr>
          <a:xfrm>
            <a:off x="914400" y="1124744"/>
            <a:ext cx="7772400" cy="5040560"/>
          </a:xfrm>
        </p:spPr>
        <p:txBody>
          <a:bodyPr>
            <a:normAutofit fontScale="92500" lnSpcReduction="20000"/>
          </a:bodyPr>
          <a:lstStyle/>
          <a:p>
            <a:pPr algn="just">
              <a:lnSpc>
                <a:spcPct val="140000"/>
              </a:lnSpc>
              <a:spcBef>
                <a:spcPts val="1200"/>
              </a:spcBef>
              <a:buFont typeface="Wingdings 2" panose="05020102010507070707" pitchFamily="18" charset="2"/>
              <a:buChar char=""/>
            </a:pPr>
            <a:r>
              <a:rPr lang="el-GR" altLang="el-GR" sz="1600" dirty="0"/>
              <a:t>Βήμα 2ο: </a:t>
            </a:r>
            <a:r>
              <a:rPr lang="el-GR" altLang="el-GR" sz="1600" b="1" dirty="0"/>
              <a:t>Επικοινωνία με δικηγόρο για τυχόν απορίες και υποστήριξη κατά τη σύσταση της εταιρείας</a:t>
            </a:r>
          </a:p>
          <a:p>
            <a:pPr algn="just" eaLnBrk="1" hangingPunct="1">
              <a:lnSpc>
                <a:spcPct val="140000"/>
              </a:lnSpc>
              <a:spcBef>
                <a:spcPts val="1200"/>
              </a:spcBef>
              <a:buFont typeface="Wingdings 2" panose="05020102010507070707" pitchFamily="18" charset="2"/>
              <a:buChar char=""/>
            </a:pPr>
            <a:r>
              <a:rPr lang="el-GR" altLang="el-GR" sz="1600" dirty="0" smtClean="0"/>
              <a:t>Βήμα 3ο: </a:t>
            </a:r>
            <a:r>
              <a:rPr lang="el-GR" altLang="el-GR" sz="1600" b="1" dirty="0" smtClean="0"/>
              <a:t>Εύρεση χώρου εγκατάστασης της επιχείρησης. </a:t>
            </a:r>
            <a:r>
              <a:rPr lang="el-GR" altLang="el-GR" sz="1600" dirty="0" smtClean="0"/>
              <a:t>Ο χώρος αυτός θα είναι η επαγγελματική έδρα και θα είναι στο δήμο που αναφέρεται στο καταστατικό (άρθρο 45) και αρκεί μόνο να υποβληθεί υπεύθυνη δήλωση της διεύθυνσης, για την εγκατάσταση της εταιρείας, με θεωρημένο το γνήσιο της υπογραφής του υπόχρεου.</a:t>
            </a:r>
            <a:endParaRPr lang="en-US" altLang="el-GR" sz="1600" dirty="0" smtClean="0"/>
          </a:p>
          <a:p>
            <a:pPr algn="just" eaLnBrk="1" hangingPunct="1">
              <a:lnSpc>
                <a:spcPct val="140000"/>
              </a:lnSpc>
              <a:spcBef>
                <a:spcPts val="1200"/>
              </a:spcBef>
              <a:buFont typeface="Wingdings 2" panose="05020102010507070707" pitchFamily="18" charset="2"/>
              <a:buChar char=""/>
            </a:pPr>
            <a:r>
              <a:rPr lang="el-GR" altLang="el-GR" sz="1600" dirty="0" smtClean="0"/>
              <a:t>Βήμα 4ο: </a:t>
            </a:r>
            <a:r>
              <a:rPr lang="el-GR" altLang="el-GR" sz="1600" b="1" dirty="0" smtClean="0"/>
              <a:t>Φορολογική ενημερότητα. </a:t>
            </a:r>
            <a:r>
              <a:rPr lang="el-GR" altLang="el-GR" sz="1600" dirty="0" smtClean="0"/>
              <a:t>Φορολογικά ενήμεροι πρέπει να είναι όλοι οι ιδρυτές/μέλη και ο διαχειριστής/ες της Ι.Κ.Ε. Σε περίπτωση που αυτό δεν συμβεί είτε θα κληθούν να το πράξουν σε επόμενο στάδιο από την Υπηρεσία Μιας Στάσης είτε, εφόσον δεν συμβεί δεν θα μπορεί να ιδρυθεί η εταιρεία.</a:t>
            </a:r>
            <a:endParaRPr lang="en-US" altLang="el-GR" sz="1600" dirty="0" smtClean="0"/>
          </a:p>
          <a:p>
            <a:pPr eaLnBrk="1" hangingPunct="1">
              <a:lnSpc>
                <a:spcPct val="140000"/>
              </a:lnSpc>
              <a:spcBef>
                <a:spcPts val="1200"/>
              </a:spcBef>
              <a:buFont typeface="Wingdings 2" panose="05020102010507070707" pitchFamily="18" charset="2"/>
              <a:buChar char=""/>
            </a:pPr>
            <a:r>
              <a:rPr lang="el-GR" altLang="el-GR" sz="1600" dirty="0" smtClean="0"/>
              <a:t>Βήμα 5ο: </a:t>
            </a:r>
            <a:r>
              <a:rPr lang="el-GR" altLang="el-GR" sz="1600" b="1" dirty="0" smtClean="0"/>
              <a:t>Καθορισμός αντιπροσώπου</a:t>
            </a:r>
            <a:r>
              <a:rPr lang="el-GR" altLang="el-GR" sz="1600" dirty="0" smtClean="0"/>
              <a:t> επιχείρησης ο οποίος θα είναι υπεύθυνος για τις διαδικασίες σύστασης της εταιρείας.</a:t>
            </a:r>
            <a:endParaRPr lang="en-US" altLang="el-GR" sz="1600" dirty="0" smtClean="0"/>
          </a:p>
          <a:p>
            <a:pPr eaLnBrk="1" hangingPunct="1">
              <a:lnSpc>
                <a:spcPct val="140000"/>
              </a:lnSpc>
              <a:spcBef>
                <a:spcPts val="1200"/>
              </a:spcBef>
              <a:buFont typeface="Wingdings 2" panose="05020102010507070707" pitchFamily="18" charset="2"/>
              <a:buChar char=""/>
            </a:pPr>
            <a:r>
              <a:rPr lang="el-GR" altLang="el-GR" sz="1600" dirty="0" smtClean="0"/>
              <a:t>Βήμα 6ο: </a:t>
            </a:r>
            <a:r>
              <a:rPr lang="el-GR" altLang="el-GR" sz="1600" b="1" dirty="0" smtClean="0"/>
              <a:t>Ασφάλιση</a:t>
            </a:r>
            <a:r>
              <a:rPr lang="el-GR" altLang="el-GR" sz="1600" dirty="0" smtClean="0"/>
              <a:t> των διαχειριστών της Ι.Κ.Ε που ορίστηκαν με το καταστατικό ή με απόφαση των εταίρων και του μοναδικού εταίρου μονοπρόσωπης στο ΟΑΕΕ.</a:t>
            </a:r>
            <a:endParaRPr lang="en-US" altLang="el-GR" sz="1600" dirty="0" smtClean="0"/>
          </a:p>
          <a:p>
            <a:pPr eaLnBrk="1" hangingPunct="1">
              <a:lnSpc>
                <a:spcPct val="140000"/>
              </a:lnSpc>
              <a:spcBef>
                <a:spcPts val="1200"/>
              </a:spcBef>
              <a:buFont typeface="Wingdings 2" panose="05020102010507070707" pitchFamily="18" charset="2"/>
              <a:buChar char=""/>
            </a:pPr>
            <a:r>
              <a:rPr lang="el-GR" altLang="el-GR" sz="1600" dirty="0" smtClean="0"/>
              <a:t>Βήμα 7ο: </a:t>
            </a:r>
            <a:r>
              <a:rPr lang="el-GR" altLang="el-GR" sz="1600" b="1" dirty="0" smtClean="0"/>
              <a:t>Επικοινωνία με την Υπηρεσία Μίας Στάσης</a:t>
            </a:r>
            <a:r>
              <a:rPr lang="el-GR" altLang="el-GR" sz="1600" dirty="0" smtClean="0"/>
              <a:t>.</a:t>
            </a:r>
            <a:endParaRPr lang="el-GR" altLang="el-GR" sz="1600" b="1"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Α.Ε. (1/5)</a:t>
            </a:r>
            <a:endParaRPr lang="el-GR" sz="2000" dirty="0"/>
          </a:p>
        </p:txBody>
      </p:sp>
      <p:sp>
        <p:nvSpPr>
          <p:cNvPr id="3" name="Content Placeholder 2"/>
          <p:cNvSpPr>
            <a:spLocks noGrp="1"/>
          </p:cNvSpPr>
          <p:nvPr>
            <p:ph sz="quarter" idx="1"/>
          </p:nvPr>
        </p:nvSpPr>
        <p:spPr>
          <a:xfrm>
            <a:off x="914400" y="1161256"/>
            <a:ext cx="7772400" cy="4572000"/>
          </a:xfrm>
        </p:spPr>
        <p:txBody>
          <a:bodyPr>
            <a:noAutofit/>
          </a:bodyPr>
          <a:lstStyle/>
          <a:p>
            <a:pPr marL="448056" indent="-384048" algn="just" eaLnBrk="1" fontAlgn="auto" hangingPunct="1">
              <a:spcBef>
                <a:spcPts val="1200"/>
              </a:spcBef>
              <a:spcAft>
                <a:spcPts val="0"/>
              </a:spcAft>
              <a:buFont typeface="Wingdings 2"/>
              <a:buChar char=""/>
              <a:defRPr/>
            </a:pPr>
            <a:r>
              <a:rPr lang="el-GR" sz="1400" dirty="0"/>
              <a:t>Βήμα 1ο: </a:t>
            </a:r>
            <a:r>
              <a:rPr lang="el-GR" sz="1400" b="1" dirty="0"/>
              <a:t>Σύνταξη Σχεδίου Καταστατικού </a:t>
            </a:r>
            <a:r>
              <a:rPr lang="el-GR" sz="1400" dirty="0"/>
              <a:t>της εταιρείας το οποίο</a:t>
            </a:r>
            <a:r>
              <a:rPr lang="el-GR" sz="1400" b="1" dirty="0"/>
              <a:t> </a:t>
            </a:r>
            <a:r>
              <a:rPr lang="el-GR" sz="1400" dirty="0"/>
              <a:t>αποτελεί το νομικό έγγραφο της συστάσεως της εταιρείας, αλλά επίσης προδιαγράφει και όλα τα βασικά θέματα που αφορούν στις σχέσεις των μετόχων, στη διοίκηση της εταιρείας, σε θέματα που αφορούν τη διάρκεια ζωής της αλλά και τη διάλυσή της</a:t>
            </a:r>
            <a:r>
              <a:rPr lang="el-GR" sz="1400" dirty="0" smtClean="0"/>
              <a:t>.</a:t>
            </a:r>
            <a:endParaRPr lang="en-US" sz="1400" dirty="0" smtClean="0"/>
          </a:p>
          <a:p>
            <a:pPr marL="448056" indent="-384048" algn="just" eaLnBrk="1" fontAlgn="auto" hangingPunct="1">
              <a:spcBef>
                <a:spcPts val="1200"/>
              </a:spcBef>
              <a:spcAft>
                <a:spcPts val="0"/>
              </a:spcAft>
              <a:buFont typeface="Wingdings 2"/>
              <a:buChar char=""/>
              <a:defRPr/>
            </a:pPr>
            <a:r>
              <a:rPr lang="el-GR" sz="1400" dirty="0" smtClean="0"/>
              <a:t>Βήμα </a:t>
            </a:r>
            <a:r>
              <a:rPr lang="el-GR" sz="1400" dirty="0"/>
              <a:t>2ο: Απόκτηση </a:t>
            </a:r>
            <a:r>
              <a:rPr lang="el-GR" sz="1400" b="1" dirty="0"/>
              <a:t>«Βεβαίωσης Προέγκρισης Επωνυμίας»</a:t>
            </a:r>
            <a:r>
              <a:rPr lang="el-GR" sz="1400" dirty="0"/>
              <a:t>  από το οικείο Επιμελητήριο βεβαιώνοντας πως η επωνυμία και διακριτός τίτλος που </a:t>
            </a:r>
            <a:r>
              <a:rPr lang="el-GR" sz="1400" dirty="0" smtClean="0"/>
              <a:t>έχει </a:t>
            </a:r>
            <a:r>
              <a:rPr lang="el-GR" sz="1400" dirty="0"/>
              <a:t>επιλεγεί για την επιχείρηση δεν έχει ήδη δοθεί σε κάποια άλλη Α.Ε. και είναι σύμφωνη με τις απαιτήσεις του νόμου. Εάν η επιλεγμένη επωνυμία και διακριτικός τίτλος είναι αποδεκτός, θα δοθεί βεβαίωση ένας αύξων αριθμός κράτησης της επωνυμίας ο οποίος ισχύει για 2 μήνες</a:t>
            </a:r>
            <a:r>
              <a:rPr lang="el-GR" sz="1400" dirty="0" smtClean="0"/>
              <a:t>.</a:t>
            </a:r>
          </a:p>
          <a:p>
            <a:pPr marL="450850" indent="0" algn="just" eaLnBrk="1" fontAlgn="auto" hangingPunct="1">
              <a:spcBef>
                <a:spcPts val="1200"/>
              </a:spcBef>
              <a:spcAft>
                <a:spcPts val="0"/>
              </a:spcAft>
              <a:buFont typeface="Wingdings 2"/>
              <a:buNone/>
              <a:defRPr/>
            </a:pPr>
            <a:r>
              <a:rPr lang="el-GR" sz="1400" dirty="0" smtClean="0"/>
              <a:t>(</a:t>
            </a:r>
            <a:r>
              <a:rPr lang="el-GR" sz="1400" dirty="0"/>
              <a:t>Το στάδιο αυτό της Προέγκρισης Επωνυμίας, δεν είναι υποχρεωτικό αλλά είναι χρήσιμο να γίνει πριν τη σύνταξη και υπογραφή του καταστατικού, για να βεβαιωθείτε ότι η επωνυμία που επιλέξατε είναι δεκτή και να μην χρειαστεί να κάνετε αλλαγές στο καταστατικό</a:t>
            </a:r>
            <a:r>
              <a:rPr lang="el-GR" sz="1400" dirty="0" smtClean="0"/>
              <a:t>.)</a:t>
            </a:r>
            <a:endParaRPr lang="en-US" sz="1400" dirty="0" smtClean="0"/>
          </a:p>
          <a:p>
            <a:pPr marL="448056" indent="-384048" algn="just" eaLnBrk="1" fontAlgn="auto" hangingPunct="1">
              <a:spcBef>
                <a:spcPts val="1200"/>
              </a:spcBef>
              <a:spcAft>
                <a:spcPts val="0"/>
              </a:spcAft>
              <a:buFont typeface="Wingdings 2"/>
              <a:buChar char=""/>
              <a:defRPr/>
            </a:pPr>
            <a:r>
              <a:rPr lang="el-GR" sz="1400" dirty="0" smtClean="0"/>
              <a:t>Βήμα </a:t>
            </a:r>
            <a:r>
              <a:rPr lang="el-GR" sz="1400" dirty="0"/>
              <a:t>3ο: </a:t>
            </a:r>
            <a:r>
              <a:rPr lang="el-GR" sz="1400" b="1" dirty="0"/>
              <a:t>Καταβολή στο Δικηγορικό Σύλλογο</a:t>
            </a:r>
            <a:r>
              <a:rPr lang="el-GR" sz="1400" dirty="0"/>
              <a:t> </a:t>
            </a:r>
            <a:r>
              <a:rPr lang="el-GR" sz="1400" b="1" dirty="0"/>
              <a:t>γραμμάτιο</a:t>
            </a:r>
            <a:r>
              <a:rPr lang="el-GR" sz="1400" dirty="0"/>
              <a:t> </a:t>
            </a:r>
            <a:r>
              <a:rPr lang="el-GR" sz="1400" b="1" dirty="0"/>
              <a:t>προείσπραξης</a:t>
            </a:r>
            <a:r>
              <a:rPr lang="el-GR" sz="1400" dirty="0"/>
              <a:t> για τον συμπράττοντα δικηγόρο ο οποίος θα παρίσταται στην υπογραφή του καταστατικού. Η παρουσία του δικηγόρου κατά την υπογραφή του καταστατικού Ανώνυμης Εταιρείας είναι υποχρεωτική από το νόμο.</a:t>
            </a:r>
          </a:p>
          <a:p>
            <a:pPr marL="450850" indent="0" algn="just" eaLnBrk="1" fontAlgn="auto" hangingPunct="1">
              <a:spcBef>
                <a:spcPts val="1200"/>
              </a:spcBef>
              <a:spcAft>
                <a:spcPts val="0"/>
              </a:spcAft>
              <a:buFont typeface="Wingdings 2"/>
              <a:buNone/>
              <a:defRPr/>
            </a:pPr>
            <a:endParaRPr lang="el-GR"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914400" y="619894"/>
            <a:ext cx="7772400" cy="864890"/>
          </a:xfrm>
        </p:spPr>
        <p:txBody>
          <a:bodyPr lIns="72000" rIns="36000">
            <a:normAutofit fontScale="90000"/>
          </a:bodyPr>
          <a:lstStyle/>
          <a:p>
            <a:pPr eaLnBrk="1" fontAlgn="auto" hangingPunct="1">
              <a:spcAft>
                <a:spcPts val="0"/>
              </a:spcAft>
              <a:defRPr/>
            </a:pPr>
            <a:r>
              <a:rPr lang="el-GR" sz="4000" dirty="0">
                <a:latin typeface="+mn-lt"/>
              </a:rPr>
              <a:t>Εισαγωγή στο περιβάλλον λειτουργίας μιας επιχείρησης – </a:t>
            </a:r>
            <a:r>
              <a:rPr lang="el-GR" dirty="0">
                <a:latin typeface="+mn-lt"/>
              </a:rPr>
              <a:t/>
            </a:r>
            <a:br>
              <a:rPr lang="el-GR" dirty="0">
                <a:latin typeface="+mn-lt"/>
              </a:rPr>
            </a:br>
            <a:r>
              <a:rPr lang="el-GR" sz="2000" dirty="0" smtClean="0">
                <a:latin typeface="+mn-lt"/>
              </a:rPr>
              <a:t>Βασικές έννοιες και ορισμοί (2/</a:t>
            </a:r>
            <a:r>
              <a:rPr lang="en-US" sz="2000" dirty="0" smtClean="0">
                <a:latin typeface="+mn-lt"/>
              </a:rPr>
              <a:t>7</a:t>
            </a:r>
            <a:r>
              <a:rPr lang="el-GR" sz="2000" dirty="0" smtClean="0">
                <a:latin typeface="+mn-lt"/>
              </a:rPr>
              <a:t>)</a:t>
            </a:r>
            <a:endParaRPr lang="el-GR" sz="2000" dirty="0">
              <a:latin typeface="+mn-lt"/>
            </a:endParaRPr>
          </a:p>
        </p:txBody>
      </p:sp>
      <p:sp>
        <p:nvSpPr>
          <p:cNvPr id="3" name="Content Placeholder 2"/>
          <p:cNvSpPr>
            <a:spLocks noGrp="1"/>
          </p:cNvSpPr>
          <p:nvPr>
            <p:ph sz="quarter" idx="1"/>
          </p:nvPr>
        </p:nvSpPr>
        <p:spPr>
          <a:xfrm>
            <a:off x="899592" y="2060848"/>
            <a:ext cx="7776864" cy="3600399"/>
          </a:xfrm>
        </p:spPr>
        <p:txBody>
          <a:bodyPr>
            <a:noAutofit/>
          </a:bodyPr>
          <a:lstStyle/>
          <a:p>
            <a:pPr marL="448056" indent="-384048" algn="just" eaLnBrk="1" fontAlgn="auto" hangingPunct="1">
              <a:lnSpc>
                <a:spcPct val="140000"/>
              </a:lnSpc>
              <a:spcAft>
                <a:spcPts val="0"/>
              </a:spcAft>
              <a:buFont typeface="+mj-lt"/>
              <a:buAutoNum type="arabicPeriod"/>
              <a:defRPr/>
            </a:pPr>
            <a:r>
              <a:rPr lang="el-GR" sz="1400" b="1" dirty="0" smtClean="0"/>
              <a:t>Παραγωγική </a:t>
            </a:r>
            <a:r>
              <a:rPr lang="el-GR" sz="1400" b="1" dirty="0"/>
              <a:t>Λειτουργία</a:t>
            </a:r>
          </a:p>
          <a:p>
            <a:pPr marL="64008" indent="0" algn="just" eaLnBrk="1" fontAlgn="auto" hangingPunct="1">
              <a:lnSpc>
                <a:spcPct val="140000"/>
              </a:lnSpc>
              <a:spcAft>
                <a:spcPts val="0"/>
              </a:spcAft>
              <a:buFont typeface="Wingdings 2"/>
              <a:buNone/>
              <a:defRPr/>
            </a:pPr>
            <a:r>
              <a:rPr lang="el-GR" sz="1400" dirty="0"/>
              <a:t>Είναι η πιο βασική λειτουργία της επιχείρησης καθώς αποτελείται από ένα σύνολο ενεργειών οι οποίες συνδέονται άμεσα με την παραγωγή προϊόντων και υπηρεσιών. Τέτοιες ενέργειες συνήθως είναι η επεξεργασία υλικών ή πληροφοριών, η χρήση και συντήρηση των μέσων για την παραγωγή των προϊόντων ή των υπηρεσιών, ο έλεγχος της ποιότητας των παραγόμενων αγαθών κτλ. </a:t>
            </a:r>
          </a:p>
          <a:p>
            <a:pPr marL="448056" indent="-384048" algn="just" eaLnBrk="1" fontAlgn="auto" hangingPunct="1">
              <a:lnSpc>
                <a:spcPct val="140000"/>
              </a:lnSpc>
              <a:spcAft>
                <a:spcPts val="0"/>
              </a:spcAft>
              <a:buFont typeface="+mj-lt"/>
              <a:buAutoNum type="arabicPeriod" startAt="2"/>
              <a:defRPr/>
            </a:pPr>
            <a:r>
              <a:rPr lang="el-GR" sz="1400" b="1" dirty="0" smtClean="0"/>
              <a:t>Εμπορική </a:t>
            </a:r>
            <a:r>
              <a:rPr lang="el-GR" sz="1400" b="1" dirty="0"/>
              <a:t>λειτουργία</a:t>
            </a:r>
          </a:p>
          <a:p>
            <a:pPr marL="64008" indent="0" algn="just" eaLnBrk="1" fontAlgn="auto" hangingPunct="1">
              <a:lnSpc>
                <a:spcPct val="140000"/>
              </a:lnSpc>
              <a:spcAft>
                <a:spcPts val="0"/>
              </a:spcAft>
              <a:buFont typeface="Wingdings 2"/>
              <a:buNone/>
              <a:defRPr/>
            </a:pPr>
            <a:r>
              <a:rPr lang="el-GR" sz="1400" dirty="0"/>
              <a:t>Αποτελείται από όλες τις ενέργειες οι οποίες είναι απαραίτητες, προκειμένου η επιχείρηση να διαθέτει τα προϊόντα της ή τις υπηρεσίες της στην αγορά. Οι ενέργειες αυτές συνήθως είναι: η έρευνα των αναγκών των καταναλωτών, ο σχεδιασμός προϊόντων ή υπηρεσιών που ικανοποιούν τις ανάγκες των καταναλωτών, η προβολή και η προώθηση των προϊόντων ή υπηρεσιών, η πώληση και η διανομή. Η εμπορική λειτουργία εκφράζεται κυρίως με τις σύγχρονες έννοιες του Μάρκετινγκ και των πωλήσεων</a:t>
            </a:r>
            <a:r>
              <a:rPr lang="el-GR" sz="1400" dirty="0" smtClean="0"/>
              <a:t>.</a:t>
            </a:r>
            <a:endParaRPr lang="el-GR" sz="1400" dirty="0"/>
          </a:p>
        </p:txBody>
      </p:sp>
      <p:sp>
        <p:nvSpPr>
          <p:cNvPr id="12292" name="Rectangle 1"/>
          <p:cNvSpPr>
            <a:spLocks noChangeArrowheads="1"/>
          </p:cNvSpPr>
          <p:nvPr/>
        </p:nvSpPr>
        <p:spPr bwMode="auto">
          <a:xfrm>
            <a:off x="899592" y="1547500"/>
            <a:ext cx="48577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0000"/>
              <a:buFont typeface="Wingdings 2" panose="05020102010507070707" pitchFamily="18" charset="2"/>
              <a:buChar char=""/>
              <a:defRPr sz="2400">
                <a:solidFill>
                  <a:schemeClr val="tx1"/>
                </a:solidFill>
                <a:latin typeface="Century Gothic" panose="020B0502020202020204" pitchFamily="34" charset="0"/>
              </a:defRPr>
            </a:lvl1pPr>
            <a:lvl2pPr marL="742950" indent="-285750" eaLnBrk="0" hangingPunct="0">
              <a:spcBef>
                <a:spcPct val="20000"/>
              </a:spcBef>
              <a:buClr>
                <a:schemeClr val="accent1"/>
              </a:buClr>
              <a:buSzPct val="95000"/>
              <a:buFont typeface="Verdana" panose="020B0604030504040204" pitchFamily="34" charset="0"/>
              <a:buChar char="›"/>
              <a:defRPr sz="2000">
                <a:solidFill>
                  <a:schemeClr val="tx1"/>
                </a:solidFill>
                <a:latin typeface="Century Gothic" panose="020B0502020202020204" pitchFamily="34" charset="0"/>
              </a:defRPr>
            </a:lvl2pPr>
            <a:lvl3pPr marL="1143000" indent="-228600" eaLnBrk="0" hangingPunct="0">
              <a:spcBef>
                <a:spcPct val="20000"/>
              </a:spcBef>
              <a:buClr>
                <a:schemeClr val="accent1"/>
              </a:buClr>
              <a:buFont typeface="Wingdings 2" panose="05020102010507070707" pitchFamily="18" charset="2"/>
              <a:buChar char=""/>
              <a:defRPr>
                <a:solidFill>
                  <a:schemeClr val="tx1"/>
                </a:solidFill>
                <a:latin typeface="Century Gothic" panose="020B0502020202020204" pitchFamily="34" charset="0"/>
              </a:defRPr>
            </a:lvl3pPr>
            <a:lvl4pPr marL="1600200" indent="-228600" eaLnBrk="0" hangingPunct="0">
              <a:spcBef>
                <a:spcPct val="20000"/>
              </a:spcBef>
              <a:buClr>
                <a:schemeClr val="accent1"/>
              </a:buClr>
              <a:buFont typeface="Wingdings 2" panose="05020102010507070707" pitchFamily="18" charset="2"/>
              <a:buChar char=""/>
              <a:defRPr sz="1600">
                <a:solidFill>
                  <a:schemeClr val="tx1"/>
                </a:solidFill>
                <a:latin typeface="Century Gothic" panose="020B0502020202020204" pitchFamily="34" charset="0"/>
              </a:defRPr>
            </a:lvl4pPr>
            <a:lvl5pPr marL="2057400" indent="-228600" eaLnBrk="0" hangingPunct="0">
              <a:spcBef>
                <a:spcPct val="20000"/>
              </a:spcBef>
              <a:buClr>
                <a:srgbClr val="FF90B2"/>
              </a:buClr>
              <a:buFont typeface="Wingdings 2" panose="05020102010507070707" pitchFamily="18" charset="2"/>
              <a:buChar char=""/>
              <a:defRPr sz="1600">
                <a:solidFill>
                  <a:schemeClr val="tx1"/>
                </a:solidFill>
                <a:latin typeface="Century Gothic" panose="020B0502020202020204" pitchFamily="34" charset="0"/>
              </a:defRPr>
            </a:lvl5pPr>
            <a:lvl6pPr marL="25146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6pPr>
            <a:lvl7pPr marL="29718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7pPr>
            <a:lvl8pPr marL="34290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8pPr>
            <a:lvl9pPr marL="38862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9pPr>
          </a:lstStyle>
          <a:p>
            <a:pPr eaLnBrk="1" hangingPunct="1">
              <a:spcBef>
                <a:spcPct val="0"/>
              </a:spcBef>
              <a:buClrTx/>
              <a:buSzTx/>
              <a:buFontTx/>
              <a:buNone/>
            </a:pPr>
            <a:r>
              <a:rPr lang="el-GR" altLang="el-GR" sz="1800" b="1" dirty="0">
                <a:latin typeface="+mn-lt"/>
              </a:rPr>
              <a:t>Αλυσίδα επιχειρησιακών λειτουργιών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Α.Ε. (2/5)</a:t>
            </a:r>
            <a:endParaRPr lang="el-GR" sz="2000" dirty="0"/>
          </a:p>
        </p:txBody>
      </p:sp>
      <p:sp>
        <p:nvSpPr>
          <p:cNvPr id="49155" name="Content Placeholder 2"/>
          <p:cNvSpPr>
            <a:spLocks noGrp="1"/>
          </p:cNvSpPr>
          <p:nvPr>
            <p:ph sz="quarter" idx="1"/>
          </p:nvPr>
        </p:nvSpPr>
        <p:spPr>
          <a:xfrm>
            <a:off x="914400" y="980728"/>
            <a:ext cx="7772400" cy="5256584"/>
          </a:xfrm>
        </p:spPr>
        <p:txBody>
          <a:bodyPr>
            <a:normAutofit fontScale="85000" lnSpcReduction="10000"/>
          </a:bodyPr>
          <a:lstStyle/>
          <a:p>
            <a:pPr algn="just" eaLnBrk="1" hangingPunct="1">
              <a:lnSpc>
                <a:spcPct val="140000"/>
              </a:lnSpc>
              <a:spcBef>
                <a:spcPts val="600"/>
              </a:spcBef>
              <a:buFont typeface="Wingdings 2" panose="05020102010507070707" pitchFamily="18" charset="2"/>
              <a:buChar char=""/>
            </a:pPr>
            <a:r>
              <a:rPr lang="el-GR" altLang="el-GR" sz="1600" dirty="0" smtClean="0"/>
              <a:t>Βήμα 4ο: </a:t>
            </a:r>
            <a:r>
              <a:rPr lang="el-GR" altLang="el-GR" sz="1600" b="1" dirty="0" smtClean="0"/>
              <a:t>Υπογραφή καταστατικού συστάσεως της Α.Ε ενώπιον συμβολαιογράφου.</a:t>
            </a:r>
            <a:r>
              <a:rPr lang="el-GR" altLang="el-GR" sz="1600" dirty="0" smtClean="0"/>
              <a:t> Στο συμβολαιογράφο πρέπει να προσκομιστεί το Σχέδιο Καταστατικού, τα ΑΦΜ των μετόχων και τις ταυτότητές τους και το γραμμάτιο προείσπραξης από το Δικηγορικό Σύλλογο. Στην περίπτωση όπου κάποιος/οι από τους ιδρυτές της εταιρείας είναι άλλες εταιρείες, πρέπει να προσκομιστούν και τα αντίστοιχα νομιμοποιητικά τους έγγραφα. </a:t>
            </a:r>
            <a:r>
              <a:rPr lang="el-GR" altLang="el-GR" sz="1600" b="1" dirty="0" smtClean="0"/>
              <a:t>Το καταστατικό υπογράφεται από τα ιδρυτικά μέλη της ανώνυμης εταιρείας και το δικηγόρο ο οποίος παρίσταται και έχει συντάξει το σχέδιο καταστατικού. </a:t>
            </a:r>
            <a:r>
              <a:rPr lang="el-GR" altLang="el-GR" sz="1600" dirty="0" smtClean="0"/>
              <a:t>Οι ιδρυτές μπορούν να παρίστανται και να υπογράψουν όλοι αυτοπροσώπως ή να αντιπροσωπευθούν με συμβολαιογραφικό πληρεξούσιο από άλλα πρόσωπα (συνιδρυτές ή τρίτους) που θα υπογράψουν αντί για αυτούς. Όταν μεταξύ των συνιδρυτών υπάρχουν και νομικά πρόσωπα, αυτά εξουσιοδοτούν, μέσω των αρμοδίων οργάνων τους, τα κατάλληλα φυσικά πρόσωπα (που βάσει καταστατικών διατάξεων, μπορούν να λάβουν τέτοια εξουσιοδότηση) για να παραστούν ενώπιον του συμβολαιογράφου και να υπογράψουν το καταστατικό. </a:t>
            </a:r>
            <a:endParaRPr lang="en-US" altLang="el-GR" sz="1600" dirty="0" smtClean="0"/>
          </a:p>
          <a:p>
            <a:pPr algn="just" eaLnBrk="1" hangingPunct="1">
              <a:lnSpc>
                <a:spcPct val="140000"/>
              </a:lnSpc>
              <a:spcBef>
                <a:spcPts val="600"/>
              </a:spcBef>
              <a:buFont typeface="Wingdings 2" panose="05020102010507070707" pitchFamily="18" charset="2"/>
              <a:buChar char=""/>
            </a:pPr>
            <a:r>
              <a:rPr lang="el-GR" altLang="el-GR" sz="1600" dirty="0" smtClean="0"/>
              <a:t>Βήμα 5ο: </a:t>
            </a:r>
            <a:r>
              <a:rPr lang="el-GR" altLang="el-GR" sz="1600" b="1" dirty="0" smtClean="0"/>
              <a:t>Προσκόμιση του υπογεγραμμένου καταστατικού της υπό σύσταση Α.Ε στο οικείο Επιμελητήριο </a:t>
            </a:r>
            <a:r>
              <a:rPr lang="el-GR" altLang="el-GR" sz="1600" dirty="0" smtClean="0"/>
              <a:t>σε δύο αντίγραφα, μαζί με τον αύξοντα αριθμό κράτησης επωνυμίας (αν έχει ληφθεί από το Επιμελητήριο τέτοιος αριθμό), δύο χαρτόσημα και μία αίτηση. Το επιμελητήριο, εφόσον ελέγξει την επωνυμία και το διακριτικό τίτλο, θεωρεί το καταστατικό για τον έλεγχο του δικαιώματος χρήσης της Επωνυμίας και Διακριτικού τίτλου.</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Α.Ε. (3/5)</a:t>
            </a:r>
            <a:endParaRPr lang="el-GR" sz="2000" dirty="0"/>
          </a:p>
        </p:txBody>
      </p:sp>
      <p:sp>
        <p:nvSpPr>
          <p:cNvPr id="50179" name="Content Placeholder 2"/>
          <p:cNvSpPr>
            <a:spLocks noGrp="1"/>
          </p:cNvSpPr>
          <p:nvPr>
            <p:ph sz="quarter" idx="1"/>
          </p:nvPr>
        </p:nvSpPr>
        <p:spPr>
          <a:xfrm>
            <a:off x="914400" y="1052736"/>
            <a:ext cx="7772400" cy="4967064"/>
          </a:xfrm>
        </p:spPr>
        <p:txBody>
          <a:bodyPr>
            <a:normAutofit/>
          </a:bodyPr>
          <a:lstStyle/>
          <a:p>
            <a:pPr algn="just" eaLnBrk="1" hangingPunct="1">
              <a:buFont typeface="Wingdings 2" panose="05020102010507070707" pitchFamily="18" charset="2"/>
              <a:buChar char=""/>
            </a:pPr>
            <a:r>
              <a:rPr lang="el-GR" altLang="el-GR" sz="1600" dirty="0" smtClean="0"/>
              <a:t>Βήμα 6ο: </a:t>
            </a:r>
            <a:r>
              <a:rPr lang="el-GR" altLang="el-GR" sz="1600" b="1" dirty="0" smtClean="0"/>
              <a:t>Καταβολή του Φόρου Συγκέντρωσης Κεφαλαίου</a:t>
            </a:r>
            <a:r>
              <a:rPr lang="el-GR" altLang="el-GR" sz="1600" dirty="0" smtClean="0"/>
              <a:t> (ΦΣΚ) στα οικεία ΦΑΕΕ/ΦΑΒΕ το οποίο ανέρχεται σε 1% επί του ύψους του μετοχικού κεφαλαίου εντός 15 ημερών από την υπογραφή του καταστατικού. Για την καταβολή του ΦΣΚ χρειάζονται δύο αντίγραφα του καταστατικού (εκ των οποίων το ένα είναι αυτό που έχει θεωρηθεί από το επιμελητήριο), επιταγή με το προδιαγραμμένο ποσό, δήλωση ΦΣΚ εις διπλούν. Θα θεωρηθεί το καταστατικό και θα επιστραφεί επίσης το διπλότυπο καταβολής και το ένα από τα δύο αντίγραφα της δήλωσης ΦΣΚ.</a:t>
            </a:r>
            <a:endParaRPr lang="el-GR" altLang="el-GR" sz="1600" b="1" dirty="0" smtClean="0"/>
          </a:p>
          <a:p>
            <a:pPr algn="just" eaLnBrk="1" hangingPunct="1">
              <a:buFont typeface="Wingdings 2" panose="05020102010507070707" pitchFamily="18" charset="2"/>
              <a:buChar char=""/>
            </a:pPr>
            <a:r>
              <a:rPr lang="el-GR" altLang="el-GR" sz="1600" dirty="0" smtClean="0"/>
              <a:t>Βήμα 7ο: </a:t>
            </a:r>
            <a:r>
              <a:rPr lang="el-GR" altLang="el-GR" sz="1600" b="1" dirty="0" smtClean="0"/>
              <a:t>Πληρωμή από τον συμβολαιογράφο παράβολου δημοσίου και εισφοράς υπέρ ΤΑΠΕΤ</a:t>
            </a:r>
            <a:r>
              <a:rPr lang="el-GR" altLang="el-GR" sz="1600" dirty="0" smtClean="0"/>
              <a:t> σε οποιαδήποτε Δ.Ο.Υ.. Το παράβολο αυτό αφορά τη μετέπειτα δημοσίευση της ανακοίνωσης της εταιρείας από το Εθνικό Τυπογραφείο.</a:t>
            </a:r>
          </a:p>
          <a:p>
            <a:pPr algn="just" eaLnBrk="1" hangingPunct="1">
              <a:lnSpc>
                <a:spcPct val="150000"/>
              </a:lnSpc>
              <a:spcBef>
                <a:spcPts val="1200"/>
              </a:spcBef>
              <a:buFont typeface="Wingdings 2" panose="05020102010507070707" pitchFamily="18" charset="2"/>
              <a:buChar char=""/>
            </a:pPr>
            <a:r>
              <a:rPr lang="el-GR" altLang="el-GR" sz="1600" dirty="0" smtClean="0"/>
              <a:t>Βήμα 8ο: </a:t>
            </a:r>
            <a:r>
              <a:rPr lang="el-GR" altLang="el-GR" sz="1600" b="1" dirty="0" smtClean="0"/>
              <a:t>Κατάθεση στην Εθνική Τράπεζα Ελλάδος (ΕΤΕ)</a:t>
            </a:r>
            <a:r>
              <a:rPr lang="el-GR" altLang="el-GR" sz="1600" dirty="0" smtClean="0"/>
              <a:t> ποσού ύψους ένα τοις χιλίοις (0,001) επί του μετοχικού κεφαλαίου υπέρ της Επιτροπής Ανταγωνισμού) στον Ειδικό Λογαριασμό της Επιτροπής Ανταγωνισμού, Κεντρικό Κατάστημα Αθήνας </a:t>
            </a:r>
            <a:r>
              <a:rPr lang="el-GR" altLang="el-GR" sz="1600" dirty="0" err="1" smtClean="0"/>
              <a:t>No</a:t>
            </a:r>
            <a:r>
              <a:rPr lang="el-GR" altLang="el-GR" sz="1600" dirty="0" smtClean="0"/>
              <a:t> 040/546191-03.</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Α.Ε. (4/5)</a:t>
            </a:r>
            <a:endParaRPr lang="el-GR" dirty="0"/>
          </a:p>
        </p:txBody>
      </p:sp>
      <p:sp>
        <p:nvSpPr>
          <p:cNvPr id="3" name="Content Placeholder 2"/>
          <p:cNvSpPr>
            <a:spLocks noGrp="1"/>
          </p:cNvSpPr>
          <p:nvPr>
            <p:ph sz="quarter" idx="1"/>
          </p:nvPr>
        </p:nvSpPr>
        <p:spPr>
          <a:xfrm>
            <a:off x="914400" y="980728"/>
            <a:ext cx="7772400" cy="4967064"/>
          </a:xfrm>
        </p:spPr>
        <p:txBody>
          <a:bodyPr>
            <a:noAutofit/>
          </a:bodyPr>
          <a:lstStyle/>
          <a:p>
            <a:pPr marL="448056" indent="-384048" algn="just" eaLnBrk="1" fontAlgn="auto" hangingPunct="1">
              <a:spcBef>
                <a:spcPts val="600"/>
              </a:spcBef>
              <a:spcAft>
                <a:spcPts val="0"/>
              </a:spcAft>
              <a:buFont typeface="Wingdings 2"/>
              <a:buChar char=""/>
              <a:defRPr/>
            </a:pPr>
            <a:r>
              <a:rPr lang="el-GR" sz="1400" dirty="0"/>
              <a:t>Βήμα 9ο: </a:t>
            </a:r>
            <a:r>
              <a:rPr lang="el-GR" sz="1400" b="1" dirty="0"/>
              <a:t>Κατάθεση στην αρμόδια αρχή του καταστατικού της εταιρείας</a:t>
            </a:r>
            <a:r>
              <a:rPr lang="el-GR" sz="1400" dirty="0"/>
              <a:t> για την έγκριση της σύστασής της. Η αρμόδια αρχή είναι η Νομαρχία στην οποία υπάγεται η έδρα της εταιρείας για όλες περιπτώσεις εκτός από κάποιες περιπτώσεις και η Δ/</a:t>
            </a:r>
            <a:r>
              <a:rPr lang="el-GR" sz="1400" dirty="0" err="1"/>
              <a:t>νση</a:t>
            </a:r>
            <a:r>
              <a:rPr lang="el-GR" sz="1400" dirty="0"/>
              <a:t> Α.Ε. και Πίστεως της Γενικής Γραμματείας Εμπορίου και Προστασίας Καταναλωτή, εάν ανήκει σε κάποιες άλλες περιπτώσεις. Στην αρμόδια αρχή ο συμβολαιογράφος πρέπει να καταθέσει τα ακόλουθα:</a:t>
            </a:r>
          </a:p>
          <a:p>
            <a:pPr marL="610362" lvl="1" indent="-171450" algn="just" eaLnBrk="1" fontAlgn="auto" hangingPunct="1">
              <a:spcBef>
                <a:spcPts val="600"/>
              </a:spcBef>
              <a:spcAft>
                <a:spcPts val="0"/>
              </a:spcAft>
              <a:buFont typeface="Arial" panose="020B0604020202020204" pitchFamily="34" charset="0"/>
              <a:buChar char="•"/>
              <a:defRPr/>
            </a:pPr>
            <a:r>
              <a:rPr lang="el-GR" sz="1400" dirty="0"/>
              <a:t>Δύο αντίγραφα του καταστατικού, το ένα θεωρημένο από το οικείο επιμελητήριο για την επωνυμία,</a:t>
            </a:r>
          </a:p>
          <a:p>
            <a:pPr marL="610362" lvl="1" indent="-171450" algn="just" eaLnBrk="1" fontAlgn="auto" hangingPunct="1">
              <a:spcBef>
                <a:spcPts val="600"/>
              </a:spcBef>
              <a:spcAft>
                <a:spcPts val="0"/>
              </a:spcAft>
              <a:buFont typeface="Arial" panose="020B0604020202020204" pitchFamily="34" charset="0"/>
              <a:buChar char="•"/>
              <a:defRPr/>
            </a:pPr>
            <a:r>
              <a:rPr lang="el-GR" sz="1400" dirty="0"/>
              <a:t>Δήλωση του ΦΣΚ,</a:t>
            </a:r>
          </a:p>
          <a:p>
            <a:pPr marL="610362" lvl="1" indent="-171450" algn="just" eaLnBrk="1" fontAlgn="auto" hangingPunct="1">
              <a:spcBef>
                <a:spcPts val="600"/>
              </a:spcBef>
              <a:spcAft>
                <a:spcPts val="0"/>
              </a:spcAft>
              <a:buFont typeface="Arial" panose="020B0604020202020204" pitchFamily="34" charset="0"/>
              <a:buChar char="•"/>
              <a:defRPr/>
            </a:pPr>
            <a:r>
              <a:rPr lang="el-GR" sz="1400" dirty="0"/>
              <a:t>Παράβολο και ΤΑΠΕΤ,</a:t>
            </a:r>
          </a:p>
          <a:p>
            <a:pPr marL="610362" lvl="1" indent="-171450" algn="just" eaLnBrk="1" fontAlgn="auto" hangingPunct="1">
              <a:spcBef>
                <a:spcPts val="600"/>
              </a:spcBef>
              <a:spcAft>
                <a:spcPts val="0"/>
              </a:spcAft>
              <a:buFont typeface="Arial" panose="020B0604020202020204" pitchFamily="34" charset="0"/>
              <a:buChar char="•"/>
              <a:defRPr/>
            </a:pPr>
            <a:r>
              <a:rPr lang="el-GR" sz="1400" dirty="0"/>
              <a:t>Παραστατικό του γραμματίου είσπραξης της Εθνικής Τράπεζας,</a:t>
            </a:r>
          </a:p>
          <a:p>
            <a:pPr marL="610362" lvl="1" indent="-171450" algn="just" eaLnBrk="1" fontAlgn="auto" hangingPunct="1">
              <a:spcBef>
                <a:spcPts val="600"/>
              </a:spcBef>
              <a:spcAft>
                <a:spcPts val="0"/>
              </a:spcAft>
              <a:buFont typeface="Arial" panose="020B0604020202020204" pitchFamily="34" charset="0"/>
              <a:buChar char="•"/>
              <a:defRPr/>
            </a:pPr>
            <a:r>
              <a:rPr lang="el-GR" sz="1400" dirty="0"/>
              <a:t>Σχέδιο της ανακοίνωσης για τη σύσταση της εταιρίας εις τριπλούν (δεν είναι υποχρεωτικό), και</a:t>
            </a:r>
          </a:p>
          <a:p>
            <a:pPr marL="610362" lvl="1" indent="-171450" algn="just" eaLnBrk="1" fontAlgn="auto" hangingPunct="1">
              <a:spcBef>
                <a:spcPts val="600"/>
              </a:spcBef>
              <a:spcAft>
                <a:spcPts val="0"/>
              </a:spcAft>
              <a:buFont typeface="Arial" panose="020B0604020202020204" pitchFamily="34" charset="0"/>
              <a:buChar char="•"/>
              <a:defRPr/>
            </a:pPr>
            <a:r>
              <a:rPr lang="el-GR" sz="1400" dirty="0"/>
              <a:t>Αίτηση</a:t>
            </a:r>
            <a:r>
              <a:rPr lang="el-GR" sz="1400" dirty="0" smtClean="0"/>
              <a:t>.</a:t>
            </a:r>
            <a:endParaRPr lang="el-GR" sz="1400" dirty="0"/>
          </a:p>
          <a:p>
            <a:pPr marL="448056" indent="-384048" algn="just" eaLnBrk="1" fontAlgn="auto" hangingPunct="1">
              <a:spcBef>
                <a:spcPts val="600"/>
              </a:spcBef>
              <a:spcAft>
                <a:spcPts val="0"/>
              </a:spcAft>
              <a:buFont typeface="Wingdings 2"/>
              <a:buChar char=""/>
              <a:defRPr/>
            </a:pPr>
            <a:r>
              <a:rPr lang="el-GR" sz="1400" dirty="0"/>
              <a:t>Βήμα 10ο: </a:t>
            </a:r>
            <a:r>
              <a:rPr lang="el-GR" sz="1400" b="1" dirty="0"/>
              <a:t>Αποστολή από την αρμόδια αρχή που εκδίδει την απόφαση έγκρισης της σύστασης της εταιρείας, στο Εθνικό Τυπογραφείο</a:t>
            </a:r>
            <a:r>
              <a:rPr lang="el-GR" sz="1400" dirty="0"/>
              <a:t> την ανακοίνωση για τη σύσταση της εταιρείας προς δημοσίευση στην Εφημερίδα της Κυβερνήσεως.</a:t>
            </a:r>
          </a:p>
          <a:p>
            <a:pPr marL="64008" indent="0" algn="just" eaLnBrk="1" fontAlgn="auto" hangingPunct="1">
              <a:spcBef>
                <a:spcPts val="600"/>
              </a:spcBef>
              <a:spcAft>
                <a:spcPts val="0"/>
              </a:spcAft>
              <a:buFont typeface="Wingdings 2"/>
              <a:buNone/>
              <a:defRPr/>
            </a:pPr>
            <a:endParaRPr lang="el-GR" sz="14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Σύστασης Α.Ε. (5/5)</a:t>
            </a:r>
            <a:endParaRPr lang="el-GR" sz="2000" dirty="0"/>
          </a:p>
        </p:txBody>
      </p:sp>
      <p:sp>
        <p:nvSpPr>
          <p:cNvPr id="52227" name="Content Placeholder 2"/>
          <p:cNvSpPr>
            <a:spLocks noGrp="1"/>
          </p:cNvSpPr>
          <p:nvPr>
            <p:ph sz="quarter" idx="1"/>
          </p:nvPr>
        </p:nvSpPr>
        <p:spPr>
          <a:xfrm>
            <a:off x="914400" y="1268760"/>
            <a:ext cx="7772400" cy="4751040"/>
          </a:xfrm>
        </p:spPr>
        <p:txBody>
          <a:bodyPr>
            <a:normAutofit lnSpcReduction="10000"/>
          </a:bodyPr>
          <a:lstStyle/>
          <a:p>
            <a:pPr algn="just" eaLnBrk="1" hangingPunct="1">
              <a:lnSpc>
                <a:spcPct val="140000"/>
              </a:lnSpc>
              <a:spcBef>
                <a:spcPts val="1200"/>
              </a:spcBef>
              <a:buFont typeface="Wingdings 2" panose="05020102010507070707" pitchFamily="18" charset="2"/>
              <a:buChar char=""/>
            </a:pPr>
            <a:r>
              <a:rPr lang="el-GR" altLang="el-GR" sz="1600" dirty="0" smtClean="0"/>
              <a:t>Βήμα 11ο: </a:t>
            </a:r>
            <a:r>
              <a:rPr lang="el-GR" altLang="el-GR" sz="1600" b="1" dirty="0" smtClean="0"/>
              <a:t>Εγγραφή της εταιρείας στο Επιμελητήριο</a:t>
            </a:r>
            <a:r>
              <a:rPr lang="el-GR" altLang="el-GR" sz="1600" dirty="0" smtClean="0"/>
              <a:t> (προαιρετικά) εντός δύο μηνών και προσκόμιση των απαραίτητων δικαιολογητικών που θα ζητηθούν.</a:t>
            </a:r>
          </a:p>
          <a:p>
            <a:pPr algn="just" eaLnBrk="1" hangingPunct="1">
              <a:lnSpc>
                <a:spcPct val="140000"/>
              </a:lnSpc>
              <a:spcBef>
                <a:spcPts val="1200"/>
              </a:spcBef>
              <a:buFont typeface="Wingdings 2" panose="05020102010507070707" pitchFamily="18" charset="2"/>
              <a:buChar char=""/>
            </a:pPr>
            <a:r>
              <a:rPr lang="el-GR" altLang="el-GR" sz="1600" dirty="0" smtClean="0"/>
              <a:t>Βήμα 12ο: </a:t>
            </a:r>
            <a:r>
              <a:rPr lang="el-GR" altLang="el-GR" sz="1600" b="1" dirty="0" smtClean="0"/>
              <a:t>Έναρξη εργασιών στη ΦΑΕΕ/ΦΑΒΕ</a:t>
            </a:r>
            <a:r>
              <a:rPr lang="el-GR" altLang="el-GR" sz="1600" dirty="0" smtClean="0"/>
              <a:t> και πραγματοποίηση απαραίτητων διαδικασιών για τη θεώρηση βιβλίων και στοιχείων εντός δέκα ημερών από την ημερομηνία όπου εκδίδεται από την αρμόδια αρχή η απόφαση σύστασης της εταιρείας. Στη συνέχεια, πραγματοποιούνται οι απαραίτητες διαδικασίες για τη θεώρηση βιβλίων και στοιχείων. Εφόσον οι διαδικασίες σύστασης της Α.Ε. έχουν ολοκληρωθεί, και πριν αρχίσει να λειτουργεί η ανώνυμη εταιρεία, χρειάζεται να γίνει η συγκρότηση του πρώτου διοικητικού συμβουλίου της εταιρίας σε σώμα. Επίσης, σύμφωνα με το άρθρο 11 του Κ.Ν. 2190/20, μέσα στο πρώτο δίμηνο από τη σύσταση της ανώνυμης εταιρείας, το διοικητικό συμβούλιο υποχρεούται να συνέλθει σε ειδική συνεδρίαση με μοναδικό θέμα ημερήσιας διατάξεως την πιστοποίηση καταβολής ή μη του από του καταστατικού οριζόμενου αρχικού μετοχικού κεφαλαίου.</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724942"/>
          </a:xfrm>
        </p:spPr>
        <p:txBody>
          <a:bodyPr lIns="72000" rIns="36000">
            <a:noAutofit/>
          </a:bodyPr>
          <a:lstStyle/>
          <a:p>
            <a:pPr eaLnBrk="1" fontAlgn="auto" hangingPunct="1">
              <a:spcAft>
                <a:spcPts val="0"/>
              </a:spcAft>
              <a:defRPr/>
            </a:pPr>
            <a:r>
              <a:rPr lang="el-GR" sz="3600" dirty="0"/>
              <a:t>Ίδρυση – Σύσταση επιχείρησης</a:t>
            </a:r>
            <a:r>
              <a:rPr lang="el-GR" dirty="0"/>
              <a:t/>
            </a:r>
            <a:br>
              <a:rPr lang="el-GR" dirty="0"/>
            </a:br>
            <a:r>
              <a:rPr lang="el-GR" sz="1800" dirty="0" smtClean="0"/>
              <a:t>Διαδικασία </a:t>
            </a:r>
            <a:r>
              <a:rPr lang="el-GR" sz="1800" dirty="0"/>
              <a:t>Σύστασης Νεοφυούς επιχείρησης (</a:t>
            </a:r>
            <a:r>
              <a:rPr sz="1800" dirty="0"/>
              <a:t>start-up</a:t>
            </a:r>
            <a:r>
              <a:rPr sz="1800" dirty="0" smtClean="0"/>
              <a:t>)</a:t>
            </a:r>
            <a:endParaRPr lang="el-GR" sz="2000" dirty="0"/>
          </a:p>
        </p:txBody>
      </p:sp>
      <p:sp>
        <p:nvSpPr>
          <p:cNvPr id="3" name="Content Placeholder 2"/>
          <p:cNvSpPr>
            <a:spLocks noGrp="1"/>
          </p:cNvSpPr>
          <p:nvPr>
            <p:ph sz="quarter" idx="1"/>
          </p:nvPr>
        </p:nvSpPr>
        <p:spPr>
          <a:xfrm>
            <a:off x="914400" y="1089248"/>
            <a:ext cx="7772400" cy="4572000"/>
          </a:xfrm>
        </p:spPr>
        <p:txBody>
          <a:bodyPr>
            <a:noAutofit/>
          </a:bodyPr>
          <a:lstStyle/>
          <a:p>
            <a:pPr marL="64008" indent="0" algn="just" eaLnBrk="1" fontAlgn="auto" hangingPunct="1">
              <a:spcBef>
                <a:spcPts val="600"/>
              </a:spcBef>
              <a:spcAft>
                <a:spcPts val="0"/>
              </a:spcAft>
              <a:buFont typeface="Wingdings 2"/>
              <a:buNone/>
              <a:defRPr/>
            </a:pPr>
            <a:r>
              <a:rPr lang="el-GR" sz="1400" dirty="0"/>
              <a:t>Η δημιουργία μιας </a:t>
            </a:r>
            <a:r>
              <a:rPr lang="el-GR" sz="1400" dirty="0" err="1"/>
              <a:t>Start</a:t>
            </a:r>
            <a:r>
              <a:rPr lang="el-GR" sz="1400" dirty="0"/>
              <a:t>-</a:t>
            </a:r>
            <a:r>
              <a:rPr lang="el-GR" sz="1400" dirty="0" err="1"/>
              <a:t>Up</a:t>
            </a:r>
            <a:r>
              <a:rPr lang="el-GR" sz="1400" dirty="0"/>
              <a:t> επιχείρησης μπορεί συνοπτικά να διαιρεθεί σε οκτώ - </a:t>
            </a:r>
            <a:r>
              <a:rPr lang="el-GR" sz="1400" dirty="0" smtClean="0"/>
              <a:t>8 </a:t>
            </a:r>
            <a:r>
              <a:rPr lang="el-GR" sz="1400" dirty="0"/>
              <a:t>βήματα. Η διαδικασία αρχίζει με τη </a:t>
            </a:r>
            <a:r>
              <a:rPr lang="el-GR" sz="1400" b="1" dirty="0"/>
              <a:t>σύλληψη της ιδέας </a:t>
            </a:r>
            <a:r>
              <a:rPr lang="el-GR" sz="1400" dirty="0"/>
              <a:t>και ολοκληρώνεται με την </a:t>
            </a:r>
            <a:r>
              <a:rPr lang="el-GR" sz="1400" b="1" dirty="0"/>
              <a:t>υλοποίησή</a:t>
            </a:r>
            <a:r>
              <a:rPr lang="el-GR" sz="1400" dirty="0"/>
              <a:t> της. Περιλαμβάνει απαραιτήτως τη λεπτομερή σχεδίαση του επιχειρηματικού μοντέλου, την ανεύρεση χρηματοδότησης μεταξύ όποιων άλλων χαρακτηριστικών. Συνοπτικά, το ξεκίνημα μιας νεοφυούς επιχείρησης περιλαμβάνει</a:t>
            </a:r>
            <a:r>
              <a:rPr lang="el-GR" sz="1400" dirty="0" smtClean="0"/>
              <a:t>:</a:t>
            </a:r>
          </a:p>
          <a:p>
            <a:pPr marL="448056" indent="-384048" algn="just" eaLnBrk="1" fontAlgn="auto" hangingPunct="1">
              <a:spcBef>
                <a:spcPts val="600"/>
              </a:spcBef>
              <a:spcAft>
                <a:spcPts val="0"/>
              </a:spcAft>
              <a:buClr>
                <a:schemeClr val="accent2">
                  <a:lumMod val="75000"/>
                </a:schemeClr>
              </a:buClr>
              <a:buFont typeface="Wingdings" panose="05000000000000000000" pitchFamily="2" charset="2"/>
              <a:buChar char="Ø"/>
              <a:defRPr/>
            </a:pPr>
            <a:r>
              <a:rPr lang="el-GR" sz="1400" dirty="0" smtClean="0"/>
              <a:t>Την </a:t>
            </a:r>
            <a:r>
              <a:rPr lang="el-GR" sz="1400" dirty="0"/>
              <a:t>ιδέα - εντοπισμό της επιχειρηματικής ευκαιρίας,</a:t>
            </a:r>
          </a:p>
          <a:p>
            <a:pPr marL="448056" indent="-384048" algn="just" eaLnBrk="1" fontAlgn="auto" hangingPunct="1">
              <a:spcBef>
                <a:spcPts val="600"/>
              </a:spcBef>
              <a:spcAft>
                <a:spcPts val="0"/>
              </a:spcAft>
              <a:buClr>
                <a:schemeClr val="accent2">
                  <a:lumMod val="75000"/>
                </a:schemeClr>
              </a:buClr>
              <a:buFont typeface="Wingdings" panose="05000000000000000000" pitchFamily="2" charset="2"/>
              <a:buChar char="Ø"/>
              <a:defRPr/>
            </a:pPr>
            <a:r>
              <a:rPr lang="el-GR" sz="1400" dirty="0"/>
              <a:t>τον έλεγχο της επιχειρηματικής προοπτικής (Δημιουργία ιδρυτικής ομάδας, ανάπτυξη αρχικού προϊόντος),</a:t>
            </a:r>
          </a:p>
          <a:p>
            <a:pPr marL="448056" indent="-384048" algn="just" eaLnBrk="1" fontAlgn="auto" hangingPunct="1">
              <a:spcBef>
                <a:spcPts val="600"/>
              </a:spcBef>
              <a:spcAft>
                <a:spcPts val="0"/>
              </a:spcAft>
              <a:buClr>
                <a:schemeClr val="accent2">
                  <a:lumMod val="75000"/>
                </a:schemeClr>
              </a:buClr>
              <a:buFont typeface="Wingdings" panose="05000000000000000000" pitchFamily="2" charset="2"/>
              <a:buChar char="Ø"/>
              <a:defRPr/>
            </a:pPr>
            <a:r>
              <a:rPr lang="el-GR" sz="1400" dirty="0"/>
              <a:t>την ανεύρεση χρηματοδότησης,</a:t>
            </a:r>
          </a:p>
          <a:p>
            <a:pPr marL="448056" indent="-384048" algn="just" eaLnBrk="1" fontAlgn="auto" hangingPunct="1">
              <a:spcBef>
                <a:spcPts val="600"/>
              </a:spcBef>
              <a:spcAft>
                <a:spcPts val="0"/>
              </a:spcAft>
              <a:buClr>
                <a:schemeClr val="accent2">
                  <a:lumMod val="75000"/>
                </a:schemeClr>
              </a:buClr>
              <a:buFont typeface="Wingdings" panose="05000000000000000000" pitchFamily="2" charset="2"/>
              <a:buChar char="Ø"/>
              <a:defRPr/>
            </a:pPr>
            <a:r>
              <a:rPr lang="el-GR" sz="1400" dirty="0"/>
              <a:t>το χτίσιμο της εταιρείας και της εσωτερικής ( εταιρικής ) κουλτούρας,</a:t>
            </a:r>
          </a:p>
          <a:p>
            <a:pPr marL="448056" indent="-384048" algn="just" eaLnBrk="1" fontAlgn="auto" hangingPunct="1">
              <a:spcBef>
                <a:spcPts val="600"/>
              </a:spcBef>
              <a:spcAft>
                <a:spcPts val="0"/>
              </a:spcAft>
              <a:buClr>
                <a:schemeClr val="accent2">
                  <a:lumMod val="75000"/>
                </a:schemeClr>
              </a:buClr>
              <a:buFont typeface="Wingdings" panose="05000000000000000000" pitchFamily="2" charset="2"/>
              <a:buChar char="Ø"/>
              <a:defRPr/>
            </a:pPr>
            <a:r>
              <a:rPr lang="el-GR" sz="1400" dirty="0"/>
              <a:t>την αποσαφήνιση των διαδικασιών και την οργάνωση μέσω συστημάτων διαχείρισης δεδομένων,</a:t>
            </a:r>
          </a:p>
          <a:p>
            <a:pPr marL="448056" indent="-384048" algn="just" eaLnBrk="1" fontAlgn="auto" hangingPunct="1">
              <a:spcBef>
                <a:spcPts val="600"/>
              </a:spcBef>
              <a:spcAft>
                <a:spcPts val="0"/>
              </a:spcAft>
              <a:buClr>
                <a:schemeClr val="accent2">
                  <a:lumMod val="75000"/>
                </a:schemeClr>
              </a:buClr>
              <a:buFont typeface="Wingdings" panose="05000000000000000000" pitchFamily="2" charset="2"/>
              <a:buChar char="Ø"/>
              <a:defRPr/>
            </a:pPr>
            <a:r>
              <a:rPr lang="el-GR" sz="1400" dirty="0"/>
              <a:t>την ανάπτυξη προϊόντος με βάση το επιχειρηματικό πλάνο και την αξιολόγηση της αγοράς,</a:t>
            </a:r>
          </a:p>
          <a:p>
            <a:pPr marL="448056" indent="-384048" algn="just" eaLnBrk="1" fontAlgn="auto" hangingPunct="1">
              <a:spcBef>
                <a:spcPts val="600"/>
              </a:spcBef>
              <a:spcAft>
                <a:spcPts val="0"/>
              </a:spcAft>
              <a:buClr>
                <a:schemeClr val="accent2">
                  <a:lumMod val="75000"/>
                </a:schemeClr>
              </a:buClr>
              <a:buFont typeface="Wingdings" panose="05000000000000000000" pitchFamily="2" charset="2"/>
              <a:buChar char="Ø"/>
              <a:defRPr/>
            </a:pPr>
            <a:r>
              <a:rPr lang="el-GR" sz="1400" dirty="0"/>
              <a:t>τη δημιουργία δικτύου πωλήσεων με βάση τα χαρακτηριστικά του προϊόντος και την ανάπτυξη σχεδίου προώθησής του,</a:t>
            </a:r>
          </a:p>
          <a:p>
            <a:pPr marL="448056" indent="-384048" algn="just" eaLnBrk="1" fontAlgn="auto" hangingPunct="1">
              <a:spcBef>
                <a:spcPts val="600"/>
              </a:spcBef>
              <a:spcAft>
                <a:spcPts val="0"/>
              </a:spcAft>
              <a:buClr>
                <a:schemeClr val="accent2">
                  <a:lumMod val="75000"/>
                </a:schemeClr>
              </a:buClr>
              <a:buFont typeface="Wingdings" panose="05000000000000000000" pitchFamily="2" charset="2"/>
              <a:buChar char="Ø"/>
              <a:defRPr/>
            </a:pPr>
            <a:r>
              <a:rPr lang="el-GR" sz="1400" dirty="0"/>
              <a:t>την υποστήριξη και εξυπηρέτηση πελατών.</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a:defRPr/>
            </a:pPr>
            <a:r>
              <a:rPr lang="el-GR" sz="3600" dirty="0"/>
              <a:t>Ίδρυση – Σύσταση επιχείρησης</a:t>
            </a:r>
            <a:r>
              <a:rPr lang="el-GR" dirty="0"/>
              <a:t/>
            </a:r>
            <a:br>
              <a:rPr lang="el-GR" dirty="0"/>
            </a:br>
            <a:r>
              <a:rPr lang="el-GR" sz="1800" dirty="0" smtClean="0"/>
              <a:t>Πλεονεκτήματα </a:t>
            </a:r>
            <a:r>
              <a:rPr lang="el-GR" sz="1800" dirty="0"/>
              <a:t>– μειονεκτήματα επιχείρησης αναλόγως της νομικής μορφής </a:t>
            </a:r>
            <a:r>
              <a:rPr lang="el-GR" sz="1800" dirty="0" smtClean="0"/>
              <a:t>της (</a:t>
            </a:r>
            <a:r>
              <a:rPr lang="en-US" sz="1800" dirty="0" smtClean="0">
                <a:latin typeface="Cambria" panose="02040503050406030204" pitchFamily="18" charset="0"/>
              </a:rPr>
              <a:t>1/10</a:t>
            </a:r>
            <a:r>
              <a:rPr lang="el-GR" sz="1800" dirty="0" smtClean="0"/>
              <a:t>)</a:t>
            </a:r>
            <a:endParaRPr lang="el-GR" sz="1800" dirty="0"/>
          </a:p>
        </p:txBody>
      </p:sp>
      <p:sp>
        <p:nvSpPr>
          <p:cNvPr id="3" name="Content Placeholder 2"/>
          <p:cNvSpPr>
            <a:spLocks noGrp="1"/>
          </p:cNvSpPr>
          <p:nvPr>
            <p:ph sz="quarter" idx="1"/>
          </p:nvPr>
        </p:nvSpPr>
        <p:spPr>
          <a:xfrm>
            <a:off x="914400" y="1305272"/>
            <a:ext cx="7772400" cy="457200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600" b="1" dirty="0"/>
              <a:t>Ατομικές </a:t>
            </a:r>
            <a:r>
              <a:rPr lang="el-GR" sz="1600" b="1" dirty="0" smtClean="0"/>
              <a:t>Επιχειρήσεις</a:t>
            </a:r>
            <a:endParaRPr lang="el-GR" sz="1600" dirty="0"/>
          </a:p>
          <a:p>
            <a:pPr marL="64008" indent="0" algn="just" eaLnBrk="1" fontAlgn="auto" hangingPunct="1">
              <a:lnSpc>
                <a:spcPct val="140000"/>
              </a:lnSpc>
              <a:spcBef>
                <a:spcPts val="1200"/>
              </a:spcBef>
              <a:spcAft>
                <a:spcPts val="0"/>
              </a:spcAft>
              <a:buFont typeface="Wingdings 2"/>
              <a:buNone/>
              <a:defRPr/>
            </a:pPr>
            <a:r>
              <a:rPr lang="el-GR" sz="1600" b="1" dirty="0"/>
              <a:t>Πλεονεκτήματα</a:t>
            </a:r>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a:t>Ευελιξία και αμεσότητα στη λήψη και εκτέλεση αποφάσεων</a:t>
            </a:r>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a:t>Εύκολη σύσταση</a:t>
            </a:r>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a:t>Εύκολη λήξη εργασιών</a:t>
            </a:r>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a:t>Προσαρμοστικότητα στις αλλαγές της αγοράς</a:t>
            </a:r>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a:t>Πιθανά φορολογικά οφέλη (τουλάχιστον, στην αρχή της λειτουργίας)</a:t>
            </a:r>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a:t>Χαμηλά πάγια έξοδα (οργανωτικά – λειτουργικά), λόγω και της μη υποχρεωτικής συνεχούς λογιστικής παρακολούθησης</a:t>
            </a:r>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a:t>Προσωπικοί τίτλοι στα </a:t>
            </a:r>
            <a:r>
              <a:rPr lang="el-GR" sz="1600" dirty="0" smtClean="0"/>
              <a:t>κέρδη</a:t>
            </a:r>
            <a:endParaRPr lang="el-GR" sz="16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a:defRPr/>
            </a:pPr>
            <a:r>
              <a:rPr lang="el-GR" sz="3600" dirty="0"/>
              <a:t>Ίδρυση – Σύσταση επιχείρησης</a:t>
            </a:r>
            <a:r>
              <a:rPr lang="el-GR" dirty="0"/>
              <a:t/>
            </a:r>
            <a:br>
              <a:rPr lang="el-GR" dirty="0"/>
            </a:br>
            <a:r>
              <a:rPr lang="el-GR" sz="1800" dirty="0" smtClean="0"/>
              <a:t>Πλεονεκτήματα </a:t>
            </a:r>
            <a:r>
              <a:rPr lang="el-GR" sz="1800" dirty="0"/>
              <a:t>– μειονεκτήματα επιχείρησης αναλόγως της νομικής μορφής </a:t>
            </a:r>
            <a:r>
              <a:rPr lang="el-GR" sz="1800" dirty="0" smtClean="0"/>
              <a:t>της (</a:t>
            </a:r>
            <a:r>
              <a:rPr lang="en-US" sz="1800" dirty="0" smtClean="0">
                <a:latin typeface="Cambria" panose="02040503050406030204" pitchFamily="18" charset="0"/>
              </a:rPr>
              <a:t>2/10</a:t>
            </a:r>
            <a:r>
              <a:rPr lang="el-GR" sz="1800" dirty="0" smtClean="0"/>
              <a:t>)</a:t>
            </a:r>
            <a:endParaRPr lang="el-GR" sz="1800" dirty="0"/>
          </a:p>
        </p:txBody>
      </p:sp>
      <p:sp>
        <p:nvSpPr>
          <p:cNvPr id="3" name="Content Placeholder 2"/>
          <p:cNvSpPr>
            <a:spLocks noGrp="1"/>
          </p:cNvSpPr>
          <p:nvPr>
            <p:ph sz="quarter" idx="1"/>
          </p:nvPr>
        </p:nvSpPr>
        <p:spPr>
          <a:xfrm>
            <a:off x="914400" y="1268760"/>
            <a:ext cx="7772400" cy="457200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600" b="1" dirty="0"/>
              <a:t>Ατομικές </a:t>
            </a:r>
            <a:r>
              <a:rPr lang="el-GR" sz="1600" b="1" dirty="0" smtClean="0"/>
              <a:t>Επιχειρήσεις</a:t>
            </a:r>
            <a:endParaRPr lang="el-GR" sz="1600" dirty="0"/>
          </a:p>
          <a:p>
            <a:pPr marL="64008" indent="0" algn="just" eaLnBrk="1" fontAlgn="auto" hangingPunct="1">
              <a:lnSpc>
                <a:spcPct val="140000"/>
              </a:lnSpc>
              <a:spcBef>
                <a:spcPts val="1200"/>
              </a:spcBef>
              <a:spcAft>
                <a:spcPts val="0"/>
              </a:spcAft>
              <a:buFont typeface="Wingdings 2"/>
              <a:buNone/>
              <a:defRPr/>
            </a:pPr>
            <a:r>
              <a:rPr lang="el-GR" sz="1600" b="1" dirty="0" smtClean="0"/>
              <a:t>Μειονεκτήματα</a:t>
            </a:r>
            <a:endParaRPr lang="el-GR" sz="1600" b="1" dirty="0"/>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a:t>Χαμηλή αξιοπιστία</a:t>
            </a:r>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a:t>Δυσκολία απόκτησης χρηματοδότησης</a:t>
            </a:r>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a:t>Ανάληψη του επιχειρηματικού κινδύνου εξ ολοκλήρου από τον επιχειρηματία </a:t>
            </a:r>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smtClean="0"/>
              <a:t>Δυσκολία </a:t>
            </a:r>
            <a:r>
              <a:rPr lang="el-GR" sz="1600" dirty="0"/>
              <a:t>επέκτασης της επιχείρησης λόγω έλλειψης κεφαλαίων και λόγω περιορισμένης ή καθ’ ολοκληρία πρόσβασης στις κεφαλαιαγορές</a:t>
            </a:r>
          </a:p>
          <a:p>
            <a:pPr marL="448056" indent="-384048" algn="just" eaLnBrk="1" fontAlgn="auto" hangingPunct="1">
              <a:lnSpc>
                <a:spcPct val="140000"/>
              </a:lnSpc>
              <a:spcBef>
                <a:spcPts val="1200"/>
              </a:spcBef>
              <a:spcAft>
                <a:spcPts val="0"/>
              </a:spcAft>
              <a:buFont typeface="Wingdings" panose="05000000000000000000" pitchFamily="2" charset="2"/>
              <a:buChar char="ü"/>
              <a:defRPr/>
            </a:pPr>
            <a:r>
              <a:rPr lang="el-GR" sz="1600" dirty="0"/>
              <a:t>Περιορισμένη διάρκεια ζωής εταιρείας</a:t>
            </a:r>
          </a:p>
          <a:p>
            <a:pPr marL="448056" indent="-384048" algn="just" eaLnBrk="1" fontAlgn="auto" hangingPunct="1">
              <a:lnSpc>
                <a:spcPct val="140000"/>
              </a:lnSpc>
              <a:spcBef>
                <a:spcPts val="1200"/>
              </a:spcBef>
              <a:spcAft>
                <a:spcPts val="0"/>
              </a:spcAft>
              <a:buFont typeface="Wingdings 2"/>
              <a:buChar char=""/>
              <a:defRPr/>
            </a:pPr>
            <a:endParaRPr lang="el-GR" sz="1600" dirty="0" smtClean="0"/>
          </a:p>
        </p:txBody>
      </p:sp>
    </p:spTree>
    <p:extLst>
      <p:ext uri="{BB962C8B-B14F-4D97-AF65-F5344CB8AC3E}">
        <p14:creationId xmlns:p14="http://schemas.microsoft.com/office/powerpoint/2010/main" val="95542556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a:defRPr/>
            </a:pPr>
            <a:r>
              <a:rPr lang="el-GR" sz="3600" dirty="0"/>
              <a:t>Ίδρυση – Σύσταση επιχείρησης</a:t>
            </a:r>
            <a:r>
              <a:rPr lang="el-GR" dirty="0"/>
              <a:t/>
            </a:r>
            <a:br>
              <a:rPr lang="el-GR" dirty="0"/>
            </a:br>
            <a:r>
              <a:rPr lang="el-GR" sz="1800" dirty="0" smtClean="0"/>
              <a:t>Πλεονεκτήματα </a:t>
            </a:r>
            <a:r>
              <a:rPr lang="el-GR" sz="1800" dirty="0"/>
              <a:t>– μειονεκτήματα επιχείρησης αναλόγως της νομικής μορφής </a:t>
            </a:r>
            <a:r>
              <a:rPr lang="el-GR" sz="1800" dirty="0" smtClean="0"/>
              <a:t>της (</a:t>
            </a:r>
            <a:r>
              <a:rPr lang="en-US" sz="1800" dirty="0" smtClean="0">
                <a:latin typeface="Cambria" panose="02040503050406030204" pitchFamily="18" charset="0"/>
              </a:rPr>
              <a:t>3</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t>)</a:t>
            </a:r>
            <a:endParaRPr lang="el-GR" sz="1800" dirty="0"/>
          </a:p>
        </p:txBody>
      </p:sp>
      <p:sp>
        <p:nvSpPr>
          <p:cNvPr id="3" name="Content Placeholder 2"/>
          <p:cNvSpPr>
            <a:spLocks noGrp="1"/>
          </p:cNvSpPr>
          <p:nvPr>
            <p:ph sz="quarter" idx="1"/>
          </p:nvPr>
        </p:nvSpPr>
        <p:spPr>
          <a:xfrm>
            <a:off x="914400" y="1340768"/>
            <a:ext cx="7772400" cy="457200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600" b="1" dirty="0"/>
              <a:t>Ανώνυμες </a:t>
            </a:r>
            <a:r>
              <a:rPr lang="el-GR" sz="1600" b="1" dirty="0" smtClean="0"/>
              <a:t>Εταιρείες</a:t>
            </a:r>
          </a:p>
          <a:p>
            <a:pPr marL="64008" indent="0" algn="just" eaLnBrk="1" fontAlgn="auto" hangingPunct="1">
              <a:lnSpc>
                <a:spcPct val="140000"/>
              </a:lnSpc>
              <a:spcBef>
                <a:spcPts val="1200"/>
              </a:spcBef>
              <a:spcAft>
                <a:spcPts val="0"/>
              </a:spcAft>
              <a:buFont typeface="Wingdings 2"/>
              <a:buNone/>
              <a:defRPr/>
            </a:pPr>
            <a:r>
              <a:rPr lang="el-GR" sz="1600" b="1" dirty="0" smtClean="0"/>
              <a:t>Πλεονεκτήματα</a:t>
            </a:r>
            <a:endParaRPr lang="el-GR" sz="1600" b="1" dirty="0"/>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Περιορισμένη ευθύνη</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Η ιδιοκτησία μπορεί να μεταβιβαστεί</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Η Διοίκηση και η ιδιοκτησία </a:t>
            </a:r>
            <a:r>
              <a:rPr lang="el-GR" sz="1600" dirty="0" smtClean="0"/>
              <a:t>διαχωρίζονται</a:t>
            </a:r>
            <a:endParaRPr lang="el-GR" sz="1600" dirty="0"/>
          </a:p>
          <a:p>
            <a:pPr marL="822960" lvl="1" algn="just" eaLnBrk="1" fontAlgn="auto" hangingPunct="1">
              <a:lnSpc>
                <a:spcPct val="140000"/>
              </a:lnSpc>
              <a:spcBef>
                <a:spcPts val="1200"/>
              </a:spcBef>
              <a:spcAft>
                <a:spcPts val="0"/>
              </a:spcAft>
              <a:buFont typeface="Arial" panose="020B0604020202020204" pitchFamily="34" charset="0"/>
              <a:buChar char="•"/>
              <a:defRPr/>
            </a:pPr>
            <a:endParaRPr lang="el-GR" sz="1600" dirty="0"/>
          </a:p>
          <a:p>
            <a:pPr marL="448056" indent="-384048" algn="just" eaLnBrk="1" fontAlgn="auto" hangingPunct="1">
              <a:lnSpc>
                <a:spcPct val="140000"/>
              </a:lnSpc>
              <a:spcBef>
                <a:spcPts val="1200"/>
              </a:spcBef>
              <a:spcAft>
                <a:spcPts val="0"/>
              </a:spcAft>
              <a:buFont typeface="Wingdings 2"/>
              <a:buChar char=""/>
              <a:defRPr/>
            </a:pPr>
            <a:endParaRPr lang="el-GR" sz="16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a:defRPr/>
            </a:pPr>
            <a:r>
              <a:rPr lang="el-GR" sz="3600" dirty="0"/>
              <a:t>Ίδρυση – Σύσταση επιχείρησης</a:t>
            </a:r>
            <a:r>
              <a:rPr lang="el-GR" dirty="0"/>
              <a:t/>
            </a:r>
            <a:br>
              <a:rPr lang="el-GR" dirty="0"/>
            </a:br>
            <a:r>
              <a:rPr lang="el-GR" sz="1800" dirty="0" smtClean="0"/>
              <a:t>Πλεονεκτήματα </a:t>
            </a:r>
            <a:r>
              <a:rPr lang="el-GR" sz="1800" dirty="0"/>
              <a:t>– μειονεκτήματα επιχείρησης αναλόγως της νομικής μορφής </a:t>
            </a:r>
            <a:r>
              <a:rPr lang="el-GR" sz="1800" dirty="0" smtClean="0"/>
              <a:t>της (</a:t>
            </a:r>
            <a:r>
              <a:rPr lang="en-US" sz="1800" dirty="0" smtClean="0">
                <a:latin typeface="Cambria" panose="02040503050406030204" pitchFamily="18" charset="0"/>
              </a:rPr>
              <a:t>4</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t>)</a:t>
            </a:r>
            <a:endParaRPr lang="el-GR" sz="1800" dirty="0"/>
          </a:p>
        </p:txBody>
      </p:sp>
      <p:sp>
        <p:nvSpPr>
          <p:cNvPr id="3" name="Content Placeholder 2"/>
          <p:cNvSpPr>
            <a:spLocks noGrp="1"/>
          </p:cNvSpPr>
          <p:nvPr>
            <p:ph sz="quarter" idx="1"/>
          </p:nvPr>
        </p:nvSpPr>
        <p:spPr>
          <a:xfrm>
            <a:off x="914400" y="1268760"/>
            <a:ext cx="7772400" cy="457200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600" b="1" dirty="0"/>
              <a:t>Ανώνυμες </a:t>
            </a:r>
            <a:r>
              <a:rPr lang="el-GR" sz="1600" b="1" dirty="0" smtClean="0"/>
              <a:t>Εταιρείες</a:t>
            </a:r>
          </a:p>
          <a:p>
            <a:pPr marL="64008" indent="0" algn="just" eaLnBrk="1" fontAlgn="auto" hangingPunct="1">
              <a:lnSpc>
                <a:spcPct val="140000"/>
              </a:lnSpc>
              <a:spcBef>
                <a:spcPts val="1200"/>
              </a:spcBef>
              <a:spcAft>
                <a:spcPts val="0"/>
              </a:spcAft>
              <a:buFont typeface="Wingdings 2"/>
              <a:buNone/>
              <a:defRPr/>
            </a:pPr>
            <a:r>
              <a:rPr lang="el-GR" sz="1600" b="1" dirty="0" smtClean="0"/>
              <a:t>Μειονεκτήματα</a:t>
            </a:r>
            <a:endParaRPr lang="el-GR" sz="1600" b="1" dirty="0"/>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Υψηλότερη κόστη σύστασης και λειτουργίας</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Αυξημένες δραστηριότητες λειτουργίας</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Πολυπλοκότερη Διοίκηση και κανονιστικό πλαίσιο λειτουργίας</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Φορολογική πολυπλοκότητα</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Πολυπλοκότητα διανομής κερδών</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Μεγαλύτερη δυσκολία παύσης εργασιών</a:t>
            </a:r>
          </a:p>
          <a:p>
            <a:pPr marL="822960" lvl="1" algn="just" eaLnBrk="1" fontAlgn="auto" hangingPunct="1">
              <a:lnSpc>
                <a:spcPct val="140000"/>
              </a:lnSpc>
              <a:spcBef>
                <a:spcPts val="1200"/>
              </a:spcBef>
              <a:spcAft>
                <a:spcPts val="0"/>
              </a:spcAft>
              <a:buFont typeface="Arial" panose="020B0604020202020204" pitchFamily="34" charset="0"/>
              <a:buChar char="•"/>
              <a:defRPr/>
            </a:pPr>
            <a:endParaRPr lang="el-GR" sz="1600" dirty="0"/>
          </a:p>
          <a:p>
            <a:pPr marL="448056" indent="-384048" algn="just" eaLnBrk="1" fontAlgn="auto" hangingPunct="1">
              <a:lnSpc>
                <a:spcPct val="140000"/>
              </a:lnSpc>
              <a:spcBef>
                <a:spcPts val="1200"/>
              </a:spcBef>
              <a:spcAft>
                <a:spcPts val="0"/>
              </a:spcAft>
              <a:buFont typeface="Wingdings 2"/>
              <a:buChar char=""/>
              <a:defRPr/>
            </a:pPr>
            <a:endParaRPr lang="el-GR" sz="1600" dirty="0" smtClean="0"/>
          </a:p>
        </p:txBody>
      </p:sp>
    </p:spTree>
    <p:extLst>
      <p:ext uri="{BB962C8B-B14F-4D97-AF65-F5344CB8AC3E}">
        <p14:creationId xmlns:p14="http://schemas.microsoft.com/office/powerpoint/2010/main" val="35441759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a:defRPr/>
            </a:pPr>
            <a:r>
              <a:rPr lang="el-GR" sz="3600" dirty="0"/>
              <a:t>Ίδρυση – Σύσταση επιχείρησης</a:t>
            </a:r>
            <a:br>
              <a:rPr lang="el-GR" sz="3600" dirty="0"/>
            </a:br>
            <a:r>
              <a:rPr lang="el-GR" sz="1800" dirty="0" smtClean="0"/>
              <a:t>Πλεονεκτήματα </a:t>
            </a:r>
            <a:r>
              <a:rPr lang="el-GR" sz="1800" dirty="0"/>
              <a:t>– μειονεκτήματα επιχείρησης αναλόγως της νομικής μορφής </a:t>
            </a:r>
            <a:r>
              <a:rPr lang="el-GR" sz="1800" dirty="0" smtClean="0"/>
              <a:t>της (</a:t>
            </a:r>
            <a:r>
              <a:rPr lang="en-US" sz="1800" dirty="0" smtClean="0">
                <a:latin typeface="Cambria" panose="02040503050406030204" pitchFamily="18" charset="0"/>
              </a:rPr>
              <a:t>5</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latin typeface="Cambria" panose="02040503050406030204" pitchFamily="18" charset="0"/>
              </a:rPr>
              <a:t>)</a:t>
            </a:r>
            <a:endParaRPr lang="el-GR" sz="1800" dirty="0">
              <a:latin typeface="Cambria" panose="02040503050406030204" pitchFamily="18" charset="0"/>
            </a:endParaRPr>
          </a:p>
        </p:txBody>
      </p:sp>
      <p:sp>
        <p:nvSpPr>
          <p:cNvPr id="3" name="Content Placeholder 2"/>
          <p:cNvSpPr>
            <a:spLocks noGrp="1"/>
          </p:cNvSpPr>
          <p:nvPr>
            <p:ph sz="quarter" idx="1"/>
          </p:nvPr>
        </p:nvSpPr>
        <p:spPr>
          <a:xfrm>
            <a:off x="914400" y="1305272"/>
            <a:ext cx="7772400" cy="457200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600" b="1" dirty="0"/>
              <a:t>Ομόρρυθμες και Ετερόρρυθμες </a:t>
            </a:r>
            <a:r>
              <a:rPr lang="el-GR" sz="1600" b="1" dirty="0" smtClean="0"/>
              <a:t>Εταιρείες</a:t>
            </a:r>
          </a:p>
          <a:p>
            <a:pPr marL="64008" indent="0" algn="just" eaLnBrk="1" fontAlgn="auto" hangingPunct="1">
              <a:lnSpc>
                <a:spcPct val="140000"/>
              </a:lnSpc>
              <a:spcBef>
                <a:spcPts val="1200"/>
              </a:spcBef>
              <a:spcAft>
                <a:spcPts val="0"/>
              </a:spcAft>
              <a:buFont typeface="Wingdings 2"/>
              <a:buNone/>
              <a:defRPr/>
            </a:pPr>
            <a:r>
              <a:rPr lang="el-GR" sz="1600" b="1" dirty="0" smtClean="0"/>
              <a:t>Πλεονεκτήματα</a:t>
            </a:r>
            <a:endParaRPr lang="el-GR" sz="1600" b="1" dirty="0"/>
          </a:p>
          <a:p>
            <a:pPr marL="727075" lvl="1" indent="-285750" algn="just" eaLnBrk="1" fontAlgn="auto" hangingPunct="1">
              <a:lnSpc>
                <a:spcPct val="140000"/>
              </a:lnSpc>
              <a:spcBef>
                <a:spcPts val="600"/>
              </a:spcBef>
              <a:spcAft>
                <a:spcPts val="0"/>
              </a:spcAft>
              <a:buClr>
                <a:schemeClr val="accent2">
                  <a:lumMod val="75000"/>
                </a:schemeClr>
              </a:buClr>
              <a:buFont typeface="Wingdings" panose="05000000000000000000" pitchFamily="2" charset="2"/>
              <a:buChar char="ü"/>
              <a:defRPr/>
            </a:pPr>
            <a:r>
              <a:rPr lang="el-GR" sz="1600" dirty="0"/>
              <a:t>Σχετικά απλές διαδικασίες σύστασης</a:t>
            </a:r>
          </a:p>
          <a:p>
            <a:pPr marL="727075" lvl="1" indent="-285750" algn="just" eaLnBrk="1" fontAlgn="auto" hangingPunct="1">
              <a:lnSpc>
                <a:spcPct val="140000"/>
              </a:lnSpc>
              <a:spcBef>
                <a:spcPts val="600"/>
              </a:spcBef>
              <a:spcAft>
                <a:spcPts val="0"/>
              </a:spcAft>
              <a:buClr>
                <a:schemeClr val="accent2">
                  <a:lumMod val="75000"/>
                </a:schemeClr>
              </a:buClr>
              <a:buFont typeface="Wingdings" panose="05000000000000000000" pitchFamily="2" charset="2"/>
              <a:buChar char="ü"/>
              <a:defRPr/>
            </a:pPr>
            <a:r>
              <a:rPr lang="el-GR" sz="1600" dirty="0"/>
              <a:t>Μικρό ύψος κεφαλαίου</a:t>
            </a:r>
          </a:p>
          <a:p>
            <a:pPr marL="727075" lvl="1" indent="-285750" algn="just" eaLnBrk="1" fontAlgn="auto" hangingPunct="1">
              <a:lnSpc>
                <a:spcPct val="140000"/>
              </a:lnSpc>
              <a:spcBef>
                <a:spcPts val="600"/>
              </a:spcBef>
              <a:spcAft>
                <a:spcPts val="0"/>
              </a:spcAft>
              <a:buClr>
                <a:schemeClr val="accent2">
                  <a:lumMod val="75000"/>
                </a:schemeClr>
              </a:buClr>
              <a:buFont typeface="Wingdings" panose="05000000000000000000" pitchFamily="2" charset="2"/>
              <a:buChar char="ü"/>
              <a:defRPr/>
            </a:pPr>
            <a:r>
              <a:rPr lang="el-GR" sz="1600" dirty="0"/>
              <a:t>Εύκολη λήξη εργασιών</a:t>
            </a:r>
          </a:p>
          <a:p>
            <a:pPr marL="727075" lvl="1" indent="-285750" algn="just" eaLnBrk="1" fontAlgn="auto" hangingPunct="1">
              <a:lnSpc>
                <a:spcPct val="140000"/>
              </a:lnSpc>
              <a:spcBef>
                <a:spcPts val="600"/>
              </a:spcBef>
              <a:spcAft>
                <a:spcPts val="0"/>
              </a:spcAft>
              <a:buClr>
                <a:schemeClr val="accent2">
                  <a:lumMod val="75000"/>
                </a:schemeClr>
              </a:buClr>
              <a:buFont typeface="Wingdings" panose="05000000000000000000" pitchFamily="2" charset="2"/>
              <a:buChar char="ü"/>
              <a:defRPr/>
            </a:pPr>
            <a:r>
              <a:rPr lang="el-GR" sz="1600" dirty="0"/>
              <a:t>Χαμηλό κόστος ίδρυσης</a:t>
            </a:r>
          </a:p>
          <a:p>
            <a:pPr marL="727075" lvl="1" indent="-285750" algn="just" eaLnBrk="1" fontAlgn="auto" hangingPunct="1">
              <a:lnSpc>
                <a:spcPct val="140000"/>
              </a:lnSpc>
              <a:spcBef>
                <a:spcPts val="600"/>
              </a:spcBef>
              <a:spcAft>
                <a:spcPts val="0"/>
              </a:spcAft>
              <a:buClr>
                <a:schemeClr val="accent2">
                  <a:lumMod val="75000"/>
                </a:schemeClr>
              </a:buClr>
              <a:buFont typeface="Wingdings" panose="05000000000000000000" pitchFamily="2" charset="2"/>
              <a:buChar char="ü"/>
              <a:defRPr/>
            </a:pPr>
            <a:r>
              <a:rPr lang="el-GR" sz="1600" dirty="0"/>
              <a:t>Σημαντικά φορολογικά οφέλη</a:t>
            </a:r>
          </a:p>
          <a:p>
            <a:pPr marL="727075" lvl="1" indent="-285750" algn="just" eaLnBrk="1" fontAlgn="auto" hangingPunct="1">
              <a:lnSpc>
                <a:spcPct val="140000"/>
              </a:lnSpc>
              <a:spcBef>
                <a:spcPts val="600"/>
              </a:spcBef>
              <a:spcAft>
                <a:spcPts val="0"/>
              </a:spcAft>
              <a:buClr>
                <a:schemeClr val="accent2">
                  <a:lumMod val="75000"/>
                </a:schemeClr>
              </a:buClr>
              <a:buFont typeface="Wingdings" panose="05000000000000000000" pitchFamily="2" charset="2"/>
              <a:buChar char="ü"/>
              <a:defRPr/>
            </a:pPr>
            <a:r>
              <a:rPr lang="el-GR" sz="1600" dirty="0"/>
              <a:t>Χαμηλά γενικά έξοδα λειτουργίας </a:t>
            </a:r>
          </a:p>
          <a:p>
            <a:pPr marL="727075" lvl="1" indent="-285750" algn="just" eaLnBrk="1" fontAlgn="auto" hangingPunct="1">
              <a:lnSpc>
                <a:spcPct val="140000"/>
              </a:lnSpc>
              <a:spcBef>
                <a:spcPts val="600"/>
              </a:spcBef>
              <a:spcAft>
                <a:spcPts val="0"/>
              </a:spcAft>
              <a:buClr>
                <a:schemeClr val="accent2">
                  <a:lumMod val="75000"/>
                </a:schemeClr>
              </a:buClr>
              <a:buFont typeface="Wingdings" panose="05000000000000000000" pitchFamily="2" charset="2"/>
              <a:buChar char="ü"/>
              <a:defRPr/>
            </a:pPr>
            <a:r>
              <a:rPr lang="el-GR" sz="1600" dirty="0"/>
              <a:t>Ελεύθερη διαμόρφωση των σχέσεων μεταξύ των εταίρων</a:t>
            </a:r>
          </a:p>
          <a:p>
            <a:pPr marL="727075" lvl="1" indent="-285750" algn="just" eaLnBrk="1" fontAlgn="auto" hangingPunct="1">
              <a:lnSpc>
                <a:spcPct val="140000"/>
              </a:lnSpc>
              <a:spcBef>
                <a:spcPts val="600"/>
              </a:spcBef>
              <a:spcAft>
                <a:spcPts val="0"/>
              </a:spcAft>
              <a:buClr>
                <a:schemeClr val="accent2">
                  <a:lumMod val="75000"/>
                </a:schemeClr>
              </a:buClr>
              <a:buFont typeface="Wingdings" panose="05000000000000000000" pitchFamily="2" charset="2"/>
              <a:buChar char="ü"/>
              <a:defRPr/>
            </a:pPr>
            <a:r>
              <a:rPr lang="el-GR" sz="1600" dirty="0"/>
              <a:t>Αμεσότητα προσαρμογής στις ανάγκες της αγοράς</a:t>
            </a:r>
          </a:p>
          <a:p>
            <a:pPr marL="727075" lvl="1" indent="-285750" algn="just" eaLnBrk="1" fontAlgn="auto" hangingPunct="1">
              <a:lnSpc>
                <a:spcPct val="140000"/>
              </a:lnSpc>
              <a:spcBef>
                <a:spcPts val="600"/>
              </a:spcBef>
              <a:spcAft>
                <a:spcPts val="0"/>
              </a:spcAft>
              <a:buClr>
                <a:schemeClr val="accent2">
                  <a:lumMod val="75000"/>
                </a:schemeClr>
              </a:buClr>
              <a:buFont typeface="Wingdings" panose="05000000000000000000" pitchFamily="2" charset="2"/>
              <a:buChar char="ü"/>
              <a:defRPr/>
            </a:pPr>
            <a:r>
              <a:rPr lang="el-GR" sz="1600" dirty="0"/>
              <a:t>Προσωπικές σχέσεις / σχέσεις εμπιστοσύνης με πελάτες και </a:t>
            </a:r>
            <a:r>
              <a:rPr lang="el-GR" sz="1600" dirty="0" smtClean="0"/>
              <a:t>προμηθευτές</a:t>
            </a:r>
            <a:endParaRPr lang="el-GR"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914400" y="620688"/>
            <a:ext cx="7772400" cy="864890"/>
          </a:xfrm>
        </p:spPr>
        <p:txBody>
          <a:bodyPr lIns="72000" rIns="36000">
            <a:normAutofit fontScale="90000"/>
          </a:bodyPr>
          <a:lstStyle/>
          <a:p>
            <a:pPr eaLnBrk="1" fontAlgn="auto" hangingPunct="1">
              <a:spcAft>
                <a:spcPts val="0"/>
              </a:spcAft>
              <a:defRPr/>
            </a:pPr>
            <a:r>
              <a:rPr lang="el-GR" sz="4000" dirty="0"/>
              <a:t>Εισαγωγή στο περιβάλλον λειτουργίας μιας επιχείρησης – </a:t>
            </a:r>
            <a:r>
              <a:rPr lang="el-GR" dirty="0"/>
              <a:t/>
            </a:r>
            <a:br>
              <a:rPr lang="el-GR" dirty="0"/>
            </a:br>
            <a:r>
              <a:rPr lang="el-GR" sz="2000" dirty="0" smtClean="0"/>
              <a:t>Βασικές έννοιες και ορισμοί (</a:t>
            </a:r>
            <a:r>
              <a:rPr lang="en-US" sz="2000" dirty="0" smtClean="0"/>
              <a:t>3</a:t>
            </a:r>
            <a:r>
              <a:rPr lang="el-GR" sz="2000" dirty="0" smtClean="0"/>
              <a:t>/</a:t>
            </a:r>
            <a:r>
              <a:rPr lang="en-US" sz="2000" dirty="0"/>
              <a:t>7</a:t>
            </a:r>
            <a:r>
              <a:rPr lang="el-GR" sz="2000" dirty="0" smtClean="0"/>
              <a:t>)</a:t>
            </a:r>
            <a:endParaRPr lang="el-GR" sz="2000" dirty="0"/>
          </a:p>
        </p:txBody>
      </p:sp>
      <p:sp>
        <p:nvSpPr>
          <p:cNvPr id="3" name="Content Placeholder 2"/>
          <p:cNvSpPr>
            <a:spLocks noGrp="1"/>
          </p:cNvSpPr>
          <p:nvPr>
            <p:ph sz="quarter" idx="1"/>
          </p:nvPr>
        </p:nvSpPr>
        <p:spPr>
          <a:xfrm>
            <a:off x="914400" y="1484784"/>
            <a:ext cx="7772400" cy="4572000"/>
          </a:xfrm>
        </p:spPr>
        <p:txBody>
          <a:bodyPr>
            <a:noAutofit/>
          </a:bodyPr>
          <a:lstStyle/>
          <a:p>
            <a:pPr marL="406908" indent="-342900" algn="just" eaLnBrk="1" fontAlgn="auto" hangingPunct="1">
              <a:lnSpc>
                <a:spcPct val="140000"/>
              </a:lnSpc>
              <a:spcAft>
                <a:spcPts val="0"/>
              </a:spcAft>
              <a:buFont typeface="+mj-lt"/>
              <a:buAutoNum type="arabicPeriod" startAt="3"/>
              <a:defRPr/>
            </a:pPr>
            <a:r>
              <a:rPr lang="el-GR" sz="1400" b="1" dirty="0" smtClean="0"/>
              <a:t>Οικονομική </a:t>
            </a:r>
            <a:r>
              <a:rPr lang="el-GR" sz="1400" b="1" dirty="0"/>
              <a:t>λειτουργία</a:t>
            </a:r>
          </a:p>
          <a:p>
            <a:pPr marL="64008" indent="0" algn="just" eaLnBrk="1" fontAlgn="auto" hangingPunct="1">
              <a:lnSpc>
                <a:spcPct val="140000"/>
              </a:lnSpc>
              <a:spcAft>
                <a:spcPts val="0"/>
              </a:spcAft>
              <a:buFont typeface="Wingdings 2"/>
              <a:buNone/>
              <a:defRPr/>
            </a:pPr>
            <a:r>
              <a:rPr lang="el-GR" sz="1400" dirty="0"/>
              <a:t>Αποτελείται από όλες τις ενέργειες που αφορούν την οικονομική διαχείριση της επιχείρησης οι οποίες είναι:  η εξεύρεση του κεφαλαίου που απαιτείται για την ίδρυση της οικονομικής μονάδας, η αξιοποίησή του με τις πλέον αποδοτικές επιλογές, όλες οι διαχειριστικές και λογιστικές διαδικασίες που βοηθούν στην έγκαιρη διεκπεραίωση και την καταγραφή συναλλαγών της, η αντιμετώπιση των νομικών και φορολογικών της υποχρεώσεων και ιδιαίτερα, η εξακρίβωση των αποτελεσμάτων της</a:t>
            </a:r>
            <a:r>
              <a:rPr lang="el-GR" sz="1400" dirty="0" smtClean="0"/>
              <a:t>.</a:t>
            </a:r>
            <a:endParaRPr lang="en-US" sz="1400" dirty="0" smtClean="0"/>
          </a:p>
          <a:p>
            <a:pPr marL="406908" indent="-342900" algn="just">
              <a:lnSpc>
                <a:spcPct val="140000"/>
              </a:lnSpc>
              <a:buFont typeface="+mj-lt"/>
              <a:buAutoNum type="arabicPeriod" startAt="4"/>
              <a:defRPr/>
            </a:pPr>
            <a:r>
              <a:rPr lang="el-GR" sz="1400" b="1" dirty="0" smtClean="0"/>
              <a:t>Λειτουργία </a:t>
            </a:r>
            <a:r>
              <a:rPr lang="el-GR" sz="1400" b="1" dirty="0"/>
              <a:t>προμηθειών</a:t>
            </a:r>
          </a:p>
          <a:p>
            <a:pPr marL="64008" indent="0" algn="just">
              <a:lnSpc>
                <a:spcPct val="140000"/>
              </a:lnSpc>
              <a:buNone/>
              <a:defRPr/>
            </a:pPr>
            <a:r>
              <a:rPr lang="el-GR" sz="1400" dirty="0"/>
              <a:t>Αποτελείται από τις ενέργειες όπως: Η οικονομικότερη προμήθεια μηχανημάτων, πρώτων υλών και οποιωνδήποτε άλλων υλικών στοιχείων (π.χ. αναλώσιμων), η έρευνα των τιμών, η αγορά και η αποθήκευση των πιο πάνω απαραίτητων στοιχείων, η συνεχής παρακολούθηση των αποθεμάτων, ώστε να μην τίθεται σε κίνδυνο ο προγραμματισμός της παραγωγής και γενικά ο στόχος της επιχείρησης. Η λειτουργία των προμηθειών είναι ιδιαίτερα σημαντική, αφού εξασφαλίζει βασικούς πόρους οι οποίοι είναι απαραίτητοι για την ανάπτυξη των δραστηριοτήτων μιας επιχείρησης ή ενός οργανισμού.</a:t>
            </a:r>
          </a:p>
          <a:p>
            <a:pPr marL="64008" indent="0" algn="just" eaLnBrk="1" fontAlgn="auto" hangingPunct="1">
              <a:lnSpc>
                <a:spcPct val="140000"/>
              </a:lnSpc>
              <a:spcAft>
                <a:spcPts val="0"/>
              </a:spcAft>
              <a:buFont typeface="Wingdings 2"/>
              <a:buNone/>
              <a:defRPr/>
            </a:pPr>
            <a:endParaRPr lang="el-GR" sz="1400" dirty="0"/>
          </a:p>
        </p:txBody>
      </p:sp>
    </p:spTree>
    <p:extLst>
      <p:ext uri="{BB962C8B-B14F-4D97-AF65-F5344CB8AC3E}">
        <p14:creationId xmlns:p14="http://schemas.microsoft.com/office/powerpoint/2010/main" val="269273196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a:defRPr/>
            </a:pPr>
            <a:r>
              <a:rPr lang="el-GR" sz="3600" dirty="0"/>
              <a:t>Ίδρυση – Σύσταση επιχείρησης</a:t>
            </a:r>
            <a:br>
              <a:rPr lang="el-GR" sz="3600" dirty="0"/>
            </a:br>
            <a:r>
              <a:rPr lang="el-GR" sz="1800" dirty="0" smtClean="0"/>
              <a:t>Πλεονεκτήματα </a:t>
            </a:r>
            <a:r>
              <a:rPr lang="el-GR" sz="1800" dirty="0"/>
              <a:t>– μειονεκτήματα επιχείρησης αναλόγως της νομικής μορφής </a:t>
            </a:r>
            <a:r>
              <a:rPr lang="el-GR" sz="1800" dirty="0" smtClean="0"/>
              <a:t>της (</a:t>
            </a:r>
            <a:r>
              <a:rPr lang="en-US" sz="1800" dirty="0" smtClean="0">
                <a:latin typeface="Cambria" panose="02040503050406030204" pitchFamily="18" charset="0"/>
              </a:rPr>
              <a:t>6</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latin typeface="Cambria" panose="02040503050406030204" pitchFamily="18" charset="0"/>
              </a:rPr>
              <a:t>)</a:t>
            </a:r>
            <a:endParaRPr lang="el-GR" sz="1800" dirty="0">
              <a:latin typeface="Cambria" panose="02040503050406030204" pitchFamily="18" charset="0"/>
            </a:endParaRPr>
          </a:p>
        </p:txBody>
      </p:sp>
      <p:sp>
        <p:nvSpPr>
          <p:cNvPr id="3" name="Content Placeholder 2"/>
          <p:cNvSpPr>
            <a:spLocks noGrp="1"/>
          </p:cNvSpPr>
          <p:nvPr>
            <p:ph sz="quarter" idx="1"/>
          </p:nvPr>
        </p:nvSpPr>
        <p:spPr>
          <a:xfrm>
            <a:off x="914400" y="1340768"/>
            <a:ext cx="7772400" cy="457200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600" b="1" dirty="0"/>
              <a:t>Ομόρρυθμες και Ετερόρρυθμες </a:t>
            </a:r>
            <a:r>
              <a:rPr lang="el-GR" sz="1600" b="1" dirty="0" smtClean="0"/>
              <a:t>Εταιρείες</a:t>
            </a:r>
          </a:p>
          <a:p>
            <a:pPr marL="64008" indent="0" algn="just" eaLnBrk="1" fontAlgn="auto" hangingPunct="1">
              <a:lnSpc>
                <a:spcPct val="140000"/>
              </a:lnSpc>
              <a:spcBef>
                <a:spcPts val="1200"/>
              </a:spcBef>
              <a:spcAft>
                <a:spcPts val="0"/>
              </a:spcAft>
              <a:buFont typeface="Wingdings 2"/>
              <a:buNone/>
              <a:defRPr/>
            </a:pPr>
            <a:r>
              <a:rPr lang="el-GR" sz="1600" b="1" dirty="0" smtClean="0"/>
              <a:t>Μειονεκτήματα</a:t>
            </a:r>
            <a:endParaRPr lang="el-GR" sz="1600" b="1" dirty="0"/>
          </a:p>
          <a:p>
            <a:pPr marL="727075"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Απεριόριστη προσωπική και εξ ολοκλήρου ευθύνη των ομόρρυθμων εταίρων με το σύνολο της περιουσίας τους ανεξαρτήτως της εισφοράς τους, ακόμα και μετά τη λύση της εταιρείας.</a:t>
            </a:r>
          </a:p>
          <a:p>
            <a:pPr marL="727075"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Μεγάλη δυσκολία στη λήψη αποφάσεων σε περίπτωση διαφωνίας μεταξύ των εταίρων.</a:t>
            </a:r>
          </a:p>
          <a:p>
            <a:pPr marL="727075"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Δυσκολία εξεύρεσης μακροπρόθεσμων πηγών χρηματοδότησης (τραπεζικός δανεισμός – Χρηματιστήριο)</a:t>
            </a:r>
          </a:p>
          <a:p>
            <a:pPr marL="727075"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Δύσκολη μεταβίβαση εταιρικών μεριδίων.</a:t>
            </a:r>
          </a:p>
          <a:p>
            <a:pPr marL="537210" lvl="1" indent="0" algn="just" eaLnBrk="1" fontAlgn="auto" hangingPunct="1">
              <a:lnSpc>
                <a:spcPct val="140000"/>
              </a:lnSpc>
              <a:spcBef>
                <a:spcPts val="1200"/>
              </a:spcBef>
              <a:spcAft>
                <a:spcPts val="0"/>
              </a:spcAft>
              <a:buFont typeface="Verdana"/>
              <a:buNone/>
              <a:defRPr/>
            </a:pPr>
            <a:endParaRPr lang="el-GR" sz="1600" dirty="0"/>
          </a:p>
          <a:p>
            <a:pPr marL="448056" indent="-384048" algn="just" eaLnBrk="1" fontAlgn="auto" hangingPunct="1">
              <a:lnSpc>
                <a:spcPct val="140000"/>
              </a:lnSpc>
              <a:spcBef>
                <a:spcPts val="1200"/>
              </a:spcBef>
              <a:spcAft>
                <a:spcPts val="0"/>
              </a:spcAft>
              <a:buFont typeface="Wingdings 2"/>
              <a:buChar char=""/>
              <a:defRPr/>
            </a:pPr>
            <a:endParaRPr lang="el-GR" sz="1600" dirty="0" smtClean="0"/>
          </a:p>
        </p:txBody>
      </p:sp>
    </p:spTree>
    <p:extLst>
      <p:ext uri="{BB962C8B-B14F-4D97-AF65-F5344CB8AC3E}">
        <p14:creationId xmlns:p14="http://schemas.microsoft.com/office/powerpoint/2010/main" val="261471564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a:defRPr/>
            </a:pPr>
            <a:r>
              <a:rPr lang="el-GR" sz="3600" dirty="0"/>
              <a:t>Ίδρυση – Σύσταση επιχείρησης</a:t>
            </a:r>
            <a:br>
              <a:rPr lang="el-GR" sz="3600" dirty="0"/>
            </a:br>
            <a:r>
              <a:rPr lang="el-GR" sz="1800" dirty="0" smtClean="0"/>
              <a:t>Πλεονεκτήματα </a:t>
            </a:r>
            <a:r>
              <a:rPr lang="el-GR" sz="1800" dirty="0"/>
              <a:t>– μειονεκτήματα επιχείρησης αναλόγως της νομικής μορφής </a:t>
            </a:r>
            <a:r>
              <a:rPr lang="el-GR" sz="1800" dirty="0" smtClean="0"/>
              <a:t>της (</a:t>
            </a:r>
            <a:r>
              <a:rPr lang="en-US" sz="1800" dirty="0" smtClean="0">
                <a:latin typeface="Cambria" panose="02040503050406030204" pitchFamily="18" charset="0"/>
              </a:rPr>
              <a:t>7</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t>)</a:t>
            </a:r>
            <a:endParaRPr lang="el-GR" sz="1800" dirty="0"/>
          </a:p>
        </p:txBody>
      </p:sp>
      <p:sp>
        <p:nvSpPr>
          <p:cNvPr id="3" name="Content Placeholder 2"/>
          <p:cNvSpPr>
            <a:spLocks noGrp="1"/>
          </p:cNvSpPr>
          <p:nvPr>
            <p:ph sz="quarter" idx="1"/>
          </p:nvPr>
        </p:nvSpPr>
        <p:spPr>
          <a:xfrm>
            <a:off x="914400" y="1305272"/>
            <a:ext cx="7772400" cy="4572000"/>
          </a:xfrm>
        </p:spPr>
        <p:txBody>
          <a:bodyPr>
            <a:noAutofit/>
          </a:bodyPr>
          <a:lstStyle/>
          <a:p>
            <a:pPr marL="64008" indent="0" algn="just" eaLnBrk="1" fontAlgn="auto" hangingPunct="1">
              <a:spcBef>
                <a:spcPts val="1200"/>
              </a:spcBef>
              <a:spcAft>
                <a:spcPts val="0"/>
              </a:spcAft>
              <a:buFont typeface="Wingdings 2"/>
              <a:buNone/>
              <a:defRPr/>
            </a:pPr>
            <a:r>
              <a:rPr lang="el-GR" sz="1600" b="1" dirty="0"/>
              <a:t>Εταιρείες Περιορισμένης </a:t>
            </a:r>
            <a:r>
              <a:rPr lang="el-GR" sz="1600" b="1" dirty="0" smtClean="0"/>
              <a:t>Ευθύνης</a:t>
            </a:r>
          </a:p>
          <a:p>
            <a:pPr marL="64008" indent="0" algn="just" eaLnBrk="1" fontAlgn="auto" hangingPunct="1">
              <a:spcBef>
                <a:spcPts val="1200"/>
              </a:spcBef>
              <a:spcAft>
                <a:spcPts val="0"/>
              </a:spcAft>
              <a:buFont typeface="Wingdings 2"/>
              <a:buNone/>
              <a:defRPr/>
            </a:pPr>
            <a:r>
              <a:rPr lang="el-GR" sz="1600" b="1" dirty="0" smtClean="0"/>
              <a:t>Πλεονεκτήματα</a:t>
            </a:r>
            <a:endParaRPr lang="el-GR" sz="1600" b="1" dirty="0"/>
          </a:p>
          <a:p>
            <a:pPr marL="880110" lvl="1" indent="-285750" algn="just" eaLnBrk="1" fontAlgn="auto" hangingPunct="1">
              <a:spcBef>
                <a:spcPts val="1200"/>
              </a:spcBef>
              <a:spcAft>
                <a:spcPts val="0"/>
              </a:spcAft>
              <a:buClr>
                <a:schemeClr val="accent2">
                  <a:lumMod val="75000"/>
                </a:schemeClr>
              </a:buClr>
              <a:buFont typeface="Wingdings" panose="05000000000000000000" pitchFamily="2" charset="2"/>
              <a:buChar char="ü"/>
              <a:defRPr/>
            </a:pPr>
            <a:r>
              <a:rPr lang="el-GR" sz="1600" dirty="0"/>
              <a:t>Μικρό ύψος κεφαλαίου</a:t>
            </a:r>
          </a:p>
          <a:p>
            <a:pPr marL="880110" lvl="1" indent="-285750" algn="just" eaLnBrk="1" fontAlgn="auto" hangingPunct="1">
              <a:spcBef>
                <a:spcPts val="1200"/>
              </a:spcBef>
              <a:spcAft>
                <a:spcPts val="0"/>
              </a:spcAft>
              <a:buClr>
                <a:schemeClr val="accent2">
                  <a:lumMod val="75000"/>
                </a:schemeClr>
              </a:buClr>
              <a:buFont typeface="Wingdings" panose="05000000000000000000" pitchFamily="2" charset="2"/>
              <a:buChar char="ü"/>
              <a:defRPr/>
            </a:pPr>
            <a:r>
              <a:rPr lang="el-GR" sz="1600" dirty="0"/>
              <a:t>Περιορισμένη ευθύνη των εταίρων</a:t>
            </a:r>
          </a:p>
          <a:p>
            <a:pPr marL="880110" lvl="1" indent="-285750" algn="just" eaLnBrk="1" fontAlgn="auto" hangingPunct="1">
              <a:spcBef>
                <a:spcPts val="1200"/>
              </a:spcBef>
              <a:spcAft>
                <a:spcPts val="0"/>
              </a:spcAft>
              <a:buClr>
                <a:schemeClr val="accent2">
                  <a:lumMod val="75000"/>
                </a:schemeClr>
              </a:buClr>
              <a:buFont typeface="Wingdings" panose="05000000000000000000" pitchFamily="2" charset="2"/>
              <a:buChar char="ü"/>
              <a:defRPr/>
            </a:pPr>
            <a:r>
              <a:rPr lang="el-GR" sz="1600" dirty="0"/>
              <a:t>Εύκολη αλλαγή ιδιοκτησιακού καθεστώτος</a:t>
            </a:r>
          </a:p>
          <a:p>
            <a:pPr marL="64008" indent="0" algn="just" eaLnBrk="1" fontAlgn="auto" hangingPunct="1">
              <a:spcBef>
                <a:spcPts val="1200"/>
              </a:spcBef>
              <a:spcAft>
                <a:spcPts val="0"/>
              </a:spcAft>
              <a:buFont typeface="Wingdings 2"/>
              <a:buNone/>
              <a:defRPr/>
            </a:pPr>
            <a:r>
              <a:rPr lang="el-GR" sz="1600" b="1" dirty="0" smtClean="0"/>
              <a:t>Μειονεκτήματα</a:t>
            </a:r>
            <a:endParaRPr lang="el-GR" sz="1600" b="1" dirty="0"/>
          </a:p>
          <a:p>
            <a:pPr marL="880110" lvl="1" indent="-285750" algn="just" eaLnBrk="1" fontAlgn="auto" hangingPunct="1">
              <a:spcBef>
                <a:spcPts val="1200"/>
              </a:spcBef>
              <a:spcAft>
                <a:spcPts val="0"/>
              </a:spcAft>
              <a:buClr>
                <a:schemeClr val="accent2">
                  <a:lumMod val="75000"/>
                </a:schemeClr>
              </a:buClr>
              <a:buFont typeface="Wingdings" panose="05000000000000000000" pitchFamily="2" charset="2"/>
              <a:buChar char="ü"/>
              <a:defRPr/>
            </a:pPr>
            <a:r>
              <a:rPr lang="el-GR" sz="1600" dirty="0"/>
              <a:t>Είναι πιθανό να μην είναι συμφέρουσα από φορολογικής απόψεως</a:t>
            </a:r>
          </a:p>
          <a:p>
            <a:pPr marL="880110" lvl="1" indent="-285750" algn="just" eaLnBrk="1" fontAlgn="auto" hangingPunct="1">
              <a:spcBef>
                <a:spcPts val="1200"/>
              </a:spcBef>
              <a:spcAft>
                <a:spcPts val="0"/>
              </a:spcAft>
              <a:buClr>
                <a:schemeClr val="accent2">
                  <a:lumMod val="75000"/>
                </a:schemeClr>
              </a:buClr>
              <a:buFont typeface="Wingdings" panose="05000000000000000000" pitchFamily="2" charset="2"/>
              <a:buChar char="ü"/>
              <a:defRPr/>
            </a:pPr>
            <a:r>
              <a:rPr lang="el-GR" sz="1600" dirty="0"/>
              <a:t>Αυξημένες δραστηριότητες λειτουργίας</a:t>
            </a:r>
          </a:p>
          <a:p>
            <a:pPr marL="880110" lvl="1" indent="-285750" algn="just" eaLnBrk="1" fontAlgn="auto" hangingPunct="1">
              <a:spcBef>
                <a:spcPts val="1200"/>
              </a:spcBef>
              <a:spcAft>
                <a:spcPts val="0"/>
              </a:spcAft>
              <a:buClr>
                <a:schemeClr val="accent2">
                  <a:lumMod val="75000"/>
                </a:schemeClr>
              </a:buClr>
              <a:buFont typeface="Wingdings" panose="05000000000000000000" pitchFamily="2" charset="2"/>
              <a:buChar char="ü"/>
              <a:defRPr/>
            </a:pPr>
            <a:r>
              <a:rPr lang="el-GR" sz="1600" dirty="0"/>
              <a:t>Πολυπλοκότερη Διοίκηση και κανονιστικό πλαίσιο λειτουργίας</a:t>
            </a:r>
          </a:p>
          <a:p>
            <a:pPr marL="448056" indent="-384048" algn="just" eaLnBrk="1" fontAlgn="auto" hangingPunct="1">
              <a:spcBef>
                <a:spcPts val="1200"/>
              </a:spcBef>
              <a:spcAft>
                <a:spcPts val="0"/>
              </a:spcAft>
              <a:buFont typeface="Wingdings 2"/>
              <a:buChar char=""/>
              <a:defRPr/>
            </a:pPr>
            <a:endParaRPr lang="el-GR" sz="16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a:defRPr/>
            </a:pPr>
            <a:r>
              <a:rPr lang="el-GR" sz="3600" dirty="0"/>
              <a:t>Ίδρυση – Σύσταση επιχείρησης</a:t>
            </a:r>
            <a:br>
              <a:rPr lang="el-GR" sz="3600" dirty="0"/>
            </a:br>
            <a:r>
              <a:rPr lang="el-GR" sz="1800" dirty="0" smtClean="0"/>
              <a:t>Πλεονεκτήματα </a:t>
            </a:r>
            <a:r>
              <a:rPr lang="el-GR" sz="1800" dirty="0"/>
              <a:t>– μειονεκτήματα επιχείρησης αναλόγως της νομικής μορφής </a:t>
            </a:r>
            <a:r>
              <a:rPr lang="el-GR" sz="1800" dirty="0" smtClean="0"/>
              <a:t>της</a:t>
            </a:r>
            <a:r>
              <a:rPr lang="el-GR" sz="1800" dirty="0" smtClean="0">
                <a:latin typeface="Cambria" panose="02040503050406030204" pitchFamily="18" charset="0"/>
              </a:rPr>
              <a:t> (</a:t>
            </a:r>
            <a:r>
              <a:rPr lang="en-US" sz="1800" dirty="0">
                <a:latin typeface="Cambria" panose="02040503050406030204" pitchFamily="18" charset="0"/>
              </a:rPr>
              <a:t>8</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latin typeface="Cambria" panose="02040503050406030204" pitchFamily="18" charset="0"/>
              </a:rPr>
              <a:t>)</a:t>
            </a:r>
            <a:endParaRPr lang="el-GR" sz="1800" dirty="0">
              <a:latin typeface="Cambria" panose="02040503050406030204" pitchFamily="18" charset="0"/>
            </a:endParaRPr>
          </a:p>
        </p:txBody>
      </p:sp>
      <p:sp>
        <p:nvSpPr>
          <p:cNvPr id="3" name="Content Placeholder 2"/>
          <p:cNvSpPr>
            <a:spLocks noGrp="1"/>
          </p:cNvSpPr>
          <p:nvPr>
            <p:ph sz="quarter" idx="1"/>
          </p:nvPr>
        </p:nvSpPr>
        <p:spPr>
          <a:xfrm>
            <a:off x="914400" y="1305272"/>
            <a:ext cx="7772400" cy="457200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600" b="1" dirty="0"/>
              <a:t>Ιδιωτικές Κεφαλαιουχικές Επιχειρήσεις</a:t>
            </a:r>
            <a:endParaRPr lang="el-GR" sz="1600" dirty="0"/>
          </a:p>
          <a:p>
            <a:pPr marL="64008" indent="0" algn="just" eaLnBrk="1" fontAlgn="auto" hangingPunct="1">
              <a:lnSpc>
                <a:spcPct val="140000"/>
              </a:lnSpc>
              <a:spcBef>
                <a:spcPts val="1200"/>
              </a:spcBef>
              <a:spcAft>
                <a:spcPts val="0"/>
              </a:spcAft>
              <a:buFont typeface="Wingdings 2"/>
              <a:buNone/>
              <a:defRPr/>
            </a:pPr>
            <a:r>
              <a:rPr lang="el-GR" sz="1600" b="1" dirty="0" smtClean="0"/>
              <a:t>Πλεονεκτήματα</a:t>
            </a:r>
            <a:endParaRPr lang="el-GR" sz="1600" b="1" dirty="0"/>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Σχετικά απλές διαδικασίες σύστασης</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Μικρό – έως μηδενικό - ύψος κεφαλαίου σύστασης</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Περιορισμένη ευθύνη των εταίρων</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Εύκολη αλλαγή ιδιοκτησιακού καθεστώτος</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Χαμηλό κόστος ίδρυσης και λειτουργίας</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Ταχύτητα και ευελιξία στη λήψη αποφάσεων</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Προσαρμοστικότητα στις ανάγκες και τις επιδιώξεις των εταίρων με τη δυνατότητα «επισημοποίησης» </a:t>
            </a:r>
            <a:r>
              <a:rPr lang="el-GR" sz="1600" dirty="0" err="1"/>
              <a:t>εξω</a:t>
            </a:r>
            <a:r>
              <a:rPr lang="el-GR" sz="1600" dirty="0"/>
              <a:t>-εταιρικών συμφωνιών μέσω του καταστατικού της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a:defRPr/>
            </a:pPr>
            <a:r>
              <a:rPr lang="el-GR" sz="3600" dirty="0"/>
              <a:t>Ίδρυση – Σύσταση επιχείρησης</a:t>
            </a:r>
            <a:br>
              <a:rPr lang="el-GR" sz="3600" dirty="0"/>
            </a:br>
            <a:r>
              <a:rPr lang="el-GR" sz="1800" dirty="0" smtClean="0"/>
              <a:t>Πλεονεκτήματα </a:t>
            </a:r>
            <a:r>
              <a:rPr lang="el-GR" sz="1800" dirty="0"/>
              <a:t>– μειονεκτήματα επιχείρησης αναλόγως της νομικής μορφής </a:t>
            </a:r>
            <a:r>
              <a:rPr lang="el-GR" sz="1800" dirty="0" smtClean="0"/>
              <a:t>της</a:t>
            </a:r>
            <a:r>
              <a:rPr lang="el-GR" sz="1800" dirty="0" smtClean="0">
                <a:latin typeface="Cambria" panose="02040503050406030204" pitchFamily="18" charset="0"/>
              </a:rPr>
              <a:t> (</a:t>
            </a:r>
            <a:r>
              <a:rPr lang="en-US" sz="1800" dirty="0" smtClean="0">
                <a:latin typeface="Cambria" panose="02040503050406030204" pitchFamily="18" charset="0"/>
              </a:rPr>
              <a:t>9</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latin typeface="Cambria" panose="02040503050406030204" pitchFamily="18" charset="0"/>
              </a:rPr>
              <a:t>)</a:t>
            </a:r>
            <a:endParaRPr lang="el-GR" sz="1800" dirty="0">
              <a:latin typeface="Cambria" panose="02040503050406030204" pitchFamily="18" charset="0"/>
            </a:endParaRPr>
          </a:p>
        </p:txBody>
      </p:sp>
      <p:sp>
        <p:nvSpPr>
          <p:cNvPr id="3" name="Content Placeholder 2"/>
          <p:cNvSpPr>
            <a:spLocks noGrp="1"/>
          </p:cNvSpPr>
          <p:nvPr>
            <p:ph sz="quarter" idx="1"/>
          </p:nvPr>
        </p:nvSpPr>
        <p:spPr>
          <a:xfrm>
            <a:off x="914400" y="1305272"/>
            <a:ext cx="7772400" cy="457200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600" b="1" dirty="0"/>
              <a:t>Ιδιωτικές Κεφαλαιουχικές Επιχειρήσεις</a:t>
            </a:r>
            <a:endParaRPr lang="el-GR" sz="1600" dirty="0"/>
          </a:p>
          <a:p>
            <a:pPr marL="64008" indent="0" algn="just" eaLnBrk="1" fontAlgn="auto" hangingPunct="1">
              <a:lnSpc>
                <a:spcPct val="140000"/>
              </a:lnSpc>
              <a:spcBef>
                <a:spcPts val="1200"/>
              </a:spcBef>
              <a:spcAft>
                <a:spcPts val="0"/>
              </a:spcAft>
              <a:buFont typeface="Wingdings 2"/>
              <a:buNone/>
              <a:defRPr/>
            </a:pPr>
            <a:r>
              <a:rPr lang="el-GR" sz="1600" b="1" dirty="0" smtClean="0"/>
              <a:t>Μειονεκτήματα</a:t>
            </a:r>
            <a:endParaRPr lang="el-GR" sz="1600" b="1" dirty="0"/>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Αυξημένες δραστηριότητες λειτουργίας</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Πολυπλοκότερη Διοίκηση και κανονιστικό πλαίσιο λειτουργίας</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Έχει αποκλειστικά εμπορική ιδιότητα, ανεξαρτήτως του σκοπού σύστασής της</a:t>
            </a:r>
          </a:p>
          <a:p>
            <a:pPr marL="880110" lvl="1" indent="-285750" algn="just" eaLnBrk="1" fontAlgn="auto" hangingPunct="1">
              <a:lnSpc>
                <a:spcPct val="140000"/>
              </a:lnSpc>
              <a:spcBef>
                <a:spcPts val="1200"/>
              </a:spcBef>
              <a:spcAft>
                <a:spcPts val="0"/>
              </a:spcAft>
              <a:buClr>
                <a:schemeClr val="accent2">
                  <a:lumMod val="75000"/>
                </a:schemeClr>
              </a:buClr>
              <a:buFont typeface="Wingdings" panose="05000000000000000000" pitchFamily="2" charset="2"/>
              <a:buChar char="ü"/>
              <a:defRPr/>
            </a:pPr>
            <a:r>
              <a:rPr lang="el-GR" sz="1600" dirty="0"/>
              <a:t>Δύσκολη μεταβίβαση μεριδίων (γίνεται μόνο όπως προβλέπεται από το καταστατικό)</a:t>
            </a:r>
          </a:p>
          <a:p>
            <a:pPr marL="448056" indent="-384048" algn="just" eaLnBrk="1" fontAlgn="auto" hangingPunct="1">
              <a:lnSpc>
                <a:spcPct val="140000"/>
              </a:lnSpc>
              <a:spcBef>
                <a:spcPts val="1200"/>
              </a:spcBef>
              <a:spcAft>
                <a:spcPts val="0"/>
              </a:spcAft>
              <a:buFont typeface="Wingdings 2"/>
              <a:buChar char=""/>
              <a:defRPr/>
            </a:pPr>
            <a:endParaRPr lang="el-GR" sz="1600" dirty="0" smtClean="0"/>
          </a:p>
        </p:txBody>
      </p:sp>
    </p:spTree>
    <p:extLst>
      <p:ext uri="{BB962C8B-B14F-4D97-AF65-F5344CB8AC3E}">
        <p14:creationId xmlns:p14="http://schemas.microsoft.com/office/powerpoint/2010/main" val="219079166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eaLnBrk="1" fontAlgn="auto" hangingPunct="1">
              <a:spcAft>
                <a:spcPts val="0"/>
              </a:spcAft>
              <a:defRPr/>
            </a:pPr>
            <a:r>
              <a:rPr lang="el-GR" sz="3600" dirty="0"/>
              <a:t>Ίδρυση – Σύσταση επιχείρησης</a:t>
            </a:r>
            <a:br>
              <a:rPr lang="el-GR" sz="3600" dirty="0"/>
            </a:br>
            <a:r>
              <a:rPr lang="el-GR" sz="1800" dirty="0" smtClean="0"/>
              <a:t>Πλεονεκτήματα – μειονεκτήματα επιχείρησης αναλόγως της νομικής μορφής της </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latin typeface="Cambria" panose="02040503050406030204" pitchFamily="18" charset="0"/>
              </a:rPr>
              <a:t>)</a:t>
            </a:r>
            <a:endParaRPr lang="el-GR" sz="1800" dirty="0">
              <a:latin typeface="Cambria" panose="02040503050406030204" pitchFamily="18" charset="0"/>
            </a:endParaRPr>
          </a:p>
        </p:txBody>
      </p:sp>
      <p:sp>
        <p:nvSpPr>
          <p:cNvPr id="59395" name="Content Placeholder 2"/>
          <p:cNvSpPr>
            <a:spLocks noGrp="1"/>
          </p:cNvSpPr>
          <p:nvPr>
            <p:ph sz="quarter" idx="1"/>
          </p:nvPr>
        </p:nvSpPr>
        <p:spPr>
          <a:xfrm>
            <a:off x="914400" y="1268760"/>
            <a:ext cx="7772400" cy="4572000"/>
          </a:xfrm>
        </p:spPr>
        <p:txBody>
          <a:bodyPr>
            <a:normAutofit/>
          </a:bodyPr>
          <a:lstStyle/>
          <a:p>
            <a:pPr marL="63500" indent="0" algn="just" eaLnBrk="1" hangingPunct="1">
              <a:lnSpc>
                <a:spcPct val="140000"/>
              </a:lnSpc>
              <a:spcBef>
                <a:spcPts val="1200"/>
              </a:spcBef>
              <a:buFont typeface="Wingdings 2" panose="05020102010507070707" pitchFamily="18" charset="2"/>
              <a:buNone/>
            </a:pPr>
            <a:r>
              <a:rPr lang="el-GR" altLang="el-GR" sz="1600" b="1" dirty="0" smtClean="0"/>
              <a:t>Νεοφυείς επιχειρήσεις (</a:t>
            </a:r>
            <a:r>
              <a:rPr lang="en-US" altLang="el-GR" sz="1600" b="1" dirty="0" smtClean="0"/>
              <a:t>Start-ups)</a:t>
            </a:r>
            <a:endParaRPr lang="el-GR" altLang="el-GR" sz="1600" b="1" dirty="0" smtClean="0"/>
          </a:p>
          <a:p>
            <a:pPr marL="63500" indent="0" algn="just" eaLnBrk="1" hangingPunct="1">
              <a:lnSpc>
                <a:spcPct val="140000"/>
              </a:lnSpc>
              <a:spcBef>
                <a:spcPts val="1200"/>
              </a:spcBef>
              <a:buFont typeface="Wingdings 2" panose="05020102010507070707" pitchFamily="18" charset="2"/>
              <a:buNone/>
            </a:pPr>
            <a:r>
              <a:rPr lang="el-GR" altLang="el-GR" sz="1600" b="1" dirty="0" smtClean="0"/>
              <a:t>Πλεονεκτήματα</a:t>
            </a:r>
          </a:p>
          <a:p>
            <a:pPr lvl="1" algn="just" eaLnBrk="1" hangingPunct="1">
              <a:lnSpc>
                <a:spcPct val="140000"/>
              </a:lnSpc>
              <a:spcBef>
                <a:spcPts val="1200"/>
              </a:spcBef>
              <a:buClr>
                <a:schemeClr val="accent2">
                  <a:lumMod val="75000"/>
                </a:schemeClr>
              </a:buClr>
              <a:buFont typeface="Wingdings" panose="05000000000000000000" pitchFamily="2" charset="2"/>
              <a:buChar char="ü"/>
            </a:pPr>
            <a:r>
              <a:rPr lang="el-GR" altLang="el-GR" sz="1600" dirty="0" smtClean="0"/>
              <a:t>Ιδιαίτερα χαμηλό κόστος υλοποίησης</a:t>
            </a:r>
          </a:p>
          <a:p>
            <a:pPr lvl="1" algn="just" eaLnBrk="1" hangingPunct="1">
              <a:lnSpc>
                <a:spcPct val="140000"/>
              </a:lnSpc>
              <a:spcBef>
                <a:spcPts val="1200"/>
              </a:spcBef>
              <a:buClr>
                <a:schemeClr val="accent2">
                  <a:lumMod val="75000"/>
                </a:schemeClr>
              </a:buClr>
              <a:buFont typeface="Wingdings" panose="05000000000000000000" pitchFamily="2" charset="2"/>
              <a:buChar char="ü"/>
            </a:pPr>
            <a:r>
              <a:rPr lang="el-GR" altLang="el-GR" sz="1600" dirty="0" smtClean="0"/>
              <a:t>Υψηλή απόδοση</a:t>
            </a:r>
          </a:p>
          <a:p>
            <a:pPr lvl="1" algn="just" eaLnBrk="1" hangingPunct="1">
              <a:lnSpc>
                <a:spcPct val="140000"/>
              </a:lnSpc>
              <a:spcBef>
                <a:spcPts val="1200"/>
              </a:spcBef>
              <a:buClr>
                <a:schemeClr val="accent2">
                  <a:lumMod val="75000"/>
                </a:schemeClr>
              </a:buClr>
              <a:buFont typeface="Wingdings" panose="05000000000000000000" pitchFamily="2" charset="2"/>
              <a:buChar char="ü"/>
            </a:pPr>
            <a:r>
              <a:rPr lang="el-GR" altLang="el-GR" sz="1600" dirty="0" smtClean="0"/>
              <a:t>Δυνατότητα επέκτασης με μικρή δαπάνη κεφαλαίου</a:t>
            </a:r>
          </a:p>
          <a:p>
            <a:pPr lvl="1" algn="just" eaLnBrk="1" hangingPunct="1">
              <a:lnSpc>
                <a:spcPct val="140000"/>
              </a:lnSpc>
              <a:spcBef>
                <a:spcPts val="1200"/>
              </a:spcBef>
              <a:buClr>
                <a:schemeClr val="accent2">
                  <a:lumMod val="75000"/>
                </a:schemeClr>
              </a:buClr>
              <a:buFont typeface="Wingdings" panose="05000000000000000000" pitchFamily="2" charset="2"/>
              <a:buChar char="ü"/>
            </a:pPr>
            <a:r>
              <a:rPr lang="el-GR" altLang="el-GR" sz="1600" dirty="0" smtClean="0"/>
              <a:t>Περιορισμένες ανάγκες σε εργατικό δυναμικό και εγκαταστάσεις, </a:t>
            </a:r>
          </a:p>
          <a:p>
            <a:pPr marL="63500" indent="0" algn="just" eaLnBrk="1" hangingPunct="1">
              <a:lnSpc>
                <a:spcPct val="140000"/>
              </a:lnSpc>
              <a:spcBef>
                <a:spcPts val="1200"/>
              </a:spcBef>
              <a:buFont typeface="Wingdings 2" panose="05020102010507070707" pitchFamily="18" charset="2"/>
              <a:buNone/>
            </a:pPr>
            <a:r>
              <a:rPr lang="el-GR" altLang="el-GR" sz="1600" b="1" dirty="0" smtClean="0"/>
              <a:t>Μειονεκτήματα</a:t>
            </a:r>
          </a:p>
          <a:p>
            <a:pPr lvl="1" algn="just">
              <a:lnSpc>
                <a:spcPct val="140000"/>
              </a:lnSpc>
              <a:spcBef>
                <a:spcPts val="1200"/>
              </a:spcBef>
              <a:buClr>
                <a:schemeClr val="accent2">
                  <a:lumMod val="75000"/>
                </a:schemeClr>
              </a:buClr>
              <a:buFont typeface="Wingdings" panose="05000000000000000000" pitchFamily="2" charset="2"/>
              <a:buChar char="ü"/>
            </a:pPr>
            <a:r>
              <a:rPr lang="el-GR" altLang="el-GR" sz="1600" dirty="0"/>
              <a:t>Υψηλό ρίσκο</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eaLnBrk="1" fontAlgn="auto" hangingPunct="1">
              <a:spcAft>
                <a:spcPts val="0"/>
              </a:spcAft>
              <a:defRPr/>
            </a:pPr>
            <a:r>
              <a:rPr lang="el-GR" sz="3600" dirty="0"/>
              <a:t>Κριτήρια επιλογής κατάλληλης νομικής μορφής</a:t>
            </a:r>
          </a:p>
        </p:txBody>
      </p:sp>
      <p:sp>
        <p:nvSpPr>
          <p:cNvPr id="60419" name="Content Placeholder 2"/>
          <p:cNvSpPr>
            <a:spLocks noGrp="1"/>
          </p:cNvSpPr>
          <p:nvPr>
            <p:ph sz="quarter" idx="1"/>
          </p:nvPr>
        </p:nvSpPr>
        <p:spPr>
          <a:xfrm>
            <a:off x="914400" y="1268760"/>
            <a:ext cx="7772400" cy="4896544"/>
          </a:xfrm>
        </p:spPr>
        <p:txBody>
          <a:bodyPr>
            <a:normAutofit fontScale="85000" lnSpcReduction="10000"/>
          </a:bodyPr>
          <a:lstStyle/>
          <a:p>
            <a:pPr marL="63500" indent="0" eaLnBrk="1" hangingPunct="1">
              <a:spcBef>
                <a:spcPts val="1200"/>
              </a:spcBef>
              <a:buFont typeface="Wingdings 2" panose="05020102010507070707" pitchFamily="18" charset="2"/>
              <a:buNone/>
            </a:pPr>
            <a:r>
              <a:rPr lang="el-GR" altLang="el-GR" sz="1800" b="1" dirty="0" smtClean="0"/>
              <a:t>Ενδεικτικά κριτήρια επιλογής της κατάλληλης νομικής μορφής είναι τα ακόλουθα:</a:t>
            </a:r>
          </a:p>
          <a:p>
            <a:pPr lvl="1" algn="just" eaLnBrk="1" hangingPunct="1">
              <a:spcBef>
                <a:spcPts val="1200"/>
              </a:spcBef>
              <a:buClr>
                <a:schemeClr val="accent2">
                  <a:lumMod val="75000"/>
                </a:schemeClr>
              </a:buClr>
              <a:buFont typeface="Wingdings" panose="05000000000000000000" pitchFamily="2" charset="2"/>
              <a:buChar char="ü"/>
            </a:pPr>
            <a:r>
              <a:rPr lang="el-GR" altLang="el-GR" sz="1600" dirty="0" smtClean="0"/>
              <a:t>Στόχος εταιρείας και βασικές λειτουργίες</a:t>
            </a:r>
          </a:p>
          <a:p>
            <a:pPr lvl="1" algn="just" eaLnBrk="1" hangingPunct="1">
              <a:spcBef>
                <a:spcPts val="1200"/>
              </a:spcBef>
              <a:buClr>
                <a:schemeClr val="accent2">
                  <a:lumMod val="75000"/>
                </a:schemeClr>
              </a:buClr>
              <a:buFont typeface="Wingdings" panose="05000000000000000000" pitchFamily="2" charset="2"/>
              <a:buChar char="ü"/>
            </a:pPr>
            <a:r>
              <a:rPr lang="el-GR" altLang="el-GR" sz="1600" dirty="0" smtClean="0"/>
              <a:t>Αρχικό Κεφάλαιο</a:t>
            </a:r>
          </a:p>
          <a:p>
            <a:pPr lvl="1" algn="just" eaLnBrk="1" hangingPunct="1">
              <a:spcBef>
                <a:spcPts val="1200"/>
              </a:spcBef>
              <a:buClr>
                <a:schemeClr val="accent2">
                  <a:lumMod val="75000"/>
                </a:schemeClr>
              </a:buClr>
              <a:buFont typeface="Wingdings" panose="05000000000000000000" pitchFamily="2" charset="2"/>
              <a:buChar char="ü"/>
            </a:pPr>
            <a:r>
              <a:rPr lang="el-GR" altLang="el-GR" sz="1600" dirty="0" smtClean="0"/>
              <a:t>Κόστος σύστασης και Υποχρεώσεις</a:t>
            </a:r>
          </a:p>
          <a:p>
            <a:pPr lvl="1" algn="just" eaLnBrk="1" hangingPunct="1">
              <a:spcBef>
                <a:spcPts val="1200"/>
              </a:spcBef>
              <a:buClr>
                <a:schemeClr val="accent2">
                  <a:lumMod val="75000"/>
                </a:schemeClr>
              </a:buClr>
              <a:buFont typeface="Wingdings" panose="05000000000000000000" pitchFamily="2" charset="2"/>
              <a:buChar char="ü"/>
            </a:pPr>
            <a:r>
              <a:rPr lang="el-GR" altLang="el-GR" sz="1600" dirty="0" smtClean="0"/>
              <a:t>Εκτιμώμενος χρονικός ορίζοντας λειτουργίας</a:t>
            </a:r>
          </a:p>
          <a:p>
            <a:pPr lvl="1" algn="just" eaLnBrk="1" hangingPunct="1">
              <a:spcBef>
                <a:spcPts val="1200"/>
              </a:spcBef>
              <a:buClr>
                <a:schemeClr val="accent2">
                  <a:lumMod val="75000"/>
                </a:schemeClr>
              </a:buClr>
              <a:buFont typeface="Wingdings" panose="05000000000000000000" pitchFamily="2" charset="2"/>
              <a:buChar char="ü"/>
            </a:pPr>
            <a:r>
              <a:rPr lang="el-GR" altLang="el-GR" sz="1600" dirty="0" smtClean="0"/>
              <a:t>Άτομα που σκοπεύουν να απαρτίζουν την εταιρεία</a:t>
            </a:r>
          </a:p>
          <a:p>
            <a:pPr lvl="1" algn="just" eaLnBrk="1" hangingPunct="1">
              <a:spcBef>
                <a:spcPts val="1200"/>
              </a:spcBef>
              <a:buClr>
                <a:schemeClr val="accent2">
                  <a:lumMod val="75000"/>
                </a:schemeClr>
              </a:buClr>
              <a:buFont typeface="Wingdings" panose="05000000000000000000" pitchFamily="2" charset="2"/>
              <a:buChar char="ü"/>
            </a:pPr>
            <a:r>
              <a:rPr lang="el-GR" altLang="el-GR" sz="1600" dirty="0" smtClean="0"/>
              <a:t>Τρόπος συνεργασίας εταίρων και Διοίκησης</a:t>
            </a:r>
          </a:p>
          <a:p>
            <a:pPr lvl="1" algn="just" eaLnBrk="1" hangingPunct="1">
              <a:spcBef>
                <a:spcPts val="1200"/>
              </a:spcBef>
              <a:buClr>
                <a:schemeClr val="accent2">
                  <a:lumMod val="75000"/>
                </a:schemeClr>
              </a:buClr>
              <a:buFont typeface="Wingdings" panose="05000000000000000000" pitchFamily="2" charset="2"/>
              <a:buChar char="ü"/>
            </a:pPr>
            <a:r>
              <a:rPr lang="el-GR" altLang="el-GR" sz="1600" dirty="0" smtClean="0"/>
              <a:t>Αναμενόμενοι κίνδυνοι – Εμπιστοσύνη - Ευελιξία</a:t>
            </a:r>
          </a:p>
          <a:p>
            <a:pPr lvl="1" algn="just" eaLnBrk="1" hangingPunct="1">
              <a:spcBef>
                <a:spcPts val="1200"/>
              </a:spcBef>
              <a:buClr>
                <a:schemeClr val="accent2">
                  <a:lumMod val="75000"/>
                </a:schemeClr>
              </a:buClr>
              <a:buFont typeface="Wingdings" panose="05000000000000000000" pitchFamily="2" charset="2"/>
              <a:buChar char="ü"/>
            </a:pPr>
            <a:r>
              <a:rPr lang="el-GR" altLang="el-GR" sz="1600" dirty="0" smtClean="0"/>
              <a:t>Φορολογικές υποχρεώσεις</a:t>
            </a:r>
          </a:p>
          <a:p>
            <a:pPr lvl="1" algn="just" eaLnBrk="1" hangingPunct="1">
              <a:spcBef>
                <a:spcPts val="1200"/>
              </a:spcBef>
              <a:buClr>
                <a:schemeClr val="accent2">
                  <a:lumMod val="75000"/>
                </a:schemeClr>
              </a:buClr>
              <a:buFont typeface="Wingdings" panose="05000000000000000000" pitchFamily="2" charset="2"/>
              <a:buChar char="ü"/>
            </a:pPr>
            <a:r>
              <a:rPr lang="el-GR" altLang="el-GR" sz="1600" dirty="0" smtClean="0"/>
              <a:t>Νομικές υποχρεώσεις εταίρων σε ιδιαίτερες περιπτώσεις (π.χ. διαμοίραση κερδών και ζημιών, πτώχευση κλπ.)</a:t>
            </a:r>
          </a:p>
          <a:p>
            <a:pPr lvl="1" algn="just" eaLnBrk="1" hangingPunct="1">
              <a:spcBef>
                <a:spcPts val="1200"/>
              </a:spcBef>
              <a:buClr>
                <a:schemeClr val="accent2">
                  <a:lumMod val="75000"/>
                </a:schemeClr>
              </a:buClr>
              <a:buFont typeface="Wingdings" panose="05000000000000000000" pitchFamily="2" charset="2"/>
              <a:buChar char="ü"/>
            </a:pPr>
            <a:r>
              <a:rPr lang="el-GR" altLang="el-GR" sz="1600" dirty="0" smtClean="0"/>
              <a:t>Περιορισμοί λειτουργίας</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eaLnBrk="1" fontAlgn="auto" hangingPunct="1">
              <a:spcAft>
                <a:spcPts val="0"/>
              </a:spcAft>
              <a:defRPr/>
            </a:pPr>
            <a:r>
              <a:rPr lang="el-GR" sz="3600" dirty="0"/>
              <a:t>Βελτίωση λειτουργίας επιχείρησης</a:t>
            </a:r>
            <a:r>
              <a:rPr lang="el-GR" dirty="0" smtClean="0"/>
              <a:t/>
            </a:r>
            <a:br>
              <a:rPr lang="el-GR" dirty="0" smtClean="0"/>
            </a:br>
            <a:r>
              <a:rPr lang="el-GR" sz="1800" dirty="0" smtClean="0"/>
              <a:t>Μεθοδολογία </a:t>
            </a:r>
            <a:r>
              <a:rPr lang="el-GR" sz="1800" dirty="0"/>
              <a:t>Βελτιστοποίηση παραγωγικής ικανότητας LEAN </a:t>
            </a:r>
            <a:r>
              <a:rPr lang="el-GR" sz="1800" dirty="0" smtClean="0"/>
              <a:t/>
            </a:r>
            <a:br>
              <a:rPr lang="el-GR" sz="1800" dirty="0" smtClean="0"/>
            </a:br>
            <a:r>
              <a:rPr lang="el-GR" sz="1800" dirty="0" smtClean="0"/>
              <a:t>(</a:t>
            </a:r>
            <a:r>
              <a:rPr lang="el-GR" sz="1800" dirty="0" err="1"/>
              <a:t>Lean</a:t>
            </a:r>
            <a:r>
              <a:rPr lang="el-GR" sz="1800" dirty="0"/>
              <a:t> </a:t>
            </a:r>
            <a:r>
              <a:rPr lang="el-GR" sz="1800" dirty="0" err="1"/>
              <a:t>Management</a:t>
            </a:r>
            <a:r>
              <a:rPr lang="el-GR" sz="1800" dirty="0"/>
              <a:t> – Λιτή Διοίκηση</a:t>
            </a:r>
            <a:r>
              <a:rPr lang="el-GR" sz="1800" dirty="0" smtClean="0"/>
              <a:t>) (1/2)</a:t>
            </a:r>
            <a:endParaRPr lang="el-GR" sz="2000" dirty="0"/>
          </a:p>
        </p:txBody>
      </p:sp>
      <p:sp>
        <p:nvSpPr>
          <p:cNvPr id="3" name="Content Placeholder 2"/>
          <p:cNvSpPr>
            <a:spLocks noGrp="1"/>
          </p:cNvSpPr>
          <p:nvPr>
            <p:ph sz="quarter" idx="1"/>
          </p:nvPr>
        </p:nvSpPr>
        <p:spPr/>
        <p:txBody>
          <a:bodyPr>
            <a:noAutofit/>
          </a:bodyPr>
          <a:lstStyle/>
          <a:p>
            <a:pPr marL="64008" indent="0" algn="just" eaLnBrk="1" fontAlgn="auto" hangingPunct="1">
              <a:lnSpc>
                <a:spcPct val="150000"/>
              </a:lnSpc>
              <a:spcBef>
                <a:spcPts val="1200"/>
              </a:spcBef>
              <a:spcAft>
                <a:spcPts val="0"/>
              </a:spcAft>
              <a:buFont typeface="Wingdings 2"/>
              <a:buNone/>
              <a:defRPr/>
            </a:pPr>
            <a:r>
              <a:rPr lang="el-GR" sz="1800" b="1" dirty="0" smtClean="0"/>
              <a:t>Ορισμός </a:t>
            </a:r>
            <a:r>
              <a:rPr lang="el-GR" sz="1800" b="1" dirty="0"/>
              <a:t>μεθοδολογίας </a:t>
            </a:r>
            <a:r>
              <a:rPr lang="el-GR" sz="1800" b="1" dirty="0" err="1"/>
              <a:t>Lean</a:t>
            </a:r>
            <a:r>
              <a:rPr lang="el-GR" sz="1800" b="1" dirty="0"/>
              <a:t> </a:t>
            </a:r>
            <a:endParaRPr lang="el-GR" sz="1800" b="1" dirty="0" smtClean="0"/>
          </a:p>
          <a:p>
            <a:pPr marL="448056" indent="-384048" algn="just" eaLnBrk="1" fontAlgn="auto" hangingPunct="1">
              <a:lnSpc>
                <a:spcPct val="150000"/>
              </a:lnSpc>
              <a:spcBef>
                <a:spcPts val="1200"/>
              </a:spcBef>
              <a:spcAft>
                <a:spcPts val="0"/>
              </a:spcAft>
              <a:buFont typeface="Wingdings" panose="05000000000000000000" pitchFamily="2" charset="2"/>
              <a:buChar char="Ø"/>
              <a:defRPr/>
            </a:pPr>
            <a:r>
              <a:rPr lang="el-GR" sz="1600" dirty="0" smtClean="0"/>
              <a:t>Ο </a:t>
            </a:r>
            <a:r>
              <a:rPr lang="el-GR" sz="1600" dirty="0"/>
              <a:t>όρος Λιτή Διοίκηση (</a:t>
            </a:r>
            <a:r>
              <a:rPr lang="el-GR" sz="1600" dirty="0" err="1"/>
              <a:t>Lean</a:t>
            </a:r>
            <a:r>
              <a:rPr lang="el-GR" sz="1600" dirty="0"/>
              <a:t> </a:t>
            </a:r>
            <a:r>
              <a:rPr lang="el-GR" sz="1600" dirty="0" err="1"/>
              <a:t>Management</a:t>
            </a:r>
            <a:r>
              <a:rPr lang="el-GR" sz="1600" dirty="0"/>
              <a:t>) αναφέρεται σε μια φιλοσοφία διοίκησης βάσει της οποίας κύρια αρχή είναι η εξάλειψη περιττής ανθρώπινης ενέργειας σε μία επιχείρηση, η οποία απορροφά πόρους αλλά δεν παράγει καμία αξία (</a:t>
            </a:r>
            <a:r>
              <a:rPr lang="el-GR" sz="1600" dirty="0" err="1"/>
              <a:t>Womack</a:t>
            </a:r>
            <a:r>
              <a:rPr lang="el-GR" sz="1600" dirty="0"/>
              <a:t> &amp; </a:t>
            </a:r>
            <a:r>
              <a:rPr lang="el-GR" sz="1600" dirty="0" err="1"/>
              <a:t>Jones</a:t>
            </a:r>
            <a:r>
              <a:rPr lang="el-GR" sz="1600" dirty="0"/>
              <a:t>, 2003). </a:t>
            </a:r>
            <a:endParaRPr lang="en-US" sz="1600" dirty="0" smtClean="0"/>
          </a:p>
          <a:p>
            <a:pPr marL="448056" indent="-384048" algn="just" eaLnBrk="1" fontAlgn="auto" hangingPunct="1">
              <a:lnSpc>
                <a:spcPct val="150000"/>
              </a:lnSpc>
              <a:spcBef>
                <a:spcPts val="1200"/>
              </a:spcBef>
              <a:spcAft>
                <a:spcPts val="0"/>
              </a:spcAft>
              <a:buFont typeface="Wingdings" panose="05000000000000000000" pitchFamily="2" charset="2"/>
              <a:buChar char="Ø"/>
              <a:defRPr/>
            </a:pPr>
            <a:r>
              <a:rPr lang="el-GR" sz="1600" dirty="0" smtClean="0"/>
              <a:t>Είναι </a:t>
            </a:r>
            <a:r>
              <a:rPr lang="el-GR" sz="1600" dirty="0"/>
              <a:t>ένας τρόπος που παράλληλα μπορεί να αυξηθεί η αξία που προκύπτει, να καταφέρει περισσότερα με όσα λιγότερα γίνεται και να μεγιστοποιήσει την αποτελεσματικότητά της μέσα από την εξάλειψη οτιδήποτε του «περιττού». </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eaLnBrk="1" fontAlgn="auto" hangingPunct="1">
              <a:spcAft>
                <a:spcPts val="0"/>
              </a:spcAft>
              <a:defRPr/>
            </a:pPr>
            <a:r>
              <a:rPr lang="el-GR" sz="3600" dirty="0"/>
              <a:t>Βελτίωση λειτουργίας επιχείρησης</a:t>
            </a:r>
            <a:r>
              <a:rPr lang="el-GR" dirty="0" smtClean="0"/>
              <a:t/>
            </a:r>
            <a:br>
              <a:rPr lang="el-GR" dirty="0" smtClean="0"/>
            </a:br>
            <a:r>
              <a:rPr lang="el-GR" sz="1800" dirty="0" smtClean="0"/>
              <a:t>Μεθοδολογία </a:t>
            </a:r>
            <a:r>
              <a:rPr lang="el-GR" sz="1800" dirty="0"/>
              <a:t>Βελτιστοποίηση παραγωγικής ικανότητας LEAN </a:t>
            </a:r>
            <a:r>
              <a:rPr lang="el-GR" sz="1800" dirty="0" smtClean="0"/>
              <a:t/>
            </a:r>
            <a:br>
              <a:rPr lang="el-GR" sz="1800" dirty="0" smtClean="0"/>
            </a:br>
            <a:r>
              <a:rPr lang="el-GR" sz="1800" dirty="0" smtClean="0"/>
              <a:t>(</a:t>
            </a:r>
            <a:r>
              <a:rPr lang="el-GR" sz="1800" dirty="0" err="1"/>
              <a:t>Lean</a:t>
            </a:r>
            <a:r>
              <a:rPr lang="el-GR" sz="1800" dirty="0"/>
              <a:t> </a:t>
            </a:r>
            <a:r>
              <a:rPr lang="el-GR" sz="1800" dirty="0" err="1"/>
              <a:t>Management</a:t>
            </a:r>
            <a:r>
              <a:rPr lang="el-GR" sz="1800" dirty="0"/>
              <a:t> – Λιτή Διοίκηση</a:t>
            </a:r>
            <a:r>
              <a:rPr lang="el-GR" sz="1800" dirty="0" smtClean="0"/>
              <a:t>) (2/2)</a:t>
            </a:r>
            <a:endParaRPr lang="el-GR" sz="1800" dirty="0"/>
          </a:p>
        </p:txBody>
      </p:sp>
      <p:sp>
        <p:nvSpPr>
          <p:cNvPr id="62467" name="Content Placeholder 2"/>
          <p:cNvSpPr>
            <a:spLocks noGrp="1"/>
          </p:cNvSpPr>
          <p:nvPr>
            <p:ph sz="quarter" idx="1"/>
          </p:nvPr>
        </p:nvSpPr>
        <p:spPr>
          <a:xfrm>
            <a:off x="914400" y="1412776"/>
            <a:ext cx="7772400" cy="4572000"/>
          </a:xfrm>
        </p:spPr>
        <p:txBody>
          <a:bodyPr>
            <a:noAutofit/>
          </a:bodyPr>
          <a:lstStyle/>
          <a:p>
            <a:pPr marL="63500" indent="0" algn="just" eaLnBrk="1" hangingPunct="1">
              <a:lnSpc>
                <a:spcPct val="140000"/>
              </a:lnSpc>
              <a:spcBef>
                <a:spcPts val="600"/>
              </a:spcBef>
              <a:buFont typeface="Wingdings 2" panose="05020102010507070707" pitchFamily="18" charset="2"/>
              <a:buNone/>
            </a:pPr>
            <a:r>
              <a:rPr lang="el-GR" altLang="el-GR" sz="1600" b="1" dirty="0" smtClean="0"/>
              <a:t>Στάδια εφαρμογής</a:t>
            </a:r>
          </a:p>
          <a:p>
            <a:pPr marL="63500" indent="0" algn="just" eaLnBrk="1" hangingPunct="1">
              <a:lnSpc>
                <a:spcPct val="140000"/>
              </a:lnSpc>
              <a:spcBef>
                <a:spcPts val="600"/>
              </a:spcBef>
              <a:buFont typeface="Wingdings 2" panose="05020102010507070707" pitchFamily="18" charset="2"/>
              <a:buNone/>
            </a:pPr>
            <a:r>
              <a:rPr lang="el-GR" altLang="el-GR" sz="1400" dirty="0" smtClean="0"/>
              <a:t>1. Αναγνώριση και απαλοιφή των διεργασιών που δεν προσδίδουν αξία στο προϊόν ή υπηρεσία και επομένως στον πελάτη (</a:t>
            </a:r>
            <a:r>
              <a:rPr lang="el-GR" altLang="el-GR" sz="1400" dirty="0" err="1" smtClean="0"/>
              <a:t>specify</a:t>
            </a:r>
            <a:r>
              <a:rPr lang="el-GR" altLang="el-GR" sz="1400" dirty="0" smtClean="0"/>
              <a:t> </a:t>
            </a:r>
            <a:r>
              <a:rPr lang="el-GR" altLang="el-GR" sz="1400" dirty="0" err="1" smtClean="0"/>
              <a:t>value</a:t>
            </a:r>
            <a:r>
              <a:rPr lang="el-GR" altLang="el-GR" sz="1400" dirty="0" smtClean="0"/>
              <a:t>).</a:t>
            </a:r>
          </a:p>
          <a:p>
            <a:pPr marL="63500" indent="0" algn="just" eaLnBrk="1" hangingPunct="1">
              <a:lnSpc>
                <a:spcPct val="140000"/>
              </a:lnSpc>
              <a:spcBef>
                <a:spcPts val="600"/>
              </a:spcBef>
              <a:buFont typeface="Wingdings 2" panose="05020102010507070707" pitchFamily="18" charset="2"/>
              <a:buNone/>
            </a:pPr>
            <a:r>
              <a:rPr lang="el-GR" altLang="el-GR" sz="1400" dirty="0" smtClean="0"/>
              <a:t>2. Δημιουργία ενός ρεύματος αξίας (</a:t>
            </a:r>
            <a:r>
              <a:rPr lang="el-GR" altLang="el-GR" sz="1400" dirty="0" err="1" smtClean="0"/>
              <a:t>value</a:t>
            </a:r>
            <a:r>
              <a:rPr lang="el-GR" altLang="el-GR" sz="1400" dirty="0" smtClean="0"/>
              <a:t> </a:t>
            </a:r>
            <a:r>
              <a:rPr lang="el-GR" altLang="el-GR" sz="1400" dirty="0" err="1" smtClean="0"/>
              <a:t>stream</a:t>
            </a:r>
            <a:r>
              <a:rPr lang="el-GR" altLang="el-GR" sz="1400" dirty="0" smtClean="0"/>
              <a:t>) από την μεταφορά των πρώτων υλών για την παραγωγή του προϊόντος έως και τη μεταφορά του τελικού προϊόντος στον πελάτη.</a:t>
            </a:r>
          </a:p>
          <a:p>
            <a:pPr marL="63500" indent="0" algn="just" eaLnBrk="1" hangingPunct="1">
              <a:lnSpc>
                <a:spcPct val="140000"/>
              </a:lnSpc>
              <a:spcBef>
                <a:spcPts val="600"/>
              </a:spcBef>
              <a:buFont typeface="Wingdings 2" panose="05020102010507070707" pitchFamily="18" charset="2"/>
              <a:buNone/>
            </a:pPr>
            <a:r>
              <a:rPr lang="el-GR" altLang="el-GR" sz="1400" dirty="0" smtClean="0"/>
              <a:t>3. Δημιουργία μιας συνεχούς ροής (</a:t>
            </a:r>
            <a:r>
              <a:rPr lang="el-GR" altLang="el-GR" sz="1400" dirty="0" err="1" smtClean="0"/>
              <a:t>flow</a:t>
            </a:r>
            <a:r>
              <a:rPr lang="el-GR" altLang="el-GR" sz="1400" dirty="0" smtClean="0"/>
              <a:t>) στην παραγωγή του προϊόντος ή υπηρεσίας από τη δημιουργία του μέχρι να φτάσει στον καταναλωτή, χωρίς διακοπές, αναμονές, γρήγορες αλλαγές προϊόντων και μικρές παρτίδες. Η αξία του πελάτη μεταφράζεται ως ένα προϊόν που καλύπτει συγκεκριμένες ανάγκες σε συγκεκριμένο κόστος και συγκεκριμένη χρονική στιγμή.</a:t>
            </a:r>
          </a:p>
          <a:p>
            <a:pPr marL="63500" indent="0" algn="just" eaLnBrk="1" hangingPunct="1">
              <a:lnSpc>
                <a:spcPct val="140000"/>
              </a:lnSpc>
              <a:spcBef>
                <a:spcPts val="600"/>
              </a:spcBef>
              <a:buFont typeface="Wingdings 2" panose="05020102010507070707" pitchFamily="18" charset="2"/>
              <a:buNone/>
            </a:pPr>
            <a:r>
              <a:rPr lang="el-GR" altLang="el-GR" sz="1400" dirty="0" smtClean="0"/>
              <a:t>4. Παραγωγή προϊόντος μόνο εάν έχει δηλωθεί προηγουμένως η ανάγκη από τους πελάτες δηλαδή, έχει δημιουργηθεί προηγουμένως η έλξη (</a:t>
            </a:r>
            <a:r>
              <a:rPr lang="el-GR" altLang="el-GR" sz="1400" dirty="0" err="1" smtClean="0"/>
              <a:t>pull</a:t>
            </a:r>
            <a:r>
              <a:rPr lang="el-GR" altLang="el-GR" sz="1400" dirty="0" smtClean="0"/>
              <a:t>) από την τελική ζήτηση.</a:t>
            </a:r>
          </a:p>
          <a:p>
            <a:pPr marL="63500" indent="0" algn="just" eaLnBrk="1" hangingPunct="1">
              <a:lnSpc>
                <a:spcPct val="140000"/>
              </a:lnSpc>
              <a:spcBef>
                <a:spcPts val="600"/>
              </a:spcBef>
              <a:buFont typeface="Wingdings 2" panose="05020102010507070707" pitchFamily="18" charset="2"/>
              <a:buNone/>
            </a:pPr>
            <a:r>
              <a:rPr lang="el-GR" altLang="el-GR" sz="1400" dirty="0" smtClean="0"/>
              <a:t>5. Διαδικασία συνεχούς βελτίωσης προς την τελειότητα (</a:t>
            </a:r>
            <a:r>
              <a:rPr lang="el-GR" altLang="el-GR" sz="1400" dirty="0" err="1" smtClean="0"/>
              <a:t>perfection</a:t>
            </a:r>
            <a:r>
              <a:rPr lang="el-GR" altLang="el-GR" sz="1400" dirty="0" smtClean="0"/>
              <a:t>) όπου οι εργαζόμενοι αρχίζουν να αντιλαμβάνονται ότι η βελτίωση της επιχείρησης μπορεί να συνεχίζεται επ’ άπειρον, και ο ρόλος τους σε αυτό το στάδιο είναι σημαντικός. </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55786"/>
            <a:ext cx="7772400" cy="724942"/>
          </a:xfrm>
        </p:spPr>
        <p:txBody>
          <a:bodyPr lIns="72000" rIns="36000">
            <a:noAutofit/>
          </a:bodyPr>
          <a:lstStyle/>
          <a:p>
            <a:pPr eaLnBrk="1" fontAlgn="auto" hangingPunct="1">
              <a:spcAft>
                <a:spcPts val="0"/>
              </a:spcAft>
              <a:defRPr/>
            </a:pPr>
            <a:r>
              <a:rPr lang="el-GR" sz="3600" dirty="0"/>
              <a:t>Βελτίωση λειτουργίας επιχείρησης</a:t>
            </a:r>
            <a:br>
              <a:rPr lang="el-GR" sz="3600" dirty="0"/>
            </a:br>
            <a:r>
              <a:rPr lang="el-GR" sz="1800" dirty="0" smtClean="0"/>
              <a:t>Μεθοδολογία </a:t>
            </a:r>
            <a:r>
              <a:rPr lang="el-GR" sz="1800" dirty="0"/>
              <a:t>βελτίωσης απόδοσης επιχείρησης </a:t>
            </a:r>
            <a:r>
              <a:rPr lang="el-GR" sz="1800" dirty="0" err="1"/>
              <a:t>Six</a:t>
            </a:r>
            <a:r>
              <a:rPr lang="el-GR" sz="1800" dirty="0"/>
              <a:t> </a:t>
            </a:r>
            <a:r>
              <a:rPr lang="el-GR" sz="1800" dirty="0" err="1" smtClean="0"/>
              <a:t>Sigma</a:t>
            </a:r>
            <a:r>
              <a:rPr lang="en-US" sz="1800" dirty="0" smtClean="0"/>
              <a:t> </a:t>
            </a:r>
            <a:r>
              <a:rPr lang="en-US" sz="1800" dirty="0" smtClean="0">
                <a:latin typeface="Cambria" panose="02040503050406030204" pitchFamily="18" charset="0"/>
              </a:rPr>
              <a:t>(1/2)</a:t>
            </a:r>
            <a:endParaRPr lang="el-GR" sz="1800" dirty="0">
              <a:latin typeface="Cambria" panose="02040503050406030204" pitchFamily="18" charset="0"/>
            </a:endParaRPr>
          </a:p>
        </p:txBody>
      </p:sp>
      <p:sp>
        <p:nvSpPr>
          <p:cNvPr id="3" name="Content Placeholder 2"/>
          <p:cNvSpPr>
            <a:spLocks noGrp="1"/>
          </p:cNvSpPr>
          <p:nvPr>
            <p:ph sz="quarter" idx="1"/>
          </p:nvPr>
        </p:nvSpPr>
        <p:spPr>
          <a:xfrm>
            <a:off x="914400" y="1268760"/>
            <a:ext cx="7772400" cy="457200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600" b="1" dirty="0" smtClean="0"/>
              <a:t>Ορισμός </a:t>
            </a:r>
            <a:r>
              <a:rPr lang="el-GR" sz="1600" b="1" dirty="0"/>
              <a:t>μεθοδολογίας </a:t>
            </a:r>
            <a:r>
              <a:rPr lang="el-GR" sz="1600" b="1" dirty="0" err="1"/>
              <a:t>Six</a:t>
            </a:r>
            <a:r>
              <a:rPr lang="el-GR" sz="1600" b="1" dirty="0"/>
              <a:t> </a:t>
            </a:r>
            <a:r>
              <a:rPr lang="el-GR" sz="1600" b="1" dirty="0" err="1" smtClean="0"/>
              <a:t>Sigma</a:t>
            </a:r>
            <a:endParaRPr lang="el-GR" sz="1600" b="1" dirty="0" smtClean="0"/>
          </a:p>
          <a:p>
            <a:pPr marL="448056" indent="-384048" algn="just" eaLnBrk="1" fontAlgn="auto" hangingPunct="1">
              <a:lnSpc>
                <a:spcPct val="140000"/>
              </a:lnSpc>
              <a:spcBef>
                <a:spcPts val="1200"/>
              </a:spcBef>
              <a:spcAft>
                <a:spcPts val="0"/>
              </a:spcAft>
              <a:buFont typeface="Arial" panose="020B0604020202020204" pitchFamily="34" charset="0"/>
              <a:buChar char="•"/>
              <a:defRPr/>
            </a:pPr>
            <a:r>
              <a:rPr lang="el-GR" sz="1600" i="1" dirty="0" smtClean="0"/>
              <a:t>«</a:t>
            </a:r>
            <a:r>
              <a:rPr lang="el-GR" sz="1600" i="1" dirty="0"/>
              <a:t>Είναι μια φιλοσοφία αναδιοργάνωσης μιας επιχείρησης με αποδεδειγμένα στατιστικά εργαλεία για τη βελτίωση της αποδοτικότητας και της αποτελεσματικότητάς της» </a:t>
            </a:r>
            <a:r>
              <a:rPr lang="el-GR" sz="1600" dirty="0"/>
              <a:t>(</a:t>
            </a:r>
            <a:r>
              <a:rPr lang="el-GR" sz="1600" dirty="0" err="1"/>
              <a:t>Forrest</a:t>
            </a:r>
            <a:r>
              <a:rPr lang="el-GR" sz="1600" dirty="0"/>
              <a:t> Breyfole,2001)</a:t>
            </a:r>
          </a:p>
          <a:p>
            <a:pPr marL="448056" indent="-384048" algn="just" eaLnBrk="1" fontAlgn="auto" hangingPunct="1">
              <a:lnSpc>
                <a:spcPct val="140000"/>
              </a:lnSpc>
              <a:spcBef>
                <a:spcPts val="1200"/>
              </a:spcBef>
              <a:spcAft>
                <a:spcPts val="0"/>
              </a:spcAft>
              <a:buFont typeface="Arial" panose="020B0604020202020204" pitchFamily="34" charset="0"/>
              <a:buChar char="•"/>
              <a:defRPr/>
            </a:pPr>
            <a:r>
              <a:rPr lang="el-GR" sz="1600" i="1" dirty="0"/>
              <a:t>«Είναι μια επιχειρησιακή διαδικασία που επιτρέπει στις επιχειρήσεις να βελτιωθούν δραστικά με το σχεδιασμό και τον έλεγχο των καθημερινών επιχειρησιακών δραστηριοτήτων τους, με τρόπους που ελαχιστοποιούν τα σκάρτα και τους πόρους τους»</a:t>
            </a:r>
            <a:r>
              <a:rPr lang="el-GR" sz="1600" dirty="0"/>
              <a:t> (MJ </a:t>
            </a:r>
            <a:r>
              <a:rPr lang="el-GR" sz="1600" dirty="0" err="1"/>
              <a:t>Harry</a:t>
            </a:r>
            <a:r>
              <a:rPr lang="el-GR" sz="1600" dirty="0"/>
              <a:t>, 2000)</a:t>
            </a:r>
          </a:p>
          <a:p>
            <a:pPr marL="448056" indent="-384048" algn="just" eaLnBrk="1" fontAlgn="auto" hangingPunct="1">
              <a:lnSpc>
                <a:spcPct val="140000"/>
              </a:lnSpc>
              <a:spcBef>
                <a:spcPts val="1200"/>
              </a:spcBef>
              <a:spcAft>
                <a:spcPts val="0"/>
              </a:spcAft>
              <a:buFont typeface="Arial" panose="020B0604020202020204" pitchFamily="34" charset="0"/>
              <a:buChar char="•"/>
              <a:defRPr/>
            </a:pPr>
            <a:r>
              <a:rPr lang="el-GR" sz="1600" i="1" dirty="0"/>
              <a:t>«Είναι μια μέθοδος βασισμένη στην επεξεργασία δεδομένων για την επίτευξη σχεδόν τέλειας ποιότητας και διαφέρει από άλλες ποιοτικές προσπάθειες, επειδή πιάνει τα λάθη προτού να συμβούν» </a:t>
            </a:r>
            <a:r>
              <a:rPr lang="el-GR" sz="1600" dirty="0"/>
              <a:t>(</a:t>
            </a:r>
            <a:r>
              <a:rPr lang="el-GR" sz="1600" dirty="0" err="1"/>
              <a:t>Joseph</a:t>
            </a:r>
            <a:r>
              <a:rPr lang="el-GR" sz="1600" dirty="0"/>
              <a:t> A. </a:t>
            </a:r>
            <a:r>
              <a:rPr lang="el-GR" sz="1600" dirty="0" err="1"/>
              <a:t>DeFeo</a:t>
            </a:r>
            <a:r>
              <a:rPr lang="el-GR" sz="1600" dirty="0"/>
              <a:t>, 1999</a:t>
            </a:r>
            <a:r>
              <a:rPr lang="el-GR" sz="1600" dirty="0" smtClean="0"/>
              <a:t>)</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55786"/>
            <a:ext cx="7772400" cy="724942"/>
          </a:xfrm>
        </p:spPr>
        <p:txBody>
          <a:bodyPr lIns="72000" rIns="36000">
            <a:noAutofit/>
          </a:bodyPr>
          <a:lstStyle/>
          <a:p>
            <a:pPr eaLnBrk="1" fontAlgn="auto" hangingPunct="1">
              <a:spcAft>
                <a:spcPts val="0"/>
              </a:spcAft>
              <a:defRPr/>
            </a:pPr>
            <a:r>
              <a:rPr lang="el-GR" sz="3600" dirty="0"/>
              <a:t>Βελτίωση λειτουργίας επιχείρησης</a:t>
            </a:r>
            <a:br>
              <a:rPr lang="el-GR" sz="3600" dirty="0"/>
            </a:br>
            <a:r>
              <a:rPr lang="el-GR" sz="1800" dirty="0" smtClean="0"/>
              <a:t>Μεθοδολογία </a:t>
            </a:r>
            <a:r>
              <a:rPr lang="el-GR" sz="1800" dirty="0"/>
              <a:t>βελτίωσης απόδοσης επιχείρησης </a:t>
            </a:r>
            <a:r>
              <a:rPr lang="el-GR" sz="1800" dirty="0" err="1"/>
              <a:t>Six</a:t>
            </a:r>
            <a:r>
              <a:rPr lang="el-GR" sz="1800" dirty="0"/>
              <a:t> </a:t>
            </a:r>
            <a:r>
              <a:rPr lang="el-GR" sz="1800" dirty="0" err="1" smtClean="0"/>
              <a:t>Sigma</a:t>
            </a:r>
            <a:r>
              <a:rPr lang="en-US" sz="1800" dirty="0" smtClean="0"/>
              <a:t> </a:t>
            </a:r>
            <a:r>
              <a:rPr lang="en-US" sz="1800" dirty="0" smtClean="0">
                <a:latin typeface="Cambria" panose="02040503050406030204" pitchFamily="18" charset="0"/>
              </a:rPr>
              <a:t>(2/2)</a:t>
            </a:r>
            <a:endParaRPr lang="el-GR" sz="1800" dirty="0">
              <a:latin typeface="Cambria" panose="02040503050406030204" pitchFamily="18" charset="0"/>
            </a:endParaRPr>
          </a:p>
        </p:txBody>
      </p:sp>
      <p:sp>
        <p:nvSpPr>
          <p:cNvPr id="3" name="Content Placeholder 2"/>
          <p:cNvSpPr>
            <a:spLocks noGrp="1"/>
          </p:cNvSpPr>
          <p:nvPr>
            <p:ph sz="quarter" idx="1"/>
          </p:nvPr>
        </p:nvSpPr>
        <p:spPr>
          <a:xfrm>
            <a:off x="914400" y="1447800"/>
            <a:ext cx="7772400" cy="2629272"/>
          </a:xfrm>
        </p:spPr>
        <p:txBody>
          <a:bodyPr>
            <a:noAutofit/>
          </a:bodyPr>
          <a:lstStyle/>
          <a:p>
            <a:pPr marL="64008" indent="0" algn="just" eaLnBrk="1" fontAlgn="auto" hangingPunct="1">
              <a:lnSpc>
                <a:spcPct val="150000"/>
              </a:lnSpc>
              <a:spcBef>
                <a:spcPts val="1200"/>
              </a:spcBef>
              <a:spcAft>
                <a:spcPts val="0"/>
              </a:spcAft>
              <a:buFont typeface="Wingdings 2"/>
              <a:buNone/>
              <a:defRPr/>
            </a:pPr>
            <a:r>
              <a:rPr lang="el-GR" sz="1600" b="1" dirty="0" smtClean="0"/>
              <a:t>Κύριος </a:t>
            </a:r>
            <a:r>
              <a:rPr lang="el-GR" sz="1600" b="1" dirty="0"/>
              <a:t>σκοπός </a:t>
            </a:r>
            <a:r>
              <a:rPr lang="el-GR" sz="1600" dirty="0"/>
              <a:t>της μεθόδου είναι η αναγνώριση του «πώς» θα βελτιωθούν οι διαδικασίες της επιχείρησης έτσι ώστε όλα να γίνονται καλύτερα, γρηγορότερα και σε χαμηλότερο κόστος. Η μέθοδος χρησιμοποιείται για την βελτίωση κάθε δραστηριότητα και λειτουργία μίας επιχείρησης στην οποία τα στοιχεία του κόστους, χρόνου και ποιότητας αποτελέσματος είναι παρόντα</a:t>
            </a:r>
            <a:r>
              <a:rPr lang="el-GR" sz="1600" dirty="0" smtClean="0"/>
              <a:t>.</a:t>
            </a:r>
            <a:endParaRPr lang="el-GR" sz="1600" dirty="0"/>
          </a:p>
          <a:p>
            <a:pPr marL="64008" indent="0" algn="just" eaLnBrk="1" fontAlgn="auto" hangingPunct="1">
              <a:lnSpc>
                <a:spcPct val="150000"/>
              </a:lnSpc>
              <a:spcBef>
                <a:spcPts val="1200"/>
              </a:spcBef>
              <a:spcAft>
                <a:spcPts val="0"/>
              </a:spcAft>
              <a:buFont typeface="Wingdings 2"/>
              <a:buNone/>
              <a:defRPr/>
            </a:pPr>
            <a:r>
              <a:rPr lang="el-GR" sz="1600" dirty="0"/>
              <a:t>Η στατιστική απεικόνιση του </a:t>
            </a:r>
            <a:r>
              <a:rPr lang="el-GR" sz="1600" dirty="0" err="1"/>
              <a:t>Six</a:t>
            </a:r>
            <a:r>
              <a:rPr lang="el-GR" sz="1600" dirty="0"/>
              <a:t> </a:t>
            </a:r>
            <a:r>
              <a:rPr lang="el-GR" sz="1600" dirty="0" err="1"/>
              <a:t>Sigma</a:t>
            </a:r>
            <a:r>
              <a:rPr lang="el-GR" sz="1600" dirty="0"/>
              <a:t> περιγράφει ποσοτικά πως κάθε διαδικασία αποδίδει.</a:t>
            </a:r>
          </a:p>
        </p:txBody>
      </p:sp>
    </p:spTree>
    <p:extLst>
      <p:ext uri="{BB962C8B-B14F-4D97-AF65-F5344CB8AC3E}">
        <p14:creationId xmlns:p14="http://schemas.microsoft.com/office/powerpoint/2010/main" val="1046081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341784"/>
            <a:ext cx="7978080" cy="1143000"/>
          </a:xfrm>
        </p:spPr>
        <p:txBody>
          <a:bodyPr>
            <a:normAutofit fontScale="90000"/>
          </a:bodyPr>
          <a:lstStyle/>
          <a:p>
            <a:r>
              <a:rPr lang="el-GR" sz="4000" dirty="0"/>
              <a:t>Εισαγωγή στο περιβάλλον λειτουργίας μιας επιχείρησης – </a:t>
            </a:r>
            <a:r>
              <a:rPr lang="el-GR" dirty="0"/>
              <a:t/>
            </a:r>
            <a:br>
              <a:rPr lang="el-GR" dirty="0"/>
            </a:br>
            <a:r>
              <a:rPr lang="el-GR" sz="2000" dirty="0"/>
              <a:t>Βασικές έννοιες και ορισμοί </a:t>
            </a:r>
            <a:r>
              <a:rPr lang="el-GR" sz="2000" dirty="0" smtClean="0"/>
              <a:t>(</a:t>
            </a:r>
            <a:r>
              <a:rPr lang="en-US" sz="2000" dirty="0" smtClean="0"/>
              <a:t>4</a:t>
            </a:r>
            <a:r>
              <a:rPr lang="el-GR" sz="2000" dirty="0" smtClean="0"/>
              <a:t>/</a:t>
            </a:r>
            <a:r>
              <a:rPr lang="en-US" sz="2000" dirty="0"/>
              <a:t>7</a:t>
            </a:r>
            <a:r>
              <a:rPr lang="el-GR" sz="2000" dirty="0" smtClean="0"/>
              <a:t>)</a:t>
            </a:r>
            <a:endParaRPr lang="el-GR" sz="2000" dirty="0"/>
          </a:p>
        </p:txBody>
      </p:sp>
      <p:sp>
        <p:nvSpPr>
          <p:cNvPr id="3" name="Content Placeholder 2"/>
          <p:cNvSpPr>
            <a:spLocks noGrp="1"/>
          </p:cNvSpPr>
          <p:nvPr>
            <p:ph sz="quarter" idx="1"/>
          </p:nvPr>
        </p:nvSpPr>
        <p:spPr/>
        <p:txBody>
          <a:bodyPr lIns="90000">
            <a:noAutofit/>
          </a:bodyPr>
          <a:lstStyle/>
          <a:p>
            <a:pPr marL="448056" indent="-384048" algn="just" eaLnBrk="1" fontAlgn="auto" hangingPunct="1">
              <a:spcAft>
                <a:spcPts val="0"/>
              </a:spcAft>
              <a:buFont typeface="+mj-lt"/>
              <a:buAutoNum type="arabicPeriod" startAt="5"/>
              <a:defRPr/>
            </a:pPr>
            <a:r>
              <a:rPr lang="el-GR" sz="1400" b="1" dirty="0" smtClean="0"/>
              <a:t>Έρευνα </a:t>
            </a:r>
            <a:r>
              <a:rPr lang="el-GR" sz="1400" b="1" dirty="0"/>
              <a:t>και ανάπτυξη</a:t>
            </a:r>
          </a:p>
          <a:p>
            <a:pPr marL="64008" indent="0" algn="just" eaLnBrk="1" fontAlgn="auto" hangingPunct="1">
              <a:spcAft>
                <a:spcPts val="0"/>
              </a:spcAft>
              <a:buFont typeface="Wingdings 2"/>
              <a:buNone/>
              <a:defRPr/>
            </a:pPr>
            <a:r>
              <a:rPr lang="el-GR" sz="1400" dirty="0"/>
              <a:t>Η λειτουργία αυτή έχει αντικείμενο την ανεύρεση νέων τρόπων παραγωγής και βελτίωσης των υπαρχόντων, με αξιοποίηση της σύγχρονης τεχνολογίας και κάθε καινοτομίας που βοηθάει στη δημιουργία νέων αγαθών και υπηρεσιών, ικανών να καλύψουν τις ανάγκες της αγοράς και να αναδείξουν νέες. Ακόμη για τις μικρές επιχειρήσεις που δεν έχουν να επενδύσουν αρκετά κεφάλαια στην έρευνα και ανάπτυξη, η λειτουργία αυτή αναπτύσσεται σε απλές μορφές και υποστηρίζεται από δημόσιους ή ιδιωτικούς οργανισμούς, όπως από ερευνητικά κέντρα, οργανισμούς μικρομεσαίων επιχειρήσεων, το κράτος</a:t>
            </a:r>
            <a:r>
              <a:rPr lang="el-GR" sz="1400" dirty="0" smtClean="0"/>
              <a:t>.</a:t>
            </a:r>
          </a:p>
          <a:p>
            <a:pPr marL="448056" indent="-384048" algn="just" eaLnBrk="1" fontAlgn="auto" hangingPunct="1">
              <a:spcAft>
                <a:spcPts val="0"/>
              </a:spcAft>
              <a:buFont typeface="+mj-lt"/>
              <a:buAutoNum type="arabicPeriod" startAt="6"/>
              <a:defRPr/>
            </a:pPr>
            <a:r>
              <a:rPr lang="el-GR" sz="1400" b="1" dirty="0" smtClean="0"/>
              <a:t>Λειτουργία της Πληροφόρησης</a:t>
            </a:r>
          </a:p>
          <a:p>
            <a:pPr marL="64008" indent="0" algn="just" eaLnBrk="1" fontAlgn="auto" hangingPunct="1">
              <a:spcAft>
                <a:spcPts val="0"/>
              </a:spcAft>
              <a:buFont typeface="Wingdings 2"/>
              <a:buNone/>
              <a:defRPr/>
            </a:pPr>
            <a:r>
              <a:rPr lang="el-GR" sz="1400" dirty="0" smtClean="0"/>
              <a:t>Αφορά ένα οργανωμένο σύνολο ενεργειών, προκειμένου να αποκτούν, να επεξεργάζονται να αποθηκεύουν, να διανέμουν και να υλοποιούν τις απαραίτητες πληροφορίες. </a:t>
            </a:r>
          </a:p>
          <a:p>
            <a:pPr marL="448056" indent="-384048" algn="just" eaLnBrk="1" fontAlgn="auto" hangingPunct="1">
              <a:spcAft>
                <a:spcPts val="0"/>
              </a:spcAft>
              <a:buFont typeface="+mj-lt"/>
              <a:buAutoNum type="arabicPeriod" startAt="7"/>
              <a:defRPr/>
            </a:pPr>
            <a:r>
              <a:rPr lang="el-GR" sz="1400" b="1" dirty="0" smtClean="0"/>
              <a:t>Λειτουργία Δημοσίων Σχέσεων</a:t>
            </a:r>
          </a:p>
          <a:p>
            <a:pPr marL="64008" indent="0" algn="just" eaLnBrk="1" fontAlgn="auto" hangingPunct="1">
              <a:spcAft>
                <a:spcPts val="0"/>
              </a:spcAft>
              <a:buFont typeface="Wingdings 2"/>
              <a:buNone/>
              <a:defRPr/>
            </a:pPr>
            <a:r>
              <a:rPr lang="el-GR" sz="1400" dirty="0" smtClean="0"/>
              <a:t>Αποτελείται από μια σειρά από ενέργειες, όπως: η προβολή των θετικών σημείων και της συνολικής εικόνας, η οργάνωση και υλοποίηση εκδηλώσεων και άλλων δράσεων επικοινωνίας και επαφών, οι σχέσεις με τα μέσα μαζικής επικοινωνίας, οι ενέργειες φιλανθρωπίας, οι χορηγίες πολιτιστικών, επιστημονικών ή άλλων δραστηριοτήτων κτλ. </a:t>
            </a:r>
            <a:endParaRPr lang="el-GR" sz="14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  </a:t>
            </a:r>
            <a:r>
              <a:rPr lang="el-GR" sz="3600" dirty="0" smtClean="0"/>
              <a:t/>
            </a:r>
            <a:br>
              <a:rPr lang="el-GR" sz="3600" dirty="0" smtClean="0"/>
            </a:br>
            <a:r>
              <a:rPr lang="el-GR" sz="1800" dirty="0" smtClean="0"/>
              <a:t>Business </a:t>
            </a:r>
            <a:r>
              <a:rPr lang="el-GR" sz="1800" dirty="0" err="1"/>
              <a:t>Process</a:t>
            </a:r>
            <a:r>
              <a:rPr lang="el-GR" sz="1800" dirty="0"/>
              <a:t> </a:t>
            </a:r>
            <a:r>
              <a:rPr lang="el-GR" sz="1800" dirty="0" err="1" smtClean="0"/>
              <a:t>Reengineering</a:t>
            </a:r>
            <a:r>
              <a:rPr lang="el-GR" sz="1800" dirty="0" smtClean="0"/>
              <a:t> </a:t>
            </a:r>
            <a:r>
              <a:rPr sz="1800" dirty="0" smtClean="0"/>
              <a:t>- BPR</a:t>
            </a:r>
            <a:r>
              <a:rPr lang="el-GR" sz="1800" dirty="0" smtClean="0"/>
              <a:t> (1/</a:t>
            </a:r>
            <a:r>
              <a:rPr lang="en-US" sz="1800" dirty="0" smtClean="0"/>
              <a:t>3</a:t>
            </a:r>
            <a:r>
              <a:rPr lang="el-GR" sz="1800" dirty="0" smtClean="0"/>
              <a:t>)</a:t>
            </a:r>
            <a:endParaRPr lang="el-GR" sz="1800" dirty="0"/>
          </a:p>
        </p:txBody>
      </p:sp>
      <p:sp>
        <p:nvSpPr>
          <p:cNvPr id="3" name="Content Placeholder 2"/>
          <p:cNvSpPr>
            <a:spLocks noGrp="1"/>
          </p:cNvSpPr>
          <p:nvPr>
            <p:ph sz="quarter" idx="1"/>
          </p:nvPr>
        </p:nvSpPr>
        <p:spPr>
          <a:xfrm>
            <a:off x="914400" y="1665312"/>
            <a:ext cx="7772400" cy="457200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600" b="1" dirty="0" smtClean="0"/>
              <a:t>Ορισμός </a:t>
            </a:r>
            <a:r>
              <a:rPr lang="el-GR" sz="1600" b="1" dirty="0"/>
              <a:t>Αναδιοργάνωσης </a:t>
            </a:r>
            <a:r>
              <a:rPr lang="el-GR" sz="1600" b="1" dirty="0" smtClean="0"/>
              <a:t>Επιχειρηματικών Διεργασιών</a:t>
            </a:r>
          </a:p>
          <a:p>
            <a:pPr marL="448056" indent="-384048" algn="just" eaLnBrk="1" fontAlgn="auto" hangingPunct="1">
              <a:lnSpc>
                <a:spcPct val="140000"/>
              </a:lnSpc>
              <a:spcBef>
                <a:spcPts val="1200"/>
              </a:spcBef>
              <a:spcAft>
                <a:spcPts val="0"/>
              </a:spcAft>
              <a:buFont typeface="Arial" panose="020B0604020202020204" pitchFamily="34" charset="0"/>
              <a:buChar char="•"/>
              <a:defRPr/>
            </a:pPr>
            <a:r>
              <a:rPr lang="el-GR" sz="1600" dirty="0" smtClean="0"/>
              <a:t>Κατά </a:t>
            </a:r>
            <a:r>
              <a:rPr lang="el-GR" sz="1600" dirty="0"/>
              <a:t>τους </a:t>
            </a:r>
            <a:r>
              <a:rPr lang="el-GR" sz="1600" dirty="0" err="1"/>
              <a:t>Hammer</a:t>
            </a:r>
            <a:r>
              <a:rPr lang="el-GR" sz="1600" dirty="0"/>
              <a:t> και </a:t>
            </a:r>
            <a:r>
              <a:rPr lang="el-GR" sz="1600" dirty="0" err="1"/>
              <a:t>Champy</a:t>
            </a:r>
            <a:r>
              <a:rPr lang="el-GR" sz="1600" dirty="0"/>
              <a:t> (1993), </a:t>
            </a:r>
            <a:r>
              <a:rPr lang="el-GR" sz="1600" dirty="0" err="1"/>
              <a:t>Business</a:t>
            </a:r>
            <a:r>
              <a:rPr lang="el-GR" sz="1600" dirty="0"/>
              <a:t> </a:t>
            </a:r>
            <a:r>
              <a:rPr lang="el-GR" sz="1600" dirty="0" err="1"/>
              <a:t>Process</a:t>
            </a:r>
            <a:r>
              <a:rPr lang="el-GR" sz="1600" dirty="0"/>
              <a:t> </a:t>
            </a:r>
            <a:r>
              <a:rPr lang="el-GR" sz="1600" dirty="0" err="1"/>
              <a:t>Reengineering</a:t>
            </a:r>
            <a:r>
              <a:rPr lang="el-GR" sz="1600" dirty="0"/>
              <a:t> είναι: </a:t>
            </a:r>
            <a:r>
              <a:rPr lang="el-GR" sz="1600" i="1" dirty="0"/>
              <a:t>«Ο θεμελιώδης επαναπροσδιορισμός και η δραστική </a:t>
            </a:r>
            <a:r>
              <a:rPr lang="el-GR" sz="1600" i="1" dirty="0" err="1"/>
              <a:t>ανασχεδίαση</a:t>
            </a:r>
            <a:r>
              <a:rPr lang="el-GR" sz="1600" i="1" dirty="0"/>
              <a:t> ενός ολόκληρου επιχειρηματικού συστήματος: των επιχειρηματικών διαδικασιών, του ορισμού εργασίας, της δομής του οργανισμού, της διοίκησης, του γενικότερου συστήματος απόδοσης και των αξιών και πεποιθήσεων που επικρατούν στην επιχείρηση»</a:t>
            </a:r>
            <a:r>
              <a:rPr lang="el-GR" sz="1600" dirty="0"/>
              <a:t>.</a:t>
            </a:r>
          </a:p>
          <a:p>
            <a:pPr marL="448056" indent="-384048" algn="just" eaLnBrk="1" fontAlgn="auto" hangingPunct="1">
              <a:lnSpc>
                <a:spcPct val="140000"/>
              </a:lnSpc>
              <a:spcBef>
                <a:spcPts val="1200"/>
              </a:spcBef>
              <a:spcAft>
                <a:spcPts val="0"/>
              </a:spcAft>
              <a:buFont typeface="Arial" panose="020B0604020202020204" pitchFamily="34" charset="0"/>
              <a:buChar char="•"/>
              <a:defRPr/>
            </a:pPr>
            <a:r>
              <a:rPr lang="el-GR" sz="1600" dirty="0"/>
              <a:t>Κατά τους </a:t>
            </a:r>
            <a:r>
              <a:rPr lang="el-GR" sz="1600" dirty="0" err="1"/>
              <a:t>Tapscott</a:t>
            </a:r>
            <a:r>
              <a:rPr lang="el-GR" sz="1600" dirty="0"/>
              <a:t> </a:t>
            </a:r>
            <a:r>
              <a:rPr lang="el-GR" sz="1600" dirty="0" err="1"/>
              <a:t>et</a:t>
            </a:r>
            <a:r>
              <a:rPr lang="el-GR" sz="1600" dirty="0"/>
              <a:t> </a:t>
            </a:r>
            <a:r>
              <a:rPr lang="el-GR" sz="1600" dirty="0" err="1"/>
              <a:t>al</a:t>
            </a:r>
            <a:r>
              <a:rPr lang="el-GR" sz="1600" dirty="0"/>
              <a:t> (1993</a:t>
            </a:r>
            <a:r>
              <a:rPr lang="el-GR" sz="1600" dirty="0" smtClean="0"/>
              <a:t>) </a:t>
            </a:r>
            <a:r>
              <a:rPr lang="el-GR" sz="1600" dirty="0" err="1" smtClean="0"/>
              <a:t>Business</a:t>
            </a:r>
            <a:r>
              <a:rPr lang="el-GR" sz="1600" dirty="0" smtClean="0"/>
              <a:t> </a:t>
            </a:r>
            <a:r>
              <a:rPr lang="el-GR" sz="1600" dirty="0" err="1"/>
              <a:t>Process</a:t>
            </a:r>
            <a:r>
              <a:rPr lang="el-GR" sz="1600" dirty="0"/>
              <a:t> </a:t>
            </a:r>
            <a:r>
              <a:rPr lang="el-GR" sz="1600" dirty="0" err="1"/>
              <a:t>Reengineering</a:t>
            </a:r>
            <a:r>
              <a:rPr lang="el-GR" sz="1600" dirty="0"/>
              <a:t> είναι: </a:t>
            </a:r>
            <a:r>
              <a:rPr lang="el-GR" sz="1600" i="1" dirty="0"/>
              <a:t>«Η από τα θεμέλια επανεξέταση και </a:t>
            </a:r>
            <a:r>
              <a:rPr lang="el-GR" sz="1600" i="1" dirty="0" err="1"/>
              <a:t>ανασχεδίαση</a:t>
            </a:r>
            <a:r>
              <a:rPr lang="el-GR" sz="1600" i="1" dirty="0"/>
              <a:t> των επιχειρησιακών διαδικασιών και της οργανωτικής δομής μιας επιχείρησης με στόχο την επίτευξη δραματικής βελτίωσης σε φλέγοντες τομείς όπως η ποιότητα, η παραγωγικότητα, η ικανοποίηση του πελάτη και ο χρόνος που χρειάζεται για να φτάσει ένα προϊόν στην αγορά</a:t>
            </a:r>
            <a:r>
              <a:rPr lang="el-GR" sz="1600" i="1" dirty="0" smtClean="0"/>
              <a:t>».</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13792"/>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  </a:t>
            </a:r>
            <a:r>
              <a:rPr lang="el-GR" sz="3600" dirty="0" smtClean="0"/>
              <a:t/>
            </a:r>
            <a:br>
              <a:rPr lang="el-GR" sz="3600" dirty="0" smtClean="0"/>
            </a:br>
            <a:r>
              <a:rPr lang="el-GR" sz="1800" dirty="0" smtClean="0"/>
              <a:t>Business </a:t>
            </a:r>
            <a:r>
              <a:rPr lang="el-GR" sz="1800" dirty="0" err="1"/>
              <a:t>Process</a:t>
            </a:r>
            <a:r>
              <a:rPr lang="el-GR" sz="1800" dirty="0"/>
              <a:t> </a:t>
            </a:r>
            <a:r>
              <a:rPr lang="el-GR" sz="1800" dirty="0" err="1" smtClean="0"/>
              <a:t>Reengineering</a:t>
            </a:r>
            <a:r>
              <a:rPr lang="el-GR" sz="1800" dirty="0" smtClean="0"/>
              <a:t> </a:t>
            </a:r>
            <a:r>
              <a:rPr sz="1800" dirty="0" smtClean="0"/>
              <a:t>- BPR</a:t>
            </a:r>
            <a:r>
              <a:rPr lang="el-GR" sz="1800" dirty="0" smtClean="0"/>
              <a:t> (</a:t>
            </a:r>
            <a:r>
              <a:rPr lang="en-US" sz="1800" dirty="0" smtClean="0"/>
              <a:t>2</a:t>
            </a:r>
            <a:r>
              <a:rPr lang="el-GR" sz="1800" dirty="0" smtClean="0"/>
              <a:t>/</a:t>
            </a:r>
            <a:r>
              <a:rPr lang="en-US" sz="1800" dirty="0" smtClean="0"/>
              <a:t>3</a:t>
            </a:r>
            <a:r>
              <a:rPr lang="el-GR" sz="1800" dirty="0" smtClean="0"/>
              <a:t>)</a:t>
            </a:r>
            <a:endParaRPr lang="el-GR" sz="1800" dirty="0"/>
          </a:p>
        </p:txBody>
      </p:sp>
      <p:sp>
        <p:nvSpPr>
          <p:cNvPr id="3" name="Content Placeholder 2"/>
          <p:cNvSpPr>
            <a:spLocks noGrp="1"/>
          </p:cNvSpPr>
          <p:nvPr>
            <p:ph sz="quarter" idx="1"/>
          </p:nvPr>
        </p:nvSpPr>
        <p:spPr>
          <a:xfrm>
            <a:off x="914400" y="1665312"/>
            <a:ext cx="7772400" cy="4572000"/>
          </a:xfrm>
        </p:spPr>
        <p:txBody>
          <a:bodyPr>
            <a:noAutofit/>
          </a:bodyPr>
          <a:lstStyle/>
          <a:p>
            <a:pPr marL="448056" indent="-384048" algn="just" eaLnBrk="1" fontAlgn="auto" hangingPunct="1">
              <a:lnSpc>
                <a:spcPct val="140000"/>
              </a:lnSpc>
              <a:spcBef>
                <a:spcPts val="1200"/>
              </a:spcBef>
              <a:spcAft>
                <a:spcPts val="0"/>
              </a:spcAft>
              <a:buFont typeface="Arial" panose="020B0604020202020204" pitchFamily="34" charset="0"/>
              <a:buChar char="•"/>
              <a:defRPr/>
            </a:pPr>
            <a:r>
              <a:rPr lang="el-GR" sz="1600" dirty="0" smtClean="0"/>
              <a:t>Κατά τους </a:t>
            </a:r>
            <a:r>
              <a:rPr lang="el-GR" sz="1600" dirty="0" err="1" smtClean="0"/>
              <a:t>Hall</a:t>
            </a:r>
            <a:r>
              <a:rPr lang="el-GR" sz="1600" dirty="0" smtClean="0"/>
              <a:t> </a:t>
            </a:r>
            <a:r>
              <a:rPr lang="el-GR" sz="1600" dirty="0" err="1" smtClean="0"/>
              <a:t>et</a:t>
            </a:r>
            <a:r>
              <a:rPr lang="el-GR" sz="1600" dirty="0" smtClean="0"/>
              <a:t> al(1993), </a:t>
            </a:r>
            <a:r>
              <a:rPr lang="el-GR" sz="1600" dirty="0" err="1" smtClean="0"/>
              <a:t>Business</a:t>
            </a:r>
            <a:r>
              <a:rPr lang="el-GR" sz="1600" dirty="0" smtClean="0"/>
              <a:t> </a:t>
            </a:r>
            <a:r>
              <a:rPr lang="el-GR" sz="1600" dirty="0" err="1" smtClean="0"/>
              <a:t>Process</a:t>
            </a:r>
            <a:r>
              <a:rPr lang="el-GR" sz="1600" dirty="0" smtClean="0"/>
              <a:t> </a:t>
            </a:r>
            <a:r>
              <a:rPr lang="el-GR" sz="1600" dirty="0" err="1" smtClean="0"/>
              <a:t>Reengineering</a:t>
            </a:r>
            <a:r>
              <a:rPr lang="el-GR" sz="1600" dirty="0" smtClean="0"/>
              <a:t> είναι: </a:t>
            </a:r>
            <a:r>
              <a:rPr lang="el-GR" sz="1600" i="1" dirty="0" smtClean="0"/>
              <a:t>«Ο ανασχεδιασμός και η βελτίωση ενός οργανισμού τόσο σε βάθος (ρόλοι, υπευθυνότητες, επιχειρησιακή δομή, καθεστώς αμοιβής, πληροφοριακή τεχνολογία, κοινές δεξιότητες, κοινά πιστεύω), όσο και σε </a:t>
            </a:r>
            <a:r>
              <a:rPr lang="el-GR" sz="1600" i="1" dirty="0" err="1" smtClean="0"/>
              <a:t>πλάτος(δραστηριότητες</a:t>
            </a:r>
            <a:r>
              <a:rPr lang="el-GR" sz="1600" i="1" dirty="0" smtClean="0"/>
              <a:t>) που μπορούν να οδηγήσουν στην μακροχρόνια κερδοφορία».</a:t>
            </a:r>
          </a:p>
          <a:p>
            <a:pPr marL="448056" indent="-384048" algn="just" eaLnBrk="1" fontAlgn="auto" hangingPunct="1">
              <a:lnSpc>
                <a:spcPct val="140000"/>
              </a:lnSpc>
              <a:spcBef>
                <a:spcPts val="1200"/>
              </a:spcBef>
              <a:spcAft>
                <a:spcPts val="0"/>
              </a:spcAft>
              <a:buFont typeface="Arial" panose="020B0604020202020204" pitchFamily="34" charset="0"/>
              <a:buChar char="•"/>
              <a:defRPr/>
            </a:pPr>
            <a:r>
              <a:rPr lang="el-GR" sz="1600" dirty="0" smtClean="0"/>
              <a:t>Κατά τον </a:t>
            </a:r>
            <a:r>
              <a:rPr lang="el-GR" sz="1600" dirty="0" err="1" smtClean="0"/>
              <a:t>Davenport</a:t>
            </a:r>
            <a:r>
              <a:rPr lang="el-GR" sz="1600" dirty="0" smtClean="0"/>
              <a:t> (1993)το </a:t>
            </a:r>
            <a:r>
              <a:rPr lang="el-GR" sz="1600" dirty="0" err="1" smtClean="0"/>
              <a:t>Business</a:t>
            </a:r>
            <a:r>
              <a:rPr lang="el-GR" sz="1600" dirty="0" smtClean="0"/>
              <a:t> </a:t>
            </a:r>
            <a:r>
              <a:rPr lang="el-GR" sz="1600" dirty="0" err="1" smtClean="0"/>
              <a:t>Process</a:t>
            </a:r>
            <a:r>
              <a:rPr lang="el-GR" sz="1600" dirty="0" smtClean="0"/>
              <a:t> </a:t>
            </a:r>
            <a:r>
              <a:rPr lang="el-GR" sz="1600" dirty="0" err="1" smtClean="0"/>
              <a:t>Reengineering</a:t>
            </a:r>
            <a:r>
              <a:rPr lang="el-GR" sz="1600" dirty="0" smtClean="0"/>
              <a:t> </a:t>
            </a:r>
            <a:r>
              <a:rPr lang="el-GR" sz="1600" i="1" dirty="0" smtClean="0"/>
              <a:t>«αποτελεί τμήμα μιας μεγαλύτερης «ιδέας» και για αυτό εισάγει τον όρο« Business </a:t>
            </a:r>
            <a:r>
              <a:rPr lang="el-GR" sz="1600" i="1" dirty="0" err="1" smtClean="0"/>
              <a:t>Process</a:t>
            </a:r>
            <a:r>
              <a:rPr lang="el-GR" sz="1600" i="1" dirty="0" smtClean="0"/>
              <a:t> </a:t>
            </a:r>
            <a:r>
              <a:rPr lang="el-GR" sz="1600" i="1" dirty="0" err="1" smtClean="0"/>
              <a:t>Innovation</a:t>
            </a:r>
            <a:r>
              <a:rPr lang="el-GR" sz="1600" i="1" dirty="0" smtClean="0"/>
              <a:t>” που υποδηλώνει την δημιουργία Στρατηγικού Οράματος, και την εμπλοκή ανθρωπίνου δυναμικού και τεχνολογίας στον σχεδιασμό της δραστηριότητας της αλλαγής».</a:t>
            </a:r>
            <a:endParaRPr lang="el-GR" sz="1600" dirty="0"/>
          </a:p>
        </p:txBody>
      </p:sp>
    </p:spTree>
    <p:extLst>
      <p:ext uri="{BB962C8B-B14F-4D97-AF65-F5344CB8AC3E}">
        <p14:creationId xmlns:p14="http://schemas.microsoft.com/office/powerpoint/2010/main" val="23738721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a:t>
            </a:r>
            <a:br>
              <a:rPr lang="el-GR" sz="3600" dirty="0"/>
            </a:br>
            <a:r>
              <a:rPr lang="el-GR" sz="1800" dirty="0" smtClean="0"/>
              <a:t>Business </a:t>
            </a:r>
            <a:r>
              <a:rPr lang="el-GR" sz="1800" dirty="0" err="1"/>
              <a:t>Process</a:t>
            </a:r>
            <a:r>
              <a:rPr lang="el-GR" sz="1800" dirty="0"/>
              <a:t> </a:t>
            </a:r>
            <a:r>
              <a:rPr lang="el-GR" sz="1800" dirty="0" err="1" smtClean="0"/>
              <a:t>Reengineering</a:t>
            </a:r>
            <a:r>
              <a:rPr lang="el-GR" sz="1800" dirty="0" smtClean="0"/>
              <a:t> </a:t>
            </a:r>
            <a:r>
              <a:rPr sz="1800" dirty="0" smtClean="0"/>
              <a:t>– BPR </a:t>
            </a:r>
            <a:r>
              <a:rPr lang="el-GR" sz="1800" dirty="0" smtClean="0"/>
              <a:t>(</a:t>
            </a:r>
            <a:r>
              <a:rPr lang="en-US" sz="1800" dirty="0" smtClean="0"/>
              <a:t>3</a:t>
            </a:r>
            <a:r>
              <a:rPr lang="el-GR" sz="1800" dirty="0" smtClean="0"/>
              <a:t>/</a:t>
            </a:r>
            <a:r>
              <a:rPr lang="en-US" sz="1800" dirty="0" smtClean="0"/>
              <a:t>3</a:t>
            </a:r>
            <a:r>
              <a:rPr lang="el-GR" sz="1800" dirty="0" smtClean="0"/>
              <a:t>)</a:t>
            </a:r>
            <a:endParaRPr lang="el-GR" sz="2000" dirty="0"/>
          </a:p>
        </p:txBody>
      </p:sp>
      <p:sp>
        <p:nvSpPr>
          <p:cNvPr id="3" name="Content Placeholder 2"/>
          <p:cNvSpPr>
            <a:spLocks noGrp="1"/>
          </p:cNvSpPr>
          <p:nvPr>
            <p:ph sz="quarter" idx="1"/>
          </p:nvPr>
        </p:nvSpPr>
        <p:spPr>
          <a:xfrm>
            <a:off x="914400" y="1593304"/>
            <a:ext cx="7772400" cy="4572000"/>
          </a:xfrm>
        </p:spPr>
        <p:txBody>
          <a:bodyPr>
            <a:noAutofit/>
          </a:bodyPr>
          <a:lstStyle/>
          <a:p>
            <a:pPr marL="448056" indent="-384048" algn="just" eaLnBrk="1" fontAlgn="auto" hangingPunct="1">
              <a:lnSpc>
                <a:spcPct val="140000"/>
              </a:lnSpc>
              <a:spcBef>
                <a:spcPts val="1200"/>
              </a:spcBef>
              <a:spcAft>
                <a:spcPts val="0"/>
              </a:spcAft>
              <a:buFont typeface="Arial" panose="020B0604020202020204" pitchFamily="34" charset="0"/>
              <a:buChar char="•"/>
              <a:defRPr/>
            </a:pPr>
            <a:r>
              <a:rPr lang="el-GR" sz="1600" dirty="0" smtClean="0"/>
              <a:t>Η </a:t>
            </a:r>
            <a:r>
              <a:rPr lang="el-GR" sz="1600" dirty="0"/>
              <a:t>Διαδικασία Αναδιοργάνωσης Επιχειρήσεων (Business </a:t>
            </a:r>
            <a:r>
              <a:rPr lang="el-GR" sz="1600" dirty="0" err="1"/>
              <a:t>Process</a:t>
            </a:r>
            <a:r>
              <a:rPr lang="el-GR" sz="1600" dirty="0"/>
              <a:t> </a:t>
            </a:r>
            <a:r>
              <a:rPr lang="el-GR" sz="1600" dirty="0" err="1"/>
              <a:t>Reengineering</a:t>
            </a:r>
            <a:r>
              <a:rPr lang="el-GR" sz="1600" dirty="0"/>
              <a:t> - BPR) αναφέρεται σε τεχνικές ανάλυσης και ανασχεδιασμού των </a:t>
            </a:r>
            <a:r>
              <a:rPr lang="el-GR" sz="1600" b="1" dirty="0"/>
              <a:t>διεργασιών</a:t>
            </a:r>
            <a:r>
              <a:rPr lang="el-GR" sz="1600" dirty="0"/>
              <a:t> και των </a:t>
            </a:r>
            <a:r>
              <a:rPr lang="el-GR" sz="1600" b="1" dirty="0"/>
              <a:t>δομών</a:t>
            </a:r>
            <a:r>
              <a:rPr lang="el-GR" sz="1600" dirty="0"/>
              <a:t> του επιχειρησιακού περιβάλλοντος με τέτοιο τρόπο ώστε να βελτιωθούν η απόδοση και η αποτελεσματικότητά τους. Βασικό στοιχείο της μεθοδολογίας είναι η αποδόμηση των διαδικασιών σε λειτουργίες (</a:t>
            </a:r>
            <a:r>
              <a:rPr lang="el-GR" sz="1600" b="1" dirty="0" err="1"/>
              <a:t>activities</a:t>
            </a:r>
            <a:r>
              <a:rPr lang="el-GR" sz="1600" dirty="0"/>
              <a:t>) και η αποτύπωσή τους με τη μορφή διαγραμμάτων ροής (</a:t>
            </a:r>
            <a:r>
              <a:rPr lang="el-GR" sz="1600" b="1" dirty="0" err="1"/>
              <a:t>flowcharts</a:t>
            </a:r>
            <a:r>
              <a:rPr lang="el-GR" sz="1600" dirty="0" smtClean="0"/>
              <a:t>).</a:t>
            </a:r>
          </a:p>
          <a:p>
            <a:pPr marL="448056" indent="-384048" algn="just" eaLnBrk="1" fontAlgn="auto" hangingPunct="1">
              <a:lnSpc>
                <a:spcPct val="140000"/>
              </a:lnSpc>
              <a:spcBef>
                <a:spcPts val="1200"/>
              </a:spcBef>
              <a:spcAft>
                <a:spcPts val="0"/>
              </a:spcAft>
              <a:buFont typeface="Arial" panose="020B0604020202020204" pitchFamily="34" charset="0"/>
              <a:buChar char="•"/>
              <a:defRPr/>
            </a:pPr>
            <a:r>
              <a:rPr lang="el-GR" sz="1600" dirty="0" smtClean="0"/>
              <a:t>Όλες </a:t>
            </a:r>
            <a:r>
              <a:rPr lang="el-GR" sz="1600" dirty="0"/>
              <a:t>οι ανθρώπινες, οργανωτικές και τεχνολογικές διαστάσεις που χαρακτηρίζουν μία επιχείρηση, μπορούν να αλλάξουν μέσα από τη διαδικασία αναδιοργάνωσης (BPR</a:t>
            </a:r>
            <a:r>
              <a:rPr lang="el-GR" sz="1600" dirty="0" smtClean="0"/>
              <a:t>).</a:t>
            </a:r>
          </a:p>
          <a:p>
            <a:pPr marL="448056" indent="-384048" algn="just" eaLnBrk="1" fontAlgn="auto" hangingPunct="1">
              <a:lnSpc>
                <a:spcPct val="140000"/>
              </a:lnSpc>
              <a:spcBef>
                <a:spcPts val="1200"/>
              </a:spcBef>
              <a:spcAft>
                <a:spcPts val="0"/>
              </a:spcAft>
              <a:buFont typeface="Arial" panose="020B0604020202020204" pitchFamily="34" charset="0"/>
              <a:buChar char="•"/>
              <a:defRPr/>
            </a:pPr>
            <a:r>
              <a:rPr lang="el-GR" sz="1600" dirty="0" smtClean="0"/>
              <a:t>Στόχος </a:t>
            </a:r>
            <a:r>
              <a:rPr lang="el-GR" sz="1600" dirty="0"/>
              <a:t>ενός BPR είναι η μελέτη της </a:t>
            </a:r>
            <a:r>
              <a:rPr lang="el-GR" sz="1600" b="1" dirty="0"/>
              <a:t>υφιστάμενης λειτουργίας </a:t>
            </a:r>
            <a:r>
              <a:rPr lang="el-GR" sz="1600" dirty="0"/>
              <a:t>μιας επιχείρησης, η </a:t>
            </a:r>
            <a:r>
              <a:rPr lang="el-GR" sz="1600" b="1" dirty="0"/>
              <a:t>αναδιοργάνωση</a:t>
            </a:r>
            <a:r>
              <a:rPr lang="el-GR" sz="1600" dirty="0"/>
              <a:t> και </a:t>
            </a:r>
            <a:r>
              <a:rPr lang="el-GR" sz="1600" b="1" dirty="0"/>
              <a:t>αυτοματοποίησή</a:t>
            </a:r>
            <a:r>
              <a:rPr lang="el-GR" sz="1600" dirty="0"/>
              <a:t> της, για τη </a:t>
            </a:r>
            <a:r>
              <a:rPr lang="el-GR" sz="1600" b="1" dirty="0"/>
              <a:t>βελτίωσή της </a:t>
            </a:r>
            <a:r>
              <a:rPr lang="el-GR" sz="1600" b="1" dirty="0" smtClean="0"/>
              <a:t>σε θέματα κόστους </a:t>
            </a:r>
            <a:r>
              <a:rPr lang="el-GR" sz="1600" b="1" dirty="0"/>
              <a:t>και </a:t>
            </a:r>
            <a:r>
              <a:rPr lang="el-GR" sz="1600" b="1" dirty="0" smtClean="0"/>
              <a:t>χρόνου.</a:t>
            </a:r>
            <a:endParaRPr lang="el-GR" sz="1600" b="1" dirty="0"/>
          </a:p>
          <a:p>
            <a:pPr marL="448056" indent="-384048" algn="just" eaLnBrk="1" fontAlgn="auto" hangingPunct="1">
              <a:lnSpc>
                <a:spcPct val="140000"/>
              </a:lnSpc>
              <a:spcBef>
                <a:spcPts val="1200"/>
              </a:spcBef>
              <a:spcAft>
                <a:spcPts val="0"/>
              </a:spcAft>
              <a:buFont typeface="Arial" panose="020B0604020202020204" pitchFamily="34" charset="0"/>
              <a:buChar char="•"/>
              <a:defRPr/>
            </a:pPr>
            <a:endParaRPr lang="el-GR" sz="1600"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04664"/>
            <a:ext cx="7772400" cy="1143000"/>
          </a:xfrm>
        </p:spPr>
        <p:txBody>
          <a:bodyPr lIns="72000" rIns="36000">
            <a:noAutofit/>
          </a:bodyPr>
          <a:lstStyle/>
          <a:p>
            <a:pPr>
              <a:defRPr/>
            </a:pPr>
            <a:r>
              <a:rPr lang="el-GR" sz="3600" dirty="0"/>
              <a:t>Αναδιοργάνωση επιχειρηματικής λειτουργίας (</a:t>
            </a:r>
            <a:r>
              <a:rPr sz="3600" dirty="0"/>
              <a:t>BPR</a:t>
            </a:r>
            <a:r>
              <a:rPr lang="el-GR" sz="3600" dirty="0"/>
              <a:t>) </a:t>
            </a:r>
            <a:br>
              <a:rPr lang="el-GR" sz="3600" dirty="0"/>
            </a:br>
            <a:r>
              <a:rPr lang="el-GR" sz="1800" dirty="0"/>
              <a:t>Μεθοδολογία </a:t>
            </a:r>
            <a:r>
              <a:rPr sz="1800" dirty="0" smtClean="0"/>
              <a:t>BPR</a:t>
            </a:r>
            <a:r>
              <a:rPr lang="el-GR" sz="2000" dirty="0" smtClean="0"/>
              <a:t> </a:t>
            </a:r>
            <a:r>
              <a:rPr lang="el-GR" sz="1800" dirty="0" smtClean="0"/>
              <a:t>(1/</a:t>
            </a:r>
            <a:r>
              <a:rPr lang="en-US" sz="1800" dirty="0">
                <a:latin typeface="Cambria" panose="02040503050406030204" pitchFamily="18" charset="0"/>
              </a:rPr>
              <a:t> 10</a:t>
            </a:r>
            <a:r>
              <a:rPr lang="el-GR" sz="1800" dirty="0" smtClean="0"/>
              <a:t>)</a:t>
            </a:r>
            <a:endParaRPr lang="el-GR" sz="1800" dirty="0"/>
          </a:p>
        </p:txBody>
      </p:sp>
      <p:sp>
        <p:nvSpPr>
          <p:cNvPr id="3" name="Content Placeholder 2"/>
          <p:cNvSpPr>
            <a:spLocks noGrp="1"/>
          </p:cNvSpPr>
          <p:nvPr>
            <p:ph sz="quarter" idx="1"/>
          </p:nvPr>
        </p:nvSpPr>
        <p:spPr>
          <a:xfrm>
            <a:off x="914400" y="1484784"/>
            <a:ext cx="7772400" cy="4572000"/>
          </a:xfrm>
        </p:spPr>
        <p:txBody>
          <a:bodyPr>
            <a:noAutofit/>
          </a:bodyPr>
          <a:lstStyle/>
          <a:p>
            <a:pPr marL="64008" indent="0" algn="just" eaLnBrk="1" fontAlgn="auto" hangingPunct="1">
              <a:spcBef>
                <a:spcPts val="600"/>
              </a:spcBef>
              <a:spcAft>
                <a:spcPts val="0"/>
              </a:spcAft>
              <a:buFont typeface="Wingdings 2"/>
              <a:buNone/>
              <a:defRPr/>
            </a:pPr>
            <a:r>
              <a:rPr lang="el-GR" sz="1500" b="1" dirty="0" smtClean="0"/>
              <a:t>Γιατί;</a:t>
            </a:r>
          </a:p>
          <a:p>
            <a:pPr marL="64008" indent="0" algn="just" eaLnBrk="1" fontAlgn="auto" hangingPunct="1">
              <a:spcBef>
                <a:spcPts val="600"/>
              </a:spcBef>
              <a:spcAft>
                <a:spcPts val="0"/>
              </a:spcAft>
              <a:buFont typeface="Wingdings 2"/>
              <a:buNone/>
              <a:defRPr/>
            </a:pPr>
            <a:r>
              <a:rPr lang="el-GR" sz="1500" b="1" dirty="0" smtClean="0"/>
              <a:t>Όραμα</a:t>
            </a:r>
            <a:r>
              <a:rPr lang="el-GR" sz="1500" b="1" dirty="0"/>
              <a:t>:</a:t>
            </a:r>
            <a:r>
              <a:rPr lang="el-GR" sz="1500" dirty="0"/>
              <a:t> Έκφραση της στρατηγικής σε συνδυασμό με την ιδιαίτερη κουλτούρα της επιχείρησης, προσδιορισμός των μελλοντικών στόχων</a:t>
            </a:r>
          </a:p>
          <a:p>
            <a:pPr marL="64008" indent="0" algn="just" eaLnBrk="1" fontAlgn="auto" hangingPunct="1">
              <a:spcBef>
                <a:spcPts val="600"/>
              </a:spcBef>
              <a:spcAft>
                <a:spcPts val="0"/>
              </a:spcAft>
              <a:buFont typeface="Wingdings 2"/>
              <a:buNone/>
              <a:defRPr/>
            </a:pPr>
            <a:r>
              <a:rPr lang="el-GR" sz="1500" b="1" dirty="0"/>
              <a:t>Εστίαση/Ανάλυση:</a:t>
            </a:r>
            <a:r>
              <a:rPr lang="el-GR" sz="1500" dirty="0"/>
              <a:t> Η ανάλυση των διαδικασιών που θα </a:t>
            </a:r>
            <a:r>
              <a:rPr lang="el-GR" sz="1500" dirty="0" smtClean="0"/>
              <a:t>αναδιοργανωθούν περιλαμβάνει </a:t>
            </a:r>
            <a:r>
              <a:rPr lang="el-GR" sz="1500" dirty="0"/>
              <a:t>τα ακόλουθα βήματα</a:t>
            </a:r>
            <a:r>
              <a:rPr lang="el-GR" sz="1500" dirty="0" smtClean="0"/>
              <a:t>:</a:t>
            </a:r>
          </a:p>
          <a:p>
            <a:pPr marL="448056" indent="-384048" algn="just" eaLnBrk="1" fontAlgn="auto" hangingPunct="1">
              <a:spcBef>
                <a:spcPts val="600"/>
              </a:spcBef>
              <a:spcAft>
                <a:spcPts val="0"/>
              </a:spcAft>
              <a:buFont typeface="Wingdings" panose="05000000000000000000" pitchFamily="2" charset="2"/>
              <a:buChar char="Ø"/>
              <a:defRPr/>
            </a:pPr>
            <a:r>
              <a:rPr lang="el-GR" sz="1500" dirty="0"/>
              <a:t>Κατανόηση υπάρχουσας κατάστασης επιχείρησης</a:t>
            </a:r>
          </a:p>
          <a:p>
            <a:pPr marL="448056" indent="-384048" algn="just" eaLnBrk="1" fontAlgn="auto" hangingPunct="1">
              <a:spcBef>
                <a:spcPts val="600"/>
              </a:spcBef>
              <a:spcAft>
                <a:spcPts val="0"/>
              </a:spcAft>
              <a:buFont typeface="Wingdings" panose="05000000000000000000" pitchFamily="2" charset="2"/>
              <a:buChar char="Ø"/>
              <a:defRPr/>
            </a:pPr>
            <a:r>
              <a:rPr lang="el-GR" sz="1500" dirty="0"/>
              <a:t>Ανάλυση επιχειρησιακών διαδικασιών σε υψηλό επίπεδο και:</a:t>
            </a:r>
          </a:p>
          <a:p>
            <a:pPr marL="822960" lvl="1" algn="just" eaLnBrk="1" fontAlgn="auto" hangingPunct="1">
              <a:spcBef>
                <a:spcPts val="600"/>
              </a:spcBef>
              <a:spcAft>
                <a:spcPts val="0"/>
              </a:spcAft>
              <a:buFont typeface="Arial" panose="020B0604020202020204" pitchFamily="34" charset="0"/>
              <a:buChar char="•"/>
              <a:defRPr/>
            </a:pPr>
            <a:r>
              <a:rPr lang="el-GR" sz="1500" dirty="0"/>
              <a:t>σύγκριση υπάρχουσας κατάστασης με τους στόχους</a:t>
            </a:r>
          </a:p>
          <a:p>
            <a:pPr marL="822960" lvl="1" algn="just" eaLnBrk="1" fontAlgn="auto" hangingPunct="1">
              <a:spcBef>
                <a:spcPts val="600"/>
              </a:spcBef>
              <a:spcAft>
                <a:spcPts val="0"/>
              </a:spcAft>
              <a:buFont typeface="Arial" panose="020B0604020202020204" pitchFamily="34" charset="0"/>
              <a:buChar char="•"/>
              <a:defRPr/>
            </a:pPr>
            <a:r>
              <a:rPr lang="el-GR" sz="1500" dirty="0"/>
              <a:t>αναγνώριση στενωμάτων και προβληματικών περιοχών</a:t>
            </a:r>
          </a:p>
          <a:p>
            <a:pPr marL="448056" indent="-384048" algn="just" eaLnBrk="1" fontAlgn="auto" hangingPunct="1">
              <a:spcBef>
                <a:spcPts val="600"/>
              </a:spcBef>
              <a:spcAft>
                <a:spcPts val="0"/>
              </a:spcAft>
              <a:buFont typeface="Wingdings" panose="05000000000000000000" pitchFamily="2" charset="2"/>
              <a:buChar char="Ø"/>
              <a:defRPr/>
            </a:pPr>
            <a:r>
              <a:rPr lang="el-GR" sz="1500" dirty="0"/>
              <a:t>Επιλογή διαδικασιών που θα αναδιοργανωθούν</a:t>
            </a:r>
          </a:p>
          <a:p>
            <a:pPr marL="448056" indent="-384048" algn="just" eaLnBrk="1" fontAlgn="auto" hangingPunct="1">
              <a:spcBef>
                <a:spcPts val="600"/>
              </a:spcBef>
              <a:spcAft>
                <a:spcPts val="0"/>
              </a:spcAft>
              <a:buFont typeface="Wingdings" panose="05000000000000000000" pitchFamily="2" charset="2"/>
              <a:buChar char="Ø"/>
              <a:defRPr/>
            </a:pPr>
            <a:r>
              <a:rPr lang="el-GR" sz="1500" dirty="0"/>
              <a:t>Πραγματοποίηση ανάλυσης χαμηλότερου επιπέδου των διαδικασιών που θα αναδιοργανωθούν</a:t>
            </a:r>
          </a:p>
          <a:p>
            <a:pPr marL="448056" indent="-384048" algn="just" eaLnBrk="1" fontAlgn="auto" hangingPunct="1">
              <a:spcBef>
                <a:spcPts val="600"/>
              </a:spcBef>
              <a:spcAft>
                <a:spcPts val="0"/>
              </a:spcAft>
              <a:buFont typeface="Wingdings" panose="05000000000000000000" pitchFamily="2" charset="2"/>
              <a:buChar char="Ø"/>
              <a:defRPr/>
            </a:pPr>
            <a:r>
              <a:rPr lang="el-GR" sz="1500" dirty="0"/>
              <a:t>Ακριβής αναγνώριση και έκφραση αλλαγών και περιγραφή των αναμενόμενων ωφελειών</a:t>
            </a:r>
          </a:p>
          <a:p>
            <a:pPr marL="64008" indent="0" algn="just" eaLnBrk="1" fontAlgn="auto" hangingPunct="1">
              <a:spcBef>
                <a:spcPts val="600"/>
              </a:spcBef>
              <a:spcAft>
                <a:spcPts val="0"/>
              </a:spcAft>
              <a:buFont typeface="Wingdings 2"/>
              <a:buNone/>
              <a:defRPr/>
            </a:pPr>
            <a:endParaRPr lang="el-GR" sz="1500" b="1"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914400" y="404664"/>
            <a:ext cx="7772400" cy="1143000"/>
          </a:xfrm>
        </p:spPr>
        <p:txBody>
          <a:bodyPr lIns="72000" rIns="36000">
            <a:noAutofit/>
          </a:bodyPr>
          <a:lstStyle/>
          <a:p>
            <a:pPr>
              <a:defRPr/>
            </a:pPr>
            <a:r>
              <a:rPr lang="el-GR" sz="3600" dirty="0"/>
              <a:t>Αναδιοργάνωση επιχειρηματικής λειτουργίας (</a:t>
            </a:r>
            <a:r>
              <a:rPr sz="3600" dirty="0"/>
              <a:t>BPR</a:t>
            </a:r>
            <a:r>
              <a:rPr lang="el-GR" sz="3600" dirty="0"/>
              <a:t>) </a:t>
            </a:r>
            <a:br>
              <a:rPr lang="el-GR" sz="3600" dirty="0"/>
            </a:br>
            <a:r>
              <a:rPr lang="el-GR" sz="1800" dirty="0"/>
              <a:t>Μεθοδολογία </a:t>
            </a:r>
            <a:r>
              <a:rPr sz="1800" dirty="0" smtClean="0"/>
              <a:t>BPR</a:t>
            </a:r>
            <a:r>
              <a:rPr lang="el-GR" sz="2000" dirty="0" smtClean="0"/>
              <a:t> </a:t>
            </a:r>
            <a:r>
              <a:rPr lang="el-GR" sz="1800" dirty="0" smtClean="0"/>
              <a:t>(2/</a:t>
            </a:r>
            <a:r>
              <a:rPr lang="en-US" sz="1800" dirty="0">
                <a:latin typeface="Cambria" panose="02040503050406030204" pitchFamily="18" charset="0"/>
              </a:rPr>
              <a:t> 10</a:t>
            </a:r>
            <a:r>
              <a:rPr lang="el-GR" sz="1800" dirty="0" smtClean="0"/>
              <a:t>)</a:t>
            </a:r>
            <a:endParaRPr lang="el-GR" sz="1800" dirty="0"/>
          </a:p>
        </p:txBody>
      </p:sp>
      <p:sp>
        <p:nvSpPr>
          <p:cNvPr id="3" name="Content Placeholder 2"/>
          <p:cNvSpPr>
            <a:spLocks noGrp="1"/>
          </p:cNvSpPr>
          <p:nvPr>
            <p:ph sz="quarter" idx="1"/>
          </p:nvPr>
        </p:nvSpPr>
        <p:spPr>
          <a:xfrm>
            <a:off x="914400" y="1556792"/>
            <a:ext cx="7772400" cy="457200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800" b="1" dirty="0" smtClean="0"/>
              <a:t>Τι;</a:t>
            </a:r>
          </a:p>
          <a:p>
            <a:pPr marL="64008" indent="0" algn="just" eaLnBrk="1" fontAlgn="auto" hangingPunct="1">
              <a:lnSpc>
                <a:spcPct val="140000"/>
              </a:lnSpc>
              <a:spcBef>
                <a:spcPts val="1200"/>
              </a:spcBef>
              <a:spcAft>
                <a:spcPts val="0"/>
              </a:spcAft>
              <a:buFont typeface="Wingdings 2"/>
              <a:buNone/>
              <a:defRPr/>
            </a:pPr>
            <a:r>
              <a:rPr lang="el-GR" sz="1600" b="1" dirty="0" smtClean="0"/>
              <a:t>Σχεδιασμός </a:t>
            </a:r>
            <a:r>
              <a:rPr lang="el-GR" sz="1600" b="1" dirty="0"/>
              <a:t>Διαδικασιών:</a:t>
            </a:r>
            <a:r>
              <a:rPr lang="el-GR" sz="1600" dirty="0"/>
              <a:t> Ο επιτυχημένος σχεδιασμός των επιτυχημένων διαδικασιών περιλαμβάνει τις ακόλουθες ενέργειες:</a:t>
            </a:r>
          </a:p>
          <a:p>
            <a:pPr marL="448056" indent="-384048" algn="just" eaLnBrk="1" fontAlgn="auto" hangingPunct="1">
              <a:lnSpc>
                <a:spcPct val="140000"/>
              </a:lnSpc>
              <a:spcBef>
                <a:spcPts val="1200"/>
              </a:spcBef>
              <a:spcAft>
                <a:spcPts val="0"/>
              </a:spcAft>
              <a:buFont typeface="Wingdings" panose="05000000000000000000" pitchFamily="2" charset="2"/>
              <a:buChar char="Ø"/>
              <a:defRPr/>
            </a:pPr>
            <a:r>
              <a:rPr lang="el-GR" sz="1600" dirty="0"/>
              <a:t>Δημιουργία κατάλληλης ομάδας έργου με τέλεια γνώση των ιδιαιτεροτήτων των διαδικασιών που θα σχεδιασθούν</a:t>
            </a:r>
          </a:p>
          <a:p>
            <a:pPr marL="448056" indent="-384048" algn="just" eaLnBrk="1" fontAlgn="auto" hangingPunct="1">
              <a:lnSpc>
                <a:spcPct val="140000"/>
              </a:lnSpc>
              <a:spcBef>
                <a:spcPts val="1200"/>
              </a:spcBef>
              <a:spcAft>
                <a:spcPts val="0"/>
              </a:spcAft>
              <a:buFont typeface="Wingdings" panose="05000000000000000000" pitchFamily="2" charset="2"/>
              <a:buChar char="Ø"/>
              <a:defRPr/>
            </a:pPr>
            <a:r>
              <a:rPr lang="el-GR" sz="1600" dirty="0"/>
              <a:t>Μελέτη βέλτιστων πρακτικών και ακρόαση ειδικών του κλάδου στον οποίο λειτουργεί η επιχείρηση</a:t>
            </a:r>
          </a:p>
          <a:p>
            <a:pPr marL="448056" indent="-384048" algn="just" eaLnBrk="1" fontAlgn="auto" hangingPunct="1">
              <a:lnSpc>
                <a:spcPct val="140000"/>
              </a:lnSpc>
              <a:spcBef>
                <a:spcPts val="1200"/>
              </a:spcBef>
              <a:spcAft>
                <a:spcPts val="0"/>
              </a:spcAft>
              <a:buFont typeface="Wingdings" panose="05000000000000000000" pitchFamily="2" charset="2"/>
              <a:buChar char="Ø"/>
              <a:defRPr/>
            </a:pPr>
            <a:r>
              <a:rPr lang="el-GR" sz="1600" dirty="0"/>
              <a:t>Αναγνώριση βασικών αγωγών (</a:t>
            </a:r>
            <a:r>
              <a:rPr lang="el-GR" sz="1600" dirty="0" err="1"/>
              <a:t>enablers</a:t>
            </a:r>
            <a:r>
              <a:rPr lang="el-GR" sz="1600" dirty="0"/>
              <a:t>) για την πραγματοποίηση των αλλαγών</a:t>
            </a:r>
          </a:p>
          <a:p>
            <a:pPr marL="448056" indent="-384048" algn="just" eaLnBrk="1" fontAlgn="auto" hangingPunct="1">
              <a:lnSpc>
                <a:spcPct val="140000"/>
              </a:lnSpc>
              <a:spcBef>
                <a:spcPts val="1200"/>
              </a:spcBef>
              <a:spcAft>
                <a:spcPts val="0"/>
              </a:spcAft>
              <a:buFont typeface="Wingdings" panose="05000000000000000000" pitchFamily="2" charset="2"/>
              <a:buChar char="Ø"/>
              <a:defRPr/>
            </a:pPr>
            <a:r>
              <a:rPr lang="el-GR" sz="1600" dirty="0"/>
              <a:t>Εντοπισμός εμποδίων και πιθανών προβλημάτων</a:t>
            </a:r>
          </a:p>
          <a:p>
            <a:pPr marL="448056" indent="-384048" algn="just" eaLnBrk="1" fontAlgn="auto" hangingPunct="1">
              <a:lnSpc>
                <a:spcPct val="140000"/>
              </a:lnSpc>
              <a:spcBef>
                <a:spcPts val="1200"/>
              </a:spcBef>
              <a:spcAft>
                <a:spcPts val="0"/>
              </a:spcAft>
              <a:buFont typeface="Wingdings" panose="05000000000000000000" pitchFamily="2" charset="2"/>
              <a:buChar char="Ø"/>
              <a:defRPr/>
            </a:pPr>
            <a:r>
              <a:rPr lang="el-GR" sz="1600" dirty="0"/>
              <a:t>Σχεδιασμός των νέων δεικτών </a:t>
            </a:r>
            <a:r>
              <a:rPr lang="el-GR" sz="1600" dirty="0" smtClean="0"/>
              <a:t>απόδοσης</a:t>
            </a:r>
            <a:endParaRPr lang="el-GR" sz="1600" b="1"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a:defRPr/>
            </a:pPr>
            <a:r>
              <a:rPr lang="el-GR" sz="3600" dirty="0"/>
              <a:t>Αναδιοργάνωση επιχειρηματικής λειτουργίας (</a:t>
            </a:r>
            <a:r>
              <a:rPr sz="3600" dirty="0"/>
              <a:t>BPR</a:t>
            </a:r>
            <a:r>
              <a:rPr lang="el-GR" sz="3600" dirty="0"/>
              <a:t>) </a:t>
            </a:r>
            <a:br>
              <a:rPr lang="el-GR" sz="3600" dirty="0"/>
            </a:br>
            <a:r>
              <a:rPr lang="el-GR" sz="1800" dirty="0"/>
              <a:t>Μεθοδολογία </a:t>
            </a:r>
            <a:r>
              <a:rPr sz="1800" dirty="0"/>
              <a:t>BPR</a:t>
            </a:r>
            <a:r>
              <a:rPr lang="el-GR" sz="1800" dirty="0"/>
              <a:t> </a:t>
            </a:r>
            <a:r>
              <a:rPr lang="el-GR" sz="1800" dirty="0" smtClean="0"/>
              <a:t>(3/</a:t>
            </a:r>
            <a:r>
              <a:rPr lang="en-US" sz="1800" dirty="0">
                <a:latin typeface="Cambria" panose="02040503050406030204" pitchFamily="18" charset="0"/>
              </a:rPr>
              <a:t> 10</a:t>
            </a:r>
            <a:r>
              <a:rPr lang="el-GR" sz="1800" dirty="0" smtClean="0"/>
              <a:t>)</a:t>
            </a:r>
            <a:endParaRPr lang="el-GR" sz="1800" dirty="0"/>
          </a:p>
        </p:txBody>
      </p:sp>
      <p:sp>
        <p:nvSpPr>
          <p:cNvPr id="3" name="Content Placeholder 2"/>
          <p:cNvSpPr>
            <a:spLocks noGrp="1"/>
          </p:cNvSpPr>
          <p:nvPr>
            <p:ph sz="quarter" idx="1"/>
          </p:nvPr>
        </p:nvSpPr>
        <p:spPr>
          <a:xfrm>
            <a:off x="914400" y="1377280"/>
            <a:ext cx="7772400" cy="4572000"/>
          </a:xfrm>
        </p:spPr>
        <p:txBody>
          <a:bodyPr>
            <a:noAutofit/>
          </a:bodyPr>
          <a:lstStyle/>
          <a:p>
            <a:pPr marL="64008" indent="0" algn="just" eaLnBrk="1" fontAlgn="auto" hangingPunct="1">
              <a:spcBef>
                <a:spcPts val="1200"/>
              </a:spcBef>
              <a:spcAft>
                <a:spcPts val="0"/>
              </a:spcAft>
              <a:buFont typeface="Wingdings 2"/>
              <a:buNone/>
              <a:defRPr/>
            </a:pPr>
            <a:r>
              <a:rPr lang="el-GR" sz="1400" b="1" dirty="0" smtClean="0"/>
              <a:t>Ποιος;</a:t>
            </a:r>
          </a:p>
          <a:p>
            <a:pPr marL="64008" indent="0" algn="just" eaLnBrk="1" fontAlgn="auto" hangingPunct="1">
              <a:spcBef>
                <a:spcPts val="1200"/>
              </a:spcBef>
              <a:spcAft>
                <a:spcPts val="0"/>
              </a:spcAft>
              <a:buFont typeface="Wingdings 2"/>
              <a:buNone/>
              <a:defRPr/>
            </a:pPr>
            <a:r>
              <a:rPr lang="el-GR" sz="1400" b="1" dirty="0" smtClean="0"/>
              <a:t>Κουλτούρα</a:t>
            </a:r>
            <a:endParaRPr lang="el-GR" sz="1400" dirty="0"/>
          </a:p>
          <a:p>
            <a:pPr marL="448056" indent="-384048" algn="just" eaLnBrk="1" fontAlgn="auto" hangingPunct="1">
              <a:spcBef>
                <a:spcPts val="1200"/>
              </a:spcBef>
              <a:spcAft>
                <a:spcPts val="0"/>
              </a:spcAft>
              <a:buFont typeface="Wingdings" panose="05000000000000000000" pitchFamily="2" charset="2"/>
              <a:buChar char="Ø"/>
              <a:defRPr/>
            </a:pPr>
            <a:r>
              <a:rPr lang="el-GR" sz="1400" dirty="0"/>
              <a:t>Προσδιορισμός στυλ διοίκησης, μεθόδων εσωτερικών επικοινωνιών, νορμών συμπεριφοράς και γενικότερης κουλτούρας της επιχείρησης</a:t>
            </a:r>
          </a:p>
          <a:p>
            <a:pPr marL="448056" indent="-384048" algn="just" eaLnBrk="1" fontAlgn="auto" hangingPunct="1">
              <a:spcBef>
                <a:spcPts val="1200"/>
              </a:spcBef>
              <a:spcAft>
                <a:spcPts val="0"/>
              </a:spcAft>
              <a:buFont typeface="Wingdings" panose="05000000000000000000" pitchFamily="2" charset="2"/>
              <a:buChar char="Ø"/>
              <a:defRPr/>
            </a:pPr>
            <a:r>
              <a:rPr lang="el-GR" sz="1400" dirty="0"/>
              <a:t>Καθορισμός τύπων ανταμοιβών και </a:t>
            </a:r>
            <a:r>
              <a:rPr lang="el-GR" sz="1400" dirty="0" smtClean="0"/>
              <a:t>αναγνώρισης</a:t>
            </a:r>
          </a:p>
          <a:p>
            <a:pPr marL="64008" indent="0" algn="just" eaLnBrk="1" fontAlgn="auto" hangingPunct="1">
              <a:spcBef>
                <a:spcPts val="1200"/>
              </a:spcBef>
              <a:spcAft>
                <a:spcPts val="0"/>
              </a:spcAft>
              <a:buFont typeface="Wingdings 2"/>
              <a:buNone/>
              <a:defRPr/>
            </a:pPr>
            <a:r>
              <a:rPr lang="el-GR" sz="1400" b="1" dirty="0"/>
              <a:t>Οργανισμός</a:t>
            </a:r>
            <a:endParaRPr lang="el-GR" sz="1400" dirty="0"/>
          </a:p>
          <a:p>
            <a:pPr marL="448056" indent="-384048" algn="just" eaLnBrk="1" fontAlgn="auto" hangingPunct="1">
              <a:spcBef>
                <a:spcPts val="1200"/>
              </a:spcBef>
              <a:spcAft>
                <a:spcPts val="0"/>
              </a:spcAft>
              <a:buFont typeface="Wingdings" panose="05000000000000000000" pitchFamily="2" charset="2"/>
              <a:buChar char="Ø"/>
              <a:defRPr/>
            </a:pPr>
            <a:r>
              <a:rPr lang="el-GR" sz="1400" dirty="0"/>
              <a:t>Καθορισμός οργανωτικής δομής που θα υποστηρίξει τις νέες διαδικασίες</a:t>
            </a:r>
          </a:p>
          <a:p>
            <a:pPr marL="448056" indent="-384048" algn="just" eaLnBrk="1" fontAlgn="auto" hangingPunct="1">
              <a:spcBef>
                <a:spcPts val="1200"/>
              </a:spcBef>
              <a:spcAft>
                <a:spcPts val="0"/>
              </a:spcAft>
              <a:buFont typeface="Wingdings" panose="05000000000000000000" pitchFamily="2" charset="2"/>
              <a:buChar char="Ø"/>
              <a:defRPr/>
            </a:pPr>
            <a:r>
              <a:rPr lang="el-GR" sz="1400" dirty="0"/>
              <a:t>Περιγραφή οργανωτικών μονάδων, γραμμών αναφοράς και τρόπου επικοινωνίας (</a:t>
            </a:r>
            <a:r>
              <a:rPr lang="el-GR" sz="1400" dirty="0" err="1"/>
              <a:t>reporting</a:t>
            </a:r>
            <a:r>
              <a:rPr lang="el-GR" sz="1400" dirty="0" smtClean="0"/>
              <a:t>)</a:t>
            </a:r>
          </a:p>
          <a:p>
            <a:pPr marL="64008" indent="0" algn="just" eaLnBrk="1" fontAlgn="auto" hangingPunct="1">
              <a:spcBef>
                <a:spcPts val="1200"/>
              </a:spcBef>
              <a:spcAft>
                <a:spcPts val="0"/>
              </a:spcAft>
              <a:buFont typeface="Wingdings 2"/>
              <a:buNone/>
              <a:defRPr/>
            </a:pPr>
            <a:r>
              <a:rPr lang="el-GR" sz="1400" b="1" dirty="0"/>
              <a:t>Άνθρωποι</a:t>
            </a:r>
            <a:endParaRPr lang="el-GR" sz="1400" dirty="0"/>
          </a:p>
          <a:p>
            <a:pPr marL="448056" indent="-384048" algn="just" eaLnBrk="1" fontAlgn="auto" hangingPunct="1">
              <a:spcBef>
                <a:spcPts val="1200"/>
              </a:spcBef>
              <a:spcAft>
                <a:spcPts val="0"/>
              </a:spcAft>
              <a:buFont typeface="Wingdings" panose="05000000000000000000" pitchFamily="2" charset="2"/>
              <a:buChar char="Ø"/>
              <a:defRPr/>
            </a:pPr>
            <a:r>
              <a:rPr lang="el-GR" sz="1400" dirty="0"/>
              <a:t>Απόφαση επιθυμητών χαρακτηριστικών προσωπικού</a:t>
            </a:r>
          </a:p>
          <a:p>
            <a:pPr marL="448056" indent="-384048" algn="just" eaLnBrk="1" fontAlgn="auto" hangingPunct="1">
              <a:spcBef>
                <a:spcPts val="1200"/>
              </a:spcBef>
              <a:spcAft>
                <a:spcPts val="0"/>
              </a:spcAft>
              <a:buFont typeface="Wingdings" panose="05000000000000000000" pitchFamily="2" charset="2"/>
              <a:buChar char="Ø"/>
              <a:defRPr/>
            </a:pPr>
            <a:r>
              <a:rPr lang="el-GR" sz="1400" dirty="0"/>
              <a:t>Καθορισμός απαραίτητης εκπαίδευσης</a:t>
            </a:r>
          </a:p>
          <a:p>
            <a:pPr marL="448056" indent="-384048" algn="just" eaLnBrk="1" fontAlgn="auto" hangingPunct="1">
              <a:spcBef>
                <a:spcPts val="1200"/>
              </a:spcBef>
              <a:spcAft>
                <a:spcPts val="0"/>
              </a:spcAft>
              <a:buFont typeface="Wingdings" panose="05000000000000000000" pitchFamily="2" charset="2"/>
              <a:buChar char="Ø"/>
              <a:defRPr/>
            </a:pPr>
            <a:r>
              <a:rPr lang="el-GR" sz="1400" dirty="0"/>
              <a:t>Εντοπισμός συνδέσεων με τεχνολογία και πολιτική</a:t>
            </a:r>
          </a:p>
          <a:p>
            <a:pPr marL="64008" indent="0" algn="just" eaLnBrk="1" fontAlgn="auto" hangingPunct="1">
              <a:spcBef>
                <a:spcPts val="1200"/>
              </a:spcBef>
              <a:spcAft>
                <a:spcPts val="0"/>
              </a:spcAft>
              <a:buFont typeface="Wingdings 2"/>
              <a:buNone/>
              <a:defRPr/>
            </a:pPr>
            <a:endParaRPr lang="el-GR" sz="1400" dirty="0"/>
          </a:p>
          <a:p>
            <a:pPr marL="64008" indent="0" algn="just" eaLnBrk="1" fontAlgn="auto" hangingPunct="1">
              <a:spcBef>
                <a:spcPts val="1200"/>
              </a:spcBef>
              <a:spcAft>
                <a:spcPts val="0"/>
              </a:spcAft>
              <a:buFont typeface="Wingdings 2"/>
              <a:buNone/>
              <a:defRPr/>
            </a:pPr>
            <a:endParaRPr lang="el-GR" sz="1400" dirty="0"/>
          </a:p>
          <a:p>
            <a:pPr marL="64008" indent="0" algn="just" eaLnBrk="1" fontAlgn="auto" hangingPunct="1">
              <a:spcBef>
                <a:spcPts val="1200"/>
              </a:spcBef>
              <a:spcAft>
                <a:spcPts val="0"/>
              </a:spcAft>
              <a:buFont typeface="Wingdings 2"/>
              <a:buNone/>
              <a:defRPr/>
            </a:pPr>
            <a:endParaRPr lang="el-GR" sz="1400" b="1"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13792"/>
            <a:ext cx="7772400" cy="1143000"/>
          </a:xfrm>
        </p:spPr>
        <p:txBody>
          <a:bodyPr lIns="72000" rIns="36000">
            <a:noAutofit/>
          </a:bodyPr>
          <a:lstStyle/>
          <a:p>
            <a:pPr>
              <a:defRPr/>
            </a:pPr>
            <a:r>
              <a:rPr lang="el-GR" sz="3600" dirty="0"/>
              <a:t>Αναδιοργάνωση επιχειρηματικής λειτουργίας (</a:t>
            </a:r>
            <a:r>
              <a:rPr sz="3600" dirty="0"/>
              <a:t>BPR</a:t>
            </a:r>
            <a:r>
              <a:rPr lang="el-GR" sz="3600" dirty="0"/>
              <a:t>) </a:t>
            </a:r>
            <a:br>
              <a:rPr lang="el-GR" sz="3600" dirty="0"/>
            </a:br>
            <a:r>
              <a:rPr lang="el-GR" sz="1800" dirty="0"/>
              <a:t>Μεθοδολογία </a:t>
            </a:r>
            <a:r>
              <a:rPr sz="1800" dirty="0"/>
              <a:t>BPR</a:t>
            </a:r>
            <a:r>
              <a:rPr lang="el-GR" sz="1800" dirty="0"/>
              <a:t> </a:t>
            </a:r>
            <a:r>
              <a:rPr lang="el-GR" sz="1800" dirty="0" smtClean="0"/>
              <a:t>(4/</a:t>
            </a:r>
            <a:r>
              <a:rPr lang="en-US" sz="1800" dirty="0">
                <a:latin typeface="Cambria" panose="02040503050406030204" pitchFamily="18" charset="0"/>
              </a:rPr>
              <a:t> 10</a:t>
            </a:r>
            <a:r>
              <a:rPr lang="el-GR" sz="1800" dirty="0" smtClean="0"/>
              <a:t>)</a:t>
            </a:r>
            <a:endParaRPr lang="el-GR" sz="1800" dirty="0"/>
          </a:p>
        </p:txBody>
      </p:sp>
      <p:sp>
        <p:nvSpPr>
          <p:cNvPr id="3" name="Content Placeholder 2"/>
          <p:cNvSpPr>
            <a:spLocks noGrp="1"/>
          </p:cNvSpPr>
          <p:nvPr>
            <p:ph sz="quarter" idx="1"/>
          </p:nvPr>
        </p:nvSpPr>
        <p:spPr>
          <a:xfrm>
            <a:off x="914400" y="1484784"/>
            <a:ext cx="7772400" cy="4572000"/>
          </a:xfrm>
        </p:spPr>
        <p:txBody>
          <a:bodyPr>
            <a:noAutofit/>
          </a:bodyPr>
          <a:lstStyle/>
          <a:p>
            <a:pPr marL="64008" indent="0" algn="just" eaLnBrk="1" fontAlgn="auto" hangingPunct="1">
              <a:lnSpc>
                <a:spcPct val="140000"/>
              </a:lnSpc>
              <a:spcBef>
                <a:spcPts val="600"/>
              </a:spcBef>
              <a:spcAft>
                <a:spcPts val="0"/>
              </a:spcAft>
              <a:buFont typeface="Wingdings 2"/>
              <a:buNone/>
              <a:defRPr/>
            </a:pPr>
            <a:r>
              <a:rPr lang="el-GR" sz="1500" b="1" dirty="0" smtClean="0"/>
              <a:t>Ποιος;</a:t>
            </a:r>
          </a:p>
          <a:p>
            <a:pPr marL="64008" indent="0" algn="just" eaLnBrk="1" fontAlgn="auto" hangingPunct="1">
              <a:lnSpc>
                <a:spcPct val="140000"/>
              </a:lnSpc>
              <a:spcBef>
                <a:spcPts val="600"/>
              </a:spcBef>
              <a:spcAft>
                <a:spcPts val="0"/>
              </a:spcAft>
              <a:buFont typeface="Wingdings 2"/>
              <a:buNone/>
              <a:defRPr/>
            </a:pPr>
            <a:r>
              <a:rPr lang="el-GR" sz="1500" b="1" dirty="0" smtClean="0"/>
              <a:t>Αναμενόμενες </a:t>
            </a:r>
            <a:r>
              <a:rPr lang="el-GR" sz="1500" b="1" dirty="0"/>
              <a:t>Αλλαγές στην Οργανωτική δομή</a:t>
            </a:r>
          </a:p>
          <a:p>
            <a:pPr marL="448056" indent="-384048" algn="just" eaLnBrk="1" fontAlgn="auto" hangingPunct="1">
              <a:lnSpc>
                <a:spcPct val="140000"/>
              </a:lnSpc>
              <a:spcBef>
                <a:spcPts val="600"/>
              </a:spcBef>
              <a:spcAft>
                <a:spcPts val="0"/>
              </a:spcAft>
              <a:buFont typeface="Wingdings" panose="05000000000000000000" pitchFamily="2" charset="2"/>
              <a:buChar char="Ø"/>
              <a:defRPr/>
            </a:pPr>
            <a:r>
              <a:rPr lang="el-GR" sz="1500" dirty="0"/>
              <a:t>Μείωση των μέσων βαθμίδων διοίκησης και κατ’ ακολουθία του αριθμού των μέσων διοικητικών στελεχών</a:t>
            </a:r>
          </a:p>
          <a:p>
            <a:pPr marL="448056" indent="-384048" algn="just" eaLnBrk="1" fontAlgn="auto" hangingPunct="1">
              <a:lnSpc>
                <a:spcPct val="140000"/>
              </a:lnSpc>
              <a:spcBef>
                <a:spcPts val="600"/>
              </a:spcBef>
              <a:spcAft>
                <a:spcPts val="0"/>
              </a:spcAft>
              <a:buFont typeface="Wingdings" panose="05000000000000000000" pitchFamily="2" charset="2"/>
              <a:buChar char="Ø"/>
              <a:defRPr/>
            </a:pPr>
            <a:r>
              <a:rPr lang="el-GR" sz="1500" dirty="0"/>
              <a:t>Διευθύνσεις και τμήματα </a:t>
            </a:r>
            <a:r>
              <a:rPr lang="el-GR" sz="1500" dirty="0" err="1"/>
              <a:t>στοχευμένα</a:t>
            </a:r>
            <a:r>
              <a:rPr lang="el-GR" sz="1500" dirty="0"/>
              <a:t> προς κύριες επιχειρηματικές διαδικασίες που συμπληρώνονται από ολιγομελείς και ευέλικτες ομάδες υπεύθυνες για την διεκπεραίωση των υπολοίπων διαδικασιών (οριζόντια οργανογράμματα)</a:t>
            </a:r>
          </a:p>
          <a:p>
            <a:pPr marL="448056" indent="-384048" algn="just" eaLnBrk="1" fontAlgn="auto" hangingPunct="1">
              <a:lnSpc>
                <a:spcPct val="140000"/>
              </a:lnSpc>
              <a:spcBef>
                <a:spcPts val="600"/>
              </a:spcBef>
              <a:spcAft>
                <a:spcPts val="0"/>
              </a:spcAft>
              <a:buFont typeface="Wingdings" panose="05000000000000000000" pitchFamily="2" charset="2"/>
              <a:buChar char="Ø"/>
              <a:defRPr/>
            </a:pPr>
            <a:r>
              <a:rPr lang="el-GR" sz="1500" dirty="0"/>
              <a:t>Σαφείς γραμμές αναφοράς και αρμοδιότητες</a:t>
            </a:r>
          </a:p>
          <a:p>
            <a:pPr marL="64008" indent="0" algn="just" eaLnBrk="1" fontAlgn="auto" hangingPunct="1">
              <a:lnSpc>
                <a:spcPct val="140000"/>
              </a:lnSpc>
              <a:spcBef>
                <a:spcPts val="600"/>
              </a:spcBef>
              <a:spcAft>
                <a:spcPts val="0"/>
              </a:spcAft>
              <a:buFont typeface="Wingdings 2"/>
              <a:buNone/>
              <a:defRPr/>
            </a:pPr>
            <a:r>
              <a:rPr lang="el-GR" sz="1500" b="1" dirty="0"/>
              <a:t>Απαιτούμενη εκπαίδευση</a:t>
            </a:r>
            <a:endParaRPr lang="el-GR" sz="1500" dirty="0"/>
          </a:p>
          <a:p>
            <a:pPr marL="448056" indent="-384048" algn="just" eaLnBrk="1" fontAlgn="auto" hangingPunct="1">
              <a:lnSpc>
                <a:spcPct val="140000"/>
              </a:lnSpc>
              <a:spcBef>
                <a:spcPts val="600"/>
              </a:spcBef>
              <a:spcAft>
                <a:spcPts val="0"/>
              </a:spcAft>
              <a:buFont typeface="Wingdings" panose="05000000000000000000" pitchFamily="2" charset="2"/>
              <a:buChar char="Ø"/>
              <a:defRPr/>
            </a:pPr>
            <a:r>
              <a:rPr lang="el-GR" sz="1500" dirty="0"/>
              <a:t>Εξασφάλιση δημιουργικής χρησιμοποίησης της πληροφορικής τεχνολογίας</a:t>
            </a:r>
          </a:p>
          <a:p>
            <a:pPr marL="448056" indent="-384048" algn="just" eaLnBrk="1" fontAlgn="auto" hangingPunct="1">
              <a:lnSpc>
                <a:spcPct val="140000"/>
              </a:lnSpc>
              <a:spcBef>
                <a:spcPts val="600"/>
              </a:spcBef>
              <a:spcAft>
                <a:spcPts val="0"/>
              </a:spcAft>
              <a:buFont typeface="Wingdings" panose="05000000000000000000" pitchFamily="2" charset="2"/>
              <a:buChar char="Ø"/>
              <a:defRPr/>
            </a:pPr>
            <a:r>
              <a:rPr lang="el-GR" sz="1500" dirty="0"/>
              <a:t>Προετοιμασία για την εκτέλεση πολλαπλών καθηκόντων (ευέλικτοι εργαζόμενοι)</a:t>
            </a:r>
          </a:p>
          <a:p>
            <a:pPr marL="448056" indent="-384048" algn="just" eaLnBrk="1" fontAlgn="auto" hangingPunct="1">
              <a:lnSpc>
                <a:spcPct val="140000"/>
              </a:lnSpc>
              <a:spcBef>
                <a:spcPts val="600"/>
              </a:spcBef>
              <a:spcAft>
                <a:spcPts val="0"/>
              </a:spcAft>
              <a:buFont typeface="Wingdings" panose="05000000000000000000" pitchFamily="2" charset="2"/>
              <a:buChar char="Ø"/>
              <a:defRPr/>
            </a:pPr>
            <a:r>
              <a:rPr lang="el-GR" sz="1500" dirty="0"/>
              <a:t>Συστηματική ενημέρωση για τις εξελίξεις στο χώρο στον οποίο κινείται η επιχείρηση</a:t>
            </a:r>
          </a:p>
          <a:p>
            <a:pPr marL="448056" indent="-384048" algn="just" eaLnBrk="1" fontAlgn="auto" hangingPunct="1">
              <a:lnSpc>
                <a:spcPct val="140000"/>
              </a:lnSpc>
              <a:spcBef>
                <a:spcPts val="600"/>
              </a:spcBef>
              <a:spcAft>
                <a:spcPts val="0"/>
              </a:spcAft>
              <a:buFont typeface="Wingdings" panose="05000000000000000000" pitchFamily="2" charset="2"/>
              <a:buChar char="Ø"/>
              <a:defRPr/>
            </a:pPr>
            <a:r>
              <a:rPr lang="el-GR" sz="1500" dirty="0"/>
              <a:t>Συνεχιζόμενη εκπαίδευση</a:t>
            </a:r>
          </a:p>
          <a:p>
            <a:pPr marL="64008" indent="0" algn="just" eaLnBrk="1" fontAlgn="auto" hangingPunct="1">
              <a:lnSpc>
                <a:spcPct val="140000"/>
              </a:lnSpc>
              <a:spcBef>
                <a:spcPts val="600"/>
              </a:spcBef>
              <a:spcAft>
                <a:spcPts val="0"/>
              </a:spcAft>
              <a:buFont typeface="Wingdings 2"/>
              <a:buNone/>
              <a:defRPr/>
            </a:pPr>
            <a:endParaRPr lang="el-GR" sz="1500" dirty="0"/>
          </a:p>
          <a:p>
            <a:pPr marL="64008" indent="0" algn="just" eaLnBrk="1" fontAlgn="auto" hangingPunct="1">
              <a:lnSpc>
                <a:spcPct val="140000"/>
              </a:lnSpc>
              <a:spcBef>
                <a:spcPts val="600"/>
              </a:spcBef>
              <a:spcAft>
                <a:spcPts val="0"/>
              </a:spcAft>
              <a:buFont typeface="Wingdings 2"/>
              <a:buNone/>
              <a:defRPr/>
            </a:pPr>
            <a:endParaRPr lang="el-GR" sz="1500" dirty="0"/>
          </a:p>
          <a:p>
            <a:pPr marL="64008" indent="0" algn="just" eaLnBrk="1" fontAlgn="auto" hangingPunct="1">
              <a:lnSpc>
                <a:spcPct val="140000"/>
              </a:lnSpc>
              <a:spcBef>
                <a:spcPts val="600"/>
              </a:spcBef>
              <a:spcAft>
                <a:spcPts val="0"/>
              </a:spcAft>
              <a:buFont typeface="Wingdings 2"/>
              <a:buNone/>
              <a:defRPr/>
            </a:pPr>
            <a:endParaRPr lang="el-GR" sz="1500" b="1"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a:defRPr/>
            </a:pPr>
            <a:r>
              <a:rPr lang="el-GR" sz="3600" dirty="0"/>
              <a:t>Αναδιοργάνωση επιχειρηματικής λειτουργίας (</a:t>
            </a:r>
            <a:r>
              <a:rPr sz="3600" dirty="0"/>
              <a:t>BPR</a:t>
            </a:r>
            <a:r>
              <a:rPr lang="el-GR" sz="3600" dirty="0"/>
              <a:t>) </a:t>
            </a:r>
            <a:br>
              <a:rPr lang="el-GR" sz="3600" dirty="0"/>
            </a:br>
            <a:r>
              <a:rPr lang="el-GR" sz="1800" dirty="0"/>
              <a:t>Μεθοδολογία </a:t>
            </a:r>
            <a:r>
              <a:rPr sz="1800" dirty="0"/>
              <a:t>BPR</a:t>
            </a:r>
            <a:r>
              <a:rPr lang="el-GR" sz="2000" dirty="0"/>
              <a:t> </a:t>
            </a:r>
            <a:r>
              <a:rPr lang="el-GR" sz="1800" dirty="0" smtClean="0"/>
              <a:t>(5/</a:t>
            </a:r>
            <a:r>
              <a:rPr lang="en-US" sz="1800" dirty="0">
                <a:latin typeface="Cambria" panose="02040503050406030204" pitchFamily="18" charset="0"/>
              </a:rPr>
              <a:t> 10</a:t>
            </a:r>
            <a:r>
              <a:rPr lang="el-GR" sz="1800" dirty="0" smtClean="0"/>
              <a:t>)</a:t>
            </a:r>
            <a:endParaRPr lang="el-GR" sz="1600" dirty="0"/>
          </a:p>
        </p:txBody>
      </p:sp>
      <p:sp>
        <p:nvSpPr>
          <p:cNvPr id="3" name="Content Placeholder 2"/>
          <p:cNvSpPr>
            <a:spLocks noGrp="1"/>
          </p:cNvSpPr>
          <p:nvPr>
            <p:ph sz="quarter" idx="1"/>
          </p:nvPr>
        </p:nvSpPr>
        <p:spPr>
          <a:xfrm>
            <a:off x="914400" y="1628800"/>
            <a:ext cx="7772400" cy="3240360"/>
          </a:xfrm>
        </p:spPr>
        <p:txBody>
          <a:bodyPr>
            <a:noAutofit/>
          </a:bodyPr>
          <a:lstStyle/>
          <a:p>
            <a:pPr marL="64008" indent="0" algn="just" eaLnBrk="1" fontAlgn="auto" hangingPunct="1">
              <a:lnSpc>
                <a:spcPct val="140000"/>
              </a:lnSpc>
              <a:spcBef>
                <a:spcPts val="1200"/>
              </a:spcBef>
              <a:spcAft>
                <a:spcPts val="0"/>
              </a:spcAft>
              <a:buFont typeface="Wingdings 2"/>
              <a:buNone/>
              <a:defRPr/>
            </a:pPr>
            <a:r>
              <a:rPr lang="el-GR" sz="1600" b="1" dirty="0" smtClean="0"/>
              <a:t>Πώς;</a:t>
            </a:r>
            <a:endParaRPr lang="en-US" sz="1600" b="1" dirty="0" smtClean="0"/>
          </a:p>
          <a:p>
            <a:pPr marL="64008" indent="0" algn="just" eaLnBrk="1" fontAlgn="auto" hangingPunct="1">
              <a:lnSpc>
                <a:spcPct val="140000"/>
              </a:lnSpc>
              <a:spcBef>
                <a:spcPts val="1200"/>
              </a:spcBef>
              <a:spcAft>
                <a:spcPts val="0"/>
              </a:spcAft>
              <a:buFont typeface="Wingdings 2"/>
              <a:buNone/>
              <a:defRPr/>
            </a:pPr>
            <a:r>
              <a:rPr lang="el-GR" sz="1600" b="1" dirty="0" smtClean="0"/>
              <a:t>Τεχνολογία</a:t>
            </a:r>
            <a:endParaRPr lang="el-GR" sz="1600" dirty="0"/>
          </a:p>
          <a:p>
            <a:pPr marL="448056" indent="-384048" algn="just" eaLnBrk="1" fontAlgn="auto" hangingPunct="1">
              <a:lnSpc>
                <a:spcPct val="140000"/>
              </a:lnSpc>
              <a:spcBef>
                <a:spcPts val="1200"/>
              </a:spcBef>
              <a:spcAft>
                <a:spcPts val="0"/>
              </a:spcAft>
              <a:buFont typeface="Wingdings" panose="05000000000000000000" pitchFamily="2" charset="2"/>
              <a:buChar char="Ø"/>
              <a:defRPr/>
            </a:pPr>
            <a:r>
              <a:rPr lang="el-GR" sz="1600" dirty="0"/>
              <a:t>Επικέντρωση στο απαραίτητο τεχνολογικό περιβάλλον: Περιγραφή νέου τεχνολογικού περιβάλλοντος, με λειτουργικές και τεχνικές προδιαγραφές υψηλού επιπέδου</a:t>
            </a:r>
          </a:p>
          <a:p>
            <a:pPr marL="448056" indent="-384048" algn="just" eaLnBrk="1" fontAlgn="auto" hangingPunct="1">
              <a:lnSpc>
                <a:spcPct val="140000"/>
              </a:lnSpc>
              <a:spcBef>
                <a:spcPts val="1200"/>
              </a:spcBef>
              <a:spcAft>
                <a:spcPts val="0"/>
              </a:spcAft>
              <a:buFont typeface="Wingdings" panose="05000000000000000000" pitchFamily="2" charset="2"/>
              <a:buChar char="Ø"/>
              <a:defRPr/>
            </a:pPr>
            <a:r>
              <a:rPr lang="el-GR" sz="1600" dirty="0"/>
              <a:t>Ανάλυση επιπτώσεων: Γενική περιγραφή επιπτώσεων με βάση την υπάρχουσα τεχνολογική υποδομή, το ανθρώπινο δυναμικό και τον διαθέσιμο χώρο</a:t>
            </a:r>
          </a:p>
          <a:p>
            <a:pPr marL="448056" indent="-384048" algn="just" eaLnBrk="1" fontAlgn="auto" hangingPunct="1">
              <a:lnSpc>
                <a:spcPct val="140000"/>
              </a:lnSpc>
              <a:spcBef>
                <a:spcPts val="1200"/>
              </a:spcBef>
              <a:spcAft>
                <a:spcPts val="0"/>
              </a:spcAft>
              <a:buFont typeface="Wingdings" panose="05000000000000000000" pitchFamily="2" charset="2"/>
              <a:buChar char="Ø"/>
              <a:defRPr/>
            </a:pPr>
            <a:r>
              <a:rPr lang="el-GR" sz="1600" dirty="0"/>
              <a:t>Έργα υλοποίησης: Αναγνώριση και περιγραφή βασικών έργων και απαραίτητων δραστηριοτήτων υλοποίησης για την επιτυχή εισαγωγή της τεχνολογίας</a:t>
            </a:r>
          </a:p>
          <a:p>
            <a:pPr marL="448056" indent="-384048" algn="just" eaLnBrk="1" fontAlgn="auto" hangingPunct="1">
              <a:lnSpc>
                <a:spcPct val="140000"/>
              </a:lnSpc>
              <a:spcBef>
                <a:spcPts val="1200"/>
              </a:spcBef>
              <a:spcAft>
                <a:spcPts val="0"/>
              </a:spcAft>
              <a:buFont typeface="Wingdings" panose="05000000000000000000" pitchFamily="2" charset="2"/>
              <a:buChar char="Ø"/>
              <a:defRPr/>
            </a:pPr>
            <a:endParaRPr lang="el-GR" sz="1600" dirty="0"/>
          </a:p>
          <a:p>
            <a:pPr marL="64008" indent="0" algn="just" eaLnBrk="1" fontAlgn="auto" hangingPunct="1">
              <a:lnSpc>
                <a:spcPct val="140000"/>
              </a:lnSpc>
              <a:spcBef>
                <a:spcPts val="1200"/>
              </a:spcBef>
              <a:spcAft>
                <a:spcPts val="0"/>
              </a:spcAft>
              <a:buFont typeface="Wingdings 2"/>
              <a:buNone/>
              <a:defRPr/>
            </a:pPr>
            <a:endParaRPr lang="el-GR" sz="1600" b="1"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a:t>
            </a:r>
            <a:r>
              <a:rPr sz="3600" dirty="0"/>
              <a:t>BPR</a:t>
            </a:r>
            <a:r>
              <a:rPr lang="el-GR" sz="3600" dirty="0"/>
              <a:t>) </a:t>
            </a:r>
            <a:br>
              <a:rPr lang="el-GR" sz="3600" dirty="0"/>
            </a:br>
            <a:r>
              <a:rPr lang="el-GR" sz="1800" dirty="0"/>
              <a:t>Μεθοδολογία BPR </a:t>
            </a:r>
            <a:r>
              <a:rPr lang="el-GR" sz="1800" dirty="0" smtClean="0"/>
              <a:t>(6/</a:t>
            </a:r>
            <a:r>
              <a:rPr lang="en-US" sz="1800" dirty="0" smtClean="0">
                <a:latin typeface="Cambria" panose="02040503050406030204" pitchFamily="18" charset="0"/>
              </a:rPr>
              <a:t>10</a:t>
            </a:r>
            <a:r>
              <a:rPr lang="el-GR" sz="1800" dirty="0" smtClean="0"/>
              <a:t>)</a:t>
            </a:r>
            <a:endParaRPr lang="el-GR" sz="1600" dirty="0"/>
          </a:p>
        </p:txBody>
      </p:sp>
      <p:sp>
        <p:nvSpPr>
          <p:cNvPr id="3" name="Content Placeholder 2"/>
          <p:cNvSpPr>
            <a:spLocks noGrp="1"/>
          </p:cNvSpPr>
          <p:nvPr>
            <p:ph sz="quarter" idx="1"/>
          </p:nvPr>
        </p:nvSpPr>
        <p:spPr>
          <a:xfrm>
            <a:off x="914400" y="1772816"/>
            <a:ext cx="7772400" cy="2592288"/>
          </a:xfrm>
        </p:spPr>
        <p:txBody>
          <a:bodyPr>
            <a:noAutofit/>
          </a:bodyPr>
          <a:lstStyle/>
          <a:p>
            <a:pPr marL="64008" indent="0" algn="just">
              <a:lnSpc>
                <a:spcPct val="140000"/>
              </a:lnSpc>
              <a:spcBef>
                <a:spcPts val="1200"/>
              </a:spcBef>
              <a:buNone/>
              <a:defRPr/>
            </a:pPr>
            <a:r>
              <a:rPr lang="el-GR" sz="1600" b="1" dirty="0"/>
              <a:t>Πολιτική</a:t>
            </a:r>
            <a:endParaRPr lang="el-GR" sz="1600" dirty="0"/>
          </a:p>
          <a:p>
            <a:pPr marL="448056" indent="-384048" algn="just">
              <a:lnSpc>
                <a:spcPct val="140000"/>
              </a:lnSpc>
              <a:spcBef>
                <a:spcPts val="1200"/>
              </a:spcBef>
              <a:buFont typeface="Wingdings" panose="05000000000000000000" pitchFamily="2" charset="2"/>
              <a:buChar char="Ø"/>
              <a:defRPr/>
            </a:pPr>
            <a:r>
              <a:rPr lang="el-GR" sz="1600" dirty="0"/>
              <a:t>Αναγνώριση όλων εκείνων των περιοχών στις οποίες πολιτικές, ή/και νομοθεσία ή/ και κανονισμοί θα μπορούσαν να επιφέρουν αλλαγές και θα μπορούσαν να έθεταν σε κίνδυνο την υλοποίηση του έργου</a:t>
            </a:r>
            <a:endParaRPr lang="en-US" sz="1600" dirty="0"/>
          </a:p>
          <a:p>
            <a:pPr marL="448056" indent="-384048" algn="just">
              <a:lnSpc>
                <a:spcPct val="140000"/>
              </a:lnSpc>
              <a:spcBef>
                <a:spcPts val="1200"/>
              </a:spcBef>
              <a:buFont typeface="Wingdings" panose="05000000000000000000" pitchFamily="2" charset="2"/>
              <a:buChar char="Ø"/>
              <a:defRPr/>
            </a:pPr>
            <a:r>
              <a:rPr lang="el-GR" sz="1600" dirty="0"/>
              <a:t>Αναγνώριση απαιτούμενων αλλαγών κατά την υλοποίηση</a:t>
            </a:r>
          </a:p>
          <a:p>
            <a:pPr marL="448056" indent="-384048" algn="just" eaLnBrk="1" fontAlgn="auto" hangingPunct="1">
              <a:lnSpc>
                <a:spcPct val="150000"/>
              </a:lnSpc>
              <a:spcAft>
                <a:spcPts val="0"/>
              </a:spcAft>
              <a:buFont typeface="Wingdings" panose="05000000000000000000" pitchFamily="2" charset="2"/>
              <a:buChar char="Ø"/>
              <a:defRPr/>
            </a:pPr>
            <a:endParaRPr lang="el-GR" sz="1600" dirty="0"/>
          </a:p>
          <a:p>
            <a:pPr marL="64008" indent="0" algn="just" eaLnBrk="1" fontAlgn="auto" hangingPunct="1">
              <a:lnSpc>
                <a:spcPct val="150000"/>
              </a:lnSpc>
              <a:spcAft>
                <a:spcPts val="0"/>
              </a:spcAft>
              <a:buFont typeface="Wingdings 2"/>
              <a:buNone/>
              <a:defRPr/>
            </a:pPr>
            <a:endParaRPr lang="el-GR" sz="1600" dirty="0"/>
          </a:p>
          <a:p>
            <a:pPr marL="64008" indent="0" algn="just" eaLnBrk="1" fontAlgn="auto" hangingPunct="1">
              <a:lnSpc>
                <a:spcPct val="150000"/>
              </a:lnSpc>
              <a:spcAft>
                <a:spcPts val="0"/>
              </a:spcAft>
              <a:buFont typeface="Wingdings 2"/>
              <a:buNone/>
              <a:defRPr/>
            </a:pPr>
            <a:endParaRPr lang="el-GR" sz="1600" b="1"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a:t>
            </a:r>
            <a:r>
              <a:rPr sz="3600" dirty="0"/>
              <a:t>BPR</a:t>
            </a:r>
            <a:r>
              <a:rPr lang="el-GR" sz="3600" dirty="0"/>
              <a:t>) </a:t>
            </a:r>
            <a:br>
              <a:rPr lang="el-GR" sz="3600" dirty="0"/>
            </a:br>
            <a:r>
              <a:rPr lang="el-GR" sz="1800" dirty="0"/>
              <a:t>Μεθοδολογία BPR </a:t>
            </a:r>
            <a:r>
              <a:rPr lang="el-GR" sz="1800" dirty="0" smtClean="0"/>
              <a:t>(7/</a:t>
            </a:r>
            <a:r>
              <a:rPr lang="en-US" sz="1800" dirty="0" smtClean="0">
                <a:latin typeface="Cambria" panose="02040503050406030204" pitchFamily="18" charset="0"/>
              </a:rPr>
              <a:t>10</a:t>
            </a:r>
            <a:r>
              <a:rPr lang="el-GR" sz="1800" dirty="0" smtClean="0"/>
              <a:t>)</a:t>
            </a:r>
            <a:endParaRPr lang="el-GR" sz="1600" dirty="0"/>
          </a:p>
        </p:txBody>
      </p:sp>
      <p:sp>
        <p:nvSpPr>
          <p:cNvPr id="3" name="Content Placeholder 2"/>
          <p:cNvSpPr>
            <a:spLocks noGrp="1"/>
          </p:cNvSpPr>
          <p:nvPr>
            <p:ph sz="quarter" idx="1"/>
          </p:nvPr>
        </p:nvSpPr>
        <p:spPr>
          <a:xfrm>
            <a:off x="914400" y="1412776"/>
            <a:ext cx="7772400" cy="4572000"/>
          </a:xfrm>
        </p:spPr>
        <p:txBody>
          <a:bodyPr>
            <a:noAutofit/>
          </a:bodyPr>
          <a:lstStyle/>
          <a:p>
            <a:pPr marL="64008" indent="0" algn="just">
              <a:lnSpc>
                <a:spcPct val="150000"/>
              </a:lnSpc>
              <a:buNone/>
              <a:defRPr/>
            </a:pPr>
            <a:r>
              <a:rPr lang="el-GR" sz="1600" b="1" dirty="0"/>
              <a:t>Που;</a:t>
            </a:r>
            <a:endParaRPr lang="en-US" sz="1600" b="1" dirty="0"/>
          </a:p>
          <a:p>
            <a:pPr marL="64008" indent="0" algn="just">
              <a:lnSpc>
                <a:spcPct val="150000"/>
              </a:lnSpc>
              <a:buNone/>
              <a:defRPr/>
            </a:pPr>
            <a:r>
              <a:rPr lang="el-GR" sz="1600" b="1" dirty="0"/>
              <a:t>Φυσική Υποδομή</a:t>
            </a:r>
          </a:p>
          <a:p>
            <a:pPr marL="448056" indent="-384048" algn="just">
              <a:lnSpc>
                <a:spcPct val="150000"/>
              </a:lnSpc>
              <a:buFont typeface="Wingdings" panose="05000000000000000000" pitchFamily="2" charset="2"/>
              <a:buChar char="Ø"/>
              <a:defRPr/>
            </a:pPr>
            <a:r>
              <a:rPr lang="el-GR" sz="1600" dirty="0"/>
              <a:t>Προσδιορισμός απαραίτητου χώρου: Απόφαση παραμέτρων που αφορούν τη στέγαση οργανωτικών μονάδων και την φυσική </a:t>
            </a:r>
            <a:r>
              <a:rPr lang="el-GR" sz="1600" dirty="0" err="1"/>
              <a:t>διεπαφή</a:t>
            </a:r>
            <a:r>
              <a:rPr lang="el-GR" sz="1600" dirty="0"/>
              <a:t> μεταξύ τους καθώς και την </a:t>
            </a:r>
            <a:r>
              <a:rPr lang="el-GR" sz="1600" dirty="0" err="1"/>
              <a:t>διεπαφή</a:t>
            </a:r>
            <a:r>
              <a:rPr lang="el-GR" sz="1600" dirty="0"/>
              <a:t> των οργανωτικών μονάδων με τους πελάτες</a:t>
            </a:r>
          </a:p>
          <a:p>
            <a:pPr marL="448056" indent="-384048" algn="just">
              <a:lnSpc>
                <a:spcPct val="150000"/>
              </a:lnSpc>
              <a:buFont typeface="Wingdings" panose="05000000000000000000" pitchFamily="2" charset="2"/>
              <a:buChar char="Ø"/>
              <a:defRPr/>
            </a:pPr>
            <a:r>
              <a:rPr lang="el-GR" sz="1600" dirty="0"/>
              <a:t>Καθορισμός τύπου χώρου: Κατηγοριοποίηση του απαραίτητου χώρου με βάση τις προβλεπόμενες ανάγκες (εκπαίδευση, γραφεία, άλλοι χώροι)</a:t>
            </a:r>
          </a:p>
          <a:p>
            <a:pPr marL="448056" indent="-384048" algn="just">
              <a:lnSpc>
                <a:spcPct val="150000"/>
              </a:lnSpc>
              <a:buFont typeface="Wingdings" panose="05000000000000000000" pitchFamily="2" charset="2"/>
              <a:buChar char="Ø"/>
              <a:defRPr/>
            </a:pPr>
            <a:r>
              <a:rPr lang="el-GR" sz="1600" dirty="0"/>
              <a:t>Καθορισμός όγκου χώρων: Πρόβλεψη των αλλαγών του όγκου των χώρων που θα επιφέρει η </a:t>
            </a:r>
            <a:r>
              <a:rPr lang="el-GR" sz="1600" dirty="0" smtClean="0"/>
              <a:t>αναδιοργάνωση</a:t>
            </a:r>
            <a:endParaRPr lang="el-GR"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eaLnBrk="1" fontAlgn="auto" hangingPunct="1">
              <a:spcAft>
                <a:spcPts val="0"/>
              </a:spcAft>
              <a:defRPr/>
            </a:pPr>
            <a:r>
              <a:rPr lang="el-GR" smtClean="0">
                <a:solidFill>
                  <a:schemeClr val="accent1">
                    <a:tint val="83000"/>
                    <a:satMod val="150000"/>
                  </a:schemeClr>
                </a:solidFill>
              </a:rPr>
              <a:t> </a:t>
            </a:r>
            <a:endParaRPr lang="el-GR">
              <a:solidFill>
                <a:schemeClr val="accent1">
                  <a:tint val="83000"/>
                  <a:satMod val="150000"/>
                </a:schemeClr>
              </a:solidFill>
            </a:endParaRPr>
          </a:p>
        </p:txBody>
      </p:sp>
      <p:sp>
        <p:nvSpPr>
          <p:cNvPr id="14338" name="Content Placeholder 2"/>
          <p:cNvSpPr>
            <a:spLocks noGrp="1"/>
          </p:cNvSpPr>
          <p:nvPr>
            <p:ph sz="quarter" idx="1"/>
          </p:nvPr>
        </p:nvSpPr>
        <p:spPr>
          <a:xfrm>
            <a:off x="904056" y="4077072"/>
            <a:ext cx="7772400" cy="1510680"/>
          </a:xfrm>
        </p:spPr>
        <p:txBody>
          <a:bodyPr/>
          <a:lstStyle/>
          <a:p>
            <a:pPr marL="63500" indent="0" algn="just" eaLnBrk="1" hangingPunct="1">
              <a:lnSpc>
                <a:spcPct val="140000"/>
              </a:lnSpc>
              <a:buFont typeface="Wingdings 2" panose="05020102010507070707" pitchFamily="18" charset="2"/>
              <a:buNone/>
            </a:pPr>
            <a:r>
              <a:rPr lang="el-GR" altLang="el-GR" sz="1600" dirty="0" smtClean="0"/>
              <a:t>Η θεμελιώδης και ριζική επανασχεδίαση των επιχειρησιακών διαδικασιών ώστε να επιτευχθούν δραματικές αλλαγές στα κρίσιμα σημεία που καθορίζουν την απόδοση της επιχείρησης, όπως το κόστος, η ποιότητα, η εξυπηρέτηση και η ταχύτητα.</a:t>
            </a:r>
          </a:p>
        </p:txBody>
      </p:sp>
      <p:sp>
        <p:nvSpPr>
          <p:cNvPr id="14339" name="Rectangle 3"/>
          <p:cNvSpPr>
            <a:spLocks noChangeArrowheads="1"/>
          </p:cNvSpPr>
          <p:nvPr/>
        </p:nvSpPr>
        <p:spPr bwMode="auto">
          <a:xfrm>
            <a:off x="936302" y="3500438"/>
            <a:ext cx="860425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0000"/>
              <a:buFont typeface="Wingdings 2" panose="05020102010507070707" pitchFamily="18" charset="2"/>
              <a:buChar char=""/>
              <a:defRPr sz="2400">
                <a:solidFill>
                  <a:schemeClr val="tx1"/>
                </a:solidFill>
                <a:latin typeface="Century Gothic" panose="020B0502020202020204" pitchFamily="34" charset="0"/>
              </a:defRPr>
            </a:lvl1pPr>
            <a:lvl2pPr marL="742950" indent="-285750" eaLnBrk="0" hangingPunct="0">
              <a:spcBef>
                <a:spcPct val="20000"/>
              </a:spcBef>
              <a:buClr>
                <a:schemeClr val="accent1"/>
              </a:buClr>
              <a:buSzPct val="95000"/>
              <a:buFont typeface="Verdana" panose="020B0604030504040204" pitchFamily="34" charset="0"/>
              <a:buChar char="›"/>
              <a:defRPr sz="2000">
                <a:solidFill>
                  <a:schemeClr val="tx1"/>
                </a:solidFill>
                <a:latin typeface="Century Gothic" panose="020B0502020202020204" pitchFamily="34" charset="0"/>
              </a:defRPr>
            </a:lvl2pPr>
            <a:lvl3pPr marL="1143000" indent="-228600" eaLnBrk="0" hangingPunct="0">
              <a:spcBef>
                <a:spcPct val="20000"/>
              </a:spcBef>
              <a:buClr>
                <a:schemeClr val="accent1"/>
              </a:buClr>
              <a:buFont typeface="Wingdings 2" panose="05020102010507070707" pitchFamily="18" charset="2"/>
              <a:buChar char=""/>
              <a:defRPr>
                <a:solidFill>
                  <a:schemeClr val="tx1"/>
                </a:solidFill>
                <a:latin typeface="Century Gothic" panose="020B0502020202020204" pitchFamily="34" charset="0"/>
              </a:defRPr>
            </a:lvl3pPr>
            <a:lvl4pPr marL="1600200" indent="-228600" eaLnBrk="0" hangingPunct="0">
              <a:spcBef>
                <a:spcPct val="20000"/>
              </a:spcBef>
              <a:buClr>
                <a:schemeClr val="accent1"/>
              </a:buClr>
              <a:buFont typeface="Wingdings 2" panose="05020102010507070707" pitchFamily="18" charset="2"/>
              <a:buChar char=""/>
              <a:defRPr sz="1600">
                <a:solidFill>
                  <a:schemeClr val="tx1"/>
                </a:solidFill>
                <a:latin typeface="Century Gothic" panose="020B0502020202020204" pitchFamily="34" charset="0"/>
              </a:defRPr>
            </a:lvl4pPr>
            <a:lvl5pPr marL="2057400" indent="-228600" eaLnBrk="0" hangingPunct="0">
              <a:spcBef>
                <a:spcPct val="20000"/>
              </a:spcBef>
              <a:buClr>
                <a:srgbClr val="FF90B2"/>
              </a:buClr>
              <a:buFont typeface="Wingdings 2" panose="05020102010507070707" pitchFamily="18" charset="2"/>
              <a:buChar char=""/>
              <a:defRPr sz="1600">
                <a:solidFill>
                  <a:schemeClr val="tx1"/>
                </a:solidFill>
                <a:latin typeface="Century Gothic" panose="020B0502020202020204" pitchFamily="34" charset="0"/>
              </a:defRPr>
            </a:lvl5pPr>
            <a:lvl6pPr marL="25146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6pPr>
            <a:lvl7pPr marL="29718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7pPr>
            <a:lvl8pPr marL="34290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8pPr>
            <a:lvl9pPr marL="38862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9pPr>
          </a:lstStyle>
          <a:p>
            <a:pPr algn="just" eaLnBrk="1" hangingPunct="1">
              <a:lnSpc>
                <a:spcPct val="150000"/>
              </a:lnSpc>
              <a:spcBef>
                <a:spcPct val="0"/>
              </a:spcBef>
              <a:buClrTx/>
              <a:buSzTx/>
              <a:buFontTx/>
              <a:buNone/>
            </a:pPr>
            <a:r>
              <a:rPr lang="el-GR" altLang="el-GR" sz="1800" b="1" dirty="0">
                <a:latin typeface="+mn-lt"/>
              </a:rPr>
              <a:t>Αναδιοργάνωση (</a:t>
            </a:r>
            <a:r>
              <a:rPr lang="en-GB" altLang="el-GR" sz="1800" b="1" dirty="0">
                <a:latin typeface="+mn-lt"/>
              </a:rPr>
              <a:t>Reengineering)</a:t>
            </a:r>
            <a:r>
              <a:rPr lang="el-GR" altLang="el-GR" sz="1800" b="1" dirty="0">
                <a:latin typeface="+mn-lt"/>
              </a:rPr>
              <a:t> - Ορισμός</a:t>
            </a:r>
          </a:p>
        </p:txBody>
      </p:sp>
      <p:sp>
        <p:nvSpPr>
          <p:cNvPr id="14340" name="Rectangle 4"/>
          <p:cNvSpPr>
            <a:spLocks noChangeArrowheads="1"/>
          </p:cNvSpPr>
          <p:nvPr/>
        </p:nvSpPr>
        <p:spPr bwMode="auto">
          <a:xfrm>
            <a:off x="888677" y="1462807"/>
            <a:ext cx="860425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0000"/>
              <a:buFont typeface="Wingdings 2" panose="05020102010507070707" pitchFamily="18" charset="2"/>
              <a:buChar char=""/>
              <a:defRPr sz="2400">
                <a:solidFill>
                  <a:schemeClr val="tx1"/>
                </a:solidFill>
                <a:latin typeface="Century Gothic" panose="020B0502020202020204" pitchFamily="34" charset="0"/>
              </a:defRPr>
            </a:lvl1pPr>
            <a:lvl2pPr marL="742950" indent="-285750" eaLnBrk="0" hangingPunct="0">
              <a:spcBef>
                <a:spcPct val="20000"/>
              </a:spcBef>
              <a:buClr>
                <a:schemeClr val="accent1"/>
              </a:buClr>
              <a:buSzPct val="95000"/>
              <a:buFont typeface="Verdana" panose="020B0604030504040204" pitchFamily="34" charset="0"/>
              <a:buChar char="›"/>
              <a:defRPr sz="2000">
                <a:solidFill>
                  <a:schemeClr val="tx1"/>
                </a:solidFill>
                <a:latin typeface="Century Gothic" panose="020B0502020202020204" pitchFamily="34" charset="0"/>
              </a:defRPr>
            </a:lvl2pPr>
            <a:lvl3pPr marL="1143000" indent="-228600" eaLnBrk="0" hangingPunct="0">
              <a:spcBef>
                <a:spcPct val="20000"/>
              </a:spcBef>
              <a:buClr>
                <a:schemeClr val="accent1"/>
              </a:buClr>
              <a:buFont typeface="Wingdings 2" panose="05020102010507070707" pitchFamily="18" charset="2"/>
              <a:buChar char=""/>
              <a:defRPr>
                <a:solidFill>
                  <a:schemeClr val="tx1"/>
                </a:solidFill>
                <a:latin typeface="Century Gothic" panose="020B0502020202020204" pitchFamily="34" charset="0"/>
              </a:defRPr>
            </a:lvl3pPr>
            <a:lvl4pPr marL="1600200" indent="-228600" eaLnBrk="0" hangingPunct="0">
              <a:spcBef>
                <a:spcPct val="20000"/>
              </a:spcBef>
              <a:buClr>
                <a:schemeClr val="accent1"/>
              </a:buClr>
              <a:buFont typeface="Wingdings 2" panose="05020102010507070707" pitchFamily="18" charset="2"/>
              <a:buChar char=""/>
              <a:defRPr sz="1600">
                <a:solidFill>
                  <a:schemeClr val="tx1"/>
                </a:solidFill>
                <a:latin typeface="Century Gothic" panose="020B0502020202020204" pitchFamily="34" charset="0"/>
              </a:defRPr>
            </a:lvl4pPr>
            <a:lvl5pPr marL="2057400" indent="-228600" eaLnBrk="0" hangingPunct="0">
              <a:spcBef>
                <a:spcPct val="20000"/>
              </a:spcBef>
              <a:buClr>
                <a:srgbClr val="FF90B2"/>
              </a:buClr>
              <a:buFont typeface="Wingdings 2" panose="05020102010507070707" pitchFamily="18" charset="2"/>
              <a:buChar char=""/>
              <a:defRPr sz="1600">
                <a:solidFill>
                  <a:schemeClr val="tx1"/>
                </a:solidFill>
                <a:latin typeface="Century Gothic" panose="020B0502020202020204" pitchFamily="34" charset="0"/>
              </a:defRPr>
            </a:lvl5pPr>
            <a:lvl6pPr marL="25146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6pPr>
            <a:lvl7pPr marL="29718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7pPr>
            <a:lvl8pPr marL="34290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8pPr>
            <a:lvl9pPr marL="38862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9pPr>
          </a:lstStyle>
          <a:p>
            <a:pPr algn="just" eaLnBrk="1" hangingPunct="1">
              <a:lnSpc>
                <a:spcPct val="150000"/>
              </a:lnSpc>
              <a:spcBef>
                <a:spcPct val="0"/>
              </a:spcBef>
              <a:buClrTx/>
              <a:buSzTx/>
              <a:buFontTx/>
              <a:buNone/>
            </a:pPr>
            <a:r>
              <a:rPr lang="el-GR" altLang="el-GR" sz="1800" b="1" dirty="0">
                <a:latin typeface="+mn-lt"/>
              </a:rPr>
              <a:t>Διαδικασία (</a:t>
            </a:r>
            <a:r>
              <a:rPr lang="en-GB" altLang="el-GR" sz="1800" b="1" dirty="0">
                <a:latin typeface="+mn-lt"/>
              </a:rPr>
              <a:t>Process)</a:t>
            </a:r>
            <a:r>
              <a:rPr lang="el-GR" altLang="el-GR" sz="1800" b="1" dirty="0">
                <a:latin typeface="+mn-lt"/>
              </a:rPr>
              <a:t> - Ορισμός</a:t>
            </a:r>
          </a:p>
        </p:txBody>
      </p:sp>
      <p:sp>
        <p:nvSpPr>
          <p:cNvPr id="14341" name="Content Placeholder 2"/>
          <p:cNvSpPr txBox="1">
            <a:spLocks/>
          </p:cNvSpPr>
          <p:nvPr/>
        </p:nvSpPr>
        <p:spPr bwMode="auto">
          <a:xfrm>
            <a:off x="826765" y="2060575"/>
            <a:ext cx="806571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3500" eaLnBrk="0" hangingPunct="0">
              <a:spcBef>
                <a:spcPct val="20000"/>
              </a:spcBef>
              <a:buClr>
                <a:schemeClr val="accent1"/>
              </a:buClr>
              <a:buSzPct val="80000"/>
              <a:buFont typeface="Wingdings 2" panose="05020102010507070707" pitchFamily="18" charset="2"/>
              <a:buChar char=""/>
              <a:defRPr sz="2400">
                <a:solidFill>
                  <a:schemeClr val="tx1"/>
                </a:solidFill>
                <a:latin typeface="Century Gothic" panose="020B0502020202020204" pitchFamily="34" charset="0"/>
              </a:defRPr>
            </a:lvl1pPr>
            <a:lvl2pPr marL="822325" indent="-285750" eaLnBrk="0" hangingPunct="0">
              <a:spcBef>
                <a:spcPct val="20000"/>
              </a:spcBef>
              <a:buClr>
                <a:schemeClr val="accent1"/>
              </a:buClr>
              <a:buSzPct val="95000"/>
              <a:buFont typeface="Verdana" panose="020B0604030504040204" pitchFamily="34" charset="0"/>
              <a:buChar char="›"/>
              <a:defRPr sz="2000">
                <a:solidFill>
                  <a:schemeClr val="tx1"/>
                </a:solidFill>
                <a:latin typeface="Century Gothic" panose="020B0502020202020204" pitchFamily="34" charset="0"/>
              </a:defRPr>
            </a:lvl2pPr>
            <a:lvl3pPr marL="1104900" indent="-228600" eaLnBrk="0" hangingPunct="0">
              <a:spcBef>
                <a:spcPct val="20000"/>
              </a:spcBef>
              <a:buClr>
                <a:schemeClr val="accent1"/>
              </a:buClr>
              <a:buFont typeface="Wingdings 2" panose="05020102010507070707" pitchFamily="18" charset="2"/>
              <a:buChar char=""/>
              <a:defRPr>
                <a:solidFill>
                  <a:schemeClr val="tx1"/>
                </a:solidFill>
                <a:latin typeface="Century Gothic" panose="020B0502020202020204" pitchFamily="34" charset="0"/>
              </a:defRPr>
            </a:lvl3pPr>
            <a:lvl4pPr indent="-209550" eaLnBrk="0" hangingPunct="0">
              <a:spcBef>
                <a:spcPct val="20000"/>
              </a:spcBef>
              <a:buClr>
                <a:schemeClr val="accent1"/>
              </a:buClr>
              <a:buFont typeface="Wingdings 2" panose="05020102010507070707" pitchFamily="18" charset="2"/>
              <a:buChar char=""/>
              <a:defRPr sz="1600">
                <a:solidFill>
                  <a:schemeClr val="tx1"/>
                </a:solidFill>
                <a:latin typeface="Century Gothic" panose="020B0502020202020204" pitchFamily="34" charset="0"/>
              </a:defRPr>
            </a:lvl4pPr>
            <a:lvl5pPr marL="1600200" indent="-209550" eaLnBrk="0" hangingPunct="0">
              <a:spcBef>
                <a:spcPct val="20000"/>
              </a:spcBef>
              <a:buClr>
                <a:srgbClr val="FF90B2"/>
              </a:buClr>
              <a:buFont typeface="Wingdings 2" panose="05020102010507070707" pitchFamily="18" charset="2"/>
              <a:buChar char=""/>
              <a:defRPr sz="1600">
                <a:solidFill>
                  <a:schemeClr val="tx1"/>
                </a:solidFill>
                <a:latin typeface="Century Gothic" panose="020B0502020202020204" pitchFamily="34" charset="0"/>
              </a:defRPr>
            </a:lvl5pPr>
            <a:lvl6pPr marL="2057400" indent="-20955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6pPr>
            <a:lvl7pPr marL="2514600" indent="-20955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7pPr>
            <a:lvl8pPr marL="2971800" indent="-20955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8pPr>
            <a:lvl9pPr marL="3429000" indent="-20955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9pPr>
          </a:lstStyle>
          <a:p>
            <a:pPr algn="just" eaLnBrk="1" hangingPunct="1">
              <a:lnSpc>
                <a:spcPct val="140000"/>
              </a:lnSpc>
              <a:buFont typeface="Wingdings 2" panose="05020102010507070707" pitchFamily="18" charset="2"/>
              <a:buNone/>
            </a:pPr>
            <a:r>
              <a:rPr lang="el-GR" altLang="el-GR" sz="1600" dirty="0">
                <a:latin typeface="+mn-lt"/>
              </a:rPr>
              <a:t>Είναι ένα δομημένο σύνολο δραστηριοτήτων σχεδιασμένο για να παράγει ένα συγκεκριμένο επιθυμητό αποτέλεσμα για έναν συγκεκριμένο πελάτη ή αγορά. Η διαδικασία καθορίζει τον τρόπο με τον οποίο εκτελείται μία εργασία στην επιχείρηση (</a:t>
            </a:r>
            <a:r>
              <a:rPr lang="el-GR" altLang="el-GR" sz="1600" dirty="0" err="1">
                <a:latin typeface="+mn-lt"/>
              </a:rPr>
              <a:t>Davenport</a:t>
            </a:r>
            <a:r>
              <a:rPr lang="el-GR" altLang="el-GR" sz="1600" dirty="0">
                <a:latin typeface="+mn-lt"/>
              </a:rPr>
              <a:t> 1993).</a:t>
            </a:r>
          </a:p>
        </p:txBody>
      </p:sp>
      <p:sp>
        <p:nvSpPr>
          <p:cNvPr id="7" name="Title 1"/>
          <p:cNvSpPr txBox="1">
            <a:spLocks/>
          </p:cNvSpPr>
          <p:nvPr/>
        </p:nvSpPr>
        <p:spPr>
          <a:xfrm>
            <a:off x="673224" y="404664"/>
            <a:ext cx="8363272" cy="641226"/>
          </a:xfrm>
          <a:prstGeom prst="rect">
            <a:avLst/>
          </a:prstGeom>
        </p:spPr>
        <p:txBody>
          <a:bodyPr lIns="72000" rIns="36000" anchor="ctr"/>
          <a:lstStyle>
            <a:lvl1pPr marL="268288" indent="0" algn="l" rtl="0" eaLnBrk="1" latinLnBrk="0" hangingPunct="1">
              <a:spcBef>
                <a:spcPct val="0"/>
              </a:spcBef>
              <a:buNone/>
              <a:defRPr kumimoji="0" lang="en-US" sz="2200" kern="120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pPr fontAlgn="auto">
              <a:spcAft>
                <a:spcPts val="0"/>
              </a:spcAft>
              <a:defRPr/>
            </a:pPr>
            <a:r>
              <a:rPr lang="el-GR" sz="3600" dirty="0">
                <a:ln>
                  <a:noFill/>
                </a:ln>
                <a:solidFill>
                  <a:schemeClr val="accent2">
                    <a:lumMod val="75000"/>
                  </a:schemeClr>
                </a:solidFill>
                <a:effectLst/>
                <a:latin typeface="+mn-lt"/>
              </a:rPr>
              <a:t>Εισαγωγή στο περιβάλλον λειτουργίας μιας επιχείρησης – </a:t>
            </a:r>
            <a:br>
              <a:rPr lang="el-GR" sz="3600" dirty="0">
                <a:ln>
                  <a:noFill/>
                </a:ln>
                <a:solidFill>
                  <a:schemeClr val="accent2">
                    <a:lumMod val="75000"/>
                  </a:schemeClr>
                </a:solidFill>
                <a:effectLst/>
                <a:latin typeface="+mn-lt"/>
              </a:rPr>
            </a:br>
            <a:r>
              <a:rPr lang="el-GR" sz="1800" dirty="0">
                <a:ln>
                  <a:noFill/>
                </a:ln>
                <a:solidFill>
                  <a:schemeClr val="accent2">
                    <a:lumMod val="75000"/>
                  </a:schemeClr>
                </a:solidFill>
                <a:effectLst/>
                <a:latin typeface="+mn-lt"/>
              </a:rPr>
              <a:t>Βασικές έννοιες και ορισμοί (</a:t>
            </a:r>
            <a:r>
              <a:rPr lang="en-US" sz="1800" dirty="0">
                <a:ln>
                  <a:noFill/>
                </a:ln>
                <a:solidFill>
                  <a:schemeClr val="accent2">
                    <a:lumMod val="75000"/>
                  </a:schemeClr>
                </a:solidFill>
                <a:effectLst/>
                <a:latin typeface="+mn-lt"/>
              </a:rPr>
              <a:t>5</a:t>
            </a:r>
            <a:r>
              <a:rPr lang="el-GR" sz="1800" dirty="0" smtClean="0">
                <a:ln>
                  <a:noFill/>
                </a:ln>
                <a:solidFill>
                  <a:schemeClr val="accent2">
                    <a:lumMod val="75000"/>
                  </a:schemeClr>
                </a:solidFill>
                <a:effectLst/>
                <a:latin typeface="+mn-lt"/>
              </a:rPr>
              <a:t>/</a:t>
            </a:r>
            <a:r>
              <a:rPr lang="en-US" sz="1800" dirty="0" smtClean="0">
                <a:ln>
                  <a:noFill/>
                </a:ln>
                <a:solidFill>
                  <a:schemeClr val="accent2">
                    <a:lumMod val="75000"/>
                  </a:schemeClr>
                </a:solidFill>
                <a:effectLst/>
                <a:latin typeface="+mn-lt"/>
              </a:rPr>
              <a:t>7</a:t>
            </a:r>
            <a:r>
              <a:rPr lang="el-GR" sz="1800" dirty="0" smtClean="0">
                <a:ln>
                  <a:noFill/>
                </a:ln>
                <a:solidFill>
                  <a:schemeClr val="accent2">
                    <a:lumMod val="75000"/>
                  </a:schemeClr>
                </a:solidFill>
                <a:effectLst/>
                <a:latin typeface="+mn-lt"/>
              </a:rPr>
              <a:t>)</a:t>
            </a:r>
            <a:endParaRPr lang="el-GR" sz="1800" dirty="0">
              <a:ln>
                <a:noFill/>
              </a:ln>
              <a:solidFill>
                <a:schemeClr val="accent2">
                  <a:lumMod val="75000"/>
                </a:schemeClr>
              </a:solidFill>
              <a:effectLst/>
              <a:latin typeface="+mn-lt"/>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a:t>
            </a:r>
            <a:r>
              <a:rPr sz="3600" dirty="0"/>
              <a:t>BPR</a:t>
            </a:r>
            <a:r>
              <a:rPr lang="el-GR" sz="3600" dirty="0"/>
              <a:t>) </a:t>
            </a:r>
            <a:br>
              <a:rPr lang="el-GR" sz="3600" dirty="0"/>
            </a:br>
            <a:r>
              <a:rPr lang="el-GR" sz="1800" dirty="0"/>
              <a:t>Μεθοδολογία BPR </a:t>
            </a:r>
            <a:r>
              <a:rPr lang="el-GR" sz="1800" dirty="0" smtClean="0">
                <a:latin typeface="Cambria" panose="02040503050406030204" pitchFamily="18" charset="0"/>
              </a:rPr>
              <a:t>(</a:t>
            </a:r>
            <a:r>
              <a:rPr lang="en-US" sz="1800" dirty="0" smtClean="0">
                <a:latin typeface="Cambria" panose="02040503050406030204" pitchFamily="18" charset="0"/>
              </a:rPr>
              <a:t>8</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t>)</a:t>
            </a:r>
            <a:endParaRPr lang="el-GR" sz="1600" dirty="0"/>
          </a:p>
        </p:txBody>
      </p:sp>
      <p:sp>
        <p:nvSpPr>
          <p:cNvPr id="3" name="Content Placeholder 2"/>
          <p:cNvSpPr>
            <a:spLocks noGrp="1"/>
          </p:cNvSpPr>
          <p:nvPr>
            <p:ph sz="quarter" idx="1"/>
          </p:nvPr>
        </p:nvSpPr>
        <p:spPr>
          <a:xfrm>
            <a:off x="914400" y="1521296"/>
            <a:ext cx="7772400" cy="4572000"/>
          </a:xfrm>
        </p:spPr>
        <p:txBody>
          <a:bodyPr>
            <a:noAutofit/>
          </a:bodyPr>
          <a:lstStyle/>
          <a:p>
            <a:pPr marL="64008" indent="0" eaLnBrk="1" fontAlgn="auto" hangingPunct="1">
              <a:lnSpc>
                <a:spcPct val="150000"/>
              </a:lnSpc>
              <a:spcAft>
                <a:spcPts val="0"/>
              </a:spcAft>
              <a:buFont typeface="Wingdings 2"/>
              <a:buNone/>
              <a:defRPr/>
            </a:pPr>
            <a:r>
              <a:rPr lang="el-GR" sz="1600" b="1" dirty="0" smtClean="0"/>
              <a:t>Με </a:t>
            </a:r>
            <a:r>
              <a:rPr lang="el-GR" sz="1600" b="1" dirty="0"/>
              <a:t>τι</a:t>
            </a:r>
            <a:r>
              <a:rPr lang="el-GR" sz="1600" b="1" dirty="0" smtClean="0"/>
              <a:t>;</a:t>
            </a:r>
          </a:p>
          <a:p>
            <a:pPr marL="64008" indent="0" eaLnBrk="1" fontAlgn="auto" hangingPunct="1">
              <a:lnSpc>
                <a:spcPct val="150000"/>
              </a:lnSpc>
              <a:spcAft>
                <a:spcPts val="0"/>
              </a:spcAft>
              <a:buFont typeface="Wingdings 2"/>
              <a:buNone/>
              <a:defRPr/>
            </a:pPr>
            <a:r>
              <a:rPr lang="el-GR" sz="1600" b="1" dirty="0" smtClean="0"/>
              <a:t>Προγραμματισμός </a:t>
            </a:r>
            <a:r>
              <a:rPr lang="el-GR" sz="1600" b="1" dirty="0"/>
              <a:t>&amp; Χρηματοδότηση </a:t>
            </a:r>
          </a:p>
          <a:p>
            <a:pPr marL="448056" indent="-384048" eaLnBrk="1" fontAlgn="auto" hangingPunct="1">
              <a:lnSpc>
                <a:spcPct val="150000"/>
              </a:lnSpc>
              <a:spcAft>
                <a:spcPts val="0"/>
              </a:spcAft>
              <a:buFont typeface="Wingdings" panose="05000000000000000000" pitchFamily="2" charset="2"/>
              <a:buChar char="Ø"/>
              <a:defRPr/>
            </a:pPr>
            <a:r>
              <a:rPr lang="el-GR" sz="1600" dirty="0"/>
              <a:t>Δημιουργία αναλυτικού προγράμματος υλοποίησης που θα δείχνει τα αναμενόμενα αποτελέσματά της και θα αποδεικνύει την επιτυχία της</a:t>
            </a:r>
          </a:p>
          <a:p>
            <a:pPr marL="448056" indent="-384048" eaLnBrk="1" fontAlgn="auto" hangingPunct="1">
              <a:lnSpc>
                <a:spcPct val="150000"/>
              </a:lnSpc>
              <a:spcAft>
                <a:spcPts val="0"/>
              </a:spcAft>
              <a:buFont typeface="Wingdings" panose="05000000000000000000" pitchFamily="2" charset="2"/>
              <a:buChar char="Ø"/>
              <a:defRPr/>
            </a:pPr>
            <a:r>
              <a:rPr lang="el-GR" sz="1600" dirty="0"/>
              <a:t>Προγραμματισμός υλοποίησης</a:t>
            </a:r>
          </a:p>
          <a:p>
            <a:pPr marL="448056" indent="-384048" eaLnBrk="1" fontAlgn="auto" hangingPunct="1">
              <a:lnSpc>
                <a:spcPct val="150000"/>
              </a:lnSpc>
              <a:spcAft>
                <a:spcPts val="0"/>
              </a:spcAft>
              <a:buFont typeface="Wingdings" panose="05000000000000000000" pitchFamily="2" charset="2"/>
              <a:buChar char="Ø"/>
              <a:defRPr/>
            </a:pPr>
            <a:r>
              <a:rPr lang="el-GR" sz="1600" dirty="0"/>
              <a:t>Πρόγνωση κόστους</a:t>
            </a:r>
          </a:p>
          <a:p>
            <a:pPr marL="448056" indent="-384048" eaLnBrk="1" fontAlgn="auto" hangingPunct="1">
              <a:lnSpc>
                <a:spcPct val="150000"/>
              </a:lnSpc>
              <a:spcAft>
                <a:spcPts val="0"/>
              </a:spcAft>
              <a:buFont typeface="Wingdings" panose="05000000000000000000" pitchFamily="2" charset="2"/>
              <a:buChar char="Ø"/>
              <a:defRPr/>
            </a:pPr>
            <a:r>
              <a:rPr lang="el-GR" sz="1600" dirty="0"/>
              <a:t>Στρατηγική διαχείρισης αλλαγής</a:t>
            </a:r>
          </a:p>
          <a:p>
            <a:pPr marL="448056" indent="-384048" eaLnBrk="1" fontAlgn="auto" hangingPunct="1">
              <a:lnSpc>
                <a:spcPct val="150000"/>
              </a:lnSpc>
              <a:spcAft>
                <a:spcPts val="0"/>
              </a:spcAft>
              <a:buFont typeface="Wingdings" panose="05000000000000000000" pitchFamily="2" charset="2"/>
              <a:buChar char="Ø"/>
              <a:defRPr/>
            </a:pPr>
            <a:r>
              <a:rPr lang="el-GR" sz="1600" dirty="0"/>
              <a:t>Υποστήριξη ανώτατης διοίκησης</a:t>
            </a:r>
          </a:p>
          <a:p>
            <a:pPr marL="64008" indent="0" algn="just" eaLnBrk="1" fontAlgn="auto" hangingPunct="1">
              <a:lnSpc>
                <a:spcPct val="150000"/>
              </a:lnSpc>
              <a:spcAft>
                <a:spcPts val="0"/>
              </a:spcAft>
              <a:buFont typeface="Wingdings 2"/>
              <a:buNone/>
              <a:defRPr/>
            </a:pPr>
            <a:endParaRPr lang="el-GR" sz="1600" dirty="0"/>
          </a:p>
          <a:p>
            <a:pPr marL="64008" indent="0" algn="just" eaLnBrk="1" fontAlgn="auto" hangingPunct="1">
              <a:lnSpc>
                <a:spcPct val="150000"/>
              </a:lnSpc>
              <a:spcAft>
                <a:spcPts val="0"/>
              </a:spcAft>
              <a:buFont typeface="Wingdings 2"/>
              <a:buNone/>
              <a:defRPr/>
            </a:pPr>
            <a:endParaRPr lang="el-GR" sz="1600" b="1" dirty="0"/>
          </a:p>
        </p:txBody>
      </p:sp>
    </p:spTree>
    <p:extLst>
      <p:ext uri="{BB962C8B-B14F-4D97-AF65-F5344CB8AC3E}">
        <p14:creationId xmlns:p14="http://schemas.microsoft.com/office/powerpoint/2010/main" val="193096988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a:t>
            </a:r>
            <a:r>
              <a:rPr sz="3600" dirty="0"/>
              <a:t>BPR</a:t>
            </a:r>
            <a:r>
              <a:rPr lang="el-GR" sz="3600" dirty="0"/>
              <a:t>) </a:t>
            </a:r>
            <a:br>
              <a:rPr lang="el-GR" sz="3600" dirty="0"/>
            </a:br>
            <a:r>
              <a:rPr lang="el-GR" sz="1800" dirty="0"/>
              <a:t>Μεθοδολογία BPR </a:t>
            </a:r>
            <a:r>
              <a:rPr lang="el-GR" sz="1800" dirty="0" smtClean="0"/>
              <a:t>(</a:t>
            </a:r>
            <a:r>
              <a:rPr lang="en-US" sz="1800" dirty="0" smtClean="0">
                <a:latin typeface="Cambria" panose="02040503050406030204" pitchFamily="18" charset="0"/>
              </a:rPr>
              <a:t>9</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latin typeface="Cambria" panose="02040503050406030204" pitchFamily="18" charset="0"/>
              </a:rPr>
              <a:t>)</a:t>
            </a:r>
            <a:endParaRPr lang="el-GR" sz="1600" dirty="0">
              <a:latin typeface="Cambria" panose="02040503050406030204" pitchFamily="18" charset="0"/>
            </a:endParaRPr>
          </a:p>
        </p:txBody>
      </p:sp>
      <p:sp>
        <p:nvSpPr>
          <p:cNvPr id="3" name="Content Placeholder 2"/>
          <p:cNvSpPr>
            <a:spLocks noGrp="1"/>
          </p:cNvSpPr>
          <p:nvPr>
            <p:ph sz="quarter" idx="1"/>
          </p:nvPr>
        </p:nvSpPr>
        <p:spPr>
          <a:xfrm>
            <a:off x="914400" y="1665312"/>
            <a:ext cx="7772400" cy="4572000"/>
          </a:xfrm>
        </p:spPr>
        <p:txBody>
          <a:bodyPr>
            <a:noAutofit/>
          </a:bodyPr>
          <a:lstStyle/>
          <a:p>
            <a:pPr marL="64008" indent="0" eaLnBrk="1" fontAlgn="auto" hangingPunct="1">
              <a:lnSpc>
                <a:spcPct val="150000"/>
              </a:lnSpc>
              <a:spcBef>
                <a:spcPts val="1200"/>
              </a:spcBef>
              <a:spcAft>
                <a:spcPts val="0"/>
              </a:spcAft>
              <a:buFont typeface="Wingdings 2"/>
              <a:buNone/>
              <a:defRPr/>
            </a:pPr>
            <a:r>
              <a:rPr lang="el-GR" sz="1600" b="1" dirty="0" smtClean="0"/>
              <a:t>Με </a:t>
            </a:r>
            <a:r>
              <a:rPr lang="el-GR" sz="1600" b="1" dirty="0"/>
              <a:t>τι</a:t>
            </a:r>
            <a:r>
              <a:rPr lang="el-GR" sz="1600" b="1" dirty="0" smtClean="0"/>
              <a:t>;</a:t>
            </a:r>
          </a:p>
          <a:p>
            <a:pPr marL="64008" indent="0" eaLnBrk="1" fontAlgn="auto" hangingPunct="1">
              <a:lnSpc>
                <a:spcPct val="150000"/>
              </a:lnSpc>
              <a:spcBef>
                <a:spcPts val="1200"/>
              </a:spcBef>
              <a:spcAft>
                <a:spcPts val="0"/>
              </a:spcAft>
              <a:buFont typeface="Wingdings 2"/>
              <a:buNone/>
              <a:defRPr/>
            </a:pPr>
            <a:r>
              <a:rPr lang="el-GR" sz="1600" b="1" dirty="0" smtClean="0"/>
              <a:t>Υλοποίηση</a:t>
            </a:r>
            <a:endParaRPr lang="el-GR" sz="1600" dirty="0"/>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Γρήγορες επιτυχίες: Επίτευξη αποτελεσμάτων σε σύντομο χρονικό διάστημα με κάποιες «εύκολες νίκες»</a:t>
            </a:r>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Πιλοτικά έργα: Δοκιμή λειτουργίας, πραγματοποίηση διορθώσεων, εξαγωγή συμπερασμάτων</a:t>
            </a:r>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Υλοποίηση έργων: Υλοποίηση όλων των έργων που περιγράφονται αναλυτικά στο πρόγραμμα υλοποίησης</a:t>
            </a:r>
          </a:p>
          <a:p>
            <a:pPr marL="64008" indent="0" algn="just" eaLnBrk="1" fontAlgn="auto" hangingPunct="1">
              <a:lnSpc>
                <a:spcPct val="150000"/>
              </a:lnSpc>
              <a:spcBef>
                <a:spcPts val="1200"/>
              </a:spcBef>
              <a:spcAft>
                <a:spcPts val="0"/>
              </a:spcAft>
              <a:buFont typeface="Wingdings 2"/>
              <a:buNone/>
              <a:defRPr/>
            </a:pPr>
            <a:endParaRPr lang="el-GR" sz="1600" b="1"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41784"/>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a:t>
            </a:r>
            <a:r>
              <a:rPr sz="3600" dirty="0"/>
              <a:t>BPR</a:t>
            </a:r>
            <a:r>
              <a:rPr lang="el-GR" sz="3600" dirty="0"/>
              <a:t>) </a:t>
            </a:r>
            <a:br>
              <a:rPr lang="el-GR" sz="3600" dirty="0"/>
            </a:br>
            <a:r>
              <a:rPr lang="el-GR" sz="1800" dirty="0"/>
              <a:t>Μεθοδολογία BPR </a:t>
            </a:r>
            <a:r>
              <a:rPr lang="el-GR" sz="1800" dirty="0" smtClean="0"/>
              <a:t>(</a:t>
            </a:r>
            <a:r>
              <a:rPr lang="en-US" sz="1800" dirty="0" smtClean="0">
                <a:latin typeface="Cambria" panose="02040503050406030204" pitchFamily="18" charset="0"/>
              </a:rPr>
              <a:t>10</a:t>
            </a:r>
            <a:r>
              <a:rPr lang="el-GR" sz="1800" dirty="0" smtClean="0">
                <a:latin typeface="Cambria" panose="02040503050406030204" pitchFamily="18" charset="0"/>
              </a:rPr>
              <a:t>/</a:t>
            </a:r>
            <a:r>
              <a:rPr lang="en-US" sz="1800" dirty="0" smtClean="0">
                <a:latin typeface="Cambria" panose="02040503050406030204" pitchFamily="18" charset="0"/>
              </a:rPr>
              <a:t>10</a:t>
            </a:r>
            <a:r>
              <a:rPr lang="el-GR" sz="1800" dirty="0" smtClean="0"/>
              <a:t>)</a:t>
            </a:r>
            <a:endParaRPr lang="el-GR" sz="1600" dirty="0"/>
          </a:p>
        </p:txBody>
      </p:sp>
      <p:sp>
        <p:nvSpPr>
          <p:cNvPr id="3" name="Content Placeholder 2"/>
          <p:cNvSpPr>
            <a:spLocks noGrp="1"/>
          </p:cNvSpPr>
          <p:nvPr>
            <p:ph sz="quarter" idx="1"/>
          </p:nvPr>
        </p:nvSpPr>
        <p:spPr>
          <a:xfrm>
            <a:off x="914400" y="1665312"/>
            <a:ext cx="7772400" cy="4572000"/>
          </a:xfrm>
        </p:spPr>
        <p:txBody>
          <a:bodyPr>
            <a:noAutofit/>
          </a:bodyPr>
          <a:lstStyle/>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smtClean="0"/>
              <a:t>Διαμόρφωση </a:t>
            </a:r>
            <a:r>
              <a:rPr lang="el-GR" sz="1600" dirty="0"/>
              <a:t>Ομάδας έργου:</a:t>
            </a:r>
          </a:p>
          <a:p>
            <a:pPr marL="822960" lvl="1" eaLnBrk="1" fontAlgn="auto" hangingPunct="1">
              <a:lnSpc>
                <a:spcPct val="150000"/>
              </a:lnSpc>
              <a:spcBef>
                <a:spcPts val="1200"/>
              </a:spcBef>
              <a:spcAft>
                <a:spcPts val="0"/>
              </a:spcAft>
              <a:buFont typeface="Arial" panose="020B0604020202020204" pitchFamily="34" charset="0"/>
              <a:buChar char="•"/>
              <a:defRPr/>
            </a:pPr>
            <a:r>
              <a:rPr lang="el-GR" sz="1600" dirty="0"/>
              <a:t>Συνεργασία εξωτερικών συμβούλων</a:t>
            </a:r>
          </a:p>
          <a:p>
            <a:pPr marL="822960" lvl="1" eaLnBrk="1" fontAlgn="auto" hangingPunct="1">
              <a:lnSpc>
                <a:spcPct val="150000"/>
              </a:lnSpc>
              <a:spcBef>
                <a:spcPts val="1200"/>
              </a:spcBef>
              <a:spcAft>
                <a:spcPts val="0"/>
              </a:spcAft>
              <a:buFont typeface="Arial" panose="020B0604020202020204" pitchFamily="34" charset="0"/>
              <a:buChar char="•"/>
              <a:defRPr/>
            </a:pPr>
            <a:r>
              <a:rPr lang="el-GR" sz="1600" dirty="0"/>
              <a:t>Συμμετοχή υπαλλήλων από όλα τα εμπλεκόμενα τμήματα και όλες τις διοικητικές βαθμίδες</a:t>
            </a:r>
          </a:p>
          <a:p>
            <a:pPr marL="822960" lvl="1" eaLnBrk="1" fontAlgn="auto" hangingPunct="1">
              <a:lnSpc>
                <a:spcPct val="150000"/>
              </a:lnSpc>
              <a:spcBef>
                <a:spcPts val="1200"/>
              </a:spcBef>
              <a:spcAft>
                <a:spcPts val="0"/>
              </a:spcAft>
              <a:buFont typeface="Arial" panose="020B0604020202020204" pitchFamily="34" charset="0"/>
              <a:buChar char="•"/>
              <a:defRPr/>
            </a:pPr>
            <a:r>
              <a:rPr lang="el-GR" sz="1600" dirty="0"/>
              <a:t>Εμπλοκή ειδικών σε τεχνολογικά ζητήματα</a:t>
            </a:r>
          </a:p>
          <a:p>
            <a:pPr marL="822960" lvl="1" eaLnBrk="1" fontAlgn="auto" hangingPunct="1">
              <a:lnSpc>
                <a:spcPct val="150000"/>
              </a:lnSpc>
              <a:spcBef>
                <a:spcPts val="1200"/>
              </a:spcBef>
              <a:spcAft>
                <a:spcPts val="0"/>
              </a:spcAft>
              <a:buFont typeface="Arial" panose="020B0604020202020204" pitchFamily="34" charset="0"/>
              <a:buChar char="•"/>
              <a:defRPr/>
            </a:pPr>
            <a:r>
              <a:rPr lang="el-GR" sz="1600" dirty="0"/>
              <a:t>Εξασφάλιση ομάδας με ικανότητες στη διαχείριση της αλλαγής</a:t>
            </a:r>
          </a:p>
          <a:p>
            <a:pPr marL="822960" lvl="1" eaLnBrk="1" fontAlgn="auto" hangingPunct="1">
              <a:lnSpc>
                <a:spcPct val="150000"/>
              </a:lnSpc>
              <a:spcBef>
                <a:spcPts val="1200"/>
              </a:spcBef>
              <a:spcAft>
                <a:spcPts val="0"/>
              </a:spcAft>
              <a:buFont typeface="Arial" panose="020B0604020202020204" pitchFamily="34" charset="0"/>
              <a:buChar char="•"/>
              <a:defRPr/>
            </a:pPr>
            <a:r>
              <a:rPr lang="el-GR" sz="1600" dirty="0"/>
              <a:t>Ανοικτή ανταλλαγή απόψεων χωρίς πολιτικές σκοπιμότητες και "υπόγειους" στόχους</a:t>
            </a:r>
          </a:p>
          <a:p>
            <a:pPr marL="64008" indent="0" algn="just" eaLnBrk="1" fontAlgn="auto" hangingPunct="1">
              <a:lnSpc>
                <a:spcPct val="150000"/>
              </a:lnSpc>
              <a:spcBef>
                <a:spcPts val="1200"/>
              </a:spcBef>
              <a:spcAft>
                <a:spcPts val="0"/>
              </a:spcAft>
              <a:buFont typeface="Wingdings 2"/>
              <a:buNone/>
              <a:defRPr/>
            </a:pPr>
            <a:endParaRPr lang="el-GR" sz="1600" b="1" dirty="0"/>
          </a:p>
        </p:txBody>
      </p:sp>
    </p:spTree>
    <p:extLst>
      <p:ext uri="{BB962C8B-B14F-4D97-AF65-F5344CB8AC3E}">
        <p14:creationId xmlns:p14="http://schemas.microsoft.com/office/powerpoint/2010/main" val="94651135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a:t>
            </a:r>
            <a:r>
              <a:rPr sz="3600" dirty="0"/>
              <a:t>BPR</a:t>
            </a:r>
            <a:r>
              <a:rPr lang="el-GR" sz="3600" dirty="0"/>
              <a:t>) </a:t>
            </a:r>
            <a:br>
              <a:rPr lang="el-GR" sz="3600" dirty="0"/>
            </a:br>
            <a:r>
              <a:rPr lang="el-GR" sz="1800" dirty="0"/>
              <a:t>Το Μοντέλο </a:t>
            </a:r>
            <a:r>
              <a:rPr sz="1800" dirty="0" smtClean="0"/>
              <a:t>BPR</a:t>
            </a:r>
            <a:r>
              <a:rPr lang="el-GR" sz="1800" dirty="0" smtClean="0"/>
              <a:t> (1/2)</a:t>
            </a:r>
            <a:endParaRPr sz="2000" dirty="0"/>
          </a:p>
        </p:txBody>
      </p:sp>
      <p:sp>
        <p:nvSpPr>
          <p:cNvPr id="3" name="Content Placeholder 2"/>
          <p:cNvSpPr>
            <a:spLocks noGrp="1"/>
          </p:cNvSpPr>
          <p:nvPr>
            <p:ph sz="quarter" idx="1"/>
          </p:nvPr>
        </p:nvSpPr>
        <p:spPr>
          <a:xfrm>
            <a:off x="914400" y="1484784"/>
            <a:ext cx="7772400" cy="4572000"/>
          </a:xfrm>
        </p:spPr>
        <p:txBody>
          <a:bodyPr>
            <a:noAutofit/>
          </a:bodyPr>
          <a:lstStyle/>
          <a:p>
            <a:pPr marL="64008" indent="0" eaLnBrk="1" fontAlgn="auto" hangingPunct="1">
              <a:spcAft>
                <a:spcPts val="0"/>
              </a:spcAft>
              <a:buFont typeface="Wingdings 2"/>
              <a:buNone/>
              <a:defRPr/>
            </a:pPr>
            <a:r>
              <a:rPr lang="el-GR" sz="1400" b="1" dirty="0" smtClean="0"/>
              <a:t>1</a:t>
            </a:r>
            <a:r>
              <a:rPr lang="el-GR" sz="1400" b="1" dirty="0"/>
              <a:t>. Επιχειρησιακός καθορισμός (</a:t>
            </a:r>
            <a:r>
              <a:rPr lang="en-US" sz="1400" b="1" dirty="0"/>
              <a:t>Business definition</a:t>
            </a:r>
            <a:r>
              <a:rPr lang="el-GR" sz="1400" b="1" dirty="0"/>
              <a:t>)</a:t>
            </a:r>
            <a:endParaRPr lang="el-GR" sz="1400" dirty="0"/>
          </a:p>
          <a:p>
            <a:pPr marL="64008" indent="0" eaLnBrk="1" fontAlgn="auto" hangingPunct="1">
              <a:spcAft>
                <a:spcPts val="0"/>
              </a:spcAft>
              <a:buFont typeface="Wingdings 2"/>
              <a:buNone/>
              <a:defRPr/>
            </a:pPr>
            <a:r>
              <a:rPr lang="el-GR" sz="1400" dirty="0"/>
              <a:t>Προσδιορισμός επιχειρησιακών στόχων με βάση </a:t>
            </a:r>
          </a:p>
          <a:p>
            <a:pPr marL="448056" indent="-384048" eaLnBrk="1" fontAlgn="auto" hangingPunct="1">
              <a:spcAft>
                <a:spcPts val="0"/>
              </a:spcAft>
              <a:buFont typeface="Wingdings" panose="05000000000000000000" pitchFamily="2" charset="2"/>
              <a:buChar char="§"/>
              <a:defRPr/>
            </a:pPr>
            <a:r>
              <a:rPr lang="el-GR" sz="1400" dirty="0"/>
              <a:t>Μείωση κόστους</a:t>
            </a:r>
          </a:p>
          <a:p>
            <a:pPr marL="448056" indent="-384048" eaLnBrk="1" fontAlgn="auto" hangingPunct="1">
              <a:spcAft>
                <a:spcPts val="0"/>
              </a:spcAft>
              <a:buFont typeface="Wingdings" panose="05000000000000000000" pitchFamily="2" charset="2"/>
              <a:buChar char="§"/>
              <a:defRPr/>
            </a:pPr>
            <a:r>
              <a:rPr lang="el-GR" sz="1400" dirty="0"/>
              <a:t>Μείωση χρόνου</a:t>
            </a:r>
          </a:p>
          <a:p>
            <a:pPr marL="448056" indent="-384048" eaLnBrk="1" fontAlgn="auto" hangingPunct="1">
              <a:spcAft>
                <a:spcPts val="0"/>
              </a:spcAft>
              <a:buFont typeface="Wingdings" panose="05000000000000000000" pitchFamily="2" charset="2"/>
              <a:buChar char="§"/>
              <a:defRPr/>
            </a:pPr>
            <a:r>
              <a:rPr lang="el-GR" sz="1400" dirty="0"/>
              <a:t>Βελτίωση ποιότητας</a:t>
            </a:r>
          </a:p>
          <a:p>
            <a:pPr marL="448056" indent="-384048" eaLnBrk="1" fontAlgn="auto" hangingPunct="1">
              <a:spcAft>
                <a:spcPts val="0"/>
              </a:spcAft>
              <a:buFont typeface="Wingdings" panose="05000000000000000000" pitchFamily="2" charset="2"/>
              <a:buChar char="§"/>
              <a:defRPr/>
            </a:pPr>
            <a:r>
              <a:rPr lang="el-GR" sz="1400" dirty="0"/>
              <a:t>Ενίσχυση και διαμόρφωση προσωπικού</a:t>
            </a:r>
          </a:p>
          <a:p>
            <a:pPr marL="64008" indent="0" eaLnBrk="1" fontAlgn="auto" hangingPunct="1">
              <a:spcAft>
                <a:spcPts val="0"/>
              </a:spcAft>
              <a:buFont typeface="Wingdings 2"/>
              <a:buNone/>
              <a:defRPr/>
            </a:pPr>
            <a:r>
              <a:rPr lang="el-GR" sz="1400" dirty="0"/>
              <a:t>Οι στόχοι ορίζονται συνολικά για την επιχείρηση ή για τμήματά της</a:t>
            </a:r>
          </a:p>
          <a:p>
            <a:pPr marL="64008" indent="0" eaLnBrk="1" fontAlgn="auto" hangingPunct="1">
              <a:spcAft>
                <a:spcPts val="0"/>
              </a:spcAft>
              <a:buFont typeface="Wingdings 2"/>
              <a:buNone/>
              <a:defRPr/>
            </a:pPr>
            <a:r>
              <a:rPr lang="el-GR" sz="1400" b="1" dirty="0" smtClean="0"/>
              <a:t>2. Προσδιορισμός </a:t>
            </a:r>
            <a:r>
              <a:rPr lang="el-GR" sz="1400" b="1" dirty="0"/>
              <a:t>διαδικασίας</a:t>
            </a:r>
            <a:r>
              <a:rPr lang="en-US" sz="1400" b="1" dirty="0"/>
              <a:t> (Process identification)</a:t>
            </a:r>
            <a:endParaRPr lang="el-GR" sz="1400" b="1" dirty="0"/>
          </a:p>
          <a:p>
            <a:pPr marL="448056" indent="-384048" eaLnBrk="1" fontAlgn="auto" hangingPunct="1">
              <a:spcAft>
                <a:spcPts val="0"/>
              </a:spcAft>
              <a:buFont typeface="Wingdings" panose="05000000000000000000" pitchFamily="2" charset="2"/>
              <a:buChar char="§"/>
              <a:defRPr/>
            </a:pPr>
            <a:r>
              <a:rPr lang="el-GR" sz="1400" dirty="0"/>
              <a:t>Καταγραφή των κρίσιμων διαδικασιών για την επίτευξη των στόχων </a:t>
            </a:r>
          </a:p>
          <a:p>
            <a:pPr marL="448056" indent="-384048" eaLnBrk="1" fontAlgn="auto" hangingPunct="1">
              <a:spcAft>
                <a:spcPts val="0"/>
              </a:spcAft>
              <a:buFont typeface="Wingdings" panose="05000000000000000000" pitchFamily="2" charset="2"/>
              <a:buChar char="§"/>
              <a:defRPr/>
            </a:pPr>
            <a:r>
              <a:rPr lang="el-GR" sz="1400" dirty="0"/>
              <a:t>Κατηγοριοποίησή τους ανάλογα με : α) Σημασία τους, β) Ανάγκη τους για αλλαγές κλπ.</a:t>
            </a:r>
          </a:p>
          <a:p>
            <a:pPr marL="64008" indent="0" eaLnBrk="1" fontAlgn="auto" hangingPunct="1">
              <a:spcAft>
                <a:spcPts val="0"/>
              </a:spcAft>
              <a:buFont typeface="Wingdings 2"/>
              <a:buNone/>
              <a:defRPr/>
            </a:pPr>
            <a:r>
              <a:rPr lang="el-GR" sz="1400" b="1" dirty="0"/>
              <a:t>3. Αποτίμηση διαδικασίας</a:t>
            </a:r>
            <a:r>
              <a:rPr lang="en-US" sz="1400" b="1" dirty="0"/>
              <a:t> (Process evaluation)</a:t>
            </a:r>
            <a:endParaRPr lang="el-GR" sz="1400" dirty="0"/>
          </a:p>
          <a:p>
            <a:pPr marL="448056" indent="-384048" eaLnBrk="1" fontAlgn="auto" hangingPunct="1">
              <a:spcAft>
                <a:spcPts val="0"/>
              </a:spcAft>
              <a:buFont typeface="Wingdings" panose="05000000000000000000" pitchFamily="2" charset="2"/>
              <a:buChar char="§"/>
              <a:defRPr/>
            </a:pPr>
            <a:r>
              <a:rPr lang="el-GR" sz="1400" dirty="0"/>
              <a:t>Η υπάρχουσα διαδικασία αναλύεται σε βάθος και μετριέται</a:t>
            </a:r>
          </a:p>
          <a:p>
            <a:pPr marL="448056" indent="-384048" eaLnBrk="1" fontAlgn="auto" hangingPunct="1">
              <a:spcAft>
                <a:spcPts val="0"/>
              </a:spcAft>
              <a:buFont typeface="Wingdings" panose="05000000000000000000" pitchFamily="2" charset="2"/>
              <a:buChar char="§"/>
              <a:defRPr/>
            </a:pPr>
            <a:r>
              <a:rPr lang="el-GR" sz="1400" dirty="0"/>
              <a:t>Οι δραστηριότητες, το κόστος τους, ο χρόνος τους, η ποιότητα και η απόδοση τους καταγράφονται</a:t>
            </a:r>
          </a:p>
          <a:p>
            <a:pPr marL="64008" indent="0" algn="just" eaLnBrk="1" fontAlgn="auto" hangingPunct="1">
              <a:spcAft>
                <a:spcPts val="0"/>
              </a:spcAft>
              <a:buFont typeface="Wingdings 2"/>
              <a:buNone/>
              <a:defRPr/>
            </a:pPr>
            <a:endParaRPr lang="el-GR" sz="1400" b="1"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a:t>
            </a:r>
            <a:r>
              <a:rPr sz="3600" dirty="0"/>
              <a:t>BPR</a:t>
            </a:r>
            <a:r>
              <a:rPr lang="el-GR" sz="3600" dirty="0"/>
              <a:t>) </a:t>
            </a:r>
            <a:br>
              <a:rPr lang="el-GR" sz="3600" dirty="0"/>
            </a:br>
            <a:r>
              <a:rPr lang="el-GR" sz="1800" dirty="0"/>
              <a:t>Το Μοντέλο </a:t>
            </a:r>
            <a:r>
              <a:rPr sz="1800" dirty="0" smtClean="0"/>
              <a:t>BPR</a:t>
            </a:r>
            <a:r>
              <a:rPr lang="el-GR" sz="1800" dirty="0" smtClean="0"/>
              <a:t> (2/2)</a:t>
            </a:r>
            <a:endParaRPr lang="el-GR" sz="1800" dirty="0"/>
          </a:p>
        </p:txBody>
      </p:sp>
      <p:sp>
        <p:nvSpPr>
          <p:cNvPr id="3" name="Content Placeholder 2"/>
          <p:cNvSpPr>
            <a:spLocks noGrp="1"/>
          </p:cNvSpPr>
          <p:nvPr>
            <p:ph sz="quarter" idx="1"/>
          </p:nvPr>
        </p:nvSpPr>
        <p:spPr>
          <a:xfrm>
            <a:off x="914400" y="1665312"/>
            <a:ext cx="7772400" cy="4572000"/>
          </a:xfrm>
        </p:spPr>
        <p:txBody>
          <a:bodyPr>
            <a:noAutofit/>
          </a:bodyPr>
          <a:lstStyle/>
          <a:p>
            <a:pPr marL="64008" indent="0" eaLnBrk="1" fontAlgn="auto" hangingPunct="1">
              <a:lnSpc>
                <a:spcPct val="140000"/>
              </a:lnSpc>
              <a:spcBef>
                <a:spcPts val="600"/>
              </a:spcBef>
              <a:spcAft>
                <a:spcPts val="0"/>
              </a:spcAft>
              <a:buFont typeface="Wingdings 2"/>
              <a:buNone/>
              <a:defRPr/>
            </a:pPr>
            <a:r>
              <a:rPr lang="el-GR" sz="1600" b="1" dirty="0" smtClean="0"/>
              <a:t>4</a:t>
            </a:r>
            <a:r>
              <a:rPr lang="el-GR" sz="1600" b="1" dirty="0"/>
              <a:t>. Προδιαγραφές και σχεδιασμός διαδικασίας (</a:t>
            </a:r>
            <a:r>
              <a:rPr lang="en-US" sz="1600" b="1" dirty="0"/>
              <a:t>Process Specification and design</a:t>
            </a:r>
            <a:r>
              <a:rPr lang="el-GR" sz="1600" b="1" dirty="0"/>
              <a:t>)</a:t>
            </a:r>
            <a:endParaRPr lang="el-GR" sz="1600" dirty="0"/>
          </a:p>
          <a:p>
            <a:pPr marL="448056" indent="-384048" eaLnBrk="1" fontAlgn="auto" hangingPunct="1">
              <a:lnSpc>
                <a:spcPct val="140000"/>
              </a:lnSpc>
              <a:spcBef>
                <a:spcPts val="600"/>
              </a:spcBef>
              <a:spcAft>
                <a:spcPts val="0"/>
              </a:spcAft>
              <a:buFont typeface="Wingdings" panose="05000000000000000000" pitchFamily="2" charset="2"/>
              <a:buChar char="§"/>
              <a:defRPr/>
            </a:pPr>
            <a:r>
              <a:rPr lang="el-GR" sz="1600" dirty="0"/>
              <a:t>Από τα 3 πρώτα βήματα δημιουργούνται </a:t>
            </a:r>
            <a:r>
              <a:rPr lang="en-US" sz="1600" dirty="0"/>
              <a:t>use</a:t>
            </a:r>
            <a:r>
              <a:rPr lang="el-GR" sz="1600" dirty="0"/>
              <a:t>-</a:t>
            </a:r>
            <a:r>
              <a:rPr lang="en-US" sz="1600" dirty="0"/>
              <a:t>cases</a:t>
            </a:r>
            <a:r>
              <a:rPr lang="el-GR" sz="1600" dirty="0"/>
              <a:t> για κάθε διαδικασία που θα επανασχεδιαστεί</a:t>
            </a:r>
          </a:p>
          <a:p>
            <a:pPr marL="448056" indent="-384048" eaLnBrk="1" fontAlgn="auto" hangingPunct="1">
              <a:lnSpc>
                <a:spcPct val="140000"/>
              </a:lnSpc>
              <a:spcBef>
                <a:spcPts val="600"/>
              </a:spcBef>
              <a:spcAft>
                <a:spcPts val="0"/>
              </a:spcAft>
              <a:buFont typeface="Wingdings" panose="05000000000000000000" pitchFamily="2" charset="2"/>
              <a:buChar char="§"/>
              <a:defRPr/>
            </a:pPr>
            <a:r>
              <a:rPr lang="en-US" sz="1600" dirty="0"/>
              <a:t>Use</a:t>
            </a:r>
            <a:r>
              <a:rPr lang="el-GR" sz="1600" dirty="0"/>
              <a:t>-</a:t>
            </a:r>
            <a:r>
              <a:rPr lang="en-US" sz="1600" dirty="0"/>
              <a:t>cases </a:t>
            </a:r>
            <a:r>
              <a:rPr lang="el-GR" sz="1600" dirty="0">
                <a:sym typeface="Wingdings"/>
              </a:rPr>
              <a:t></a:t>
            </a:r>
            <a:r>
              <a:rPr lang="el-GR" sz="1600" dirty="0"/>
              <a:t> σενάρια χρήσης αποτελεσμάτων από πελάτες</a:t>
            </a:r>
          </a:p>
          <a:p>
            <a:pPr marL="448056" indent="-384048" eaLnBrk="1" fontAlgn="auto" hangingPunct="1">
              <a:lnSpc>
                <a:spcPct val="140000"/>
              </a:lnSpc>
              <a:spcBef>
                <a:spcPts val="600"/>
              </a:spcBef>
              <a:spcAft>
                <a:spcPts val="0"/>
              </a:spcAft>
              <a:buFont typeface="Wingdings" panose="05000000000000000000" pitchFamily="2" charset="2"/>
              <a:buChar char="§"/>
              <a:defRPr/>
            </a:pPr>
            <a:r>
              <a:rPr lang="el-GR" sz="1600" dirty="0"/>
              <a:t>Βάσει των </a:t>
            </a:r>
            <a:r>
              <a:rPr lang="en-US" sz="1600" dirty="0"/>
              <a:t>use</a:t>
            </a:r>
            <a:r>
              <a:rPr lang="el-GR" sz="1600" dirty="0"/>
              <a:t>-</a:t>
            </a:r>
            <a:r>
              <a:rPr lang="en-US" sz="1600" dirty="0"/>
              <a:t>cases</a:t>
            </a:r>
            <a:r>
              <a:rPr lang="el-GR" sz="1600" dirty="0"/>
              <a:t> προδιαγράφονται οι νέες δραστηριότητες της διαδικασίας</a:t>
            </a:r>
          </a:p>
          <a:p>
            <a:pPr marL="64008" indent="0" eaLnBrk="1" fontAlgn="auto" hangingPunct="1">
              <a:lnSpc>
                <a:spcPct val="140000"/>
              </a:lnSpc>
              <a:spcBef>
                <a:spcPts val="600"/>
              </a:spcBef>
              <a:spcAft>
                <a:spcPts val="0"/>
              </a:spcAft>
              <a:buFont typeface="Wingdings 2"/>
              <a:buNone/>
              <a:defRPr/>
            </a:pPr>
            <a:r>
              <a:rPr lang="el-GR" sz="1600" b="1" dirty="0"/>
              <a:t>5. </a:t>
            </a:r>
            <a:r>
              <a:rPr lang="el-GR" sz="1600" b="1" dirty="0" err="1"/>
              <a:t>Πρωτοτυποποίηση</a:t>
            </a:r>
            <a:r>
              <a:rPr lang="en-US" sz="1600" b="1" dirty="0"/>
              <a:t> (Prototyping)</a:t>
            </a:r>
            <a:endParaRPr lang="el-GR" sz="1600" dirty="0"/>
          </a:p>
          <a:p>
            <a:pPr marL="448056" indent="-384048" eaLnBrk="1" fontAlgn="auto" hangingPunct="1">
              <a:lnSpc>
                <a:spcPct val="140000"/>
              </a:lnSpc>
              <a:spcBef>
                <a:spcPts val="600"/>
              </a:spcBef>
              <a:spcAft>
                <a:spcPts val="0"/>
              </a:spcAft>
              <a:buFont typeface="Wingdings" panose="05000000000000000000" pitchFamily="2" charset="2"/>
              <a:buChar char="§"/>
              <a:defRPr/>
            </a:pPr>
            <a:r>
              <a:rPr lang="el-GR" sz="1600" dirty="0"/>
              <a:t>Η διαδικασία ελέγχεται μέσω πρωτοτύπου ότι δουλεύει σωστά πριν την ενσωμάτωσή της στην επιχείρηση</a:t>
            </a:r>
          </a:p>
          <a:p>
            <a:pPr marL="64008" indent="0" eaLnBrk="1" fontAlgn="auto" hangingPunct="1">
              <a:lnSpc>
                <a:spcPct val="140000"/>
              </a:lnSpc>
              <a:spcBef>
                <a:spcPts val="600"/>
              </a:spcBef>
              <a:spcAft>
                <a:spcPts val="0"/>
              </a:spcAft>
              <a:buFont typeface="Wingdings 2"/>
              <a:buNone/>
              <a:defRPr/>
            </a:pPr>
            <a:r>
              <a:rPr lang="el-GR" sz="1600" b="1" dirty="0"/>
              <a:t>6. Εκλέπτυνση και εγκατάσταση</a:t>
            </a:r>
            <a:r>
              <a:rPr lang="en-US" sz="1600" b="1" dirty="0"/>
              <a:t> (Refinement &amp; Instantiation)</a:t>
            </a:r>
            <a:endParaRPr lang="el-GR" sz="1600" dirty="0"/>
          </a:p>
          <a:p>
            <a:pPr marL="448056" indent="-384048" eaLnBrk="1" fontAlgn="auto" hangingPunct="1">
              <a:lnSpc>
                <a:spcPct val="140000"/>
              </a:lnSpc>
              <a:spcBef>
                <a:spcPts val="600"/>
              </a:spcBef>
              <a:spcAft>
                <a:spcPts val="0"/>
              </a:spcAft>
              <a:buFont typeface="Wingdings" panose="05000000000000000000" pitchFamily="2" charset="2"/>
              <a:buChar char="§"/>
              <a:defRPr/>
            </a:pPr>
            <a:r>
              <a:rPr lang="en-US" sz="1600" dirty="0"/>
              <a:t>Feedback</a:t>
            </a:r>
            <a:r>
              <a:rPr lang="el-GR" sz="1600" dirty="0"/>
              <a:t> από πρωτότυπο </a:t>
            </a:r>
            <a:r>
              <a:rPr lang="en-US" sz="1600" dirty="0">
                <a:sym typeface="Wingdings"/>
              </a:rPr>
              <a:t></a:t>
            </a:r>
            <a:r>
              <a:rPr lang="el-GR" sz="1600" dirty="0"/>
              <a:t> εκλέπτυνση – διόρθωση </a:t>
            </a:r>
          </a:p>
          <a:p>
            <a:pPr marL="448056" indent="-384048" eaLnBrk="1" fontAlgn="auto" hangingPunct="1">
              <a:lnSpc>
                <a:spcPct val="140000"/>
              </a:lnSpc>
              <a:spcBef>
                <a:spcPts val="600"/>
              </a:spcBef>
              <a:spcAft>
                <a:spcPts val="0"/>
              </a:spcAft>
              <a:buFont typeface="Wingdings" panose="05000000000000000000" pitchFamily="2" charset="2"/>
              <a:buChar char="§"/>
              <a:defRPr/>
            </a:pPr>
            <a:r>
              <a:rPr lang="el-GR" sz="1600" dirty="0"/>
              <a:t>Εγκατάσταση και λειτουργία</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eaLnBrk="1" fontAlgn="auto" hangingPunct="1">
              <a:spcAft>
                <a:spcPts val="0"/>
              </a:spcAft>
              <a:defRPr/>
            </a:pPr>
            <a:r>
              <a:rPr lang="el-GR" sz="3600" dirty="0"/>
              <a:t>Αναδιοργάνωση επιχειρηματικής λειτουργίας (</a:t>
            </a:r>
            <a:r>
              <a:rPr sz="3600" dirty="0"/>
              <a:t>BPR</a:t>
            </a:r>
            <a:r>
              <a:rPr lang="el-GR" sz="3600" dirty="0"/>
              <a:t>) </a:t>
            </a:r>
          </a:p>
        </p:txBody>
      </p:sp>
      <p:sp>
        <p:nvSpPr>
          <p:cNvPr id="3" name="Content Placeholder 2"/>
          <p:cNvSpPr>
            <a:spLocks noGrp="1"/>
          </p:cNvSpPr>
          <p:nvPr>
            <p:ph sz="quarter" idx="1"/>
          </p:nvPr>
        </p:nvSpPr>
        <p:spPr>
          <a:xfrm>
            <a:off x="914400" y="1305272"/>
            <a:ext cx="7772400" cy="4572000"/>
          </a:xfrm>
        </p:spPr>
        <p:txBody>
          <a:bodyPr>
            <a:noAutofit/>
          </a:bodyPr>
          <a:lstStyle/>
          <a:p>
            <a:pPr marL="64008" lvl="3" indent="0" algn="just" eaLnBrk="1" fontAlgn="auto" hangingPunct="1">
              <a:lnSpc>
                <a:spcPct val="150000"/>
              </a:lnSpc>
              <a:spcBef>
                <a:spcPts val="1200"/>
              </a:spcBef>
              <a:spcAft>
                <a:spcPts val="0"/>
              </a:spcAft>
              <a:buSzPct val="80000"/>
              <a:buFont typeface="Wingdings 2"/>
              <a:buNone/>
              <a:defRPr/>
            </a:pPr>
            <a:r>
              <a:rPr lang="el-GR" sz="1600" b="1" dirty="0" smtClean="0"/>
              <a:t>Αναμενόμενα </a:t>
            </a:r>
            <a:r>
              <a:rPr lang="el-GR" sz="1600" b="1" dirty="0"/>
              <a:t>αποτελέσματα / </a:t>
            </a:r>
            <a:r>
              <a:rPr lang="el-GR" sz="1600" b="1" dirty="0" smtClean="0"/>
              <a:t>Οφέλη</a:t>
            </a:r>
            <a:r>
              <a:rPr lang="en-US" sz="1600" b="1" dirty="0" smtClean="0"/>
              <a:t> </a:t>
            </a:r>
            <a:r>
              <a:rPr lang="en-US" sz="1600" b="1" dirty="0" smtClean="0">
                <a:latin typeface="Cambria" panose="02040503050406030204" pitchFamily="18" charset="0"/>
              </a:rPr>
              <a:t>(1/2)</a:t>
            </a:r>
          </a:p>
          <a:p>
            <a:pPr marL="64008" indent="0" eaLnBrk="1" fontAlgn="auto" hangingPunct="1">
              <a:lnSpc>
                <a:spcPct val="150000"/>
              </a:lnSpc>
              <a:spcBef>
                <a:spcPts val="1200"/>
              </a:spcBef>
              <a:spcAft>
                <a:spcPts val="0"/>
              </a:spcAft>
              <a:buFont typeface="Wingdings 2"/>
              <a:buNone/>
              <a:defRPr/>
            </a:pPr>
            <a:r>
              <a:rPr lang="el-GR" sz="1600" b="1" dirty="0" smtClean="0"/>
              <a:t>Χρόνος</a:t>
            </a:r>
            <a:endParaRPr lang="el-GR" sz="1600" dirty="0"/>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Γρηγορότερη πρόσβαση στην πληροφορία και ταχύτερη λήψη αποφάσεων</a:t>
            </a:r>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Αποδοτικότερες διαδικασίες</a:t>
            </a:r>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Περιορισμός νεκρών χρόνων και χρόνων αναμονής</a:t>
            </a:r>
          </a:p>
          <a:p>
            <a:pPr marL="64008" indent="0" eaLnBrk="1" fontAlgn="auto" hangingPunct="1">
              <a:lnSpc>
                <a:spcPct val="150000"/>
              </a:lnSpc>
              <a:spcBef>
                <a:spcPts val="1200"/>
              </a:spcBef>
              <a:spcAft>
                <a:spcPts val="0"/>
              </a:spcAft>
              <a:buFont typeface="Wingdings 2"/>
              <a:buNone/>
              <a:defRPr/>
            </a:pPr>
            <a:r>
              <a:rPr lang="el-GR" sz="1600" b="1" dirty="0"/>
              <a:t>Κόστος</a:t>
            </a:r>
            <a:endParaRPr lang="el-GR" sz="1600" dirty="0"/>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Περιορισμός κόστους πραγματοποίησης των διαδικασιών</a:t>
            </a:r>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Κατάργηση άχρηστων δραστηριοτήτων</a:t>
            </a:r>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smtClean="0"/>
              <a:t>Αποδοτικότερη </a:t>
            </a:r>
            <a:r>
              <a:rPr lang="el-GR" sz="1600" dirty="0"/>
              <a:t>διεξαγωγή </a:t>
            </a:r>
            <a:r>
              <a:rPr lang="el-GR" sz="1600" dirty="0" smtClean="0"/>
              <a:t>εργασίας</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2000" rIns="36000">
            <a:noAutofit/>
          </a:bodyPr>
          <a:lstStyle/>
          <a:p>
            <a:pPr eaLnBrk="1" fontAlgn="auto" hangingPunct="1">
              <a:spcAft>
                <a:spcPts val="0"/>
              </a:spcAft>
              <a:defRPr/>
            </a:pPr>
            <a:r>
              <a:rPr lang="el-GR" sz="3600" dirty="0"/>
              <a:t>Αναδιοργάνωση επιχειρηματικής λειτουργίας (</a:t>
            </a:r>
            <a:r>
              <a:rPr sz="3600" dirty="0"/>
              <a:t>BPR</a:t>
            </a:r>
            <a:r>
              <a:rPr lang="el-GR" sz="3600" dirty="0"/>
              <a:t>) </a:t>
            </a:r>
          </a:p>
        </p:txBody>
      </p:sp>
      <p:sp>
        <p:nvSpPr>
          <p:cNvPr id="3" name="Content Placeholder 2"/>
          <p:cNvSpPr>
            <a:spLocks noGrp="1"/>
          </p:cNvSpPr>
          <p:nvPr>
            <p:ph sz="quarter" idx="1"/>
          </p:nvPr>
        </p:nvSpPr>
        <p:spPr>
          <a:xfrm>
            <a:off x="914400" y="1268760"/>
            <a:ext cx="7772400" cy="4572000"/>
          </a:xfrm>
        </p:spPr>
        <p:txBody>
          <a:bodyPr>
            <a:noAutofit/>
          </a:bodyPr>
          <a:lstStyle/>
          <a:p>
            <a:pPr marL="64008" lvl="3" indent="0">
              <a:lnSpc>
                <a:spcPct val="150000"/>
              </a:lnSpc>
              <a:spcBef>
                <a:spcPts val="1200"/>
              </a:spcBef>
              <a:buClr>
                <a:schemeClr val="accent1"/>
              </a:buClr>
              <a:buSzPct val="85000"/>
              <a:buNone/>
              <a:defRPr/>
            </a:pPr>
            <a:r>
              <a:rPr lang="el-GR" sz="1600" b="1" dirty="0"/>
              <a:t>Αναμενόμενα αποτελέσματα / Οφέλη</a:t>
            </a:r>
            <a:r>
              <a:rPr lang="en-US" sz="1600" b="1" dirty="0"/>
              <a:t> </a:t>
            </a:r>
            <a:r>
              <a:rPr lang="en-US" sz="1600" b="1" dirty="0" smtClean="0">
                <a:latin typeface="Cambria" panose="02040503050406030204" pitchFamily="18" charset="0"/>
              </a:rPr>
              <a:t>(2/2</a:t>
            </a:r>
            <a:r>
              <a:rPr lang="en-US" sz="1600" b="1" dirty="0">
                <a:latin typeface="Cambria" panose="02040503050406030204" pitchFamily="18" charset="0"/>
              </a:rPr>
              <a:t>)</a:t>
            </a:r>
          </a:p>
          <a:p>
            <a:pPr marL="64008" indent="0" eaLnBrk="1" fontAlgn="auto" hangingPunct="1">
              <a:lnSpc>
                <a:spcPct val="150000"/>
              </a:lnSpc>
              <a:spcBef>
                <a:spcPts val="1200"/>
              </a:spcBef>
              <a:spcAft>
                <a:spcPts val="0"/>
              </a:spcAft>
              <a:buFont typeface="Wingdings 2"/>
              <a:buNone/>
              <a:defRPr/>
            </a:pPr>
            <a:r>
              <a:rPr lang="el-GR" sz="1600" b="1" dirty="0" smtClean="0"/>
              <a:t>Ποιότητα</a:t>
            </a:r>
            <a:endParaRPr lang="el-GR" sz="1600" dirty="0"/>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Περιορισμός σφαλμάτων</a:t>
            </a:r>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Αυξημένη απόδοση με στόχο την ικανοποίηση του πελάτη</a:t>
            </a:r>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Βελτιωμένα προϊόντα και υπηρεσίες</a:t>
            </a:r>
          </a:p>
          <a:p>
            <a:pPr marL="64008" indent="0" eaLnBrk="1" fontAlgn="auto" hangingPunct="1">
              <a:lnSpc>
                <a:spcPct val="150000"/>
              </a:lnSpc>
              <a:spcBef>
                <a:spcPts val="1200"/>
              </a:spcBef>
              <a:spcAft>
                <a:spcPts val="0"/>
              </a:spcAft>
              <a:buFont typeface="Wingdings 2"/>
              <a:buNone/>
              <a:defRPr/>
            </a:pPr>
            <a:r>
              <a:rPr lang="el-GR" sz="1600" b="1" dirty="0"/>
              <a:t>Εργασιακό</a:t>
            </a:r>
            <a:r>
              <a:rPr lang="el-GR" sz="1600" dirty="0"/>
              <a:t> </a:t>
            </a:r>
            <a:r>
              <a:rPr lang="el-GR" sz="1600" b="1" dirty="0"/>
              <a:t>περιβάλλον</a:t>
            </a:r>
            <a:endParaRPr lang="el-GR" sz="1600" dirty="0"/>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Αυξημένο ηθικό εργαζομένων</a:t>
            </a:r>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Ομαδική εργασία</a:t>
            </a:r>
          </a:p>
          <a:p>
            <a:pPr marL="448056" indent="-384048" eaLnBrk="1" fontAlgn="auto" hangingPunct="1">
              <a:lnSpc>
                <a:spcPct val="150000"/>
              </a:lnSpc>
              <a:spcBef>
                <a:spcPts val="1200"/>
              </a:spcBef>
              <a:spcAft>
                <a:spcPts val="0"/>
              </a:spcAft>
              <a:buFont typeface="Wingdings" panose="05000000000000000000" pitchFamily="2" charset="2"/>
              <a:buChar char="Ø"/>
              <a:defRPr/>
            </a:pPr>
            <a:r>
              <a:rPr lang="el-GR" sz="1600" dirty="0"/>
              <a:t>Βελτιωμένες συνθήκες εργασίας</a:t>
            </a:r>
          </a:p>
          <a:p>
            <a:pPr marL="64008" indent="0" eaLnBrk="1" fontAlgn="auto" hangingPunct="1">
              <a:lnSpc>
                <a:spcPct val="150000"/>
              </a:lnSpc>
              <a:spcBef>
                <a:spcPts val="1200"/>
              </a:spcBef>
              <a:spcAft>
                <a:spcPts val="0"/>
              </a:spcAft>
              <a:buFont typeface="Wingdings 2"/>
              <a:buNone/>
              <a:defRPr/>
            </a:pPr>
            <a:endParaRPr lang="el-GR" sz="1600" dirty="0"/>
          </a:p>
        </p:txBody>
      </p:sp>
    </p:spTree>
    <p:extLst>
      <p:ext uri="{BB962C8B-B14F-4D97-AF65-F5344CB8AC3E}">
        <p14:creationId xmlns:p14="http://schemas.microsoft.com/office/powerpoint/2010/main" val="353956733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a:t>
            </a:r>
            <a:r>
              <a:rPr sz="3600" dirty="0"/>
              <a:t>BPR</a:t>
            </a:r>
            <a:r>
              <a:rPr lang="el-GR" sz="3600" dirty="0"/>
              <a:t>) </a:t>
            </a:r>
            <a:br>
              <a:rPr lang="el-GR" sz="3600" dirty="0"/>
            </a:br>
            <a:r>
              <a:rPr lang="el-GR" sz="1800" dirty="0" smtClean="0"/>
              <a:t>Παραδείγματα </a:t>
            </a:r>
            <a:r>
              <a:rPr lang="el-GR" sz="1800" dirty="0"/>
              <a:t>– περιπτώσεις </a:t>
            </a:r>
            <a:r>
              <a:rPr lang="el-GR" sz="1800" dirty="0" smtClean="0"/>
              <a:t>(1/2)</a:t>
            </a:r>
            <a:endParaRPr lang="el-GR" sz="1800" dirty="0"/>
          </a:p>
        </p:txBody>
      </p:sp>
      <p:sp>
        <p:nvSpPr>
          <p:cNvPr id="77827" name="Content Placeholder 2"/>
          <p:cNvSpPr>
            <a:spLocks noGrp="1"/>
          </p:cNvSpPr>
          <p:nvPr>
            <p:ph sz="quarter" idx="1"/>
          </p:nvPr>
        </p:nvSpPr>
        <p:spPr>
          <a:xfrm>
            <a:off x="914400" y="1484784"/>
            <a:ext cx="7772400" cy="5040560"/>
          </a:xfrm>
        </p:spPr>
        <p:txBody>
          <a:bodyPr>
            <a:noAutofit/>
          </a:bodyPr>
          <a:lstStyle/>
          <a:p>
            <a:pPr marL="63500" lvl="3" indent="0" algn="just" eaLnBrk="1" hangingPunct="1">
              <a:lnSpc>
                <a:spcPct val="140000"/>
              </a:lnSpc>
              <a:spcBef>
                <a:spcPts val="600"/>
              </a:spcBef>
              <a:buSzPct val="80000"/>
              <a:buFont typeface="Wingdings 2" panose="05020102010507070707" pitchFamily="18" charset="2"/>
              <a:buNone/>
            </a:pPr>
            <a:r>
              <a:rPr lang="en-US" altLang="el-GR" sz="1600" b="1" dirty="0" smtClean="0">
                <a:latin typeface="Cambria" panose="02040503050406030204" pitchFamily="18" charset="0"/>
              </a:rPr>
              <a:t>Yahoo.com</a:t>
            </a:r>
          </a:p>
          <a:p>
            <a:pPr marL="63500" indent="0" algn="just" eaLnBrk="1" hangingPunct="1">
              <a:lnSpc>
                <a:spcPct val="140000"/>
              </a:lnSpc>
              <a:spcBef>
                <a:spcPts val="600"/>
              </a:spcBef>
              <a:buFont typeface="Wingdings 2" panose="05020102010507070707" pitchFamily="18" charset="2"/>
              <a:buNone/>
            </a:pPr>
            <a:r>
              <a:rPr lang="el-GR" altLang="el-GR" sz="1400" dirty="0" smtClean="0">
                <a:latin typeface="Cambria" panose="02040503050406030204" pitchFamily="18" charset="0"/>
              </a:rPr>
              <a:t>Η </a:t>
            </a:r>
            <a:r>
              <a:rPr lang="en-US" altLang="el-GR" sz="1400" dirty="0" smtClean="0">
                <a:latin typeface="Cambria" panose="02040503050406030204" pitchFamily="18" charset="0"/>
              </a:rPr>
              <a:t>yahoo</a:t>
            </a:r>
            <a:r>
              <a:rPr lang="el-GR" altLang="el-GR" sz="1400" dirty="0" smtClean="0">
                <a:latin typeface="Cambria" panose="02040503050406030204" pitchFamily="18" charset="0"/>
              </a:rPr>
              <a:t> αποτελεί ένα κλασικό παράδειγμα </a:t>
            </a:r>
            <a:r>
              <a:rPr lang="en-US" altLang="el-GR" sz="1400" dirty="0" smtClean="0">
                <a:latin typeface="Cambria" panose="02040503050406030204" pitchFamily="18" charset="0"/>
              </a:rPr>
              <a:t>startup</a:t>
            </a:r>
            <a:r>
              <a:rPr lang="el-GR" altLang="el-GR" sz="1400" dirty="0" smtClean="0">
                <a:latin typeface="Cambria" panose="02040503050406030204" pitchFamily="18" charset="0"/>
              </a:rPr>
              <a:t> επιχείρησης, καθώς ξεκίνησε </a:t>
            </a:r>
            <a:r>
              <a:rPr lang="el-GR" altLang="el-GR" sz="1400" b="1" dirty="0" smtClean="0">
                <a:latin typeface="Cambria" panose="02040503050406030204" pitchFamily="18" charset="0"/>
              </a:rPr>
              <a:t>χωρίς κάποιο συγκεκριμένο μοντέλο</a:t>
            </a:r>
            <a:r>
              <a:rPr lang="el-GR" altLang="el-GR" sz="1400" dirty="0" smtClean="0">
                <a:latin typeface="Cambria" panose="02040503050406030204" pitchFamily="18" charset="0"/>
              </a:rPr>
              <a:t>, αναγνωρίζοντας μια ανάγκη (αυτή της αναζήτησης πληροφορίας στο </a:t>
            </a:r>
            <a:r>
              <a:rPr lang="en-US" altLang="el-GR" sz="1400" dirty="0" smtClean="0">
                <a:latin typeface="Cambria" panose="02040503050406030204" pitchFamily="18" charset="0"/>
              </a:rPr>
              <a:t>internet</a:t>
            </a:r>
            <a:r>
              <a:rPr lang="el-GR" altLang="el-GR" sz="1400" dirty="0" smtClean="0">
                <a:latin typeface="Cambria" panose="02040503050406030204" pitchFamily="18" charset="0"/>
              </a:rPr>
              <a:t>) που αφορούσε όλους τους εν δυνάμει χρήστες του διαδικτύου και την οποία προσπαθούσε να καλύψει εξασφαλίζοντας τον παράγοντα του μεγέθους. </a:t>
            </a:r>
          </a:p>
          <a:p>
            <a:pPr marL="63500" indent="0" algn="just" eaLnBrk="1" hangingPunct="1">
              <a:lnSpc>
                <a:spcPct val="140000"/>
              </a:lnSpc>
              <a:spcBef>
                <a:spcPts val="600"/>
              </a:spcBef>
              <a:buFont typeface="Wingdings 2" panose="05020102010507070707" pitchFamily="18" charset="2"/>
              <a:buNone/>
            </a:pPr>
            <a:r>
              <a:rPr lang="el-GR" altLang="el-GR" sz="1400" dirty="0" smtClean="0">
                <a:latin typeface="Cambria" panose="02040503050406030204" pitchFamily="18" charset="0"/>
              </a:rPr>
              <a:t>Ξεκίνησε στα μέσα της δεκαετίας του ’90 ως μια ιστοσελίδα παροχής πληροφοριών, κάτι σαν το «Χρυσό Οδηγό» αλλά στο διαδίκτυο , αρχικά αντλούσε κέρδη από τους επαγγελματίες και τις επιχειρήσεις που καταχωρούνταν σε αυτή, στη συνέχεια διαπιστώθηκε ότι πολλοί χρήστες ξεκινούσαν την περιήγησή τους από το “</a:t>
            </a:r>
            <a:r>
              <a:rPr lang="en-US" altLang="el-GR" sz="1400" dirty="0" smtClean="0">
                <a:latin typeface="Cambria" panose="02040503050406030204" pitchFamily="18" charset="0"/>
              </a:rPr>
              <a:t>www</a:t>
            </a:r>
            <a:r>
              <a:rPr lang="el-GR" altLang="el-GR" sz="1400" dirty="0" smtClean="0">
                <a:latin typeface="Cambria" panose="02040503050406030204" pitchFamily="18" charset="0"/>
              </a:rPr>
              <a:t>.</a:t>
            </a:r>
            <a:r>
              <a:rPr lang="en-US" altLang="el-GR" sz="1400" dirty="0" smtClean="0">
                <a:latin typeface="Cambria" panose="02040503050406030204" pitchFamily="18" charset="0"/>
              </a:rPr>
              <a:t>yahoo</a:t>
            </a:r>
            <a:r>
              <a:rPr lang="el-GR" altLang="el-GR" sz="1400" dirty="0" smtClean="0">
                <a:latin typeface="Cambria" panose="02040503050406030204" pitchFamily="18" charset="0"/>
              </a:rPr>
              <a:t>.</a:t>
            </a:r>
            <a:r>
              <a:rPr lang="en-US" altLang="el-GR" sz="1400" dirty="0" smtClean="0">
                <a:latin typeface="Cambria" panose="02040503050406030204" pitchFamily="18" charset="0"/>
              </a:rPr>
              <a:t>com</a:t>
            </a:r>
            <a:r>
              <a:rPr lang="el-GR" altLang="el-GR" sz="1400" dirty="0" smtClean="0">
                <a:latin typeface="Cambria" panose="02040503050406030204" pitchFamily="18" charset="0"/>
              </a:rPr>
              <a:t>“. Οπότε το </a:t>
            </a:r>
            <a:r>
              <a:rPr lang="el-GR" altLang="el-GR" sz="1400" b="1" dirty="0" smtClean="0">
                <a:latin typeface="Cambria" panose="02040503050406030204" pitchFamily="18" charset="0"/>
              </a:rPr>
              <a:t>μοντέλο άλλαξε</a:t>
            </a:r>
            <a:r>
              <a:rPr lang="el-GR" altLang="el-GR" sz="1400" dirty="0" smtClean="0">
                <a:latin typeface="Cambria" panose="02040503050406030204" pitchFamily="18" charset="0"/>
              </a:rPr>
              <a:t> σε αυτό μιας εταιρίας </a:t>
            </a:r>
            <a:r>
              <a:rPr lang="en-US" altLang="el-GR" sz="1400" dirty="0" smtClean="0">
                <a:latin typeface="Cambria" panose="02040503050406030204" pitchFamily="18" charset="0"/>
              </a:rPr>
              <a:t>media</a:t>
            </a:r>
            <a:r>
              <a:rPr lang="el-GR" altLang="el-GR" sz="1400" dirty="0" smtClean="0">
                <a:latin typeface="Cambria" panose="02040503050406030204" pitchFamily="18" charset="0"/>
              </a:rPr>
              <a:t> η οποία προσφέρει ενημέρωση, θέαμα και πουλάει διαφημίσεις. Καθώς το κοινό αυξανόταν με τον ίδιο ρυθμό όσο μεγάλωνε και το διαδίκτυο και μετά από πειραματισμούς με διάφορα προϊόντα και μοντέλα κεφαλαιοποίησης της ιδέας αυτής (όπως το e-</a:t>
            </a:r>
            <a:r>
              <a:rPr lang="el-GR" altLang="el-GR" sz="1400" dirty="0" err="1" smtClean="0">
                <a:latin typeface="Cambria" panose="02040503050406030204" pitchFamily="18" charset="0"/>
              </a:rPr>
              <a:t>mail</a:t>
            </a:r>
            <a:r>
              <a:rPr lang="el-GR" altLang="el-GR" sz="1400" dirty="0" smtClean="0">
                <a:latin typeface="Cambria" panose="02040503050406030204" pitchFamily="18" charset="0"/>
              </a:rPr>
              <a:t> επί πληρωμή ή μερικά άλλα που μάλλον δεν τα έχει ακούσει κανείς κάτω των 30 ετών), κατέληξε στο να είναι η πρώτη διαδικτυακή εταιρία </a:t>
            </a:r>
            <a:r>
              <a:rPr lang="el-GR" altLang="el-GR" sz="1400" dirty="0" err="1" smtClean="0">
                <a:latin typeface="Cambria" panose="02040503050406030204" pitchFamily="18" charset="0"/>
              </a:rPr>
              <a:t>media</a:t>
            </a:r>
            <a:r>
              <a:rPr lang="el-GR" altLang="el-GR" sz="1400" dirty="0" smtClean="0">
                <a:latin typeface="Cambria" panose="02040503050406030204" pitchFamily="18" charset="0"/>
              </a:rPr>
              <a:t>. Από εκεί και πέρα, βγαίνουμε από την φάση </a:t>
            </a:r>
            <a:r>
              <a:rPr lang="el-GR" altLang="el-GR" sz="1400" dirty="0" err="1" smtClean="0">
                <a:latin typeface="Cambria" panose="02040503050406030204" pitchFamily="18" charset="0"/>
              </a:rPr>
              <a:t>Start</a:t>
            </a:r>
            <a:r>
              <a:rPr lang="el-GR" altLang="el-GR" sz="1400" dirty="0" smtClean="0">
                <a:latin typeface="Cambria" panose="02040503050406030204" pitchFamily="18" charset="0"/>
              </a:rPr>
              <a:t>-</a:t>
            </a:r>
            <a:r>
              <a:rPr lang="el-GR" altLang="el-GR" sz="1400" dirty="0" err="1" smtClean="0">
                <a:latin typeface="Cambria" panose="02040503050406030204" pitchFamily="18" charset="0"/>
              </a:rPr>
              <a:t>Up</a:t>
            </a:r>
            <a:r>
              <a:rPr lang="el-GR" altLang="el-GR" sz="1400" dirty="0" smtClean="0">
                <a:latin typeface="Cambria" panose="02040503050406030204" pitchFamily="18" charset="0"/>
              </a:rPr>
              <a:t> και έχουμε την </a:t>
            </a:r>
            <a:r>
              <a:rPr lang="el-GR" altLang="el-GR" sz="1400" dirty="0" err="1" smtClean="0">
                <a:latin typeface="Cambria" panose="02040503050406030204" pitchFamily="18" charset="0"/>
              </a:rPr>
              <a:t>Yahoo</a:t>
            </a:r>
            <a:r>
              <a:rPr lang="el-GR" altLang="el-GR" sz="1400" dirty="0" smtClean="0">
                <a:latin typeface="Cambria" panose="02040503050406030204" pitchFamily="18" charset="0"/>
              </a:rPr>
              <a:t> όπως την ξέρουμε σήμερα.</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143000"/>
          </a:xfrm>
        </p:spPr>
        <p:txBody>
          <a:bodyPr lIns="72000" rIns="36000">
            <a:noAutofit/>
          </a:bodyPr>
          <a:lstStyle/>
          <a:p>
            <a:pPr eaLnBrk="1" fontAlgn="auto" hangingPunct="1">
              <a:spcAft>
                <a:spcPts val="0"/>
              </a:spcAft>
              <a:defRPr/>
            </a:pPr>
            <a:r>
              <a:rPr lang="el-GR" sz="3600" dirty="0"/>
              <a:t>Αναδιοργάνωση επιχειρηματικής λειτουργίας </a:t>
            </a:r>
            <a:r>
              <a:rPr lang="el-GR" sz="3600" dirty="0" smtClean="0"/>
              <a:t>(</a:t>
            </a:r>
            <a:r>
              <a:rPr sz="3600" dirty="0" smtClean="0"/>
              <a:t>BPR</a:t>
            </a:r>
            <a:r>
              <a:rPr lang="el-GR" sz="3600" dirty="0" smtClean="0"/>
              <a:t>) </a:t>
            </a:r>
            <a:r>
              <a:rPr lang="el-GR" dirty="0"/>
              <a:t/>
            </a:r>
            <a:br>
              <a:rPr lang="el-GR" dirty="0"/>
            </a:br>
            <a:r>
              <a:rPr lang="el-GR" sz="1800" dirty="0" smtClean="0"/>
              <a:t>Παραδείγματα </a:t>
            </a:r>
            <a:r>
              <a:rPr lang="el-GR" sz="1800" dirty="0"/>
              <a:t>– </a:t>
            </a:r>
            <a:r>
              <a:rPr lang="el-GR" sz="1800" dirty="0" smtClean="0"/>
              <a:t>περιπτώσεις (2/2) </a:t>
            </a:r>
            <a:endParaRPr lang="el-GR" sz="1800" dirty="0"/>
          </a:p>
        </p:txBody>
      </p:sp>
      <p:sp>
        <p:nvSpPr>
          <p:cNvPr id="3" name="Content Placeholder 2"/>
          <p:cNvSpPr>
            <a:spLocks noGrp="1"/>
          </p:cNvSpPr>
          <p:nvPr>
            <p:ph sz="quarter" idx="1"/>
          </p:nvPr>
        </p:nvSpPr>
        <p:spPr>
          <a:xfrm>
            <a:off x="914400" y="1737320"/>
            <a:ext cx="7772400" cy="4572000"/>
          </a:xfrm>
        </p:spPr>
        <p:txBody>
          <a:bodyPr>
            <a:noAutofit/>
          </a:bodyPr>
          <a:lstStyle/>
          <a:p>
            <a:pPr marL="64008" lvl="3" indent="0" algn="just" eaLnBrk="1" fontAlgn="auto" hangingPunct="1">
              <a:lnSpc>
                <a:spcPct val="150000"/>
              </a:lnSpc>
              <a:spcBef>
                <a:spcPts val="1200"/>
              </a:spcBef>
              <a:spcAft>
                <a:spcPts val="0"/>
              </a:spcAft>
              <a:buSzPct val="80000"/>
              <a:buFont typeface="Wingdings 2"/>
              <a:buNone/>
              <a:defRPr/>
            </a:pPr>
            <a:r>
              <a:rPr lang="en-US" sz="1800" b="1" dirty="0"/>
              <a:t>HELIC</a:t>
            </a:r>
            <a:endParaRPr lang="el-GR" sz="1800" b="1" dirty="0" smtClean="0"/>
          </a:p>
          <a:p>
            <a:pPr marL="64008" indent="0" algn="just" eaLnBrk="1" fontAlgn="auto" hangingPunct="1">
              <a:lnSpc>
                <a:spcPct val="150000"/>
              </a:lnSpc>
              <a:spcBef>
                <a:spcPts val="1200"/>
              </a:spcBef>
              <a:spcAft>
                <a:spcPts val="0"/>
              </a:spcAft>
              <a:buFont typeface="Wingdings 2"/>
              <a:buNone/>
              <a:defRPr/>
            </a:pPr>
            <a:r>
              <a:rPr lang="el-GR" sz="1600" dirty="0" smtClean="0"/>
              <a:t>Είναι </a:t>
            </a:r>
            <a:r>
              <a:rPr lang="el-GR" sz="1600" dirty="0"/>
              <a:t>η εταιρεία που ευθύνεται για την εξάλειψη των φραγμών στα «έξυπνα» τηλέφωνα σε παγκόσμιο επίπεδο. Ιδρύθηκε το 1994 και μερικά χρόνια αργότερα, ένας επενδυτής από τις ΗΠΑ διέθεσε το αρχικό κεφάλαιο για την έρευνά τους. Αυτή η κεφαλαιακή ενίσχυση οδήγησε στην ανάπτυξη εργαλείων λογισμικού τα οποία χρησιμοποιούν σήμερα σχεδιαστές σε όλον τον κόσμο για να σχεδιάσουν ασύρματα τσιπ που συνδέουν τα «έξυπνα» τηλέφωνα με ακουστικά ή ζώνες </a:t>
            </a:r>
            <a:r>
              <a:rPr lang="el-GR" sz="1600" dirty="0" err="1"/>
              <a:t>Wi</a:t>
            </a:r>
            <a:r>
              <a:rPr lang="el-GR" sz="1600" dirty="0"/>
              <a:t>-</a:t>
            </a:r>
            <a:r>
              <a:rPr lang="el-GR" sz="1600" dirty="0" err="1"/>
              <a:t>Fi</a:t>
            </a:r>
            <a:r>
              <a:rPr lang="el-GR" sz="1600" dirty="0"/>
              <a:t> (</a:t>
            </a:r>
            <a:r>
              <a:rPr lang="el-GR" sz="1600" dirty="0" err="1"/>
              <a:t>hot</a:t>
            </a:r>
            <a:r>
              <a:rPr lang="el-GR" sz="1600" dirty="0"/>
              <a:t> </a:t>
            </a:r>
            <a:r>
              <a:rPr lang="el-GR" sz="1600" dirty="0" err="1"/>
              <a:t>spots</a:t>
            </a:r>
            <a:r>
              <a:rPr lang="el-GR" sz="1600" dirty="0"/>
              <a:t>), λειτουργούν ως ραδιόφωνα FM ή παρέχουν υπηρεσίες GPS</a:t>
            </a:r>
            <a:r>
              <a:rPr lang="el-GR" sz="1600" dirty="0" smtClean="0"/>
              <a:t>.</a:t>
            </a:r>
            <a:endParaRPr lang="el-GR" sz="1600"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96752"/>
            <a:ext cx="7772400" cy="1143000"/>
          </a:xfrm>
        </p:spPr>
        <p:txBody>
          <a:bodyPr lIns="72000" rIns="36000">
            <a:noAutofit/>
          </a:bodyPr>
          <a:lstStyle/>
          <a:p>
            <a:pPr eaLnBrk="1" fontAlgn="auto" hangingPunct="1">
              <a:spcAft>
                <a:spcPts val="0"/>
              </a:spcAft>
              <a:defRPr/>
            </a:pPr>
            <a:r>
              <a:rPr lang="el-GR" sz="3600" dirty="0"/>
              <a:t>ΒΑΣΙΚΕΣ ΑΡΧΕΣ ΕΠΙΧΕΙΡΗΜΑΤΙΚΗΣ ΛΕΙΤΟΥΡΓΙΑΣ – ΕΝΕΡΓΕΙΕΣ ΑΝΑΛΟΓΑ ΜΕ ΤΟ STATUS ΤΟΥ ΕΠΙΧΕΙΡΗΜΑΤΙΚΟΥ ΣΧΗΜΑΤΟΣ</a:t>
            </a:r>
          </a:p>
        </p:txBody>
      </p:sp>
      <p:sp>
        <p:nvSpPr>
          <p:cNvPr id="3" name="Content Placeholder 2"/>
          <p:cNvSpPr>
            <a:spLocks noGrp="1"/>
          </p:cNvSpPr>
          <p:nvPr>
            <p:ph sz="quarter" idx="1"/>
          </p:nvPr>
        </p:nvSpPr>
        <p:spPr>
          <a:xfrm>
            <a:off x="914400" y="2241376"/>
            <a:ext cx="7772400" cy="4572000"/>
          </a:xfrm>
        </p:spPr>
        <p:txBody>
          <a:bodyPr>
            <a:noAutofit/>
          </a:bodyPr>
          <a:lstStyle/>
          <a:p>
            <a:pPr marL="64008" indent="0" eaLnBrk="1" fontAlgn="auto" hangingPunct="1">
              <a:lnSpc>
                <a:spcPct val="150000"/>
              </a:lnSpc>
              <a:spcBef>
                <a:spcPts val="600"/>
              </a:spcBef>
              <a:spcAft>
                <a:spcPts val="0"/>
              </a:spcAft>
              <a:buFont typeface="Wingdings 2"/>
              <a:buNone/>
              <a:defRPr/>
            </a:pPr>
            <a:r>
              <a:rPr lang="el-GR" sz="1600" b="1" dirty="0" smtClean="0"/>
              <a:t>Σχετικές </a:t>
            </a:r>
            <a:r>
              <a:rPr lang="el-GR" sz="1600" b="1" dirty="0"/>
              <a:t>πηγές και περαιτέρω αναζήτηση πληροφοριών</a:t>
            </a:r>
          </a:p>
          <a:p>
            <a:pPr marL="448056" indent="-384048" eaLnBrk="1" fontAlgn="auto" hangingPunct="1">
              <a:lnSpc>
                <a:spcPct val="150000"/>
              </a:lnSpc>
              <a:spcBef>
                <a:spcPts val="600"/>
              </a:spcBef>
              <a:spcAft>
                <a:spcPts val="0"/>
              </a:spcAft>
              <a:buFont typeface="Wingdings 2"/>
              <a:buChar char=""/>
              <a:defRPr/>
            </a:pPr>
            <a:r>
              <a:rPr lang="en-US" sz="1600" dirty="0" smtClean="0"/>
              <a:t>Womack</a:t>
            </a:r>
            <a:r>
              <a:rPr lang="en-US" sz="1600" dirty="0"/>
              <a:t>, J. &amp; Jones D., 2003. Lean Thinking: Banish waste and create wealth in your corporation. London: Simon &amp; Schuster </a:t>
            </a:r>
            <a:endParaRPr lang="el-GR" sz="1600" dirty="0"/>
          </a:p>
          <a:p>
            <a:pPr marL="448056" indent="-384048" eaLnBrk="1" fontAlgn="auto" hangingPunct="1">
              <a:lnSpc>
                <a:spcPct val="150000"/>
              </a:lnSpc>
              <a:spcBef>
                <a:spcPts val="600"/>
              </a:spcBef>
              <a:spcAft>
                <a:spcPts val="0"/>
              </a:spcAft>
              <a:buFont typeface="Wingdings 2"/>
              <a:buChar char=""/>
              <a:defRPr/>
            </a:pPr>
            <a:r>
              <a:rPr lang="en-US" sz="1600" dirty="0"/>
              <a:t>Blank, S, 2013. Why the Lean Start-Up Changes Everything. Harvard Business Review.</a:t>
            </a:r>
            <a:endParaRPr lang="el-GR" sz="1600" dirty="0"/>
          </a:p>
          <a:p>
            <a:pPr marL="448056" indent="-384048" eaLnBrk="1" fontAlgn="auto" hangingPunct="1">
              <a:lnSpc>
                <a:spcPct val="150000"/>
              </a:lnSpc>
              <a:spcBef>
                <a:spcPts val="600"/>
              </a:spcBef>
              <a:spcAft>
                <a:spcPts val="0"/>
              </a:spcAft>
              <a:buFont typeface="Wingdings 2"/>
              <a:buChar char=""/>
              <a:defRPr/>
            </a:pPr>
            <a:r>
              <a:rPr lang="en-US" sz="1600" dirty="0" err="1"/>
              <a:t>StartupGreece</a:t>
            </a:r>
            <a:r>
              <a:rPr lang="en-US" sz="1600" dirty="0"/>
              <a:t>: </a:t>
            </a:r>
            <a:r>
              <a:rPr lang="en-US" sz="1600" u="sng" dirty="0">
                <a:hlinkClick r:id="rId3"/>
              </a:rPr>
              <a:t>http://www.startupgreece.gov.gr</a:t>
            </a:r>
            <a:endParaRPr lang="el-GR" sz="1600" dirty="0"/>
          </a:p>
          <a:p>
            <a:pPr marL="448056" indent="-384048" eaLnBrk="1" fontAlgn="auto" hangingPunct="1">
              <a:lnSpc>
                <a:spcPct val="150000"/>
              </a:lnSpc>
              <a:spcBef>
                <a:spcPts val="600"/>
              </a:spcBef>
              <a:spcAft>
                <a:spcPts val="0"/>
              </a:spcAft>
              <a:buFont typeface="Wingdings 2"/>
              <a:buChar char=""/>
              <a:defRPr/>
            </a:pPr>
            <a:r>
              <a:rPr lang="el-GR" sz="1600" dirty="0"/>
              <a:t>Γενική Γραμματεία Κοινωνικών Ασφαλίσεων </a:t>
            </a:r>
            <a:r>
              <a:rPr lang="el-GR" sz="1600" u="sng" dirty="0">
                <a:hlinkClick r:id="rId4"/>
              </a:rPr>
              <a:t>http://www.ggka.gr/</a:t>
            </a:r>
            <a:r>
              <a:rPr lang="el-GR" sz="1600" dirty="0"/>
              <a:t> </a:t>
            </a:r>
          </a:p>
          <a:p>
            <a:pPr marL="448056" indent="-384048" eaLnBrk="1" fontAlgn="auto" hangingPunct="1">
              <a:lnSpc>
                <a:spcPct val="150000"/>
              </a:lnSpc>
              <a:spcBef>
                <a:spcPts val="600"/>
              </a:spcBef>
              <a:spcAft>
                <a:spcPts val="0"/>
              </a:spcAft>
              <a:buFont typeface="Wingdings 2"/>
              <a:buChar char=""/>
              <a:defRPr/>
            </a:pPr>
            <a:r>
              <a:rPr lang="el-GR" sz="1600" dirty="0"/>
              <a:t>Γενικό Εμπορικό Μητρώο (Γ.Ε.Μ.Η): </a:t>
            </a:r>
            <a:r>
              <a:rPr lang="en-US" sz="1600" u="sng" dirty="0">
                <a:hlinkClick r:id="rId5"/>
              </a:rPr>
              <a:t>www</a:t>
            </a:r>
            <a:r>
              <a:rPr lang="el-GR" sz="1600" u="sng" dirty="0">
                <a:hlinkClick r:id="rId5"/>
              </a:rPr>
              <a:t>.</a:t>
            </a:r>
            <a:r>
              <a:rPr lang="en-US" sz="1600" u="sng" dirty="0" err="1">
                <a:hlinkClick r:id="rId5"/>
              </a:rPr>
              <a:t>businessportal</a:t>
            </a:r>
            <a:r>
              <a:rPr lang="el-GR" sz="1600" u="sng" dirty="0">
                <a:hlinkClick r:id="rId5"/>
              </a:rPr>
              <a:t>.</a:t>
            </a:r>
            <a:r>
              <a:rPr lang="en-US" sz="1600" u="sng" dirty="0">
                <a:hlinkClick r:id="rId5"/>
              </a:rPr>
              <a:t>gr</a:t>
            </a:r>
            <a:r>
              <a:rPr lang="en-US" sz="1600" dirty="0"/>
              <a:t> </a:t>
            </a:r>
            <a:endParaRPr lang="el-GR" sz="1600" dirty="0"/>
          </a:p>
          <a:p>
            <a:pPr marL="448056" indent="-384048" eaLnBrk="1" fontAlgn="auto" hangingPunct="1">
              <a:lnSpc>
                <a:spcPct val="150000"/>
              </a:lnSpc>
              <a:spcBef>
                <a:spcPts val="600"/>
              </a:spcBef>
              <a:spcAft>
                <a:spcPts val="0"/>
              </a:spcAft>
              <a:buFont typeface="Wingdings 2"/>
              <a:buChar char=""/>
              <a:defRPr/>
            </a:pPr>
            <a:r>
              <a:rPr lang="el-GR" sz="1600" dirty="0"/>
              <a:t>Υπηρεσία Μίας Στάσης (Υ.Μ.Σ.):  </a:t>
            </a:r>
            <a:r>
              <a:rPr lang="el-GR" sz="1600" u="sng" dirty="0">
                <a:hlinkClick r:id="rId6"/>
              </a:rPr>
              <a:t>http://www.businessportal.gr/onestopshop.php</a:t>
            </a:r>
            <a:r>
              <a:rPr lang="el-GR" sz="1600" dirty="0"/>
              <a:t> </a:t>
            </a:r>
          </a:p>
          <a:p>
            <a:pPr marL="448056" indent="-384048" eaLnBrk="1" fontAlgn="auto" hangingPunct="1">
              <a:lnSpc>
                <a:spcPct val="150000"/>
              </a:lnSpc>
              <a:spcBef>
                <a:spcPts val="600"/>
              </a:spcBef>
              <a:spcAft>
                <a:spcPts val="0"/>
              </a:spcAft>
              <a:buFont typeface="Wingdings 2"/>
              <a:buChar char=""/>
              <a:defRPr/>
            </a:pPr>
            <a:r>
              <a:rPr lang="en-US" sz="1600" dirty="0" err="1"/>
              <a:t>Getbusy</a:t>
            </a:r>
            <a:r>
              <a:rPr lang="en-US" sz="1600" dirty="0"/>
              <a:t> </a:t>
            </a:r>
            <a:r>
              <a:rPr lang="en-US" sz="1600" u="sng" dirty="0">
                <a:hlinkClick r:id="rId7"/>
              </a:rPr>
              <a:t>http://getbusy.gr/</a:t>
            </a:r>
            <a:endParaRPr lang="el-GR" sz="1600" dirty="0"/>
          </a:p>
          <a:p>
            <a:pPr marL="448056" indent="-384048" eaLnBrk="1" fontAlgn="auto" hangingPunct="1">
              <a:lnSpc>
                <a:spcPct val="150000"/>
              </a:lnSpc>
              <a:spcBef>
                <a:spcPts val="600"/>
              </a:spcBef>
              <a:spcAft>
                <a:spcPts val="0"/>
              </a:spcAft>
              <a:buFont typeface="Wingdings 2"/>
              <a:buChar char=""/>
              <a:defRPr/>
            </a:pPr>
            <a:endParaRPr lang="el-GR"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9592" y="332656"/>
            <a:ext cx="8280920" cy="1143000"/>
          </a:xfrm>
        </p:spPr>
        <p:txBody>
          <a:bodyPr>
            <a:normAutofit fontScale="90000"/>
          </a:bodyPr>
          <a:lstStyle/>
          <a:p>
            <a:r>
              <a:rPr lang="el-GR" sz="4000" dirty="0"/>
              <a:t>Εισαγωγή στο περιβάλλον λειτουργίας μιας επιχείρησης – </a:t>
            </a:r>
            <a:r>
              <a:rPr lang="el-GR" dirty="0"/>
              <a:t/>
            </a:r>
            <a:br>
              <a:rPr lang="el-GR" dirty="0"/>
            </a:br>
            <a:r>
              <a:rPr lang="el-GR" sz="2000" dirty="0"/>
              <a:t>Βασικές έννοιες και ορισμοί (</a:t>
            </a:r>
            <a:r>
              <a:rPr lang="en-US" sz="2000" dirty="0"/>
              <a:t>6</a:t>
            </a:r>
            <a:r>
              <a:rPr lang="el-GR" sz="2000" dirty="0" smtClean="0"/>
              <a:t>/</a:t>
            </a:r>
            <a:r>
              <a:rPr lang="en-US" sz="2000" dirty="0"/>
              <a:t>7</a:t>
            </a:r>
            <a:r>
              <a:rPr lang="el-GR" sz="2000" dirty="0" smtClean="0"/>
              <a:t>)</a:t>
            </a:r>
            <a:endParaRPr lang="el-GR" sz="2000" dirty="0"/>
          </a:p>
        </p:txBody>
      </p:sp>
      <p:sp>
        <p:nvSpPr>
          <p:cNvPr id="15362" name="Content Placeholder 2"/>
          <p:cNvSpPr>
            <a:spLocks noGrp="1"/>
          </p:cNvSpPr>
          <p:nvPr>
            <p:ph sz="quarter" idx="1"/>
          </p:nvPr>
        </p:nvSpPr>
        <p:spPr>
          <a:xfrm>
            <a:off x="914400" y="2313384"/>
            <a:ext cx="7772400" cy="2915816"/>
          </a:xfrm>
        </p:spPr>
        <p:txBody>
          <a:bodyPr>
            <a:noAutofit/>
          </a:bodyPr>
          <a:lstStyle/>
          <a:p>
            <a:pPr algn="just" eaLnBrk="1" hangingPunct="1">
              <a:lnSpc>
                <a:spcPct val="140000"/>
              </a:lnSpc>
              <a:buFont typeface="Wingdings 2" panose="05020102010507070707" pitchFamily="18" charset="2"/>
              <a:buChar char=""/>
            </a:pPr>
            <a:r>
              <a:rPr lang="el-GR" altLang="el-GR" sz="1600" dirty="0" smtClean="0"/>
              <a:t>Πρόσφατη μέθοδος δημιουργίας και διαχείρισης νέων επιχειρήσεων, η οποία συνδυάζει την </a:t>
            </a:r>
            <a:r>
              <a:rPr lang="el-GR" altLang="el-GR" sz="1600" b="1" dirty="0" smtClean="0"/>
              <a:t>όσο το δυνατόν γρηγορότερη δοκιμή στην αγορά</a:t>
            </a:r>
            <a:r>
              <a:rPr lang="el-GR" altLang="el-GR" sz="1600" dirty="0" smtClean="0"/>
              <a:t> και </a:t>
            </a:r>
            <a:r>
              <a:rPr lang="el-GR" altLang="el-GR" sz="1600" b="1" dirty="0" smtClean="0"/>
              <a:t>τη αδιάλειπτη βελτίωση στη συνέχεια του προϊόντος ή υπηρεσίας </a:t>
            </a:r>
            <a:r>
              <a:rPr lang="el-GR" altLang="el-GR" sz="1600" dirty="0" smtClean="0"/>
              <a:t>μιας </a:t>
            </a:r>
            <a:r>
              <a:rPr lang="el-GR" altLang="el-GR" sz="1600" dirty="0" err="1" smtClean="0"/>
              <a:t>startup</a:t>
            </a:r>
            <a:r>
              <a:rPr lang="el-GR" altLang="el-GR" sz="1600" dirty="0" smtClean="0"/>
              <a:t> επιχείρησης.  </a:t>
            </a:r>
          </a:p>
          <a:p>
            <a:pPr algn="just" eaLnBrk="1" hangingPunct="1">
              <a:lnSpc>
                <a:spcPct val="140000"/>
              </a:lnSpc>
              <a:buFont typeface="Wingdings 2" panose="05020102010507070707" pitchFamily="18" charset="2"/>
              <a:buChar char=""/>
            </a:pPr>
            <a:r>
              <a:rPr lang="el-GR" altLang="el-GR" sz="1600" dirty="0" smtClean="0"/>
              <a:t>Δείχνει πώς μια νέα επιχείρηση μπορεί να επιβιώσει σε εξαιρετικά δύσκολες οικονομικές συνθήκες και πώς να προχωρήσει χωρίς επενδυτικά κεφάλαια, επιτυγχάνοντας πολύ ικανοποιητικά αποτελέσματα.  </a:t>
            </a:r>
          </a:p>
        </p:txBody>
      </p:sp>
      <p:sp>
        <p:nvSpPr>
          <p:cNvPr id="15364" name="Rectangle 8"/>
          <p:cNvSpPr>
            <a:spLocks noChangeArrowheads="1"/>
          </p:cNvSpPr>
          <p:nvPr/>
        </p:nvSpPr>
        <p:spPr bwMode="auto">
          <a:xfrm>
            <a:off x="899592" y="1692548"/>
            <a:ext cx="457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0000"/>
              <a:buFont typeface="Wingdings 2" panose="05020102010507070707" pitchFamily="18" charset="2"/>
              <a:buChar char=""/>
              <a:defRPr sz="2400">
                <a:solidFill>
                  <a:schemeClr val="tx1"/>
                </a:solidFill>
                <a:latin typeface="Century Gothic" panose="020B0502020202020204" pitchFamily="34" charset="0"/>
              </a:defRPr>
            </a:lvl1pPr>
            <a:lvl2pPr marL="742950" indent="-285750" eaLnBrk="0" hangingPunct="0">
              <a:spcBef>
                <a:spcPct val="20000"/>
              </a:spcBef>
              <a:buClr>
                <a:schemeClr val="accent1"/>
              </a:buClr>
              <a:buSzPct val="95000"/>
              <a:buFont typeface="Verdana" panose="020B0604030504040204" pitchFamily="34" charset="0"/>
              <a:buChar char="›"/>
              <a:defRPr sz="2000">
                <a:solidFill>
                  <a:schemeClr val="tx1"/>
                </a:solidFill>
                <a:latin typeface="Century Gothic" panose="020B0502020202020204" pitchFamily="34" charset="0"/>
              </a:defRPr>
            </a:lvl2pPr>
            <a:lvl3pPr marL="1143000" indent="-228600" eaLnBrk="0" hangingPunct="0">
              <a:spcBef>
                <a:spcPct val="20000"/>
              </a:spcBef>
              <a:buClr>
                <a:schemeClr val="accent1"/>
              </a:buClr>
              <a:buFont typeface="Wingdings 2" panose="05020102010507070707" pitchFamily="18" charset="2"/>
              <a:buChar char=""/>
              <a:defRPr>
                <a:solidFill>
                  <a:schemeClr val="tx1"/>
                </a:solidFill>
                <a:latin typeface="Century Gothic" panose="020B0502020202020204" pitchFamily="34" charset="0"/>
              </a:defRPr>
            </a:lvl3pPr>
            <a:lvl4pPr marL="1600200" indent="-228600" eaLnBrk="0" hangingPunct="0">
              <a:spcBef>
                <a:spcPct val="20000"/>
              </a:spcBef>
              <a:buClr>
                <a:schemeClr val="accent1"/>
              </a:buClr>
              <a:buFont typeface="Wingdings 2" panose="05020102010507070707" pitchFamily="18" charset="2"/>
              <a:buChar char=""/>
              <a:defRPr sz="1600">
                <a:solidFill>
                  <a:schemeClr val="tx1"/>
                </a:solidFill>
                <a:latin typeface="Century Gothic" panose="020B0502020202020204" pitchFamily="34" charset="0"/>
              </a:defRPr>
            </a:lvl4pPr>
            <a:lvl5pPr marL="2057400" indent="-228600" eaLnBrk="0" hangingPunct="0">
              <a:spcBef>
                <a:spcPct val="20000"/>
              </a:spcBef>
              <a:buClr>
                <a:srgbClr val="FF90B2"/>
              </a:buClr>
              <a:buFont typeface="Wingdings 2" panose="05020102010507070707" pitchFamily="18" charset="2"/>
              <a:buChar char=""/>
              <a:defRPr sz="1600">
                <a:solidFill>
                  <a:schemeClr val="tx1"/>
                </a:solidFill>
                <a:latin typeface="Century Gothic" panose="020B0502020202020204" pitchFamily="34" charset="0"/>
              </a:defRPr>
            </a:lvl5pPr>
            <a:lvl6pPr marL="25146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6pPr>
            <a:lvl7pPr marL="29718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7pPr>
            <a:lvl8pPr marL="34290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8pPr>
            <a:lvl9pPr marL="3886200" indent="-228600" eaLnBrk="0" fontAlgn="base" hangingPunct="0">
              <a:spcBef>
                <a:spcPct val="20000"/>
              </a:spcBef>
              <a:spcAft>
                <a:spcPct val="0"/>
              </a:spcAft>
              <a:buClr>
                <a:srgbClr val="FF90B2"/>
              </a:buClr>
              <a:buFont typeface="Wingdings 2" panose="05020102010507070707" pitchFamily="18" charset="2"/>
              <a:buChar char=""/>
              <a:defRPr sz="1600">
                <a:solidFill>
                  <a:schemeClr val="tx1"/>
                </a:solidFill>
                <a:latin typeface="Century Gothic" panose="020B0502020202020204" pitchFamily="34" charset="0"/>
              </a:defRPr>
            </a:lvl9pPr>
          </a:lstStyle>
          <a:p>
            <a:pPr eaLnBrk="1" hangingPunct="1">
              <a:spcBef>
                <a:spcPct val="0"/>
              </a:spcBef>
              <a:buClrTx/>
              <a:buSzTx/>
              <a:buFontTx/>
              <a:buNone/>
            </a:pPr>
            <a:r>
              <a:rPr lang="el-GR" altLang="el-GR" sz="1800" b="1" dirty="0">
                <a:latin typeface="+mn-lt"/>
              </a:rPr>
              <a:t>Η μεθοδολογία </a:t>
            </a:r>
            <a:r>
              <a:rPr lang="el-GR" altLang="el-GR" sz="1800" b="1" dirty="0" err="1">
                <a:latin typeface="+mn-lt"/>
              </a:rPr>
              <a:t>Lean</a:t>
            </a:r>
            <a:r>
              <a:rPr lang="el-GR" altLang="el-GR" sz="1800" b="1" dirty="0">
                <a:latin typeface="+mn-lt"/>
              </a:rPr>
              <a:t> </a:t>
            </a:r>
            <a:r>
              <a:rPr lang="el-GR" altLang="el-GR" sz="1800" b="1" dirty="0" err="1">
                <a:latin typeface="+mn-lt"/>
              </a:rPr>
              <a:t>startup</a:t>
            </a:r>
            <a:endParaRPr lang="el-GR" altLang="el-GR" sz="1800" dirty="0">
              <a:latin typeface="+mn-lt"/>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p:txBody>
          <a:bodyPr>
            <a:noAutofit/>
          </a:bodyPr>
          <a:lstStyle/>
          <a:p>
            <a:r>
              <a:rPr lang="el-GR" sz="3000" b="1" dirty="0">
                <a:solidFill>
                  <a:schemeClr val="bg1"/>
                </a:solidFill>
              </a:rPr>
              <a:t>ΒΑΣΙΚΕΣ ΑΡΧΕΣ ΕΠΙΧΕΙΡΗΜΑΤΙΚΗΣ </a:t>
            </a:r>
            <a:r>
              <a:rPr lang="el-GR" sz="3000" b="1" dirty="0" smtClean="0">
                <a:solidFill>
                  <a:schemeClr val="bg1"/>
                </a:solidFill>
              </a:rPr>
              <a:t>ΛΕΙΤΟΥΡΓΙΑΣ</a:t>
            </a:r>
            <a:endParaRPr lang="el-GR" sz="3000" dirty="0"/>
          </a:p>
        </p:txBody>
      </p:sp>
      <p:pic>
        <p:nvPicPr>
          <p:cNvPr id="5" name="Picture 18" descr="KiNNO_Logo_201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01259" y="5733256"/>
            <a:ext cx="991221" cy="936104"/>
          </a:xfrm>
          <a:prstGeom prst="rect">
            <a:avLst/>
          </a:prstGeom>
          <a:noFill/>
          <a:ln>
            <a:noFill/>
          </a:ln>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11760" y="4221088"/>
            <a:ext cx="4660231" cy="1109578"/>
          </a:xfrm>
          <a:prstGeom prst="rect">
            <a:avLst/>
          </a:prstGeom>
        </p:spPr>
      </p:pic>
      <p:pic>
        <p:nvPicPr>
          <p:cNvPr id="7" name="Picture 18" descr="pl"/>
          <p:cNvPicPr>
            <a:picLocks noChangeAspect="1" noChangeArrowheads="1"/>
          </p:cNvPicPr>
          <p:nvPr>
            <p:custDataLst>
              <p:tags r:id="rId1"/>
            </p:custDataLst>
          </p:nvPr>
        </p:nvPicPr>
        <p:blipFill>
          <a:blip r:embed="rId5">
            <a:clrChange>
              <a:clrFrom>
                <a:srgbClr val="FFFFFF"/>
              </a:clrFrom>
              <a:clrTo>
                <a:srgbClr val="FFFFFF">
                  <a:alpha val="0"/>
                </a:srgbClr>
              </a:clrTo>
            </a:clrChange>
          </a:blip>
          <a:srcRect r="27849"/>
          <a:stretch>
            <a:fillRect/>
          </a:stretch>
        </p:blipFill>
        <p:spPr bwMode="auto">
          <a:xfrm>
            <a:off x="198737" y="6021288"/>
            <a:ext cx="2491637" cy="648072"/>
          </a:xfrm>
          <a:prstGeom prst="rect">
            <a:avLst/>
          </a:prstGeom>
          <a:noFill/>
          <a:ln w="9525">
            <a:noFill/>
            <a:miter lim="800000"/>
            <a:headEnd/>
            <a:tailEnd/>
          </a:ln>
        </p:spPr>
      </p:pic>
      <p:sp>
        <p:nvSpPr>
          <p:cNvPr id="11" name="5 - TextBox"/>
          <p:cNvSpPr txBox="1"/>
          <p:nvPr/>
        </p:nvSpPr>
        <p:spPr>
          <a:xfrm>
            <a:off x="1444556" y="3429000"/>
            <a:ext cx="6643733" cy="584775"/>
          </a:xfrm>
          <a:prstGeom prst="rect">
            <a:avLst/>
          </a:prstGeom>
          <a:noFill/>
        </p:spPr>
        <p:txBody>
          <a:bodyPr wrap="square" rtlCol="0">
            <a:spAutoFit/>
          </a:bodyPr>
          <a:lstStyle/>
          <a:p>
            <a:pPr algn="ctr" fontAlgn="auto">
              <a:spcBef>
                <a:spcPts val="0"/>
              </a:spcBef>
              <a:spcAft>
                <a:spcPts val="0"/>
              </a:spcAft>
            </a:pPr>
            <a:r>
              <a:rPr lang="el-GR" sz="3200" b="1" dirty="0" smtClean="0">
                <a:solidFill>
                  <a:prstClr val="black"/>
                </a:solidFill>
                <a:latin typeface="Cambria"/>
                <a:cs typeface="+mn-cs"/>
              </a:rPr>
              <a:t>ΕΥΧΑΡΙΣΤΟΥΜΕ ΠΟΛΥ!</a:t>
            </a:r>
          </a:p>
        </p:txBody>
      </p:sp>
    </p:spTree>
    <p:extLst>
      <p:ext uri="{BB962C8B-B14F-4D97-AF65-F5344CB8AC3E}">
        <p14:creationId xmlns:p14="http://schemas.microsoft.com/office/powerpoint/2010/main" val="225059681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Kdetbz36GkauQL5L0opKH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Kdetbz36GkauQL5L0opKH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Kdetbz36GkauQL5L0opKH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Kdetbz36GkauQL5L0opKH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Kdetbz36GkauQL5L0opKHg"/>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novathens">
  <a:themeElements>
    <a:clrScheme name="Προσαρμοσμένος 1">
      <a:dk1>
        <a:sysClr val="windowText" lastClr="000000"/>
      </a:dk1>
      <a:lt1>
        <a:sysClr val="window" lastClr="FFFFFF"/>
      </a:lt1>
      <a:dk2>
        <a:srgbClr val="696464"/>
      </a:dk2>
      <a:lt2>
        <a:srgbClr val="E9E5DC"/>
      </a:lt2>
      <a:accent1>
        <a:srgbClr val="0070C0"/>
      </a:accent1>
      <a:accent2>
        <a:srgbClr val="00B0F0"/>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Δικαιοσύνη">
  <a:themeElements>
    <a:clrScheme name="Προσαρμοσμένος 1">
      <a:dk1>
        <a:sysClr val="windowText" lastClr="000000"/>
      </a:dk1>
      <a:lt1>
        <a:sysClr val="window" lastClr="FFFFFF"/>
      </a:lt1>
      <a:dk2>
        <a:srgbClr val="696464"/>
      </a:dk2>
      <a:lt2>
        <a:srgbClr val="E9E5DC"/>
      </a:lt2>
      <a:accent1>
        <a:srgbClr val="0070C0"/>
      </a:accent1>
      <a:accent2>
        <a:srgbClr val="00B0F0"/>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1_Δικαιοσύνη">
  <a:themeElements>
    <a:clrScheme name="Προσαρμοσμένος 1">
      <a:dk1>
        <a:sysClr val="windowText" lastClr="000000"/>
      </a:dk1>
      <a:lt1>
        <a:sysClr val="window" lastClr="FFFFFF"/>
      </a:lt1>
      <a:dk2>
        <a:srgbClr val="696464"/>
      </a:dk2>
      <a:lt2>
        <a:srgbClr val="E9E5DC"/>
      </a:lt2>
      <a:accent1>
        <a:srgbClr val="0070C0"/>
      </a:accent1>
      <a:accent2>
        <a:srgbClr val="00B0F0"/>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innovathens</Template>
  <TotalTime>1274</TotalTime>
  <Words>10244</Words>
  <Application>Microsoft Office PowerPoint</Application>
  <PresentationFormat>On-screen Show (4:3)</PresentationFormat>
  <Paragraphs>721</Paragraphs>
  <Slides>90</Slides>
  <Notes>77</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90</vt:i4>
      </vt:variant>
    </vt:vector>
  </HeadingPairs>
  <TitlesOfParts>
    <vt:vector size="103" baseType="lpstr">
      <vt:lpstr>Arial</vt:lpstr>
      <vt:lpstr>Calibri</vt:lpstr>
      <vt:lpstr>Cambria</vt:lpstr>
      <vt:lpstr>Century Gothic</vt:lpstr>
      <vt:lpstr>Franklin Gothic Book</vt:lpstr>
      <vt:lpstr>Perpetua</vt:lpstr>
      <vt:lpstr>Times New Roman</vt:lpstr>
      <vt:lpstr>Verdana</vt:lpstr>
      <vt:lpstr>Wingdings</vt:lpstr>
      <vt:lpstr>Wingdings 2</vt:lpstr>
      <vt:lpstr>innovathens</vt:lpstr>
      <vt:lpstr>Δικαιοσύνη</vt:lpstr>
      <vt:lpstr>1_Δικαιοσύνη</vt:lpstr>
      <vt:lpstr>ΒΑΣΙΚΕΣ ΑΡΧΕΣ ΕΠΙΧΕΙΡΗΜΑΤΙΚΗΣ ΛΕΙΤΟΥΡΓΙΑΣ</vt:lpstr>
      <vt:lpstr>Σκοπός εκπαιδευτικής ενότητας – Προσδοκώμενα αποτελέσματα</vt:lpstr>
      <vt:lpstr>Πώς να διαβάσετε την εκπαιδευτική ενότητα</vt:lpstr>
      <vt:lpstr>Εισαγωγή στο περιβάλλον λειτουργίας μιας επιχείρησης –  Βασικές έννοιες και ορισμοί (1/7)</vt:lpstr>
      <vt:lpstr>Εισαγωγή στο περιβάλλον λειτουργίας μιας επιχείρησης –  Βασικές έννοιες και ορισμοί (2/7)</vt:lpstr>
      <vt:lpstr>Εισαγωγή στο περιβάλλον λειτουργίας μιας επιχείρησης –  Βασικές έννοιες και ορισμοί (3/7)</vt:lpstr>
      <vt:lpstr>Εισαγωγή στο περιβάλλον λειτουργίας μιας επιχείρησης –  Βασικές έννοιες και ορισμοί (4/7)</vt:lpstr>
      <vt:lpstr> </vt:lpstr>
      <vt:lpstr>Εισαγωγή στο περιβάλλον λειτουργίας μιας επιχείρησης –  Βασικές έννοιες και ορισμοί (6/7)</vt:lpstr>
      <vt:lpstr>Εισαγωγή στο περιβάλλον λειτουργίας μιας επιχείρησης –  Βασικές έννοιες και ορισμοί (7/7)</vt:lpstr>
      <vt:lpstr>Πλαίσιο λειτουργίας επιχείρησης –  Νομικές μορφές επιχειρηματικών δραστηριοτήτων στην Ελλάδα (1/13)</vt:lpstr>
      <vt:lpstr>Πλαίσιο λειτουργίας επιχείρησης –  Νομικές μορφές επιχειρηματικών δραστηριοτήτων στην Ελλάδα (2/13)</vt:lpstr>
      <vt:lpstr>Πλαίσιο λειτουργίας επιχείρησης –  Νομικές μορφές επιχειρηματικών δραστηριοτήτων στην Ελλάδα (3/13)</vt:lpstr>
      <vt:lpstr>Πλαίσιο λειτουργίας επιχείρησης –  Νομικές μορφές επιχειρηματικών δραστηριοτήτων στην Ελλάδα (4/13)</vt:lpstr>
      <vt:lpstr>Πλαίσιο λειτουργίας επιχείρησης –  Νομικές μορφές επιχειρηματικών δραστηριοτήτων στην Ελλάδα (5/13)</vt:lpstr>
      <vt:lpstr>Πλαίσιο λειτουργίας επιχείρησης –  Νομικές μορφές επιχειρηματικών δραστηριοτήτων στην Ελλάδα (6/13)</vt:lpstr>
      <vt:lpstr>Πλαίσιο λειτουργίας επιχείρησης –  Νομικές μορφές επιχειρηματικών δραστηριοτήτων στην Ελλάδα (7/13)</vt:lpstr>
      <vt:lpstr>Πλαίσιο λειτουργίας επιχείρησης –  Νομικές μορφές επιχειρηματικών δραστηριοτήτων στην Ελλάδα (8/13)</vt:lpstr>
      <vt:lpstr>Πλαίσιο λειτουργίας επιχείρησης –  Νομικές μορφές επιχειρηματικών δραστηριοτήτων στην Ελλάδα (9/13)</vt:lpstr>
      <vt:lpstr>Πλαίσιο λειτουργίας επιχείρησης –  Νομικές μορφές επιχειρηματικών δραστηριοτήτων στην Ελλάδα (10/13)</vt:lpstr>
      <vt:lpstr>Πλαίσιο λειτουργίας επιχείρησης –  Νομικές μορφές επιχειρηματικών δραστηριοτήτων στην Ελλάδα (11/13)</vt:lpstr>
      <vt:lpstr>Πλαίσιο λειτουργίας επιχείρησης –  Νομικές μορφές επιχειρηματικών δραστηριοτήτων στην Ελλάδα (12/13)</vt:lpstr>
      <vt:lpstr>Πλαίσιο λειτουργίας επιχείρησης –  Νομικές μορφές επιχειρηματικών δραστηριοτήτων στην Ελλάδα (13/13)</vt:lpstr>
      <vt:lpstr>Πλαίσιο λειτουργίας επιχείρησης –  Θεσμικό – Νομικό πλαίσιο λειτουργίας επιχείρησης (1/2)</vt:lpstr>
      <vt:lpstr>Πλαίσιο λειτουργίας επιχείρησης –  Θεσμικό – Νομικό πλαίσιο λειτουργίας επιχείρησης (2/2)</vt:lpstr>
      <vt:lpstr>Πλαίσιο λειτουργίας επιχείρησης  Φορολογικό πλαίσιο επιχειρήσεων – ΦΠΑ (1/2)</vt:lpstr>
      <vt:lpstr>Πλαίσιο λειτουργίας επιχείρησης  Φορολογικό πλαίσιο επιχειρήσεων – ΦΠΑ (2/2)</vt:lpstr>
      <vt:lpstr>Πλαίσιο λειτουργίας επιχείρησης –  Εργατική νομοθεσία (1/3)</vt:lpstr>
      <vt:lpstr>Πλαίσιο λειτουργίας επιχείρησης –  Εργατική νομοθεσία (2/3)</vt:lpstr>
      <vt:lpstr>Πλαίσιο λειτουργίας επιχείρησης –  Εργατική νομοθεσία (3/3)</vt:lpstr>
      <vt:lpstr>Πλαίσιο λειτουργίας επιχείρησης –  Υποχρεώσεις ασφάλισης &amp; Νομικό πλαίσιο λειτουργίας επιχειρήσεων στην ΕΕ</vt:lpstr>
      <vt:lpstr>Ίδρυση – Σύσταση επιχείρησης Διαδικασία σύστασης ανεξαρτήτου νομικής μορφής (1/3)</vt:lpstr>
      <vt:lpstr>Ίδρυση – Σύσταση επιχείρησης Διαδικασία σύστασης ανεξαρτήτου νομικής μορφής (2/3)</vt:lpstr>
      <vt:lpstr>Ίδρυση – Σύσταση επιχείρησης Διαδικασία σύστασης ανεξαρτήτου νομικής μορφής (3/3)</vt:lpstr>
      <vt:lpstr>Ίδρυση – Σύσταση επιχείρησης Διαδικασία Σύστασης Ατομικής επιχείρησης (1/6)</vt:lpstr>
      <vt:lpstr>Ίδρυση – Σύσταση επιχείρησης Διαδικασία Σύστασης Ατομικής επιχείρησης (2/6)</vt:lpstr>
      <vt:lpstr>Ίδρυση – Σύσταση επιχείρησης Διαδικασία Σύστασης Ατομικής επιχείρησης (3/6)</vt:lpstr>
      <vt:lpstr>Ίδρυση – Σύσταση επιχείρησης Διαδικασία Σύστασης Ατομικής επιχείρησης (4/6)</vt:lpstr>
      <vt:lpstr>Ίδρυση – Σύσταση επιχείρησης Διαδικασία Σύστασης Ατομικής επιχείρησης (5/6)</vt:lpstr>
      <vt:lpstr>Ίδρυση – Σύσταση επιχείρησης Διαδικασία Σύστασης Ατομικής επιχείρησης (6/6)</vt:lpstr>
      <vt:lpstr>Ίδρυση – Σύσταση επιχείρησης Διαδικασία Σύστασης Ο.Ε. και Ε.Ε. (1/2)</vt:lpstr>
      <vt:lpstr>Ίδρυση – Σύσταση επιχείρησης Διαδικασία Σύστασης Ο.Ε. και Ε.Ε. (2/2)</vt:lpstr>
      <vt:lpstr>Ίδρυση – Σύσταση επιχείρησης Διαδικασία Σύστασης Ε.Π.Ε. (1/4)</vt:lpstr>
      <vt:lpstr>Ίδρυση – Σύσταση επιχείρησης Διαδικασία Σύστασης Ε.Π.Ε. (2/4)</vt:lpstr>
      <vt:lpstr>Ίδρυση – Σύσταση επιχείρησης Διαδικασία Σύστασης Ε.Π.Ε. (3/4)</vt:lpstr>
      <vt:lpstr>Ίδρυση – Σύσταση επιχείρησης Διαδικασία Σύστασης Ε.Π.Ε. (4/4)</vt:lpstr>
      <vt:lpstr>Ίδρυση – Σύσταση επιχείρησης Διαδικασία Σύστασης Ι.Κ.Ε. (1/2)</vt:lpstr>
      <vt:lpstr>Ίδρυση – Σύσταση επιχείρησης Διαδικασία Σύστασης Ι.Κ.Ε. (2/2)</vt:lpstr>
      <vt:lpstr>Ίδρυση – Σύσταση επιχείρησης Διαδικασία Σύστασης Α.Ε. (1/5)</vt:lpstr>
      <vt:lpstr>Ίδρυση – Σύσταση επιχείρησης Διαδικασία Σύστασης Α.Ε. (2/5)</vt:lpstr>
      <vt:lpstr>Ίδρυση – Σύσταση επιχείρησης Διαδικασία Σύστασης Α.Ε. (3/5)</vt:lpstr>
      <vt:lpstr>Ίδρυση – Σύσταση επιχείρησης Διαδικασία Σύστασης Α.Ε. (4/5)</vt:lpstr>
      <vt:lpstr>Ίδρυση – Σύσταση επιχείρησης Διαδικασία Σύστασης Α.Ε. (5/5)</vt:lpstr>
      <vt:lpstr>Ίδρυση – Σύσταση επιχείρησης Διαδικασία Σύστασης Νεοφυούς επιχείρησης (start-up)</vt:lpstr>
      <vt:lpstr>Ίδρυση – Σύσταση επιχείρησης Πλεονεκτήματα – μειονεκτήματα επιχείρησης αναλόγως της νομικής μορφής της (1/10)</vt:lpstr>
      <vt:lpstr>Ίδρυση – Σύσταση επιχείρησης Πλεονεκτήματα – μειονεκτήματα επιχείρησης αναλόγως της νομικής μορφής της (2/10)</vt:lpstr>
      <vt:lpstr>Ίδρυση – Σύσταση επιχείρησης Πλεονεκτήματα – μειονεκτήματα επιχείρησης αναλόγως της νομικής μορφής της (3/10)</vt:lpstr>
      <vt:lpstr>Ίδρυση – Σύσταση επιχείρησης Πλεονεκτήματα – μειονεκτήματα επιχείρησης αναλόγως της νομικής μορφής της (4/10)</vt:lpstr>
      <vt:lpstr>Ίδρυση – Σύσταση επιχείρησης Πλεονεκτήματα – μειονεκτήματα επιχείρησης αναλόγως της νομικής μορφής της (5/10)</vt:lpstr>
      <vt:lpstr>Ίδρυση – Σύσταση επιχείρησης Πλεονεκτήματα – μειονεκτήματα επιχείρησης αναλόγως της νομικής μορφής της (6/10)</vt:lpstr>
      <vt:lpstr>Ίδρυση – Σύσταση επιχείρησης Πλεονεκτήματα – μειονεκτήματα επιχείρησης αναλόγως της νομικής μορφής της (7/10)</vt:lpstr>
      <vt:lpstr>Ίδρυση – Σύσταση επιχείρησης Πλεονεκτήματα – μειονεκτήματα επιχείρησης αναλόγως της νομικής μορφής της (8/10)</vt:lpstr>
      <vt:lpstr>Ίδρυση – Σύσταση επιχείρησης Πλεονεκτήματα – μειονεκτήματα επιχείρησης αναλόγως της νομικής μορφής της (9/10)</vt:lpstr>
      <vt:lpstr>Ίδρυση – Σύσταση επιχείρησης Πλεονεκτήματα – μειονεκτήματα επιχείρησης αναλόγως της νομικής μορφής της (10/10)</vt:lpstr>
      <vt:lpstr>Κριτήρια επιλογής κατάλληλης νομικής μορφής</vt:lpstr>
      <vt:lpstr>Βελτίωση λειτουργίας επιχείρησης Μεθοδολογία Βελτιστοποίηση παραγωγικής ικανότητας LEAN  (Lean Management – Λιτή Διοίκηση) (1/2)</vt:lpstr>
      <vt:lpstr>Βελτίωση λειτουργίας επιχείρησης Μεθοδολογία Βελτιστοποίηση παραγωγικής ικανότητας LEAN  (Lean Management – Λιτή Διοίκηση) (2/2)</vt:lpstr>
      <vt:lpstr>Βελτίωση λειτουργίας επιχείρησης Μεθοδολογία βελτίωσης απόδοσης επιχείρησης Six Sigma (1/2)</vt:lpstr>
      <vt:lpstr>Βελτίωση λειτουργίας επιχείρησης Μεθοδολογία βελτίωσης απόδοσης επιχείρησης Six Sigma (2/2)</vt:lpstr>
      <vt:lpstr>Αναδιοργάνωση επιχειρηματικής λειτουργίας -   Business Process Reengineering - BPR (1/3)</vt:lpstr>
      <vt:lpstr>Αναδιοργάνωση επιχειρηματικής λειτουργίας -   Business Process Reengineering - BPR (2/3)</vt:lpstr>
      <vt:lpstr>Αναδιοργάνωση επιχειρηματικής λειτουργίας - Business Process Reengineering – BPR (3/3)</vt:lpstr>
      <vt:lpstr>Αναδιοργάνωση επιχειρηματικής λειτουργίας (BPR)  Μεθοδολογία BPR (1/ 10)</vt:lpstr>
      <vt:lpstr>Αναδιοργάνωση επιχειρηματικής λειτουργίας (BPR)  Μεθοδολογία BPR (2/ 10)</vt:lpstr>
      <vt:lpstr>Αναδιοργάνωση επιχειρηματικής λειτουργίας (BPR)  Μεθοδολογία BPR (3/ 10)</vt:lpstr>
      <vt:lpstr>Αναδιοργάνωση επιχειρηματικής λειτουργίας (BPR)  Μεθοδολογία BPR (4/ 10)</vt:lpstr>
      <vt:lpstr>Αναδιοργάνωση επιχειρηματικής λειτουργίας (BPR)  Μεθοδολογία BPR (5/ 10)</vt:lpstr>
      <vt:lpstr>Αναδιοργάνωση επιχειρηματικής λειτουργίας (BPR)  Μεθοδολογία BPR (6/10)</vt:lpstr>
      <vt:lpstr>Αναδιοργάνωση επιχειρηματικής λειτουργίας (BPR)  Μεθοδολογία BPR (7/10)</vt:lpstr>
      <vt:lpstr>Αναδιοργάνωση επιχειρηματικής λειτουργίας (BPR)  Μεθοδολογία BPR (8/10)</vt:lpstr>
      <vt:lpstr>Αναδιοργάνωση επιχειρηματικής λειτουργίας (BPR)  Μεθοδολογία BPR (9/10)</vt:lpstr>
      <vt:lpstr>Αναδιοργάνωση επιχειρηματικής λειτουργίας (BPR)  Μεθοδολογία BPR (10/10)</vt:lpstr>
      <vt:lpstr>Αναδιοργάνωση επιχειρηματικής λειτουργίας (BPR)  Το Μοντέλο BPR (1/2)</vt:lpstr>
      <vt:lpstr>Αναδιοργάνωση επιχειρηματικής λειτουργίας (BPR)  Το Μοντέλο BPR (2/2)</vt:lpstr>
      <vt:lpstr>Αναδιοργάνωση επιχειρηματικής λειτουργίας (BPR) </vt:lpstr>
      <vt:lpstr>Αναδιοργάνωση επιχειρηματικής λειτουργίας (BPR) </vt:lpstr>
      <vt:lpstr>Αναδιοργάνωση επιχειρηματικής λειτουργίας (BPR)  Παραδείγματα – περιπτώσεις (1/2)</vt:lpstr>
      <vt:lpstr>Αναδιοργάνωση επιχειρηματικής λειτουργίας (BPR)  Παραδείγματα – περιπτώσεις (2/2) </vt:lpstr>
      <vt:lpstr>ΒΑΣΙΚΕΣ ΑΡΧΕΣ ΕΠΙΧΕΙΡΗΜΑΤΙΚΗΣ ΛΕΙΤΟΥΡΓΙΑΣ – ΕΝΕΡΓΕΙΕΣ ΑΝΑΛΟΓΑ ΜΕ ΤΟ STATUS ΤΟΥ ΕΠΙΧΕΙΡΗΜΑΤΙΚΟΥ ΣΧΗΜΑΤΟΣ</vt:lpstr>
      <vt:lpstr>ΒΑΣΙΚΕΣ ΑΡΧΕΣ ΕΠΙΧΕΙΡΗΜΑΤΙΚΗΣ ΛΕΙΤΟΥΡΓΙΑΣ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ΒΑΣΙΚΕΣ ΑΡΧΕΣ ΕΠΙΧΕΙΡΗΜΑΤΙΚΗΣ ΛΕΙΤΟΥΡΓΙΑΣ - ΕΝΕΡΓΕΙΕΣ ΑΝΑΛΟΓΑ ΜΕ ΤΟ STATUS ΤΟΥ ΕΠΙΧΕΙΡΗΜΑΤΙΚΟΥ ΣΧΗΜΑΤΟΣ</dc:title>
  <dc:creator>Vasiliki Vakalopoulou</dc:creator>
  <cp:lastModifiedBy>Maria Kourkouli</cp:lastModifiedBy>
  <cp:revision>98</cp:revision>
  <dcterms:created xsi:type="dcterms:W3CDTF">2015-06-02T08:00:35Z</dcterms:created>
  <dcterms:modified xsi:type="dcterms:W3CDTF">2016-12-02T19:23:28Z</dcterms:modified>
</cp:coreProperties>
</file>